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5">
  <p:sldMasterIdLst>
    <p:sldMasterId id="2147484092" r:id="rId1"/>
    <p:sldMasterId id="2147484100" r:id="rId2"/>
  </p:sldMasterIdLst>
  <p:notesMasterIdLst>
    <p:notesMasterId r:id="rId24"/>
  </p:notesMasterIdLst>
  <p:handoutMasterIdLst>
    <p:handoutMasterId r:id="rId25"/>
  </p:handoutMasterIdLst>
  <p:sldIdLst>
    <p:sldId id="256" r:id="rId3"/>
    <p:sldId id="620" r:id="rId4"/>
    <p:sldId id="628" r:id="rId5"/>
    <p:sldId id="611" r:id="rId6"/>
    <p:sldId id="633" r:id="rId7"/>
    <p:sldId id="621" r:id="rId8"/>
    <p:sldId id="639" r:id="rId9"/>
    <p:sldId id="632" r:id="rId10"/>
    <p:sldId id="613" r:id="rId11"/>
    <p:sldId id="612" r:id="rId12"/>
    <p:sldId id="619" r:id="rId13"/>
    <p:sldId id="260" r:id="rId14"/>
    <p:sldId id="616" r:id="rId15"/>
    <p:sldId id="627" r:id="rId16"/>
    <p:sldId id="638" r:id="rId17"/>
    <p:sldId id="614" r:id="rId18"/>
    <p:sldId id="281" r:id="rId19"/>
    <p:sldId id="640" r:id="rId20"/>
    <p:sldId id="641" r:id="rId21"/>
    <p:sldId id="643" r:id="rId22"/>
    <p:sldId id="642" r:id="rId23"/>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3634" autoAdjust="0"/>
  </p:normalViewPr>
  <p:slideViewPr>
    <p:cSldViewPr snapToGrid="0">
      <p:cViewPr varScale="1">
        <p:scale>
          <a:sx n="97" d="100"/>
          <a:sy n="97" d="100"/>
        </p:scale>
        <p:origin x="682" y="96"/>
      </p:cViewPr>
      <p:guideLst>
        <p:guide orient="horz" pos="2160"/>
        <p:guide pos="3120"/>
      </p:guideLst>
    </p:cSldViewPr>
  </p:slideViewPr>
  <p:notesTextViewPr>
    <p:cViewPr>
      <p:scale>
        <a:sx n="1" d="1"/>
        <a:sy n="1" d="1"/>
      </p:scale>
      <p:origin x="0" y="0"/>
    </p:cViewPr>
  </p:notesTextViewPr>
  <p:sorterViewPr>
    <p:cViewPr>
      <p:scale>
        <a:sx n="100" d="100"/>
        <a:sy n="100" d="100"/>
      </p:scale>
      <p:origin x="0" y="8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2"/>
            <a:ext cx="2949575" cy="496888"/>
          </a:xfrm>
          <a:prstGeom prst="rect">
            <a:avLst/>
          </a:prstGeom>
        </p:spPr>
        <p:txBody>
          <a:bodyPr vert="horz" lIns="91405" tIns="45706" rIns="91405" bIns="457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8" y="2"/>
            <a:ext cx="2949575" cy="496888"/>
          </a:xfrm>
          <a:prstGeom prst="rect">
            <a:avLst/>
          </a:prstGeom>
        </p:spPr>
        <p:txBody>
          <a:bodyPr vert="horz" lIns="91405" tIns="45706" rIns="91405" bIns="45706" rtlCol="0"/>
          <a:lstStyle>
            <a:lvl1pPr algn="r">
              <a:defRPr sz="1200"/>
            </a:lvl1pPr>
          </a:lstStyle>
          <a:p>
            <a:fld id="{754D6AE8-8F66-4CB1-9FB2-59D48F5AD3D9}" type="datetimeFigureOut">
              <a:rPr kumimoji="1" lang="ja-JP" altLang="en-US" smtClean="0"/>
              <a:pPr/>
              <a:t>2025/7/29</a:t>
            </a:fld>
            <a:endParaRPr kumimoji="1" lang="ja-JP" altLang="en-US"/>
          </a:p>
        </p:txBody>
      </p:sp>
      <p:sp>
        <p:nvSpPr>
          <p:cNvPr id="4" name="フッター プレースホルダー 3"/>
          <p:cNvSpPr>
            <a:spLocks noGrp="1"/>
          </p:cNvSpPr>
          <p:nvPr>
            <p:ph type="ftr" sz="quarter" idx="2"/>
          </p:nvPr>
        </p:nvSpPr>
        <p:spPr>
          <a:xfrm>
            <a:off x="9" y="9440865"/>
            <a:ext cx="2949575" cy="496887"/>
          </a:xfrm>
          <a:prstGeom prst="rect">
            <a:avLst/>
          </a:prstGeom>
        </p:spPr>
        <p:txBody>
          <a:bodyPr vert="horz" lIns="91405" tIns="45706" rIns="91405" bIns="457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8" y="9440865"/>
            <a:ext cx="2949575" cy="496887"/>
          </a:xfrm>
          <a:prstGeom prst="rect">
            <a:avLst/>
          </a:prstGeom>
        </p:spPr>
        <p:txBody>
          <a:bodyPr vert="horz" lIns="91405" tIns="45706" rIns="91405" bIns="45706" rtlCol="0" anchor="b"/>
          <a:lstStyle>
            <a:lvl1pPr algn="r">
              <a:defRPr sz="1200"/>
            </a:lvl1pPr>
          </a:lstStyle>
          <a:p>
            <a:fld id="{7347C187-00F6-4CA2-95B1-F7E78134632B}" type="slidenum">
              <a:rPr kumimoji="1" lang="ja-JP" altLang="en-US" smtClean="0"/>
              <a:pPr/>
              <a:t>‹#›</a:t>
            </a:fld>
            <a:endParaRPr kumimoji="1" lang="ja-JP" altLang="en-US"/>
          </a:p>
        </p:txBody>
      </p:sp>
    </p:spTree>
    <p:extLst>
      <p:ext uri="{BB962C8B-B14F-4D97-AF65-F5344CB8AC3E}">
        <p14:creationId xmlns:p14="http://schemas.microsoft.com/office/powerpoint/2010/main" val="115032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12"/>
            <a:ext cx="2949789" cy="496967"/>
          </a:xfrm>
          <a:prstGeom prst="rect">
            <a:avLst/>
          </a:prstGeom>
        </p:spPr>
        <p:txBody>
          <a:bodyPr vert="horz" lIns="91400" tIns="45703" rIns="91400"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2"/>
            <a:ext cx="2949789" cy="496967"/>
          </a:xfrm>
          <a:prstGeom prst="rect">
            <a:avLst/>
          </a:prstGeom>
        </p:spPr>
        <p:txBody>
          <a:bodyPr vert="horz" lIns="91400" tIns="45703" rIns="91400" bIns="45703" rtlCol="0"/>
          <a:lstStyle>
            <a:lvl1pPr algn="r">
              <a:defRPr sz="1200"/>
            </a:lvl1pPr>
          </a:lstStyle>
          <a:p>
            <a:fld id="{053C139E-BDA4-4D3D-AFA7-E87CA0FBBD34}" type="datetimeFigureOut">
              <a:rPr kumimoji="1" lang="ja-JP" altLang="en-US" smtClean="0"/>
              <a:pPr/>
              <a:t>2025/7/29</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00" tIns="45703" rIns="91400" bIns="45703"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00" tIns="45703" rIns="91400"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40658"/>
            <a:ext cx="2949789" cy="496967"/>
          </a:xfrm>
          <a:prstGeom prst="rect">
            <a:avLst/>
          </a:prstGeom>
        </p:spPr>
        <p:txBody>
          <a:bodyPr vert="horz" lIns="91400" tIns="45703" rIns="91400"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58"/>
            <a:ext cx="2949789" cy="496967"/>
          </a:xfrm>
          <a:prstGeom prst="rect">
            <a:avLst/>
          </a:prstGeom>
        </p:spPr>
        <p:txBody>
          <a:bodyPr vert="horz" lIns="91400" tIns="45703" rIns="91400" bIns="45703" rtlCol="0" anchor="b"/>
          <a:lstStyle>
            <a:lvl1pPr algn="r">
              <a:defRPr sz="1200"/>
            </a:lvl1pPr>
          </a:lstStyle>
          <a:p>
            <a:fld id="{1BF2E02A-AB84-4BFE-9045-7703E5AA1E8D}" type="slidenum">
              <a:rPr kumimoji="1" lang="ja-JP" altLang="en-US" smtClean="0"/>
              <a:pPr/>
              <a:t>‹#›</a:t>
            </a:fld>
            <a:endParaRPr kumimoji="1" lang="ja-JP" altLang="en-US"/>
          </a:p>
        </p:txBody>
      </p:sp>
    </p:spTree>
    <p:extLst>
      <p:ext uri="{BB962C8B-B14F-4D97-AF65-F5344CB8AC3E}">
        <p14:creationId xmlns:p14="http://schemas.microsoft.com/office/powerpoint/2010/main" val="1663909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8221" indent="-287775">
              <a:defRPr kumimoji="1">
                <a:solidFill>
                  <a:schemeClr val="tx1"/>
                </a:solidFill>
                <a:latin typeface="Calibri" pitchFamily="34" charset="0"/>
                <a:ea typeface="ＭＳ Ｐゴシック" charset="-128"/>
              </a:defRPr>
            </a:lvl2pPr>
            <a:lvl3pPr marL="1151108" indent="-230222">
              <a:defRPr kumimoji="1">
                <a:solidFill>
                  <a:schemeClr val="tx1"/>
                </a:solidFill>
                <a:latin typeface="Calibri" pitchFamily="34" charset="0"/>
                <a:ea typeface="ＭＳ Ｐゴシック" charset="-128"/>
              </a:defRPr>
            </a:lvl3pPr>
            <a:lvl4pPr marL="1611547" indent="-230222">
              <a:defRPr kumimoji="1">
                <a:solidFill>
                  <a:schemeClr val="tx1"/>
                </a:solidFill>
                <a:latin typeface="Calibri" pitchFamily="34" charset="0"/>
                <a:ea typeface="ＭＳ Ｐゴシック" charset="-128"/>
              </a:defRPr>
            </a:lvl4pPr>
            <a:lvl5pPr marL="2071990" indent="-230222">
              <a:defRPr kumimoji="1">
                <a:solidFill>
                  <a:schemeClr val="tx1"/>
                </a:solidFill>
                <a:latin typeface="Calibri" pitchFamily="34" charset="0"/>
                <a:ea typeface="ＭＳ Ｐゴシック" charset="-128"/>
              </a:defRPr>
            </a:lvl5pPr>
            <a:lvl6pPr marL="2532438" indent="-230222" fontAlgn="base">
              <a:spcBef>
                <a:spcPct val="0"/>
              </a:spcBef>
              <a:spcAft>
                <a:spcPct val="0"/>
              </a:spcAft>
              <a:defRPr kumimoji="1">
                <a:solidFill>
                  <a:schemeClr val="tx1"/>
                </a:solidFill>
                <a:latin typeface="Calibri" pitchFamily="34" charset="0"/>
                <a:ea typeface="ＭＳ Ｐゴシック" charset="-128"/>
              </a:defRPr>
            </a:lvl6pPr>
            <a:lvl7pPr marL="2992877" indent="-230222" fontAlgn="base">
              <a:spcBef>
                <a:spcPct val="0"/>
              </a:spcBef>
              <a:spcAft>
                <a:spcPct val="0"/>
              </a:spcAft>
              <a:defRPr kumimoji="1">
                <a:solidFill>
                  <a:schemeClr val="tx1"/>
                </a:solidFill>
                <a:latin typeface="Calibri" pitchFamily="34" charset="0"/>
                <a:ea typeface="ＭＳ Ｐゴシック" charset="-128"/>
              </a:defRPr>
            </a:lvl7pPr>
            <a:lvl8pPr marL="3453322" indent="-230222" fontAlgn="base">
              <a:spcBef>
                <a:spcPct val="0"/>
              </a:spcBef>
              <a:spcAft>
                <a:spcPct val="0"/>
              </a:spcAft>
              <a:defRPr kumimoji="1">
                <a:solidFill>
                  <a:schemeClr val="tx1"/>
                </a:solidFill>
                <a:latin typeface="Calibri" pitchFamily="34" charset="0"/>
                <a:ea typeface="ＭＳ Ｐゴシック" charset="-128"/>
              </a:defRPr>
            </a:lvl8pPr>
            <a:lvl9pPr marL="3913762" indent="-230222"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7988F9AE-47C9-421A-9640-DC1132233561}" type="slidenum">
              <a:rPr lang="ja-JP" altLang="en-US"/>
              <a:pPr fontAlgn="base">
                <a:spcBef>
                  <a:spcPct val="0"/>
                </a:spcBef>
                <a:spcAft>
                  <a:spcPct val="0"/>
                </a:spcAft>
              </a:pPr>
              <a:t>3</a:t>
            </a:fld>
            <a:endParaRPr lang="ja-JP" altLang="en-US"/>
          </a:p>
        </p:txBody>
      </p:sp>
    </p:spTree>
    <p:extLst>
      <p:ext uri="{BB962C8B-B14F-4D97-AF65-F5344CB8AC3E}">
        <p14:creationId xmlns:p14="http://schemas.microsoft.com/office/powerpoint/2010/main" val="397587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pPr defTabSz="457200" eaLnBrk="0" fontAlgn="base" hangingPunct="0">
              <a:spcBef>
                <a:spcPct val="0"/>
              </a:spcBef>
              <a:spcAft>
                <a:spcPct val="0"/>
              </a:spcAft>
              <a:buNone/>
              <a:defRPr/>
            </a:pPr>
            <a:r>
              <a:rPr lang="ja-JP" altLang="en-US" sz="12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令和</a:t>
            </a:r>
            <a:r>
              <a:rPr lang="en-US" altLang="ja-JP" sz="12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6</a:t>
            </a:r>
            <a:r>
              <a:rPr lang="ja-JP" altLang="en-US" sz="12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年度食品ロス削減行動推進事業の概要としましては、府の大型イベントを活用することで、</a:t>
            </a:r>
            <a:endParaRPr lang="en-US" altLang="ja-JP" sz="12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endParaRPr>
          </a:p>
          <a:p>
            <a:pPr defTabSz="457200" eaLnBrk="0" fontAlgn="base" hangingPunct="0">
              <a:spcBef>
                <a:spcPct val="0"/>
              </a:spcBef>
              <a:spcAft>
                <a:spcPct val="0"/>
              </a:spcAft>
              <a:buNone/>
              <a:defRPr/>
            </a:pPr>
            <a:r>
              <a:rPr lang="ja-JP" altLang="en-US" sz="12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面的な府民啓発の場を創出し、府民の意識醸成を図るものになっています。　</a:t>
            </a:r>
            <a:endParaRPr lang="en-US" altLang="ja-JP" sz="12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endParaRPr>
          </a:p>
          <a:p>
            <a:pPr defTabSz="457200" eaLnBrk="0" fontAlgn="base" hangingPunct="0">
              <a:spcBef>
                <a:spcPct val="0"/>
              </a:spcBef>
              <a:spcAft>
                <a:spcPct val="0"/>
              </a:spcAft>
              <a:buNone/>
              <a:defRPr/>
            </a:pPr>
            <a:r>
              <a:rPr lang="ja-JP" altLang="en-US" sz="12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具体的には大阪府</a:t>
            </a:r>
            <a:r>
              <a:rPr lang="ja-JP" altLang="en-US" sz="14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の</a:t>
            </a:r>
            <a:r>
              <a:rPr lang="ja-JP" altLang="en-US" sz="12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地場産品“大阪産</a:t>
            </a:r>
            <a:r>
              <a:rPr lang="en-US" altLang="ja-JP" sz="12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a:t>
            </a:r>
            <a:r>
              <a:rPr lang="ja-JP" altLang="en-US" sz="12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もん</a:t>
            </a:r>
            <a:r>
              <a:rPr lang="en-US" altLang="ja-JP" sz="12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a:t>
            </a:r>
            <a:r>
              <a:rPr lang="ja-JP" altLang="en-US" sz="12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”を楽しむイベントにおいて、来場した府民を対象に、</a:t>
            </a:r>
            <a:endParaRPr lang="en-US" altLang="ja-JP" sz="12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endParaRPr>
          </a:p>
          <a:p>
            <a:pPr defTabSz="457200" eaLnBrk="0" fontAlgn="base" hangingPunct="0">
              <a:spcBef>
                <a:spcPct val="0"/>
              </a:spcBef>
              <a:spcAft>
                <a:spcPct val="0"/>
              </a:spcAft>
              <a:buNone/>
              <a:defRPr/>
            </a:pPr>
            <a:r>
              <a:rPr lang="ja-JP" altLang="en-US" sz="12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地産地消、脱炭素消費行動、プラごみ削減とともに、食品ロス削減を啓発しています。</a:t>
            </a:r>
            <a:endParaRPr lang="en-US" altLang="ja-JP" sz="12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dirty="0"/>
              <a:t>取組内容としましては</a:t>
            </a:r>
            <a:r>
              <a:rPr kumimoji="1" lang="en-US" altLang="ja-JP" dirty="0"/>
              <a:t>5</a:t>
            </a:r>
            <a:r>
              <a:rPr kumimoji="1" lang="ja-JP" altLang="en-US" dirty="0"/>
              <a:t>月</a:t>
            </a:r>
            <a:r>
              <a:rPr kumimoji="1" lang="en-US" altLang="ja-JP" dirty="0"/>
              <a:t>25</a:t>
            </a:r>
            <a:r>
              <a:rPr kumimoji="1" lang="ja-JP" altLang="en-US" dirty="0"/>
              <a:t>日、</a:t>
            </a:r>
            <a:r>
              <a:rPr kumimoji="1" lang="en-US" altLang="ja-JP" dirty="0"/>
              <a:t>5</a:t>
            </a:r>
            <a:r>
              <a:rPr kumimoji="1" lang="ja-JP" altLang="en-US" dirty="0"/>
              <a:t>月</a:t>
            </a:r>
            <a:r>
              <a:rPr kumimoji="1" lang="en-US" altLang="ja-JP" dirty="0"/>
              <a:t>26</a:t>
            </a:r>
            <a:r>
              <a:rPr kumimoji="1" lang="ja-JP" altLang="en-US" dirty="0"/>
              <a:t>日開催の大阪産（もん）マルシェにおいて複数の箇所、場面で啓発を行いました。</a:t>
            </a:r>
            <a:endParaRPr kumimoji="1" lang="en-US" altLang="ja-JP" dirty="0"/>
          </a:p>
          <a:p>
            <a:endParaRPr kumimoji="1" lang="en-US" altLang="ja-JP" dirty="0"/>
          </a:p>
          <a:p>
            <a:r>
              <a:rPr kumimoji="1" lang="ja-JP" altLang="en-US" dirty="0"/>
              <a:t>①イベント会場内の飲食スペースで食品ロスの啓発用ポスターを張り、食事の際の食べ残し削減を啓発しました。</a:t>
            </a:r>
            <a:endParaRPr kumimoji="1" lang="en-US" altLang="ja-JP" dirty="0"/>
          </a:p>
          <a:p>
            <a:endParaRPr kumimoji="1" lang="en-US" altLang="ja-JP" dirty="0"/>
          </a:p>
          <a:p>
            <a:r>
              <a:rPr kumimoji="1" lang="ja-JP" altLang="en-US" dirty="0"/>
              <a:t>②イベント会場内で購入した食品を完食され、容器をゴミステーションに捨てに来る際、</a:t>
            </a:r>
            <a:endParaRPr kumimoji="1" lang="en-US" altLang="ja-JP" dirty="0"/>
          </a:p>
          <a:p>
            <a:r>
              <a:rPr kumimoji="1" lang="ja-JP" altLang="en-US" dirty="0"/>
              <a:t>　　「おいしく食べきったよ」と宣言された方に冷蔵庫の整理グッズとして「おいしく食べきろうマグネット」とニチバン株式会社様から</a:t>
            </a:r>
            <a:endParaRPr kumimoji="1" lang="en-US" altLang="ja-JP" dirty="0"/>
          </a:p>
          <a:p>
            <a:r>
              <a:rPr kumimoji="1" lang="ja-JP" altLang="en-US" dirty="0"/>
              <a:t>ご提供いただきました試供品で食材のラベル、封止めに使用する「ワザアリテープ」を配布しました。</a:t>
            </a:r>
            <a:endParaRPr kumimoji="1" lang="en-US" altLang="ja-JP" dirty="0"/>
          </a:p>
          <a:p>
            <a:endParaRPr kumimoji="1" lang="en-US" altLang="ja-JP" dirty="0"/>
          </a:p>
          <a:p>
            <a:r>
              <a:rPr kumimoji="1" lang="ja-JP" altLang="en-US" dirty="0"/>
              <a:t>③また、ゴミステーションでの食べきり、リサイクル推進の啓発として、イベント会場で発生した食品廃棄物の重量を計測し、</a:t>
            </a:r>
            <a:endParaRPr kumimoji="1" lang="en-US" altLang="ja-JP" dirty="0"/>
          </a:p>
          <a:p>
            <a:r>
              <a:rPr kumimoji="1" lang="ja-JP" altLang="en-US" dirty="0"/>
              <a:t>　　パネルにて表示するとともに、食べ残しで</a:t>
            </a:r>
            <a:r>
              <a:rPr kumimoji="1" lang="en-US" altLang="ja-JP" dirty="0"/>
              <a:t>CO2</a:t>
            </a:r>
            <a:r>
              <a:rPr kumimoji="1" lang="ja-JP" altLang="en-US" dirty="0"/>
              <a:t>がどのくらい出て、それを吸収するのにどれくらいの杉の木が必要といった</a:t>
            </a:r>
            <a:endParaRPr kumimoji="1" lang="en-US" altLang="ja-JP" dirty="0"/>
          </a:p>
          <a:p>
            <a:r>
              <a:rPr kumimoji="1" lang="ja-JP" altLang="en-US" dirty="0"/>
              <a:t>　　環境に与える影響と食品ロスによる経済損失額を掲示しました。</a:t>
            </a:r>
            <a:endParaRPr kumimoji="1" lang="en-US" altLang="ja-JP" dirty="0"/>
          </a:p>
          <a:p>
            <a:r>
              <a:rPr kumimoji="1" lang="ja-JP" altLang="en-US" dirty="0"/>
              <a:t>　　一定時間ごとに計測し●</a:t>
            </a:r>
            <a:r>
              <a:rPr kumimoji="1" lang="en-US" altLang="ja-JP" dirty="0"/>
              <a:t>kg</a:t>
            </a:r>
            <a:r>
              <a:rPr kumimoji="1" lang="ja-JP" altLang="en-US" dirty="0"/>
              <a:t>と随時書き換えまして最終的に</a:t>
            </a:r>
            <a:r>
              <a:rPr kumimoji="1" lang="en-US" altLang="ja-JP" dirty="0"/>
              <a:t>2</a:t>
            </a:r>
            <a:r>
              <a:rPr kumimoji="1" lang="ja-JP" altLang="en-US" dirty="0"/>
              <a:t>日間で</a:t>
            </a:r>
            <a:r>
              <a:rPr kumimoji="1" lang="en-US" altLang="ja-JP" dirty="0"/>
              <a:t>6.7kg</a:t>
            </a:r>
            <a:r>
              <a:rPr kumimoji="1" lang="ja-JP" altLang="en-US" dirty="0"/>
              <a:t>の食品ロス量でした。</a:t>
            </a:r>
            <a:endParaRPr kumimoji="1" lang="en-US" altLang="ja-JP" dirty="0"/>
          </a:p>
          <a:p>
            <a:endParaRPr kumimoji="1" lang="en-US" altLang="ja-JP" dirty="0"/>
          </a:p>
          <a:p>
            <a:r>
              <a:rPr kumimoji="1" lang="ja-JP" altLang="en-US" dirty="0"/>
              <a:t>④マルシェのステージにおいて株式会社ミツカン様、</a:t>
            </a:r>
            <a:r>
              <a:rPr kumimoji="1" lang="en-US" altLang="ja-JP" dirty="0"/>
              <a:t>GF</a:t>
            </a:r>
            <a:r>
              <a:rPr kumimoji="1" lang="ja-JP" altLang="en-US" dirty="0"/>
              <a:t>株式会社様、射手矢農園株式会社様共催で</a:t>
            </a:r>
            <a:endParaRPr kumimoji="1" lang="en-US" altLang="ja-JP" dirty="0"/>
          </a:p>
          <a:p>
            <a:r>
              <a:rPr kumimoji="1" lang="ja-JP" altLang="en-US" dirty="0"/>
              <a:t>　　「大阪産（もん）をおいしく食べきろう」という企画のもと、</a:t>
            </a:r>
            <a:endParaRPr kumimoji="1" lang="en-US" altLang="ja-JP" dirty="0"/>
          </a:p>
          <a:p>
            <a:r>
              <a:rPr kumimoji="1" lang="ja-JP" altLang="en-US" dirty="0"/>
              <a:t>　株式会社ミツカン様において使い切るのが難しい野菜を使用するカンタン酢を用いたレシピ「もったい菜漬け」を考案、</a:t>
            </a:r>
            <a:endParaRPr kumimoji="1" lang="en-US" altLang="ja-JP" dirty="0"/>
          </a:p>
          <a:p>
            <a:r>
              <a:rPr kumimoji="1" lang="ja-JP" altLang="en-US" dirty="0"/>
              <a:t>　</a:t>
            </a:r>
            <a:r>
              <a:rPr kumimoji="1" lang="en-US" altLang="ja-JP" dirty="0"/>
              <a:t>GF</a:t>
            </a:r>
            <a:r>
              <a:rPr kumimoji="1" lang="ja-JP" altLang="en-US" dirty="0"/>
              <a:t>株式会社様は規格外の野菜や加工時の切れ端などを原材料とした食べられる容器（</a:t>
            </a:r>
            <a:r>
              <a:rPr kumimoji="1" lang="en-US" altLang="ja-JP" dirty="0"/>
              <a:t>VAM</a:t>
            </a:r>
            <a:r>
              <a:rPr kumimoji="1" lang="ja-JP" altLang="en-US" dirty="0"/>
              <a:t>）を提供いただき</a:t>
            </a:r>
            <a:endParaRPr kumimoji="1" lang="en-US" altLang="ja-JP" dirty="0"/>
          </a:p>
          <a:p>
            <a:r>
              <a:rPr kumimoji="1" lang="ja-JP" altLang="en-US" dirty="0"/>
              <a:t>　射手矢農園株式会社様からは「もったい菜漬け」の材料としてまるごとおいしく食べきる泉州玉ねぎの提供、</a:t>
            </a:r>
            <a:endParaRPr kumimoji="1" lang="en-US" altLang="ja-JP" dirty="0"/>
          </a:p>
          <a:p>
            <a:r>
              <a:rPr kumimoji="1" lang="ja-JP" altLang="en-US" dirty="0"/>
              <a:t>　また、食べられる容器の原材料として泉州キャベツの切れ端などの提供していただき</a:t>
            </a:r>
            <a:endParaRPr kumimoji="1" lang="en-US" altLang="ja-JP" dirty="0"/>
          </a:p>
          <a:p>
            <a:r>
              <a:rPr kumimoji="1" lang="ja-JP" altLang="en-US" dirty="0"/>
              <a:t>　家庭における食品ロスの削減、生産製造時に発生する食品ロスの削減、プラスチック削減とともにアップサイクル商品の啓発を行いました。</a:t>
            </a:r>
            <a:endParaRPr kumimoji="1" lang="en-US" altLang="ja-JP" dirty="0"/>
          </a:p>
          <a:p>
            <a:endParaRPr kumimoji="1" lang="en-US" altLang="ja-JP" dirty="0"/>
          </a:p>
          <a:p>
            <a:r>
              <a:rPr kumimoji="1" lang="ja-JP" altLang="en-US" dirty="0"/>
              <a:t>⑤さらに</a:t>
            </a:r>
            <a:r>
              <a:rPr kumimoji="1" lang="en-US" altLang="ja-JP" dirty="0"/>
              <a:t>2</a:t>
            </a:r>
            <a:r>
              <a:rPr kumimoji="1" lang="ja-JP" altLang="en-US" dirty="0"/>
              <a:t>日目のイベント終了時にはフードドライブを行い、イベント出店者から余った食品を回収しまして、</a:t>
            </a:r>
            <a:endParaRPr kumimoji="1" lang="en-US" altLang="ja-JP" dirty="0"/>
          </a:p>
          <a:p>
            <a:r>
              <a:rPr kumimoji="1" lang="ja-JP" altLang="en-US" dirty="0"/>
              <a:t>　　お菓子やパン、飲み物のラムネなど段ボール</a:t>
            </a:r>
            <a:r>
              <a:rPr kumimoji="1" lang="en-US" altLang="ja-JP" dirty="0"/>
              <a:t>10</a:t>
            </a:r>
            <a:r>
              <a:rPr kumimoji="1" lang="ja-JP" altLang="en-US" dirty="0"/>
              <a:t>箱集まり子ども食堂に寄贈しました。</a:t>
            </a:r>
            <a:endParaRPr kumimoji="1" lang="en-US" altLang="ja-JP" dirty="0"/>
          </a:p>
          <a:p>
            <a:endParaRPr kumimoji="1" lang="en-US" altLang="ja-JP" dirty="0"/>
          </a:p>
          <a:p>
            <a:r>
              <a:rPr kumimoji="1" lang="ja-JP" altLang="en-US" dirty="0"/>
              <a:t>　　　・未就学児を含む親子向けに食品ロスの種類と解決方法を</a:t>
            </a:r>
          </a:p>
          <a:p>
            <a:r>
              <a:rPr kumimoji="1" lang="ja-JP" altLang="en-US" dirty="0"/>
              <a:t>　　　　釣りゲームで遊びながら学んでもらう</a:t>
            </a:r>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FAA14F-D4B8-4FAD-8C38-DB5B92F8CC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1786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6C6320D-5B09-4A9C-A62F-ACAE3E45BA9A}" type="datetime1">
              <a:rPr kumimoji="1" lang="ja-JP" altLang="en-US" smtClean="0"/>
              <a:t>2025/7/29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403350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8" y="1712423"/>
            <a:ext cx="8543925" cy="2851208"/>
          </a:xfrm>
        </p:spPr>
        <p:txBody>
          <a:bodyPr anchor="b">
            <a:normAutofit/>
          </a:bodyPr>
          <a:lstStyle>
            <a:lvl1pPr>
              <a:defRPr sz="4875"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8" y="4552634"/>
            <a:ext cx="8543925" cy="1500187"/>
          </a:xfrm>
        </p:spPr>
        <p:txBody>
          <a:bodyPr anchor="t">
            <a:normAutofit/>
          </a:bodyPr>
          <a:lstStyle>
            <a:lvl1pPr marL="0" indent="0">
              <a:buNone/>
              <a:defRPr sz="1950">
                <a:solidFill>
                  <a:schemeClr val="tx1">
                    <a:lumMod val="75000"/>
                    <a:lumOff val="2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EAB0C79-D55E-4EAD-BCDA-9EA1AF2EA73A}" type="datetime1">
              <a:rPr kumimoji="1" lang="ja-JP" altLang="en-US" smtClean="0"/>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17978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6666" y="1828801"/>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8801"/>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4F26781-19C7-428E-8E9F-CAFE78FC9FB8}" type="datetime1">
              <a:rPr kumimoji="1" lang="ja-JP" altLang="en-US" smtClean="0"/>
              <a:t>2025/7/29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1287330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6665" y="1681851"/>
            <a:ext cx="4189413" cy="825699"/>
          </a:xfrm>
        </p:spPr>
        <p:txBody>
          <a:bodyPr anchor="b">
            <a:normAutofit/>
          </a:bodyPr>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686665" y="2507551"/>
            <a:ext cx="4189413"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851"/>
            <a:ext cx="4210051" cy="825698"/>
          </a:xfrm>
        </p:spPr>
        <p:txBody>
          <a:bodyPr anchor="b"/>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7551"/>
            <a:ext cx="421005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03610A9-9CDD-40C0-879A-16E65D99DAFE}" type="datetime1">
              <a:rPr kumimoji="1" lang="ja-JP" altLang="en-US" smtClean="0"/>
              <a:t>2025/7/29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FB75F29-2A43-47D9-BF57-FD259BF795F0}" type="slidenum">
              <a:rPr lang="ja-JP" altLang="en-US" smtClean="0"/>
              <a:pPr/>
              <a:t>‹#›</a:t>
            </a:fld>
            <a:endParaRPr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82476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061F68-A47F-4CE7-907D-BCD2C806C641}" type="datetime1">
              <a:rPr kumimoji="1" lang="ja-JP" altLang="en-US" smtClean="0"/>
              <a:t>2025/7/29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FB75F29-2A43-47D9-BF57-FD259BF795F0}" type="slidenum">
              <a:rPr lang="ja-JP" altLang="en-US" smtClean="0"/>
              <a:pPr/>
              <a:t>‹#›</a:t>
            </a:fld>
            <a:endParaRPr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423463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2D5E1-95B6-4BAA-8B68-C08D9D4F0260}" type="datetime1">
              <a:rPr kumimoji="1" lang="ja-JP" altLang="en-US" smtClean="0"/>
              <a:t>2025/7/29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3809033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1"/>
            <a:ext cx="3194685" cy="1600197"/>
          </a:xfrm>
        </p:spPr>
        <p:txBody>
          <a:bodyPr anchor="b">
            <a:normAutofit/>
          </a:bodyPr>
          <a:lstStyle>
            <a:lvl1pPr>
              <a:defRPr sz="2600" b="0"/>
            </a:lvl1pPr>
          </a:lstStyle>
          <a:p>
            <a:r>
              <a:rPr lang="ja-JP" altLang="en-US"/>
              <a:t>マスター タイトルの書式設定</a:t>
            </a:r>
            <a:endParaRPr lang="en-US" dirty="0"/>
          </a:p>
        </p:txBody>
      </p:sp>
      <p:sp>
        <p:nvSpPr>
          <p:cNvPr id="3" name="Content Placeholder 2"/>
          <p:cNvSpPr>
            <a:spLocks noGrp="1"/>
          </p:cNvSpPr>
          <p:nvPr>
            <p:ph idx="1"/>
          </p:nvPr>
        </p:nvSpPr>
        <p:spPr>
          <a:xfrm>
            <a:off x="4210050" y="990600"/>
            <a:ext cx="5014913" cy="4876800"/>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3514" y="2057399"/>
            <a:ext cx="3194685" cy="3810001"/>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3D4556-6582-4D06-98CE-4C7BF88EC03B}" type="datetime1">
              <a:rPr kumimoji="1" lang="ja-JP" altLang="en-US" smtClean="0"/>
              <a:t>2025/7/29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9296389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0"/>
            <a:ext cx="3194685" cy="1600200"/>
          </a:xfrm>
        </p:spPr>
        <p:txBody>
          <a:bodyPr anchor="b">
            <a:normAutofit/>
          </a:bodyPr>
          <a:lstStyle>
            <a:lvl1pPr>
              <a:defRPr sz="26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210050" y="990600"/>
            <a:ext cx="5014913" cy="4876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3514" y="2057400"/>
            <a:ext cx="3194685" cy="3810000"/>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3D4556-6582-4D06-98CE-4C7BF88EC03B}" type="datetime1">
              <a:rPr kumimoji="1" lang="ja-JP" altLang="en-US" smtClean="0"/>
              <a:t>2025/7/29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78301108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3D4556-6582-4D06-98CE-4C7BF88EC03B}" type="datetime1">
              <a:rPr kumimoji="1" lang="ja-JP" altLang="en-US" smtClean="0"/>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335412967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0362"/>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7" y="360363"/>
            <a:ext cx="6284119"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43D4556-6582-4D06-98CE-4C7BF88EC03B}" type="datetime1">
              <a:rPr kumimoji="1" lang="ja-JP" altLang="en-US" smtClean="0"/>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303370040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31D183-69C5-4A99-AE71-50D9D4D4EFA5}" type="datetime1">
              <a:rPr kumimoji="1" lang="ja-JP" altLang="en-US" smtClean="0"/>
              <a:t>2025/7/29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9"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37197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AB0C79-D55E-4EAD-BCDA-9EA1AF2EA73A}" type="datetime1">
              <a:rPr kumimoji="1" lang="ja-JP" altLang="en-US" smtClean="0"/>
              <a:t>2025/7/29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417512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F26781-19C7-428E-8E9F-CAFE78FC9FB8}" type="datetime1">
              <a:rPr kumimoji="1" lang="ja-JP" altLang="en-US" smtClean="0"/>
              <a:t>2025/7/29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9"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138153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03610A9-9CDD-40C0-879A-16E65D99DAFE}" type="datetime1">
              <a:rPr kumimoji="1" lang="ja-JP" altLang="en-US" smtClean="0"/>
              <a:t>2025/7/29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1" name="スライド番号プレースホルダー 5"/>
          <p:cNvSpPr>
            <a:spLocks noGrp="1"/>
          </p:cNvSpPr>
          <p:nvPr>
            <p:ph type="sldNum" sz="quarter" idx="12"/>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181877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F061F68-A47F-4CE7-907D-BCD2C806C641}" type="datetime1">
              <a:rPr kumimoji="1" lang="ja-JP" altLang="en-US" smtClean="0"/>
              <a:t>2025/7/29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4429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6F2D5E1-95B6-4BAA-8B68-C08D9D4F0260}" type="datetime1">
              <a:rPr kumimoji="1" lang="ja-JP" altLang="en-US" smtClean="0"/>
              <a:t>2025/7/29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5571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4530"/>
            <a:ext cx="7429500" cy="2387600"/>
          </a:xfrm>
        </p:spPr>
        <p:txBody>
          <a:bodyPr anchor="b">
            <a:normAutofit/>
          </a:bodyPr>
          <a:lstStyle>
            <a:lvl1pPr algn="ctr">
              <a:defRPr sz="4875"/>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normAutofit/>
          </a:bodyPr>
          <a:lstStyle>
            <a:lvl1pPr marL="0" indent="0" algn="ctr">
              <a:buNone/>
              <a:defRPr sz="1950">
                <a:solidFill>
                  <a:schemeClr val="tx1">
                    <a:lumMod val="75000"/>
                    <a:lumOff val="25000"/>
                  </a:schemeClr>
                </a:solidFill>
              </a:defRPr>
            </a:lvl1pPr>
            <a:lvl2pPr marL="371475" indent="0" algn="ctr">
              <a:buNone/>
              <a:defRPr sz="2275"/>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6C6320D-5B09-4A9C-A62F-ACAE3E45BA9A}" type="datetime1">
              <a:rPr kumimoji="1" lang="ja-JP" altLang="en-US" smtClean="0"/>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144607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31D183-69C5-4A99-AE71-50D9D4D4EFA5}" type="datetime1">
              <a:rPr kumimoji="1" lang="ja-JP" altLang="en-US" smtClean="0"/>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88533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D4556-6582-4D06-98CE-4C7BF88EC03B}" type="datetime1">
              <a:rPr kumimoji="1" lang="ja-JP" altLang="en-US" smtClean="0"/>
              <a:t>2025/7/29</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6588521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6666" y="1828801"/>
            <a:ext cx="8543925"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894">
                <a:solidFill>
                  <a:schemeClr val="tx1">
                    <a:lumMod val="65000"/>
                    <a:lumOff val="35000"/>
                  </a:schemeClr>
                </a:solidFill>
              </a:defRPr>
            </a:lvl1pPr>
          </a:lstStyle>
          <a:p>
            <a:fld id="{343D4556-6582-4D06-98CE-4C7BF88EC03B}" type="datetime1">
              <a:rPr kumimoji="1" lang="ja-JP" altLang="en-US" smtClean="0"/>
              <a:t>2025/7/29</a:t>
            </a:fld>
            <a:endParaRPr kumimoji="1" lang="ja-JP" alt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894">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001741" y="6356351"/>
            <a:ext cx="2228850" cy="365125"/>
          </a:xfrm>
          <a:prstGeom prst="rect">
            <a:avLst/>
          </a:prstGeom>
        </p:spPr>
        <p:txBody>
          <a:bodyPr vert="horz" lIns="91440" tIns="45720" rIns="91440" bIns="45720" rtlCol="0" anchor="ctr"/>
          <a:lstStyle>
            <a:lvl1pPr algn="r">
              <a:defRPr sz="894">
                <a:solidFill>
                  <a:schemeClr val="tx1">
                    <a:tint val="75000"/>
                  </a:schemeClr>
                </a:solidFill>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4234851997"/>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n-lt"/>
          <a:ea typeface="+mn-ea"/>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hyperlink" Target="https://www.osaka-foodlosszero.jp/" TargetMode="External"/><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jpeg"/><Relationship Id="rId5" Type="http://schemas.openxmlformats.org/officeDocument/2006/relationships/image" Target="../media/image57.pn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osaka-foodlosszero.jp/action/index.html" TargetMode="Externa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irasutoya.com/2018/05/blog-post_426.html" TargetMode="Externa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rasutoya.com/2018/05/blog-post_426.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0" y="1628800"/>
            <a:ext cx="9906000" cy="1728192"/>
          </a:xfr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ja-JP" altLang="en-US" sz="3600" b="1" dirty="0">
                <a:latin typeface="Meiryo UI" panose="020B0604030504040204" pitchFamily="50" charset="-128"/>
                <a:ea typeface="Meiryo UI" panose="020B0604030504040204" pitchFamily="50" charset="-128"/>
              </a:rPr>
              <a:t>大阪府の食品ロス削減の取組について</a:t>
            </a:r>
            <a:endParaRPr kumimoji="1" lang="ja-JP" altLang="en-US" sz="3600" b="1" dirty="0">
              <a:latin typeface="Meiryo UI" panose="020B0604030504040204" pitchFamily="50" charset="-128"/>
              <a:ea typeface="Meiryo UI" panose="020B0604030504040204" pitchFamily="50" charset="-128"/>
            </a:endParaRPr>
          </a:p>
        </p:txBody>
      </p:sp>
      <p:sp>
        <p:nvSpPr>
          <p:cNvPr id="4" name="サブタイトル 2"/>
          <p:cNvSpPr txBox="1">
            <a:spLocks/>
          </p:cNvSpPr>
          <p:nvPr/>
        </p:nvSpPr>
        <p:spPr bwMode="auto">
          <a:xfrm>
            <a:off x="8200466" y="116632"/>
            <a:ext cx="1584176"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2000" kern="0" noProof="0">
                <a:latin typeface="Meiryo UI" panose="020B0604030504040204" pitchFamily="50" charset="-128"/>
                <a:ea typeface="Meiryo UI" panose="020B0604030504040204" pitchFamily="50" charset="-128"/>
              </a:rPr>
              <a:t>参考資料４</a:t>
            </a:r>
            <a:endParaRPr kumimoji="1" lang="ja-JP" altLang="en-US" sz="200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987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47686" y="918669"/>
            <a:ext cx="8010627" cy="313290"/>
          </a:xfrm>
          <a:prstGeom prst="rect">
            <a:avLst/>
          </a:prstGeom>
          <a:noFill/>
          <a:ln>
            <a:solidFill>
              <a:schemeClr val="tx1"/>
            </a:solidFill>
            <a:prstDash val="dash"/>
          </a:ln>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「食品ロス削減の取組状況等に関するアンケート調査」の結果から、中小企業への食品ロス削減の支援が必要　</a:t>
            </a:r>
            <a:endParaRPr lang="en-US" altLang="ja-JP" sz="1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7409248" y="530255"/>
            <a:ext cx="3098129" cy="215444"/>
          </a:xfrm>
          <a:prstGeom prst="rect">
            <a:avLst/>
          </a:prstGeom>
          <a:noFill/>
        </p:spPr>
        <p:txBody>
          <a:bodyPr wrap="square" lIns="0" tIns="0" rIns="0" bIns="0" rtlCol="0" anchor="ctr" anchorCtr="1">
            <a:spAutoFit/>
          </a:bodyPr>
          <a:lstStyle/>
          <a:p>
            <a:pPr marL="87313" indent="-87313"/>
            <a:r>
              <a:rPr lang="zh-TW" altLang="en-US" sz="1400" dirty="0">
                <a:latin typeface="Meiryo UI" pitchFamily="50" charset="-128"/>
                <a:ea typeface="Meiryo UI" pitchFamily="50" charset="-128"/>
                <a:cs typeface="Meiryo UI" pitchFamily="50" charset="-128"/>
              </a:rPr>
              <a:t>実施年度：</a:t>
            </a:r>
            <a:r>
              <a:rPr lang="en-US" altLang="zh-TW" sz="1400" dirty="0">
                <a:latin typeface="Meiryo UI" pitchFamily="50" charset="-128"/>
                <a:ea typeface="Meiryo UI" pitchFamily="50" charset="-128"/>
                <a:cs typeface="Meiryo UI" pitchFamily="50" charset="-128"/>
              </a:rPr>
              <a:t>2019</a:t>
            </a:r>
            <a:r>
              <a:rPr lang="zh-TW" altLang="en-US" sz="1400" dirty="0">
                <a:latin typeface="Meiryo UI" pitchFamily="50" charset="-128"/>
                <a:ea typeface="Meiryo UI" pitchFamily="50" charset="-128"/>
                <a:cs typeface="Meiryo UI" pitchFamily="50" charset="-128"/>
              </a:rPr>
              <a:t>年度</a:t>
            </a:r>
          </a:p>
        </p:txBody>
      </p:sp>
      <p:sp>
        <p:nvSpPr>
          <p:cNvPr id="9" name="テキスト ボックス 8"/>
          <p:cNvSpPr txBox="1"/>
          <p:nvPr/>
        </p:nvSpPr>
        <p:spPr>
          <a:xfrm>
            <a:off x="218941" y="1608579"/>
            <a:ext cx="9478326" cy="523220"/>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　◆食品製造事業者における食品ロス削減の取組みを促進するため、流通に関する専門的知識等を有し技術的な助言ができるアド</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バイザー（中小企業診断士、消費生活コンサルタント等）を７事業者に派遣　</a:t>
            </a:r>
            <a:endParaRPr lang="en-US" altLang="ja-JP" sz="1400" dirty="0">
              <a:latin typeface="Meiryo UI" pitchFamily="50" charset="-128"/>
              <a:ea typeface="Meiryo UI" pitchFamily="50" charset="-128"/>
              <a:cs typeface="Meiryo UI" pitchFamily="50" charset="-128"/>
            </a:endParaRPr>
          </a:p>
        </p:txBody>
      </p:sp>
      <p:sp>
        <p:nvSpPr>
          <p:cNvPr id="10" name="下矢印 9"/>
          <p:cNvSpPr/>
          <p:nvPr/>
        </p:nvSpPr>
        <p:spPr>
          <a:xfrm>
            <a:off x="4550212" y="1314163"/>
            <a:ext cx="825910" cy="268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15734" y="2139802"/>
            <a:ext cx="9581533" cy="738664"/>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　　　〇応募条件　：食品製造事業者であること</a:t>
            </a:r>
          </a:p>
          <a:p>
            <a:pPr marL="87313" indent="-87313"/>
            <a:r>
              <a:rPr lang="ja-JP" altLang="en-US" sz="1400" dirty="0">
                <a:latin typeface="Meiryo UI" pitchFamily="50" charset="-128"/>
                <a:ea typeface="Meiryo UI" pitchFamily="50" charset="-128"/>
                <a:cs typeface="Meiryo UI" pitchFamily="50" charset="-128"/>
              </a:rPr>
              <a:t>　　　　　　　　　　　　　大阪府内に事業所を設置している中小企業であること（府外に本店がある場合は府内の事業所を対象とする）</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〇委託事業者：特定非営利活動法人大阪環境カウンセラー協会</a:t>
            </a:r>
            <a:endParaRPr lang="en-US" altLang="ja-JP" sz="1400" dirty="0">
              <a:latin typeface="Meiryo UI" pitchFamily="50" charset="-128"/>
              <a:ea typeface="Meiryo UI" pitchFamily="50" charset="-128"/>
              <a:cs typeface="Meiryo UI"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598037596"/>
              </p:ext>
            </p:extLst>
          </p:nvPr>
        </p:nvGraphicFramePr>
        <p:xfrm>
          <a:off x="530745" y="2994679"/>
          <a:ext cx="9103112" cy="3596898"/>
        </p:xfrm>
        <a:graphic>
          <a:graphicData uri="http://schemas.openxmlformats.org/drawingml/2006/table">
            <a:tbl>
              <a:tblPr/>
              <a:tblGrid>
                <a:gridCol w="3693985">
                  <a:extLst>
                    <a:ext uri="{9D8B030D-6E8A-4147-A177-3AD203B41FA5}">
                      <a16:colId xmlns:a16="http://schemas.microsoft.com/office/drawing/2014/main" val="3266177901"/>
                    </a:ext>
                  </a:extLst>
                </a:gridCol>
                <a:gridCol w="5409127">
                  <a:extLst>
                    <a:ext uri="{9D8B030D-6E8A-4147-A177-3AD203B41FA5}">
                      <a16:colId xmlns:a16="http://schemas.microsoft.com/office/drawing/2014/main" val="1941658008"/>
                    </a:ext>
                  </a:extLst>
                </a:gridCol>
              </a:tblGrid>
              <a:tr h="147488">
                <a:tc>
                  <a:txBody>
                    <a:bodyPr/>
                    <a:lstStyle/>
                    <a:p>
                      <a:pPr algn="ctr">
                        <a:lnSpc>
                          <a:spcPct val="120000"/>
                        </a:lnSpc>
                      </a:pPr>
                      <a:r>
                        <a:rPr lang="ja-JP" altLang="en-US" sz="1200" dirty="0">
                          <a:effectLst/>
                          <a:latin typeface="Meiryo UI" panose="020B0604030504040204" pitchFamily="50" charset="-128"/>
                          <a:ea typeface="Meiryo UI" panose="020B0604030504040204" pitchFamily="50" charset="-128"/>
                        </a:rPr>
                        <a:t>課題</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20000"/>
                        </a:lnSpc>
                      </a:pPr>
                      <a:r>
                        <a:rPr lang="ja-JP" altLang="en-US" sz="1200" dirty="0">
                          <a:effectLst/>
                          <a:latin typeface="Meiryo UI" panose="020B0604030504040204" pitchFamily="50" charset="-128"/>
                          <a:ea typeface="Meiryo UI" panose="020B0604030504040204" pitchFamily="50" charset="-128"/>
                        </a:rPr>
                        <a:t>アドバイス</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4546852"/>
                  </a:ext>
                </a:extLst>
              </a:tr>
              <a:tr h="480519">
                <a:tc>
                  <a:txBody>
                    <a:bodyPr/>
                    <a:lstStyle/>
                    <a:p>
                      <a:pPr algn="l">
                        <a:lnSpc>
                          <a:spcPct val="120000"/>
                        </a:lnSpc>
                      </a:pPr>
                      <a:r>
                        <a:rPr lang="ja-JP" altLang="en-US" sz="1200" dirty="0">
                          <a:effectLst/>
                          <a:latin typeface="Meiryo UI" panose="020B0604030504040204" pitchFamily="50" charset="-128"/>
                          <a:ea typeface="Meiryo UI" panose="020B0604030504040204" pitchFamily="50" charset="-128"/>
                        </a:rPr>
                        <a:t>　ブームの際に大量に仕入れたものの、ブームが去ると必要なくなり、大量廃棄を経験した。</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200" dirty="0">
                          <a:effectLst/>
                          <a:latin typeface="Meiryo UI" panose="020B0604030504040204" pitchFamily="50" charset="-128"/>
                          <a:ea typeface="Meiryo UI" panose="020B0604030504040204" pitchFamily="50" charset="-128"/>
                        </a:rPr>
                        <a:t>　過剰仕入れの削減のため、自動発注システムの導入など、需要予測の向上に努める。システム導入には、資金の活用も可能。</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2308471"/>
                  </a:ext>
                </a:extLst>
              </a:tr>
              <a:tr h="705165">
                <a:tc>
                  <a:txBody>
                    <a:bodyPr/>
                    <a:lstStyle/>
                    <a:p>
                      <a:pPr algn="l">
                        <a:lnSpc>
                          <a:spcPct val="120000"/>
                        </a:lnSpc>
                      </a:pPr>
                      <a:r>
                        <a:rPr lang="ja-JP" altLang="en-US" sz="1200" dirty="0">
                          <a:effectLst/>
                          <a:latin typeface="Meiryo UI" panose="020B0604030504040204" pitchFamily="50" charset="-128"/>
                          <a:ea typeface="Meiryo UI" panose="020B0604030504040204" pitchFamily="50" charset="-128"/>
                        </a:rPr>
                        <a:t>　規格外の発生を考慮し、注文量よりも多く仕込み生産するため、余剰が生じてしまう。「無償」でかつ、社会貢献できる仕組みの中で展開したい。</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200" dirty="0">
                          <a:effectLst/>
                          <a:latin typeface="Meiryo UI" panose="020B0604030504040204" pitchFamily="50" charset="-128"/>
                          <a:ea typeface="Meiryo UI" panose="020B0604030504040204" pitchFamily="50" charset="-128"/>
                        </a:rPr>
                        <a:t>　余剰製品の寄付先として、府内の子ども食堂やフードバンクなどを提案。</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0119551"/>
                  </a:ext>
                </a:extLst>
              </a:tr>
              <a:tr h="489455">
                <a:tc>
                  <a:txBody>
                    <a:bodyPr/>
                    <a:lstStyle/>
                    <a:p>
                      <a:pPr algn="l">
                        <a:lnSpc>
                          <a:spcPct val="120000"/>
                        </a:lnSpc>
                      </a:pPr>
                      <a:r>
                        <a:rPr lang="ja-JP" altLang="en-US" sz="1200" dirty="0">
                          <a:effectLst/>
                          <a:latin typeface="Meiryo UI" panose="020B0604030504040204" pitchFamily="50" charset="-128"/>
                          <a:ea typeface="Meiryo UI" panose="020B0604030504040204" pitchFamily="50" charset="-128"/>
                        </a:rPr>
                        <a:t>　受注ミスにより発生した余剰は引き取ってもらえない。</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200" dirty="0">
                          <a:effectLst/>
                          <a:latin typeface="Meiryo UI" panose="020B0604030504040204" pitchFamily="50" charset="-128"/>
                          <a:ea typeface="Meiryo UI" panose="020B0604030504040204" pitchFamily="50" charset="-128"/>
                        </a:rPr>
                        <a:t>　受注ミスをなくすため、電子媒体や</a:t>
                      </a:r>
                      <a:r>
                        <a:rPr lang="en-US" altLang="ja-JP" sz="1200" dirty="0">
                          <a:effectLst/>
                          <a:latin typeface="Meiryo UI" panose="020B0604030504040204" pitchFamily="50" charset="-128"/>
                          <a:ea typeface="Meiryo UI" panose="020B0604030504040204" pitchFamily="50" charset="-128"/>
                        </a:rPr>
                        <a:t>FAX</a:t>
                      </a:r>
                      <a:r>
                        <a:rPr lang="ja-JP" altLang="en-US" sz="1200" dirty="0">
                          <a:effectLst/>
                          <a:latin typeface="Meiryo UI" panose="020B0604030504040204" pitchFamily="50" charset="-128"/>
                          <a:ea typeface="Meiryo UI" panose="020B0604030504040204" pitchFamily="50" charset="-128"/>
                        </a:rPr>
                        <a:t>等による受注を検討。余剰が出た場合には、冷蔵庫（中古でも）の導入を。</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6324240"/>
                  </a:ext>
                </a:extLst>
              </a:tr>
              <a:tr h="486696">
                <a:tc>
                  <a:txBody>
                    <a:bodyPr/>
                    <a:lstStyle/>
                    <a:p>
                      <a:pPr algn="l">
                        <a:lnSpc>
                          <a:spcPct val="120000"/>
                        </a:lnSpc>
                      </a:pPr>
                      <a:r>
                        <a:rPr lang="ja-JP" altLang="en-US" sz="1200" dirty="0">
                          <a:effectLst/>
                          <a:latin typeface="Meiryo UI" panose="020B0604030504040204" pitchFamily="50" charset="-128"/>
                          <a:ea typeface="Meiryo UI" panose="020B0604030504040204" pitchFamily="50" charset="-128"/>
                        </a:rPr>
                        <a:t>　マスメディアに取り上げられた時に、生産の見込みが</a:t>
                      </a:r>
                      <a:endParaRPr lang="en-US" altLang="ja-JP" sz="1200" dirty="0">
                        <a:effectLst/>
                        <a:latin typeface="Meiryo UI" panose="020B0604030504040204" pitchFamily="50" charset="-128"/>
                        <a:ea typeface="Meiryo UI" panose="020B0604030504040204" pitchFamily="50" charset="-128"/>
                      </a:endParaRPr>
                    </a:p>
                    <a:p>
                      <a:pPr algn="l">
                        <a:lnSpc>
                          <a:spcPct val="120000"/>
                        </a:lnSpc>
                      </a:pPr>
                      <a:r>
                        <a:rPr lang="ja-JP" altLang="en-US" sz="1200" dirty="0">
                          <a:effectLst/>
                          <a:latin typeface="Meiryo UI" panose="020B0604030504040204" pitchFamily="50" charset="-128"/>
                          <a:ea typeface="Meiryo UI" panose="020B0604030504040204" pitchFamily="50" charset="-128"/>
                        </a:rPr>
                        <a:t>外れ、廃棄ロスが発生する。</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200" dirty="0">
                          <a:effectLst/>
                          <a:latin typeface="Meiryo UI" panose="020B0604030504040204" pitchFamily="50" charset="-128"/>
                          <a:ea typeface="Meiryo UI" panose="020B0604030504040204" pitchFamily="50" charset="-128"/>
                        </a:rPr>
                        <a:t>　あらかじめ余剰が生じた場合に、割引価格で引き取ってもらう契約を結ぶことを検討。その他契約先の充実を検討。</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426434"/>
                  </a:ext>
                </a:extLst>
              </a:tr>
              <a:tr h="737420">
                <a:tc>
                  <a:txBody>
                    <a:bodyPr/>
                    <a:lstStyle/>
                    <a:p>
                      <a:pPr algn="l">
                        <a:lnSpc>
                          <a:spcPct val="120000"/>
                        </a:lnSpc>
                      </a:pPr>
                      <a:r>
                        <a:rPr lang="ja-JP" altLang="en-US" sz="1200" dirty="0">
                          <a:effectLst/>
                          <a:latin typeface="Meiryo UI" panose="020B0604030504040204" pitchFamily="50" charset="-128"/>
                          <a:ea typeface="Meiryo UI" panose="020B0604030504040204" pitchFamily="50" charset="-128"/>
                        </a:rPr>
                        <a:t>　製造過程で発生する未利用資源の有効活用。</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200" dirty="0">
                          <a:effectLst/>
                          <a:latin typeface="Meiryo UI" panose="020B0604030504040204" pitchFamily="50" charset="-128"/>
                          <a:ea typeface="Meiryo UI" panose="020B0604030504040204" pitchFamily="50" charset="-128"/>
                        </a:rPr>
                        <a:t>　農林漁業者と連携した加工品を製造できる可能性があれば、６次産業化の推進として、</a:t>
                      </a:r>
                      <a:endParaRPr lang="en-US" altLang="ja-JP" sz="1200" dirty="0">
                        <a:effectLst/>
                        <a:latin typeface="Meiryo UI" panose="020B0604030504040204" pitchFamily="50" charset="-128"/>
                        <a:ea typeface="Meiryo UI" panose="020B0604030504040204" pitchFamily="50" charset="-128"/>
                      </a:endParaRPr>
                    </a:p>
                    <a:p>
                      <a:pPr algn="l">
                        <a:lnSpc>
                          <a:spcPct val="120000"/>
                        </a:lnSpc>
                      </a:pPr>
                      <a:r>
                        <a:rPr lang="ja-JP" altLang="en-US" sz="1200" dirty="0">
                          <a:effectLst/>
                          <a:latin typeface="Meiryo UI" panose="020B0604030504040204" pitchFamily="50" charset="-128"/>
                          <a:ea typeface="Meiryo UI" panose="020B0604030504040204" pitchFamily="50" charset="-128"/>
                        </a:rPr>
                        <a:t>「大阪産（もん）６次産業化サポートセンター」に相談。食品加工技術に関しては、</a:t>
                      </a:r>
                      <a:endParaRPr lang="en-US" altLang="ja-JP" sz="1200" dirty="0">
                        <a:effectLst/>
                        <a:latin typeface="Meiryo UI" panose="020B0604030504040204" pitchFamily="50" charset="-128"/>
                        <a:ea typeface="Meiryo UI" panose="020B0604030504040204" pitchFamily="50" charset="-128"/>
                      </a:endParaRPr>
                    </a:p>
                    <a:p>
                      <a:pPr algn="l">
                        <a:lnSpc>
                          <a:spcPct val="120000"/>
                        </a:lnSpc>
                      </a:pPr>
                      <a:r>
                        <a:rPr lang="ja-JP" altLang="en-US" sz="1200" dirty="0">
                          <a:effectLst/>
                          <a:latin typeface="Meiryo UI" panose="020B0604030504040204" pitchFamily="50" charset="-128"/>
                          <a:ea typeface="Meiryo UI" panose="020B0604030504040204" pitchFamily="50" charset="-128"/>
                        </a:rPr>
                        <a:t>大阪府立環境農林水産総合研究所へ相談。</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4823411"/>
                  </a:ext>
                </a:extLst>
              </a:tr>
              <a:tr h="250722">
                <a:tc>
                  <a:txBody>
                    <a:bodyPr/>
                    <a:lstStyle/>
                    <a:p>
                      <a:pPr algn="l">
                        <a:lnSpc>
                          <a:spcPct val="120000"/>
                        </a:lnSpc>
                      </a:pPr>
                      <a:r>
                        <a:rPr lang="ja-JP" altLang="en-US" sz="1200" dirty="0">
                          <a:effectLst/>
                          <a:latin typeface="Meiryo UI" panose="020B0604030504040204" pitchFamily="50" charset="-128"/>
                          <a:ea typeface="Meiryo UI" panose="020B0604030504040204" pitchFamily="50" charset="-128"/>
                        </a:rPr>
                        <a:t>　当日に売り切れなかった商品がロスになる。</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200" dirty="0">
                          <a:effectLst/>
                          <a:latin typeface="Meiryo UI" panose="020B0604030504040204" pitchFamily="50" charset="-128"/>
                          <a:ea typeface="Meiryo UI" panose="020B0604030504040204" pitchFamily="50" charset="-128"/>
                        </a:rPr>
                        <a:t>　急速冷凍の提案。</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889146"/>
                  </a:ext>
                </a:extLst>
              </a:tr>
              <a:tr h="244035">
                <a:tc>
                  <a:txBody>
                    <a:bodyPr/>
                    <a:lstStyle/>
                    <a:p>
                      <a:pPr algn="l">
                        <a:lnSpc>
                          <a:spcPct val="120000"/>
                        </a:lnSpc>
                      </a:pPr>
                      <a:r>
                        <a:rPr lang="ja-JP" altLang="en-US" sz="1200" dirty="0">
                          <a:effectLst/>
                          <a:latin typeface="Meiryo UI" panose="020B0604030504040204" pitchFamily="50" charset="-128"/>
                          <a:ea typeface="Meiryo UI" panose="020B0604030504040204" pitchFamily="50" charset="-128"/>
                        </a:rPr>
                        <a:t>　切り落としの有効活用。</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200" dirty="0">
                          <a:effectLst/>
                          <a:latin typeface="Meiryo UI" panose="020B0604030504040204" pitchFamily="50" charset="-128"/>
                          <a:ea typeface="Meiryo UI" panose="020B0604030504040204" pitchFamily="50" charset="-128"/>
                        </a:rPr>
                        <a:t>　実際に規格外食材や切り落としを活用している企業等の事例紹介。冷凍保存。</a:t>
                      </a:r>
                    </a:p>
                  </a:txBody>
                  <a:tcPr marL="4034" marR="4034" marT="4034" marB="40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3385"/>
                  </a:ext>
                </a:extLst>
              </a:tr>
            </a:tbl>
          </a:graphicData>
        </a:graphic>
      </p:graphicFrame>
      <p:sp>
        <p:nvSpPr>
          <p:cNvPr id="2" name="テキスト ボックス 1"/>
          <p:cNvSpPr txBox="1"/>
          <p:nvPr/>
        </p:nvSpPr>
        <p:spPr>
          <a:xfrm>
            <a:off x="115734" y="505617"/>
            <a:ext cx="5628068"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ＭＳ Ｐゴシック" charset="-128"/>
              </a:rPr>
              <a:t>③食品ロス削減に向けたアドバイザー派遣</a:t>
            </a:r>
            <a:endParaRPr lang="ja-JP" altLang="en-US" sz="2000" b="1" dirty="0">
              <a:latin typeface="Meiryo UI" panose="020B0604030504040204" pitchFamily="50" charset="-128"/>
              <a:ea typeface="Meiryo UI" panose="020B0604030504040204" pitchFamily="50" charset="-128"/>
              <a:cs typeface="ＭＳ Ｐゴシック" charset="-128"/>
            </a:endParaRPr>
          </a:p>
        </p:txBody>
      </p:sp>
      <p:sp>
        <p:nvSpPr>
          <p:cNvPr id="13" name="Text Box 2"/>
          <p:cNvSpPr txBox="1">
            <a:spLocks noChangeArrowheads="1"/>
          </p:cNvSpPr>
          <p:nvPr/>
        </p:nvSpPr>
        <p:spPr bwMode="auto">
          <a:xfrm>
            <a:off x="0" y="-27384"/>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1-3 </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事業者への取組み</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Tree>
    <p:extLst>
      <p:ext uri="{BB962C8B-B14F-4D97-AF65-F5344CB8AC3E}">
        <p14:creationId xmlns:p14="http://schemas.microsoft.com/office/powerpoint/2010/main" val="2692921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32886" y="953581"/>
            <a:ext cx="9215914" cy="523220"/>
          </a:xfrm>
          <a:prstGeom prst="rect">
            <a:avLst/>
          </a:prstGeom>
          <a:noFill/>
        </p:spPr>
        <p:txBody>
          <a:bodyPr wrap="square" rtlCol="0">
            <a:spAutoFit/>
          </a:bodyPr>
          <a:lstStyle/>
          <a:p>
            <a:pPr lvl="0" defTabSz="1475129">
              <a:defRPr/>
            </a:pPr>
            <a:r>
              <a:rPr lang="ja-JP" altLang="en-US" sz="1400" dirty="0">
                <a:latin typeface="Meiryo UI" pitchFamily="50" charset="-128"/>
                <a:ea typeface="Meiryo UI" pitchFamily="50" charset="-128"/>
                <a:cs typeface="Meiryo UI" pitchFamily="50" charset="-128"/>
              </a:rPr>
              <a:t>◆安全で透明性・信頼性の高いフードバンク活動を支援・促進するために、農林水産省の「フードバンク活動における食品の取扱い等に関する手引き」に基づき、「フードバンクガイドライン」を作成、府</a:t>
            </a:r>
            <a:r>
              <a:rPr lang="en-US" altLang="ja-JP" sz="1400" dirty="0">
                <a:latin typeface="Meiryo UI" pitchFamily="50" charset="-128"/>
                <a:ea typeface="Meiryo UI" pitchFamily="50" charset="-128"/>
                <a:cs typeface="Meiryo UI" pitchFamily="50" charset="-128"/>
              </a:rPr>
              <a:t>HP</a:t>
            </a:r>
            <a:r>
              <a:rPr lang="ja-JP" altLang="en-US" sz="1400" dirty="0">
                <a:latin typeface="Meiryo UI" pitchFamily="50" charset="-128"/>
                <a:ea typeface="Meiryo UI" pitchFamily="50" charset="-128"/>
                <a:cs typeface="Meiryo UI" pitchFamily="50" charset="-128"/>
              </a:rPr>
              <a:t>に掲載</a:t>
            </a:r>
            <a:endParaRPr lang="en-US" altLang="ja-JP" sz="1400" dirty="0">
              <a:latin typeface="Meiryo UI" pitchFamily="50" charset="-128"/>
              <a:ea typeface="Meiryo UI" pitchFamily="50" charset="-128"/>
              <a:cs typeface="Meiryo UI" pitchFamily="50" charset="-128"/>
            </a:endParaRPr>
          </a:p>
        </p:txBody>
      </p:sp>
      <p:sp>
        <p:nvSpPr>
          <p:cNvPr id="10" name="テキスト ボックス 9"/>
          <p:cNvSpPr txBox="1"/>
          <p:nvPr/>
        </p:nvSpPr>
        <p:spPr>
          <a:xfrm>
            <a:off x="7090177" y="562840"/>
            <a:ext cx="3098129" cy="215444"/>
          </a:xfrm>
          <a:prstGeom prst="rect">
            <a:avLst/>
          </a:prstGeom>
          <a:noFill/>
        </p:spPr>
        <p:txBody>
          <a:bodyPr wrap="square" lIns="0" tIns="0" rIns="0" bIns="0" rtlCol="0" anchor="ctr" anchorCtr="1">
            <a:spAutoFit/>
          </a:bodyPr>
          <a:lstStyle/>
          <a:p>
            <a:pPr marL="87313" indent="-87313"/>
            <a:r>
              <a:rPr lang="zh-TW" altLang="en-US" sz="1400" dirty="0">
                <a:latin typeface="Meiryo UI" pitchFamily="50" charset="-128"/>
                <a:ea typeface="Meiryo UI" pitchFamily="50" charset="-128"/>
                <a:cs typeface="Meiryo UI" pitchFamily="50" charset="-128"/>
              </a:rPr>
              <a:t>実施年度：</a:t>
            </a:r>
            <a:r>
              <a:rPr lang="en-US" altLang="ja-JP" sz="1400" dirty="0">
                <a:latin typeface="Meiryo UI" pitchFamily="50" charset="-128"/>
                <a:ea typeface="Meiryo UI" pitchFamily="50" charset="-128"/>
                <a:cs typeface="Meiryo UI" pitchFamily="50" charset="-128"/>
              </a:rPr>
              <a:t>2020</a:t>
            </a:r>
            <a:r>
              <a:rPr lang="zh-TW" altLang="en-US" sz="1400" dirty="0">
                <a:latin typeface="Meiryo UI" pitchFamily="50" charset="-128"/>
                <a:ea typeface="Meiryo UI" pitchFamily="50" charset="-128"/>
                <a:cs typeface="Meiryo UI" pitchFamily="50" charset="-128"/>
              </a:rPr>
              <a:t>年度</a:t>
            </a:r>
          </a:p>
        </p:txBody>
      </p:sp>
      <p:sp>
        <p:nvSpPr>
          <p:cNvPr id="14" name="テキスト ボックス 13"/>
          <p:cNvSpPr txBox="1"/>
          <p:nvPr/>
        </p:nvSpPr>
        <p:spPr>
          <a:xfrm>
            <a:off x="315760" y="4412337"/>
            <a:ext cx="6981614" cy="2031325"/>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◆未利用食品を有効活用いただくため、フードバンクへの参入を促進する事業者が参考にできるような内容を掲載</a:t>
            </a:r>
            <a:endParaRPr lang="en-US" altLang="ja-JP" sz="1400" dirty="0">
              <a:latin typeface="Meiryo UI" pitchFamily="50" charset="-128"/>
              <a:ea typeface="Meiryo UI" pitchFamily="50" charset="-128"/>
              <a:cs typeface="Meiryo UI" pitchFamily="50" charset="-128"/>
            </a:endParaRPr>
          </a:p>
          <a:p>
            <a:pPr marL="87313" indent="-87313"/>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〇概要</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・食品を提供するときの考え方</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・集める活動（食品提供からフードバンク活動団体へ）に必要な事項</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・配る活動（フードバンク活動団体から食品を必要としている方へ）に必要</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・大阪府内の事例等を掲載</a:t>
            </a:r>
            <a:endParaRPr lang="en-US" altLang="ja-JP" sz="1400" dirty="0">
              <a:latin typeface="Meiryo UI" pitchFamily="50" charset="-128"/>
              <a:ea typeface="Meiryo UI" pitchFamily="50" charset="-128"/>
              <a:cs typeface="Meiryo UI" pitchFamily="50" charset="-128"/>
            </a:endParaRPr>
          </a:p>
          <a:p>
            <a:pPr marL="87313" indent="-87313"/>
            <a:endParaRPr lang="en-US" altLang="ja-JP" sz="1400" dirty="0">
              <a:latin typeface="Meiryo UI" pitchFamily="50" charset="-128"/>
              <a:ea typeface="Meiryo UI" pitchFamily="50" charset="-128"/>
              <a:cs typeface="Meiryo UI" pitchFamily="50" charset="-128"/>
            </a:endParaRPr>
          </a:p>
        </p:txBody>
      </p:sp>
      <p:sp>
        <p:nvSpPr>
          <p:cNvPr id="20" name="テキスト ボックス 19"/>
          <p:cNvSpPr txBox="1"/>
          <p:nvPr/>
        </p:nvSpPr>
        <p:spPr>
          <a:xfrm>
            <a:off x="99536" y="465419"/>
            <a:ext cx="5628068" cy="400110"/>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④</a:t>
            </a:r>
            <a:r>
              <a:rPr lang="ja-JP" altLang="en-US" sz="2000" b="1" dirty="0">
                <a:latin typeface="Meiryo UI" panose="020B0604030504040204" pitchFamily="50" charset="-128"/>
                <a:ea typeface="Meiryo UI" panose="020B0604030504040204" pitchFamily="50" charset="-128"/>
              </a:rPr>
              <a:t>フードバンク活動等支援ガイドライン作成業務</a:t>
            </a:r>
          </a:p>
        </p:txBody>
      </p:sp>
      <p:pic>
        <p:nvPicPr>
          <p:cNvPr id="3" name="図 2"/>
          <p:cNvPicPr>
            <a:picLocks noChangeAspect="1"/>
          </p:cNvPicPr>
          <p:nvPr/>
        </p:nvPicPr>
        <p:blipFill>
          <a:blip r:embed="rId2"/>
          <a:stretch>
            <a:fillRect/>
          </a:stretch>
        </p:blipFill>
        <p:spPr>
          <a:xfrm>
            <a:off x="419375" y="1761414"/>
            <a:ext cx="5151186" cy="2141102"/>
          </a:xfrm>
          <a:prstGeom prst="rect">
            <a:avLst/>
          </a:prstGeom>
        </p:spPr>
      </p:pic>
      <p:sp>
        <p:nvSpPr>
          <p:cNvPr id="21" name="テキスト ボックス 20"/>
          <p:cNvSpPr txBox="1"/>
          <p:nvPr/>
        </p:nvSpPr>
        <p:spPr>
          <a:xfrm>
            <a:off x="1672027" y="3959234"/>
            <a:ext cx="2645883" cy="276999"/>
          </a:xfrm>
          <a:prstGeom prst="rect">
            <a:avLst/>
          </a:prstGeom>
          <a:noFill/>
        </p:spPr>
        <p:txBody>
          <a:bodyPr wrap="square" rtlCol="0">
            <a:spAutoFit/>
          </a:bodyPr>
          <a:lstStyle/>
          <a:p>
            <a:pPr marL="87313" indent="-87313" algn="ctr"/>
            <a:r>
              <a:rPr lang="ja-JP" altLang="en-US" sz="1200" dirty="0">
                <a:latin typeface="Meiryo UI" pitchFamily="50" charset="-128"/>
                <a:ea typeface="Meiryo UI" pitchFamily="50" charset="-128"/>
                <a:cs typeface="Meiryo UI" pitchFamily="50" charset="-128"/>
              </a:rPr>
              <a:t>フードバンク活動関係図</a:t>
            </a:r>
          </a:p>
        </p:txBody>
      </p:sp>
      <p:pic>
        <p:nvPicPr>
          <p:cNvPr id="15" name="図 14"/>
          <p:cNvPicPr>
            <a:picLocks noChangeAspect="1"/>
          </p:cNvPicPr>
          <p:nvPr/>
        </p:nvPicPr>
        <p:blipFill>
          <a:blip r:embed="rId3"/>
          <a:stretch>
            <a:fillRect/>
          </a:stretch>
        </p:blipFill>
        <p:spPr>
          <a:xfrm>
            <a:off x="7412097" y="4236233"/>
            <a:ext cx="1524346" cy="2155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8" name="グループ化 27"/>
          <p:cNvGrpSpPr/>
          <p:nvPr/>
        </p:nvGrpSpPr>
        <p:grpSpPr>
          <a:xfrm>
            <a:off x="6020888" y="1637322"/>
            <a:ext cx="3185226" cy="2265194"/>
            <a:chOff x="5943828" y="1659269"/>
            <a:chExt cx="3185226" cy="2265194"/>
          </a:xfrm>
        </p:grpSpPr>
        <p:pic>
          <p:nvPicPr>
            <p:cNvPr id="2" name="図 1"/>
            <p:cNvPicPr>
              <a:picLocks noChangeAspect="1"/>
            </p:cNvPicPr>
            <p:nvPr/>
          </p:nvPicPr>
          <p:blipFill>
            <a:blip r:embed="rId4"/>
            <a:stretch>
              <a:fillRect/>
            </a:stretch>
          </p:blipFill>
          <p:spPr>
            <a:xfrm>
              <a:off x="5943828" y="1659269"/>
              <a:ext cx="1590560" cy="2265194"/>
            </a:xfrm>
            <a:prstGeom prst="rect">
              <a:avLst/>
            </a:prstGeom>
          </p:spPr>
        </p:pic>
        <p:pic>
          <p:nvPicPr>
            <p:cNvPr id="27" name="図 26"/>
            <p:cNvPicPr>
              <a:picLocks noChangeAspect="1"/>
            </p:cNvPicPr>
            <p:nvPr/>
          </p:nvPicPr>
          <p:blipFill>
            <a:blip r:embed="rId5"/>
            <a:stretch>
              <a:fillRect/>
            </a:stretch>
          </p:blipFill>
          <p:spPr>
            <a:xfrm>
              <a:off x="7534388" y="1660316"/>
              <a:ext cx="1594666" cy="2264147"/>
            </a:xfrm>
            <a:prstGeom prst="rect">
              <a:avLst/>
            </a:prstGeom>
          </p:spPr>
        </p:pic>
      </p:grpSp>
      <p:sp>
        <p:nvSpPr>
          <p:cNvPr id="29" name="テキスト ボックス 28"/>
          <p:cNvSpPr txBox="1"/>
          <p:nvPr/>
        </p:nvSpPr>
        <p:spPr>
          <a:xfrm>
            <a:off x="6290560" y="3902516"/>
            <a:ext cx="2645883" cy="276999"/>
          </a:xfrm>
          <a:prstGeom prst="rect">
            <a:avLst/>
          </a:prstGeom>
          <a:noFill/>
        </p:spPr>
        <p:txBody>
          <a:bodyPr wrap="square" rtlCol="0">
            <a:spAutoFit/>
          </a:bodyPr>
          <a:lstStyle/>
          <a:p>
            <a:pPr marL="87313" indent="-87313" algn="ctr"/>
            <a:r>
              <a:rPr lang="ja-JP" altLang="en-US" sz="1200" dirty="0">
                <a:latin typeface="Meiryo UI" pitchFamily="50" charset="-128"/>
                <a:ea typeface="Meiryo UI" pitchFamily="50" charset="-128"/>
                <a:cs typeface="Meiryo UI" pitchFamily="50" charset="-128"/>
              </a:rPr>
              <a:t>フードバンガイドライン</a:t>
            </a:r>
          </a:p>
        </p:txBody>
      </p:sp>
      <p:sp>
        <p:nvSpPr>
          <p:cNvPr id="30" name="テキスト ボックス 29"/>
          <p:cNvSpPr txBox="1"/>
          <p:nvPr/>
        </p:nvSpPr>
        <p:spPr>
          <a:xfrm>
            <a:off x="6865582" y="6443662"/>
            <a:ext cx="2645883" cy="276999"/>
          </a:xfrm>
          <a:prstGeom prst="rect">
            <a:avLst/>
          </a:prstGeom>
          <a:noFill/>
        </p:spPr>
        <p:txBody>
          <a:bodyPr wrap="square" rtlCol="0">
            <a:spAutoFit/>
          </a:bodyPr>
          <a:lstStyle/>
          <a:p>
            <a:pPr marL="87313" indent="-87313" algn="ctr"/>
            <a:r>
              <a:rPr lang="ja-JP" altLang="en-US" sz="1200" dirty="0">
                <a:latin typeface="Meiryo UI" pitchFamily="50" charset="-128"/>
                <a:ea typeface="Meiryo UI" pitchFamily="50" charset="-128"/>
                <a:cs typeface="Meiryo UI" pitchFamily="50" charset="-128"/>
              </a:rPr>
              <a:t>合意書（例）</a:t>
            </a:r>
          </a:p>
        </p:txBody>
      </p:sp>
      <p:sp>
        <p:nvSpPr>
          <p:cNvPr id="31" name="Text Box 2"/>
          <p:cNvSpPr txBox="1">
            <a:spLocks noChangeArrowheads="1"/>
          </p:cNvSpPr>
          <p:nvPr/>
        </p:nvSpPr>
        <p:spPr bwMode="auto">
          <a:xfrm>
            <a:off x="0" y="-27384"/>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1-3 </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事業者への取組み</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Tree>
    <p:extLst>
      <p:ext uri="{BB962C8B-B14F-4D97-AF65-F5344CB8AC3E}">
        <p14:creationId xmlns:p14="http://schemas.microsoft.com/office/powerpoint/2010/main" val="2561182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508839" y="990501"/>
            <a:ext cx="1775011" cy="262829"/>
          </a:xfrm>
          <a:prstGeom prst="rect">
            <a:avLst/>
          </a:prstGeom>
          <a:noFill/>
        </p:spPr>
        <p:txBody>
          <a:bodyPr wrap="square" rtlCol="0">
            <a:spAutoFit/>
          </a:bodyPr>
          <a:lstStyle/>
          <a:p>
            <a:pPr defTabSz="844083"/>
            <a:r>
              <a:rPr lang="en-US" altLang="ja-JP" sz="1108" b="1" dirty="0">
                <a:solidFill>
                  <a:prstClr val="black"/>
                </a:solidFill>
                <a:latin typeface="Meiryo UI" panose="020B0604030504040204" pitchFamily="50" charset="-128"/>
                <a:ea typeface="Meiryo UI" panose="020B0604030504040204" pitchFamily="50" charset="-128"/>
              </a:rPr>
              <a:t>【</a:t>
            </a:r>
            <a:r>
              <a:rPr lang="ja-JP" altLang="en-US" sz="1108" b="1" dirty="0">
                <a:solidFill>
                  <a:prstClr val="black"/>
                </a:solidFill>
                <a:latin typeface="Meiryo UI" panose="020B0604030504040204" pitchFamily="50" charset="-128"/>
                <a:ea typeface="Meiryo UI" panose="020B0604030504040204" pitchFamily="50" charset="-128"/>
              </a:rPr>
              <a:t>連携内容</a:t>
            </a:r>
            <a:r>
              <a:rPr lang="en-US" altLang="ja-JP" sz="1108" b="1" dirty="0">
                <a:solidFill>
                  <a:prstClr val="black"/>
                </a:solidFill>
                <a:latin typeface="Meiryo UI" panose="020B0604030504040204" pitchFamily="50" charset="-128"/>
                <a:ea typeface="Meiryo UI" panose="020B0604030504040204" pitchFamily="50" charset="-128"/>
              </a:rPr>
              <a:t>】</a:t>
            </a:r>
            <a:endParaRPr lang="ja-JP" altLang="en-US" sz="1108" b="1" dirty="0">
              <a:solidFill>
                <a:prstClr val="black"/>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20884" y="1263014"/>
            <a:ext cx="8855278" cy="603820"/>
          </a:xfrm>
          <a:prstGeom prst="rect">
            <a:avLst/>
          </a:prstGeom>
          <a:solidFill>
            <a:schemeClr val="accent1">
              <a:lumMod val="20000"/>
              <a:lumOff val="80000"/>
            </a:schemeClr>
          </a:solidFill>
        </p:spPr>
        <p:txBody>
          <a:bodyPr wrap="square" rtlCol="0">
            <a:spAutoFit/>
          </a:bodyPr>
          <a:lstStyle/>
          <a:p>
            <a:pPr defTabSz="844083"/>
            <a:r>
              <a:rPr lang="ja-JP" altLang="en-US" sz="1108" dirty="0">
                <a:solidFill>
                  <a:prstClr val="black"/>
                </a:solidFill>
                <a:latin typeface="Meiryo UI" panose="020B0604030504040204" pitchFamily="50" charset="-128"/>
                <a:ea typeface="Meiryo UI" panose="020B0604030504040204" pitchFamily="50" charset="-128"/>
              </a:rPr>
              <a:t>・東京海上日動火災保険株式会社（</a:t>
            </a:r>
            <a:r>
              <a:rPr lang="zh-TW" altLang="en-US" sz="1108" dirty="0">
                <a:solidFill>
                  <a:prstClr val="black"/>
                </a:solidFill>
                <a:latin typeface="Meiryo UI" panose="020B0604030504040204" pitchFamily="50" charset="-128"/>
                <a:ea typeface="Meiryo UI" panose="020B0604030504040204" pitchFamily="50" charset="-128"/>
              </a:rPr>
              <a:t>包括連携企業</a:t>
            </a:r>
            <a:r>
              <a:rPr lang="ja-JP" altLang="en-US" sz="1108" dirty="0">
                <a:solidFill>
                  <a:prstClr val="black"/>
                </a:solidFill>
                <a:latin typeface="Meiryo UI" panose="020B0604030504040204" pitchFamily="50" charset="-128"/>
                <a:ea typeface="Meiryo UI" panose="020B0604030504040204" pitchFamily="50" charset="-128"/>
              </a:rPr>
              <a:t>）、株式会社ロスゼロ（事業連携企業）、運送会社マグチグループが参画する</a:t>
            </a:r>
            <a:r>
              <a:rPr lang="en-US" altLang="ja-JP" sz="1108"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食品ロス削減コン </a:t>
            </a:r>
            <a:endParaRPr lang="en-US" altLang="ja-JP" sz="1108" dirty="0">
              <a:solidFill>
                <a:prstClr val="black"/>
              </a:solidFill>
              <a:latin typeface="Meiryo UI" panose="020B0604030504040204" pitchFamily="50" charset="-128"/>
              <a:ea typeface="Meiryo UI" panose="020B0604030504040204" pitchFamily="50" charset="-128"/>
            </a:endParaRPr>
          </a:p>
          <a:p>
            <a:pPr defTabSz="844083"/>
            <a:r>
              <a:rPr lang="ja-JP" altLang="en-US" sz="1108" dirty="0">
                <a:solidFill>
                  <a:prstClr val="black"/>
                </a:solidFill>
                <a:latin typeface="Meiryo UI" panose="020B0604030504040204" pitchFamily="50" charset="-128"/>
                <a:ea typeface="Meiryo UI" panose="020B0604030504040204" pitchFamily="50" charset="-128"/>
              </a:rPr>
              <a:t> ソーシアム</a:t>
            </a:r>
            <a:r>
              <a:rPr lang="en-US" altLang="ja-JP" sz="1108"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、並びに大阪商工会議所、大阪府環境農林水産部の３者による事業連携協定を締結。</a:t>
            </a:r>
            <a:endParaRPr lang="en-US" altLang="ja-JP" sz="1108" dirty="0">
              <a:solidFill>
                <a:prstClr val="black"/>
              </a:solidFill>
              <a:latin typeface="Meiryo UI" panose="020B0604030504040204" pitchFamily="50" charset="-128"/>
              <a:ea typeface="Meiryo UI" panose="020B0604030504040204" pitchFamily="50" charset="-128"/>
            </a:endParaRPr>
          </a:p>
          <a:p>
            <a:pPr defTabSz="844083"/>
            <a:r>
              <a:rPr lang="ja-JP" altLang="en-US" sz="1108" dirty="0">
                <a:solidFill>
                  <a:prstClr val="black"/>
                </a:solidFill>
                <a:latin typeface="Meiryo UI" panose="020B0604030504040204" pitchFamily="50" charset="-128"/>
                <a:ea typeface="Meiryo UI" panose="020B0604030504040204" pitchFamily="50" charset="-128"/>
              </a:rPr>
              <a:t>・同コンソーシアムでは、府内食品関連事業者から発生する未利用食品等の二次流通・利用を促すため、協定締結後から</a:t>
            </a:r>
            <a:r>
              <a:rPr lang="en-US" altLang="ja-JP" sz="1108" dirty="0">
                <a:solidFill>
                  <a:prstClr val="black"/>
                </a:solidFill>
                <a:latin typeface="Meiryo UI" panose="020B0604030504040204" pitchFamily="50" charset="-128"/>
                <a:ea typeface="Meiryo UI" panose="020B0604030504040204" pitchFamily="50" charset="-128"/>
              </a:rPr>
              <a:t>R5.10</a:t>
            </a:r>
            <a:r>
              <a:rPr lang="ja-JP" altLang="en-US" sz="1108" dirty="0">
                <a:solidFill>
                  <a:prstClr val="black"/>
                </a:solidFill>
                <a:latin typeface="Meiryo UI" panose="020B0604030504040204" pitchFamily="50" charset="-128"/>
                <a:ea typeface="Meiryo UI" panose="020B0604030504040204" pitchFamily="50" charset="-128"/>
              </a:rPr>
              <a:t>月末まで実証実験を実施。</a:t>
            </a:r>
            <a:endParaRPr lang="en-US" altLang="ja-JP" sz="1108" dirty="0">
              <a:solidFill>
                <a:prstClr val="black"/>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620884" y="2085204"/>
            <a:ext cx="8837826" cy="4672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350">
              <a:solidFill>
                <a:prstClr val="white"/>
              </a:solidFill>
              <a:latin typeface="Calibri"/>
              <a:ea typeface="ＭＳ Ｐゴシック" panose="020B0600070205080204" pitchFamily="50" charset="-128"/>
            </a:endParaRPr>
          </a:p>
        </p:txBody>
      </p:sp>
      <p:sp>
        <p:nvSpPr>
          <p:cNvPr id="48" name="テキスト ボックス 47"/>
          <p:cNvSpPr txBox="1"/>
          <p:nvPr/>
        </p:nvSpPr>
        <p:spPr>
          <a:xfrm>
            <a:off x="603432" y="2578309"/>
            <a:ext cx="2096584" cy="3990131"/>
          </a:xfrm>
          <a:prstGeom prst="rect">
            <a:avLst/>
          </a:prstGeom>
          <a:noFill/>
        </p:spPr>
        <p:txBody>
          <a:bodyPr wrap="square" rtlCol="0">
            <a:spAutoFit/>
          </a:bodyPr>
          <a:lstStyle/>
          <a:p>
            <a:pPr defTabSz="844083">
              <a:lnSpc>
                <a:spcPts val="1662"/>
              </a:lnSpc>
            </a:pPr>
            <a:r>
              <a:rPr lang="ja-JP" altLang="en-US" sz="1108" b="1" dirty="0">
                <a:solidFill>
                  <a:prstClr val="black"/>
                </a:solidFill>
                <a:latin typeface="Meiryo UI" panose="020B0604030504040204" pitchFamily="50" charset="-128"/>
                <a:ea typeface="Meiryo UI" panose="020B0604030504040204" pitchFamily="50" charset="-128"/>
              </a:rPr>
              <a:t>＜目的＞</a:t>
            </a:r>
            <a:endParaRPr lang="en-US" altLang="ja-JP" sz="1108" b="1" dirty="0">
              <a:solidFill>
                <a:prstClr val="black"/>
              </a:solidFill>
              <a:latin typeface="Meiryo UI" panose="020B0604030504040204" pitchFamily="50" charset="-128"/>
              <a:ea typeface="Meiryo UI" panose="020B0604030504040204" pitchFamily="50" charset="-128"/>
            </a:endParaRPr>
          </a:p>
          <a:p>
            <a:pPr defTabSz="844083">
              <a:lnSpc>
                <a:spcPts val="1662"/>
              </a:lnSpc>
            </a:pPr>
            <a:r>
              <a:rPr lang="ja-JP" altLang="en-US" sz="1108" dirty="0">
                <a:solidFill>
                  <a:prstClr val="black"/>
                </a:solidFill>
                <a:latin typeface="Meiryo UI" panose="020B0604030504040204" pitchFamily="50" charset="-128"/>
                <a:ea typeface="Meiryo UI" panose="020B0604030504040204" pitchFamily="50" charset="-128"/>
              </a:rPr>
              <a:t>保険、流通などの他業種が連携し、府内の食品関連企業において、食品ロスが発生した際、商材・賞味期限に応じた最適な二次流通スキーム「大阪モデル」の構築を目指す。</a:t>
            </a:r>
            <a:endParaRPr lang="en-US" altLang="ja-JP" sz="1108" dirty="0">
              <a:solidFill>
                <a:prstClr val="black"/>
              </a:solidFill>
              <a:latin typeface="Meiryo UI" panose="020B0604030504040204" pitchFamily="50" charset="-128"/>
              <a:ea typeface="Meiryo UI" panose="020B0604030504040204" pitchFamily="50" charset="-128"/>
            </a:endParaRPr>
          </a:p>
          <a:p>
            <a:pPr defTabSz="844083">
              <a:lnSpc>
                <a:spcPts val="1662"/>
              </a:lnSpc>
            </a:pPr>
            <a:endParaRPr lang="ja-JP" altLang="en-US" sz="1108" dirty="0">
              <a:solidFill>
                <a:prstClr val="black"/>
              </a:solidFill>
              <a:latin typeface="Meiryo UI" panose="020B0604030504040204" pitchFamily="50" charset="-128"/>
              <a:ea typeface="Meiryo UI" panose="020B0604030504040204" pitchFamily="50" charset="-128"/>
            </a:endParaRPr>
          </a:p>
          <a:p>
            <a:pPr defTabSz="844083">
              <a:lnSpc>
                <a:spcPts val="1662"/>
              </a:lnSpc>
            </a:pPr>
            <a:r>
              <a:rPr lang="ja-JP" altLang="en-US" sz="1108" b="1" dirty="0">
                <a:solidFill>
                  <a:prstClr val="black"/>
                </a:solidFill>
                <a:latin typeface="Meiryo UI" panose="020B0604030504040204" pitchFamily="50" charset="-128"/>
                <a:ea typeface="Meiryo UI" panose="020B0604030504040204" pitchFamily="50" charset="-128"/>
              </a:rPr>
              <a:t>＜具体的手法＞</a:t>
            </a:r>
            <a:endParaRPr lang="en-US" altLang="ja-JP" sz="1108" b="1" dirty="0">
              <a:solidFill>
                <a:prstClr val="black"/>
              </a:solidFill>
              <a:latin typeface="Meiryo UI" panose="020B0604030504040204" pitchFamily="50" charset="-128"/>
              <a:ea typeface="Meiryo UI" panose="020B0604030504040204" pitchFamily="50" charset="-128"/>
            </a:endParaRPr>
          </a:p>
          <a:p>
            <a:pPr defTabSz="844083">
              <a:lnSpc>
                <a:spcPts val="1662"/>
              </a:lnSpc>
            </a:pPr>
            <a:r>
              <a:rPr lang="ja-JP" altLang="en-US" sz="1108" dirty="0">
                <a:solidFill>
                  <a:prstClr val="black"/>
                </a:solidFill>
                <a:latin typeface="Meiryo UI" panose="020B0604030504040204" pitchFamily="50" charset="-128"/>
                <a:ea typeface="Meiryo UI" panose="020B0604030504040204" pitchFamily="50" charset="-128"/>
              </a:rPr>
              <a:t>・損害保険を活用した輸配送、再　　</a:t>
            </a:r>
            <a:endParaRPr lang="en-US" altLang="ja-JP" sz="1108" dirty="0">
              <a:solidFill>
                <a:prstClr val="black"/>
              </a:solidFill>
              <a:latin typeface="Meiryo UI" panose="020B0604030504040204" pitchFamily="50" charset="-128"/>
              <a:ea typeface="Meiryo UI" panose="020B0604030504040204" pitchFamily="50" charset="-128"/>
            </a:endParaRPr>
          </a:p>
          <a:p>
            <a:pPr defTabSz="844083">
              <a:lnSpc>
                <a:spcPts val="1662"/>
              </a:lnSpc>
            </a:pPr>
            <a:r>
              <a:rPr lang="ja-JP" altLang="en-US" sz="1108" dirty="0">
                <a:solidFill>
                  <a:prstClr val="black"/>
                </a:solidFill>
                <a:latin typeface="Meiryo UI" panose="020B0604030504040204" pitchFamily="50" charset="-128"/>
                <a:ea typeface="Meiryo UI" panose="020B0604030504040204" pitchFamily="50" charset="-128"/>
              </a:rPr>
              <a:t>　販コストの軽減</a:t>
            </a:r>
            <a:endParaRPr lang="en-US" altLang="ja-JP" sz="1108" dirty="0">
              <a:solidFill>
                <a:prstClr val="black"/>
              </a:solidFill>
              <a:latin typeface="Meiryo UI" panose="020B0604030504040204" pitchFamily="50" charset="-128"/>
              <a:ea typeface="Meiryo UI" panose="020B0604030504040204" pitchFamily="50" charset="-128"/>
            </a:endParaRPr>
          </a:p>
          <a:p>
            <a:pPr defTabSz="844083">
              <a:lnSpc>
                <a:spcPts val="1662"/>
              </a:lnSpc>
            </a:pPr>
            <a:r>
              <a:rPr lang="ja-JP" altLang="en-US" sz="1108" dirty="0">
                <a:solidFill>
                  <a:prstClr val="black"/>
                </a:solidFill>
                <a:latin typeface="Meiryo UI" panose="020B0604030504040204" pitchFamily="50" charset="-128"/>
                <a:ea typeface="Meiryo UI" panose="020B0604030504040204" pitchFamily="50" charset="-128"/>
              </a:rPr>
              <a:t>・輸配送事業者の配送の戻り便を</a:t>
            </a:r>
            <a:endParaRPr lang="en-US" altLang="ja-JP" sz="1108" dirty="0">
              <a:solidFill>
                <a:prstClr val="black"/>
              </a:solidFill>
              <a:latin typeface="Meiryo UI" panose="020B0604030504040204" pitchFamily="50" charset="-128"/>
              <a:ea typeface="Meiryo UI" panose="020B0604030504040204" pitchFamily="50" charset="-128"/>
            </a:endParaRPr>
          </a:p>
          <a:p>
            <a:pPr defTabSz="844083">
              <a:lnSpc>
                <a:spcPts val="1662"/>
              </a:lnSpc>
            </a:pPr>
            <a:r>
              <a:rPr lang="ja-JP" altLang="en-US" sz="1108" dirty="0">
                <a:solidFill>
                  <a:prstClr val="black"/>
                </a:solidFill>
                <a:latin typeface="Meiryo UI" panose="020B0604030504040204" pitchFamily="50" charset="-128"/>
                <a:ea typeface="Meiryo UI" panose="020B0604030504040204" pitchFamily="50" charset="-128"/>
              </a:rPr>
              <a:t>　活用</a:t>
            </a:r>
            <a:endParaRPr lang="en-US" altLang="ja-JP" sz="1108" dirty="0">
              <a:solidFill>
                <a:prstClr val="black"/>
              </a:solidFill>
              <a:latin typeface="Meiryo UI" panose="020B0604030504040204" pitchFamily="50" charset="-128"/>
              <a:ea typeface="Meiryo UI" panose="020B0604030504040204" pitchFamily="50" charset="-128"/>
            </a:endParaRPr>
          </a:p>
          <a:p>
            <a:pPr defTabSz="844083">
              <a:lnSpc>
                <a:spcPts val="1662"/>
              </a:lnSpc>
              <a:defRPr/>
            </a:pPr>
            <a:r>
              <a:rPr lang="ja-JP" altLang="en-US" sz="1108" dirty="0">
                <a:solidFill>
                  <a:prstClr val="black"/>
                </a:solidFill>
                <a:latin typeface="Meiryo UI" panose="020B0604030504040204" pitchFamily="50" charset="-128"/>
                <a:ea typeface="Meiryo UI" panose="020B0604030504040204" pitchFamily="50" charset="-128"/>
              </a:rPr>
              <a:t>・フードシェアリングサービスを活用し</a:t>
            </a:r>
            <a:endParaRPr lang="en-US" altLang="ja-JP" sz="1108" dirty="0">
              <a:solidFill>
                <a:prstClr val="black"/>
              </a:solidFill>
              <a:latin typeface="Meiryo UI" panose="020B0604030504040204" pitchFamily="50" charset="-128"/>
              <a:ea typeface="Meiryo UI" panose="020B0604030504040204" pitchFamily="50" charset="-128"/>
            </a:endParaRPr>
          </a:p>
          <a:p>
            <a:pPr defTabSz="844083">
              <a:lnSpc>
                <a:spcPts val="1662"/>
              </a:lnSpc>
              <a:defRPr/>
            </a:pPr>
            <a:r>
              <a:rPr lang="ja-JP" altLang="en-US" sz="1108" dirty="0">
                <a:solidFill>
                  <a:prstClr val="black"/>
                </a:solidFill>
                <a:latin typeface="Meiryo UI" panose="020B0604030504040204" pitchFamily="50" charset="-128"/>
                <a:ea typeface="Meiryo UI" panose="020B0604030504040204" pitchFamily="50" charset="-128"/>
              </a:rPr>
              <a:t>　た再販</a:t>
            </a:r>
            <a:endParaRPr lang="en-US" altLang="ja-JP" sz="1108" dirty="0">
              <a:solidFill>
                <a:prstClr val="black"/>
              </a:solidFill>
              <a:latin typeface="Meiryo UI" panose="020B0604030504040204" pitchFamily="50" charset="-128"/>
              <a:ea typeface="Meiryo UI" panose="020B0604030504040204" pitchFamily="50" charset="-128"/>
            </a:endParaRPr>
          </a:p>
          <a:p>
            <a:pPr defTabSz="844083">
              <a:lnSpc>
                <a:spcPts val="1662"/>
              </a:lnSpc>
              <a:defRPr/>
            </a:pPr>
            <a:br>
              <a:rPr lang="en-US" altLang="ja-JP" sz="1108" dirty="0">
                <a:solidFill>
                  <a:prstClr val="black"/>
                </a:solidFill>
                <a:latin typeface="Meiryo UI" panose="020B0604030504040204" pitchFamily="50" charset="-128"/>
                <a:ea typeface="Meiryo UI" panose="020B0604030504040204" pitchFamily="50" charset="-128"/>
              </a:rPr>
            </a:br>
            <a:r>
              <a:rPr lang="ja-JP" altLang="en-US" sz="1108" b="1" dirty="0">
                <a:solidFill>
                  <a:prstClr val="black"/>
                </a:solidFill>
                <a:latin typeface="Meiryo UI" panose="020B0604030504040204" pitchFamily="50" charset="-128"/>
                <a:ea typeface="Meiryo UI" panose="020B0604030504040204" pitchFamily="50" charset="-128"/>
              </a:rPr>
              <a:t>＜実施期間＞</a:t>
            </a:r>
            <a:endParaRPr lang="en-US" altLang="ja-JP" sz="1108" b="1" dirty="0">
              <a:solidFill>
                <a:prstClr val="black"/>
              </a:solidFill>
              <a:latin typeface="Meiryo UI" panose="020B0604030504040204" pitchFamily="50" charset="-128"/>
              <a:ea typeface="Meiryo UI" panose="020B0604030504040204" pitchFamily="50" charset="-128"/>
            </a:endParaRPr>
          </a:p>
          <a:p>
            <a:pPr defTabSz="844083">
              <a:lnSpc>
                <a:spcPts val="1662"/>
              </a:lnSpc>
              <a:defRPr/>
            </a:pPr>
            <a:r>
              <a:rPr lang="ja-JP" altLang="en-US" sz="1108" dirty="0">
                <a:solidFill>
                  <a:prstClr val="black"/>
                </a:solidFill>
                <a:latin typeface="Meiryo UI" panose="020B0604030504040204" pitchFamily="50" charset="-128"/>
                <a:ea typeface="Meiryo UI" panose="020B0604030504040204" pitchFamily="50" charset="-128"/>
              </a:rPr>
              <a:t>令和</a:t>
            </a:r>
            <a:r>
              <a:rPr lang="en-US" altLang="ja-JP" sz="1108" dirty="0">
                <a:solidFill>
                  <a:prstClr val="black"/>
                </a:solidFill>
                <a:latin typeface="Meiryo UI" panose="020B0604030504040204" pitchFamily="50" charset="-128"/>
                <a:ea typeface="Meiryo UI" panose="020B0604030504040204" pitchFamily="50" charset="-128"/>
              </a:rPr>
              <a:t>5</a:t>
            </a:r>
            <a:r>
              <a:rPr lang="ja-JP" altLang="en-US" sz="1108" dirty="0">
                <a:solidFill>
                  <a:prstClr val="black"/>
                </a:solidFill>
                <a:latin typeface="Meiryo UI" panose="020B0604030504040204" pitchFamily="50" charset="-128"/>
                <a:ea typeface="Meiryo UI" panose="020B0604030504040204" pitchFamily="50" charset="-128"/>
              </a:rPr>
              <a:t>年</a:t>
            </a:r>
            <a:r>
              <a:rPr lang="en-US" altLang="ja-JP" sz="1108" dirty="0">
                <a:solidFill>
                  <a:prstClr val="black"/>
                </a:solidFill>
                <a:latin typeface="Meiryo UI" panose="020B0604030504040204" pitchFamily="50" charset="-128"/>
                <a:ea typeface="Meiryo UI" panose="020B0604030504040204" pitchFamily="50" charset="-128"/>
              </a:rPr>
              <a:t>5</a:t>
            </a:r>
            <a:r>
              <a:rPr lang="ja-JP" altLang="en-US" sz="1108" dirty="0">
                <a:solidFill>
                  <a:prstClr val="black"/>
                </a:solidFill>
                <a:latin typeface="Meiryo UI" panose="020B0604030504040204" pitchFamily="50" charset="-128"/>
                <a:ea typeface="Meiryo UI" panose="020B0604030504040204" pitchFamily="50" charset="-128"/>
              </a:rPr>
              <a:t>月</a:t>
            </a:r>
            <a:r>
              <a:rPr lang="en-US" altLang="ja-JP" sz="1108" dirty="0">
                <a:solidFill>
                  <a:prstClr val="black"/>
                </a:solidFill>
                <a:latin typeface="Meiryo UI" panose="020B0604030504040204" pitchFamily="50" charset="-128"/>
                <a:ea typeface="Meiryo UI" panose="020B0604030504040204" pitchFamily="50" charset="-128"/>
              </a:rPr>
              <a:t>17</a:t>
            </a:r>
            <a:r>
              <a:rPr lang="ja-JP" altLang="en-US" sz="1108" dirty="0">
                <a:solidFill>
                  <a:prstClr val="black"/>
                </a:solidFill>
                <a:latin typeface="Meiryo UI" panose="020B0604030504040204" pitchFamily="50" charset="-128"/>
                <a:ea typeface="Meiryo UI" panose="020B0604030504040204" pitchFamily="50" charset="-128"/>
              </a:rPr>
              <a:t>日～</a:t>
            </a:r>
            <a:r>
              <a:rPr lang="en-US" altLang="ja-JP" sz="1108" dirty="0">
                <a:solidFill>
                  <a:prstClr val="black"/>
                </a:solidFill>
                <a:latin typeface="Meiryo UI" panose="020B0604030504040204" pitchFamily="50" charset="-128"/>
                <a:ea typeface="Meiryo UI" panose="020B0604030504040204" pitchFamily="50" charset="-128"/>
              </a:rPr>
              <a:t>10</a:t>
            </a:r>
            <a:r>
              <a:rPr lang="ja-JP" altLang="en-US" sz="1108" dirty="0">
                <a:solidFill>
                  <a:prstClr val="black"/>
                </a:solidFill>
                <a:latin typeface="Meiryo UI" panose="020B0604030504040204" pitchFamily="50" charset="-128"/>
                <a:ea typeface="Meiryo UI" panose="020B0604030504040204" pitchFamily="50" charset="-128"/>
              </a:rPr>
              <a:t>月</a:t>
            </a:r>
            <a:r>
              <a:rPr lang="en-US" altLang="ja-JP" sz="1108" dirty="0">
                <a:solidFill>
                  <a:prstClr val="black"/>
                </a:solidFill>
                <a:latin typeface="Meiryo UI" panose="020B0604030504040204" pitchFamily="50" charset="-128"/>
                <a:ea typeface="Meiryo UI" panose="020B0604030504040204" pitchFamily="50" charset="-128"/>
              </a:rPr>
              <a:t>31</a:t>
            </a:r>
            <a:r>
              <a:rPr lang="ja-JP" altLang="en-US" sz="1108" dirty="0">
                <a:solidFill>
                  <a:prstClr val="black"/>
                </a:solidFill>
                <a:latin typeface="Meiryo UI" panose="020B0604030504040204" pitchFamily="50" charset="-128"/>
                <a:ea typeface="Meiryo UI" panose="020B0604030504040204" pitchFamily="50" charset="-128"/>
              </a:rPr>
              <a:t>日</a:t>
            </a:r>
            <a:endParaRPr lang="en-US" altLang="ja-JP" sz="1108" dirty="0">
              <a:solidFill>
                <a:prstClr val="black"/>
              </a:solidFill>
              <a:latin typeface="Meiryo UI" panose="020B0604030504040204" pitchFamily="50" charset="-128"/>
              <a:ea typeface="Meiryo UI" panose="020B0604030504040204" pitchFamily="50" charset="-128"/>
            </a:endParaRPr>
          </a:p>
        </p:txBody>
      </p:sp>
      <p:sp>
        <p:nvSpPr>
          <p:cNvPr id="5" name="Rectangle 1"/>
          <p:cNvSpPr>
            <a:spLocks noChangeArrowheads="1"/>
          </p:cNvSpPr>
          <p:nvPr/>
        </p:nvSpPr>
        <p:spPr bwMode="auto">
          <a:xfrm>
            <a:off x="-2638432" y="3135270"/>
            <a:ext cx="4670848" cy="3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spAutoFit/>
          </a:bodyPr>
          <a:lstStyle/>
          <a:p>
            <a:pPr defTabSz="844083"/>
            <a:endParaRPr lang="ja-JP" altLang="en-US" sz="1662">
              <a:solidFill>
                <a:prstClr val="black"/>
              </a:solidFill>
              <a:latin typeface="Calibri"/>
              <a:ea typeface="ＭＳ Ｐゴシック" panose="020B0600070205080204" pitchFamily="50" charset="-128"/>
            </a:endParaRPr>
          </a:p>
        </p:txBody>
      </p:sp>
      <p:sp>
        <p:nvSpPr>
          <p:cNvPr id="14" name="Text Box 4"/>
          <p:cNvSpPr txBox="1"/>
          <p:nvPr/>
        </p:nvSpPr>
        <p:spPr>
          <a:xfrm>
            <a:off x="2782548" y="5018791"/>
            <a:ext cx="6568480" cy="1661141"/>
          </a:xfrm>
          <a:prstGeom prst="rect">
            <a:avLst/>
          </a:prstGeom>
          <a:solidFill>
            <a:sysClr val="window" lastClr="FFFFFF"/>
          </a:solidFill>
          <a:ln w="12700">
            <a:solidFill>
              <a:schemeClr val="tx1"/>
            </a:solidFill>
          </a:ln>
        </p:spPr>
        <p:txBody>
          <a:bodyPr rot="0" spcFirstLastPara="0" vert="horz" wrap="square" lIns="84406" tIns="42203" rIns="84406" bIns="42203" numCol="1" spcCol="0" rtlCol="0" fromWordArt="0" anchor="t" anchorCtr="0" forceAA="0" compatLnSpc="1">
            <a:prstTxWarp prst="textNoShape">
              <a:avLst/>
            </a:prstTxWarp>
            <a:noAutofit/>
          </a:bodyPr>
          <a:lstStyle/>
          <a:p>
            <a:pPr marL="82650" algn="just" defTabSz="844083">
              <a:lnSpc>
                <a:spcPts val="1569"/>
              </a:lnSpc>
              <a:defRPr/>
            </a:pPr>
            <a:r>
              <a:rPr lang="ja-JP" altLang="en-US" sz="1292" b="1" u="sng"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取組みのフロー ＞</a:t>
            </a:r>
            <a:endParaRPr lang="ja-JP" altLang="en-US" sz="1015"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a:p>
            <a:pPr marL="249122" algn="just" defTabSz="844083">
              <a:lnSpc>
                <a:spcPts val="1569"/>
              </a:lnSpc>
              <a:defRPr/>
            </a:pPr>
            <a:r>
              <a:rPr lang="ja-JP" altLang="en-US" sz="1108"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１．相談・受付 「お助けダイヤル」で食品事業者から相談を受け付ける。取扱いの不可</a:t>
            </a:r>
            <a:r>
              <a:rPr lang="ja-JP" altLang="en-US" sz="1108"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を判断。</a:t>
            </a:r>
            <a:endParaRPr lang="ja-JP" altLang="en-US" sz="1108"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a:p>
            <a:pPr marL="249122" algn="just" defTabSz="844083">
              <a:lnSpc>
                <a:spcPts val="1569"/>
              </a:lnSpc>
              <a:defRPr/>
            </a:pPr>
            <a:r>
              <a:rPr lang="ja-JP" altLang="en-US" sz="1108"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２．</a:t>
            </a:r>
            <a:r>
              <a:rPr lang="ja-JP" altLang="en-US" sz="1108" kern="0" spc="166"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受付連絡</a:t>
            </a:r>
            <a:r>
              <a:rPr lang="ja-JP" altLang="en-US" sz="1108"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「お助けダイヤル」から「ロスゼロ」へ食品事業者からの相談内容を伝える。</a:t>
            </a:r>
          </a:p>
          <a:p>
            <a:pPr marL="249122" algn="just" defTabSz="844083">
              <a:lnSpc>
                <a:spcPts val="1569"/>
              </a:lnSpc>
              <a:defRPr/>
            </a:pPr>
            <a:r>
              <a:rPr lang="ja-JP" altLang="en-US" sz="1108"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３．</a:t>
            </a:r>
            <a:r>
              <a:rPr lang="ja-JP" altLang="en-US" sz="1108" kern="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買取・引取連絡 「ロスゼロ」から食品事業者へ買取と引取に関する連絡をする。</a:t>
            </a:r>
            <a:endParaRPr lang="ja-JP" altLang="en-US" sz="1108"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a:p>
            <a:pPr marL="249122" algn="just" defTabSz="844083">
              <a:lnSpc>
                <a:spcPts val="1569"/>
              </a:lnSpc>
              <a:defRPr/>
            </a:pPr>
            <a:r>
              <a:rPr lang="ja-JP" altLang="en-US" sz="1108" kern="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４．商品引取依頼 「ロスゼロ」から「マグチグループ」へ食品事業者への商品引取を依頼する。</a:t>
            </a:r>
            <a:endParaRPr lang="ja-JP" altLang="en-US" sz="1108"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a:p>
            <a:pPr marL="249122" algn="just" defTabSz="844083">
              <a:lnSpc>
                <a:spcPts val="1569"/>
              </a:lnSpc>
              <a:defRPr/>
            </a:pPr>
            <a:r>
              <a:rPr lang="ja-JP" altLang="en-US" sz="1108"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５．</a:t>
            </a:r>
            <a:r>
              <a:rPr lang="ja-JP" altLang="en-US" sz="1108" kern="0" spc="189"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商品引取</a:t>
            </a:r>
            <a:r>
              <a:rPr lang="ja-JP" altLang="en-US" sz="1108" kern="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「マグチグループ」が食品事業者から商品を引き取る。</a:t>
            </a:r>
            <a:endParaRPr lang="ja-JP" altLang="en-US" sz="1108"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a:p>
            <a:pPr marL="249122" algn="just" defTabSz="844083">
              <a:lnSpc>
                <a:spcPts val="1569"/>
              </a:lnSpc>
              <a:defRPr/>
            </a:pPr>
            <a:r>
              <a:rPr lang="ja-JP" altLang="en-US" sz="1108"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６．</a:t>
            </a:r>
            <a:r>
              <a:rPr lang="ja-JP" altLang="en-US" sz="1108" kern="0" spc="189"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商品配送</a:t>
            </a:r>
            <a:r>
              <a:rPr lang="en-US" sz="1108" kern="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108" kern="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食品事業者から引き取った商品を「ロスゼロ」へ輸送する。</a:t>
            </a:r>
            <a:endParaRPr lang="ja-JP" altLang="en-US" sz="1108"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a:p>
            <a:pPr marL="249122" algn="just" defTabSz="844083">
              <a:lnSpc>
                <a:spcPts val="1569"/>
              </a:lnSpc>
              <a:defRPr/>
            </a:pPr>
            <a:r>
              <a:rPr lang="ja-JP" altLang="en-US" sz="1108"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７．</a:t>
            </a:r>
            <a:r>
              <a:rPr lang="ja-JP" altLang="en-US" sz="1108" kern="0" spc="166"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商品販売</a:t>
            </a:r>
            <a:r>
              <a:rPr lang="ja-JP" altLang="en-US" sz="1108" kern="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「ロスゼロ」が消費者に商品を販売する。</a:t>
            </a:r>
            <a:endParaRPr lang="ja-JP" altLang="en-US" sz="1108"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テキスト ボックス 2"/>
          <p:cNvSpPr txBox="1"/>
          <p:nvPr/>
        </p:nvSpPr>
        <p:spPr>
          <a:xfrm>
            <a:off x="785171" y="1944269"/>
            <a:ext cx="1411532" cy="2911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44083"/>
            <a:r>
              <a:rPr lang="ja-JP" altLang="en-US" sz="1292" b="1" dirty="0">
                <a:solidFill>
                  <a:prstClr val="black"/>
                </a:solidFill>
                <a:latin typeface="Calibri"/>
                <a:ea typeface="ＭＳ Ｐゴシック" panose="020B0600070205080204" pitchFamily="50" charset="-128"/>
              </a:rPr>
              <a:t>実証実験概要</a:t>
            </a:r>
          </a:p>
        </p:txBody>
      </p:sp>
      <p:pic>
        <p:nvPicPr>
          <p:cNvPr id="4" name="図 3"/>
          <p:cNvPicPr>
            <a:picLocks noChangeAspect="1"/>
          </p:cNvPicPr>
          <p:nvPr/>
        </p:nvPicPr>
        <p:blipFill>
          <a:blip r:embed="rId2"/>
          <a:stretch>
            <a:fillRect/>
          </a:stretch>
        </p:blipFill>
        <p:spPr>
          <a:xfrm>
            <a:off x="2720890" y="2300224"/>
            <a:ext cx="6581678" cy="2615627"/>
          </a:xfrm>
          <a:prstGeom prst="rect">
            <a:avLst/>
          </a:prstGeom>
        </p:spPr>
      </p:pic>
      <p:sp>
        <p:nvSpPr>
          <p:cNvPr id="12" name="スライド番号プレースホルダー 2">
            <a:extLst>
              <a:ext uri="{FF2B5EF4-FFF2-40B4-BE49-F238E27FC236}">
                <a16:creationId xmlns:a16="http://schemas.microsoft.com/office/drawing/2014/main" id="{4CA3425E-0C39-4215-8463-F0755FBCE5EF}"/>
              </a:ext>
            </a:extLst>
          </p:cNvPr>
          <p:cNvSpPr>
            <a:spLocks noGrp="1"/>
          </p:cNvSpPr>
          <p:nvPr>
            <p:ph type="sldNum" sz="quarter" idx="4"/>
          </p:nvPr>
        </p:nvSpPr>
        <p:spPr>
          <a:xfrm>
            <a:off x="9433560" y="6568440"/>
            <a:ext cx="472440" cy="289560"/>
          </a:xfrm>
        </p:spPr>
        <p:txBody>
          <a:bodyPr/>
          <a:lstStyle/>
          <a:p>
            <a:pPr defTabSz="844083">
              <a:defRPr/>
            </a:pPr>
            <a:fld id="{D93ECBC3-5223-4D4E-9E0F-581A92530338}" type="slidenum">
              <a:rPr lang="ja-JP" altLang="en-US">
                <a:solidFill>
                  <a:prstClr val="black"/>
                </a:solidFill>
                <a:latin typeface="游ゴシック Medium"/>
                <a:ea typeface="游ゴシック Medium"/>
              </a:rPr>
              <a:pPr defTabSz="844083">
                <a:defRPr/>
              </a:pPr>
              <a:t>12</a:t>
            </a:fld>
            <a:endParaRPr lang="ja-JP" altLang="en-US" dirty="0">
              <a:solidFill>
                <a:prstClr val="black"/>
              </a:solidFill>
              <a:latin typeface="游ゴシック Medium"/>
              <a:ea typeface="游ゴシック Medium"/>
            </a:endParaRPr>
          </a:p>
        </p:txBody>
      </p:sp>
      <p:sp>
        <p:nvSpPr>
          <p:cNvPr id="13" name="Text Box 2">
            <a:extLst>
              <a:ext uri="{FF2B5EF4-FFF2-40B4-BE49-F238E27FC236}">
                <a16:creationId xmlns:a16="http://schemas.microsoft.com/office/drawing/2014/main" id="{E5A1C797-6877-4600-A926-CA4ED95B9BD9}"/>
              </a:ext>
            </a:extLst>
          </p:cNvPr>
          <p:cNvSpPr txBox="1">
            <a:spLocks noChangeArrowheads="1"/>
          </p:cNvSpPr>
          <p:nvPr/>
        </p:nvSpPr>
        <p:spPr bwMode="auto">
          <a:xfrm>
            <a:off x="0" y="-27384"/>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1-3 </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事業者への取組み</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
        <p:nvSpPr>
          <p:cNvPr id="15" name="テキスト ボックス 14">
            <a:extLst>
              <a:ext uri="{FF2B5EF4-FFF2-40B4-BE49-F238E27FC236}">
                <a16:creationId xmlns:a16="http://schemas.microsoft.com/office/drawing/2014/main" id="{D8958A7B-9E1B-4C8A-98D2-9257CB886FE4}"/>
              </a:ext>
            </a:extLst>
          </p:cNvPr>
          <p:cNvSpPr txBox="1"/>
          <p:nvPr/>
        </p:nvSpPr>
        <p:spPr>
          <a:xfrm>
            <a:off x="7090177" y="562840"/>
            <a:ext cx="3098129" cy="215444"/>
          </a:xfrm>
          <a:prstGeom prst="rect">
            <a:avLst/>
          </a:prstGeom>
          <a:noFill/>
        </p:spPr>
        <p:txBody>
          <a:bodyPr wrap="square" lIns="0" tIns="0" rIns="0" bIns="0" rtlCol="0" anchor="ctr" anchorCtr="1">
            <a:spAutoFit/>
          </a:bodyPr>
          <a:lstStyle/>
          <a:p>
            <a:pPr marL="87313" indent="-87313"/>
            <a:r>
              <a:rPr lang="zh-TW" altLang="en-US" sz="1400" dirty="0">
                <a:latin typeface="Meiryo UI" pitchFamily="50" charset="-128"/>
                <a:ea typeface="Meiryo UI" pitchFamily="50" charset="-128"/>
                <a:cs typeface="Meiryo UI" pitchFamily="50" charset="-128"/>
              </a:rPr>
              <a:t>実施年度：</a:t>
            </a:r>
            <a:r>
              <a:rPr lang="en-US" altLang="ja-JP" sz="1400" dirty="0">
                <a:latin typeface="Meiryo UI" pitchFamily="50" charset="-128"/>
                <a:ea typeface="Meiryo UI" pitchFamily="50" charset="-128"/>
                <a:cs typeface="Meiryo UI" pitchFamily="50" charset="-128"/>
              </a:rPr>
              <a:t>2023</a:t>
            </a:r>
            <a:r>
              <a:rPr lang="zh-TW" altLang="en-US" sz="1400" dirty="0">
                <a:latin typeface="Meiryo UI" pitchFamily="50" charset="-128"/>
                <a:ea typeface="Meiryo UI" pitchFamily="50" charset="-128"/>
                <a:cs typeface="Meiryo UI" pitchFamily="50" charset="-128"/>
              </a:rPr>
              <a:t>年度</a:t>
            </a:r>
          </a:p>
        </p:txBody>
      </p:sp>
      <p:sp>
        <p:nvSpPr>
          <p:cNvPr id="16" name="テキスト ボックス 15">
            <a:extLst>
              <a:ext uri="{FF2B5EF4-FFF2-40B4-BE49-F238E27FC236}">
                <a16:creationId xmlns:a16="http://schemas.microsoft.com/office/drawing/2014/main" id="{817205FE-FF6D-4E70-801A-ECB69E22F3E4}"/>
              </a:ext>
            </a:extLst>
          </p:cNvPr>
          <p:cNvSpPr txBox="1"/>
          <p:nvPr/>
        </p:nvSpPr>
        <p:spPr>
          <a:xfrm>
            <a:off x="99536" y="551674"/>
            <a:ext cx="5628068"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⑤食品ロス削減「大阪モデル」実証実験</a:t>
            </a:r>
          </a:p>
        </p:txBody>
      </p:sp>
    </p:spTree>
    <p:extLst>
      <p:ext uri="{BB962C8B-B14F-4D97-AF65-F5344CB8AC3E}">
        <p14:creationId xmlns:p14="http://schemas.microsoft.com/office/powerpoint/2010/main" val="356431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215532" y="490835"/>
            <a:ext cx="3098129" cy="215444"/>
          </a:xfrm>
          <a:prstGeom prst="rect">
            <a:avLst/>
          </a:prstGeom>
          <a:noFill/>
        </p:spPr>
        <p:txBody>
          <a:bodyPr wrap="square" lIns="0" tIns="0" rIns="0" bIns="0" rtlCol="0" anchor="ctr" anchorCtr="1">
            <a:spAutoFit/>
          </a:bodyPr>
          <a:lstStyle/>
          <a:p>
            <a:pPr marL="87313" indent="-87313"/>
            <a:r>
              <a:rPr lang="zh-TW" altLang="en-US" sz="1400" dirty="0">
                <a:latin typeface="Meiryo UI" pitchFamily="50" charset="-128"/>
                <a:ea typeface="Meiryo UI" pitchFamily="50" charset="-128"/>
                <a:cs typeface="Meiryo UI" pitchFamily="50" charset="-128"/>
              </a:rPr>
              <a:t>実施年度：</a:t>
            </a:r>
            <a:r>
              <a:rPr lang="en-US" altLang="zh-TW" sz="1400" dirty="0">
                <a:latin typeface="Meiryo UI" pitchFamily="50" charset="-128"/>
                <a:ea typeface="Meiryo UI" pitchFamily="50" charset="-128"/>
                <a:cs typeface="Meiryo UI" pitchFamily="50" charset="-128"/>
              </a:rPr>
              <a:t>2017</a:t>
            </a:r>
            <a:r>
              <a:rPr lang="ja-JP" altLang="en-US" sz="1400" dirty="0">
                <a:latin typeface="Meiryo UI" pitchFamily="50" charset="-128"/>
                <a:ea typeface="Meiryo UI" pitchFamily="50" charset="-128"/>
                <a:cs typeface="Meiryo UI" pitchFamily="50" charset="-128"/>
              </a:rPr>
              <a:t>年度～</a:t>
            </a:r>
            <a:endParaRPr lang="zh-TW" altLang="en-US" sz="1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97070" y="927178"/>
            <a:ext cx="9581532" cy="461665"/>
          </a:xfrm>
          <a:prstGeom prst="rect">
            <a:avLst/>
          </a:prstGeom>
          <a:noFill/>
        </p:spPr>
        <p:txBody>
          <a:bodyPr wrap="square" rtlCol="0">
            <a:spAutoFit/>
          </a:bodyPr>
          <a:lstStyle/>
          <a:p>
            <a:pPr marL="87313" indent="-87313"/>
            <a:r>
              <a:rPr lang="ja-JP" altLang="en-US" sz="1200" dirty="0">
                <a:latin typeface="Meiryo UI" pitchFamily="50" charset="-128"/>
                <a:ea typeface="Meiryo UI" pitchFamily="50" charset="-128"/>
                <a:cs typeface="Meiryo UI" pitchFamily="50" charset="-128"/>
              </a:rPr>
              <a:t>◆食品ロスの削減は、食品関連事業者と消費者がそれぞれの立場を互いに理解し、取組みを進めることが大切であることから、</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事業者（小売・外食）、消費者、行政が、それぞれの立場で何ができるのかを話し合うシンポジウムを開催。</a:t>
            </a:r>
          </a:p>
        </p:txBody>
      </p:sp>
      <p:sp>
        <p:nvSpPr>
          <p:cNvPr id="9" name="角丸四角形 8"/>
          <p:cNvSpPr/>
          <p:nvPr/>
        </p:nvSpPr>
        <p:spPr>
          <a:xfrm>
            <a:off x="155841" y="703713"/>
            <a:ext cx="4635100" cy="216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latin typeface="Meiryo UI" panose="020B0604030504040204" pitchFamily="50" charset="-128"/>
                <a:ea typeface="Meiryo UI" panose="020B0604030504040204" pitchFamily="50" charset="-128"/>
              </a:rPr>
              <a:t>2017</a:t>
            </a:r>
            <a:r>
              <a:rPr lang="ja-JP" altLang="en-US" sz="1400" b="1" dirty="0">
                <a:latin typeface="Meiryo UI" panose="020B0604030504040204" pitchFamily="50" charset="-128"/>
                <a:ea typeface="Meiryo UI" panose="020B0604030504040204" pitchFamily="50" charset="-128"/>
              </a:rPr>
              <a:t>年度シンポジウム「食の都・大阪でおいしく食べ切ろう」</a:t>
            </a:r>
            <a:endParaRPr kumimoji="1" lang="ja-JP" altLang="en-US" sz="14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96517" y="1284038"/>
            <a:ext cx="8613611" cy="615553"/>
          </a:xfrm>
          <a:prstGeom prst="rect">
            <a:avLst/>
          </a:prstGeom>
          <a:noFill/>
        </p:spPr>
        <p:txBody>
          <a:bodyPr wrap="square" rtlCol="0">
            <a:spAutoFit/>
          </a:bodyPr>
          <a:lstStyle/>
          <a:p>
            <a:pPr marL="87313" indent="-87313"/>
            <a:r>
              <a:rPr lang="ja-JP" altLang="en-US" sz="1200" dirty="0">
                <a:latin typeface="Meiryo UI" pitchFamily="50" charset="-128"/>
                <a:ea typeface="Meiryo UI" pitchFamily="50" charset="-128"/>
                <a:cs typeface="Meiryo UI" pitchFamily="50" charset="-128"/>
              </a:rPr>
              <a:t>　</a:t>
            </a:r>
            <a:r>
              <a:rPr lang="zh-TW" altLang="en-US" sz="1100" dirty="0">
                <a:latin typeface="Meiryo UI" pitchFamily="50" charset="-128"/>
                <a:ea typeface="Meiryo UI" pitchFamily="50" charset="-128"/>
                <a:cs typeface="Meiryo UI" pitchFamily="50" charset="-128"/>
              </a:rPr>
              <a:t>基調講演</a:t>
            </a:r>
            <a:r>
              <a:rPr lang="ja-JP" altLang="en-US" sz="1100" dirty="0">
                <a:latin typeface="Meiryo UI" pitchFamily="50" charset="-128"/>
                <a:ea typeface="Meiryo UI" pitchFamily="50" charset="-128"/>
                <a:cs typeface="Meiryo UI" pitchFamily="50" charset="-128"/>
              </a:rPr>
              <a:t>：環境省、</a:t>
            </a:r>
            <a:r>
              <a:rPr lang="zh-CN" altLang="en-US" sz="1100" dirty="0">
                <a:latin typeface="Meiryo UI" pitchFamily="50" charset="-128"/>
                <a:ea typeface="Meiryo UI" pitchFamily="50" charset="-128"/>
                <a:cs typeface="Meiryo UI" pitchFamily="50" charset="-128"/>
              </a:rPr>
              <a:t>神戸大学大学教授</a:t>
            </a:r>
            <a:endParaRPr lang="en-US" altLang="zh-TW" sz="1100" dirty="0">
              <a:latin typeface="Meiryo UI" pitchFamily="50" charset="-128"/>
              <a:ea typeface="Meiryo UI" pitchFamily="50" charset="-128"/>
              <a:cs typeface="Meiryo UI" pitchFamily="50" charset="-128"/>
            </a:endParaRPr>
          </a:p>
          <a:p>
            <a:pPr marL="87313" indent="-87313"/>
            <a:r>
              <a:rPr lang="ja-JP" altLang="en-US" sz="1100" dirty="0">
                <a:latin typeface="Meiryo UI" pitchFamily="50" charset="-128"/>
                <a:ea typeface="Meiryo UI" pitchFamily="50" charset="-128"/>
                <a:cs typeface="Meiryo UI" pitchFamily="50" charset="-128"/>
              </a:rPr>
              <a:t>　パネルディスカッション：</a:t>
            </a:r>
            <a:r>
              <a:rPr lang="zh-CN" altLang="en-US" sz="1100" dirty="0">
                <a:latin typeface="Meiryo UI" pitchFamily="50" charset="-128"/>
                <a:ea typeface="Meiryo UI" pitchFamily="50" charset="-128"/>
                <a:cs typeface="Meiryo UI" pitchFamily="50" charset="-128"/>
              </a:rPr>
              <a:t>環境省、神戸大学大学教授</a:t>
            </a:r>
            <a:r>
              <a:rPr lang="ja-JP" altLang="en-US" sz="1100" dirty="0" err="1">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日本チェーンストア協会関西支部、</a:t>
            </a:r>
            <a:r>
              <a:rPr lang="zh-TW" altLang="en-US" sz="1100" dirty="0">
                <a:latin typeface="Meiryo UI" pitchFamily="50" charset="-128"/>
                <a:ea typeface="Meiryo UI" pitchFamily="50" charset="-128"/>
                <a:cs typeface="Meiryo UI" pitchFamily="50" charset="-128"/>
              </a:rPr>
              <a:t>一般社団法人 大阪外食産業協会</a:t>
            </a:r>
            <a:r>
              <a:rPr lang="ja-JP" altLang="en-US" sz="1100" dirty="0" err="1">
                <a:latin typeface="Meiryo UI" pitchFamily="50" charset="-128"/>
                <a:ea typeface="Meiryo UI" pitchFamily="50" charset="-128"/>
                <a:cs typeface="Meiryo UI" pitchFamily="50" charset="-128"/>
              </a:rPr>
              <a:t>、</a:t>
            </a:r>
            <a:endParaRPr lang="en-US" altLang="ja-JP" sz="1100" dirty="0">
              <a:latin typeface="Meiryo UI" pitchFamily="50" charset="-128"/>
              <a:ea typeface="Meiryo UI" pitchFamily="50" charset="-128"/>
              <a:cs typeface="Meiryo UI" pitchFamily="50" charset="-128"/>
            </a:endParaRPr>
          </a:p>
          <a:p>
            <a:pPr marL="87313" indent="-87313"/>
            <a:r>
              <a:rPr lang="ja-JP" altLang="en-US" sz="1100" dirty="0">
                <a:latin typeface="Meiryo UI" pitchFamily="50" charset="-128"/>
                <a:ea typeface="Meiryo UI" pitchFamily="50" charset="-128"/>
                <a:cs typeface="Meiryo UI" pitchFamily="50" charset="-128"/>
              </a:rPr>
              <a:t>　　　　　　　　　　　　　　　公益社団法人 日本消費生活アドバイザー・コンサルタント・相談員協会 西日本支部、</a:t>
            </a:r>
            <a:r>
              <a:rPr lang="zh-TW" altLang="en-US" sz="1100" dirty="0">
                <a:latin typeface="Meiryo UI" pitchFamily="50" charset="-128"/>
                <a:ea typeface="Meiryo UI" pitchFamily="50" charset="-128"/>
                <a:cs typeface="Meiryo UI" pitchFamily="50" charset="-128"/>
              </a:rPr>
              <a:t>豊中市</a:t>
            </a:r>
            <a:endParaRPr lang="en-US" altLang="zh-CN" sz="1100" dirty="0">
              <a:latin typeface="Meiryo UI" pitchFamily="50" charset="-128"/>
              <a:ea typeface="Meiryo UI" pitchFamily="50" charset="-128"/>
              <a:cs typeface="Meiryo UI" pitchFamily="50" charset="-128"/>
            </a:endParaRPr>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950" y="904901"/>
            <a:ext cx="1215205" cy="808111"/>
          </a:xfrm>
          <a:prstGeom prst="rect">
            <a:avLst/>
          </a:prstGeom>
        </p:spPr>
      </p:pic>
      <p:sp>
        <p:nvSpPr>
          <p:cNvPr id="13" name="角丸四角形 12"/>
          <p:cNvSpPr/>
          <p:nvPr/>
        </p:nvSpPr>
        <p:spPr>
          <a:xfrm>
            <a:off x="155841" y="1895797"/>
            <a:ext cx="4723717" cy="255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latin typeface="Meiryo UI" panose="020B0604030504040204" pitchFamily="50" charset="-128"/>
                <a:ea typeface="Meiryo UI" panose="020B0604030504040204" pitchFamily="50" charset="-128"/>
              </a:rPr>
              <a:t>2018</a:t>
            </a:r>
            <a:r>
              <a:rPr lang="ja-JP" altLang="en-US" sz="1400" b="1" dirty="0">
                <a:latin typeface="Meiryo UI" panose="020B0604030504040204" pitchFamily="50" charset="-128"/>
                <a:ea typeface="Meiryo UI" panose="020B0604030504040204" pitchFamily="50" charset="-128"/>
              </a:rPr>
              <a:t>年度シンポジウム「小売店、飲食店の取組み始動！」</a:t>
            </a:r>
            <a:r>
              <a:rPr lang="ja-JP" altLang="en-US" sz="1600" b="1" dirty="0">
                <a:latin typeface="Meiryo UI" panose="020B0604030504040204" pitchFamily="50" charset="-128"/>
                <a:ea typeface="Meiryo UI" panose="020B0604030504040204" pitchFamily="50" charset="-128"/>
              </a:rPr>
              <a:t>　</a:t>
            </a:r>
            <a:endParaRPr kumimoji="1" lang="ja-JP" altLang="en-US" sz="16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96517" y="2141227"/>
            <a:ext cx="8089799" cy="461665"/>
          </a:xfrm>
          <a:prstGeom prst="rect">
            <a:avLst/>
          </a:prstGeom>
          <a:noFill/>
        </p:spPr>
        <p:txBody>
          <a:bodyPr wrap="square" rtlCol="0">
            <a:spAutoFit/>
          </a:bodyPr>
          <a:lstStyle/>
          <a:p>
            <a:pPr marL="87313" indent="-87313"/>
            <a:r>
              <a:rPr lang="ja-JP" altLang="en-US" sz="1200" dirty="0">
                <a:latin typeface="Meiryo UI" pitchFamily="50" charset="-128"/>
                <a:ea typeface="Meiryo UI" pitchFamily="50" charset="-128"/>
                <a:cs typeface="Meiryo UI" pitchFamily="50" charset="-128"/>
              </a:rPr>
              <a:t>◆小売店・飲食店が実践した具体的な食品ロス削減の取組みを共有するとともに、事業者、消費者、行政の立場で何ができるのかを考えるパネルディスカッションを開催。会場を巻き込んで、ナッジを絡めた意見交換を実施。</a:t>
            </a:r>
          </a:p>
        </p:txBody>
      </p:sp>
      <p:sp>
        <p:nvSpPr>
          <p:cNvPr id="15" name="テキスト ボックス 14"/>
          <p:cNvSpPr txBox="1"/>
          <p:nvPr/>
        </p:nvSpPr>
        <p:spPr>
          <a:xfrm>
            <a:off x="227398" y="2514442"/>
            <a:ext cx="9958216" cy="600164"/>
          </a:xfrm>
          <a:prstGeom prst="rect">
            <a:avLst/>
          </a:prstGeom>
          <a:noFill/>
        </p:spPr>
        <p:txBody>
          <a:bodyPr wrap="square" rtlCol="0">
            <a:spAutoFit/>
          </a:bodyPr>
          <a:lstStyle/>
          <a:p>
            <a:pPr marL="87313" indent="-87313"/>
            <a:r>
              <a:rPr lang="ja-JP" altLang="en-US" sz="1100" dirty="0">
                <a:latin typeface="Meiryo UI" pitchFamily="50" charset="-128"/>
                <a:ea typeface="Meiryo UI" pitchFamily="50" charset="-128"/>
                <a:cs typeface="Meiryo UI" pitchFamily="50" charset="-128"/>
              </a:rPr>
              <a:t>　</a:t>
            </a:r>
            <a:r>
              <a:rPr lang="zh-TW" altLang="en-US" sz="1100" dirty="0">
                <a:latin typeface="Meiryo UI" pitchFamily="50" charset="-128"/>
                <a:ea typeface="Meiryo UI" pitchFamily="50" charset="-128"/>
                <a:cs typeface="Meiryo UI" pitchFamily="50" charset="-128"/>
              </a:rPr>
              <a:t>基調講演</a:t>
            </a:r>
            <a:r>
              <a:rPr lang="ja-JP" altLang="en-US" sz="1100" dirty="0">
                <a:latin typeface="Meiryo UI" pitchFamily="50" charset="-128"/>
                <a:ea typeface="Meiryo UI" pitchFamily="50" charset="-128"/>
                <a:cs typeface="Meiryo UI" pitchFamily="50" charset="-128"/>
              </a:rPr>
              <a:t>：</a:t>
            </a:r>
            <a:r>
              <a:rPr lang="zh-CN" altLang="en-US" sz="1100" dirty="0">
                <a:latin typeface="Meiryo UI" pitchFamily="50" charset="-128"/>
                <a:ea typeface="Meiryo UI" pitchFamily="50" charset="-128"/>
                <a:cs typeface="Meiryo UI" pitchFamily="50" charset="-128"/>
              </a:rPr>
              <a:t>神戸大学大学教授</a:t>
            </a:r>
            <a:endParaRPr lang="en-US" altLang="zh-TW" sz="1100" dirty="0">
              <a:latin typeface="Meiryo UI" pitchFamily="50" charset="-128"/>
              <a:ea typeface="Meiryo UI" pitchFamily="50" charset="-128"/>
              <a:cs typeface="Meiryo UI" pitchFamily="50" charset="-128"/>
            </a:endParaRPr>
          </a:p>
          <a:p>
            <a:pPr marL="87313" indent="-87313"/>
            <a:r>
              <a:rPr lang="ja-JP" altLang="en-US" sz="1100" dirty="0">
                <a:latin typeface="Meiryo UI" pitchFamily="50" charset="-128"/>
                <a:ea typeface="Meiryo UI" pitchFamily="50" charset="-128"/>
                <a:cs typeface="Meiryo UI" pitchFamily="50" charset="-128"/>
              </a:rPr>
              <a:t>　パネルディスカッション：</a:t>
            </a:r>
            <a:r>
              <a:rPr lang="zh-CN" altLang="en-US" sz="1100" dirty="0">
                <a:latin typeface="Meiryo UI" pitchFamily="50" charset="-128"/>
                <a:ea typeface="Meiryo UI" pitchFamily="50" charset="-128"/>
                <a:cs typeface="Meiryo UI" pitchFamily="50" charset="-128"/>
              </a:rPr>
              <a:t>神戸大学大学教授</a:t>
            </a:r>
            <a:r>
              <a:rPr lang="ja-JP" altLang="en-US" sz="1100" dirty="0">
                <a:latin typeface="Meiryo UI" pitchFamily="50" charset="-128"/>
                <a:ea typeface="Meiryo UI" pitchFamily="50" charset="-128"/>
                <a:cs typeface="Meiryo UI" pitchFamily="50" charset="-128"/>
              </a:rPr>
              <a:t>、日本チェーンストア協会関西支部、</a:t>
            </a:r>
            <a:r>
              <a:rPr lang="en-US" altLang="ja-JP" sz="1100" dirty="0">
                <a:latin typeface="Meiryo UI" pitchFamily="50" charset="-128"/>
                <a:ea typeface="Meiryo UI" pitchFamily="50" charset="-128"/>
                <a:cs typeface="Meiryo UI" pitchFamily="50" charset="-128"/>
              </a:rPr>
              <a:t>(</a:t>
            </a:r>
            <a:r>
              <a:rPr lang="zh-TW" altLang="en-US" sz="1100" dirty="0">
                <a:latin typeface="Meiryo UI" pitchFamily="50" charset="-128"/>
                <a:ea typeface="Meiryo UI" pitchFamily="50" charset="-128"/>
                <a:cs typeface="Meiryo UI" pitchFamily="50" charset="-128"/>
              </a:rPr>
              <a:t>一社</a:t>
            </a:r>
            <a:r>
              <a:rPr lang="en-US" altLang="ja-JP" sz="1100" dirty="0">
                <a:latin typeface="Meiryo UI" pitchFamily="50" charset="-128"/>
                <a:ea typeface="Meiryo UI" pitchFamily="50" charset="-128"/>
                <a:cs typeface="Meiryo UI" pitchFamily="50" charset="-128"/>
              </a:rPr>
              <a:t>)</a:t>
            </a:r>
            <a:r>
              <a:rPr lang="zh-TW" altLang="en-US" sz="1100" dirty="0">
                <a:latin typeface="Meiryo UI" pitchFamily="50" charset="-128"/>
                <a:ea typeface="Meiryo UI" pitchFamily="50" charset="-128"/>
                <a:cs typeface="Meiryo UI" pitchFamily="50" charset="-128"/>
              </a:rPr>
              <a:t>大阪外食産業協会</a:t>
            </a:r>
            <a:r>
              <a:rPr lang="ja-JP" altLang="en-US" sz="1100" dirty="0">
                <a:latin typeface="Meiryo UI" pitchFamily="50" charset="-128"/>
                <a:ea typeface="Meiryo UI" pitchFamily="50" charset="-128"/>
                <a:cs typeface="Meiryo UI" pitchFamily="50" charset="-128"/>
              </a:rPr>
              <a:t>、</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公社</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日本消費生活アドバイザー・コンサルタント・相談員協会 西日本支部、吹田</a:t>
            </a:r>
            <a:r>
              <a:rPr lang="zh-TW" altLang="en-US" sz="1100" dirty="0">
                <a:latin typeface="Meiryo UI" pitchFamily="50" charset="-128"/>
                <a:ea typeface="Meiryo UI" pitchFamily="50" charset="-128"/>
                <a:cs typeface="Meiryo UI" pitchFamily="50" charset="-128"/>
              </a:rPr>
              <a:t>市</a:t>
            </a:r>
            <a:endParaRPr lang="en-US" altLang="zh-CN" sz="1100" dirty="0">
              <a:latin typeface="Meiryo UI" pitchFamily="50" charset="-128"/>
              <a:ea typeface="Meiryo UI" pitchFamily="50" charset="-128"/>
              <a:cs typeface="Meiryo UI" pitchFamily="50" charset="-128"/>
            </a:endParaRP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2500" y="1795815"/>
            <a:ext cx="1219507" cy="914630"/>
          </a:xfrm>
          <a:prstGeom prst="rect">
            <a:avLst/>
          </a:prstGeom>
        </p:spPr>
      </p:pic>
      <p:sp>
        <p:nvSpPr>
          <p:cNvPr id="17" name="角丸四角形 16"/>
          <p:cNvSpPr/>
          <p:nvPr/>
        </p:nvSpPr>
        <p:spPr>
          <a:xfrm>
            <a:off x="151961" y="3118847"/>
            <a:ext cx="5555986" cy="253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latin typeface="Meiryo UI" panose="020B0604030504040204" pitchFamily="50" charset="-128"/>
                <a:ea typeface="Meiryo UI" panose="020B0604030504040204" pitchFamily="50" charset="-128"/>
              </a:rPr>
              <a:t>2019</a:t>
            </a:r>
            <a:r>
              <a:rPr lang="ja-JP" altLang="en-US" sz="1400" b="1" dirty="0">
                <a:latin typeface="Meiryo UI" panose="020B0604030504040204" pitchFamily="50" charset="-128"/>
                <a:ea typeface="Meiryo UI" panose="020B0604030504040204" pitchFamily="50" charset="-128"/>
              </a:rPr>
              <a:t>年度食品ロス削減セミナー「マーケティングから見た食品ロス削減」</a:t>
            </a:r>
            <a:r>
              <a:rPr lang="ja-JP" altLang="en-US" sz="1600" b="1" dirty="0">
                <a:latin typeface="Meiryo UI" panose="020B0604030504040204" pitchFamily="50" charset="-128"/>
                <a:ea typeface="Meiryo UI" panose="020B0604030504040204" pitchFamily="50" charset="-128"/>
              </a:rPr>
              <a:t>　</a:t>
            </a:r>
            <a:endParaRPr kumimoji="1" lang="ja-JP" altLang="en-US" sz="16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70702" y="3358177"/>
            <a:ext cx="8367775" cy="461665"/>
          </a:xfrm>
          <a:prstGeom prst="rect">
            <a:avLst/>
          </a:prstGeom>
          <a:noFill/>
        </p:spPr>
        <p:txBody>
          <a:bodyPr wrap="square" rtlCol="0">
            <a:spAutoFit/>
          </a:bodyPr>
          <a:lstStyle/>
          <a:p>
            <a:pPr marL="87313" indent="-87313"/>
            <a:r>
              <a:rPr lang="ja-JP" altLang="en-US" sz="1200" dirty="0">
                <a:latin typeface="Meiryo UI" pitchFamily="50" charset="-128"/>
                <a:ea typeface="Meiryo UI" pitchFamily="50" charset="-128"/>
                <a:cs typeface="Meiryo UI" pitchFamily="50" charset="-128"/>
              </a:rPr>
              <a:t>◆飲食店における“持ち帰り”などの取組みをスムーズに進める方法について共有するとともに、経済効果も期待できる、効率の良い</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食品ロスを減らす取組みについてディスカッションを実施。</a:t>
            </a:r>
            <a:endParaRPr lang="en-US" altLang="ja-JP" sz="1200" dirty="0">
              <a:latin typeface="Meiryo UI" pitchFamily="50" charset="-128"/>
              <a:ea typeface="Meiryo UI" pitchFamily="50" charset="-128"/>
              <a:cs typeface="Meiryo UI" pitchFamily="50" charset="-128"/>
            </a:endParaRPr>
          </a:p>
        </p:txBody>
      </p:sp>
      <p:sp>
        <p:nvSpPr>
          <p:cNvPr id="19" name="テキスト ボックス 18"/>
          <p:cNvSpPr txBox="1"/>
          <p:nvPr/>
        </p:nvSpPr>
        <p:spPr>
          <a:xfrm>
            <a:off x="96517" y="3738203"/>
            <a:ext cx="9565490" cy="430887"/>
          </a:xfrm>
          <a:prstGeom prst="rect">
            <a:avLst/>
          </a:prstGeom>
          <a:noFill/>
        </p:spPr>
        <p:txBody>
          <a:bodyPr wrap="square" rtlCol="0">
            <a:spAutoFit/>
          </a:bodyPr>
          <a:lstStyle/>
          <a:p>
            <a:pPr marL="87313" indent="-87313"/>
            <a:r>
              <a:rPr lang="ja-JP" altLang="en-US" sz="1100" dirty="0">
                <a:latin typeface="Meiryo UI" pitchFamily="50" charset="-128"/>
                <a:ea typeface="Meiryo UI" pitchFamily="50" charset="-128"/>
                <a:cs typeface="Meiryo UI" pitchFamily="50" charset="-128"/>
              </a:rPr>
              <a:t>　　</a:t>
            </a:r>
            <a:r>
              <a:rPr lang="zh-TW" altLang="en-US" sz="1100" dirty="0">
                <a:latin typeface="Meiryo UI" pitchFamily="50" charset="-128"/>
                <a:ea typeface="Meiryo UI" pitchFamily="50" charset="-128"/>
                <a:cs typeface="Meiryo UI" pitchFamily="50" charset="-128"/>
              </a:rPr>
              <a:t>基調講演</a:t>
            </a:r>
            <a:r>
              <a:rPr lang="ja-JP" altLang="en-US" sz="1100" dirty="0">
                <a:latin typeface="Meiryo UI" pitchFamily="50" charset="-128"/>
                <a:ea typeface="Meiryo UI" pitchFamily="50" charset="-128"/>
                <a:cs typeface="Meiryo UI" pitchFamily="50" charset="-128"/>
              </a:rPr>
              <a:t>：愛知工業大学教授</a:t>
            </a:r>
            <a:endParaRPr lang="en-US" altLang="ja-JP" sz="1100" dirty="0">
              <a:latin typeface="Meiryo UI" pitchFamily="50" charset="-128"/>
              <a:ea typeface="Meiryo UI" pitchFamily="50" charset="-128"/>
              <a:cs typeface="Meiryo UI" pitchFamily="50" charset="-128"/>
            </a:endParaRPr>
          </a:p>
          <a:p>
            <a:pPr marL="87313" indent="-87313"/>
            <a:r>
              <a:rPr lang="ja-JP" altLang="en-US" sz="1100" dirty="0">
                <a:latin typeface="Meiryo UI" pitchFamily="50" charset="-128"/>
                <a:ea typeface="Meiryo UI" pitchFamily="50" charset="-128"/>
                <a:cs typeface="Meiryo UI" pitchFamily="50" charset="-128"/>
              </a:rPr>
              <a:t>　　パネルディスカッション：</a:t>
            </a:r>
            <a:r>
              <a:rPr lang="zh-TW" altLang="en-US" sz="1100" dirty="0">
                <a:latin typeface="Meiryo UI" pitchFamily="50" charset="-128"/>
                <a:ea typeface="Meiryo UI" pitchFamily="50" charset="-128"/>
                <a:cs typeface="Meiryo UI" pitchFamily="50" charset="-128"/>
              </a:rPr>
              <a:t>愛知工業大学教授</a:t>
            </a:r>
            <a:r>
              <a:rPr lang="ja-JP" altLang="en-US" sz="1100" dirty="0" err="1">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スリーメンジャパン株式会社</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一般社団法人 </a:t>
            </a:r>
            <a:r>
              <a:rPr lang="zh-TW" altLang="en-US" sz="1100" dirty="0">
                <a:latin typeface="Meiryo UI" pitchFamily="50" charset="-128"/>
                <a:ea typeface="Meiryo UI" pitchFamily="50" charset="-128"/>
                <a:cs typeface="Meiryo UI" pitchFamily="50" charset="-128"/>
              </a:rPr>
              <a:t>大阪外食産業協会</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、株式会社</a:t>
            </a:r>
            <a:r>
              <a:rPr lang="en-US" altLang="ja-JP" sz="1100" dirty="0">
                <a:latin typeface="Meiryo UI" pitchFamily="50" charset="-128"/>
                <a:ea typeface="Meiryo UI" pitchFamily="50" charset="-128"/>
                <a:cs typeface="Meiryo UI" pitchFamily="50" charset="-128"/>
              </a:rPr>
              <a:t>REARS</a:t>
            </a:r>
            <a:r>
              <a:rPr lang="ja-JP" altLang="en-US" sz="1100" dirty="0">
                <a:latin typeface="Meiryo UI" pitchFamily="50" charset="-128"/>
                <a:ea typeface="Meiryo UI" pitchFamily="50" charset="-128"/>
                <a:cs typeface="Meiryo UI" pitchFamily="50" charset="-128"/>
              </a:rPr>
              <a:t>　</a:t>
            </a:r>
            <a:endParaRPr lang="zh-TW" altLang="en-US" sz="1100" dirty="0">
              <a:latin typeface="Meiryo UI" pitchFamily="50" charset="-128"/>
              <a:ea typeface="Meiryo UI" pitchFamily="50" charset="-128"/>
              <a:cs typeface="Meiryo UI" pitchFamily="50" charset="-128"/>
            </a:endParaRP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9036" y="3566590"/>
            <a:ext cx="1080000" cy="810000"/>
          </a:xfrm>
          <a:prstGeom prst="rect">
            <a:avLst/>
          </a:prstGeom>
        </p:spPr>
      </p:pic>
      <p:sp>
        <p:nvSpPr>
          <p:cNvPr id="21" name="角丸四角形 20"/>
          <p:cNvSpPr/>
          <p:nvPr/>
        </p:nvSpPr>
        <p:spPr>
          <a:xfrm>
            <a:off x="151961" y="4202959"/>
            <a:ext cx="7311758" cy="257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latin typeface="Meiryo UI" panose="020B0604030504040204" pitchFamily="50" charset="-128"/>
                <a:ea typeface="Meiryo UI" panose="020B0604030504040204" pitchFamily="50" charset="-128"/>
              </a:rPr>
              <a:t>2021</a:t>
            </a:r>
            <a:r>
              <a:rPr lang="ja-JP" altLang="en-US" sz="1400" b="1" dirty="0">
                <a:latin typeface="Meiryo UI" panose="020B0604030504040204" pitchFamily="50" charset="-128"/>
                <a:ea typeface="Meiryo UI" panose="020B0604030504040204" pitchFamily="50" charset="-128"/>
              </a:rPr>
              <a:t>年度食品ロス削減事業者向けセミナー「未利用食品を有効活用する食品ロス削減の取組」　</a:t>
            </a:r>
            <a:endParaRPr kumimoji="1" lang="ja-JP" altLang="en-US" sz="14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96517" y="4495568"/>
            <a:ext cx="8409807" cy="830997"/>
          </a:xfrm>
          <a:prstGeom prst="rect">
            <a:avLst/>
          </a:prstGeom>
          <a:noFill/>
        </p:spPr>
        <p:txBody>
          <a:bodyPr wrap="square" rtlCol="0">
            <a:spAutoFit/>
          </a:bodyPr>
          <a:lstStyle/>
          <a:p>
            <a:pPr marL="87313" indent="-87313"/>
            <a:r>
              <a:rPr lang="ja-JP" altLang="en-US" sz="1200" dirty="0">
                <a:latin typeface="Meiryo UI" pitchFamily="50" charset="-128"/>
                <a:ea typeface="Meiryo UI" pitchFamily="50" charset="-128"/>
                <a:cs typeface="Meiryo UI" pitchFamily="50" charset="-128"/>
              </a:rPr>
              <a:t>◆事業者における食品ロス削減の取組は、発生抑制を進めるとともに、発⽣した未利⽤⾷品についても、最後まで⾷品として消費されるように、未利用食品の有効活用事例を紹介。</a:t>
            </a:r>
            <a:endParaRPr lang="en-US" altLang="ja-JP" sz="1200" dirty="0">
              <a:latin typeface="Meiryo UI" pitchFamily="50" charset="-128"/>
              <a:ea typeface="Meiryo UI" pitchFamily="50" charset="-128"/>
              <a:cs typeface="Meiryo UI" pitchFamily="50" charset="-128"/>
            </a:endParaRPr>
          </a:p>
          <a:p>
            <a:pPr marL="87313" indent="-87313"/>
            <a:r>
              <a:rPr lang="ja-JP" altLang="en-US" sz="1100" dirty="0">
                <a:latin typeface="Meiryo UI" pitchFamily="50" charset="-128"/>
                <a:ea typeface="Meiryo UI" pitchFamily="50" charset="-128"/>
                <a:cs typeface="Meiryo UI" pitchFamily="50" charset="-128"/>
              </a:rPr>
              <a:t>  （講演者）</a:t>
            </a:r>
            <a:r>
              <a:rPr lang="ja-JP" altLang="en-US" sz="1100" dirty="0">
                <a:latin typeface="Meiryo UI" panose="020B0604030504040204" pitchFamily="50" charset="-128"/>
                <a:ea typeface="Meiryo UI" panose="020B0604030504040204" pitchFamily="50" charset="-128"/>
              </a:rPr>
              <a:t>森永製菓株式会社 、株式会社クラダシ、（一社）全国食支援活動協⼒会、（⼀社）こどもの居場所 サポートおおさか、</a:t>
            </a:r>
            <a:endParaRPr lang="en-US" altLang="ja-JP" sz="1100" dirty="0">
              <a:latin typeface="Meiryo UI" panose="020B0604030504040204" pitchFamily="50" charset="-128"/>
              <a:ea typeface="Meiryo UI" panose="020B0604030504040204" pitchFamily="50" charset="-128"/>
            </a:endParaRPr>
          </a:p>
          <a:p>
            <a:pPr marL="87313" indent="-87313"/>
            <a:r>
              <a:rPr lang="ja-JP" altLang="en-US" sz="1100" dirty="0">
                <a:latin typeface="Meiryo UI" panose="020B0604030504040204" pitchFamily="50" charset="-128"/>
                <a:ea typeface="Meiryo UI" panose="020B0604030504040204" pitchFamily="50" charset="-128"/>
              </a:rPr>
              <a:t>　　　　　　　   認定</a:t>
            </a:r>
            <a:r>
              <a:rPr lang="en-US" altLang="ja-JP" sz="1100" dirty="0">
                <a:latin typeface="Meiryo UI" panose="020B0604030504040204" pitchFamily="50" charset="-128"/>
                <a:ea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rPr>
              <a:t>法人 </a:t>
            </a:r>
            <a:r>
              <a:rPr lang="ja-JP" altLang="en-US" sz="1100" dirty="0" err="1">
                <a:latin typeface="Meiryo UI" panose="020B0604030504040204" pitchFamily="50" charset="-128"/>
                <a:ea typeface="Meiryo UI" panose="020B0604030504040204" pitchFamily="50" charset="-128"/>
              </a:rPr>
              <a:t>ふ</a:t>
            </a:r>
            <a:r>
              <a:rPr lang="ja-JP" altLang="en-US" sz="1100" dirty="0">
                <a:latin typeface="Meiryo UI" panose="020B0604030504040204" pitchFamily="50" charset="-128"/>
                <a:ea typeface="Meiryo UI" panose="020B0604030504040204" pitchFamily="50" charset="-128"/>
              </a:rPr>
              <a:t>ー</a:t>
            </a:r>
            <a:r>
              <a:rPr lang="ja-JP" altLang="en-US" sz="1100" dirty="0" err="1">
                <a:latin typeface="Meiryo UI" panose="020B0604030504040204" pitchFamily="50" charset="-128"/>
                <a:ea typeface="Meiryo UI" panose="020B0604030504040204" pitchFamily="50" charset="-128"/>
              </a:rPr>
              <a:t>ど</a:t>
            </a:r>
            <a:r>
              <a:rPr lang="ja-JP" altLang="en-US" sz="1100" dirty="0">
                <a:latin typeface="Meiryo UI" panose="020B0604030504040204" pitchFamily="50" charset="-128"/>
                <a:ea typeface="Meiryo UI" panose="020B0604030504040204" pitchFamily="50" charset="-128"/>
              </a:rPr>
              <a:t>ばんく</a:t>
            </a:r>
            <a:r>
              <a:rPr lang="en-US" altLang="ja-JP" sz="1100" dirty="0">
                <a:latin typeface="Meiryo UI" panose="020B0604030504040204" pitchFamily="50" charset="-128"/>
                <a:ea typeface="Meiryo UI" panose="020B0604030504040204" pitchFamily="50" charset="-128"/>
              </a:rPr>
              <a:t>OSAKA</a:t>
            </a:r>
            <a:r>
              <a:rPr lang="ja-JP" altLang="en-US" sz="1100" dirty="0" err="1">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rPr>
              <a:t>法人日本もったいない食品センター</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8602" y="4745778"/>
            <a:ext cx="1080000" cy="810000"/>
          </a:xfrm>
          <a:prstGeom prst="rect">
            <a:avLst/>
          </a:prstGeom>
        </p:spPr>
      </p:pic>
      <p:sp>
        <p:nvSpPr>
          <p:cNvPr id="24" name="テキスト ボックス 23"/>
          <p:cNvSpPr txBox="1"/>
          <p:nvPr/>
        </p:nvSpPr>
        <p:spPr>
          <a:xfrm>
            <a:off x="0" y="373228"/>
            <a:ext cx="562806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ＭＳ Ｐゴシック" charset="-128"/>
              </a:rPr>
              <a:t>⑥事業者向け食品ロス削減セミナー・シンポジウム</a:t>
            </a:r>
            <a:endParaRPr lang="ja-JP" altLang="en-US" b="1" dirty="0">
              <a:latin typeface="Meiryo UI" panose="020B0604030504040204" pitchFamily="50" charset="-128"/>
              <a:ea typeface="Meiryo UI" panose="020B0604030504040204" pitchFamily="50" charset="-128"/>
              <a:cs typeface="ＭＳ Ｐゴシック" charset="-128"/>
            </a:endParaRPr>
          </a:p>
        </p:txBody>
      </p:sp>
      <p:sp>
        <p:nvSpPr>
          <p:cNvPr id="25" name="Text Box 2"/>
          <p:cNvSpPr txBox="1">
            <a:spLocks noChangeArrowheads="1"/>
          </p:cNvSpPr>
          <p:nvPr/>
        </p:nvSpPr>
        <p:spPr bwMode="auto">
          <a:xfrm>
            <a:off x="0" y="-27384"/>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1-3 </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事業者への取組み</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
        <p:nvSpPr>
          <p:cNvPr id="26" name="角丸四角形 20">
            <a:extLst>
              <a:ext uri="{FF2B5EF4-FFF2-40B4-BE49-F238E27FC236}">
                <a16:creationId xmlns:a16="http://schemas.microsoft.com/office/drawing/2014/main" id="{B8794E32-0C5B-4345-9CC3-9B229FE55A2D}"/>
              </a:ext>
            </a:extLst>
          </p:cNvPr>
          <p:cNvSpPr/>
          <p:nvPr/>
        </p:nvSpPr>
        <p:spPr>
          <a:xfrm>
            <a:off x="162680" y="5325863"/>
            <a:ext cx="7852777" cy="267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latin typeface="Meiryo UI" panose="020B0604030504040204" pitchFamily="50" charset="-128"/>
                <a:ea typeface="Meiryo UI" panose="020B0604030504040204" pitchFamily="50" charset="-128"/>
              </a:rPr>
              <a:t>2022</a:t>
            </a:r>
            <a:r>
              <a:rPr lang="ja-JP" altLang="en-US" sz="1400" b="1" dirty="0">
                <a:latin typeface="Meiryo UI" panose="020B0604030504040204" pitchFamily="50" charset="-128"/>
                <a:ea typeface="Meiryo UI" panose="020B0604030504040204" pitchFamily="50" charset="-128"/>
              </a:rPr>
              <a:t>年度食品小売事業者向け食品ロス削減セミナー「消費者とともに取り組む食品ロス削減」　</a:t>
            </a:r>
            <a:endParaRPr kumimoji="1" lang="ja-JP" altLang="en-US" sz="14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8E7D06E-5FE5-4254-AC4D-D5F7587CCD49}"/>
              </a:ext>
            </a:extLst>
          </p:cNvPr>
          <p:cNvSpPr txBox="1"/>
          <p:nvPr/>
        </p:nvSpPr>
        <p:spPr>
          <a:xfrm>
            <a:off x="96517" y="5597509"/>
            <a:ext cx="10591214" cy="461665"/>
          </a:xfrm>
          <a:prstGeom prst="rect">
            <a:avLst/>
          </a:prstGeom>
          <a:noFill/>
        </p:spPr>
        <p:txBody>
          <a:bodyPr wrap="square" rtlCol="0">
            <a:spAutoFit/>
          </a:bodyPr>
          <a:lstStyle/>
          <a:p>
            <a:pPr marL="87313" indent="-87313"/>
            <a:r>
              <a:rPr lang="ja-JP" altLang="en-US" sz="1200" dirty="0">
                <a:latin typeface="Meiryo UI" pitchFamily="50" charset="-128"/>
                <a:ea typeface="Meiryo UI" pitchFamily="50" charset="-128"/>
                <a:cs typeface="Meiryo UI" pitchFamily="50" charset="-128"/>
              </a:rPr>
              <a:t>◆小売店舗における食品ロス削減の効果的な取組み方法、消費者に身近な小売店舗だからこそできる消費者啓発の事例を併せて紹介。</a:t>
            </a:r>
            <a:endParaRPr lang="en-US" altLang="ja-JP" sz="1200" dirty="0">
              <a:latin typeface="Meiryo UI" pitchFamily="50" charset="-128"/>
              <a:ea typeface="Meiryo UI" pitchFamily="50" charset="-128"/>
              <a:cs typeface="Meiryo UI" pitchFamily="50" charset="-128"/>
            </a:endParaRPr>
          </a:p>
          <a:p>
            <a:pPr marL="87313" indent="-87313"/>
            <a:r>
              <a:rPr lang="ja-JP" altLang="en-US" sz="1100" dirty="0">
                <a:latin typeface="Meiryo UI" pitchFamily="50" charset="-128"/>
                <a:ea typeface="Meiryo UI" pitchFamily="50" charset="-128"/>
                <a:cs typeface="Meiryo UI" pitchFamily="50" charset="-128"/>
              </a:rPr>
              <a:t>（講演者）エイチ・ツー・オー リテイリング株式会社、株式会社シノプス、</a:t>
            </a:r>
            <a:r>
              <a:rPr lang="ja-JP" altLang="en-US" sz="1100" b="0" i="0" dirty="0">
                <a:solidFill>
                  <a:srgbClr val="000000"/>
                </a:solidFill>
                <a:effectLst/>
                <a:latin typeface="Meiryo" panose="020B0604030504040204" pitchFamily="50" charset="-128"/>
                <a:ea typeface="Meiryo" panose="020B0604030504040204" pitchFamily="50" charset="-128"/>
              </a:rPr>
              <a:t>三井住友海上火災保険株式会社、一般社団法人サスティナブルフードチェーン協議会</a:t>
            </a:r>
            <a:endParaRPr lang="ja-JP" altLang="en-US" sz="1100" dirty="0">
              <a:latin typeface="Meiryo UI" panose="020B0604030504040204" pitchFamily="50" charset="-128"/>
              <a:ea typeface="Meiryo UI" panose="020B0604030504040204" pitchFamily="50" charset="-128"/>
            </a:endParaRPr>
          </a:p>
        </p:txBody>
      </p:sp>
      <p:sp>
        <p:nvSpPr>
          <p:cNvPr id="23" name="角丸四角形 20">
            <a:extLst>
              <a:ext uri="{FF2B5EF4-FFF2-40B4-BE49-F238E27FC236}">
                <a16:creationId xmlns:a16="http://schemas.microsoft.com/office/drawing/2014/main" id="{FB9EF396-C2D8-41EB-83E1-1485527C47CA}"/>
              </a:ext>
            </a:extLst>
          </p:cNvPr>
          <p:cNvSpPr/>
          <p:nvPr/>
        </p:nvSpPr>
        <p:spPr>
          <a:xfrm>
            <a:off x="151961" y="6042226"/>
            <a:ext cx="6073580" cy="315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latin typeface="Meiryo UI" panose="020B0604030504040204" pitchFamily="50" charset="-128"/>
                <a:ea typeface="Meiryo UI" panose="020B0604030504040204" pitchFamily="50" charset="-128"/>
              </a:rPr>
              <a:t>2023</a:t>
            </a:r>
            <a:r>
              <a:rPr lang="ja-JP" altLang="en-US" sz="1400" b="1" dirty="0">
                <a:latin typeface="Meiryo UI" panose="020B0604030504040204" pitchFamily="50" charset="-128"/>
                <a:ea typeface="Meiryo UI" panose="020B0604030504040204" pitchFamily="50" charset="-128"/>
              </a:rPr>
              <a:t>年度食品ロス削減事例紹介セミナー「地域一体で取り組む食品ロス削減」　</a:t>
            </a:r>
            <a:endParaRPr kumimoji="1" lang="ja-JP" altLang="en-US" sz="1400" b="1"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0BD66066-CD80-4C9D-87C5-4233E10EE8F4}"/>
              </a:ext>
            </a:extLst>
          </p:cNvPr>
          <p:cNvSpPr txBox="1"/>
          <p:nvPr/>
        </p:nvSpPr>
        <p:spPr>
          <a:xfrm>
            <a:off x="70702" y="6379185"/>
            <a:ext cx="10591214" cy="461665"/>
          </a:xfrm>
          <a:prstGeom prst="rect">
            <a:avLst/>
          </a:prstGeom>
          <a:noFill/>
        </p:spPr>
        <p:txBody>
          <a:bodyPr wrap="square" rtlCol="0">
            <a:spAutoFit/>
          </a:bodyPr>
          <a:lstStyle/>
          <a:p>
            <a:pPr marL="87313" indent="-87313"/>
            <a:r>
              <a:rPr lang="ja-JP" altLang="en-US" sz="1200" dirty="0">
                <a:latin typeface="Meiryo UI" pitchFamily="50" charset="-128"/>
                <a:ea typeface="Meiryo UI" pitchFamily="50" charset="-128"/>
                <a:cs typeface="Meiryo UI" pitchFamily="50" charset="-128"/>
              </a:rPr>
              <a:t>◆学生等が食材の使い切りや未利用食品の有効利用などの取組を地域で実践した事例を紹介。</a:t>
            </a:r>
            <a:endParaRPr lang="en-US" altLang="ja-JP" sz="1200" dirty="0">
              <a:latin typeface="Meiryo UI" pitchFamily="50" charset="-128"/>
              <a:ea typeface="Meiryo UI" pitchFamily="50" charset="-128"/>
              <a:cs typeface="Meiryo UI" pitchFamily="50" charset="-128"/>
            </a:endParaRPr>
          </a:p>
          <a:p>
            <a:pPr marL="87313" indent="-87313"/>
            <a:r>
              <a:rPr lang="ja-JP" altLang="en-US" sz="1100" dirty="0">
                <a:latin typeface="Meiryo UI" pitchFamily="50" charset="-128"/>
                <a:ea typeface="Meiryo UI" pitchFamily="50" charset="-128"/>
                <a:cs typeface="Meiryo UI" pitchFamily="50" charset="-128"/>
              </a:rPr>
              <a:t>（講演者）千里金蘭大学准教授、学校法人藍野大学、</a:t>
            </a:r>
            <a:r>
              <a:rPr lang="en-US" altLang="ja-JP" sz="1100" dirty="0">
                <a:latin typeface="Meiryo UI" pitchFamily="50" charset="-128"/>
                <a:ea typeface="Meiryo UI" pitchFamily="50" charset="-128"/>
                <a:cs typeface="Meiryo UI" pitchFamily="50" charset="-128"/>
              </a:rPr>
              <a:t>NPO</a:t>
            </a:r>
            <a:r>
              <a:rPr lang="ja-JP" altLang="en-US" sz="1100" dirty="0">
                <a:latin typeface="Meiryo UI" pitchFamily="50" charset="-128"/>
                <a:ea typeface="Meiryo UI" pitchFamily="50" charset="-128"/>
                <a:cs typeface="Meiryo UI" pitchFamily="50" charset="-128"/>
              </a:rPr>
              <a:t>法人</a:t>
            </a:r>
            <a:r>
              <a:rPr lang="en-US" altLang="ja-JP" sz="1100" dirty="0" err="1">
                <a:latin typeface="Meiryo UI" pitchFamily="50" charset="-128"/>
                <a:ea typeface="Meiryo UI" pitchFamily="50" charset="-128"/>
                <a:cs typeface="Meiryo UI" pitchFamily="50" charset="-128"/>
              </a:rPr>
              <a:t>DeepPeople</a:t>
            </a:r>
            <a:r>
              <a:rPr lang="ja-JP" altLang="en-US" sz="1100" dirty="0">
                <a:latin typeface="Meiryo UI" pitchFamily="50" charset="-128"/>
                <a:ea typeface="Meiryo UI" pitchFamily="50" charset="-128"/>
                <a:cs typeface="Meiryo UI" pitchFamily="50" charset="-128"/>
              </a:rPr>
              <a:t>、株式会社ロスゼロ、学生団体</a:t>
            </a:r>
            <a:r>
              <a:rPr lang="en-US" altLang="ja-JP" sz="1100" dirty="0" err="1">
                <a:latin typeface="Meiryo UI" pitchFamily="50" charset="-128"/>
                <a:ea typeface="Meiryo UI" pitchFamily="50" charset="-128"/>
                <a:cs typeface="Meiryo UI" pitchFamily="50" charset="-128"/>
              </a:rPr>
              <a:t>BohNo</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8583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03838" y="552087"/>
            <a:ext cx="8396575"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①食品ロス削減事例集</a:t>
            </a:r>
            <a:endParaRPr lang="en-US" altLang="ja-JP"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378025" y="565360"/>
            <a:ext cx="3098129" cy="215444"/>
          </a:xfrm>
          <a:prstGeom prst="rect">
            <a:avLst/>
          </a:prstGeom>
          <a:noFill/>
        </p:spPr>
        <p:txBody>
          <a:bodyPr wrap="square" lIns="0" tIns="0" rIns="0" bIns="0" rtlCol="0" anchor="ctr" anchorCtr="1">
            <a:spAutoFit/>
          </a:bodyPr>
          <a:lstStyle/>
          <a:p>
            <a:pPr marL="87313" indent="-87313"/>
            <a:r>
              <a:rPr lang="zh-TW" altLang="en-US" sz="1400" dirty="0">
                <a:latin typeface="Meiryo UI" pitchFamily="50" charset="-128"/>
                <a:ea typeface="Meiryo UI" pitchFamily="50" charset="-128"/>
                <a:cs typeface="Meiryo UI" pitchFamily="50" charset="-128"/>
              </a:rPr>
              <a:t>実施年度：</a:t>
            </a:r>
            <a:r>
              <a:rPr lang="en-US" altLang="zh-TW" sz="1400" dirty="0">
                <a:latin typeface="Meiryo UI" pitchFamily="50" charset="-128"/>
                <a:ea typeface="Meiryo UI" pitchFamily="50" charset="-128"/>
                <a:cs typeface="Meiryo UI" pitchFamily="50" charset="-128"/>
              </a:rPr>
              <a:t>2017</a:t>
            </a:r>
            <a:r>
              <a:rPr lang="zh-TW" altLang="en-US" sz="1400" dirty="0">
                <a:latin typeface="Meiryo UI" pitchFamily="50" charset="-128"/>
                <a:ea typeface="Meiryo UI" pitchFamily="50" charset="-128"/>
                <a:cs typeface="Meiryo UI" pitchFamily="50" charset="-128"/>
              </a:rPr>
              <a:t>年度</a:t>
            </a:r>
          </a:p>
        </p:txBody>
      </p:sp>
      <p:sp>
        <p:nvSpPr>
          <p:cNvPr id="14" name="テキスト ボックス 13"/>
          <p:cNvSpPr txBox="1"/>
          <p:nvPr/>
        </p:nvSpPr>
        <p:spPr>
          <a:xfrm>
            <a:off x="172401" y="847858"/>
            <a:ext cx="9581532" cy="523220"/>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　家庭での食品ロス削減の取組みを進めるため、市町村をはじめ、環境活動に取り組むＮＰＯ等の皆様が、環境イベントや講習会などの機会に活用できる食品ロス削減事例集をホームページに掲載</a:t>
            </a:r>
          </a:p>
        </p:txBody>
      </p:sp>
      <p:pic>
        <p:nvPicPr>
          <p:cNvPr id="2054" name="Picture 6" descr="事例集の表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792" y="1331779"/>
            <a:ext cx="3888000" cy="25939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172401" y="1514945"/>
            <a:ext cx="5268262" cy="1815882"/>
          </a:xfrm>
          <a:prstGeom prst="rect">
            <a:avLst/>
          </a:prstGeom>
        </p:spPr>
        <p:txBody>
          <a:bodyPr wrap="square">
            <a:spAutoFit/>
          </a:bodyPr>
          <a:lstStyle/>
          <a:p>
            <a:pPr marL="87313" indent="-87313"/>
            <a:r>
              <a:rPr lang="ja-JP" altLang="en-US" sz="1400" dirty="0">
                <a:latin typeface="Meiryo UI" pitchFamily="50" charset="-128"/>
                <a:ea typeface="Meiryo UI" pitchFamily="50" charset="-128"/>
                <a:cs typeface="Meiryo UI" pitchFamily="50" charset="-128"/>
              </a:rPr>
              <a:t>〇概要</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・「食品ロスってなんだろう（知識編）」と「食品ロスを減らすコツ（実践編）」の２部構成</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・知識編には「大阪のいま」として、大阪の食品ロスの現状や、府民</a:t>
            </a:r>
            <a:r>
              <a:rPr lang="en-US" altLang="ja-JP" sz="1400" dirty="0">
                <a:latin typeface="Meiryo UI" pitchFamily="50" charset="-128"/>
                <a:ea typeface="Meiryo UI" pitchFamily="50" charset="-128"/>
                <a:cs typeface="Meiryo UI" pitchFamily="50" charset="-128"/>
              </a:rPr>
              <a:t>1000</a:t>
            </a:r>
            <a:r>
              <a:rPr lang="ja-JP" altLang="en-US" sz="1400" dirty="0">
                <a:latin typeface="Meiryo UI" pitchFamily="50" charset="-128"/>
                <a:ea typeface="Meiryo UI" pitchFamily="50" charset="-128"/>
                <a:cs typeface="Meiryo UI" pitchFamily="50" charset="-128"/>
              </a:rPr>
              <a:t>人に対するアンケート結果などが掲載</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・実践編ではライフスタイルに応じた取組みを案内するフローチャートを掲載し、「買い物」「家庭」「外食」といった場面ごとの取組みを掲載</a:t>
            </a:r>
            <a:endParaRPr lang="en-US" altLang="ja-JP" sz="1400" dirty="0">
              <a:latin typeface="Meiryo UI" pitchFamily="50" charset="-128"/>
              <a:ea typeface="Meiryo UI" pitchFamily="50" charset="-128"/>
              <a:cs typeface="Meiryo UI" pitchFamily="50" charset="-128"/>
            </a:endParaRPr>
          </a:p>
          <a:p>
            <a:pPr marL="87313" indent="-87313"/>
            <a:endParaRPr lang="en-US" altLang="ja-JP" sz="1400" dirty="0">
              <a:latin typeface="Meiryo UI" pitchFamily="50" charset="-128"/>
              <a:ea typeface="Meiryo UI" pitchFamily="50" charset="-128"/>
              <a:cs typeface="Meiryo UI" pitchFamily="50" charset="-128"/>
            </a:endParaRPr>
          </a:p>
        </p:txBody>
      </p:sp>
      <p:sp>
        <p:nvSpPr>
          <p:cNvPr id="24" name="Text Box 2"/>
          <p:cNvSpPr txBox="1">
            <a:spLocks noChangeArrowheads="1"/>
          </p:cNvSpPr>
          <p:nvPr/>
        </p:nvSpPr>
        <p:spPr bwMode="auto">
          <a:xfrm>
            <a:off x="0" y="-27384"/>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４消費者への取組み</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792" y="3999586"/>
            <a:ext cx="3888000" cy="2751005"/>
          </a:xfrm>
          <a:prstGeom prst="rect">
            <a:avLst/>
          </a:prstGeom>
          <a:ln>
            <a:solidFill>
              <a:schemeClr val="tx1"/>
            </a:solidFill>
          </a:ln>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33" y="3358022"/>
            <a:ext cx="4794727" cy="3392569"/>
          </a:xfrm>
          <a:prstGeom prst="rect">
            <a:avLst/>
          </a:prstGeom>
          <a:ln>
            <a:solidFill>
              <a:schemeClr val="tx1"/>
            </a:solidFill>
          </a:ln>
        </p:spPr>
      </p:pic>
    </p:spTree>
    <p:extLst>
      <p:ext uri="{BB962C8B-B14F-4D97-AF65-F5344CB8AC3E}">
        <p14:creationId xmlns:p14="http://schemas.microsoft.com/office/powerpoint/2010/main" val="400316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6276309" y="4582818"/>
            <a:ext cx="1391762" cy="1958511"/>
          </a:xfrm>
          <a:prstGeom prst="rect">
            <a:avLst/>
          </a:prstGeom>
        </p:spPr>
      </p:pic>
      <p:sp>
        <p:nvSpPr>
          <p:cNvPr id="2" name="正方形/長方形 1"/>
          <p:cNvSpPr/>
          <p:nvPr/>
        </p:nvSpPr>
        <p:spPr>
          <a:xfrm>
            <a:off x="335266" y="839823"/>
            <a:ext cx="8812142" cy="116955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食品ロス削減に向けた府民の自発的な行動につなげるため、教育現場等で活用できる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食品ロス削減の教材ツールを掲載したポータルサイト（デジタルコンテンツ）を作成</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もったいない</a:t>
            </a:r>
            <a:r>
              <a:rPr lang="ja-JP" altLang="en-US" sz="1400" dirty="0" err="1">
                <a:latin typeface="Meiryo UI" panose="020B0604030504040204" pitchFamily="50" charset="-128"/>
                <a:ea typeface="Meiryo UI" panose="020B0604030504040204" pitchFamily="50" charset="-128"/>
              </a:rPr>
              <a:t>やん</a:t>
            </a:r>
            <a:r>
              <a:rPr lang="ja-JP" altLang="en-US" sz="1400" dirty="0">
                <a:latin typeface="Meiryo UI" panose="020B0604030504040204" pitchFamily="50" charset="-128"/>
                <a:ea typeface="Meiryo UI" panose="020B0604030504040204" pitchFamily="50" charset="-128"/>
              </a:rPr>
              <a:t>へらそう食品ロスポータルサイト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URL</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hlinkClick r:id="rId3"/>
              </a:rPr>
              <a:t>https://www.osaka-foodlosszero.jp/</a:t>
            </a:r>
            <a:endParaRPr lang="en-US" altLang="ja-JP" sz="1400" dirty="0">
              <a:latin typeface="Meiryo UI" panose="020B0604030504040204" pitchFamily="50" charset="-128"/>
              <a:ea typeface="Meiryo UI" panose="020B0604030504040204" pitchFamily="50" charset="-128"/>
            </a:endParaRPr>
          </a:p>
        </p:txBody>
      </p:sp>
      <p:sp>
        <p:nvSpPr>
          <p:cNvPr id="8" name="正方形/長方形 7"/>
          <p:cNvSpPr/>
          <p:nvPr/>
        </p:nvSpPr>
        <p:spPr>
          <a:xfrm>
            <a:off x="335266" y="2751200"/>
            <a:ext cx="8812142" cy="3847207"/>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◎食品ロス削減カードゲーム</a:t>
            </a:r>
            <a:r>
              <a:rPr lang="ja-JP" altLang="en-US" sz="1400" b="1" dirty="0">
                <a:latin typeface="Meiryo UI" panose="020B0604030504040204" pitchFamily="50" charset="-128"/>
                <a:ea typeface="Meiryo UI" panose="020B0604030504040204" pitchFamily="50" charset="-128"/>
              </a:rPr>
              <a:t>（所要時間：</a:t>
            </a:r>
            <a:r>
              <a:rPr lang="en-US" altLang="ja-JP" sz="1400" b="1" dirty="0">
                <a:latin typeface="Meiryo UI" panose="020B0604030504040204" pitchFamily="50" charset="-128"/>
                <a:ea typeface="Meiryo UI" panose="020B0604030504040204" pitchFamily="50" charset="-128"/>
              </a:rPr>
              <a:t>15</a:t>
            </a:r>
            <a:r>
              <a:rPr lang="ja-JP" altLang="en-US" sz="1400" b="1" dirty="0">
                <a:latin typeface="Meiryo UI" panose="020B0604030504040204" pitchFamily="50" charset="-128"/>
                <a:ea typeface="Meiryo UI" panose="020B0604030504040204" pitchFamily="50" charset="-128"/>
              </a:rPr>
              <a:t>分程度）</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食品ロスについて、生産者から消費者までのフードサプライチェーン全体の中で、</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食品ロスが「どの段階で」、「どのような原因」で発生していて、</a:t>
            </a:r>
            <a:endParaRPr lang="en-US" altLang="ja-JP" sz="1400" dirty="0">
              <a:latin typeface="Meiryo UI" panose="020B0604030504040204" pitchFamily="50" charset="-128"/>
              <a:ea typeface="Meiryo UI" panose="020B0604030504040204" pitchFamily="50" charset="-128"/>
            </a:endParaRPr>
          </a:p>
          <a:p>
            <a:pPr>
              <a:spcAft>
                <a:spcPts val="600"/>
              </a:spcAft>
            </a:pPr>
            <a:r>
              <a:rPr lang="ja-JP" altLang="en-US" sz="1400" dirty="0">
                <a:latin typeface="Meiryo UI" panose="020B0604030504040204" pitchFamily="50" charset="-128"/>
                <a:ea typeface="Meiryo UI" panose="020B0604030504040204" pitchFamily="50" charset="-128"/>
              </a:rPr>
              <a:t>　　「どのような解決策」があるか、楽しく学べるカードゲームです。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カードゲームはダウンロードして作成できるほか、貸し出しも可能です。</a:t>
            </a:r>
            <a:endParaRPr lang="en-US" altLang="ja-JP" sz="1400" dirty="0">
              <a:latin typeface="Meiryo UI" panose="020B0604030504040204" pitchFamily="50" charset="-128"/>
              <a:ea typeface="Meiryo UI" panose="020B0604030504040204" pitchFamily="50" charset="-128"/>
            </a:endParaRPr>
          </a:p>
          <a:p>
            <a:pPr>
              <a:spcAft>
                <a:spcPts val="600"/>
              </a:spcAft>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数には限りがあります。）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小学４年生以上を対象とし、３～５名を推奨しています。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ルール説明の動画及び説明書も掲載しています。</a:t>
            </a:r>
            <a:endParaRPr lang="en-US" altLang="ja-JP" sz="14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◎授業の授業用スライド等</a:t>
            </a:r>
            <a:endParaRPr lang="en-US" altLang="ja-JP" sz="16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パワーポイント形式の授業用スライドと振り返りのワークシート、</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グループワーク用資料を掲載しています。</a:t>
            </a:r>
            <a:endParaRPr lang="en-US" altLang="ja-JP" sz="14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◎オンライン上の投稿機能</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オンライン上で、児童等が食品ロス削減の取組みをこれから実践したい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ことについて選択肢から選び、集計した結果をオンライン上で公開しています。</a:t>
            </a:r>
            <a:endParaRPr lang="en-US" altLang="ja-JP" sz="14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7239694" y="4089919"/>
            <a:ext cx="1385163" cy="1947457"/>
          </a:xfrm>
          <a:prstGeom prst="rect">
            <a:avLst/>
          </a:prstGeom>
        </p:spPr>
      </p:pic>
      <p:pic>
        <p:nvPicPr>
          <p:cNvPr id="7" name="図 6"/>
          <p:cNvPicPr>
            <a:picLocks noChangeAspect="1"/>
          </p:cNvPicPr>
          <p:nvPr/>
        </p:nvPicPr>
        <p:blipFill>
          <a:blip r:embed="rId5"/>
          <a:stretch>
            <a:fillRect/>
          </a:stretch>
        </p:blipFill>
        <p:spPr>
          <a:xfrm>
            <a:off x="8216852" y="3775818"/>
            <a:ext cx="1420477" cy="1995953"/>
          </a:xfrm>
          <a:prstGeom prst="rect">
            <a:avLst/>
          </a:prstGeom>
        </p:spPr>
      </p:pic>
      <p:sp>
        <p:nvSpPr>
          <p:cNvPr id="13" name="正方形/長方形 12"/>
          <p:cNvSpPr/>
          <p:nvPr/>
        </p:nvSpPr>
        <p:spPr>
          <a:xfrm>
            <a:off x="8106822" y="6107429"/>
            <a:ext cx="1382261" cy="461665"/>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カードゲームの</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デザイン</a:t>
            </a:r>
            <a:endParaRPr lang="en-US" altLang="ja-JP" sz="1200" b="1" dirty="0">
              <a:latin typeface="Meiryo UI" panose="020B0604030504040204" pitchFamily="50" charset="-128"/>
              <a:ea typeface="Meiryo UI" panose="020B0604030504040204" pitchFamily="50" charset="-128"/>
            </a:endParaRPr>
          </a:p>
        </p:txBody>
      </p:sp>
      <p:pic>
        <p:nvPicPr>
          <p:cNvPr id="1026" name="Picture 2" descr="ポータルサイ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8703" y="1292444"/>
            <a:ext cx="5188626" cy="11230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
          <p:cNvSpPr txBox="1">
            <a:spLocks noChangeArrowheads="1"/>
          </p:cNvSpPr>
          <p:nvPr/>
        </p:nvSpPr>
        <p:spPr bwMode="auto">
          <a:xfrm>
            <a:off x="0" y="6419"/>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４消費者への取組み</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
        <p:nvSpPr>
          <p:cNvPr id="14" name="正方形/長方形 13"/>
          <p:cNvSpPr/>
          <p:nvPr/>
        </p:nvSpPr>
        <p:spPr>
          <a:xfrm>
            <a:off x="103838" y="552087"/>
            <a:ext cx="8396575"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②もったいない</a:t>
            </a:r>
            <a:r>
              <a:rPr lang="ja-JP" altLang="en-US" b="1" dirty="0" err="1">
                <a:latin typeface="Meiryo UI" panose="020B0604030504040204" pitchFamily="50" charset="-128"/>
                <a:ea typeface="Meiryo UI" panose="020B0604030504040204" pitchFamily="50" charset="-128"/>
              </a:rPr>
              <a:t>やん</a:t>
            </a:r>
            <a:r>
              <a:rPr lang="ja-JP" altLang="en-US" b="1" dirty="0">
                <a:latin typeface="Meiryo UI" panose="020B0604030504040204" pitchFamily="50" charset="-128"/>
                <a:ea typeface="Meiryo UI" panose="020B0604030504040204" pitchFamily="50" charset="-128"/>
              </a:rPr>
              <a:t>　へらそう食品ロスポータルサイトの創設</a:t>
            </a:r>
            <a:endParaRPr lang="en-US" altLang="ja-JP"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378025" y="565360"/>
            <a:ext cx="3098129" cy="215444"/>
          </a:xfrm>
          <a:prstGeom prst="rect">
            <a:avLst/>
          </a:prstGeom>
          <a:noFill/>
        </p:spPr>
        <p:txBody>
          <a:bodyPr wrap="square" lIns="0" tIns="0" rIns="0" bIns="0" rtlCol="0" anchor="ctr" anchorCtr="1">
            <a:spAutoFit/>
          </a:bodyPr>
          <a:lstStyle/>
          <a:p>
            <a:pPr marL="87313" indent="-87313"/>
            <a:r>
              <a:rPr lang="zh-TW" altLang="en-US" sz="1400" dirty="0">
                <a:latin typeface="Meiryo UI" pitchFamily="50" charset="-128"/>
                <a:ea typeface="Meiryo UI" pitchFamily="50" charset="-128"/>
                <a:cs typeface="Meiryo UI" pitchFamily="50" charset="-128"/>
              </a:rPr>
              <a:t>実施年度：</a:t>
            </a:r>
            <a:r>
              <a:rPr lang="en-US" altLang="zh-TW" sz="1400" dirty="0">
                <a:latin typeface="Meiryo UI" pitchFamily="50" charset="-128"/>
                <a:ea typeface="Meiryo UI" pitchFamily="50" charset="-128"/>
                <a:cs typeface="Meiryo UI" pitchFamily="50" charset="-128"/>
              </a:rPr>
              <a:t>2021</a:t>
            </a:r>
            <a:r>
              <a:rPr lang="ja-JP" altLang="en-US" sz="1400" dirty="0">
                <a:latin typeface="Meiryo UI" pitchFamily="50" charset="-128"/>
                <a:ea typeface="Meiryo UI" pitchFamily="50" charset="-128"/>
                <a:cs typeface="Meiryo UI" pitchFamily="50" charset="-128"/>
              </a:rPr>
              <a:t>年</a:t>
            </a:r>
            <a:r>
              <a:rPr lang="zh-TW" altLang="en-US" sz="1400" dirty="0">
                <a:latin typeface="Meiryo UI" pitchFamily="50" charset="-128"/>
                <a:ea typeface="Meiryo UI" pitchFamily="50" charset="-128"/>
                <a:cs typeface="Meiryo UI" pitchFamily="50" charset="-128"/>
              </a:rPr>
              <a:t>度</a:t>
            </a:r>
          </a:p>
        </p:txBody>
      </p:sp>
      <p:pic>
        <p:nvPicPr>
          <p:cNvPr id="12" name="図 11">
            <a:extLst>
              <a:ext uri="{FF2B5EF4-FFF2-40B4-BE49-F238E27FC236}">
                <a16:creationId xmlns:a16="http://schemas.microsoft.com/office/drawing/2014/main" id="{28A06000-E3EF-4A23-9F07-216FB3582E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1669" y="2557691"/>
            <a:ext cx="3375660" cy="952522"/>
          </a:xfrm>
          <a:prstGeom prst="rect">
            <a:avLst/>
          </a:prstGeom>
        </p:spPr>
      </p:pic>
    </p:spTree>
    <p:extLst>
      <p:ext uri="{BB962C8B-B14F-4D97-AF65-F5344CB8AC3E}">
        <p14:creationId xmlns:p14="http://schemas.microsoft.com/office/powerpoint/2010/main" val="85161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6526" y="914913"/>
            <a:ext cx="9581532" cy="523220"/>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◆家庭の冷蔵庫に着目し、食品の保管状況や、冷蔵庫内の捨てられてしまう食品を把握するため、</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大阪府民を対象に「家庭の食品ロス実態調査」を都道府県で初めて実施</a:t>
            </a:r>
          </a:p>
        </p:txBody>
      </p:sp>
      <p:sp>
        <p:nvSpPr>
          <p:cNvPr id="8" name="テキスト ボックス 7"/>
          <p:cNvSpPr txBox="1"/>
          <p:nvPr/>
        </p:nvSpPr>
        <p:spPr>
          <a:xfrm>
            <a:off x="245016" y="1438184"/>
            <a:ext cx="7774652" cy="2031325"/>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〇対象：大阪府内に居住する世帯（</a:t>
            </a:r>
            <a:r>
              <a:rPr lang="en-US" altLang="ja-JP" sz="1400" dirty="0">
                <a:latin typeface="Meiryo UI" pitchFamily="50" charset="-128"/>
                <a:ea typeface="Meiryo UI" pitchFamily="50" charset="-128"/>
                <a:cs typeface="Meiryo UI" pitchFamily="50" charset="-128"/>
              </a:rPr>
              <a:t>20</a:t>
            </a:r>
            <a:r>
              <a:rPr lang="ja-JP" altLang="en-US" sz="1400" dirty="0">
                <a:latin typeface="Meiryo UI" pitchFamily="50" charset="-128"/>
                <a:ea typeface="Meiryo UI" pitchFamily="50" charset="-128"/>
                <a:cs typeface="Meiryo UI" pitchFamily="50" charset="-128"/>
              </a:rPr>
              <a:t>～</a:t>
            </a:r>
            <a:r>
              <a:rPr lang="en-US" altLang="ja-JP" sz="1400" dirty="0">
                <a:latin typeface="Meiryo UI" pitchFamily="50" charset="-128"/>
                <a:ea typeface="Meiryo UI" pitchFamily="50" charset="-128"/>
                <a:cs typeface="Meiryo UI" pitchFamily="50" charset="-128"/>
              </a:rPr>
              <a:t>60</a:t>
            </a:r>
            <a:r>
              <a:rPr lang="ja-JP" altLang="en-US" sz="1400" dirty="0">
                <a:latin typeface="Meiryo UI" pitchFamily="50" charset="-128"/>
                <a:ea typeface="Meiryo UI" pitchFamily="50" charset="-128"/>
                <a:cs typeface="Meiryo UI" pitchFamily="50" charset="-128"/>
              </a:rPr>
              <a:t>代男女）</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〇有効回収：</a:t>
            </a:r>
            <a:r>
              <a:rPr lang="en-US" altLang="ja-JP" sz="1400" dirty="0">
                <a:latin typeface="Meiryo UI" pitchFamily="50" charset="-128"/>
                <a:ea typeface="Meiryo UI" pitchFamily="50" charset="-128"/>
                <a:cs typeface="Meiryo UI" pitchFamily="50" charset="-128"/>
              </a:rPr>
              <a:t>300</a:t>
            </a:r>
            <a:r>
              <a:rPr lang="ja-JP" altLang="en-US" sz="1400" dirty="0">
                <a:latin typeface="Meiryo UI" pitchFamily="50" charset="-128"/>
                <a:ea typeface="Meiryo UI" pitchFamily="50" charset="-128"/>
                <a:cs typeface="Meiryo UI" pitchFamily="50" charset="-128"/>
              </a:rPr>
              <a:t>票（有効回収率：</a:t>
            </a:r>
            <a:r>
              <a:rPr lang="en-US" altLang="ja-JP" sz="1400" dirty="0">
                <a:latin typeface="Meiryo UI" pitchFamily="50" charset="-128"/>
                <a:ea typeface="Meiryo UI" pitchFamily="50" charset="-128"/>
                <a:cs typeface="Meiryo UI" pitchFamily="50" charset="-128"/>
              </a:rPr>
              <a:t>69.9</a:t>
            </a:r>
            <a:r>
              <a:rPr lang="ja-JP" altLang="en-US" sz="1400" dirty="0">
                <a:latin typeface="Meiryo UI" pitchFamily="50" charset="-128"/>
                <a:ea typeface="Meiryo UI" pitchFamily="50" charset="-128"/>
                <a:cs typeface="Meiryo UI" pitchFamily="50" charset="-128"/>
              </a:rPr>
              <a:t>％）</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〇調査期間：平成</a:t>
            </a:r>
            <a:r>
              <a:rPr lang="en-US" altLang="ja-JP" sz="1400" dirty="0">
                <a:latin typeface="Meiryo UI" pitchFamily="50" charset="-128"/>
                <a:ea typeface="Meiryo UI" pitchFamily="50" charset="-128"/>
                <a:cs typeface="Meiryo UI" pitchFamily="50" charset="-128"/>
              </a:rPr>
              <a:t>30</a:t>
            </a:r>
            <a:r>
              <a:rPr lang="ja-JP" altLang="en-US" sz="1400" dirty="0">
                <a:latin typeface="Meiryo UI" pitchFamily="50" charset="-128"/>
                <a:ea typeface="Meiryo UI" pitchFamily="50" charset="-128"/>
                <a:cs typeface="Meiryo UI" pitchFamily="50" charset="-128"/>
              </a:rPr>
              <a:t>年度</a:t>
            </a:r>
            <a:r>
              <a:rPr lang="en-US" altLang="ja-JP" sz="1400" dirty="0">
                <a:latin typeface="Meiryo UI" pitchFamily="50" charset="-128"/>
                <a:ea typeface="Meiryo UI" pitchFamily="50" charset="-128"/>
                <a:cs typeface="Meiryo UI" pitchFamily="50" charset="-128"/>
              </a:rPr>
              <a:t>11</a:t>
            </a:r>
            <a:r>
              <a:rPr lang="ja-JP" altLang="en-US" sz="1400" dirty="0">
                <a:latin typeface="Meiryo UI" pitchFamily="50" charset="-128"/>
                <a:ea typeface="Meiryo UI" pitchFamily="50" charset="-128"/>
                <a:cs typeface="Meiryo UI" pitchFamily="50" charset="-128"/>
              </a:rPr>
              <a:t>月６日～</a:t>
            </a:r>
            <a:r>
              <a:rPr lang="en-US" altLang="ja-JP" sz="1400" dirty="0">
                <a:latin typeface="Meiryo UI" pitchFamily="50" charset="-128"/>
                <a:ea typeface="Meiryo UI" pitchFamily="50" charset="-128"/>
                <a:cs typeface="Meiryo UI" pitchFamily="50" charset="-128"/>
              </a:rPr>
              <a:t>26</a:t>
            </a:r>
            <a:r>
              <a:rPr lang="ja-JP" altLang="en-US" sz="1400" dirty="0">
                <a:latin typeface="Meiryo UI" pitchFamily="50" charset="-128"/>
                <a:ea typeface="Meiryo UI" pitchFamily="50" charset="-128"/>
                <a:cs typeface="Meiryo UI" pitchFamily="50" charset="-128"/>
              </a:rPr>
              <a:t>日までの期間中に１回実施（インターネット調査）</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〇調査内容</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（１）基本アンケート調査（基本属性、行動パターン、冷蔵庫に関すること等を調査）</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（２）ストック調査（家庭内に保管している食品（</a:t>
            </a:r>
            <a:r>
              <a:rPr lang="en-US" altLang="ja-JP" sz="1400" dirty="0">
                <a:latin typeface="Meiryo UI" pitchFamily="50" charset="-128"/>
                <a:ea typeface="Meiryo UI" pitchFamily="50" charset="-128"/>
                <a:cs typeface="Meiryo UI" pitchFamily="50" charset="-128"/>
              </a:rPr>
              <a:t>44</a:t>
            </a:r>
            <a:r>
              <a:rPr lang="ja-JP" altLang="en-US" sz="1400" dirty="0">
                <a:latin typeface="Meiryo UI" pitchFamily="50" charset="-128"/>
                <a:ea typeface="Meiryo UI" pitchFamily="50" charset="-128"/>
                <a:cs typeface="Meiryo UI" pitchFamily="50" charset="-128"/>
              </a:rPr>
              <a:t>品目）の保存状況等を調査）</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（３）捨てるもの調査（冷蔵庫に保管している食品のうち捨てられる食品の量や種類等を調査）</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（４）事後アンケート調査（調査後の意識の変化や感想など）</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en-US"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対象外：自ら調理したもの、食べ残しなど</a:t>
            </a:r>
            <a:endParaRPr lang="en-US" altLang="ja-JP" sz="1400" dirty="0">
              <a:latin typeface="Meiryo UI" pitchFamily="50" charset="-128"/>
              <a:ea typeface="Meiryo UI" pitchFamily="50" charset="-128"/>
              <a:cs typeface="Meiryo UI" pitchFamily="50" charset="-128"/>
            </a:endParaRPr>
          </a:p>
        </p:txBody>
      </p:sp>
      <p:sp>
        <p:nvSpPr>
          <p:cNvPr id="9" name="テキスト ボックス 8"/>
          <p:cNvSpPr txBox="1"/>
          <p:nvPr/>
        </p:nvSpPr>
        <p:spPr>
          <a:xfrm>
            <a:off x="7318765" y="591485"/>
            <a:ext cx="3098129" cy="215444"/>
          </a:xfrm>
          <a:prstGeom prst="rect">
            <a:avLst/>
          </a:prstGeom>
          <a:noFill/>
        </p:spPr>
        <p:txBody>
          <a:bodyPr wrap="square" lIns="0" tIns="0" rIns="0" bIns="0" rtlCol="0" anchor="ctr" anchorCtr="1">
            <a:spAutoFit/>
          </a:bodyPr>
          <a:lstStyle/>
          <a:p>
            <a:pPr marL="87313" indent="-87313"/>
            <a:r>
              <a:rPr lang="zh-TW" altLang="en-US" sz="1400" dirty="0">
                <a:latin typeface="Meiryo UI" pitchFamily="50" charset="-128"/>
                <a:ea typeface="Meiryo UI" pitchFamily="50" charset="-128"/>
                <a:cs typeface="Meiryo UI" pitchFamily="50" charset="-128"/>
              </a:rPr>
              <a:t>実施年度：</a:t>
            </a:r>
            <a:r>
              <a:rPr lang="en-US" altLang="zh-TW" sz="1400" dirty="0">
                <a:latin typeface="Meiryo UI" pitchFamily="50" charset="-128"/>
                <a:ea typeface="Meiryo UI" pitchFamily="50" charset="-128"/>
                <a:cs typeface="Meiryo UI" pitchFamily="50" charset="-128"/>
              </a:rPr>
              <a:t>2018</a:t>
            </a:r>
            <a:r>
              <a:rPr lang="zh-TW" altLang="en-US" sz="1400" dirty="0">
                <a:latin typeface="Meiryo UI" pitchFamily="50" charset="-128"/>
                <a:ea typeface="Meiryo UI" pitchFamily="50" charset="-128"/>
                <a:cs typeface="Meiryo UI" pitchFamily="50" charset="-128"/>
              </a:rPr>
              <a:t>年度</a:t>
            </a:r>
          </a:p>
        </p:txBody>
      </p:sp>
      <p:sp>
        <p:nvSpPr>
          <p:cNvPr id="10" name="正方形/長方形 9"/>
          <p:cNvSpPr/>
          <p:nvPr/>
        </p:nvSpPr>
        <p:spPr>
          <a:xfrm>
            <a:off x="245016" y="4698331"/>
            <a:ext cx="6449200" cy="1980488"/>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b="1"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成果物</a:t>
            </a:r>
            <a:r>
              <a:rPr kumimoji="1" lang="en-US" altLang="ja-JP" sz="1400" b="1"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a:t>
            </a:r>
          </a:p>
          <a:p>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リーフレット「今日からはじめる冷蔵庫革命」を作成（</a:t>
            </a:r>
            <a:r>
              <a:rPr lang="en-US" altLang="ja-JP"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2019</a:t>
            </a:r>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年度）</a:t>
            </a:r>
          </a:p>
          <a:p>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＜掲載内容＞</a:t>
            </a:r>
          </a:p>
          <a:p>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・本調査結果や本調査で冷蔵庫に残りがちな食品や調味料を使ったレシピ</a:t>
            </a:r>
          </a:p>
          <a:p>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・食品ロス削減に関する無駄な買い物方法</a:t>
            </a:r>
          </a:p>
          <a:p>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・冷蔵庫の整理方法　　　　　　　　　</a:t>
            </a:r>
            <a:endParaRPr lang="en-US" altLang="ja-JP"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＜レシピ協力機関＞</a:t>
            </a:r>
            <a:endParaRPr lang="en-US" altLang="ja-JP"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・公益社団法人日本消費生活アドバイザー・コンサルタント・相談員協会（</a:t>
            </a:r>
            <a:r>
              <a:rPr lang="en-US" altLang="ja-JP"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NACS</a:t>
            </a:r>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a:t>
            </a:r>
            <a:endParaRPr lang="en-US" altLang="ja-JP"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a:p>
            <a:r>
              <a:rPr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rPr>
              <a:t>　　　　西日本支部食活研究会</a:t>
            </a:r>
            <a:endParaRPr kumimoji="1" lang="ja-JP" altLang="en-US" sz="1400" dirty="0">
              <a:solidFill>
                <a:schemeClr val="tx1"/>
              </a:solidFill>
              <a:latin typeface="Meiryo UI" panose="020B0604030504040204" pitchFamily="50" charset="-128"/>
              <a:ea typeface="Meiryo UI" panose="020B0604030504040204" pitchFamily="50" charset="-128"/>
              <a:cs typeface="Microsoft Himalaya" panose="01010100010101010101" pitchFamily="2" charset="0"/>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216" y="4497259"/>
            <a:ext cx="2865237" cy="1992671"/>
          </a:xfrm>
          <a:prstGeom prst="rect">
            <a:avLst/>
          </a:prstGeom>
        </p:spPr>
      </p:pic>
      <p:sp>
        <p:nvSpPr>
          <p:cNvPr id="12" name="正方形/長方形 11"/>
          <p:cNvSpPr/>
          <p:nvPr/>
        </p:nvSpPr>
        <p:spPr>
          <a:xfrm>
            <a:off x="96526" y="3456932"/>
            <a:ext cx="7774652" cy="1200329"/>
          </a:xfrm>
          <a:prstGeom prst="rect">
            <a:avLst/>
          </a:prstGeom>
        </p:spPr>
        <p:txBody>
          <a:bodyPr wrap="square">
            <a:spAutoFit/>
          </a:bodyPr>
          <a:lstStyle/>
          <a:p>
            <a:pPr indent="152400" algn="just">
              <a:spcAft>
                <a:spcPts val="600"/>
              </a:spcAft>
            </a:pP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調査結果（一部抜粋）</a:t>
            </a: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spcAft>
                <a:spcPts val="60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・廃棄する食品があった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のは、</a:t>
            </a:r>
            <a:r>
              <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割の世帯</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spcAft>
                <a:spcPts val="60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廃棄が多いのは、年代別では</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40</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代、同居家族別では小学生・中学生・高校生が同居している世帯</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・廃棄する食品は</a:t>
            </a:r>
            <a:r>
              <a:rPr lang="ja-JP" altLang="ja-JP" sz="1400" b="1" u="sng" kern="100" dirty="0">
                <a:latin typeface="Meiryo UI" panose="020B0604030504040204" pitchFamily="50" charset="-128"/>
                <a:ea typeface="Meiryo UI" panose="020B0604030504040204" pitchFamily="50" charset="-128"/>
                <a:cs typeface="Times New Roman" panose="02020603050405020304" pitchFamily="18" charset="0"/>
              </a:rPr>
              <a:t>「調味料」と「生鮮野菜」で</a:t>
            </a:r>
            <a:r>
              <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rPr>
              <a:t>5</a:t>
            </a:r>
            <a:r>
              <a:rPr lang="ja-JP" altLang="ja-JP" sz="1400" b="1" u="sng" kern="100" dirty="0">
                <a:latin typeface="Meiryo UI" panose="020B0604030504040204" pitchFamily="50" charset="-128"/>
                <a:ea typeface="Meiryo UI" panose="020B0604030504040204" pitchFamily="50" charset="-128"/>
                <a:cs typeface="Times New Roman" panose="02020603050405020304" pitchFamily="18" charset="0"/>
              </a:rPr>
              <a:t>割</a:t>
            </a: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以上</a:t>
            </a:r>
            <a:endParaRPr lang="ja-JP" altLang="ja-JP" sz="1400" b="1" u="sng"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3" name="図 12"/>
          <p:cNvPicPr/>
          <p:nvPr/>
        </p:nvPicPr>
        <p:blipFill>
          <a:blip r:embed="rId3">
            <a:extLst>
              <a:ext uri="{28A0092B-C50C-407E-A947-70E740481C1C}">
                <a14:useLocalDpi xmlns:a14="http://schemas.microsoft.com/office/drawing/2010/main" val="0"/>
              </a:ext>
            </a:extLst>
          </a:blip>
          <a:srcRect/>
          <a:stretch>
            <a:fillRect/>
          </a:stretch>
        </p:blipFill>
        <p:spPr bwMode="auto">
          <a:xfrm>
            <a:off x="6961740" y="1176523"/>
            <a:ext cx="3477266" cy="2436457"/>
          </a:xfrm>
          <a:prstGeom prst="rect">
            <a:avLst/>
          </a:prstGeom>
          <a:noFill/>
          <a:ln>
            <a:noFill/>
          </a:ln>
        </p:spPr>
      </p:pic>
      <p:sp>
        <p:nvSpPr>
          <p:cNvPr id="15" name="テキスト ボックス 14"/>
          <p:cNvSpPr txBox="1"/>
          <p:nvPr/>
        </p:nvSpPr>
        <p:spPr>
          <a:xfrm>
            <a:off x="96526" y="577852"/>
            <a:ext cx="5628068"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ＭＳ Ｐゴシック" charset="-128"/>
              </a:rPr>
              <a:t>③家庭の食品ロス実態調査</a:t>
            </a:r>
          </a:p>
        </p:txBody>
      </p:sp>
      <p:sp>
        <p:nvSpPr>
          <p:cNvPr id="14" name="Text Box 2"/>
          <p:cNvSpPr txBox="1">
            <a:spLocks noChangeArrowheads="1"/>
          </p:cNvSpPr>
          <p:nvPr/>
        </p:nvSpPr>
        <p:spPr bwMode="auto">
          <a:xfrm>
            <a:off x="0" y="-27384"/>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４消費者への取組み</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Tree>
    <p:extLst>
      <p:ext uri="{BB962C8B-B14F-4D97-AF65-F5344CB8AC3E}">
        <p14:creationId xmlns:p14="http://schemas.microsoft.com/office/powerpoint/2010/main" val="3121748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768590" y="639413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EA8101-3E91-464A-966B-CF95DB1ABC63}" type="slidenum">
              <a:rPr kumimoji="1" lang="ja-JP" altLang="en-US" smtClean="0">
                <a:latin typeface="Meiryo UI" panose="020B0604030504040204" pitchFamily="50" charset="-128"/>
                <a:ea typeface="Meiryo UI" panose="020B0604030504040204" pitchFamily="50" charset="-128"/>
              </a:rPr>
              <a:pPr/>
              <a:t>17</a:t>
            </a:fld>
            <a:endParaRPr lang="ja-JP" altLang="en-US">
              <a:latin typeface="Meiryo UI" panose="020B0604030504040204" pitchFamily="50" charset="-128"/>
              <a:ea typeface="Meiryo UI" panose="020B0604030504040204" pitchFamily="50" charset="-128"/>
            </a:endParaRPr>
          </a:p>
        </p:txBody>
      </p:sp>
      <p:sp>
        <p:nvSpPr>
          <p:cNvPr id="2" name="タイトル 1"/>
          <p:cNvSpPr>
            <a:spLocks noGrp="1"/>
          </p:cNvSpPr>
          <p:nvPr>
            <p:ph type="title" idx="4294967295"/>
          </p:nvPr>
        </p:nvSpPr>
        <p:spPr>
          <a:xfrm>
            <a:off x="299544" y="808454"/>
            <a:ext cx="8440365" cy="377122"/>
          </a:xfrm>
        </p:spPr>
        <p:txBody>
          <a:bodyPr>
            <a:noAutofit/>
          </a:bodyPr>
          <a:lstStyle/>
          <a:p>
            <a:pPr algn="l"/>
            <a:r>
              <a:rPr lang="ja-JP" altLang="en-US" sz="1800" b="1" dirty="0">
                <a:solidFill>
                  <a:srgbClr val="002060"/>
                </a:solidFill>
                <a:latin typeface="Meiryo UI" panose="020B0604030504040204" pitchFamily="50" charset="-128"/>
                <a:ea typeface="Meiryo UI" panose="020B0604030504040204" pitchFamily="50" charset="-128"/>
              </a:rPr>
              <a:t>■</a:t>
            </a:r>
            <a:r>
              <a:rPr lang="en-US" altLang="ja-JP" sz="1800" b="1" dirty="0">
                <a:solidFill>
                  <a:srgbClr val="002060"/>
                </a:solidFill>
                <a:latin typeface="Meiryo UI" panose="020B0604030504040204" pitchFamily="50" charset="-128"/>
                <a:ea typeface="Meiryo UI" panose="020B0604030504040204" pitchFamily="50" charset="-128"/>
              </a:rPr>
              <a:t>『“</a:t>
            </a:r>
            <a:r>
              <a:rPr lang="ja-JP" altLang="en-US" sz="1800" b="1" dirty="0">
                <a:solidFill>
                  <a:srgbClr val="002060"/>
                </a:solidFill>
                <a:latin typeface="Meiryo UI" panose="020B0604030504040204" pitchFamily="50" charset="-128"/>
                <a:ea typeface="Meiryo UI" panose="020B0604030504040204" pitchFamily="50" charset="-128"/>
              </a:rPr>
              <a:t>もったいないやん！”食の都大阪でおいしく食べきろう学生プロジェクト</a:t>
            </a:r>
          </a:p>
        </p:txBody>
      </p:sp>
      <p:sp>
        <p:nvSpPr>
          <p:cNvPr id="3" name="コンテンツ プレースホルダー 2"/>
          <p:cNvSpPr>
            <a:spLocks noGrp="1"/>
          </p:cNvSpPr>
          <p:nvPr>
            <p:ph idx="4294967295"/>
          </p:nvPr>
        </p:nvSpPr>
        <p:spPr>
          <a:xfrm>
            <a:off x="482940" y="2899831"/>
            <a:ext cx="8172450" cy="1844675"/>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（１）ワークショップの開催</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（２）学生による調理動画や啓発物の作成</a:t>
            </a:r>
            <a:endParaRPr lang="en-US" altLang="ja-JP" sz="1400" dirty="0">
              <a:latin typeface="Meiryo UI" panose="020B0604030504040204" pitchFamily="50" charset="-128"/>
              <a:ea typeface="Meiryo UI" panose="020B0604030504040204" pitchFamily="50" charset="-128"/>
            </a:endParaRPr>
          </a:p>
        </p:txBody>
      </p:sp>
      <p:sp>
        <p:nvSpPr>
          <p:cNvPr id="8" name="正方形/長方形 7"/>
          <p:cNvSpPr/>
          <p:nvPr/>
        </p:nvSpPr>
        <p:spPr>
          <a:xfrm>
            <a:off x="1252183" y="1854327"/>
            <a:ext cx="6633964" cy="738664"/>
          </a:xfrm>
          <a:prstGeom prst="rect">
            <a:avLst/>
          </a:prstGeom>
          <a:solidFill>
            <a:schemeClr val="accent3">
              <a:lumMod val="40000"/>
              <a:lumOff val="60000"/>
            </a:schemeClr>
          </a:solidFill>
        </p:spPr>
        <p:txBody>
          <a:bodyPr wrap="square">
            <a:spAutoFit/>
          </a:bodyPr>
          <a:lstStyle/>
          <a:p>
            <a:r>
              <a:rPr lang="ja-JP" altLang="en-US" sz="1400" dirty="0">
                <a:latin typeface="Meiryo UI" panose="020B0604030504040204" pitchFamily="50" charset="-128"/>
                <a:ea typeface="Meiryo UI" panose="020B0604030504040204" pitchFamily="50" charset="-128"/>
              </a:rPr>
              <a:t>参加者：</a:t>
            </a:r>
            <a:r>
              <a:rPr lang="zh-CN" altLang="en-US" sz="1400" dirty="0">
                <a:latin typeface="Meiryo UI" panose="020B0604030504040204" pitchFamily="50" charset="-128"/>
                <a:ea typeface="Meiryo UI" panose="020B0604030504040204" pitchFamily="50" charset="-128"/>
              </a:rPr>
              <a:t>大阪公立大学、大手前大学、関西福祉科学大学</a:t>
            </a:r>
            <a:r>
              <a:rPr lang="ja-JP" altLang="en-US" sz="1400" dirty="0" err="1">
                <a:latin typeface="Meiryo UI" panose="020B0604030504040204" pitchFamily="50" charset="-128"/>
                <a:ea typeface="Meiryo UI" panose="020B0604030504040204" pitchFamily="50" charset="-128"/>
              </a:rPr>
              <a:t>、</a:t>
            </a:r>
            <a:r>
              <a:rPr lang="zh-CN" altLang="en-US" sz="1400" dirty="0">
                <a:latin typeface="Meiryo UI" panose="020B0604030504040204" pitchFamily="50" charset="-128"/>
                <a:ea typeface="Meiryo UI" panose="020B0604030504040204" pitchFamily="50" charset="-128"/>
              </a:rPr>
              <a:t>千里金蘭大学</a:t>
            </a:r>
            <a:r>
              <a:rPr lang="ja-JP" altLang="en-US" sz="1400" dirty="0" err="1">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摂南大学、</a:t>
            </a:r>
            <a:r>
              <a:rPr lang="zh-CN" altLang="en-US" sz="1400" dirty="0">
                <a:latin typeface="Meiryo UI" panose="020B0604030504040204" pitchFamily="50" charset="-128"/>
                <a:ea typeface="Meiryo UI" panose="020B0604030504040204" pitchFamily="50" charset="-128"/>
              </a:rPr>
              <a:t>相愛大学</a:t>
            </a:r>
            <a:r>
              <a:rPr lang="ja-JP" altLang="en-US" sz="1400" dirty="0">
                <a:latin typeface="Meiryo UI" panose="020B0604030504040204" pitchFamily="50" charset="-128"/>
                <a:ea typeface="Meiryo UI" panose="020B0604030504040204" pitchFamily="50" charset="-128"/>
              </a:rPr>
              <a:t>、帝塚山学院大学、</a:t>
            </a:r>
            <a:r>
              <a:rPr lang="zh-CN" altLang="en-US" sz="1400" dirty="0">
                <a:latin typeface="Meiryo UI" panose="020B0604030504040204" pitchFamily="50" charset="-128"/>
                <a:ea typeface="Meiryo UI" panose="020B0604030504040204" pitchFamily="50" charset="-128"/>
              </a:rPr>
              <a:t>梅花女子大学</a:t>
            </a:r>
            <a:r>
              <a:rPr lang="ja-JP" altLang="en-US" sz="1400" dirty="0">
                <a:latin typeface="Meiryo UI" panose="020B0604030504040204" pitchFamily="50" charset="-128"/>
                <a:ea typeface="Meiryo UI" panose="020B0604030504040204" pitchFamily="50" charset="-128"/>
              </a:rPr>
              <a:t>、（大阪樟蔭大学）</a:t>
            </a:r>
            <a:endParaRPr lang="en-US" altLang="zh-CN"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の管理栄養士を目指す学生</a:t>
            </a:r>
            <a:endParaRPr lang="zh-CN" altLang="en-US" sz="14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3921" y="3781710"/>
            <a:ext cx="1524096" cy="1125133"/>
          </a:xfrm>
          <a:prstGeom prst="rect">
            <a:avLst/>
          </a:prstGeom>
        </p:spPr>
      </p:pic>
      <p:sp>
        <p:nvSpPr>
          <p:cNvPr id="9" name="正方形/長方形 8"/>
          <p:cNvSpPr/>
          <p:nvPr/>
        </p:nvSpPr>
        <p:spPr>
          <a:xfrm>
            <a:off x="2908684" y="3593848"/>
            <a:ext cx="1770036"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種も食べよう！皮ごとかぼちゃサラダ</a:t>
            </a:r>
          </a:p>
        </p:txBody>
      </p:sp>
      <p:sp>
        <p:nvSpPr>
          <p:cNvPr id="11" name="正方形/長方形 10"/>
          <p:cNvSpPr/>
          <p:nvPr/>
        </p:nvSpPr>
        <p:spPr>
          <a:xfrm>
            <a:off x="664889" y="1185576"/>
            <a:ext cx="7808552"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大阪府内の管理栄養士を目指す大学生の皆様とともに、ワークショップやゼミ活動を通じて、様々な啓発手法を検討し発信する学生プロジェクトを実施しています。</a:t>
            </a:r>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8590" y="4538426"/>
            <a:ext cx="1533557" cy="2155660"/>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2073" y="4800660"/>
            <a:ext cx="2496948" cy="1554813"/>
          </a:xfrm>
          <a:prstGeom prst="rect">
            <a:avLst/>
          </a:prstGeom>
        </p:spPr>
      </p:pic>
      <p:pic>
        <p:nvPicPr>
          <p:cNvPr id="17" name="図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0148" y="3696400"/>
            <a:ext cx="1827833" cy="1034130"/>
          </a:xfrm>
          <a:prstGeom prst="rect">
            <a:avLst/>
          </a:prstGeom>
        </p:spPr>
      </p:pic>
      <p:pic>
        <p:nvPicPr>
          <p:cNvPr id="19" name="図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82073" y="2784189"/>
            <a:ext cx="2182460" cy="1636846"/>
          </a:xfrm>
          <a:prstGeom prst="rect">
            <a:avLst/>
          </a:prstGeom>
        </p:spPr>
      </p:pic>
      <p:sp>
        <p:nvSpPr>
          <p:cNvPr id="24" name="Text Box 2">
            <a:extLst>
              <a:ext uri="{FF2B5EF4-FFF2-40B4-BE49-F238E27FC236}">
                <a16:creationId xmlns:a16="http://schemas.microsoft.com/office/drawing/2014/main" id="{35624DFC-C826-47D3-8B6D-ACF44F1E5264}"/>
              </a:ext>
            </a:extLst>
          </p:cNvPr>
          <p:cNvSpPr txBox="1">
            <a:spLocks noChangeArrowheads="1"/>
          </p:cNvSpPr>
          <p:nvPr/>
        </p:nvSpPr>
        <p:spPr bwMode="auto">
          <a:xfrm>
            <a:off x="0" y="-27384"/>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４消費者への取組み</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
        <p:nvSpPr>
          <p:cNvPr id="25" name="テキスト ボックス 24">
            <a:extLst>
              <a:ext uri="{FF2B5EF4-FFF2-40B4-BE49-F238E27FC236}">
                <a16:creationId xmlns:a16="http://schemas.microsoft.com/office/drawing/2014/main" id="{0EE0515C-B2F1-4337-8D46-D795FDA07B11}"/>
              </a:ext>
            </a:extLst>
          </p:cNvPr>
          <p:cNvSpPr txBox="1"/>
          <p:nvPr/>
        </p:nvSpPr>
        <p:spPr>
          <a:xfrm>
            <a:off x="96526" y="463139"/>
            <a:ext cx="3408674"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ＭＳ Ｐゴシック" charset="-128"/>
              </a:rPr>
              <a:t>④大学生と連携した啓発の取組み</a:t>
            </a:r>
          </a:p>
        </p:txBody>
      </p:sp>
      <p:pic>
        <p:nvPicPr>
          <p:cNvPr id="14" name="図 13">
            <a:extLst>
              <a:ext uri="{FF2B5EF4-FFF2-40B4-BE49-F238E27FC236}">
                <a16:creationId xmlns:a16="http://schemas.microsoft.com/office/drawing/2014/main" id="{EC49DAF2-6E96-4703-B041-8F60D111EE16}"/>
              </a:ext>
            </a:extLst>
          </p:cNvPr>
          <p:cNvPicPr>
            <a:picLocks noChangeAspect="1"/>
          </p:cNvPicPr>
          <p:nvPr/>
        </p:nvPicPr>
        <p:blipFill rotWithShape="1">
          <a:blip r:embed="rId7"/>
          <a:srcRect l="24692" t="1424" r="24267" b="892"/>
          <a:stretch/>
        </p:blipFill>
        <p:spPr>
          <a:xfrm>
            <a:off x="868542" y="5133976"/>
            <a:ext cx="1345079" cy="1608935"/>
          </a:xfrm>
          <a:prstGeom prst="rect">
            <a:avLst/>
          </a:prstGeom>
        </p:spPr>
      </p:pic>
      <p:pic>
        <p:nvPicPr>
          <p:cNvPr id="16" name="図 15">
            <a:extLst>
              <a:ext uri="{FF2B5EF4-FFF2-40B4-BE49-F238E27FC236}">
                <a16:creationId xmlns:a16="http://schemas.microsoft.com/office/drawing/2014/main" id="{AA9FD294-9CA5-430F-9FC1-E46AA753E84C}"/>
              </a:ext>
            </a:extLst>
          </p:cNvPr>
          <p:cNvPicPr>
            <a:picLocks noChangeAspect="1"/>
          </p:cNvPicPr>
          <p:nvPr/>
        </p:nvPicPr>
        <p:blipFill rotWithShape="1">
          <a:blip r:embed="rId8"/>
          <a:srcRect l="24385" t="1423" r="24266" b="400"/>
          <a:stretch/>
        </p:blipFill>
        <p:spPr>
          <a:xfrm>
            <a:off x="2222398" y="5133976"/>
            <a:ext cx="1346403" cy="1608935"/>
          </a:xfrm>
          <a:prstGeom prst="rect">
            <a:avLst/>
          </a:prstGeom>
        </p:spPr>
      </p:pic>
      <p:sp>
        <p:nvSpPr>
          <p:cNvPr id="26" name="正方形/長方形 25">
            <a:extLst>
              <a:ext uri="{FF2B5EF4-FFF2-40B4-BE49-F238E27FC236}">
                <a16:creationId xmlns:a16="http://schemas.microsoft.com/office/drawing/2014/main" id="{282D874D-B6E6-4325-89BB-AD0598389F5D}"/>
              </a:ext>
            </a:extLst>
          </p:cNvPr>
          <p:cNvSpPr/>
          <p:nvPr/>
        </p:nvSpPr>
        <p:spPr>
          <a:xfrm>
            <a:off x="820007" y="4857656"/>
            <a:ext cx="2132315"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ブース啓発用　「おつかいゲーム」</a:t>
            </a:r>
          </a:p>
        </p:txBody>
      </p:sp>
      <p:pic>
        <p:nvPicPr>
          <p:cNvPr id="28" name="図 27">
            <a:extLst>
              <a:ext uri="{FF2B5EF4-FFF2-40B4-BE49-F238E27FC236}">
                <a16:creationId xmlns:a16="http://schemas.microsoft.com/office/drawing/2014/main" id="{747985E3-7920-4384-A4DB-7A1954EA54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65431" y="2774746"/>
            <a:ext cx="2216537" cy="1662403"/>
          </a:xfrm>
          <a:prstGeom prst="rect">
            <a:avLst/>
          </a:prstGeom>
        </p:spPr>
      </p:pic>
      <p:sp>
        <p:nvSpPr>
          <p:cNvPr id="29" name="テキスト ボックス 28">
            <a:extLst>
              <a:ext uri="{FF2B5EF4-FFF2-40B4-BE49-F238E27FC236}">
                <a16:creationId xmlns:a16="http://schemas.microsoft.com/office/drawing/2014/main" id="{DE40C796-E4A6-4113-9EF5-71BD3272A5AE}"/>
              </a:ext>
            </a:extLst>
          </p:cNvPr>
          <p:cNvSpPr txBox="1"/>
          <p:nvPr/>
        </p:nvSpPr>
        <p:spPr>
          <a:xfrm>
            <a:off x="7106325" y="530468"/>
            <a:ext cx="3098129" cy="215444"/>
          </a:xfrm>
          <a:prstGeom prst="rect">
            <a:avLst/>
          </a:prstGeom>
          <a:noFill/>
        </p:spPr>
        <p:txBody>
          <a:bodyPr wrap="square" lIns="0" tIns="0" rIns="0" bIns="0" rtlCol="0" anchor="ctr" anchorCtr="1">
            <a:spAutoFit/>
          </a:bodyPr>
          <a:lstStyle/>
          <a:p>
            <a:pPr marL="87313" indent="-87313"/>
            <a:r>
              <a:rPr lang="zh-TW" altLang="en-US" sz="1400" dirty="0">
                <a:latin typeface="Meiryo UI" pitchFamily="50" charset="-128"/>
                <a:ea typeface="Meiryo UI" pitchFamily="50" charset="-128"/>
                <a:cs typeface="Meiryo UI" pitchFamily="50" charset="-128"/>
              </a:rPr>
              <a:t>実施年度：</a:t>
            </a:r>
            <a:r>
              <a:rPr lang="en-US" altLang="zh-TW" sz="1400" dirty="0">
                <a:latin typeface="Meiryo UI" pitchFamily="50" charset="-128"/>
                <a:ea typeface="Meiryo UI" pitchFamily="50" charset="-128"/>
                <a:cs typeface="Meiryo UI" pitchFamily="50" charset="-128"/>
              </a:rPr>
              <a:t>2021</a:t>
            </a:r>
            <a:r>
              <a:rPr lang="zh-TW" altLang="en-US" sz="1400" dirty="0">
                <a:latin typeface="Meiryo UI" pitchFamily="50" charset="-128"/>
                <a:ea typeface="Meiryo UI" pitchFamily="50" charset="-128"/>
                <a:cs typeface="Meiryo UI" pitchFamily="50" charset="-128"/>
              </a:rPr>
              <a:t>年度</a:t>
            </a:r>
            <a:r>
              <a:rPr lang="ja-JP" altLang="en-US" sz="1400" dirty="0">
                <a:latin typeface="Meiryo UI" pitchFamily="50" charset="-128"/>
                <a:ea typeface="Meiryo UI" pitchFamily="50" charset="-128"/>
                <a:cs typeface="Meiryo UI" pitchFamily="50" charset="-128"/>
              </a:rPr>
              <a:t>～</a:t>
            </a:r>
            <a:endParaRPr lang="zh-TW" altLang="en-US" sz="1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8232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28CFB01-0511-4268-AFFF-E25372F65A87}"/>
              </a:ext>
            </a:extLst>
          </p:cNvPr>
          <p:cNvSpPr>
            <a:spLocks noGrp="1"/>
          </p:cNvSpPr>
          <p:nvPr>
            <p:ph type="sldNum" sz="quarter" idx="4"/>
          </p:nvPr>
        </p:nvSpPr>
        <p:spPr/>
        <p:txBody>
          <a:bodyPr/>
          <a:lstStyle/>
          <a:p>
            <a:fld id="{EFB75F29-2A43-47D9-BF57-FD259BF795F0}" type="slidenum">
              <a:rPr lang="ja-JP" altLang="en-US" smtClean="0"/>
              <a:pPr/>
              <a:t>18</a:t>
            </a:fld>
            <a:endParaRPr lang="ja-JP" altLang="en-US"/>
          </a:p>
        </p:txBody>
      </p:sp>
      <p:sp>
        <p:nvSpPr>
          <p:cNvPr id="5" name="Text Box 2">
            <a:extLst>
              <a:ext uri="{FF2B5EF4-FFF2-40B4-BE49-F238E27FC236}">
                <a16:creationId xmlns:a16="http://schemas.microsoft.com/office/drawing/2014/main" id="{7366DF7F-B675-4EA3-9818-23EFEF4F0AB7}"/>
              </a:ext>
            </a:extLst>
          </p:cNvPr>
          <p:cNvSpPr txBox="1">
            <a:spLocks noChangeArrowheads="1"/>
          </p:cNvSpPr>
          <p:nvPr/>
        </p:nvSpPr>
        <p:spPr bwMode="auto">
          <a:xfrm>
            <a:off x="0" y="-27384"/>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４消費者への取組み</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
        <p:nvSpPr>
          <p:cNvPr id="6" name="テキスト ボックス 5">
            <a:extLst>
              <a:ext uri="{FF2B5EF4-FFF2-40B4-BE49-F238E27FC236}">
                <a16:creationId xmlns:a16="http://schemas.microsoft.com/office/drawing/2014/main" id="{03A3885C-D35C-4A26-9D22-458326062B72}"/>
              </a:ext>
            </a:extLst>
          </p:cNvPr>
          <p:cNvSpPr txBox="1"/>
          <p:nvPr/>
        </p:nvSpPr>
        <p:spPr>
          <a:xfrm>
            <a:off x="7173985" y="576245"/>
            <a:ext cx="3098129" cy="215444"/>
          </a:xfrm>
          <a:prstGeom prst="rect">
            <a:avLst/>
          </a:prstGeom>
          <a:noFill/>
        </p:spPr>
        <p:txBody>
          <a:bodyPr wrap="square" lIns="0" tIns="0" rIns="0" bIns="0" rtlCol="0" anchor="ctr" anchorCtr="1">
            <a:spAutoFit/>
          </a:bodyPr>
          <a:lstStyle/>
          <a:p>
            <a:pPr marL="87313" indent="-87313"/>
            <a:r>
              <a:rPr lang="zh-TW" altLang="en-US" sz="1400" dirty="0">
                <a:latin typeface="Meiryo UI" pitchFamily="50" charset="-128"/>
                <a:ea typeface="Meiryo UI" pitchFamily="50" charset="-128"/>
                <a:cs typeface="Meiryo UI" pitchFamily="50" charset="-128"/>
              </a:rPr>
              <a:t>実施年度：</a:t>
            </a:r>
            <a:r>
              <a:rPr lang="en-US" altLang="zh-TW" sz="1400" dirty="0">
                <a:latin typeface="Meiryo UI" pitchFamily="50" charset="-128"/>
                <a:ea typeface="Meiryo UI" pitchFamily="50" charset="-128"/>
                <a:cs typeface="Meiryo UI" pitchFamily="50" charset="-128"/>
              </a:rPr>
              <a:t>2022</a:t>
            </a:r>
            <a:r>
              <a:rPr lang="zh-TW" altLang="en-US" sz="1400" dirty="0">
                <a:latin typeface="Meiryo UI" pitchFamily="50" charset="-128"/>
                <a:ea typeface="Meiryo UI" pitchFamily="50" charset="-128"/>
                <a:cs typeface="Meiryo UI" pitchFamily="50" charset="-128"/>
              </a:rPr>
              <a:t>年度</a:t>
            </a:r>
            <a:r>
              <a:rPr lang="ja-JP" altLang="en-US" sz="1400" dirty="0">
                <a:latin typeface="Meiryo UI" pitchFamily="50" charset="-128"/>
                <a:ea typeface="Meiryo UI" pitchFamily="50" charset="-128"/>
                <a:cs typeface="Meiryo UI" pitchFamily="50" charset="-128"/>
              </a:rPr>
              <a:t>～</a:t>
            </a:r>
            <a:endParaRPr lang="zh-TW" altLang="en-US" sz="1400" dirty="0">
              <a:latin typeface="Meiryo UI" pitchFamily="50" charset="-128"/>
              <a:ea typeface="Meiryo UI" pitchFamily="50" charset="-128"/>
              <a:cs typeface="Meiryo UI" pitchFamily="50" charset="-128"/>
            </a:endParaRPr>
          </a:p>
        </p:txBody>
      </p:sp>
      <p:sp>
        <p:nvSpPr>
          <p:cNvPr id="7" name="テキスト ボックス 6">
            <a:extLst>
              <a:ext uri="{FF2B5EF4-FFF2-40B4-BE49-F238E27FC236}">
                <a16:creationId xmlns:a16="http://schemas.microsoft.com/office/drawing/2014/main" id="{318EFC9B-6456-4411-8DE5-44FFBEE03F11}"/>
              </a:ext>
            </a:extLst>
          </p:cNvPr>
          <p:cNvSpPr txBox="1"/>
          <p:nvPr/>
        </p:nvSpPr>
        <p:spPr>
          <a:xfrm>
            <a:off x="96526" y="577852"/>
            <a:ext cx="2635490"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ＭＳ Ｐゴシック" charset="-128"/>
              </a:rPr>
              <a:t>⑤もったいないやん活動隊</a:t>
            </a:r>
          </a:p>
        </p:txBody>
      </p:sp>
      <p:sp>
        <p:nvSpPr>
          <p:cNvPr id="8" name="正方形/長方形 7">
            <a:extLst>
              <a:ext uri="{FF2B5EF4-FFF2-40B4-BE49-F238E27FC236}">
                <a16:creationId xmlns:a16="http://schemas.microsoft.com/office/drawing/2014/main" id="{9CECF2DB-2075-4A73-90C9-6536675786E5}"/>
              </a:ext>
            </a:extLst>
          </p:cNvPr>
          <p:cNvSpPr/>
          <p:nvPr/>
        </p:nvSpPr>
        <p:spPr>
          <a:xfrm>
            <a:off x="261476" y="1007437"/>
            <a:ext cx="6061110" cy="738664"/>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度の目標達成を目的として、食品ロス削減の取組み推進や普及啓発のために、食品ロスについて学び、地域活動や学校への出前講座など多様な分野で積極的に活躍していただくボランティア隊員を養成、活動の実施</a:t>
            </a:r>
            <a:endParaRPr lang="en-US" altLang="ja-JP" sz="14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CB4EC4D-7432-4CAF-8E3F-3791EB5D24D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2586" y="653494"/>
            <a:ext cx="3509714" cy="3090538"/>
          </a:xfrm>
          <a:prstGeom prst="rect">
            <a:avLst/>
          </a:prstGeom>
        </p:spPr>
      </p:pic>
      <p:sp>
        <p:nvSpPr>
          <p:cNvPr id="10" name="テキスト ボックス 9">
            <a:extLst>
              <a:ext uri="{FF2B5EF4-FFF2-40B4-BE49-F238E27FC236}">
                <a16:creationId xmlns:a16="http://schemas.microsoft.com/office/drawing/2014/main" id="{1C65EE99-33C2-487B-8082-D527B1C13D3D}"/>
              </a:ext>
            </a:extLst>
          </p:cNvPr>
          <p:cNvSpPr txBox="1"/>
          <p:nvPr/>
        </p:nvSpPr>
        <p:spPr>
          <a:xfrm>
            <a:off x="6108773" y="3508340"/>
            <a:ext cx="4082154" cy="338554"/>
          </a:xfrm>
          <a:prstGeom prst="rect">
            <a:avLst/>
          </a:prstGeom>
          <a:noFill/>
        </p:spPr>
        <p:txBody>
          <a:bodyPr wrap="square" rtlCol="0">
            <a:spAutoFit/>
          </a:bodyPr>
          <a:lstStyle/>
          <a:p>
            <a:pPr algn="ctr"/>
            <a:r>
              <a:rPr kumimoji="1" lang="ja-JP" altLang="en-US" sz="1600" dirty="0">
                <a:latin typeface="BIZ UDPゴシック" panose="020B0400000000000000" pitchFamily="50" charset="-128"/>
                <a:ea typeface="BIZ UDPゴシック" panose="020B0400000000000000" pitchFamily="50" charset="-128"/>
              </a:rPr>
              <a:t>もったいない</a:t>
            </a:r>
            <a:r>
              <a:rPr kumimoji="1" lang="ja-JP" altLang="en-US" sz="1600" dirty="0" err="1">
                <a:latin typeface="BIZ UDPゴシック" panose="020B0400000000000000" pitchFamily="50" charset="-128"/>
                <a:ea typeface="BIZ UDPゴシック" panose="020B0400000000000000" pitchFamily="50" charset="-128"/>
              </a:rPr>
              <a:t>やん</a:t>
            </a:r>
            <a:r>
              <a:rPr kumimoji="1" lang="ja-JP" altLang="en-US" sz="1600" dirty="0">
                <a:latin typeface="BIZ UDPゴシック" panose="020B0400000000000000" pitchFamily="50" charset="-128"/>
                <a:ea typeface="BIZ UDPゴシック" panose="020B0400000000000000" pitchFamily="50" charset="-128"/>
              </a:rPr>
              <a:t>活動隊ロゴマーク</a:t>
            </a:r>
          </a:p>
        </p:txBody>
      </p:sp>
      <p:sp>
        <p:nvSpPr>
          <p:cNvPr id="13" name="テキスト ボックス 12">
            <a:extLst>
              <a:ext uri="{FF2B5EF4-FFF2-40B4-BE49-F238E27FC236}">
                <a16:creationId xmlns:a16="http://schemas.microsoft.com/office/drawing/2014/main" id="{D846775E-8A10-465E-899B-7D1651D6E291}"/>
              </a:ext>
            </a:extLst>
          </p:cNvPr>
          <p:cNvSpPr txBox="1"/>
          <p:nvPr/>
        </p:nvSpPr>
        <p:spPr>
          <a:xfrm>
            <a:off x="2804511" y="1800617"/>
            <a:ext cx="2868798" cy="830997"/>
          </a:xfrm>
          <a:prstGeom prst="rect">
            <a:avLst/>
          </a:prstGeom>
          <a:solidFill>
            <a:schemeClr val="accent1">
              <a:lumMod val="20000"/>
              <a:lumOff val="80000"/>
            </a:schemeClr>
          </a:solid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令和４年</a:t>
            </a:r>
            <a:r>
              <a:rPr lang="ja-JP" altLang="en-US" sz="1600" dirty="0">
                <a:latin typeface="Meiryo UI" panose="020B0604030504040204" pitchFamily="50" charset="-128"/>
                <a:ea typeface="Meiryo UI" panose="020B0604030504040204" pitchFamily="50" charset="-128"/>
              </a:rPr>
              <a:t>度隊員　</a:t>
            </a:r>
            <a:r>
              <a:rPr lang="en-US" altLang="ja-JP" sz="1600" dirty="0">
                <a:latin typeface="Meiryo UI" panose="020B0604030504040204" pitchFamily="50" charset="-128"/>
                <a:ea typeface="Meiryo UI" panose="020B0604030504040204" pitchFamily="50" charset="-128"/>
              </a:rPr>
              <a:t>17</a:t>
            </a:r>
            <a:r>
              <a:rPr lang="ja-JP" altLang="en-US" sz="1600" dirty="0">
                <a:latin typeface="Meiryo UI" panose="020B0604030504040204" pitchFamily="50" charset="-128"/>
                <a:ea typeface="Meiryo UI" panose="020B0604030504040204" pitchFamily="50" charset="-128"/>
              </a:rPr>
              <a:t>名登録</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令和５年度隊員　</a:t>
            </a:r>
            <a:r>
              <a:rPr lang="en-US" altLang="ja-JP" sz="1600" dirty="0">
                <a:latin typeface="Meiryo UI" panose="020B0604030504040204" pitchFamily="50" charset="-128"/>
                <a:ea typeface="Meiryo UI" panose="020B0604030504040204" pitchFamily="50" charset="-128"/>
              </a:rPr>
              <a:t>16</a:t>
            </a:r>
            <a:r>
              <a:rPr lang="ja-JP" altLang="en-US" sz="1600" dirty="0">
                <a:latin typeface="Meiryo UI" panose="020B0604030504040204" pitchFamily="50" charset="-128"/>
                <a:ea typeface="Meiryo UI" panose="020B0604030504040204" pitchFamily="50" charset="-128"/>
              </a:rPr>
              <a:t>名登録</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令和６年度隊員　</a:t>
            </a:r>
            <a:r>
              <a:rPr lang="en-US" altLang="ja-JP" sz="1600" dirty="0">
                <a:latin typeface="Meiryo UI" panose="020B0604030504040204" pitchFamily="50" charset="-128"/>
                <a:ea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rPr>
              <a:t>名登録</a:t>
            </a:r>
            <a:endParaRPr kumimoji="1" lang="ja-JP" altLang="en-US" sz="16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6DC12A7-15DB-4DAA-A489-32D1D0D8C30C}"/>
              </a:ext>
            </a:extLst>
          </p:cNvPr>
          <p:cNvSpPr txBox="1">
            <a:spLocks noChangeArrowheads="1"/>
          </p:cNvSpPr>
          <p:nvPr/>
        </p:nvSpPr>
        <p:spPr bwMode="auto">
          <a:xfrm>
            <a:off x="473943" y="3744032"/>
            <a:ext cx="48981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b="1" dirty="0">
                <a:latin typeface="Meiryo UI" panose="020B0604030504040204" pitchFamily="50" charset="-128"/>
                <a:ea typeface="Meiryo UI" panose="020B0604030504040204" pitchFamily="50" charset="-128"/>
              </a:rPr>
              <a:t>◎府民への食品ロス削減に関する啓発活動</a:t>
            </a:r>
            <a:endParaRPr lang="en-US" altLang="ja-JP" sz="1600" b="1" dirty="0">
              <a:latin typeface="Meiryo UI" panose="020B0604030504040204" pitchFamily="50" charset="-128"/>
              <a:ea typeface="Meiryo UI" panose="020B0604030504040204" pitchFamily="50" charset="-128"/>
            </a:endParaRPr>
          </a:p>
          <a:p>
            <a:pPr>
              <a:spcBef>
                <a:spcPct val="0"/>
              </a:spcBef>
              <a:buFontTx/>
              <a:buNone/>
            </a:pPr>
            <a:r>
              <a:rPr lang="ja-JP" altLang="en-US" sz="1400" dirty="0">
                <a:latin typeface="Meiryo UI" panose="020B0604030504040204" pitchFamily="50" charset="-128"/>
                <a:ea typeface="Meiryo UI" panose="020B0604030504040204" pitchFamily="50" charset="-128"/>
              </a:rPr>
              <a:t>・それぞれの所属場所（地域・学校・職場）での食品ロス削減の取組みの推進</a:t>
            </a:r>
            <a:endParaRPr lang="en-US" altLang="ja-JP" sz="1400" dirty="0">
              <a:latin typeface="Meiryo UI" panose="020B0604030504040204" pitchFamily="50" charset="-128"/>
              <a:ea typeface="Meiryo UI" panose="020B0604030504040204" pitchFamily="50" charset="-128"/>
            </a:endParaRPr>
          </a:p>
          <a:p>
            <a:pPr>
              <a:spcBef>
                <a:spcPct val="0"/>
              </a:spcBef>
              <a:buFontTx/>
              <a:buNone/>
            </a:pPr>
            <a:r>
              <a:rPr lang="ja-JP" altLang="en-US" sz="1400" dirty="0">
                <a:latin typeface="Meiryo UI" panose="020B0604030504040204" pitchFamily="50" charset="-128"/>
                <a:ea typeface="Meiryo UI" panose="020B0604030504040204" pitchFamily="50" charset="-128"/>
              </a:rPr>
              <a:t>・学校現場等への出前講座</a:t>
            </a:r>
            <a:endParaRPr lang="en-US" altLang="ja-JP" sz="1400" dirty="0">
              <a:latin typeface="Meiryo UI" panose="020B0604030504040204" pitchFamily="50" charset="-128"/>
              <a:ea typeface="Meiryo UI" panose="020B0604030504040204" pitchFamily="50" charset="-128"/>
            </a:endParaRPr>
          </a:p>
          <a:p>
            <a:pPr>
              <a:spcBef>
                <a:spcPct val="0"/>
              </a:spcBef>
              <a:buFontTx/>
              <a:buNone/>
            </a:pPr>
            <a:r>
              <a:rPr lang="ja-JP" altLang="en-US" sz="1400" dirty="0">
                <a:latin typeface="Meiryo UI" panose="020B0604030504040204" pitchFamily="50" charset="-128"/>
                <a:ea typeface="Meiryo UI" panose="020B0604030504040204" pitchFamily="50" charset="-128"/>
              </a:rPr>
              <a:t>・地域や団体と連携した啓発活動</a:t>
            </a:r>
            <a:endParaRPr lang="en-US" altLang="ja-JP" sz="1400" dirty="0">
              <a:latin typeface="Meiryo UI" panose="020B0604030504040204" pitchFamily="50" charset="-128"/>
              <a:ea typeface="Meiryo UI" panose="020B0604030504040204" pitchFamily="50" charset="-128"/>
            </a:endParaRPr>
          </a:p>
        </p:txBody>
      </p:sp>
      <p:sp>
        <p:nvSpPr>
          <p:cNvPr id="15" name="テキスト ボックス 19">
            <a:extLst>
              <a:ext uri="{FF2B5EF4-FFF2-40B4-BE49-F238E27FC236}">
                <a16:creationId xmlns:a16="http://schemas.microsoft.com/office/drawing/2014/main" id="{D8570868-5C7F-4B38-9D50-F9E240A7653E}"/>
              </a:ext>
            </a:extLst>
          </p:cNvPr>
          <p:cNvSpPr txBox="1">
            <a:spLocks noChangeArrowheads="1"/>
          </p:cNvSpPr>
          <p:nvPr/>
        </p:nvSpPr>
        <p:spPr bwMode="auto">
          <a:xfrm>
            <a:off x="473943" y="2529181"/>
            <a:ext cx="5199366" cy="107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b="1" dirty="0">
                <a:latin typeface="Meiryo UI" panose="020B0604030504040204" pitchFamily="50" charset="-128"/>
                <a:ea typeface="Meiryo UI" panose="020B0604030504040204" pitchFamily="50" charset="-128"/>
              </a:rPr>
              <a:t>◎養成講座</a:t>
            </a:r>
            <a:endParaRPr lang="en-US" altLang="ja-JP" sz="1600" b="1" dirty="0">
              <a:latin typeface="Meiryo UI" panose="020B0604030504040204" pitchFamily="50" charset="-128"/>
              <a:ea typeface="Meiryo UI" panose="020B0604030504040204" pitchFamily="50" charset="-128"/>
            </a:endParaRPr>
          </a:p>
          <a:p>
            <a:pPr>
              <a:buFontTx/>
              <a:buNone/>
            </a:pPr>
            <a:r>
              <a:rPr lang="ja-JP" altLang="en-US"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食品ロスの基本的な知識や効果的な啓発手法、３</a:t>
            </a:r>
            <a:r>
              <a:rPr lang="en-US" altLang="ja-JP" sz="1400" dirty="0">
                <a:latin typeface="Meiryo UI" panose="020B0604030504040204" pitchFamily="50" charset="-128"/>
                <a:ea typeface="Meiryo UI" panose="020B0604030504040204" pitchFamily="50" charset="-128"/>
              </a:rPr>
              <a:t>R</a:t>
            </a:r>
            <a:r>
              <a:rPr lang="ja-JP" altLang="en-US" sz="1400" dirty="0">
                <a:latin typeface="Meiryo UI" panose="020B0604030504040204" pitchFamily="50" charset="-128"/>
                <a:ea typeface="Meiryo UI" panose="020B0604030504040204" pitchFamily="50" charset="-128"/>
              </a:rPr>
              <a:t>や食品ロス削減に向けた取り組み事例などを学習</a:t>
            </a:r>
            <a:endParaRPr lang="en-US" altLang="ja-JP" sz="1400" dirty="0">
              <a:latin typeface="Meiryo UI" panose="020B0604030504040204" pitchFamily="50" charset="-128"/>
              <a:ea typeface="Meiryo UI" panose="020B0604030504040204" pitchFamily="50" charset="-128"/>
            </a:endParaRPr>
          </a:p>
          <a:p>
            <a:pPr>
              <a:buFontTx/>
              <a:buNone/>
            </a:pPr>
            <a:r>
              <a:rPr lang="ja-JP" altLang="en-US" sz="1400" dirty="0">
                <a:latin typeface="Meiryo UI" panose="020B0604030504040204" pitchFamily="50" charset="-128"/>
                <a:ea typeface="Meiryo UI" panose="020B0604030504040204" pitchFamily="50" charset="-128"/>
              </a:rPr>
              <a:t>・修了後活動隊として登録</a:t>
            </a:r>
            <a:endParaRPr lang="en-US" altLang="ja-JP" sz="1400" b="1" dirty="0">
              <a:latin typeface="Meiryo UI" panose="020B0604030504040204" pitchFamily="50" charset="-128"/>
              <a:ea typeface="Meiryo UI" panose="020B0604030504040204" pitchFamily="50" charset="-128"/>
            </a:endParaRPr>
          </a:p>
        </p:txBody>
      </p:sp>
      <p:sp>
        <p:nvSpPr>
          <p:cNvPr id="16" name="テキスト ボックス 44">
            <a:extLst>
              <a:ext uri="{FF2B5EF4-FFF2-40B4-BE49-F238E27FC236}">
                <a16:creationId xmlns:a16="http://schemas.microsoft.com/office/drawing/2014/main" id="{EBFEC139-7BE9-4E93-BD53-6FB5BF77F4D1}"/>
              </a:ext>
            </a:extLst>
          </p:cNvPr>
          <p:cNvSpPr txBox="1"/>
          <p:nvPr/>
        </p:nvSpPr>
        <p:spPr bwMode="auto">
          <a:xfrm>
            <a:off x="473943" y="5118604"/>
            <a:ext cx="4236772" cy="8561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1600" b="1" dirty="0">
                <a:latin typeface="Meiryo UI" panose="020B0604030504040204" pitchFamily="50" charset="-128"/>
                <a:ea typeface="Meiryo UI" panose="020B0604030504040204" pitchFamily="50" charset="-128"/>
              </a:rPr>
              <a:t>◎事業者等の食品ロス削減に関する推進活動</a:t>
            </a:r>
          </a:p>
          <a:p>
            <a:pPr>
              <a:defRPr/>
            </a:pPr>
            <a:r>
              <a:rPr lang="ja-JP" altLang="en-US" sz="1400" dirty="0">
                <a:latin typeface="Meiryo UI" panose="020B0604030504040204" pitchFamily="50" charset="-128"/>
                <a:ea typeface="Meiryo UI" panose="020B0604030504040204" pitchFamily="50" charset="-128"/>
              </a:rPr>
              <a:t>・消費者の視点から事業者の活動サポート</a:t>
            </a:r>
            <a:endParaRPr lang="en-US" altLang="ja-JP" sz="1400"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（課題解決ワークショップ、事業者の取組インタビュー）</a:t>
            </a:r>
            <a:endParaRPr lang="en-US" altLang="ja-JP" sz="1400"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・フードバンク等でのボランティア活動</a:t>
            </a:r>
          </a:p>
          <a:p>
            <a:pPr>
              <a:defRPr/>
            </a:pPr>
            <a:endParaRPr lang="ja-JP" altLang="en-US" sz="1400" dirty="0">
              <a:latin typeface="Meiryo UI" panose="020B0604030504040204" pitchFamily="50" charset="-128"/>
              <a:ea typeface="Meiryo UI" panose="020B0604030504040204" pitchFamily="50" charset="-128"/>
            </a:endParaRPr>
          </a:p>
        </p:txBody>
      </p:sp>
      <p:pic>
        <p:nvPicPr>
          <p:cNvPr id="1026" name="Picture 2">
            <a:extLst>
              <a:ext uri="{FF2B5EF4-FFF2-40B4-BE49-F238E27FC236}">
                <a16:creationId xmlns:a16="http://schemas.microsoft.com/office/drawing/2014/main" id="{93FE4382-9355-4A33-ABA4-6A77F6835C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9890" y="4064928"/>
            <a:ext cx="3908362" cy="213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599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946CEAE-1F1C-47FB-9E11-8C66BADAC52D}"/>
              </a:ext>
            </a:extLst>
          </p:cNvPr>
          <p:cNvSpPr>
            <a:spLocks noGrp="1"/>
          </p:cNvSpPr>
          <p:nvPr>
            <p:ph type="sldNum" sz="quarter" idx="4"/>
          </p:nvPr>
        </p:nvSpPr>
        <p:spPr/>
        <p:txBody>
          <a:bodyPr/>
          <a:lstStyle/>
          <a:p>
            <a:fld id="{EFB75F29-2A43-47D9-BF57-FD259BF795F0}" type="slidenum">
              <a:rPr lang="ja-JP" altLang="en-US" smtClean="0"/>
              <a:pPr/>
              <a:t>19</a:t>
            </a:fld>
            <a:endParaRPr lang="ja-JP" altLang="en-US"/>
          </a:p>
        </p:txBody>
      </p:sp>
      <p:sp>
        <p:nvSpPr>
          <p:cNvPr id="5" name="Text Box 2">
            <a:extLst>
              <a:ext uri="{FF2B5EF4-FFF2-40B4-BE49-F238E27FC236}">
                <a16:creationId xmlns:a16="http://schemas.microsoft.com/office/drawing/2014/main" id="{A3C9D4DC-1079-4F3E-8792-8795157AB498}"/>
              </a:ext>
            </a:extLst>
          </p:cNvPr>
          <p:cNvSpPr txBox="1">
            <a:spLocks noChangeArrowheads="1"/>
          </p:cNvSpPr>
          <p:nvPr/>
        </p:nvSpPr>
        <p:spPr bwMode="auto">
          <a:xfrm>
            <a:off x="0" y="-2813"/>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４消費者への取組み</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
        <p:nvSpPr>
          <p:cNvPr id="6" name="テキスト ボックス 5">
            <a:extLst>
              <a:ext uri="{FF2B5EF4-FFF2-40B4-BE49-F238E27FC236}">
                <a16:creationId xmlns:a16="http://schemas.microsoft.com/office/drawing/2014/main" id="{C8707406-98BA-481E-8B02-A778ECBC76E2}"/>
              </a:ext>
            </a:extLst>
          </p:cNvPr>
          <p:cNvSpPr txBox="1"/>
          <p:nvPr/>
        </p:nvSpPr>
        <p:spPr>
          <a:xfrm>
            <a:off x="142246" y="595396"/>
            <a:ext cx="5435594"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ＭＳ Ｐゴシック" charset="-128"/>
              </a:rPr>
              <a:t>⑥食品ロス削減総合実践エリア推進事業</a:t>
            </a:r>
          </a:p>
        </p:txBody>
      </p:sp>
      <p:sp>
        <p:nvSpPr>
          <p:cNvPr id="8" name="テキスト ボックス 7">
            <a:extLst>
              <a:ext uri="{FF2B5EF4-FFF2-40B4-BE49-F238E27FC236}">
                <a16:creationId xmlns:a16="http://schemas.microsoft.com/office/drawing/2014/main" id="{F7D65AF9-1B28-4E17-ABC8-8A0E8DE16DD6}"/>
              </a:ext>
            </a:extLst>
          </p:cNvPr>
          <p:cNvSpPr txBox="1"/>
          <p:nvPr/>
        </p:nvSpPr>
        <p:spPr>
          <a:xfrm>
            <a:off x="333375" y="964728"/>
            <a:ext cx="6465444"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icrosoft Himalaya" panose="01010100010101010101" pitchFamily="2" charset="0"/>
              </a:rPr>
              <a:t>◆これまで得られた知見や啓発ツールを活用し、ショッピングモール内の飲食店・　　</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icrosoft Himalaya" panose="01010100010101010101" pitchFamily="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icrosoft Himalaya" panose="01010100010101010101" pitchFamily="2" charset="0"/>
              </a:rPr>
              <a:t>小売店・市町村</a:t>
            </a:r>
            <a:r>
              <a:rPr lang="ja-JP" altLang="en-US" sz="1600" noProof="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と連携し</a:t>
            </a:r>
            <a:r>
              <a:rPr lang="ja-JP" altLang="en-US" sz="16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icrosoft Himalaya" panose="01010100010101010101" pitchFamily="2" charset="0"/>
              </a:rPr>
              <a:t>一体的に削減の取組を実践。</a:t>
            </a:r>
            <a:r>
              <a:rPr lang="ja-JP" altLang="en-US" sz="16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rPr>
              <a:t>　　</a:t>
            </a:r>
            <a:endParaRPr lang="en-US" altLang="ja-JP" sz="1600" dirty="0">
              <a:solidFill>
                <a:srgbClr val="000000"/>
              </a:solidFill>
              <a:latin typeface="Meiryo UI" panose="020B0604030504040204" pitchFamily="50" charset="-128"/>
              <a:ea typeface="Meiryo UI" panose="020B0604030504040204" pitchFamily="50" charset="-128"/>
              <a:cs typeface="Microsoft Himalaya" panose="01010100010101010101" pitchFamily="2" charset="0"/>
            </a:endParaRPr>
          </a:p>
        </p:txBody>
      </p:sp>
      <p:graphicFrame>
        <p:nvGraphicFramePr>
          <p:cNvPr id="9" name="表 9">
            <a:extLst>
              <a:ext uri="{FF2B5EF4-FFF2-40B4-BE49-F238E27FC236}">
                <a16:creationId xmlns:a16="http://schemas.microsoft.com/office/drawing/2014/main" id="{317A0476-503D-4910-8A08-D6CF280D90C4}"/>
              </a:ext>
            </a:extLst>
          </p:cNvPr>
          <p:cNvGraphicFramePr>
            <a:graphicFrameLocks noGrp="1"/>
          </p:cNvGraphicFramePr>
          <p:nvPr>
            <p:extLst>
              <p:ext uri="{D42A27DB-BD31-4B8C-83A1-F6EECF244321}">
                <p14:modId xmlns:p14="http://schemas.microsoft.com/office/powerpoint/2010/main" val="2626747174"/>
              </p:ext>
            </p:extLst>
          </p:nvPr>
        </p:nvGraphicFramePr>
        <p:xfrm>
          <a:off x="178558" y="2274657"/>
          <a:ext cx="7019925" cy="2068505"/>
        </p:xfrm>
        <a:graphic>
          <a:graphicData uri="http://schemas.openxmlformats.org/drawingml/2006/table">
            <a:tbl>
              <a:tblPr firstRow="1" bandRow="1">
                <a:tableStyleId>{5C22544A-7EE6-4342-B048-85BDC9FD1C3A}</a:tableStyleId>
              </a:tblPr>
              <a:tblGrid>
                <a:gridCol w="1391632">
                  <a:extLst>
                    <a:ext uri="{9D8B030D-6E8A-4147-A177-3AD203B41FA5}">
                      <a16:colId xmlns:a16="http://schemas.microsoft.com/office/drawing/2014/main" val="3254167304"/>
                    </a:ext>
                  </a:extLst>
                </a:gridCol>
                <a:gridCol w="1474360">
                  <a:extLst>
                    <a:ext uri="{9D8B030D-6E8A-4147-A177-3AD203B41FA5}">
                      <a16:colId xmlns:a16="http://schemas.microsoft.com/office/drawing/2014/main" val="3834536932"/>
                    </a:ext>
                  </a:extLst>
                </a:gridCol>
                <a:gridCol w="4153933">
                  <a:extLst>
                    <a:ext uri="{9D8B030D-6E8A-4147-A177-3AD203B41FA5}">
                      <a16:colId xmlns:a16="http://schemas.microsoft.com/office/drawing/2014/main" val="1401028816"/>
                    </a:ext>
                  </a:extLst>
                </a:gridCol>
              </a:tblGrid>
              <a:tr h="325193">
                <a:tc>
                  <a:txBody>
                    <a:bodyPr/>
                    <a:lstStyle/>
                    <a:p>
                      <a:r>
                        <a:rPr kumimoji="1" lang="ja-JP" altLang="en-US" sz="1400" dirty="0">
                          <a:latin typeface="Meiryo UI" panose="020B0604030504040204" pitchFamily="50" charset="-128"/>
                          <a:ea typeface="Meiryo UI" panose="020B0604030504040204" pitchFamily="50" charset="-128"/>
                        </a:rPr>
                        <a:t>実施場所</a:t>
                      </a:r>
                    </a:p>
                  </a:txBody>
                  <a:tcPr>
                    <a:lnB w="12700" cap="flat" cmpd="sng" algn="ctr">
                      <a:noFill/>
                      <a:prstDash val="solid"/>
                      <a:round/>
                      <a:headEnd type="none" w="med" len="med"/>
                      <a:tailEnd type="none" w="med" len="med"/>
                    </a:lnB>
                    <a:solidFill>
                      <a:srgbClr val="92D050"/>
                    </a:solidFill>
                  </a:tcPr>
                </a:tc>
                <a:tc>
                  <a:txBody>
                    <a:bodyPr/>
                    <a:lstStyle/>
                    <a:p>
                      <a:r>
                        <a:rPr kumimoji="1" lang="ja-JP" altLang="en-US" sz="1400" dirty="0">
                          <a:latin typeface="Meiryo UI" panose="020B0604030504040204" pitchFamily="50" charset="-128"/>
                          <a:ea typeface="Meiryo UI" panose="020B0604030504040204" pitchFamily="50" charset="-128"/>
                        </a:rPr>
                        <a:t>実施期間</a:t>
                      </a:r>
                    </a:p>
                  </a:txBody>
                  <a:tcPr>
                    <a:lnB w="12700" cap="flat" cmpd="sng" algn="ctr">
                      <a:noFill/>
                      <a:prstDash val="solid"/>
                      <a:round/>
                      <a:headEnd type="none" w="med" len="med"/>
                      <a:tailEnd type="none" w="med" len="med"/>
                    </a:lnB>
                    <a:solidFill>
                      <a:srgbClr val="92D050"/>
                    </a:solidFill>
                  </a:tcPr>
                </a:tc>
                <a:tc>
                  <a:txBody>
                    <a:bodyPr/>
                    <a:lstStyle/>
                    <a:p>
                      <a:r>
                        <a:rPr kumimoji="1" lang="ja-JP" altLang="en-US" sz="1400" dirty="0">
                          <a:latin typeface="Meiryo UI" panose="020B0604030504040204" pitchFamily="50" charset="-128"/>
                          <a:ea typeface="Meiryo UI" panose="020B0604030504040204" pitchFamily="50" charset="-128"/>
                        </a:rPr>
                        <a:t>実施内容</a:t>
                      </a:r>
                    </a:p>
                  </a:txBody>
                  <a:tcPr>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662844995"/>
                  </a:ext>
                </a:extLst>
              </a:tr>
              <a:tr h="806052">
                <a:tc>
                  <a:txBody>
                    <a:bodyPr/>
                    <a:lstStyle/>
                    <a:p>
                      <a:r>
                        <a:rPr kumimoji="1" lang="ja-JP" altLang="en-US" sz="1300" dirty="0">
                          <a:latin typeface="Meiryo UI" panose="020B0604030504040204" pitchFamily="50" charset="-128"/>
                          <a:ea typeface="Meiryo UI" panose="020B0604030504040204" pitchFamily="50" charset="-128"/>
                        </a:rPr>
                        <a:t>じゃんぼスクエア</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河内長野</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（河内長野市）</a:t>
                      </a:r>
                      <a:endParaRPr kumimoji="1" lang="en-US" altLang="ja-JP" sz="1300" dirty="0">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300" dirty="0">
                          <a:latin typeface="Meiryo UI" panose="020B0604030504040204" pitchFamily="50" charset="-128"/>
                          <a:ea typeface="Meiryo UI" panose="020B0604030504040204" pitchFamily="50" charset="-128"/>
                        </a:rPr>
                        <a:t>令和５年</a:t>
                      </a:r>
                      <a:endParaRPr kumimoji="1" lang="en-US" altLang="ja-JP" sz="1300" dirty="0">
                        <a:latin typeface="Meiryo UI" panose="020B0604030504040204" pitchFamily="50" charset="-128"/>
                        <a:ea typeface="Meiryo UI" panose="020B0604030504040204" pitchFamily="50" charset="-128"/>
                      </a:endParaRPr>
                    </a:p>
                    <a:p>
                      <a:r>
                        <a:rPr kumimoji="1" lang="en-US" altLang="ja-JP" sz="1300" dirty="0">
                          <a:latin typeface="Meiryo UI" panose="020B0604030504040204" pitchFamily="50" charset="-128"/>
                          <a:ea typeface="Meiryo UI" panose="020B0604030504040204" pitchFamily="50" charset="-128"/>
                        </a:rPr>
                        <a:t>9/30</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10/29</a:t>
                      </a:r>
                      <a:endParaRPr kumimoji="1" lang="ja-JP" altLang="en-US" sz="1300" dirty="0">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ja-JP" sz="1300" kern="1200" dirty="0">
                          <a:solidFill>
                            <a:schemeClr val="dk1"/>
                          </a:solidFill>
                          <a:effectLst/>
                          <a:latin typeface="Meiryo UI" panose="020B0604030504040204" pitchFamily="50" charset="-128"/>
                          <a:ea typeface="Meiryo UI" panose="020B0604030504040204" pitchFamily="50" charset="-128"/>
                          <a:cs typeface="+mn-cs"/>
                        </a:rPr>
                        <a:t>食品ロスをテーマにしたはがき絵の展示、食材使いきり簡単レシピのコトＰＯＰ、食品ロスカードゲーム体験、フードドライブ、食べきりキャンペーン</a:t>
                      </a:r>
                      <a:endParaRPr kumimoji="1" lang="ja-JP" altLang="en-US" sz="1300" dirty="0">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855600662"/>
                  </a:ext>
                </a:extLst>
              </a:tr>
              <a:tr h="937260">
                <a:tc>
                  <a:txBody>
                    <a:bodyPr/>
                    <a:lstStyle/>
                    <a:p>
                      <a:r>
                        <a:rPr kumimoji="1" lang="ja-JP" altLang="en-US" sz="1300" dirty="0">
                          <a:latin typeface="Meiryo UI" panose="020B0604030504040204" pitchFamily="50" charset="-128"/>
                          <a:ea typeface="Meiryo UI" panose="020B0604030504040204" pitchFamily="50" charset="-128"/>
                        </a:rPr>
                        <a:t>イオン藤井寺ショッピングセンター</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（藤井寺市）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300" dirty="0">
                          <a:latin typeface="Meiryo UI" panose="020B0604030504040204" pitchFamily="50" charset="-128"/>
                          <a:ea typeface="Meiryo UI" panose="020B0604030504040204" pitchFamily="50" charset="-128"/>
                        </a:rPr>
                        <a:t>令和５年</a:t>
                      </a:r>
                      <a:endParaRPr kumimoji="1" lang="en-US" altLang="ja-JP" sz="1300" dirty="0">
                        <a:latin typeface="Meiryo UI" panose="020B0604030504040204" pitchFamily="50" charset="-128"/>
                        <a:ea typeface="Meiryo UI" panose="020B0604030504040204" pitchFamily="50" charset="-128"/>
                      </a:endParaRPr>
                    </a:p>
                    <a:p>
                      <a:r>
                        <a:rPr kumimoji="1" lang="en-US" altLang="ja-JP" sz="1300" dirty="0">
                          <a:latin typeface="Meiryo UI" panose="020B0604030504040204" pitchFamily="50" charset="-128"/>
                          <a:ea typeface="Meiryo UI" panose="020B0604030504040204" pitchFamily="50" charset="-128"/>
                        </a:rPr>
                        <a:t>10/20</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11/26</a:t>
                      </a:r>
                      <a:endParaRPr kumimoji="1" lang="ja-JP" altLang="en-US" sz="1300" dirty="0">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ja-JP" sz="1300" kern="1200" dirty="0">
                          <a:solidFill>
                            <a:schemeClr val="dk1"/>
                          </a:solidFill>
                          <a:effectLst/>
                          <a:latin typeface="Meiryo UI" panose="020B0604030504040204" pitchFamily="50" charset="-128"/>
                          <a:ea typeface="Meiryo UI" panose="020B0604030504040204" pitchFamily="50" charset="-128"/>
                          <a:cs typeface="+mn-cs"/>
                        </a:rPr>
                        <a:t>食材使いきり簡単レシピのコトＰＯＰ、食品ロスカードゲーム体験、フードドライブ、食べきりキャンペーン、パートナーシップ事業者によるアップサイクル商品プレゼント</a:t>
                      </a:r>
                      <a:endParaRPr kumimoji="1" lang="ja-JP" altLang="en-US" sz="1300" dirty="0">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893765019"/>
                  </a:ext>
                </a:extLst>
              </a:tr>
            </a:tbl>
          </a:graphicData>
        </a:graphic>
      </p:graphicFrame>
      <p:sp>
        <p:nvSpPr>
          <p:cNvPr id="11" name="テキスト ボックス 10">
            <a:extLst>
              <a:ext uri="{FF2B5EF4-FFF2-40B4-BE49-F238E27FC236}">
                <a16:creationId xmlns:a16="http://schemas.microsoft.com/office/drawing/2014/main" id="{B35A87FA-7AE6-462B-9A94-31F8315E1738}"/>
              </a:ext>
            </a:extLst>
          </p:cNvPr>
          <p:cNvSpPr txBox="1"/>
          <p:nvPr/>
        </p:nvSpPr>
        <p:spPr>
          <a:xfrm>
            <a:off x="0" y="1903447"/>
            <a:ext cx="1716405" cy="338554"/>
          </a:xfrm>
          <a:prstGeom prst="rect">
            <a:avLst/>
          </a:prstGeom>
          <a:noFill/>
        </p:spPr>
        <p:txBody>
          <a:bodyPr wrap="square">
            <a:spAutoFit/>
          </a:bodyPr>
          <a:lstStyle/>
          <a:p>
            <a:pPr indent="152400" algn="just">
              <a:spcAft>
                <a:spcPts val="60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実施概要</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6B02641E-DA0C-42E7-9599-9493E68D4E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8483" y="947180"/>
            <a:ext cx="2611755" cy="3482340"/>
          </a:xfrm>
          <a:prstGeom prst="rect">
            <a:avLst/>
          </a:prstGeom>
        </p:spPr>
      </p:pic>
      <p:sp>
        <p:nvSpPr>
          <p:cNvPr id="18" name="テキスト ボックス 17">
            <a:extLst>
              <a:ext uri="{FF2B5EF4-FFF2-40B4-BE49-F238E27FC236}">
                <a16:creationId xmlns:a16="http://schemas.microsoft.com/office/drawing/2014/main" id="{48481EE6-A528-41AC-BD5D-70F8D7B438C8}"/>
              </a:ext>
            </a:extLst>
          </p:cNvPr>
          <p:cNvSpPr txBox="1"/>
          <p:nvPr/>
        </p:nvSpPr>
        <p:spPr>
          <a:xfrm>
            <a:off x="7128266" y="601794"/>
            <a:ext cx="3098129" cy="215444"/>
          </a:xfrm>
          <a:prstGeom prst="rect">
            <a:avLst/>
          </a:prstGeom>
          <a:noFill/>
        </p:spPr>
        <p:txBody>
          <a:bodyPr wrap="square" lIns="0" tIns="0" rIns="0" bIns="0" rtlCol="0" anchor="ctr" anchorCtr="1">
            <a:spAutoFit/>
          </a:bodyPr>
          <a:lstStyle/>
          <a:p>
            <a:pPr marL="87313" indent="-87313"/>
            <a:r>
              <a:rPr lang="zh-TW" altLang="en-US" sz="1400" dirty="0">
                <a:latin typeface="Meiryo UI" pitchFamily="50" charset="-128"/>
                <a:ea typeface="Meiryo UI" pitchFamily="50" charset="-128"/>
                <a:cs typeface="Meiryo UI" pitchFamily="50" charset="-128"/>
              </a:rPr>
              <a:t>実施年度：</a:t>
            </a:r>
            <a:r>
              <a:rPr lang="en-US" altLang="zh-TW" sz="1400" dirty="0">
                <a:latin typeface="Meiryo UI" pitchFamily="50" charset="-128"/>
                <a:ea typeface="Meiryo UI" pitchFamily="50" charset="-128"/>
                <a:cs typeface="Meiryo UI" pitchFamily="50" charset="-128"/>
              </a:rPr>
              <a:t>2023</a:t>
            </a:r>
            <a:r>
              <a:rPr lang="zh-TW" altLang="en-US" sz="1400" dirty="0">
                <a:latin typeface="Meiryo UI" pitchFamily="50" charset="-128"/>
                <a:ea typeface="Meiryo UI" pitchFamily="50" charset="-128"/>
                <a:cs typeface="Meiryo UI" pitchFamily="50" charset="-128"/>
              </a:rPr>
              <a:t>年度</a:t>
            </a:r>
          </a:p>
        </p:txBody>
      </p:sp>
      <p:pic>
        <p:nvPicPr>
          <p:cNvPr id="14" name="図 13">
            <a:extLst>
              <a:ext uri="{FF2B5EF4-FFF2-40B4-BE49-F238E27FC236}">
                <a16:creationId xmlns:a16="http://schemas.microsoft.com/office/drawing/2014/main" id="{6A034748-21F0-4F7D-A2DF-B59E019146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6107" y="4480076"/>
            <a:ext cx="2882712" cy="2035023"/>
          </a:xfrm>
          <a:prstGeom prst="rect">
            <a:avLst/>
          </a:prstGeom>
        </p:spPr>
      </p:pic>
      <p:pic>
        <p:nvPicPr>
          <p:cNvPr id="19" name="図 18">
            <a:extLst>
              <a:ext uri="{FF2B5EF4-FFF2-40B4-BE49-F238E27FC236}">
                <a16:creationId xmlns:a16="http://schemas.microsoft.com/office/drawing/2014/main" id="{D426C592-E02F-4090-8ECC-B1A96A03DB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5683" y="4573594"/>
            <a:ext cx="1456129" cy="1941506"/>
          </a:xfrm>
          <a:prstGeom prst="rect">
            <a:avLst/>
          </a:prstGeom>
        </p:spPr>
      </p:pic>
      <p:pic>
        <p:nvPicPr>
          <p:cNvPr id="21" name="図 20">
            <a:extLst>
              <a:ext uri="{FF2B5EF4-FFF2-40B4-BE49-F238E27FC236}">
                <a16:creationId xmlns:a16="http://schemas.microsoft.com/office/drawing/2014/main" id="{18B75CFD-62E6-4E94-BC6F-EFF53F70E8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2014184" y="4779697"/>
            <a:ext cx="2039068" cy="1529301"/>
          </a:xfrm>
          <a:prstGeom prst="rect">
            <a:avLst/>
          </a:prstGeom>
        </p:spPr>
      </p:pic>
      <p:pic>
        <p:nvPicPr>
          <p:cNvPr id="25" name="図 24">
            <a:extLst>
              <a:ext uri="{FF2B5EF4-FFF2-40B4-BE49-F238E27FC236}">
                <a16:creationId xmlns:a16="http://schemas.microsoft.com/office/drawing/2014/main" id="{DC67C679-62F3-4DE8-A444-58E533D076B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28266" y="4559462"/>
            <a:ext cx="1441701" cy="964559"/>
          </a:xfrm>
          <a:prstGeom prst="rect">
            <a:avLst/>
          </a:prstGeom>
        </p:spPr>
      </p:pic>
      <p:pic>
        <p:nvPicPr>
          <p:cNvPr id="26" name="図 25">
            <a:extLst>
              <a:ext uri="{FF2B5EF4-FFF2-40B4-BE49-F238E27FC236}">
                <a16:creationId xmlns:a16="http://schemas.microsoft.com/office/drawing/2014/main" id="{43C1F72D-7399-46D1-80F1-2E1F0944574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128266" y="5618489"/>
            <a:ext cx="1441701" cy="979900"/>
          </a:xfrm>
          <a:prstGeom prst="rect">
            <a:avLst/>
          </a:prstGeom>
        </p:spPr>
      </p:pic>
      <p:pic>
        <p:nvPicPr>
          <p:cNvPr id="27" name="Picture 6" descr="もずやん缶バッジ">
            <a:extLst>
              <a:ext uri="{FF2B5EF4-FFF2-40B4-BE49-F238E27FC236}">
                <a16:creationId xmlns:a16="http://schemas.microsoft.com/office/drawing/2014/main" id="{9A1956E4-E810-4F18-8F58-B468A9C8722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87589" y="5671036"/>
            <a:ext cx="968666" cy="942836"/>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423AF3CE-7762-4839-A25D-4A4A67952DFF}"/>
              </a:ext>
            </a:extLst>
          </p:cNvPr>
          <p:cNvPicPr>
            <a:picLocks noChangeAspect="1"/>
          </p:cNvPicPr>
          <p:nvPr/>
        </p:nvPicPr>
        <p:blipFill>
          <a:blip r:embed="rId9"/>
          <a:stretch>
            <a:fillRect/>
          </a:stretch>
        </p:blipFill>
        <p:spPr>
          <a:xfrm>
            <a:off x="8676049" y="4559462"/>
            <a:ext cx="902291" cy="902291"/>
          </a:xfrm>
          <a:prstGeom prst="rect">
            <a:avLst/>
          </a:prstGeom>
        </p:spPr>
      </p:pic>
    </p:spTree>
    <p:extLst>
      <p:ext uri="{BB962C8B-B14F-4D97-AF65-F5344CB8AC3E}">
        <p14:creationId xmlns:p14="http://schemas.microsoft.com/office/powerpoint/2010/main" val="193806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27384"/>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　目次</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
        <p:nvSpPr>
          <p:cNvPr id="2" name="テキスト ボックス 1"/>
          <p:cNvSpPr txBox="1"/>
          <p:nvPr/>
        </p:nvSpPr>
        <p:spPr>
          <a:xfrm>
            <a:off x="358587" y="2263794"/>
            <a:ext cx="9777211" cy="2062103"/>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１．大阪府</a:t>
            </a:r>
            <a:r>
              <a:rPr lang="ja-JP" altLang="en-US" sz="3200" dirty="0">
                <a:latin typeface="Meiryo UI" panose="020B0604030504040204" pitchFamily="50" charset="-128"/>
                <a:ea typeface="Meiryo UI" panose="020B0604030504040204" pitchFamily="50" charset="-128"/>
              </a:rPr>
              <a:t>の食品ロス削減の</a:t>
            </a:r>
            <a:r>
              <a:rPr kumimoji="1" lang="ja-JP" altLang="en-US" sz="3200" dirty="0">
                <a:latin typeface="Meiryo UI" panose="020B0604030504040204" pitchFamily="50" charset="-128"/>
                <a:ea typeface="Meiryo UI" panose="020B0604030504040204" pitchFamily="50" charset="-128"/>
              </a:rPr>
              <a:t>取組みについて</a:t>
            </a:r>
            <a:endParaRPr kumimoji="1" lang="en-US" altLang="ja-JP" sz="32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1-1. </a:t>
            </a:r>
            <a:r>
              <a:rPr lang="ja-JP" altLang="en-US" sz="2400" dirty="0">
                <a:latin typeface="Meiryo UI" panose="020B0604030504040204" pitchFamily="50" charset="-128"/>
                <a:ea typeface="Meiryo UI" panose="020B0604030504040204" pitchFamily="50" charset="-128"/>
              </a:rPr>
              <a:t>大阪府食品ロス削減推進計画の策定</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rPr>
              <a:t> 食品ロス削減ネットワーク懇話会</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1-3. </a:t>
            </a:r>
            <a:r>
              <a:rPr lang="ja-JP" altLang="en-US" sz="2400" dirty="0">
                <a:latin typeface="Meiryo UI" panose="020B0604030504040204" pitchFamily="50" charset="-128"/>
                <a:ea typeface="Meiryo UI" panose="020B0604030504040204" pitchFamily="50" charset="-128"/>
              </a:rPr>
              <a:t>事業者への取組</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1-4. </a:t>
            </a:r>
            <a:r>
              <a:rPr lang="ja-JP" altLang="en-US" sz="2400" dirty="0">
                <a:latin typeface="Meiryo UI" panose="020B0604030504040204" pitchFamily="50" charset="-128"/>
                <a:ea typeface="Meiryo UI" panose="020B0604030504040204" pitchFamily="50" charset="-128"/>
              </a:rPr>
              <a:t>消費者への取組</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30498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5154"/>
          <p:cNvSpPr txBox="1">
            <a:spLocks noChangeArrowheads="1"/>
          </p:cNvSpPr>
          <p:nvPr/>
        </p:nvSpPr>
        <p:spPr bwMode="auto">
          <a:xfrm>
            <a:off x="95796" y="1016545"/>
            <a:ext cx="5766588" cy="646331"/>
          </a:xfrm>
          <a:prstGeom prst="rect">
            <a:avLst/>
          </a:prstGeom>
          <a:no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844083" eaLnBrk="0" fontAlgn="base" hangingPunct="0">
              <a:spcBef>
                <a:spcPct val="0"/>
              </a:spcBef>
              <a:spcAft>
                <a:spcPct val="0"/>
              </a:spcAft>
              <a:defRPr/>
            </a:pPr>
            <a:r>
              <a:rPr lang="ja-JP" altLang="en-US" sz="2000" b="1" dirty="0">
                <a:solidFill>
                  <a:srgbClr val="002060"/>
                </a:solidFill>
                <a:latin typeface="BIZ UDPゴシック" panose="020B0400000000000000" pitchFamily="50" charset="-128"/>
                <a:ea typeface="BIZ UDPゴシック" panose="020B0400000000000000" pitchFamily="50" charset="-128"/>
              </a:rPr>
              <a:t>■大阪産</a:t>
            </a:r>
            <a:r>
              <a:rPr lang="en-US" altLang="ja-JP" sz="2000" b="1" dirty="0">
                <a:solidFill>
                  <a:srgbClr val="002060"/>
                </a:solidFill>
                <a:latin typeface="BIZ UDPゴシック" panose="020B0400000000000000" pitchFamily="50" charset="-128"/>
                <a:ea typeface="BIZ UDPゴシック" panose="020B0400000000000000" pitchFamily="50" charset="-128"/>
              </a:rPr>
              <a:t>(</a:t>
            </a:r>
            <a:r>
              <a:rPr lang="ja-JP" altLang="en-US" sz="2000" b="1" dirty="0">
                <a:solidFill>
                  <a:srgbClr val="002060"/>
                </a:solidFill>
                <a:latin typeface="BIZ UDPゴシック" panose="020B0400000000000000" pitchFamily="50" charset="-128"/>
                <a:ea typeface="BIZ UDPゴシック" panose="020B0400000000000000" pitchFamily="50" charset="-128"/>
              </a:rPr>
              <a:t>もん</a:t>
            </a:r>
            <a:r>
              <a:rPr lang="en-US" altLang="ja-JP" sz="2000" b="1" dirty="0">
                <a:solidFill>
                  <a:srgbClr val="002060"/>
                </a:solidFill>
                <a:latin typeface="BIZ UDPゴシック" panose="020B0400000000000000" pitchFamily="50" charset="-128"/>
                <a:ea typeface="BIZ UDPゴシック" panose="020B0400000000000000" pitchFamily="50" charset="-128"/>
              </a:rPr>
              <a:t>)</a:t>
            </a:r>
            <a:r>
              <a:rPr lang="ja-JP" altLang="en-US" sz="2000" b="1" dirty="0">
                <a:solidFill>
                  <a:srgbClr val="002060"/>
                </a:solidFill>
                <a:latin typeface="BIZ UDPゴシック" panose="020B0400000000000000" pitchFamily="50" charset="-128"/>
                <a:ea typeface="BIZ UDPゴシック" panose="020B0400000000000000" pitchFamily="50" charset="-128"/>
              </a:rPr>
              <a:t>マルシェ　（５</a:t>
            </a:r>
            <a:r>
              <a:rPr lang="en-US" altLang="ja-JP" sz="2000" b="1" dirty="0">
                <a:solidFill>
                  <a:srgbClr val="002060"/>
                </a:solidFill>
                <a:latin typeface="BIZ UDPゴシック" panose="020B0400000000000000" pitchFamily="50" charset="-128"/>
                <a:ea typeface="BIZ UDPゴシック" panose="020B0400000000000000" pitchFamily="50" charset="-128"/>
              </a:rPr>
              <a:t>/25</a:t>
            </a:r>
            <a:r>
              <a:rPr lang="ja-JP" altLang="en-US" sz="2000" b="1" dirty="0">
                <a:solidFill>
                  <a:srgbClr val="002060"/>
                </a:solidFill>
                <a:latin typeface="BIZ UDPゴシック" panose="020B0400000000000000" pitchFamily="50" charset="-128"/>
                <a:ea typeface="BIZ UDPゴシック" panose="020B0400000000000000" pitchFamily="50" charset="-128"/>
              </a:rPr>
              <a:t>、</a:t>
            </a:r>
            <a:r>
              <a:rPr lang="en-US" altLang="ja-JP" sz="2000" b="1" dirty="0">
                <a:solidFill>
                  <a:srgbClr val="002060"/>
                </a:solidFill>
                <a:latin typeface="BIZ UDPゴシック" panose="020B0400000000000000" pitchFamily="50" charset="-128"/>
                <a:ea typeface="BIZ UDPゴシック" panose="020B0400000000000000" pitchFamily="50" charset="-128"/>
              </a:rPr>
              <a:t>5/26</a:t>
            </a:r>
            <a:r>
              <a:rPr lang="ja-JP" altLang="en-US" sz="2000" b="1" dirty="0">
                <a:solidFill>
                  <a:srgbClr val="002060"/>
                </a:solidFill>
                <a:latin typeface="BIZ UDPゴシック" panose="020B0400000000000000" pitchFamily="50" charset="-128"/>
                <a:ea typeface="BIZ UDPゴシック" panose="020B0400000000000000" pitchFamily="50" charset="-128"/>
              </a:rPr>
              <a:t>）</a:t>
            </a:r>
            <a:endParaRPr lang="en-US" altLang="ja-JP" sz="2000" b="1" dirty="0">
              <a:solidFill>
                <a:srgbClr val="002060"/>
              </a:solidFill>
              <a:latin typeface="BIZ UDPゴシック" panose="020B0400000000000000" pitchFamily="50" charset="-128"/>
              <a:ea typeface="BIZ UDPゴシック" panose="020B0400000000000000" pitchFamily="50" charset="-128"/>
            </a:endParaRPr>
          </a:p>
          <a:p>
            <a:pPr defTabSz="844083" eaLnBrk="0" fontAlgn="base" hangingPunct="0">
              <a:spcBef>
                <a:spcPct val="0"/>
              </a:spcBef>
              <a:spcAft>
                <a:spcPct val="0"/>
              </a:spcAft>
              <a:defRPr/>
            </a:pPr>
            <a:r>
              <a:rPr lang="ja-JP" altLang="en-US" sz="1600" b="1" dirty="0">
                <a:solidFill>
                  <a:srgbClr val="002060"/>
                </a:solidFill>
                <a:latin typeface="BIZ UDPゴシック" panose="020B0400000000000000" pitchFamily="50" charset="-128"/>
                <a:ea typeface="BIZ UDPゴシック" panose="020B0400000000000000" pitchFamily="50" charset="-128"/>
              </a:rPr>
              <a:t>　　　場所：グランフロント大阪　うめきた広場メインスペース</a:t>
            </a:r>
            <a:endParaRPr lang="en-US" altLang="ja-JP" sz="1600" b="1" dirty="0">
              <a:solidFill>
                <a:srgbClr val="00206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14B700B3-8CB5-4976-B80F-BBBB5CA45C6D}"/>
              </a:ext>
            </a:extLst>
          </p:cNvPr>
          <p:cNvSpPr txBox="1"/>
          <p:nvPr/>
        </p:nvSpPr>
        <p:spPr>
          <a:xfrm>
            <a:off x="450010" y="1793097"/>
            <a:ext cx="7262857" cy="1569660"/>
          </a:xfrm>
          <a:prstGeom prst="rect">
            <a:avLst/>
          </a:prstGeom>
          <a:noFill/>
        </p:spPr>
        <p:txBody>
          <a:bodyPr wrap="square">
            <a:spAutoFit/>
          </a:bodyPr>
          <a:lstStyle/>
          <a:p>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〇飲食スペースに食べきり啓発物の掲示</a:t>
            </a:r>
            <a:endPar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〇会場内での「大阪産</a:t>
            </a:r>
            <a:r>
              <a:rPr lang="en-US" altLang="ja-JP" sz="1600" kern="100" dirty="0">
                <a:latin typeface="BIZ UDPゴシック" panose="020B0400000000000000" pitchFamily="50" charset="-128"/>
                <a:ea typeface="BIZ UDPゴシック" panose="020B0400000000000000" pitchFamily="50" charset="-128"/>
                <a:cs typeface="Courier New" panose="02070309020205020404" pitchFamily="49" charset="0"/>
              </a:rPr>
              <a:t>(</a:t>
            </a: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もん</a:t>
            </a:r>
            <a:r>
              <a:rPr lang="en-US" altLang="ja-JP" sz="1600" kern="100" dirty="0">
                <a:latin typeface="BIZ UDPゴシック" panose="020B0400000000000000" pitchFamily="50" charset="-128"/>
                <a:ea typeface="BIZ UDPゴシック" panose="020B0400000000000000" pitchFamily="50" charset="-128"/>
                <a:cs typeface="Courier New" panose="02070309020205020404" pitchFamily="49" charset="0"/>
              </a:rPr>
              <a:t>)</a:t>
            </a: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おいしく食べきり」キャンペーン</a:t>
            </a:r>
            <a:endParaRPr lang="en-US" altLang="ja-JP" sz="1600" kern="100" dirty="0">
              <a:latin typeface="BIZ UDPゴシック" panose="020B0400000000000000" pitchFamily="50" charset="-128"/>
              <a:ea typeface="BIZ UDPゴシック" panose="020B0400000000000000" pitchFamily="50" charset="-128"/>
              <a:cs typeface="Courier New" panose="02070309020205020404" pitchFamily="49" charset="0"/>
            </a:endParaRPr>
          </a:p>
          <a:p>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〇ごみステーションでの食べきり・リサイクル推進の啓発</a:t>
            </a:r>
            <a:endParaRPr lang="en-US" altLang="ja-JP" sz="1600" kern="100" dirty="0">
              <a:latin typeface="BIZ UDPゴシック" panose="020B0400000000000000" pitchFamily="50" charset="-128"/>
              <a:ea typeface="BIZ UDPゴシック" panose="020B0400000000000000" pitchFamily="50" charset="-128"/>
              <a:cs typeface="Courier New" panose="02070309020205020404" pitchFamily="49" charset="0"/>
            </a:endParaRPr>
          </a:p>
          <a:p>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　　</a:t>
            </a:r>
            <a:r>
              <a:rPr lang="ja-JP" altLang="en-US" sz="1400" kern="100" dirty="0">
                <a:latin typeface="BIZ UDPゴシック" panose="020B0400000000000000" pitchFamily="50" charset="-128"/>
                <a:ea typeface="BIZ UDPゴシック" panose="020B0400000000000000" pitchFamily="50" charset="-128"/>
                <a:cs typeface="Courier New" panose="02070309020205020404" pitchFamily="49" charset="0"/>
              </a:rPr>
              <a:t>ゴミステーション啓発人数：</a:t>
            </a:r>
            <a:r>
              <a:rPr lang="en-US" altLang="ja-JP" sz="1400" kern="100" dirty="0">
                <a:latin typeface="BIZ UDPゴシック" panose="020B0400000000000000" pitchFamily="50" charset="-128"/>
                <a:ea typeface="BIZ UDPゴシック" panose="020B0400000000000000" pitchFamily="50" charset="-128"/>
                <a:cs typeface="Courier New" panose="02070309020205020404" pitchFamily="49" charset="0"/>
              </a:rPr>
              <a:t>125</a:t>
            </a:r>
            <a:r>
              <a:rPr lang="ja-JP" altLang="en-US" sz="1400" kern="100" dirty="0">
                <a:latin typeface="BIZ UDPゴシック" panose="020B0400000000000000" pitchFamily="50" charset="-128"/>
                <a:ea typeface="BIZ UDPゴシック" panose="020B0400000000000000" pitchFamily="50" charset="-128"/>
                <a:cs typeface="Courier New" panose="02070309020205020404" pitchFamily="49" charset="0"/>
              </a:rPr>
              <a:t>人</a:t>
            </a:r>
            <a:endParaRPr lang="en-US" altLang="ja-JP" sz="1400" kern="100" dirty="0">
              <a:latin typeface="BIZ UDPゴシック" panose="020B0400000000000000" pitchFamily="50" charset="-128"/>
              <a:ea typeface="BIZ UDPゴシック" panose="020B0400000000000000" pitchFamily="50" charset="-128"/>
              <a:cs typeface="Courier New" panose="02070309020205020404" pitchFamily="49" charset="0"/>
            </a:endParaRPr>
          </a:p>
          <a:p>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〇ステージ企画「大阪産（もん）をまるごとおいしく食べきろう！」</a:t>
            </a:r>
            <a:endParaRPr lang="en-US" altLang="ja-JP" sz="1600" kern="100" dirty="0">
              <a:latin typeface="BIZ UDPゴシック" panose="020B0400000000000000" pitchFamily="50" charset="-128"/>
              <a:ea typeface="BIZ UDPゴシック" panose="020B0400000000000000" pitchFamily="50" charset="-128"/>
              <a:cs typeface="Courier New" panose="02070309020205020404" pitchFamily="49" charset="0"/>
            </a:endParaRPr>
          </a:p>
          <a:p>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〇フードドライブ</a:t>
            </a:r>
            <a:endParaRPr lang="en-US" altLang="ja-JP" sz="1600" kern="100" dirty="0">
              <a:latin typeface="BIZ UDPゴシック" panose="020B0400000000000000" pitchFamily="50" charset="-128"/>
              <a:ea typeface="BIZ UDPゴシック" panose="020B0400000000000000" pitchFamily="50" charset="-128"/>
              <a:cs typeface="Courier New" panose="02070309020205020404" pitchFamily="49" charset="0"/>
            </a:endParaRPr>
          </a:p>
        </p:txBody>
      </p:sp>
      <p:pic>
        <p:nvPicPr>
          <p:cNvPr id="7" name="図 6">
            <a:extLst>
              <a:ext uri="{FF2B5EF4-FFF2-40B4-BE49-F238E27FC236}">
                <a16:creationId xmlns:a16="http://schemas.microsoft.com/office/drawing/2014/main" id="{369E7839-F680-470B-860F-6B067C83AB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61192" y="771549"/>
            <a:ext cx="1729570" cy="1425733"/>
          </a:xfrm>
          <a:prstGeom prst="rect">
            <a:avLst/>
          </a:prstGeom>
        </p:spPr>
      </p:pic>
      <p:pic>
        <p:nvPicPr>
          <p:cNvPr id="10" name="図 9">
            <a:extLst>
              <a:ext uri="{FF2B5EF4-FFF2-40B4-BE49-F238E27FC236}">
                <a16:creationId xmlns:a16="http://schemas.microsoft.com/office/drawing/2014/main" id="{C22D1D99-9579-40F9-96FF-EC7414B2A6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66" t="21182" b="8845"/>
          <a:stretch/>
        </p:blipFill>
        <p:spPr>
          <a:xfrm>
            <a:off x="6927095" y="2293363"/>
            <a:ext cx="1063667" cy="1132422"/>
          </a:xfrm>
          <a:prstGeom prst="rect">
            <a:avLst/>
          </a:prstGeom>
        </p:spPr>
      </p:pic>
      <p:pic>
        <p:nvPicPr>
          <p:cNvPr id="15" name="図 14">
            <a:extLst>
              <a:ext uri="{FF2B5EF4-FFF2-40B4-BE49-F238E27FC236}">
                <a16:creationId xmlns:a16="http://schemas.microsoft.com/office/drawing/2014/main" id="{08C3ADE1-68B4-42FE-A95B-E04F0ADC4956}"/>
              </a:ext>
            </a:extLst>
          </p:cNvPr>
          <p:cNvPicPr>
            <a:picLocks noChangeAspect="1"/>
          </p:cNvPicPr>
          <p:nvPr/>
        </p:nvPicPr>
        <p:blipFill rotWithShape="1">
          <a:blip r:embed="rId5"/>
          <a:srcRect l="13793" t="13996" r="13793" b="14646"/>
          <a:stretch/>
        </p:blipFill>
        <p:spPr>
          <a:xfrm>
            <a:off x="8118614" y="812329"/>
            <a:ext cx="824190" cy="793657"/>
          </a:xfrm>
          <a:prstGeom prst="ellipse">
            <a:avLst/>
          </a:prstGeom>
        </p:spPr>
      </p:pic>
      <p:pic>
        <p:nvPicPr>
          <p:cNvPr id="16" name="Picture 2">
            <a:extLst>
              <a:ext uri="{FF2B5EF4-FFF2-40B4-BE49-F238E27FC236}">
                <a16:creationId xmlns:a16="http://schemas.microsoft.com/office/drawing/2014/main" id="{1F779C78-057B-469C-9B10-A19D4AD655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9782" y="812329"/>
            <a:ext cx="629298" cy="88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a:extLst>
              <a:ext uri="{FF2B5EF4-FFF2-40B4-BE49-F238E27FC236}">
                <a16:creationId xmlns:a16="http://schemas.microsoft.com/office/drawing/2014/main" id="{CD355107-DD8C-4B8B-91DA-ED851DB0C28B}"/>
              </a:ext>
            </a:extLst>
          </p:cNvPr>
          <p:cNvSpPr txBox="1"/>
          <p:nvPr/>
        </p:nvSpPr>
        <p:spPr>
          <a:xfrm>
            <a:off x="7704861" y="1646765"/>
            <a:ext cx="1651697" cy="553998"/>
          </a:xfrm>
          <a:prstGeom prst="rect">
            <a:avLst/>
          </a:prstGeom>
          <a:noFill/>
        </p:spPr>
        <p:txBody>
          <a:bodyPr wrap="square" rtlCol="0">
            <a:spAutoFit/>
          </a:bodyPr>
          <a:lstStyle/>
          <a:p>
            <a:pPr algn="ctr"/>
            <a:r>
              <a:rPr lang="ja-JP" altLang="en-US" sz="1000" dirty="0">
                <a:latin typeface="BIZ UDゴシック" panose="020B0400000000000000" pitchFamily="49" charset="-128"/>
                <a:ea typeface="BIZ UDゴシック" panose="020B0400000000000000" pitchFamily="49" charset="-128"/>
              </a:rPr>
              <a:t>おいしく</a:t>
            </a:r>
            <a:endParaRPr lang="en-US" altLang="ja-JP" sz="1000" dirty="0">
              <a:latin typeface="BIZ UDゴシック" panose="020B0400000000000000" pitchFamily="49" charset="-128"/>
              <a:ea typeface="BIZ UDゴシック" panose="020B0400000000000000" pitchFamily="49" charset="-128"/>
            </a:endParaRPr>
          </a:p>
          <a:p>
            <a:pPr algn="ctr"/>
            <a:r>
              <a:rPr lang="ja-JP" altLang="en-US" sz="1000" dirty="0">
                <a:latin typeface="BIZ UDゴシック" panose="020B0400000000000000" pitchFamily="49" charset="-128"/>
                <a:ea typeface="BIZ UDゴシック" panose="020B0400000000000000" pitchFamily="49" charset="-128"/>
              </a:rPr>
              <a:t>食べきろう</a:t>
            </a:r>
            <a:endParaRPr lang="en-US" altLang="ja-JP" sz="1000" dirty="0">
              <a:latin typeface="BIZ UDゴシック" panose="020B0400000000000000" pitchFamily="49" charset="-128"/>
              <a:ea typeface="BIZ UDゴシック" panose="020B0400000000000000" pitchFamily="49" charset="-128"/>
            </a:endParaRPr>
          </a:p>
          <a:p>
            <a:pPr algn="ctr"/>
            <a:r>
              <a:rPr lang="ja-JP" altLang="en-US" sz="1000" dirty="0">
                <a:latin typeface="BIZ UDゴシック" panose="020B0400000000000000" pitchFamily="49" charset="-128"/>
                <a:ea typeface="BIZ UDゴシック" panose="020B0400000000000000" pitchFamily="49" charset="-128"/>
              </a:rPr>
              <a:t>マグネット</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A8DA0A3D-A0EE-44AB-87D9-DA9C9969B724}"/>
              </a:ext>
            </a:extLst>
          </p:cNvPr>
          <p:cNvSpPr txBox="1"/>
          <p:nvPr/>
        </p:nvSpPr>
        <p:spPr>
          <a:xfrm>
            <a:off x="8765731" y="1659252"/>
            <a:ext cx="1337400" cy="507831"/>
          </a:xfrm>
          <a:prstGeom prst="rect">
            <a:avLst/>
          </a:prstGeom>
          <a:noFill/>
        </p:spPr>
        <p:txBody>
          <a:bodyPr wrap="square" rtlCol="0">
            <a:spAutoFit/>
          </a:bodyPr>
          <a:lstStyle/>
          <a:p>
            <a:pPr algn="ctr"/>
            <a:r>
              <a:rPr kumimoji="1" lang="ja-JP" altLang="en-US" sz="900" dirty="0">
                <a:latin typeface="BIZ UDゴシック" panose="020B0400000000000000" pitchFamily="49" charset="-128"/>
                <a:ea typeface="BIZ UDゴシック" panose="020B0400000000000000" pitchFamily="49" charset="-128"/>
              </a:rPr>
              <a:t>ニチバン㈱提供</a:t>
            </a:r>
            <a:endParaRPr kumimoji="1" lang="en-US" altLang="ja-JP" sz="900" dirty="0">
              <a:latin typeface="BIZ UDゴシック" panose="020B0400000000000000" pitchFamily="49" charset="-128"/>
              <a:ea typeface="BIZ UDゴシック" panose="020B0400000000000000" pitchFamily="49" charset="-128"/>
            </a:endParaRPr>
          </a:p>
          <a:p>
            <a:pPr algn="ctr"/>
            <a:r>
              <a:rPr lang="ja-JP" altLang="en-US" sz="900" dirty="0">
                <a:latin typeface="BIZ UDゴシック" panose="020B0400000000000000" pitchFamily="49" charset="-128"/>
                <a:ea typeface="BIZ UDゴシック" panose="020B0400000000000000" pitchFamily="49" charset="-128"/>
              </a:rPr>
              <a:t>ワザアリテープ</a:t>
            </a:r>
            <a:endParaRPr lang="en-US" altLang="ja-JP" sz="900" baseline="30000" dirty="0">
              <a:latin typeface="BIZ UDゴシック" panose="020B0400000000000000" pitchFamily="49" charset="-128"/>
              <a:ea typeface="BIZ UDゴシック" panose="020B0400000000000000" pitchFamily="49" charset="-128"/>
            </a:endParaRPr>
          </a:p>
          <a:p>
            <a:pPr algn="ctr"/>
            <a:r>
              <a:rPr lang="ja-JP" altLang="en-US" sz="900" dirty="0">
                <a:latin typeface="BIZ UDゴシック" panose="020B0400000000000000" pitchFamily="49" charset="-128"/>
                <a:ea typeface="BIZ UDゴシック" panose="020B0400000000000000" pitchFamily="49" charset="-128"/>
              </a:rPr>
              <a:t>試供品</a:t>
            </a:r>
            <a:endParaRPr kumimoji="1" lang="ja-JP" altLang="en-US" sz="900" dirty="0">
              <a:latin typeface="BIZ UDゴシック" panose="020B0400000000000000" pitchFamily="49" charset="-128"/>
              <a:ea typeface="BIZ UDゴシック" panose="020B0400000000000000" pitchFamily="49" charset="-128"/>
            </a:endParaRPr>
          </a:p>
        </p:txBody>
      </p:sp>
      <p:pic>
        <p:nvPicPr>
          <p:cNvPr id="21" name="図 20">
            <a:extLst>
              <a:ext uri="{FF2B5EF4-FFF2-40B4-BE49-F238E27FC236}">
                <a16:creationId xmlns:a16="http://schemas.microsoft.com/office/drawing/2014/main" id="{5F2C7596-2E1E-4D5F-AC4D-440B8CFF4808}"/>
              </a:ext>
            </a:extLst>
          </p:cNvPr>
          <p:cNvPicPr>
            <a:picLocks noChangeAspect="1"/>
          </p:cNvPicPr>
          <p:nvPr/>
        </p:nvPicPr>
        <p:blipFill>
          <a:blip r:embed="rId7"/>
          <a:stretch>
            <a:fillRect/>
          </a:stretch>
        </p:blipFill>
        <p:spPr>
          <a:xfrm>
            <a:off x="8030951" y="2246256"/>
            <a:ext cx="1615065" cy="1211299"/>
          </a:xfrm>
          <a:prstGeom prst="rect">
            <a:avLst/>
          </a:prstGeom>
        </p:spPr>
      </p:pic>
      <p:pic>
        <p:nvPicPr>
          <p:cNvPr id="61" name="図 60">
            <a:extLst>
              <a:ext uri="{FF2B5EF4-FFF2-40B4-BE49-F238E27FC236}">
                <a16:creationId xmlns:a16="http://schemas.microsoft.com/office/drawing/2014/main" id="{E7E2F370-435A-440D-AF62-9F15A1BDB8FE}"/>
              </a:ext>
            </a:extLst>
          </p:cNvPr>
          <p:cNvPicPr>
            <a:picLocks noChangeAspect="1"/>
          </p:cNvPicPr>
          <p:nvPr/>
        </p:nvPicPr>
        <p:blipFill>
          <a:blip r:embed="rId8"/>
          <a:stretch>
            <a:fillRect/>
          </a:stretch>
        </p:blipFill>
        <p:spPr>
          <a:xfrm>
            <a:off x="4953000" y="531872"/>
            <a:ext cx="1234282" cy="804409"/>
          </a:xfrm>
          <a:prstGeom prst="rect">
            <a:avLst/>
          </a:prstGeom>
        </p:spPr>
      </p:pic>
      <p:sp>
        <p:nvSpPr>
          <p:cNvPr id="26" name="テキスト ボックス 5154">
            <a:extLst>
              <a:ext uri="{FF2B5EF4-FFF2-40B4-BE49-F238E27FC236}">
                <a16:creationId xmlns:a16="http://schemas.microsoft.com/office/drawing/2014/main" id="{BCC6CC4E-4BED-4A5B-AF92-D6CE7CF1F11F}"/>
              </a:ext>
            </a:extLst>
          </p:cNvPr>
          <p:cNvSpPr txBox="1">
            <a:spLocks noChangeArrowheads="1"/>
          </p:cNvSpPr>
          <p:nvPr/>
        </p:nvSpPr>
        <p:spPr bwMode="auto">
          <a:xfrm>
            <a:off x="108492" y="3674065"/>
            <a:ext cx="5766588" cy="646331"/>
          </a:xfrm>
          <a:prstGeom prst="rect">
            <a:avLst/>
          </a:prstGeom>
          <a:no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844083" eaLnBrk="0" fontAlgn="base" hangingPunct="0">
              <a:spcBef>
                <a:spcPct val="0"/>
              </a:spcBef>
              <a:spcAft>
                <a:spcPct val="0"/>
              </a:spcAft>
              <a:defRPr/>
            </a:pPr>
            <a:r>
              <a:rPr lang="ja-JP" altLang="en-US" sz="2000" b="1" dirty="0">
                <a:solidFill>
                  <a:srgbClr val="002060"/>
                </a:solidFill>
                <a:latin typeface="BIZ UDPゴシック" panose="020B0400000000000000" pitchFamily="50" charset="-128"/>
                <a:ea typeface="BIZ UDPゴシック" panose="020B0400000000000000" pitchFamily="50" charset="-128"/>
              </a:rPr>
              <a:t>■おおさかもん祭り　（</a:t>
            </a:r>
            <a:r>
              <a:rPr lang="en-US" altLang="ja-JP" sz="2000" b="1" dirty="0">
                <a:solidFill>
                  <a:srgbClr val="002060"/>
                </a:solidFill>
                <a:latin typeface="BIZ UDPゴシック" panose="020B0400000000000000" pitchFamily="50" charset="-128"/>
                <a:ea typeface="BIZ UDPゴシック" panose="020B0400000000000000" pitchFamily="50" charset="-128"/>
              </a:rPr>
              <a:t>11/9</a:t>
            </a:r>
            <a:r>
              <a:rPr lang="ja-JP" altLang="en-US" sz="2000" b="1" dirty="0">
                <a:solidFill>
                  <a:srgbClr val="002060"/>
                </a:solidFill>
                <a:latin typeface="BIZ UDPゴシック" panose="020B0400000000000000" pitchFamily="50" charset="-128"/>
                <a:ea typeface="BIZ UDPゴシック" panose="020B0400000000000000" pitchFamily="50" charset="-128"/>
              </a:rPr>
              <a:t>、</a:t>
            </a:r>
            <a:r>
              <a:rPr lang="en-US" altLang="ja-JP" sz="2000" b="1" dirty="0">
                <a:solidFill>
                  <a:srgbClr val="002060"/>
                </a:solidFill>
                <a:latin typeface="BIZ UDPゴシック" panose="020B0400000000000000" pitchFamily="50" charset="-128"/>
                <a:ea typeface="BIZ UDPゴシック" panose="020B0400000000000000" pitchFamily="50" charset="-128"/>
              </a:rPr>
              <a:t>11/10</a:t>
            </a:r>
            <a:r>
              <a:rPr lang="ja-JP" altLang="en-US" sz="2000" b="1" dirty="0">
                <a:solidFill>
                  <a:srgbClr val="002060"/>
                </a:solidFill>
                <a:latin typeface="BIZ UDPゴシック" panose="020B0400000000000000" pitchFamily="50" charset="-128"/>
                <a:ea typeface="BIZ UDPゴシック" panose="020B0400000000000000" pitchFamily="50" charset="-128"/>
              </a:rPr>
              <a:t>）</a:t>
            </a:r>
            <a:endParaRPr lang="en-US" altLang="ja-JP" sz="2000" b="1" dirty="0">
              <a:solidFill>
                <a:srgbClr val="002060"/>
              </a:solidFill>
              <a:latin typeface="BIZ UDPゴシック" panose="020B0400000000000000" pitchFamily="50" charset="-128"/>
              <a:ea typeface="BIZ UDPゴシック" panose="020B0400000000000000" pitchFamily="50" charset="-128"/>
            </a:endParaRPr>
          </a:p>
          <a:p>
            <a:pPr defTabSz="844083" eaLnBrk="0" fontAlgn="base" hangingPunct="0">
              <a:spcBef>
                <a:spcPct val="0"/>
              </a:spcBef>
              <a:spcAft>
                <a:spcPct val="0"/>
              </a:spcAft>
              <a:defRPr/>
            </a:pPr>
            <a:r>
              <a:rPr lang="ja-JP" altLang="en-US" sz="1600" b="1" dirty="0">
                <a:solidFill>
                  <a:srgbClr val="002060"/>
                </a:solidFill>
                <a:latin typeface="BIZ UDPゴシック" panose="020B0400000000000000" pitchFamily="50" charset="-128"/>
                <a:ea typeface="BIZ UDPゴシック" panose="020B0400000000000000" pitchFamily="50" charset="-128"/>
              </a:rPr>
              <a:t>　　　場所：天王寺公園エントランスエリア「てんしば」</a:t>
            </a:r>
            <a:endParaRPr lang="en-US" altLang="ja-JP" sz="1600" b="1" dirty="0">
              <a:solidFill>
                <a:srgbClr val="002060"/>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4EE31CFB-8C2E-4DF8-8327-E0B855614860}"/>
              </a:ext>
            </a:extLst>
          </p:cNvPr>
          <p:cNvSpPr txBox="1"/>
          <p:nvPr/>
        </p:nvSpPr>
        <p:spPr>
          <a:xfrm>
            <a:off x="595802" y="4444972"/>
            <a:ext cx="5088234" cy="1815882"/>
          </a:xfrm>
          <a:prstGeom prst="rect">
            <a:avLst/>
          </a:prstGeom>
          <a:noFill/>
        </p:spPr>
        <p:txBody>
          <a:bodyPr wrap="square">
            <a:spAutoFit/>
          </a:bodyPr>
          <a:lstStyle/>
          <a:p>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〇飲食スペースに食べきり啓発物の掲示</a:t>
            </a:r>
            <a:endPar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〇食べ残しによる環境影響、活動隊紹介情報、</a:t>
            </a:r>
            <a:endParaRPr lang="en-US" altLang="ja-JP" sz="1600" kern="100" dirty="0">
              <a:latin typeface="BIZ UDPゴシック" panose="020B0400000000000000" pitchFamily="50" charset="-128"/>
              <a:ea typeface="BIZ UDPゴシック" panose="020B0400000000000000" pitchFamily="50" charset="-128"/>
              <a:cs typeface="Courier New" panose="02070309020205020404" pitchFamily="49" charset="0"/>
            </a:endParaRPr>
          </a:p>
          <a:p>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　　パートナー紹介情報を掲示</a:t>
            </a:r>
            <a:endParaRPr lang="en-US" altLang="ja-JP" sz="1600" kern="100" dirty="0">
              <a:latin typeface="BIZ UDPゴシック" panose="020B0400000000000000" pitchFamily="50" charset="-128"/>
              <a:ea typeface="BIZ UDPゴシック" panose="020B0400000000000000" pitchFamily="50" charset="-128"/>
              <a:cs typeface="Courier New" panose="02070309020205020404" pitchFamily="49" charset="0"/>
            </a:endParaRPr>
          </a:p>
          <a:p>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〇「なんでやろう？食品ロスカードゲーム」による啓発</a:t>
            </a:r>
            <a:endPar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〇「もったいないやん釣りゲーム」による啓発</a:t>
            </a:r>
            <a:endParaRPr lang="en-US" altLang="ja-JP" sz="1600" kern="100" dirty="0">
              <a:latin typeface="BIZ UDPゴシック" panose="020B0400000000000000" pitchFamily="50" charset="-128"/>
              <a:ea typeface="BIZ UDPゴシック" panose="020B0400000000000000" pitchFamily="50" charset="-128"/>
              <a:cs typeface="Courier New" panose="02070309020205020404" pitchFamily="49" charset="0"/>
            </a:endParaRPr>
          </a:p>
          <a:p>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　　</a:t>
            </a:r>
            <a:r>
              <a:rPr lang="ja-JP" altLang="en-US" sz="1400" kern="100" dirty="0">
                <a:latin typeface="BIZ UDPゴシック" panose="020B0400000000000000" pitchFamily="50" charset="-128"/>
                <a:ea typeface="BIZ UDPゴシック" panose="020B0400000000000000" pitchFamily="50" charset="-128"/>
                <a:cs typeface="Courier New" panose="02070309020205020404" pitchFamily="49" charset="0"/>
              </a:rPr>
              <a:t>ブース啓発人数：</a:t>
            </a:r>
            <a:r>
              <a:rPr lang="en-US" altLang="ja-JP" sz="1400" kern="100" dirty="0">
                <a:latin typeface="BIZ UDPゴシック" panose="020B0400000000000000" pitchFamily="50" charset="-128"/>
                <a:ea typeface="BIZ UDPゴシック" panose="020B0400000000000000" pitchFamily="50" charset="-128"/>
                <a:cs typeface="Courier New" panose="02070309020205020404" pitchFamily="49" charset="0"/>
              </a:rPr>
              <a:t>787</a:t>
            </a:r>
            <a:r>
              <a:rPr lang="ja-JP" altLang="en-US" sz="1400" kern="100" dirty="0">
                <a:latin typeface="BIZ UDPゴシック" panose="020B0400000000000000" pitchFamily="50" charset="-128"/>
                <a:ea typeface="BIZ UDPゴシック" panose="020B0400000000000000" pitchFamily="50" charset="-128"/>
                <a:cs typeface="Courier New" panose="02070309020205020404" pitchFamily="49" charset="0"/>
              </a:rPr>
              <a:t>人</a:t>
            </a:r>
            <a:endParaRPr lang="en-US" altLang="ja-JP" sz="1400" kern="100" dirty="0">
              <a:latin typeface="BIZ UDPゴシック" panose="020B0400000000000000" pitchFamily="50" charset="-128"/>
              <a:ea typeface="BIZ UDPゴシック" panose="020B0400000000000000" pitchFamily="50" charset="-128"/>
              <a:cs typeface="Courier New" panose="02070309020205020404" pitchFamily="49" charset="0"/>
            </a:endParaRPr>
          </a:p>
          <a:p>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〇フードドライブ</a:t>
            </a:r>
            <a:endParaRPr lang="en-US" altLang="ja-JP" sz="1600" kern="100" dirty="0">
              <a:latin typeface="BIZ UDPゴシック" panose="020B0400000000000000" pitchFamily="50" charset="-128"/>
              <a:ea typeface="BIZ UDPゴシック" panose="020B0400000000000000" pitchFamily="50" charset="-128"/>
              <a:cs typeface="Courier New" panose="02070309020205020404" pitchFamily="49" charset="0"/>
            </a:endParaRPr>
          </a:p>
        </p:txBody>
      </p:sp>
      <p:pic>
        <p:nvPicPr>
          <p:cNvPr id="5" name="図 4">
            <a:extLst>
              <a:ext uri="{FF2B5EF4-FFF2-40B4-BE49-F238E27FC236}">
                <a16:creationId xmlns:a16="http://schemas.microsoft.com/office/drawing/2014/main" id="{DB5431AF-324B-40CD-8A40-E11B26AED7F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570141" y="3707126"/>
            <a:ext cx="1774880" cy="2529014"/>
          </a:xfrm>
          <a:prstGeom prst="rect">
            <a:avLst/>
          </a:prstGeom>
        </p:spPr>
      </p:pic>
      <p:pic>
        <p:nvPicPr>
          <p:cNvPr id="8" name="図 7">
            <a:extLst>
              <a:ext uri="{FF2B5EF4-FFF2-40B4-BE49-F238E27FC236}">
                <a16:creationId xmlns:a16="http://schemas.microsoft.com/office/drawing/2014/main" id="{300A12B2-E682-4B5A-9050-49988C84BB8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458930" y="3488813"/>
            <a:ext cx="2143562" cy="1607672"/>
          </a:xfrm>
          <a:prstGeom prst="rect">
            <a:avLst/>
          </a:prstGeom>
        </p:spPr>
      </p:pic>
      <p:pic>
        <p:nvPicPr>
          <p:cNvPr id="22" name="図 21">
            <a:extLst>
              <a:ext uri="{FF2B5EF4-FFF2-40B4-BE49-F238E27FC236}">
                <a16:creationId xmlns:a16="http://schemas.microsoft.com/office/drawing/2014/main" id="{8E6E74A0-0582-443C-840C-1C367E0C550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58929" y="5159000"/>
            <a:ext cx="2143563" cy="1607672"/>
          </a:xfrm>
          <a:prstGeom prst="rect">
            <a:avLst/>
          </a:prstGeom>
        </p:spPr>
      </p:pic>
      <p:sp>
        <p:nvSpPr>
          <p:cNvPr id="23" name="スライド番号プレースホルダー 3">
            <a:extLst>
              <a:ext uri="{FF2B5EF4-FFF2-40B4-BE49-F238E27FC236}">
                <a16:creationId xmlns:a16="http://schemas.microsoft.com/office/drawing/2014/main" id="{172BA6A2-D9D7-4868-8508-CEA1165BB1A7}"/>
              </a:ext>
            </a:extLst>
          </p:cNvPr>
          <p:cNvSpPr>
            <a:spLocks noGrp="1"/>
          </p:cNvSpPr>
          <p:nvPr>
            <p:ph type="sldNum" sz="quarter" idx="12"/>
          </p:nvPr>
        </p:nvSpPr>
        <p:spPr>
          <a:xfrm>
            <a:off x="7724059" y="6499484"/>
            <a:ext cx="2228850" cy="365125"/>
          </a:xfrm>
          <a:prstGeom prst="rect">
            <a:avLst/>
          </a:prstGeom>
        </p:spPr>
        <p:txBody>
          <a:bodyPr vert="horz" lIns="91440" tIns="45720" rIns="91440" bIns="45720" rtlCol="0" anchor="ctr"/>
          <a:lstStyle>
            <a:defPPr>
              <a:defRPr lang="en-US"/>
            </a:defPPr>
            <a:lvl1pPr marL="0" algn="r" defTabSz="914400" rtl="0" eaLnBrk="1" latinLnBrk="0" hangingPunct="1">
              <a:defRPr sz="894"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B75F29-2A43-47D9-BF57-FD259BF795F0}" type="slidenum">
              <a:rPr lang="ja-JP" altLang="en-US" smtClean="0"/>
              <a:pPr/>
              <a:t>20</a:t>
            </a:fld>
            <a:endParaRPr lang="ja-JP" altLang="en-US"/>
          </a:p>
        </p:txBody>
      </p:sp>
      <p:sp>
        <p:nvSpPr>
          <p:cNvPr id="28" name="Text Box 2">
            <a:extLst>
              <a:ext uri="{FF2B5EF4-FFF2-40B4-BE49-F238E27FC236}">
                <a16:creationId xmlns:a16="http://schemas.microsoft.com/office/drawing/2014/main" id="{6D3FD1AD-7D64-4288-B15A-B909C6207748}"/>
              </a:ext>
            </a:extLst>
          </p:cNvPr>
          <p:cNvSpPr txBox="1">
            <a:spLocks noChangeArrowheads="1"/>
          </p:cNvSpPr>
          <p:nvPr/>
        </p:nvSpPr>
        <p:spPr bwMode="auto">
          <a:xfrm>
            <a:off x="0" y="-2813"/>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４消費者への取組み</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
        <p:nvSpPr>
          <p:cNvPr id="29" name="テキスト ボックス 28">
            <a:extLst>
              <a:ext uri="{FF2B5EF4-FFF2-40B4-BE49-F238E27FC236}">
                <a16:creationId xmlns:a16="http://schemas.microsoft.com/office/drawing/2014/main" id="{AB079317-125A-4974-9427-2D07D84EA73B}"/>
              </a:ext>
            </a:extLst>
          </p:cNvPr>
          <p:cNvSpPr txBox="1"/>
          <p:nvPr/>
        </p:nvSpPr>
        <p:spPr>
          <a:xfrm>
            <a:off x="142246" y="595396"/>
            <a:ext cx="5435594"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ＭＳ Ｐゴシック" charset="-128"/>
              </a:rPr>
              <a:t>⑦大型イベントを活用した府民啓発</a:t>
            </a:r>
          </a:p>
        </p:txBody>
      </p:sp>
      <p:sp>
        <p:nvSpPr>
          <p:cNvPr id="24" name="テキスト ボックス 23">
            <a:extLst>
              <a:ext uri="{FF2B5EF4-FFF2-40B4-BE49-F238E27FC236}">
                <a16:creationId xmlns:a16="http://schemas.microsoft.com/office/drawing/2014/main" id="{8A7E50F3-CE2E-44A7-839C-02111969CBBA}"/>
              </a:ext>
            </a:extLst>
          </p:cNvPr>
          <p:cNvSpPr txBox="1"/>
          <p:nvPr/>
        </p:nvSpPr>
        <p:spPr>
          <a:xfrm>
            <a:off x="7290465" y="470039"/>
            <a:ext cx="3098129" cy="215444"/>
          </a:xfrm>
          <a:prstGeom prst="rect">
            <a:avLst/>
          </a:prstGeom>
          <a:noFill/>
        </p:spPr>
        <p:txBody>
          <a:bodyPr wrap="square" lIns="0" tIns="0" rIns="0" bIns="0" rtlCol="0" anchor="ctr" anchorCtr="1">
            <a:spAutoFit/>
          </a:bodyPr>
          <a:lstStyle/>
          <a:p>
            <a:pPr marL="87313" indent="-87313"/>
            <a:r>
              <a:rPr lang="zh-TW" altLang="en-US" sz="1400" dirty="0">
                <a:latin typeface="Meiryo UI" pitchFamily="50" charset="-128"/>
                <a:ea typeface="Meiryo UI" pitchFamily="50" charset="-128"/>
                <a:cs typeface="Meiryo UI" pitchFamily="50" charset="-128"/>
              </a:rPr>
              <a:t>実施年度：</a:t>
            </a:r>
            <a:r>
              <a:rPr lang="en-US" altLang="zh-TW" sz="1400" dirty="0">
                <a:latin typeface="Meiryo UI" pitchFamily="50" charset="-128"/>
                <a:ea typeface="Meiryo UI" pitchFamily="50" charset="-128"/>
                <a:cs typeface="Meiryo UI" pitchFamily="50" charset="-128"/>
              </a:rPr>
              <a:t>2024</a:t>
            </a:r>
            <a:r>
              <a:rPr lang="zh-TW" altLang="en-US" sz="1400" dirty="0">
                <a:latin typeface="Meiryo UI" pitchFamily="50" charset="-128"/>
                <a:ea typeface="Meiryo UI" pitchFamily="50" charset="-128"/>
                <a:cs typeface="Meiryo UI" pitchFamily="50" charset="-128"/>
              </a:rPr>
              <a:t>年度</a:t>
            </a:r>
          </a:p>
        </p:txBody>
      </p:sp>
    </p:spTree>
    <p:extLst>
      <p:ext uri="{BB962C8B-B14F-4D97-AF65-F5344CB8AC3E}">
        <p14:creationId xmlns:p14="http://schemas.microsoft.com/office/powerpoint/2010/main" val="2254829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28CFB01-0511-4268-AFFF-E25372F65A87}"/>
              </a:ext>
            </a:extLst>
          </p:cNvPr>
          <p:cNvSpPr>
            <a:spLocks noGrp="1"/>
          </p:cNvSpPr>
          <p:nvPr>
            <p:ph type="sldNum" sz="quarter" idx="4"/>
          </p:nvPr>
        </p:nvSpPr>
        <p:spPr/>
        <p:txBody>
          <a:bodyPr/>
          <a:lstStyle/>
          <a:p>
            <a:fld id="{EFB75F29-2A43-47D9-BF57-FD259BF795F0}" type="slidenum">
              <a:rPr lang="ja-JP" altLang="en-US" smtClean="0"/>
              <a:pPr/>
              <a:t>21</a:t>
            </a:fld>
            <a:endParaRPr lang="ja-JP" altLang="en-US" dirty="0"/>
          </a:p>
        </p:txBody>
      </p:sp>
      <p:sp>
        <p:nvSpPr>
          <p:cNvPr id="5" name="Text Box 2">
            <a:extLst>
              <a:ext uri="{FF2B5EF4-FFF2-40B4-BE49-F238E27FC236}">
                <a16:creationId xmlns:a16="http://schemas.microsoft.com/office/drawing/2014/main" id="{7366DF7F-B675-4EA3-9818-23EFEF4F0AB7}"/>
              </a:ext>
            </a:extLst>
          </p:cNvPr>
          <p:cNvSpPr txBox="1">
            <a:spLocks noChangeArrowheads="1"/>
          </p:cNvSpPr>
          <p:nvPr/>
        </p:nvSpPr>
        <p:spPr bwMode="auto">
          <a:xfrm>
            <a:off x="0" y="-27384"/>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４消費者への取組み</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
        <p:nvSpPr>
          <p:cNvPr id="7" name="テキスト ボックス 6">
            <a:extLst>
              <a:ext uri="{FF2B5EF4-FFF2-40B4-BE49-F238E27FC236}">
                <a16:creationId xmlns:a16="http://schemas.microsoft.com/office/drawing/2014/main" id="{318EFC9B-6456-4411-8DE5-44FFBEE03F11}"/>
              </a:ext>
            </a:extLst>
          </p:cNvPr>
          <p:cNvSpPr txBox="1"/>
          <p:nvPr/>
        </p:nvSpPr>
        <p:spPr>
          <a:xfrm>
            <a:off x="96525" y="577852"/>
            <a:ext cx="4795515"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ＭＳ Ｐゴシック" charset="-128"/>
              </a:rPr>
              <a:t>⑧</a:t>
            </a:r>
            <a:r>
              <a:rPr lang="en-US" altLang="ja-JP" b="1" dirty="0">
                <a:latin typeface="Meiryo UI" panose="020B0604030504040204" pitchFamily="50" charset="-128"/>
                <a:ea typeface="Meiryo UI" panose="020B0604030504040204" pitchFamily="50" charset="-128"/>
                <a:cs typeface="ＭＳ Ｐゴシック" charset="-128"/>
              </a:rPr>
              <a:t>10</a:t>
            </a:r>
            <a:r>
              <a:rPr lang="ja-JP" altLang="en-US" b="1" dirty="0">
                <a:latin typeface="Meiryo UI" panose="020B0604030504040204" pitchFamily="50" charset="-128"/>
                <a:ea typeface="Meiryo UI" panose="020B0604030504040204" pitchFamily="50" charset="-128"/>
                <a:cs typeface="ＭＳ Ｐゴシック" charset="-128"/>
              </a:rPr>
              <a:t>月食品ロス削減月間における取組の実施</a:t>
            </a:r>
          </a:p>
        </p:txBody>
      </p:sp>
      <p:sp>
        <p:nvSpPr>
          <p:cNvPr id="8" name="正方形/長方形 7">
            <a:extLst>
              <a:ext uri="{FF2B5EF4-FFF2-40B4-BE49-F238E27FC236}">
                <a16:creationId xmlns:a16="http://schemas.microsoft.com/office/drawing/2014/main" id="{9CECF2DB-2075-4A73-90C9-6536675786E5}"/>
              </a:ext>
            </a:extLst>
          </p:cNvPr>
          <p:cNvSpPr/>
          <p:nvPr/>
        </p:nvSpPr>
        <p:spPr>
          <a:xfrm>
            <a:off x="261476" y="1007437"/>
            <a:ext cx="6061110" cy="738664"/>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a:t>
            </a:r>
            <a:r>
              <a:rPr lang="ja-JP" altLang="en-US" sz="1400" b="0" i="0" dirty="0">
                <a:solidFill>
                  <a:srgbClr val="000000"/>
                </a:solidFill>
                <a:effectLst/>
                <a:latin typeface="Meiryo" panose="020B0604030504040204" pitchFamily="50" charset="-128"/>
                <a:ea typeface="Meiryo" panose="020B0604030504040204" pitchFamily="50" charset="-128"/>
              </a:rPr>
              <a:t>「食品ロスの削減の推進に関する法律」により、</a:t>
            </a:r>
            <a:r>
              <a:rPr lang="en-US" altLang="ja-JP" sz="1400" b="0" i="0" dirty="0">
                <a:solidFill>
                  <a:srgbClr val="000000"/>
                </a:solidFill>
                <a:effectLst/>
                <a:latin typeface="Meiryo" panose="020B0604030504040204" pitchFamily="50" charset="-128"/>
                <a:ea typeface="Meiryo" panose="020B0604030504040204" pitchFamily="50" charset="-128"/>
              </a:rPr>
              <a:t>10</a:t>
            </a:r>
            <a:r>
              <a:rPr lang="ja-JP" altLang="en-US" sz="1400" b="0" i="0" dirty="0">
                <a:solidFill>
                  <a:srgbClr val="000000"/>
                </a:solidFill>
                <a:effectLst/>
                <a:latin typeface="Meiryo" panose="020B0604030504040204" pitchFamily="50" charset="-128"/>
                <a:ea typeface="Meiryo" panose="020B0604030504040204" pitchFamily="50" charset="-128"/>
              </a:rPr>
              <a:t>月は食品ロス削減月間、</a:t>
            </a:r>
            <a:r>
              <a:rPr lang="en-US" altLang="ja-JP" sz="1400" b="0" i="0" dirty="0">
                <a:solidFill>
                  <a:srgbClr val="000000"/>
                </a:solidFill>
                <a:effectLst/>
                <a:latin typeface="Meiryo" panose="020B0604030504040204" pitchFamily="50" charset="-128"/>
                <a:ea typeface="Meiryo" panose="020B0604030504040204" pitchFamily="50" charset="-128"/>
              </a:rPr>
              <a:t>10</a:t>
            </a:r>
            <a:r>
              <a:rPr lang="ja-JP" altLang="en-US" sz="1400" b="0" i="0" dirty="0">
                <a:solidFill>
                  <a:srgbClr val="000000"/>
                </a:solidFill>
                <a:effectLst/>
                <a:latin typeface="Meiryo" panose="020B0604030504040204" pitchFamily="50" charset="-128"/>
                <a:ea typeface="Meiryo" panose="020B0604030504040204" pitchFamily="50" charset="-128"/>
              </a:rPr>
              <a:t>月</a:t>
            </a:r>
            <a:r>
              <a:rPr lang="en-US" altLang="ja-JP" sz="1400" b="0" i="0" dirty="0">
                <a:solidFill>
                  <a:srgbClr val="000000"/>
                </a:solidFill>
                <a:effectLst/>
                <a:latin typeface="Meiryo" panose="020B0604030504040204" pitchFamily="50" charset="-128"/>
                <a:ea typeface="Meiryo" panose="020B0604030504040204" pitchFamily="50" charset="-128"/>
              </a:rPr>
              <a:t>30</a:t>
            </a:r>
            <a:r>
              <a:rPr lang="ja-JP" altLang="en-US" sz="1400" b="0" i="0" dirty="0">
                <a:solidFill>
                  <a:srgbClr val="000000"/>
                </a:solidFill>
                <a:effectLst/>
                <a:latin typeface="Meiryo" panose="020B0604030504040204" pitchFamily="50" charset="-128"/>
                <a:ea typeface="Meiryo" panose="020B0604030504040204" pitchFamily="50" charset="-128"/>
              </a:rPr>
              <a:t>日は食品ロス削減の日として定められており、事業者・市町村の取組を府民に発信</a:t>
            </a:r>
            <a:endParaRPr lang="en-US" altLang="ja-JP" sz="14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6DC12A7-15DB-4DAA-A489-32D1D0D8C30C}"/>
              </a:ext>
            </a:extLst>
          </p:cNvPr>
          <p:cNvSpPr txBox="1">
            <a:spLocks noChangeArrowheads="1"/>
          </p:cNvSpPr>
          <p:nvPr/>
        </p:nvSpPr>
        <p:spPr bwMode="auto">
          <a:xfrm>
            <a:off x="473943" y="3508747"/>
            <a:ext cx="504876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b="1" dirty="0">
                <a:latin typeface="Meiryo UI" panose="020B0604030504040204" pitchFamily="50" charset="-128"/>
                <a:ea typeface="Meiryo UI" panose="020B0604030504040204" pitchFamily="50" charset="-128"/>
              </a:rPr>
              <a:t>◎事業者の取組事例</a:t>
            </a:r>
            <a:endParaRPr lang="en-US" altLang="ja-JP" sz="1600" b="1" dirty="0">
              <a:latin typeface="Meiryo UI" panose="020B0604030504040204" pitchFamily="50" charset="-128"/>
              <a:ea typeface="Meiryo UI" panose="020B0604030504040204" pitchFamily="50" charset="-128"/>
            </a:endParaRPr>
          </a:p>
          <a:p>
            <a:pPr>
              <a:spcBef>
                <a:spcPct val="0"/>
              </a:spcBef>
              <a:buFontTx/>
              <a:buNone/>
            </a:pPr>
            <a:r>
              <a:rPr lang="ja-JP" altLang="en-US" sz="1400" dirty="0">
                <a:latin typeface="Meiryo UI" panose="020B0604030504040204" pitchFamily="50" charset="-128"/>
                <a:ea typeface="Meiryo UI" panose="020B0604030504040204" pitchFamily="50" charset="-128"/>
              </a:rPr>
              <a:t>・各食品関連イベント等でブース出展で啓発実施</a:t>
            </a:r>
            <a:endParaRPr lang="en-US" altLang="ja-JP" sz="1400" dirty="0">
              <a:latin typeface="Meiryo UI" panose="020B0604030504040204" pitchFamily="50" charset="-128"/>
              <a:ea typeface="Meiryo UI" panose="020B0604030504040204" pitchFamily="50" charset="-128"/>
            </a:endParaRPr>
          </a:p>
          <a:p>
            <a:pPr>
              <a:spcBef>
                <a:spcPct val="0"/>
              </a:spcBef>
              <a:buFontTx/>
              <a:buNone/>
            </a:pPr>
            <a:r>
              <a:rPr lang="ja-JP" altLang="en-US" sz="1400" dirty="0">
                <a:latin typeface="Meiryo UI" panose="020B0604030504040204" pitchFamily="50" charset="-128"/>
                <a:ea typeface="Meiryo UI" panose="020B0604030504040204" pitchFamily="50" charset="-128"/>
              </a:rPr>
              <a:t>・期間中、店頭で府啓発ポスターや余り物で作るレシピ</a:t>
            </a:r>
            <a:r>
              <a:rPr lang="en-US" altLang="ja-JP" sz="1400" dirty="0">
                <a:latin typeface="Meiryo UI" panose="020B0604030504040204" pitchFamily="50" charset="-128"/>
                <a:ea typeface="Meiryo UI" panose="020B0604030504040204" pitchFamily="50" charset="-128"/>
              </a:rPr>
              <a:t>POP</a:t>
            </a:r>
            <a:r>
              <a:rPr lang="ja-JP" altLang="en-US" sz="1400" dirty="0">
                <a:latin typeface="Meiryo UI" panose="020B0604030504040204" pitchFamily="50" charset="-128"/>
                <a:ea typeface="Meiryo UI" panose="020B0604030504040204" pitchFamily="50" charset="-128"/>
              </a:rPr>
              <a:t>等を掲示</a:t>
            </a:r>
            <a:endParaRPr lang="en-US" altLang="ja-JP" sz="1400" dirty="0">
              <a:latin typeface="Meiryo UI" panose="020B0604030504040204" pitchFamily="50" charset="-128"/>
              <a:ea typeface="Meiryo UI" panose="020B0604030504040204" pitchFamily="50" charset="-128"/>
            </a:endParaRPr>
          </a:p>
          <a:p>
            <a:pPr>
              <a:spcBef>
                <a:spcPct val="0"/>
              </a:spcBef>
              <a:buFontTx/>
              <a:buNone/>
            </a:pPr>
            <a:r>
              <a:rPr lang="ja-JP" altLang="en-US" sz="1400" dirty="0">
                <a:latin typeface="Meiryo UI" panose="020B0604030504040204" pitchFamily="50" charset="-128"/>
                <a:ea typeface="Meiryo UI" panose="020B0604030504040204" pitchFamily="50" charset="-128"/>
              </a:rPr>
              <a:t>・小ポーション商品やアップサイクル商品の販売</a:t>
            </a:r>
            <a:endParaRPr lang="en-US" altLang="ja-JP" sz="1400" dirty="0">
              <a:latin typeface="Meiryo UI" panose="020B0604030504040204" pitchFamily="50" charset="-128"/>
              <a:ea typeface="Meiryo UI" panose="020B0604030504040204" pitchFamily="50" charset="-128"/>
            </a:endParaRPr>
          </a:p>
        </p:txBody>
      </p:sp>
      <p:sp>
        <p:nvSpPr>
          <p:cNvPr id="15" name="テキスト ボックス 19">
            <a:extLst>
              <a:ext uri="{FF2B5EF4-FFF2-40B4-BE49-F238E27FC236}">
                <a16:creationId xmlns:a16="http://schemas.microsoft.com/office/drawing/2014/main" id="{D8570868-5C7F-4B38-9D50-F9E240A7653E}"/>
              </a:ext>
            </a:extLst>
          </p:cNvPr>
          <p:cNvSpPr txBox="1">
            <a:spLocks noChangeArrowheads="1"/>
          </p:cNvSpPr>
          <p:nvPr/>
        </p:nvSpPr>
        <p:spPr bwMode="auto">
          <a:xfrm>
            <a:off x="473943" y="2213557"/>
            <a:ext cx="5199366"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b="1" dirty="0">
                <a:latin typeface="Meiryo UI" panose="020B0604030504040204" pitchFamily="50" charset="-128"/>
                <a:ea typeface="Meiryo UI" panose="020B0604030504040204" pitchFamily="50" charset="-128"/>
              </a:rPr>
              <a:t>◎ポータルサイト</a:t>
            </a:r>
            <a:endParaRPr lang="en-US" altLang="ja-JP" sz="1600" b="1" dirty="0">
              <a:latin typeface="Meiryo UI" panose="020B0604030504040204" pitchFamily="50" charset="-128"/>
              <a:ea typeface="Meiryo UI" panose="020B0604030504040204" pitchFamily="50" charset="-128"/>
            </a:endParaRPr>
          </a:p>
          <a:p>
            <a:pPr>
              <a:buFontTx/>
              <a:buNone/>
            </a:pPr>
            <a:r>
              <a:rPr lang="ja-JP" altLang="en-US"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食品ロスを減らすための行動を府民に募集し、「もったいないやん　へらそう食品ロス」ポータルサイトにて掲載。</a:t>
            </a:r>
            <a:endParaRPr lang="en-US" altLang="ja-JP" sz="1400" dirty="0">
              <a:latin typeface="Meiryo UI" panose="020B0604030504040204" pitchFamily="50" charset="-128"/>
              <a:ea typeface="Meiryo UI" panose="020B0604030504040204" pitchFamily="50" charset="-128"/>
            </a:endParaRPr>
          </a:p>
          <a:p>
            <a:pPr>
              <a:buFontTx/>
              <a:buNone/>
            </a:pPr>
            <a:r>
              <a:rPr lang="ja-JP" altLang="en-US" sz="1100" dirty="0">
                <a:latin typeface="Meiryo UI" panose="020B0604030504040204" pitchFamily="50" charset="-128"/>
                <a:ea typeface="Meiryo UI" panose="020B0604030504040204" pitchFamily="50" charset="-128"/>
                <a:hlinkClick r:id="rId2"/>
              </a:rPr>
              <a:t>食品ロス</a:t>
            </a:r>
            <a:r>
              <a:rPr lang="en-US" altLang="ja-JP" sz="1100" dirty="0">
                <a:latin typeface="Meiryo UI" panose="020B0604030504040204" pitchFamily="50" charset="-128"/>
                <a:ea typeface="Meiryo UI" panose="020B0604030504040204" pitchFamily="50" charset="-128"/>
                <a:hlinkClick r:id="rId2"/>
              </a:rPr>
              <a:t>0</a:t>
            </a:r>
            <a:r>
              <a:rPr lang="ja-JP" altLang="en-US" sz="1100" dirty="0">
                <a:latin typeface="Meiryo UI" panose="020B0604030504040204" pitchFamily="50" charset="-128"/>
                <a:ea typeface="Meiryo UI" panose="020B0604030504040204" pitchFamily="50" charset="-128"/>
                <a:hlinkClick r:id="rId2"/>
              </a:rPr>
              <a:t>アクション｜もったいないやんへらそう食品ロス </a:t>
            </a:r>
            <a:r>
              <a:rPr lang="en-US" altLang="ja-JP" sz="1100" dirty="0">
                <a:latin typeface="Meiryo UI" panose="020B0604030504040204" pitchFamily="50" charset="-128"/>
                <a:ea typeface="Meiryo UI" panose="020B0604030504040204" pitchFamily="50" charset="-128"/>
                <a:hlinkClick r:id="rId2"/>
              </a:rPr>
              <a:t>(osaka-foodlosszero.jp)</a:t>
            </a:r>
            <a:endParaRPr lang="en-US" altLang="ja-JP" sz="1800" dirty="0">
              <a:latin typeface="Meiryo UI" panose="020B0604030504040204" pitchFamily="50" charset="-128"/>
              <a:ea typeface="Meiryo UI" panose="020B0604030504040204" pitchFamily="50" charset="-128"/>
            </a:endParaRPr>
          </a:p>
          <a:p>
            <a:pPr>
              <a:buFontTx/>
              <a:buNone/>
            </a:pPr>
            <a:endParaRPr lang="en-US" altLang="ja-JP" sz="1400" dirty="0">
              <a:latin typeface="Meiryo UI" panose="020B0604030504040204" pitchFamily="50" charset="-128"/>
              <a:ea typeface="Meiryo UI" panose="020B0604030504040204" pitchFamily="50" charset="-128"/>
            </a:endParaRPr>
          </a:p>
        </p:txBody>
      </p:sp>
      <p:sp>
        <p:nvSpPr>
          <p:cNvPr id="16" name="テキスト ボックス 44">
            <a:extLst>
              <a:ext uri="{FF2B5EF4-FFF2-40B4-BE49-F238E27FC236}">
                <a16:creationId xmlns:a16="http://schemas.microsoft.com/office/drawing/2014/main" id="{EBFEC139-7BE9-4E93-BD53-6FB5BF77F4D1}"/>
              </a:ext>
            </a:extLst>
          </p:cNvPr>
          <p:cNvSpPr txBox="1"/>
          <p:nvPr/>
        </p:nvSpPr>
        <p:spPr bwMode="auto">
          <a:xfrm>
            <a:off x="489805" y="4800469"/>
            <a:ext cx="4236772" cy="130505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1600" b="1" dirty="0">
                <a:latin typeface="Meiryo UI" panose="020B0604030504040204" pitchFamily="50" charset="-128"/>
                <a:ea typeface="Meiryo UI" panose="020B0604030504040204" pitchFamily="50" charset="-128"/>
              </a:rPr>
              <a:t>◎府、市町村の取組事例</a:t>
            </a:r>
            <a:endParaRPr lang="en-US" altLang="ja-JP" sz="1600" b="1"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・カードゲーム体験教室の実施</a:t>
            </a:r>
            <a:endParaRPr lang="en-US" altLang="ja-JP" sz="1400"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・イベントにて啓発物品の配布</a:t>
            </a:r>
            <a:endParaRPr lang="en-US" altLang="ja-JP" sz="1400"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・ポスターを作成し、各事業者に配布</a:t>
            </a:r>
            <a:endParaRPr lang="en-US" altLang="ja-JP" sz="1400"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・フードドライブ</a:t>
            </a:r>
          </a:p>
        </p:txBody>
      </p:sp>
      <p:pic>
        <p:nvPicPr>
          <p:cNvPr id="17" name="図 16">
            <a:extLst>
              <a:ext uri="{FF2B5EF4-FFF2-40B4-BE49-F238E27FC236}">
                <a16:creationId xmlns:a16="http://schemas.microsoft.com/office/drawing/2014/main" id="{A1CF74C6-7729-4A80-99F3-F21532BB30A6}"/>
              </a:ext>
            </a:extLst>
          </p:cNvPr>
          <p:cNvPicPr>
            <a:picLocks noChangeAspect="1"/>
          </p:cNvPicPr>
          <p:nvPr/>
        </p:nvPicPr>
        <p:blipFill>
          <a:blip r:embed="rId3"/>
          <a:stretch>
            <a:fillRect/>
          </a:stretch>
        </p:blipFill>
        <p:spPr>
          <a:xfrm>
            <a:off x="6447707" y="614148"/>
            <a:ext cx="3282460" cy="1846385"/>
          </a:xfrm>
          <a:prstGeom prst="rect">
            <a:avLst/>
          </a:prstGeom>
          <a:ln>
            <a:solidFill>
              <a:schemeClr val="accent2"/>
            </a:solidFill>
          </a:ln>
        </p:spPr>
      </p:pic>
      <p:sp>
        <p:nvSpPr>
          <p:cNvPr id="18" name="テキスト ボックス 17">
            <a:extLst>
              <a:ext uri="{FF2B5EF4-FFF2-40B4-BE49-F238E27FC236}">
                <a16:creationId xmlns:a16="http://schemas.microsoft.com/office/drawing/2014/main" id="{150258CA-B873-4C9C-A37F-79B8F1CE8B6F}"/>
              </a:ext>
            </a:extLst>
          </p:cNvPr>
          <p:cNvSpPr txBox="1"/>
          <p:nvPr/>
        </p:nvSpPr>
        <p:spPr>
          <a:xfrm>
            <a:off x="7586524" y="2422940"/>
            <a:ext cx="178838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呼びかけチラシ</a:t>
            </a:r>
          </a:p>
        </p:txBody>
      </p:sp>
      <p:pic>
        <p:nvPicPr>
          <p:cNvPr id="11" name="図 10">
            <a:extLst>
              <a:ext uri="{FF2B5EF4-FFF2-40B4-BE49-F238E27FC236}">
                <a16:creationId xmlns:a16="http://schemas.microsoft.com/office/drawing/2014/main" id="{02061C3F-1AE6-42B3-B9B5-9336557F42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551" y="2975667"/>
            <a:ext cx="1847443" cy="2587315"/>
          </a:xfrm>
          <a:prstGeom prst="rect">
            <a:avLst/>
          </a:prstGeom>
        </p:spPr>
      </p:pic>
      <p:pic>
        <p:nvPicPr>
          <p:cNvPr id="13" name="図 12">
            <a:extLst>
              <a:ext uri="{FF2B5EF4-FFF2-40B4-BE49-F238E27FC236}">
                <a16:creationId xmlns:a16="http://schemas.microsoft.com/office/drawing/2014/main" id="{6450413E-80B1-4BAE-9CAB-F75FA8F60763}"/>
              </a:ext>
            </a:extLst>
          </p:cNvPr>
          <p:cNvPicPr>
            <a:picLocks noChangeAspect="1"/>
          </p:cNvPicPr>
          <p:nvPr/>
        </p:nvPicPr>
        <p:blipFill>
          <a:blip r:embed="rId5"/>
          <a:stretch>
            <a:fillRect/>
          </a:stretch>
        </p:blipFill>
        <p:spPr>
          <a:xfrm>
            <a:off x="5813063" y="2977847"/>
            <a:ext cx="1847444" cy="2606137"/>
          </a:xfrm>
          <a:prstGeom prst="rect">
            <a:avLst/>
          </a:prstGeom>
          <a:ln>
            <a:solidFill>
              <a:schemeClr val="tx1"/>
            </a:solidFill>
          </a:ln>
        </p:spPr>
      </p:pic>
      <p:pic>
        <p:nvPicPr>
          <p:cNvPr id="12" name="図 11">
            <a:extLst>
              <a:ext uri="{FF2B5EF4-FFF2-40B4-BE49-F238E27FC236}">
                <a16:creationId xmlns:a16="http://schemas.microsoft.com/office/drawing/2014/main" id="{DC7FFB89-0AEB-41E2-8D25-185649BFB462}"/>
              </a:ext>
            </a:extLst>
          </p:cNvPr>
          <p:cNvPicPr>
            <a:picLocks noChangeAspect="1"/>
          </p:cNvPicPr>
          <p:nvPr/>
        </p:nvPicPr>
        <p:blipFill>
          <a:blip r:embed="rId6"/>
          <a:stretch>
            <a:fillRect/>
          </a:stretch>
        </p:blipFill>
        <p:spPr>
          <a:xfrm>
            <a:off x="3327837" y="5350437"/>
            <a:ext cx="3651982" cy="1274195"/>
          </a:xfrm>
          <a:prstGeom prst="rect">
            <a:avLst/>
          </a:prstGeom>
        </p:spPr>
      </p:pic>
    </p:spTree>
    <p:extLst>
      <p:ext uri="{BB962C8B-B14F-4D97-AF65-F5344CB8AC3E}">
        <p14:creationId xmlns:p14="http://schemas.microsoft.com/office/powerpoint/2010/main" val="51111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148185" y="1111230"/>
            <a:ext cx="4526812" cy="1057718"/>
          </a:xfrm>
          <a:prstGeom prst="rect">
            <a:avLst/>
          </a:prstGeom>
          <a:solidFill>
            <a:schemeClr val="accent3">
              <a:lumMod val="20000"/>
              <a:lumOff val="80000"/>
            </a:schemeClr>
          </a:solidFill>
          <a:ln w="19050">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57720" tIns="23088" rIns="57720" bIns="46176" anchor="t">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nSpc>
                <a:spcPts val="770"/>
              </a:lnSpc>
              <a:spcBef>
                <a:spcPts val="0"/>
              </a:spcBef>
              <a:spcAft>
                <a:spcPts val="0"/>
              </a:spcAft>
            </a:pPr>
            <a:endParaRPr lang="en-US" altLang="ja-JP" sz="898"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spcAft>
                <a:spcPts val="192"/>
              </a:spcAft>
            </a:pPr>
            <a:r>
              <a:rPr lang="ja-JP" altLang="en-US" sz="898"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98"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98"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“もったいない</a:t>
            </a:r>
            <a:r>
              <a:rPr lang="ja-JP" altLang="en-US" sz="898" b="1"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やん</a:t>
            </a:r>
            <a:r>
              <a:rPr lang="ja-JP" altLang="en-US" sz="898"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食の都大阪でおいしく食べきろう　</a:t>
            </a:r>
            <a:r>
              <a:rPr lang="en-US" altLang="ja-JP" sz="898"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spcBef>
                <a:spcPts val="0"/>
              </a:spcBef>
              <a:spcAft>
                <a:spcPts val="0"/>
              </a:spcAft>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「天下の台所」として栄えた大阪には、大阪商人によって厳しくチェックされた安くておいしい食べ</a:t>
            </a:r>
          </a:p>
          <a:p>
            <a:pPr>
              <a:spcBef>
                <a:spcPts val="0"/>
              </a:spcBef>
              <a:spcAft>
                <a:spcPts val="0"/>
              </a:spcAft>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もの屋が軒を連ねていた。庶民の食べものは、つつましいが、食材を驚くほど立派に活かし、味に</a:t>
            </a:r>
          </a:p>
          <a:p>
            <a:pPr>
              <a:spcBef>
                <a:spcPts val="0"/>
              </a:spcBef>
              <a:spcAft>
                <a:spcPts val="0"/>
              </a:spcAft>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もこだわり工夫されたものであった。現在も、大阪には安くておいしいものが身近にあふれ、食材の</a:t>
            </a:r>
          </a:p>
          <a:p>
            <a:pPr>
              <a:spcBef>
                <a:spcPts val="0"/>
              </a:spcBef>
              <a:spcAft>
                <a:spcPts val="0"/>
              </a:spcAft>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質を見極め、良い食材を余すところなく使い切る「始末の心」が受け継がれている。</a:t>
            </a:r>
          </a:p>
          <a:p>
            <a:pPr>
              <a:spcBef>
                <a:spcPts val="0"/>
              </a:spcBef>
              <a:spcAft>
                <a:spcPts val="0"/>
              </a:spcAft>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このような大阪の歴史と文化、府民に培われた精神をもとに、食品ロス削減についても、</a:t>
            </a:r>
          </a:p>
          <a:p>
            <a:pPr>
              <a:spcBef>
                <a:spcPts val="0"/>
              </a:spcBef>
              <a:spcAft>
                <a:spcPts val="0"/>
              </a:spcAft>
            </a:pP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府民の「もったいない」と「おいしさを追求する」心を大切にし、事業者、消費者、行政が一体</a:t>
            </a:r>
            <a:endPar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spcAft>
                <a:spcPts val="0"/>
              </a:spcAft>
            </a:pP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となって、</a:t>
            </a:r>
            <a:r>
              <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もったいない</a:t>
            </a:r>
            <a:r>
              <a:rPr lang="ja-JP" altLang="en-US" sz="705" b="1"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やん</a:t>
            </a: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！”食の都大阪でおいしく食べきろう</a:t>
            </a:r>
            <a:r>
              <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をスローガンに取組を進める。</a:t>
            </a:r>
            <a:endPar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97157" y="1004523"/>
            <a:ext cx="2322120" cy="188283"/>
          </a:xfrm>
          <a:prstGeom prst="rect">
            <a:avLst/>
          </a:prstGeom>
          <a:gradFill>
            <a:gsLst>
              <a:gs pos="0">
                <a:srgbClr val="00B050"/>
              </a:gs>
              <a:gs pos="80000">
                <a:srgbClr val="00B050"/>
              </a:gs>
              <a:gs pos="100000">
                <a:srgbClr val="00B050"/>
              </a:gs>
            </a:gsLst>
            <a:lin ang="5400000" scaled="0"/>
          </a:gradFill>
          <a:ln w="19050" cap="flat" cmpd="sng" algn="ctr">
            <a:solidFill>
              <a:schemeClr val="accent3">
                <a:lumMod val="50000"/>
              </a:schemeClr>
            </a:solidFill>
            <a:prstDash val="solid"/>
          </a:ln>
          <a:effectLst/>
        </p:spPr>
        <p:txBody>
          <a:bodyPr rot="0" spcFirstLastPara="0" vert="horz" wrap="square" lIns="57720" tIns="46176" rIns="57720" bIns="46176" numCol="1" spcCol="0" rtlCol="0" fromWordArt="0" anchor="ctr" anchorCtr="0" forceAA="0" compatLnSpc="1">
            <a:prstTxWarp prst="textNoShape">
              <a:avLst/>
            </a:prstTxWarp>
            <a:noAutofit/>
          </a:bodyPr>
          <a:lstStyle/>
          <a:p>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第</a:t>
            </a:r>
            <a:r>
              <a:rPr lang="en-US" altLang="ja-JP"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1</a:t>
            </a:r>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章　食品ロス削減に向けた基本的な方向</a:t>
            </a:r>
          </a:p>
        </p:txBody>
      </p:sp>
      <p:sp>
        <p:nvSpPr>
          <p:cNvPr id="71" name="角丸四角形 70"/>
          <p:cNvSpPr/>
          <p:nvPr/>
        </p:nvSpPr>
        <p:spPr>
          <a:xfrm>
            <a:off x="233344" y="3096997"/>
            <a:ext cx="882215" cy="184724"/>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endParaRPr lang="ja-JP" altLang="en-US" sz="770" b="1" dirty="0">
              <a:latin typeface="Meiryo UI" pitchFamily="50" charset="-128"/>
              <a:ea typeface="Meiryo UI" pitchFamily="50" charset="-128"/>
              <a:cs typeface="Meiryo UI" pitchFamily="50" charset="-128"/>
            </a:endParaRPr>
          </a:p>
        </p:txBody>
      </p:sp>
      <p:sp>
        <p:nvSpPr>
          <p:cNvPr id="35" name="角丸四角形 34"/>
          <p:cNvSpPr/>
          <p:nvPr/>
        </p:nvSpPr>
        <p:spPr>
          <a:xfrm>
            <a:off x="148184" y="2321767"/>
            <a:ext cx="4515652" cy="1412648"/>
          </a:xfrm>
          <a:prstGeom prst="roundRect">
            <a:avLst>
              <a:gd name="adj" fmla="val 0"/>
            </a:avLst>
          </a:prstGeom>
          <a:solidFill>
            <a:schemeClr val="accent3">
              <a:lumMod val="20000"/>
              <a:lumOff val="80000"/>
            </a:schemeClr>
          </a:solidFill>
          <a:ln w="19050">
            <a:solidFill>
              <a:schemeClr val="accent3">
                <a:lumMod val="5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643" tIns="161615" rIns="58643" bIns="46176" numCol="1" spcCol="0" rtlCol="0" fromWordArt="0" anchor="t" anchorCtr="0" forceAA="0" compatLnSpc="1">
            <a:prstTxWarp prst="textNoShape">
              <a:avLst/>
            </a:prstTxWarp>
            <a:noAutofit/>
          </a:bodyPr>
          <a:lstStyle/>
          <a:p>
            <a:pPr>
              <a:lnSpc>
                <a:spcPts val="641"/>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〇「食品ロスの削減の推進に関する法律」第</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条に基づく「食品ロスの削減の推進に関する基本的な方針」を踏まえ、</a:t>
            </a:r>
          </a:p>
          <a:p>
            <a:pPr>
              <a:lnSpc>
                <a:spcPts val="1026"/>
              </a:lnSpc>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同法第</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条の規定に基づく都道府県食品ロス削減推進計画として本計画を策定</a:t>
            </a:r>
          </a:p>
          <a:p>
            <a:pPr>
              <a:lnSpc>
                <a:spcPts val="1026"/>
              </a:lnSpc>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〇本計画は、「大阪府循環型社会推進計画」等との調和を図り、「大阪府環境総合計画」の考え方を踏まえる</a:t>
            </a: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41"/>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〇国の「基本方針」及び</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a:t>
            </a:r>
            <a:r>
              <a:rPr lang="ja-JP" altLang="en-US" sz="705"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ｓ</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を踏まえ、</a:t>
            </a:r>
            <a:r>
              <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年計画</a:t>
            </a:r>
          </a:p>
          <a:p>
            <a:pPr>
              <a:lnSpc>
                <a:spcPts val="1026"/>
              </a:lnSpc>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〇国の「基本方針」を踏まえ、計画の中間年である</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年度を目途に、施策の進捗状況等を見極め、見直しを検討</a:t>
            </a:r>
          </a:p>
          <a:p>
            <a:pPr>
              <a:lnSpc>
                <a:spcPts val="770"/>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770"/>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〇府、市町村、事業者、消費者が主体となり、連携・協働して、取組を進めていく。</a:t>
            </a: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139409" y="490168"/>
            <a:ext cx="4544363" cy="480497"/>
          </a:xfrm>
          <a:prstGeom prst="rect">
            <a:avLst/>
          </a:prstGeom>
          <a:solidFill>
            <a:schemeClr val="accent3">
              <a:lumMod val="20000"/>
              <a:lumOff val="80000"/>
            </a:schemeClr>
          </a:solidFill>
          <a:ln w="19050">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57720" tIns="46176" rIns="57720" bIns="46176" anchor="t"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just">
              <a:lnSpc>
                <a:spcPts val="641"/>
              </a:lnSpc>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食品ロスの問題は</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年に国連で採択された「持続可能な開発のための</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 において言及されるなど、世界</a:t>
            </a: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的にも大きな課題である。府においても、削減目標の実現に向け、事業者、消費者、行政等多様な主体が連携し、食品ロス</a:t>
            </a: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削減の取組を総合的かつ効果的に推進するため、本計画を新たに策定することとした。</a:t>
            </a:r>
          </a:p>
        </p:txBody>
      </p:sp>
      <p:sp>
        <p:nvSpPr>
          <p:cNvPr id="50" name="正方形/長方形 49"/>
          <p:cNvSpPr/>
          <p:nvPr/>
        </p:nvSpPr>
        <p:spPr>
          <a:xfrm>
            <a:off x="192204" y="2210783"/>
            <a:ext cx="1541138" cy="171358"/>
          </a:xfrm>
          <a:prstGeom prst="rect">
            <a:avLst/>
          </a:prstGeom>
          <a:gradFill>
            <a:gsLst>
              <a:gs pos="0">
                <a:srgbClr val="00B050"/>
              </a:gs>
              <a:gs pos="80000">
                <a:srgbClr val="00B050"/>
              </a:gs>
              <a:gs pos="100000">
                <a:srgbClr val="00B050"/>
              </a:gs>
            </a:gsLst>
            <a:lin ang="5400000" scaled="0"/>
          </a:gradFill>
          <a:ln w="19050" cap="flat" cmpd="sng" algn="ctr">
            <a:solidFill>
              <a:schemeClr val="accent3">
                <a:lumMod val="50000"/>
              </a:schemeClr>
            </a:solidFill>
            <a:prstDash val="solid"/>
          </a:ln>
          <a:effectLst/>
        </p:spPr>
        <p:txBody>
          <a:bodyPr rot="0" spcFirstLastPara="0" vert="horz" wrap="square" lIns="57720" tIns="46176" rIns="57720" bIns="46176" numCol="1" spcCol="0" rtlCol="0" fromWordArt="0" anchor="ctr" anchorCtr="0" forceAA="0" compatLnSpc="1">
            <a:prstTxWarp prst="textNoShape">
              <a:avLst/>
            </a:prstTxWarp>
            <a:noAutofit/>
          </a:bodyPr>
          <a:lstStyle/>
          <a:p>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第</a:t>
            </a:r>
            <a:r>
              <a:rPr lang="en-US" altLang="ja-JP"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2</a:t>
            </a:r>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章　計画の基本的事項</a:t>
            </a:r>
            <a:endParaRPr lang="ja-JP" altLang="ja-JP"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5" name="角丸四角形 64"/>
          <p:cNvSpPr/>
          <p:nvPr/>
        </p:nvSpPr>
        <p:spPr>
          <a:xfrm>
            <a:off x="233344" y="2412006"/>
            <a:ext cx="914795" cy="150873"/>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ja-JP" altLang="en-US" sz="770" b="1" kern="0" dirty="0">
                <a:solidFill>
                  <a:prstClr val="white"/>
                </a:solidFill>
                <a:latin typeface="Meiryo UI" pitchFamily="50" charset="-128"/>
                <a:ea typeface="Meiryo UI" pitchFamily="50" charset="-128"/>
                <a:cs typeface="Meiryo UI" pitchFamily="50" charset="-128"/>
              </a:rPr>
              <a:t>計画の位置づけ</a:t>
            </a:r>
          </a:p>
        </p:txBody>
      </p:sp>
      <p:sp>
        <p:nvSpPr>
          <p:cNvPr id="66" name="角丸四角形 65"/>
          <p:cNvSpPr/>
          <p:nvPr/>
        </p:nvSpPr>
        <p:spPr>
          <a:xfrm>
            <a:off x="233344" y="2974092"/>
            <a:ext cx="818256" cy="155634"/>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ja-JP" altLang="en-US" sz="770" b="1" kern="0" dirty="0">
                <a:solidFill>
                  <a:prstClr val="white"/>
                </a:solidFill>
                <a:latin typeface="Meiryo UI" pitchFamily="50" charset="-128"/>
                <a:ea typeface="Meiryo UI" pitchFamily="50" charset="-128"/>
                <a:cs typeface="Meiryo UI" pitchFamily="50" charset="-128"/>
              </a:rPr>
              <a:t>計画期間</a:t>
            </a:r>
          </a:p>
        </p:txBody>
      </p:sp>
      <p:sp>
        <p:nvSpPr>
          <p:cNvPr id="68" name="正方形/長方形 67"/>
          <p:cNvSpPr/>
          <p:nvPr/>
        </p:nvSpPr>
        <p:spPr>
          <a:xfrm>
            <a:off x="4771406" y="425308"/>
            <a:ext cx="1416087" cy="209707"/>
          </a:xfrm>
          <a:prstGeom prst="rect">
            <a:avLst/>
          </a:prstGeom>
          <a:gradFill>
            <a:gsLst>
              <a:gs pos="0">
                <a:srgbClr val="00B050"/>
              </a:gs>
              <a:gs pos="80000">
                <a:srgbClr val="00B050"/>
              </a:gs>
              <a:gs pos="100000">
                <a:srgbClr val="00B050"/>
              </a:gs>
            </a:gsLst>
            <a:lin ang="5400000" scaled="0"/>
          </a:gradFill>
          <a:ln w="19050" cap="flat" cmpd="sng" algn="ctr">
            <a:solidFill>
              <a:schemeClr val="accent3">
                <a:lumMod val="50000"/>
              </a:schemeClr>
            </a:solidFill>
            <a:prstDash val="solid"/>
          </a:ln>
          <a:effectLst/>
        </p:spPr>
        <p:txBody>
          <a:bodyPr rot="0" spcFirstLastPara="0" vert="horz" wrap="square" lIns="57720" tIns="46176" rIns="57720" bIns="46176" numCol="1" spcCol="0" rtlCol="0" fromWordArt="0" anchor="ctr" anchorCtr="0" forceAA="0" compatLnSpc="1">
            <a:prstTxWarp prst="textNoShape">
              <a:avLst/>
            </a:prstTxWarp>
            <a:noAutofit/>
          </a:bodyPr>
          <a:lstStyle/>
          <a:p>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第</a:t>
            </a:r>
            <a:r>
              <a:rPr lang="en-US" altLang="ja-JP"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5</a:t>
            </a:r>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章　基本的施策の推進</a:t>
            </a:r>
          </a:p>
        </p:txBody>
      </p:sp>
      <p:sp>
        <p:nvSpPr>
          <p:cNvPr id="82" name="角丸四角形 81"/>
          <p:cNvSpPr/>
          <p:nvPr/>
        </p:nvSpPr>
        <p:spPr>
          <a:xfrm>
            <a:off x="6925583" y="4848462"/>
            <a:ext cx="1499467" cy="138527"/>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ja-JP" altLang="en-US" sz="770" b="1" kern="0" dirty="0">
                <a:solidFill>
                  <a:prstClr val="white"/>
                </a:solidFill>
                <a:latin typeface="Meiryo UI" pitchFamily="50" charset="-128"/>
                <a:ea typeface="Meiryo UI" pitchFamily="50" charset="-128"/>
                <a:cs typeface="Meiryo UI" pitchFamily="50" charset="-128"/>
              </a:rPr>
              <a:t>施策・事業の効果的な推進体制</a:t>
            </a:r>
          </a:p>
        </p:txBody>
      </p:sp>
      <p:sp>
        <p:nvSpPr>
          <p:cNvPr id="38" name="正方形/長方形 37"/>
          <p:cNvSpPr/>
          <p:nvPr/>
        </p:nvSpPr>
        <p:spPr>
          <a:xfrm>
            <a:off x="200765" y="417682"/>
            <a:ext cx="562706" cy="180676"/>
          </a:xfrm>
          <a:prstGeom prst="rect">
            <a:avLst/>
          </a:prstGeom>
          <a:gradFill>
            <a:gsLst>
              <a:gs pos="0">
                <a:srgbClr val="00B050"/>
              </a:gs>
              <a:gs pos="80000">
                <a:srgbClr val="00B050"/>
              </a:gs>
              <a:gs pos="100000">
                <a:srgbClr val="00B050"/>
              </a:gs>
            </a:gsLst>
            <a:lin ang="5400000" scaled="0"/>
          </a:gradFill>
          <a:ln w="19050" cap="flat" cmpd="sng" algn="ctr">
            <a:solidFill>
              <a:schemeClr val="accent3">
                <a:lumMod val="50000"/>
              </a:schemeClr>
            </a:solidFill>
            <a:prstDash val="solid"/>
          </a:ln>
          <a:effectLst/>
        </p:spPr>
        <p:txBody>
          <a:bodyPr rot="0" spcFirstLastPara="0" vert="horz" wrap="square" lIns="57720" tIns="46176" rIns="57720" bIns="46176" numCol="1" spcCol="0" rtlCol="0" fromWordArt="0" anchor="ctr" anchorCtr="0" forceAA="0" compatLnSpc="1">
            <a:prstTxWarp prst="textNoShape">
              <a:avLst/>
            </a:prstTxWarp>
            <a:noAutofit/>
          </a:bodyPr>
          <a:lstStyle/>
          <a:p>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 はじめに</a:t>
            </a:r>
          </a:p>
        </p:txBody>
      </p:sp>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646" y="1207483"/>
            <a:ext cx="904040" cy="903083"/>
          </a:xfrm>
          <a:prstGeom prst="rect">
            <a:avLst/>
          </a:prstGeom>
        </p:spPr>
      </p:pic>
      <p:sp>
        <p:nvSpPr>
          <p:cNvPr id="41" name="角丸四角形 40"/>
          <p:cNvSpPr/>
          <p:nvPr/>
        </p:nvSpPr>
        <p:spPr>
          <a:xfrm>
            <a:off x="229783" y="3434540"/>
            <a:ext cx="913389" cy="156354"/>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ja-JP" altLang="en-US" sz="770" b="1" kern="0" dirty="0">
                <a:solidFill>
                  <a:prstClr val="white"/>
                </a:solidFill>
                <a:latin typeface="Meiryo UI" pitchFamily="50" charset="-128"/>
                <a:ea typeface="Meiryo UI" pitchFamily="50" charset="-128"/>
                <a:cs typeface="Meiryo UI" pitchFamily="50" charset="-128"/>
              </a:rPr>
              <a:t>計画の実施主体</a:t>
            </a:r>
          </a:p>
        </p:txBody>
      </p:sp>
      <p:sp>
        <p:nvSpPr>
          <p:cNvPr id="42" name="角丸四角形 41"/>
          <p:cNvSpPr/>
          <p:nvPr/>
        </p:nvSpPr>
        <p:spPr>
          <a:xfrm>
            <a:off x="150211" y="3891670"/>
            <a:ext cx="4524786" cy="1845003"/>
          </a:xfrm>
          <a:prstGeom prst="roundRect">
            <a:avLst>
              <a:gd name="adj" fmla="val 0"/>
            </a:avLst>
          </a:prstGeom>
          <a:solidFill>
            <a:schemeClr val="accent3">
              <a:lumMod val="20000"/>
              <a:lumOff val="80000"/>
            </a:schemeClr>
          </a:solidFill>
          <a:ln w="19050">
            <a:solidFill>
              <a:schemeClr val="accent3">
                <a:lumMod val="5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643" tIns="161615" rIns="58643" bIns="46176" numCol="1" spcCol="0" rtlCol="0" fromWordArt="0" anchor="t" anchorCtr="0" forceAA="0" compatLnSpc="1">
            <a:prstTxWarp prst="textNoShape">
              <a:avLst/>
            </a:prstTxWarp>
            <a:noAutofit/>
          </a:bodyPr>
          <a:lstStyle/>
          <a:p>
            <a:pPr>
              <a:lnSpc>
                <a:spcPts val="641"/>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〇 全国 ：</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年間発生量　</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612</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万トン　  </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事業系</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328  </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    </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家庭系</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284  </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　（</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年度推計）</a:t>
            </a:r>
          </a:p>
          <a:p>
            <a:pPr>
              <a:spcAft>
                <a:spcPts val="192"/>
              </a:spcAft>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〇大阪府：年間発生量　 </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　　</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事業系</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22.3</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    </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家庭系</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20.8</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　（</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年度推計）</a:t>
            </a:r>
          </a:p>
          <a:p>
            <a:pPr lvl="0"/>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全国：「平成</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年度消費者の意識に関する調査」による</a:t>
            </a:r>
          </a:p>
          <a:p>
            <a:pPr>
              <a:lnSpc>
                <a:spcPts val="1026"/>
              </a:lnSpc>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大阪府：「令和</a:t>
            </a:r>
            <a:r>
              <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年度食品ロス削減に係る府民の意識調査」による</a:t>
            </a: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770"/>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ja-JP" altLang="en-US" sz="705"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ja-JP" altLang="en-US" sz="705"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192204" y="3768118"/>
            <a:ext cx="1386236" cy="181677"/>
          </a:xfrm>
          <a:prstGeom prst="rect">
            <a:avLst/>
          </a:prstGeom>
          <a:gradFill>
            <a:gsLst>
              <a:gs pos="0">
                <a:srgbClr val="00B050"/>
              </a:gs>
              <a:gs pos="80000">
                <a:srgbClr val="00B050"/>
              </a:gs>
              <a:gs pos="100000">
                <a:srgbClr val="00B050"/>
              </a:gs>
            </a:gsLst>
            <a:lin ang="5400000" scaled="0"/>
          </a:gradFill>
          <a:ln w="19050" cap="flat" cmpd="sng" algn="ctr">
            <a:solidFill>
              <a:schemeClr val="accent3">
                <a:lumMod val="50000"/>
              </a:schemeClr>
            </a:solidFill>
            <a:prstDash val="solid"/>
          </a:ln>
          <a:effectLst/>
        </p:spPr>
        <p:txBody>
          <a:bodyPr rot="0" spcFirstLastPara="0" vert="horz" wrap="square" lIns="57720" tIns="46176" rIns="57720" bIns="46176" numCol="1" spcCol="0" rtlCol="0" fromWordArt="0" anchor="ctr" anchorCtr="0" forceAA="0" compatLnSpc="1">
            <a:prstTxWarp prst="textNoShape">
              <a:avLst/>
            </a:prstTxWarp>
            <a:noAutofit/>
          </a:bodyPr>
          <a:lstStyle/>
          <a:p>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第</a:t>
            </a:r>
            <a:r>
              <a:rPr lang="en-US" altLang="ja-JP"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3</a:t>
            </a:r>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章　食品ロスの現状</a:t>
            </a:r>
          </a:p>
        </p:txBody>
      </p:sp>
      <p:sp>
        <p:nvSpPr>
          <p:cNvPr id="47" name="角丸四角形 46"/>
          <p:cNvSpPr/>
          <p:nvPr/>
        </p:nvSpPr>
        <p:spPr>
          <a:xfrm>
            <a:off x="220493" y="3986623"/>
            <a:ext cx="818256" cy="155634"/>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ja-JP" altLang="en-US" sz="770" b="1" kern="0" dirty="0">
                <a:solidFill>
                  <a:prstClr val="white"/>
                </a:solidFill>
                <a:latin typeface="Meiryo UI" pitchFamily="50" charset="-128"/>
                <a:ea typeface="Meiryo UI" pitchFamily="50" charset="-128"/>
                <a:cs typeface="Meiryo UI" pitchFamily="50" charset="-128"/>
              </a:rPr>
              <a:t>食品ロス量</a:t>
            </a:r>
          </a:p>
        </p:txBody>
      </p:sp>
      <p:sp>
        <p:nvSpPr>
          <p:cNvPr id="49" name="角丸四角形 48"/>
          <p:cNvSpPr/>
          <p:nvPr/>
        </p:nvSpPr>
        <p:spPr>
          <a:xfrm>
            <a:off x="142565" y="5811806"/>
            <a:ext cx="4522759" cy="1001629"/>
          </a:xfrm>
          <a:prstGeom prst="roundRect">
            <a:avLst>
              <a:gd name="adj" fmla="val 0"/>
            </a:avLst>
          </a:prstGeom>
          <a:solidFill>
            <a:schemeClr val="accent3">
              <a:lumMod val="20000"/>
              <a:lumOff val="80000"/>
            </a:schemeClr>
          </a:solidFill>
          <a:ln w="19050">
            <a:solidFill>
              <a:schemeClr val="accent3">
                <a:lumMod val="5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643" tIns="161615" rIns="58643" bIns="46176" numCol="1" spcCol="0" rtlCol="0" fromWordArt="0" anchor="t" anchorCtr="0" forceAA="0" compatLnSpc="1">
            <a:prstTxWarp prst="textNoShape">
              <a:avLst/>
            </a:prstTxWarp>
            <a:noAutofit/>
          </a:bodyPr>
          <a:lstStyle/>
          <a:p>
            <a:pPr>
              <a:lnSpc>
                <a:spcPts val="1539"/>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〇国の「基本方針」を踏まえ、</a:t>
            </a: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事業系家庭系ともに</a:t>
            </a:r>
            <a:endPar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385"/>
              </a:spcAft>
            </a:pP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年度比で</a:t>
            </a:r>
            <a:r>
              <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年度に食品ロス量の半減を目指す。</a:t>
            </a:r>
            <a:endPar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83"/>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85"/>
              </a:lnSpc>
            </a:pPr>
            <a:endPar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〇</a:t>
            </a:r>
            <a:r>
              <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年度までに、食品ロス削減のための複数（</a:t>
            </a:r>
            <a:r>
              <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項目以上）の取組を行う府民の割合を</a:t>
            </a:r>
            <a:r>
              <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％とする。</a:t>
            </a:r>
            <a:endPar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192203" y="5761469"/>
            <a:ext cx="1049900" cy="162204"/>
          </a:xfrm>
          <a:prstGeom prst="rect">
            <a:avLst/>
          </a:prstGeom>
          <a:gradFill>
            <a:gsLst>
              <a:gs pos="0">
                <a:srgbClr val="00B050"/>
              </a:gs>
              <a:gs pos="80000">
                <a:srgbClr val="00B050"/>
              </a:gs>
              <a:gs pos="100000">
                <a:srgbClr val="00B050"/>
              </a:gs>
            </a:gsLst>
            <a:lin ang="5400000" scaled="0"/>
          </a:gradFill>
          <a:ln w="19050" cap="flat" cmpd="sng" algn="ctr">
            <a:solidFill>
              <a:schemeClr val="accent3">
                <a:lumMod val="50000"/>
              </a:schemeClr>
            </a:solidFill>
            <a:prstDash val="solid"/>
          </a:ln>
          <a:effectLst/>
        </p:spPr>
        <p:txBody>
          <a:bodyPr rot="0" spcFirstLastPara="0" vert="horz" wrap="square" lIns="57720" tIns="46176" rIns="57720" bIns="46176" numCol="1" spcCol="0" rtlCol="0" fromWordArt="0" anchor="ctr" anchorCtr="0" forceAA="0" compatLnSpc="1">
            <a:prstTxWarp prst="textNoShape">
              <a:avLst/>
            </a:prstTxWarp>
            <a:noAutofit/>
          </a:bodyPr>
          <a:lstStyle/>
          <a:p>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第</a:t>
            </a:r>
            <a:r>
              <a:rPr lang="en-US" altLang="ja-JP"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4</a:t>
            </a:r>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章　将来目標</a:t>
            </a:r>
          </a:p>
        </p:txBody>
      </p:sp>
      <p:sp>
        <p:nvSpPr>
          <p:cNvPr id="54" name="角丸四角形 53"/>
          <p:cNvSpPr/>
          <p:nvPr/>
        </p:nvSpPr>
        <p:spPr>
          <a:xfrm>
            <a:off x="192204" y="5982055"/>
            <a:ext cx="818256" cy="155634"/>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ja-JP" altLang="en-US" sz="770" b="1" kern="0" dirty="0">
                <a:solidFill>
                  <a:prstClr val="white"/>
                </a:solidFill>
                <a:latin typeface="Meiryo UI" pitchFamily="50" charset="-128"/>
                <a:ea typeface="Meiryo UI" pitchFamily="50" charset="-128"/>
                <a:cs typeface="Meiryo UI" pitchFamily="50" charset="-128"/>
              </a:rPr>
              <a:t>食品ロス量</a:t>
            </a:r>
          </a:p>
        </p:txBody>
      </p:sp>
      <p:graphicFrame>
        <p:nvGraphicFramePr>
          <p:cNvPr id="46" name="表 45"/>
          <p:cNvGraphicFramePr>
            <a:graphicFrameLocks noGrp="1"/>
          </p:cNvGraphicFramePr>
          <p:nvPr/>
        </p:nvGraphicFramePr>
        <p:xfrm>
          <a:off x="2576361" y="5939292"/>
          <a:ext cx="2062384" cy="673395"/>
        </p:xfrm>
        <a:graphic>
          <a:graphicData uri="http://schemas.openxmlformats.org/drawingml/2006/table">
            <a:tbl>
              <a:tblPr firstRow="1" firstCol="1" bandRow="1">
                <a:tableStyleId>{5940675A-B579-460E-94D1-54222C63F5DA}</a:tableStyleId>
              </a:tblPr>
              <a:tblGrid>
                <a:gridCol w="372338">
                  <a:extLst>
                    <a:ext uri="{9D8B030D-6E8A-4147-A177-3AD203B41FA5}">
                      <a16:colId xmlns:a16="http://schemas.microsoft.com/office/drawing/2014/main" val="20001"/>
                    </a:ext>
                  </a:extLst>
                </a:gridCol>
                <a:gridCol w="567815">
                  <a:extLst>
                    <a:ext uri="{9D8B030D-6E8A-4147-A177-3AD203B41FA5}">
                      <a16:colId xmlns:a16="http://schemas.microsoft.com/office/drawing/2014/main" val="20002"/>
                    </a:ext>
                  </a:extLst>
                </a:gridCol>
                <a:gridCol w="567816">
                  <a:extLst>
                    <a:ext uri="{9D8B030D-6E8A-4147-A177-3AD203B41FA5}">
                      <a16:colId xmlns:a16="http://schemas.microsoft.com/office/drawing/2014/main" val="20003"/>
                    </a:ext>
                  </a:extLst>
                </a:gridCol>
                <a:gridCol w="554415">
                  <a:extLst>
                    <a:ext uri="{9D8B030D-6E8A-4147-A177-3AD203B41FA5}">
                      <a16:colId xmlns:a16="http://schemas.microsoft.com/office/drawing/2014/main" val="2224120256"/>
                    </a:ext>
                  </a:extLst>
                </a:gridCol>
              </a:tblGrid>
              <a:tr h="241653">
                <a:tc>
                  <a:txBody>
                    <a:bodyPr/>
                    <a:lstStyle/>
                    <a:p>
                      <a:pPr algn="just">
                        <a:lnSpc>
                          <a:spcPct val="100000"/>
                        </a:lnSpc>
                        <a:spcAft>
                          <a:spcPts val="0"/>
                        </a:spcAft>
                      </a:pPr>
                      <a:r>
                        <a:rPr lang="ja-JP" altLang="en-US" sz="600" kern="100" dirty="0">
                          <a:ln>
                            <a:noFill/>
                          </a:ln>
                          <a:effectLst/>
                          <a:latin typeface="Meiryo UI" panose="020B0604030504040204" pitchFamily="50" charset="-128"/>
                          <a:ea typeface="Meiryo UI" panose="020B0604030504040204" pitchFamily="50" charset="-128"/>
                        </a:rPr>
                        <a:t>　</a:t>
                      </a:r>
                      <a:endParaRPr lang="en-US" altLang="ja-JP" sz="600" b="0" kern="100" dirty="0">
                        <a:ln>
                          <a:noFill/>
                        </a:ln>
                        <a:effectLst/>
                        <a:latin typeface="Meiryo UI" panose="020B0604030504040204" pitchFamily="50" charset="-128"/>
                        <a:ea typeface="Meiryo UI" panose="020B0604030504040204" pitchFamily="50" charset="-128"/>
                        <a:cs typeface="Meiryo UI" panose="020B0604030504040204" pitchFamily="50" charset="-128"/>
                      </a:endParaRPr>
                    </a:p>
                  </a:txBody>
                  <a:tcPr marL="46176" marR="46176" marT="23088" marB="23088" anchor="ctr"/>
                </a:tc>
                <a:tc>
                  <a:txBody>
                    <a:bodyPr/>
                    <a:lstStyle/>
                    <a:p>
                      <a:pPr algn="ctr">
                        <a:lnSpc>
                          <a:spcPct val="100000"/>
                        </a:lnSpc>
                        <a:spcAft>
                          <a:spcPts val="0"/>
                        </a:spcAft>
                      </a:pPr>
                      <a:r>
                        <a:rPr lang="en-US" altLang="ja-JP" sz="600" kern="100" dirty="0">
                          <a:effectLst/>
                          <a:latin typeface="Meiryo UI" panose="020B0604030504040204" pitchFamily="50" charset="-128"/>
                          <a:ea typeface="Meiryo UI" panose="020B0604030504040204" pitchFamily="50" charset="-128"/>
                        </a:rPr>
                        <a:t>2000</a:t>
                      </a:r>
                      <a:r>
                        <a:rPr lang="ja-JP" altLang="en-US" sz="600" kern="100" dirty="0">
                          <a:effectLst/>
                          <a:latin typeface="Meiryo UI" panose="020B0604030504040204" pitchFamily="50" charset="-128"/>
                          <a:ea typeface="Meiryo UI" panose="020B0604030504040204" pitchFamily="50" charset="-128"/>
                        </a:rPr>
                        <a:t>年度</a:t>
                      </a:r>
                      <a:endParaRPr lang="en-US" altLang="ja-JP" sz="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600" kern="100" dirty="0">
                          <a:effectLst/>
                          <a:latin typeface="Meiryo UI" panose="020B0604030504040204" pitchFamily="50" charset="-128"/>
                          <a:ea typeface="Meiryo UI" panose="020B0604030504040204" pitchFamily="50" charset="-128"/>
                        </a:rPr>
                        <a:t>（基準年）</a:t>
                      </a:r>
                      <a:endParaRPr lang="ja-JP" sz="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76" marR="46176" marT="23088" marB="23088" anchor="ctr"/>
                </a:tc>
                <a:tc>
                  <a:txBody>
                    <a:bodyPr/>
                    <a:lstStyle/>
                    <a:p>
                      <a:pPr algn="ctr">
                        <a:lnSpc>
                          <a:spcPct val="100000"/>
                        </a:lnSpc>
                        <a:spcAft>
                          <a:spcPts val="0"/>
                        </a:spcAft>
                      </a:pPr>
                      <a:r>
                        <a:rPr lang="en-US" altLang="ja-JP" sz="600" kern="100" dirty="0">
                          <a:effectLst/>
                          <a:latin typeface="Meiryo UI" panose="020B0604030504040204" pitchFamily="50" charset="-128"/>
                          <a:ea typeface="Meiryo UI" panose="020B0604030504040204" pitchFamily="50" charset="-128"/>
                        </a:rPr>
                        <a:t>2019</a:t>
                      </a:r>
                      <a:r>
                        <a:rPr lang="ja-JP" altLang="en-US" sz="600" kern="100" dirty="0">
                          <a:effectLst/>
                          <a:latin typeface="Meiryo UI" panose="020B0604030504040204" pitchFamily="50" charset="-128"/>
                          <a:ea typeface="Meiryo UI" panose="020B0604030504040204" pitchFamily="50" charset="-128"/>
                        </a:rPr>
                        <a:t>年度（現状値）</a:t>
                      </a:r>
                      <a:endParaRPr lang="en-US" altLang="ja-JP" sz="600" b="0" kern="100" dirty="0">
                        <a:solidFill>
                          <a:schemeClr val="tx1"/>
                        </a:solidFill>
                        <a:effectLst/>
                        <a:latin typeface="Meiryo UI" panose="020B0604030504040204" pitchFamily="50" charset="-128"/>
                        <a:ea typeface="Meiryo UI" panose="020B0604030504040204" pitchFamily="50" charset="-128"/>
                      </a:endParaRPr>
                    </a:p>
                  </a:txBody>
                  <a:tcPr marL="46176" marR="46176" marT="23088" marB="23088" anchor="ctr"/>
                </a:tc>
                <a:tc>
                  <a:txBody>
                    <a:bodyPr/>
                    <a:lstStyle/>
                    <a:p>
                      <a:pPr algn="ctr">
                        <a:lnSpc>
                          <a:spcPct val="100000"/>
                        </a:lnSpc>
                        <a:spcAft>
                          <a:spcPts val="0"/>
                        </a:spcAft>
                      </a:pPr>
                      <a:r>
                        <a:rPr lang="en-US" altLang="ja-JP" sz="600" b="1" kern="100" dirty="0">
                          <a:solidFill>
                            <a:schemeClr val="tx1"/>
                          </a:solidFill>
                          <a:effectLst/>
                          <a:latin typeface="Meiryo UI" panose="020B0604030504040204" pitchFamily="50" charset="-128"/>
                          <a:ea typeface="Meiryo UI" panose="020B0604030504040204" pitchFamily="50" charset="-128"/>
                        </a:rPr>
                        <a:t>2030</a:t>
                      </a:r>
                      <a:r>
                        <a:rPr lang="ja-JP" altLang="en-US" sz="600" b="1" kern="100" dirty="0">
                          <a:solidFill>
                            <a:schemeClr val="tx1"/>
                          </a:solidFill>
                          <a:effectLst/>
                          <a:latin typeface="Meiryo UI" panose="020B0604030504040204" pitchFamily="50" charset="-128"/>
                          <a:ea typeface="Meiryo UI" panose="020B0604030504040204" pitchFamily="50" charset="-128"/>
                        </a:rPr>
                        <a:t>年度（目標値）</a:t>
                      </a:r>
                      <a:endParaRPr lang="ja-JP" sz="6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76" marR="46176" marT="23088" marB="23088" anchor="ctr">
                    <a:solidFill>
                      <a:schemeClr val="bg1">
                        <a:lumMod val="85000"/>
                      </a:schemeClr>
                    </a:solidFill>
                  </a:tcPr>
                </a:tc>
                <a:extLst>
                  <a:ext uri="{0D108BD9-81ED-4DB2-BD59-A6C34878D82A}">
                    <a16:rowId xmlns:a16="http://schemas.microsoft.com/office/drawing/2014/main" val="10001"/>
                  </a:ext>
                </a:extLst>
              </a:tr>
              <a:tr h="143914">
                <a:tc>
                  <a:txBody>
                    <a:bodyPr/>
                    <a:lstStyle/>
                    <a:p>
                      <a:pPr algn="just">
                        <a:lnSpc>
                          <a:spcPct val="100000"/>
                        </a:lnSpc>
                        <a:spcAft>
                          <a:spcPts val="0"/>
                        </a:spcAft>
                      </a:pPr>
                      <a:r>
                        <a:rPr lang="ja-JP" altLang="en-US" sz="600" kern="100" dirty="0">
                          <a:ln>
                            <a:noFill/>
                          </a:ln>
                          <a:effectLst/>
                          <a:latin typeface="Meiryo UI" panose="020B0604030504040204" pitchFamily="50" charset="-128"/>
                          <a:ea typeface="Meiryo UI" panose="020B0604030504040204" pitchFamily="50" charset="-128"/>
                        </a:rPr>
                        <a:t>事業系</a:t>
                      </a:r>
                      <a:endParaRPr lang="ja-JP" sz="600" kern="100" dirty="0">
                        <a:ln>
                          <a:noFill/>
                        </a:ln>
                        <a:effectLst/>
                        <a:latin typeface="Meiryo UI" panose="020B0604030504040204" pitchFamily="50" charset="-128"/>
                        <a:ea typeface="Meiryo UI" panose="020B0604030504040204" pitchFamily="50" charset="-128"/>
                      </a:endParaRPr>
                    </a:p>
                  </a:txBody>
                  <a:tcPr marL="46176" marR="46176" marT="23088" marB="23088" anchor="ctr"/>
                </a:tc>
                <a:tc>
                  <a:txBody>
                    <a:bodyPr/>
                    <a:lstStyle/>
                    <a:p>
                      <a:pPr algn="ctr">
                        <a:lnSpc>
                          <a:spcPct val="100000"/>
                        </a:lnSpc>
                        <a:spcAft>
                          <a:spcPts val="0"/>
                        </a:spcAft>
                      </a:pPr>
                      <a:r>
                        <a:rPr lang="en-US" altLang="ja-JP" sz="600" kern="100" dirty="0">
                          <a:effectLst/>
                          <a:latin typeface="Meiryo UI" panose="020B0604030504040204" pitchFamily="50" charset="-128"/>
                          <a:ea typeface="Meiryo UI" panose="020B0604030504040204" pitchFamily="50" charset="-128"/>
                        </a:rPr>
                        <a:t>33.2</a:t>
                      </a:r>
                      <a:endParaRPr lang="ja-JP" sz="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76" marR="46176" marT="23088" marB="23088" anchor="ctr"/>
                </a:tc>
                <a:tc>
                  <a:txBody>
                    <a:bodyPr/>
                    <a:lstStyle/>
                    <a:p>
                      <a:pPr algn="ctr">
                        <a:lnSpc>
                          <a:spcPct val="100000"/>
                        </a:lnSpc>
                        <a:spcAft>
                          <a:spcPts val="0"/>
                        </a:spcAft>
                      </a:pPr>
                      <a:r>
                        <a:rPr lang="en-US" altLang="ja-JP" sz="600" kern="100" dirty="0">
                          <a:effectLst/>
                          <a:latin typeface="Meiryo UI" panose="020B0604030504040204" pitchFamily="50" charset="-128"/>
                          <a:ea typeface="Meiryo UI" panose="020B0604030504040204" pitchFamily="50" charset="-128"/>
                        </a:rPr>
                        <a:t>22.3</a:t>
                      </a:r>
                      <a:endParaRPr lang="ja-JP" sz="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76" marR="46176" marT="23088" marB="23088" anchor="ctr"/>
                </a:tc>
                <a:tc>
                  <a:txBody>
                    <a:bodyPr/>
                    <a:lstStyle/>
                    <a:p>
                      <a:pPr algn="ctr">
                        <a:lnSpc>
                          <a:spcPct val="100000"/>
                        </a:lnSpc>
                        <a:spcAft>
                          <a:spcPts val="0"/>
                        </a:spcAft>
                      </a:pPr>
                      <a:r>
                        <a:rPr lang="en-US" altLang="ja-JP" sz="600" b="1" kern="100" dirty="0">
                          <a:solidFill>
                            <a:schemeClr val="tx1"/>
                          </a:solidFill>
                          <a:effectLst/>
                          <a:latin typeface="Meiryo UI" panose="020B0604030504040204" pitchFamily="50" charset="-128"/>
                          <a:ea typeface="Meiryo UI" panose="020B0604030504040204" pitchFamily="50" charset="-128"/>
                        </a:rPr>
                        <a:t>16.6</a:t>
                      </a:r>
                      <a:endParaRPr lang="ja-JP" altLang="ja-JP" sz="6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76" marR="46176" marT="23088" marB="23088" anchor="ctr">
                    <a:solidFill>
                      <a:schemeClr val="bg1">
                        <a:lumMod val="85000"/>
                      </a:schemeClr>
                    </a:solidFill>
                  </a:tcPr>
                </a:tc>
                <a:extLst>
                  <a:ext uri="{0D108BD9-81ED-4DB2-BD59-A6C34878D82A}">
                    <a16:rowId xmlns:a16="http://schemas.microsoft.com/office/drawing/2014/main" val="10002"/>
                  </a:ext>
                </a:extLst>
              </a:tr>
              <a:tr h="143914">
                <a:tc>
                  <a:txBody>
                    <a:bodyPr/>
                    <a:lstStyle/>
                    <a:p>
                      <a:pPr algn="just">
                        <a:lnSpc>
                          <a:spcPct val="100000"/>
                        </a:lnSpc>
                        <a:spcAft>
                          <a:spcPts val="0"/>
                        </a:spcAft>
                      </a:pPr>
                      <a:r>
                        <a:rPr lang="ja-JP" altLang="en-US" sz="600" kern="100" dirty="0">
                          <a:effectLst/>
                          <a:latin typeface="Meiryo UI" panose="020B0604030504040204" pitchFamily="50" charset="-128"/>
                          <a:ea typeface="Meiryo UI" panose="020B0604030504040204" pitchFamily="50" charset="-128"/>
                        </a:rPr>
                        <a:t>家庭系</a:t>
                      </a:r>
                      <a:endParaRPr lang="ja-JP" sz="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76" marR="46176" marT="23088" marB="23088" anchor="ctr"/>
                </a:tc>
                <a:tc>
                  <a:txBody>
                    <a:bodyPr/>
                    <a:lstStyle/>
                    <a:p>
                      <a:pPr algn="ctr">
                        <a:lnSpc>
                          <a:spcPct val="100000"/>
                        </a:lnSpc>
                        <a:spcAft>
                          <a:spcPts val="0"/>
                        </a:spcAft>
                      </a:pPr>
                      <a:r>
                        <a:rPr lang="en-US" altLang="ja-JP" sz="600" kern="100" dirty="0">
                          <a:effectLst/>
                          <a:latin typeface="Meiryo UI" panose="020B0604030504040204" pitchFamily="50" charset="-128"/>
                          <a:ea typeface="Meiryo UI" panose="020B0604030504040204" pitchFamily="50" charset="-128"/>
                        </a:rPr>
                        <a:t>32.2</a:t>
                      </a:r>
                      <a:endParaRPr lang="ja-JP" sz="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76" marR="46176" marT="23088" marB="23088" anchor="ctr"/>
                </a:tc>
                <a:tc>
                  <a:txBody>
                    <a:bodyPr/>
                    <a:lstStyle/>
                    <a:p>
                      <a:pPr algn="ctr">
                        <a:lnSpc>
                          <a:spcPct val="100000"/>
                        </a:lnSpc>
                        <a:spcAft>
                          <a:spcPts val="0"/>
                        </a:spcAft>
                      </a:pPr>
                      <a:r>
                        <a:rPr lang="en-US" altLang="ja-JP" sz="600" kern="100" dirty="0">
                          <a:effectLst/>
                          <a:latin typeface="Meiryo UI" panose="020B0604030504040204" pitchFamily="50" charset="-128"/>
                          <a:ea typeface="Meiryo UI" panose="020B0604030504040204" pitchFamily="50" charset="-128"/>
                        </a:rPr>
                        <a:t>20.8</a:t>
                      </a:r>
                      <a:endParaRPr lang="ja-JP" sz="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76" marR="46176" marT="23088" marB="23088" anchor="ctr"/>
                </a:tc>
                <a:tc>
                  <a:txBody>
                    <a:bodyPr/>
                    <a:lstStyle/>
                    <a:p>
                      <a:pPr algn="ctr">
                        <a:lnSpc>
                          <a:spcPct val="100000"/>
                        </a:lnSpc>
                        <a:spcAft>
                          <a:spcPts val="0"/>
                        </a:spcAft>
                      </a:pPr>
                      <a:r>
                        <a:rPr lang="en-US" altLang="ja-JP" sz="600" b="1" kern="100" dirty="0">
                          <a:solidFill>
                            <a:schemeClr val="tx1"/>
                          </a:solidFill>
                          <a:effectLst/>
                          <a:latin typeface="Meiryo UI" panose="020B0604030504040204" pitchFamily="50" charset="-128"/>
                          <a:ea typeface="Meiryo UI" panose="020B0604030504040204" pitchFamily="50" charset="-128"/>
                        </a:rPr>
                        <a:t>16.1</a:t>
                      </a:r>
                      <a:endParaRPr lang="ja-JP" altLang="ja-JP" sz="6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76" marR="46176" marT="23088" marB="23088" anchor="ctr">
                    <a:solidFill>
                      <a:schemeClr val="bg1">
                        <a:lumMod val="85000"/>
                      </a:schemeClr>
                    </a:solidFill>
                  </a:tcPr>
                </a:tc>
                <a:extLst>
                  <a:ext uri="{0D108BD9-81ED-4DB2-BD59-A6C34878D82A}">
                    <a16:rowId xmlns:a16="http://schemas.microsoft.com/office/drawing/2014/main" val="10003"/>
                  </a:ext>
                </a:extLst>
              </a:tr>
              <a:tr h="143914">
                <a:tc>
                  <a:txBody>
                    <a:bodyPr/>
                    <a:lstStyle/>
                    <a:p>
                      <a:pPr algn="ctr">
                        <a:lnSpc>
                          <a:spcPct val="100000"/>
                        </a:lnSpc>
                        <a:spcAft>
                          <a:spcPts val="0"/>
                        </a:spcAft>
                      </a:pPr>
                      <a:r>
                        <a:rPr lang="ja-JP" altLang="en-US" sz="600" b="0" kern="100" dirty="0">
                          <a:effectLst/>
                          <a:latin typeface="Meiryo UI" panose="020B0604030504040204" pitchFamily="50" charset="-128"/>
                          <a:ea typeface="Meiryo UI" panose="020B0604030504040204" pitchFamily="50" charset="-128"/>
                          <a:cs typeface="Meiryo UI" panose="020B0604030504040204" pitchFamily="50" charset="-128"/>
                        </a:rPr>
                        <a:t>全体</a:t>
                      </a:r>
                      <a:endParaRPr lang="ja-JP" sz="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76" marR="46176" marT="23088" marB="23088" anchor="ctr"/>
                </a:tc>
                <a:tc>
                  <a:txBody>
                    <a:bodyPr/>
                    <a:lstStyle/>
                    <a:p>
                      <a:pPr algn="ctr">
                        <a:lnSpc>
                          <a:spcPct val="100000"/>
                        </a:lnSpc>
                        <a:spcAft>
                          <a:spcPts val="0"/>
                        </a:spcAft>
                      </a:pPr>
                      <a:r>
                        <a:rPr lang="en-US" altLang="ja-JP" sz="600" b="0" kern="100" dirty="0">
                          <a:effectLst/>
                          <a:latin typeface="Meiryo UI" panose="020B0604030504040204" pitchFamily="50" charset="-128"/>
                          <a:ea typeface="Meiryo UI" panose="020B0604030504040204" pitchFamily="50" charset="-128"/>
                          <a:cs typeface="Meiryo UI" panose="020B0604030504040204" pitchFamily="50" charset="-128"/>
                        </a:rPr>
                        <a:t>65.4</a:t>
                      </a:r>
                      <a:endParaRPr lang="ja-JP" sz="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6176" marR="46176" marT="23088" marB="23088" anchor="ctr"/>
                </a:tc>
                <a:tc>
                  <a:txBody>
                    <a:bodyPr/>
                    <a:lstStyle/>
                    <a:p>
                      <a:pPr algn="ctr">
                        <a:lnSpc>
                          <a:spcPct val="100000"/>
                        </a:lnSpc>
                        <a:spcAft>
                          <a:spcPts val="0"/>
                        </a:spcAft>
                      </a:pPr>
                      <a:r>
                        <a:rPr lang="en-US" altLang="ja-JP" sz="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43.1</a:t>
                      </a:r>
                      <a:endParaRPr lang="ja-JP" sz="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76" marR="46176" marT="23088" marB="23088" anchor="ctr"/>
                </a:tc>
                <a:tc>
                  <a:txBody>
                    <a:bodyPr/>
                    <a:lstStyle/>
                    <a:p>
                      <a:pPr algn="ctr">
                        <a:lnSpc>
                          <a:spcPct val="100000"/>
                        </a:lnSpc>
                        <a:spcAft>
                          <a:spcPts val="0"/>
                        </a:spcAft>
                      </a:pPr>
                      <a:r>
                        <a:rPr lang="en-US" altLang="ja-JP" sz="6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32.7</a:t>
                      </a:r>
                      <a:endParaRPr lang="ja-JP" altLang="ja-JP" sz="6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176" marR="46176" marT="23088" marB="23088" anchor="ctr">
                    <a:solidFill>
                      <a:schemeClr val="bg1">
                        <a:lumMod val="85000"/>
                      </a:schemeClr>
                    </a:solidFill>
                  </a:tcPr>
                </a:tc>
                <a:extLst>
                  <a:ext uri="{0D108BD9-81ED-4DB2-BD59-A6C34878D82A}">
                    <a16:rowId xmlns:a16="http://schemas.microsoft.com/office/drawing/2014/main" val="4070031571"/>
                  </a:ext>
                </a:extLst>
              </a:tr>
            </a:tbl>
          </a:graphicData>
        </a:graphic>
      </p:graphicFrame>
      <p:sp>
        <p:nvSpPr>
          <p:cNvPr id="57" name="角丸四角形 56"/>
          <p:cNvSpPr/>
          <p:nvPr/>
        </p:nvSpPr>
        <p:spPr>
          <a:xfrm>
            <a:off x="197156" y="6484306"/>
            <a:ext cx="1716763" cy="143301"/>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ja-JP" altLang="en-US" sz="770" b="1" kern="0" dirty="0">
                <a:solidFill>
                  <a:prstClr val="white"/>
                </a:solidFill>
                <a:latin typeface="Meiryo UI" pitchFamily="50" charset="-128"/>
                <a:ea typeface="Meiryo UI" pitchFamily="50" charset="-128"/>
                <a:cs typeface="Meiryo UI" pitchFamily="50" charset="-128"/>
              </a:rPr>
              <a:t>食品ロス削減に取り組む府民の割合</a:t>
            </a:r>
          </a:p>
        </p:txBody>
      </p:sp>
      <p:sp>
        <p:nvSpPr>
          <p:cNvPr id="85" name="正方形/長方形 84"/>
          <p:cNvSpPr/>
          <p:nvPr/>
        </p:nvSpPr>
        <p:spPr>
          <a:xfrm>
            <a:off x="4771407" y="3703717"/>
            <a:ext cx="1223557" cy="213658"/>
          </a:xfrm>
          <a:prstGeom prst="rect">
            <a:avLst/>
          </a:prstGeom>
          <a:gradFill>
            <a:gsLst>
              <a:gs pos="0">
                <a:srgbClr val="00B050"/>
              </a:gs>
              <a:gs pos="80000">
                <a:srgbClr val="00B050"/>
              </a:gs>
              <a:gs pos="100000">
                <a:srgbClr val="00B050"/>
              </a:gs>
            </a:gsLst>
            <a:lin ang="5400000" scaled="0"/>
          </a:gradFill>
          <a:ln w="19050" cap="flat" cmpd="sng" algn="ctr">
            <a:solidFill>
              <a:schemeClr val="accent3">
                <a:lumMod val="50000"/>
              </a:schemeClr>
            </a:solidFill>
            <a:prstDash val="solid"/>
          </a:ln>
          <a:effectLst/>
        </p:spPr>
        <p:txBody>
          <a:bodyPr rot="0" spcFirstLastPara="0" vert="horz" wrap="square" lIns="57720" tIns="46176" rIns="57720" bIns="46176" numCol="1" spcCol="0" rtlCol="0" fromWordArt="0" anchor="ctr" anchorCtr="0" forceAA="0" compatLnSpc="1">
            <a:prstTxWarp prst="textNoShape">
              <a:avLst/>
            </a:prstTxWarp>
            <a:noAutofit/>
          </a:bodyPr>
          <a:lstStyle/>
          <a:p>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第</a:t>
            </a:r>
            <a:r>
              <a:rPr lang="en-US" altLang="ja-JP"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6</a:t>
            </a:r>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章　各主体の役割</a:t>
            </a:r>
          </a:p>
        </p:txBody>
      </p:sp>
      <p:graphicFrame>
        <p:nvGraphicFramePr>
          <p:cNvPr id="86" name="表 85"/>
          <p:cNvGraphicFramePr>
            <a:graphicFrameLocks noGrp="1"/>
          </p:cNvGraphicFramePr>
          <p:nvPr/>
        </p:nvGraphicFramePr>
        <p:xfrm>
          <a:off x="4767163" y="3932008"/>
          <a:ext cx="5014486" cy="1500079"/>
        </p:xfrm>
        <a:graphic>
          <a:graphicData uri="http://schemas.openxmlformats.org/drawingml/2006/table">
            <a:tbl>
              <a:tblPr firstRow="1" bandRow="1">
                <a:tableStyleId>{F5AB1C69-6EDB-4FF4-983F-18BD219EF322}</a:tableStyleId>
              </a:tblPr>
              <a:tblGrid>
                <a:gridCol w="2611575">
                  <a:extLst>
                    <a:ext uri="{9D8B030D-6E8A-4147-A177-3AD203B41FA5}">
                      <a16:colId xmlns:a16="http://schemas.microsoft.com/office/drawing/2014/main" val="3241766134"/>
                    </a:ext>
                  </a:extLst>
                </a:gridCol>
                <a:gridCol w="2402911">
                  <a:extLst>
                    <a:ext uri="{9D8B030D-6E8A-4147-A177-3AD203B41FA5}">
                      <a16:colId xmlns:a16="http://schemas.microsoft.com/office/drawing/2014/main" val="4230220939"/>
                    </a:ext>
                  </a:extLst>
                </a:gridCol>
              </a:tblGrid>
              <a:tr h="151111">
                <a:tc>
                  <a:txBody>
                    <a:bodyPr/>
                    <a:lstStyle/>
                    <a:p>
                      <a:pPr algn="ctr"/>
                      <a:r>
                        <a:rPr kumimoji="1" lang="ja-JP" altLang="en-US" sz="800" dirty="0">
                          <a:latin typeface="Meiryo UI" panose="020B0604030504040204" pitchFamily="50" charset="-128"/>
                          <a:ea typeface="Meiryo UI" panose="020B0604030504040204" pitchFamily="50" charset="-128"/>
                        </a:rPr>
                        <a:t>事　業　者 </a:t>
                      </a:r>
                    </a:p>
                  </a:txBody>
                  <a:tcPr marL="46176" marR="23088" marT="23088" marB="0"/>
                </a:tc>
                <a:tc>
                  <a:txBody>
                    <a:bodyPr/>
                    <a:lstStyle/>
                    <a:p>
                      <a:pPr algn="ctr"/>
                      <a:r>
                        <a:rPr kumimoji="1" lang="ja-JP" altLang="en-US" sz="800" dirty="0">
                          <a:latin typeface="Meiryo UI" panose="020B0604030504040204" pitchFamily="50" charset="-128"/>
                          <a:ea typeface="Meiryo UI" panose="020B0604030504040204" pitchFamily="50" charset="-128"/>
                        </a:rPr>
                        <a:t>消　費　者  </a:t>
                      </a:r>
                      <a:endParaRPr kumimoji="1" lang="ja-JP" altLang="en-US" sz="800" dirty="0">
                        <a:solidFill>
                          <a:schemeClr val="bg1"/>
                        </a:solidFill>
                        <a:latin typeface="Meiryo UI" panose="020B0604030504040204" pitchFamily="50" charset="-128"/>
                        <a:ea typeface="Meiryo UI" panose="020B0604030504040204" pitchFamily="50" charset="-128"/>
                      </a:endParaRPr>
                    </a:p>
                  </a:txBody>
                  <a:tcPr marL="46176" marR="23088" marT="23088" marB="0"/>
                </a:tc>
                <a:extLst>
                  <a:ext uri="{0D108BD9-81ED-4DB2-BD59-A6C34878D82A}">
                    <a16:rowId xmlns:a16="http://schemas.microsoft.com/office/drawing/2014/main" val="2904749161"/>
                  </a:ext>
                </a:extLst>
              </a:tr>
              <a:tr h="1303465">
                <a:tc>
                  <a:txBody>
                    <a:bodyPr/>
                    <a:lstStyle/>
                    <a:p>
                      <a:pPr marL="0" indent="0">
                        <a:buFont typeface="Wingdings" panose="05000000000000000000" pitchFamily="2" charset="2"/>
                        <a:buNone/>
                      </a:pPr>
                      <a:r>
                        <a:rPr kumimoji="1" lang="en-US" altLang="ja-JP" sz="700" b="1" dirty="0">
                          <a:latin typeface="Meiryo UI" panose="020B0604030504040204" pitchFamily="50" charset="-128"/>
                          <a:ea typeface="Meiryo UI" panose="020B0604030504040204" pitchFamily="50" charset="-128"/>
                        </a:rPr>
                        <a:t>《</a:t>
                      </a:r>
                      <a:r>
                        <a:rPr kumimoji="1" lang="ja-JP" altLang="en-US" sz="700" b="1" dirty="0">
                          <a:latin typeface="Meiryo UI" panose="020B0604030504040204" pitchFamily="50" charset="-128"/>
                          <a:ea typeface="Meiryo UI" panose="020B0604030504040204" pitchFamily="50" charset="-128"/>
                        </a:rPr>
                        <a:t>食品製造業者・農林漁業者</a:t>
                      </a:r>
                      <a:r>
                        <a:rPr kumimoji="1" lang="en-US" altLang="ja-JP" sz="700" b="1" dirty="0">
                          <a:latin typeface="Meiryo UI" panose="020B0604030504040204" pitchFamily="50" charset="-128"/>
                          <a:ea typeface="Meiryo UI" panose="020B0604030504040204" pitchFamily="50" charset="-128"/>
                        </a:rPr>
                        <a:t>》</a:t>
                      </a:r>
                    </a:p>
                    <a:p>
                      <a:pPr marL="171450" indent="-17145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賞味期限の延長・表示の大括り化</a:t>
                      </a:r>
                      <a:endParaRPr kumimoji="1" lang="en-US" altLang="ja-JP" sz="700" dirty="0">
                        <a:latin typeface="Meiryo UI" panose="020B0604030504040204" pitchFamily="50" charset="-128"/>
                        <a:ea typeface="Meiryo UI" panose="020B0604030504040204" pitchFamily="50" charset="-128"/>
                      </a:endParaRPr>
                    </a:p>
                    <a:p>
                      <a:pPr marL="171450" indent="-171450">
                        <a:spcAft>
                          <a:spcPts val="0"/>
                        </a:spcAft>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適正受注の推進</a:t>
                      </a:r>
                      <a:endParaRPr kumimoji="1" lang="en-US" altLang="ja-JP" sz="700" dirty="0">
                        <a:latin typeface="Meiryo UI" panose="020B0604030504040204" pitchFamily="50" charset="-128"/>
                        <a:ea typeface="Meiryo UI" panose="020B0604030504040204" pitchFamily="50" charset="-128"/>
                      </a:endParaRPr>
                    </a:p>
                    <a:p>
                      <a:pPr marL="171450" indent="-171450">
                        <a:spcAft>
                          <a:spcPts val="600"/>
                        </a:spcAft>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農林水産物の有効活用</a:t>
                      </a:r>
                    </a:p>
                    <a:p>
                      <a:pPr marL="0" indent="0">
                        <a:buFont typeface="Wingdings" panose="05000000000000000000" pitchFamily="2" charset="2"/>
                        <a:buNone/>
                      </a:pPr>
                      <a:r>
                        <a:rPr kumimoji="1" lang="en-US" altLang="ja-JP" sz="700" b="1" dirty="0">
                          <a:latin typeface="Meiryo UI" panose="020B0604030504040204" pitchFamily="50" charset="-128"/>
                          <a:ea typeface="Meiryo UI" panose="020B0604030504040204" pitchFamily="50" charset="-128"/>
                        </a:rPr>
                        <a:t>《</a:t>
                      </a:r>
                      <a:r>
                        <a:rPr kumimoji="1" lang="ja-JP" altLang="en-US" sz="700" b="1" dirty="0">
                          <a:latin typeface="Meiryo UI" panose="020B0604030504040204" pitchFamily="50" charset="-128"/>
                          <a:ea typeface="Meiryo UI" panose="020B0604030504040204" pitchFamily="50" charset="-128"/>
                        </a:rPr>
                        <a:t>食品卸売・小売業者</a:t>
                      </a:r>
                      <a:r>
                        <a:rPr kumimoji="1" lang="en-US" altLang="ja-JP" sz="700" b="1" dirty="0">
                          <a:latin typeface="Meiryo UI" panose="020B0604030504040204" pitchFamily="50" charset="-128"/>
                          <a:ea typeface="Meiryo UI" panose="020B0604030504040204" pitchFamily="50" charset="-128"/>
                        </a:rPr>
                        <a:t>》</a:t>
                      </a: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商慣習の見直し（納品期限の緩和</a:t>
                      </a:r>
                      <a:r>
                        <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適正発注等）</a:t>
                      </a:r>
                      <a:endParaRPr kumimoji="1" lang="en-US" altLang="ja-JP" sz="700" dirty="0">
                        <a:latin typeface="Meiryo UI" panose="020B0604030504040204" pitchFamily="50" charset="-128"/>
                        <a:ea typeface="Meiryo UI" panose="020B0604030504040204" pitchFamily="50" charset="-128"/>
                      </a:endParaRPr>
                    </a:p>
                    <a:p>
                      <a:pPr marL="171450" indent="-171450">
                        <a:spcAft>
                          <a:spcPts val="0"/>
                        </a:spcAft>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需要予測等の推進</a:t>
                      </a:r>
                      <a:endParaRPr kumimoji="1" lang="en-US" altLang="ja-JP" sz="700" dirty="0">
                        <a:latin typeface="Meiryo UI" panose="020B0604030504040204" pitchFamily="50" charset="-128"/>
                        <a:ea typeface="Meiryo UI" panose="020B0604030504040204" pitchFamily="50" charset="-128"/>
                      </a:endParaRPr>
                    </a:p>
                    <a:p>
                      <a:pPr marL="171450" indent="-171450">
                        <a:spcAft>
                          <a:spcPts val="600"/>
                        </a:spcAft>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小分け・少量販売等の工夫</a:t>
                      </a:r>
                    </a:p>
                    <a:p>
                      <a:pPr marL="0" indent="0">
                        <a:buFont typeface="Wingdings" panose="05000000000000000000" pitchFamily="2" charset="2"/>
                        <a:buNone/>
                      </a:pPr>
                      <a:r>
                        <a:rPr kumimoji="1" lang="en-US" altLang="ja-JP" sz="700" dirty="0">
                          <a:latin typeface="Meiryo UI" panose="020B0604030504040204" pitchFamily="50" charset="-128"/>
                          <a:ea typeface="Meiryo UI" panose="020B0604030504040204" pitchFamily="50" charset="-128"/>
                        </a:rPr>
                        <a:t>《</a:t>
                      </a:r>
                      <a:r>
                        <a:rPr kumimoji="1" lang="ja-JP" altLang="en-US" sz="700" b="1" dirty="0">
                          <a:latin typeface="Meiryo UI" panose="020B0604030504040204" pitchFamily="50" charset="-128"/>
                          <a:ea typeface="Meiryo UI" panose="020B0604030504040204" pitchFamily="50" charset="-128"/>
                        </a:rPr>
                        <a:t>外食事業者等</a:t>
                      </a:r>
                      <a:r>
                        <a:rPr kumimoji="1" lang="en-US" altLang="ja-JP" sz="700" b="1" dirty="0">
                          <a:latin typeface="Meiryo UI" panose="020B0604030504040204" pitchFamily="50" charset="-128"/>
                          <a:ea typeface="Meiryo UI" panose="020B0604030504040204" pitchFamily="50" charset="-128"/>
                        </a:rPr>
                        <a:t>》</a:t>
                      </a:r>
                    </a:p>
                    <a:p>
                      <a:pPr marL="171450" indent="-17145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適正発注や提供の推進</a:t>
                      </a:r>
                      <a:endParaRPr kumimoji="1" lang="en-US" altLang="ja-JP" sz="700" dirty="0">
                        <a:latin typeface="Meiryo UI" panose="020B0604030504040204" pitchFamily="50" charset="-128"/>
                        <a:ea typeface="Meiryo UI" panose="020B0604030504040204" pitchFamily="50" charset="-128"/>
                      </a:endParaRPr>
                    </a:p>
                    <a:p>
                      <a:pPr marL="171450" indent="-171450">
                        <a:spcAft>
                          <a:spcPts val="600"/>
                        </a:spcAft>
                        <a:buFont typeface="Wingdings" panose="05000000000000000000" pitchFamily="2" charset="2"/>
                        <a:buChar char="Ø"/>
                      </a:pP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食べきり・持ち帰り</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の推進</a:t>
                      </a:r>
                      <a:endParaRPr kumimoji="1" lang="en-US" altLang="ja-JP" sz="700" dirty="0">
                        <a:latin typeface="Meiryo UI" panose="020B0604030504040204" pitchFamily="50" charset="-128"/>
                        <a:ea typeface="Meiryo UI" panose="020B0604030504040204" pitchFamily="50" charset="-128"/>
                      </a:endParaRPr>
                    </a:p>
                  </a:txBody>
                  <a:tcPr marL="46176" marR="23088" marT="23088" marB="0"/>
                </a:tc>
                <a:tc>
                  <a:txBody>
                    <a:bodyPr/>
                    <a:lstStyle/>
                    <a:p>
                      <a:pPr marL="0" indent="0">
                        <a:spcAft>
                          <a:spcPts val="0"/>
                        </a:spcAft>
                        <a:buFont typeface="Wingdings" panose="05000000000000000000" pitchFamily="2" charset="2"/>
                        <a:buNone/>
                      </a:pPr>
                      <a:r>
                        <a:rPr kumimoji="1" lang="en-US" altLang="ja-JP" sz="700" b="1" dirty="0">
                          <a:latin typeface="Meiryo UI" panose="020B0604030504040204" pitchFamily="50" charset="-128"/>
                          <a:ea typeface="Meiryo UI" panose="020B0604030504040204" pitchFamily="50" charset="-128"/>
                        </a:rPr>
                        <a:t>《</a:t>
                      </a:r>
                      <a:r>
                        <a:rPr kumimoji="1" lang="ja-JP" altLang="en-US" sz="700" b="1" dirty="0">
                          <a:latin typeface="Meiryo UI" panose="020B0604030504040204" pitchFamily="50" charset="-128"/>
                          <a:ea typeface="Meiryo UI" panose="020B0604030504040204" pitchFamily="50" charset="-128"/>
                        </a:rPr>
                        <a:t>買物の際</a:t>
                      </a:r>
                      <a:r>
                        <a:rPr kumimoji="1" lang="en-US" altLang="ja-JP" sz="700" b="1" dirty="0">
                          <a:latin typeface="Meiryo UI" panose="020B0604030504040204" pitchFamily="50" charset="-128"/>
                          <a:ea typeface="Meiryo UI" panose="020B0604030504040204" pitchFamily="50" charset="-128"/>
                        </a:rPr>
                        <a:t>》</a:t>
                      </a:r>
                      <a:endParaRPr kumimoji="1" lang="ja-JP" altLang="en-US" sz="700" b="1" dirty="0">
                        <a:latin typeface="Meiryo UI" panose="020B0604030504040204" pitchFamily="50" charset="-128"/>
                        <a:ea typeface="Meiryo UI" panose="020B0604030504040204" pitchFamily="50" charset="-128"/>
                      </a:endParaRPr>
                    </a:p>
                    <a:p>
                      <a:pPr marL="171450" indent="-171450">
                        <a:spcAft>
                          <a:spcPts val="0"/>
                        </a:spcAft>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事前に家にある食材をチェックし、使い切れる分だけ購入</a:t>
                      </a:r>
                    </a:p>
                    <a:p>
                      <a:pPr marL="171450" indent="-171450">
                        <a:spcAft>
                          <a:spcPts val="600"/>
                        </a:spcAft>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欠品を許容する意識を持つ</a:t>
                      </a:r>
                    </a:p>
                    <a:p>
                      <a:pPr marL="0" indent="0">
                        <a:spcAft>
                          <a:spcPts val="0"/>
                        </a:spcAft>
                        <a:buFont typeface="Wingdings" panose="05000000000000000000" pitchFamily="2" charset="2"/>
                        <a:buNone/>
                      </a:pPr>
                      <a:r>
                        <a:rPr kumimoji="1" lang="en-US" altLang="ja-JP" sz="700" b="1" dirty="0">
                          <a:latin typeface="Meiryo UI" panose="020B0604030504040204" pitchFamily="50" charset="-128"/>
                          <a:ea typeface="Meiryo UI" panose="020B0604030504040204" pitchFamily="50" charset="-128"/>
                        </a:rPr>
                        <a:t>《</a:t>
                      </a:r>
                      <a:r>
                        <a:rPr kumimoji="1" lang="ja-JP" altLang="en-US" sz="700" b="1" dirty="0">
                          <a:latin typeface="Meiryo UI" panose="020B0604030504040204" pitchFamily="50" charset="-128"/>
                          <a:ea typeface="Meiryo UI" panose="020B0604030504040204" pitchFamily="50" charset="-128"/>
                        </a:rPr>
                        <a:t>食品の保存の際</a:t>
                      </a:r>
                      <a:r>
                        <a:rPr kumimoji="1" lang="en-US" altLang="ja-JP" sz="700" b="1" dirty="0">
                          <a:latin typeface="Meiryo UI" panose="020B0604030504040204" pitchFamily="50" charset="-128"/>
                          <a:ea typeface="Meiryo UI" panose="020B0604030504040204" pitchFamily="50" charset="-128"/>
                        </a:rPr>
                        <a:t>》</a:t>
                      </a:r>
                      <a:endParaRPr kumimoji="1" lang="ja-JP" altLang="en-US" sz="700" b="1" dirty="0">
                        <a:latin typeface="Meiryo UI" panose="020B0604030504040204" pitchFamily="50" charset="-128"/>
                        <a:ea typeface="Meiryo UI" panose="020B0604030504040204" pitchFamily="50" charset="-128"/>
                      </a:endParaRPr>
                    </a:p>
                    <a:p>
                      <a:pPr marL="171450" indent="-171450">
                        <a:spcAft>
                          <a:spcPts val="0"/>
                        </a:spcAft>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食材に応じた適切な保存、冷蔵庫内の在庫管理等</a:t>
                      </a:r>
                    </a:p>
                    <a:p>
                      <a:pPr marL="171450" indent="-171450">
                        <a:spcAft>
                          <a:spcPts val="600"/>
                        </a:spcAft>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消費期限と賞味期限の理解等</a:t>
                      </a:r>
                    </a:p>
                    <a:p>
                      <a:pPr marL="0" indent="0">
                        <a:spcAft>
                          <a:spcPts val="0"/>
                        </a:spcAft>
                        <a:buFont typeface="Wingdings" panose="05000000000000000000" pitchFamily="2" charset="2"/>
                        <a:buNone/>
                      </a:pPr>
                      <a:r>
                        <a:rPr kumimoji="1" lang="en-US" altLang="ja-JP" sz="700" b="1" dirty="0">
                          <a:latin typeface="Meiryo UI" panose="020B0604030504040204" pitchFamily="50" charset="-128"/>
                          <a:ea typeface="Meiryo UI" panose="020B0604030504040204" pitchFamily="50" charset="-128"/>
                        </a:rPr>
                        <a:t>《</a:t>
                      </a:r>
                      <a:r>
                        <a:rPr kumimoji="1" lang="ja-JP" altLang="en-US" sz="700" b="1" dirty="0">
                          <a:latin typeface="Meiryo UI" panose="020B0604030504040204" pitchFamily="50" charset="-128"/>
                          <a:ea typeface="Meiryo UI" panose="020B0604030504040204" pitchFamily="50" charset="-128"/>
                        </a:rPr>
                        <a:t>調理の際</a:t>
                      </a:r>
                      <a:r>
                        <a:rPr kumimoji="1" lang="en-US" altLang="ja-JP" sz="700" b="1" dirty="0">
                          <a:latin typeface="Meiryo UI" panose="020B0604030504040204" pitchFamily="50" charset="-128"/>
                          <a:ea typeface="Meiryo UI" panose="020B0604030504040204" pitchFamily="50" charset="-128"/>
                        </a:rPr>
                        <a:t>》</a:t>
                      </a:r>
                      <a:endParaRPr kumimoji="1" lang="ja-JP" altLang="en-US" sz="700" b="1" dirty="0">
                        <a:latin typeface="Meiryo UI" panose="020B0604030504040204" pitchFamily="50" charset="-128"/>
                        <a:ea typeface="Meiryo UI" panose="020B0604030504040204" pitchFamily="50" charset="-128"/>
                      </a:endParaRPr>
                    </a:p>
                    <a:p>
                      <a:pPr marL="171450" indent="-171450">
                        <a:spcAft>
                          <a:spcPts val="600"/>
                        </a:spcAft>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余った食材の活用、無駄のない調理等</a:t>
                      </a:r>
                    </a:p>
                    <a:p>
                      <a:pPr marL="0" indent="0">
                        <a:spcAft>
                          <a:spcPts val="0"/>
                        </a:spcAft>
                        <a:buFont typeface="Wingdings" panose="05000000000000000000" pitchFamily="2" charset="2"/>
                        <a:buNone/>
                      </a:pPr>
                      <a:r>
                        <a:rPr kumimoji="1" lang="en-US" altLang="ja-JP" sz="700" b="1" dirty="0">
                          <a:latin typeface="Meiryo UI" panose="020B0604030504040204" pitchFamily="50" charset="-128"/>
                          <a:ea typeface="Meiryo UI" panose="020B0604030504040204" pitchFamily="50" charset="-128"/>
                        </a:rPr>
                        <a:t>《</a:t>
                      </a:r>
                      <a:r>
                        <a:rPr kumimoji="1" lang="ja-JP" altLang="en-US" sz="700" b="1" dirty="0">
                          <a:latin typeface="Meiryo UI" panose="020B0604030504040204" pitchFamily="50" charset="-128"/>
                          <a:ea typeface="Meiryo UI" panose="020B0604030504040204" pitchFamily="50" charset="-128"/>
                        </a:rPr>
                        <a:t>外食の際</a:t>
                      </a:r>
                      <a:r>
                        <a:rPr kumimoji="1" lang="en-US" altLang="ja-JP" sz="700" b="1" dirty="0">
                          <a:latin typeface="Meiryo UI" panose="020B0604030504040204" pitchFamily="50" charset="-128"/>
                          <a:ea typeface="Meiryo UI" panose="020B0604030504040204" pitchFamily="50" charset="-128"/>
                        </a:rPr>
                        <a:t>》</a:t>
                      </a:r>
                      <a:endParaRPr kumimoji="1" lang="ja-JP" altLang="en-US" sz="700" b="1" dirty="0">
                        <a:latin typeface="Meiryo UI" panose="020B0604030504040204" pitchFamily="50" charset="-128"/>
                        <a:ea typeface="Meiryo UI" panose="020B0604030504040204" pitchFamily="50" charset="-128"/>
                      </a:endParaRPr>
                    </a:p>
                    <a:p>
                      <a:pPr marL="171450" indent="-171450">
                        <a:spcAft>
                          <a:spcPts val="0"/>
                        </a:spcAft>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食べきれる量を注文し、残ってしまった場合の“持ち帰り”等</a:t>
                      </a:r>
                      <a:endParaRPr kumimoji="1" lang="en-US" altLang="ja-JP" sz="700" dirty="0">
                        <a:latin typeface="Meiryo UI" panose="020B0604030504040204" pitchFamily="50" charset="-128"/>
                        <a:ea typeface="Meiryo UI" panose="020B0604030504040204" pitchFamily="50" charset="-128"/>
                      </a:endParaRPr>
                    </a:p>
                  </a:txBody>
                  <a:tcPr marL="46176" marR="23088" marT="23088" marB="0"/>
                </a:tc>
                <a:extLst>
                  <a:ext uri="{0D108BD9-81ED-4DB2-BD59-A6C34878D82A}">
                    <a16:rowId xmlns:a16="http://schemas.microsoft.com/office/drawing/2014/main" val="282638439"/>
                  </a:ext>
                </a:extLst>
              </a:tr>
            </a:tbl>
          </a:graphicData>
        </a:graphic>
      </p:graphicFrame>
      <p:sp>
        <p:nvSpPr>
          <p:cNvPr id="87" name="角丸四角形 86"/>
          <p:cNvSpPr/>
          <p:nvPr/>
        </p:nvSpPr>
        <p:spPr>
          <a:xfrm>
            <a:off x="4724911" y="5586872"/>
            <a:ext cx="5056739" cy="1226564"/>
          </a:xfrm>
          <a:prstGeom prst="roundRect">
            <a:avLst>
              <a:gd name="adj" fmla="val 0"/>
            </a:avLst>
          </a:prstGeom>
          <a:solidFill>
            <a:schemeClr val="accent3">
              <a:lumMod val="20000"/>
              <a:lumOff val="80000"/>
            </a:schemeClr>
          </a:solidFill>
          <a:ln w="19050">
            <a:solidFill>
              <a:schemeClr val="accent3">
                <a:lumMod val="5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643" tIns="161615" rIns="58643" bIns="46176" numCol="1" spcCol="0" rtlCol="0" fromWordArt="0" anchor="t" anchorCtr="0" forceAA="0" compatLnSpc="1">
            <a:prstTxWarp prst="textNoShape">
              <a:avLst/>
            </a:prstTxWarp>
            <a:noAutofit/>
          </a:bodyPr>
          <a:lstStyle/>
          <a:p>
            <a:pPr>
              <a:lnSpc>
                <a:spcPts val="641"/>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〇食品ロス削減のためには、流通全体及び消費者が一体となってコミュニケーションを強化し、</a:t>
            </a: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取組を推進する必要がある。このため、</a:t>
            </a: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食品製造業者、食品卸売・小売業者、外食事業者、</a:t>
            </a:r>
            <a:endPar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192"/>
              </a:spcAft>
            </a:pPr>
            <a:r>
              <a:rPr lang="ja-JP" altLang="en-US"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消費者、行政等多様な主体で構成するネットワーク懇話会等の体制を築く。</a:t>
            </a:r>
          </a:p>
          <a:p>
            <a:pPr lvl="0"/>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〇庁内関係部局との連携や、市町村担当者会議等を活用することにより、オール大阪で</a:t>
            </a:r>
          </a:p>
          <a:p>
            <a:pPr lvl="0"/>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取組を進める。</a:t>
            </a:r>
          </a:p>
          <a:p>
            <a:pPr>
              <a:lnSpc>
                <a:spcPts val="1539"/>
              </a:lnSpc>
            </a:pPr>
            <a:endPar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〇ネットワーク懇話会等により、継続的に取組状況等の成果を検証し、より効果的な取組を検討。</a:t>
            </a:r>
          </a:p>
          <a:p>
            <a:pPr lvl="0"/>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計画における将来目標の達成を目指す。</a:t>
            </a: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r>
              <a:rPr lang="ja-JP" altLang="en-US"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4789956" y="5420370"/>
            <a:ext cx="1528490" cy="205507"/>
          </a:xfrm>
          <a:prstGeom prst="rect">
            <a:avLst/>
          </a:prstGeom>
          <a:gradFill>
            <a:gsLst>
              <a:gs pos="0">
                <a:srgbClr val="00B050"/>
              </a:gs>
              <a:gs pos="80000">
                <a:srgbClr val="00B050"/>
              </a:gs>
              <a:gs pos="100000">
                <a:srgbClr val="00B050"/>
              </a:gs>
            </a:gsLst>
            <a:lin ang="5400000" scaled="0"/>
          </a:gradFill>
          <a:ln w="19050" cap="flat" cmpd="sng" algn="ctr">
            <a:solidFill>
              <a:schemeClr val="accent3">
                <a:lumMod val="50000"/>
              </a:schemeClr>
            </a:solidFill>
            <a:prstDash val="solid"/>
          </a:ln>
          <a:effectLst/>
        </p:spPr>
        <p:txBody>
          <a:bodyPr rot="0" spcFirstLastPara="0" vert="horz" wrap="square" lIns="57720" tIns="46176" rIns="57720" bIns="46176" numCol="1" spcCol="0" rtlCol="0" fromWordArt="0" anchor="ctr" anchorCtr="0" forceAA="0" compatLnSpc="1">
            <a:prstTxWarp prst="textNoShape">
              <a:avLst/>
            </a:prstTxWarp>
            <a:noAutofit/>
          </a:bodyPr>
          <a:lstStyle/>
          <a:p>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第</a:t>
            </a:r>
            <a:r>
              <a:rPr lang="en-US" altLang="ja-JP"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7</a:t>
            </a:r>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章　計画の効果的な推進</a:t>
            </a:r>
          </a:p>
        </p:txBody>
      </p:sp>
      <p:sp>
        <p:nvSpPr>
          <p:cNvPr id="89" name="角丸四角形 88"/>
          <p:cNvSpPr/>
          <p:nvPr/>
        </p:nvSpPr>
        <p:spPr>
          <a:xfrm>
            <a:off x="4790850" y="5664880"/>
            <a:ext cx="818256" cy="155634"/>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ja-JP" altLang="en-US" sz="770" b="1" kern="0" dirty="0">
                <a:solidFill>
                  <a:prstClr val="white"/>
                </a:solidFill>
                <a:latin typeface="Meiryo UI" pitchFamily="50" charset="-128"/>
                <a:ea typeface="Meiryo UI" pitchFamily="50" charset="-128"/>
                <a:cs typeface="Meiryo UI" pitchFamily="50" charset="-128"/>
              </a:rPr>
              <a:t>推進体制</a:t>
            </a:r>
          </a:p>
        </p:txBody>
      </p:sp>
      <p:grpSp>
        <p:nvGrpSpPr>
          <p:cNvPr id="90" name="グループ化 89"/>
          <p:cNvGrpSpPr/>
          <p:nvPr/>
        </p:nvGrpSpPr>
        <p:grpSpPr>
          <a:xfrm>
            <a:off x="8076960" y="5703183"/>
            <a:ext cx="1684651" cy="1020825"/>
            <a:chOff x="12297197" y="8880724"/>
            <a:chExt cx="2832853" cy="1660174"/>
          </a:xfrm>
        </p:grpSpPr>
        <p:sp>
          <p:nvSpPr>
            <p:cNvPr id="91" name="楕円 90"/>
            <p:cNvSpPr/>
            <p:nvPr/>
          </p:nvSpPr>
          <p:spPr bwMode="gray">
            <a:xfrm>
              <a:off x="12575481" y="8951386"/>
              <a:ext cx="2375587" cy="1578791"/>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643" tIns="29322" rIns="58643" bIns="29322" numCol="1" spcCol="0" rtlCol="0" fromWordArt="0" anchor="ctr" anchorCtr="0" forceAA="0" compatLnSpc="1">
              <a:prstTxWarp prst="textNoShape">
                <a:avLst/>
              </a:prstTxWarp>
              <a:noAutofit/>
            </a:bodyPr>
            <a:lstStyle/>
            <a:p>
              <a:endParaRPr lang="ja-JP" altLang="en-US" sz="1154"/>
            </a:p>
          </p:txBody>
        </p:sp>
        <p:sp>
          <p:nvSpPr>
            <p:cNvPr id="92" name="角丸四角形 91"/>
            <p:cNvSpPr/>
            <p:nvPr/>
          </p:nvSpPr>
          <p:spPr>
            <a:xfrm>
              <a:off x="12786561" y="8880724"/>
              <a:ext cx="1953428" cy="4819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643" tIns="29322" rIns="58643" bIns="29322" numCol="1" spcCol="0" rtlCol="0" fromWordArt="0" anchor="ctr" anchorCtr="0" forceAA="0" compatLnSpc="1">
              <a:prstTxWarp prst="textNoShape">
                <a:avLst/>
              </a:prstTxWarp>
              <a:noAutofit/>
            </a:bodyPr>
            <a:lstStyle/>
            <a:p>
              <a:pPr algn="ctr"/>
              <a:r>
                <a:rPr lang="ja-JP" altLang="en-US" sz="67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食品関連事業者</a:t>
              </a:r>
              <a:endParaRPr lang="ja-JP" altLang="en-US" sz="673"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51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（製造、卸、小売、外食等）</a:t>
              </a:r>
              <a:endParaRPr lang="ja-JP" altLang="en-US" sz="673"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3" name="角丸四角形 92"/>
            <p:cNvSpPr/>
            <p:nvPr/>
          </p:nvSpPr>
          <p:spPr>
            <a:xfrm>
              <a:off x="12297197" y="9654871"/>
              <a:ext cx="792753" cy="4819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643" tIns="29322" rIns="58643" bIns="29322" numCol="1" spcCol="0" rtlCol="0" fromWordArt="0" anchor="ctr" anchorCtr="0" forceAA="0" compatLnSpc="1">
              <a:prstTxWarp prst="textNoShape">
                <a:avLst/>
              </a:prstTxWarp>
              <a:noAutofit/>
            </a:bodyPr>
            <a:lstStyle/>
            <a:p>
              <a:pPr algn="just"/>
              <a:r>
                <a:rPr lang="ja-JP" altLang="en-US" sz="67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消費者</a:t>
              </a:r>
              <a:endParaRPr lang="ja-JP" altLang="en-US" sz="673"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4" name="角丸四角形 93"/>
            <p:cNvSpPr/>
            <p:nvPr/>
          </p:nvSpPr>
          <p:spPr>
            <a:xfrm flipH="1">
              <a:off x="14491943" y="9611966"/>
              <a:ext cx="582613" cy="422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643" tIns="29322" rIns="58643" bIns="29322" numCol="1" spcCol="0" rtlCol="0" fromWordArt="0" anchor="ctr" anchorCtr="0" forceAA="0" compatLnSpc="1">
              <a:prstTxWarp prst="textNoShape">
                <a:avLst/>
              </a:prstTxWarp>
              <a:noAutofit/>
            </a:bodyPr>
            <a:lstStyle/>
            <a:p>
              <a:pPr algn="just"/>
              <a:r>
                <a:rPr lang="ja-JP" altLang="en-US" sz="67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行政</a:t>
              </a:r>
              <a:endParaRPr lang="ja-JP" altLang="en-US" sz="673"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5" name="図 94" descr="真剣な会議のイラスト（老若男女）">
              <a:hlinkClick r:id="rId4"/>
            </p:cNvPr>
            <p:cNvPicPr/>
            <p:nvPr/>
          </p:nvPicPr>
          <p:blipFill>
            <a:blip r:embed="rId5">
              <a:extLst>
                <a:ext uri="{28A0092B-C50C-407E-A947-70E740481C1C}">
                  <a14:useLocalDpi xmlns:a14="http://schemas.microsoft.com/office/drawing/2010/main"/>
                </a:ext>
              </a:extLst>
            </a:blip>
            <a:srcRect/>
            <a:stretch>
              <a:fillRect/>
            </a:stretch>
          </p:blipFill>
          <p:spPr bwMode="auto">
            <a:xfrm>
              <a:off x="13463927" y="9373392"/>
              <a:ext cx="781050" cy="781050"/>
            </a:xfrm>
            <a:prstGeom prst="rect">
              <a:avLst/>
            </a:prstGeom>
            <a:noFill/>
            <a:ln>
              <a:noFill/>
            </a:ln>
          </p:spPr>
        </p:pic>
        <p:sp>
          <p:nvSpPr>
            <p:cNvPr id="96" name="テキスト ボックス 2"/>
            <p:cNvSpPr txBox="1">
              <a:spLocks noChangeArrowheads="1"/>
            </p:cNvSpPr>
            <p:nvPr/>
          </p:nvSpPr>
          <p:spPr bwMode="auto">
            <a:xfrm>
              <a:off x="12769577" y="10281572"/>
              <a:ext cx="2360473" cy="259326"/>
            </a:xfrm>
            <a:prstGeom prst="rect">
              <a:avLst/>
            </a:prstGeom>
            <a:noFill/>
            <a:ln w="9525">
              <a:noFill/>
              <a:miter lim="800000"/>
              <a:headEnd/>
              <a:tailEnd/>
            </a:ln>
          </p:spPr>
          <p:txBody>
            <a:bodyPr rot="0" vert="horz" wrap="square" lIns="58643" tIns="29322" rIns="58643" bIns="29322" anchor="t" anchorCtr="0">
              <a:noAutofit/>
            </a:bodyPr>
            <a:lstStyle/>
            <a:p>
              <a:pPr algn="just"/>
              <a:r>
                <a:rPr lang="ja-JP" altLang="en-US" sz="673" b="1" kern="100" dirty="0">
                  <a:latin typeface="Meiryo UI" panose="020B0604030504040204" pitchFamily="50" charset="-128"/>
                  <a:ea typeface="Meiryo UI" panose="020B0604030504040204" pitchFamily="50" charset="-128"/>
                  <a:cs typeface="Times New Roman" panose="02020603050405020304" pitchFamily="18" charset="0"/>
                </a:rPr>
                <a:t>ネットワーク懇話会等のイメージ</a:t>
              </a:r>
              <a:endParaRPr lang="ja-JP" altLang="en-US" sz="673"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97" name="角丸四角形 96"/>
          <p:cNvSpPr/>
          <p:nvPr/>
        </p:nvSpPr>
        <p:spPr>
          <a:xfrm>
            <a:off x="4789956" y="6413290"/>
            <a:ext cx="818256" cy="155634"/>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ja-JP" altLang="en-US" sz="770" b="1" kern="0" dirty="0">
                <a:solidFill>
                  <a:prstClr val="white"/>
                </a:solidFill>
                <a:latin typeface="Meiryo UI" pitchFamily="50" charset="-128"/>
                <a:ea typeface="Meiryo UI" pitchFamily="50" charset="-128"/>
                <a:cs typeface="Meiryo UI" pitchFamily="50" charset="-128"/>
              </a:rPr>
              <a:t>進捗管理</a:t>
            </a:r>
          </a:p>
        </p:txBody>
      </p:sp>
      <p:sp>
        <p:nvSpPr>
          <p:cNvPr id="52" name="テキスト ボックス 51"/>
          <p:cNvSpPr txBox="1"/>
          <p:nvPr/>
        </p:nvSpPr>
        <p:spPr>
          <a:xfrm>
            <a:off x="4130912" y="5795192"/>
            <a:ext cx="600352" cy="211200"/>
          </a:xfrm>
          <a:prstGeom prst="rect">
            <a:avLst/>
          </a:prstGeom>
          <a:noFill/>
        </p:spPr>
        <p:txBody>
          <a:bodyPr wrap="square" lIns="46176" tIns="46176" rIns="46176" bIns="46176" rtlCol="0">
            <a:noAutofit/>
          </a:bodyPr>
          <a:lstStyle/>
          <a:p>
            <a:pPr algn="just"/>
            <a:r>
              <a:rPr lang="ja-JP" altLang="en-US" sz="641" dirty="0">
                <a:latin typeface="Meiryo UI" panose="020B0604030504040204" pitchFamily="50" charset="-128"/>
                <a:ea typeface="Meiryo UI" panose="020B0604030504040204" pitchFamily="50" charset="-128"/>
              </a:rPr>
              <a:t>（万トン</a:t>
            </a:r>
            <a:r>
              <a:rPr lang="en-US" altLang="ja-JP" sz="641" dirty="0">
                <a:latin typeface="Meiryo UI" panose="020B0604030504040204" pitchFamily="50" charset="-128"/>
                <a:ea typeface="Meiryo UI" panose="020B0604030504040204" pitchFamily="50" charset="-128"/>
              </a:rPr>
              <a:t>/</a:t>
            </a:r>
            <a:r>
              <a:rPr lang="ja-JP" altLang="en-US" sz="641" dirty="0">
                <a:latin typeface="Meiryo UI" panose="020B0604030504040204" pitchFamily="50" charset="-128"/>
                <a:ea typeface="Meiryo UI" panose="020B0604030504040204" pitchFamily="50" charset="-128"/>
              </a:rPr>
              <a:t>年）</a:t>
            </a:r>
            <a:endParaRPr lang="en-US" altLang="ja-JP" sz="641" dirty="0">
              <a:latin typeface="Meiryo UI" panose="020B0604030504040204" pitchFamily="50" charset="-128"/>
              <a:ea typeface="Meiryo UI" panose="020B0604030504040204" pitchFamily="50" charset="-128"/>
            </a:endParaRPr>
          </a:p>
        </p:txBody>
      </p:sp>
      <p:sp>
        <p:nvSpPr>
          <p:cNvPr id="55" name="角丸四角形 54"/>
          <p:cNvSpPr/>
          <p:nvPr/>
        </p:nvSpPr>
        <p:spPr>
          <a:xfrm>
            <a:off x="220493" y="4420714"/>
            <a:ext cx="1716763" cy="143301"/>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ja-JP" altLang="en-US" sz="770" b="1" kern="0" dirty="0">
                <a:solidFill>
                  <a:prstClr val="white"/>
                </a:solidFill>
                <a:latin typeface="Meiryo UI" pitchFamily="50" charset="-128"/>
                <a:ea typeface="Meiryo UI" pitchFamily="50" charset="-128"/>
                <a:cs typeface="Meiryo UI" pitchFamily="50" charset="-128"/>
              </a:rPr>
              <a:t>食品ロス削減に取り組む人の割合</a:t>
            </a:r>
          </a:p>
        </p:txBody>
      </p:sp>
      <p:graphicFrame>
        <p:nvGraphicFramePr>
          <p:cNvPr id="2" name="表 1"/>
          <p:cNvGraphicFramePr>
            <a:graphicFrameLocks noGrp="1"/>
          </p:cNvGraphicFramePr>
          <p:nvPr>
            <p:extLst>
              <p:ext uri="{D42A27DB-BD31-4B8C-83A1-F6EECF244321}">
                <p14:modId xmlns:p14="http://schemas.microsoft.com/office/powerpoint/2010/main" val="2126180203"/>
              </p:ext>
            </p:extLst>
          </p:nvPr>
        </p:nvGraphicFramePr>
        <p:xfrm>
          <a:off x="376091" y="4647605"/>
          <a:ext cx="3453245" cy="1090332"/>
        </p:xfrm>
        <a:graphic>
          <a:graphicData uri="http://schemas.openxmlformats.org/drawingml/2006/table">
            <a:tbl>
              <a:tblPr firstRow="1" bandRow="1">
                <a:tableStyleId>{5940675A-B579-460E-94D1-54222C63F5DA}</a:tableStyleId>
              </a:tblPr>
              <a:tblGrid>
                <a:gridCol w="533898">
                  <a:extLst>
                    <a:ext uri="{9D8B030D-6E8A-4147-A177-3AD203B41FA5}">
                      <a16:colId xmlns:a16="http://schemas.microsoft.com/office/drawing/2014/main" val="1146658179"/>
                    </a:ext>
                  </a:extLst>
                </a:gridCol>
                <a:gridCol w="837534">
                  <a:extLst>
                    <a:ext uri="{9D8B030D-6E8A-4147-A177-3AD203B41FA5}">
                      <a16:colId xmlns:a16="http://schemas.microsoft.com/office/drawing/2014/main" val="2748982743"/>
                    </a:ext>
                  </a:extLst>
                </a:gridCol>
                <a:gridCol w="552209">
                  <a:extLst>
                    <a:ext uri="{9D8B030D-6E8A-4147-A177-3AD203B41FA5}">
                      <a16:colId xmlns:a16="http://schemas.microsoft.com/office/drawing/2014/main" val="1635969326"/>
                    </a:ext>
                  </a:extLst>
                </a:gridCol>
                <a:gridCol w="1529604">
                  <a:extLst>
                    <a:ext uri="{9D8B030D-6E8A-4147-A177-3AD203B41FA5}">
                      <a16:colId xmlns:a16="http://schemas.microsoft.com/office/drawing/2014/main" val="3408209034"/>
                    </a:ext>
                  </a:extLst>
                </a:gridCol>
              </a:tblGrid>
              <a:tr h="146608">
                <a:tc rowSpan="2">
                  <a:txBody>
                    <a:bodyPr/>
                    <a:lstStyle/>
                    <a:p>
                      <a:pPr algn="ctr"/>
                      <a:endParaRPr kumimoji="1" lang="ja-JP" altLang="en-US" sz="700" b="0" dirty="0">
                        <a:latin typeface="Meiryo UI" panose="020B0604030504040204" pitchFamily="50" charset="-128"/>
                        <a:ea typeface="Meiryo UI" panose="020B0604030504040204" pitchFamily="50" charset="-128"/>
                      </a:endParaRPr>
                    </a:p>
                  </a:txBody>
                  <a:tcPr marL="58643" marR="58643" marT="29322" marB="29322">
                    <a:solidFill>
                      <a:schemeClr val="accent3">
                        <a:lumMod val="60000"/>
                        <a:lumOff val="40000"/>
                      </a:schemeClr>
                    </a:solidFill>
                  </a:tcPr>
                </a:tc>
                <a:tc rowSpan="2">
                  <a:txBody>
                    <a:bodyPr/>
                    <a:lstStyle/>
                    <a:p>
                      <a:pPr algn="l"/>
                      <a:r>
                        <a:rPr kumimoji="1" lang="ja-JP" altLang="en-US" sz="600" b="0" dirty="0">
                          <a:latin typeface="Meiryo UI" panose="020B0604030504040204" pitchFamily="50" charset="-128"/>
                          <a:ea typeface="Meiryo UI" panose="020B0604030504040204" pitchFamily="50" charset="-128"/>
                        </a:rPr>
                        <a:t>食品ロス削減の取組を複数</a:t>
                      </a:r>
                      <a:r>
                        <a:rPr kumimoji="1" lang="en-US" altLang="ja-JP" sz="600" b="0" dirty="0">
                          <a:latin typeface="Meiryo UI" panose="020B0604030504040204" pitchFamily="50" charset="-128"/>
                          <a:ea typeface="Meiryo UI" panose="020B0604030504040204" pitchFamily="50" charset="-128"/>
                        </a:rPr>
                        <a:t>(2</a:t>
                      </a:r>
                      <a:r>
                        <a:rPr kumimoji="1" lang="ja-JP" altLang="en-US" sz="600" b="0" dirty="0">
                          <a:latin typeface="Meiryo UI" panose="020B0604030504040204" pitchFamily="50" charset="-128"/>
                          <a:ea typeface="Meiryo UI" panose="020B0604030504040204" pitchFamily="50" charset="-128"/>
                        </a:rPr>
                        <a:t>項目以上）行う人の割合</a:t>
                      </a:r>
                    </a:p>
                  </a:txBody>
                  <a:tcPr marL="58643" marR="58643" marT="29322" marB="29322">
                    <a:solidFill>
                      <a:schemeClr val="accent3">
                        <a:lumMod val="60000"/>
                        <a:lumOff val="40000"/>
                      </a:schemeClr>
                    </a:solidFill>
                  </a:tcPr>
                </a:tc>
                <a:tc gridSpan="2">
                  <a:txBody>
                    <a:bodyPr/>
                    <a:lstStyle/>
                    <a:p>
                      <a:pPr algn="l"/>
                      <a:r>
                        <a:rPr lang="ja-JP" altLang="en-US" sz="600" b="0" kern="100" dirty="0">
                          <a:latin typeface="Meiryo UI" panose="020B0604030504040204" pitchFamily="50" charset="-128"/>
                          <a:ea typeface="Meiryo UI" panose="020B0604030504040204" pitchFamily="50" charset="-128"/>
                        </a:rPr>
                        <a:t>食品ロス削減の取組を</a:t>
                      </a:r>
                      <a:r>
                        <a:rPr lang="en-US" altLang="ja-JP" sz="600" b="0" kern="100" dirty="0">
                          <a:latin typeface="Meiryo UI" panose="020B0604030504040204" pitchFamily="50" charset="-128"/>
                          <a:ea typeface="Meiryo UI" panose="020B0604030504040204" pitchFamily="50" charset="-128"/>
                        </a:rPr>
                        <a:t>1</a:t>
                      </a:r>
                      <a:r>
                        <a:rPr lang="ja-JP" altLang="en-US" sz="600" b="0" kern="100" dirty="0">
                          <a:latin typeface="Meiryo UI" panose="020B0604030504040204" pitchFamily="50" charset="-128"/>
                          <a:ea typeface="Meiryo UI" panose="020B0604030504040204" pitchFamily="50" charset="-128"/>
                        </a:rPr>
                        <a:t>項目以上行う人の割合</a:t>
                      </a:r>
                      <a:endParaRPr kumimoji="1" lang="ja-JP" altLang="en-US" sz="600" b="0" dirty="0">
                        <a:latin typeface="Meiryo UI" panose="020B0604030504040204" pitchFamily="50" charset="-128"/>
                        <a:ea typeface="Meiryo UI" panose="020B0604030504040204" pitchFamily="50" charset="-128"/>
                      </a:endParaRPr>
                    </a:p>
                  </a:txBody>
                  <a:tcPr marL="58643" marR="58643" marT="29322" marB="29322">
                    <a:lnB w="12700" cap="flat" cmpd="sng" algn="ctr">
                      <a:noFill/>
                      <a:prstDash val="solid"/>
                      <a:round/>
                      <a:headEnd type="none" w="med" len="med"/>
                      <a:tailEnd type="none" w="med" len="med"/>
                    </a:lnB>
                    <a:solidFill>
                      <a:schemeClr val="accent3">
                        <a:lumMod val="60000"/>
                        <a:lumOff val="40000"/>
                      </a:schemeClr>
                    </a:solidFill>
                  </a:tcPr>
                </a:tc>
                <a:tc hMerge="1">
                  <a:txBody>
                    <a:bodyPr/>
                    <a:lstStyle/>
                    <a:p>
                      <a:pPr algn="l"/>
                      <a:endParaRPr kumimoji="1" lang="ja-JP" altLang="en-US" sz="900" b="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134359996"/>
                  </a:ext>
                </a:extLst>
              </a:tr>
              <a:tr h="175930">
                <a:tc vMerge="1">
                  <a:txBody>
                    <a:bodyPr/>
                    <a:lstStyle/>
                    <a:p>
                      <a:endParaRPr kumimoji="1" lang="ja-JP" altLang="en-US"/>
                    </a:p>
                  </a:txBody>
                  <a:tcPr/>
                </a:tc>
                <a:tc vMerge="1">
                  <a:txBody>
                    <a:bodyPr/>
                    <a:lstStyle/>
                    <a:p>
                      <a:endParaRPr kumimoji="1" lang="ja-JP" altLang="en-US"/>
                    </a:p>
                  </a:txBody>
                  <a:tcPr/>
                </a:tc>
                <a:tc>
                  <a:txBody>
                    <a:bodyPr/>
                    <a:lstStyle/>
                    <a:p>
                      <a:pPr algn="l"/>
                      <a:endParaRPr kumimoji="1" lang="ja-JP" altLang="en-US" sz="600" b="0" dirty="0">
                        <a:latin typeface="Meiryo UI" panose="020B0604030504040204" pitchFamily="50" charset="-128"/>
                        <a:ea typeface="Meiryo UI" panose="020B0604030504040204" pitchFamily="50" charset="-128"/>
                      </a:endParaRPr>
                    </a:p>
                  </a:txBody>
                  <a:tcPr marL="58643" marR="58643" marT="29322" marB="29322">
                    <a:lnT w="12700" cap="flat" cmpd="sng" algn="ctr">
                      <a:noFill/>
                      <a:prstDash val="solid"/>
                      <a:round/>
                      <a:headEnd type="none" w="med" len="med"/>
                      <a:tailEnd type="none" w="med" len="med"/>
                    </a:lnT>
                    <a:solidFill>
                      <a:schemeClr val="accent3">
                        <a:lumMod val="60000"/>
                        <a:lumOff val="40000"/>
                      </a:schemeClr>
                    </a:solidFill>
                  </a:tcPr>
                </a:tc>
                <a:tc>
                  <a:txBody>
                    <a:bodyPr/>
                    <a:lstStyle/>
                    <a:p>
                      <a:pPr algn="l"/>
                      <a:r>
                        <a:rPr kumimoji="1" lang="ja-JP" altLang="en-US" sz="600" b="0" dirty="0">
                          <a:latin typeface="Meiryo UI" panose="020B0604030504040204" pitchFamily="50" charset="-128"/>
                          <a:ea typeface="Meiryo UI" panose="020B0604030504040204" pitchFamily="50" charset="-128"/>
                        </a:rPr>
                        <a:t>取り組んでいること（上位</a:t>
                      </a:r>
                      <a:r>
                        <a:rPr kumimoji="1" lang="en-US" altLang="ja-JP" sz="600" b="0" dirty="0">
                          <a:latin typeface="Meiryo UI" panose="020B0604030504040204" pitchFamily="50" charset="-128"/>
                          <a:ea typeface="Meiryo UI" panose="020B0604030504040204" pitchFamily="50" charset="-128"/>
                        </a:rPr>
                        <a:t>1</a:t>
                      </a:r>
                      <a:r>
                        <a:rPr kumimoji="1" lang="ja-JP" altLang="en-US" sz="600" b="0" dirty="0">
                          <a:latin typeface="Meiryo UI" panose="020B0604030504040204" pitchFamily="50" charset="-128"/>
                          <a:ea typeface="Meiryo UI" panose="020B0604030504040204" pitchFamily="50" charset="-128"/>
                        </a:rPr>
                        <a:t>位、</a:t>
                      </a:r>
                      <a:r>
                        <a:rPr kumimoji="1" lang="en-US" altLang="ja-JP" sz="600" b="0" dirty="0">
                          <a:latin typeface="Meiryo UI" panose="020B0604030504040204" pitchFamily="50" charset="-128"/>
                          <a:ea typeface="Meiryo UI" panose="020B0604030504040204" pitchFamily="50" charset="-128"/>
                        </a:rPr>
                        <a:t>2</a:t>
                      </a:r>
                      <a:r>
                        <a:rPr kumimoji="1" lang="ja-JP" altLang="en-US" sz="600" b="0" dirty="0">
                          <a:latin typeface="Meiryo UI" panose="020B0604030504040204" pitchFamily="50" charset="-128"/>
                          <a:ea typeface="Meiryo UI" panose="020B0604030504040204" pitchFamily="50" charset="-128"/>
                        </a:rPr>
                        <a:t>位、</a:t>
                      </a:r>
                      <a:r>
                        <a:rPr kumimoji="1" lang="en-US" altLang="ja-JP" sz="600" b="0" dirty="0">
                          <a:latin typeface="Meiryo UI" panose="020B0604030504040204" pitchFamily="50" charset="-128"/>
                          <a:ea typeface="Meiryo UI" panose="020B0604030504040204" pitchFamily="50" charset="-128"/>
                        </a:rPr>
                        <a:t>3</a:t>
                      </a:r>
                      <a:r>
                        <a:rPr kumimoji="1" lang="ja-JP" altLang="en-US" sz="600" b="0" dirty="0">
                          <a:latin typeface="Meiryo UI" panose="020B0604030504040204" pitchFamily="50" charset="-128"/>
                          <a:ea typeface="Meiryo UI" panose="020B0604030504040204" pitchFamily="50" charset="-128"/>
                        </a:rPr>
                        <a:t>位）</a:t>
                      </a:r>
                    </a:p>
                  </a:txBody>
                  <a:tcPr marL="58643" marR="58643" marT="29322" marB="29322">
                    <a:lnT w="12700" cap="flat" cmpd="sng" algn="ctr">
                      <a:solidFill>
                        <a:schemeClr val="tx1"/>
                      </a:solidFill>
                      <a:prstDash val="solid"/>
                      <a:round/>
                      <a:headEnd type="none" w="med" len="med"/>
                      <a:tailEnd type="none" w="med" len="med"/>
                    </a:lnT>
                    <a:solidFill>
                      <a:schemeClr val="accent3">
                        <a:lumMod val="60000"/>
                        <a:lumOff val="40000"/>
                      </a:schemeClr>
                    </a:solidFill>
                  </a:tcPr>
                </a:tc>
                <a:extLst>
                  <a:ext uri="{0D108BD9-81ED-4DB2-BD59-A6C34878D82A}">
                    <a16:rowId xmlns:a16="http://schemas.microsoft.com/office/drawing/2014/main" val="2439389573"/>
                  </a:ext>
                </a:extLst>
              </a:tr>
              <a:tr h="322538">
                <a:tc>
                  <a:txBody>
                    <a:bodyPr/>
                    <a:lstStyle/>
                    <a:p>
                      <a:pPr algn="ctr"/>
                      <a:r>
                        <a:rPr kumimoji="1" lang="ja-JP" altLang="en-US" sz="700" b="0" dirty="0">
                          <a:latin typeface="Meiryo UI" panose="020B0604030504040204" pitchFamily="50" charset="-128"/>
                          <a:ea typeface="Meiryo UI" panose="020B0604030504040204" pitchFamily="50" charset="-128"/>
                        </a:rPr>
                        <a:t>全国</a:t>
                      </a:r>
                    </a:p>
                  </a:txBody>
                  <a:tcPr marL="58643" marR="58643" marT="29322" marB="29322" anchor="ctr"/>
                </a:tc>
                <a:tc>
                  <a:txBody>
                    <a:bodyPr/>
                    <a:lstStyle/>
                    <a:p>
                      <a:pPr algn="ctr"/>
                      <a:r>
                        <a:rPr kumimoji="1" lang="en-US" altLang="ja-JP" sz="700" b="0" dirty="0">
                          <a:latin typeface="Meiryo UI" panose="020B0604030504040204" pitchFamily="50" charset="-128"/>
                          <a:ea typeface="Meiryo UI" panose="020B0604030504040204" pitchFamily="50" charset="-128"/>
                        </a:rPr>
                        <a:t>―</a:t>
                      </a:r>
                      <a:endParaRPr kumimoji="1" lang="ja-JP" altLang="en-US" sz="700" b="0" dirty="0">
                        <a:latin typeface="Meiryo UI" panose="020B0604030504040204" pitchFamily="50" charset="-128"/>
                        <a:ea typeface="Meiryo UI" panose="020B0604030504040204" pitchFamily="50" charset="-128"/>
                      </a:endParaRPr>
                    </a:p>
                  </a:txBody>
                  <a:tcPr marL="58643" marR="58643" marT="29322" marB="29322" anchor="ctr"/>
                </a:tc>
                <a:tc>
                  <a:txBody>
                    <a:bodyPr/>
                    <a:lstStyle/>
                    <a:p>
                      <a:pPr algn="ctr"/>
                      <a:r>
                        <a:rPr kumimoji="1" lang="ja-JP" altLang="en-US" sz="700" b="0" dirty="0">
                          <a:latin typeface="Meiryo UI" panose="020B0604030504040204" pitchFamily="50" charset="-128"/>
                          <a:ea typeface="Meiryo UI" panose="020B0604030504040204" pitchFamily="50" charset="-128"/>
                        </a:rPr>
                        <a:t>８５</a:t>
                      </a:r>
                      <a:r>
                        <a:rPr kumimoji="1" lang="en-US" altLang="ja-JP" sz="700" b="0" dirty="0">
                          <a:latin typeface="Meiryo UI" panose="020B0604030504040204" pitchFamily="50" charset="-128"/>
                          <a:ea typeface="Meiryo UI" panose="020B0604030504040204" pitchFamily="50" charset="-128"/>
                        </a:rPr>
                        <a:t>.</a:t>
                      </a:r>
                      <a:r>
                        <a:rPr kumimoji="1" lang="ja-JP" altLang="en-US" sz="700" b="0" dirty="0">
                          <a:latin typeface="Meiryo UI" panose="020B0604030504040204" pitchFamily="50" charset="-128"/>
                          <a:ea typeface="Meiryo UI" panose="020B0604030504040204" pitchFamily="50" charset="-128"/>
                        </a:rPr>
                        <a:t>０％</a:t>
                      </a:r>
                    </a:p>
                  </a:txBody>
                  <a:tcPr marL="58643" marR="58643" marT="29322" marB="29322" anchor="ctr"/>
                </a:tc>
                <a:tc>
                  <a:txBody>
                    <a:bodyPr/>
                    <a:lstStyle/>
                    <a:p>
                      <a:pPr algn="l">
                        <a:spcAft>
                          <a:spcPts val="0"/>
                        </a:spcAft>
                      </a:pPr>
                      <a:r>
                        <a:rPr lang="en-US" altLang="ja-JP" sz="600" b="0" kern="100" dirty="0">
                          <a:latin typeface="Meiryo UI" panose="020B0604030504040204" pitchFamily="50" charset="-128"/>
                          <a:ea typeface="Meiryo UI" panose="020B0604030504040204" pitchFamily="50" charset="-128"/>
                        </a:rPr>
                        <a:t>(1)</a:t>
                      </a:r>
                      <a:r>
                        <a:rPr lang="ja-JP" altLang="en-US" sz="600" b="0" kern="100" dirty="0">
                          <a:latin typeface="Meiryo UI" panose="020B0604030504040204" pitchFamily="50" charset="-128"/>
                          <a:ea typeface="Meiryo UI" panose="020B0604030504040204" pitchFamily="50" charset="-128"/>
                        </a:rPr>
                        <a:t>残さずに食べる：</a:t>
                      </a:r>
                      <a:r>
                        <a:rPr lang="en-US" altLang="ja-JP" sz="600" b="0" kern="100" dirty="0">
                          <a:latin typeface="Meiryo UI" panose="020B0604030504040204" pitchFamily="50" charset="-128"/>
                          <a:ea typeface="Meiryo UI" panose="020B0604030504040204" pitchFamily="50" charset="-128"/>
                        </a:rPr>
                        <a:t>60.7</a:t>
                      </a:r>
                      <a:r>
                        <a:rPr lang="ja-JP" altLang="en-US" sz="600" b="0" kern="100" dirty="0">
                          <a:latin typeface="Meiryo UI" panose="020B0604030504040204" pitchFamily="50" charset="-128"/>
                          <a:ea typeface="Meiryo UI" panose="020B0604030504040204" pitchFamily="50" charset="-128"/>
                        </a:rPr>
                        <a:t>％</a:t>
                      </a:r>
                      <a:endParaRPr lang="en-US" altLang="ja-JP" sz="600" b="0" kern="100" dirty="0">
                        <a:latin typeface="Meiryo UI" panose="020B0604030504040204" pitchFamily="50" charset="-128"/>
                        <a:ea typeface="Meiryo UI" panose="020B0604030504040204" pitchFamily="50" charset="-128"/>
                      </a:endParaRPr>
                    </a:p>
                    <a:p>
                      <a:pPr algn="l"/>
                      <a:r>
                        <a:rPr kumimoji="1" lang="en-US" altLang="ja-JP" sz="600" b="0" kern="100" dirty="0">
                          <a:latin typeface="Meiryo UI" panose="020B0604030504040204" pitchFamily="50" charset="-128"/>
                          <a:ea typeface="Meiryo UI" panose="020B0604030504040204" pitchFamily="50" charset="-128"/>
                        </a:rPr>
                        <a:t>(2)</a:t>
                      </a:r>
                      <a:r>
                        <a:rPr kumimoji="1" lang="ja-JP" altLang="en-US" sz="600" b="0" kern="100" dirty="0">
                          <a:latin typeface="Meiryo UI" panose="020B0604030504040204" pitchFamily="50" charset="-128"/>
                          <a:ea typeface="Meiryo UI" panose="020B0604030504040204" pitchFamily="50" charset="-128"/>
                        </a:rPr>
                        <a:t>冷凍保存を活用する：</a:t>
                      </a:r>
                      <a:r>
                        <a:rPr kumimoji="1" lang="en-US" altLang="ja-JP" sz="600" b="0" kern="100" dirty="0">
                          <a:latin typeface="Meiryo UI" panose="020B0604030504040204" pitchFamily="50" charset="-128"/>
                          <a:ea typeface="Meiryo UI" panose="020B0604030504040204" pitchFamily="50" charset="-128"/>
                        </a:rPr>
                        <a:t>43.5</a:t>
                      </a:r>
                      <a:r>
                        <a:rPr kumimoji="1" lang="ja-JP" altLang="en-US" sz="600" b="0" kern="100" dirty="0">
                          <a:latin typeface="Meiryo UI" panose="020B0604030504040204" pitchFamily="50" charset="-128"/>
                          <a:ea typeface="Meiryo UI" panose="020B0604030504040204" pitchFamily="50" charset="-128"/>
                        </a:rPr>
                        <a:t>％</a:t>
                      </a:r>
                      <a:endParaRPr kumimoji="1" lang="en-US" altLang="ja-JP" sz="600" b="0" kern="100" dirty="0">
                        <a:latin typeface="Meiryo UI" panose="020B0604030504040204" pitchFamily="50" charset="-128"/>
                        <a:ea typeface="Meiryo UI" panose="020B0604030504040204" pitchFamily="50" charset="-128"/>
                      </a:endParaRPr>
                    </a:p>
                    <a:p>
                      <a:pPr algn="l"/>
                      <a:r>
                        <a:rPr kumimoji="1" lang="en-US" altLang="ja-JP" sz="600" b="0" kern="100" dirty="0">
                          <a:solidFill>
                            <a:schemeClr val="tx1"/>
                          </a:solidFill>
                          <a:latin typeface="Meiryo UI" panose="020B0604030504040204" pitchFamily="50" charset="-128"/>
                          <a:ea typeface="Meiryo UI" panose="020B0604030504040204" pitchFamily="50" charset="-128"/>
                        </a:rPr>
                        <a:t>(3)</a:t>
                      </a:r>
                      <a:r>
                        <a:rPr kumimoji="1" lang="ja-JP" altLang="en-US" sz="600" b="0" kern="100" dirty="0">
                          <a:solidFill>
                            <a:schemeClr val="tx1"/>
                          </a:solidFill>
                          <a:latin typeface="Meiryo UI" panose="020B0604030504040204" pitchFamily="50" charset="-128"/>
                          <a:ea typeface="Meiryo UI" panose="020B0604030504040204" pitchFamily="50" charset="-128"/>
                        </a:rPr>
                        <a:t>料理を作りすぎない：</a:t>
                      </a:r>
                      <a:r>
                        <a:rPr kumimoji="1" lang="en-US" altLang="ja-JP" sz="600" b="0" kern="100" dirty="0">
                          <a:solidFill>
                            <a:schemeClr val="tx1"/>
                          </a:solidFill>
                          <a:latin typeface="Meiryo UI" panose="020B0604030504040204" pitchFamily="50" charset="-128"/>
                          <a:ea typeface="Meiryo UI" panose="020B0604030504040204" pitchFamily="50" charset="-128"/>
                        </a:rPr>
                        <a:t>41.5</a:t>
                      </a:r>
                      <a:r>
                        <a:rPr kumimoji="1" lang="ja-JP" altLang="en-US" sz="600" b="0" kern="100" dirty="0">
                          <a:solidFill>
                            <a:schemeClr val="tx1"/>
                          </a:solidFill>
                          <a:latin typeface="Meiryo UI" panose="020B0604030504040204" pitchFamily="50" charset="-128"/>
                          <a:ea typeface="Meiryo UI" panose="020B0604030504040204" pitchFamily="50" charset="-128"/>
                        </a:rPr>
                        <a:t>％</a:t>
                      </a:r>
                      <a:endParaRPr kumimoji="1" lang="en-US" altLang="ja-JP" sz="600" b="0" kern="100" dirty="0">
                        <a:solidFill>
                          <a:schemeClr val="tx1"/>
                        </a:solidFill>
                        <a:latin typeface="Meiryo UI" panose="020B0604030504040204" pitchFamily="50" charset="-128"/>
                        <a:ea typeface="Meiryo UI" panose="020B0604030504040204" pitchFamily="50" charset="-128"/>
                      </a:endParaRPr>
                    </a:p>
                  </a:txBody>
                  <a:tcPr marL="58643" marR="58643" marT="29322" marB="29322"/>
                </a:tc>
                <a:extLst>
                  <a:ext uri="{0D108BD9-81ED-4DB2-BD59-A6C34878D82A}">
                    <a16:rowId xmlns:a16="http://schemas.microsoft.com/office/drawing/2014/main" val="478370074"/>
                  </a:ext>
                </a:extLst>
              </a:tr>
              <a:tr h="410503">
                <a:tc>
                  <a:txBody>
                    <a:bodyPr/>
                    <a:lstStyle/>
                    <a:p>
                      <a:pPr algn="ctr"/>
                      <a:r>
                        <a:rPr kumimoji="1" lang="ja-JP" altLang="en-US" sz="700" b="0" dirty="0">
                          <a:latin typeface="Meiryo UI" panose="020B0604030504040204" pitchFamily="50" charset="-128"/>
                          <a:ea typeface="Meiryo UI" panose="020B0604030504040204" pitchFamily="50" charset="-128"/>
                        </a:rPr>
                        <a:t>大阪府</a:t>
                      </a:r>
                    </a:p>
                  </a:txBody>
                  <a:tcPr marL="58643" marR="58643" marT="29322" marB="29322" anchor="ctr"/>
                </a:tc>
                <a:tc>
                  <a:txBody>
                    <a:bodyPr/>
                    <a:lstStyle/>
                    <a:p>
                      <a:pPr algn="ctr"/>
                      <a:endParaRPr kumimoji="1" lang="en-US" altLang="ja-JP" sz="700" b="0" dirty="0">
                        <a:latin typeface="Meiryo UI" panose="020B0604030504040204" pitchFamily="50" charset="-128"/>
                        <a:ea typeface="Meiryo UI" panose="020B0604030504040204" pitchFamily="50" charset="-128"/>
                      </a:endParaRPr>
                    </a:p>
                    <a:p>
                      <a:pPr algn="ctr"/>
                      <a:r>
                        <a:rPr kumimoji="1" lang="ja-JP" altLang="en-US" sz="700" b="0" dirty="0">
                          <a:latin typeface="Meiryo UI" panose="020B0604030504040204" pitchFamily="50" charset="-128"/>
                          <a:ea typeface="Meiryo UI" panose="020B0604030504040204" pitchFamily="50" charset="-128"/>
                        </a:rPr>
                        <a:t>８１</a:t>
                      </a:r>
                      <a:r>
                        <a:rPr kumimoji="1" lang="en-US" altLang="ja-JP" sz="700" b="0" dirty="0">
                          <a:latin typeface="Meiryo UI" panose="020B0604030504040204" pitchFamily="50" charset="-128"/>
                          <a:ea typeface="Meiryo UI" panose="020B0604030504040204" pitchFamily="50" charset="-128"/>
                        </a:rPr>
                        <a:t>.</a:t>
                      </a:r>
                      <a:r>
                        <a:rPr kumimoji="1" lang="ja-JP" altLang="en-US" sz="700" b="0" dirty="0">
                          <a:latin typeface="Meiryo UI" panose="020B0604030504040204" pitchFamily="50" charset="-128"/>
                          <a:ea typeface="Meiryo UI" panose="020B0604030504040204" pitchFamily="50" charset="-128"/>
                        </a:rPr>
                        <a:t>９％</a:t>
                      </a:r>
                      <a:endParaRPr kumimoji="1" lang="en-US" altLang="ja-JP" sz="700" b="0" dirty="0">
                        <a:latin typeface="Meiryo UI" panose="020B0604030504040204" pitchFamily="50" charset="-128"/>
                        <a:ea typeface="Meiryo UI" panose="020B0604030504040204" pitchFamily="50" charset="-128"/>
                      </a:endParaRPr>
                    </a:p>
                    <a:p>
                      <a:pPr algn="ctr"/>
                      <a:endParaRPr kumimoji="1" lang="en-US" altLang="ja-JP" sz="700" b="0" dirty="0">
                        <a:latin typeface="Meiryo UI" panose="020B0604030504040204" pitchFamily="50" charset="-128"/>
                        <a:ea typeface="Meiryo UI" panose="020B0604030504040204" pitchFamily="50" charset="-128"/>
                      </a:endParaRPr>
                    </a:p>
                  </a:txBody>
                  <a:tcPr marL="58643" marR="58643" marT="29322" marB="29322" anchor="ctr"/>
                </a:tc>
                <a:tc>
                  <a:txBody>
                    <a:bodyPr/>
                    <a:lstStyle/>
                    <a:p>
                      <a:pPr algn="ctr"/>
                      <a:r>
                        <a:rPr kumimoji="1" lang="ja-JP" altLang="en-US" sz="700" b="0" dirty="0">
                          <a:latin typeface="Meiryo UI" panose="020B0604030504040204" pitchFamily="50" charset="-128"/>
                          <a:ea typeface="Meiryo UI" panose="020B0604030504040204" pitchFamily="50" charset="-128"/>
                        </a:rPr>
                        <a:t>９３</a:t>
                      </a:r>
                      <a:r>
                        <a:rPr kumimoji="1" lang="en-US" altLang="ja-JP" sz="700" b="0" dirty="0">
                          <a:latin typeface="Meiryo UI" panose="020B0604030504040204" pitchFamily="50" charset="-128"/>
                          <a:ea typeface="Meiryo UI" panose="020B0604030504040204" pitchFamily="50" charset="-128"/>
                        </a:rPr>
                        <a:t>.</a:t>
                      </a:r>
                      <a:r>
                        <a:rPr kumimoji="1" lang="ja-JP" altLang="en-US" sz="700" b="0" dirty="0">
                          <a:latin typeface="Meiryo UI" panose="020B0604030504040204" pitchFamily="50" charset="-128"/>
                          <a:ea typeface="Meiryo UI" panose="020B0604030504040204" pitchFamily="50" charset="-128"/>
                        </a:rPr>
                        <a:t>８％</a:t>
                      </a:r>
                    </a:p>
                  </a:txBody>
                  <a:tcPr marL="58643" marR="58643" marT="29322" marB="29322" anchor="ctr"/>
                </a:tc>
                <a:tc>
                  <a:txBody>
                    <a:bodyPr/>
                    <a:lstStyle/>
                    <a:p>
                      <a:pPr algn="l">
                        <a:spcAft>
                          <a:spcPts val="0"/>
                        </a:spcAft>
                      </a:pPr>
                      <a:r>
                        <a:rPr kumimoji="1" lang="en-US" altLang="ja-JP" sz="600" b="0" dirty="0">
                          <a:latin typeface="Meiryo UI" panose="020B0604030504040204" pitchFamily="50" charset="-128"/>
                          <a:ea typeface="Meiryo UI" panose="020B0604030504040204" pitchFamily="50" charset="-128"/>
                        </a:rPr>
                        <a:t>(1)</a:t>
                      </a:r>
                      <a:r>
                        <a:rPr kumimoji="1" lang="ja-JP" altLang="en-US" sz="600" b="0" dirty="0">
                          <a:latin typeface="Meiryo UI" panose="020B0604030504040204" pitchFamily="50" charset="-128"/>
                          <a:ea typeface="Meiryo UI" panose="020B0604030504040204" pitchFamily="50" charset="-128"/>
                        </a:rPr>
                        <a:t>残さずに食べる：</a:t>
                      </a:r>
                      <a:r>
                        <a:rPr kumimoji="1" lang="en-US" altLang="ja-JP" sz="600" b="0" dirty="0">
                          <a:latin typeface="Meiryo UI" panose="020B0604030504040204" pitchFamily="50" charset="-128"/>
                          <a:ea typeface="Meiryo UI" panose="020B0604030504040204" pitchFamily="50" charset="-128"/>
                        </a:rPr>
                        <a:t>76.0</a:t>
                      </a:r>
                      <a:r>
                        <a:rPr kumimoji="1" lang="ja-JP" altLang="en-US" sz="600" b="0" dirty="0">
                          <a:latin typeface="Meiryo UI" panose="020B0604030504040204" pitchFamily="50" charset="-128"/>
                          <a:ea typeface="Meiryo UI" panose="020B0604030504040204" pitchFamily="50" charset="-128"/>
                        </a:rPr>
                        <a:t>％</a:t>
                      </a:r>
                      <a:endParaRPr kumimoji="1" lang="en-US" altLang="ja-JP" sz="600" b="0" dirty="0">
                        <a:latin typeface="Meiryo UI" panose="020B0604030504040204" pitchFamily="50" charset="-128"/>
                        <a:ea typeface="Meiryo UI" panose="020B0604030504040204" pitchFamily="50" charset="-128"/>
                      </a:endParaRPr>
                    </a:p>
                    <a:p>
                      <a:pPr algn="l"/>
                      <a:r>
                        <a:rPr kumimoji="1" lang="en-US" altLang="ja-JP" sz="600" b="0" dirty="0">
                          <a:latin typeface="Meiryo UI" panose="020B0604030504040204" pitchFamily="50" charset="-128"/>
                          <a:ea typeface="Meiryo UI" panose="020B0604030504040204" pitchFamily="50" charset="-128"/>
                        </a:rPr>
                        <a:t>(2)</a:t>
                      </a:r>
                      <a:r>
                        <a:rPr kumimoji="1" lang="ja-JP" altLang="en-US" sz="600" b="0" dirty="0">
                          <a:latin typeface="Meiryo UI" panose="020B0604030504040204" pitchFamily="50" charset="-128"/>
                          <a:ea typeface="Meiryo UI" panose="020B0604030504040204" pitchFamily="50" charset="-128"/>
                        </a:rPr>
                        <a:t>冷凍保存を活用する：</a:t>
                      </a:r>
                      <a:r>
                        <a:rPr kumimoji="1" lang="en-US" altLang="ja-JP" sz="600" b="0" dirty="0">
                          <a:latin typeface="Meiryo UI" panose="020B0604030504040204" pitchFamily="50" charset="-128"/>
                          <a:ea typeface="Meiryo UI" panose="020B0604030504040204" pitchFamily="50" charset="-128"/>
                        </a:rPr>
                        <a:t>53.3</a:t>
                      </a:r>
                      <a:r>
                        <a:rPr kumimoji="1" lang="ja-JP" altLang="en-US" sz="600" b="0" dirty="0">
                          <a:latin typeface="Meiryo UI" panose="020B0604030504040204" pitchFamily="50" charset="-128"/>
                          <a:ea typeface="Meiryo UI" panose="020B0604030504040204" pitchFamily="50" charset="-128"/>
                        </a:rPr>
                        <a:t>％</a:t>
                      </a:r>
                      <a:endParaRPr kumimoji="1" lang="en-US" altLang="ja-JP" sz="600" b="0" dirty="0">
                        <a:latin typeface="Meiryo UI" panose="020B0604030504040204" pitchFamily="50" charset="-128"/>
                        <a:ea typeface="Meiryo UI" panose="020B0604030504040204" pitchFamily="50" charset="-128"/>
                      </a:endParaRPr>
                    </a:p>
                    <a:p>
                      <a:pPr algn="l"/>
                      <a:r>
                        <a:rPr kumimoji="1" lang="en-US" altLang="ja-JP" sz="600" b="0" dirty="0">
                          <a:latin typeface="Meiryo UI" panose="020B0604030504040204" pitchFamily="50" charset="-128"/>
                          <a:ea typeface="Meiryo UI" panose="020B0604030504040204" pitchFamily="50" charset="-128"/>
                        </a:rPr>
                        <a:t>(3)</a:t>
                      </a:r>
                      <a:r>
                        <a:rPr kumimoji="1" lang="ja-JP" altLang="en-US" sz="600" b="0" dirty="0">
                          <a:latin typeface="Meiryo UI" panose="020B0604030504040204" pitchFamily="50" charset="-128"/>
                          <a:ea typeface="Meiryo UI" panose="020B0604030504040204" pitchFamily="50" charset="-128"/>
                        </a:rPr>
                        <a:t>賞味期限を過ぎたものは</a:t>
                      </a:r>
                      <a:endParaRPr kumimoji="1" lang="en-US" altLang="ja-JP" sz="600" b="0" dirty="0">
                        <a:latin typeface="Meiryo UI" panose="020B0604030504040204" pitchFamily="50" charset="-128"/>
                        <a:ea typeface="Meiryo UI" panose="020B0604030504040204" pitchFamily="50" charset="-128"/>
                      </a:endParaRPr>
                    </a:p>
                    <a:p>
                      <a:pPr algn="l"/>
                      <a:r>
                        <a:rPr kumimoji="1" lang="ja-JP" altLang="en-US" sz="600" b="0" dirty="0">
                          <a:latin typeface="Meiryo UI" panose="020B0604030504040204" pitchFamily="50" charset="-128"/>
                          <a:ea typeface="Meiryo UI" panose="020B0604030504040204" pitchFamily="50" charset="-128"/>
                        </a:rPr>
                        <a:t>　食べられるか自己判断する：</a:t>
                      </a:r>
                      <a:r>
                        <a:rPr kumimoji="1" lang="en-US" altLang="ja-JP" sz="600" b="0" dirty="0">
                          <a:latin typeface="Meiryo UI" panose="020B0604030504040204" pitchFamily="50" charset="-128"/>
                          <a:ea typeface="Meiryo UI" panose="020B0604030504040204" pitchFamily="50" charset="-128"/>
                        </a:rPr>
                        <a:t>52.7</a:t>
                      </a:r>
                      <a:r>
                        <a:rPr kumimoji="1" lang="ja-JP" altLang="en-US" sz="600" b="0" dirty="0">
                          <a:latin typeface="Meiryo UI" panose="020B0604030504040204" pitchFamily="50" charset="-128"/>
                          <a:ea typeface="Meiryo UI" panose="020B0604030504040204" pitchFamily="50" charset="-128"/>
                        </a:rPr>
                        <a:t>％</a:t>
                      </a:r>
                      <a:endParaRPr kumimoji="1" lang="en-US" altLang="ja-JP" sz="600" b="0" dirty="0">
                        <a:latin typeface="Meiryo UI" panose="020B0604030504040204" pitchFamily="50" charset="-128"/>
                        <a:ea typeface="Meiryo UI" panose="020B0604030504040204" pitchFamily="50" charset="-128"/>
                      </a:endParaRPr>
                    </a:p>
                  </a:txBody>
                  <a:tcPr marL="58643" marR="58643" marT="29322" marB="29322"/>
                </a:tc>
                <a:extLst>
                  <a:ext uri="{0D108BD9-81ED-4DB2-BD59-A6C34878D82A}">
                    <a16:rowId xmlns:a16="http://schemas.microsoft.com/office/drawing/2014/main" val="1519150443"/>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520611879"/>
              </p:ext>
            </p:extLst>
          </p:nvPr>
        </p:nvGraphicFramePr>
        <p:xfrm>
          <a:off x="3902772" y="4647605"/>
          <a:ext cx="753914" cy="1050161"/>
        </p:xfrm>
        <a:graphic>
          <a:graphicData uri="http://schemas.openxmlformats.org/drawingml/2006/table">
            <a:tbl>
              <a:tblPr firstRow="1" bandRow="1">
                <a:tableStyleId>{5940675A-B579-460E-94D1-54222C63F5DA}</a:tableStyleId>
              </a:tblPr>
              <a:tblGrid>
                <a:gridCol w="753914">
                  <a:extLst>
                    <a:ext uri="{9D8B030D-6E8A-4147-A177-3AD203B41FA5}">
                      <a16:colId xmlns:a16="http://schemas.microsoft.com/office/drawing/2014/main" val="3179624285"/>
                    </a:ext>
                  </a:extLst>
                </a:gridCol>
              </a:tblGrid>
              <a:tr h="315659">
                <a:tc>
                  <a:txBody>
                    <a:bodyPr/>
                    <a:lstStyle/>
                    <a:p>
                      <a:pPr marL="0" marR="0" lvl="0" indent="0" algn="l" defTabSz="1454074" rtl="0" eaLnBrk="1" fontAlgn="auto" latinLnBrk="0" hangingPunct="1">
                        <a:lnSpc>
                          <a:spcPct val="100000"/>
                        </a:lnSpc>
                        <a:spcBef>
                          <a:spcPts val="0"/>
                        </a:spcBef>
                        <a:spcAft>
                          <a:spcPts val="0"/>
                        </a:spcAft>
                        <a:buClrTx/>
                        <a:buSzTx/>
                        <a:buFontTx/>
                        <a:buNone/>
                        <a:tabLst/>
                        <a:defRPr/>
                      </a:pPr>
                      <a:r>
                        <a:rPr kumimoji="1" lang="ja-JP" altLang="en-US" sz="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食品ロス問題を認知している人の割合</a:t>
                      </a:r>
                    </a:p>
                  </a:txBody>
                  <a:tcPr marL="58643" marR="58643" marT="29322" marB="29322">
                    <a:solidFill>
                      <a:schemeClr val="accent3">
                        <a:lumMod val="60000"/>
                        <a:lumOff val="40000"/>
                      </a:schemeClr>
                    </a:solidFill>
                  </a:tcPr>
                </a:tc>
                <a:extLst>
                  <a:ext uri="{0D108BD9-81ED-4DB2-BD59-A6C34878D82A}">
                    <a16:rowId xmlns:a16="http://schemas.microsoft.com/office/drawing/2014/main" val="1930713796"/>
                  </a:ext>
                </a:extLst>
              </a:tr>
              <a:tr h="312395">
                <a:tc>
                  <a:txBody>
                    <a:bodyPr/>
                    <a:lstStyle/>
                    <a:p>
                      <a:pPr marL="0" marR="0" lvl="0" indent="0" algn="ctr" defTabSz="1454074"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７４</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a:t>
                      </a:r>
                    </a:p>
                  </a:txBody>
                  <a:tcPr marL="58643" marR="58643" marT="29322" marB="29322" anchor="ctr"/>
                </a:tc>
                <a:extLst>
                  <a:ext uri="{0D108BD9-81ED-4DB2-BD59-A6C34878D82A}">
                    <a16:rowId xmlns:a16="http://schemas.microsoft.com/office/drawing/2014/main" val="2891173146"/>
                  </a:ext>
                </a:extLst>
              </a:tr>
              <a:tr h="422107">
                <a:tc>
                  <a:txBody>
                    <a:bodyPr/>
                    <a:lstStyle/>
                    <a:p>
                      <a:pPr marL="0" marR="0" lvl="0" indent="0" algn="ctr" defTabSz="1454074"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８６</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a:t>
                      </a:r>
                      <a:endParaRPr kumimoji="1" lang="ja-JP" altLang="en-US" sz="1200" dirty="0"/>
                    </a:p>
                  </a:txBody>
                  <a:tcPr marL="58643" marR="58643" marT="29322" marB="29322" anchor="ctr"/>
                </a:tc>
                <a:extLst>
                  <a:ext uri="{0D108BD9-81ED-4DB2-BD59-A6C34878D82A}">
                    <a16:rowId xmlns:a16="http://schemas.microsoft.com/office/drawing/2014/main" val="3364113817"/>
                  </a:ext>
                </a:extLst>
              </a:tr>
            </a:tbl>
          </a:graphicData>
        </a:graphic>
      </p:graphicFrame>
      <p:graphicFrame>
        <p:nvGraphicFramePr>
          <p:cNvPr id="63" name="表 62"/>
          <p:cNvGraphicFramePr>
            <a:graphicFrameLocks noGrp="1"/>
          </p:cNvGraphicFramePr>
          <p:nvPr/>
        </p:nvGraphicFramePr>
        <p:xfrm>
          <a:off x="4765371" y="671674"/>
          <a:ext cx="5038041" cy="3245136"/>
        </p:xfrm>
        <a:graphic>
          <a:graphicData uri="http://schemas.openxmlformats.org/drawingml/2006/table">
            <a:tbl>
              <a:tblPr firstRow="1" bandRow="1">
                <a:tableStyleId>{F5AB1C69-6EDB-4FF4-983F-18BD219EF322}</a:tableStyleId>
              </a:tblPr>
              <a:tblGrid>
                <a:gridCol w="436109">
                  <a:extLst>
                    <a:ext uri="{9D8B030D-6E8A-4147-A177-3AD203B41FA5}">
                      <a16:colId xmlns:a16="http://schemas.microsoft.com/office/drawing/2014/main" val="1227560485"/>
                    </a:ext>
                  </a:extLst>
                </a:gridCol>
                <a:gridCol w="2238955">
                  <a:extLst>
                    <a:ext uri="{9D8B030D-6E8A-4147-A177-3AD203B41FA5}">
                      <a16:colId xmlns:a16="http://schemas.microsoft.com/office/drawing/2014/main" val="3241766134"/>
                    </a:ext>
                  </a:extLst>
                </a:gridCol>
                <a:gridCol w="2362977">
                  <a:extLst>
                    <a:ext uri="{9D8B030D-6E8A-4147-A177-3AD203B41FA5}">
                      <a16:colId xmlns:a16="http://schemas.microsoft.com/office/drawing/2014/main" val="4230220939"/>
                    </a:ext>
                  </a:extLst>
                </a:gridCol>
              </a:tblGrid>
              <a:tr h="189288">
                <a:tc>
                  <a:txBody>
                    <a:bodyPr/>
                    <a:lstStyle/>
                    <a:p>
                      <a:endParaRPr kumimoji="1" lang="ja-JP" altLang="en-US" sz="700" dirty="0">
                        <a:latin typeface="Meiryo UI" panose="020B0604030504040204" pitchFamily="50" charset="-128"/>
                        <a:ea typeface="Meiryo UI" panose="020B0604030504040204" pitchFamily="50" charset="-128"/>
                      </a:endParaRPr>
                    </a:p>
                  </a:txBody>
                  <a:tcPr marL="23088" marR="23088" marT="23088" marB="0"/>
                </a:tc>
                <a:tc>
                  <a:txBody>
                    <a:bodyPr/>
                    <a:lstStyle/>
                    <a:p>
                      <a:pPr algn="ctr"/>
                      <a:r>
                        <a:rPr kumimoji="1" lang="ja-JP" altLang="en-US" sz="700" dirty="0">
                          <a:latin typeface="Meiryo UI" panose="020B0604030504040204" pitchFamily="50" charset="-128"/>
                          <a:ea typeface="Meiryo UI" panose="020B0604030504040204" pitchFamily="50" charset="-128"/>
                        </a:rPr>
                        <a:t>事　業　者 </a:t>
                      </a:r>
                    </a:p>
                  </a:txBody>
                  <a:tcPr marL="23088" marR="23088" marT="23088" marB="0"/>
                </a:tc>
                <a:tc>
                  <a:txBody>
                    <a:bodyPr/>
                    <a:lstStyle/>
                    <a:p>
                      <a:pPr algn="ctr"/>
                      <a:r>
                        <a:rPr kumimoji="1" lang="ja-JP" altLang="en-US" sz="700" dirty="0">
                          <a:latin typeface="Meiryo UI" panose="020B0604030504040204" pitchFamily="50" charset="-128"/>
                          <a:ea typeface="Meiryo UI" panose="020B0604030504040204" pitchFamily="50" charset="-128"/>
                        </a:rPr>
                        <a:t>消　費　者  </a:t>
                      </a:r>
                      <a:endParaRPr kumimoji="1" lang="ja-JP" altLang="en-US" sz="700" dirty="0">
                        <a:solidFill>
                          <a:schemeClr val="bg1"/>
                        </a:solidFill>
                        <a:latin typeface="Meiryo UI" panose="020B0604030504040204" pitchFamily="50" charset="-128"/>
                        <a:ea typeface="Meiryo UI" panose="020B0604030504040204" pitchFamily="50" charset="-128"/>
                      </a:endParaRPr>
                    </a:p>
                  </a:txBody>
                  <a:tcPr marL="23088" marR="23088" marT="23088" marB="0"/>
                </a:tc>
                <a:extLst>
                  <a:ext uri="{0D108BD9-81ED-4DB2-BD59-A6C34878D82A}">
                    <a16:rowId xmlns:a16="http://schemas.microsoft.com/office/drawing/2014/main" val="2904749161"/>
                  </a:ext>
                </a:extLst>
              </a:tr>
              <a:tr h="2828189">
                <a:tc>
                  <a:txBody>
                    <a:bodyPr/>
                    <a:lstStyle/>
                    <a:p>
                      <a:pPr algn="ctr"/>
                      <a:r>
                        <a:rPr kumimoji="1" lang="ja-JP" altLang="en-US" sz="700" b="1" dirty="0">
                          <a:latin typeface="Meiryo UI" panose="020B0604030504040204" pitchFamily="50" charset="-128"/>
                          <a:ea typeface="Meiryo UI" panose="020B0604030504040204" pitchFamily="50" charset="-128"/>
                        </a:rPr>
                        <a:t>大阪府が進める</a:t>
                      </a:r>
                      <a:endParaRPr kumimoji="1" lang="en-US" altLang="ja-JP" sz="700" b="1" dirty="0">
                        <a:latin typeface="Meiryo UI" panose="020B0604030504040204" pitchFamily="50" charset="-128"/>
                        <a:ea typeface="Meiryo UI" panose="020B0604030504040204" pitchFamily="50" charset="-128"/>
                      </a:endParaRPr>
                    </a:p>
                    <a:p>
                      <a:pPr algn="ctr"/>
                      <a:r>
                        <a:rPr kumimoji="1" lang="ja-JP" altLang="en-US" sz="700" b="1" dirty="0">
                          <a:latin typeface="Meiryo UI" panose="020B0604030504040204" pitchFamily="50" charset="-128"/>
                          <a:ea typeface="Meiryo UI" panose="020B0604030504040204" pitchFamily="50" charset="-128"/>
                        </a:rPr>
                        <a:t>基本的</a:t>
                      </a:r>
                      <a:endParaRPr kumimoji="1" lang="en-US" altLang="ja-JP" sz="700" b="1" dirty="0">
                        <a:latin typeface="Meiryo UI" panose="020B0604030504040204" pitchFamily="50" charset="-128"/>
                        <a:ea typeface="Meiryo UI" panose="020B0604030504040204" pitchFamily="50" charset="-128"/>
                      </a:endParaRPr>
                    </a:p>
                    <a:p>
                      <a:pPr algn="ctr"/>
                      <a:r>
                        <a:rPr kumimoji="1" lang="ja-JP" altLang="en-US" sz="700" b="1" dirty="0">
                          <a:latin typeface="Meiryo UI" panose="020B0604030504040204" pitchFamily="50" charset="-128"/>
                          <a:ea typeface="Meiryo UI" panose="020B0604030504040204" pitchFamily="50" charset="-128"/>
                        </a:rPr>
                        <a:t>施策</a:t>
                      </a:r>
                      <a:endParaRPr kumimoji="1" lang="en-US" altLang="ja-JP" sz="700" b="1" dirty="0">
                        <a:latin typeface="Meiryo UI" panose="020B0604030504040204" pitchFamily="50" charset="-128"/>
                        <a:ea typeface="Meiryo UI" panose="020B0604030504040204" pitchFamily="50" charset="-128"/>
                      </a:endParaRPr>
                    </a:p>
                  </a:txBody>
                  <a:tcPr marL="23088" marR="23088" marT="23088" marB="0" anchor="ctr"/>
                </a:tc>
                <a:tc>
                  <a:txBody>
                    <a:bodyPr/>
                    <a:lstStyle/>
                    <a:p>
                      <a:pPr marL="0" marR="0" lvl="0" indent="0" algn="l" defTabSz="1475129" rtl="0" eaLnBrk="1" fontAlgn="auto" latinLnBrk="0" hangingPunct="1">
                        <a:lnSpc>
                          <a:spcPct val="100000"/>
                        </a:lnSpc>
                        <a:spcBef>
                          <a:spcPts val="0"/>
                        </a:spcBef>
                        <a:spcAft>
                          <a:spcPts val="0"/>
                        </a:spcAft>
                        <a:buClrTx/>
                        <a:buSzTx/>
                        <a:buFontTx/>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ネットワーク懇話会等の検討の場で各立場からの意見交</a:t>
                      </a:r>
                      <a:endPar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Tx/>
                        <a:buNone/>
                        <a:tabLst/>
                        <a:defRPr/>
                      </a:pPr>
                      <a:r>
                        <a:rPr kumimoji="1" lang="ja-JP" altLang="en-US"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換により、流通の各段階の施策を具体化する取組を展開</a:t>
                      </a:r>
                      <a:endPar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Tx/>
                        <a:buNone/>
                        <a:tabLst/>
                        <a:defRPr/>
                      </a:pPr>
                      <a:endPar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「おおさか食品ロス削減パートナーシップ制度」の推進</a:t>
                      </a:r>
                      <a:endPar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広く多業種への働きかけを行い、パートナーシップ事業者</a:t>
                      </a: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の増加と、効果的な消費者啓発を推進</a:t>
                      </a: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「フードバンクガイドライン」の活用</a:t>
                      </a:r>
                      <a:endPar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未利用食品を提供する事業者の参入を促進し、有効活</a:t>
                      </a: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用の取組を推進</a:t>
                      </a: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飲食店の“食べきり・持ち帰り“の取組への支援</a:t>
                      </a:r>
                      <a:endPar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“食べきり”と、残ってしまった場合の“持ち帰り”を普及</a:t>
                      </a: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食品ロス削減の取組事例の共有・周知</a:t>
                      </a:r>
                      <a:endPar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・優良事例について共有・周知を図り、横展開を促進</a:t>
                      </a: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・国の表彰制度等の活用などにより、広く周知</a:t>
                      </a: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marL="23088" marR="23088" marT="23088" marB="0"/>
                </a:tc>
                <a:tc>
                  <a:txBody>
                    <a:bodyPr/>
                    <a:lstStyle/>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ネットワーク懇話会等の場を活用し、消費者と事業者のコミュ</a:t>
                      </a:r>
                      <a:endPar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1" lang="ja-JP" altLang="en-US"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ニケーションを図り、消費者の認知度向上や行動変容を促す</a:t>
                      </a:r>
                      <a:endPar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リーフレットやデジタルコンテンツ等の啓発媒体の活用</a:t>
                      </a:r>
                      <a:endPar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・家庭における食品ロス削減の推進や小中学校等での</a:t>
                      </a: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食育や地域の環境教育等の取組を支援</a:t>
                      </a: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大学</a:t>
                      </a:r>
                      <a:r>
                        <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府内栄養士養成課程の大学等</a:t>
                      </a:r>
                      <a:r>
                        <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との連携　</a:t>
                      </a:r>
                      <a:endPar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・社食や学校給食等、幅広い食品ロス</a:t>
                      </a: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削減の取組を推進</a:t>
                      </a:r>
                      <a:endParaRPr kumimoji="1" lang="en-US" altLang="ja-JP" sz="70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algn="l" defTabSz="147512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10</a:t>
                      </a:r>
                      <a:r>
                        <a:rPr kumimoji="1" lang="ja-JP" altLang="en-US"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月食品ロス削減月間における</a:t>
                      </a:r>
                      <a:endPar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取組の実施</a:t>
                      </a:r>
                      <a:endParaRPr kumimoji="1" lang="en-US" altLang="ja-JP" sz="700" b="1"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・事業者や市町村の取組を府民に発信　　　</a:t>
                      </a: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・府民の食品ロス削減に関する認知度</a:t>
                      </a: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向上及び関心の増大を図る</a:t>
                      </a: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1475129"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7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marL="23088" marR="23088" marT="23088" marB="0"/>
                </a:tc>
                <a:extLst>
                  <a:ext uri="{0D108BD9-81ED-4DB2-BD59-A6C34878D82A}">
                    <a16:rowId xmlns:a16="http://schemas.microsoft.com/office/drawing/2014/main" val="2270901083"/>
                  </a:ext>
                </a:extLst>
              </a:tr>
            </a:tbl>
          </a:graphicData>
        </a:graphic>
      </p:graphicFrame>
      <p:grpSp>
        <p:nvGrpSpPr>
          <p:cNvPr id="69" name="グループ化 68"/>
          <p:cNvGrpSpPr/>
          <p:nvPr/>
        </p:nvGrpSpPr>
        <p:grpSpPr>
          <a:xfrm>
            <a:off x="5608212" y="2043389"/>
            <a:ext cx="1399338" cy="920676"/>
            <a:chOff x="0" y="0"/>
            <a:chExt cx="2183130" cy="1503680"/>
          </a:xfrm>
        </p:grpSpPr>
        <p:pic>
          <p:nvPicPr>
            <p:cNvPr id="70" name="図 6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85850" y="9525"/>
              <a:ext cx="1097280" cy="1485900"/>
            </a:xfrm>
            <a:prstGeom prst="rect">
              <a:avLst/>
            </a:prstGeom>
          </p:spPr>
        </p:pic>
        <p:pic>
          <p:nvPicPr>
            <p:cNvPr id="73" name="図 7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9525"/>
              <a:ext cx="1097915" cy="1494155"/>
            </a:xfrm>
            <a:prstGeom prst="rect">
              <a:avLst/>
            </a:prstGeom>
          </p:spPr>
        </p:pic>
        <p:sp>
          <p:nvSpPr>
            <p:cNvPr id="77" name="正方形/長方形 76"/>
            <p:cNvSpPr/>
            <p:nvPr/>
          </p:nvSpPr>
          <p:spPr>
            <a:xfrm>
              <a:off x="0" y="0"/>
              <a:ext cx="2169746" cy="1494155"/>
            </a:xfrm>
            <a:prstGeom prst="rect">
              <a:avLst/>
            </a:prstGeom>
            <a:noFill/>
            <a:ln w="6350" cap="flat" cmpd="sng" algn="ctr">
              <a:solidFill>
                <a:sysClr val="windowText" lastClr="000000"/>
              </a:solidFill>
              <a:prstDash val="solid"/>
              <a:miter lim="800000"/>
            </a:ln>
            <a:effectLst/>
          </p:spPr>
          <p:txBody>
            <a:bodyPr rot="0" spcFirstLastPara="0" vert="horz" wrap="square" lIns="58643" tIns="29322" rIns="58643" bIns="29322" numCol="1" spcCol="0" rtlCol="0" fromWordArt="0" anchor="ctr" anchorCtr="0" forceAA="0" compatLnSpc="1">
              <a:prstTxWarp prst="textNoShape">
                <a:avLst/>
              </a:prstTxWarp>
              <a:noAutofit/>
            </a:bodyPr>
            <a:lstStyle/>
            <a:p>
              <a:endParaRPr lang="ja-JP" altLang="en-US" sz="1154"/>
            </a:p>
          </p:txBody>
        </p:sp>
      </p:grpSp>
      <p:pic>
        <p:nvPicPr>
          <p:cNvPr id="79" name="図 78"/>
          <p:cNvPicPr/>
          <p:nvPr/>
        </p:nvPicPr>
        <p:blipFill>
          <a:blip r:embed="rId8">
            <a:extLst>
              <a:ext uri="{28A0092B-C50C-407E-A947-70E740481C1C}">
                <a14:useLocalDpi xmlns:a14="http://schemas.microsoft.com/office/drawing/2010/main"/>
              </a:ext>
            </a:extLst>
          </a:blip>
          <a:srcRect/>
          <a:stretch>
            <a:fillRect/>
          </a:stretch>
        </p:blipFill>
        <p:spPr bwMode="auto">
          <a:xfrm>
            <a:off x="7940987" y="1685225"/>
            <a:ext cx="1312657" cy="877654"/>
          </a:xfrm>
          <a:prstGeom prst="rect">
            <a:avLst/>
          </a:prstGeom>
          <a:noFill/>
          <a:ln w="3175">
            <a:solidFill>
              <a:schemeClr val="tx1"/>
            </a:solidFill>
          </a:ln>
        </p:spPr>
      </p:pic>
      <p:pic>
        <p:nvPicPr>
          <p:cNvPr id="80" name="図 79"/>
          <p:cNvPicPr/>
          <p:nvPr/>
        </p:nvPicPr>
        <p:blipFill>
          <a:blip r:embed="rId9" cstate="print">
            <a:extLst>
              <a:ext uri="{28A0092B-C50C-407E-A947-70E740481C1C}">
                <a14:useLocalDpi xmlns:a14="http://schemas.microsoft.com/office/drawing/2010/main"/>
              </a:ext>
            </a:extLst>
          </a:blip>
          <a:stretch>
            <a:fillRect/>
          </a:stretch>
        </p:blipFill>
        <p:spPr>
          <a:xfrm>
            <a:off x="8998137" y="2877422"/>
            <a:ext cx="756707" cy="958565"/>
          </a:xfrm>
          <a:prstGeom prst="rect">
            <a:avLst/>
          </a:prstGeom>
          <a:ln w="3175">
            <a:solidFill>
              <a:schemeClr val="tx1"/>
            </a:solidFill>
          </a:ln>
        </p:spPr>
      </p:pic>
      <p:sp>
        <p:nvSpPr>
          <p:cNvPr id="64" name="Text Box 2"/>
          <p:cNvSpPr txBox="1">
            <a:spLocks noChangeArrowheads="1"/>
          </p:cNvSpPr>
          <p:nvPr/>
        </p:nvSpPr>
        <p:spPr bwMode="auto">
          <a:xfrm>
            <a:off x="0" y="-117510"/>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1-1 </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大阪府食品ロス削減推進計画</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
        <p:nvSpPr>
          <p:cNvPr id="67" name="テキスト ボックス 66"/>
          <p:cNvSpPr txBox="1"/>
          <p:nvPr/>
        </p:nvSpPr>
        <p:spPr>
          <a:xfrm>
            <a:off x="7570054" y="326799"/>
            <a:ext cx="2624871" cy="215444"/>
          </a:xfrm>
          <a:prstGeom prst="rect">
            <a:avLst/>
          </a:prstGeom>
          <a:noFill/>
        </p:spPr>
        <p:txBody>
          <a:bodyPr wrap="square" lIns="0" tIns="0" rIns="0" bIns="0" rtlCol="0" anchor="ctr" anchorCtr="1">
            <a:spAutoFit/>
          </a:bodyPr>
          <a:lstStyle/>
          <a:p>
            <a:pPr marL="87313" indent="-87313"/>
            <a:r>
              <a:rPr lang="ja-JP" altLang="en-US" sz="1400" dirty="0">
                <a:latin typeface="Meiryo UI" pitchFamily="50" charset="-128"/>
                <a:ea typeface="Meiryo UI" pitchFamily="50" charset="-128"/>
                <a:cs typeface="Meiryo UI" pitchFamily="50" charset="-128"/>
              </a:rPr>
              <a:t>　</a:t>
            </a:r>
            <a:r>
              <a:rPr lang="en-US" altLang="ja-JP" sz="1400" dirty="0">
                <a:latin typeface="Meiryo UI" pitchFamily="50" charset="-128"/>
                <a:ea typeface="Meiryo UI" pitchFamily="50" charset="-128"/>
                <a:cs typeface="Meiryo UI" pitchFamily="50" charset="-128"/>
              </a:rPr>
              <a:t>2021</a:t>
            </a:r>
            <a:r>
              <a:rPr lang="ja-JP" altLang="en-US" sz="1400" dirty="0">
                <a:latin typeface="Meiryo UI" pitchFamily="50" charset="-128"/>
                <a:ea typeface="Meiryo UI" pitchFamily="50" charset="-128"/>
                <a:cs typeface="Meiryo UI" pitchFamily="50" charset="-128"/>
              </a:rPr>
              <a:t>年３月策定</a:t>
            </a:r>
            <a:endParaRPr lang="zh-TW" altLang="en-US" sz="1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4436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6873240" y="549027"/>
            <a:ext cx="2768381" cy="430887"/>
          </a:xfrm>
          <a:prstGeom prst="rect">
            <a:avLst/>
          </a:prstGeom>
          <a:noFill/>
        </p:spPr>
        <p:txBody>
          <a:bodyPr wrap="square" lIns="0" tIns="0" rIns="0" bIns="0" rtlCol="0" anchor="ctr" anchorCtr="1">
            <a:spAutoFit/>
          </a:bodyPr>
          <a:lstStyle/>
          <a:p>
            <a:pPr marL="87313" indent="-87313"/>
            <a:r>
              <a:rPr lang="ja-JP" altLang="en-US" sz="1400" dirty="0">
                <a:latin typeface="Meiryo UI" pitchFamily="50" charset="-128"/>
                <a:ea typeface="Meiryo UI" pitchFamily="50" charset="-128"/>
                <a:cs typeface="Meiryo UI" pitchFamily="50" charset="-128"/>
              </a:rPr>
              <a:t>　</a:t>
            </a:r>
            <a:r>
              <a:rPr lang="zh-TW" altLang="en-US" sz="1400" dirty="0">
                <a:latin typeface="Meiryo UI" pitchFamily="50" charset="-128"/>
                <a:ea typeface="Meiryo UI" pitchFamily="50" charset="-128"/>
                <a:cs typeface="Meiryo UI" pitchFamily="50" charset="-128"/>
              </a:rPr>
              <a:t>実施年度：</a:t>
            </a:r>
            <a:r>
              <a:rPr lang="en-US" altLang="zh-TW" sz="1400" dirty="0">
                <a:latin typeface="Meiryo UI" pitchFamily="50" charset="-128"/>
                <a:ea typeface="Meiryo UI" pitchFamily="50" charset="-128"/>
                <a:cs typeface="Meiryo UI" pitchFamily="50" charset="-128"/>
              </a:rPr>
              <a:t>2020</a:t>
            </a:r>
            <a:r>
              <a:rPr lang="ja-JP" altLang="en-US" sz="1400" dirty="0">
                <a:latin typeface="Meiryo UI" pitchFamily="50" charset="-128"/>
                <a:ea typeface="Meiryo UI" pitchFamily="50" charset="-128"/>
                <a:cs typeface="Meiryo UI" pitchFamily="50" charset="-128"/>
              </a:rPr>
              <a:t>年度</a:t>
            </a:r>
            <a:endParaRPr lang="en-US" altLang="ja-JP" sz="1400" dirty="0">
              <a:latin typeface="Meiryo UI" pitchFamily="50" charset="-128"/>
              <a:ea typeface="Meiryo UI" pitchFamily="50" charset="-128"/>
              <a:cs typeface="Meiryo UI" pitchFamily="50" charset="-128"/>
            </a:endParaRPr>
          </a:p>
          <a:p>
            <a:pPr marL="87313" indent="-87313"/>
            <a:r>
              <a:rPr lang="en-US" altLang="zh-TW" sz="1400" dirty="0">
                <a:latin typeface="Meiryo UI" pitchFamily="50" charset="-128"/>
                <a:ea typeface="Meiryo UI" pitchFamily="50" charset="-128"/>
                <a:cs typeface="Meiryo UI" pitchFamily="50" charset="-128"/>
              </a:rPr>
              <a:t>                 2024</a:t>
            </a:r>
            <a:r>
              <a:rPr lang="ja-JP" altLang="en-US" sz="1400" dirty="0">
                <a:latin typeface="Meiryo UI" pitchFamily="50" charset="-128"/>
                <a:ea typeface="Meiryo UI" pitchFamily="50" charset="-128"/>
                <a:cs typeface="Meiryo UI" pitchFamily="50" charset="-128"/>
              </a:rPr>
              <a:t>年度</a:t>
            </a:r>
            <a:endParaRPr lang="zh-TW" altLang="en-US" sz="1400" dirty="0">
              <a:latin typeface="Meiryo UI" pitchFamily="50" charset="-128"/>
              <a:ea typeface="Meiryo UI" pitchFamily="50" charset="-128"/>
              <a:cs typeface="Meiryo UI" pitchFamily="50" charset="-128"/>
            </a:endParaRPr>
          </a:p>
        </p:txBody>
      </p:sp>
      <p:sp>
        <p:nvSpPr>
          <p:cNvPr id="2" name="テキスト ボックス 1"/>
          <p:cNvSpPr txBox="1"/>
          <p:nvPr/>
        </p:nvSpPr>
        <p:spPr>
          <a:xfrm>
            <a:off x="63484" y="514414"/>
            <a:ext cx="5628068"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◆大阪府食品ロス発生動向等解析調査業務</a:t>
            </a:r>
          </a:p>
        </p:txBody>
      </p:sp>
      <p:sp>
        <p:nvSpPr>
          <p:cNvPr id="17" name="Text Box 2"/>
          <p:cNvSpPr txBox="1">
            <a:spLocks noChangeArrowheads="1"/>
          </p:cNvSpPr>
          <p:nvPr/>
        </p:nvSpPr>
        <p:spPr bwMode="auto">
          <a:xfrm>
            <a:off x="0" y="-117510"/>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1-1 </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大阪府食品ロス削減推進計画</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grpSp>
        <p:nvGrpSpPr>
          <p:cNvPr id="18" name="グループ化 17"/>
          <p:cNvGrpSpPr/>
          <p:nvPr/>
        </p:nvGrpSpPr>
        <p:grpSpPr>
          <a:xfrm>
            <a:off x="415717" y="5591708"/>
            <a:ext cx="5816600" cy="1162772"/>
            <a:chOff x="0" y="0"/>
            <a:chExt cx="5816898" cy="1163326"/>
          </a:xfrm>
        </p:grpSpPr>
        <p:sp>
          <p:nvSpPr>
            <p:cNvPr id="20" name="テキスト ボックス 2"/>
            <p:cNvSpPr txBox="1">
              <a:spLocks noChangeArrowheads="1"/>
            </p:cNvSpPr>
            <p:nvPr/>
          </p:nvSpPr>
          <p:spPr bwMode="auto">
            <a:xfrm>
              <a:off x="0" y="19048"/>
              <a:ext cx="857884" cy="4565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ts val="1400"/>
                </a:lnSpc>
                <a:spcAft>
                  <a:spcPts val="0"/>
                </a:spcAft>
              </a:pPr>
              <a:r>
                <a:rPr 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rPr>
                <a:t>大阪市の</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lnSpc>
                  <a:spcPts val="1400"/>
                </a:lnSpc>
                <a:spcAft>
                  <a:spcPts val="0"/>
                </a:spcAft>
              </a:pPr>
              <a:r>
                <a:rPr 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rPr>
                <a:t>発生量</a:t>
              </a:r>
              <a:r>
                <a:rPr lang="en-US" altLang="ja-JP" sz="1050" kern="100" baseline="30000" dirty="0">
                  <a:latin typeface="ＭＳ 明朝" panose="02020609040205080304" pitchFamily="17" charset="-128"/>
                  <a:ea typeface="ＭＳ ゴシック" panose="020B0609070205080204" pitchFamily="49" charset="-128"/>
                  <a:cs typeface="Times New Roman" panose="02020603050405020304" pitchFamily="18" charset="0"/>
                </a:rPr>
                <a:t>※2</a:t>
              </a:r>
              <a:endParaRPr lang="ja-JP" sz="1050" kern="100" baseline="300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7" name="テキスト ボックス 2"/>
            <p:cNvSpPr txBox="1">
              <a:spLocks noChangeArrowheads="1"/>
            </p:cNvSpPr>
            <p:nvPr/>
          </p:nvSpPr>
          <p:spPr bwMode="auto">
            <a:xfrm>
              <a:off x="1466700" y="19032"/>
              <a:ext cx="1438274" cy="4565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ts val="1400"/>
                </a:lnSpc>
                <a:spcAft>
                  <a:spcPts val="0"/>
                </a:spcAft>
              </a:pPr>
              <a:r>
                <a:rPr 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rPr>
                <a:t>１事業所当たりの発生量の原単位</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8" name="右矢印 27"/>
            <p:cNvSpPr/>
            <p:nvPr/>
          </p:nvSpPr>
          <p:spPr>
            <a:xfrm>
              <a:off x="895350" y="123825"/>
              <a:ext cx="575310" cy="2413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テキスト ボックス 2"/>
            <p:cNvSpPr txBox="1">
              <a:spLocks noChangeArrowheads="1"/>
            </p:cNvSpPr>
            <p:nvPr/>
          </p:nvSpPr>
          <p:spPr bwMode="auto">
            <a:xfrm>
              <a:off x="3498020" y="0"/>
              <a:ext cx="967104" cy="4516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ts val="1400"/>
                </a:lnSpc>
                <a:spcAft>
                  <a:spcPts val="0"/>
                </a:spcAft>
              </a:pPr>
              <a:r>
                <a:rPr 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rPr>
                <a:t>各市町村</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lnSpc>
                  <a:spcPts val="1400"/>
                </a:lnSpc>
                <a:spcAft>
                  <a:spcPts val="0"/>
                </a:spcAft>
              </a:pPr>
              <a:r>
                <a:rPr 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rPr>
                <a:t>の発生量</a:t>
              </a:r>
              <a:r>
                <a:rPr lang="en-US" altLang="ja-JP" sz="1050" kern="100" baseline="30000" dirty="0">
                  <a:latin typeface="ＭＳ 明朝" panose="02020609040205080304" pitchFamily="17" charset="-128"/>
                  <a:ea typeface="ＭＳ ゴシック" panose="020B0609070205080204" pitchFamily="49" charset="-128"/>
                  <a:cs typeface="Times New Roman" panose="02020603050405020304" pitchFamily="18" charset="0"/>
                </a:rPr>
                <a:t>※3</a:t>
              </a:r>
              <a:endParaRPr lang="ja-JP" sz="1050" kern="100" baseline="300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0" name="テキスト ボックス 2"/>
            <p:cNvSpPr txBox="1">
              <a:spLocks noChangeArrowheads="1"/>
            </p:cNvSpPr>
            <p:nvPr/>
          </p:nvSpPr>
          <p:spPr bwMode="auto">
            <a:xfrm>
              <a:off x="5035848" y="9525"/>
              <a:ext cx="781050"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ts val="1400"/>
                </a:lnSpc>
                <a:spcAft>
                  <a:spcPts val="0"/>
                </a:spcAft>
              </a:pPr>
              <a:r>
                <a:rPr lang="ja-JP" sz="1050" kern="100">
                  <a:effectLst/>
                  <a:latin typeface="ＭＳ 明朝" panose="02020609040205080304" pitchFamily="17" charset="-128"/>
                  <a:ea typeface="ＭＳ ゴシック" panose="020B0609070205080204" pitchFamily="49" charset="-128"/>
                  <a:cs typeface="Times New Roman" panose="02020603050405020304" pitchFamily="18" charset="0"/>
                </a:rPr>
                <a:t>府内の</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lnSpc>
                  <a:spcPts val="1400"/>
                </a:lnSpc>
                <a:spcAft>
                  <a:spcPts val="0"/>
                </a:spcAft>
              </a:pPr>
              <a:r>
                <a:rPr lang="ja-JP" sz="1050" kern="100">
                  <a:effectLst/>
                  <a:latin typeface="ＭＳ 明朝" panose="02020609040205080304" pitchFamily="17" charset="-128"/>
                  <a:ea typeface="ＭＳ ゴシック" panose="020B0609070205080204" pitchFamily="49" charset="-128"/>
                  <a:cs typeface="Times New Roman" panose="02020603050405020304" pitchFamily="18" charset="0"/>
                </a:rPr>
                <a:t>発生量</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1" name="右矢印 30"/>
            <p:cNvSpPr/>
            <p:nvPr/>
          </p:nvSpPr>
          <p:spPr>
            <a:xfrm>
              <a:off x="2923067" y="104775"/>
              <a:ext cx="575310" cy="2413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右矢印 31"/>
            <p:cNvSpPr/>
            <p:nvPr/>
          </p:nvSpPr>
          <p:spPr>
            <a:xfrm>
              <a:off x="4465940" y="120651"/>
              <a:ext cx="575310" cy="2413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33" name="グループ化 32"/>
            <p:cNvGrpSpPr/>
            <p:nvPr/>
          </p:nvGrpSpPr>
          <p:grpSpPr>
            <a:xfrm>
              <a:off x="359381" y="314325"/>
              <a:ext cx="1652480" cy="845475"/>
              <a:chOff x="-364519" y="-28575"/>
              <a:chExt cx="1652480" cy="845475"/>
            </a:xfrm>
          </p:grpSpPr>
          <p:cxnSp>
            <p:nvCxnSpPr>
              <p:cNvPr id="40" name="直線矢印コネクタ 39"/>
              <p:cNvCxnSpPr/>
              <p:nvPr/>
            </p:nvCxnSpPr>
            <p:spPr>
              <a:xfrm flipV="1">
                <a:off x="438150" y="-28575"/>
                <a:ext cx="0" cy="4718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2"/>
              <p:cNvSpPr txBox="1">
                <a:spLocks noChangeArrowheads="1"/>
              </p:cNvSpPr>
              <p:nvPr/>
            </p:nvSpPr>
            <p:spPr bwMode="auto">
              <a:xfrm>
                <a:off x="-364519" y="365279"/>
                <a:ext cx="1652480" cy="451621"/>
              </a:xfrm>
              <a:prstGeom prst="rect">
                <a:avLst/>
              </a:prstGeom>
              <a:solidFill>
                <a:srgbClr val="FFFFFF"/>
              </a:solidFill>
              <a:ln w="9525">
                <a:solidFill>
                  <a:srgbClr val="000000"/>
                </a:solidFill>
                <a:prstDash val="sysDash"/>
                <a:miter lim="800000"/>
                <a:headEnd/>
                <a:tailEnd/>
              </a:ln>
            </p:spPr>
            <p:txBody>
              <a:bodyPr rot="0" vert="horz" wrap="square" lIns="91440" tIns="45720" rIns="91440" bIns="45720" anchor="t" anchorCtr="0">
                <a:spAutoFit/>
              </a:bodyPr>
              <a:lstStyle/>
              <a:p>
                <a:pPr algn="ctr">
                  <a:lnSpc>
                    <a:spcPts val="1400"/>
                  </a:lnSpc>
                  <a:spcAft>
                    <a:spcPts val="0"/>
                  </a:spcAft>
                </a:pPr>
                <a:r>
                  <a:rPr 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rPr>
                  <a:t>大阪市の業種毎の</a:t>
                </a:r>
                <a:endParaRPr lang="en-US" alt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endParaRPr>
              </a:p>
              <a:p>
                <a:pPr algn="ctr">
                  <a:lnSpc>
                    <a:spcPts val="1400"/>
                  </a:lnSpc>
                  <a:spcAft>
                    <a:spcPts val="0"/>
                  </a:spcAft>
                </a:pPr>
                <a:r>
                  <a:rPr 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rPr>
                  <a:t>事業所数で除する</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grpSp>
        <p:grpSp>
          <p:nvGrpSpPr>
            <p:cNvPr id="34" name="グループ化 33"/>
            <p:cNvGrpSpPr/>
            <p:nvPr/>
          </p:nvGrpSpPr>
          <p:grpSpPr>
            <a:xfrm>
              <a:off x="2562326" y="239694"/>
              <a:ext cx="1141997" cy="923632"/>
              <a:chOff x="-180874" y="-122256"/>
              <a:chExt cx="1141997" cy="923632"/>
            </a:xfrm>
          </p:grpSpPr>
          <p:cxnSp>
            <p:nvCxnSpPr>
              <p:cNvPr id="38" name="直線矢印コネクタ 37"/>
              <p:cNvCxnSpPr/>
              <p:nvPr/>
            </p:nvCxnSpPr>
            <p:spPr>
              <a:xfrm flipV="1">
                <a:off x="390125" y="-122256"/>
                <a:ext cx="0" cy="4718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2"/>
              <p:cNvSpPr txBox="1">
                <a:spLocks noChangeArrowheads="1"/>
              </p:cNvSpPr>
              <p:nvPr/>
            </p:nvSpPr>
            <p:spPr bwMode="auto">
              <a:xfrm>
                <a:off x="-180874" y="349755"/>
                <a:ext cx="1141997" cy="451621"/>
              </a:xfrm>
              <a:prstGeom prst="rect">
                <a:avLst/>
              </a:prstGeom>
              <a:solidFill>
                <a:srgbClr val="FFFFFF"/>
              </a:solidFill>
              <a:ln w="9525">
                <a:solidFill>
                  <a:srgbClr val="000000"/>
                </a:solidFill>
                <a:prstDash val="sysDash"/>
                <a:miter lim="800000"/>
                <a:headEnd/>
                <a:tailEnd/>
              </a:ln>
            </p:spPr>
            <p:txBody>
              <a:bodyPr rot="0" vert="horz" wrap="square" lIns="91440" tIns="45720" rIns="91440" bIns="45720" anchor="t" anchorCtr="0">
                <a:spAutoFit/>
              </a:bodyPr>
              <a:lstStyle/>
              <a:p>
                <a:pPr algn="ctr">
                  <a:lnSpc>
                    <a:spcPts val="1400"/>
                  </a:lnSpc>
                  <a:spcAft>
                    <a:spcPts val="0"/>
                  </a:spcAft>
                </a:pPr>
                <a:r>
                  <a:rPr lang="ja-JP" sz="1050" kern="100">
                    <a:effectLst/>
                    <a:latin typeface="ＭＳ 明朝" panose="02020609040205080304" pitchFamily="17" charset="-128"/>
                    <a:ea typeface="ＭＳ ゴシック" panose="020B0609070205080204" pitchFamily="49" charset="-128"/>
                    <a:cs typeface="Times New Roman" panose="02020603050405020304" pitchFamily="18" charset="0"/>
                  </a:rPr>
                  <a:t>各市町村の事業所数を乗じる</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p:txBody>
          </p:sp>
        </p:grpSp>
        <p:grpSp>
          <p:nvGrpSpPr>
            <p:cNvPr id="35" name="グループ化 34"/>
            <p:cNvGrpSpPr/>
            <p:nvPr/>
          </p:nvGrpSpPr>
          <p:grpSpPr>
            <a:xfrm>
              <a:off x="4181474" y="352425"/>
              <a:ext cx="1284869" cy="772958"/>
              <a:chOff x="-1" y="-28575"/>
              <a:chExt cx="1285675" cy="772960"/>
            </a:xfrm>
          </p:grpSpPr>
          <p:cxnSp>
            <p:nvCxnSpPr>
              <p:cNvPr id="36" name="直線矢印コネクタ 35"/>
              <p:cNvCxnSpPr/>
              <p:nvPr/>
            </p:nvCxnSpPr>
            <p:spPr>
              <a:xfrm flipV="1">
                <a:off x="485775" y="-28575"/>
                <a:ext cx="0" cy="4718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2"/>
              <p:cNvSpPr txBox="1">
                <a:spLocks noChangeArrowheads="1"/>
              </p:cNvSpPr>
              <p:nvPr/>
            </p:nvSpPr>
            <p:spPr bwMode="auto">
              <a:xfrm>
                <a:off x="-1" y="314960"/>
                <a:ext cx="1285675" cy="429425"/>
              </a:xfrm>
              <a:prstGeom prst="rect">
                <a:avLst/>
              </a:prstGeom>
              <a:solidFill>
                <a:srgbClr val="FFFFFF"/>
              </a:solidFill>
              <a:ln w="9525">
                <a:solidFill>
                  <a:srgbClr val="000000"/>
                </a:solidFill>
                <a:prstDash val="sysDash"/>
                <a:miter lim="800000"/>
                <a:headEnd/>
                <a:tailEnd/>
              </a:ln>
            </p:spPr>
            <p:txBody>
              <a:bodyPr rot="0" vert="horz" wrap="square" lIns="91440" tIns="45720" rIns="91440" bIns="45720" anchor="t" anchorCtr="0">
                <a:spAutoFit/>
              </a:bodyPr>
              <a:lstStyle/>
              <a:p>
                <a:pPr algn="ctr">
                  <a:lnSpc>
                    <a:spcPts val="1400"/>
                  </a:lnSpc>
                  <a:spcAft>
                    <a:spcPts val="0"/>
                  </a:spcAft>
                </a:pPr>
                <a:r>
                  <a:rPr 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rPr>
                  <a:t>各市町村の発生量を合計する</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grpSp>
      </p:grpSp>
      <p:grpSp>
        <p:nvGrpSpPr>
          <p:cNvPr id="42" name="グループ化 41"/>
          <p:cNvGrpSpPr/>
          <p:nvPr/>
        </p:nvGrpSpPr>
        <p:grpSpPr>
          <a:xfrm>
            <a:off x="1351962" y="4190982"/>
            <a:ext cx="4339590" cy="925830"/>
            <a:chOff x="52321" y="5714"/>
            <a:chExt cx="4339974" cy="926441"/>
          </a:xfrm>
        </p:grpSpPr>
        <p:sp>
          <p:nvSpPr>
            <p:cNvPr id="43" name="テキスト ボックス 2"/>
            <p:cNvSpPr txBox="1">
              <a:spLocks noChangeArrowheads="1"/>
            </p:cNvSpPr>
            <p:nvPr/>
          </p:nvSpPr>
          <p:spPr bwMode="auto">
            <a:xfrm>
              <a:off x="52321" y="9482"/>
              <a:ext cx="1777364" cy="4517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ts val="1400"/>
                </a:lnSpc>
                <a:spcAft>
                  <a:spcPts val="0"/>
                </a:spcAft>
              </a:pPr>
              <a:r>
                <a:rPr 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rPr>
                <a:t>府内の定期報告対象</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lnSpc>
                  <a:spcPts val="1400"/>
                </a:lnSpc>
                <a:spcAft>
                  <a:spcPts val="0"/>
                </a:spcAft>
              </a:pPr>
              <a:r>
                <a:rPr 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rPr>
                <a:t>事業者</a:t>
              </a:r>
              <a:r>
                <a:rPr lang="en-US" altLang="ja-JP" sz="1050" kern="100" baseline="30000" dirty="0">
                  <a:effectLst/>
                  <a:latin typeface="ＭＳ 明朝" panose="02020609040205080304" pitchFamily="17" charset="-128"/>
                  <a:ea typeface="ＭＳ ゴシック" panose="020B0609070205080204" pitchFamily="49" charset="-128"/>
                  <a:cs typeface="Times New Roman" panose="02020603050405020304" pitchFamily="18" charset="0"/>
                </a:rPr>
                <a:t>※</a:t>
              </a:r>
              <a:r>
                <a:rPr lang="en-US" altLang="ja-JP" sz="1050" kern="100" baseline="30000" dirty="0">
                  <a:latin typeface="ＭＳ 明朝" panose="02020609040205080304" pitchFamily="17" charset="-128"/>
                  <a:ea typeface="ＭＳ ゴシック" panose="020B0609070205080204" pitchFamily="49" charset="-128"/>
                  <a:cs typeface="Times New Roman" panose="02020603050405020304" pitchFamily="18" charset="0"/>
                </a:rPr>
                <a:t>1</a:t>
              </a:r>
              <a:r>
                <a:rPr 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rPr>
                <a:t>等からの発生量</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4" name="右矢印 43"/>
            <p:cNvSpPr/>
            <p:nvPr/>
          </p:nvSpPr>
          <p:spPr>
            <a:xfrm>
              <a:off x="1867534" y="111124"/>
              <a:ext cx="1685925" cy="2413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5" name="テキスト ボックス 2"/>
            <p:cNvSpPr txBox="1">
              <a:spLocks noChangeArrowheads="1"/>
            </p:cNvSpPr>
            <p:nvPr/>
          </p:nvSpPr>
          <p:spPr bwMode="auto">
            <a:xfrm>
              <a:off x="3611245" y="5714"/>
              <a:ext cx="781050"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ts val="1400"/>
                </a:lnSpc>
                <a:spcAft>
                  <a:spcPts val="0"/>
                </a:spcAft>
              </a:pPr>
              <a:r>
                <a:rPr 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rPr>
                <a:t>府内の</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lnSpc>
                  <a:spcPts val="1400"/>
                </a:lnSpc>
                <a:spcAft>
                  <a:spcPts val="0"/>
                </a:spcAft>
              </a:pPr>
              <a:r>
                <a:rPr 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rPr>
                <a:t>発生量</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grpSp>
          <p:nvGrpSpPr>
            <p:cNvPr id="46" name="グループ化 45"/>
            <p:cNvGrpSpPr/>
            <p:nvPr/>
          </p:nvGrpSpPr>
          <p:grpSpPr>
            <a:xfrm>
              <a:off x="2205355" y="276224"/>
              <a:ext cx="1061720" cy="655931"/>
              <a:chOff x="1481455" y="-66676"/>
              <a:chExt cx="1061720" cy="655931"/>
            </a:xfrm>
          </p:grpSpPr>
          <p:cxnSp>
            <p:nvCxnSpPr>
              <p:cNvPr id="47" name="直線矢印コネクタ 46"/>
              <p:cNvCxnSpPr/>
              <p:nvPr/>
            </p:nvCxnSpPr>
            <p:spPr>
              <a:xfrm flipV="1">
                <a:off x="2009775" y="-66676"/>
                <a:ext cx="0" cy="3384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2"/>
              <p:cNvSpPr txBox="1">
                <a:spLocks noChangeArrowheads="1"/>
              </p:cNvSpPr>
              <p:nvPr/>
            </p:nvSpPr>
            <p:spPr bwMode="auto">
              <a:xfrm>
                <a:off x="1481455" y="132055"/>
                <a:ext cx="1061720" cy="457200"/>
              </a:xfrm>
              <a:prstGeom prst="rect">
                <a:avLst/>
              </a:prstGeom>
              <a:solidFill>
                <a:srgbClr val="FFFFFF"/>
              </a:solidFill>
              <a:ln w="9525">
                <a:solidFill>
                  <a:srgbClr val="000000"/>
                </a:solidFill>
                <a:prstDash val="sysDash"/>
                <a:miter lim="800000"/>
                <a:headEnd/>
                <a:tailEnd/>
              </a:ln>
            </p:spPr>
            <p:txBody>
              <a:bodyPr rot="0" vert="horz" wrap="square" lIns="91440" tIns="45720" rIns="91440" bIns="45720" anchor="t" anchorCtr="0">
                <a:noAutofit/>
              </a:bodyPr>
              <a:lstStyle/>
              <a:p>
                <a:pPr algn="ctr">
                  <a:lnSpc>
                    <a:spcPts val="1400"/>
                  </a:lnSpc>
                  <a:spcAft>
                    <a:spcPts val="0"/>
                  </a:spcAft>
                </a:pPr>
                <a:r>
                  <a:rPr 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rPr>
                  <a:t>全国の発生量</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ctr">
                  <a:lnSpc>
                    <a:spcPts val="1400"/>
                  </a:lnSpc>
                  <a:spcAft>
                    <a:spcPts val="0"/>
                  </a:spcAft>
                </a:pPr>
                <a:r>
                  <a:rPr lang="ja-JP" sz="1050" kern="100" dirty="0">
                    <a:effectLst/>
                    <a:latin typeface="ＭＳ 明朝" panose="02020609040205080304" pitchFamily="17" charset="-128"/>
                    <a:ea typeface="ＭＳ ゴシック" panose="020B0609070205080204" pitchFamily="49" charset="-128"/>
                    <a:cs typeface="Times New Roman" panose="02020603050405020304" pitchFamily="18" charset="0"/>
                  </a:rPr>
                  <a:t>から拡大推計</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grpSp>
      </p:grpSp>
      <p:sp>
        <p:nvSpPr>
          <p:cNvPr id="8" name="テキスト ボックス 7"/>
          <p:cNvSpPr txBox="1"/>
          <p:nvPr/>
        </p:nvSpPr>
        <p:spPr>
          <a:xfrm>
            <a:off x="0" y="820223"/>
            <a:ext cx="3365920"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事業系食品ロス発生量推計方法＞</a:t>
            </a:r>
          </a:p>
        </p:txBody>
      </p:sp>
      <p:sp>
        <p:nvSpPr>
          <p:cNvPr id="49" name="テキスト ボックス 48"/>
          <p:cNvSpPr txBox="1"/>
          <p:nvPr/>
        </p:nvSpPr>
        <p:spPr>
          <a:xfrm>
            <a:off x="199381" y="5222903"/>
            <a:ext cx="4883043"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a:t>
            </a:r>
            <a:r>
              <a:rPr lang="zh-TW" altLang="en-US" sz="1200" dirty="0">
                <a:latin typeface="Meiryo UI" panose="020B0604030504040204" pitchFamily="50" charset="-128"/>
                <a:ea typeface="Meiryo UI" panose="020B0604030504040204" pitchFamily="50" charset="-128"/>
              </a:rPr>
              <a:t>食品卸売業、食品小売業、外食産業</a:t>
            </a:r>
            <a:r>
              <a:rPr lang="ja-JP" altLang="en-US" sz="1200" dirty="0">
                <a:latin typeface="Meiryo UI" panose="020B0604030504040204" pitchFamily="50" charset="-128"/>
                <a:ea typeface="Meiryo UI" panose="020B0604030504040204" pitchFamily="50" charset="-128"/>
              </a:rPr>
              <a:t>（令和３年度、令和４年度数値）</a:t>
            </a:r>
            <a:endParaRPr kumimoji="1" lang="ja-JP" altLang="en-US" sz="12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107667" y="3722770"/>
            <a:ext cx="3365920"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○基準値の推計のフロー図</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・食品製造業（令和３年度、令和４年度数値）</a:t>
            </a:r>
            <a:endParaRPr kumimoji="1" lang="ja-JP" altLang="en-US" sz="1200" dirty="0">
              <a:latin typeface="Meiryo UI" panose="020B0604030504040204" pitchFamily="50" charset="-128"/>
              <a:ea typeface="Meiryo UI" panose="020B0604030504040204" pitchFamily="50" charset="-128"/>
            </a:endParaRPr>
          </a:p>
        </p:txBody>
      </p:sp>
      <p:sp>
        <p:nvSpPr>
          <p:cNvPr id="10" name="Rectangle 38"/>
          <p:cNvSpPr>
            <a:spLocks noChangeArrowheads="1"/>
          </p:cNvSpPr>
          <p:nvPr/>
        </p:nvSpPr>
        <p:spPr bwMode="auto">
          <a:xfrm>
            <a:off x="2063750" y="290988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テキスト ボックス 55"/>
          <p:cNvSpPr txBox="1"/>
          <p:nvPr/>
        </p:nvSpPr>
        <p:spPr>
          <a:xfrm>
            <a:off x="107667" y="1110269"/>
            <a:ext cx="3365920"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○推計に参照した資料</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58" name="表 57"/>
          <p:cNvGraphicFramePr>
            <a:graphicFrameLocks noGrp="1"/>
          </p:cNvGraphicFramePr>
          <p:nvPr>
            <p:extLst>
              <p:ext uri="{D42A27DB-BD31-4B8C-83A1-F6EECF244321}">
                <p14:modId xmlns:p14="http://schemas.microsoft.com/office/powerpoint/2010/main" val="3440143084"/>
              </p:ext>
            </p:extLst>
          </p:nvPr>
        </p:nvGraphicFramePr>
        <p:xfrm>
          <a:off x="808081" y="1376473"/>
          <a:ext cx="8289838" cy="2349630"/>
        </p:xfrm>
        <a:graphic>
          <a:graphicData uri="http://schemas.openxmlformats.org/drawingml/2006/table">
            <a:tbl>
              <a:tblPr firstRow="1" firstCol="1" bandRow="1">
                <a:tableStyleId>{3B4B98B0-60AC-42C2-AFA5-B58CD77FA1E5}</a:tableStyleId>
              </a:tblPr>
              <a:tblGrid>
                <a:gridCol w="3631965">
                  <a:extLst>
                    <a:ext uri="{9D8B030D-6E8A-4147-A177-3AD203B41FA5}">
                      <a16:colId xmlns:a16="http://schemas.microsoft.com/office/drawing/2014/main" val="2333453561"/>
                    </a:ext>
                  </a:extLst>
                </a:gridCol>
                <a:gridCol w="1314598">
                  <a:extLst>
                    <a:ext uri="{9D8B030D-6E8A-4147-A177-3AD203B41FA5}">
                      <a16:colId xmlns:a16="http://schemas.microsoft.com/office/drawing/2014/main" val="3937451983"/>
                    </a:ext>
                  </a:extLst>
                </a:gridCol>
                <a:gridCol w="3343275">
                  <a:extLst>
                    <a:ext uri="{9D8B030D-6E8A-4147-A177-3AD203B41FA5}">
                      <a16:colId xmlns:a16="http://schemas.microsoft.com/office/drawing/2014/main" val="1054416965"/>
                    </a:ext>
                  </a:extLst>
                </a:gridCol>
              </a:tblGrid>
              <a:tr h="0">
                <a:tc>
                  <a:txBody>
                    <a:bodyPr/>
                    <a:lstStyle/>
                    <a:p>
                      <a:pPr algn="ctr">
                        <a:lnSpc>
                          <a:spcPts val="1500"/>
                        </a:lnSpc>
                        <a:spcAft>
                          <a:spcPts val="0"/>
                        </a:spcAft>
                      </a:pPr>
                      <a:r>
                        <a:rPr lang="ja-JP" sz="1050" b="0" kern="100" dirty="0">
                          <a:effectLst/>
                          <a:latin typeface="Meiryo UI" panose="020B0604030504040204" pitchFamily="50" charset="-128"/>
                          <a:ea typeface="Meiryo UI" panose="020B0604030504040204" pitchFamily="50" charset="-128"/>
                        </a:rPr>
                        <a:t>資料名</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500"/>
                        </a:lnSpc>
                        <a:spcAft>
                          <a:spcPts val="0"/>
                        </a:spcAft>
                      </a:pPr>
                      <a:r>
                        <a:rPr lang="ja-JP" altLang="en-US" sz="1050" b="0" kern="100" dirty="0">
                          <a:effectLst/>
                          <a:latin typeface="Meiryo UI" panose="020B0604030504040204" pitchFamily="50" charset="-128"/>
                          <a:ea typeface="Meiryo UI" panose="020B0604030504040204" pitchFamily="50" charset="-128"/>
                        </a:rPr>
                        <a:t>出版元</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500"/>
                        </a:lnSpc>
                        <a:spcAft>
                          <a:spcPts val="0"/>
                        </a:spcAft>
                      </a:pPr>
                      <a:r>
                        <a:rPr lang="ja-JP" sz="1050" b="0" kern="100" dirty="0">
                          <a:effectLst/>
                          <a:latin typeface="Meiryo UI" panose="020B0604030504040204" pitchFamily="50" charset="-128"/>
                          <a:ea typeface="Meiryo UI" panose="020B0604030504040204" pitchFamily="50" charset="-128"/>
                        </a:rPr>
                        <a:t>参照した内容</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14607398"/>
                  </a:ext>
                </a:extLst>
              </a:tr>
              <a:tr h="0">
                <a:tc>
                  <a:txBody>
                    <a:bodyPr/>
                    <a:lstStyle/>
                    <a:p>
                      <a:pPr algn="just">
                        <a:lnSpc>
                          <a:spcPts val="1500"/>
                        </a:lnSpc>
                        <a:spcAft>
                          <a:spcPts val="0"/>
                        </a:spcAft>
                      </a:pPr>
                      <a:r>
                        <a:rPr lang="ja-JP" altLang="en-US" sz="1050" b="0" kern="100" dirty="0">
                          <a:effectLst/>
                          <a:latin typeface="Meiryo UI" panose="020B0604030504040204" pitchFamily="50" charset="-128"/>
                          <a:ea typeface="Meiryo UI" panose="020B0604030504040204" pitchFamily="50" charset="-128"/>
                        </a:rPr>
                        <a:t>令和３</a:t>
                      </a:r>
                      <a:r>
                        <a:rPr lang="ja-JP" sz="1050" b="0" kern="100" dirty="0">
                          <a:effectLst/>
                          <a:latin typeface="Meiryo UI" panose="020B0604030504040204" pitchFamily="50" charset="-128"/>
                          <a:ea typeface="Meiryo UI" panose="020B0604030504040204" pitchFamily="50" charset="-128"/>
                        </a:rPr>
                        <a:t>年度事業系一般廃棄物排出実態調査（特定建築物）報告書</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500"/>
                        </a:lnSpc>
                        <a:spcAft>
                          <a:spcPts val="0"/>
                        </a:spcAft>
                      </a:pPr>
                      <a:r>
                        <a:rPr lang="ja-JP" altLang="en-US" sz="1050" b="0" kern="100" dirty="0">
                          <a:effectLst/>
                          <a:latin typeface="Meiryo UI" panose="020B0604030504040204" pitchFamily="50" charset="-128"/>
                          <a:ea typeface="Meiryo UI" panose="020B0604030504040204" pitchFamily="50" charset="-128"/>
                        </a:rPr>
                        <a:t>大阪市</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500"/>
                        </a:lnSpc>
                        <a:spcAft>
                          <a:spcPts val="0"/>
                        </a:spcAft>
                      </a:pPr>
                      <a:r>
                        <a:rPr lang="ja-JP" sz="1050" b="0" kern="100">
                          <a:effectLst/>
                          <a:latin typeface="Meiryo UI" panose="020B0604030504040204" pitchFamily="50" charset="-128"/>
                          <a:ea typeface="Meiryo UI" panose="020B0604030504040204" pitchFamily="50" charset="-128"/>
                        </a:rPr>
                        <a:t>特定建築物に該当する事業所に関するごみ量やごみ組成、契約件数等</a:t>
                      </a:r>
                      <a:endParaRPr lang="ja-JP" sz="105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59571422"/>
                  </a:ext>
                </a:extLst>
              </a:tr>
              <a:tr h="0">
                <a:tc>
                  <a:txBody>
                    <a:bodyPr/>
                    <a:lstStyle/>
                    <a:p>
                      <a:pPr algn="just">
                        <a:lnSpc>
                          <a:spcPts val="1500"/>
                        </a:lnSpc>
                        <a:spcAft>
                          <a:spcPts val="0"/>
                        </a:spcAft>
                      </a:pPr>
                      <a:r>
                        <a:rPr lang="ja-JP" altLang="en-US" sz="1050" b="0" kern="100" dirty="0">
                          <a:effectLst/>
                          <a:latin typeface="Meiryo UI" panose="020B0604030504040204" pitchFamily="50" charset="-128"/>
                          <a:ea typeface="Meiryo UI" panose="020B0604030504040204" pitchFamily="50" charset="-128"/>
                        </a:rPr>
                        <a:t>令和４</a:t>
                      </a:r>
                      <a:r>
                        <a:rPr lang="ja-JP" sz="1050" b="0" kern="100" dirty="0">
                          <a:effectLst/>
                          <a:latin typeface="Meiryo UI" panose="020B0604030504040204" pitchFamily="50" charset="-128"/>
                          <a:ea typeface="Meiryo UI" panose="020B0604030504040204" pitchFamily="50" charset="-128"/>
                        </a:rPr>
                        <a:t>年度事業系一般廃棄物排出実態調査報告書</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500"/>
                        </a:lnSpc>
                        <a:spcAft>
                          <a:spcPts val="0"/>
                        </a:spcAft>
                      </a:pPr>
                      <a:r>
                        <a:rPr lang="ja-JP" altLang="en-US" sz="1050" b="0" kern="100" dirty="0">
                          <a:effectLst/>
                          <a:latin typeface="Meiryo UI" panose="020B0604030504040204" pitchFamily="50" charset="-128"/>
                          <a:ea typeface="Meiryo UI" panose="020B0604030504040204" pitchFamily="50" charset="-128"/>
                        </a:rPr>
                        <a:t>大阪市</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500"/>
                        </a:lnSpc>
                        <a:spcAft>
                          <a:spcPts val="0"/>
                        </a:spcAft>
                      </a:pPr>
                      <a:r>
                        <a:rPr lang="ja-JP" sz="1050" b="0" kern="100">
                          <a:effectLst/>
                          <a:latin typeface="Meiryo UI" panose="020B0604030504040204" pitchFamily="50" charset="-128"/>
                          <a:ea typeface="Meiryo UI" panose="020B0604030504040204" pitchFamily="50" charset="-128"/>
                        </a:rPr>
                        <a:t>特定建築物を除く事業所に関するごみ量やごみ組成、契約件数等</a:t>
                      </a:r>
                      <a:endParaRPr lang="ja-JP" sz="105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63114060"/>
                  </a:ext>
                </a:extLst>
              </a:tr>
              <a:tr h="0">
                <a:tc>
                  <a:txBody>
                    <a:bodyPr/>
                    <a:lstStyle/>
                    <a:p>
                      <a:pPr algn="just">
                        <a:lnSpc>
                          <a:spcPts val="1500"/>
                        </a:lnSpc>
                        <a:spcAft>
                          <a:spcPts val="0"/>
                        </a:spcAft>
                      </a:pPr>
                      <a:r>
                        <a:rPr lang="en-US" altLang="ja-JP" sz="1050" b="0" kern="100" dirty="0">
                          <a:effectLst/>
                          <a:latin typeface="Meiryo UI" panose="020B0604030504040204" pitchFamily="50" charset="-128"/>
                          <a:ea typeface="Meiryo UI" panose="020B0604030504040204" pitchFamily="50" charset="-128"/>
                        </a:rPr>
                        <a:t>R5</a:t>
                      </a:r>
                      <a:r>
                        <a:rPr lang="ja-JP" sz="1050" b="0" kern="100" dirty="0">
                          <a:effectLst/>
                          <a:latin typeface="Meiryo UI" panose="020B0604030504040204" pitchFamily="50" charset="-128"/>
                          <a:ea typeface="Meiryo UI" panose="020B0604030504040204" pitchFamily="50" charset="-128"/>
                        </a:rPr>
                        <a:t>食品産業リサイクル状況等調査委託事業（食品関連事業者における食品廃棄物等の可食部・不可食部の量の把握等調査）報告書</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500"/>
                        </a:lnSpc>
                        <a:spcAft>
                          <a:spcPts val="0"/>
                        </a:spcAft>
                      </a:pPr>
                      <a:r>
                        <a:rPr lang="ja-JP" altLang="en-US" sz="1050" b="0" kern="100" dirty="0">
                          <a:effectLst/>
                          <a:latin typeface="Meiryo UI" panose="020B0604030504040204" pitchFamily="50" charset="-128"/>
                          <a:ea typeface="Meiryo UI" panose="020B0604030504040204" pitchFamily="50" charset="-128"/>
                        </a:rPr>
                        <a:t>株式会社ハロー</a:t>
                      </a:r>
                      <a:r>
                        <a:rPr lang="en-US" altLang="ja-JP" sz="1050" b="0" kern="100" dirty="0">
                          <a:effectLst/>
                          <a:latin typeface="Meiryo UI" panose="020B0604030504040204" pitchFamily="50" charset="-128"/>
                          <a:ea typeface="Meiryo UI" panose="020B0604030504040204" pitchFamily="50" charset="-128"/>
                        </a:rPr>
                        <a:t>G</a:t>
                      </a:r>
                    </a:p>
                  </a:txBody>
                  <a:tcPr marL="68580" marR="68580" marT="0" marB="0" anchor="ctr"/>
                </a:tc>
                <a:tc>
                  <a:txBody>
                    <a:bodyPr/>
                    <a:lstStyle/>
                    <a:p>
                      <a:pPr algn="just">
                        <a:lnSpc>
                          <a:spcPts val="1500"/>
                        </a:lnSpc>
                        <a:spcAft>
                          <a:spcPts val="0"/>
                        </a:spcAft>
                      </a:pPr>
                      <a:r>
                        <a:rPr lang="ja-JP" sz="1050" b="0" kern="100">
                          <a:effectLst/>
                          <a:latin typeface="Meiryo UI" panose="020B0604030504040204" pitchFamily="50" charset="-128"/>
                          <a:ea typeface="Meiryo UI" panose="020B0604030504040204" pitchFamily="50" charset="-128"/>
                        </a:rPr>
                        <a:t>食品産業４業種別の可食部・不可食部の割合等</a:t>
                      </a:r>
                      <a:endParaRPr lang="ja-JP" sz="105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41050821"/>
                  </a:ext>
                </a:extLst>
              </a:tr>
              <a:tr h="0">
                <a:tc>
                  <a:txBody>
                    <a:bodyPr/>
                    <a:lstStyle/>
                    <a:p>
                      <a:pPr algn="just">
                        <a:lnSpc>
                          <a:spcPts val="1500"/>
                        </a:lnSpc>
                        <a:spcAft>
                          <a:spcPts val="0"/>
                        </a:spcAft>
                      </a:pPr>
                      <a:r>
                        <a:rPr lang="ja-JP" sz="1050" b="0" kern="100" dirty="0">
                          <a:effectLst/>
                          <a:latin typeface="Meiryo UI" panose="020B0604030504040204" pitchFamily="50" charset="-128"/>
                          <a:ea typeface="Meiryo UI" panose="020B0604030504040204" pitchFamily="50" charset="-128"/>
                        </a:rPr>
                        <a:t>食品循環資源の再生利用等実態調査（</a:t>
                      </a:r>
                      <a:r>
                        <a:rPr lang="ja-JP" altLang="en-US" sz="1050" b="0" kern="100" dirty="0">
                          <a:effectLst/>
                          <a:latin typeface="Meiryo UI" panose="020B0604030504040204" pitchFamily="50" charset="-128"/>
                          <a:ea typeface="Meiryo UI" panose="020B0604030504040204" pitchFamily="50" charset="-128"/>
                        </a:rPr>
                        <a:t>令和３</a:t>
                      </a:r>
                      <a:r>
                        <a:rPr lang="ja-JP" sz="1050" b="0" kern="100" dirty="0">
                          <a:effectLst/>
                          <a:latin typeface="Meiryo UI" panose="020B0604030504040204" pitchFamily="50" charset="-128"/>
                          <a:ea typeface="Meiryo UI" panose="020B0604030504040204" pitchFamily="50" charset="-128"/>
                        </a:rPr>
                        <a:t>年度</a:t>
                      </a:r>
                      <a:r>
                        <a:rPr lang="ja-JP" altLang="en-US" sz="1050" b="0" kern="100" dirty="0">
                          <a:effectLst/>
                          <a:latin typeface="Meiryo UI" panose="020B0604030504040204" pitchFamily="50" charset="-128"/>
                          <a:ea typeface="Meiryo UI" panose="020B0604030504040204" pitchFamily="50" charset="-128"/>
                        </a:rPr>
                        <a:t>、令和４年度</a:t>
                      </a:r>
                      <a:r>
                        <a:rPr lang="ja-JP" sz="1050" b="0" kern="100" dirty="0">
                          <a:effectLst/>
                          <a:latin typeface="Meiryo UI" panose="020B0604030504040204" pitchFamily="50" charset="-128"/>
                          <a:ea typeface="Meiryo UI" panose="020B0604030504040204" pitchFamily="50" charset="-128"/>
                        </a:rPr>
                        <a:t>）</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500"/>
                        </a:lnSpc>
                        <a:spcAft>
                          <a:spcPts val="0"/>
                        </a:spcAft>
                      </a:pPr>
                      <a:r>
                        <a:rPr lang="ja-JP" altLang="en-US" sz="1050" b="0" kern="100" dirty="0">
                          <a:effectLst/>
                          <a:latin typeface="Meiryo UI" panose="020B0604030504040204" pitchFamily="50" charset="-128"/>
                          <a:ea typeface="Meiryo UI" panose="020B0604030504040204" pitchFamily="50" charset="-128"/>
                        </a:rPr>
                        <a:t>農林水産省</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500"/>
                        </a:lnSpc>
                        <a:spcAft>
                          <a:spcPts val="0"/>
                        </a:spcAft>
                      </a:pPr>
                      <a:r>
                        <a:rPr lang="ja-JP" sz="1050" b="0" kern="100" dirty="0">
                          <a:effectLst/>
                          <a:latin typeface="Meiryo UI" panose="020B0604030504040204" pitchFamily="50" charset="-128"/>
                          <a:ea typeface="Meiryo UI" panose="020B0604030504040204" pitchFamily="50" charset="-128"/>
                        </a:rPr>
                        <a:t>全国の発生量、定期報告対象以外の事業者の発生量</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0390704"/>
                  </a:ext>
                </a:extLst>
              </a:tr>
              <a:tr h="0">
                <a:tc>
                  <a:txBody>
                    <a:bodyPr/>
                    <a:lstStyle/>
                    <a:p>
                      <a:pPr algn="just">
                        <a:lnSpc>
                          <a:spcPts val="1500"/>
                        </a:lnSpc>
                        <a:spcAft>
                          <a:spcPts val="0"/>
                        </a:spcAft>
                      </a:pPr>
                      <a:r>
                        <a:rPr lang="ja-JP" sz="1050" b="0" kern="100" dirty="0">
                          <a:effectLst/>
                          <a:latin typeface="Meiryo UI" panose="020B0604030504040204" pitchFamily="50" charset="-128"/>
                          <a:ea typeface="Meiryo UI" panose="020B0604030504040204" pitchFamily="50" charset="-128"/>
                        </a:rPr>
                        <a:t>食品リサイクル法に基づく食品廃棄物等多量発生事業者の定期報告における「都道府県別の食品廃棄物等の発生量及び再生利用の実施量」の集計結果（</a:t>
                      </a:r>
                      <a:r>
                        <a:rPr lang="ja-JP" altLang="en-US" sz="1050" b="0" kern="100" dirty="0">
                          <a:effectLst/>
                          <a:latin typeface="Meiryo UI" panose="020B0604030504040204" pitchFamily="50" charset="-128"/>
                          <a:ea typeface="Meiryo UI" panose="020B0604030504040204" pitchFamily="50" charset="-128"/>
                        </a:rPr>
                        <a:t>令和３</a:t>
                      </a:r>
                      <a:r>
                        <a:rPr lang="ja-JP" sz="1050" b="0" kern="100" dirty="0">
                          <a:effectLst/>
                          <a:latin typeface="Meiryo UI" panose="020B0604030504040204" pitchFamily="50" charset="-128"/>
                          <a:ea typeface="Meiryo UI" panose="020B0604030504040204" pitchFamily="50" charset="-128"/>
                        </a:rPr>
                        <a:t>年度</a:t>
                      </a:r>
                      <a:r>
                        <a:rPr lang="ja-JP" altLang="en-US" sz="1050" b="0" kern="100" dirty="0">
                          <a:effectLst/>
                          <a:latin typeface="Meiryo UI" panose="020B0604030504040204" pitchFamily="50" charset="-128"/>
                          <a:ea typeface="Meiryo UI" panose="020B0604030504040204" pitchFamily="50" charset="-128"/>
                        </a:rPr>
                        <a:t>、令和４年度</a:t>
                      </a:r>
                      <a:r>
                        <a:rPr lang="ja-JP" sz="1050" b="0" kern="100" dirty="0">
                          <a:effectLst/>
                          <a:latin typeface="Meiryo UI" panose="020B0604030504040204" pitchFamily="50" charset="-128"/>
                          <a:ea typeface="Meiryo UI" panose="020B0604030504040204" pitchFamily="50" charset="-128"/>
                        </a:rPr>
                        <a:t>実績）</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500"/>
                        </a:lnSpc>
                        <a:spcAft>
                          <a:spcPts val="0"/>
                        </a:spcAft>
                      </a:pPr>
                      <a:r>
                        <a:rPr lang="ja-JP" altLang="en-US" sz="1050" b="0" kern="100" dirty="0">
                          <a:effectLst/>
                          <a:latin typeface="Meiryo UI" panose="020B0604030504040204" pitchFamily="50" charset="-128"/>
                          <a:ea typeface="Meiryo UI" panose="020B0604030504040204" pitchFamily="50" charset="-128"/>
                        </a:rPr>
                        <a:t>農林水産省</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500"/>
                        </a:lnSpc>
                        <a:spcAft>
                          <a:spcPts val="0"/>
                        </a:spcAft>
                      </a:pPr>
                      <a:r>
                        <a:rPr lang="ja-JP" sz="1050" b="0" kern="100" dirty="0">
                          <a:effectLst/>
                          <a:latin typeface="Meiryo UI" panose="020B0604030504040204" pitchFamily="50" charset="-128"/>
                          <a:ea typeface="Meiryo UI" panose="020B0604030504040204" pitchFamily="50" charset="-128"/>
                        </a:rPr>
                        <a:t>都道府県別の４業種別の定期報告対象事業者の発生量</a:t>
                      </a:r>
                      <a:endParaRPr lang="ja-JP" sz="105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26019193"/>
                  </a:ext>
                </a:extLst>
              </a:tr>
            </a:tbl>
          </a:graphicData>
        </a:graphic>
      </p:graphicFrame>
      <p:sp>
        <p:nvSpPr>
          <p:cNvPr id="74" name="正方形/長方形 73"/>
          <p:cNvSpPr/>
          <p:nvPr/>
        </p:nvSpPr>
        <p:spPr>
          <a:xfrm>
            <a:off x="6367227" y="5473434"/>
            <a:ext cx="3337215" cy="1169551"/>
          </a:xfrm>
          <a:prstGeom prst="rect">
            <a:avLst/>
          </a:prstGeom>
        </p:spPr>
        <p:txBody>
          <a:bodyPr wrap="square">
            <a:spAutoFit/>
          </a:bodyPr>
          <a:lstStyle/>
          <a:p>
            <a:endParaRPr lang="ja-JP" altLang="en-US"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　発生量は、事業系ごみ、食品廃棄物等及び食品ロスの発生量について推計した。</a:t>
            </a:r>
          </a:p>
          <a:p>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　各市町村の事業系ごみの発生量は、環境省が公表する一般廃棄物処理実態調査結果の事業系ごみ</a:t>
            </a:r>
          </a:p>
          <a:p>
            <a:r>
              <a:rPr lang="ja-JP" altLang="en-US" sz="1000" dirty="0">
                <a:latin typeface="Meiryo UI" panose="020B0604030504040204" pitchFamily="50" charset="-128"/>
                <a:ea typeface="Meiryo UI" panose="020B0604030504040204" pitchFamily="50" charset="-128"/>
              </a:rPr>
              <a:t>収集量（混合ごみと可燃ごみの合計）と一致するように調整した。</a:t>
            </a:r>
          </a:p>
        </p:txBody>
      </p:sp>
      <p:sp>
        <p:nvSpPr>
          <p:cNvPr id="75" name="正方形/長方形 74"/>
          <p:cNvSpPr/>
          <p:nvPr/>
        </p:nvSpPr>
        <p:spPr>
          <a:xfrm>
            <a:off x="5994400" y="4289238"/>
            <a:ext cx="3521075" cy="707886"/>
          </a:xfrm>
          <a:prstGeom prst="rect">
            <a:avLst/>
          </a:prstGeom>
        </p:spPr>
        <p:txBody>
          <a:bodyPr wrap="square">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１　前年度の食品廃棄物等の発生量が年間</a:t>
            </a:r>
            <a:r>
              <a:rPr lang="en-US" altLang="ja-JP" sz="1000" dirty="0">
                <a:latin typeface="Meiryo UI" panose="020B0604030504040204" pitchFamily="50" charset="-128"/>
                <a:ea typeface="Meiryo UI" panose="020B0604030504040204" pitchFamily="50" charset="-128"/>
              </a:rPr>
              <a:t>100</a:t>
            </a:r>
            <a:r>
              <a:rPr lang="ja-JP" altLang="en-US" sz="1000" dirty="0">
                <a:latin typeface="Meiryo UI" panose="020B0604030504040204" pitchFamily="50" charset="-128"/>
                <a:ea typeface="Meiryo UI" panose="020B0604030504040204" pitchFamily="50" charset="-128"/>
              </a:rPr>
              <a:t>トン以上である食品関連事業者は、毎年度６月末までに、主務大臣に、食品廃棄物等の発生量及び食品循環資源の再生利用等の状況を定期的に報告する義務があり、その対象となる事業者。</a:t>
            </a:r>
          </a:p>
        </p:txBody>
      </p:sp>
    </p:spTree>
    <p:extLst>
      <p:ext uri="{BB962C8B-B14F-4D97-AF65-F5344CB8AC3E}">
        <p14:creationId xmlns:p14="http://schemas.microsoft.com/office/powerpoint/2010/main" val="88569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484" y="514414"/>
            <a:ext cx="5628068"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◆大阪府食品ロス発生動向等解析調査業務</a:t>
            </a:r>
          </a:p>
        </p:txBody>
      </p:sp>
      <p:sp>
        <p:nvSpPr>
          <p:cNvPr id="17" name="Text Box 2"/>
          <p:cNvSpPr txBox="1">
            <a:spLocks noChangeArrowheads="1"/>
          </p:cNvSpPr>
          <p:nvPr/>
        </p:nvSpPr>
        <p:spPr bwMode="auto">
          <a:xfrm>
            <a:off x="0" y="0"/>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1-1 </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大阪府食品ロス削減推進計画</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
        <p:nvSpPr>
          <p:cNvPr id="8" name="テキスト ボックス 7"/>
          <p:cNvSpPr txBox="1"/>
          <p:nvPr/>
        </p:nvSpPr>
        <p:spPr>
          <a:xfrm>
            <a:off x="0" y="820223"/>
            <a:ext cx="3365920"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＜家庭</a:t>
            </a:r>
            <a:r>
              <a:rPr kumimoji="1" lang="ja-JP" altLang="en-US" sz="1600" dirty="0">
                <a:latin typeface="Meiryo UI" panose="020B0604030504040204" pitchFamily="50" charset="-128"/>
                <a:ea typeface="Meiryo UI" panose="020B0604030504040204" pitchFamily="50" charset="-128"/>
              </a:rPr>
              <a:t>系食品ロス発生量推計方法＞</a:t>
            </a:r>
          </a:p>
        </p:txBody>
      </p:sp>
      <p:sp>
        <p:nvSpPr>
          <p:cNvPr id="49" name="テキスト ボックス 48"/>
          <p:cNvSpPr txBox="1"/>
          <p:nvPr/>
        </p:nvSpPr>
        <p:spPr>
          <a:xfrm>
            <a:off x="107667" y="4668454"/>
            <a:ext cx="1686569" cy="261610"/>
          </a:xfrm>
          <a:prstGeom prst="rect">
            <a:avLst/>
          </a:prstGeom>
          <a:noFill/>
        </p:spPr>
        <p:txBody>
          <a:bodyPr wrap="square" rtlCol="0">
            <a:spAutoFit/>
          </a:bodyPr>
          <a:lstStyle/>
          <a:p>
            <a:r>
              <a:rPr lang="ja-JP" altLang="ja-JP"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2000</a:t>
            </a:r>
            <a:r>
              <a:rPr lang="ja-JP" altLang="ja-JP" sz="1100" dirty="0">
                <a:latin typeface="Meiryo UI" panose="020B0604030504040204" pitchFamily="50" charset="-128"/>
                <a:ea typeface="Meiryo UI" panose="020B0604030504040204" pitchFamily="50" charset="-128"/>
              </a:rPr>
              <a:t>年度】</a:t>
            </a:r>
          </a:p>
        </p:txBody>
      </p:sp>
      <p:sp>
        <p:nvSpPr>
          <p:cNvPr id="50" name="テキスト ボックス 49"/>
          <p:cNvSpPr txBox="1"/>
          <p:nvPr/>
        </p:nvSpPr>
        <p:spPr>
          <a:xfrm>
            <a:off x="63484" y="2436962"/>
            <a:ext cx="3365920" cy="446276"/>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○推計のフロー図</a:t>
            </a:r>
            <a:endParaRPr lang="en-US" altLang="ja-JP" sz="1200" dirty="0">
              <a:latin typeface="Meiryo UI" panose="020B0604030504040204" pitchFamily="50" charset="-128"/>
              <a:ea typeface="Meiryo UI" panose="020B0604030504040204" pitchFamily="50" charset="-128"/>
            </a:endParaRPr>
          </a:p>
          <a:p>
            <a:r>
              <a:rPr lang="ja-JP" altLang="ja-JP"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2019</a:t>
            </a:r>
            <a:r>
              <a:rPr lang="ja-JP" altLang="ja-JP" sz="1100" dirty="0">
                <a:latin typeface="Meiryo UI" panose="020B0604030504040204" pitchFamily="50" charset="-128"/>
                <a:ea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rPr>
              <a:t>2022</a:t>
            </a:r>
            <a:r>
              <a:rPr lang="ja-JP" altLang="en-US" sz="1100" dirty="0">
                <a:latin typeface="Meiryo UI" panose="020B0604030504040204" pitchFamily="50" charset="-128"/>
                <a:ea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rPr>
              <a:t>2025</a:t>
            </a:r>
            <a:r>
              <a:rPr lang="ja-JP" altLang="ja-JP" sz="1100" dirty="0">
                <a:latin typeface="Meiryo UI" panose="020B0604030504040204" pitchFamily="50" charset="-128"/>
                <a:ea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rPr>
              <a:t>2030</a:t>
            </a:r>
            <a:r>
              <a:rPr lang="ja-JP" altLang="ja-JP" sz="1100" dirty="0">
                <a:latin typeface="Meiryo UI" panose="020B0604030504040204" pitchFamily="50" charset="-128"/>
                <a:ea typeface="Meiryo UI" panose="020B0604030504040204" pitchFamily="50" charset="-128"/>
              </a:rPr>
              <a:t>年度】</a:t>
            </a:r>
          </a:p>
        </p:txBody>
      </p:sp>
      <p:sp>
        <p:nvSpPr>
          <p:cNvPr id="10" name="Rectangle 38"/>
          <p:cNvSpPr>
            <a:spLocks noChangeArrowheads="1"/>
          </p:cNvSpPr>
          <p:nvPr/>
        </p:nvSpPr>
        <p:spPr bwMode="auto">
          <a:xfrm>
            <a:off x="2063750" y="290988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テキスト ボックス 55"/>
          <p:cNvSpPr txBox="1"/>
          <p:nvPr/>
        </p:nvSpPr>
        <p:spPr>
          <a:xfrm>
            <a:off x="107667" y="1110269"/>
            <a:ext cx="3365920"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○推計に参照した資料</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086138771"/>
              </p:ext>
            </p:extLst>
          </p:nvPr>
        </p:nvGraphicFramePr>
        <p:xfrm>
          <a:off x="2063750" y="1265033"/>
          <a:ext cx="5552706" cy="849630"/>
        </p:xfrm>
        <a:graphic>
          <a:graphicData uri="http://schemas.openxmlformats.org/drawingml/2006/table">
            <a:tbl>
              <a:tblPr firstRow="1" firstCol="1" bandRow="1">
                <a:tableStyleId>{3B4B98B0-60AC-42C2-AFA5-B58CD77FA1E5}</a:tableStyleId>
              </a:tblPr>
              <a:tblGrid>
                <a:gridCol w="4755871">
                  <a:extLst>
                    <a:ext uri="{9D8B030D-6E8A-4147-A177-3AD203B41FA5}">
                      <a16:colId xmlns:a16="http://schemas.microsoft.com/office/drawing/2014/main" val="3756643436"/>
                    </a:ext>
                  </a:extLst>
                </a:gridCol>
                <a:gridCol w="796835">
                  <a:extLst>
                    <a:ext uri="{9D8B030D-6E8A-4147-A177-3AD203B41FA5}">
                      <a16:colId xmlns:a16="http://schemas.microsoft.com/office/drawing/2014/main" val="4045857497"/>
                    </a:ext>
                  </a:extLst>
                </a:gridCol>
              </a:tblGrid>
              <a:tr h="0">
                <a:tc>
                  <a:txBody>
                    <a:bodyPr/>
                    <a:lstStyle/>
                    <a:p>
                      <a:pPr algn="ctr">
                        <a:lnSpc>
                          <a:spcPts val="1500"/>
                        </a:lnSpc>
                        <a:spcAft>
                          <a:spcPts val="0"/>
                        </a:spcAft>
                      </a:pPr>
                      <a:r>
                        <a:rPr lang="ja-JP" sz="1100" b="0" kern="100" dirty="0">
                          <a:effectLst/>
                        </a:rPr>
                        <a:t>資料名</a:t>
                      </a:r>
                      <a:endParaRPr lang="ja-JP" sz="11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500"/>
                        </a:lnSpc>
                        <a:spcAft>
                          <a:spcPts val="0"/>
                        </a:spcAft>
                      </a:pPr>
                      <a:r>
                        <a:rPr lang="ja-JP" sz="1100" b="0" kern="100">
                          <a:effectLst/>
                        </a:rPr>
                        <a:t>出版元</a:t>
                      </a:r>
                      <a:endParaRPr lang="ja-JP" sz="11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84996724"/>
                  </a:ext>
                </a:extLst>
              </a:tr>
              <a:tr h="0">
                <a:tc>
                  <a:txBody>
                    <a:bodyPr/>
                    <a:lstStyle/>
                    <a:p>
                      <a:pPr algn="just">
                        <a:lnSpc>
                          <a:spcPts val="1500"/>
                        </a:lnSpc>
                        <a:spcAft>
                          <a:spcPts val="0"/>
                        </a:spcAft>
                      </a:pPr>
                      <a:r>
                        <a:rPr lang="ja-JP" sz="1100" b="0" kern="100" dirty="0">
                          <a:effectLst/>
                        </a:rPr>
                        <a:t>食品廃棄物等の発生抑制及び再生利用の促進の取組に係る実態調査報告書</a:t>
                      </a:r>
                      <a:endParaRPr lang="ja-JP" sz="11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500"/>
                        </a:lnSpc>
                        <a:spcAft>
                          <a:spcPts val="0"/>
                        </a:spcAft>
                      </a:pPr>
                      <a:r>
                        <a:rPr lang="ja-JP" sz="1100" b="0" kern="100">
                          <a:effectLst/>
                        </a:rPr>
                        <a:t>環境省</a:t>
                      </a:r>
                      <a:endParaRPr lang="ja-JP" sz="11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36940860"/>
                  </a:ext>
                </a:extLst>
              </a:tr>
              <a:tr h="0">
                <a:tc>
                  <a:txBody>
                    <a:bodyPr/>
                    <a:lstStyle/>
                    <a:p>
                      <a:pPr algn="just">
                        <a:lnSpc>
                          <a:spcPts val="1500"/>
                        </a:lnSpc>
                        <a:spcAft>
                          <a:spcPts val="0"/>
                        </a:spcAft>
                      </a:pPr>
                      <a:r>
                        <a:rPr lang="ja-JP" sz="1100" b="0" kern="100">
                          <a:effectLst/>
                        </a:rPr>
                        <a:t>一般廃棄物処理実態調査結果</a:t>
                      </a:r>
                      <a:endParaRPr lang="ja-JP" sz="11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500"/>
                        </a:lnSpc>
                        <a:spcAft>
                          <a:spcPts val="0"/>
                        </a:spcAft>
                      </a:pPr>
                      <a:r>
                        <a:rPr lang="ja-JP" sz="1100" b="0" kern="100">
                          <a:effectLst/>
                        </a:rPr>
                        <a:t>環境省</a:t>
                      </a:r>
                      <a:endParaRPr lang="ja-JP" sz="11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88479388"/>
                  </a:ext>
                </a:extLst>
              </a:tr>
              <a:tr h="0">
                <a:tc>
                  <a:txBody>
                    <a:bodyPr/>
                    <a:lstStyle/>
                    <a:p>
                      <a:pPr algn="just">
                        <a:lnSpc>
                          <a:spcPts val="1500"/>
                        </a:lnSpc>
                        <a:spcAft>
                          <a:spcPts val="0"/>
                        </a:spcAft>
                      </a:pPr>
                      <a:r>
                        <a:rPr lang="ja-JP" sz="1100" b="0" kern="100" dirty="0">
                          <a:effectLst/>
                        </a:rPr>
                        <a:t>大阪府の将来推計人口（大阪府）</a:t>
                      </a:r>
                      <a:endParaRPr lang="ja-JP" sz="11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500"/>
                        </a:lnSpc>
                        <a:spcAft>
                          <a:spcPts val="0"/>
                        </a:spcAft>
                      </a:pPr>
                      <a:r>
                        <a:rPr lang="ja-JP" sz="1100" b="0" kern="100">
                          <a:effectLst/>
                        </a:rPr>
                        <a:t>大阪府</a:t>
                      </a:r>
                      <a:endParaRPr lang="ja-JP" sz="11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37306259"/>
                  </a:ext>
                </a:extLst>
              </a:tr>
              <a:tr h="0">
                <a:tc>
                  <a:txBody>
                    <a:bodyPr/>
                    <a:lstStyle/>
                    <a:p>
                      <a:pPr algn="just">
                        <a:lnSpc>
                          <a:spcPts val="1500"/>
                        </a:lnSpc>
                        <a:spcAft>
                          <a:spcPts val="0"/>
                        </a:spcAft>
                      </a:pPr>
                      <a:r>
                        <a:rPr lang="ja-JP" sz="1100" b="0" kern="100" dirty="0">
                          <a:effectLst/>
                        </a:rPr>
                        <a:t>市区町村食品ロス実態調査支援　報告書</a:t>
                      </a:r>
                      <a:endParaRPr lang="ja-JP" sz="11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500"/>
                        </a:lnSpc>
                        <a:spcAft>
                          <a:spcPts val="0"/>
                        </a:spcAft>
                      </a:pPr>
                      <a:r>
                        <a:rPr lang="ja-JP" sz="1100" b="0" kern="100" dirty="0">
                          <a:effectLst/>
                        </a:rPr>
                        <a:t>環境省</a:t>
                      </a:r>
                      <a:endParaRPr lang="ja-JP" sz="11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81888827"/>
                  </a:ext>
                </a:extLst>
              </a:tr>
            </a:tbl>
          </a:graphicData>
        </a:graphic>
      </p:graphicFrame>
      <p:pic>
        <p:nvPicPr>
          <p:cNvPr id="51" name="図 5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350" y="2936539"/>
            <a:ext cx="5734050" cy="1817373"/>
          </a:xfrm>
          <a:prstGeom prst="rect">
            <a:avLst/>
          </a:prstGeom>
          <a:noFill/>
          <a:ln>
            <a:noFill/>
          </a:ln>
        </p:spPr>
      </p:pic>
      <p:pic>
        <p:nvPicPr>
          <p:cNvPr id="52" name="図 5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350" y="4966490"/>
            <a:ext cx="5601335" cy="1748790"/>
          </a:xfrm>
          <a:prstGeom prst="rect">
            <a:avLst/>
          </a:prstGeom>
          <a:noFill/>
          <a:ln>
            <a:noFill/>
          </a:ln>
        </p:spPr>
      </p:pic>
      <p:graphicFrame>
        <p:nvGraphicFramePr>
          <p:cNvPr id="4" name="表 3"/>
          <p:cNvGraphicFramePr>
            <a:graphicFrameLocks noGrp="1"/>
          </p:cNvGraphicFramePr>
          <p:nvPr>
            <p:extLst>
              <p:ext uri="{D42A27DB-BD31-4B8C-83A1-F6EECF244321}">
                <p14:modId xmlns:p14="http://schemas.microsoft.com/office/powerpoint/2010/main" val="1610032389"/>
              </p:ext>
            </p:extLst>
          </p:nvPr>
        </p:nvGraphicFramePr>
        <p:xfrm>
          <a:off x="6334862" y="3752849"/>
          <a:ext cx="3313963" cy="2636991"/>
        </p:xfrm>
        <a:graphic>
          <a:graphicData uri="http://schemas.openxmlformats.org/drawingml/2006/table">
            <a:tbl>
              <a:tblPr firstRow="1" firstCol="1" bandRow="1">
                <a:tableStyleId>{BC89EF96-8CEA-46FF-86C4-4CE0E7609802}</a:tableStyleId>
              </a:tblPr>
              <a:tblGrid>
                <a:gridCol w="1242736">
                  <a:extLst>
                    <a:ext uri="{9D8B030D-6E8A-4147-A177-3AD203B41FA5}">
                      <a16:colId xmlns:a16="http://schemas.microsoft.com/office/drawing/2014/main" val="2456578384"/>
                    </a:ext>
                  </a:extLst>
                </a:gridCol>
                <a:gridCol w="2071227">
                  <a:extLst>
                    <a:ext uri="{9D8B030D-6E8A-4147-A177-3AD203B41FA5}">
                      <a16:colId xmlns:a16="http://schemas.microsoft.com/office/drawing/2014/main" val="1207354897"/>
                    </a:ext>
                  </a:extLst>
                </a:gridCol>
              </a:tblGrid>
              <a:tr h="155598">
                <a:tc gridSpan="2">
                  <a:txBody>
                    <a:bodyPr/>
                    <a:lstStyle/>
                    <a:p>
                      <a:pPr algn="ctr">
                        <a:spcAft>
                          <a:spcPts val="0"/>
                        </a:spcAft>
                      </a:pPr>
                      <a:r>
                        <a:rPr lang="ja-JP" sz="1000" b="0" kern="100">
                          <a:effectLst/>
                        </a:rPr>
                        <a:t>調査項目</a:t>
                      </a:r>
                      <a:endParaRPr lang="ja-JP" sz="1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hMerge="1">
                  <a:txBody>
                    <a:bodyPr/>
                    <a:lstStyle/>
                    <a:p>
                      <a:endParaRPr kumimoji="1" lang="ja-JP" altLang="en-US"/>
                    </a:p>
                  </a:txBody>
                  <a:tcPr/>
                </a:tc>
                <a:extLst>
                  <a:ext uri="{0D108BD9-81ED-4DB2-BD59-A6C34878D82A}">
                    <a16:rowId xmlns:a16="http://schemas.microsoft.com/office/drawing/2014/main" val="3082350623"/>
                  </a:ext>
                </a:extLst>
              </a:tr>
              <a:tr h="1337945">
                <a:tc>
                  <a:txBody>
                    <a:bodyPr/>
                    <a:lstStyle/>
                    <a:p>
                      <a:pPr algn="just">
                        <a:lnSpc>
                          <a:spcPts val="1500"/>
                        </a:lnSpc>
                        <a:spcAft>
                          <a:spcPts val="0"/>
                        </a:spcAft>
                      </a:pPr>
                      <a:r>
                        <a:rPr lang="ja-JP" sz="1000" b="0" kern="100" dirty="0">
                          <a:effectLst/>
                        </a:rPr>
                        <a:t>一般家庭における食品廃棄物等の発生量の把握状況について</a:t>
                      </a:r>
                      <a:endParaRPr lang="ja-JP" sz="1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marL="0" lvl="0" indent="0" algn="just">
                        <a:lnSpc>
                          <a:spcPts val="1500"/>
                        </a:lnSpc>
                        <a:spcAft>
                          <a:spcPts val="0"/>
                        </a:spcAft>
                        <a:buFont typeface="Wingdings" panose="05000000000000000000" pitchFamily="2" charset="2"/>
                        <a:buNone/>
                      </a:pPr>
                      <a:r>
                        <a:rPr lang="ja-JP" altLang="en-US" sz="1000" b="0" kern="100" dirty="0">
                          <a:effectLst/>
                        </a:rPr>
                        <a:t>○</a:t>
                      </a:r>
                      <a:r>
                        <a:rPr lang="ja-JP" sz="1000" b="0" kern="100" dirty="0">
                          <a:effectLst/>
                        </a:rPr>
                        <a:t>生活系ごみに対する食品廃棄物等の発生量の把握状況（過去５年間）</a:t>
                      </a:r>
                      <a:endParaRPr lang="en-US" altLang="ja-JP" sz="1000" b="0" kern="100" dirty="0">
                        <a:effectLst/>
                      </a:endParaRPr>
                    </a:p>
                    <a:p>
                      <a:pPr marL="0" lvl="0" indent="0" algn="just">
                        <a:lnSpc>
                          <a:spcPts val="1500"/>
                        </a:lnSpc>
                        <a:spcAft>
                          <a:spcPts val="0"/>
                        </a:spcAft>
                        <a:buFont typeface="Wingdings" panose="05000000000000000000" pitchFamily="2" charset="2"/>
                        <a:buNone/>
                      </a:pPr>
                      <a:r>
                        <a:rPr lang="ja-JP" altLang="en-US" sz="1000" b="0" kern="100" dirty="0">
                          <a:effectLst/>
                        </a:rPr>
                        <a:t>○</a:t>
                      </a:r>
                      <a:r>
                        <a:rPr lang="ja-JP" sz="1000" b="0" kern="100" dirty="0">
                          <a:effectLst/>
                        </a:rPr>
                        <a:t>一般家庭における食品廃棄物等の発生量の算出・推計方法</a:t>
                      </a:r>
                    </a:p>
                    <a:p>
                      <a:pPr marL="0" lvl="0" indent="0" algn="just">
                        <a:lnSpc>
                          <a:spcPts val="1500"/>
                        </a:lnSpc>
                        <a:spcAft>
                          <a:spcPts val="0"/>
                        </a:spcAft>
                        <a:buFont typeface="Wingdings" panose="05000000000000000000" pitchFamily="2" charset="2"/>
                        <a:buNone/>
                      </a:pPr>
                      <a:r>
                        <a:rPr lang="ja-JP" altLang="en-US" sz="1000" b="0" kern="100" dirty="0">
                          <a:effectLst/>
                        </a:rPr>
                        <a:t>○</a:t>
                      </a:r>
                      <a:r>
                        <a:rPr lang="ja-JP" sz="1000" b="0" kern="100" dirty="0">
                          <a:effectLst/>
                        </a:rPr>
                        <a:t>一般家庭における食品廃棄物等の発生量</a:t>
                      </a:r>
                      <a:endParaRPr lang="ja-JP" sz="1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368724126"/>
                  </a:ext>
                </a:extLst>
              </a:tr>
              <a:tr h="1143448">
                <a:tc>
                  <a:txBody>
                    <a:bodyPr/>
                    <a:lstStyle/>
                    <a:p>
                      <a:pPr algn="just">
                        <a:lnSpc>
                          <a:spcPts val="1500"/>
                        </a:lnSpc>
                        <a:spcAft>
                          <a:spcPts val="0"/>
                        </a:spcAft>
                      </a:pPr>
                      <a:r>
                        <a:rPr lang="ja-JP" sz="1000" b="0" kern="100" dirty="0">
                          <a:effectLst/>
                        </a:rPr>
                        <a:t>一般家庭における食品ロスの発生量の把握状況について</a:t>
                      </a:r>
                      <a:endParaRPr lang="ja-JP" sz="1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marL="0" lvl="0" indent="0" algn="just">
                        <a:lnSpc>
                          <a:spcPts val="1500"/>
                        </a:lnSpc>
                        <a:spcAft>
                          <a:spcPts val="0"/>
                        </a:spcAft>
                        <a:buFont typeface="Wingdings" panose="05000000000000000000" pitchFamily="2" charset="2"/>
                        <a:buNone/>
                      </a:pPr>
                      <a:r>
                        <a:rPr lang="ja-JP" altLang="en-US" sz="1000" b="0" kern="100" dirty="0">
                          <a:effectLst/>
                        </a:rPr>
                        <a:t>○</a:t>
                      </a:r>
                      <a:r>
                        <a:rPr lang="ja-JP" sz="1000" b="0" kern="100" dirty="0">
                          <a:effectLst/>
                        </a:rPr>
                        <a:t>市町村の一般家庭における食品ロスの発生量の把握状況</a:t>
                      </a:r>
                      <a:endParaRPr lang="en-US" altLang="ja-JP" sz="1000" b="0" kern="100" dirty="0">
                        <a:effectLst/>
                      </a:endParaRPr>
                    </a:p>
                    <a:p>
                      <a:pPr marL="0" lvl="0" indent="0" algn="just">
                        <a:lnSpc>
                          <a:spcPts val="1500"/>
                        </a:lnSpc>
                        <a:spcAft>
                          <a:spcPts val="0"/>
                        </a:spcAft>
                        <a:buFont typeface="Wingdings" panose="05000000000000000000" pitchFamily="2" charset="2"/>
                        <a:buNone/>
                      </a:pPr>
                      <a:r>
                        <a:rPr lang="ja-JP" altLang="en-US" sz="1000" b="0" kern="100" dirty="0">
                          <a:effectLst/>
                        </a:rPr>
                        <a:t>○</a:t>
                      </a:r>
                      <a:r>
                        <a:rPr lang="ja-JP" sz="1000" b="0" kern="100" dirty="0">
                          <a:effectLst/>
                        </a:rPr>
                        <a:t>一般家庭における食品ロスの発生量の算出・推計方法</a:t>
                      </a:r>
                    </a:p>
                    <a:p>
                      <a:pPr marL="0" lvl="0" indent="0" algn="just">
                        <a:lnSpc>
                          <a:spcPts val="1500"/>
                        </a:lnSpc>
                        <a:spcAft>
                          <a:spcPts val="0"/>
                        </a:spcAft>
                        <a:buFont typeface="Wingdings" panose="05000000000000000000" pitchFamily="2" charset="2"/>
                        <a:buNone/>
                      </a:pPr>
                      <a:r>
                        <a:rPr lang="ja-JP" altLang="en-US" sz="1000" b="0" kern="100" dirty="0">
                          <a:effectLst/>
                        </a:rPr>
                        <a:t>○</a:t>
                      </a:r>
                      <a:r>
                        <a:rPr lang="ja-JP" sz="1000" b="0" kern="100" dirty="0">
                          <a:effectLst/>
                        </a:rPr>
                        <a:t>一般家庭における食品ロスの発生量及び比率</a:t>
                      </a:r>
                      <a:endParaRPr lang="ja-JP" sz="1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829407986"/>
                  </a:ext>
                </a:extLst>
              </a:tr>
            </a:tbl>
          </a:graphicData>
        </a:graphic>
      </p:graphicFrame>
      <p:sp>
        <p:nvSpPr>
          <p:cNvPr id="9" name="正方形/長方形 8"/>
          <p:cNvSpPr/>
          <p:nvPr/>
        </p:nvSpPr>
        <p:spPr>
          <a:xfrm>
            <a:off x="6411060" y="2872779"/>
            <a:ext cx="3047263" cy="600164"/>
          </a:xfrm>
          <a:prstGeom prst="rect">
            <a:avLst/>
          </a:prstGeom>
        </p:spPr>
        <p:txBody>
          <a:bodyPr wrap="square">
            <a:spAutoFit/>
          </a:bodyPr>
          <a:lstStyle/>
          <a:p>
            <a:r>
              <a:rPr lang="en-US" altLang="ja-JP" sz="11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latin typeface="Meiryo UI" panose="020B0604030504040204" pitchFamily="50" charset="-128"/>
                <a:ea typeface="Meiryo UI" panose="020B0604030504040204" pitchFamily="50" charset="-128"/>
                <a:cs typeface="Times New Roman" panose="02020603050405020304" pitchFamily="18" charset="0"/>
              </a:rPr>
              <a:t>事前調査として</a:t>
            </a:r>
            <a:r>
              <a:rPr lang="ja-JP" altLang="en-US" sz="1100" dirty="0">
                <a:latin typeface="Meiryo UI" panose="020B0604030504040204" pitchFamily="50" charset="-128"/>
                <a:ea typeface="Meiryo UI" panose="020B0604030504040204" pitchFamily="50" charset="-128"/>
              </a:rPr>
              <a:t>、府内の市町村の一般家庭における食品廃棄物等及び食品ロスの発生量を把握するため、アンケート調査を実施した。</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正方形/長方形 10"/>
          <p:cNvSpPr/>
          <p:nvPr/>
        </p:nvSpPr>
        <p:spPr>
          <a:xfrm>
            <a:off x="7277099" y="3475850"/>
            <a:ext cx="2238375"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アンケート調査項目</a:t>
            </a:r>
          </a:p>
        </p:txBody>
      </p:sp>
      <p:sp>
        <p:nvSpPr>
          <p:cNvPr id="12" name="角丸四角形 11"/>
          <p:cNvSpPr/>
          <p:nvPr/>
        </p:nvSpPr>
        <p:spPr>
          <a:xfrm>
            <a:off x="6188583" y="2723708"/>
            <a:ext cx="3606517" cy="3765992"/>
          </a:xfrm>
          <a:prstGeom prst="roundRect">
            <a:avLst>
              <a:gd name="adj" fmla="val 3198"/>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618AA3A-2090-45F2-9668-E17DC82BF14B}"/>
              </a:ext>
            </a:extLst>
          </p:cNvPr>
          <p:cNvSpPr txBox="1"/>
          <p:nvPr/>
        </p:nvSpPr>
        <p:spPr>
          <a:xfrm>
            <a:off x="6934200" y="725840"/>
            <a:ext cx="2774521" cy="430887"/>
          </a:xfrm>
          <a:prstGeom prst="rect">
            <a:avLst/>
          </a:prstGeom>
          <a:noFill/>
        </p:spPr>
        <p:txBody>
          <a:bodyPr wrap="square" lIns="0" tIns="0" rIns="0" bIns="0" rtlCol="0" anchor="ctr" anchorCtr="1">
            <a:spAutoFit/>
          </a:bodyPr>
          <a:lstStyle/>
          <a:p>
            <a:pPr marL="87313" indent="-87313"/>
            <a:r>
              <a:rPr lang="ja-JP" altLang="en-US" sz="1400" dirty="0">
                <a:latin typeface="Meiryo UI" pitchFamily="50" charset="-128"/>
                <a:ea typeface="Meiryo UI" pitchFamily="50" charset="-128"/>
                <a:cs typeface="Meiryo UI" pitchFamily="50" charset="-128"/>
              </a:rPr>
              <a:t>　</a:t>
            </a:r>
            <a:r>
              <a:rPr lang="zh-TW" altLang="en-US" sz="1400" dirty="0">
                <a:latin typeface="Meiryo UI" pitchFamily="50" charset="-128"/>
                <a:ea typeface="Meiryo UI" pitchFamily="50" charset="-128"/>
                <a:cs typeface="Meiryo UI" pitchFamily="50" charset="-128"/>
              </a:rPr>
              <a:t>実施年度：</a:t>
            </a:r>
            <a:r>
              <a:rPr lang="en-US" altLang="zh-TW" sz="1400" dirty="0">
                <a:latin typeface="Meiryo UI" pitchFamily="50" charset="-128"/>
                <a:ea typeface="Meiryo UI" pitchFamily="50" charset="-128"/>
                <a:cs typeface="Meiryo UI" pitchFamily="50" charset="-128"/>
              </a:rPr>
              <a:t>2020</a:t>
            </a:r>
            <a:r>
              <a:rPr lang="ja-JP" altLang="en-US" sz="1400" dirty="0">
                <a:latin typeface="Meiryo UI" pitchFamily="50" charset="-128"/>
                <a:ea typeface="Meiryo UI" pitchFamily="50" charset="-128"/>
                <a:cs typeface="Meiryo UI" pitchFamily="50" charset="-128"/>
              </a:rPr>
              <a:t>年度</a:t>
            </a:r>
            <a:endParaRPr lang="en-US" altLang="ja-JP" sz="1400" dirty="0">
              <a:latin typeface="Meiryo UI" pitchFamily="50" charset="-128"/>
              <a:ea typeface="Meiryo UI" pitchFamily="50" charset="-128"/>
              <a:cs typeface="Meiryo UI" pitchFamily="50" charset="-128"/>
            </a:endParaRPr>
          </a:p>
          <a:p>
            <a:pPr marL="87313" indent="-87313"/>
            <a:r>
              <a:rPr lang="en-US" altLang="zh-TW" sz="1400" dirty="0">
                <a:latin typeface="Meiryo UI" pitchFamily="50" charset="-128"/>
                <a:ea typeface="Meiryo UI" pitchFamily="50" charset="-128"/>
                <a:cs typeface="Meiryo UI" pitchFamily="50" charset="-128"/>
              </a:rPr>
              <a:t>                 2024</a:t>
            </a:r>
            <a:r>
              <a:rPr lang="ja-JP" altLang="en-US" sz="1400" dirty="0">
                <a:latin typeface="Meiryo UI" pitchFamily="50" charset="-128"/>
                <a:ea typeface="Meiryo UI" pitchFamily="50" charset="-128"/>
                <a:cs typeface="Meiryo UI" pitchFamily="50" charset="-128"/>
              </a:rPr>
              <a:t>年度</a:t>
            </a:r>
            <a:endParaRPr lang="zh-TW" altLang="en-US" sz="1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224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p:cNvGrpSpPr/>
          <p:nvPr/>
        </p:nvGrpSpPr>
        <p:grpSpPr>
          <a:xfrm>
            <a:off x="612613" y="2644140"/>
            <a:ext cx="3174527" cy="2730192"/>
            <a:chOff x="6706018" y="1905367"/>
            <a:chExt cx="2370672" cy="2038852"/>
          </a:xfrm>
        </p:grpSpPr>
        <p:grpSp>
          <p:nvGrpSpPr>
            <p:cNvPr id="28" name="グループ化 27"/>
            <p:cNvGrpSpPr/>
            <p:nvPr/>
          </p:nvGrpSpPr>
          <p:grpSpPr>
            <a:xfrm>
              <a:off x="6706018" y="1905367"/>
              <a:ext cx="2370672" cy="2038852"/>
              <a:chOff x="183007" y="-387727"/>
              <a:chExt cx="2521428" cy="2168110"/>
            </a:xfrm>
          </p:grpSpPr>
          <p:sp>
            <p:nvSpPr>
              <p:cNvPr id="33" name="楕円 32"/>
              <p:cNvSpPr/>
              <p:nvPr/>
            </p:nvSpPr>
            <p:spPr bwMode="gray">
              <a:xfrm>
                <a:off x="183007" y="-225722"/>
                <a:ext cx="2375587" cy="1795367"/>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3200"/>
              </a:p>
            </p:txBody>
          </p:sp>
          <p:sp>
            <p:nvSpPr>
              <p:cNvPr id="34" name="角丸四角形 33"/>
              <p:cNvSpPr/>
              <p:nvPr/>
            </p:nvSpPr>
            <p:spPr>
              <a:xfrm>
                <a:off x="509962" y="-387727"/>
                <a:ext cx="1764689" cy="4557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800"/>
                  </a:lnSpc>
                  <a:spcAft>
                    <a:spcPts val="600"/>
                  </a:spcAft>
                </a:pPr>
                <a:r>
                  <a:rPr lang="ja-JP" sz="16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食品関連事業者</a:t>
                </a:r>
                <a:endParaRPr lang="ja-JP" sz="2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lnSpc>
                    <a:spcPts val="1000"/>
                  </a:lnSpc>
                  <a:spcAft>
                    <a:spcPts val="0"/>
                  </a:spcAft>
                </a:pPr>
                <a:r>
                  <a:rPr lang="ja-JP" sz="11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　　（製造、卸、小売、外食等）</a:t>
                </a:r>
                <a:endParaRPr lang="ja-JP" sz="2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5" name="角丸四角形 34"/>
              <p:cNvSpPr/>
              <p:nvPr/>
            </p:nvSpPr>
            <p:spPr>
              <a:xfrm>
                <a:off x="185729" y="921883"/>
                <a:ext cx="697545" cy="4371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sz="160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消費者</a:t>
                </a:r>
                <a:endParaRPr lang="ja-JP" sz="20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6" name="角丸四角形 35"/>
              <p:cNvSpPr/>
              <p:nvPr/>
            </p:nvSpPr>
            <p:spPr>
              <a:xfrm flipH="1">
                <a:off x="2167804" y="935507"/>
                <a:ext cx="536631" cy="422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sz="160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行政</a:t>
                </a:r>
                <a:endParaRPr lang="ja-JP" sz="20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37" name="図 36" descr="真剣な会議のイラスト（老若男女）">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1008017" y="404100"/>
                <a:ext cx="781050" cy="781050"/>
              </a:xfrm>
              <a:prstGeom prst="rect">
                <a:avLst/>
              </a:prstGeom>
              <a:noFill/>
              <a:ln>
                <a:noFill/>
              </a:ln>
            </p:spPr>
          </p:pic>
          <p:sp>
            <p:nvSpPr>
              <p:cNvPr id="38" name="テキスト ボックス 2"/>
              <p:cNvSpPr txBox="1">
                <a:spLocks noChangeArrowheads="1"/>
              </p:cNvSpPr>
              <p:nvPr/>
            </p:nvSpPr>
            <p:spPr bwMode="auto">
              <a:xfrm>
                <a:off x="554058" y="1583908"/>
                <a:ext cx="1720593" cy="19647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sz="1200" b="1"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ネットワーク懇話会のイメージ</a:t>
                </a:r>
                <a:endParaRPr lang="ja-JP" sz="2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29" name="テキスト ボックス 2"/>
            <p:cNvSpPr txBox="1">
              <a:spLocks noChangeArrowheads="1"/>
            </p:cNvSpPr>
            <p:nvPr/>
          </p:nvSpPr>
          <p:spPr bwMode="auto">
            <a:xfrm>
              <a:off x="7013112" y="2346455"/>
              <a:ext cx="1828800" cy="30353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商慣習の見直し・持ち帰りの推進等</a:t>
              </a:r>
              <a:endParaRPr lang="ja-JP"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テキスト ボックス 2"/>
            <p:cNvSpPr txBox="1">
              <a:spLocks noChangeArrowheads="1"/>
            </p:cNvSpPr>
            <p:nvPr/>
          </p:nvSpPr>
          <p:spPr bwMode="auto">
            <a:xfrm>
              <a:off x="6742689" y="2938726"/>
              <a:ext cx="734060" cy="238125"/>
            </a:xfrm>
            <a:prstGeom prst="rect">
              <a:avLst/>
            </a:prstGeom>
            <a:noFill/>
            <a:ln w="9525">
              <a:noFill/>
              <a:miter lim="800000"/>
              <a:headEnd/>
              <a:tailEnd/>
            </a:ln>
          </p:spPr>
          <p:txBody>
            <a:bodyPr rot="0" vert="horz" wrap="square" lIns="91440" tIns="45720" rIns="91440" bIns="45720" anchor="t" anchorCtr="0">
              <a:noAutofit/>
            </a:bodyPr>
            <a:lstStyle/>
            <a:p>
              <a:pPr algn="just">
                <a:lnSpc>
                  <a:spcPts val="1000"/>
                </a:lnSpc>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意識啓発等</a:t>
              </a:r>
              <a:endParaRPr lang="ja-JP"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テキスト ボックス 2"/>
            <p:cNvSpPr txBox="1">
              <a:spLocks noChangeArrowheads="1"/>
            </p:cNvSpPr>
            <p:nvPr/>
          </p:nvSpPr>
          <p:spPr bwMode="auto">
            <a:xfrm>
              <a:off x="8195265" y="2857815"/>
              <a:ext cx="734060" cy="400050"/>
            </a:xfrm>
            <a:prstGeom prst="rect">
              <a:avLst/>
            </a:prstGeom>
            <a:noFill/>
            <a:ln w="9525">
              <a:noFill/>
              <a:miter lim="800000"/>
              <a:headEnd/>
              <a:tailEnd/>
            </a:ln>
          </p:spPr>
          <p:txBody>
            <a:bodyPr rot="0" vert="horz" wrap="square" lIns="91440" tIns="45720" rIns="91440" bIns="45720" anchor="t" anchorCtr="0">
              <a:noAutofit/>
            </a:bodyPr>
            <a:lstStyle/>
            <a:p>
              <a:pPr algn="ctr">
                <a:lnSpc>
                  <a:spcPts val="1000"/>
                </a:lnSpc>
                <a:spcAft>
                  <a:spcPts val="60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計画の進捗</a:t>
              </a:r>
              <a:endParaRPr 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000"/>
                </a:lnSpc>
                <a:spcAft>
                  <a:spcPts val="60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管理等</a:t>
              </a:r>
              <a:endParaRPr lang="ja-JP"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テキスト ボックス 2"/>
            <p:cNvSpPr txBox="1">
              <a:spLocks noChangeArrowheads="1"/>
            </p:cNvSpPr>
            <p:nvPr/>
          </p:nvSpPr>
          <p:spPr bwMode="auto">
            <a:xfrm>
              <a:off x="7518711" y="3378040"/>
              <a:ext cx="734060" cy="297180"/>
            </a:xfrm>
            <a:prstGeom prst="rect">
              <a:avLst/>
            </a:prstGeom>
            <a:noFill/>
            <a:ln w="9525">
              <a:noFill/>
              <a:miter lim="800000"/>
              <a:headEnd/>
              <a:tailEnd/>
            </a:ln>
          </p:spPr>
          <p:txBody>
            <a:bodyPr rot="0" vert="horz" wrap="square" lIns="91440" tIns="45720" rIns="91440" bIns="45720" anchor="t" anchorCtr="0">
              <a:noAutofit/>
            </a:bodyPr>
            <a:lstStyle/>
            <a:p>
              <a:pPr algn="ctr">
                <a:lnSpc>
                  <a:spcPts val="1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意見交換</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aphicFrame>
        <p:nvGraphicFramePr>
          <p:cNvPr id="42" name="表 41"/>
          <p:cNvGraphicFramePr>
            <a:graphicFrameLocks noGrp="1"/>
          </p:cNvGraphicFramePr>
          <p:nvPr>
            <p:extLst>
              <p:ext uri="{D42A27DB-BD31-4B8C-83A1-F6EECF244321}">
                <p14:modId xmlns:p14="http://schemas.microsoft.com/office/powerpoint/2010/main" val="2704384799"/>
              </p:ext>
            </p:extLst>
          </p:nvPr>
        </p:nvGraphicFramePr>
        <p:xfrm>
          <a:off x="6118862" y="2408914"/>
          <a:ext cx="3458041" cy="2629148"/>
        </p:xfrm>
        <a:graphic>
          <a:graphicData uri="http://schemas.openxmlformats.org/drawingml/2006/table">
            <a:tbl>
              <a:tblPr firstRow="1" bandRow="1">
                <a:tableStyleId>{5940675A-B579-460E-94D1-54222C63F5DA}</a:tableStyleId>
              </a:tblPr>
              <a:tblGrid>
                <a:gridCol w="592700">
                  <a:extLst>
                    <a:ext uri="{9D8B030D-6E8A-4147-A177-3AD203B41FA5}">
                      <a16:colId xmlns:a16="http://schemas.microsoft.com/office/drawing/2014/main" val="20000"/>
                    </a:ext>
                  </a:extLst>
                </a:gridCol>
                <a:gridCol w="2865341">
                  <a:extLst>
                    <a:ext uri="{9D8B030D-6E8A-4147-A177-3AD203B41FA5}">
                      <a16:colId xmlns:a16="http://schemas.microsoft.com/office/drawing/2014/main" val="20001"/>
                    </a:ext>
                  </a:extLst>
                </a:gridCol>
              </a:tblGrid>
              <a:tr h="256069">
                <a:tc>
                  <a:txBody>
                    <a:bodyPr/>
                    <a:lstStyle/>
                    <a:p>
                      <a:pPr algn="ctr">
                        <a:lnSpc>
                          <a:spcPct val="100000"/>
                        </a:lnSpc>
                      </a:pPr>
                      <a:r>
                        <a:rPr kumimoji="1" lang="ja-JP" altLang="en-US" sz="1200" dirty="0">
                          <a:latin typeface="Meiryo UI" panose="020B0604030504040204" pitchFamily="50" charset="-128"/>
                          <a:ea typeface="Meiryo UI" panose="020B0604030504040204" pitchFamily="50" charset="-128"/>
                        </a:rPr>
                        <a:t>立場</a:t>
                      </a:r>
                    </a:p>
                  </a:txBody>
                  <a:tcPr marL="36003" marR="36003" marT="35988" marB="0" anchor="ctr">
                    <a:solidFill>
                      <a:schemeClr val="accent6">
                        <a:lumMod val="40000"/>
                        <a:lumOff val="60000"/>
                      </a:schemeClr>
                    </a:solidFill>
                  </a:tcPr>
                </a:tc>
                <a:tc>
                  <a:txBody>
                    <a:bodyPr/>
                    <a:lstStyle/>
                    <a:p>
                      <a:pPr marL="0" marR="0" indent="0" algn="ctr" defTabSz="1031626"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構成員</a:t>
                      </a:r>
                    </a:p>
                  </a:txBody>
                  <a:tcPr marL="36003" marR="0" marT="35988" marB="0" anchor="ctr">
                    <a:solidFill>
                      <a:schemeClr val="accent6">
                        <a:lumMod val="40000"/>
                        <a:lumOff val="60000"/>
                      </a:schemeClr>
                    </a:solidFill>
                  </a:tcPr>
                </a:tc>
                <a:extLst>
                  <a:ext uri="{0D108BD9-81ED-4DB2-BD59-A6C34878D82A}">
                    <a16:rowId xmlns:a16="http://schemas.microsoft.com/office/drawing/2014/main" val="10000"/>
                  </a:ext>
                </a:extLst>
              </a:tr>
              <a:tr h="256069">
                <a:tc>
                  <a:txBody>
                    <a:bodyPr/>
                    <a:lstStyle/>
                    <a:p>
                      <a:pPr algn="l">
                        <a:lnSpc>
                          <a:spcPct val="100000"/>
                        </a:lnSpc>
                      </a:pPr>
                      <a:r>
                        <a:rPr kumimoji="1" lang="ja-JP" altLang="en-US" sz="1200" dirty="0">
                          <a:latin typeface="Meiryo UI" panose="020B0604030504040204" pitchFamily="50" charset="-128"/>
                          <a:ea typeface="Meiryo UI" panose="020B0604030504040204" pitchFamily="50" charset="-128"/>
                        </a:rPr>
                        <a:t>製造</a:t>
                      </a:r>
                    </a:p>
                  </a:txBody>
                  <a:tcPr marL="36003" marR="0" marT="35988" marB="0" anchor="ctr">
                    <a:solidFill>
                      <a:schemeClr val="bg1"/>
                    </a:solidFill>
                  </a:tcPr>
                </a:tc>
                <a:tc>
                  <a:txBody>
                    <a:bodyPr/>
                    <a:lstStyle/>
                    <a:p>
                      <a:pPr marL="0" marR="0" indent="0" algn="l" defTabSz="1031626"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森永製菓株式会社</a:t>
                      </a:r>
                      <a:endParaRPr kumimoji="1" lang="en-US" altLang="ja-JP" sz="1200" dirty="0">
                        <a:latin typeface="Meiryo UI" panose="020B0604030504040204" pitchFamily="50" charset="-128"/>
                        <a:ea typeface="Meiryo UI" panose="020B0604030504040204" pitchFamily="50" charset="-128"/>
                      </a:endParaRPr>
                    </a:p>
                  </a:txBody>
                  <a:tcPr marL="36003" marR="0" marT="35988" marB="0" anchor="ctr">
                    <a:solidFill>
                      <a:schemeClr val="bg1"/>
                    </a:solidFill>
                  </a:tcPr>
                </a:tc>
                <a:extLst>
                  <a:ext uri="{0D108BD9-81ED-4DB2-BD59-A6C34878D82A}">
                    <a16:rowId xmlns:a16="http://schemas.microsoft.com/office/drawing/2014/main" val="10002"/>
                  </a:ext>
                </a:extLst>
              </a:tr>
              <a:tr h="256069">
                <a:tc>
                  <a:txBody>
                    <a:bodyPr/>
                    <a:lstStyle/>
                    <a:p>
                      <a:pPr algn="l">
                        <a:lnSpc>
                          <a:spcPct val="100000"/>
                        </a:lnSpc>
                      </a:pPr>
                      <a:r>
                        <a:rPr kumimoji="1" lang="ja-JP" altLang="en-US" sz="1200" dirty="0">
                          <a:latin typeface="Meiryo UI" panose="020B0604030504040204" pitchFamily="50" charset="-128"/>
                          <a:ea typeface="Meiryo UI" panose="020B0604030504040204" pitchFamily="50" charset="-128"/>
                        </a:rPr>
                        <a:t>卸売</a:t>
                      </a:r>
                    </a:p>
                  </a:txBody>
                  <a:tcPr marL="36003" marR="0" marT="35988" marB="0" anchor="ctr">
                    <a:solidFill>
                      <a:schemeClr val="bg1"/>
                    </a:solidFill>
                  </a:tcPr>
                </a:tc>
                <a:tc>
                  <a:txBody>
                    <a:bodyPr/>
                    <a:lstStyle/>
                    <a:p>
                      <a:pPr marL="0" marR="0" indent="0" algn="l" defTabSz="1031626"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国分西日本株式会社</a:t>
                      </a:r>
                      <a:endParaRPr kumimoji="1" lang="en-US" altLang="ja-JP" sz="1200" dirty="0">
                        <a:latin typeface="Meiryo UI" panose="020B0604030504040204" pitchFamily="50" charset="-128"/>
                        <a:ea typeface="Meiryo UI" panose="020B0604030504040204" pitchFamily="50" charset="-128"/>
                      </a:endParaRPr>
                    </a:p>
                  </a:txBody>
                  <a:tcPr marL="36003" marR="0" marT="35988" marB="0" anchor="ctr">
                    <a:solidFill>
                      <a:schemeClr val="bg1"/>
                    </a:solidFill>
                  </a:tcPr>
                </a:tc>
                <a:extLst>
                  <a:ext uri="{0D108BD9-81ED-4DB2-BD59-A6C34878D82A}">
                    <a16:rowId xmlns:a16="http://schemas.microsoft.com/office/drawing/2014/main" val="10003"/>
                  </a:ext>
                </a:extLst>
              </a:tr>
              <a:tr h="470033">
                <a:tc>
                  <a:txBody>
                    <a:bodyPr/>
                    <a:lstStyle/>
                    <a:p>
                      <a:pPr algn="l">
                        <a:lnSpc>
                          <a:spcPct val="100000"/>
                        </a:lnSpc>
                      </a:pPr>
                      <a:r>
                        <a:rPr kumimoji="1" lang="ja-JP" altLang="en-US" sz="1200" dirty="0">
                          <a:latin typeface="Meiryo UI" panose="020B0604030504040204" pitchFamily="50" charset="-128"/>
                          <a:ea typeface="Meiryo UI" panose="020B0604030504040204" pitchFamily="50" charset="-128"/>
                        </a:rPr>
                        <a:t>小売</a:t>
                      </a:r>
                    </a:p>
                  </a:txBody>
                  <a:tcPr marL="36003" marR="0" marT="35988" marB="0" anchor="ctr">
                    <a:solidFill>
                      <a:schemeClr val="bg1"/>
                    </a:solidFill>
                  </a:tcPr>
                </a:tc>
                <a:tc>
                  <a:txBody>
                    <a:bodyPr/>
                    <a:lstStyle/>
                    <a:p>
                      <a:pPr marL="0" marR="0" indent="0" algn="l" defTabSz="1031626"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エイチ・ツー・オーリテイリング</a:t>
                      </a:r>
                      <a:endParaRPr kumimoji="1" lang="en-US" altLang="ja-JP" sz="1200" dirty="0">
                        <a:latin typeface="Meiryo UI" panose="020B0604030504040204" pitchFamily="50" charset="-128"/>
                        <a:ea typeface="Meiryo UI" panose="020B0604030504040204" pitchFamily="50" charset="-128"/>
                      </a:endParaRPr>
                    </a:p>
                    <a:p>
                      <a:pPr marL="0" marR="0" indent="0" algn="l" defTabSz="1031626"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株式会社</a:t>
                      </a:r>
                      <a:endParaRPr kumimoji="1" lang="en-US" altLang="ja-JP" sz="1200" dirty="0">
                        <a:latin typeface="Meiryo UI" panose="020B0604030504040204" pitchFamily="50" charset="-128"/>
                        <a:ea typeface="Meiryo UI" panose="020B0604030504040204" pitchFamily="50" charset="-128"/>
                      </a:endParaRPr>
                    </a:p>
                  </a:txBody>
                  <a:tcPr marL="36003" marR="0" marT="35988" marB="0" anchor="ctr">
                    <a:solidFill>
                      <a:schemeClr val="bg1"/>
                    </a:solidFill>
                  </a:tcPr>
                </a:tc>
                <a:extLst>
                  <a:ext uri="{0D108BD9-81ED-4DB2-BD59-A6C34878D82A}">
                    <a16:rowId xmlns:a16="http://schemas.microsoft.com/office/drawing/2014/main" val="10004"/>
                  </a:ext>
                </a:extLst>
              </a:tr>
              <a:tr h="256069">
                <a:tc>
                  <a:txBody>
                    <a:bodyPr/>
                    <a:lstStyle/>
                    <a:p>
                      <a:pPr algn="l">
                        <a:lnSpc>
                          <a:spcPct val="100000"/>
                        </a:lnSpc>
                      </a:pPr>
                      <a:r>
                        <a:rPr kumimoji="1" lang="ja-JP" altLang="en-US" sz="1200" dirty="0">
                          <a:latin typeface="Meiryo UI" panose="020B0604030504040204" pitchFamily="50" charset="-128"/>
                          <a:ea typeface="Meiryo UI" panose="020B0604030504040204" pitchFamily="50" charset="-128"/>
                        </a:rPr>
                        <a:t>外食</a:t>
                      </a:r>
                    </a:p>
                  </a:txBody>
                  <a:tcPr marL="36003" marR="0" marT="35988" marB="0" anchor="ctr">
                    <a:solidFill>
                      <a:schemeClr val="bg1"/>
                    </a:solidFill>
                  </a:tcPr>
                </a:tc>
                <a:tc>
                  <a:txBody>
                    <a:bodyPr/>
                    <a:lstStyle/>
                    <a:p>
                      <a:pPr marL="0" marR="0" indent="0" algn="l" defTabSz="1031626"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グルメ杵屋レストラン　</a:t>
                      </a:r>
                    </a:p>
                  </a:txBody>
                  <a:tcPr marL="36003" marR="0" marT="35988" marB="0" anchor="ctr">
                    <a:solidFill>
                      <a:schemeClr val="bg1"/>
                    </a:solidFill>
                  </a:tcPr>
                </a:tc>
                <a:extLst>
                  <a:ext uri="{0D108BD9-81ED-4DB2-BD59-A6C34878D82A}">
                    <a16:rowId xmlns:a16="http://schemas.microsoft.com/office/drawing/2014/main" val="10005"/>
                  </a:ext>
                </a:extLst>
              </a:tr>
              <a:tr h="408737">
                <a:tc>
                  <a:txBody>
                    <a:bodyPr/>
                    <a:lstStyle/>
                    <a:p>
                      <a:pPr algn="l">
                        <a:lnSpc>
                          <a:spcPct val="100000"/>
                        </a:lnSpc>
                      </a:pPr>
                      <a:r>
                        <a:rPr kumimoji="1" lang="ja-JP" altLang="en-US" sz="1200" dirty="0">
                          <a:latin typeface="Meiryo UI" panose="020B0604030504040204" pitchFamily="50" charset="-128"/>
                          <a:ea typeface="Meiryo UI" panose="020B0604030504040204" pitchFamily="50" charset="-128"/>
                        </a:rPr>
                        <a:t>有識者</a:t>
                      </a:r>
                    </a:p>
                  </a:txBody>
                  <a:tcPr marL="36003" marR="36003" marT="35988" marB="0" anchor="ctr">
                    <a:solidFill>
                      <a:schemeClr val="bg1"/>
                    </a:solidFill>
                  </a:tcPr>
                </a:tc>
                <a:tc>
                  <a:txBody>
                    <a:bodyPr/>
                    <a:lstStyle/>
                    <a:p>
                      <a:pPr marL="0" marR="0" indent="0" algn="l" defTabSz="1031626"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叡啓大学副学長・特任教授、神戸大学名誉教授</a:t>
                      </a:r>
                    </a:p>
                  </a:txBody>
                  <a:tcPr marL="36003" marR="0" marT="35988" marB="0" anchor="ctr">
                    <a:solidFill>
                      <a:schemeClr val="bg1"/>
                    </a:solidFill>
                  </a:tcPr>
                </a:tc>
                <a:extLst>
                  <a:ext uri="{0D108BD9-81ED-4DB2-BD59-A6C34878D82A}">
                    <a16:rowId xmlns:a16="http://schemas.microsoft.com/office/drawing/2014/main" val="2204408828"/>
                  </a:ext>
                </a:extLst>
              </a:tr>
              <a:tr h="470033">
                <a:tc>
                  <a:txBody>
                    <a:bodyPr/>
                    <a:lstStyle/>
                    <a:p>
                      <a:pPr algn="l">
                        <a:lnSpc>
                          <a:spcPct val="100000"/>
                        </a:lnSpc>
                      </a:pPr>
                      <a:r>
                        <a:rPr kumimoji="1" lang="ja-JP" altLang="en-US" sz="1200" dirty="0">
                          <a:latin typeface="Meiryo UI" panose="020B0604030504040204" pitchFamily="50" charset="-128"/>
                          <a:ea typeface="Meiryo UI" panose="020B0604030504040204" pitchFamily="50" charset="-128"/>
                        </a:rPr>
                        <a:t>消費者</a:t>
                      </a:r>
                    </a:p>
                  </a:txBody>
                  <a:tcPr marL="36003" marR="0" marT="35988" marB="0" anchor="ctr">
                    <a:solidFill>
                      <a:schemeClr val="bg1"/>
                    </a:solidFill>
                  </a:tcPr>
                </a:tc>
                <a:tc>
                  <a:txBody>
                    <a:bodyPr/>
                    <a:lstStyle/>
                    <a:p>
                      <a:pPr>
                        <a:lnSpc>
                          <a:spcPct val="100000"/>
                        </a:lnSpc>
                      </a:pPr>
                      <a:r>
                        <a:rPr kumimoji="1" lang="ja-JP" altLang="en-US" sz="1200" dirty="0">
                          <a:latin typeface="Meiryo UI" panose="020B0604030504040204" pitchFamily="50" charset="-128"/>
                          <a:ea typeface="Meiryo UI" panose="020B0604030504040204" pitchFamily="50" charset="-128"/>
                        </a:rPr>
                        <a:t>（公社）日本消費生活アドバイザー・</a:t>
                      </a:r>
                      <a:endParaRPr kumimoji="1" lang="en-US" altLang="ja-JP" sz="1200" dirty="0">
                        <a:latin typeface="Meiryo UI" panose="020B0604030504040204" pitchFamily="50" charset="-128"/>
                        <a:ea typeface="Meiryo UI" panose="020B0604030504040204" pitchFamily="50" charset="-128"/>
                      </a:endParaRPr>
                    </a:p>
                    <a:p>
                      <a:pPr>
                        <a:lnSpc>
                          <a:spcPct val="100000"/>
                        </a:lnSpc>
                      </a:pPr>
                      <a:r>
                        <a:rPr kumimoji="1" lang="ja-JP" altLang="en-US" sz="1200" dirty="0">
                          <a:latin typeface="Meiryo UI" panose="020B0604030504040204" pitchFamily="50" charset="-128"/>
                          <a:ea typeface="Meiryo UI" panose="020B0604030504040204" pitchFamily="50" charset="-128"/>
                        </a:rPr>
                        <a:t>コンサルタント・相談員協会西日本支部</a:t>
                      </a:r>
                    </a:p>
                  </a:txBody>
                  <a:tcPr marL="36003" marR="0" marT="35988" marB="0" anchor="ctr">
                    <a:solidFill>
                      <a:schemeClr val="bg1"/>
                    </a:solidFill>
                  </a:tcPr>
                </a:tc>
                <a:extLst>
                  <a:ext uri="{0D108BD9-81ED-4DB2-BD59-A6C34878D82A}">
                    <a16:rowId xmlns:a16="http://schemas.microsoft.com/office/drawing/2014/main" val="10006"/>
                  </a:ext>
                </a:extLst>
              </a:tr>
              <a:tr h="256069">
                <a:tc>
                  <a:txBody>
                    <a:bodyPr/>
                    <a:lstStyle/>
                    <a:p>
                      <a:pPr algn="l">
                        <a:lnSpc>
                          <a:spcPct val="100000"/>
                        </a:lnSpc>
                      </a:pPr>
                      <a:r>
                        <a:rPr kumimoji="1" lang="ja-JP" altLang="en-US" sz="1200" dirty="0">
                          <a:latin typeface="Meiryo UI" panose="020B0604030504040204" pitchFamily="50" charset="-128"/>
                          <a:ea typeface="Meiryo UI" panose="020B0604030504040204" pitchFamily="50" charset="-128"/>
                        </a:rPr>
                        <a:t>行政</a:t>
                      </a:r>
                    </a:p>
                  </a:txBody>
                  <a:tcPr marL="36003" marR="0" marT="35988" marB="0" anchor="ctr">
                    <a:solidFill>
                      <a:schemeClr val="bg1"/>
                    </a:solidFill>
                  </a:tcPr>
                </a:tc>
                <a:tc>
                  <a:txBody>
                    <a:bodyPr/>
                    <a:lstStyle/>
                    <a:p>
                      <a:pPr marL="0" marR="0" indent="0" algn="l" defTabSz="103144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大阪府</a:t>
                      </a:r>
                    </a:p>
                  </a:txBody>
                  <a:tcPr marL="36003" marR="0" marT="35988" marB="0" anchor="ctr">
                    <a:solidFill>
                      <a:schemeClr val="bg1"/>
                    </a:solidFill>
                  </a:tcPr>
                </a:tc>
                <a:extLst>
                  <a:ext uri="{0D108BD9-81ED-4DB2-BD59-A6C34878D82A}">
                    <a16:rowId xmlns:a16="http://schemas.microsoft.com/office/drawing/2014/main" val="10007"/>
                  </a:ext>
                </a:extLst>
              </a:tr>
            </a:tbl>
          </a:graphicData>
        </a:graphic>
      </p:graphicFrame>
      <p:sp>
        <p:nvSpPr>
          <p:cNvPr id="43" name="正方形/長方形 42"/>
          <p:cNvSpPr/>
          <p:nvPr/>
        </p:nvSpPr>
        <p:spPr>
          <a:xfrm>
            <a:off x="6118862" y="2022075"/>
            <a:ext cx="954107" cy="276999"/>
          </a:xfrm>
          <a:prstGeom prst="rect">
            <a:avLst/>
          </a:prstGeom>
        </p:spPr>
        <p:txBody>
          <a:bodyPr wrap="none">
            <a:spAutoFit/>
          </a:bodyPr>
          <a:lstStyle/>
          <a:p>
            <a:pPr eaLnBrk="1" hangingPunct="1">
              <a:defRPr/>
            </a:pPr>
            <a:r>
              <a:rPr lang="ja-JP" altLang="en-US" sz="1200" dirty="0">
                <a:latin typeface="Meiryo UI" panose="020B0604030504040204" pitchFamily="50" charset="-128"/>
                <a:ea typeface="Meiryo UI" panose="020B0604030504040204" pitchFamily="50" charset="-128"/>
              </a:rPr>
              <a:t>＜構成員＞</a:t>
            </a:r>
          </a:p>
        </p:txBody>
      </p:sp>
      <p:sp>
        <p:nvSpPr>
          <p:cNvPr id="4" name="テキスト ボックス 3"/>
          <p:cNvSpPr txBox="1"/>
          <p:nvPr/>
        </p:nvSpPr>
        <p:spPr>
          <a:xfrm>
            <a:off x="155329" y="889724"/>
            <a:ext cx="8089511" cy="1077218"/>
          </a:xfrm>
          <a:prstGeom prst="rect">
            <a:avLst/>
          </a:prstGeom>
          <a:noFill/>
        </p:spPr>
        <p:txBody>
          <a:bodyPr wrap="square" rtlCol="0">
            <a:spAutoFit/>
          </a:bodyPr>
          <a:lstStyle/>
          <a:p>
            <a:pPr>
              <a:spcAft>
                <a:spcPts val="600"/>
              </a:spcAft>
            </a:pPr>
            <a:r>
              <a:rPr lang="ja-JP" altLang="en-US" sz="1600" dirty="0">
                <a:latin typeface="Meiryo UI" panose="020B0604030504040204" pitchFamily="50" charset="-128"/>
                <a:ea typeface="Meiryo UI" panose="020B0604030504040204" pitchFamily="50" charset="-128"/>
              </a:rPr>
              <a:t>「大阪府食品ロス削減推進計画」に基づく施策及びそれに関連する事項について、食品製造業、食品卸売業、小売業・外食産業等の事業者や、消費者、行政など多様な主体の取組状況等の成果を検証し、より効果的な手法等を検討することを目的として、食品ロス削減ネットワーク懇話会を設置</a:t>
            </a:r>
            <a:endParaRPr kumimoji="1" lang="ja-JP" altLang="en-US" sz="1600" dirty="0">
              <a:latin typeface="Meiryo UI" panose="020B0604030504040204" pitchFamily="50" charset="-128"/>
              <a:ea typeface="Meiryo UI" panose="020B0604030504040204" pitchFamily="50" charset="-128"/>
            </a:endParaRPr>
          </a:p>
        </p:txBody>
      </p:sp>
      <p:sp>
        <p:nvSpPr>
          <p:cNvPr id="24" name="Text Box 2"/>
          <p:cNvSpPr txBox="1">
            <a:spLocks noChangeArrowheads="1"/>
          </p:cNvSpPr>
          <p:nvPr/>
        </p:nvSpPr>
        <p:spPr bwMode="auto">
          <a:xfrm>
            <a:off x="0" y="-1089"/>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2800" b="1" dirty="0">
                <a:solidFill>
                  <a:schemeClr val="bg1"/>
                </a:solidFill>
                <a:latin typeface="Meiryo UI" panose="020B0604030504040204" pitchFamily="50" charset="-128"/>
                <a:ea typeface="Meiryo UI" panose="020B0604030504040204" pitchFamily="50" charset="-128"/>
              </a:rPr>
              <a:t>1-2 </a:t>
            </a:r>
            <a:r>
              <a:rPr lang="ja-JP" altLang="en-US" sz="2800" b="1" dirty="0">
                <a:solidFill>
                  <a:schemeClr val="bg1"/>
                </a:solidFill>
                <a:latin typeface="Meiryo UI" panose="020B0604030504040204" pitchFamily="50" charset="-128"/>
                <a:ea typeface="Meiryo UI" panose="020B0604030504040204" pitchFamily="50" charset="-128"/>
              </a:rPr>
              <a:t>食品ロス削減ネットワーク懇話会</a:t>
            </a:r>
          </a:p>
        </p:txBody>
      </p:sp>
      <p:sp>
        <p:nvSpPr>
          <p:cNvPr id="25" name="テキスト ボックス 24"/>
          <p:cNvSpPr txBox="1"/>
          <p:nvPr/>
        </p:nvSpPr>
        <p:spPr>
          <a:xfrm>
            <a:off x="7441098" y="619147"/>
            <a:ext cx="2624871" cy="215444"/>
          </a:xfrm>
          <a:prstGeom prst="rect">
            <a:avLst/>
          </a:prstGeom>
          <a:noFill/>
        </p:spPr>
        <p:txBody>
          <a:bodyPr wrap="square" lIns="0" tIns="0" rIns="0" bIns="0" rtlCol="0" anchor="ctr" anchorCtr="1">
            <a:spAutoFit/>
          </a:bodyPr>
          <a:lstStyle/>
          <a:p>
            <a:pPr marL="87313" indent="-87313"/>
            <a:r>
              <a:rPr lang="ja-JP" altLang="en-US" sz="1400" dirty="0">
                <a:latin typeface="Meiryo UI" pitchFamily="50" charset="-128"/>
                <a:ea typeface="Meiryo UI" pitchFamily="50" charset="-128"/>
                <a:cs typeface="Meiryo UI" pitchFamily="50" charset="-128"/>
              </a:rPr>
              <a:t>　</a:t>
            </a:r>
            <a:r>
              <a:rPr lang="zh-TW" altLang="en-US" sz="1400" dirty="0">
                <a:latin typeface="Meiryo UI" pitchFamily="50" charset="-128"/>
                <a:ea typeface="Meiryo UI" pitchFamily="50" charset="-128"/>
                <a:cs typeface="Meiryo UI" pitchFamily="50" charset="-128"/>
              </a:rPr>
              <a:t>実施年度：</a:t>
            </a:r>
            <a:r>
              <a:rPr lang="en-US" altLang="zh-TW" sz="1400" dirty="0">
                <a:latin typeface="Meiryo UI" pitchFamily="50" charset="-128"/>
                <a:ea typeface="Meiryo UI" pitchFamily="50" charset="-128"/>
                <a:cs typeface="Meiryo UI" pitchFamily="50" charset="-128"/>
              </a:rPr>
              <a:t>2018</a:t>
            </a:r>
            <a:r>
              <a:rPr lang="ja-JP" altLang="en-US" sz="1400" dirty="0">
                <a:latin typeface="Meiryo UI" pitchFamily="50" charset="-128"/>
                <a:ea typeface="Meiryo UI" pitchFamily="50" charset="-128"/>
                <a:cs typeface="Meiryo UI" pitchFamily="50" charset="-128"/>
              </a:rPr>
              <a:t>年度</a:t>
            </a:r>
            <a:r>
              <a:rPr lang="zh-TW" altLang="en-US" sz="1400"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59087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0" y="516970"/>
            <a:ext cx="9581532" cy="584775"/>
          </a:xfrm>
          <a:prstGeom prst="rect">
            <a:avLst/>
          </a:prstGeom>
          <a:noFill/>
        </p:spPr>
        <p:txBody>
          <a:bodyPr wrap="square" rtlCol="0">
            <a:spAutoFit/>
          </a:bodyPr>
          <a:lstStyle/>
          <a:p>
            <a:pPr marL="87313" indent="-87313"/>
            <a:r>
              <a:rPr lang="ja-JP" altLang="en-US" sz="1600" dirty="0">
                <a:latin typeface="Meiryo UI" pitchFamily="50" charset="-128"/>
                <a:ea typeface="Meiryo UI" pitchFamily="50" charset="-128"/>
                <a:cs typeface="Meiryo UI" pitchFamily="50" charset="-128"/>
              </a:rPr>
              <a:t>◆大阪府と事業者等が食品ロス削減に関する事業連携協定を締結し、府域全体の食品ロス削減の取組みを進めます。</a:t>
            </a:r>
            <a:endParaRPr lang="en-US" altLang="ja-JP" sz="160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115734" y="1312661"/>
            <a:ext cx="6500219" cy="2062103"/>
          </a:xfrm>
          <a:prstGeom prst="rect">
            <a:avLst/>
          </a:prstGeom>
          <a:noFill/>
        </p:spPr>
        <p:txBody>
          <a:bodyPr wrap="square" rtlCol="0">
            <a:spAutoFit/>
          </a:bodyPr>
          <a:lstStyle/>
          <a:p>
            <a:pPr marL="87313" indent="-87313"/>
            <a:r>
              <a:rPr lang="en-US" altLang="ja-JP" sz="1600" dirty="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株式会社クラダシとの事業連携協定について</a:t>
            </a:r>
            <a:r>
              <a:rPr lang="en-US" altLang="ja-JP" sz="1600" dirty="0">
                <a:latin typeface="Meiryo UI" pitchFamily="50" charset="-128"/>
                <a:ea typeface="Meiryo UI" pitchFamily="50" charset="-128"/>
                <a:cs typeface="Meiryo UI" pitchFamily="50" charset="-128"/>
              </a:rPr>
              <a:t>】</a:t>
            </a:r>
          </a:p>
          <a:p>
            <a:pPr marL="87313" indent="-87313"/>
            <a:r>
              <a:rPr lang="ja-JP" altLang="en-US" sz="1600" dirty="0">
                <a:latin typeface="Meiryo UI" pitchFamily="50" charset="-128"/>
                <a:ea typeface="Meiryo UI" pitchFamily="50" charset="-128"/>
                <a:cs typeface="Meiryo UI" pitchFamily="50" charset="-128"/>
              </a:rPr>
              <a:t>〇締結日：令和３年</a:t>
            </a:r>
            <a:r>
              <a:rPr lang="en-US" altLang="ja-JP" sz="1600" dirty="0">
                <a:latin typeface="Meiryo UI" pitchFamily="50" charset="-128"/>
                <a:ea typeface="Meiryo UI" pitchFamily="50" charset="-128"/>
                <a:cs typeface="Meiryo UI" pitchFamily="50" charset="-128"/>
              </a:rPr>
              <a:t>10</a:t>
            </a:r>
            <a:r>
              <a:rPr lang="ja-JP" altLang="en-US" sz="1600" dirty="0">
                <a:latin typeface="Meiryo UI" pitchFamily="50" charset="-128"/>
                <a:ea typeface="Meiryo UI" pitchFamily="50" charset="-128"/>
                <a:cs typeface="Meiryo UI" pitchFamily="50" charset="-128"/>
              </a:rPr>
              <a:t>月</a:t>
            </a:r>
            <a:r>
              <a:rPr lang="en-US" altLang="ja-JP" sz="1600" dirty="0">
                <a:latin typeface="Meiryo UI" pitchFamily="50" charset="-128"/>
                <a:ea typeface="Meiryo UI" pitchFamily="50" charset="-128"/>
                <a:cs typeface="Meiryo UI" pitchFamily="50" charset="-128"/>
              </a:rPr>
              <a:t>25</a:t>
            </a:r>
            <a:r>
              <a:rPr lang="ja-JP" altLang="en-US" sz="1600" dirty="0">
                <a:latin typeface="Meiryo UI" pitchFamily="50" charset="-128"/>
                <a:ea typeface="Meiryo UI" pitchFamily="50" charset="-128"/>
                <a:cs typeface="Meiryo UI" pitchFamily="50" charset="-128"/>
              </a:rPr>
              <a:t>日（月曜日）</a:t>
            </a:r>
            <a:endParaRPr lang="en-US" altLang="ja-JP" sz="1600" dirty="0">
              <a:latin typeface="Meiryo UI" pitchFamily="50" charset="-128"/>
              <a:ea typeface="Meiryo UI" pitchFamily="50" charset="-128"/>
              <a:cs typeface="Meiryo UI" pitchFamily="50" charset="-128"/>
            </a:endParaRPr>
          </a:p>
          <a:p>
            <a:pPr marL="87313" indent="-87313"/>
            <a:r>
              <a:rPr lang="ja-JP" altLang="en-US" sz="1600" dirty="0">
                <a:latin typeface="Meiryo UI" pitchFamily="50" charset="-128"/>
                <a:ea typeface="Meiryo UI" pitchFamily="50" charset="-128"/>
                <a:cs typeface="Meiryo UI" pitchFamily="50" charset="-128"/>
              </a:rPr>
              <a:t>〇協定内容</a:t>
            </a:r>
            <a:endParaRPr lang="en-US" altLang="ja-JP" sz="1600" dirty="0">
              <a:latin typeface="Meiryo UI" pitchFamily="50" charset="-128"/>
              <a:ea typeface="Meiryo UI" pitchFamily="50" charset="-128"/>
              <a:cs typeface="Meiryo UI" pitchFamily="50" charset="-128"/>
            </a:endParaRPr>
          </a:p>
          <a:p>
            <a:pPr marL="87313" indent="-87313"/>
            <a:r>
              <a:rPr lang="ja-JP" altLang="en-US" sz="1600" dirty="0">
                <a:latin typeface="Meiryo UI" pitchFamily="50" charset="-128"/>
                <a:ea typeface="Meiryo UI" pitchFamily="50" charset="-128"/>
                <a:cs typeface="Meiryo UI" pitchFamily="50" charset="-128"/>
              </a:rPr>
              <a:t>　（１）本連携事業に関する周知・広報</a:t>
            </a:r>
          </a:p>
          <a:p>
            <a:pPr marL="87313" indent="-87313"/>
            <a:r>
              <a:rPr lang="ja-JP" altLang="en-US" sz="1600" dirty="0">
                <a:latin typeface="Meiryo UI" pitchFamily="50" charset="-128"/>
                <a:ea typeface="Meiryo UI" pitchFamily="50" charset="-128"/>
                <a:cs typeface="Meiryo UI" pitchFamily="50" charset="-128"/>
              </a:rPr>
              <a:t>　（２）食品ロス削減に資する未利用食品の有効活用、フードバンク活動等</a:t>
            </a:r>
            <a:endParaRPr lang="en-US" altLang="ja-JP" sz="1600" dirty="0">
              <a:latin typeface="Meiryo UI" pitchFamily="50" charset="-128"/>
              <a:ea typeface="Meiryo UI" pitchFamily="50" charset="-128"/>
              <a:cs typeface="Meiryo UI" pitchFamily="50" charset="-128"/>
            </a:endParaRPr>
          </a:p>
          <a:p>
            <a:pPr marL="87313" indent="-87313"/>
            <a:r>
              <a:rPr lang="ja-JP" altLang="en-US" sz="1600" dirty="0">
                <a:latin typeface="Meiryo UI" pitchFamily="50" charset="-128"/>
                <a:ea typeface="Meiryo UI" pitchFamily="50" charset="-128"/>
                <a:cs typeface="Meiryo UI" pitchFamily="50" charset="-128"/>
              </a:rPr>
              <a:t>　　　　　の取組みへの支援及び府民や事業者に向けた普及啓発活動</a:t>
            </a:r>
          </a:p>
          <a:p>
            <a:pPr marL="87313" indent="-87313"/>
            <a:r>
              <a:rPr lang="ja-JP" altLang="en-US" sz="1600" dirty="0">
                <a:latin typeface="Meiryo UI" pitchFamily="50" charset="-128"/>
                <a:ea typeface="Meiryo UI" pitchFamily="50" charset="-128"/>
                <a:cs typeface="Meiryo UI" pitchFamily="50" charset="-128"/>
              </a:rPr>
              <a:t>　（３）農業や地域の活性化に資する体験や活動の提供</a:t>
            </a:r>
          </a:p>
          <a:p>
            <a:pPr marL="87313" indent="-87313"/>
            <a:r>
              <a:rPr lang="ja-JP" altLang="en-US" sz="1600" dirty="0">
                <a:latin typeface="Meiryo UI" pitchFamily="50" charset="-128"/>
                <a:ea typeface="Meiryo UI" pitchFamily="50" charset="-128"/>
                <a:cs typeface="Meiryo UI" pitchFamily="50" charset="-128"/>
              </a:rPr>
              <a:t>　（４）その他大阪府と株式会社クラダシ間で協議して定める事項　</a:t>
            </a:r>
            <a:endParaRPr lang="en-US" altLang="ja-JP" sz="1600" dirty="0">
              <a:latin typeface="Meiryo UI" pitchFamily="50" charset="-128"/>
              <a:ea typeface="Meiryo UI" pitchFamily="50" charset="-128"/>
              <a:cs typeface="Meiryo UI" pitchFamily="50" charset="-128"/>
            </a:endParaRPr>
          </a:p>
        </p:txBody>
      </p:sp>
      <p:pic>
        <p:nvPicPr>
          <p:cNvPr id="4098" name="Picture 2" descr="署名後の様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394" y="1585955"/>
            <a:ext cx="2625725" cy="1746108"/>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115734" y="4205807"/>
            <a:ext cx="6307505" cy="2308324"/>
          </a:xfrm>
          <a:prstGeom prst="rect">
            <a:avLst/>
          </a:prstGeom>
          <a:noFill/>
        </p:spPr>
        <p:txBody>
          <a:bodyPr wrap="square" rtlCol="0">
            <a:spAutoFit/>
          </a:bodyPr>
          <a:lstStyle/>
          <a:p>
            <a:pPr marL="87313" indent="-87313"/>
            <a:r>
              <a:rPr lang="en-US" altLang="ja-JP" sz="1600" dirty="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株式会社ロスゼロとの事業連携協定について</a:t>
            </a:r>
            <a:r>
              <a:rPr lang="en-US" altLang="ja-JP" sz="1600" dirty="0">
                <a:latin typeface="Meiryo UI" pitchFamily="50" charset="-128"/>
                <a:ea typeface="Meiryo UI" pitchFamily="50" charset="-128"/>
                <a:cs typeface="Meiryo UI" pitchFamily="50" charset="-128"/>
              </a:rPr>
              <a:t>】</a:t>
            </a:r>
          </a:p>
          <a:p>
            <a:pPr marL="87313" indent="-87313"/>
            <a:r>
              <a:rPr lang="ja-JP" altLang="en-US" sz="1600" dirty="0">
                <a:latin typeface="Meiryo UI" pitchFamily="50" charset="-128"/>
                <a:ea typeface="Meiryo UI" pitchFamily="50" charset="-128"/>
                <a:cs typeface="Meiryo UI" pitchFamily="50" charset="-128"/>
              </a:rPr>
              <a:t>〇締結日：令和４年５月</a:t>
            </a:r>
            <a:r>
              <a:rPr lang="en-US" altLang="ja-JP" sz="1600" dirty="0">
                <a:latin typeface="Meiryo UI" pitchFamily="50" charset="-128"/>
                <a:ea typeface="Meiryo UI" pitchFamily="50" charset="-128"/>
                <a:cs typeface="Meiryo UI" pitchFamily="50" charset="-128"/>
              </a:rPr>
              <a:t>2</a:t>
            </a:r>
            <a:r>
              <a:rPr lang="ja-JP" altLang="en-US" sz="1600" dirty="0">
                <a:latin typeface="Meiryo UI" pitchFamily="50" charset="-128"/>
                <a:ea typeface="Meiryo UI" pitchFamily="50" charset="-128"/>
                <a:cs typeface="Meiryo UI" pitchFamily="50" charset="-128"/>
              </a:rPr>
              <a:t>３日（月曜日）</a:t>
            </a:r>
            <a:endParaRPr lang="en-US" altLang="ja-JP" sz="1600" dirty="0">
              <a:latin typeface="Meiryo UI" pitchFamily="50" charset="-128"/>
              <a:ea typeface="Meiryo UI" pitchFamily="50" charset="-128"/>
              <a:cs typeface="Meiryo UI" pitchFamily="50" charset="-128"/>
            </a:endParaRPr>
          </a:p>
          <a:p>
            <a:pPr marL="87313" indent="-87313"/>
            <a:r>
              <a:rPr lang="ja-JP" altLang="en-US" sz="1600" dirty="0">
                <a:latin typeface="Meiryo UI" pitchFamily="50" charset="-128"/>
                <a:ea typeface="Meiryo UI" pitchFamily="50" charset="-128"/>
                <a:cs typeface="Meiryo UI" pitchFamily="50" charset="-128"/>
              </a:rPr>
              <a:t>〇協定内容</a:t>
            </a:r>
            <a:endParaRPr lang="en-US" altLang="ja-JP" sz="1600" dirty="0">
              <a:latin typeface="Meiryo UI" pitchFamily="50" charset="-128"/>
              <a:ea typeface="Meiryo UI" pitchFamily="50" charset="-128"/>
              <a:cs typeface="Meiryo UI" pitchFamily="50" charset="-128"/>
            </a:endParaRPr>
          </a:p>
          <a:p>
            <a:pPr marL="87313" indent="-87313"/>
            <a:r>
              <a:rPr lang="ja-JP" altLang="en-US" sz="1600" dirty="0">
                <a:latin typeface="Meiryo UI" pitchFamily="50" charset="-128"/>
                <a:ea typeface="Meiryo UI" pitchFamily="50" charset="-128"/>
                <a:cs typeface="Meiryo UI" pitchFamily="50" charset="-128"/>
              </a:rPr>
              <a:t>　（１）食品関連事業者の未利用食品等の有効活用及び商品化に</a:t>
            </a:r>
            <a:endParaRPr lang="en-US" altLang="ja-JP" sz="1600" dirty="0">
              <a:latin typeface="Meiryo UI" pitchFamily="50" charset="-128"/>
              <a:ea typeface="Meiryo UI" pitchFamily="50" charset="-128"/>
              <a:cs typeface="Meiryo UI" pitchFamily="50" charset="-128"/>
            </a:endParaRPr>
          </a:p>
          <a:p>
            <a:pPr marL="87313" indent="-87313"/>
            <a:r>
              <a:rPr lang="ja-JP" altLang="en-US" sz="1600" dirty="0">
                <a:latin typeface="Meiryo UI" pitchFamily="50" charset="-128"/>
                <a:ea typeface="Meiryo UI" pitchFamily="50" charset="-128"/>
                <a:cs typeface="Meiryo UI" pitchFamily="50" charset="-128"/>
              </a:rPr>
              <a:t>　　　　　　関すること</a:t>
            </a:r>
          </a:p>
          <a:p>
            <a:pPr marL="87313" indent="-87313"/>
            <a:r>
              <a:rPr lang="ja-JP" altLang="en-US" sz="1600" dirty="0">
                <a:latin typeface="Meiryo UI" pitchFamily="50" charset="-128"/>
                <a:ea typeface="Meiryo UI" pitchFamily="50" charset="-128"/>
                <a:cs typeface="Meiryo UI" pitchFamily="50" charset="-128"/>
              </a:rPr>
              <a:t>　（２）府民の食品ロスに対する理解促進や、削減に向けた行動変容の</a:t>
            </a:r>
            <a:endParaRPr lang="en-US" altLang="ja-JP" sz="1600" dirty="0">
              <a:latin typeface="Meiryo UI" pitchFamily="50" charset="-128"/>
              <a:ea typeface="Meiryo UI" pitchFamily="50" charset="-128"/>
              <a:cs typeface="Meiryo UI" pitchFamily="50" charset="-128"/>
            </a:endParaRPr>
          </a:p>
          <a:p>
            <a:pPr marL="87313" indent="-87313"/>
            <a:r>
              <a:rPr lang="ja-JP" altLang="en-US" sz="1600" dirty="0">
                <a:latin typeface="Meiryo UI" pitchFamily="50" charset="-128"/>
                <a:ea typeface="Meiryo UI" pitchFamily="50" charset="-128"/>
                <a:cs typeface="Meiryo UI" pitchFamily="50" charset="-128"/>
              </a:rPr>
              <a:t>　　　　　　促進に関すること</a:t>
            </a:r>
          </a:p>
          <a:p>
            <a:pPr marL="87313" indent="-87313"/>
            <a:r>
              <a:rPr lang="ja-JP" altLang="en-US" sz="1600" dirty="0">
                <a:latin typeface="Meiryo UI" pitchFamily="50" charset="-128"/>
                <a:ea typeface="Meiryo UI" pitchFamily="50" charset="-128"/>
                <a:cs typeface="Meiryo UI" pitchFamily="50" charset="-128"/>
              </a:rPr>
              <a:t>　（３）その他、本協定の目的に資する事業に関すること</a:t>
            </a:r>
            <a:endParaRPr lang="en-US" altLang="ja-JP" sz="1600" dirty="0">
              <a:latin typeface="Meiryo UI" pitchFamily="50" charset="-128"/>
              <a:ea typeface="Meiryo UI" pitchFamily="50" charset="-128"/>
              <a:cs typeface="Meiryo UI" pitchFamily="50" charset="-128"/>
            </a:endParaRPr>
          </a:p>
          <a:p>
            <a:pPr marL="87313" indent="-87313"/>
            <a:endParaRPr lang="en-US" altLang="ja-JP" sz="1600" dirty="0">
              <a:latin typeface="Meiryo UI" pitchFamily="50" charset="-128"/>
              <a:ea typeface="Meiryo UI" pitchFamily="50" charset="-128"/>
              <a:cs typeface="Meiryo UI" pitchFamily="50" charset="-128"/>
            </a:endParaRPr>
          </a:p>
        </p:txBody>
      </p:sp>
      <p:pic>
        <p:nvPicPr>
          <p:cNvPr id="4100" name="Picture 4" descr="締結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394" y="4320107"/>
            <a:ext cx="2667094" cy="20003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
          <p:cNvSpPr txBox="1">
            <a:spLocks noChangeArrowheads="1"/>
          </p:cNvSpPr>
          <p:nvPr/>
        </p:nvSpPr>
        <p:spPr bwMode="auto">
          <a:xfrm>
            <a:off x="0" y="-27384"/>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２ 事業者との</a:t>
            </a:r>
            <a:r>
              <a:rPr lang="zh-TW" altLang="en-US" sz="2800" b="1" dirty="0">
                <a:solidFill>
                  <a:prstClr val="white"/>
                </a:solidFill>
                <a:latin typeface="Meiryo UI" panose="020B0604030504040204" pitchFamily="50" charset="-128"/>
                <a:ea typeface="Meiryo UI" panose="020B0604030504040204" pitchFamily="50" charset="-128"/>
                <a:cs typeface="ＭＳ Ｐゴシック" charset="-128"/>
              </a:rPr>
              <a:t>事業連携協定</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の締結</a:t>
            </a:r>
            <a:endParaRPr lang="zh-TW" altLang="en-US" sz="28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Tree>
    <p:extLst>
      <p:ext uri="{BB962C8B-B14F-4D97-AF65-F5344CB8AC3E}">
        <p14:creationId xmlns:p14="http://schemas.microsoft.com/office/powerpoint/2010/main" val="408391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0" y="-27384"/>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1-3 </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事業者への取組み</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
        <p:nvSpPr>
          <p:cNvPr id="19" name="テキスト ボックス 18"/>
          <p:cNvSpPr txBox="1"/>
          <p:nvPr/>
        </p:nvSpPr>
        <p:spPr>
          <a:xfrm>
            <a:off x="7503624" y="505258"/>
            <a:ext cx="2624871" cy="215444"/>
          </a:xfrm>
          <a:prstGeom prst="rect">
            <a:avLst/>
          </a:prstGeom>
          <a:noFill/>
        </p:spPr>
        <p:txBody>
          <a:bodyPr wrap="square" lIns="0" tIns="0" rIns="0" bIns="0" rtlCol="0" anchor="ctr" anchorCtr="1">
            <a:spAutoFit/>
          </a:bodyPr>
          <a:lstStyle/>
          <a:p>
            <a:pPr marL="87313" indent="-87313"/>
            <a:r>
              <a:rPr lang="ja-JP" altLang="en-US" sz="1400" dirty="0">
                <a:latin typeface="Meiryo UI" pitchFamily="50" charset="-128"/>
                <a:ea typeface="Meiryo UI" pitchFamily="50" charset="-128"/>
                <a:cs typeface="Meiryo UI" pitchFamily="50" charset="-128"/>
              </a:rPr>
              <a:t>　</a:t>
            </a:r>
            <a:r>
              <a:rPr lang="zh-TW" altLang="en-US" sz="1400" dirty="0">
                <a:latin typeface="Meiryo UI" pitchFamily="50" charset="-128"/>
                <a:ea typeface="Meiryo UI" pitchFamily="50" charset="-128"/>
                <a:cs typeface="Meiryo UI" pitchFamily="50" charset="-128"/>
              </a:rPr>
              <a:t>実施年度：</a:t>
            </a:r>
            <a:r>
              <a:rPr lang="en-US" altLang="zh-TW" sz="1400" dirty="0">
                <a:latin typeface="Meiryo UI" pitchFamily="50" charset="-128"/>
                <a:ea typeface="Meiryo UI" pitchFamily="50" charset="-128"/>
                <a:cs typeface="Meiryo UI" pitchFamily="50" charset="-128"/>
              </a:rPr>
              <a:t>2018</a:t>
            </a:r>
            <a:r>
              <a:rPr lang="ja-JP" altLang="en-US" sz="1400" dirty="0">
                <a:latin typeface="Meiryo UI" pitchFamily="50" charset="-128"/>
                <a:ea typeface="Meiryo UI" pitchFamily="50" charset="-128"/>
                <a:cs typeface="Meiryo UI" pitchFamily="50" charset="-128"/>
              </a:rPr>
              <a:t>年度</a:t>
            </a:r>
            <a:r>
              <a:rPr lang="zh-TW" altLang="en-US" sz="1400" dirty="0">
                <a:latin typeface="Meiryo UI" pitchFamily="50" charset="-128"/>
                <a:ea typeface="Meiryo UI" pitchFamily="50" charset="-128"/>
                <a:cs typeface="Meiryo UI" pitchFamily="50" charset="-128"/>
              </a:rPr>
              <a:t>～</a:t>
            </a:r>
          </a:p>
        </p:txBody>
      </p:sp>
      <p:sp>
        <p:nvSpPr>
          <p:cNvPr id="21" name="テキスト ボックス 20"/>
          <p:cNvSpPr txBox="1"/>
          <p:nvPr/>
        </p:nvSpPr>
        <p:spPr>
          <a:xfrm>
            <a:off x="72695" y="910836"/>
            <a:ext cx="9581532" cy="523220"/>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食品ロス削減に積極的に取り組むとともに、消費者に対して効果的な啓発を実施する事業者（小売業、外食産業等）を後押し、さらに取組みを進めるため「おおさか食品ロス削減パートナーシップ制度」を創設</a:t>
            </a:r>
            <a:endParaRPr lang="en-US" altLang="ja-JP" sz="1400"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310428" y="1488466"/>
            <a:ext cx="9285143" cy="1169551"/>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〇対象：食品ロス削減に取り組む小売業、外食産業などの事業者</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〇事業者の取組内容</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（１）消費者へ向けた食品ロス削減の啓発・ＰＲ</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（２）１年を通した食品ロス削減の取組み</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（３）府が取り組むキャンペーンや調査などの協力</a:t>
            </a:r>
            <a:endParaRPr lang="en-US" altLang="ja-JP" sz="1400" dirty="0">
              <a:latin typeface="Meiryo UI" pitchFamily="50" charset="-128"/>
              <a:ea typeface="Meiryo UI" pitchFamily="50" charset="-128"/>
              <a:cs typeface="Meiryo UI" pitchFamily="50" charset="-128"/>
            </a:endParaRPr>
          </a:p>
        </p:txBody>
      </p:sp>
      <p:sp>
        <p:nvSpPr>
          <p:cNvPr id="23" name="コンテンツ プレースホルダー 2"/>
          <p:cNvSpPr>
            <a:spLocks noGrp="1"/>
          </p:cNvSpPr>
          <p:nvPr>
            <p:ph idx="1"/>
          </p:nvPr>
        </p:nvSpPr>
        <p:spPr>
          <a:xfrm>
            <a:off x="454746" y="3890394"/>
            <a:ext cx="8996505" cy="2912463"/>
          </a:xfrm>
          <a:ln>
            <a:solidFill>
              <a:schemeClr val="tx1"/>
            </a:solidFill>
            <a:prstDash val="dash"/>
          </a:ln>
        </p:spPr>
        <p:txBody>
          <a:bodyPr>
            <a:noAutofit/>
          </a:bodyPr>
          <a:lstStyle/>
          <a:p>
            <a:pPr marL="0" indent="0">
              <a:buNone/>
              <a:defRPr/>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小売業</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株式会社ダイエー、イオンモール株式会社、生活協同組合コープこうべ、大阪いずみ市民生活協同組合、生活協同組合おおさかパルコープ、</a:t>
            </a:r>
            <a:endParaRPr lang="en-US" altLang="ja-JP" sz="1100" dirty="0">
              <a:latin typeface="Meiryo UI" panose="020B0604030504040204" pitchFamily="50" charset="-128"/>
              <a:ea typeface="Meiryo UI" panose="020B0604030504040204" pitchFamily="50" charset="-128"/>
            </a:endParaRPr>
          </a:p>
          <a:p>
            <a:pPr marL="0" indent="0">
              <a:buNone/>
              <a:defRPr/>
            </a:pPr>
            <a:r>
              <a:rPr lang="ja-JP" altLang="en-US" sz="1100" dirty="0">
                <a:latin typeface="Meiryo UI" panose="020B0604030504040204" pitchFamily="50" charset="-128"/>
                <a:ea typeface="Meiryo UI" panose="020B0604030504040204" pitchFamily="50" charset="-128"/>
              </a:rPr>
              <a:t>　　　　　　株式会社ミック・ジャパン、エイチ・ツー・オー リテイリング株式会社、株式会社アカカベ、株式会社サンプラザ、大阪よどがわ市民生活協同組合</a:t>
            </a:r>
            <a:endParaRPr lang="en-US" altLang="ja-JP" sz="1100" dirty="0">
              <a:latin typeface="Meiryo UI" panose="020B0604030504040204" pitchFamily="50" charset="-128"/>
              <a:ea typeface="Meiryo UI" panose="020B0604030504040204" pitchFamily="50" charset="-128"/>
            </a:endParaRPr>
          </a:p>
          <a:p>
            <a:pPr marL="0" indent="0">
              <a:buNone/>
              <a:defRPr/>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卸売業（食品リユース事業）</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株式会社</a:t>
            </a:r>
            <a:r>
              <a:rPr lang="en-US" altLang="ja-JP" sz="1100" dirty="0">
                <a:latin typeface="Meiryo UI" panose="020B0604030504040204" pitchFamily="50" charset="-128"/>
                <a:ea typeface="Meiryo UI" panose="020B0604030504040204" pitchFamily="50" charset="-128"/>
              </a:rPr>
              <a:t>WPS</a:t>
            </a:r>
            <a:r>
              <a:rPr lang="ja-JP" altLang="en-US" sz="1100" dirty="0">
                <a:latin typeface="Meiryo UI" panose="020B0604030504040204" pitchFamily="50" charset="-128"/>
                <a:ea typeface="Meiryo UI" panose="020B0604030504040204" pitchFamily="50" charset="-128"/>
              </a:rPr>
              <a:t>、</a:t>
            </a:r>
            <a:r>
              <a:rPr lang="zh-CN" altLang="en-US" sz="1100" dirty="0">
                <a:latin typeface="Meiryo UI" panose="020B0604030504040204" pitchFamily="50" charset="-128"/>
                <a:ea typeface="Meiryo UI" panose="020B0604030504040204" pitchFamily="50" charset="-128"/>
              </a:rPr>
              <a:t>国分西日本株式会社</a:t>
            </a:r>
            <a:endParaRPr lang="en-US" altLang="zh-CN" sz="1100" dirty="0">
              <a:latin typeface="Meiryo UI" panose="020B0604030504040204" pitchFamily="50" charset="-128"/>
              <a:ea typeface="Meiryo UI" panose="020B0604030504040204" pitchFamily="50" charset="-128"/>
            </a:endParaRPr>
          </a:p>
          <a:p>
            <a:pPr marL="0" indent="0">
              <a:buNone/>
              <a:defRPr/>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食品製造業・食品製造小売業</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森永製菓株式会社、アサヒグループジャパン株式会社、</a:t>
            </a:r>
            <a:r>
              <a:rPr lang="zh-TW" altLang="en-US" sz="1100" dirty="0">
                <a:latin typeface="Meiryo UI" panose="020B0604030504040204" pitchFamily="50" charset="-128"/>
                <a:ea typeface="Meiryo UI" panose="020B0604030504040204" pitchFamily="50" charset="-128"/>
              </a:rPr>
              <a:t>御菓子司亀屋茂廣</a:t>
            </a:r>
            <a:r>
              <a:rPr lang="ja-JP" altLang="en-US" sz="1100" dirty="0">
                <a:latin typeface="Meiryo UI" panose="020B0604030504040204" pitchFamily="50" charset="-128"/>
                <a:ea typeface="Meiryo UI" panose="020B0604030504040204" pitchFamily="50" charset="-128"/>
              </a:rPr>
              <a:t>、株式会社</a:t>
            </a:r>
            <a:r>
              <a:rPr lang="en-US" altLang="ja-JP" sz="1100" dirty="0">
                <a:latin typeface="Meiryo UI" panose="020B0604030504040204" pitchFamily="50" charset="-128"/>
                <a:ea typeface="Meiryo UI" panose="020B0604030504040204" pitchFamily="50" charset="-128"/>
              </a:rPr>
              <a:t>TEN-TWO</a:t>
            </a:r>
            <a:r>
              <a:rPr lang="ja-JP" altLang="en-US" sz="1100" dirty="0">
                <a:latin typeface="Meiryo UI" panose="020B0604030504040204" pitchFamily="50" charset="-128"/>
                <a:ea typeface="Meiryo UI" panose="020B0604030504040204" pitchFamily="50" charset="-128"/>
              </a:rPr>
              <a:t>、株式会社鳥居商店、 　　　　　　　　　　　　　　　　　　　　　　</a:t>
            </a:r>
            <a:endParaRPr lang="en-US" altLang="ja-JP" sz="1100" dirty="0">
              <a:latin typeface="Meiryo UI" panose="020B0604030504040204" pitchFamily="50" charset="-128"/>
              <a:ea typeface="Meiryo UI" panose="020B0604030504040204" pitchFamily="50" charset="-128"/>
            </a:endParaRPr>
          </a:p>
          <a:p>
            <a:pPr marL="0" indent="0">
              <a:buNone/>
              <a:defRPr/>
            </a:pP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GF</a:t>
            </a:r>
            <a:r>
              <a:rPr lang="ja-JP" altLang="en-US" sz="1100" dirty="0">
                <a:latin typeface="Meiryo UI" panose="020B0604030504040204" pitchFamily="50" charset="-128"/>
                <a:ea typeface="Meiryo UI" panose="020B0604030504040204" pitchFamily="50" charset="-128"/>
              </a:rPr>
              <a:t>株式会社、有限会社ラパン、株式会社中野農園、</a:t>
            </a:r>
            <a:r>
              <a:rPr lang="en-US" altLang="ja-JP" sz="1100" dirty="0">
                <a:latin typeface="Meiryo UI" panose="020B0604030504040204" pitchFamily="50" charset="-128"/>
                <a:ea typeface="Meiryo UI" panose="020B0604030504040204" pitchFamily="50" charset="-128"/>
              </a:rPr>
              <a:t>NSW</a:t>
            </a:r>
            <a:r>
              <a:rPr lang="ja-JP" altLang="en-US" sz="1100" dirty="0">
                <a:latin typeface="Meiryo UI" panose="020B0604030504040204" pitchFamily="50" charset="-128"/>
                <a:ea typeface="Meiryo UI" panose="020B0604030504040204" pitchFamily="50" charset="-128"/>
              </a:rPr>
              <a:t>株式会社、株式会社すまいるぷいーぷる</a:t>
            </a:r>
          </a:p>
          <a:p>
            <a:pPr marL="0" indent="0">
              <a:buNone/>
              <a:defRPr/>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飲食店・ホテル・給食</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株式会社グルメ杵屋、株式会社</a:t>
            </a:r>
            <a:r>
              <a:rPr lang="en-US" altLang="ja-JP" sz="1100" dirty="0">
                <a:latin typeface="Meiryo UI" panose="020B0604030504040204" pitchFamily="50" charset="-128"/>
                <a:ea typeface="Meiryo UI" panose="020B0604030504040204" pitchFamily="50" charset="-128"/>
              </a:rPr>
              <a:t>UG</a:t>
            </a:r>
            <a:r>
              <a:rPr lang="ja-JP" altLang="en-US" sz="1100" dirty="0">
                <a:latin typeface="Meiryo UI" panose="020B0604030504040204" pitchFamily="50" charset="-128"/>
                <a:ea typeface="Meiryo UI" panose="020B0604030504040204" pitchFamily="50" charset="-128"/>
              </a:rPr>
              <a:t>・宇都宮、雁飯店、有限会社ティケイ企画、</a:t>
            </a:r>
            <a:r>
              <a:rPr lang="en-US" altLang="ja-JP" sz="1100" dirty="0" err="1">
                <a:latin typeface="Meiryo UI" panose="020B0604030504040204" pitchFamily="50" charset="-128"/>
                <a:ea typeface="Meiryo UI" panose="020B0604030504040204" pitchFamily="50" charset="-128"/>
              </a:rPr>
              <a:t>Piatto</a:t>
            </a:r>
            <a:r>
              <a:rPr lang="ja-JP" altLang="en-US" sz="1100" dirty="0">
                <a:latin typeface="Meiryo UI" panose="020B0604030504040204" pitchFamily="50" charset="-128"/>
                <a:ea typeface="Meiryo UI" panose="020B0604030504040204" pitchFamily="50" charset="-128"/>
              </a:rPr>
              <a:t>（ピアット）、株式会社ハジメフーズ、</a:t>
            </a:r>
            <a:endParaRPr lang="en-US" altLang="ja-JP" sz="1100" dirty="0">
              <a:latin typeface="Meiryo UI" panose="020B0604030504040204" pitchFamily="50" charset="-128"/>
              <a:ea typeface="Meiryo UI" panose="020B0604030504040204" pitchFamily="50" charset="-128"/>
            </a:endParaRPr>
          </a:p>
          <a:p>
            <a:pPr marL="0" indent="0">
              <a:buNone/>
              <a:defRPr/>
            </a:pP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株式会社セブン＆アイ・フードシステムズ、株式会社トップ・オブ・フード、株式会社ダスキン、</a:t>
            </a:r>
            <a:r>
              <a:rPr lang="en-US" altLang="ja-JP" sz="1100" dirty="0">
                <a:latin typeface="Meiryo UI" panose="020B0604030504040204" pitchFamily="50" charset="-128"/>
                <a:ea typeface="Meiryo UI" panose="020B0604030504040204" pitchFamily="50" charset="-128"/>
              </a:rPr>
              <a:t>SRS</a:t>
            </a:r>
            <a:r>
              <a:rPr lang="ja-JP" altLang="en-US" sz="1100" dirty="0">
                <a:latin typeface="Meiryo UI" panose="020B0604030504040204" pitchFamily="50" charset="-128"/>
                <a:ea typeface="Meiryo UI" panose="020B0604030504040204" pitchFamily="50" charset="-128"/>
              </a:rPr>
              <a:t>ホールディングス株式会社</a:t>
            </a:r>
            <a:endParaRPr lang="en-US" altLang="ja-JP" sz="1100" dirty="0">
              <a:latin typeface="Meiryo UI" panose="020B0604030504040204" pitchFamily="50" charset="-128"/>
              <a:ea typeface="Meiryo UI" panose="020B0604030504040204" pitchFamily="50" charset="-128"/>
            </a:endParaRPr>
          </a:p>
          <a:p>
            <a:pPr marL="0" indent="0">
              <a:buNone/>
              <a:defRPr/>
            </a:pPr>
            <a:r>
              <a:rPr lang="ja-JP" altLang="en-US" sz="1100" dirty="0">
                <a:latin typeface="Meiryo UI" panose="020B0604030504040204" pitchFamily="50" charset="-128"/>
                <a:ea typeface="Meiryo UI" panose="020B0604030504040204" pitchFamily="50" charset="-128"/>
              </a:rPr>
              <a:t>　　　　　　　　　　　　　　　株式会社帝国ホテル　帝国ホテル 大阪、株式会社魚国総本社</a:t>
            </a:r>
            <a:endParaRPr lang="en-US" altLang="ja-JP" sz="1100" dirty="0">
              <a:latin typeface="Meiryo UI" panose="020B0604030504040204" pitchFamily="50" charset="-128"/>
              <a:ea typeface="Meiryo UI" panose="020B0604030504040204" pitchFamily="50" charset="-128"/>
            </a:endParaRPr>
          </a:p>
          <a:p>
            <a:pPr marL="0" indent="0">
              <a:buNone/>
              <a:defRPr/>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フードシェアリング</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一般社団法人リモア、株式会社ＲＥＡＲＳ（リアーズ）、株式会社ロスゼロ、株式会社コークッキング、</a:t>
            </a:r>
            <a:endParaRPr lang="en-US" altLang="ja-JP" sz="1100" dirty="0">
              <a:latin typeface="Meiryo UI" panose="020B0604030504040204" pitchFamily="50" charset="-128"/>
              <a:ea typeface="Meiryo UI" panose="020B0604030504040204" pitchFamily="50" charset="-128"/>
            </a:endParaRPr>
          </a:p>
          <a:p>
            <a:pPr marL="0" indent="0">
              <a:buNone/>
              <a:defRPr/>
            </a:pPr>
            <a:r>
              <a:rPr lang="ja-JP" altLang="en-US" sz="1100" dirty="0">
                <a:latin typeface="Meiryo UI" panose="020B0604030504040204" pitchFamily="50" charset="-128"/>
                <a:ea typeface="Meiryo UI" panose="020B0604030504040204" pitchFamily="50" charset="-128"/>
              </a:rPr>
              <a:t>　　　　　　　　　　　　有限会社伸グループ、株式会社</a:t>
            </a:r>
            <a:r>
              <a:rPr lang="en-US" altLang="ja-JP" sz="1100" dirty="0">
                <a:latin typeface="Meiryo UI" panose="020B0604030504040204" pitchFamily="50" charset="-128"/>
                <a:ea typeface="Meiryo UI" panose="020B0604030504040204" pitchFamily="50" charset="-128"/>
              </a:rPr>
              <a:t>STRK</a:t>
            </a:r>
          </a:p>
          <a:p>
            <a:pPr marL="0" indent="0">
              <a:buNone/>
              <a:defRPr/>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その他</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株式会社シノプス、株式会社クラウンパッケージ、特定非営利活動法人</a:t>
            </a:r>
            <a:r>
              <a:rPr lang="en-US" altLang="ja-JP" sz="1100" dirty="0" err="1">
                <a:latin typeface="Meiryo UI" panose="020B0604030504040204" pitchFamily="50" charset="-128"/>
                <a:ea typeface="Meiryo UI" panose="020B0604030504040204" pitchFamily="50" charset="-128"/>
              </a:rPr>
              <a:t>DeepPeople</a:t>
            </a:r>
            <a:r>
              <a:rPr lang="ja-JP" altLang="en-US" sz="1100" dirty="0">
                <a:latin typeface="Meiryo UI" panose="020B0604030504040204" pitchFamily="50" charset="-128"/>
                <a:ea typeface="Meiryo UI" panose="020B0604030504040204" pitchFamily="50" charset="-128"/>
              </a:rPr>
              <a:t>、株式会社ジェイコムウエスト大阪局、</a:t>
            </a:r>
            <a:r>
              <a:rPr lang="zh-CN" altLang="en-US" sz="1100" dirty="0">
                <a:latin typeface="Meiryo UI" panose="020B0604030504040204" pitchFamily="50" charset="-128"/>
                <a:ea typeface="Meiryo UI" panose="020B0604030504040204" pitchFamily="50" charset="-128"/>
              </a:rPr>
              <a:t>学校法人藍野大学</a:t>
            </a:r>
            <a:r>
              <a:rPr lang="ja-JP" altLang="en-US" sz="1100" dirty="0">
                <a:latin typeface="Meiryo UI" panose="020B0604030504040204" pitchFamily="50" charset="-128"/>
                <a:ea typeface="Meiryo UI" panose="020B0604030504040204" pitchFamily="50" charset="-128"/>
              </a:rPr>
              <a:t>、</a:t>
            </a:r>
            <a:endParaRPr lang="en-US" altLang="zh-CN" sz="1100" dirty="0">
              <a:latin typeface="Meiryo UI" panose="020B0604030504040204" pitchFamily="50" charset="-128"/>
              <a:ea typeface="Meiryo UI" panose="020B0604030504040204" pitchFamily="50" charset="-128"/>
            </a:endParaRPr>
          </a:p>
          <a:p>
            <a:pPr marL="0" indent="0">
              <a:buNone/>
              <a:defRPr/>
            </a:pPr>
            <a:r>
              <a:rPr lang="ja-JP" altLang="en-US" sz="1100" dirty="0">
                <a:latin typeface="Meiryo UI" panose="020B0604030504040204" pitchFamily="50" charset="-128"/>
                <a:ea typeface="Meiryo UI" panose="020B0604030504040204" pitchFamily="50" charset="-128"/>
              </a:rPr>
              <a:t>　　　　　吉田麻子料理研究所、三井住友海上火災保険株式会社、大阪府飲食業生活衛生同業組合、全国農業組合連合会大阪府本部、</a:t>
            </a:r>
            <a:endParaRPr lang="en-US" altLang="ja-JP" sz="1100" dirty="0">
              <a:latin typeface="Meiryo UI" panose="020B0604030504040204" pitchFamily="50" charset="-128"/>
              <a:ea typeface="Meiryo UI" panose="020B0604030504040204" pitchFamily="50" charset="-128"/>
            </a:endParaRPr>
          </a:p>
          <a:p>
            <a:pPr marL="0" indent="0">
              <a:buNone/>
              <a:defRPr/>
            </a:pPr>
            <a:r>
              <a:rPr lang="ja-JP" altLang="en-US" sz="1100" dirty="0">
                <a:latin typeface="Meiryo UI" panose="020B0604030504040204" pitchFamily="50" charset="-128"/>
                <a:ea typeface="Meiryo UI" panose="020B0604030504040204" pitchFamily="50" charset="-128"/>
              </a:rPr>
              <a:t>　　　　　株式会社オズマピーアール、株式会社エンビジョン、日本気象協会、</a:t>
            </a:r>
            <a:r>
              <a:rPr lang="zh-CN" altLang="en-US" sz="1100" dirty="0">
                <a:latin typeface="Meiryo UI" panose="020B0604030504040204" pitchFamily="50" charset="-128"/>
                <a:ea typeface="Meiryo UI" panose="020B0604030504040204" pitchFamily="50" charset="-128"/>
              </a:rPr>
              <a:t>学校法人西大和学園　大和大学社会学部</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0" indent="0">
              <a:buNone/>
              <a:defRPr/>
            </a:pPr>
            <a:r>
              <a:rPr lang="ja-JP" altLang="en-US" sz="1100" dirty="0">
                <a:latin typeface="Meiryo UI" panose="020B0604030504040204" pitchFamily="50" charset="-128"/>
                <a:ea typeface="Meiryo UI" panose="020B0604030504040204" pitchFamily="50" charset="-128"/>
              </a:rPr>
              <a:t>　　　　　</a:t>
            </a:r>
            <a:r>
              <a:rPr lang="zh-CN" altLang="en-US" sz="1100" dirty="0">
                <a:latin typeface="Meiryo UI" panose="020B0604030504040204" pitchFamily="50" charset="-128"/>
                <a:ea typeface="Meiryo UI" panose="020B0604030504040204" pitchFamily="50" charset="-128"/>
              </a:rPr>
              <a:t>学校法人常翔学園</a:t>
            </a:r>
            <a:r>
              <a:rPr lang="ja-JP" altLang="en-US" sz="1100" dirty="0">
                <a:latin typeface="Meiryo UI" panose="020B0604030504040204" pitchFamily="50" charset="-128"/>
                <a:ea typeface="Meiryo UI" panose="020B0604030504040204" pitchFamily="50" charset="-128"/>
              </a:rPr>
              <a:t>　</a:t>
            </a:r>
            <a:r>
              <a:rPr lang="zh-CN" altLang="en-US" sz="1100" dirty="0">
                <a:latin typeface="Meiryo UI" panose="020B0604030504040204" pitchFamily="50" charset="-128"/>
                <a:ea typeface="Meiryo UI" panose="020B0604030504040204" pitchFamily="50" charset="-128"/>
              </a:rPr>
              <a:t>摂南大学農学部</a:t>
            </a:r>
            <a:r>
              <a:rPr lang="ja-JP" altLang="en-US" sz="1100" dirty="0">
                <a:latin typeface="Meiryo UI" panose="020B0604030504040204" pitchFamily="50" charset="-128"/>
                <a:ea typeface="Meiryo UI" panose="020B0604030504040204" pitchFamily="50" charset="-128"/>
              </a:rPr>
              <a:t>、株式会社平賀、ロート製薬株式会社、</a:t>
            </a:r>
            <a:r>
              <a:rPr lang="zh-CN" altLang="en-US" sz="1100" dirty="0">
                <a:latin typeface="Meiryo UI" panose="020B0604030504040204" pitchFamily="50" charset="-128"/>
                <a:ea typeface="Meiryo UI" panose="020B0604030504040204" pitchFamily="50" charset="-128"/>
              </a:rPr>
              <a:t>浜田化学株式会社</a:t>
            </a:r>
            <a:endParaRPr lang="en-US" altLang="ja-JP" sz="1100" dirty="0">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919" y="1262399"/>
            <a:ext cx="1080000" cy="1077300"/>
          </a:xfrm>
          <a:prstGeom prst="rect">
            <a:avLst/>
          </a:prstGeom>
        </p:spPr>
      </p:pic>
      <p:sp>
        <p:nvSpPr>
          <p:cNvPr id="25" name="正方形/長方形 24"/>
          <p:cNvSpPr/>
          <p:nvPr/>
        </p:nvSpPr>
        <p:spPr>
          <a:xfrm>
            <a:off x="6860917" y="3500873"/>
            <a:ext cx="2885647" cy="306169"/>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現在（令和７年</a:t>
            </a:r>
            <a:r>
              <a:rPr kumimoji="1" lang="en-US" altLang="ja-JP" sz="1200" b="1" dirty="0">
                <a:solidFill>
                  <a:schemeClr val="tx1"/>
                </a:solidFill>
                <a:latin typeface="Meiryo UI" panose="020B0604030504040204" pitchFamily="50" charset="-128"/>
                <a:ea typeface="Meiryo UI" panose="020B0604030504040204" pitchFamily="50" charset="-128"/>
              </a:rPr>
              <a:t>7</a:t>
            </a:r>
            <a:r>
              <a:rPr lang="ja-JP" altLang="en-US" sz="1200" b="1" dirty="0">
                <a:solidFill>
                  <a:schemeClr val="tx1"/>
                </a:solidFill>
                <a:latin typeface="Meiryo UI" panose="020B0604030504040204" pitchFamily="50" charset="-128"/>
                <a:ea typeface="Meiryo UI" panose="020B0604030504040204" pitchFamily="50" charset="-128"/>
              </a:rPr>
              <a:t>月</a:t>
            </a:r>
            <a:r>
              <a:rPr kumimoji="1" lang="ja-JP" altLang="en-US" sz="1200" b="1" dirty="0">
                <a:solidFill>
                  <a:schemeClr val="tx1"/>
                </a:solidFill>
                <a:latin typeface="Meiryo UI" panose="020B0604030504040204" pitchFamily="50" charset="-128"/>
                <a:ea typeface="Meiryo UI" panose="020B0604030504040204" pitchFamily="50" charset="-128"/>
              </a:rPr>
              <a:t>時点）：</a:t>
            </a:r>
            <a:r>
              <a:rPr lang="en-US" altLang="ja-JP" sz="1200" b="1" dirty="0">
                <a:solidFill>
                  <a:schemeClr val="tx1"/>
                </a:solidFill>
                <a:latin typeface="Meiryo UI" panose="020B0604030504040204" pitchFamily="50" charset="-128"/>
                <a:ea typeface="Meiryo UI" panose="020B0604030504040204" pitchFamily="50" charset="-128"/>
              </a:rPr>
              <a:t>58</a:t>
            </a:r>
            <a:r>
              <a:rPr kumimoji="1" lang="ja-JP" altLang="en-US" sz="1200" b="1" dirty="0">
                <a:solidFill>
                  <a:schemeClr val="tx1"/>
                </a:solidFill>
                <a:latin typeface="Meiryo UI" panose="020B0604030504040204" pitchFamily="50" charset="-128"/>
                <a:ea typeface="Meiryo UI" panose="020B0604030504040204" pitchFamily="50" charset="-128"/>
              </a:rPr>
              <a:t>事業者</a:t>
            </a:r>
          </a:p>
        </p:txBody>
      </p:sp>
      <p:sp>
        <p:nvSpPr>
          <p:cNvPr id="26" name="正方形/長方形 25"/>
          <p:cNvSpPr/>
          <p:nvPr/>
        </p:nvSpPr>
        <p:spPr>
          <a:xfrm>
            <a:off x="6072017" y="2321363"/>
            <a:ext cx="1859805" cy="276999"/>
          </a:xfrm>
          <a:prstGeom prst="rect">
            <a:avLst/>
          </a:prstGeom>
        </p:spPr>
        <p:txBody>
          <a:bodyPr wrap="none">
            <a:spAutoFit/>
          </a:bodyPr>
          <a:lstStyle/>
          <a:p>
            <a:pPr algn="ctr"/>
            <a:r>
              <a:rPr lang="ja-JP" altLang="en-US" sz="1200" dirty="0">
                <a:latin typeface="Meiryo UI" panose="020B0604030504040204" pitchFamily="50" charset="-128"/>
                <a:ea typeface="Meiryo UI" panose="020B0604030504040204" pitchFamily="50" charset="-128"/>
              </a:rPr>
              <a:t>おいしく食べきろう</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ロゴマーク</a:t>
            </a:r>
          </a:p>
        </p:txBody>
      </p:sp>
      <p:sp>
        <p:nvSpPr>
          <p:cNvPr id="2" name="テキスト ボックス 1"/>
          <p:cNvSpPr txBox="1"/>
          <p:nvPr/>
        </p:nvSpPr>
        <p:spPr>
          <a:xfrm>
            <a:off x="63484" y="514414"/>
            <a:ext cx="5628068"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①おおさか食品ロス削減パートナーシップ制度</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1581" y="1221817"/>
            <a:ext cx="1632646" cy="1077300"/>
          </a:xfrm>
          <a:prstGeom prst="rect">
            <a:avLst/>
          </a:prstGeom>
          <a:ln>
            <a:solidFill>
              <a:schemeClr val="tx1"/>
            </a:solidFill>
          </a:ln>
        </p:spPr>
      </p:pic>
      <p:sp>
        <p:nvSpPr>
          <p:cNvPr id="15" name="正方形/長方形 14">
            <a:extLst>
              <a:ext uri="{FF2B5EF4-FFF2-40B4-BE49-F238E27FC236}">
                <a16:creationId xmlns:a16="http://schemas.microsoft.com/office/drawing/2014/main" id="{8A8536AE-B0A1-43C0-A35F-96806E6EE774}"/>
              </a:ext>
            </a:extLst>
          </p:cNvPr>
          <p:cNvSpPr/>
          <p:nvPr/>
        </p:nvSpPr>
        <p:spPr>
          <a:xfrm>
            <a:off x="7931821" y="2315125"/>
            <a:ext cx="1901483" cy="276999"/>
          </a:xfrm>
          <a:prstGeom prst="rect">
            <a:avLst/>
          </a:prstGeom>
        </p:spPr>
        <p:txBody>
          <a:bodyPr wrap="none">
            <a:spAutoFit/>
          </a:bodyPr>
          <a:lstStyle/>
          <a:p>
            <a:pPr eaLnBrk="1" hangingPunct="1">
              <a:defRPr/>
            </a:pPr>
            <a:r>
              <a:rPr lang="ja-JP" altLang="en-US" sz="1200" dirty="0">
                <a:latin typeface="Meiryo UI" panose="020B0604030504040204" pitchFamily="50" charset="-128"/>
                <a:ea typeface="Meiryo UI" panose="020B0604030504040204" pitchFamily="50" charset="-128"/>
              </a:rPr>
              <a:t>食べ残し持ち帰り宣言カード</a:t>
            </a:r>
          </a:p>
        </p:txBody>
      </p:sp>
      <p:sp>
        <p:nvSpPr>
          <p:cNvPr id="14" name="テキスト ボックス 13">
            <a:extLst>
              <a:ext uri="{FF2B5EF4-FFF2-40B4-BE49-F238E27FC236}">
                <a16:creationId xmlns:a16="http://schemas.microsoft.com/office/drawing/2014/main" id="{B5B77CD4-C8A5-4D7E-BAC7-ED538CD64261}"/>
              </a:ext>
            </a:extLst>
          </p:cNvPr>
          <p:cNvSpPr txBox="1"/>
          <p:nvPr/>
        </p:nvSpPr>
        <p:spPr>
          <a:xfrm>
            <a:off x="72695" y="2759838"/>
            <a:ext cx="5076699" cy="954107"/>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◆パートナーシップ事業者交流会を開催：</a:t>
            </a:r>
            <a:r>
              <a:rPr lang="en-US" altLang="ja-JP" sz="1400" dirty="0">
                <a:latin typeface="Meiryo UI" pitchFamily="50" charset="-128"/>
                <a:ea typeface="Meiryo UI" pitchFamily="50" charset="-128"/>
                <a:cs typeface="Meiryo UI" pitchFamily="50" charset="-128"/>
              </a:rPr>
              <a:t>40</a:t>
            </a:r>
            <a:r>
              <a:rPr lang="ja-JP" altLang="en-US" sz="1400" dirty="0">
                <a:latin typeface="Meiryo UI" pitchFamily="50" charset="-128"/>
                <a:ea typeface="Meiryo UI" pitchFamily="50" charset="-128"/>
                <a:cs typeface="Meiryo UI" pitchFamily="50" charset="-128"/>
              </a:rPr>
              <a:t>名（</a:t>
            </a:r>
            <a:r>
              <a:rPr lang="en-US" altLang="ja-JP" sz="1400" dirty="0">
                <a:latin typeface="Meiryo UI" pitchFamily="50" charset="-128"/>
                <a:ea typeface="Meiryo UI" pitchFamily="50" charset="-128"/>
                <a:cs typeface="Meiryo UI" pitchFamily="50" charset="-128"/>
              </a:rPr>
              <a:t>26</a:t>
            </a:r>
            <a:r>
              <a:rPr lang="ja-JP" altLang="en-US" sz="1400" dirty="0">
                <a:latin typeface="Meiryo UI" pitchFamily="50" charset="-128"/>
                <a:ea typeface="Meiryo UI" pitchFamily="50" charset="-128"/>
                <a:cs typeface="Meiryo UI" pitchFamily="50" charset="-128"/>
              </a:rPr>
              <a:t>団体）が参加</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開催日時：令和６年８月２７日</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構成：第１部　各業種の代表事業者による取組事例の紹介</a:t>
            </a:r>
          </a:p>
          <a:p>
            <a:pPr marL="87313" indent="-87313"/>
            <a:r>
              <a:rPr lang="ja-JP" altLang="en-US" sz="1400" dirty="0">
                <a:latin typeface="Meiryo UI" pitchFamily="50" charset="-128"/>
                <a:ea typeface="Meiryo UI" pitchFamily="50" charset="-128"/>
                <a:cs typeface="Meiryo UI" pitchFamily="50" charset="-128"/>
              </a:rPr>
              <a:t>　　　　 　第２部　事業者同士の交流、意見交換</a:t>
            </a:r>
            <a:endParaRPr lang="en-US" altLang="ja-JP" sz="1400" dirty="0">
              <a:latin typeface="Meiryo UI" pitchFamily="50" charset="-128"/>
              <a:ea typeface="Meiryo UI" pitchFamily="50" charset="-128"/>
              <a:cs typeface="Meiryo UI" pitchFamily="50" charset="-128"/>
            </a:endParaRPr>
          </a:p>
        </p:txBody>
      </p:sp>
      <p:pic>
        <p:nvPicPr>
          <p:cNvPr id="1026" name="Picture 2" descr="交流会の様子">
            <a:extLst>
              <a:ext uri="{FF2B5EF4-FFF2-40B4-BE49-F238E27FC236}">
                <a16:creationId xmlns:a16="http://schemas.microsoft.com/office/drawing/2014/main" id="{57C19A09-B097-4C0D-A345-E543F2926C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909" y="2592124"/>
            <a:ext cx="1394460" cy="1045845"/>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A5FB6DDB-FDA9-4587-ADAD-D4C7F517CC81}"/>
              </a:ext>
            </a:extLst>
          </p:cNvPr>
          <p:cNvSpPr/>
          <p:nvPr/>
        </p:nvSpPr>
        <p:spPr>
          <a:xfrm>
            <a:off x="5609390" y="3598607"/>
            <a:ext cx="925253" cy="276999"/>
          </a:xfrm>
          <a:prstGeom prst="rect">
            <a:avLst/>
          </a:prstGeom>
        </p:spPr>
        <p:txBody>
          <a:bodyPr wrap="none">
            <a:spAutoFit/>
          </a:bodyPr>
          <a:lstStyle/>
          <a:p>
            <a:pPr algn="ctr"/>
            <a:r>
              <a:rPr lang="ja-JP" altLang="en-US" sz="1200" dirty="0">
                <a:latin typeface="Meiryo UI" panose="020B0604030504040204" pitchFamily="50" charset="-128"/>
                <a:ea typeface="Meiryo UI" panose="020B0604030504040204" pitchFamily="50" charset="-128"/>
              </a:rPr>
              <a:t>開催の様子</a:t>
            </a:r>
          </a:p>
        </p:txBody>
      </p:sp>
    </p:spTree>
    <p:extLst>
      <p:ext uri="{BB962C8B-B14F-4D97-AF65-F5344CB8AC3E}">
        <p14:creationId xmlns:p14="http://schemas.microsoft.com/office/powerpoint/2010/main" val="203635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43605" y="2293605"/>
            <a:ext cx="9144000" cy="1784570"/>
          </a:xfrm>
          <a:prstGeom prst="rect">
            <a:avLst/>
          </a:prstGeom>
          <a:solidFill>
            <a:schemeClr val="accent5">
              <a:lumMod val="40000"/>
              <a:lumOff val="60000"/>
            </a:schemeClr>
          </a:solidFill>
          <a:ln w="22225">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1311" tIns="25656" rIns="51311" bIns="25656" rtlCol="0" anchor="ctr"/>
          <a:lstStyle/>
          <a:p>
            <a:pPr algn="ctr"/>
            <a:endParaRPr lang="ja-JP" altLang="en-US" sz="1350" dirty="0">
              <a:latin typeface="Meiryo UI" panose="020B0604030504040204" pitchFamily="50" charset="-128"/>
              <a:ea typeface="Meiryo UI" panose="020B0604030504040204" pitchFamily="50" charset="-128"/>
            </a:endParaRPr>
          </a:p>
        </p:txBody>
      </p:sp>
      <p:sp>
        <p:nvSpPr>
          <p:cNvPr id="8" name="テキスト ボックス 1052" descr="① 海や川の環境を豊かにする&#10;　◎大阪湾の漁場生産を底上げする広域的な漁場整備の推進&#10;　◎大阪湾の漁場環境をよみがえらせるための取組みの促進&#10;　◎早期に効果が現れる漁場整備の推進&#10;　◎魚介類の生産にとって適正な栄養塩管理に向けた取組み&#10;　◎大阪湾の漁場環境や水産資源を支える水産研究の強化&#10;② 水産資源を豊かにする　　&#10;　◎大阪湾の資源増大とブランド化をめざした栽培漁業の推進&#10;　◎漁業者による自主的な資源管理型漁業の拡充&#10;　◎不漁魚種の資源回復に向けた取組みの強化&#10;③ 漁業者の生活を豊かにする&#10;　◎ブランド化や隠れた名産品の掘起こしなど「攻めの漁業」の展開&#10;　◎「はま」の特徴を活かした漁業振興策の取組み&#10;　◎漁業経営安定対策の推進&#10;　◎大阪府の水産物を活用した特徴ある６次産業化の推進&#10;④ 新鮮な魚を届ける　　　　&#10;　◎大阪「うみ・かわ・さかな」魅力発信キャンペーンの推進&#10;　◎大消費地店舗と漁港とをつなぐ「魚の架け橋」づくり&#10;⑤ 海や川の魅力を届ける　　&#10;　◎魚庭（なにわ）の海づくり大会などイベントを活用した大阪漁業の発信&#10;　◎府民が自慢できる希少生物保護など生物多様性保全への取組み&#10;　◎「はま」と「まち」のふれあいの場の創出&#10;　◎地域資源を核としたにぎわいづくり、地域の活性化&#10;　◎漁業者と府民とが協働した森・川・海の環境美化活動や魚食文化の伝承&#10;⑥ 安全・安心を届ける　　　&#10;　◎大規模な地震、津波等に備えた漁港、海岸の整備&#10;　◎貝毒の発生による健康被害防止対策の徹底&#10;" title="重点的に取り組む施策"/>
          <p:cNvSpPr txBox="1"/>
          <p:nvPr/>
        </p:nvSpPr>
        <p:spPr>
          <a:xfrm>
            <a:off x="576886" y="2313600"/>
            <a:ext cx="9054498" cy="1731368"/>
          </a:xfrm>
          <a:prstGeom prst="rect">
            <a:avLst/>
          </a:prstGeom>
          <a:noFill/>
          <a:ln w="6350">
            <a:noFill/>
          </a:ln>
          <a:effectLst/>
        </p:spPr>
        <p:txBody>
          <a:bodyPr rot="0" spcFirstLastPara="0" vert="horz" wrap="square" lIns="20250" tIns="20250" rIns="20250" bIns="20250" numCol="1" spcCol="0" rtlCol="0" fromWordArt="0" anchor="t" anchorCtr="0" forceAA="0" compatLnSpc="1">
            <a:prstTxWarp prst="textNoShape">
              <a:avLst/>
            </a:prstTxWarp>
            <a:noAutofit/>
          </a:bodyPr>
          <a:lstStyle/>
          <a:p>
            <a:pPr algn="just" defTabSz="342909">
              <a:defRPr/>
            </a:pPr>
            <a:r>
              <a:rPr lang="ja-JP" altLang="en-US" sz="135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■実施内容</a:t>
            </a:r>
            <a:endParaRPr lang="en-US" altLang="ja-JP" sz="135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35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飲食店側</a:t>
            </a:r>
            <a:endParaRPr lang="en-US" altLang="ja-JP" sz="135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POP</a:t>
            </a: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･ポスターの掲示</a:t>
            </a:r>
            <a:r>
              <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店員による呼びかけ</a:t>
            </a: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○持ち帰り宣言カードの配布</a:t>
            </a: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○持ち帰り容器の提供（無料）</a:t>
            </a:r>
          </a:p>
          <a:p>
            <a:pPr algn="just" defTabSz="342909">
              <a:defRPr/>
            </a:pP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35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消費者側</a:t>
            </a: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○来店者に対するアンケート調査の回答</a:t>
            </a: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r>
              <a:rPr lang="ja-JP" altLang="en-US"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○持ち帰り実践者に対するアンケート調査の回答</a:t>
            </a: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endParaRPr lang="en-US" altLang="ja-JP" sz="135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lnSpc>
                <a:spcPts val="1050"/>
              </a:lnSpc>
            </a:pP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lnSpc>
                <a:spcPct val="150000"/>
              </a:lnSpc>
            </a:pP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defRPr/>
            </a:pP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42909">
              <a:lnSpc>
                <a:spcPts val="1013"/>
              </a:lnSpc>
              <a:defRPr/>
            </a:pPr>
            <a:endParaRPr lang="en-US" altLang="ja-JP" sz="135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p:cNvSpPr txBox="1"/>
          <p:nvPr/>
        </p:nvSpPr>
        <p:spPr>
          <a:xfrm>
            <a:off x="5517906" y="2322591"/>
            <a:ext cx="3988844" cy="1513475"/>
          </a:xfrm>
          <a:prstGeom prst="rect">
            <a:avLst/>
          </a:prstGeom>
          <a:noFill/>
          <a:ln w="19050" cap="rnd">
            <a:noFill/>
            <a:prstDash val="sysDot"/>
            <a:round/>
          </a:ln>
        </p:spPr>
        <p:txBody>
          <a:bodyPr wrap="square" lIns="0" tIns="27000" rIns="0" bIns="0" rtlCol="0">
            <a:noAutofit/>
          </a:bodyPr>
          <a:lstStyle/>
          <a:p>
            <a:r>
              <a:rPr lang="en-US" altLang="ja-JP" sz="1350" b="1" dirty="0">
                <a:latin typeface="Meiryo UI" panose="020B0604030504040204" pitchFamily="50" charset="-128"/>
                <a:ea typeface="Meiryo UI" panose="020B0604030504040204" pitchFamily="50" charset="-128"/>
              </a:rPr>
              <a:t>《</a:t>
            </a:r>
            <a:r>
              <a:rPr lang="ja-JP" altLang="en-US" sz="1350" b="1" dirty="0">
                <a:latin typeface="Meiryo UI" panose="020B0604030504040204" pitchFamily="50" charset="-128"/>
                <a:ea typeface="Meiryo UI" panose="020B0604030504040204" pitchFamily="50" charset="-128"/>
              </a:rPr>
              <a:t>効果検証</a:t>
            </a:r>
            <a:r>
              <a:rPr lang="en-US" altLang="ja-JP" sz="1350" b="1" dirty="0">
                <a:latin typeface="Meiryo UI" panose="020B0604030504040204" pitchFamily="50" charset="-128"/>
                <a:ea typeface="Meiryo UI" panose="020B0604030504040204" pitchFamily="50" charset="-128"/>
              </a:rPr>
              <a:t>》</a:t>
            </a:r>
          </a:p>
          <a:p>
            <a:r>
              <a:rPr lang="ja-JP" altLang="en-US" sz="1350" b="1" dirty="0">
                <a:latin typeface="Meiryo UI" panose="020B0604030504040204" pitchFamily="50" charset="-128"/>
                <a:ea typeface="Meiryo UI" panose="020B0604030504040204" pitchFamily="50" charset="-128"/>
              </a:rPr>
              <a:t>・適量注文</a:t>
            </a:r>
            <a:r>
              <a:rPr lang="en-US" altLang="ja-JP" sz="1350" b="1" dirty="0">
                <a:latin typeface="Meiryo UI" panose="020B0604030504040204" pitchFamily="50" charset="-128"/>
                <a:ea typeface="Meiryo UI" panose="020B0604030504040204" pitchFamily="50" charset="-128"/>
              </a:rPr>
              <a:t>､</a:t>
            </a:r>
            <a:r>
              <a:rPr lang="ja-JP" altLang="en-US" sz="1350" b="1" dirty="0">
                <a:latin typeface="Meiryo UI" panose="020B0604030504040204" pitchFamily="50" charset="-128"/>
                <a:ea typeface="Meiryo UI" panose="020B0604030504040204" pitchFamily="50" charset="-128"/>
              </a:rPr>
              <a:t>食べきり</a:t>
            </a:r>
            <a:r>
              <a:rPr lang="en-US" altLang="ja-JP" sz="1350" b="1" dirty="0">
                <a:latin typeface="Meiryo UI" panose="020B0604030504040204" pitchFamily="50" charset="-128"/>
                <a:ea typeface="Meiryo UI" panose="020B0604030504040204" pitchFamily="50" charset="-128"/>
              </a:rPr>
              <a:t>､</a:t>
            </a:r>
            <a:r>
              <a:rPr lang="ja-JP" altLang="en-US" sz="1350" b="1" dirty="0">
                <a:latin typeface="Meiryo UI" panose="020B0604030504040204" pitchFamily="50" charset="-128"/>
                <a:ea typeface="Meiryo UI" panose="020B0604030504040204" pitchFamily="50" charset="-128"/>
              </a:rPr>
              <a:t>持ち帰り数の変化</a:t>
            </a:r>
          </a:p>
          <a:p>
            <a:r>
              <a:rPr lang="ja-JP" altLang="en-US" sz="1350" b="1" dirty="0">
                <a:latin typeface="Meiryo UI" panose="020B0604030504040204" pitchFamily="50" charset="-128"/>
                <a:ea typeface="Meiryo UI" panose="020B0604030504040204" pitchFamily="50" charset="-128"/>
              </a:rPr>
              <a:t>・食品の適正な衛生管理状態</a:t>
            </a:r>
          </a:p>
          <a:p>
            <a:r>
              <a:rPr lang="ja-JP" altLang="en-US" sz="1350" b="1" dirty="0">
                <a:latin typeface="Meiryo UI" panose="020B0604030504040204" pitchFamily="50" charset="-128"/>
                <a:ea typeface="Meiryo UI" panose="020B0604030504040204" pitchFamily="50" charset="-128"/>
              </a:rPr>
              <a:t>・消費者の満足度の変化</a:t>
            </a:r>
          </a:p>
          <a:p>
            <a:r>
              <a:rPr lang="ja-JP" altLang="en-US" sz="1350" b="1" dirty="0">
                <a:latin typeface="Meiryo UI" panose="020B0604030504040204" pitchFamily="50" charset="-128"/>
                <a:ea typeface="Meiryo UI" panose="020B0604030504040204" pitchFamily="50" charset="-128"/>
              </a:rPr>
              <a:t>・飲食店の現場の課題、メリット</a:t>
            </a:r>
            <a:endParaRPr lang="en-US" altLang="ja-JP" sz="1350" b="1" dirty="0">
              <a:latin typeface="Meiryo UI" panose="020B0604030504040204" pitchFamily="50" charset="-128"/>
              <a:ea typeface="Meiryo UI" panose="020B0604030504040204" pitchFamily="50" charset="-128"/>
            </a:endParaRPr>
          </a:p>
          <a:p>
            <a:pPr>
              <a:lnSpc>
                <a:spcPts val="375"/>
              </a:lnSpc>
            </a:pPr>
            <a:endParaRPr lang="en-US" altLang="ja-JP" sz="1350" b="1" dirty="0">
              <a:latin typeface="Meiryo UI" panose="020B0604030504040204" pitchFamily="50" charset="-128"/>
              <a:ea typeface="Meiryo UI" panose="020B0604030504040204" pitchFamily="50" charset="-128"/>
            </a:endParaRPr>
          </a:p>
          <a:p>
            <a:r>
              <a:rPr lang="en-US" altLang="ja-JP" sz="1350" b="1" dirty="0">
                <a:latin typeface="Meiryo UI" panose="020B0604030504040204" pitchFamily="50" charset="-128"/>
                <a:ea typeface="Meiryo UI" panose="020B0604030504040204" pitchFamily="50" charset="-128"/>
              </a:rPr>
              <a:t>【</a:t>
            </a:r>
            <a:r>
              <a:rPr lang="ja-JP" altLang="en-US" sz="1350" b="1" dirty="0">
                <a:latin typeface="Meiryo UI" panose="020B0604030504040204" pitchFamily="50" charset="-128"/>
                <a:ea typeface="Meiryo UI" panose="020B0604030504040204" pitchFamily="50" charset="-128"/>
              </a:rPr>
              <a:t>愛知工業大学との共同調査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一部の店舗で実施</a:t>
            </a:r>
            <a:endParaRPr lang="en-US" altLang="ja-JP" sz="1200" b="1" dirty="0">
              <a:latin typeface="Meiryo UI" panose="020B0604030504040204" pitchFamily="50" charset="-128"/>
              <a:ea typeface="Meiryo UI" panose="020B0604030504040204" pitchFamily="50" charset="-128"/>
            </a:endParaRPr>
          </a:p>
          <a:p>
            <a:r>
              <a:rPr lang="ja-JP" altLang="en-US" sz="1350" b="1" dirty="0">
                <a:latin typeface="Meiryo UI" panose="020B0604030504040204" pitchFamily="50" charset="-128"/>
                <a:ea typeface="Meiryo UI" panose="020B0604030504040204" pitchFamily="50" charset="-128"/>
              </a:rPr>
              <a:t>・</a:t>
            </a:r>
            <a:r>
              <a:rPr lang="en-US" altLang="ja-JP" sz="1350" b="1" dirty="0">
                <a:latin typeface="Meiryo UI" panose="020B0604030504040204" pitchFamily="50" charset="-128"/>
                <a:ea typeface="Meiryo UI" panose="020B0604030504040204" pitchFamily="50" charset="-128"/>
              </a:rPr>
              <a:t>POP</a:t>
            </a:r>
            <a:r>
              <a:rPr lang="ja-JP" altLang="en-US" sz="1350" b="1" dirty="0">
                <a:latin typeface="Meiryo UI" panose="020B0604030504040204" pitchFamily="50" charset="-128"/>
                <a:ea typeface="Meiryo UI" panose="020B0604030504040204" pitchFamily="50" charset="-128"/>
              </a:rPr>
              <a:t>の表記方法の違いによる比較</a:t>
            </a:r>
            <a:endParaRPr lang="en-US" altLang="ja-JP" sz="1350" b="1" dirty="0">
              <a:latin typeface="Meiryo UI" panose="020B0604030504040204" pitchFamily="50" charset="-128"/>
              <a:ea typeface="Meiryo UI" panose="020B0604030504040204" pitchFamily="50" charset="-128"/>
            </a:endParaRPr>
          </a:p>
          <a:p>
            <a:r>
              <a:rPr lang="ja-JP" altLang="en-US" sz="1350" b="1" dirty="0">
                <a:latin typeface="Meiryo UI" panose="020B0604030504040204" pitchFamily="50" charset="-128"/>
                <a:ea typeface="Meiryo UI" panose="020B0604030504040204" pitchFamily="50" charset="-128"/>
              </a:rPr>
              <a:t>・持ち帰り容器の配布方法の違いによる比較</a:t>
            </a:r>
            <a:endParaRPr lang="en-US" altLang="ja-JP" sz="1350" b="1" dirty="0">
              <a:latin typeface="Meiryo UI" panose="020B0604030504040204" pitchFamily="50" charset="-128"/>
              <a:ea typeface="Meiryo UI" panose="020B0604030504040204" pitchFamily="50" charset="-128"/>
            </a:endParaRPr>
          </a:p>
          <a:p>
            <a:endParaRPr lang="en-US" altLang="ja-JP" sz="1350" b="1" dirty="0">
              <a:latin typeface="Meiryo UI" panose="020B0604030504040204" pitchFamily="50" charset="-128"/>
              <a:ea typeface="Meiryo UI" panose="020B0604030504040204" pitchFamily="50" charset="-128"/>
            </a:endParaRPr>
          </a:p>
          <a:p>
            <a:endParaRPr lang="ja-JP" altLang="en-US" sz="1350" dirty="0">
              <a:latin typeface="Meiryo UI" panose="020B0604030504040204" pitchFamily="50" charset="-128"/>
              <a:ea typeface="Meiryo UI" panose="020B0604030504040204" pitchFamily="50" charset="-128"/>
            </a:endParaRPr>
          </a:p>
          <a:p>
            <a:endParaRPr lang="ja-JP" altLang="en-US" sz="1350" dirty="0">
              <a:latin typeface="Meiryo UI" panose="020B0604030504040204" pitchFamily="50" charset="-128"/>
              <a:ea typeface="Meiryo UI" panose="020B0604030504040204" pitchFamily="50" charset="-128"/>
            </a:endParaRPr>
          </a:p>
        </p:txBody>
      </p:sp>
      <p:sp>
        <p:nvSpPr>
          <p:cNvPr id="10" name="下矢印 9"/>
          <p:cNvSpPr/>
          <p:nvPr/>
        </p:nvSpPr>
        <p:spPr>
          <a:xfrm rot="16200000">
            <a:off x="4165868" y="3018126"/>
            <a:ext cx="932166" cy="46445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n>
                <a:solidFill>
                  <a:schemeClr val="tx1"/>
                </a:solidFill>
              </a:ln>
              <a:latin typeface="Meiryo UI" panose="020B0604030504040204" pitchFamily="50" charset="-128"/>
              <a:ea typeface="Meiryo UI" panose="020B0604030504040204" pitchFamily="50" charset="-128"/>
            </a:endParaRPr>
          </a:p>
        </p:txBody>
      </p:sp>
      <p:grpSp>
        <p:nvGrpSpPr>
          <p:cNvPr id="11" name="グループ化 10"/>
          <p:cNvGrpSpPr/>
          <p:nvPr/>
        </p:nvGrpSpPr>
        <p:grpSpPr>
          <a:xfrm>
            <a:off x="7603033" y="4066996"/>
            <a:ext cx="2147945" cy="1494459"/>
            <a:chOff x="2026988" y="4702236"/>
            <a:chExt cx="2858103" cy="1988560"/>
          </a:xfrm>
        </p:grpSpPr>
        <p:pic>
          <p:nvPicPr>
            <p:cNvPr id="12" name="図 11"/>
            <p:cNvPicPr>
              <a:picLocks noChangeAspect="1"/>
            </p:cNvPicPr>
            <p:nvPr/>
          </p:nvPicPr>
          <p:blipFill rotWithShape="1">
            <a:blip r:embed="rId2" cstate="print">
              <a:extLst>
                <a:ext uri="{28A0092B-C50C-407E-A947-70E740481C1C}">
                  <a14:useLocalDpi xmlns:a14="http://schemas.microsoft.com/office/drawing/2010/main" val="0"/>
                </a:ext>
              </a:extLst>
            </a:blip>
            <a:srcRect r="68173" b="68439"/>
            <a:stretch/>
          </p:blipFill>
          <p:spPr>
            <a:xfrm>
              <a:off x="2026988" y="4834630"/>
              <a:ext cx="2435543" cy="1523428"/>
            </a:xfrm>
            <a:prstGeom prst="rect">
              <a:avLst/>
            </a:prstGeom>
          </p:spPr>
        </p:pic>
        <p:sp>
          <p:nvSpPr>
            <p:cNvPr id="13" name="テキスト ボックス 12"/>
            <p:cNvSpPr txBox="1"/>
            <p:nvPr/>
          </p:nvSpPr>
          <p:spPr>
            <a:xfrm>
              <a:off x="4325600" y="4702236"/>
              <a:ext cx="559491" cy="1988560"/>
            </a:xfrm>
            <a:prstGeom prst="rect">
              <a:avLst/>
            </a:prstGeom>
            <a:noFill/>
            <a:ln w="19050" cap="rnd">
              <a:noFill/>
              <a:prstDash val="sysDot"/>
              <a:round/>
            </a:ln>
          </p:spPr>
          <p:txBody>
            <a:bodyPr vert="eaVert" wrap="square" lIns="0" tIns="27000" rIns="0" bIns="0" rtlCol="0">
              <a:noAutofit/>
            </a:bodyPr>
            <a:lstStyle/>
            <a:p>
              <a:r>
                <a:rPr lang="ja-JP" altLang="en-US" sz="900" b="1" dirty="0">
                  <a:latin typeface="Meiryo UI" panose="020B0604030504040204" pitchFamily="50" charset="-128"/>
                  <a:ea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■持ち帰り宣言カード</a:t>
              </a:r>
              <a:endParaRPr lang="en-US" altLang="ja-JP" sz="900" b="1" dirty="0">
                <a:latin typeface="Meiryo UI" panose="020B0604030504040204" pitchFamily="50" charset="-128"/>
                <a:ea typeface="Meiryo UI" panose="020B0604030504040204" pitchFamily="50" charset="-128"/>
              </a:endParaRPr>
            </a:p>
            <a:p>
              <a:endParaRPr lang="en-US" altLang="ja-JP" sz="900" b="1" dirty="0">
                <a:latin typeface="Meiryo UI" panose="020B0604030504040204" pitchFamily="50" charset="-128"/>
                <a:ea typeface="Meiryo UI" panose="020B0604030504040204" pitchFamily="50" charset="-128"/>
              </a:endParaRPr>
            </a:p>
          </p:txBody>
        </p:sp>
      </p:grpSp>
      <p:grpSp>
        <p:nvGrpSpPr>
          <p:cNvPr id="14" name="グループ化 13"/>
          <p:cNvGrpSpPr/>
          <p:nvPr/>
        </p:nvGrpSpPr>
        <p:grpSpPr>
          <a:xfrm>
            <a:off x="6112053" y="4037186"/>
            <a:ext cx="1229147" cy="1671046"/>
            <a:chOff x="394225" y="4657568"/>
            <a:chExt cx="1339416" cy="1820958"/>
          </a:xfrm>
        </p:grpSpPr>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25" y="4809824"/>
              <a:ext cx="1139602" cy="1668702"/>
            </a:xfrm>
            <a:prstGeom prst="rect">
              <a:avLst/>
            </a:prstGeom>
          </p:spPr>
        </p:pic>
        <p:sp>
          <p:nvSpPr>
            <p:cNvPr id="16" name="テキスト ボックス 15"/>
            <p:cNvSpPr txBox="1"/>
            <p:nvPr/>
          </p:nvSpPr>
          <p:spPr>
            <a:xfrm>
              <a:off x="1539411" y="4657568"/>
              <a:ext cx="194230" cy="1608026"/>
            </a:xfrm>
            <a:prstGeom prst="rect">
              <a:avLst/>
            </a:prstGeom>
            <a:noFill/>
            <a:ln w="19050" cap="rnd">
              <a:noFill/>
              <a:prstDash val="sysDot"/>
              <a:round/>
            </a:ln>
          </p:spPr>
          <p:txBody>
            <a:bodyPr vert="eaVert" wrap="square" lIns="0" tIns="27000" rIns="0" bIns="0" rtlCol="0">
              <a:noAutofit/>
            </a:bodyPr>
            <a:lstStyle/>
            <a:p>
              <a:r>
                <a:rPr lang="ja-JP" altLang="en-US" sz="900" b="1" dirty="0">
                  <a:latin typeface="Meiryo UI" panose="020B0604030504040204" pitchFamily="50" charset="-128"/>
                  <a:ea typeface="Meiryo UI" panose="020B0604030504040204" pitchFamily="50" charset="-128"/>
                </a:rPr>
                <a:t>　■テーブル</a:t>
              </a:r>
              <a:r>
                <a:rPr lang="en-US" altLang="ja-JP" sz="900" b="1" dirty="0">
                  <a:latin typeface="Meiryo UI" panose="020B0604030504040204" pitchFamily="50" charset="-128"/>
                  <a:ea typeface="Meiryo UI" panose="020B0604030504040204" pitchFamily="50" charset="-128"/>
                </a:rPr>
                <a:t>POP</a:t>
              </a:r>
            </a:p>
            <a:p>
              <a:endParaRPr lang="en-US" altLang="ja-JP" sz="900" b="1" dirty="0">
                <a:latin typeface="Meiryo UI" panose="020B0604030504040204" pitchFamily="50" charset="-128"/>
                <a:ea typeface="Meiryo UI" panose="020B0604030504040204" pitchFamily="50" charset="-128"/>
              </a:endParaRPr>
            </a:p>
          </p:txBody>
        </p:sp>
      </p:grpSp>
      <p:grpSp>
        <p:nvGrpSpPr>
          <p:cNvPr id="17" name="グループ化 16"/>
          <p:cNvGrpSpPr/>
          <p:nvPr/>
        </p:nvGrpSpPr>
        <p:grpSpPr>
          <a:xfrm>
            <a:off x="7220897" y="5232884"/>
            <a:ext cx="1319376" cy="1456966"/>
            <a:chOff x="8394110" y="4702213"/>
            <a:chExt cx="1656218" cy="1828936"/>
          </a:xfrm>
        </p:grpSpPr>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4110" y="4826172"/>
              <a:ext cx="1385930" cy="1658238"/>
            </a:xfrm>
            <a:prstGeom prst="rect">
              <a:avLst/>
            </a:prstGeom>
          </p:spPr>
        </p:pic>
        <p:sp>
          <p:nvSpPr>
            <p:cNvPr id="19" name="テキスト ボックス 18"/>
            <p:cNvSpPr txBox="1"/>
            <p:nvPr/>
          </p:nvSpPr>
          <p:spPr>
            <a:xfrm>
              <a:off x="9901022" y="4702213"/>
              <a:ext cx="149306" cy="1828936"/>
            </a:xfrm>
            <a:prstGeom prst="rect">
              <a:avLst/>
            </a:prstGeom>
            <a:noFill/>
            <a:ln w="19050" cap="rnd">
              <a:noFill/>
              <a:prstDash val="sysDot"/>
              <a:round/>
            </a:ln>
          </p:spPr>
          <p:txBody>
            <a:bodyPr vert="eaVert" wrap="square" lIns="0" tIns="27000" rIns="0" bIns="0" rtlCol="0">
              <a:noAutofit/>
            </a:bodyPr>
            <a:lstStyle/>
            <a:p>
              <a:r>
                <a:rPr lang="ja-JP" altLang="en-US" sz="900" b="1" dirty="0">
                  <a:latin typeface="Meiryo UI" panose="020B0604030504040204" pitchFamily="50" charset="-128"/>
                  <a:ea typeface="Meiryo UI" panose="020B0604030504040204" pitchFamily="50" charset="-128"/>
                </a:rPr>
                <a:t>　■持ち帰り箱イメージ</a:t>
              </a:r>
              <a:endParaRPr lang="en-US" altLang="ja-JP" sz="900" b="1" dirty="0">
                <a:latin typeface="Meiryo UI" panose="020B0604030504040204" pitchFamily="50" charset="-128"/>
                <a:ea typeface="Meiryo UI" panose="020B0604030504040204" pitchFamily="50" charset="-128"/>
              </a:endParaRPr>
            </a:p>
            <a:p>
              <a:endParaRPr lang="en-US" altLang="ja-JP" sz="900" b="1" dirty="0">
                <a:latin typeface="Meiryo UI" panose="020B0604030504040204" pitchFamily="50" charset="-128"/>
                <a:ea typeface="Meiryo UI" panose="020B0604030504040204" pitchFamily="50" charset="-128"/>
              </a:endParaRPr>
            </a:p>
          </p:txBody>
        </p:sp>
      </p:grpSp>
      <p:sp>
        <p:nvSpPr>
          <p:cNvPr id="20" name="テキスト ボックス 19"/>
          <p:cNvSpPr txBox="1"/>
          <p:nvPr/>
        </p:nvSpPr>
        <p:spPr>
          <a:xfrm>
            <a:off x="251393" y="884268"/>
            <a:ext cx="9581532" cy="523220"/>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◆飲食店において、適量注文などの“食べきり”の</a:t>
            </a:r>
            <a:r>
              <a:rPr lang="en-US" altLang="ja-JP" sz="1400" dirty="0">
                <a:latin typeface="Meiryo UI" pitchFamily="50" charset="-128"/>
                <a:ea typeface="Meiryo UI" pitchFamily="50" charset="-128"/>
                <a:cs typeface="Meiryo UI" pitchFamily="50" charset="-128"/>
              </a:rPr>
              <a:t>PR</a:t>
            </a:r>
            <a:r>
              <a:rPr lang="ja-JP" altLang="en-US" sz="1400" dirty="0" err="1">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食べ残し料理の“持ち帰り”しやすい状況での食品ロス削減の効果を検証する</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とともに、課題を明らかにするため、「飲食店における食品ロス削減モデルの実証実験」を実施</a:t>
            </a:r>
            <a:endParaRPr lang="en-US" altLang="ja-JP" sz="140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340218" y="1483937"/>
            <a:ext cx="9186170" cy="738664"/>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〇実施店舗：実施店舗（６店舗）</a:t>
            </a:r>
          </a:p>
          <a:p>
            <a:pPr marL="87313" indent="-87313"/>
            <a:r>
              <a:rPr lang="ja-JP" altLang="en-US" sz="1400" dirty="0">
                <a:latin typeface="Meiryo UI" pitchFamily="50" charset="-128"/>
                <a:ea typeface="Meiryo UI" pitchFamily="50" charset="-128"/>
                <a:cs typeface="Meiryo UI" pitchFamily="50" charset="-128"/>
              </a:rPr>
              <a:t>　　雁飯店、大阪産料理 空、千房、鉄板鍋料理 元、鳥貴族（２店舗）</a:t>
            </a:r>
            <a:r>
              <a:rPr lang="en-US"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愛知工業大学との共同調査を実施</a:t>
            </a:r>
            <a:r>
              <a:rPr lang="en-US" altLang="ja-JP" sz="1400" dirty="0">
                <a:latin typeface="Meiryo UI" pitchFamily="50" charset="-128"/>
                <a:ea typeface="Meiryo UI" pitchFamily="50" charset="-128"/>
                <a:cs typeface="Meiryo UI" pitchFamily="50" charset="-128"/>
              </a:rPr>
              <a:t>】</a:t>
            </a:r>
          </a:p>
          <a:p>
            <a:pPr marL="87313" indent="-87313"/>
            <a:r>
              <a:rPr lang="ja-JP" altLang="en-US" sz="1400" dirty="0">
                <a:latin typeface="Meiryo UI" pitchFamily="50" charset="-128"/>
                <a:ea typeface="Meiryo UI" pitchFamily="50" charset="-128"/>
                <a:cs typeface="Meiryo UI" pitchFamily="50" charset="-128"/>
              </a:rPr>
              <a:t>〇調査期間：令和２年２月１２日～２５日</a:t>
            </a:r>
            <a:endParaRPr lang="en-US" altLang="ja-JP" sz="1400" dirty="0">
              <a:latin typeface="Meiryo UI" pitchFamily="50" charset="-128"/>
              <a:ea typeface="Meiryo UI" pitchFamily="50" charset="-128"/>
              <a:cs typeface="Meiryo UI" pitchFamily="50" charset="-128"/>
            </a:endParaRPr>
          </a:p>
        </p:txBody>
      </p:sp>
      <p:sp>
        <p:nvSpPr>
          <p:cNvPr id="22" name="正方形/長方形 21"/>
          <p:cNvSpPr/>
          <p:nvPr/>
        </p:nvSpPr>
        <p:spPr>
          <a:xfrm>
            <a:off x="113311" y="4338692"/>
            <a:ext cx="6732083" cy="2092881"/>
          </a:xfrm>
          <a:prstGeom prst="rect">
            <a:avLst/>
          </a:prstGeom>
        </p:spPr>
        <p:txBody>
          <a:bodyPr wrap="square">
            <a:spAutoFit/>
          </a:bodyPr>
          <a:lstStyle/>
          <a:p>
            <a:pPr indent="152400" algn="just">
              <a:lnSpc>
                <a:spcPts val="1800"/>
              </a:lnSpc>
              <a:spcAft>
                <a:spcPts val="600"/>
              </a:spcAft>
            </a:pP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調査結果（一部抜粋）</a:t>
            </a:r>
            <a:r>
              <a:rPr lang="ja-JP" altLang="ja-JP" sz="1400" b="1"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lnSpc>
                <a:spcPts val="1800"/>
              </a:lnSpc>
              <a:spcAft>
                <a:spcPts val="60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・期間中、実施</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6</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店舗の</a:t>
            </a: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持ち帰り容器の提供数は</a:t>
            </a:r>
            <a:r>
              <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rPr>
              <a:t>113</a:t>
            </a: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箱</a:t>
            </a:r>
            <a:endPar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lnSpc>
                <a:spcPts val="1800"/>
              </a:lnSpc>
              <a:spcAft>
                <a:spcPts val="60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・食べ残した料理を持ち帰りについては、</a:t>
            </a:r>
            <a:r>
              <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rPr>
              <a:t>82</a:t>
            </a: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％が持ち帰りの意向</a:t>
            </a:r>
            <a:endPar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lnSpc>
                <a:spcPts val="1800"/>
              </a:lnSpc>
              <a:spcAft>
                <a:spcPts val="60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・店舗側からの持ち帰りの声掛けについて、行ってほしいが</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76</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lnSpc>
                <a:spcPts val="1800"/>
              </a:lnSpc>
              <a:spcAft>
                <a:spcPts val="60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持ち帰り箱、袋ともに使いやすかったが約</a:t>
            </a:r>
            <a:r>
              <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rPr>
              <a:t>74</a:t>
            </a: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lnSpc>
                <a:spcPts val="1800"/>
              </a:lnSpc>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・持ち帰った料理の喫食状況については、翌日以降に食べたが</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47</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％、その日中に</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lnSpc>
                <a:spcPts val="1800"/>
              </a:lnSpc>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自分で食べたが</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％。自分以外の人やペットが食べたが</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％、食べなかったは０％</a:t>
            </a:r>
          </a:p>
        </p:txBody>
      </p:sp>
      <p:grpSp>
        <p:nvGrpSpPr>
          <p:cNvPr id="23" name="グループ化 22"/>
          <p:cNvGrpSpPr/>
          <p:nvPr/>
        </p:nvGrpSpPr>
        <p:grpSpPr>
          <a:xfrm>
            <a:off x="8604444" y="5190610"/>
            <a:ext cx="1148888" cy="1440036"/>
            <a:chOff x="10105670" y="2674078"/>
            <a:chExt cx="1604181" cy="2010709"/>
          </a:xfrm>
        </p:grpSpPr>
        <p:pic>
          <p:nvPicPr>
            <p:cNvPr id="24" name="図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5670" y="2863802"/>
              <a:ext cx="1372780" cy="1797682"/>
            </a:xfrm>
            <a:prstGeom prst="rect">
              <a:avLst/>
            </a:prstGeom>
          </p:spPr>
        </p:pic>
        <p:sp>
          <p:nvSpPr>
            <p:cNvPr id="25" name="テキスト ボックス 24"/>
            <p:cNvSpPr txBox="1"/>
            <p:nvPr/>
          </p:nvSpPr>
          <p:spPr>
            <a:xfrm>
              <a:off x="11475164" y="2674078"/>
              <a:ext cx="234687" cy="2010709"/>
            </a:xfrm>
            <a:prstGeom prst="rect">
              <a:avLst/>
            </a:prstGeom>
            <a:noFill/>
            <a:ln w="19050" cap="rnd">
              <a:noFill/>
              <a:prstDash val="sysDot"/>
              <a:round/>
            </a:ln>
          </p:spPr>
          <p:txBody>
            <a:bodyPr vert="eaVert" wrap="square" lIns="0" tIns="27000" rIns="0" bIns="0" rtlCol="0">
              <a:noAutofit/>
            </a:bodyPr>
            <a:lstStyle/>
            <a:p>
              <a:r>
                <a:rPr lang="ja-JP" altLang="en-US" sz="900" b="1" dirty="0">
                  <a:latin typeface="Meiryo UI" panose="020B0604030504040204" pitchFamily="50" charset="-128"/>
                  <a:ea typeface="Meiryo UI" panose="020B0604030504040204" pitchFamily="50" charset="-128"/>
                </a:rPr>
                <a:t>　■持ち帰り袋イメージ</a:t>
              </a:r>
              <a:endParaRPr lang="en-US" altLang="ja-JP" sz="900" b="1" dirty="0">
                <a:latin typeface="Meiryo UI" panose="020B0604030504040204" pitchFamily="50" charset="-128"/>
                <a:ea typeface="Meiryo UI" panose="020B0604030504040204" pitchFamily="50" charset="-128"/>
              </a:endParaRPr>
            </a:p>
            <a:p>
              <a:endParaRPr lang="en-US" altLang="ja-JP" sz="900" b="1" dirty="0">
                <a:latin typeface="Meiryo UI" panose="020B0604030504040204" pitchFamily="50" charset="-128"/>
                <a:ea typeface="Meiryo UI" panose="020B0604030504040204" pitchFamily="50" charset="-128"/>
              </a:endParaRPr>
            </a:p>
          </p:txBody>
        </p:sp>
      </p:grpSp>
      <p:sp>
        <p:nvSpPr>
          <p:cNvPr id="26" name="テキスト ボックス 25"/>
          <p:cNvSpPr txBox="1"/>
          <p:nvPr/>
        </p:nvSpPr>
        <p:spPr>
          <a:xfrm>
            <a:off x="7341200" y="534043"/>
            <a:ext cx="3098129" cy="215444"/>
          </a:xfrm>
          <a:prstGeom prst="rect">
            <a:avLst/>
          </a:prstGeom>
          <a:noFill/>
        </p:spPr>
        <p:txBody>
          <a:bodyPr wrap="square" lIns="0" tIns="0" rIns="0" bIns="0" rtlCol="0" anchor="ctr" anchorCtr="1">
            <a:spAutoFit/>
          </a:bodyPr>
          <a:lstStyle/>
          <a:p>
            <a:pPr marL="87313" indent="-87313"/>
            <a:r>
              <a:rPr lang="zh-TW" altLang="en-US" sz="1400" dirty="0">
                <a:latin typeface="Meiryo UI" pitchFamily="50" charset="-128"/>
                <a:ea typeface="Meiryo UI" pitchFamily="50" charset="-128"/>
                <a:cs typeface="Meiryo UI" pitchFamily="50" charset="-128"/>
              </a:rPr>
              <a:t>実施年度：</a:t>
            </a:r>
            <a:r>
              <a:rPr lang="en-US" altLang="zh-TW" sz="1400" dirty="0">
                <a:latin typeface="Meiryo UI" pitchFamily="50" charset="-128"/>
                <a:ea typeface="Meiryo UI" pitchFamily="50" charset="-128"/>
                <a:cs typeface="Meiryo UI" pitchFamily="50" charset="-128"/>
              </a:rPr>
              <a:t>2019</a:t>
            </a:r>
            <a:r>
              <a:rPr lang="zh-TW" altLang="en-US" sz="1400" dirty="0">
                <a:latin typeface="Meiryo UI" pitchFamily="50" charset="-128"/>
                <a:ea typeface="Meiryo UI" pitchFamily="50" charset="-128"/>
                <a:cs typeface="Meiryo UI" pitchFamily="50" charset="-128"/>
              </a:rPr>
              <a:t>年度</a:t>
            </a:r>
          </a:p>
        </p:txBody>
      </p:sp>
      <p:sp>
        <p:nvSpPr>
          <p:cNvPr id="27" name="テキスト ボックス 26"/>
          <p:cNvSpPr txBox="1"/>
          <p:nvPr/>
        </p:nvSpPr>
        <p:spPr>
          <a:xfrm>
            <a:off x="115734" y="505617"/>
            <a:ext cx="5628068"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ＭＳ Ｐゴシック" charset="-128"/>
              </a:rPr>
              <a:t>②飲食店の食品ロス削減に向けた食べきりモデル実証実験</a:t>
            </a:r>
          </a:p>
        </p:txBody>
      </p:sp>
      <p:sp>
        <p:nvSpPr>
          <p:cNvPr id="28" name="Text Box 2"/>
          <p:cNvSpPr txBox="1">
            <a:spLocks noChangeArrowheads="1"/>
          </p:cNvSpPr>
          <p:nvPr/>
        </p:nvSpPr>
        <p:spPr bwMode="auto">
          <a:xfrm>
            <a:off x="0" y="-11163"/>
            <a:ext cx="9906000" cy="448841"/>
          </a:xfrm>
          <a:prstGeom prst="rect">
            <a:avLst/>
          </a:prstGeom>
          <a:solidFill>
            <a:srgbClr val="00B05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en-US" altLang="ja-JP" sz="2800" b="1" dirty="0">
                <a:solidFill>
                  <a:prstClr val="white"/>
                </a:solidFill>
                <a:latin typeface="Meiryo UI" panose="020B0604030504040204" pitchFamily="50" charset="-128"/>
                <a:ea typeface="Meiryo UI" panose="020B0604030504040204" pitchFamily="50" charset="-128"/>
                <a:cs typeface="ＭＳ Ｐゴシック" charset="-128"/>
              </a:rPr>
              <a:t>1-3 </a:t>
            </a:r>
            <a:r>
              <a:rPr lang="ja-JP" altLang="en-US" sz="2800" b="1" dirty="0">
                <a:solidFill>
                  <a:prstClr val="white"/>
                </a:solidFill>
                <a:latin typeface="Meiryo UI" panose="020B0604030504040204" pitchFamily="50" charset="-128"/>
                <a:ea typeface="Meiryo UI" panose="020B0604030504040204" pitchFamily="50" charset="-128"/>
                <a:cs typeface="ＭＳ Ｐゴシック" charset="-128"/>
              </a:rPr>
              <a:t>事業者への取組み</a:t>
            </a:r>
            <a:endParaRPr lang="ja-JP" altLang="en-US" sz="3200" b="1" dirty="0">
              <a:solidFill>
                <a:prstClr val="white"/>
              </a:solidFill>
              <a:latin typeface="Meiryo UI" panose="020B0604030504040204" pitchFamily="50" charset="-128"/>
              <a:ea typeface="Meiryo UI" panose="020B0604030504040204" pitchFamily="50" charset="-128"/>
              <a:cs typeface="ＭＳ Ｐゴシック" charset="-128"/>
            </a:endParaRPr>
          </a:p>
        </p:txBody>
      </p:sp>
    </p:spTree>
    <p:extLst>
      <p:ext uri="{BB962C8B-B14F-4D97-AF65-F5344CB8AC3E}">
        <p14:creationId xmlns:p14="http://schemas.microsoft.com/office/powerpoint/2010/main" val="30498522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7740</Words>
  <Application>Microsoft Office PowerPoint</Application>
  <PresentationFormat>A4 210 x 297 mm</PresentationFormat>
  <Paragraphs>694</Paragraphs>
  <Slides>21</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21</vt:i4>
      </vt:variant>
    </vt:vector>
  </HeadingPairs>
  <TitlesOfParts>
    <vt:vector size="36" baseType="lpstr">
      <vt:lpstr>BIZ UDPゴシック</vt:lpstr>
      <vt:lpstr>BIZ UDゴシック</vt:lpstr>
      <vt:lpstr>Meiryo UI</vt:lpstr>
      <vt:lpstr>ＭＳ Ｐゴシック</vt:lpstr>
      <vt:lpstr>ＭＳ 明朝</vt:lpstr>
      <vt:lpstr>Meiryo</vt:lpstr>
      <vt:lpstr>游ゴシック</vt:lpstr>
      <vt:lpstr>游ゴシック Medium</vt:lpstr>
      <vt:lpstr>Arial</vt:lpstr>
      <vt:lpstr>Calibri</vt:lpstr>
      <vt:lpstr>Calibri Light</vt:lpstr>
      <vt:lpstr>Wingdings</vt:lpstr>
      <vt:lpstr>Wingdings 2</vt:lpstr>
      <vt:lpstr>Office ​​テーマ</vt:lpstr>
      <vt:lpstr>HDOfficeLightV0</vt:lpstr>
      <vt:lpstr>大阪府の食品ロス削減の取組について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■『“もったいないやん！”食の都大阪でおいしく食べきろう学生プロジェクト</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2020-01-28T06:18:15Z</dcterms:created>
  <dcterms:modified xsi:type="dcterms:W3CDTF">2025-07-29T09:41:59Z</dcterms:modified>
</cp:coreProperties>
</file>