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304" r:id="rId2"/>
    <p:sldId id="340" r:id="rId3"/>
    <p:sldId id="343" r:id="rId4"/>
    <p:sldId id="341" r:id="rId5"/>
    <p:sldId id="350" r:id="rId6"/>
    <p:sldId id="345" r:id="rId7"/>
    <p:sldId id="346" r:id="rId8"/>
    <p:sldId id="347" r:id="rId9"/>
    <p:sldId id="348" r:id="rId10"/>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C34163-EC48-9F75-8040-4F0AD448819F}" v="62" dt="2026-03-23T00:43:15.740"/>
    <p1510:client id="{3C5C7D56-5457-B7B6-77B3-94E19E9C0B52}" v="9" dt="2026-03-24T00:15:38.117"/>
    <p1510:client id="{707CF6A6-0F28-8972-0A3D-A75C4AE45DF4}" v="59" dt="2026-03-23T10:13:28.548"/>
    <p1510:client id="{9ECD5397-C95D-EF66-CD64-DDB15AED198B}" v="65" dt="2026-03-23T10:06:14.266"/>
    <p1510:client id="{AC25EC6B-C744-093F-620C-A9FA5F66DD4B}" v="17" dt="2026-03-23T04:47:35.054"/>
    <p1510:client id="{EF7B871E-83F1-C0C7-9008-70A10C42B5F6}" v="28" dt="2026-03-23T10:54:49.466"/>
  </p1510:revLst>
</p1510:revInfo>
</file>

<file path=ppt/tableStyles.xml><?xml version="1.0" encoding="utf-8"?>
<a:tblStyleLst xmlns:a="http://schemas.openxmlformats.org/drawingml/2006/main" def="{5C22544A-7EE6-4342-B048-85BDC9FD1C3A}">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2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2705F8B2-819D-4DFC-B78B-56933B687C3A}"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5"/>
          </a:xfrm>
          <a:prstGeom prst="rect">
            <a:avLst/>
          </a:prstGeom>
        </p:spPr>
        <p:txBody>
          <a:bodyPr vert="horz" lIns="91440" tIns="45720" rIns="91440" bIns="45720" rtlCol="0" anchor="b"/>
          <a:lstStyle>
            <a:lvl1pPr algn="r">
              <a:defRPr sz="1200"/>
            </a:lvl1pPr>
          </a:lstStyle>
          <a:p>
            <a:fld id="{83F140B6-A22D-43AE-B44A-D3AF2727A26A}" type="slidenum">
              <a:rPr kumimoji="1" lang="ja-JP" altLang="en-US" smtClean="0"/>
              <a:t>‹#›</a:t>
            </a:fld>
            <a:endParaRPr kumimoji="1" lang="ja-JP" altLang="en-US"/>
          </a:p>
        </p:txBody>
      </p:sp>
    </p:spTree>
    <p:extLst>
      <p:ext uri="{BB962C8B-B14F-4D97-AF65-F5344CB8AC3E}">
        <p14:creationId xmlns:p14="http://schemas.microsoft.com/office/powerpoint/2010/main" val="450390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2667616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2</a:t>
            </a:fld>
            <a:endParaRPr kumimoji="1" lang="ja-JP" altLang="en-US"/>
          </a:p>
        </p:txBody>
      </p:sp>
    </p:spTree>
    <p:extLst>
      <p:ext uri="{BB962C8B-B14F-4D97-AF65-F5344CB8AC3E}">
        <p14:creationId xmlns:p14="http://schemas.microsoft.com/office/powerpoint/2010/main" val="3879592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3</a:t>
            </a:fld>
            <a:endParaRPr kumimoji="1" lang="ja-JP" altLang="en-US"/>
          </a:p>
        </p:txBody>
      </p:sp>
    </p:spTree>
    <p:extLst>
      <p:ext uri="{BB962C8B-B14F-4D97-AF65-F5344CB8AC3E}">
        <p14:creationId xmlns:p14="http://schemas.microsoft.com/office/powerpoint/2010/main" val="351894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4</a:t>
            </a:fld>
            <a:endParaRPr kumimoji="1" lang="ja-JP" altLang="en-US"/>
          </a:p>
        </p:txBody>
      </p:sp>
    </p:spTree>
    <p:extLst>
      <p:ext uri="{BB962C8B-B14F-4D97-AF65-F5344CB8AC3E}">
        <p14:creationId xmlns:p14="http://schemas.microsoft.com/office/powerpoint/2010/main" val="3694831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5</a:t>
            </a:fld>
            <a:endParaRPr kumimoji="1" lang="ja-JP" altLang="en-US"/>
          </a:p>
        </p:txBody>
      </p:sp>
    </p:spTree>
    <p:extLst>
      <p:ext uri="{BB962C8B-B14F-4D97-AF65-F5344CB8AC3E}">
        <p14:creationId xmlns:p14="http://schemas.microsoft.com/office/powerpoint/2010/main" val="18841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6</a:t>
            </a:fld>
            <a:endParaRPr kumimoji="1" lang="ja-JP" altLang="en-US"/>
          </a:p>
        </p:txBody>
      </p:sp>
    </p:spTree>
    <p:extLst>
      <p:ext uri="{BB962C8B-B14F-4D97-AF65-F5344CB8AC3E}">
        <p14:creationId xmlns:p14="http://schemas.microsoft.com/office/powerpoint/2010/main" val="3828222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7</a:t>
            </a:fld>
            <a:endParaRPr kumimoji="1" lang="ja-JP" altLang="en-US"/>
          </a:p>
        </p:txBody>
      </p:sp>
    </p:spTree>
    <p:extLst>
      <p:ext uri="{BB962C8B-B14F-4D97-AF65-F5344CB8AC3E}">
        <p14:creationId xmlns:p14="http://schemas.microsoft.com/office/powerpoint/2010/main" val="70046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8</a:t>
            </a:fld>
            <a:endParaRPr kumimoji="1" lang="ja-JP" altLang="en-US"/>
          </a:p>
        </p:txBody>
      </p:sp>
    </p:spTree>
    <p:extLst>
      <p:ext uri="{BB962C8B-B14F-4D97-AF65-F5344CB8AC3E}">
        <p14:creationId xmlns:p14="http://schemas.microsoft.com/office/powerpoint/2010/main" val="394212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9</a:t>
            </a:fld>
            <a:endParaRPr kumimoji="1" lang="ja-JP" altLang="en-US"/>
          </a:p>
        </p:txBody>
      </p:sp>
    </p:spTree>
    <p:extLst>
      <p:ext uri="{BB962C8B-B14F-4D97-AF65-F5344CB8AC3E}">
        <p14:creationId xmlns:p14="http://schemas.microsoft.com/office/powerpoint/2010/main" val="1002159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258058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99558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5594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3750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07078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15764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02947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371669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374225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74118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87161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03427-8BA7-4922-8F79-D9F990F739CA}" type="datetimeFigureOut">
              <a:rPr kumimoji="1" lang="ja-JP" altLang="en-US" smtClean="0"/>
              <a:t>2026/4/6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2372527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938808" y="2166375"/>
            <a:ext cx="7992888" cy="857787"/>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altLang="ja-JP"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2026</a:t>
            </a:r>
            <a:r>
              <a:rPr lang="ja-JP" altLang="en-US"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2800" b="1" kern="100" dirty="0">
                <a:solidFill>
                  <a:schemeClr val="tx1"/>
                </a:solidFill>
                <a:ea typeface="Meiryo UI" panose="020B0604030504040204" pitchFamily="50" charset="-128"/>
                <a:cs typeface="Times New Roman" panose="02020603050405020304" pitchFamily="18" charset="0"/>
              </a:rPr>
              <a:t>（</a:t>
            </a:r>
            <a:r>
              <a:rPr lang="en-US" altLang="ja-JP"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R8</a:t>
            </a:r>
            <a:r>
              <a:rPr lang="ja-JP" altLang="en-US"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2800" b="1" kern="100" dirty="0">
                <a:solidFill>
                  <a:schemeClr val="tx1"/>
                </a:solidFill>
                <a:ea typeface="Meiryo UI" panose="020B0604030504040204" pitchFamily="50" charset="-128"/>
                <a:cs typeface="Times New Roman" panose="02020603050405020304" pitchFamily="18" charset="0"/>
              </a:rPr>
              <a:t>）の主な取組</a:t>
            </a:r>
            <a:endParaRPr lang="en-US" altLang="ja-JP" sz="2800" b="1" kern="100" dirty="0">
              <a:solidFill>
                <a:schemeClr val="tx1"/>
              </a:solidFill>
              <a:ea typeface="Meiryo UI" panose="020B0604030504040204" pitchFamily="50" charset="-128"/>
              <a:cs typeface="Times New Roman" panose="02020603050405020304" pitchFamily="18" charset="0"/>
            </a:endParaRPr>
          </a:p>
        </p:txBody>
      </p:sp>
      <p:cxnSp>
        <p:nvCxnSpPr>
          <p:cNvPr id="26" name="直線コネクタ 25"/>
          <p:cNvCxnSpPr/>
          <p:nvPr/>
        </p:nvCxnSpPr>
        <p:spPr>
          <a:xfrm flipV="1">
            <a:off x="381000" y="314096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7905328" y="476672"/>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a:latin typeface="Meiryo UI" panose="020B0604030504040204" pitchFamily="50" charset="-128"/>
                <a:ea typeface="Meiryo UI" panose="020B0604030504040204" pitchFamily="50" charset="-128"/>
              </a:rPr>
              <a:t>資料</a:t>
            </a:r>
            <a:r>
              <a:rPr lang="en-US" altLang="ja-JP" sz="1400">
                <a:latin typeface="Meiryo UI" panose="020B0604030504040204" pitchFamily="50" charset="-128"/>
                <a:ea typeface="Meiryo UI" panose="020B0604030504040204" pitchFamily="50" charset="-128"/>
              </a:rPr>
              <a:t>5</a:t>
            </a:r>
            <a:endParaRPr kumimoji="1" lang="ja-JP" altLang="en-US" sz="14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434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081703A-FFCA-4FF5-B2B8-C881753287E2}"/>
              </a:ext>
            </a:extLst>
          </p:cNvPr>
          <p:cNvGrpSpPr/>
          <p:nvPr/>
        </p:nvGrpSpPr>
        <p:grpSpPr>
          <a:xfrm>
            <a:off x="143012" y="441273"/>
            <a:ext cx="4702577" cy="1274627"/>
            <a:chOff x="140639" y="833975"/>
            <a:chExt cx="4554744" cy="1274627"/>
          </a:xfrm>
        </p:grpSpPr>
        <p:sp>
          <p:nvSpPr>
            <p:cNvPr id="15" name="テキスト ボックス 14"/>
            <p:cNvSpPr txBox="1"/>
            <p:nvPr/>
          </p:nvSpPr>
          <p:spPr>
            <a:xfrm>
              <a:off x="140639" y="1067291"/>
              <a:ext cx="4554744" cy="1041311"/>
            </a:xfrm>
            <a:prstGeom prst="rect">
              <a:avLst/>
            </a:prstGeom>
            <a:solidFill>
              <a:schemeClr val="bg1"/>
            </a:solidFill>
            <a:ln w="6350">
              <a:solidFill>
                <a:schemeClr val="tx1">
                  <a:lumMod val="50000"/>
                  <a:lumOff val="50000"/>
                </a:schemeClr>
              </a:solidFill>
            </a:ln>
          </p:spPr>
          <p:txBody>
            <a:bodyPr wrap="square" rtlCol="0">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夢洲において、大阪・関西の持続的な経済成長のエンジンとなる世界最高水準の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成長型ＩＲの実現をめざし、開業に向けた取組を進めていく。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rPr>
                <a:t>月～　ＩＲ建設工事</a:t>
              </a:r>
              <a:endParaRPr lang="en-US" altLang="ja-JP" sz="1000" dirty="0">
                <a:latin typeface="Meiryo UI" panose="020B0604030504040204" pitchFamily="50" charset="-128"/>
                <a:ea typeface="Meiryo UI" panose="020B0604030504040204" pitchFamily="50" charset="-128"/>
              </a:endParaRPr>
            </a:p>
            <a:p>
              <a:pPr marL="80550" lvl="0" defTabSz="742950">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　秋頃　　ＩＲ施設の開業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想定</a:t>
              </a:r>
              <a:r>
                <a:rPr lang="en-US" altLang="ja-JP" sz="1000" dirty="0">
                  <a:latin typeface="Meiryo UI" panose="020B0604030504040204" pitchFamily="50" charset="-128"/>
                  <a:ea typeface="Meiryo UI" panose="020B0604030504040204" pitchFamily="50" charset="-128"/>
                </a:rPr>
                <a:t>)</a:t>
              </a:r>
            </a:p>
            <a:p>
              <a:pPr marL="80550" lvl="0" defTabSz="742950">
                <a:defRPr/>
              </a:pPr>
              <a:endParaRPr lang="en-US" altLang="ja-JP" sz="10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42937" y="833975"/>
              <a:ext cx="4552446"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の推進</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124,520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grpSp>
        <p:nvGrpSpPr>
          <p:cNvPr id="42" name="グループ化 41"/>
          <p:cNvGrpSpPr/>
          <p:nvPr/>
        </p:nvGrpSpPr>
        <p:grpSpPr>
          <a:xfrm>
            <a:off x="696503" y="466861"/>
            <a:ext cx="792000" cy="216000"/>
            <a:chOff x="-1796018" y="2100895"/>
            <a:chExt cx="792000" cy="216000"/>
          </a:xfrm>
        </p:grpSpPr>
        <p:sp>
          <p:nvSpPr>
            <p:cNvPr id="43" name="楕円 42"/>
            <p:cNvSpPr/>
            <p:nvPr/>
          </p:nvSpPr>
          <p:spPr>
            <a:xfrm>
              <a:off x="-1562018" y="2136375"/>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4" name="楕円 43"/>
            <p:cNvSpPr/>
            <p:nvPr/>
          </p:nvSpPr>
          <p:spPr>
            <a:xfrm>
              <a:off x="-1796018" y="2100895"/>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1</a:t>
            </a:r>
            <a:endParaRPr lang="ja-JP" altLang="en-US" dirty="0"/>
          </a:p>
        </p:txBody>
      </p:sp>
      <p:grpSp>
        <p:nvGrpSpPr>
          <p:cNvPr id="5" name="グループ化 4">
            <a:extLst>
              <a:ext uri="{FF2B5EF4-FFF2-40B4-BE49-F238E27FC236}">
                <a16:creationId xmlns:a16="http://schemas.microsoft.com/office/drawing/2014/main" id="{372313E2-4323-4B50-B45B-B455BB35016D}"/>
              </a:ext>
            </a:extLst>
          </p:cNvPr>
          <p:cNvGrpSpPr/>
          <p:nvPr/>
        </p:nvGrpSpPr>
        <p:grpSpPr>
          <a:xfrm>
            <a:off x="4927600" y="441273"/>
            <a:ext cx="4833016" cy="1067995"/>
            <a:chOff x="128464" y="2117523"/>
            <a:chExt cx="4555002" cy="1067995"/>
          </a:xfrm>
        </p:grpSpPr>
        <p:grpSp>
          <p:nvGrpSpPr>
            <p:cNvPr id="37" name="グループ化 36">
              <a:extLst>
                <a:ext uri="{FF2B5EF4-FFF2-40B4-BE49-F238E27FC236}">
                  <a16:creationId xmlns:a16="http://schemas.microsoft.com/office/drawing/2014/main" id="{4D4C0DA2-F6AC-4A28-8581-A2F4C83638B7}"/>
                </a:ext>
              </a:extLst>
            </p:cNvPr>
            <p:cNvGrpSpPr/>
            <p:nvPr/>
          </p:nvGrpSpPr>
          <p:grpSpPr>
            <a:xfrm>
              <a:off x="128464" y="2117523"/>
              <a:ext cx="4555002" cy="1067995"/>
              <a:chOff x="132437" y="2483183"/>
              <a:chExt cx="4555002" cy="1067995"/>
            </a:xfrm>
          </p:grpSpPr>
          <p:sp>
            <p:nvSpPr>
              <p:cNvPr id="38" name="テキスト ボックス 37">
                <a:extLst>
                  <a:ext uri="{FF2B5EF4-FFF2-40B4-BE49-F238E27FC236}">
                    <a16:creationId xmlns:a16="http://schemas.microsoft.com/office/drawing/2014/main" id="{6F41C90B-E7D4-4F2D-9A7E-E3452E71F533}"/>
                  </a:ext>
                </a:extLst>
              </p:cNvPr>
              <p:cNvSpPr txBox="1"/>
              <p:nvPr/>
            </p:nvSpPr>
            <p:spPr>
              <a:xfrm>
                <a:off x="132437" y="2724252"/>
                <a:ext cx="4555002" cy="826926"/>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御堂筋において、インバウンドに対しても発信力のある新たなプロモーションイベントを実施し、</a:t>
                </a:r>
                <a:endParaRPr lang="ja-JP" altLang="en-US"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国内外に大阪の魅力を強力に発信する。</a:t>
                </a:r>
                <a:endParaRPr lang="ja-JP" dirty="0">
                  <a:latin typeface="Meiryo UI"/>
                  <a:ea typeface="Meiryo UI"/>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a:t>
                </a:r>
                <a:r>
                  <a:rPr lang="en-US" altLang="ja-JP" sz="1000" dirty="0">
                    <a:latin typeface="Meiryo UI"/>
                    <a:ea typeface="Meiryo UI"/>
                    <a:cs typeface="Meiryo UI" panose="020B0604030504040204" pitchFamily="50" charset="-128"/>
                  </a:rPr>
                  <a:t>2026</a:t>
                </a:r>
                <a:r>
                  <a:rPr lang="ja-JP"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2</a:t>
                </a:r>
                <a:r>
                  <a:rPr lang="ja-JP" sz="1000" dirty="0">
                    <a:latin typeface="Meiryo UI"/>
                    <a:ea typeface="Meiryo UI"/>
                    <a:cs typeface="Meiryo UI" panose="020B0604030504040204" pitchFamily="50" charset="-128"/>
                  </a:rPr>
                  <a:t>月　　　　事業者決定</a:t>
                </a:r>
                <a:endParaRPr lang="en-US" dirty="0">
                  <a:latin typeface="Meiryo UI"/>
                  <a:ea typeface="Meiryo UI"/>
                </a:endParaRPr>
              </a:p>
              <a:p>
                <a:r>
                  <a:rPr lang="ja-JP" altLang="en-US" sz="1000" dirty="0">
                    <a:latin typeface="Meiryo UI"/>
                    <a:ea typeface="Meiryo UI"/>
                  </a:rPr>
                  <a:t>　 </a:t>
                </a:r>
                <a:r>
                  <a:rPr lang="ja-JP" sz="1000" dirty="0">
                    <a:latin typeface="Meiryo UI"/>
                    <a:ea typeface="Meiryo UI"/>
                  </a:rPr>
                  <a:t>・</a:t>
                </a:r>
                <a:r>
                  <a:rPr lang="en-US" altLang="ja-JP" sz="1000" dirty="0">
                    <a:latin typeface="Meiryo UI"/>
                    <a:ea typeface="Meiryo UI"/>
                  </a:rPr>
                  <a:t>2026</a:t>
                </a:r>
                <a:r>
                  <a:rPr lang="ja-JP" sz="1000" dirty="0">
                    <a:latin typeface="Meiryo UI"/>
                    <a:ea typeface="Meiryo UI"/>
                  </a:rPr>
                  <a:t>年　</a:t>
                </a:r>
                <a:r>
                  <a:rPr lang="ja-JP" altLang="en-US" sz="1000" dirty="0">
                    <a:latin typeface="Meiryo UI"/>
                    <a:ea typeface="Meiryo UI"/>
                  </a:rPr>
                  <a:t>秋の１</a:t>
                </a:r>
                <a:r>
                  <a:rPr lang="ja-JP" sz="1000" dirty="0">
                    <a:latin typeface="Meiryo UI"/>
                    <a:ea typeface="Meiryo UI"/>
                  </a:rPr>
                  <a:t>日　イベント開催</a:t>
                </a:r>
                <a:endParaRPr lang="ja-JP" dirty="0">
                  <a:latin typeface="Meiryo UI"/>
                  <a:ea typeface="Meiryo UI"/>
                </a:endParaRPr>
              </a:p>
              <a:p>
                <a:pPr lvl="0"/>
                <a:endParaRPr lang="ja-JP" altLang="en-US" sz="10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5CEA9EFB-51ED-4A97-B9C6-99C2AFA6C4E5}"/>
                  </a:ext>
                </a:extLst>
              </p:cNvPr>
              <p:cNvSpPr txBox="1"/>
              <p:nvPr/>
            </p:nvSpPr>
            <p:spPr>
              <a:xfrm>
                <a:off x="132437" y="2483183"/>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御堂筋を活用した国内外への魅力発信事業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0" name="グループ化 69">
              <a:extLst>
                <a:ext uri="{FF2B5EF4-FFF2-40B4-BE49-F238E27FC236}">
                  <a16:creationId xmlns:a16="http://schemas.microsoft.com/office/drawing/2014/main" id="{FCBA7203-5451-4F43-B66E-04A21D0FBFB6}"/>
                </a:ext>
              </a:extLst>
            </p:cNvPr>
            <p:cNvGrpSpPr/>
            <p:nvPr/>
          </p:nvGrpSpPr>
          <p:grpSpPr>
            <a:xfrm>
              <a:off x="2309317" y="2136147"/>
              <a:ext cx="792000" cy="216000"/>
              <a:chOff x="-2241652" y="2398272"/>
              <a:chExt cx="792000" cy="216000"/>
            </a:xfrm>
          </p:grpSpPr>
          <p:sp>
            <p:nvSpPr>
              <p:cNvPr id="71" name="楕円 70">
                <a:extLst>
                  <a:ext uri="{FF2B5EF4-FFF2-40B4-BE49-F238E27FC236}">
                    <a16:creationId xmlns:a16="http://schemas.microsoft.com/office/drawing/2014/main" id="{A0545FDA-743B-4CD6-B12D-2D5D007F05C8}"/>
                  </a:ext>
                </a:extLst>
              </p:cNvPr>
              <p:cNvSpPr/>
              <p:nvPr/>
            </p:nvSpPr>
            <p:spPr>
              <a:xfrm>
                <a:off x="-2003581" y="2425881"/>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72" name="楕円 71">
                <a:extLst>
                  <a:ext uri="{FF2B5EF4-FFF2-40B4-BE49-F238E27FC236}">
                    <a16:creationId xmlns:a16="http://schemas.microsoft.com/office/drawing/2014/main" id="{A482205C-DB33-4CCE-89AC-3D5D61429BE6}"/>
                  </a:ext>
                </a:extLst>
              </p:cNvPr>
              <p:cNvSpPr/>
              <p:nvPr/>
            </p:nvSpPr>
            <p:spPr>
              <a:xfrm>
                <a:off x="-2241652" y="2398272"/>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grpSp>
        <p:nvGrpSpPr>
          <p:cNvPr id="74" name="グループ化 73">
            <a:extLst>
              <a:ext uri="{FF2B5EF4-FFF2-40B4-BE49-F238E27FC236}">
                <a16:creationId xmlns:a16="http://schemas.microsoft.com/office/drawing/2014/main" id="{F716181B-890E-4241-ADFE-F6A4D2080551}"/>
              </a:ext>
            </a:extLst>
          </p:cNvPr>
          <p:cNvGrpSpPr/>
          <p:nvPr/>
        </p:nvGrpSpPr>
        <p:grpSpPr>
          <a:xfrm>
            <a:off x="144199" y="1759788"/>
            <a:ext cx="4702576" cy="3553317"/>
            <a:chOff x="132437" y="2483183"/>
            <a:chExt cx="4555002" cy="3553317"/>
          </a:xfrm>
        </p:grpSpPr>
        <p:sp>
          <p:nvSpPr>
            <p:cNvPr id="76" name="テキスト ボックス 75">
              <a:extLst>
                <a:ext uri="{FF2B5EF4-FFF2-40B4-BE49-F238E27FC236}">
                  <a16:creationId xmlns:a16="http://schemas.microsoft.com/office/drawing/2014/main" id="{B7071644-81F4-4E65-8CC0-111D26F59C6D}"/>
                </a:ext>
              </a:extLst>
            </p:cNvPr>
            <p:cNvSpPr txBox="1"/>
            <p:nvPr/>
          </p:nvSpPr>
          <p:spPr>
            <a:xfrm>
              <a:off x="132437" y="2730329"/>
              <a:ext cx="4555002" cy="3306171"/>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a:ea typeface="Meiryo UI"/>
                  <a:cs typeface="Meiryo UI" panose="020B0604030504040204" pitchFamily="50" charset="-128"/>
                </a:rPr>
                <a:t>　①</a:t>
              </a:r>
              <a:r>
                <a:rPr lang="ja-JP" altLang="en-US" sz="1000" u="sng" dirty="0">
                  <a:latin typeface="Meiryo UI"/>
                  <a:ea typeface="Meiryo UI"/>
                  <a:cs typeface="Meiryo UI" panose="020B0604030504040204" pitchFamily="50" charset="-128"/>
                </a:rPr>
                <a:t>ナイトカルチャー魅力創出事業</a:t>
              </a:r>
              <a:r>
                <a:rPr lang="zh-CN" altLang="en-US" sz="1000" dirty="0">
                  <a:latin typeface="Meiryo UI"/>
                  <a:ea typeface="Meiryo UI"/>
                  <a:cs typeface="Meiryo UI" panose="020B0604030504040204" pitchFamily="50" charset="-128"/>
                </a:rPr>
                <a:t>［</a:t>
              </a:r>
              <a:r>
                <a:rPr lang="en-US" altLang="zh-CN" sz="1000" dirty="0">
                  <a:latin typeface="Meiryo UI"/>
                  <a:ea typeface="Meiryo UI"/>
                  <a:cs typeface="Meiryo UI" panose="020B0604030504040204" pitchFamily="50" charset="-128"/>
                </a:rPr>
                <a:t>R8</a:t>
              </a:r>
              <a:r>
                <a:rPr lang="ja-JP" altLang="en-US" sz="1000" dirty="0">
                  <a:latin typeface="Meiryo UI"/>
                  <a:ea typeface="Meiryo UI"/>
                  <a:cs typeface="Meiryo UI" panose="020B0604030504040204" pitchFamily="50" charset="-128"/>
                </a:rPr>
                <a:t>年度</a:t>
              </a:r>
              <a:r>
                <a:rPr lang="zh-CN" altLang="en-US" sz="1000" dirty="0">
                  <a:latin typeface="Meiryo UI"/>
                  <a:ea typeface="Meiryo UI"/>
                  <a:cs typeface="Meiryo UI" panose="020B0604030504040204" pitchFamily="50" charset="-128"/>
                </a:rPr>
                <a:t>当初予算案 　　</a:t>
              </a:r>
              <a:r>
                <a:rPr lang="en-US" altLang="zh-CN" sz="1000" dirty="0">
                  <a:latin typeface="Meiryo UI"/>
                  <a:ea typeface="Meiryo UI"/>
                  <a:cs typeface="Meiryo UI" panose="020B0604030504040204" pitchFamily="50" charset="-128"/>
                </a:rPr>
                <a:t>100,433</a:t>
              </a:r>
              <a:r>
                <a:rPr lang="zh-CN" sz="1000" dirty="0">
                  <a:latin typeface="Meiryo UI"/>
                  <a:ea typeface="Meiryo UI"/>
                  <a:cs typeface="Meiryo UI" panose="020B0604030504040204" pitchFamily="50" charset="-128"/>
                </a:rPr>
                <a:t>千円</a:t>
              </a:r>
              <a:r>
                <a:rPr lang="zh-CN" altLang="en-US" sz="1000" dirty="0">
                  <a:latin typeface="Meiryo UI"/>
                  <a:ea typeface="Meiryo UI"/>
                  <a:cs typeface="Meiryo UI" panose="020B0604030504040204" pitchFamily="50" charset="-128"/>
                </a:rPr>
                <a:t>］</a:t>
              </a:r>
              <a:endParaRPr lang="en-US" altLang="ja-JP" sz="1000" dirty="0">
                <a:latin typeface="Meiryo UI"/>
                <a:ea typeface="Meiryo UI"/>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外国人旅行者を対象としたナイトカルチャー事業の立ち上げや事業継続に向けた取組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を支援する。</a:t>
              </a:r>
            </a:p>
            <a:p>
              <a:pPr marL="80550"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検討会を開催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rPr>
                <a:t>月頃　　補助事業内定・交付決定</a:t>
              </a:r>
              <a:endParaRPr lang="en-US" altLang="ja-JP" sz="1000" dirty="0">
                <a:latin typeface="Meiryo UI" panose="020B0604030504040204" pitchFamily="50" charset="-128"/>
                <a:ea typeface="Meiryo UI" panose="020B0604030504040204" pitchFamily="50" charset="-128"/>
              </a:endParaRPr>
            </a:p>
            <a:p>
              <a:pPr marL="80550" lvl="0"/>
              <a:endParaRPr lang="en-US" altLang="ja-JP" sz="1000" dirty="0">
                <a:latin typeface="Meiryo UI" panose="020B0604030504040204" pitchFamily="50" charset="-128"/>
                <a:ea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rPr>
                <a:t>ナイトクルーズによる周遊性向上事業</a:t>
              </a:r>
              <a:endParaRPr lang="en-US" altLang="ja-JP" sz="1000" u="sng" dirty="0">
                <a:latin typeface="Meiryo UI" panose="020B0604030504040204" pitchFamily="50" charset="-128"/>
                <a:ea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94,991</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zh-CN"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大阪ならではの魅力である「水と光の東西軸」と呼ばれる中之島において、舟運事業者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によるナイトクルーズが充実・定着するよう、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カ年をかけて、ナイト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クルーズの企画や舟運事業者への運航支援、プロモーション等を行い、舟運のさらな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る活性化を図る。</a:t>
              </a:r>
              <a:endParaRPr lang="en-US" altLang="ja-JP" sz="1000" dirty="0">
                <a:latin typeface="Meiryo UI"/>
                <a:ea typeface="Meiryo UI"/>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上半期　　事業者の選定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下半期　　企画・運航支援・プロモーションの実施</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③</a:t>
              </a:r>
              <a:r>
                <a:rPr lang="ja-JP" altLang="en-US" sz="1000" u="sng" dirty="0">
                  <a:latin typeface="Meiryo UI" panose="020B0604030504040204" pitchFamily="50" charset="-128"/>
                  <a:ea typeface="Meiryo UI" panose="020B0604030504040204" pitchFamily="50" charset="-128"/>
                </a:rPr>
                <a:t>美術館によるナイトコンテンツの創出</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51,955</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エッジの効いた大阪ならではのナイトコンテンツを創出するため、地方独立行政法人大阪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市博物館機構が設置する大阪市立美術館及び大阪中之島美術館において、夜間開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館や夜間イベントを実施する。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随時実施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endParaRPr lang="en-US" altLang="zh-CN"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テキスト ボックス 76">
              <a:extLst>
                <a:ext uri="{FF2B5EF4-FFF2-40B4-BE49-F238E27FC236}">
                  <a16:creationId xmlns:a16="http://schemas.microsoft.com/office/drawing/2014/main" id="{E129A4A6-B645-43D2-8CB7-1AD48D6ECF76}"/>
                </a:ext>
              </a:extLst>
            </p:cNvPr>
            <p:cNvSpPr txBox="1"/>
            <p:nvPr/>
          </p:nvSpPr>
          <p:spPr>
            <a:xfrm>
              <a:off x="132437" y="2483183"/>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a:solidFill>
                    <a:schemeClr val="bg1"/>
                  </a:solidFill>
                  <a:latin typeface="Meiryo UI" panose="020B0604030504040204" pitchFamily="50" charset="-128"/>
                  <a:ea typeface="Meiryo UI" panose="020B0604030504040204" pitchFamily="50" charset="-128"/>
                  <a:cs typeface="Meiryo UI" panose="020B0604030504040204" pitchFamily="50" charset="-128"/>
                </a:rPr>
                <a:t>ナイトカルチャー</a:t>
              </a:r>
              <a:r>
                <a:rPr lang="ja-JP" altLang="en-US" sz="1050" b="1">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01" name="グループ化 100">
            <a:extLst>
              <a:ext uri="{FF2B5EF4-FFF2-40B4-BE49-F238E27FC236}">
                <a16:creationId xmlns:a16="http://schemas.microsoft.com/office/drawing/2014/main" id="{BC369630-58E4-4DB5-A200-B068D6CAF3BD}"/>
              </a:ext>
            </a:extLst>
          </p:cNvPr>
          <p:cNvGrpSpPr/>
          <p:nvPr/>
        </p:nvGrpSpPr>
        <p:grpSpPr>
          <a:xfrm>
            <a:off x="4928025" y="1541250"/>
            <a:ext cx="4831697" cy="1108484"/>
            <a:chOff x="5045135" y="925593"/>
            <a:chExt cx="4701600" cy="1023021"/>
          </a:xfrm>
        </p:grpSpPr>
        <p:sp>
          <p:nvSpPr>
            <p:cNvPr id="102" name="テキスト ボックス 101">
              <a:extLst>
                <a:ext uri="{FF2B5EF4-FFF2-40B4-BE49-F238E27FC236}">
                  <a16:creationId xmlns:a16="http://schemas.microsoft.com/office/drawing/2014/main" id="{3B4C8624-C344-453B-8E41-DCF228B2D09F}"/>
                </a:ext>
              </a:extLst>
            </p:cNvPr>
            <p:cNvSpPr txBox="1"/>
            <p:nvPr/>
          </p:nvSpPr>
          <p:spPr>
            <a:xfrm>
              <a:off x="5045135" y="1153282"/>
              <a:ext cx="4701600" cy="795332"/>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「御堂筋イルミネーション」、「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光のルネサンス」、地域団体等が展開するエリアプログラ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ムを一体的に展開して、都市魅力の創造・発信や都市ブランドの向上を図る。</a:t>
              </a: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「御堂筋イルミネーション」、「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光のルネサンス」事業者決定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11</a:t>
              </a:r>
              <a:r>
                <a:rPr lang="ja-JP" altLang="en-US" sz="1000" dirty="0">
                  <a:latin typeface="Meiryo UI"/>
                  <a:ea typeface="Meiryo UI"/>
                  <a:cs typeface="Meiryo UI" panose="020B0604030504040204" pitchFamily="50" charset="-128"/>
                </a:rPr>
                <a:t>月～ 「大阪・光の饗宴</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a:t>
              </a:r>
              <a:endParaRPr lang="en-US" altLang="ja-JP" sz="1000" dirty="0">
                <a:latin typeface="Meiryo UI"/>
                <a:ea typeface="Meiryo UI"/>
                <a:cs typeface="Meiryo UI" panose="020B0604030504040204" pitchFamily="50" charset="-128"/>
              </a:endParaRPr>
            </a:p>
          </p:txBody>
        </p:sp>
        <p:sp>
          <p:nvSpPr>
            <p:cNvPr id="103" name="テキスト ボックス 102">
              <a:extLst>
                <a:ext uri="{FF2B5EF4-FFF2-40B4-BE49-F238E27FC236}">
                  <a16:creationId xmlns:a16="http://schemas.microsoft.com/office/drawing/2014/main" id="{457B9FE6-68D5-4D32-A818-931CB538B536}"/>
                </a:ext>
              </a:extLst>
            </p:cNvPr>
            <p:cNvSpPr txBox="1"/>
            <p:nvPr/>
          </p:nvSpPr>
          <p:spPr>
            <a:xfrm>
              <a:off x="5045135" y="925593"/>
              <a:ext cx="4701600" cy="227238"/>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大阪・光の饗宴</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444,220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p>
          </p:txBody>
        </p:sp>
        <p:grpSp>
          <p:nvGrpSpPr>
            <p:cNvPr id="104" name="グループ化 103">
              <a:extLst>
                <a:ext uri="{FF2B5EF4-FFF2-40B4-BE49-F238E27FC236}">
                  <a16:creationId xmlns:a16="http://schemas.microsoft.com/office/drawing/2014/main" id="{4B896BE7-E011-47D9-9E87-9D6F7A93BE44}"/>
                </a:ext>
              </a:extLst>
            </p:cNvPr>
            <p:cNvGrpSpPr/>
            <p:nvPr/>
          </p:nvGrpSpPr>
          <p:grpSpPr>
            <a:xfrm>
              <a:off x="5917184" y="948207"/>
              <a:ext cx="792000" cy="216000"/>
              <a:chOff x="-1807864" y="2317564"/>
              <a:chExt cx="792000" cy="216000"/>
            </a:xfrm>
          </p:grpSpPr>
          <p:sp>
            <p:nvSpPr>
              <p:cNvPr id="105" name="楕円 104">
                <a:extLst>
                  <a:ext uri="{FF2B5EF4-FFF2-40B4-BE49-F238E27FC236}">
                    <a16:creationId xmlns:a16="http://schemas.microsoft.com/office/drawing/2014/main" id="{1F2728EA-0ED0-448F-B9E0-168FB30AE9DA}"/>
                  </a:ext>
                </a:extLst>
              </p:cNvPr>
              <p:cNvSpPr/>
              <p:nvPr/>
            </p:nvSpPr>
            <p:spPr>
              <a:xfrm>
                <a:off x="-1573864" y="2335332"/>
                <a:ext cx="324000" cy="181292"/>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1FA5B569-5F6D-4A38-BABA-721152E710E9}"/>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9" name="正方形/長方形 8">
            <a:extLst>
              <a:ext uri="{FF2B5EF4-FFF2-40B4-BE49-F238E27FC236}">
                <a16:creationId xmlns:a16="http://schemas.microsoft.com/office/drawing/2014/main" id="{AB111E23-660B-2423-E832-1A9764CC1573}"/>
              </a:ext>
            </a:extLst>
          </p:cNvPr>
          <p:cNvSpPr/>
          <p:nvPr/>
        </p:nvSpPr>
        <p:spPr>
          <a:xfrm>
            <a:off x="4124308" y="1809524"/>
            <a:ext cx="699638"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一部新規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DD967A82-9F57-4372-87DA-3E56E7E8AAE6}"/>
              </a:ext>
            </a:extLst>
          </p:cNvPr>
          <p:cNvGrpSpPr/>
          <p:nvPr/>
        </p:nvGrpSpPr>
        <p:grpSpPr>
          <a:xfrm>
            <a:off x="4933721" y="3939347"/>
            <a:ext cx="4826000" cy="1680801"/>
            <a:chOff x="4942677" y="2415063"/>
            <a:chExt cx="4835908" cy="1680801"/>
          </a:xfrm>
        </p:grpSpPr>
        <p:sp>
          <p:nvSpPr>
            <p:cNvPr id="51" name="テキスト ボックス 50">
              <a:extLst>
                <a:ext uri="{FF2B5EF4-FFF2-40B4-BE49-F238E27FC236}">
                  <a16:creationId xmlns:a16="http://schemas.microsoft.com/office/drawing/2014/main" id="{5F67E265-6C6E-4551-973A-3F7713B3F8B0}"/>
                </a:ext>
              </a:extLst>
            </p:cNvPr>
            <p:cNvSpPr txBox="1"/>
            <p:nvPr/>
          </p:nvSpPr>
          <p:spPr>
            <a:xfrm>
              <a:off x="4942677" y="2664788"/>
              <a:ext cx="4833406" cy="1431076"/>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solidFill>
                    <a:srgbClr val="000000"/>
                  </a:solidFill>
                  <a:effectLst>
                    <a:outerShdw blurRad="38100" dist="38100" dir="2700000" algn="tl">
                      <a:srgbClr val="000000">
                        <a:alpha val="43137"/>
                      </a:srgbClr>
                    </a:outerShdw>
                  </a:effectLst>
                  <a:latin typeface="Meiryo UI"/>
                  <a:ea typeface="Meiryo UI"/>
                </a:rPr>
                <a:t>事業概要</a:t>
              </a:r>
              <a:endParaRPr lang="en-US" altLang="ja-JP" sz="1000" u="sng" dirty="0">
                <a:solidFill>
                  <a:srgbClr val="000000"/>
                </a:solidFill>
                <a:latin typeface="Meiryo UI"/>
                <a:ea typeface="Meiryo UI"/>
              </a:endParaRPr>
            </a:p>
            <a:p>
              <a:r>
                <a:rPr lang="ja-JP" sz="1000" dirty="0">
                  <a:latin typeface="Meiryo UI"/>
                  <a:ea typeface="Meiryo UI"/>
                </a:rPr>
                <a:t>万博のレガシーを活かし、来阪観光客の「トキ・コト消費」を促すため、「大阪産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」を観光コンテンツとして更なる強化を図るとともに、効果的なプロモーションの実施を通じて府内全域の大阪産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の生産地への誘客・周遊促進を図る。</a:t>
              </a:r>
              <a:endParaRPr lang="ja-JP" dirty="0"/>
            </a:p>
            <a:p>
              <a:r>
                <a:rPr lang="ja-JP" sz="1000" dirty="0">
                  <a:latin typeface="Meiryo UI"/>
                  <a:ea typeface="Meiryo UI"/>
                </a:rPr>
                <a:t>〇大阪産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プロモーション強化</a:t>
              </a:r>
              <a:endParaRPr lang="ja-JP" dirty="0"/>
            </a:p>
            <a:p>
              <a:r>
                <a:rPr lang="ja-JP" sz="1000" dirty="0">
                  <a:latin typeface="Meiryo UI"/>
                  <a:ea typeface="Meiryo UI"/>
                </a:rPr>
                <a:t>　●地域ブランド化の推進　</a:t>
              </a:r>
              <a:endParaRPr lang="ja-JP" dirty="0"/>
            </a:p>
            <a:p>
              <a:r>
                <a:rPr lang="ja-JP" sz="1000" dirty="0">
                  <a:latin typeface="Meiryo UI"/>
                  <a:ea typeface="Meiryo UI"/>
                </a:rPr>
                <a:t>　　</a:t>
              </a:r>
              <a:r>
                <a:rPr lang="ja-JP" altLang="en-US" sz="1000" dirty="0">
                  <a:latin typeface="Meiryo UI"/>
                  <a:ea typeface="Meiryo UI"/>
                </a:rPr>
                <a:t>４</a:t>
              </a:r>
              <a:r>
                <a:rPr lang="ja-JP" sz="1000" dirty="0">
                  <a:latin typeface="Meiryo UI"/>
                  <a:ea typeface="Meiryo UI"/>
                </a:rPr>
                <a:t>月頃　委託事業者選定</a:t>
              </a:r>
              <a:endParaRPr lang="en-US" altLang="ja-JP" dirty="0"/>
            </a:p>
            <a:p>
              <a:r>
                <a:rPr lang="ja-JP" altLang="en-US" sz="1000" dirty="0">
                  <a:latin typeface="Meiryo UI"/>
                  <a:ea typeface="Meiryo UI"/>
                </a:rPr>
                <a:t>　　</a:t>
              </a:r>
              <a:r>
                <a:rPr lang="ja-JP" sz="1000" dirty="0">
                  <a:latin typeface="Meiryo UI"/>
                  <a:ea typeface="Meiryo UI"/>
                </a:rPr>
                <a:t>５月頃　委託契約、企画・調整開始</a:t>
              </a:r>
              <a:endParaRPr lang="ja-JP" dirty="0"/>
            </a:p>
            <a:p>
              <a:r>
                <a:rPr lang="ja-JP" sz="1000" dirty="0">
                  <a:latin typeface="Meiryo UI"/>
                  <a:ea typeface="Meiryo UI"/>
                </a:rPr>
                <a:t>　　夏頃以降　実証調査実施、プロモーション実施</a:t>
              </a:r>
              <a:endParaRPr lang="en-US" dirty="0"/>
            </a:p>
            <a:p>
              <a:endParaRPr lang="ja-JP" sz="1000" dirty="0">
                <a:solidFill>
                  <a:srgbClr val="FF0000"/>
                </a:solidFill>
                <a:highlight>
                  <a:srgbClr val="FFFF00"/>
                </a:highlight>
                <a:latin typeface="Meiryo UI" panose="020B0604030504040204" pitchFamily="50" charset="-128"/>
                <a:ea typeface="Meiryo UI" panose="020B0604030504040204" pitchFamily="50" charset="-128"/>
              </a:endParaRPr>
            </a:p>
            <a:p>
              <a:pPr marL="80010"/>
              <a:endParaRPr lang="ja-JP" altLang="en-US" sz="1000" dirty="0">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190389CE-A8F2-411A-A124-992CB8065483}"/>
                </a:ext>
              </a:extLst>
            </p:cNvPr>
            <p:cNvSpPr txBox="1"/>
            <p:nvPr/>
          </p:nvSpPr>
          <p:spPr>
            <a:xfrm>
              <a:off x="4945179" y="2415063"/>
              <a:ext cx="4833406" cy="261610"/>
            </a:xfrm>
            <a:prstGeom prst="rect">
              <a:avLst/>
            </a:prstGeom>
            <a:solidFill>
              <a:schemeClr val="tx2">
                <a:lumMod val="75000"/>
              </a:schemeClr>
            </a:solidFill>
            <a:ln w="9525">
              <a:solidFill>
                <a:srgbClr val="002060"/>
              </a:solidFill>
            </a:ln>
          </p:spPr>
          <p:txBody>
            <a:bodyPr wrap="square" lIns="91440" tIns="45720" rIns="91440" bIns="45720" rtlCol="0" anchor="ctr" anchorCtr="0">
              <a:spAutoFit/>
            </a:bodyPr>
            <a:lstStyle/>
            <a:p>
              <a:r>
                <a:rPr lang="ja-JP" sz="1100" b="1" u="sng" dirty="0">
                  <a:solidFill>
                    <a:schemeClr val="bg1"/>
                  </a:solidFill>
                  <a:latin typeface="Meiryo UI"/>
                  <a:ea typeface="Meiryo UI"/>
                  <a:cs typeface="Meiryo UI" panose="020B0604030504040204" pitchFamily="50" charset="-128"/>
                </a:rPr>
                <a:t>大阪産(もん)プロモーション強化事業</a:t>
              </a:r>
              <a:r>
                <a:rPr lang="ja-JP" sz="800" dirty="0">
                  <a:solidFill>
                    <a:schemeClr val="bg1"/>
                  </a:solidFill>
                  <a:latin typeface="Meiryo UI"/>
                  <a:ea typeface="Meiryo UI"/>
                  <a:cs typeface="Meiryo UI" panose="020B0604030504040204" pitchFamily="50" charset="-128"/>
                </a:rPr>
                <a:t>　</a:t>
              </a:r>
              <a:r>
                <a:rPr lang="ja-JP" altLang="en-US" sz="8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111,406</a:t>
              </a:r>
              <a:r>
                <a:rPr lang="zh-CN" altLang="en-US" sz="700" dirty="0">
                  <a:solidFill>
                    <a:schemeClr val="bg1"/>
                  </a:solidFill>
                  <a:latin typeface="Meiryo UI"/>
                  <a:ea typeface="Meiryo UI"/>
                  <a:cs typeface="Meiryo UI" panose="020B0604030504040204" pitchFamily="50" charset="-128"/>
                </a:rPr>
                <a:t>千円</a:t>
              </a:r>
              <a:endParaRPr lang="ja-JP" altLang="en-US" sz="700" b="1" u="sng" dirty="0">
                <a:solidFill>
                  <a:schemeClr val="bg1"/>
                </a:solidFill>
                <a:latin typeface="Meiryo UI"/>
                <a:ea typeface="Meiryo UI"/>
                <a:cs typeface="Meiryo UI" panose="020B0604030504040204" pitchFamily="50" charset="-128"/>
              </a:endParaRPr>
            </a:p>
          </p:txBody>
        </p:sp>
      </p:grpSp>
      <p:sp>
        <p:nvSpPr>
          <p:cNvPr id="53" name="正方形/長方形 52">
            <a:extLst>
              <a:ext uri="{FF2B5EF4-FFF2-40B4-BE49-F238E27FC236}">
                <a16:creationId xmlns:a16="http://schemas.microsoft.com/office/drawing/2014/main" id="{8B289EED-4740-42F9-BB30-2A93C07D15B6}"/>
              </a:ext>
            </a:extLst>
          </p:cNvPr>
          <p:cNvSpPr/>
          <p:nvPr/>
        </p:nvSpPr>
        <p:spPr>
          <a:xfrm>
            <a:off x="0" y="-3583"/>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年度</a:t>
            </a:r>
            <a:r>
              <a:rPr lang="en-US" altLang="ja-JP" sz="1800" b="1" dirty="0">
                <a:solidFill>
                  <a:schemeClr val="tx1"/>
                </a:solidFill>
                <a:latin typeface="Meiryo UI"/>
                <a:ea typeface="Meiryo UI"/>
                <a:cs typeface="Meiryo UI" panose="020B0604030504040204" pitchFamily="50" charset="-128"/>
              </a:rPr>
              <a:t>(R8</a:t>
            </a:r>
            <a:r>
              <a:rPr lang="ja-JP" altLang="en-US" sz="1800" b="1" dirty="0">
                <a:solidFill>
                  <a:schemeClr val="tx1"/>
                </a:solidFill>
                <a:latin typeface="Meiryo UI"/>
                <a:ea typeface="Meiryo UI"/>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の主な取組（観光）</a:t>
            </a:r>
          </a:p>
        </p:txBody>
      </p:sp>
      <p:sp>
        <p:nvSpPr>
          <p:cNvPr id="56" name="楕円 55">
            <a:extLst>
              <a:ext uri="{FF2B5EF4-FFF2-40B4-BE49-F238E27FC236}">
                <a16:creationId xmlns:a16="http://schemas.microsoft.com/office/drawing/2014/main" id="{EBFDFE2F-EDAA-4F86-90FE-727BE98D77F6}"/>
              </a:ext>
            </a:extLst>
          </p:cNvPr>
          <p:cNvSpPr/>
          <p:nvPr/>
        </p:nvSpPr>
        <p:spPr>
          <a:xfrm>
            <a:off x="1248181" y="1808733"/>
            <a:ext cx="332040" cy="19643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57" name="楕円 56">
            <a:extLst>
              <a:ext uri="{FF2B5EF4-FFF2-40B4-BE49-F238E27FC236}">
                <a16:creationId xmlns:a16="http://schemas.microsoft.com/office/drawing/2014/main" id="{C6FE291D-693B-437D-918F-A0F4BD006345}"/>
              </a:ext>
            </a:extLst>
          </p:cNvPr>
          <p:cNvSpPr/>
          <p:nvPr/>
        </p:nvSpPr>
        <p:spPr>
          <a:xfrm>
            <a:off x="1011382" y="1771125"/>
            <a:ext cx="811653" cy="234045"/>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nvGrpSpPr>
          <p:cNvPr id="59" name="グループ化 58">
            <a:extLst>
              <a:ext uri="{FF2B5EF4-FFF2-40B4-BE49-F238E27FC236}">
                <a16:creationId xmlns:a16="http://schemas.microsoft.com/office/drawing/2014/main" id="{64956CCF-7EC5-4C8D-AEA4-08D1711C7FD6}"/>
              </a:ext>
            </a:extLst>
          </p:cNvPr>
          <p:cNvGrpSpPr/>
          <p:nvPr/>
        </p:nvGrpSpPr>
        <p:grpSpPr>
          <a:xfrm>
            <a:off x="4936374" y="5656484"/>
            <a:ext cx="4816482" cy="1110395"/>
            <a:chOff x="4944717" y="5326044"/>
            <a:chExt cx="4818268" cy="1110395"/>
          </a:xfrm>
        </p:grpSpPr>
        <p:sp>
          <p:nvSpPr>
            <p:cNvPr id="60" name="テキスト ボックス 59">
              <a:extLst>
                <a:ext uri="{FF2B5EF4-FFF2-40B4-BE49-F238E27FC236}">
                  <a16:creationId xmlns:a16="http://schemas.microsoft.com/office/drawing/2014/main" id="{40DCF7CA-97F6-4C6F-B841-E6577992F1BE}"/>
                </a:ext>
              </a:extLst>
            </p:cNvPr>
            <p:cNvSpPr txBox="1"/>
            <p:nvPr/>
          </p:nvSpPr>
          <p:spPr>
            <a:xfrm>
              <a:off x="4944717" y="5568180"/>
              <a:ext cx="4818267" cy="868259"/>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Beyond EXPO 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」における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ベイエリアの活性化</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の位置付けを踏まえ、「大阪広域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ベイエリアまちづくりビジョン（案）」に基づき、これまで進めてきたまちづくりをさらに加速し、さら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なる活性化を図っていくため、集客交流拠点の形成・ネットワーク化に取り組む。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テキスト ボックス 60">
              <a:extLst>
                <a:ext uri="{FF2B5EF4-FFF2-40B4-BE49-F238E27FC236}">
                  <a16:creationId xmlns:a16="http://schemas.microsoft.com/office/drawing/2014/main" id="{82DA3032-B728-450E-958E-855A5F8E9754}"/>
                </a:ext>
              </a:extLst>
            </p:cNvPr>
            <p:cNvSpPr txBox="1"/>
            <p:nvPr/>
          </p:nvSpPr>
          <p:spPr>
            <a:xfrm>
              <a:off x="4944718" y="5326044"/>
              <a:ext cx="4818267" cy="246221"/>
            </a:xfrm>
            <a:prstGeom prst="rect">
              <a:avLst/>
            </a:prstGeom>
            <a:solidFill>
              <a:schemeClr val="tx2">
                <a:lumMod val="75000"/>
              </a:schemeClr>
            </a:solidFill>
            <a:ln w="9525">
              <a:solidFill>
                <a:schemeClr val="tx1"/>
              </a:solidFill>
            </a:ln>
          </p:spPr>
          <p:txBody>
            <a:bodyPr wrap="square" lIns="91440" tIns="45720" rIns="91440" bIns="45720" rtlCol="0" anchor="ctr" anchorCtr="0">
              <a:spAutoFit/>
            </a:bodyPr>
            <a:lstStyle/>
            <a:p>
              <a:pPr lvl="0">
                <a:lnSpc>
                  <a:spcPts val="1200"/>
                </a:lnSpc>
                <a:defRPr/>
              </a:pPr>
              <a:r>
                <a:rPr lang="ja-JP" altLang="en-US" sz="1050" b="1" u="sng" dirty="0">
                  <a:solidFill>
                    <a:schemeClr val="bg1"/>
                  </a:solidFill>
                  <a:latin typeface="Meiryo UI"/>
                  <a:ea typeface="Meiryo UI"/>
                  <a:cs typeface="Meiryo UI" panose="020B0604030504040204" pitchFamily="50" charset="-128"/>
                </a:rPr>
                <a:t>大阪広域</a:t>
              </a:r>
              <a:r>
                <a:rPr lang="ja-JP" altLang="en-US" sz="1050" b="1" u="sng" dirty="0">
                  <a:solidFill>
                    <a:prstClr val="white"/>
                  </a:solidFill>
                  <a:latin typeface="Meiryo UI"/>
                  <a:ea typeface="Meiryo UI"/>
                  <a:cs typeface="Meiryo UI" panose="020B0604030504040204" pitchFamily="50" charset="-128"/>
                </a:rPr>
                <a:t>ベイエリアまちづくりの推進</a:t>
              </a:r>
              <a:r>
                <a:rPr kumimoji="1" lang="ja-JP" altLang="en-US" sz="1050" b="1" i="0"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　　　　　</a:t>
              </a:r>
              <a:r>
                <a:rPr kumimoji="1" lang="ja-JP" altLang="en-US" sz="700" b="1" i="0"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　　　　　　            　 </a:t>
              </a:r>
              <a:r>
                <a:rPr lang="en-US" altLang="ja-JP" sz="700" dirty="0">
                  <a:solidFill>
                    <a:prstClr val="white"/>
                  </a:solidFill>
                  <a:latin typeface="Meiryo UI"/>
                  <a:ea typeface="Meiryo UI"/>
                  <a:cs typeface="Meiryo UI" panose="020B0604030504040204" pitchFamily="50" charset="-128"/>
                </a:rPr>
                <a:t>R8</a:t>
              </a:r>
              <a:r>
                <a:rPr lang="ja-JP" altLang="en-US" sz="700" dirty="0">
                  <a:solidFill>
                    <a:prstClr val="white"/>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11,580</a:t>
              </a:r>
              <a:r>
                <a:rPr lang="zh-CN" altLang="en-US" sz="700" dirty="0">
                  <a:solidFill>
                    <a:schemeClr val="bg1"/>
                  </a:solidFill>
                  <a:latin typeface="Meiryo UI"/>
                  <a:ea typeface="Meiryo UI"/>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a:ea typeface="Meiryo UI"/>
                <a:cs typeface="Meiryo UI" panose="020B0604030504040204" pitchFamily="50" charset="-128"/>
              </a:endParaRPr>
            </a:p>
          </p:txBody>
        </p:sp>
      </p:grpSp>
      <p:sp>
        <p:nvSpPr>
          <p:cNvPr id="62" name="楕円 61">
            <a:extLst>
              <a:ext uri="{FF2B5EF4-FFF2-40B4-BE49-F238E27FC236}">
                <a16:creationId xmlns:a16="http://schemas.microsoft.com/office/drawing/2014/main" id="{6FE84F1C-7BD7-41D3-83F7-01F896D1D250}"/>
              </a:ext>
            </a:extLst>
          </p:cNvPr>
          <p:cNvSpPr/>
          <p:nvPr/>
        </p:nvSpPr>
        <p:spPr>
          <a:xfrm>
            <a:off x="7241638" y="3980928"/>
            <a:ext cx="1858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63" name="グループ化 62">
            <a:extLst>
              <a:ext uri="{FF2B5EF4-FFF2-40B4-BE49-F238E27FC236}">
                <a16:creationId xmlns:a16="http://schemas.microsoft.com/office/drawing/2014/main" id="{3AF5D8FE-44A9-479D-9709-4A632DA7690E}"/>
              </a:ext>
            </a:extLst>
          </p:cNvPr>
          <p:cNvGrpSpPr/>
          <p:nvPr/>
        </p:nvGrpSpPr>
        <p:grpSpPr>
          <a:xfrm>
            <a:off x="140009" y="5361677"/>
            <a:ext cx="4713894" cy="1404445"/>
            <a:chOff x="4944719" y="821071"/>
            <a:chExt cx="4818267" cy="1404445"/>
          </a:xfrm>
        </p:grpSpPr>
        <p:sp>
          <p:nvSpPr>
            <p:cNvPr id="64" name="テキスト ボックス 63">
              <a:extLst>
                <a:ext uri="{FF2B5EF4-FFF2-40B4-BE49-F238E27FC236}">
                  <a16:creationId xmlns:a16="http://schemas.microsoft.com/office/drawing/2014/main" id="{500836E8-A180-4EB9-B64C-F63E1BFB18C3}"/>
                </a:ext>
              </a:extLst>
            </p:cNvPr>
            <p:cNvSpPr txBox="1"/>
            <p:nvPr/>
          </p:nvSpPr>
          <p:spPr>
            <a:xfrm>
              <a:off x="4944719" y="1062608"/>
              <a:ext cx="4818267" cy="1162908"/>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大規模アリーナを中核とした大阪・関西を代表する新たなスポーツ・文化の拠点づくりを推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進するため、世界最先端の機能を有するアリーナと、アリーナを中核とした周辺施設が相乗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効果を発揮し、大阪・関西、ひいては西日本の成長、発展の起爆剤となるよう取り組む。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月　 事業計画の承認／貸付・売買契約の締結</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rPr>
                <a:t>月　 第</a:t>
              </a:r>
              <a:r>
                <a:rPr lang="en-US" altLang="ja-JP" sz="1000" dirty="0">
                  <a:latin typeface="Meiryo UI" panose="020B0604030504040204" pitchFamily="50" charset="-128"/>
                  <a:ea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rPr>
                <a:t>期（アリーナ等）開業</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2038</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　 </a:t>
              </a:r>
              <a:r>
                <a:rPr lang="zh-TW" altLang="en-US" sz="1000" dirty="0">
                  <a:latin typeface="Meiryo UI" panose="020B0604030504040204" pitchFamily="50" charset="-128"/>
                  <a:ea typeface="Meiryo UI" panose="020B0604030504040204" pitchFamily="50" charset="-128"/>
                </a:rPr>
                <a:t>全施設　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D9922A7D-C8B4-450A-BE00-D47988762D35}"/>
                </a:ext>
              </a:extLst>
            </p:cNvPr>
            <p:cNvSpPr txBox="1"/>
            <p:nvPr/>
          </p:nvSpPr>
          <p:spPr>
            <a:xfrm>
              <a:off x="4945305" y="821071"/>
              <a:ext cx="4817681" cy="244800"/>
            </a:xfrm>
            <a:prstGeom prst="rect">
              <a:avLst/>
            </a:prstGeom>
            <a:solidFill>
              <a:schemeClr val="tx2">
                <a:lumMod val="75000"/>
              </a:schemeClr>
            </a:solidFill>
            <a:ln w="9525">
              <a:solidFill>
                <a:schemeClr val="tx1"/>
              </a:solidFill>
            </a:ln>
          </p:spPr>
          <p:txBody>
            <a:bodyPr wrap="square" rtlCol="0" anchor="ctr" anchorCtr="0">
              <a:no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万博記念公園駅前周辺地区活性化事業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1,057,196</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楕円 65">
              <a:extLst>
                <a:ext uri="{FF2B5EF4-FFF2-40B4-BE49-F238E27FC236}">
                  <a16:creationId xmlns:a16="http://schemas.microsoft.com/office/drawing/2014/main" id="{4FCC5E20-B58A-4295-85A7-94DE9A3C463B}"/>
                </a:ext>
              </a:extLst>
            </p:cNvPr>
            <p:cNvSpPr/>
            <p:nvPr/>
          </p:nvSpPr>
          <p:spPr>
            <a:xfrm>
              <a:off x="7527376" y="853823"/>
              <a:ext cx="19040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67" name="グループ化 66">
            <a:extLst>
              <a:ext uri="{FF2B5EF4-FFF2-40B4-BE49-F238E27FC236}">
                <a16:creationId xmlns:a16="http://schemas.microsoft.com/office/drawing/2014/main" id="{6D179C71-4887-4FA3-B052-544874FA2036}"/>
              </a:ext>
            </a:extLst>
          </p:cNvPr>
          <p:cNvGrpSpPr/>
          <p:nvPr/>
        </p:nvGrpSpPr>
        <p:grpSpPr>
          <a:xfrm>
            <a:off x="4935759" y="2674929"/>
            <a:ext cx="4823963" cy="1241955"/>
            <a:chOff x="5025008" y="5464665"/>
            <a:chExt cx="4555002" cy="1241955"/>
          </a:xfrm>
        </p:grpSpPr>
        <p:sp>
          <p:nvSpPr>
            <p:cNvPr id="68" name="テキスト ボックス 67">
              <a:extLst>
                <a:ext uri="{FF2B5EF4-FFF2-40B4-BE49-F238E27FC236}">
                  <a16:creationId xmlns:a16="http://schemas.microsoft.com/office/drawing/2014/main" id="{57EB9E9A-BDCB-4734-AA54-BC16B4DAD66B}"/>
                </a:ext>
              </a:extLst>
            </p:cNvPr>
            <p:cNvSpPr txBox="1"/>
            <p:nvPr/>
          </p:nvSpPr>
          <p:spPr>
            <a:xfrm>
              <a:off x="5025008" y="5715521"/>
              <a:ext cx="4555002" cy="991099"/>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万博後も引き続き、インバウンドを含む観光客に選ばれ、来阪していただくため、注目度並び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に集客力の高い魅力的なコンテンツを創出・発信し、都市ブランドの強化を図り、ひいては</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地域の活性化にもつなげる。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月以降　　「世界水準のエンタメ」や「食」、「ナイトコンテンツ」などに係るコン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テンツを実施　</a:t>
              </a:r>
              <a:endParaRPr lang="en-US" altLang="ja-JP" sz="10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DDFA0B75-BCD7-44AD-96B8-4E03BEF665CB}"/>
                </a:ext>
              </a:extLst>
            </p:cNvPr>
            <p:cNvSpPr txBox="1"/>
            <p:nvPr/>
          </p:nvSpPr>
          <p:spPr>
            <a:xfrm>
              <a:off x="5025008" y="5464665"/>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大阪の継続的なにぎわい創出・発信事業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600,000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1" name="グループ化 80">
              <a:extLst>
                <a:ext uri="{FF2B5EF4-FFF2-40B4-BE49-F238E27FC236}">
                  <a16:creationId xmlns:a16="http://schemas.microsoft.com/office/drawing/2014/main" id="{27C8B04A-856B-4EF6-97AA-4F298ADFF93C}"/>
                </a:ext>
              </a:extLst>
            </p:cNvPr>
            <p:cNvGrpSpPr/>
            <p:nvPr/>
          </p:nvGrpSpPr>
          <p:grpSpPr>
            <a:xfrm>
              <a:off x="7153213" y="5488004"/>
              <a:ext cx="736205" cy="216000"/>
              <a:chOff x="-979472" y="2345231"/>
              <a:chExt cx="792000" cy="216000"/>
            </a:xfrm>
          </p:grpSpPr>
          <p:sp>
            <p:nvSpPr>
              <p:cNvPr id="82" name="楕円 81">
                <a:extLst>
                  <a:ext uri="{FF2B5EF4-FFF2-40B4-BE49-F238E27FC236}">
                    <a16:creationId xmlns:a16="http://schemas.microsoft.com/office/drawing/2014/main" id="{80FDC820-CFD1-43D8-B66E-3D52C7DF1904}"/>
                  </a:ext>
                </a:extLst>
              </p:cNvPr>
              <p:cNvSpPr/>
              <p:nvPr/>
            </p:nvSpPr>
            <p:spPr>
              <a:xfrm>
                <a:off x="-745471" y="2356839"/>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83" name="楕円 82">
                <a:extLst>
                  <a:ext uri="{FF2B5EF4-FFF2-40B4-BE49-F238E27FC236}">
                    <a16:creationId xmlns:a16="http://schemas.microsoft.com/office/drawing/2014/main" id="{4D23FA87-8ACA-43D9-AA6D-80AF85FD67A0}"/>
                  </a:ext>
                </a:extLst>
              </p:cNvPr>
              <p:cNvSpPr/>
              <p:nvPr/>
            </p:nvSpPr>
            <p:spPr>
              <a:xfrm>
                <a:off x="-979472" y="234523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84" name="楕円 83">
            <a:extLst>
              <a:ext uri="{FF2B5EF4-FFF2-40B4-BE49-F238E27FC236}">
                <a16:creationId xmlns:a16="http://schemas.microsoft.com/office/drawing/2014/main" id="{1C6FDDF9-A40B-4FF3-A4C7-14ACF316D850}"/>
              </a:ext>
            </a:extLst>
          </p:cNvPr>
          <p:cNvSpPr/>
          <p:nvPr/>
        </p:nvSpPr>
        <p:spPr>
          <a:xfrm>
            <a:off x="7148738" y="5699372"/>
            <a:ext cx="1858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3" name="TextBox 2">
            <a:extLst>
              <a:ext uri="{FF2B5EF4-FFF2-40B4-BE49-F238E27FC236}">
                <a16:creationId xmlns:a16="http://schemas.microsoft.com/office/drawing/2014/main" id="{8B3E4894-A11F-64DA-5690-05A68F2584FE}"/>
              </a:ext>
            </a:extLst>
          </p:cNvPr>
          <p:cNvSpPr txBox="1"/>
          <p:nvPr/>
        </p:nvSpPr>
        <p:spPr>
          <a:xfrm>
            <a:off x="7509588" y="4963710"/>
            <a:ext cx="241528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000" dirty="0">
                <a:latin typeface="Meiryo UI"/>
                <a:ea typeface="Meiryo UI"/>
              </a:rPr>
              <a:t>　　</a:t>
            </a:r>
            <a:r>
              <a:rPr lang="ja-JP" sz="1000" dirty="0">
                <a:latin typeface="Meiryo UI"/>
                <a:ea typeface="Meiryo UI"/>
              </a:rPr>
              <a:t>●大型イベント実施</a:t>
            </a:r>
            <a:endParaRPr lang="en-US" dirty="0"/>
          </a:p>
          <a:p>
            <a:r>
              <a:rPr lang="ja-JP" sz="1000" dirty="0">
                <a:latin typeface="Meiryo UI"/>
                <a:ea typeface="Meiryo UI"/>
              </a:rPr>
              <a:t>　　　</a:t>
            </a:r>
            <a:r>
              <a:rPr lang="en-US" altLang="ja-JP" sz="1000" dirty="0">
                <a:latin typeface="Meiryo UI"/>
                <a:ea typeface="Meiryo UI"/>
              </a:rPr>
              <a:t>4</a:t>
            </a:r>
            <a:r>
              <a:rPr lang="ja-JP" sz="1000" dirty="0">
                <a:latin typeface="Meiryo UI"/>
                <a:ea typeface="Meiryo UI"/>
              </a:rPr>
              <a:t>月頃　委託事業者選定</a:t>
            </a:r>
            <a:endParaRPr lang="en-US" dirty="0"/>
          </a:p>
          <a:p>
            <a:r>
              <a:rPr lang="ja-JP" sz="1000" dirty="0">
                <a:latin typeface="Meiryo UI"/>
                <a:ea typeface="Meiryo UI"/>
              </a:rPr>
              <a:t>　　　</a:t>
            </a:r>
            <a:r>
              <a:rPr lang="en-US" altLang="ja-JP" sz="1000" dirty="0">
                <a:latin typeface="Meiryo UI"/>
                <a:ea typeface="Meiryo UI"/>
              </a:rPr>
              <a:t>5</a:t>
            </a:r>
            <a:r>
              <a:rPr lang="ja-JP" sz="1000" dirty="0">
                <a:latin typeface="Meiryo UI"/>
                <a:ea typeface="Meiryo UI"/>
              </a:rPr>
              <a:t>月頃　委託契約、企画・調整開始</a:t>
            </a:r>
            <a:endParaRPr lang="en-US" dirty="0"/>
          </a:p>
          <a:p>
            <a:r>
              <a:rPr lang="ja-JP" sz="1000" dirty="0">
                <a:latin typeface="Meiryo UI"/>
                <a:ea typeface="Meiryo UI"/>
              </a:rPr>
              <a:t>　　　秋頃　　実施</a:t>
            </a:r>
            <a:endParaRPr lang="en-US" dirty="0"/>
          </a:p>
        </p:txBody>
      </p:sp>
      <p:sp>
        <p:nvSpPr>
          <p:cNvPr id="48" name="正方形/長方形 47">
            <a:extLst>
              <a:ext uri="{FF2B5EF4-FFF2-40B4-BE49-F238E27FC236}">
                <a16:creationId xmlns:a16="http://schemas.microsoft.com/office/drawing/2014/main" id="{483667A7-7B56-43A0-A210-77FB287283EE}"/>
              </a:ext>
            </a:extLst>
          </p:cNvPr>
          <p:cNvSpPr/>
          <p:nvPr/>
        </p:nvSpPr>
        <p:spPr>
          <a:xfrm>
            <a:off x="9302114" y="465779"/>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201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2</a:t>
            </a:r>
            <a:endParaRPr lang="ja-JP" altLang="en-US" dirty="0"/>
          </a:p>
        </p:txBody>
      </p:sp>
      <p:sp>
        <p:nvSpPr>
          <p:cNvPr id="38" name="テキスト ボックス 37">
            <a:extLst>
              <a:ext uri="{FF2B5EF4-FFF2-40B4-BE49-F238E27FC236}">
                <a16:creationId xmlns:a16="http://schemas.microsoft.com/office/drawing/2014/main" id="{F91C1021-9AAF-4604-A109-9FBA63B639E1}"/>
              </a:ext>
            </a:extLst>
          </p:cNvPr>
          <p:cNvSpPr txBox="1"/>
          <p:nvPr/>
        </p:nvSpPr>
        <p:spPr>
          <a:xfrm>
            <a:off x="127817" y="735675"/>
            <a:ext cx="4700203" cy="5627508"/>
          </a:xfrm>
          <a:prstGeom prst="rect">
            <a:avLst/>
          </a:prstGeom>
          <a:noFill/>
          <a:ln w="6350">
            <a:solidFill>
              <a:schemeClr val="tx1">
                <a:lumMod val="50000"/>
                <a:lumOff val="50000"/>
              </a:schemeClr>
            </a:solidFill>
          </a:ln>
        </p:spPr>
        <p:txBody>
          <a:bodyPr wrap="square" rtlCol="0">
            <a:noAutofit/>
          </a:bodyPr>
          <a:lstStyle/>
          <a:p>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都市の魅力向上に向けて、大阪市内の重点エリアの魅力向上、発信の各種取組を推進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［①大阪城地区］</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大阪城エリア観光拠点化事業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2015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年度に導入した大阪城公園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事業を推進し、民間活力を活用した公園の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新たな魅力を創出する。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月まで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事業を継続予定　　　　　　　　　　　　　　　　　　　　　　　　　　　　</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［②御堂筋地区］</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zh-TW" altLang="en-US" sz="1000" u="sng" dirty="0">
                <a:latin typeface="Meiryo UI" panose="020B0604030504040204" pitchFamily="50" charset="-128"/>
                <a:ea typeface="Meiryo UI" panose="020B0604030504040204" pitchFamily="50" charset="-128"/>
              </a:rPr>
              <a:t>御堂筋活性化事業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512,281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御堂筋の賑わい創出、憩いや交流など都市魅力の向上や活性化につながる取組を行う。</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○御堂筋の都市魅力向上や活性化の推進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御堂筋の空間再編</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224.000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「みちの未来体験</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EXPO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」で試行したテーマや道路空間の活用手法を活かした大規模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イベント等を実施することで、魅力的な空間の持続的な維持・運営が可能となる仕組み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の構築や長堀通以北の側道歩行者空間化の検討を進める。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8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［③天王寺・阿倍野地区、新今宮地区］</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天王寺公園・動物園の魅力向上事業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天王寺・阿倍野地区において、地区の核となる天王寺公園・動物園の官民連携等に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よる魅力向上・活性化事業を実施し、天王寺・阿倍野地区全体の集客力・ブランド力の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年）９月までに魅力創造事業を継続予定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新今宮駅北側のにぎわい創出に向けた回遊性向上事業</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lvl="0" algn="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18,000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新今宮駅北側エリアにおける観光・にぎわいづくりを目的とした「新今宮駅北側まちづくり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ビジョン」に基づき、新今宮エリアに快適な歩行者空間を創出することで、旅行者等の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回遊性を向上し、持続可能な観光地域づくりを推進する。</a:t>
            </a:r>
          </a:p>
          <a:p>
            <a:pPr lvl="0"/>
            <a:endParaRPr lang="ja-JP" altLang="en-US" sz="10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FC374357-E55A-4B47-9C6C-33ADAD9CB11D}"/>
              </a:ext>
            </a:extLst>
          </p:cNvPr>
          <p:cNvSpPr txBox="1"/>
          <p:nvPr/>
        </p:nvSpPr>
        <p:spPr>
          <a:xfrm>
            <a:off x="127817" y="644960"/>
            <a:ext cx="4701787"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大阪市内の重点エリアの魅力向上　</a:t>
            </a:r>
          </a:p>
        </p:txBody>
      </p:sp>
      <p:grpSp>
        <p:nvGrpSpPr>
          <p:cNvPr id="40" name="グループ化 39">
            <a:extLst>
              <a:ext uri="{FF2B5EF4-FFF2-40B4-BE49-F238E27FC236}">
                <a16:creationId xmlns:a16="http://schemas.microsoft.com/office/drawing/2014/main" id="{764048C2-04FF-4FF3-9072-12FD43ED6658}"/>
              </a:ext>
            </a:extLst>
          </p:cNvPr>
          <p:cNvGrpSpPr/>
          <p:nvPr/>
        </p:nvGrpSpPr>
        <p:grpSpPr>
          <a:xfrm>
            <a:off x="2103475" y="664850"/>
            <a:ext cx="748886" cy="216000"/>
            <a:chOff x="-1807864" y="2317564"/>
            <a:chExt cx="792000" cy="216000"/>
          </a:xfrm>
        </p:grpSpPr>
        <p:sp>
          <p:nvSpPr>
            <p:cNvPr id="41" name="楕円 40">
              <a:extLst>
                <a:ext uri="{FF2B5EF4-FFF2-40B4-BE49-F238E27FC236}">
                  <a16:creationId xmlns:a16="http://schemas.microsoft.com/office/drawing/2014/main" id="{28578A85-4679-4885-BD53-9EA4DAB63A8F}"/>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2" name="楕円 41">
              <a:extLst>
                <a:ext uri="{FF2B5EF4-FFF2-40B4-BE49-F238E27FC236}">
                  <a16:creationId xmlns:a16="http://schemas.microsoft.com/office/drawing/2014/main" id="{7633229A-D247-422E-8DBF-DC8614E52227}"/>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pic>
        <p:nvPicPr>
          <p:cNvPr id="44" name="図 43">
            <a:extLst>
              <a:ext uri="{FF2B5EF4-FFF2-40B4-BE49-F238E27FC236}">
                <a16:creationId xmlns:a16="http://schemas.microsoft.com/office/drawing/2014/main" id="{4BB405C0-4E57-41D7-AFCB-B60EEF99A3E3}"/>
              </a:ext>
            </a:extLst>
          </p:cNvPr>
          <p:cNvPicPr>
            <a:picLocks noChangeAspect="1"/>
          </p:cNvPicPr>
          <p:nvPr/>
        </p:nvPicPr>
        <p:blipFill>
          <a:blip r:embed="rId3"/>
          <a:stretch>
            <a:fillRect/>
          </a:stretch>
        </p:blipFill>
        <p:spPr>
          <a:xfrm>
            <a:off x="4078899" y="665672"/>
            <a:ext cx="750705" cy="256054"/>
          </a:xfrm>
          <a:prstGeom prst="rect">
            <a:avLst/>
          </a:prstGeom>
        </p:spPr>
      </p:pic>
      <p:sp>
        <p:nvSpPr>
          <p:cNvPr id="33" name="正方形/長方形 32">
            <a:extLst>
              <a:ext uri="{FF2B5EF4-FFF2-40B4-BE49-F238E27FC236}">
                <a16:creationId xmlns:a16="http://schemas.microsoft.com/office/drawing/2014/main" id="{ECF9AFEB-47F8-496A-A9E0-29E37FA5F990}"/>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の主な取組（観光）</a:t>
            </a:r>
          </a:p>
        </p:txBody>
      </p:sp>
      <p:grpSp>
        <p:nvGrpSpPr>
          <p:cNvPr id="27" name="グループ化 26">
            <a:extLst>
              <a:ext uri="{FF2B5EF4-FFF2-40B4-BE49-F238E27FC236}">
                <a16:creationId xmlns:a16="http://schemas.microsoft.com/office/drawing/2014/main" id="{22DCB11E-E979-434E-9F98-1EEDC8FAF1D3}"/>
              </a:ext>
            </a:extLst>
          </p:cNvPr>
          <p:cNvGrpSpPr/>
          <p:nvPr/>
        </p:nvGrpSpPr>
        <p:grpSpPr>
          <a:xfrm>
            <a:off x="4951781" y="644960"/>
            <a:ext cx="4825183" cy="5722710"/>
            <a:chOff x="141787" y="815164"/>
            <a:chExt cx="4554743" cy="4933637"/>
          </a:xfrm>
        </p:grpSpPr>
        <p:sp>
          <p:nvSpPr>
            <p:cNvPr id="28" name="テキスト ボックス 27">
              <a:extLst>
                <a:ext uri="{FF2B5EF4-FFF2-40B4-BE49-F238E27FC236}">
                  <a16:creationId xmlns:a16="http://schemas.microsoft.com/office/drawing/2014/main" id="{64279608-8A20-4F77-A371-4B16D5550B79}"/>
                </a:ext>
              </a:extLst>
            </p:cNvPr>
            <p:cNvSpPr txBox="1"/>
            <p:nvPr/>
          </p:nvSpPr>
          <p:spPr>
            <a:xfrm>
              <a:off x="141787" y="1025768"/>
              <a:ext cx="4554743" cy="4723033"/>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①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水都大阪コンソーシアム事業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67,450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「水と光の首都大阪」の実現に向けて、公民共通のプラットフォームである「水都大阪コンソー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シアム」において、水辺魅力の創出や舟運活性化、ブランディング、観光、安全・安心を推進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a:t>
              </a:r>
            </a:p>
            <a:p>
              <a:r>
                <a:rPr lang="ja-JP" sz="1000" dirty="0">
                  <a:latin typeface="Meiryo UI"/>
                  <a:ea typeface="Meiryo UI"/>
                  <a:cs typeface="+mn-lt"/>
                </a:rPr>
                <a:t>　　・</a:t>
              </a:r>
              <a:r>
                <a:rPr lang="en-US" altLang="ja-JP" sz="1000" dirty="0">
                  <a:latin typeface="Meiryo UI"/>
                  <a:ea typeface="Meiryo UI"/>
                  <a:cs typeface="+mn-lt"/>
                </a:rPr>
                <a:t>2026</a:t>
              </a:r>
              <a:r>
                <a:rPr lang="ja-JP" sz="1000" dirty="0">
                  <a:latin typeface="Meiryo UI"/>
                  <a:ea typeface="Meiryo UI"/>
                  <a:cs typeface="+mn-lt"/>
                </a:rPr>
                <a:t>年通年　四季の水辺ならでは魅力を活かした水都大阪ウイークの実施</a:t>
              </a:r>
              <a:endParaRPr lang="en-US" dirty="0"/>
            </a:p>
            <a:p>
              <a:r>
                <a:rPr lang="ja-JP" altLang="en-US" sz="1000" dirty="0">
                  <a:latin typeface="Meiryo UI"/>
                  <a:ea typeface="Meiryo UI"/>
                </a:rPr>
                <a:t>　　・</a:t>
              </a:r>
              <a:r>
                <a:rPr lang="en-US" altLang="ja-JP" sz="1000" dirty="0">
                  <a:latin typeface="Meiryo UI"/>
                  <a:ea typeface="Meiryo UI"/>
                </a:rPr>
                <a:t>2026</a:t>
              </a:r>
              <a:r>
                <a:rPr lang="ja-JP" altLang="en-US" sz="1000" dirty="0">
                  <a:latin typeface="Meiryo UI"/>
                  <a:ea typeface="Meiryo UI"/>
                </a:rPr>
                <a:t>年通年　水上ミニ花火</a:t>
              </a:r>
              <a:endParaRPr lang="en-US" dirty="0"/>
            </a:p>
            <a:p>
              <a:endParaRPr lang="ja-JP" altLang="en-US" sz="1000" dirty="0">
                <a:latin typeface="Meiryo UI"/>
                <a:ea typeface="Meiryo UI"/>
                <a:cs typeface="+mn-lt"/>
              </a:endParaRPr>
            </a:p>
            <a:p>
              <a:r>
                <a:rPr lang="ja-JP" sz="1000" dirty="0">
                  <a:latin typeface="Meiryo UI"/>
                  <a:ea typeface="Meiryo UI"/>
                  <a:cs typeface="+mn-lt"/>
                </a:rPr>
                <a:t>②</a:t>
              </a:r>
              <a:r>
                <a:rPr lang="ja-JP" sz="1000" u="sng" dirty="0">
                  <a:latin typeface="Meiryo UI"/>
                  <a:ea typeface="Meiryo UI"/>
                  <a:cs typeface="+mn-lt"/>
                </a:rPr>
                <a:t>水辺の魅力空間づくり</a:t>
              </a:r>
              <a:r>
                <a:rPr lang="ja-JP" sz="1000" dirty="0">
                  <a:latin typeface="Meiryo UI"/>
                  <a:ea typeface="Meiryo UI"/>
                  <a:cs typeface="+mn-lt"/>
                </a:rPr>
                <a:t>［</a:t>
              </a:r>
              <a:r>
                <a:rPr lang="en-US" altLang="ja-JP" sz="1000" dirty="0">
                  <a:latin typeface="Meiryo UI"/>
                  <a:ea typeface="Meiryo UI"/>
                  <a:cs typeface="+mn-lt"/>
                </a:rPr>
                <a:t>R8</a:t>
              </a:r>
              <a:r>
                <a:rPr lang="ja-JP" altLang="en-US" sz="1000" dirty="0">
                  <a:latin typeface="Meiryo UI"/>
                  <a:ea typeface="Meiryo UI"/>
                  <a:cs typeface="+mn-lt"/>
                </a:rPr>
                <a:t>年度</a:t>
              </a:r>
              <a:r>
                <a:rPr lang="ja-JP" sz="1000" dirty="0">
                  <a:latin typeface="Meiryo UI"/>
                  <a:ea typeface="Meiryo UI"/>
                  <a:cs typeface="+mn-lt"/>
                </a:rPr>
                <a:t>当初予算案　 </a:t>
              </a:r>
              <a:r>
                <a:rPr lang="en-US" altLang="ja-JP" sz="1000" dirty="0">
                  <a:latin typeface="Meiryo UI"/>
                  <a:ea typeface="Meiryo UI"/>
                  <a:cs typeface="+mn-lt"/>
                </a:rPr>
                <a:t>1,588,832</a:t>
              </a:r>
              <a:r>
                <a:rPr lang="ja-JP" sz="1000" dirty="0">
                  <a:latin typeface="Meiryo UI"/>
                  <a:ea typeface="Meiryo UI"/>
                  <a:cs typeface="+mn-lt"/>
                </a:rPr>
                <a:t>千円］</a:t>
              </a:r>
              <a:endParaRPr lang="ja-JP" dirty="0">
                <a:ea typeface="游ゴシック"/>
                <a:cs typeface="Calibri"/>
              </a:endParaRPr>
            </a:p>
            <a:p>
              <a:r>
                <a:rPr lang="ja-JP" sz="1000" dirty="0">
                  <a:latin typeface="Meiryo UI"/>
                  <a:ea typeface="Meiryo UI"/>
                  <a:cs typeface="+mn-lt"/>
                </a:rPr>
                <a:t>　中之島の夜間景観のさらなる充実のため、「水と光のシンボル空間」を創出するとともに、</a:t>
              </a:r>
              <a:endParaRPr lang="ja-JP" dirty="0"/>
            </a:p>
            <a:p>
              <a:r>
                <a:rPr lang="ja-JP" sz="1000" dirty="0">
                  <a:latin typeface="Meiryo UI"/>
                  <a:ea typeface="Meiryo UI"/>
                  <a:cs typeface="+mn-lt"/>
                </a:rPr>
                <a:t>　舟運をはじめ水辺も楽しめる観光メニューが集結するターミナルの整備、水辺魅力の向上</a:t>
              </a:r>
              <a:endParaRPr lang="en-US" dirty="0">
                <a:ea typeface="Calibri"/>
                <a:cs typeface="Calibri"/>
              </a:endParaRPr>
            </a:p>
            <a:p>
              <a:r>
                <a:rPr lang="ja-JP" sz="1000" dirty="0">
                  <a:latin typeface="Meiryo UI"/>
                  <a:ea typeface="Meiryo UI"/>
                  <a:cs typeface="+mn-lt"/>
                </a:rPr>
                <a:t>　や、舟運活性化に資する空間・景観整備を行う。</a:t>
              </a:r>
              <a:endParaRPr lang="ja-JP" dirty="0">
                <a:ea typeface="游ゴシック"/>
                <a:cs typeface="Calibri"/>
              </a:endParaRPr>
            </a:p>
            <a:p>
              <a:r>
                <a:rPr lang="ja-JP" sz="1000" dirty="0">
                  <a:latin typeface="Meiryo UI"/>
                  <a:ea typeface="Meiryo UI"/>
                  <a:cs typeface="+mn-lt"/>
                </a:rPr>
                <a:t>　○東横堀川の水辺空間利用の促進</a:t>
              </a:r>
              <a:r>
                <a:rPr lang="zh-CN" altLang="en-US" sz="1000" dirty="0">
                  <a:latin typeface="Meiryo UI"/>
                  <a:ea typeface="Meiryo UI"/>
                  <a:cs typeface="+mn-lt"/>
                </a:rPr>
                <a:t>［</a:t>
              </a:r>
              <a:r>
                <a:rPr lang="en-US" altLang="zh-CN" sz="1000" dirty="0">
                  <a:latin typeface="Meiryo UI"/>
                  <a:ea typeface="Meiryo UI"/>
                  <a:cs typeface="+mn-lt"/>
                </a:rPr>
                <a:t>R8</a:t>
              </a:r>
              <a:r>
                <a:rPr lang="zh-CN" altLang="en-US" sz="1000" dirty="0">
                  <a:latin typeface="Meiryo UI"/>
                  <a:ea typeface="Meiryo UI"/>
                  <a:cs typeface="+mn-lt"/>
                </a:rPr>
                <a:t>年度当初予算案　  </a:t>
              </a:r>
              <a:r>
                <a:rPr lang="en-US" altLang="zh-CN" sz="1000" dirty="0">
                  <a:latin typeface="Meiryo UI"/>
                  <a:ea typeface="Meiryo UI"/>
                  <a:cs typeface="+mn-lt"/>
                </a:rPr>
                <a:t>1,386,068</a:t>
              </a:r>
              <a:r>
                <a:rPr lang="zh-CN" altLang="en-US" sz="1000" dirty="0">
                  <a:latin typeface="Meiryo UI"/>
                  <a:ea typeface="Meiryo UI"/>
                  <a:cs typeface="+mn-lt"/>
                </a:rPr>
                <a:t>千円］</a:t>
              </a:r>
              <a:endParaRPr lang="ja-JP" dirty="0">
                <a:ea typeface="游ゴシック"/>
                <a:cs typeface="Calibri"/>
              </a:endParaRPr>
            </a:p>
            <a:p>
              <a:r>
                <a:rPr lang="ja-JP" sz="1000" dirty="0">
                  <a:latin typeface="Meiryo UI"/>
                  <a:ea typeface="Meiryo UI"/>
                  <a:cs typeface="+mn-lt"/>
                </a:rPr>
                <a:t>　</a:t>
              </a:r>
              <a:r>
                <a:rPr lang="ja-JP" altLang="en-US" sz="1000" dirty="0">
                  <a:latin typeface="Meiryo UI"/>
                  <a:ea typeface="Meiryo UI"/>
                  <a:cs typeface="+mn-lt"/>
                </a:rPr>
                <a:t>＜ハード事業＞</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年度　本町橋～農人橋間　工事</a:t>
              </a:r>
              <a:endParaRPr lang="en-US" altLang="ja-JP" sz="1000" dirty="0">
                <a:latin typeface="Meiryo UI"/>
                <a:ea typeface="Meiryo UI"/>
                <a:cs typeface="+mn-lt"/>
              </a:endParaRPr>
            </a:p>
            <a:p>
              <a:r>
                <a:rPr lang="ja-JP" altLang="en-US" sz="1000" dirty="0">
                  <a:latin typeface="Meiryo UI"/>
                  <a:ea typeface="Meiryo UI"/>
                  <a:cs typeface="+mn-lt"/>
                </a:rPr>
                <a:t>　　　　　　　　　　 葭屋橋～東横堀川水門間　工事</a:t>
              </a:r>
            </a:p>
            <a:p>
              <a:r>
                <a:rPr lang="ja-JP" altLang="en-US" sz="1000" dirty="0">
                  <a:latin typeface="Meiryo UI"/>
                  <a:ea typeface="Meiryo UI"/>
                  <a:cs typeface="+mn-lt"/>
                </a:rPr>
                <a:t>　＜ソフト事業＞</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年春・秋　社会実験の実施</a:t>
              </a:r>
            </a:p>
            <a:p>
              <a:endParaRPr lang="ja-JP" altLang="en-US" sz="1000" dirty="0">
                <a:latin typeface="Meiryo UI"/>
                <a:ea typeface="Meiryo UI"/>
                <a:cs typeface="+mn-lt"/>
              </a:endParaRPr>
            </a:p>
            <a:p>
              <a:r>
                <a:rPr lang="ja-JP" sz="1000" dirty="0">
                  <a:latin typeface="Meiryo UI"/>
                  <a:ea typeface="Meiryo UI"/>
                  <a:cs typeface="+mn-lt"/>
                </a:rPr>
                <a:t>　○</a:t>
              </a:r>
              <a:r>
                <a:rPr lang="ja-JP" altLang="en-US" sz="1000" dirty="0">
                  <a:latin typeface="Meiryo UI"/>
                  <a:ea typeface="Meiryo UI"/>
                  <a:cs typeface="+mn-lt"/>
                </a:rPr>
                <a:t>水と光を活かした景観創出事業（水辺のライトアップ及び水と光の噴水ショー）</a:t>
              </a:r>
              <a:endParaRPr lang="en-US" altLang="ja-JP" sz="1000" dirty="0">
                <a:latin typeface="Meiryo UI"/>
                <a:ea typeface="Meiryo UI"/>
                <a:cs typeface="+mn-lt"/>
              </a:endParaRPr>
            </a:p>
            <a:p>
              <a:r>
                <a:rPr lang="ja-JP" altLang="en-US" sz="1000" dirty="0">
                  <a:ea typeface="游ゴシック"/>
                  <a:cs typeface="Calibri"/>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98,764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ja-JP" sz="1000" dirty="0">
                <a:ea typeface="游ゴシック"/>
                <a:cs typeface="Calibri"/>
              </a:endParaRPr>
            </a:p>
            <a:p>
              <a:r>
                <a:rPr lang="ja-JP" sz="1000" dirty="0">
                  <a:latin typeface="Meiryo UI"/>
                  <a:ea typeface="Meiryo UI"/>
                  <a:cs typeface="+mn-lt"/>
                </a:rPr>
                <a:t>　　中之島の夜間景観のさらなる充実のため、一体的な光の演出等を行い「水と光のシンボ</a:t>
              </a:r>
              <a:endParaRPr lang="en-US" dirty="0">
                <a:ea typeface="Calibri"/>
                <a:cs typeface="Calibri"/>
              </a:endParaRPr>
            </a:p>
            <a:p>
              <a:r>
                <a:rPr lang="ja-JP" sz="1000" dirty="0">
                  <a:latin typeface="Meiryo UI"/>
                  <a:ea typeface="Meiryo UI"/>
                  <a:cs typeface="+mn-lt"/>
                </a:rPr>
                <a:t>　　ル空間」を創出するとともに、水辺魅力の向上や、舟運活性化に資する空間・景観整</a:t>
              </a:r>
              <a:endParaRPr lang="en-US" dirty="0">
                <a:ea typeface="Calibri"/>
                <a:cs typeface="Calibri"/>
              </a:endParaRPr>
            </a:p>
            <a:p>
              <a:r>
                <a:rPr lang="ja-JP" sz="1000" dirty="0">
                  <a:latin typeface="Meiryo UI"/>
                  <a:ea typeface="Meiryo UI"/>
                  <a:cs typeface="+mn-lt"/>
                </a:rPr>
                <a:t>　　備を行う。</a:t>
              </a:r>
              <a:endParaRPr lang="en-US" altLang="ja-JP" sz="1000" dirty="0">
                <a:latin typeface="Meiryo UI"/>
                <a:ea typeface="Meiryo UI"/>
                <a:cs typeface="+mn-lt"/>
              </a:endParaRP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　</a:t>
              </a:r>
              <a:r>
                <a:rPr lang="en-US" altLang="ja-JP" sz="1000" dirty="0">
                  <a:latin typeface="Meiryo UI"/>
                  <a:ea typeface="Meiryo UI"/>
                  <a:cs typeface="+mn-lt"/>
                </a:rPr>
                <a:t>4</a:t>
              </a:r>
              <a:r>
                <a:rPr lang="ja-JP" altLang="en-US" sz="1000" dirty="0">
                  <a:latin typeface="Meiryo UI"/>
                  <a:ea typeface="Meiryo UI"/>
                  <a:cs typeface="+mn-lt"/>
                </a:rPr>
                <a:t>月～</a:t>
              </a:r>
              <a:r>
                <a:rPr lang="en-US" altLang="ja-JP" sz="1000" dirty="0">
                  <a:latin typeface="Meiryo UI"/>
                  <a:ea typeface="Meiryo UI"/>
                  <a:cs typeface="+mn-lt"/>
                </a:rPr>
                <a:t>5</a:t>
              </a:r>
              <a:r>
                <a:rPr lang="ja-JP" altLang="en-US" sz="1000" dirty="0">
                  <a:latin typeface="Meiryo UI"/>
                  <a:ea typeface="Meiryo UI"/>
                  <a:cs typeface="+mn-lt"/>
                </a:rPr>
                <a:t>月頃　噴水ショー演出開始</a:t>
              </a:r>
              <a:endParaRPr lang="ja-JP" dirty="0"/>
            </a:p>
            <a:p>
              <a:r>
                <a:rPr lang="ja-JP"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　</a:t>
              </a:r>
              <a:r>
                <a:rPr lang="en-US" altLang="ja-JP" sz="1000" dirty="0">
                  <a:latin typeface="Meiryo UI"/>
                  <a:ea typeface="Meiryo UI"/>
                  <a:cs typeface="+mn-lt"/>
                </a:rPr>
                <a:t>8</a:t>
              </a:r>
              <a:r>
                <a:rPr lang="ja-JP" altLang="en-US" sz="1000" dirty="0">
                  <a:latin typeface="Meiryo UI"/>
                  <a:ea typeface="Meiryo UI"/>
                  <a:cs typeface="+mn-lt"/>
                </a:rPr>
                <a:t>月頃　　　　　事業者の選定</a:t>
              </a:r>
              <a:endParaRPr lang="en-US" dirty="0"/>
            </a:p>
            <a:p>
              <a:r>
                <a:rPr lang="ja-JP" altLang="en-US" sz="1000" dirty="0">
                  <a:latin typeface="Meiryo UI"/>
                  <a:ea typeface="Meiryo UI"/>
                  <a:cs typeface="+mn-lt"/>
                </a:rPr>
                <a:t>　　・</a:t>
              </a:r>
              <a:r>
                <a:rPr lang="en-US" altLang="ja-JP" sz="1000" dirty="0">
                  <a:latin typeface="Meiryo UI"/>
                  <a:ea typeface="Meiryo UI"/>
                  <a:cs typeface="+mn-lt"/>
                </a:rPr>
                <a:t>2026</a:t>
              </a:r>
              <a:r>
                <a:rPr lang="ja-JP" sz="1000" dirty="0">
                  <a:latin typeface="Meiryo UI"/>
                  <a:ea typeface="Meiryo UI"/>
                  <a:cs typeface="+mn-lt"/>
                </a:rPr>
                <a:t>年10月頃　</a:t>
              </a:r>
              <a:r>
                <a:rPr lang="ja-JP" altLang="en-US" sz="1000" dirty="0">
                  <a:latin typeface="Meiryo UI"/>
                  <a:ea typeface="Meiryo UI"/>
                  <a:cs typeface="+mn-lt"/>
                </a:rPr>
                <a:t>　　　　</a:t>
              </a:r>
              <a:r>
                <a:rPr lang="ja-JP" sz="1000" dirty="0">
                  <a:latin typeface="Meiryo UI"/>
                  <a:ea typeface="Meiryo UI"/>
                  <a:cs typeface="+mn-lt"/>
                </a:rPr>
                <a:t>ライトアップ施設リニューアル整備開始</a:t>
              </a:r>
              <a:endParaRPr lang="en-US" altLang="ja-JP" sz="1000" dirty="0">
                <a:latin typeface="Meiryo UI"/>
                <a:ea typeface="Meiryo UI"/>
                <a:cs typeface="+mn-lt"/>
              </a:endParaRPr>
            </a:p>
            <a:p>
              <a:endParaRPr lang="en-US" altLang="ja-JP" sz="1000" dirty="0">
                <a:latin typeface="Meiryo UI"/>
                <a:ea typeface="Meiryo UI"/>
                <a:cs typeface="+mn-lt"/>
              </a:endParaRPr>
            </a:p>
            <a:p>
              <a:r>
                <a:rPr lang="ja-JP" altLang="en-US" sz="1000" dirty="0">
                  <a:latin typeface="Meiryo UI"/>
                  <a:ea typeface="Meiryo UI"/>
                  <a:cs typeface="+mn-lt"/>
                </a:rPr>
                <a:t>　○橋梁のライトアップ　［</a:t>
              </a:r>
              <a:r>
                <a:rPr lang="en-US" altLang="ja-JP" sz="1000" dirty="0">
                  <a:latin typeface="Meiryo UI"/>
                  <a:ea typeface="Meiryo UI"/>
                  <a:cs typeface="+mn-lt"/>
                </a:rPr>
                <a:t>R8</a:t>
              </a:r>
              <a:r>
                <a:rPr lang="ja-JP" altLang="en-US" sz="1000" dirty="0">
                  <a:latin typeface="Meiryo UI"/>
                  <a:ea typeface="Meiryo UI"/>
                  <a:cs typeface="+mn-lt"/>
                </a:rPr>
                <a:t>年度当初予算案　 </a:t>
              </a:r>
              <a:r>
                <a:rPr lang="en-US" altLang="ja-JP" sz="1000" dirty="0">
                  <a:latin typeface="Meiryo UI"/>
                  <a:ea typeface="Meiryo UI"/>
                  <a:cs typeface="+mn-lt"/>
                </a:rPr>
                <a:t>104,000</a:t>
              </a:r>
              <a:r>
                <a:rPr lang="ja-JP" altLang="en-US" sz="1000" dirty="0">
                  <a:latin typeface="Meiryo UI"/>
                  <a:ea typeface="Meiryo UI"/>
                  <a:cs typeface="+mn-lt"/>
                </a:rPr>
                <a:t>千円］</a:t>
              </a:r>
            </a:p>
            <a:p>
              <a:r>
                <a:rPr lang="ja-JP" altLang="en-US" sz="1000" dirty="0">
                  <a:latin typeface="Meiryo UI"/>
                  <a:ea typeface="Meiryo UI"/>
                  <a:cs typeface="+mn-lt"/>
                </a:rPr>
                <a:t>　　水都大阪の特性を活かした夜間の都市景観を創出することで、水辺の魅力を高め、</a:t>
              </a:r>
              <a:endParaRPr lang="en-US" altLang="ja-JP" sz="1000" dirty="0">
                <a:latin typeface="Meiryo UI"/>
                <a:ea typeface="Meiryo UI"/>
                <a:cs typeface="+mn-lt"/>
              </a:endParaRPr>
            </a:p>
            <a:p>
              <a:r>
                <a:rPr lang="ja-JP" altLang="en-US" sz="1000" dirty="0">
                  <a:latin typeface="Meiryo UI"/>
                  <a:ea typeface="Meiryo UI"/>
                  <a:cs typeface="+mn-lt"/>
                </a:rPr>
                <a:t>　　舟運の活性化や国内外からの集客促進を図り、まちのさらなる活性化につなげる。</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年度　本町橋等の水の回廊にかかる橋梁のライトアップ工事を実施</a:t>
              </a:r>
              <a:endParaRPr lang="en-US" altLang="ja-JP" sz="1000" dirty="0">
                <a:latin typeface="Meiryo UI"/>
                <a:ea typeface="Meiryo UI"/>
                <a:cs typeface="+mn-lt"/>
              </a:endParaRPr>
            </a:p>
            <a:p>
              <a:pPr indent="896938"/>
              <a:r>
                <a:rPr lang="ja-JP" altLang="en-US" sz="1000" dirty="0">
                  <a:latin typeface="Meiryo UI"/>
                  <a:ea typeface="Meiryo UI"/>
                  <a:cs typeface="+mn-lt"/>
                </a:rPr>
                <a:t>中之島等の橋梁ライトアップ調査検討を実施</a:t>
              </a:r>
              <a:endParaRPr lang="en-US" altLang="ja-JP" sz="1000" dirty="0">
                <a:latin typeface="Meiryo UI"/>
                <a:ea typeface="Meiryo UI"/>
                <a:cs typeface="+mn-lt"/>
              </a:endParaRPr>
            </a:p>
            <a:p>
              <a:endParaRPr lang="en-US" altLang="ja-JP" sz="1000" u="sng" dirty="0">
                <a:latin typeface="Meiryo UI" panose="020B0604030504040204" pitchFamily="50" charset="-128"/>
                <a:ea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rPr>
                <a:t>③ナイトクルーズによる周遊性向上事業（再掲：</a:t>
              </a:r>
              <a:r>
                <a:rPr lang="en-US" altLang="ja-JP" sz="1000" u="sng" dirty="0">
                  <a:latin typeface="Meiryo UI" panose="020B0604030504040204" pitchFamily="50" charset="-128"/>
                  <a:ea typeface="Meiryo UI" panose="020B0604030504040204" pitchFamily="50" charset="-128"/>
                </a:rPr>
                <a:t>P.1 </a:t>
              </a:r>
              <a:r>
                <a:rPr lang="ja-JP" altLang="en-US" sz="1000" u="sng" dirty="0">
                  <a:latin typeface="Meiryo UI" panose="020B0604030504040204" pitchFamily="50" charset="-128"/>
                  <a:ea typeface="Meiryo UI" panose="020B0604030504040204" pitchFamily="50" charset="-128"/>
                </a:rPr>
                <a:t>ナイトカルチャー ②）</a:t>
              </a:r>
              <a:endParaRPr lang="en-US" altLang="ja-JP" sz="1000" dirty="0">
                <a:latin typeface="Meiryo UI"/>
                <a:ea typeface="Meiryo UI"/>
                <a:cs typeface="+mn-lt"/>
              </a:endParaRPr>
            </a:p>
          </p:txBody>
        </p:sp>
        <p:sp>
          <p:nvSpPr>
            <p:cNvPr id="29" name="テキスト ボックス 28">
              <a:extLst>
                <a:ext uri="{FF2B5EF4-FFF2-40B4-BE49-F238E27FC236}">
                  <a16:creationId xmlns:a16="http://schemas.microsoft.com/office/drawing/2014/main" id="{BA2649F7-926D-4D9E-8DA1-82FFC11B688A}"/>
                </a:ext>
              </a:extLst>
            </p:cNvPr>
            <p:cNvSpPr txBox="1"/>
            <p:nvPr/>
          </p:nvSpPr>
          <p:spPr>
            <a:xfrm>
              <a:off x="142937" y="815164"/>
              <a:ext cx="4552445" cy="211046"/>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水都大阪</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4" name="正方形/長方形 33">
            <a:extLst>
              <a:ext uri="{FF2B5EF4-FFF2-40B4-BE49-F238E27FC236}">
                <a16:creationId xmlns:a16="http://schemas.microsoft.com/office/drawing/2014/main" id="{DF25A8B7-7403-4305-853A-A2CE55F82CE5}"/>
              </a:ext>
            </a:extLst>
          </p:cNvPr>
          <p:cNvSpPr/>
          <p:nvPr/>
        </p:nvSpPr>
        <p:spPr>
          <a:xfrm>
            <a:off x="9202496" y="678681"/>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拡充</a:t>
            </a:r>
          </a:p>
        </p:txBody>
      </p:sp>
      <p:grpSp>
        <p:nvGrpSpPr>
          <p:cNvPr id="36" name="グループ化 35">
            <a:extLst>
              <a:ext uri="{FF2B5EF4-FFF2-40B4-BE49-F238E27FC236}">
                <a16:creationId xmlns:a16="http://schemas.microsoft.com/office/drawing/2014/main" id="{7B4D19F2-8039-4C73-84D6-15FC09CF6B11}"/>
              </a:ext>
            </a:extLst>
          </p:cNvPr>
          <p:cNvGrpSpPr/>
          <p:nvPr/>
        </p:nvGrpSpPr>
        <p:grpSpPr>
          <a:xfrm>
            <a:off x="5510490" y="659104"/>
            <a:ext cx="748886" cy="216000"/>
            <a:chOff x="-1807864" y="2317564"/>
            <a:chExt cx="792000" cy="216000"/>
          </a:xfrm>
        </p:grpSpPr>
        <p:sp>
          <p:nvSpPr>
            <p:cNvPr id="37" name="楕円 36">
              <a:extLst>
                <a:ext uri="{FF2B5EF4-FFF2-40B4-BE49-F238E27FC236}">
                  <a16:creationId xmlns:a16="http://schemas.microsoft.com/office/drawing/2014/main" id="{450F22CA-73D7-4AD4-942F-8C2745E434F6}"/>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B6E32331-9033-443C-8688-766192897E58}"/>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spTree>
    <p:extLst>
      <p:ext uri="{BB962C8B-B14F-4D97-AF65-F5344CB8AC3E}">
        <p14:creationId xmlns:p14="http://schemas.microsoft.com/office/powerpoint/2010/main" val="36433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3</a:t>
            </a:r>
            <a:endParaRPr lang="ja-JP" altLang="en-US" dirty="0"/>
          </a:p>
        </p:txBody>
      </p:sp>
      <p:grpSp>
        <p:nvGrpSpPr>
          <p:cNvPr id="107" name="グループ化 106">
            <a:extLst>
              <a:ext uri="{FF2B5EF4-FFF2-40B4-BE49-F238E27FC236}">
                <a16:creationId xmlns:a16="http://schemas.microsoft.com/office/drawing/2014/main" id="{DA68567A-473A-4366-AD68-E90A3033ECA7}"/>
              </a:ext>
            </a:extLst>
          </p:cNvPr>
          <p:cNvGrpSpPr/>
          <p:nvPr/>
        </p:nvGrpSpPr>
        <p:grpSpPr>
          <a:xfrm>
            <a:off x="4929151" y="3566277"/>
            <a:ext cx="4825521" cy="2032014"/>
            <a:chOff x="4808968" y="3570454"/>
            <a:chExt cx="4970798" cy="2032014"/>
          </a:xfrm>
        </p:grpSpPr>
        <p:sp>
          <p:nvSpPr>
            <p:cNvPr id="108" name="テキスト ボックス 107">
              <a:extLst>
                <a:ext uri="{FF2B5EF4-FFF2-40B4-BE49-F238E27FC236}">
                  <a16:creationId xmlns:a16="http://schemas.microsoft.com/office/drawing/2014/main" id="{E2F868DC-50C1-48E0-97FF-2114BA4A3923}"/>
                </a:ext>
              </a:extLst>
            </p:cNvPr>
            <p:cNvSpPr txBox="1"/>
            <p:nvPr/>
          </p:nvSpPr>
          <p:spPr>
            <a:xfrm>
              <a:off x="4809924" y="3817364"/>
              <a:ext cx="4969842" cy="1785104"/>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世界遺産「百舌鳥・古市古墳群」について、「世界遺産条約」に基づく義務を果たすため、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資産の保存・活用や資産の価値と魅力を発信する取組を、大阪府、堺市、羽曳野市、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藤井寺市が一体となり進める。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sz="1000" dirty="0">
                  <a:latin typeface="Meiryo UI"/>
                  <a:ea typeface="Meiryo UI"/>
                </a:rPr>
                <a:t>○</a:t>
              </a:r>
              <a:r>
                <a:rPr lang="en-US" sz="1000" dirty="0" err="1">
                  <a:latin typeface="Meiryo UI"/>
                  <a:ea typeface="Meiryo UI"/>
                </a:rPr>
                <a:t>資産の保存</a:t>
              </a:r>
              <a:r>
                <a:rPr lang="en-US" sz="1000" dirty="0">
                  <a:latin typeface="Meiryo UI"/>
                  <a:ea typeface="Meiryo UI"/>
                </a:rPr>
                <a:t>・</a:t>
              </a:r>
              <a:r>
                <a:rPr lang="ja-JP" altLang="en-US" sz="1000" dirty="0">
                  <a:latin typeface="Meiryo UI"/>
                  <a:ea typeface="Meiryo UI"/>
                </a:rPr>
                <a:t>活用の取組</a:t>
              </a:r>
              <a:endParaRPr lang="ja-JP" dirty="0"/>
            </a:p>
            <a:p>
              <a:r>
                <a:rPr lang="en-US" altLang="ja-JP" sz="1000" dirty="0">
                  <a:latin typeface="Meiryo UI"/>
                  <a:ea typeface="Meiryo UI"/>
                </a:rPr>
                <a:t> 　　</a:t>
              </a:r>
              <a:r>
                <a:rPr lang="ja-JP" altLang="en-US" sz="1000" dirty="0">
                  <a:latin typeface="Meiryo UI"/>
                  <a:ea typeface="Meiryo UI"/>
                </a:rPr>
                <a:t>継続的に実施</a:t>
              </a:r>
              <a:endParaRPr lang="en-US" dirty="0"/>
            </a:p>
            <a:p>
              <a:pPr defTabSz="742950">
                <a:defRPr/>
              </a:pPr>
              <a:endParaRPr lang="ja-JP" altLang="en-US" sz="1000" dirty="0">
                <a:latin typeface="Meiryo UI"/>
                <a:ea typeface="Meiryo UI"/>
              </a:endParaRPr>
            </a:p>
            <a:p>
              <a:pPr lvl="0" defTabSz="742950">
                <a:defRPr/>
              </a:pPr>
              <a:r>
                <a:rPr lang="en-US" altLang="ja-JP" sz="1000" dirty="0">
                  <a:latin typeface="Meiryo UI"/>
                  <a:ea typeface="Meiryo UI"/>
                </a:rPr>
                <a:t>○</a:t>
              </a:r>
              <a:r>
                <a:rPr lang="ja-JP" altLang="en-US" sz="1000" dirty="0">
                  <a:latin typeface="Meiryo UI"/>
                  <a:ea typeface="Meiryo UI"/>
                </a:rPr>
                <a:t>資産の価値と魅力の発信の取組</a:t>
              </a:r>
              <a:endParaRPr lang="en-US" dirty="0"/>
            </a:p>
            <a:p>
              <a:pPr defTabSz="742950">
                <a:defRPr/>
              </a:pPr>
              <a:r>
                <a:rPr lang="ja-JP" altLang="en-US" sz="1000" dirty="0">
                  <a:latin typeface="Meiryo UI"/>
                  <a:ea typeface="Meiryo UI"/>
                  <a:cs typeface="Meiryo UI" panose="020B0604030504040204" pitchFamily="50" charset="-128"/>
                </a:rPr>
                <a:t>  ・</a:t>
              </a:r>
              <a:r>
                <a:rPr lang="en-US"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sz="1000" dirty="0">
                  <a:latin typeface="Meiryo UI"/>
                  <a:ea typeface="Meiryo UI"/>
                  <a:cs typeface="Meiryo UI" panose="020B0604030504040204" pitchFamily="50" charset="-128"/>
                </a:rPr>
                <a:t>6</a:t>
              </a:r>
              <a:r>
                <a:rPr lang="ja-JP" altLang="en-US" sz="1000" dirty="0">
                  <a:latin typeface="Meiryo UI"/>
                  <a:ea typeface="Meiryo UI"/>
                  <a:cs typeface="Meiryo UI" panose="020B0604030504040204" pitchFamily="50" charset="-128"/>
                </a:rPr>
                <a:t>月以降　 情報発信事業（航空機内誌、ターゲティング広告）</a:t>
              </a:r>
              <a:endParaRPr lang="en-US" altLang="ja-JP" sz="1000" dirty="0">
                <a:latin typeface="Meiryo UI"/>
                <a:ea typeface="Meiryo UI"/>
                <a:cs typeface="Meiryo UI" panose="020B0604030504040204" pitchFamily="50" charset="-128"/>
              </a:endParaRPr>
            </a:p>
            <a:p>
              <a:pPr defTabSz="742950">
                <a:defRPr/>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10</a:t>
              </a:r>
              <a:r>
                <a:rPr lang="ja-JP" altLang="en-US" sz="1000" dirty="0">
                  <a:latin typeface="Meiryo UI"/>
                  <a:ea typeface="Meiryo UI"/>
                  <a:cs typeface="Meiryo UI" panose="020B0604030504040204" pitchFamily="50" charset="-128"/>
                </a:rPr>
                <a:t>月頃　　価値理解促進イベント開催</a:t>
              </a:r>
              <a:endParaRPr lang="en-US" altLang="ja-JP" sz="1000" dirty="0">
                <a:latin typeface="Meiryo UI"/>
                <a:ea typeface="Meiryo UI"/>
                <a:cs typeface="Meiryo UI" panose="020B0604030504040204" pitchFamily="50" charset="-128"/>
              </a:endParaRPr>
            </a:p>
            <a:p>
              <a:pPr defTabSz="742950">
                <a:defRPr/>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11</a:t>
              </a:r>
              <a:r>
                <a:rPr lang="ja-JP" altLang="en-US" sz="1000" dirty="0">
                  <a:latin typeface="Meiryo UI"/>
                  <a:ea typeface="Meiryo UI"/>
                  <a:cs typeface="Meiryo UI" panose="020B0604030504040204" pitchFamily="50" charset="-128"/>
                </a:rPr>
                <a:t>月頃　　スタンプラリーイベント開催（周遊コンテンツの周知）</a:t>
              </a:r>
              <a:endParaRPr lang="en-US" altLang="ja-JP" sz="1000" dirty="0">
                <a:latin typeface="Meiryo UI"/>
                <a:ea typeface="Meiryo UI"/>
                <a:cs typeface="Meiryo UI" panose="020B0604030504040204" pitchFamily="50" charset="-128"/>
              </a:endParaRPr>
            </a:p>
          </p:txBody>
        </p:sp>
        <p:sp>
          <p:nvSpPr>
            <p:cNvPr id="109" name="テキスト ボックス 108">
              <a:extLst>
                <a:ext uri="{FF2B5EF4-FFF2-40B4-BE49-F238E27FC236}">
                  <a16:creationId xmlns:a16="http://schemas.microsoft.com/office/drawing/2014/main" id="{50787162-41A9-4023-A4D8-90A446D8587F}"/>
                </a:ext>
              </a:extLst>
            </p:cNvPr>
            <p:cNvSpPr txBox="1"/>
            <p:nvPr/>
          </p:nvSpPr>
          <p:spPr>
            <a:xfrm>
              <a:off x="4808968" y="3570454"/>
              <a:ext cx="4970798" cy="246221"/>
            </a:xfrm>
            <a:prstGeom prst="rect">
              <a:avLst/>
            </a:prstGeom>
            <a:solidFill>
              <a:schemeClr val="tx2">
                <a:lumMod val="75000"/>
              </a:schemeClr>
            </a:solidFill>
            <a:ln w="9525">
              <a:solidFill>
                <a:srgbClr val="002060"/>
              </a:solidFill>
            </a:ln>
          </p:spPr>
          <p:txBody>
            <a:bodyPr wrap="square" lIns="91440" tIns="45720" rIns="91440" bIns="45720" rtlCol="0" anchor="ctr" anchorCtr="1">
              <a:spAutoFit/>
            </a:bodyPr>
            <a:lstStyle/>
            <a:p>
              <a:pPr>
                <a:lnSpc>
                  <a:spcPts val="1200"/>
                </a:lnSpc>
              </a:pPr>
              <a:r>
                <a:rPr lang="ja-JP" sz="1100" b="1" u="sng" dirty="0">
                  <a:solidFill>
                    <a:schemeClr val="bg1"/>
                  </a:solidFill>
                  <a:latin typeface="Meiryo UI"/>
                  <a:ea typeface="Meiryo UI"/>
                  <a:cs typeface="Meiryo UI" panose="020B0604030504040204" pitchFamily="50" charset="-128"/>
                </a:rPr>
                <a:t>百舌鳥・古市古墳群世界遺産保存活用事業</a:t>
              </a:r>
              <a:r>
                <a:rPr lang="ja-JP" sz="1100" b="1" dirty="0">
                  <a:solidFill>
                    <a:srgbClr val="FF0000"/>
                  </a:solidFill>
                  <a:latin typeface="Meiryo UI"/>
                  <a:ea typeface="Meiryo UI"/>
                  <a:cs typeface="Meiryo UI" panose="020B0604030504040204" pitchFamily="50" charset="-128"/>
                </a:rPr>
                <a:t>　　　　</a:t>
              </a:r>
              <a:r>
                <a:rPr lang="ja-JP" altLang="en-US" sz="1100" b="1"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zh-CN" sz="700" dirty="0">
                  <a:solidFill>
                    <a:srgbClr val="FF0000"/>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12,</a:t>
              </a:r>
              <a:r>
                <a:rPr lang="en-US" altLang="ja-JP" sz="700" dirty="0">
                  <a:solidFill>
                    <a:schemeClr val="bg1"/>
                  </a:solidFill>
                  <a:latin typeface="Meiryo UI"/>
                  <a:ea typeface="Meiryo UI"/>
                  <a:cs typeface="Meiryo UI" panose="020B0604030504040204" pitchFamily="50" charset="-128"/>
                </a:rPr>
                <a:t>968</a:t>
              </a:r>
              <a:r>
                <a:rPr lang="zh-CN" altLang="en-US" sz="700" dirty="0">
                  <a:solidFill>
                    <a:schemeClr val="bg1"/>
                  </a:solidFill>
                  <a:latin typeface="Meiryo UI"/>
                  <a:ea typeface="Meiryo UI"/>
                  <a:cs typeface="Meiryo UI" panose="020B0604030504040204" pitchFamily="50" charset="-128"/>
                </a:rPr>
                <a:t>千円</a:t>
              </a:r>
              <a:endParaRPr lang="ja-JP" altLang="en-US" sz="700" dirty="0">
                <a:solidFill>
                  <a:schemeClr val="bg1"/>
                </a:solidFill>
                <a:latin typeface="Meiryo UI"/>
                <a:ea typeface="Meiryo UI"/>
                <a:cs typeface="Meiryo UI" panose="020B0604030504040204" pitchFamily="50" charset="-128"/>
              </a:endParaRPr>
            </a:p>
          </p:txBody>
        </p:sp>
      </p:grpSp>
      <p:sp>
        <p:nvSpPr>
          <p:cNvPr id="33" name="正方形/長方形 32">
            <a:extLst>
              <a:ext uri="{FF2B5EF4-FFF2-40B4-BE49-F238E27FC236}">
                <a16:creationId xmlns:a16="http://schemas.microsoft.com/office/drawing/2014/main" id="{A88FBED7-0A51-4484-A558-7D8A94BF0CE0}"/>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年度</a:t>
            </a:r>
            <a:r>
              <a:rPr lang="en-US" altLang="ja-JP" sz="1800" b="1" dirty="0">
                <a:solidFill>
                  <a:schemeClr val="tx1"/>
                </a:solidFill>
                <a:latin typeface="Meiryo UI"/>
                <a:ea typeface="Meiryo UI"/>
                <a:cs typeface="Meiryo UI" panose="020B0604030504040204" pitchFamily="50" charset="-128"/>
              </a:rPr>
              <a:t>(R8</a:t>
            </a:r>
            <a:r>
              <a:rPr lang="ja-JP" altLang="en-US" sz="1800" b="1" dirty="0">
                <a:solidFill>
                  <a:schemeClr val="tx1"/>
                </a:solidFill>
                <a:latin typeface="Meiryo UI"/>
                <a:ea typeface="Meiryo UI"/>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の主な取組（観光）</a:t>
            </a:r>
          </a:p>
        </p:txBody>
      </p:sp>
      <p:grpSp>
        <p:nvGrpSpPr>
          <p:cNvPr id="34" name="グループ化 33">
            <a:extLst>
              <a:ext uri="{FF2B5EF4-FFF2-40B4-BE49-F238E27FC236}">
                <a16:creationId xmlns:a16="http://schemas.microsoft.com/office/drawing/2014/main" id="{70F9B00D-3BF3-4938-9D8F-0CD063DD2FEE}"/>
              </a:ext>
            </a:extLst>
          </p:cNvPr>
          <p:cNvGrpSpPr/>
          <p:nvPr/>
        </p:nvGrpSpPr>
        <p:grpSpPr>
          <a:xfrm>
            <a:off x="4929151" y="439936"/>
            <a:ext cx="4818267" cy="3098352"/>
            <a:chOff x="71999" y="837667"/>
            <a:chExt cx="4824000" cy="3098352"/>
          </a:xfrm>
        </p:grpSpPr>
        <p:sp>
          <p:nvSpPr>
            <p:cNvPr id="38" name="テキスト ボックス 37">
              <a:extLst>
                <a:ext uri="{FF2B5EF4-FFF2-40B4-BE49-F238E27FC236}">
                  <a16:creationId xmlns:a16="http://schemas.microsoft.com/office/drawing/2014/main" id="{5A3705F3-2CF8-41B3-945A-4E8417611DD9}"/>
                </a:ext>
              </a:extLst>
            </p:cNvPr>
            <p:cNvSpPr txBox="1"/>
            <p:nvPr/>
          </p:nvSpPr>
          <p:spPr>
            <a:xfrm>
              <a:off x="71999" y="1073697"/>
              <a:ext cx="4824000" cy="2862322"/>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年度のモデル事業の結果を踏まえ、来阪者の府内周遊を一層促進するため、各地の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地域資源等を巡る周遊ツアーを府と民間事業者が連携して実施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大阪府内周遊ツアー推進事業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21,430</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令和７年度に実施した取組も踏まえ、気軽に府域の観光資源等を巡ることができる周遊ツアーを民間事業者と連携して実施。また、国内外の観光客等に向け、情報を発信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し、将来的に民間主導による観光周遊ツアーの展開・継続をめざす。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委託事業者募集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契約締結・事業実施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プロモーション開始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周遊ツアーの実施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defRPr/>
              </a:pPr>
              <a:endPar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a:defRPr/>
              </a:pPr>
              <a:r>
                <a:rPr lang="ja-JP" altLang="en-US" sz="1000" noProof="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デジタルプロモーション推進事業</a:t>
              </a:r>
              <a:r>
                <a:rPr lang="ja-JP" altLang="en-US" sz="1000" noProof="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noProof="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216,227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大阪観光局と連携し、旅行者の行動傾向や嗜好に沿った情報発信が可能な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レコメン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ド機能を備えた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サイトを活用して府内市町村が有する観光コンテンツ等をより効果</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的に発信することで、さらなる誘客促進と府域周遊を図る。</a:t>
              </a: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通年　　　　　概況データの収集及び整備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通年　　　　　市町村職員への研修及び個別支援の実施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8B32E16D-52A3-4AEE-81AE-2C95068C60EF}"/>
                </a:ext>
              </a:extLst>
            </p:cNvPr>
            <p:cNvSpPr txBox="1"/>
            <p:nvPr/>
          </p:nvSpPr>
          <p:spPr>
            <a:xfrm>
              <a:off x="71999" y="837667"/>
              <a:ext cx="4824000" cy="252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a:solidFill>
                    <a:prstClr val="white"/>
                  </a:solidFill>
                  <a:latin typeface="Meiryo UI" panose="020B0604030504040204" pitchFamily="50" charset="-128"/>
                  <a:ea typeface="Meiryo UI" panose="020B0604030504040204" pitchFamily="50" charset="-128"/>
                  <a:cs typeface="Meiryo UI" panose="020B0604030504040204" pitchFamily="50" charset="-128"/>
                </a:rPr>
                <a:t>大阪府内周遊の促進</a:t>
              </a:r>
              <a:r>
                <a:rPr lang="ja-JP" altLang="en-US" sz="1100" b="1">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3" name="グループ化 52">
            <a:extLst>
              <a:ext uri="{FF2B5EF4-FFF2-40B4-BE49-F238E27FC236}">
                <a16:creationId xmlns:a16="http://schemas.microsoft.com/office/drawing/2014/main" id="{AB8FFD39-6819-4D35-A76F-013CD7BB3BE7}"/>
              </a:ext>
            </a:extLst>
          </p:cNvPr>
          <p:cNvGrpSpPr/>
          <p:nvPr/>
        </p:nvGrpSpPr>
        <p:grpSpPr>
          <a:xfrm>
            <a:off x="4929151" y="5629379"/>
            <a:ext cx="4825520" cy="1156886"/>
            <a:chOff x="164802" y="2576553"/>
            <a:chExt cx="4788000" cy="1156886"/>
          </a:xfrm>
        </p:grpSpPr>
        <p:sp>
          <p:nvSpPr>
            <p:cNvPr id="54" name="テキスト ボックス 53">
              <a:extLst>
                <a:ext uri="{FF2B5EF4-FFF2-40B4-BE49-F238E27FC236}">
                  <a16:creationId xmlns:a16="http://schemas.microsoft.com/office/drawing/2014/main" id="{94C73657-63E0-431A-9DE8-5B9DBCECFCC1}"/>
                </a:ext>
              </a:extLst>
            </p:cNvPr>
            <p:cNvSpPr txBox="1"/>
            <p:nvPr/>
          </p:nvSpPr>
          <p:spPr>
            <a:xfrm>
              <a:off x="164802" y="2825663"/>
              <a:ext cx="4788000" cy="907776"/>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富裕層向けの旅行商品を専門に扱う商談会イベント「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Pacific</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」を大阪で開催し、府内観光事業者の富裕層観光マーケットへの参入促進を図る。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Pacific 2026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開催予定</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ファムトリップの開催</a:t>
              </a:r>
            </a:p>
          </p:txBody>
        </p:sp>
        <p:sp>
          <p:nvSpPr>
            <p:cNvPr id="55" name="テキスト ボックス 54">
              <a:extLst>
                <a:ext uri="{FF2B5EF4-FFF2-40B4-BE49-F238E27FC236}">
                  <a16:creationId xmlns:a16="http://schemas.microsoft.com/office/drawing/2014/main" id="{60E085F8-B0E5-4414-9B57-159C8C128A67}"/>
                </a:ext>
              </a:extLst>
            </p:cNvPr>
            <p:cNvSpPr txBox="1"/>
            <p:nvPr/>
          </p:nvSpPr>
          <p:spPr>
            <a:xfrm>
              <a:off x="164802" y="2576553"/>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ラグジュアリー・ツーリズム推進事業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30" name="グループ化 29">
            <a:extLst>
              <a:ext uri="{FF2B5EF4-FFF2-40B4-BE49-F238E27FC236}">
                <a16:creationId xmlns:a16="http://schemas.microsoft.com/office/drawing/2014/main" id="{A38A74CC-AD4D-4B24-8F5F-87475D0DB139}"/>
              </a:ext>
            </a:extLst>
          </p:cNvPr>
          <p:cNvGrpSpPr/>
          <p:nvPr/>
        </p:nvGrpSpPr>
        <p:grpSpPr>
          <a:xfrm>
            <a:off x="158582" y="439936"/>
            <a:ext cx="4702576" cy="1977175"/>
            <a:chOff x="140639" y="818117"/>
            <a:chExt cx="4554743" cy="1977175"/>
          </a:xfrm>
        </p:grpSpPr>
        <p:sp>
          <p:nvSpPr>
            <p:cNvPr id="31" name="テキスト ボックス 30">
              <a:extLst>
                <a:ext uri="{FF2B5EF4-FFF2-40B4-BE49-F238E27FC236}">
                  <a16:creationId xmlns:a16="http://schemas.microsoft.com/office/drawing/2014/main" id="{9101F95A-4A9B-4ACA-8224-B3392D33C0BD}"/>
                </a:ext>
              </a:extLst>
            </p:cNvPr>
            <p:cNvSpPr txBox="1"/>
            <p:nvPr/>
          </p:nvSpPr>
          <p:spPr>
            <a:xfrm>
              <a:off x="140639" y="1067292"/>
              <a:ext cx="4554743" cy="1728000"/>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a:ea typeface="Meiryo UI"/>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まち全体を「ミュージアム」に見立て、魅力的な地域資源を発掘・再発見し、磨き・際立た</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せ、結びつけることで、大阪のまちの魅力を内外に発信する「大阪ミュージアム」を推進する。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000" dirty="0">
                  <a:latin typeface="Meiryo UI"/>
                  <a:ea typeface="Meiryo UI"/>
                  <a:cs typeface="Meiryo UI" panose="020B0604030504040204" pitchFamily="50" charset="-128"/>
                </a:rPr>
                <a:t>○魅力発信の取組</a:t>
              </a:r>
              <a:endParaRPr lang="ja-JP" altLang="ja-JP" sz="1000" dirty="0">
                <a:latin typeface="Meiryo UI"/>
                <a:ea typeface="Meiryo UI"/>
              </a:endParaRPr>
            </a:p>
            <a:p>
              <a:r>
                <a:rPr lang="ja-JP" altLang="ja-JP" sz="1000" dirty="0">
                  <a:latin typeface="Meiryo UI"/>
                  <a:ea typeface="Meiryo UI"/>
                  <a:cs typeface="Meiryo UI" panose="020B0604030504040204" pitchFamily="50" charset="-128"/>
                </a:rPr>
                <a:t>　　観光ガイドブック「DISCOVER OSAKA」の配布のほか、民間事業者等とも連携し、</a:t>
              </a:r>
              <a:endParaRPr lang="ja-JP" altLang="en-US" sz="1000" dirty="0">
                <a:latin typeface="Calibri" panose="020F0502020204030204"/>
                <a:ea typeface="游ゴシック" panose="020B0400000000000000" pitchFamily="34" charset="-128"/>
                <a:cs typeface="Calibri" panose="020F0502020204030204"/>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PRブースの出展や情報発信など、府内の魅力発信を行う。</a:t>
              </a:r>
              <a:endParaRPr lang="ja-JP" altLang="ja-JP" sz="1000" dirty="0">
                <a:ea typeface="游ゴシック"/>
                <a:cs typeface="Calibri"/>
              </a:endParaRPr>
            </a:p>
            <a:p>
              <a:r>
                <a:rPr lang="ja-JP" altLang="ja-JP" sz="1000" dirty="0">
                  <a:latin typeface="Meiryo UI"/>
                  <a:ea typeface="Meiryo UI"/>
                  <a:cs typeface="Meiryo UI" panose="020B0604030504040204" pitchFamily="50" charset="-128"/>
                </a:rPr>
                <a:t>　　・20</a:t>
              </a:r>
              <a:r>
                <a:rPr lang="ja-JP" altLang="ja-JP" sz="1000" dirty="0">
                  <a:latin typeface="Meiryo UI"/>
                  <a:ea typeface="Meiryo UI"/>
                </a:rPr>
                <a:t>2</a:t>
              </a:r>
              <a:r>
                <a:rPr lang="en-US" altLang="ja-JP" sz="1000" dirty="0">
                  <a:latin typeface="Meiryo UI"/>
                  <a:ea typeface="Meiryo UI"/>
                </a:rPr>
                <a:t>6</a:t>
              </a:r>
              <a:r>
                <a:rPr lang="ja-JP" altLang="en-US" sz="1000" dirty="0">
                  <a:latin typeface="Meiryo UI"/>
                  <a:ea typeface="Meiryo UI"/>
                </a:rPr>
                <a:t>年度　「</a:t>
              </a:r>
              <a:r>
                <a:rPr lang="en-US" altLang="ja-JP" sz="1000" dirty="0">
                  <a:latin typeface="Meiryo UI"/>
                  <a:ea typeface="Meiryo UI"/>
                </a:rPr>
                <a:t>DI</a:t>
              </a:r>
              <a:r>
                <a:rPr lang="ja-JP" altLang="ja-JP" sz="1000" dirty="0">
                  <a:latin typeface="Meiryo UI"/>
                  <a:ea typeface="Meiryo UI"/>
                </a:rPr>
                <a:t>SCOVER </a:t>
              </a:r>
              <a:r>
                <a:rPr lang="en-US" altLang="ja-JP" sz="1000" dirty="0">
                  <a:latin typeface="Meiryo UI"/>
                  <a:ea typeface="Meiryo UI"/>
                </a:rPr>
                <a:t>OSA</a:t>
              </a:r>
              <a:r>
                <a:rPr lang="ja-JP" altLang="ja-JP" sz="1000" dirty="0">
                  <a:latin typeface="Meiryo UI"/>
                  <a:ea typeface="Meiryo UI"/>
                </a:rPr>
                <a:t>KA」のリニュー</a:t>
              </a:r>
              <a:r>
                <a:rPr lang="ja-JP" altLang="en-US" sz="1000" dirty="0">
                  <a:latin typeface="Meiryo UI"/>
                  <a:ea typeface="Meiryo UI"/>
                </a:rPr>
                <a:t>ア</a:t>
              </a:r>
              <a:r>
                <a:rPr lang="ja-JP" altLang="ja-JP" sz="1000" dirty="0">
                  <a:latin typeface="Meiryo UI"/>
                  <a:ea typeface="Meiryo UI"/>
                </a:rPr>
                <a:t>ル</a:t>
              </a:r>
              <a:endParaRPr lang="ja-JP" altLang="ja-JP" sz="1000" dirty="0">
                <a:ea typeface="游ゴシック"/>
                <a:cs typeface="Calibri"/>
              </a:endParaRPr>
            </a:p>
            <a:p>
              <a:r>
                <a:rPr lang="ja-JP" altLang="ja-JP" sz="1000" dirty="0">
                  <a:latin typeface="Meiryo UI"/>
                  <a:ea typeface="Meiryo UI"/>
                </a:rPr>
                <a:t>○</a:t>
              </a:r>
              <a:r>
                <a:rPr lang="ja-JP" altLang="ja-JP" sz="1000" dirty="0">
                  <a:latin typeface="Meiryo UI"/>
                  <a:ea typeface="Meiryo UI"/>
                  <a:cs typeface="Meiryo UI" panose="020B0604030504040204" pitchFamily="50" charset="-128"/>
                </a:rPr>
                <a:t>大阪</a:t>
              </a:r>
              <a:r>
                <a:rPr lang="ja-JP" altLang="ja-JP" sz="1000" dirty="0">
                  <a:latin typeface="Meiryo UI"/>
                  <a:ea typeface="Meiryo UI"/>
                </a:rPr>
                <a:t>都</a:t>
              </a:r>
              <a:r>
                <a:rPr lang="ja-JP" altLang="ja-JP" sz="1000" dirty="0">
                  <a:latin typeface="Meiryo UI"/>
                  <a:ea typeface="Meiryo UI"/>
                  <a:cs typeface="Meiryo UI" panose="020B0604030504040204" pitchFamily="50" charset="-128"/>
                </a:rPr>
                <a:t>市</a:t>
              </a:r>
              <a:r>
                <a:rPr lang="ja-JP" altLang="ja-JP" sz="1000" dirty="0">
                  <a:latin typeface="Meiryo UI"/>
                  <a:ea typeface="Meiryo UI"/>
                </a:rPr>
                <a:t>魅力官民共創</a:t>
              </a:r>
              <a:r>
                <a:rPr lang="ja-JP" altLang="ja-JP" sz="1000" dirty="0">
                  <a:latin typeface="Meiryo UI"/>
                  <a:ea typeface="Meiryo UI"/>
                  <a:cs typeface="Meiryo UI" panose="020B0604030504040204" pitchFamily="50" charset="-128"/>
                </a:rPr>
                <a:t>プログ</a:t>
              </a:r>
              <a:r>
                <a:rPr lang="ja-JP" altLang="en-US" sz="1000" dirty="0">
                  <a:latin typeface="Meiryo UI"/>
                  <a:ea typeface="Meiryo UI"/>
                  <a:cs typeface="Meiryo UI" panose="020B0604030504040204" pitchFamily="50" charset="-128"/>
                </a:rPr>
                <a:t>ラム</a:t>
              </a:r>
              <a:endParaRPr lang="en-US" altLang="ja-JP" sz="1000" dirty="0">
                <a:ea typeface="游ゴシック"/>
                <a:cs typeface="Calibri"/>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　企</a:t>
              </a:r>
              <a:r>
                <a:rPr lang="ja-JP" altLang="en-US" sz="1000" dirty="0">
                  <a:latin typeface="Meiryo UI"/>
                  <a:ea typeface="Meiryo UI"/>
                  <a:cs typeface="Meiryo UI" panose="020B0604030504040204" pitchFamily="50" charset="-128"/>
                </a:rPr>
                <a:t>業</a:t>
              </a:r>
              <a:r>
                <a:rPr lang="ja-JP" altLang="ja-JP" sz="1000" dirty="0">
                  <a:latin typeface="Meiryo UI"/>
                  <a:ea typeface="Meiryo UI"/>
                  <a:cs typeface="Meiryo UI" panose="020B0604030504040204" pitchFamily="50" charset="-128"/>
                </a:rPr>
                <a:t>版ふるさと</a:t>
              </a:r>
              <a:r>
                <a:rPr lang="ja-JP" altLang="en-US" sz="1000" dirty="0">
                  <a:latin typeface="Meiryo UI"/>
                  <a:ea typeface="Meiryo UI"/>
                  <a:cs typeface="Meiryo UI" panose="020B0604030504040204" pitchFamily="50" charset="-128"/>
                </a:rPr>
                <a:t>納</a:t>
              </a:r>
              <a:r>
                <a:rPr lang="ja-JP" altLang="ja-JP" sz="1000" dirty="0">
                  <a:latin typeface="Meiryo UI"/>
                  <a:ea typeface="Meiryo UI"/>
                  <a:cs typeface="Meiryo UI" panose="020B0604030504040204" pitchFamily="50" charset="-128"/>
                </a:rPr>
                <a:t>税制度等を活用し、民間事業者が主体となる</a:t>
              </a:r>
              <a:r>
                <a:rPr lang="ja-JP" altLang="ja-JP" sz="1000" dirty="0">
                  <a:latin typeface="Meiryo UI"/>
                  <a:ea typeface="Meiryo UI"/>
                </a:rPr>
                <a:t>取組に対する補</a:t>
              </a:r>
              <a:r>
                <a:rPr lang="ja-JP" altLang="en-US" sz="1000" dirty="0">
                  <a:latin typeface="Meiryo UI"/>
                  <a:ea typeface="Meiryo UI"/>
                </a:rPr>
                <a:t>助制</a:t>
              </a:r>
              <a:endParaRPr lang="en-US" altLang="ja-JP" sz="1000" dirty="0">
                <a:latin typeface="Meiryo UI"/>
                <a:ea typeface="Meiryo UI"/>
              </a:endParaRPr>
            </a:p>
            <a:p>
              <a:r>
                <a:rPr lang="ja-JP" altLang="en-US" sz="1000" dirty="0">
                  <a:latin typeface="Meiryo UI"/>
                  <a:ea typeface="Meiryo UI"/>
                </a:rPr>
                <a:t>　　度を</a:t>
              </a:r>
              <a:r>
                <a:rPr lang="ja-JP" altLang="ja-JP" sz="1000" dirty="0">
                  <a:latin typeface="Meiryo UI"/>
                  <a:ea typeface="Meiryo UI"/>
                </a:rPr>
                <a:t>創設</a:t>
              </a:r>
              <a:r>
                <a:rPr lang="ja-JP" altLang="en-US" sz="1000" dirty="0">
                  <a:latin typeface="Meiryo UI"/>
                  <a:ea typeface="Meiryo UI"/>
                </a:rPr>
                <a:t>し、</a:t>
              </a:r>
              <a:r>
                <a:rPr lang="ja-JP" altLang="ja-JP" sz="1000" dirty="0">
                  <a:latin typeface="Meiryo UI"/>
                  <a:ea typeface="Meiryo UI"/>
                </a:rPr>
                <a:t>様々な主体と連携して大阪の都市魅力の創出</a:t>
              </a:r>
              <a:r>
                <a:rPr lang="ja-JP" altLang="en-US" sz="1000" dirty="0">
                  <a:latin typeface="Meiryo UI"/>
                  <a:ea typeface="Meiryo UI"/>
                </a:rPr>
                <a:t>・</a:t>
              </a:r>
              <a:r>
                <a:rPr lang="ja-JP" altLang="ja-JP" sz="1000" dirty="0">
                  <a:latin typeface="Meiryo UI"/>
                  <a:ea typeface="Meiryo UI"/>
                </a:rPr>
                <a:t>発信</a:t>
              </a:r>
              <a:r>
                <a:rPr lang="ja-JP" altLang="en-US" sz="1000" dirty="0">
                  <a:latin typeface="Meiryo UI"/>
                  <a:ea typeface="Meiryo UI"/>
                </a:rPr>
                <a:t>に</a:t>
              </a:r>
              <a:r>
                <a:rPr lang="ja-JP" altLang="ja-JP" sz="1000" dirty="0">
                  <a:latin typeface="Meiryo UI"/>
                  <a:ea typeface="Meiryo UI"/>
                </a:rPr>
                <a:t>取り組</a:t>
              </a:r>
              <a:r>
                <a:rPr lang="ja-JP" altLang="en-US" sz="1000" dirty="0">
                  <a:latin typeface="Meiryo UI"/>
                  <a:ea typeface="Meiryo UI"/>
                </a:rPr>
                <a:t>む</a:t>
              </a:r>
              <a:r>
                <a:rPr lang="ja-JP" altLang="ja-JP" sz="1000" dirty="0">
                  <a:latin typeface="Meiryo UI"/>
                  <a:ea typeface="Meiryo UI"/>
                </a:rPr>
                <a:t>。</a:t>
              </a:r>
              <a:endParaRPr lang="en-US" altLang="ja-JP" sz="1000" dirty="0">
                <a:ea typeface="Calibri"/>
                <a:cs typeface="Calibri"/>
              </a:endParaRPr>
            </a:p>
            <a:p>
              <a:pPr defTabSz="742950">
                <a:defRPr/>
              </a:pPr>
              <a:r>
                <a:rPr lang="ja-JP" altLang="ja-JP" sz="1000" dirty="0">
                  <a:latin typeface="Meiryo UI"/>
                  <a:ea typeface="Meiryo UI"/>
                  <a:cs typeface="Meiryo UI" panose="020B0604030504040204" pitchFamily="50" charset="-128"/>
                </a:rPr>
                <a:t>　　・202</a:t>
              </a:r>
              <a:r>
                <a:rPr lang="en-US" altLang="ja-JP" sz="1000" dirty="0">
                  <a:latin typeface="Meiryo UI"/>
                  <a:ea typeface="Meiryo UI"/>
                  <a:cs typeface="Meiryo UI" panose="020B0604030504040204" pitchFamily="50" charset="-128"/>
                </a:rPr>
                <a:t>6</a:t>
              </a:r>
              <a:r>
                <a:rPr lang="ja-JP" altLang="ja-JP" sz="1000" dirty="0">
                  <a:latin typeface="Meiryo UI"/>
                  <a:ea typeface="Meiryo UI"/>
                  <a:cs typeface="Meiryo UI" panose="020B0604030504040204" pitchFamily="50" charset="-128"/>
                </a:rPr>
                <a:t>年度　事業公募、寄附募集、補助金の交付</a:t>
              </a:r>
              <a:endParaRPr lang="ja-JP" altLang="ja-JP" sz="1000" dirty="0">
                <a:ea typeface="游ゴシック"/>
                <a:cs typeface="Calibri"/>
              </a:endParaRPr>
            </a:p>
          </p:txBody>
        </p:sp>
        <p:sp>
          <p:nvSpPr>
            <p:cNvPr id="32" name="テキスト ボックス 31">
              <a:extLst>
                <a:ext uri="{FF2B5EF4-FFF2-40B4-BE49-F238E27FC236}">
                  <a16:creationId xmlns:a16="http://schemas.microsoft.com/office/drawing/2014/main" id="{23524E17-D1C4-4A03-A5D1-6050C747C119}"/>
                </a:ext>
              </a:extLst>
            </p:cNvPr>
            <p:cNvSpPr txBox="1"/>
            <p:nvPr/>
          </p:nvSpPr>
          <p:spPr>
            <a:xfrm>
              <a:off x="142937" y="818117"/>
              <a:ext cx="4552445"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大阪ミュージアム推進事業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470,038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sp>
        <p:nvSpPr>
          <p:cNvPr id="37" name="楕円 36">
            <a:extLst>
              <a:ext uri="{FF2B5EF4-FFF2-40B4-BE49-F238E27FC236}">
                <a16:creationId xmlns:a16="http://schemas.microsoft.com/office/drawing/2014/main" id="{5EF700E6-2816-4D6A-BFB8-AA199F40FF7D}"/>
              </a:ext>
            </a:extLst>
          </p:cNvPr>
          <p:cNvSpPr/>
          <p:nvPr/>
        </p:nvSpPr>
        <p:spPr>
          <a:xfrm>
            <a:off x="1858655" y="473046"/>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0" name="楕円 39">
            <a:extLst>
              <a:ext uri="{FF2B5EF4-FFF2-40B4-BE49-F238E27FC236}">
                <a16:creationId xmlns:a16="http://schemas.microsoft.com/office/drawing/2014/main" id="{1651504E-2D1E-4C4B-A1C2-3E50A3EE124A}"/>
              </a:ext>
            </a:extLst>
          </p:cNvPr>
          <p:cNvSpPr/>
          <p:nvPr/>
        </p:nvSpPr>
        <p:spPr>
          <a:xfrm>
            <a:off x="6356935" y="464878"/>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1" name="楕円 40">
            <a:extLst>
              <a:ext uri="{FF2B5EF4-FFF2-40B4-BE49-F238E27FC236}">
                <a16:creationId xmlns:a16="http://schemas.microsoft.com/office/drawing/2014/main" id="{39F0A94A-286E-4004-AB78-1A060EB45B90}"/>
              </a:ext>
            </a:extLst>
          </p:cNvPr>
          <p:cNvSpPr/>
          <p:nvPr/>
        </p:nvSpPr>
        <p:spPr>
          <a:xfrm>
            <a:off x="7747931" y="3593173"/>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5" name="楕円 44">
            <a:extLst>
              <a:ext uri="{FF2B5EF4-FFF2-40B4-BE49-F238E27FC236}">
                <a16:creationId xmlns:a16="http://schemas.microsoft.com/office/drawing/2014/main" id="{EBD1DB67-A9DE-4AC5-BF74-6313D3F9AE96}"/>
              </a:ext>
            </a:extLst>
          </p:cNvPr>
          <p:cNvSpPr/>
          <p:nvPr/>
        </p:nvSpPr>
        <p:spPr>
          <a:xfrm>
            <a:off x="7141670" y="5662489"/>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28" name="グループ化 27">
            <a:extLst>
              <a:ext uri="{FF2B5EF4-FFF2-40B4-BE49-F238E27FC236}">
                <a16:creationId xmlns:a16="http://schemas.microsoft.com/office/drawing/2014/main" id="{5AB610BE-7B88-43AC-8A71-189C1E6C129D}"/>
              </a:ext>
            </a:extLst>
          </p:cNvPr>
          <p:cNvGrpSpPr/>
          <p:nvPr/>
        </p:nvGrpSpPr>
        <p:grpSpPr>
          <a:xfrm>
            <a:off x="158582" y="2435029"/>
            <a:ext cx="4702576" cy="1701426"/>
            <a:chOff x="4944720" y="738220"/>
            <a:chExt cx="4818268" cy="1701426"/>
          </a:xfrm>
        </p:grpSpPr>
        <p:sp>
          <p:nvSpPr>
            <p:cNvPr id="29" name="テキスト ボックス 28">
              <a:extLst>
                <a:ext uri="{FF2B5EF4-FFF2-40B4-BE49-F238E27FC236}">
                  <a16:creationId xmlns:a16="http://schemas.microsoft.com/office/drawing/2014/main" id="{002FD8E8-1FD9-4748-86B2-573F41C607A6}"/>
                </a:ext>
              </a:extLst>
            </p:cNvPr>
            <p:cNvSpPr txBox="1"/>
            <p:nvPr/>
          </p:nvSpPr>
          <p:spPr>
            <a:xfrm>
              <a:off x="4944720" y="1143646"/>
              <a:ext cx="4818267" cy="1296000"/>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万博のシンボルであるミャクミャクモニュメント等の府内観光地などでの巡回設置を通じて、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万博の理念や記憶を継承、将来世代へのメッセージ発信及び大阪の都市魅力の向上に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よる観光振興を図る。（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月以降の継続実施について方針決定）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・「いらっしゃい」（大阪市内）／ 「ワクワク」（大阪市外）を概ね３ヵ月サイクルで巡回</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月下旬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p:txBody>
        </p:sp>
        <p:sp>
          <p:nvSpPr>
            <p:cNvPr id="36" name="テキスト ボックス 35">
              <a:extLst>
                <a:ext uri="{FF2B5EF4-FFF2-40B4-BE49-F238E27FC236}">
                  <a16:creationId xmlns:a16="http://schemas.microsoft.com/office/drawing/2014/main" id="{C0E50A71-F798-45E1-9A3A-EFEF3CB835B8}"/>
                </a:ext>
              </a:extLst>
            </p:cNvPr>
            <p:cNvSpPr txBox="1"/>
            <p:nvPr/>
          </p:nvSpPr>
          <p:spPr>
            <a:xfrm>
              <a:off x="4944721" y="738220"/>
              <a:ext cx="4818267" cy="400110"/>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観光資源としてのミャクミャクモニュメント等活用事業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59,545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楕円 46">
              <a:extLst>
                <a:ext uri="{FF2B5EF4-FFF2-40B4-BE49-F238E27FC236}">
                  <a16:creationId xmlns:a16="http://schemas.microsoft.com/office/drawing/2014/main" id="{9DF25A47-1E1C-4CB8-8C6E-4D969D0E8447}"/>
                </a:ext>
              </a:extLst>
            </p:cNvPr>
            <p:cNvSpPr/>
            <p:nvPr/>
          </p:nvSpPr>
          <p:spPr>
            <a:xfrm>
              <a:off x="7972956" y="782930"/>
              <a:ext cx="209095"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grpSp>
        <p:nvGrpSpPr>
          <p:cNvPr id="48" name="グループ化 47">
            <a:extLst>
              <a:ext uri="{FF2B5EF4-FFF2-40B4-BE49-F238E27FC236}">
                <a16:creationId xmlns:a16="http://schemas.microsoft.com/office/drawing/2014/main" id="{6D4CF0D7-11DE-4052-9CC9-2420FDDD7CF5}"/>
              </a:ext>
            </a:extLst>
          </p:cNvPr>
          <p:cNvGrpSpPr/>
          <p:nvPr/>
        </p:nvGrpSpPr>
        <p:grpSpPr>
          <a:xfrm>
            <a:off x="157662" y="4158220"/>
            <a:ext cx="4705283" cy="1349141"/>
            <a:chOff x="71999" y="840556"/>
            <a:chExt cx="4824000" cy="1349141"/>
          </a:xfrm>
        </p:grpSpPr>
        <p:sp>
          <p:nvSpPr>
            <p:cNvPr id="49" name="テキスト ボックス 48">
              <a:extLst>
                <a:ext uri="{FF2B5EF4-FFF2-40B4-BE49-F238E27FC236}">
                  <a16:creationId xmlns:a16="http://schemas.microsoft.com/office/drawing/2014/main" id="{AAF0FCA9-5CEC-46F1-AEFC-F8DE5690F4AA}"/>
                </a:ext>
              </a:extLst>
            </p:cNvPr>
            <p:cNvSpPr txBox="1"/>
            <p:nvPr/>
          </p:nvSpPr>
          <p:spPr>
            <a:xfrm>
              <a:off x="71999" y="1073697"/>
              <a:ext cx="4824000" cy="1116000"/>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府内市町村の観光情報や観光施設を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するとともに、それらを旅行事業者等とマッチン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グさせる機会として商談会やファムトリップを実施し、大阪の多彩な観光資源の発掘・磨き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上げによる府内周遊促進を図る。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委託事業者決定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契約締結・事業実施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年秋・冬頃　　　 商談会・ファムトリップの実施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0C97500F-4E47-4FA9-AD15-5DAC0A113866}"/>
                </a:ext>
              </a:extLst>
            </p:cNvPr>
            <p:cNvSpPr txBox="1"/>
            <p:nvPr/>
          </p:nvSpPr>
          <p:spPr>
            <a:xfrm>
              <a:off x="71999" y="840556"/>
              <a:ext cx="4824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大阪観光関連商談会事業</a:t>
              </a:r>
              <a:r>
                <a:rPr kumimoji="0"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0" lang="ja-JP"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67,968</a:t>
              </a:r>
              <a:r>
                <a:rPr kumimoji="0" lang="zh-CN"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1" name="グループ化 50">
            <a:extLst>
              <a:ext uri="{FF2B5EF4-FFF2-40B4-BE49-F238E27FC236}">
                <a16:creationId xmlns:a16="http://schemas.microsoft.com/office/drawing/2014/main" id="{0C0042C5-33A8-4750-92F2-CEA3A0B4B7AA}"/>
              </a:ext>
            </a:extLst>
          </p:cNvPr>
          <p:cNvGrpSpPr/>
          <p:nvPr/>
        </p:nvGrpSpPr>
        <p:grpSpPr>
          <a:xfrm>
            <a:off x="158582" y="5530401"/>
            <a:ext cx="4702575" cy="1248804"/>
            <a:chOff x="71999" y="840556"/>
            <a:chExt cx="4824000" cy="1248804"/>
          </a:xfrm>
        </p:grpSpPr>
        <p:sp>
          <p:nvSpPr>
            <p:cNvPr id="52" name="テキスト ボックス 51">
              <a:extLst>
                <a:ext uri="{FF2B5EF4-FFF2-40B4-BE49-F238E27FC236}">
                  <a16:creationId xmlns:a16="http://schemas.microsoft.com/office/drawing/2014/main" id="{61B81A49-BA7B-4A9F-B497-9F31856DCF4C}"/>
                </a:ext>
              </a:extLst>
            </p:cNvPr>
            <p:cNvSpPr txBox="1"/>
            <p:nvPr/>
          </p:nvSpPr>
          <p:spPr>
            <a:xfrm>
              <a:off x="71999" y="1073697"/>
              <a:ext cx="4824000" cy="1015663"/>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大阪における観光誘客と受入環境整備を効果的に展開するにあたり、観光客、地域住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民、観光関連事業者のニーズ把握や今後の大阪に相応しい観光人材の確保・育成など、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持続可能な観光施策の展開に向けた調査・研究・分析を実施する。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公募開始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委託事業者決定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調査開始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55">
              <a:extLst>
                <a:ext uri="{FF2B5EF4-FFF2-40B4-BE49-F238E27FC236}">
                  <a16:creationId xmlns:a16="http://schemas.microsoft.com/office/drawing/2014/main" id="{F27A3A2D-0DAB-46D8-9C3E-35DA6BB19B7E}"/>
                </a:ext>
              </a:extLst>
            </p:cNvPr>
            <p:cNvSpPr txBox="1"/>
            <p:nvPr/>
          </p:nvSpPr>
          <p:spPr>
            <a:xfrm>
              <a:off x="71999" y="840556"/>
              <a:ext cx="4824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0"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持続可能な観光政策調査事業</a:t>
              </a:r>
              <a:r>
                <a:rPr kumimoji="0"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0" lang="ja-JP"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55,181</a:t>
              </a:r>
              <a:r>
                <a:rPr kumimoji="0" lang="zh-CN"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7" name="楕円 56">
            <a:extLst>
              <a:ext uri="{FF2B5EF4-FFF2-40B4-BE49-F238E27FC236}">
                <a16:creationId xmlns:a16="http://schemas.microsoft.com/office/drawing/2014/main" id="{CD7F77A2-9D8F-4B47-8127-B0BC90E3B2DB}"/>
              </a:ext>
            </a:extLst>
          </p:cNvPr>
          <p:cNvSpPr/>
          <p:nvPr/>
        </p:nvSpPr>
        <p:spPr>
          <a:xfrm>
            <a:off x="1846701" y="4188321"/>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9" name="正方形/長方形 58">
            <a:extLst>
              <a:ext uri="{FF2B5EF4-FFF2-40B4-BE49-F238E27FC236}">
                <a16:creationId xmlns:a16="http://schemas.microsoft.com/office/drawing/2014/main" id="{A1A6F326-90AD-48B0-9BCD-DF8DB85907D5}"/>
              </a:ext>
            </a:extLst>
          </p:cNvPr>
          <p:cNvSpPr/>
          <p:nvPr/>
        </p:nvSpPr>
        <p:spPr>
          <a:xfrm>
            <a:off x="4393448" y="2443715"/>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2A5F1B29-9307-43A4-A8AF-A34EBA875334}"/>
              </a:ext>
            </a:extLst>
          </p:cNvPr>
          <p:cNvSpPr/>
          <p:nvPr/>
        </p:nvSpPr>
        <p:spPr>
          <a:xfrm>
            <a:off x="4393447" y="4185806"/>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F934FFAF-8DF5-4EEB-AACA-32EC3E1DCB41}"/>
              </a:ext>
            </a:extLst>
          </p:cNvPr>
          <p:cNvSpPr/>
          <p:nvPr/>
        </p:nvSpPr>
        <p:spPr>
          <a:xfrm>
            <a:off x="4393446" y="5534188"/>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2" name="楕円 61">
            <a:extLst>
              <a:ext uri="{FF2B5EF4-FFF2-40B4-BE49-F238E27FC236}">
                <a16:creationId xmlns:a16="http://schemas.microsoft.com/office/drawing/2014/main" id="{84A1FE5D-5E81-40B9-B453-D9F01ADC6736}"/>
              </a:ext>
            </a:extLst>
          </p:cNvPr>
          <p:cNvSpPr/>
          <p:nvPr/>
        </p:nvSpPr>
        <p:spPr>
          <a:xfrm>
            <a:off x="2102499" y="5570212"/>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124515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4</a:t>
            </a:r>
            <a:endParaRPr lang="ja-JP" altLang="en-US" dirty="0"/>
          </a:p>
        </p:txBody>
      </p:sp>
      <p:grpSp>
        <p:nvGrpSpPr>
          <p:cNvPr id="4" name="グループ化 3">
            <a:extLst>
              <a:ext uri="{FF2B5EF4-FFF2-40B4-BE49-F238E27FC236}">
                <a16:creationId xmlns:a16="http://schemas.microsoft.com/office/drawing/2014/main" id="{FDF1787F-BCAE-3131-198D-EB1BDE8B0773}"/>
              </a:ext>
            </a:extLst>
          </p:cNvPr>
          <p:cNvGrpSpPr/>
          <p:nvPr/>
        </p:nvGrpSpPr>
        <p:grpSpPr>
          <a:xfrm>
            <a:off x="131512" y="525445"/>
            <a:ext cx="4700203" cy="1506220"/>
            <a:chOff x="40026" y="826804"/>
            <a:chExt cx="4680000" cy="1506220"/>
          </a:xfrm>
        </p:grpSpPr>
        <p:sp>
          <p:nvSpPr>
            <p:cNvPr id="5" name="テキスト ボックス 4">
              <a:extLst>
                <a:ext uri="{FF2B5EF4-FFF2-40B4-BE49-F238E27FC236}">
                  <a16:creationId xmlns:a16="http://schemas.microsoft.com/office/drawing/2014/main" id="{884C3D59-55B2-F70C-F6DF-7638D9A46A44}"/>
                </a:ext>
              </a:extLst>
            </p:cNvPr>
            <p:cNvSpPr txBox="1"/>
            <p:nvPr/>
          </p:nvSpPr>
          <p:spPr>
            <a:xfrm>
              <a:off x="40026" y="1073024"/>
              <a:ext cx="4680000" cy="1260000"/>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万博終了後も、大阪のにぎわい・盛り上げを継続させるため、府内市町村等と連携した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地域の文化資源を活用した文化芸術プログラムを展開する。</a:t>
              </a:r>
            </a:p>
            <a:p>
              <a:pPr indent="-64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地域の文化資源の魅力向上・発信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10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地域への誘客</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D88DCA6E-8B8E-E0E5-0455-A16682470493}"/>
                </a:ext>
              </a:extLst>
            </p:cNvPr>
            <p:cNvSpPr txBox="1"/>
            <p:nvPr/>
          </p:nvSpPr>
          <p:spPr>
            <a:xfrm>
              <a:off x="40026" y="826804"/>
              <a:ext cx="4680000"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大阪文化資源魅力向上事業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184,000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 name="グループ化 6">
            <a:extLst>
              <a:ext uri="{FF2B5EF4-FFF2-40B4-BE49-F238E27FC236}">
                <a16:creationId xmlns:a16="http://schemas.microsoft.com/office/drawing/2014/main" id="{11D3B766-16D7-2593-F653-90BB4DB48020}"/>
              </a:ext>
            </a:extLst>
          </p:cNvPr>
          <p:cNvGrpSpPr/>
          <p:nvPr/>
        </p:nvGrpSpPr>
        <p:grpSpPr>
          <a:xfrm>
            <a:off x="132513" y="2087813"/>
            <a:ext cx="4696829" cy="1855246"/>
            <a:chOff x="114588" y="4228970"/>
            <a:chExt cx="4644000" cy="1703454"/>
          </a:xfrm>
        </p:grpSpPr>
        <p:sp>
          <p:nvSpPr>
            <p:cNvPr id="8" name="テキスト ボックス 7">
              <a:extLst>
                <a:ext uri="{FF2B5EF4-FFF2-40B4-BE49-F238E27FC236}">
                  <a16:creationId xmlns:a16="http://schemas.microsoft.com/office/drawing/2014/main" id="{6B4ECBAD-BBA6-DF25-33C3-8205C868BEA2}"/>
                </a:ext>
              </a:extLst>
            </p:cNvPr>
            <p:cNvSpPr txBox="1"/>
            <p:nvPr/>
          </p:nvSpPr>
          <p:spPr>
            <a:xfrm>
              <a:off x="115073" y="4444970"/>
              <a:ext cx="4639815" cy="1487454"/>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大阪・関西万博を契機とした文化芸術にかかる取組を基盤に、さらなる都市魅力の向上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や、国内外への発信を一層推進し、大阪のにぎわい・盛り上がりを継続させ、大阪への持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続的な来訪者の確保や文化の振興につなげるため、多種多様な文化芸術プログラムを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実施する。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継続的な文化芸術プログラムの実施（定着化）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大阪の文化芸術の強みを活かした新たなプログラムの創出</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国内外への大阪の文化芸術の魅力発信</a:t>
              </a:r>
              <a:endParaRPr lang="en-US" altLang="ja-JP" sz="10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69DBD5AE-618A-7C07-F786-AF4A59BA2DD6}"/>
                </a:ext>
              </a:extLst>
            </p:cNvPr>
            <p:cNvSpPr txBox="1"/>
            <p:nvPr/>
          </p:nvSpPr>
          <p:spPr>
            <a:xfrm>
              <a:off x="114588" y="4230449"/>
              <a:ext cx="4644000" cy="226076"/>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（仮称）大阪文化芸術推進事業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700,000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 name="グループ化 9">
              <a:extLst>
                <a:ext uri="{FF2B5EF4-FFF2-40B4-BE49-F238E27FC236}">
                  <a16:creationId xmlns:a16="http://schemas.microsoft.com/office/drawing/2014/main" id="{6CE6C916-E81A-382E-4B92-D3CDDEAA34FE}"/>
                </a:ext>
              </a:extLst>
            </p:cNvPr>
            <p:cNvGrpSpPr/>
            <p:nvPr/>
          </p:nvGrpSpPr>
          <p:grpSpPr>
            <a:xfrm>
              <a:off x="2042936" y="4228970"/>
              <a:ext cx="792000" cy="216000"/>
              <a:chOff x="-1675385" y="2296216"/>
              <a:chExt cx="792000" cy="216000"/>
            </a:xfrm>
          </p:grpSpPr>
          <p:sp>
            <p:nvSpPr>
              <p:cNvPr id="11" name="楕円 10">
                <a:extLst>
                  <a:ext uri="{FF2B5EF4-FFF2-40B4-BE49-F238E27FC236}">
                    <a16:creationId xmlns:a16="http://schemas.microsoft.com/office/drawing/2014/main" id="{50490B6F-C14E-3DA8-7F33-7CF721917295}"/>
                  </a:ext>
                </a:extLst>
              </p:cNvPr>
              <p:cNvSpPr/>
              <p:nvPr/>
            </p:nvSpPr>
            <p:spPr>
              <a:xfrm>
                <a:off x="-1443733" y="2320275"/>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2" name="楕円 11">
                <a:extLst>
                  <a:ext uri="{FF2B5EF4-FFF2-40B4-BE49-F238E27FC236}">
                    <a16:creationId xmlns:a16="http://schemas.microsoft.com/office/drawing/2014/main" id="{C453C6C8-2B0D-7C96-03C4-2F0BD3398379}"/>
                  </a:ext>
                </a:extLst>
              </p:cNvPr>
              <p:cNvSpPr/>
              <p:nvPr/>
            </p:nvSpPr>
            <p:spPr>
              <a:xfrm>
                <a:off x="-1675385" y="2296216"/>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15" name="正方形/長方形 14">
            <a:extLst>
              <a:ext uri="{FF2B5EF4-FFF2-40B4-BE49-F238E27FC236}">
                <a16:creationId xmlns:a16="http://schemas.microsoft.com/office/drawing/2014/main" id="{1FFF2EC2-C629-0468-E56B-80599D19EEA3}"/>
              </a:ext>
            </a:extLst>
          </p:cNvPr>
          <p:cNvSpPr/>
          <p:nvPr/>
        </p:nvSpPr>
        <p:spPr>
          <a:xfrm>
            <a:off x="4355107" y="2105706"/>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0FBCF808-A38F-485B-9D56-3F3C2685FA01}"/>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の主な取組（文化）</a:t>
            </a:r>
          </a:p>
        </p:txBody>
      </p:sp>
      <p:grpSp>
        <p:nvGrpSpPr>
          <p:cNvPr id="45" name="グループ化 44">
            <a:extLst>
              <a:ext uri="{FF2B5EF4-FFF2-40B4-BE49-F238E27FC236}">
                <a16:creationId xmlns:a16="http://schemas.microsoft.com/office/drawing/2014/main" id="{F44E757D-CF6F-4B99-9978-266285EDF20B}"/>
              </a:ext>
            </a:extLst>
          </p:cNvPr>
          <p:cNvGrpSpPr/>
          <p:nvPr/>
        </p:nvGrpSpPr>
        <p:grpSpPr>
          <a:xfrm>
            <a:off x="131512" y="3987299"/>
            <a:ext cx="4700203" cy="1506221"/>
            <a:chOff x="114587" y="4230450"/>
            <a:chExt cx="4644001" cy="1382985"/>
          </a:xfrm>
        </p:grpSpPr>
        <p:sp>
          <p:nvSpPr>
            <p:cNvPr id="48" name="テキスト ボックス 48">
              <a:extLst>
                <a:ext uri="{FF2B5EF4-FFF2-40B4-BE49-F238E27FC236}">
                  <a16:creationId xmlns:a16="http://schemas.microsoft.com/office/drawing/2014/main" id="{623AE3B9-7F6C-47FA-8B30-68FA5E6085C9}"/>
                </a:ext>
              </a:extLst>
            </p:cNvPr>
            <p:cNvSpPr txBox="1"/>
            <p:nvPr/>
          </p:nvSpPr>
          <p:spPr>
            <a:xfrm>
              <a:off x="114587" y="4456525"/>
              <a:ext cx="4644000" cy="1156910"/>
            </a:xfrm>
            <a:prstGeom prst="rect">
              <a:avLst/>
            </a:prstGeom>
            <a:solidFill>
              <a:schemeClr val="bg1"/>
            </a:solidFill>
            <a:ln w="6350">
              <a:solidFill>
                <a:schemeClr val="tx1">
                  <a:lumMod val="50000"/>
                  <a:lumOff val="50000"/>
                </a:schemeClr>
              </a:solidFill>
            </a:ln>
          </p:spPr>
          <p:txBody>
            <a:bodyPr wrap="square" rtlCol="0" anchor="t">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アーティストと観客をつなぎ、アーティストの活動を支える「アートマネジメント人材」を育成す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るため、育成講座及び専門人材による伴走支援を行い、大阪全体の文化芸術活動の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場の充実を図る。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アートマネジメント人材育成講座の実施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専門人材によるフィールドワークを含めた伴走支援</a:t>
              </a:r>
              <a:endParaRPr lang="en-US" altLang="ja-JP" sz="1000" dirty="0">
                <a:latin typeface="Meiryo UI" panose="020B0604030504040204" pitchFamily="50" charset="-128"/>
                <a:ea typeface="Meiryo UI" panose="020B0604030504040204" pitchFamily="50" charset="-128"/>
              </a:endParaRPr>
            </a:p>
          </p:txBody>
        </p:sp>
        <p:sp>
          <p:nvSpPr>
            <p:cNvPr id="49" name="テキスト ボックス 49">
              <a:extLst>
                <a:ext uri="{FF2B5EF4-FFF2-40B4-BE49-F238E27FC236}">
                  <a16:creationId xmlns:a16="http://schemas.microsoft.com/office/drawing/2014/main" id="{66723DFF-EFCD-4211-B717-991B56E914D2}"/>
                </a:ext>
              </a:extLst>
            </p:cNvPr>
            <p:cNvSpPr txBox="1"/>
            <p:nvPr/>
          </p:nvSpPr>
          <p:spPr>
            <a:xfrm>
              <a:off x="114588" y="4230450"/>
              <a:ext cx="4644000" cy="226076"/>
            </a:xfrm>
            <a:prstGeom prst="rect">
              <a:avLst/>
            </a:prstGeom>
            <a:solidFill>
              <a:schemeClr val="tx2">
                <a:lumMod val="75000"/>
              </a:schemeClr>
            </a:solidFill>
            <a:ln w="9525">
              <a:solidFill>
                <a:schemeClr val="tx1"/>
              </a:solidFill>
            </a:ln>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大阪アートマネジメント人材育成事業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11,596</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7" name="楕円 46">
            <a:extLst>
              <a:ext uri="{FF2B5EF4-FFF2-40B4-BE49-F238E27FC236}">
                <a16:creationId xmlns:a16="http://schemas.microsoft.com/office/drawing/2014/main" id="{B5BCE695-54F6-4461-BF3B-9A8FBF16D97B}"/>
              </a:ext>
            </a:extLst>
          </p:cNvPr>
          <p:cNvSpPr/>
          <p:nvPr/>
        </p:nvSpPr>
        <p:spPr>
          <a:xfrm>
            <a:off x="2479302" y="4020745"/>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4" name="正方形/長方形 53">
            <a:extLst>
              <a:ext uri="{FF2B5EF4-FFF2-40B4-BE49-F238E27FC236}">
                <a16:creationId xmlns:a16="http://schemas.microsoft.com/office/drawing/2014/main" id="{EDA6ED2B-919B-4D0A-A5FD-901296A33CB1}"/>
              </a:ext>
            </a:extLst>
          </p:cNvPr>
          <p:cNvSpPr/>
          <p:nvPr/>
        </p:nvSpPr>
        <p:spPr>
          <a:xfrm>
            <a:off x="4367463" y="4009181"/>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AA2F55C8-A55C-4642-AE8B-7190EE49969C}"/>
              </a:ext>
            </a:extLst>
          </p:cNvPr>
          <p:cNvSpPr/>
          <p:nvPr/>
        </p:nvSpPr>
        <p:spPr>
          <a:xfrm>
            <a:off x="8043319" y="3396059"/>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再掲</a:t>
            </a:r>
          </a:p>
        </p:txBody>
      </p:sp>
      <p:sp>
        <p:nvSpPr>
          <p:cNvPr id="32" name="楕円 31">
            <a:extLst>
              <a:ext uri="{FF2B5EF4-FFF2-40B4-BE49-F238E27FC236}">
                <a16:creationId xmlns:a16="http://schemas.microsoft.com/office/drawing/2014/main" id="{ED28C750-8193-4B7B-9983-FAC9DAB691F7}"/>
              </a:ext>
            </a:extLst>
          </p:cNvPr>
          <p:cNvSpPr/>
          <p:nvPr/>
        </p:nvSpPr>
        <p:spPr>
          <a:xfrm>
            <a:off x="1982589" y="558081"/>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30" name="グループ化 29">
            <a:extLst>
              <a:ext uri="{FF2B5EF4-FFF2-40B4-BE49-F238E27FC236}">
                <a16:creationId xmlns:a16="http://schemas.microsoft.com/office/drawing/2014/main" id="{6FA656A5-12B0-490C-A5A9-76FE29EAF80E}"/>
              </a:ext>
            </a:extLst>
          </p:cNvPr>
          <p:cNvGrpSpPr/>
          <p:nvPr/>
        </p:nvGrpSpPr>
        <p:grpSpPr>
          <a:xfrm>
            <a:off x="131512" y="5568429"/>
            <a:ext cx="4694088" cy="1152968"/>
            <a:chOff x="4944720" y="815164"/>
            <a:chExt cx="4821509" cy="1229256"/>
          </a:xfrm>
        </p:grpSpPr>
        <p:sp>
          <p:nvSpPr>
            <p:cNvPr id="31" name="テキスト ボックス 95">
              <a:extLst>
                <a:ext uri="{FF2B5EF4-FFF2-40B4-BE49-F238E27FC236}">
                  <a16:creationId xmlns:a16="http://schemas.microsoft.com/office/drawing/2014/main" id="{ED5E2D28-07D7-4947-B7E7-A96332F9208D}"/>
                </a:ext>
              </a:extLst>
            </p:cNvPr>
            <p:cNvSpPr txBox="1"/>
            <p:nvPr/>
          </p:nvSpPr>
          <p:spPr>
            <a:xfrm>
              <a:off x="4944720" y="1074223"/>
              <a:ext cx="4821509" cy="970197"/>
            </a:xfrm>
            <a:prstGeom prst="rect">
              <a:avLst/>
            </a:prstGeom>
            <a:solidFill>
              <a:schemeClr val="bg1"/>
            </a:solidFill>
            <a:ln w="6350">
              <a:solidFill>
                <a:schemeClr val="tx1">
                  <a:lumMod val="50000"/>
                  <a:lumOff val="50000"/>
                </a:schemeClr>
              </a:solidFill>
            </a:ln>
          </p:spPr>
          <p:txBody>
            <a:bodyPr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再掲：</a:t>
              </a:r>
              <a:r>
                <a:rPr lang="en-US" altLang="ja-JP" sz="1000" dirty="0">
                  <a:latin typeface="Meiryo UI" panose="020B0604030504040204" pitchFamily="50" charset="-128"/>
                  <a:ea typeface="Meiryo UI" panose="020B0604030504040204" pitchFamily="50" charset="-128"/>
                </a:rPr>
                <a:t>P.1 </a:t>
              </a:r>
              <a:r>
                <a:rPr lang="ja-JP" altLang="en-US" sz="1000" dirty="0">
                  <a:latin typeface="Meiryo UI" panose="020B0604030504040204" pitchFamily="50" charset="-128"/>
                  <a:ea typeface="Meiryo UI" panose="020B0604030504040204" pitchFamily="50" charset="-128"/>
                </a:rPr>
                <a:t>ナイトカルチャー ③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テキスト ボックス 96">
              <a:extLst>
                <a:ext uri="{FF2B5EF4-FFF2-40B4-BE49-F238E27FC236}">
                  <a16:creationId xmlns:a16="http://schemas.microsoft.com/office/drawing/2014/main" id="{E5CC2B23-A7A6-4230-912A-9F869F756D21}"/>
                </a:ext>
              </a:extLst>
            </p:cNvPr>
            <p:cNvSpPr txBox="1"/>
            <p:nvPr/>
          </p:nvSpPr>
          <p:spPr>
            <a:xfrm>
              <a:off x="4944720" y="815164"/>
              <a:ext cx="4821509" cy="260998"/>
            </a:xfrm>
            <a:prstGeom prst="rect">
              <a:avLst/>
            </a:prstGeom>
            <a:solidFill>
              <a:schemeClr val="tx2">
                <a:lumMod val="75000"/>
              </a:schemeClr>
            </a:solidFill>
            <a:ln w="9525">
              <a:solidFill>
                <a:srgbClr val="002060"/>
              </a:solidFill>
            </a:ln>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美術館によるナイトコンテンツの創出</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51,955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楕円 36">
              <a:extLst>
                <a:ext uri="{FF2B5EF4-FFF2-40B4-BE49-F238E27FC236}">
                  <a16:creationId xmlns:a16="http://schemas.microsoft.com/office/drawing/2014/main" id="{4DEB9E7E-C826-4C6A-8AB9-FE7362E50785}"/>
                </a:ext>
              </a:extLst>
            </p:cNvPr>
            <p:cNvSpPr/>
            <p:nvPr/>
          </p:nvSpPr>
          <p:spPr>
            <a:xfrm>
              <a:off x="7209372" y="841295"/>
              <a:ext cx="209095"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市</a:t>
              </a:r>
            </a:p>
          </p:txBody>
        </p:sp>
      </p:grpSp>
      <p:grpSp>
        <p:nvGrpSpPr>
          <p:cNvPr id="38" name="グループ化 37">
            <a:extLst>
              <a:ext uri="{FF2B5EF4-FFF2-40B4-BE49-F238E27FC236}">
                <a16:creationId xmlns:a16="http://schemas.microsoft.com/office/drawing/2014/main" id="{1A00F451-2BEF-4DF2-AFFA-F894819A10AF}"/>
              </a:ext>
            </a:extLst>
          </p:cNvPr>
          <p:cNvGrpSpPr/>
          <p:nvPr/>
        </p:nvGrpSpPr>
        <p:grpSpPr>
          <a:xfrm>
            <a:off x="4982347" y="513938"/>
            <a:ext cx="4838520" cy="4481159"/>
            <a:chOff x="72000" y="906551"/>
            <a:chExt cx="5025016" cy="4560109"/>
          </a:xfrm>
        </p:grpSpPr>
        <p:sp>
          <p:nvSpPr>
            <p:cNvPr id="39" name="テキスト ボックス 38">
              <a:extLst>
                <a:ext uri="{FF2B5EF4-FFF2-40B4-BE49-F238E27FC236}">
                  <a16:creationId xmlns:a16="http://schemas.microsoft.com/office/drawing/2014/main" id="{28E7F531-3BE5-4F16-B744-D9301ED9DBAF}"/>
                </a:ext>
              </a:extLst>
            </p:cNvPr>
            <p:cNvSpPr txBox="1"/>
            <p:nvPr/>
          </p:nvSpPr>
          <p:spPr>
            <a:xfrm>
              <a:off x="72000" y="1161591"/>
              <a:ext cx="5025016" cy="4305069"/>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b="0" i="0" dirty="0">
                  <a:effectLst/>
                  <a:latin typeface="Meiryo UI" panose="020B0604030504040204" pitchFamily="50" charset="-128"/>
                  <a:ea typeface="Meiryo UI" panose="020B0604030504040204" pitchFamily="50" charset="-128"/>
                </a:rPr>
                <a:t>　①</a:t>
              </a:r>
              <a:r>
                <a:rPr lang="ja-JP" altLang="en-US" sz="1000" b="0" i="0" u="sng" dirty="0">
                  <a:effectLst/>
                  <a:latin typeface="Meiryo UI" panose="020B0604030504040204" pitchFamily="50" charset="-128"/>
                  <a:ea typeface="Meiryo UI" panose="020B0604030504040204" pitchFamily="50" charset="-128"/>
                </a:rPr>
                <a:t>大阪クラシック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38,350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御堂筋や中之島エリアで無料または低料金のクラシックコンサートを通じて、市民やビジ</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ターが気軽に第一級の芸術を楽しむ機会を提供するとともに、大阪ならではの芸術文化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イベント開催により都市魅力の向上を図る。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大阪アジアン映画祭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30,344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優れたアジア映画の鑑賞機会を市民に提供すること及び大阪での映像制作活動の促</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進を支援すること等を通じて、映像文化の裾野を広げ、芸術文化にあふれる大阪を国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内外に発信する。</a:t>
              </a: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③</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文楽を中心とした古典芸能振興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35,000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大阪の誇る文楽を中心とした上方の古典芸能に触れる機会を市民に提供することにより、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文楽をはじめとする古典芸能の振興を図る。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④</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大阪市芸術活動振興事業助成</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116,000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団体・個人が行う芸術文化活動を公募し、アーツカウンシルの審査を経て、これらの事業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経費の一部に対して助成を行う。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⑤</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美術館・博物館の魅力向上</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2,684,071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「大阪市ミュージアムビジョン」に掲げる「都市のコアとしてのミュージアム」の実現に向けて、地方独立行政法人大阪市博物館機構に第２期（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年度）中期目標を示し、（地独）大阪市博物館機構は、来館者目線に立った徹底したサービスの向上、美術館・博物館を一体的に運営する強みを活かした活動に重点的に取り組む。</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（第３期（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年度）中期目標は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年度策定）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a:extLst>
                <a:ext uri="{FF2B5EF4-FFF2-40B4-BE49-F238E27FC236}">
                  <a16:creationId xmlns:a16="http://schemas.microsoft.com/office/drawing/2014/main" id="{344566FB-18A1-4E41-B374-70B971EF955E}"/>
                </a:ext>
              </a:extLst>
            </p:cNvPr>
            <p:cNvSpPr txBox="1"/>
            <p:nvPr/>
          </p:nvSpPr>
          <p:spPr>
            <a:xfrm>
              <a:off x="72000" y="906551"/>
              <a:ext cx="5025016" cy="250559"/>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芸術文化による大阪の魅力向上</a:t>
              </a:r>
              <a:endParaRPr kumimoji="1" lang="en-US" altLang="ja-JP"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1" name="正方形/長方形 40">
            <a:extLst>
              <a:ext uri="{FF2B5EF4-FFF2-40B4-BE49-F238E27FC236}">
                <a16:creationId xmlns:a16="http://schemas.microsoft.com/office/drawing/2014/main" id="{ED4CB381-881F-460D-9F8E-5E382928A583}"/>
              </a:ext>
            </a:extLst>
          </p:cNvPr>
          <p:cNvSpPr/>
          <p:nvPr/>
        </p:nvSpPr>
        <p:spPr>
          <a:xfrm>
            <a:off x="4367462" y="5582817"/>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再掲</a:t>
            </a:r>
          </a:p>
        </p:txBody>
      </p:sp>
      <p:sp>
        <p:nvSpPr>
          <p:cNvPr id="42" name="楕円 41">
            <a:extLst>
              <a:ext uri="{FF2B5EF4-FFF2-40B4-BE49-F238E27FC236}">
                <a16:creationId xmlns:a16="http://schemas.microsoft.com/office/drawing/2014/main" id="{7D0EA1D6-CB70-458A-ABFF-5AA0F7D9D452}"/>
              </a:ext>
            </a:extLst>
          </p:cNvPr>
          <p:cNvSpPr/>
          <p:nvPr/>
        </p:nvSpPr>
        <p:spPr>
          <a:xfrm>
            <a:off x="7118904" y="552633"/>
            <a:ext cx="203569" cy="16882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市</a:t>
            </a:r>
          </a:p>
        </p:txBody>
      </p:sp>
    </p:spTree>
    <p:extLst>
      <p:ext uri="{BB962C8B-B14F-4D97-AF65-F5344CB8AC3E}">
        <p14:creationId xmlns:p14="http://schemas.microsoft.com/office/powerpoint/2010/main" val="2596044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5</a:t>
            </a:r>
            <a:endParaRPr lang="ja-JP" altLang="en-US" dirty="0"/>
          </a:p>
        </p:txBody>
      </p:sp>
      <p:grpSp>
        <p:nvGrpSpPr>
          <p:cNvPr id="2" name="グループ化 1">
            <a:extLst>
              <a:ext uri="{FF2B5EF4-FFF2-40B4-BE49-F238E27FC236}">
                <a16:creationId xmlns:a16="http://schemas.microsoft.com/office/drawing/2014/main" id="{2AEF75A3-16A8-4640-A995-E94BF072AF3B}"/>
              </a:ext>
            </a:extLst>
          </p:cNvPr>
          <p:cNvGrpSpPr/>
          <p:nvPr/>
        </p:nvGrpSpPr>
        <p:grpSpPr>
          <a:xfrm>
            <a:off x="132820" y="586170"/>
            <a:ext cx="4700203" cy="1401346"/>
            <a:chOff x="150897" y="2141205"/>
            <a:chExt cx="4700203" cy="1401346"/>
          </a:xfrm>
        </p:grpSpPr>
        <p:sp>
          <p:nvSpPr>
            <p:cNvPr id="38" name="テキスト ボックス 37">
              <a:extLst>
                <a:ext uri="{FF2B5EF4-FFF2-40B4-BE49-F238E27FC236}">
                  <a16:creationId xmlns:a16="http://schemas.microsoft.com/office/drawing/2014/main" id="{1A16EE59-6A4B-424C-A7EB-8EE06E783D30}"/>
                </a:ext>
              </a:extLst>
            </p:cNvPr>
            <p:cNvSpPr txBox="1"/>
            <p:nvPr/>
          </p:nvSpPr>
          <p:spPr>
            <a:xfrm>
              <a:off x="150897" y="2520668"/>
              <a:ext cx="4700203"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府内への誘客促進を図るため、国際大会をはじめとする大規模スポーツ大会の誘致、</a:t>
              </a:r>
              <a:endParaRPr lang="en-US" altLang="ja-JP" sz="1000">
                <a:latin typeface="Meiryo UI" panose="020B0604030504040204" pitchFamily="50" charset="-128"/>
                <a:ea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開催を行う競技団体等を対象とした支援制度で、支援を受けた大会は、トップアスリート</a:t>
              </a:r>
              <a:endParaRPr lang="en-US" altLang="ja-JP" sz="1000">
                <a:latin typeface="Meiryo UI" panose="020B0604030504040204" pitchFamily="50" charset="-128"/>
                <a:ea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等と直接交流する機会や競技体験、試合を観戦する機会などを提供する。</a:t>
              </a:r>
              <a:r>
                <a:rPr lang="ja-JP" altLang="en-US" sz="100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a:latin typeface="Meiryo UI" panose="020B0604030504040204" pitchFamily="50" charset="-128"/>
                  <a:ea typeface="Meiryo UI" panose="020B0604030504040204" pitchFamily="50" charset="-128"/>
                  <a:cs typeface="Meiryo UI" panose="020B0604030504040204" pitchFamily="50" charset="-128"/>
                </a:rPr>
                <a:t>　 ・</a:t>
              </a:r>
              <a:r>
                <a:rPr lang="en-US" altLang="ja-JP" sz="100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a:latin typeface="Meiryo UI" panose="020B0604030504040204" pitchFamily="50" charset="-128"/>
                  <a:ea typeface="Meiryo UI" panose="020B0604030504040204" pitchFamily="50" charset="-128"/>
                  <a:cs typeface="Meiryo UI" panose="020B0604030504040204" pitchFamily="50" charset="-128"/>
                </a:rPr>
                <a:t>年 通年実施</a:t>
              </a: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8564819E-7185-4E01-9735-E2C0D38796F2}"/>
                </a:ext>
              </a:extLst>
            </p:cNvPr>
            <p:cNvSpPr txBox="1"/>
            <p:nvPr/>
          </p:nvSpPr>
          <p:spPr>
            <a:xfrm>
              <a:off x="150897" y="2141205"/>
              <a:ext cx="4700203" cy="379463"/>
            </a:xfrm>
            <a:prstGeom prst="rect">
              <a:avLst/>
            </a:prstGeom>
            <a:solidFill>
              <a:schemeClr val="tx2">
                <a:lumMod val="75000"/>
              </a:schemeClr>
            </a:solidFill>
            <a:ln w="9525">
              <a:solidFill>
                <a:schemeClr val="tx1"/>
              </a:solidFill>
            </a:ln>
          </p:spPr>
          <p:txBody>
            <a:bodyPr wrap="square" rIns="0"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大規模スポーツ大会の誘致、開催等支援事業</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194</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147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03B36CCC-EB8B-42E0-A30F-1B5236CC7047}"/>
                </a:ext>
              </a:extLst>
            </p:cNvPr>
            <p:cNvSpPr/>
            <p:nvPr/>
          </p:nvSpPr>
          <p:spPr>
            <a:xfrm>
              <a:off x="4279444" y="2169824"/>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grpSp>
        <p:nvGrpSpPr>
          <p:cNvPr id="41" name="グループ化 40">
            <a:extLst>
              <a:ext uri="{FF2B5EF4-FFF2-40B4-BE49-F238E27FC236}">
                <a16:creationId xmlns:a16="http://schemas.microsoft.com/office/drawing/2014/main" id="{8E7D340A-A6D1-47AA-8070-ED77F350DDC1}"/>
              </a:ext>
            </a:extLst>
          </p:cNvPr>
          <p:cNvGrpSpPr/>
          <p:nvPr/>
        </p:nvGrpSpPr>
        <p:grpSpPr>
          <a:xfrm>
            <a:off x="120933" y="2171606"/>
            <a:ext cx="4700203" cy="1113334"/>
            <a:chOff x="72956" y="3588193"/>
            <a:chExt cx="4880041" cy="1113334"/>
          </a:xfrm>
        </p:grpSpPr>
        <p:sp>
          <p:nvSpPr>
            <p:cNvPr id="42" name="テキスト ボックス 41">
              <a:extLst>
                <a:ext uri="{FF2B5EF4-FFF2-40B4-BE49-F238E27FC236}">
                  <a16:creationId xmlns:a16="http://schemas.microsoft.com/office/drawing/2014/main" id="{6E63730C-63B9-4DB8-8423-1B0A86DDD19E}"/>
                </a:ext>
              </a:extLst>
            </p:cNvPr>
            <p:cNvSpPr txBox="1"/>
            <p:nvPr/>
          </p:nvSpPr>
          <p:spPr>
            <a:xfrm>
              <a:off x="72956" y="3837527"/>
              <a:ext cx="4880041" cy="864000"/>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世界に「大阪」を発信するとともに、スポーツツーリズムの推進等を図るため、国際競技</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大会を誘致・開催する。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「バレーボールネーションズリーグ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大阪大会」を開催予定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a:extLst>
                <a:ext uri="{FF2B5EF4-FFF2-40B4-BE49-F238E27FC236}">
                  <a16:creationId xmlns:a16="http://schemas.microsoft.com/office/drawing/2014/main" id="{FF46CE42-C258-4410-AFCF-B8A95126A8F5}"/>
                </a:ext>
              </a:extLst>
            </p:cNvPr>
            <p:cNvSpPr txBox="1"/>
            <p:nvPr/>
          </p:nvSpPr>
          <p:spPr>
            <a:xfrm>
              <a:off x="72956" y="3588193"/>
              <a:ext cx="4880041"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国際競技大会の開催</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楕円 48">
              <a:extLst>
                <a:ext uri="{FF2B5EF4-FFF2-40B4-BE49-F238E27FC236}">
                  <a16:creationId xmlns:a16="http://schemas.microsoft.com/office/drawing/2014/main" id="{0C734EBD-984A-41B6-A955-0B50D3E5BE37}"/>
                </a:ext>
              </a:extLst>
            </p:cNvPr>
            <p:cNvSpPr/>
            <p:nvPr/>
          </p:nvSpPr>
          <p:spPr>
            <a:xfrm>
              <a:off x="1639524" y="3615375"/>
              <a:ext cx="505164" cy="236594"/>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3832B873-C315-4412-B8A7-7DE04A0629AC}"/>
                </a:ext>
              </a:extLst>
            </p:cNvPr>
            <p:cNvSpPr/>
            <p:nvPr/>
          </p:nvSpPr>
          <p:spPr>
            <a:xfrm>
              <a:off x="4366903" y="3620806"/>
              <a:ext cx="55455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grpSp>
        <p:nvGrpSpPr>
          <p:cNvPr id="50" name="グループ化 49">
            <a:extLst>
              <a:ext uri="{FF2B5EF4-FFF2-40B4-BE49-F238E27FC236}">
                <a16:creationId xmlns:a16="http://schemas.microsoft.com/office/drawing/2014/main" id="{4E615346-F327-4547-AFE0-37241D4CC9EF}"/>
              </a:ext>
            </a:extLst>
          </p:cNvPr>
          <p:cNvGrpSpPr/>
          <p:nvPr/>
        </p:nvGrpSpPr>
        <p:grpSpPr>
          <a:xfrm>
            <a:off x="120931" y="3475010"/>
            <a:ext cx="4700204" cy="1277146"/>
            <a:chOff x="175136" y="3303183"/>
            <a:chExt cx="4752001" cy="1277146"/>
          </a:xfrm>
        </p:grpSpPr>
        <p:sp>
          <p:nvSpPr>
            <p:cNvPr id="51" name="テキスト ボックス 50">
              <a:extLst>
                <a:ext uri="{FF2B5EF4-FFF2-40B4-BE49-F238E27FC236}">
                  <a16:creationId xmlns:a16="http://schemas.microsoft.com/office/drawing/2014/main" id="{B967C368-667B-401C-B5D4-D6757F7C39B5}"/>
                </a:ext>
              </a:extLst>
            </p:cNvPr>
            <p:cNvSpPr txBox="1"/>
            <p:nvPr/>
          </p:nvSpPr>
          <p:spPr>
            <a:xfrm>
              <a:off x="175136" y="3558446"/>
              <a:ext cx="4752000"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大阪のスポーツ資源を観光、食、健康等幅広い分野と結びつけ、「みる」スポーツから</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「する」スポーツまで様々なスポーツの機会を提供することで、スポーツツーリズムを推進を</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年秋頃　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テキスト ボックス 51">
              <a:extLst>
                <a:ext uri="{FF2B5EF4-FFF2-40B4-BE49-F238E27FC236}">
                  <a16:creationId xmlns:a16="http://schemas.microsoft.com/office/drawing/2014/main" id="{9531D471-7A1F-41BE-98CC-AE5F527A9747}"/>
                </a:ext>
              </a:extLst>
            </p:cNvPr>
            <p:cNvSpPr txBox="1"/>
            <p:nvPr/>
          </p:nvSpPr>
          <p:spPr>
            <a:xfrm>
              <a:off x="175137" y="3303183"/>
              <a:ext cx="4752000"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スポーツツーリズム推進事業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049</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正方形/長方形 53">
              <a:extLst>
                <a:ext uri="{FF2B5EF4-FFF2-40B4-BE49-F238E27FC236}">
                  <a16:creationId xmlns:a16="http://schemas.microsoft.com/office/drawing/2014/main" id="{A4051CB9-0964-4697-9DC7-871BBD17E379}"/>
                </a:ext>
              </a:extLst>
            </p:cNvPr>
            <p:cNvSpPr/>
            <p:nvPr/>
          </p:nvSpPr>
          <p:spPr>
            <a:xfrm>
              <a:off x="4349181" y="3333215"/>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拡充</a:t>
              </a:r>
            </a:p>
          </p:txBody>
        </p:sp>
      </p:grpSp>
      <p:grpSp>
        <p:nvGrpSpPr>
          <p:cNvPr id="7" name="グループ化 6">
            <a:extLst>
              <a:ext uri="{FF2B5EF4-FFF2-40B4-BE49-F238E27FC236}">
                <a16:creationId xmlns:a16="http://schemas.microsoft.com/office/drawing/2014/main" id="{671EFB2B-C23E-4E4D-BFE9-5D8B453AEC26}"/>
              </a:ext>
            </a:extLst>
          </p:cNvPr>
          <p:cNvGrpSpPr/>
          <p:nvPr/>
        </p:nvGrpSpPr>
        <p:grpSpPr>
          <a:xfrm>
            <a:off x="120931" y="4981716"/>
            <a:ext cx="4700203" cy="1268327"/>
            <a:chOff x="150897" y="4933116"/>
            <a:chExt cx="4880040" cy="1268327"/>
          </a:xfrm>
        </p:grpSpPr>
        <p:sp>
          <p:nvSpPr>
            <p:cNvPr id="57" name="テキスト ボックス 56">
              <a:extLst>
                <a:ext uri="{FF2B5EF4-FFF2-40B4-BE49-F238E27FC236}">
                  <a16:creationId xmlns:a16="http://schemas.microsoft.com/office/drawing/2014/main" id="{74C646C2-7A46-4483-BFF8-5DA0B024B41C}"/>
                </a:ext>
              </a:extLst>
            </p:cNvPr>
            <p:cNvSpPr txBox="1"/>
            <p:nvPr/>
          </p:nvSpPr>
          <p:spPr>
            <a:xfrm>
              <a:off x="150897" y="5179560"/>
              <a:ext cx="4880040"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大阪のブランド力を活用して国際競技大会などを誘致し、トップアスリートの競技を直接</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観戦し、スポーツの感動や興奮を体験できる機会を提供する。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年９～</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「大阪市長杯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世界スーパージュニアテニス選手権大会」を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開催予定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a:extLst>
                <a:ext uri="{FF2B5EF4-FFF2-40B4-BE49-F238E27FC236}">
                  <a16:creationId xmlns:a16="http://schemas.microsoft.com/office/drawing/2014/main" id="{206E8366-FEF1-4D42-AA97-9499418A56A3}"/>
                </a:ext>
              </a:extLst>
            </p:cNvPr>
            <p:cNvSpPr txBox="1"/>
            <p:nvPr/>
          </p:nvSpPr>
          <p:spPr>
            <a:xfrm>
              <a:off x="150897" y="4933116"/>
              <a:ext cx="488004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スポーツ競技大会の開催</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楕円 60">
              <a:extLst>
                <a:ext uri="{FF2B5EF4-FFF2-40B4-BE49-F238E27FC236}">
                  <a16:creationId xmlns:a16="http://schemas.microsoft.com/office/drawing/2014/main" id="{17888B0B-E990-41BD-A027-52C716FC981E}"/>
                </a:ext>
              </a:extLst>
            </p:cNvPr>
            <p:cNvSpPr/>
            <p:nvPr/>
          </p:nvSpPr>
          <p:spPr>
            <a:xfrm>
              <a:off x="1794621" y="4957407"/>
              <a:ext cx="508650" cy="207623"/>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4D62DF21-8A96-4BB0-9A12-CEB87A53E438}"/>
              </a:ext>
            </a:extLst>
          </p:cNvPr>
          <p:cNvGrpSpPr/>
          <p:nvPr/>
        </p:nvGrpSpPr>
        <p:grpSpPr>
          <a:xfrm>
            <a:off x="5016107" y="586170"/>
            <a:ext cx="4768960" cy="2696139"/>
            <a:chOff x="5066358" y="843538"/>
            <a:chExt cx="4752001" cy="2674888"/>
          </a:xfrm>
        </p:grpSpPr>
        <p:sp>
          <p:nvSpPr>
            <p:cNvPr id="65" name="テキスト ボックス 64">
              <a:extLst>
                <a:ext uri="{FF2B5EF4-FFF2-40B4-BE49-F238E27FC236}">
                  <a16:creationId xmlns:a16="http://schemas.microsoft.com/office/drawing/2014/main" id="{DEE3BF13-FB6D-4AD1-B951-556068A3DCBA}"/>
                </a:ext>
              </a:extLst>
            </p:cNvPr>
            <p:cNvSpPr txBox="1"/>
            <p:nvPr/>
          </p:nvSpPr>
          <p:spPr>
            <a:xfrm>
              <a:off x="5066358" y="1092418"/>
              <a:ext cx="4752000" cy="2426008"/>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大阪マラソンは、参加ランナーが大阪の名所を駆け抜け、大阪の元気や都市魅力を国内</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外に発信する新しい「お祭り」として</a:t>
              </a:r>
              <a:r>
                <a:rPr lang="en-US" altLang="ja-JP" sz="1000" dirty="0">
                  <a:latin typeface="Meiryo UI" panose="020B0604030504040204" pitchFamily="50" charset="-128"/>
                  <a:ea typeface="Meiryo UI" panose="020B0604030504040204" pitchFamily="50" charset="-128"/>
                </a:rPr>
                <a:t>2011</a:t>
              </a:r>
              <a:r>
                <a:rPr lang="ja-JP" altLang="en-US" sz="1000" dirty="0">
                  <a:latin typeface="Meiryo UI" panose="020B0604030504040204" pitchFamily="50" charset="-128"/>
                  <a:ea typeface="Meiryo UI" panose="020B0604030504040204" pitchFamily="50" charset="-128"/>
                </a:rPr>
                <a:t>年にスタートした。</a:t>
              </a: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2022</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rPr>
                <a:t>27</a:t>
              </a:r>
              <a:r>
                <a:rPr lang="ja-JP" altLang="en-US" sz="1000" dirty="0">
                  <a:latin typeface="Meiryo UI" panose="020B0604030504040204" pitchFamily="50" charset="-128"/>
                  <a:ea typeface="Meiryo UI" panose="020B0604030504040204" pitchFamily="50" charset="-128"/>
                </a:rPr>
                <a:t>日開催の第</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回大会から「びわ湖毎日マラソン」と統合し、それまでの</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市民マラソンとしての面に加え、トップランナーも参加する競技マラソンとしての機能を併せ</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持つ大会となった。</a:t>
              </a:r>
            </a:p>
            <a:p>
              <a:r>
                <a:rPr lang="ja-JP" altLang="en-US" sz="1000" dirty="0">
                  <a:latin typeface="Meiryo UI" panose="020B0604030504040204" pitchFamily="50" charset="-128"/>
                  <a:ea typeface="Meiryo UI" panose="020B0604030504040204" pitchFamily="50" charset="-128"/>
                </a:rPr>
                <a:t>　今後、さらなる魅力づくりに取り組むとともに、大会の国際化を推進することにより、世界</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トップレベルの市民マラソンをめざす。</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年度実施予定</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 大会名称：大阪マラソン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回大阪マラソン）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参加定員：</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コース：府庁前～造幣局～中之島周辺～御堂筋～京セラドーム大阪～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大阪ビジネスパーク～大阪城公園</a:t>
              </a:r>
              <a:endParaRPr lang="en-US" altLang="ja-JP" sz="1000" dirty="0">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DCCFB3DF-2979-4835-BFF0-9D0CA94A5FCC}"/>
                </a:ext>
              </a:extLst>
            </p:cNvPr>
            <p:cNvSpPr txBox="1"/>
            <p:nvPr/>
          </p:nvSpPr>
          <p:spPr>
            <a:xfrm>
              <a:off x="5066359" y="843538"/>
              <a:ext cx="475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大阪マラソン開催事業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180</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p>
          </p:txBody>
        </p:sp>
        <p:grpSp>
          <p:nvGrpSpPr>
            <p:cNvPr id="67" name="グループ化 66">
              <a:extLst>
                <a:ext uri="{FF2B5EF4-FFF2-40B4-BE49-F238E27FC236}">
                  <a16:creationId xmlns:a16="http://schemas.microsoft.com/office/drawing/2014/main" id="{CED2A37C-2607-4213-BBD9-B2A05A46117F}"/>
                </a:ext>
              </a:extLst>
            </p:cNvPr>
            <p:cNvGrpSpPr/>
            <p:nvPr/>
          </p:nvGrpSpPr>
          <p:grpSpPr>
            <a:xfrm>
              <a:off x="6537176" y="858649"/>
              <a:ext cx="792000" cy="216000"/>
              <a:chOff x="-1807864" y="2317564"/>
              <a:chExt cx="792000" cy="216000"/>
            </a:xfrm>
          </p:grpSpPr>
          <p:sp>
            <p:nvSpPr>
              <p:cNvPr id="68" name="楕円 67">
                <a:extLst>
                  <a:ext uri="{FF2B5EF4-FFF2-40B4-BE49-F238E27FC236}">
                    <a16:creationId xmlns:a16="http://schemas.microsoft.com/office/drawing/2014/main" id="{F0966F25-BAAE-4930-88F6-C2AD5689C859}"/>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69" name="楕円 68">
                <a:extLst>
                  <a:ext uri="{FF2B5EF4-FFF2-40B4-BE49-F238E27FC236}">
                    <a16:creationId xmlns:a16="http://schemas.microsoft.com/office/drawing/2014/main" id="{32FAF738-EFF6-475B-8666-BF1FB489B156}"/>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43" name="正方形/長方形 42">
            <a:extLst>
              <a:ext uri="{FF2B5EF4-FFF2-40B4-BE49-F238E27FC236}">
                <a16:creationId xmlns:a16="http://schemas.microsoft.com/office/drawing/2014/main" id="{F54E5F31-BBF8-4EA1-A72F-DC0DEDC37C6B}"/>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a:t>
            </a:r>
            <a:r>
              <a:rPr kumimoji="1"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スポーツ</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楕円 35">
            <a:extLst>
              <a:ext uri="{FF2B5EF4-FFF2-40B4-BE49-F238E27FC236}">
                <a16:creationId xmlns:a16="http://schemas.microsoft.com/office/drawing/2014/main" id="{FF9BF213-4497-4E65-ADB6-5842F20A44E8}"/>
              </a:ext>
            </a:extLst>
          </p:cNvPr>
          <p:cNvSpPr/>
          <p:nvPr/>
        </p:nvSpPr>
        <p:spPr>
          <a:xfrm>
            <a:off x="1685963" y="2209668"/>
            <a:ext cx="187081" cy="18535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sp>
        <p:nvSpPr>
          <p:cNvPr id="37" name="楕円 36">
            <a:extLst>
              <a:ext uri="{FF2B5EF4-FFF2-40B4-BE49-F238E27FC236}">
                <a16:creationId xmlns:a16="http://schemas.microsoft.com/office/drawing/2014/main" id="{E98D8E0A-9E32-4A4E-8411-A70D0765D2C9}"/>
              </a:ext>
            </a:extLst>
          </p:cNvPr>
          <p:cNvSpPr/>
          <p:nvPr/>
        </p:nvSpPr>
        <p:spPr>
          <a:xfrm>
            <a:off x="1761952" y="5005784"/>
            <a:ext cx="187081" cy="18535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grpSp>
        <p:nvGrpSpPr>
          <p:cNvPr id="53" name="グループ化 1">
            <a:extLst>
              <a:ext uri="{FF2B5EF4-FFF2-40B4-BE49-F238E27FC236}">
                <a16:creationId xmlns:a16="http://schemas.microsoft.com/office/drawing/2014/main" id="{CCFFCB50-00BA-4406-9FE8-690415EF9B85}"/>
              </a:ext>
            </a:extLst>
          </p:cNvPr>
          <p:cNvGrpSpPr/>
          <p:nvPr/>
        </p:nvGrpSpPr>
        <p:grpSpPr>
          <a:xfrm>
            <a:off x="5016107" y="3475010"/>
            <a:ext cx="4768959" cy="1395126"/>
            <a:chOff x="150897" y="2141205"/>
            <a:chExt cx="4700203" cy="1395126"/>
          </a:xfrm>
        </p:grpSpPr>
        <p:sp>
          <p:nvSpPr>
            <p:cNvPr id="55" name="テキスト ボックス 37">
              <a:extLst>
                <a:ext uri="{FF2B5EF4-FFF2-40B4-BE49-F238E27FC236}">
                  <a16:creationId xmlns:a16="http://schemas.microsoft.com/office/drawing/2014/main" id="{23EA9ACC-70AC-4BCC-9B58-EEF032A652FC}"/>
                </a:ext>
              </a:extLst>
            </p:cNvPr>
            <p:cNvSpPr txBox="1"/>
            <p:nvPr/>
          </p:nvSpPr>
          <p:spPr>
            <a:xfrm>
              <a:off x="150897" y="2520668"/>
              <a:ext cx="4700203" cy="1015663"/>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a:ea typeface="Meiryo UI"/>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a:ea typeface="Meiryo UI"/>
                <a:cs typeface="Meiryo UI" panose="020B0604030504040204" pitchFamily="50" charset="-128"/>
              </a:endParaRPr>
            </a:p>
            <a:p>
              <a:r>
                <a:rPr lang="ja-JP" altLang="en-US" sz="1000" dirty="0">
                  <a:latin typeface="Meiryo UI"/>
                  <a:ea typeface="Meiryo UI"/>
                </a:rPr>
                <a:t>　</a:t>
              </a:r>
              <a:r>
                <a:rPr lang="ja-JP" sz="1000" dirty="0">
                  <a:latin typeface="Meiryo UI"/>
                  <a:ea typeface="Meiryo UI"/>
                </a:rPr>
                <a:t>府が有する資源を活かし、ファミリー層やシニア世代を中心に、誰もが気軽に参加できるよう</a:t>
              </a:r>
              <a:endParaRPr lang="en-US" altLang="ja-JP" sz="1000" dirty="0">
                <a:latin typeface="Meiryo UI"/>
                <a:ea typeface="Meiryo UI"/>
              </a:endParaRPr>
            </a:p>
            <a:p>
              <a:r>
                <a:rPr lang="ja-JP" altLang="en-US" sz="1000" dirty="0">
                  <a:latin typeface="Meiryo UI"/>
                  <a:ea typeface="Meiryo UI"/>
                </a:rPr>
                <a:t>　</a:t>
              </a:r>
              <a:r>
                <a:rPr lang="ja-JP" sz="1000" dirty="0">
                  <a:latin typeface="Meiryo UI"/>
                  <a:ea typeface="Meiryo UI"/>
                </a:rPr>
                <a:t>な運動強度の低いアウトドアスポーツイベントを複数回実施することで、生涯スポーツの振興</a:t>
              </a:r>
              <a:endParaRPr lang="en-US" altLang="ja-JP" sz="1000" dirty="0">
                <a:latin typeface="Meiryo UI"/>
                <a:ea typeface="Meiryo UI"/>
              </a:endParaRPr>
            </a:p>
            <a:p>
              <a:r>
                <a:rPr lang="ja-JP" altLang="en-US" sz="1000" dirty="0">
                  <a:latin typeface="Meiryo UI"/>
                  <a:ea typeface="Meiryo UI"/>
                </a:rPr>
                <a:t>　</a:t>
              </a:r>
              <a:r>
                <a:rPr lang="ja-JP" sz="1000" dirty="0">
                  <a:latin typeface="Meiryo UI"/>
                  <a:ea typeface="Meiryo UI"/>
                </a:rPr>
                <a:t>とともに、スポーツツーリズムの推進による地域経済の活性化を図る。</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a:t>
              </a:r>
              <a:r>
                <a:rPr lang="en-US" altLang="ja-JP" sz="1000" dirty="0">
                  <a:latin typeface="Meiryo UI"/>
                  <a:ea typeface="Meiryo UI"/>
                  <a:cs typeface="Meiryo UI" panose="020B0604030504040204" pitchFamily="50" charset="-128"/>
                </a:rPr>
                <a:t>2026</a:t>
              </a:r>
              <a:r>
                <a:rPr lang="ja-JP" sz="1000" dirty="0">
                  <a:latin typeface="Meiryo UI"/>
                  <a:ea typeface="Meiryo UI"/>
                  <a:cs typeface="Meiryo UI" panose="020B0604030504040204" pitchFamily="50" charset="-128"/>
                </a:rPr>
                <a:t>年秋頃及び冬頃 事業実施</a:t>
              </a:r>
              <a:endParaRPr lang="en-US" altLang="ja-JP" sz="1000" dirty="0">
                <a:latin typeface="Meiryo UI"/>
                <a:ea typeface="Meiryo UI"/>
                <a:cs typeface="Meiryo UI" panose="020B0604030504040204" pitchFamily="50" charset="-128"/>
              </a:endParaRPr>
            </a:p>
            <a:p>
              <a:endParaRPr lang="en-US" altLang="ja-JP" sz="1000" dirty="0">
                <a:latin typeface="Meiryo UI"/>
                <a:ea typeface="Meiryo UI"/>
                <a:cs typeface="Meiryo UI" panose="020B0604030504040204" pitchFamily="50" charset="-128"/>
              </a:endParaRPr>
            </a:p>
          </p:txBody>
        </p:sp>
        <p:sp>
          <p:nvSpPr>
            <p:cNvPr id="56" name="テキスト ボックス 38">
              <a:extLst>
                <a:ext uri="{FF2B5EF4-FFF2-40B4-BE49-F238E27FC236}">
                  <a16:creationId xmlns:a16="http://schemas.microsoft.com/office/drawing/2014/main" id="{D48B4EC7-5DDE-45FB-B170-5A84DEED9D60}"/>
                </a:ext>
              </a:extLst>
            </p:cNvPr>
            <p:cNvSpPr txBox="1"/>
            <p:nvPr/>
          </p:nvSpPr>
          <p:spPr>
            <a:xfrm>
              <a:off x="150897" y="2141205"/>
              <a:ext cx="4700203" cy="379463"/>
            </a:xfrm>
            <a:prstGeom prst="rect">
              <a:avLst/>
            </a:prstGeom>
            <a:solidFill>
              <a:schemeClr val="tx2">
                <a:lumMod val="75000"/>
              </a:schemeClr>
            </a:solidFill>
            <a:ln w="9525">
              <a:solidFill>
                <a:schemeClr val="tx1"/>
              </a:solidFill>
            </a:ln>
          </p:spPr>
          <p:txBody>
            <a:bodyPr wrap="square" lIns="91440" tIns="45720" rIns="0" bIns="45720" rtlCol="0" anchor="ctr">
              <a:spAutoFit/>
            </a:bodyPr>
            <a:lstStyle/>
            <a:p>
              <a:pPr>
                <a:lnSpc>
                  <a:spcPts val="1200"/>
                </a:lnSpc>
              </a:pPr>
              <a:r>
                <a:rPr lang="ja-JP" altLang="en-US" sz="1100" b="1" u="sng" dirty="0">
                  <a:solidFill>
                    <a:schemeClr val="bg1"/>
                  </a:solidFill>
                  <a:latin typeface="Meiryo UI"/>
                  <a:ea typeface="Meiryo UI"/>
                  <a:cs typeface="Meiryo UI" panose="020B0604030504040204" pitchFamily="50" charset="-128"/>
                </a:rPr>
                <a:t>アウトドアスポーツによるスポーツツーリズム推進事業</a:t>
              </a:r>
              <a:r>
                <a:rPr lang="ja-JP" altLang="en-US" sz="700" dirty="0">
                  <a:solidFill>
                    <a:schemeClr val="bg1"/>
                  </a:solidFill>
                  <a:latin typeface="Meiryo UI"/>
                  <a:ea typeface="Meiryo UI"/>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50,000千円</a:t>
              </a:r>
              <a:endParaRPr lang="en-US" altLang="ja-JP" sz="700" b="1" dirty="0">
                <a:solidFill>
                  <a:schemeClr val="bg1"/>
                </a:solidFill>
                <a:latin typeface="Meiryo UI"/>
                <a:ea typeface="Meiryo UI"/>
                <a:cs typeface="Meiryo UI" panose="020B0604030504040204" pitchFamily="50" charset="-128"/>
              </a:endParaRPr>
            </a:p>
          </p:txBody>
        </p:sp>
        <p:sp>
          <p:nvSpPr>
            <p:cNvPr id="71" name="正方形/長方形 39">
              <a:extLst>
                <a:ext uri="{FF2B5EF4-FFF2-40B4-BE49-F238E27FC236}">
                  <a16:creationId xmlns:a16="http://schemas.microsoft.com/office/drawing/2014/main" id="{30D91B41-C761-40F9-AA0D-8C93A0CE5EEC}"/>
                </a:ext>
              </a:extLst>
            </p:cNvPr>
            <p:cNvSpPr/>
            <p:nvPr/>
          </p:nvSpPr>
          <p:spPr>
            <a:xfrm>
              <a:off x="4279444" y="2169824"/>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sp>
        <p:nvSpPr>
          <p:cNvPr id="47" name="楕円 46">
            <a:extLst>
              <a:ext uri="{FF2B5EF4-FFF2-40B4-BE49-F238E27FC236}">
                <a16:creationId xmlns:a16="http://schemas.microsoft.com/office/drawing/2014/main" id="{29ADA503-896C-4D27-BACB-2B5FE5906750}"/>
              </a:ext>
            </a:extLst>
          </p:cNvPr>
          <p:cNvSpPr/>
          <p:nvPr/>
        </p:nvSpPr>
        <p:spPr>
          <a:xfrm>
            <a:off x="2964247" y="614789"/>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8" name="楕円 47">
            <a:extLst>
              <a:ext uri="{FF2B5EF4-FFF2-40B4-BE49-F238E27FC236}">
                <a16:creationId xmlns:a16="http://schemas.microsoft.com/office/drawing/2014/main" id="{0CDF335B-35B0-443C-AE8F-2A814941E0D5}"/>
              </a:ext>
            </a:extLst>
          </p:cNvPr>
          <p:cNvSpPr/>
          <p:nvPr/>
        </p:nvSpPr>
        <p:spPr>
          <a:xfrm>
            <a:off x="1873196" y="3521694"/>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9" name="楕円 58">
            <a:extLst>
              <a:ext uri="{FF2B5EF4-FFF2-40B4-BE49-F238E27FC236}">
                <a16:creationId xmlns:a16="http://schemas.microsoft.com/office/drawing/2014/main" id="{C5FB6B5C-8F1D-4ED8-BAD8-6402230D1B53}"/>
              </a:ext>
            </a:extLst>
          </p:cNvPr>
          <p:cNvSpPr/>
          <p:nvPr/>
        </p:nvSpPr>
        <p:spPr>
          <a:xfrm>
            <a:off x="8160389" y="3499051"/>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223446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6</a:t>
            </a:r>
            <a:endParaRPr lang="ja-JP" altLang="en-US" dirty="0"/>
          </a:p>
        </p:txBody>
      </p:sp>
      <p:grpSp>
        <p:nvGrpSpPr>
          <p:cNvPr id="62" name="グループ化 61">
            <a:extLst>
              <a:ext uri="{FF2B5EF4-FFF2-40B4-BE49-F238E27FC236}">
                <a16:creationId xmlns:a16="http://schemas.microsoft.com/office/drawing/2014/main" id="{0035A19C-96C8-442C-85BD-355372131BFE}"/>
              </a:ext>
            </a:extLst>
          </p:cNvPr>
          <p:cNvGrpSpPr/>
          <p:nvPr/>
        </p:nvGrpSpPr>
        <p:grpSpPr>
          <a:xfrm>
            <a:off x="88783" y="559699"/>
            <a:ext cx="4864217" cy="6140359"/>
            <a:chOff x="72000" y="908720"/>
            <a:chExt cx="5025016" cy="6248541"/>
          </a:xfrm>
        </p:grpSpPr>
        <p:sp>
          <p:nvSpPr>
            <p:cNvPr id="70" name="テキスト ボックス 69">
              <a:extLst>
                <a:ext uri="{FF2B5EF4-FFF2-40B4-BE49-F238E27FC236}">
                  <a16:creationId xmlns:a16="http://schemas.microsoft.com/office/drawing/2014/main" id="{C339BC5C-3E9E-4DA8-A683-9A5B5D762345}"/>
                </a:ext>
              </a:extLst>
            </p:cNvPr>
            <p:cNvSpPr txBox="1"/>
            <p:nvPr/>
          </p:nvSpPr>
          <p:spPr>
            <a:xfrm>
              <a:off x="72000" y="1161591"/>
              <a:ext cx="5025016" cy="5995670"/>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誘致戦略」に基づき、官民が一体となって戦略的に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誘致を展開するこ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とで、大阪に集積する産業分野を生かしたビジネスやイノベーションの機会を創出し、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観光消費の拡大を図る。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rPr>
                <a:t>①</a:t>
              </a:r>
              <a:r>
                <a:rPr lang="en-US" altLang="zh-TW" sz="1000" u="sng" dirty="0">
                  <a:latin typeface="Meiryo UI" panose="020B0604030504040204" pitchFamily="50" charset="-128"/>
                  <a:ea typeface="Meiryo UI" panose="020B0604030504040204" pitchFamily="50" charset="-128"/>
                </a:rPr>
                <a:t>MICE</a:t>
              </a:r>
              <a:r>
                <a:rPr lang="zh-TW" altLang="en-US" sz="1000" u="sng" dirty="0">
                  <a:latin typeface="Meiryo UI" panose="020B0604030504040204" pitchFamily="50" charset="-128"/>
                  <a:ea typeface="Meiryo UI" panose="020B0604030504040204" pitchFamily="50" charset="-128"/>
                </a:rPr>
                <a:t>誘致推進事業費（国際会議開催支援事業）</a:t>
              </a:r>
              <a:endParaRPr lang="en-US" altLang="zh-TW" sz="1000" u="sng" dirty="0">
                <a:latin typeface="Meiryo UI" panose="020B0604030504040204" pitchFamily="50" charset="-128"/>
                <a:ea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84,300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千円（府市）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国際的な都市間競争に打ち勝ち、より多くの国際会議を大阪に誘致するため、</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年度に開催される国際会議を対象として、主催者に対し、誘致・開催に係る経費の一部を助成する。</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○助成事業の概要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主な要件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・対象期間：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年４月１日～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日に開催される会議</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・会期：３日以上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・参加者数：総参加者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人以上（うち海外居住の外国人参加者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・参加国：日本を含む３居住国・地域以上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・開催場所：大阪府内の施設</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・分野・内容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誘致戦略に定める重点分野（「ライフサイエンス」、「ものづくり」、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「環境・エネルギー」、「国際金融都市」、「スポーツ、食文化・エンターテインメント」）</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■大阪におけるイノベーションの創出や産業競争力の強化等に資する内容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助成対象経費</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・国際会議の開催に要する経費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会場借上費、機材費、設営費、シャトルバス等運行費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・国際会議の誘致に要する経費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交通費、宿泊費</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助成金額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助成対象経費の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以内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（最大助成額：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万円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会議の総参加者数に応じた上限あり）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マーケティング、プロモーションの推進・強化の強化</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大阪観光局運営事業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（予算：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250,000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千円）の一部（府市）］　　　　　</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関係機関等が連携し、マーケティング活動の推進や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イベント等を通じたプロモー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ション活動を実施する。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71" name="テキスト ボックス 70">
              <a:extLst>
                <a:ext uri="{FF2B5EF4-FFF2-40B4-BE49-F238E27FC236}">
                  <a16:creationId xmlns:a16="http://schemas.microsoft.com/office/drawing/2014/main" id="{E6B2BD40-22D8-44F0-89D5-D4EE8371CBAE}"/>
                </a:ext>
              </a:extLst>
            </p:cNvPr>
            <p:cNvSpPr txBox="1"/>
            <p:nvPr/>
          </p:nvSpPr>
          <p:spPr>
            <a:xfrm>
              <a:off x="72000" y="908720"/>
              <a:ext cx="5025016" cy="246221"/>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en-US" altLang="ja-JP"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推進に向けた取組</a:t>
              </a:r>
              <a:endParaRPr kumimoji="1" lang="en-US" altLang="ja-JP"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4" name="楕円 73">
            <a:extLst>
              <a:ext uri="{FF2B5EF4-FFF2-40B4-BE49-F238E27FC236}">
                <a16:creationId xmlns:a16="http://schemas.microsoft.com/office/drawing/2014/main" id="{6CB52869-15D3-47EF-87A3-CA61CEDDFDBF}"/>
              </a:ext>
            </a:extLst>
          </p:cNvPr>
          <p:cNvSpPr/>
          <p:nvPr/>
        </p:nvSpPr>
        <p:spPr>
          <a:xfrm>
            <a:off x="1893750" y="590678"/>
            <a:ext cx="325157"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75" name="楕円 74">
            <a:extLst>
              <a:ext uri="{FF2B5EF4-FFF2-40B4-BE49-F238E27FC236}">
                <a16:creationId xmlns:a16="http://schemas.microsoft.com/office/drawing/2014/main" id="{A9208AFD-BA8D-4FDE-AF8F-900414A48F71}"/>
              </a:ext>
            </a:extLst>
          </p:cNvPr>
          <p:cNvSpPr/>
          <p:nvPr/>
        </p:nvSpPr>
        <p:spPr>
          <a:xfrm>
            <a:off x="1658915" y="572678"/>
            <a:ext cx="794827"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pic>
        <p:nvPicPr>
          <p:cNvPr id="76" name="図 75">
            <a:extLst>
              <a:ext uri="{FF2B5EF4-FFF2-40B4-BE49-F238E27FC236}">
                <a16:creationId xmlns:a16="http://schemas.microsoft.com/office/drawing/2014/main" id="{B1585B22-B607-4918-A2E6-652C3411DE85}"/>
              </a:ext>
            </a:extLst>
          </p:cNvPr>
          <p:cNvPicPr>
            <a:picLocks noChangeAspect="1"/>
          </p:cNvPicPr>
          <p:nvPr/>
        </p:nvPicPr>
        <p:blipFill>
          <a:blip r:embed="rId3"/>
          <a:stretch>
            <a:fillRect/>
          </a:stretch>
        </p:blipFill>
        <p:spPr>
          <a:xfrm>
            <a:off x="4023873" y="559699"/>
            <a:ext cx="750705" cy="256054"/>
          </a:xfrm>
          <a:prstGeom prst="rect">
            <a:avLst/>
          </a:prstGeom>
        </p:spPr>
      </p:pic>
      <p:grpSp>
        <p:nvGrpSpPr>
          <p:cNvPr id="77" name="グループ化 76">
            <a:extLst>
              <a:ext uri="{FF2B5EF4-FFF2-40B4-BE49-F238E27FC236}">
                <a16:creationId xmlns:a16="http://schemas.microsoft.com/office/drawing/2014/main" id="{4F4C9D17-7E25-4409-993C-A8459C33AC2C}"/>
              </a:ext>
            </a:extLst>
          </p:cNvPr>
          <p:cNvGrpSpPr/>
          <p:nvPr/>
        </p:nvGrpSpPr>
        <p:grpSpPr>
          <a:xfrm>
            <a:off x="5050212" y="559699"/>
            <a:ext cx="4767005" cy="1270207"/>
            <a:chOff x="5047061" y="928098"/>
            <a:chExt cx="4699675" cy="1251092"/>
          </a:xfrm>
        </p:grpSpPr>
        <p:sp>
          <p:nvSpPr>
            <p:cNvPr id="78" name="テキスト ボックス 77">
              <a:extLst>
                <a:ext uri="{FF2B5EF4-FFF2-40B4-BE49-F238E27FC236}">
                  <a16:creationId xmlns:a16="http://schemas.microsoft.com/office/drawing/2014/main" id="{7DB7BC63-F724-4D7B-89D7-3F0FF2486F7F}"/>
                </a:ext>
              </a:extLst>
            </p:cNvPr>
            <p:cNvSpPr txBox="1"/>
            <p:nvPr/>
          </p:nvSpPr>
          <p:spPr>
            <a:xfrm>
              <a:off x="5047062" y="1178811"/>
              <a:ext cx="4699674" cy="1000379"/>
            </a:xfrm>
            <a:prstGeom prst="rect">
              <a:avLst/>
            </a:prstGeom>
            <a:solidFill>
              <a:schemeClr val="bg1"/>
            </a:solidFill>
            <a:ln w="6350">
              <a:solidFill>
                <a:schemeClr val="tx1">
                  <a:lumMod val="50000"/>
                  <a:lumOff val="50000"/>
                </a:schemeClr>
              </a:solidFill>
            </a:ln>
          </p:spPr>
          <p:txBody>
            <a:bodyPr wrap="square" rtlCol="0">
              <a:sp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来場者に対する安全性や快適性を確保し、施設の機能回復を図るため、インテックス大阪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の長寿命化に必要な改修工事等を催事の開催に配慮して段階的に行う。</a:t>
              </a:r>
            </a:p>
            <a:p>
              <a:pPr lvl="0"/>
              <a:r>
                <a:rPr lang="ja-JP" altLang="en-US" sz="10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基本設計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実施設計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工事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a:extLst>
                <a:ext uri="{FF2B5EF4-FFF2-40B4-BE49-F238E27FC236}">
                  <a16:creationId xmlns:a16="http://schemas.microsoft.com/office/drawing/2014/main" id="{865F7169-839A-4FE2-9543-DD949C390E2A}"/>
                </a:ext>
              </a:extLst>
            </p:cNvPr>
            <p:cNvSpPr txBox="1"/>
            <p:nvPr/>
          </p:nvSpPr>
          <p:spPr>
            <a:xfrm>
              <a:off x="5047061" y="928098"/>
              <a:ext cx="4699675" cy="250713"/>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インテックス大阪の改修</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192,975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p>
          </p:txBody>
        </p:sp>
      </p:grpSp>
      <p:grpSp>
        <p:nvGrpSpPr>
          <p:cNvPr id="2" name="グループ化 1">
            <a:extLst>
              <a:ext uri="{FF2B5EF4-FFF2-40B4-BE49-F238E27FC236}">
                <a16:creationId xmlns:a16="http://schemas.microsoft.com/office/drawing/2014/main" id="{44A5219A-28BB-A24C-2FC1-F7FBA4EE334E}"/>
              </a:ext>
            </a:extLst>
          </p:cNvPr>
          <p:cNvGrpSpPr/>
          <p:nvPr/>
        </p:nvGrpSpPr>
        <p:grpSpPr>
          <a:xfrm>
            <a:off x="5054865" y="2065277"/>
            <a:ext cx="4762352" cy="956184"/>
            <a:chOff x="72000" y="906551"/>
            <a:chExt cx="5025016" cy="973029"/>
          </a:xfrm>
        </p:grpSpPr>
        <p:sp>
          <p:nvSpPr>
            <p:cNvPr id="4" name="テキスト ボックス 3">
              <a:extLst>
                <a:ext uri="{FF2B5EF4-FFF2-40B4-BE49-F238E27FC236}">
                  <a16:creationId xmlns:a16="http://schemas.microsoft.com/office/drawing/2014/main" id="{61522A38-25BC-405E-FCE1-BF3E3EC7098D}"/>
                </a:ext>
              </a:extLst>
            </p:cNvPr>
            <p:cNvSpPr txBox="1"/>
            <p:nvPr/>
          </p:nvSpPr>
          <p:spPr>
            <a:xfrm>
              <a:off x="72000" y="1157111"/>
              <a:ext cx="5025016" cy="722469"/>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国際会議施設として必要とされる水準を維持するとともに、利用者の安全確保・快適性を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確保し、施設の稼働率の維持・向上を目的に設備等の改修等、更新工事を行う。</a:t>
              </a:r>
            </a:p>
          </p:txBody>
        </p:sp>
        <p:sp>
          <p:nvSpPr>
            <p:cNvPr id="5" name="テキスト ボックス 4">
              <a:extLst>
                <a:ext uri="{FF2B5EF4-FFF2-40B4-BE49-F238E27FC236}">
                  <a16:creationId xmlns:a16="http://schemas.microsoft.com/office/drawing/2014/main" id="{105A28AC-5313-4FAE-D39A-F730553EB241}"/>
                </a:ext>
              </a:extLst>
            </p:cNvPr>
            <p:cNvSpPr txBox="1"/>
            <p:nvPr/>
          </p:nvSpPr>
          <p:spPr>
            <a:xfrm>
              <a:off x="72000" y="906551"/>
              <a:ext cx="5025016" cy="250559"/>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国際会議場運営推進事業</a:t>
              </a:r>
              <a:r>
                <a:rPr kumimoji="1" lang="ja-JP" altLang="en-US" sz="11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1,184,825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endParaRPr kumimoji="1" lang="en-US" altLang="ja-JP" sz="7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3" name="正方形/長方形 32">
            <a:extLst>
              <a:ext uri="{FF2B5EF4-FFF2-40B4-BE49-F238E27FC236}">
                <a16:creationId xmlns:a16="http://schemas.microsoft.com/office/drawing/2014/main" id="{0F6B2995-C4E1-4029-8562-E4158F98C7A9}"/>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a:t>
            </a: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21" name="楕円 20">
            <a:extLst>
              <a:ext uri="{FF2B5EF4-FFF2-40B4-BE49-F238E27FC236}">
                <a16:creationId xmlns:a16="http://schemas.microsoft.com/office/drawing/2014/main" id="{D40BEB9F-32B6-4E56-A634-2FC9FDB7AFEC}"/>
              </a:ext>
            </a:extLst>
          </p:cNvPr>
          <p:cNvSpPr/>
          <p:nvPr/>
        </p:nvSpPr>
        <p:spPr>
          <a:xfrm>
            <a:off x="6782409" y="583494"/>
            <a:ext cx="216763" cy="205184"/>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a:latin typeface="Meiryo UI" panose="020B0604030504040204" pitchFamily="50" charset="-128"/>
                <a:ea typeface="Meiryo UI" panose="020B0604030504040204" pitchFamily="50" charset="-128"/>
              </a:rPr>
              <a:t>市</a:t>
            </a:r>
          </a:p>
        </p:txBody>
      </p:sp>
      <p:sp>
        <p:nvSpPr>
          <p:cNvPr id="18" name="楕円 17">
            <a:extLst>
              <a:ext uri="{FF2B5EF4-FFF2-40B4-BE49-F238E27FC236}">
                <a16:creationId xmlns:a16="http://schemas.microsoft.com/office/drawing/2014/main" id="{861C10B1-840F-4815-B10F-B7A91C819518}"/>
              </a:ext>
            </a:extLst>
          </p:cNvPr>
          <p:cNvSpPr/>
          <p:nvPr/>
        </p:nvSpPr>
        <p:spPr>
          <a:xfrm>
            <a:off x="6802558" y="2085388"/>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2114229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7</a:t>
            </a:r>
            <a:endParaRPr lang="ja-JP" altLang="en-US" dirty="0"/>
          </a:p>
        </p:txBody>
      </p:sp>
      <p:grpSp>
        <p:nvGrpSpPr>
          <p:cNvPr id="22" name="グループ化 21">
            <a:extLst>
              <a:ext uri="{FF2B5EF4-FFF2-40B4-BE49-F238E27FC236}">
                <a16:creationId xmlns:a16="http://schemas.microsoft.com/office/drawing/2014/main" id="{2E9F71DD-D598-4586-BDAD-D62634B105C6}"/>
              </a:ext>
            </a:extLst>
          </p:cNvPr>
          <p:cNvGrpSpPr/>
          <p:nvPr/>
        </p:nvGrpSpPr>
        <p:grpSpPr>
          <a:xfrm>
            <a:off x="150071" y="588503"/>
            <a:ext cx="4700203" cy="1286178"/>
            <a:chOff x="5250665" y="768866"/>
            <a:chExt cx="4608000" cy="1330061"/>
          </a:xfrm>
        </p:grpSpPr>
        <p:sp>
          <p:nvSpPr>
            <p:cNvPr id="23" name="テキスト ボックス 22">
              <a:extLst>
                <a:ext uri="{FF2B5EF4-FFF2-40B4-BE49-F238E27FC236}">
                  <a16:creationId xmlns:a16="http://schemas.microsoft.com/office/drawing/2014/main" id="{7632BC88-B9BE-40B0-9FEA-CFF914D74031}"/>
                </a:ext>
              </a:extLst>
            </p:cNvPr>
            <p:cNvSpPr txBox="1"/>
            <p:nvPr/>
          </p:nvSpPr>
          <p:spPr>
            <a:xfrm>
              <a:off x="5250665" y="1175800"/>
              <a:ext cx="4608000" cy="923127"/>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万博を契機に新たに構築した海外ネットワーク等の活用により、互いに強みを持つ分野を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中心にビジネス交流を促進するとともに、文化等の海外ビジネス展開を支援する。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年通年　　国内外での商談会等開催</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文化公演事業者による海外展開への支援</a:t>
              </a:r>
            </a:p>
          </p:txBody>
        </p:sp>
        <p:sp>
          <p:nvSpPr>
            <p:cNvPr id="24" name="テキスト ボックス 23">
              <a:extLst>
                <a:ext uri="{FF2B5EF4-FFF2-40B4-BE49-F238E27FC236}">
                  <a16:creationId xmlns:a16="http://schemas.microsoft.com/office/drawing/2014/main" id="{84BE9EAA-D08C-4056-9F3C-F3C608B69C03}"/>
                </a:ext>
              </a:extLst>
            </p:cNvPr>
            <p:cNvSpPr txBox="1"/>
            <p:nvPr/>
          </p:nvSpPr>
          <p:spPr>
            <a:xfrm>
              <a:off x="5250665" y="768866"/>
              <a:ext cx="4608000" cy="41376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万博を契機にした国際ビジネス交流の促進</a:t>
              </a:r>
              <a:endPar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208,944</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楕円 24">
              <a:extLst>
                <a:ext uri="{FF2B5EF4-FFF2-40B4-BE49-F238E27FC236}">
                  <a16:creationId xmlns:a16="http://schemas.microsoft.com/office/drawing/2014/main" id="{6E91956C-DF70-4B83-BA37-0163F6132873}"/>
                </a:ext>
              </a:extLst>
            </p:cNvPr>
            <p:cNvSpPr/>
            <p:nvPr/>
          </p:nvSpPr>
          <p:spPr>
            <a:xfrm>
              <a:off x="7879951" y="798149"/>
              <a:ext cx="180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sp>
        <p:nvSpPr>
          <p:cNvPr id="26" name="正方形/長方形 25">
            <a:extLst>
              <a:ext uri="{FF2B5EF4-FFF2-40B4-BE49-F238E27FC236}">
                <a16:creationId xmlns:a16="http://schemas.microsoft.com/office/drawing/2014/main" id="{3A85C97D-107F-46C7-A56A-0C7B00DBE8ED}"/>
              </a:ext>
            </a:extLst>
          </p:cNvPr>
          <p:cNvSpPr/>
          <p:nvPr/>
        </p:nvSpPr>
        <p:spPr>
          <a:xfrm>
            <a:off x="4279031" y="624673"/>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451AE5DA-FF72-4737-98BB-D1FB3167F129}"/>
              </a:ext>
            </a:extLst>
          </p:cNvPr>
          <p:cNvGrpSpPr/>
          <p:nvPr/>
        </p:nvGrpSpPr>
        <p:grpSpPr>
          <a:xfrm>
            <a:off x="150071" y="2002215"/>
            <a:ext cx="4700203" cy="1356128"/>
            <a:chOff x="150071" y="2451960"/>
            <a:chExt cx="4700203" cy="1356128"/>
          </a:xfrm>
        </p:grpSpPr>
        <p:sp>
          <p:nvSpPr>
            <p:cNvPr id="33" name="テキスト ボックス 32">
              <a:extLst>
                <a:ext uri="{FF2B5EF4-FFF2-40B4-BE49-F238E27FC236}">
                  <a16:creationId xmlns:a16="http://schemas.microsoft.com/office/drawing/2014/main" id="{F8009F70-0629-4284-B3AC-F92622A582DE}"/>
                </a:ext>
              </a:extLst>
            </p:cNvPr>
            <p:cNvSpPr txBox="1"/>
            <p:nvPr/>
          </p:nvSpPr>
          <p:spPr>
            <a:xfrm>
              <a:off x="150071" y="2836014"/>
              <a:ext cx="4700203" cy="972074"/>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中小企業の海外市場への挑戦を後押しするため、テストマーケティング等による発掘・育</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成を行うとともに、国内大規模展示会や大阪産業創造館での展示会の活用による販路</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拡大機会の提供等を実施する。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事業実施</a:t>
              </a:r>
            </a:p>
          </p:txBody>
        </p:sp>
        <p:sp>
          <p:nvSpPr>
            <p:cNvPr id="34" name="テキスト ボックス 33">
              <a:extLst>
                <a:ext uri="{FF2B5EF4-FFF2-40B4-BE49-F238E27FC236}">
                  <a16:creationId xmlns:a16="http://schemas.microsoft.com/office/drawing/2014/main" id="{38B5637C-B52B-4F1A-9099-89914C2731D1}"/>
                </a:ext>
              </a:extLst>
            </p:cNvPr>
            <p:cNvSpPr txBox="1"/>
            <p:nvPr/>
          </p:nvSpPr>
          <p:spPr>
            <a:xfrm>
              <a:off x="150071" y="2451960"/>
              <a:ext cx="4700203" cy="40011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中小企業の海外市場へのチャレンジ支援・育成事業</a:t>
              </a:r>
              <a:endParaRPr lang="en-US" altLang="zh-TW"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113,594</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楕円 36">
              <a:extLst>
                <a:ext uri="{FF2B5EF4-FFF2-40B4-BE49-F238E27FC236}">
                  <a16:creationId xmlns:a16="http://schemas.microsoft.com/office/drawing/2014/main" id="{75A3A1A6-85E6-49A7-9F79-3568126FABBE}"/>
                </a:ext>
              </a:extLst>
            </p:cNvPr>
            <p:cNvSpPr/>
            <p:nvPr/>
          </p:nvSpPr>
          <p:spPr>
            <a:xfrm>
              <a:off x="3293877" y="2500292"/>
              <a:ext cx="166654" cy="17071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sp>
        <p:nvSpPr>
          <p:cNvPr id="38" name="正方形/長方形 37">
            <a:extLst>
              <a:ext uri="{FF2B5EF4-FFF2-40B4-BE49-F238E27FC236}">
                <a16:creationId xmlns:a16="http://schemas.microsoft.com/office/drawing/2014/main" id="{6B59F931-6CDE-413C-931A-EB287EC2FC2E}"/>
              </a:ext>
            </a:extLst>
          </p:cNvPr>
          <p:cNvSpPr/>
          <p:nvPr/>
        </p:nvSpPr>
        <p:spPr>
          <a:xfrm>
            <a:off x="4270090" y="2034781"/>
            <a:ext cx="531750" cy="1864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39" name="グループ化 38">
            <a:extLst>
              <a:ext uri="{FF2B5EF4-FFF2-40B4-BE49-F238E27FC236}">
                <a16:creationId xmlns:a16="http://schemas.microsoft.com/office/drawing/2014/main" id="{3EDB4AC9-3198-4069-9A81-85F62A5708BA}"/>
              </a:ext>
            </a:extLst>
          </p:cNvPr>
          <p:cNvGrpSpPr/>
          <p:nvPr/>
        </p:nvGrpSpPr>
        <p:grpSpPr>
          <a:xfrm>
            <a:off x="150071" y="3523345"/>
            <a:ext cx="4700202" cy="2229061"/>
            <a:chOff x="5250665" y="844355"/>
            <a:chExt cx="4608000" cy="2378979"/>
          </a:xfrm>
        </p:grpSpPr>
        <p:sp>
          <p:nvSpPr>
            <p:cNvPr id="40" name="テキスト ボックス 39">
              <a:extLst>
                <a:ext uri="{FF2B5EF4-FFF2-40B4-BE49-F238E27FC236}">
                  <a16:creationId xmlns:a16="http://schemas.microsoft.com/office/drawing/2014/main" id="{D82F26DB-C837-4435-8705-A42369C99AD6}"/>
                </a:ext>
              </a:extLst>
            </p:cNvPr>
            <p:cNvSpPr txBox="1"/>
            <p:nvPr/>
          </p:nvSpPr>
          <p:spPr>
            <a:xfrm>
              <a:off x="5250665" y="1103794"/>
              <a:ext cx="4608000" cy="2119540"/>
            </a:xfrm>
            <a:prstGeom prst="rect">
              <a:avLst/>
            </a:prstGeom>
            <a:solidFill>
              <a:sysClr val="window" lastClr="FFFFFF"/>
            </a:solidFill>
            <a:ln w="6350">
              <a:solidFill>
                <a:sysClr val="windowText" lastClr="000000">
                  <a:lumMod val="50000"/>
                  <a:lumOff val="50000"/>
                </a:sysClr>
              </a:solidFill>
            </a:ln>
          </p:spPr>
          <p:txBody>
            <a:bodyPr wrap="square" lIns="91440" tIns="45720" rIns="91440" bIns="45720" rtlCol="0" anchor="t">
              <a:noAutofit/>
            </a:bodyPr>
            <a:lstStyle/>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1" i="0" u="sng"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事業概要</a:t>
              </a:r>
              <a:endParaRPr kumimoji="1" lang="en-US" altLang="ja-JP" sz="1000" b="1" i="0" u="sng"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年万博で構築された国際ネットワークを活かし、関係国・地域等を訪問。関係機関</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への表敬訪問や視察、大阪のプロモーション等を通じて、国際的なプレゼンス向上と今後</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の府政運営や国際施策の展開に資する知見を得るとともに、連携の強化を図る。また、</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訪問国や、万博期間中に交流が行われたその他の友好交流都市等から今後の都市間</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交流におけるキーパーソン等を招聘し、都市間外交の一環としての、国際交流セミナーを</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開催する。</a:t>
              </a: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5</a:t>
              </a:r>
              <a:r>
                <a:rPr kumimoji="1" lang="ja-JP" altLang="en-US" sz="1000" b="0" i="0" u="none" strike="noStrike" kern="0" cap="none" spc="0" normalizeH="0" baseline="0" noProof="0" dirty="0">
                  <a:ln>
                    <a:noFill/>
                  </a:ln>
                  <a:effectLst/>
                  <a:uLnTx/>
                  <a:uFillTx/>
                  <a:latin typeface="Meiryo UI"/>
                  <a:ea typeface="Meiryo UI"/>
                </a:rPr>
                <a:t>月　　委託事業者公募</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7</a:t>
              </a:r>
              <a:r>
                <a:rPr kumimoji="1" lang="ja-JP" altLang="en-US" sz="1000" b="0" i="0" u="none" strike="noStrike" kern="0" cap="none" spc="0" normalizeH="0" baseline="0" noProof="0" dirty="0">
                  <a:ln>
                    <a:noFill/>
                  </a:ln>
                  <a:effectLst/>
                  <a:uLnTx/>
                  <a:uFillTx/>
                  <a:latin typeface="Meiryo UI"/>
                  <a:ea typeface="Meiryo UI"/>
                </a:rPr>
                <a:t>月　　事業者決定</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2026</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年度</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9</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月　　第</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1</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回セミナー開催</a:t>
              </a:r>
              <a:endPar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11</a:t>
              </a:r>
              <a:r>
                <a:rPr kumimoji="1" lang="ja-JP" sz="1000" b="0" i="0" u="none" strike="noStrike" kern="0" cap="none" spc="0" normalizeH="0" baseline="0" noProof="0" dirty="0">
                  <a:ln>
                    <a:noFill/>
                  </a:ln>
                  <a:effectLst/>
                  <a:uLnTx/>
                  <a:uFillTx/>
                  <a:latin typeface="Meiryo UI"/>
                  <a:ea typeface="Meiryo UI"/>
                </a:rPr>
                <a:t>月</a:t>
              </a:r>
              <a:r>
                <a:rPr kumimoji="1" lang="ja-JP" altLang="en-US" sz="1000" b="0" i="0" u="none" strike="noStrike" kern="0" cap="none" spc="0" normalizeH="0" baseline="0" noProof="0" dirty="0">
                  <a:ln>
                    <a:noFill/>
                  </a:ln>
                  <a:effectLst/>
                  <a:uLnTx/>
                  <a:uFillTx/>
                  <a:latin typeface="Meiryo UI"/>
                  <a:ea typeface="Meiryo UI"/>
                </a:rPr>
                <a:t>　第</a:t>
              </a:r>
              <a:r>
                <a:rPr kumimoji="1" lang="en-US" altLang="ja-JP" sz="1000" b="0" i="0" u="none" strike="noStrike" kern="0" cap="none" spc="0" normalizeH="0" baseline="0" noProof="0" dirty="0">
                  <a:ln>
                    <a:noFill/>
                  </a:ln>
                  <a:effectLst/>
                  <a:uLnTx/>
                  <a:uFillTx/>
                  <a:latin typeface="Meiryo UI"/>
                  <a:ea typeface="Meiryo UI"/>
                </a:rPr>
                <a:t>2</a:t>
              </a:r>
              <a:r>
                <a:rPr kumimoji="1" lang="ja-JP" altLang="en-US" sz="1000" b="0" i="0" u="none" strike="noStrike" kern="0" cap="none" spc="0" normalizeH="0" baseline="0" noProof="0" dirty="0">
                  <a:ln>
                    <a:noFill/>
                  </a:ln>
                  <a:effectLst/>
                  <a:uLnTx/>
                  <a:uFillTx/>
                  <a:latin typeface="Meiryo UI"/>
                  <a:ea typeface="Meiryo UI"/>
                </a:rPr>
                <a:t>回セミナー開催</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kern="0" dirty="0">
                  <a:latin typeface="Meiryo UI"/>
                  <a:ea typeface="Meiryo UI"/>
                </a:rPr>
                <a:t>202</a:t>
              </a:r>
              <a:r>
                <a:rPr kumimoji="1" lang="en-US" sz="1000" kern="0" dirty="0">
                  <a:latin typeface="Meiryo UI"/>
                  <a:ea typeface="Meiryo UI"/>
                </a:rPr>
                <a:t>7</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1</a:t>
              </a:r>
              <a:r>
                <a:rPr kumimoji="1" lang="ja-JP" altLang="en-US" sz="1000" b="0" i="0" u="none" strike="noStrike" kern="0" cap="none" spc="0" normalizeH="0" baseline="0" noProof="0" dirty="0">
                  <a:ln>
                    <a:noFill/>
                  </a:ln>
                  <a:effectLst/>
                  <a:uLnTx/>
                  <a:uFillTx/>
                  <a:latin typeface="Meiryo UI"/>
                  <a:ea typeface="Meiryo UI"/>
                </a:rPr>
                <a:t>月　　第</a:t>
              </a:r>
              <a:r>
                <a:rPr kumimoji="1" lang="en-US" altLang="ja-JP" sz="1000" b="0" i="0" u="none" strike="noStrike" kern="0" cap="none" spc="0" normalizeH="0" baseline="0" noProof="0" dirty="0">
                  <a:ln>
                    <a:noFill/>
                  </a:ln>
                  <a:effectLst/>
                  <a:uLnTx/>
                  <a:uFillTx/>
                  <a:latin typeface="Meiryo UI"/>
                  <a:ea typeface="Meiryo UI"/>
                </a:rPr>
                <a:t>3</a:t>
              </a:r>
              <a:r>
                <a:rPr kumimoji="1" lang="ja-JP" altLang="en-US" sz="1000" b="0" i="0" u="none" strike="noStrike" kern="0" cap="none" spc="0" normalizeH="0" baseline="0" noProof="0" dirty="0">
                  <a:ln>
                    <a:noFill/>
                  </a:ln>
                  <a:effectLst/>
                  <a:uLnTx/>
                  <a:uFillTx/>
                  <a:latin typeface="Meiryo UI"/>
                  <a:ea typeface="Meiryo UI"/>
                </a:rPr>
                <a:t>回セミナー開催</a:t>
              </a:r>
              <a:endParaRPr lang="ja-JP" altLang="en-US" sz="1000" b="0" i="0" u="none" strike="noStrike" kern="0" cap="none" spc="0" normalizeH="0" baseline="0" noProof="0" dirty="0">
                <a:ln>
                  <a:noFill/>
                </a:ln>
                <a:effectLst/>
                <a:uLnTx/>
                <a:uFillTx/>
                <a:latin typeface="Meiryo UI"/>
                <a:ea typeface="Meiryo UI"/>
              </a:endParaRPr>
            </a:p>
          </p:txBody>
        </p:sp>
        <p:sp>
          <p:nvSpPr>
            <p:cNvPr id="41" name="テキスト ボックス 40">
              <a:extLst>
                <a:ext uri="{FF2B5EF4-FFF2-40B4-BE49-F238E27FC236}">
                  <a16:creationId xmlns:a16="http://schemas.microsoft.com/office/drawing/2014/main" id="{FEE9C2B5-8211-45F6-9936-5354AD5DEC5E}"/>
                </a:ext>
              </a:extLst>
            </p:cNvPr>
            <p:cNvSpPr txBox="1"/>
            <p:nvPr/>
          </p:nvSpPr>
          <p:spPr>
            <a:xfrm>
              <a:off x="5250665" y="844355"/>
              <a:ext cx="4608000" cy="262781"/>
            </a:xfrm>
            <a:prstGeom prst="rect">
              <a:avLst/>
            </a:prstGeom>
            <a:solidFill>
              <a:schemeClr val="tx2">
                <a:lumMod val="75000"/>
              </a:schemeClr>
            </a:solidFill>
            <a:ln w="9525">
              <a:solidFill>
                <a:sysClr val="windowText" lastClr="000000"/>
              </a:solidFill>
            </a:ln>
          </p:spPr>
          <p:txBody>
            <a:bodyPr wrap="square" rtlCol="0" anchor="ctr">
              <a:spAutoFit/>
            </a:bodyPr>
            <a:lstStyle/>
            <a:p>
              <a:pPr marL="0" marR="0" lvl="0" indent="0" defTabSz="957816" eaLnBrk="1" fontAlgn="auto" latinLnBrk="0" hangingPunct="1">
                <a:lnSpc>
                  <a:spcPts val="1200"/>
                </a:lnSpc>
                <a:spcBef>
                  <a:spcPts val="0"/>
                </a:spcBef>
                <a:spcAft>
                  <a:spcPts val="0"/>
                </a:spcAft>
                <a:buClrTx/>
                <a:buSzTx/>
                <a:buFontTx/>
                <a:buNone/>
                <a:tabLst/>
                <a:defRPr/>
              </a:pPr>
              <a:r>
                <a:rPr kumimoji="1" lang="ja-JP"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戦略的国際交流事業</a:t>
              </a:r>
              <a:r>
                <a:rPr kumimoji="1" lang="ja-JP" altLang="en-US" sz="11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a:t>
              </a:r>
              <a:r>
                <a:rPr kumimoji="1" lang="zh-CN"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28,398</a:t>
              </a:r>
              <a:r>
                <a:rPr kumimoji="1" lang="zh-CN"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zh-TW"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楕円 41">
              <a:extLst>
                <a:ext uri="{FF2B5EF4-FFF2-40B4-BE49-F238E27FC236}">
                  <a16:creationId xmlns:a16="http://schemas.microsoft.com/office/drawing/2014/main" id="{9660E8D1-31D0-47DB-9E3D-8DD80A418DFB}"/>
                </a:ext>
              </a:extLst>
            </p:cNvPr>
            <p:cNvSpPr/>
            <p:nvPr/>
          </p:nvSpPr>
          <p:spPr>
            <a:xfrm>
              <a:off x="6753200" y="884275"/>
              <a:ext cx="180000" cy="180000"/>
            </a:xfrm>
            <a:prstGeom prst="ellipse">
              <a:avLst/>
            </a:prstGeom>
            <a:solidFill>
              <a:sysClr val="window" lastClr="FFFFFF"/>
            </a:solidFill>
            <a:ln w="19050" cap="flat" cmpd="sng" algn="ctr">
              <a:solidFill>
                <a:srgbClr val="F79646"/>
              </a:solidFill>
              <a:prstDash val="solid"/>
            </a:ln>
            <a:effectLst/>
          </p:spPr>
          <p:txBody>
            <a:bodyPr rtlCol="0" anchor="ctr"/>
            <a:lstStyle/>
            <a:p>
              <a:pPr marL="0" marR="0" lvl="0" indent="0" algn="ctr" defTabSz="957816"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府</a:t>
              </a:r>
            </a:p>
          </p:txBody>
        </p:sp>
      </p:grpSp>
      <p:sp>
        <p:nvSpPr>
          <p:cNvPr id="43" name="正方形/長方形 42">
            <a:extLst>
              <a:ext uri="{FF2B5EF4-FFF2-40B4-BE49-F238E27FC236}">
                <a16:creationId xmlns:a16="http://schemas.microsoft.com/office/drawing/2014/main" id="{101255A7-EB28-4604-B00C-642E59072D24}"/>
              </a:ext>
            </a:extLst>
          </p:cNvPr>
          <p:cNvSpPr/>
          <p:nvPr/>
        </p:nvSpPr>
        <p:spPr>
          <a:xfrm>
            <a:off x="4270090" y="3552436"/>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44" name="グループ化 43">
            <a:extLst>
              <a:ext uri="{FF2B5EF4-FFF2-40B4-BE49-F238E27FC236}">
                <a16:creationId xmlns:a16="http://schemas.microsoft.com/office/drawing/2014/main" id="{C36EB9D6-5CE3-4C0E-A4DD-46DC101BA23F}"/>
              </a:ext>
            </a:extLst>
          </p:cNvPr>
          <p:cNvGrpSpPr/>
          <p:nvPr/>
        </p:nvGrpSpPr>
        <p:grpSpPr>
          <a:xfrm>
            <a:off x="4988924" y="595103"/>
            <a:ext cx="4767004" cy="2150818"/>
            <a:chOff x="53957" y="848818"/>
            <a:chExt cx="5112000" cy="2150818"/>
          </a:xfrm>
        </p:grpSpPr>
        <p:sp>
          <p:nvSpPr>
            <p:cNvPr id="45" name="テキスト ボックス 44">
              <a:extLst>
                <a:ext uri="{FF2B5EF4-FFF2-40B4-BE49-F238E27FC236}">
                  <a16:creationId xmlns:a16="http://schemas.microsoft.com/office/drawing/2014/main" id="{FE373430-2E79-4B5C-B325-D78DAD9FAF38}"/>
                </a:ext>
              </a:extLst>
            </p:cNvPr>
            <p:cNvSpPr txBox="1"/>
            <p:nvPr/>
          </p:nvSpPr>
          <p:spPr>
            <a:xfrm>
              <a:off x="53957" y="1098953"/>
              <a:ext cx="5112000" cy="1900683"/>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海外の大学で学位取得をめざす高校生を対象に、英語力やコミュニケーション力等の強化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を図るとともに、海外の大学への進路指導を行うなど、総合的な支援（通称：おおさかグ</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ローバル塾）を実施し、世界で活躍できるトップレベルのグローバル人材を育成する。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海外進学で必要となるディスカッション力やディベート力といったアカデミックスキルの向上に特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化したイベント等を追加し、受講生がより多くの進学先を選択できるよう英語力やコミュニ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ケーション力を向上させることで、さらに海外進学を支援する。</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プログラム開始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7</a:t>
              </a:r>
              <a:r>
                <a:rPr lang="ja-JP" altLang="en-US" sz="1000" dirty="0">
                  <a:latin typeface="Meiryo UI"/>
                  <a:ea typeface="Meiryo UI"/>
                  <a:cs typeface="Meiryo UI" panose="020B0604030504040204" pitchFamily="50" charset="-128"/>
                </a:rPr>
                <a:t>月～８月</a:t>
              </a:r>
              <a:r>
                <a:rPr lang="en-US" altLang="ja-JP" sz="1000" dirty="0">
                  <a:latin typeface="Meiryo UI"/>
                  <a:ea typeface="Meiryo UI"/>
                  <a:cs typeface="Meiryo UI" panose="020B0604030504040204" pitchFamily="50" charset="-128"/>
                </a:rPr>
                <a:t> </a:t>
              </a:r>
              <a:r>
                <a:rPr lang="ja-JP" altLang="en-US" sz="1000" dirty="0">
                  <a:latin typeface="Meiryo UI"/>
                  <a:ea typeface="Meiryo UI"/>
                  <a:cs typeface="Meiryo UI" panose="020B0604030504040204" pitchFamily="50" charset="-128"/>
                </a:rPr>
                <a:t>　短期留学（予定）</a:t>
              </a:r>
              <a:endParaRPr lang="en-US" altLang="ja-JP" sz="1000" dirty="0">
                <a:latin typeface="Meiryo UI"/>
                <a:ea typeface="Meiryo UI"/>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プログラム終了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a:extLst>
                <a:ext uri="{FF2B5EF4-FFF2-40B4-BE49-F238E27FC236}">
                  <a16:creationId xmlns:a16="http://schemas.microsoft.com/office/drawing/2014/main" id="{5D732AC8-3C5A-4D3D-B39F-C1C374EDCA5C}"/>
                </a:ext>
              </a:extLst>
            </p:cNvPr>
            <p:cNvSpPr txBox="1"/>
            <p:nvPr/>
          </p:nvSpPr>
          <p:spPr>
            <a:xfrm>
              <a:off x="53957" y="848818"/>
              <a:ext cx="511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高校生等海外進学支援事業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（おおさかグローバル塾）</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42,</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89</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grpSp>
        <p:nvGrpSpPr>
          <p:cNvPr id="48" name="グループ化 47">
            <a:extLst>
              <a:ext uri="{FF2B5EF4-FFF2-40B4-BE49-F238E27FC236}">
                <a16:creationId xmlns:a16="http://schemas.microsoft.com/office/drawing/2014/main" id="{50AC9349-4F7A-4D9B-9CD7-5B2E871AF2D4}"/>
              </a:ext>
            </a:extLst>
          </p:cNvPr>
          <p:cNvGrpSpPr/>
          <p:nvPr/>
        </p:nvGrpSpPr>
        <p:grpSpPr>
          <a:xfrm>
            <a:off x="4988924" y="2871719"/>
            <a:ext cx="4767004" cy="1992480"/>
            <a:chOff x="53957" y="4995190"/>
            <a:chExt cx="5112000" cy="1992480"/>
          </a:xfrm>
        </p:grpSpPr>
        <p:sp>
          <p:nvSpPr>
            <p:cNvPr id="49" name="テキスト ボックス 48">
              <a:extLst>
                <a:ext uri="{FF2B5EF4-FFF2-40B4-BE49-F238E27FC236}">
                  <a16:creationId xmlns:a16="http://schemas.microsoft.com/office/drawing/2014/main" id="{2301A3B0-AEF2-470E-9DC9-A86125370D2A}"/>
                </a:ext>
              </a:extLst>
            </p:cNvPr>
            <p:cNvSpPr txBox="1"/>
            <p:nvPr/>
          </p:nvSpPr>
          <p:spPr>
            <a:xfrm>
              <a:off x="53957" y="5395300"/>
              <a:ext cx="5112000" cy="1592370"/>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万博による国際交流の機会を活用し、海外留学での交流を通して、若者の視野を広げ、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国際感覚や自立心・向上心を磨くとともに、大阪の魅力を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SNS</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等により、英語やその他の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言語で世界に発信できる積極性を培う</a:t>
              </a:r>
              <a:r>
                <a:rPr lang="ja-JP" sz="1000" dirty="0">
                  <a:latin typeface="Meiryo UI"/>
                  <a:ea typeface="Meiryo UI"/>
                  <a:cs typeface="Meiryo UI" panose="020B0604030504040204" pitchFamily="50" charset="-128"/>
                </a:rPr>
                <a:t>。</a:t>
              </a:r>
              <a:r>
                <a:rPr lang="ja-JP" altLang="en-US" sz="1000" dirty="0">
                  <a:latin typeface="Meiryo UI"/>
                  <a:ea typeface="Meiryo UI"/>
                  <a:cs typeface="Meiryo UI" panose="020B0604030504040204" pitchFamily="50" charset="-128"/>
                </a:rPr>
                <a:t>（１クール２か年事業）</a:t>
              </a:r>
              <a:endParaRPr lang="en-US" sz="1000" strike="sngStrike" dirty="0">
                <a:latin typeface="Meiryo UI"/>
                <a:ea typeface="Meiryo UI"/>
                <a:cs typeface="Meiryo UI" panose="020B0604030504040204" pitchFamily="50" charset="-128"/>
              </a:endParaRPr>
            </a:p>
            <a:p>
              <a:r>
                <a:rPr lang="ja-JP" sz="1000" dirty="0">
                  <a:latin typeface="Meiryo UI"/>
                  <a:ea typeface="Meiryo UI"/>
                </a:rPr>
                <a:t>&lt;第１クール&gt;　</a:t>
              </a:r>
              <a:endParaRPr lang="ja-JP" dirty="0"/>
            </a:p>
            <a:p>
              <a:r>
                <a:rPr lang="ja-JP" sz="1000" dirty="0">
                  <a:latin typeface="Meiryo UI"/>
                  <a:ea typeface="Meiryo UI"/>
                </a:rPr>
                <a:t>　・2026年2月28日  キックオフイベント</a:t>
              </a:r>
              <a:endParaRPr lang="en-US" dirty="0">
                <a:latin typeface="Meiryo UI"/>
                <a:ea typeface="Meiryo UI"/>
              </a:endParaRPr>
            </a:p>
            <a:p>
              <a:r>
                <a:rPr lang="ja-JP" sz="1000" dirty="0">
                  <a:latin typeface="Meiryo UI"/>
                  <a:ea typeface="Meiryo UI"/>
                </a:rPr>
                <a:t>　・2026年3月～6月  事前研修</a:t>
              </a:r>
              <a:endParaRPr lang="ja-JP" dirty="0">
                <a:latin typeface="Meiryo UI"/>
                <a:ea typeface="Meiryo UI"/>
              </a:endParaRPr>
            </a:p>
            <a:p>
              <a:r>
                <a:rPr lang="ja-JP" sz="1000" dirty="0">
                  <a:latin typeface="Meiryo UI"/>
                  <a:ea typeface="Meiryo UI"/>
                </a:rPr>
                <a:t>　・2026年夏または冬  海外体験等実施 </a:t>
              </a:r>
              <a:endParaRPr lang="en-US" dirty="0">
                <a:latin typeface="Meiryo UI"/>
                <a:ea typeface="Meiryo UI"/>
              </a:endParaRPr>
            </a:p>
            <a:p>
              <a:r>
                <a:rPr lang="ja-JP" altLang="en-US" sz="1000" dirty="0">
                  <a:latin typeface="Meiryo UI"/>
                  <a:ea typeface="Meiryo UI"/>
                </a:rPr>
                <a:t>  </a:t>
              </a:r>
              <a:r>
                <a:rPr lang="ja-JP" sz="1000" dirty="0">
                  <a:latin typeface="Meiryo UI"/>
                  <a:ea typeface="Meiryo UI"/>
                </a:rPr>
                <a:t>・2027年</a:t>
              </a:r>
              <a:r>
                <a:rPr lang="en-US" altLang="ja-JP" sz="1000" dirty="0">
                  <a:latin typeface="Meiryo UI"/>
                  <a:ea typeface="Meiryo UI"/>
                </a:rPr>
                <a:t>3</a:t>
              </a:r>
              <a:r>
                <a:rPr lang="ja-JP" sz="1000" dirty="0">
                  <a:latin typeface="Meiryo UI"/>
                  <a:ea typeface="Meiryo UI"/>
                </a:rPr>
                <a:t>月　　　　</a:t>
              </a:r>
              <a:r>
                <a:rPr lang="ja-JP" altLang="en-US" sz="1000" dirty="0">
                  <a:latin typeface="Meiryo UI"/>
                  <a:ea typeface="Meiryo UI"/>
                </a:rPr>
                <a:t> </a:t>
              </a:r>
              <a:r>
                <a:rPr lang="ja-JP" sz="1000" dirty="0">
                  <a:latin typeface="Meiryo UI"/>
                  <a:ea typeface="Meiryo UI"/>
                </a:rPr>
                <a:t> 成果発表等 </a:t>
              </a:r>
              <a:endParaRPr lang="ja-JP" dirty="0">
                <a:latin typeface="Meiryo UI"/>
                <a:ea typeface="Meiryo UI"/>
              </a:endParaRPr>
            </a:p>
            <a:p>
              <a:endParaRPr lang="ja-JP" altLang="en-US" sz="1000"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A6D3C23-5090-47A3-B9AD-E7893DB63911}"/>
                </a:ext>
              </a:extLst>
            </p:cNvPr>
            <p:cNvSpPr txBox="1"/>
            <p:nvPr/>
          </p:nvSpPr>
          <p:spPr>
            <a:xfrm>
              <a:off x="53957" y="4995190"/>
              <a:ext cx="5112000" cy="40011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高校生等海外体験</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支援</a:t>
              </a: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一人で海外進出！</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応援プロジェクト）</a:t>
              </a:r>
            </a:p>
            <a:p>
              <a:pPr>
                <a:lnSpc>
                  <a:spcPts val="12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20,073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楕円 50">
              <a:extLst>
                <a:ext uri="{FF2B5EF4-FFF2-40B4-BE49-F238E27FC236}">
                  <a16:creationId xmlns:a16="http://schemas.microsoft.com/office/drawing/2014/main" id="{F20E7A2D-EF81-42B5-8988-5810FCD34F9B}"/>
                </a:ext>
              </a:extLst>
            </p:cNvPr>
            <p:cNvSpPr/>
            <p:nvPr/>
          </p:nvSpPr>
          <p:spPr>
            <a:xfrm>
              <a:off x="3329818" y="5194824"/>
              <a:ext cx="204686"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52" name="グループ化 51">
            <a:extLst>
              <a:ext uri="{FF2B5EF4-FFF2-40B4-BE49-F238E27FC236}">
                <a16:creationId xmlns:a16="http://schemas.microsoft.com/office/drawing/2014/main" id="{AD5BB94E-EF6A-4E2F-B221-09F2D5BD3F8E}"/>
              </a:ext>
            </a:extLst>
          </p:cNvPr>
          <p:cNvGrpSpPr/>
          <p:nvPr/>
        </p:nvGrpSpPr>
        <p:grpSpPr>
          <a:xfrm>
            <a:off x="4988924" y="5012028"/>
            <a:ext cx="4767004" cy="942162"/>
            <a:chOff x="17876" y="3687294"/>
            <a:chExt cx="5190553" cy="757023"/>
          </a:xfrm>
        </p:grpSpPr>
        <p:sp>
          <p:nvSpPr>
            <p:cNvPr id="53" name="テキスト ボックス 52">
              <a:extLst>
                <a:ext uri="{FF2B5EF4-FFF2-40B4-BE49-F238E27FC236}">
                  <a16:creationId xmlns:a16="http://schemas.microsoft.com/office/drawing/2014/main" id="{8F8E3C78-8175-4482-9FA4-9444B2B9F8D4}"/>
                </a:ext>
              </a:extLst>
            </p:cNvPr>
            <p:cNvSpPr txBox="1"/>
            <p:nvPr/>
          </p:nvSpPr>
          <p:spPr>
            <a:xfrm>
              <a:off x="17876" y="3875534"/>
              <a:ext cx="5190553" cy="568783"/>
            </a:xfrm>
            <a:prstGeom prst="rect">
              <a:avLst/>
            </a:prstGeom>
            <a:no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大阪府内での就職をめざしている外国人留学生を対象に、就職に関するセミナー等を実施</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することで、</a:t>
              </a:r>
              <a:r>
                <a:rPr lang="ja-JP" altLang="ja-JP" sz="1000" dirty="0">
                  <a:latin typeface="Meiryo UI" panose="020B0604030504040204" pitchFamily="50" charset="-128"/>
                  <a:ea typeface="Meiryo UI" panose="020B0604030504040204" pitchFamily="50" charset="-128"/>
                </a:rPr>
                <a:t>大阪企業への就職を</a:t>
              </a:r>
              <a:r>
                <a:rPr lang="ja-JP" altLang="en-US" sz="1000" dirty="0">
                  <a:latin typeface="Meiryo UI" panose="020B0604030504040204" pitchFamily="50" charset="-128"/>
                  <a:ea typeface="Meiryo UI" panose="020B0604030504040204" pitchFamily="50" charset="-128"/>
                </a:rPr>
                <a:t>支援し、外国人留学生の大阪への定着を図る</a:t>
              </a:r>
              <a:r>
                <a:rPr lang="ja-JP" altLang="ja-JP"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年通年　　　　　事業実施</a:t>
              </a:r>
              <a:endParaRPr lang="en-US" altLang="ja-JP" sz="10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909A2A11-9A1C-42FE-9E1D-4D9D34FA9667}"/>
                </a:ext>
              </a:extLst>
            </p:cNvPr>
            <p:cNvSpPr txBox="1"/>
            <p:nvPr/>
          </p:nvSpPr>
          <p:spPr>
            <a:xfrm>
              <a:off x="17876" y="3687294"/>
              <a:ext cx="5190553" cy="197837"/>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外国人留学生就職</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等支援</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2,177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9" name="正方形/長方形 58">
            <a:extLst>
              <a:ext uri="{FF2B5EF4-FFF2-40B4-BE49-F238E27FC236}">
                <a16:creationId xmlns:a16="http://schemas.microsoft.com/office/drawing/2014/main" id="{42FD059D-53DB-4F54-99B4-E47AA9791D68}"/>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の主な取組（国際交流）</a:t>
            </a:r>
          </a:p>
        </p:txBody>
      </p:sp>
      <p:sp>
        <p:nvSpPr>
          <p:cNvPr id="36" name="楕円 35">
            <a:extLst>
              <a:ext uri="{FF2B5EF4-FFF2-40B4-BE49-F238E27FC236}">
                <a16:creationId xmlns:a16="http://schemas.microsoft.com/office/drawing/2014/main" id="{CBF7B7A9-B901-4C45-9050-9665FFF44547}"/>
              </a:ext>
            </a:extLst>
          </p:cNvPr>
          <p:cNvSpPr/>
          <p:nvPr/>
        </p:nvSpPr>
        <p:spPr>
          <a:xfrm>
            <a:off x="6837443" y="5025271"/>
            <a:ext cx="190872"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31" name="楕円 30">
            <a:extLst>
              <a:ext uri="{FF2B5EF4-FFF2-40B4-BE49-F238E27FC236}">
                <a16:creationId xmlns:a16="http://schemas.microsoft.com/office/drawing/2014/main" id="{6EDBDC39-9126-43C6-9C16-CACFD479E68D}"/>
              </a:ext>
            </a:extLst>
          </p:cNvPr>
          <p:cNvSpPr/>
          <p:nvPr/>
        </p:nvSpPr>
        <p:spPr>
          <a:xfrm>
            <a:off x="8212853" y="624940"/>
            <a:ext cx="190872"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4" name="テキスト ボックス 3">
            <a:extLst>
              <a:ext uri="{FF2B5EF4-FFF2-40B4-BE49-F238E27FC236}">
                <a16:creationId xmlns:a16="http://schemas.microsoft.com/office/drawing/2014/main" id="{DECEF7CA-598B-2FA3-832F-CAE6D7B0E9DB}"/>
              </a:ext>
            </a:extLst>
          </p:cNvPr>
          <p:cNvSpPr txBox="1"/>
          <p:nvPr/>
        </p:nvSpPr>
        <p:spPr>
          <a:xfrm>
            <a:off x="7417224" y="3886688"/>
            <a:ext cx="2272421" cy="861774"/>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&lt;</a:t>
            </a:r>
            <a:r>
              <a:rPr kumimoji="1" lang="ja-JP" altLang="en-US" sz="1000" dirty="0">
                <a:latin typeface="Meiryo UI" panose="020B0604030504040204" pitchFamily="50" charset="-128"/>
                <a:ea typeface="Meiryo UI" panose="020B0604030504040204" pitchFamily="50" charset="-128"/>
              </a:rPr>
              <a:t>第２クール＞</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2026</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月末　事業者募集</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2026</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月末まで　事業者決定</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 2027</a:t>
            </a:r>
            <a:r>
              <a:rPr lang="ja-JP" altLang="ja-JP" sz="1000" dirty="0">
                <a:latin typeface="Meiryo UI" panose="020B0604030504040204" pitchFamily="50" charset="-128"/>
                <a:ea typeface="Meiryo UI" panose="020B0604030504040204" pitchFamily="50" charset="-128"/>
              </a:rPr>
              <a:t>年夏～冬  海外体験等実施</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2028年3月  成果発表等</a:t>
            </a:r>
          </a:p>
        </p:txBody>
      </p:sp>
    </p:spTree>
    <p:extLst>
      <p:ext uri="{BB962C8B-B14F-4D97-AF65-F5344CB8AC3E}">
        <p14:creationId xmlns:p14="http://schemas.microsoft.com/office/powerpoint/2010/main" val="1314280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569669" y="6584489"/>
            <a:ext cx="408009"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8</a:t>
            </a:r>
            <a:endParaRPr lang="ja-JP" altLang="en-US" dirty="0"/>
          </a:p>
        </p:txBody>
      </p:sp>
      <p:grpSp>
        <p:nvGrpSpPr>
          <p:cNvPr id="58" name="グループ化 57">
            <a:extLst>
              <a:ext uri="{FF2B5EF4-FFF2-40B4-BE49-F238E27FC236}">
                <a16:creationId xmlns:a16="http://schemas.microsoft.com/office/drawing/2014/main" id="{59B975EA-73B3-48EC-87C3-98F2E3BCB0FA}"/>
              </a:ext>
            </a:extLst>
          </p:cNvPr>
          <p:cNvGrpSpPr/>
          <p:nvPr/>
        </p:nvGrpSpPr>
        <p:grpSpPr>
          <a:xfrm>
            <a:off x="150072" y="470351"/>
            <a:ext cx="4700203" cy="1248797"/>
            <a:chOff x="64366" y="5462434"/>
            <a:chExt cx="4788000" cy="1248797"/>
          </a:xfrm>
        </p:grpSpPr>
        <p:sp>
          <p:nvSpPr>
            <p:cNvPr id="59" name="テキスト ボックス 58">
              <a:extLst>
                <a:ext uri="{FF2B5EF4-FFF2-40B4-BE49-F238E27FC236}">
                  <a16:creationId xmlns:a16="http://schemas.microsoft.com/office/drawing/2014/main" id="{F35D92BC-BD00-4F82-88A9-425B8F726D3C}"/>
                </a:ext>
              </a:extLst>
            </p:cNvPr>
            <p:cNvSpPr txBox="1"/>
            <p:nvPr/>
          </p:nvSpPr>
          <p:spPr>
            <a:xfrm>
              <a:off x="64366" y="5707157"/>
              <a:ext cx="4788000" cy="1004074"/>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外国人に生活・就労等に関する情報提供や相談対応を一元的に行う相談窓口を運営</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する公益財団法人大阪府国際交流財団に対し補助を行うとともに、多言語での情報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発信を行う。</a:t>
              </a: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事業開始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a:t>
              </a:r>
              <a:r>
                <a:rPr lang="ja-JP" sz="1000" dirty="0">
                  <a:latin typeface="Meiryo UI"/>
                  <a:ea typeface="Meiryo UI"/>
                  <a:cs typeface="Meiryo UI" panose="020B0604030504040204" pitchFamily="50" charset="-128"/>
                </a:rPr>
                <a:t>7</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3</a:t>
              </a:r>
              <a:r>
                <a:rPr lang="ja-JP" altLang="en-US" sz="1000" dirty="0">
                  <a:latin typeface="Meiryo UI"/>
                  <a:ea typeface="Meiryo UI"/>
                  <a:cs typeface="Meiryo UI" panose="020B0604030504040204" pitchFamily="50" charset="-128"/>
                </a:rPr>
                <a:t>月　事業終了　　　　　　　　　　　　　　　　　</a:t>
              </a:r>
              <a:endParaRPr lang="en-US" altLang="ja-JP" sz="1000" dirty="0">
                <a:latin typeface="Meiryo UI"/>
                <a:ea typeface="Meiryo UI"/>
                <a:cs typeface="Meiryo UI" panose="020B0604030504040204" pitchFamily="50" charset="-128"/>
              </a:endParaRPr>
            </a:p>
          </p:txBody>
        </p:sp>
        <p:sp>
          <p:nvSpPr>
            <p:cNvPr id="60" name="テキスト ボックス 59">
              <a:extLst>
                <a:ext uri="{FF2B5EF4-FFF2-40B4-BE49-F238E27FC236}">
                  <a16:creationId xmlns:a16="http://schemas.microsoft.com/office/drawing/2014/main" id="{80C9DC99-5913-4950-874D-E2EF80C76D7E}"/>
                </a:ext>
              </a:extLst>
            </p:cNvPr>
            <p:cNvSpPr txBox="1"/>
            <p:nvPr/>
          </p:nvSpPr>
          <p:spPr>
            <a:xfrm>
              <a:off x="64366" y="5462434"/>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a:t>
              </a: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受け入れ環境整備事業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楕円 61">
              <a:extLst>
                <a:ext uri="{FF2B5EF4-FFF2-40B4-BE49-F238E27FC236}">
                  <a16:creationId xmlns:a16="http://schemas.microsoft.com/office/drawing/2014/main" id="{F1489985-2CBB-4A3B-9277-386B59A7D6FC}"/>
                </a:ext>
              </a:extLst>
            </p:cNvPr>
            <p:cNvSpPr/>
            <p:nvPr/>
          </p:nvSpPr>
          <p:spPr>
            <a:xfrm>
              <a:off x="2104159" y="5498406"/>
              <a:ext cx="202969"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64" name="グループ化 63">
            <a:extLst>
              <a:ext uri="{FF2B5EF4-FFF2-40B4-BE49-F238E27FC236}">
                <a16:creationId xmlns:a16="http://schemas.microsoft.com/office/drawing/2014/main" id="{48DA0634-3849-44DF-A852-EC38C0BBB128}"/>
              </a:ext>
            </a:extLst>
          </p:cNvPr>
          <p:cNvGrpSpPr/>
          <p:nvPr/>
        </p:nvGrpSpPr>
        <p:grpSpPr>
          <a:xfrm>
            <a:off x="150072" y="1772330"/>
            <a:ext cx="4700204" cy="1103873"/>
            <a:chOff x="64365" y="2996952"/>
            <a:chExt cx="4788001" cy="1103873"/>
          </a:xfrm>
        </p:grpSpPr>
        <p:sp>
          <p:nvSpPr>
            <p:cNvPr id="65" name="テキスト ボックス 64">
              <a:extLst>
                <a:ext uri="{FF2B5EF4-FFF2-40B4-BE49-F238E27FC236}">
                  <a16:creationId xmlns:a16="http://schemas.microsoft.com/office/drawing/2014/main" id="{2978AC99-5B7E-4750-8E4A-A0D32B691A1F}"/>
                </a:ext>
              </a:extLst>
            </p:cNvPr>
            <p:cNvSpPr txBox="1"/>
            <p:nvPr/>
          </p:nvSpPr>
          <p:spPr>
            <a:xfrm>
              <a:off x="64365" y="3243174"/>
              <a:ext cx="4788000" cy="857651"/>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災害時等に外国人旅行者自らが身を守るために必要な情報を入手できる環境をつくると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ともに、ホテル等との災害時の連携協定締結を進めることにより、災害時に外国人旅行者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等が一時避難できる環境を確保する。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継続実施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テキスト ボックス 65">
              <a:extLst>
                <a:ext uri="{FF2B5EF4-FFF2-40B4-BE49-F238E27FC236}">
                  <a16:creationId xmlns:a16="http://schemas.microsoft.com/office/drawing/2014/main" id="{39D3FE4C-AA45-42A8-A01A-AFCBA6F2756C}"/>
                </a:ext>
              </a:extLst>
            </p:cNvPr>
            <p:cNvSpPr txBox="1"/>
            <p:nvPr/>
          </p:nvSpPr>
          <p:spPr>
            <a:xfrm>
              <a:off x="64366" y="2996952"/>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外国人旅行者安全確保事業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12,476</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楕円 67">
              <a:extLst>
                <a:ext uri="{FF2B5EF4-FFF2-40B4-BE49-F238E27FC236}">
                  <a16:creationId xmlns:a16="http://schemas.microsoft.com/office/drawing/2014/main" id="{E52BF8E9-71DB-4444-8549-849D64051EA9}"/>
                </a:ext>
              </a:extLst>
            </p:cNvPr>
            <p:cNvSpPr/>
            <p:nvPr/>
          </p:nvSpPr>
          <p:spPr>
            <a:xfrm>
              <a:off x="2104158" y="3017169"/>
              <a:ext cx="202969"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grpSp>
        <p:nvGrpSpPr>
          <p:cNvPr id="70" name="グループ化 69">
            <a:extLst>
              <a:ext uri="{FF2B5EF4-FFF2-40B4-BE49-F238E27FC236}">
                <a16:creationId xmlns:a16="http://schemas.microsoft.com/office/drawing/2014/main" id="{3FE8705E-743B-4683-8317-DE099B4E0B01}"/>
              </a:ext>
            </a:extLst>
          </p:cNvPr>
          <p:cNvGrpSpPr/>
          <p:nvPr/>
        </p:nvGrpSpPr>
        <p:grpSpPr>
          <a:xfrm>
            <a:off x="150072" y="2906656"/>
            <a:ext cx="4700203" cy="1565590"/>
            <a:chOff x="4949613" y="4726350"/>
            <a:chExt cx="4883106" cy="1565590"/>
          </a:xfrm>
        </p:grpSpPr>
        <p:sp>
          <p:nvSpPr>
            <p:cNvPr id="71" name="テキスト ボックス 70">
              <a:extLst>
                <a:ext uri="{FF2B5EF4-FFF2-40B4-BE49-F238E27FC236}">
                  <a16:creationId xmlns:a16="http://schemas.microsoft.com/office/drawing/2014/main" id="{29647199-6B64-43AB-83B9-3D2CFAF9EC5C}"/>
                </a:ext>
              </a:extLst>
            </p:cNvPr>
            <p:cNvSpPr txBox="1"/>
            <p:nvPr/>
          </p:nvSpPr>
          <p:spPr>
            <a:xfrm>
              <a:off x="4949613" y="4972571"/>
              <a:ext cx="4883106" cy="1319369"/>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交通事業者</a:t>
              </a:r>
              <a:r>
                <a:rPr lang="ja-JP" altLang="en-US" sz="1000">
                  <a:latin typeface="Meiryo UI" panose="020B0604030504040204" pitchFamily="50" charset="-128"/>
                  <a:ea typeface="Meiryo UI" panose="020B0604030504040204" pitchFamily="50" charset="-128"/>
                  <a:cs typeface="Meiryo UI" panose="020B0604030504040204" pitchFamily="50" charset="-128"/>
                </a:rPr>
                <a:t>が取り組む</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、駅やバス車内等におけるキャッシュレス決済対応機器の整備や、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多言語対応の案内表示充実の取組等に対して事業費の一部を補助するほか、今後</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増加が見込まれる来阪観光客に対する受入環境整備として、事業者に対しユニバーサ</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ルデザインタクシーの導入に要する費用の一部を補助することで、その普及促進を図る。</a:t>
              </a: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5</a:t>
              </a:r>
              <a:r>
                <a:rPr lang="ja-JP" altLang="en-US" sz="1000" dirty="0">
                  <a:latin typeface="Meiryo UI"/>
                  <a:ea typeface="Meiryo UI"/>
                  <a:cs typeface="Meiryo UI" panose="020B0604030504040204" pitchFamily="50" charset="-128"/>
                </a:rPr>
                <a:t>月～</a:t>
              </a:r>
              <a:r>
                <a:rPr lang="en-US" altLang="ja-JP" sz="1000" dirty="0">
                  <a:latin typeface="Meiryo UI"/>
                  <a:ea typeface="Meiryo UI"/>
                  <a:cs typeface="Meiryo UI" panose="020B0604030504040204" pitchFamily="50" charset="-128"/>
                </a:rPr>
                <a:t>2</a:t>
              </a:r>
              <a:r>
                <a:rPr lang="ja-JP" altLang="en-US" sz="1000" dirty="0">
                  <a:latin typeface="Meiryo UI"/>
                  <a:ea typeface="Meiryo UI"/>
                  <a:cs typeface="Meiryo UI" panose="020B0604030504040204" pitchFamily="50" charset="-128"/>
                </a:rPr>
                <a:t>月　事業実施</a:t>
              </a:r>
              <a:endParaRPr lang="en-US" altLang="ja-JP" sz="1000" dirty="0">
                <a:latin typeface="Meiryo UI"/>
                <a:ea typeface="Meiryo UI"/>
                <a:cs typeface="Meiryo UI" panose="020B0604030504040204" pitchFamily="50" charset="-128"/>
              </a:endParaRPr>
            </a:p>
            <a:p>
              <a:pPr>
                <a:lnSpc>
                  <a:spcPts val="1200"/>
                </a:lnSpc>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2027</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3</a:t>
              </a:r>
              <a:r>
                <a:rPr lang="ja-JP" altLang="en-US" sz="1000" dirty="0">
                  <a:latin typeface="Meiryo UI"/>
                  <a:ea typeface="Meiryo UI"/>
                  <a:cs typeface="Meiryo UI" panose="020B0604030504040204" pitchFamily="50" charset="-128"/>
                </a:rPr>
                <a:t>月　　　　　実績報告</a:t>
              </a:r>
              <a:endParaRPr lang="en-US" altLang="ja-JP" sz="1000" dirty="0">
                <a:latin typeface="Meiryo UI"/>
                <a:ea typeface="Meiryo UI"/>
                <a:cs typeface="Meiryo UI" panose="020B0604030504040204" pitchFamily="50" charset="-128"/>
              </a:endParaRPr>
            </a:p>
          </p:txBody>
        </p:sp>
        <p:sp>
          <p:nvSpPr>
            <p:cNvPr id="72" name="テキスト ボックス 71">
              <a:extLst>
                <a:ext uri="{FF2B5EF4-FFF2-40B4-BE49-F238E27FC236}">
                  <a16:creationId xmlns:a16="http://schemas.microsoft.com/office/drawing/2014/main" id="{B18E6C22-D035-4D2E-99D7-4AB9C39E0D30}"/>
                </a:ext>
              </a:extLst>
            </p:cNvPr>
            <p:cNvSpPr txBox="1"/>
            <p:nvPr/>
          </p:nvSpPr>
          <p:spPr>
            <a:xfrm>
              <a:off x="4949613" y="4726350"/>
              <a:ext cx="4883106"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公共交通機関等と連携した受入環境整備事業</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333,000</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6" name="グループ化 75">
            <a:extLst>
              <a:ext uri="{FF2B5EF4-FFF2-40B4-BE49-F238E27FC236}">
                <a16:creationId xmlns:a16="http://schemas.microsoft.com/office/drawing/2014/main" id="{85958C29-A51B-4CD3-9823-AC3D300CDA0C}"/>
              </a:ext>
            </a:extLst>
          </p:cNvPr>
          <p:cNvGrpSpPr/>
          <p:nvPr/>
        </p:nvGrpSpPr>
        <p:grpSpPr>
          <a:xfrm>
            <a:off x="150072" y="4525384"/>
            <a:ext cx="4700203" cy="1102961"/>
            <a:chOff x="4953000" y="1924917"/>
            <a:chExt cx="4883107" cy="957074"/>
          </a:xfrm>
        </p:grpSpPr>
        <p:sp>
          <p:nvSpPr>
            <p:cNvPr id="77" name="テキスト ボックス 76">
              <a:extLst>
                <a:ext uri="{FF2B5EF4-FFF2-40B4-BE49-F238E27FC236}">
                  <a16:creationId xmlns:a16="http://schemas.microsoft.com/office/drawing/2014/main" id="{50E0AF06-BBB0-4404-AAB2-CCBBE7AF95AB}"/>
                </a:ext>
              </a:extLst>
            </p:cNvPr>
            <p:cNvSpPr txBox="1"/>
            <p:nvPr/>
          </p:nvSpPr>
          <p:spPr>
            <a:xfrm>
              <a:off x="4953000" y="2134203"/>
              <a:ext cx="4883107" cy="747788"/>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多言語による観光案内、旅行時のトラブル等に関する総合相談など、観光客が必要と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するサービスを提供する観光案内所（大阪、難波、新大阪）を運営する。（難波におい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ては、観光案内のみ実施）</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継続実施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a:extLst>
                <a:ext uri="{FF2B5EF4-FFF2-40B4-BE49-F238E27FC236}">
                  <a16:creationId xmlns:a16="http://schemas.microsoft.com/office/drawing/2014/main" id="{0C98E941-5D0C-4CB7-9ACA-844A6B2F6C1A}"/>
                </a:ext>
              </a:extLst>
            </p:cNvPr>
            <p:cNvSpPr txBox="1"/>
            <p:nvPr/>
          </p:nvSpPr>
          <p:spPr>
            <a:xfrm>
              <a:off x="4953000" y="1924917"/>
              <a:ext cx="4883107" cy="213654"/>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観光案内所運営</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78,305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9" name="グループ化 78">
              <a:extLst>
                <a:ext uri="{FF2B5EF4-FFF2-40B4-BE49-F238E27FC236}">
                  <a16:creationId xmlns:a16="http://schemas.microsoft.com/office/drawing/2014/main" id="{AC2B7205-CD01-48C4-B0C4-C46F2A58DAA6}"/>
                </a:ext>
              </a:extLst>
            </p:cNvPr>
            <p:cNvGrpSpPr/>
            <p:nvPr/>
          </p:nvGrpSpPr>
          <p:grpSpPr>
            <a:xfrm>
              <a:off x="5959014" y="1936370"/>
              <a:ext cx="792000" cy="216000"/>
              <a:chOff x="-1807864" y="2310351"/>
              <a:chExt cx="792000" cy="216000"/>
            </a:xfrm>
          </p:grpSpPr>
          <p:sp>
            <p:nvSpPr>
              <p:cNvPr id="80" name="楕円 79">
                <a:extLst>
                  <a:ext uri="{FF2B5EF4-FFF2-40B4-BE49-F238E27FC236}">
                    <a16:creationId xmlns:a16="http://schemas.microsoft.com/office/drawing/2014/main" id="{EF0074B6-AA46-4687-B5F5-B08E050799AF}"/>
                  </a:ext>
                </a:extLst>
              </p:cNvPr>
              <p:cNvSpPr/>
              <p:nvPr/>
            </p:nvSpPr>
            <p:spPr>
              <a:xfrm>
                <a:off x="-1573864" y="2328120"/>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81" name="楕円 80">
                <a:extLst>
                  <a:ext uri="{FF2B5EF4-FFF2-40B4-BE49-F238E27FC236}">
                    <a16:creationId xmlns:a16="http://schemas.microsoft.com/office/drawing/2014/main" id="{69622511-09B7-4BD1-A04A-EF4B34900264}"/>
                  </a:ext>
                </a:extLst>
              </p:cNvPr>
              <p:cNvSpPr/>
              <p:nvPr/>
            </p:nvSpPr>
            <p:spPr>
              <a:xfrm>
                <a:off x="-1807864" y="231035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grpSp>
        <p:nvGrpSpPr>
          <p:cNvPr id="82" name="グループ化 81">
            <a:extLst>
              <a:ext uri="{FF2B5EF4-FFF2-40B4-BE49-F238E27FC236}">
                <a16:creationId xmlns:a16="http://schemas.microsoft.com/office/drawing/2014/main" id="{C506BA10-BCAC-4FA8-9551-F8F6D3037B53}"/>
              </a:ext>
            </a:extLst>
          </p:cNvPr>
          <p:cNvGrpSpPr/>
          <p:nvPr/>
        </p:nvGrpSpPr>
        <p:grpSpPr>
          <a:xfrm>
            <a:off x="4988925" y="475644"/>
            <a:ext cx="4767003" cy="954430"/>
            <a:chOff x="66506" y="2459875"/>
            <a:chExt cx="4812775" cy="954430"/>
          </a:xfrm>
        </p:grpSpPr>
        <p:sp>
          <p:nvSpPr>
            <p:cNvPr id="83" name="テキスト ボックス 82">
              <a:extLst>
                <a:ext uri="{FF2B5EF4-FFF2-40B4-BE49-F238E27FC236}">
                  <a16:creationId xmlns:a16="http://schemas.microsoft.com/office/drawing/2014/main" id="{F221C116-5D4B-4D53-9D17-2E0DBD349057}"/>
                </a:ext>
              </a:extLst>
            </p:cNvPr>
            <p:cNvSpPr txBox="1"/>
            <p:nvPr/>
          </p:nvSpPr>
          <p:spPr>
            <a:xfrm>
              <a:off x="66506" y="2706419"/>
              <a:ext cx="4812775" cy="707886"/>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宿泊施設（特区及び新法民泊施設を含む）における来阪旅行者のための環境整備に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係る事業に対して、補助を行うことにより、おもてなし環境の向上を図る。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公募開始予定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テキスト ボックス 83">
              <a:extLst>
                <a:ext uri="{FF2B5EF4-FFF2-40B4-BE49-F238E27FC236}">
                  <a16:creationId xmlns:a16="http://schemas.microsoft.com/office/drawing/2014/main" id="{2568A9E3-8FCC-4D97-B0C8-D6303B16FB88}"/>
                </a:ext>
              </a:extLst>
            </p:cNvPr>
            <p:cNvSpPr txBox="1"/>
            <p:nvPr/>
          </p:nvSpPr>
          <p:spPr>
            <a:xfrm>
              <a:off x="66506" y="2459875"/>
              <a:ext cx="4812775"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宿泊施設</a:t>
              </a: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おもてなし環境整備事業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2" name="グループ化 91">
            <a:extLst>
              <a:ext uri="{FF2B5EF4-FFF2-40B4-BE49-F238E27FC236}">
                <a16:creationId xmlns:a16="http://schemas.microsoft.com/office/drawing/2014/main" id="{8AA96A50-C6AF-4E63-BF1B-DCFC77ECA1F7}"/>
              </a:ext>
            </a:extLst>
          </p:cNvPr>
          <p:cNvGrpSpPr/>
          <p:nvPr/>
        </p:nvGrpSpPr>
        <p:grpSpPr>
          <a:xfrm>
            <a:off x="4988923" y="1469478"/>
            <a:ext cx="4767003" cy="1252837"/>
            <a:chOff x="4953000" y="1922409"/>
            <a:chExt cx="4883107" cy="1252837"/>
          </a:xfrm>
        </p:grpSpPr>
        <p:sp>
          <p:nvSpPr>
            <p:cNvPr id="93" name="テキスト ボックス 92">
              <a:extLst>
                <a:ext uri="{FF2B5EF4-FFF2-40B4-BE49-F238E27FC236}">
                  <a16:creationId xmlns:a16="http://schemas.microsoft.com/office/drawing/2014/main" id="{04262B67-08AF-4C7C-BA07-F1CD9D98E0C4}"/>
                </a:ext>
              </a:extLst>
            </p:cNvPr>
            <p:cNvSpPr txBox="1"/>
            <p:nvPr/>
          </p:nvSpPr>
          <p:spPr>
            <a:xfrm>
              <a:off x="4953000" y="2159583"/>
              <a:ext cx="4883107" cy="1015663"/>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府民等が地元大阪における「おもてなし」に積極的に関われるよう、主要な観光地において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観光ボランティア事業を展開し、外国人旅行者をはじめ大阪を訪れる観光客の日常的な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困りごとの解消や観光案内の充実を図る。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活動開始予定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テキスト ボックス 93">
              <a:extLst>
                <a:ext uri="{FF2B5EF4-FFF2-40B4-BE49-F238E27FC236}">
                  <a16:creationId xmlns:a16="http://schemas.microsoft.com/office/drawing/2014/main" id="{0EBC8450-5400-4862-BCC5-366C6603CCFF}"/>
                </a:ext>
              </a:extLst>
            </p:cNvPr>
            <p:cNvSpPr txBox="1"/>
            <p:nvPr/>
          </p:nvSpPr>
          <p:spPr>
            <a:xfrm>
              <a:off x="4953000" y="1922409"/>
              <a:ext cx="4883107"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ウェルカム大阪おもてなし事業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291,395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8" name="グループ化 97">
            <a:extLst>
              <a:ext uri="{FF2B5EF4-FFF2-40B4-BE49-F238E27FC236}">
                <a16:creationId xmlns:a16="http://schemas.microsoft.com/office/drawing/2014/main" id="{8E32B7DF-131B-47D6-A56B-C794683516D2}"/>
              </a:ext>
            </a:extLst>
          </p:cNvPr>
          <p:cNvGrpSpPr/>
          <p:nvPr/>
        </p:nvGrpSpPr>
        <p:grpSpPr>
          <a:xfrm>
            <a:off x="150072" y="5665931"/>
            <a:ext cx="4700203" cy="1098948"/>
            <a:chOff x="4953000" y="1922409"/>
            <a:chExt cx="4883107" cy="1098948"/>
          </a:xfrm>
        </p:grpSpPr>
        <p:sp>
          <p:nvSpPr>
            <p:cNvPr id="99" name="テキスト ボックス 98">
              <a:extLst>
                <a:ext uri="{FF2B5EF4-FFF2-40B4-BE49-F238E27FC236}">
                  <a16:creationId xmlns:a16="http://schemas.microsoft.com/office/drawing/2014/main" id="{C794CC05-8A19-419E-8B36-9E9F9026157A}"/>
                </a:ext>
              </a:extLst>
            </p:cNvPr>
            <p:cNvSpPr txBox="1"/>
            <p:nvPr/>
          </p:nvSpPr>
          <p:spPr>
            <a:xfrm>
              <a:off x="4953000" y="2159583"/>
              <a:ext cx="4883107" cy="861774"/>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新たな観光エリアの魅力を発掘することで市内周遊を促進するとともに、インバウンド観光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客のリピーターを拡大し、さらなる集客を図る。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年３月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年５月　事業開始予定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a:extLst>
                <a:ext uri="{FF2B5EF4-FFF2-40B4-BE49-F238E27FC236}">
                  <a16:creationId xmlns:a16="http://schemas.microsoft.com/office/drawing/2014/main" id="{015FA84D-819C-4ED9-BD0F-DEB793154B7C}"/>
                </a:ext>
              </a:extLst>
            </p:cNvPr>
            <p:cNvSpPr txBox="1"/>
            <p:nvPr/>
          </p:nvSpPr>
          <p:spPr>
            <a:xfrm>
              <a:off x="4953000" y="1922409"/>
              <a:ext cx="4883107"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観光新拠点魅力発掘</a:t>
              </a: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50,500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1" name="グループ化 100">
              <a:extLst>
                <a:ext uri="{FF2B5EF4-FFF2-40B4-BE49-F238E27FC236}">
                  <a16:creationId xmlns:a16="http://schemas.microsoft.com/office/drawing/2014/main" id="{627854F7-5755-4B68-ACF5-5FC7252598B7}"/>
                </a:ext>
              </a:extLst>
            </p:cNvPr>
            <p:cNvGrpSpPr/>
            <p:nvPr/>
          </p:nvGrpSpPr>
          <p:grpSpPr>
            <a:xfrm>
              <a:off x="6560781" y="1929636"/>
              <a:ext cx="792000" cy="216000"/>
              <a:chOff x="-1206097" y="2303617"/>
              <a:chExt cx="792000" cy="216000"/>
            </a:xfrm>
          </p:grpSpPr>
          <p:sp>
            <p:nvSpPr>
              <p:cNvPr id="102" name="楕円 101">
                <a:extLst>
                  <a:ext uri="{FF2B5EF4-FFF2-40B4-BE49-F238E27FC236}">
                    <a16:creationId xmlns:a16="http://schemas.microsoft.com/office/drawing/2014/main" id="{38F07C1C-57D5-4C5E-BE95-09E3D42D873D}"/>
                  </a:ext>
                </a:extLst>
              </p:cNvPr>
              <p:cNvSpPr/>
              <p:nvPr/>
            </p:nvSpPr>
            <p:spPr>
              <a:xfrm>
                <a:off x="-914084" y="2311501"/>
                <a:ext cx="208598" cy="204136"/>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03" name="楕円 102">
                <a:extLst>
                  <a:ext uri="{FF2B5EF4-FFF2-40B4-BE49-F238E27FC236}">
                    <a16:creationId xmlns:a16="http://schemas.microsoft.com/office/drawing/2014/main" id="{0D91457E-CDD1-446A-BE37-D0D657EF34C6}"/>
                  </a:ext>
                </a:extLst>
              </p:cNvPr>
              <p:cNvSpPr/>
              <p:nvPr/>
            </p:nvSpPr>
            <p:spPr>
              <a:xfrm>
                <a:off x="-1206097" y="2303617"/>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grpSp>
      <p:sp>
        <p:nvSpPr>
          <p:cNvPr id="104" name="正方形/長方形 103">
            <a:extLst>
              <a:ext uri="{FF2B5EF4-FFF2-40B4-BE49-F238E27FC236}">
                <a16:creationId xmlns:a16="http://schemas.microsoft.com/office/drawing/2014/main" id="{349110A1-287A-4FE4-9F6E-F3DA8BE4E0BF}"/>
              </a:ext>
            </a:extLst>
          </p:cNvPr>
          <p:cNvSpPr/>
          <p:nvPr/>
        </p:nvSpPr>
        <p:spPr>
          <a:xfrm>
            <a:off x="4301899" y="5694807"/>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61199022-E4B0-4C47-963B-1E10C622801B}"/>
              </a:ext>
            </a:extLst>
          </p:cNvPr>
          <p:cNvSpPr/>
          <p:nvPr/>
        </p:nvSpPr>
        <p:spPr>
          <a:xfrm>
            <a:off x="9193767" y="1491267"/>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96B36F4E-D73F-417B-B3AD-B50D0F1C666F}"/>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の主な取組（受入環境）</a:t>
            </a:r>
          </a:p>
        </p:txBody>
      </p:sp>
      <p:grpSp>
        <p:nvGrpSpPr>
          <p:cNvPr id="56" name="グループ化 55">
            <a:extLst>
              <a:ext uri="{FF2B5EF4-FFF2-40B4-BE49-F238E27FC236}">
                <a16:creationId xmlns:a16="http://schemas.microsoft.com/office/drawing/2014/main" id="{8B5D0E4A-D8C4-451B-823B-6B995BC8E241}"/>
              </a:ext>
            </a:extLst>
          </p:cNvPr>
          <p:cNvGrpSpPr/>
          <p:nvPr/>
        </p:nvGrpSpPr>
        <p:grpSpPr>
          <a:xfrm>
            <a:off x="4988923" y="2757984"/>
            <a:ext cx="4767003" cy="1394773"/>
            <a:chOff x="64366" y="5462430"/>
            <a:chExt cx="4788000" cy="1394773"/>
          </a:xfrm>
        </p:grpSpPr>
        <p:sp>
          <p:nvSpPr>
            <p:cNvPr id="57" name="テキスト ボックス 56">
              <a:extLst>
                <a:ext uri="{FF2B5EF4-FFF2-40B4-BE49-F238E27FC236}">
                  <a16:creationId xmlns:a16="http://schemas.microsoft.com/office/drawing/2014/main" id="{1C78ADA4-6765-4C73-96B8-3EA90611DC68}"/>
                </a:ext>
              </a:extLst>
            </p:cNvPr>
            <p:cNvSpPr txBox="1"/>
            <p:nvPr/>
          </p:nvSpPr>
          <p:spPr>
            <a:xfrm>
              <a:off x="64366" y="5707156"/>
              <a:ext cx="4788000" cy="1150047"/>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外国人観光客からの相談対応に必要な知識・能力を習得する研修や相談内容のデータ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ベース運用により、公共交通機関の窓口や宿泊施設など、外国人観光客と接触する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機会が多い機関での相談対応力向上に取り組む。</a:t>
              </a: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有識者会議実施、アーカイブ動画等支援ツールの作成</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研修の実施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データベースの運用促進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テキスト ボックス 60">
              <a:extLst>
                <a:ext uri="{FF2B5EF4-FFF2-40B4-BE49-F238E27FC236}">
                  <a16:creationId xmlns:a16="http://schemas.microsoft.com/office/drawing/2014/main" id="{F7C0C63D-A04C-4007-B6F0-0163ABB87E59}"/>
                </a:ext>
              </a:extLst>
            </p:cNvPr>
            <p:cNvSpPr txBox="1"/>
            <p:nvPr/>
          </p:nvSpPr>
          <p:spPr>
            <a:xfrm>
              <a:off x="64366" y="5462434"/>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外国人相談対応力強化事業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17,823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3" name="グループ化 62">
              <a:extLst>
                <a:ext uri="{FF2B5EF4-FFF2-40B4-BE49-F238E27FC236}">
                  <a16:creationId xmlns:a16="http://schemas.microsoft.com/office/drawing/2014/main" id="{5F2A1632-347A-43F2-BFC4-744EEE6A1149}"/>
                </a:ext>
              </a:extLst>
            </p:cNvPr>
            <p:cNvGrpSpPr/>
            <p:nvPr/>
          </p:nvGrpSpPr>
          <p:grpSpPr>
            <a:xfrm>
              <a:off x="1917612" y="5462430"/>
              <a:ext cx="496146" cy="230361"/>
              <a:chOff x="-1595628" y="2236574"/>
              <a:chExt cx="792000" cy="216000"/>
            </a:xfrm>
          </p:grpSpPr>
          <p:sp>
            <p:nvSpPr>
              <p:cNvPr id="67" name="楕円 66">
                <a:extLst>
                  <a:ext uri="{FF2B5EF4-FFF2-40B4-BE49-F238E27FC236}">
                    <a16:creationId xmlns:a16="http://schemas.microsoft.com/office/drawing/2014/main" id="{39C799C8-9E13-4F71-B853-5F8638A718AE}"/>
                  </a:ext>
                </a:extLst>
              </p:cNvPr>
              <p:cNvSpPr/>
              <p:nvPr/>
            </p:nvSpPr>
            <p:spPr>
              <a:xfrm>
                <a:off x="-1361627" y="2254581"/>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69" name="楕円 68">
                <a:extLst>
                  <a:ext uri="{FF2B5EF4-FFF2-40B4-BE49-F238E27FC236}">
                    <a16:creationId xmlns:a16="http://schemas.microsoft.com/office/drawing/2014/main" id="{E8BB1676-A2BB-4E98-8F92-CA42725FEC46}"/>
                  </a:ext>
                </a:extLst>
              </p:cNvPr>
              <p:cNvSpPr/>
              <p:nvPr/>
            </p:nvSpPr>
            <p:spPr>
              <a:xfrm>
                <a:off x="-1595628" y="223657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grpSp>
        <p:nvGrpSpPr>
          <p:cNvPr id="111" name="グループ化 110">
            <a:extLst>
              <a:ext uri="{FF2B5EF4-FFF2-40B4-BE49-F238E27FC236}">
                <a16:creationId xmlns:a16="http://schemas.microsoft.com/office/drawing/2014/main" id="{A9658A76-4983-4EDD-91ED-E9EEB6ABB8BD}"/>
              </a:ext>
            </a:extLst>
          </p:cNvPr>
          <p:cNvGrpSpPr/>
          <p:nvPr/>
        </p:nvGrpSpPr>
        <p:grpSpPr>
          <a:xfrm>
            <a:off x="4988923" y="4209080"/>
            <a:ext cx="4767003" cy="2555799"/>
            <a:chOff x="64366" y="848872"/>
            <a:chExt cx="4788000" cy="2555799"/>
          </a:xfrm>
        </p:grpSpPr>
        <p:sp>
          <p:nvSpPr>
            <p:cNvPr id="112" name="テキスト ボックス 111">
              <a:extLst>
                <a:ext uri="{FF2B5EF4-FFF2-40B4-BE49-F238E27FC236}">
                  <a16:creationId xmlns:a16="http://schemas.microsoft.com/office/drawing/2014/main" id="{A1295E66-229F-4E1A-90DE-A6E213398097}"/>
                </a:ext>
              </a:extLst>
            </p:cNvPr>
            <p:cNvSpPr txBox="1"/>
            <p:nvPr/>
          </p:nvSpPr>
          <p:spPr>
            <a:xfrm>
              <a:off x="64366" y="1086395"/>
              <a:ext cx="4788000" cy="2318276"/>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スーツケース等輸送サービス利用促進事業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141,050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オーバーツーリズムによって生じるスーツケース等大型荷物の持込みによる公共交通機関の混雑を防止するために、手ぶら観光推進事業を行う。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観光デジタルマップ事業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28,820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オーバーツーリズムによって生じる観光地のトイレ問題を防止するために、府内のトイレ等の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位置や情報が簡潔に分かる観光デジタルマップの運営を行う。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③</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オーバーツーリズム対策特別補助金</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1,000,000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府内における観光客の恒常的な集中により発生する課題の解決に取り組む市町村に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対し補助を行う。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a:extLst>
                <a:ext uri="{FF2B5EF4-FFF2-40B4-BE49-F238E27FC236}">
                  <a16:creationId xmlns:a16="http://schemas.microsoft.com/office/drawing/2014/main" id="{ABC64E39-0ECA-40C3-8B30-45CABC12B7AD}"/>
                </a:ext>
              </a:extLst>
            </p:cNvPr>
            <p:cNvSpPr txBox="1"/>
            <p:nvPr/>
          </p:nvSpPr>
          <p:spPr>
            <a:xfrm>
              <a:off x="64366" y="848872"/>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a:solidFill>
                    <a:prstClr val="white"/>
                  </a:solidFill>
                  <a:latin typeface="Meiryo UI" panose="020B0604030504040204" pitchFamily="50" charset="-128"/>
                  <a:ea typeface="Meiryo UI" panose="020B0604030504040204" pitchFamily="50" charset="-128"/>
                  <a:cs typeface="Meiryo UI" panose="020B0604030504040204" pitchFamily="50" charset="-128"/>
                </a:rPr>
                <a:t>オーバーツーリズム未然防止・抑制対策事業</a:t>
              </a:r>
              <a:r>
                <a:rPr lang="ja-JP" altLang="en-US" sz="70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14" name="グループ化 113">
              <a:extLst>
                <a:ext uri="{FF2B5EF4-FFF2-40B4-BE49-F238E27FC236}">
                  <a16:creationId xmlns:a16="http://schemas.microsoft.com/office/drawing/2014/main" id="{9B4D791C-4782-457C-B2CB-C06D43608A2D}"/>
                </a:ext>
              </a:extLst>
            </p:cNvPr>
            <p:cNvGrpSpPr/>
            <p:nvPr/>
          </p:nvGrpSpPr>
          <p:grpSpPr>
            <a:xfrm>
              <a:off x="2626456" y="863982"/>
              <a:ext cx="460674" cy="207302"/>
              <a:chOff x="-1807864" y="2317564"/>
              <a:chExt cx="792000" cy="216000"/>
            </a:xfrm>
          </p:grpSpPr>
          <p:sp>
            <p:nvSpPr>
              <p:cNvPr id="115" name="楕円 114">
                <a:extLst>
                  <a:ext uri="{FF2B5EF4-FFF2-40B4-BE49-F238E27FC236}">
                    <a16:creationId xmlns:a16="http://schemas.microsoft.com/office/drawing/2014/main" id="{80AFE34C-E442-4CC1-8C36-70E8A704237D}"/>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16" name="楕円 115">
                <a:extLst>
                  <a:ext uri="{FF2B5EF4-FFF2-40B4-BE49-F238E27FC236}">
                    <a16:creationId xmlns:a16="http://schemas.microsoft.com/office/drawing/2014/main" id="{B1665D07-6048-4383-98C7-4208C850086C}"/>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pic>
        <p:nvPicPr>
          <p:cNvPr id="52" name="図 51">
            <a:extLst>
              <a:ext uri="{FF2B5EF4-FFF2-40B4-BE49-F238E27FC236}">
                <a16:creationId xmlns:a16="http://schemas.microsoft.com/office/drawing/2014/main" id="{C6FBBD92-FD47-4830-ACDC-A9F2F6DB97ED}"/>
              </a:ext>
            </a:extLst>
          </p:cNvPr>
          <p:cNvPicPr>
            <a:picLocks noChangeAspect="1"/>
          </p:cNvPicPr>
          <p:nvPr/>
        </p:nvPicPr>
        <p:blipFill>
          <a:blip r:embed="rId3"/>
          <a:stretch>
            <a:fillRect/>
          </a:stretch>
        </p:blipFill>
        <p:spPr>
          <a:xfrm>
            <a:off x="8974812" y="4224190"/>
            <a:ext cx="750705" cy="256054"/>
          </a:xfrm>
          <a:prstGeom prst="rect">
            <a:avLst/>
          </a:prstGeom>
        </p:spPr>
      </p:pic>
      <p:sp>
        <p:nvSpPr>
          <p:cNvPr id="73" name="楕円 72">
            <a:extLst>
              <a:ext uri="{FF2B5EF4-FFF2-40B4-BE49-F238E27FC236}">
                <a16:creationId xmlns:a16="http://schemas.microsoft.com/office/drawing/2014/main" id="{72813D1C-0AC0-436A-B893-44C223E8DCAA}"/>
              </a:ext>
            </a:extLst>
          </p:cNvPr>
          <p:cNvSpPr/>
          <p:nvPr/>
        </p:nvSpPr>
        <p:spPr>
          <a:xfrm>
            <a:off x="2978193" y="2927899"/>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75" name="楕円 74">
            <a:extLst>
              <a:ext uri="{FF2B5EF4-FFF2-40B4-BE49-F238E27FC236}">
                <a16:creationId xmlns:a16="http://schemas.microsoft.com/office/drawing/2014/main" id="{364FC9CD-3450-4535-956C-8349347DCD70}"/>
              </a:ext>
            </a:extLst>
          </p:cNvPr>
          <p:cNvSpPr/>
          <p:nvPr/>
        </p:nvSpPr>
        <p:spPr>
          <a:xfrm>
            <a:off x="7132138" y="497477"/>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86" name="楕円 85">
            <a:extLst>
              <a:ext uri="{FF2B5EF4-FFF2-40B4-BE49-F238E27FC236}">
                <a16:creationId xmlns:a16="http://schemas.microsoft.com/office/drawing/2014/main" id="{491313BF-DC15-4B0B-A376-CD6E6A082FAF}"/>
              </a:ext>
            </a:extLst>
          </p:cNvPr>
          <p:cNvSpPr/>
          <p:nvPr/>
        </p:nvSpPr>
        <p:spPr>
          <a:xfrm>
            <a:off x="6979988" y="1489742"/>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1380818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6918</Words>
  <Application>Microsoft Office PowerPoint</Application>
  <PresentationFormat>A4 210 x 297 mm</PresentationFormat>
  <Paragraphs>578</Paragraphs>
  <Slides>9</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2026-04-06T10:18:49Z</dcterms:modified>
</cp:coreProperties>
</file>