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73" r:id="rId2"/>
    <p:sldId id="360" r:id="rId3"/>
    <p:sldId id="358" r:id="rId4"/>
    <p:sldId id="295" r:id="rId5"/>
    <p:sldId id="264" r:id="rId6"/>
    <p:sldId id="329" r:id="rId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varScale="1">
        <p:scale>
          <a:sx n="63" d="100"/>
          <a:sy n="63" d="100"/>
        </p:scale>
        <p:origin x="1376" y="6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2"/>
            <a:ext cx="2946247" cy="498328"/>
          </a:xfrm>
          <a:prstGeom prst="rect">
            <a:avLst/>
          </a:prstGeom>
        </p:spPr>
        <p:txBody>
          <a:bodyPr vert="horz" lIns="91945" tIns="45971" rIns="91945" bIns="459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9" y="2"/>
            <a:ext cx="2946246" cy="498328"/>
          </a:xfrm>
          <a:prstGeom prst="rect">
            <a:avLst/>
          </a:prstGeom>
        </p:spPr>
        <p:txBody>
          <a:bodyPr vert="horz" lIns="91945" tIns="45971" rIns="91945" bIns="45971" rtlCol="0"/>
          <a:lstStyle>
            <a:lvl1pPr algn="r">
              <a:defRPr sz="1200"/>
            </a:lvl1pPr>
          </a:lstStyle>
          <a:p>
            <a:fld id="{523AE329-372B-4162-BAC9-6F9FDE4CC399}" type="datetimeFigureOut">
              <a:rPr kumimoji="1" lang="ja-JP" altLang="en-US" smtClean="0"/>
              <a:t>2025/6/26</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1945" tIns="45971" rIns="91945" bIns="45971" rtlCol="0" anchor="ctr"/>
          <a:lstStyle/>
          <a:p>
            <a:endParaRPr lang="ja-JP" altLang="en-US"/>
          </a:p>
        </p:txBody>
      </p:sp>
      <p:sp>
        <p:nvSpPr>
          <p:cNvPr id="5" name="ノート プレースホルダー 4"/>
          <p:cNvSpPr>
            <a:spLocks noGrp="1"/>
          </p:cNvSpPr>
          <p:nvPr>
            <p:ph type="body" sz="quarter" idx="3"/>
          </p:nvPr>
        </p:nvSpPr>
        <p:spPr>
          <a:xfrm>
            <a:off x="679300" y="4777245"/>
            <a:ext cx="5439101" cy="3908364"/>
          </a:xfrm>
          <a:prstGeom prst="rect">
            <a:avLst/>
          </a:prstGeom>
        </p:spPr>
        <p:txBody>
          <a:bodyPr vert="horz" lIns="91945" tIns="45971" rIns="91945" bIns="459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428311"/>
            <a:ext cx="2946247" cy="498328"/>
          </a:xfrm>
          <a:prstGeom prst="rect">
            <a:avLst/>
          </a:prstGeom>
        </p:spPr>
        <p:txBody>
          <a:bodyPr vert="horz" lIns="91945" tIns="45971" rIns="91945" bIns="459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9" y="9428311"/>
            <a:ext cx="2946246" cy="498328"/>
          </a:xfrm>
          <a:prstGeom prst="rect">
            <a:avLst/>
          </a:prstGeom>
        </p:spPr>
        <p:txBody>
          <a:bodyPr vert="horz" lIns="91945" tIns="45971" rIns="91945" bIns="4597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1</a:t>
            </a:fld>
            <a:endParaRPr kumimoji="1" lang="ja-JP" altLang="en-US"/>
          </a:p>
        </p:txBody>
      </p:sp>
    </p:spTree>
    <p:extLst>
      <p:ext uri="{BB962C8B-B14F-4D97-AF65-F5344CB8AC3E}">
        <p14:creationId xmlns:p14="http://schemas.microsoft.com/office/powerpoint/2010/main" val="147217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3</a:t>
            </a:fld>
            <a:endParaRPr kumimoji="1" lang="ja-JP" altLang="en-US"/>
          </a:p>
        </p:txBody>
      </p:sp>
    </p:spTree>
    <p:extLst>
      <p:ext uri="{BB962C8B-B14F-4D97-AF65-F5344CB8AC3E}">
        <p14:creationId xmlns:p14="http://schemas.microsoft.com/office/powerpoint/2010/main" val="239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6</a:t>
            </a:fld>
            <a:endParaRPr kumimoji="1" lang="ja-JP" altLang="en-US"/>
          </a:p>
        </p:txBody>
      </p:sp>
    </p:spTree>
    <p:extLst>
      <p:ext uri="{BB962C8B-B14F-4D97-AF65-F5344CB8AC3E}">
        <p14:creationId xmlns:p14="http://schemas.microsoft.com/office/powerpoint/2010/main" val="19450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2025/6/26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2025/6/26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2025/6/26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2025/6/26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2025/6/26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2025/6/26</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lang="en-US" altLang="ja-JP" dirty="0"/>
              <a:t>1</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327403437"/>
              </p:ext>
            </p:extLst>
          </p:nvPr>
        </p:nvGraphicFramePr>
        <p:xfrm>
          <a:off x="350807" y="1367797"/>
          <a:ext cx="9202468" cy="5237939"/>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868351">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誰もが訪れたくなる</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世界第一級の観光都市</a:t>
                      </a:r>
                      <a:endParaRPr kumimoji="1" lang="ja-JP" altLang="en-US" sz="1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食や歴史、文化・芸術、スポーツなどの大阪の強みに更なる磨きをかけるとともに、大阪が持つ資源の価値やポテンシャルの最大化等に取り組み、世界に通ずる魅力あふれる都市をめざす。</a:t>
                      </a:r>
                    </a:p>
                  </a:txBody>
                  <a:tcPr marL="37820" marR="37820" marT="0" marB="0" anchor="ctr"/>
                </a:tc>
                <a:extLst>
                  <a:ext uri="{0D108BD9-81ED-4DB2-BD59-A6C34878D82A}">
                    <a16:rowId xmlns:a16="http://schemas.microsoft.com/office/drawing/2014/main" val="2021061701"/>
                  </a:ext>
                </a:extLst>
              </a:tr>
              <a:tr h="93091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文化力を活用した</a:t>
                      </a:r>
                      <a:endPar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世界に誇れる魅力あふれる都市</a:t>
                      </a: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大阪の持つ文化力の活用により都市魅力が向上し、世界中から人々が集い交流することで新たなつながりや創造が促進され、自由で多彩な文化芸術活動がより活性化する、世界に誇れる都市をめざす。</a:t>
                      </a:r>
                    </a:p>
                  </a:txBody>
                  <a:tcPr marL="37820" marR="37820" marT="0" marB="0" anchor="ctr"/>
                </a:tc>
                <a:extLst>
                  <a:ext uri="{0D108BD9-81ED-4DB2-BD59-A6C34878D82A}">
                    <a16:rowId xmlns:a16="http://schemas.microsoft.com/office/drawing/2014/main" val="1315625383"/>
                  </a:ext>
                </a:extLst>
              </a:tr>
              <a:tr h="840736">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algn="ctr"/>
                      <a:r>
                        <a:rPr kumimoji="1" lang="ja-JP" altLang="en-US" sz="1400" b="1" dirty="0">
                          <a:latin typeface="BIZ UDPゴシック" panose="020B0400000000000000" pitchFamily="50" charset="-128"/>
                          <a:ea typeface="BIZ UDPゴシック" panose="020B0400000000000000" pitchFamily="50" charset="-128"/>
                        </a:rPr>
                        <a:t>スポーツによる</a:t>
                      </a:r>
                      <a:endParaRPr kumimoji="1" lang="en-US" altLang="ja-JP" sz="1400" b="1" dirty="0">
                        <a:latin typeface="BIZ UDPゴシック" panose="020B0400000000000000" pitchFamily="50" charset="-128"/>
                        <a:ea typeface="BIZ UDPゴシック" panose="020B0400000000000000" pitchFamily="50" charset="-128"/>
                      </a:endParaRPr>
                    </a:p>
                    <a:p>
                      <a:pPr algn="ctr"/>
                      <a:r>
                        <a:rPr kumimoji="1" lang="ja-JP" altLang="en-US" sz="1400" b="1" dirty="0">
                          <a:latin typeface="BIZ UDPゴシック" panose="020B0400000000000000" pitchFamily="50" charset="-128"/>
                          <a:ea typeface="BIZ UDPゴシック" panose="020B0400000000000000" pitchFamily="50" charset="-128"/>
                        </a:rPr>
                        <a:t>活力あふれる都市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世界的なトップアスリートのパフォーマンスを「みる」機会やスポーツを「する」機会の提供、大阪の地域資源を活かしたスポーツツーリズム等により、</a:t>
                      </a:r>
                      <a:r>
                        <a:rPr lang="ja-JP" altLang="en-US" sz="1200" u="none" strike="noStrike" kern="100" dirty="0">
                          <a:solidFill>
                            <a:schemeClr val="tx1"/>
                          </a:solidFill>
                          <a:effectLst/>
                          <a:latin typeface="Meiryo UI" panose="020B0604030504040204" pitchFamily="50" charset="-128"/>
                          <a:ea typeface="Meiryo UI" panose="020B0604030504040204" pitchFamily="50" charset="-128"/>
                        </a:rPr>
                        <a:t>活力</a:t>
                      </a:r>
                      <a:r>
                        <a:rPr lang="ja-JP" altLang="en-US" sz="1200" u="none" kern="100" dirty="0">
                          <a:solidFill>
                            <a:schemeClr val="tx1"/>
                          </a:solidFill>
                          <a:effectLst/>
                          <a:latin typeface="Meiryo UI" panose="020B0604030504040204" pitchFamily="50" charset="-128"/>
                          <a:ea typeface="Meiryo UI" panose="020B0604030504040204" pitchFamily="50" charset="-128"/>
                        </a:rPr>
                        <a:t>あふれる都市をめざす。</a:t>
                      </a:r>
                    </a:p>
                  </a:txBody>
                  <a:tcPr marL="37820" marR="37820" marT="0" marB="0" anchor="ctr"/>
                </a:tc>
                <a:extLst>
                  <a:ext uri="{0D108BD9-81ED-4DB2-BD59-A6C34878D82A}">
                    <a16:rowId xmlns:a16="http://schemas.microsoft.com/office/drawing/2014/main" val="844233874"/>
                  </a:ext>
                </a:extLst>
              </a:tr>
              <a:tr h="869934">
                <a:tc>
                  <a:txBody>
                    <a:bodyPr/>
                    <a:lstStyle/>
                    <a:p>
                      <a:pPr algn="ctr">
                        <a:lnSpc>
                          <a:spcPts val="1300"/>
                        </a:lnSpc>
                        <a:spcAft>
                          <a:spcPts val="0"/>
                        </a:spcAft>
                      </a:pPr>
                      <a:r>
                        <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アジア・</a:t>
                      </a: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オセアニアで</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トップクラスの</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MICE</a:t>
                      </a:r>
                      <a:r>
                        <a:rPr kumimoji="1"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200" strike="noStrike" dirty="0">
                          <a:solidFill>
                            <a:schemeClr val="tx1"/>
                          </a:solidFill>
                          <a:latin typeface="Meiryo UI" panose="020B0604030504040204" pitchFamily="50" charset="-128"/>
                          <a:ea typeface="Meiryo UI" panose="020B0604030504040204" pitchFamily="50" charset="-128"/>
                        </a:rPr>
                        <a:t>大阪・関西万博開催都市としての実績や</a:t>
                      </a:r>
                      <a:r>
                        <a:rPr kumimoji="1" lang="ja-JP" altLang="en-US" sz="1200" dirty="0">
                          <a:solidFill>
                            <a:schemeClr val="tx1"/>
                          </a:solidFill>
                          <a:latin typeface="Meiryo UI" panose="020B0604030504040204" pitchFamily="50" charset="-128"/>
                          <a:ea typeface="Meiryo UI" panose="020B0604030504040204" pitchFamily="50" charset="-128"/>
                        </a:rPr>
                        <a:t>統合型リゾート（</a:t>
                      </a:r>
                      <a:r>
                        <a:rPr kumimoji="1" lang="en-US" altLang="ja-JP" sz="1200" dirty="0">
                          <a:solidFill>
                            <a:schemeClr val="tx1"/>
                          </a:solidFill>
                          <a:latin typeface="Meiryo UI" panose="020B0604030504040204" pitchFamily="50" charset="-128"/>
                          <a:ea typeface="Meiryo UI" panose="020B0604030504040204" pitchFamily="50" charset="-128"/>
                        </a:rPr>
                        <a:t>IR</a:t>
                      </a:r>
                      <a:r>
                        <a:rPr kumimoji="1" lang="ja-JP" altLang="en-US" sz="1200" dirty="0">
                          <a:solidFill>
                            <a:schemeClr val="tx1"/>
                          </a:solidFill>
                          <a:latin typeface="Meiryo UI" panose="020B0604030504040204" pitchFamily="50" charset="-128"/>
                          <a:ea typeface="Meiryo UI" panose="020B0604030504040204" pitchFamily="50" charset="-128"/>
                        </a:rPr>
                        <a:t>）のインパクトを活かし、</a:t>
                      </a:r>
                      <a:r>
                        <a:rPr kumimoji="1" lang="ja-JP" altLang="en-US" sz="1200" dirty="0">
                          <a:latin typeface="Meiryo UI" panose="020B0604030504040204" pitchFamily="50" charset="-128"/>
                          <a:ea typeface="Meiryo UI" panose="020B0604030504040204" pitchFamily="50" charset="-128"/>
                        </a:rPr>
                        <a:t>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都市をめざす。</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814659054"/>
                  </a:ext>
                </a:extLst>
              </a:tr>
              <a:tr h="905794">
                <a:tc>
                  <a:txBody>
                    <a:bodyPr/>
                    <a:lstStyle/>
                    <a:p>
                      <a:pPr algn="ctr">
                        <a:lnSpc>
                          <a:spcPts val="1300"/>
                        </a:lnSpc>
                        <a:spcAft>
                          <a:spcPts val="0"/>
                        </a:spcAft>
                      </a:pPr>
                      <a:r>
                        <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rPr>
                        <a:t>国際交流を通じて</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rPr>
                        <a:t>持続的に成長する都市</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txBody>
                  <a:tcPr marL="37820" marR="37820" marT="0" marB="0" anchor="ctr"/>
                </a:tc>
                <a:tc>
                  <a:txBody>
                    <a:bodyPr/>
                    <a:lstStyle/>
                    <a:p>
                      <a:pPr marL="72000" marR="0" lvl="0" indent="0" algn="l" defTabSz="742950" rtl="0" eaLnBrk="1" fontAlgn="auto" latinLnBrk="0" hangingPunct="1">
                        <a:lnSpc>
                          <a:spcPts val="13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大阪の海外ネットワークを活用した多様な国際交流や将来の大阪に貢献できるグローバル人材の育成・活躍の推進により、新しい価値が生まれ、持続的に成長する都市をめざす。</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676574644"/>
                  </a:ext>
                </a:extLst>
              </a:tr>
              <a:tr h="82221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さらなる誘客を図る</a:t>
                      </a:r>
                      <a:endParaRPr kumimoji="1" lang="en-US" altLang="ja-JP" sz="1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安心して楽しめる快適な都市</a:t>
                      </a:r>
                      <a:endParaRPr kumimoji="1" lang="ja-JP" altLang="en-US" sz="16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37820" marR="3782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大阪を訪れる方々が安全・安心・快適に過ごすことができる持続可能な都市をめざす。</a:t>
                      </a:r>
                      <a:endParaRPr kumimoji="1" lang="ja-JP" altLang="en-US" sz="120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37820" marR="37820" marT="0" marB="0" anchor="ctr"/>
                </a:tc>
                <a:extLst>
                  <a:ext uri="{0D108BD9-81ED-4DB2-BD59-A6C34878D82A}">
                    <a16:rowId xmlns:a16="http://schemas.microsoft.com/office/drawing/2014/main" val="1727259644"/>
                  </a:ext>
                </a:extLst>
              </a:tr>
            </a:tbl>
          </a:graphicData>
        </a:graphic>
      </p:graphicFrame>
      <p:sp>
        <p:nvSpPr>
          <p:cNvPr id="6" name="正方形/長方形 5"/>
          <p:cNvSpPr/>
          <p:nvPr/>
        </p:nvSpPr>
        <p:spPr>
          <a:xfrm>
            <a:off x="159658" y="722807"/>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都市の賑わいや活力を創出するため、６つの</a:t>
            </a:r>
            <a:r>
              <a:rPr lang="ja-JP" altLang="en-US" sz="1300" dirty="0">
                <a:solidFill>
                  <a:schemeClr val="tx1"/>
                </a:solidFill>
                <a:latin typeface="Meiryo UI" panose="020B0604030504040204" pitchFamily="50" charset="-128"/>
                <a:ea typeface="Meiryo UI" panose="020B0604030504040204" pitchFamily="50" charset="-128"/>
              </a:rPr>
              <a:t>テーマ</a:t>
            </a:r>
            <a:r>
              <a:rPr kumimoji="1" lang="ja-JP" altLang="en-US" sz="1300" dirty="0">
                <a:solidFill>
                  <a:schemeClr val="tx1"/>
                </a:solidFill>
                <a:latin typeface="Meiryo UI" panose="020B0604030504040204" pitchFamily="50" charset="-128"/>
                <a:ea typeface="Meiryo UI" panose="020B0604030504040204" pitchFamily="50" charset="-128"/>
              </a:rPr>
              <a:t>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spc="300" dirty="0">
                <a:solidFill>
                  <a:schemeClr val="tx1"/>
                </a:solidFill>
                <a:latin typeface="BIZ UDPゴシック" panose="020B0400000000000000" pitchFamily="50" charset="-128"/>
                <a:ea typeface="BIZ UDPゴシック" panose="020B0400000000000000" pitchFamily="50" charset="-128"/>
              </a:rPr>
              <a:t>大阪都市魅力創造戦略</a:t>
            </a:r>
            <a:r>
              <a:rPr lang="en-US" altLang="ja-JP" sz="2000" spc="300" dirty="0">
                <a:solidFill>
                  <a:schemeClr val="tx1"/>
                </a:solidFill>
                <a:latin typeface="BIZ UDPゴシック" panose="020B0400000000000000" pitchFamily="50" charset="-128"/>
                <a:ea typeface="BIZ UDPゴシック" panose="020B0400000000000000" pitchFamily="50" charset="-128"/>
              </a:rPr>
              <a:t>2030</a:t>
            </a:r>
            <a:r>
              <a:rPr lang="ja-JP" altLang="en-US" sz="2000" spc="300" dirty="0">
                <a:solidFill>
                  <a:schemeClr val="tx1"/>
                </a:solidFill>
                <a:latin typeface="BIZ UDPゴシック" panose="020B0400000000000000" pitchFamily="50" charset="-128"/>
                <a:ea typeface="BIZ UDPゴシック" panose="020B0400000000000000" pitchFamily="50" charset="-128"/>
              </a:rPr>
              <a:t>（仮）テーマ別の取組み（案）</a:t>
            </a:r>
            <a:endParaRPr kumimoji="1" lang="ja-JP" altLang="en-US" sz="2400" spc="300" dirty="0">
              <a:solidFill>
                <a:schemeClr val="tx1"/>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03DD0460-0742-4B99-9402-A09F0A5D7E5C}"/>
              </a:ext>
            </a:extLst>
          </p:cNvPr>
          <p:cNvSpPr/>
          <p:nvPr/>
        </p:nvSpPr>
        <p:spPr>
          <a:xfrm>
            <a:off x="8532313" y="79504"/>
            <a:ext cx="1212111" cy="4533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資料</a:t>
            </a:r>
            <a:r>
              <a:rPr lang="ja-JP" altLang="en-US" dirty="0">
                <a:solidFill>
                  <a:schemeClr val="tx1"/>
                </a:solidFill>
                <a:latin typeface="BIZ UDPゴシック" panose="020B0400000000000000" pitchFamily="50" charset="-128"/>
                <a:ea typeface="BIZ UDPゴシック" panose="020B0400000000000000" pitchFamily="50" charset="-128"/>
              </a:rPr>
              <a:t>２</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2</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272973181"/>
              </p:ext>
            </p:extLst>
          </p:nvPr>
        </p:nvGraphicFramePr>
        <p:xfrm>
          <a:off x="257540" y="481419"/>
          <a:ext cx="4572000" cy="5939024"/>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8000">
                <a:tc>
                  <a:txBody>
                    <a:bodyPr/>
                    <a:lstStyle/>
                    <a:p>
                      <a:r>
                        <a:rPr kumimoji="1" lang="en-US" altLang="ja-JP" sz="1200" dirty="0">
                          <a:solidFill>
                            <a:schemeClr val="bg1"/>
                          </a:solidFill>
                          <a:latin typeface="Meiryo UI" panose="020B0604030504040204" pitchFamily="50" charset="-128"/>
                          <a:ea typeface="Meiryo UI" panose="020B0604030504040204" pitchFamily="50" charset="-128"/>
                        </a:rPr>
                        <a:t>1</a:t>
                      </a:r>
                      <a:r>
                        <a:rPr kumimoji="1" lang="ja-JP" altLang="en-US" sz="1200" dirty="0">
                          <a:solidFill>
                            <a:schemeClr val="bg1"/>
                          </a:solidFill>
                          <a:latin typeface="Meiryo UI" panose="020B0604030504040204" pitchFamily="50" charset="-128"/>
                          <a:ea typeface="Meiryo UI" panose="020B0604030504040204" pitchFamily="50" charset="-128"/>
                        </a:rPr>
                        <a:t>　誰もが訪れたくなる世界第一級の観光都市</a:t>
                      </a:r>
                    </a:p>
                  </a:txBody>
                  <a:tcPr marL="74295" marR="74295" marT="37148" marB="37148" anchor="ctr"/>
                </a:tc>
                <a:extLst>
                  <a:ext uri="{0D108BD9-81ED-4DB2-BD59-A6C34878D82A}">
                    <a16:rowId xmlns:a16="http://schemas.microsoft.com/office/drawing/2014/main" val="3093583887"/>
                  </a:ext>
                </a:extLst>
              </a:tr>
              <a:tr h="5471024">
                <a:tc>
                  <a:txBody>
                    <a:bodyPr/>
                    <a:lstStyle/>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① 世界第一級の文化・観光拠点の形成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大阪・関西万博のレガシーを活かした大阪の魅力発信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ナイトカルチャーの充実・強化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水都大阪（水の回廊のさらなる活性化等）、光のまちづくりの推進（大阪・光の饗宴等）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gn="l">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大阪の強みを生かした魅力創出・発信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indent="0" algn="l">
                        <a:lnSpc>
                          <a:spcPts val="1700"/>
                        </a:lnSpc>
                        <a:buFont typeface="Arial" panose="020B0604020202020204" pitchFamily="34" charset="0"/>
                        <a:buNone/>
                      </a:pPr>
                      <a:r>
                        <a:rPr kumimoji="1" lang="en-US" altLang="ja-JP" sz="1100" b="0" u="none" dirty="0">
                          <a:solidFill>
                            <a:schemeClr val="tx1"/>
                          </a:solidFill>
                          <a:latin typeface="Meiryo UI" panose="020B0604030504040204" pitchFamily="50" charset="-128"/>
                          <a:ea typeface="Meiryo UI" panose="020B0604030504040204" pitchFamily="50" charset="-128"/>
                        </a:rPr>
                        <a:t>  </a:t>
                      </a:r>
                      <a:r>
                        <a:rPr kumimoji="1" lang="ja-JP" altLang="en-US" sz="1100" b="0" u="none" dirty="0">
                          <a:solidFill>
                            <a:schemeClr val="tx1"/>
                          </a:solidFill>
                          <a:latin typeface="Meiryo UI" panose="020B0604030504040204" pitchFamily="50" charset="-128"/>
                          <a:ea typeface="Meiryo UI" panose="020B0604030504040204" pitchFamily="50" charset="-128"/>
                        </a:rPr>
                        <a:t>（関連：</a:t>
                      </a:r>
                      <a:r>
                        <a:rPr kumimoji="1" lang="en-US" altLang="ja-JP" sz="1100" b="0" u="none" dirty="0">
                          <a:solidFill>
                            <a:schemeClr val="tx1"/>
                          </a:solidFill>
                          <a:latin typeface="Meiryo UI" panose="020B0604030504040204" pitchFamily="50" charset="-128"/>
                          <a:ea typeface="Meiryo UI" panose="020B0604030504040204" pitchFamily="50" charset="-128"/>
                        </a:rPr>
                        <a:t>3-</a:t>
                      </a:r>
                      <a:r>
                        <a:rPr kumimoji="1" lang="ja-JP" altLang="en-US" sz="1100" b="0" u="none" dirty="0">
                          <a:solidFill>
                            <a:schemeClr val="tx1"/>
                          </a:solidFill>
                          <a:latin typeface="Meiryo UI" panose="020B0604030504040204" pitchFamily="50" charset="-128"/>
                          <a:ea typeface="Meiryo UI" panose="020B0604030504040204" pitchFamily="50" charset="-128"/>
                        </a:rPr>
                        <a:t>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gn="l">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600913509"/>
              </p:ext>
            </p:extLst>
          </p:nvPr>
        </p:nvGraphicFramePr>
        <p:xfrm>
          <a:off x="5001892" y="485131"/>
          <a:ext cx="4572000" cy="593531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1158">
                <a:tc>
                  <a:txBody>
                    <a:bodyPr/>
                    <a:lstStyle/>
                    <a:p>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464154">
                <a:tc>
                  <a:txBody>
                    <a:bodyPr/>
                    <a:lstStyle/>
                    <a:p>
                      <a:pPr algn="l">
                        <a:lnSpc>
                          <a:spcPts val="1700"/>
                        </a:lnSpc>
                      </a:pP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none"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自然を生かした都市魅力の創出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高い観光消費が見込める客層の受入拡大に向けた環境整備、ウェルネスや特別感</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上質感のある体験など多様なニーズに対応した魅力づくり　</a:t>
                      </a:r>
                    </a:p>
                    <a:p>
                      <a:pPr>
                        <a:lnSpc>
                          <a:spcPts val="14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国内外の観光客ニーズ分析等マーケティングの強化、ニーズやターゲットに応じた戦略的プロモーションの実施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2444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94085977"/>
              </p:ext>
            </p:extLst>
          </p:nvPr>
        </p:nvGraphicFramePr>
        <p:xfrm>
          <a:off x="297360" y="606336"/>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２　文化力を活用した世界に誇れる魅力あふれる都市</a:t>
                      </a: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u="sng" dirty="0">
                        <a:solidFill>
                          <a:schemeClr val="tx1"/>
                        </a:solidFill>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多彩な大阪文化を活用した都市魅力の向上や文化観光の推進</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美術館や博物館などにおける文化についての理解を深める文化観光の推進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　大阪市立美術館など美術館や博物館</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n-cs"/>
                        </a:rPr>
                        <a:t>の</a:t>
                      </a:r>
                      <a:r>
                        <a:rPr kumimoji="1" lang="ja-JP" altLang="en-US" sz="1100" u="none" strike="noStrike" dirty="0">
                          <a:solidFill>
                            <a:schemeClr val="tx1"/>
                          </a:solidFill>
                          <a:latin typeface="Meiryo UI" panose="020B0604030504040204" pitchFamily="50" charset="-128"/>
                          <a:ea typeface="Meiryo UI" panose="020B0604030504040204" pitchFamily="50" charset="-128"/>
                        </a:rPr>
                        <a:t>更なる</a:t>
                      </a:r>
                      <a:r>
                        <a:rPr kumimoji="1" lang="ja-JP" altLang="en-US" sz="1100" u="none" strike="noStrike" kern="1200" dirty="0">
                          <a:solidFill>
                            <a:schemeClr val="tx1"/>
                          </a:solidFill>
                          <a:latin typeface="Meiryo UI" panose="020B0604030504040204" pitchFamily="50" charset="-128"/>
                          <a:ea typeface="Meiryo UI" panose="020B0604030504040204" pitchFamily="50" charset="-128"/>
                          <a:cs typeface="+mn-cs"/>
                        </a:rPr>
                        <a:t>魅力の向上</a:t>
                      </a:r>
                      <a:r>
                        <a:rPr kumimoji="1" lang="ja-JP" altLang="en-US" sz="1100" u="none" strike="noStrike" dirty="0">
                          <a:solidFill>
                            <a:srgbClr val="FF0000"/>
                          </a:solidFill>
                          <a:latin typeface="Meiryo UI" panose="020B0604030504040204" pitchFamily="50" charset="-128"/>
                          <a:ea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lang="ja-JP" altLang="en-US" sz="1100" u="none" dirty="0">
                          <a:solidFill>
                            <a:schemeClr val="tx1"/>
                          </a:solidFill>
                          <a:latin typeface="Meiryo UI" panose="020B0604030504040204" pitchFamily="50" charset="-128"/>
                          <a:ea typeface="Meiryo UI" panose="020B0604030504040204" pitchFamily="50" charset="-128"/>
                        </a:rPr>
                        <a:t>芸術文化活動の場の充実や、集客・交流を促進する環境整備</a:t>
                      </a:r>
                      <a:r>
                        <a:rPr kumimoji="1" lang="ja-JP" altLang="en-US" sz="1100" u="none" dirty="0">
                          <a:solidFill>
                            <a:schemeClr val="tx1"/>
                          </a:solidFill>
                          <a:latin typeface="Meiryo UI" panose="020B0604030504040204" pitchFamily="50" charset="-128"/>
                          <a:ea typeface="Meiryo UI" panose="020B0604030504040204" pitchFamily="50" charset="-128"/>
                        </a:rPr>
                        <a:t>につながる取組の推進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新たな文化の創造・国内外への発信、他文化への理解や交流の促進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デジタル技術を活用した創作活動の展開など新たな文化創造の振興</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rgbClr val="FF0000"/>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文化芸術の担い手が着実・安定的に創造的な文化芸術活動を継続できる環境づくり</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3</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107371994"/>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b="1" u="none" dirty="0">
                        <a:solidFill>
                          <a:srgbClr val="FF0000"/>
                        </a:solidFill>
                        <a:highlight>
                          <a:srgbClr val="00FF00"/>
                        </a:highlight>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多様な文化芸術活動の持続可能な成長・発展に向けた連携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文化芸術関係者、地域、アカデミア、ビジネスなど多様な主体の共創の促進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文化芸術における鑑賞・参加・創造の機会等の充実</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美術館・博物館施設を活用した、良質で多様な文化に触れる機会の充実創出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⑥ 文化芸術拠点の充実や機能強化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⑦ 関係機関及び市町村との連携の強化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⑧ 文化資源の保存、活用、継承</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26211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82261" y="6492875"/>
            <a:ext cx="2228850" cy="365125"/>
          </a:xfrm>
        </p:spPr>
        <p:txBody>
          <a:bodyPr/>
          <a:lstStyle/>
          <a:p>
            <a:r>
              <a:rPr kumimoji="1" lang="en-US" altLang="ja-JP" dirty="0"/>
              <a:t>4</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121500909"/>
              </p:ext>
            </p:extLst>
          </p:nvPr>
        </p:nvGraphicFramePr>
        <p:xfrm>
          <a:off x="296205" y="604418"/>
          <a:ext cx="4573156" cy="5796000"/>
        </p:xfrm>
        <a:graphic>
          <a:graphicData uri="http://schemas.openxmlformats.org/drawingml/2006/table">
            <a:tbl>
              <a:tblPr firstRow="1" bandRow="1">
                <a:tableStyleId>{5A111915-BE36-4E01-A7E5-04B1672EAD32}</a:tableStyleId>
              </a:tblPr>
              <a:tblGrid>
                <a:gridCol w="4573156">
                  <a:extLst>
                    <a:ext uri="{9D8B030D-6E8A-4147-A177-3AD203B41FA5}">
                      <a16:colId xmlns:a16="http://schemas.microsoft.com/office/drawing/2014/main" val="2172647723"/>
                    </a:ext>
                  </a:extLst>
                </a:gridCol>
              </a:tblGrid>
              <a:tr h="468290">
                <a:tc>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３　スポーツによる活力にあふれる都市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集客力のある競技大会を誘致し、トップアスリートのパフォーマンスを「みる」機会の提供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関西等に向けた機運醸成イベント等の展開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a:t>
                      </a:r>
                      <a:r>
                        <a:rPr kumimoji="1" lang="en-US" altLang="ja-JP" sz="1100" u="none" dirty="0">
                          <a:solidFill>
                            <a:schemeClr val="tx1"/>
                          </a:solidFill>
                          <a:latin typeface="Meiryo UI" panose="020B0604030504040204" pitchFamily="50" charset="-128"/>
                          <a:ea typeface="Meiryo UI" panose="020B0604030504040204" pitchFamily="50" charset="-128"/>
                        </a:rPr>
                        <a:t>1-</a:t>
                      </a:r>
                      <a:r>
                        <a:rPr kumimoji="1" lang="ja-JP" altLang="en-US" sz="1100" u="none" dirty="0">
                          <a:solidFill>
                            <a:schemeClr val="tx1"/>
                          </a:solidFill>
                          <a:latin typeface="Meiryo UI" panose="020B0604030504040204" pitchFamily="50" charset="-128"/>
                          <a:ea typeface="Meiryo UI" panose="020B0604030504040204" pitchFamily="50" charset="-128"/>
                        </a:rPr>
                        <a:t>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86218819"/>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endParaRPr kumimoji="1" lang="ja-JP" altLang="en-US" sz="12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④ スポーツを「する」機会、「ささえる」力の拡充</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a:t>
                      </a:r>
                      <a:r>
                        <a:rPr kumimoji="1" lang="en-US" altLang="ja-JP" sz="1100" u="none" dirty="0">
                          <a:solidFill>
                            <a:schemeClr val="tx1"/>
                          </a:solidFill>
                          <a:latin typeface="Meiryo UI" panose="020B0604030504040204" pitchFamily="50" charset="-128"/>
                          <a:ea typeface="Meiryo UI" panose="020B0604030504040204" pitchFamily="50" charset="-128"/>
                        </a:rPr>
                        <a:t>3-</a:t>
                      </a:r>
                      <a:r>
                        <a:rPr kumimoji="1" lang="ja-JP" altLang="en-US" sz="1100" u="none" dirty="0">
                          <a:solidFill>
                            <a:schemeClr val="tx1"/>
                          </a:solidFill>
                          <a:latin typeface="Meiryo UI" panose="020B0604030504040204" pitchFamily="50" charset="-128"/>
                          <a:ea typeface="Meiryo UI" panose="020B0604030504040204" pitchFamily="50" charset="-128"/>
                        </a:rPr>
                        <a:t>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2027</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⑤ スポーツを通じた健康増進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ja-JP" altLang="en-US" sz="1100" u="none" strike="sngStrik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215868282"/>
              </p:ext>
            </p:extLst>
          </p:nvPr>
        </p:nvGraphicFramePr>
        <p:xfrm>
          <a:off x="331572" y="592431"/>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4</a:t>
                      </a:r>
                      <a:r>
                        <a:rPr kumimoji="1" lang="ja-JP" altLang="en-US" sz="1200" dirty="0">
                          <a:solidFill>
                            <a:schemeClr val="bg1"/>
                          </a:solidFill>
                          <a:latin typeface="Meiryo UI" panose="020B0604030504040204" pitchFamily="50" charset="-128"/>
                          <a:ea typeface="Meiryo UI" panose="020B0604030504040204" pitchFamily="50" charset="-128"/>
                        </a:rPr>
                        <a:t>　アジア・</a:t>
                      </a:r>
                      <a:r>
                        <a:rPr kumimoji="1" lang="ja-JP" altLang="en-US" sz="1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オセアニア</a:t>
                      </a:r>
                      <a:r>
                        <a:rPr kumimoji="1" lang="ja-JP" altLang="en-US" sz="1200" dirty="0">
                          <a:solidFill>
                            <a:schemeClr val="bg1"/>
                          </a:solidFill>
                          <a:latin typeface="Meiryo UI" panose="020B0604030504040204" pitchFamily="50" charset="-128"/>
                          <a:ea typeface="Meiryo UI" panose="020B0604030504040204" pitchFamily="50" charset="-128"/>
                        </a:rPr>
                        <a:t>でトップクラスの</a:t>
                      </a:r>
                      <a:r>
                        <a:rPr kumimoji="1" lang="en-US" altLang="ja-JP" sz="1200" dirty="0">
                          <a:solidFill>
                            <a:schemeClr val="bg1"/>
                          </a:solidFill>
                          <a:latin typeface="Meiryo UI" panose="020B0604030504040204" pitchFamily="50" charset="-128"/>
                          <a:ea typeface="Meiryo UI" panose="020B0604030504040204" pitchFamily="50" charset="-128"/>
                        </a:rPr>
                        <a:t>MICE</a:t>
                      </a:r>
                      <a:r>
                        <a:rPr kumimoji="1" lang="ja-JP" altLang="en-US" sz="1200" dirty="0">
                          <a:solidFill>
                            <a:schemeClr val="bg1"/>
                          </a:solidFill>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ＭＩＣＥ誘致の推進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関係機関等が連携し、官民が一体となった誘致活動の推進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lang="en-US" altLang="ja-JP" sz="1100" u="none" dirty="0">
                          <a:solidFill>
                            <a:schemeClr val="tx1"/>
                          </a:solidFill>
                          <a:latin typeface="Meiryo UI" panose="020B0604030504040204" pitchFamily="50" charset="-128"/>
                          <a:ea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専門人材の育成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u="none" dirty="0">
                        <a:solidFill>
                          <a:schemeClr val="tx1"/>
                        </a:solidFill>
                      </a:endParaRPr>
                    </a:p>
                    <a:p>
                      <a:pPr>
                        <a:lnSpc>
                          <a:spcPts val="1500"/>
                        </a:lnSpc>
                        <a:spcBef>
                          <a:spcPts val="0"/>
                        </a:spcBef>
                        <a:spcAft>
                          <a:spcPts val="0"/>
                        </a:spcAft>
                      </a:pP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77129"/>
            <a:ext cx="2228850" cy="365125"/>
          </a:xfrm>
        </p:spPr>
        <p:txBody>
          <a:bodyPr/>
          <a:lstStyle/>
          <a:p>
            <a:r>
              <a:rPr lang="en-US" altLang="ja-JP" dirty="0"/>
              <a:t>5</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146278459"/>
              </p:ext>
            </p:extLst>
          </p:nvPr>
        </p:nvGraphicFramePr>
        <p:xfrm>
          <a:off x="5086413" y="592431"/>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5</a:t>
                      </a:r>
                      <a:r>
                        <a:rPr kumimoji="1" lang="ja-JP" altLang="en-US" sz="1200" dirty="0">
                          <a:solidFill>
                            <a:schemeClr val="bg1"/>
                          </a:solidFill>
                          <a:latin typeface="Meiryo UI" panose="020B0604030504040204" pitchFamily="50" charset="-128"/>
                          <a:ea typeface="Meiryo UI" panose="020B0604030504040204" pitchFamily="50" charset="-128"/>
                        </a:rPr>
                        <a:t>　国際交流を通じて持続的に成長する都市</a:t>
                      </a: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b="1"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60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活躍支援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③ 国際</a:t>
                      </a:r>
                      <a:r>
                        <a:rPr kumimoji="1" lang="ja-JP" altLang="en-US" sz="1100" b="1" u="none" dirty="0">
                          <a:solidFill>
                            <a:schemeClr val="tx1"/>
                          </a:solidFill>
                          <a:latin typeface="Meiryo UI" panose="020B0604030504040204" pitchFamily="50" charset="-128"/>
                          <a:ea typeface="Meiryo UI" panose="020B0604030504040204" pitchFamily="50" charset="-128"/>
                        </a:rPr>
                        <a:t>競争力を有するビジネス拠点としての大阪の魅力向上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④ 大阪の活力を生かした都市外交の推進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大阪の魅力や強みの効果的</a:t>
                      </a:r>
                      <a:r>
                        <a:rPr kumimoji="1" lang="ja-JP" altLang="en-US" sz="1100" dirty="0">
                          <a:solidFill>
                            <a:schemeClr val="tx1"/>
                          </a:solidFill>
                          <a:latin typeface="Meiryo UI" panose="020B0604030504040204" pitchFamily="50" charset="-128"/>
                          <a:ea typeface="Meiryo UI" panose="020B0604030504040204" pitchFamily="50" charset="-128"/>
                        </a:rPr>
                        <a:t>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p>
                      <a:pPr>
                        <a:lnSpc>
                          <a:spcPts val="1700"/>
                        </a:lnSpc>
                      </a:pP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150" y="6492875"/>
            <a:ext cx="2228850" cy="365125"/>
          </a:xfrm>
        </p:spPr>
        <p:txBody>
          <a:bodyPr/>
          <a:lstStyle/>
          <a:p>
            <a:r>
              <a:rPr lang="en-US" altLang="ja-JP" dirty="0"/>
              <a:t>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264080104"/>
              </p:ext>
            </p:extLst>
          </p:nvPr>
        </p:nvGraphicFramePr>
        <p:xfrm>
          <a:off x="297360" y="577227"/>
          <a:ext cx="4572000" cy="5741764"/>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0789">
                <a:tc>
                  <a:txBody>
                    <a:bodyPr/>
                    <a:lstStyle/>
                    <a:p>
                      <a:r>
                        <a:rPr kumimoji="1" lang="ja-JP" altLang="en-US" sz="1200" dirty="0">
                          <a:solidFill>
                            <a:schemeClr val="bg1"/>
                          </a:solidFill>
                          <a:latin typeface="Meiryo UI" panose="020B0604030504040204" pitchFamily="50" charset="-128"/>
                          <a:ea typeface="Meiryo UI" panose="020B0604030504040204" pitchFamily="50" charset="-128"/>
                        </a:rPr>
                        <a:t>６　さらなる誘客を図る安心して楽しめる快適な都市</a:t>
                      </a:r>
                    </a:p>
                  </a:txBody>
                  <a:tcPr marL="74295" marR="74295" marT="37148" marB="37148" anchor="ctr"/>
                </a:tc>
                <a:extLst>
                  <a:ext uri="{0D108BD9-81ED-4DB2-BD59-A6C34878D82A}">
                    <a16:rowId xmlns:a16="http://schemas.microsoft.com/office/drawing/2014/main" val="3867636356"/>
                  </a:ext>
                </a:extLst>
              </a:tr>
              <a:tr h="5270975">
                <a:tc>
                  <a:txBody>
                    <a:bodyPr/>
                    <a:lstStyle/>
                    <a:p>
                      <a:pPr>
                        <a:lnSpc>
                          <a:spcPts val="1700"/>
                        </a:lnSpc>
                      </a:pPr>
                      <a:endParaRPr kumimoji="1" lang="en-US" altLang="ja-JP" sz="1100" b="1"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来阪者の安全・安心の確保</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災害等に関する情報発信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世界基準の情報発信（安全</a:t>
                      </a:r>
                      <a:r>
                        <a:rPr kumimoji="1" lang="ja-JP" altLang="en-US" sz="1100" u="none" dirty="0">
                          <a:solidFill>
                            <a:srgbClr val="0070C0"/>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安心の見える化、アクセシビリティ等）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観光客受入環境の充実、</a:t>
                      </a:r>
                      <a:r>
                        <a:rPr kumimoji="1" lang="en-US" altLang="ja-JP" sz="1100" b="1" u="none" dirty="0">
                          <a:solidFill>
                            <a:schemeClr val="tx1"/>
                          </a:solidFill>
                          <a:latin typeface="Meiryo UI" panose="020B0604030504040204" pitchFamily="50" charset="-128"/>
                          <a:ea typeface="Meiryo UI" panose="020B0604030504040204" pitchFamily="50" charset="-128"/>
                        </a:rPr>
                        <a:t>DX</a:t>
                      </a:r>
                      <a:r>
                        <a:rPr kumimoji="1" lang="ja-JP" altLang="en-US" sz="1100" b="1" u="none" dirty="0">
                          <a:solidFill>
                            <a:schemeClr val="tx1"/>
                          </a:solidFill>
                          <a:latin typeface="Meiryo UI" panose="020B0604030504040204" pitchFamily="50" charset="-128"/>
                          <a:ea typeface="Meiryo UI" panose="020B0604030504040204" pitchFamily="50" charset="-128"/>
                        </a:rPr>
                        <a:t>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strike="noStrike" dirty="0">
                          <a:solidFill>
                            <a:schemeClr val="tx1"/>
                          </a:solidFill>
                          <a:latin typeface="Meiryo UI" panose="020B0604030504040204" pitchFamily="50" charset="-128"/>
                          <a:ea typeface="Meiryo UI" panose="020B0604030504040204" pitchFamily="50" charset="-128"/>
                        </a:rPr>
                        <a:t>⽣活習慣や⽂化の違い等に配慮した受⼊環境整備（</a:t>
                      </a:r>
                      <a:r>
                        <a:rPr kumimoji="1" lang="en-US" altLang="ja-JP" sz="1100" u="none" strike="noStrike" dirty="0">
                          <a:solidFill>
                            <a:schemeClr val="tx1"/>
                          </a:solidFill>
                          <a:latin typeface="Meiryo UI" panose="020B0604030504040204" pitchFamily="50" charset="-128"/>
                          <a:ea typeface="Meiryo UI" panose="020B0604030504040204" pitchFamily="50" charset="-128"/>
                        </a:rPr>
                        <a:t>LGBTQ</a:t>
                      </a:r>
                      <a:r>
                        <a:rPr kumimoji="1" lang="ja-JP" altLang="en-US" sz="1100" u="none" strike="noStrike" dirty="0">
                          <a:solidFill>
                            <a:schemeClr val="tx1"/>
                          </a:solidFill>
                          <a:latin typeface="Meiryo UI" panose="020B0604030504040204" pitchFamily="50" charset="-128"/>
                          <a:ea typeface="Meiryo UI" panose="020B0604030504040204" pitchFamily="50" charset="-128"/>
                        </a:rPr>
                        <a:t>、フードバリアフリー等）</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0"/>
                        </a:spcAft>
                        <a:buFont typeface="Arial" panose="020B0604020202020204" pitchFamily="34" charset="0"/>
                        <a:buNone/>
                      </a:pP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079900372"/>
              </p:ext>
            </p:extLst>
          </p:nvPr>
        </p:nvGraphicFramePr>
        <p:xfrm>
          <a:off x="5082567" y="567497"/>
          <a:ext cx="4573155" cy="5741764"/>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1389">
                <a:tc>
                  <a:txBody>
                    <a:bodyPr/>
                    <a:lstStyle/>
                    <a:p>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70375">
                <a:tc>
                  <a:txBody>
                    <a:bodyPr/>
                    <a:lstStyle/>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観光を⽀える⼈材等の育成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観光地域づくり法⼈（</a:t>
                      </a:r>
                      <a:r>
                        <a:rPr kumimoji="1" lang="en-US" altLang="ja-JP" sz="1100" b="0" u="none" dirty="0">
                          <a:solidFill>
                            <a:schemeClr val="tx1"/>
                          </a:solidFill>
                          <a:latin typeface="Meiryo UI" panose="020B0604030504040204" pitchFamily="50" charset="-128"/>
                          <a:ea typeface="Meiryo UI" panose="020B0604030504040204" pitchFamily="50" charset="-128"/>
                        </a:rPr>
                        <a:t>DMO</a:t>
                      </a:r>
                      <a:r>
                        <a:rPr kumimoji="1" lang="ja-JP" altLang="en-US" sz="1100" b="0" u="none" dirty="0">
                          <a:solidFill>
                            <a:schemeClr val="tx1"/>
                          </a:solidFill>
                          <a:latin typeface="Meiryo UI" panose="020B0604030504040204" pitchFamily="50" charset="-128"/>
                          <a:ea typeface="Meiryo UI" panose="020B0604030504040204" pitchFamily="50" charset="-128"/>
                        </a:rPr>
                        <a:t>）の推進、専⾨⼈材の育成・活⽤</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（関連</a:t>
                      </a:r>
                      <a:r>
                        <a:rPr kumimoji="1" lang="en-US" altLang="ja-JP" sz="1100" b="0" u="none" dirty="0">
                          <a:solidFill>
                            <a:schemeClr val="tx1"/>
                          </a:solidFill>
                          <a:latin typeface="Meiryo UI" panose="020B0604030504040204" pitchFamily="50" charset="-128"/>
                          <a:ea typeface="Meiryo UI" panose="020B0604030504040204" pitchFamily="50" charset="-128"/>
                        </a:rPr>
                        <a:t>︓6-</a:t>
                      </a:r>
                      <a:r>
                        <a:rPr kumimoji="1" lang="ja-JP" altLang="en-US" sz="1100" b="0" u="none" dirty="0">
                          <a:solidFill>
                            <a:schemeClr val="tx1"/>
                          </a:solidFill>
                          <a:latin typeface="Meiryo UI" panose="020B0604030504040204" pitchFamily="50" charset="-128"/>
                          <a:ea typeface="Meiryo UI" panose="020B0604030504040204" pitchFamily="50" charset="-128"/>
                        </a:rPr>
                        <a:t>③）</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・ホスピタリティの向上、⼈材の育成</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18855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⑤　在住外国⼈が安全・安⼼に暮らせる環境づくり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災害時における多⾔語⽀援の強化</a:t>
                      </a:r>
                    </a:p>
                    <a:p>
                      <a:pPr marL="360000" indent="-171450">
                        <a:lnSpc>
                          <a:spcPts val="1700"/>
                        </a:lnSpc>
                        <a:spcAft>
                          <a:spcPts val="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外国⼈多⾔語相談・やさしい⽇本語を含めた情報発信の充実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多文化理解の促進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700"/>
                        </a:lnSpc>
                      </a:pP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2181</Words>
  <Application>Microsoft Office PowerPoint</Application>
  <PresentationFormat>A4 210 x 297 mm</PresentationFormat>
  <Paragraphs>193</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2025-06-26T08:09:48Z</dcterms:modified>
</cp:coreProperties>
</file>