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57" r:id="rId3"/>
    <p:sldId id="276" r:id="rId4"/>
    <p:sldId id="318" r:id="rId5"/>
    <p:sldId id="258" r:id="rId6"/>
    <p:sldId id="269" r:id="rId7"/>
    <p:sldId id="317" r:id="rId8"/>
    <p:sldId id="275" r:id="rId9"/>
    <p:sldId id="393" r:id="rId10"/>
    <p:sldId id="416" r:id="rId11"/>
    <p:sldId id="395" r:id="rId12"/>
    <p:sldId id="400" r:id="rId13"/>
    <p:sldId id="415" r:id="rId14"/>
    <p:sldId id="411" r:id="rId15"/>
    <p:sldId id="356" r:id="rId16"/>
    <p:sldId id="366" r:id="rId17"/>
    <p:sldId id="358" r:id="rId18"/>
    <p:sldId id="377" r:id="rId19"/>
    <p:sldId id="378" r:id="rId20"/>
    <p:sldId id="390" r:id="rId21"/>
    <p:sldId id="360" r:id="rId22"/>
    <p:sldId id="361" r:id="rId23"/>
    <p:sldId id="344" r:id="rId24"/>
    <p:sldId id="376" r:id="rId25"/>
    <p:sldId id="342" r:id="rId26"/>
    <p:sldId id="417" r:id="rId27"/>
  </p:sldIdLst>
  <p:sldSz cx="9144000" cy="6858000" type="screen4x3"/>
  <p:notesSz cx="6735763" cy="986631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DDBEE"/>
    <a:srgbClr val="4A7EBB"/>
    <a:srgbClr val="FDEDF8"/>
    <a:srgbClr val="FF3300"/>
    <a:srgbClr val="FDCFF3"/>
    <a:srgbClr val="FECBF6"/>
    <a:srgbClr val="FFF199"/>
    <a:srgbClr val="415120"/>
    <a:srgbClr val="FEB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autoAdjust="0"/>
    <p:restoredTop sz="94951" autoAdjust="0"/>
  </p:normalViewPr>
  <p:slideViewPr>
    <p:cSldViewPr snapToGrid="0" snapToObjects="1">
      <p:cViewPr varScale="1">
        <p:scale>
          <a:sx n="127" d="100"/>
          <a:sy n="127" d="100"/>
        </p:scale>
        <p:origin x="19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46"/>
    </p:cViewPr>
  </p:sorterViewPr>
  <p:notesViewPr>
    <p:cSldViewPr snapToGrid="0" snapToObjects="1">
      <p:cViewPr varScale="1">
        <p:scale>
          <a:sx n="55" d="100"/>
          <a:sy n="55" d="100"/>
        </p:scale>
        <p:origin x="3331"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9413" cy="49339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3395"/>
          </a:xfrm>
          <a:prstGeom prst="rect">
            <a:avLst/>
          </a:prstGeom>
        </p:spPr>
        <p:txBody>
          <a:bodyPr vert="horz" lIns="91427" tIns="45712" rIns="91427" bIns="45712" rtlCol="0"/>
          <a:lstStyle>
            <a:lvl1pPr algn="r">
              <a:defRPr sz="1200"/>
            </a:lvl1pPr>
          </a:lstStyle>
          <a:p>
            <a:fld id="{44B942DF-96A2-4D7B-996A-F70BD72C239E}" type="datetimeFigureOut">
              <a:rPr kumimoji="1" lang="ja-JP" altLang="en-US" smtClean="0"/>
              <a:pPr/>
              <a:t>2025/7/11</a:t>
            </a:fld>
            <a:endParaRPr kumimoji="1" lang="ja-JP" altLang="en-US"/>
          </a:p>
        </p:txBody>
      </p:sp>
      <p:sp>
        <p:nvSpPr>
          <p:cNvPr id="4" name="フッター プレースホルダー 3"/>
          <p:cNvSpPr>
            <a:spLocks noGrp="1"/>
          </p:cNvSpPr>
          <p:nvPr>
            <p:ph type="ftr" sz="quarter" idx="2"/>
          </p:nvPr>
        </p:nvSpPr>
        <p:spPr>
          <a:xfrm>
            <a:off x="2" y="9371332"/>
            <a:ext cx="2919413" cy="493394"/>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332"/>
            <a:ext cx="2919412" cy="493394"/>
          </a:xfrm>
          <a:prstGeom prst="rect">
            <a:avLst/>
          </a:prstGeom>
        </p:spPr>
        <p:txBody>
          <a:bodyPr vert="horz" lIns="91427" tIns="45712" rIns="91427" bIns="45712"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18831" cy="493316"/>
          </a:xfrm>
          <a:prstGeom prst="rect">
            <a:avLst/>
          </a:prstGeom>
        </p:spPr>
        <p:txBody>
          <a:bodyPr vert="horz" lIns="91427" tIns="45712" rIns="91427" bIns="45712"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15376" y="1"/>
            <a:ext cx="2918831" cy="493316"/>
          </a:xfrm>
          <a:prstGeom prst="rect">
            <a:avLst/>
          </a:prstGeom>
        </p:spPr>
        <p:txBody>
          <a:bodyPr vert="horz" wrap="square" lIns="91427" tIns="45712" rIns="91427" bIns="45712" numCol="1" anchor="t" anchorCtr="0" compatLnSpc="1">
            <a:prstTxWarp prst="textNoShape">
              <a:avLst/>
            </a:prstTxWarp>
          </a:bodyPr>
          <a:lstStyle>
            <a:lvl1pPr algn="r">
              <a:defRPr sz="1200"/>
            </a:lvl1pPr>
          </a:lstStyle>
          <a:p>
            <a:fld id="{6C6B6471-3230-441A-B2B9-818A9BD765DB}" type="datetime1">
              <a:rPr lang="ja-JP" altLang="en-US"/>
              <a:pPr/>
              <a:t>2025/7/11</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7" tIns="45712" rIns="91427" bIns="45712" rtlCol="0" anchor="ctr"/>
          <a:lstStyle/>
          <a:p>
            <a:pPr lvl="0"/>
            <a:endParaRPr lang="ja-JP" altLang="en-US" noProof="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wrap="square" lIns="91427" tIns="45712" rIns="91427" bIns="45712"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2" y="9371286"/>
            <a:ext cx="2918831" cy="493316"/>
          </a:xfrm>
          <a:prstGeom prst="rect">
            <a:avLst/>
          </a:prstGeom>
        </p:spPr>
        <p:txBody>
          <a:bodyPr vert="horz" lIns="91427" tIns="45712" rIns="91427" bIns="45712"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6" y="9371286"/>
            <a:ext cx="2918831" cy="493316"/>
          </a:xfrm>
          <a:prstGeom prst="rect">
            <a:avLst/>
          </a:prstGeom>
        </p:spPr>
        <p:txBody>
          <a:bodyPr vert="horz" wrap="square" lIns="91427" tIns="45712" rIns="91427" bIns="45712"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a:t>
            </a:fld>
            <a:endParaRPr lang="ja-JP" altLang="en-US"/>
          </a:p>
        </p:txBody>
      </p:sp>
    </p:spTree>
    <p:extLst>
      <p:ext uri="{BB962C8B-B14F-4D97-AF65-F5344CB8AC3E}">
        <p14:creationId xmlns:p14="http://schemas.microsoft.com/office/powerpoint/2010/main" val="163470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14</a:t>
            </a:fld>
            <a:endParaRPr lang="ja-JP" altLang="en-US"/>
          </a:p>
        </p:txBody>
      </p:sp>
    </p:spTree>
    <p:extLst>
      <p:ext uri="{BB962C8B-B14F-4D97-AF65-F5344CB8AC3E}">
        <p14:creationId xmlns:p14="http://schemas.microsoft.com/office/powerpoint/2010/main" val="3894524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15</a:t>
            </a:fld>
            <a:endParaRPr lang="ja-JP" altLang="en-US"/>
          </a:p>
        </p:txBody>
      </p:sp>
    </p:spTree>
    <p:extLst>
      <p:ext uri="{BB962C8B-B14F-4D97-AF65-F5344CB8AC3E}">
        <p14:creationId xmlns:p14="http://schemas.microsoft.com/office/powerpoint/2010/main" val="418703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16</a:t>
            </a:fld>
            <a:endParaRPr lang="ja-JP" altLang="en-US"/>
          </a:p>
        </p:txBody>
      </p:sp>
    </p:spTree>
    <p:extLst>
      <p:ext uri="{BB962C8B-B14F-4D97-AF65-F5344CB8AC3E}">
        <p14:creationId xmlns:p14="http://schemas.microsoft.com/office/powerpoint/2010/main" val="269043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17</a:t>
            </a:fld>
            <a:endParaRPr lang="ja-JP" altLang="en-US"/>
          </a:p>
        </p:txBody>
      </p:sp>
    </p:spTree>
    <p:extLst>
      <p:ext uri="{BB962C8B-B14F-4D97-AF65-F5344CB8AC3E}">
        <p14:creationId xmlns:p14="http://schemas.microsoft.com/office/powerpoint/2010/main" val="167898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18</a:t>
            </a:fld>
            <a:endParaRPr lang="ja-JP" altLang="en-US"/>
          </a:p>
        </p:txBody>
      </p:sp>
    </p:spTree>
    <p:extLst>
      <p:ext uri="{BB962C8B-B14F-4D97-AF65-F5344CB8AC3E}">
        <p14:creationId xmlns:p14="http://schemas.microsoft.com/office/powerpoint/2010/main" val="1360644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19</a:t>
            </a:fld>
            <a:endParaRPr lang="ja-JP" altLang="en-US"/>
          </a:p>
        </p:txBody>
      </p:sp>
    </p:spTree>
    <p:extLst>
      <p:ext uri="{BB962C8B-B14F-4D97-AF65-F5344CB8AC3E}">
        <p14:creationId xmlns:p14="http://schemas.microsoft.com/office/powerpoint/2010/main" val="285641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20</a:t>
            </a:fld>
            <a:endParaRPr lang="ja-JP" altLang="en-US"/>
          </a:p>
        </p:txBody>
      </p:sp>
    </p:spTree>
    <p:extLst>
      <p:ext uri="{BB962C8B-B14F-4D97-AF65-F5344CB8AC3E}">
        <p14:creationId xmlns:p14="http://schemas.microsoft.com/office/powerpoint/2010/main" val="208358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7162">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21</a:t>
            </a:fld>
            <a:endParaRPr lang="ja-JP" altLang="en-US"/>
          </a:p>
        </p:txBody>
      </p:sp>
    </p:spTree>
    <p:extLst>
      <p:ext uri="{BB962C8B-B14F-4D97-AF65-F5344CB8AC3E}">
        <p14:creationId xmlns:p14="http://schemas.microsoft.com/office/powerpoint/2010/main" val="292489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162">
              <a:spcBef>
                <a:spcPct val="0"/>
              </a:spcBef>
              <a:defRPr/>
            </a:pPr>
            <a:endParaRPr kumimoji="1" lang="ja-JP" altLang="en-US"/>
          </a:p>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162">
              <a:spcBef>
                <a:spcPct val="0"/>
              </a:spcBef>
              <a:defRPr/>
            </a:pPr>
            <a:endParaRPr kumimoji="1" lang="ja-JP" altLang="en-US"/>
          </a:p>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0923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ADD32E2-EC3E-41E6-93FA-2C430CEA6CE0}" type="slidenum">
              <a:rPr lang="ja-JP" altLang="en-US" smtClean="0"/>
              <a:pPr/>
              <a:t>6</a:t>
            </a:fld>
            <a:endParaRPr lang="ja-JP" altLang="en-US"/>
          </a:p>
        </p:txBody>
      </p:sp>
    </p:spTree>
    <p:extLst>
      <p:ext uri="{BB962C8B-B14F-4D97-AF65-F5344CB8AC3E}">
        <p14:creationId xmlns:p14="http://schemas.microsoft.com/office/powerpoint/2010/main" val="187942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3495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2025/7/11</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64288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A3AF-0431-80F8-3B9A-D89AB2102573}"/>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18582D52-F6AB-8D7E-78ED-B1AB52ACF9A2}"/>
              </a:ext>
            </a:extLst>
          </p:cNvPr>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71873C17-7039-7CFE-0046-C05F6BADE5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a:extLst>
              <a:ext uri="{FF2B5EF4-FFF2-40B4-BE49-F238E27FC236}">
                <a16:creationId xmlns:a16="http://schemas.microsoft.com/office/drawing/2014/main" id="{9F136F90-C282-F123-71C2-55D0A1124E9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pPr defTabSz="437769">
              <a:defRPr/>
            </a:pPr>
            <a:fld id="{50D4EF4C-C891-4C13-AFB8-4176E592C375}" type="datetime1">
              <a:rPr lang="ja-JP" altLang="en-US" sz="1200">
                <a:solidFill>
                  <a:prstClr val="black"/>
                </a:solidFill>
              </a:rPr>
              <a:pPr defTabSz="437769">
                <a:defRPr/>
              </a:pPr>
              <a:t>2025/7/11</a:t>
            </a:fld>
            <a:endParaRPr lang="en-US" altLang="ja-JP" sz="1200" dirty="0">
              <a:solidFill>
                <a:prstClr val="black"/>
              </a:solidFill>
            </a:endParaRPr>
          </a:p>
        </p:txBody>
      </p:sp>
      <p:sp>
        <p:nvSpPr>
          <p:cNvPr id="20485" name="スライド番号プレースホルダー 3">
            <a:extLst>
              <a:ext uri="{FF2B5EF4-FFF2-40B4-BE49-F238E27FC236}">
                <a16:creationId xmlns:a16="http://schemas.microsoft.com/office/drawing/2014/main" id="{83F38812-AD5B-D648-84E4-74D8DEE5B8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pPr defTabSz="437769">
              <a:defRPr/>
            </a:pPr>
            <a:fld id="{2A5D397A-9AE2-4A5F-B4DB-7FD379243C75}" type="slidenum">
              <a:rPr lang="en-US" altLang="ja-JP" sz="1200">
                <a:solidFill>
                  <a:prstClr val="black"/>
                </a:solidFill>
              </a:rPr>
              <a:pPr defTabSz="437769">
                <a:defRPr/>
              </a:pPr>
              <a:t>9</a:t>
            </a:fld>
            <a:endParaRPr lang="en-US" altLang="ja-JP" sz="1200" dirty="0">
              <a:solidFill>
                <a:prstClr val="black"/>
              </a:solidFill>
            </a:endParaRPr>
          </a:p>
        </p:txBody>
      </p:sp>
      <p:sp>
        <p:nvSpPr>
          <p:cNvPr id="20486" name="フッター プレースホルダー 4">
            <a:extLst>
              <a:ext uri="{FF2B5EF4-FFF2-40B4-BE49-F238E27FC236}">
                <a16:creationId xmlns:a16="http://schemas.microsoft.com/office/drawing/2014/main" id="{63D6549B-A654-9D84-DA69-F9B32209C84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pPr defTabSz="437769">
              <a:defRPr/>
            </a:pPr>
            <a:endParaRPr lang="en-US" altLang="ja-JP" sz="1200" dirty="0">
              <a:solidFill>
                <a:prstClr val="black"/>
              </a:solidFill>
            </a:endParaRPr>
          </a:p>
        </p:txBody>
      </p:sp>
      <p:sp>
        <p:nvSpPr>
          <p:cNvPr id="20487" name="ヘッダー プレースホルダー 5">
            <a:extLst>
              <a:ext uri="{FF2B5EF4-FFF2-40B4-BE49-F238E27FC236}">
                <a16:creationId xmlns:a16="http://schemas.microsoft.com/office/drawing/2014/main" id="{2FB2B392-0B13-1C39-6A0E-D4962456539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pPr defTabSz="437769">
              <a:defRPr/>
            </a:pPr>
            <a:r>
              <a:rPr lang="ja-JP" altLang="en-US" sz="1200" dirty="0">
                <a:solidFill>
                  <a:prstClr val="black"/>
                </a:solidFill>
              </a:rPr>
              <a:t>公衆衛生研究所の業務について</a:t>
            </a:r>
            <a:endParaRPr lang="en-US" altLang="ja-JP" sz="1200" dirty="0">
              <a:solidFill>
                <a:prstClr val="black"/>
              </a:solidFill>
            </a:endParaRPr>
          </a:p>
        </p:txBody>
      </p:sp>
    </p:spTree>
    <p:extLst>
      <p:ext uri="{BB962C8B-B14F-4D97-AF65-F5344CB8AC3E}">
        <p14:creationId xmlns:p14="http://schemas.microsoft.com/office/powerpoint/2010/main" val="338881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80818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97491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17098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C59E-CD8B-B3DE-FFBB-D8483286162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BC5E2BDA-AB22-AE44-F1C1-DFA91C6A4DEB}"/>
              </a:ext>
            </a:extLst>
          </p:cNvPr>
          <p:cNvSpPr>
            <a:spLocks noGrp="1" noRot="1" noChangeAspect="1" noChangeArrowheads="1" noTextEdit="1"/>
          </p:cNvSpPr>
          <p:nvPr>
            <p:ph type="sldImg"/>
          </p:nvPr>
        </p:nvSpPr>
        <p:spPr bwMode="auto">
          <a:xfrm>
            <a:off x="906463" y="742950"/>
            <a:ext cx="4922837"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733CC89D-27E0-5C4E-4807-283B3A8445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a:extLst>
              <a:ext uri="{FF2B5EF4-FFF2-40B4-BE49-F238E27FC236}">
                <a16:creationId xmlns:a16="http://schemas.microsoft.com/office/drawing/2014/main" id="{E39D48F5-00A6-E817-CE5D-BDC582934BF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2025/7/11</a:t>
            </a:fld>
            <a:endParaRPr lang="en-US" altLang="ja-JP" sz="1200" dirty="0"/>
          </a:p>
        </p:txBody>
      </p:sp>
      <p:sp>
        <p:nvSpPr>
          <p:cNvPr id="20485" name="スライド番号プレースホルダー 3">
            <a:extLst>
              <a:ext uri="{FF2B5EF4-FFF2-40B4-BE49-F238E27FC236}">
                <a16:creationId xmlns:a16="http://schemas.microsoft.com/office/drawing/2014/main" id="{8029D487-9316-9198-0550-D8AAAF3A5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13</a:t>
            </a:fld>
            <a:endParaRPr lang="en-US" altLang="ja-JP" sz="1200" dirty="0"/>
          </a:p>
        </p:txBody>
      </p:sp>
      <p:sp>
        <p:nvSpPr>
          <p:cNvPr id="20486" name="フッター プレースホルダー 4">
            <a:extLst>
              <a:ext uri="{FF2B5EF4-FFF2-40B4-BE49-F238E27FC236}">
                <a16:creationId xmlns:a16="http://schemas.microsoft.com/office/drawing/2014/main" id="{ECB83CF0-F378-2F7D-1461-FF61A584844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a:extLst>
              <a:ext uri="{FF2B5EF4-FFF2-40B4-BE49-F238E27FC236}">
                <a16:creationId xmlns:a16="http://schemas.microsoft.com/office/drawing/2014/main" id="{478073B0-718B-D707-8908-D980603538C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5974" indent="-37468843">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32" fontAlgn="base">
              <a:spcBef>
                <a:spcPct val="0"/>
              </a:spcBef>
              <a:spcAft>
                <a:spcPct val="0"/>
              </a:spcAft>
              <a:defRPr kumimoji="1" sz="2400">
                <a:solidFill>
                  <a:schemeClr val="tx1"/>
                </a:solidFill>
                <a:latin typeface="Arial" charset="0"/>
                <a:ea typeface="ＭＳ Ｐゴシック" pitchFamily="4" charset="-128"/>
              </a:defRPr>
            </a:lvl6pPr>
            <a:lvl7pPr marL="914261" fontAlgn="base">
              <a:spcBef>
                <a:spcPct val="0"/>
              </a:spcBef>
              <a:spcAft>
                <a:spcPct val="0"/>
              </a:spcAft>
              <a:defRPr kumimoji="1" sz="2400">
                <a:solidFill>
                  <a:schemeClr val="tx1"/>
                </a:solidFill>
                <a:latin typeface="Arial" charset="0"/>
                <a:ea typeface="ＭＳ Ｐゴシック" pitchFamily="4" charset="-128"/>
              </a:defRPr>
            </a:lvl7pPr>
            <a:lvl8pPr marL="1371392" fontAlgn="base">
              <a:spcBef>
                <a:spcPct val="0"/>
              </a:spcBef>
              <a:spcAft>
                <a:spcPct val="0"/>
              </a:spcAft>
              <a:defRPr kumimoji="1" sz="2400">
                <a:solidFill>
                  <a:schemeClr val="tx1"/>
                </a:solidFill>
                <a:latin typeface="Arial" charset="0"/>
                <a:ea typeface="ＭＳ Ｐゴシック" pitchFamily="4" charset="-128"/>
              </a:defRPr>
            </a:lvl8pPr>
            <a:lvl9pPr marL="1828522"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2906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6974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131490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344404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2025/7/11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080162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2025/7/11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109153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2025/7/11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10135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2025/7/11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17745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2025/7/11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19365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2025/7/11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10774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1790701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292669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2025/7/11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2025/7/11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2025/7/11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2025/7/11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2025/7/11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2025/7/11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2025/7/11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2025/7/11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2025/7/11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extLst>
      <p:ext uri="{BB962C8B-B14F-4D97-AF65-F5344CB8AC3E}">
        <p14:creationId xmlns:p14="http://schemas.microsoft.com/office/powerpoint/2010/main" val="4262249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令和６年度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a:t>
            </a:r>
            <a:r>
              <a:rPr lang="ja-JP" altLang="en-US" sz="3200" b="1">
                <a:latin typeface="+mn-ea"/>
                <a:ea typeface="+mn-ea"/>
                <a:cs typeface="HG丸ｺﾞｼｯｸM-PRO"/>
              </a:rPr>
              <a:t>７年８月１日</a:t>
            </a:r>
            <a:endParaRPr lang="ja-JP" altLang="en-US" sz="3200" b="1" dirty="0">
              <a:latin typeface="+mn-ea"/>
              <a:ea typeface="+mn-ea"/>
              <a:cs typeface="HG丸ｺﾞｼｯｸM-PRO"/>
            </a:endParaRPr>
          </a:p>
        </p:txBody>
      </p:sp>
      <p:pic>
        <p:nvPicPr>
          <p:cNvPr id="4" name="図 3">
            <a:extLst>
              <a:ext uri="{FF2B5EF4-FFF2-40B4-BE49-F238E27FC236}">
                <a16:creationId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ja-JP" altLang="en-US" sz="3200" kern="100" dirty="0">
                <a:solidFill>
                  <a:srgbClr val="0070C0"/>
                </a:solidFill>
                <a:effectLst/>
                <a:highlight>
                  <a:srgbClr val="FFFF00"/>
                </a:highlight>
                <a:latin typeface="Century" panose="02040604050505020304" pitchFamily="18" charset="0"/>
                <a:ea typeface="ＭＳ Ｐゴシック" panose="020B0600070205080204" pitchFamily="50" charset="-128"/>
                <a:cs typeface="Times New Roman" panose="02020603050405020304" pitchFamily="18" charset="0"/>
              </a:rPr>
              <a:t>６</a:t>
            </a:r>
            <a:endParaRPr lang="ja-JP" sz="1400" kern="100" dirty="0">
              <a:solidFill>
                <a:srgbClr val="0070C0"/>
              </a:solidFill>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69450" y="1424325"/>
            <a:ext cx="84207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u="sng">
                <a:solidFill>
                  <a:srgbClr val="FF0000"/>
                </a:solidFill>
                <a:latin typeface="MS PGothic" panose="020B0600070205080204" pitchFamily="34" charset="-128"/>
                <a:ea typeface="MS PGothic" panose="020B0600070205080204" pitchFamily="34" charset="-128"/>
                <a:cs typeface="HG丸ｺﾞｼｯｸM-PRO"/>
              </a:rPr>
              <a:t>食品衛生法、薬機法、水道法に</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基づく</a:t>
            </a:r>
            <a:r>
              <a:rPr lang="ja-JP" altLang="en-US" u="sng">
                <a:solidFill>
                  <a:srgbClr val="FF0000"/>
                </a:solidFill>
                <a:latin typeface="MS PGothic" panose="020B0600070205080204" pitchFamily="34" charset="-128"/>
                <a:ea typeface="MS PGothic" panose="020B0600070205080204" pitchFamily="34" charset="-128"/>
                <a:cs typeface="HG丸ｺﾞｼｯｸM-PRO"/>
              </a:rPr>
              <a:t>検査業務</a:t>
            </a:r>
            <a:endParaRPr lang="en-US" altLang="ja-JP"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endParaRPr lang="en-US" altLang="ja-JP" sz="800" u="sng" dirty="0">
              <a:solidFill>
                <a:srgbClr val="FF0000"/>
              </a:solidFill>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・食品に関する試験検査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食品衛生に関する検査、食品表示に関する検査、特定保健用食品の許可試験</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・医薬品に関する試験検査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医薬品の製品試験、後発医薬品の規格検査、健康食品や危険ドラッグ等の検査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800">
                <a:latin typeface="MS PGothic" panose="020B0600070205080204" pitchFamily="34" charset="-128"/>
                <a:ea typeface="MS PGothic" panose="020B0600070205080204" pitchFamily="34" charset="-128"/>
                <a:cs typeface="HG丸ｺﾞｼｯｸM-PRO"/>
              </a:rPr>
              <a:t>　　</a:t>
            </a:r>
            <a:endParaRPr lang="en-US" altLang="ja-JP" sz="800" dirty="0">
              <a:latin typeface="MS PGothic" panose="020B0600070205080204" pitchFamily="34" charset="-128"/>
              <a:ea typeface="MS PGothic" panose="020B0600070205080204" pitchFamily="34" charset="-128"/>
              <a:cs typeface="HG丸ｺﾞｼｯｸM-PRO"/>
            </a:endParaRPr>
          </a:p>
          <a:p>
            <a:pPr marL="304800" indent="-304800"/>
            <a:r>
              <a:rPr lang="ja-JP" altLang="en-US">
                <a:latin typeface="MS PGothic" panose="020B0600070205080204" pitchFamily="34" charset="-128"/>
                <a:ea typeface="MS PGothic" panose="020B0600070205080204" pitchFamily="34" charset="-128"/>
                <a:cs typeface="HG丸ｺﾞｼｯｸM-PRO"/>
              </a:rPr>
              <a:t>・生活環境に関する試験検査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水道水中の微量有害物質、環境中の微生物や放射線量の検査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r>
              <a:rPr lang="ja-JP" altLang="en-US" sz="1800">
                <a:latin typeface="MS PGothic" panose="020B0600070205080204" pitchFamily="34" charset="-128"/>
                <a:ea typeface="MS PGothic" panose="020B0600070205080204" pitchFamily="34" charset="-128"/>
                <a:cs typeface="HG丸ｺﾞｼｯｸM-PRO"/>
              </a:rPr>
              <a:t>　　繊維製品中のホルムアルデヒドや洗浄剤成分の検査</a:t>
            </a:r>
            <a:endParaRPr lang="en-US" altLang="ja-JP" sz="1800"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sp>
        <p:nvSpPr>
          <p:cNvPr id="11" name="テキスト ボックス 17"/>
          <p:cNvSpPr txBox="1">
            <a:spLocks noChangeArrowheads="1"/>
          </p:cNvSpPr>
          <p:nvPr/>
        </p:nvSpPr>
        <p:spPr bwMode="auto">
          <a:xfrm>
            <a:off x="273050" y="899384"/>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j-ea"/>
                <a:ea typeface="+mj-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5" name="図 4">
            <a:extLst>
              <a:ext uri="{FF2B5EF4-FFF2-40B4-BE49-F238E27FC236}">
                <a16:creationId xmlns:a16="http://schemas.microsoft.com/office/drawing/2014/main" id="{F3192890-75F8-D017-5BE1-FB4C39929A23}"/>
              </a:ext>
            </a:extLst>
          </p:cNvPr>
          <p:cNvPicPr>
            <a:picLocks noChangeAspect="1"/>
          </p:cNvPicPr>
          <p:nvPr/>
        </p:nvPicPr>
        <p:blipFill>
          <a:blip r:embed="rId3"/>
          <a:stretch>
            <a:fillRect/>
          </a:stretch>
        </p:blipFill>
        <p:spPr>
          <a:xfrm>
            <a:off x="1269723" y="4630500"/>
            <a:ext cx="2743200" cy="1828800"/>
          </a:xfrm>
          <a:prstGeom prst="rect">
            <a:avLst/>
          </a:prstGeom>
        </p:spPr>
      </p:pic>
      <p:pic>
        <p:nvPicPr>
          <p:cNvPr id="7" name="図 6">
            <a:extLst>
              <a:ext uri="{FF2B5EF4-FFF2-40B4-BE49-F238E27FC236}">
                <a16:creationId xmlns:a16="http://schemas.microsoft.com/office/drawing/2014/main" id="{5E0737CE-2A52-5313-BD5C-706F10CC90B7}"/>
              </a:ext>
            </a:extLst>
          </p:cNvPr>
          <p:cNvPicPr>
            <a:picLocks noChangeAspect="1"/>
          </p:cNvPicPr>
          <p:nvPr/>
        </p:nvPicPr>
        <p:blipFill>
          <a:blip r:embed="rId4"/>
          <a:stretch>
            <a:fillRect/>
          </a:stretch>
        </p:blipFill>
        <p:spPr>
          <a:xfrm>
            <a:off x="5131077" y="4630500"/>
            <a:ext cx="2743200" cy="1828800"/>
          </a:xfrm>
          <a:prstGeom prst="rect">
            <a:avLst/>
          </a:prstGeom>
        </p:spPr>
      </p:pic>
    </p:spTree>
    <p:extLst>
      <p:ext uri="{BB962C8B-B14F-4D97-AF65-F5344CB8AC3E}">
        <p14:creationId xmlns:p14="http://schemas.microsoft.com/office/powerpoint/2010/main" val="100432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1449" y="52002"/>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8" y="31818"/>
            <a:ext cx="8870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業務実績にかかる重点項目（紅麹配合食品への対応）</a:t>
            </a:r>
          </a:p>
        </p:txBody>
      </p:sp>
      <p:pic>
        <p:nvPicPr>
          <p:cNvPr id="33" name="図 32">
            <a:extLst>
              <a:ext uri="{FF2B5EF4-FFF2-40B4-BE49-F238E27FC236}">
                <a16:creationId xmlns:a16="http://schemas.microsoft.com/office/drawing/2014/main" id="{36FD910A-BC5B-E74F-06FB-D7D9F7414B9B}"/>
              </a:ext>
            </a:extLst>
          </p:cNvPr>
          <p:cNvPicPr>
            <a:picLocks noChangeAspect="1"/>
          </p:cNvPicPr>
          <p:nvPr/>
        </p:nvPicPr>
        <p:blipFill>
          <a:blip r:embed="rId3"/>
          <a:srcRect l="14407" t="27113" r="19630" b="9262"/>
          <a:stretch/>
        </p:blipFill>
        <p:spPr>
          <a:xfrm>
            <a:off x="1172432" y="1051358"/>
            <a:ext cx="6923324" cy="3754591"/>
          </a:xfrm>
          <a:prstGeom prst="rect">
            <a:avLst/>
          </a:prstGeom>
          <a:ln>
            <a:noFill/>
          </a:ln>
        </p:spPr>
      </p:pic>
      <p:sp>
        <p:nvSpPr>
          <p:cNvPr id="35" name="テキスト ボックス 34">
            <a:extLst>
              <a:ext uri="{FF2B5EF4-FFF2-40B4-BE49-F238E27FC236}">
                <a16:creationId xmlns:a16="http://schemas.microsoft.com/office/drawing/2014/main" id="{CB195B44-4D88-B157-742B-952988801192}"/>
              </a:ext>
            </a:extLst>
          </p:cNvPr>
          <p:cNvSpPr txBox="1"/>
          <p:nvPr/>
        </p:nvSpPr>
        <p:spPr>
          <a:xfrm>
            <a:off x="2813511" y="1074926"/>
            <a:ext cx="5457780" cy="261610"/>
          </a:xfrm>
          <a:prstGeom prst="rect">
            <a:avLst/>
          </a:prstGeom>
          <a:noFill/>
        </p:spPr>
        <p:txBody>
          <a:bodyPr wrap="square" rtlCol="0">
            <a:spAutoFit/>
          </a:bodyPr>
          <a:lstStyle/>
          <a:p>
            <a:r>
              <a:rPr kumimoji="1" lang="ja-JP" altLang="en-US" sz="1100" b="1" dirty="0">
                <a:latin typeface="+mn-ea"/>
                <a:ea typeface="+mn-ea"/>
              </a:rPr>
              <a:t>第６回　小林製薬の紅麹配合食品にかかる大阪市食中毒対策本部会議、資料１より引用</a:t>
            </a:r>
          </a:p>
        </p:txBody>
      </p:sp>
      <p:sp>
        <p:nvSpPr>
          <p:cNvPr id="59" name="テキスト ボックス 58">
            <a:extLst>
              <a:ext uri="{FF2B5EF4-FFF2-40B4-BE49-F238E27FC236}">
                <a16:creationId xmlns:a16="http://schemas.microsoft.com/office/drawing/2014/main" id="{68464FF7-FF86-08EC-A486-D826D26960F3}"/>
              </a:ext>
            </a:extLst>
          </p:cNvPr>
          <p:cNvSpPr txBox="1"/>
          <p:nvPr/>
        </p:nvSpPr>
        <p:spPr>
          <a:xfrm>
            <a:off x="108078" y="5068453"/>
            <a:ext cx="1622581" cy="1323439"/>
          </a:xfrm>
          <a:prstGeom prst="rect">
            <a:avLst/>
          </a:prstGeom>
          <a:solidFill>
            <a:srgbClr val="FDDBEE"/>
          </a:solidFill>
        </p:spPr>
        <p:txBody>
          <a:bodyPr wrap="square" rtlCol="0">
            <a:spAutoFit/>
          </a:bodyPr>
          <a:lstStyle/>
          <a:p>
            <a:pPr algn="r"/>
            <a:r>
              <a:rPr kumimoji="1" lang="en-US" altLang="ja-JP" sz="2000" dirty="0">
                <a:latin typeface="+mn-ea"/>
                <a:ea typeface="+mn-ea"/>
              </a:rPr>
              <a:t>O-FEIT</a:t>
            </a:r>
            <a:r>
              <a:rPr kumimoji="1" lang="ja-JP" altLang="en-US" sz="2000" dirty="0">
                <a:latin typeface="+mn-ea"/>
                <a:ea typeface="+mn-ea"/>
              </a:rPr>
              <a:t>：</a:t>
            </a:r>
            <a:endParaRPr kumimoji="1" lang="en-US" altLang="ja-JP" sz="2000" dirty="0">
              <a:latin typeface="+mn-ea"/>
              <a:ea typeface="+mn-ea"/>
            </a:endParaRPr>
          </a:p>
          <a:p>
            <a:pPr algn="r"/>
            <a:r>
              <a:rPr lang="ja-JP" altLang="en-US" sz="2000" dirty="0">
                <a:latin typeface="+mn-ea"/>
                <a:ea typeface="+mn-ea"/>
              </a:rPr>
              <a:t>衛生化学部：</a:t>
            </a:r>
            <a:endParaRPr lang="en-US" altLang="ja-JP" sz="2000" dirty="0">
              <a:latin typeface="+mn-ea"/>
              <a:ea typeface="+mn-ea"/>
            </a:endParaRPr>
          </a:p>
          <a:p>
            <a:pPr algn="r"/>
            <a:r>
              <a:rPr kumimoji="1" lang="ja-JP" altLang="en-US" sz="2000" dirty="0">
                <a:latin typeface="+mn-ea"/>
                <a:ea typeface="+mn-ea"/>
              </a:rPr>
              <a:t>微生物部：</a:t>
            </a:r>
            <a:endParaRPr kumimoji="1" lang="en-US" altLang="ja-JP" sz="2000" dirty="0">
              <a:latin typeface="+mn-ea"/>
              <a:ea typeface="+mn-ea"/>
            </a:endParaRPr>
          </a:p>
          <a:p>
            <a:pPr algn="r"/>
            <a:endParaRPr kumimoji="1" lang="ja-JP" altLang="en-US" sz="2000" b="1" dirty="0">
              <a:latin typeface="+mn-ea"/>
              <a:ea typeface="+mn-ea"/>
            </a:endParaRPr>
          </a:p>
        </p:txBody>
      </p:sp>
      <p:sp>
        <p:nvSpPr>
          <p:cNvPr id="61" name="テキスト ボックス 60">
            <a:extLst>
              <a:ext uri="{FF2B5EF4-FFF2-40B4-BE49-F238E27FC236}">
                <a16:creationId xmlns:a16="http://schemas.microsoft.com/office/drawing/2014/main" id="{9A678204-A45C-ACC5-DAF1-3B32E6909E20}"/>
              </a:ext>
            </a:extLst>
          </p:cNvPr>
          <p:cNvSpPr txBox="1"/>
          <p:nvPr/>
        </p:nvSpPr>
        <p:spPr>
          <a:xfrm>
            <a:off x="1628215" y="5084537"/>
            <a:ext cx="7423864" cy="1323439"/>
          </a:xfrm>
          <a:prstGeom prst="rect">
            <a:avLst/>
          </a:prstGeom>
          <a:solidFill>
            <a:srgbClr val="FDDBEE"/>
          </a:solidFill>
        </p:spPr>
        <p:txBody>
          <a:bodyPr wrap="square" rtlCol="0">
            <a:spAutoFit/>
          </a:bodyPr>
          <a:lstStyle/>
          <a:p>
            <a:r>
              <a:rPr lang="ja-JP" altLang="en-US" sz="2000" dirty="0">
                <a:latin typeface="+mn-ea"/>
                <a:ea typeface="+mn-ea"/>
              </a:rPr>
              <a:t>（</a:t>
            </a:r>
            <a:r>
              <a:rPr lang="en-US" altLang="ja-JP" sz="2000" dirty="0">
                <a:latin typeface="+mn-ea"/>
                <a:ea typeface="+mn-ea"/>
              </a:rPr>
              <a:t>A</a:t>
            </a:r>
            <a:r>
              <a:rPr lang="ja-JP" altLang="en-US" sz="2000" dirty="0">
                <a:latin typeface="+mn-ea"/>
                <a:ea typeface="+mn-ea"/>
              </a:rPr>
              <a:t>）大阪市、国立感染症研究所</a:t>
            </a:r>
            <a:r>
              <a:rPr lang="en-US" altLang="ja-JP" sz="2000" dirty="0">
                <a:latin typeface="+mn-ea"/>
                <a:ea typeface="+mn-ea"/>
              </a:rPr>
              <a:t>FETP</a:t>
            </a:r>
            <a:r>
              <a:rPr lang="ja-JP" altLang="en-US" sz="2000" dirty="0">
                <a:latin typeface="+mn-ea"/>
                <a:ea typeface="+mn-ea"/>
              </a:rPr>
              <a:t>と協力して疫学解析を実施</a:t>
            </a:r>
            <a:endParaRPr lang="en-US" altLang="ja-JP" sz="2000" dirty="0">
              <a:latin typeface="+mn-ea"/>
              <a:ea typeface="+mn-ea"/>
            </a:endParaRPr>
          </a:p>
          <a:p>
            <a:r>
              <a:rPr lang="ja-JP" altLang="en-US" sz="2000" dirty="0">
                <a:latin typeface="+mn-ea"/>
                <a:ea typeface="+mn-ea"/>
              </a:rPr>
              <a:t>（</a:t>
            </a:r>
            <a:r>
              <a:rPr lang="en-US" altLang="ja-JP" sz="2000" dirty="0">
                <a:latin typeface="+mn-ea"/>
                <a:ea typeface="+mn-ea"/>
              </a:rPr>
              <a:t>B</a:t>
            </a:r>
            <a:r>
              <a:rPr lang="ja-JP" altLang="en-US" sz="2000" dirty="0">
                <a:latin typeface="+mn-ea"/>
                <a:ea typeface="+mn-ea"/>
              </a:rPr>
              <a:t>）製品等のプベルル酸等の検査</a:t>
            </a:r>
            <a:endParaRPr lang="en-US" altLang="ja-JP" sz="2000" dirty="0">
              <a:latin typeface="+mn-ea"/>
              <a:ea typeface="+mn-ea"/>
            </a:endParaRPr>
          </a:p>
          <a:p>
            <a:r>
              <a:rPr lang="ja-JP" altLang="en-US" sz="2000" dirty="0">
                <a:latin typeface="+mn-ea"/>
                <a:ea typeface="+mn-ea"/>
              </a:rPr>
              <a:t>（</a:t>
            </a:r>
            <a:r>
              <a:rPr lang="en-US" altLang="ja-JP" sz="2000" dirty="0">
                <a:latin typeface="+mn-ea"/>
                <a:ea typeface="+mn-ea"/>
              </a:rPr>
              <a:t>III</a:t>
            </a:r>
            <a:r>
              <a:rPr lang="ja-JP" altLang="en-US" sz="2000" dirty="0">
                <a:latin typeface="+mn-ea"/>
                <a:ea typeface="+mn-ea"/>
              </a:rPr>
              <a:t>）旧製造工場の拭き取り検査、遺伝子検査による同定、</a:t>
            </a:r>
            <a:endParaRPr lang="en-US" altLang="ja-JP" sz="2000" dirty="0">
              <a:latin typeface="+mn-ea"/>
              <a:ea typeface="+mn-ea"/>
            </a:endParaRPr>
          </a:p>
          <a:p>
            <a:r>
              <a:rPr lang="ja-JP" altLang="en-US" sz="2000" dirty="0">
                <a:latin typeface="+mn-ea"/>
                <a:ea typeface="+mn-ea"/>
              </a:rPr>
              <a:t>　　 共培養試験の実施によるプベルル酸等の産生確認</a:t>
            </a:r>
            <a:endParaRPr lang="en-US" altLang="ja-JP" sz="2000" dirty="0">
              <a:latin typeface="+mn-ea"/>
              <a:ea typeface="+mn-ea"/>
            </a:endParaRPr>
          </a:p>
        </p:txBody>
      </p:sp>
      <p:pic>
        <p:nvPicPr>
          <p:cNvPr id="65" name="図 64">
            <a:extLst>
              <a:ext uri="{FF2B5EF4-FFF2-40B4-BE49-F238E27FC236}">
                <a16:creationId xmlns:a16="http://schemas.microsoft.com/office/drawing/2014/main" id="{276CEF88-272F-7C07-AF57-1FC3D3B000B4}"/>
              </a:ext>
            </a:extLst>
          </p:cNvPr>
          <p:cNvPicPr>
            <a:picLocks noChangeAspect="1"/>
          </p:cNvPicPr>
          <p:nvPr/>
        </p:nvPicPr>
        <p:blipFill>
          <a:blip r:embed="rId3"/>
          <a:srcRect l="14407" t="19184" r="19630" b="74039"/>
          <a:stretch/>
        </p:blipFill>
        <p:spPr>
          <a:xfrm>
            <a:off x="1019801" y="700571"/>
            <a:ext cx="7192978" cy="415499"/>
          </a:xfrm>
          <a:prstGeom prst="rect">
            <a:avLst/>
          </a:prstGeom>
          <a:ln>
            <a:noFill/>
          </a:ln>
        </p:spPr>
      </p:pic>
      <p:sp>
        <p:nvSpPr>
          <p:cNvPr id="66" name="テキスト ボックス 65">
            <a:extLst>
              <a:ext uri="{FF2B5EF4-FFF2-40B4-BE49-F238E27FC236}">
                <a16:creationId xmlns:a16="http://schemas.microsoft.com/office/drawing/2014/main" id="{E97040E2-8E23-A244-25D9-64CAF85E4D70}"/>
              </a:ext>
            </a:extLst>
          </p:cNvPr>
          <p:cNvSpPr txBox="1"/>
          <p:nvPr/>
        </p:nvSpPr>
        <p:spPr>
          <a:xfrm>
            <a:off x="108078" y="6379199"/>
            <a:ext cx="8944001" cy="446276"/>
          </a:xfrm>
          <a:prstGeom prst="rect">
            <a:avLst/>
          </a:prstGeom>
          <a:solidFill>
            <a:srgbClr val="FDDBEE"/>
          </a:solidFill>
        </p:spPr>
        <p:txBody>
          <a:bodyPr wrap="square" rtlCol="0">
            <a:spAutoFit/>
          </a:bodyPr>
          <a:lstStyle/>
          <a:p>
            <a:r>
              <a:rPr lang="ja-JP" altLang="en-US" sz="2100" dirty="0">
                <a:solidFill>
                  <a:srgbClr val="FF0000"/>
                </a:solidFill>
                <a:latin typeface="+mn-ea"/>
                <a:ea typeface="+mn-ea"/>
              </a:rPr>
              <a:t>多様な専門人材や幅広い設備を有する法人のスケールメリットを最大限活用</a:t>
            </a:r>
            <a:endParaRPr lang="en-US" altLang="ja-JP" sz="2100" dirty="0">
              <a:solidFill>
                <a:srgbClr val="FF0000"/>
              </a:solidFill>
              <a:latin typeface="+mn-ea"/>
              <a:ea typeface="+mn-ea"/>
            </a:endParaRPr>
          </a:p>
          <a:p>
            <a:endParaRPr lang="en-US" altLang="ja-JP" sz="200" b="1" dirty="0">
              <a:solidFill>
                <a:srgbClr val="FF0000"/>
              </a:solidFill>
              <a:latin typeface="+mn-ea"/>
              <a:ea typeface="+mn-ea"/>
            </a:endParaRPr>
          </a:p>
        </p:txBody>
      </p:sp>
      <p:sp>
        <p:nvSpPr>
          <p:cNvPr id="64" name="正方形/長方形 63">
            <a:extLst>
              <a:ext uri="{FF2B5EF4-FFF2-40B4-BE49-F238E27FC236}">
                <a16:creationId xmlns:a16="http://schemas.microsoft.com/office/drawing/2014/main" id="{78F08C8A-21D5-1432-11C3-03CE7A63599A}"/>
              </a:ext>
            </a:extLst>
          </p:cNvPr>
          <p:cNvSpPr/>
          <p:nvPr/>
        </p:nvSpPr>
        <p:spPr>
          <a:xfrm>
            <a:off x="108078" y="5068454"/>
            <a:ext cx="8944001" cy="1724812"/>
          </a:xfrm>
          <a:prstGeom prst="rect">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8048245" y="6476373"/>
            <a:ext cx="1059543" cy="365125"/>
          </a:xfrm>
        </p:spPr>
        <p:txBody>
          <a:bodyPr/>
          <a:lstStyle/>
          <a:p>
            <a:fld id="{31574B80-8BAD-423D-BC4E-1B412F5C32AE}" type="slidenum">
              <a:rPr lang="ja-JP" altLang="en-US" sz="1200" b="1" smtClean="0">
                <a:latin typeface="Arial" charset="0"/>
                <a:ea typeface="Arial" charset="0"/>
                <a:cs typeface="Arial" charset="0"/>
              </a:rPr>
              <a:pPr/>
              <a:t>11</a:t>
            </a:fld>
            <a:endParaRPr lang="ja-JP" altLang="en-US" sz="1200" b="1" dirty="0">
              <a:latin typeface="Arial" charset="0"/>
              <a:ea typeface="Arial" charset="0"/>
              <a:cs typeface="Arial" charset="0"/>
            </a:endParaRPr>
          </a:p>
        </p:txBody>
      </p:sp>
      <p:pic>
        <p:nvPicPr>
          <p:cNvPr id="63" name="図 62">
            <a:extLst>
              <a:ext uri="{FF2B5EF4-FFF2-40B4-BE49-F238E27FC236}">
                <a16:creationId xmlns:a16="http://schemas.microsoft.com/office/drawing/2014/main" id="{80165339-45C1-6555-38BA-DA3A4C554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3" y="4419502"/>
            <a:ext cx="602404" cy="772894"/>
          </a:xfrm>
          <a:prstGeom prst="rect">
            <a:avLst/>
          </a:prstGeom>
          <a:ln w="19050">
            <a:solidFill>
              <a:srgbClr val="002060"/>
            </a:solidFill>
          </a:ln>
        </p:spPr>
      </p:pic>
      <p:sp>
        <p:nvSpPr>
          <p:cNvPr id="2" name="正方形/長方形 1"/>
          <p:cNvSpPr/>
          <p:nvPr/>
        </p:nvSpPr>
        <p:spPr>
          <a:xfrm>
            <a:off x="1019801" y="700570"/>
            <a:ext cx="7192978" cy="4271053"/>
          </a:xfrm>
          <a:prstGeom prst="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6DD6A6A-3A1B-EF5F-5CAB-E94C2AE02C1B}"/>
              </a:ext>
            </a:extLst>
          </p:cNvPr>
          <p:cNvSpPr txBox="1"/>
          <p:nvPr/>
        </p:nvSpPr>
        <p:spPr>
          <a:xfrm>
            <a:off x="6476792" y="658733"/>
            <a:ext cx="1309187" cy="400110"/>
          </a:xfrm>
          <a:prstGeom prst="rect">
            <a:avLst/>
          </a:prstGeom>
          <a:noFill/>
        </p:spPr>
        <p:txBody>
          <a:bodyPr wrap="square" rtlCol="0">
            <a:spAutoFit/>
          </a:bodyPr>
          <a:lstStyle/>
          <a:p>
            <a:r>
              <a:rPr kumimoji="1" lang="ja-JP" altLang="en-US" sz="2000" b="1" dirty="0">
                <a:solidFill>
                  <a:schemeClr val="bg1"/>
                </a:solidFill>
                <a:latin typeface="+mn-ea"/>
                <a:ea typeface="+mn-ea"/>
              </a:rPr>
              <a:t>（大阪市）</a:t>
            </a:r>
          </a:p>
        </p:txBody>
      </p:sp>
    </p:spTree>
    <p:extLst>
      <p:ext uri="{BB962C8B-B14F-4D97-AF65-F5344CB8AC3E}">
        <p14:creationId xmlns:p14="http://schemas.microsoft.com/office/powerpoint/2010/main" val="109478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30E4A39-3011-4D5C-B6DC-BE930B522763}"/>
              </a:ext>
            </a:extLst>
          </p:cNvPr>
          <p:cNvSpPr txBox="1"/>
          <p:nvPr/>
        </p:nvSpPr>
        <p:spPr>
          <a:xfrm>
            <a:off x="294996" y="4417140"/>
            <a:ext cx="8282268" cy="769441"/>
          </a:xfrm>
          <a:prstGeom prst="rect">
            <a:avLst/>
          </a:prstGeom>
          <a:noFill/>
        </p:spPr>
        <p:txBody>
          <a:bodyPr wrap="square">
            <a:spAutoFit/>
          </a:bodyPr>
          <a:lstStyle/>
          <a:p>
            <a:pPr algn="ctr"/>
            <a:r>
              <a:rPr kumimoji="1" lang="ja-JP" altLang="en-US" sz="2200" dirty="0">
                <a:solidFill>
                  <a:srgbClr val="C00000"/>
                </a:solidFill>
                <a:latin typeface="MS PGothic" panose="020B0600070205080204" pitchFamily="34" charset="-128"/>
                <a:ea typeface="MS PGothic" panose="020B0600070205080204" pitchFamily="34" charset="-128"/>
              </a:rPr>
              <a:t>プベルル酸等の検出に関する理化学検査</a:t>
            </a:r>
            <a:endParaRPr kumimoji="1" lang="en-US" altLang="ja-JP" sz="2200" dirty="0">
              <a:solidFill>
                <a:srgbClr val="C00000"/>
              </a:solidFill>
              <a:latin typeface="MS PGothic" panose="020B0600070205080204" pitchFamily="34" charset="-128"/>
              <a:ea typeface="MS PGothic" panose="020B0600070205080204" pitchFamily="34" charset="-128"/>
            </a:endParaRPr>
          </a:p>
          <a:p>
            <a:pPr algn="ctr"/>
            <a:r>
              <a:rPr lang="ja-JP" altLang="en-US" sz="2200" dirty="0">
                <a:solidFill>
                  <a:srgbClr val="C00000"/>
                </a:solidFill>
                <a:latin typeface="MS PGothic" panose="020B0600070205080204" pitchFamily="34" charset="-128"/>
                <a:ea typeface="MS PGothic" panose="020B0600070205080204" pitchFamily="34" charset="-128"/>
              </a:rPr>
              <a:t>（製品ロット等 約</a:t>
            </a:r>
            <a:r>
              <a:rPr lang="en-US" altLang="ja-JP" sz="2200" dirty="0">
                <a:solidFill>
                  <a:srgbClr val="C00000"/>
                </a:solidFill>
                <a:latin typeface="MS PGothic" panose="020B0600070205080204" pitchFamily="34" charset="-128"/>
                <a:ea typeface="MS PGothic" panose="020B0600070205080204" pitchFamily="34" charset="-128"/>
              </a:rPr>
              <a:t>300</a:t>
            </a:r>
            <a:r>
              <a:rPr lang="ja-JP" altLang="en-US" sz="2200" dirty="0">
                <a:solidFill>
                  <a:srgbClr val="C00000"/>
                </a:solidFill>
                <a:latin typeface="MS PGothic" panose="020B0600070205080204" pitchFamily="34" charset="-128"/>
                <a:ea typeface="MS PGothic" panose="020B0600070205080204" pitchFamily="34" charset="-128"/>
              </a:rPr>
              <a:t>件を検査）</a:t>
            </a:r>
            <a:endParaRPr lang="en-US" altLang="ja-JP" sz="2200" dirty="0">
              <a:solidFill>
                <a:srgbClr val="C00000"/>
              </a:solidFill>
              <a:latin typeface="MS PGothic" panose="020B0600070205080204" pitchFamily="34" charset="-128"/>
              <a:ea typeface="MS PGothic" panose="020B0600070205080204" pitchFamily="34" charset="-128"/>
            </a:endParaRPr>
          </a:p>
        </p:txBody>
      </p:sp>
      <p:pic>
        <p:nvPicPr>
          <p:cNvPr id="46" name="図 45" descr="屋内, テーブル, コンピュータ, 座る が含まれている画像&#10;&#10;AI によって生成されたコンテンツは間違っている可能性があります。">
            <a:extLst>
              <a:ext uri="{FF2B5EF4-FFF2-40B4-BE49-F238E27FC236}">
                <a16:creationId xmlns:a16="http://schemas.microsoft.com/office/drawing/2014/main" id="{4AFB246E-8AAA-3515-6D06-64B08F7E7C1C}"/>
              </a:ext>
            </a:extLst>
          </p:cNvPr>
          <p:cNvPicPr>
            <a:picLocks noChangeAspect="1"/>
          </p:cNvPicPr>
          <p:nvPr/>
        </p:nvPicPr>
        <p:blipFill>
          <a:blip r:embed="rId3"/>
          <a:srcRect l="33078" t="27252" r="28925" b="30254"/>
          <a:stretch/>
        </p:blipFill>
        <p:spPr>
          <a:xfrm rot="60000">
            <a:off x="1698538" y="4830538"/>
            <a:ext cx="508164" cy="757748"/>
          </a:xfrm>
          <a:prstGeom prst="rect">
            <a:avLst/>
          </a:prstGeom>
        </p:spPr>
      </p:pic>
      <p:pic>
        <p:nvPicPr>
          <p:cNvPr id="44" name="図 43">
            <a:extLst>
              <a:ext uri="{FF2B5EF4-FFF2-40B4-BE49-F238E27FC236}">
                <a16:creationId xmlns:a16="http://schemas.microsoft.com/office/drawing/2014/main" id="{7AB0131B-341F-1DB4-B074-AB9D18BE789E}"/>
              </a:ext>
            </a:extLst>
          </p:cNvPr>
          <p:cNvPicPr>
            <a:picLocks noChangeAspect="1"/>
          </p:cNvPicPr>
          <p:nvPr/>
        </p:nvPicPr>
        <p:blipFill>
          <a:blip r:embed="rId4"/>
          <a:stretch>
            <a:fillRect/>
          </a:stretch>
        </p:blipFill>
        <p:spPr>
          <a:xfrm>
            <a:off x="7961494" y="4580347"/>
            <a:ext cx="699690" cy="717631"/>
          </a:xfrm>
          <a:prstGeom prst="rect">
            <a:avLst/>
          </a:prstGeom>
        </p:spPr>
      </p:pic>
      <p:pic>
        <p:nvPicPr>
          <p:cNvPr id="45" name="図 44">
            <a:extLst>
              <a:ext uri="{FF2B5EF4-FFF2-40B4-BE49-F238E27FC236}">
                <a16:creationId xmlns:a16="http://schemas.microsoft.com/office/drawing/2014/main" id="{8947A1B0-B206-B013-6090-8491F872AD99}"/>
              </a:ext>
            </a:extLst>
          </p:cNvPr>
          <p:cNvPicPr>
            <a:picLocks noChangeAspect="1"/>
          </p:cNvPicPr>
          <p:nvPr/>
        </p:nvPicPr>
        <p:blipFill>
          <a:blip r:embed="rId5"/>
          <a:stretch>
            <a:fillRect/>
          </a:stretch>
        </p:blipFill>
        <p:spPr>
          <a:xfrm flipH="1">
            <a:off x="7390336" y="4755770"/>
            <a:ext cx="661458" cy="859036"/>
          </a:xfrm>
          <a:prstGeom prst="rect">
            <a:avLst/>
          </a:prstGeom>
        </p:spPr>
      </p:pic>
      <p:sp>
        <p:nvSpPr>
          <p:cNvPr id="4" name="スライド番号プレースホルダー 3"/>
          <p:cNvSpPr>
            <a:spLocks noGrp="1"/>
          </p:cNvSpPr>
          <p:nvPr>
            <p:ph type="sldNum" sz="quarter" idx="12"/>
          </p:nvPr>
        </p:nvSpPr>
        <p:spPr>
          <a:xfrm>
            <a:off x="8110226" y="6478587"/>
            <a:ext cx="1059543" cy="365125"/>
          </a:xfrm>
        </p:spPr>
        <p:txBody>
          <a:bodyPr/>
          <a:lstStyle/>
          <a:p>
            <a:fld id="{31574B80-8BAD-423D-BC4E-1B412F5C32AE}" type="slidenum">
              <a:rPr lang="ja-JP" altLang="en-US" sz="1200" b="1" smtClean="0">
                <a:latin typeface="Arial" charset="0"/>
                <a:ea typeface="Arial" charset="0"/>
                <a:cs typeface="Arial" charset="0"/>
              </a:rPr>
              <a:pPr/>
              <a:t>12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8" y="176666"/>
            <a:ext cx="8870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業務実績にかかる重点項目（紅麹配合食品への対応）</a:t>
            </a:r>
          </a:p>
        </p:txBody>
      </p:sp>
      <p:sp>
        <p:nvSpPr>
          <p:cNvPr id="9" name="正方形/長方形 8">
            <a:extLst>
              <a:ext uri="{FF2B5EF4-FFF2-40B4-BE49-F238E27FC236}">
                <a16:creationId xmlns:a16="http://schemas.microsoft.com/office/drawing/2014/main" id="{194F3854-9C60-1EAE-CE6D-0C82F847D82A}"/>
              </a:ext>
            </a:extLst>
          </p:cNvPr>
          <p:cNvSpPr/>
          <p:nvPr/>
        </p:nvSpPr>
        <p:spPr>
          <a:xfrm>
            <a:off x="809212" y="1161638"/>
            <a:ext cx="830997" cy="1927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FC0CACB1-FC71-85F2-27EB-1C409FD55270}"/>
              </a:ext>
            </a:extLst>
          </p:cNvPr>
          <p:cNvSpPr txBox="1"/>
          <p:nvPr/>
        </p:nvSpPr>
        <p:spPr>
          <a:xfrm>
            <a:off x="1002023" y="1409668"/>
            <a:ext cx="461665" cy="1530712"/>
          </a:xfrm>
          <a:prstGeom prst="rect">
            <a:avLst/>
          </a:prstGeom>
          <a:noFill/>
        </p:spPr>
        <p:txBody>
          <a:bodyPr vert="eaVert" wrap="square" rtlCol="0">
            <a:spAutoFit/>
          </a:bodyPr>
          <a:lstStyle/>
          <a:p>
            <a:r>
              <a:rPr kumimoji="1" lang="ja-JP" altLang="en-US" b="1" dirty="0">
                <a:solidFill>
                  <a:schemeClr val="bg1"/>
                </a:solidFill>
                <a:latin typeface="MS PGothic" panose="020B0600070205080204" pitchFamily="34" charset="-128"/>
                <a:ea typeface="MS PGothic" panose="020B0600070205080204" pitchFamily="34" charset="-128"/>
              </a:rPr>
              <a:t>米・胚芽・水</a:t>
            </a:r>
            <a:endParaRPr kumimoji="1" lang="en-US" altLang="ja-JP" b="1" dirty="0">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B64FBA61-0071-7FCF-A6C9-441793832DDA}"/>
              </a:ext>
            </a:extLst>
          </p:cNvPr>
          <p:cNvSpPr/>
          <p:nvPr/>
        </p:nvSpPr>
        <p:spPr>
          <a:xfrm>
            <a:off x="2992500" y="1161638"/>
            <a:ext cx="830997" cy="1927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35" name="正方形/長方形 34">
            <a:extLst>
              <a:ext uri="{FF2B5EF4-FFF2-40B4-BE49-F238E27FC236}">
                <a16:creationId xmlns:a16="http://schemas.microsoft.com/office/drawing/2014/main" id="{3CAA1FC4-B565-619B-0159-185A1C970116}"/>
              </a:ext>
            </a:extLst>
          </p:cNvPr>
          <p:cNvSpPr/>
          <p:nvPr/>
        </p:nvSpPr>
        <p:spPr>
          <a:xfrm>
            <a:off x="5301714" y="1161638"/>
            <a:ext cx="830997" cy="1913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6" name="正方形/長方形 55">
            <a:extLst>
              <a:ext uri="{FF2B5EF4-FFF2-40B4-BE49-F238E27FC236}">
                <a16:creationId xmlns:a16="http://schemas.microsoft.com/office/drawing/2014/main" id="{A881E2A4-5122-6171-7364-E95910C985AE}"/>
              </a:ext>
            </a:extLst>
          </p:cNvPr>
          <p:cNvSpPr/>
          <p:nvPr/>
        </p:nvSpPr>
        <p:spPr>
          <a:xfrm>
            <a:off x="7702580" y="1161638"/>
            <a:ext cx="830997" cy="1927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64" name="正方形/長方形 63">
            <a:extLst>
              <a:ext uri="{FF2B5EF4-FFF2-40B4-BE49-F238E27FC236}">
                <a16:creationId xmlns:a16="http://schemas.microsoft.com/office/drawing/2014/main" id="{8366587C-3B65-D9BC-CEBC-9CFBC020E421}"/>
              </a:ext>
            </a:extLst>
          </p:cNvPr>
          <p:cNvSpPr/>
          <p:nvPr/>
        </p:nvSpPr>
        <p:spPr>
          <a:xfrm>
            <a:off x="7588750" y="951696"/>
            <a:ext cx="1058656" cy="2458293"/>
          </a:xfrm>
          <a:prstGeom prst="rect">
            <a:avLst/>
          </a:prstGeom>
          <a:noFill/>
          <a:ln w="317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07B54D97-EF98-17F2-8615-5C772AE3ED35}"/>
              </a:ext>
            </a:extLst>
          </p:cNvPr>
          <p:cNvSpPr/>
          <p:nvPr/>
        </p:nvSpPr>
        <p:spPr>
          <a:xfrm>
            <a:off x="5198238" y="951697"/>
            <a:ext cx="1058656" cy="2458292"/>
          </a:xfrm>
          <a:prstGeom prst="rect">
            <a:avLst/>
          </a:prstGeom>
          <a:noFill/>
          <a:ln w="317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001E79B7-91EA-29FC-4E71-CD17104CBFC4}"/>
              </a:ext>
            </a:extLst>
          </p:cNvPr>
          <p:cNvSpPr txBox="1"/>
          <p:nvPr/>
        </p:nvSpPr>
        <p:spPr>
          <a:xfrm>
            <a:off x="3187546" y="1409668"/>
            <a:ext cx="461665" cy="1530712"/>
          </a:xfrm>
          <a:prstGeom prst="rect">
            <a:avLst/>
          </a:prstGeom>
          <a:noFill/>
        </p:spPr>
        <p:txBody>
          <a:bodyPr vert="eaVert" wrap="square" rtlCol="0">
            <a:spAutoFit/>
          </a:bodyPr>
          <a:lstStyle/>
          <a:p>
            <a:r>
              <a:rPr lang="ja-JP" altLang="en-US" b="1" dirty="0">
                <a:solidFill>
                  <a:schemeClr val="bg1"/>
                </a:solidFill>
                <a:latin typeface="MS PGothic" panose="020B0600070205080204" pitchFamily="34" charset="-128"/>
                <a:ea typeface="MS PGothic" panose="020B0600070205080204" pitchFamily="34" charset="-128"/>
              </a:rPr>
              <a:t>培養ロット</a:t>
            </a:r>
            <a:endParaRPr kumimoji="1" lang="en-US" altLang="ja-JP" b="1" dirty="0">
              <a:latin typeface="MS PGothic" panose="020B0600070205080204" pitchFamily="34" charset="-128"/>
              <a:ea typeface="MS PGothic" panose="020B0600070205080204" pitchFamily="34" charset="-128"/>
            </a:endParaRPr>
          </a:p>
        </p:txBody>
      </p:sp>
      <p:sp>
        <p:nvSpPr>
          <p:cNvPr id="83" name="テキスト ボックス 82">
            <a:extLst>
              <a:ext uri="{FF2B5EF4-FFF2-40B4-BE49-F238E27FC236}">
                <a16:creationId xmlns:a16="http://schemas.microsoft.com/office/drawing/2014/main" id="{CEA8C749-DAA9-23B7-CDCD-6AA0F1FED4E4}"/>
              </a:ext>
            </a:extLst>
          </p:cNvPr>
          <p:cNvSpPr txBox="1"/>
          <p:nvPr/>
        </p:nvSpPr>
        <p:spPr>
          <a:xfrm>
            <a:off x="5503446" y="1409668"/>
            <a:ext cx="461665" cy="1530712"/>
          </a:xfrm>
          <a:prstGeom prst="rect">
            <a:avLst/>
          </a:prstGeom>
          <a:noFill/>
        </p:spPr>
        <p:txBody>
          <a:bodyPr vert="eaVert" wrap="square" rtlCol="0">
            <a:spAutoFit/>
          </a:bodyPr>
          <a:lstStyle/>
          <a:p>
            <a:r>
              <a:rPr lang="ja-JP" altLang="en-US" b="1" dirty="0">
                <a:solidFill>
                  <a:schemeClr val="bg1"/>
                </a:solidFill>
                <a:latin typeface="MS PGothic" panose="020B0600070205080204" pitchFamily="34" charset="-128"/>
                <a:ea typeface="MS PGothic" panose="020B0600070205080204" pitchFamily="34" charset="-128"/>
              </a:rPr>
              <a:t>原料ロット</a:t>
            </a:r>
            <a:endParaRPr kumimoji="1" lang="en-US" altLang="ja-JP" b="1" dirty="0">
              <a:latin typeface="MS PGothic" panose="020B0600070205080204" pitchFamily="34" charset="-128"/>
              <a:ea typeface="MS PGothic" panose="020B0600070205080204" pitchFamily="34" charset="-128"/>
            </a:endParaRPr>
          </a:p>
        </p:txBody>
      </p:sp>
      <p:sp>
        <p:nvSpPr>
          <p:cNvPr id="84" name="テキスト ボックス 83">
            <a:extLst>
              <a:ext uri="{FF2B5EF4-FFF2-40B4-BE49-F238E27FC236}">
                <a16:creationId xmlns:a16="http://schemas.microsoft.com/office/drawing/2014/main" id="{D7B45BAC-2387-9E61-5F78-A2D5105409DF}"/>
              </a:ext>
            </a:extLst>
          </p:cNvPr>
          <p:cNvSpPr txBox="1"/>
          <p:nvPr/>
        </p:nvSpPr>
        <p:spPr>
          <a:xfrm>
            <a:off x="7876745" y="1409668"/>
            <a:ext cx="461665" cy="1530712"/>
          </a:xfrm>
          <a:prstGeom prst="rect">
            <a:avLst/>
          </a:prstGeom>
          <a:noFill/>
        </p:spPr>
        <p:txBody>
          <a:bodyPr vert="eaVert" wrap="square" rtlCol="0">
            <a:spAutoFit/>
          </a:bodyPr>
          <a:lstStyle/>
          <a:p>
            <a:r>
              <a:rPr lang="ja-JP" altLang="en-US" b="1" dirty="0">
                <a:solidFill>
                  <a:schemeClr val="bg1"/>
                </a:solidFill>
                <a:latin typeface="MS PGothic" panose="020B0600070205080204" pitchFamily="34" charset="-128"/>
                <a:ea typeface="MS PGothic" panose="020B0600070205080204" pitchFamily="34" charset="-128"/>
              </a:rPr>
              <a:t>製品ロット</a:t>
            </a:r>
            <a:endParaRPr kumimoji="1" lang="en-US" altLang="ja-JP" b="1" dirty="0">
              <a:latin typeface="MS PGothic" panose="020B0600070205080204" pitchFamily="34" charset="-128"/>
              <a:ea typeface="MS PGothic" panose="020B0600070205080204" pitchFamily="34" charset="-128"/>
            </a:endParaRPr>
          </a:p>
        </p:txBody>
      </p:sp>
      <p:cxnSp>
        <p:nvCxnSpPr>
          <p:cNvPr id="85" name="直線矢印コネクタ 84">
            <a:extLst>
              <a:ext uri="{FF2B5EF4-FFF2-40B4-BE49-F238E27FC236}">
                <a16:creationId xmlns:a16="http://schemas.microsoft.com/office/drawing/2014/main" id="{73C89283-7F9B-7F6F-BDE6-A7309D1EDF84}"/>
              </a:ext>
            </a:extLst>
          </p:cNvPr>
          <p:cNvCxnSpPr>
            <a:cxnSpLocks/>
          </p:cNvCxnSpPr>
          <p:nvPr/>
        </p:nvCxnSpPr>
        <p:spPr>
          <a:xfrm>
            <a:off x="1733006" y="1929501"/>
            <a:ext cx="1259494" cy="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a:extLst>
              <a:ext uri="{FF2B5EF4-FFF2-40B4-BE49-F238E27FC236}">
                <a16:creationId xmlns:a16="http://schemas.microsoft.com/office/drawing/2014/main" id="{3845143C-5368-9788-02FF-F69D3AAE2ED8}"/>
              </a:ext>
            </a:extLst>
          </p:cNvPr>
          <p:cNvSpPr txBox="1"/>
          <p:nvPr/>
        </p:nvSpPr>
        <p:spPr>
          <a:xfrm>
            <a:off x="1665420" y="2040924"/>
            <a:ext cx="1324402" cy="830997"/>
          </a:xfrm>
          <a:prstGeom prst="rect">
            <a:avLst/>
          </a:prstGeom>
          <a:noFill/>
        </p:spPr>
        <p:txBody>
          <a:bodyPr wrap="none" rtlCol="0">
            <a:spAutoFit/>
          </a:bodyPr>
          <a:lstStyle/>
          <a:p>
            <a:pPr algn="ctr"/>
            <a:r>
              <a:rPr kumimoji="1" lang="ja-JP" altLang="en-US" sz="1600" dirty="0">
                <a:latin typeface="+mn-ea"/>
                <a:ea typeface="+mn-ea"/>
              </a:rPr>
              <a:t>紅麹菌の</a:t>
            </a:r>
            <a:endParaRPr kumimoji="1" lang="en-US" altLang="ja-JP" sz="1600" dirty="0">
              <a:latin typeface="+mn-ea"/>
              <a:ea typeface="+mn-ea"/>
            </a:endParaRPr>
          </a:p>
          <a:p>
            <a:pPr algn="ctr"/>
            <a:r>
              <a:rPr kumimoji="1" lang="ja-JP" altLang="en-US" sz="1600" dirty="0">
                <a:latin typeface="+mn-ea"/>
                <a:ea typeface="+mn-ea"/>
              </a:rPr>
              <a:t>植菌・培養</a:t>
            </a:r>
            <a:endParaRPr kumimoji="1" lang="en-US" altLang="ja-JP" sz="1600" dirty="0">
              <a:latin typeface="+mn-ea"/>
              <a:ea typeface="+mn-ea"/>
            </a:endParaRPr>
          </a:p>
          <a:p>
            <a:pPr algn="ctr"/>
            <a:r>
              <a:rPr lang="ja-JP" altLang="en-US" sz="1600" dirty="0">
                <a:latin typeface="+mn-ea"/>
                <a:ea typeface="+mn-ea"/>
              </a:rPr>
              <a:t>（乾燥・粉砕）</a:t>
            </a:r>
            <a:endParaRPr kumimoji="1" lang="ja-JP" altLang="en-US" sz="1600" dirty="0">
              <a:latin typeface="+mn-ea"/>
              <a:ea typeface="+mn-ea"/>
            </a:endParaRPr>
          </a:p>
        </p:txBody>
      </p:sp>
      <p:cxnSp>
        <p:nvCxnSpPr>
          <p:cNvPr id="90" name="直線矢印コネクタ 89">
            <a:extLst>
              <a:ext uri="{FF2B5EF4-FFF2-40B4-BE49-F238E27FC236}">
                <a16:creationId xmlns:a16="http://schemas.microsoft.com/office/drawing/2014/main" id="{0196211A-A1D1-E060-0FA9-A495488C573E}"/>
              </a:ext>
            </a:extLst>
          </p:cNvPr>
          <p:cNvCxnSpPr>
            <a:cxnSpLocks/>
          </p:cNvCxnSpPr>
          <p:nvPr/>
        </p:nvCxnSpPr>
        <p:spPr>
          <a:xfrm>
            <a:off x="3908095" y="1929501"/>
            <a:ext cx="1259494" cy="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91" name="テキスト ボックス 90">
            <a:extLst>
              <a:ext uri="{FF2B5EF4-FFF2-40B4-BE49-F238E27FC236}">
                <a16:creationId xmlns:a16="http://schemas.microsoft.com/office/drawing/2014/main" id="{9FF833E9-2F18-7DD1-BF7E-C990022A9A17}"/>
              </a:ext>
            </a:extLst>
          </p:cNvPr>
          <p:cNvSpPr txBox="1"/>
          <p:nvPr/>
        </p:nvSpPr>
        <p:spPr>
          <a:xfrm>
            <a:off x="3996803" y="2040924"/>
            <a:ext cx="1011815" cy="830997"/>
          </a:xfrm>
          <a:prstGeom prst="rect">
            <a:avLst/>
          </a:prstGeom>
          <a:noFill/>
        </p:spPr>
        <p:txBody>
          <a:bodyPr wrap="none" rtlCol="0">
            <a:spAutoFit/>
          </a:bodyPr>
          <a:lstStyle/>
          <a:p>
            <a:pPr algn="ctr"/>
            <a:r>
              <a:rPr kumimoji="1" lang="ja-JP" altLang="en-US" sz="1600" dirty="0">
                <a:latin typeface="+mn-ea"/>
                <a:ea typeface="+mn-ea"/>
              </a:rPr>
              <a:t>複数培養</a:t>
            </a:r>
            <a:endParaRPr kumimoji="1" lang="en-US" altLang="ja-JP" sz="1600" dirty="0">
              <a:latin typeface="+mn-ea"/>
              <a:ea typeface="+mn-ea"/>
            </a:endParaRPr>
          </a:p>
          <a:p>
            <a:pPr algn="ctr"/>
            <a:r>
              <a:rPr kumimoji="1" lang="ja-JP" altLang="en-US" sz="1600" dirty="0">
                <a:latin typeface="+mn-ea"/>
                <a:ea typeface="+mn-ea"/>
              </a:rPr>
              <a:t>ロット</a:t>
            </a:r>
            <a:endParaRPr kumimoji="1" lang="en-US" altLang="ja-JP" sz="1600" dirty="0">
              <a:latin typeface="+mn-ea"/>
              <a:ea typeface="+mn-ea"/>
            </a:endParaRPr>
          </a:p>
          <a:p>
            <a:pPr algn="ctr"/>
            <a:r>
              <a:rPr lang="ja-JP" altLang="en-US" sz="1600" dirty="0">
                <a:latin typeface="+mn-ea"/>
                <a:ea typeface="+mn-ea"/>
              </a:rPr>
              <a:t>の調合</a:t>
            </a:r>
            <a:endParaRPr kumimoji="1" lang="ja-JP" altLang="en-US" sz="1600" dirty="0">
              <a:latin typeface="+mn-ea"/>
              <a:ea typeface="+mn-ea"/>
            </a:endParaRPr>
          </a:p>
        </p:txBody>
      </p:sp>
      <p:cxnSp>
        <p:nvCxnSpPr>
          <p:cNvPr id="92" name="直線矢印コネクタ 91">
            <a:extLst>
              <a:ext uri="{FF2B5EF4-FFF2-40B4-BE49-F238E27FC236}">
                <a16:creationId xmlns:a16="http://schemas.microsoft.com/office/drawing/2014/main" id="{E09DD99D-DAD8-7A08-4DE9-1C08FC13BE24}"/>
              </a:ext>
            </a:extLst>
          </p:cNvPr>
          <p:cNvCxnSpPr>
            <a:cxnSpLocks/>
          </p:cNvCxnSpPr>
          <p:nvPr/>
        </p:nvCxnSpPr>
        <p:spPr>
          <a:xfrm>
            <a:off x="6328206" y="1929501"/>
            <a:ext cx="1259494" cy="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93" name="テキスト ボックス 92">
            <a:extLst>
              <a:ext uri="{FF2B5EF4-FFF2-40B4-BE49-F238E27FC236}">
                <a16:creationId xmlns:a16="http://schemas.microsoft.com/office/drawing/2014/main" id="{C831BBFF-2587-AB88-54D9-A13074929675}"/>
              </a:ext>
            </a:extLst>
          </p:cNvPr>
          <p:cNvSpPr txBox="1"/>
          <p:nvPr/>
        </p:nvSpPr>
        <p:spPr>
          <a:xfrm>
            <a:off x="6364819" y="2040924"/>
            <a:ext cx="1116011" cy="338554"/>
          </a:xfrm>
          <a:prstGeom prst="rect">
            <a:avLst/>
          </a:prstGeom>
          <a:noFill/>
        </p:spPr>
        <p:txBody>
          <a:bodyPr wrap="none" rtlCol="0">
            <a:spAutoFit/>
          </a:bodyPr>
          <a:lstStyle/>
          <a:p>
            <a:pPr algn="ctr"/>
            <a:r>
              <a:rPr kumimoji="1" lang="ja-JP" altLang="en-US" sz="1600" dirty="0">
                <a:latin typeface="+mn-ea"/>
                <a:ea typeface="+mn-ea"/>
              </a:rPr>
              <a:t>打錠・包装</a:t>
            </a:r>
          </a:p>
        </p:txBody>
      </p:sp>
      <p:sp>
        <p:nvSpPr>
          <p:cNvPr id="94" name="テキスト ボックス 93">
            <a:extLst>
              <a:ext uri="{FF2B5EF4-FFF2-40B4-BE49-F238E27FC236}">
                <a16:creationId xmlns:a16="http://schemas.microsoft.com/office/drawing/2014/main" id="{F544E069-2FE1-B8B2-ADE4-37CEC90D0E8D}"/>
              </a:ext>
            </a:extLst>
          </p:cNvPr>
          <p:cNvSpPr txBox="1"/>
          <p:nvPr/>
        </p:nvSpPr>
        <p:spPr>
          <a:xfrm>
            <a:off x="130163" y="773422"/>
            <a:ext cx="1476686" cy="400110"/>
          </a:xfrm>
          <a:prstGeom prst="rect">
            <a:avLst/>
          </a:prstGeom>
          <a:noFill/>
        </p:spPr>
        <p:txBody>
          <a:bodyPr wrap="none" rtlCol="0">
            <a:spAutoFit/>
          </a:bodyPr>
          <a:lstStyle/>
          <a:p>
            <a:r>
              <a:rPr kumimoji="1" lang="en-US" altLang="ja-JP" sz="2000" b="1" dirty="0">
                <a:solidFill>
                  <a:srgbClr val="002060"/>
                </a:solidFill>
                <a:latin typeface="+mn-ea"/>
                <a:ea typeface="+mn-ea"/>
              </a:rPr>
              <a:t>【</a:t>
            </a:r>
            <a:r>
              <a:rPr kumimoji="1" lang="ja-JP" altLang="en-US" sz="2000" dirty="0">
                <a:solidFill>
                  <a:srgbClr val="002060"/>
                </a:solidFill>
                <a:latin typeface="+mn-ea"/>
                <a:ea typeface="+mn-ea"/>
              </a:rPr>
              <a:t>製品検査</a:t>
            </a:r>
            <a:r>
              <a:rPr kumimoji="1" lang="en-US" altLang="ja-JP" sz="2000" b="1" dirty="0">
                <a:solidFill>
                  <a:srgbClr val="002060"/>
                </a:solidFill>
                <a:latin typeface="+mn-ea"/>
                <a:ea typeface="+mn-ea"/>
              </a:rPr>
              <a:t>】</a:t>
            </a:r>
            <a:endParaRPr kumimoji="1" lang="ja-JP" altLang="en-US" sz="2000" b="1" dirty="0">
              <a:solidFill>
                <a:srgbClr val="002060"/>
              </a:solidFill>
              <a:latin typeface="+mn-ea"/>
              <a:ea typeface="+mn-ea"/>
            </a:endParaRPr>
          </a:p>
        </p:txBody>
      </p:sp>
      <p:cxnSp>
        <p:nvCxnSpPr>
          <p:cNvPr id="2" name="直線矢印コネクタ 1">
            <a:extLst>
              <a:ext uri="{FF2B5EF4-FFF2-40B4-BE49-F238E27FC236}">
                <a16:creationId xmlns:a16="http://schemas.microsoft.com/office/drawing/2014/main" id="{83B6BC78-6DFC-9BB5-0D31-23DC56B72D48}"/>
              </a:ext>
            </a:extLst>
          </p:cNvPr>
          <p:cNvCxnSpPr>
            <a:cxnSpLocks/>
          </p:cNvCxnSpPr>
          <p:nvPr/>
        </p:nvCxnSpPr>
        <p:spPr>
          <a:xfrm>
            <a:off x="6550999" y="3418473"/>
            <a:ext cx="900000" cy="0"/>
          </a:xfrm>
          <a:prstGeom prst="straightConnector1">
            <a:avLst/>
          </a:prstGeom>
          <a:ln w="63500">
            <a:solidFill>
              <a:schemeClr val="accent4"/>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7A906A5E-28FD-813C-7F2D-0416A6B3B9B3}"/>
              </a:ext>
            </a:extLst>
          </p:cNvPr>
          <p:cNvSpPr txBox="1"/>
          <p:nvPr/>
        </p:nvSpPr>
        <p:spPr>
          <a:xfrm>
            <a:off x="6627345" y="3049141"/>
            <a:ext cx="718584" cy="369332"/>
          </a:xfrm>
          <a:prstGeom prst="rect">
            <a:avLst/>
          </a:prstGeom>
          <a:noFill/>
        </p:spPr>
        <p:txBody>
          <a:bodyPr wrap="square">
            <a:spAutoFit/>
          </a:bodyPr>
          <a:lstStyle/>
          <a:p>
            <a:pPr algn="ctr"/>
            <a:r>
              <a:rPr lang="ja-JP" altLang="en-US" dirty="0">
                <a:solidFill>
                  <a:srgbClr val="7030A0"/>
                </a:solidFill>
              </a:rPr>
              <a:t>連携</a:t>
            </a:r>
          </a:p>
        </p:txBody>
      </p:sp>
      <p:sp>
        <p:nvSpPr>
          <p:cNvPr id="19" name="正方形/長方形 18">
            <a:extLst>
              <a:ext uri="{FF2B5EF4-FFF2-40B4-BE49-F238E27FC236}">
                <a16:creationId xmlns:a16="http://schemas.microsoft.com/office/drawing/2014/main" id="{9596665E-2F0F-1FF5-EB79-258EF1D1D9F1}"/>
              </a:ext>
            </a:extLst>
          </p:cNvPr>
          <p:cNvSpPr/>
          <p:nvPr/>
        </p:nvSpPr>
        <p:spPr>
          <a:xfrm>
            <a:off x="273048" y="4362260"/>
            <a:ext cx="8635562" cy="235052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descr="屋内, テーブル, 座る, カウンター が含まれている画像">
            <a:extLst>
              <a:ext uri="{FF2B5EF4-FFF2-40B4-BE49-F238E27FC236}">
                <a16:creationId xmlns:a16="http://schemas.microsoft.com/office/drawing/2014/main" id="{24EFB188-3C85-4228-1707-BC2E96FD1373}"/>
              </a:ext>
            </a:extLst>
          </p:cNvPr>
          <p:cNvPicPr>
            <a:picLocks noChangeAspect="1"/>
          </p:cNvPicPr>
          <p:nvPr/>
        </p:nvPicPr>
        <p:blipFill>
          <a:blip r:embed="rId6"/>
          <a:srcRect l="3506" t="6072" r="11912" b="4634"/>
          <a:stretch/>
        </p:blipFill>
        <p:spPr>
          <a:xfrm>
            <a:off x="499038" y="5089879"/>
            <a:ext cx="855580" cy="1204309"/>
          </a:xfrm>
          <a:prstGeom prst="rect">
            <a:avLst/>
          </a:prstGeom>
        </p:spPr>
      </p:pic>
      <p:sp>
        <p:nvSpPr>
          <p:cNvPr id="29" name="テキスト ボックス 28">
            <a:extLst>
              <a:ext uri="{FF2B5EF4-FFF2-40B4-BE49-F238E27FC236}">
                <a16:creationId xmlns:a16="http://schemas.microsoft.com/office/drawing/2014/main" id="{D7CF6F59-543B-B4F1-24B6-527329BBA820}"/>
              </a:ext>
            </a:extLst>
          </p:cNvPr>
          <p:cNvSpPr txBox="1"/>
          <p:nvPr/>
        </p:nvSpPr>
        <p:spPr>
          <a:xfrm>
            <a:off x="400032" y="6211682"/>
            <a:ext cx="1063656"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eiryo UI" panose="020B0604030504040204" pitchFamily="50" charset="-128"/>
                <a:ea typeface="Meiryo UI" panose="020B0604030504040204" pitchFamily="50" charset="-128"/>
              </a:rPr>
              <a:t>LC-QTOFMS</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0" name="矢印: 下 39">
            <a:extLst>
              <a:ext uri="{FF2B5EF4-FFF2-40B4-BE49-F238E27FC236}">
                <a16:creationId xmlns:a16="http://schemas.microsoft.com/office/drawing/2014/main" id="{CB867571-F3E8-FF89-40B0-D4193629BE2C}"/>
              </a:ext>
            </a:extLst>
          </p:cNvPr>
          <p:cNvSpPr/>
          <p:nvPr/>
        </p:nvSpPr>
        <p:spPr>
          <a:xfrm>
            <a:off x="4315260" y="5188341"/>
            <a:ext cx="445163" cy="606586"/>
          </a:xfrm>
          <a:prstGeom prst="down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572C7441-734D-1033-083D-75639E371E2C}"/>
              </a:ext>
            </a:extLst>
          </p:cNvPr>
          <p:cNvSpPr txBox="1"/>
          <p:nvPr/>
        </p:nvSpPr>
        <p:spPr>
          <a:xfrm>
            <a:off x="1511938" y="5763087"/>
            <a:ext cx="6247303" cy="769441"/>
          </a:xfrm>
          <a:prstGeom prst="rect">
            <a:avLst/>
          </a:prstGeom>
          <a:noFill/>
        </p:spPr>
        <p:txBody>
          <a:bodyPr wrap="square">
            <a:spAutoFit/>
          </a:bodyPr>
          <a:lstStyle/>
          <a:p>
            <a:pPr algn="ctr"/>
            <a:r>
              <a:rPr kumimoji="1" lang="ja-JP" altLang="en-US" sz="2200">
                <a:solidFill>
                  <a:srgbClr val="C00000"/>
                </a:solidFill>
                <a:latin typeface="MS PGothic" panose="020B0600070205080204" pitchFamily="34" charset="-128"/>
                <a:ea typeface="MS PGothic" panose="020B0600070205080204" pitchFamily="34" charset="-128"/>
              </a:rPr>
              <a:t>健康</a:t>
            </a:r>
            <a:r>
              <a:rPr lang="ja-JP" altLang="en-US" sz="2200">
                <a:solidFill>
                  <a:srgbClr val="C00000"/>
                </a:solidFill>
                <a:latin typeface="MS PGothic" panose="020B0600070205080204" pitchFamily="34" charset="-128"/>
                <a:ea typeface="MS PGothic" panose="020B0600070205080204" pitchFamily="34" charset="-128"/>
              </a:rPr>
              <a:t>危機</a:t>
            </a:r>
            <a:r>
              <a:rPr kumimoji="1" lang="ja-JP" altLang="en-US" sz="2200">
                <a:solidFill>
                  <a:srgbClr val="C00000"/>
                </a:solidFill>
                <a:latin typeface="MS PGothic" panose="020B0600070205080204" pitchFamily="34" charset="-128"/>
                <a:ea typeface="MS PGothic" panose="020B0600070205080204" pitchFamily="34" charset="-128"/>
              </a:rPr>
              <a:t>事象</a:t>
            </a:r>
            <a:r>
              <a:rPr kumimoji="1" lang="ja-JP" altLang="en-US" sz="2200" dirty="0">
                <a:solidFill>
                  <a:srgbClr val="C00000"/>
                </a:solidFill>
                <a:latin typeface="MS PGothic" panose="020B0600070205080204" pitchFamily="34" charset="-128"/>
                <a:ea typeface="MS PGothic" panose="020B0600070205080204" pitchFamily="34" charset="-128"/>
              </a:rPr>
              <a:t>等に備え整備した分析機器を活用</a:t>
            </a:r>
            <a:endParaRPr kumimoji="1" lang="en-US" altLang="ja-JP" sz="2200" dirty="0">
              <a:solidFill>
                <a:srgbClr val="C00000"/>
              </a:solidFill>
              <a:latin typeface="MS PGothic" panose="020B0600070205080204" pitchFamily="34" charset="-128"/>
              <a:ea typeface="MS PGothic" panose="020B0600070205080204" pitchFamily="34" charset="-128"/>
            </a:endParaRPr>
          </a:p>
          <a:p>
            <a:pPr algn="ctr"/>
            <a:r>
              <a:rPr kumimoji="1" lang="ja-JP" altLang="en-US" sz="2200" dirty="0">
                <a:solidFill>
                  <a:srgbClr val="C00000"/>
                </a:solidFill>
                <a:latin typeface="MS PGothic" panose="020B0600070205080204" pitchFamily="34" charset="-128"/>
                <a:ea typeface="MS PGothic" panose="020B0600070205080204" pitchFamily="34" charset="-128"/>
              </a:rPr>
              <a:t>突発的な検査に対応し、大阪市の取組に貢献</a:t>
            </a:r>
            <a:endParaRPr lang="en-US" altLang="ja-JP" sz="2200" dirty="0">
              <a:solidFill>
                <a:srgbClr val="C00000"/>
              </a:solidFill>
              <a:latin typeface="MS PGothic" panose="020B0600070205080204" pitchFamily="34" charset="-128"/>
              <a:ea typeface="MS PGothic" panose="020B0600070205080204" pitchFamily="34" charset="-128"/>
            </a:endParaRPr>
          </a:p>
        </p:txBody>
      </p:sp>
      <p:pic>
        <p:nvPicPr>
          <p:cNvPr id="43" name="図 42">
            <a:extLst>
              <a:ext uri="{FF2B5EF4-FFF2-40B4-BE49-F238E27FC236}">
                <a16:creationId xmlns:a16="http://schemas.microsoft.com/office/drawing/2014/main" id="{A3BF366F-30CD-DC53-DDF7-896537925AC6}"/>
              </a:ext>
            </a:extLst>
          </p:cNvPr>
          <p:cNvPicPr>
            <a:picLocks noChangeAspect="1"/>
          </p:cNvPicPr>
          <p:nvPr/>
        </p:nvPicPr>
        <p:blipFill>
          <a:blip r:embed="rId7"/>
          <a:stretch>
            <a:fillRect/>
          </a:stretch>
        </p:blipFill>
        <p:spPr>
          <a:xfrm>
            <a:off x="7702580" y="5401596"/>
            <a:ext cx="1104847" cy="1175541"/>
          </a:xfrm>
          <a:prstGeom prst="rect">
            <a:avLst/>
          </a:prstGeom>
        </p:spPr>
      </p:pic>
      <p:sp>
        <p:nvSpPr>
          <p:cNvPr id="47" name="テキスト ボックス 46">
            <a:extLst>
              <a:ext uri="{FF2B5EF4-FFF2-40B4-BE49-F238E27FC236}">
                <a16:creationId xmlns:a16="http://schemas.microsoft.com/office/drawing/2014/main" id="{EE5550C8-EC02-1B46-0082-86FC339F5105}"/>
              </a:ext>
            </a:extLst>
          </p:cNvPr>
          <p:cNvSpPr txBox="1"/>
          <p:nvPr/>
        </p:nvSpPr>
        <p:spPr>
          <a:xfrm>
            <a:off x="1424559" y="5471884"/>
            <a:ext cx="1096327"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eiryo UI" panose="020B0604030504040204" pitchFamily="50" charset="-128"/>
                <a:ea typeface="Meiryo UI" panose="020B0604030504040204" pitchFamily="50" charset="-128"/>
              </a:rPr>
              <a:t>Bio-Inert LC</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9596665E-2F0F-1FF5-EB79-258EF1D1D9F1}"/>
              </a:ext>
            </a:extLst>
          </p:cNvPr>
          <p:cNvSpPr/>
          <p:nvPr/>
        </p:nvSpPr>
        <p:spPr>
          <a:xfrm>
            <a:off x="265990" y="4046777"/>
            <a:ext cx="8635562" cy="288043"/>
          </a:xfrm>
          <a:prstGeom prst="rect">
            <a:avLst/>
          </a:prstGeom>
          <a:solidFill>
            <a:srgbClr val="C00000"/>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80165339-45C1-6555-38BA-DA3A4C5548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104" y="3632530"/>
            <a:ext cx="602404" cy="772894"/>
          </a:xfrm>
          <a:prstGeom prst="rect">
            <a:avLst/>
          </a:prstGeom>
          <a:ln w="19050">
            <a:solidFill>
              <a:srgbClr val="002060"/>
            </a:solidFill>
          </a:ln>
        </p:spPr>
      </p:pic>
      <p:sp>
        <p:nvSpPr>
          <p:cNvPr id="48" name="矢印: 下 47">
            <a:extLst>
              <a:ext uri="{FF2B5EF4-FFF2-40B4-BE49-F238E27FC236}">
                <a16:creationId xmlns:a16="http://schemas.microsoft.com/office/drawing/2014/main" id="{DF6A0510-67C8-7C26-F2F8-B7DE3A437597}"/>
              </a:ext>
            </a:extLst>
          </p:cNvPr>
          <p:cNvSpPr/>
          <p:nvPr/>
        </p:nvSpPr>
        <p:spPr>
          <a:xfrm rot="1214672">
            <a:off x="7822639" y="3283058"/>
            <a:ext cx="445549" cy="1101512"/>
          </a:xfrm>
          <a:prstGeom prst="downArrow">
            <a:avLst/>
          </a:prstGeom>
          <a:solidFill>
            <a:srgbClr val="CC0000"/>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5" name="テキスト ボックス 64">
            <a:extLst>
              <a:ext uri="{FF2B5EF4-FFF2-40B4-BE49-F238E27FC236}">
                <a16:creationId xmlns:a16="http://schemas.microsoft.com/office/drawing/2014/main" id="{814826B8-0B99-35A1-F740-E907B102BC9C}"/>
              </a:ext>
            </a:extLst>
          </p:cNvPr>
          <p:cNvSpPr txBox="1"/>
          <p:nvPr/>
        </p:nvSpPr>
        <p:spPr>
          <a:xfrm>
            <a:off x="7480830" y="2932214"/>
            <a:ext cx="129803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dirty="0">
                <a:solidFill>
                  <a:srgbClr val="C00000"/>
                </a:solidFill>
                <a:latin typeface="MS PGothic" panose="020B0600070205080204" pitchFamily="34" charset="-128"/>
                <a:ea typeface="MS PGothic" panose="020B0600070205080204" pitchFamily="34" charset="-128"/>
              </a:rPr>
              <a:t>主に大阪市</a:t>
            </a:r>
            <a:endParaRPr kumimoji="1" lang="en-US" altLang="ja-JP" sz="1600" dirty="0">
              <a:solidFill>
                <a:srgbClr val="C00000"/>
              </a:solidFill>
              <a:latin typeface="MS PGothic" panose="020B0600070205080204" pitchFamily="34" charset="-128"/>
              <a:ea typeface="MS PGothic" panose="020B0600070205080204" pitchFamily="34" charset="-128"/>
            </a:endParaRPr>
          </a:p>
          <a:p>
            <a:pPr algn="ctr"/>
            <a:r>
              <a:rPr kumimoji="1" lang="ja-JP" altLang="en-US" sz="1600" dirty="0">
                <a:solidFill>
                  <a:srgbClr val="C00000"/>
                </a:solidFill>
                <a:latin typeface="MS PGothic" panose="020B0600070205080204" pitchFamily="34" charset="-128"/>
                <a:ea typeface="MS PGothic" panose="020B0600070205080204" pitchFamily="34" charset="-128"/>
              </a:rPr>
              <a:t>（大安研）</a:t>
            </a:r>
          </a:p>
        </p:txBody>
      </p:sp>
      <p:sp>
        <p:nvSpPr>
          <p:cNvPr id="10" name="正方形/長方形 9"/>
          <p:cNvSpPr/>
          <p:nvPr/>
        </p:nvSpPr>
        <p:spPr>
          <a:xfrm>
            <a:off x="1167233" y="4001342"/>
            <a:ext cx="3283271" cy="400110"/>
          </a:xfrm>
          <a:prstGeom prst="rect">
            <a:avLst/>
          </a:prstGeom>
        </p:spPr>
        <p:txBody>
          <a:bodyPr wrap="none">
            <a:spAutoFit/>
          </a:bodyPr>
          <a:lstStyle/>
          <a:p>
            <a:r>
              <a:rPr lang="ja-JP" altLang="en-US" sz="2000" b="1" dirty="0">
                <a:solidFill>
                  <a:schemeClr val="bg1"/>
                </a:solidFill>
                <a:latin typeface="MS PGothic" panose="020B0600070205080204" pitchFamily="34" charset="-128"/>
                <a:ea typeface="MS PGothic" panose="020B0600070205080204" pitchFamily="34" charset="-128"/>
              </a:rPr>
              <a:t>大安研（衛生化学部）の取組</a:t>
            </a:r>
            <a:endParaRPr lang="en-US" altLang="ja-JP" sz="2000" b="1" dirty="0">
              <a:solidFill>
                <a:schemeClr val="bg1"/>
              </a:solidFill>
              <a:latin typeface="MS PGothic" panose="020B0600070205080204" pitchFamily="34" charset="-128"/>
              <a:ea typeface="MS PGothic" panose="020B0600070205080204" pitchFamily="34" charset="-128"/>
            </a:endParaRPr>
          </a:p>
        </p:txBody>
      </p:sp>
      <p:sp>
        <p:nvSpPr>
          <p:cNvPr id="67" name="テキスト ボックス 66">
            <a:extLst>
              <a:ext uri="{FF2B5EF4-FFF2-40B4-BE49-F238E27FC236}">
                <a16:creationId xmlns:a16="http://schemas.microsoft.com/office/drawing/2014/main" id="{7BC851BE-DB35-9DE4-63B3-165F7CDDD86C}"/>
              </a:ext>
            </a:extLst>
          </p:cNvPr>
          <p:cNvSpPr txBox="1"/>
          <p:nvPr/>
        </p:nvSpPr>
        <p:spPr>
          <a:xfrm>
            <a:off x="4899817" y="2932214"/>
            <a:ext cx="164295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1600" dirty="0">
                <a:solidFill>
                  <a:srgbClr val="0070C0"/>
                </a:solidFill>
                <a:latin typeface="MS PGothic" panose="020B0600070205080204" pitchFamily="34" charset="-128"/>
                <a:ea typeface="MS PGothic" panose="020B0600070205080204" pitchFamily="34" charset="-128"/>
              </a:rPr>
              <a:t>主に国</a:t>
            </a:r>
            <a:endParaRPr kumimoji="1" lang="en-US" altLang="ja-JP" sz="1600" dirty="0">
              <a:solidFill>
                <a:srgbClr val="0070C0"/>
              </a:solidFill>
              <a:latin typeface="MS PGothic" panose="020B0600070205080204" pitchFamily="34" charset="-128"/>
              <a:ea typeface="MS PGothic" panose="020B0600070205080204" pitchFamily="34" charset="-128"/>
            </a:endParaRPr>
          </a:p>
          <a:p>
            <a:pPr algn="ctr"/>
            <a:r>
              <a:rPr kumimoji="1" lang="ja-JP" altLang="en-US" sz="1400" dirty="0">
                <a:solidFill>
                  <a:srgbClr val="0070C0"/>
                </a:solidFill>
                <a:latin typeface="MS PGothic" panose="020B0600070205080204" pitchFamily="34" charset="-128"/>
                <a:ea typeface="MS PGothic" panose="020B0600070205080204" pitchFamily="34" charset="-128"/>
              </a:rPr>
              <a:t>（国立医薬品</a:t>
            </a:r>
            <a:endParaRPr kumimoji="1" lang="en-US" altLang="ja-JP" sz="1400" dirty="0">
              <a:solidFill>
                <a:srgbClr val="0070C0"/>
              </a:solidFill>
              <a:latin typeface="MS PGothic" panose="020B0600070205080204" pitchFamily="34" charset="-128"/>
              <a:ea typeface="MS PGothic" panose="020B0600070205080204" pitchFamily="34" charset="-128"/>
            </a:endParaRPr>
          </a:p>
          <a:p>
            <a:pPr algn="ctr"/>
            <a:r>
              <a:rPr kumimoji="1" lang="ja-JP" altLang="en-US" sz="1400" dirty="0">
                <a:solidFill>
                  <a:srgbClr val="0070C0"/>
                </a:solidFill>
                <a:latin typeface="MS PGothic" panose="020B0600070205080204" pitchFamily="34" charset="-128"/>
                <a:ea typeface="MS PGothic" panose="020B0600070205080204" pitchFamily="34" charset="-128"/>
              </a:rPr>
              <a:t>食品衛生研究所）</a:t>
            </a:r>
          </a:p>
        </p:txBody>
      </p:sp>
    </p:spTree>
    <p:extLst>
      <p:ext uri="{BB962C8B-B14F-4D97-AF65-F5344CB8AC3E}">
        <p14:creationId xmlns:p14="http://schemas.microsoft.com/office/powerpoint/2010/main" val="231360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8867A-A696-8B74-082B-F25F6E4CEFD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5BE340-8ECB-F6F5-1A6D-06DB78F26487}"/>
              </a:ext>
            </a:extLst>
          </p:cNvPr>
          <p:cNvSpPr txBox="1"/>
          <p:nvPr/>
        </p:nvSpPr>
        <p:spPr>
          <a:xfrm>
            <a:off x="171448" y="856037"/>
            <a:ext cx="8998321" cy="5955476"/>
          </a:xfrm>
          <a:prstGeom prst="rect">
            <a:avLst/>
          </a:prstGeom>
          <a:noFill/>
        </p:spPr>
        <p:txBody>
          <a:bodyPr wrap="square">
            <a:spAutoFit/>
          </a:bodyPr>
          <a:lstStyle/>
          <a:p>
            <a:r>
              <a:rPr lang="en-US" altLang="ja-JP" sz="2100" dirty="0">
                <a:latin typeface="MS PGothic" panose="020B0600070205080204" pitchFamily="34" charset="-128"/>
                <a:ea typeface="MS PGothic" panose="020B0600070205080204" pitchFamily="34" charset="-128"/>
              </a:rPr>
              <a:t>1</a:t>
            </a:r>
            <a:r>
              <a:rPr lang="ja-JP" altLang="en-US" sz="2100" dirty="0">
                <a:latin typeface="MS PGothic" panose="020B0600070205080204" pitchFamily="34" charset="-128"/>
                <a:ea typeface="MS PGothic" panose="020B0600070205080204" pitchFamily="34" charset="-128"/>
              </a:rPr>
              <a:t>）感染症情報解析事業（大阪府委託業務）　</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dirty="0">
                <a:latin typeface="MS PGothic" panose="020B0600070205080204" pitchFamily="34" charset="-128"/>
                <a:ea typeface="MS PGothic" panose="020B0600070205080204" pitchFamily="34" charset="-128"/>
              </a:rPr>
              <a:t>　　　　</a:t>
            </a:r>
            <a:r>
              <a:rPr lang="ja-JP" altLang="en-US" sz="2100" u="sng" dirty="0">
                <a:solidFill>
                  <a:srgbClr val="0070C0"/>
                </a:solidFill>
                <a:latin typeface="MS PGothic" panose="020B0600070205080204" pitchFamily="34" charset="-128"/>
                <a:ea typeface="MS PGothic" panose="020B0600070205080204" pitchFamily="34" charset="-128"/>
              </a:rPr>
              <a:t>大阪・関西万博感染症情報解析センター</a:t>
            </a:r>
            <a:r>
              <a:rPr lang="ja-JP" altLang="en-US" sz="2100" dirty="0">
                <a:solidFill>
                  <a:srgbClr val="0070C0"/>
                </a:solidFill>
                <a:latin typeface="MS PGothic" panose="020B0600070205080204" pitchFamily="34" charset="-128"/>
                <a:ea typeface="MS PGothic" panose="020B0600070205080204" pitchFamily="34" charset="-128"/>
              </a:rPr>
              <a:t>　</a:t>
            </a:r>
            <a:r>
              <a:rPr lang="ja-JP" altLang="en-US" sz="2100" dirty="0">
                <a:latin typeface="MS PGothic" panose="020B0600070205080204" pitchFamily="34" charset="-128"/>
                <a:ea typeface="MS PGothic" panose="020B0600070205080204" pitchFamily="34" charset="-128"/>
              </a:rPr>
              <a:t>令和</a:t>
            </a:r>
            <a:r>
              <a:rPr lang="en-US" altLang="ja-JP" sz="2100" dirty="0">
                <a:latin typeface="MS PGothic" panose="020B0600070205080204" pitchFamily="34" charset="-128"/>
                <a:ea typeface="MS PGothic" panose="020B0600070205080204" pitchFamily="34" charset="-128"/>
              </a:rPr>
              <a:t>7</a:t>
            </a:r>
            <a:r>
              <a:rPr lang="ja-JP" altLang="en-US" sz="2100" dirty="0">
                <a:latin typeface="MS PGothic" panose="020B0600070205080204" pitchFamily="34" charset="-128"/>
                <a:ea typeface="MS PGothic" panose="020B0600070205080204" pitchFamily="34" charset="-128"/>
              </a:rPr>
              <a:t>年</a:t>
            </a:r>
            <a:r>
              <a:rPr lang="en-US" altLang="ja-JP" sz="2100" dirty="0">
                <a:latin typeface="MS PGothic" panose="020B0600070205080204" pitchFamily="34" charset="-128"/>
                <a:ea typeface="MS PGothic" panose="020B0600070205080204" pitchFamily="34" charset="-128"/>
              </a:rPr>
              <a:t>1</a:t>
            </a:r>
            <a:r>
              <a:rPr lang="ja-JP" altLang="en-US" sz="2100" dirty="0">
                <a:latin typeface="MS PGothic" panose="020B0600070205080204" pitchFamily="34" charset="-128"/>
                <a:ea typeface="MS PGothic" panose="020B0600070205080204" pitchFamily="34" charset="-128"/>
              </a:rPr>
              <a:t>月開所</a:t>
            </a:r>
            <a:endParaRPr lang="en-US" altLang="ja-JP" sz="2100" dirty="0">
              <a:effectLst/>
              <a:latin typeface="MS PGothic" panose="020B0600070205080204" pitchFamily="34" charset="-128"/>
              <a:ea typeface="MS PGothic" panose="020B0600070205080204" pitchFamily="34" charset="-128"/>
            </a:endParaRPr>
          </a:p>
          <a:p>
            <a:pPr>
              <a:spcBef>
                <a:spcPts val="300"/>
              </a:spcBef>
            </a:pPr>
            <a:r>
              <a:rPr lang="ja-JP" altLang="en-US" sz="2100" dirty="0">
                <a:latin typeface="MS PGothic" panose="020B0600070205080204" pitchFamily="34" charset="-128"/>
                <a:ea typeface="MS PGothic" panose="020B0600070205080204" pitchFamily="34" charset="-128"/>
              </a:rPr>
              <a:t>　　　　・　大阪府、大阪市、国立感染症研究所、</a:t>
            </a:r>
            <a:r>
              <a:rPr lang="zh-CN" altLang="en-US" sz="2100" dirty="0">
                <a:latin typeface="MS PGothic" panose="020B0600070205080204" pitchFamily="34" charset="-128"/>
                <a:ea typeface="MS PGothic" panose="020B0600070205080204" pitchFamily="34" charset="-128"/>
              </a:rPr>
              <a:t>日本国際博覧会協会</a:t>
            </a:r>
            <a:r>
              <a:rPr lang="ja-JP" altLang="en-US" sz="2100" dirty="0">
                <a:latin typeface="MS PGothic" panose="020B0600070205080204" pitchFamily="34" charset="-128"/>
                <a:ea typeface="MS PGothic" panose="020B0600070205080204" pitchFamily="34" charset="-128"/>
              </a:rPr>
              <a:t>との連携</a:t>
            </a:r>
            <a:endParaRPr lang="en-US" altLang="ja-JP" sz="2100" dirty="0">
              <a:effectLst/>
              <a:latin typeface="MS PGothic" panose="020B0600070205080204" pitchFamily="34" charset="-128"/>
              <a:ea typeface="MS PGothic" panose="020B0600070205080204" pitchFamily="34" charset="-128"/>
            </a:endParaRPr>
          </a:p>
          <a:p>
            <a:pPr>
              <a:spcBef>
                <a:spcPts val="300"/>
              </a:spcBef>
            </a:pPr>
            <a:r>
              <a:rPr lang="ja-JP" altLang="en-US" sz="2100" dirty="0">
                <a:latin typeface="MS PGothic" panose="020B0600070205080204" pitchFamily="34" charset="-128"/>
                <a:ea typeface="MS PGothic" panose="020B0600070205080204" pitchFamily="34" charset="-128"/>
              </a:rPr>
              <a:t>　　　</a:t>
            </a:r>
            <a:endParaRPr lang="en-US" altLang="ja-JP" sz="2100" dirty="0">
              <a:latin typeface="MS PGothic" panose="020B0600070205080204" pitchFamily="34" charset="-128"/>
              <a:ea typeface="MS PGothic" panose="020B0600070205080204" pitchFamily="34" charset="-128"/>
            </a:endParaRPr>
          </a:p>
          <a:p>
            <a:pPr>
              <a:spcBef>
                <a:spcPts val="300"/>
              </a:spcBef>
            </a:pPr>
            <a:endParaRPr lang="en-US" altLang="ja-JP" sz="2100" dirty="0">
              <a:latin typeface="MS PGothic" panose="020B0600070205080204" pitchFamily="34" charset="-128"/>
              <a:ea typeface="MS PGothic" panose="020B0600070205080204" pitchFamily="34" charset="-128"/>
            </a:endParaRPr>
          </a:p>
          <a:p>
            <a:pPr>
              <a:spcBef>
                <a:spcPts val="300"/>
              </a:spcBef>
            </a:pPr>
            <a:endParaRPr lang="en-US" altLang="ja-JP" sz="2100" dirty="0">
              <a:latin typeface="MS PGothic" panose="020B0600070205080204" pitchFamily="34" charset="-128"/>
              <a:ea typeface="MS PGothic" panose="020B0600070205080204" pitchFamily="34" charset="-128"/>
            </a:endParaRPr>
          </a:p>
          <a:p>
            <a:endParaRPr lang="en-US" altLang="ja-JP" sz="1000" dirty="0">
              <a:latin typeface="MS PGothic" panose="020B0600070205080204" pitchFamily="34" charset="-128"/>
              <a:ea typeface="MS PGothic" panose="020B0600070205080204" pitchFamily="34" charset="-128"/>
            </a:endParaRPr>
          </a:p>
          <a:p>
            <a:r>
              <a:rPr lang="en-US" altLang="ja-JP" sz="2100" dirty="0">
                <a:latin typeface="MS PGothic" panose="020B0600070205080204" pitchFamily="34" charset="-128"/>
                <a:ea typeface="MS PGothic" panose="020B0600070205080204" pitchFamily="34" charset="-128"/>
              </a:rPr>
              <a:t>2</a:t>
            </a:r>
            <a:r>
              <a:rPr lang="ja-JP" altLang="en-US" sz="2100" dirty="0">
                <a:latin typeface="MS PGothic" panose="020B0600070205080204" pitchFamily="34" charset="-128"/>
                <a:ea typeface="MS PGothic" panose="020B0600070205080204" pitchFamily="34" charset="-128"/>
              </a:rPr>
              <a:t>）先進的サーベイランス研究推進事業（大阪府・大阪市補助事業）</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dirty="0">
                <a:solidFill>
                  <a:srgbClr val="0070C0"/>
                </a:solidFill>
                <a:latin typeface="MS PGothic" panose="020B0600070205080204" pitchFamily="34" charset="-128"/>
                <a:ea typeface="MS PGothic" panose="020B0600070205080204" pitchFamily="34" charset="-128"/>
              </a:rPr>
              <a:t>　</a:t>
            </a:r>
            <a:r>
              <a:rPr lang="en-US" altLang="ja-JP" sz="2100" dirty="0">
                <a:solidFill>
                  <a:srgbClr val="0070C0"/>
                </a:solidFill>
                <a:latin typeface="MS PGothic" panose="020B0600070205080204" pitchFamily="34" charset="-128"/>
                <a:ea typeface="MS PGothic" panose="020B0600070205080204" pitchFamily="34" charset="-128"/>
              </a:rPr>
              <a:t> </a:t>
            </a:r>
            <a:r>
              <a:rPr lang="ja-JP" altLang="en-US" sz="2100" dirty="0">
                <a:solidFill>
                  <a:srgbClr val="0070C0"/>
                </a:solidFill>
                <a:latin typeface="MS PGothic" panose="020B0600070205080204" pitchFamily="34" charset="-128"/>
                <a:ea typeface="MS PGothic" panose="020B0600070205080204" pitchFamily="34" charset="-128"/>
              </a:rPr>
              <a:t>　　</a:t>
            </a:r>
            <a:r>
              <a:rPr lang="ja-JP" altLang="en-US" sz="2100" u="sng" dirty="0">
                <a:solidFill>
                  <a:srgbClr val="0070C0"/>
                </a:solidFill>
                <a:latin typeface="MS PGothic" panose="020B0600070205080204" pitchFamily="34" charset="-128"/>
                <a:ea typeface="MS PGothic" panose="020B0600070205080204" pitchFamily="34" charset="-128"/>
              </a:rPr>
              <a:t>下水サーベイランスの実証研究</a:t>
            </a:r>
            <a:r>
              <a:rPr lang="ja-JP" altLang="en-US" sz="2100" dirty="0">
                <a:latin typeface="MS PGothic" panose="020B0600070205080204" pitchFamily="34" charset="-128"/>
                <a:ea typeface="MS PGothic" panose="020B0600070205080204" pitchFamily="34" charset="-128"/>
              </a:rPr>
              <a:t>の実施</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dirty="0">
                <a:latin typeface="MS PGothic" panose="020B0600070205080204" pitchFamily="34" charset="-128"/>
                <a:ea typeface="MS PGothic" panose="020B0600070205080204" pitchFamily="34" charset="-128"/>
              </a:rPr>
              <a:t>　　　　・　病原体の早期探知</a:t>
            </a:r>
            <a:endParaRPr lang="en-US" altLang="ja-JP" sz="2100" dirty="0">
              <a:latin typeface="MS PGothic" panose="020B0600070205080204" pitchFamily="34" charset="-128"/>
              <a:ea typeface="MS PGothic" panose="020B0600070205080204" pitchFamily="34" charset="-128"/>
            </a:endParaRPr>
          </a:p>
          <a:p>
            <a:pPr>
              <a:spcBef>
                <a:spcPts val="300"/>
              </a:spcBef>
            </a:pPr>
            <a:r>
              <a:rPr lang="ja-JP" altLang="en-US" sz="2100" dirty="0">
                <a:latin typeface="MS PGothic" panose="020B0600070205080204" pitchFamily="34" charset="-128"/>
                <a:ea typeface="MS PGothic" panose="020B0600070205080204" pitchFamily="34" charset="-128"/>
              </a:rPr>
              <a:t>　　　　・　疾患流行予測化等を研究</a:t>
            </a:r>
            <a:endParaRPr lang="en-US" altLang="ja-JP" sz="2100" dirty="0">
              <a:latin typeface="MS PGothic" panose="020B0600070205080204" pitchFamily="34" charset="-128"/>
              <a:ea typeface="MS PGothic" panose="020B0600070205080204" pitchFamily="34" charset="-128"/>
            </a:endParaRPr>
          </a:p>
          <a:p>
            <a:pPr>
              <a:spcBef>
                <a:spcPts val="300"/>
              </a:spcBef>
            </a:pPr>
            <a:endParaRPr lang="en-US" altLang="ja-JP" sz="2100" dirty="0">
              <a:latin typeface="MS PGothic" panose="020B0600070205080204" pitchFamily="34" charset="-128"/>
              <a:ea typeface="MS PGothic" panose="020B0600070205080204" pitchFamily="34" charset="-128"/>
            </a:endParaRPr>
          </a:p>
          <a:p>
            <a:pPr>
              <a:spcBef>
                <a:spcPts val="300"/>
              </a:spcBef>
            </a:pPr>
            <a:endParaRPr lang="en-US" altLang="ja-JP" sz="1000" dirty="0">
              <a:latin typeface="MS PGothic" panose="020B0600070205080204" pitchFamily="34" charset="-128"/>
              <a:ea typeface="MS PGothic" panose="020B0600070205080204" pitchFamily="34" charset="-128"/>
            </a:endParaRPr>
          </a:p>
          <a:p>
            <a:r>
              <a:rPr lang="en-US" altLang="ja-JP" sz="2100" dirty="0">
                <a:latin typeface="MS PGothic" panose="020B0600070205080204" pitchFamily="34" charset="-128"/>
                <a:ea typeface="MS PGothic" panose="020B0600070205080204" pitchFamily="34" charset="-128"/>
              </a:rPr>
              <a:t>3</a:t>
            </a:r>
            <a:r>
              <a:rPr lang="ja-JP" altLang="en-US" sz="2100" dirty="0">
                <a:latin typeface="MS PGothic" panose="020B0600070205080204" pitchFamily="34" charset="-128"/>
                <a:ea typeface="MS PGothic" panose="020B0600070205080204" pitchFamily="34" charset="-128"/>
              </a:rPr>
              <a:t>）その他</a:t>
            </a:r>
            <a:endParaRPr lang="en-US" altLang="ja-JP" sz="2100" dirty="0">
              <a:latin typeface="MS PGothic" panose="020B0600070205080204" pitchFamily="34" charset="-128"/>
              <a:ea typeface="MS PGothic" panose="020B0600070205080204" pitchFamily="34" charset="-128"/>
            </a:endParaRPr>
          </a:p>
          <a:p>
            <a:r>
              <a:rPr lang="ja-JP" altLang="en-US" sz="2100" dirty="0">
                <a:latin typeface="MS PGothic" panose="020B0600070205080204" pitchFamily="34" charset="-128"/>
                <a:ea typeface="MS PGothic" panose="020B0600070205080204" pitchFamily="34" charset="-128"/>
              </a:rPr>
              <a:t>　・　</a:t>
            </a:r>
            <a:r>
              <a:rPr lang="ja-JP" altLang="en-US" sz="2100" dirty="0">
                <a:solidFill>
                  <a:srgbClr val="0070C0"/>
                </a:solidFill>
                <a:latin typeface="MS PGothic" panose="020B0600070205080204" pitchFamily="34" charset="-128"/>
                <a:ea typeface="MS PGothic" panose="020B0600070205080204" pitchFamily="34" charset="-128"/>
              </a:rPr>
              <a:t>会場衛生基本計画</a:t>
            </a:r>
            <a:r>
              <a:rPr lang="ja-JP" altLang="en-US" sz="2100" dirty="0">
                <a:latin typeface="MS PGothic" panose="020B0600070205080204" pitchFamily="34" charset="-128"/>
                <a:ea typeface="MS PGothic" panose="020B0600070205080204" pitchFamily="34" charset="-128"/>
              </a:rPr>
              <a:t>作成に貢献（</a:t>
            </a:r>
            <a:r>
              <a:rPr lang="en-US" altLang="ja-JP" sz="2100" dirty="0">
                <a:latin typeface="MS PGothic" panose="020B0600070205080204" pitchFamily="34" charset="-128"/>
                <a:ea typeface="MS PGothic" panose="020B0600070205080204" pitchFamily="34" charset="-128"/>
              </a:rPr>
              <a:t>2025</a:t>
            </a:r>
            <a:r>
              <a:rPr lang="ja-JP" altLang="en-US" sz="2100" dirty="0">
                <a:latin typeface="MS PGothic" panose="020B0600070205080204" pitchFamily="34" charset="-128"/>
                <a:ea typeface="MS PGothic" panose="020B0600070205080204" pitchFamily="34" charset="-128"/>
              </a:rPr>
              <a:t>年日本国際博覧会会場衛生協議会）</a:t>
            </a:r>
            <a:endParaRPr lang="en-US" altLang="ja-JP" sz="2100" dirty="0">
              <a:latin typeface="MS PGothic" panose="020B0600070205080204" pitchFamily="34" charset="-128"/>
              <a:ea typeface="MS PGothic" panose="020B0600070205080204" pitchFamily="34" charset="-128"/>
            </a:endParaRPr>
          </a:p>
          <a:p>
            <a:r>
              <a:rPr lang="ja-JP" altLang="en-US" sz="2100" dirty="0">
                <a:latin typeface="MS PGothic" panose="020B0600070205080204" pitchFamily="34" charset="-128"/>
                <a:ea typeface="MS PGothic" panose="020B0600070205080204" pitchFamily="34" charset="-128"/>
              </a:rPr>
              <a:t>　・　万博会場の</a:t>
            </a:r>
            <a:r>
              <a:rPr lang="ja-JP" altLang="en-US" sz="2100" dirty="0">
                <a:solidFill>
                  <a:srgbClr val="0070C0"/>
                </a:solidFill>
                <a:latin typeface="MS PGothic" panose="020B0600070205080204" pitchFamily="34" charset="-128"/>
                <a:ea typeface="MS PGothic" panose="020B0600070205080204" pitchFamily="34" charset="-128"/>
              </a:rPr>
              <a:t>食品衛生検査</a:t>
            </a:r>
            <a:r>
              <a:rPr lang="ja-JP" altLang="en-US" sz="2100" dirty="0">
                <a:latin typeface="MS PGothic" panose="020B0600070205080204" pitchFamily="34" charset="-128"/>
                <a:ea typeface="MS PGothic" panose="020B0600070205080204" pitchFamily="34" charset="-128"/>
              </a:rPr>
              <a:t>を協議（大阪市食品衛生監視指導計画）</a:t>
            </a:r>
            <a:endParaRPr lang="en-US" altLang="ja-JP" sz="2100" dirty="0">
              <a:latin typeface="MS PGothic" panose="020B0600070205080204" pitchFamily="34" charset="-128"/>
              <a:ea typeface="MS PGothic" panose="020B0600070205080204" pitchFamily="34" charset="-128"/>
            </a:endParaRPr>
          </a:p>
          <a:p>
            <a:r>
              <a:rPr lang="ja-JP" altLang="en-US" sz="2100" dirty="0">
                <a:latin typeface="MS PGothic" panose="020B0600070205080204" pitchFamily="34" charset="-128"/>
                <a:ea typeface="MS PGothic" panose="020B0600070205080204" pitchFamily="34" charset="-128"/>
              </a:rPr>
              <a:t>　・　</a:t>
            </a:r>
            <a:r>
              <a:rPr lang="ja-JP" altLang="en-US" sz="2100" dirty="0">
                <a:solidFill>
                  <a:srgbClr val="0070C0"/>
                </a:solidFill>
                <a:latin typeface="MS PGothic" panose="020B0600070205080204" pitchFamily="34" charset="-128"/>
                <a:ea typeface="MS PGothic" panose="020B0600070205080204" pitchFamily="34" charset="-128"/>
              </a:rPr>
              <a:t>疫学研修</a:t>
            </a:r>
            <a:r>
              <a:rPr lang="ja-JP" altLang="en-US" sz="2100" dirty="0">
                <a:latin typeface="MS PGothic" panose="020B0600070205080204" pitchFamily="34" charset="-128"/>
                <a:ea typeface="MS PGothic" panose="020B0600070205080204" pitchFamily="34" charset="-128"/>
              </a:rPr>
              <a:t>実施（</a:t>
            </a:r>
            <a:r>
              <a:rPr lang="en-US" altLang="ja-JP" sz="2100" dirty="0">
                <a:latin typeface="MS PGothic" panose="020B0600070205080204" pitchFamily="34" charset="-128"/>
                <a:ea typeface="MS PGothic" panose="020B0600070205080204" pitchFamily="34" charset="-128"/>
              </a:rPr>
              <a:t>O-FEIT</a:t>
            </a:r>
            <a:r>
              <a:rPr lang="ja-JP" altLang="en-US" sz="2100" dirty="0">
                <a:latin typeface="MS PGothic" panose="020B0600070205080204" pitchFamily="34" charset="-128"/>
                <a:ea typeface="MS PGothic" panose="020B0600070205080204" pitchFamily="34" charset="-128"/>
              </a:rPr>
              <a:t>：保健所職員対象）</a:t>
            </a:r>
            <a:endParaRPr lang="en-US" altLang="ja-JP" sz="2100" dirty="0">
              <a:latin typeface="MS PGothic" panose="020B0600070205080204" pitchFamily="34" charset="-128"/>
              <a:ea typeface="MS PGothic" panose="020B0600070205080204" pitchFamily="34" charset="-128"/>
            </a:endParaRPr>
          </a:p>
          <a:p>
            <a:r>
              <a:rPr lang="ja-JP" altLang="en-US" sz="2100" dirty="0">
                <a:latin typeface="MS PGothic" panose="020B0600070205080204" pitchFamily="34" charset="-128"/>
                <a:ea typeface="MS PGothic" panose="020B0600070205080204" pitchFamily="34" charset="-128"/>
              </a:rPr>
              <a:t>　・　蚊媒介感染症対策訓練に協力</a:t>
            </a:r>
            <a:endParaRPr lang="en-US" altLang="ja-JP" sz="2100" dirty="0">
              <a:effectLst/>
              <a:latin typeface="MS PGothic" panose="020B0600070205080204" pitchFamily="34" charset="-128"/>
              <a:ea typeface="MS PGothic" panose="020B0600070205080204" pitchFamily="34" charset="-128"/>
            </a:endParaRPr>
          </a:p>
        </p:txBody>
      </p:sp>
      <p:grpSp>
        <p:nvGrpSpPr>
          <p:cNvPr id="2" name="グループ化 1">
            <a:extLst>
              <a:ext uri="{FF2B5EF4-FFF2-40B4-BE49-F238E27FC236}">
                <a16:creationId xmlns:a16="http://schemas.microsoft.com/office/drawing/2014/main" id="{191B3D62-40B5-0591-F8C3-304A74649E10}"/>
              </a:ext>
            </a:extLst>
          </p:cNvPr>
          <p:cNvGrpSpPr/>
          <p:nvPr/>
        </p:nvGrpSpPr>
        <p:grpSpPr>
          <a:xfrm>
            <a:off x="6662060" y="2174480"/>
            <a:ext cx="2210636" cy="3198048"/>
            <a:chOff x="387351" y="-2320925"/>
            <a:chExt cx="7947024" cy="11496675"/>
          </a:xfrm>
          <a:solidFill>
            <a:srgbClr val="D9D8D9"/>
          </a:solidFill>
        </p:grpSpPr>
        <p:sp>
          <p:nvSpPr>
            <p:cNvPr id="5" name="Freeform 54">
              <a:extLst>
                <a:ext uri="{FF2B5EF4-FFF2-40B4-BE49-F238E27FC236}">
                  <a16:creationId xmlns:a16="http://schemas.microsoft.com/office/drawing/2014/main" id="{4EAE07D9-98A0-7654-42D0-A3C766CC9AE3}"/>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55">
              <a:extLst>
                <a:ext uri="{FF2B5EF4-FFF2-40B4-BE49-F238E27FC236}">
                  <a16:creationId xmlns:a16="http://schemas.microsoft.com/office/drawing/2014/main" id="{FF4EA09D-F3CF-8CB5-AB51-99C97474AFB7}"/>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56">
              <a:extLst>
                <a:ext uri="{FF2B5EF4-FFF2-40B4-BE49-F238E27FC236}">
                  <a16:creationId xmlns:a16="http://schemas.microsoft.com/office/drawing/2014/main" id="{F0CED6D3-E084-3FBE-7C4E-B312DF34921F}"/>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57">
              <a:extLst>
                <a:ext uri="{FF2B5EF4-FFF2-40B4-BE49-F238E27FC236}">
                  <a16:creationId xmlns:a16="http://schemas.microsoft.com/office/drawing/2014/main" id="{F9D11BF5-C1C2-0F46-6218-330C90A4B898}"/>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58">
              <a:extLst>
                <a:ext uri="{FF2B5EF4-FFF2-40B4-BE49-F238E27FC236}">
                  <a16:creationId xmlns:a16="http://schemas.microsoft.com/office/drawing/2014/main" id="{34A24F9E-0A30-0A82-1AB1-6F9FC33AAADD}"/>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59">
              <a:extLst>
                <a:ext uri="{FF2B5EF4-FFF2-40B4-BE49-F238E27FC236}">
                  <a16:creationId xmlns:a16="http://schemas.microsoft.com/office/drawing/2014/main" id="{B848B505-44A8-CFED-FCC4-B29DF450788D}"/>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60">
              <a:extLst>
                <a:ext uri="{FF2B5EF4-FFF2-40B4-BE49-F238E27FC236}">
                  <a16:creationId xmlns:a16="http://schemas.microsoft.com/office/drawing/2014/main" id="{0AA27B04-6937-8F5A-C831-8D782BF6F10C}"/>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61">
              <a:extLst>
                <a:ext uri="{FF2B5EF4-FFF2-40B4-BE49-F238E27FC236}">
                  <a16:creationId xmlns:a16="http://schemas.microsoft.com/office/drawing/2014/main" id="{C9A48790-D1CD-DA76-EB08-AE53AFB25D81}"/>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62">
              <a:extLst>
                <a:ext uri="{FF2B5EF4-FFF2-40B4-BE49-F238E27FC236}">
                  <a16:creationId xmlns:a16="http://schemas.microsoft.com/office/drawing/2014/main" id="{ED281326-0AB8-6D92-457E-57DCC931EAB9}"/>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63">
              <a:extLst>
                <a:ext uri="{FF2B5EF4-FFF2-40B4-BE49-F238E27FC236}">
                  <a16:creationId xmlns:a16="http://schemas.microsoft.com/office/drawing/2014/main" id="{C1C29890-5729-F415-014D-80F2E84DCE38}"/>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64">
              <a:extLst>
                <a:ext uri="{FF2B5EF4-FFF2-40B4-BE49-F238E27FC236}">
                  <a16:creationId xmlns:a16="http://schemas.microsoft.com/office/drawing/2014/main" id="{EE47A7B8-B150-0EB4-EAA4-185E76E8D18F}"/>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65">
              <a:extLst>
                <a:ext uri="{FF2B5EF4-FFF2-40B4-BE49-F238E27FC236}">
                  <a16:creationId xmlns:a16="http://schemas.microsoft.com/office/drawing/2014/main" id="{E2B1FD20-565E-2A18-792A-F3C2A07B6107}"/>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66">
              <a:extLst>
                <a:ext uri="{FF2B5EF4-FFF2-40B4-BE49-F238E27FC236}">
                  <a16:creationId xmlns:a16="http://schemas.microsoft.com/office/drawing/2014/main" id="{695503E6-4CE9-511B-06FF-A7D8507BFE16}"/>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67">
              <a:extLst>
                <a:ext uri="{FF2B5EF4-FFF2-40B4-BE49-F238E27FC236}">
                  <a16:creationId xmlns:a16="http://schemas.microsoft.com/office/drawing/2014/main" id="{FF071FF8-8597-B807-D53A-E8D092170DE7}"/>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68">
              <a:extLst>
                <a:ext uri="{FF2B5EF4-FFF2-40B4-BE49-F238E27FC236}">
                  <a16:creationId xmlns:a16="http://schemas.microsoft.com/office/drawing/2014/main" id="{80604FF8-6F3D-F125-7767-BA1FD27E95E2}"/>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9">
              <a:extLst>
                <a:ext uri="{FF2B5EF4-FFF2-40B4-BE49-F238E27FC236}">
                  <a16:creationId xmlns:a16="http://schemas.microsoft.com/office/drawing/2014/main" id="{21DB715C-18B2-AB96-0B0B-8FDA970B4D78}"/>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70">
              <a:extLst>
                <a:ext uri="{FF2B5EF4-FFF2-40B4-BE49-F238E27FC236}">
                  <a16:creationId xmlns:a16="http://schemas.microsoft.com/office/drawing/2014/main" id="{46685D64-EA61-2384-8540-AAB3E213DEAC}"/>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1">
              <a:extLst>
                <a:ext uri="{FF2B5EF4-FFF2-40B4-BE49-F238E27FC236}">
                  <a16:creationId xmlns:a16="http://schemas.microsoft.com/office/drawing/2014/main" id="{677FC6CF-1DB2-E18C-BCAF-89014568B157}"/>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72">
              <a:extLst>
                <a:ext uri="{FF2B5EF4-FFF2-40B4-BE49-F238E27FC236}">
                  <a16:creationId xmlns:a16="http://schemas.microsoft.com/office/drawing/2014/main" id="{64F1AF3E-95C3-6148-4C95-65AFC6CE21F9}"/>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73">
              <a:extLst>
                <a:ext uri="{FF2B5EF4-FFF2-40B4-BE49-F238E27FC236}">
                  <a16:creationId xmlns:a16="http://schemas.microsoft.com/office/drawing/2014/main" id="{0F07B959-603B-9AAE-6D4A-85AF9C2EB78C}"/>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74">
              <a:extLst>
                <a:ext uri="{FF2B5EF4-FFF2-40B4-BE49-F238E27FC236}">
                  <a16:creationId xmlns:a16="http://schemas.microsoft.com/office/drawing/2014/main" id="{1428D930-E483-AEF9-5398-0EED2477AE10}"/>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75">
              <a:extLst>
                <a:ext uri="{FF2B5EF4-FFF2-40B4-BE49-F238E27FC236}">
                  <a16:creationId xmlns:a16="http://schemas.microsoft.com/office/drawing/2014/main" id="{ED9D2974-DE7E-6956-AA9E-B1D12DDC2F39}"/>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76">
              <a:extLst>
                <a:ext uri="{FF2B5EF4-FFF2-40B4-BE49-F238E27FC236}">
                  <a16:creationId xmlns:a16="http://schemas.microsoft.com/office/drawing/2014/main" id="{2AF102F8-8207-4256-1AB4-9E25FC213124}"/>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7">
              <a:extLst>
                <a:ext uri="{FF2B5EF4-FFF2-40B4-BE49-F238E27FC236}">
                  <a16:creationId xmlns:a16="http://schemas.microsoft.com/office/drawing/2014/main" id="{DE7FDF5D-2859-C52C-5058-77A546C16BDD}"/>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78">
              <a:extLst>
                <a:ext uri="{FF2B5EF4-FFF2-40B4-BE49-F238E27FC236}">
                  <a16:creationId xmlns:a16="http://schemas.microsoft.com/office/drawing/2014/main" id="{C0E3216C-B162-446F-54C5-D0BE8E7D579A}"/>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79">
              <a:extLst>
                <a:ext uri="{FF2B5EF4-FFF2-40B4-BE49-F238E27FC236}">
                  <a16:creationId xmlns:a16="http://schemas.microsoft.com/office/drawing/2014/main" id="{E2FBA549-CED2-84A9-23DC-80DF69C4C38F}"/>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80">
              <a:extLst>
                <a:ext uri="{FF2B5EF4-FFF2-40B4-BE49-F238E27FC236}">
                  <a16:creationId xmlns:a16="http://schemas.microsoft.com/office/drawing/2014/main" id="{37086E10-E15C-3837-4385-62591E934007}"/>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43" name="グループ化 42">
              <a:extLst>
                <a:ext uri="{FF2B5EF4-FFF2-40B4-BE49-F238E27FC236}">
                  <a16:creationId xmlns:a16="http://schemas.microsoft.com/office/drawing/2014/main" id="{AEBAE994-BE89-74E9-236A-CABF4B31DC11}"/>
                </a:ext>
              </a:extLst>
            </p:cNvPr>
            <p:cNvGrpSpPr/>
            <p:nvPr/>
          </p:nvGrpSpPr>
          <p:grpSpPr>
            <a:xfrm>
              <a:off x="3732213" y="5351463"/>
              <a:ext cx="833437" cy="738188"/>
              <a:chOff x="3732213" y="5351463"/>
              <a:chExt cx="833437" cy="738188"/>
            </a:xfrm>
            <a:grpFill/>
          </p:grpSpPr>
          <p:sp>
            <p:nvSpPr>
              <p:cNvPr id="75" name="Freeform 81">
                <a:extLst>
                  <a:ext uri="{FF2B5EF4-FFF2-40B4-BE49-F238E27FC236}">
                    <a16:creationId xmlns:a16="http://schemas.microsoft.com/office/drawing/2014/main" id="{297EE5AB-2CEA-6C5B-1273-45CEE862BCA9}"/>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82">
                <a:extLst>
                  <a:ext uri="{FF2B5EF4-FFF2-40B4-BE49-F238E27FC236}">
                    <a16:creationId xmlns:a16="http://schemas.microsoft.com/office/drawing/2014/main" id="{E54BE100-AEFA-D2E4-5C9F-F3490FC91891}"/>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4" name="グループ化 43">
              <a:extLst>
                <a:ext uri="{FF2B5EF4-FFF2-40B4-BE49-F238E27FC236}">
                  <a16:creationId xmlns:a16="http://schemas.microsoft.com/office/drawing/2014/main" id="{32F06C89-7135-DCF0-1ACA-4E33F8E074F2}"/>
                </a:ext>
              </a:extLst>
            </p:cNvPr>
            <p:cNvGrpSpPr/>
            <p:nvPr/>
          </p:nvGrpSpPr>
          <p:grpSpPr>
            <a:xfrm>
              <a:off x="4054475" y="5126038"/>
              <a:ext cx="806450" cy="528637"/>
              <a:chOff x="4054475" y="5126038"/>
              <a:chExt cx="806450" cy="528637"/>
            </a:xfrm>
            <a:grpFill/>
          </p:grpSpPr>
          <p:sp>
            <p:nvSpPr>
              <p:cNvPr id="72" name="Freeform 83">
                <a:extLst>
                  <a:ext uri="{FF2B5EF4-FFF2-40B4-BE49-F238E27FC236}">
                    <a16:creationId xmlns:a16="http://schemas.microsoft.com/office/drawing/2014/main" id="{CEBEF61C-9E2D-66A4-048A-822BFF0CA4A3}"/>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84">
                <a:extLst>
                  <a:ext uri="{FF2B5EF4-FFF2-40B4-BE49-F238E27FC236}">
                    <a16:creationId xmlns:a16="http://schemas.microsoft.com/office/drawing/2014/main" id="{086BF320-B442-8870-FE9A-D98E68094F4A}"/>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85">
                <a:extLst>
                  <a:ext uri="{FF2B5EF4-FFF2-40B4-BE49-F238E27FC236}">
                    <a16:creationId xmlns:a16="http://schemas.microsoft.com/office/drawing/2014/main" id="{CD4961E4-EB6E-5B97-E3CF-0D96570224F8}"/>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5" name="Freeform 86">
              <a:extLst>
                <a:ext uri="{FF2B5EF4-FFF2-40B4-BE49-F238E27FC236}">
                  <a16:creationId xmlns:a16="http://schemas.microsoft.com/office/drawing/2014/main" id="{3286957B-27F4-EF49-2AA0-D4F91D87B418}"/>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46" name="グループ化 45">
              <a:extLst>
                <a:ext uri="{FF2B5EF4-FFF2-40B4-BE49-F238E27FC236}">
                  <a16:creationId xmlns:a16="http://schemas.microsoft.com/office/drawing/2014/main" id="{57F997BC-D665-B227-73A5-855A1282FE68}"/>
                </a:ext>
              </a:extLst>
            </p:cNvPr>
            <p:cNvGrpSpPr/>
            <p:nvPr/>
          </p:nvGrpSpPr>
          <p:grpSpPr>
            <a:xfrm>
              <a:off x="4156075" y="4219575"/>
              <a:ext cx="2254250" cy="2627313"/>
              <a:chOff x="4156075" y="4219575"/>
              <a:chExt cx="2254250" cy="2627313"/>
            </a:xfrm>
            <a:grpFill/>
          </p:grpSpPr>
          <p:sp>
            <p:nvSpPr>
              <p:cNvPr id="69" name="Freeform 87">
                <a:extLst>
                  <a:ext uri="{FF2B5EF4-FFF2-40B4-BE49-F238E27FC236}">
                    <a16:creationId xmlns:a16="http://schemas.microsoft.com/office/drawing/2014/main" id="{759CE7DB-F8D8-A0EF-BDD8-889EBCD47429}"/>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88">
                <a:extLst>
                  <a:ext uri="{FF2B5EF4-FFF2-40B4-BE49-F238E27FC236}">
                    <a16:creationId xmlns:a16="http://schemas.microsoft.com/office/drawing/2014/main" id="{152691C1-4A9B-27C8-4891-1233FC25FCDB}"/>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89">
                <a:extLst>
                  <a:ext uri="{FF2B5EF4-FFF2-40B4-BE49-F238E27FC236}">
                    <a16:creationId xmlns:a16="http://schemas.microsoft.com/office/drawing/2014/main" id="{2042932A-8CC7-CB36-5B60-63D9134867D0}"/>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47" name="Freeform 90">
              <a:extLst>
                <a:ext uri="{FF2B5EF4-FFF2-40B4-BE49-F238E27FC236}">
                  <a16:creationId xmlns:a16="http://schemas.microsoft.com/office/drawing/2014/main" id="{1331A962-371E-AC8C-62DA-9F1B87E87A75}"/>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91">
              <a:extLst>
                <a:ext uri="{FF2B5EF4-FFF2-40B4-BE49-F238E27FC236}">
                  <a16:creationId xmlns:a16="http://schemas.microsoft.com/office/drawing/2014/main" id="{516E0D4E-55FD-6521-20AA-455369032F5B}"/>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92">
              <a:extLst>
                <a:ext uri="{FF2B5EF4-FFF2-40B4-BE49-F238E27FC236}">
                  <a16:creationId xmlns:a16="http://schemas.microsoft.com/office/drawing/2014/main" id="{28800B32-F342-954D-68F0-81457A9B1649}"/>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93">
              <a:extLst>
                <a:ext uri="{FF2B5EF4-FFF2-40B4-BE49-F238E27FC236}">
                  <a16:creationId xmlns:a16="http://schemas.microsoft.com/office/drawing/2014/main" id="{83B9C8FB-2141-8E14-165B-C44F453ED971}"/>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94">
              <a:extLst>
                <a:ext uri="{FF2B5EF4-FFF2-40B4-BE49-F238E27FC236}">
                  <a16:creationId xmlns:a16="http://schemas.microsoft.com/office/drawing/2014/main" id="{F079EF9D-6620-5A60-2F3C-967A61F18FAA}"/>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95">
              <a:extLst>
                <a:ext uri="{FF2B5EF4-FFF2-40B4-BE49-F238E27FC236}">
                  <a16:creationId xmlns:a16="http://schemas.microsoft.com/office/drawing/2014/main" id="{C0D97942-E008-89BA-AA78-5EAB3FF43683}"/>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96">
              <a:extLst>
                <a:ext uri="{FF2B5EF4-FFF2-40B4-BE49-F238E27FC236}">
                  <a16:creationId xmlns:a16="http://schemas.microsoft.com/office/drawing/2014/main" id="{7B4D9DB7-3870-90D9-7A47-71551D9E7E94}"/>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97">
              <a:extLst>
                <a:ext uri="{FF2B5EF4-FFF2-40B4-BE49-F238E27FC236}">
                  <a16:creationId xmlns:a16="http://schemas.microsoft.com/office/drawing/2014/main" id="{0AA020F8-A600-FC8F-637F-7B8A08E2E4BA}"/>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98">
              <a:extLst>
                <a:ext uri="{FF2B5EF4-FFF2-40B4-BE49-F238E27FC236}">
                  <a16:creationId xmlns:a16="http://schemas.microsoft.com/office/drawing/2014/main" id="{1B7651C3-30A5-2CDC-26F0-0D910BD91974}"/>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99">
              <a:extLst>
                <a:ext uri="{FF2B5EF4-FFF2-40B4-BE49-F238E27FC236}">
                  <a16:creationId xmlns:a16="http://schemas.microsoft.com/office/drawing/2014/main" id="{59639943-D977-63C3-EF9E-340E2D915DC4}"/>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57" name="グループ化 56">
              <a:extLst>
                <a:ext uri="{FF2B5EF4-FFF2-40B4-BE49-F238E27FC236}">
                  <a16:creationId xmlns:a16="http://schemas.microsoft.com/office/drawing/2014/main" id="{2943D31E-EA22-CB0F-ECF1-AC1437FCF348}"/>
                </a:ext>
              </a:extLst>
            </p:cNvPr>
            <p:cNvGrpSpPr/>
            <p:nvPr/>
          </p:nvGrpSpPr>
          <p:grpSpPr>
            <a:xfrm>
              <a:off x="3803650" y="1860550"/>
              <a:ext cx="2744787" cy="2689225"/>
              <a:chOff x="3803650" y="1860550"/>
              <a:chExt cx="2744787" cy="2689225"/>
            </a:xfrm>
            <a:grpFill/>
          </p:grpSpPr>
          <p:sp>
            <p:nvSpPr>
              <p:cNvPr id="64" name="Freeform 100">
                <a:extLst>
                  <a:ext uri="{FF2B5EF4-FFF2-40B4-BE49-F238E27FC236}">
                    <a16:creationId xmlns:a16="http://schemas.microsoft.com/office/drawing/2014/main" id="{92334DCF-8377-A494-86C0-B54706439F63}"/>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01">
                <a:extLst>
                  <a:ext uri="{FF2B5EF4-FFF2-40B4-BE49-F238E27FC236}">
                    <a16:creationId xmlns:a16="http://schemas.microsoft.com/office/drawing/2014/main" id="{BB145BE4-6E2A-5D63-96B1-08043EFED1C8}"/>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02">
                <a:extLst>
                  <a:ext uri="{FF2B5EF4-FFF2-40B4-BE49-F238E27FC236}">
                    <a16:creationId xmlns:a16="http://schemas.microsoft.com/office/drawing/2014/main" id="{C01D2A05-89AE-F6A7-E9CB-A51188117C69}"/>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03">
                <a:extLst>
                  <a:ext uri="{FF2B5EF4-FFF2-40B4-BE49-F238E27FC236}">
                    <a16:creationId xmlns:a16="http://schemas.microsoft.com/office/drawing/2014/main" id="{0E663E69-6B0D-0F16-CD2F-896F085DC9B1}"/>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04">
                <a:extLst>
                  <a:ext uri="{FF2B5EF4-FFF2-40B4-BE49-F238E27FC236}">
                    <a16:creationId xmlns:a16="http://schemas.microsoft.com/office/drawing/2014/main" id="{132C9A5E-D95C-BF6D-76A0-E19AE95BEBD2}"/>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8" name="Freeform 105">
              <a:extLst>
                <a:ext uri="{FF2B5EF4-FFF2-40B4-BE49-F238E27FC236}">
                  <a16:creationId xmlns:a16="http://schemas.microsoft.com/office/drawing/2014/main" id="{C38AF5BC-F0BA-E6EB-E313-91BCB113CBD2}"/>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06">
              <a:extLst>
                <a:ext uri="{FF2B5EF4-FFF2-40B4-BE49-F238E27FC236}">
                  <a16:creationId xmlns:a16="http://schemas.microsoft.com/office/drawing/2014/main" id="{32B13C32-9F0D-A386-6A7B-3B013FB3EBB4}"/>
                </a:ext>
              </a:extLst>
            </p:cNvPr>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07">
              <a:extLst>
                <a:ext uri="{FF2B5EF4-FFF2-40B4-BE49-F238E27FC236}">
                  <a16:creationId xmlns:a16="http://schemas.microsoft.com/office/drawing/2014/main" id="{E92565E3-2080-8155-9156-D05AEBB50459}"/>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08">
              <a:extLst>
                <a:ext uri="{FF2B5EF4-FFF2-40B4-BE49-F238E27FC236}">
                  <a16:creationId xmlns:a16="http://schemas.microsoft.com/office/drawing/2014/main" id="{7F46D76D-1A3D-ECD3-8971-2374ADDB4F45}"/>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09">
              <a:extLst>
                <a:ext uri="{FF2B5EF4-FFF2-40B4-BE49-F238E27FC236}">
                  <a16:creationId xmlns:a16="http://schemas.microsoft.com/office/drawing/2014/main" id="{4B2A9D41-E4C2-42D7-AF67-533681F587BE}"/>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10">
              <a:extLst>
                <a:ext uri="{FF2B5EF4-FFF2-40B4-BE49-F238E27FC236}">
                  <a16:creationId xmlns:a16="http://schemas.microsoft.com/office/drawing/2014/main" id="{7F68E8F7-0D22-E5FC-BFD5-1BFE4A6522A9}"/>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7" name="円/楕円 86">
            <a:extLst>
              <a:ext uri="{FF2B5EF4-FFF2-40B4-BE49-F238E27FC236}">
                <a16:creationId xmlns:a16="http://schemas.microsoft.com/office/drawing/2014/main" id="{FC34A167-C89B-A8B7-2E98-76938B72BB2A}"/>
              </a:ext>
            </a:extLst>
          </p:cNvPr>
          <p:cNvSpPr/>
          <p:nvPr/>
        </p:nvSpPr>
        <p:spPr>
          <a:xfrm>
            <a:off x="7748682" y="2402605"/>
            <a:ext cx="1101179" cy="2735877"/>
          </a:xfrm>
          <a:prstGeom prst="ellipse">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EDBE0576-A47E-4242-372A-3919D988F4D7}"/>
              </a:ext>
            </a:extLst>
          </p:cNvPr>
          <p:cNvSpPr>
            <a:spLocks noGrp="1"/>
          </p:cNvSpPr>
          <p:nvPr>
            <p:ph type="sldNum" sz="quarter" idx="12"/>
          </p:nvPr>
        </p:nvSpPr>
        <p:spPr>
          <a:xfrm>
            <a:off x="8110226" y="6478587"/>
            <a:ext cx="1059543" cy="365125"/>
          </a:xfrm>
        </p:spPr>
        <p:txBody>
          <a:bodyPr/>
          <a:lstStyle/>
          <a:p>
            <a:fld id="{31574B80-8BAD-423D-BC4E-1B412F5C32AE}" type="slidenum">
              <a:rPr lang="ja-JP" altLang="en-US" sz="1200" b="1" smtClean="0">
                <a:latin typeface="Arial" charset="0"/>
                <a:ea typeface="Arial" charset="0"/>
                <a:cs typeface="Arial" charset="0"/>
              </a:rPr>
              <a:pPr/>
              <a:t>13</a:t>
            </a:fld>
            <a:endParaRPr lang="ja-JP" altLang="en-US" sz="1200" b="1" dirty="0">
              <a:latin typeface="Arial" charset="0"/>
              <a:ea typeface="Arial" charset="0"/>
              <a:cs typeface="Arial" charset="0"/>
            </a:endParaRPr>
          </a:p>
        </p:txBody>
      </p:sp>
      <p:sp>
        <p:nvSpPr>
          <p:cNvPr id="6" name="正方形/長方形 5">
            <a:extLst>
              <a:ext uri="{FF2B5EF4-FFF2-40B4-BE49-F238E27FC236}">
                <a16:creationId xmlns:a16="http://schemas.microsoft.com/office/drawing/2014/main" id="{277DD6D4-C363-3984-FC15-51E987C9018A}"/>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a:extLst>
              <a:ext uri="{FF2B5EF4-FFF2-40B4-BE49-F238E27FC236}">
                <a16:creationId xmlns:a16="http://schemas.microsoft.com/office/drawing/2014/main" id="{E0EACB21-F611-910A-4B0B-94D6787DB6D8}"/>
              </a:ext>
            </a:extLst>
          </p:cNvPr>
          <p:cNvSpPr txBox="1">
            <a:spLocks noChangeArrowheads="1"/>
          </p:cNvSpPr>
          <p:nvPr/>
        </p:nvSpPr>
        <p:spPr bwMode="auto">
          <a:xfrm>
            <a:off x="273049" y="176666"/>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業務実績にかかる重点項目</a:t>
            </a:r>
            <a:r>
              <a:rPr lang="ja-JP" altLang="en-US" sz="2800" dirty="0">
                <a:solidFill>
                  <a:schemeClr val="bg1"/>
                </a:solidFill>
                <a:latin typeface="+mn-ea"/>
                <a:cs typeface="HG丸ｺﾞｼｯｸM-PRO"/>
              </a:rPr>
              <a:t>（万博対応）</a:t>
            </a:r>
            <a:endParaRPr lang="ja-JP" altLang="en-US" sz="2800" dirty="0">
              <a:solidFill>
                <a:schemeClr val="bg1"/>
              </a:solidFill>
              <a:latin typeface="+mn-ea"/>
              <a:ea typeface="+mn-ea"/>
              <a:cs typeface="HG丸ｺﾞｼｯｸM-PRO"/>
            </a:endParaRPr>
          </a:p>
        </p:txBody>
      </p:sp>
      <p:sp>
        <p:nvSpPr>
          <p:cNvPr id="77" name="円/楕円 76">
            <a:extLst>
              <a:ext uri="{FF2B5EF4-FFF2-40B4-BE49-F238E27FC236}">
                <a16:creationId xmlns:a16="http://schemas.microsoft.com/office/drawing/2014/main" id="{3AEB18C4-49B5-D544-3D03-6A4D639B99AF}"/>
              </a:ext>
            </a:extLst>
          </p:cNvPr>
          <p:cNvSpPr/>
          <p:nvPr/>
        </p:nvSpPr>
        <p:spPr>
          <a:xfrm>
            <a:off x="7532800" y="3727066"/>
            <a:ext cx="157060" cy="1570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8" name="図 77">
            <a:extLst>
              <a:ext uri="{FF2B5EF4-FFF2-40B4-BE49-F238E27FC236}">
                <a16:creationId xmlns:a16="http://schemas.microsoft.com/office/drawing/2014/main" id="{8008869E-7DE7-4879-83BC-90B515A7B6E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19287" y="3599515"/>
            <a:ext cx="212019" cy="272024"/>
          </a:xfrm>
          <a:prstGeom prst="rect">
            <a:avLst/>
          </a:prstGeom>
          <a:ln w="12700">
            <a:solidFill>
              <a:srgbClr val="002060"/>
            </a:solidFill>
          </a:ln>
        </p:spPr>
      </p:pic>
      <p:sp>
        <p:nvSpPr>
          <p:cNvPr id="80" name="テキスト ボックス 79">
            <a:extLst>
              <a:ext uri="{FF2B5EF4-FFF2-40B4-BE49-F238E27FC236}">
                <a16:creationId xmlns:a16="http://schemas.microsoft.com/office/drawing/2014/main" id="{D5A1185D-DD00-53AE-C8B6-446F64F64BED}"/>
              </a:ext>
            </a:extLst>
          </p:cNvPr>
          <p:cNvSpPr txBox="1"/>
          <p:nvPr/>
        </p:nvSpPr>
        <p:spPr>
          <a:xfrm>
            <a:off x="6996699" y="3545509"/>
            <a:ext cx="811405" cy="307777"/>
          </a:xfrm>
          <a:prstGeom prst="rect">
            <a:avLst/>
          </a:prstGeom>
          <a:noFill/>
        </p:spPr>
        <p:txBody>
          <a:bodyPr wrap="square">
            <a:spAutoFit/>
          </a:bodyPr>
          <a:lstStyle/>
          <a:p>
            <a:r>
              <a:rPr lang="en-US" altLang="ja-JP" sz="1400" b="1" dirty="0">
                <a:solidFill>
                  <a:srgbClr val="FF0000"/>
                </a:solidFill>
                <a:latin typeface="MS PGothic" panose="020B0600070205080204" pitchFamily="34" charset="-128"/>
                <a:ea typeface="MS PGothic" panose="020B0600070205080204" pitchFamily="34" charset="-128"/>
              </a:rPr>
              <a:t>EXPO</a:t>
            </a:r>
            <a:endParaRPr lang="ja-JP" altLang="en-US" sz="1400" b="1">
              <a:solidFill>
                <a:srgbClr val="FF0000"/>
              </a:solidFill>
            </a:endParaRPr>
          </a:p>
        </p:txBody>
      </p:sp>
      <p:pic>
        <p:nvPicPr>
          <p:cNvPr id="82" name="図 81" descr="アイコン&#10;&#10;AI 生成コンテンツは誤りを含む可能性があります。">
            <a:extLst>
              <a:ext uri="{FF2B5EF4-FFF2-40B4-BE49-F238E27FC236}">
                <a16:creationId xmlns:a16="http://schemas.microsoft.com/office/drawing/2014/main" id="{BF2F7D5F-443F-B492-30E7-BAFCD4D973A1}"/>
              </a:ext>
            </a:extLst>
          </p:cNvPr>
          <p:cNvPicPr>
            <a:picLocks noChangeAspect="1"/>
          </p:cNvPicPr>
          <p:nvPr/>
        </p:nvPicPr>
        <p:blipFill>
          <a:blip r:embed="rId4"/>
          <a:stretch>
            <a:fillRect/>
          </a:stretch>
        </p:blipFill>
        <p:spPr>
          <a:xfrm>
            <a:off x="8061981" y="2942095"/>
            <a:ext cx="275438" cy="275438"/>
          </a:xfrm>
          <a:prstGeom prst="rect">
            <a:avLst/>
          </a:prstGeom>
        </p:spPr>
      </p:pic>
      <p:pic>
        <p:nvPicPr>
          <p:cNvPr id="83" name="図 82" descr="アイコン&#10;&#10;AI 生成コンテンツは誤りを含む可能性があります。">
            <a:extLst>
              <a:ext uri="{FF2B5EF4-FFF2-40B4-BE49-F238E27FC236}">
                <a16:creationId xmlns:a16="http://schemas.microsoft.com/office/drawing/2014/main" id="{CD8F7090-2AC6-A2AB-DE52-2168F1E00928}"/>
              </a:ext>
            </a:extLst>
          </p:cNvPr>
          <p:cNvPicPr>
            <a:picLocks noChangeAspect="1"/>
          </p:cNvPicPr>
          <p:nvPr/>
        </p:nvPicPr>
        <p:blipFill>
          <a:blip r:embed="rId4"/>
          <a:stretch>
            <a:fillRect/>
          </a:stretch>
        </p:blipFill>
        <p:spPr>
          <a:xfrm>
            <a:off x="7331802" y="4641685"/>
            <a:ext cx="275438" cy="275438"/>
          </a:xfrm>
          <a:prstGeom prst="rect">
            <a:avLst/>
          </a:prstGeom>
        </p:spPr>
      </p:pic>
      <p:sp>
        <p:nvSpPr>
          <p:cNvPr id="84" name="テキスト ボックス 83">
            <a:extLst>
              <a:ext uri="{FF2B5EF4-FFF2-40B4-BE49-F238E27FC236}">
                <a16:creationId xmlns:a16="http://schemas.microsoft.com/office/drawing/2014/main" id="{04FA9CED-1D3D-A3EC-DA6E-02B9A7C178F4}"/>
              </a:ext>
            </a:extLst>
          </p:cNvPr>
          <p:cNvSpPr txBox="1"/>
          <p:nvPr/>
        </p:nvSpPr>
        <p:spPr>
          <a:xfrm>
            <a:off x="7413589" y="4426611"/>
            <a:ext cx="1162350" cy="461665"/>
          </a:xfrm>
          <a:prstGeom prst="rect">
            <a:avLst/>
          </a:prstGeom>
          <a:noFill/>
        </p:spPr>
        <p:txBody>
          <a:bodyPr wrap="square">
            <a:spAutoFit/>
          </a:bodyPr>
          <a:lstStyle/>
          <a:p>
            <a:pPr algn="ctr"/>
            <a:r>
              <a:rPr lang="ja-JP" altLang="en-US" sz="1200" b="1">
                <a:solidFill>
                  <a:srgbClr val="0070C0"/>
                </a:solidFill>
                <a:latin typeface="MS PGothic" panose="020B0600070205080204" pitchFamily="34" charset="-128"/>
                <a:ea typeface="MS PGothic" panose="020B0600070205080204" pitchFamily="34" charset="-128"/>
              </a:rPr>
              <a:t>大阪公立大学</a:t>
            </a:r>
            <a:r>
              <a:rPr lang="en-US" altLang="ja-JP" sz="1200" b="1" dirty="0">
                <a:solidFill>
                  <a:srgbClr val="0070C0"/>
                </a:solidFill>
                <a:latin typeface="MS PGothic" panose="020B0600070205080204" pitchFamily="34" charset="-128"/>
                <a:ea typeface="MS PGothic" panose="020B0600070205080204" pitchFamily="34" charset="-128"/>
              </a:rPr>
              <a:t>OIRCID</a:t>
            </a:r>
            <a:endParaRPr lang="ja-JP" altLang="en-US" sz="1200" b="1">
              <a:solidFill>
                <a:srgbClr val="0070C0"/>
              </a:solidFill>
            </a:endParaRPr>
          </a:p>
        </p:txBody>
      </p:sp>
      <p:sp>
        <p:nvSpPr>
          <p:cNvPr id="85" name="テキスト ボックス 84">
            <a:extLst>
              <a:ext uri="{FF2B5EF4-FFF2-40B4-BE49-F238E27FC236}">
                <a16:creationId xmlns:a16="http://schemas.microsoft.com/office/drawing/2014/main" id="{71372D24-6BD4-1D61-3CDB-AD3E7C080B4D}"/>
              </a:ext>
            </a:extLst>
          </p:cNvPr>
          <p:cNvSpPr txBox="1"/>
          <p:nvPr/>
        </p:nvSpPr>
        <p:spPr>
          <a:xfrm>
            <a:off x="7845099" y="2560117"/>
            <a:ext cx="888540" cy="461665"/>
          </a:xfrm>
          <a:prstGeom prst="rect">
            <a:avLst/>
          </a:prstGeom>
          <a:noFill/>
        </p:spPr>
        <p:txBody>
          <a:bodyPr wrap="square">
            <a:spAutoFit/>
          </a:bodyPr>
          <a:lstStyle/>
          <a:p>
            <a:pPr algn="ctr"/>
            <a:r>
              <a:rPr lang="ja-JP" altLang="en-US" sz="1200" b="1">
                <a:solidFill>
                  <a:srgbClr val="0070C0"/>
                </a:solidFill>
                <a:latin typeface="MS PGothic" panose="020B0600070205080204" pitchFamily="34" charset="-128"/>
                <a:ea typeface="MS PGothic" panose="020B0600070205080204" pitchFamily="34" charset="-128"/>
              </a:rPr>
              <a:t>大阪大学</a:t>
            </a:r>
            <a:r>
              <a:rPr lang="en-US" altLang="ja-JP" sz="1200" b="1" dirty="0" err="1">
                <a:solidFill>
                  <a:srgbClr val="0070C0"/>
                </a:solidFill>
                <a:latin typeface="MS PGothic" panose="020B0600070205080204" pitchFamily="34" charset="-128"/>
                <a:ea typeface="MS PGothic" panose="020B0600070205080204" pitchFamily="34" charset="-128"/>
              </a:rPr>
              <a:t>CiDER</a:t>
            </a:r>
            <a:endParaRPr lang="ja-JP" altLang="en-US" sz="1200" b="1">
              <a:solidFill>
                <a:srgbClr val="0070C0"/>
              </a:solidFill>
            </a:endParaRPr>
          </a:p>
        </p:txBody>
      </p:sp>
      <p:sp>
        <p:nvSpPr>
          <p:cNvPr id="86" name="円/楕円 85">
            <a:extLst>
              <a:ext uri="{FF2B5EF4-FFF2-40B4-BE49-F238E27FC236}">
                <a16:creationId xmlns:a16="http://schemas.microsoft.com/office/drawing/2014/main" id="{8202B866-A6AD-E862-61E7-4FEFB3BE7B3B}"/>
              </a:ext>
            </a:extLst>
          </p:cNvPr>
          <p:cNvSpPr/>
          <p:nvPr/>
        </p:nvSpPr>
        <p:spPr>
          <a:xfrm>
            <a:off x="6886673" y="4378491"/>
            <a:ext cx="1642912" cy="584741"/>
          </a:xfrm>
          <a:prstGeom prst="ellipse">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93818E6A-E2E0-16F0-1C02-5E1327CDF25F}"/>
              </a:ext>
            </a:extLst>
          </p:cNvPr>
          <p:cNvSpPr txBox="1"/>
          <p:nvPr/>
        </p:nvSpPr>
        <p:spPr>
          <a:xfrm>
            <a:off x="6960364" y="4351497"/>
            <a:ext cx="614919" cy="276999"/>
          </a:xfrm>
          <a:prstGeom prst="rect">
            <a:avLst/>
          </a:prstGeom>
          <a:noFill/>
        </p:spPr>
        <p:txBody>
          <a:bodyPr wrap="square">
            <a:spAutoFit/>
          </a:bodyPr>
          <a:lstStyle/>
          <a:p>
            <a:r>
              <a:rPr lang="ja-JP" altLang="en-US" sz="1200">
                <a:solidFill>
                  <a:srgbClr val="0070C0"/>
                </a:solidFill>
                <a:latin typeface="MS PGothic" panose="020B0600070205080204" pitchFamily="34" charset="-128"/>
                <a:ea typeface="MS PGothic" panose="020B0600070205080204" pitchFamily="34" charset="-128"/>
              </a:rPr>
              <a:t>関空</a:t>
            </a:r>
            <a:endParaRPr lang="ja-JP" altLang="en-US" sz="1200">
              <a:solidFill>
                <a:srgbClr val="0070C0"/>
              </a:solidFill>
            </a:endParaRPr>
          </a:p>
        </p:txBody>
      </p:sp>
      <p:sp>
        <p:nvSpPr>
          <p:cNvPr id="88" name="円/楕円 87">
            <a:extLst>
              <a:ext uri="{FF2B5EF4-FFF2-40B4-BE49-F238E27FC236}">
                <a16:creationId xmlns:a16="http://schemas.microsoft.com/office/drawing/2014/main" id="{CD738638-F228-CE01-DBDA-88745C71CCB8}"/>
              </a:ext>
            </a:extLst>
          </p:cNvPr>
          <p:cNvSpPr/>
          <p:nvPr/>
        </p:nvSpPr>
        <p:spPr>
          <a:xfrm>
            <a:off x="6946961" y="3072021"/>
            <a:ext cx="1362646" cy="1282641"/>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C69550D2-C078-0F93-376E-2DF80534D27E}"/>
              </a:ext>
            </a:extLst>
          </p:cNvPr>
          <p:cNvSpPr/>
          <p:nvPr/>
        </p:nvSpPr>
        <p:spPr>
          <a:xfrm>
            <a:off x="7158357" y="4582789"/>
            <a:ext cx="157060" cy="15706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92" name="グループ化 91">
            <a:extLst>
              <a:ext uri="{FF2B5EF4-FFF2-40B4-BE49-F238E27FC236}">
                <a16:creationId xmlns:a16="http://schemas.microsoft.com/office/drawing/2014/main" id="{EAF7002B-31ED-AFEB-DC23-6EC38DCA652C}"/>
              </a:ext>
            </a:extLst>
          </p:cNvPr>
          <p:cNvGrpSpPr/>
          <p:nvPr/>
        </p:nvGrpSpPr>
        <p:grpSpPr>
          <a:xfrm>
            <a:off x="1508514" y="2138710"/>
            <a:ext cx="4525652" cy="685360"/>
            <a:chOff x="1016279" y="2089913"/>
            <a:chExt cx="4525652" cy="685360"/>
          </a:xfrm>
        </p:grpSpPr>
        <p:sp>
          <p:nvSpPr>
            <p:cNvPr id="89" name="正方形/長方形 88">
              <a:extLst>
                <a:ext uri="{FF2B5EF4-FFF2-40B4-BE49-F238E27FC236}">
                  <a16:creationId xmlns:a16="http://schemas.microsoft.com/office/drawing/2014/main" id="{000A8F9C-67F6-66AE-10D7-4DB107D3AD7E}"/>
                </a:ext>
              </a:extLst>
            </p:cNvPr>
            <p:cNvSpPr/>
            <p:nvPr/>
          </p:nvSpPr>
          <p:spPr>
            <a:xfrm>
              <a:off x="1024128" y="2089913"/>
              <a:ext cx="1184460" cy="685360"/>
            </a:xfrm>
            <a:prstGeom prst="rect">
              <a:avLst/>
            </a:prstGeom>
            <a:solidFill>
              <a:schemeClr val="accent4">
                <a:lumMod val="20000"/>
                <a:lumOff val="80000"/>
              </a:schemeClr>
            </a:solid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1967400-324C-8DFC-96C0-3DE961431C5D}"/>
                </a:ext>
              </a:extLst>
            </p:cNvPr>
            <p:cNvSpPr txBox="1"/>
            <p:nvPr/>
          </p:nvSpPr>
          <p:spPr>
            <a:xfrm>
              <a:off x="1016279" y="2110955"/>
              <a:ext cx="1394209" cy="584775"/>
            </a:xfrm>
            <a:prstGeom prst="rect">
              <a:avLst/>
            </a:prstGeom>
            <a:noFill/>
          </p:spPr>
          <p:txBody>
            <a:bodyPr wrap="square">
              <a:spAutoFit/>
            </a:bodyPr>
            <a:lstStyle/>
            <a:p>
              <a:r>
                <a:rPr lang="ja-JP" altLang="en-US" sz="1600">
                  <a:solidFill>
                    <a:srgbClr val="7030A0"/>
                  </a:solidFill>
                  <a:latin typeface="MS PGothic" panose="020B0600070205080204" pitchFamily="34" charset="-128"/>
                  <a:ea typeface="MS PGothic" panose="020B0600070205080204" pitchFamily="34" charset="-128"/>
                </a:rPr>
                <a:t>感染症情報</a:t>
              </a:r>
              <a:endParaRPr lang="en-US" altLang="ja-JP" sz="1600" dirty="0">
                <a:solidFill>
                  <a:srgbClr val="7030A0"/>
                </a:solidFill>
                <a:latin typeface="MS PGothic" panose="020B0600070205080204" pitchFamily="34" charset="-128"/>
                <a:ea typeface="MS PGothic" panose="020B0600070205080204" pitchFamily="34" charset="-128"/>
              </a:endParaRPr>
            </a:p>
            <a:p>
              <a:r>
                <a:rPr lang="ja-JP" altLang="en-US" sz="1600">
                  <a:solidFill>
                    <a:srgbClr val="7030A0"/>
                  </a:solidFill>
                  <a:latin typeface="MS PGothic" panose="020B0600070205080204" pitchFamily="34" charset="-128"/>
                  <a:ea typeface="MS PGothic" panose="020B0600070205080204" pitchFamily="34" charset="-128"/>
                </a:rPr>
                <a:t>収集・解析</a:t>
              </a:r>
            </a:p>
          </p:txBody>
        </p:sp>
        <p:sp>
          <p:nvSpPr>
            <p:cNvPr id="90" name="正方形/長方形 89">
              <a:extLst>
                <a:ext uri="{FF2B5EF4-FFF2-40B4-BE49-F238E27FC236}">
                  <a16:creationId xmlns:a16="http://schemas.microsoft.com/office/drawing/2014/main" id="{B1FD3BA6-C9D6-8724-919B-D1BFAED8232F}"/>
                </a:ext>
              </a:extLst>
            </p:cNvPr>
            <p:cNvSpPr/>
            <p:nvPr/>
          </p:nvSpPr>
          <p:spPr>
            <a:xfrm>
              <a:off x="2634911" y="2089913"/>
              <a:ext cx="1184460" cy="685360"/>
            </a:xfrm>
            <a:prstGeom prst="rect">
              <a:avLst/>
            </a:prstGeom>
            <a:solidFill>
              <a:schemeClr val="accent4">
                <a:lumMod val="20000"/>
                <a:lumOff val="80000"/>
              </a:schemeClr>
            </a:solid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E2FBA68-4BCE-3DF8-DB7F-E2AE1BCB79CA}"/>
                </a:ext>
              </a:extLst>
            </p:cNvPr>
            <p:cNvSpPr txBox="1"/>
            <p:nvPr/>
          </p:nvSpPr>
          <p:spPr>
            <a:xfrm>
              <a:off x="2669935" y="2233690"/>
              <a:ext cx="1394209" cy="338554"/>
            </a:xfrm>
            <a:prstGeom prst="rect">
              <a:avLst/>
            </a:prstGeom>
            <a:noFill/>
          </p:spPr>
          <p:txBody>
            <a:bodyPr wrap="square">
              <a:spAutoFit/>
            </a:bodyPr>
            <a:lstStyle/>
            <a:p>
              <a:r>
                <a:rPr lang="ja-JP" altLang="en-US" sz="1600">
                  <a:solidFill>
                    <a:srgbClr val="7030A0"/>
                  </a:solidFill>
                  <a:latin typeface="MS PGothic" panose="020B0600070205080204" pitchFamily="34" charset="-128"/>
                  <a:ea typeface="MS PGothic" panose="020B0600070205080204" pitchFamily="34" charset="-128"/>
                </a:rPr>
                <a:t>リスク評価</a:t>
              </a:r>
            </a:p>
          </p:txBody>
        </p:sp>
        <p:sp>
          <p:nvSpPr>
            <p:cNvPr id="91" name="正方形/長方形 90">
              <a:extLst>
                <a:ext uri="{FF2B5EF4-FFF2-40B4-BE49-F238E27FC236}">
                  <a16:creationId xmlns:a16="http://schemas.microsoft.com/office/drawing/2014/main" id="{B665D030-8AD5-A08E-F3C4-A6F6C58B8FD7}"/>
                </a:ext>
              </a:extLst>
            </p:cNvPr>
            <p:cNvSpPr/>
            <p:nvPr/>
          </p:nvSpPr>
          <p:spPr>
            <a:xfrm>
              <a:off x="4245694" y="2089913"/>
              <a:ext cx="1184460" cy="685360"/>
            </a:xfrm>
            <a:prstGeom prst="rect">
              <a:avLst/>
            </a:prstGeom>
            <a:solidFill>
              <a:schemeClr val="accent4">
                <a:lumMod val="20000"/>
                <a:lumOff val="80000"/>
              </a:schemeClr>
            </a:solidFill>
            <a:ln w="190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5ED9C3B-F32C-1E25-EAA2-A1F2361BA6FB}"/>
                </a:ext>
              </a:extLst>
            </p:cNvPr>
            <p:cNvSpPr txBox="1"/>
            <p:nvPr/>
          </p:nvSpPr>
          <p:spPr>
            <a:xfrm>
              <a:off x="4147722" y="2134288"/>
              <a:ext cx="1394209" cy="584775"/>
            </a:xfrm>
            <a:prstGeom prst="rect">
              <a:avLst/>
            </a:prstGeom>
            <a:noFill/>
          </p:spPr>
          <p:txBody>
            <a:bodyPr wrap="square">
              <a:spAutoFit/>
            </a:bodyPr>
            <a:lstStyle/>
            <a:p>
              <a:pPr algn="ctr"/>
              <a:r>
                <a:rPr lang="ja-JP" altLang="en-US" sz="1600">
                  <a:solidFill>
                    <a:srgbClr val="7030A0"/>
                  </a:solidFill>
                  <a:latin typeface="MS PGothic" panose="020B0600070205080204" pitchFamily="34" charset="-128"/>
                  <a:ea typeface="MS PGothic" panose="020B0600070205080204" pitchFamily="34" charset="-128"/>
                </a:rPr>
                <a:t>情報発信</a:t>
              </a:r>
              <a:endParaRPr lang="en-US" altLang="ja-JP" sz="1600" dirty="0">
                <a:solidFill>
                  <a:srgbClr val="7030A0"/>
                </a:solidFill>
                <a:latin typeface="MS PGothic" panose="020B0600070205080204" pitchFamily="34" charset="-128"/>
                <a:ea typeface="MS PGothic" panose="020B0600070205080204" pitchFamily="34" charset="-128"/>
              </a:endParaRPr>
            </a:p>
            <a:p>
              <a:pPr algn="ctr"/>
              <a:r>
                <a:rPr lang="ja-JP" altLang="en-US" sz="1600">
                  <a:solidFill>
                    <a:srgbClr val="7030A0"/>
                  </a:solidFill>
                  <a:latin typeface="MS PGothic" panose="020B0600070205080204" pitchFamily="34" charset="-128"/>
                  <a:ea typeface="MS PGothic" panose="020B0600070205080204" pitchFamily="34" charset="-128"/>
                </a:rPr>
                <a:t>啓発</a:t>
              </a:r>
            </a:p>
          </p:txBody>
        </p:sp>
      </p:grpSp>
      <p:sp>
        <p:nvSpPr>
          <p:cNvPr id="93" name="右矢印 92">
            <a:extLst>
              <a:ext uri="{FF2B5EF4-FFF2-40B4-BE49-F238E27FC236}">
                <a16:creationId xmlns:a16="http://schemas.microsoft.com/office/drawing/2014/main" id="{73AAB827-C7F6-BDBE-9F9D-41A5AB5BF8D6}"/>
              </a:ext>
            </a:extLst>
          </p:cNvPr>
          <p:cNvSpPr/>
          <p:nvPr/>
        </p:nvSpPr>
        <p:spPr>
          <a:xfrm>
            <a:off x="2793040" y="2308048"/>
            <a:ext cx="257353" cy="294340"/>
          </a:xfrm>
          <a:prstGeom prst="rightArrow">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右矢印 93">
            <a:extLst>
              <a:ext uri="{FF2B5EF4-FFF2-40B4-BE49-F238E27FC236}">
                <a16:creationId xmlns:a16="http://schemas.microsoft.com/office/drawing/2014/main" id="{AF95F586-4EE7-79A7-B941-EB9AA331B8F7}"/>
              </a:ext>
            </a:extLst>
          </p:cNvPr>
          <p:cNvSpPr/>
          <p:nvPr/>
        </p:nvSpPr>
        <p:spPr>
          <a:xfrm>
            <a:off x="4414008" y="2304594"/>
            <a:ext cx="257353" cy="294340"/>
          </a:xfrm>
          <a:prstGeom prst="rightArrow">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28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82F516A-B0C7-5C54-E8CF-CBA02C0D7109}"/>
              </a:ext>
            </a:extLst>
          </p:cNvPr>
          <p:cNvSpPr txBox="1"/>
          <p:nvPr/>
        </p:nvSpPr>
        <p:spPr>
          <a:xfrm rot="19800000">
            <a:off x="92886" y="3365537"/>
            <a:ext cx="468300" cy="246221"/>
          </a:xfrm>
          <a:prstGeom prst="rect">
            <a:avLst/>
          </a:prstGeom>
          <a:solidFill>
            <a:srgbClr val="FFFF00"/>
          </a:solidFill>
        </p:spPr>
        <p:txBody>
          <a:bodyPr wrap="squar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9" name="テキスト ボックス 8">
            <a:extLst>
              <a:ext uri="{FF2B5EF4-FFF2-40B4-BE49-F238E27FC236}">
                <a16:creationId xmlns:a16="http://schemas.microsoft.com/office/drawing/2014/main" id="{B419B8E8-CB33-EF7B-F2B7-A9A5707530E7}"/>
              </a:ext>
            </a:extLst>
          </p:cNvPr>
          <p:cNvSpPr txBox="1"/>
          <p:nvPr/>
        </p:nvSpPr>
        <p:spPr>
          <a:xfrm rot="19800000">
            <a:off x="51342" y="3040886"/>
            <a:ext cx="468300" cy="246221"/>
          </a:xfrm>
          <a:prstGeom prst="rect">
            <a:avLst/>
          </a:prstGeom>
          <a:solidFill>
            <a:srgbClr val="FFFF00"/>
          </a:solidFill>
        </p:spPr>
        <p:txBody>
          <a:bodyPr wrap="square" rtlCol="0">
            <a:spAutoFit/>
          </a:bodyPr>
          <a:lstStyle/>
          <a:p>
            <a:r>
              <a:rPr kumimoji="1" lang="ja-JP" altLang="en-US" sz="1000" b="1">
                <a:latin typeface="Hiragino Kaku Gothic Std W8" charset="-128"/>
                <a:ea typeface="Hiragino Kaku Gothic Std W8" charset="-128"/>
                <a:cs typeface="Hiragino Kaku Gothic Std W8" charset="-128"/>
              </a:rPr>
              <a:t>重点</a:t>
            </a:r>
            <a:endParaRPr kumimoji="1" lang="ja-JP" altLang="en-US" sz="1000" b="1" dirty="0">
              <a:latin typeface="Hiragino Kaku Gothic Std W8" charset="-128"/>
              <a:ea typeface="Hiragino Kaku Gothic Std W8" charset="-128"/>
              <a:cs typeface="Hiragino Kaku Gothic Std W8" charset="-128"/>
            </a:endParaRPr>
          </a:p>
        </p:txBody>
      </p:sp>
      <p:sp>
        <p:nvSpPr>
          <p:cNvPr id="4" name="テキスト ボックス 3"/>
          <p:cNvSpPr txBox="1"/>
          <p:nvPr/>
        </p:nvSpPr>
        <p:spPr>
          <a:xfrm>
            <a:off x="285491" y="1963509"/>
            <a:ext cx="8498510" cy="4539512"/>
          </a:xfrm>
          <a:prstGeom prst="rect">
            <a:avLst/>
          </a:prstGeom>
          <a:noFill/>
        </p:spPr>
        <p:txBody>
          <a:bodyPr wrap="square" rtlCol="0">
            <a:spAutoFit/>
          </a:bodyPr>
          <a:lstStyle/>
          <a:p>
            <a:pPr>
              <a:lnSpc>
                <a:spcPts val="2500"/>
              </a:lnSpc>
            </a:pPr>
            <a:r>
              <a:rPr lang="ja-JP" altLang="en-US" dirty="0">
                <a:latin typeface="ＭＳ Ｐゴシック" panose="020B0600070205080204" pitchFamily="50" charset="-128"/>
                <a:ea typeface="ＭＳ Ｐゴシック" panose="020B0600070205080204" pitchFamily="50" charset="-128"/>
              </a:rPr>
              <a:t>○試験検査</a:t>
            </a:r>
            <a:endParaRPr lang="en-US" altLang="ja-JP" dirty="0">
              <a:latin typeface="ＭＳ Ｐゴシック" panose="020B0600070205080204" pitchFamily="50" charset="-128"/>
              <a:ea typeface="ＭＳ Ｐゴシック" panose="020B0600070205080204" pitchFamily="50" charset="-128"/>
            </a:endParaRPr>
          </a:p>
          <a:p>
            <a:pPr>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増加症例対応：劇症型溶血性レンサ球菌（</a:t>
            </a:r>
            <a:r>
              <a:rPr lang="ja-JP" altLang="en-US" dirty="0">
                <a:latin typeface="+mj-ea"/>
                <a:cs typeface="Times New Roman" panose="02020603050405020304" pitchFamily="18" charset="0"/>
              </a:rPr>
              <a:t>起因菌株の調査結果を公表</a:t>
            </a:r>
            <a:r>
              <a:rPr lang="ja-JP" altLang="en-US" dirty="0">
                <a:latin typeface="+mj-ea"/>
                <a:ea typeface="+mj-ea"/>
                <a:cs typeface="Times New Roman" panose="02020603050405020304" pitchFamily="18" charset="0"/>
              </a:rPr>
              <a:t>）</a:t>
            </a:r>
            <a:endParaRPr lang="en-US" altLang="ja-JP" dirty="0">
              <a:effectLst/>
              <a:latin typeface="+mj-ea"/>
              <a:ea typeface="+mj-ea"/>
              <a:cs typeface="Times New Roman" panose="02020603050405020304" pitchFamily="18" charset="0"/>
            </a:endParaRPr>
          </a:p>
          <a:p>
            <a:pPr marL="720000">
              <a:lnSpc>
                <a:spcPts val="2500"/>
              </a:lnSpc>
            </a:pPr>
            <a:r>
              <a:rPr lang="ja-JP" altLang="en-US" dirty="0">
                <a:latin typeface="+mj-ea"/>
                <a:ea typeface="+mj-ea"/>
                <a:cs typeface="Times New Roman" panose="02020603050405020304" pitchFamily="18" charset="0"/>
              </a:rPr>
              <a:t>　　　　　　</a:t>
            </a: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麻しん疑い症例（</a:t>
            </a:r>
            <a:r>
              <a:rPr lang="ja-JP" altLang="ja-JP" dirty="0">
                <a:latin typeface="+mj-ea"/>
                <a:cs typeface="Times New Roman" panose="02020603050405020304" pitchFamily="18" charset="0"/>
              </a:rPr>
              <a:t>結果を関係行政機関に適時提供</a:t>
            </a:r>
            <a:r>
              <a:rPr lang="ja-JP" altLang="en-US" dirty="0">
                <a:latin typeface="+mj-ea"/>
                <a:ea typeface="+mj-ea"/>
                <a:cs typeface="Times New Roman" panose="02020603050405020304" pitchFamily="18" charset="0"/>
              </a:rPr>
              <a:t>）</a:t>
            </a:r>
            <a:r>
              <a:rPr lang="en-US" altLang="ja-JP" dirty="0">
                <a:effectLst/>
                <a:latin typeface="+mj-ea"/>
                <a:ea typeface="+mj-ea"/>
                <a:cs typeface="Times New Roman" panose="02020603050405020304" pitchFamily="18" charset="0"/>
              </a:rPr>
              <a:t>         </a:t>
            </a:r>
            <a:endParaRPr lang="en-US" altLang="ja-JP" sz="1000" dirty="0">
              <a:latin typeface="+mj-ea"/>
              <a:ea typeface="+mj-ea"/>
            </a:endParaRPr>
          </a:p>
          <a:p>
            <a:pPr indent="-1080000">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 </a:t>
            </a:r>
            <a:r>
              <a:rPr lang="en-US" altLang="ja-JP" dirty="0">
                <a:effectLst/>
                <a:latin typeface="+mj-ea"/>
                <a:ea typeface="+mj-ea"/>
                <a:cs typeface="Times New Roman" panose="02020603050405020304" pitchFamily="18" charset="0"/>
              </a:rPr>
              <a:t>2025</a:t>
            </a:r>
            <a:r>
              <a:rPr lang="ja-JP" altLang="en-US" dirty="0">
                <a:effectLst/>
                <a:latin typeface="+mj-ea"/>
                <a:ea typeface="+mj-ea"/>
                <a:cs typeface="Times New Roman" panose="02020603050405020304" pitchFamily="18" charset="0"/>
              </a:rPr>
              <a:t>年日本国際博覧会</a:t>
            </a:r>
            <a:r>
              <a:rPr lang="ja-JP" altLang="en-US" dirty="0">
                <a:latin typeface="+mj-ea"/>
                <a:ea typeface="+mj-ea"/>
                <a:cs typeface="Times New Roman" panose="02020603050405020304" pitchFamily="18" charset="0"/>
              </a:rPr>
              <a:t>：食品衛生検査項目を決定（大阪市と協議）</a:t>
            </a:r>
            <a:endParaRPr lang="en-US" altLang="ja-JP" dirty="0">
              <a:effectLst/>
              <a:latin typeface="+mj-ea"/>
              <a:ea typeface="+mj-ea"/>
              <a:cs typeface="Times New Roman" panose="02020603050405020304" pitchFamily="18" charset="0"/>
            </a:endParaRPr>
          </a:p>
          <a:p>
            <a:pPr>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dirty="0">
                <a:effectLst/>
                <a:latin typeface="+mj-ea"/>
                <a:ea typeface="+mj-ea"/>
                <a:cs typeface="Times New Roman" panose="02020603050405020304" pitchFamily="18" charset="0"/>
              </a:rPr>
              <a:t>紅麹配合食品による健康被害：原因究明に寄与</a:t>
            </a:r>
            <a:endParaRPr lang="en-US" altLang="ja-JP" dirty="0">
              <a:effectLst/>
              <a:latin typeface="+mj-ea"/>
              <a:ea typeface="+mj-ea"/>
              <a:cs typeface="Times New Roman" panose="02020603050405020304" pitchFamily="18" charset="0"/>
            </a:endParaRPr>
          </a:p>
          <a:p>
            <a:pPr marL="720000">
              <a:lnSpc>
                <a:spcPts val="2500"/>
              </a:lnSpc>
            </a:pPr>
            <a:r>
              <a:rPr lang="ja-JP" altLang="en-US" dirty="0">
                <a:latin typeface="+mj-ea"/>
                <a:ea typeface="+mj-ea"/>
                <a:cs typeface="Times New Roman" panose="02020603050405020304" pitchFamily="18" charset="0"/>
              </a:rPr>
              <a:t>最終製品ロットの検査</a:t>
            </a:r>
            <a:r>
              <a:rPr lang="ja-JP" altLang="en-US" dirty="0">
                <a:effectLst/>
                <a:latin typeface="+mj-ea"/>
                <a:ea typeface="+mj-ea"/>
                <a:cs typeface="Times New Roman" panose="02020603050405020304" pitchFamily="18" charset="0"/>
              </a:rPr>
              <a:t>→健康危機事象等に備え整備した分析機器を活用し、</a:t>
            </a:r>
            <a:endParaRPr lang="en-US" altLang="ja-JP" dirty="0">
              <a:effectLst/>
              <a:latin typeface="+mj-ea"/>
              <a:ea typeface="+mj-ea"/>
              <a:cs typeface="Times New Roman" panose="02020603050405020304" pitchFamily="18" charset="0"/>
            </a:endParaRPr>
          </a:p>
          <a:p>
            <a:pPr marL="720000">
              <a:lnSpc>
                <a:spcPts val="2500"/>
              </a:lnSpc>
            </a:pPr>
            <a:r>
              <a:rPr lang="ja-JP" altLang="en-US" dirty="0">
                <a:latin typeface="+mj-ea"/>
                <a:ea typeface="+mj-ea"/>
                <a:cs typeface="Times New Roman" panose="02020603050405020304" pitchFamily="18" charset="0"/>
              </a:rPr>
              <a:t>　　　　　　　　　　　　　　　</a:t>
            </a: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突発的な検査に対応</a:t>
            </a:r>
            <a:endParaRPr lang="en-US" altLang="ja-JP" dirty="0">
              <a:effectLst/>
              <a:latin typeface="+mj-ea"/>
              <a:ea typeface="+mj-ea"/>
              <a:cs typeface="Times New Roman" panose="02020603050405020304" pitchFamily="18" charset="0"/>
            </a:endParaRPr>
          </a:p>
          <a:p>
            <a:pPr marL="720000">
              <a:lnSpc>
                <a:spcPts val="2500"/>
              </a:lnSpc>
            </a:pPr>
            <a:r>
              <a:rPr lang="ja-JP" altLang="en-US" dirty="0">
                <a:latin typeface="+mj-ea"/>
                <a:ea typeface="+mj-ea"/>
                <a:cs typeface="Times New Roman" panose="02020603050405020304" pitchFamily="18" charset="0"/>
              </a:rPr>
              <a:t>旧製造工場の拭き取り検査、共培養試験の実施</a:t>
            </a:r>
            <a:r>
              <a:rPr lang="en-US" altLang="ja-JP" dirty="0">
                <a:effectLst/>
                <a:latin typeface="+mj-ea"/>
                <a:ea typeface="+mj-ea"/>
                <a:cs typeface="Times New Roman" panose="02020603050405020304" pitchFamily="18" charset="0"/>
              </a:rPr>
              <a:t>	</a:t>
            </a:r>
          </a:p>
          <a:p>
            <a:pPr marL="720000">
              <a:lnSpc>
                <a:spcPts val="2500"/>
              </a:lnSpc>
            </a:pPr>
            <a:endParaRPr lang="en-US" altLang="ja-JP" dirty="0">
              <a:solidFill>
                <a:srgbClr val="0070C0"/>
              </a:solidFill>
              <a:effectLst/>
              <a:latin typeface="+mj-ea"/>
              <a:ea typeface="+mj-ea"/>
              <a:cs typeface="Times New Roman" panose="02020603050405020304" pitchFamily="18" charset="0"/>
            </a:endParaRPr>
          </a:p>
          <a:p>
            <a:pPr>
              <a:lnSpc>
                <a:spcPts val="2500"/>
              </a:lnSpc>
            </a:pPr>
            <a:r>
              <a:rPr lang="ja-JP" altLang="en-US" dirty="0">
                <a:latin typeface="+mj-ea"/>
                <a:ea typeface="+mj-ea"/>
              </a:rPr>
              <a:t>○精度管理</a:t>
            </a:r>
          </a:p>
          <a:p>
            <a:pPr marL="180000" indent="-360000">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ja-JP" dirty="0">
                <a:effectLst/>
                <a:latin typeface="+mj-ea"/>
                <a:ea typeface="+mj-ea"/>
                <a:cs typeface="Times New Roman" panose="02020603050405020304" pitchFamily="18" charset="0"/>
              </a:rPr>
              <a:t>内部精度管理記録の点検、内部監査等</a:t>
            </a:r>
            <a:r>
              <a:rPr lang="ja-JP" altLang="en-US" dirty="0">
                <a:effectLst/>
                <a:latin typeface="+mj-ea"/>
                <a:ea typeface="+mj-ea"/>
                <a:cs typeface="Times New Roman" panose="02020603050405020304" pitchFamily="18" charset="0"/>
              </a:rPr>
              <a:t>の</a:t>
            </a:r>
            <a:r>
              <a:rPr lang="ja-JP" altLang="ja-JP" dirty="0">
                <a:effectLst/>
                <a:latin typeface="+mj-ea"/>
                <a:ea typeface="+mj-ea"/>
                <a:cs typeface="Times New Roman" panose="02020603050405020304" pitchFamily="18" charset="0"/>
              </a:rPr>
              <a:t>実施</a:t>
            </a:r>
            <a:endParaRPr lang="en-US" altLang="ja-JP" dirty="0">
              <a:effectLst/>
              <a:latin typeface="+mj-ea"/>
              <a:ea typeface="+mj-ea"/>
              <a:cs typeface="Times New Roman" panose="02020603050405020304" pitchFamily="18" charset="0"/>
            </a:endParaRPr>
          </a:p>
          <a:p>
            <a:pPr marL="180000" indent="-360000">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dirty="0">
                <a:latin typeface="+mj-ea"/>
                <a:ea typeface="+mj-ea"/>
              </a:rPr>
              <a:t>外部精度管理調査に参加し、概ね良好な結果を確認</a:t>
            </a:r>
          </a:p>
          <a:p>
            <a:pPr marL="180000" indent="-360000">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知識向上</a:t>
            </a:r>
            <a:r>
              <a:rPr lang="ja-JP" altLang="en-US" dirty="0">
                <a:effectLst/>
                <a:latin typeface="+mj-ea"/>
                <a:ea typeface="+mj-ea"/>
                <a:cs typeface="Times New Roman" panose="02020603050405020304" pitchFamily="18" charset="0"/>
              </a:rPr>
              <a:t>を図るため、信頼性保証業務に関する</a:t>
            </a:r>
            <a:r>
              <a:rPr lang="ja-JP" altLang="ja-JP" dirty="0">
                <a:effectLst/>
                <a:latin typeface="+mj-ea"/>
                <a:ea typeface="+mj-ea"/>
                <a:cs typeface="Times New Roman" panose="02020603050405020304" pitchFamily="18" charset="0"/>
              </a:rPr>
              <a:t>ニュースレター</a:t>
            </a:r>
            <a:r>
              <a:rPr lang="ja-JP" altLang="en-US" dirty="0">
                <a:effectLst/>
                <a:latin typeface="+mj-ea"/>
                <a:ea typeface="+mj-ea"/>
                <a:cs typeface="Times New Roman" panose="02020603050405020304" pitchFamily="18" charset="0"/>
              </a:rPr>
              <a:t>を</a:t>
            </a:r>
            <a:r>
              <a:rPr lang="ja-JP" altLang="en-US" dirty="0">
                <a:latin typeface="+mj-ea"/>
                <a:ea typeface="+mj-ea"/>
                <a:cs typeface="Times New Roman" panose="02020603050405020304" pitchFamily="18" charset="0"/>
              </a:rPr>
              <a:t>発行</a:t>
            </a:r>
            <a:endParaRPr lang="ja-JP" altLang="en-US" dirty="0">
              <a:latin typeface="+mj-ea"/>
              <a:ea typeface="+mj-ea"/>
            </a:endParaRPr>
          </a:p>
          <a:p>
            <a:pPr marL="180000" indent="-360000">
              <a:lnSpc>
                <a:spcPts val="2500"/>
              </a:lnSpc>
            </a:pPr>
            <a:r>
              <a:rPr lang="en-US" altLang="ja-JP" dirty="0">
                <a:latin typeface="+mj-ea"/>
                <a:ea typeface="+mj-ea"/>
                <a:cs typeface="Times New Roman" panose="02020603050405020304" pitchFamily="18" charset="0"/>
              </a:rPr>
              <a:t> </a:t>
            </a:r>
            <a:r>
              <a:rPr lang="ja-JP" altLang="en-US" dirty="0">
                <a:latin typeface="+mj-ea"/>
                <a:ea typeface="+mj-ea"/>
                <a:cs typeface="Times New Roman" panose="02020603050405020304" pitchFamily="18" charset="0"/>
              </a:rPr>
              <a:t>・</a:t>
            </a:r>
            <a:r>
              <a:rPr lang="en-US" altLang="ja-JP" dirty="0">
                <a:latin typeface="+mj-ea"/>
                <a:ea typeface="+mj-ea"/>
                <a:cs typeface="Times New Roman" panose="02020603050405020304" pitchFamily="18" charset="0"/>
              </a:rPr>
              <a:t> </a:t>
            </a:r>
            <a:r>
              <a:rPr lang="ja-JP" altLang="en-US" dirty="0">
                <a:latin typeface="+mj-ea"/>
                <a:ea typeface="+mj-ea"/>
              </a:rPr>
              <a:t>外部機関の実施する技術研修に検査部門職員を派遣、技術習得による人材強化</a:t>
            </a: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令和</a:t>
            </a:r>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
        <p:nvSpPr>
          <p:cNvPr id="6" name="スライド番号プレースホルダー 3">
            <a:extLst>
              <a:ext uri="{FF2B5EF4-FFF2-40B4-BE49-F238E27FC236}">
                <a16:creationId xmlns:a16="http://schemas.microsoft.com/office/drawing/2014/main" id="{3DF8CFD2-E81C-2DC6-FD82-484DE4AA339A}"/>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14</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2949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35719" y="1962373"/>
            <a:ext cx="8592533" cy="3044423"/>
          </a:xfrm>
          <a:prstGeom prst="rect">
            <a:avLst/>
          </a:prstGeom>
          <a:noFill/>
        </p:spPr>
        <p:txBody>
          <a:bodyPr wrap="square" rtlCol="0">
            <a:spAutoFit/>
          </a:bodyPr>
          <a:lstStyle/>
          <a:p>
            <a:pPr indent="-180000"/>
            <a:r>
              <a:rPr lang="ja-JP" altLang="en-US" sz="1800" dirty="0">
                <a:effectLst/>
                <a:latin typeface="+mj-ea"/>
                <a:ea typeface="+mj-ea"/>
              </a:rPr>
              <a:t>○調査研究</a:t>
            </a:r>
            <a:endParaRPr lang="en-US" altLang="ja-JP" sz="1800" dirty="0">
              <a:effectLst/>
              <a:latin typeface="+mj-ea"/>
              <a:ea typeface="+mj-ea"/>
            </a:endParaRPr>
          </a:p>
          <a:p>
            <a:pPr indent="-180000"/>
            <a:endParaRPr lang="en-US" altLang="ja-JP" sz="1000" dirty="0">
              <a:effectLst/>
              <a:latin typeface="+mj-ea"/>
              <a:ea typeface="+mj-ea"/>
            </a:endParaRPr>
          </a:p>
          <a:p>
            <a:pPr marL="180000" indent="-360000">
              <a:lnSpc>
                <a:spcPts val="250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重点研究課題</a:t>
            </a:r>
            <a:r>
              <a:rPr lang="ja-JP" altLang="en-US" sz="1800">
                <a:effectLst/>
                <a:latin typeface="+mj-ea"/>
                <a:ea typeface="+mj-ea"/>
              </a:rPr>
              <a:t>：</a:t>
            </a:r>
            <a:r>
              <a:rPr lang="en-US" altLang="ja-JP" sz="1800" dirty="0">
                <a:effectLst/>
                <a:latin typeface="+mj-ea"/>
                <a:ea typeface="+mj-ea"/>
              </a:rPr>
              <a:t>3</a:t>
            </a:r>
            <a:r>
              <a:rPr lang="ja-JP" altLang="en-US" sz="1800">
                <a:effectLst/>
                <a:latin typeface="+mj-ea"/>
                <a:ea typeface="+mj-ea"/>
              </a:rPr>
              <a:t>題を選定・推進</a:t>
            </a:r>
            <a:endParaRPr lang="en-US" altLang="ja-JP" sz="1800" dirty="0">
              <a:effectLst/>
              <a:latin typeface="+mj-ea"/>
              <a:ea typeface="+mj-ea"/>
            </a:endParaRPr>
          </a:p>
          <a:p>
            <a:pPr marL="180000" indent="-360000">
              <a:lnSpc>
                <a:spcPts val="2500"/>
              </a:lnSpc>
            </a:pPr>
            <a:r>
              <a:rPr lang="ja-JP" altLang="en-US" sz="1600">
                <a:latin typeface="+mj-ea"/>
                <a:ea typeface="+mj-ea"/>
              </a:rPr>
              <a:t>　　　　　</a:t>
            </a:r>
            <a:r>
              <a:rPr lang="ja-JP" altLang="en-US" sz="1600">
                <a:effectLst/>
                <a:latin typeface="+mj-ea"/>
                <a:ea typeface="+mj-ea"/>
              </a:rPr>
              <a:t>自閉スペクトラム症における心臓血管病リスクと環境要因との関連性</a:t>
            </a:r>
            <a:endParaRPr lang="en-US" altLang="ja-JP" sz="1600" dirty="0">
              <a:effectLst/>
              <a:latin typeface="+mj-ea"/>
              <a:ea typeface="+mj-ea"/>
            </a:endParaRPr>
          </a:p>
          <a:p>
            <a:pPr marL="180000" indent="-360000">
              <a:lnSpc>
                <a:spcPts val="2500"/>
              </a:lnSpc>
            </a:pPr>
            <a:r>
              <a:rPr lang="ja-JP" altLang="en-US" sz="1600">
                <a:latin typeface="+mj-ea"/>
                <a:ea typeface="+mj-ea"/>
              </a:rPr>
              <a:t>　　　　　</a:t>
            </a:r>
            <a:r>
              <a:rPr lang="ja-JP" altLang="en-US" sz="1600">
                <a:effectLst/>
                <a:latin typeface="+mj-ea"/>
                <a:ea typeface="+mj-ea"/>
              </a:rPr>
              <a:t>高病原性</a:t>
            </a:r>
            <a:r>
              <a:rPr lang="en-US" altLang="ja-JP" sz="1600" dirty="0">
                <a:effectLst/>
                <a:latin typeface="+mj-ea"/>
                <a:ea typeface="+mj-ea"/>
              </a:rPr>
              <a:t>A</a:t>
            </a:r>
            <a:r>
              <a:rPr lang="ja-JP" altLang="en-US" sz="1600">
                <a:effectLst/>
                <a:latin typeface="+mj-ea"/>
                <a:ea typeface="+mj-ea"/>
              </a:rPr>
              <a:t>群溶血性レンサ球菌</a:t>
            </a:r>
            <a:r>
              <a:rPr lang="en-US" altLang="ja-JP" sz="1600" dirty="0">
                <a:effectLst/>
                <a:latin typeface="+mj-ea"/>
                <a:ea typeface="+mj-ea"/>
              </a:rPr>
              <a:t>UK</a:t>
            </a:r>
            <a:r>
              <a:rPr lang="ja-JP" altLang="en-US" sz="1600">
                <a:effectLst/>
                <a:latin typeface="+mj-ea"/>
                <a:ea typeface="+mj-ea"/>
              </a:rPr>
              <a:t>系統株のリアルタイム</a:t>
            </a:r>
            <a:r>
              <a:rPr lang="en-US" altLang="ja-JP" sz="1600" dirty="0">
                <a:effectLst/>
                <a:latin typeface="+mj-ea"/>
                <a:ea typeface="+mj-ea"/>
              </a:rPr>
              <a:t>PCR</a:t>
            </a:r>
            <a:r>
              <a:rPr lang="ja-JP" altLang="en-US" sz="1600">
                <a:effectLst/>
                <a:latin typeface="+mj-ea"/>
                <a:ea typeface="+mj-ea"/>
              </a:rPr>
              <a:t>検出法の開発とゲノム解析</a:t>
            </a:r>
            <a:endParaRPr lang="en-US" altLang="ja-JP" sz="1600" dirty="0">
              <a:effectLst/>
              <a:latin typeface="+mj-ea"/>
              <a:ea typeface="+mj-ea"/>
            </a:endParaRPr>
          </a:p>
          <a:p>
            <a:pPr marL="180000" indent="-360000">
              <a:lnSpc>
                <a:spcPts val="2500"/>
              </a:lnSpc>
            </a:pPr>
            <a:r>
              <a:rPr lang="ja-JP" altLang="en-US" sz="1600">
                <a:latin typeface="+mj-ea"/>
                <a:ea typeface="+mj-ea"/>
              </a:rPr>
              <a:t>　　　　　</a:t>
            </a:r>
            <a:r>
              <a:rPr lang="ja-JP" altLang="en-US" sz="1600">
                <a:effectLst/>
                <a:latin typeface="+mj-ea"/>
                <a:ea typeface="+mj-ea"/>
              </a:rPr>
              <a:t>梅毒トレポネーマに関する研究</a:t>
            </a:r>
            <a:endParaRPr lang="ja-JP" altLang="ja-JP" sz="1600">
              <a:effectLst/>
              <a:latin typeface="+mj-ea"/>
              <a:ea typeface="+mj-ea"/>
            </a:endParaRPr>
          </a:p>
          <a:p>
            <a:pPr marL="180000" indent="-360000">
              <a:lnSpc>
                <a:spcPts val="2500"/>
              </a:lnSpc>
            </a:pPr>
            <a:r>
              <a:rPr lang="en-US" altLang="ja-JP" sz="1800" dirty="0">
                <a:effectLst/>
                <a:latin typeface="+mj-ea"/>
                <a:ea typeface="+mj-ea"/>
              </a:rPr>
              <a:t> </a:t>
            </a:r>
            <a:r>
              <a:rPr lang="ja-JP" altLang="ja-JP" sz="1800">
                <a:effectLst/>
                <a:latin typeface="+mj-ea"/>
                <a:ea typeface="+mj-ea"/>
              </a:rPr>
              <a:t>・</a:t>
            </a:r>
            <a:r>
              <a:rPr lang="en-US" altLang="ja-JP" sz="1800" dirty="0">
                <a:effectLst/>
                <a:latin typeface="+mj-ea"/>
                <a:ea typeface="+mj-ea"/>
              </a:rPr>
              <a:t> </a:t>
            </a:r>
            <a:r>
              <a:rPr lang="ja-JP" altLang="ja-JP" sz="1800">
                <a:effectLst/>
                <a:latin typeface="+mj-ea"/>
                <a:ea typeface="+mj-ea"/>
              </a:rPr>
              <a:t>外部有識者による調査研究評価</a:t>
            </a:r>
            <a:r>
              <a:rPr lang="ja-JP" altLang="en-US" sz="1800">
                <a:effectLst/>
                <a:latin typeface="+mj-ea"/>
                <a:ea typeface="+mj-ea"/>
              </a:rPr>
              <a:t>：</a:t>
            </a:r>
            <a:r>
              <a:rPr lang="ja-JP" altLang="ja-JP" sz="1800">
                <a:effectLst/>
                <a:latin typeface="+mj-ea"/>
                <a:ea typeface="+mj-ea"/>
              </a:rPr>
              <a:t>対象課題の総合評価は</a:t>
            </a:r>
            <a:r>
              <a:rPr lang="ja-JP" altLang="en-US" sz="1800">
                <a:effectLst/>
                <a:latin typeface="+mj-ea"/>
                <a:ea typeface="+mj-ea"/>
              </a:rPr>
              <a:t>、</a:t>
            </a:r>
            <a:r>
              <a:rPr lang="ja-JP" altLang="ja-JP" sz="1800">
                <a:effectLst/>
                <a:latin typeface="+mj-ea"/>
                <a:ea typeface="+mj-ea"/>
              </a:rPr>
              <a:t>平均</a:t>
            </a:r>
            <a:r>
              <a:rPr lang="en-US" altLang="ja-JP" sz="1800" dirty="0">
                <a:effectLst/>
                <a:latin typeface="+mj-ea"/>
                <a:ea typeface="+mj-ea"/>
              </a:rPr>
              <a:t>3.85</a:t>
            </a:r>
            <a:r>
              <a:rPr lang="ja-JP" altLang="en-US" sz="1800">
                <a:effectLst/>
                <a:latin typeface="+mj-ea"/>
                <a:ea typeface="+mj-ea"/>
              </a:rPr>
              <a:t>（</a:t>
            </a:r>
            <a:r>
              <a:rPr lang="en-US" altLang="ja-JP" sz="1800" dirty="0">
                <a:effectLst/>
                <a:latin typeface="+mj-ea"/>
                <a:ea typeface="+mj-ea"/>
              </a:rPr>
              <a:t>5</a:t>
            </a:r>
            <a:r>
              <a:rPr lang="ja-JP" altLang="en-US" sz="1800">
                <a:effectLst/>
                <a:latin typeface="+mj-ea"/>
                <a:ea typeface="+mj-ea"/>
              </a:rPr>
              <a:t>段階評価）</a:t>
            </a:r>
            <a:endParaRPr lang="en-US" altLang="ja-JP" sz="1800" dirty="0">
              <a:effectLst/>
              <a:latin typeface="+mj-ea"/>
              <a:ea typeface="+mj-ea"/>
            </a:endParaRPr>
          </a:p>
          <a:p>
            <a:pPr marL="180000" indent="-360000">
              <a:lnSpc>
                <a:spcPts val="2500"/>
              </a:lnSpc>
            </a:pPr>
            <a:r>
              <a:rPr lang="en-US" altLang="ja-JP" dirty="0">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ja-JP" dirty="0">
                <a:effectLst/>
                <a:latin typeface="+mj-ea"/>
                <a:ea typeface="+mj-ea"/>
                <a:cs typeface="Times New Roman" panose="02020603050405020304" pitchFamily="18" charset="0"/>
              </a:rPr>
              <a:t>科学研究費申請促進事業</a:t>
            </a:r>
            <a:r>
              <a:rPr lang="ja-JP" altLang="en-US" dirty="0">
                <a:effectLst/>
                <a:latin typeface="+mj-ea"/>
                <a:ea typeface="+mj-ea"/>
                <a:cs typeface="Times New Roman" panose="02020603050405020304" pitchFamily="18" charset="0"/>
              </a:rPr>
              <a:t>：</a:t>
            </a:r>
            <a:r>
              <a:rPr lang="ja-JP" altLang="ja-JP" dirty="0">
                <a:effectLst/>
                <a:latin typeface="+mj-ea"/>
                <a:ea typeface="+mj-ea"/>
                <a:cs typeface="Times New Roman" panose="02020603050405020304" pitchFamily="18" charset="0"/>
              </a:rPr>
              <a:t>支援対象研究課題</a:t>
            </a:r>
            <a:r>
              <a:rPr lang="en-US" altLang="ja-JP" dirty="0">
                <a:effectLst/>
                <a:latin typeface="+mj-ea"/>
                <a:ea typeface="+mj-ea"/>
                <a:cs typeface="Times New Roman" panose="02020603050405020304" pitchFamily="18" charset="0"/>
              </a:rPr>
              <a:t>6</a:t>
            </a:r>
            <a:r>
              <a:rPr lang="ja-JP" altLang="ja-JP" dirty="0">
                <a:effectLst/>
                <a:latin typeface="+mj-ea"/>
                <a:ea typeface="+mj-ea"/>
                <a:cs typeface="Times New Roman" panose="02020603050405020304" pitchFamily="18" charset="0"/>
              </a:rPr>
              <a:t>件のうち</a:t>
            </a:r>
            <a:r>
              <a:rPr lang="en-US" altLang="ja-JP" dirty="0">
                <a:effectLst/>
                <a:latin typeface="+mj-ea"/>
                <a:ea typeface="+mj-ea"/>
                <a:cs typeface="Times New Roman" panose="02020603050405020304" pitchFamily="18" charset="0"/>
              </a:rPr>
              <a:t>3</a:t>
            </a:r>
            <a:r>
              <a:rPr lang="ja-JP" altLang="ja-JP" dirty="0">
                <a:effectLst/>
                <a:latin typeface="+mj-ea"/>
                <a:ea typeface="+mj-ea"/>
                <a:cs typeface="Times New Roman" panose="02020603050405020304" pitchFamily="18" charset="0"/>
              </a:rPr>
              <a:t>件</a:t>
            </a:r>
            <a:r>
              <a:rPr lang="ja-JP" altLang="en-US" dirty="0">
                <a:latin typeface="+mj-ea"/>
                <a:ea typeface="+mj-ea"/>
                <a:cs typeface="Times New Roman" panose="02020603050405020304" pitchFamily="18" charset="0"/>
              </a:rPr>
              <a:t>が採択</a:t>
            </a:r>
            <a:endParaRPr lang="en-US" altLang="ja-JP" dirty="0">
              <a:effectLst/>
              <a:latin typeface="+mj-ea"/>
              <a:ea typeface="+mj-ea"/>
              <a:cs typeface="Times New Roman" panose="02020603050405020304" pitchFamily="18" charset="0"/>
            </a:endParaRPr>
          </a:p>
          <a:p>
            <a:pPr marL="180000" indent="-360000">
              <a:lnSpc>
                <a:spcPts val="2500"/>
              </a:lnSpc>
            </a:pPr>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ja-JP" sz="1800" dirty="0">
                <a:effectLst/>
                <a:latin typeface="+mj-ea"/>
                <a:ea typeface="+mj-ea"/>
              </a:rPr>
              <a:t>学術分野や産業界等との受託研究を</a:t>
            </a:r>
            <a:r>
              <a:rPr lang="en-US" altLang="ja-JP" sz="1800" dirty="0">
                <a:effectLst/>
                <a:latin typeface="+mj-ea"/>
                <a:ea typeface="+mj-ea"/>
              </a:rPr>
              <a:t>10</a:t>
            </a:r>
            <a:r>
              <a:rPr lang="ja-JP" altLang="ja-JP" sz="1800" dirty="0">
                <a:effectLst/>
                <a:latin typeface="+mj-ea"/>
                <a:ea typeface="+mj-ea"/>
              </a:rPr>
              <a:t>件、共同研究を</a:t>
            </a:r>
            <a:r>
              <a:rPr lang="en-US" altLang="ja-JP" sz="1800" dirty="0">
                <a:effectLst/>
                <a:latin typeface="+mj-ea"/>
                <a:ea typeface="+mj-ea"/>
              </a:rPr>
              <a:t>28</a:t>
            </a:r>
            <a:r>
              <a:rPr lang="ja-JP" altLang="ja-JP" sz="1800" dirty="0">
                <a:effectLst/>
                <a:latin typeface="+mj-ea"/>
                <a:ea typeface="+mj-ea"/>
              </a:rPr>
              <a:t>件実施</a:t>
            </a:r>
          </a:p>
          <a:p>
            <a:pPr indent="-180000"/>
            <a:endParaRPr lang="ja-JP" altLang="ja-JP" sz="1800" dirty="0">
              <a:effectLst/>
              <a:latin typeface="ＭＳ Ｐゴシック" panose="020B0600070205080204" pitchFamily="50" charset="-128"/>
              <a:ea typeface="ＭＳ Ｐゴシック" panose="020B0600070205080204" pitchFamily="50" charset="-128"/>
            </a:endParaRPr>
          </a:p>
        </p:txBody>
      </p:sp>
      <p:sp>
        <p:nvSpPr>
          <p:cNvPr id="11" name="二等辺三角形 3"/>
          <p:cNvSpPr/>
          <p:nvPr/>
        </p:nvSpPr>
        <p:spPr>
          <a:xfrm rot="5400000">
            <a:off x="4098710" y="5785783"/>
            <a:ext cx="1044000" cy="272434"/>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3902144114"/>
              </p:ext>
            </p:extLst>
          </p:nvPr>
        </p:nvGraphicFramePr>
        <p:xfrm>
          <a:off x="1256869" y="5291373"/>
          <a:ext cx="2980290" cy="1213895"/>
        </p:xfrm>
        <a:graphic>
          <a:graphicData uri="http://schemas.openxmlformats.org/drawingml/2006/table">
            <a:tbl>
              <a:tblPr bandRow="1">
                <a:tableStyleId>{5C22544A-7EE6-4342-B048-85BDC9FD1C3A}</a:tableStyleId>
              </a:tblPr>
              <a:tblGrid>
                <a:gridCol w="1149519">
                  <a:extLst>
                    <a:ext uri="{9D8B030D-6E8A-4147-A177-3AD203B41FA5}">
                      <a16:colId xmlns:a16="http://schemas.microsoft.com/office/drawing/2014/main" val="20002"/>
                    </a:ext>
                  </a:extLst>
                </a:gridCol>
                <a:gridCol w="902515">
                  <a:extLst>
                    <a:ext uri="{9D8B030D-6E8A-4147-A177-3AD203B41FA5}">
                      <a16:colId xmlns:a16="http://schemas.microsoft.com/office/drawing/2014/main" val="20000"/>
                    </a:ext>
                  </a:extLst>
                </a:gridCol>
                <a:gridCol w="928256">
                  <a:extLst>
                    <a:ext uri="{9D8B030D-6E8A-4147-A177-3AD203B41FA5}">
                      <a16:colId xmlns:a16="http://schemas.microsoft.com/office/drawing/2014/main" val="20001"/>
                    </a:ext>
                  </a:extLst>
                </a:gridCol>
              </a:tblGrid>
              <a:tr h="255825">
                <a:tc gridSpan="3">
                  <a:txBody>
                    <a:bodyPr/>
                    <a:lstStyle/>
                    <a:p>
                      <a:pPr algn="ctr"/>
                      <a:r>
                        <a:rPr kumimoji="1" lang="ja-JP" altLang="en-US" sz="1200" b="1"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55825">
                <a:tc>
                  <a:txBody>
                    <a:bodyPr/>
                    <a:lstStyle/>
                    <a:p>
                      <a:pPr algn="ctr"/>
                      <a:endParaRPr kumimoji="1" lang="ja-JP" altLang="en-US" sz="1200" b="1" dirty="0">
                        <a:latin typeface="+mn-ea"/>
                        <a:ea typeface="+mn-ea"/>
                      </a:endParaRPr>
                    </a:p>
                  </a:txBody>
                  <a:tcPr anchor="ctr"/>
                </a:tc>
                <a:tc>
                  <a:txBody>
                    <a:bodyPr/>
                    <a:lstStyle/>
                    <a:p>
                      <a:pPr algn="ctr"/>
                      <a:r>
                        <a:rPr kumimoji="1" lang="ja-JP" altLang="en-US" sz="1200" b="1" dirty="0">
                          <a:latin typeface="+mn-ea"/>
                          <a:ea typeface="+mn-ea"/>
                        </a:rPr>
                        <a:t>単年度</a:t>
                      </a:r>
                    </a:p>
                  </a:txBody>
                  <a:tcPr anchor="ct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nchor="ctr"/>
                </a:tc>
                <a:extLst>
                  <a:ext uri="{0D108BD9-81ED-4DB2-BD59-A6C34878D82A}">
                    <a16:rowId xmlns:a16="http://schemas.microsoft.com/office/drawing/2014/main" val="10001"/>
                  </a:ext>
                </a:extLst>
              </a:tr>
              <a:tr h="39093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76</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380</a:t>
                      </a:r>
                      <a:r>
                        <a:rPr kumimoji="1" lang="ja-JP" altLang="en-US" sz="1200" b="1" dirty="0">
                          <a:latin typeface="+mn-ea"/>
                          <a:ea typeface="+mn-ea"/>
                        </a:rPr>
                        <a:t>件以上</a:t>
                      </a:r>
                    </a:p>
                  </a:txBody>
                  <a:tcPr anchor="ctr"/>
                </a:tc>
                <a:extLst>
                  <a:ext uri="{0D108BD9-81ED-4DB2-BD59-A6C34878D82A}">
                    <a16:rowId xmlns:a16="http://schemas.microsoft.com/office/drawing/2014/main" val="10002"/>
                  </a:ext>
                </a:extLst>
              </a:tr>
              <a:tr h="255825">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40</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200</a:t>
                      </a:r>
                      <a:r>
                        <a:rPr kumimoji="1" lang="ja-JP" altLang="en-US" sz="1200" b="1" dirty="0">
                          <a:latin typeface="+mn-ea"/>
                          <a:ea typeface="+mn-ea"/>
                        </a:rPr>
                        <a:t>件以上</a:t>
                      </a:r>
                    </a:p>
                  </a:txBody>
                  <a:tcPr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96159066"/>
              </p:ext>
            </p:extLst>
          </p:nvPr>
        </p:nvGraphicFramePr>
        <p:xfrm>
          <a:off x="4955363" y="5307674"/>
          <a:ext cx="3129093" cy="1124868"/>
        </p:xfrm>
        <a:graphic>
          <a:graphicData uri="http://schemas.openxmlformats.org/drawingml/2006/table">
            <a:tbl>
              <a:tblPr bandRow="1">
                <a:tableStyleId>{5C22544A-7EE6-4342-B048-85BDC9FD1C3A}</a:tableStyleId>
              </a:tblPr>
              <a:tblGrid>
                <a:gridCol w="1233708">
                  <a:extLst>
                    <a:ext uri="{9D8B030D-6E8A-4147-A177-3AD203B41FA5}">
                      <a16:colId xmlns:a16="http://schemas.microsoft.com/office/drawing/2014/main" val="20003"/>
                    </a:ext>
                  </a:extLst>
                </a:gridCol>
                <a:gridCol w="631795">
                  <a:extLst>
                    <a:ext uri="{9D8B030D-6E8A-4147-A177-3AD203B41FA5}">
                      <a16:colId xmlns:a16="http://schemas.microsoft.com/office/drawing/2014/main" val="4209183064"/>
                    </a:ext>
                  </a:extLst>
                </a:gridCol>
                <a:gridCol w="631795">
                  <a:extLst>
                    <a:ext uri="{9D8B030D-6E8A-4147-A177-3AD203B41FA5}">
                      <a16:colId xmlns:a16="http://schemas.microsoft.com/office/drawing/2014/main" val="20000"/>
                    </a:ext>
                  </a:extLst>
                </a:gridCol>
                <a:gridCol w="631795">
                  <a:extLst>
                    <a:ext uri="{9D8B030D-6E8A-4147-A177-3AD203B41FA5}">
                      <a16:colId xmlns:a16="http://schemas.microsoft.com/office/drawing/2014/main" val="3341967901"/>
                    </a:ext>
                  </a:extLst>
                </a:gridCol>
              </a:tblGrid>
              <a:tr h="406241">
                <a:tc>
                  <a:txBody>
                    <a:bodyPr/>
                    <a:lstStyle/>
                    <a:p>
                      <a:pPr algn="ctr"/>
                      <a:endParaRPr kumimoji="1" lang="ja-JP" altLang="en-US" sz="1200" b="1" dirty="0">
                        <a:latin typeface="+mn-ea"/>
                        <a:ea typeface="+mn-ea"/>
                      </a:endParaRPr>
                    </a:p>
                  </a:txBody>
                  <a:tcPr anchor="ctr"/>
                </a:tc>
                <a:tc>
                  <a:txBody>
                    <a:bodyPr/>
                    <a:lstStyle/>
                    <a:p>
                      <a:pPr algn="ctr"/>
                      <a:r>
                        <a:rPr kumimoji="1" lang="en-US" altLang="ja-JP" sz="1400" b="1" dirty="0">
                          <a:solidFill>
                            <a:schemeClr val="tx1"/>
                          </a:solidFill>
                          <a:latin typeface="+mn-ea"/>
                          <a:ea typeface="+mn-ea"/>
                        </a:rPr>
                        <a:t>R4</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R5</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R6</a:t>
                      </a:r>
                      <a:endParaRPr kumimoji="1" lang="ja-JP" altLang="en-US" sz="1400" b="1" dirty="0">
                        <a:solidFill>
                          <a:schemeClr val="tx1"/>
                        </a:solidFill>
                        <a:latin typeface="+mn-ea"/>
                        <a:ea typeface="+mn-ea"/>
                      </a:endParaRPr>
                    </a:p>
                  </a:txBody>
                  <a:tcPr anchor="ctr"/>
                </a:tc>
                <a:extLst>
                  <a:ext uri="{0D108BD9-81ED-4DB2-BD59-A6C34878D82A}">
                    <a16:rowId xmlns:a16="http://schemas.microsoft.com/office/drawing/2014/main" val="10000"/>
                  </a:ext>
                </a:extLst>
              </a:tr>
              <a:tr h="36764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400" b="1" dirty="0">
                          <a:solidFill>
                            <a:schemeClr val="tx1"/>
                          </a:solidFill>
                          <a:latin typeface="+mn-ea"/>
                          <a:ea typeface="+mn-ea"/>
                        </a:rPr>
                        <a:t>91</a:t>
                      </a:r>
                      <a:r>
                        <a:rPr kumimoji="1" lang="ja-JP" altLang="en-US" sz="1400" b="1">
                          <a:solidFill>
                            <a:schemeClr val="tx1"/>
                          </a:solidFill>
                          <a:latin typeface="+mn-ea"/>
                          <a:ea typeface="+mn-ea"/>
                        </a:rPr>
                        <a:t>件</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85</a:t>
                      </a:r>
                      <a:r>
                        <a:rPr kumimoji="1" lang="ja-JP" altLang="en-US" sz="1400" b="1" dirty="0">
                          <a:solidFill>
                            <a:schemeClr val="tx1"/>
                          </a:solidFill>
                          <a:latin typeface="+mn-ea"/>
                          <a:ea typeface="+mn-ea"/>
                        </a:rPr>
                        <a:t>件</a:t>
                      </a:r>
                    </a:p>
                  </a:txBody>
                  <a:tcPr anchor="ctr"/>
                </a:tc>
                <a:tc>
                  <a:txBody>
                    <a:bodyPr/>
                    <a:lstStyle/>
                    <a:p>
                      <a:pPr algn="ctr"/>
                      <a:r>
                        <a:rPr kumimoji="1" lang="en-US" altLang="ja-JP" sz="1400" b="1" dirty="0">
                          <a:solidFill>
                            <a:schemeClr val="tx1"/>
                          </a:solidFill>
                          <a:latin typeface="+mn-ea"/>
                          <a:ea typeface="+mn-ea"/>
                        </a:rPr>
                        <a:t>85</a:t>
                      </a:r>
                      <a:r>
                        <a:rPr kumimoji="1" lang="ja-JP" altLang="en-US" sz="1400" b="1" dirty="0">
                          <a:solidFill>
                            <a:schemeClr val="tx1"/>
                          </a:solidFill>
                          <a:latin typeface="+mn-ea"/>
                          <a:ea typeface="+mn-ea"/>
                        </a:rPr>
                        <a:t>件</a:t>
                      </a:r>
                    </a:p>
                  </a:txBody>
                  <a:tcPr anchor="ctr"/>
                </a:tc>
                <a:extLst>
                  <a:ext uri="{0D108BD9-81ED-4DB2-BD59-A6C34878D82A}">
                    <a16:rowId xmlns:a16="http://schemas.microsoft.com/office/drawing/2014/main" val="10001"/>
                  </a:ext>
                </a:extLst>
              </a:tr>
              <a:tr h="350982">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400" b="1" dirty="0">
                          <a:solidFill>
                            <a:schemeClr val="tx1"/>
                          </a:solidFill>
                          <a:latin typeface="+mn-ea"/>
                          <a:ea typeface="+mn-ea"/>
                        </a:rPr>
                        <a:t>36</a:t>
                      </a:r>
                      <a:r>
                        <a:rPr kumimoji="1" lang="ja-JP" altLang="en-US" sz="1400" b="1">
                          <a:solidFill>
                            <a:schemeClr val="tx1"/>
                          </a:solidFill>
                          <a:latin typeface="+mn-ea"/>
                          <a:ea typeface="+mn-ea"/>
                        </a:rPr>
                        <a:t>件</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49</a:t>
                      </a:r>
                      <a:r>
                        <a:rPr kumimoji="1" lang="ja-JP" altLang="en-US" sz="1400" b="1" dirty="0">
                          <a:solidFill>
                            <a:schemeClr val="tx1"/>
                          </a:solidFill>
                          <a:latin typeface="+mn-ea"/>
                          <a:ea typeface="+mn-ea"/>
                        </a:rPr>
                        <a:t>件</a:t>
                      </a:r>
                    </a:p>
                  </a:txBody>
                  <a:tcPr anchor="ctr"/>
                </a:tc>
                <a:tc>
                  <a:txBody>
                    <a:bodyPr/>
                    <a:lstStyle/>
                    <a:p>
                      <a:pPr algn="ctr"/>
                      <a:r>
                        <a:rPr kumimoji="1" lang="en-US" altLang="ja-JP" sz="1400" b="1" dirty="0">
                          <a:solidFill>
                            <a:schemeClr val="tx1"/>
                          </a:solidFill>
                          <a:latin typeface="+mn-ea"/>
                          <a:ea typeface="+mn-ea"/>
                        </a:rPr>
                        <a:t>57</a:t>
                      </a:r>
                      <a:r>
                        <a:rPr kumimoji="1" lang="ja-JP" altLang="en-US" sz="1400" b="1" dirty="0">
                          <a:solidFill>
                            <a:schemeClr val="tx1"/>
                          </a:solidFill>
                          <a:latin typeface="+mn-ea"/>
                          <a:ea typeface="+mn-ea"/>
                        </a:rPr>
                        <a:t>件</a:t>
                      </a:r>
                    </a:p>
                  </a:txBody>
                  <a:tcPr anchor="ct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680546" y="4812650"/>
            <a:ext cx="7587323" cy="369332"/>
          </a:xfrm>
          <a:prstGeom prst="rect">
            <a:avLst/>
          </a:prstGeom>
        </p:spPr>
        <p:txBody>
          <a:bodyPr wrap="square">
            <a:spAutoFit/>
          </a:bodyPr>
          <a:lstStyle/>
          <a:p>
            <a:r>
              <a:rPr lang="ja-JP" altLang="en-US" dirty="0"/>
              <a:t>＜</a:t>
            </a:r>
            <a:r>
              <a:rPr lang="ja-JP" altLang="ja-JP" dirty="0"/>
              <a:t>研究の論文発表・著書等による成果発表数</a:t>
            </a:r>
            <a:r>
              <a:rPr lang="ja-JP" altLang="en-US" dirty="0"/>
              <a:t>及び外部資金への応募状況＞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
        <p:nvSpPr>
          <p:cNvPr id="5" name="スライド番号プレースホルダー 3">
            <a:extLst>
              <a:ext uri="{FF2B5EF4-FFF2-40B4-BE49-F238E27FC236}">
                <a16:creationId xmlns:a16="http://schemas.microsoft.com/office/drawing/2014/main" id="{0E7623F8-0903-2B4E-6D8E-1BD4A16831F9}"/>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15</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64773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537B634-A196-14E9-50BF-B74EDB7B0FC7}"/>
              </a:ext>
            </a:extLst>
          </p:cNvPr>
          <p:cNvSpPr txBox="1"/>
          <p:nvPr/>
        </p:nvSpPr>
        <p:spPr>
          <a:xfrm rot="19800000">
            <a:off x="303234" y="2985483"/>
            <a:ext cx="468300" cy="246221"/>
          </a:xfrm>
          <a:prstGeom prst="rect">
            <a:avLst/>
          </a:prstGeom>
          <a:solidFill>
            <a:srgbClr val="FFFF00"/>
          </a:solidFill>
        </p:spPr>
        <p:txBody>
          <a:bodyPr wrap="square" rtlCol="0">
            <a:spAutoFit/>
          </a:bodyPr>
          <a:lstStyle/>
          <a:p>
            <a:r>
              <a:rPr kumimoji="1" lang="ja-JP" altLang="en-US" sz="1000" b="1">
                <a:latin typeface="Hiragino Kaku Gothic Std W8" charset="-128"/>
                <a:ea typeface="Hiragino Kaku Gothic Std W8" charset="-128"/>
                <a:cs typeface="Hiragino Kaku Gothic Std W8" charset="-128"/>
              </a:rPr>
              <a:t>重点</a:t>
            </a:r>
            <a:endParaRPr kumimoji="1" lang="ja-JP" altLang="en-US" sz="1000" b="1" dirty="0">
              <a:latin typeface="Hiragino Kaku Gothic Std W8" charset="-128"/>
              <a:ea typeface="Hiragino Kaku Gothic Std W8" charset="-128"/>
              <a:cs typeface="Hiragino Kaku Gothic Std W8" charset="-128"/>
            </a:endParaRPr>
          </a:p>
        </p:txBody>
      </p:sp>
      <p:sp>
        <p:nvSpPr>
          <p:cNvPr id="6" name="テキスト ボックス 5"/>
          <p:cNvSpPr txBox="1"/>
          <p:nvPr/>
        </p:nvSpPr>
        <p:spPr>
          <a:xfrm>
            <a:off x="502381" y="2107300"/>
            <a:ext cx="8442327" cy="3044423"/>
          </a:xfrm>
          <a:prstGeom prst="rect">
            <a:avLst/>
          </a:prstGeom>
          <a:noFill/>
        </p:spPr>
        <p:txBody>
          <a:bodyPr wrap="square" rtlCol="0">
            <a:spAutoFit/>
          </a:bodyPr>
          <a:lstStyle/>
          <a:p>
            <a:pPr indent="-360000"/>
            <a:r>
              <a:rPr lang="ja-JP" altLang="en-US" sz="1800" dirty="0">
                <a:effectLst/>
                <a:latin typeface="+mj-ea"/>
                <a:ea typeface="+mj-ea"/>
              </a:rPr>
              <a:t>○情報発信・研修</a:t>
            </a:r>
            <a:endParaRPr lang="en-US" altLang="ja-JP" sz="1800" dirty="0">
              <a:effectLst/>
              <a:latin typeface="+mj-ea"/>
              <a:ea typeface="+mj-ea"/>
            </a:endParaRPr>
          </a:p>
          <a:p>
            <a:pPr indent="-360000"/>
            <a:endParaRPr lang="en-US" altLang="ja-JP" sz="1000" dirty="0">
              <a:effectLst/>
              <a:latin typeface="+mj-ea"/>
              <a:ea typeface="+mj-ea"/>
            </a:endParaRPr>
          </a:p>
          <a:p>
            <a:pPr marL="180000" indent="-360000">
              <a:lnSpc>
                <a:spcPts val="2460"/>
              </a:lnSpc>
            </a:pPr>
            <a:r>
              <a:rPr lang="en-US" altLang="ja-JP" sz="1800" dirty="0">
                <a:solidFill>
                  <a:srgbClr val="FF0000"/>
                </a:solidFill>
                <a:effectLst/>
                <a:latin typeface="+mj-ea"/>
                <a:ea typeface="+mj-ea"/>
              </a:rPr>
              <a:t> </a:t>
            </a:r>
            <a:r>
              <a:rPr lang="ja-JP" altLang="ja-JP" sz="1800" dirty="0">
                <a:effectLst/>
                <a:latin typeface="+mj-ea"/>
                <a:ea typeface="+mj-ea"/>
              </a:rPr>
              <a:t>・</a:t>
            </a:r>
            <a:r>
              <a:rPr lang="en-US" altLang="ja-JP" dirty="0">
                <a:latin typeface="+mj-ea"/>
                <a:ea typeface="+mj-ea"/>
              </a:rPr>
              <a:t> </a:t>
            </a:r>
            <a:r>
              <a:rPr lang="ja-JP" altLang="en-US" dirty="0">
                <a:latin typeface="+mj-ea"/>
                <a:ea typeface="+mj-ea"/>
              </a:rPr>
              <a:t>感染症情報センター：大阪府内外の感染症情報を共有　</a:t>
            </a:r>
            <a:endParaRPr lang="en-US" altLang="ja-JP" sz="1800" dirty="0">
              <a:effectLst/>
              <a:latin typeface="+mj-ea"/>
              <a:ea typeface="+mj-ea"/>
            </a:endParaRPr>
          </a:p>
          <a:p>
            <a:pPr marL="180000" indent="-360000">
              <a:lnSpc>
                <a:spcPts val="2460"/>
              </a:lnSpc>
            </a:pPr>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en-US" sz="1800" dirty="0">
                <a:effectLst/>
                <a:latin typeface="+mj-ea"/>
                <a:ea typeface="+mj-ea"/>
              </a:rPr>
              <a:t>大阪・関西万博感染症情報解析センターの運用を開始（令和</a:t>
            </a:r>
            <a:r>
              <a:rPr lang="en-US" altLang="ja-JP" sz="1800" dirty="0">
                <a:effectLst/>
                <a:latin typeface="+mj-ea"/>
                <a:ea typeface="+mj-ea"/>
              </a:rPr>
              <a:t>7</a:t>
            </a:r>
            <a:r>
              <a:rPr lang="ja-JP" altLang="en-US" sz="1800" dirty="0">
                <a:effectLst/>
                <a:latin typeface="+mj-ea"/>
                <a:ea typeface="+mj-ea"/>
              </a:rPr>
              <a:t>年</a:t>
            </a:r>
            <a:r>
              <a:rPr lang="en-US" altLang="ja-JP" sz="1800" dirty="0">
                <a:effectLst/>
                <a:latin typeface="+mj-ea"/>
                <a:ea typeface="+mj-ea"/>
              </a:rPr>
              <a:t>1</a:t>
            </a:r>
            <a:r>
              <a:rPr lang="ja-JP" altLang="en-US" sz="1800" dirty="0">
                <a:effectLst/>
                <a:latin typeface="+mj-ea"/>
                <a:ea typeface="+mj-ea"/>
              </a:rPr>
              <a:t>月</a:t>
            </a:r>
            <a:r>
              <a:rPr lang="en-US" altLang="ja-JP" sz="1800" dirty="0">
                <a:effectLst/>
                <a:latin typeface="+mj-ea"/>
                <a:ea typeface="+mj-ea"/>
              </a:rPr>
              <a:t>〜</a:t>
            </a:r>
            <a:r>
              <a:rPr lang="ja-JP" altLang="en-US" sz="1800" dirty="0">
                <a:effectLst/>
                <a:latin typeface="+mj-ea"/>
                <a:ea typeface="+mj-ea"/>
              </a:rPr>
              <a:t>）</a:t>
            </a:r>
            <a:endParaRPr lang="en-US" altLang="ja-JP" sz="1800" dirty="0">
              <a:effectLst/>
              <a:latin typeface="+mj-ea"/>
              <a:ea typeface="+mj-ea"/>
            </a:endParaRPr>
          </a:p>
          <a:p>
            <a:pPr marL="180000" indent="-360000">
              <a:lnSpc>
                <a:spcPts val="2460"/>
              </a:lnSpc>
            </a:pPr>
            <a:r>
              <a:rPr lang="ja-JP" altLang="en-US" dirty="0">
                <a:latin typeface="+mj-ea"/>
                <a:ea typeface="+mj-ea"/>
              </a:rPr>
              <a:t>　　　　　日本国際博覧会協会、保健所等にリスク評価結果を提供</a:t>
            </a:r>
            <a:endParaRPr lang="en-US" altLang="ja-JP" dirty="0">
              <a:latin typeface="+mj-ea"/>
              <a:ea typeface="+mj-ea"/>
            </a:endParaRPr>
          </a:p>
          <a:p>
            <a:pPr marL="180000" indent="-360000">
              <a:lnSpc>
                <a:spcPts val="2460"/>
              </a:lnSpc>
            </a:pPr>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ja-JP" sz="1800" dirty="0">
                <a:effectLst/>
                <a:latin typeface="+mj-ea"/>
                <a:ea typeface="+mj-ea"/>
              </a:rPr>
              <a:t>感染症情報センターホームページ</a:t>
            </a:r>
            <a:r>
              <a:rPr lang="ja-JP" altLang="en-US" sz="1800" dirty="0">
                <a:effectLst/>
                <a:latin typeface="+mj-ea"/>
                <a:ea typeface="+mj-ea"/>
              </a:rPr>
              <a:t>：トピックス発信</a:t>
            </a:r>
            <a:r>
              <a:rPr lang="ja-JP" altLang="en-US" dirty="0">
                <a:latin typeface="+mj-ea"/>
                <a:ea typeface="+mj-ea"/>
                <a:sym typeface="Wingdings" pitchFamily="2" charset="2"/>
              </a:rPr>
              <a:t>（</a:t>
            </a:r>
            <a:r>
              <a:rPr lang="ja-JP" altLang="en-US" sz="1800" dirty="0">
                <a:effectLst/>
                <a:latin typeface="+mj-ea"/>
                <a:ea typeface="+mj-ea"/>
              </a:rPr>
              <a:t>府内感染症の流行状況）</a:t>
            </a:r>
            <a:endParaRPr lang="en-US" altLang="ja-JP" sz="1800" dirty="0">
              <a:effectLst/>
              <a:latin typeface="+mj-ea"/>
              <a:ea typeface="+mj-ea"/>
            </a:endParaRPr>
          </a:p>
          <a:p>
            <a:pPr marL="180000" indent="-360000">
              <a:lnSpc>
                <a:spcPts val="2460"/>
              </a:lnSpc>
            </a:pPr>
            <a:r>
              <a:rPr lang="ja-JP" altLang="en-US" dirty="0">
                <a:latin typeface="+mj-ea"/>
                <a:ea typeface="+mj-ea"/>
              </a:rPr>
              <a:t>　　　　　</a:t>
            </a:r>
            <a:r>
              <a:rPr lang="en-US" altLang="ja-JP" dirty="0">
                <a:latin typeface="+mj-ea"/>
                <a:ea typeface="+mj-ea"/>
              </a:rPr>
              <a:t>RS</a:t>
            </a:r>
            <a:r>
              <a:rPr lang="ja-JP" altLang="en-US" dirty="0">
                <a:latin typeface="+mj-ea"/>
                <a:ea typeface="+mj-ea"/>
              </a:rPr>
              <a:t>ウイルス感染症、手足口病、侵襲性髄膜炎菌感染症など</a:t>
            </a:r>
            <a:endParaRPr lang="en-US" altLang="ja-JP" dirty="0">
              <a:latin typeface="+mj-ea"/>
              <a:ea typeface="+mj-ea"/>
            </a:endParaRPr>
          </a:p>
          <a:p>
            <a:pPr marL="180000" indent="-360000">
              <a:lnSpc>
                <a:spcPts val="2460"/>
              </a:lnSpc>
            </a:pPr>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en-US" dirty="0">
                <a:latin typeface="+mj-ea"/>
                <a:ea typeface="+mj-ea"/>
              </a:rPr>
              <a:t>大安研公開講座：感染症についての講演</a:t>
            </a:r>
            <a:endParaRPr lang="ja-JP" altLang="ja-JP" sz="1800" dirty="0">
              <a:effectLst/>
              <a:latin typeface="+mj-ea"/>
              <a:ea typeface="+mj-ea"/>
            </a:endParaRPr>
          </a:p>
          <a:p>
            <a:pPr marL="180000" indent="-360000">
              <a:lnSpc>
                <a:spcPts val="2460"/>
              </a:lnSpc>
            </a:pPr>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ja-JP" sz="1800" dirty="0">
                <a:effectLst/>
                <a:latin typeface="+mj-ea"/>
                <a:ea typeface="+mj-ea"/>
              </a:rPr>
              <a:t>実習室を活用し</a:t>
            </a:r>
            <a:r>
              <a:rPr lang="ja-JP" altLang="en-US" sz="1800" dirty="0">
                <a:effectLst/>
                <a:latin typeface="+mj-ea"/>
                <a:ea typeface="+mj-ea"/>
              </a:rPr>
              <a:t>た</a:t>
            </a:r>
            <a:r>
              <a:rPr lang="ja-JP" altLang="ja-JP" sz="1800" dirty="0">
                <a:effectLst/>
                <a:latin typeface="+mj-ea"/>
                <a:ea typeface="+mj-ea"/>
              </a:rPr>
              <a:t>技術研修</a:t>
            </a:r>
            <a:r>
              <a:rPr lang="ja-JP" altLang="en-US" sz="1800" dirty="0">
                <a:effectLst/>
                <a:latin typeface="+mj-ea"/>
                <a:ea typeface="+mj-ea"/>
              </a:rPr>
              <a:t>：</a:t>
            </a:r>
            <a:r>
              <a:rPr lang="ja-JP" altLang="ja-JP" sz="1800" dirty="0">
                <a:effectLst/>
                <a:latin typeface="+mj-ea"/>
                <a:ea typeface="+mj-ea"/>
              </a:rPr>
              <a:t>公衆衛生分野の人材育成に</a:t>
            </a:r>
            <a:r>
              <a:rPr lang="ja-JP" altLang="en-US" sz="1800" dirty="0">
                <a:effectLst/>
                <a:latin typeface="+mj-ea"/>
                <a:ea typeface="+mj-ea"/>
              </a:rPr>
              <a:t>貢献</a:t>
            </a:r>
            <a:endParaRPr lang="ja-JP" altLang="ja-JP" sz="1800" dirty="0">
              <a:effectLst/>
              <a:latin typeface="+mj-ea"/>
              <a:ea typeface="+mj-ea"/>
            </a:endParaRPr>
          </a:p>
          <a:p>
            <a:pPr marL="95885" indent="-95885"/>
            <a:endParaRPr lang="en-US" altLang="ja-JP" b="1" dirty="0">
              <a:solidFill>
                <a:srgbClr val="FF0000"/>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sz="1400" b="1" kern="100">
                <a:solidFill>
                  <a:schemeClr val="tx1"/>
                </a:solidFill>
                <a:effectLst/>
                <a:latin typeface="MS PGothic" panose="020B0600070205080204" pitchFamily="34" charset="-128"/>
                <a:ea typeface="MS PGothic" panose="020B0600070205080204" pitchFamily="34" charset="-128"/>
                <a:cs typeface="Times New Roman" charset="0"/>
              </a:rPr>
              <a:t>第１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3826156" y="5859286"/>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438754576"/>
              </p:ext>
            </p:extLst>
          </p:nvPr>
        </p:nvGraphicFramePr>
        <p:xfrm>
          <a:off x="912620" y="5405557"/>
          <a:ext cx="3087244" cy="1209624"/>
        </p:xfrm>
        <a:graphic>
          <a:graphicData uri="http://schemas.openxmlformats.org/drawingml/2006/table">
            <a:tbl>
              <a:tblPr bandRow="1">
                <a:tableStyleId>{5C22544A-7EE6-4342-B048-85BDC9FD1C3A}</a:tableStyleId>
              </a:tblPr>
              <a:tblGrid>
                <a:gridCol w="1036693">
                  <a:extLst>
                    <a:ext uri="{9D8B030D-6E8A-4147-A177-3AD203B41FA5}">
                      <a16:colId xmlns:a16="http://schemas.microsoft.com/office/drawing/2014/main" val="20002"/>
                    </a:ext>
                  </a:extLst>
                </a:gridCol>
                <a:gridCol w="1021470">
                  <a:extLst>
                    <a:ext uri="{9D8B030D-6E8A-4147-A177-3AD203B41FA5}">
                      <a16:colId xmlns:a16="http://schemas.microsoft.com/office/drawing/2014/main" val="20000"/>
                    </a:ext>
                  </a:extLst>
                </a:gridCol>
                <a:gridCol w="1029081">
                  <a:extLst>
                    <a:ext uri="{9D8B030D-6E8A-4147-A177-3AD203B41FA5}">
                      <a16:colId xmlns:a16="http://schemas.microsoft.com/office/drawing/2014/main" val="20001"/>
                    </a:ext>
                  </a:extLst>
                </a:gridCol>
              </a:tblGrid>
              <a:tr h="311768">
                <a:tc gridSpan="3">
                  <a:txBody>
                    <a:bodyPr/>
                    <a:lstStyle/>
                    <a:p>
                      <a:pPr algn="ctr"/>
                      <a:r>
                        <a:rPr kumimoji="1" lang="ja-JP" altLang="en-US" sz="1200" b="1"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73424">
                <a:tc>
                  <a:txBody>
                    <a:bodyPr/>
                    <a:lstStyle/>
                    <a:p>
                      <a:pPr algn="ctr"/>
                      <a:endParaRPr kumimoji="1" lang="ja-JP" altLang="en-US" sz="1200" b="1" dirty="0">
                        <a:latin typeface="+mn-ea"/>
                        <a:ea typeface="+mn-ea"/>
                      </a:endParaRPr>
                    </a:p>
                  </a:txBody>
                  <a:tcPr/>
                </a:tc>
                <a:tc>
                  <a:txBody>
                    <a:bodyPr/>
                    <a:lstStyle/>
                    <a:p>
                      <a:pPr algn="ctr"/>
                      <a:r>
                        <a:rPr kumimoji="1" lang="ja-JP" altLang="en-US" sz="1200" b="1" dirty="0">
                          <a:latin typeface="+mn-ea"/>
                          <a:ea typeface="+mn-ea"/>
                        </a:rPr>
                        <a:t>単年度</a:t>
                      </a:r>
                    </a:p>
                  </a:txBody>
                  <a:tcP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tc>
                <a:extLst>
                  <a:ext uri="{0D108BD9-81ED-4DB2-BD59-A6C34878D82A}">
                    <a16:rowId xmlns:a16="http://schemas.microsoft.com/office/drawing/2014/main" val="10001"/>
                  </a:ext>
                </a:extLst>
              </a:tr>
              <a:tr h="3117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12</a:t>
                      </a:r>
                      <a:r>
                        <a:rPr kumimoji="1" lang="ja-JP" altLang="en-US" sz="1200" b="1" dirty="0">
                          <a:latin typeface="+mn-ea"/>
                          <a:ea typeface="+mn-ea"/>
                        </a:rPr>
                        <a:t>回以上</a:t>
                      </a:r>
                    </a:p>
                  </a:txBody>
                  <a:tcPr/>
                </a:tc>
                <a:tc>
                  <a:txBody>
                    <a:bodyPr/>
                    <a:lstStyle/>
                    <a:p>
                      <a:pPr algn="ctr"/>
                      <a:r>
                        <a:rPr kumimoji="1" lang="en-US" altLang="ja-JP" sz="1200" b="1" dirty="0">
                          <a:latin typeface="+mn-ea"/>
                          <a:ea typeface="+mn-ea"/>
                        </a:rPr>
                        <a:t>60</a:t>
                      </a:r>
                      <a:r>
                        <a:rPr kumimoji="1" lang="ja-JP" altLang="en-US" sz="1200" b="1" dirty="0">
                          <a:latin typeface="+mn-ea"/>
                          <a:ea typeface="+mn-ea"/>
                        </a:rPr>
                        <a:t>回以上</a:t>
                      </a:r>
                    </a:p>
                  </a:txBody>
                  <a:tcPr/>
                </a:tc>
                <a:extLst>
                  <a:ext uri="{0D108BD9-81ED-4DB2-BD59-A6C34878D82A}">
                    <a16:rowId xmlns:a16="http://schemas.microsoft.com/office/drawing/2014/main" val="10002"/>
                  </a:ext>
                </a:extLst>
              </a:tr>
              <a:tr h="311768">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200</a:t>
                      </a:r>
                      <a:r>
                        <a:rPr kumimoji="1" lang="ja-JP" altLang="en-US" sz="1200" b="1" dirty="0">
                          <a:latin typeface="+mn-ea"/>
                          <a:ea typeface="+mn-ea"/>
                        </a:rPr>
                        <a:t>人以上</a:t>
                      </a:r>
                    </a:p>
                  </a:txBody>
                  <a:tcPr/>
                </a:tc>
                <a:tc>
                  <a:txBody>
                    <a:bodyPr/>
                    <a:lstStyle/>
                    <a:p>
                      <a:pPr algn="ctr"/>
                      <a:r>
                        <a:rPr kumimoji="1" lang="en-US" altLang="ja-JP" sz="1200" b="1" dirty="0">
                          <a:latin typeface="+mn-ea"/>
                          <a:ea typeface="+mn-ea"/>
                        </a:rPr>
                        <a:t>1000</a:t>
                      </a:r>
                      <a:r>
                        <a:rPr kumimoji="1" lang="ja-JP" altLang="en-US" sz="1200" b="1" dirty="0">
                          <a:latin typeface="+mn-ea"/>
                          <a:ea typeface="+mn-ea"/>
                        </a:rPr>
                        <a:t>人以上</a:t>
                      </a:r>
                    </a:p>
                  </a:txBody>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05504626"/>
              </p:ext>
            </p:extLst>
          </p:nvPr>
        </p:nvGraphicFramePr>
        <p:xfrm>
          <a:off x="4575106" y="5549004"/>
          <a:ext cx="3483418" cy="951701"/>
        </p:xfrm>
        <a:graphic>
          <a:graphicData uri="http://schemas.openxmlformats.org/drawingml/2006/table">
            <a:tbl>
              <a:tblPr bandRow="1">
                <a:tableStyleId>{5C22544A-7EE6-4342-B048-85BDC9FD1C3A}</a:tableStyleId>
              </a:tblPr>
              <a:tblGrid>
                <a:gridCol w="1187056">
                  <a:extLst>
                    <a:ext uri="{9D8B030D-6E8A-4147-A177-3AD203B41FA5}">
                      <a16:colId xmlns:a16="http://schemas.microsoft.com/office/drawing/2014/main" val="20002"/>
                    </a:ext>
                  </a:extLst>
                </a:gridCol>
                <a:gridCol w="765454">
                  <a:extLst>
                    <a:ext uri="{9D8B030D-6E8A-4147-A177-3AD203B41FA5}">
                      <a16:colId xmlns:a16="http://schemas.microsoft.com/office/drawing/2014/main" val="4224621296"/>
                    </a:ext>
                  </a:extLst>
                </a:gridCol>
                <a:gridCol w="765454">
                  <a:extLst>
                    <a:ext uri="{9D8B030D-6E8A-4147-A177-3AD203B41FA5}">
                      <a16:colId xmlns:a16="http://schemas.microsoft.com/office/drawing/2014/main" val="20000"/>
                    </a:ext>
                  </a:extLst>
                </a:gridCol>
                <a:gridCol w="765454">
                  <a:extLst>
                    <a:ext uri="{9D8B030D-6E8A-4147-A177-3AD203B41FA5}">
                      <a16:colId xmlns:a16="http://schemas.microsoft.com/office/drawing/2014/main" val="621755260"/>
                    </a:ext>
                  </a:extLst>
                </a:gridCol>
              </a:tblGrid>
              <a:tr h="275828">
                <a:tc>
                  <a:txBody>
                    <a:bodyPr/>
                    <a:lstStyle/>
                    <a:p>
                      <a:pPr algn="ctr"/>
                      <a:endParaRPr kumimoji="1" lang="ja-JP" altLang="en-US" sz="1200" b="1" dirty="0">
                        <a:latin typeface="+mn-ea"/>
                        <a:ea typeface="+mn-ea"/>
                      </a:endParaRPr>
                    </a:p>
                  </a:txBody>
                  <a:tcPr anchor="ctr"/>
                </a:tc>
                <a:tc>
                  <a:txBody>
                    <a:bodyPr/>
                    <a:lstStyle/>
                    <a:p>
                      <a:pPr algn="ctr"/>
                      <a:r>
                        <a:rPr kumimoji="1" lang="en-US" altLang="ja-JP" sz="1400" b="1" dirty="0">
                          <a:solidFill>
                            <a:schemeClr val="tx1"/>
                          </a:solidFill>
                          <a:latin typeface="+mn-ea"/>
                          <a:ea typeface="+mn-ea"/>
                        </a:rPr>
                        <a:t>R4</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R5</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R6</a:t>
                      </a:r>
                      <a:endParaRPr kumimoji="1" lang="ja-JP" altLang="en-US" sz="1400" b="1" dirty="0">
                        <a:solidFill>
                          <a:schemeClr val="tx1"/>
                        </a:solidFill>
                        <a:latin typeface="+mn-ea"/>
                        <a:ea typeface="+mn-ea"/>
                      </a:endParaRPr>
                    </a:p>
                  </a:txBody>
                  <a:tcPr anchor="ctr"/>
                </a:tc>
                <a:extLst>
                  <a:ext uri="{0D108BD9-81ED-4DB2-BD59-A6C34878D82A}">
                    <a16:rowId xmlns:a16="http://schemas.microsoft.com/office/drawing/2014/main" val="10000"/>
                  </a:ext>
                </a:extLst>
              </a:tr>
              <a:tr h="3135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400" b="1" dirty="0">
                          <a:solidFill>
                            <a:schemeClr val="tx1"/>
                          </a:solidFill>
                          <a:latin typeface="+mn-ea"/>
                          <a:ea typeface="+mn-ea"/>
                        </a:rPr>
                        <a:t>20</a:t>
                      </a:r>
                      <a:r>
                        <a:rPr kumimoji="1" lang="ja-JP" altLang="en-US" sz="1400" b="1">
                          <a:solidFill>
                            <a:schemeClr val="tx1"/>
                          </a:solidFill>
                          <a:latin typeface="+mn-ea"/>
                          <a:ea typeface="+mn-ea"/>
                        </a:rPr>
                        <a:t>回</a:t>
                      </a:r>
                      <a:endParaRPr kumimoji="1" lang="ja-JP" altLang="en-US"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23</a:t>
                      </a:r>
                      <a:r>
                        <a:rPr kumimoji="1" lang="ja-JP" altLang="en-US" sz="1400" b="1" dirty="0">
                          <a:solidFill>
                            <a:schemeClr val="tx1"/>
                          </a:solidFill>
                          <a:latin typeface="+mn-ea"/>
                          <a:ea typeface="+mn-ea"/>
                        </a:rPr>
                        <a:t>回</a:t>
                      </a:r>
                    </a:p>
                  </a:txBody>
                  <a:tcPr anchor="ctr"/>
                </a:tc>
                <a:tc>
                  <a:txBody>
                    <a:bodyPr/>
                    <a:lstStyle/>
                    <a:p>
                      <a:pPr algn="ctr"/>
                      <a:r>
                        <a:rPr kumimoji="1" lang="en-US" altLang="ja-JP" sz="1400" b="1" dirty="0">
                          <a:solidFill>
                            <a:schemeClr val="tx1"/>
                          </a:solidFill>
                          <a:latin typeface="+mn-ea"/>
                          <a:ea typeface="+mn-ea"/>
                        </a:rPr>
                        <a:t>35</a:t>
                      </a:r>
                      <a:r>
                        <a:rPr kumimoji="1" lang="ja-JP" altLang="en-US" sz="1400" b="1" dirty="0">
                          <a:solidFill>
                            <a:schemeClr val="tx1"/>
                          </a:solidFill>
                          <a:latin typeface="+mn-ea"/>
                          <a:ea typeface="+mn-ea"/>
                        </a:rPr>
                        <a:t>回</a:t>
                      </a:r>
                    </a:p>
                  </a:txBody>
                  <a:tcPr anchor="ctr"/>
                </a:tc>
                <a:extLst>
                  <a:ext uri="{0D108BD9-81ED-4DB2-BD59-A6C34878D82A}">
                    <a16:rowId xmlns:a16="http://schemas.microsoft.com/office/drawing/2014/main" val="10001"/>
                  </a:ext>
                </a:extLst>
              </a:tr>
              <a:tr h="333316">
                <a:tc>
                  <a:txBody>
                    <a:bodyPr/>
                    <a:lstStyle/>
                    <a:p>
                      <a:pPr algn="ctr"/>
                      <a:r>
                        <a:rPr kumimoji="1" lang="ja-JP" altLang="en-US" sz="1200" b="1" dirty="0">
                          <a:latin typeface="+mn-ea"/>
                          <a:ea typeface="+mn-ea"/>
                        </a:rPr>
                        <a:t>研修・見学</a:t>
                      </a:r>
                    </a:p>
                  </a:txBody>
                  <a:tcPr/>
                </a:tc>
                <a:tc>
                  <a:txBody>
                    <a:bodyPr/>
                    <a:lstStyle/>
                    <a:p>
                      <a:pPr algn="ctr"/>
                      <a:r>
                        <a:rPr kumimoji="1" lang="en-US" altLang="ja-JP" sz="1400" b="1" dirty="0">
                          <a:solidFill>
                            <a:schemeClr val="tx1"/>
                          </a:solidFill>
                          <a:latin typeface="+mn-ea"/>
                          <a:ea typeface="+mn-ea"/>
                        </a:rPr>
                        <a:t>317</a:t>
                      </a:r>
                      <a:r>
                        <a:rPr kumimoji="1" lang="ja-JP" altLang="en-US" sz="1400" b="1">
                          <a:solidFill>
                            <a:schemeClr val="tx1"/>
                          </a:solidFill>
                          <a:latin typeface="+mn-ea"/>
                          <a:ea typeface="+mn-ea"/>
                        </a:rPr>
                        <a:t>人</a:t>
                      </a:r>
                      <a:endParaRPr kumimoji="1" lang="en-US" altLang="ja-JP"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246</a:t>
                      </a:r>
                      <a:r>
                        <a:rPr kumimoji="1" lang="ja-JP" altLang="en-US" sz="1400" b="1" dirty="0">
                          <a:solidFill>
                            <a:schemeClr val="tx1"/>
                          </a:solidFill>
                          <a:latin typeface="+mn-ea"/>
                          <a:ea typeface="+mn-ea"/>
                        </a:rPr>
                        <a:t>人</a:t>
                      </a:r>
                      <a:endParaRPr kumimoji="1" lang="en-US" altLang="ja-JP" sz="1400" b="1" dirty="0">
                        <a:solidFill>
                          <a:schemeClr val="tx1"/>
                        </a:solidFill>
                        <a:latin typeface="+mn-ea"/>
                        <a:ea typeface="+mn-ea"/>
                      </a:endParaRPr>
                    </a:p>
                  </a:txBody>
                  <a:tcPr anchor="ctr"/>
                </a:tc>
                <a:tc>
                  <a:txBody>
                    <a:bodyPr/>
                    <a:lstStyle/>
                    <a:p>
                      <a:pPr algn="ctr"/>
                      <a:r>
                        <a:rPr kumimoji="1" lang="en-US" altLang="ja-JP" sz="1400" b="1" dirty="0">
                          <a:solidFill>
                            <a:schemeClr val="tx1"/>
                          </a:solidFill>
                          <a:latin typeface="+mn-ea"/>
                          <a:ea typeface="+mn-ea"/>
                        </a:rPr>
                        <a:t>204</a:t>
                      </a:r>
                      <a:r>
                        <a:rPr kumimoji="1" lang="ja-JP" altLang="en-US" sz="1400" b="1" dirty="0">
                          <a:solidFill>
                            <a:schemeClr val="tx1"/>
                          </a:solidFill>
                          <a:latin typeface="+mn-ea"/>
                          <a:ea typeface="+mn-ea"/>
                        </a:rPr>
                        <a:t>人</a:t>
                      </a:r>
                      <a:endParaRPr kumimoji="1" lang="en-US" altLang="ja-JP" sz="1400" b="1" dirty="0">
                        <a:solidFill>
                          <a:schemeClr val="tx1"/>
                        </a:solidFill>
                        <a:latin typeface="+mn-ea"/>
                        <a:ea typeface="+mn-ea"/>
                      </a:endParaRPr>
                    </a:p>
                  </a:txBody>
                  <a:tcPr anchor="ctr"/>
                </a:tc>
                <a:extLst>
                  <a:ext uri="{0D108BD9-81ED-4DB2-BD59-A6C34878D82A}">
                    <a16:rowId xmlns:a16="http://schemas.microsoft.com/office/drawing/2014/main" val="10002"/>
                  </a:ext>
                </a:extLst>
              </a:tr>
            </a:tbl>
          </a:graphicData>
        </a:graphic>
      </p:graphicFrame>
      <p:sp>
        <p:nvSpPr>
          <p:cNvPr id="11" name="正方形/長方形 10"/>
          <p:cNvSpPr/>
          <p:nvPr/>
        </p:nvSpPr>
        <p:spPr>
          <a:xfrm>
            <a:off x="401928" y="5041671"/>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
        <p:nvSpPr>
          <p:cNvPr id="3" name="スライド番号プレースホルダー 3">
            <a:extLst>
              <a:ext uri="{FF2B5EF4-FFF2-40B4-BE49-F238E27FC236}">
                <a16:creationId xmlns:a16="http://schemas.microsoft.com/office/drawing/2014/main" id="{191B896C-E80A-6D94-FF87-D08B77E42689}"/>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16</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412542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2780903-B460-3245-84BB-ABE8E4A76ADD}"/>
              </a:ext>
            </a:extLst>
          </p:cNvPr>
          <p:cNvSpPr/>
          <p:nvPr/>
        </p:nvSpPr>
        <p:spPr>
          <a:xfrm>
            <a:off x="502381" y="936001"/>
            <a:ext cx="8280000" cy="1518442"/>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en-US" altLang="ja-JP" sz="1400" b="1" dirty="0">
              <a:solidFill>
                <a:schemeClr val="tx1"/>
              </a:solidFill>
              <a:latin typeface="+mn-ea"/>
            </a:endParaRPr>
          </a:p>
          <a:p>
            <a:endParaRPr lang="en-US" altLang="ja-JP" sz="1400" b="1" dirty="0">
              <a:solidFill>
                <a:schemeClr val="tx1"/>
              </a:solidFill>
            </a:endParaRPr>
          </a:p>
          <a:p>
            <a:endParaRPr lang="en-US" altLang="ja-JP" sz="1400" b="1" dirty="0">
              <a:solidFill>
                <a:schemeClr val="tx1"/>
              </a:solidFill>
            </a:endParaRPr>
          </a:p>
        </p:txBody>
      </p:sp>
      <p:sp>
        <p:nvSpPr>
          <p:cNvPr id="6" name="テキスト ボックス 5"/>
          <p:cNvSpPr txBox="1"/>
          <p:nvPr/>
        </p:nvSpPr>
        <p:spPr>
          <a:xfrm>
            <a:off x="502380" y="2684692"/>
            <a:ext cx="8525872" cy="2949334"/>
          </a:xfrm>
          <a:prstGeom prst="rect">
            <a:avLst/>
          </a:prstGeom>
          <a:noFill/>
        </p:spPr>
        <p:txBody>
          <a:bodyPr wrap="square" rtlCol="0">
            <a:spAutoFit/>
          </a:bodyPr>
          <a:lstStyle/>
          <a:p>
            <a:pPr indent="-360000">
              <a:lnSpc>
                <a:spcPts val="2600"/>
              </a:lnSpc>
            </a:pPr>
            <a:r>
              <a:rPr lang="ja-JP" altLang="en-US" dirty="0">
                <a:latin typeface="ＭＳ Ｐゴシック" panose="020B0600070205080204" pitchFamily="50" charset="-128"/>
                <a:ea typeface="ＭＳ Ｐゴシック" panose="020B0600070205080204" pitchFamily="50" charset="-128"/>
              </a:rPr>
              <a:t>○広域連携</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500"/>
              </a:lnSpc>
            </a:pPr>
            <a:r>
              <a:rPr lang="en-US" altLang="ja-JP" dirty="0">
                <a:latin typeface="+mj-ea"/>
                <a:ea typeface="+mj-ea"/>
              </a:rPr>
              <a:t> </a:t>
            </a:r>
            <a:r>
              <a:rPr lang="ja-JP" altLang="en-US" dirty="0">
                <a:latin typeface="+mj-ea"/>
                <a:ea typeface="+mj-ea"/>
              </a:rPr>
              <a:t>・</a:t>
            </a:r>
            <a:r>
              <a:rPr lang="en-US" altLang="ja-JP" dirty="0">
                <a:latin typeface="+mj-ea"/>
                <a:ea typeface="+mj-ea"/>
              </a:rPr>
              <a:t> </a:t>
            </a:r>
            <a:r>
              <a:rPr lang="ja-JP" altLang="en-US" dirty="0">
                <a:latin typeface="+mj-ea"/>
                <a:ea typeface="+mj-ea"/>
              </a:rPr>
              <a:t>国立感染症研究所と連携し、</a:t>
            </a:r>
            <a:r>
              <a:rPr lang="en-US" altLang="ja-JP" dirty="0">
                <a:latin typeface="+mj-ea"/>
                <a:ea typeface="+mj-ea"/>
              </a:rPr>
              <a:t>O-FEIT</a:t>
            </a:r>
            <a:r>
              <a:rPr lang="ja-JP" altLang="en-US" dirty="0">
                <a:latin typeface="+mj-ea"/>
                <a:ea typeface="+mj-ea"/>
              </a:rPr>
              <a:t>が府内保健所の疫学調査等を支援</a:t>
            </a:r>
            <a:endParaRPr lang="en-US" altLang="ja-JP" dirty="0">
              <a:latin typeface="+mj-ea"/>
              <a:ea typeface="+mj-ea"/>
            </a:endParaRPr>
          </a:p>
          <a:p>
            <a:pPr marL="180000" indent="-360000">
              <a:lnSpc>
                <a:spcPts val="2500"/>
              </a:lnSpc>
            </a:pPr>
            <a:r>
              <a:rPr lang="en-US" altLang="ja-JP" dirty="0">
                <a:latin typeface="+mj-ea"/>
                <a:ea typeface="+mj-ea"/>
              </a:rPr>
              <a:t> </a:t>
            </a:r>
            <a:r>
              <a:rPr lang="ja-JP" altLang="en-US" dirty="0">
                <a:latin typeface="+mj-ea"/>
                <a:ea typeface="+mj-ea"/>
              </a:rPr>
              <a:t>・</a:t>
            </a:r>
            <a:r>
              <a:rPr lang="en-US" altLang="ja-JP" dirty="0">
                <a:latin typeface="+mj-ea"/>
                <a:ea typeface="+mj-ea"/>
              </a:rPr>
              <a:t> </a:t>
            </a:r>
            <a:r>
              <a:rPr lang="ja-JP" altLang="en-US" spc="-5" dirty="0">
                <a:effectLst/>
                <a:latin typeface="+mj-ea"/>
                <a:ea typeface="+mj-ea"/>
                <a:cs typeface="Arial" panose="020B0604020202020204" pitchFamily="34" charset="0"/>
              </a:rPr>
              <a:t>近畿支部疫学情報部会において健康危機事象の模擬訓練を主催</a:t>
            </a:r>
            <a:endParaRPr lang="en-US" altLang="ja-JP" spc="-5" dirty="0">
              <a:effectLst/>
              <a:latin typeface="+mj-ea"/>
              <a:ea typeface="+mj-ea"/>
              <a:cs typeface="Arial" panose="020B0604020202020204" pitchFamily="34" charset="0"/>
            </a:endParaRPr>
          </a:p>
          <a:p>
            <a:pPr marL="180000" indent="-360000">
              <a:lnSpc>
                <a:spcPts val="2500"/>
              </a:lnSpc>
            </a:pPr>
            <a:r>
              <a:rPr lang="ja-JP" altLang="en-US" spc="-5" dirty="0">
                <a:latin typeface="+mj-ea"/>
                <a:ea typeface="+mj-ea"/>
                <a:cs typeface="Arial" panose="020B0604020202020204" pitchFamily="34" charset="0"/>
              </a:rPr>
              <a:t>　　　　　結果を近畿ブロックの地衛研と共有</a:t>
            </a:r>
            <a:endParaRPr lang="en-US" altLang="ja-JP" dirty="0">
              <a:latin typeface="+mj-ea"/>
              <a:ea typeface="+mj-ea"/>
            </a:endParaRPr>
          </a:p>
          <a:p>
            <a:pPr marL="180000" indent="-360000">
              <a:lnSpc>
                <a:spcPts val="2500"/>
              </a:lnSpc>
            </a:pPr>
            <a:r>
              <a:rPr lang="ja-JP" altLang="en-US" dirty="0">
                <a:latin typeface="+mj-ea"/>
                <a:ea typeface="+mj-ea"/>
              </a:rPr>
              <a:t>・</a:t>
            </a:r>
            <a:r>
              <a:rPr lang="en-US" altLang="ja-JP" dirty="0">
                <a:latin typeface="+mj-ea"/>
                <a:ea typeface="+mj-ea"/>
              </a:rPr>
              <a:t> </a:t>
            </a:r>
            <a:r>
              <a:rPr lang="ja-JP" altLang="en-US" dirty="0">
                <a:latin typeface="+mj-ea"/>
                <a:ea typeface="+mj-ea"/>
              </a:rPr>
              <a:t>近畿のレファレンスセンター（衛生微生物技術協議会）</a:t>
            </a:r>
            <a:endParaRPr lang="en-US" altLang="ja-JP" dirty="0">
              <a:latin typeface="+mj-ea"/>
              <a:ea typeface="+mj-ea"/>
            </a:endParaRPr>
          </a:p>
          <a:p>
            <a:pPr marL="720000">
              <a:lnSpc>
                <a:spcPts val="2500"/>
              </a:lnSpc>
            </a:pPr>
            <a:r>
              <a:rPr lang="en-US" altLang="ja-JP" dirty="0">
                <a:latin typeface="+mj-ea"/>
                <a:ea typeface="+mj-ea"/>
              </a:rPr>
              <a:t>16</a:t>
            </a:r>
            <a:r>
              <a:rPr lang="ja-JP" altLang="en-US" dirty="0">
                <a:latin typeface="+mj-ea"/>
                <a:ea typeface="+mj-ea"/>
              </a:rPr>
              <a:t>種中</a:t>
            </a:r>
            <a:r>
              <a:rPr lang="en-US" altLang="ja-JP" dirty="0">
                <a:latin typeface="+mj-ea"/>
                <a:ea typeface="+mj-ea"/>
              </a:rPr>
              <a:t>12</a:t>
            </a:r>
            <a:r>
              <a:rPr lang="ja-JP" altLang="en-US" dirty="0">
                <a:latin typeface="+mj-ea"/>
                <a:ea typeface="+mj-ea"/>
              </a:rPr>
              <a:t>種の微生物等を担当</a:t>
            </a:r>
            <a:endParaRPr lang="en-US" altLang="ja-JP" dirty="0">
              <a:latin typeface="+mj-ea"/>
              <a:ea typeface="+mj-ea"/>
            </a:endParaRPr>
          </a:p>
          <a:p>
            <a:pPr marL="720000">
              <a:lnSpc>
                <a:spcPts val="2500"/>
              </a:lnSpc>
            </a:pPr>
            <a:r>
              <a:rPr lang="ja-JP" altLang="en-US" dirty="0">
                <a:latin typeface="+mj-ea"/>
                <a:ea typeface="+mj-ea"/>
              </a:rPr>
              <a:t>近畿の地方衛生研究所からの技術協力依頼に対応</a:t>
            </a:r>
            <a:endParaRPr lang="en-US" altLang="ja-JP" dirty="0">
              <a:latin typeface="+mj-ea"/>
              <a:ea typeface="+mj-ea"/>
            </a:endParaRPr>
          </a:p>
          <a:p>
            <a:pPr marL="180000" indent="-360000">
              <a:lnSpc>
                <a:spcPts val="2500"/>
              </a:lnSpc>
            </a:pPr>
            <a:r>
              <a:rPr lang="ja-JP" altLang="en-US" dirty="0">
                <a:latin typeface="+mj-ea"/>
                <a:ea typeface="+mj-ea"/>
              </a:rPr>
              <a:t>・</a:t>
            </a:r>
            <a:r>
              <a:rPr lang="en-US" altLang="ja-JP" dirty="0">
                <a:latin typeface="+mj-ea"/>
                <a:ea typeface="+mj-ea"/>
              </a:rPr>
              <a:t> </a:t>
            </a:r>
            <a:r>
              <a:rPr lang="ja-JP" altLang="en-US" dirty="0">
                <a:latin typeface="+mj-ea"/>
                <a:ea typeface="+mj-ea"/>
              </a:rPr>
              <a:t>東京都健康安全研究センターと連携し、危険ドラッグ４品目が知事指定薬物に指定</a:t>
            </a:r>
            <a:endParaRPr lang="en-US" altLang="ja-JP" dirty="0">
              <a:latin typeface="+mj-ea"/>
              <a:ea typeface="+mj-ea"/>
            </a:endParaRPr>
          </a:p>
          <a:p>
            <a:pPr marL="180000" indent="-360000">
              <a:lnSpc>
                <a:spcPts val="2500"/>
              </a:lnSpc>
            </a:pPr>
            <a:r>
              <a:rPr lang="ja-JP" altLang="en-US" dirty="0">
                <a:latin typeface="+mj-ea"/>
                <a:ea typeface="+mj-ea"/>
              </a:rPr>
              <a:t>・</a:t>
            </a:r>
            <a:r>
              <a:rPr lang="en-US" altLang="ja-JP" dirty="0">
                <a:latin typeface="+mj-ea"/>
                <a:ea typeface="+mj-ea"/>
              </a:rPr>
              <a:t> </a:t>
            </a:r>
            <a:r>
              <a:rPr lang="ja-JP" altLang="en-US" dirty="0">
                <a:latin typeface="+mj-ea"/>
                <a:ea typeface="+mj-ea"/>
              </a:rPr>
              <a:t>府内保健所等（中核市）から</a:t>
            </a:r>
            <a:r>
              <a:rPr lang="en-US" altLang="ja-JP" dirty="0">
                <a:latin typeface="+mj-ea"/>
                <a:ea typeface="+mj-ea"/>
              </a:rPr>
              <a:t>2,373</a:t>
            </a:r>
            <a:r>
              <a:rPr lang="ja-JP" altLang="en-US" dirty="0">
                <a:latin typeface="+mj-ea"/>
                <a:ea typeface="+mj-ea"/>
              </a:rPr>
              <a:t>件の依頼を受け、検査を実施</a:t>
            </a:r>
          </a:p>
        </p:txBody>
      </p:sp>
      <p:sp>
        <p:nvSpPr>
          <p:cNvPr id="15" name="正方形/長方形 14">
            <a:extLst>
              <a:ext uri="{FF2B5EF4-FFF2-40B4-BE49-F238E27FC236}">
                <a16:creationId xmlns:a16="http://schemas.microsoft.com/office/drawing/2014/main" id="{1B2CA0CC-3CFC-B85E-BE9D-34FC405A9B0A}"/>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6" name="テキスト ボックス 17">
            <a:extLst>
              <a:ext uri="{FF2B5EF4-FFF2-40B4-BE49-F238E27FC236}">
                <a16:creationId xmlns:a16="http://schemas.microsoft.com/office/drawing/2014/main" id="{D766AB19-E6C9-03F7-B06B-A70117C75E87}"/>
              </a:ext>
            </a:extLst>
          </p:cNvPr>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
        <p:nvSpPr>
          <p:cNvPr id="3" name="スライド番号プレースホルダー 3">
            <a:extLst>
              <a:ext uri="{FF2B5EF4-FFF2-40B4-BE49-F238E27FC236}">
                <a16:creationId xmlns:a16="http://schemas.microsoft.com/office/drawing/2014/main" id="{A0A81F69-B2B0-E4E7-5158-3225AFC09B09}"/>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17</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60046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2586A6F-9488-4A8D-9AD5-27C8FC422718}"/>
              </a:ext>
            </a:extLst>
          </p:cNvPr>
          <p:cNvSpPr txBox="1"/>
          <p:nvPr/>
        </p:nvSpPr>
        <p:spPr>
          <a:xfrm rot="-1800000">
            <a:off x="268052" y="248354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3" name="テキスト ボックス 2">
            <a:extLst>
              <a:ext uri="{FF2B5EF4-FFF2-40B4-BE49-F238E27FC236}">
                <a16:creationId xmlns:a16="http://schemas.microsoft.com/office/drawing/2014/main" id="{CFBCCBD4-76EC-EB60-D3E1-3EEC1CE36372}"/>
              </a:ext>
            </a:extLst>
          </p:cNvPr>
          <p:cNvSpPr txBox="1"/>
          <p:nvPr/>
        </p:nvSpPr>
        <p:spPr>
          <a:xfrm rot="-1800000">
            <a:off x="243987" y="5644099"/>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テキスト ボックス 1">
            <a:extLst>
              <a:ext uri="{FF2B5EF4-FFF2-40B4-BE49-F238E27FC236}">
                <a16:creationId xmlns:a16="http://schemas.microsoft.com/office/drawing/2014/main" id="{5FBA94B5-8166-D2FA-07BB-1B293A68EDE2}"/>
              </a:ext>
            </a:extLst>
          </p:cNvPr>
          <p:cNvSpPr txBox="1"/>
          <p:nvPr/>
        </p:nvSpPr>
        <p:spPr>
          <a:xfrm rot="-1800000">
            <a:off x="276067" y="4990366"/>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6" name="テキスト ボックス 5"/>
          <p:cNvSpPr txBox="1"/>
          <p:nvPr/>
        </p:nvSpPr>
        <p:spPr>
          <a:xfrm>
            <a:off x="502381" y="2018056"/>
            <a:ext cx="8641618" cy="4552336"/>
          </a:xfrm>
          <a:prstGeom prst="rect">
            <a:avLst/>
          </a:prstGeom>
          <a:noFill/>
        </p:spPr>
        <p:txBody>
          <a:bodyPr wrap="square" rtlCol="0">
            <a:spAutoFit/>
          </a:bodyPr>
          <a:lstStyle/>
          <a:p>
            <a:pPr indent="-360000">
              <a:lnSpc>
                <a:spcPts val="2600"/>
              </a:lnSpc>
            </a:pPr>
            <a:r>
              <a:rPr lang="ja-JP" altLang="en-US" dirty="0">
                <a:latin typeface="+mj-ea"/>
                <a:ea typeface="+mj-ea"/>
              </a:rPr>
              <a:t>○健康危機管理</a:t>
            </a:r>
          </a:p>
          <a:p>
            <a:pPr marL="180000" indent="-360000">
              <a:lnSpc>
                <a:spcPts val="2460"/>
              </a:lnSpc>
            </a:pPr>
            <a:r>
              <a:rPr lang="ja-JP" altLang="en-US" dirty="0">
                <a:latin typeface="+mj-ea"/>
                <a:ea typeface="+mj-ea"/>
              </a:rPr>
              <a:t>・</a:t>
            </a:r>
            <a:r>
              <a:rPr lang="en-US" altLang="ja-JP" dirty="0">
                <a:effectLst/>
                <a:latin typeface="+mj-ea"/>
                <a:ea typeface="+mj-ea"/>
              </a:rPr>
              <a:t> </a:t>
            </a:r>
            <a:r>
              <a:rPr lang="ja-JP" altLang="en-US" dirty="0">
                <a:effectLst/>
                <a:latin typeface="+mj-ea"/>
                <a:ea typeface="+mj-ea"/>
              </a:rPr>
              <a:t>紅麹配合食品に係る原因究明に寄与</a:t>
            </a:r>
            <a:endParaRPr lang="en-US" altLang="ja-JP" dirty="0">
              <a:effectLst/>
              <a:latin typeface="+mj-ea"/>
              <a:ea typeface="+mj-ea"/>
            </a:endParaRPr>
          </a:p>
          <a:p>
            <a:pPr marL="180000" indent="-360000">
              <a:lnSpc>
                <a:spcPts val="2460"/>
              </a:lnSpc>
            </a:pPr>
            <a:r>
              <a:rPr lang="ja-JP" altLang="en-US" dirty="0">
                <a:latin typeface="+mj-ea"/>
                <a:ea typeface="+mj-ea"/>
              </a:rPr>
              <a:t>　　　　　　大阪市からの要請を受け、大阪市食中毒対策本部に参画</a:t>
            </a:r>
            <a:endParaRPr lang="en-US" altLang="ja-JP" sz="1600" dirty="0">
              <a:latin typeface="+mj-ea"/>
              <a:ea typeface="+mj-ea"/>
            </a:endParaRPr>
          </a:p>
          <a:p>
            <a:pPr marL="180000" indent="-360000">
              <a:lnSpc>
                <a:spcPts val="2460"/>
              </a:lnSpc>
            </a:pPr>
            <a:r>
              <a:rPr lang="ja-JP" altLang="en-US" dirty="0">
                <a:latin typeface="+mj-ea"/>
                <a:ea typeface="+mj-ea"/>
              </a:rPr>
              <a:t>　　　　　　大安研内に対策本部を設置</a:t>
            </a:r>
            <a:endParaRPr lang="en-US" altLang="ja-JP" sz="1600" dirty="0">
              <a:latin typeface="+mj-ea"/>
              <a:ea typeface="+mj-ea"/>
            </a:endParaRPr>
          </a:p>
          <a:p>
            <a:pPr marL="180000" indent="-360000">
              <a:lnSpc>
                <a:spcPts val="2460"/>
              </a:lnSpc>
            </a:pPr>
            <a:r>
              <a:rPr lang="ja-JP" altLang="en-US" dirty="0">
                <a:latin typeface="+mj-ea"/>
                <a:ea typeface="+mj-ea"/>
              </a:rPr>
              <a:t>　　　　　　　　　大阪市や報道機関等との連絡体制や検査体制を迅速に整備</a:t>
            </a:r>
            <a:endParaRPr lang="en-US" altLang="ja-JP" dirty="0">
              <a:latin typeface="+mj-ea"/>
              <a:ea typeface="+mj-ea"/>
            </a:endParaRPr>
          </a:p>
          <a:p>
            <a:pPr marL="180000" indent="-360000">
              <a:lnSpc>
                <a:spcPts val="2460"/>
              </a:lnSpc>
            </a:pPr>
            <a:r>
              <a:rPr lang="ja-JP" altLang="en-US" dirty="0">
                <a:latin typeface="+mj-ea"/>
                <a:ea typeface="+mj-ea"/>
              </a:rPr>
              <a:t>　　　　　　　　　　　→法人のスケールメリット（専門人材・分析機器）を最大限活用</a:t>
            </a:r>
            <a:endParaRPr lang="en-US" altLang="ja-JP" dirty="0">
              <a:latin typeface="+mj-ea"/>
              <a:ea typeface="+mj-ea"/>
            </a:endParaRPr>
          </a:p>
          <a:p>
            <a:pPr marL="180000" indent="-360000">
              <a:lnSpc>
                <a:spcPts val="2460"/>
              </a:lnSpc>
            </a:pPr>
            <a:r>
              <a:rPr lang="ja-JP" altLang="en-US" dirty="0">
                <a:latin typeface="+mj-ea"/>
                <a:ea typeface="+mj-ea"/>
              </a:rPr>
              <a:t>　　　　　　　　　大阪市との緊密な連携</a:t>
            </a:r>
            <a:endParaRPr lang="en-US" altLang="ja-JP" dirty="0">
              <a:latin typeface="+mj-ea"/>
              <a:ea typeface="+mj-ea"/>
            </a:endParaRPr>
          </a:p>
          <a:p>
            <a:pPr marL="180000" indent="-360000">
              <a:lnSpc>
                <a:spcPts val="2460"/>
              </a:lnSpc>
            </a:pPr>
            <a:r>
              <a:rPr lang="ja-JP" altLang="en-US" dirty="0">
                <a:latin typeface="+mj-ea"/>
                <a:ea typeface="+mj-ea"/>
              </a:rPr>
              <a:t>　　　　　　　　　　　→</a:t>
            </a:r>
            <a:r>
              <a:rPr lang="ja-JP" altLang="en-US" dirty="0">
                <a:latin typeface="+mj-ea"/>
              </a:rPr>
              <a:t>法人が</a:t>
            </a:r>
            <a:r>
              <a:rPr lang="ja-JP" altLang="en-US" dirty="0">
                <a:latin typeface="+mj-ea"/>
                <a:ea typeface="+mj-ea"/>
              </a:rPr>
              <a:t>検査方針や対応策を積極的に提案</a:t>
            </a:r>
            <a:endParaRPr lang="en-US" altLang="ja-JP" dirty="0">
              <a:latin typeface="+mj-ea"/>
              <a:ea typeface="+mj-ea"/>
            </a:endParaRPr>
          </a:p>
          <a:p>
            <a:pPr marL="180000" indent="-360000">
              <a:lnSpc>
                <a:spcPts val="2460"/>
              </a:lnSpc>
            </a:pPr>
            <a:r>
              <a:rPr lang="ja-JP" altLang="en-US" dirty="0">
                <a:latin typeface="+mj-ea"/>
                <a:ea typeface="+mj-ea"/>
              </a:rPr>
              <a:t>　　　　　　　　　　　→状況に応じた柔軟な検査対応</a:t>
            </a:r>
            <a:endParaRPr lang="en-US" altLang="ja-JP" dirty="0">
              <a:latin typeface="+mj-ea"/>
              <a:ea typeface="+mj-ea"/>
            </a:endParaRPr>
          </a:p>
          <a:p>
            <a:pPr marL="180000" indent="-360000">
              <a:lnSpc>
                <a:spcPts val="2460"/>
              </a:lnSpc>
            </a:pPr>
            <a:r>
              <a:rPr lang="ja-JP" altLang="en-US" dirty="0">
                <a:effectLst/>
                <a:latin typeface="+mj-ea"/>
                <a:ea typeface="+mj-ea"/>
              </a:rPr>
              <a:t>・</a:t>
            </a:r>
            <a:r>
              <a:rPr lang="en-US" altLang="ja-JP" dirty="0">
                <a:effectLst/>
                <a:latin typeface="+mj-ea"/>
                <a:ea typeface="+mj-ea"/>
              </a:rPr>
              <a:t> O-FEIT</a:t>
            </a:r>
            <a:r>
              <a:rPr lang="ja-JP" altLang="ja-JP" dirty="0">
                <a:effectLst/>
                <a:latin typeface="+mj-ea"/>
                <a:ea typeface="+mj-ea"/>
              </a:rPr>
              <a:t>による</a:t>
            </a:r>
            <a:r>
              <a:rPr lang="ja-JP" altLang="en-US" dirty="0">
                <a:latin typeface="+mj-ea"/>
                <a:ea typeface="+mj-ea"/>
              </a:rPr>
              <a:t>活動：</a:t>
            </a:r>
            <a:r>
              <a:rPr lang="ja-JP" altLang="ja-JP" dirty="0">
                <a:effectLst/>
                <a:latin typeface="+mj-ea"/>
                <a:ea typeface="+mj-ea"/>
              </a:rPr>
              <a:t>派遣要請に基づく疫学調査支援</a:t>
            </a:r>
            <a:r>
              <a:rPr lang="ja-JP" altLang="en-US" dirty="0">
                <a:latin typeface="+mj-ea"/>
                <a:ea typeface="+mj-ea"/>
              </a:rPr>
              <a:t>、相談対応</a:t>
            </a:r>
            <a:endParaRPr lang="en-US" altLang="ja-JP" dirty="0">
              <a:latin typeface="+mj-ea"/>
              <a:ea typeface="+mj-ea"/>
            </a:endParaRPr>
          </a:p>
          <a:p>
            <a:pPr marL="180000" indent="-360000">
              <a:lnSpc>
                <a:spcPts val="2460"/>
              </a:lnSpc>
            </a:pPr>
            <a:r>
              <a:rPr lang="ja-JP" altLang="en-US" dirty="0">
                <a:effectLst/>
                <a:latin typeface="+mj-ea"/>
                <a:ea typeface="+mj-ea"/>
              </a:rPr>
              <a:t>　　　　　</a:t>
            </a:r>
            <a:r>
              <a:rPr lang="ja-JP" altLang="en-US">
                <a:effectLst/>
                <a:latin typeface="+mj-ea"/>
                <a:ea typeface="+mj-ea"/>
              </a:rPr>
              <a:t>　　　　　　　　　紅</a:t>
            </a:r>
            <a:r>
              <a:rPr lang="ja-JP" altLang="en-US" dirty="0">
                <a:effectLst/>
                <a:latin typeface="+mj-ea"/>
                <a:ea typeface="+mj-ea"/>
              </a:rPr>
              <a:t>麹配合食品に係る健康被害、薬剤耐性菌症等</a:t>
            </a:r>
            <a:endParaRPr lang="en-US" altLang="ja-JP" dirty="0">
              <a:effectLst/>
              <a:latin typeface="+mj-ea"/>
              <a:ea typeface="+mj-ea"/>
            </a:endParaRPr>
          </a:p>
          <a:p>
            <a:pPr marL="180000" indent="-360000">
              <a:lnSpc>
                <a:spcPts val="2460"/>
              </a:lnSpc>
            </a:pPr>
            <a:r>
              <a:rPr lang="ja-JP" altLang="en-US" dirty="0">
                <a:latin typeface="+mj-ea"/>
                <a:ea typeface="+mj-ea"/>
              </a:rPr>
              <a:t>・</a:t>
            </a:r>
            <a:r>
              <a:rPr lang="en-US" altLang="ja-JP" dirty="0">
                <a:latin typeface="+mj-ea"/>
                <a:ea typeface="+mj-ea"/>
              </a:rPr>
              <a:t> </a:t>
            </a:r>
            <a:r>
              <a:rPr lang="ja-JP" altLang="en-US" dirty="0">
                <a:latin typeface="+mj-ea"/>
                <a:ea typeface="+mj-ea"/>
              </a:rPr>
              <a:t>日本国際博覧会：府内保健所職員に疫学研修会を開催</a:t>
            </a:r>
            <a:endParaRPr lang="en-US" altLang="ja-JP" dirty="0">
              <a:latin typeface="+mj-ea"/>
              <a:ea typeface="+mj-ea"/>
            </a:endParaRPr>
          </a:p>
          <a:p>
            <a:pPr marL="180000" indent="-360000">
              <a:lnSpc>
                <a:spcPts val="2460"/>
              </a:lnSpc>
            </a:pPr>
            <a:r>
              <a:rPr lang="ja-JP" altLang="en-US" dirty="0">
                <a:solidFill>
                  <a:srgbClr val="0070C0"/>
                </a:solidFill>
                <a:latin typeface="+mj-ea"/>
              </a:rPr>
              <a:t>　　　　　　　　　　　　</a:t>
            </a:r>
            <a:r>
              <a:rPr lang="en-US" altLang="ja-JP" dirty="0">
                <a:solidFill>
                  <a:srgbClr val="0070C0"/>
                </a:solidFill>
                <a:latin typeface="+mj-ea"/>
              </a:rPr>
              <a:t> </a:t>
            </a:r>
            <a:r>
              <a:rPr lang="ja-JP" altLang="en-US" dirty="0">
                <a:effectLst/>
                <a:latin typeface="+mj-ea"/>
                <a:ea typeface="+mj-ea"/>
              </a:rPr>
              <a:t>検査機器の検証実験や</a:t>
            </a:r>
            <a:r>
              <a:rPr lang="ja-JP" altLang="en-US" dirty="0">
                <a:latin typeface="+mj-ea"/>
                <a:ea typeface="+mj-ea"/>
              </a:rPr>
              <a:t>バイオテロに関する研修会に協力</a:t>
            </a:r>
            <a:r>
              <a:rPr lang="en-US" altLang="ja-JP" dirty="0">
                <a:latin typeface="+mj-ea"/>
                <a:ea typeface="+mj-ea"/>
              </a:rPr>
              <a:t>(</a:t>
            </a:r>
            <a:r>
              <a:rPr lang="ja-JP" altLang="en-US" dirty="0">
                <a:latin typeface="+mj-ea"/>
                <a:ea typeface="+mj-ea"/>
              </a:rPr>
              <a:t>府警）</a:t>
            </a:r>
            <a:endParaRPr lang="en-US" altLang="ja-JP" dirty="0">
              <a:effectLst/>
              <a:latin typeface="+mj-ea"/>
              <a:ea typeface="+mj-ea"/>
            </a:endParaRPr>
          </a:p>
          <a:p>
            <a:pPr marL="180000" indent="-360000">
              <a:lnSpc>
                <a:spcPts val="2460"/>
              </a:lnSpc>
            </a:pPr>
            <a:r>
              <a:rPr lang="ja-JP" altLang="en-US">
                <a:solidFill>
                  <a:srgbClr val="0070C0"/>
                </a:solidFill>
                <a:latin typeface="+mj-ea"/>
              </a:rPr>
              <a:t>　　　　　　　　　　　　</a:t>
            </a:r>
            <a:r>
              <a:rPr lang="en-US" altLang="ja-JP">
                <a:solidFill>
                  <a:srgbClr val="0070C0"/>
                </a:solidFill>
                <a:latin typeface="+mj-ea"/>
              </a:rPr>
              <a:t> </a:t>
            </a:r>
            <a:r>
              <a:rPr lang="ja-JP" altLang="en-US">
                <a:effectLst/>
                <a:latin typeface="+mj-ea"/>
                <a:ea typeface="+mj-ea"/>
              </a:rPr>
              <a:t>下水</a:t>
            </a:r>
            <a:r>
              <a:rPr lang="ja-JP" altLang="ja-JP" dirty="0">
                <a:effectLst/>
                <a:latin typeface="+mj-ea"/>
                <a:ea typeface="+mj-ea"/>
                <a:cs typeface="Times New Roman" panose="02020603050405020304" pitchFamily="18" charset="0"/>
              </a:rPr>
              <a:t>サーベイランス</a:t>
            </a:r>
            <a:r>
              <a:rPr lang="ja-JP" altLang="en-US" dirty="0">
                <a:effectLst/>
                <a:latin typeface="+mj-ea"/>
                <a:ea typeface="+mj-ea"/>
                <a:cs typeface="Times New Roman" panose="02020603050405020304" pitchFamily="18" charset="0"/>
              </a:rPr>
              <a:t>の検査体制を構築</a:t>
            </a:r>
            <a:endParaRPr lang="en-US" altLang="ja-JP" dirty="0">
              <a:effectLst/>
              <a:latin typeface="+mj-ea"/>
              <a:ea typeface="+mj-ea"/>
              <a:cs typeface="Times New Roman" panose="02020603050405020304" pitchFamily="18"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012069"/>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dirty="0">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latin typeface="MS PGothic" panose="020B0600070205080204" pitchFamily="34" charset="-128"/>
              <a:ea typeface="MS PGothic" panose="020B0600070205080204" pitchFamily="34" charset="-128"/>
            </a:endParaRPr>
          </a:p>
          <a:p>
            <a:endParaRPr lang="en-US"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
        <p:nvSpPr>
          <p:cNvPr id="5" name="スライド番号プレースホルダー 3">
            <a:extLst>
              <a:ext uri="{FF2B5EF4-FFF2-40B4-BE49-F238E27FC236}">
                <a16:creationId xmlns:a16="http://schemas.microsoft.com/office/drawing/2014/main" id="{F3763B9B-1BDA-8C11-2E31-C29018CC37B5}"/>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18</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98163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F758C5-D92A-A8FE-2713-B677708BFAE2}"/>
              </a:ext>
            </a:extLst>
          </p:cNvPr>
          <p:cNvSpPr txBox="1"/>
          <p:nvPr/>
        </p:nvSpPr>
        <p:spPr>
          <a:xfrm rot="19800000">
            <a:off x="303234" y="6146074"/>
            <a:ext cx="468300" cy="246221"/>
          </a:xfrm>
          <a:prstGeom prst="rect">
            <a:avLst/>
          </a:prstGeom>
          <a:solidFill>
            <a:srgbClr val="FFFF00"/>
          </a:solidFill>
        </p:spPr>
        <p:txBody>
          <a:bodyPr wrap="square" rtlCol="0">
            <a:spAutoFit/>
          </a:bodyPr>
          <a:lstStyle/>
          <a:p>
            <a:r>
              <a:rPr kumimoji="1" lang="ja-JP" altLang="en-US" sz="1000" b="1">
                <a:latin typeface="Hiragino Kaku Gothic Std W8" charset="-128"/>
                <a:ea typeface="Hiragino Kaku Gothic Std W8" charset="-128"/>
                <a:cs typeface="Hiragino Kaku Gothic Std W8" charset="-128"/>
              </a:rPr>
              <a:t>重点</a:t>
            </a:r>
            <a:endParaRPr kumimoji="1" lang="ja-JP" altLang="en-US" sz="1000" b="1" dirty="0">
              <a:latin typeface="Hiragino Kaku Gothic Std W8" charset="-128"/>
              <a:ea typeface="Hiragino Kaku Gothic Std W8" charset="-128"/>
              <a:cs typeface="Hiragino Kaku Gothic Std W8" charset="-128"/>
            </a:endParaRPr>
          </a:p>
        </p:txBody>
      </p:sp>
      <p:sp>
        <p:nvSpPr>
          <p:cNvPr id="6" name="テキスト ボックス 5"/>
          <p:cNvSpPr txBox="1"/>
          <p:nvPr/>
        </p:nvSpPr>
        <p:spPr>
          <a:xfrm>
            <a:off x="502381" y="2291831"/>
            <a:ext cx="8641618" cy="4511300"/>
          </a:xfrm>
          <a:prstGeom prst="rect">
            <a:avLst/>
          </a:prstGeom>
          <a:noFill/>
        </p:spPr>
        <p:txBody>
          <a:bodyPr wrap="square" rtlCol="0">
            <a:spAutoFit/>
          </a:bodyPr>
          <a:lstStyle/>
          <a:p>
            <a:pPr marL="95885" indent="-95885"/>
            <a:r>
              <a:rPr lang="ja-JP" altLang="en-US" dirty="0">
                <a:latin typeface="ＭＳ Ｐゴシック" panose="020B0600070205080204" pitchFamily="50" charset="-128"/>
                <a:ea typeface="ＭＳ Ｐゴシック" panose="020B0600070205080204" pitchFamily="50" charset="-128"/>
              </a:rPr>
              <a:t>○疫学解析研究</a:t>
            </a:r>
            <a:endParaRPr lang="en-US" altLang="ja-JP"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ja-JP" sz="1800" dirty="0">
                <a:effectLst/>
                <a:latin typeface="+mj-ea"/>
                <a:ea typeface="+mj-ea"/>
              </a:rPr>
              <a:t>・</a:t>
            </a:r>
            <a:r>
              <a:rPr lang="en-US" altLang="ja-JP" sz="1800" dirty="0">
                <a:effectLst/>
                <a:latin typeface="+mj-ea"/>
                <a:ea typeface="+mj-ea"/>
              </a:rPr>
              <a:t> </a:t>
            </a:r>
            <a:r>
              <a:rPr lang="ja-JP" altLang="ja-JP" sz="1800" dirty="0">
                <a:effectLst/>
                <a:latin typeface="+mj-ea"/>
                <a:ea typeface="+mj-ea"/>
              </a:rPr>
              <a:t>循環器疾患予防対策</a:t>
            </a:r>
            <a:r>
              <a:rPr lang="ja-JP" altLang="en-US" sz="1800" dirty="0">
                <a:effectLst/>
                <a:latin typeface="+mj-ea"/>
                <a:ea typeface="+mj-ea"/>
              </a:rPr>
              <a:t>業務：</a:t>
            </a:r>
            <a:r>
              <a:rPr lang="ja-JP" altLang="ja-JP" sz="1800" dirty="0">
                <a:effectLst/>
                <a:latin typeface="+mj-ea"/>
                <a:ea typeface="+mj-ea"/>
              </a:rPr>
              <a:t>大阪府内の健診・保健指導・医療費等のデータ</a:t>
            </a:r>
            <a:r>
              <a:rPr lang="ja-JP" altLang="en-US" sz="1800" dirty="0">
                <a:effectLst/>
                <a:latin typeface="+mj-ea"/>
                <a:ea typeface="+mj-ea"/>
              </a:rPr>
              <a:t>を</a:t>
            </a:r>
            <a:r>
              <a:rPr lang="ja-JP" altLang="ja-JP" sz="1800" dirty="0">
                <a:effectLst/>
                <a:latin typeface="+mj-ea"/>
                <a:ea typeface="+mj-ea"/>
              </a:rPr>
              <a:t>分析</a:t>
            </a:r>
            <a:endParaRPr lang="en-US" altLang="ja-JP" sz="1800" dirty="0">
              <a:effectLst/>
              <a:latin typeface="+mj-ea"/>
              <a:ea typeface="+mj-ea"/>
            </a:endParaRPr>
          </a:p>
          <a:p>
            <a:pPr marL="97155" indent="-97155"/>
            <a:r>
              <a:rPr lang="ja-JP" altLang="en-US" dirty="0">
                <a:latin typeface="+mj-ea"/>
                <a:ea typeface="+mj-ea"/>
              </a:rPr>
              <a:t>　　　　　　　　　　　　　　　　　　</a:t>
            </a:r>
            <a:r>
              <a:rPr lang="ja-JP" altLang="ja-JP" sz="1800" dirty="0">
                <a:effectLst/>
                <a:latin typeface="+mj-ea"/>
                <a:ea typeface="+mj-ea"/>
              </a:rPr>
              <a:t>各自治体等の方針策定を支援</a:t>
            </a:r>
          </a:p>
          <a:p>
            <a:pPr marL="97155" indent="-97155"/>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en-US" sz="1800" dirty="0">
                <a:effectLst/>
                <a:latin typeface="+mj-ea"/>
                <a:ea typeface="+mj-ea"/>
              </a:rPr>
              <a:t>健康増進に係る普及啓発イベントに</a:t>
            </a:r>
            <a:r>
              <a:rPr lang="ja-JP" altLang="en-US" dirty="0">
                <a:latin typeface="+mj-ea"/>
                <a:ea typeface="+mj-ea"/>
              </a:rPr>
              <a:t>参加：大阪府と協働</a:t>
            </a:r>
            <a:endParaRPr lang="en-US" altLang="ja-JP" sz="1800" dirty="0">
              <a:effectLst/>
              <a:latin typeface="+mj-ea"/>
              <a:ea typeface="+mj-ea"/>
            </a:endParaRPr>
          </a:p>
          <a:p>
            <a:pPr marL="97155" indent="-97155"/>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ja-JP" sz="1800" dirty="0">
                <a:effectLst/>
                <a:latin typeface="+mj-ea"/>
                <a:ea typeface="+mj-ea"/>
              </a:rPr>
              <a:t>生活習慣病に関する共同研究事業</a:t>
            </a:r>
            <a:r>
              <a:rPr lang="ja-JP" altLang="en-US" sz="1800" dirty="0">
                <a:effectLst/>
                <a:latin typeface="+mj-ea"/>
                <a:ea typeface="+mj-ea"/>
              </a:rPr>
              <a:t>の</a:t>
            </a:r>
            <a:r>
              <a:rPr lang="ja-JP" altLang="ja-JP" sz="1800" dirty="0">
                <a:effectLst/>
                <a:latin typeface="+mj-ea"/>
                <a:ea typeface="+mj-ea"/>
              </a:rPr>
              <a:t>実施</a:t>
            </a:r>
            <a:r>
              <a:rPr lang="ja-JP" altLang="en-US" sz="1800" dirty="0">
                <a:effectLst/>
                <a:latin typeface="+mj-ea"/>
                <a:ea typeface="+mj-ea"/>
              </a:rPr>
              <a:t>：</a:t>
            </a:r>
            <a:r>
              <a:rPr lang="ja-JP" altLang="ja-JP" sz="1800" dirty="0">
                <a:effectLst/>
                <a:latin typeface="+mj-ea"/>
                <a:ea typeface="+mj-ea"/>
              </a:rPr>
              <a:t>八尾市との協定</a:t>
            </a:r>
            <a:endParaRPr lang="en-US" altLang="ja-JP" sz="1800" dirty="0">
              <a:effectLst/>
              <a:latin typeface="+mj-ea"/>
              <a:ea typeface="+mj-ea"/>
            </a:endParaRPr>
          </a:p>
          <a:p>
            <a:pPr marL="97155" indent="-97155"/>
            <a:r>
              <a:rPr lang="en-US" altLang="ja-JP" sz="1800" dirty="0">
                <a:effectLst/>
                <a:latin typeface="+mj-ea"/>
                <a:ea typeface="+mj-ea"/>
              </a:rPr>
              <a:t> </a:t>
            </a:r>
            <a:r>
              <a:rPr lang="ja-JP" altLang="ja-JP" sz="1800" dirty="0">
                <a:effectLst/>
                <a:latin typeface="+mj-ea"/>
                <a:ea typeface="+mj-ea"/>
              </a:rPr>
              <a:t>・</a:t>
            </a:r>
            <a:r>
              <a:rPr lang="en-US" altLang="ja-JP" sz="1800" dirty="0">
                <a:effectLst/>
                <a:latin typeface="+mj-ea"/>
                <a:ea typeface="+mj-ea"/>
              </a:rPr>
              <a:t> </a:t>
            </a:r>
            <a:r>
              <a:rPr lang="ja-JP" altLang="en-US" sz="1800" dirty="0">
                <a:effectLst/>
                <a:latin typeface="+mj-ea"/>
                <a:ea typeface="+mj-ea"/>
              </a:rPr>
              <a:t>各種感染症に関する</a:t>
            </a:r>
            <a:r>
              <a:rPr lang="ja-JP" altLang="ja-JP" sz="1800" dirty="0">
                <a:effectLst/>
                <a:latin typeface="+mj-ea"/>
                <a:ea typeface="+mj-ea"/>
              </a:rPr>
              <a:t>疫学解析研究</a:t>
            </a:r>
            <a:r>
              <a:rPr lang="ja-JP" altLang="en-US" sz="1800" dirty="0">
                <a:effectLst/>
                <a:latin typeface="+mj-ea"/>
                <a:ea typeface="+mj-ea"/>
              </a:rPr>
              <a:t>を推進</a:t>
            </a:r>
            <a:endParaRPr lang="en-US" altLang="ja-JP" sz="1800" dirty="0">
              <a:effectLst/>
              <a:latin typeface="+mj-ea"/>
              <a:ea typeface="+mj-ea"/>
            </a:endParaRPr>
          </a:p>
          <a:p>
            <a:pPr marL="720000"/>
            <a:r>
              <a:rPr lang="ja-JP" altLang="ja-JP" sz="1800" dirty="0">
                <a:effectLst/>
                <a:latin typeface="+mj-ea"/>
                <a:ea typeface="+mj-ea"/>
              </a:rPr>
              <a:t>新型コロナウイルス感染症、</a:t>
            </a:r>
            <a:r>
              <a:rPr lang="en-US" altLang="ja-JP" sz="1800" dirty="0">
                <a:effectLst/>
                <a:latin typeface="+mj-ea"/>
                <a:ea typeface="+mj-ea"/>
              </a:rPr>
              <a:t>RS</a:t>
            </a:r>
            <a:r>
              <a:rPr lang="ja-JP" altLang="ja-JP" sz="1800" dirty="0">
                <a:effectLst/>
                <a:latin typeface="+mj-ea"/>
                <a:ea typeface="+mj-ea"/>
              </a:rPr>
              <a:t>ウイルス感染症</a:t>
            </a:r>
          </a:p>
          <a:p>
            <a:pPr marL="95885" indent="-95885"/>
            <a:endParaRPr lang="en-US" altLang="ja-JP" dirty="0">
              <a:latin typeface="ＭＳ Ｐゴシック" panose="020B0600070205080204" pitchFamily="50" charset="-128"/>
              <a:ea typeface="ＭＳ Ｐゴシック" panose="020B0600070205080204" pitchFamily="50" charset="-128"/>
            </a:endParaRPr>
          </a:p>
          <a:p>
            <a:pPr marL="95885" indent="-95885"/>
            <a:r>
              <a:rPr lang="ja-JP" altLang="en-US" dirty="0">
                <a:latin typeface="ＭＳ Ｐゴシック" panose="020B0600070205080204" pitchFamily="50" charset="-128"/>
                <a:ea typeface="ＭＳ Ｐゴシック" panose="020B0600070205080204" pitchFamily="50" charset="-128"/>
              </a:rPr>
              <a:t>○学術産業連携</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rPr>
              <a:t>・</a:t>
            </a: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rPr>
              <a:t>大阪大学大学院医学系研究科及び薬学研究科との連携大学院を継続して開設</a:t>
            </a:r>
            <a:endParaRPr lang="en-US" altLang="ja-JP" dirty="0">
              <a:latin typeface="ＭＳ Ｐゴシック" panose="020B0600070205080204" pitchFamily="50" charset="-128"/>
              <a:ea typeface="ＭＳ Ｐゴシック" panose="020B0600070205080204" pitchFamily="50" charset="-128"/>
            </a:endParaRPr>
          </a:p>
          <a:p>
            <a:pPr marL="720000">
              <a:lnSpc>
                <a:spcPts val="2460"/>
              </a:lnSpc>
            </a:pPr>
            <a:r>
              <a:rPr lang="ja-JP" altLang="en-US" sz="1800" dirty="0">
                <a:effectLst/>
                <a:latin typeface="ＭＳ Ｐゴシック" panose="020B0600070205080204" pitchFamily="50" charset="-128"/>
                <a:ea typeface="ＭＳ Ｐゴシック" panose="020B0600070205080204" pitchFamily="50" charset="-128"/>
              </a:rPr>
              <a:t>医学系研究科に大学院生</a:t>
            </a:r>
            <a:r>
              <a:rPr lang="en-US" altLang="ja-JP" sz="1800" dirty="0">
                <a:effectLst/>
                <a:latin typeface="ＭＳ Ｐゴシック" panose="020B0600070205080204" pitchFamily="50" charset="-128"/>
                <a:ea typeface="ＭＳ Ｐゴシック" panose="020B0600070205080204" pitchFamily="50" charset="-128"/>
              </a:rPr>
              <a:t>1</a:t>
            </a:r>
            <a:r>
              <a:rPr lang="ja-JP" altLang="en-US" sz="1800" dirty="0">
                <a:effectLst/>
                <a:latin typeface="ＭＳ Ｐゴシック" panose="020B0600070205080204" pitchFamily="50" charset="-128"/>
                <a:ea typeface="ＭＳ Ｐゴシック" panose="020B0600070205080204" pitchFamily="50" charset="-128"/>
              </a:rPr>
              <a:t>名を受け入れ</a:t>
            </a:r>
          </a:p>
          <a:p>
            <a:pPr marL="180000" indent="-360000">
              <a:lnSpc>
                <a:spcPts val="2460"/>
              </a:lnSpc>
            </a:pP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rPr>
              <a:t>・</a:t>
            </a: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rPr>
              <a:t>医薬品承認審査や試験法の設定に関わる相談等に対応</a:t>
            </a:r>
            <a:endParaRPr lang="en-US" altLang="ja-JP" sz="1800" dirty="0">
              <a:effectLst/>
              <a:latin typeface="ＭＳ Ｐゴシック" panose="020B0600070205080204" pitchFamily="50" charset="-128"/>
              <a:ea typeface="ＭＳ Ｐゴシック" panose="020B0600070205080204" pitchFamily="50" charset="-128"/>
            </a:endParaRPr>
          </a:p>
          <a:p>
            <a:pPr marL="720000">
              <a:lnSpc>
                <a:spcPts val="2460"/>
              </a:lnSpc>
            </a:pPr>
            <a:r>
              <a:rPr lang="ja-JP" altLang="en-US" sz="1800" dirty="0">
                <a:effectLst/>
                <a:latin typeface="ＭＳ Ｐゴシック" panose="020B0600070205080204" pitchFamily="50" charset="-128"/>
                <a:ea typeface="ＭＳ Ｐゴシック" panose="020B0600070205080204" pitchFamily="50" charset="-128"/>
              </a:rPr>
              <a:t>行政又は医薬品製造業者等</a:t>
            </a:r>
            <a:endParaRPr lang="en-US" altLang="ja-JP" sz="1800"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sz="1800" dirty="0">
                <a:effectLst/>
                <a:latin typeface="ＭＳ Ｐゴシック" panose="020B0600070205080204" pitchFamily="50" charset="-128"/>
                <a:ea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rPr>
              <a:t>・</a:t>
            </a:r>
            <a:r>
              <a:rPr lang="en-US" altLang="ja-JP" sz="1800" dirty="0">
                <a:effectLst/>
                <a:latin typeface="ＭＳ Ｐゴシック" panose="020B0600070205080204" pitchFamily="50" charset="-128"/>
                <a:ea typeface="ＭＳ Ｐゴシック" panose="020B0600070205080204" pitchFamily="50" charset="-128"/>
              </a:rPr>
              <a:t> 2025</a:t>
            </a:r>
            <a:r>
              <a:rPr lang="ja-JP" altLang="en-US" sz="1800" dirty="0">
                <a:effectLst/>
                <a:latin typeface="ＭＳ Ｐゴシック" panose="020B0600070205080204" pitchFamily="50" charset="-128"/>
                <a:ea typeface="ＭＳ Ｐゴシック" panose="020B0600070205080204" pitchFamily="50" charset="-128"/>
              </a:rPr>
              <a:t>年日本国際博覧会会場衛生協議会に参加</a:t>
            </a:r>
            <a:endParaRPr lang="en-US" altLang="ja-JP" sz="1800" dirty="0">
              <a:effectLst/>
              <a:latin typeface="ＭＳ Ｐゴシック" panose="020B0600070205080204" pitchFamily="50" charset="-128"/>
              <a:ea typeface="ＭＳ Ｐゴシック" panose="020B0600070205080204" pitchFamily="50" charset="-128"/>
            </a:endParaRPr>
          </a:p>
          <a:p>
            <a:pPr marL="180000" indent="-360000">
              <a:lnSpc>
                <a:spcPts val="2460"/>
              </a:lnSpc>
            </a:pPr>
            <a:r>
              <a:rPr lang="ja-JP" altLang="en-US" dirty="0">
                <a:latin typeface="ＭＳ Ｐゴシック" panose="020B0600070205080204" pitchFamily="50" charset="-128"/>
                <a:ea typeface="ＭＳ Ｐゴシック" panose="020B0600070205080204" pitchFamily="50" charset="-128"/>
              </a:rPr>
              <a:t>　　　　　</a:t>
            </a:r>
            <a:r>
              <a:rPr lang="ja-JP" altLang="en-US" sz="1800" dirty="0">
                <a:effectLst/>
                <a:latin typeface="ＭＳ Ｐゴシック" panose="020B0600070205080204" pitchFamily="50" charset="-128"/>
                <a:ea typeface="ＭＳ Ｐゴシック" panose="020B0600070205080204" pitchFamily="50" charset="-128"/>
              </a:rPr>
              <a:t>万博会場内の衛生管理全般に関する会場衛生基本計画の作成に貢献</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313905"/>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2</a:t>
            </a:r>
            <a:r>
              <a:rPr lang="ja-JP" altLang="en-US" sz="1400" b="1" dirty="0">
                <a:solidFill>
                  <a:schemeClr val="tx1"/>
                </a:solidFill>
                <a:latin typeface="MS PGothic" panose="020B0600070205080204" pitchFamily="34" charset="-128"/>
                <a:ea typeface="MS PGothic" panose="020B0600070205080204" pitchFamily="34" charset="-128"/>
              </a:rPr>
              <a:t>）疫学解析研究への取組</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3</a:t>
            </a:r>
            <a:r>
              <a:rPr lang="ja-JP" altLang="en-US" sz="1400" b="1" dirty="0">
                <a:solidFill>
                  <a:schemeClr val="tx1"/>
                </a:solidFill>
                <a:latin typeface="MS PGothic" panose="020B0600070205080204" pitchFamily="34" charset="-128"/>
                <a:ea typeface="MS PGothic" panose="020B0600070205080204" pitchFamily="34" charset="-128"/>
              </a:rPr>
              <a:t>）学術分野及び産業界との連携</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
        <p:nvSpPr>
          <p:cNvPr id="3" name="スライド番号プレースホルダー 3">
            <a:extLst>
              <a:ext uri="{FF2B5EF4-FFF2-40B4-BE49-F238E27FC236}">
                <a16:creationId xmlns:a16="http://schemas.microsoft.com/office/drawing/2014/main" id="{E12B1997-B0F8-F9C8-C29F-856A756BA7D2}"/>
              </a:ext>
            </a:extLst>
          </p:cNvPr>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19</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2146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301746"/>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1003339" y="1363439"/>
            <a:ext cx="655218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令和</a:t>
            </a:r>
            <a:r>
              <a:rPr lang="en-US" altLang="ja-JP" sz="2800" dirty="0">
                <a:latin typeface="+mn-ea"/>
                <a:cs typeface="HG丸ｺﾞｼｯｸM-PRO"/>
              </a:rPr>
              <a:t>6</a:t>
            </a:r>
            <a:r>
              <a:rPr lang="ja-JP" altLang="en-US" sz="2800" dirty="0">
                <a:latin typeface="+mn-ea"/>
                <a:cs typeface="HG丸ｺﾞｼｯｸM-PRO"/>
              </a:rPr>
              <a:t>事業年度業務実績の概要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a:t>
            </a:r>
            <a:r>
              <a:rPr lang="ja-JP" altLang="en-US" sz="2800">
                <a:latin typeface="+mn-ea"/>
                <a:cs typeface="HG丸ｺﾞｼｯｸM-PRO"/>
              </a:rPr>
              <a:t>進捗状況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a:latin typeface="+mn-ea"/>
                <a:cs typeface="HG丸ｺﾞｼｯｸM-PRO"/>
              </a:rPr>
              <a:t>その他</a:t>
            </a:r>
            <a:endParaRPr lang="en-US" altLang="ja-JP" sz="2800" dirty="0">
              <a:latin typeface="+mn-ea"/>
              <a:cs typeface="HG丸ｺﾞｼｯｸM-PRO"/>
            </a:endParaRPr>
          </a:p>
          <a:p>
            <a:r>
              <a:rPr lang="en-US" altLang="ja-JP" sz="2800" dirty="0">
                <a:latin typeface="+mn-ea"/>
                <a:ea typeface="+mn-ea"/>
                <a:cs typeface="HG丸ｺﾞｼｯｸM-PRO"/>
              </a:rPr>
              <a:t>			</a:t>
            </a:r>
            <a:endParaRPr lang="en-US" altLang="ja-JP" sz="2800" dirty="0">
              <a:latin typeface="+mn-ea"/>
              <a:cs typeface="HG丸ｺﾞｼｯｸM-PRO"/>
            </a:endParaRPr>
          </a:p>
          <a:p>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363439"/>
            <a:ext cx="74416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a:latin typeface="+mn-ea"/>
                <a:ea typeface="+mn-ea"/>
                <a:cs typeface="HG丸ｺﾞｼｯｸM-PRO"/>
              </a:rPr>
              <a:t>3</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11</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14</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25</a:t>
            </a:r>
          </a:p>
          <a:p>
            <a:pPr marL="304800" indent="-304800" algn="r"/>
            <a:endParaRPr lang="en-US" altLang="ja-JP" sz="2800" dirty="0">
              <a:latin typeface="+mn-ea"/>
              <a:ea typeface="+mn-ea"/>
              <a:cs typeface="HG丸ｺﾞｼｯｸM-PRO"/>
            </a:endParaRPr>
          </a:p>
          <a:p>
            <a:pPr marL="304800" indent="-304800" algn="r"/>
            <a:endParaRPr lang="en-US" altLang="ja-JP"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B8159F-9456-6B66-E657-CA6149D3DFB0}"/>
              </a:ext>
            </a:extLst>
          </p:cNvPr>
          <p:cNvSpPr txBox="1"/>
          <p:nvPr/>
        </p:nvSpPr>
        <p:spPr>
          <a:xfrm rot="19800000">
            <a:off x="268231" y="2402680"/>
            <a:ext cx="468300" cy="246221"/>
          </a:xfrm>
          <a:prstGeom prst="rect">
            <a:avLst/>
          </a:prstGeom>
          <a:solidFill>
            <a:srgbClr val="FFFF00"/>
          </a:solidFill>
        </p:spPr>
        <p:txBody>
          <a:bodyPr wrap="square" rtlCol="0">
            <a:spAutoFit/>
          </a:bodyPr>
          <a:lstStyle/>
          <a:p>
            <a:r>
              <a:rPr kumimoji="1" lang="ja-JP" altLang="en-US" sz="1000" b="1">
                <a:latin typeface="Hiragino Kaku Gothic Std W8" charset="-128"/>
                <a:ea typeface="Hiragino Kaku Gothic Std W8" charset="-128"/>
                <a:cs typeface="Hiragino Kaku Gothic Std W8" charset="-128"/>
              </a:rPr>
              <a:t>重点</a:t>
            </a:r>
            <a:endParaRPr kumimoji="1" lang="ja-JP" altLang="en-US" sz="1000" b="1" dirty="0">
              <a:latin typeface="Hiragino Kaku Gothic Std W8" charset="-128"/>
              <a:ea typeface="Hiragino Kaku Gothic Std W8" charset="-128"/>
              <a:cs typeface="Hiragino Kaku Gothic Std W8" charset="-128"/>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20</a:t>
            </a:fld>
            <a:endParaRPr lang="ja-JP" altLang="en-US" sz="1200" b="1">
              <a:latin typeface="Arial" charset="0"/>
              <a:ea typeface="Arial" charset="0"/>
              <a:cs typeface="Arial" charset="0"/>
            </a:endParaRPr>
          </a:p>
        </p:txBody>
      </p:sp>
      <p:sp>
        <p:nvSpPr>
          <p:cNvPr id="6" name="テキスト ボックス 5"/>
          <p:cNvSpPr txBox="1"/>
          <p:nvPr/>
        </p:nvSpPr>
        <p:spPr>
          <a:xfrm>
            <a:off x="502381" y="1849001"/>
            <a:ext cx="8449114" cy="3785652"/>
          </a:xfrm>
          <a:prstGeom prst="rect">
            <a:avLst/>
          </a:prstGeom>
          <a:noFill/>
        </p:spPr>
        <p:txBody>
          <a:bodyPr wrap="square" rtlCol="0">
            <a:spAutoFit/>
          </a:bodyPr>
          <a:lstStyle/>
          <a:p>
            <a:pPr>
              <a:lnSpc>
                <a:spcPct val="150000"/>
              </a:lnSpc>
            </a:pPr>
            <a:r>
              <a:rPr lang="ja-JP" altLang="en-US" dirty="0">
                <a:latin typeface="+mj-ea"/>
                <a:ea typeface="+mj-ea"/>
              </a:rPr>
              <a:t>○業務運営・職員能力向上</a:t>
            </a:r>
            <a:endParaRPr lang="en-US" altLang="ja-JP" dirty="0">
              <a:latin typeface="+mj-ea"/>
              <a:ea typeface="+mj-ea"/>
            </a:endParaRPr>
          </a:p>
          <a:p>
            <a:pPr marL="97155" indent="-97155">
              <a:spcBef>
                <a:spcPts val="300"/>
              </a:spcBef>
            </a:pPr>
            <a:r>
              <a:rPr lang="ja-JP" altLang="ja-JP" dirty="0">
                <a:effectLst/>
                <a:latin typeface="+mj-ea"/>
                <a:ea typeface="+mj-ea"/>
              </a:rPr>
              <a:t>・</a:t>
            </a:r>
            <a:r>
              <a:rPr lang="en-US" altLang="ja-JP" dirty="0">
                <a:effectLst/>
                <a:latin typeface="+mj-ea"/>
                <a:ea typeface="+mj-ea"/>
              </a:rPr>
              <a:t> </a:t>
            </a:r>
            <a:r>
              <a:rPr lang="ja-JP" altLang="en-US" dirty="0">
                <a:effectLst/>
                <a:latin typeface="+mj-ea"/>
                <a:ea typeface="+mj-ea"/>
              </a:rPr>
              <a:t>研究体制の強化：日本国際博覧会</a:t>
            </a:r>
            <a:r>
              <a:rPr lang="ja-JP" altLang="ja-JP" dirty="0">
                <a:effectLst/>
                <a:latin typeface="+mj-ea"/>
                <a:ea typeface="+mj-ea"/>
              </a:rPr>
              <a:t>に向け</a:t>
            </a:r>
            <a:r>
              <a:rPr lang="ja-JP" altLang="en-US" dirty="0">
                <a:effectLst/>
                <a:latin typeface="+mj-ea"/>
                <a:ea typeface="+mj-ea"/>
              </a:rPr>
              <a:t>た取組</a:t>
            </a:r>
            <a:endParaRPr lang="en-US" altLang="ja-JP" dirty="0">
              <a:effectLst/>
              <a:latin typeface="+mj-ea"/>
              <a:ea typeface="+mj-ea"/>
            </a:endParaRPr>
          </a:p>
          <a:p>
            <a:pPr marL="720000">
              <a:spcBef>
                <a:spcPts val="300"/>
              </a:spcBef>
            </a:pPr>
            <a:r>
              <a:rPr lang="ja-JP" altLang="en-US">
                <a:effectLst/>
                <a:latin typeface="+mj-ea"/>
                <a:ea typeface="+mj-ea"/>
              </a:rPr>
              <a:t>　　　　　　　　</a:t>
            </a:r>
            <a:r>
              <a:rPr lang="ja-JP" altLang="ja-JP">
                <a:effectLst/>
                <a:latin typeface="+mj-ea"/>
                <a:ea typeface="+mj-ea"/>
              </a:rPr>
              <a:t>下水</a:t>
            </a:r>
            <a:r>
              <a:rPr lang="ja-JP" altLang="ja-JP" dirty="0">
                <a:effectLst/>
                <a:latin typeface="+mj-ea"/>
                <a:ea typeface="+mj-ea"/>
              </a:rPr>
              <a:t>サーベイランスの検査法や実施体制の</a:t>
            </a:r>
            <a:r>
              <a:rPr lang="ja-JP" altLang="en-US" dirty="0">
                <a:effectLst/>
                <a:latin typeface="+mj-ea"/>
                <a:ea typeface="+mj-ea"/>
              </a:rPr>
              <a:t>構築</a:t>
            </a:r>
            <a:endParaRPr lang="en-US" altLang="ja-JP" dirty="0">
              <a:effectLst/>
              <a:latin typeface="+mj-ea"/>
              <a:ea typeface="+mj-ea"/>
            </a:endParaRPr>
          </a:p>
          <a:p>
            <a:pPr marL="97155" indent="-97155">
              <a:spcBef>
                <a:spcPts val="300"/>
              </a:spcBef>
            </a:pPr>
            <a:r>
              <a:rPr lang="en-US" altLang="ja-JP" dirty="0">
                <a:effectLst/>
                <a:latin typeface="+mj-ea"/>
                <a:ea typeface="+mj-ea"/>
              </a:rPr>
              <a:t> </a:t>
            </a:r>
            <a:r>
              <a:rPr lang="ja-JP" altLang="ja-JP" dirty="0">
                <a:effectLst/>
                <a:latin typeface="+mj-ea"/>
                <a:ea typeface="+mj-ea"/>
              </a:rPr>
              <a:t>・</a:t>
            </a:r>
            <a:r>
              <a:rPr lang="en-US" altLang="ja-JP" dirty="0">
                <a:effectLst/>
                <a:latin typeface="+mj-ea"/>
                <a:ea typeface="+mj-ea"/>
              </a:rPr>
              <a:t> </a:t>
            </a:r>
            <a:r>
              <a:rPr lang="ja-JP" altLang="en-US" dirty="0">
                <a:effectLst/>
                <a:latin typeface="+mj-ea"/>
                <a:ea typeface="+mj-ea"/>
              </a:rPr>
              <a:t>検査体制の強化：</a:t>
            </a:r>
            <a:r>
              <a:rPr lang="ja-JP" altLang="ja-JP" dirty="0">
                <a:effectLst/>
                <a:latin typeface="+mj-ea"/>
                <a:ea typeface="+mj-ea"/>
              </a:rPr>
              <a:t>検査室情報管理システム（ＬＩＭＳ）</a:t>
            </a:r>
            <a:r>
              <a:rPr lang="ja-JP" altLang="en-US" dirty="0">
                <a:effectLst/>
                <a:latin typeface="+mj-ea"/>
                <a:ea typeface="+mj-ea"/>
              </a:rPr>
              <a:t>の本格運用を開始</a:t>
            </a:r>
            <a:endParaRPr lang="en-US" altLang="ja-JP" dirty="0">
              <a:latin typeface="+mj-ea"/>
              <a:ea typeface="+mj-ea"/>
            </a:endParaRPr>
          </a:p>
          <a:p>
            <a:pPr marL="97155" indent="-97155">
              <a:spcBef>
                <a:spcPts val="300"/>
              </a:spcBef>
            </a:pPr>
            <a:r>
              <a:rPr lang="en-US" altLang="ja-JP" dirty="0">
                <a:latin typeface="+mj-ea"/>
                <a:ea typeface="+mj-ea"/>
              </a:rPr>
              <a:t> </a:t>
            </a:r>
            <a:r>
              <a:rPr lang="ja-JP" altLang="ja-JP" dirty="0">
                <a:effectLst/>
                <a:latin typeface="+mj-ea"/>
                <a:ea typeface="+mj-ea"/>
              </a:rPr>
              <a:t>・</a:t>
            </a:r>
            <a:r>
              <a:rPr lang="en-US" altLang="ja-JP" dirty="0">
                <a:effectLst/>
                <a:latin typeface="+mj-ea"/>
                <a:ea typeface="+mj-ea"/>
              </a:rPr>
              <a:t> </a:t>
            </a:r>
            <a:r>
              <a:rPr lang="ja-JP" altLang="ja-JP" dirty="0">
                <a:effectLst/>
                <a:latin typeface="+mj-ea"/>
                <a:ea typeface="+mj-ea"/>
              </a:rPr>
              <a:t>開かれた研究所</a:t>
            </a:r>
            <a:r>
              <a:rPr lang="ja-JP" altLang="en-US" dirty="0">
                <a:latin typeface="+mj-ea"/>
                <a:ea typeface="+mj-ea"/>
              </a:rPr>
              <a:t>：</a:t>
            </a:r>
            <a:r>
              <a:rPr lang="ja-JP" altLang="ja-JP" dirty="0">
                <a:effectLst/>
                <a:latin typeface="+mj-ea"/>
                <a:ea typeface="+mj-ea"/>
              </a:rPr>
              <a:t>小学生向けのイベント「夏休み科学体験」</a:t>
            </a:r>
            <a:r>
              <a:rPr lang="ja-JP" altLang="en-US" dirty="0">
                <a:effectLst/>
                <a:latin typeface="+mj-ea"/>
                <a:ea typeface="+mj-ea"/>
              </a:rPr>
              <a:t>の</a:t>
            </a:r>
            <a:r>
              <a:rPr lang="ja-JP" altLang="en-US" dirty="0">
                <a:latin typeface="+mj-ea"/>
                <a:ea typeface="+mj-ea"/>
              </a:rPr>
              <a:t>開催</a:t>
            </a:r>
            <a:endParaRPr lang="en-US" altLang="ja-JP" dirty="0">
              <a:latin typeface="+mj-ea"/>
              <a:ea typeface="+mj-ea"/>
            </a:endParaRPr>
          </a:p>
          <a:p>
            <a:pPr marL="97155" indent="-97155">
              <a:spcBef>
                <a:spcPts val="300"/>
              </a:spcBef>
            </a:pPr>
            <a:r>
              <a:rPr lang="en-US" altLang="ja-JP" dirty="0">
                <a:latin typeface="+mj-ea"/>
                <a:ea typeface="+mj-ea"/>
              </a:rPr>
              <a:t> </a:t>
            </a:r>
            <a:r>
              <a:rPr lang="ja-JP" altLang="en-US" dirty="0">
                <a:latin typeface="+mj-ea"/>
                <a:ea typeface="+mj-ea"/>
              </a:rPr>
              <a:t>　　　　　　　　　　　　</a:t>
            </a:r>
            <a:r>
              <a:rPr lang="en-US" altLang="ja-JP" dirty="0">
                <a:latin typeface="+mj-ea"/>
                <a:ea typeface="+mj-ea"/>
              </a:rPr>
              <a:t> </a:t>
            </a:r>
            <a:r>
              <a:rPr lang="ja-JP" altLang="en-US" dirty="0">
                <a:latin typeface="+mj-ea"/>
                <a:ea typeface="+mj-ea"/>
              </a:rPr>
              <a:t>新たに「大安研公開講座」を開催（感染症についての講演）</a:t>
            </a:r>
            <a:endParaRPr lang="en-US" altLang="ja-JP" dirty="0">
              <a:latin typeface="+mj-ea"/>
              <a:ea typeface="+mj-ea"/>
            </a:endParaRPr>
          </a:p>
          <a:p>
            <a:pPr marL="97155" indent="-97155">
              <a:spcBef>
                <a:spcPts val="300"/>
              </a:spcBef>
            </a:pPr>
            <a:r>
              <a:rPr lang="en-US" altLang="ja-JP" dirty="0">
                <a:effectLst/>
                <a:latin typeface="+mj-ea"/>
                <a:ea typeface="+mj-ea"/>
              </a:rPr>
              <a:t> </a:t>
            </a:r>
            <a:r>
              <a:rPr lang="ja-JP" altLang="ja-JP" dirty="0">
                <a:effectLst/>
                <a:latin typeface="+mj-ea"/>
                <a:ea typeface="+mj-ea"/>
              </a:rPr>
              <a:t>・</a:t>
            </a:r>
            <a:r>
              <a:rPr lang="en-US" altLang="ja-JP" dirty="0">
                <a:effectLst/>
                <a:latin typeface="+mj-ea"/>
                <a:ea typeface="+mj-ea"/>
              </a:rPr>
              <a:t> </a:t>
            </a:r>
            <a:r>
              <a:rPr lang="ja-JP" altLang="en-US" dirty="0">
                <a:effectLst/>
                <a:latin typeface="+mj-ea"/>
                <a:ea typeface="+mj-ea"/>
              </a:rPr>
              <a:t>職員採用：研究職</a:t>
            </a:r>
            <a:r>
              <a:rPr lang="en-US" altLang="ja-JP" dirty="0">
                <a:effectLst/>
                <a:latin typeface="+mj-ea"/>
                <a:ea typeface="+mj-ea"/>
              </a:rPr>
              <a:t>3</a:t>
            </a:r>
            <a:r>
              <a:rPr lang="ja-JP" altLang="en-US" dirty="0">
                <a:effectLst/>
                <a:latin typeface="+mj-ea"/>
                <a:ea typeface="+mj-ea"/>
              </a:rPr>
              <a:t>名（医師</a:t>
            </a:r>
            <a:r>
              <a:rPr lang="en-US" altLang="ja-JP" dirty="0">
                <a:effectLst/>
                <a:latin typeface="+mj-ea"/>
                <a:ea typeface="+mj-ea"/>
              </a:rPr>
              <a:t>1</a:t>
            </a:r>
            <a:r>
              <a:rPr lang="ja-JP" altLang="en-US" dirty="0">
                <a:effectLst/>
                <a:latin typeface="+mj-ea"/>
                <a:ea typeface="+mj-ea"/>
              </a:rPr>
              <a:t>名含む）、事務職</a:t>
            </a:r>
            <a:r>
              <a:rPr lang="en-US" altLang="ja-JP" dirty="0">
                <a:effectLst/>
                <a:latin typeface="+mj-ea"/>
                <a:ea typeface="+mj-ea"/>
              </a:rPr>
              <a:t>1</a:t>
            </a:r>
            <a:r>
              <a:rPr lang="ja-JP" altLang="en-US" dirty="0">
                <a:effectLst/>
                <a:latin typeface="+mj-ea"/>
                <a:ea typeface="+mj-ea"/>
              </a:rPr>
              <a:t>名を決定</a:t>
            </a:r>
            <a:endParaRPr lang="en-US" altLang="ja-JP" dirty="0">
              <a:effectLst/>
              <a:latin typeface="+mj-ea"/>
              <a:ea typeface="+mj-ea"/>
            </a:endParaRPr>
          </a:p>
          <a:p>
            <a:pPr marL="180000" indent="-360000">
              <a:lnSpc>
                <a:spcPts val="2360"/>
              </a:lnSpc>
              <a:spcBef>
                <a:spcPts val="300"/>
              </a:spcBef>
            </a:pPr>
            <a:r>
              <a:rPr lang="en-US" altLang="ja-JP" dirty="0">
                <a:effectLst/>
                <a:latin typeface="+mj-ea"/>
                <a:ea typeface="+mj-ea"/>
              </a:rPr>
              <a:t> </a:t>
            </a:r>
            <a:r>
              <a:rPr lang="ja-JP" altLang="ja-JP" dirty="0">
                <a:effectLst/>
                <a:latin typeface="+mj-ea"/>
                <a:ea typeface="+mj-ea"/>
              </a:rPr>
              <a:t>・</a:t>
            </a:r>
            <a:r>
              <a:rPr lang="en-US" altLang="ja-JP" dirty="0">
                <a:effectLst/>
                <a:latin typeface="+mj-ea"/>
                <a:ea typeface="+mj-ea"/>
              </a:rPr>
              <a:t> </a:t>
            </a:r>
            <a:r>
              <a:rPr lang="ja-JP" altLang="ja-JP" dirty="0">
                <a:effectLst/>
                <a:latin typeface="+mj-ea"/>
                <a:ea typeface="+mj-ea"/>
              </a:rPr>
              <a:t>職階別研修</a:t>
            </a:r>
            <a:r>
              <a:rPr lang="ja-JP" altLang="en-US" dirty="0">
                <a:effectLst/>
                <a:latin typeface="+mj-ea"/>
                <a:ea typeface="+mj-ea"/>
              </a:rPr>
              <a:t>：</a:t>
            </a:r>
            <a:r>
              <a:rPr lang="ja-JP" altLang="ja-JP" dirty="0">
                <a:effectLst/>
                <a:latin typeface="+mj-ea"/>
                <a:ea typeface="+mj-ea"/>
              </a:rPr>
              <a:t>管理職研修</a:t>
            </a:r>
            <a:r>
              <a:rPr lang="ja-JP" altLang="en-US" dirty="0">
                <a:effectLst/>
                <a:latin typeface="+mj-ea"/>
                <a:ea typeface="+mj-ea"/>
              </a:rPr>
              <a:t>・</a:t>
            </a:r>
            <a:r>
              <a:rPr lang="ja-JP" altLang="ja-JP" dirty="0">
                <a:effectLst/>
                <a:latin typeface="+mj-ea"/>
                <a:ea typeface="+mj-ea"/>
              </a:rPr>
              <a:t>新規採用職員研修</a:t>
            </a:r>
            <a:endParaRPr lang="en-US" altLang="ja-JP" dirty="0">
              <a:effectLst/>
              <a:latin typeface="+mj-ea"/>
              <a:ea typeface="+mj-ea"/>
            </a:endParaRPr>
          </a:p>
          <a:p>
            <a:pPr marL="720000">
              <a:lnSpc>
                <a:spcPts val="2360"/>
              </a:lnSpc>
              <a:spcBef>
                <a:spcPts val="300"/>
              </a:spcBef>
            </a:pPr>
            <a:r>
              <a:rPr lang="ja-JP" altLang="ja-JP" dirty="0">
                <a:effectLst/>
                <a:latin typeface="+mj-ea"/>
                <a:ea typeface="+mj-ea"/>
              </a:rPr>
              <a:t>大阪府立環境農林水産総合研究所及び大阪産業技術研究所と合同で実施</a:t>
            </a:r>
          </a:p>
          <a:p>
            <a:pPr marL="180000" indent="-360000">
              <a:lnSpc>
                <a:spcPts val="2360"/>
              </a:lnSpc>
              <a:spcBef>
                <a:spcPts val="300"/>
              </a:spcBef>
            </a:pPr>
            <a:r>
              <a:rPr lang="en-US" altLang="ja-JP" dirty="0">
                <a:effectLst/>
                <a:latin typeface="+mj-ea"/>
                <a:ea typeface="+mj-ea"/>
              </a:rPr>
              <a:t> </a:t>
            </a:r>
            <a:r>
              <a:rPr lang="ja-JP" altLang="ja-JP" dirty="0">
                <a:effectLst/>
                <a:latin typeface="+mj-ea"/>
                <a:ea typeface="+mj-ea"/>
              </a:rPr>
              <a:t>・</a:t>
            </a:r>
            <a:r>
              <a:rPr lang="en-US" altLang="ja-JP" dirty="0">
                <a:effectLst/>
                <a:latin typeface="+mj-ea"/>
                <a:ea typeface="+mj-ea"/>
              </a:rPr>
              <a:t> </a:t>
            </a:r>
            <a:r>
              <a:rPr lang="ja-JP" altLang="ja-JP" dirty="0">
                <a:effectLst/>
                <a:latin typeface="+mj-ea"/>
                <a:ea typeface="+mj-ea"/>
              </a:rPr>
              <a:t>人事評価</a:t>
            </a:r>
            <a:r>
              <a:rPr lang="ja-JP" altLang="en-US" dirty="0">
                <a:effectLst/>
                <a:latin typeface="+mj-ea"/>
                <a:ea typeface="+mj-ea"/>
              </a:rPr>
              <a:t>制度の運用：</a:t>
            </a:r>
            <a:r>
              <a:rPr lang="ja-JP" altLang="ja-JP" dirty="0">
                <a:effectLst/>
                <a:latin typeface="+mj-ea"/>
                <a:ea typeface="+mj-ea"/>
              </a:rPr>
              <a:t>説明会及び研修を実施</a:t>
            </a:r>
          </a:p>
          <a:p>
            <a:pPr marL="180000" indent="-360000">
              <a:lnSpc>
                <a:spcPts val="2360"/>
              </a:lnSpc>
              <a:spcBef>
                <a:spcPts val="300"/>
              </a:spcBef>
            </a:pPr>
            <a:r>
              <a:rPr lang="en-US" altLang="ja-JP" dirty="0">
                <a:effectLst/>
                <a:latin typeface="+mj-ea"/>
                <a:ea typeface="+mj-ea"/>
              </a:rPr>
              <a:t> </a:t>
            </a:r>
            <a:r>
              <a:rPr lang="ja-JP" altLang="ja-JP" dirty="0">
                <a:effectLst/>
                <a:latin typeface="+mj-ea"/>
                <a:ea typeface="+mj-ea"/>
              </a:rPr>
              <a:t>・</a:t>
            </a:r>
            <a:r>
              <a:rPr lang="en-US" altLang="ja-JP" dirty="0">
                <a:effectLst/>
                <a:latin typeface="+mj-ea"/>
                <a:ea typeface="+mj-ea"/>
              </a:rPr>
              <a:t> </a:t>
            </a:r>
            <a:r>
              <a:rPr lang="ja-JP" altLang="ja-JP" dirty="0">
                <a:effectLst/>
                <a:latin typeface="+mj-ea"/>
                <a:ea typeface="+mj-ea"/>
              </a:rPr>
              <a:t>職員表彰等規程に基づき、優秀職員等の表彰を実施</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a:latin typeface="Arial" charset="0"/>
              <a:ea typeface="Arial" charset="0"/>
              <a:cs typeface="Arial" charset="0"/>
            </a:endParaRPr>
          </a:p>
        </p:txBody>
      </p:sp>
      <p:sp>
        <p:nvSpPr>
          <p:cNvPr id="6" name="テキスト ボックス 5"/>
          <p:cNvSpPr txBox="1"/>
          <p:nvPr/>
        </p:nvSpPr>
        <p:spPr>
          <a:xfrm>
            <a:off x="502381" y="2383772"/>
            <a:ext cx="8525871" cy="2936510"/>
          </a:xfrm>
          <a:prstGeom prst="rect">
            <a:avLst/>
          </a:prstGeom>
          <a:noFill/>
        </p:spPr>
        <p:txBody>
          <a:bodyPr wrap="square" rtlCol="0">
            <a:spAutoFit/>
          </a:bodyPr>
          <a:lstStyle/>
          <a:p>
            <a:pPr>
              <a:lnSpc>
                <a:spcPts val="2460"/>
              </a:lnSpc>
            </a:pPr>
            <a:r>
              <a:rPr lang="ja-JP" altLang="en-US" dirty="0">
                <a:latin typeface="ＭＳ Ｐゴシック" panose="020B0600070205080204" pitchFamily="50" charset="-128"/>
                <a:ea typeface="ＭＳ Ｐゴシック" panose="020B0600070205080204" pitchFamily="50" charset="-128"/>
              </a:rPr>
              <a:t>○業務運営・施設設備・その他</a:t>
            </a:r>
            <a:endParaRPr lang="en-US" altLang="ja-JP" dirty="0">
              <a:latin typeface="ＭＳ Ｐゴシック" panose="020B0600070205080204" pitchFamily="50" charset="-128"/>
              <a:ea typeface="ＭＳ Ｐゴシック" panose="020B0600070205080204" pitchFamily="50" charset="-128"/>
            </a:endParaRPr>
          </a:p>
          <a:p>
            <a:pPr marL="180000" indent="-360000">
              <a:lnSpc>
                <a:spcPts val="2460"/>
              </a:lnSpc>
            </a:pPr>
            <a:r>
              <a:rPr lang="en-US" altLang="ja-JP" dirty="0">
                <a:latin typeface="MS PGothic" panose="020B0600070205080204" pitchFamily="34" charset="-128"/>
                <a:ea typeface="MS PGothic" panose="020B0600070205080204" pitchFamily="34" charset="-128"/>
              </a:rPr>
              <a:t> </a:t>
            </a:r>
            <a:r>
              <a:rPr lang="ja-JP" altLang="ja-JP" dirty="0">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en-US" dirty="0">
                <a:latin typeface="MS PGothic" panose="020B0600070205080204" pitchFamily="34" charset="-128"/>
                <a:ea typeface="MS PGothic" panose="020B0600070205080204" pitchFamily="34" charset="-128"/>
              </a:rPr>
              <a:t>健全な財務運営：ホームページを活用した一般競争入札の実施（</a:t>
            </a:r>
            <a:r>
              <a:rPr lang="en-US" altLang="ja-JP" dirty="0">
                <a:latin typeface="MS PGothic" panose="020B0600070205080204" pitchFamily="34" charset="-128"/>
                <a:ea typeface="MS PGothic" panose="020B0600070205080204" pitchFamily="34" charset="-128"/>
              </a:rPr>
              <a:t>34</a:t>
            </a:r>
            <a:r>
              <a:rPr lang="ja-JP" altLang="en-US" dirty="0">
                <a:latin typeface="MS PGothic" panose="020B0600070205080204" pitchFamily="34" charset="-128"/>
                <a:ea typeface="MS PGothic" panose="020B0600070205080204" pitchFamily="34" charset="-128"/>
              </a:rPr>
              <a:t>件）</a:t>
            </a:r>
            <a:endParaRPr lang="en-US" altLang="ja-JP" dirty="0">
              <a:latin typeface="MS PGothic" panose="020B0600070205080204" pitchFamily="34" charset="-128"/>
              <a:ea typeface="MS PGothic" panose="020B0600070205080204" pitchFamily="34" charset="-128"/>
            </a:endParaRPr>
          </a:p>
          <a:p>
            <a:pPr marL="180000" indent="-360000">
              <a:lnSpc>
                <a:spcPts val="2460"/>
              </a:lnSpc>
            </a:pPr>
            <a:r>
              <a:rPr lang="en-US" altLang="ja-JP" dirty="0">
                <a:latin typeface="MS PGothic" panose="020B0600070205080204" pitchFamily="34" charset="-128"/>
                <a:ea typeface="MS PGothic" panose="020B0600070205080204" pitchFamily="34" charset="-128"/>
              </a:rPr>
              <a:t> </a:t>
            </a:r>
            <a:r>
              <a:rPr lang="ja-JP" altLang="en-US" dirty="0">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en-US" dirty="0">
                <a:latin typeface="MS PGothic" panose="020B0600070205080204" pitchFamily="34" charset="-128"/>
                <a:ea typeface="MS PGothic" panose="020B0600070205080204" pitchFamily="34" charset="-128"/>
              </a:rPr>
              <a:t>全職員を対象に経営指標を用いた財務分析についての会計研修を実施</a:t>
            </a:r>
            <a:endParaRPr lang="en-US" altLang="ja-JP" dirty="0">
              <a:latin typeface="MS PGothic" panose="020B0600070205080204" pitchFamily="34" charset="-128"/>
              <a:ea typeface="MS PGothic" panose="020B0600070205080204" pitchFamily="34" charset="-128"/>
            </a:endParaRPr>
          </a:p>
          <a:p>
            <a:pPr marL="180000" indent="-360000">
              <a:lnSpc>
                <a:spcPts val="2460"/>
              </a:lnSpc>
            </a:pPr>
            <a:r>
              <a:rPr lang="en-US" altLang="ja-JP" dirty="0">
                <a:latin typeface="MS PGothic" panose="020B0600070205080204" pitchFamily="34" charset="-128"/>
                <a:ea typeface="MS PGothic" panose="020B0600070205080204" pitchFamily="34" charset="-128"/>
              </a:rPr>
              <a:t> </a:t>
            </a:r>
            <a:r>
              <a:rPr lang="ja-JP" altLang="en-US" dirty="0">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 </a:t>
            </a:r>
            <a:r>
              <a:rPr lang="ja-JP" altLang="ja-JP" dirty="0">
                <a:effectLst/>
                <a:latin typeface="MS PGothic" panose="020B0600070205080204" pitchFamily="34" charset="-128"/>
                <a:ea typeface="MS PGothic" panose="020B0600070205080204" pitchFamily="34" charset="-128"/>
              </a:rPr>
              <a:t>快適な職場環境の形成</a:t>
            </a:r>
            <a:r>
              <a:rPr lang="ja-JP" altLang="en-US" dirty="0">
                <a:effectLst/>
                <a:latin typeface="MS PGothic" panose="020B0600070205080204" pitchFamily="34" charset="-128"/>
                <a:ea typeface="MS PGothic" panose="020B0600070205080204" pitchFamily="34" charset="-128"/>
              </a:rPr>
              <a:t>：</a:t>
            </a:r>
            <a:r>
              <a:rPr lang="ja-JP" altLang="ja-JP" dirty="0">
                <a:effectLst/>
                <a:latin typeface="MS PGothic" panose="020B0600070205080204" pitchFamily="34" charset="-128"/>
                <a:ea typeface="MS PGothic" panose="020B0600070205080204" pitchFamily="34" charset="-128"/>
              </a:rPr>
              <a:t>安全衛生委員会</a:t>
            </a:r>
            <a:r>
              <a:rPr lang="ja-JP" altLang="en-US" dirty="0">
                <a:effectLst/>
                <a:latin typeface="MS PGothic" panose="020B0600070205080204" pitchFamily="34" charset="-128"/>
                <a:ea typeface="MS PGothic" panose="020B0600070205080204" pitchFamily="34" charset="-128"/>
              </a:rPr>
              <a:t>（</a:t>
            </a:r>
            <a:r>
              <a:rPr lang="ja-JP" altLang="ja-JP" dirty="0">
                <a:effectLst/>
                <a:latin typeface="MS PGothic" panose="020B0600070205080204" pitchFamily="34" charset="-128"/>
                <a:ea typeface="MS PGothic" panose="020B0600070205080204" pitchFamily="34" charset="-128"/>
              </a:rPr>
              <a:t>各種活動</a:t>
            </a:r>
            <a:r>
              <a:rPr lang="ja-JP" altLang="en-US" dirty="0">
                <a:effectLst/>
                <a:latin typeface="MS PGothic" panose="020B0600070205080204" pitchFamily="34" charset="-128"/>
                <a:ea typeface="MS PGothic" panose="020B0600070205080204" pitchFamily="34" charset="-128"/>
              </a:rPr>
              <a:t>）</a:t>
            </a:r>
            <a:r>
              <a:rPr lang="ja-JP" altLang="ja-JP" dirty="0">
                <a:effectLst/>
                <a:latin typeface="MS PGothic" panose="020B0600070205080204" pitchFamily="34" charset="-128"/>
                <a:ea typeface="MS PGothic" panose="020B0600070205080204" pitchFamily="34" charset="-128"/>
              </a:rPr>
              <a:t>、産業医</a:t>
            </a:r>
            <a:r>
              <a:rPr lang="ja-JP" altLang="en-US" dirty="0">
                <a:effectLst/>
                <a:latin typeface="MS PGothic" panose="020B0600070205080204" pitchFamily="34" charset="-128"/>
                <a:ea typeface="MS PGothic" panose="020B0600070205080204" pitchFamily="34" charset="-128"/>
              </a:rPr>
              <a:t>（</a:t>
            </a:r>
            <a:r>
              <a:rPr lang="ja-JP" altLang="ja-JP" dirty="0">
                <a:effectLst/>
                <a:latin typeface="MS PGothic" panose="020B0600070205080204" pitchFamily="34" charset="-128"/>
                <a:ea typeface="MS PGothic" panose="020B0600070205080204" pitchFamily="34" charset="-128"/>
              </a:rPr>
              <a:t>健康相談</a:t>
            </a:r>
            <a:r>
              <a:rPr lang="ja-JP" altLang="en-US" dirty="0">
                <a:effectLst/>
                <a:latin typeface="MS PGothic" panose="020B0600070205080204" pitchFamily="34" charset="-128"/>
                <a:ea typeface="MS PGothic" panose="020B0600070205080204" pitchFamily="34" charset="-128"/>
              </a:rPr>
              <a:t>・</a:t>
            </a:r>
            <a:r>
              <a:rPr lang="ja-JP" altLang="ja-JP" dirty="0">
                <a:effectLst/>
                <a:latin typeface="MS PGothic" panose="020B0600070205080204" pitchFamily="34" charset="-128"/>
                <a:ea typeface="MS PGothic" panose="020B0600070205080204" pitchFamily="34" charset="-128"/>
              </a:rPr>
              <a:t>研修</a:t>
            </a:r>
            <a:r>
              <a:rPr lang="ja-JP" altLang="en-US" dirty="0">
                <a:effectLst/>
                <a:latin typeface="MS PGothic" panose="020B0600070205080204" pitchFamily="34" charset="-128"/>
                <a:ea typeface="MS PGothic" panose="020B0600070205080204" pitchFamily="34" charset="-128"/>
              </a:rPr>
              <a:t>）</a:t>
            </a:r>
            <a:endParaRPr lang="en-US" altLang="ja-JP" dirty="0">
              <a:effectLst/>
              <a:latin typeface="MS PGothic" panose="020B0600070205080204" pitchFamily="34" charset="-128"/>
              <a:ea typeface="MS PGothic" panose="020B0600070205080204" pitchFamily="34" charset="-128"/>
            </a:endParaRPr>
          </a:p>
          <a:p>
            <a:pPr marL="180000" indent="-360000">
              <a:lnSpc>
                <a:spcPts val="2460"/>
              </a:lnSpc>
            </a:pPr>
            <a:r>
              <a:rPr lang="en-US" altLang="ja-JP" dirty="0">
                <a:effectLst/>
                <a:latin typeface="MS PGothic" panose="020B0600070205080204" pitchFamily="34" charset="-128"/>
                <a:ea typeface="MS PGothic" panose="020B0600070205080204" pitchFamily="34" charset="-128"/>
              </a:rPr>
              <a:t> </a:t>
            </a:r>
            <a:r>
              <a:rPr lang="ja-JP" altLang="ja-JP" dirty="0">
                <a:effectLst/>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 </a:t>
            </a:r>
            <a:r>
              <a:rPr lang="ja-JP" altLang="ja-JP" dirty="0">
                <a:effectLst/>
                <a:latin typeface="MS PGothic" panose="020B0600070205080204" pitchFamily="34" charset="-128"/>
                <a:ea typeface="MS PGothic" panose="020B0600070205080204" pitchFamily="34" charset="-128"/>
              </a:rPr>
              <a:t>環境への負荷低減</a:t>
            </a:r>
            <a:r>
              <a:rPr lang="ja-JP" altLang="en-US" dirty="0">
                <a:effectLst/>
                <a:latin typeface="MS PGothic" panose="020B0600070205080204" pitchFamily="34" charset="-128"/>
                <a:ea typeface="MS PGothic" panose="020B0600070205080204" pitchFamily="34" charset="-128"/>
              </a:rPr>
              <a:t>：</a:t>
            </a:r>
            <a:r>
              <a:rPr lang="ja-JP" altLang="ja-JP" dirty="0">
                <a:effectLst/>
                <a:latin typeface="MS PGothic" panose="020B0600070205080204" pitchFamily="34" charset="-128"/>
                <a:ea typeface="MS PGothic" panose="020B0600070205080204" pitchFamily="34" charset="-128"/>
              </a:rPr>
              <a:t>法人環境方針に基づき各種数値目標を設定、</a:t>
            </a:r>
            <a:r>
              <a:rPr lang="ja-JP" altLang="en-US" dirty="0">
                <a:effectLst/>
                <a:latin typeface="MS PGothic" panose="020B0600070205080204" pitchFamily="34" charset="-128"/>
                <a:ea typeface="MS PGothic" panose="020B0600070205080204" pitchFamily="34" charset="-128"/>
              </a:rPr>
              <a:t>概ね</a:t>
            </a:r>
            <a:r>
              <a:rPr lang="ja-JP" altLang="ja-JP" dirty="0">
                <a:effectLst/>
                <a:latin typeface="MS PGothic" panose="020B0600070205080204" pitchFamily="34" charset="-128"/>
                <a:ea typeface="MS PGothic" panose="020B0600070205080204" pitchFamily="34" charset="-128"/>
              </a:rPr>
              <a:t>達成</a:t>
            </a:r>
          </a:p>
          <a:p>
            <a:pPr marL="180000" indent="-360000">
              <a:lnSpc>
                <a:spcPts val="2460"/>
              </a:lnSpc>
            </a:pPr>
            <a:r>
              <a:rPr lang="en-US" altLang="ja-JP" dirty="0">
                <a:effectLst/>
                <a:latin typeface="MS PGothic" panose="020B0600070205080204" pitchFamily="34" charset="-128"/>
                <a:ea typeface="MS PGothic" panose="020B0600070205080204" pitchFamily="34" charset="-128"/>
              </a:rPr>
              <a:t> </a:t>
            </a:r>
            <a:r>
              <a:rPr lang="ja-JP" altLang="ja-JP" dirty="0">
                <a:effectLst/>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 </a:t>
            </a:r>
            <a:r>
              <a:rPr lang="ja-JP" altLang="ja-JP" dirty="0">
                <a:effectLst/>
                <a:latin typeface="MS PGothic" panose="020B0600070205080204" pitchFamily="34" charset="-128"/>
                <a:ea typeface="MS PGothic" panose="020B0600070205080204" pitchFamily="34" charset="-128"/>
              </a:rPr>
              <a:t>コンプライアンスや研究活動における不正防止について研修</a:t>
            </a:r>
            <a:r>
              <a:rPr lang="ja-JP" altLang="en-US" dirty="0">
                <a:latin typeface="MS PGothic" panose="020B0600070205080204" pitchFamily="34" charset="-128"/>
                <a:ea typeface="MS PGothic" panose="020B0600070205080204" pitchFamily="34" charset="-128"/>
              </a:rPr>
              <a:t>を</a:t>
            </a:r>
            <a:r>
              <a:rPr lang="ja-JP" altLang="ja-JP" dirty="0">
                <a:effectLst/>
                <a:latin typeface="MS PGothic" panose="020B0600070205080204" pitchFamily="34" charset="-128"/>
                <a:ea typeface="MS PGothic" panose="020B0600070205080204" pitchFamily="34" charset="-128"/>
              </a:rPr>
              <a:t>実施</a:t>
            </a:r>
            <a:endParaRPr lang="en-US" altLang="ja-JP" dirty="0">
              <a:effectLst/>
              <a:latin typeface="MS PGothic" panose="020B0600070205080204" pitchFamily="34" charset="-128"/>
              <a:ea typeface="MS PGothic" panose="020B0600070205080204" pitchFamily="34" charset="-128"/>
            </a:endParaRPr>
          </a:p>
          <a:p>
            <a:pPr marL="180000" indent="-360000">
              <a:lnSpc>
                <a:spcPts val="2460"/>
              </a:lnSpc>
            </a:pPr>
            <a:r>
              <a:rPr lang="en-US" altLang="ja-JP" sz="1800" dirty="0">
                <a:effectLst/>
                <a:latin typeface="MS PGothic" panose="020B0600070205080204" pitchFamily="34" charset="-128"/>
                <a:ea typeface="MS PGothic" panose="020B0600070205080204" pitchFamily="34" charset="-128"/>
              </a:rPr>
              <a:t> </a:t>
            </a:r>
            <a:r>
              <a:rPr lang="ja-JP" altLang="ja-JP" sz="1800" dirty="0">
                <a:effectLst/>
                <a:latin typeface="MS PGothic" panose="020B0600070205080204" pitchFamily="34" charset="-128"/>
                <a:ea typeface="MS PGothic" panose="020B0600070205080204" pitchFamily="34" charset="-128"/>
              </a:rPr>
              <a:t>・</a:t>
            </a:r>
            <a:r>
              <a:rPr lang="en-US" altLang="ja-JP" sz="1800" dirty="0">
                <a:effectLst/>
                <a:latin typeface="MS PGothic" panose="020B0600070205080204" pitchFamily="34" charset="-128"/>
                <a:ea typeface="MS PGothic" panose="020B0600070205080204" pitchFamily="34" charset="-128"/>
              </a:rPr>
              <a:t> </a:t>
            </a:r>
            <a:r>
              <a:rPr lang="ja-JP" altLang="en-US" sz="1800" dirty="0">
                <a:effectLst/>
                <a:latin typeface="MS PGothic" panose="020B0600070205080204" pitchFamily="34" charset="-128"/>
                <a:ea typeface="MS PGothic" panose="020B0600070205080204" pitchFamily="34" charset="-128"/>
              </a:rPr>
              <a:t>機器整備計画に基づき検査・研究用の機器を更新</a:t>
            </a:r>
            <a:r>
              <a:rPr lang="ja-JP" altLang="ja-JP" dirty="0">
                <a:effectLst/>
                <a:latin typeface="+mj-ea"/>
                <a:ea typeface="+mj-ea"/>
              </a:rPr>
              <a:t> </a:t>
            </a:r>
            <a:endParaRPr lang="en-US" altLang="ja-JP" dirty="0">
              <a:effectLst/>
              <a:latin typeface="+mj-ea"/>
              <a:ea typeface="+mj-ea"/>
            </a:endParaRPr>
          </a:p>
          <a:p>
            <a:pPr marL="180000" indent="-360000">
              <a:lnSpc>
                <a:spcPts val="2460"/>
              </a:lnSpc>
            </a:pPr>
            <a:r>
              <a:rPr lang="en-US" altLang="ja-JP" sz="1800" dirty="0">
                <a:effectLst/>
                <a:latin typeface="MS PGothic" panose="020B0600070205080204" pitchFamily="34" charset="-128"/>
                <a:ea typeface="MS PGothic" panose="020B0600070205080204" pitchFamily="34" charset="-128"/>
              </a:rPr>
              <a:t> </a:t>
            </a:r>
            <a:r>
              <a:rPr lang="ja-JP" altLang="ja-JP" sz="1800" dirty="0">
                <a:effectLst/>
                <a:latin typeface="MS PGothic" panose="020B0600070205080204" pitchFamily="34" charset="-128"/>
                <a:ea typeface="MS PGothic" panose="020B0600070205080204" pitchFamily="34" charset="-128"/>
              </a:rPr>
              <a:t>・</a:t>
            </a:r>
            <a:r>
              <a:rPr lang="en-US" altLang="ja-JP" sz="1800" dirty="0">
                <a:effectLst/>
                <a:latin typeface="MS PGothic" panose="020B0600070205080204" pitchFamily="34" charset="-128"/>
                <a:ea typeface="MS PGothic" panose="020B0600070205080204" pitchFamily="34" charset="-128"/>
              </a:rPr>
              <a:t> </a:t>
            </a:r>
            <a:r>
              <a:rPr lang="ja-JP" altLang="ja-JP" dirty="0">
                <a:effectLst/>
                <a:latin typeface="+mj-ea"/>
                <a:ea typeface="+mj-ea"/>
                <a:cs typeface="Times New Roman" panose="02020603050405020304" pitchFamily="18" charset="0"/>
              </a:rPr>
              <a:t>施設及び設備機器類</a:t>
            </a:r>
            <a:r>
              <a:rPr lang="ja-JP" altLang="en-US" dirty="0">
                <a:effectLst/>
                <a:latin typeface="+mj-ea"/>
                <a:ea typeface="+mj-ea"/>
                <a:cs typeface="Times New Roman" panose="02020603050405020304" pitchFamily="18" charset="0"/>
              </a:rPr>
              <a:t>の</a:t>
            </a:r>
            <a:r>
              <a:rPr lang="ja-JP" altLang="ja-JP" dirty="0">
                <a:effectLst/>
                <a:latin typeface="+mj-ea"/>
                <a:ea typeface="+mj-ea"/>
                <a:cs typeface="Times New Roman" panose="02020603050405020304" pitchFamily="18" charset="0"/>
              </a:rPr>
              <a:t>有効活用</a:t>
            </a:r>
            <a:r>
              <a:rPr lang="ja-JP" altLang="en-US" dirty="0">
                <a:effectLst/>
                <a:latin typeface="+mj-ea"/>
                <a:ea typeface="+mj-ea"/>
                <a:cs typeface="Times New Roman" panose="02020603050405020304" pitchFamily="18" charset="0"/>
              </a:rPr>
              <a:t>（</a:t>
            </a:r>
            <a:r>
              <a:rPr lang="ja-JP" altLang="ja-JP" sz="1800" dirty="0">
                <a:effectLst/>
                <a:latin typeface="MS PGothic" panose="020B0600070205080204" pitchFamily="34" charset="-128"/>
                <a:ea typeface="MS PGothic" panose="020B0600070205080204" pitchFamily="34" charset="-128"/>
              </a:rPr>
              <a:t>大阪市立環境科学</a:t>
            </a:r>
            <a:r>
              <a:rPr lang="ja-JP" altLang="en-US" sz="1800" dirty="0">
                <a:effectLst/>
                <a:latin typeface="MS PGothic" panose="020B0600070205080204" pitchFamily="34" charset="-128"/>
                <a:ea typeface="MS PGothic" panose="020B0600070205080204" pitchFamily="34" charset="-128"/>
              </a:rPr>
              <a:t>研究</a:t>
            </a:r>
            <a:r>
              <a:rPr lang="ja-JP" altLang="ja-JP" sz="1800" dirty="0">
                <a:effectLst/>
                <a:latin typeface="MS PGothic" panose="020B0600070205080204" pitchFamily="34" charset="-128"/>
                <a:ea typeface="MS PGothic" panose="020B0600070205080204" pitchFamily="34" charset="-128"/>
              </a:rPr>
              <a:t>センター</a:t>
            </a:r>
            <a:r>
              <a:rPr lang="ja-JP" altLang="en-US" sz="1800" dirty="0">
                <a:effectLst/>
                <a:latin typeface="MS PGothic" panose="020B0600070205080204" pitchFamily="34" charset="-128"/>
                <a:ea typeface="MS PGothic" panose="020B0600070205080204" pitchFamily="34" charset="-128"/>
              </a:rPr>
              <a:t>）</a:t>
            </a:r>
            <a:endParaRPr lang="en-US" altLang="ja-JP" dirty="0">
              <a:latin typeface="+mj-ea"/>
              <a:ea typeface="+mj-ea"/>
              <a:cs typeface="Times New Roman" panose="02020603050405020304" pitchFamily="18" charset="0"/>
            </a:endParaRPr>
          </a:p>
          <a:p>
            <a:pPr marL="180000" indent="-360000">
              <a:lnSpc>
                <a:spcPts val="2460"/>
              </a:lnSpc>
            </a:pPr>
            <a:r>
              <a:rPr lang="ja-JP" altLang="en-US" sz="1800" dirty="0">
                <a:effectLst/>
                <a:latin typeface="+mj-ea"/>
                <a:ea typeface="+mj-ea"/>
                <a:cs typeface="Times New Roman" panose="02020603050405020304" pitchFamily="18" charset="0"/>
              </a:rPr>
              <a:t>　　</a:t>
            </a:r>
            <a:r>
              <a:rPr lang="ja-JP" altLang="ja-JP" sz="1800" dirty="0">
                <a:effectLst/>
                <a:latin typeface="MS PGothic" panose="020B0600070205080204" pitchFamily="34" charset="-128"/>
                <a:ea typeface="MS PGothic" panose="020B0600070205080204" pitchFamily="34" charset="-128"/>
              </a:rPr>
              <a:t>管理運営等に関する</a:t>
            </a:r>
            <a:r>
              <a:rPr lang="ja-JP" altLang="en-US" sz="1800" dirty="0">
                <a:effectLst/>
                <a:latin typeface="MS PGothic" panose="020B0600070205080204" pitchFamily="34" charset="-128"/>
                <a:ea typeface="MS PGothic" panose="020B0600070205080204" pitchFamily="34" charset="-128"/>
              </a:rPr>
              <a:t>協定</a:t>
            </a:r>
            <a:endParaRPr lang="en-US" altLang="ja-JP" sz="1800" dirty="0">
              <a:effectLst/>
              <a:latin typeface="MS PGothic" panose="020B0600070205080204" pitchFamily="34" charset="-128"/>
              <a:ea typeface="MS PGothic" panose="020B0600070205080204" pitchFamily="34" charset="-128"/>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地方独立行政法人大阪健康安全基盤研究所の業務運営並びに財務及び会計に関する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　　　　大阪府市規約第４条で定める事項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6</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grpSp>
        <p:nvGrpSpPr>
          <p:cNvPr id="3" name="図形グループ 2"/>
          <p:cNvGrpSpPr/>
          <p:nvPr/>
        </p:nvGrpSpPr>
        <p:grpSpPr>
          <a:xfrm>
            <a:off x="349242" y="975909"/>
            <a:ext cx="8530541" cy="4693593"/>
            <a:chOff x="349242" y="975909"/>
            <a:chExt cx="8530541" cy="4693593"/>
          </a:xfrm>
        </p:grpSpPr>
        <p:sp>
          <p:nvSpPr>
            <p:cNvPr id="14" name="テキスト ボックス 4"/>
            <p:cNvSpPr txBox="1">
              <a:spLocks noChangeArrowheads="1"/>
            </p:cNvSpPr>
            <p:nvPr/>
          </p:nvSpPr>
          <p:spPr bwMode="auto">
            <a:xfrm>
              <a:off x="349242" y="975909"/>
              <a:ext cx="8530541"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１　健康危機管理対応能力の強化</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1600" dirty="0">
                <a:latin typeface="+mn-ea"/>
                <a:ea typeface="+mn-ea"/>
                <a:cs typeface="HG丸ｺﾞｼｯｸM-PRO"/>
              </a:endParaRPr>
            </a:p>
            <a:p>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疫学調査チーム（</a:t>
              </a:r>
              <a:r>
                <a:rPr lang="en-US" altLang="ja-JP" sz="2000" u="sng" dirty="0">
                  <a:latin typeface="+mn-ea"/>
                </a:rPr>
                <a:t>O-FEIT)</a:t>
              </a:r>
              <a:r>
                <a:rPr lang="ja-JP" altLang="en-US" sz="2000" u="sng" dirty="0">
                  <a:latin typeface="+mn-ea"/>
                </a:rPr>
                <a:t>の活動</a:t>
              </a:r>
              <a:r>
                <a:rPr lang="en-US" altLang="ja-JP" sz="1800" u="sng"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8</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en-US" altLang="ja-JP" sz="900" dirty="0">
                  <a:latin typeface="+mn-ea"/>
                </a:rPr>
                <a:t>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大阪府内保健所で疫学調査支援活動を実施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1080000">
                <a:lnSpc>
                  <a:spcPts val="2460"/>
                </a:lnSpc>
              </a:pPr>
              <a:r>
                <a:rPr lang="ja-JP" altLang="en-US" sz="2000" dirty="0">
                  <a:effectLst/>
                  <a:latin typeface="+mj-ea"/>
                  <a:ea typeface="+mj-ea"/>
                </a:rPr>
                <a:t>紅麹配合食品に係る健康被害</a:t>
              </a:r>
              <a:endParaRPr lang="en-US" altLang="ja-JP" sz="2000" dirty="0">
                <a:effectLst/>
                <a:latin typeface="+mj-ea"/>
                <a:ea typeface="+mj-ea"/>
              </a:endParaRPr>
            </a:p>
            <a:p>
              <a:pPr marL="1080000">
                <a:lnSpc>
                  <a:spcPts val="2460"/>
                </a:lnSpc>
              </a:pPr>
              <a:r>
                <a:rPr lang="ja-JP" altLang="en-US" sz="2000" dirty="0">
                  <a:latin typeface="+mj-ea"/>
                  <a:ea typeface="+mj-ea"/>
                </a:rPr>
                <a:t>新型コロナウイルス感染症、薬剤耐性菌症</a:t>
              </a:r>
              <a:endParaRPr lang="en-US" altLang="ja-JP" sz="2000" dirty="0">
                <a:latin typeface="+mj-ea"/>
                <a:ea typeface="+mj-ea"/>
              </a:endParaRPr>
            </a:p>
            <a:p>
              <a:pPr marL="1080000">
                <a:lnSpc>
                  <a:spcPts val="2460"/>
                </a:lnSpc>
              </a:pPr>
              <a:endParaRPr lang="en-US" altLang="ja-JP" sz="2000" dirty="0">
                <a:latin typeface="+mj-ea"/>
                <a:ea typeface="+mj-ea"/>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日本国際博覧会に向けた活動</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1080000">
                <a:lnSpc>
                  <a:spcPts val="2460"/>
                </a:lnSpc>
              </a:pPr>
              <a:r>
                <a:rPr lang="ja-JP" altLang="en-US" sz="2000" dirty="0">
                  <a:latin typeface="+mj-ea"/>
                  <a:ea typeface="+mj-ea"/>
                </a:rPr>
                <a:t>大阪府内保健所：ケーススタディー形式の疫学研修会を実施</a:t>
              </a:r>
              <a:endParaRPr lang="en-US" altLang="ja-JP" sz="2000" dirty="0">
                <a:latin typeface="+mj-ea"/>
                <a:ea typeface="+mj-ea"/>
              </a:endParaRPr>
            </a:p>
            <a:p>
              <a:pPr marL="1080000">
                <a:lnSpc>
                  <a:spcPts val="2460"/>
                </a:lnSpc>
              </a:pPr>
              <a:endParaRPr lang="en-US" altLang="ja-JP" sz="2000" dirty="0">
                <a:latin typeface="+mj-ea"/>
                <a:ea typeface="+mj-ea"/>
              </a:endParaRPr>
            </a:p>
            <a:p>
              <a:pPr marL="1080000">
                <a:lnSpc>
                  <a:spcPts val="2460"/>
                </a:lnSpc>
              </a:pPr>
              <a:endParaRPr lang="en-US" altLang="ja-JP" sz="2000" dirty="0">
                <a:solidFill>
                  <a:prstClr val="black"/>
                </a:solidFill>
                <a:latin typeface="+mj-ea"/>
                <a:ea typeface="+mj-ea"/>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a:t>
              </a:r>
              <a:endParaRPr lang="en-US" altLang="ja-JP" sz="2000" dirty="0">
                <a:latin typeface="+mn-ea"/>
                <a:ea typeface="+mn-ea"/>
                <a:cs typeface="HG丸ｺﾞｼｯｸM-PRO"/>
              </a:endParaRPr>
            </a:p>
          </p:txBody>
        </p:sp>
        <p:sp>
          <p:nvSpPr>
            <p:cNvPr id="16" name="正方形/長方形 15"/>
            <p:cNvSpPr/>
            <p:nvPr/>
          </p:nvSpPr>
          <p:spPr>
            <a:xfrm>
              <a:off x="626243" y="2047998"/>
              <a:ext cx="8228731" cy="2785260"/>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48907" y="2234951"/>
              <a:ext cx="330200" cy="254000"/>
            </a:xfrm>
            <a:prstGeom prst="rect">
              <a:avLst/>
            </a:prstGeom>
          </p:spPr>
        </p:pic>
      </p:grpSp>
    </p:spTree>
    <p:extLst>
      <p:ext uri="{BB962C8B-B14F-4D97-AF65-F5344CB8AC3E}">
        <p14:creationId xmlns:p14="http://schemas.microsoft.com/office/powerpoint/2010/main" val="142299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68694"/>
            <a:ext cx="8530541" cy="582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２　疫学解析研究の推進</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a:t>
            </a:r>
            <a:endParaRPr lang="en-US" altLang="ja-JP" sz="1400"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疫学解析研究への取組　</a:t>
            </a:r>
            <a:r>
              <a:rPr lang="en-US" altLang="ja-JP" sz="1700" u="sng" dirty="0">
                <a:latin typeface="+mn-ea"/>
                <a:ea typeface="+mn-ea"/>
                <a:cs typeface="HG丸ｺﾞｼｯｸM-PRO"/>
              </a:rPr>
              <a:t> 【</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9</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endParaRPr lang="en-US" altLang="ja-JP" sz="900" u="sng" dirty="0">
              <a:latin typeface="+mn-ea"/>
              <a:ea typeface="+mn-ea"/>
              <a:cs typeface="HG丸ｺﾞｼｯｸM-PRO"/>
            </a:endParaRPr>
          </a:p>
          <a:p>
            <a:pPr marL="180000" indent="-360000">
              <a:lnSpc>
                <a:spcPts val="2460"/>
              </a:lnSpc>
            </a:pPr>
            <a:r>
              <a:rPr lang="en-US" altLang="ja-JP" sz="2000" dirty="0">
                <a:latin typeface="+mn-ea"/>
              </a:rPr>
              <a:t>	</a:t>
            </a:r>
            <a:r>
              <a:rPr lang="en-US" altLang="ja-JP" sz="2000" dirty="0">
                <a:latin typeface="+mj-ea"/>
                <a:ea typeface="+mj-ea"/>
              </a:rPr>
              <a:t>	</a:t>
            </a:r>
            <a:r>
              <a:rPr lang="ja-JP" altLang="ja-JP" sz="2000" dirty="0">
                <a:effectLst/>
                <a:latin typeface="+mj-ea"/>
                <a:ea typeface="+mj-ea"/>
                <a:cs typeface="ＭＳ Ｐゴシック" panose="020B0600070205080204" pitchFamily="34" charset="-128"/>
              </a:rPr>
              <a:t>循環器疾患予防分野の疫学解析研究を</a:t>
            </a:r>
            <a:r>
              <a:rPr lang="ja-JP" altLang="en-US" sz="2000" dirty="0">
                <a:effectLst/>
                <a:latin typeface="+mj-ea"/>
                <a:ea typeface="+mj-ea"/>
                <a:cs typeface="ＭＳ Ｐゴシック" panose="020B0600070205080204" pitchFamily="34" charset="-128"/>
              </a:rPr>
              <a:t>実施</a:t>
            </a:r>
            <a:r>
              <a:rPr lang="ja-JP" altLang="ja-JP" sz="2000" dirty="0">
                <a:effectLst/>
                <a:latin typeface="+mj-ea"/>
                <a:ea typeface="+mj-ea"/>
              </a:rPr>
              <a:t> </a:t>
            </a:r>
          </a:p>
          <a:p>
            <a:pPr marL="97155" indent="-97155"/>
            <a:r>
              <a:rPr lang="en-US" altLang="ja-JP" sz="2000" dirty="0">
                <a:latin typeface="+mj-ea"/>
                <a:ea typeface="+mj-ea"/>
              </a:rPr>
              <a:t>		</a:t>
            </a:r>
            <a:r>
              <a:rPr lang="ja-JP" altLang="ja-JP" sz="2000" dirty="0">
                <a:effectLst/>
                <a:latin typeface="+mj-ea"/>
                <a:ea typeface="+mj-ea"/>
              </a:rPr>
              <a:t>循環器疾患予防対策</a:t>
            </a:r>
            <a:r>
              <a:rPr lang="ja-JP" altLang="en-US" sz="2000" dirty="0">
                <a:latin typeface="+mj-ea"/>
                <a:ea typeface="+mj-ea"/>
              </a:rPr>
              <a:t>業務</a:t>
            </a:r>
            <a:r>
              <a:rPr lang="ja-JP" altLang="en-US" sz="2000" dirty="0">
                <a:effectLst/>
                <a:latin typeface="+mj-ea"/>
                <a:ea typeface="+mj-ea"/>
              </a:rPr>
              <a:t>：</a:t>
            </a:r>
            <a:r>
              <a:rPr lang="ja-JP" altLang="ja-JP" sz="2000" dirty="0">
                <a:effectLst/>
                <a:latin typeface="+mj-ea"/>
                <a:ea typeface="+mj-ea"/>
              </a:rPr>
              <a:t>健診・保健指導・医療費等のデータ</a:t>
            </a:r>
            <a:r>
              <a:rPr lang="ja-JP" altLang="en-US" sz="2000" dirty="0">
                <a:effectLst/>
                <a:latin typeface="+mj-ea"/>
                <a:ea typeface="+mj-ea"/>
              </a:rPr>
              <a:t>を</a:t>
            </a:r>
            <a:r>
              <a:rPr lang="ja-JP" altLang="ja-JP" sz="2000" dirty="0">
                <a:effectLst/>
                <a:latin typeface="+mj-ea"/>
                <a:ea typeface="+mj-ea"/>
              </a:rPr>
              <a:t>分析</a:t>
            </a:r>
            <a:endParaRPr lang="en-US" altLang="ja-JP" sz="2000" dirty="0">
              <a:effectLst/>
              <a:latin typeface="+mj-ea"/>
              <a:ea typeface="+mj-ea"/>
            </a:endParaRPr>
          </a:p>
          <a:p>
            <a:pPr marL="97155" indent="-97155"/>
            <a:r>
              <a:rPr lang="en-US" altLang="ja-JP" sz="2000" dirty="0">
                <a:latin typeface="+mj-ea"/>
                <a:ea typeface="+mj-ea"/>
              </a:rPr>
              <a:t>								</a:t>
            </a:r>
            <a:r>
              <a:rPr lang="ja-JP" altLang="en-US" sz="2000" dirty="0">
                <a:latin typeface="+mj-ea"/>
                <a:ea typeface="+mj-ea"/>
              </a:rPr>
              <a:t>　</a:t>
            </a:r>
            <a:r>
              <a:rPr lang="ja-JP" altLang="ja-JP" sz="2000" dirty="0">
                <a:effectLst/>
                <a:latin typeface="+mj-ea"/>
                <a:ea typeface="+mj-ea"/>
              </a:rPr>
              <a:t>各自治体等の方針策定を支援</a:t>
            </a:r>
          </a:p>
          <a:p>
            <a:pPr marL="304800" indent="-304800"/>
            <a:r>
              <a:rPr lang="ja-JP" altLang="en-US" sz="2000" dirty="0">
                <a:latin typeface="+mj-ea"/>
                <a:ea typeface="+mj-ea"/>
              </a:rPr>
              <a:t>　　　感染症に関する疫学解析研究を推進</a:t>
            </a:r>
            <a:endParaRPr lang="en-US" altLang="ja-JP" sz="2000" dirty="0">
              <a:latin typeface="+mj-ea"/>
              <a:ea typeface="+mj-ea"/>
            </a:endParaRPr>
          </a:p>
          <a:p>
            <a:pPr marL="720000"/>
            <a:r>
              <a:rPr lang="ja-JP" altLang="en-US" sz="2000" dirty="0">
                <a:latin typeface="+mj-ea"/>
                <a:ea typeface="+mj-ea"/>
              </a:rPr>
              <a:t>新型コロナウイルス感染症、</a:t>
            </a:r>
            <a:r>
              <a:rPr lang="en-US" altLang="ja-JP" sz="2000" dirty="0">
                <a:latin typeface="+mj-ea"/>
                <a:ea typeface="+mj-ea"/>
              </a:rPr>
              <a:t>RS</a:t>
            </a:r>
            <a:r>
              <a:rPr lang="ja-JP" altLang="en-US" sz="2000" dirty="0">
                <a:latin typeface="+mj-ea"/>
                <a:ea typeface="+mj-ea"/>
              </a:rPr>
              <a:t>ウイルス感染症</a:t>
            </a:r>
            <a:endParaRPr lang="en-US" altLang="ja-JP" sz="2000" dirty="0">
              <a:latin typeface="+mj-ea"/>
              <a:ea typeface="+mj-ea"/>
            </a:endParaRPr>
          </a:p>
          <a:p>
            <a:pPr marL="720000"/>
            <a:endParaRPr lang="en-US" altLang="ja-JP" sz="2000" dirty="0">
              <a:latin typeface="+mn-ea"/>
              <a:ea typeface="+mn-ea"/>
              <a:cs typeface="HG丸ｺﾞｼｯｸM-PRO"/>
            </a:endParaRPr>
          </a:p>
          <a:p>
            <a:pPr marL="304800" indent="-304800"/>
            <a:endParaRPr lang="en-US" altLang="ja-JP" sz="900" dirty="0">
              <a:latin typeface="+mn-ea"/>
              <a:ea typeface="+mn-ea"/>
              <a:cs typeface="HG丸ｺﾞｼｯｸM-PRO"/>
            </a:endParaRPr>
          </a:p>
          <a:p>
            <a:pPr marL="304800" indent="-304800"/>
            <a:r>
              <a:rPr lang="ja-JP" altLang="en-US" sz="2000" u="sng" dirty="0">
                <a:solidFill>
                  <a:srgbClr val="0070C0"/>
                </a:solidFill>
                <a:latin typeface="+mn-ea"/>
                <a:cs typeface="HG丸ｺﾞｼｯｸM-PRO"/>
              </a:rPr>
              <a:t>３　試験検査の信頼性確保の推進</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試験検査部門と独立した信頼性確保部門による内部監査</a:t>
            </a:r>
            <a:endParaRPr lang="en-US" altLang="ja-JP" sz="2000" dirty="0">
              <a:latin typeface="+mn-ea"/>
              <a:cs typeface="HG丸ｺﾞｼｯｸM-PRO"/>
            </a:endParaRPr>
          </a:p>
          <a:p>
            <a:pPr marL="304800" indent="-304800"/>
            <a:endParaRPr lang="en-US" altLang="ja-JP" sz="1600" u="sng" dirty="0">
              <a:latin typeface="+mn-ea"/>
            </a:endParaRPr>
          </a:p>
          <a:p>
            <a:pPr marL="304800" indent="-304800"/>
            <a:r>
              <a:rPr lang="en-US" altLang="ja-JP" sz="2000" dirty="0">
                <a:latin typeface="+mn-ea"/>
              </a:rPr>
              <a:t>	 </a:t>
            </a:r>
            <a:r>
              <a:rPr lang="ja-JP" altLang="en-US" sz="2000" u="sng" dirty="0">
                <a:latin typeface="+mn-ea"/>
                <a:cs typeface="HG丸ｺﾞｼｯｸM-PRO"/>
              </a:rPr>
              <a:t>信頼性確保・保証業務の実施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1</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2</a:t>
            </a:r>
            <a:r>
              <a:rPr lang="ja-JP" altLang="en-US" sz="1700" u="sng" dirty="0">
                <a:latin typeface="+mn-ea"/>
                <a:cs typeface="HG丸ｺﾞｼｯｸM-PRO"/>
              </a:rPr>
              <a:t>）</a:t>
            </a:r>
            <a:endParaRPr lang="en-US" altLang="ja-JP" sz="1700" u="sng" dirty="0">
              <a:latin typeface="+mn-ea"/>
              <a:cs typeface="HG丸ｺﾞｼｯｸM-PRO"/>
            </a:endParaRPr>
          </a:p>
          <a:p>
            <a:pPr marL="304800" indent="-304800"/>
            <a:endParaRPr lang="en-US" altLang="ja-JP" sz="900" u="sng" dirty="0">
              <a:latin typeface="+mn-ea"/>
              <a:cs typeface="HG丸ｺﾞｼｯｸM-PRO"/>
            </a:endParaRPr>
          </a:p>
          <a:p>
            <a:pPr marL="304800" indent="-304800"/>
            <a:r>
              <a:rPr lang="en-US" altLang="ja-JP" sz="1800" dirty="0">
                <a:latin typeface="+mn-ea"/>
                <a:cs typeface="HG丸ｺﾞｼｯｸM-PRO"/>
              </a:rPr>
              <a:t>       </a:t>
            </a:r>
            <a:r>
              <a:rPr lang="ja-JP" altLang="en-US" sz="2000" dirty="0">
                <a:latin typeface="+mn-ea"/>
                <a:cs typeface="HG丸ｺﾞｼｯｸM-PRO"/>
              </a:rPr>
              <a:t>各種試験検査ごとに内部監査等を実施</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　外部精度管理：食品衛生、感染症等（計</a:t>
            </a:r>
            <a:r>
              <a:rPr lang="en-US" altLang="ja-JP" sz="2000" dirty="0">
                <a:latin typeface="+mn-ea"/>
                <a:cs typeface="HG丸ｺﾞｼｯｸM-PRO"/>
              </a:rPr>
              <a:t>17</a:t>
            </a:r>
            <a:r>
              <a:rPr lang="ja-JP" altLang="en-US" sz="2000" dirty="0">
                <a:latin typeface="+mn-ea"/>
                <a:cs typeface="HG丸ｺﾞｼｯｸM-PRO"/>
              </a:rPr>
              <a:t>件）で概ね良好な結果を確認</a:t>
            </a:r>
            <a:endParaRPr lang="en-US" altLang="ja-JP" sz="2000" dirty="0">
              <a:latin typeface="+mn-ea"/>
              <a:cs typeface="HG丸ｺﾞｼｯｸM-PRO"/>
            </a:endParaRPr>
          </a:p>
          <a:p>
            <a:pPr marL="304800" indent="-304800"/>
            <a:r>
              <a:rPr lang="en-US" altLang="ja-JP" sz="2000" dirty="0">
                <a:latin typeface="+mn-ea"/>
                <a:cs typeface="HG丸ｺﾞｼｯｸM-PRO"/>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sp>
        <p:nvSpPr>
          <p:cNvPr id="16" name="正方形/長方形 15"/>
          <p:cNvSpPr/>
          <p:nvPr/>
        </p:nvSpPr>
        <p:spPr>
          <a:xfrm>
            <a:off x="585898" y="5098473"/>
            <a:ext cx="8228731" cy="1459053"/>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585897" y="1825926"/>
            <a:ext cx="8228731" cy="219391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67946" y="1964140"/>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38149" y="5224890"/>
            <a:ext cx="330200" cy="254000"/>
          </a:xfrm>
          <a:prstGeom prst="rect">
            <a:avLst/>
          </a:prstGeom>
        </p:spPr>
      </p:pic>
    </p:spTree>
    <p:extLst>
      <p:ext uri="{BB962C8B-B14F-4D97-AF65-F5344CB8AC3E}">
        <p14:creationId xmlns:p14="http://schemas.microsoft.com/office/powerpoint/2010/main" val="96841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52743" y="890964"/>
            <a:ext cx="875520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４　府内中核市への支援</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職員向け技術研修の実施、対応困難な高度な試験検査の受入</a:t>
            </a:r>
            <a:endParaRPr lang="en-US" altLang="ja-JP" sz="1400" dirty="0">
              <a:latin typeface="+mn-ea"/>
              <a:cs typeface="HG丸ｺﾞｼｯｸM-PRO"/>
            </a:endParaRPr>
          </a:p>
          <a:p>
            <a:pPr marL="304800" indent="-304800"/>
            <a:r>
              <a:rPr lang="en-US" altLang="ja-JP" sz="16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府内中核市への支援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7</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r>
              <a:rPr lang="en-US" altLang="ja-JP" sz="900" dirty="0">
                <a:latin typeface="+mn-ea"/>
              </a:rPr>
              <a:t>	</a:t>
            </a:r>
          </a:p>
          <a:p>
            <a:pPr marL="304800" indent="-304800"/>
            <a:r>
              <a:rPr lang="en-US" altLang="ja-JP" sz="2000" dirty="0">
                <a:latin typeface="+mn-ea"/>
              </a:rPr>
              <a:t>     </a:t>
            </a:r>
            <a:r>
              <a:rPr lang="ja-JP" altLang="en-US" sz="2000" dirty="0">
                <a:latin typeface="+mn-ea"/>
              </a:rPr>
              <a:t>依頼検査の実施：</a:t>
            </a:r>
            <a:r>
              <a:rPr lang="en-US" altLang="ja-JP" sz="2000" dirty="0">
                <a:latin typeface="+mn-ea"/>
              </a:rPr>
              <a:t>2,373</a:t>
            </a:r>
            <a:r>
              <a:rPr lang="ja-JP" altLang="en-US" sz="2000" dirty="0">
                <a:latin typeface="+mn-ea"/>
              </a:rPr>
              <a:t>件　（食品、食中毒、感染症、家庭用品、水質等）</a:t>
            </a:r>
            <a:endParaRPr lang="en-US" altLang="ja-JP" sz="2000" dirty="0">
              <a:latin typeface="+mn-ea"/>
            </a:endParaRPr>
          </a:p>
          <a:p>
            <a:pPr marL="304800" indent="-304800"/>
            <a:endParaRPr lang="en-US" altLang="ja-JP" sz="2000" dirty="0">
              <a:latin typeface="+mn-ea"/>
            </a:endParaRPr>
          </a:p>
          <a:p>
            <a:pPr marL="304800" indent="-304800"/>
            <a:endParaRPr lang="en-US" altLang="ja-JP" sz="2000" dirty="0">
              <a:latin typeface="+mn-ea"/>
            </a:endParaRPr>
          </a:p>
          <a:p>
            <a:pPr marL="304800" indent="-304800"/>
            <a:endParaRPr lang="en-US" altLang="ja-JP" sz="800" dirty="0">
              <a:latin typeface="+mn-ea"/>
            </a:endParaRPr>
          </a:p>
          <a:p>
            <a:pPr marL="304800" indent="-304800"/>
            <a:endParaRPr lang="en-US" altLang="ja-JP" sz="800" dirty="0">
              <a:latin typeface="+mn-ea"/>
            </a:endParaRPr>
          </a:p>
          <a:p>
            <a:pPr marL="304800" indent="-304800"/>
            <a:r>
              <a:rPr lang="en-US" altLang="ja-JP" sz="2000" dirty="0">
                <a:latin typeface="+mn-ea"/>
              </a:rPr>
              <a:t>		</a:t>
            </a:r>
          </a:p>
          <a:p>
            <a:pPr marL="304800" indent="-304800"/>
            <a:endParaRPr lang="en-US" altLang="ja-JP" sz="2000" u="sng" dirty="0">
              <a:solidFill>
                <a:srgbClr val="0070C0"/>
              </a:solidFill>
              <a:latin typeface="+mn-ea"/>
              <a:cs typeface="HG丸ｺﾞｼｯｸM-PRO"/>
            </a:endParaRPr>
          </a:p>
          <a:p>
            <a:pPr marL="304800" indent="-304800"/>
            <a:r>
              <a:rPr lang="ja-JP" altLang="en-US" sz="2000" u="sng" dirty="0">
                <a:solidFill>
                  <a:srgbClr val="0070C0"/>
                </a:solidFill>
                <a:latin typeface="+mn-ea"/>
                <a:cs typeface="HG丸ｺﾞｼｯｸM-PRO"/>
              </a:rPr>
              <a:t>５　学術分野・産業界への支援・連携</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地方衛生研究所の特性を活かした共同研究の実施や相談機能の強化</a:t>
            </a:r>
          </a:p>
          <a:p>
            <a:pPr marL="304800" indent="-304800"/>
            <a:endParaRPr lang="en-US" altLang="ja-JP" sz="16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学術分野・産業界への支援・連携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2</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4</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7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10</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800" dirty="0">
                <a:latin typeface="+mn-ea"/>
                <a:cs typeface="HG丸ｺﾞｼｯｸM-PRO"/>
              </a:rPr>
              <a:t>　　　</a:t>
            </a:r>
            <a:r>
              <a:rPr lang="ja-JP" altLang="en-US" sz="2000" dirty="0">
                <a:latin typeface="+mn-ea"/>
              </a:rPr>
              <a:t>受託研究</a:t>
            </a:r>
            <a:r>
              <a:rPr lang="en-US" altLang="ja-JP" sz="2000" dirty="0">
                <a:latin typeface="+mn-ea"/>
              </a:rPr>
              <a:t>10</a:t>
            </a:r>
            <a:r>
              <a:rPr lang="ja-JP" altLang="en-US" sz="2000" dirty="0">
                <a:latin typeface="+mn-ea"/>
              </a:rPr>
              <a:t>件、共同研究</a:t>
            </a:r>
            <a:r>
              <a:rPr lang="en-US" altLang="ja-JP" sz="2000" dirty="0">
                <a:latin typeface="+mn-ea"/>
              </a:rPr>
              <a:t>28</a:t>
            </a:r>
            <a:r>
              <a:rPr lang="ja-JP" altLang="en-US" sz="2000" dirty="0">
                <a:latin typeface="+mn-ea"/>
              </a:rPr>
              <a:t>件の実施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dirty="0">
                <a:latin typeface="+mn-ea"/>
              </a:rPr>
              <a:t>行政、医薬品製造業者等からの医薬品承認審査等の相談に対応</a:t>
            </a:r>
            <a:r>
              <a:rPr lang="en-US" altLang="ja-JP" sz="2000" dirty="0">
                <a:latin typeface="+mn-ea"/>
              </a:rPr>
              <a:t>		</a:t>
            </a: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43990" y="1721221"/>
            <a:ext cx="8484262" cy="179351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43990" y="4739054"/>
            <a:ext cx="8441229" cy="1674646"/>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a16="http://schemas.microsoft.com/office/drawing/2014/main" id="{2A8680D8-6979-E042-88EF-7C04A40E3A8A}"/>
              </a:ext>
            </a:extLst>
          </p:cNvPr>
          <p:cNvPicPr>
            <a:picLocks noChangeAspect="1"/>
          </p:cNvPicPr>
          <p:nvPr/>
        </p:nvPicPr>
        <p:blipFill>
          <a:blip r:embed="rId3"/>
          <a:stretch>
            <a:fillRect/>
          </a:stretch>
        </p:blipFill>
        <p:spPr>
          <a:xfrm>
            <a:off x="421922" y="1823171"/>
            <a:ext cx="330200" cy="254000"/>
          </a:xfrm>
          <a:prstGeom prst="rect">
            <a:avLst/>
          </a:prstGeom>
        </p:spPr>
      </p:pic>
      <p:pic>
        <p:nvPicPr>
          <p:cNvPr id="16" name="図 15">
            <a:extLst>
              <a:ext uri="{FF2B5EF4-FFF2-40B4-BE49-F238E27FC236}">
                <a16:creationId xmlns:a16="http://schemas.microsoft.com/office/drawing/2014/main" id="{45F0A2A7-AC38-F348-AD00-2004229AC500}"/>
              </a:ext>
            </a:extLst>
          </p:cNvPr>
          <p:cNvPicPr>
            <a:picLocks noChangeAspect="1"/>
          </p:cNvPicPr>
          <p:nvPr/>
        </p:nvPicPr>
        <p:blipFill>
          <a:blip r:embed="rId3"/>
          <a:stretch>
            <a:fillRect/>
          </a:stretch>
        </p:blipFill>
        <p:spPr>
          <a:xfrm>
            <a:off x="421922" y="4884738"/>
            <a:ext cx="330200" cy="254000"/>
          </a:xfrm>
          <a:prstGeom prst="rect">
            <a:avLst/>
          </a:prstGeom>
        </p:spPr>
      </p:pic>
      <p:pic>
        <p:nvPicPr>
          <p:cNvPr id="15" name="図 14">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4177561786"/>
              </p:ext>
            </p:extLst>
          </p:nvPr>
        </p:nvGraphicFramePr>
        <p:xfrm>
          <a:off x="1484684" y="2617978"/>
          <a:ext cx="6174632" cy="741680"/>
        </p:xfrm>
        <a:graphic>
          <a:graphicData uri="http://schemas.openxmlformats.org/drawingml/2006/table">
            <a:tbl>
              <a:tblPr firstRow="1" bandRow="1">
                <a:tableStyleId>{5C22544A-7EE6-4342-B048-85BDC9FD1C3A}</a:tableStyleId>
              </a:tblPr>
              <a:tblGrid>
                <a:gridCol w="771829">
                  <a:extLst>
                    <a:ext uri="{9D8B030D-6E8A-4147-A177-3AD203B41FA5}">
                      <a16:colId xmlns:a16="http://schemas.microsoft.com/office/drawing/2014/main" val="20000"/>
                    </a:ext>
                  </a:extLst>
                </a:gridCol>
                <a:gridCol w="771829">
                  <a:extLst>
                    <a:ext uri="{9D8B030D-6E8A-4147-A177-3AD203B41FA5}">
                      <a16:colId xmlns:a16="http://schemas.microsoft.com/office/drawing/2014/main" val="20001"/>
                    </a:ext>
                  </a:extLst>
                </a:gridCol>
                <a:gridCol w="771829">
                  <a:extLst>
                    <a:ext uri="{9D8B030D-6E8A-4147-A177-3AD203B41FA5}">
                      <a16:colId xmlns:a16="http://schemas.microsoft.com/office/drawing/2014/main" val="20002"/>
                    </a:ext>
                  </a:extLst>
                </a:gridCol>
                <a:gridCol w="771829">
                  <a:extLst>
                    <a:ext uri="{9D8B030D-6E8A-4147-A177-3AD203B41FA5}">
                      <a16:colId xmlns:a16="http://schemas.microsoft.com/office/drawing/2014/main" val="20003"/>
                    </a:ext>
                  </a:extLst>
                </a:gridCol>
                <a:gridCol w="771829">
                  <a:extLst>
                    <a:ext uri="{9D8B030D-6E8A-4147-A177-3AD203B41FA5}">
                      <a16:colId xmlns:a16="http://schemas.microsoft.com/office/drawing/2014/main" val="232612173"/>
                    </a:ext>
                  </a:extLst>
                </a:gridCol>
                <a:gridCol w="771829">
                  <a:extLst>
                    <a:ext uri="{9D8B030D-6E8A-4147-A177-3AD203B41FA5}">
                      <a16:colId xmlns:a16="http://schemas.microsoft.com/office/drawing/2014/main" val="931615152"/>
                    </a:ext>
                  </a:extLst>
                </a:gridCol>
                <a:gridCol w="771829">
                  <a:extLst>
                    <a:ext uri="{9D8B030D-6E8A-4147-A177-3AD203B41FA5}">
                      <a16:colId xmlns:a16="http://schemas.microsoft.com/office/drawing/2014/main" val="1936001209"/>
                    </a:ext>
                  </a:extLst>
                </a:gridCol>
                <a:gridCol w="771829">
                  <a:extLst>
                    <a:ext uri="{9D8B030D-6E8A-4147-A177-3AD203B41FA5}">
                      <a16:colId xmlns:a16="http://schemas.microsoft.com/office/drawing/2014/main" val="3987444161"/>
                    </a:ext>
                  </a:extLst>
                </a:gridCol>
              </a:tblGrid>
              <a:tr h="370840">
                <a:tc>
                  <a:txBody>
                    <a:bodyPr/>
                    <a:lstStyle/>
                    <a:p>
                      <a:pPr algn="ctr"/>
                      <a:r>
                        <a:rPr kumimoji="1" lang="en-US" altLang="ja-JP" sz="1600" dirty="0">
                          <a:latin typeface="+mn-ea"/>
                          <a:ea typeface="+mn-ea"/>
                        </a:rPr>
                        <a:t>H29</a:t>
                      </a:r>
                      <a:endParaRPr kumimoji="1" lang="ja-JP" altLang="en-US" sz="1600" dirty="0">
                        <a:latin typeface="+mn-ea"/>
                        <a:ea typeface="+mn-ea"/>
                      </a:endParaRPr>
                    </a:p>
                  </a:txBody>
                  <a:tcPr/>
                </a:tc>
                <a:tc>
                  <a:txBody>
                    <a:bodyPr/>
                    <a:lstStyle/>
                    <a:p>
                      <a:pPr algn="ctr"/>
                      <a:r>
                        <a:rPr kumimoji="1" lang="en-US" altLang="ja-JP" sz="1600" dirty="0">
                          <a:latin typeface="+mn-ea"/>
                          <a:ea typeface="+mn-ea"/>
                        </a:rPr>
                        <a:t>H30</a:t>
                      </a:r>
                      <a:endParaRPr kumimoji="1" lang="ja-JP" altLang="en-US" sz="1600" dirty="0">
                        <a:latin typeface="+mn-ea"/>
                        <a:ea typeface="+mn-ea"/>
                      </a:endParaRPr>
                    </a:p>
                  </a:txBody>
                  <a:tcPr/>
                </a:tc>
                <a:tc>
                  <a:txBody>
                    <a:bodyPr/>
                    <a:lstStyle/>
                    <a:p>
                      <a:pPr algn="ctr"/>
                      <a:r>
                        <a:rPr kumimoji="1" lang="en-US" altLang="ja-JP" sz="1600" dirty="0">
                          <a:latin typeface="+mn-ea"/>
                          <a:ea typeface="+mn-ea"/>
                        </a:rPr>
                        <a:t>R1</a:t>
                      </a:r>
                      <a:endParaRPr kumimoji="1" lang="ja-JP" altLang="en-US" sz="1600" dirty="0">
                        <a:latin typeface="+mn-ea"/>
                        <a:ea typeface="+mn-ea"/>
                      </a:endParaRPr>
                    </a:p>
                  </a:txBody>
                  <a:tcPr/>
                </a:tc>
                <a:tc>
                  <a:txBody>
                    <a:bodyPr/>
                    <a:lstStyle/>
                    <a:p>
                      <a:pPr algn="ctr"/>
                      <a:r>
                        <a:rPr kumimoji="1" lang="en-US" altLang="ja-JP" sz="1600" dirty="0">
                          <a:latin typeface="+mn-ea"/>
                          <a:ea typeface="+mn-ea"/>
                        </a:rPr>
                        <a:t>R2</a:t>
                      </a:r>
                      <a:endParaRPr kumimoji="1" lang="ja-JP" altLang="en-US" sz="1600" dirty="0">
                        <a:latin typeface="+mn-ea"/>
                        <a:ea typeface="+mn-ea"/>
                      </a:endParaRPr>
                    </a:p>
                  </a:txBody>
                  <a:tcPr/>
                </a:tc>
                <a:tc>
                  <a:txBody>
                    <a:bodyPr/>
                    <a:lstStyle/>
                    <a:p>
                      <a:pPr algn="ctr"/>
                      <a:r>
                        <a:rPr kumimoji="1" lang="en-US" altLang="ja-JP" sz="1600" dirty="0">
                          <a:latin typeface="+mn-ea"/>
                          <a:ea typeface="+mn-ea"/>
                        </a:rPr>
                        <a:t>R3</a:t>
                      </a:r>
                      <a:endParaRPr kumimoji="1" lang="ja-JP" altLang="en-US" sz="1600" dirty="0">
                        <a:latin typeface="+mn-ea"/>
                        <a:ea typeface="+mn-ea"/>
                      </a:endParaRPr>
                    </a:p>
                  </a:txBody>
                  <a:tcPr/>
                </a:tc>
                <a:tc>
                  <a:txBody>
                    <a:bodyPr/>
                    <a:lstStyle/>
                    <a:p>
                      <a:pPr algn="ctr"/>
                      <a:r>
                        <a:rPr kumimoji="1" lang="en-US" altLang="ja-JP" sz="1600" dirty="0">
                          <a:latin typeface="+mn-ea"/>
                          <a:ea typeface="+mn-ea"/>
                        </a:rPr>
                        <a:t>R4</a:t>
                      </a:r>
                      <a:endParaRPr kumimoji="1" lang="ja-JP" altLang="en-US" sz="1600" dirty="0">
                        <a:latin typeface="+mn-ea"/>
                        <a:ea typeface="+mn-ea"/>
                      </a:endParaRPr>
                    </a:p>
                  </a:txBody>
                  <a:tcPr/>
                </a:tc>
                <a:tc>
                  <a:txBody>
                    <a:bodyPr/>
                    <a:lstStyle/>
                    <a:p>
                      <a:pPr algn="ctr"/>
                      <a:r>
                        <a:rPr kumimoji="1" lang="en-US" altLang="ja-JP" sz="1600" dirty="0">
                          <a:latin typeface="+mn-ea"/>
                          <a:ea typeface="+mn-ea"/>
                        </a:rPr>
                        <a:t>R5</a:t>
                      </a:r>
                      <a:endParaRPr kumimoji="1" lang="ja-JP" altLang="en-US" sz="1600" dirty="0">
                        <a:latin typeface="+mn-ea"/>
                        <a:ea typeface="+mn-ea"/>
                      </a:endParaRPr>
                    </a:p>
                  </a:txBody>
                  <a:tcPr/>
                </a:tc>
                <a:tc>
                  <a:txBody>
                    <a:bodyPr/>
                    <a:lstStyle/>
                    <a:p>
                      <a:pPr algn="ctr"/>
                      <a:r>
                        <a:rPr kumimoji="1" lang="en-US" altLang="ja-JP" sz="1600" dirty="0">
                          <a:latin typeface="+mn-ea"/>
                          <a:ea typeface="+mn-ea"/>
                        </a:rPr>
                        <a:t>R6</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sz="1600" dirty="0">
                          <a:latin typeface="+mn-ea"/>
                          <a:ea typeface="+mn-ea"/>
                        </a:rPr>
                        <a:t>542</a:t>
                      </a:r>
                      <a:endParaRPr kumimoji="1" lang="ja-JP" altLang="en-US" sz="1600" dirty="0">
                        <a:latin typeface="+mn-ea"/>
                        <a:ea typeface="+mn-ea"/>
                      </a:endParaRPr>
                    </a:p>
                  </a:txBody>
                  <a:tcPr/>
                </a:tc>
                <a:tc>
                  <a:txBody>
                    <a:bodyPr/>
                    <a:lstStyle/>
                    <a:p>
                      <a:pPr algn="ctr"/>
                      <a:r>
                        <a:rPr kumimoji="1" lang="en-US" altLang="ja-JP" sz="1600" dirty="0">
                          <a:latin typeface="+mn-ea"/>
                          <a:ea typeface="+mn-ea"/>
                        </a:rPr>
                        <a:t>1,262</a:t>
                      </a:r>
                      <a:endParaRPr kumimoji="1" lang="ja-JP" altLang="en-US" sz="1600" dirty="0">
                        <a:latin typeface="+mn-ea"/>
                        <a:ea typeface="+mn-ea"/>
                      </a:endParaRPr>
                    </a:p>
                  </a:txBody>
                  <a:tcPr/>
                </a:tc>
                <a:tc>
                  <a:txBody>
                    <a:bodyPr/>
                    <a:lstStyle/>
                    <a:p>
                      <a:pPr algn="ctr"/>
                      <a:r>
                        <a:rPr kumimoji="1" lang="en-US" altLang="ja-JP" sz="1600" dirty="0">
                          <a:latin typeface="+mn-ea"/>
                          <a:ea typeface="+mn-ea"/>
                        </a:rPr>
                        <a:t>2,837</a:t>
                      </a:r>
                      <a:endParaRPr kumimoji="1" lang="ja-JP" altLang="en-US" sz="1600" dirty="0">
                        <a:latin typeface="+mn-ea"/>
                        <a:ea typeface="+mn-ea"/>
                      </a:endParaRPr>
                    </a:p>
                  </a:txBody>
                  <a:tcPr/>
                </a:tc>
                <a:tc>
                  <a:txBody>
                    <a:bodyPr/>
                    <a:lstStyle/>
                    <a:p>
                      <a:pPr algn="ctr"/>
                      <a:r>
                        <a:rPr kumimoji="1" lang="en-US" altLang="ja-JP" sz="1600" dirty="0">
                          <a:solidFill>
                            <a:schemeClr val="tx1"/>
                          </a:solidFill>
                          <a:latin typeface="+mn-ea"/>
                          <a:ea typeface="+mn-ea"/>
                        </a:rPr>
                        <a:t>11,799</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5,804</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2,136</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2,286</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2,373</a:t>
                      </a:r>
                      <a:endParaRPr kumimoji="1" lang="ja-JP" altLang="en-US" sz="160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a:xfrm>
            <a:off x="8084456" y="6491471"/>
            <a:ext cx="1059543" cy="365125"/>
          </a:xfrm>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7047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4" name="スライド番号プレースホルダー 3"/>
          <p:cNvSpPr>
            <a:spLocks noGrp="1"/>
          </p:cNvSpPr>
          <p:nvPr>
            <p:ph type="sldNum" sz="quarter" idx="12"/>
          </p:nvPr>
        </p:nvSpPr>
        <p:spPr>
          <a:xfrm>
            <a:off x="8084456" y="6491471"/>
            <a:ext cx="1059543" cy="365125"/>
          </a:xfrm>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dirty="0">
              <a:latin typeface="Arial" charset="0"/>
              <a:ea typeface="Arial" charset="0"/>
              <a:cs typeface="Arial" charset="0"/>
            </a:endParaRPr>
          </a:p>
        </p:txBody>
      </p:sp>
      <p:sp>
        <p:nvSpPr>
          <p:cNvPr id="3" name="テキスト ボックス 2">
            <a:extLst>
              <a:ext uri="{FF2B5EF4-FFF2-40B4-BE49-F238E27FC236}">
                <a16:creationId xmlns:a16="http://schemas.microsoft.com/office/drawing/2014/main" id="{736E9FAA-1D04-F0C3-C79E-C47AF48339E4}"/>
              </a:ext>
            </a:extLst>
          </p:cNvPr>
          <p:cNvSpPr txBox="1"/>
          <p:nvPr/>
        </p:nvSpPr>
        <p:spPr>
          <a:xfrm>
            <a:off x="309064" y="848125"/>
            <a:ext cx="8525871" cy="4601260"/>
          </a:xfrm>
          <a:prstGeom prst="rect">
            <a:avLst/>
          </a:prstGeom>
          <a:noFill/>
        </p:spPr>
        <p:txBody>
          <a:bodyPr wrap="square" rtlCol="0">
            <a:spAutoFit/>
          </a:bodyPr>
          <a:lstStyle/>
          <a:p>
            <a:pPr marL="304800" indent="-304800"/>
            <a:r>
              <a:rPr lang="ja-JP" altLang="en-US" sz="2000" u="sng">
                <a:solidFill>
                  <a:srgbClr val="0070C0"/>
                </a:solidFill>
                <a:latin typeface="+mn-ea"/>
                <a:cs typeface="HG丸ｺﾞｼｯｸM-PRO"/>
              </a:rPr>
              <a:t>●　各種事業</a:t>
            </a:r>
            <a:r>
              <a:rPr lang="ja-JP" altLang="en-US" sz="2000" u="sng" dirty="0">
                <a:solidFill>
                  <a:srgbClr val="0070C0"/>
                </a:solidFill>
                <a:latin typeface="+mn-ea"/>
                <a:cs typeface="HG丸ｺﾞｼｯｸM-PRO"/>
              </a:rPr>
              <a:t>の実施</a:t>
            </a:r>
            <a:endParaRPr lang="en-US" altLang="ja-JP" sz="2000" u="sng" dirty="0">
              <a:solidFill>
                <a:srgbClr val="0070C0"/>
              </a:solidFill>
              <a:latin typeface="+mn-ea"/>
              <a:cs typeface="HG丸ｺﾞｼｯｸM-PRO"/>
            </a:endParaRPr>
          </a:p>
          <a:p>
            <a:pPr marL="304800" indent="-304800"/>
            <a:endParaRPr lang="en-US" altLang="ja-JP" sz="2000" b="1" u="sng" dirty="0">
              <a:solidFill>
                <a:srgbClr val="0070C0"/>
              </a:solidFill>
              <a:latin typeface="+mn-ea"/>
              <a:cs typeface="HG丸ｺﾞｼｯｸM-PRO"/>
            </a:endParaRPr>
          </a:p>
          <a:p>
            <a:pPr marL="304800" indent="-304800"/>
            <a:endParaRPr lang="en-US" altLang="ja-JP" sz="2000" dirty="0">
              <a:effectLst/>
              <a:latin typeface="+mn-ea"/>
              <a:ea typeface="MS PGothic" panose="020B0600070205080204" pitchFamily="34" charset="-128"/>
            </a:endParaRPr>
          </a:p>
          <a:p>
            <a:pPr marL="304800" indent="-304800"/>
            <a:endParaRPr lang="en-US" altLang="ja-JP" sz="2000" dirty="0">
              <a:latin typeface="+mn-ea"/>
              <a:ea typeface="MS PGothic" panose="020B0600070205080204" pitchFamily="34" charset="-128"/>
            </a:endParaRPr>
          </a:p>
          <a:p>
            <a:pPr marL="304800" indent="-304800"/>
            <a:endParaRPr lang="en-US" altLang="ja-JP" sz="2000" dirty="0">
              <a:effectLst/>
              <a:latin typeface="+mn-ea"/>
              <a:ea typeface="MS PGothic" panose="020B0600070205080204" pitchFamily="34" charset="-128"/>
            </a:endParaRPr>
          </a:p>
          <a:p>
            <a:pPr marL="304800" indent="-304800"/>
            <a:endParaRPr lang="en-US" altLang="ja-JP" sz="2000" dirty="0">
              <a:latin typeface="+mn-ea"/>
              <a:ea typeface="MS PGothic" panose="020B0600070205080204" pitchFamily="34" charset="-128"/>
            </a:endParaRPr>
          </a:p>
          <a:p>
            <a:pPr marL="304800" indent="-304800"/>
            <a:endParaRPr lang="en-US" altLang="ja-JP" sz="2000" dirty="0">
              <a:effectLst/>
              <a:latin typeface="+mn-ea"/>
              <a:ea typeface="MS PGothic" panose="020B0600070205080204" pitchFamily="34" charset="-128"/>
            </a:endParaRPr>
          </a:p>
          <a:p>
            <a:pPr marL="304800" indent="-304800"/>
            <a:endParaRPr lang="en-US" altLang="ja-JP" sz="2000" dirty="0">
              <a:effectLst/>
              <a:latin typeface="+mn-ea"/>
              <a:ea typeface="MS PGothic" panose="020B0600070205080204" pitchFamily="34" charset="-128"/>
            </a:endParaRPr>
          </a:p>
          <a:p>
            <a:pPr marL="304800" indent="-304800"/>
            <a:endParaRPr lang="en-US" altLang="ja-JP" sz="2000" dirty="0">
              <a:latin typeface="+mn-ea"/>
              <a:ea typeface="MS PGothic" panose="020B0600070205080204" pitchFamily="34" charset="-128"/>
            </a:endParaRPr>
          </a:p>
          <a:p>
            <a:pPr marL="304800" indent="-304800"/>
            <a:endParaRPr lang="en-US" altLang="ja-JP" sz="2400" u="sng" dirty="0">
              <a:solidFill>
                <a:srgbClr val="0070C0"/>
              </a:solidFill>
              <a:latin typeface="+mn-ea"/>
              <a:cs typeface="HG丸ｺﾞｼｯｸM-PRO"/>
            </a:endParaRPr>
          </a:p>
          <a:p>
            <a:pPr marL="304800" indent="-304800"/>
            <a:endParaRPr lang="en-US" altLang="ja-JP" sz="1400" u="sng" dirty="0">
              <a:solidFill>
                <a:srgbClr val="0070C0"/>
              </a:solidFill>
              <a:latin typeface="+mn-ea"/>
              <a:cs typeface="HG丸ｺﾞｼｯｸM-PRO"/>
            </a:endParaRPr>
          </a:p>
          <a:p>
            <a:pPr marL="304800" indent="-304800"/>
            <a:endParaRPr lang="en-US" altLang="ja-JP" sz="1400" u="sng" dirty="0">
              <a:solidFill>
                <a:srgbClr val="0070C0"/>
              </a:solidFill>
              <a:latin typeface="+mn-ea"/>
              <a:cs typeface="HG丸ｺﾞｼｯｸM-PRO"/>
            </a:endParaRPr>
          </a:p>
          <a:p>
            <a:pPr marL="304800" indent="-304800"/>
            <a:endParaRPr lang="en-US" altLang="ja-JP" sz="1400" u="sng" dirty="0">
              <a:solidFill>
                <a:srgbClr val="0070C0"/>
              </a:solidFill>
              <a:latin typeface="+mn-ea"/>
              <a:cs typeface="HG丸ｺﾞｼｯｸM-PRO"/>
            </a:endParaRPr>
          </a:p>
          <a:p>
            <a:pPr marL="304800" indent="-304800"/>
            <a:endParaRPr lang="en-US" altLang="ja-JP" sz="1400" u="sng" dirty="0">
              <a:solidFill>
                <a:srgbClr val="0070C0"/>
              </a:solidFill>
              <a:latin typeface="+mn-ea"/>
              <a:cs typeface="HG丸ｺﾞｼｯｸM-PRO"/>
            </a:endParaRPr>
          </a:p>
          <a:p>
            <a:pPr marL="304800" indent="-304800"/>
            <a:r>
              <a:rPr lang="ja-JP" altLang="en-US" sz="2000" u="sng" dirty="0">
                <a:solidFill>
                  <a:srgbClr val="0070C0"/>
                </a:solidFill>
                <a:latin typeface="+mn-ea"/>
                <a:cs typeface="HG丸ｺﾞｼｯｸM-PRO"/>
              </a:rPr>
              <a:t>●　</a:t>
            </a:r>
            <a:r>
              <a:rPr lang="ja-JP" altLang="en-US" sz="2000" u="sng">
                <a:solidFill>
                  <a:srgbClr val="0070C0"/>
                </a:solidFill>
                <a:latin typeface="+mn-ea"/>
                <a:cs typeface="HG丸ｺﾞｼｯｸM-PRO"/>
              </a:rPr>
              <a:t>研究用機器等の</a:t>
            </a:r>
            <a:r>
              <a:rPr lang="ja-JP" altLang="en-US" sz="2000" u="sng" dirty="0">
                <a:solidFill>
                  <a:srgbClr val="0070C0"/>
                </a:solidFill>
                <a:latin typeface="+mn-ea"/>
                <a:cs typeface="HG丸ｺﾞｼｯｸM-PRO"/>
              </a:rPr>
              <a:t>整備</a:t>
            </a:r>
            <a:endParaRPr lang="en-US" altLang="ja-JP" sz="2000" u="sng" dirty="0">
              <a:solidFill>
                <a:srgbClr val="0070C0"/>
              </a:solidFill>
              <a:latin typeface="+mn-ea"/>
              <a:cs typeface="HG丸ｺﾞｼｯｸM-PRO"/>
            </a:endParaRPr>
          </a:p>
          <a:p>
            <a:pPr marL="304800" indent="-304800"/>
            <a:endParaRPr lang="en-US" altLang="ja-JP" sz="500" b="1" u="sng" dirty="0">
              <a:solidFill>
                <a:srgbClr val="0070C0"/>
              </a:solidFill>
              <a:latin typeface="+mn-ea"/>
              <a:cs typeface="HG丸ｺﾞｼｯｸM-PRO"/>
            </a:endParaRPr>
          </a:p>
        </p:txBody>
      </p:sp>
      <p:graphicFrame>
        <p:nvGraphicFramePr>
          <p:cNvPr id="5" name="表 4">
            <a:extLst>
              <a:ext uri="{FF2B5EF4-FFF2-40B4-BE49-F238E27FC236}">
                <a16:creationId xmlns:a16="http://schemas.microsoft.com/office/drawing/2014/main" id="{C77AFFDC-FD2F-77F8-A23E-A7A00889F4DB}"/>
              </a:ext>
            </a:extLst>
          </p:cNvPr>
          <p:cNvGraphicFramePr>
            <a:graphicFrameLocks noGrp="1"/>
          </p:cNvGraphicFramePr>
          <p:nvPr>
            <p:extLst>
              <p:ext uri="{D42A27DB-BD31-4B8C-83A1-F6EECF244321}">
                <p14:modId xmlns:p14="http://schemas.microsoft.com/office/powerpoint/2010/main" val="3882436228"/>
              </p:ext>
            </p:extLst>
          </p:nvPr>
        </p:nvGraphicFramePr>
        <p:xfrm>
          <a:off x="401684" y="1247847"/>
          <a:ext cx="8340625" cy="3429000"/>
        </p:xfrm>
        <a:graphic>
          <a:graphicData uri="http://schemas.openxmlformats.org/drawingml/2006/table">
            <a:tbl>
              <a:tblPr firstRow="1" bandRow="1">
                <a:tableStyleId>{5C22544A-7EE6-4342-B048-85BDC9FD1C3A}</a:tableStyleId>
              </a:tblPr>
              <a:tblGrid>
                <a:gridCol w="3125285">
                  <a:extLst>
                    <a:ext uri="{9D8B030D-6E8A-4147-A177-3AD203B41FA5}">
                      <a16:colId xmlns:a16="http://schemas.microsoft.com/office/drawing/2014/main" val="20000"/>
                    </a:ext>
                  </a:extLst>
                </a:gridCol>
                <a:gridCol w="4126022">
                  <a:extLst>
                    <a:ext uri="{9D8B030D-6E8A-4147-A177-3AD203B41FA5}">
                      <a16:colId xmlns:a16="http://schemas.microsoft.com/office/drawing/2014/main" val="20001"/>
                    </a:ext>
                  </a:extLst>
                </a:gridCol>
                <a:gridCol w="1089318">
                  <a:extLst>
                    <a:ext uri="{9D8B030D-6E8A-4147-A177-3AD203B41FA5}">
                      <a16:colId xmlns:a16="http://schemas.microsoft.com/office/drawing/2014/main" val="2171625601"/>
                    </a:ext>
                  </a:extLst>
                </a:gridCol>
              </a:tblGrid>
              <a:tr h="370840">
                <a:tc>
                  <a:txBody>
                    <a:bodyPr/>
                    <a:lstStyle/>
                    <a:p>
                      <a:pPr algn="ctr"/>
                      <a:r>
                        <a:rPr kumimoji="1" lang="ja-JP" altLang="en-US" sz="1600">
                          <a:latin typeface="+mn-ea"/>
                          <a:ea typeface="+mn-ea"/>
                        </a:rPr>
                        <a:t>事業例</a:t>
                      </a:r>
                      <a:endParaRPr kumimoji="1" lang="ja-JP" altLang="en-US" sz="1600" dirty="0">
                        <a:latin typeface="+mn-ea"/>
                        <a:ea typeface="+mn-ea"/>
                      </a:endParaRPr>
                    </a:p>
                  </a:txBody>
                  <a:tcPr/>
                </a:tc>
                <a:tc>
                  <a:txBody>
                    <a:bodyPr/>
                    <a:lstStyle/>
                    <a:p>
                      <a:pPr algn="ctr"/>
                      <a:r>
                        <a:rPr kumimoji="1" lang="ja-JP" altLang="en-US" sz="1600" dirty="0">
                          <a:latin typeface="+mn-ea"/>
                          <a:ea typeface="+mn-ea"/>
                        </a:rPr>
                        <a:t>内容</a:t>
                      </a:r>
                    </a:p>
                  </a:txBody>
                  <a:tcPr/>
                </a:tc>
                <a:tc>
                  <a:txBody>
                    <a:bodyPr/>
                    <a:lstStyle/>
                    <a:p>
                      <a:pPr algn="ctr"/>
                      <a:r>
                        <a:rPr kumimoji="1" lang="ja-JP" altLang="en-US" sz="1600">
                          <a:latin typeface="+mn-ea"/>
                          <a:ea typeface="+mn-ea"/>
                        </a:rPr>
                        <a:t>開始年度</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marL="304800" indent="-304800"/>
                      <a:r>
                        <a:rPr lang="ja-JP" altLang="en-US" sz="1600" dirty="0">
                          <a:latin typeface="+mn-ea"/>
                          <a:cs typeface="HG丸ｺﾞｼｯｸM-PRO"/>
                        </a:rPr>
                        <a:t>大学院就学支援</a:t>
                      </a:r>
                      <a:endParaRPr lang="en-US" altLang="ja-JP" sz="1600" dirty="0">
                        <a:latin typeface="+mn-ea"/>
                        <a:cs typeface="HG丸ｺﾞｼｯｸM-PRO"/>
                      </a:endParaRPr>
                    </a:p>
                  </a:txBody>
                  <a:tcPr anchor="ctr"/>
                </a:tc>
                <a:tc>
                  <a:txBody>
                    <a:bodyPr/>
                    <a:lstStyle/>
                    <a:p>
                      <a:pPr algn="l"/>
                      <a:r>
                        <a:rPr kumimoji="1" lang="ja-JP" altLang="en-US" sz="1600" dirty="0">
                          <a:latin typeface="+mn-ea"/>
                          <a:ea typeface="+mn-ea"/>
                        </a:rPr>
                        <a:t>大学院の博士後期課程修了（学位取得）に</a:t>
                      </a:r>
                      <a:endParaRPr kumimoji="1" lang="en-US" altLang="ja-JP" sz="1600" dirty="0">
                        <a:latin typeface="+mn-ea"/>
                        <a:ea typeface="+mn-ea"/>
                      </a:endParaRPr>
                    </a:p>
                    <a:p>
                      <a:pPr algn="l"/>
                      <a:r>
                        <a:rPr kumimoji="1" lang="ja-JP" altLang="en-US" sz="1600" dirty="0">
                          <a:latin typeface="+mn-ea"/>
                          <a:ea typeface="+mn-ea"/>
                        </a:rPr>
                        <a:t>要する入学金及び授業料の半額を支援</a:t>
                      </a:r>
                    </a:p>
                  </a:txBody>
                  <a:tcPr anchor="ctr"/>
                </a:tc>
                <a:tc>
                  <a:txBody>
                    <a:bodyPr/>
                    <a:lstStyle/>
                    <a:p>
                      <a:pPr algn="ctr"/>
                      <a:r>
                        <a:rPr kumimoji="1" lang="en-US" altLang="ja-JP" sz="1600" dirty="0">
                          <a:latin typeface="+mn-ea"/>
                          <a:ea typeface="+mn-ea"/>
                        </a:rPr>
                        <a:t>R3〜</a:t>
                      </a:r>
                      <a:endParaRPr kumimoji="1" lang="ja-JP" altLang="en-US" sz="1600" dirty="0">
                        <a:latin typeface="+mn-ea"/>
                        <a:ea typeface="+mn-ea"/>
                      </a:endParaRPr>
                    </a:p>
                  </a:txBody>
                  <a:tcPr anchor="ctr"/>
                </a:tc>
                <a:extLst>
                  <a:ext uri="{0D108BD9-81ED-4DB2-BD59-A6C34878D82A}">
                    <a16:rowId xmlns:a16="http://schemas.microsoft.com/office/drawing/2014/main" val="10001"/>
                  </a:ext>
                </a:extLst>
              </a:tr>
              <a:tr h="370840">
                <a:tc>
                  <a:txBody>
                    <a:bodyPr/>
                    <a:lstStyle/>
                    <a:p>
                      <a:pPr marL="304800" marR="0" lvl="0" indent="-304800" algn="l" defTabSz="457200" rtl="0" eaLnBrk="1" fontAlgn="auto" latinLnBrk="0" hangingPunct="1">
                        <a:lnSpc>
                          <a:spcPct val="100000"/>
                        </a:lnSpc>
                        <a:spcBef>
                          <a:spcPts val="0"/>
                        </a:spcBef>
                        <a:spcAft>
                          <a:spcPts val="0"/>
                        </a:spcAft>
                        <a:buClrTx/>
                        <a:buSzTx/>
                        <a:buFontTx/>
                        <a:buNone/>
                        <a:tabLst/>
                        <a:defRPr/>
                      </a:pPr>
                      <a:r>
                        <a:rPr lang="ja-JP" altLang="en-US" sz="1600" dirty="0">
                          <a:latin typeface="+mn-ea"/>
                          <a:cs typeface="HG丸ｺﾞｼｯｸM-PRO"/>
                        </a:rPr>
                        <a:t>海外派遣研修支援</a:t>
                      </a:r>
                      <a:endParaRPr lang="en-US" altLang="ja-JP" sz="1600" dirty="0">
                        <a:latin typeface="+mn-ea"/>
                        <a:cs typeface="HG丸ｺﾞｼｯｸM-PRO"/>
                      </a:endParaRPr>
                    </a:p>
                  </a:txBody>
                  <a:tcPr anchor="ctr"/>
                </a:tc>
                <a:tc>
                  <a:txBody>
                    <a:bodyPr/>
                    <a:lstStyle/>
                    <a:p>
                      <a:pPr algn="l"/>
                      <a:r>
                        <a:rPr lang="ja-JP" altLang="en-US" sz="1600">
                          <a:latin typeface="+mn-ea"/>
                          <a:cs typeface="HG丸ｺﾞｼｯｸM-PRO"/>
                        </a:rPr>
                        <a:t>渡航費用等を</a:t>
                      </a:r>
                      <a:r>
                        <a:rPr kumimoji="1" lang="ja-JP" altLang="en-US" sz="1600">
                          <a:latin typeface="+mn-ea"/>
                          <a:ea typeface="+mn-ea"/>
                        </a:rPr>
                        <a:t>支援</a:t>
                      </a:r>
                      <a:endParaRPr kumimoji="1" lang="en-US" altLang="ja-JP" sz="1600" dirty="0">
                        <a:latin typeface="+mn-ea"/>
                        <a:ea typeface="+mn-ea"/>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a:latin typeface="+mn-ea"/>
                          <a:ea typeface="+mn-ea"/>
                        </a:rPr>
                        <a:t>R3〜</a:t>
                      </a:r>
                      <a:endParaRPr kumimoji="1" lang="ja-JP" altLang="en-US" sz="1600">
                        <a:latin typeface="+mn-ea"/>
                        <a:ea typeface="+mn-ea"/>
                      </a:endParaRPr>
                    </a:p>
                  </a:txBody>
                  <a:tcPr anchor="ctr"/>
                </a:tc>
                <a:extLst>
                  <a:ext uri="{0D108BD9-81ED-4DB2-BD59-A6C34878D82A}">
                    <a16:rowId xmlns:a16="http://schemas.microsoft.com/office/drawing/2014/main" val="1123520348"/>
                  </a:ext>
                </a:extLst>
              </a:tr>
              <a:tr h="370840">
                <a:tc>
                  <a:txBody>
                    <a:bodyPr/>
                    <a:lstStyle/>
                    <a:p>
                      <a:pPr marL="304800" marR="0" lvl="0" indent="-304800" algn="l" defTabSz="457200" rtl="0" eaLnBrk="1" fontAlgn="auto" latinLnBrk="0" hangingPunct="1">
                        <a:lnSpc>
                          <a:spcPct val="100000"/>
                        </a:lnSpc>
                        <a:spcBef>
                          <a:spcPts val="0"/>
                        </a:spcBef>
                        <a:spcAft>
                          <a:spcPts val="0"/>
                        </a:spcAft>
                        <a:buClrTx/>
                        <a:buSzTx/>
                        <a:buFontTx/>
                        <a:buNone/>
                        <a:tabLst/>
                        <a:defRPr/>
                      </a:pPr>
                      <a:r>
                        <a:rPr lang="ja-JP" altLang="en-US" sz="1600">
                          <a:latin typeface="+mn-ea"/>
                          <a:cs typeface="HG丸ｺﾞｼｯｸM-PRO"/>
                        </a:rPr>
                        <a:t>科学研究費申請</a:t>
                      </a:r>
                      <a:r>
                        <a:rPr lang="ja-JP" altLang="en-US" sz="1600" dirty="0">
                          <a:latin typeface="+mn-ea"/>
                          <a:cs typeface="HG丸ｺﾞｼｯｸM-PRO"/>
                        </a:rPr>
                        <a:t>促進支援</a:t>
                      </a:r>
                      <a:endParaRPr lang="en-US" altLang="ja-JP" sz="1600" dirty="0">
                        <a:latin typeface="+mn-ea"/>
                        <a:cs typeface="HG丸ｺﾞｼｯｸM-PRO"/>
                      </a:endParaRPr>
                    </a:p>
                  </a:txBody>
                  <a:tcPr anchor="ctr"/>
                </a:tc>
                <a:tc>
                  <a:txBody>
                    <a:bodyPr/>
                    <a:lstStyle/>
                    <a:p>
                      <a:pPr algn="l"/>
                      <a:r>
                        <a:rPr kumimoji="1" lang="ja-JP" altLang="en-US" sz="1600" dirty="0">
                          <a:latin typeface="+mn-ea"/>
                          <a:ea typeface="+mn-ea"/>
                        </a:rPr>
                        <a:t>科</a:t>
                      </a:r>
                      <a:r>
                        <a:rPr lang="ja-JP" altLang="en-US" sz="1600" dirty="0">
                          <a:latin typeface="+mn-ea"/>
                          <a:cs typeface="HG丸ｺﾞｼｯｸM-PRO"/>
                        </a:rPr>
                        <a:t>研費</a:t>
                      </a:r>
                      <a:r>
                        <a:rPr kumimoji="1" lang="ja-JP" altLang="en-US" sz="1600">
                          <a:latin typeface="+mn-ea"/>
                          <a:ea typeface="+mn-ea"/>
                        </a:rPr>
                        <a:t>不採択課題について</a:t>
                      </a:r>
                      <a:r>
                        <a:rPr kumimoji="1" lang="ja-JP" altLang="en-US" sz="1600" dirty="0">
                          <a:latin typeface="+mn-ea"/>
                          <a:ea typeface="+mn-ea"/>
                        </a:rPr>
                        <a:t>、次年度の申請</a:t>
                      </a:r>
                      <a:r>
                        <a:rPr kumimoji="1" lang="ja-JP" altLang="en-US" sz="1600">
                          <a:latin typeface="+mn-ea"/>
                          <a:ea typeface="+mn-ea"/>
                        </a:rPr>
                        <a:t>に向けた研究費</a:t>
                      </a:r>
                      <a:r>
                        <a:rPr kumimoji="1" lang="ja-JP" altLang="en-US" sz="1600" dirty="0">
                          <a:latin typeface="+mn-ea"/>
                          <a:ea typeface="+mn-ea"/>
                        </a:rPr>
                        <a:t>を支援</a:t>
                      </a:r>
                    </a:p>
                  </a:txBody>
                  <a:tcPr anchor="ctr"/>
                </a:tc>
                <a:tc>
                  <a:txBody>
                    <a:bodyPr/>
                    <a:lstStyle/>
                    <a:p>
                      <a:pPr algn="ctr"/>
                      <a:r>
                        <a:rPr kumimoji="1" lang="en-US" altLang="ja-JP" sz="1600" dirty="0">
                          <a:latin typeface="+mn-ea"/>
                          <a:ea typeface="+mn-ea"/>
                        </a:rPr>
                        <a:t>R4〜</a:t>
                      </a:r>
                      <a:endParaRPr kumimoji="1" lang="ja-JP" altLang="en-US" sz="1600" dirty="0">
                        <a:latin typeface="+mn-ea"/>
                        <a:ea typeface="+mn-ea"/>
                      </a:endParaRPr>
                    </a:p>
                  </a:txBody>
                  <a:tcPr anchor="ctr"/>
                </a:tc>
                <a:extLst>
                  <a:ext uri="{0D108BD9-81ED-4DB2-BD59-A6C34878D82A}">
                    <a16:rowId xmlns:a16="http://schemas.microsoft.com/office/drawing/2014/main" val="1637532866"/>
                  </a:ext>
                </a:extLst>
              </a:tr>
              <a:tr h="370840">
                <a:tc>
                  <a:txBody>
                    <a:bodyPr/>
                    <a:lstStyle/>
                    <a:p>
                      <a:pPr marL="304800" marR="0" lvl="0" indent="-304800" algn="l" defTabSz="457200" rtl="0" eaLnBrk="1" fontAlgn="auto" latinLnBrk="0" hangingPunct="1">
                        <a:lnSpc>
                          <a:spcPct val="100000"/>
                        </a:lnSpc>
                        <a:spcBef>
                          <a:spcPts val="0"/>
                        </a:spcBef>
                        <a:spcAft>
                          <a:spcPts val="0"/>
                        </a:spcAft>
                        <a:buClrTx/>
                        <a:buSzTx/>
                        <a:buFontTx/>
                        <a:buNone/>
                        <a:tabLst/>
                        <a:defRPr/>
                      </a:pPr>
                      <a:r>
                        <a:rPr lang="ja-JP" altLang="en-US" sz="1600" dirty="0">
                          <a:latin typeface="+mn-ea"/>
                          <a:cs typeface="HG丸ｺﾞｼｯｸM-PRO"/>
                        </a:rPr>
                        <a:t>オープンアクセス支援</a:t>
                      </a:r>
                      <a:endParaRPr lang="en-US" altLang="ja-JP" sz="1600" dirty="0">
                        <a:latin typeface="+mn-ea"/>
                        <a:cs typeface="HG丸ｺﾞｼｯｸM-PRO"/>
                      </a:endParaRPr>
                    </a:p>
                  </a:txBody>
                  <a:tcPr anchor="ctr"/>
                </a:tc>
                <a:tc>
                  <a:txBody>
                    <a:bodyPr/>
                    <a:lstStyle/>
                    <a:p>
                      <a:pPr algn="l"/>
                      <a:r>
                        <a:rPr kumimoji="1" lang="ja-JP" altLang="en-US" sz="1600" dirty="0">
                          <a:latin typeface="+mn-ea"/>
                          <a:ea typeface="+mn-ea"/>
                        </a:rPr>
                        <a:t>論文のオープンアクセス化に係る費用を支援</a:t>
                      </a:r>
                    </a:p>
                  </a:txBody>
                  <a:tcPr anchor="ctr"/>
                </a:tc>
                <a:tc>
                  <a:txBody>
                    <a:bodyPr/>
                    <a:lstStyle/>
                    <a:p>
                      <a:pPr algn="ctr"/>
                      <a:r>
                        <a:rPr kumimoji="1" lang="en-US" altLang="ja-JP" sz="1600" dirty="0">
                          <a:latin typeface="+mn-ea"/>
                          <a:ea typeface="+mn-ea"/>
                        </a:rPr>
                        <a:t>R4〜</a:t>
                      </a:r>
                      <a:endParaRPr kumimoji="1" lang="ja-JP" altLang="en-US" sz="1600" dirty="0">
                        <a:latin typeface="+mn-ea"/>
                        <a:ea typeface="+mn-ea"/>
                      </a:endParaRPr>
                    </a:p>
                  </a:txBody>
                  <a:tcPr anchor="ctr"/>
                </a:tc>
                <a:extLst>
                  <a:ext uri="{0D108BD9-81ED-4DB2-BD59-A6C34878D82A}">
                    <a16:rowId xmlns:a16="http://schemas.microsoft.com/office/drawing/2014/main" val="3028265977"/>
                  </a:ext>
                </a:extLst>
              </a:tr>
              <a:tr h="370840">
                <a:tc>
                  <a:txBody>
                    <a:bodyPr/>
                    <a:lstStyle/>
                    <a:p>
                      <a:pPr marL="304800" marR="0" lvl="0" indent="-304800" algn="l" defTabSz="457200" rtl="0" eaLnBrk="1" fontAlgn="auto" latinLnBrk="0" hangingPunct="1">
                        <a:lnSpc>
                          <a:spcPct val="100000"/>
                        </a:lnSpc>
                        <a:spcBef>
                          <a:spcPts val="0"/>
                        </a:spcBef>
                        <a:spcAft>
                          <a:spcPts val="0"/>
                        </a:spcAft>
                        <a:buClrTx/>
                        <a:buSzTx/>
                        <a:buFontTx/>
                        <a:buNone/>
                        <a:tabLst/>
                        <a:defRPr/>
                      </a:pPr>
                      <a:r>
                        <a:rPr lang="ja-JP" altLang="en-US" sz="1600">
                          <a:latin typeface="+mn-ea"/>
                          <a:cs typeface="HG丸ｺﾞｼｯｸM-PRO"/>
                        </a:rPr>
                        <a:t>若手研究員スタートアップ</a:t>
                      </a:r>
                      <a:r>
                        <a:rPr lang="ja-JP" altLang="en-US" sz="1600" dirty="0">
                          <a:latin typeface="+mn-ea"/>
                          <a:cs typeface="HG丸ｺﾞｼｯｸM-PRO"/>
                        </a:rPr>
                        <a:t>支援</a:t>
                      </a:r>
                      <a:endParaRPr lang="en-US" altLang="ja-JP" sz="1600" dirty="0">
                        <a:latin typeface="+mn-ea"/>
                        <a:cs typeface="HG丸ｺﾞｼｯｸM-PRO"/>
                      </a:endParaRPr>
                    </a:p>
                  </a:txBody>
                  <a:tcPr anchor="ctr"/>
                </a:tc>
                <a:tc>
                  <a:txBody>
                    <a:bodyPr/>
                    <a:lstStyle/>
                    <a:p>
                      <a:pPr algn="l"/>
                      <a:r>
                        <a:rPr kumimoji="1" lang="ja-JP" altLang="en-US" sz="1600" dirty="0">
                          <a:latin typeface="+mn-ea"/>
                          <a:ea typeface="+mn-ea"/>
                        </a:rPr>
                        <a:t>外部資金獲得経験のない若手研究員に研究費を支援</a:t>
                      </a:r>
                    </a:p>
                  </a:txBody>
                  <a:tcPr anchor="ctr"/>
                </a:tc>
                <a:tc>
                  <a:txBody>
                    <a:bodyPr/>
                    <a:lstStyle/>
                    <a:p>
                      <a:pPr algn="ctr"/>
                      <a:r>
                        <a:rPr kumimoji="1" lang="en-US" altLang="ja-JP" sz="1600" dirty="0">
                          <a:latin typeface="+mn-ea"/>
                          <a:ea typeface="+mn-ea"/>
                        </a:rPr>
                        <a:t>R5〜</a:t>
                      </a:r>
                      <a:endParaRPr kumimoji="1" lang="ja-JP" altLang="en-US" sz="1600" dirty="0">
                        <a:latin typeface="+mn-ea"/>
                        <a:ea typeface="+mn-ea"/>
                      </a:endParaRPr>
                    </a:p>
                  </a:txBody>
                  <a:tcPr anchor="ctr"/>
                </a:tc>
                <a:extLst>
                  <a:ext uri="{0D108BD9-81ED-4DB2-BD59-A6C34878D82A}">
                    <a16:rowId xmlns:a16="http://schemas.microsoft.com/office/drawing/2014/main" val="48011243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a:latin typeface="+mn-ea"/>
                          <a:cs typeface="HG丸ｺﾞｼｯｸM-PRO"/>
                        </a:rPr>
                        <a:t>検査機能強化に向けた検査体制の構築と下水サーベイランス</a:t>
                      </a:r>
                      <a:endParaRPr lang="en-US" altLang="ja-JP" sz="1600" dirty="0">
                        <a:latin typeface="+mn-ea"/>
                        <a:cs typeface="HG丸ｺﾞｼｯｸM-PRO"/>
                      </a:endParaRPr>
                    </a:p>
                  </a:txBody>
                  <a:tcPr anchor="ctr"/>
                </a:tc>
                <a:tc>
                  <a:txBody>
                    <a:bodyPr/>
                    <a:lstStyle/>
                    <a:p>
                      <a:pPr algn="l"/>
                      <a:r>
                        <a:rPr kumimoji="1" lang="ja-JP" altLang="en-US" sz="1600" dirty="0">
                          <a:latin typeface="+mn-ea"/>
                          <a:ea typeface="+mn-ea"/>
                        </a:rPr>
                        <a:t>日本国際博覧会における輸入感染症の早期探知及び府内感染症予測への応用を検討</a:t>
                      </a:r>
                    </a:p>
                  </a:txBody>
                  <a:tcPr anchor="ctr"/>
                </a:tc>
                <a:tc>
                  <a:txBody>
                    <a:bodyPr/>
                    <a:lstStyle/>
                    <a:p>
                      <a:pPr algn="ctr"/>
                      <a:r>
                        <a:rPr kumimoji="1" lang="en-US" altLang="ja-JP" sz="1600" dirty="0">
                          <a:latin typeface="+mn-ea"/>
                          <a:ea typeface="+mn-ea"/>
                        </a:rPr>
                        <a:t>R5〜</a:t>
                      </a:r>
                      <a:endParaRPr kumimoji="1" lang="ja-JP" altLang="en-US" sz="1600" dirty="0">
                        <a:latin typeface="+mn-ea"/>
                        <a:ea typeface="+mn-ea"/>
                      </a:endParaRPr>
                    </a:p>
                  </a:txBody>
                  <a:tcPr anchor="ctr"/>
                </a:tc>
                <a:extLst>
                  <a:ext uri="{0D108BD9-81ED-4DB2-BD59-A6C34878D82A}">
                    <a16:rowId xmlns:a16="http://schemas.microsoft.com/office/drawing/2014/main" val="2162528595"/>
                  </a:ext>
                </a:extLst>
              </a:tr>
            </a:tbl>
          </a:graphicData>
        </a:graphic>
      </p:graphicFrame>
      <p:graphicFrame>
        <p:nvGraphicFramePr>
          <p:cNvPr id="2" name="表 1">
            <a:extLst>
              <a:ext uri="{FF2B5EF4-FFF2-40B4-BE49-F238E27FC236}">
                <a16:creationId xmlns:a16="http://schemas.microsoft.com/office/drawing/2014/main" id="{868A6817-802F-DF7F-CDD0-DB9FE285F007}"/>
              </a:ext>
            </a:extLst>
          </p:cNvPr>
          <p:cNvGraphicFramePr>
            <a:graphicFrameLocks noGrp="1"/>
          </p:cNvGraphicFramePr>
          <p:nvPr>
            <p:extLst>
              <p:ext uri="{D42A27DB-BD31-4B8C-83A1-F6EECF244321}">
                <p14:modId xmlns:p14="http://schemas.microsoft.com/office/powerpoint/2010/main" val="428340502"/>
              </p:ext>
            </p:extLst>
          </p:nvPr>
        </p:nvGraphicFramePr>
        <p:xfrm>
          <a:off x="401684" y="5216854"/>
          <a:ext cx="8340625" cy="1483360"/>
        </p:xfrm>
        <a:graphic>
          <a:graphicData uri="http://schemas.openxmlformats.org/drawingml/2006/table">
            <a:tbl>
              <a:tblPr firstRow="1" bandRow="1">
                <a:tableStyleId>{5C22544A-7EE6-4342-B048-85BDC9FD1C3A}</a:tableStyleId>
              </a:tblPr>
              <a:tblGrid>
                <a:gridCol w="2490564">
                  <a:extLst>
                    <a:ext uri="{9D8B030D-6E8A-4147-A177-3AD203B41FA5}">
                      <a16:colId xmlns:a16="http://schemas.microsoft.com/office/drawing/2014/main" val="20000"/>
                    </a:ext>
                  </a:extLst>
                </a:gridCol>
                <a:gridCol w="4760743">
                  <a:extLst>
                    <a:ext uri="{9D8B030D-6E8A-4147-A177-3AD203B41FA5}">
                      <a16:colId xmlns:a16="http://schemas.microsoft.com/office/drawing/2014/main" val="20001"/>
                    </a:ext>
                  </a:extLst>
                </a:gridCol>
                <a:gridCol w="1089318">
                  <a:extLst>
                    <a:ext uri="{9D8B030D-6E8A-4147-A177-3AD203B41FA5}">
                      <a16:colId xmlns:a16="http://schemas.microsoft.com/office/drawing/2014/main" val="2171625601"/>
                    </a:ext>
                  </a:extLst>
                </a:gridCol>
              </a:tblGrid>
              <a:tr h="370840">
                <a:tc>
                  <a:txBody>
                    <a:bodyPr/>
                    <a:lstStyle/>
                    <a:p>
                      <a:pPr algn="ctr"/>
                      <a:r>
                        <a:rPr kumimoji="1" lang="ja-JP" altLang="en-US" sz="1600">
                          <a:latin typeface="+mn-ea"/>
                          <a:ea typeface="+mn-ea"/>
                        </a:rPr>
                        <a:t>購入機器例</a:t>
                      </a:r>
                      <a:endParaRPr kumimoji="1" lang="ja-JP" altLang="en-US" sz="1600" dirty="0">
                        <a:latin typeface="+mn-ea"/>
                        <a:ea typeface="+mn-ea"/>
                      </a:endParaRPr>
                    </a:p>
                  </a:txBody>
                  <a:tcPr/>
                </a:tc>
                <a:tc>
                  <a:txBody>
                    <a:bodyPr/>
                    <a:lstStyle/>
                    <a:p>
                      <a:pPr algn="ctr"/>
                      <a:r>
                        <a:rPr kumimoji="1" lang="ja-JP" altLang="en-US" sz="1600">
                          <a:latin typeface="+mn-ea"/>
                          <a:ea typeface="+mn-ea"/>
                        </a:rPr>
                        <a:t>目的</a:t>
                      </a:r>
                      <a:endParaRPr kumimoji="1" lang="ja-JP" altLang="en-US" sz="1600" dirty="0">
                        <a:latin typeface="+mn-ea"/>
                        <a:ea typeface="+mn-ea"/>
                      </a:endParaRPr>
                    </a:p>
                  </a:txBody>
                  <a:tcPr/>
                </a:tc>
                <a:tc>
                  <a:txBody>
                    <a:bodyPr/>
                    <a:lstStyle/>
                    <a:p>
                      <a:pPr algn="ctr"/>
                      <a:r>
                        <a:rPr kumimoji="1" lang="ja-JP" altLang="en-US" sz="1600">
                          <a:latin typeface="+mn-ea"/>
                          <a:ea typeface="+mn-ea"/>
                        </a:rPr>
                        <a:t>購入年度</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marL="304800" indent="-304800"/>
                      <a:r>
                        <a:rPr lang="ja-JP" altLang="en-US" sz="1600">
                          <a:latin typeface="+mn-ea"/>
                          <a:cs typeface="HG丸ｺﾞｼｯｸM-PRO"/>
                        </a:rPr>
                        <a:t>次世代シーケンサー</a:t>
                      </a:r>
                      <a:endParaRPr lang="en-US" altLang="ja-JP" sz="1600" dirty="0">
                        <a:latin typeface="+mn-ea"/>
                        <a:cs typeface="HG丸ｺﾞｼｯｸM-PRO"/>
                      </a:endParaRPr>
                    </a:p>
                  </a:txBody>
                  <a:tcPr anchor="ctr"/>
                </a:tc>
                <a:tc>
                  <a:txBody>
                    <a:bodyPr/>
                    <a:lstStyle/>
                    <a:p>
                      <a:pPr algn="l"/>
                      <a:r>
                        <a:rPr kumimoji="1" lang="ja-JP" altLang="en-US" sz="1600">
                          <a:latin typeface="+mn-ea"/>
                          <a:ea typeface="+mn-ea"/>
                        </a:rPr>
                        <a:t>ゲノム解析技術の推進</a:t>
                      </a:r>
                      <a:endParaRPr kumimoji="1" lang="ja-JP" altLang="en-US" sz="1600" dirty="0">
                        <a:latin typeface="+mn-ea"/>
                        <a:ea typeface="+mn-ea"/>
                      </a:endParaRPr>
                    </a:p>
                  </a:txBody>
                  <a:tcPr anchor="ctr"/>
                </a:tc>
                <a:tc>
                  <a:txBody>
                    <a:bodyPr/>
                    <a:lstStyle/>
                    <a:p>
                      <a:pPr algn="ctr"/>
                      <a:r>
                        <a:rPr kumimoji="1" lang="en-US" altLang="ja-JP" sz="1600" dirty="0">
                          <a:latin typeface="+mn-ea"/>
                          <a:ea typeface="+mn-ea"/>
                        </a:rPr>
                        <a:t>R4</a:t>
                      </a:r>
                      <a:endParaRPr kumimoji="1" lang="ja-JP" altLang="en-US" sz="1600" dirty="0">
                        <a:latin typeface="+mn-ea"/>
                        <a:ea typeface="+mn-ea"/>
                      </a:endParaRPr>
                    </a:p>
                  </a:txBody>
                  <a:tcPr anchor="ctr"/>
                </a:tc>
                <a:extLst>
                  <a:ext uri="{0D108BD9-81ED-4DB2-BD59-A6C34878D82A}">
                    <a16:rowId xmlns:a16="http://schemas.microsoft.com/office/drawing/2014/main" val="10001"/>
                  </a:ext>
                </a:extLst>
              </a:tr>
              <a:tr h="370840">
                <a:tc>
                  <a:txBody>
                    <a:bodyPr/>
                    <a:lstStyle/>
                    <a:p>
                      <a:pPr marL="304800" marR="0" lvl="0" indent="-304800" algn="l" defTabSz="457200" rtl="0" eaLnBrk="1" fontAlgn="auto" latinLnBrk="0" hangingPunct="1">
                        <a:lnSpc>
                          <a:spcPct val="100000"/>
                        </a:lnSpc>
                        <a:spcBef>
                          <a:spcPts val="0"/>
                        </a:spcBef>
                        <a:spcAft>
                          <a:spcPts val="0"/>
                        </a:spcAft>
                        <a:buClrTx/>
                        <a:buSzTx/>
                        <a:buFontTx/>
                        <a:buNone/>
                        <a:tabLst/>
                        <a:defRPr/>
                      </a:pPr>
                      <a:r>
                        <a:rPr lang="ja-JP" altLang="en-US" sz="1600">
                          <a:latin typeface="+mn-ea"/>
                          <a:cs typeface="HG丸ｺﾞｼｯｸM-PRO"/>
                        </a:rPr>
                        <a:t>デジタル</a:t>
                      </a:r>
                      <a:r>
                        <a:rPr lang="en-US" altLang="ja-JP" sz="1600" dirty="0">
                          <a:latin typeface="+mn-ea"/>
                          <a:cs typeface="HG丸ｺﾞｼｯｸM-PRO"/>
                        </a:rPr>
                        <a:t>PCR</a:t>
                      </a:r>
                      <a:r>
                        <a:rPr lang="ja-JP" altLang="en-US" sz="1600">
                          <a:latin typeface="+mn-ea"/>
                          <a:cs typeface="HG丸ｺﾞｼｯｸM-PRO"/>
                        </a:rPr>
                        <a:t>システム</a:t>
                      </a:r>
                      <a:endParaRPr lang="en-US" altLang="ja-JP" sz="1600" dirty="0">
                        <a:latin typeface="+mn-ea"/>
                        <a:cs typeface="HG丸ｺﾞｼｯｸM-PRO"/>
                      </a:endParaRPr>
                    </a:p>
                  </a:txBody>
                  <a:tcPr anchor="ctr"/>
                </a:tc>
                <a:tc>
                  <a:txBody>
                    <a:bodyPr/>
                    <a:lstStyle/>
                    <a:p>
                      <a:pPr algn="l"/>
                      <a:r>
                        <a:rPr kumimoji="1" lang="ja-JP" altLang="en-US" sz="1600">
                          <a:latin typeface="+mn-ea"/>
                          <a:ea typeface="+mn-ea"/>
                        </a:rPr>
                        <a:t>万博に向けた下水サーベイランス事業の推進</a:t>
                      </a:r>
                      <a:endParaRPr kumimoji="1" lang="en-US" altLang="ja-JP" sz="1600" dirty="0">
                        <a:latin typeface="+mn-ea"/>
                        <a:ea typeface="+mn-ea"/>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a:latin typeface="+mn-ea"/>
                          <a:ea typeface="+mn-ea"/>
                        </a:rPr>
                        <a:t>R5</a:t>
                      </a:r>
                      <a:endParaRPr kumimoji="1" lang="ja-JP" altLang="en-US" sz="1600">
                        <a:latin typeface="+mn-ea"/>
                        <a:ea typeface="+mn-ea"/>
                      </a:endParaRPr>
                    </a:p>
                  </a:txBody>
                  <a:tcPr anchor="ctr"/>
                </a:tc>
                <a:extLst>
                  <a:ext uri="{0D108BD9-81ED-4DB2-BD59-A6C34878D82A}">
                    <a16:rowId xmlns:a16="http://schemas.microsoft.com/office/drawing/2014/main" val="1123520348"/>
                  </a:ext>
                </a:extLst>
              </a:tr>
              <a:tr h="370840">
                <a:tc>
                  <a:txBody>
                    <a:bodyPr/>
                    <a:lstStyle/>
                    <a:p>
                      <a:pPr marL="304800" marR="0" lvl="0" indent="-304800" algn="l" defTabSz="457200" rtl="0" eaLnBrk="1" fontAlgn="auto" latinLnBrk="0" hangingPunct="1">
                        <a:lnSpc>
                          <a:spcPct val="100000"/>
                        </a:lnSpc>
                        <a:spcBef>
                          <a:spcPts val="0"/>
                        </a:spcBef>
                        <a:spcAft>
                          <a:spcPts val="0"/>
                        </a:spcAft>
                        <a:buClrTx/>
                        <a:buSzTx/>
                        <a:buFontTx/>
                        <a:buNone/>
                        <a:tabLst/>
                        <a:defRPr/>
                      </a:pPr>
                      <a:r>
                        <a:rPr lang="ja-JP" altLang="en-US" sz="1600">
                          <a:latin typeface="+mn-ea"/>
                          <a:cs typeface="HG丸ｺﾞｼｯｸM-PRO"/>
                        </a:rPr>
                        <a:t>顕微</a:t>
                      </a:r>
                      <a:r>
                        <a:rPr lang="en-US" altLang="ja-JP" sz="1600" dirty="0">
                          <a:latin typeface="+mn-ea"/>
                          <a:cs typeface="HG丸ｺﾞｼｯｸM-PRO"/>
                        </a:rPr>
                        <a:t>FT-IR</a:t>
                      </a:r>
                      <a:r>
                        <a:rPr lang="ja-JP" altLang="en-US" sz="1600">
                          <a:latin typeface="+mn-ea"/>
                          <a:cs typeface="HG丸ｺﾞｼｯｸM-PRO"/>
                        </a:rPr>
                        <a:t>システム</a:t>
                      </a:r>
                      <a:endParaRPr lang="en-US" altLang="ja-JP" sz="1600" dirty="0">
                        <a:latin typeface="+mn-ea"/>
                        <a:cs typeface="HG丸ｺﾞｼｯｸM-PRO"/>
                      </a:endParaRPr>
                    </a:p>
                  </a:txBody>
                  <a:tcPr anchor="ctr"/>
                </a:tc>
                <a:tc>
                  <a:txBody>
                    <a:bodyPr/>
                    <a:lstStyle/>
                    <a:p>
                      <a:pPr algn="l"/>
                      <a:r>
                        <a:rPr kumimoji="1" lang="ja-JP" altLang="en-US" sz="1600" dirty="0">
                          <a:latin typeface="+mn-ea"/>
                          <a:ea typeface="+mn-ea"/>
                        </a:rPr>
                        <a:t>マイクロプラスチック調査研究の推進</a:t>
                      </a:r>
                    </a:p>
                  </a:txBody>
                  <a:tcPr anchor="ctr"/>
                </a:tc>
                <a:tc>
                  <a:txBody>
                    <a:bodyPr/>
                    <a:lstStyle/>
                    <a:p>
                      <a:pPr algn="ctr"/>
                      <a:r>
                        <a:rPr kumimoji="1" lang="en-US" altLang="ja-JP" sz="1600" dirty="0">
                          <a:latin typeface="+mn-ea"/>
                          <a:ea typeface="+mn-ea"/>
                        </a:rPr>
                        <a:t>R6</a:t>
                      </a:r>
                      <a:endParaRPr kumimoji="1" lang="ja-JP" altLang="en-US" sz="1600" dirty="0">
                        <a:latin typeface="+mn-ea"/>
                        <a:ea typeface="+mn-ea"/>
                      </a:endParaRPr>
                    </a:p>
                  </a:txBody>
                  <a:tcPr anchor="ctr"/>
                </a:tc>
                <a:extLst>
                  <a:ext uri="{0D108BD9-81ED-4DB2-BD59-A6C34878D82A}">
                    <a16:rowId xmlns:a16="http://schemas.microsoft.com/office/drawing/2014/main" val="1637532866"/>
                  </a:ext>
                </a:extLst>
              </a:tr>
            </a:tbl>
          </a:graphicData>
        </a:graphic>
      </p:graphicFrame>
      <p:sp>
        <p:nvSpPr>
          <p:cNvPr id="7" name="テキスト ボックス 17">
            <a:extLst>
              <a:ext uri="{FF2B5EF4-FFF2-40B4-BE49-F238E27FC236}">
                <a16:creationId xmlns:a16="http://schemas.microsoft.com/office/drawing/2014/main" id="{8F63D408-D2E3-0AE4-3551-C07D90346722}"/>
              </a:ext>
            </a:extLst>
          </p:cNvPr>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a:solidFill>
                  <a:schemeClr val="bg1"/>
                </a:solidFill>
                <a:latin typeface="+mn-ea"/>
                <a:ea typeface="+mn-ea"/>
                <a:cs typeface="HG丸ｺﾞｼｯｸM-PRO"/>
              </a:rPr>
              <a:t>　その他（目的積立金事業について）</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40693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97240"/>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515961" y="3695075"/>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sp>
        <p:nvSpPr>
          <p:cNvPr id="27" name="テキスト ボックス 26"/>
          <p:cNvSpPr txBox="1"/>
          <p:nvPr/>
        </p:nvSpPr>
        <p:spPr>
          <a:xfrm>
            <a:off x="5252548"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1203820"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2999247" y="2560430"/>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274863" y="2473662"/>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2" cstate="print">
            <a:extLst>
              <a:ext uri="{28A0092B-C50C-407E-A947-70E740481C1C}">
                <a14:useLocalDpi xmlns:a14="http://schemas.microsoft.com/office/drawing/2010/main" val="0"/>
              </a:ext>
            </a:extLst>
          </a:blip>
          <a:stretch>
            <a:fillRect/>
          </a:stretch>
        </p:blipFill>
        <p:spPr>
          <a:xfrm>
            <a:off x="4063414" y="2434471"/>
            <a:ext cx="881192" cy="1130586"/>
          </a:xfrm>
          <a:prstGeom prst="rect">
            <a:avLst/>
          </a:prstGeom>
        </p:spPr>
      </p:pic>
      <p:sp>
        <p:nvSpPr>
          <p:cNvPr id="7" name="テキスト ボックス 6"/>
          <p:cNvSpPr txBox="1"/>
          <p:nvPr/>
        </p:nvSpPr>
        <p:spPr>
          <a:xfrm>
            <a:off x="683756" y="6243687"/>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5000478"/>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85805"/>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73329"/>
            <a:ext cx="1107996" cy="369332"/>
          </a:xfrm>
          <a:prstGeom prst="rect">
            <a:avLst/>
          </a:prstGeom>
          <a:solidFill>
            <a:schemeClr val="bg1"/>
          </a:solidFill>
        </p:spPr>
        <p:txBody>
          <a:bodyPr wrap="none" rtlCol="0">
            <a:spAutoFit/>
          </a:bodyPr>
          <a:lstStyle/>
          <a:p>
            <a:r>
              <a:rPr kumimoji="1" lang="ja-JP" altLang="en-US" dirty="0"/>
              <a:t>設立目的</a:t>
            </a:r>
          </a:p>
        </p:txBody>
      </p:sp>
      <p:sp>
        <p:nvSpPr>
          <p:cNvPr id="23" name="テキスト ボックス 22"/>
          <p:cNvSpPr txBox="1"/>
          <p:nvPr/>
        </p:nvSpPr>
        <p:spPr>
          <a:xfrm>
            <a:off x="646041" y="5935219"/>
            <a:ext cx="1798890" cy="369332"/>
          </a:xfrm>
          <a:prstGeom prst="rect">
            <a:avLst/>
          </a:prstGeom>
          <a:solidFill>
            <a:schemeClr val="bg1"/>
          </a:solidFill>
        </p:spPr>
        <p:txBody>
          <a:bodyPr wrap="none" rtlCol="0">
            <a:spAutoFit/>
          </a:bodyPr>
          <a:lstStyle/>
          <a:p>
            <a:r>
              <a:rPr kumimoji="1" lang="ja-JP" altLang="en-US" dirty="0"/>
              <a:t>キャッチフレーズ</a:t>
            </a:r>
          </a:p>
        </p:txBody>
      </p:sp>
      <p:sp>
        <p:nvSpPr>
          <p:cNvPr id="6" name="角丸四角形 5">
            <a:extLst>
              <a:ext uri="{FF2B5EF4-FFF2-40B4-BE49-F238E27FC236}">
                <a16:creationId xmlns:a16="http://schemas.microsoft.com/office/drawing/2014/main" id="{6F9522B2-E9FB-6D55-83EF-63D92CADE9E7}"/>
              </a:ext>
            </a:extLst>
          </p:cNvPr>
          <p:cNvSpPr/>
          <p:nvPr/>
        </p:nvSpPr>
        <p:spPr>
          <a:xfrm>
            <a:off x="2515960" y="4236889"/>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2023</a:t>
            </a:r>
            <a:r>
              <a:rPr lang="ja-JP" altLang="en-US" sz="2000" b="1">
                <a:solidFill>
                  <a:schemeClr val="tx1"/>
                </a:solidFill>
                <a:latin typeface="+mn-ea"/>
                <a:cs typeface="HGMaruGothicMPRO" charset="-128"/>
              </a:rPr>
              <a:t>年</a:t>
            </a:r>
            <a:r>
              <a:rPr lang="en-US" altLang="ja-JP" sz="2000" b="1" dirty="0">
                <a:solidFill>
                  <a:schemeClr val="tx1"/>
                </a:solidFill>
                <a:latin typeface="+mn-ea"/>
                <a:cs typeface="HGMaruGothicMPRO" charset="-128"/>
              </a:rPr>
              <a:t>1</a:t>
            </a:r>
            <a:r>
              <a:rPr lang="ja-JP" altLang="en-US" sz="2000" b="1">
                <a:solidFill>
                  <a:schemeClr val="tx1"/>
                </a:solidFill>
                <a:latin typeface="+mn-ea"/>
                <a:cs typeface="HGMaruGothicMPRO" charset="-128"/>
              </a:rPr>
              <a:t>月　移転・組織再編</a:t>
            </a:r>
            <a:endParaRPr lang="ja-JP" altLang="en-US" sz="2000" b="1" dirty="0">
              <a:solidFill>
                <a:schemeClr val="tx1"/>
              </a:solidFill>
              <a:latin typeface="+mn-ea"/>
              <a:cs typeface="HGMaruGothicMPRO" charset="-128"/>
            </a:endParaRP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313414F-10DA-8AA2-F139-77E3737D203D}"/>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25" name="テキスト ボックス 4">
            <a:extLst>
              <a:ext uri="{FF2B5EF4-FFF2-40B4-BE49-F238E27FC236}">
                <a16:creationId xmlns:a16="http://schemas.microsoft.com/office/drawing/2014/main" id="{64591CB3-4A7D-78A3-D544-E484E731977A}"/>
              </a:ext>
            </a:extLst>
          </p:cNvPr>
          <p:cNvSpPr txBox="1">
            <a:spLocks noChangeArrowheads="1"/>
          </p:cNvSpPr>
          <p:nvPr/>
        </p:nvSpPr>
        <p:spPr bwMode="auto">
          <a:xfrm>
            <a:off x="129711" y="3514017"/>
            <a:ext cx="46410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600" dirty="0">
                <a:effectLst/>
                <a:latin typeface="+mn-ea"/>
                <a:ea typeface="+mn-ea"/>
              </a:rPr>
              <a:t>地方衛生研究所等の整備における留意事項</a:t>
            </a:r>
          </a:p>
          <a:p>
            <a:r>
              <a:rPr lang="ja-JP" altLang="en-US" sz="1600" dirty="0">
                <a:latin typeface="+mn-ea"/>
                <a:ea typeface="+mn-ea"/>
                <a:cs typeface="HG丸ｺﾞｼｯｸM-PRO"/>
              </a:rPr>
              <a:t> </a:t>
            </a:r>
            <a:r>
              <a:rPr lang="en-US" altLang="ja-JP" sz="1600" dirty="0">
                <a:latin typeface="+mn-ea"/>
                <a:ea typeface="+mn-ea"/>
                <a:cs typeface="HG丸ｺﾞｼｯｸM-PRO"/>
              </a:rPr>
              <a:t>(</a:t>
            </a:r>
            <a:r>
              <a:rPr lang="ja-JP" altLang="en-US" sz="1600" dirty="0">
                <a:latin typeface="+mn-ea"/>
                <a:ea typeface="+mn-ea"/>
                <a:cs typeface="HG丸ｺﾞｼｯｸM-PRO"/>
              </a:rPr>
              <a:t>令和</a:t>
            </a:r>
            <a:r>
              <a:rPr lang="en-US" altLang="ja-JP" sz="1600" dirty="0">
                <a:latin typeface="+mn-ea"/>
                <a:ea typeface="+mn-ea"/>
                <a:cs typeface="HG丸ｺﾞｼｯｸM-PRO"/>
              </a:rPr>
              <a:t>7</a:t>
            </a:r>
            <a:r>
              <a:rPr lang="ja-JP" altLang="en-US" sz="1600" dirty="0">
                <a:latin typeface="+mn-ea"/>
                <a:ea typeface="+mn-ea"/>
                <a:cs typeface="HG丸ｺﾞｼｯｸM-PRO"/>
              </a:rPr>
              <a:t>年</a:t>
            </a:r>
            <a:r>
              <a:rPr lang="en-US" altLang="ja-JP" sz="1600" dirty="0">
                <a:latin typeface="+mn-ea"/>
                <a:ea typeface="+mn-ea"/>
                <a:cs typeface="HG丸ｺﾞｼｯｸM-PRO"/>
              </a:rPr>
              <a:t>4</a:t>
            </a:r>
            <a:r>
              <a:rPr lang="ja-JP" altLang="en-US" sz="1600" dirty="0">
                <a:latin typeface="+mn-ea"/>
                <a:ea typeface="+mn-ea"/>
                <a:cs typeface="HG丸ｺﾞｼｯｸM-PRO"/>
              </a:rPr>
              <a:t>月 厚生労働省健康・生活衛生局長通知</a:t>
            </a:r>
            <a:r>
              <a:rPr lang="en-US" altLang="ja-JP" sz="1600" dirty="0">
                <a:latin typeface="+mn-ea"/>
                <a:ea typeface="+mn-ea"/>
                <a:cs typeface="HG丸ｺﾞｼｯｸM-PRO"/>
              </a:rPr>
              <a:t>)</a:t>
            </a:r>
          </a:p>
        </p:txBody>
      </p:sp>
      <p:sp>
        <p:nvSpPr>
          <p:cNvPr id="26" name="テキスト ボックス 4">
            <a:extLst>
              <a:ext uri="{FF2B5EF4-FFF2-40B4-BE49-F238E27FC236}">
                <a16:creationId xmlns:a16="http://schemas.microsoft.com/office/drawing/2014/main" id="{F59237E2-4BD1-7F41-41E3-84DEFCE44D71}"/>
              </a:ext>
            </a:extLst>
          </p:cNvPr>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a:t>
            </a:r>
            <a:r>
              <a:rPr lang="ja-JP" altLang="en-US" sz="3200">
                <a:latin typeface="+mn-ea"/>
                <a:ea typeface="+mn-ea"/>
                <a:cs typeface="HG丸ｺﾞｼｯｸM-PRO"/>
              </a:rPr>
              <a:t>衛生研究所等と</a:t>
            </a:r>
            <a:r>
              <a:rPr lang="ja-JP" altLang="en-US" sz="3200" dirty="0">
                <a:latin typeface="+mn-ea"/>
                <a:ea typeface="+mn-ea"/>
                <a:cs typeface="HG丸ｺﾞｼｯｸM-PRO"/>
              </a:rPr>
              <a:t>は</a:t>
            </a:r>
          </a:p>
        </p:txBody>
      </p:sp>
      <p:sp>
        <p:nvSpPr>
          <p:cNvPr id="27" name="スライド番号プレースホルダー 3">
            <a:extLst>
              <a:ext uri="{FF2B5EF4-FFF2-40B4-BE49-F238E27FC236}">
                <a16:creationId xmlns:a16="http://schemas.microsoft.com/office/drawing/2014/main" id="{5E895E39-CBE9-86C7-9563-EF541B90D535}"/>
              </a:ext>
            </a:extLst>
          </p:cNvPr>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28" name="テキスト ボックス 27">
            <a:extLst>
              <a:ext uri="{FF2B5EF4-FFF2-40B4-BE49-F238E27FC236}">
                <a16:creationId xmlns:a16="http://schemas.microsoft.com/office/drawing/2014/main" id="{D0D63CC1-090D-702B-5200-A27226E650A3}"/>
              </a:ext>
            </a:extLst>
          </p:cNvPr>
          <p:cNvSpPr txBox="1"/>
          <p:nvPr/>
        </p:nvSpPr>
        <p:spPr>
          <a:xfrm>
            <a:off x="315913" y="1118822"/>
            <a:ext cx="6217891" cy="2708434"/>
          </a:xfrm>
          <a:prstGeom prst="rect">
            <a:avLst/>
          </a:prstGeom>
          <a:noFill/>
        </p:spPr>
        <p:txBody>
          <a:bodyPr wrap="square" rtlCol="0">
            <a:spAutoFit/>
          </a:bodyPr>
          <a:lstStyle/>
          <a:p>
            <a:pPr>
              <a:spcAft>
                <a:spcPts val="600"/>
              </a:spcAft>
            </a:pPr>
            <a:r>
              <a:rPr lang="ja-JP" altLang="en-US" sz="2000">
                <a:latin typeface="MS PGothic" panose="020B0600070205080204" pitchFamily="34" charset="-128"/>
                <a:ea typeface="MS PGothic" panose="020B0600070205080204" pitchFamily="34" charset="-128"/>
                <a:cs typeface="HG丸ｺﾞｼｯｸM-PRO"/>
              </a:rPr>
              <a:t>保健所設置自治体は、地域保健法に基づき</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a:t>
            </a:r>
            <a:r>
              <a:rPr lang="ja-JP" altLang="en-US" sz="2000" dirty="0">
                <a:latin typeface="MS PGothic" panose="020B0600070205080204" pitchFamily="34" charset="-128"/>
                <a:ea typeface="MS PGothic" panose="020B0600070205080204" pitchFamily="34" charset="-128"/>
                <a:cs typeface="HG丸ｺﾞｼｯｸM-PRO"/>
              </a:rPr>
              <a:t>・調査研究</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dirty="0">
                <a:latin typeface="MS PGothic" panose="020B0600070205080204" pitchFamily="34" charset="-128"/>
                <a:ea typeface="MS PGothic" panose="020B0600070205080204" pitchFamily="34" charset="-128"/>
                <a:cs typeface="HG丸ｺﾞｼｯｸM-PRO"/>
              </a:rPr>
              <a:t>　・試験検査</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・地域保健に関する情報の収集・整理・活用</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　・研修指導等</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r>
              <a:rPr lang="ja-JP" altLang="en-US" sz="2000">
                <a:latin typeface="MS PGothic" panose="020B0600070205080204" pitchFamily="34" charset="-128"/>
                <a:ea typeface="MS PGothic" panose="020B0600070205080204" pitchFamily="34" charset="-128"/>
                <a:cs typeface="HG丸ｺﾞｼｯｸM-PRO"/>
              </a:rPr>
              <a:t>を実施する機関として、地方衛生研究所等を整備</a:t>
            </a:r>
            <a:endParaRPr lang="en-US" altLang="ja-JP" sz="2000" dirty="0">
              <a:latin typeface="MS PGothic" panose="020B0600070205080204" pitchFamily="34" charset="-128"/>
              <a:ea typeface="MS PGothic" panose="020B0600070205080204" pitchFamily="34" charset="-128"/>
              <a:cs typeface="HG丸ｺﾞｼｯｸM-PRO"/>
            </a:endParaRPr>
          </a:p>
          <a:p>
            <a:pPr>
              <a:spcAft>
                <a:spcPts val="600"/>
              </a:spcAft>
            </a:pPr>
            <a:endParaRPr lang="en-US" altLang="ja-JP" sz="2000" dirty="0">
              <a:latin typeface="MS PGothic" panose="020B0600070205080204" pitchFamily="34" charset="-128"/>
              <a:ea typeface="MS PGothic" panose="020B0600070205080204" pitchFamily="34" charset="-128"/>
              <a:cs typeface="HG丸ｺﾞｼｯｸM-PRO"/>
            </a:endParaRPr>
          </a:p>
        </p:txBody>
      </p:sp>
      <p:sp>
        <p:nvSpPr>
          <p:cNvPr id="29" name="テキスト ボックス 28">
            <a:extLst>
              <a:ext uri="{FF2B5EF4-FFF2-40B4-BE49-F238E27FC236}">
                <a16:creationId xmlns:a16="http://schemas.microsoft.com/office/drawing/2014/main" id="{31F79F98-B224-FC66-A32A-FD537EE11CF3}"/>
              </a:ext>
            </a:extLst>
          </p:cNvPr>
          <p:cNvSpPr txBox="1"/>
          <p:nvPr/>
        </p:nvSpPr>
        <p:spPr>
          <a:xfrm>
            <a:off x="552126" y="5735634"/>
            <a:ext cx="2483372" cy="923330"/>
          </a:xfrm>
          <a:prstGeom prst="rect">
            <a:avLst/>
          </a:prstGeom>
          <a:noFill/>
        </p:spPr>
        <p:txBody>
          <a:bodyPr wrap="none" rtlCol="0">
            <a:spAutoFit/>
          </a:bodyPr>
          <a:lstStyle/>
          <a:p>
            <a:r>
              <a:rPr kumimoji="1" lang="ja-JP" altLang="en-US" dirty="0">
                <a:latin typeface="+mn-ea"/>
                <a:ea typeface="+mn-ea"/>
              </a:rPr>
              <a:t>各都道府県、政令市、</a:t>
            </a:r>
            <a:endParaRPr kumimoji="1" lang="en-US" altLang="ja-JP" dirty="0">
              <a:latin typeface="+mn-ea"/>
              <a:ea typeface="+mn-ea"/>
            </a:endParaRPr>
          </a:p>
          <a:p>
            <a:r>
              <a:rPr kumimoji="1" lang="ja-JP" altLang="en-US" dirty="0">
                <a:latin typeface="+mn-ea"/>
                <a:ea typeface="+mn-ea"/>
              </a:rPr>
              <a:t>一部特別区及び中核市</a:t>
            </a:r>
            <a:endParaRPr kumimoji="1" lang="en-US" altLang="ja-JP" dirty="0">
              <a:latin typeface="+mn-ea"/>
              <a:ea typeface="+mn-ea"/>
            </a:endParaRPr>
          </a:p>
          <a:p>
            <a:r>
              <a:rPr kumimoji="1" lang="ja-JP" altLang="en-US" dirty="0">
                <a:latin typeface="+mn-ea"/>
                <a:ea typeface="+mn-ea"/>
              </a:rPr>
              <a:t>全国</a:t>
            </a:r>
            <a:r>
              <a:rPr kumimoji="1" lang="ja-JP" altLang="en-US">
                <a:latin typeface="+mn-ea"/>
                <a:ea typeface="+mn-ea"/>
              </a:rPr>
              <a:t>に</a:t>
            </a:r>
            <a:r>
              <a:rPr kumimoji="1" lang="en-US" altLang="ja-JP" dirty="0">
                <a:latin typeface="+mn-ea"/>
                <a:ea typeface="+mn-ea"/>
              </a:rPr>
              <a:t>86</a:t>
            </a:r>
            <a:r>
              <a:rPr kumimoji="1" lang="ja-JP" altLang="en-US">
                <a:latin typeface="+mn-ea"/>
                <a:ea typeface="+mn-ea"/>
              </a:rPr>
              <a:t>機関</a:t>
            </a:r>
            <a:endParaRPr kumimoji="1" lang="ja-JP" altLang="en-US" dirty="0">
              <a:latin typeface="+mn-ea"/>
              <a:ea typeface="+mn-ea"/>
            </a:endParaRPr>
          </a:p>
        </p:txBody>
      </p:sp>
      <p:sp>
        <p:nvSpPr>
          <p:cNvPr id="30" name="テキスト ボックス 29">
            <a:extLst>
              <a:ext uri="{FF2B5EF4-FFF2-40B4-BE49-F238E27FC236}">
                <a16:creationId xmlns:a16="http://schemas.microsoft.com/office/drawing/2014/main" id="{11C71398-D176-1C3F-365D-6E3B82972C21}"/>
              </a:ext>
            </a:extLst>
          </p:cNvPr>
          <p:cNvSpPr txBox="1"/>
          <p:nvPr/>
        </p:nvSpPr>
        <p:spPr>
          <a:xfrm>
            <a:off x="7673880" y="5800908"/>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grpSp>
        <p:nvGrpSpPr>
          <p:cNvPr id="31" name="グループ化 30">
            <a:extLst>
              <a:ext uri="{FF2B5EF4-FFF2-40B4-BE49-F238E27FC236}">
                <a16:creationId xmlns:a16="http://schemas.microsoft.com/office/drawing/2014/main" id="{D77E6E38-457B-2F96-210D-F0739BCD8FFA}"/>
              </a:ext>
            </a:extLst>
          </p:cNvPr>
          <p:cNvGrpSpPr/>
          <p:nvPr/>
        </p:nvGrpSpPr>
        <p:grpSpPr>
          <a:xfrm>
            <a:off x="7771439" y="4212604"/>
            <a:ext cx="313017" cy="1484450"/>
            <a:chOff x="7935082" y="4299670"/>
            <a:chExt cx="313017" cy="1484450"/>
          </a:xfrm>
        </p:grpSpPr>
        <p:sp>
          <p:nvSpPr>
            <p:cNvPr id="32" name="正方形/長方形 31">
              <a:extLst>
                <a:ext uri="{FF2B5EF4-FFF2-40B4-BE49-F238E27FC236}">
                  <a16:creationId xmlns:a16="http://schemas.microsoft.com/office/drawing/2014/main" id="{6ED43B68-2DF7-828E-FE91-032F2B011A4D}"/>
                </a:ext>
              </a:extLst>
            </p:cNvPr>
            <p:cNvSpPr/>
            <p:nvPr/>
          </p:nvSpPr>
          <p:spPr>
            <a:xfrm>
              <a:off x="7935082" y="4560048"/>
              <a:ext cx="313017" cy="182562"/>
            </a:xfrm>
            <a:prstGeom prst="rect">
              <a:avLst/>
            </a:prstGeom>
            <a:solidFill>
              <a:srgbClr val="0432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FD99E71-97B6-8ABD-A0DE-077B25D51114}"/>
                </a:ext>
              </a:extLst>
            </p:cNvPr>
            <p:cNvSpPr/>
            <p:nvPr/>
          </p:nvSpPr>
          <p:spPr>
            <a:xfrm>
              <a:off x="7935082" y="4820426"/>
              <a:ext cx="313017" cy="182562"/>
            </a:xfrm>
            <a:prstGeom prst="rect">
              <a:avLst/>
            </a:prstGeom>
            <a:solidFill>
              <a:srgbClr val="00905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7849613-3120-C7B6-3BE9-3F6F1F71AFAC}"/>
                </a:ext>
              </a:extLst>
            </p:cNvPr>
            <p:cNvSpPr/>
            <p:nvPr/>
          </p:nvSpPr>
          <p:spPr>
            <a:xfrm>
              <a:off x="7935082" y="5080804"/>
              <a:ext cx="313017" cy="182562"/>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5D21BC52-EA56-6C18-3252-282AB0338BDD}"/>
                </a:ext>
              </a:extLst>
            </p:cNvPr>
            <p:cNvSpPr/>
            <p:nvPr/>
          </p:nvSpPr>
          <p:spPr>
            <a:xfrm>
              <a:off x="7935082" y="5341182"/>
              <a:ext cx="313017" cy="182562"/>
            </a:xfrm>
            <a:prstGeom prst="rect">
              <a:avLst/>
            </a:prstGeom>
            <a:solidFill>
              <a:srgbClr val="00FD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1600235-2913-1EFF-E318-4E9488B029BF}"/>
                </a:ext>
              </a:extLst>
            </p:cNvPr>
            <p:cNvSpPr/>
            <p:nvPr/>
          </p:nvSpPr>
          <p:spPr>
            <a:xfrm>
              <a:off x="7935082" y="5601558"/>
              <a:ext cx="313017" cy="1825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E8FA768-0974-2408-5D0F-9C4CE51EA8BB}"/>
                </a:ext>
              </a:extLst>
            </p:cNvPr>
            <p:cNvSpPr/>
            <p:nvPr/>
          </p:nvSpPr>
          <p:spPr>
            <a:xfrm>
              <a:off x="7935082" y="4299670"/>
              <a:ext cx="313017" cy="182562"/>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8" name="テキスト ボックス 37">
            <a:extLst>
              <a:ext uri="{FF2B5EF4-FFF2-40B4-BE49-F238E27FC236}">
                <a16:creationId xmlns:a16="http://schemas.microsoft.com/office/drawing/2014/main" id="{5AE70A7E-3455-9399-B332-199FD5094692}"/>
              </a:ext>
            </a:extLst>
          </p:cNvPr>
          <p:cNvSpPr txBox="1"/>
          <p:nvPr/>
        </p:nvSpPr>
        <p:spPr>
          <a:xfrm>
            <a:off x="8084456" y="4103650"/>
            <a:ext cx="396054" cy="369332"/>
          </a:xfrm>
          <a:prstGeom prst="rect">
            <a:avLst/>
          </a:prstGeom>
          <a:noFill/>
        </p:spPr>
        <p:txBody>
          <a:bodyPr wrap="square">
            <a:spAutoFit/>
          </a:bodyPr>
          <a:lstStyle/>
          <a:p>
            <a:r>
              <a:rPr kumimoji="1" lang="en-US" altLang="ja-JP" sz="1800" dirty="0">
                <a:latin typeface="+mn-ea"/>
                <a:ea typeface="+mn-ea"/>
                <a:cs typeface="HG丸ｺﾞｼｯｸM-PRO"/>
              </a:rPr>
              <a:t>6</a:t>
            </a:r>
            <a:endParaRPr lang="ja-JP" altLang="en-US"/>
          </a:p>
        </p:txBody>
      </p:sp>
      <p:sp>
        <p:nvSpPr>
          <p:cNvPr id="39" name="テキスト ボックス 38">
            <a:extLst>
              <a:ext uri="{FF2B5EF4-FFF2-40B4-BE49-F238E27FC236}">
                <a16:creationId xmlns:a16="http://schemas.microsoft.com/office/drawing/2014/main" id="{A1FEF699-62FA-8D4A-563A-C779CEC42F3A}"/>
              </a:ext>
            </a:extLst>
          </p:cNvPr>
          <p:cNvSpPr txBox="1"/>
          <p:nvPr/>
        </p:nvSpPr>
        <p:spPr>
          <a:xfrm>
            <a:off x="8084456" y="4371539"/>
            <a:ext cx="396054" cy="369332"/>
          </a:xfrm>
          <a:prstGeom prst="rect">
            <a:avLst/>
          </a:prstGeom>
          <a:noFill/>
        </p:spPr>
        <p:txBody>
          <a:bodyPr wrap="square">
            <a:spAutoFit/>
          </a:bodyPr>
          <a:lstStyle/>
          <a:p>
            <a:r>
              <a:rPr kumimoji="1" lang="en-US" altLang="ja-JP" sz="1800" dirty="0">
                <a:latin typeface="+mn-ea"/>
                <a:ea typeface="+mn-ea"/>
                <a:cs typeface="HG丸ｺﾞｼｯｸM-PRO"/>
              </a:rPr>
              <a:t>5</a:t>
            </a:r>
            <a:endParaRPr lang="ja-JP" altLang="en-US"/>
          </a:p>
        </p:txBody>
      </p:sp>
      <p:sp>
        <p:nvSpPr>
          <p:cNvPr id="40" name="テキスト ボックス 39">
            <a:extLst>
              <a:ext uri="{FF2B5EF4-FFF2-40B4-BE49-F238E27FC236}">
                <a16:creationId xmlns:a16="http://schemas.microsoft.com/office/drawing/2014/main" id="{FCC6FF4F-5113-A316-FB97-A5DB1CD825B6}"/>
              </a:ext>
            </a:extLst>
          </p:cNvPr>
          <p:cNvSpPr txBox="1"/>
          <p:nvPr/>
        </p:nvSpPr>
        <p:spPr>
          <a:xfrm>
            <a:off x="8084456" y="4639428"/>
            <a:ext cx="396054" cy="369332"/>
          </a:xfrm>
          <a:prstGeom prst="rect">
            <a:avLst/>
          </a:prstGeom>
          <a:noFill/>
        </p:spPr>
        <p:txBody>
          <a:bodyPr wrap="square">
            <a:spAutoFit/>
          </a:bodyPr>
          <a:lstStyle/>
          <a:p>
            <a:r>
              <a:rPr kumimoji="1" lang="en-US" altLang="ja-JP" sz="1800" dirty="0">
                <a:latin typeface="+mn-ea"/>
                <a:ea typeface="+mn-ea"/>
                <a:cs typeface="HG丸ｺﾞｼｯｸM-PRO"/>
              </a:rPr>
              <a:t>4</a:t>
            </a:r>
            <a:endParaRPr lang="ja-JP" altLang="en-US"/>
          </a:p>
        </p:txBody>
      </p:sp>
      <p:sp>
        <p:nvSpPr>
          <p:cNvPr id="41" name="テキスト ボックス 40">
            <a:extLst>
              <a:ext uri="{FF2B5EF4-FFF2-40B4-BE49-F238E27FC236}">
                <a16:creationId xmlns:a16="http://schemas.microsoft.com/office/drawing/2014/main" id="{7DE30272-669A-627F-E6B7-E9D4D2314A72}"/>
              </a:ext>
            </a:extLst>
          </p:cNvPr>
          <p:cNvSpPr txBox="1"/>
          <p:nvPr/>
        </p:nvSpPr>
        <p:spPr>
          <a:xfrm>
            <a:off x="8084456" y="4907317"/>
            <a:ext cx="396054" cy="369332"/>
          </a:xfrm>
          <a:prstGeom prst="rect">
            <a:avLst/>
          </a:prstGeom>
          <a:noFill/>
        </p:spPr>
        <p:txBody>
          <a:bodyPr wrap="square">
            <a:spAutoFit/>
          </a:bodyPr>
          <a:lstStyle/>
          <a:p>
            <a:r>
              <a:rPr kumimoji="1" lang="en-US" altLang="ja-JP" sz="1800" dirty="0">
                <a:latin typeface="+mn-ea"/>
                <a:ea typeface="+mn-ea"/>
                <a:cs typeface="HG丸ｺﾞｼｯｸM-PRO"/>
              </a:rPr>
              <a:t>3</a:t>
            </a:r>
            <a:endParaRPr lang="ja-JP" altLang="en-US"/>
          </a:p>
        </p:txBody>
      </p:sp>
      <p:sp>
        <p:nvSpPr>
          <p:cNvPr id="42" name="テキスト ボックス 41">
            <a:extLst>
              <a:ext uri="{FF2B5EF4-FFF2-40B4-BE49-F238E27FC236}">
                <a16:creationId xmlns:a16="http://schemas.microsoft.com/office/drawing/2014/main" id="{0C5A6EBB-9800-8EA3-BC96-9A6B575F8A80}"/>
              </a:ext>
            </a:extLst>
          </p:cNvPr>
          <p:cNvSpPr txBox="1"/>
          <p:nvPr/>
        </p:nvSpPr>
        <p:spPr>
          <a:xfrm>
            <a:off x="8084456" y="5175206"/>
            <a:ext cx="396054" cy="369332"/>
          </a:xfrm>
          <a:prstGeom prst="rect">
            <a:avLst/>
          </a:prstGeom>
          <a:noFill/>
        </p:spPr>
        <p:txBody>
          <a:bodyPr wrap="square">
            <a:spAutoFit/>
          </a:bodyPr>
          <a:lstStyle/>
          <a:p>
            <a:r>
              <a:rPr kumimoji="1" lang="en-US" altLang="ja-JP" sz="1800" dirty="0">
                <a:latin typeface="+mn-ea"/>
                <a:ea typeface="+mn-ea"/>
                <a:cs typeface="HG丸ｺﾞｼｯｸM-PRO"/>
              </a:rPr>
              <a:t>2</a:t>
            </a:r>
            <a:endParaRPr lang="ja-JP" altLang="en-US"/>
          </a:p>
        </p:txBody>
      </p:sp>
      <p:sp>
        <p:nvSpPr>
          <p:cNvPr id="43" name="テキスト ボックス 42">
            <a:extLst>
              <a:ext uri="{FF2B5EF4-FFF2-40B4-BE49-F238E27FC236}">
                <a16:creationId xmlns:a16="http://schemas.microsoft.com/office/drawing/2014/main" id="{02526AFA-EB95-4BC3-E3FD-652D180B040D}"/>
              </a:ext>
            </a:extLst>
          </p:cNvPr>
          <p:cNvSpPr txBox="1"/>
          <p:nvPr/>
        </p:nvSpPr>
        <p:spPr>
          <a:xfrm>
            <a:off x="8084456" y="5443094"/>
            <a:ext cx="396054" cy="369332"/>
          </a:xfrm>
          <a:prstGeom prst="rect">
            <a:avLst/>
          </a:prstGeom>
          <a:noFill/>
        </p:spPr>
        <p:txBody>
          <a:bodyPr wrap="square">
            <a:spAutoFit/>
          </a:bodyPr>
          <a:lstStyle/>
          <a:p>
            <a:r>
              <a:rPr kumimoji="1" lang="en-US" altLang="ja-JP" sz="1800" dirty="0">
                <a:latin typeface="+mn-ea"/>
                <a:ea typeface="+mn-ea"/>
                <a:cs typeface="HG丸ｺﾞｼｯｸM-PRO"/>
              </a:rPr>
              <a:t>1</a:t>
            </a:r>
            <a:endParaRPr lang="ja-JP" altLang="en-US" dirty="0"/>
          </a:p>
        </p:txBody>
      </p:sp>
      <p:sp>
        <p:nvSpPr>
          <p:cNvPr id="44" name="テキスト ボックス 4">
            <a:extLst>
              <a:ext uri="{FF2B5EF4-FFF2-40B4-BE49-F238E27FC236}">
                <a16:creationId xmlns:a16="http://schemas.microsoft.com/office/drawing/2014/main" id="{396519CE-A5FD-B540-53E0-E80DF0D5D07B}"/>
              </a:ext>
            </a:extLst>
          </p:cNvPr>
          <p:cNvSpPr txBox="1">
            <a:spLocks noChangeArrowheads="1"/>
          </p:cNvSpPr>
          <p:nvPr/>
        </p:nvSpPr>
        <p:spPr bwMode="auto">
          <a:xfrm>
            <a:off x="294916" y="4169561"/>
            <a:ext cx="3650358" cy="1077218"/>
          </a:xfrm>
          <a:prstGeom prst="rect">
            <a:avLst/>
          </a:prstGeom>
          <a:noFill/>
          <a:ln>
            <a:noFill/>
          </a:ln>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600" dirty="0">
                <a:solidFill>
                  <a:srgbClr val="FF0000"/>
                </a:solidFill>
                <a:latin typeface="+mn-ea"/>
                <a:ea typeface="+mn-ea"/>
                <a:cs typeface="HG丸ｺﾞｼｯｸM-PRO"/>
              </a:rPr>
              <a:t>感染症法、地域保健法等の改正により、</a:t>
            </a:r>
            <a:endParaRPr lang="en-US" altLang="ja-JP" sz="1600" dirty="0">
              <a:solidFill>
                <a:srgbClr val="FF0000"/>
              </a:solidFill>
              <a:latin typeface="+mn-ea"/>
              <a:ea typeface="+mn-ea"/>
              <a:cs typeface="HG丸ｺﾞｼｯｸM-PRO"/>
            </a:endParaRPr>
          </a:p>
          <a:p>
            <a:r>
              <a:rPr lang="ja-JP" altLang="en-US" sz="1600" dirty="0">
                <a:solidFill>
                  <a:srgbClr val="FF0000"/>
                </a:solidFill>
                <a:latin typeface="+mn-ea"/>
                <a:ea typeface="+mn-ea"/>
                <a:cs typeface="HG丸ｺﾞｼｯｸM-PRO"/>
              </a:rPr>
              <a:t>感染症危機に備えた体制強化や</a:t>
            </a:r>
            <a:endParaRPr lang="en-US" altLang="ja-JP" sz="1600" dirty="0">
              <a:solidFill>
                <a:srgbClr val="FF0000"/>
              </a:solidFill>
              <a:latin typeface="+mn-ea"/>
              <a:ea typeface="+mn-ea"/>
              <a:cs typeface="HG丸ｺﾞｼｯｸM-PRO"/>
            </a:endParaRPr>
          </a:p>
          <a:p>
            <a:r>
              <a:rPr lang="ja-JP" altLang="en-US" sz="1600" dirty="0">
                <a:solidFill>
                  <a:srgbClr val="FF0000"/>
                </a:solidFill>
                <a:latin typeface="+mn-ea"/>
                <a:ea typeface="+mn-ea"/>
                <a:cs typeface="HG丸ｺﾞｼｯｸM-PRO"/>
              </a:rPr>
              <a:t>国・保健所等との連携強化が</a:t>
            </a:r>
            <a:endParaRPr lang="en-US" altLang="ja-JP" sz="1600" dirty="0">
              <a:solidFill>
                <a:srgbClr val="FF0000"/>
              </a:solidFill>
              <a:latin typeface="+mn-ea"/>
              <a:ea typeface="+mn-ea"/>
              <a:cs typeface="HG丸ｺﾞｼｯｸM-PRO"/>
            </a:endParaRPr>
          </a:p>
          <a:p>
            <a:r>
              <a:rPr lang="ja-JP" altLang="en-US" sz="1600" dirty="0">
                <a:solidFill>
                  <a:srgbClr val="FF0000"/>
                </a:solidFill>
                <a:latin typeface="+mn-ea"/>
                <a:ea typeface="+mn-ea"/>
                <a:cs typeface="HG丸ｺﾞｼｯｸM-PRO"/>
              </a:rPr>
              <a:t>求められている。</a:t>
            </a:r>
            <a:endParaRPr lang="en-US" altLang="ja-JP" sz="1600" dirty="0">
              <a:solidFill>
                <a:srgbClr val="FF0000"/>
              </a:solidFill>
              <a:latin typeface="+mn-ea"/>
              <a:ea typeface="+mn-ea"/>
              <a:cs typeface="HG丸ｺﾞｼｯｸM-PRO"/>
            </a:endParaRPr>
          </a:p>
        </p:txBody>
      </p:sp>
      <p:pic>
        <p:nvPicPr>
          <p:cNvPr id="3" name="図 2" descr="マップ&#10;&#10;AI 生成コンテンツは誤りを含む可能性があります。">
            <a:extLst>
              <a:ext uri="{FF2B5EF4-FFF2-40B4-BE49-F238E27FC236}">
                <a16:creationId xmlns:a16="http://schemas.microsoft.com/office/drawing/2014/main" id="{B719D9D8-B50B-81F0-845E-44111FA705F2}"/>
              </a:ext>
            </a:extLst>
          </p:cNvPr>
          <p:cNvPicPr>
            <a:picLocks noChangeAspect="1"/>
          </p:cNvPicPr>
          <p:nvPr/>
        </p:nvPicPr>
        <p:blipFill>
          <a:blip r:embed="rId2"/>
          <a:stretch>
            <a:fillRect/>
          </a:stretch>
        </p:blipFill>
        <p:spPr>
          <a:xfrm>
            <a:off x="2580132" y="0"/>
            <a:ext cx="6289728" cy="69073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20400137-4379-A94D-9185-0962EB49901E}"/>
              </a:ext>
            </a:extLst>
          </p:cNvPr>
          <p:cNvSpPr txBox="1"/>
          <p:nvPr/>
        </p:nvSpPr>
        <p:spPr>
          <a:xfrm>
            <a:off x="565576" y="5969431"/>
            <a:ext cx="8501421" cy="553998"/>
          </a:xfrm>
          <a:prstGeom prst="rect">
            <a:avLst/>
          </a:prstGeom>
          <a:noFill/>
        </p:spPr>
        <p:txBody>
          <a:bodyPr wrap="square" rtlCol="0">
            <a:spAutoFit/>
          </a:bodyPr>
          <a:lstStyle/>
          <a:p>
            <a:r>
              <a:rPr kumimoji="1" lang="ja-JP" altLang="en-US" sz="1500" dirty="0">
                <a:latin typeface="+mn-ea"/>
                <a:ea typeface="+mn-ea"/>
              </a:rPr>
              <a:t>地方衛生研究所</a:t>
            </a:r>
            <a:endParaRPr kumimoji="1" lang="en-US" altLang="ja-JP" sz="1500" dirty="0">
              <a:latin typeface="+mn-ea"/>
              <a:ea typeface="+mn-ea"/>
            </a:endParaRPr>
          </a:p>
          <a:p>
            <a:r>
              <a:rPr kumimoji="1" lang="ja-JP" altLang="en-US" sz="1500" dirty="0">
                <a:latin typeface="+mn-ea"/>
                <a:ea typeface="+mn-ea"/>
              </a:rPr>
              <a:t>保健所（大阪市、堺市、東大阪市、</a:t>
            </a:r>
            <a:r>
              <a:rPr lang="ja-JP" altLang="en-US" sz="1500" dirty="0">
                <a:latin typeface="+mn-ea"/>
                <a:ea typeface="+mn-ea"/>
              </a:rPr>
              <a:t>高槻市、豊中市、枚方市、八尾市、寝屋川市、吹田市、</a:t>
            </a:r>
            <a:r>
              <a:rPr kumimoji="1" lang="ja-JP" altLang="en-US" sz="1500" dirty="0">
                <a:latin typeface="+mn-ea"/>
                <a:ea typeface="+mn-ea"/>
              </a:rPr>
              <a:t>府内</a:t>
            </a:r>
            <a:r>
              <a:rPr kumimoji="1" lang="en-US" altLang="ja-JP" sz="1500" dirty="0">
                <a:latin typeface="+mn-ea"/>
                <a:ea typeface="+mn-ea"/>
              </a:rPr>
              <a:t>9</a:t>
            </a:r>
            <a:r>
              <a:rPr kumimoji="1" lang="ja-JP" altLang="en-US" sz="1500" dirty="0">
                <a:latin typeface="+mn-ea"/>
                <a:ea typeface="+mn-ea"/>
              </a:rPr>
              <a:t>箇所）</a:t>
            </a:r>
          </a:p>
        </p:txBody>
      </p:sp>
      <p:sp>
        <p:nvSpPr>
          <p:cNvPr id="60" name="角丸四角形 59"/>
          <p:cNvSpPr/>
          <p:nvPr/>
        </p:nvSpPr>
        <p:spPr>
          <a:xfrm>
            <a:off x="50798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7" name="スライド番号プレースホルダー 3"/>
          <p:cNvSpPr>
            <a:spLocks noGrp="1"/>
          </p:cNvSpPr>
          <p:nvPr>
            <p:ph type="sldNum" sz="quarter" idx="12"/>
          </p:nvPr>
        </p:nvSpPr>
        <p:spPr>
          <a:xfrm>
            <a:off x="8084448"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13" name="テキスト ボックス 12"/>
          <p:cNvSpPr txBox="1"/>
          <p:nvPr/>
        </p:nvSpPr>
        <p:spPr>
          <a:xfrm>
            <a:off x="174986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74986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24450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43448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57091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62862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84013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23147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874519" y="2342799"/>
            <a:ext cx="2262158" cy="369332"/>
          </a:xfrm>
          <a:prstGeom prst="rect">
            <a:avLst/>
          </a:prstGeom>
          <a:noFill/>
          <a:ln w="12700">
            <a:noFill/>
          </a:ln>
        </p:spPr>
        <p:txBody>
          <a:bodyPr wrap="none" rtlCol="0">
            <a:spAutoFit/>
          </a:bodyPr>
          <a:lstStyle/>
          <a:p>
            <a:r>
              <a:rPr lang="ja-JP" altLang="en-US" dirty="0"/>
              <a:t>指導・処分・情報提供</a:t>
            </a:r>
            <a:endParaRPr kumimoji="1" lang="ja-JP" altLang="en-US" dirty="0"/>
          </a:p>
        </p:txBody>
      </p:sp>
      <p:sp>
        <p:nvSpPr>
          <p:cNvPr id="63" name="角丸四角形 62"/>
          <p:cNvSpPr/>
          <p:nvPr/>
        </p:nvSpPr>
        <p:spPr>
          <a:xfrm>
            <a:off x="280026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47545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794627" y="2336537"/>
            <a:ext cx="2422567" cy="387939"/>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02031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43300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22999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37788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297831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297831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2"/>
          <a:stretch>
            <a:fillRect/>
          </a:stretch>
        </p:blipFill>
        <p:spPr>
          <a:xfrm>
            <a:off x="394655" y="6280145"/>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3"/>
          <a:stretch>
            <a:fillRect/>
          </a:stretch>
        </p:blipFill>
        <p:spPr>
          <a:xfrm>
            <a:off x="394439" y="6049477"/>
            <a:ext cx="171138" cy="171138"/>
          </a:xfrm>
          <a:prstGeom prst="rect">
            <a:avLst/>
          </a:prstGeom>
        </p:spPr>
      </p:pic>
      <p:sp>
        <p:nvSpPr>
          <p:cNvPr id="34" name="テキスト ボックス 33">
            <a:extLst>
              <a:ext uri="{FF2B5EF4-FFF2-40B4-BE49-F238E27FC236}">
                <a16:creationId xmlns:a16="http://schemas.microsoft.com/office/drawing/2014/main" id="{CF95F12C-3EF1-F840-B533-63BEA2D177F0}"/>
              </a:ext>
            </a:extLst>
          </p:cNvPr>
          <p:cNvSpPr txBox="1"/>
          <p:nvPr/>
        </p:nvSpPr>
        <p:spPr>
          <a:xfrm>
            <a:off x="8058663" y="3563287"/>
            <a:ext cx="1107997" cy="323165"/>
          </a:xfrm>
          <a:prstGeom prst="rect">
            <a:avLst/>
          </a:prstGeom>
          <a:noFill/>
        </p:spPr>
        <p:txBody>
          <a:bodyPr wrap="square" rtlCol="0">
            <a:spAutoFit/>
          </a:bodyPr>
          <a:lstStyle/>
          <a:p>
            <a:r>
              <a:rPr kumimoji="1" lang="ja-JP" altLang="en-US" sz="1500">
                <a:latin typeface="+mn-ea"/>
                <a:ea typeface="+mn-ea"/>
              </a:rPr>
              <a:t>大阪府・市</a:t>
            </a:r>
            <a:endParaRPr kumimoji="1" lang="en-US" altLang="ja-JP" sz="1500" dirty="0">
              <a:latin typeface="+mn-ea"/>
              <a:ea typeface="+mn-ea"/>
            </a:endParaRPr>
          </a:p>
        </p:txBody>
      </p:sp>
      <p:sp>
        <p:nvSpPr>
          <p:cNvPr id="15" name="正方形/長方形 14">
            <a:extLst>
              <a:ext uri="{FF2B5EF4-FFF2-40B4-BE49-F238E27FC236}">
                <a16:creationId xmlns:a16="http://schemas.microsoft.com/office/drawing/2014/main" id="{6E99C546-DFAE-BC4A-A299-1AB625685433}"/>
              </a:ext>
            </a:extLst>
          </p:cNvPr>
          <p:cNvSpPr/>
          <p:nvPr/>
        </p:nvSpPr>
        <p:spPr>
          <a:xfrm>
            <a:off x="8058663" y="4087388"/>
            <a:ext cx="788213" cy="323165"/>
          </a:xfrm>
          <a:prstGeom prst="rect">
            <a:avLst/>
          </a:prstGeom>
        </p:spPr>
        <p:txBody>
          <a:bodyPr wrap="square">
            <a:spAutoFit/>
          </a:bodyPr>
          <a:lstStyle/>
          <a:p>
            <a:r>
              <a:rPr lang="ja-JP" altLang="en-US" sz="1500">
                <a:latin typeface="+mn-ea"/>
              </a:rPr>
              <a:t>中核市</a:t>
            </a:r>
            <a:endParaRPr lang="ja-JP" altLang="en-US" sz="1500"/>
          </a:p>
        </p:txBody>
      </p:sp>
      <p:sp>
        <p:nvSpPr>
          <p:cNvPr id="17" name="正方形/長方形 16">
            <a:extLst>
              <a:ext uri="{FF2B5EF4-FFF2-40B4-BE49-F238E27FC236}">
                <a16:creationId xmlns:a16="http://schemas.microsoft.com/office/drawing/2014/main" id="{D8A178C4-4A10-774B-8206-2F7F422DB0F2}"/>
              </a:ext>
            </a:extLst>
          </p:cNvPr>
          <p:cNvSpPr/>
          <p:nvPr/>
        </p:nvSpPr>
        <p:spPr>
          <a:xfrm>
            <a:off x="8058663" y="3825338"/>
            <a:ext cx="569387" cy="323165"/>
          </a:xfrm>
          <a:prstGeom prst="rect">
            <a:avLst/>
          </a:prstGeom>
        </p:spPr>
        <p:txBody>
          <a:bodyPr wrap="none">
            <a:spAutoFit/>
          </a:bodyPr>
          <a:lstStyle/>
          <a:p>
            <a:r>
              <a:rPr lang="ja-JP" altLang="en-US" sz="1500">
                <a:latin typeface="+mn-ea"/>
              </a:rPr>
              <a:t>堺市</a:t>
            </a:r>
            <a:endParaRPr lang="en-US" altLang="ja-JP" sz="1500" dirty="0">
              <a:latin typeface="+mn-ea"/>
            </a:endParaRPr>
          </a:p>
        </p:txBody>
      </p:sp>
      <p:sp>
        <p:nvSpPr>
          <p:cNvPr id="39" name="正方形/長方形 38">
            <a:extLst>
              <a:ext uri="{FF2B5EF4-FFF2-40B4-BE49-F238E27FC236}">
                <a16:creationId xmlns:a16="http://schemas.microsoft.com/office/drawing/2014/main" id="{B61CE2B9-674A-7C41-8289-9DF5CAE56C05}"/>
              </a:ext>
            </a:extLst>
          </p:cNvPr>
          <p:cNvSpPr/>
          <p:nvPr/>
        </p:nvSpPr>
        <p:spPr>
          <a:xfrm>
            <a:off x="7751768" y="3181449"/>
            <a:ext cx="1183176" cy="323165"/>
          </a:xfrm>
          <a:prstGeom prst="rect">
            <a:avLst/>
          </a:prstGeom>
        </p:spPr>
        <p:txBody>
          <a:bodyPr wrap="square">
            <a:spAutoFit/>
          </a:bodyPr>
          <a:lstStyle/>
          <a:p>
            <a:r>
              <a:rPr lang="ja-JP" altLang="en-US" sz="1500">
                <a:latin typeface="+mn-ea"/>
              </a:rPr>
              <a:t>保健所管轄</a:t>
            </a:r>
            <a:endParaRPr lang="ja-JP" altLang="en-US" sz="1500"/>
          </a:p>
        </p:txBody>
      </p:sp>
      <p:cxnSp>
        <p:nvCxnSpPr>
          <p:cNvPr id="3" name="直線コネクタ 2">
            <a:extLst>
              <a:ext uri="{FF2B5EF4-FFF2-40B4-BE49-F238E27FC236}">
                <a16:creationId xmlns:a16="http://schemas.microsoft.com/office/drawing/2014/main" id="{CA2A3D11-773D-2789-7642-EAA65014C368}"/>
              </a:ext>
            </a:extLst>
          </p:cNvPr>
          <p:cNvCxnSpPr/>
          <p:nvPr/>
        </p:nvCxnSpPr>
        <p:spPr>
          <a:xfrm>
            <a:off x="0" y="764704"/>
            <a:ext cx="9144000" cy="0"/>
          </a:xfrm>
          <a:prstGeom prst="line">
            <a:avLst/>
          </a:prstGeom>
          <a:ln w="571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ACBC394B-8ADD-A3B1-264E-1EC0C1B4E968}"/>
              </a:ext>
            </a:extLst>
          </p:cNvPr>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a:latin typeface="+mn-ea"/>
                <a:ea typeface="+mn-ea"/>
                <a:cs typeface="HG丸ｺﾞｼｯｸM-PRO"/>
              </a:rPr>
              <a:t>保健所等との連携</a:t>
            </a:r>
            <a:endParaRPr lang="ja-JP" altLang="en-US" sz="3200" dirty="0">
              <a:latin typeface="+mn-ea"/>
              <a:ea typeface="+mn-ea"/>
              <a:cs typeface="HG丸ｺﾞｼｯｸM-PRO"/>
            </a:endParaRPr>
          </a:p>
        </p:txBody>
      </p:sp>
      <p:pic>
        <p:nvPicPr>
          <p:cNvPr id="12" name="図 11">
            <a:extLst>
              <a:ext uri="{FF2B5EF4-FFF2-40B4-BE49-F238E27FC236}">
                <a16:creationId xmlns:a16="http://schemas.microsoft.com/office/drawing/2014/main" id="{BCDAE8F2-20F7-4F4C-B048-D520F779D2B3}"/>
              </a:ext>
            </a:extLst>
          </p:cNvPr>
          <p:cNvPicPr>
            <a:picLocks noChangeAspect="1"/>
          </p:cNvPicPr>
          <p:nvPr/>
        </p:nvPicPr>
        <p:blipFill>
          <a:blip r:embed="rId4"/>
          <a:stretch>
            <a:fillRect/>
          </a:stretch>
        </p:blipFill>
        <p:spPr>
          <a:xfrm>
            <a:off x="3737826" y="71142"/>
            <a:ext cx="4320837" cy="62206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dirty="0">
              <a:latin typeface="Arial" charset="0"/>
              <a:ea typeface="Arial" charset="0"/>
              <a:cs typeface="Arial" charset="0"/>
            </a:endParaRPr>
          </a:p>
        </p:txBody>
      </p:sp>
      <p:sp>
        <p:nvSpPr>
          <p:cNvPr id="21" name="タイトル 1"/>
          <p:cNvSpPr txBox="1">
            <a:spLocks/>
          </p:cNvSpPr>
          <p:nvPr/>
        </p:nvSpPr>
        <p:spPr bwMode="auto">
          <a:xfrm>
            <a:off x="372140" y="908620"/>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graphicFrame>
        <p:nvGraphicFramePr>
          <p:cNvPr id="5" name="表 4">
            <a:extLst>
              <a:ext uri="{FF2B5EF4-FFF2-40B4-BE49-F238E27FC236}">
                <a16:creationId xmlns:a16="http://schemas.microsoft.com/office/drawing/2014/main" id="{77AE6D50-F98B-6F61-EFB1-F1F1D752DB56}"/>
              </a:ext>
            </a:extLst>
          </p:cNvPr>
          <p:cNvGraphicFramePr>
            <a:graphicFrameLocks noGrp="1"/>
          </p:cNvGraphicFramePr>
          <p:nvPr>
            <p:extLst>
              <p:ext uri="{D42A27DB-BD31-4B8C-83A1-F6EECF244321}">
                <p14:modId xmlns:p14="http://schemas.microsoft.com/office/powerpoint/2010/main" val="2535087371"/>
              </p:ext>
            </p:extLst>
          </p:nvPr>
        </p:nvGraphicFramePr>
        <p:xfrm>
          <a:off x="767141" y="4253947"/>
          <a:ext cx="8004719" cy="2238928"/>
        </p:xfrm>
        <a:graphic>
          <a:graphicData uri="http://schemas.openxmlformats.org/drawingml/2006/table">
            <a:tbl>
              <a:tblPr/>
              <a:tblGrid>
                <a:gridCol w="1350417">
                  <a:extLst>
                    <a:ext uri="{9D8B030D-6E8A-4147-A177-3AD203B41FA5}">
                      <a16:colId xmlns:a16="http://schemas.microsoft.com/office/drawing/2014/main" val="3925808978"/>
                    </a:ext>
                  </a:extLst>
                </a:gridCol>
                <a:gridCol w="6654302">
                  <a:extLst>
                    <a:ext uri="{9D8B030D-6E8A-4147-A177-3AD203B41FA5}">
                      <a16:colId xmlns:a16="http://schemas.microsoft.com/office/drawing/2014/main" val="3714730327"/>
                    </a:ext>
                  </a:extLst>
                </a:gridCol>
              </a:tblGrid>
              <a:tr h="36943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所在地​</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大阪市東成区中道</a:t>
                      </a:r>
                      <a:r>
                        <a:rPr lang="en-US" altLang="ja-JP" sz="1400" b="0" i="0" dirty="0">
                          <a:solidFill>
                            <a:srgbClr val="000000"/>
                          </a:solidFill>
                          <a:effectLst/>
                          <a:latin typeface="MS PGothic" panose="020B0600070205080204" pitchFamily="34" charset="-128"/>
                          <a:ea typeface="MS PGothic" panose="020B0600070205080204" pitchFamily="34" charset="-128"/>
                        </a:rPr>
                        <a:t>1</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altLang="ja-JP" sz="1400" b="0" i="0" dirty="0">
                          <a:solidFill>
                            <a:srgbClr val="000000"/>
                          </a:solidFill>
                          <a:effectLst/>
                          <a:latin typeface="MS PGothic" panose="020B0600070205080204" pitchFamily="34" charset="-128"/>
                          <a:ea typeface="MS PGothic" panose="020B0600070205080204" pitchFamily="34" charset="-128"/>
                        </a:rPr>
                        <a:t>3</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altLang="ja-JP" sz="1400" b="0" i="0" dirty="0">
                          <a:solidFill>
                            <a:srgbClr val="000000"/>
                          </a:solidFill>
                          <a:effectLst/>
                          <a:latin typeface="MS PGothic" panose="020B0600070205080204" pitchFamily="34" charset="-128"/>
                          <a:ea typeface="MS PGothic" panose="020B0600070205080204" pitchFamily="34" charset="-128"/>
                        </a:rPr>
                        <a:t>3</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526946"/>
                  </a:ext>
                </a:extLst>
              </a:tr>
              <a:tr h="42678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最寄駅​</a:t>
                      </a:r>
                      <a:endParaRPr lang="ja-JP" alt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森ノ宮（</a:t>
                      </a:r>
                      <a:r>
                        <a:rPr lang="en-US" sz="1400" b="0" i="0" dirty="0">
                          <a:solidFill>
                            <a:srgbClr val="000000"/>
                          </a:solidFill>
                          <a:effectLst/>
                          <a:latin typeface="MS PGothic" panose="020B0600070205080204" pitchFamily="34" charset="-128"/>
                          <a:ea typeface="MS PGothic" panose="020B0600070205080204" pitchFamily="34" charset="-128"/>
                        </a:rPr>
                        <a:t>JR</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sz="1400" b="0" i="0" dirty="0">
                          <a:solidFill>
                            <a:srgbClr val="000000"/>
                          </a:solidFill>
                          <a:effectLst/>
                          <a:latin typeface="MS PGothic" panose="020B0600070205080204" pitchFamily="34" charset="-128"/>
                          <a:ea typeface="MS PGothic" panose="020B0600070205080204" pitchFamily="34" charset="-128"/>
                        </a:rPr>
                        <a:t>Osaka Metro</a:t>
                      </a:r>
                      <a:r>
                        <a:rPr lang="ja-JP" altLang="en-US" sz="1400" b="0" i="0" dirty="0">
                          <a:solidFill>
                            <a:srgbClr val="000000"/>
                          </a:solidFill>
                          <a:effectLst/>
                          <a:latin typeface="MS PGothic" panose="020B0600070205080204" pitchFamily="34" charset="-128"/>
                          <a:ea typeface="MS PGothic" panose="020B0600070205080204" pitchFamily="34" charset="-128"/>
                        </a:rPr>
                        <a:t>）</a:t>
                      </a:r>
                      <a:r>
                        <a:rPr lang="en-US" sz="1400" b="0" i="0" dirty="0">
                          <a:solidFill>
                            <a:srgbClr val="000000"/>
                          </a:solidFill>
                          <a:effectLst/>
                          <a:latin typeface="MS PGothic" panose="020B0600070205080204" pitchFamily="34" charset="-128"/>
                          <a:ea typeface="MS PGothic" panose="020B0600070205080204" pitchFamily="34" charset="-128"/>
                        </a:rPr>
                        <a:t>​</a:t>
                      </a:r>
                      <a:endParaRPr lang="en-US" sz="18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49595"/>
                  </a:ext>
                </a:extLst>
              </a:tr>
              <a:tr h="426781">
                <a:tc>
                  <a:txBody>
                    <a:bodyPr/>
                    <a:lstStyle/>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竣工</a:t>
                      </a: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ja-JP" sz="1400" b="0" i="0" dirty="0">
                          <a:solidFill>
                            <a:srgbClr val="000000"/>
                          </a:solidFill>
                          <a:effectLst/>
                          <a:latin typeface="MS PGothic" panose="020B0600070205080204" pitchFamily="34" charset="-128"/>
                          <a:ea typeface="MS PGothic" panose="020B0600070205080204" pitchFamily="34" charset="-128"/>
                        </a:rPr>
                        <a:t>2022</a:t>
                      </a:r>
                      <a:r>
                        <a:rPr lang="ja-JP" altLang="en-US" sz="1400" b="0" i="0" dirty="0">
                          <a:solidFill>
                            <a:srgbClr val="000000"/>
                          </a:solidFill>
                          <a:effectLst/>
                          <a:latin typeface="MS PGothic" panose="020B0600070205080204" pitchFamily="34" charset="-128"/>
                          <a:ea typeface="MS PGothic" panose="020B0600070205080204" pitchFamily="34" charset="-128"/>
                        </a:rPr>
                        <a:t>年（令和</a:t>
                      </a:r>
                      <a:r>
                        <a:rPr lang="en-US" altLang="ja-JP" sz="1400" b="0" i="0" dirty="0">
                          <a:solidFill>
                            <a:srgbClr val="000000"/>
                          </a:solidFill>
                          <a:effectLst/>
                          <a:latin typeface="MS PGothic" panose="020B0600070205080204" pitchFamily="34" charset="-128"/>
                          <a:ea typeface="MS PGothic" panose="020B0600070205080204" pitchFamily="34" charset="-128"/>
                        </a:rPr>
                        <a:t>4</a:t>
                      </a:r>
                      <a:r>
                        <a:rPr lang="ja-JP" altLang="en-US" sz="1400" b="0" i="0" dirty="0">
                          <a:solidFill>
                            <a:srgbClr val="000000"/>
                          </a:solidFill>
                          <a:effectLst/>
                          <a:latin typeface="MS PGothic" panose="020B0600070205080204" pitchFamily="34" charset="-128"/>
                          <a:ea typeface="MS PGothic" panose="020B0600070205080204" pitchFamily="34" charset="-128"/>
                        </a:rPr>
                        <a:t>年）</a:t>
                      </a:r>
                      <a:endParaRPr lang="en-US"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229378"/>
                  </a:ext>
                </a:extLst>
              </a:tr>
              <a:tr h="1015935">
                <a:tc>
                  <a:txBody>
                    <a:bodyPr/>
                    <a:lstStyle/>
                    <a:p>
                      <a:pPr algn="ctr" rtl="0" fontAlgn="base"/>
                      <a:r>
                        <a:rPr lang="zh-TW" altLang="en-US" sz="1400" b="0" i="0" dirty="0">
                          <a:solidFill>
                            <a:srgbClr val="000000"/>
                          </a:solidFill>
                          <a:effectLst/>
                          <a:latin typeface="MS PGothic" panose="020B0600070205080204" pitchFamily="34" charset="-128"/>
                          <a:ea typeface="MS PGothic" panose="020B0600070205080204" pitchFamily="34" charset="-128"/>
                        </a:rPr>
                        <a:t>敷地面積</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algn="ctr"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（内訳）</a:t>
                      </a:r>
                      <a:endParaRPr lang="en-US" altLang="ja-JP" sz="1400" b="0" i="0" dirty="0">
                        <a:solidFill>
                          <a:srgbClr val="000000"/>
                        </a:solidFill>
                        <a:effectLst/>
                        <a:latin typeface="MS PGothic" panose="020B0600070205080204" pitchFamily="34" charset="-128"/>
                        <a:ea typeface="MS PGothic" panose="020B0600070205080204" pitchFamily="34" charset="-128"/>
                      </a:endParaRPr>
                    </a:p>
                    <a:p>
                      <a:pPr algn="ctr" rtl="0" fontAlgn="base"/>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algn="ctr" rtl="0" fontAlgn="base"/>
                      <a:r>
                        <a:rPr lang="zh-TW" altLang="en-US" sz="1400" b="0" i="0" dirty="0">
                          <a:solidFill>
                            <a:srgbClr val="000000"/>
                          </a:solidFill>
                          <a:effectLst/>
                          <a:latin typeface="MS PGothic" panose="020B0600070205080204" pitchFamily="34" charset="-128"/>
                          <a:ea typeface="MS PGothic" panose="020B0600070205080204" pitchFamily="34" charset="-128"/>
                        </a:rPr>
                        <a:t>延床面積</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zh-TW" sz="1400" b="0" i="0" dirty="0">
                          <a:solidFill>
                            <a:srgbClr val="000000"/>
                          </a:solidFill>
                          <a:effectLst/>
                          <a:latin typeface="MS PGothic" panose="020B0600070205080204" pitchFamily="34" charset="-128"/>
                          <a:ea typeface="MS PGothic" panose="020B0600070205080204" pitchFamily="34" charset="-128"/>
                        </a:rPr>
                        <a:t>6,449.62 </a:t>
                      </a:r>
                      <a:r>
                        <a:rPr lang="zh-TW" altLang="en-US" sz="1400" b="0" i="0" dirty="0">
                          <a:solidFill>
                            <a:srgbClr val="000000"/>
                          </a:solidFill>
                          <a:effectLst/>
                          <a:latin typeface="MS PGothic" panose="020B0600070205080204" pitchFamily="34" charset="-128"/>
                          <a:ea typeface="MS PGothic" panose="020B0600070205080204" pitchFamily="34" charset="-128"/>
                        </a:rPr>
                        <a:t>㎡​</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　　　　　　北館：</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1421.06 </a:t>
                      </a:r>
                      <a:r>
                        <a:rPr lang="zh-TW" altLang="en-US" sz="1400" b="0" i="0" dirty="0">
                          <a:solidFill>
                            <a:srgbClr val="000000"/>
                          </a:solidFill>
                          <a:effectLst/>
                          <a:latin typeface="MS PGothic" panose="020B0600070205080204" pitchFamily="34" charset="-128"/>
                          <a:ea typeface="MS PGothic" panose="020B0600070205080204" pitchFamily="34" charset="-128"/>
                        </a:rPr>
                        <a:t>㎡​</a:t>
                      </a:r>
                      <a:r>
                        <a:rPr kumimoji="1" lang="en-US" altLang="zh-TW" sz="1400" b="0" i="0" kern="1200" dirty="0">
                          <a:solidFill>
                            <a:srgbClr val="000000"/>
                          </a:solidFill>
                          <a:effectLst/>
                          <a:latin typeface="MS PGothic" panose="020B0600070205080204" pitchFamily="34" charset="-128"/>
                          <a:ea typeface="MS PGothic" panose="020B0600070205080204" pitchFamily="34" charset="-128"/>
                          <a:cs typeface="+mn-cs"/>
                        </a:rPr>
                        <a:t> </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（鉄骨鉄筋コンクリート造　地上</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13</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階）</a:t>
                      </a:r>
                      <a:endPar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　　　　　　南館：</a:t>
                      </a:r>
                      <a:r>
                        <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rPr>
                        <a:t>1310.33 </a:t>
                      </a:r>
                      <a:r>
                        <a:rPr lang="zh-TW" altLang="en-US" sz="1400" b="0" i="0" dirty="0">
                          <a:solidFill>
                            <a:srgbClr val="000000"/>
                          </a:solidFill>
                          <a:effectLst/>
                          <a:latin typeface="MS PGothic" panose="020B0600070205080204" pitchFamily="34" charset="-128"/>
                          <a:ea typeface="MS PGothic" panose="020B0600070205080204" pitchFamily="34" charset="-128"/>
                        </a:rPr>
                        <a:t>㎡​</a:t>
                      </a:r>
                      <a:r>
                        <a:rPr kumimoji="1" lang="en-US" altLang="zh-TW" sz="1400" b="0" i="0" kern="1200" dirty="0">
                          <a:solidFill>
                            <a:srgbClr val="000000"/>
                          </a:solidFill>
                          <a:effectLst/>
                          <a:latin typeface="MS PGothic" panose="020B0600070205080204" pitchFamily="34" charset="-128"/>
                          <a:ea typeface="MS PGothic" panose="020B0600070205080204" pitchFamily="34" charset="-128"/>
                          <a:cs typeface="+mn-cs"/>
                        </a:rPr>
                        <a:t> </a:t>
                      </a:r>
                      <a:r>
                        <a:rPr kumimoji="1" lang="ja-JP" altLang="en-US" sz="1400" b="0" i="0" kern="1200" dirty="0">
                          <a:solidFill>
                            <a:srgbClr val="000000"/>
                          </a:solidFill>
                          <a:effectLst/>
                          <a:latin typeface="MS PGothic" panose="020B0600070205080204" pitchFamily="34" charset="-128"/>
                          <a:ea typeface="MS PGothic" panose="020B0600070205080204" pitchFamily="34" charset="-128"/>
                          <a:cs typeface="+mn-cs"/>
                        </a:rPr>
                        <a:t>（プレキャスト・プレストレストコンクリート造　地上８階）</a:t>
                      </a:r>
                      <a:endParaRPr kumimoji="1" lang="en-US" altLang="ja-JP" sz="1400" b="0" i="0" kern="1200" dirty="0">
                        <a:solidFill>
                          <a:srgbClr val="000000"/>
                        </a:solidFill>
                        <a:effectLst/>
                        <a:latin typeface="MS PGothic" panose="020B0600070205080204" pitchFamily="34" charset="-128"/>
                        <a:ea typeface="MS PGothic" panose="020B0600070205080204" pitchFamily="34" charset="-128"/>
                        <a:cs typeface="+mn-cs"/>
                      </a:endParaRPr>
                    </a:p>
                    <a:p>
                      <a:pPr algn="l" rtl="0" fontAlgn="base"/>
                      <a:r>
                        <a:rPr lang="ja-JP" altLang="en-US" sz="1400" b="0" i="0" dirty="0">
                          <a:solidFill>
                            <a:srgbClr val="000000"/>
                          </a:solidFill>
                          <a:effectLst/>
                          <a:latin typeface="MS PGothic" panose="020B0600070205080204" pitchFamily="34" charset="-128"/>
                          <a:ea typeface="MS PGothic" panose="020B0600070205080204" pitchFamily="34" charset="-128"/>
                        </a:rPr>
                        <a:t>　　</a:t>
                      </a:r>
                      <a:r>
                        <a:rPr lang="en-US" altLang="zh-TW" sz="1400" b="0" i="0" dirty="0">
                          <a:solidFill>
                            <a:srgbClr val="000000"/>
                          </a:solidFill>
                          <a:effectLst/>
                          <a:latin typeface="MS PGothic" panose="020B0600070205080204" pitchFamily="34" charset="-128"/>
                          <a:ea typeface="MS PGothic" panose="020B0600070205080204" pitchFamily="34" charset="-128"/>
                        </a:rPr>
                        <a:t>21,025.73</a:t>
                      </a:r>
                      <a:r>
                        <a:rPr lang="zh-TW" altLang="en-US" sz="1400" b="0" i="0" dirty="0">
                          <a:solidFill>
                            <a:srgbClr val="000000"/>
                          </a:solidFill>
                          <a:effectLst/>
                          <a:latin typeface="MS PGothic" panose="020B0600070205080204" pitchFamily="34" charset="-128"/>
                          <a:ea typeface="MS PGothic" panose="020B0600070205080204" pitchFamily="34" charset="-128"/>
                        </a:rPr>
                        <a:t>㎡​</a:t>
                      </a:r>
                      <a:endParaRPr lang="en-US" altLang="zh-TW" sz="1400" b="0" i="0" dirty="0">
                        <a:solidFill>
                          <a:srgbClr val="000000"/>
                        </a:solidFill>
                        <a:effectLst/>
                        <a:latin typeface="MS PGothic" panose="020B0600070205080204" pitchFamily="34" charset="-128"/>
                        <a:ea typeface="MS PGothic" panose="020B0600070205080204" pitchFamily="34" charset="-128"/>
                      </a:endParaRPr>
                    </a:p>
                  </a:txBody>
                  <a:tcPr marL="89328" marR="89328" marT="44664" marB="44664"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87043"/>
                  </a:ext>
                </a:extLst>
              </a:tr>
            </a:tbl>
          </a:graphicData>
        </a:graphic>
      </p:graphicFrame>
      <p:pic>
        <p:nvPicPr>
          <p:cNvPr id="6" name="図 5">
            <a:extLst>
              <a:ext uri="{FF2B5EF4-FFF2-40B4-BE49-F238E27FC236}">
                <a16:creationId xmlns:a16="http://schemas.microsoft.com/office/drawing/2014/main" id="{24EAB8A0-7799-30F4-26B2-48AF587384A2}"/>
              </a:ext>
            </a:extLst>
          </p:cNvPr>
          <p:cNvPicPr>
            <a:picLocks noChangeAspect="1"/>
          </p:cNvPicPr>
          <p:nvPr/>
        </p:nvPicPr>
        <p:blipFill>
          <a:blip r:embed="rId3"/>
          <a:stretch>
            <a:fillRect/>
          </a:stretch>
        </p:blipFill>
        <p:spPr>
          <a:xfrm>
            <a:off x="4816991" y="1201008"/>
            <a:ext cx="3559868" cy="2887618"/>
          </a:xfrm>
          <a:prstGeom prst="rect">
            <a:avLst/>
          </a:prstGeom>
        </p:spPr>
      </p:pic>
      <p:pic>
        <p:nvPicPr>
          <p:cNvPr id="9" name="図 8">
            <a:extLst>
              <a:ext uri="{FF2B5EF4-FFF2-40B4-BE49-F238E27FC236}">
                <a16:creationId xmlns:a16="http://schemas.microsoft.com/office/drawing/2014/main" id="{DC1AA6E1-9D00-B6B2-65F1-C3E66710F97E}"/>
              </a:ext>
            </a:extLst>
          </p:cNvPr>
          <p:cNvPicPr>
            <a:picLocks noChangeAspect="1"/>
          </p:cNvPicPr>
          <p:nvPr/>
        </p:nvPicPr>
        <p:blipFill>
          <a:blip r:embed="rId4"/>
          <a:stretch>
            <a:fillRect/>
          </a:stretch>
        </p:blipFill>
        <p:spPr>
          <a:xfrm>
            <a:off x="767141" y="1444627"/>
            <a:ext cx="3657600" cy="2438400"/>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CBCA0752-3774-DD58-0556-E51167E9E1B5}"/>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569787" y="4384970"/>
            <a:ext cx="3202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solidFill>
                  <a:srgbClr val="000000"/>
                </a:solidFill>
                <a:latin typeface="+mn-ea"/>
                <a:ea typeface="+mn-ea"/>
                <a:cs typeface="HGMaruGothicMPRO" charset="-128"/>
              </a:rPr>
              <a:t>役職員数</a:t>
            </a:r>
            <a:r>
              <a:rPr lang="ja-JP" altLang="en-US" sz="1200" dirty="0">
                <a:latin typeface="+mn-ea"/>
                <a:ea typeface="+mn-ea"/>
                <a:cs typeface="HGMaruGothicMPRO" charset="-128"/>
              </a:rPr>
              <a:t>　</a:t>
            </a:r>
            <a:r>
              <a:rPr lang="en-US" altLang="ja-JP" sz="1200" dirty="0">
                <a:latin typeface="+mn-ea"/>
                <a:ea typeface="+mn-ea"/>
                <a:cs typeface="HGMaruGothicMPRO" charset="-128"/>
              </a:rPr>
              <a:t>149</a:t>
            </a:r>
            <a:r>
              <a:rPr lang="ja-JP" altLang="en-US" sz="1200" dirty="0">
                <a:latin typeface="+mn-ea"/>
                <a:ea typeface="+mn-ea"/>
                <a:cs typeface="HGMaruGothicMPRO" charset="-128"/>
              </a:rPr>
              <a:t>人</a:t>
            </a:r>
            <a:endParaRPr lang="en-US" altLang="ja-JP" sz="1200" dirty="0">
              <a:latin typeface="+mn-ea"/>
              <a:ea typeface="+mn-ea"/>
              <a:cs typeface="HGMaruGothicMPRO" charset="-128"/>
            </a:endParaRPr>
          </a:p>
          <a:p>
            <a:r>
              <a:rPr lang="ja-JP" altLang="en-US" sz="1200" dirty="0">
                <a:solidFill>
                  <a:srgbClr val="000000"/>
                </a:solidFill>
                <a:latin typeface="+mn-ea"/>
                <a:ea typeface="+mn-ea"/>
                <a:cs typeface="HGMaruGothicMPRO" charset="-128"/>
              </a:rPr>
              <a:t>（令和</a:t>
            </a:r>
            <a:r>
              <a:rPr lang="en-US" altLang="ja-JP" sz="1200" dirty="0">
                <a:solidFill>
                  <a:srgbClr val="000000"/>
                </a:solidFill>
                <a:latin typeface="+mn-ea"/>
                <a:ea typeface="+mn-ea"/>
                <a:cs typeface="HGMaruGothicMPRO" charset="-128"/>
              </a:rPr>
              <a:t>7</a:t>
            </a:r>
            <a:r>
              <a:rPr lang="ja-JP" altLang="en-US" sz="1200" dirty="0">
                <a:solidFill>
                  <a:srgbClr val="000000"/>
                </a:solidFill>
                <a:latin typeface="+mn-ea"/>
                <a:ea typeface="+mn-ea"/>
                <a:cs typeface="HGMaruGothicMPRO" charset="-128"/>
              </a:rPr>
              <a:t>年</a:t>
            </a:r>
            <a:r>
              <a:rPr lang="en-US" altLang="ja-JP" sz="1200" dirty="0">
                <a:solidFill>
                  <a:srgbClr val="000000"/>
                </a:solidFill>
                <a:latin typeface="+mn-ea"/>
                <a:ea typeface="+mn-ea"/>
                <a:cs typeface="HGMaruGothicMPRO" charset="-128"/>
              </a:rPr>
              <a:t>3</a:t>
            </a:r>
            <a:r>
              <a:rPr lang="ja-JP" altLang="en-US" sz="1200" dirty="0">
                <a:solidFill>
                  <a:srgbClr val="000000"/>
                </a:solidFill>
                <a:latin typeface="+mn-ea"/>
                <a:ea typeface="+mn-ea"/>
                <a:cs typeface="HGMaruGothicMPRO" charset="-128"/>
              </a:rPr>
              <a:t>月</a:t>
            </a:r>
            <a:r>
              <a:rPr lang="en-US" altLang="ja-JP" sz="1200" dirty="0">
                <a:solidFill>
                  <a:srgbClr val="000000"/>
                </a:solidFill>
                <a:latin typeface="+mn-ea"/>
                <a:ea typeface="+mn-ea"/>
                <a:cs typeface="HGMaruGothicMPRO" charset="-128"/>
              </a:rPr>
              <a:t>31</a:t>
            </a:r>
            <a:r>
              <a:rPr lang="ja-JP" altLang="en-US" sz="1200" dirty="0">
                <a:solidFill>
                  <a:srgbClr val="000000"/>
                </a:solidFill>
                <a:latin typeface="+mn-ea"/>
                <a:ea typeface="+mn-ea"/>
                <a:cs typeface="HGMaruGothicMPRO" charset="-128"/>
              </a:rPr>
              <a:t>日現在　非常勤を除く）</a:t>
            </a:r>
          </a:p>
        </p:txBody>
      </p:sp>
      <p:sp>
        <p:nvSpPr>
          <p:cNvPr id="6" name="角丸四角形 5"/>
          <p:cNvSpPr/>
          <p:nvPr/>
        </p:nvSpPr>
        <p:spPr>
          <a:xfrm>
            <a:off x="470494" y="4369269"/>
            <a:ext cx="2855984"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cxnSp>
        <p:nvCxnSpPr>
          <p:cNvPr id="3" name="直線コネクタ 2">
            <a:extLst>
              <a:ext uri="{FF2B5EF4-FFF2-40B4-BE49-F238E27FC236}">
                <a16:creationId xmlns:a16="http://schemas.microsoft.com/office/drawing/2014/main" id="{30CBEF1F-47A7-DC41-CF59-AAF3F414A095}"/>
              </a:ext>
            </a:extLst>
          </p:cNvPr>
          <p:cNvCxnSpPr>
            <a:cxnSpLocks/>
          </p:cNvCxnSpPr>
          <p:nvPr/>
        </p:nvCxnSpPr>
        <p:spPr>
          <a:xfrm>
            <a:off x="3766301" y="5778026"/>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C2865CCA-0F45-B26B-59AB-A749C890FE4A}"/>
              </a:ext>
            </a:extLst>
          </p:cNvPr>
          <p:cNvCxnSpPr>
            <a:cxnSpLocks/>
          </p:cNvCxnSpPr>
          <p:nvPr/>
        </p:nvCxnSpPr>
        <p:spPr>
          <a:xfrm>
            <a:off x="3772239" y="4347870"/>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AFF0D383-C509-8CC5-2E46-3D95A589148D}"/>
              </a:ext>
            </a:extLst>
          </p:cNvPr>
          <p:cNvCxnSpPr>
            <a:cxnSpLocks/>
          </p:cNvCxnSpPr>
          <p:nvPr/>
        </p:nvCxnSpPr>
        <p:spPr>
          <a:xfrm>
            <a:off x="3772239" y="1513909"/>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2622570E-44B6-F564-E662-9E1C9648D662}"/>
              </a:ext>
            </a:extLst>
          </p:cNvPr>
          <p:cNvCxnSpPr>
            <a:cxnSpLocks/>
          </p:cNvCxnSpPr>
          <p:nvPr/>
        </p:nvCxnSpPr>
        <p:spPr>
          <a:xfrm>
            <a:off x="3772239" y="2475846"/>
            <a:ext cx="1971982"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D6632B37-DB84-7C9F-AA31-59F6DA5833E4}"/>
              </a:ext>
            </a:extLst>
          </p:cNvPr>
          <p:cNvCxnSpPr>
            <a:cxnSpLocks/>
          </p:cNvCxnSpPr>
          <p:nvPr/>
        </p:nvCxnSpPr>
        <p:spPr>
          <a:xfrm>
            <a:off x="2253087" y="3403707"/>
            <a:ext cx="3497072"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1" name="Rectangle 12">
            <a:extLst>
              <a:ext uri="{FF2B5EF4-FFF2-40B4-BE49-F238E27FC236}">
                <a16:creationId xmlns:a16="http://schemas.microsoft.com/office/drawing/2014/main" id="{DCE75F60-A524-DFF2-4C32-F8C61D47912D}"/>
              </a:ext>
            </a:extLst>
          </p:cNvPr>
          <p:cNvSpPr>
            <a:spLocks noChangeArrowheads="1"/>
          </p:cNvSpPr>
          <p:nvPr/>
        </p:nvSpPr>
        <p:spPr bwMode="auto">
          <a:xfrm>
            <a:off x="5964177" y="4901174"/>
            <a:ext cx="182886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食品安全課</a:t>
            </a:r>
            <a:r>
              <a:rPr lang="ja-JP" altLang="en-US" sz="1400" dirty="0">
                <a:latin typeface="+mn-ea"/>
                <a:ea typeface="+mn-ea"/>
                <a:cs typeface="HG丸ｺﾞｼｯｸM-PRO"/>
              </a:rPr>
              <a:t>　</a:t>
            </a:r>
            <a:r>
              <a:rPr lang="en-US" altLang="ja-JP" sz="1400" dirty="0">
                <a:latin typeface="+mn-ea"/>
                <a:ea typeface="+mn-ea"/>
                <a:cs typeface="HG丸ｺﾞｼｯｸM-PRO"/>
              </a:rPr>
              <a:t>20</a:t>
            </a:r>
            <a:r>
              <a:rPr lang="ja-JP" altLang="en-US" sz="1400" dirty="0">
                <a:latin typeface="+mn-ea"/>
                <a:ea typeface="+mn-ea"/>
                <a:cs typeface="HG丸ｺﾞｼｯｸM-PRO"/>
              </a:rPr>
              <a:t>名</a:t>
            </a:r>
          </a:p>
        </p:txBody>
      </p:sp>
      <p:sp>
        <p:nvSpPr>
          <p:cNvPr id="12" name="Rectangle 13">
            <a:extLst>
              <a:ext uri="{FF2B5EF4-FFF2-40B4-BE49-F238E27FC236}">
                <a16:creationId xmlns:a16="http://schemas.microsoft.com/office/drawing/2014/main" id="{F62E0626-0B05-7A62-1545-E5C42A413886}"/>
              </a:ext>
            </a:extLst>
          </p:cNvPr>
          <p:cNvSpPr>
            <a:spLocks noChangeArrowheads="1"/>
          </p:cNvSpPr>
          <p:nvPr/>
        </p:nvSpPr>
        <p:spPr bwMode="auto">
          <a:xfrm>
            <a:off x="5964177" y="5844806"/>
            <a:ext cx="1847911"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ja-JP" altLang="en-US" sz="1400" dirty="0">
                <a:latin typeface="+mn-ea"/>
                <a:ea typeface="+mn-ea"/>
                <a:cs typeface="HG丸ｺﾞｼｯｸM-PRO"/>
              </a:rPr>
              <a:t>　</a:t>
            </a:r>
            <a:r>
              <a:rPr lang="en-US" altLang="ja-JP" sz="1400" dirty="0">
                <a:latin typeface="+mn-ea"/>
                <a:ea typeface="+mn-ea"/>
                <a:cs typeface="HG丸ｺﾞｼｯｸM-PRO"/>
              </a:rPr>
              <a:t>10</a:t>
            </a:r>
            <a:r>
              <a:rPr lang="ja-JP" altLang="en-US" sz="1400" dirty="0">
                <a:latin typeface="+mn-ea"/>
                <a:ea typeface="+mn-ea"/>
                <a:cs typeface="HG丸ｺﾞｼｯｸM-PRO"/>
              </a:rPr>
              <a:t>名</a:t>
            </a:r>
          </a:p>
        </p:txBody>
      </p:sp>
      <p:sp>
        <p:nvSpPr>
          <p:cNvPr id="14" name="Rectangle 14">
            <a:extLst>
              <a:ext uri="{FF2B5EF4-FFF2-40B4-BE49-F238E27FC236}">
                <a16:creationId xmlns:a16="http://schemas.microsoft.com/office/drawing/2014/main" id="{83420EA3-4017-6355-BD68-76619A34C260}"/>
              </a:ext>
            </a:extLst>
          </p:cNvPr>
          <p:cNvSpPr>
            <a:spLocks noChangeArrowheads="1"/>
          </p:cNvSpPr>
          <p:nvPr/>
        </p:nvSpPr>
        <p:spPr bwMode="auto">
          <a:xfrm>
            <a:off x="5964177" y="6316620"/>
            <a:ext cx="184791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latin typeface="+mn-ea"/>
                <a:ea typeface="+mn-ea"/>
                <a:cs typeface="HG丸ｺﾞｼｯｸM-PRO"/>
              </a:rPr>
              <a:t>14</a:t>
            </a:r>
            <a:r>
              <a:rPr lang="ja-JP" altLang="en-US" sz="1400" dirty="0">
                <a:latin typeface="+mn-ea"/>
                <a:ea typeface="+mn-ea"/>
                <a:cs typeface="HG丸ｺﾞｼｯｸM-PRO"/>
              </a:rPr>
              <a:t>名</a:t>
            </a:r>
          </a:p>
        </p:txBody>
      </p:sp>
      <p:sp>
        <p:nvSpPr>
          <p:cNvPr id="16" name="Rectangle 7">
            <a:extLst>
              <a:ext uri="{FF2B5EF4-FFF2-40B4-BE49-F238E27FC236}">
                <a16:creationId xmlns:a16="http://schemas.microsoft.com/office/drawing/2014/main" id="{AEBE7B46-47E9-7A6A-8B4B-26DE4DC38351}"/>
              </a:ext>
            </a:extLst>
          </p:cNvPr>
          <p:cNvSpPr>
            <a:spLocks noChangeArrowheads="1"/>
          </p:cNvSpPr>
          <p:nvPr/>
        </p:nvSpPr>
        <p:spPr bwMode="auto">
          <a:xfrm>
            <a:off x="3984575" y="5608898"/>
            <a:ext cx="155156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a:t>
            </a:r>
            <a:r>
              <a:rPr lang="ja-JP" altLang="en-US" sz="1400" dirty="0">
                <a:latin typeface="+mn-ea"/>
                <a:ea typeface="+mn-ea"/>
                <a:cs typeface="HG丸ｺﾞｼｯｸM-PRO"/>
              </a:rPr>
              <a:t>学部　</a:t>
            </a:r>
            <a:r>
              <a:rPr lang="en-US" altLang="ja-JP" sz="1400" dirty="0">
                <a:latin typeface="+mn-ea"/>
                <a:ea typeface="+mn-ea"/>
                <a:cs typeface="HG丸ｺﾞｼｯｸM-PRO"/>
              </a:rPr>
              <a:t>61</a:t>
            </a:r>
            <a:r>
              <a:rPr lang="ja-JP" altLang="en-US" sz="1400" dirty="0">
                <a:latin typeface="+mn-ea"/>
                <a:ea typeface="+mn-ea"/>
                <a:cs typeface="HG丸ｺﾞｼｯｸM-PRO"/>
              </a:rPr>
              <a:t>名</a:t>
            </a:r>
          </a:p>
        </p:txBody>
      </p:sp>
      <p:sp>
        <p:nvSpPr>
          <p:cNvPr id="17" name="Rectangle 10">
            <a:extLst>
              <a:ext uri="{FF2B5EF4-FFF2-40B4-BE49-F238E27FC236}">
                <a16:creationId xmlns:a16="http://schemas.microsoft.com/office/drawing/2014/main" id="{2CB015C1-8E5B-7EFF-BF7E-EECCA7A441CF}"/>
              </a:ext>
            </a:extLst>
          </p:cNvPr>
          <p:cNvSpPr>
            <a:spLocks noChangeArrowheads="1"/>
          </p:cNvSpPr>
          <p:nvPr/>
        </p:nvSpPr>
        <p:spPr bwMode="auto">
          <a:xfrm>
            <a:off x="5964177" y="3957542"/>
            <a:ext cx="182617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ja-JP" altLang="en-US" sz="1400" dirty="0">
                <a:latin typeface="+mn-ea"/>
                <a:ea typeface="+mn-ea"/>
                <a:cs typeface="HG丸ｺﾞｼｯｸM-PRO"/>
              </a:rPr>
              <a:t>　</a:t>
            </a:r>
            <a:r>
              <a:rPr lang="en-US" altLang="ja-JP" sz="1400" dirty="0">
                <a:latin typeface="+mn-ea"/>
                <a:ea typeface="+mn-ea"/>
                <a:cs typeface="HG丸ｺﾞｼｯｸM-PRO"/>
              </a:rPr>
              <a:t>23</a:t>
            </a:r>
            <a:r>
              <a:rPr lang="ja-JP" altLang="en-US" sz="1400" dirty="0">
                <a:latin typeface="+mn-ea"/>
                <a:ea typeface="+mn-ea"/>
                <a:cs typeface="HG丸ｺﾞｼｯｸM-PRO"/>
              </a:rPr>
              <a:t>名</a:t>
            </a:r>
          </a:p>
        </p:txBody>
      </p:sp>
      <p:sp>
        <p:nvSpPr>
          <p:cNvPr id="18" name="Rectangle 11">
            <a:extLst>
              <a:ext uri="{FF2B5EF4-FFF2-40B4-BE49-F238E27FC236}">
                <a16:creationId xmlns:a16="http://schemas.microsoft.com/office/drawing/2014/main" id="{CA33E972-FE15-8A88-5838-D19B5ED10A45}"/>
              </a:ext>
            </a:extLst>
          </p:cNvPr>
          <p:cNvSpPr>
            <a:spLocks noChangeArrowheads="1"/>
          </p:cNvSpPr>
          <p:nvPr/>
        </p:nvSpPr>
        <p:spPr bwMode="auto">
          <a:xfrm>
            <a:off x="5964177" y="4429358"/>
            <a:ext cx="1826175"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ja-JP" altLang="en-US" sz="1400" dirty="0">
                <a:latin typeface="+mn-ea"/>
                <a:ea typeface="+mn-ea"/>
                <a:cs typeface="HG丸ｺﾞｼｯｸM-PRO"/>
              </a:rPr>
              <a:t>　</a:t>
            </a:r>
            <a:r>
              <a:rPr lang="en-US" altLang="ja-JP" sz="1400" dirty="0">
                <a:latin typeface="+mn-ea"/>
                <a:ea typeface="+mn-ea"/>
                <a:cs typeface="HG丸ｺﾞｼｯｸM-PRO"/>
              </a:rPr>
              <a:t>24</a:t>
            </a:r>
            <a:r>
              <a:rPr lang="ja-JP" altLang="en-US" sz="1400" dirty="0">
                <a:latin typeface="+mn-ea"/>
                <a:ea typeface="+mn-ea"/>
                <a:cs typeface="HG丸ｺﾞｼｯｸM-PRO"/>
              </a:rPr>
              <a:t>名</a:t>
            </a:r>
            <a:endParaRPr lang="en-US" altLang="ja-JP" sz="1400" dirty="0">
              <a:latin typeface="+mn-ea"/>
              <a:ea typeface="+mn-ea"/>
              <a:cs typeface="HG丸ｺﾞｼｯｸM-PRO"/>
            </a:endParaRPr>
          </a:p>
        </p:txBody>
      </p:sp>
      <p:sp>
        <p:nvSpPr>
          <p:cNvPr id="19" name="Rectangle 6">
            <a:extLst>
              <a:ext uri="{FF2B5EF4-FFF2-40B4-BE49-F238E27FC236}">
                <a16:creationId xmlns:a16="http://schemas.microsoft.com/office/drawing/2014/main" id="{5374E428-601A-2359-AF2C-F4082BAAB701}"/>
              </a:ext>
            </a:extLst>
          </p:cNvPr>
          <p:cNvSpPr>
            <a:spLocks noChangeArrowheads="1"/>
          </p:cNvSpPr>
          <p:nvPr/>
        </p:nvSpPr>
        <p:spPr bwMode="auto">
          <a:xfrm>
            <a:off x="3984575" y="4193450"/>
            <a:ext cx="1393822"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　</a:t>
            </a:r>
            <a:r>
              <a:rPr lang="en-US" altLang="ja-JP" sz="1400" dirty="0">
                <a:latin typeface="+mn-ea"/>
                <a:ea typeface="+mn-ea"/>
                <a:cs typeface="HG丸ｺﾞｼｯｸM-PRO"/>
              </a:rPr>
              <a:t>47</a:t>
            </a:r>
            <a:r>
              <a:rPr lang="ja-JP" altLang="en-US" sz="1400" dirty="0">
                <a:solidFill>
                  <a:srgbClr val="000000"/>
                </a:solidFill>
                <a:latin typeface="+mn-ea"/>
                <a:ea typeface="+mn-ea"/>
                <a:cs typeface="HG丸ｺﾞｼｯｸM-PRO"/>
              </a:rPr>
              <a:t>名</a:t>
            </a:r>
          </a:p>
        </p:txBody>
      </p:sp>
      <p:sp>
        <p:nvSpPr>
          <p:cNvPr id="21" name="Rectangle 8">
            <a:extLst>
              <a:ext uri="{FF2B5EF4-FFF2-40B4-BE49-F238E27FC236}">
                <a16:creationId xmlns:a16="http://schemas.microsoft.com/office/drawing/2014/main" id="{3DD2D5EF-630B-4A7F-6765-44C6DB033AF0}"/>
              </a:ext>
            </a:extLst>
          </p:cNvPr>
          <p:cNvSpPr>
            <a:spLocks noChangeArrowheads="1"/>
          </p:cNvSpPr>
          <p:nvPr/>
        </p:nvSpPr>
        <p:spPr bwMode="auto">
          <a:xfrm>
            <a:off x="5964177" y="1126646"/>
            <a:ext cx="1828271"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ja-JP" altLang="en-US" sz="1400" dirty="0">
                <a:latin typeface="+mn-ea"/>
                <a:ea typeface="+mn-ea"/>
                <a:cs typeface="HG丸ｺﾞｼｯｸM-PRO"/>
              </a:rPr>
              <a:t>　</a:t>
            </a:r>
            <a:r>
              <a:rPr lang="en-US" altLang="ja-JP" sz="1400" dirty="0">
                <a:latin typeface="+mn-ea"/>
                <a:ea typeface="+mn-ea"/>
                <a:cs typeface="HG丸ｺﾞｼｯｸM-PRO"/>
              </a:rPr>
              <a:t>12</a:t>
            </a:r>
            <a:r>
              <a:rPr lang="ja-JP" altLang="en-US" sz="1400" dirty="0">
                <a:latin typeface="+mn-ea"/>
                <a:ea typeface="+mn-ea"/>
                <a:cs typeface="HG丸ｺﾞｼｯｸM-PRO"/>
              </a:rPr>
              <a:t>名</a:t>
            </a:r>
          </a:p>
        </p:txBody>
      </p:sp>
      <p:sp>
        <p:nvSpPr>
          <p:cNvPr id="23" name="Rectangle 9">
            <a:extLst>
              <a:ext uri="{FF2B5EF4-FFF2-40B4-BE49-F238E27FC236}">
                <a16:creationId xmlns:a16="http://schemas.microsoft.com/office/drawing/2014/main" id="{F8108B40-3E4D-D7CC-D2D9-FBE6AC2881BF}"/>
              </a:ext>
            </a:extLst>
          </p:cNvPr>
          <p:cNvSpPr>
            <a:spLocks noChangeArrowheads="1"/>
          </p:cNvSpPr>
          <p:nvPr/>
        </p:nvSpPr>
        <p:spPr bwMode="auto">
          <a:xfrm>
            <a:off x="5964177" y="1598462"/>
            <a:ext cx="1828269"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ja-JP" altLang="en-US" sz="1400" dirty="0">
                <a:latin typeface="+mn-ea"/>
                <a:ea typeface="+mn-ea"/>
                <a:cs typeface="HG丸ｺﾞｼｯｸM-PRO"/>
              </a:rPr>
              <a:t>　</a:t>
            </a:r>
            <a:r>
              <a:rPr lang="en-US" altLang="ja-JP" sz="1400" dirty="0">
                <a:latin typeface="+mn-ea"/>
                <a:ea typeface="+mn-ea"/>
                <a:cs typeface="HG丸ｺﾞｼｯｸM-PRO"/>
              </a:rPr>
              <a:t>7</a:t>
            </a:r>
            <a:r>
              <a:rPr lang="ja-JP" altLang="en-US" sz="1400" dirty="0">
                <a:latin typeface="+mn-ea"/>
                <a:ea typeface="+mn-ea"/>
                <a:cs typeface="HG丸ｺﾞｼｯｸM-PRO"/>
              </a:rPr>
              <a:t>名</a:t>
            </a:r>
          </a:p>
        </p:txBody>
      </p:sp>
      <p:sp>
        <p:nvSpPr>
          <p:cNvPr id="24" name="Rectangle 5">
            <a:extLst>
              <a:ext uri="{FF2B5EF4-FFF2-40B4-BE49-F238E27FC236}">
                <a16:creationId xmlns:a16="http://schemas.microsoft.com/office/drawing/2014/main" id="{C060FA34-AA7F-5F50-9D30-FCCD6409D4BD}"/>
              </a:ext>
            </a:extLst>
          </p:cNvPr>
          <p:cNvSpPr>
            <a:spLocks noChangeArrowheads="1"/>
          </p:cNvSpPr>
          <p:nvPr/>
        </p:nvSpPr>
        <p:spPr bwMode="auto">
          <a:xfrm>
            <a:off x="3984575" y="1362554"/>
            <a:ext cx="1299424"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 </a:t>
            </a:r>
            <a:r>
              <a:rPr lang="en-US" altLang="ja-JP" sz="1400" dirty="0">
                <a:solidFill>
                  <a:srgbClr val="000000"/>
                </a:solidFill>
                <a:latin typeface="+mn-ea"/>
                <a:ea typeface="+mn-ea"/>
                <a:cs typeface="HG丸ｺﾞｼｯｸM-PRO"/>
              </a:rPr>
              <a:t>  </a:t>
            </a:r>
            <a:r>
              <a:rPr lang="en-US" altLang="ja-JP" sz="1400" dirty="0">
                <a:latin typeface="+mn-ea"/>
                <a:ea typeface="+mn-ea"/>
                <a:cs typeface="HG丸ｺﾞｼｯｸM-PRO"/>
              </a:rPr>
              <a:t>19</a:t>
            </a:r>
            <a:r>
              <a:rPr lang="ja-JP" altLang="en-US" sz="1400" dirty="0">
                <a:latin typeface="+mn-ea"/>
                <a:ea typeface="+mn-ea"/>
                <a:cs typeface="HG丸ｺﾞｼｯｸM-PRO"/>
              </a:rPr>
              <a:t>名</a:t>
            </a:r>
          </a:p>
        </p:txBody>
      </p:sp>
      <p:sp>
        <p:nvSpPr>
          <p:cNvPr id="25" name="Rectangle 9">
            <a:extLst>
              <a:ext uri="{FF2B5EF4-FFF2-40B4-BE49-F238E27FC236}">
                <a16:creationId xmlns:a16="http://schemas.microsoft.com/office/drawing/2014/main" id="{740A9D59-79BB-9F62-4DA4-BC1730353CC5}"/>
              </a:ext>
            </a:extLst>
          </p:cNvPr>
          <p:cNvSpPr>
            <a:spLocks noChangeArrowheads="1"/>
          </p:cNvSpPr>
          <p:nvPr/>
        </p:nvSpPr>
        <p:spPr bwMode="auto">
          <a:xfrm>
            <a:off x="5964177" y="2070278"/>
            <a:ext cx="1801958"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ea typeface="+mn-ea"/>
                <a:cs typeface="HG丸ｺﾞｼｯｸM-PRO"/>
              </a:rPr>
              <a:t>名</a:t>
            </a:r>
          </a:p>
        </p:txBody>
      </p:sp>
      <p:sp>
        <p:nvSpPr>
          <p:cNvPr id="26" name="Rectangle 9">
            <a:extLst>
              <a:ext uri="{FF2B5EF4-FFF2-40B4-BE49-F238E27FC236}">
                <a16:creationId xmlns:a16="http://schemas.microsoft.com/office/drawing/2014/main" id="{27CEAC9C-51D8-237F-1212-232656A46644}"/>
              </a:ext>
            </a:extLst>
          </p:cNvPr>
          <p:cNvSpPr>
            <a:spLocks noChangeArrowheads="1"/>
          </p:cNvSpPr>
          <p:nvPr/>
        </p:nvSpPr>
        <p:spPr bwMode="auto">
          <a:xfrm>
            <a:off x="5964177" y="3485726"/>
            <a:ext cx="1850233"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a:t>
            </a:r>
            <a:r>
              <a:rPr lang="ja-JP" altLang="en-US" sz="1400" dirty="0">
                <a:latin typeface="+mn-ea"/>
                <a:ea typeface="+mn-ea"/>
                <a:cs typeface="HG丸ｺﾞｼｯｸM-PRO"/>
              </a:rPr>
              <a:t>　</a:t>
            </a:r>
            <a:r>
              <a:rPr lang="en-US" altLang="ja-JP" sz="1400" dirty="0">
                <a:latin typeface="+mn-ea"/>
                <a:ea typeface="+mn-ea"/>
                <a:cs typeface="HG丸ｺﾞｼｯｸM-PRO"/>
              </a:rPr>
              <a:t>6</a:t>
            </a:r>
            <a:r>
              <a:rPr lang="ja-JP" altLang="en-US" sz="1400" dirty="0">
                <a:latin typeface="+mn-ea"/>
                <a:ea typeface="+mn-ea"/>
                <a:cs typeface="HG丸ｺﾞｼｯｸM-PRO"/>
              </a:rPr>
              <a:t>名</a:t>
            </a:r>
          </a:p>
        </p:txBody>
      </p:sp>
      <p:sp>
        <p:nvSpPr>
          <p:cNvPr id="28" name="Rectangle 9">
            <a:extLst>
              <a:ext uri="{FF2B5EF4-FFF2-40B4-BE49-F238E27FC236}">
                <a16:creationId xmlns:a16="http://schemas.microsoft.com/office/drawing/2014/main" id="{2ABA65A7-6E1F-655D-7C5C-8A6AC1E8795B}"/>
              </a:ext>
            </a:extLst>
          </p:cNvPr>
          <p:cNvSpPr>
            <a:spLocks noChangeArrowheads="1"/>
          </p:cNvSpPr>
          <p:nvPr/>
        </p:nvSpPr>
        <p:spPr bwMode="auto">
          <a:xfrm>
            <a:off x="5964177" y="3013910"/>
            <a:ext cx="185074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a:t>
            </a:r>
            <a:r>
              <a:rPr lang="ja-JP" altLang="en-US" sz="1400" dirty="0">
                <a:latin typeface="+mn-ea"/>
                <a:ea typeface="+mn-ea"/>
                <a:cs typeface="HG丸ｺﾞｼｯｸM-PRO"/>
              </a:rPr>
              <a:t>　</a:t>
            </a:r>
            <a:r>
              <a:rPr lang="en-US" altLang="ja-JP" sz="1400" dirty="0">
                <a:latin typeface="+mn-ea"/>
                <a:ea typeface="+mn-ea"/>
                <a:cs typeface="HG丸ｺﾞｼｯｸM-PRO"/>
              </a:rPr>
              <a:t>6</a:t>
            </a:r>
            <a:r>
              <a:rPr lang="ja-JP" altLang="en-US" sz="1400" dirty="0">
                <a:latin typeface="+mn-ea"/>
                <a:ea typeface="+mn-ea"/>
                <a:cs typeface="HG丸ｺﾞｼｯｸM-PRO"/>
              </a:rPr>
              <a:t>名</a:t>
            </a:r>
          </a:p>
        </p:txBody>
      </p:sp>
      <p:sp>
        <p:nvSpPr>
          <p:cNvPr id="29" name="Rectangle 5">
            <a:extLst>
              <a:ext uri="{FF2B5EF4-FFF2-40B4-BE49-F238E27FC236}">
                <a16:creationId xmlns:a16="http://schemas.microsoft.com/office/drawing/2014/main" id="{400F352E-9C65-5765-C5A7-6D82DBA804C9}"/>
              </a:ext>
            </a:extLst>
          </p:cNvPr>
          <p:cNvSpPr>
            <a:spLocks noChangeArrowheads="1"/>
          </p:cNvSpPr>
          <p:nvPr/>
        </p:nvSpPr>
        <p:spPr bwMode="auto">
          <a:xfrm>
            <a:off x="3984575" y="2306186"/>
            <a:ext cx="1293544"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　　</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ea typeface="+mn-ea"/>
                <a:cs typeface="HG丸ｺﾞｼｯｸM-PRO"/>
              </a:rPr>
              <a:t>名</a:t>
            </a:r>
          </a:p>
        </p:txBody>
      </p:sp>
      <p:sp>
        <p:nvSpPr>
          <p:cNvPr id="30" name="Rectangle 9">
            <a:extLst>
              <a:ext uri="{FF2B5EF4-FFF2-40B4-BE49-F238E27FC236}">
                <a16:creationId xmlns:a16="http://schemas.microsoft.com/office/drawing/2014/main" id="{C436D433-2596-762B-F86E-2DC1D1D467CB}"/>
              </a:ext>
            </a:extLst>
          </p:cNvPr>
          <p:cNvSpPr>
            <a:spLocks noChangeArrowheads="1"/>
          </p:cNvSpPr>
          <p:nvPr/>
        </p:nvSpPr>
        <p:spPr bwMode="auto">
          <a:xfrm>
            <a:off x="5964177" y="2542094"/>
            <a:ext cx="1806467"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丸ｺﾞｼｯｸM-PRO"/>
              </a:rPr>
              <a:t>信頼性保証室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名</a:t>
            </a:r>
          </a:p>
        </p:txBody>
      </p:sp>
      <p:sp>
        <p:nvSpPr>
          <p:cNvPr id="31" name="Rectangle 5">
            <a:extLst>
              <a:ext uri="{FF2B5EF4-FFF2-40B4-BE49-F238E27FC236}">
                <a16:creationId xmlns:a16="http://schemas.microsoft.com/office/drawing/2014/main" id="{6675C690-667E-43DF-5351-5484FDD38B42}"/>
              </a:ext>
            </a:extLst>
          </p:cNvPr>
          <p:cNvSpPr>
            <a:spLocks noChangeArrowheads="1"/>
          </p:cNvSpPr>
          <p:nvPr/>
        </p:nvSpPr>
        <p:spPr bwMode="auto">
          <a:xfrm>
            <a:off x="3984574" y="3249818"/>
            <a:ext cx="1551567"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r>
              <a:rPr lang="ja-JP" altLang="en-US" sz="1400" dirty="0">
                <a:latin typeface="+mn-ea"/>
                <a:ea typeface="+mn-ea"/>
                <a:cs typeface="HG丸ｺﾞｼｯｸM-PRO"/>
              </a:rPr>
              <a:t>　</a:t>
            </a:r>
            <a:r>
              <a:rPr lang="en-US" altLang="ja-JP" sz="1400" dirty="0">
                <a:latin typeface="+mn-ea"/>
                <a:ea typeface="+mn-ea"/>
                <a:cs typeface="HG丸ｺﾞｼｯｸM-PRO"/>
              </a:rPr>
              <a:t>12</a:t>
            </a:r>
            <a:r>
              <a:rPr lang="ja-JP" altLang="en-US" sz="1400" dirty="0">
                <a:latin typeface="+mn-ea"/>
                <a:ea typeface="+mn-ea"/>
                <a:cs typeface="HG丸ｺﾞｼｯｸM-PRO"/>
              </a:rPr>
              <a:t>名</a:t>
            </a:r>
          </a:p>
        </p:txBody>
      </p:sp>
      <p:sp>
        <p:nvSpPr>
          <p:cNvPr id="33" name="Rectangle 12">
            <a:extLst>
              <a:ext uri="{FF2B5EF4-FFF2-40B4-BE49-F238E27FC236}">
                <a16:creationId xmlns:a16="http://schemas.microsoft.com/office/drawing/2014/main" id="{6FCF82EF-D22E-6728-8B05-707E23317186}"/>
              </a:ext>
            </a:extLst>
          </p:cNvPr>
          <p:cNvSpPr>
            <a:spLocks noChangeArrowheads="1"/>
          </p:cNvSpPr>
          <p:nvPr/>
        </p:nvSpPr>
        <p:spPr bwMode="auto">
          <a:xfrm>
            <a:off x="5964177" y="5372990"/>
            <a:ext cx="1828860" cy="307777"/>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食品化学課</a:t>
            </a:r>
            <a:r>
              <a:rPr lang="ja-JP" altLang="en-US" sz="1400" dirty="0">
                <a:latin typeface="+mn-ea"/>
                <a:ea typeface="+mn-ea"/>
                <a:cs typeface="HG丸ｺﾞｼｯｸM-PRO"/>
              </a:rPr>
              <a:t>　</a:t>
            </a:r>
            <a:r>
              <a:rPr lang="en-US" altLang="ja-JP" sz="1400" dirty="0">
                <a:latin typeface="+mn-ea"/>
                <a:ea typeface="+mn-ea"/>
                <a:cs typeface="HG丸ｺﾞｼｯｸM-PRO"/>
              </a:rPr>
              <a:t>17</a:t>
            </a:r>
            <a:r>
              <a:rPr lang="ja-JP" altLang="en-US" sz="1400" dirty="0">
                <a:solidFill>
                  <a:srgbClr val="000000"/>
                </a:solidFill>
                <a:latin typeface="+mn-ea"/>
                <a:ea typeface="+mn-ea"/>
                <a:cs typeface="HG丸ｺﾞｼｯｸM-PRO"/>
              </a:rPr>
              <a:t>名</a:t>
            </a:r>
          </a:p>
        </p:txBody>
      </p:sp>
      <p:cxnSp>
        <p:nvCxnSpPr>
          <p:cNvPr id="34" name="直線コネクタ 33">
            <a:extLst>
              <a:ext uri="{FF2B5EF4-FFF2-40B4-BE49-F238E27FC236}">
                <a16:creationId xmlns:a16="http://schemas.microsoft.com/office/drawing/2014/main" id="{F1D1488A-2200-766F-C96C-7C0218FD73C3}"/>
              </a:ext>
            </a:extLst>
          </p:cNvPr>
          <p:cNvCxnSpPr>
            <a:cxnSpLocks/>
          </p:cNvCxnSpPr>
          <p:nvPr/>
        </p:nvCxnSpPr>
        <p:spPr>
          <a:xfrm>
            <a:off x="3765603" y="1500350"/>
            <a:ext cx="0" cy="428400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nvGrpSpPr>
          <p:cNvPr id="35" name="グループ化 34">
            <a:extLst>
              <a:ext uri="{FF2B5EF4-FFF2-40B4-BE49-F238E27FC236}">
                <a16:creationId xmlns:a16="http://schemas.microsoft.com/office/drawing/2014/main" id="{48B63ED8-79E2-D3C1-93A9-051EF357DCE1}"/>
              </a:ext>
            </a:extLst>
          </p:cNvPr>
          <p:cNvGrpSpPr/>
          <p:nvPr/>
        </p:nvGrpSpPr>
        <p:grpSpPr>
          <a:xfrm>
            <a:off x="5750159" y="1275263"/>
            <a:ext cx="214018" cy="482813"/>
            <a:chOff x="3751139" y="1255406"/>
            <a:chExt cx="214018" cy="482813"/>
          </a:xfrm>
        </p:grpSpPr>
        <p:cxnSp>
          <p:nvCxnSpPr>
            <p:cNvPr id="36" name="直線コネクタ 35">
              <a:extLst>
                <a:ext uri="{FF2B5EF4-FFF2-40B4-BE49-F238E27FC236}">
                  <a16:creationId xmlns:a16="http://schemas.microsoft.com/office/drawing/2014/main" id="{F33E53FF-C7DB-702B-5B41-DD29D063087D}"/>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5A4D4062-8089-EBD0-3A97-2EAD468B6DFD}"/>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6DABAA0A-D776-08A5-5ACC-C54AF93DBF44}"/>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39" name="グループ化 38">
            <a:extLst>
              <a:ext uri="{FF2B5EF4-FFF2-40B4-BE49-F238E27FC236}">
                <a16:creationId xmlns:a16="http://schemas.microsoft.com/office/drawing/2014/main" id="{CC64FA9B-31BE-69BC-35C4-F8B88644926B}"/>
              </a:ext>
            </a:extLst>
          </p:cNvPr>
          <p:cNvGrpSpPr/>
          <p:nvPr/>
        </p:nvGrpSpPr>
        <p:grpSpPr>
          <a:xfrm>
            <a:off x="5750159" y="2213168"/>
            <a:ext cx="214018" cy="482813"/>
            <a:chOff x="3751139" y="1255406"/>
            <a:chExt cx="214018" cy="482813"/>
          </a:xfrm>
        </p:grpSpPr>
        <p:cxnSp>
          <p:nvCxnSpPr>
            <p:cNvPr id="40" name="直線コネクタ 39">
              <a:extLst>
                <a:ext uri="{FF2B5EF4-FFF2-40B4-BE49-F238E27FC236}">
                  <a16:creationId xmlns:a16="http://schemas.microsoft.com/office/drawing/2014/main" id="{D8EA809A-0D33-B48B-32E4-797A72DDCF72}"/>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F1BC776B-CE17-EDC7-5790-BF216E5737C6}"/>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93598933-175F-0BB4-EED8-02D4F1516904}"/>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43" name="グループ化 42">
            <a:extLst>
              <a:ext uri="{FF2B5EF4-FFF2-40B4-BE49-F238E27FC236}">
                <a16:creationId xmlns:a16="http://schemas.microsoft.com/office/drawing/2014/main" id="{303838B1-0779-26E6-0DE1-58E011F689D8}"/>
              </a:ext>
            </a:extLst>
          </p:cNvPr>
          <p:cNvGrpSpPr/>
          <p:nvPr/>
        </p:nvGrpSpPr>
        <p:grpSpPr>
          <a:xfrm>
            <a:off x="5750159" y="3165475"/>
            <a:ext cx="214018" cy="482813"/>
            <a:chOff x="3751139" y="1255406"/>
            <a:chExt cx="214018" cy="482813"/>
          </a:xfrm>
        </p:grpSpPr>
        <p:cxnSp>
          <p:nvCxnSpPr>
            <p:cNvPr id="44" name="直線コネクタ 43">
              <a:extLst>
                <a:ext uri="{FF2B5EF4-FFF2-40B4-BE49-F238E27FC236}">
                  <a16:creationId xmlns:a16="http://schemas.microsoft.com/office/drawing/2014/main" id="{C167FA49-6C14-14E0-461E-4417C5D8AD12}"/>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38592F3E-7A26-0C96-1B76-73387E7AA3B3}"/>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7C0E81D-9A80-D7AC-ABB9-148175F889A6}"/>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47" name="グループ化 46">
            <a:extLst>
              <a:ext uri="{FF2B5EF4-FFF2-40B4-BE49-F238E27FC236}">
                <a16:creationId xmlns:a16="http://schemas.microsoft.com/office/drawing/2014/main" id="{34BCC35C-D16F-6B27-5FE1-93E1D64A11F8}"/>
              </a:ext>
            </a:extLst>
          </p:cNvPr>
          <p:cNvGrpSpPr/>
          <p:nvPr/>
        </p:nvGrpSpPr>
        <p:grpSpPr>
          <a:xfrm>
            <a:off x="5750159" y="4100432"/>
            <a:ext cx="214018" cy="482813"/>
            <a:chOff x="3751139" y="1255406"/>
            <a:chExt cx="214018" cy="482813"/>
          </a:xfrm>
        </p:grpSpPr>
        <p:cxnSp>
          <p:nvCxnSpPr>
            <p:cNvPr id="48" name="直線コネクタ 47">
              <a:extLst>
                <a:ext uri="{FF2B5EF4-FFF2-40B4-BE49-F238E27FC236}">
                  <a16:creationId xmlns:a16="http://schemas.microsoft.com/office/drawing/2014/main" id="{43882073-9387-9C4B-7194-5CC41FB1412C}"/>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FA971194-968E-EAEE-3F0F-9C5D41458C0B}"/>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0" name="直線コネクタ 49">
              <a:extLst>
                <a:ext uri="{FF2B5EF4-FFF2-40B4-BE49-F238E27FC236}">
                  <a16:creationId xmlns:a16="http://schemas.microsoft.com/office/drawing/2014/main" id="{61046089-4E6B-4C71-1F7F-AE9825886812}"/>
                </a:ext>
              </a:extLst>
            </p:cNvPr>
            <p:cNvCxnSpPr>
              <a:cxnSpLocks/>
            </p:cNvCxnSpPr>
            <p:nvPr/>
          </p:nvCxnSpPr>
          <p:spPr>
            <a:xfrm>
              <a:off x="3751139" y="1255406"/>
              <a:ext cx="0" cy="477087"/>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51" name="グループ化 50">
            <a:extLst>
              <a:ext uri="{FF2B5EF4-FFF2-40B4-BE49-F238E27FC236}">
                <a16:creationId xmlns:a16="http://schemas.microsoft.com/office/drawing/2014/main" id="{A2C1DE21-D43E-1C80-68E7-BE9831B99F82}"/>
              </a:ext>
            </a:extLst>
          </p:cNvPr>
          <p:cNvGrpSpPr/>
          <p:nvPr/>
        </p:nvGrpSpPr>
        <p:grpSpPr>
          <a:xfrm>
            <a:off x="5750159" y="5049563"/>
            <a:ext cx="214018" cy="482813"/>
            <a:chOff x="3751139" y="1255406"/>
            <a:chExt cx="214018" cy="482813"/>
          </a:xfrm>
        </p:grpSpPr>
        <p:cxnSp>
          <p:nvCxnSpPr>
            <p:cNvPr id="52" name="直線コネクタ 51">
              <a:extLst>
                <a:ext uri="{FF2B5EF4-FFF2-40B4-BE49-F238E27FC236}">
                  <a16:creationId xmlns:a16="http://schemas.microsoft.com/office/drawing/2014/main" id="{F66545C1-5020-2173-B201-622979781F86}"/>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8922AABA-372D-5DE0-6442-FF40200A0198}"/>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grpSp>
        <p:nvGrpSpPr>
          <p:cNvPr id="54" name="グループ化 53">
            <a:extLst>
              <a:ext uri="{FF2B5EF4-FFF2-40B4-BE49-F238E27FC236}">
                <a16:creationId xmlns:a16="http://schemas.microsoft.com/office/drawing/2014/main" id="{4B25B5FB-45D4-1998-EA05-DB71C467EE9B}"/>
              </a:ext>
            </a:extLst>
          </p:cNvPr>
          <p:cNvGrpSpPr/>
          <p:nvPr/>
        </p:nvGrpSpPr>
        <p:grpSpPr>
          <a:xfrm>
            <a:off x="5750159" y="5049563"/>
            <a:ext cx="214018" cy="1448439"/>
            <a:chOff x="3751139" y="289780"/>
            <a:chExt cx="214018" cy="1448439"/>
          </a:xfrm>
        </p:grpSpPr>
        <p:cxnSp>
          <p:nvCxnSpPr>
            <p:cNvPr id="58" name="直線コネクタ 57">
              <a:extLst>
                <a:ext uri="{FF2B5EF4-FFF2-40B4-BE49-F238E27FC236}">
                  <a16:creationId xmlns:a16="http://schemas.microsoft.com/office/drawing/2014/main" id="{41615A7E-BE52-4E78-A3E5-6F7923D897B7}"/>
                </a:ext>
              </a:extLst>
            </p:cNvPr>
            <p:cNvCxnSpPr>
              <a:cxnSpLocks/>
            </p:cNvCxnSpPr>
            <p:nvPr/>
          </p:nvCxnSpPr>
          <p:spPr>
            <a:xfrm>
              <a:off x="3751139" y="1255406"/>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2" name="直線コネクタ 61">
              <a:extLst>
                <a:ext uri="{FF2B5EF4-FFF2-40B4-BE49-F238E27FC236}">
                  <a16:creationId xmlns:a16="http://schemas.microsoft.com/office/drawing/2014/main" id="{CE7886B6-A625-8D2F-A831-6A455AD6E6AF}"/>
                </a:ext>
              </a:extLst>
            </p:cNvPr>
            <p:cNvCxnSpPr>
              <a:cxnSpLocks/>
            </p:cNvCxnSpPr>
            <p:nvPr/>
          </p:nvCxnSpPr>
          <p:spPr>
            <a:xfrm>
              <a:off x="3751139" y="1738219"/>
              <a:ext cx="214018"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3" name="直線コネクタ 62">
              <a:extLst>
                <a:ext uri="{FF2B5EF4-FFF2-40B4-BE49-F238E27FC236}">
                  <a16:creationId xmlns:a16="http://schemas.microsoft.com/office/drawing/2014/main" id="{290C073E-0E51-BDB9-59F3-E19971BC998F}"/>
                </a:ext>
              </a:extLst>
            </p:cNvPr>
            <p:cNvCxnSpPr>
              <a:cxnSpLocks/>
            </p:cNvCxnSpPr>
            <p:nvPr/>
          </p:nvCxnSpPr>
          <p:spPr>
            <a:xfrm>
              <a:off x="3751139" y="289780"/>
              <a:ext cx="0" cy="1442713"/>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sp>
        <p:nvSpPr>
          <p:cNvPr id="76" name="Rectangle 5">
            <a:extLst>
              <a:ext uri="{FF2B5EF4-FFF2-40B4-BE49-F238E27FC236}">
                <a16:creationId xmlns:a16="http://schemas.microsoft.com/office/drawing/2014/main" id="{99329AC4-7544-43B0-87B7-4C3CC074D08E}"/>
              </a:ext>
            </a:extLst>
          </p:cNvPr>
          <p:cNvSpPr>
            <a:spLocks noChangeArrowheads="1"/>
          </p:cNvSpPr>
          <p:nvPr/>
        </p:nvSpPr>
        <p:spPr bwMode="auto">
          <a:xfrm>
            <a:off x="953663" y="1871099"/>
            <a:ext cx="1572968" cy="2246769"/>
          </a:xfrm>
          <a:prstGeom prst="rect">
            <a:avLst/>
          </a:prstGeom>
          <a:gradFill rotWithShape="1">
            <a:gsLst>
              <a:gs pos="0">
                <a:srgbClr val="E5EEFF"/>
              </a:gs>
              <a:gs pos="64999">
                <a:srgbClr val="BFD5FF"/>
              </a:gs>
              <a:gs pos="100000">
                <a:srgbClr val="A3C4FF"/>
              </a:gs>
            </a:gsLst>
            <a:lin ang="5400000" scaled="1"/>
          </a:gradFill>
          <a:ln w="12700">
            <a:solidFill>
              <a:srgbClr val="4A7EBB"/>
            </a:solidFill>
            <a:miter lim="800000"/>
            <a:headEnd/>
            <a:tailEnd/>
          </a:ln>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p>
        </p:txBody>
      </p:sp>
      <p:sp>
        <p:nvSpPr>
          <p:cNvPr id="2" name="タイトル 1">
            <a:extLst>
              <a:ext uri="{FF2B5EF4-FFF2-40B4-BE49-F238E27FC236}">
                <a16:creationId xmlns:a16="http://schemas.microsoft.com/office/drawing/2014/main" id="{895E824A-DA5D-1C8C-7551-A302D3AB1A17}"/>
              </a:ext>
            </a:extLst>
          </p:cNvPr>
          <p:cNvSpPr txBox="1">
            <a:spLocks/>
          </p:cNvSpPr>
          <p:nvPr/>
        </p:nvSpPr>
        <p:spPr bwMode="auto">
          <a:xfrm>
            <a:off x="187888" y="964866"/>
            <a:ext cx="3577715"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2400">
                <a:latin typeface="+mn-ea"/>
                <a:ea typeface="+mn-ea"/>
                <a:cs typeface="HG丸ｺﾞｼｯｸM-PRO"/>
              </a:rPr>
              <a:t>役員及び組織体制</a:t>
            </a:r>
            <a:endParaRPr lang="ja-JP" altLang="en-US" sz="2400" dirty="0">
              <a:latin typeface="+mn-ea"/>
              <a:ea typeface="+mn-ea"/>
              <a:cs typeface="HG丸ｺﾞｼｯｸM-PRO"/>
            </a:endParaRPr>
          </a:p>
        </p:txBody>
      </p:sp>
    </p:spTree>
    <p:extLst>
      <p:ext uri="{BB962C8B-B14F-4D97-AF65-F5344CB8AC3E}">
        <p14:creationId xmlns:p14="http://schemas.microsoft.com/office/powerpoint/2010/main" val="278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9B261745-6843-9A4D-8DD7-4002E23A70D6}"/>
              </a:ext>
            </a:extLst>
          </p:cNvPr>
          <p:cNvSpPr txBox="1">
            <a:spLocks noChangeArrowheads="1"/>
          </p:cNvSpPr>
          <p:nvPr/>
        </p:nvSpPr>
        <p:spPr bwMode="auto">
          <a:xfrm>
            <a:off x="783637" y="1537023"/>
            <a:ext cx="836036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・法人の事務</a:t>
            </a:r>
            <a:r>
              <a:rPr lang="ja-JP" altLang="en-US" sz="1800" dirty="0">
                <a:latin typeface="MS PGothic" charset="-128"/>
                <a:ea typeface="MS PGothic" charset="-128"/>
                <a:cs typeface="MS PGothic" charset="-128"/>
              </a:rPr>
              <a:t>（人事労務、予算、経理等）</a:t>
            </a:r>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・研修関連業務</a:t>
            </a:r>
            <a:endParaRPr lang="en-US" altLang="ja-JP" dirty="0">
              <a:latin typeface="MS PGothic" charset="-128"/>
              <a:ea typeface="MS PGothic" charset="-128"/>
              <a:cs typeface="MS PGothic" charset="-128"/>
            </a:endParaRPr>
          </a:p>
          <a:p>
            <a:pPr marL="304800" indent="-304800"/>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・企画調整、研究管理</a:t>
            </a:r>
          </a:p>
          <a:p>
            <a:pPr marL="304800" indent="-304800"/>
            <a:r>
              <a:rPr lang="ja-JP" altLang="en-US" dirty="0">
                <a:latin typeface="MS PGothic" charset="-128"/>
                <a:ea typeface="MS PGothic" charset="-128"/>
                <a:cs typeface="MS PGothic" charset="-128"/>
              </a:rPr>
              <a:t>・試験検査の信頼性確保</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・広報関連業務</a:t>
            </a:r>
            <a:endParaRPr lang="en-US" altLang="ja-JP" dirty="0">
              <a:latin typeface="MS PGothic" charset="-128"/>
              <a:ea typeface="MS PGothic" charset="-128"/>
              <a:cs typeface="MS PGothic" charset="-128"/>
            </a:endParaRPr>
          </a:p>
          <a:p>
            <a:pPr marL="304800" indent="-304800"/>
            <a:endParaRPr lang="en-US" altLang="ja-JP" sz="1800"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・健康危機管理対応</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・基幹感染症情報センターの運営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・疫学解析研究業務</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・循環器疾患予防業務</a:t>
            </a:r>
            <a:endParaRPr lang="en-US" altLang="ja-JP" dirty="0">
              <a:latin typeface="MS PGothic" charset="-128"/>
              <a:ea typeface="MS PGothic" charset="-128"/>
              <a:cs typeface="MS PGothic" charset="-128"/>
            </a:endParaRP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a16="http://schemas.microsoft.com/office/drawing/2014/main" id="{C9784BC0-CA09-1900-694A-9E3EA408976B}"/>
              </a:ext>
            </a:extLst>
          </p:cNvPr>
          <p:cNvPicPr>
            <a:picLocks noChangeAspect="1"/>
          </p:cNvPicPr>
          <p:nvPr/>
        </p:nvPicPr>
        <p:blipFill>
          <a:blip r:embed="rId3"/>
          <a:stretch>
            <a:fillRect/>
          </a:stretch>
        </p:blipFill>
        <p:spPr>
          <a:xfrm>
            <a:off x="5522976" y="3492177"/>
            <a:ext cx="2743200" cy="1828800"/>
          </a:xfrm>
          <a:prstGeom prst="rect">
            <a:avLst/>
          </a:prstGeom>
        </p:spPr>
      </p:pic>
      <p:pic>
        <p:nvPicPr>
          <p:cNvPr id="10" name="図 9">
            <a:extLst>
              <a:ext uri="{FF2B5EF4-FFF2-40B4-BE49-F238E27FC236}">
                <a16:creationId xmlns:a16="http://schemas.microsoft.com/office/drawing/2014/main" id="{C9DB1C93-6B68-E506-D303-6EC9452E5DE2}"/>
              </a:ext>
            </a:extLst>
          </p:cNvPr>
          <p:cNvPicPr>
            <a:picLocks noChangeAspect="1"/>
          </p:cNvPicPr>
          <p:nvPr/>
        </p:nvPicPr>
        <p:blipFill>
          <a:blip r:embed="rId4"/>
          <a:stretch>
            <a:fillRect/>
          </a:stretch>
        </p:blipFill>
        <p:spPr>
          <a:xfrm>
            <a:off x="5522976" y="1562189"/>
            <a:ext cx="2743200" cy="1828800"/>
          </a:xfrm>
          <a:prstGeom prst="rect">
            <a:avLst/>
          </a:prstGeom>
        </p:spPr>
      </p:pic>
    </p:spTree>
    <p:extLst>
      <p:ext uri="{BB962C8B-B14F-4D97-AF65-F5344CB8AC3E}">
        <p14:creationId xmlns:p14="http://schemas.microsoft.com/office/powerpoint/2010/main" val="71827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7B648-CA41-838B-C9CF-8DAC72B7FCDF}"/>
            </a:ext>
          </a:extLst>
        </p:cNvPr>
        <p:cNvGrpSpPr/>
        <p:nvPr/>
      </p:nvGrpSpPr>
      <p:grpSpPr>
        <a:xfrm>
          <a:off x="0" y="0"/>
          <a:ext cx="0" cy="0"/>
          <a:chOff x="0" y="0"/>
          <a:chExt cx="0" cy="0"/>
        </a:xfrm>
      </p:grpSpPr>
      <p:sp>
        <p:nvSpPr>
          <p:cNvPr id="14" name="テキスト ボックス 4">
            <a:extLst>
              <a:ext uri="{FF2B5EF4-FFF2-40B4-BE49-F238E27FC236}">
                <a16:creationId xmlns:a16="http://schemas.microsoft.com/office/drawing/2014/main" id="{D9A2E00C-BA68-5A7F-A987-7DD2BE8709FA}"/>
              </a:ext>
            </a:extLst>
          </p:cNvPr>
          <p:cNvSpPr txBox="1">
            <a:spLocks noChangeArrowheads="1"/>
          </p:cNvSpPr>
          <p:nvPr/>
        </p:nvSpPr>
        <p:spPr bwMode="auto">
          <a:xfrm>
            <a:off x="772064" y="1534822"/>
            <a:ext cx="8098886"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HG丸ｺﾞｼｯｸM-PRO"/>
              </a:rPr>
              <a:t>食品衛生法、感染症法、予防接種法に基づく検査業務</a:t>
            </a:r>
            <a:endParaRPr kumimoji="1" lang="en-US" altLang="ja-JP" sz="2400" b="0" i="0" u="sng"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00"/>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・食中毒の原因因子の検索・同定</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食中毒原因微生物や衛生指標菌等の細菌学的検査</a:t>
            </a:r>
            <a:endPar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　　食中毒発生時の原因究明</a:t>
            </a:r>
            <a:endPar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・感染症の原因病原体等の検索・解析</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　　感染症の原因病原体の検査や解析、</a:t>
            </a:r>
            <a:r>
              <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HIV</a:t>
            </a: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の感染確認検査</a:t>
            </a:r>
            <a:endPar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病原体を媒介する動物・節足動物の病原ウイルス等保有調査</a:t>
            </a:r>
            <a:endPar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　　定期接種対象疾病の抗体保有調査</a:t>
            </a:r>
            <a:endParaRPr kumimoji="1" lang="en-US" altLang="ja-JP" sz="1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a:p>
            <a:pPr marL="304800" marR="0" lvl="0" indent="-304800" algn="l" defTabSz="4572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a:extLst>
              <a:ext uri="{FF2B5EF4-FFF2-40B4-BE49-F238E27FC236}">
                <a16:creationId xmlns:a16="http://schemas.microsoft.com/office/drawing/2014/main" id="{F6893B75-F94D-6B06-6EDE-42D901849A65}"/>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1574B80-8BAD-423D-BC4E-1B412F5C32AE}" type="slidenum">
              <a:rPr kumimoji="1" lang="ja-JP" altLang="en-US" sz="1200" b="1" i="0" u="none" strike="noStrike" kern="1200" cap="none" spc="0" normalizeH="0" baseline="0" noProof="0" smtClean="0">
                <a:ln>
                  <a:noFill/>
                </a:ln>
                <a:solidFill>
                  <a:srgbClr val="898989"/>
                </a:solidFill>
                <a:effectLst/>
                <a:uLnTx/>
                <a:uFillTx/>
                <a:latin typeface="Arial" charset="0"/>
                <a:ea typeface="Arial" charset="0"/>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1" lang="ja-JP" altLang="en-US" sz="1200" b="1" i="0" u="none" strike="noStrike" kern="1200" cap="none" spc="0" normalizeH="0" baseline="0" noProof="0" dirty="0">
              <a:ln>
                <a:noFill/>
              </a:ln>
              <a:solidFill>
                <a:srgbClr val="898989"/>
              </a:solidFill>
              <a:effectLst/>
              <a:uLnTx/>
              <a:uFillTx/>
              <a:latin typeface="Arial" charset="0"/>
              <a:ea typeface="Arial" charset="0"/>
              <a:cs typeface="Arial" charset="0"/>
            </a:endParaRPr>
          </a:p>
        </p:txBody>
      </p:sp>
      <p:sp>
        <p:nvSpPr>
          <p:cNvPr id="9" name="テキスト ボックス 17">
            <a:extLst>
              <a:ext uri="{FF2B5EF4-FFF2-40B4-BE49-F238E27FC236}">
                <a16:creationId xmlns:a16="http://schemas.microsoft.com/office/drawing/2014/main" id="{2EB68718-C21E-EDAF-DAA7-93947ADBE49E}"/>
              </a:ext>
            </a:extLst>
          </p:cNvPr>
          <p:cNvSpPr txBox="1">
            <a:spLocks noChangeArrowheads="1"/>
          </p:cNvSpPr>
          <p:nvPr/>
        </p:nvSpPr>
        <p:spPr bwMode="auto">
          <a:xfrm>
            <a:off x="273050" y="888899"/>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a:extLst>
              <a:ext uri="{FF2B5EF4-FFF2-40B4-BE49-F238E27FC236}">
                <a16:creationId xmlns:a16="http://schemas.microsoft.com/office/drawing/2014/main" id="{0F2D5F8C-947C-3964-CBC9-47212A0C7740}"/>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テキスト ボックス 17">
            <a:extLst>
              <a:ext uri="{FF2B5EF4-FFF2-40B4-BE49-F238E27FC236}">
                <a16:creationId xmlns:a16="http://schemas.microsoft.com/office/drawing/2014/main" id="{5D4B31FE-DC1E-B347-B763-B64184CBBEB0}"/>
              </a:ext>
            </a:extLst>
          </p:cNvPr>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HG丸ｺﾞｼｯｸM-PRO"/>
              </a:rPr>
              <a:t>2.</a:t>
            </a: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HG丸ｺﾞｼｯｸM-PRO"/>
              </a:rPr>
              <a:t>　業務概要</a:t>
            </a:r>
          </a:p>
        </p:txBody>
      </p:sp>
      <p:pic>
        <p:nvPicPr>
          <p:cNvPr id="5" name="図 4">
            <a:extLst>
              <a:ext uri="{FF2B5EF4-FFF2-40B4-BE49-F238E27FC236}">
                <a16:creationId xmlns:a16="http://schemas.microsoft.com/office/drawing/2014/main" id="{822F8395-2D1D-6EDB-A374-E1B203F65F7F}"/>
              </a:ext>
            </a:extLst>
          </p:cNvPr>
          <p:cNvPicPr>
            <a:picLocks noChangeAspect="1"/>
          </p:cNvPicPr>
          <p:nvPr/>
        </p:nvPicPr>
        <p:blipFill>
          <a:blip r:embed="rId3"/>
          <a:stretch>
            <a:fillRect/>
          </a:stretch>
        </p:blipFill>
        <p:spPr>
          <a:xfrm>
            <a:off x="1309051" y="4745609"/>
            <a:ext cx="2743200" cy="1828800"/>
          </a:xfrm>
          <a:prstGeom prst="rect">
            <a:avLst/>
          </a:prstGeom>
        </p:spPr>
      </p:pic>
      <p:pic>
        <p:nvPicPr>
          <p:cNvPr id="3" name="図 2">
            <a:extLst>
              <a:ext uri="{FF2B5EF4-FFF2-40B4-BE49-F238E27FC236}">
                <a16:creationId xmlns:a16="http://schemas.microsoft.com/office/drawing/2014/main" id="{D3C1DC6E-C3D2-3513-7434-818BB48B4904}"/>
              </a:ext>
            </a:extLst>
          </p:cNvPr>
          <p:cNvPicPr>
            <a:picLocks noChangeAspect="1"/>
          </p:cNvPicPr>
          <p:nvPr/>
        </p:nvPicPr>
        <p:blipFill>
          <a:blip r:embed="rId4"/>
          <a:stretch>
            <a:fillRect/>
          </a:stretch>
        </p:blipFill>
        <p:spPr>
          <a:xfrm>
            <a:off x="5091749" y="4754435"/>
            <a:ext cx="2743200" cy="1828800"/>
          </a:xfrm>
          <a:prstGeom prst="rect">
            <a:avLst/>
          </a:prstGeom>
        </p:spPr>
      </p:pic>
    </p:spTree>
    <p:extLst>
      <p:ext uri="{BB962C8B-B14F-4D97-AF65-F5344CB8AC3E}">
        <p14:creationId xmlns:p14="http://schemas.microsoft.com/office/powerpoint/2010/main" val="38663513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3992</Words>
  <Application>Microsoft Macintosh PowerPoint</Application>
  <PresentationFormat>画面に合わせる (4:3)</PresentationFormat>
  <Paragraphs>612</Paragraphs>
  <Slides>25</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25</vt:i4>
      </vt:variant>
    </vt:vector>
  </HeadingPairs>
  <TitlesOfParts>
    <vt:vector size="35" baseType="lpstr">
      <vt:lpstr>HG丸ｺﾞｼｯｸM-PRO</vt:lpstr>
      <vt:lpstr>Hiragino Kaku Gothic Std W8</vt:lpstr>
      <vt:lpstr>Meiryo UI</vt:lpstr>
      <vt:lpstr>ＭＳ Ｐゴシック</vt:lpstr>
      <vt:lpstr>ＭＳ Ｐゴシック</vt:lpstr>
      <vt:lpstr>Arial</vt:lpstr>
      <vt:lpstr>Calibri</vt:lpstr>
      <vt:lpstr>Century</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2025-06-04T02:35:24Z</cp:lastPrinted>
  <dcterms:created xsi:type="dcterms:W3CDTF">2023-07-19T11:18:02Z</dcterms:created>
  <dcterms:modified xsi:type="dcterms:W3CDTF">2025-07-11T06:40:41Z</dcterms:modified>
</cp:coreProperties>
</file>