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瀬尾　咲穂" initials="瀬尾　咲穂" lastIdx="4" clrIdx="0">
    <p:extLst>
      <p:ext uri="{19B8F6BF-5375-455C-9EA6-DF929625EA0E}">
        <p15:presenceInfo xmlns:p15="http://schemas.microsoft.com/office/powerpoint/2012/main" userId="S::SeoS@lan.pref.osaka.jp::606fcca4-4de8-4e1e-b6ca-385285f70fce" providerId="AD"/>
      </p:ext>
    </p:extLst>
  </p:cmAuthor>
  <p:cmAuthor id="2" name="古村　仁" initials="古村　仁" lastIdx="3" clrIdx="1">
    <p:extLst>
      <p:ext uri="{19B8F6BF-5375-455C-9EA6-DF929625EA0E}">
        <p15:presenceInfo xmlns:p15="http://schemas.microsoft.com/office/powerpoint/2012/main" userId="S::FurumuraH@lan.pref.osaka.jp::fc3d63f2-a388-40d0-be68-d1a269fb1d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BEEF4"/>
    <a:srgbClr val="4BACC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63" autoAdjust="0"/>
    <p:restoredTop sz="95896" autoAdjust="0"/>
  </p:normalViewPr>
  <p:slideViewPr>
    <p:cSldViewPr showGuides="1">
      <p:cViewPr>
        <p:scale>
          <a:sx n="100" d="100"/>
          <a:sy n="100" d="100"/>
        </p:scale>
        <p:origin x="1018" y="15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3058"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A019A3-A63F-4852-87A8-0CFBBEDE6B32}" type="datetimeFigureOut">
              <a:rPr kumimoji="1" lang="ja-JP" altLang="en-US" smtClean="0"/>
              <a:t>2025/7/1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61615DC-6107-4488-A747-F3793BAA4D68}" type="slidenum">
              <a:rPr kumimoji="1" lang="ja-JP" altLang="en-US" smtClean="0"/>
              <a:t>‹#›</a:t>
            </a:fld>
            <a:endParaRPr kumimoji="1" lang="ja-JP" altLang="en-US"/>
          </a:p>
        </p:txBody>
      </p:sp>
    </p:spTree>
    <p:extLst>
      <p:ext uri="{BB962C8B-B14F-4D97-AF65-F5344CB8AC3E}">
        <p14:creationId xmlns:p14="http://schemas.microsoft.com/office/powerpoint/2010/main" val="19879705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最後に、令和７年度の主な採用広報の取組みとスケジュールを説明します。</a:t>
            </a:r>
            <a:endParaRPr kumimoji="1" lang="en-US" altLang="ja-JP" dirty="0"/>
          </a:p>
          <a:p>
            <a:r>
              <a:rPr kumimoji="1" lang="ja-JP" altLang="en-US" dirty="0"/>
              <a:t>新規の内容としましては、先ほど説明した都市整備部技術職員採用強化戦略事業に加え、ワンデー職場見学会を行う予定です。</a:t>
            </a:r>
            <a:endParaRPr kumimoji="1" lang="en-US" altLang="ja-JP" dirty="0"/>
          </a:p>
          <a:p>
            <a:r>
              <a:rPr kumimoji="1" lang="ja-JP" altLang="en-US" dirty="0"/>
              <a:t>ワンデー職場見学会は各出先事務所の若手職員が主体となり、職場見学や業務紹介、職員との座談会等を実施し、公務員技術職を認知してもらう取組みです。</a:t>
            </a:r>
            <a:endParaRPr kumimoji="1" lang="en-US" altLang="ja-JP" dirty="0"/>
          </a:p>
          <a:p>
            <a:r>
              <a:rPr kumimoji="1" lang="ja-JP" altLang="en-US" dirty="0"/>
              <a:t>その他、昨年度も実施しました採用グッズの拡充、保護者、教員向け説明会、職場見学バスツアー、</a:t>
            </a:r>
            <a:r>
              <a:rPr kumimoji="1" lang="en-US" altLang="ja-JP" dirty="0"/>
              <a:t>Web</a:t>
            </a:r>
            <a:r>
              <a:rPr kumimoji="1" lang="ja-JP" altLang="en-US" dirty="0"/>
              <a:t>座談会等も引き続き実施してまいります。</a:t>
            </a:r>
            <a:endParaRPr kumimoji="1" lang="en-US" altLang="ja-JP" dirty="0"/>
          </a:p>
          <a:p>
            <a:r>
              <a:rPr kumimoji="1" lang="ja-JP" altLang="en-US" dirty="0"/>
              <a:t>皆様には様々な場面で採用活動にご協力いただいているところですが、今年度も引き続きご協力お願いします。</a:t>
            </a:r>
            <a:endParaRPr kumimoji="1" lang="en-US" altLang="ja-JP" dirty="0"/>
          </a:p>
          <a:p>
            <a:r>
              <a:rPr kumimoji="1" lang="ja-JP" altLang="en-US" dirty="0"/>
              <a:t>本主要課題レクは以上となります。</a:t>
            </a:r>
          </a:p>
        </p:txBody>
      </p:sp>
      <p:sp>
        <p:nvSpPr>
          <p:cNvPr id="4" name="スライド番号プレースホルダー 3"/>
          <p:cNvSpPr>
            <a:spLocks noGrp="1"/>
          </p:cNvSpPr>
          <p:nvPr>
            <p:ph type="sldNum" sz="quarter" idx="5"/>
          </p:nvPr>
        </p:nvSpPr>
        <p:spPr/>
        <p:txBody>
          <a:bodyPr/>
          <a:lstStyle/>
          <a:p>
            <a:fld id="{261615DC-6107-4488-A747-F3793BAA4D68}" type="slidenum">
              <a:rPr kumimoji="1" lang="ja-JP" altLang="en-US" smtClean="0"/>
              <a:t>1</a:t>
            </a:fld>
            <a:endParaRPr kumimoji="1" lang="ja-JP" altLang="en-US"/>
          </a:p>
        </p:txBody>
      </p:sp>
    </p:spTree>
    <p:extLst>
      <p:ext uri="{BB962C8B-B14F-4D97-AF65-F5344CB8AC3E}">
        <p14:creationId xmlns:p14="http://schemas.microsoft.com/office/powerpoint/2010/main" val="3124075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3998737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27112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224752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3684869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3670947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148951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3482489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106230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3233221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547124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7F6491-7DBC-424A-A9B1-126CA6B77AE7}" type="datetimeFigureOut">
              <a:rPr kumimoji="1" lang="ja-JP" altLang="en-US" smtClean="0"/>
              <a:t>2025/7/1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1019259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467F6491-7DBC-424A-A9B1-126CA6B77AE7}" type="datetimeFigureOut">
              <a:rPr kumimoji="1" lang="ja-JP" altLang="en-US" smtClean="0"/>
              <a:t>2025/7/1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6E35BA0D-5831-415B-AC05-63647804D4C8}" type="slidenum">
              <a:rPr kumimoji="1" lang="ja-JP" altLang="en-US" smtClean="0"/>
              <a:t>‹#›</a:t>
            </a:fld>
            <a:endParaRPr kumimoji="1" lang="ja-JP" altLang="en-US"/>
          </a:p>
        </p:txBody>
      </p:sp>
    </p:spTree>
    <p:extLst>
      <p:ext uri="{BB962C8B-B14F-4D97-AF65-F5344CB8AC3E}">
        <p14:creationId xmlns:p14="http://schemas.microsoft.com/office/powerpoint/2010/main" val="3866022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46">
            <a:extLst>
              <a:ext uri="{FF2B5EF4-FFF2-40B4-BE49-F238E27FC236}">
                <a16:creationId xmlns:a16="http://schemas.microsoft.com/office/drawing/2014/main" id="{D15801F6-E0C0-4B90-BCA5-68873086D07C}"/>
              </a:ext>
            </a:extLst>
          </p:cNvPr>
          <p:cNvSpPr/>
          <p:nvPr/>
        </p:nvSpPr>
        <p:spPr>
          <a:xfrm>
            <a:off x="36607" y="116512"/>
            <a:ext cx="9831605" cy="4448509"/>
          </a:xfrm>
          <a:prstGeom prst="roundRect">
            <a:avLst>
              <a:gd name="adj" fmla="val 1557"/>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bIns="0" rtlCol="0" anchor="t"/>
          <a:lstStyle/>
          <a:p>
            <a:endParaRPr lang="en-US" altLang="ja-JP" sz="900"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12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12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12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12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12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12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5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5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5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500" u="sng"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400" dirty="0">
              <a:solidFill>
                <a:schemeClr val="tx1"/>
              </a:solidFill>
              <a:latin typeface="UD デジタル 教科書体 NK-B" panose="02020700000000000000" pitchFamily="18" charset="-128"/>
              <a:ea typeface="UD デジタル 教科書体 NK-B" panose="02020700000000000000" pitchFamily="18" charset="-128"/>
            </a:endParaRPr>
          </a:p>
          <a:p>
            <a:endParaRPr lang="en-US" altLang="ja-JP" sz="1200" u="sng"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000" dirty="0">
                <a:solidFill>
                  <a:schemeClr val="tx1"/>
                </a:solidFill>
                <a:latin typeface="UD デジタル 教科書体 NK-B" panose="02020700000000000000" pitchFamily="18" charset="-128"/>
                <a:ea typeface="UD デジタル 教科書体 NK-B" panose="02020700000000000000" pitchFamily="18" charset="-128"/>
              </a:rPr>
              <a:t>　</a:t>
            </a:r>
            <a:endParaRPr lang="en-US" altLang="ja-JP" sz="1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a:extLst>
              <a:ext uri="{FF2B5EF4-FFF2-40B4-BE49-F238E27FC236}">
                <a16:creationId xmlns:a16="http://schemas.microsoft.com/office/drawing/2014/main" id="{C31A57AD-7965-435F-B040-E118C91DB501}"/>
              </a:ext>
            </a:extLst>
          </p:cNvPr>
          <p:cNvSpPr txBox="1"/>
          <p:nvPr/>
        </p:nvSpPr>
        <p:spPr>
          <a:xfrm>
            <a:off x="357564" y="4585"/>
            <a:ext cx="3677446" cy="246029"/>
          </a:xfrm>
          <a:prstGeom prst="rect">
            <a:avLst/>
          </a:prstGeom>
          <a:solidFill>
            <a:srgbClr val="FFFF99"/>
          </a:solidFill>
          <a:ln w="6350">
            <a:solidFill>
              <a:schemeClr val="accent1">
                <a:shade val="50000"/>
              </a:schemeClr>
            </a:solidFill>
          </a:ln>
        </p:spPr>
        <p:txBody>
          <a:bodyPr wrap="square" rtlCol="0" anchor="ctr">
            <a:spAutoFit/>
          </a:bodyPr>
          <a:lstStyle/>
          <a:p>
            <a:pPr>
              <a:lnSpc>
                <a:spcPts val="1083"/>
              </a:lnSpc>
            </a:pPr>
            <a:r>
              <a:rPr lang="ja-JP" altLang="en-US" sz="1300" b="1" dirty="0">
                <a:latin typeface="UD デジタル 教科書体 NK-B" panose="02020700000000000000" pitchFamily="18" charset="-128"/>
                <a:ea typeface="UD デジタル 教科書体 NK-B" panose="02020700000000000000" pitchFamily="18" charset="-128"/>
              </a:rPr>
              <a:t>令和７年度主な採用広報の取組みとスケジュール</a:t>
            </a:r>
          </a:p>
        </p:txBody>
      </p:sp>
      <p:graphicFrame>
        <p:nvGraphicFramePr>
          <p:cNvPr id="6" name="表 5">
            <a:extLst>
              <a:ext uri="{FF2B5EF4-FFF2-40B4-BE49-F238E27FC236}">
                <a16:creationId xmlns:a16="http://schemas.microsoft.com/office/drawing/2014/main" id="{3254E2B0-F19F-46D5-A563-D829D4E78099}"/>
              </a:ext>
            </a:extLst>
          </p:cNvPr>
          <p:cNvGraphicFramePr>
            <a:graphicFrameLocks noGrp="1"/>
          </p:cNvGraphicFramePr>
          <p:nvPr>
            <p:extLst>
              <p:ext uri="{D42A27DB-BD31-4B8C-83A1-F6EECF244321}">
                <p14:modId xmlns:p14="http://schemas.microsoft.com/office/powerpoint/2010/main" val="3298752235"/>
              </p:ext>
            </p:extLst>
          </p:nvPr>
        </p:nvGraphicFramePr>
        <p:xfrm>
          <a:off x="77938" y="282951"/>
          <a:ext cx="9748811" cy="4257725"/>
        </p:xfrm>
        <a:graphic>
          <a:graphicData uri="http://schemas.openxmlformats.org/drawingml/2006/table">
            <a:tbl>
              <a:tblPr>
                <a:tableStyleId>{BC89EF96-8CEA-46FF-86C4-4CE0E7609802}</a:tableStyleId>
              </a:tblPr>
              <a:tblGrid>
                <a:gridCol w="315753">
                  <a:extLst>
                    <a:ext uri="{9D8B030D-6E8A-4147-A177-3AD203B41FA5}">
                      <a16:colId xmlns:a16="http://schemas.microsoft.com/office/drawing/2014/main" val="2001061525"/>
                    </a:ext>
                  </a:extLst>
                </a:gridCol>
                <a:gridCol w="479161">
                  <a:extLst>
                    <a:ext uri="{9D8B030D-6E8A-4147-A177-3AD203B41FA5}">
                      <a16:colId xmlns:a16="http://schemas.microsoft.com/office/drawing/2014/main" val="2449403003"/>
                    </a:ext>
                  </a:extLst>
                </a:gridCol>
                <a:gridCol w="509942">
                  <a:extLst>
                    <a:ext uri="{9D8B030D-6E8A-4147-A177-3AD203B41FA5}">
                      <a16:colId xmlns:a16="http://schemas.microsoft.com/office/drawing/2014/main" val="3086397762"/>
                    </a:ext>
                  </a:extLst>
                </a:gridCol>
                <a:gridCol w="1969085">
                  <a:extLst>
                    <a:ext uri="{9D8B030D-6E8A-4147-A177-3AD203B41FA5}">
                      <a16:colId xmlns:a16="http://schemas.microsoft.com/office/drawing/2014/main" val="2729616887"/>
                    </a:ext>
                  </a:extLst>
                </a:gridCol>
                <a:gridCol w="6474870">
                  <a:extLst>
                    <a:ext uri="{9D8B030D-6E8A-4147-A177-3AD203B41FA5}">
                      <a16:colId xmlns:a16="http://schemas.microsoft.com/office/drawing/2014/main" val="3165846141"/>
                    </a:ext>
                  </a:extLst>
                </a:gridCol>
              </a:tblGrid>
              <a:tr h="259032">
                <a:tc>
                  <a:txBody>
                    <a:bodyPr/>
                    <a:lstStyle/>
                    <a:p>
                      <a:pPr algn="l" fontAlgn="ctr"/>
                      <a:r>
                        <a:rPr lang="ja-JP" altLang="en-US" sz="900" u="none" strike="noStrike" dirty="0">
                          <a:effectLst/>
                          <a:latin typeface="UD デジタル 教科書体 NK-B" panose="02020700000000000000" pitchFamily="18" charset="-128"/>
                          <a:ea typeface="UD デジタル 教科書体 NK-B" panose="02020700000000000000" pitchFamily="18" charset="-128"/>
                        </a:rPr>
                        <a:t>　</a:t>
                      </a: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solidFill>
                      <a:schemeClr val="accent5">
                        <a:lumMod val="20000"/>
                        <a:lumOff val="80000"/>
                      </a:schemeClr>
                    </a:solidFill>
                  </a:tcPr>
                </a:tc>
                <a:tc>
                  <a:txBody>
                    <a:bodyPr/>
                    <a:lstStyle/>
                    <a:p>
                      <a:pPr marL="0" marR="0" lvl="0" indent="0" algn="ctr" defTabSz="99057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分類</a:t>
                      </a:r>
                    </a:p>
                  </a:txBody>
                  <a:tcPr marL="6124" marR="6124" marT="6124" marB="0" anchor="ctr">
                    <a:solidFill>
                      <a:schemeClr val="accent5">
                        <a:lumMod val="20000"/>
                        <a:lumOff val="80000"/>
                      </a:schemeClr>
                    </a:solid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区分</a:t>
                      </a:r>
                    </a:p>
                  </a:txBody>
                  <a:tcPr marL="6124" marR="6124" marT="6124" marB="0" anchor="ctr">
                    <a:solidFill>
                      <a:schemeClr val="accent5">
                        <a:lumMod val="20000"/>
                        <a:lumOff val="80000"/>
                      </a:schemeClr>
                    </a:solidFill>
                  </a:tcPr>
                </a:tc>
                <a:tc>
                  <a:txBody>
                    <a:bodyPr/>
                    <a:lstStyle/>
                    <a:p>
                      <a:pPr algn="ctr" fontAlgn="ctr"/>
                      <a:r>
                        <a:rPr lang="ja-JP" altLang="en-US" sz="900" u="none" strike="noStrike" dirty="0">
                          <a:effectLst/>
                          <a:latin typeface="UD デジタル 教科書体 NK-B" panose="02020700000000000000" pitchFamily="18" charset="-128"/>
                          <a:ea typeface="UD デジタル 教科書体 NK-B" panose="02020700000000000000" pitchFamily="18" charset="-128"/>
                        </a:rPr>
                        <a:t>項目</a:t>
                      </a: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solidFill>
                      <a:schemeClr val="accent5">
                        <a:lumMod val="20000"/>
                        <a:lumOff val="80000"/>
                      </a:schemeClr>
                    </a:solid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内容</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solidFill>
                      <a:schemeClr val="accent5">
                        <a:lumMod val="20000"/>
                        <a:lumOff val="80000"/>
                      </a:schemeClr>
                    </a:solidFill>
                  </a:tcPr>
                </a:tc>
                <a:extLst>
                  <a:ext uri="{0D108BD9-81ED-4DB2-BD59-A6C34878D82A}">
                    <a16:rowId xmlns:a16="http://schemas.microsoft.com/office/drawing/2014/main" val="835694042"/>
                  </a:ext>
                </a:extLst>
              </a:tr>
              <a:tr h="281527">
                <a:tc rowSpan="4">
                  <a:txBody>
                    <a:bodyPr/>
                    <a:lstStyle/>
                    <a:p>
                      <a:pPr algn="ctr" fontAlgn="ctr"/>
                      <a:r>
                        <a:rPr lang="ja-JP" altLang="en-US" sz="900" u="none" strike="noStrike" dirty="0">
                          <a:effectLst/>
                          <a:latin typeface="UD デジタル 教科書体 NK-B" panose="02020700000000000000" pitchFamily="18" charset="-128"/>
                          <a:ea typeface="UD デジタル 教科書体 NK-B" panose="02020700000000000000" pitchFamily="18" charset="-128"/>
                        </a:rPr>
                        <a:t>１</a:t>
                      </a:r>
                    </a:p>
                  </a:txBody>
                  <a:tcPr marL="6124" marR="6124" marT="6124" marB="0" anchor="ctr">
                    <a:solidFill>
                      <a:schemeClr val="accent5">
                        <a:lumMod val="20000"/>
                        <a:lumOff val="80000"/>
                      </a:schemeClr>
                    </a:solidFill>
                  </a:tcPr>
                </a:tc>
                <a:tc rowSpan="9">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dirty="0">
                          <a:latin typeface="UD デジタル 教科書体 NK-B" panose="02020700000000000000" pitchFamily="18" charset="-128"/>
                          <a:ea typeface="UD デジタル 教科書体 NK-B" panose="02020700000000000000" pitchFamily="18" charset="-128"/>
                        </a:rPr>
                        <a:t>広報</a:t>
                      </a:r>
                    </a:p>
                  </a:txBody>
                  <a:tcPr marL="6124" marR="6124" marT="6124" marB="0" anchor="ct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dirty="0">
                          <a:highlight>
                            <a:srgbClr val="FFFF00"/>
                          </a:highlight>
                          <a:latin typeface="UD デジタル 教科書体 NK-B" panose="02020700000000000000" pitchFamily="18" charset="-128"/>
                          <a:ea typeface="UD デジタル 教科書体 NK-B" panose="02020700000000000000" pitchFamily="18" charset="-128"/>
                        </a:rPr>
                        <a:t>新規</a:t>
                      </a:r>
                    </a:p>
                  </a:txBody>
                  <a:tcPr marL="6124" marR="6124" marT="6124" marB="0" anchor="ct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highlight>
                            <a:srgbClr val="FFFF00"/>
                          </a:highlight>
                          <a:latin typeface="UD デジタル 教科書体 NK-B" panose="02020700000000000000" pitchFamily="18" charset="-128"/>
                          <a:ea typeface="UD デジタル 教科書体 NK-B" panose="02020700000000000000" pitchFamily="18" charset="-128"/>
                        </a:rPr>
                        <a:t>都市整備部技術職員採用強化戦略事業（公募型プロポーザル方式）</a:t>
                      </a:r>
                    </a:p>
                  </a:txBody>
                  <a:tcPr marL="6124" marR="6124" marT="6124" marB="0" anchor="ctr"/>
                </a:tc>
                <a:tc>
                  <a:txBody>
                    <a:bodyPr/>
                    <a:lstStyle/>
                    <a:p>
                      <a:pPr marL="92075" marR="0" lvl="0" indent="0" algn="l" defTabSz="99057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技術職員の認知度向上に向けたターゲット分析</a:t>
                      </a:r>
                    </a:p>
                  </a:txBody>
                  <a:tcPr marL="6124" marR="6124" marT="6124" marB="0" anchor="ctr"/>
                </a:tc>
                <a:extLst>
                  <a:ext uri="{0D108BD9-81ED-4DB2-BD59-A6C34878D82A}">
                    <a16:rowId xmlns:a16="http://schemas.microsoft.com/office/drawing/2014/main" val="123106028"/>
                  </a:ext>
                </a:extLst>
              </a:tr>
              <a:tr h="2815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92075"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ターゲット層に対する効果的なデジタル広報、対面イベント（就職説明会等）、求人メディア掲載の提案・実施</a:t>
                      </a:r>
                    </a:p>
                  </a:txBody>
                  <a:tcPr marL="6124" marR="6124" marT="6124" marB="0" anchor="ctr"/>
                </a:tc>
                <a:extLst>
                  <a:ext uri="{0D108BD9-81ED-4DB2-BD59-A6C34878D82A}">
                    <a16:rowId xmlns:a16="http://schemas.microsoft.com/office/drawing/2014/main" val="1143909394"/>
                  </a:ext>
                </a:extLst>
              </a:tr>
              <a:tr h="2815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92075"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内定者辞退防止策の提案・実施</a:t>
                      </a:r>
                    </a:p>
                  </a:txBody>
                  <a:tcPr marL="6124" marR="6124" marT="6124" marB="0" anchor="ctr"/>
                </a:tc>
                <a:extLst>
                  <a:ext uri="{0D108BD9-81ED-4DB2-BD59-A6C34878D82A}">
                    <a16:rowId xmlns:a16="http://schemas.microsoft.com/office/drawing/2014/main" val="1515922412"/>
                  </a:ext>
                </a:extLst>
              </a:tr>
              <a:tr h="2815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92075" marR="0" lvl="0" indent="0" algn="l"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KPI</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の設定と効果測定</a:t>
                      </a:r>
                    </a:p>
                  </a:txBody>
                  <a:tcPr marL="6124" marR="6124" marT="6124" marB="0" anchor="ctr"/>
                </a:tc>
                <a:extLst>
                  <a:ext uri="{0D108BD9-81ED-4DB2-BD59-A6C34878D82A}">
                    <a16:rowId xmlns:a16="http://schemas.microsoft.com/office/drawing/2014/main" val="713216245"/>
                  </a:ext>
                </a:extLst>
              </a:tr>
              <a:tr h="380161">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２</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solidFill>
                      <a:schemeClr val="accent5">
                        <a:lumMod val="20000"/>
                        <a:lumOff val="80000"/>
                      </a:schemeClr>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dirty="0">
                          <a:latin typeface="UD デジタル 教科書体 NK-B" panose="02020700000000000000" pitchFamily="18" charset="-128"/>
                          <a:ea typeface="UD デジタル 教科書体 NK-B" panose="02020700000000000000" pitchFamily="18" charset="-128"/>
                        </a:rPr>
                        <a:t>新規</a:t>
                      </a: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ワンデー職場見学会</a:t>
                      </a:r>
                    </a:p>
                  </a:txBody>
                  <a:tcPr marL="6124" marR="6124" marT="6124" marB="0" anchor="ctr"/>
                </a:tc>
                <a:tc>
                  <a:txBody>
                    <a:bodyPr/>
                    <a:lstStyle/>
                    <a:p>
                      <a:pPr marL="92075"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各出先事務所の若手職員が主体となり、職場見学や業務紹介、先輩職員との座談会を実施し、公務員技術職を認知</a:t>
                      </a:r>
                      <a:r>
                        <a:rPr lang="ja-JP" alt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してもらう。</a:t>
                      </a: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tc>
                <a:extLst>
                  <a:ext uri="{0D108BD9-81ED-4DB2-BD59-A6C34878D82A}">
                    <a16:rowId xmlns:a16="http://schemas.microsoft.com/office/drawing/2014/main" val="2375325093"/>
                  </a:ext>
                </a:extLst>
              </a:tr>
              <a:tr h="380161">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a:t>
                      </a:r>
                    </a:p>
                  </a:txBody>
                  <a:tcPr marL="6124" marR="6124" marT="6124" marB="0" anchor="ctr">
                    <a:solidFill>
                      <a:schemeClr val="accent5">
                        <a:lumMod val="20000"/>
                        <a:lumOff val="80000"/>
                      </a:schemeClr>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継続</a:t>
                      </a: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dirty="0">
                          <a:latin typeface="UD デジタル 教科書体 NK-B" panose="02020700000000000000" pitchFamily="18" charset="-128"/>
                          <a:ea typeface="UD デジタル 教科書体 NK-B" panose="02020700000000000000" pitchFamily="18" charset="-128"/>
                        </a:rPr>
                        <a:t>“</a:t>
                      </a:r>
                      <a:r>
                        <a:rPr lang="ja-JP" altLang="en-US" sz="900" dirty="0">
                          <a:latin typeface="UD デジタル 教科書体 NK-B" panose="02020700000000000000" pitchFamily="18" charset="-128"/>
                          <a:ea typeface="UD デジタル 教科書体 NK-B" panose="02020700000000000000" pitchFamily="18" charset="-128"/>
                        </a:rPr>
                        <a:t>府外</a:t>
                      </a:r>
                      <a:r>
                        <a:rPr lang="en-US" altLang="ja-JP" sz="900" dirty="0">
                          <a:latin typeface="UD デジタル 教科書体 NK-B" panose="02020700000000000000" pitchFamily="18" charset="-128"/>
                          <a:ea typeface="UD デジタル 教科書体 NK-B" panose="02020700000000000000" pitchFamily="18" charset="-128"/>
                        </a:rPr>
                        <a:t>”</a:t>
                      </a:r>
                      <a:r>
                        <a:rPr lang="ja-JP" altLang="en-US" sz="900" dirty="0">
                          <a:latin typeface="UD デジタル 教科書体 NK-B" panose="02020700000000000000" pitchFamily="18" charset="-128"/>
                          <a:ea typeface="UD デジタル 教科書体 NK-B" panose="02020700000000000000" pitchFamily="18" charset="-128"/>
                        </a:rPr>
                        <a:t>民間主催合同説明会への参加</a:t>
                      </a: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tc>
                <a:tc>
                  <a:txBody>
                    <a:bodyPr/>
                    <a:lstStyle/>
                    <a:p>
                      <a:pPr marL="92075" marR="0" lvl="0" indent="0" algn="l" defTabSz="914400" rtl="0" eaLnBrk="1" fontAlgn="ctr" latinLnBrk="0" hangingPunct="1">
                        <a:lnSpc>
                          <a:spcPct val="100000"/>
                        </a:lnSpc>
                        <a:spcBef>
                          <a:spcPts val="0"/>
                        </a:spcBef>
                        <a:spcAft>
                          <a:spcPts val="0"/>
                        </a:spcAft>
                        <a:buClrTx/>
                        <a:buSzTx/>
                        <a:buFontTx/>
                        <a:buNone/>
                        <a:tabLst/>
                        <a:defRPr/>
                      </a:pPr>
                      <a:r>
                        <a:rPr lang="ja-JP" altLang="en-US" sz="900" dirty="0">
                          <a:latin typeface="UD デジタル 教科書体 NK-B" panose="02020700000000000000" pitchFamily="18" charset="-128"/>
                          <a:ea typeface="UD デジタル 教科書体 NK-B" panose="02020700000000000000" pitchFamily="18" charset="-128"/>
                        </a:rPr>
                        <a:t>大阪府だけでなく、東京や九州など、府外での広報活動を行い、全国からの受験者増を目指す</a:t>
                      </a: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tc>
                <a:extLst>
                  <a:ext uri="{0D108BD9-81ED-4DB2-BD59-A6C34878D82A}">
                    <a16:rowId xmlns:a16="http://schemas.microsoft.com/office/drawing/2014/main" val="1500085971"/>
                  </a:ext>
                </a:extLst>
              </a:tr>
              <a:tr h="379098">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4</a:t>
                      </a:r>
                    </a:p>
                  </a:txBody>
                  <a:tcPr marL="6124" marR="6124" marT="6124" marB="0" anchor="ctr">
                    <a:solidFill>
                      <a:schemeClr val="accent5">
                        <a:lumMod val="20000"/>
                        <a:lumOff val="80000"/>
                      </a:schemeClr>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拡充</a:t>
                      </a: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dirty="0">
                          <a:latin typeface="UD デジタル 教科書体 NK-B" panose="02020700000000000000" pitchFamily="18" charset="-128"/>
                          <a:ea typeface="UD デジタル 教科書体 NK-B" panose="02020700000000000000" pitchFamily="18" charset="-128"/>
                        </a:rPr>
                        <a:t>新たな採用グッズの拡充　　　　</a:t>
                      </a: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tc>
                <a:tc>
                  <a:txBody>
                    <a:bodyPr/>
                    <a:lstStyle/>
                    <a:p>
                      <a:pPr marL="92075" indent="0" algn="l"/>
                      <a:r>
                        <a:rPr lang="ja-JP" altLang="en-US" sz="900" dirty="0">
                          <a:latin typeface="UD デジタル 教科書体 NK-B" panose="02020700000000000000" pitchFamily="18" charset="-128"/>
                          <a:ea typeface="UD デジタル 教科書体 NK-B" panose="02020700000000000000" pitchFamily="18" charset="-128"/>
                        </a:rPr>
                        <a:t>都市整備部もずやんを使用した採用グッズの作成</a:t>
                      </a: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tc>
                <a:extLst>
                  <a:ext uri="{0D108BD9-81ED-4DB2-BD59-A6C34878D82A}">
                    <a16:rowId xmlns:a16="http://schemas.microsoft.com/office/drawing/2014/main" val="1766571287"/>
                  </a:ext>
                </a:extLst>
              </a:tr>
              <a:tr h="346633">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5</a:t>
                      </a:r>
                    </a:p>
                  </a:txBody>
                  <a:tcPr marL="6124" marR="6124" marT="6124" marB="0" anchor="ctr">
                    <a:solidFill>
                      <a:schemeClr val="accent5">
                        <a:lumMod val="20000"/>
                        <a:lumOff val="80000"/>
                      </a:schemeClr>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900" b="0" dirty="0">
                        <a:latin typeface="UD デジタル 教科書体 NK-B" panose="02020700000000000000" pitchFamily="18" charset="-128"/>
                        <a:ea typeface="UD デジタル 教科書体 NK-B" panose="02020700000000000000" pitchFamily="18" charset="-128"/>
                      </a:endParaRP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継続</a:t>
                      </a: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dirty="0">
                          <a:latin typeface="UD デジタル 教科書体 NK-B" panose="02020700000000000000" pitchFamily="18" charset="-128"/>
                          <a:ea typeface="UD デジタル 教科書体 NK-B" panose="02020700000000000000" pitchFamily="18" charset="-128"/>
                        </a:rPr>
                        <a:t>保護者・教員向け説明会の実施</a:t>
                      </a:r>
                      <a:endParaRPr lang="en-US" altLang="ja-JP" sz="900" b="0" dirty="0">
                        <a:latin typeface="UD デジタル 教科書体 NK-B" panose="02020700000000000000" pitchFamily="18" charset="-128"/>
                        <a:ea typeface="UD デジタル 教科書体 NK-B" panose="02020700000000000000" pitchFamily="18" charset="-128"/>
                      </a:endParaRPr>
                    </a:p>
                  </a:txBody>
                  <a:tcPr marL="6124" marR="6124" marT="6124" marB="0" anchor="ctr"/>
                </a:tc>
                <a:tc>
                  <a:txBody>
                    <a:bodyPr/>
                    <a:lstStyle/>
                    <a:p>
                      <a:pPr marL="92075" indent="0"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就職先を選定するにあたり影響を与えている保護者や教員向けの説明会を実施し、短期～中長期も見据えた公務員志望者を増やす</a:t>
                      </a:r>
                    </a:p>
                  </a:txBody>
                  <a:tcPr marL="6124" marR="6124" marT="6124" marB="0" anchor="ctr"/>
                </a:tc>
                <a:extLst>
                  <a:ext uri="{0D108BD9-81ED-4DB2-BD59-A6C34878D82A}">
                    <a16:rowId xmlns:a16="http://schemas.microsoft.com/office/drawing/2014/main" val="2190239732"/>
                  </a:ext>
                </a:extLst>
              </a:tr>
              <a:tr h="346633">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6</a:t>
                      </a:r>
                    </a:p>
                  </a:txBody>
                  <a:tcPr marL="6124" marR="6124" marT="6124" marB="0" anchor="ctr">
                    <a:solidFill>
                      <a:schemeClr val="accent5">
                        <a:lumMod val="20000"/>
                        <a:lumOff val="80000"/>
                      </a:schemeClr>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拡充</a:t>
                      </a:r>
                    </a:p>
                  </a:txBody>
                  <a:tcPr marL="6124" marR="6124" marT="6124" marB="0" anchor="ct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職場見学バスツアーの開催</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（開催頻度増加）</a:t>
                      </a:r>
                    </a:p>
                  </a:txBody>
                  <a:tcPr marL="6124" marR="6124" marT="6124" marB="0" anchor="ctr"/>
                </a:tc>
                <a:tc>
                  <a:txBody>
                    <a:bodyPr/>
                    <a:lstStyle/>
                    <a:p>
                      <a:pPr marL="92075" indent="0"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実際に稼働する工事現場や執務室など、普段入ることのできない場所を見学することで、部の業務に興味をもってもらう</a:t>
                      </a:r>
                    </a:p>
                  </a:txBody>
                  <a:tcPr marL="6124" marR="6124" marT="6124" marB="0" anchor="ctr"/>
                </a:tc>
                <a:extLst>
                  <a:ext uri="{0D108BD9-81ED-4DB2-BD59-A6C34878D82A}">
                    <a16:rowId xmlns:a16="http://schemas.microsoft.com/office/drawing/2014/main" val="3467566609"/>
                  </a:ext>
                </a:extLst>
              </a:tr>
              <a:tr h="346633">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7</a:t>
                      </a:r>
                    </a:p>
                  </a:txBody>
                  <a:tcPr marL="6124" marR="6124" marT="6124" marB="0" anchor="ctr">
                    <a:solidFill>
                      <a:schemeClr val="accent5">
                        <a:lumMod val="20000"/>
                        <a:lumOff val="80000"/>
                      </a:schemeClr>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dirty="0">
                          <a:latin typeface="UD デジタル 教科書体 NK-B" panose="02020700000000000000" pitchFamily="18" charset="-128"/>
                          <a:ea typeface="UD デジタル 教科書体 NK-B" panose="02020700000000000000" pitchFamily="18" charset="-128"/>
                        </a:rPr>
                        <a:t>辞退</a:t>
                      </a:r>
                      <a:endParaRPr lang="en-US" altLang="ja-JP" sz="900" b="0" dirty="0">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dirty="0">
                          <a:latin typeface="UD デジタル 教科書体 NK-B" panose="02020700000000000000" pitchFamily="18" charset="-128"/>
                          <a:ea typeface="UD デジタル 教科書体 NK-B" panose="02020700000000000000" pitchFamily="18" charset="-128"/>
                        </a:rPr>
                        <a:t>防止</a:t>
                      </a: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拡充</a:t>
                      </a:r>
                    </a:p>
                  </a:txBody>
                  <a:tcPr marL="6124" marR="6124" marT="6124" marB="0" anchor="ct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6124" marR="6124" marT="6124" marB="0" anchor="ctr"/>
                </a:tc>
                <a:tc>
                  <a:txBody>
                    <a:bodyPr/>
                    <a:lstStyle/>
                    <a:p>
                      <a:pPr marL="92075" marR="0" lvl="0" indent="0" algn="l" defTabSz="99057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入庁後のミスマッチを防止するため、実際の働くイメージを持ってもらえるよう、バスツアーを開催　</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一般向けと同時開催</a:t>
                      </a:r>
                    </a:p>
                  </a:txBody>
                  <a:tcPr marL="6124" marR="6124" marT="6124" marB="0" anchor="ctr"/>
                </a:tc>
                <a:extLst>
                  <a:ext uri="{0D108BD9-81ED-4DB2-BD59-A6C34878D82A}">
                    <a16:rowId xmlns:a16="http://schemas.microsoft.com/office/drawing/2014/main" val="1353612848"/>
                  </a:ext>
                </a:extLst>
              </a:tr>
              <a:tr h="346633">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8</a:t>
                      </a:r>
                    </a:p>
                  </a:txBody>
                  <a:tcPr marL="6124" marR="6124" marT="6124" marB="0" anchor="ctr">
                    <a:solidFill>
                      <a:schemeClr val="accent5">
                        <a:lumMod val="20000"/>
                        <a:lumOff val="80000"/>
                      </a:schemeClr>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継続</a:t>
                      </a: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内定者向け定期配信</a:t>
                      </a:r>
                    </a:p>
                  </a:txBody>
                  <a:tcPr marL="6124" marR="6124" marT="6124" marB="0" anchor="ctr"/>
                </a:tc>
                <a:tc>
                  <a:txBody>
                    <a:bodyPr/>
                    <a:lstStyle/>
                    <a:p>
                      <a:pPr marL="92075" indent="0" algn="l"/>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部の事業情報（みんなの広場等）を定期的に発信し、具体的な事業内容を知ってもらうとともに、入庁者と定期的な繋がりを創出</a:t>
                      </a:r>
                    </a:p>
                  </a:txBody>
                  <a:tcPr marL="6124" marR="6124" marT="6124" marB="0" anchor="ctr"/>
                </a:tc>
                <a:extLst>
                  <a:ext uri="{0D108BD9-81ED-4DB2-BD59-A6C34878D82A}">
                    <a16:rowId xmlns:a16="http://schemas.microsoft.com/office/drawing/2014/main" val="4116910270"/>
                  </a:ext>
                </a:extLst>
              </a:tr>
              <a:tr h="346633">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9</a:t>
                      </a:r>
                    </a:p>
                  </a:txBody>
                  <a:tcPr marL="6124" marR="6124" marT="6124" marB="0" anchor="ctr">
                    <a:solidFill>
                      <a:schemeClr val="accent5">
                        <a:lumMod val="20000"/>
                        <a:lumOff val="80000"/>
                      </a:schemeClr>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900" b="0" dirty="0">
                        <a:latin typeface="UD デジタル 教科書体 NK-B" panose="02020700000000000000" pitchFamily="18" charset="-128"/>
                        <a:ea typeface="UD デジタル 教科書体 NK-B" panose="02020700000000000000" pitchFamily="18" charset="-128"/>
                      </a:endParaRP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継続</a:t>
                      </a:r>
                    </a:p>
                  </a:txBody>
                  <a:tcPr marL="6124" marR="6124" marT="612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合格者懇談会・説明会の開催</a:t>
                      </a:r>
                    </a:p>
                  </a:txBody>
                  <a:tcPr marL="6124" marR="6124" marT="6124" marB="0" anchor="ctr"/>
                </a:tc>
                <a:tc>
                  <a:txBody>
                    <a:bodyPr/>
                    <a:lstStyle/>
                    <a:p>
                      <a:pPr marL="92075" marR="0" lvl="0" indent="0" algn="l" defTabSz="99057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採用試験の合格者の横のつながりを醸成する　</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内定者懇談会（夜）も実施予定</a:t>
                      </a:r>
                    </a:p>
                  </a:txBody>
                  <a:tcPr marL="6124" marR="6124" marT="6124" marB="0" anchor="ctr"/>
                </a:tc>
                <a:extLst>
                  <a:ext uri="{0D108BD9-81ED-4DB2-BD59-A6C34878D82A}">
                    <a16:rowId xmlns:a16="http://schemas.microsoft.com/office/drawing/2014/main" val="3111970521"/>
                  </a:ext>
                </a:extLst>
              </a:tr>
            </a:tbl>
          </a:graphicData>
        </a:graphic>
      </p:graphicFrame>
      <p:graphicFrame>
        <p:nvGraphicFramePr>
          <p:cNvPr id="7" name="表 6">
            <a:extLst>
              <a:ext uri="{FF2B5EF4-FFF2-40B4-BE49-F238E27FC236}">
                <a16:creationId xmlns:a16="http://schemas.microsoft.com/office/drawing/2014/main" id="{80D29DE2-F463-48B3-BFF2-FCC6030FDA7A}"/>
              </a:ext>
            </a:extLst>
          </p:cNvPr>
          <p:cNvGraphicFramePr>
            <a:graphicFrameLocks noGrp="1"/>
          </p:cNvGraphicFramePr>
          <p:nvPr>
            <p:extLst>
              <p:ext uri="{D42A27DB-BD31-4B8C-83A1-F6EECF244321}">
                <p14:modId xmlns:p14="http://schemas.microsoft.com/office/powerpoint/2010/main" val="1497291718"/>
              </p:ext>
            </p:extLst>
          </p:nvPr>
        </p:nvGraphicFramePr>
        <p:xfrm>
          <a:off x="37263" y="4831183"/>
          <a:ext cx="9748816" cy="1985980"/>
        </p:xfrm>
        <a:graphic>
          <a:graphicData uri="http://schemas.openxmlformats.org/drawingml/2006/table">
            <a:tbl>
              <a:tblPr firstRow="1" bandRow="1">
                <a:tableStyleId>{7DF18680-E054-41AD-8BC1-D1AEF772440D}</a:tableStyleId>
              </a:tblPr>
              <a:tblGrid>
                <a:gridCol w="696344">
                  <a:extLst>
                    <a:ext uri="{9D8B030D-6E8A-4147-A177-3AD203B41FA5}">
                      <a16:colId xmlns:a16="http://schemas.microsoft.com/office/drawing/2014/main" val="2214928754"/>
                    </a:ext>
                  </a:extLst>
                </a:gridCol>
                <a:gridCol w="696344">
                  <a:extLst>
                    <a:ext uri="{9D8B030D-6E8A-4147-A177-3AD203B41FA5}">
                      <a16:colId xmlns:a16="http://schemas.microsoft.com/office/drawing/2014/main" val="3406981515"/>
                    </a:ext>
                  </a:extLst>
                </a:gridCol>
                <a:gridCol w="696344">
                  <a:extLst>
                    <a:ext uri="{9D8B030D-6E8A-4147-A177-3AD203B41FA5}">
                      <a16:colId xmlns:a16="http://schemas.microsoft.com/office/drawing/2014/main" val="1700142438"/>
                    </a:ext>
                  </a:extLst>
                </a:gridCol>
                <a:gridCol w="696344">
                  <a:extLst>
                    <a:ext uri="{9D8B030D-6E8A-4147-A177-3AD203B41FA5}">
                      <a16:colId xmlns:a16="http://schemas.microsoft.com/office/drawing/2014/main" val="2731930465"/>
                    </a:ext>
                  </a:extLst>
                </a:gridCol>
                <a:gridCol w="696344">
                  <a:extLst>
                    <a:ext uri="{9D8B030D-6E8A-4147-A177-3AD203B41FA5}">
                      <a16:colId xmlns:a16="http://schemas.microsoft.com/office/drawing/2014/main" val="1504634392"/>
                    </a:ext>
                  </a:extLst>
                </a:gridCol>
                <a:gridCol w="696344">
                  <a:extLst>
                    <a:ext uri="{9D8B030D-6E8A-4147-A177-3AD203B41FA5}">
                      <a16:colId xmlns:a16="http://schemas.microsoft.com/office/drawing/2014/main" val="3638695616"/>
                    </a:ext>
                  </a:extLst>
                </a:gridCol>
                <a:gridCol w="696344">
                  <a:extLst>
                    <a:ext uri="{9D8B030D-6E8A-4147-A177-3AD203B41FA5}">
                      <a16:colId xmlns:a16="http://schemas.microsoft.com/office/drawing/2014/main" val="3469418037"/>
                    </a:ext>
                  </a:extLst>
                </a:gridCol>
                <a:gridCol w="689401">
                  <a:extLst>
                    <a:ext uri="{9D8B030D-6E8A-4147-A177-3AD203B41FA5}">
                      <a16:colId xmlns:a16="http://schemas.microsoft.com/office/drawing/2014/main" val="1440577192"/>
                    </a:ext>
                  </a:extLst>
                </a:gridCol>
                <a:gridCol w="703287">
                  <a:extLst>
                    <a:ext uri="{9D8B030D-6E8A-4147-A177-3AD203B41FA5}">
                      <a16:colId xmlns:a16="http://schemas.microsoft.com/office/drawing/2014/main" val="2796601911"/>
                    </a:ext>
                  </a:extLst>
                </a:gridCol>
                <a:gridCol w="696344">
                  <a:extLst>
                    <a:ext uri="{9D8B030D-6E8A-4147-A177-3AD203B41FA5}">
                      <a16:colId xmlns:a16="http://schemas.microsoft.com/office/drawing/2014/main" val="267654629"/>
                    </a:ext>
                  </a:extLst>
                </a:gridCol>
                <a:gridCol w="696344">
                  <a:extLst>
                    <a:ext uri="{9D8B030D-6E8A-4147-A177-3AD203B41FA5}">
                      <a16:colId xmlns:a16="http://schemas.microsoft.com/office/drawing/2014/main" val="945704888"/>
                    </a:ext>
                  </a:extLst>
                </a:gridCol>
                <a:gridCol w="696344">
                  <a:extLst>
                    <a:ext uri="{9D8B030D-6E8A-4147-A177-3AD203B41FA5}">
                      <a16:colId xmlns:a16="http://schemas.microsoft.com/office/drawing/2014/main" val="2514835086"/>
                    </a:ext>
                  </a:extLst>
                </a:gridCol>
                <a:gridCol w="696344">
                  <a:extLst>
                    <a:ext uri="{9D8B030D-6E8A-4147-A177-3AD203B41FA5}">
                      <a16:colId xmlns:a16="http://schemas.microsoft.com/office/drawing/2014/main" val="4056633709"/>
                    </a:ext>
                  </a:extLst>
                </a:gridCol>
                <a:gridCol w="696344">
                  <a:extLst>
                    <a:ext uri="{9D8B030D-6E8A-4147-A177-3AD203B41FA5}">
                      <a16:colId xmlns:a16="http://schemas.microsoft.com/office/drawing/2014/main" val="1496800567"/>
                    </a:ext>
                  </a:extLst>
                </a:gridCol>
              </a:tblGrid>
              <a:tr h="287664">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solidFill>
                      <a:srgbClr val="4BACC6"/>
                    </a:solid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100" dirty="0">
                          <a:latin typeface="UD デジタル 教科書体 NP-B" panose="02020700000000000000" pitchFamily="18" charset="-128"/>
                          <a:ea typeface="UD デジタル 教科書体 NP-B" panose="02020700000000000000" pitchFamily="18" charset="-128"/>
                        </a:rPr>
                        <a:t>３月</a:t>
                      </a:r>
                    </a:p>
                  </a:txBody>
                  <a:tcPr anchor="ct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100" dirty="0">
                          <a:latin typeface="UD デジタル 教科書体 NP-B" panose="02020700000000000000" pitchFamily="18" charset="-128"/>
                          <a:ea typeface="UD デジタル 教科書体 NP-B" panose="02020700000000000000" pitchFamily="18" charset="-128"/>
                        </a:rPr>
                        <a:t>４月</a:t>
                      </a:r>
                    </a:p>
                  </a:txBody>
                  <a:tcPr anchor="ctr"/>
                </a:tc>
                <a:tc>
                  <a:txBody>
                    <a:bodyPr/>
                    <a:lstStyle/>
                    <a:p>
                      <a:pPr algn="ctr"/>
                      <a:r>
                        <a:rPr kumimoji="1" lang="ja-JP" altLang="en-US" sz="1100" dirty="0">
                          <a:latin typeface="UD デジタル 教科書体 NP-B" panose="02020700000000000000" pitchFamily="18" charset="-128"/>
                          <a:ea typeface="UD デジタル 教科書体 NP-B" panose="02020700000000000000" pitchFamily="18" charset="-128"/>
                        </a:rPr>
                        <a:t>５月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6</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7</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8</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9</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10</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11</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12</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1</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2</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3</a:t>
                      </a:r>
                      <a:r>
                        <a:rPr kumimoji="1" lang="ja-JP" altLang="en-US" sz="1100" dirty="0">
                          <a:latin typeface="UD デジタル 教科書体 NP-B" panose="02020700000000000000" pitchFamily="18" charset="-128"/>
                          <a:ea typeface="UD デジタル 教科書体 NP-B" panose="02020700000000000000" pitchFamily="18" charset="-128"/>
                        </a:rPr>
                        <a:t>月</a:t>
                      </a:r>
                    </a:p>
                  </a:txBody>
                  <a:tcPr anchor="ctr"/>
                </a:tc>
                <a:extLst>
                  <a:ext uri="{0D108BD9-81ED-4DB2-BD59-A6C34878D82A}">
                    <a16:rowId xmlns:a16="http://schemas.microsoft.com/office/drawing/2014/main" val="3562706490"/>
                  </a:ext>
                </a:extLst>
              </a:tr>
              <a:tr h="404669">
                <a:tc>
                  <a:txBody>
                    <a:bodyPr/>
                    <a:lstStyle/>
                    <a:p>
                      <a:pPr algn="ctr"/>
                      <a:r>
                        <a:rPr kumimoji="1" lang="ja-JP" altLang="en-US" sz="900" dirty="0">
                          <a:solidFill>
                            <a:schemeClr val="bg1"/>
                          </a:solidFill>
                          <a:latin typeface="UD デジタル 教科書体 NP-B" panose="02020700000000000000" pitchFamily="18" charset="-128"/>
                          <a:ea typeface="UD デジタル 教科書体 NP-B" panose="02020700000000000000" pitchFamily="18" charset="-128"/>
                        </a:rPr>
                        <a:t>試験日程</a:t>
                      </a:r>
                    </a:p>
                  </a:txBody>
                  <a:tcPr anchor="ctr">
                    <a:solidFill>
                      <a:srgbClr val="4BACC6"/>
                    </a:solidFill>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en-US" altLang="ja-JP" sz="1000" dirty="0">
                        <a:latin typeface="UD デジタル 教科書体 NP-B" panose="02020700000000000000" pitchFamily="18" charset="-128"/>
                        <a:ea typeface="UD デジタル 教科書体 NP-B" panose="02020700000000000000" pitchFamily="18" charset="-128"/>
                      </a:endParaRPr>
                    </a:p>
                  </a:txBody>
                  <a:tcPr/>
                </a:tc>
                <a:extLst>
                  <a:ext uri="{0D108BD9-81ED-4DB2-BD59-A6C34878D82A}">
                    <a16:rowId xmlns:a16="http://schemas.microsoft.com/office/drawing/2014/main" val="3599210233"/>
                  </a:ext>
                </a:extLst>
              </a:tr>
              <a:tr h="778875">
                <a:tc>
                  <a:txBody>
                    <a:bodyPr/>
                    <a:lstStyle/>
                    <a:p>
                      <a:pPr algn="ctr"/>
                      <a:r>
                        <a:rPr kumimoji="1" lang="ja-JP" altLang="en-US" sz="900" dirty="0">
                          <a:solidFill>
                            <a:schemeClr val="bg1"/>
                          </a:solidFill>
                          <a:latin typeface="UD デジタル 教科書体 NP-B" panose="02020700000000000000" pitchFamily="18" charset="-128"/>
                          <a:ea typeface="UD デジタル 教科書体 NP-B" panose="02020700000000000000" pitchFamily="18" charset="-128"/>
                        </a:rPr>
                        <a:t>採用広報</a:t>
                      </a:r>
                    </a:p>
                  </a:txBody>
                  <a:tcPr anchor="ctr">
                    <a:solidFill>
                      <a:srgbClr val="4BACC6"/>
                    </a:solidFill>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en-US" altLang="ja-JP" sz="1000" dirty="0">
                        <a:latin typeface="UD デジタル 教科書体 NP-B" panose="02020700000000000000" pitchFamily="18" charset="-128"/>
                        <a:ea typeface="UD デジタル 教科書体 NP-B" panose="02020700000000000000" pitchFamily="18" charset="-128"/>
                      </a:endParaRPr>
                    </a:p>
                  </a:txBody>
                  <a:tcPr/>
                </a:tc>
                <a:extLst>
                  <a:ext uri="{0D108BD9-81ED-4DB2-BD59-A6C34878D82A}">
                    <a16:rowId xmlns:a16="http://schemas.microsoft.com/office/drawing/2014/main" val="1574386328"/>
                  </a:ext>
                </a:extLst>
              </a:tr>
              <a:tr h="514772">
                <a:tc>
                  <a:txBody>
                    <a:bodyPr/>
                    <a:lstStyle/>
                    <a:p>
                      <a:pPr algn="ctr"/>
                      <a:r>
                        <a:rPr kumimoji="1" lang="ja-JP" altLang="en-US" sz="900" dirty="0">
                          <a:solidFill>
                            <a:schemeClr val="bg1"/>
                          </a:solidFill>
                          <a:latin typeface="UD デジタル 教科書体 NP-B" panose="02020700000000000000" pitchFamily="18" charset="-128"/>
                          <a:ea typeface="UD デジタル 教科書体 NP-B" panose="02020700000000000000" pitchFamily="18" charset="-128"/>
                        </a:rPr>
                        <a:t>辞退防止策</a:t>
                      </a:r>
                    </a:p>
                  </a:txBody>
                  <a:tcPr anchor="ctr">
                    <a:solidFill>
                      <a:srgbClr val="4BACC6"/>
                    </a:solidFill>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ja-JP" altLang="en-US" sz="1000" dirty="0">
                        <a:latin typeface="UD デジタル 教科書体 NP-B" panose="02020700000000000000" pitchFamily="18" charset="-128"/>
                        <a:ea typeface="UD デジタル 教科書体 NP-B" panose="02020700000000000000" pitchFamily="18" charset="-128"/>
                      </a:endParaRPr>
                    </a:p>
                  </a:txBody>
                  <a:tcPr/>
                </a:tc>
                <a:tc>
                  <a:txBody>
                    <a:bodyPr/>
                    <a:lstStyle/>
                    <a:p>
                      <a:pPr algn="ctr"/>
                      <a:endParaRPr kumimoji="1" lang="en-US" altLang="ja-JP" sz="1000" dirty="0">
                        <a:latin typeface="UD デジタル 教科書体 NP-B" panose="02020700000000000000" pitchFamily="18" charset="-128"/>
                        <a:ea typeface="UD デジタル 教科書体 NP-B" panose="02020700000000000000" pitchFamily="18" charset="-128"/>
                      </a:endParaRPr>
                    </a:p>
                  </a:txBody>
                  <a:tcPr/>
                </a:tc>
                <a:extLst>
                  <a:ext uri="{0D108BD9-81ED-4DB2-BD59-A6C34878D82A}">
                    <a16:rowId xmlns:a16="http://schemas.microsoft.com/office/drawing/2014/main" val="2522904172"/>
                  </a:ext>
                </a:extLst>
              </a:tr>
            </a:tbl>
          </a:graphicData>
        </a:graphic>
      </p:graphicFrame>
      <p:sp>
        <p:nvSpPr>
          <p:cNvPr id="9" name="ホームベース 45">
            <a:extLst>
              <a:ext uri="{FF2B5EF4-FFF2-40B4-BE49-F238E27FC236}">
                <a16:creationId xmlns:a16="http://schemas.microsoft.com/office/drawing/2014/main" id="{BD1DEA3D-95FD-414F-B411-82AEF39DA33F}"/>
              </a:ext>
            </a:extLst>
          </p:cNvPr>
          <p:cNvSpPr/>
          <p:nvPr/>
        </p:nvSpPr>
        <p:spPr>
          <a:xfrm>
            <a:off x="3820291" y="5148334"/>
            <a:ext cx="1026927" cy="149556"/>
          </a:xfrm>
          <a:prstGeom prst="homePlate">
            <a:avLst>
              <a:gd name="adj" fmla="val 27656"/>
            </a:avLst>
          </a:prstGeom>
          <a:solidFill>
            <a:schemeClr val="bg1">
              <a:lumMod val="5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750" dirty="0">
                <a:solidFill>
                  <a:schemeClr val="bg1"/>
                </a:solidFill>
                <a:latin typeface="UD デジタル 教科書体 NK-B" panose="02020700000000000000" pitchFamily="18" charset="-128"/>
                <a:ea typeface="UD デジタル 教科書体 NK-B" panose="02020700000000000000" pitchFamily="18" charset="-128"/>
              </a:rPr>
              <a:t>高卒募集</a:t>
            </a:r>
            <a:endParaRPr kumimoji="1" lang="ja-JP" altLang="en-US" sz="75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0" name="ホームベース 48">
            <a:extLst>
              <a:ext uri="{FF2B5EF4-FFF2-40B4-BE49-F238E27FC236}">
                <a16:creationId xmlns:a16="http://schemas.microsoft.com/office/drawing/2014/main" id="{F38A17E8-DDCF-41F7-9D5E-484408AC8464}"/>
              </a:ext>
            </a:extLst>
          </p:cNvPr>
          <p:cNvSpPr/>
          <p:nvPr/>
        </p:nvSpPr>
        <p:spPr>
          <a:xfrm>
            <a:off x="4059860" y="5338336"/>
            <a:ext cx="791975" cy="169806"/>
          </a:xfrm>
          <a:prstGeom prst="homePlate">
            <a:avLst>
              <a:gd name="adj" fmla="val 27656"/>
            </a:avLst>
          </a:prstGeom>
          <a:solidFill>
            <a:schemeClr val="bg1">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750" dirty="0">
                <a:solidFill>
                  <a:schemeClr val="bg1"/>
                </a:solidFill>
                <a:latin typeface="UD デジタル 教科書体 NK-B" panose="02020700000000000000" pitchFamily="18" charset="-128"/>
                <a:ea typeface="UD デジタル 教科書体 NK-B" panose="02020700000000000000" pitchFamily="18" charset="-128"/>
              </a:rPr>
              <a:t>社会人秋募集</a:t>
            </a:r>
            <a:endParaRPr kumimoji="1" lang="ja-JP" altLang="en-US" sz="75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1" name="正方形/長方形 10">
            <a:extLst>
              <a:ext uri="{FF2B5EF4-FFF2-40B4-BE49-F238E27FC236}">
                <a16:creationId xmlns:a16="http://schemas.microsoft.com/office/drawing/2014/main" id="{AA860DE9-3A0C-43D7-B957-DEBE17D340D0}"/>
              </a:ext>
            </a:extLst>
          </p:cNvPr>
          <p:cNvSpPr/>
          <p:nvPr/>
        </p:nvSpPr>
        <p:spPr>
          <a:xfrm>
            <a:off x="1726605" y="5552133"/>
            <a:ext cx="753106" cy="2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グッズ作成</a:t>
            </a:r>
          </a:p>
        </p:txBody>
      </p:sp>
      <p:sp>
        <p:nvSpPr>
          <p:cNvPr id="13" name="正方形/長方形 12">
            <a:extLst>
              <a:ext uri="{FF2B5EF4-FFF2-40B4-BE49-F238E27FC236}">
                <a16:creationId xmlns:a16="http://schemas.microsoft.com/office/drawing/2014/main" id="{3410F3A1-45CC-4E32-9A52-5C6B548DEB42}"/>
              </a:ext>
            </a:extLst>
          </p:cNvPr>
          <p:cNvSpPr/>
          <p:nvPr/>
        </p:nvSpPr>
        <p:spPr>
          <a:xfrm>
            <a:off x="8616725" y="5556013"/>
            <a:ext cx="734636" cy="2836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説明会</a:t>
            </a:r>
            <a:endParaRPr lang="en-US" altLang="ja-JP" sz="7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（府外）参加</a:t>
            </a:r>
          </a:p>
        </p:txBody>
      </p:sp>
      <p:sp>
        <p:nvSpPr>
          <p:cNvPr id="14" name="正方形/長方形 13">
            <a:extLst>
              <a:ext uri="{FF2B5EF4-FFF2-40B4-BE49-F238E27FC236}">
                <a16:creationId xmlns:a16="http://schemas.microsoft.com/office/drawing/2014/main" id="{CE3678CE-1A89-4D6C-9EE3-7B617FF20D1B}"/>
              </a:ext>
            </a:extLst>
          </p:cNvPr>
          <p:cNvSpPr/>
          <p:nvPr/>
        </p:nvSpPr>
        <p:spPr>
          <a:xfrm>
            <a:off x="6767767" y="5551915"/>
            <a:ext cx="853277" cy="2836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保護者・教員向け</a:t>
            </a:r>
            <a:endParaRPr lang="en-US" altLang="ja-JP" sz="7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説明会</a:t>
            </a:r>
          </a:p>
        </p:txBody>
      </p:sp>
      <p:sp>
        <p:nvSpPr>
          <p:cNvPr id="15" name="正方形/長方形 14">
            <a:extLst>
              <a:ext uri="{FF2B5EF4-FFF2-40B4-BE49-F238E27FC236}">
                <a16:creationId xmlns:a16="http://schemas.microsoft.com/office/drawing/2014/main" id="{A73AFE36-67AD-4CBC-A033-4BE7C59DA399}"/>
              </a:ext>
            </a:extLst>
          </p:cNvPr>
          <p:cNvSpPr/>
          <p:nvPr/>
        </p:nvSpPr>
        <p:spPr>
          <a:xfrm>
            <a:off x="2479711" y="5905636"/>
            <a:ext cx="1580149" cy="2836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インターンシップ</a:t>
            </a:r>
            <a:endParaRPr lang="en-US" altLang="ja-JP" sz="7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（全庁・部独自）</a:t>
            </a:r>
          </a:p>
        </p:txBody>
      </p:sp>
      <p:sp>
        <p:nvSpPr>
          <p:cNvPr id="16" name="正方形/長方形 15">
            <a:extLst>
              <a:ext uri="{FF2B5EF4-FFF2-40B4-BE49-F238E27FC236}">
                <a16:creationId xmlns:a16="http://schemas.microsoft.com/office/drawing/2014/main" id="{88A5C42A-380A-4497-A2EB-C70010181C5D}"/>
              </a:ext>
            </a:extLst>
          </p:cNvPr>
          <p:cNvSpPr/>
          <p:nvPr/>
        </p:nvSpPr>
        <p:spPr>
          <a:xfrm>
            <a:off x="4165563" y="5900132"/>
            <a:ext cx="5554137" cy="2836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ターゲット層に効果的なデジタル広報、対面イベント、求人メディア掲載（プロポーザル公募）</a:t>
            </a:r>
            <a:endParaRPr lang="en-US" altLang="ja-JP" sz="7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7" name="正方形/長方形 16">
            <a:extLst>
              <a:ext uri="{FF2B5EF4-FFF2-40B4-BE49-F238E27FC236}">
                <a16:creationId xmlns:a16="http://schemas.microsoft.com/office/drawing/2014/main" id="{A14A9D13-4A55-43A7-B236-CFB974462F0B}"/>
              </a:ext>
            </a:extLst>
          </p:cNvPr>
          <p:cNvSpPr/>
          <p:nvPr/>
        </p:nvSpPr>
        <p:spPr>
          <a:xfrm>
            <a:off x="7781045" y="5556013"/>
            <a:ext cx="734637" cy="2836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バスツアー</a:t>
            </a:r>
          </a:p>
        </p:txBody>
      </p:sp>
      <p:sp>
        <p:nvSpPr>
          <p:cNvPr id="18" name="テキスト ボックス 17">
            <a:extLst>
              <a:ext uri="{FF2B5EF4-FFF2-40B4-BE49-F238E27FC236}">
                <a16:creationId xmlns:a16="http://schemas.microsoft.com/office/drawing/2014/main" id="{FC98ABC1-1FF2-4ED6-9F7B-48A89681A282}"/>
              </a:ext>
            </a:extLst>
          </p:cNvPr>
          <p:cNvSpPr txBox="1"/>
          <p:nvPr/>
        </p:nvSpPr>
        <p:spPr>
          <a:xfrm>
            <a:off x="-10901" y="4570080"/>
            <a:ext cx="4176464" cy="307777"/>
          </a:xfrm>
          <a:prstGeom prst="rect">
            <a:avLst/>
          </a:prstGeom>
          <a:noFill/>
        </p:spPr>
        <p:txBody>
          <a:bodyPr wrap="square" rtlCol="0">
            <a:spAutoFit/>
          </a:bodyPr>
          <a:lstStyle/>
          <a:p>
            <a:r>
              <a:rPr lang="ja-JP" altLang="en-US" sz="1400" u="sng" dirty="0">
                <a:solidFill>
                  <a:schemeClr val="tx1"/>
                </a:solidFill>
                <a:latin typeface="UD デジタル 教科書体 NK-B" panose="02020700000000000000" pitchFamily="18" charset="-128"/>
                <a:ea typeface="UD デジタル 教科書体 NK-B" panose="02020700000000000000" pitchFamily="18" charset="-128"/>
              </a:rPr>
              <a:t>（参考）　今年度のスケジュール</a:t>
            </a:r>
            <a:endParaRPr kumimoji="1" lang="ja-JP" altLang="en-US" sz="1400" dirty="0"/>
          </a:p>
        </p:txBody>
      </p:sp>
      <p:sp>
        <p:nvSpPr>
          <p:cNvPr id="20" name="正方形/長方形 19">
            <a:extLst>
              <a:ext uri="{FF2B5EF4-FFF2-40B4-BE49-F238E27FC236}">
                <a16:creationId xmlns:a16="http://schemas.microsoft.com/office/drawing/2014/main" id="{BB969F96-9B20-44A3-BF13-A142A02A0AAF}"/>
              </a:ext>
            </a:extLst>
          </p:cNvPr>
          <p:cNvSpPr/>
          <p:nvPr/>
        </p:nvSpPr>
        <p:spPr>
          <a:xfrm>
            <a:off x="2844987" y="6532651"/>
            <a:ext cx="1193552" cy="2560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説明会・懇談会（春試験）</a:t>
            </a:r>
          </a:p>
        </p:txBody>
      </p:sp>
      <p:sp>
        <p:nvSpPr>
          <p:cNvPr id="21" name="正方形/長方形 20">
            <a:extLst>
              <a:ext uri="{FF2B5EF4-FFF2-40B4-BE49-F238E27FC236}">
                <a16:creationId xmlns:a16="http://schemas.microsoft.com/office/drawing/2014/main" id="{B0264E58-7F11-4247-9D72-52C8E18ED76F}"/>
              </a:ext>
            </a:extLst>
          </p:cNvPr>
          <p:cNvSpPr/>
          <p:nvPr/>
        </p:nvSpPr>
        <p:spPr>
          <a:xfrm>
            <a:off x="7781045" y="6557978"/>
            <a:ext cx="780751" cy="2560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バスツアー</a:t>
            </a:r>
          </a:p>
        </p:txBody>
      </p:sp>
      <p:sp>
        <p:nvSpPr>
          <p:cNvPr id="22" name="正方形/長方形 21">
            <a:extLst>
              <a:ext uri="{FF2B5EF4-FFF2-40B4-BE49-F238E27FC236}">
                <a16:creationId xmlns:a16="http://schemas.microsoft.com/office/drawing/2014/main" id="{B4F9F6ED-9A1C-490D-9E42-68BE3332F46D}"/>
              </a:ext>
            </a:extLst>
          </p:cNvPr>
          <p:cNvSpPr/>
          <p:nvPr/>
        </p:nvSpPr>
        <p:spPr>
          <a:xfrm>
            <a:off x="6329465" y="6561093"/>
            <a:ext cx="1291579" cy="2560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説明会・懇談会（秋試験）</a:t>
            </a:r>
          </a:p>
        </p:txBody>
      </p:sp>
      <p:sp>
        <p:nvSpPr>
          <p:cNvPr id="23" name="ホームベース 44">
            <a:extLst>
              <a:ext uri="{FF2B5EF4-FFF2-40B4-BE49-F238E27FC236}">
                <a16:creationId xmlns:a16="http://schemas.microsoft.com/office/drawing/2014/main" id="{8A265F57-E44F-43D6-A489-1EE6EAD05F45}"/>
              </a:ext>
            </a:extLst>
          </p:cNvPr>
          <p:cNvSpPr/>
          <p:nvPr/>
        </p:nvSpPr>
        <p:spPr>
          <a:xfrm>
            <a:off x="743052" y="5144019"/>
            <a:ext cx="771554" cy="143750"/>
          </a:xfrm>
          <a:prstGeom prst="homePlate">
            <a:avLst>
              <a:gd name="adj" fmla="val 27656"/>
            </a:avLst>
          </a:prstGeom>
          <a:solidFill>
            <a:schemeClr val="bg1">
              <a:lumMod val="5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750" dirty="0">
                <a:solidFill>
                  <a:schemeClr val="bg1"/>
                </a:solidFill>
                <a:latin typeface="UD デジタル 教科書体 NK-B" panose="02020700000000000000" pitchFamily="18" charset="-128"/>
                <a:ea typeface="UD デジタル 教科書体 NK-B" panose="02020700000000000000" pitchFamily="18" charset="-128"/>
              </a:rPr>
              <a:t>大卒募集</a:t>
            </a:r>
            <a:endParaRPr kumimoji="1" lang="ja-JP" altLang="en-US" sz="75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4" name="ホームベース 44">
            <a:extLst>
              <a:ext uri="{FF2B5EF4-FFF2-40B4-BE49-F238E27FC236}">
                <a16:creationId xmlns:a16="http://schemas.microsoft.com/office/drawing/2014/main" id="{83433C79-D76B-424D-A16C-44161BE7683E}"/>
              </a:ext>
            </a:extLst>
          </p:cNvPr>
          <p:cNvSpPr/>
          <p:nvPr/>
        </p:nvSpPr>
        <p:spPr>
          <a:xfrm>
            <a:off x="743091" y="5318528"/>
            <a:ext cx="780751" cy="149556"/>
          </a:xfrm>
          <a:prstGeom prst="homePlate">
            <a:avLst>
              <a:gd name="adj" fmla="val 27656"/>
            </a:avLst>
          </a:prstGeom>
          <a:solidFill>
            <a:schemeClr val="bg1">
              <a:lumMod val="5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750" dirty="0">
                <a:solidFill>
                  <a:schemeClr val="bg1"/>
                </a:solidFill>
                <a:latin typeface="UD デジタル 教科書体 NK-B" panose="02020700000000000000" pitchFamily="18" charset="-128"/>
                <a:ea typeface="UD デジタル 教科書体 NK-B" panose="02020700000000000000" pitchFamily="18" charset="-128"/>
              </a:rPr>
              <a:t>社会人春募集</a:t>
            </a:r>
            <a:endParaRPr kumimoji="1" lang="ja-JP" altLang="en-US" sz="75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5" name="ホームベース 44">
            <a:extLst>
              <a:ext uri="{FF2B5EF4-FFF2-40B4-BE49-F238E27FC236}">
                <a16:creationId xmlns:a16="http://schemas.microsoft.com/office/drawing/2014/main" id="{7B75744D-EE1A-4F94-81CF-E27FEA3647DF}"/>
              </a:ext>
            </a:extLst>
          </p:cNvPr>
          <p:cNvSpPr/>
          <p:nvPr/>
        </p:nvSpPr>
        <p:spPr>
          <a:xfrm>
            <a:off x="8980120" y="5155607"/>
            <a:ext cx="771554" cy="132162"/>
          </a:xfrm>
          <a:prstGeom prst="homePlate">
            <a:avLst>
              <a:gd name="adj" fmla="val 27656"/>
            </a:avLst>
          </a:prstGeom>
          <a:solidFill>
            <a:schemeClr val="bg1">
              <a:lumMod val="5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750" dirty="0">
                <a:solidFill>
                  <a:schemeClr val="bg1"/>
                </a:solidFill>
                <a:latin typeface="UD デジタル 教科書体 NK-B" panose="02020700000000000000" pitchFamily="18" charset="-128"/>
                <a:ea typeface="UD デジタル 教科書体 NK-B" panose="02020700000000000000" pitchFamily="18" charset="-128"/>
              </a:rPr>
              <a:t>大卒募集</a:t>
            </a:r>
            <a:endParaRPr kumimoji="1" lang="ja-JP" altLang="en-US" sz="75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6" name="ホームベース 44">
            <a:extLst>
              <a:ext uri="{FF2B5EF4-FFF2-40B4-BE49-F238E27FC236}">
                <a16:creationId xmlns:a16="http://schemas.microsoft.com/office/drawing/2014/main" id="{921F10DD-B652-4C4C-89B0-F4D4384A0477}"/>
              </a:ext>
            </a:extLst>
          </p:cNvPr>
          <p:cNvSpPr/>
          <p:nvPr/>
        </p:nvSpPr>
        <p:spPr>
          <a:xfrm>
            <a:off x="8980159" y="5318528"/>
            <a:ext cx="780751" cy="149556"/>
          </a:xfrm>
          <a:prstGeom prst="homePlate">
            <a:avLst>
              <a:gd name="adj" fmla="val 27656"/>
            </a:avLst>
          </a:prstGeom>
          <a:solidFill>
            <a:schemeClr val="bg1">
              <a:lumMod val="5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750" dirty="0">
                <a:solidFill>
                  <a:schemeClr val="bg1"/>
                </a:solidFill>
                <a:latin typeface="UD デジタル 教科書体 NK-B" panose="02020700000000000000" pitchFamily="18" charset="-128"/>
                <a:ea typeface="UD デジタル 教科書体 NK-B" panose="02020700000000000000" pitchFamily="18" charset="-128"/>
              </a:rPr>
              <a:t>社会人春募集</a:t>
            </a:r>
            <a:endParaRPr kumimoji="1" lang="ja-JP" altLang="en-US" sz="75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0" name="正方形/長方形 29">
            <a:extLst>
              <a:ext uri="{FF2B5EF4-FFF2-40B4-BE49-F238E27FC236}">
                <a16:creationId xmlns:a16="http://schemas.microsoft.com/office/drawing/2014/main" id="{8B536984-A897-47D6-89ED-92CFA302EFD3}"/>
              </a:ext>
            </a:extLst>
          </p:cNvPr>
          <p:cNvSpPr/>
          <p:nvPr/>
        </p:nvSpPr>
        <p:spPr>
          <a:xfrm>
            <a:off x="4165563" y="6252552"/>
            <a:ext cx="5545434" cy="2649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内定者辞退防止策（プロポーザル公募）、内定者向け定期配信</a:t>
            </a:r>
            <a:endParaRPr lang="en-US" altLang="ja-JP" sz="7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9" name="正方形/長方形 38">
            <a:extLst>
              <a:ext uri="{FF2B5EF4-FFF2-40B4-BE49-F238E27FC236}">
                <a16:creationId xmlns:a16="http://schemas.microsoft.com/office/drawing/2014/main" id="{F7BA1479-74C0-47EC-8669-DAFBF6D63969}"/>
              </a:ext>
            </a:extLst>
          </p:cNvPr>
          <p:cNvSpPr/>
          <p:nvPr/>
        </p:nvSpPr>
        <p:spPr>
          <a:xfrm>
            <a:off x="3378503" y="5551703"/>
            <a:ext cx="895778" cy="2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高校訪問</a:t>
            </a:r>
          </a:p>
        </p:txBody>
      </p:sp>
      <p:sp>
        <p:nvSpPr>
          <p:cNvPr id="40" name="正方形/長方形 39">
            <a:extLst>
              <a:ext uri="{FF2B5EF4-FFF2-40B4-BE49-F238E27FC236}">
                <a16:creationId xmlns:a16="http://schemas.microsoft.com/office/drawing/2014/main" id="{3C361368-1A46-44C8-BAD6-98866F1EDE19}"/>
              </a:ext>
            </a:extLst>
          </p:cNvPr>
          <p:cNvSpPr/>
          <p:nvPr/>
        </p:nvSpPr>
        <p:spPr>
          <a:xfrm>
            <a:off x="4409482" y="5557188"/>
            <a:ext cx="2234438" cy="2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リクルーター活動</a:t>
            </a:r>
          </a:p>
        </p:txBody>
      </p:sp>
      <p:sp>
        <p:nvSpPr>
          <p:cNvPr id="27" name="正方形/長方形 26">
            <a:extLst>
              <a:ext uri="{FF2B5EF4-FFF2-40B4-BE49-F238E27FC236}">
                <a16:creationId xmlns:a16="http://schemas.microsoft.com/office/drawing/2014/main" id="{4719CC86-58F2-4405-A5A7-D5813377F0DD}"/>
              </a:ext>
            </a:extLst>
          </p:cNvPr>
          <p:cNvSpPr/>
          <p:nvPr/>
        </p:nvSpPr>
        <p:spPr>
          <a:xfrm>
            <a:off x="7781045" y="6545853"/>
            <a:ext cx="780751" cy="2560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バスツアー</a:t>
            </a:r>
          </a:p>
        </p:txBody>
      </p:sp>
      <p:sp>
        <p:nvSpPr>
          <p:cNvPr id="28" name="正方形/長方形 27">
            <a:extLst>
              <a:ext uri="{FF2B5EF4-FFF2-40B4-BE49-F238E27FC236}">
                <a16:creationId xmlns:a16="http://schemas.microsoft.com/office/drawing/2014/main" id="{1BA0BA8C-801E-4EB3-A0DA-49FEF7BE2E50}"/>
              </a:ext>
            </a:extLst>
          </p:cNvPr>
          <p:cNvSpPr/>
          <p:nvPr/>
        </p:nvSpPr>
        <p:spPr>
          <a:xfrm>
            <a:off x="6329465" y="6548968"/>
            <a:ext cx="1291579" cy="2560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説明会・懇談会（秋試験）</a:t>
            </a:r>
          </a:p>
        </p:txBody>
      </p:sp>
      <p:sp>
        <p:nvSpPr>
          <p:cNvPr id="31" name="正方形/長方形 30">
            <a:extLst>
              <a:ext uri="{FF2B5EF4-FFF2-40B4-BE49-F238E27FC236}">
                <a16:creationId xmlns:a16="http://schemas.microsoft.com/office/drawing/2014/main" id="{D6288C20-5451-42A2-BF51-11D35F219601}"/>
              </a:ext>
            </a:extLst>
          </p:cNvPr>
          <p:cNvSpPr/>
          <p:nvPr/>
        </p:nvSpPr>
        <p:spPr>
          <a:xfrm>
            <a:off x="2518023" y="5551703"/>
            <a:ext cx="822168" cy="2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ワンデー</a:t>
            </a:r>
            <a:endParaRPr lang="en-US" altLang="ja-JP" sz="7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700" dirty="0">
                <a:solidFill>
                  <a:schemeClr val="tx1"/>
                </a:solidFill>
                <a:latin typeface="UD デジタル 教科書体 NK-B" panose="02020700000000000000" pitchFamily="18" charset="-128"/>
                <a:ea typeface="UD デジタル 教科書体 NK-B" panose="02020700000000000000" pitchFamily="18" charset="-128"/>
              </a:rPr>
              <a:t>職場見学会</a:t>
            </a:r>
          </a:p>
        </p:txBody>
      </p:sp>
      <p:sp>
        <p:nvSpPr>
          <p:cNvPr id="2" name="テキスト ボックス 1">
            <a:extLst>
              <a:ext uri="{FF2B5EF4-FFF2-40B4-BE49-F238E27FC236}">
                <a16:creationId xmlns:a16="http://schemas.microsoft.com/office/drawing/2014/main" id="{D280D3DB-5824-4263-A9E6-CF6F806B113E}"/>
              </a:ext>
            </a:extLst>
          </p:cNvPr>
          <p:cNvSpPr txBox="1"/>
          <p:nvPr/>
        </p:nvSpPr>
        <p:spPr>
          <a:xfrm>
            <a:off x="763858" y="5962045"/>
            <a:ext cx="1519968" cy="261610"/>
          </a:xfrm>
          <a:prstGeom prst="rect">
            <a:avLst/>
          </a:prstGeom>
          <a:noFill/>
        </p:spPr>
        <p:txBody>
          <a:bodyPr wrap="none" rtlCol="0">
            <a:spAutoFit/>
          </a:bodyPr>
          <a:lstStyle/>
          <a:p>
            <a:r>
              <a:rPr kumimoji="1" lang="en-US" altLang="ja-JP" sz="1100" dirty="0">
                <a:latin typeface="UD デジタル 教科書体 NK-B" panose="02020700000000000000" pitchFamily="18" charset="-128"/>
                <a:ea typeface="UD デジタル 教科書体 NK-B" panose="02020700000000000000" pitchFamily="18" charset="-128"/>
              </a:rPr>
              <a:t>※Web</a:t>
            </a:r>
            <a:r>
              <a:rPr kumimoji="1" lang="ja-JP" altLang="en-US" sz="1100" dirty="0">
                <a:latin typeface="UD デジタル 教科書体 NK-B" panose="02020700000000000000" pitchFamily="18" charset="-128"/>
                <a:ea typeface="UD デジタル 教科書体 NK-B" panose="02020700000000000000" pitchFamily="18" charset="-128"/>
              </a:rPr>
              <a:t>座談会（通年）</a:t>
            </a:r>
          </a:p>
        </p:txBody>
      </p:sp>
      <p:sp>
        <p:nvSpPr>
          <p:cNvPr id="29" name="正方形/長方形 28">
            <a:extLst>
              <a:ext uri="{FF2B5EF4-FFF2-40B4-BE49-F238E27FC236}">
                <a16:creationId xmlns:a16="http://schemas.microsoft.com/office/drawing/2014/main" id="{5805F507-B62C-4D96-B900-D94F84AC891D}"/>
              </a:ext>
            </a:extLst>
          </p:cNvPr>
          <p:cNvSpPr/>
          <p:nvPr/>
        </p:nvSpPr>
        <p:spPr>
          <a:xfrm>
            <a:off x="8593219" y="40837"/>
            <a:ext cx="1254262" cy="24602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dirty="0">
                <a:solidFill>
                  <a:schemeClr val="tx1"/>
                </a:solidFill>
              </a:rPr>
              <a:t>参考資料②</a:t>
            </a:r>
          </a:p>
        </p:txBody>
      </p:sp>
    </p:spTree>
    <p:extLst>
      <p:ext uri="{BB962C8B-B14F-4D97-AF65-F5344CB8AC3E}">
        <p14:creationId xmlns:p14="http://schemas.microsoft.com/office/powerpoint/2010/main" val="2781187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8032</TotalTime>
  <Words>635</Words>
  <Application>Microsoft Office PowerPoint</Application>
  <PresentationFormat>A4 210 x 297 mm</PresentationFormat>
  <Paragraphs>113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NK-B</vt:lpstr>
      <vt:lpstr>UD デジタル 教科書体 NP-B</vt:lpstr>
      <vt:lpstr>游ゴシック</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平成30年度以降の建築職採用方針（案）</dc:title>
  <dc:creator>片山　芙美子</dc:creator>
  <cp:lastModifiedBy>延藤　仁志</cp:lastModifiedBy>
  <cp:revision>633</cp:revision>
  <cp:lastPrinted>2025-04-14T08:42:51Z</cp:lastPrinted>
  <dcterms:created xsi:type="dcterms:W3CDTF">2017-10-02T06:20:59Z</dcterms:created>
  <dcterms:modified xsi:type="dcterms:W3CDTF">2025-07-01T11:19:24Z</dcterms:modified>
</cp:coreProperties>
</file>