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2"/>
  </p:notesMasterIdLst>
  <p:sldIdLst>
    <p:sldId id="1044" r:id="rId5"/>
    <p:sldId id="845" r:id="rId6"/>
    <p:sldId id="1043" r:id="rId7"/>
    <p:sldId id="1000" r:id="rId8"/>
    <p:sldId id="1002" r:id="rId9"/>
    <p:sldId id="1028" r:id="rId10"/>
    <p:sldId id="1029" r:id="rId11"/>
  </p:sldIdLst>
  <p:sldSz cx="9906000" cy="6858000" type="A4"/>
  <p:notesSz cx="6807200" cy="9939338"/>
  <p:defaultTextStyle>
    <a:defPPr>
      <a:defRPr lang="ja-JP"/>
    </a:defPPr>
    <a:lvl1pPr marL="0" algn="l" defTabSz="921715" rtl="0" eaLnBrk="1" latinLnBrk="0" hangingPunct="1">
      <a:defRPr kumimoji="1" sz="1814" kern="1200">
        <a:solidFill>
          <a:schemeClr val="tx1"/>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43A"/>
    <a:srgbClr val="4F81BD"/>
    <a:srgbClr val="FFFFCC"/>
    <a:srgbClr val="C4E4C4"/>
    <a:srgbClr val="006600"/>
    <a:srgbClr val="A0E4A0"/>
    <a:srgbClr val="000000"/>
    <a:srgbClr val="02B7F3"/>
    <a:srgbClr val="C25AC7"/>
    <a:srgbClr val="FF55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35" autoAdjust="0"/>
    <p:restoredTop sz="93251" autoAdjust="0"/>
  </p:normalViewPr>
  <p:slideViewPr>
    <p:cSldViewPr>
      <p:cViewPr varScale="1">
        <p:scale>
          <a:sx n="72" d="100"/>
          <a:sy n="72" d="100"/>
        </p:scale>
        <p:origin x="1004"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921715" rtl="0" eaLnBrk="1" latinLnBrk="0" hangingPunct="1">
      <a:defRPr kumimoji="1" sz="1210" kern="1200">
        <a:solidFill>
          <a:schemeClr val="tx1"/>
        </a:solidFill>
        <a:latin typeface="+mn-lt"/>
        <a:ea typeface="+mn-ea"/>
        <a:cs typeface="+mn-cs"/>
      </a:defRPr>
    </a:lvl1pPr>
    <a:lvl2pPr marL="460858" algn="l" defTabSz="921715" rtl="0" eaLnBrk="1" latinLnBrk="0" hangingPunct="1">
      <a:defRPr kumimoji="1" sz="1210" kern="1200">
        <a:solidFill>
          <a:schemeClr val="tx1"/>
        </a:solidFill>
        <a:latin typeface="+mn-lt"/>
        <a:ea typeface="+mn-ea"/>
        <a:cs typeface="+mn-cs"/>
      </a:defRPr>
    </a:lvl2pPr>
    <a:lvl3pPr marL="921715" algn="l" defTabSz="921715" rtl="0" eaLnBrk="1" latinLnBrk="0" hangingPunct="1">
      <a:defRPr kumimoji="1" sz="1210" kern="1200">
        <a:solidFill>
          <a:schemeClr val="tx1"/>
        </a:solidFill>
        <a:latin typeface="+mn-lt"/>
        <a:ea typeface="+mn-ea"/>
        <a:cs typeface="+mn-cs"/>
      </a:defRPr>
    </a:lvl3pPr>
    <a:lvl4pPr marL="1382573" algn="l" defTabSz="921715" rtl="0" eaLnBrk="1" latinLnBrk="0" hangingPunct="1">
      <a:defRPr kumimoji="1" sz="1210" kern="1200">
        <a:solidFill>
          <a:schemeClr val="tx1"/>
        </a:solidFill>
        <a:latin typeface="+mn-lt"/>
        <a:ea typeface="+mn-ea"/>
        <a:cs typeface="+mn-cs"/>
      </a:defRPr>
    </a:lvl4pPr>
    <a:lvl5pPr marL="1843430" algn="l" defTabSz="921715" rtl="0" eaLnBrk="1" latinLnBrk="0" hangingPunct="1">
      <a:defRPr kumimoji="1" sz="1210" kern="1200">
        <a:solidFill>
          <a:schemeClr val="tx1"/>
        </a:solidFill>
        <a:latin typeface="+mn-lt"/>
        <a:ea typeface="+mn-ea"/>
        <a:cs typeface="+mn-cs"/>
      </a:defRPr>
    </a:lvl5pPr>
    <a:lvl6pPr marL="2304288" algn="l" defTabSz="921715" rtl="0" eaLnBrk="1" latinLnBrk="0" hangingPunct="1">
      <a:defRPr kumimoji="1" sz="1210" kern="1200">
        <a:solidFill>
          <a:schemeClr val="tx1"/>
        </a:solidFill>
        <a:latin typeface="+mn-lt"/>
        <a:ea typeface="+mn-ea"/>
        <a:cs typeface="+mn-cs"/>
      </a:defRPr>
    </a:lvl6pPr>
    <a:lvl7pPr marL="2765146" algn="l" defTabSz="921715" rtl="0" eaLnBrk="1" latinLnBrk="0" hangingPunct="1">
      <a:defRPr kumimoji="1" sz="1210" kern="1200">
        <a:solidFill>
          <a:schemeClr val="tx1"/>
        </a:solidFill>
        <a:latin typeface="+mn-lt"/>
        <a:ea typeface="+mn-ea"/>
        <a:cs typeface="+mn-cs"/>
      </a:defRPr>
    </a:lvl7pPr>
    <a:lvl8pPr marL="3226003" algn="l" defTabSz="921715" rtl="0" eaLnBrk="1" latinLnBrk="0" hangingPunct="1">
      <a:defRPr kumimoji="1" sz="1210" kern="1200">
        <a:solidFill>
          <a:schemeClr val="tx1"/>
        </a:solidFill>
        <a:latin typeface="+mn-lt"/>
        <a:ea typeface="+mn-ea"/>
        <a:cs typeface="+mn-cs"/>
      </a:defRPr>
    </a:lvl8pPr>
    <a:lvl9pPr marL="3686861" algn="l" defTabSz="921715" rtl="0" eaLnBrk="1" latinLnBrk="0" hangingPunct="1">
      <a:defRPr kumimoji="1" sz="121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944BA3-4366-40E7-BDA7-36C59C4D60B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1175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96752">
              <a:defRPr/>
            </a:pPr>
            <a:endParaRPr lang="en-US" altLang="ja-JP" dirty="0">
              <a:solidFill>
                <a:srgbClr val="000000"/>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914274" rtl="0" eaLnBrk="1" fontAlgn="auto" latinLnBrk="0" hangingPunct="1">
              <a:lnSpc>
                <a:spcPct val="100000"/>
              </a:lnSpc>
              <a:spcBef>
                <a:spcPts val="0"/>
              </a:spcBef>
              <a:spcAft>
                <a:spcPts val="0"/>
              </a:spcAft>
              <a:buClrTx/>
              <a:buSzTx/>
              <a:buFontTx/>
              <a:buNone/>
              <a:tabLst/>
              <a:defRPr/>
            </a:pPr>
            <a:fld id="{2F96E38C-1313-494D-8042-4E105755AD3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274"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208457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274" rtl="0" eaLnBrk="1" fontAlgn="auto" latinLnBrk="0" hangingPunct="1">
              <a:lnSpc>
                <a:spcPct val="100000"/>
              </a:lnSpc>
              <a:spcBef>
                <a:spcPts val="0"/>
              </a:spcBef>
              <a:spcAft>
                <a:spcPts val="0"/>
              </a:spcAft>
              <a:buClrTx/>
              <a:buSzTx/>
              <a:buFontTx/>
              <a:buNone/>
              <a:tabLst/>
              <a:defRPr/>
            </a:pPr>
            <a:fld id="{67FAA14F-D4B8-4FAD-8C38-DB5B92F8CCA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274"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067834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978953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57631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3329187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361070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4844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263041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034545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90983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75374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181465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CC8A70-9FCB-48EF-A9D6-941DEC2668B9}"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262383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C8A70-9FCB-48EF-A9D6-941DEC2668B9}"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9A1E70-37D3-4569-B098-A44C6313FEC5}" type="slidenum">
              <a:rPr kumimoji="1" lang="ja-JP" altLang="en-US" smtClean="0"/>
              <a:t>‹#›</a:t>
            </a:fld>
            <a:endParaRPr kumimoji="1" lang="ja-JP" altLang="en-US"/>
          </a:p>
        </p:txBody>
      </p:sp>
    </p:spTree>
    <p:extLst>
      <p:ext uri="{BB962C8B-B14F-4D97-AF65-F5344CB8AC3E}">
        <p14:creationId xmlns:p14="http://schemas.microsoft.com/office/powerpoint/2010/main" val="162071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CFE3C8-ACD8-4257-A75F-4219ACC6638A}"/>
              </a:ext>
            </a:extLst>
          </p:cNvPr>
          <p:cNvSpPr txBox="1">
            <a:spLocks/>
          </p:cNvSpPr>
          <p:nvPr/>
        </p:nvSpPr>
        <p:spPr>
          <a:xfrm>
            <a:off x="0" y="2276872"/>
            <a:ext cx="9917669" cy="1152128"/>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a:solidFill>
                  <a:srgbClr val="FFFFFF"/>
                </a:solidFill>
                <a:latin typeface="Meiryo UI" panose="020B0604030504040204" pitchFamily="50" charset="-128"/>
                <a:ea typeface="Meiryo UI" panose="020B0604030504040204" pitchFamily="50" charset="-128"/>
              </a:rPr>
              <a:t>事業者における脱炭素の取組促進について</a:t>
            </a:r>
          </a:p>
        </p:txBody>
      </p:sp>
      <p:sp>
        <p:nvSpPr>
          <p:cNvPr id="4" name="サブタイトル 2">
            <a:extLst>
              <a:ext uri="{FF2B5EF4-FFF2-40B4-BE49-F238E27FC236}">
                <a16:creationId xmlns:a16="http://schemas.microsoft.com/office/drawing/2014/main" id="{8408139D-7CA0-4E2F-98A9-7F40BA7A9E22}"/>
              </a:ext>
            </a:extLst>
          </p:cNvPr>
          <p:cNvSpPr txBox="1">
            <a:spLocks/>
          </p:cNvSpPr>
          <p:nvPr/>
        </p:nvSpPr>
        <p:spPr>
          <a:xfrm>
            <a:off x="1100827" y="4653136"/>
            <a:ext cx="7704347" cy="9361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100" dirty="0">
                <a:latin typeface="Meiryo UI" panose="020B0604030504040204" pitchFamily="50" charset="-128"/>
                <a:ea typeface="Meiryo UI" panose="020B0604030504040204" pitchFamily="50" charset="-128"/>
                <a:cs typeface="Meiryo UI" panose="020B0604030504040204" pitchFamily="50" charset="-128"/>
              </a:rPr>
              <a:t>大阪府環境農林水産部　脱炭素・エネルギー政策課</a:t>
            </a:r>
            <a:endParaRPr lang="en-US" altLang="ja-JP" sz="21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100" dirty="0">
                <a:latin typeface="Meiryo UI" panose="020B0604030504040204" pitchFamily="50" charset="-128"/>
                <a:ea typeface="Meiryo UI" panose="020B0604030504040204" pitchFamily="50" charset="-128"/>
                <a:cs typeface="Meiryo UI" panose="020B0604030504040204" pitchFamily="50" charset="-128"/>
              </a:rPr>
              <a:t>気候変動緩和・適応策推進グループ</a:t>
            </a:r>
          </a:p>
        </p:txBody>
      </p:sp>
    </p:spTree>
    <p:extLst>
      <p:ext uri="{BB962C8B-B14F-4D97-AF65-F5344CB8AC3E}">
        <p14:creationId xmlns:p14="http://schemas.microsoft.com/office/powerpoint/2010/main" val="31377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906000" cy="54000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rgbClr val="FFFFFF"/>
                </a:solidFill>
                <a:latin typeface="UD デジタル 教科書体 NK-B"/>
                <a:ea typeface="UD デジタル 教科書体 NK-B"/>
              </a:rPr>
              <a:t>金融を通じた脱炭素経営の促進について</a:t>
            </a:r>
          </a:p>
        </p:txBody>
      </p:sp>
      <p:sp>
        <p:nvSpPr>
          <p:cNvPr id="7" name="角丸四角形 6"/>
          <p:cNvSpPr/>
          <p:nvPr/>
        </p:nvSpPr>
        <p:spPr>
          <a:xfrm>
            <a:off x="5097273" y="2108801"/>
            <a:ext cx="4238562" cy="2146982"/>
          </a:xfrm>
          <a:prstGeom prst="roundRect">
            <a:avLst>
              <a:gd name="adj" fmla="val 10598"/>
            </a:avLst>
          </a:prstGeom>
          <a:solidFill>
            <a:srgbClr val="FFDD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defTabSz="457200">
              <a:buFont typeface="Wingdings" panose="05000000000000000000" pitchFamily="2" charset="2"/>
              <a:buChar char="u"/>
            </a:pPr>
            <a:r>
              <a:rPr kumimoji="0" lang="ja-JP" altLang="en-US" sz="1800" b="1" dirty="0">
                <a:solidFill>
                  <a:srgbClr val="000000"/>
                </a:solidFill>
                <a:latin typeface="Meiryo UI" panose="020B0604030504040204" pitchFamily="50" charset="-128"/>
                <a:ea typeface="Meiryo UI" panose="020B0604030504040204" pitchFamily="50" charset="-128"/>
              </a:rPr>
              <a:t>事業者のグリーンファイナンス活用促進</a:t>
            </a:r>
            <a:endParaRPr kumimoji="0" lang="en-US" altLang="ja-JP" sz="1800" b="1" dirty="0">
              <a:solidFill>
                <a:srgbClr val="000000"/>
              </a:solidFill>
              <a:latin typeface="Meiryo UI" panose="020B0604030504040204" pitchFamily="50" charset="-128"/>
              <a:ea typeface="Meiryo UI" panose="020B0604030504040204" pitchFamily="50" charset="-128"/>
            </a:endParaRPr>
          </a:p>
          <a:p>
            <a:pPr marL="285750" indent="-285750" defTabSz="457200">
              <a:lnSpc>
                <a:spcPct val="50000"/>
              </a:lnSpc>
              <a:buFont typeface="Wingdings" panose="05000000000000000000" pitchFamily="2" charset="2"/>
              <a:buChar char="u"/>
            </a:pPr>
            <a:endParaRPr kumimoji="0" lang="en-US" altLang="ja-JP" sz="1800" b="1" dirty="0">
              <a:solidFill>
                <a:srgbClr val="000000"/>
              </a:solidFill>
              <a:latin typeface="Meiryo UI" panose="020B0604030504040204" pitchFamily="50" charset="-128"/>
              <a:ea typeface="Meiryo UI" panose="020B0604030504040204" pitchFamily="50" charset="-128"/>
            </a:endParaRPr>
          </a:p>
          <a:p>
            <a:pPr marL="285750" indent="-285750" defTabSz="457200">
              <a:buFont typeface="Arial" panose="020B0604020202020204" pitchFamily="34" charset="0"/>
              <a:buChar char="•"/>
            </a:pPr>
            <a:r>
              <a:rPr kumimoji="0" lang="ja-JP" altLang="en-US" sz="1600" dirty="0">
                <a:solidFill>
                  <a:srgbClr val="000000"/>
                </a:solidFill>
                <a:latin typeface="Meiryo UI" panose="020B0604030504040204" pitchFamily="50" charset="-128"/>
                <a:ea typeface="Meiryo UI" panose="020B0604030504040204" pitchFamily="50" charset="-128"/>
              </a:rPr>
              <a:t>事業者への環境配慮型金融商品の情報発信・周知啓発</a:t>
            </a:r>
            <a:endParaRPr kumimoji="0" lang="en-US" altLang="ja-JP" sz="1600" dirty="0">
              <a:solidFill>
                <a:srgbClr val="000000"/>
              </a:solidFill>
              <a:latin typeface="Meiryo UI" panose="020B0604030504040204" pitchFamily="50" charset="-128"/>
              <a:ea typeface="Meiryo UI" panose="020B0604030504040204" pitchFamily="50" charset="-128"/>
            </a:endParaRPr>
          </a:p>
          <a:p>
            <a:pPr marL="285750" indent="-285750" defTabSz="457200">
              <a:buFont typeface="Arial" panose="020B0604020202020204" pitchFamily="34" charset="0"/>
              <a:buChar char="•"/>
            </a:pPr>
            <a:r>
              <a:rPr kumimoji="0" lang="ja-JP" altLang="en-US" sz="1600" dirty="0">
                <a:solidFill>
                  <a:srgbClr val="000000"/>
                </a:solidFill>
                <a:latin typeface="Meiryo UI"/>
                <a:ea typeface="Meiryo UI"/>
              </a:rPr>
              <a:t>金融機関や商工会議所等の支援機関職員のグリーンファイナンスに関する理解促進</a:t>
            </a:r>
          </a:p>
          <a:p>
            <a:pPr marL="285750" indent="-285750" defTabSz="457200">
              <a:buFont typeface="Arial" panose="020B0604020202020204" pitchFamily="34" charset="0"/>
              <a:buChar char="•"/>
            </a:pPr>
            <a:r>
              <a:rPr kumimoji="0" lang="ja-JP" altLang="en-US" sz="1600" dirty="0">
                <a:solidFill>
                  <a:srgbClr val="000000"/>
                </a:solidFill>
                <a:latin typeface="Meiryo UI" panose="020B0604030504040204" pitchFamily="50" charset="-128"/>
                <a:ea typeface="Meiryo UI" panose="020B0604030504040204" pitchFamily="50" charset="-128"/>
              </a:rPr>
              <a:t>事業者のグリーンボンド発行促進のための周知啓発</a:t>
            </a:r>
            <a:endParaRPr kumimoji="0" lang="en-US" altLang="ja-JP" sz="1600" dirty="0">
              <a:solidFill>
                <a:srgbClr val="000000"/>
              </a:solidFill>
              <a:latin typeface="Meiryo UI" panose="020B0604030504040204" pitchFamily="50" charset="-128"/>
              <a:ea typeface="Meiryo UI" panose="020B0604030504040204" pitchFamily="50" charset="-128"/>
            </a:endParaRPr>
          </a:p>
          <a:p>
            <a:pPr marL="285750" indent="-285750" defTabSz="457200">
              <a:buFont typeface="Arial" panose="020B0604020202020204" pitchFamily="34" charset="0"/>
              <a:buChar char="•"/>
            </a:pPr>
            <a:endParaRPr kumimoji="0" lang="en-US" altLang="ja-JP" sz="1600" dirty="0">
              <a:solidFill>
                <a:srgbClr val="000000"/>
              </a:solidFill>
              <a:latin typeface="Meiryo UI" panose="020B0604030504040204" pitchFamily="50" charset="-128"/>
              <a:ea typeface="Meiryo UI" panose="020B0604030504040204" pitchFamily="50" charset="-128"/>
            </a:endParaRPr>
          </a:p>
          <a:p>
            <a:pPr defTabSz="457200">
              <a:spcAft>
                <a:spcPts val="1200"/>
              </a:spcAft>
            </a:pPr>
            <a:endParaRPr kumimoji="0" lang="en-US" altLang="ja-JP" sz="1600" dirty="0">
              <a:solidFill>
                <a:srgbClr val="000000"/>
              </a:solidFill>
              <a:latin typeface="Meiryo UI" panose="020B0604030504040204" pitchFamily="50" charset="-128"/>
              <a:ea typeface="Meiryo UI" panose="020B0604030504040204" pitchFamily="50" charset="-128"/>
            </a:endParaRPr>
          </a:p>
          <a:p>
            <a:pPr defTabSz="457200">
              <a:spcAft>
                <a:spcPts val="1200"/>
              </a:spcAft>
            </a:pPr>
            <a:endParaRPr kumimoji="0" lang="ja-JP" altLang="en-US" sz="1600" dirty="0">
              <a:solidFill>
                <a:srgbClr val="000000"/>
              </a:solidFill>
              <a:latin typeface="Meiryo UI" panose="020B0604030504040204" pitchFamily="50" charset="-128"/>
              <a:ea typeface="Meiryo UI" panose="020B0604030504040204" pitchFamily="50" charset="-128"/>
            </a:endParaRPr>
          </a:p>
        </p:txBody>
      </p:sp>
      <p:sp>
        <p:nvSpPr>
          <p:cNvPr id="8" name="角丸四角形 7"/>
          <p:cNvSpPr/>
          <p:nvPr/>
        </p:nvSpPr>
        <p:spPr>
          <a:xfrm>
            <a:off x="603213" y="2100508"/>
            <a:ext cx="4409054" cy="2155761"/>
          </a:xfrm>
          <a:prstGeom prst="roundRect">
            <a:avLst>
              <a:gd name="adj" fmla="val 10598"/>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defTabSz="457200">
              <a:buFont typeface="Wingdings" panose="05000000000000000000" pitchFamily="2" charset="2"/>
              <a:buChar char="u"/>
            </a:pPr>
            <a:r>
              <a:rPr kumimoji="0" lang="ja-JP" altLang="en-US" sz="1800" b="1" dirty="0">
                <a:solidFill>
                  <a:srgbClr val="000000"/>
                </a:solidFill>
                <a:latin typeface="Meiryo UI" panose="020B0604030504040204" pitchFamily="50" charset="-128"/>
                <a:ea typeface="Meiryo UI" panose="020B0604030504040204" pitchFamily="50" charset="-128"/>
              </a:rPr>
              <a:t>金融機関と連携したサステナブル金融商品づくり</a:t>
            </a:r>
            <a:endParaRPr kumimoji="0" lang="en-US" altLang="ja-JP" sz="1800" b="1" dirty="0">
              <a:solidFill>
                <a:srgbClr val="000000"/>
              </a:solidFill>
              <a:latin typeface="Meiryo UI" panose="020B0604030504040204" pitchFamily="50" charset="-128"/>
              <a:ea typeface="Meiryo UI" panose="020B0604030504040204" pitchFamily="50" charset="-128"/>
            </a:endParaRPr>
          </a:p>
          <a:p>
            <a:pPr marL="285750" indent="-285750" defTabSz="457200">
              <a:lnSpc>
                <a:spcPct val="50000"/>
              </a:lnSpc>
              <a:buFont typeface="Wingdings" panose="05000000000000000000" pitchFamily="2" charset="2"/>
              <a:buChar char="u"/>
            </a:pPr>
            <a:endParaRPr kumimoji="0" lang="en-US" altLang="ja-JP" sz="1600" b="1" dirty="0">
              <a:solidFill>
                <a:srgbClr val="000000"/>
              </a:solidFill>
              <a:latin typeface="Meiryo UI" panose="020B0604030504040204" pitchFamily="50" charset="-128"/>
              <a:ea typeface="Meiryo UI" panose="020B0604030504040204" pitchFamily="50" charset="-128"/>
            </a:endParaRPr>
          </a:p>
          <a:p>
            <a:pPr marL="285750" indent="-285750" defTabSz="457200">
              <a:buFont typeface="Arial" panose="020B0604020202020204" pitchFamily="34" charset="0"/>
              <a:buChar char="•"/>
            </a:pPr>
            <a:r>
              <a:rPr kumimoji="0" lang="ja-JP" altLang="en-US" sz="1600" dirty="0">
                <a:solidFill>
                  <a:srgbClr val="000000"/>
                </a:solidFill>
                <a:latin typeface="Meiryo UI" panose="020B0604030504040204" pitchFamily="50" charset="-128"/>
                <a:ea typeface="Meiryo UI" panose="020B0604030504040204" pitchFamily="50" charset="-128"/>
              </a:rPr>
              <a:t>府条例の枠組みと連動した融資制度を</a:t>
            </a:r>
            <a:r>
              <a:rPr kumimoji="0" lang="en-US" altLang="ja-JP" sz="1600" dirty="0">
                <a:solidFill>
                  <a:srgbClr val="000000"/>
                </a:solidFill>
                <a:latin typeface="Meiryo UI" panose="020B0604030504040204" pitchFamily="50" charset="-128"/>
                <a:ea typeface="Meiryo UI" panose="020B0604030504040204" pitchFamily="50" charset="-128"/>
              </a:rPr>
              <a:t>R7</a:t>
            </a:r>
            <a:r>
              <a:rPr kumimoji="0" lang="ja-JP" altLang="en-US" sz="1600" dirty="0">
                <a:solidFill>
                  <a:srgbClr val="000000"/>
                </a:solidFill>
                <a:latin typeface="Meiryo UI" panose="020B0604030504040204" pitchFamily="50" charset="-128"/>
                <a:ea typeface="Meiryo UI" panose="020B0604030504040204" pitchFamily="50" charset="-128"/>
              </a:rPr>
              <a:t>年度から新たに構築し、脱炭素経営の支援を拡充</a:t>
            </a:r>
            <a:endParaRPr kumimoji="0" lang="en-US" altLang="ja-JP" sz="1600" dirty="0">
              <a:solidFill>
                <a:srgbClr val="000000"/>
              </a:solidFill>
              <a:latin typeface="Meiryo UI" panose="020B0604030504040204" pitchFamily="50" charset="-128"/>
              <a:ea typeface="Meiryo UI" panose="020B0604030504040204" pitchFamily="50" charset="-128"/>
            </a:endParaRPr>
          </a:p>
          <a:p>
            <a:pPr marL="285750" indent="-285750" defTabSz="457200">
              <a:buFont typeface="Arial" panose="020B0604020202020204" pitchFamily="34" charset="0"/>
              <a:buChar char="•"/>
            </a:pPr>
            <a:r>
              <a:rPr kumimoji="0" lang="ja-JP" altLang="en-US" sz="1600" dirty="0">
                <a:solidFill>
                  <a:srgbClr val="000000"/>
                </a:solidFill>
                <a:latin typeface="Meiryo UI" panose="020B0604030504040204" pitchFamily="50" charset="-128"/>
                <a:ea typeface="Meiryo UI" panose="020B0604030504040204" pitchFamily="50" charset="-128"/>
              </a:rPr>
              <a:t>脱炭素に関する庁内部局や金融機関の取組と連携した「中小企業向け制度融資」を実施</a:t>
            </a:r>
          </a:p>
        </p:txBody>
      </p:sp>
      <p:sp>
        <p:nvSpPr>
          <p:cNvPr id="12" name="テキスト ボックス 11">
            <a:extLst>
              <a:ext uri="{FF2B5EF4-FFF2-40B4-BE49-F238E27FC236}">
                <a16:creationId xmlns:a16="http://schemas.microsoft.com/office/drawing/2014/main" id="{9F050404-04AE-4F3C-9E32-B357A6452985}"/>
              </a:ext>
            </a:extLst>
          </p:cNvPr>
          <p:cNvSpPr txBox="1"/>
          <p:nvPr/>
        </p:nvSpPr>
        <p:spPr>
          <a:xfrm>
            <a:off x="1736648" y="6150114"/>
            <a:ext cx="6941409" cy="707886"/>
          </a:xfrm>
          <a:prstGeom prst="rect">
            <a:avLst/>
          </a:prstGeom>
          <a:noFill/>
        </p:spPr>
        <p:txBody>
          <a:bodyPr wrap="square" lIns="91440" tIns="45720" rIns="91440" bIns="45720" anchor="t">
            <a:spAutoFit/>
          </a:bodyPr>
          <a:lstStyle/>
          <a:p>
            <a:pPr defTabSz="457200"/>
            <a:r>
              <a:rPr kumimoji="0" lang="ja-JP" altLang="en-US" sz="2000" b="1" dirty="0">
                <a:solidFill>
                  <a:srgbClr val="000000"/>
                </a:solidFill>
                <a:latin typeface="Meiryo UI"/>
                <a:ea typeface="Meiryo UI"/>
              </a:rPr>
              <a:t>産官金の連携により、金融を通じて事業者の脱炭素化に向けた取組を着実に後押し</a:t>
            </a:r>
            <a:endParaRPr kumimoji="0" lang="en-US" altLang="ja-JP" sz="2000" b="1" dirty="0">
              <a:solidFill>
                <a:srgbClr val="000000"/>
              </a:solidFill>
              <a:latin typeface="Meiryo UI" panose="020B0604030504040204" pitchFamily="50" charset="-128"/>
              <a:ea typeface="Meiryo UI" panose="020B0604030504040204" pitchFamily="50" charset="-128"/>
            </a:endParaRPr>
          </a:p>
        </p:txBody>
      </p:sp>
      <p:sp>
        <p:nvSpPr>
          <p:cNvPr id="21" name="角丸四角形 15">
            <a:extLst>
              <a:ext uri="{FF2B5EF4-FFF2-40B4-BE49-F238E27FC236}">
                <a16:creationId xmlns:a16="http://schemas.microsoft.com/office/drawing/2014/main" id="{D91BD2BB-0906-4D2E-AB0A-FDFC8CDAB338}"/>
              </a:ext>
            </a:extLst>
          </p:cNvPr>
          <p:cNvSpPr/>
          <p:nvPr/>
        </p:nvSpPr>
        <p:spPr>
          <a:xfrm>
            <a:off x="603213" y="4583537"/>
            <a:ext cx="8715688" cy="1107049"/>
          </a:xfrm>
          <a:prstGeom prst="roundRect">
            <a:avLst>
              <a:gd name="adj" fmla="val 15410"/>
            </a:avLst>
          </a:prstGeom>
          <a:solidFill>
            <a:srgbClr val="FFE2C5"/>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defTabSz="457200"/>
            <a:r>
              <a:rPr kumimoji="0" lang="ja-JP" altLang="en-US" sz="1800" b="1" dirty="0">
                <a:solidFill>
                  <a:srgbClr val="000000"/>
                </a:solidFill>
                <a:latin typeface="Meiryo UI" panose="020B0604030504040204" pitchFamily="50" charset="-128"/>
                <a:ea typeface="Meiryo UI" panose="020B0604030504040204" pitchFamily="50" charset="-128"/>
              </a:rPr>
              <a:t>◆産官金による対話の場の設置</a:t>
            </a:r>
            <a:endParaRPr kumimoji="0" lang="en-US" altLang="ja-JP" sz="1800" b="1" dirty="0">
              <a:solidFill>
                <a:srgbClr val="000000"/>
              </a:solidFill>
              <a:latin typeface="Meiryo UI" panose="020B0604030504040204" pitchFamily="50" charset="-128"/>
              <a:ea typeface="Meiryo UI" panose="020B0604030504040204" pitchFamily="50" charset="-128"/>
            </a:endParaRPr>
          </a:p>
          <a:p>
            <a:pPr defTabSz="457200">
              <a:lnSpc>
                <a:spcPct val="50000"/>
              </a:lnSpc>
            </a:pPr>
            <a:endParaRPr kumimoji="0" lang="en-US" altLang="ja-JP" sz="1800" b="1" dirty="0">
              <a:solidFill>
                <a:srgbClr val="000000"/>
              </a:solidFill>
              <a:latin typeface="Meiryo UI" panose="020B0604030504040204" pitchFamily="50" charset="-128"/>
              <a:ea typeface="Meiryo UI" panose="020B0604030504040204" pitchFamily="50" charset="-128"/>
            </a:endParaRPr>
          </a:p>
          <a:p>
            <a:pPr marL="285750" indent="-285750" defTabSz="457200">
              <a:buFont typeface="Arial" panose="020B0604020202020204" pitchFamily="34" charset="0"/>
              <a:buChar char="•"/>
            </a:pPr>
            <a:r>
              <a:rPr kumimoji="0" lang="en-US" altLang="ja-JP" sz="1600" dirty="0">
                <a:solidFill>
                  <a:srgbClr val="000000"/>
                </a:solidFill>
                <a:latin typeface="Meiryo UI"/>
                <a:ea typeface="Meiryo UI"/>
              </a:rPr>
              <a:t>R</a:t>
            </a:r>
            <a:r>
              <a:rPr kumimoji="0" lang="ja-JP" altLang="en-US" sz="1600" dirty="0">
                <a:solidFill>
                  <a:srgbClr val="000000"/>
                </a:solidFill>
                <a:latin typeface="Meiryo UI"/>
                <a:ea typeface="Meiryo UI"/>
              </a:rPr>
              <a:t>７年度から「金融機関」、「事業者」、「府」による対話の場を設置し、実効性のある支援メニューの充実や事業者のグリーンファイナンス活用促進を図る</a:t>
            </a:r>
            <a:endParaRPr kumimoji="0" lang="en-US" altLang="ja-JP" sz="1600" dirty="0">
              <a:solidFill>
                <a:srgbClr val="000000"/>
              </a:solidFill>
              <a:latin typeface="Meiryo UI"/>
              <a:ea typeface="Meiryo UI"/>
            </a:endParaRPr>
          </a:p>
        </p:txBody>
      </p:sp>
      <p:sp>
        <p:nvSpPr>
          <p:cNvPr id="32" name="角丸四角形 13">
            <a:extLst>
              <a:ext uri="{FF2B5EF4-FFF2-40B4-BE49-F238E27FC236}">
                <a16:creationId xmlns:a16="http://schemas.microsoft.com/office/drawing/2014/main" id="{43143861-A94E-4872-8D53-64867DFBC5B3}"/>
              </a:ext>
            </a:extLst>
          </p:cNvPr>
          <p:cNvSpPr/>
          <p:nvPr/>
        </p:nvSpPr>
        <p:spPr>
          <a:xfrm>
            <a:off x="467310" y="1941674"/>
            <a:ext cx="8991347" cy="3915264"/>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pPr defTabSz="457200"/>
            <a:endParaRPr kumimoji="0" lang="ja-JP" altLang="en-US" sz="1960">
              <a:solidFill>
                <a:srgbClr val="000000"/>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EF97DF73-71AF-4D6C-9E17-59A063542ECE}"/>
              </a:ext>
            </a:extLst>
          </p:cNvPr>
          <p:cNvSpPr txBox="1"/>
          <p:nvPr/>
        </p:nvSpPr>
        <p:spPr>
          <a:xfrm>
            <a:off x="430478" y="601274"/>
            <a:ext cx="9028154" cy="646331"/>
          </a:xfrm>
          <a:prstGeom prst="rect">
            <a:avLst/>
          </a:prstGeom>
          <a:noFill/>
        </p:spPr>
        <p:txBody>
          <a:bodyPr wrap="square">
            <a:spAutoFit/>
          </a:bodyPr>
          <a:lstStyle/>
          <a:p>
            <a:pPr defTabSz="457200"/>
            <a:r>
              <a:rPr kumimoji="0" lang="ja-JP" altLang="en-US" sz="1800" dirty="0">
                <a:solidFill>
                  <a:srgbClr val="000000"/>
                </a:solidFill>
                <a:latin typeface="Meiryo UI" panose="020B0604030504040204" pitchFamily="50" charset="-128"/>
                <a:ea typeface="Meiryo UI" panose="020B0604030504040204" pitchFamily="50" charset="-128"/>
              </a:rPr>
              <a:t>事業者が行う脱炭素経営の取組（再生可能エネルギーや省エネ設備等の導入等）を進めるうえで、有利に資金を調達できる仕組みの充実を図る</a:t>
            </a:r>
            <a:endParaRPr kumimoji="0" lang="en-US" altLang="ja-JP" sz="1800" dirty="0">
              <a:solidFill>
                <a:srgbClr val="000000"/>
              </a:solidFill>
              <a:latin typeface="Meiryo UI" panose="020B0604030504040204" pitchFamily="50" charset="-128"/>
              <a:ea typeface="Meiryo UI" panose="020B0604030504040204" pitchFamily="50" charset="-128"/>
            </a:endParaRPr>
          </a:p>
        </p:txBody>
      </p:sp>
      <p:sp>
        <p:nvSpPr>
          <p:cNvPr id="39" name="フローチャート: 組合せ 38">
            <a:extLst>
              <a:ext uri="{FF2B5EF4-FFF2-40B4-BE49-F238E27FC236}">
                <a16:creationId xmlns:a16="http://schemas.microsoft.com/office/drawing/2014/main" id="{53B50F1C-0DC5-4939-BC01-9ADA247EBCAD}"/>
              </a:ext>
            </a:extLst>
          </p:cNvPr>
          <p:cNvSpPr/>
          <p:nvPr/>
        </p:nvSpPr>
        <p:spPr>
          <a:xfrm>
            <a:off x="2955226" y="5874694"/>
            <a:ext cx="3967896" cy="243970"/>
          </a:xfrm>
          <a:prstGeom prst="flowChartMerg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kumimoji="0" lang="ja-JP" altLang="en-US" sz="1800">
              <a:solidFill>
                <a:srgbClr val="FFFFFF"/>
              </a:solidFill>
              <a:latin typeface="Arial"/>
              <a:ea typeface="ＭＳ Ｐゴシック"/>
            </a:endParaRPr>
          </a:p>
        </p:txBody>
      </p:sp>
      <p:sp>
        <p:nvSpPr>
          <p:cNvPr id="14" name="矢印: 上下 13">
            <a:extLst>
              <a:ext uri="{FF2B5EF4-FFF2-40B4-BE49-F238E27FC236}">
                <a16:creationId xmlns:a16="http://schemas.microsoft.com/office/drawing/2014/main" id="{E03D6878-5DD5-4963-AB5F-BF974F89FDC2}"/>
              </a:ext>
            </a:extLst>
          </p:cNvPr>
          <p:cNvSpPr/>
          <p:nvPr/>
        </p:nvSpPr>
        <p:spPr>
          <a:xfrm>
            <a:off x="2445210" y="4273539"/>
            <a:ext cx="566928" cy="298520"/>
          </a:xfrm>
          <a:prstGeom prst="upDownArrow">
            <a:avLst>
              <a:gd name="adj1" fmla="val 48880"/>
              <a:gd name="adj2" fmla="val 3436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ja-JP" altLang="en-US" sz="1800">
              <a:solidFill>
                <a:srgbClr val="FFFFFF"/>
              </a:solidFill>
              <a:latin typeface="Arial"/>
              <a:ea typeface="ＭＳ Ｐゴシック"/>
            </a:endParaRPr>
          </a:p>
        </p:txBody>
      </p:sp>
      <p:sp>
        <p:nvSpPr>
          <p:cNvPr id="20" name="テキスト ボックス 19">
            <a:extLst>
              <a:ext uri="{FF2B5EF4-FFF2-40B4-BE49-F238E27FC236}">
                <a16:creationId xmlns:a16="http://schemas.microsoft.com/office/drawing/2014/main" id="{CBDB3B7F-A5B8-482B-9288-6DAE4E9E0DB3}"/>
              </a:ext>
            </a:extLst>
          </p:cNvPr>
          <p:cNvSpPr txBox="1"/>
          <p:nvPr/>
        </p:nvSpPr>
        <p:spPr>
          <a:xfrm>
            <a:off x="768350" y="1217605"/>
            <a:ext cx="8799506" cy="646331"/>
          </a:xfrm>
          <a:prstGeom prst="rect">
            <a:avLst/>
          </a:prstGeom>
          <a:noFill/>
        </p:spPr>
        <p:txBody>
          <a:bodyPr wrap="square">
            <a:spAutoFit/>
          </a:bodyPr>
          <a:lstStyle/>
          <a:p>
            <a:pPr defTabSz="457200"/>
            <a:r>
              <a:rPr kumimoji="0" lang="en-US" altLang="ja-JP" sz="1800" dirty="0">
                <a:solidFill>
                  <a:srgbClr val="000000"/>
                </a:solidFill>
                <a:latin typeface="Meiryo UI" panose="020B0604030504040204" pitchFamily="50" charset="-128"/>
                <a:ea typeface="Meiryo UI" panose="020B0604030504040204" pitchFamily="50" charset="-128"/>
              </a:rPr>
              <a:t>※</a:t>
            </a:r>
            <a:r>
              <a:rPr kumimoji="0" lang="ja-JP" altLang="en-US" sz="1800" dirty="0">
                <a:solidFill>
                  <a:srgbClr val="000000"/>
                </a:solidFill>
                <a:latin typeface="Meiryo UI" panose="020B0604030504040204" pitchFamily="50" charset="-128"/>
                <a:ea typeface="Meiryo UI" panose="020B0604030504040204" pitchFamily="50" charset="-128"/>
              </a:rPr>
              <a:t>　国際金融都市</a:t>
            </a:r>
            <a:r>
              <a:rPr kumimoji="0" lang="en-US" altLang="ja-JP" sz="1800" dirty="0">
                <a:solidFill>
                  <a:srgbClr val="000000"/>
                </a:solidFill>
                <a:latin typeface="Meiryo UI" panose="020B0604030504040204" pitchFamily="50" charset="-128"/>
                <a:ea typeface="Meiryo UI" panose="020B0604030504040204" pitchFamily="50" charset="-128"/>
              </a:rPr>
              <a:t>OSAKA</a:t>
            </a:r>
            <a:r>
              <a:rPr kumimoji="0" lang="ja-JP" altLang="en-US" sz="1800" dirty="0">
                <a:solidFill>
                  <a:srgbClr val="000000"/>
                </a:solidFill>
                <a:latin typeface="Meiryo UI" panose="020B0604030504040204" pitchFamily="50" charset="-128"/>
                <a:ea typeface="Meiryo UI" panose="020B0604030504040204" pitchFamily="50" charset="-128"/>
              </a:rPr>
              <a:t>戦略においても、民間の金融機関とともに、大阪府も主体となって</a:t>
            </a:r>
            <a:endParaRPr kumimoji="0" lang="en-US" altLang="ja-JP" sz="1800" dirty="0">
              <a:solidFill>
                <a:srgbClr val="000000"/>
              </a:solidFill>
              <a:latin typeface="Meiryo UI" panose="020B0604030504040204" pitchFamily="50" charset="-128"/>
              <a:ea typeface="Meiryo UI" panose="020B0604030504040204" pitchFamily="50" charset="-128"/>
            </a:endParaRPr>
          </a:p>
          <a:p>
            <a:pPr defTabSz="457200"/>
            <a:r>
              <a:rPr kumimoji="0" lang="ja-JP" altLang="en-US" sz="1800" dirty="0">
                <a:solidFill>
                  <a:srgbClr val="000000"/>
                </a:solidFill>
                <a:latin typeface="Meiryo UI" panose="020B0604030504040204" pitchFamily="50" charset="-128"/>
                <a:ea typeface="Meiryo UI" panose="020B0604030504040204" pitchFamily="50" charset="-128"/>
              </a:rPr>
              <a:t>　　 サステナブルファイナンス先進都市に向けた取組を進めることとしている</a:t>
            </a:r>
          </a:p>
        </p:txBody>
      </p:sp>
      <p:sp>
        <p:nvSpPr>
          <p:cNvPr id="15" name="矢印: 上下 14">
            <a:extLst>
              <a:ext uri="{FF2B5EF4-FFF2-40B4-BE49-F238E27FC236}">
                <a16:creationId xmlns:a16="http://schemas.microsoft.com/office/drawing/2014/main" id="{0E1C91A8-201B-4F70-A2C6-261848D7A0F3}"/>
              </a:ext>
            </a:extLst>
          </p:cNvPr>
          <p:cNvSpPr/>
          <p:nvPr/>
        </p:nvSpPr>
        <p:spPr>
          <a:xfrm>
            <a:off x="6889071" y="4273539"/>
            <a:ext cx="566928" cy="298520"/>
          </a:xfrm>
          <a:prstGeom prst="upDownArrow">
            <a:avLst>
              <a:gd name="adj1" fmla="val 48880"/>
              <a:gd name="adj2" fmla="val 3436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ja-JP" altLang="en-US" sz="1800">
              <a:solidFill>
                <a:srgbClr val="FFFFFF"/>
              </a:solidFill>
              <a:latin typeface="Arial"/>
              <a:ea typeface="ＭＳ Ｐゴシック"/>
            </a:endParaRPr>
          </a:p>
        </p:txBody>
      </p:sp>
      <p:sp>
        <p:nvSpPr>
          <p:cNvPr id="2" name="テキスト ボックス 1">
            <a:extLst>
              <a:ext uri="{FF2B5EF4-FFF2-40B4-BE49-F238E27FC236}">
                <a16:creationId xmlns:a16="http://schemas.microsoft.com/office/drawing/2014/main" id="{AEE3F5AE-750F-419C-B0C6-B968D956C05C}"/>
              </a:ext>
            </a:extLst>
          </p:cNvPr>
          <p:cNvSpPr txBox="1"/>
          <p:nvPr/>
        </p:nvSpPr>
        <p:spPr>
          <a:xfrm>
            <a:off x="8481392" y="72010"/>
            <a:ext cx="1210588" cy="400110"/>
          </a:xfrm>
          <a:prstGeom prst="rect">
            <a:avLst/>
          </a:prstGeom>
          <a:solidFill>
            <a:schemeClr val="bg1"/>
          </a:solidFill>
          <a:ln>
            <a:solidFill>
              <a:schemeClr val="tx1"/>
            </a:solidFill>
          </a:ln>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第</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回</a:t>
            </a:r>
            <a:r>
              <a:rPr kumimoji="1" lang="en-US" altLang="ja-JP" sz="1000" dirty="0">
                <a:latin typeface="Meiryo UI" panose="020B0604030504040204" pitchFamily="50" charset="-128"/>
                <a:ea typeface="Meiryo UI" panose="020B0604030504040204" pitchFamily="50" charset="-128"/>
              </a:rPr>
              <a:t>CN</a:t>
            </a:r>
            <a:r>
              <a:rPr kumimoji="1" lang="ja-JP" altLang="en-US" sz="1000" dirty="0">
                <a:latin typeface="Meiryo UI" panose="020B0604030504040204" pitchFamily="50" charset="-128"/>
                <a:ea typeface="Meiryo UI" panose="020B0604030504040204" pitchFamily="50" charset="-128"/>
              </a:rPr>
              <a:t>推進本部</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会議資料より抜粋</a:t>
            </a:r>
          </a:p>
        </p:txBody>
      </p:sp>
    </p:spTree>
    <p:extLst>
      <p:ext uri="{BB962C8B-B14F-4D97-AF65-F5344CB8AC3E}">
        <p14:creationId xmlns:p14="http://schemas.microsoft.com/office/powerpoint/2010/main" val="50588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1C5D63DF-3B69-820C-7A08-B055A043BBBD}"/>
              </a:ext>
            </a:extLst>
          </p:cNvPr>
          <p:cNvSpPr>
            <a:spLocks noGrp="1"/>
          </p:cNvSpPr>
          <p:nvPr>
            <p:ph type="sldNum" sz="quarter" idx="12"/>
          </p:nvPr>
        </p:nvSpPr>
        <p:spPr>
          <a:xfrm>
            <a:off x="7390161" y="264791"/>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3</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52" name="テキスト ボックス 51">
            <a:extLst>
              <a:ext uri="{FF2B5EF4-FFF2-40B4-BE49-F238E27FC236}">
                <a16:creationId xmlns:a16="http://schemas.microsoft.com/office/drawing/2014/main" id="{3DCFC5D8-8A2F-40C8-A443-9F3A9483E3B3}"/>
              </a:ext>
            </a:extLst>
          </p:cNvPr>
          <p:cNvSpPr txBox="1"/>
          <p:nvPr/>
        </p:nvSpPr>
        <p:spPr>
          <a:xfrm>
            <a:off x="1907465" y="1691970"/>
            <a:ext cx="6994864" cy="2031325"/>
          </a:xfrm>
          <a:prstGeom prst="rect">
            <a:avLst/>
          </a:prstGeom>
          <a:noFill/>
        </p:spPr>
        <p:txBody>
          <a:bodyPr wrap="square">
            <a:spAutoFit/>
          </a:bodyPr>
          <a:lstStyle/>
          <a:p>
            <a:r>
              <a:rPr lang="ja-JP" altLang="en-US" sz="1800" dirty="0">
                <a:latin typeface="Meiryo UI" panose="020B0604030504040204" pitchFamily="50" charset="-128"/>
                <a:ea typeface="Meiryo UI" panose="020B0604030504040204" pitchFamily="50" charset="-128"/>
              </a:rPr>
              <a:t>■実施時期</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８月下旬頃予定</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■参加者</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金融機関、事業者団体、大阪府等</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■議題</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・大阪府が構築する</a:t>
            </a:r>
            <a:r>
              <a:rPr lang="en-US" altLang="ja-JP" sz="1800" dirty="0">
                <a:latin typeface="Meiryo UI" panose="020B0604030504040204" pitchFamily="50" charset="-128"/>
                <a:ea typeface="Meiryo UI" panose="020B0604030504040204" pitchFamily="50" charset="-128"/>
              </a:rPr>
              <a:t>SLL</a:t>
            </a:r>
            <a:r>
              <a:rPr lang="ja-JP" altLang="en-US" sz="1800" dirty="0">
                <a:latin typeface="Meiryo UI" panose="020B0604030504040204" pitchFamily="50" charset="-128"/>
                <a:ea typeface="Meiryo UI" panose="020B0604030504040204" pitchFamily="50" charset="-128"/>
              </a:rPr>
              <a:t>素案に関する意見交換</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ESG</a:t>
            </a:r>
            <a:r>
              <a:rPr lang="ja-JP" altLang="en-US" sz="1800" dirty="0">
                <a:latin typeface="Meiryo UI" panose="020B0604030504040204" pitchFamily="50" charset="-128"/>
                <a:ea typeface="Meiryo UI" panose="020B0604030504040204" pitchFamily="50" charset="-128"/>
              </a:rPr>
              <a:t>融資の促進に関する意見交換</a:t>
            </a:r>
          </a:p>
        </p:txBody>
      </p:sp>
      <p:sp>
        <p:nvSpPr>
          <p:cNvPr id="53" name="テキスト ボックス 52">
            <a:extLst>
              <a:ext uri="{FF2B5EF4-FFF2-40B4-BE49-F238E27FC236}">
                <a16:creationId xmlns:a16="http://schemas.microsoft.com/office/drawing/2014/main" id="{01C2D0A7-AE4E-4657-BBAE-498C2A566625}"/>
              </a:ext>
            </a:extLst>
          </p:cNvPr>
          <p:cNvSpPr txBox="1"/>
          <p:nvPr/>
        </p:nvSpPr>
        <p:spPr>
          <a:xfrm>
            <a:off x="1909625" y="4223283"/>
            <a:ext cx="7147831" cy="2308324"/>
          </a:xfrm>
          <a:prstGeom prst="rect">
            <a:avLst/>
          </a:prstGeom>
          <a:noFill/>
        </p:spPr>
        <p:txBody>
          <a:bodyPr wrap="square">
            <a:spAutoFit/>
          </a:bodyPr>
          <a:lstStyle/>
          <a:p>
            <a:r>
              <a:rPr lang="ja-JP" altLang="en-US" sz="1800" dirty="0">
                <a:latin typeface="Meiryo UI" panose="020B0604030504040204" pitchFamily="50" charset="-128"/>
                <a:ea typeface="Meiryo UI" panose="020B0604030504040204" pitchFamily="50" charset="-128"/>
              </a:rPr>
              <a:t>■実施時期</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11</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12</a:t>
            </a:r>
            <a:r>
              <a:rPr lang="ja-JP" altLang="en-US" sz="1800" dirty="0">
                <a:latin typeface="Meiryo UI" panose="020B0604030504040204" pitchFamily="50" charset="-128"/>
                <a:ea typeface="Meiryo UI" panose="020B0604030504040204" pitchFamily="50" charset="-128"/>
              </a:rPr>
              <a:t>月頃予定</a:t>
            </a:r>
          </a:p>
          <a:p>
            <a:r>
              <a:rPr lang="ja-JP" altLang="en-US" sz="1800" dirty="0">
                <a:latin typeface="Meiryo UI" panose="020B0604030504040204" pitchFamily="50" charset="-128"/>
                <a:ea typeface="Meiryo UI" panose="020B0604030504040204" pitchFamily="50" charset="-128"/>
              </a:rPr>
              <a:t>■参加者</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金融機関、事業者団体、大阪府等</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■議題</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・大阪府</a:t>
            </a:r>
            <a:r>
              <a:rPr lang="en-US" altLang="ja-JP" sz="1800" dirty="0">
                <a:latin typeface="Meiryo UI" panose="020B0604030504040204" pitchFamily="50" charset="-128"/>
                <a:ea typeface="Meiryo UI" panose="020B0604030504040204" pitchFamily="50" charset="-128"/>
              </a:rPr>
              <a:t>SLL</a:t>
            </a:r>
            <a:r>
              <a:rPr lang="ja-JP" altLang="en-US" sz="1800" dirty="0">
                <a:latin typeface="Meiryo UI" panose="020B0604030504040204" pitchFamily="50" charset="-128"/>
                <a:ea typeface="Meiryo UI" panose="020B0604030504040204" pitchFamily="50" charset="-128"/>
              </a:rPr>
              <a:t>制度構築に関する報告</a:t>
            </a:r>
          </a:p>
          <a:p>
            <a:r>
              <a:rPr lang="ja-JP" altLang="en-US" sz="1800" dirty="0">
                <a:latin typeface="Meiryo UI" panose="020B0604030504040204" pitchFamily="50" charset="-128"/>
                <a:ea typeface="Meiryo UI" panose="020B0604030504040204" pitchFamily="50" charset="-128"/>
              </a:rPr>
              <a:t>　・参画金融機関の募集開始について</a:t>
            </a:r>
          </a:p>
          <a:p>
            <a:r>
              <a:rPr lang="ja-JP" altLang="en-US" sz="1800" dirty="0">
                <a:latin typeface="Meiryo UI" panose="020B0604030504040204" pitchFamily="50" charset="-128"/>
                <a:ea typeface="Meiryo UI" panose="020B0604030504040204" pitchFamily="50" charset="-128"/>
              </a:rPr>
              <a:t>　・先行事例に関する事例紹介</a:t>
            </a:r>
          </a:p>
        </p:txBody>
      </p:sp>
      <p:sp>
        <p:nvSpPr>
          <p:cNvPr id="3" name="テキスト ボックス 2">
            <a:extLst>
              <a:ext uri="{FF2B5EF4-FFF2-40B4-BE49-F238E27FC236}">
                <a16:creationId xmlns:a16="http://schemas.microsoft.com/office/drawing/2014/main" id="{88E20261-4D6E-4831-A149-E887E2027B19}"/>
              </a:ext>
            </a:extLst>
          </p:cNvPr>
          <p:cNvSpPr txBox="1"/>
          <p:nvPr/>
        </p:nvSpPr>
        <p:spPr>
          <a:xfrm>
            <a:off x="154476" y="618069"/>
            <a:ext cx="9380649" cy="650691"/>
          </a:xfrm>
          <a:prstGeom prst="rect">
            <a:avLst/>
          </a:prstGeom>
          <a:noFill/>
          <a:ln>
            <a:no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おおさかスマートエネルギー協議会　事業者部門会議を活用し、「金融機関」、「事業者」、「府」による対話・連携により、 </a:t>
            </a:r>
            <a:r>
              <a:rPr kumimoji="1" lang="en-US" altLang="ja-JP" dirty="0">
                <a:latin typeface="Meiryo UI" panose="020B0604030504040204" pitchFamily="50" charset="-128"/>
                <a:ea typeface="Meiryo UI" panose="020B0604030504040204" pitchFamily="50" charset="-128"/>
              </a:rPr>
              <a:t>ESG</a:t>
            </a:r>
            <a:r>
              <a:rPr kumimoji="1" lang="ja-JP" altLang="en-US" dirty="0">
                <a:latin typeface="Meiryo UI" panose="020B0604030504040204" pitchFamily="50" charset="-128"/>
                <a:ea typeface="Meiryo UI" panose="020B0604030504040204" pitchFamily="50" charset="-128"/>
              </a:rPr>
              <a:t>融資の促進し、事業者の脱炭素経営の加速を図る。</a:t>
            </a:r>
          </a:p>
        </p:txBody>
      </p:sp>
      <p:sp>
        <p:nvSpPr>
          <p:cNvPr id="5" name="正方形/長方形 4">
            <a:extLst>
              <a:ext uri="{FF2B5EF4-FFF2-40B4-BE49-F238E27FC236}">
                <a16:creationId xmlns:a16="http://schemas.microsoft.com/office/drawing/2014/main" id="{7E7507D2-B1D7-480F-8DF1-07DF5A433323}"/>
              </a:ext>
            </a:extLst>
          </p:cNvPr>
          <p:cNvSpPr/>
          <p:nvPr/>
        </p:nvSpPr>
        <p:spPr>
          <a:xfrm>
            <a:off x="1568624" y="1502768"/>
            <a:ext cx="5760640" cy="23083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D94FFAE6-02C6-4E9C-BCE0-B562151C8DBB}"/>
              </a:ext>
            </a:extLst>
          </p:cNvPr>
          <p:cNvSpPr/>
          <p:nvPr/>
        </p:nvSpPr>
        <p:spPr>
          <a:xfrm>
            <a:off x="1496616" y="1340768"/>
            <a:ext cx="3132000" cy="324000"/>
          </a:xfrm>
          <a:prstGeom prst="roundRect">
            <a:avLst>
              <a:gd name="adj" fmla="val 50000"/>
            </a:avLst>
          </a:prstGeom>
          <a:solidFill>
            <a:schemeClr val="accent5">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zh-TW" altLang="en-US" sz="1800" b="1" dirty="0">
                <a:solidFill>
                  <a:schemeClr val="tx1"/>
                </a:solidFill>
                <a:latin typeface="Meiryo UI" panose="020B0604030504040204" pitchFamily="50" charset="-128"/>
                <a:ea typeface="Meiryo UI" panose="020B0604030504040204" pitchFamily="50" charset="-128"/>
              </a:rPr>
              <a:t>第１回事業者部門会議</a:t>
            </a:r>
          </a:p>
        </p:txBody>
      </p:sp>
      <p:sp>
        <p:nvSpPr>
          <p:cNvPr id="18" name="正方形/長方形 17">
            <a:extLst>
              <a:ext uri="{FF2B5EF4-FFF2-40B4-BE49-F238E27FC236}">
                <a16:creationId xmlns:a16="http://schemas.microsoft.com/office/drawing/2014/main" id="{630B012A-4BA8-4752-A79A-1F9967061F8D}"/>
              </a:ext>
            </a:extLst>
          </p:cNvPr>
          <p:cNvSpPr/>
          <p:nvPr/>
        </p:nvSpPr>
        <p:spPr>
          <a:xfrm>
            <a:off x="1568624" y="4047295"/>
            <a:ext cx="5760640" cy="2484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2365E1EB-5EE4-45E3-9C56-57D64C77CDEF}"/>
              </a:ext>
            </a:extLst>
          </p:cNvPr>
          <p:cNvSpPr/>
          <p:nvPr/>
        </p:nvSpPr>
        <p:spPr>
          <a:xfrm>
            <a:off x="1496616" y="3899283"/>
            <a:ext cx="3132000" cy="324000"/>
          </a:xfrm>
          <a:prstGeom prst="roundRect">
            <a:avLst>
              <a:gd name="adj" fmla="val 50000"/>
            </a:avLst>
          </a:prstGeom>
          <a:solidFill>
            <a:schemeClr val="accent5">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r>
              <a:rPr lang="zh-TW" altLang="en-US" sz="1800" b="1" dirty="0">
                <a:solidFill>
                  <a:schemeClr val="tx1"/>
                </a:solidFill>
                <a:latin typeface="Meiryo UI" panose="020B0604030504040204" pitchFamily="50" charset="-128"/>
                <a:ea typeface="Meiryo UI" panose="020B0604030504040204" pitchFamily="50" charset="-128"/>
              </a:rPr>
              <a:t>第</a:t>
            </a:r>
            <a:r>
              <a:rPr lang="ja-JP" altLang="en-US" sz="1800" b="1" dirty="0">
                <a:solidFill>
                  <a:schemeClr val="tx1"/>
                </a:solidFill>
                <a:latin typeface="Meiryo UI" panose="020B0604030504040204" pitchFamily="50" charset="-128"/>
                <a:ea typeface="Meiryo UI" panose="020B0604030504040204" pitchFamily="50" charset="-128"/>
              </a:rPr>
              <a:t>２</a:t>
            </a:r>
            <a:r>
              <a:rPr lang="zh-TW" altLang="en-US" sz="1800" b="1" dirty="0">
                <a:solidFill>
                  <a:schemeClr val="tx1"/>
                </a:solidFill>
                <a:latin typeface="Meiryo UI" panose="020B0604030504040204" pitchFamily="50" charset="-128"/>
                <a:ea typeface="Meiryo UI" panose="020B0604030504040204" pitchFamily="50" charset="-128"/>
              </a:rPr>
              <a:t>回事業者部門会議</a:t>
            </a:r>
          </a:p>
        </p:txBody>
      </p:sp>
      <p:sp>
        <p:nvSpPr>
          <p:cNvPr id="20" name="タイトル 1">
            <a:extLst>
              <a:ext uri="{FF2B5EF4-FFF2-40B4-BE49-F238E27FC236}">
                <a16:creationId xmlns:a16="http://schemas.microsoft.com/office/drawing/2014/main" id="{C3FABA21-0C85-4637-A5B1-C029288DAC4A}"/>
              </a:ext>
            </a:extLst>
          </p:cNvPr>
          <p:cNvSpPr txBox="1">
            <a:spLocks/>
          </p:cNvSpPr>
          <p:nvPr/>
        </p:nvSpPr>
        <p:spPr>
          <a:xfrm>
            <a:off x="0" y="0"/>
            <a:ext cx="9906000" cy="54000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rgbClr val="FFFFFF"/>
                </a:solidFill>
                <a:latin typeface="UD デジタル 教科書体 NK-B"/>
                <a:ea typeface="UD デジタル 教科書体 NK-B"/>
              </a:rPr>
              <a:t>令和</a:t>
            </a:r>
            <a:r>
              <a:rPr lang="en-US" altLang="ja-JP" sz="2800" b="1" dirty="0">
                <a:solidFill>
                  <a:srgbClr val="FFFFFF"/>
                </a:solidFill>
                <a:latin typeface="UD デジタル 教科書体 NK-B"/>
                <a:ea typeface="UD デジタル 教科書体 NK-B"/>
              </a:rPr>
              <a:t>7</a:t>
            </a:r>
            <a:r>
              <a:rPr lang="ja-JP" altLang="en-US" sz="2800" b="1" dirty="0">
                <a:solidFill>
                  <a:srgbClr val="FFFFFF"/>
                </a:solidFill>
                <a:latin typeface="UD デジタル 教科書体 NK-B"/>
                <a:ea typeface="UD デジタル 教科書体 NK-B"/>
              </a:rPr>
              <a:t>年度事業者部門会議の開催案</a:t>
            </a:r>
          </a:p>
        </p:txBody>
      </p:sp>
    </p:spTree>
    <p:extLst>
      <p:ext uri="{BB962C8B-B14F-4D97-AF65-F5344CB8AC3E}">
        <p14:creationId xmlns:p14="http://schemas.microsoft.com/office/powerpoint/2010/main" val="423054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06292FE-4AA6-6159-8F8D-4414391A200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255986" y="1703180"/>
            <a:ext cx="7394028" cy="4966423"/>
          </a:xfrm>
          <a:prstGeom prst="rect">
            <a:avLst/>
          </a:prstGeom>
        </p:spPr>
      </p:pic>
      <p:sp>
        <p:nvSpPr>
          <p:cNvPr id="14" name="AutoShape 7">
            <a:extLst>
              <a:ext uri="{FF2B5EF4-FFF2-40B4-BE49-F238E27FC236}">
                <a16:creationId xmlns:a16="http://schemas.microsoft.com/office/drawing/2014/main" id="{51226798-4470-42B7-92C7-03F45419DF17}"/>
              </a:ext>
            </a:extLst>
          </p:cNvPr>
          <p:cNvSpPr>
            <a:spLocks noChangeArrowheads="1"/>
          </p:cNvSpPr>
          <p:nvPr/>
        </p:nvSpPr>
        <p:spPr bwMode="auto">
          <a:xfrm>
            <a:off x="992560" y="1309084"/>
            <a:ext cx="7488832" cy="46373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Meiryo UI" panose="020B0604030504040204" pitchFamily="50" charset="-128"/>
                <a:ea typeface="Meiryo UI" panose="020B0604030504040204" pitchFamily="50" charset="-128"/>
              </a:rPr>
              <a:t>大阪府気候変動対策の推進に関する条例に基づく届出・評価制度の概要</a:t>
            </a:r>
          </a:p>
        </p:txBody>
      </p:sp>
      <p:sp>
        <p:nvSpPr>
          <p:cNvPr id="7" name="スライド番号プレースホルダー 9">
            <a:extLst>
              <a:ext uri="{FF2B5EF4-FFF2-40B4-BE49-F238E27FC236}">
                <a16:creationId xmlns:a16="http://schemas.microsoft.com/office/drawing/2014/main" id="{30A213B0-8524-4B6A-A2D7-CEAC3BCD9CFD}"/>
              </a:ext>
            </a:extLst>
          </p:cNvPr>
          <p:cNvSpPr>
            <a:spLocks noGrp="1"/>
          </p:cNvSpPr>
          <p:nvPr>
            <p:ph type="sldNum" sz="quarter" idx="12"/>
          </p:nvPr>
        </p:nvSpPr>
        <p:spPr>
          <a:xfrm>
            <a:off x="7746897" y="45740"/>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4</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8" name="Text Box 5">
            <a:extLst>
              <a:ext uri="{FF2B5EF4-FFF2-40B4-BE49-F238E27FC236}">
                <a16:creationId xmlns:a16="http://schemas.microsoft.com/office/drawing/2014/main" id="{951AE3E8-4A2A-4DAC-932A-C3EB1290CB46}"/>
              </a:ext>
            </a:extLst>
          </p:cNvPr>
          <p:cNvSpPr txBox="1">
            <a:spLocks noChangeArrowheads="1"/>
          </p:cNvSpPr>
          <p:nvPr/>
        </p:nvSpPr>
        <p:spPr bwMode="auto">
          <a:xfrm>
            <a:off x="277813" y="568255"/>
            <a:ext cx="9355137" cy="70050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6886" tIns="43443" rIns="86886" bIns="43443"/>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今年度、「大阪府気候変動対策の推進に関する条例」に基づく届出・評価制度と連動したサステナビリティ・リンク・ローン（</a:t>
            </a:r>
            <a:r>
              <a:rPr lang="en-US" altLang="ja-JP" sz="2000" dirty="0">
                <a:latin typeface="Meiryo UI" panose="020B0604030504040204" pitchFamily="50" charset="-128"/>
                <a:ea typeface="Meiryo UI" panose="020B0604030504040204" pitchFamily="50" charset="-128"/>
                <a:cs typeface="Times New Roman" panose="02020603050405020304" pitchFamily="18" charset="0"/>
              </a:rPr>
              <a:t>SLL</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）の枠組みを構築。</a:t>
            </a:r>
            <a:endParaRPr lang="en-US" altLang="ja-JP" sz="20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タイトル 1">
            <a:extLst>
              <a:ext uri="{FF2B5EF4-FFF2-40B4-BE49-F238E27FC236}">
                <a16:creationId xmlns:a16="http://schemas.microsoft.com/office/drawing/2014/main" id="{2051F5E6-0323-4A78-8597-49C6ADF5FEB2}"/>
              </a:ext>
            </a:extLst>
          </p:cNvPr>
          <p:cNvSpPr txBox="1">
            <a:spLocks/>
          </p:cNvSpPr>
          <p:nvPr/>
        </p:nvSpPr>
        <p:spPr>
          <a:xfrm>
            <a:off x="0" y="0"/>
            <a:ext cx="9906000" cy="54000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rgbClr val="FFFFFF"/>
                </a:solidFill>
                <a:latin typeface="UD デジタル 教科書体 NK-B"/>
                <a:ea typeface="UD デジタル 教科書体 NK-B"/>
              </a:rPr>
              <a:t>府条例の枠組みと連動した融資制度（</a:t>
            </a:r>
            <a:r>
              <a:rPr lang="en-US" altLang="ja-JP" sz="2800" b="1" dirty="0">
                <a:solidFill>
                  <a:srgbClr val="FFFFFF"/>
                </a:solidFill>
                <a:latin typeface="UD デジタル 教科書体 NK-B"/>
                <a:ea typeface="UD デジタル 教科書体 NK-B"/>
              </a:rPr>
              <a:t>SLL</a:t>
            </a:r>
            <a:r>
              <a:rPr lang="ja-JP" altLang="en-US" sz="2800" b="1" dirty="0">
                <a:solidFill>
                  <a:srgbClr val="FFFFFF"/>
                </a:solidFill>
                <a:latin typeface="UD デジタル 教科書体 NK-B"/>
                <a:ea typeface="UD デジタル 教科書体 NK-B"/>
              </a:rPr>
              <a:t>）の構築</a:t>
            </a:r>
          </a:p>
        </p:txBody>
      </p:sp>
    </p:spTree>
    <p:extLst>
      <p:ext uri="{BB962C8B-B14F-4D97-AF65-F5344CB8AC3E}">
        <p14:creationId xmlns:p14="http://schemas.microsoft.com/office/powerpoint/2010/main" val="229299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AutoShape 6">
            <a:extLst>
              <a:ext uri="{FF2B5EF4-FFF2-40B4-BE49-F238E27FC236}">
                <a16:creationId xmlns:a16="http://schemas.microsoft.com/office/drawing/2014/main" id="{4C3E073D-4160-4CCA-8440-4453D45A3A99}"/>
              </a:ext>
            </a:extLst>
          </p:cNvPr>
          <p:cNvSpPr>
            <a:spLocks noChangeArrowheads="1"/>
          </p:cNvSpPr>
          <p:nvPr/>
        </p:nvSpPr>
        <p:spPr bwMode="auto">
          <a:xfrm>
            <a:off x="850746" y="2602228"/>
            <a:ext cx="8223585" cy="2338902"/>
          </a:xfrm>
          <a:prstGeom prst="flowChart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4" name="四角形: 角を丸くする 23">
            <a:extLst>
              <a:ext uri="{FF2B5EF4-FFF2-40B4-BE49-F238E27FC236}">
                <a16:creationId xmlns:a16="http://schemas.microsoft.com/office/drawing/2014/main" id="{F6685A72-482F-4BA8-92A2-A56DDA0F4DE6}"/>
              </a:ext>
            </a:extLst>
          </p:cNvPr>
          <p:cNvSpPr/>
          <p:nvPr/>
        </p:nvSpPr>
        <p:spPr>
          <a:xfrm>
            <a:off x="1974850" y="4021968"/>
            <a:ext cx="1187450" cy="328613"/>
          </a:xfrm>
          <a:prstGeom prst="round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rPr>
              <a:t>大阪府</a:t>
            </a:r>
          </a:p>
        </p:txBody>
      </p:sp>
      <p:sp>
        <p:nvSpPr>
          <p:cNvPr id="25" name="四角形: 角を丸くする 24">
            <a:extLst>
              <a:ext uri="{FF2B5EF4-FFF2-40B4-BE49-F238E27FC236}">
                <a16:creationId xmlns:a16="http://schemas.microsoft.com/office/drawing/2014/main" id="{16C42D1B-892F-4A6A-9918-5E906E3DB930}"/>
              </a:ext>
            </a:extLst>
          </p:cNvPr>
          <p:cNvSpPr/>
          <p:nvPr/>
        </p:nvSpPr>
        <p:spPr>
          <a:xfrm>
            <a:off x="6399213" y="2977791"/>
            <a:ext cx="1512887" cy="328613"/>
          </a:xfrm>
          <a:prstGeom prst="round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rPr>
              <a:t>府内事業者</a:t>
            </a:r>
          </a:p>
        </p:txBody>
      </p:sp>
      <p:sp>
        <p:nvSpPr>
          <p:cNvPr id="26" name="四角形: 角を丸くする 25">
            <a:extLst>
              <a:ext uri="{FF2B5EF4-FFF2-40B4-BE49-F238E27FC236}">
                <a16:creationId xmlns:a16="http://schemas.microsoft.com/office/drawing/2014/main" id="{3C6ED386-09C5-49DC-81E9-40922F89C9A2}"/>
              </a:ext>
            </a:extLst>
          </p:cNvPr>
          <p:cNvSpPr/>
          <p:nvPr/>
        </p:nvSpPr>
        <p:spPr>
          <a:xfrm>
            <a:off x="6457950" y="4029906"/>
            <a:ext cx="1339850" cy="328612"/>
          </a:xfrm>
          <a:prstGeom prst="round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rPr>
              <a:t>金融機関</a:t>
            </a:r>
          </a:p>
        </p:txBody>
      </p:sp>
      <p:cxnSp>
        <p:nvCxnSpPr>
          <p:cNvPr id="27" name="直線矢印コネクタ 26">
            <a:extLst>
              <a:ext uri="{FF2B5EF4-FFF2-40B4-BE49-F238E27FC236}">
                <a16:creationId xmlns:a16="http://schemas.microsoft.com/office/drawing/2014/main" id="{063CCAF2-9B56-45B6-B8CC-344730E16AE6}"/>
              </a:ext>
            </a:extLst>
          </p:cNvPr>
          <p:cNvCxnSpPr>
            <a:cxnSpLocks/>
          </p:cNvCxnSpPr>
          <p:nvPr/>
        </p:nvCxnSpPr>
        <p:spPr>
          <a:xfrm flipH="1">
            <a:off x="3763963" y="4195006"/>
            <a:ext cx="220821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20EEB89D-4EBD-4832-A502-47BEF998E357}"/>
              </a:ext>
            </a:extLst>
          </p:cNvPr>
          <p:cNvCxnSpPr>
            <a:cxnSpLocks/>
          </p:cNvCxnSpPr>
          <p:nvPr/>
        </p:nvCxnSpPr>
        <p:spPr>
          <a:xfrm flipV="1">
            <a:off x="7050088" y="3407606"/>
            <a:ext cx="0" cy="511175"/>
          </a:xfrm>
          <a:prstGeom prst="straightConnector1">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201820F4-5CA0-45BC-91D3-FDAB002F75B2}"/>
              </a:ext>
            </a:extLst>
          </p:cNvPr>
          <p:cNvCxnSpPr>
            <a:cxnSpLocks/>
          </p:cNvCxnSpPr>
          <p:nvPr/>
        </p:nvCxnSpPr>
        <p:spPr>
          <a:xfrm flipV="1">
            <a:off x="3508375" y="3335891"/>
            <a:ext cx="2870200" cy="779463"/>
          </a:xfrm>
          <a:prstGeom prst="straightConnector1">
            <a:avLst/>
          </a:prstGeom>
          <a:ln w="1905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テキスト ボックス 24">
            <a:extLst>
              <a:ext uri="{FF2B5EF4-FFF2-40B4-BE49-F238E27FC236}">
                <a16:creationId xmlns:a16="http://schemas.microsoft.com/office/drawing/2014/main" id="{172CAAB4-C3EC-4CC8-A064-B1F5CBEA6A90}"/>
              </a:ext>
            </a:extLst>
          </p:cNvPr>
          <p:cNvSpPr txBox="1">
            <a:spLocks noChangeArrowheads="1"/>
          </p:cNvSpPr>
          <p:nvPr/>
        </p:nvSpPr>
        <p:spPr bwMode="auto">
          <a:xfrm>
            <a:off x="7256463" y="3440547"/>
            <a:ext cx="15128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融資実行</a:t>
            </a:r>
            <a:r>
              <a:rPr lang="en-US" altLang="ja-JP" sz="1400" dirty="0"/>
              <a:t>(SLL)</a:t>
            </a:r>
          </a:p>
          <a:p>
            <a:pPr algn="ctr">
              <a:spcBef>
                <a:spcPct val="0"/>
              </a:spcBef>
              <a:buFontTx/>
              <a:buNone/>
            </a:pPr>
            <a:r>
              <a:rPr lang="ja-JP" altLang="en-US" sz="1400" dirty="0"/>
              <a:t>進捗確認</a:t>
            </a:r>
          </a:p>
        </p:txBody>
      </p:sp>
      <p:sp>
        <p:nvSpPr>
          <p:cNvPr id="32" name="テキスト ボックス 25">
            <a:extLst>
              <a:ext uri="{FF2B5EF4-FFF2-40B4-BE49-F238E27FC236}">
                <a16:creationId xmlns:a16="http://schemas.microsoft.com/office/drawing/2014/main" id="{D61968FD-3DF7-4567-AF31-DBBC7DCDD19A}"/>
              </a:ext>
            </a:extLst>
          </p:cNvPr>
          <p:cNvSpPr txBox="1">
            <a:spLocks noChangeArrowheads="1"/>
          </p:cNvSpPr>
          <p:nvPr/>
        </p:nvSpPr>
        <p:spPr bwMode="auto">
          <a:xfrm>
            <a:off x="5362575" y="3456422"/>
            <a:ext cx="17208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対策計画書・</a:t>
            </a:r>
            <a:endParaRPr lang="en-US" altLang="ja-JP" sz="1400" dirty="0"/>
          </a:p>
          <a:p>
            <a:pPr algn="ctr">
              <a:spcBef>
                <a:spcPct val="0"/>
              </a:spcBef>
              <a:buFontTx/>
              <a:buNone/>
            </a:pPr>
            <a:r>
              <a:rPr lang="ja-JP" altLang="en-US" sz="1400" dirty="0"/>
              <a:t>実績報告書の提出</a:t>
            </a:r>
          </a:p>
        </p:txBody>
      </p:sp>
      <p:sp>
        <p:nvSpPr>
          <p:cNvPr id="33" name="テキスト ボックス 26">
            <a:extLst>
              <a:ext uri="{FF2B5EF4-FFF2-40B4-BE49-F238E27FC236}">
                <a16:creationId xmlns:a16="http://schemas.microsoft.com/office/drawing/2014/main" id="{4E94A8D3-4D30-47F8-906E-21D1CD07D0B5}"/>
              </a:ext>
            </a:extLst>
          </p:cNvPr>
          <p:cNvSpPr txBox="1">
            <a:spLocks noChangeArrowheads="1"/>
          </p:cNvSpPr>
          <p:nvPr/>
        </p:nvSpPr>
        <p:spPr bwMode="auto">
          <a:xfrm>
            <a:off x="1490663" y="4409318"/>
            <a:ext cx="226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対策計画書・実績報告書の評価・公表</a:t>
            </a:r>
          </a:p>
        </p:txBody>
      </p:sp>
      <p:sp>
        <p:nvSpPr>
          <p:cNvPr id="34" name="テキスト ボックス 28">
            <a:extLst>
              <a:ext uri="{FF2B5EF4-FFF2-40B4-BE49-F238E27FC236}">
                <a16:creationId xmlns:a16="http://schemas.microsoft.com/office/drawing/2014/main" id="{0CB8C8F7-F521-4E06-AA3B-6574DE2C7B42}"/>
              </a:ext>
            </a:extLst>
          </p:cNvPr>
          <p:cNvSpPr txBox="1">
            <a:spLocks noChangeArrowheads="1"/>
          </p:cNvSpPr>
          <p:nvPr/>
        </p:nvSpPr>
        <p:spPr bwMode="auto">
          <a:xfrm>
            <a:off x="3789363" y="4272793"/>
            <a:ext cx="22637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a:t>対策計画書・実績報告書の評価参照</a:t>
            </a:r>
          </a:p>
        </p:txBody>
      </p:sp>
      <p:cxnSp>
        <p:nvCxnSpPr>
          <p:cNvPr id="36" name="直線矢印コネクタ 35">
            <a:extLst>
              <a:ext uri="{FF2B5EF4-FFF2-40B4-BE49-F238E27FC236}">
                <a16:creationId xmlns:a16="http://schemas.microsoft.com/office/drawing/2014/main" id="{6932509E-C52F-4F54-928F-AE58A88EFC31}"/>
              </a:ext>
            </a:extLst>
          </p:cNvPr>
          <p:cNvCxnSpPr>
            <a:cxnSpLocks/>
          </p:cNvCxnSpPr>
          <p:nvPr/>
        </p:nvCxnSpPr>
        <p:spPr>
          <a:xfrm flipV="1">
            <a:off x="7185025" y="3407606"/>
            <a:ext cx="0" cy="511175"/>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73739467-E8F1-4303-AFA3-959317FE04E8}"/>
              </a:ext>
            </a:extLst>
          </p:cNvPr>
          <p:cNvCxnSpPr>
            <a:cxnSpLocks/>
          </p:cNvCxnSpPr>
          <p:nvPr/>
        </p:nvCxnSpPr>
        <p:spPr>
          <a:xfrm flipV="1">
            <a:off x="3343275" y="3308904"/>
            <a:ext cx="2789237" cy="736600"/>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テキスト ボックス 47">
            <a:extLst>
              <a:ext uri="{FF2B5EF4-FFF2-40B4-BE49-F238E27FC236}">
                <a16:creationId xmlns:a16="http://schemas.microsoft.com/office/drawing/2014/main" id="{90D673A0-6B25-4445-B010-78C3DBD286D4}"/>
              </a:ext>
            </a:extLst>
          </p:cNvPr>
          <p:cNvSpPr txBox="1">
            <a:spLocks noChangeArrowheads="1"/>
          </p:cNvSpPr>
          <p:nvPr/>
        </p:nvSpPr>
        <p:spPr bwMode="auto">
          <a:xfrm>
            <a:off x="3798095" y="3315382"/>
            <a:ext cx="15287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評価結果の通知</a:t>
            </a:r>
          </a:p>
        </p:txBody>
      </p:sp>
      <p:sp>
        <p:nvSpPr>
          <p:cNvPr id="42" name="AutoShape 7">
            <a:extLst>
              <a:ext uri="{FF2B5EF4-FFF2-40B4-BE49-F238E27FC236}">
                <a16:creationId xmlns:a16="http://schemas.microsoft.com/office/drawing/2014/main" id="{654AF9CC-73FC-4561-8F19-58541D216107}"/>
              </a:ext>
            </a:extLst>
          </p:cNvPr>
          <p:cNvSpPr>
            <a:spLocks noChangeArrowheads="1"/>
          </p:cNvSpPr>
          <p:nvPr/>
        </p:nvSpPr>
        <p:spPr bwMode="auto">
          <a:xfrm>
            <a:off x="587499" y="2420888"/>
            <a:ext cx="4077469" cy="328613"/>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Meiryo UI" panose="020B0604030504040204" pitchFamily="50" charset="-128"/>
                <a:ea typeface="Meiryo UI" panose="020B0604030504040204" pitchFamily="50" charset="-128"/>
              </a:rPr>
              <a:t>届出制度の評価と</a:t>
            </a:r>
            <a:r>
              <a:rPr lang="en-US" altLang="ja-JP" sz="1800" dirty="0">
                <a:latin typeface="Meiryo UI" panose="020B0604030504040204" pitchFamily="50" charset="-128"/>
                <a:ea typeface="Meiryo UI" panose="020B0604030504040204" pitchFamily="50" charset="-128"/>
              </a:rPr>
              <a:t>SLL</a:t>
            </a:r>
            <a:r>
              <a:rPr lang="ja-JP" altLang="en-US" sz="1800" dirty="0">
                <a:latin typeface="Meiryo UI" panose="020B0604030504040204" pitchFamily="50" charset="-128"/>
                <a:ea typeface="Meiryo UI" panose="020B0604030504040204" pitchFamily="50" charset="-128"/>
              </a:rPr>
              <a:t>を連動させた枠組み</a:t>
            </a:r>
          </a:p>
        </p:txBody>
      </p:sp>
      <p:sp>
        <p:nvSpPr>
          <p:cNvPr id="43" name="テキスト ボックス 24">
            <a:extLst>
              <a:ext uri="{FF2B5EF4-FFF2-40B4-BE49-F238E27FC236}">
                <a16:creationId xmlns:a16="http://schemas.microsoft.com/office/drawing/2014/main" id="{7445EA5F-1670-4437-8B37-878528AE3FE5}"/>
              </a:ext>
            </a:extLst>
          </p:cNvPr>
          <p:cNvSpPr txBox="1">
            <a:spLocks noChangeArrowheads="1"/>
          </p:cNvSpPr>
          <p:nvPr/>
        </p:nvSpPr>
        <p:spPr bwMode="auto">
          <a:xfrm>
            <a:off x="6371431" y="4408524"/>
            <a:ext cx="15128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評価に応じて</a:t>
            </a:r>
            <a:endParaRPr lang="en-US" altLang="ja-JP" sz="1400" dirty="0"/>
          </a:p>
          <a:p>
            <a:pPr algn="ctr">
              <a:spcBef>
                <a:spcPct val="0"/>
              </a:spcBef>
              <a:buFontTx/>
              <a:buNone/>
            </a:pPr>
            <a:r>
              <a:rPr lang="ja-JP" altLang="en-US" sz="1400" dirty="0"/>
              <a:t>融資条件変更</a:t>
            </a:r>
          </a:p>
        </p:txBody>
      </p:sp>
      <p:sp>
        <p:nvSpPr>
          <p:cNvPr id="39" name="Text Box 5">
            <a:extLst>
              <a:ext uri="{FF2B5EF4-FFF2-40B4-BE49-F238E27FC236}">
                <a16:creationId xmlns:a16="http://schemas.microsoft.com/office/drawing/2014/main" id="{A613EEBE-C0ED-42AE-9E21-09D7413E56AC}"/>
              </a:ext>
            </a:extLst>
          </p:cNvPr>
          <p:cNvSpPr txBox="1">
            <a:spLocks noChangeArrowheads="1"/>
          </p:cNvSpPr>
          <p:nvPr/>
        </p:nvSpPr>
        <p:spPr bwMode="auto">
          <a:xfrm>
            <a:off x="200472" y="692696"/>
            <a:ext cx="9355137" cy="14415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6886" tIns="43443" rIns="86886" bIns="43443"/>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88000" indent="-288000" algn="just">
              <a:buFont typeface="Wingdings" panose="05000000000000000000" pitchFamily="2" charset="2"/>
              <a:buChar char="Ø"/>
            </a:pPr>
            <a:r>
              <a:rPr lang="en-US" altLang="ja-JP" sz="2000" b="1" u="sng" dirty="0">
                <a:latin typeface="Meiryo UI" panose="020B0604030504040204" pitchFamily="50" charset="-128"/>
                <a:ea typeface="Meiryo UI" panose="020B0604030504040204" pitchFamily="50" charset="-128"/>
                <a:cs typeface="Times New Roman" panose="02020603050405020304" pitchFamily="18" charset="0"/>
              </a:rPr>
              <a:t>SLL</a:t>
            </a:r>
            <a:r>
              <a:rPr lang="ja-JP" altLang="en-US" sz="2000" b="1" u="sng" dirty="0">
                <a:latin typeface="Meiryo UI" panose="020B0604030504040204" pitchFamily="50" charset="-128"/>
                <a:ea typeface="Meiryo UI" panose="020B0604030504040204" pitchFamily="50" charset="-128"/>
                <a:cs typeface="Times New Roman" panose="02020603050405020304" pitchFamily="18" charset="0"/>
              </a:rPr>
              <a:t>における改善度合いの評価を府条例の届出制度を活用して府が審査を行うことで担保する</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枠組みを構築し、枠組みに対する外部レビューを取得する。</a:t>
            </a:r>
            <a:endParaRPr lang="en-US" altLang="ja-JP" sz="2000" dirty="0">
              <a:latin typeface="Meiryo UI" panose="020B0604030504040204" pitchFamily="50" charset="-128"/>
              <a:ea typeface="Meiryo UI" panose="020B0604030504040204" pitchFamily="50" charset="-128"/>
              <a:cs typeface="Times New Roman" panose="02020603050405020304" pitchFamily="18" charset="0"/>
            </a:endParaRPr>
          </a:p>
          <a:p>
            <a:pPr marL="288000" indent="-288000" algn="just">
              <a:buFont typeface="Wingdings" panose="05000000000000000000" pitchFamily="2" charset="2"/>
              <a:buChar char="Ø"/>
            </a:pPr>
            <a:r>
              <a:rPr lang="en-US" altLang="ja-JP" sz="2000" b="1" u="sng" dirty="0">
                <a:latin typeface="Meiryo UI" panose="020B0604030504040204" pitchFamily="50" charset="-128"/>
                <a:ea typeface="Meiryo UI" panose="020B0604030504040204" pitchFamily="50" charset="-128"/>
                <a:cs typeface="Times New Roman" panose="02020603050405020304" pitchFamily="18" charset="0"/>
              </a:rPr>
              <a:t>SLL</a:t>
            </a:r>
            <a:r>
              <a:rPr lang="ja-JP" altLang="en-US" sz="2000" b="1" u="sng" dirty="0">
                <a:latin typeface="Meiryo UI" panose="020B0604030504040204" pitchFamily="50" charset="-128"/>
                <a:ea typeface="Meiryo UI" panose="020B0604030504040204" pitchFamily="50" charset="-128"/>
                <a:cs typeface="Times New Roman" panose="02020603050405020304" pitchFamily="18" charset="0"/>
              </a:rPr>
              <a:t>組成時の個別の外部レビューの費用を不要</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にすることで、中小事業者に対する</a:t>
            </a:r>
            <a:r>
              <a:rPr lang="en-US" altLang="ja-JP" sz="2000" dirty="0">
                <a:latin typeface="Meiryo UI" panose="020B0604030504040204" pitchFamily="50" charset="-128"/>
                <a:ea typeface="Meiryo UI" panose="020B0604030504040204" pitchFamily="50" charset="-128"/>
                <a:cs typeface="Times New Roman" panose="02020603050405020304" pitchFamily="18" charset="0"/>
              </a:rPr>
              <a:t>ESG</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融資を促進するとともに、事業者の脱炭素経営の加速を図る。</a:t>
            </a:r>
            <a:endParaRPr lang="en-US" altLang="ja-JP" sz="20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0" name="テキスト ボックス 47">
            <a:extLst>
              <a:ext uri="{FF2B5EF4-FFF2-40B4-BE49-F238E27FC236}">
                <a16:creationId xmlns:a16="http://schemas.microsoft.com/office/drawing/2014/main" id="{0EEC706C-D18B-4AD7-AD76-1A078FE033E0}"/>
              </a:ext>
            </a:extLst>
          </p:cNvPr>
          <p:cNvSpPr txBox="1">
            <a:spLocks noChangeArrowheads="1"/>
          </p:cNvSpPr>
          <p:nvPr/>
        </p:nvSpPr>
        <p:spPr bwMode="auto">
          <a:xfrm>
            <a:off x="5081587" y="3561919"/>
            <a:ext cx="5202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①</a:t>
            </a:r>
          </a:p>
        </p:txBody>
      </p:sp>
      <p:sp>
        <p:nvSpPr>
          <p:cNvPr id="44" name="テキスト ボックス 47">
            <a:extLst>
              <a:ext uri="{FF2B5EF4-FFF2-40B4-BE49-F238E27FC236}">
                <a16:creationId xmlns:a16="http://schemas.microsoft.com/office/drawing/2014/main" id="{C7212773-FC1C-4017-AE33-4D325B679CEC}"/>
              </a:ext>
            </a:extLst>
          </p:cNvPr>
          <p:cNvSpPr txBox="1">
            <a:spLocks noChangeArrowheads="1"/>
          </p:cNvSpPr>
          <p:nvPr/>
        </p:nvSpPr>
        <p:spPr bwMode="auto">
          <a:xfrm>
            <a:off x="4095588" y="3487116"/>
            <a:ext cx="5202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②</a:t>
            </a:r>
          </a:p>
        </p:txBody>
      </p:sp>
      <p:sp>
        <p:nvSpPr>
          <p:cNvPr id="45" name="テキスト ボックス 47">
            <a:extLst>
              <a:ext uri="{FF2B5EF4-FFF2-40B4-BE49-F238E27FC236}">
                <a16:creationId xmlns:a16="http://schemas.microsoft.com/office/drawing/2014/main" id="{F48181CB-414B-44BB-8E9C-2D86284D308D}"/>
              </a:ext>
            </a:extLst>
          </p:cNvPr>
          <p:cNvSpPr txBox="1">
            <a:spLocks noChangeArrowheads="1"/>
          </p:cNvSpPr>
          <p:nvPr/>
        </p:nvSpPr>
        <p:spPr bwMode="auto">
          <a:xfrm>
            <a:off x="4727790" y="3945927"/>
            <a:ext cx="5202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③</a:t>
            </a:r>
          </a:p>
        </p:txBody>
      </p:sp>
      <p:sp>
        <p:nvSpPr>
          <p:cNvPr id="46" name="テキスト ボックス 47">
            <a:extLst>
              <a:ext uri="{FF2B5EF4-FFF2-40B4-BE49-F238E27FC236}">
                <a16:creationId xmlns:a16="http://schemas.microsoft.com/office/drawing/2014/main" id="{4B140334-30A9-423B-9CCF-2C60CCFA481F}"/>
              </a:ext>
            </a:extLst>
          </p:cNvPr>
          <p:cNvSpPr txBox="1">
            <a:spLocks noChangeArrowheads="1"/>
          </p:cNvSpPr>
          <p:nvPr/>
        </p:nvSpPr>
        <p:spPr bwMode="auto">
          <a:xfrm>
            <a:off x="7091793" y="3491626"/>
            <a:ext cx="5202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④</a:t>
            </a:r>
          </a:p>
        </p:txBody>
      </p:sp>
      <p:sp>
        <p:nvSpPr>
          <p:cNvPr id="47" name="テキスト ボックス 47">
            <a:extLst>
              <a:ext uri="{FF2B5EF4-FFF2-40B4-BE49-F238E27FC236}">
                <a16:creationId xmlns:a16="http://schemas.microsoft.com/office/drawing/2014/main" id="{B2304A35-B0A8-4911-AAFC-03F371828B24}"/>
              </a:ext>
            </a:extLst>
          </p:cNvPr>
          <p:cNvSpPr txBox="1">
            <a:spLocks noChangeArrowheads="1"/>
          </p:cNvSpPr>
          <p:nvPr/>
        </p:nvSpPr>
        <p:spPr bwMode="auto">
          <a:xfrm>
            <a:off x="6649677" y="3506390"/>
            <a:ext cx="52026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①</a:t>
            </a:r>
          </a:p>
        </p:txBody>
      </p:sp>
      <p:sp>
        <p:nvSpPr>
          <p:cNvPr id="52" name="四角形: 角を丸くする 51">
            <a:extLst>
              <a:ext uri="{FF2B5EF4-FFF2-40B4-BE49-F238E27FC236}">
                <a16:creationId xmlns:a16="http://schemas.microsoft.com/office/drawing/2014/main" id="{9E440153-27E9-4E1A-8475-97510EAFB380}"/>
              </a:ext>
            </a:extLst>
          </p:cNvPr>
          <p:cNvSpPr/>
          <p:nvPr/>
        </p:nvSpPr>
        <p:spPr>
          <a:xfrm>
            <a:off x="3893817" y="5546281"/>
            <a:ext cx="2019889" cy="311525"/>
          </a:xfrm>
          <a:prstGeom prst="round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rPr>
              <a:t>外部レビュー機関</a:t>
            </a:r>
          </a:p>
        </p:txBody>
      </p:sp>
      <p:sp>
        <p:nvSpPr>
          <p:cNvPr id="54" name="テキスト ボックス 24">
            <a:extLst>
              <a:ext uri="{FF2B5EF4-FFF2-40B4-BE49-F238E27FC236}">
                <a16:creationId xmlns:a16="http://schemas.microsoft.com/office/drawing/2014/main" id="{8F6D9F46-83BC-4D2C-9582-60E297020052}"/>
              </a:ext>
            </a:extLst>
          </p:cNvPr>
          <p:cNvSpPr txBox="1">
            <a:spLocks noChangeArrowheads="1"/>
          </p:cNvSpPr>
          <p:nvPr/>
        </p:nvSpPr>
        <p:spPr bwMode="auto">
          <a:xfrm>
            <a:off x="3156240" y="5894443"/>
            <a:ext cx="41730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400" dirty="0"/>
              <a:t>SPTs</a:t>
            </a:r>
            <a:r>
              <a:rPr lang="ja-JP" altLang="en-US" sz="1400" dirty="0"/>
              <a:t>（サステナビリティ・パフォーマンス・ターゲット）の野心性や適切性を客観的に評価</a:t>
            </a:r>
            <a:endParaRPr lang="en-US" altLang="ja-JP" sz="1400" dirty="0"/>
          </a:p>
        </p:txBody>
      </p:sp>
      <p:sp>
        <p:nvSpPr>
          <p:cNvPr id="55" name="テキスト ボックス 24">
            <a:extLst>
              <a:ext uri="{FF2B5EF4-FFF2-40B4-BE49-F238E27FC236}">
                <a16:creationId xmlns:a16="http://schemas.microsoft.com/office/drawing/2014/main" id="{15BA6423-9204-4F26-B4F2-D3973A789ABE}"/>
              </a:ext>
            </a:extLst>
          </p:cNvPr>
          <p:cNvSpPr txBox="1">
            <a:spLocks noChangeArrowheads="1"/>
          </p:cNvSpPr>
          <p:nvPr/>
        </p:nvSpPr>
        <p:spPr bwMode="auto">
          <a:xfrm>
            <a:off x="5051400" y="5066770"/>
            <a:ext cx="29111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400" dirty="0"/>
              <a:t>枠組みに対する外部レビューの付与</a:t>
            </a:r>
            <a:endParaRPr lang="en-US" altLang="ja-JP" sz="1400" dirty="0"/>
          </a:p>
        </p:txBody>
      </p:sp>
      <p:sp>
        <p:nvSpPr>
          <p:cNvPr id="3" name="矢印: 下 2">
            <a:extLst>
              <a:ext uri="{FF2B5EF4-FFF2-40B4-BE49-F238E27FC236}">
                <a16:creationId xmlns:a16="http://schemas.microsoft.com/office/drawing/2014/main" id="{0DBCEC95-A684-4D9E-A223-13EBE27C15F5}"/>
              </a:ext>
            </a:extLst>
          </p:cNvPr>
          <p:cNvSpPr/>
          <p:nvPr/>
        </p:nvSpPr>
        <p:spPr>
          <a:xfrm rot="10800000">
            <a:off x="4756125" y="4979142"/>
            <a:ext cx="295275" cy="4416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スライド番号プレースホルダー 9">
            <a:extLst>
              <a:ext uri="{FF2B5EF4-FFF2-40B4-BE49-F238E27FC236}">
                <a16:creationId xmlns:a16="http://schemas.microsoft.com/office/drawing/2014/main" id="{26004378-D8DC-45E0-B32B-AEBEF33B7B03}"/>
              </a:ext>
            </a:extLst>
          </p:cNvPr>
          <p:cNvSpPr>
            <a:spLocks noGrp="1"/>
          </p:cNvSpPr>
          <p:nvPr>
            <p:ph type="sldNum" sz="quarter" idx="12"/>
          </p:nvPr>
        </p:nvSpPr>
        <p:spPr>
          <a:xfrm>
            <a:off x="7746897" y="45740"/>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5</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35" name="タイトル 1">
            <a:extLst>
              <a:ext uri="{FF2B5EF4-FFF2-40B4-BE49-F238E27FC236}">
                <a16:creationId xmlns:a16="http://schemas.microsoft.com/office/drawing/2014/main" id="{6B1B087A-87AD-4EBC-B59C-3DB660B98F46}"/>
              </a:ext>
            </a:extLst>
          </p:cNvPr>
          <p:cNvSpPr txBox="1">
            <a:spLocks/>
          </p:cNvSpPr>
          <p:nvPr/>
        </p:nvSpPr>
        <p:spPr>
          <a:xfrm>
            <a:off x="0" y="0"/>
            <a:ext cx="9906000" cy="54000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rgbClr val="FFFFFF"/>
                </a:solidFill>
                <a:latin typeface="UD デジタル 教科書体 NK-B"/>
                <a:ea typeface="UD デジタル 教科書体 NK-B"/>
              </a:rPr>
              <a:t>府条例の枠組みと連動した融資制度（</a:t>
            </a:r>
            <a:r>
              <a:rPr lang="en-US" altLang="ja-JP" sz="2800" b="1" dirty="0">
                <a:solidFill>
                  <a:srgbClr val="FFFFFF"/>
                </a:solidFill>
                <a:latin typeface="UD デジタル 教科書体 NK-B"/>
                <a:ea typeface="UD デジタル 教科書体 NK-B"/>
              </a:rPr>
              <a:t>SLL</a:t>
            </a:r>
            <a:r>
              <a:rPr lang="ja-JP" altLang="en-US" sz="2800" b="1" dirty="0">
                <a:solidFill>
                  <a:srgbClr val="FFFFFF"/>
                </a:solidFill>
                <a:latin typeface="UD デジタル 教科書体 NK-B"/>
                <a:ea typeface="UD デジタル 教科書体 NK-B"/>
              </a:rPr>
              <a:t>）の構築</a:t>
            </a:r>
          </a:p>
        </p:txBody>
      </p:sp>
    </p:spTree>
    <p:extLst>
      <p:ext uri="{BB962C8B-B14F-4D97-AF65-F5344CB8AC3E}">
        <p14:creationId xmlns:p14="http://schemas.microsoft.com/office/powerpoint/2010/main" val="408384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187">
            <a:extLst>
              <a:ext uri="{FF2B5EF4-FFF2-40B4-BE49-F238E27FC236}">
                <a16:creationId xmlns:a16="http://schemas.microsoft.com/office/drawing/2014/main" id="{D7442403-7B3C-40BF-A567-2C099CA2920D}"/>
              </a:ext>
            </a:extLst>
          </p:cNvPr>
          <p:cNvSpPr>
            <a:spLocks noChangeArrowheads="1"/>
          </p:cNvSpPr>
          <p:nvPr/>
        </p:nvSpPr>
        <p:spPr bwMode="auto">
          <a:xfrm>
            <a:off x="920552" y="3226788"/>
            <a:ext cx="1062792" cy="202213"/>
          </a:xfrm>
          <a:prstGeom prst="rect">
            <a:avLst/>
          </a:prstGeom>
          <a:noFill/>
          <a:ln w="9525">
            <a:no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defRPr/>
            </a:pPr>
            <a:r>
              <a:rPr lang="ja-JP" altLang="en-US" sz="1800" b="1" dirty="0">
                <a:solidFill>
                  <a:prstClr val="black"/>
                </a:solidFill>
                <a:latin typeface="Meiryo UI" panose="020B0604030504040204" pitchFamily="50" charset="-128"/>
                <a:ea typeface="Meiryo UI" panose="020B0604030504040204" pitchFamily="50" charset="-128"/>
              </a:rPr>
              <a:t>≪事業スキーム図≫</a:t>
            </a:r>
          </a:p>
        </p:txBody>
      </p:sp>
      <p:pic>
        <p:nvPicPr>
          <p:cNvPr id="16" name="図 15">
            <a:extLst>
              <a:ext uri="{FF2B5EF4-FFF2-40B4-BE49-F238E27FC236}">
                <a16:creationId xmlns:a16="http://schemas.microsoft.com/office/drawing/2014/main" id="{DD57FCCE-941E-42F5-9410-A088CB33F465}"/>
              </a:ext>
            </a:extLst>
          </p:cNvPr>
          <p:cNvPicPr>
            <a:picLocks noChangeAspect="1"/>
          </p:cNvPicPr>
          <p:nvPr/>
        </p:nvPicPr>
        <p:blipFill>
          <a:blip r:embed="rId3"/>
          <a:stretch>
            <a:fillRect/>
          </a:stretch>
        </p:blipFill>
        <p:spPr>
          <a:xfrm>
            <a:off x="632969" y="3645024"/>
            <a:ext cx="8769314" cy="2811712"/>
          </a:xfrm>
          <a:prstGeom prst="rect">
            <a:avLst/>
          </a:prstGeom>
        </p:spPr>
      </p:pic>
      <p:pic>
        <p:nvPicPr>
          <p:cNvPr id="15" name="図 14" descr="タイムライン が含まれている画像&#10;&#10;自動的に生成された説明">
            <a:extLst>
              <a:ext uri="{FF2B5EF4-FFF2-40B4-BE49-F238E27FC236}">
                <a16:creationId xmlns:a16="http://schemas.microsoft.com/office/drawing/2014/main" id="{1196465A-A9C6-430B-8302-BA9649D620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2713" y="1164016"/>
            <a:ext cx="4248472" cy="1699389"/>
          </a:xfrm>
          <a:prstGeom prst="rect">
            <a:avLst/>
          </a:prstGeom>
        </p:spPr>
      </p:pic>
      <p:sp>
        <p:nvSpPr>
          <p:cNvPr id="19" name="タイトル 3">
            <a:extLst>
              <a:ext uri="{FF2B5EF4-FFF2-40B4-BE49-F238E27FC236}">
                <a16:creationId xmlns:a16="http://schemas.microsoft.com/office/drawing/2014/main" id="{F454A8D1-044A-46E9-BA85-23702A5639D0}"/>
              </a:ext>
            </a:extLst>
          </p:cNvPr>
          <p:cNvSpPr txBox="1">
            <a:spLocks/>
          </p:cNvSpPr>
          <p:nvPr/>
        </p:nvSpPr>
        <p:spPr>
          <a:xfrm>
            <a:off x="272929" y="755383"/>
            <a:ext cx="2087783" cy="426512"/>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16000" indent="-1440000">
              <a:lnSpc>
                <a:spcPct val="100000"/>
              </a:lnSpc>
              <a:spcBef>
                <a:spcPts val="0"/>
              </a:spcBef>
              <a:defRPr/>
            </a:pPr>
            <a:r>
              <a:rPr lang="ja-JP" altLang="en-US" sz="1800" dirty="0">
                <a:solidFill>
                  <a:prstClr val="black"/>
                </a:solidFill>
                <a:latin typeface="Meiryo UI" panose="020B0604030504040204" pitchFamily="50" charset="-128"/>
                <a:ea typeface="Meiryo UI" panose="020B0604030504040204" pitchFamily="50" charset="-128"/>
              </a:rPr>
              <a:t>○環境価値とは</a:t>
            </a:r>
            <a:endParaRPr lang="en-US" altLang="ja-JP" sz="1800" dirty="0">
              <a:solidFill>
                <a:prstClr val="black"/>
              </a:solidFill>
              <a:latin typeface="Meiryo UI" panose="020B0604030504040204" pitchFamily="50" charset="-128"/>
              <a:ea typeface="Meiryo UI" panose="020B0604030504040204" pitchFamily="50" charset="-128"/>
            </a:endParaRPr>
          </a:p>
        </p:txBody>
      </p:sp>
      <p:sp>
        <p:nvSpPr>
          <p:cNvPr id="21" name="タイトル 3">
            <a:extLst>
              <a:ext uri="{FF2B5EF4-FFF2-40B4-BE49-F238E27FC236}">
                <a16:creationId xmlns:a16="http://schemas.microsoft.com/office/drawing/2014/main" id="{2D8AA17F-F006-4796-8EBE-1A0B071DFD8E}"/>
              </a:ext>
            </a:extLst>
          </p:cNvPr>
          <p:cNvSpPr txBox="1">
            <a:spLocks/>
          </p:cNvSpPr>
          <p:nvPr/>
        </p:nvSpPr>
        <p:spPr>
          <a:xfrm>
            <a:off x="4664968" y="683428"/>
            <a:ext cx="2304254" cy="570423"/>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16000" indent="-1440000">
              <a:lnSpc>
                <a:spcPct val="100000"/>
              </a:lnSpc>
              <a:spcBef>
                <a:spcPts val="0"/>
              </a:spcBef>
              <a:defRPr/>
            </a:pPr>
            <a:r>
              <a:rPr lang="ja-JP" altLang="en-US" sz="1800" dirty="0">
                <a:solidFill>
                  <a:prstClr val="black"/>
                </a:solidFill>
                <a:latin typeface="Meiryo UI" panose="020B0604030504040204" pitchFamily="50" charset="-128"/>
                <a:ea typeface="Meiryo UI" panose="020B0604030504040204" pitchFamily="50" charset="-128"/>
              </a:rPr>
              <a:t>○</a:t>
            </a:r>
            <a:r>
              <a:rPr lang="en-US" altLang="ja-JP" sz="1800" dirty="0">
                <a:solidFill>
                  <a:prstClr val="black"/>
                </a:solidFill>
                <a:latin typeface="Meiryo UI" panose="020B0604030504040204" pitchFamily="50" charset="-128"/>
                <a:ea typeface="Meiryo UI" panose="020B0604030504040204" pitchFamily="50" charset="-128"/>
              </a:rPr>
              <a:t>J-</a:t>
            </a:r>
            <a:r>
              <a:rPr lang="ja-JP" altLang="en-US" sz="1800" dirty="0">
                <a:solidFill>
                  <a:prstClr val="black"/>
                </a:solidFill>
                <a:latin typeface="Meiryo UI" panose="020B0604030504040204" pitchFamily="50" charset="-128"/>
                <a:ea typeface="Meiryo UI" panose="020B0604030504040204" pitchFamily="50" charset="-128"/>
              </a:rPr>
              <a:t>クレジット制度とは</a:t>
            </a:r>
            <a:endParaRPr lang="en-US" altLang="ja-JP" sz="1800" dirty="0">
              <a:solidFill>
                <a:prstClr val="black"/>
              </a:solidFill>
              <a:latin typeface="Meiryo UI" panose="020B0604030504040204" pitchFamily="50" charset="-128"/>
              <a:ea typeface="Meiryo UI" panose="020B0604030504040204" pitchFamily="50" charset="-128"/>
            </a:endParaRPr>
          </a:p>
        </p:txBody>
      </p:sp>
      <p:sp>
        <p:nvSpPr>
          <p:cNvPr id="22" name="タイトル 3">
            <a:extLst>
              <a:ext uri="{FF2B5EF4-FFF2-40B4-BE49-F238E27FC236}">
                <a16:creationId xmlns:a16="http://schemas.microsoft.com/office/drawing/2014/main" id="{45AE8FEF-E5DE-4A7E-8143-1129754F13A9}"/>
              </a:ext>
            </a:extLst>
          </p:cNvPr>
          <p:cNvSpPr txBox="1">
            <a:spLocks/>
          </p:cNvSpPr>
          <p:nvPr/>
        </p:nvSpPr>
        <p:spPr>
          <a:xfrm>
            <a:off x="4880993" y="1162010"/>
            <a:ext cx="4605463" cy="1557028"/>
          </a:xfrm>
          <a:prstGeom prst="rect">
            <a:avLst/>
          </a:prstGeom>
          <a:no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00000"/>
              </a:lnSpc>
              <a:spcBef>
                <a:spcPts val="0"/>
              </a:spcBef>
              <a:defRPr/>
            </a:pPr>
            <a:r>
              <a:rPr lang="ja-JP" altLang="en-US" sz="1800" dirty="0">
                <a:solidFill>
                  <a:prstClr val="black"/>
                </a:solidFill>
                <a:latin typeface="Meiryo UI" panose="020B0604030504040204" pitchFamily="50" charset="-128"/>
                <a:ea typeface="Meiryo UI" panose="020B0604030504040204" pitchFamily="50" charset="-128"/>
              </a:rPr>
              <a:t>・再エネ・省エネの取組みによる</a:t>
            </a:r>
            <a:r>
              <a:rPr lang="en-US" altLang="ja-JP" sz="1800" dirty="0">
                <a:solidFill>
                  <a:prstClr val="black"/>
                </a:solidFill>
                <a:latin typeface="Meiryo UI" panose="020B0604030504040204" pitchFamily="50" charset="-128"/>
                <a:ea typeface="Meiryo UI" panose="020B0604030504040204" pitchFamily="50" charset="-128"/>
              </a:rPr>
              <a:t>CO</a:t>
            </a:r>
            <a:r>
              <a:rPr lang="ja-JP" altLang="en-US" sz="1800" dirty="0">
                <a:solidFill>
                  <a:prstClr val="black"/>
                </a:solidFill>
                <a:latin typeface="Meiryo UI" panose="020B0604030504040204" pitchFamily="50" charset="-128"/>
                <a:ea typeface="Meiryo UI" panose="020B0604030504040204" pitchFamily="50" charset="-128"/>
              </a:rPr>
              <a:t>₂排出削減量（環境価値）を金銭価値をもち取引可能な</a:t>
            </a:r>
            <a:endParaRPr lang="en-US" altLang="ja-JP" sz="1800" dirty="0">
              <a:solidFill>
                <a:prstClr val="black"/>
              </a:solidFill>
              <a:latin typeface="Meiryo UI" panose="020B0604030504040204" pitchFamily="50" charset="-128"/>
              <a:ea typeface="Meiryo UI" panose="020B0604030504040204" pitchFamily="50" charset="-128"/>
            </a:endParaRPr>
          </a:p>
          <a:p>
            <a:pPr>
              <a:lnSpc>
                <a:spcPct val="100000"/>
              </a:lnSpc>
              <a:spcBef>
                <a:spcPts val="0"/>
              </a:spcBef>
              <a:defRPr/>
            </a:pPr>
            <a:r>
              <a:rPr lang="ja-JP" altLang="en-US" sz="1800" dirty="0">
                <a:solidFill>
                  <a:prstClr val="black"/>
                </a:solidFill>
                <a:latin typeface="Meiryo UI" panose="020B0604030504040204" pitchFamily="50" charset="-128"/>
                <a:ea typeface="Meiryo UI" panose="020B0604030504040204" pitchFamily="50" charset="-128"/>
              </a:rPr>
              <a:t>　</a:t>
            </a:r>
            <a:r>
              <a:rPr lang="ja-JP" altLang="en-US" sz="1800" dirty="0">
                <a:solidFill>
                  <a:srgbClr val="FF0000"/>
                </a:solidFill>
                <a:latin typeface="Meiryo UI" panose="020B0604030504040204" pitchFamily="50" charset="-128"/>
                <a:ea typeface="Meiryo UI" panose="020B0604030504040204" pitchFamily="50" charset="-128"/>
              </a:rPr>
              <a:t>クレジット</a:t>
            </a:r>
            <a:r>
              <a:rPr lang="ja-JP" altLang="en-US" sz="1800" dirty="0">
                <a:solidFill>
                  <a:prstClr val="black"/>
                </a:solidFill>
                <a:latin typeface="Meiryo UI" panose="020B0604030504040204" pitchFamily="50" charset="-128"/>
                <a:ea typeface="Meiryo UI" panose="020B0604030504040204" pitchFamily="50" charset="-128"/>
              </a:rPr>
              <a:t>として国が認証する制度</a:t>
            </a:r>
            <a:endParaRPr lang="en-US" altLang="ja-JP" sz="1800" dirty="0">
              <a:solidFill>
                <a:prstClr val="black"/>
              </a:solidFill>
              <a:latin typeface="Meiryo UI" panose="020B0604030504040204" pitchFamily="50" charset="-128"/>
              <a:ea typeface="Meiryo UI" panose="020B0604030504040204" pitchFamily="50" charset="-128"/>
            </a:endParaRPr>
          </a:p>
          <a:p>
            <a:pPr>
              <a:lnSpc>
                <a:spcPct val="100000"/>
              </a:lnSpc>
              <a:spcBef>
                <a:spcPts val="0"/>
              </a:spcBef>
              <a:defRPr/>
            </a:pPr>
            <a:r>
              <a:rPr lang="ja-JP" altLang="en-US" sz="1800" dirty="0">
                <a:solidFill>
                  <a:prstClr val="black"/>
                </a:solidFill>
                <a:latin typeface="Meiryo UI" panose="020B0604030504040204" pitchFamily="50" charset="-128"/>
                <a:ea typeface="Meiryo UI" panose="020B0604030504040204" pitchFamily="50" charset="-128"/>
              </a:rPr>
              <a:t>・認証後は、企業間で取引ができ、実際の</a:t>
            </a:r>
            <a:endParaRPr lang="en-US" altLang="ja-JP" sz="1800" dirty="0">
              <a:solidFill>
                <a:prstClr val="black"/>
              </a:solidFill>
              <a:latin typeface="Meiryo UI" panose="020B0604030504040204" pitchFamily="50" charset="-128"/>
              <a:ea typeface="Meiryo UI" panose="020B0604030504040204" pitchFamily="50" charset="-128"/>
            </a:endParaRPr>
          </a:p>
          <a:p>
            <a:pPr>
              <a:lnSpc>
                <a:spcPct val="100000"/>
              </a:lnSpc>
              <a:spcBef>
                <a:spcPts val="0"/>
              </a:spcBef>
              <a:defRPr/>
            </a:pPr>
            <a:r>
              <a:rPr lang="ja-JP" altLang="en-US" sz="1800" dirty="0">
                <a:solidFill>
                  <a:prstClr val="black"/>
                </a:solidFill>
                <a:latin typeface="Meiryo UI" panose="020B0604030504040204" pitchFamily="50" charset="-128"/>
                <a:ea typeface="Meiryo UI" panose="020B0604030504040204" pitchFamily="50" charset="-128"/>
              </a:rPr>
              <a:t>　</a:t>
            </a:r>
            <a:r>
              <a:rPr lang="en-US" altLang="ja-JP" sz="1800" dirty="0">
                <a:solidFill>
                  <a:prstClr val="black"/>
                </a:solidFill>
                <a:latin typeface="Meiryo UI" panose="020B0604030504040204" pitchFamily="50" charset="-128"/>
                <a:ea typeface="Meiryo UI" panose="020B0604030504040204" pitchFamily="50" charset="-128"/>
              </a:rPr>
              <a:t>CO</a:t>
            </a:r>
            <a:r>
              <a:rPr lang="ja-JP" altLang="en-US" sz="1800" dirty="0">
                <a:solidFill>
                  <a:prstClr val="black"/>
                </a:solidFill>
                <a:latin typeface="Meiryo UI" panose="020B0604030504040204" pitchFamily="50" charset="-128"/>
                <a:ea typeface="Meiryo UI" panose="020B0604030504040204" pitchFamily="50" charset="-128"/>
              </a:rPr>
              <a:t>₂排出量と相殺（オフセット）できる。</a:t>
            </a:r>
            <a:endParaRPr lang="en-US" altLang="ja-JP" sz="1800" dirty="0">
              <a:solidFill>
                <a:prstClr val="black"/>
              </a:solidFill>
              <a:latin typeface="Meiryo UI" panose="020B0604030504040204" pitchFamily="50" charset="-128"/>
              <a:ea typeface="Meiryo UI" panose="020B0604030504040204" pitchFamily="50" charset="-128"/>
            </a:endParaRPr>
          </a:p>
        </p:txBody>
      </p:sp>
      <p:sp>
        <p:nvSpPr>
          <p:cNvPr id="10" name="スライド番号プレースホルダー 9">
            <a:extLst>
              <a:ext uri="{FF2B5EF4-FFF2-40B4-BE49-F238E27FC236}">
                <a16:creationId xmlns:a16="http://schemas.microsoft.com/office/drawing/2014/main" id="{DFEA07C3-DE79-428F-B650-7B098A44C261}"/>
              </a:ext>
            </a:extLst>
          </p:cNvPr>
          <p:cNvSpPr>
            <a:spLocks noGrp="1"/>
          </p:cNvSpPr>
          <p:nvPr>
            <p:ph type="sldNum" sz="quarter" idx="12"/>
          </p:nvPr>
        </p:nvSpPr>
        <p:spPr>
          <a:xfrm>
            <a:off x="7746897" y="45740"/>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6</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11" name="タイトル 1">
            <a:extLst>
              <a:ext uri="{FF2B5EF4-FFF2-40B4-BE49-F238E27FC236}">
                <a16:creationId xmlns:a16="http://schemas.microsoft.com/office/drawing/2014/main" id="{C1FFBF64-00C3-42DA-BB8A-1CCF15C7D9F0}"/>
              </a:ext>
            </a:extLst>
          </p:cNvPr>
          <p:cNvSpPr txBox="1">
            <a:spLocks/>
          </p:cNvSpPr>
          <p:nvPr/>
        </p:nvSpPr>
        <p:spPr>
          <a:xfrm>
            <a:off x="0" y="0"/>
            <a:ext cx="9906000" cy="54000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800" b="1" dirty="0">
                <a:solidFill>
                  <a:srgbClr val="FFFFFF"/>
                </a:solidFill>
                <a:latin typeface="UD デジタル 教科書体 NK-B"/>
                <a:ea typeface="UD デジタル 教科書体 NK-B"/>
              </a:rPr>
              <a:t>J-</a:t>
            </a:r>
            <a:r>
              <a:rPr lang="ja-JP" altLang="en-US" sz="2800" b="1" dirty="0">
                <a:solidFill>
                  <a:srgbClr val="FFFFFF"/>
                </a:solidFill>
                <a:latin typeface="UD デジタル 教科書体 NK-B"/>
                <a:ea typeface="UD デジタル 教科書体 NK-B"/>
              </a:rPr>
              <a:t>クレジットを活用した事業者による脱炭素経営促進事業</a:t>
            </a:r>
          </a:p>
        </p:txBody>
      </p:sp>
    </p:spTree>
    <p:extLst>
      <p:ext uri="{BB962C8B-B14F-4D97-AF65-F5344CB8AC3E}">
        <p14:creationId xmlns:p14="http://schemas.microsoft.com/office/powerpoint/2010/main" val="321832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973303" y="4682472"/>
            <a:ext cx="4328031" cy="1962981"/>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nchorCtr="0"/>
          <a:lstStyle/>
          <a:p>
            <a:pPr indent="-93663" defTabSz="914274">
              <a:defRPr/>
            </a:pPr>
            <a:r>
              <a:rPr lang="ja-JP" altLang="en-US" sz="1400" dirty="0">
                <a:solidFill>
                  <a:prstClr val="black"/>
                </a:solidFill>
                <a:latin typeface="BIZ UDPゴシック" panose="020B0400000000000000" pitchFamily="50" charset="-128"/>
                <a:ea typeface="BIZ UDPゴシック" panose="020B0400000000000000" pitchFamily="50" charset="-128"/>
              </a:rPr>
              <a:t>博覧会協会では、 会期中の会場内での排出等の約</a:t>
            </a:r>
            <a:r>
              <a:rPr lang="en-US" altLang="ja-JP" sz="1400" dirty="0">
                <a:solidFill>
                  <a:prstClr val="black"/>
                </a:solidFill>
                <a:latin typeface="BIZ UDPゴシック" panose="020B0400000000000000" pitchFamily="50" charset="-128"/>
                <a:ea typeface="BIZ UDPゴシック" panose="020B0400000000000000" pitchFamily="50" charset="-128"/>
              </a:rPr>
              <a:t>3.4</a:t>
            </a:r>
            <a:r>
              <a:rPr lang="ja-JP" altLang="en-US" sz="1400" dirty="0">
                <a:solidFill>
                  <a:prstClr val="black"/>
                </a:solidFill>
                <a:latin typeface="BIZ UDPゴシック" panose="020B0400000000000000" pitchFamily="50" charset="-128"/>
                <a:ea typeface="BIZ UDPゴシック" panose="020B0400000000000000" pitchFamily="50" charset="-128"/>
              </a:rPr>
              <a:t>万ｔはカーボンニュートラル達成を目指すとしている。</a:t>
            </a:r>
            <a:r>
              <a:rPr lang="ja-JP" altLang="en-US" sz="1400" u="sng" dirty="0">
                <a:solidFill>
                  <a:prstClr val="black"/>
                </a:solidFill>
                <a:latin typeface="BIZ UDPゴシック" panose="020B0400000000000000" pitchFamily="50" charset="-128"/>
                <a:ea typeface="BIZ UDPゴシック" panose="020B0400000000000000" pitchFamily="50" charset="-128"/>
              </a:rPr>
              <a:t>このうち対策の手段がない</a:t>
            </a:r>
            <a:r>
              <a:rPr lang="en-US" altLang="ja-JP" sz="1400" u="sng" dirty="0">
                <a:solidFill>
                  <a:srgbClr val="FF0000"/>
                </a:solidFill>
                <a:latin typeface="BIZ UDPゴシック" panose="020B0400000000000000" pitchFamily="50" charset="-128"/>
                <a:ea typeface="BIZ UDPゴシック" panose="020B0400000000000000" pitchFamily="50" charset="-128"/>
              </a:rPr>
              <a:t>2,025</a:t>
            </a:r>
            <a:r>
              <a:rPr lang="ja-JP" altLang="en-US" sz="1400" u="sng" dirty="0">
                <a:solidFill>
                  <a:srgbClr val="FF0000"/>
                </a:solidFill>
                <a:latin typeface="BIZ UDPゴシック" panose="020B0400000000000000" pitchFamily="50" charset="-128"/>
                <a:ea typeface="BIZ UDPゴシック" panose="020B0400000000000000" pitchFamily="50" charset="-128"/>
              </a:rPr>
              <a:t>ｔ</a:t>
            </a:r>
            <a:r>
              <a:rPr lang="en-US" altLang="ja-JP" sz="1400" u="sng" dirty="0">
                <a:solidFill>
                  <a:srgbClr val="FF0000"/>
                </a:solidFill>
                <a:latin typeface="BIZ UDPゴシック" panose="020B0400000000000000" pitchFamily="50" charset="-128"/>
                <a:ea typeface="BIZ UDPゴシック" panose="020B0400000000000000" pitchFamily="50" charset="-128"/>
              </a:rPr>
              <a:t>-CO</a:t>
            </a:r>
            <a:r>
              <a:rPr lang="ja-JP" altLang="en-US" sz="1400" u="sng" dirty="0">
                <a:solidFill>
                  <a:srgbClr val="FF0000"/>
                </a:solidFill>
                <a:latin typeface="BIZ UDPゴシック" panose="020B0400000000000000" pitchFamily="50" charset="-128"/>
                <a:ea typeface="BIZ UDPゴシック" panose="020B0400000000000000" pitchFamily="50" charset="-128"/>
              </a:rPr>
              <a:t>₂相当</a:t>
            </a:r>
            <a:r>
              <a:rPr lang="ja-JP" altLang="en-US" sz="1400" u="sng" dirty="0">
                <a:solidFill>
                  <a:prstClr val="black"/>
                </a:solidFill>
                <a:latin typeface="BIZ UDPゴシック" panose="020B0400000000000000" pitchFamily="50" charset="-128"/>
                <a:ea typeface="BIZ UDPゴシック" panose="020B0400000000000000" pitchFamily="50" charset="-128"/>
              </a:rPr>
              <a:t>を府の事業で創出されたクレジットによるオフセットを目指す。</a:t>
            </a:r>
            <a:endParaRPr lang="en-US" altLang="ja-JP" sz="1400" u="sng" dirty="0">
              <a:solidFill>
                <a:prstClr val="black"/>
              </a:solidFill>
              <a:latin typeface="BIZ UDPゴシック" panose="020B0400000000000000" pitchFamily="50" charset="-128"/>
              <a:ea typeface="BIZ UDPゴシック" panose="020B0400000000000000" pitchFamily="50" charset="-128"/>
            </a:endParaRPr>
          </a:p>
          <a:p>
            <a:pPr marL="93663" indent="-93663" defTabSz="914274">
              <a:defRPr/>
            </a:pPr>
            <a:endParaRPr lang="en-US" altLang="ja-JP" sz="1400" u="sng" dirty="0">
              <a:solidFill>
                <a:prstClr val="black"/>
              </a:solidFill>
              <a:latin typeface="BIZ UDPゴシック" panose="020B0400000000000000" pitchFamily="50" charset="-128"/>
              <a:ea typeface="BIZ UDPゴシック" panose="020B0400000000000000" pitchFamily="50" charset="-128"/>
            </a:endParaRPr>
          </a:p>
          <a:p>
            <a:pPr marL="93663" indent="-93663" defTabSz="914274">
              <a:defRPr/>
            </a:pPr>
            <a:endParaRPr lang="en-US" altLang="ja-JP" sz="1400" u="sng" dirty="0">
              <a:solidFill>
                <a:prstClr val="black"/>
              </a:solidFill>
              <a:latin typeface="BIZ UDPゴシック" panose="020B0400000000000000" pitchFamily="50" charset="-128"/>
              <a:ea typeface="BIZ UDPゴシック" panose="020B0400000000000000" pitchFamily="50" charset="-128"/>
            </a:endParaRPr>
          </a:p>
          <a:p>
            <a:pPr indent="-93663" defTabSz="914274">
              <a:defRPr/>
            </a:pPr>
            <a:r>
              <a:rPr lang="ja-JP" altLang="en-US" sz="1400" dirty="0">
                <a:solidFill>
                  <a:prstClr val="black"/>
                </a:solidFill>
                <a:latin typeface="BIZ UDPゴシック" panose="020B0400000000000000" pitchFamily="50" charset="-128"/>
                <a:ea typeface="BIZ UDPゴシック" panose="020B0400000000000000" pitchFamily="50" charset="-128"/>
              </a:rPr>
              <a:t>また、会期前後や会場外の排出についての</a:t>
            </a:r>
            <a:r>
              <a:rPr lang="ja-JP" altLang="en-US" sz="1400" u="sng" dirty="0">
                <a:solidFill>
                  <a:prstClr val="black"/>
                </a:solidFill>
                <a:latin typeface="BIZ UDPゴシック" panose="020B0400000000000000" pitchFamily="50" charset="-128"/>
                <a:ea typeface="BIZ UDPゴシック" panose="020B0400000000000000" pitchFamily="50" charset="-128"/>
              </a:rPr>
              <a:t>オフセットも今後検討する。</a:t>
            </a:r>
            <a:endParaRPr lang="en-US" altLang="ja-JP" sz="1400" u="sng" dirty="0">
              <a:solidFill>
                <a:prstClr val="black"/>
              </a:solidFill>
              <a:latin typeface="BIZ UDPゴシック" panose="020B0400000000000000" pitchFamily="50" charset="-128"/>
              <a:ea typeface="BIZ UDPゴシック" panose="020B0400000000000000" pitchFamily="50" charset="-128"/>
            </a:endParaRPr>
          </a:p>
        </p:txBody>
      </p:sp>
      <p:sp>
        <p:nvSpPr>
          <p:cNvPr id="51" name="AutoShape 187">
            <a:extLst>
              <a:ext uri="{FF2B5EF4-FFF2-40B4-BE49-F238E27FC236}">
                <a16:creationId xmlns:a16="http://schemas.microsoft.com/office/drawing/2014/main" id="{DDBDDA96-8E20-42D9-B65B-BF1401BC9D35}"/>
              </a:ext>
            </a:extLst>
          </p:cNvPr>
          <p:cNvSpPr>
            <a:spLocks noChangeArrowheads="1"/>
          </p:cNvSpPr>
          <p:nvPr/>
        </p:nvSpPr>
        <p:spPr bwMode="auto">
          <a:xfrm>
            <a:off x="379413" y="741598"/>
            <a:ext cx="6043043" cy="326711"/>
          </a:xfrm>
          <a:prstGeom prst="rect">
            <a:avLst/>
          </a:prstGeom>
          <a:noFill/>
          <a:ln w="9525">
            <a:no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defRPr/>
            </a:pPr>
            <a:r>
              <a:rPr lang="ja-JP" altLang="en-US" sz="1800" b="1" dirty="0">
                <a:solidFill>
                  <a:prstClr val="black"/>
                </a:solidFill>
                <a:latin typeface="BIZ UDPゴシック" panose="020B0400000000000000" pitchFamily="50" charset="-128"/>
                <a:ea typeface="BIZ UDPゴシック" panose="020B0400000000000000" pitchFamily="50" charset="-128"/>
              </a:rPr>
              <a:t>■</a:t>
            </a:r>
            <a:r>
              <a:rPr lang="en-US" altLang="ja-JP" sz="1800" b="1" dirty="0">
                <a:solidFill>
                  <a:prstClr val="black"/>
                </a:solidFill>
                <a:latin typeface="BIZ UDPゴシック" panose="020B0400000000000000" pitchFamily="50" charset="-128"/>
                <a:ea typeface="BIZ UDPゴシック" panose="020B0400000000000000" pitchFamily="50" charset="-128"/>
              </a:rPr>
              <a:t>2025</a:t>
            </a:r>
            <a:r>
              <a:rPr lang="ja-JP" altLang="en-US" sz="1800" b="1" dirty="0">
                <a:solidFill>
                  <a:prstClr val="black"/>
                </a:solidFill>
                <a:latin typeface="BIZ UDPゴシック" panose="020B0400000000000000" pitchFamily="50" charset="-128"/>
                <a:ea typeface="BIZ UDPゴシック" panose="020B0400000000000000" pitchFamily="50" charset="-128"/>
              </a:rPr>
              <a:t>大阪・関西万博における温室効果ガス排出量推計</a:t>
            </a:r>
          </a:p>
        </p:txBody>
      </p:sp>
      <p:sp>
        <p:nvSpPr>
          <p:cNvPr id="69" name="正方形/長方形 68">
            <a:extLst>
              <a:ext uri="{FF2B5EF4-FFF2-40B4-BE49-F238E27FC236}">
                <a16:creationId xmlns:a16="http://schemas.microsoft.com/office/drawing/2014/main" id="{CCD649DD-88BD-4714-9340-01EC52DB528C}"/>
              </a:ext>
            </a:extLst>
          </p:cNvPr>
          <p:cNvSpPr/>
          <p:nvPr/>
        </p:nvSpPr>
        <p:spPr>
          <a:xfrm>
            <a:off x="1189204" y="1561450"/>
            <a:ext cx="2104147" cy="210851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endParaRPr lang="ja-JP" altLang="en-US" sz="1800">
              <a:solidFill>
                <a:prstClr val="white"/>
              </a:solidFill>
              <a:latin typeface="Calibri" panose="020F0502020204030204"/>
              <a:ea typeface="游ゴシック" panose="020B0400000000000000" pitchFamily="50" charset="-128"/>
            </a:endParaRPr>
          </a:p>
        </p:txBody>
      </p:sp>
      <p:sp>
        <p:nvSpPr>
          <p:cNvPr id="70" name="正方形/長方形 69">
            <a:extLst>
              <a:ext uri="{FF2B5EF4-FFF2-40B4-BE49-F238E27FC236}">
                <a16:creationId xmlns:a16="http://schemas.microsoft.com/office/drawing/2014/main" id="{955CA0A2-04CD-486D-8C79-3F407273ED77}"/>
              </a:ext>
            </a:extLst>
          </p:cNvPr>
          <p:cNvSpPr/>
          <p:nvPr/>
        </p:nvSpPr>
        <p:spPr>
          <a:xfrm>
            <a:off x="1262116" y="1673838"/>
            <a:ext cx="1984447" cy="440513"/>
          </a:xfrm>
          <a:prstGeom prst="rect">
            <a:avLst/>
          </a:prstGeom>
          <a:solidFill>
            <a:schemeClr val="accent5">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r>
              <a:rPr lang="ja-JP" altLang="en-US" sz="1100" dirty="0">
                <a:solidFill>
                  <a:prstClr val="white"/>
                </a:solidFill>
                <a:latin typeface="BIZ UDPゴシック" panose="020B0400000000000000" pitchFamily="50" charset="-128"/>
                <a:ea typeface="BIZ UDPゴシック" panose="020B0400000000000000" pitchFamily="50" charset="-128"/>
              </a:rPr>
              <a:t>会期中の会場内での排出等</a:t>
            </a:r>
          </a:p>
        </p:txBody>
      </p:sp>
      <p:sp>
        <p:nvSpPr>
          <p:cNvPr id="71" name="正方形/長方形 70">
            <a:extLst>
              <a:ext uri="{FF2B5EF4-FFF2-40B4-BE49-F238E27FC236}">
                <a16:creationId xmlns:a16="http://schemas.microsoft.com/office/drawing/2014/main" id="{39873C23-8E1A-46A2-AF49-C907B6B6399C}"/>
              </a:ext>
            </a:extLst>
          </p:cNvPr>
          <p:cNvSpPr/>
          <p:nvPr/>
        </p:nvSpPr>
        <p:spPr>
          <a:xfrm>
            <a:off x="3403491" y="1563788"/>
            <a:ext cx="5960255" cy="210851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endParaRPr lang="ja-JP" altLang="en-US" sz="1800" dirty="0">
              <a:solidFill>
                <a:prstClr val="white"/>
              </a:solidFill>
              <a:latin typeface="Calibri" panose="020F0502020204030204"/>
              <a:ea typeface="游ゴシック" panose="020B0400000000000000" pitchFamily="50" charset="-128"/>
            </a:endParaRPr>
          </a:p>
        </p:txBody>
      </p:sp>
      <p:sp>
        <p:nvSpPr>
          <p:cNvPr id="72" name="正方形/長方形 71">
            <a:extLst>
              <a:ext uri="{FF2B5EF4-FFF2-40B4-BE49-F238E27FC236}">
                <a16:creationId xmlns:a16="http://schemas.microsoft.com/office/drawing/2014/main" id="{FAD0C127-391C-47E4-B2F3-242FBA087A82}"/>
              </a:ext>
            </a:extLst>
          </p:cNvPr>
          <p:cNvSpPr/>
          <p:nvPr/>
        </p:nvSpPr>
        <p:spPr>
          <a:xfrm>
            <a:off x="992774" y="1172412"/>
            <a:ext cx="8442747" cy="1284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endParaRPr lang="ja-JP" altLang="en-US" sz="1800">
              <a:solidFill>
                <a:prstClr val="white"/>
              </a:solidFill>
              <a:latin typeface="Calibri" panose="020F0502020204030204"/>
              <a:ea typeface="游ゴシック" panose="020B0400000000000000" pitchFamily="50" charset="-128"/>
            </a:endParaRPr>
          </a:p>
        </p:txBody>
      </p:sp>
      <p:sp>
        <p:nvSpPr>
          <p:cNvPr id="77" name="正方形/長方形 76">
            <a:extLst>
              <a:ext uri="{FF2B5EF4-FFF2-40B4-BE49-F238E27FC236}">
                <a16:creationId xmlns:a16="http://schemas.microsoft.com/office/drawing/2014/main" id="{47EA59F2-4014-45EA-B8BF-9A65C0E59C02}"/>
              </a:ext>
            </a:extLst>
          </p:cNvPr>
          <p:cNvSpPr/>
          <p:nvPr/>
        </p:nvSpPr>
        <p:spPr>
          <a:xfrm>
            <a:off x="973303" y="2593025"/>
            <a:ext cx="8442747" cy="11333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endParaRPr lang="ja-JP" altLang="en-US" sz="1800">
              <a:solidFill>
                <a:prstClr val="white"/>
              </a:solidFill>
              <a:latin typeface="Calibri" panose="020F0502020204030204"/>
              <a:ea typeface="游ゴシック" panose="020B0400000000000000" pitchFamily="50" charset="-128"/>
            </a:endParaRPr>
          </a:p>
        </p:txBody>
      </p:sp>
      <p:sp>
        <p:nvSpPr>
          <p:cNvPr id="80" name="正方形/長方形 79">
            <a:extLst>
              <a:ext uri="{FF2B5EF4-FFF2-40B4-BE49-F238E27FC236}">
                <a16:creationId xmlns:a16="http://schemas.microsoft.com/office/drawing/2014/main" id="{9AF65079-2D3E-4538-8539-D6631F1AD524}"/>
              </a:ext>
            </a:extLst>
          </p:cNvPr>
          <p:cNvSpPr/>
          <p:nvPr/>
        </p:nvSpPr>
        <p:spPr>
          <a:xfrm>
            <a:off x="1257466" y="2810026"/>
            <a:ext cx="1260475" cy="435372"/>
          </a:xfrm>
          <a:prstGeom prst="rect">
            <a:avLst/>
          </a:prstGeom>
          <a:solidFill>
            <a:schemeClr val="accent5">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r>
              <a:rPr lang="en-US" altLang="ja-JP" sz="1000" dirty="0">
                <a:solidFill>
                  <a:prstClr val="white"/>
                </a:solidFill>
                <a:latin typeface="BIZ UDPゴシック" panose="020B0400000000000000" pitchFamily="50" charset="-128"/>
                <a:ea typeface="BIZ UDPゴシック" panose="020B0400000000000000" pitchFamily="50" charset="-128"/>
              </a:rPr>
              <a:t>CO</a:t>
            </a:r>
            <a:r>
              <a:rPr lang="en-US" altLang="ja-JP" sz="1000" baseline="-12000" dirty="0">
                <a:solidFill>
                  <a:prstClr val="white"/>
                </a:solidFill>
                <a:latin typeface="BIZ UDPゴシック" panose="020B0400000000000000" pitchFamily="50" charset="-128"/>
                <a:ea typeface="BIZ UDPゴシック" panose="020B0400000000000000" pitchFamily="50" charset="-128"/>
              </a:rPr>
              <a:t>2</a:t>
            </a:r>
            <a:r>
              <a:rPr lang="ja-JP" altLang="en-US" sz="1000" dirty="0">
                <a:solidFill>
                  <a:prstClr val="white"/>
                </a:solidFill>
                <a:latin typeface="BIZ UDPゴシック" panose="020B0400000000000000" pitchFamily="50" charset="-128"/>
                <a:ea typeface="BIZ UDPゴシック" panose="020B0400000000000000" pitchFamily="50" charset="-128"/>
              </a:rPr>
              <a:t>フリー</a:t>
            </a:r>
            <a:endParaRPr lang="en-US" altLang="ja-JP" sz="1000" dirty="0">
              <a:solidFill>
                <a:prstClr val="white"/>
              </a:solidFill>
              <a:latin typeface="BIZ UDPゴシック" panose="020B0400000000000000" pitchFamily="50" charset="-128"/>
              <a:ea typeface="BIZ UDPゴシック" panose="020B0400000000000000" pitchFamily="50" charset="-128"/>
            </a:endParaRPr>
          </a:p>
          <a:p>
            <a:pPr algn="ctr" defTabSz="914274">
              <a:defRPr/>
            </a:pPr>
            <a:r>
              <a:rPr lang="ja-JP" altLang="en-US" sz="1000" dirty="0">
                <a:solidFill>
                  <a:prstClr val="white"/>
                </a:solidFill>
                <a:latin typeface="BIZ UDPゴシック" panose="020B0400000000000000" pitchFamily="50" charset="-128"/>
                <a:ea typeface="BIZ UDPゴシック" panose="020B0400000000000000" pitchFamily="50" charset="-128"/>
              </a:rPr>
              <a:t>電気・ガスの導入等</a:t>
            </a:r>
            <a:endParaRPr lang="en-US" altLang="ja-JP" sz="1000" dirty="0">
              <a:solidFill>
                <a:prstClr val="white"/>
              </a:solidFill>
              <a:latin typeface="BIZ UDPゴシック" panose="020B0400000000000000" pitchFamily="50" charset="-128"/>
              <a:ea typeface="BIZ UDPゴシック" panose="020B0400000000000000" pitchFamily="50" charset="-128"/>
            </a:endParaRPr>
          </a:p>
        </p:txBody>
      </p:sp>
      <p:sp>
        <p:nvSpPr>
          <p:cNvPr id="82" name="正方形/長方形 81">
            <a:extLst>
              <a:ext uri="{FF2B5EF4-FFF2-40B4-BE49-F238E27FC236}">
                <a16:creationId xmlns:a16="http://schemas.microsoft.com/office/drawing/2014/main" id="{E107B7C4-3DBF-4213-97E0-FB887952FDE9}"/>
              </a:ext>
            </a:extLst>
          </p:cNvPr>
          <p:cNvSpPr/>
          <p:nvPr/>
        </p:nvSpPr>
        <p:spPr>
          <a:xfrm>
            <a:off x="3509251" y="2834116"/>
            <a:ext cx="5744451" cy="422523"/>
          </a:xfrm>
          <a:prstGeom prst="rect">
            <a:avLst/>
          </a:prstGeom>
          <a:gradFill flip="none" rotWithShape="1">
            <a:gsLst>
              <a:gs pos="44000">
                <a:srgbClr val="BAF4F8"/>
              </a:gs>
              <a:gs pos="50000">
                <a:schemeClr val="accent5">
                  <a:lumMod val="75000"/>
                </a:schemeClr>
              </a:gs>
            </a:gsLst>
            <a:lin ang="0" scaled="1"/>
            <a:tileRect/>
          </a:gra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defTabSz="914274">
              <a:defRPr/>
            </a:pPr>
            <a:endParaRPr lang="en-US" altLang="ja-JP" sz="3200" dirty="0">
              <a:solidFill>
                <a:prstClr val="white"/>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371ACFF8-CAF0-43CA-AB26-D6F691AE763E}"/>
              </a:ext>
            </a:extLst>
          </p:cNvPr>
          <p:cNvSpPr/>
          <p:nvPr/>
        </p:nvSpPr>
        <p:spPr>
          <a:xfrm>
            <a:off x="1537187" y="2066607"/>
            <a:ext cx="13398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r>
              <a:rPr lang="en-US" altLang="ja-JP" sz="1600" dirty="0">
                <a:solidFill>
                  <a:prstClr val="black"/>
                </a:solidFill>
                <a:latin typeface="Meiryo UI" panose="020B0604030504040204" pitchFamily="50" charset="-128"/>
                <a:ea typeface="Meiryo UI" panose="020B0604030504040204" pitchFamily="50" charset="-128"/>
              </a:rPr>
              <a:t>33,959t</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94" name="正方形/長方形 93">
            <a:extLst>
              <a:ext uri="{FF2B5EF4-FFF2-40B4-BE49-F238E27FC236}">
                <a16:creationId xmlns:a16="http://schemas.microsoft.com/office/drawing/2014/main" id="{025829BE-4806-4776-B975-C95A8B39B36A}"/>
              </a:ext>
            </a:extLst>
          </p:cNvPr>
          <p:cNvSpPr/>
          <p:nvPr/>
        </p:nvSpPr>
        <p:spPr>
          <a:xfrm>
            <a:off x="1257465" y="3227775"/>
            <a:ext cx="13398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r>
              <a:rPr lang="en-US" altLang="ja-JP" sz="1600" dirty="0">
                <a:solidFill>
                  <a:prstClr val="black"/>
                </a:solidFill>
                <a:latin typeface="Meiryo UI" panose="020B0604030504040204" pitchFamily="50" charset="-128"/>
                <a:ea typeface="Meiryo UI" panose="020B0604030504040204" pitchFamily="50" charset="-128"/>
              </a:rPr>
              <a:t>31,934t</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96" name="正方形/長方形 95">
            <a:extLst>
              <a:ext uri="{FF2B5EF4-FFF2-40B4-BE49-F238E27FC236}">
                <a16:creationId xmlns:a16="http://schemas.microsoft.com/office/drawing/2014/main" id="{CB66ADEB-3DEF-4D8E-A257-4959F42CD425}"/>
              </a:ext>
            </a:extLst>
          </p:cNvPr>
          <p:cNvSpPr/>
          <p:nvPr/>
        </p:nvSpPr>
        <p:spPr>
          <a:xfrm>
            <a:off x="2573144" y="2820094"/>
            <a:ext cx="688801" cy="432575"/>
          </a:xfrm>
          <a:prstGeom prst="rect">
            <a:avLst/>
          </a:prstGeom>
          <a:solidFill>
            <a:srgbClr val="BAF4F8"/>
          </a:solid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endParaRPr lang="en-US" altLang="ja-JP" sz="1200" dirty="0">
              <a:solidFill>
                <a:prstClr val="white"/>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32CCC80A-703E-4DF2-A544-208FC619E64F}"/>
              </a:ext>
            </a:extLst>
          </p:cNvPr>
          <p:cNvSpPr/>
          <p:nvPr/>
        </p:nvSpPr>
        <p:spPr>
          <a:xfrm>
            <a:off x="6288771" y="2816124"/>
            <a:ext cx="1844867" cy="44051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274">
              <a:defRPr/>
            </a:pPr>
            <a:r>
              <a:rPr lang="ja-JP" altLang="en-US" sz="1050" dirty="0">
                <a:solidFill>
                  <a:prstClr val="white"/>
                </a:solidFill>
                <a:latin typeface="BIZ UDPゴシック" panose="020B0400000000000000" pitchFamily="50" charset="-128"/>
                <a:ea typeface="BIZ UDPゴシック" panose="020B0400000000000000" pitchFamily="50" charset="-128"/>
              </a:rPr>
              <a:t>建築資材の再利用、食品ロス削減、プラ利用削減等</a:t>
            </a:r>
            <a:endParaRPr lang="en-US" altLang="ja-JP" sz="900" dirty="0">
              <a:solidFill>
                <a:prstClr val="white"/>
              </a:solidFill>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BEE0F3DA-B71A-47D1-A467-E36A17C8F543}"/>
              </a:ext>
            </a:extLst>
          </p:cNvPr>
          <p:cNvSpPr/>
          <p:nvPr/>
        </p:nvSpPr>
        <p:spPr>
          <a:xfrm>
            <a:off x="517461" y="1167521"/>
            <a:ext cx="549505" cy="1284818"/>
          </a:xfrm>
          <a:prstGeom prst="rect">
            <a:avLst/>
          </a:prstGeom>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defTabSz="914274"/>
            <a:r>
              <a:rPr lang="ja-JP" altLang="en-US" sz="1400" dirty="0">
                <a:solidFill>
                  <a:prstClr val="white"/>
                </a:solidFill>
                <a:latin typeface="BIZ UDPゴシック" panose="020B0400000000000000" pitchFamily="50" charset="-128"/>
                <a:ea typeface="BIZ UDPゴシック" panose="020B0400000000000000" pitchFamily="50" charset="-128"/>
              </a:rPr>
              <a:t>万博由来の</a:t>
            </a:r>
            <a:r>
              <a:rPr lang="en-US" altLang="ja-JP" sz="1400" dirty="0">
                <a:solidFill>
                  <a:prstClr val="white"/>
                </a:solidFill>
                <a:latin typeface="BIZ UDPゴシック" panose="020B0400000000000000" pitchFamily="50" charset="-128"/>
                <a:ea typeface="BIZ UDPゴシック" panose="020B0400000000000000" pitchFamily="50" charset="-128"/>
              </a:rPr>
              <a:t>CO₂</a:t>
            </a:r>
            <a:r>
              <a:rPr lang="ja-JP" altLang="en-US" sz="1400" dirty="0">
                <a:solidFill>
                  <a:prstClr val="white"/>
                </a:solidFill>
                <a:latin typeface="BIZ UDPゴシック" panose="020B0400000000000000" pitchFamily="50" charset="-128"/>
                <a:ea typeface="BIZ UDPゴシック" panose="020B0400000000000000" pitchFamily="50" charset="-128"/>
              </a:rPr>
              <a:t>排出量</a:t>
            </a:r>
          </a:p>
        </p:txBody>
      </p:sp>
      <p:sp>
        <p:nvSpPr>
          <p:cNvPr id="38" name="正方形/長方形 37">
            <a:extLst>
              <a:ext uri="{FF2B5EF4-FFF2-40B4-BE49-F238E27FC236}">
                <a16:creationId xmlns:a16="http://schemas.microsoft.com/office/drawing/2014/main" id="{89917A59-5C2B-4D95-97B8-4EE577FE772C}"/>
              </a:ext>
            </a:extLst>
          </p:cNvPr>
          <p:cNvSpPr/>
          <p:nvPr/>
        </p:nvSpPr>
        <p:spPr>
          <a:xfrm>
            <a:off x="529559" y="2588405"/>
            <a:ext cx="549505" cy="1144623"/>
          </a:xfrm>
          <a:prstGeom prst="rect">
            <a:avLst/>
          </a:prstGeom>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defTabSz="914274"/>
            <a:r>
              <a:rPr lang="ja-JP" altLang="en-US" sz="1400" dirty="0">
                <a:solidFill>
                  <a:prstClr val="white"/>
                </a:solidFill>
                <a:latin typeface="BIZ UDPゴシック" panose="020B0400000000000000" pitchFamily="50" charset="-128"/>
                <a:ea typeface="BIZ UDPゴシック" panose="020B0400000000000000" pitchFamily="50" charset="-128"/>
              </a:rPr>
              <a:t>削減対策</a:t>
            </a:r>
          </a:p>
        </p:txBody>
      </p:sp>
      <p:sp>
        <p:nvSpPr>
          <p:cNvPr id="49" name="正方形/長方形 48">
            <a:extLst>
              <a:ext uri="{FF2B5EF4-FFF2-40B4-BE49-F238E27FC236}">
                <a16:creationId xmlns:a16="http://schemas.microsoft.com/office/drawing/2014/main" id="{1C96C701-D172-4BA8-A49B-82C3899B5460}"/>
              </a:ext>
            </a:extLst>
          </p:cNvPr>
          <p:cNvSpPr/>
          <p:nvPr/>
        </p:nvSpPr>
        <p:spPr>
          <a:xfrm>
            <a:off x="3486263" y="1652705"/>
            <a:ext cx="5871199" cy="701790"/>
          </a:xfrm>
          <a:prstGeom prst="rect">
            <a:avLst/>
          </a:prstGeom>
          <a:solidFill>
            <a:schemeClr val="accent5">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defTabSz="914274">
              <a:defRPr/>
            </a:pPr>
            <a:r>
              <a:rPr lang="ja-JP" altLang="en-US" sz="1200" dirty="0">
                <a:solidFill>
                  <a:prstClr val="white"/>
                </a:solidFill>
                <a:latin typeface="BIZ UDPゴシック" panose="020B0400000000000000" pitchFamily="50" charset="-128"/>
                <a:ea typeface="BIZ UDPゴシック" panose="020B0400000000000000" pitchFamily="50" charset="-128"/>
              </a:rPr>
              <a:t>会期前後や会場外の排出</a:t>
            </a:r>
          </a:p>
        </p:txBody>
      </p:sp>
      <p:sp>
        <p:nvSpPr>
          <p:cNvPr id="84" name="正方形/長方形 83">
            <a:extLst>
              <a:ext uri="{FF2B5EF4-FFF2-40B4-BE49-F238E27FC236}">
                <a16:creationId xmlns:a16="http://schemas.microsoft.com/office/drawing/2014/main" id="{BA1822D3-529B-4DA7-9272-0FB29217E6BB}"/>
              </a:ext>
            </a:extLst>
          </p:cNvPr>
          <p:cNvSpPr/>
          <p:nvPr/>
        </p:nvSpPr>
        <p:spPr>
          <a:xfrm>
            <a:off x="6677059" y="1556845"/>
            <a:ext cx="1872506"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r>
              <a:rPr lang="en-US" altLang="ja-JP" sz="1400" dirty="0">
                <a:solidFill>
                  <a:prstClr val="white"/>
                </a:solidFill>
                <a:latin typeface="Meiryo UI" panose="020B0604030504040204" pitchFamily="50" charset="-128"/>
                <a:ea typeface="Meiryo UI" panose="020B0604030504040204" pitchFamily="50" charset="-128"/>
              </a:rPr>
              <a:t>431</a:t>
            </a:r>
            <a:r>
              <a:rPr lang="ja-JP" altLang="en-US" sz="1400" dirty="0">
                <a:solidFill>
                  <a:prstClr val="white"/>
                </a:solidFill>
                <a:latin typeface="Meiryo UI" panose="020B0604030504040204" pitchFamily="50" charset="-128"/>
                <a:ea typeface="Meiryo UI" panose="020B0604030504040204" pitchFamily="50" charset="-128"/>
              </a:rPr>
              <a:t>万</a:t>
            </a:r>
            <a:r>
              <a:rPr lang="en-US" altLang="ja-JP" sz="1400" dirty="0">
                <a:solidFill>
                  <a:prstClr val="white"/>
                </a:solidFill>
                <a:latin typeface="Meiryo UI" panose="020B0604030504040204" pitchFamily="50" charset="-128"/>
                <a:ea typeface="Meiryo UI" panose="020B0604030504040204" pitchFamily="50" charset="-128"/>
              </a:rPr>
              <a:t>t</a:t>
            </a:r>
            <a:endParaRPr lang="ja-JP" altLang="en-US" sz="1400" dirty="0">
              <a:solidFill>
                <a:prstClr val="white"/>
              </a:solidFill>
              <a:latin typeface="Meiryo UI" panose="020B0604030504040204" pitchFamily="50" charset="-128"/>
              <a:ea typeface="Meiryo UI" panose="020B0604030504040204" pitchFamily="50" charset="-128"/>
            </a:endParaRPr>
          </a:p>
        </p:txBody>
      </p:sp>
      <p:sp>
        <p:nvSpPr>
          <p:cNvPr id="67" name="AutoShape 187">
            <a:extLst>
              <a:ext uri="{FF2B5EF4-FFF2-40B4-BE49-F238E27FC236}">
                <a16:creationId xmlns:a16="http://schemas.microsoft.com/office/drawing/2014/main" id="{0B89AC84-D7D4-4AF9-98B8-1F67230FE7F1}"/>
              </a:ext>
            </a:extLst>
          </p:cNvPr>
          <p:cNvSpPr>
            <a:spLocks noChangeArrowheads="1"/>
          </p:cNvSpPr>
          <p:nvPr/>
        </p:nvSpPr>
        <p:spPr bwMode="auto">
          <a:xfrm>
            <a:off x="399845" y="4263345"/>
            <a:ext cx="3514363" cy="315023"/>
          </a:xfrm>
          <a:prstGeom prst="rect">
            <a:avLst/>
          </a:prstGeom>
          <a:noFill/>
          <a:ln w="9525">
            <a:no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buNone/>
              <a:defRPr/>
            </a:pPr>
            <a:r>
              <a:rPr lang="ja-JP" altLang="en-US" sz="1800" b="1" dirty="0">
                <a:solidFill>
                  <a:prstClr val="black"/>
                </a:solidFill>
                <a:latin typeface="BIZ UDPゴシック" panose="020B0400000000000000" pitchFamily="50" charset="-128"/>
                <a:ea typeface="BIZ UDPゴシック" panose="020B0400000000000000" pitchFamily="50" charset="-128"/>
              </a:rPr>
              <a:t>■府事業で目指すオフセット量</a:t>
            </a:r>
          </a:p>
        </p:txBody>
      </p:sp>
      <p:sp>
        <p:nvSpPr>
          <p:cNvPr id="23" name="楕円 22">
            <a:extLst>
              <a:ext uri="{FF2B5EF4-FFF2-40B4-BE49-F238E27FC236}">
                <a16:creationId xmlns:a16="http://schemas.microsoft.com/office/drawing/2014/main" id="{E3783789-91F7-482D-BF3C-56099EB01F8E}"/>
              </a:ext>
            </a:extLst>
          </p:cNvPr>
          <p:cNvSpPr/>
          <p:nvPr/>
        </p:nvSpPr>
        <p:spPr>
          <a:xfrm>
            <a:off x="565218" y="4935965"/>
            <a:ext cx="382704" cy="3248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100" dirty="0">
              <a:solidFill>
                <a:prstClr val="white"/>
              </a:solidFill>
              <a:latin typeface="Calibri" panose="020F0502020204030204"/>
              <a:ea typeface="游ゴシック" panose="020B0400000000000000" pitchFamily="50" charset="-128"/>
            </a:endParaRPr>
          </a:p>
        </p:txBody>
      </p:sp>
      <p:sp>
        <p:nvSpPr>
          <p:cNvPr id="24" name="テキスト ボックス 23">
            <a:extLst>
              <a:ext uri="{FF2B5EF4-FFF2-40B4-BE49-F238E27FC236}">
                <a16:creationId xmlns:a16="http://schemas.microsoft.com/office/drawing/2014/main" id="{1BC7F813-0877-4A3A-93B0-8D42E799E2C3}"/>
              </a:ext>
            </a:extLst>
          </p:cNvPr>
          <p:cNvSpPr txBox="1"/>
          <p:nvPr/>
        </p:nvSpPr>
        <p:spPr>
          <a:xfrm>
            <a:off x="607859" y="4955477"/>
            <a:ext cx="229918" cy="276999"/>
          </a:xfrm>
          <a:prstGeom prst="rect">
            <a:avLst/>
          </a:prstGeom>
          <a:noFill/>
        </p:spPr>
        <p:txBody>
          <a:bodyPr wrap="square" rtlCol="0">
            <a:spAutoFit/>
          </a:bodyPr>
          <a:lstStyle/>
          <a:p>
            <a:pPr defTabSz="914274"/>
            <a:r>
              <a:rPr lang="ja-JP" altLang="en-US" sz="1200" dirty="0">
                <a:solidFill>
                  <a:prstClr val="white"/>
                </a:solidFill>
                <a:latin typeface="BIZ UDPゴシック" panose="020B0400000000000000" pitchFamily="50" charset="-128"/>
                <a:ea typeface="BIZ UDPゴシック" panose="020B0400000000000000" pitchFamily="50" charset="-128"/>
              </a:rPr>
              <a:t>１</a:t>
            </a:r>
          </a:p>
        </p:txBody>
      </p:sp>
      <p:sp>
        <p:nvSpPr>
          <p:cNvPr id="104" name="テキスト ボックス 103">
            <a:extLst>
              <a:ext uri="{FF2B5EF4-FFF2-40B4-BE49-F238E27FC236}">
                <a16:creationId xmlns:a16="http://schemas.microsoft.com/office/drawing/2014/main" id="{87636C3A-7228-4F2E-A653-F3E4BE4D01A6}"/>
              </a:ext>
            </a:extLst>
          </p:cNvPr>
          <p:cNvSpPr txBox="1"/>
          <p:nvPr/>
        </p:nvSpPr>
        <p:spPr>
          <a:xfrm>
            <a:off x="536025" y="6097972"/>
            <a:ext cx="623889" cy="400110"/>
          </a:xfrm>
          <a:prstGeom prst="rect">
            <a:avLst/>
          </a:prstGeom>
          <a:noFill/>
        </p:spPr>
        <p:txBody>
          <a:bodyPr wrap="none" rtlCol="0">
            <a:spAutoFit/>
          </a:bodyPr>
          <a:lstStyle/>
          <a:p>
            <a:pPr defTabSz="914274"/>
            <a:r>
              <a:rPr lang="en-US" altLang="ja-JP" sz="1000" dirty="0">
                <a:solidFill>
                  <a:prstClr val="white"/>
                </a:solidFill>
                <a:latin typeface="BIZ UDPゴシック" panose="020B0400000000000000" pitchFamily="50" charset="-128"/>
                <a:ea typeface="BIZ UDPゴシック" panose="020B0400000000000000" pitchFamily="50" charset="-128"/>
              </a:rPr>
              <a:t>Scope</a:t>
            </a:r>
          </a:p>
          <a:p>
            <a:pPr algn="ctr" defTabSz="914274"/>
            <a:r>
              <a:rPr lang="en-US" altLang="ja-JP" sz="1000" dirty="0">
                <a:solidFill>
                  <a:prstClr val="white"/>
                </a:solidFill>
                <a:latin typeface="BIZ UDPゴシック" panose="020B0400000000000000" pitchFamily="50" charset="-128"/>
                <a:ea typeface="BIZ UDPゴシック" panose="020B0400000000000000" pitchFamily="50" charset="-128"/>
              </a:rPr>
              <a:t>3</a:t>
            </a:r>
            <a:endParaRPr lang="ja-JP" altLang="en-US" sz="1000" dirty="0">
              <a:solidFill>
                <a:prstClr val="white"/>
              </a:solidFill>
              <a:latin typeface="BIZ UDPゴシック" panose="020B0400000000000000" pitchFamily="50" charset="-128"/>
              <a:ea typeface="BIZ UDPゴシック" panose="020B0400000000000000" pitchFamily="50" charset="-128"/>
            </a:endParaRPr>
          </a:p>
        </p:txBody>
      </p:sp>
      <p:sp>
        <p:nvSpPr>
          <p:cNvPr id="4" name="正方形/長方形 3">
            <a:extLst>
              <a:ext uri="{FF2B5EF4-FFF2-40B4-BE49-F238E27FC236}">
                <a16:creationId xmlns:a16="http://schemas.microsoft.com/office/drawing/2014/main" id="{7DDB1EA2-DA5A-4E07-9C4E-DCD5DE1A830E}"/>
              </a:ext>
            </a:extLst>
          </p:cNvPr>
          <p:cNvSpPr/>
          <p:nvPr/>
        </p:nvSpPr>
        <p:spPr>
          <a:xfrm>
            <a:off x="3506653" y="3359864"/>
            <a:ext cx="3505173" cy="3101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40" name="正方形/長方形 39">
            <a:extLst>
              <a:ext uri="{FF2B5EF4-FFF2-40B4-BE49-F238E27FC236}">
                <a16:creationId xmlns:a16="http://schemas.microsoft.com/office/drawing/2014/main" id="{E02A073F-F92A-4FCD-90C3-D9D809E3D3C5}"/>
              </a:ext>
            </a:extLst>
          </p:cNvPr>
          <p:cNvSpPr/>
          <p:nvPr/>
        </p:nvSpPr>
        <p:spPr>
          <a:xfrm>
            <a:off x="7064357" y="3358724"/>
            <a:ext cx="97303" cy="3062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42" name="正方形/長方形 41">
            <a:extLst>
              <a:ext uri="{FF2B5EF4-FFF2-40B4-BE49-F238E27FC236}">
                <a16:creationId xmlns:a16="http://schemas.microsoft.com/office/drawing/2014/main" id="{03FFEC25-6329-438E-A865-090E4922B75B}"/>
              </a:ext>
            </a:extLst>
          </p:cNvPr>
          <p:cNvSpPr/>
          <p:nvPr/>
        </p:nvSpPr>
        <p:spPr>
          <a:xfrm>
            <a:off x="7176909" y="3358724"/>
            <a:ext cx="56858" cy="3062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43" name="正方形/長方形 42">
            <a:extLst>
              <a:ext uri="{FF2B5EF4-FFF2-40B4-BE49-F238E27FC236}">
                <a16:creationId xmlns:a16="http://schemas.microsoft.com/office/drawing/2014/main" id="{50AD43C2-885E-49E0-8DFD-4380901482CA}"/>
              </a:ext>
            </a:extLst>
          </p:cNvPr>
          <p:cNvSpPr/>
          <p:nvPr/>
        </p:nvSpPr>
        <p:spPr>
          <a:xfrm>
            <a:off x="7249803" y="3358724"/>
            <a:ext cx="54948" cy="3062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44" name="正方形/長方形 43">
            <a:extLst>
              <a:ext uri="{FF2B5EF4-FFF2-40B4-BE49-F238E27FC236}">
                <a16:creationId xmlns:a16="http://schemas.microsoft.com/office/drawing/2014/main" id="{AE074D13-C160-47D5-A1E4-353A567D4A1B}"/>
              </a:ext>
            </a:extLst>
          </p:cNvPr>
          <p:cNvSpPr/>
          <p:nvPr/>
        </p:nvSpPr>
        <p:spPr>
          <a:xfrm>
            <a:off x="7320786" y="3358724"/>
            <a:ext cx="54948" cy="3062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46" name="正方形/長方形 45">
            <a:extLst>
              <a:ext uri="{FF2B5EF4-FFF2-40B4-BE49-F238E27FC236}">
                <a16:creationId xmlns:a16="http://schemas.microsoft.com/office/drawing/2014/main" id="{9F27F93F-772C-4D52-9A4F-34BCAC3E11BB}"/>
              </a:ext>
            </a:extLst>
          </p:cNvPr>
          <p:cNvSpPr/>
          <p:nvPr/>
        </p:nvSpPr>
        <p:spPr>
          <a:xfrm>
            <a:off x="5408643" y="4054298"/>
            <a:ext cx="3994352" cy="2620303"/>
          </a:xfrm>
          <a:prstGeom prst="rect">
            <a:avLst/>
          </a:prstGeom>
          <a:noFill/>
          <a:ln>
            <a:solidFill>
              <a:srgbClr val="FF0000"/>
            </a:solidFill>
            <a:extLst>
              <a:ext uri="{C807C97D-BFC1-408E-A445-0C87EB9F89A2}">
                <ask:lineSketchStyleProps xmlns:ask="http://schemas.microsoft.com/office/drawing/2018/sketchyshapes" sd="1219033472">
                  <a:custGeom>
                    <a:avLst/>
                    <a:gdLst>
                      <a:gd name="connsiteX0" fmla="*/ 0 w 3136495"/>
                      <a:gd name="connsiteY0" fmla="*/ 0 h 2017585"/>
                      <a:gd name="connsiteX1" fmla="*/ 595934 w 3136495"/>
                      <a:gd name="connsiteY1" fmla="*/ 0 h 2017585"/>
                      <a:gd name="connsiteX2" fmla="*/ 1129138 w 3136495"/>
                      <a:gd name="connsiteY2" fmla="*/ 0 h 2017585"/>
                      <a:gd name="connsiteX3" fmla="*/ 1819167 w 3136495"/>
                      <a:gd name="connsiteY3" fmla="*/ 0 h 2017585"/>
                      <a:gd name="connsiteX4" fmla="*/ 2415101 w 3136495"/>
                      <a:gd name="connsiteY4" fmla="*/ 0 h 2017585"/>
                      <a:gd name="connsiteX5" fmla="*/ 3136495 w 3136495"/>
                      <a:gd name="connsiteY5" fmla="*/ 0 h 2017585"/>
                      <a:gd name="connsiteX6" fmla="*/ 3136495 w 3136495"/>
                      <a:gd name="connsiteY6" fmla="*/ 712880 h 2017585"/>
                      <a:gd name="connsiteX7" fmla="*/ 3136495 w 3136495"/>
                      <a:gd name="connsiteY7" fmla="*/ 1385408 h 2017585"/>
                      <a:gd name="connsiteX8" fmla="*/ 3136495 w 3136495"/>
                      <a:gd name="connsiteY8" fmla="*/ 2017585 h 2017585"/>
                      <a:gd name="connsiteX9" fmla="*/ 2571926 w 3136495"/>
                      <a:gd name="connsiteY9" fmla="*/ 2017585 h 2017585"/>
                      <a:gd name="connsiteX10" fmla="*/ 1944627 w 3136495"/>
                      <a:gd name="connsiteY10" fmla="*/ 2017585 h 2017585"/>
                      <a:gd name="connsiteX11" fmla="*/ 1317328 w 3136495"/>
                      <a:gd name="connsiteY11" fmla="*/ 2017585 h 2017585"/>
                      <a:gd name="connsiteX12" fmla="*/ 721394 w 3136495"/>
                      <a:gd name="connsiteY12" fmla="*/ 2017585 h 2017585"/>
                      <a:gd name="connsiteX13" fmla="*/ 0 w 3136495"/>
                      <a:gd name="connsiteY13" fmla="*/ 2017585 h 2017585"/>
                      <a:gd name="connsiteX14" fmla="*/ 0 w 3136495"/>
                      <a:gd name="connsiteY14" fmla="*/ 1304705 h 2017585"/>
                      <a:gd name="connsiteX15" fmla="*/ 0 w 3136495"/>
                      <a:gd name="connsiteY15" fmla="*/ 591825 h 2017585"/>
                      <a:gd name="connsiteX16" fmla="*/ 0 w 3136495"/>
                      <a:gd name="connsiteY16" fmla="*/ 0 h 2017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36495" h="2017585" extrusionOk="0">
                        <a:moveTo>
                          <a:pt x="0" y="0"/>
                        </a:moveTo>
                        <a:cubicBezTo>
                          <a:pt x="153837" y="29169"/>
                          <a:pt x="316557" y="-20533"/>
                          <a:pt x="595934" y="0"/>
                        </a:cubicBezTo>
                        <a:cubicBezTo>
                          <a:pt x="875311" y="20533"/>
                          <a:pt x="882457" y="23268"/>
                          <a:pt x="1129138" y="0"/>
                        </a:cubicBezTo>
                        <a:cubicBezTo>
                          <a:pt x="1375819" y="-23268"/>
                          <a:pt x="1559831" y="-16760"/>
                          <a:pt x="1819167" y="0"/>
                        </a:cubicBezTo>
                        <a:cubicBezTo>
                          <a:pt x="2078503" y="16760"/>
                          <a:pt x="2187099" y="-7202"/>
                          <a:pt x="2415101" y="0"/>
                        </a:cubicBezTo>
                        <a:cubicBezTo>
                          <a:pt x="2643103" y="7202"/>
                          <a:pt x="2871113" y="-4215"/>
                          <a:pt x="3136495" y="0"/>
                        </a:cubicBezTo>
                        <a:cubicBezTo>
                          <a:pt x="3129956" y="352464"/>
                          <a:pt x="3153162" y="545558"/>
                          <a:pt x="3136495" y="712880"/>
                        </a:cubicBezTo>
                        <a:cubicBezTo>
                          <a:pt x="3119828" y="880202"/>
                          <a:pt x="3163808" y="1114207"/>
                          <a:pt x="3136495" y="1385408"/>
                        </a:cubicBezTo>
                        <a:cubicBezTo>
                          <a:pt x="3109182" y="1656609"/>
                          <a:pt x="3119678" y="1707676"/>
                          <a:pt x="3136495" y="2017585"/>
                        </a:cubicBezTo>
                        <a:cubicBezTo>
                          <a:pt x="2924384" y="2007417"/>
                          <a:pt x="2774083" y="2009141"/>
                          <a:pt x="2571926" y="2017585"/>
                        </a:cubicBezTo>
                        <a:cubicBezTo>
                          <a:pt x="2369769" y="2026029"/>
                          <a:pt x="2098599" y="2025955"/>
                          <a:pt x="1944627" y="2017585"/>
                        </a:cubicBezTo>
                        <a:cubicBezTo>
                          <a:pt x="1790655" y="2009215"/>
                          <a:pt x="1581170" y="2039787"/>
                          <a:pt x="1317328" y="2017585"/>
                        </a:cubicBezTo>
                        <a:cubicBezTo>
                          <a:pt x="1053486" y="1995383"/>
                          <a:pt x="969575" y="1991128"/>
                          <a:pt x="721394" y="2017585"/>
                        </a:cubicBezTo>
                        <a:cubicBezTo>
                          <a:pt x="473213" y="2044042"/>
                          <a:pt x="266082" y="2040357"/>
                          <a:pt x="0" y="2017585"/>
                        </a:cubicBezTo>
                        <a:cubicBezTo>
                          <a:pt x="34461" y="1702420"/>
                          <a:pt x="-32615" y="1616903"/>
                          <a:pt x="0" y="1304705"/>
                        </a:cubicBezTo>
                        <a:cubicBezTo>
                          <a:pt x="32615" y="992507"/>
                          <a:pt x="-15420" y="928671"/>
                          <a:pt x="0" y="591825"/>
                        </a:cubicBezTo>
                        <a:cubicBezTo>
                          <a:pt x="15420" y="254979"/>
                          <a:pt x="5639" y="250340"/>
                          <a:pt x="0" y="0"/>
                        </a:cubicBezTo>
                        <a:close/>
                      </a:path>
                    </a:pathLst>
                  </a:custGeom>
                  <ask:type>
                    <ask:lineSketchNone/>
                  </ask:type>
                </ask:lineSketchStyleProps>
              </a:ext>
            </a:extLst>
          </a:ln>
        </p:spPr>
        <p:style>
          <a:lnRef idx="2">
            <a:schemeClr val="accent2">
              <a:shade val="50000"/>
            </a:schemeClr>
          </a:lnRef>
          <a:fillRef idx="1">
            <a:schemeClr val="accent2"/>
          </a:fillRef>
          <a:effectRef idx="0">
            <a:schemeClr val="accent2"/>
          </a:effectRef>
          <a:fontRef idx="minor">
            <a:schemeClr val="lt1"/>
          </a:fontRef>
        </p:style>
        <p:txBody>
          <a:bodyPr rtlCol="0" anchor="ctr" anchorCtr="0"/>
          <a:lstStyle/>
          <a:p>
            <a:pPr marL="93663" indent="-93663" defTabSz="914274">
              <a:defRPr/>
            </a:pPr>
            <a:endParaRPr lang="en-US" altLang="ja-JP" sz="1100" dirty="0">
              <a:solidFill>
                <a:prstClr val="black"/>
              </a:solidFill>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C38BC721-8934-4D34-9EEF-03BE1726089E}"/>
              </a:ext>
            </a:extLst>
          </p:cNvPr>
          <p:cNvSpPr txBox="1"/>
          <p:nvPr/>
        </p:nvSpPr>
        <p:spPr>
          <a:xfrm>
            <a:off x="5426987" y="4522055"/>
            <a:ext cx="3989062" cy="2031325"/>
          </a:xfrm>
          <a:prstGeom prst="rect">
            <a:avLst/>
          </a:prstGeom>
          <a:noFill/>
        </p:spPr>
        <p:txBody>
          <a:bodyPr wrap="square" rtlCol="0">
            <a:spAutoFit/>
          </a:bodyPr>
          <a:lstStyle/>
          <a:p>
            <a:pPr indent="-93663" defTabSz="914274">
              <a:defRPr/>
            </a:pPr>
            <a:r>
              <a:rPr lang="ja-JP" altLang="en-US" sz="1400" dirty="0">
                <a:solidFill>
                  <a:prstClr val="black"/>
                </a:solidFill>
                <a:latin typeface="BIZ UDPゴシック" panose="020B0400000000000000" pitchFamily="50" charset="-128"/>
                <a:ea typeface="BIZ UDPゴシック" panose="020B0400000000000000" pitchFamily="50" charset="-128"/>
              </a:rPr>
              <a:t>　万博会期前から企業や学校、自治体などの団体に呼びかけ、脱炭素社会に向けたレガシーとなるよう“万博をきっかけ” とした様々な</a:t>
            </a:r>
            <a:r>
              <a:rPr lang="en-US" altLang="ja-JP" sz="1400" dirty="0">
                <a:solidFill>
                  <a:prstClr val="black"/>
                </a:solidFill>
                <a:latin typeface="BIZ UDPゴシック" panose="020B0400000000000000" pitchFamily="50" charset="-128"/>
                <a:ea typeface="BIZ UDPゴシック" panose="020B0400000000000000" pitchFamily="50" charset="-128"/>
              </a:rPr>
              <a:t>CO₂</a:t>
            </a:r>
            <a:r>
              <a:rPr lang="ja-JP" altLang="en-US" sz="1400" dirty="0">
                <a:solidFill>
                  <a:prstClr val="black"/>
                </a:solidFill>
                <a:latin typeface="BIZ UDPゴシック" panose="020B0400000000000000" pitchFamily="50" charset="-128"/>
                <a:ea typeface="BIZ UDPゴシック" panose="020B0400000000000000" pitchFamily="50" charset="-128"/>
              </a:rPr>
              <a:t>削減努力を一体となって行う取組み。</a:t>
            </a:r>
            <a:endParaRPr lang="en-US" altLang="ja-JP" sz="1400" dirty="0">
              <a:solidFill>
                <a:prstClr val="black"/>
              </a:solidFill>
              <a:latin typeface="BIZ UDPゴシック" panose="020B0400000000000000" pitchFamily="50" charset="-128"/>
              <a:ea typeface="BIZ UDPゴシック" panose="020B0400000000000000" pitchFamily="50" charset="-128"/>
            </a:endParaRPr>
          </a:p>
          <a:p>
            <a:pPr indent="-93663" defTabSz="914274">
              <a:defRPr/>
            </a:pPr>
            <a:endParaRPr lang="en-US" altLang="ja-JP" sz="1400" dirty="0">
              <a:solidFill>
                <a:prstClr val="black"/>
              </a:solidFill>
              <a:latin typeface="BIZ UDPゴシック" panose="020B0400000000000000" pitchFamily="50" charset="-128"/>
              <a:ea typeface="BIZ UDPゴシック" panose="020B0400000000000000" pitchFamily="50" charset="-128"/>
            </a:endParaRPr>
          </a:p>
          <a:p>
            <a:pPr indent="-93663" defTabSz="914274">
              <a:defRPr/>
            </a:pPr>
            <a:r>
              <a:rPr lang="ja-JP" altLang="en-US" sz="1400" dirty="0">
                <a:solidFill>
                  <a:prstClr val="black"/>
                </a:solidFill>
                <a:latin typeface="BIZ UDPゴシック" panose="020B0400000000000000" pitchFamily="50" charset="-128"/>
                <a:ea typeface="BIZ UDPゴシック" panose="020B0400000000000000" pitchFamily="50" charset="-128"/>
              </a:rPr>
              <a:t>・アプリ利用を通じた府民の脱炭素行動促進</a:t>
            </a:r>
            <a:endParaRPr lang="en-US" altLang="ja-JP" sz="1400" dirty="0">
              <a:solidFill>
                <a:prstClr val="black"/>
              </a:solidFill>
              <a:latin typeface="BIZ UDPゴシック" panose="020B0400000000000000" pitchFamily="50" charset="-128"/>
              <a:ea typeface="BIZ UDPゴシック" panose="020B0400000000000000" pitchFamily="50" charset="-128"/>
            </a:endParaRPr>
          </a:p>
          <a:p>
            <a:pPr indent="-93663" defTabSz="914274">
              <a:defRPr/>
            </a:pPr>
            <a:r>
              <a:rPr lang="ja-JP" altLang="en-US" sz="1400" dirty="0">
                <a:solidFill>
                  <a:prstClr val="black"/>
                </a:solidFill>
                <a:latin typeface="BIZ UDPゴシック" panose="020B0400000000000000" pitchFamily="50" charset="-128"/>
                <a:ea typeface="BIZ UDPゴシック" panose="020B0400000000000000" pitchFamily="50" charset="-128"/>
              </a:rPr>
              <a:t>・万博をきっかけとした、企業等の独自取組</a:t>
            </a:r>
            <a:endParaRPr lang="en-US" altLang="ja-JP" sz="1400" dirty="0">
              <a:solidFill>
                <a:prstClr val="black"/>
              </a:solidFill>
              <a:latin typeface="BIZ UDPゴシック" panose="020B0400000000000000" pitchFamily="50" charset="-128"/>
              <a:ea typeface="BIZ UDPゴシック" panose="020B0400000000000000" pitchFamily="50" charset="-128"/>
            </a:endParaRPr>
          </a:p>
          <a:p>
            <a:pPr indent="-93663" defTabSz="914274">
              <a:defRPr/>
            </a:pPr>
            <a:r>
              <a:rPr lang="ja-JP" altLang="en-US" sz="1400" dirty="0">
                <a:solidFill>
                  <a:prstClr val="black"/>
                </a:solidFill>
                <a:latin typeface="BIZ UDPゴシック" panose="020B0400000000000000" pitchFamily="50" charset="-128"/>
                <a:ea typeface="BIZ UDPゴシック" panose="020B0400000000000000" pitchFamily="50" charset="-128"/>
              </a:rPr>
              <a:t>・企業や自治体からのクレジット寄附　　等</a:t>
            </a:r>
            <a:endParaRPr lang="en-US" altLang="ja-JP" sz="1400" dirty="0">
              <a:solidFill>
                <a:prstClr val="black"/>
              </a:solidFill>
              <a:latin typeface="BIZ UDPゴシック" panose="020B0400000000000000" pitchFamily="50" charset="-128"/>
              <a:ea typeface="BIZ UDPゴシック" panose="020B0400000000000000" pitchFamily="50" charset="-128"/>
            </a:endParaRPr>
          </a:p>
          <a:p>
            <a:pPr indent="-93663" defTabSz="914274">
              <a:defRPr/>
            </a:pPr>
            <a:endParaRPr lang="ja-JP" altLang="en-US" sz="1400" dirty="0">
              <a:solidFill>
                <a:prstClr val="black"/>
              </a:solidFill>
              <a:latin typeface="BIZ UDPゴシック" panose="020B0400000000000000" pitchFamily="50" charset="-128"/>
              <a:ea typeface="BIZ UDPゴシック" panose="020B0400000000000000" pitchFamily="50" charset="-128"/>
            </a:endParaRPr>
          </a:p>
        </p:txBody>
      </p:sp>
      <p:sp>
        <p:nvSpPr>
          <p:cNvPr id="50" name="テキスト ボックス 49">
            <a:extLst>
              <a:ext uri="{FF2B5EF4-FFF2-40B4-BE49-F238E27FC236}">
                <a16:creationId xmlns:a16="http://schemas.microsoft.com/office/drawing/2014/main" id="{07882153-70D8-4F8C-B4EC-B52AE53C1522}"/>
              </a:ext>
            </a:extLst>
          </p:cNvPr>
          <p:cNvSpPr txBox="1"/>
          <p:nvPr/>
        </p:nvSpPr>
        <p:spPr>
          <a:xfrm>
            <a:off x="5821480" y="4133343"/>
            <a:ext cx="3553590" cy="338554"/>
          </a:xfrm>
          <a:prstGeom prst="rect">
            <a:avLst/>
          </a:prstGeom>
          <a:noFill/>
        </p:spPr>
        <p:txBody>
          <a:bodyPr wrap="square" rtlCol="0">
            <a:spAutoFit/>
          </a:bodyPr>
          <a:lstStyle/>
          <a:p>
            <a:pPr indent="-93663" defTabSz="914274">
              <a:defRPr/>
            </a:pPr>
            <a:r>
              <a:rPr lang="en-US" altLang="ja-JP" sz="1600" b="1" dirty="0">
                <a:solidFill>
                  <a:srgbClr val="FF0000"/>
                </a:solidFill>
                <a:latin typeface="BIZ UDPゴシック" panose="020B0400000000000000" pitchFamily="50" charset="-128"/>
                <a:ea typeface="BIZ UDPゴシック" panose="020B0400000000000000" pitchFamily="50" charset="-128"/>
              </a:rPr>
              <a:t>EXPO</a:t>
            </a:r>
            <a:r>
              <a:rPr lang="ja-JP" altLang="en-US" sz="1600" b="1" dirty="0">
                <a:solidFill>
                  <a:srgbClr val="FF0000"/>
                </a:solidFill>
                <a:latin typeface="BIZ UDPゴシック" panose="020B0400000000000000" pitchFamily="50" charset="-128"/>
                <a:ea typeface="BIZ UDPゴシック" panose="020B0400000000000000" pitchFamily="50" charset="-128"/>
              </a:rPr>
              <a:t>グリーンチャレンジとは</a:t>
            </a:r>
          </a:p>
        </p:txBody>
      </p:sp>
      <p:sp>
        <p:nvSpPr>
          <p:cNvPr id="54" name="テキスト ボックス 53">
            <a:extLst>
              <a:ext uri="{FF2B5EF4-FFF2-40B4-BE49-F238E27FC236}">
                <a16:creationId xmlns:a16="http://schemas.microsoft.com/office/drawing/2014/main" id="{81723887-2E00-4755-BA88-3CEFB17DD42D}"/>
              </a:ext>
            </a:extLst>
          </p:cNvPr>
          <p:cNvSpPr txBox="1">
            <a:spLocks noChangeArrowheads="1"/>
          </p:cNvSpPr>
          <p:nvPr/>
        </p:nvSpPr>
        <p:spPr bwMode="auto">
          <a:xfrm>
            <a:off x="4305238" y="3387306"/>
            <a:ext cx="157186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274">
              <a:spcBef>
                <a:spcPct val="0"/>
              </a:spcBef>
              <a:buNone/>
            </a:pPr>
            <a:r>
              <a:rPr lang="en-US" altLang="ja-JP" sz="900" dirty="0">
                <a:solidFill>
                  <a:prstClr val="white"/>
                </a:solidFill>
                <a:latin typeface="BIZ UDPゴシック" panose="020B0400000000000000" pitchFamily="50" charset="-128"/>
                <a:ea typeface="BIZ UDPゴシック" panose="020B0400000000000000" pitchFamily="50" charset="-128"/>
              </a:rPr>
              <a:t>EXPO</a:t>
            </a:r>
            <a:r>
              <a:rPr lang="ja-JP" altLang="en-US" sz="900" dirty="0">
                <a:solidFill>
                  <a:prstClr val="white"/>
                </a:solidFill>
                <a:latin typeface="BIZ UDPゴシック" panose="020B0400000000000000" pitchFamily="50" charset="-128"/>
                <a:ea typeface="BIZ UDPゴシック" panose="020B0400000000000000" pitchFamily="50" charset="-128"/>
              </a:rPr>
              <a:t>グリーンチャレンジ</a:t>
            </a:r>
          </a:p>
        </p:txBody>
      </p:sp>
      <p:sp>
        <p:nvSpPr>
          <p:cNvPr id="56" name="楕円 55">
            <a:extLst>
              <a:ext uri="{FF2B5EF4-FFF2-40B4-BE49-F238E27FC236}">
                <a16:creationId xmlns:a16="http://schemas.microsoft.com/office/drawing/2014/main" id="{B9F228F0-1521-4760-8C94-786D79C970A0}"/>
              </a:ext>
            </a:extLst>
          </p:cNvPr>
          <p:cNvSpPr/>
          <p:nvPr/>
        </p:nvSpPr>
        <p:spPr>
          <a:xfrm>
            <a:off x="569129" y="6117485"/>
            <a:ext cx="371068" cy="3248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100" dirty="0">
              <a:solidFill>
                <a:prstClr val="white"/>
              </a:solidFill>
              <a:latin typeface="Calibri" panose="020F0502020204030204"/>
              <a:ea typeface="游ゴシック" panose="020B0400000000000000" pitchFamily="50" charset="-128"/>
            </a:endParaRPr>
          </a:p>
        </p:txBody>
      </p:sp>
      <p:sp>
        <p:nvSpPr>
          <p:cNvPr id="57" name="テキスト ボックス 56">
            <a:extLst>
              <a:ext uri="{FF2B5EF4-FFF2-40B4-BE49-F238E27FC236}">
                <a16:creationId xmlns:a16="http://schemas.microsoft.com/office/drawing/2014/main" id="{02A44D54-BB52-477C-9BD9-8DCAB73EA1FC}"/>
              </a:ext>
            </a:extLst>
          </p:cNvPr>
          <p:cNvSpPr txBox="1"/>
          <p:nvPr/>
        </p:nvSpPr>
        <p:spPr>
          <a:xfrm>
            <a:off x="607859" y="6141390"/>
            <a:ext cx="301686" cy="276999"/>
          </a:xfrm>
          <a:prstGeom prst="rect">
            <a:avLst/>
          </a:prstGeom>
          <a:noFill/>
        </p:spPr>
        <p:txBody>
          <a:bodyPr wrap="none" rtlCol="0">
            <a:spAutoFit/>
          </a:bodyPr>
          <a:lstStyle/>
          <a:p>
            <a:pPr defTabSz="914274"/>
            <a:r>
              <a:rPr lang="ja-JP" altLang="en-US" sz="1200" dirty="0">
                <a:solidFill>
                  <a:prstClr val="white"/>
                </a:solidFill>
                <a:latin typeface="BIZ UDPゴシック" panose="020B0400000000000000" pitchFamily="50" charset="-128"/>
                <a:ea typeface="BIZ UDPゴシック" panose="020B0400000000000000" pitchFamily="50" charset="-128"/>
              </a:rPr>
              <a:t>２</a:t>
            </a:r>
          </a:p>
        </p:txBody>
      </p:sp>
      <p:sp>
        <p:nvSpPr>
          <p:cNvPr id="58" name="楕円 57">
            <a:extLst>
              <a:ext uri="{FF2B5EF4-FFF2-40B4-BE49-F238E27FC236}">
                <a16:creationId xmlns:a16="http://schemas.microsoft.com/office/drawing/2014/main" id="{BA6EA71B-D63E-4992-8584-45BB3569A3A1}"/>
              </a:ext>
            </a:extLst>
          </p:cNvPr>
          <p:cNvSpPr/>
          <p:nvPr/>
        </p:nvSpPr>
        <p:spPr>
          <a:xfrm>
            <a:off x="2084573" y="1207052"/>
            <a:ext cx="352207" cy="31592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100" dirty="0">
              <a:solidFill>
                <a:prstClr val="white"/>
              </a:solidFill>
              <a:latin typeface="Calibri" panose="020F0502020204030204"/>
              <a:ea typeface="游ゴシック" panose="020B0400000000000000" pitchFamily="50" charset="-128"/>
            </a:endParaRPr>
          </a:p>
        </p:txBody>
      </p:sp>
      <p:sp>
        <p:nvSpPr>
          <p:cNvPr id="59" name="テキスト ボックス 58">
            <a:extLst>
              <a:ext uri="{FF2B5EF4-FFF2-40B4-BE49-F238E27FC236}">
                <a16:creationId xmlns:a16="http://schemas.microsoft.com/office/drawing/2014/main" id="{D19B7FF3-4C1D-4411-8198-8216C8F3132C}"/>
              </a:ext>
            </a:extLst>
          </p:cNvPr>
          <p:cNvSpPr txBox="1"/>
          <p:nvPr/>
        </p:nvSpPr>
        <p:spPr>
          <a:xfrm>
            <a:off x="2117792" y="1221100"/>
            <a:ext cx="280846" cy="276999"/>
          </a:xfrm>
          <a:prstGeom prst="rect">
            <a:avLst/>
          </a:prstGeom>
          <a:noFill/>
        </p:spPr>
        <p:txBody>
          <a:bodyPr wrap="none" rtlCol="0">
            <a:spAutoFit/>
          </a:bodyPr>
          <a:lstStyle/>
          <a:p>
            <a:pPr defTabSz="914274"/>
            <a:r>
              <a:rPr lang="ja-JP" altLang="en-US" sz="1200" dirty="0">
                <a:solidFill>
                  <a:prstClr val="white"/>
                </a:solidFill>
                <a:latin typeface="BIZ UDPゴシック" panose="020B0400000000000000" pitchFamily="50" charset="-128"/>
                <a:ea typeface="BIZ UDPゴシック" panose="020B0400000000000000" pitchFamily="50" charset="-128"/>
              </a:rPr>
              <a:t>１</a:t>
            </a:r>
          </a:p>
        </p:txBody>
      </p:sp>
      <p:sp>
        <p:nvSpPr>
          <p:cNvPr id="61" name="テキスト ボックス 60">
            <a:extLst>
              <a:ext uri="{FF2B5EF4-FFF2-40B4-BE49-F238E27FC236}">
                <a16:creationId xmlns:a16="http://schemas.microsoft.com/office/drawing/2014/main" id="{6EE9EC7B-C0DA-468D-97A4-0CCF6A4FAC71}"/>
              </a:ext>
            </a:extLst>
          </p:cNvPr>
          <p:cNvSpPr txBox="1"/>
          <p:nvPr/>
        </p:nvSpPr>
        <p:spPr>
          <a:xfrm>
            <a:off x="6318218" y="1199765"/>
            <a:ext cx="301686" cy="276999"/>
          </a:xfrm>
          <a:prstGeom prst="rect">
            <a:avLst/>
          </a:prstGeom>
          <a:noFill/>
        </p:spPr>
        <p:txBody>
          <a:bodyPr wrap="none" rtlCol="0">
            <a:spAutoFit/>
          </a:bodyPr>
          <a:lstStyle/>
          <a:p>
            <a:pPr defTabSz="914274"/>
            <a:r>
              <a:rPr lang="ja-JP" altLang="en-US" sz="1200" dirty="0">
                <a:solidFill>
                  <a:prstClr val="white"/>
                </a:solidFill>
                <a:latin typeface="BIZ UDPゴシック" panose="020B0400000000000000" pitchFamily="50" charset="-128"/>
                <a:ea typeface="BIZ UDPゴシック" panose="020B0400000000000000" pitchFamily="50" charset="-128"/>
              </a:rPr>
              <a:t>２</a:t>
            </a:r>
          </a:p>
        </p:txBody>
      </p:sp>
      <p:sp>
        <p:nvSpPr>
          <p:cNvPr id="88" name="右矢印 47">
            <a:extLst>
              <a:ext uri="{FF2B5EF4-FFF2-40B4-BE49-F238E27FC236}">
                <a16:creationId xmlns:a16="http://schemas.microsoft.com/office/drawing/2014/main" id="{A8E24782-4340-4BF0-BC9E-694C2D57BB3D}"/>
              </a:ext>
            </a:extLst>
          </p:cNvPr>
          <p:cNvSpPr/>
          <p:nvPr/>
        </p:nvSpPr>
        <p:spPr>
          <a:xfrm>
            <a:off x="2533431" y="2615625"/>
            <a:ext cx="3487598" cy="700919"/>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84406" tIns="42203" rIns="84406" bIns="42203" anchor="ctr"/>
          <a:lstStyle/>
          <a:p>
            <a:pPr algn="ctr" defTabSz="914274">
              <a:defRPr/>
            </a:pPr>
            <a:endParaRPr lang="ja-JP" altLang="en-US" sz="1662" dirty="0">
              <a:solidFill>
                <a:prstClr val="white"/>
              </a:solidFill>
              <a:latin typeface="Calibri" panose="020F0502020204030204"/>
              <a:ea typeface="游ゴシック" panose="020B0400000000000000" pitchFamily="50" charset="-128"/>
            </a:endParaRPr>
          </a:p>
        </p:txBody>
      </p:sp>
      <p:sp>
        <p:nvSpPr>
          <p:cNvPr id="65" name="楕円 64">
            <a:extLst>
              <a:ext uri="{FF2B5EF4-FFF2-40B4-BE49-F238E27FC236}">
                <a16:creationId xmlns:a16="http://schemas.microsoft.com/office/drawing/2014/main" id="{36EB0813-DCAA-48BC-938B-6EA2B9C6178C}"/>
              </a:ext>
            </a:extLst>
          </p:cNvPr>
          <p:cNvSpPr/>
          <p:nvPr/>
        </p:nvSpPr>
        <p:spPr>
          <a:xfrm>
            <a:off x="6383725" y="1207239"/>
            <a:ext cx="371068" cy="32480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100" dirty="0">
              <a:solidFill>
                <a:prstClr val="white"/>
              </a:solidFill>
              <a:latin typeface="Calibri" panose="020F0502020204030204"/>
              <a:ea typeface="游ゴシック" panose="020B0400000000000000" pitchFamily="50" charset="-128"/>
            </a:endParaRPr>
          </a:p>
        </p:txBody>
      </p:sp>
      <p:sp>
        <p:nvSpPr>
          <p:cNvPr id="66" name="テキスト ボックス 65">
            <a:extLst>
              <a:ext uri="{FF2B5EF4-FFF2-40B4-BE49-F238E27FC236}">
                <a16:creationId xmlns:a16="http://schemas.microsoft.com/office/drawing/2014/main" id="{9263B62F-3347-4AF8-858E-E56AB1D2E918}"/>
              </a:ext>
            </a:extLst>
          </p:cNvPr>
          <p:cNvSpPr txBox="1"/>
          <p:nvPr/>
        </p:nvSpPr>
        <p:spPr>
          <a:xfrm>
            <a:off x="6422455" y="1231144"/>
            <a:ext cx="301686" cy="276999"/>
          </a:xfrm>
          <a:prstGeom prst="rect">
            <a:avLst/>
          </a:prstGeom>
          <a:noFill/>
        </p:spPr>
        <p:txBody>
          <a:bodyPr wrap="none" rtlCol="0">
            <a:spAutoFit/>
          </a:bodyPr>
          <a:lstStyle/>
          <a:p>
            <a:pPr defTabSz="914274"/>
            <a:r>
              <a:rPr lang="ja-JP" altLang="en-US" sz="1200" dirty="0">
                <a:solidFill>
                  <a:prstClr val="white"/>
                </a:solidFill>
                <a:latin typeface="BIZ UDPゴシック" panose="020B0400000000000000" pitchFamily="50" charset="-128"/>
                <a:ea typeface="BIZ UDPゴシック" panose="020B0400000000000000" pitchFamily="50" charset="-128"/>
              </a:rPr>
              <a:t>２</a:t>
            </a:r>
          </a:p>
        </p:txBody>
      </p:sp>
      <p:sp>
        <p:nvSpPr>
          <p:cNvPr id="48" name="正方形/長方形 47">
            <a:extLst>
              <a:ext uri="{FF2B5EF4-FFF2-40B4-BE49-F238E27FC236}">
                <a16:creationId xmlns:a16="http://schemas.microsoft.com/office/drawing/2014/main" id="{D8171533-00C2-42FC-A521-1FEA373E1EF9}"/>
              </a:ext>
            </a:extLst>
          </p:cNvPr>
          <p:cNvSpPr/>
          <p:nvPr/>
        </p:nvSpPr>
        <p:spPr>
          <a:xfrm>
            <a:off x="6701634" y="2015263"/>
            <a:ext cx="2193272" cy="713422"/>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274">
              <a:defRPr/>
            </a:pPr>
            <a:endParaRPr lang="en-US" altLang="ja-JP" sz="1050" dirty="0">
              <a:solidFill>
                <a:prstClr val="white"/>
              </a:solidFill>
              <a:latin typeface="BIZ UDPゴシック" panose="020B0400000000000000" pitchFamily="50" charset="-128"/>
              <a:ea typeface="BIZ UDPゴシック" panose="020B0400000000000000" pitchFamily="50" charset="-128"/>
            </a:endParaRPr>
          </a:p>
        </p:txBody>
      </p:sp>
      <p:sp>
        <p:nvSpPr>
          <p:cNvPr id="53" name="正方形/長方形 52">
            <a:extLst>
              <a:ext uri="{FF2B5EF4-FFF2-40B4-BE49-F238E27FC236}">
                <a16:creationId xmlns:a16="http://schemas.microsoft.com/office/drawing/2014/main" id="{D82CA1DF-BF6E-42EC-AE36-674FB99FC0C4}"/>
              </a:ext>
            </a:extLst>
          </p:cNvPr>
          <p:cNvSpPr/>
          <p:nvPr/>
        </p:nvSpPr>
        <p:spPr>
          <a:xfrm>
            <a:off x="6641357" y="1874908"/>
            <a:ext cx="1763058" cy="44051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274">
              <a:defRPr/>
            </a:pPr>
            <a:r>
              <a:rPr lang="ja-JP" altLang="en-US" sz="1050" dirty="0">
                <a:solidFill>
                  <a:prstClr val="white"/>
                </a:solidFill>
                <a:latin typeface="BIZ UDPゴシック" panose="020B0400000000000000" pitchFamily="50" charset="-128"/>
                <a:ea typeface="BIZ UDPゴシック" panose="020B0400000000000000" pitchFamily="50" charset="-128"/>
              </a:rPr>
              <a:t>会場内の建物の建設</a:t>
            </a:r>
            <a:endParaRPr lang="en-US" altLang="ja-JP" sz="1050" dirty="0">
              <a:solidFill>
                <a:prstClr val="white"/>
              </a:solidFill>
              <a:latin typeface="BIZ UDPゴシック" panose="020B0400000000000000" pitchFamily="50" charset="-128"/>
              <a:ea typeface="BIZ UDPゴシック" panose="020B0400000000000000" pitchFamily="50" charset="-128"/>
            </a:endParaRPr>
          </a:p>
          <a:p>
            <a:pPr defTabSz="914274">
              <a:defRPr/>
            </a:pPr>
            <a:r>
              <a:rPr lang="ja-JP" altLang="en-US" sz="1050" dirty="0">
                <a:solidFill>
                  <a:prstClr val="white"/>
                </a:solidFill>
                <a:latin typeface="BIZ UDPゴシック" panose="020B0400000000000000" pitchFamily="50" charset="-128"/>
                <a:ea typeface="BIZ UDPゴシック" panose="020B0400000000000000" pitchFamily="50" charset="-128"/>
              </a:rPr>
              <a:t>来場者の移動・宿泊　等</a:t>
            </a:r>
            <a:endParaRPr lang="en-US" altLang="ja-JP" sz="1050" dirty="0">
              <a:solidFill>
                <a:prstClr val="white"/>
              </a:solidFill>
              <a:latin typeface="BIZ UDPゴシック" panose="020B0400000000000000" pitchFamily="50" charset="-128"/>
              <a:ea typeface="BIZ UDPゴシック" panose="020B0400000000000000" pitchFamily="50" charset="-128"/>
            </a:endParaRPr>
          </a:p>
        </p:txBody>
      </p:sp>
      <p:sp>
        <p:nvSpPr>
          <p:cNvPr id="60" name="正方形/長方形 59">
            <a:extLst>
              <a:ext uri="{FF2B5EF4-FFF2-40B4-BE49-F238E27FC236}">
                <a16:creationId xmlns:a16="http://schemas.microsoft.com/office/drawing/2014/main" id="{EE0EB90F-C621-49BA-BDE2-A49F55C91378}"/>
              </a:ext>
            </a:extLst>
          </p:cNvPr>
          <p:cNvSpPr/>
          <p:nvPr/>
        </p:nvSpPr>
        <p:spPr>
          <a:xfrm>
            <a:off x="2968877" y="2594495"/>
            <a:ext cx="2749869" cy="440513"/>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14274">
              <a:defRPr/>
            </a:pPr>
            <a:r>
              <a:rPr lang="ja-JP" altLang="en-US" sz="1600" b="1" dirty="0">
                <a:solidFill>
                  <a:srgbClr val="FF0000"/>
                </a:solidFill>
                <a:latin typeface="BIZ UDPゴシック" panose="020B0400000000000000" pitchFamily="50" charset="-128"/>
                <a:ea typeface="BIZ UDPゴシック" panose="020B0400000000000000" pitchFamily="50" charset="-128"/>
              </a:rPr>
              <a:t>府事業でオフセットをめざす</a:t>
            </a:r>
            <a:endParaRPr lang="en-US" altLang="ja-JP" sz="1600" b="1" dirty="0">
              <a:solidFill>
                <a:srgbClr val="FF0000"/>
              </a:solidFill>
              <a:latin typeface="BIZ UDPゴシック" panose="020B0400000000000000" pitchFamily="50" charset="-128"/>
              <a:ea typeface="BIZ UDPゴシック" panose="020B0400000000000000" pitchFamily="50" charset="-128"/>
            </a:endParaRPr>
          </a:p>
        </p:txBody>
      </p:sp>
      <p:sp>
        <p:nvSpPr>
          <p:cNvPr id="95" name="正方形/長方形 94">
            <a:extLst>
              <a:ext uri="{FF2B5EF4-FFF2-40B4-BE49-F238E27FC236}">
                <a16:creationId xmlns:a16="http://schemas.microsoft.com/office/drawing/2014/main" id="{617C9AF0-95D5-43B7-B918-A6E1F27E0014}"/>
              </a:ext>
            </a:extLst>
          </p:cNvPr>
          <p:cNvSpPr/>
          <p:nvPr/>
        </p:nvSpPr>
        <p:spPr>
          <a:xfrm>
            <a:off x="2254338" y="3215129"/>
            <a:ext cx="13398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74">
              <a:defRPr/>
            </a:pPr>
            <a:r>
              <a:rPr lang="en-US" altLang="ja-JP" sz="1600" dirty="0">
                <a:solidFill>
                  <a:prstClr val="black"/>
                </a:solidFill>
                <a:latin typeface="Meiryo UI" panose="020B0604030504040204" pitchFamily="50" charset="-128"/>
                <a:ea typeface="Meiryo UI" panose="020B0604030504040204" pitchFamily="50" charset="-128"/>
              </a:rPr>
              <a:t>2,025t</a:t>
            </a:r>
            <a:endParaRPr lang="ja-JP" altLang="en-US" sz="1800" dirty="0">
              <a:solidFill>
                <a:prstClr val="black"/>
              </a:solidFill>
              <a:latin typeface="Meiryo UI" panose="020B0604030504040204" pitchFamily="50" charset="-128"/>
              <a:ea typeface="Meiryo UI" panose="020B0604030504040204" pitchFamily="50" charset="-128"/>
            </a:endParaRPr>
          </a:p>
        </p:txBody>
      </p:sp>
      <p:sp>
        <p:nvSpPr>
          <p:cNvPr id="78" name="フリーフォーム: 図形 77">
            <a:extLst>
              <a:ext uri="{FF2B5EF4-FFF2-40B4-BE49-F238E27FC236}">
                <a16:creationId xmlns:a16="http://schemas.microsoft.com/office/drawing/2014/main" id="{3F05407F-748C-4A82-906C-372600356085}"/>
              </a:ext>
            </a:extLst>
          </p:cNvPr>
          <p:cNvSpPr/>
          <p:nvPr/>
        </p:nvSpPr>
        <p:spPr>
          <a:xfrm rot="5400000">
            <a:off x="8192557" y="1880100"/>
            <a:ext cx="713424" cy="206935"/>
          </a:xfrm>
          <a:custGeom>
            <a:avLst/>
            <a:gdLst>
              <a:gd name="connsiteX0" fmla="*/ 0 w 1171575"/>
              <a:gd name="connsiteY0" fmla="*/ 190667 h 219399"/>
              <a:gd name="connsiteX1" fmla="*/ 266700 w 1171575"/>
              <a:gd name="connsiteY1" fmla="*/ 167 h 219399"/>
              <a:gd name="connsiteX2" fmla="*/ 819150 w 1171575"/>
              <a:gd name="connsiteY2" fmla="*/ 219242 h 219399"/>
              <a:gd name="connsiteX3" fmla="*/ 1171575 w 1171575"/>
              <a:gd name="connsiteY3" fmla="*/ 38267 h 219399"/>
              <a:gd name="connsiteX4" fmla="*/ 1171575 w 1171575"/>
              <a:gd name="connsiteY4" fmla="*/ 38267 h 219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1575" h="219399">
                <a:moveTo>
                  <a:pt x="0" y="190667"/>
                </a:moveTo>
                <a:cubicBezTo>
                  <a:pt x="65087" y="93035"/>
                  <a:pt x="130175" y="-4596"/>
                  <a:pt x="266700" y="167"/>
                </a:cubicBezTo>
                <a:cubicBezTo>
                  <a:pt x="403225" y="4929"/>
                  <a:pt x="668338" y="212892"/>
                  <a:pt x="819150" y="219242"/>
                </a:cubicBezTo>
                <a:cubicBezTo>
                  <a:pt x="969962" y="225592"/>
                  <a:pt x="1171575" y="38267"/>
                  <a:pt x="1171575" y="38267"/>
                </a:cubicBezTo>
                <a:lnTo>
                  <a:pt x="1171575" y="38267"/>
                </a:lnTo>
              </a:path>
            </a:pathLst>
          </a:custGeom>
          <a:noFill/>
          <a:ln w="73025" cmpd="dbl">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90" name="フリーフォーム: 図形 89">
            <a:extLst>
              <a:ext uri="{FF2B5EF4-FFF2-40B4-BE49-F238E27FC236}">
                <a16:creationId xmlns:a16="http://schemas.microsoft.com/office/drawing/2014/main" id="{7646D5B5-35A3-40A7-B445-0A7597C1FEBF}"/>
              </a:ext>
            </a:extLst>
          </p:cNvPr>
          <p:cNvSpPr/>
          <p:nvPr/>
        </p:nvSpPr>
        <p:spPr>
          <a:xfrm rot="5400000">
            <a:off x="8300680" y="2918947"/>
            <a:ext cx="534586" cy="260606"/>
          </a:xfrm>
          <a:custGeom>
            <a:avLst/>
            <a:gdLst>
              <a:gd name="connsiteX0" fmla="*/ 0 w 1171575"/>
              <a:gd name="connsiteY0" fmla="*/ 190667 h 219399"/>
              <a:gd name="connsiteX1" fmla="*/ 266700 w 1171575"/>
              <a:gd name="connsiteY1" fmla="*/ 167 h 219399"/>
              <a:gd name="connsiteX2" fmla="*/ 819150 w 1171575"/>
              <a:gd name="connsiteY2" fmla="*/ 219242 h 219399"/>
              <a:gd name="connsiteX3" fmla="*/ 1171575 w 1171575"/>
              <a:gd name="connsiteY3" fmla="*/ 38267 h 219399"/>
              <a:gd name="connsiteX4" fmla="*/ 1171575 w 1171575"/>
              <a:gd name="connsiteY4" fmla="*/ 38267 h 219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1575" h="219399">
                <a:moveTo>
                  <a:pt x="0" y="190667"/>
                </a:moveTo>
                <a:cubicBezTo>
                  <a:pt x="65087" y="93035"/>
                  <a:pt x="130175" y="-4596"/>
                  <a:pt x="266700" y="167"/>
                </a:cubicBezTo>
                <a:cubicBezTo>
                  <a:pt x="403225" y="4929"/>
                  <a:pt x="668338" y="212892"/>
                  <a:pt x="819150" y="219242"/>
                </a:cubicBezTo>
                <a:cubicBezTo>
                  <a:pt x="969962" y="225592"/>
                  <a:pt x="1171575" y="38267"/>
                  <a:pt x="1171575" y="38267"/>
                </a:cubicBezTo>
                <a:lnTo>
                  <a:pt x="1171575" y="38267"/>
                </a:lnTo>
              </a:path>
            </a:pathLst>
          </a:custGeom>
          <a:noFill/>
          <a:ln w="73025" cmpd="dbl">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79" name="フリーフォーム: 図形 78">
            <a:extLst>
              <a:ext uri="{FF2B5EF4-FFF2-40B4-BE49-F238E27FC236}">
                <a16:creationId xmlns:a16="http://schemas.microsoft.com/office/drawing/2014/main" id="{19372E67-A4C6-438E-B4AA-A49A404B20D3}"/>
              </a:ext>
            </a:extLst>
          </p:cNvPr>
          <p:cNvSpPr/>
          <p:nvPr/>
        </p:nvSpPr>
        <p:spPr>
          <a:xfrm rot="16377991">
            <a:off x="6510184" y="2090262"/>
            <a:ext cx="266298" cy="46853"/>
          </a:xfrm>
          <a:custGeom>
            <a:avLst/>
            <a:gdLst>
              <a:gd name="connsiteX0" fmla="*/ 0 w 266700"/>
              <a:gd name="connsiteY0" fmla="*/ 38175 h 38175"/>
              <a:gd name="connsiteX1" fmla="*/ 133350 w 266700"/>
              <a:gd name="connsiteY1" fmla="*/ 75 h 38175"/>
              <a:gd name="connsiteX2" fmla="*/ 266700 w 266700"/>
              <a:gd name="connsiteY2" fmla="*/ 28650 h 38175"/>
            </a:gdLst>
            <a:ahLst/>
            <a:cxnLst>
              <a:cxn ang="0">
                <a:pos x="connsiteX0" y="connsiteY0"/>
              </a:cxn>
              <a:cxn ang="0">
                <a:pos x="connsiteX1" y="connsiteY1"/>
              </a:cxn>
              <a:cxn ang="0">
                <a:pos x="connsiteX2" y="connsiteY2"/>
              </a:cxn>
            </a:cxnLst>
            <a:rect l="l" t="t" r="r" b="b"/>
            <a:pathLst>
              <a:path w="266700" h="38175">
                <a:moveTo>
                  <a:pt x="0" y="38175"/>
                </a:moveTo>
                <a:cubicBezTo>
                  <a:pt x="44450" y="19918"/>
                  <a:pt x="88900" y="1662"/>
                  <a:pt x="133350" y="75"/>
                </a:cubicBezTo>
                <a:cubicBezTo>
                  <a:pt x="177800" y="-1513"/>
                  <a:pt x="242888" y="22300"/>
                  <a:pt x="266700" y="28650"/>
                </a:cubicBez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sp>
        <p:nvSpPr>
          <p:cNvPr id="92" name="フリーフォーム: 図形 91">
            <a:extLst>
              <a:ext uri="{FF2B5EF4-FFF2-40B4-BE49-F238E27FC236}">
                <a16:creationId xmlns:a16="http://schemas.microsoft.com/office/drawing/2014/main" id="{B39B6F45-DF16-42FA-A114-6C426D8834F6}"/>
              </a:ext>
            </a:extLst>
          </p:cNvPr>
          <p:cNvSpPr/>
          <p:nvPr/>
        </p:nvSpPr>
        <p:spPr>
          <a:xfrm rot="5400000">
            <a:off x="7975732" y="2097094"/>
            <a:ext cx="266298" cy="46853"/>
          </a:xfrm>
          <a:custGeom>
            <a:avLst/>
            <a:gdLst>
              <a:gd name="connsiteX0" fmla="*/ 0 w 266700"/>
              <a:gd name="connsiteY0" fmla="*/ 38175 h 38175"/>
              <a:gd name="connsiteX1" fmla="*/ 133350 w 266700"/>
              <a:gd name="connsiteY1" fmla="*/ 75 h 38175"/>
              <a:gd name="connsiteX2" fmla="*/ 266700 w 266700"/>
              <a:gd name="connsiteY2" fmla="*/ 28650 h 38175"/>
            </a:gdLst>
            <a:ahLst/>
            <a:cxnLst>
              <a:cxn ang="0">
                <a:pos x="connsiteX0" y="connsiteY0"/>
              </a:cxn>
              <a:cxn ang="0">
                <a:pos x="connsiteX1" y="connsiteY1"/>
              </a:cxn>
              <a:cxn ang="0">
                <a:pos x="connsiteX2" y="connsiteY2"/>
              </a:cxn>
            </a:cxnLst>
            <a:rect l="l" t="t" r="r" b="b"/>
            <a:pathLst>
              <a:path w="266700" h="38175">
                <a:moveTo>
                  <a:pt x="0" y="38175"/>
                </a:moveTo>
                <a:cubicBezTo>
                  <a:pt x="44450" y="19918"/>
                  <a:pt x="88900" y="1662"/>
                  <a:pt x="133350" y="75"/>
                </a:cubicBezTo>
                <a:cubicBezTo>
                  <a:pt x="177800" y="-1513"/>
                  <a:pt x="242888" y="22300"/>
                  <a:pt x="266700" y="28650"/>
                </a:cubicBez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a:solidFill>
                <a:prstClr val="white"/>
              </a:solidFill>
              <a:latin typeface="Calibri" panose="020F0502020204030204"/>
              <a:ea typeface="游ゴシック" panose="020B0400000000000000" pitchFamily="50" charset="-128"/>
            </a:endParaRPr>
          </a:p>
        </p:txBody>
      </p:sp>
      <p:cxnSp>
        <p:nvCxnSpPr>
          <p:cNvPr id="5" name="直線コネクタ 4">
            <a:extLst>
              <a:ext uri="{FF2B5EF4-FFF2-40B4-BE49-F238E27FC236}">
                <a16:creationId xmlns:a16="http://schemas.microsoft.com/office/drawing/2014/main" id="{CAD97700-FA9D-4650-8B8F-136EA4A40622}"/>
              </a:ext>
            </a:extLst>
          </p:cNvPr>
          <p:cNvCxnSpPr>
            <a:cxnSpLocks/>
          </p:cNvCxnSpPr>
          <p:nvPr/>
        </p:nvCxnSpPr>
        <p:spPr>
          <a:xfrm flipH="1">
            <a:off x="6059048" y="2625860"/>
            <a:ext cx="2156" cy="672754"/>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3" name="直線コネクタ 62">
            <a:extLst>
              <a:ext uri="{FF2B5EF4-FFF2-40B4-BE49-F238E27FC236}">
                <a16:creationId xmlns:a16="http://schemas.microsoft.com/office/drawing/2014/main" id="{DE512DA2-EE49-432C-99B5-194A7A1F1566}"/>
              </a:ext>
            </a:extLst>
          </p:cNvPr>
          <p:cNvCxnSpPr>
            <a:cxnSpLocks/>
          </p:cNvCxnSpPr>
          <p:nvPr/>
        </p:nvCxnSpPr>
        <p:spPr>
          <a:xfrm>
            <a:off x="6094304" y="2664223"/>
            <a:ext cx="0" cy="607968"/>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4" name="直線コネクタ 63">
            <a:extLst>
              <a:ext uri="{FF2B5EF4-FFF2-40B4-BE49-F238E27FC236}">
                <a16:creationId xmlns:a16="http://schemas.microsoft.com/office/drawing/2014/main" id="{A6FC81CE-C9D2-42CE-85D1-6F3A7FDCCF96}"/>
              </a:ext>
            </a:extLst>
          </p:cNvPr>
          <p:cNvCxnSpPr>
            <a:cxnSpLocks/>
          </p:cNvCxnSpPr>
          <p:nvPr/>
        </p:nvCxnSpPr>
        <p:spPr>
          <a:xfrm flipH="1">
            <a:off x="6137480" y="2686821"/>
            <a:ext cx="1669" cy="540955"/>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3" name="テキスト ボックス 72">
            <a:extLst>
              <a:ext uri="{FF2B5EF4-FFF2-40B4-BE49-F238E27FC236}">
                <a16:creationId xmlns:a16="http://schemas.microsoft.com/office/drawing/2014/main" id="{330F1110-CEDA-4920-8BD3-69C098323854}"/>
              </a:ext>
            </a:extLst>
          </p:cNvPr>
          <p:cNvSpPr txBox="1"/>
          <p:nvPr/>
        </p:nvSpPr>
        <p:spPr>
          <a:xfrm>
            <a:off x="1139341" y="3772560"/>
            <a:ext cx="6647974" cy="276999"/>
          </a:xfrm>
          <a:prstGeom prst="rect">
            <a:avLst/>
          </a:prstGeom>
          <a:noFill/>
        </p:spPr>
        <p:txBody>
          <a:bodyPr wrap="none" rtlCol="0">
            <a:spAutoFit/>
          </a:bodyPr>
          <a:lstStyle/>
          <a:p>
            <a:pPr defTabSz="914274"/>
            <a:r>
              <a:rPr lang="en-US" altLang="ja-JP" sz="1200" dirty="0">
                <a:solidFill>
                  <a:prstClr val="black"/>
                </a:solidFill>
                <a:latin typeface="BIZ UDPゴシック" panose="020B0400000000000000" pitchFamily="50" charset="-128"/>
                <a:ea typeface="BIZ UDPゴシック" panose="020B0400000000000000" pitchFamily="50" charset="-128"/>
              </a:rPr>
              <a:t>※</a:t>
            </a:r>
            <a:r>
              <a:rPr lang="ja-JP" altLang="en-US" sz="1200" dirty="0">
                <a:solidFill>
                  <a:prstClr val="black"/>
                </a:solidFill>
                <a:latin typeface="BIZ UDPゴシック" panose="020B0400000000000000" pitchFamily="50" charset="-128"/>
                <a:ea typeface="BIZ UDPゴシック" panose="020B0400000000000000" pitchFamily="50" charset="-128"/>
              </a:rPr>
              <a:t>排出量数値については、万博での事業明確化等に伴い、今後、随時協会で見直しが行われる</a:t>
            </a:r>
            <a:endParaRPr lang="en-US" altLang="ja-JP" sz="1200" dirty="0">
              <a:solidFill>
                <a:prstClr val="black"/>
              </a:solidFill>
              <a:latin typeface="BIZ UDPゴシック" panose="020B0400000000000000" pitchFamily="50" charset="-128"/>
              <a:ea typeface="BIZ UDPゴシック" panose="020B0400000000000000" pitchFamily="50" charset="-128"/>
            </a:endParaRPr>
          </a:p>
        </p:txBody>
      </p:sp>
      <p:cxnSp>
        <p:nvCxnSpPr>
          <p:cNvPr id="74" name="直線コネクタ 73">
            <a:extLst>
              <a:ext uri="{FF2B5EF4-FFF2-40B4-BE49-F238E27FC236}">
                <a16:creationId xmlns:a16="http://schemas.microsoft.com/office/drawing/2014/main" id="{7101888E-F396-46C3-B45F-F4A3C445069C}"/>
              </a:ext>
            </a:extLst>
          </p:cNvPr>
          <p:cNvCxnSpPr>
            <a:cxnSpLocks/>
          </p:cNvCxnSpPr>
          <p:nvPr/>
        </p:nvCxnSpPr>
        <p:spPr>
          <a:xfrm>
            <a:off x="6183109" y="2731952"/>
            <a:ext cx="1430" cy="444006"/>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5" name="直線コネクタ 74">
            <a:extLst>
              <a:ext uri="{FF2B5EF4-FFF2-40B4-BE49-F238E27FC236}">
                <a16:creationId xmlns:a16="http://schemas.microsoft.com/office/drawing/2014/main" id="{8A4D76E4-3BD7-424E-BCED-D1E7C9C73DB0}"/>
              </a:ext>
            </a:extLst>
          </p:cNvPr>
          <p:cNvCxnSpPr>
            <a:cxnSpLocks/>
          </p:cNvCxnSpPr>
          <p:nvPr/>
        </p:nvCxnSpPr>
        <p:spPr>
          <a:xfrm flipH="1">
            <a:off x="6230169" y="2767529"/>
            <a:ext cx="3532" cy="393221"/>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6" name="直線コネクタ 75">
            <a:extLst>
              <a:ext uri="{FF2B5EF4-FFF2-40B4-BE49-F238E27FC236}">
                <a16:creationId xmlns:a16="http://schemas.microsoft.com/office/drawing/2014/main" id="{08FE33BF-4E43-44DD-B558-877E11FC5BDD}"/>
              </a:ext>
            </a:extLst>
          </p:cNvPr>
          <p:cNvCxnSpPr>
            <a:cxnSpLocks/>
          </p:cNvCxnSpPr>
          <p:nvPr/>
        </p:nvCxnSpPr>
        <p:spPr>
          <a:xfrm flipH="1">
            <a:off x="6270806" y="2812791"/>
            <a:ext cx="901" cy="309425"/>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正方形/長方形 2">
            <a:extLst>
              <a:ext uri="{FF2B5EF4-FFF2-40B4-BE49-F238E27FC236}">
                <a16:creationId xmlns:a16="http://schemas.microsoft.com/office/drawing/2014/main" id="{3FA5C018-2528-104D-A861-40D1E513CD68}"/>
              </a:ext>
            </a:extLst>
          </p:cNvPr>
          <p:cNvSpPr/>
          <p:nvPr/>
        </p:nvSpPr>
        <p:spPr>
          <a:xfrm>
            <a:off x="1139341" y="1078696"/>
            <a:ext cx="2222764" cy="1432824"/>
          </a:xfrm>
          <a:prstGeom prst="rect">
            <a:avLst/>
          </a:prstGeom>
          <a:noFill/>
          <a:ln w="190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74"/>
            <a:endParaRPr lang="ja-JP" altLang="en-US" sz="1800" dirty="0">
              <a:solidFill>
                <a:prstClr val="white"/>
              </a:solidFill>
              <a:latin typeface="Calibri" panose="020F0502020204030204"/>
              <a:ea typeface="游ゴシック" panose="020B0400000000000000" pitchFamily="50" charset="-128"/>
            </a:endParaRPr>
          </a:p>
        </p:txBody>
      </p:sp>
      <p:sp>
        <p:nvSpPr>
          <p:cNvPr id="6" name="テキスト ボックス 5">
            <a:extLst>
              <a:ext uri="{FF2B5EF4-FFF2-40B4-BE49-F238E27FC236}">
                <a16:creationId xmlns:a16="http://schemas.microsoft.com/office/drawing/2014/main" id="{AF85630E-88A8-B6F5-F208-EBA7AA0E3DDB}"/>
              </a:ext>
            </a:extLst>
          </p:cNvPr>
          <p:cNvSpPr txBox="1"/>
          <p:nvPr/>
        </p:nvSpPr>
        <p:spPr>
          <a:xfrm>
            <a:off x="1174611" y="1479945"/>
            <a:ext cx="2202821" cy="289041"/>
          </a:xfrm>
          <a:prstGeom prst="rect">
            <a:avLst/>
          </a:prstGeom>
        </p:spPr>
        <p:txBody>
          <a:bodyPr vert="horz" wrap="none" lIns="91427" tIns="45714" rIns="91427" bIns="45714" rtlCol="0">
            <a:spAutoFit/>
          </a:bodyPr>
          <a:lstStyle/>
          <a:p>
            <a:pPr defTabSz="914274">
              <a:lnSpc>
                <a:spcPct val="120000"/>
              </a:lnSpc>
              <a:spcBef>
                <a:spcPts val="600"/>
              </a:spcBef>
            </a:pPr>
            <a:r>
              <a:rPr lang="ja-JP" altLang="en-US" sz="1200" dirty="0">
                <a:solidFill>
                  <a:prstClr val="black"/>
                </a:solidFill>
                <a:highlight>
                  <a:srgbClr val="FF00FF"/>
                </a:highlight>
                <a:latin typeface="Meiryo UI" panose="020B0604030504040204" pitchFamily="50" charset="-128"/>
                <a:ea typeface="Meiryo UI" panose="020B0604030504040204" pitchFamily="50" charset="-128"/>
              </a:rPr>
              <a:t>カーボンニュートラル達成を目指す</a:t>
            </a:r>
          </a:p>
        </p:txBody>
      </p:sp>
      <p:sp>
        <p:nvSpPr>
          <p:cNvPr id="62" name="テキスト ボックス 61">
            <a:extLst>
              <a:ext uri="{FF2B5EF4-FFF2-40B4-BE49-F238E27FC236}">
                <a16:creationId xmlns:a16="http://schemas.microsoft.com/office/drawing/2014/main" id="{17E79761-84F3-4652-AEED-89258FA18342}"/>
              </a:ext>
            </a:extLst>
          </p:cNvPr>
          <p:cNvSpPr txBox="1"/>
          <p:nvPr/>
        </p:nvSpPr>
        <p:spPr>
          <a:xfrm>
            <a:off x="6310402" y="775738"/>
            <a:ext cx="3179103" cy="276999"/>
          </a:xfrm>
          <a:prstGeom prst="rect">
            <a:avLst/>
          </a:prstGeom>
          <a:noFill/>
          <a:ln>
            <a:solidFill>
              <a:schemeClr val="tx1"/>
            </a:solidFill>
          </a:ln>
        </p:spPr>
        <p:txBody>
          <a:bodyPr wrap="square">
            <a:spAutoFit/>
          </a:bodyPr>
          <a:lstStyle/>
          <a:p>
            <a:pPr algn="ctr" defTabSz="914274"/>
            <a:r>
              <a:rPr lang="en-US" altLang="ja-JP" sz="1200" b="1" dirty="0">
                <a:solidFill>
                  <a:prstClr val="black"/>
                </a:solidFill>
                <a:latin typeface="BIZ UDPゴシック" panose="020B0400000000000000" pitchFamily="50" charset="-128"/>
                <a:ea typeface="BIZ UDPゴシック" panose="020B0400000000000000" pitchFamily="50" charset="-128"/>
              </a:rPr>
              <a:t>EXPO2025</a:t>
            </a:r>
            <a:r>
              <a:rPr lang="ja-JP" altLang="en-US" sz="1200" b="1" dirty="0">
                <a:solidFill>
                  <a:prstClr val="black"/>
                </a:solidFill>
                <a:latin typeface="BIZ UDPゴシック" panose="020B0400000000000000" pitchFamily="50" charset="-128"/>
                <a:ea typeface="BIZ UDPゴシック" panose="020B0400000000000000" pitchFamily="50" charset="-128"/>
              </a:rPr>
              <a:t>グリーンビジョン（</a:t>
            </a:r>
            <a:r>
              <a:rPr lang="en-US" altLang="ja-JP" sz="1200" b="1" dirty="0">
                <a:solidFill>
                  <a:prstClr val="black"/>
                </a:solidFill>
                <a:latin typeface="BIZ UDPゴシック" panose="020B0400000000000000" pitchFamily="50" charset="-128"/>
                <a:ea typeface="BIZ UDPゴシック" panose="020B0400000000000000" pitchFamily="50" charset="-128"/>
              </a:rPr>
              <a:t>2024</a:t>
            </a:r>
            <a:r>
              <a:rPr lang="ja-JP" altLang="en-US" sz="1200" b="1" dirty="0">
                <a:solidFill>
                  <a:prstClr val="black"/>
                </a:solidFill>
                <a:latin typeface="BIZ UDPゴシック" panose="020B0400000000000000" pitchFamily="50" charset="-128"/>
                <a:ea typeface="BIZ UDPゴシック" panose="020B0400000000000000" pitchFamily="50" charset="-128"/>
              </a:rPr>
              <a:t>年版）</a:t>
            </a:r>
            <a:endParaRPr lang="ja-JP" altLang="en-US" sz="1200" dirty="0">
              <a:solidFill>
                <a:prstClr val="black"/>
              </a:solidFill>
              <a:latin typeface="Calibri" panose="020F0502020204030204"/>
              <a:ea typeface="游ゴシック" panose="020B0400000000000000" pitchFamily="50" charset="-128"/>
            </a:endParaRPr>
          </a:p>
        </p:txBody>
      </p:sp>
      <p:sp>
        <p:nvSpPr>
          <p:cNvPr id="86" name="スライド番号プレースホルダー 9">
            <a:extLst>
              <a:ext uri="{FF2B5EF4-FFF2-40B4-BE49-F238E27FC236}">
                <a16:creationId xmlns:a16="http://schemas.microsoft.com/office/drawing/2014/main" id="{E7E0E8B2-467A-42E5-AC44-4F3B348F33EB}"/>
              </a:ext>
            </a:extLst>
          </p:cNvPr>
          <p:cNvSpPr>
            <a:spLocks noGrp="1"/>
          </p:cNvSpPr>
          <p:nvPr>
            <p:ph type="sldNum" sz="quarter" idx="12"/>
          </p:nvPr>
        </p:nvSpPr>
        <p:spPr>
          <a:xfrm>
            <a:off x="7746897" y="45740"/>
            <a:ext cx="2133600" cy="337038"/>
          </a:xfrm>
        </p:spPr>
        <p:txBody>
          <a:bodyPr vert="horz" lIns="84406" tIns="42203" rIns="84406" bIns="42203" rtlCol="0" anchor="ctr"/>
          <a:lstStyle/>
          <a:p>
            <a:pPr defTabSz="457200"/>
            <a:fld id="{03334358-8247-4568-97F9-9763B8C66191}" type="slidenum">
              <a:rPr kumimoji="0" lang="ja-JP" altLang="en-US" sz="1292" b="1">
                <a:solidFill>
                  <a:prstClr val="white"/>
                </a:solidFill>
                <a:latin typeface="BIZ UDPゴシック" panose="020B0400000000000000" pitchFamily="50" charset="-128"/>
                <a:ea typeface="BIZ UDPゴシック" panose="020B0400000000000000" pitchFamily="50" charset="-128"/>
              </a:rPr>
              <a:pPr defTabSz="457200"/>
              <a:t>7</a:t>
            </a:fld>
            <a:endParaRPr kumimoji="0" lang="ja-JP" altLang="en-US" sz="1292" b="1" dirty="0">
              <a:solidFill>
                <a:prstClr val="white"/>
              </a:solidFill>
              <a:latin typeface="BIZ UDPゴシック" panose="020B0400000000000000" pitchFamily="50" charset="-128"/>
              <a:ea typeface="BIZ UDPゴシック" panose="020B0400000000000000" pitchFamily="50" charset="-128"/>
            </a:endParaRPr>
          </a:p>
        </p:txBody>
      </p:sp>
      <p:sp>
        <p:nvSpPr>
          <p:cNvPr id="81" name="タイトル 1">
            <a:extLst>
              <a:ext uri="{FF2B5EF4-FFF2-40B4-BE49-F238E27FC236}">
                <a16:creationId xmlns:a16="http://schemas.microsoft.com/office/drawing/2014/main" id="{D4469094-E9AC-4239-8714-CE4667C10AEC}"/>
              </a:ext>
            </a:extLst>
          </p:cNvPr>
          <p:cNvSpPr txBox="1">
            <a:spLocks/>
          </p:cNvSpPr>
          <p:nvPr/>
        </p:nvSpPr>
        <p:spPr>
          <a:xfrm>
            <a:off x="0" y="0"/>
            <a:ext cx="9906000" cy="540000"/>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800" b="1" dirty="0">
                <a:solidFill>
                  <a:srgbClr val="FFFFFF"/>
                </a:solidFill>
                <a:latin typeface="UD デジタル 教科書体 NK-B"/>
                <a:ea typeface="UD デジタル 教科書体 NK-B"/>
              </a:rPr>
              <a:t>J-</a:t>
            </a:r>
            <a:r>
              <a:rPr lang="ja-JP" altLang="en-US" sz="2800" b="1" dirty="0">
                <a:solidFill>
                  <a:srgbClr val="FFFFFF"/>
                </a:solidFill>
                <a:latin typeface="UD デジタル 教科書体 NK-B"/>
                <a:ea typeface="UD デジタル 教科書体 NK-B"/>
              </a:rPr>
              <a:t>クレジットを活用した事業者による脱炭素経営促進事業</a:t>
            </a:r>
          </a:p>
        </p:txBody>
      </p:sp>
    </p:spTree>
    <p:extLst>
      <p:ext uri="{BB962C8B-B14F-4D97-AF65-F5344CB8AC3E}">
        <p14:creationId xmlns:p14="http://schemas.microsoft.com/office/powerpoint/2010/main" val="23479365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1c64fc-aed0-4392-94fa-a1e2466d2e9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8B0B43F2801B042A34FB85D6CCE651B" ma:contentTypeVersion="10" ma:contentTypeDescription="新しいドキュメントを作成します。" ma:contentTypeScope="" ma:versionID="797c191fdcbc14ab9e0bf7a10e6ddc4d">
  <xsd:schema xmlns:xsd="http://www.w3.org/2001/XMLSchema" xmlns:xs="http://www.w3.org/2001/XMLSchema" xmlns:p="http://schemas.microsoft.com/office/2006/metadata/properties" xmlns:ns2="6f1c64fc-aed0-4392-94fa-a1e2466d2e99" targetNamespace="http://schemas.microsoft.com/office/2006/metadata/properties" ma:root="true" ma:fieldsID="c0acb6fe92e7f8b855211f45244ba9c9" ns2:_="">
    <xsd:import namespace="6f1c64fc-aed0-4392-94fa-a1e2466d2e9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1c64fc-aed0-4392-94fa-a1e2466d2e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426463e-fb95-4bd5-b485-403931fdaadb"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8D7177-C9B8-411C-878A-564334A4ABFE}">
  <ds:schemaRefs>
    <ds:schemaRef ds:uri="http://purl.org/dc/terms/"/>
    <ds:schemaRef ds:uri="http://www.w3.org/XML/1998/namespace"/>
    <ds:schemaRef ds:uri="http://purl.org/dc/dcmityp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6f1c64fc-aed0-4392-94fa-a1e2466d2e99"/>
    <ds:schemaRef ds:uri="http://schemas.microsoft.com/office/2006/metadata/properties"/>
  </ds:schemaRefs>
</ds:datastoreItem>
</file>

<file path=customXml/itemProps2.xml><?xml version="1.0" encoding="utf-8"?>
<ds:datastoreItem xmlns:ds="http://schemas.openxmlformats.org/officeDocument/2006/customXml" ds:itemID="{CDF564D1-7F59-4656-8ABE-9AE21BF8A8C8}">
  <ds:schemaRefs>
    <ds:schemaRef ds:uri="http://schemas.microsoft.com/sharepoint/v3/contenttype/forms"/>
  </ds:schemaRefs>
</ds:datastoreItem>
</file>

<file path=customXml/itemProps3.xml><?xml version="1.0" encoding="utf-8"?>
<ds:datastoreItem xmlns:ds="http://schemas.openxmlformats.org/officeDocument/2006/customXml" ds:itemID="{4A5B959F-F556-4178-89A9-C139BEADEF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1c64fc-aed0-4392-94fa-a1e2466d2e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1073</Words>
  <Application>Microsoft Office PowerPoint</Application>
  <PresentationFormat>A4 210 x 297 mm</PresentationFormat>
  <Paragraphs>123</Paragraphs>
  <Slides>7</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BIZ UDPゴシック</vt:lpstr>
      <vt:lpstr>Meiryo UI</vt:lpstr>
      <vt:lpstr>UD デジタル 教科書体 NK-B</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2025-01-16T03:11:05Z</dcterms:created>
  <dcterms:modified xsi:type="dcterms:W3CDTF">2025-07-03T04:00:12Z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0x01010038B0B43F2801B042A34FB85D6CCE651B</vt:lpwstr>
  </property>
  <property fmtid="{D5CDD505-2E9C-101B-9397-08002B2CF9AE}" pid="3" name="MediaServiceImageTags">
    <vt:lpwstr/>
  </property>
</Properties>
</file>