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6"/>
  </p:notesMasterIdLst>
  <p:sldIdLst>
    <p:sldId id="261" r:id="rId2"/>
    <p:sldId id="284" r:id="rId3"/>
    <p:sldId id="282" r:id="rId4"/>
    <p:sldId id="285"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94660"/>
  </p:normalViewPr>
  <p:slideViewPr>
    <p:cSldViewPr snapToGrid="0">
      <p:cViewPr varScale="1">
        <p:scale>
          <a:sx n="76" d="100"/>
          <a:sy n="76" d="100"/>
        </p:scale>
        <p:origin x="105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654D750-47ED-4ABB-833D-9FD740C7D647}" type="datetimeFigureOut">
              <a:rPr kumimoji="1" lang="ja-JP" altLang="en-US" smtClean="0"/>
              <a:t>2025/7/7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BF8EA64-7F8B-4674-8A4D-0FF94055C656}" type="slidenum">
              <a:rPr kumimoji="1" lang="ja-JP" altLang="en-US" smtClean="0"/>
              <a:t>‹#›</a:t>
            </a:fld>
            <a:endParaRPr kumimoji="1" lang="ja-JP" altLang="en-US"/>
          </a:p>
        </p:txBody>
      </p:sp>
    </p:spTree>
    <p:extLst>
      <p:ext uri="{BB962C8B-B14F-4D97-AF65-F5344CB8AC3E}">
        <p14:creationId xmlns:p14="http://schemas.microsoft.com/office/powerpoint/2010/main" val="2841333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altLang="ja-JP" sz="1200" b="0" i="0" u="none" strike="noStrike" kern="1200" cap="none" spc="0" normalizeH="0" baseline="0" noProof="0" smtClean="0">
                <a:ln>
                  <a:noFill/>
                </a:ln>
                <a:solidFill>
                  <a:srgbClr val="2D2E2D"/>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ja-JP" altLang="en-US" sz="1200" b="0" i="0" u="none" strike="noStrike" kern="1200" cap="none" spc="0" normalizeH="0" baseline="0" noProof="0" dirty="0">
              <a:ln>
                <a:noFill/>
              </a:ln>
              <a:solidFill>
                <a:srgbClr val="2D2E2D"/>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114084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2567219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644934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333855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385341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198220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217036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1836767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59719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191162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625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F17B9E-0451-4C39-8A64-19C2B4070918}" type="datetimeFigureOut">
              <a:rPr kumimoji="1" lang="ja-JP" altLang="en-US" smtClean="0"/>
              <a:t>2025/7/7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3631413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17B9E-0451-4C39-8A64-19C2B4070918}" type="datetimeFigureOut">
              <a:rPr kumimoji="1" lang="ja-JP" altLang="en-US" smtClean="0"/>
              <a:t>2025/7/7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2889C-A1EF-428B-AC1C-5C887050A3F5}" type="slidenum">
              <a:rPr kumimoji="1" lang="ja-JP" altLang="en-US" smtClean="0"/>
              <a:t>‹#›</a:t>
            </a:fld>
            <a:endParaRPr kumimoji="1" lang="ja-JP" altLang="en-US"/>
          </a:p>
        </p:txBody>
      </p:sp>
    </p:spTree>
    <p:extLst>
      <p:ext uri="{BB962C8B-B14F-4D97-AF65-F5344CB8AC3E}">
        <p14:creationId xmlns:p14="http://schemas.microsoft.com/office/powerpoint/2010/main" val="176556997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37955" y="1932907"/>
            <a:ext cx="6545166" cy="1496093"/>
          </a:xfrm>
        </p:spPr>
        <p:txBody>
          <a:bodyPr rtlCol="0">
            <a:noAutofit/>
          </a:bodyPr>
          <a:lstStyle/>
          <a:p>
            <a:pPr algn="l" rtl="0"/>
            <a:r>
              <a:rPr lang="ja-JP" altLang="en-US" sz="3600" dirty="0">
                <a:latin typeface="Meiryo UI" panose="020B0604030504040204" pitchFamily="50" charset="-128"/>
                <a:ea typeface="Meiryo UI" panose="020B0604030504040204" pitchFamily="50" charset="-128"/>
              </a:rPr>
              <a:t>デジタル技術（</a:t>
            </a:r>
            <a:r>
              <a:rPr lang="en-US" altLang="ja-JP" sz="3600" dirty="0">
                <a:latin typeface="Meiryo UI" panose="020B0604030504040204" pitchFamily="50" charset="-128"/>
                <a:ea typeface="Meiryo UI" panose="020B0604030504040204" pitchFamily="50" charset="-128"/>
              </a:rPr>
              <a:t>AI</a:t>
            </a:r>
            <a:r>
              <a:rPr lang="ja-JP" altLang="en-US" sz="3600" dirty="0">
                <a:latin typeface="Meiryo UI" panose="020B0604030504040204" pitchFamily="50" charset="-128"/>
                <a:ea typeface="Meiryo UI" panose="020B0604030504040204" pitchFamily="50" charset="-128"/>
              </a:rPr>
              <a:t>）を活用した</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エネルギーマネジメント推進事業</a:t>
            </a:r>
          </a:p>
        </p:txBody>
      </p:sp>
      <p:pic>
        <p:nvPicPr>
          <p:cNvPr id="4" name="図 3" descr="黒い背景に白い文字がある  中程度の精度で自動的に生成された説明">
            <a:extLst>
              <a:ext uri="{FF2B5EF4-FFF2-40B4-BE49-F238E27FC236}">
                <a16:creationId xmlns:a16="http://schemas.microsoft.com/office/drawing/2014/main" id="{A2775E95-74D9-1DA9-01C6-2E418BD652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4286" y="312874"/>
            <a:ext cx="1529059" cy="590429"/>
          </a:xfrm>
          <a:prstGeom prst="rect">
            <a:avLst/>
          </a:prstGeom>
        </p:spPr>
      </p:pic>
      <p:sp>
        <p:nvSpPr>
          <p:cNvPr id="5" name="タイトル 1">
            <a:extLst>
              <a:ext uri="{FF2B5EF4-FFF2-40B4-BE49-F238E27FC236}">
                <a16:creationId xmlns:a16="http://schemas.microsoft.com/office/drawing/2014/main" id="{50ACD224-E4EC-0C6F-EF6E-FE883E0B54C3}"/>
              </a:ext>
            </a:extLst>
          </p:cNvPr>
          <p:cNvSpPr txBox="1">
            <a:spLocks/>
          </p:cNvSpPr>
          <p:nvPr/>
        </p:nvSpPr>
        <p:spPr>
          <a:xfrm>
            <a:off x="2007704" y="4317845"/>
            <a:ext cx="5605669" cy="727694"/>
          </a:xfrm>
          <a:prstGeom prst="rect">
            <a:avLst/>
          </a:prstGeom>
        </p:spPr>
        <p:txBody>
          <a:bodyPr vert="horz" lIns="68580" tIns="34290" rIns="68580" bIns="34290" rtlCol="0" anchor="b">
            <a:noAutofit/>
          </a:bodyPr>
          <a:lstStyle>
            <a:lvl1pPr algn="l" defTabSz="914400" rtl="0" eaLnBrk="1" latinLnBrk="0" hangingPunct="1">
              <a:lnSpc>
                <a:spcPct val="100000"/>
              </a:lnSpc>
              <a:spcBef>
                <a:spcPct val="0"/>
              </a:spcBef>
              <a:buNone/>
              <a:defRPr kumimoji="1" sz="8000" b="1" kern="1200" cap="none" baseline="0">
                <a:solidFill>
                  <a:schemeClr val="tx1"/>
                </a:solidFill>
                <a:latin typeface="Meiryo UI" panose="020B0604030504040204" pitchFamily="50" charset="-128"/>
                <a:ea typeface="Meiryo UI" panose="020B0604030504040204" pitchFamily="50" charset="-128"/>
                <a:cs typeface="+mj-cs"/>
              </a:defRPr>
            </a:lvl1pPr>
          </a:lstStyle>
          <a:p>
            <a:r>
              <a:rPr lang="ja-JP" altLang="en-US" sz="2400" dirty="0"/>
              <a:t>大阪市環境局環境施策部環境施策課</a:t>
            </a:r>
            <a:endParaRPr lang="en-US" altLang="ja-JP" sz="2400" dirty="0"/>
          </a:p>
          <a:p>
            <a:r>
              <a:rPr lang="ja-JP" altLang="en-US" sz="2400" dirty="0"/>
              <a:t>エネルギー政策担当</a:t>
            </a:r>
          </a:p>
        </p:txBody>
      </p:sp>
    </p:spTree>
    <p:extLst>
      <p:ext uri="{BB962C8B-B14F-4D97-AF65-F5344CB8AC3E}">
        <p14:creationId xmlns:p14="http://schemas.microsoft.com/office/powerpoint/2010/main" val="106904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F853BEA8-5AC9-D539-DED9-A2817C103F62}"/>
              </a:ext>
            </a:extLst>
          </p:cNvPr>
          <p:cNvGraphicFramePr>
            <a:graphicFrameLocks noGrp="1"/>
          </p:cNvGraphicFramePr>
          <p:nvPr>
            <p:extLst>
              <p:ext uri="{D42A27DB-BD31-4B8C-83A1-F6EECF244321}">
                <p14:modId xmlns:p14="http://schemas.microsoft.com/office/powerpoint/2010/main" val="3637371088"/>
              </p:ext>
            </p:extLst>
          </p:nvPr>
        </p:nvGraphicFramePr>
        <p:xfrm>
          <a:off x="5684675" y="838891"/>
          <a:ext cx="3312009" cy="2583180"/>
        </p:xfrm>
        <a:graphic>
          <a:graphicData uri="http://schemas.openxmlformats.org/drawingml/2006/table">
            <a:tbl>
              <a:tblPr firstRow="1" bandRow="1">
                <a:tableStyleId>{7DF18680-E054-41AD-8BC1-D1AEF772440D}</a:tableStyleId>
              </a:tblPr>
              <a:tblGrid>
                <a:gridCol w="208280">
                  <a:extLst>
                    <a:ext uri="{9D8B030D-6E8A-4147-A177-3AD203B41FA5}">
                      <a16:colId xmlns:a16="http://schemas.microsoft.com/office/drawing/2014/main" val="1660782907"/>
                    </a:ext>
                  </a:extLst>
                </a:gridCol>
                <a:gridCol w="1203822">
                  <a:extLst>
                    <a:ext uri="{9D8B030D-6E8A-4147-A177-3AD203B41FA5}">
                      <a16:colId xmlns:a16="http://schemas.microsoft.com/office/drawing/2014/main" val="735586847"/>
                    </a:ext>
                  </a:extLst>
                </a:gridCol>
                <a:gridCol w="617220">
                  <a:extLst>
                    <a:ext uri="{9D8B030D-6E8A-4147-A177-3AD203B41FA5}">
                      <a16:colId xmlns:a16="http://schemas.microsoft.com/office/drawing/2014/main" val="347994379"/>
                    </a:ext>
                  </a:extLst>
                </a:gridCol>
                <a:gridCol w="617220">
                  <a:extLst>
                    <a:ext uri="{9D8B030D-6E8A-4147-A177-3AD203B41FA5}">
                      <a16:colId xmlns:a16="http://schemas.microsoft.com/office/drawing/2014/main" val="2901695674"/>
                    </a:ext>
                  </a:extLst>
                </a:gridCol>
                <a:gridCol w="665467">
                  <a:extLst>
                    <a:ext uri="{9D8B030D-6E8A-4147-A177-3AD203B41FA5}">
                      <a16:colId xmlns:a16="http://schemas.microsoft.com/office/drawing/2014/main" val="3413292293"/>
                    </a:ext>
                  </a:extLst>
                </a:gridCol>
              </a:tblGrid>
              <a:tr h="550920">
                <a:tc gridSpan="2">
                  <a:txBody>
                    <a:bodyPr/>
                    <a:lstStyle/>
                    <a:p>
                      <a:pPr algn="ctr"/>
                      <a:r>
                        <a:rPr kumimoji="1" lang="ja-JP" altLang="en-US" sz="1050" dirty="0"/>
                        <a:t>温室効果ガス排出量</a:t>
                      </a:r>
                      <a:endParaRPr kumimoji="1" lang="en-US" altLang="ja-JP" sz="1050" dirty="0"/>
                    </a:p>
                    <a:p>
                      <a:pPr algn="ctr"/>
                      <a:r>
                        <a:rPr kumimoji="1" lang="ja-JP" altLang="en-US" sz="1050" dirty="0"/>
                        <a:t>（万</a:t>
                      </a:r>
                      <a:r>
                        <a:rPr kumimoji="1" lang="en-US" altLang="ja-JP" sz="1050" dirty="0"/>
                        <a:t>t-co</a:t>
                      </a:r>
                      <a:r>
                        <a:rPr kumimoji="1" lang="en-US" altLang="ja-JP" sz="1050" baseline="-25000" dirty="0"/>
                        <a:t>2</a:t>
                      </a:r>
                      <a:r>
                        <a:rPr kumimoji="1" lang="ja-JP" altLang="en-US" sz="1050" dirty="0"/>
                        <a:t>）</a:t>
                      </a:r>
                    </a:p>
                  </a:txBody>
                  <a:tcPr/>
                </a:tc>
                <a:tc hMerge="1">
                  <a:txBody>
                    <a:bodyPr/>
                    <a:lstStyle/>
                    <a:p>
                      <a:endParaRPr kumimoji="1" lang="ja-JP" altLang="en-US" dirty="0"/>
                    </a:p>
                  </a:txBody>
                  <a:tcPr/>
                </a:tc>
                <a:tc>
                  <a:txBody>
                    <a:bodyPr/>
                    <a:lstStyle/>
                    <a:p>
                      <a:pPr algn="ctr"/>
                      <a:r>
                        <a:rPr kumimoji="1" lang="en-US" altLang="ja-JP" sz="1050" dirty="0"/>
                        <a:t>2013</a:t>
                      </a:r>
                      <a:r>
                        <a:rPr kumimoji="1" lang="ja-JP" altLang="en-US" sz="1050" dirty="0"/>
                        <a:t>年度</a:t>
                      </a:r>
                      <a:endParaRPr kumimoji="1" lang="en-US" altLang="ja-JP" sz="1050" dirty="0"/>
                    </a:p>
                    <a:p>
                      <a:pPr algn="ctr"/>
                      <a:r>
                        <a:rPr kumimoji="1" lang="en-US" altLang="ja-JP" sz="1050" dirty="0"/>
                        <a:t>(</a:t>
                      </a:r>
                      <a:r>
                        <a:rPr kumimoji="1" lang="ja-JP" altLang="en-US" sz="1050" dirty="0"/>
                        <a:t>基準</a:t>
                      </a:r>
                      <a:r>
                        <a:rPr kumimoji="1" lang="en-US" altLang="ja-JP" sz="1050" dirty="0"/>
                        <a:t>)</a:t>
                      </a:r>
                      <a:endParaRPr kumimoji="1" lang="ja-JP" altLang="en-US" sz="1050" dirty="0"/>
                    </a:p>
                  </a:txBody>
                  <a:tcPr/>
                </a:tc>
                <a:tc>
                  <a:txBody>
                    <a:bodyPr/>
                    <a:lstStyle/>
                    <a:p>
                      <a:pPr algn="ctr"/>
                      <a:r>
                        <a:rPr kumimoji="1" lang="en-US" altLang="ja-JP" sz="1050" dirty="0"/>
                        <a:t>2030</a:t>
                      </a:r>
                      <a:r>
                        <a:rPr kumimoji="1" lang="ja-JP" altLang="en-US" sz="1050" dirty="0"/>
                        <a:t>年度</a:t>
                      </a:r>
                      <a:endParaRPr kumimoji="1" lang="en-US" altLang="ja-JP" sz="1050" dirty="0"/>
                    </a:p>
                    <a:p>
                      <a:pPr algn="ctr"/>
                      <a:r>
                        <a:rPr kumimoji="1" lang="en-US" altLang="ja-JP" sz="1050" dirty="0"/>
                        <a:t>(</a:t>
                      </a:r>
                      <a:r>
                        <a:rPr kumimoji="1" lang="ja-JP" altLang="en-US" sz="1050" dirty="0"/>
                        <a:t>目標</a:t>
                      </a:r>
                      <a:r>
                        <a:rPr kumimoji="1" lang="en-US" altLang="ja-JP" sz="1050" dirty="0"/>
                        <a:t>)</a:t>
                      </a:r>
                      <a:endParaRPr kumimoji="1" lang="ja-JP" altLang="en-US" sz="1050" dirty="0"/>
                    </a:p>
                  </a:txBody>
                  <a:tcPr/>
                </a:tc>
                <a:tc>
                  <a:txBody>
                    <a:bodyPr/>
                    <a:lstStyle/>
                    <a:p>
                      <a:pPr algn="ctr"/>
                      <a:r>
                        <a:rPr kumimoji="1" lang="ja-JP" altLang="en-US" sz="1050" dirty="0"/>
                        <a:t>削減率</a:t>
                      </a:r>
                    </a:p>
                  </a:txBody>
                  <a:tcPr/>
                </a:tc>
                <a:extLst>
                  <a:ext uri="{0D108BD9-81ED-4DB2-BD59-A6C34878D82A}">
                    <a16:rowId xmlns:a16="http://schemas.microsoft.com/office/drawing/2014/main" val="4112061338"/>
                  </a:ext>
                </a:extLst>
              </a:tr>
              <a:tr h="242405">
                <a:tc gridSpan="2">
                  <a:txBody>
                    <a:bodyPr/>
                    <a:lstStyle/>
                    <a:p>
                      <a:pPr algn="ctr"/>
                      <a:r>
                        <a:rPr kumimoji="1" lang="ja-JP" altLang="en-US" sz="1050" dirty="0"/>
                        <a:t>二酸化炭素</a:t>
                      </a:r>
                      <a:endParaRPr kumimoji="1" lang="en-US" altLang="ja-JP" sz="1050" dirty="0"/>
                    </a:p>
                  </a:txBody>
                  <a:tcPr/>
                </a:tc>
                <a:tc hMerge="1">
                  <a:txBody>
                    <a:bodyPr/>
                    <a:lstStyle/>
                    <a:p>
                      <a:endParaRPr kumimoji="1" lang="en-US" altLang="ja-JP" dirty="0"/>
                    </a:p>
                  </a:txBody>
                  <a:tcPr/>
                </a:tc>
                <a:tc>
                  <a:txBody>
                    <a:bodyPr/>
                    <a:lstStyle/>
                    <a:p>
                      <a:pPr algn="r"/>
                      <a:r>
                        <a:rPr kumimoji="1" lang="en-US" altLang="ja-JP" sz="1050" dirty="0"/>
                        <a:t>1,975</a:t>
                      </a:r>
                      <a:endParaRPr kumimoji="1" lang="ja-JP" altLang="en-US" sz="1050" dirty="0"/>
                    </a:p>
                  </a:txBody>
                  <a:tcPr/>
                </a:tc>
                <a:tc>
                  <a:txBody>
                    <a:bodyPr/>
                    <a:lstStyle/>
                    <a:p>
                      <a:pPr algn="r"/>
                      <a:r>
                        <a:rPr kumimoji="1" lang="en-US" altLang="ja-JP" sz="1050" dirty="0"/>
                        <a:t>972</a:t>
                      </a:r>
                      <a:endParaRPr kumimoji="1" lang="ja-JP" altLang="en-US" sz="1050" dirty="0"/>
                    </a:p>
                  </a:txBody>
                  <a:tcPr/>
                </a:tc>
                <a:tc>
                  <a:txBody>
                    <a:bodyPr/>
                    <a:lstStyle/>
                    <a:p>
                      <a:pPr algn="ctr"/>
                      <a:r>
                        <a:rPr kumimoji="1" lang="ja-JP" altLang="en-US" sz="1050" dirty="0"/>
                        <a:t>▲</a:t>
                      </a:r>
                      <a:r>
                        <a:rPr kumimoji="1" lang="en-US" altLang="ja-JP" sz="1050" dirty="0"/>
                        <a:t>51</a:t>
                      </a:r>
                      <a:r>
                        <a:rPr kumimoji="1" lang="ja-JP" altLang="en-US" sz="1050" dirty="0"/>
                        <a:t>％</a:t>
                      </a:r>
                    </a:p>
                  </a:txBody>
                  <a:tcPr/>
                </a:tc>
                <a:extLst>
                  <a:ext uri="{0D108BD9-81ED-4DB2-BD59-A6C34878D82A}">
                    <a16:rowId xmlns:a16="http://schemas.microsoft.com/office/drawing/2014/main" val="4049649760"/>
                  </a:ext>
                </a:extLst>
              </a:tr>
              <a:tr h="242405">
                <a:tc rowSpan="5">
                  <a:txBody>
                    <a:bodyPr/>
                    <a:lstStyle/>
                    <a:p>
                      <a:pPr algn="ctr"/>
                      <a:endParaRPr kumimoji="1" lang="ja-JP" altLang="en-US" sz="1200" dirty="0"/>
                    </a:p>
                  </a:txBody>
                  <a:tcPr/>
                </a:tc>
                <a:tc>
                  <a:txBody>
                    <a:bodyPr/>
                    <a:lstStyle/>
                    <a:p>
                      <a:pPr algn="ctr"/>
                      <a:r>
                        <a:rPr kumimoji="1" lang="ja-JP" altLang="en-US" sz="1050" dirty="0"/>
                        <a:t>産業部門</a:t>
                      </a:r>
                      <a:endParaRPr kumimoji="1" lang="en-US" altLang="ja-JP" sz="1050" dirty="0"/>
                    </a:p>
                  </a:txBody>
                  <a:tcPr/>
                </a:tc>
                <a:tc>
                  <a:txBody>
                    <a:bodyPr/>
                    <a:lstStyle/>
                    <a:p>
                      <a:pPr algn="r"/>
                      <a:r>
                        <a:rPr kumimoji="1" lang="en-US" altLang="ja-JP" sz="1050" dirty="0"/>
                        <a:t>594</a:t>
                      </a:r>
                      <a:endParaRPr kumimoji="1" lang="ja-JP" altLang="en-US" sz="1050" dirty="0"/>
                    </a:p>
                  </a:txBody>
                  <a:tcPr/>
                </a:tc>
                <a:tc>
                  <a:txBody>
                    <a:bodyPr/>
                    <a:lstStyle/>
                    <a:p>
                      <a:pPr algn="r"/>
                      <a:r>
                        <a:rPr kumimoji="1" lang="en-US" altLang="ja-JP" sz="1050" dirty="0"/>
                        <a:t>374</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37</a:t>
                      </a:r>
                      <a:r>
                        <a:rPr kumimoji="1" lang="ja-JP" altLang="en-US" sz="1050" dirty="0"/>
                        <a:t>％</a:t>
                      </a:r>
                    </a:p>
                  </a:txBody>
                  <a:tcPr/>
                </a:tc>
                <a:extLst>
                  <a:ext uri="{0D108BD9-81ED-4DB2-BD59-A6C34878D82A}">
                    <a16:rowId xmlns:a16="http://schemas.microsoft.com/office/drawing/2014/main" val="2409966132"/>
                  </a:ext>
                </a:extLst>
              </a:tr>
              <a:tr h="242405">
                <a:tc vMerge="1">
                  <a:txBody>
                    <a:bodyPr/>
                    <a:lstStyle/>
                    <a:p>
                      <a:endParaRPr kumimoji="1" lang="ja-JP" altLang="en-US" dirty="0"/>
                    </a:p>
                  </a:txBody>
                  <a:tcPr/>
                </a:tc>
                <a:tc>
                  <a:txBody>
                    <a:bodyPr/>
                    <a:lstStyle/>
                    <a:p>
                      <a:pPr algn="ctr"/>
                      <a:r>
                        <a:rPr kumimoji="1" lang="ja-JP" altLang="en-US" sz="1050" dirty="0"/>
                        <a:t>業務部門</a:t>
                      </a:r>
                    </a:p>
                  </a:txBody>
                  <a:tcPr/>
                </a:tc>
                <a:tc>
                  <a:txBody>
                    <a:bodyPr/>
                    <a:lstStyle/>
                    <a:p>
                      <a:pPr algn="r"/>
                      <a:r>
                        <a:rPr kumimoji="1" lang="en-US" altLang="ja-JP" sz="1050" dirty="0"/>
                        <a:t>624</a:t>
                      </a:r>
                      <a:endParaRPr kumimoji="1" lang="ja-JP" altLang="en-US" sz="1050" dirty="0"/>
                    </a:p>
                  </a:txBody>
                  <a:tcPr/>
                </a:tc>
                <a:tc>
                  <a:txBody>
                    <a:bodyPr/>
                    <a:lstStyle/>
                    <a:p>
                      <a:pPr algn="r"/>
                      <a:r>
                        <a:rPr kumimoji="1" lang="en-US" altLang="ja-JP" sz="1050" dirty="0"/>
                        <a:t>242</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61</a:t>
                      </a:r>
                      <a:r>
                        <a:rPr kumimoji="1" lang="ja-JP" altLang="en-US" sz="1050" dirty="0"/>
                        <a:t>％</a:t>
                      </a:r>
                    </a:p>
                  </a:txBody>
                  <a:tcPr/>
                </a:tc>
                <a:extLst>
                  <a:ext uri="{0D108BD9-81ED-4DB2-BD59-A6C34878D82A}">
                    <a16:rowId xmlns:a16="http://schemas.microsoft.com/office/drawing/2014/main" val="3872187894"/>
                  </a:ext>
                </a:extLst>
              </a:tr>
              <a:tr h="242405">
                <a:tc vMerge="1">
                  <a:txBody>
                    <a:bodyPr/>
                    <a:lstStyle/>
                    <a:p>
                      <a:endParaRPr kumimoji="1" lang="ja-JP" altLang="en-US" dirty="0"/>
                    </a:p>
                  </a:txBody>
                  <a:tcPr/>
                </a:tc>
                <a:tc>
                  <a:txBody>
                    <a:bodyPr/>
                    <a:lstStyle/>
                    <a:p>
                      <a:pPr algn="ctr"/>
                      <a:r>
                        <a:rPr kumimoji="1" lang="ja-JP" altLang="en-US" sz="1050" dirty="0"/>
                        <a:t>家庭部門</a:t>
                      </a:r>
                    </a:p>
                  </a:txBody>
                  <a:tcPr/>
                </a:tc>
                <a:tc>
                  <a:txBody>
                    <a:bodyPr/>
                    <a:lstStyle/>
                    <a:p>
                      <a:pPr algn="r"/>
                      <a:r>
                        <a:rPr kumimoji="1" lang="en-US" altLang="ja-JP" sz="1050" dirty="0"/>
                        <a:t>438</a:t>
                      </a:r>
                      <a:endParaRPr kumimoji="1" lang="ja-JP" altLang="en-US" sz="1050" dirty="0"/>
                    </a:p>
                  </a:txBody>
                  <a:tcPr/>
                </a:tc>
                <a:tc>
                  <a:txBody>
                    <a:bodyPr/>
                    <a:lstStyle/>
                    <a:p>
                      <a:pPr algn="r"/>
                      <a:r>
                        <a:rPr kumimoji="1" lang="en-US" altLang="ja-JP" sz="1050" dirty="0"/>
                        <a:t>139</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68</a:t>
                      </a:r>
                      <a:r>
                        <a:rPr kumimoji="1" lang="ja-JP" altLang="en-US" sz="1050" dirty="0"/>
                        <a:t>％</a:t>
                      </a:r>
                    </a:p>
                  </a:txBody>
                  <a:tcPr/>
                </a:tc>
                <a:extLst>
                  <a:ext uri="{0D108BD9-81ED-4DB2-BD59-A6C34878D82A}">
                    <a16:rowId xmlns:a16="http://schemas.microsoft.com/office/drawing/2014/main" val="2121604673"/>
                  </a:ext>
                </a:extLst>
              </a:tr>
              <a:tr h="242405">
                <a:tc vMerge="1">
                  <a:txBody>
                    <a:bodyPr/>
                    <a:lstStyle/>
                    <a:p>
                      <a:endParaRPr kumimoji="1" lang="ja-JP" altLang="en-US" dirty="0"/>
                    </a:p>
                  </a:txBody>
                  <a:tcPr/>
                </a:tc>
                <a:tc>
                  <a:txBody>
                    <a:bodyPr/>
                    <a:lstStyle/>
                    <a:p>
                      <a:pPr algn="ctr"/>
                      <a:r>
                        <a:rPr kumimoji="1" lang="ja-JP" altLang="en-US" sz="1050" dirty="0"/>
                        <a:t>運輸部門</a:t>
                      </a:r>
                    </a:p>
                  </a:txBody>
                  <a:tcPr/>
                </a:tc>
                <a:tc>
                  <a:txBody>
                    <a:bodyPr/>
                    <a:lstStyle/>
                    <a:p>
                      <a:pPr algn="r"/>
                      <a:r>
                        <a:rPr kumimoji="1" lang="en-US" altLang="ja-JP" sz="1050" dirty="0"/>
                        <a:t>269</a:t>
                      </a:r>
                      <a:endParaRPr kumimoji="1" lang="ja-JP" altLang="en-US" sz="1050" dirty="0"/>
                    </a:p>
                  </a:txBody>
                  <a:tcPr/>
                </a:tc>
                <a:tc>
                  <a:txBody>
                    <a:bodyPr/>
                    <a:lstStyle/>
                    <a:p>
                      <a:pPr algn="r"/>
                      <a:r>
                        <a:rPr kumimoji="1" lang="en-US" altLang="ja-JP" sz="1050" dirty="0"/>
                        <a:t>175</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35</a:t>
                      </a:r>
                      <a:r>
                        <a:rPr kumimoji="1" lang="ja-JP" altLang="en-US" sz="1050" dirty="0"/>
                        <a:t>％</a:t>
                      </a:r>
                    </a:p>
                  </a:txBody>
                  <a:tcPr/>
                </a:tc>
                <a:extLst>
                  <a:ext uri="{0D108BD9-81ED-4DB2-BD59-A6C34878D82A}">
                    <a16:rowId xmlns:a16="http://schemas.microsoft.com/office/drawing/2014/main" val="2363208928"/>
                  </a:ext>
                </a:extLst>
              </a:tr>
              <a:tr h="242405">
                <a:tc vMerge="1">
                  <a:txBody>
                    <a:bodyPr/>
                    <a:lstStyle/>
                    <a:p>
                      <a:endParaRPr kumimoji="1" lang="ja-JP" altLang="en-US" dirty="0"/>
                    </a:p>
                  </a:txBody>
                  <a:tcPr/>
                </a:tc>
                <a:tc>
                  <a:txBody>
                    <a:bodyPr/>
                    <a:lstStyle/>
                    <a:p>
                      <a:pPr algn="ctr"/>
                      <a:r>
                        <a:rPr kumimoji="1" lang="ja-JP" altLang="en-US" sz="1050" dirty="0"/>
                        <a:t>廃棄物部門</a:t>
                      </a:r>
                    </a:p>
                  </a:txBody>
                  <a:tcPr/>
                </a:tc>
                <a:tc>
                  <a:txBody>
                    <a:bodyPr/>
                    <a:lstStyle/>
                    <a:p>
                      <a:pPr algn="r"/>
                      <a:r>
                        <a:rPr kumimoji="1" lang="en-US" altLang="ja-JP" sz="1050" dirty="0"/>
                        <a:t>50</a:t>
                      </a:r>
                      <a:endParaRPr kumimoji="1" lang="ja-JP" altLang="en-US" sz="1050" dirty="0"/>
                    </a:p>
                  </a:txBody>
                  <a:tcPr/>
                </a:tc>
                <a:tc>
                  <a:txBody>
                    <a:bodyPr/>
                    <a:lstStyle/>
                    <a:p>
                      <a:pPr algn="r"/>
                      <a:r>
                        <a:rPr kumimoji="1" lang="en-US" altLang="ja-JP" sz="1050" dirty="0"/>
                        <a:t>42</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17</a:t>
                      </a:r>
                      <a:r>
                        <a:rPr kumimoji="1" lang="ja-JP" altLang="en-US" sz="1050" dirty="0"/>
                        <a:t>％</a:t>
                      </a:r>
                    </a:p>
                  </a:txBody>
                  <a:tcPr/>
                </a:tc>
                <a:extLst>
                  <a:ext uri="{0D108BD9-81ED-4DB2-BD59-A6C34878D82A}">
                    <a16:rowId xmlns:a16="http://schemas.microsoft.com/office/drawing/2014/main" val="675925641"/>
                  </a:ext>
                </a:extLst>
              </a:tr>
              <a:tr h="242405">
                <a:tc gridSpan="2">
                  <a:txBody>
                    <a:bodyPr/>
                    <a:lstStyle/>
                    <a:p>
                      <a:pPr algn="ctr"/>
                      <a:r>
                        <a:rPr kumimoji="1" lang="ja-JP" altLang="en-US" sz="1050" dirty="0"/>
                        <a:t>その他温室効果ガス</a:t>
                      </a:r>
                    </a:p>
                  </a:txBody>
                  <a:tcPr/>
                </a:tc>
                <a:tc hMerge="1">
                  <a:txBody>
                    <a:bodyPr/>
                    <a:lstStyle/>
                    <a:p>
                      <a:endParaRPr kumimoji="1" lang="ja-JP" altLang="en-US" dirty="0"/>
                    </a:p>
                  </a:txBody>
                  <a:tcPr/>
                </a:tc>
                <a:tc>
                  <a:txBody>
                    <a:bodyPr/>
                    <a:lstStyle/>
                    <a:p>
                      <a:pPr algn="r"/>
                      <a:r>
                        <a:rPr kumimoji="1" lang="en-US" altLang="ja-JP" sz="1050" dirty="0"/>
                        <a:t>101</a:t>
                      </a:r>
                      <a:endParaRPr kumimoji="1" lang="ja-JP" altLang="en-US" sz="1050" dirty="0"/>
                    </a:p>
                  </a:txBody>
                  <a:tcPr/>
                </a:tc>
                <a:tc>
                  <a:txBody>
                    <a:bodyPr/>
                    <a:lstStyle/>
                    <a:p>
                      <a:pPr algn="r"/>
                      <a:r>
                        <a:rPr kumimoji="1" lang="en-US" altLang="ja-JP" sz="1050" dirty="0"/>
                        <a:t>62</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38</a:t>
                      </a:r>
                      <a:r>
                        <a:rPr kumimoji="1" lang="ja-JP" altLang="en-US" sz="1050" dirty="0"/>
                        <a:t>％</a:t>
                      </a:r>
                    </a:p>
                  </a:txBody>
                  <a:tcPr/>
                </a:tc>
                <a:extLst>
                  <a:ext uri="{0D108BD9-81ED-4DB2-BD59-A6C34878D82A}">
                    <a16:rowId xmlns:a16="http://schemas.microsoft.com/office/drawing/2014/main" val="928829304"/>
                  </a:ext>
                </a:extLst>
              </a:tr>
              <a:tr h="242405">
                <a:tc gridSpan="2">
                  <a:txBody>
                    <a:bodyPr/>
                    <a:lstStyle/>
                    <a:p>
                      <a:pPr algn="ctr"/>
                      <a:r>
                        <a:rPr kumimoji="1" lang="ja-JP" altLang="en-US" sz="1050" dirty="0"/>
                        <a:t>合計</a:t>
                      </a:r>
                    </a:p>
                  </a:txBody>
                  <a:tcPr/>
                </a:tc>
                <a:tc hMerge="1">
                  <a:txBody>
                    <a:bodyPr/>
                    <a:lstStyle/>
                    <a:p>
                      <a:endParaRPr kumimoji="1" lang="ja-JP" altLang="en-US"/>
                    </a:p>
                  </a:txBody>
                  <a:tcPr/>
                </a:tc>
                <a:tc>
                  <a:txBody>
                    <a:bodyPr/>
                    <a:lstStyle/>
                    <a:p>
                      <a:pPr algn="r"/>
                      <a:r>
                        <a:rPr kumimoji="1" lang="en-US" altLang="ja-JP" sz="1050" dirty="0"/>
                        <a:t>2,076</a:t>
                      </a:r>
                      <a:endParaRPr kumimoji="1" lang="ja-JP" altLang="en-US" sz="1050" dirty="0"/>
                    </a:p>
                  </a:txBody>
                  <a:tcPr/>
                </a:tc>
                <a:tc>
                  <a:txBody>
                    <a:bodyPr/>
                    <a:lstStyle/>
                    <a:p>
                      <a:pPr algn="r"/>
                      <a:r>
                        <a:rPr kumimoji="1" lang="en-US" altLang="ja-JP" sz="1050" dirty="0"/>
                        <a:t>1,034</a:t>
                      </a:r>
                      <a:endParaRPr kumimoji="1" lang="ja-JP" altLang="en-US" sz="105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dirty="0"/>
                        <a:t>▲</a:t>
                      </a:r>
                      <a:r>
                        <a:rPr kumimoji="1" lang="en-US" altLang="ja-JP" sz="1050" dirty="0"/>
                        <a:t>50</a:t>
                      </a:r>
                      <a:r>
                        <a:rPr kumimoji="1" lang="ja-JP" altLang="en-US" sz="1050" dirty="0"/>
                        <a:t>％</a:t>
                      </a:r>
                    </a:p>
                  </a:txBody>
                  <a:tcPr/>
                </a:tc>
                <a:extLst>
                  <a:ext uri="{0D108BD9-81ED-4DB2-BD59-A6C34878D82A}">
                    <a16:rowId xmlns:a16="http://schemas.microsoft.com/office/drawing/2014/main" val="3926511467"/>
                  </a:ext>
                </a:extLst>
              </a:tr>
            </a:tbl>
          </a:graphicData>
        </a:graphic>
      </p:graphicFrame>
      <p:sp>
        <p:nvSpPr>
          <p:cNvPr id="15" name="正方形/長方形 14"/>
          <p:cNvSpPr/>
          <p:nvPr/>
        </p:nvSpPr>
        <p:spPr>
          <a:xfrm>
            <a:off x="93305" y="758605"/>
            <a:ext cx="5560735" cy="2862322"/>
          </a:xfrm>
          <a:prstGeom prst="rect">
            <a:avLst/>
          </a:prstGeom>
        </p:spPr>
        <p:txBody>
          <a:bodyPr wrap="square">
            <a:spAutoFit/>
          </a:bodyPr>
          <a:lstStyle/>
          <a:p>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国の動向</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p>
          <a:p>
            <a:pPr marL="285750" indent="-285750">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カーボンニュートラルに向けて、太陽光発電等の再エネの最大限の活用と合わせて、</a:t>
            </a:r>
            <a:r>
              <a:rPr lang="ja-JP" altLang="en-US" sz="1200" b="1" u="sng" kern="100" dirty="0">
                <a:latin typeface="Meiryo UI" panose="020B0604030504040204" pitchFamily="50" charset="-128"/>
                <a:ea typeface="Meiryo UI" panose="020B0604030504040204" pitchFamily="50" charset="-128"/>
                <a:cs typeface="Times New Roman" panose="02020603050405020304" pitchFamily="18" charset="0"/>
              </a:rPr>
              <a:t>省エネの深堀が重要</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であり、本年２月に改定された第７次エネルギー基本計画においても、デジタル技術の活用によるエネルギーの効率化が示されている。</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大阪市の状況</a:t>
            </a:r>
            <a:r>
              <a:rPr lang="en-US" altLang="ja-JP" sz="12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大阪市温暖化対策実行計画</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区域施策編</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において、</a:t>
            </a:r>
            <a:r>
              <a:rPr lang="en-US" altLang="ja-JP" sz="1200" dirty="0">
                <a:latin typeface="Meiryo UI" panose="020B0604030504040204" pitchFamily="50" charset="-128"/>
                <a:ea typeface="Meiryo UI" panose="020B0604030504040204" pitchFamily="50" charset="-128"/>
              </a:rPr>
              <a:t>2050</a:t>
            </a:r>
            <a:r>
              <a:rPr lang="ja-JP" altLang="en-US" sz="1200" dirty="0">
                <a:latin typeface="Meiryo UI" panose="020B0604030504040204" pitchFamily="50" charset="-128"/>
                <a:ea typeface="Meiryo UI" panose="020B0604030504040204" pitchFamily="50" charset="-128"/>
              </a:rPr>
              <a:t>年の</a:t>
            </a:r>
            <a:r>
              <a:rPr lang="ja-JP" altLang="en-US" sz="1200" b="1" u="sng" dirty="0">
                <a:latin typeface="Meiryo UI" panose="020B0604030504040204" pitchFamily="50" charset="-128"/>
                <a:ea typeface="Meiryo UI" panose="020B0604030504040204" pitchFamily="50" charset="-128"/>
              </a:rPr>
              <a:t>「ゼロカーボン　おおさか」の実現</a:t>
            </a:r>
            <a:r>
              <a:rPr lang="ja-JP" altLang="en-US" sz="1200" dirty="0">
                <a:latin typeface="Meiryo UI" panose="020B0604030504040204" pitchFamily="50" charset="-128"/>
                <a:ea typeface="Meiryo UI" panose="020B0604030504040204" pitchFamily="50" charset="-128"/>
              </a:rPr>
              <a:t>を長期目標に掲げ、再エネの導入拡大や省エネ機器の導入促進等、各種の地球温暖化対策を推進している。</a:t>
            </a:r>
            <a:endParaRPr lang="en-US" altLang="ja-JP" sz="12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市域の温室効果ガス排出量は、右記のとおり、オフィスビル等の</a:t>
            </a:r>
            <a:r>
              <a:rPr lang="ja-JP" altLang="en-US" sz="1200" b="1" u="sng" dirty="0">
                <a:latin typeface="Meiryo UI" panose="020B0604030504040204" pitchFamily="50" charset="-128"/>
                <a:ea typeface="Meiryo UI" panose="020B0604030504040204" pitchFamily="50" charset="-128"/>
              </a:rPr>
              <a:t>業務部門</a:t>
            </a:r>
            <a:r>
              <a:rPr lang="ja-JP" altLang="en-US" sz="1200" dirty="0">
                <a:latin typeface="Meiryo UI" panose="020B0604030504040204" pitchFamily="50" charset="-128"/>
                <a:ea typeface="Meiryo UI" panose="020B0604030504040204" pitchFamily="50" charset="-128"/>
              </a:rPr>
              <a:t>の割合が大きく、</a:t>
            </a:r>
            <a:r>
              <a:rPr lang="en-US" altLang="ja-JP" sz="1200" dirty="0">
                <a:latin typeface="Meiryo UI" panose="020B0604030504040204" pitchFamily="50" charset="-128"/>
                <a:ea typeface="Meiryo UI" panose="020B0604030504040204" pitchFamily="50" charset="-128"/>
              </a:rPr>
              <a:t>2030</a:t>
            </a:r>
            <a:r>
              <a:rPr lang="ja-JP" altLang="en-US" sz="1200" dirty="0">
                <a:latin typeface="Meiryo UI" panose="020B0604030504040204" pitchFamily="50" charset="-128"/>
                <a:ea typeface="Meiryo UI" panose="020B0604030504040204" pitchFamily="50" charset="-128"/>
              </a:rPr>
              <a:t>年度における業務部門の削減目標を</a:t>
            </a:r>
            <a:r>
              <a:rPr lang="en-US" altLang="ja-JP" sz="1200" dirty="0">
                <a:latin typeface="Meiryo UI" panose="020B0604030504040204" pitchFamily="50" charset="-128"/>
                <a:ea typeface="Meiryo UI" panose="020B0604030504040204" pitchFamily="50" charset="-128"/>
              </a:rPr>
              <a:t>61%</a:t>
            </a:r>
            <a:r>
              <a:rPr lang="ja-JP" altLang="en-US" sz="1200" dirty="0">
                <a:latin typeface="Meiryo UI" panose="020B0604030504040204" pitchFamily="50" charset="-128"/>
                <a:ea typeface="Meiryo UI" panose="020B0604030504040204" pitchFamily="50" charset="-128"/>
              </a:rPr>
              <a:t>削減と設定しており、次期計画の検討においては、当該部門の新たな視点として</a:t>
            </a:r>
            <a:r>
              <a:rPr lang="ja-JP" altLang="en-US" sz="1200" b="1" u="sng" dirty="0">
                <a:latin typeface="Meiryo UI" panose="020B0604030504040204" pitchFamily="50" charset="-128"/>
                <a:ea typeface="Meiryo UI" panose="020B0604030504040204" pitchFamily="50" charset="-128"/>
              </a:rPr>
              <a:t>デジタル技術の活用による省エネの深堀等の対策強化が必要不可欠</a:t>
            </a:r>
            <a:r>
              <a:rPr lang="ja-JP" altLang="en-US" sz="1200" dirty="0">
                <a:latin typeface="Meiryo UI" panose="020B0604030504040204" pitchFamily="50" charset="-128"/>
                <a:ea typeface="Meiryo UI" panose="020B0604030504040204" pitchFamily="50" charset="-128"/>
              </a:rPr>
              <a:t>である。</a:t>
            </a:r>
            <a:endParaRPr lang="en-US" altLang="ja-JP" sz="12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また、大阪市地球温暖化対策実行計画</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事務事業編</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の改定においても、業務部門のうち</a:t>
            </a:r>
            <a:r>
              <a:rPr lang="ja-JP" altLang="en-US" sz="1200" b="1" u="sng" dirty="0">
                <a:latin typeface="Meiryo UI" panose="020B0604030504040204" pitchFamily="50" charset="-128"/>
                <a:ea typeface="Meiryo UI" panose="020B0604030504040204" pitchFamily="50" charset="-128"/>
              </a:rPr>
              <a:t>大規模な温室効果ガス排出事業者である大阪市として</a:t>
            </a:r>
            <a:r>
              <a:rPr lang="ja-JP" altLang="en-US" sz="1200"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同様の視点による対策強化が必要不可欠</a:t>
            </a:r>
            <a:r>
              <a:rPr lang="ja-JP" altLang="en-US" sz="1200" dirty="0">
                <a:latin typeface="Meiryo UI" panose="020B0604030504040204" pitchFamily="50" charset="-128"/>
                <a:ea typeface="Meiryo UI" panose="020B0604030504040204" pitchFamily="50" charset="-128"/>
              </a:rPr>
              <a:t>である。</a:t>
            </a:r>
            <a:endParaRPr lang="en-US" altLang="ja-JP" sz="12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C3D0E68-1A36-2D12-3D48-640F375BBC7B}"/>
              </a:ext>
            </a:extLst>
          </p:cNvPr>
          <p:cNvSpPr txBox="1"/>
          <p:nvPr/>
        </p:nvSpPr>
        <p:spPr>
          <a:xfrm>
            <a:off x="0" y="0"/>
            <a:ext cx="9144000"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２　デジタル技術（</a:t>
            </a:r>
            <a:r>
              <a:rPr kumimoji="1" lang="en-US" altLang="ja-JP" dirty="0">
                <a:latin typeface="Meiryo UI" panose="020B0604030504040204" pitchFamily="50" charset="-128"/>
                <a:ea typeface="Meiryo UI" panose="020B0604030504040204" pitchFamily="50" charset="-128"/>
              </a:rPr>
              <a:t>AI</a:t>
            </a:r>
            <a:r>
              <a:rPr kumimoji="1" lang="ja-JP" altLang="en-US" dirty="0">
                <a:latin typeface="Meiryo UI" panose="020B0604030504040204" pitchFamily="50" charset="-128"/>
                <a:ea typeface="Meiryo UI" panose="020B0604030504040204" pitchFamily="50" charset="-128"/>
              </a:rPr>
              <a:t>）を活用したエネルギーマネジメント推進事業</a:t>
            </a:r>
          </a:p>
        </p:txBody>
      </p:sp>
      <p:sp>
        <p:nvSpPr>
          <p:cNvPr id="5" name="テキスト ボックス 4">
            <a:extLst>
              <a:ext uri="{FF2B5EF4-FFF2-40B4-BE49-F238E27FC236}">
                <a16:creationId xmlns:a16="http://schemas.microsoft.com/office/drawing/2014/main" id="{8D90200B-E2D9-A1AD-65BE-5764BA16B2BE}"/>
              </a:ext>
            </a:extLst>
          </p:cNvPr>
          <p:cNvSpPr txBox="1"/>
          <p:nvPr/>
        </p:nvSpPr>
        <p:spPr>
          <a:xfrm>
            <a:off x="48687" y="429454"/>
            <a:ext cx="1063689" cy="307777"/>
          </a:xfrm>
          <a:prstGeom prst="rect">
            <a:avLst/>
          </a:prstGeom>
          <a:solidFill>
            <a:schemeClr val="bg1">
              <a:lumMod val="85000"/>
            </a:schemeClr>
          </a:solidFill>
        </p:spPr>
        <p:txBody>
          <a:bodyPr wrap="square" rtlCol="0">
            <a:spAutoFit/>
          </a:bodyPr>
          <a:lstStyle/>
          <a:p>
            <a:pPr algn="ctr">
              <a:spcAft>
                <a:spcPts val="300"/>
              </a:spcAft>
            </a:pPr>
            <a:r>
              <a:rPr kumimoji="1" lang="ja-JP" altLang="en-US" sz="1400" dirty="0">
                <a:latin typeface="Meiryo UI" panose="020B0604030504040204" pitchFamily="50" charset="-128"/>
                <a:ea typeface="Meiryo UI" panose="020B0604030504040204" pitchFamily="50" charset="-128"/>
              </a:rPr>
              <a:t>背景・経過</a:t>
            </a:r>
          </a:p>
        </p:txBody>
      </p:sp>
      <p:sp>
        <p:nvSpPr>
          <p:cNvPr id="27" name="正方形/長方形 26">
            <a:extLst>
              <a:ext uri="{FF2B5EF4-FFF2-40B4-BE49-F238E27FC236}">
                <a16:creationId xmlns:a16="http://schemas.microsoft.com/office/drawing/2014/main" id="{CE67B54C-2923-FCD8-E0B4-145B372B974E}"/>
              </a:ext>
            </a:extLst>
          </p:cNvPr>
          <p:cNvSpPr/>
          <p:nvPr/>
        </p:nvSpPr>
        <p:spPr>
          <a:xfrm>
            <a:off x="48688" y="4053926"/>
            <a:ext cx="8916146" cy="856645"/>
          </a:xfrm>
          <a:prstGeom prst="rect">
            <a:avLst/>
          </a:prstGeom>
        </p:spPr>
        <p:txBody>
          <a:bodyPr wrap="square">
            <a:spAutoFit/>
          </a:bodyPr>
          <a:lstStyle/>
          <a:p>
            <a:pPr marL="285750" indent="-285750" algn="just">
              <a:spcAft>
                <a:spcPts val="20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建物の新築時には最新機器の導入等により一定の省エネ化が図られるが、</a:t>
            </a:r>
            <a:r>
              <a:rPr lang="ja-JP" altLang="en-US" sz="1200" b="1" u="sng" kern="100" dirty="0">
                <a:latin typeface="Meiryo UI" panose="020B0604030504040204" pitchFamily="50" charset="-128"/>
                <a:ea typeface="Meiryo UI" panose="020B0604030504040204" pitchFamily="50" charset="-128"/>
                <a:cs typeface="Times New Roman" panose="02020603050405020304" pitchFamily="18" charset="0"/>
              </a:rPr>
              <a:t>既設ビルにおいて</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最新の省エネ</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機器への更新</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は高コストであり、</a:t>
            </a:r>
            <a:r>
              <a:rPr lang="ja-JP" altLang="en-US" sz="1200" b="1" u="sng" kern="100" dirty="0">
                <a:latin typeface="Meiryo UI" panose="020B0604030504040204" pitchFamily="50" charset="-128"/>
                <a:ea typeface="Meiryo UI" panose="020B0604030504040204" pitchFamily="50" charset="-128"/>
                <a:cs typeface="Times New Roman" panose="02020603050405020304" pitchFamily="18" charset="0"/>
              </a:rPr>
              <a:t>ハード面の</a:t>
            </a:r>
            <a:r>
              <a:rPr lang="ja-JP" altLang="ja-JP" sz="1200" b="1" u="sng" kern="100" dirty="0">
                <a:latin typeface="Meiryo UI" panose="020B0604030504040204" pitchFamily="50" charset="-128"/>
                <a:ea typeface="Meiryo UI" panose="020B0604030504040204" pitchFamily="50" charset="-128"/>
                <a:cs typeface="Times New Roman" panose="02020603050405020304" pitchFamily="18" charset="0"/>
              </a:rPr>
              <a:t>対策</a:t>
            </a:r>
            <a:r>
              <a:rPr lang="ja-JP" altLang="en-US" sz="1200" b="1" u="sng" kern="100" dirty="0">
                <a:latin typeface="Meiryo UI" panose="020B0604030504040204" pitchFamily="50" charset="-128"/>
                <a:ea typeface="Meiryo UI" panose="020B0604030504040204" pitchFamily="50" charset="-128"/>
                <a:cs typeface="Times New Roman" panose="02020603050405020304" pitchFamily="18" charset="0"/>
              </a:rPr>
              <a:t>は進みにくい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20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また、既設ビルにおける対策として、空調機器の適正な温度設定などのソフト面の対策により、低コストで一定の省エネ化が図られるが、</a:t>
            </a:r>
            <a:r>
              <a:rPr lang="ja-JP" altLang="en-US" sz="1200" b="1" u="sng" kern="100" dirty="0">
                <a:latin typeface="Meiryo UI" panose="020B0604030504040204" pitchFamily="50" charset="-128"/>
                <a:ea typeface="Meiryo UI" panose="020B0604030504040204" pitchFamily="50" charset="-128"/>
                <a:cs typeface="Times New Roman" panose="02020603050405020304" pitchFamily="18" charset="0"/>
              </a:rPr>
              <a:t>手動での運転管理は手間がかかる上に、温度変化の予測等を活用しないため、その効果は限定的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である。</a:t>
            </a:r>
          </a:p>
        </p:txBody>
      </p:sp>
      <p:sp>
        <p:nvSpPr>
          <p:cNvPr id="2" name="テキスト ボックス 1">
            <a:extLst>
              <a:ext uri="{FF2B5EF4-FFF2-40B4-BE49-F238E27FC236}">
                <a16:creationId xmlns:a16="http://schemas.microsoft.com/office/drawing/2014/main" id="{19F64904-A4D6-5D18-BBF5-750E3B59CF9C}"/>
              </a:ext>
            </a:extLst>
          </p:cNvPr>
          <p:cNvSpPr txBox="1"/>
          <p:nvPr/>
        </p:nvSpPr>
        <p:spPr>
          <a:xfrm>
            <a:off x="48687" y="3714018"/>
            <a:ext cx="1861393" cy="307778"/>
          </a:xfrm>
          <a:prstGeom prst="rect">
            <a:avLst/>
          </a:prstGeom>
          <a:solidFill>
            <a:schemeClr val="bg1">
              <a:lumMod val="85000"/>
            </a:schemeClr>
          </a:solidFill>
        </p:spPr>
        <p:txBody>
          <a:bodyPr wrap="square" rtlCol="0">
            <a:spAutoFit/>
          </a:bodyPr>
          <a:lstStyle/>
          <a:p>
            <a:pPr>
              <a:spcAft>
                <a:spcPts val="300"/>
              </a:spcAft>
            </a:pPr>
            <a:r>
              <a:rPr kumimoji="1" lang="ja-JP" altLang="en-US" sz="1400" dirty="0">
                <a:latin typeface="Meiryo UI" panose="020B0604030504040204" pitchFamily="50" charset="-128"/>
                <a:ea typeface="Meiryo UI" panose="020B0604030504040204" pitchFamily="50" charset="-128"/>
              </a:rPr>
              <a:t>業務部門における課題</a:t>
            </a:r>
          </a:p>
        </p:txBody>
      </p:sp>
      <p:sp>
        <p:nvSpPr>
          <p:cNvPr id="33" name="テキスト ボックス 32">
            <a:extLst>
              <a:ext uri="{FF2B5EF4-FFF2-40B4-BE49-F238E27FC236}">
                <a16:creationId xmlns:a16="http://schemas.microsoft.com/office/drawing/2014/main" id="{3372DF1C-7750-B388-0313-605269A047E7}"/>
              </a:ext>
            </a:extLst>
          </p:cNvPr>
          <p:cNvSpPr txBox="1"/>
          <p:nvPr/>
        </p:nvSpPr>
        <p:spPr>
          <a:xfrm>
            <a:off x="48687" y="5079903"/>
            <a:ext cx="2580212" cy="307777"/>
          </a:xfrm>
          <a:prstGeom prst="rect">
            <a:avLst/>
          </a:prstGeom>
          <a:solidFill>
            <a:schemeClr val="bg1">
              <a:lumMod val="85000"/>
            </a:schemeClr>
          </a:solidFill>
        </p:spPr>
        <p:txBody>
          <a:bodyPr wrap="square" rtlCol="0">
            <a:spAutoFit/>
          </a:bodyPr>
          <a:lstStyle/>
          <a:p>
            <a:pPr algn="ctr">
              <a:spcAft>
                <a:spcPts val="300"/>
              </a:spcAft>
            </a:pPr>
            <a:r>
              <a:rPr kumimoji="1" lang="ja-JP" altLang="en-US" sz="1400" dirty="0">
                <a:latin typeface="Meiryo UI" panose="020B0604030504040204" pitchFamily="50" charset="-128"/>
                <a:ea typeface="Meiryo UI" panose="020B0604030504040204" pitchFamily="50" charset="-128"/>
              </a:rPr>
              <a:t>デジタル技術を活用した課題解決</a:t>
            </a:r>
          </a:p>
        </p:txBody>
      </p:sp>
      <p:sp>
        <p:nvSpPr>
          <p:cNvPr id="35" name="テキスト ボックス 34">
            <a:extLst>
              <a:ext uri="{FF2B5EF4-FFF2-40B4-BE49-F238E27FC236}">
                <a16:creationId xmlns:a16="http://schemas.microsoft.com/office/drawing/2014/main" id="{4C6B3E67-7FD1-1CD0-1EF8-FA55E9BF6FF0}"/>
              </a:ext>
            </a:extLst>
          </p:cNvPr>
          <p:cNvSpPr txBox="1"/>
          <p:nvPr/>
        </p:nvSpPr>
        <p:spPr>
          <a:xfrm>
            <a:off x="77127" y="5413637"/>
            <a:ext cx="8887707" cy="1238801"/>
          </a:xfrm>
          <a:prstGeom prst="rect">
            <a:avLst/>
          </a:prstGeom>
          <a:noFill/>
        </p:spPr>
        <p:txBody>
          <a:bodyPr wrap="square" rtlCol="0">
            <a:spAutoFit/>
          </a:bodyPr>
          <a:lstStyle/>
          <a:p>
            <a:pPr marL="285750" indent="-285750">
              <a:spcAft>
                <a:spcPts val="300"/>
              </a:spcAft>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一般的なオフィスビル全体のエネルギー消費量の約</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％程度を占める空調設備を対象として、</a:t>
            </a:r>
            <a:r>
              <a:rPr kumimoji="1" lang="ja-JP" altLang="en-US" sz="1200" b="1" u="sng" dirty="0">
                <a:latin typeface="Meiryo UI" panose="020B0604030504040204" pitchFamily="50" charset="-128"/>
                <a:ea typeface="Meiryo UI" panose="020B0604030504040204" pitchFamily="50" charset="-128"/>
              </a:rPr>
              <a:t>デジタル技術（</a:t>
            </a:r>
            <a:r>
              <a:rPr kumimoji="1" lang="en-US" altLang="ja-JP" sz="1200" b="1" u="sng" dirty="0">
                <a:latin typeface="Meiryo UI" panose="020B0604030504040204" pitchFamily="50" charset="-128"/>
                <a:ea typeface="Meiryo UI" panose="020B0604030504040204" pitchFamily="50" charset="-128"/>
              </a:rPr>
              <a:t>AI</a:t>
            </a:r>
            <a:r>
              <a:rPr kumimoji="1" lang="ja-JP" altLang="en-US" sz="1200" b="1" u="sng" dirty="0">
                <a:latin typeface="Meiryo UI" panose="020B0604030504040204" pitchFamily="50" charset="-128"/>
                <a:ea typeface="Meiryo UI" panose="020B0604030504040204" pitchFamily="50" charset="-128"/>
              </a:rPr>
              <a:t>）を活用した自動制御システムを導入</a:t>
            </a:r>
            <a:r>
              <a:rPr kumimoji="1" lang="ja-JP" altLang="en-US" sz="1200" dirty="0">
                <a:latin typeface="Meiryo UI" panose="020B0604030504040204" pitchFamily="50" charset="-128"/>
                <a:ea typeface="Meiryo UI" panose="020B0604030504040204" pitchFamily="50" charset="-128"/>
              </a:rPr>
              <a:t>することにより、ビルの構造や利用状況等</a:t>
            </a:r>
            <a:r>
              <a:rPr lang="ja-JP" altLang="en-US" sz="1200" dirty="0">
                <a:latin typeface="Meiryo UI" panose="020B0604030504040204" pitchFamily="50" charset="-128"/>
                <a:ea typeface="Meiryo UI" panose="020B0604030504040204" pitchFamily="50" charset="-128"/>
              </a:rPr>
              <a:t>に応じた</a:t>
            </a:r>
            <a:r>
              <a:rPr lang="ja-JP" altLang="en-US" sz="1200" b="1" u="sng" dirty="0">
                <a:latin typeface="Meiryo UI" panose="020B0604030504040204" pitchFamily="50" charset="-128"/>
                <a:ea typeface="Meiryo UI" panose="020B0604030504040204" pitchFamily="50" charset="-128"/>
              </a:rPr>
              <a:t>きめ細やかな運転管理による省エネ化</a:t>
            </a:r>
            <a:r>
              <a:rPr lang="ja-JP" altLang="en-US" sz="1200" dirty="0">
                <a:latin typeface="Meiryo UI" panose="020B0604030504040204" pitchFamily="50" charset="-128"/>
                <a:ea typeface="Meiryo UI" panose="020B0604030504040204" pitchFamily="50" charset="-128"/>
              </a:rPr>
              <a:t>を図り、</a:t>
            </a:r>
            <a:r>
              <a:rPr kumimoji="1" lang="ja-JP" altLang="en-US" sz="1200" b="1" u="sng" dirty="0">
                <a:latin typeface="Meiryo UI" panose="020B0604030504040204" pitchFamily="50" charset="-128"/>
                <a:ea typeface="Meiryo UI" panose="020B0604030504040204" pitchFamily="50" charset="-128"/>
              </a:rPr>
              <a:t>利用者の快適性の</a:t>
            </a:r>
            <a:r>
              <a:rPr lang="ja-JP" altLang="en-US" sz="1200" b="1" u="sng" dirty="0">
                <a:latin typeface="Meiryo UI" panose="020B0604030504040204" pitchFamily="50" charset="-128"/>
                <a:ea typeface="Meiryo UI" panose="020B0604030504040204" pitchFamily="50" charset="-128"/>
              </a:rPr>
              <a:t>向上</a:t>
            </a:r>
            <a:r>
              <a:rPr lang="ja-JP" altLang="en-US" sz="1200"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施設管理者の負担軽減</a:t>
            </a:r>
            <a:r>
              <a:rPr kumimoji="1" lang="ja-JP" altLang="en-US" sz="1200" dirty="0">
                <a:latin typeface="Meiryo UI" panose="020B0604030504040204" pitchFamily="50" charset="-128"/>
                <a:ea typeface="Meiryo UI" panose="020B0604030504040204" pitchFamily="50" charset="-128"/>
              </a:rPr>
              <a:t>にもつなげる。</a:t>
            </a:r>
            <a:endParaRPr kumimoji="1" lang="en-US" altLang="ja-JP" sz="1200" dirty="0">
              <a:latin typeface="Meiryo UI" panose="020B0604030504040204" pitchFamily="50" charset="-128"/>
              <a:ea typeface="Meiryo UI" panose="020B0604030504040204" pitchFamily="50" charset="-128"/>
            </a:endParaRPr>
          </a:p>
          <a:p>
            <a:pPr marL="285750" indent="-285750">
              <a:spcAft>
                <a:spcPts val="300"/>
              </a:spcAft>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空調設備への</a:t>
            </a:r>
            <a:r>
              <a:rPr kumimoji="1" lang="en-US" altLang="ja-JP" sz="1200" dirty="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制御システムの導入は新しい技術であり、民間施設での</a:t>
            </a:r>
            <a:r>
              <a:rPr kumimoji="1" lang="en-US" altLang="ja-JP" sz="1200" dirty="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による空調自動制御システムの導入実績が乏しい中、温室効果ガスの大規模排出事業者である本市が、市有施設での効果・検証を実施し、その結果を活かして他の</a:t>
            </a:r>
            <a:r>
              <a:rPr kumimoji="1" lang="ja-JP" altLang="en-US" sz="1200" b="1" u="sng" dirty="0">
                <a:latin typeface="Meiryo UI" panose="020B0604030504040204" pitchFamily="50" charset="-128"/>
                <a:ea typeface="Meiryo UI" panose="020B0604030504040204" pitchFamily="50" charset="-128"/>
              </a:rPr>
              <a:t>市有施設に展開</a:t>
            </a:r>
            <a:r>
              <a:rPr kumimoji="1" lang="ja-JP" altLang="en-US" sz="1200" dirty="0">
                <a:latin typeface="Meiryo UI" panose="020B0604030504040204" pitchFamily="50" charset="-128"/>
                <a:ea typeface="Meiryo UI" panose="020B0604030504040204" pitchFamily="50" charset="-128"/>
              </a:rPr>
              <a:t>させるとともに、</a:t>
            </a:r>
            <a:r>
              <a:rPr lang="ja-JP" altLang="en-US" sz="1200" dirty="0">
                <a:latin typeface="Meiryo UI" panose="020B0604030504040204" pitchFamily="50" charset="-128"/>
                <a:ea typeface="Meiryo UI" panose="020B0604030504040204" pitchFamily="50" charset="-128"/>
              </a:rPr>
              <a:t>その</a:t>
            </a:r>
            <a:r>
              <a:rPr kumimoji="1" lang="ja-JP" altLang="en-US" sz="1200" dirty="0">
                <a:latin typeface="Meiryo UI" panose="020B0604030504040204" pitchFamily="50" charset="-128"/>
                <a:ea typeface="Meiryo UI" panose="020B0604030504040204" pitchFamily="50" charset="-128"/>
              </a:rPr>
              <a:t>効果等について</a:t>
            </a:r>
            <a:r>
              <a:rPr lang="ja-JP" altLang="en-US" sz="1200" dirty="0">
                <a:latin typeface="Meiryo UI" panose="020B0604030504040204" pitchFamily="50" charset="-128"/>
                <a:ea typeface="Meiryo UI" panose="020B0604030504040204" pitchFamily="50" charset="-128"/>
              </a:rPr>
              <a:t>事業者等に</a:t>
            </a:r>
            <a:r>
              <a:rPr kumimoji="1" lang="en-US" altLang="ja-JP" sz="1200" dirty="0">
                <a:latin typeface="Meiryo UI" panose="020B0604030504040204" pitchFamily="50" charset="-128"/>
                <a:ea typeface="Meiryo UI" panose="020B0604030504040204" pitchFamily="50" charset="-128"/>
              </a:rPr>
              <a:t>PR</a:t>
            </a:r>
            <a:r>
              <a:rPr kumimoji="1" lang="ja-JP" altLang="en-US" sz="1200" dirty="0">
                <a:latin typeface="Meiryo UI" panose="020B0604030504040204" pitchFamily="50" charset="-128"/>
                <a:ea typeface="Meiryo UI" panose="020B0604030504040204" pitchFamily="50" charset="-128"/>
              </a:rPr>
              <a:t>を行い、</a:t>
            </a:r>
            <a:r>
              <a:rPr kumimoji="1" lang="ja-JP" altLang="en-US" sz="1200" b="1" u="sng" dirty="0">
                <a:latin typeface="Meiryo UI" panose="020B0604030504040204" pitchFamily="50" charset="-128"/>
                <a:ea typeface="Meiryo UI" panose="020B0604030504040204" pitchFamily="50" charset="-128"/>
              </a:rPr>
              <a:t>民間施設を含めて導入拡大</a:t>
            </a:r>
            <a:r>
              <a:rPr kumimoji="1" lang="ja-JP" altLang="en-US" sz="1200" dirty="0">
                <a:latin typeface="Meiryo UI" panose="020B0604030504040204" pitchFamily="50" charset="-128"/>
                <a:ea typeface="Meiryo UI" panose="020B0604030504040204" pitchFamily="50" charset="-128"/>
              </a:rPr>
              <a:t>を図る。</a:t>
            </a:r>
          </a:p>
        </p:txBody>
      </p:sp>
      <p:sp>
        <p:nvSpPr>
          <p:cNvPr id="8" name="正方形/長方形 7">
            <a:extLst>
              <a:ext uri="{FF2B5EF4-FFF2-40B4-BE49-F238E27FC236}">
                <a16:creationId xmlns:a16="http://schemas.microsoft.com/office/drawing/2014/main" id="{AB898339-8B15-3692-0FA8-34AFBD3029C9}"/>
              </a:ext>
            </a:extLst>
          </p:cNvPr>
          <p:cNvSpPr/>
          <p:nvPr/>
        </p:nvSpPr>
        <p:spPr>
          <a:xfrm>
            <a:off x="5905921" y="1921627"/>
            <a:ext cx="3090763" cy="25444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 name="テキスト ボックス 11">
            <a:extLst>
              <a:ext uri="{FF2B5EF4-FFF2-40B4-BE49-F238E27FC236}">
                <a16:creationId xmlns:a16="http://schemas.microsoft.com/office/drawing/2014/main" id="{96A01F16-F261-EA3F-12E5-D0BC8265B005}"/>
              </a:ext>
            </a:extLst>
          </p:cNvPr>
          <p:cNvSpPr txBox="1"/>
          <p:nvPr/>
        </p:nvSpPr>
        <p:spPr>
          <a:xfrm>
            <a:off x="5666197" y="537060"/>
            <a:ext cx="3384498"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年度の部門別の温室効果ガス削減目標</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大阪市</a:t>
            </a:r>
            <a:r>
              <a:rPr kumimoji="1" lang="en-US" altLang="ja-JP" sz="1100" dirty="0">
                <a:latin typeface="Meiryo UI" panose="020B0604030504040204" pitchFamily="50" charset="-128"/>
                <a:ea typeface="Meiryo UI" panose="020B0604030504040204" pitchFamily="50" charset="-128"/>
              </a:rPr>
              <a:t>)</a:t>
            </a:r>
          </a:p>
        </p:txBody>
      </p:sp>
      <p:cxnSp>
        <p:nvCxnSpPr>
          <p:cNvPr id="6" name="直線コネクタ 5">
            <a:extLst>
              <a:ext uri="{FF2B5EF4-FFF2-40B4-BE49-F238E27FC236}">
                <a16:creationId xmlns:a16="http://schemas.microsoft.com/office/drawing/2014/main" id="{66F6D8C0-2F46-F8F2-25E9-E74DF428E47F}"/>
              </a:ext>
            </a:extLst>
          </p:cNvPr>
          <p:cNvCxnSpPr>
            <a:cxnSpLocks/>
          </p:cNvCxnSpPr>
          <p:nvPr/>
        </p:nvCxnSpPr>
        <p:spPr>
          <a:xfrm>
            <a:off x="83366" y="359393"/>
            <a:ext cx="895739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833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3A2000B-60D2-2243-F775-245758DCDCF5}"/>
              </a:ext>
            </a:extLst>
          </p:cNvPr>
          <p:cNvSpPr txBox="1"/>
          <p:nvPr/>
        </p:nvSpPr>
        <p:spPr>
          <a:xfrm>
            <a:off x="0" y="0"/>
            <a:ext cx="9144000" cy="369332"/>
          </a:xfrm>
          <a:prstGeom prst="rect">
            <a:avLst/>
          </a:prstGeom>
          <a:noFill/>
          <a:ln>
            <a:no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３　デジタル技術（</a:t>
            </a:r>
            <a:r>
              <a:rPr kumimoji="1" lang="en-US" altLang="ja-JP" dirty="0">
                <a:latin typeface="Meiryo UI" panose="020B0604030504040204" pitchFamily="50" charset="-128"/>
                <a:ea typeface="Meiryo UI" panose="020B0604030504040204" pitchFamily="50" charset="-128"/>
              </a:rPr>
              <a:t>AI</a:t>
            </a:r>
            <a:r>
              <a:rPr kumimoji="1" lang="ja-JP" altLang="en-US" dirty="0">
                <a:latin typeface="Meiryo UI" panose="020B0604030504040204" pitchFamily="50" charset="-128"/>
                <a:ea typeface="Meiryo UI" panose="020B0604030504040204" pitchFamily="50" charset="-128"/>
              </a:rPr>
              <a:t>）を活用したエネルギーマネジメント推進事業</a:t>
            </a:r>
          </a:p>
        </p:txBody>
      </p:sp>
      <p:sp>
        <p:nvSpPr>
          <p:cNvPr id="5" name="テキスト ボックス 4">
            <a:extLst>
              <a:ext uri="{FF2B5EF4-FFF2-40B4-BE49-F238E27FC236}">
                <a16:creationId xmlns:a16="http://schemas.microsoft.com/office/drawing/2014/main" id="{E99A1D22-3E2C-BCD6-B2C7-70093286961E}"/>
              </a:ext>
            </a:extLst>
          </p:cNvPr>
          <p:cNvSpPr txBox="1"/>
          <p:nvPr/>
        </p:nvSpPr>
        <p:spPr>
          <a:xfrm>
            <a:off x="317239" y="502736"/>
            <a:ext cx="8554974" cy="992579"/>
          </a:xfrm>
          <a:prstGeom prst="rect">
            <a:avLst/>
          </a:prstGeom>
          <a:solidFill>
            <a:schemeClr val="bg1"/>
          </a:solidFill>
          <a:ln>
            <a:solidFill>
              <a:schemeClr val="tx1"/>
            </a:solidFill>
          </a:ln>
        </p:spPr>
        <p:txBody>
          <a:bodyPr wrap="square" rtlCol="0">
            <a:spAutoFit/>
          </a:bodyPr>
          <a:lstStyle/>
          <a:p>
            <a:pPr>
              <a:spcAft>
                <a:spcPts val="300"/>
              </a:spcAft>
            </a:pPr>
            <a:endParaRPr kumimoji="1" lang="en-US" altLang="ja-JP" sz="1400" dirty="0">
              <a:latin typeface="Meiryo UI" panose="020B0604030504040204" pitchFamily="50" charset="-128"/>
              <a:ea typeface="Meiryo UI" panose="020B0604030504040204" pitchFamily="50" charset="-128"/>
            </a:endParaRPr>
          </a:p>
          <a:p>
            <a:pPr>
              <a:spcAft>
                <a:spcPts val="300"/>
              </a:spcAft>
            </a:pPr>
            <a:r>
              <a:rPr kumimoji="1" lang="ja-JP" altLang="en-US" sz="1400" dirty="0">
                <a:latin typeface="Meiryo UI" panose="020B0604030504040204" pitchFamily="50" charset="-128"/>
                <a:ea typeface="Meiryo UI" panose="020B0604030504040204" pitchFamily="50" charset="-128"/>
              </a:rPr>
              <a:t>市有施設において</a:t>
            </a:r>
            <a:r>
              <a:rPr lang="ja-JP" altLang="en-US" sz="1400" dirty="0">
                <a:latin typeface="Meiryo UI" panose="020B0604030504040204" pitchFamily="50" charset="-128"/>
                <a:ea typeface="Meiryo UI" panose="020B0604030504040204" pitchFamily="50" charset="-128"/>
              </a:rPr>
              <a:t>既設空調設備に対し、</a:t>
            </a:r>
            <a:r>
              <a:rPr kumimoji="1" lang="ja-JP" altLang="en-US" sz="1400" dirty="0">
                <a:latin typeface="Meiryo UI" panose="020B0604030504040204" pitchFamily="50" charset="-128"/>
                <a:ea typeface="Meiryo UI" panose="020B0604030504040204" pitchFamily="50" charset="-128"/>
              </a:rPr>
              <a:t>人感センサー等追加設備を設置し、把握した人の活動量と外気温度等の情報を基に、</a:t>
            </a:r>
            <a:r>
              <a:rPr kumimoji="1" lang="en-US" altLang="ja-JP" sz="1400" dirty="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が空調運転の最適化及び自動制御を行うシステムを導入し、その効果検証及び</a:t>
            </a:r>
            <a:r>
              <a:rPr kumimoji="1" lang="en-US" altLang="ja-JP" sz="1400" dirty="0">
                <a:latin typeface="Meiryo UI" panose="020B0604030504040204" pitchFamily="50" charset="-128"/>
                <a:ea typeface="Meiryo UI" panose="020B0604030504040204" pitchFamily="50" charset="-128"/>
              </a:rPr>
              <a:t>PR</a:t>
            </a:r>
            <a:r>
              <a:rPr kumimoji="1" lang="ja-JP" altLang="en-US" sz="1400" dirty="0">
                <a:latin typeface="Meiryo UI" panose="020B0604030504040204" pitchFamily="50" charset="-128"/>
                <a:ea typeface="Meiryo UI" panose="020B0604030504040204" pitchFamily="50" charset="-128"/>
              </a:rPr>
              <a:t>を行うことにより、市有施設及び市域における導入拡大につなげる。</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BCE696E8-4F1B-B8A0-3A66-ED2276C5DB22}"/>
              </a:ext>
            </a:extLst>
          </p:cNvPr>
          <p:cNvSpPr txBox="1"/>
          <p:nvPr/>
        </p:nvSpPr>
        <p:spPr>
          <a:xfrm>
            <a:off x="235656" y="425755"/>
            <a:ext cx="962062" cy="307777"/>
          </a:xfrm>
          <a:prstGeom prst="rect">
            <a:avLst/>
          </a:prstGeom>
          <a:solidFill>
            <a:schemeClr val="bg1">
              <a:lumMod val="85000"/>
            </a:schemeClr>
          </a:solidFill>
        </p:spPr>
        <p:txBody>
          <a:bodyPr wrap="square" rtlCol="0">
            <a:spAutoFit/>
          </a:bodyPr>
          <a:lstStyle/>
          <a:p>
            <a:pPr algn="ctr">
              <a:spcAft>
                <a:spcPts val="300"/>
              </a:spcAft>
            </a:pPr>
            <a:r>
              <a:rPr kumimoji="1" lang="ja-JP" altLang="en-US" sz="1400" dirty="0">
                <a:latin typeface="Meiryo UI" panose="020B0604030504040204" pitchFamily="50" charset="-128"/>
                <a:ea typeface="Meiryo UI" panose="020B0604030504040204" pitchFamily="50" charset="-128"/>
              </a:rPr>
              <a:t>事業概要</a:t>
            </a:r>
          </a:p>
        </p:txBody>
      </p:sp>
      <p:sp>
        <p:nvSpPr>
          <p:cNvPr id="6" name="テキスト ボックス 5">
            <a:extLst>
              <a:ext uri="{FF2B5EF4-FFF2-40B4-BE49-F238E27FC236}">
                <a16:creationId xmlns:a16="http://schemas.microsoft.com/office/drawing/2014/main" id="{7BC5CA32-BB63-E61D-B52B-D5309DE02C8E}"/>
              </a:ext>
            </a:extLst>
          </p:cNvPr>
          <p:cNvSpPr txBox="1"/>
          <p:nvPr/>
        </p:nvSpPr>
        <p:spPr>
          <a:xfrm>
            <a:off x="327899" y="2836349"/>
            <a:ext cx="962062" cy="276999"/>
          </a:xfrm>
          <a:prstGeom prst="rect">
            <a:avLst/>
          </a:prstGeom>
          <a:solidFill>
            <a:schemeClr val="bg1">
              <a:lumMod val="85000"/>
            </a:schemeClr>
          </a:solidFill>
        </p:spPr>
        <p:txBody>
          <a:bodyPr wrap="square" rtlCol="0">
            <a:spAutoFit/>
          </a:bodyPr>
          <a:lstStyle/>
          <a:p>
            <a:pPr algn="ctr">
              <a:spcAft>
                <a:spcPts val="300"/>
              </a:spcAft>
            </a:pPr>
            <a:r>
              <a:rPr kumimoji="1" lang="ja-JP" altLang="en-US" sz="1200" dirty="0">
                <a:latin typeface="Meiryo UI" panose="020B0604030504040204" pitchFamily="50" charset="-128"/>
                <a:ea typeface="Meiryo UI" panose="020B0604030504040204" pitchFamily="50" charset="-128"/>
              </a:rPr>
              <a:t>技術イメージ</a:t>
            </a:r>
          </a:p>
        </p:txBody>
      </p:sp>
      <p:sp>
        <p:nvSpPr>
          <p:cNvPr id="50" name="テキスト ボックス 49">
            <a:extLst>
              <a:ext uri="{FF2B5EF4-FFF2-40B4-BE49-F238E27FC236}">
                <a16:creationId xmlns:a16="http://schemas.microsoft.com/office/drawing/2014/main" id="{CB275075-DFAA-AA07-659D-3DD03F49EDD5}"/>
              </a:ext>
            </a:extLst>
          </p:cNvPr>
          <p:cNvSpPr txBox="1"/>
          <p:nvPr/>
        </p:nvSpPr>
        <p:spPr>
          <a:xfrm>
            <a:off x="418776" y="2041985"/>
            <a:ext cx="5242358" cy="307777"/>
          </a:xfrm>
          <a:prstGeom prst="rect">
            <a:avLst/>
          </a:prstGeom>
          <a:noFill/>
        </p:spPr>
        <p:txBody>
          <a:bodyPr wrap="square">
            <a:spAutoFit/>
          </a:bodyPr>
          <a:lstStyle/>
          <a:p>
            <a:pPr>
              <a:spcAft>
                <a:spcPts val="300"/>
              </a:spcAft>
            </a:pPr>
            <a:r>
              <a:rPr kumimoji="1" lang="en-US" altLang="ja-JP" sz="1400" dirty="0">
                <a:latin typeface="Meiryo UI" panose="020B0604030504040204" pitchFamily="50" charset="-128"/>
                <a:ea typeface="Meiryo UI" panose="020B0604030504040204" pitchFamily="50" charset="-128"/>
              </a:rPr>
              <a:t>UNEP</a:t>
            </a:r>
            <a:r>
              <a:rPr kumimoji="1" lang="ja-JP" altLang="en-US" sz="1400" dirty="0">
                <a:latin typeface="Meiryo UI" panose="020B0604030504040204" pitchFamily="50" charset="-128"/>
                <a:ea typeface="Meiryo UI" panose="020B0604030504040204" pitchFamily="50" charset="-128"/>
              </a:rPr>
              <a:t>国際環境技術センター（大阪市鶴見区緑地公園</a:t>
            </a:r>
            <a:r>
              <a:rPr kumimoji="1" lang="en-US" altLang="ja-JP" sz="1400" dirty="0">
                <a:latin typeface="Meiryo UI" panose="020B0604030504040204" pitchFamily="50" charset="-128"/>
                <a:ea typeface="Meiryo UI" panose="020B0604030504040204" pitchFamily="50" charset="-128"/>
              </a:rPr>
              <a:t>2-110</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8A7848F-DDF4-DF2C-6807-704A19B511B6}"/>
              </a:ext>
            </a:extLst>
          </p:cNvPr>
          <p:cNvSpPr txBox="1"/>
          <p:nvPr/>
        </p:nvSpPr>
        <p:spPr>
          <a:xfrm>
            <a:off x="314705" y="1663587"/>
            <a:ext cx="883011" cy="276999"/>
          </a:xfrm>
          <a:prstGeom prst="rect">
            <a:avLst/>
          </a:prstGeom>
          <a:solidFill>
            <a:schemeClr val="bg1">
              <a:lumMod val="85000"/>
            </a:schemeClr>
          </a:solidFill>
        </p:spPr>
        <p:txBody>
          <a:bodyPr wrap="square" rtlCol="0">
            <a:spAutoFit/>
          </a:bodyPr>
          <a:lstStyle/>
          <a:p>
            <a:pPr algn="ctr">
              <a:spcAft>
                <a:spcPts val="300"/>
              </a:spcAft>
            </a:pPr>
            <a:r>
              <a:rPr kumimoji="1" lang="ja-JP" altLang="en-US" sz="1200" dirty="0">
                <a:latin typeface="Meiryo UI" panose="020B0604030504040204" pitchFamily="50" charset="-128"/>
                <a:ea typeface="Meiryo UI" panose="020B0604030504040204" pitchFamily="50" charset="-128"/>
              </a:rPr>
              <a:t>実施場所</a:t>
            </a:r>
          </a:p>
        </p:txBody>
      </p:sp>
      <p:sp>
        <p:nvSpPr>
          <p:cNvPr id="28" name="テキスト ボックス 27">
            <a:extLst>
              <a:ext uri="{FF2B5EF4-FFF2-40B4-BE49-F238E27FC236}">
                <a16:creationId xmlns:a16="http://schemas.microsoft.com/office/drawing/2014/main" id="{8778B114-4951-17FF-4319-370E70C45EE4}"/>
              </a:ext>
            </a:extLst>
          </p:cNvPr>
          <p:cNvSpPr txBox="1"/>
          <p:nvPr/>
        </p:nvSpPr>
        <p:spPr>
          <a:xfrm>
            <a:off x="327899" y="5681168"/>
            <a:ext cx="1624747" cy="276999"/>
          </a:xfrm>
          <a:prstGeom prst="rect">
            <a:avLst/>
          </a:prstGeom>
          <a:solidFill>
            <a:schemeClr val="bg1">
              <a:lumMod val="85000"/>
            </a:schemeClr>
          </a:solidFill>
        </p:spPr>
        <p:txBody>
          <a:bodyPr wrap="square" rtlCol="0">
            <a:spAutoFit/>
          </a:bodyPr>
          <a:lstStyle/>
          <a:p>
            <a:pPr algn="ctr">
              <a:spcAft>
                <a:spcPts val="300"/>
              </a:spcAft>
            </a:pPr>
            <a:r>
              <a:rPr kumimoji="1" lang="ja-JP" altLang="en-US" sz="1200" dirty="0">
                <a:latin typeface="Meiryo UI" panose="020B0604030504040204" pitchFamily="50" charset="-128"/>
                <a:ea typeface="Meiryo UI" panose="020B0604030504040204" pitchFamily="50" charset="-128"/>
              </a:rPr>
              <a:t>これまでの空調との違い</a:t>
            </a:r>
          </a:p>
        </p:txBody>
      </p:sp>
      <p:sp>
        <p:nvSpPr>
          <p:cNvPr id="40" name="テキスト ボックス 39">
            <a:extLst>
              <a:ext uri="{FF2B5EF4-FFF2-40B4-BE49-F238E27FC236}">
                <a16:creationId xmlns:a16="http://schemas.microsoft.com/office/drawing/2014/main" id="{2841C872-D745-303E-C67B-12EA7974F024}"/>
              </a:ext>
            </a:extLst>
          </p:cNvPr>
          <p:cNvSpPr txBox="1"/>
          <p:nvPr/>
        </p:nvSpPr>
        <p:spPr>
          <a:xfrm>
            <a:off x="445101" y="5973411"/>
            <a:ext cx="8065321" cy="830997"/>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気温の変化や人の滞在状況を把握・活用することができないため、効率的な運転ができない。</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rPr>
              <a:t>⇒気象情報</a:t>
            </a:r>
            <a:r>
              <a:rPr kumimoji="1" lang="ja-JP" altLang="en-US" sz="1200" b="1" u="sng" dirty="0">
                <a:latin typeface="Meiryo UI" panose="020B0604030504040204" pitchFamily="50" charset="-128"/>
                <a:ea typeface="Meiryo UI" panose="020B0604030504040204" pitchFamily="50" charset="-128"/>
              </a:rPr>
              <a:t>、外気温・湿度、空調運転状況などの情報を</a:t>
            </a:r>
            <a:r>
              <a:rPr lang="ja-JP" altLang="en-US" sz="1200" b="1" u="sng" dirty="0">
                <a:latin typeface="Meiryo UI" panose="020B0604030504040204" pitchFamily="50" charset="-128"/>
                <a:ea typeface="Meiryo UI" panose="020B0604030504040204" pitchFamily="50" charset="-128"/>
              </a:rPr>
              <a:t>基</a:t>
            </a:r>
            <a:r>
              <a:rPr kumimoji="1" lang="ja-JP" altLang="en-US" sz="1200" b="1" u="sng" dirty="0">
                <a:latin typeface="Meiryo UI" panose="020B0604030504040204" pitchFamily="50" charset="-128"/>
                <a:ea typeface="Meiryo UI" panose="020B0604030504040204" pitchFamily="50" charset="-128"/>
              </a:rPr>
              <a:t>にした、省エネと快適性を両立した運転ができる</a:t>
            </a:r>
            <a:endParaRPr lang="en-US" altLang="ja-JP" sz="1200" b="1" u="sng" strike="sngStrike"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温度調整を人手</a:t>
            </a:r>
            <a:r>
              <a:rPr lang="ja-JP" altLang="en-US" sz="1200" dirty="0">
                <a:latin typeface="Meiryo UI" panose="020B0604030504040204" pitchFamily="50" charset="-128"/>
                <a:ea typeface="Meiryo UI" panose="020B0604030504040204" pitchFamily="50" charset="-128"/>
              </a:rPr>
              <a:t>による</a:t>
            </a:r>
            <a:r>
              <a:rPr kumimoji="1" lang="ja-JP" altLang="en-US" sz="1200" dirty="0">
                <a:latin typeface="Meiryo UI" panose="020B0604030504040204" pitchFamily="50" charset="-128"/>
                <a:ea typeface="Meiryo UI" panose="020B0604030504040204" pitchFamily="50" charset="-128"/>
              </a:rPr>
              <a:t>制御</a:t>
            </a:r>
            <a:r>
              <a:rPr lang="ja-JP" altLang="en-US" sz="1200" dirty="0">
                <a:latin typeface="Meiryo UI" panose="020B0604030504040204" pitchFamily="50" charset="-128"/>
                <a:ea typeface="Meiryo UI" panose="020B0604030504040204" pitchFamily="50" charset="-128"/>
              </a:rPr>
              <a:t>で</a:t>
            </a:r>
            <a:r>
              <a:rPr kumimoji="1" lang="ja-JP" altLang="en-US" sz="1200" dirty="0">
                <a:latin typeface="Meiryo UI" panose="020B0604030504040204" pitchFamily="50" charset="-128"/>
                <a:ea typeface="Meiryo UI" panose="020B0604030504040204" pitchFamily="50" charset="-128"/>
              </a:rPr>
              <a:t>行う必要があり、省エネには手間と運転ノウハウが求められる。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1" u="sng" dirty="0">
                <a:latin typeface="Meiryo UI" panose="020B0604030504040204" pitchFamily="50" charset="-128"/>
                <a:ea typeface="Meiryo UI" panose="020B0604030504040204" pitchFamily="50" charset="-128"/>
              </a:rPr>
              <a:t>⇒設備管理者の負担なく、最適な運用を行うことができる。</a:t>
            </a:r>
          </a:p>
        </p:txBody>
      </p:sp>
      <p:grpSp>
        <p:nvGrpSpPr>
          <p:cNvPr id="21" name="グループ化 20">
            <a:extLst>
              <a:ext uri="{FF2B5EF4-FFF2-40B4-BE49-F238E27FC236}">
                <a16:creationId xmlns:a16="http://schemas.microsoft.com/office/drawing/2014/main" id="{083FD899-DFE2-7914-3B69-A616D1736F72}"/>
              </a:ext>
            </a:extLst>
          </p:cNvPr>
          <p:cNvGrpSpPr/>
          <p:nvPr/>
        </p:nvGrpSpPr>
        <p:grpSpPr>
          <a:xfrm>
            <a:off x="5074135" y="3893674"/>
            <a:ext cx="3898275" cy="1829452"/>
            <a:chOff x="4924133" y="2693735"/>
            <a:chExt cx="3657364" cy="1619061"/>
          </a:xfrm>
        </p:grpSpPr>
        <p:grpSp>
          <p:nvGrpSpPr>
            <p:cNvPr id="66" name="グループ化 65">
              <a:extLst>
                <a:ext uri="{FF2B5EF4-FFF2-40B4-BE49-F238E27FC236}">
                  <a16:creationId xmlns:a16="http://schemas.microsoft.com/office/drawing/2014/main" id="{495E28CB-FBDF-F812-F3B7-9C6761598567}"/>
                </a:ext>
              </a:extLst>
            </p:cNvPr>
            <p:cNvGrpSpPr/>
            <p:nvPr/>
          </p:nvGrpSpPr>
          <p:grpSpPr>
            <a:xfrm>
              <a:off x="4924133" y="3133422"/>
              <a:ext cx="1636862" cy="1179374"/>
              <a:chOff x="4729648" y="4137660"/>
              <a:chExt cx="1636862" cy="1179374"/>
            </a:xfrm>
          </p:grpSpPr>
          <p:grpSp>
            <p:nvGrpSpPr>
              <p:cNvPr id="25" name="グループ化 24">
                <a:extLst>
                  <a:ext uri="{FF2B5EF4-FFF2-40B4-BE49-F238E27FC236}">
                    <a16:creationId xmlns:a16="http://schemas.microsoft.com/office/drawing/2014/main" id="{1C522D24-7FAE-4E61-A0E8-7609AA44870A}"/>
                  </a:ext>
                </a:extLst>
              </p:cNvPr>
              <p:cNvGrpSpPr/>
              <p:nvPr/>
            </p:nvGrpSpPr>
            <p:grpSpPr>
              <a:xfrm>
                <a:off x="4996293" y="4137660"/>
                <a:ext cx="1370217" cy="967740"/>
                <a:chOff x="4996293" y="4137660"/>
                <a:chExt cx="1370217" cy="967740"/>
              </a:xfrm>
            </p:grpSpPr>
            <p:cxnSp>
              <p:nvCxnSpPr>
                <p:cNvPr id="51" name="直線コネクタ 50">
                  <a:extLst>
                    <a:ext uri="{FF2B5EF4-FFF2-40B4-BE49-F238E27FC236}">
                      <a16:creationId xmlns:a16="http://schemas.microsoft.com/office/drawing/2014/main" id="{1493AC44-F7F3-EE63-E178-68DEB30CE538}"/>
                    </a:ext>
                  </a:extLst>
                </p:cNvPr>
                <p:cNvCxnSpPr>
                  <a:cxnSpLocks/>
                </p:cNvCxnSpPr>
                <p:nvPr/>
              </p:nvCxnSpPr>
              <p:spPr>
                <a:xfrm>
                  <a:off x="4996293" y="4137660"/>
                  <a:ext cx="0" cy="96774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a:extLst>
                    <a:ext uri="{FF2B5EF4-FFF2-40B4-BE49-F238E27FC236}">
                      <a16:creationId xmlns:a16="http://schemas.microsoft.com/office/drawing/2014/main" id="{641D99B5-B9DB-72AE-595C-3061BAFD3A5D}"/>
                    </a:ext>
                  </a:extLst>
                </p:cNvPr>
                <p:cNvCxnSpPr>
                  <a:cxnSpLocks/>
                </p:cNvCxnSpPr>
                <p:nvPr/>
              </p:nvCxnSpPr>
              <p:spPr>
                <a:xfrm>
                  <a:off x="4996293" y="5105400"/>
                  <a:ext cx="137021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8" name="フリーフォーム: 図形 57">
                <a:extLst>
                  <a:ext uri="{FF2B5EF4-FFF2-40B4-BE49-F238E27FC236}">
                    <a16:creationId xmlns:a16="http://schemas.microsoft.com/office/drawing/2014/main" id="{76BC9650-4F6B-8D18-1A1E-840301E46D20}"/>
                  </a:ext>
                </a:extLst>
              </p:cNvPr>
              <p:cNvSpPr/>
              <p:nvPr/>
            </p:nvSpPr>
            <p:spPr>
              <a:xfrm>
                <a:off x="5166361" y="4328160"/>
                <a:ext cx="1036319" cy="773430"/>
              </a:xfrm>
              <a:custGeom>
                <a:avLst/>
                <a:gdLst>
                  <a:gd name="connsiteX0" fmla="*/ 0 w 967740"/>
                  <a:gd name="connsiteY0" fmla="*/ 773430 h 773430"/>
                  <a:gd name="connsiteX1" fmla="*/ 0 w 967740"/>
                  <a:gd name="connsiteY1" fmla="*/ 0 h 773430"/>
                  <a:gd name="connsiteX2" fmla="*/ 152400 w 967740"/>
                  <a:gd name="connsiteY2" fmla="*/ 0 h 773430"/>
                  <a:gd name="connsiteX3" fmla="*/ 152400 w 967740"/>
                  <a:gd name="connsiteY3" fmla="*/ 175260 h 773430"/>
                  <a:gd name="connsiteX4" fmla="*/ 243840 w 967740"/>
                  <a:gd name="connsiteY4" fmla="*/ 175260 h 773430"/>
                  <a:gd name="connsiteX5" fmla="*/ 243840 w 967740"/>
                  <a:gd name="connsiteY5" fmla="*/ 270510 h 773430"/>
                  <a:gd name="connsiteX6" fmla="*/ 430530 w 967740"/>
                  <a:gd name="connsiteY6" fmla="*/ 270510 h 773430"/>
                  <a:gd name="connsiteX7" fmla="*/ 430530 w 967740"/>
                  <a:gd name="connsiteY7" fmla="*/ 342900 h 773430"/>
                  <a:gd name="connsiteX8" fmla="*/ 723900 w 967740"/>
                  <a:gd name="connsiteY8" fmla="*/ 342900 h 773430"/>
                  <a:gd name="connsiteX9" fmla="*/ 723900 w 967740"/>
                  <a:gd name="connsiteY9" fmla="*/ 228600 h 773430"/>
                  <a:gd name="connsiteX10" fmla="*/ 849630 w 967740"/>
                  <a:gd name="connsiteY10" fmla="*/ 228600 h 773430"/>
                  <a:gd name="connsiteX11" fmla="*/ 849630 w 967740"/>
                  <a:gd name="connsiteY11" fmla="*/ 194310 h 773430"/>
                  <a:gd name="connsiteX12" fmla="*/ 967740 w 967740"/>
                  <a:gd name="connsiteY12" fmla="*/ 194310 h 773430"/>
                  <a:gd name="connsiteX13" fmla="*/ 967740 w 967740"/>
                  <a:gd name="connsiteY13" fmla="*/ 773430 h 773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67740" h="773430">
                    <a:moveTo>
                      <a:pt x="0" y="773430"/>
                    </a:moveTo>
                    <a:lnTo>
                      <a:pt x="0" y="0"/>
                    </a:lnTo>
                    <a:lnTo>
                      <a:pt x="152400" y="0"/>
                    </a:lnTo>
                    <a:lnTo>
                      <a:pt x="152400" y="175260"/>
                    </a:lnTo>
                    <a:lnTo>
                      <a:pt x="243840" y="175260"/>
                    </a:lnTo>
                    <a:lnTo>
                      <a:pt x="243840" y="270510"/>
                    </a:lnTo>
                    <a:lnTo>
                      <a:pt x="430530" y="270510"/>
                    </a:lnTo>
                    <a:lnTo>
                      <a:pt x="430530" y="342900"/>
                    </a:lnTo>
                    <a:lnTo>
                      <a:pt x="723900" y="342900"/>
                    </a:lnTo>
                    <a:lnTo>
                      <a:pt x="723900" y="228600"/>
                    </a:lnTo>
                    <a:lnTo>
                      <a:pt x="849630" y="228600"/>
                    </a:lnTo>
                    <a:lnTo>
                      <a:pt x="849630" y="194310"/>
                    </a:lnTo>
                    <a:lnTo>
                      <a:pt x="967740" y="194310"/>
                    </a:lnTo>
                    <a:lnTo>
                      <a:pt x="967740" y="773430"/>
                    </a:lnTo>
                  </a:path>
                </a:pathLst>
              </a:custGeom>
              <a:solidFill>
                <a:schemeClr val="accent1">
                  <a:lumMod val="40000"/>
                  <a:lumOff val="60000"/>
                </a:schemeClr>
              </a:solid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リーフォーム: 図形 60">
                <a:extLst>
                  <a:ext uri="{FF2B5EF4-FFF2-40B4-BE49-F238E27FC236}">
                    <a16:creationId xmlns:a16="http://schemas.microsoft.com/office/drawing/2014/main" id="{52E7E730-3183-C1B7-2872-FDA450DFEA77}"/>
                  </a:ext>
                </a:extLst>
              </p:cNvPr>
              <p:cNvSpPr/>
              <p:nvPr/>
            </p:nvSpPr>
            <p:spPr>
              <a:xfrm>
                <a:off x="5025390" y="4716780"/>
                <a:ext cx="1177290" cy="384810"/>
              </a:xfrm>
              <a:custGeom>
                <a:avLst/>
                <a:gdLst>
                  <a:gd name="connsiteX0" fmla="*/ 0 w 1177290"/>
                  <a:gd name="connsiteY0" fmla="*/ 384810 h 384810"/>
                  <a:gd name="connsiteX1" fmla="*/ 0 w 1177290"/>
                  <a:gd name="connsiteY1" fmla="*/ 30480 h 384810"/>
                  <a:gd name="connsiteX2" fmla="*/ 76200 w 1177290"/>
                  <a:gd name="connsiteY2" fmla="*/ 30480 h 384810"/>
                  <a:gd name="connsiteX3" fmla="*/ 76200 w 1177290"/>
                  <a:gd name="connsiteY3" fmla="*/ 0 h 384810"/>
                  <a:gd name="connsiteX4" fmla="*/ 449580 w 1177290"/>
                  <a:gd name="connsiteY4" fmla="*/ 0 h 384810"/>
                  <a:gd name="connsiteX5" fmla="*/ 449580 w 1177290"/>
                  <a:gd name="connsiteY5" fmla="*/ 64770 h 384810"/>
                  <a:gd name="connsiteX6" fmla="*/ 1017270 w 1177290"/>
                  <a:gd name="connsiteY6" fmla="*/ 64770 h 384810"/>
                  <a:gd name="connsiteX7" fmla="*/ 1017270 w 1177290"/>
                  <a:gd name="connsiteY7" fmla="*/ 7620 h 384810"/>
                  <a:gd name="connsiteX8" fmla="*/ 1177290 w 1177290"/>
                  <a:gd name="connsiteY8" fmla="*/ 7620 h 384810"/>
                  <a:gd name="connsiteX9" fmla="*/ 1177290 w 1177290"/>
                  <a:gd name="connsiteY9" fmla="*/ 384810 h 38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77290" h="384810">
                    <a:moveTo>
                      <a:pt x="0" y="384810"/>
                    </a:moveTo>
                    <a:lnTo>
                      <a:pt x="0" y="30480"/>
                    </a:lnTo>
                    <a:lnTo>
                      <a:pt x="76200" y="30480"/>
                    </a:lnTo>
                    <a:lnTo>
                      <a:pt x="76200" y="0"/>
                    </a:lnTo>
                    <a:lnTo>
                      <a:pt x="449580" y="0"/>
                    </a:lnTo>
                    <a:lnTo>
                      <a:pt x="449580" y="64770"/>
                    </a:lnTo>
                    <a:lnTo>
                      <a:pt x="1017270" y="64770"/>
                    </a:lnTo>
                    <a:lnTo>
                      <a:pt x="1017270" y="7620"/>
                    </a:lnTo>
                    <a:lnTo>
                      <a:pt x="1177290" y="7620"/>
                    </a:lnTo>
                    <a:lnTo>
                      <a:pt x="1177290" y="384810"/>
                    </a:lnTo>
                  </a:path>
                </a:pathLst>
              </a:custGeom>
              <a:solidFill>
                <a:schemeClr val="accent6">
                  <a:lumMod val="40000"/>
                  <a:lumOff val="60000"/>
                  <a:alpha val="51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504DD068-E414-0266-A8D3-10F5BE564B86}"/>
                  </a:ext>
                </a:extLst>
              </p:cNvPr>
              <p:cNvSpPr txBox="1"/>
              <p:nvPr/>
            </p:nvSpPr>
            <p:spPr>
              <a:xfrm>
                <a:off x="5733214" y="424521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対策前</a:t>
                </a:r>
              </a:p>
            </p:txBody>
          </p:sp>
          <p:sp>
            <p:nvSpPr>
              <p:cNvPr id="63" name="テキスト ボックス 62">
                <a:extLst>
                  <a:ext uri="{FF2B5EF4-FFF2-40B4-BE49-F238E27FC236}">
                    <a16:creationId xmlns:a16="http://schemas.microsoft.com/office/drawing/2014/main" id="{141FEA72-1076-C02D-1F5C-8D69F6CE9D97}"/>
                  </a:ext>
                </a:extLst>
              </p:cNvPr>
              <p:cNvSpPr txBox="1"/>
              <p:nvPr/>
            </p:nvSpPr>
            <p:spPr>
              <a:xfrm>
                <a:off x="5377402" y="4861327"/>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対策後</a:t>
                </a:r>
              </a:p>
            </p:txBody>
          </p:sp>
          <p:sp>
            <p:nvSpPr>
              <p:cNvPr id="64" name="テキスト ボックス 63">
                <a:extLst>
                  <a:ext uri="{FF2B5EF4-FFF2-40B4-BE49-F238E27FC236}">
                    <a16:creationId xmlns:a16="http://schemas.microsoft.com/office/drawing/2014/main" id="{9F4B074D-7276-3BC1-A54E-099D6462385E}"/>
                  </a:ext>
                </a:extLst>
              </p:cNvPr>
              <p:cNvSpPr txBox="1"/>
              <p:nvPr/>
            </p:nvSpPr>
            <p:spPr>
              <a:xfrm>
                <a:off x="5421592" y="510159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時間帯</a:t>
                </a:r>
              </a:p>
            </p:txBody>
          </p:sp>
          <p:sp>
            <p:nvSpPr>
              <p:cNvPr id="65" name="テキスト ボックス 64">
                <a:extLst>
                  <a:ext uri="{FF2B5EF4-FFF2-40B4-BE49-F238E27FC236}">
                    <a16:creationId xmlns:a16="http://schemas.microsoft.com/office/drawing/2014/main" id="{A40FBC17-8D09-BE56-2DF9-CFD2A553C903}"/>
                  </a:ext>
                </a:extLst>
              </p:cNvPr>
              <p:cNvSpPr txBox="1"/>
              <p:nvPr/>
            </p:nvSpPr>
            <p:spPr>
              <a:xfrm>
                <a:off x="4729648" y="4187141"/>
                <a:ext cx="307777" cy="913070"/>
              </a:xfrm>
              <a:prstGeom prst="rect">
                <a:avLst/>
              </a:prstGeom>
              <a:noFill/>
            </p:spPr>
            <p:txBody>
              <a:bodyPr vert="eaVert" wrap="none" rtlCol="0">
                <a:spAutoFit/>
              </a:bodyPr>
              <a:lstStyle/>
              <a:p>
                <a:r>
                  <a:rPr kumimoji="1" lang="ja-JP" altLang="en-US" sz="800" dirty="0">
                    <a:latin typeface="Meiryo UI" panose="020B0604030504040204" pitchFamily="50" charset="-128"/>
                    <a:ea typeface="Meiryo UI" panose="020B0604030504040204" pitchFamily="50" charset="-128"/>
                  </a:rPr>
                  <a:t>エネルギー消費量</a:t>
                </a:r>
              </a:p>
            </p:txBody>
          </p:sp>
        </p:grpSp>
        <p:sp>
          <p:nvSpPr>
            <p:cNvPr id="76" name="テキスト ボックス 75">
              <a:extLst>
                <a:ext uri="{FF2B5EF4-FFF2-40B4-BE49-F238E27FC236}">
                  <a16:creationId xmlns:a16="http://schemas.microsoft.com/office/drawing/2014/main" id="{CE577440-1BFE-53C9-8CEC-FB277B9CAEE8}"/>
                </a:ext>
              </a:extLst>
            </p:cNvPr>
            <p:cNvSpPr txBox="1"/>
            <p:nvPr/>
          </p:nvSpPr>
          <p:spPr>
            <a:xfrm>
              <a:off x="6964018" y="3175535"/>
              <a:ext cx="1617479" cy="938719"/>
            </a:xfrm>
            <a:prstGeom prst="rect">
              <a:avLst/>
            </a:prstGeom>
            <a:solidFill>
              <a:schemeClr val="accent1">
                <a:lumMod val="20000"/>
                <a:lumOff val="80000"/>
              </a:schemeClr>
            </a:solidFill>
          </p:spPr>
          <p:txBody>
            <a:bodyPr wrap="square">
              <a:spAutoFit/>
            </a:bodyPr>
            <a:lstStyle/>
            <a:p>
              <a:pPr>
                <a:spcAft>
                  <a:spcPts val="300"/>
                </a:spcAft>
              </a:pPr>
              <a:r>
                <a:rPr kumimoji="1" lang="ja-JP" altLang="en-US" sz="1100" dirty="0">
                  <a:latin typeface="Meiryo UI" panose="020B0604030504040204" pitchFamily="50" charset="-128"/>
                  <a:ea typeface="Meiryo UI" panose="020B0604030504040204" pitchFamily="50" charset="-128"/>
                </a:rPr>
                <a:t>外気温度と室内温度</a:t>
              </a:r>
              <a:r>
                <a:rPr lang="ja-JP" altLang="en-US" sz="1100" dirty="0">
                  <a:latin typeface="Meiryo UI" panose="020B0604030504040204" pitchFamily="50" charset="-128"/>
                  <a:ea typeface="Meiryo UI" panose="020B0604030504040204" pitchFamily="50" charset="-128"/>
                </a:rPr>
                <a:t>の温度差を活用した省エネ</a:t>
              </a:r>
              <a:r>
                <a:rPr kumimoji="1" lang="ja-JP" altLang="en-US" sz="1100" dirty="0">
                  <a:latin typeface="Meiryo UI" panose="020B0604030504040204" pitchFamily="50" charset="-128"/>
                  <a:ea typeface="Meiryo UI" panose="020B0604030504040204" pitchFamily="50" charset="-128"/>
                </a:rPr>
                <a:t>、人の活動量</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混雑状況</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に合わせた運転制御等によりエネルギー効率が向上</a:t>
              </a:r>
              <a:endParaRPr kumimoji="1" lang="en-US" altLang="ja-JP" sz="1100" dirty="0">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D70F4ABF-1995-21BC-FFD7-C7631DC0F18E}"/>
                </a:ext>
              </a:extLst>
            </p:cNvPr>
            <p:cNvSpPr/>
            <p:nvPr/>
          </p:nvSpPr>
          <p:spPr>
            <a:xfrm rot="5400000">
              <a:off x="6403891" y="3512390"/>
              <a:ext cx="592570" cy="146452"/>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矢印コネクタ 2">
              <a:extLst>
                <a:ext uri="{FF2B5EF4-FFF2-40B4-BE49-F238E27FC236}">
                  <a16:creationId xmlns:a16="http://schemas.microsoft.com/office/drawing/2014/main" id="{A3505A88-E4B4-AFE3-58F5-89FFC1C50DCF}"/>
                </a:ext>
              </a:extLst>
            </p:cNvPr>
            <p:cNvCxnSpPr>
              <a:cxnSpLocks/>
            </p:cNvCxnSpPr>
            <p:nvPr/>
          </p:nvCxnSpPr>
          <p:spPr>
            <a:xfrm flipH="1">
              <a:off x="6023236" y="3772874"/>
              <a:ext cx="33960" cy="166103"/>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59" name="楕円 58">
              <a:extLst>
                <a:ext uri="{FF2B5EF4-FFF2-40B4-BE49-F238E27FC236}">
                  <a16:creationId xmlns:a16="http://schemas.microsoft.com/office/drawing/2014/main" id="{95974A55-FE83-9248-A4F0-A47CA4578A9B}"/>
                </a:ext>
              </a:extLst>
            </p:cNvPr>
            <p:cNvSpPr/>
            <p:nvPr/>
          </p:nvSpPr>
          <p:spPr>
            <a:xfrm>
              <a:off x="5760178" y="2820552"/>
              <a:ext cx="1733544" cy="157452"/>
            </a:xfrm>
            <a:prstGeom prst="ellipse">
              <a:avLst/>
            </a:prstGeom>
            <a:solidFill>
              <a:schemeClr val="accent5">
                <a:lumMod val="40000"/>
                <a:lumOff val="60000"/>
              </a:schemeClr>
            </a:solidFill>
            <a:ln>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4BB94ED4-D81C-E193-4F12-F454C1A7442F}"/>
                </a:ext>
              </a:extLst>
            </p:cNvPr>
            <p:cNvSpPr txBox="1"/>
            <p:nvPr/>
          </p:nvSpPr>
          <p:spPr>
            <a:xfrm>
              <a:off x="5983645" y="2693735"/>
              <a:ext cx="1302026" cy="276999"/>
            </a:xfrm>
            <a:prstGeom prst="rect">
              <a:avLst/>
            </a:prstGeom>
            <a:noFill/>
          </p:spPr>
          <p:txBody>
            <a:bodyPr wrap="square">
              <a:spAutoFit/>
            </a:bodyPr>
            <a:lstStyle/>
            <a:p>
              <a:pPr>
                <a:spcAft>
                  <a:spcPts val="300"/>
                </a:spcAft>
              </a:pPr>
              <a:r>
                <a:rPr kumimoji="1" lang="ja-JP" altLang="en-US" sz="1200" b="1" dirty="0">
                  <a:latin typeface="Meiryo UI" panose="020B0604030504040204" pitchFamily="50" charset="-128"/>
                  <a:ea typeface="Meiryo UI" panose="020B0604030504040204" pitchFamily="50" charset="-128"/>
                </a:rPr>
                <a:t>効率化・省エネ化</a:t>
              </a:r>
              <a:endParaRPr kumimoji="1" lang="en-US" altLang="ja-JP" sz="1200" b="1" dirty="0">
                <a:latin typeface="Meiryo UI" panose="020B0604030504040204" pitchFamily="50" charset="-128"/>
                <a:ea typeface="Meiryo UI" panose="020B0604030504040204" pitchFamily="50" charset="-128"/>
              </a:endParaRPr>
            </a:p>
          </p:txBody>
        </p:sp>
      </p:grpSp>
      <p:grpSp>
        <p:nvGrpSpPr>
          <p:cNvPr id="9" name="グループ化 8">
            <a:extLst>
              <a:ext uri="{FF2B5EF4-FFF2-40B4-BE49-F238E27FC236}">
                <a16:creationId xmlns:a16="http://schemas.microsoft.com/office/drawing/2014/main" id="{0B323DF2-FB54-9CBA-2FA9-E556D25E548A}"/>
              </a:ext>
            </a:extLst>
          </p:cNvPr>
          <p:cNvGrpSpPr/>
          <p:nvPr/>
        </p:nvGrpSpPr>
        <p:grpSpPr>
          <a:xfrm>
            <a:off x="445101" y="3138736"/>
            <a:ext cx="4321539" cy="2477843"/>
            <a:chOff x="445101" y="3138736"/>
            <a:chExt cx="4321539" cy="2477843"/>
          </a:xfrm>
        </p:grpSpPr>
        <p:grpSp>
          <p:nvGrpSpPr>
            <p:cNvPr id="16" name="グループ化 15">
              <a:extLst>
                <a:ext uri="{FF2B5EF4-FFF2-40B4-BE49-F238E27FC236}">
                  <a16:creationId xmlns:a16="http://schemas.microsoft.com/office/drawing/2014/main" id="{98467CD4-97F7-E822-E0D3-FBA1EEB22F4B}"/>
                </a:ext>
              </a:extLst>
            </p:cNvPr>
            <p:cNvGrpSpPr/>
            <p:nvPr/>
          </p:nvGrpSpPr>
          <p:grpSpPr>
            <a:xfrm>
              <a:off x="445101" y="3138736"/>
              <a:ext cx="4321539" cy="2477843"/>
              <a:chOff x="445101" y="2461111"/>
              <a:chExt cx="4321539" cy="2477843"/>
            </a:xfrm>
          </p:grpSpPr>
          <p:grpSp>
            <p:nvGrpSpPr>
              <p:cNvPr id="31" name="グループ化 30">
                <a:extLst>
                  <a:ext uri="{FF2B5EF4-FFF2-40B4-BE49-F238E27FC236}">
                    <a16:creationId xmlns:a16="http://schemas.microsoft.com/office/drawing/2014/main" id="{59BF45BA-5E1E-D782-A42E-BAC3D1B00C37}"/>
                  </a:ext>
                </a:extLst>
              </p:cNvPr>
              <p:cNvGrpSpPr/>
              <p:nvPr/>
            </p:nvGrpSpPr>
            <p:grpSpPr>
              <a:xfrm>
                <a:off x="2223011" y="2461111"/>
                <a:ext cx="2543629" cy="2477843"/>
                <a:chOff x="5667814" y="1544872"/>
                <a:chExt cx="2543629" cy="2477843"/>
              </a:xfrm>
            </p:grpSpPr>
            <p:grpSp>
              <p:nvGrpSpPr>
                <p:cNvPr id="24" name="グループ化 23">
                  <a:extLst>
                    <a:ext uri="{FF2B5EF4-FFF2-40B4-BE49-F238E27FC236}">
                      <a16:creationId xmlns:a16="http://schemas.microsoft.com/office/drawing/2014/main" id="{88B2A563-9B53-2860-40AF-3050C501D579}"/>
                    </a:ext>
                  </a:extLst>
                </p:cNvPr>
                <p:cNvGrpSpPr/>
                <p:nvPr/>
              </p:nvGrpSpPr>
              <p:grpSpPr>
                <a:xfrm>
                  <a:off x="6911437" y="3472096"/>
                  <a:ext cx="548640" cy="550619"/>
                  <a:chOff x="6315032" y="3588227"/>
                  <a:chExt cx="548640" cy="550619"/>
                </a:xfrm>
              </p:grpSpPr>
              <p:pic>
                <p:nvPicPr>
                  <p:cNvPr id="20" name="図 19" descr="アイコン  自動的に生成された説明">
                    <a:extLst>
                      <a:ext uri="{FF2B5EF4-FFF2-40B4-BE49-F238E27FC236}">
                        <a16:creationId xmlns:a16="http://schemas.microsoft.com/office/drawing/2014/main" id="{6945CEEF-1AA3-893E-6CA9-6EAB9A5596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5032" y="3590206"/>
                    <a:ext cx="548640" cy="548640"/>
                  </a:xfrm>
                  <a:prstGeom prst="rect">
                    <a:avLst/>
                  </a:prstGeom>
                </p:spPr>
              </p:pic>
              <p:pic>
                <p:nvPicPr>
                  <p:cNvPr id="22" name="図 21">
                    <a:extLst>
                      <a:ext uri="{FF2B5EF4-FFF2-40B4-BE49-F238E27FC236}">
                        <a16:creationId xmlns:a16="http://schemas.microsoft.com/office/drawing/2014/main" id="{4E89E909-A720-C0E2-136B-DBFF0776D101}"/>
                      </a:ext>
                    </a:extLst>
                  </p:cNvPr>
                  <p:cNvPicPr>
                    <a:picLocks noChangeAspect="1"/>
                  </p:cNvPicPr>
                  <p:nvPr/>
                </p:nvPicPr>
                <p:blipFill>
                  <a:blip r:embed="rId3"/>
                  <a:stretch>
                    <a:fillRect/>
                  </a:stretch>
                </p:blipFill>
                <p:spPr>
                  <a:xfrm>
                    <a:off x="6586608" y="3588227"/>
                    <a:ext cx="277064" cy="407670"/>
                  </a:xfrm>
                  <a:prstGeom prst="rect">
                    <a:avLst/>
                  </a:prstGeom>
                </p:spPr>
              </p:pic>
              <p:pic>
                <p:nvPicPr>
                  <p:cNvPr id="23" name="図 22">
                    <a:extLst>
                      <a:ext uri="{FF2B5EF4-FFF2-40B4-BE49-F238E27FC236}">
                        <a16:creationId xmlns:a16="http://schemas.microsoft.com/office/drawing/2014/main" id="{84B8E091-A00D-C9EB-465B-F6709182C483}"/>
                      </a:ext>
                    </a:extLst>
                  </p:cNvPr>
                  <p:cNvPicPr>
                    <a:picLocks noChangeAspect="1"/>
                  </p:cNvPicPr>
                  <p:nvPr/>
                </p:nvPicPr>
                <p:blipFill>
                  <a:blip r:embed="rId3"/>
                  <a:stretch>
                    <a:fillRect/>
                  </a:stretch>
                </p:blipFill>
                <p:spPr>
                  <a:xfrm>
                    <a:off x="6689478" y="3899250"/>
                    <a:ext cx="138042" cy="82200"/>
                  </a:xfrm>
                  <a:prstGeom prst="rect">
                    <a:avLst/>
                  </a:prstGeom>
                </p:spPr>
              </p:pic>
            </p:grpSp>
            <p:pic>
              <p:nvPicPr>
                <p:cNvPr id="15" name="図 14" descr="アイコン  自動的に生成された説明">
                  <a:extLst>
                    <a:ext uri="{FF2B5EF4-FFF2-40B4-BE49-F238E27FC236}">
                      <a16:creationId xmlns:a16="http://schemas.microsoft.com/office/drawing/2014/main" id="{A5D3AD4D-9337-C448-7369-BE1944F2A19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5899985" y="2625736"/>
                  <a:ext cx="396240" cy="260994"/>
                </a:xfrm>
                <a:prstGeom prst="rect">
                  <a:avLst/>
                </a:prstGeom>
              </p:spPr>
            </p:pic>
            <p:pic>
              <p:nvPicPr>
                <p:cNvPr id="10" name="図 9" descr="アイコン  自動的に生成された説明">
                  <a:extLst>
                    <a:ext uri="{FF2B5EF4-FFF2-40B4-BE49-F238E27FC236}">
                      <a16:creationId xmlns:a16="http://schemas.microsoft.com/office/drawing/2014/main" id="{6D4F70A5-94E0-C892-3DE1-ED71933DCD8B}"/>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850053" y="2625736"/>
                  <a:ext cx="396240" cy="260994"/>
                </a:xfrm>
                <a:prstGeom prst="rect">
                  <a:avLst/>
                </a:prstGeom>
              </p:spPr>
            </p:pic>
            <p:pic>
              <p:nvPicPr>
                <p:cNvPr id="11" name="図 10" descr="アイコン  自動的に生成された説明">
                  <a:extLst>
                    <a:ext uri="{FF2B5EF4-FFF2-40B4-BE49-F238E27FC236}">
                      <a16:creationId xmlns:a16="http://schemas.microsoft.com/office/drawing/2014/main" id="{3F794E83-9584-1078-B794-8D6ABB1146D8}"/>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7815203" y="2625538"/>
                  <a:ext cx="396240" cy="260994"/>
                </a:xfrm>
                <a:prstGeom prst="rect">
                  <a:avLst/>
                </a:prstGeom>
              </p:spPr>
            </p:pic>
            <p:sp>
              <p:nvSpPr>
                <p:cNvPr id="12" name="フローチャート: 論理積ゲート 11">
                  <a:extLst>
                    <a:ext uri="{FF2B5EF4-FFF2-40B4-BE49-F238E27FC236}">
                      <a16:creationId xmlns:a16="http://schemas.microsoft.com/office/drawing/2014/main" id="{7576DD76-6AE4-7437-2D7F-187D042F2AA0}"/>
                    </a:ext>
                  </a:extLst>
                </p:cNvPr>
                <p:cNvSpPr/>
                <p:nvPr/>
              </p:nvSpPr>
              <p:spPr>
                <a:xfrm rot="5400000">
                  <a:off x="6532039" y="2305171"/>
                  <a:ext cx="82199" cy="176760"/>
                </a:xfrm>
                <a:prstGeom prst="flowChartDelay">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ローチャート: 論理積ゲート 12">
                  <a:extLst>
                    <a:ext uri="{FF2B5EF4-FFF2-40B4-BE49-F238E27FC236}">
                      <a16:creationId xmlns:a16="http://schemas.microsoft.com/office/drawing/2014/main" id="{9B7D13BD-8177-28B2-CEE1-B2774AE9A5A7}"/>
                    </a:ext>
                  </a:extLst>
                </p:cNvPr>
                <p:cNvSpPr/>
                <p:nvPr/>
              </p:nvSpPr>
              <p:spPr>
                <a:xfrm rot="5400000">
                  <a:off x="7482107" y="2305172"/>
                  <a:ext cx="82199" cy="176760"/>
                </a:xfrm>
                <a:prstGeom prst="flowChartDelay">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C500E6EC-37B6-8F21-CC9F-87B1D177D1E4}"/>
                    </a:ext>
                  </a:extLst>
                </p:cNvPr>
                <p:cNvSpPr txBox="1"/>
                <p:nvPr/>
              </p:nvSpPr>
              <p:spPr>
                <a:xfrm>
                  <a:off x="6623554" y="2143236"/>
                  <a:ext cx="1064794" cy="261610"/>
                </a:xfrm>
                <a:prstGeom prst="rect">
                  <a:avLst/>
                </a:prstGeom>
                <a:noFill/>
              </p:spPr>
              <p:txBody>
                <a:bodyPr wrap="square" rtlCol="0">
                  <a:spAutoFit/>
                </a:bodyPr>
                <a:lstStyle/>
                <a:p>
                  <a:pPr>
                    <a:spcAft>
                      <a:spcPts val="300"/>
                    </a:spcAft>
                  </a:pPr>
                  <a:r>
                    <a:rPr kumimoji="1" lang="ja-JP" altLang="en-US" sz="1050" b="1" dirty="0">
                      <a:latin typeface="Meiryo UI" panose="020B0604030504040204" pitchFamily="50" charset="-128"/>
                      <a:ea typeface="Meiryo UI" panose="020B0604030504040204" pitchFamily="50" charset="-128"/>
                    </a:rPr>
                    <a:t>センサー</a:t>
                  </a:r>
                </a:p>
              </p:txBody>
            </p:sp>
            <p:cxnSp>
              <p:nvCxnSpPr>
                <p:cNvPr id="26" name="直線コネクタ 25">
                  <a:extLst>
                    <a:ext uri="{FF2B5EF4-FFF2-40B4-BE49-F238E27FC236}">
                      <a16:creationId xmlns:a16="http://schemas.microsoft.com/office/drawing/2014/main" id="{91CA4B14-4C34-00E1-C2FB-8469BF54ED61}"/>
                    </a:ext>
                  </a:extLst>
                </p:cNvPr>
                <p:cNvCxnSpPr/>
                <p:nvPr/>
              </p:nvCxnSpPr>
              <p:spPr>
                <a:xfrm flipH="1">
                  <a:off x="5966557" y="2434650"/>
                  <a:ext cx="518201" cy="116968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EC07E411-3401-B788-1340-522545522CA6}"/>
                    </a:ext>
                  </a:extLst>
                </p:cNvPr>
                <p:cNvCxnSpPr>
                  <a:cxnSpLocks/>
                </p:cNvCxnSpPr>
                <p:nvPr/>
              </p:nvCxnSpPr>
              <p:spPr>
                <a:xfrm>
                  <a:off x="6643706" y="2434650"/>
                  <a:ext cx="388026" cy="116968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CD0B795-A4F8-3345-70A9-CA579849703C}"/>
                    </a:ext>
                  </a:extLst>
                </p:cNvPr>
                <p:cNvCxnSpPr/>
                <p:nvPr/>
              </p:nvCxnSpPr>
              <p:spPr>
                <a:xfrm flipH="1">
                  <a:off x="6911707" y="2408303"/>
                  <a:ext cx="518201" cy="116968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C2C75C17-4813-AAF4-3F59-0E6F33856168}"/>
                    </a:ext>
                  </a:extLst>
                </p:cNvPr>
                <p:cNvCxnSpPr>
                  <a:cxnSpLocks/>
                </p:cNvCxnSpPr>
                <p:nvPr/>
              </p:nvCxnSpPr>
              <p:spPr>
                <a:xfrm>
                  <a:off x="7618442" y="2385891"/>
                  <a:ext cx="388026" cy="1169684"/>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17" name="図 16" descr="アイコン  自動的に生成された説明">
                  <a:extLst>
                    <a:ext uri="{FF2B5EF4-FFF2-40B4-BE49-F238E27FC236}">
                      <a16:creationId xmlns:a16="http://schemas.microsoft.com/office/drawing/2014/main" id="{E4BDE8D3-57E8-6CDC-1491-8DA14236D1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10438" y="3197776"/>
                  <a:ext cx="548640" cy="548640"/>
                </a:xfrm>
                <a:prstGeom prst="rect">
                  <a:avLst/>
                </a:prstGeom>
              </p:spPr>
            </p:pic>
            <p:pic>
              <p:nvPicPr>
                <p:cNvPr id="19" name="図 18" descr="アイコン  自動的に生成された説明">
                  <a:extLst>
                    <a:ext uri="{FF2B5EF4-FFF2-40B4-BE49-F238E27FC236}">
                      <a16:creationId xmlns:a16="http://schemas.microsoft.com/office/drawing/2014/main" id="{01BC0CC8-C325-4551-FF23-58F529276F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5801" y="3197776"/>
                  <a:ext cx="548640" cy="548640"/>
                </a:xfrm>
                <a:prstGeom prst="rect">
                  <a:avLst/>
                </a:prstGeom>
              </p:spPr>
            </p:pic>
            <p:cxnSp>
              <p:nvCxnSpPr>
                <p:cNvPr id="34" name="直線コネクタ 33">
                  <a:extLst>
                    <a:ext uri="{FF2B5EF4-FFF2-40B4-BE49-F238E27FC236}">
                      <a16:creationId xmlns:a16="http://schemas.microsoft.com/office/drawing/2014/main" id="{A64E3585-98A6-6084-36EB-65C86906A4BC}"/>
                    </a:ext>
                  </a:extLst>
                </p:cNvPr>
                <p:cNvCxnSpPr>
                  <a:cxnSpLocks/>
                  <a:stCxn id="12" idx="1"/>
                </p:cNvCxnSpPr>
                <p:nvPr/>
              </p:nvCxnSpPr>
              <p:spPr>
                <a:xfrm flipH="1" flipV="1">
                  <a:off x="6573138" y="2099744"/>
                  <a:ext cx="1" cy="252708"/>
                </a:xfrm>
                <a:prstGeom prst="line">
                  <a:avLst/>
                </a:prstGeom>
                <a:ln>
                  <a:solidFill>
                    <a:schemeClr val="tx1">
                      <a:lumMod val="65000"/>
                      <a:lumOff val="3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79D6C448-BE63-4C70-FC92-6D4ECD2DD079}"/>
                    </a:ext>
                  </a:extLst>
                </p:cNvPr>
                <p:cNvCxnSpPr>
                  <a:cxnSpLocks/>
                </p:cNvCxnSpPr>
                <p:nvPr/>
              </p:nvCxnSpPr>
              <p:spPr>
                <a:xfrm flipV="1">
                  <a:off x="7522932" y="2099744"/>
                  <a:ext cx="0" cy="252707"/>
                </a:xfrm>
                <a:prstGeom prst="line">
                  <a:avLst/>
                </a:prstGeom>
                <a:ln>
                  <a:solidFill>
                    <a:schemeClr val="tx1">
                      <a:lumMod val="65000"/>
                      <a:lumOff val="3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14780A5C-E9CA-6969-7024-564BBEA5A04A}"/>
                    </a:ext>
                  </a:extLst>
                </p:cNvPr>
                <p:cNvCxnSpPr>
                  <a:cxnSpLocks/>
                </p:cNvCxnSpPr>
                <p:nvPr/>
              </p:nvCxnSpPr>
              <p:spPr>
                <a:xfrm flipH="1">
                  <a:off x="5667814" y="2454544"/>
                  <a:ext cx="2338654" cy="0"/>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88411733-3F20-953D-BD99-7BEAD19C956B}"/>
                    </a:ext>
                  </a:extLst>
                </p:cNvPr>
                <p:cNvCxnSpPr>
                  <a:cxnSpLocks/>
                </p:cNvCxnSpPr>
                <p:nvPr/>
              </p:nvCxnSpPr>
              <p:spPr>
                <a:xfrm flipV="1">
                  <a:off x="8006087" y="2454544"/>
                  <a:ext cx="0" cy="211724"/>
                </a:xfrm>
                <a:prstGeom prst="line">
                  <a:avLst/>
                </a:prstGeom>
                <a:ln>
                  <a:solidFill>
                    <a:schemeClr val="tx1">
                      <a:lumMod val="65000"/>
                      <a:lumOff val="35000"/>
                    </a:schemeClr>
                  </a:solidFill>
                  <a:prstDash val="sysDot"/>
                  <a:head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9AB44883-BEDA-CBE4-F04D-232890AC7B93}"/>
                    </a:ext>
                  </a:extLst>
                </p:cNvPr>
                <p:cNvCxnSpPr>
                  <a:cxnSpLocks/>
                </p:cNvCxnSpPr>
                <p:nvPr/>
              </p:nvCxnSpPr>
              <p:spPr>
                <a:xfrm flipV="1">
                  <a:off x="7045640" y="2466380"/>
                  <a:ext cx="0" cy="211724"/>
                </a:xfrm>
                <a:prstGeom prst="line">
                  <a:avLst/>
                </a:prstGeom>
                <a:ln>
                  <a:solidFill>
                    <a:schemeClr val="tx1">
                      <a:lumMod val="65000"/>
                      <a:lumOff val="35000"/>
                    </a:schemeClr>
                  </a:solidFill>
                  <a:prstDash val="sysDot"/>
                  <a:headEnd type="triangle"/>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CD0817E3-B886-EE67-CA43-FE70D27FA68A}"/>
                    </a:ext>
                  </a:extLst>
                </p:cNvPr>
                <p:cNvCxnSpPr>
                  <a:cxnSpLocks/>
                </p:cNvCxnSpPr>
                <p:nvPr/>
              </p:nvCxnSpPr>
              <p:spPr>
                <a:xfrm flipV="1">
                  <a:off x="6095572" y="2454544"/>
                  <a:ext cx="0" cy="211724"/>
                </a:xfrm>
                <a:prstGeom prst="line">
                  <a:avLst/>
                </a:prstGeom>
                <a:ln>
                  <a:solidFill>
                    <a:schemeClr val="tx1">
                      <a:lumMod val="65000"/>
                      <a:lumOff val="35000"/>
                    </a:schemeClr>
                  </a:solidFill>
                  <a:prstDash val="sysDot"/>
                  <a:headEnd type="triangle"/>
                </a:ln>
              </p:spPr>
              <p:style>
                <a:lnRef idx="1">
                  <a:schemeClr val="accent1"/>
                </a:lnRef>
                <a:fillRef idx="0">
                  <a:schemeClr val="accent1"/>
                </a:fillRef>
                <a:effectRef idx="0">
                  <a:schemeClr val="accent1"/>
                </a:effectRef>
                <a:fontRef idx="minor">
                  <a:schemeClr val="tx1"/>
                </a:fontRef>
              </p:style>
            </p:cxnSp>
            <p:sp>
              <p:nvSpPr>
                <p:cNvPr id="77" name="四角形: 角を丸くする 76">
                  <a:extLst>
                    <a:ext uri="{FF2B5EF4-FFF2-40B4-BE49-F238E27FC236}">
                      <a16:creationId xmlns:a16="http://schemas.microsoft.com/office/drawing/2014/main" id="{0A4A3269-27A9-E779-10FA-AA2EE2EA236E}"/>
                    </a:ext>
                  </a:extLst>
                </p:cNvPr>
                <p:cNvSpPr/>
                <p:nvPr/>
              </p:nvSpPr>
              <p:spPr>
                <a:xfrm>
                  <a:off x="5929801" y="1544872"/>
                  <a:ext cx="2174455" cy="420985"/>
                </a:xfrm>
                <a:prstGeom prst="roundRect">
                  <a:avLst>
                    <a:gd name="adj" fmla="val 11054"/>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900" b="1" dirty="0">
                      <a:latin typeface="Meiryo UI" panose="020B0604030504040204" pitchFamily="50" charset="-128"/>
                      <a:ea typeface="Meiryo UI" panose="020B0604030504040204" pitchFamily="50" charset="-128"/>
                    </a:rPr>
                    <a:t>人感センサー等で室内環境（温度・湿度・</a:t>
                  </a:r>
                  <a:r>
                    <a:rPr lang="en-US" altLang="ja-JP" sz="900" b="1" dirty="0">
                      <a:latin typeface="Meiryo UI" panose="020B0604030504040204" pitchFamily="50" charset="-128"/>
                      <a:ea typeface="Meiryo UI" panose="020B0604030504040204" pitchFamily="50" charset="-128"/>
                    </a:rPr>
                    <a:t>CO</a:t>
                  </a:r>
                  <a:r>
                    <a:rPr lang="ja-JP" altLang="en-US" sz="900" b="1" baseline="-25000" dirty="0">
                      <a:latin typeface="Meiryo UI" panose="020B0604030504040204" pitchFamily="50" charset="-128"/>
                      <a:ea typeface="Meiryo UI" panose="020B0604030504040204" pitchFamily="50" charset="-128"/>
                    </a:rPr>
                    <a:t>２</a:t>
                  </a:r>
                  <a:r>
                    <a:rPr lang="ja-JP" altLang="en-US" sz="900" b="1" dirty="0">
                      <a:latin typeface="Meiryo UI" panose="020B0604030504040204" pitchFamily="50" charset="-128"/>
                      <a:ea typeface="Meiryo UI" panose="020B0604030504040204" pitchFamily="50" charset="-128"/>
                    </a:rPr>
                    <a:t>濃度・活動量）を詳細まで把握</a:t>
                  </a:r>
                  <a:endParaRPr kumimoji="1" lang="en-US" altLang="ja-JP" sz="9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C17F5377-8921-D5FD-A401-8315C97CDEA4}"/>
                    </a:ext>
                  </a:extLst>
                </p:cNvPr>
                <p:cNvSpPr txBox="1"/>
                <p:nvPr/>
              </p:nvSpPr>
              <p:spPr>
                <a:xfrm>
                  <a:off x="6038283" y="2882463"/>
                  <a:ext cx="2128753" cy="338554"/>
                </a:xfrm>
                <a:prstGeom prst="rect">
                  <a:avLst/>
                </a:prstGeom>
                <a:noFill/>
              </p:spPr>
              <p:txBody>
                <a:bodyPr wrap="square" rtlCol="0">
                  <a:spAutoFit/>
                </a:bodyPr>
                <a:lstStyle/>
                <a:p>
                  <a:pPr algn="ctr"/>
                  <a:r>
                    <a:rPr kumimoji="1" lang="ja-JP" altLang="en-US" sz="800" u="sng" dirty="0">
                      <a:latin typeface="Meiryo UI" panose="020B0604030504040204" pitchFamily="50" charset="-128"/>
                      <a:ea typeface="Meiryo UI" panose="020B0604030504040204" pitchFamily="50" charset="-128"/>
                    </a:rPr>
                    <a:t>室内温度等の計測データと気象データを分析し空調機器の運転を最適化</a:t>
                  </a:r>
                </a:p>
              </p:txBody>
            </p:sp>
          </p:grpSp>
          <p:sp>
            <p:nvSpPr>
              <p:cNvPr id="33" name="雲 32">
                <a:extLst>
                  <a:ext uri="{FF2B5EF4-FFF2-40B4-BE49-F238E27FC236}">
                    <a16:creationId xmlns:a16="http://schemas.microsoft.com/office/drawing/2014/main" id="{B8AA7E57-BC37-0E99-2D2E-990964ADE337}"/>
                  </a:ext>
                </a:extLst>
              </p:cNvPr>
              <p:cNvSpPr/>
              <p:nvPr/>
            </p:nvSpPr>
            <p:spPr>
              <a:xfrm>
                <a:off x="1514391" y="4292730"/>
                <a:ext cx="243981" cy="260015"/>
              </a:xfrm>
              <a:prstGeom prst="cloud">
                <a:avLst/>
              </a:prstGeom>
              <a:solidFill>
                <a:schemeClr val="accent5">
                  <a:lumMod val="40000"/>
                  <a:lumOff val="60000"/>
                </a:schemeClr>
              </a:solidFill>
              <a:ln>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稲妻 34">
                <a:extLst>
                  <a:ext uri="{FF2B5EF4-FFF2-40B4-BE49-F238E27FC236}">
                    <a16:creationId xmlns:a16="http://schemas.microsoft.com/office/drawing/2014/main" id="{4C374EDB-5DD0-7A18-3DC2-DAED336E3D9A}"/>
                  </a:ext>
                </a:extLst>
              </p:cNvPr>
              <p:cNvSpPr/>
              <p:nvPr/>
            </p:nvSpPr>
            <p:spPr>
              <a:xfrm>
                <a:off x="1313324" y="4254434"/>
                <a:ext cx="265837" cy="227390"/>
              </a:xfrm>
              <a:prstGeom prst="lightningBol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太陽 17">
                <a:extLst>
                  <a:ext uri="{FF2B5EF4-FFF2-40B4-BE49-F238E27FC236}">
                    <a16:creationId xmlns:a16="http://schemas.microsoft.com/office/drawing/2014/main" id="{DC7700EB-85D3-E011-2D01-9765F390ACE3}"/>
                  </a:ext>
                </a:extLst>
              </p:cNvPr>
              <p:cNvSpPr/>
              <p:nvPr/>
            </p:nvSpPr>
            <p:spPr>
              <a:xfrm>
                <a:off x="1308505" y="4400253"/>
                <a:ext cx="298798" cy="298798"/>
              </a:xfrm>
              <a:prstGeom prst="sun">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502914FD-1736-7E95-1D47-67A48F2910F9}"/>
                  </a:ext>
                </a:extLst>
              </p:cNvPr>
              <p:cNvSpPr txBox="1"/>
              <p:nvPr/>
            </p:nvSpPr>
            <p:spPr>
              <a:xfrm>
                <a:off x="503785" y="4135179"/>
                <a:ext cx="815923"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気象データ</a:t>
                </a:r>
              </a:p>
            </p:txBody>
          </p:sp>
          <p:sp>
            <p:nvSpPr>
              <p:cNvPr id="52" name="四角形: 角を丸くする 51">
                <a:extLst>
                  <a:ext uri="{FF2B5EF4-FFF2-40B4-BE49-F238E27FC236}">
                    <a16:creationId xmlns:a16="http://schemas.microsoft.com/office/drawing/2014/main" id="{621C5358-3246-C59B-7409-A70FBDA707BC}"/>
                  </a:ext>
                </a:extLst>
              </p:cNvPr>
              <p:cNvSpPr/>
              <p:nvPr/>
            </p:nvSpPr>
            <p:spPr>
              <a:xfrm>
                <a:off x="445101" y="3870430"/>
                <a:ext cx="899009" cy="276999"/>
              </a:xfrm>
              <a:prstGeom prst="roundRect">
                <a:avLst>
                  <a:gd name="adj" fmla="val 11054"/>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Meiryo UI" panose="020B0604030504040204" pitchFamily="50" charset="-128"/>
                    <a:ea typeface="Meiryo UI" panose="020B0604030504040204" pitchFamily="50" charset="-128"/>
                  </a:rPr>
                  <a:t>気象</a:t>
                </a:r>
                <a:r>
                  <a:rPr lang="ja-JP" altLang="en-US" sz="800" b="1" dirty="0">
                    <a:latin typeface="Meiryo UI" panose="020B0604030504040204" pitchFamily="50" charset="-128"/>
                    <a:ea typeface="Meiryo UI" panose="020B0604030504040204" pitchFamily="50" charset="-128"/>
                  </a:rPr>
                  <a:t>予測</a:t>
                </a:r>
                <a:r>
                  <a:rPr kumimoji="1" lang="ja-JP" altLang="en-US" sz="800" b="1" dirty="0">
                    <a:latin typeface="Meiryo UI" panose="020B0604030504040204" pitchFamily="50" charset="-128"/>
                    <a:ea typeface="Meiryo UI" panose="020B0604030504040204" pitchFamily="50" charset="-128"/>
                  </a:rPr>
                  <a:t>と連携</a:t>
                </a:r>
                <a:endParaRPr kumimoji="1" lang="en-US" altLang="ja-JP" sz="800" b="1" dirty="0">
                  <a:latin typeface="Meiryo UI" panose="020B0604030504040204" pitchFamily="50" charset="-128"/>
                  <a:ea typeface="Meiryo UI" panose="020B0604030504040204" pitchFamily="50" charset="-128"/>
                </a:endParaRPr>
              </a:p>
            </p:txBody>
          </p:sp>
          <p:grpSp>
            <p:nvGrpSpPr>
              <p:cNvPr id="109" name="グループ化 108">
                <a:extLst>
                  <a:ext uri="{FF2B5EF4-FFF2-40B4-BE49-F238E27FC236}">
                    <a16:creationId xmlns:a16="http://schemas.microsoft.com/office/drawing/2014/main" id="{54EDE34F-2956-9910-F6AF-00650AA74271}"/>
                  </a:ext>
                </a:extLst>
              </p:cNvPr>
              <p:cNvGrpSpPr/>
              <p:nvPr/>
            </p:nvGrpSpPr>
            <p:grpSpPr>
              <a:xfrm>
                <a:off x="1911899" y="3232790"/>
                <a:ext cx="251888" cy="406503"/>
                <a:chOff x="1933263" y="3210596"/>
                <a:chExt cx="332706" cy="536929"/>
              </a:xfrm>
            </p:grpSpPr>
            <p:grpSp>
              <p:nvGrpSpPr>
                <p:cNvPr id="89" name="グループ化 88">
                  <a:extLst>
                    <a:ext uri="{FF2B5EF4-FFF2-40B4-BE49-F238E27FC236}">
                      <a16:creationId xmlns:a16="http://schemas.microsoft.com/office/drawing/2014/main" id="{6E0C0C4C-4D28-5EB2-B70D-788B20BB8992}"/>
                    </a:ext>
                  </a:extLst>
                </p:cNvPr>
                <p:cNvGrpSpPr/>
                <p:nvPr/>
              </p:nvGrpSpPr>
              <p:grpSpPr>
                <a:xfrm>
                  <a:off x="1933263" y="3210596"/>
                  <a:ext cx="332706" cy="257379"/>
                  <a:chOff x="342900" y="2820552"/>
                  <a:chExt cx="332706" cy="257379"/>
                </a:xfrm>
              </p:grpSpPr>
              <p:sp>
                <p:nvSpPr>
                  <p:cNvPr id="43" name="正方形/長方形 42">
                    <a:extLst>
                      <a:ext uri="{FF2B5EF4-FFF2-40B4-BE49-F238E27FC236}">
                        <a16:creationId xmlns:a16="http://schemas.microsoft.com/office/drawing/2014/main" id="{D578B601-62DA-43F7-87D4-C8BCACFE9DF9}"/>
                      </a:ext>
                    </a:extLst>
                  </p:cNvPr>
                  <p:cNvSpPr/>
                  <p:nvPr/>
                </p:nvSpPr>
                <p:spPr>
                  <a:xfrm>
                    <a:off x="342900" y="2820552"/>
                    <a:ext cx="332706" cy="2573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8" name="グループ化 87">
                    <a:extLst>
                      <a:ext uri="{FF2B5EF4-FFF2-40B4-BE49-F238E27FC236}">
                        <a16:creationId xmlns:a16="http://schemas.microsoft.com/office/drawing/2014/main" id="{4717AA0A-287A-87B6-9614-9A71FE477774}"/>
                      </a:ext>
                    </a:extLst>
                  </p:cNvPr>
                  <p:cNvGrpSpPr/>
                  <p:nvPr/>
                </p:nvGrpSpPr>
                <p:grpSpPr>
                  <a:xfrm>
                    <a:off x="349930" y="2836911"/>
                    <a:ext cx="224660" cy="224660"/>
                    <a:chOff x="382277" y="3393672"/>
                    <a:chExt cx="678306" cy="678306"/>
                  </a:xfrm>
                </p:grpSpPr>
                <p:sp>
                  <p:nvSpPr>
                    <p:cNvPr id="57" name="楕円 56">
                      <a:extLst>
                        <a:ext uri="{FF2B5EF4-FFF2-40B4-BE49-F238E27FC236}">
                          <a16:creationId xmlns:a16="http://schemas.microsoft.com/office/drawing/2014/main" id="{9A097EB3-0E57-D882-9D8D-ECFF1895DD85}"/>
                        </a:ext>
                      </a:extLst>
                    </p:cNvPr>
                    <p:cNvSpPr/>
                    <p:nvPr/>
                  </p:nvSpPr>
                  <p:spPr>
                    <a:xfrm>
                      <a:off x="382277" y="3393672"/>
                      <a:ext cx="678306" cy="67830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 name="直線コネクタ 68">
                      <a:extLst>
                        <a:ext uri="{FF2B5EF4-FFF2-40B4-BE49-F238E27FC236}">
                          <a16:creationId xmlns:a16="http://schemas.microsoft.com/office/drawing/2014/main" id="{9D6F9860-BC9E-3BE5-9772-CED20EB0508C}"/>
                        </a:ext>
                      </a:extLst>
                    </p:cNvPr>
                    <p:cNvCxnSpPr>
                      <a:cxnSpLocks/>
                      <a:endCxn id="57" idx="5"/>
                    </p:cNvCxnSpPr>
                    <p:nvPr/>
                  </p:nvCxnSpPr>
                  <p:spPr>
                    <a:xfrm>
                      <a:off x="459015" y="3537140"/>
                      <a:ext cx="502232" cy="435502"/>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1EF50B7A-D5CE-5769-1483-9F74C82099A4}"/>
                        </a:ext>
                      </a:extLst>
                    </p:cNvPr>
                    <p:cNvCxnSpPr>
                      <a:cxnSpLocks/>
                      <a:stCxn id="57" idx="0"/>
                      <a:endCxn id="57" idx="4"/>
                    </p:cNvCxnSpPr>
                    <p:nvPr/>
                  </p:nvCxnSpPr>
                  <p:spPr>
                    <a:xfrm>
                      <a:off x="721430" y="3393672"/>
                      <a:ext cx="0" cy="678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6E81F1E8-E659-2B92-C771-A39732A20864}"/>
                        </a:ext>
                      </a:extLst>
                    </p:cNvPr>
                    <p:cNvCxnSpPr>
                      <a:cxnSpLocks/>
                      <a:stCxn id="57" idx="2"/>
                      <a:endCxn id="57" idx="6"/>
                    </p:cNvCxnSpPr>
                    <p:nvPr/>
                  </p:nvCxnSpPr>
                  <p:spPr>
                    <a:xfrm>
                      <a:off x="382277" y="3732825"/>
                      <a:ext cx="67830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6377B0CE-3728-61AA-902F-8DC66F309521}"/>
                        </a:ext>
                      </a:extLst>
                    </p:cNvPr>
                    <p:cNvCxnSpPr>
                      <a:cxnSpLocks/>
                      <a:stCxn id="57" idx="3"/>
                      <a:endCxn id="57" idx="7"/>
                    </p:cNvCxnSpPr>
                    <p:nvPr/>
                  </p:nvCxnSpPr>
                  <p:spPr>
                    <a:xfrm flipV="1">
                      <a:off x="481613" y="3493008"/>
                      <a:ext cx="479634" cy="479634"/>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90" name="グループ化 89">
                  <a:extLst>
                    <a:ext uri="{FF2B5EF4-FFF2-40B4-BE49-F238E27FC236}">
                      <a16:creationId xmlns:a16="http://schemas.microsoft.com/office/drawing/2014/main" id="{67D1F0E3-FEE0-9DBD-3B20-0352F95FDE2C}"/>
                    </a:ext>
                  </a:extLst>
                </p:cNvPr>
                <p:cNvGrpSpPr/>
                <p:nvPr/>
              </p:nvGrpSpPr>
              <p:grpSpPr>
                <a:xfrm>
                  <a:off x="1933263" y="3490146"/>
                  <a:ext cx="332706" cy="257379"/>
                  <a:chOff x="342900" y="2820552"/>
                  <a:chExt cx="332706" cy="257379"/>
                </a:xfrm>
              </p:grpSpPr>
              <p:sp>
                <p:nvSpPr>
                  <p:cNvPr id="91" name="正方形/長方形 90">
                    <a:extLst>
                      <a:ext uri="{FF2B5EF4-FFF2-40B4-BE49-F238E27FC236}">
                        <a16:creationId xmlns:a16="http://schemas.microsoft.com/office/drawing/2014/main" id="{1169B63C-3123-6E18-8D4C-35C10771D104}"/>
                      </a:ext>
                    </a:extLst>
                  </p:cNvPr>
                  <p:cNvSpPr/>
                  <p:nvPr/>
                </p:nvSpPr>
                <p:spPr>
                  <a:xfrm>
                    <a:off x="342900" y="2820552"/>
                    <a:ext cx="332706" cy="2573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 name="グループ化 91">
                    <a:extLst>
                      <a:ext uri="{FF2B5EF4-FFF2-40B4-BE49-F238E27FC236}">
                        <a16:creationId xmlns:a16="http://schemas.microsoft.com/office/drawing/2014/main" id="{E37A4EAB-A358-62C5-C174-255FBAB0E13F}"/>
                      </a:ext>
                    </a:extLst>
                  </p:cNvPr>
                  <p:cNvGrpSpPr/>
                  <p:nvPr/>
                </p:nvGrpSpPr>
                <p:grpSpPr>
                  <a:xfrm>
                    <a:off x="349930" y="2836911"/>
                    <a:ext cx="224660" cy="224660"/>
                    <a:chOff x="382277" y="3393672"/>
                    <a:chExt cx="678306" cy="678306"/>
                  </a:xfrm>
                </p:grpSpPr>
                <p:sp>
                  <p:nvSpPr>
                    <p:cNvPr id="93" name="楕円 92">
                      <a:extLst>
                        <a:ext uri="{FF2B5EF4-FFF2-40B4-BE49-F238E27FC236}">
                          <a16:creationId xmlns:a16="http://schemas.microsoft.com/office/drawing/2014/main" id="{249092D3-7612-28BC-E4CB-FA54A4AAD8FF}"/>
                        </a:ext>
                      </a:extLst>
                    </p:cNvPr>
                    <p:cNvSpPr/>
                    <p:nvPr/>
                  </p:nvSpPr>
                  <p:spPr>
                    <a:xfrm>
                      <a:off x="382277" y="3393672"/>
                      <a:ext cx="678306" cy="67830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 name="直線コネクタ 93">
                      <a:extLst>
                        <a:ext uri="{FF2B5EF4-FFF2-40B4-BE49-F238E27FC236}">
                          <a16:creationId xmlns:a16="http://schemas.microsoft.com/office/drawing/2014/main" id="{851996ED-991E-5373-C3A6-DFC5668F3D09}"/>
                        </a:ext>
                      </a:extLst>
                    </p:cNvPr>
                    <p:cNvCxnSpPr>
                      <a:cxnSpLocks/>
                      <a:endCxn id="93" idx="5"/>
                    </p:cNvCxnSpPr>
                    <p:nvPr/>
                  </p:nvCxnSpPr>
                  <p:spPr>
                    <a:xfrm>
                      <a:off x="459015" y="3537140"/>
                      <a:ext cx="502232" cy="435502"/>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A4FB8ADC-E8B6-4D70-D054-7C88C2D7C87E}"/>
                        </a:ext>
                      </a:extLst>
                    </p:cNvPr>
                    <p:cNvCxnSpPr>
                      <a:cxnSpLocks/>
                      <a:stCxn id="93" idx="0"/>
                      <a:endCxn id="93" idx="4"/>
                    </p:cNvCxnSpPr>
                    <p:nvPr/>
                  </p:nvCxnSpPr>
                  <p:spPr>
                    <a:xfrm>
                      <a:off x="721430" y="3393672"/>
                      <a:ext cx="0" cy="678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79676451-171D-026A-A9FA-54F0BF7A5E6A}"/>
                        </a:ext>
                      </a:extLst>
                    </p:cNvPr>
                    <p:cNvCxnSpPr>
                      <a:cxnSpLocks/>
                      <a:stCxn id="93" idx="2"/>
                      <a:endCxn id="93" idx="6"/>
                    </p:cNvCxnSpPr>
                    <p:nvPr/>
                  </p:nvCxnSpPr>
                  <p:spPr>
                    <a:xfrm>
                      <a:off x="382277" y="3732825"/>
                      <a:ext cx="67830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9109B318-FC9C-7F7D-9670-73C83B475C06}"/>
                        </a:ext>
                      </a:extLst>
                    </p:cNvPr>
                    <p:cNvCxnSpPr>
                      <a:cxnSpLocks/>
                      <a:stCxn id="93" idx="3"/>
                      <a:endCxn id="93" idx="7"/>
                    </p:cNvCxnSpPr>
                    <p:nvPr/>
                  </p:nvCxnSpPr>
                  <p:spPr>
                    <a:xfrm flipV="1">
                      <a:off x="481613" y="3493008"/>
                      <a:ext cx="479634" cy="479634"/>
                    </a:xfrm>
                    <a:prstGeom prst="line">
                      <a:avLst/>
                    </a:prstGeom>
                  </p:spPr>
                  <p:style>
                    <a:lnRef idx="1">
                      <a:schemeClr val="accent1"/>
                    </a:lnRef>
                    <a:fillRef idx="0">
                      <a:schemeClr val="accent1"/>
                    </a:fillRef>
                    <a:effectRef idx="0">
                      <a:schemeClr val="accent1"/>
                    </a:effectRef>
                    <a:fontRef idx="minor">
                      <a:schemeClr val="tx1"/>
                    </a:fontRef>
                  </p:style>
                </p:cxnSp>
              </p:grpSp>
            </p:grpSp>
          </p:grpSp>
          <p:cxnSp>
            <p:nvCxnSpPr>
              <p:cNvPr id="101" name="直線コネクタ 100">
                <a:extLst>
                  <a:ext uri="{FF2B5EF4-FFF2-40B4-BE49-F238E27FC236}">
                    <a16:creationId xmlns:a16="http://schemas.microsoft.com/office/drawing/2014/main" id="{1BD7ED40-C478-371C-37B7-FDDD58ECA7FC}"/>
                  </a:ext>
                </a:extLst>
              </p:cNvPr>
              <p:cNvCxnSpPr>
                <a:cxnSpLocks/>
              </p:cNvCxnSpPr>
              <p:nvPr/>
            </p:nvCxnSpPr>
            <p:spPr>
              <a:xfrm flipH="1">
                <a:off x="1356793" y="3364577"/>
                <a:ext cx="472007" cy="0"/>
              </a:xfrm>
              <a:prstGeom prst="line">
                <a:avLst/>
              </a:prstGeom>
              <a:ln>
                <a:solidFill>
                  <a:schemeClr val="tx1">
                    <a:lumMod val="65000"/>
                    <a:lumOff val="35000"/>
                  </a:schemeClr>
                </a:solidFill>
                <a:prstDash val="sysDot"/>
                <a:headEnd type="triangle"/>
              </a:ln>
            </p:spPr>
            <p:style>
              <a:lnRef idx="1">
                <a:schemeClr val="accent1"/>
              </a:lnRef>
              <a:fillRef idx="0">
                <a:schemeClr val="accent1"/>
              </a:fillRef>
              <a:effectRef idx="0">
                <a:schemeClr val="accent1"/>
              </a:effectRef>
              <a:fontRef idx="minor">
                <a:schemeClr val="tx1"/>
              </a:fontRef>
            </p:style>
          </p:cxnSp>
          <p:sp>
            <p:nvSpPr>
              <p:cNvPr id="110" name="正方形/長方形 109">
                <a:extLst>
                  <a:ext uri="{FF2B5EF4-FFF2-40B4-BE49-F238E27FC236}">
                    <a16:creationId xmlns:a16="http://schemas.microsoft.com/office/drawing/2014/main" id="{7EEFD910-42C2-DC74-2FE0-D4D4B91E080A}"/>
                  </a:ext>
                </a:extLst>
              </p:cNvPr>
              <p:cNvSpPr/>
              <p:nvPr/>
            </p:nvSpPr>
            <p:spPr>
              <a:xfrm>
                <a:off x="1892849" y="3196627"/>
                <a:ext cx="287085" cy="46060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楕円 110">
                <a:extLst>
                  <a:ext uri="{FF2B5EF4-FFF2-40B4-BE49-F238E27FC236}">
                    <a16:creationId xmlns:a16="http://schemas.microsoft.com/office/drawing/2014/main" id="{6D7EE08C-9805-4E0B-296F-A0EA6C1E4972}"/>
                  </a:ext>
                </a:extLst>
              </p:cNvPr>
              <p:cNvSpPr/>
              <p:nvPr/>
            </p:nvSpPr>
            <p:spPr>
              <a:xfrm>
                <a:off x="1967620" y="3305060"/>
                <a:ext cx="45719" cy="4571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楕円 111">
                <a:extLst>
                  <a:ext uri="{FF2B5EF4-FFF2-40B4-BE49-F238E27FC236}">
                    <a16:creationId xmlns:a16="http://schemas.microsoft.com/office/drawing/2014/main" id="{26DD0799-19A6-9847-CEF7-92B89D59C89E}"/>
                  </a:ext>
                </a:extLst>
              </p:cNvPr>
              <p:cNvSpPr/>
              <p:nvPr/>
            </p:nvSpPr>
            <p:spPr>
              <a:xfrm>
                <a:off x="1966094" y="3518917"/>
                <a:ext cx="45719" cy="4571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 name="直線コネクタ 113">
                <a:extLst>
                  <a:ext uri="{FF2B5EF4-FFF2-40B4-BE49-F238E27FC236}">
                    <a16:creationId xmlns:a16="http://schemas.microsoft.com/office/drawing/2014/main" id="{A4823B3A-D00F-5F88-6E63-084772C2F944}"/>
                  </a:ext>
                </a:extLst>
              </p:cNvPr>
              <p:cNvCxnSpPr>
                <a:cxnSpLocks/>
              </p:cNvCxnSpPr>
              <p:nvPr/>
            </p:nvCxnSpPr>
            <p:spPr>
              <a:xfrm>
                <a:off x="747646" y="3439673"/>
                <a:ext cx="0" cy="435116"/>
              </a:xfrm>
              <a:prstGeom prst="line">
                <a:avLst/>
              </a:prstGeom>
              <a:ln>
                <a:solidFill>
                  <a:schemeClr val="tx1">
                    <a:lumMod val="65000"/>
                    <a:lumOff val="35000"/>
                  </a:schemeClr>
                </a:solidFill>
                <a:prstDash val="sysDot"/>
                <a:headEnd type="triangle"/>
              </a:ln>
            </p:spPr>
            <p:style>
              <a:lnRef idx="1">
                <a:schemeClr val="accent1"/>
              </a:lnRef>
              <a:fillRef idx="0">
                <a:schemeClr val="accent1"/>
              </a:fillRef>
              <a:effectRef idx="0">
                <a:schemeClr val="accent1"/>
              </a:effectRef>
              <a:fontRef idx="minor">
                <a:schemeClr val="tx1"/>
              </a:fontRef>
            </p:style>
          </p:cxnSp>
          <p:sp>
            <p:nvSpPr>
              <p:cNvPr id="117" name="テキスト ボックス 116">
                <a:extLst>
                  <a:ext uri="{FF2B5EF4-FFF2-40B4-BE49-F238E27FC236}">
                    <a16:creationId xmlns:a16="http://schemas.microsoft.com/office/drawing/2014/main" id="{B6016E05-5E7E-3C2E-77F7-397761D0CA95}"/>
                  </a:ext>
                </a:extLst>
              </p:cNvPr>
              <p:cNvSpPr txBox="1"/>
              <p:nvPr/>
            </p:nvSpPr>
            <p:spPr>
              <a:xfrm>
                <a:off x="569892" y="2852242"/>
                <a:ext cx="689612" cy="461665"/>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クラウド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サーバー</a:t>
                </a:r>
              </a:p>
            </p:txBody>
          </p:sp>
          <p:cxnSp>
            <p:nvCxnSpPr>
              <p:cNvPr id="119" name="直線コネクタ 118">
                <a:extLst>
                  <a:ext uri="{FF2B5EF4-FFF2-40B4-BE49-F238E27FC236}">
                    <a16:creationId xmlns:a16="http://schemas.microsoft.com/office/drawing/2014/main" id="{EA14F6A3-A8FD-C682-D4A8-E53444FA611C}"/>
                  </a:ext>
                </a:extLst>
              </p:cNvPr>
              <p:cNvCxnSpPr>
                <a:cxnSpLocks/>
              </p:cNvCxnSpPr>
              <p:nvPr/>
            </p:nvCxnSpPr>
            <p:spPr>
              <a:xfrm>
                <a:off x="1344110" y="2998396"/>
                <a:ext cx="2734019" cy="17587"/>
              </a:xfrm>
              <a:prstGeom prst="line">
                <a:avLst/>
              </a:prstGeom>
              <a:ln>
                <a:solidFill>
                  <a:schemeClr val="tx1">
                    <a:lumMod val="65000"/>
                    <a:lumOff val="35000"/>
                  </a:schemeClr>
                </a:solidFill>
                <a:prstDash val="sysDot"/>
                <a:headEnd type="triangle"/>
              </a:ln>
            </p:spPr>
            <p:style>
              <a:lnRef idx="1">
                <a:schemeClr val="accent1"/>
              </a:lnRef>
              <a:fillRef idx="0">
                <a:schemeClr val="accent1"/>
              </a:fillRef>
              <a:effectRef idx="0">
                <a:schemeClr val="accent1"/>
              </a:effectRef>
              <a:fontRef idx="minor">
                <a:schemeClr val="tx1"/>
              </a:fontRef>
            </p:style>
          </p:cxnSp>
          <p:sp>
            <p:nvSpPr>
              <p:cNvPr id="128" name="正方形/長方形 127">
                <a:extLst>
                  <a:ext uri="{FF2B5EF4-FFF2-40B4-BE49-F238E27FC236}">
                    <a16:creationId xmlns:a16="http://schemas.microsoft.com/office/drawing/2014/main" id="{75F377CC-A5C5-11F9-037A-B29510AD32C1}"/>
                  </a:ext>
                </a:extLst>
              </p:cNvPr>
              <p:cNvSpPr/>
              <p:nvPr/>
            </p:nvSpPr>
            <p:spPr>
              <a:xfrm>
                <a:off x="549406" y="2852242"/>
                <a:ext cx="707026" cy="5123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テキスト ボックス 37">
              <a:extLst>
                <a:ext uri="{FF2B5EF4-FFF2-40B4-BE49-F238E27FC236}">
                  <a16:creationId xmlns:a16="http://schemas.microsoft.com/office/drawing/2014/main" id="{40FE080A-E3DB-4C16-5189-D8BA291C2E37}"/>
                </a:ext>
              </a:extLst>
            </p:cNvPr>
            <p:cNvSpPr txBox="1"/>
            <p:nvPr/>
          </p:nvSpPr>
          <p:spPr>
            <a:xfrm>
              <a:off x="1740398" y="4376700"/>
              <a:ext cx="815923"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室外機</a:t>
              </a:r>
            </a:p>
          </p:txBody>
        </p:sp>
      </p:grpSp>
      <p:cxnSp>
        <p:nvCxnSpPr>
          <p:cNvPr id="44" name="直線コネクタ 43">
            <a:extLst>
              <a:ext uri="{FF2B5EF4-FFF2-40B4-BE49-F238E27FC236}">
                <a16:creationId xmlns:a16="http://schemas.microsoft.com/office/drawing/2014/main" id="{E84E6AA3-3E02-9115-CBF9-FC0A6FB8C63D}"/>
              </a:ext>
            </a:extLst>
          </p:cNvPr>
          <p:cNvCxnSpPr>
            <a:cxnSpLocks/>
          </p:cNvCxnSpPr>
          <p:nvPr/>
        </p:nvCxnSpPr>
        <p:spPr>
          <a:xfrm>
            <a:off x="83366" y="359393"/>
            <a:ext cx="895739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21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7D6D689-51C9-7421-B5BB-FC9D81A5D55B}"/>
              </a:ext>
            </a:extLst>
          </p:cNvPr>
          <p:cNvSpPr txBox="1"/>
          <p:nvPr/>
        </p:nvSpPr>
        <p:spPr>
          <a:xfrm>
            <a:off x="0" y="0"/>
            <a:ext cx="9144000" cy="369332"/>
          </a:xfrm>
          <a:prstGeom prst="rect">
            <a:avLst/>
          </a:prstGeom>
          <a:noFill/>
          <a:ln>
            <a:no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４　デジタル技術（</a:t>
            </a:r>
            <a:r>
              <a:rPr kumimoji="1" lang="en-US" altLang="ja-JP" dirty="0">
                <a:latin typeface="Meiryo UI" panose="020B0604030504040204" pitchFamily="50" charset="-128"/>
                <a:ea typeface="Meiryo UI" panose="020B0604030504040204" pitchFamily="50" charset="-128"/>
              </a:rPr>
              <a:t>AI</a:t>
            </a:r>
            <a:r>
              <a:rPr kumimoji="1" lang="ja-JP" altLang="en-US" dirty="0">
                <a:latin typeface="Meiryo UI" panose="020B0604030504040204" pitchFamily="50" charset="-128"/>
                <a:ea typeface="Meiryo UI" panose="020B0604030504040204" pitchFamily="50" charset="-128"/>
              </a:rPr>
              <a:t>）を活用したエネルギーマネジメント推進事業</a:t>
            </a:r>
          </a:p>
        </p:txBody>
      </p:sp>
      <p:sp>
        <p:nvSpPr>
          <p:cNvPr id="3" name="テキスト ボックス 2">
            <a:extLst>
              <a:ext uri="{FF2B5EF4-FFF2-40B4-BE49-F238E27FC236}">
                <a16:creationId xmlns:a16="http://schemas.microsoft.com/office/drawing/2014/main" id="{2E1FBC15-3C11-CF25-7E55-0458DE859E65}"/>
              </a:ext>
            </a:extLst>
          </p:cNvPr>
          <p:cNvSpPr txBox="1"/>
          <p:nvPr/>
        </p:nvSpPr>
        <p:spPr>
          <a:xfrm>
            <a:off x="267834" y="1843259"/>
            <a:ext cx="1056776" cy="307777"/>
          </a:xfrm>
          <a:prstGeom prst="rect">
            <a:avLst/>
          </a:prstGeom>
          <a:solidFill>
            <a:schemeClr val="bg1">
              <a:lumMod val="85000"/>
            </a:schemeClr>
          </a:solidFill>
        </p:spPr>
        <p:txBody>
          <a:bodyPr wrap="square" rtlCol="0">
            <a:spAutoFit/>
          </a:bodyPr>
          <a:lstStyle/>
          <a:p>
            <a:pPr>
              <a:spcAft>
                <a:spcPts val="300"/>
              </a:spcAft>
            </a:pPr>
            <a:r>
              <a:rPr kumimoji="1" lang="ja-JP" altLang="en-US" sz="1400" dirty="0">
                <a:latin typeface="Meiryo UI" panose="020B0604030504040204" pitchFamily="50" charset="-128"/>
                <a:ea typeface="Meiryo UI" panose="020B0604030504040204" pitchFamily="50" charset="-128"/>
              </a:rPr>
              <a:t>業務内容</a:t>
            </a:r>
          </a:p>
        </p:txBody>
      </p:sp>
      <p:sp>
        <p:nvSpPr>
          <p:cNvPr id="9" name="正方形/長方形 8"/>
          <p:cNvSpPr/>
          <p:nvPr/>
        </p:nvSpPr>
        <p:spPr>
          <a:xfrm>
            <a:off x="277773" y="4526194"/>
            <a:ext cx="7880306" cy="738664"/>
          </a:xfrm>
          <a:prstGeom prst="rect">
            <a:avLst/>
          </a:prstGeom>
        </p:spPr>
        <p:txBody>
          <a:bodyPr wrap="square">
            <a:spAutoFit/>
          </a:bodyPr>
          <a:lstStyle/>
          <a:p>
            <a:pPr algn="just"/>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総額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410</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（内訳）</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業務委託費　</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400</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万円、委員報償費　</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BA0F523D-DC6B-B7D1-D7F0-497977C4BAA5}"/>
              </a:ext>
            </a:extLst>
          </p:cNvPr>
          <p:cNvSpPr txBox="1"/>
          <p:nvPr/>
        </p:nvSpPr>
        <p:spPr>
          <a:xfrm>
            <a:off x="267834" y="449600"/>
            <a:ext cx="1703206" cy="307777"/>
          </a:xfrm>
          <a:prstGeom prst="rect">
            <a:avLst/>
          </a:prstGeom>
          <a:solidFill>
            <a:schemeClr val="bg1">
              <a:lumMod val="85000"/>
            </a:schemeClr>
          </a:solidFill>
        </p:spPr>
        <p:txBody>
          <a:bodyPr wrap="square" rtlCol="0">
            <a:spAutoFit/>
          </a:bodyPr>
          <a:lstStyle/>
          <a:p>
            <a:pPr algn="ctr">
              <a:spcAft>
                <a:spcPts val="300"/>
              </a:spcAft>
            </a:pPr>
            <a:r>
              <a:rPr kumimoji="1" lang="en-US" altLang="ja-JP" sz="1400" dirty="0">
                <a:latin typeface="Meiryo UI" panose="020B0604030504040204" pitchFamily="50" charset="-128"/>
                <a:ea typeface="Meiryo UI" panose="020B0604030504040204" pitchFamily="50" charset="-128"/>
              </a:rPr>
              <a:t>R7</a:t>
            </a:r>
            <a:r>
              <a:rPr kumimoji="1" lang="ja-JP" altLang="en-US" sz="1400" dirty="0">
                <a:latin typeface="Meiryo UI" panose="020B0604030504040204" pitchFamily="50" charset="-128"/>
                <a:ea typeface="Meiryo UI" panose="020B0604030504040204" pitchFamily="50" charset="-128"/>
              </a:rPr>
              <a:t>事業スケジュール</a:t>
            </a:r>
          </a:p>
        </p:txBody>
      </p:sp>
      <p:sp>
        <p:nvSpPr>
          <p:cNvPr id="4" name="テキスト ボックス 3">
            <a:extLst>
              <a:ext uri="{FF2B5EF4-FFF2-40B4-BE49-F238E27FC236}">
                <a16:creationId xmlns:a16="http://schemas.microsoft.com/office/drawing/2014/main" id="{CF73A5AE-A49A-C1F0-EBC6-F3C3A44DA6E8}"/>
              </a:ext>
            </a:extLst>
          </p:cNvPr>
          <p:cNvSpPr txBox="1"/>
          <p:nvPr/>
        </p:nvSpPr>
        <p:spPr>
          <a:xfrm>
            <a:off x="285218" y="5460474"/>
            <a:ext cx="1091683" cy="307777"/>
          </a:xfrm>
          <a:prstGeom prst="rect">
            <a:avLst/>
          </a:prstGeom>
          <a:solidFill>
            <a:schemeClr val="bg1">
              <a:lumMod val="85000"/>
            </a:schemeClr>
          </a:solidFill>
        </p:spPr>
        <p:txBody>
          <a:bodyPr wrap="square" rtlCol="0">
            <a:spAutoFit/>
          </a:bodyPr>
          <a:lstStyle/>
          <a:p>
            <a:pPr algn="ctr">
              <a:spcAft>
                <a:spcPts val="300"/>
              </a:spcAft>
            </a:pPr>
            <a:r>
              <a:rPr kumimoji="1" lang="ja-JP" altLang="en-US" sz="1400" dirty="0">
                <a:latin typeface="Meiryo UI" panose="020B0604030504040204" pitchFamily="50" charset="-128"/>
                <a:ea typeface="Meiryo UI" panose="020B0604030504040204" pitchFamily="50" charset="-128"/>
              </a:rPr>
              <a:t>今後の展開</a:t>
            </a:r>
          </a:p>
        </p:txBody>
      </p:sp>
      <p:sp>
        <p:nvSpPr>
          <p:cNvPr id="5" name="テキスト ボックス 4">
            <a:extLst>
              <a:ext uri="{FF2B5EF4-FFF2-40B4-BE49-F238E27FC236}">
                <a16:creationId xmlns:a16="http://schemas.microsoft.com/office/drawing/2014/main" id="{5BC8AC42-34B0-10D7-23DF-808AA1086AFB}"/>
              </a:ext>
            </a:extLst>
          </p:cNvPr>
          <p:cNvSpPr txBox="1"/>
          <p:nvPr/>
        </p:nvSpPr>
        <p:spPr>
          <a:xfrm>
            <a:off x="460128" y="5821086"/>
            <a:ext cx="7809229" cy="523220"/>
          </a:xfrm>
          <a:prstGeom prst="rect">
            <a:avLst/>
          </a:prstGeom>
          <a:noFill/>
        </p:spPr>
        <p:txBody>
          <a:bodyPr wrap="square" rtlCol="0">
            <a:spAutoFit/>
          </a:bodyPr>
          <a:lstStyle/>
          <a:p>
            <a:pPr>
              <a:spcAft>
                <a:spcPts val="300"/>
              </a:spcAft>
            </a:pPr>
            <a:r>
              <a:rPr lang="ja-JP" altLang="en-US" sz="1400" dirty="0">
                <a:latin typeface="Meiryo UI" panose="020B0604030504040204" pitchFamily="50" charset="-128"/>
                <a:ea typeface="Meiryo UI" panose="020B0604030504040204" pitchFamily="50" charset="-128"/>
              </a:rPr>
              <a:t>費用回収年数や省エネ効果、快適性の変化など、各施設管理者が導入を検討する際に活用可能な成果物を取りまとめ公表及び情報提供することにより、市有施設や市内事業者での導入拡大を図る。</a:t>
            </a:r>
            <a:endParaRPr kumimoji="1"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2C922D0-B148-1BF9-D21D-CFE07B3E3137}"/>
              </a:ext>
            </a:extLst>
          </p:cNvPr>
          <p:cNvSpPr txBox="1"/>
          <p:nvPr/>
        </p:nvSpPr>
        <p:spPr>
          <a:xfrm>
            <a:off x="558800" y="800702"/>
            <a:ext cx="317150" cy="471978"/>
          </a:xfrm>
          <a:prstGeom prst="rect">
            <a:avLst/>
          </a:prstGeom>
          <a:noFill/>
        </p:spPr>
        <p:txBody>
          <a:bodyPr wrap="square" rtlCol="0">
            <a:spAutoFit/>
          </a:bodyPr>
          <a:lstStyle/>
          <a:p>
            <a:pPr marL="171450" indent="-171450">
              <a:buFont typeface="Arial" panose="020B0604020202020204" pitchFamily="34" charset="0"/>
              <a:buChar char="•"/>
            </a:pP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8DE40112-BE8B-D4DC-5713-797EAAD4E5DA}"/>
              </a:ext>
            </a:extLst>
          </p:cNvPr>
          <p:cNvSpPr txBox="1"/>
          <p:nvPr/>
        </p:nvSpPr>
        <p:spPr>
          <a:xfrm>
            <a:off x="368749" y="795471"/>
            <a:ext cx="6360042" cy="954107"/>
          </a:xfrm>
          <a:prstGeom prst="rect">
            <a:avLst/>
          </a:prstGeom>
          <a:noFill/>
        </p:spPr>
        <p:txBody>
          <a:bodyPr wrap="square" rtlCol="0">
            <a:spAutoFit/>
          </a:bodyPr>
          <a:lstStyle/>
          <a:p>
            <a:pPr marL="171450" indent="-1714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公募期間　</a:t>
            </a:r>
            <a:r>
              <a:rPr lang="en-US" altLang="ja-JP" sz="1400" dirty="0">
                <a:latin typeface="Meiryo UI" panose="020B0604030504040204" pitchFamily="50" charset="-128"/>
                <a:ea typeface="Meiryo UI" panose="020B0604030504040204" pitchFamily="50" charset="-128"/>
              </a:rPr>
              <a:t>R7.</a:t>
            </a:r>
            <a:r>
              <a:rPr kumimoji="1" lang="en-US" altLang="ja-JP" sz="1400" dirty="0">
                <a:latin typeface="Meiryo UI" panose="020B0604030504040204" pitchFamily="50" charset="-128"/>
                <a:ea typeface="Meiryo UI" panose="020B0604030504040204" pitchFamily="50" charset="-128"/>
              </a:rPr>
              <a:t>2.19</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4.8</a:t>
            </a:r>
          </a:p>
          <a:p>
            <a:pPr marL="171450" indent="-171450">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選定会議　</a:t>
            </a:r>
            <a:r>
              <a:rPr kumimoji="1" lang="en-US" altLang="ja-JP" sz="1400" dirty="0">
                <a:latin typeface="Meiryo UI" panose="020B0604030504040204" pitchFamily="50" charset="-128"/>
                <a:ea typeface="Meiryo UI" panose="020B0604030504040204" pitchFamily="50" charset="-128"/>
              </a:rPr>
              <a:t>R7.5.14</a:t>
            </a:r>
            <a:r>
              <a:rPr kumimoji="1" lang="ja-JP" altLang="en-US" sz="1400" dirty="0">
                <a:latin typeface="Meiryo UI" panose="020B0604030504040204" pitchFamily="50" charset="-128"/>
                <a:ea typeface="Meiryo UI" panose="020B0604030504040204" pitchFamily="50" charset="-128"/>
              </a:rPr>
              <a:t>（プロポーザル方式）、最優秀提案者決定</a:t>
            </a:r>
            <a:endParaRPr kumimoji="1" lang="en-US" altLang="ja-JP" sz="14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実証期間　</a:t>
            </a:r>
            <a:r>
              <a:rPr lang="en-US" altLang="ja-JP" sz="1400" dirty="0">
                <a:latin typeface="Meiryo UI" panose="020B0604030504040204" pitchFamily="50" charset="-128"/>
                <a:ea typeface="Meiryo UI" panose="020B0604030504040204" pitchFamily="50" charset="-128"/>
              </a:rPr>
              <a:t>R7.7</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R8.3</a:t>
            </a:r>
            <a:r>
              <a:rPr lang="ja-JP" altLang="en-US" sz="1400">
                <a:latin typeface="Meiryo UI" panose="020B0604030504040204" pitchFamily="50" charset="-128"/>
                <a:ea typeface="Meiryo UI" panose="020B0604030504040204" pitchFamily="50" charset="-128"/>
              </a:rPr>
              <a:t>月</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（効果・検証含む。）</a:t>
            </a:r>
          </a:p>
        </p:txBody>
      </p:sp>
      <p:sp>
        <p:nvSpPr>
          <p:cNvPr id="10" name="テキスト ボックス 9">
            <a:extLst>
              <a:ext uri="{FF2B5EF4-FFF2-40B4-BE49-F238E27FC236}">
                <a16:creationId xmlns:a16="http://schemas.microsoft.com/office/drawing/2014/main" id="{EBAAEBEF-98D5-40D6-E2F1-07716D0D99AC}"/>
              </a:ext>
            </a:extLst>
          </p:cNvPr>
          <p:cNvSpPr txBox="1"/>
          <p:nvPr/>
        </p:nvSpPr>
        <p:spPr>
          <a:xfrm>
            <a:off x="277773" y="4189990"/>
            <a:ext cx="1056776" cy="307777"/>
          </a:xfrm>
          <a:prstGeom prst="rect">
            <a:avLst/>
          </a:prstGeom>
          <a:solidFill>
            <a:schemeClr val="bg1">
              <a:lumMod val="85000"/>
            </a:schemeClr>
          </a:solidFill>
        </p:spPr>
        <p:txBody>
          <a:bodyPr wrap="square" rtlCol="0">
            <a:spAutoFit/>
          </a:bodyPr>
          <a:lstStyle/>
          <a:p>
            <a:pPr>
              <a:spcAft>
                <a:spcPts val="300"/>
              </a:spcAft>
            </a:pPr>
            <a:r>
              <a:rPr kumimoji="1" lang="ja-JP" altLang="en-US" sz="1400" dirty="0">
                <a:latin typeface="Meiryo UI" panose="020B0604030504040204" pitchFamily="50" charset="-128"/>
                <a:ea typeface="Meiryo UI" panose="020B0604030504040204" pitchFamily="50" charset="-128"/>
              </a:rPr>
              <a:t>予算額</a:t>
            </a:r>
          </a:p>
        </p:txBody>
      </p:sp>
      <p:sp>
        <p:nvSpPr>
          <p:cNvPr id="11" name="テキスト ボックス 10">
            <a:extLst>
              <a:ext uri="{FF2B5EF4-FFF2-40B4-BE49-F238E27FC236}">
                <a16:creationId xmlns:a16="http://schemas.microsoft.com/office/drawing/2014/main" id="{FE7B8959-95F2-21D5-EA56-5D8064EE783D}"/>
              </a:ext>
            </a:extLst>
          </p:cNvPr>
          <p:cNvSpPr txBox="1"/>
          <p:nvPr/>
        </p:nvSpPr>
        <p:spPr>
          <a:xfrm>
            <a:off x="267834" y="2187268"/>
            <a:ext cx="8613776" cy="1815882"/>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導入ハードルが比較的低い中規模程度までの事業所での導入拡大をめざし、</a:t>
            </a:r>
            <a:r>
              <a:rPr kumimoji="1" lang="ja-JP" altLang="en-US" sz="1400" u="sng" dirty="0">
                <a:latin typeface="Meiryo UI" panose="020B0604030504040204" pitchFamily="50" charset="-128"/>
                <a:ea typeface="Meiryo UI" panose="020B0604030504040204" pitchFamily="50" charset="-128"/>
              </a:rPr>
              <a:t>個別空調システム</a:t>
            </a:r>
            <a:r>
              <a:rPr kumimoji="1" lang="ja-JP" altLang="en-US" sz="1400" dirty="0">
                <a:latin typeface="Meiryo UI" panose="020B0604030504040204" pitchFamily="50" charset="-128"/>
                <a:ea typeface="Meiryo UI" panose="020B0604030504040204" pitchFamily="50" charset="-128"/>
              </a:rPr>
              <a:t>を対象として検証を実施</a:t>
            </a:r>
            <a:endParaRPr kumimoji="1"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pPr marL="342900" indent="-342900">
              <a:buFont typeface="+mj-lt"/>
              <a:buAutoNum type="arabicPeriod"/>
            </a:pPr>
            <a:r>
              <a:rPr kumimoji="1" lang="en-US" altLang="ja-JP" sz="1400" dirty="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等のデジタルを活用した空調の自動制御システムの導入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　既設空調設備に対し、</a:t>
            </a:r>
            <a:r>
              <a:rPr kumimoji="1" lang="en-US" altLang="ja-JP" sz="1400" dirty="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等による空調運転の最適化及び自動制御を行うシステムの導入</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日々の人の活動量等から習慣を学習し、温度調整等の運転制御を自動で行い、急速な稼働を抑制</a:t>
            </a:r>
            <a:endParaRPr lang="en-US" altLang="ja-JP" sz="1400" dirty="0">
              <a:latin typeface="Meiryo UI" panose="020B0604030504040204" pitchFamily="50" charset="-128"/>
              <a:ea typeface="Meiryo UI" panose="020B0604030504040204" pitchFamily="50" charset="-128"/>
            </a:endParaRPr>
          </a:p>
          <a:p>
            <a:pPr marL="342900" indent="-342900">
              <a:buFont typeface="+mj-lt"/>
              <a:buAutoNum type="arabicPeriod" startAt="2"/>
            </a:pPr>
            <a:r>
              <a:rPr kumimoji="1" lang="ja-JP" altLang="en-US" sz="1400" dirty="0">
                <a:latin typeface="Meiryo UI" panose="020B0604030504040204" pitchFamily="50" charset="-128"/>
                <a:ea typeface="Meiryo UI" panose="020B0604030504040204" pitchFamily="50" charset="-128"/>
              </a:rPr>
              <a:t>省エネルギー化の効果検証</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上記システムを活用し、①</a:t>
            </a:r>
            <a:r>
              <a:rPr lang="en-US" altLang="ja-JP" sz="1400" dirty="0">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による省エネ効果②使用用途別の省エネ効果③に快適性等の変化ついて効果・検証</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　効果検証結果について報告書の作成</a:t>
            </a:r>
            <a:endParaRPr kumimoji="1" lang="en-US" altLang="ja-JP" sz="1400" dirty="0">
              <a:latin typeface="Meiryo UI" panose="020B0604030504040204" pitchFamily="50" charset="-128"/>
              <a:ea typeface="Meiryo UI" panose="020B0604030504040204" pitchFamily="50" charset="-128"/>
            </a:endParaRPr>
          </a:p>
        </p:txBody>
      </p:sp>
      <p:cxnSp>
        <p:nvCxnSpPr>
          <p:cNvPr id="6" name="直線コネクタ 5">
            <a:extLst>
              <a:ext uri="{FF2B5EF4-FFF2-40B4-BE49-F238E27FC236}">
                <a16:creationId xmlns:a16="http://schemas.microsoft.com/office/drawing/2014/main" id="{EBF9746D-E299-4ABA-8922-02E55CFF8588}"/>
              </a:ext>
            </a:extLst>
          </p:cNvPr>
          <p:cNvCxnSpPr>
            <a:cxnSpLocks/>
          </p:cNvCxnSpPr>
          <p:nvPr/>
        </p:nvCxnSpPr>
        <p:spPr>
          <a:xfrm>
            <a:off x="83366" y="359393"/>
            <a:ext cx="895739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0797943"/>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1189</Words>
  <Application>Microsoft Office PowerPoint</Application>
  <PresentationFormat>画面に合わせる (4:3)</PresentationFormat>
  <Paragraphs>105</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Arial</vt:lpstr>
      <vt:lpstr>Calibri</vt:lpstr>
      <vt:lpstr>Calibri Light</vt:lpstr>
      <vt:lpstr>Office 2013 - 2022 テーマ</vt:lpstr>
      <vt:lpstr>デジタル技術（AI）を活用した エネルギーマネジメント推進事業</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2025-07-07T01:01:54Z</dcterms:created>
  <dcterms:modified xsi:type="dcterms:W3CDTF">2025-07-07T01:01:57Z</dcterms:modified>
</cp:coreProperties>
</file>