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5" r:id="rId4"/>
    <p:sldId id="266" r:id="rId5"/>
  </p:sldIdLst>
  <p:sldSz cx="9144000" cy="6858000" type="screen4x3"/>
  <p:notesSz cx="6738938" cy="98726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3" autoAdjust="0"/>
    <p:restoredTop sz="93463" autoAdjust="0"/>
  </p:normalViewPr>
  <p:slideViewPr>
    <p:cSldViewPr>
      <p:cViewPr varScale="1">
        <p:scale>
          <a:sx n="66" d="100"/>
          <a:sy n="66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000" cy="49530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938" y="1"/>
            <a:ext cx="2919412" cy="49530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0019AB5-53BE-488D-AE9A-7E7D857E25FC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1150" cy="3887787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938" y="9377363"/>
            <a:ext cx="2919412" cy="49530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2032183E-CFF4-41DF-ABB9-B492E83D9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07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2183E-CFF4-41DF-ABB9-B492E83D990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242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2183E-CFF4-41DF-ABB9-B492E83D990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82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2183E-CFF4-41DF-ABB9-B492E83D990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54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07CB4-C3DF-4433-9F29-24379AB355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549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F3D5-519D-4436-9BB9-933D0C892B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89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379F-1763-4645-97DC-5CA40CEA62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6206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AADA9-0826-4A2C-B900-E91A931188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010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0C69-D565-4429-9B51-068E793AE9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054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453A-B375-4F8F-9D96-1B773A1907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49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72D13-DFD7-42E5-85F8-5A12BFF886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697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2F963-4831-4C65-872F-982FB777AD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865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84E4A-D788-4DAC-9E6B-08B6E57C5F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687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81997-712D-4DFA-9AA3-AFB720AC92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312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95F48-1C91-476E-8B31-128EA748BE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2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E6DF-2517-40A7-94FA-8E0BE27845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426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9E8790E-F3E2-4527-9C0B-CD0E00D1F1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t="9238" b="9812"/>
          <a:stretch/>
        </p:blipFill>
        <p:spPr>
          <a:xfrm>
            <a:off x="162267" y="2068926"/>
            <a:ext cx="8468105" cy="4752528"/>
          </a:xfrm>
          <a:prstGeom prst="rect">
            <a:avLst/>
          </a:prstGeom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988249" y="16875"/>
            <a:ext cx="51675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　面　図</a:t>
            </a:r>
            <a:endParaRPr lang="ja-JP" altLang="en-US" sz="20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29"/>
          <p:cNvSpPr txBox="1">
            <a:spLocks noChangeArrowheads="1"/>
          </p:cNvSpPr>
          <p:nvPr/>
        </p:nvSpPr>
        <p:spPr bwMode="auto">
          <a:xfrm>
            <a:off x="5772150" y="741591"/>
            <a:ext cx="7168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安治川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483768" y="2204864"/>
            <a:ext cx="1119127" cy="2472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88577" y="2203690"/>
            <a:ext cx="1119127" cy="2472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/>
          <a:srcRect l="4557" r="87790" b="89451"/>
          <a:stretch/>
        </p:blipFill>
        <p:spPr>
          <a:xfrm>
            <a:off x="7863211" y="1254249"/>
            <a:ext cx="648072" cy="619322"/>
          </a:xfrm>
          <a:prstGeom prst="rect">
            <a:avLst/>
          </a:prstGeom>
        </p:spPr>
      </p:pic>
      <p:sp>
        <p:nvSpPr>
          <p:cNvPr id="2" name="ホームベース 1"/>
          <p:cNvSpPr/>
          <p:nvPr/>
        </p:nvSpPr>
        <p:spPr>
          <a:xfrm>
            <a:off x="2605599" y="1991749"/>
            <a:ext cx="936000" cy="16251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ホームベース 16"/>
          <p:cNvSpPr/>
          <p:nvPr/>
        </p:nvSpPr>
        <p:spPr>
          <a:xfrm>
            <a:off x="910277" y="1791249"/>
            <a:ext cx="936000" cy="36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29"/>
          <p:cNvSpPr txBox="1">
            <a:spLocks noChangeArrowheads="1"/>
          </p:cNvSpPr>
          <p:nvPr/>
        </p:nvSpPr>
        <p:spPr bwMode="auto">
          <a:xfrm>
            <a:off x="1108885" y="1838024"/>
            <a:ext cx="7168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海船</a:t>
            </a:r>
          </a:p>
        </p:txBody>
      </p:sp>
      <p:sp>
        <p:nvSpPr>
          <p:cNvPr id="21" name="テキスト ボックス 29"/>
          <p:cNvSpPr txBox="1">
            <a:spLocks noChangeArrowheads="1"/>
          </p:cNvSpPr>
          <p:nvPr/>
        </p:nvSpPr>
        <p:spPr bwMode="auto">
          <a:xfrm>
            <a:off x="2829229" y="1954581"/>
            <a:ext cx="7168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川船</a:t>
            </a:r>
          </a:p>
        </p:txBody>
      </p:sp>
      <p:sp>
        <p:nvSpPr>
          <p:cNvPr id="22" name="テキスト ボックス 5"/>
          <p:cNvSpPr txBox="1">
            <a:spLocks noChangeArrowheads="1"/>
          </p:cNvSpPr>
          <p:nvPr/>
        </p:nvSpPr>
        <p:spPr bwMode="auto">
          <a:xfrm>
            <a:off x="2616293" y="2124619"/>
            <a:ext cx="85792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川船船着場</a:t>
            </a:r>
          </a:p>
        </p:txBody>
      </p:sp>
      <p:sp>
        <p:nvSpPr>
          <p:cNvPr id="23" name="テキスト ボックス 5"/>
          <p:cNvSpPr txBox="1">
            <a:spLocks noChangeArrowheads="1"/>
          </p:cNvSpPr>
          <p:nvPr/>
        </p:nvSpPr>
        <p:spPr bwMode="auto">
          <a:xfrm>
            <a:off x="918990" y="2123058"/>
            <a:ext cx="85792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海船船着場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 flipH="1" flipV="1">
            <a:off x="5372899" y="872396"/>
            <a:ext cx="378970" cy="22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3C14904-49F8-4DA4-8416-DECF1B9DF7F3}"/>
              </a:ext>
            </a:extLst>
          </p:cNvPr>
          <p:cNvSpPr/>
          <p:nvPr/>
        </p:nvSpPr>
        <p:spPr>
          <a:xfrm>
            <a:off x="1331640" y="2352738"/>
            <a:ext cx="1944216" cy="216852"/>
          </a:xfrm>
          <a:custGeom>
            <a:avLst/>
            <a:gdLst>
              <a:gd name="connsiteX0" fmla="*/ 544241 w 1197846"/>
              <a:gd name="connsiteY0" fmla="*/ 0 h 207327"/>
              <a:gd name="connsiteX1" fmla="*/ 598923 w 1197846"/>
              <a:gd name="connsiteY1" fmla="*/ 0 h 207327"/>
              <a:gd name="connsiteX2" fmla="*/ 670932 w 1197846"/>
              <a:gd name="connsiteY2" fmla="*/ 0 h 207327"/>
              <a:gd name="connsiteX3" fmla="*/ 1197846 w 1197846"/>
              <a:gd name="connsiteY3" fmla="*/ 0 h 207327"/>
              <a:gd name="connsiteX4" fmla="*/ 1197846 w 1197846"/>
              <a:gd name="connsiteY4" fmla="*/ 100029 h 207327"/>
              <a:gd name="connsiteX5" fmla="*/ 670932 w 1197846"/>
              <a:gd name="connsiteY5" fmla="*/ 100029 h 207327"/>
              <a:gd name="connsiteX6" fmla="*/ 670932 w 1197846"/>
              <a:gd name="connsiteY6" fmla="*/ 207327 h 207327"/>
              <a:gd name="connsiteX7" fmla="*/ 544241 w 1197846"/>
              <a:gd name="connsiteY7" fmla="*/ 207327 h 207327"/>
              <a:gd name="connsiteX8" fmla="*/ 544241 w 1197846"/>
              <a:gd name="connsiteY8" fmla="*/ 100030 h 207327"/>
              <a:gd name="connsiteX9" fmla="*/ 0 w 1197846"/>
              <a:gd name="connsiteY9" fmla="*/ 100030 h 207327"/>
              <a:gd name="connsiteX10" fmla="*/ 0 w 1197846"/>
              <a:gd name="connsiteY10" fmla="*/ 1 h 207327"/>
              <a:gd name="connsiteX11" fmla="*/ 544241 w 1197846"/>
              <a:gd name="connsiteY11" fmla="*/ 1 h 207327"/>
              <a:gd name="connsiteX0" fmla="*/ 544241 w 1197846"/>
              <a:gd name="connsiteY0" fmla="*/ 0 h 207327"/>
              <a:gd name="connsiteX1" fmla="*/ 598923 w 1197846"/>
              <a:gd name="connsiteY1" fmla="*/ 0 h 207327"/>
              <a:gd name="connsiteX2" fmla="*/ 670932 w 1197846"/>
              <a:gd name="connsiteY2" fmla="*/ 0 h 207327"/>
              <a:gd name="connsiteX3" fmla="*/ 1197846 w 1197846"/>
              <a:gd name="connsiteY3" fmla="*/ 0 h 207327"/>
              <a:gd name="connsiteX4" fmla="*/ 1197846 w 1197846"/>
              <a:gd name="connsiteY4" fmla="*/ 100029 h 207327"/>
              <a:gd name="connsiteX5" fmla="*/ 670932 w 1197846"/>
              <a:gd name="connsiteY5" fmla="*/ 100029 h 207327"/>
              <a:gd name="connsiteX6" fmla="*/ 670932 w 1197846"/>
              <a:gd name="connsiteY6" fmla="*/ 207327 h 207327"/>
              <a:gd name="connsiteX7" fmla="*/ 544241 w 1197846"/>
              <a:gd name="connsiteY7" fmla="*/ 207327 h 207327"/>
              <a:gd name="connsiteX8" fmla="*/ 476754 w 1197846"/>
              <a:gd name="connsiteY8" fmla="*/ 100030 h 207327"/>
              <a:gd name="connsiteX9" fmla="*/ 0 w 1197846"/>
              <a:gd name="connsiteY9" fmla="*/ 100030 h 207327"/>
              <a:gd name="connsiteX10" fmla="*/ 0 w 1197846"/>
              <a:gd name="connsiteY10" fmla="*/ 1 h 207327"/>
              <a:gd name="connsiteX11" fmla="*/ 544241 w 1197846"/>
              <a:gd name="connsiteY11" fmla="*/ 1 h 207327"/>
              <a:gd name="connsiteX12" fmla="*/ 544241 w 1197846"/>
              <a:gd name="connsiteY12" fmla="*/ 0 h 207327"/>
              <a:gd name="connsiteX0" fmla="*/ 544241 w 1197846"/>
              <a:gd name="connsiteY0" fmla="*/ 0 h 207327"/>
              <a:gd name="connsiteX1" fmla="*/ 598923 w 1197846"/>
              <a:gd name="connsiteY1" fmla="*/ 0 h 207327"/>
              <a:gd name="connsiteX2" fmla="*/ 670932 w 1197846"/>
              <a:gd name="connsiteY2" fmla="*/ 0 h 207327"/>
              <a:gd name="connsiteX3" fmla="*/ 1197846 w 1197846"/>
              <a:gd name="connsiteY3" fmla="*/ 0 h 207327"/>
              <a:gd name="connsiteX4" fmla="*/ 1197846 w 1197846"/>
              <a:gd name="connsiteY4" fmla="*/ 100029 h 207327"/>
              <a:gd name="connsiteX5" fmla="*/ 670932 w 1197846"/>
              <a:gd name="connsiteY5" fmla="*/ 100029 h 207327"/>
              <a:gd name="connsiteX6" fmla="*/ 670932 w 1197846"/>
              <a:gd name="connsiteY6" fmla="*/ 207327 h 207327"/>
              <a:gd name="connsiteX7" fmla="*/ 479688 w 1197846"/>
              <a:gd name="connsiteY7" fmla="*/ 207327 h 207327"/>
              <a:gd name="connsiteX8" fmla="*/ 476754 w 1197846"/>
              <a:gd name="connsiteY8" fmla="*/ 100030 h 207327"/>
              <a:gd name="connsiteX9" fmla="*/ 0 w 1197846"/>
              <a:gd name="connsiteY9" fmla="*/ 100030 h 207327"/>
              <a:gd name="connsiteX10" fmla="*/ 0 w 1197846"/>
              <a:gd name="connsiteY10" fmla="*/ 1 h 207327"/>
              <a:gd name="connsiteX11" fmla="*/ 544241 w 1197846"/>
              <a:gd name="connsiteY11" fmla="*/ 1 h 207327"/>
              <a:gd name="connsiteX12" fmla="*/ 544241 w 1197846"/>
              <a:gd name="connsiteY12" fmla="*/ 0 h 207327"/>
              <a:gd name="connsiteX0" fmla="*/ 544241 w 1197846"/>
              <a:gd name="connsiteY0" fmla="*/ 0 h 207327"/>
              <a:gd name="connsiteX1" fmla="*/ 598923 w 1197846"/>
              <a:gd name="connsiteY1" fmla="*/ 0 h 207327"/>
              <a:gd name="connsiteX2" fmla="*/ 670932 w 1197846"/>
              <a:gd name="connsiteY2" fmla="*/ 0 h 207327"/>
              <a:gd name="connsiteX3" fmla="*/ 1197846 w 1197846"/>
              <a:gd name="connsiteY3" fmla="*/ 0 h 207327"/>
              <a:gd name="connsiteX4" fmla="*/ 1197846 w 1197846"/>
              <a:gd name="connsiteY4" fmla="*/ 100029 h 207327"/>
              <a:gd name="connsiteX5" fmla="*/ 670932 w 1197846"/>
              <a:gd name="connsiteY5" fmla="*/ 100029 h 207327"/>
              <a:gd name="connsiteX6" fmla="*/ 579971 w 1197846"/>
              <a:gd name="connsiteY6" fmla="*/ 197802 h 207327"/>
              <a:gd name="connsiteX7" fmla="*/ 479688 w 1197846"/>
              <a:gd name="connsiteY7" fmla="*/ 207327 h 207327"/>
              <a:gd name="connsiteX8" fmla="*/ 476754 w 1197846"/>
              <a:gd name="connsiteY8" fmla="*/ 100030 h 207327"/>
              <a:gd name="connsiteX9" fmla="*/ 0 w 1197846"/>
              <a:gd name="connsiteY9" fmla="*/ 100030 h 207327"/>
              <a:gd name="connsiteX10" fmla="*/ 0 w 1197846"/>
              <a:gd name="connsiteY10" fmla="*/ 1 h 207327"/>
              <a:gd name="connsiteX11" fmla="*/ 544241 w 1197846"/>
              <a:gd name="connsiteY11" fmla="*/ 1 h 207327"/>
              <a:gd name="connsiteX12" fmla="*/ 544241 w 1197846"/>
              <a:gd name="connsiteY12" fmla="*/ 0 h 207327"/>
              <a:gd name="connsiteX0" fmla="*/ 544241 w 1197846"/>
              <a:gd name="connsiteY0" fmla="*/ 0 h 207327"/>
              <a:gd name="connsiteX1" fmla="*/ 598923 w 1197846"/>
              <a:gd name="connsiteY1" fmla="*/ 0 h 207327"/>
              <a:gd name="connsiteX2" fmla="*/ 670932 w 1197846"/>
              <a:gd name="connsiteY2" fmla="*/ 0 h 207327"/>
              <a:gd name="connsiteX3" fmla="*/ 1197846 w 1197846"/>
              <a:gd name="connsiteY3" fmla="*/ 0 h 207327"/>
              <a:gd name="connsiteX4" fmla="*/ 1197846 w 1197846"/>
              <a:gd name="connsiteY4" fmla="*/ 100029 h 207327"/>
              <a:gd name="connsiteX5" fmla="*/ 579971 w 1197846"/>
              <a:gd name="connsiteY5" fmla="*/ 95267 h 207327"/>
              <a:gd name="connsiteX6" fmla="*/ 579971 w 1197846"/>
              <a:gd name="connsiteY6" fmla="*/ 197802 h 207327"/>
              <a:gd name="connsiteX7" fmla="*/ 479688 w 1197846"/>
              <a:gd name="connsiteY7" fmla="*/ 207327 h 207327"/>
              <a:gd name="connsiteX8" fmla="*/ 476754 w 1197846"/>
              <a:gd name="connsiteY8" fmla="*/ 100030 h 207327"/>
              <a:gd name="connsiteX9" fmla="*/ 0 w 1197846"/>
              <a:gd name="connsiteY9" fmla="*/ 100030 h 207327"/>
              <a:gd name="connsiteX10" fmla="*/ 0 w 1197846"/>
              <a:gd name="connsiteY10" fmla="*/ 1 h 207327"/>
              <a:gd name="connsiteX11" fmla="*/ 544241 w 1197846"/>
              <a:gd name="connsiteY11" fmla="*/ 1 h 207327"/>
              <a:gd name="connsiteX12" fmla="*/ 544241 w 1197846"/>
              <a:gd name="connsiteY12" fmla="*/ 0 h 207327"/>
              <a:gd name="connsiteX0" fmla="*/ 544241 w 1197846"/>
              <a:gd name="connsiteY0" fmla="*/ 0 h 207327"/>
              <a:gd name="connsiteX1" fmla="*/ 598923 w 1197846"/>
              <a:gd name="connsiteY1" fmla="*/ 0 h 207327"/>
              <a:gd name="connsiteX2" fmla="*/ 670932 w 1197846"/>
              <a:gd name="connsiteY2" fmla="*/ 0 h 207327"/>
              <a:gd name="connsiteX3" fmla="*/ 1197846 w 1197846"/>
              <a:gd name="connsiteY3" fmla="*/ 0 h 207327"/>
              <a:gd name="connsiteX4" fmla="*/ 1197846 w 1197846"/>
              <a:gd name="connsiteY4" fmla="*/ 100029 h 207327"/>
              <a:gd name="connsiteX5" fmla="*/ 579971 w 1197846"/>
              <a:gd name="connsiteY5" fmla="*/ 95267 h 207327"/>
              <a:gd name="connsiteX6" fmla="*/ 579971 w 1197846"/>
              <a:gd name="connsiteY6" fmla="*/ 197802 h 207327"/>
              <a:gd name="connsiteX7" fmla="*/ 479688 w 1197846"/>
              <a:gd name="connsiteY7" fmla="*/ 207327 h 207327"/>
              <a:gd name="connsiteX8" fmla="*/ 485556 w 1197846"/>
              <a:gd name="connsiteY8" fmla="*/ 100030 h 207327"/>
              <a:gd name="connsiteX9" fmla="*/ 0 w 1197846"/>
              <a:gd name="connsiteY9" fmla="*/ 100030 h 207327"/>
              <a:gd name="connsiteX10" fmla="*/ 0 w 1197846"/>
              <a:gd name="connsiteY10" fmla="*/ 1 h 207327"/>
              <a:gd name="connsiteX11" fmla="*/ 544241 w 1197846"/>
              <a:gd name="connsiteY11" fmla="*/ 1 h 207327"/>
              <a:gd name="connsiteX12" fmla="*/ 544241 w 1197846"/>
              <a:gd name="connsiteY12" fmla="*/ 0 h 207327"/>
              <a:gd name="connsiteX0" fmla="*/ 544241 w 1197846"/>
              <a:gd name="connsiteY0" fmla="*/ 0 h 216852"/>
              <a:gd name="connsiteX1" fmla="*/ 598923 w 1197846"/>
              <a:gd name="connsiteY1" fmla="*/ 0 h 216852"/>
              <a:gd name="connsiteX2" fmla="*/ 670932 w 1197846"/>
              <a:gd name="connsiteY2" fmla="*/ 0 h 216852"/>
              <a:gd name="connsiteX3" fmla="*/ 1197846 w 1197846"/>
              <a:gd name="connsiteY3" fmla="*/ 0 h 216852"/>
              <a:gd name="connsiteX4" fmla="*/ 1197846 w 1197846"/>
              <a:gd name="connsiteY4" fmla="*/ 100029 h 216852"/>
              <a:gd name="connsiteX5" fmla="*/ 579971 w 1197846"/>
              <a:gd name="connsiteY5" fmla="*/ 95267 h 216852"/>
              <a:gd name="connsiteX6" fmla="*/ 577037 w 1197846"/>
              <a:gd name="connsiteY6" fmla="*/ 216852 h 216852"/>
              <a:gd name="connsiteX7" fmla="*/ 479688 w 1197846"/>
              <a:gd name="connsiteY7" fmla="*/ 207327 h 216852"/>
              <a:gd name="connsiteX8" fmla="*/ 485556 w 1197846"/>
              <a:gd name="connsiteY8" fmla="*/ 100030 h 216852"/>
              <a:gd name="connsiteX9" fmla="*/ 0 w 1197846"/>
              <a:gd name="connsiteY9" fmla="*/ 100030 h 216852"/>
              <a:gd name="connsiteX10" fmla="*/ 0 w 1197846"/>
              <a:gd name="connsiteY10" fmla="*/ 1 h 216852"/>
              <a:gd name="connsiteX11" fmla="*/ 544241 w 1197846"/>
              <a:gd name="connsiteY11" fmla="*/ 1 h 216852"/>
              <a:gd name="connsiteX12" fmla="*/ 544241 w 1197846"/>
              <a:gd name="connsiteY12" fmla="*/ 0 h 216852"/>
              <a:gd name="connsiteX0" fmla="*/ 544241 w 1197846"/>
              <a:gd name="connsiteY0" fmla="*/ 0 h 216852"/>
              <a:gd name="connsiteX1" fmla="*/ 598923 w 1197846"/>
              <a:gd name="connsiteY1" fmla="*/ 0 h 216852"/>
              <a:gd name="connsiteX2" fmla="*/ 670932 w 1197846"/>
              <a:gd name="connsiteY2" fmla="*/ 0 h 216852"/>
              <a:gd name="connsiteX3" fmla="*/ 1197846 w 1197846"/>
              <a:gd name="connsiteY3" fmla="*/ 0 h 216852"/>
              <a:gd name="connsiteX4" fmla="*/ 1197846 w 1197846"/>
              <a:gd name="connsiteY4" fmla="*/ 100029 h 216852"/>
              <a:gd name="connsiteX5" fmla="*/ 579971 w 1197846"/>
              <a:gd name="connsiteY5" fmla="*/ 95267 h 216852"/>
              <a:gd name="connsiteX6" fmla="*/ 577037 w 1197846"/>
              <a:gd name="connsiteY6" fmla="*/ 216852 h 216852"/>
              <a:gd name="connsiteX7" fmla="*/ 482622 w 1197846"/>
              <a:gd name="connsiteY7" fmla="*/ 202564 h 216852"/>
              <a:gd name="connsiteX8" fmla="*/ 485556 w 1197846"/>
              <a:gd name="connsiteY8" fmla="*/ 100030 h 216852"/>
              <a:gd name="connsiteX9" fmla="*/ 0 w 1197846"/>
              <a:gd name="connsiteY9" fmla="*/ 100030 h 216852"/>
              <a:gd name="connsiteX10" fmla="*/ 0 w 1197846"/>
              <a:gd name="connsiteY10" fmla="*/ 1 h 216852"/>
              <a:gd name="connsiteX11" fmla="*/ 544241 w 1197846"/>
              <a:gd name="connsiteY11" fmla="*/ 1 h 216852"/>
              <a:gd name="connsiteX12" fmla="*/ 544241 w 1197846"/>
              <a:gd name="connsiteY12" fmla="*/ 0 h 216852"/>
              <a:gd name="connsiteX0" fmla="*/ 544241 w 1197846"/>
              <a:gd name="connsiteY0" fmla="*/ 0 h 204946"/>
              <a:gd name="connsiteX1" fmla="*/ 598923 w 1197846"/>
              <a:gd name="connsiteY1" fmla="*/ 0 h 204946"/>
              <a:gd name="connsiteX2" fmla="*/ 670932 w 1197846"/>
              <a:gd name="connsiteY2" fmla="*/ 0 h 204946"/>
              <a:gd name="connsiteX3" fmla="*/ 1197846 w 1197846"/>
              <a:gd name="connsiteY3" fmla="*/ 0 h 204946"/>
              <a:gd name="connsiteX4" fmla="*/ 1197846 w 1197846"/>
              <a:gd name="connsiteY4" fmla="*/ 100029 h 204946"/>
              <a:gd name="connsiteX5" fmla="*/ 579971 w 1197846"/>
              <a:gd name="connsiteY5" fmla="*/ 95267 h 204946"/>
              <a:gd name="connsiteX6" fmla="*/ 577037 w 1197846"/>
              <a:gd name="connsiteY6" fmla="*/ 204946 h 204946"/>
              <a:gd name="connsiteX7" fmla="*/ 482622 w 1197846"/>
              <a:gd name="connsiteY7" fmla="*/ 202564 h 204946"/>
              <a:gd name="connsiteX8" fmla="*/ 485556 w 1197846"/>
              <a:gd name="connsiteY8" fmla="*/ 100030 h 204946"/>
              <a:gd name="connsiteX9" fmla="*/ 0 w 1197846"/>
              <a:gd name="connsiteY9" fmla="*/ 100030 h 204946"/>
              <a:gd name="connsiteX10" fmla="*/ 0 w 1197846"/>
              <a:gd name="connsiteY10" fmla="*/ 1 h 204946"/>
              <a:gd name="connsiteX11" fmla="*/ 544241 w 1197846"/>
              <a:gd name="connsiteY11" fmla="*/ 1 h 204946"/>
              <a:gd name="connsiteX12" fmla="*/ 544241 w 1197846"/>
              <a:gd name="connsiteY12" fmla="*/ 0 h 204946"/>
              <a:gd name="connsiteX0" fmla="*/ 544241 w 1197846"/>
              <a:gd name="connsiteY0" fmla="*/ 0 h 204946"/>
              <a:gd name="connsiteX1" fmla="*/ 598923 w 1197846"/>
              <a:gd name="connsiteY1" fmla="*/ 0 h 204946"/>
              <a:gd name="connsiteX2" fmla="*/ 670932 w 1197846"/>
              <a:gd name="connsiteY2" fmla="*/ 0 h 204946"/>
              <a:gd name="connsiteX3" fmla="*/ 1197846 w 1197846"/>
              <a:gd name="connsiteY3" fmla="*/ 0 h 204946"/>
              <a:gd name="connsiteX4" fmla="*/ 1197846 w 1197846"/>
              <a:gd name="connsiteY4" fmla="*/ 100029 h 204946"/>
              <a:gd name="connsiteX5" fmla="*/ 579971 w 1197846"/>
              <a:gd name="connsiteY5" fmla="*/ 95267 h 204946"/>
              <a:gd name="connsiteX6" fmla="*/ 577037 w 1197846"/>
              <a:gd name="connsiteY6" fmla="*/ 204946 h 204946"/>
              <a:gd name="connsiteX7" fmla="*/ 482622 w 1197846"/>
              <a:gd name="connsiteY7" fmla="*/ 202564 h 204946"/>
              <a:gd name="connsiteX8" fmla="*/ 484089 w 1197846"/>
              <a:gd name="connsiteY8" fmla="*/ 100030 h 204946"/>
              <a:gd name="connsiteX9" fmla="*/ 0 w 1197846"/>
              <a:gd name="connsiteY9" fmla="*/ 100030 h 204946"/>
              <a:gd name="connsiteX10" fmla="*/ 0 w 1197846"/>
              <a:gd name="connsiteY10" fmla="*/ 1 h 204946"/>
              <a:gd name="connsiteX11" fmla="*/ 544241 w 1197846"/>
              <a:gd name="connsiteY11" fmla="*/ 1 h 204946"/>
              <a:gd name="connsiteX12" fmla="*/ 544241 w 1197846"/>
              <a:gd name="connsiteY12" fmla="*/ 0 h 204946"/>
              <a:gd name="connsiteX0" fmla="*/ 544241 w 1197846"/>
              <a:gd name="connsiteY0" fmla="*/ 0 h 214470"/>
              <a:gd name="connsiteX1" fmla="*/ 598923 w 1197846"/>
              <a:gd name="connsiteY1" fmla="*/ 0 h 214470"/>
              <a:gd name="connsiteX2" fmla="*/ 670932 w 1197846"/>
              <a:gd name="connsiteY2" fmla="*/ 0 h 214470"/>
              <a:gd name="connsiteX3" fmla="*/ 1197846 w 1197846"/>
              <a:gd name="connsiteY3" fmla="*/ 0 h 214470"/>
              <a:gd name="connsiteX4" fmla="*/ 1197846 w 1197846"/>
              <a:gd name="connsiteY4" fmla="*/ 100029 h 214470"/>
              <a:gd name="connsiteX5" fmla="*/ 579971 w 1197846"/>
              <a:gd name="connsiteY5" fmla="*/ 95267 h 214470"/>
              <a:gd name="connsiteX6" fmla="*/ 577037 w 1197846"/>
              <a:gd name="connsiteY6" fmla="*/ 204946 h 214470"/>
              <a:gd name="connsiteX7" fmla="*/ 487023 w 1197846"/>
              <a:gd name="connsiteY7" fmla="*/ 214470 h 214470"/>
              <a:gd name="connsiteX8" fmla="*/ 484089 w 1197846"/>
              <a:gd name="connsiteY8" fmla="*/ 100030 h 214470"/>
              <a:gd name="connsiteX9" fmla="*/ 0 w 1197846"/>
              <a:gd name="connsiteY9" fmla="*/ 100030 h 214470"/>
              <a:gd name="connsiteX10" fmla="*/ 0 w 1197846"/>
              <a:gd name="connsiteY10" fmla="*/ 1 h 214470"/>
              <a:gd name="connsiteX11" fmla="*/ 544241 w 1197846"/>
              <a:gd name="connsiteY11" fmla="*/ 1 h 214470"/>
              <a:gd name="connsiteX12" fmla="*/ 544241 w 1197846"/>
              <a:gd name="connsiteY12" fmla="*/ 0 h 214470"/>
              <a:gd name="connsiteX0" fmla="*/ 544241 w 1197846"/>
              <a:gd name="connsiteY0" fmla="*/ 0 h 216852"/>
              <a:gd name="connsiteX1" fmla="*/ 598923 w 1197846"/>
              <a:gd name="connsiteY1" fmla="*/ 0 h 216852"/>
              <a:gd name="connsiteX2" fmla="*/ 670932 w 1197846"/>
              <a:gd name="connsiteY2" fmla="*/ 0 h 216852"/>
              <a:gd name="connsiteX3" fmla="*/ 1197846 w 1197846"/>
              <a:gd name="connsiteY3" fmla="*/ 0 h 216852"/>
              <a:gd name="connsiteX4" fmla="*/ 1197846 w 1197846"/>
              <a:gd name="connsiteY4" fmla="*/ 100029 h 216852"/>
              <a:gd name="connsiteX5" fmla="*/ 579971 w 1197846"/>
              <a:gd name="connsiteY5" fmla="*/ 95267 h 216852"/>
              <a:gd name="connsiteX6" fmla="*/ 577037 w 1197846"/>
              <a:gd name="connsiteY6" fmla="*/ 216852 h 216852"/>
              <a:gd name="connsiteX7" fmla="*/ 487023 w 1197846"/>
              <a:gd name="connsiteY7" fmla="*/ 214470 h 216852"/>
              <a:gd name="connsiteX8" fmla="*/ 484089 w 1197846"/>
              <a:gd name="connsiteY8" fmla="*/ 100030 h 216852"/>
              <a:gd name="connsiteX9" fmla="*/ 0 w 1197846"/>
              <a:gd name="connsiteY9" fmla="*/ 100030 h 216852"/>
              <a:gd name="connsiteX10" fmla="*/ 0 w 1197846"/>
              <a:gd name="connsiteY10" fmla="*/ 1 h 216852"/>
              <a:gd name="connsiteX11" fmla="*/ 544241 w 1197846"/>
              <a:gd name="connsiteY11" fmla="*/ 1 h 216852"/>
              <a:gd name="connsiteX12" fmla="*/ 544241 w 1197846"/>
              <a:gd name="connsiteY12" fmla="*/ 0 h 216852"/>
              <a:gd name="connsiteX0" fmla="*/ 544241 w 1197846"/>
              <a:gd name="connsiteY0" fmla="*/ 0 h 216852"/>
              <a:gd name="connsiteX1" fmla="*/ 598923 w 1197846"/>
              <a:gd name="connsiteY1" fmla="*/ 0 h 216852"/>
              <a:gd name="connsiteX2" fmla="*/ 670932 w 1197846"/>
              <a:gd name="connsiteY2" fmla="*/ 0 h 216852"/>
              <a:gd name="connsiteX3" fmla="*/ 1197846 w 1197846"/>
              <a:gd name="connsiteY3" fmla="*/ 0 h 216852"/>
              <a:gd name="connsiteX4" fmla="*/ 1197846 w 1197846"/>
              <a:gd name="connsiteY4" fmla="*/ 100029 h 216852"/>
              <a:gd name="connsiteX5" fmla="*/ 579971 w 1197846"/>
              <a:gd name="connsiteY5" fmla="*/ 95267 h 216852"/>
              <a:gd name="connsiteX6" fmla="*/ 577037 w 1197846"/>
              <a:gd name="connsiteY6" fmla="*/ 216852 h 216852"/>
              <a:gd name="connsiteX7" fmla="*/ 487023 w 1197846"/>
              <a:gd name="connsiteY7" fmla="*/ 214470 h 216852"/>
              <a:gd name="connsiteX8" fmla="*/ 487023 w 1197846"/>
              <a:gd name="connsiteY8" fmla="*/ 100030 h 216852"/>
              <a:gd name="connsiteX9" fmla="*/ 0 w 1197846"/>
              <a:gd name="connsiteY9" fmla="*/ 100030 h 216852"/>
              <a:gd name="connsiteX10" fmla="*/ 0 w 1197846"/>
              <a:gd name="connsiteY10" fmla="*/ 1 h 216852"/>
              <a:gd name="connsiteX11" fmla="*/ 544241 w 1197846"/>
              <a:gd name="connsiteY11" fmla="*/ 1 h 216852"/>
              <a:gd name="connsiteX12" fmla="*/ 544241 w 1197846"/>
              <a:gd name="connsiteY12" fmla="*/ 0 h 216852"/>
              <a:gd name="connsiteX0" fmla="*/ 544241 w 1197846"/>
              <a:gd name="connsiteY0" fmla="*/ 0 h 216852"/>
              <a:gd name="connsiteX1" fmla="*/ 598923 w 1197846"/>
              <a:gd name="connsiteY1" fmla="*/ 0 h 216852"/>
              <a:gd name="connsiteX2" fmla="*/ 670932 w 1197846"/>
              <a:gd name="connsiteY2" fmla="*/ 0 h 216852"/>
              <a:gd name="connsiteX3" fmla="*/ 1197846 w 1197846"/>
              <a:gd name="connsiteY3" fmla="*/ 0 h 216852"/>
              <a:gd name="connsiteX4" fmla="*/ 1197846 w 1197846"/>
              <a:gd name="connsiteY4" fmla="*/ 100029 h 216852"/>
              <a:gd name="connsiteX5" fmla="*/ 577037 w 1197846"/>
              <a:gd name="connsiteY5" fmla="*/ 97648 h 216852"/>
              <a:gd name="connsiteX6" fmla="*/ 577037 w 1197846"/>
              <a:gd name="connsiteY6" fmla="*/ 216852 h 216852"/>
              <a:gd name="connsiteX7" fmla="*/ 487023 w 1197846"/>
              <a:gd name="connsiteY7" fmla="*/ 214470 h 216852"/>
              <a:gd name="connsiteX8" fmla="*/ 487023 w 1197846"/>
              <a:gd name="connsiteY8" fmla="*/ 100030 h 216852"/>
              <a:gd name="connsiteX9" fmla="*/ 0 w 1197846"/>
              <a:gd name="connsiteY9" fmla="*/ 100030 h 216852"/>
              <a:gd name="connsiteX10" fmla="*/ 0 w 1197846"/>
              <a:gd name="connsiteY10" fmla="*/ 1 h 216852"/>
              <a:gd name="connsiteX11" fmla="*/ 544241 w 1197846"/>
              <a:gd name="connsiteY11" fmla="*/ 1 h 216852"/>
              <a:gd name="connsiteX12" fmla="*/ 544241 w 1197846"/>
              <a:gd name="connsiteY12" fmla="*/ 0 h 21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7846" h="216852">
                <a:moveTo>
                  <a:pt x="544241" y="0"/>
                </a:moveTo>
                <a:lnTo>
                  <a:pt x="598923" y="0"/>
                </a:lnTo>
                <a:lnTo>
                  <a:pt x="670932" y="0"/>
                </a:lnTo>
                <a:lnTo>
                  <a:pt x="1197846" y="0"/>
                </a:lnTo>
                <a:lnTo>
                  <a:pt x="1197846" y="100029"/>
                </a:lnTo>
                <a:lnTo>
                  <a:pt x="577037" y="97648"/>
                </a:lnTo>
                <a:lnTo>
                  <a:pt x="577037" y="216852"/>
                </a:lnTo>
                <a:lnTo>
                  <a:pt x="487023" y="214470"/>
                </a:lnTo>
                <a:lnTo>
                  <a:pt x="487023" y="100030"/>
                </a:lnTo>
                <a:lnTo>
                  <a:pt x="0" y="100030"/>
                </a:lnTo>
                <a:lnTo>
                  <a:pt x="0" y="1"/>
                </a:lnTo>
                <a:lnTo>
                  <a:pt x="544241" y="1"/>
                </a:lnTo>
                <a:lnTo>
                  <a:pt x="544241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5">
            <a:extLst>
              <a:ext uri="{FF2B5EF4-FFF2-40B4-BE49-F238E27FC236}">
                <a16:creationId xmlns:a16="http://schemas.microsoft.com/office/drawing/2014/main" id="{A34F647F-0654-4598-BCC1-D924184CF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8732" y="2291469"/>
            <a:ext cx="5950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スロープ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7796614" y="131807"/>
            <a:ext cx="1186841" cy="33855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別紙５</a:t>
            </a:r>
            <a:r>
              <a:rPr lang="en-US" altLang="ja-JP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-1</a:t>
            </a:r>
            <a:endParaRPr lang="ja-JP" altLang="en-US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84009" y="3786713"/>
            <a:ext cx="5112568" cy="295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ja-JP" altLang="ja-JP" sz="1400" b="1" dirty="0"/>
              <a:t>船着場等の整備内容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する施設等</a:t>
            </a:r>
          </a:p>
          <a:p>
            <a:pPr marL="171450" lvl="3" indent="-84138">
              <a:buFont typeface="Arial" panose="020B0604020202020204" pitchFamily="34" charset="0"/>
              <a:buChar char="•"/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船着場　２バース（海船用、川舟用各１バース）</a:t>
            </a:r>
          </a:p>
          <a:p>
            <a:pPr marL="171450" lvl="3" indent="-84138">
              <a:buFont typeface="Arial" panose="020B0604020202020204" pitchFamily="34" charset="0"/>
              <a:buChar char="•"/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スロープ（船着場～耐震護岸天端（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OP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3.0</a:t>
            </a:r>
            <a:r>
              <a:rPr lang="ja-JP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ｍ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））　２か所</a:t>
            </a:r>
          </a:p>
          <a:p>
            <a:pPr marL="171450" lvl="3" indent="-84138">
              <a:buFont typeface="Arial" panose="020B0604020202020204" pitchFamily="34" charset="0"/>
              <a:buChar char="•"/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船着場やスロープ設置にかかる手すり、床材（舗装）、柵等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一式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3" indent="-84138">
              <a:buFont typeface="Arial" panose="020B0604020202020204" pitchFamily="34" charset="0"/>
              <a:buChar char="•"/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1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船着場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（バース）の設置位置及び整備内容</a:t>
            </a:r>
          </a:p>
          <a:p>
            <a:pPr marL="171450" lvl="0" indent="-84138">
              <a:buFont typeface="Arial" panose="020B0604020202020204" pitchFamily="34" charset="0"/>
              <a:buChar char="•"/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設置位置は、別図１～４のとおり</a:t>
            </a:r>
          </a:p>
          <a:p>
            <a:pPr marL="171450" lvl="0" indent="-84138">
              <a:buFont typeface="Arial" panose="020B0604020202020204" pitchFamily="34" charset="0"/>
              <a:buChar char="•"/>
            </a:pP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整備内容は、次のとおり</a:t>
            </a:r>
          </a:p>
          <a:p>
            <a:pPr lvl="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船用：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L=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40m , W=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6m ,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乾舷約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100cm ,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鋼製浮桟橋</a:t>
            </a:r>
          </a:p>
          <a:p>
            <a:pPr lvl="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 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川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船用：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L=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40m , W=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6m ,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乾舷約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50cm ,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鋼製浮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桟橋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している係留船舶の大きさ等</a:t>
            </a:r>
          </a:p>
          <a:p>
            <a:pPr marL="171450" indent="-84138">
              <a:buFont typeface="Arial" panose="020B0604020202020204" pitchFamily="34" charset="0"/>
              <a:buChar char="•"/>
            </a:pP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船：長さ２７．８ｍ、幅７ｍ、総トン数９９トン、乗船者数１６６名</a:t>
            </a:r>
          </a:p>
          <a:p>
            <a:pPr marL="171450" indent="-84138">
              <a:buFont typeface="Arial" panose="020B0604020202020204" pitchFamily="34" charset="0"/>
              <a:buChar char="•"/>
            </a:pP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川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舟：長さ２８．５ｍ、幅３ｍ、総トン数３５トン、乗船者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数１１０名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1874" y="98250"/>
            <a:ext cx="335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別紙５　船着場</a:t>
            </a:r>
            <a:r>
              <a:rPr lang="ja-JP" altLang="en-US" b="1" dirty="0"/>
              <a:t>等の整備内容</a:t>
            </a:r>
          </a:p>
        </p:txBody>
      </p:sp>
    </p:spTree>
    <p:extLst>
      <p:ext uri="{BB962C8B-B14F-4D97-AF65-F5344CB8AC3E}">
        <p14:creationId xmlns:p14="http://schemas.microsoft.com/office/powerpoint/2010/main" val="200825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86840" y="5362313"/>
            <a:ext cx="3389773" cy="6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9" r="20063"/>
          <a:stretch/>
        </p:blipFill>
        <p:spPr>
          <a:xfrm>
            <a:off x="4202435" y="2998075"/>
            <a:ext cx="3384376" cy="2614454"/>
          </a:xfrm>
          <a:prstGeom prst="rect">
            <a:avLst/>
          </a:prstGeom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354076" y="61494"/>
            <a:ext cx="4896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船着場等のイメージ図（川船・横断）</a:t>
            </a:r>
            <a:endParaRPr lang="ja-JP" altLang="en-US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5"/>
          <p:cNvSpPr txBox="1">
            <a:spLocks noChangeArrowheads="1"/>
          </p:cNvSpPr>
          <p:nvPr/>
        </p:nvSpPr>
        <p:spPr bwMode="auto">
          <a:xfrm>
            <a:off x="3524190" y="2367506"/>
            <a:ext cx="723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堤外地</a:t>
            </a:r>
          </a:p>
        </p:txBody>
      </p:sp>
      <p:sp>
        <p:nvSpPr>
          <p:cNvPr id="19" name="テキスト ボックス 5"/>
          <p:cNvSpPr txBox="1">
            <a:spLocks noChangeArrowheads="1"/>
          </p:cNvSpPr>
          <p:nvPr/>
        </p:nvSpPr>
        <p:spPr bwMode="auto">
          <a:xfrm>
            <a:off x="5915591" y="2395857"/>
            <a:ext cx="723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堤内地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5" r="72422"/>
          <a:stretch/>
        </p:blipFill>
        <p:spPr>
          <a:xfrm>
            <a:off x="971600" y="2998075"/>
            <a:ext cx="1080120" cy="2614454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2042195" y="5181264"/>
            <a:ext cx="1872208" cy="66987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2481540" y="5362313"/>
            <a:ext cx="10823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川船船着場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4" t="78830" r="81151"/>
          <a:stretch/>
        </p:blipFill>
        <p:spPr>
          <a:xfrm>
            <a:off x="3885828" y="5059051"/>
            <a:ext cx="504056" cy="553477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6" t="49531" r="46463" b="14664"/>
          <a:stretch/>
        </p:blipFill>
        <p:spPr>
          <a:xfrm>
            <a:off x="4317876" y="5040000"/>
            <a:ext cx="216024" cy="93610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3" t="6011" r="74275" b="85727"/>
          <a:stretch/>
        </p:blipFill>
        <p:spPr>
          <a:xfrm>
            <a:off x="4369571" y="2908706"/>
            <a:ext cx="648072" cy="216024"/>
          </a:xfrm>
          <a:prstGeom prst="rect">
            <a:avLst/>
          </a:prstGeom>
        </p:spPr>
      </p:pic>
      <p:sp>
        <p:nvSpPr>
          <p:cNvPr id="30" name="テキスト ボックス 5"/>
          <p:cNvSpPr txBox="1">
            <a:spLocks noChangeArrowheads="1"/>
          </p:cNvSpPr>
          <p:nvPr/>
        </p:nvSpPr>
        <p:spPr bwMode="auto">
          <a:xfrm>
            <a:off x="5200402" y="3502037"/>
            <a:ext cx="40011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防潮堤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5017643" y="3091616"/>
            <a:ext cx="288032" cy="2149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5"/>
          <p:cNvSpPr txBox="1">
            <a:spLocks noChangeArrowheads="1"/>
          </p:cNvSpPr>
          <p:nvPr/>
        </p:nvSpPr>
        <p:spPr bwMode="auto">
          <a:xfrm>
            <a:off x="4602293" y="4445263"/>
            <a:ext cx="400110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護岸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5180684" y="4315321"/>
            <a:ext cx="0" cy="162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26744" y="5169097"/>
            <a:ext cx="19267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1938767" y="5173553"/>
            <a:ext cx="0" cy="188760"/>
          </a:xfrm>
          <a:prstGeom prst="straightConnector1">
            <a:avLst/>
          </a:prstGeom>
          <a:ln w="317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5"/>
          <p:cNvSpPr txBox="1">
            <a:spLocks noChangeArrowheads="1"/>
          </p:cNvSpPr>
          <p:nvPr/>
        </p:nvSpPr>
        <p:spPr bwMode="auto">
          <a:xfrm>
            <a:off x="1725924" y="4934942"/>
            <a:ext cx="74892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乾舷</a:t>
            </a:r>
            <a:r>
              <a:rPr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50cm</a:t>
            </a:r>
            <a:endParaRPr lang="ja-JP" altLang="en-US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6" name="テキスト ボックス 5">
            <a:extLst>
              <a:ext uri="{FF2B5EF4-FFF2-40B4-BE49-F238E27FC236}">
                <a16:creationId xmlns:a16="http://schemas.microsoft.com/office/drawing/2014/main" id="{9E2403EB-C10E-4A4E-85DD-0DC91E1AB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6963" y="3953608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スロープ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305017" y="4243948"/>
            <a:ext cx="609386" cy="90423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107308" y="4225062"/>
            <a:ext cx="431101" cy="317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249428" y="4231571"/>
            <a:ext cx="8644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3305017" y="4081687"/>
            <a:ext cx="1875667" cy="14520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796614" y="131807"/>
            <a:ext cx="1186841" cy="33855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別紙５</a:t>
            </a:r>
            <a:r>
              <a:rPr lang="en-US" altLang="ja-JP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-2</a:t>
            </a:r>
            <a:endParaRPr lang="ja-JP" altLang="en-US" sz="16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983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86840" y="5362313"/>
            <a:ext cx="3389773" cy="6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9" r="20063"/>
          <a:stretch/>
        </p:blipFill>
        <p:spPr>
          <a:xfrm>
            <a:off x="4202435" y="2998075"/>
            <a:ext cx="3384376" cy="2614454"/>
          </a:xfrm>
          <a:prstGeom prst="rect">
            <a:avLst/>
          </a:prstGeom>
        </p:spPr>
      </p:pic>
      <p:sp>
        <p:nvSpPr>
          <p:cNvPr id="18" name="テキスト ボックス 5"/>
          <p:cNvSpPr txBox="1">
            <a:spLocks noChangeArrowheads="1"/>
          </p:cNvSpPr>
          <p:nvPr/>
        </p:nvSpPr>
        <p:spPr bwMode="auto">
          <a:xfrm>
            <a:off x="3524190" y="2367506"/>
            <a:ext cx="723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堤外地</a:t>
            </a:r>
          </a:p>
        </p:txBody>
      </p:sp>
      <p:sp>
        <p:nvSpPr>
          <p:cNvPr id="19" name="テキスト ボックス 5"/>
          <p:cNvSpPr txBox="1">
            <a:spLocks noChangeArrowheads="1"/>
          </p:cNvSpPr>
          <p:nvPr/>
        </p:nvSpPr>
        <p:spPr bwMode="auto">
          <a:xfrm>
            <a:off x="5915591" y="2395857"/>
            <a:ext cx="723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堤内地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5" r="72422"/>
          <a:stretch/>
        </p:blipFill>
        <p:spPr>
          <a:xfrm>
            <a:off x="971600" y="2998075"/>
            <a:ext cx="1080120" cy="261445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4" t="78830" r="81151"/>
          <a:stretch/>
        </p:blipFill>
        <p:spPr>
          <a:xfrm>
            <a:off x="3885828" y="5059051"/>
            <a:ext cx="504056" cy="553477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6" t="49531" r="46463" b="14664"/>
          <a:stretch/>
        </p:blipFill>
        <p:spPr>
          <a:xfrm>
            <a:off x="4317876" y="5040000"/>
            <a:ext cx="216024" cy="93610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3" t="6011" r="74275" b="85727"/>
          <a:stretch/>
        </p:blipFill>
        <p:spPr>
          <a:xfrm>
            <a:off x="4369571" y="2908706"/>
            <a:ext cx="648072" cy="216024"/>
          </a:xfrm>
          <a:prstGeom prst="rect">
            <a:avLst/>
          </a:prstGeom>
        </p:spPr>
      </p:pic>
      <p:sp>
        <p:nvSpPr>
          <p:cNvPr id="30" name="テキスト ボックス 5"/>
          <p:cNvSpPr txBox="1">
            <a:spLocks noChangeArrowheads="1"/>
          </p:cNvSpPr>
          <p:nvPr/>
        </p:nvSpPr>
        <p:spPr bwMode="auto">
          <a:xfrm>
            <a:off x="5200402" y="3502037"/>
            <a:ext cx="40011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防潮堤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5017643" y="3091616"/>
            <a:ext cx="288032" cy="2149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5"/>
          <p:cNvSpPr txBox="1">
            <a:spLocks noChangeArrowheads="1"/>
          </p:cNvSpPr>
          <p:nvPr/>
        </p:nvSpPr>
        <p:spPr bwMode="auto">
          <a:xfrm>
            <a:off x="4602293" y="4445263"/>
            <a:ext cx="400110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護岸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5180684" y="4315321"/>
            <a:ext cx="0" cy="162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26744" y="4921199"/>
            <a:ext cx="19267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1938767" y="4941168"/>
            <a:ext cx="0" cy="396000"/>
          </a:xfrm>
          <a:prstGeom prst="straightConnector1">
            <a:avLst/>
          </a:prstGeom>
          <a:ln w="317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5"/>
          <p:cNvSpPr txBox="1">
            <a:spLocks noChangeArrowheads="1"/>
          </p:cNvSpPr>
          <p:nvPr/>
        </p:nvSpPr>
        <p:spPr bwMode="auto">
          <a:xfrm>
            <a:off x="1725924" y="4687044"/>
            <a:ext cx="79060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乾舷</a:t>
            </a:r>
            <a:r>
              <a:rPr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100cm</a:t>
            </a:r>
            <a:endParaRPr lang="ja-JP" altLang="en-US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042195" y="4933950"/>
            <a:ext cx="1872208" cy="91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5"/>
          <p:cNvSpPr txBox="1">
            <a:spLocks noChangeArrowheads="1"/>
          </p:cNvSpPr>
          <p:nvPr/>
        </p:nvSpPr>
        <p:spPr bwMode="auto">
          <a:xfrm>
            <a:off x="2481540" y="5229200"/>
            <a:ext cx="10823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海船船着場</a:t>
            </a:r>
          </a:p>
        </p:txBody>
      </p:sp>
      <p:sp>
        <p:nvSpPr>
          <p:cNvPr id="44" name="テキスト ボックス 5">
            <a:extLst>
              <a:ext uri="{FF2B5EF4-FFF2-40B4-BE49-F238E27FC236}">
                <a16:creationId xmlns:a16="http://schemas.microsoft.com/office/drawing/2014/main" id="{9E2403EB-C10E-4A4E-85DD-0DC91E1AB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6963" y="3953608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スロープ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305017" y="4243948"/>
            <a:ext cx="609386" cy="652721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3107308" y="4225062"/>
            <a:ext cx="431101" cy="317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249428" y="4231571"/>
            <a:ext cx="8644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3305017" y="4081687"/>
            <a:ext cx="1875667" cy="145203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7796614" y="131807"/>
            <a:ext cx="1186841" cy="33855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別紙５</a:t>
            </a:r>
            <a:r>
              <a:rPr lang="en-US" altLang="ja-JP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-3</a:t>
            </a:r>
            <a:endParaRPr lang="ja-JP" altLang="en-US" sz="16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354076" y="131807"/>
            <a:ext cx="4896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船着場等のイメージ図（海船・横断）</a:t>
            </a:r>
            <a:endParaRPr lang="ja-JP" altLang="en-US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47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コネクタ 14"/>
          <p:cNvCxnSpPr/>
          <p:nvPr/>
        </p:nvCxnSpPr>
        <p:spPr>
          <a:xfrm flipV="1">
            <a:off x="1159158" y="3303232"/>
            <a:ext cx="320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5777" y="4515652"/>
            <a:ext cx="9031723" cy="6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5" r="72422"/>
          <a:stretch/>
        </p:blipFill>
        <p:spPr>
          <a:xfrm>
            <a:off x="60537" y="2151414"/>
            <a:ext cx="1080120" cy="261445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print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4" t="78830" r="81151"/>
          <a:stretch/>
        </p:blipFill>
        <p:spPr>
          <a:xfrm>
            <a:off x="4831907" y="4210328"/>
            <a:ext cx="504056" cy="553477"/>
          </a:xfrm>
          <a:prstGeom prst="rect">
            <a:avLst/>
          </a:prstGeom>
        </p:spPr>
      </p:pic>
      <p:sp>
        <p:nvSpPr>
          <p:cNvPr id="30" name="テキスト ボックス 5"/>
          <p:cNvSpPr txBox="1">
            <a:spLocks noChangeArrowheads="1"/>
          </p:cNvSpPr>
          <p:nvPr/>
        </p:nvSpPr>
        <p:spPr bwMode="auto">
          <a:xfrm>
            <a:off x="2521875" y="2482648"/>
            <a:ext cx="8309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防潮堤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2592231" y="3081733"/>
            <a:ext cx="288032" cy="2149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5"/>
          <p:cNvSpPr txBox="1">
            <a:spLocks noChangeArrowheads="1"/>
          </p:cNvSpPr>
          <p:nvPr/>
        </p:nvSpPr>
        <p:spPr bwMode="auto">
          <a:xfrm>
            <a:off x="2629598" y="3288970"/>
            <a:ext cx="6155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/>
              <a:t>護岸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5747482" y="4054254"/>
            <a:ext cx="19267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5868144" y="4065443"/>
            <a:ext cx="0" cy="432000"/>
          </a:xfrm>
          <a:prstGeom prst="straightConnector1">
            <a:avLst/>
          </a:prstGeom>
          <a:ln w="317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5"/>
          <p:cNvSpPr txBox="1">
            <a:spLocks noChangeArrowheads="1"/>
          </p:cNvSpPr>
          <p:nvPr/>
        </p:nvSpPr>
        <p:spPr bwMode="auto">
          <a:xfrm>
            <a:off x="5259212" y="3806329"/>
            <a:ext cx="79060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乾舷</a:t>
            </a:r>
            <a:r>
              <a:rPr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100cm</a:t>
            </a:r>
            <a:endParaRPr lang="ja-JP" altLang="en-US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11" name="グループ化 10"/>
          <p:cNvGrpSpPr>
            <a:grpSpLocks noChangeAspect="1"/>
          </p:cNvGrpSpPr>
          <p:nvPr/>
        </p:nvGrpSpPr>
        <p:grpSpPr>
          <a:xfrm>
            <a:off x="1222177" y="3143144"/>
            <a:ext cx="7590932" cy="2031485"/>
            <a:chOff x="5330346" y="5856026"/>
            <a:chExt cx="4450708" cy="758060"/>
          </a:xfrm>
        </p:grpSpPr>
        <p:sp>
          <p:nvSpPr>
            <p:cNvPr id="35" name="正方形/長方形 34"/>
            <p:cNvSpPr/>
            <p:nvPr/>
          </p:nvSpPr>
          <p:spPr>
            <a:xfrm rot="20140438" flipH="1">
              <a:off x="5644281" y="6221405"/>
              <a:ext cx="3240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 rot="16200000" flipH="1">
              <a:off x="6760881" y="6167684"/>
              <a:ext cx="288000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 rot="16200000" flipH="1">
              <a:off x="6691888" y="6166620"/>
              <a:ext cx="288000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16200000" flipH="1">
              <a:off x="6382286" y="6199118"/>
              <a:ext cx="161203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16200000" flipH="1">
              <a:off x="6313293" y="6199118"/>
              <a:ext cx="161203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20140438" flipH="1">
              <a:off x="6912430" y="5923671"/>
              <a:ext cx="4860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flipH="1">
              <a:off x="6829829" y="5990794"/>
              <a:ext cx="828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 rot="20140438" flipH="1">
              <a:off x="6473461" y="6039935"/>
              <a:ext cx="3564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 flipH="1">
              <a:off x="6386524" y="6089489"/>
              <a:ext cx="828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 rot="20140438" flipH="1">
              <a:off x="6061893" y="6134778"/>
              <a:ext cx="3240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 rot="5400000">
              <a:off x="8110830" y="6109974"/>
              <a:ext cx="180000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 rot="5400000">
              <a:off x="8179823" y="6108910"/>
              <a:ext cx="180000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 rot="1457002">
              <a:off x="7703043" y="5922667"/>
              <a:ext cx="4860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8193082" y="5988626"/>
              <a:ext cx="828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 rot="1457002">
              <a:off x="8286999" y="6037588"/>
              <a:ext cx="3564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7398102" y="5856026"/>
              <a:ext cx="309146" cy="59738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 rot="5400000">
              <a:off x="8616218" y="6154312"/>
              <a:ext cx="79200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 rot="5400000">
              <a:off x="8685211" y="6153248"/>
              <a:ext cx="79200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8648070" y="6083364"/>
              <a:ext cx="828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 rot="1457002">
              <a:off x="8741987" y="6132326"/>
              <a:ext cx="3564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8161054" y="6200086"/>
              <a:ext cx="1620000" cy="32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/>
            <p:cNvCxnSpPr/>
            <p:nvPr/>
          </p:nvCxnSpPr>
          <p:spPr>
            <a:xfrm>
              <a:off x="8161054" y="6193865"/>
              <a:ext cx="1620000" cy="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正方形/長方形 63"/>
            <p:cNvSpPr/>
            <p:nvPr/>
          </p:nvSpPr>
          <p:spPr>
            <a:xfrm rot="16200000" flipH="1">
              <a:off x="6002657" y="6253421"/>
              <a:ext cx="90000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 rot="16200000" flipH="1">
              <a:off x="5933664" y="6252357"/>
              <a:ext cx="90000" cy="108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 flipH="1">
              <a:off x="5971293" y="6176116"/>
              <a:ext cx="82800" cy="3600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5330346" y="6290086"/>
              <a:ext cx="1620000" cy="32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8" name="直線コネクタ 67"/>
            <p:cNvCxnSpPr/>
            <p:nvPr/>
          </p:nvCxnSpPr>
          <p:spPr>
            <a:xfrm>
              <a:off x="5330346" y="6285138"/>
              <a:ext cx="1620000" cy="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8655818" y="6299736"/>
              <a:ext cx="813932" cy="114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海船船着場</a:t>
              </a: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806281" y="6408074"/>
              <a:ext cx="813932" cy="114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川船</a:t>
              </a:r>
              <a:r>
                <a:rPr kumimoji="1" lang="ja-JP" altLang="en-US" sz="1400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船着場</a:t>
              </a:r>
            </a:p>
          </p:txBody>
        </p:sp>
      </p:grpSp>
      <p:cxnSp>
        <p:nvCxnSpPr>
          <p:cNvPr id="71" name="直線コネクタ 70"/>
          <p:cNvCxnSpPr/>
          <p:nvPr/>
        </p:nvCxnSpPr>
        <p:spPr>
          <a:xfrm>
            <a:off x="4067944" y="4283310"/>
            <a:ext cx="19267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4179520" y="4284973"/>
            <a:ext cx="0" cy="216000"/>
          </a:xfrm>
          <a:prstGeom prst="straightConnector1">
            <a:avLst/>
          </a:prstGeom>
          <a:ln w="317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5"/>
          <p:cNvSpPr txBox="1">
            <a:spLocks noChangeArrowheads="1"/>
          </p:cNvSpPr>
          <p:nvPr/>
        </p:nvSpPr>
        <p:spPr bwMode="auto">
          <a:xfrm>
            <a:off x="3937553" y="4036353"/>
            <a:ext cx="72327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乾</a:t>
            </a:r>
            <a:r>
              <a:rPr lang="ja-JP" altLang="en-US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舷</a:t>
            </a:r>
            <a:r>
              <a:rPr lang="en-US" altLang="ja-JP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50cm</a:t>
            </a:r>
            <a:endParaRPr lang="ja-JP" altLang="en-US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4" name="テキスト ボックス 5">
            <a:extLst>
              <a:ext uri="{FF2B5EF4-FFF2-40B4-BE49-F238E27FC236}">
                <a16:creationId xmlns:a16="http://schemas.microsoft.com/office/drawing/2014/main" id="{9E2403EB-C10E-4A4E-85DD-0DC91E1AB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8366" y="3371423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スロープ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2268711" y="3642877"/>
            <a:ext cx="431101" cy="3178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1410831" y="3649386"/>
            <a:ext cx="8644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5">
            <a:extLst>
              <a:ext uri="{FF2B5EF4-FFF2-40B4-BE49-F238E27FC236}">
                <a16:creationId xmlns:a16="http://schemas.microsoft.com/office/drawing/2014/main" id="{9E2403EB-C10E-4A4E-85DD-0DC91E1AB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190" y="3303232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スロープ</a:t>
            </a:r>
          </a:p>
        </p:txBody>
      </p:sp>
      <p:cxnSp>
        <p:nvCxnSpPr>
          <p:cNvPr id="75" name="直線矢印コネクタ 74"/>
          <p:cNvCxnSpPr/>
          <p:nvPr/>
        </p:nvCxnSpPr>
        <p:spPr>
          <a:xfrm flipH="1">
            <a:off x="7235860" y="3581907"/>
            <a:ext cx="432420" cy="2930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7663655" y="3581195"/>
            <a:ext cx="8644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5">
            <a:extLst>
              <a:ext uri="{FF2B5EF4-FFF2-40B4-BE49-F238E27FC236}">
                <a16:creationId xmlns:a16="http://schemas.microsoft.com/office/drawing/2014/main" id="{9E2403EB-C10E-4A4E-85DD-0DC91E1AB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911" y="2846941"/>
            <a:ext cx="6078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OP+3.0</a:t>
            </a:r>
            <a:endParaRPr lang="ja-JP" altLang="en-US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2117378" y="3094433"/>
            <a:ext cx="488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V="1">
            <a:off x="1159158" y="2488704"/>
            <a:ext cx="766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2592231" y="2271645"/>
            <a:ext cx="288032" cy="2149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5">
            <a:extLst>
              <a:ext uri="{FF2B5EF4-FFF2-40B4-BE49-F238E27FC236}">
                <a16:creationId xmlns:a16="http://schemas.microsoft.com/office/drawing/2014/main" id="{9E2403EB-C10E-4A4E-85DD-0DC91E1AB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911" y="2036853"/>
            <a:ext cx="5886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OP+5.0</a:t>
            </a:r>
            <a:endParaRPr lang="ja-JP" altLang="en-US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>
            <a:off x="2117378" y="2284345"/>
            <a:ext cx="488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4628133" y="3303232"/>
            <a:ext cx="75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 flipV="1">
            <a:off x="5683982" y="3303232"/>
            <a:ext cx="320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7796614" y="131807"/>
            <a:ext cx="1186841" cy="33855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別紙５</a:t>
            </a:r>
            <a:r>
              <a:rPr lang="en-US" altLang="ja-JP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-4</a:t>
            </a:r>
            <a:endParaRPr lang="ja-JP" altLang="en-US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2543936" y="59893"/>
            <a:ext cx="4896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船着場等のイメージ図（縦断）</a:t>
            </a:r>
            <a:endParaRPr lang="ja-JP" altLang="en-US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1389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280</Words>
  <Application>Microsoft Office PowerPoint</Application>
  <PresentationFormat>画面に合わせる (4:3)</PresentationFormat>
  <Paragraphs>57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UDゴシック</vt:lpstr>
      <vt:lpstr>Meiryo UI</vt:lpstr>
      <vt:lpstr>ＭＳ Ｐゴシック</vt:lpstr>
      <vt:lpstr>游ゴシック</vt:lpstr>
      <vt:lpstr>Arial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職員端末機(CALS) 18年度1月調達</dc:creator>
  <cp:lastModifiedBy>出塩　健</cp:lastModifiedBy>
  <cp:revision>256</cp:revision>
  <cp:lastPrinted>2022-12-22T04:05:18Z</cp:lastPrinted>
  <dcterms:created xsi:type="dcterms:W3CDTF">2008-09-05T10:05:00Z</dcterms:created>
  <dcterms:modified xsi:type="dcterms:W3CDTF">2022-12-22T08:38:25Z</dcterms:modified>
</cp:coreProperties>
</file>