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2" r:id="rId2"/>
    <p:sldId id="263" r:id="rId3"/>
    <p:sldId id="265" r:id="rId4"/>
    <p:sldId id="266" r:id="rId5"/>
  </p:sldIdLst>
  <p:sldSz cx="9144000" cy="6858000" type="screen4x3"/>
  <p:notesSz cx="6738938" cy="987266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93" autoAdjust="0"/>
    <p:restoredTop sz="93463" autoAdjust="0"/>
  </p:normalViewPr>
  <p:slideViewPr>
    <p:cSldViewPr>
      <p:cViewPr varScale="1">
        <p:scale>
          <a:sx n="66" d="100"/>
          <a:sy n="66" d="100"/>
        </p:scale>
        <p:origin x="1566" y="66"/>
      </p:cViewPr>
      <p:guideLst>
        <p:guide orient="horz" pos="2160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21000" cy="495300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7938" y="1"/>
            <a:ext cx="2919412" cy="495300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r">
              <a:defRPr sz="1200"/>
            </a:lvl1pPr>
          </a:lstStyle>
          <a:p>
            <a:fld id="{00019AB5-53BE-488D-AE9A-7E7D857E25FC}" type="datetimeFigureOut">
              <a:rPr kumimoji="1" lang="ja-JP" altLang="en-US" smtClean="0"/>
              <a:t>2022/12/22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1233488"/>
            <a:ext cx="4441825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5" rIns="91429" bIns="4571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4688" y="4751388"/>
            <a:ext cx="5391150" cy="3887787"/>
          </a:xfrm>
          <a:prstGeom prst="rect">
            <a:avLst/>
          </a:prstGeom>
        </p:spPr>
        <p:txBody>
          <a:bodyPr vert="horz" lIns="91429" tIns="45715" rIns="91429" bIns="4571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21000" cy="495300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7938" y="9377363"/>
            <a:ext cx="2919412" cy="495300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r">
              <a:defRPr sz="1200"/>
            </a:lvl1pPr>
          </a:lstStyle>
          <a:p>
            <a:fld id="{2032183E-CFF4-41DF-ABB9-B492E83D99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00744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32183E-CFF4-41DF-ABB9-B492E83D9907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42424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32183E-CFF4-41DF-ABB9-B492E83D9907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98257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32183E-CFF4-41DF-ABB9-B492E83D9907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75455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707CB4-C3DF-4433-9F29-24379AB3558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45490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4BF3D5-519D-4436-9BB9-933D0C892B5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6894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93379F-1763-4645-97DC-5CA40CEA623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062066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5AADA9-0826-4A2C-B900-E91A9311883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70106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250C69-D565-4429-9B51-068E793AE92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30543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64453A-B375-4F8F-9D96-1B773A19075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54969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072D13-DFD7-42E5-85F8-5A12BFF886E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66973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92F963-4831-4C65-872F-982FB777ADC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98651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B84E4A-D788-4DAC-9E6B-08B6E57C5F6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56874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781997-712D-4DFA-9AA3-AFB720AC927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43121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395F48-1C91-476E-8B31-128EA748BE2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21269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E7E6DF-2517-40A7-94FA-8E0BE27845A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04266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99E8790E-F3E2-4527-9C0B-CD0E00D1F16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 rotWithShape="1">
          <a:blip r:embed="rId2"/>
          <a:srcRect t="9238" b="9812"/>
          <a:stretch/>
        </p:blipFill>
        <p:spPr>
          <a:xfrm>
            <a:off x="162267" y="2068926"/>
            <a:ext cx="8468105" cy="4752528"/>
          </a:xfrm>
          <a:prstGeom prst="rect">
            <a:avLst/>
          </a:prstGeom>
        </p:spPr>
      </p:pic>
      <p:sp>
        <p:nvSpPr>
          <p:cNvPr id="2051" name="Text Box 5"/>
          <p:cNvSpPr txBox="1">
            <a:spLocks noChangeArrowheads="1"/>
          </p:cNvSpPr>
          <p:nvPr/>
        </p:nvSpPr>
        <p:spPr bwMode="auto">
          <a:xfrm>
            <a:off x="1988249" y="16875"/>
            <a:ext cx="51675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平　面　図</a:t>
            </a:r>
            <a:endParaRPr lang="ja-JP" altLang="en-US" sz="2000" b="1" dirty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" name="テキスト ボックス 29"/>
          <p:cNvSpPr txBox="1">
            <a:spLocks noChangeArrowheads="1"/>
          </p:cNvSpPr>
          <p:nvPr/>
        </p:nvSpPr>
        <p:spPr bwMode="auto">
          <a:xfrm>
            <a:off x="5772150" y="741591"/>
            <a:ext cx="716873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安治川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2483768" y="2204864"/>
            <a:ext cx="1119127" cy="247220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788577" y="2203690"/>
            <a:ext cx="1119127" cy="247220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6" name="図 15"/>
          <p:cNvPicPr>
            <a:picLocks noChangeAspect="1"/>
          </p:cNvPicPr>
          <p:nvPr/>
        </p:nvPicPr>
        <p:blipFill rotWithShape="1">
          <a:blip r:embed="rId2"/>
          <a:srcRect l="4557" r="87790" b="89451"/>
          <a:stretch/>
        </p:blipFill>
        <p:spPr>
          <a:xfrm>
            <a:off x="7863211" y="1254249"/>
            <a:ext cx="648072" cy="619322"/>
          </a:xfrm>
          <a:prstGeom prst="rect">
            <a:avLst/>
          </a:prstGeom>
        </p:spPr>
      </p:pic>
      <p:sp>
        <p:nvSpPr>
          <p:cNvPr id="2" name="ホームベース 1"/>
          <p:cNvSpPr/>
          <p:nvPr/>
        </p:nvSpPr>
        <p:spPr>
          <a:xfrm>
            <a:off x="2605599" y="1991749"/>
            <a:ext cx="936000" cy="16251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ホームベース 16"/>
          <p:cNvSpPr/>
          <p:nvPr/>
        </p:nvSpPr>
        <p:spPr>
          <a:xfrm>
            <a:off x="910277" y="1791249"/>
            <a:ext cx="936000" cy="360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29"/>
          <p:cNvSpPr txBox="1">
            <a:spLocks noChangeArrowheads="1"/>
          </p:cNvSpPr>
          <p:nvPr/>
        </p:nvSpPr>
        <p:spPr bwMode="auto">
          <a:xfrm>
            <a:off x="1108885" y="1838024"/>
            <a:ext cx="71687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海船</a:t>
            </a:r>
          </a:p>
        </p:txBody>
      </p:sp>
      <p:sp>
        <p:nvSpPr>
          <p:cNvPr id="21" name="テキスト ボックス 29"/>
          <p:cNvSpPr txBox="1">
            <a:spLocks noChangeArrowheads="1"/>
          </p:cNvSpPr>
          <p:nvPr/>
        </p:nvSpPr>
        <p:spPr bwMode="auto">
          <a:xfrm>
            <a:off x="2829229" y="1954581"/>
            <a:ext cx="71687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川船</a:t>
            </a:r>
          </a:p>
        </p:txBody>
      </p:sp>
      <p:sp>
        <p:nvSpPr>
          <p:cNvPr id="22" name="テキスト ボックス 5"/>
          <p:cNvSpPr txBox="1">
            <a:spLocks noChangeArrowheads="1"/>
          </p:cNvSpPr>
          <p:nvPr/>
        </p:nvSpPr>
        <p:spPr bwMode="auto">
          <a:xfrm>
            <a:off x="2616293" y="2124619"/>
            <a:ext cx="857927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川船船着場</a:t>
            </a:r>
          </a:p>
        </p:txBody>
      </p:sp>
      <p:sp>
        <p:nvSpPr>
          <p:cNvPr id="23" name="テキスト ボックス 5"/>
          <p:cNvSpPr txBox="1">
            <a:spLocks noChangeArrowheads="1"/>
          </p:cNvSpPr>
          <p:nvPr/>
        </p:nvSpPr>
        <p:spPr bwMode="auto">
          <a:xfrm>
            <a:off x="918990" y="2123058"/>
            <a:ext cx="857927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海船船着場</a:t>
            </a:r>
          </a:p>
        </p:txBody>
      </p:sp>
      <p:cxnSp>
        <p:nvCxnSpPr>
          <p:cNvPr id="9" name="直線矢印コネクタ 8"/>
          <p:cNvCxnSpPr/>
          <p:nvPr/>
        </p:nvCxnSpPr>
        <p:spPr>
          <a:xfrm flipH="1" flipV="1">
            <a:off x="5372899" y="872396"/>
            <a:ext cx="378970" cy="226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フリーフォーム: 図形 35">
            <a:extLst>
              <a:ext uri="{FF2B5EF4-FFF2-40B4-BE49-F238E27FC236}">
                <a16:creationId xmlns:a16="http://schemas.microsoft.com/office/drawing/2014/main" id="{23C14904-49F8-4DA4-8416-DECF1B9DF7F3}"/>
              </a:ext>
            </a:extLst>
          </p:cNvPr>
          <p:cNvSpPr/>
          <p:nvPr/>
        </p:nvSpPr>
        <p:spPr>
          <a:xfrm>
            <a:off x="1331640" y="2352738"/>
            <a:ext cx="1944216" cy="216852"/>
          </a:xfrm>
          <a:custGeom>
            <a:avLst/>
            <a:gdLst>
              <a:gd name="connsiteX0" fmla="*/ 544241 w 1197846"/>
              <a:gd name="connsiteY0" fmla="*/ 0 h 207327"/>
              <a:gd name="connsiteX1" fmla="*/ 598923 w 1197846"/>
              <a:gd name="connsiteY1" fmla="*/ 0 h 207327"/>
              <a:gd name="connsiteX2" fmla="*/ 670932 w 1197846"/>
              <a:gd name="connsiteY2" fmla="*/ 0 h 207327"/>
              <a:gd name="connsiteX3" fmla="*/ 1197846 w 1197846"/>
              <a:gd name="connsiteY3" fmla="*/ 0 h 207327"/>
              <a:gd name="connsiteX4" fmla="*/ 1197846 w 1197846"/>
              <a:gd name="connsiteY4" fmla="*/ 100029 h 207327"/>
              <a:gd name="connsiteX5" fmla="*/ 670932 w 1197846"/>
              <a:gd name="connsiteY5" fmla="*/ 100029 h 207327"/>
              <a:gd name="connsiteX6" fmla="*/ 670932 w 1197846"/>
              <a:gd name="connsiteY6" fmla="*/ 207327 h 207327"/>
              <a:gd name="connsiteX7" fmla="*/ 544241 w 1197846"/>
              <a:gd name="connsiteY7" fmla="*/ 207327 h 207327"/>
              <a:gd name="connsiteX8" fmla="*/ 544241 w 1197846"/>
              <a:gd name="connsiteY8" fmla="*/ 100030 h 207327"/>
              <a:gd name="connsiteX9" fmla="*/ 0 w 1197846"/>
              <a:gd name="connsiteY9" fmla="*/ 100030 h 207327"/>
              <a:gd name="connsiteX10" fmla="*/ 0 w 1197846"/>
              <a:gd name="connsiteY10" fmla="*/ 1 h 207327"/>
              <a:gd name="connsiteX11" fmla="*/ 544241 w 1197846"/>
              <a:gd name="connsiteY11" fmla="*/ 1 h 207327"/>
              <a:gd name="connsiteX0" fmla="*/ 544241 w 1197846"/>
              <a:gd name="connsiteY0" fmla="*/ 0 h 207327"/>
              <a:gd name="connsiteX1" fmla="*/ 598923 w 1197846"/>
              <a:gd name="connsiteY1" fmla="*/ 0 h 207327"/>
              <a:gd name="connsiteX2" fmla="*/ 670932 w 1197846"/>
              <a:gd name="connsiteY2" fmla="*/ 0 h 207327"/>
              <a:gd name="connsiteX3" fmla="*/ 1197846 w 1197846"/>
              <a:gd name="connsiteY3" fmla="*/ 0 h 207327"/>
              <a:gd name="connsiteX4" fmla="*/ 1197846 w 1197846"/>
              <a:gd name="connsiteY4" fmla="*/ 100029 h 207327"/>
              <a:gd name="connsiteX5" fmla="*/ 670932 w 1197846"/>
              <a:gd name="connsiteY5" fmla="*/ 100029 h 207327"/>
              <a:gd name="connsiteX6" fmla="*/ 670932 w 1197846"/>
              <a:gd name="connsiteY6" fmla="*/ 207327 h 207327"/>
              <a:gd name="connsiteX7" fmla="*/ 544241 w 1197846"/>
              <a:gd name="connsiteY7" fmla="*/ 207327 h 207327"/>
              <a:gd name="connsiteX8" fmla="*/ 476754 w 1197846"/>
              <a:gd name="connsiteY8" fmla="*/ 100030 h 207327"/>
              <a:gd name="connsiteX9" fmla="*/ 0 w 1197846"/>
              <a:gd name="connsiteY9" fmla="*/ 100030 h 207327"/>
              <a:gd name="connsiteX10" fmla="*/ 0 w 1197846"/>
              <a:gd name="connsiteY10" fmla="*/ 1 h 207327"/>
              <a:gd name="connsiteX11" fmla="*/ 544241 w 1197846"/>
              <a:gd name="connsiteY11" fmla="*/ 1 h 207327"/>
              <a:gd name="connsiteX12" fmla="*/ 544241 w 1197846"/>
              <a:gd name="connsiteY12" fmla="*/ 0 h 207327"/>
              <a:gd name="connsiteX0" fmla="*/ 544241 w 1197846"/>
              <a:gd name="connsiteY0" fmla="*/ 0 h 207327"/>
              <a:gd name="connsiteX1" fmla="*/ 598923 w 1197846"/>
              <a:gd name="connsiteY1" fmla="*/ 0 h 207327"/>
              <a:gd name="connsiteX2" fmla="*/ 670932 w 1197846"/>
              <a:gd name="connsiteY2" fmla="*/ 0 h 207327"/>
              <a:gd name="connsiteX3" fmla="*/ 1197846 w 1197846"/>
              <a:gd name="connsiteY3" fmla="*/ 0 h 207327"/>
              <a:gd name="connsiteX4" fmla="*/ 1197846 w 1197846"/>
              <a:gd name="connsiteY4" fmla="*/ 100029 h 207327"/>
              <a:gd name="connsiteX5" fmla="*/ 670932 w 1197846"/>
              <a:gd name="connsiteY5" fmla="*/ 100029 h 207327"/>
              <a:gd name="connsiteX6" fmla="*/ 670932 w 1197846"/>
              <a:gd name="connsiteY6" fmla="*/ 207327 h 207327"/>
              <a:gd name="connsiteX7" fmla="*/ 479688 w 1197846"/>
              <a:gd name="connsiteY7" fmla="*/ 207327 h 207327"/>
              <a:gd name="connsiteX8" fmla="*/ 476754 w 1197846"/>
              <a:gd name="connsiteY8" fmla="*/ 100030 h 207327"/>
              <a:gd name="connsiteX9" fmla="*/ 0 w 1197846"/>
              <a:gd name="connsiteY9" fmla="*/ 100030 h 207327"/>
              <a:gd name="connsiteX10" fmla="*/ 0 w 1197846"/>
              <a:gd name="connsiteY10" fmla="*/ 1 h 207327"/>
              <a:gd name="connsiteX11" fmla="*/ 544241 w 1197846"/>
              <a:gd name="connsiteY11" fmla="*/ 1 h 207327"/>
              <a:gd name="connsiteX12" fmla="*/ 544241 w 1197846"/>
              <a:gd name="connsiteY12" fmla="*/ 0 h 207327"/>
              <a:gd name="connsiteX0" fmla="*/ 544241 w 1197846"/>
              <a:gd name="connsiteY0" fmla="*/ 0 h 207327"/>
              <a:gd name="connsiteX1" fmla="*/ 598923 w 1197846"/>
              <a:gd name="connsiteY1" fmla="*/ 0 h 207327"/>
              <a:gd name="connsiteX2" fmla="*/ 670932 w 1197846"/>
              <a:gd name="connsiteY2" fmla="*/ 0 h 207327"/>
              <a:gd name="connsiteX3" fmla="*/ 1197846 w 1197846"/>
              <a:gd name="connsiteY3" fmla="*/ 0 h 207327"/>
              <a:gd name="connsiteX4" fmla="*/ 1197846 w 1197846"/>
              <a:gd name="connsiteY4" fmla="*/ 100029 h 207327"/>
              <a:gd name="connsiteX5" fmla="*/ 670932 w 1197846"/>
              <a:gd name="connsiteY5" fmla="*/ 100029 h 207327"/>
              <a:gd name="connsiteX6" fmla="*/ 579971 w 1197846"/>
              <a:gd name="connsiteY6" fmla="*/ 197802 h 207327"/>
              <a:gd name="connsiteX7" fmla="*/ 479688 w 1197846"/>
              <a:gd name="connsiteY7" fmla="*/ 207327 h 207327"/>
              <a:gd name="connsiteX8" fmla="*/ 476754 w 1197846"/>
              <a:gd name="connsiteY8" fmla="*/ 100030 h 207327"/>
              <a:gd name="connsiteX9" fmla="*/ 0 w 1197846"/>
              <a:gd name="connsiteY9" fmla="*/ 100030 h 207327"/>
              <a:gd name="connsiteX10" fmla="*/ 0 w 1197846"/>
              <a:gd name="connsiteY10" fmla="*/ 1 h 207327"/>
              <a:gd name="connsiteX11" fmla="*/ 544241 w 1197846"/>
              <a:gd name="connsiteY11" fmla="*/ 1 h 207327"/>
              <a:gd name="connsiteX12" fmla="*/ 544241 w 1197846"/>
              <a:gd name="connsiteY12" fmla="*/ 0 h 207327"/>
              <a:gd name="connsiteX0" fmla="*/ 544241 w 1197846"/>
              <a:gd name="connsiteY0" fmla="*/ 0 h 207327"/>
              <a:gd name="connsiteX1" fmla="*/ 598923 w 1197846"/>
              <a:gd name="connsiteY1" fmla="*/ 0 h 207327"/>
              <a:gd name="connsiteX2" fmla="*/ 670932 w 1197846"/>
              <a:gd name="connsiteY2" fmla="*/ 0 h 207327"/>
              <a:gd name="connsiteX3" fmla="*/ 1197846 w 1197846"/>
              <a:gd name="connsiteY3" fmla="*/ 0 h 207327"/>
              <a:gd name="connsiteX4" fmla="*/ 1197846 w 1197846"/>
              <a:gd name="connsiteY4" fmla="*/ 100029 h 207327"/>
              <a:gd name="connsiteX5" fmla="*/ 579971 w 1197846"/>
              <a:gd name="connsiteY5" fmla="*/ 95267 h 207327"/>
              <a:gd name="connsiteX6" fmla="*/ 579971 w 1197846"/>
              <a:gd name="connsiteY6" fmla="*/ 197802 h 207327"/>
              <a:gd name="connsiteX7" fmla="*/ 479688 w 1197846"/>
              <a:gd name="connsiteY7" fmla="*/ 207327 h 207327"/>
              <a:gd name="connsiteX8" fmla="*/ 476754 w 1197846"/>
              <a:gd name="connsiteY8" fmla="*/ 100030 h 207327"/>
              <a:gd name="connsiteX9" fmla="*/ 0 w 1197846"/>
              <a:gd name="connsiteY9" fmla="*/ 100030 h 207327"/>
              <a:gd name="connsiteX10" fmla="*/ 0 w 1197846"/>
              <a:gd name="connsiteY10" fmla="*/ 1 h 207327"/>
              <a:gd name="connsiteX11" fmla="*/ 544241 w 1197846"/>
              <a:gd name="connsiteY11" fmla="*/ 1 h 207327"/>
              <a:gd name="connsiteX12" fmla="*/ 544241 w 1197846"/>
              <a:gd name="connsiteY12" fmla="*/ 0 h 207327"/>
              <a:gd name="connsiteX0" fmla="*/ 544241 w 1197846"/>
              <a:gd name="connsiteY0" fmla="*/ 0 h 207327"/>
              <a:gd name="connsiteX1" fmla="*/ 598923 w 1197846"/>
              <a:gd name="connsiteY1" fmla="*/ 0 h 207327"/>
              <a:gd name="connsiteX2" fmla="*/ 670932 w 1197846"/>
              <a:gd name="connsiteY2" fmla="*/ 0 h 207327"/>
              <a:gd name="connsiteX3" fmla="*/ 1197846 w 1197846"/>
              <a:gd name="connsiteY3" fmla="*/ 0 h 207327"/>
              <a:gd name="connsiteX4" fmla="*/ 1197846 w 1197846"/>
              <a:gd name="connsiteY4" fmla="*/ 100029 h 207327"/>
              <a:gd name="connsiteX5" fmla="*/ 579971 w 1197846"/>
              <a:gd name="connsiteY5" fmla="*/ 95267 h 207327"/>
              <a:gd name="connsiteX6" fmla="*/ 579971 w 1197846"/>
              <a:gd name="connsiteY6" fmla="*/ 197802 h 207327"/>
              <a:gd name="connsiteX7" fmla="*/ 479688 w 1197846"/>
              <a:gd name="connsiteY7" fmla="*/ 207327 h 207327"/>
              <a:gd name="connsiteX8" fmla="*/ 485556 w 1197846"/>
              <a:gd name="connsiteY8" fmla="*/ 100030 h 207327"/>
              <a:gd name="connsiteX9" fmla="*/ 0 w 1197846"/>
              <a:gd name="connsiteY9" fmla="*/ 100030 h 207327"/>
              <a:gd name="connsiteX10" fmla="*/ 0 w 1197846"/>
              <a:gd name="connsiteY10" fmla="*/ 1 h 207327"/>
              <a:gd name="connsiteX11" fmla="*/ 544241 w 1197846"/>
              <a:gd name="connsiteY11" fmla="*/ 1 h 207327"/>
              <a:gd name="connsiteX12" fmla="*/ 544241 w 1197846"/>
              <a:gd name="connsiteY12" fmla="*/ 0 h 207327"/>
              <a:gd name="connsiteX0" fmla="*/ 544241 w 1197846"/>
              <a:gd name="connsiteY0" fmla="*/ 0 h 216852"/>
              <a:gd name="connsiteX1" fmla="*/ 598923 w 1197846"/>
              <a:gd name="connsiteY1" fmla="*/ 0 h 216852"/>
              <a:gd name="connsiteX2" fmla="*/ 670932 w 1197846"/>
              <a:gd name="connsiteY2" fmla="*/ 0 h 216852"/>
              <a:gd name="connsiteX3" fmla="*/ 1197846 w 1197846"/>
              <a:gd name="connsiteY3" fmla="*/ 0 h 216852"/>
              <a:gd name="connsiteX4" fmla="*/ 1197846 w 1197846"/>
              <a:gd name="connsiteY4" fmla="*/ 100029 h 216852"/>
              <a:gd name="connsiteX5" fmla="*/ 579971 w 1197846"/>
              <a:gd name="connsiteY5" fmla="*/ 95267 h 216852"/>
              <a:gd name="connsiteX6" fmla="*/ 577037 w 1197846"/>
              <a:gd name="connsiteY6" fmla="*/ 216852 h 216852"/>
              <a:gd name="connsiteX7" fmla="*/ 479688 w 1197846"/>
              <a:gd name="connsiteY7" fmla="*/ 207327 h 216852"/>
              <a:gd name="connsiteX8" fmla="*/ 485556 w 1197846"/>
              <a:gd name="connsiteY8" fmla="*/ 100030 h 216852"/>
              <a:gd name="connsiteX9" fmla="*/ 0 w 1197846"/>
              <a:gd name="connsiteY9" fmla="*/ 100030 h 216852"/>
              <a:gd name="connsiteX10" fmla="*/ 0 w 1197846"/>
              <a:gd name="connsiteY10" fmla="*/ 1 h 216852"/>
              <a:gd name="connsiteX11" fmla="*/ 544241 w 1197846"/>
              <a:gd name="connsiteY11" fmla="*/ 1 h 216852"/>
              <a:gd name="connsiteX12" fmla="*/ 544241 w 1197846"/>
              <a:gd name="connsiteY12" fmla="*/ 0 h 216852"/>
              <a:gd name="connsiteX0" fmla="*/ 544241 w 1197846"/>
              <a:gd name="connsiteY0" fmla="*/ 0 h 216852"/>
              <a:gd name="connsiteX1" fmla="*/ 598923 w 1197846"/>
              <a:gd name="connsiteY1" fmla="*/ 0 h 216852"/>
              <a:gd name="connsiteX2" fmla="*/ 670932 w 1197846"/>
              <a:gd name="connsiteY2" fmla="*/ 0 h 216852"/>
              <a:gd name="connsiteX3" fmla="*/ 1197846 w 1197846"/>
              <a:gd name="connsiteY3" fmla="*/ 0 h 216852"/>
              <a:gd name="connsiteX4" fmla="*/ 1197846 w 1197846"/>
              <a:gd name="connsiteY4" fmla="*/ 100029 h 216852"/>
              <a:gd name="connsiteX5" fmla="*/ 579971 w 1197846"/>
              <a:gd name="connsiteY5" fmla="*/ 95267 h 216852"/>
              <a:gd name="connsiteX6" fmla="*/ 577037 w 1197846"/>
              <a:gd name="connsiteY6" fmla="*/ 216852 h 216852"/>
              <a:gd name="connsiteX7" fmla="*/ 482622 w 1197846"/>
              <a:gd name="connsiteY7" fmla="*/ 202564 h 216852"/>
              <a:gd name="connsiteX8" fmla="*/ 485556 w 1197846"/>
              <a:gd name="connsiteY8" fmla="*/ 100030 h 216852"/>
              <a:gd name="connsiteX9" fmla="*/ 0 w 1197846"/>
              <a:gd name="connsiteY9" fmla="*/ 100030 h 216852"/>
              <a:gd name="connsiteX10" fmla="*/ 0 w 1197846"/>
              <a:gd name="connsiteY10" fmla="*/ 1 h 216852"/>
              <a:gd name="connsiteX11" fmla="*/ 544241 w 1197846"/>
              <a:gd name="connsiteY11" fmla="*/ 1 h 216852"/>
              <a:gd name="connsiteX12" fmla="*/ 544241 w 1197846"/>
              <a:gd name="connsiteY12" fmla="*/ 0 h 216852"/>
              <a:gd name="connsiteX0" fmla="*/ 544241 w 1197846"/>
              <a:gd name="connsiteY0" fmla="*/ 0 h 204946"/>
              <a:gd name="connsiteX1" fmla="*/ 598923 w 1197846"/>
              <a:gd name="connsiteY1" fmla="*/ 0 h 204946"/>
              <a:gd name="connsiteX2" fmla="*/ 670932 w 1197846"/>
              <a:gd name="connsiteY2" fmla="*/ 0 h 204946"/>
              <a:gd name="connsiteX3" fmla="*/ 1197846 w 1197846"/>
              <a:gd name="connsiteY3" fmla="*/ 0 h 204946"/>
              <a:gd name="connsiteX4" fmla="*/ 1197846 w 1197846"/>
              <a:gd name="connsiteY4" fmla="*/ 100029 h 204946"/>
              <a:gd name="connsiteX5" fmla="*/ 579971 w 1197846"/>
              <a:gd name="connsiteY5" fmla="*/ 95267 h 204946"/>
              <a:gd name="connsiteX6" fmla="*/ 577037 w 1197846"/>
              <a:gd name="connsiteY6" fmla="*/ 204946 h 204946"/>
              <a:gd name="connsiteX7" fmla="*/ 482622 w 1197846"/>
              <a:gd name="connsiteY7" fmla="*/ 202564 h 204946"/>
              <a:gd name="connsiteX8" fmla="*/ 485556 w 1197846"/>
              <a:gd name="connsiteY8" fmla="*/ 100030 h 204946"/>
              <a:gd name="connsiteX9" fmla="*/ 0 w 1197846"/>
              <a:gd name="connsiteY9" fmla="*/ 100030 h 204946"/>
              <a:gd name="connsiteX10" fmla="*/ 0 w 1197846"/>
              <a:gd name="connsiteY10" fmla="*/ 1 h 204946"/>
              <a:gd name="connsiteX11" fmla="*/ 544241 w 1197846"/>
              <a:gd name="connsiteY11" fmla="*/ 1 h 204946"/>
              <a:gd name="connsiteX12" fmla="*/ 544241 w 1197846"/>
              <a:gd name="connsiteY12" fmla="*/ 0 h 204946"/>
              <a:gd name="connsiteX0" fmla="*/ 544241 w 1197846"/>
              <a:gd name="connsiteY0" fmla="*/ 0 h 204946"/>
              <a:gd name="connsiteX1" fmla="*/ 598923 w 1197846"/>
              <a:gd name="connsiteY1" fmla="*/ 0 h 204946"/>
              <a:gd name="connsiteX2" fmla="*/ 670932 w 1197846"/>
              <a:gd name="connsiteY2" fmla="*/ 0 h 204946"/>
              <a:gd name="connsiteX3" fmla="*/ 1197846 w 1197846"/>
              <a:gd name="connsiteY3" fmla="*/ 0 h 204946"/>
              <a:gd name="connsiteX4" fmla="*/ 1197846 w 1197846"/>
              <a:gd name="connsiteY4" fmla="*/ 100029 h 204946"/>
              <a:gd name="connsiteX5" fmla="*/ 579971 w 1197846"/>
              <a:gd name="connsiteY5" fmla="*/ 95267 h 204946"/>
              <a:gd name="connsiteX6" fmla="*/ 577037 w 1197846"/>
              <a:gd name="connsiteY6" fmla="*/ 204946 h 204946"/>
              <a:gd name="connsiteX7" fmla="*/ 482622 w 1197846"/>
              <a:gd name="connsiteY7" fmla="*/ 202564 h 204946"/>
              <a:gd name="connsiteX8" fmla="*/ 484089 w 1197846"/>
              <a:gd name="connsiteY8" fmla="*/ 100030 h 204946"/>
              <a:gd name="connsiteX9" fmla="*/ 0 w 1197846"/>
              <a:gd name="connsiteY9" fmla="*/ 100030 h 204946"/>
              <a:gd name="connsiteX10" fmla="*/ 0 w 1197846"/>
              <a:gd name="connsiteY10" fmla="*/ 1 h 204946"/>
              <a:gd name="connsiteX11" fmla="*/ 544241 w 1197846"/>
              <a:gd name="connsiteY11" fmla="*/ 1 h 204946"/>
              <a:gd name="connsiteX12" fmla="*/ 544241 w 1197846"/>
              <a:gd name="connsiteY12" fmla="*/ 0 h 204946"/>
              <a:gd name="connsiteX0" fmla="*/ 544241 w 1197846"/>
              <a:gd name="connsiteY0" fmla="*/ 0 h 214470"/>
              <a:gd name="connsiteX1" fmla="*/ 598923 w 1197846"/>
              <a:gd name="connsiteY1" fmla="*/ 0 h 214470"/>
              <a:gd name="connsiteX2" fmla="*/ 670932 w 1197846"/>
              <a:gd name="connsiteY2" fmla="*/ 0 h 214470"/>
              <a:gd name="connsiteX3" fmla="*/ 1197846 w 1197846"/>
              <a:gd name="connsiteY3" fmla="*/ 0 h 214470"/>
              <a:gd name="connsiteX4" fmla="*/ 1197846 w 1197846"/>
              <a:gd name="connsiteY4" fmla="*/ 100029 h 214470"/>
              <a:gd name="connsiteX5" fmla="*/ 579971 w 1197846"/>
              <a:gd name="connsiteY5" fmla="*/ 95267 h 214470"/>
              <a:gd name="connsiteX6" fmla="*/ 577037 w 1197846"/>
              <a:gd name="connsiteY6" fmla="*/ 204946 h 214470"/>
              <a:gd name="connsiteX7" fmla="*/ 487023 w 1197846"/>
              <a:gd name="connsiteY7" fmla="*/ 214470 h 214470"/>
              <a:gd name="connsiteX8" fmla="*/ 484089 w 1197846"/>
              <a:gd name="connsiteY8" fmla="*/ 100030 h 214470"/>
              <a:gd name="connsiteX9" fmla="*/ 0 w 1197846"/>
              <a:gd name="connsiteY9" fmla="*/ 100030 h 214470"/>
              <a:gd name="connsiteX10" fmla="*/ 0 w 1197846"/>
              <a:gd name="connsiteY10" fmla="*/ 1 h 214470"/>
              <a:gd name="connsiteX11" fmla="*/ 544241 w 1197846"/>
              <a:gd name="connsiteY11" fmla="*/ 1 h 214470"/>
              <a:gd name="connsiteX12" fmla="*/ 544241 w 1197846"/>
              <a:gd name="connsiteY12" fmla="*/ 0 h 214470"/>
              <a:gd name="connsiteX0" fmla="*/ 544241 w 1197846"/>
              <a:gd name="connsiteY0" fmla="*/ 0 h 216852"/>
              <a:gd name="connsiteX1" fmla="*/ 598923 w 1197846"/>
              <a:gd name="connsiteY1" fmla="*/ 0 h 216852"/>
              <a:gd name="connsiteX2" fmla="*/ 670932 w 1197846"/>
              <a:gd name="connsiteY2" fmla="*/ 0 h 216852"/>
              <a:gd name="connsiteX3" fmla="*/ 1197846 w 1197846"/>
              <a:gd name="connsiteY3" fmla="*/ 0 h 216852"/>
              <a:gd name="connsiteX4" fmla="*/ 1197846 w 1197846"/>
              <a:gd name="connsiteY4" fmla="*/ 100029 h 216852"/>
              <a:gd name="connsiteX5" fmla="*/ 579971 w 1197846"/>
              <a:gd name="connsiteY5" fmla="*/ 95267 h 216852"/>
              <a:gd name="connsiteX6" fmla="*/ 577037 w 1197846"/>
              <a:gd name="connsiteY6" fmla="*/ 216852 h 216852"/>
              <a:gd name="connsiteX7" fmla="*/ 487023 w 1197846"/>
              <a:gd name="connsiteY7" fmla="*/ 214470 h 216852"/>
              <a:gd name="connsiteX8" fmla="*/ 484089 w 1197846"/>
              <a:gd name="connsiteY8" fmla="*/ 100030 h 216852"/>
              <a:gd name="connsiteX9" fmla="*/ 0 w 1197846"/>
              <a:gd name="connsiteY9" fmla="*/ 100030 h 216852"/>
              <a:gd name="connsiteX10" fmla="*/ 0 w 1197846"/>
              <a:gd name="connsiteY10" fmla="*/ 1 h 216852"/>
              <a:gd name="connsiteX11" fmla="*/ 544241 w 1197846"/>
              <a:gd name="connsiteY11" fmla="*/ 1 h 216852"/>
              <a:gd name="connsiteX12" fmla="*/ 544241 w 1197846"/>
              <a:gd name="connsiteY12" fmla="*/ 0 h 216852"/>
              <a:gd name="connsiteX0" fmla="*/ 544241 w 1197846"/>
              <a:gd name="connsiteY0" fmla="*/ 0 h 216852"/>
              <a:gd name="connsiteX1" fmla="*/ 598923 w 1197846"/>
              <a:gd name="connsiteY1" fmla="*/ 0 h 216852"/>
              <a:gd name="connsiteX2" fmla="*/ 670932 w 1197846"/>
              <a:gd name="connsiteY2" fmla="*/ 0 h 216852"/>
              <a:gd name="connsiteX3" fmla="*/ 1197846 w 1197846"/>
              <a:gd name="connsiteY3" fmla="*/ 0 h 216852"/>
              <a:gd name="connsiteX4" fmla="*/ 1197846 w 1197846"/>
              <a:gd name="connsiteY4" fmla="*/ 100029 h 216852"/>
              <a:gd name="connsiteX5" fmla="*/ 579971 w 1197846"/>
              <a:gd name="connsiteY5" fmla="*/ 95267 h 216852"/>
              <a:gd name="connsiteX6" fmla="*/ 577037 w 1197846"/>
              <a:gd name="connsiteY6" fmla="*/ 216852 h 216852"/>
              <a:gd name="connsiteX7" fmla="*/ 487023 w 1197846"/>
              <a:gd name="connsiteY7" fmla="*/ 214470 h 216852"/>
              <a:gd name="connsiteX8" fmla="*/ 487023 w 1197846"/>
              <a:gd name="connsiteY8" fmla="*/ 100030 h 216852"/>
              <a:gd name="connsiteX9" fmla="*/ 0 w 1197846"/>
              <a:gd name="connsiteY9" fmla="*/ 100030 h 216852"/>
              <a:gd name="connsiteX10" fmla="*/ 0 w 1197846"/>
              <a:gd name="connsiteY10" fmla="*/ 1 h 216852"/>
              <a:gd name="connsiteX11" fmla="*/ 544241 w 1197846"/>
              <a:gd name="connsiteY11" fmla="*/ 1 h 216852"/>
              <a:gd name="connsiteX12" fmla="*/ 544241 w 1197846"/>
              <a:gd name="connsiteY12" fmla="*/ 0 h 216852"/>
              <a:gd name="connsiteX0" fmla="*/ 544241 w 1197846"/>
              <a:gd name="connsiteY0" fmla="*/ 0 h 216852"/>
              <a:gd name="connsiteX1" fmla="*/ 598923 w 1197846"/>
              <a:gd name="connsiteY1" fmla="*/ 0 h 216852"/>
              <a:gd name="connsiteX2" fmla="*/ 670932 w 1197846"/>
              <a:gd name="connsiteY2" fmla="*/ 0 h 216852"/>
              <a:gd name="connsiteX3" fmla="*/ 1197846 w 1197846"/>
              <a:gd name="connsiteY3" fmla="*/ 0 h 216852"/>
              <a:gd name="connsiteX4" fmla="*/ 1197846 w 1197846"/>
              <a:gd name="connsiteY4" fmla="*/ 100029 h 216852"/>
              <a:gd name="connsiteX5" fmla="*/ 577037 w 1197846"/>
              <a:gd name="connsiteY5" fmla="*/ 97648 h 216852"/>
              <a:gd name="connsiteX6" fmla="*/ 577037 w 1197846"/>
              <a:gd name="connsiteY6" fmla="*/ 216852 h 216852"/>
              <a:gd name="connsiteX7" fmla="*/ 487023 w 1197846"/>
              <a:gd name="connsiteY7" fmla="*/ 214470 h 216852"/>
              <a:gd name="connsiteX8" fmla="*/ 487023 w 1197846"/>
              <a:gd name="connsiteY8" fmla="*/ 100030 h 216852"/>
              <a:gd name="connsiteX9" fmla="*/ 0 w 1197846"/>
              <a:gd name="connsiteY9" fmla="*/ 100030 h 216852"/>
              <a:gd name="connsiteX10" fmla="*/ 0 w 1197846"/>
              <a:gd name="connsiteY10" fmla="*/ 1 h 216852"/>
              <a:gd name="connsiteX11" fmla="*/ 544241 w 1197846"/>
              <a:gd name="connsiteY11" fmla="*/ 1 h 216852"/>
              <a:gd name="connsiteX12" fmla="*/ 544241 w 1197846"/>
              <a:gd name="connsiteY12" fmla="*/ 0 h 216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97846" h="216852">
                <a:moveTo>
                  <a:pt x="544241" y="0"/>
                </a:moveTo>
                <a:lnTo>
                  <a:pt x="598923" y="0"/>
                </a:lnTo>
                <a:lnTo>
                  <a:pt x="670932" y="0"/>
                </a:lnTo>
                <a:lnTo>
                  <a:pt x="1197846" y="0"/>
                </a:lnTo>
                <a:lnTo>
                  <a:pt x="1197846" y="100029"/>
                </a:lnTo>
                <a:lnTo>
                  <a:pt x="577037" y="97648"/>
                </a:lnTo>
                <a:lnTo>
                  <a:pt x="577037" y="216852"/>
                </a:lnTo>
                <a:lnTo>
                  <a:pt x="487023" y="214470"/>
                </a:lnTo>
                <a:lnTo>
                  <a:pt x="487023" y="100030"/>
                </a:lnTo>
                <a:lnTo>
                  <a:pt x="0" y="100030"/>
                </a:lnTo>
                <a:lnTo>
                  <a:pt x="0" y="1"/>
                </a:lnTo>
                <a:lnTo>
                  <a:pt x="544241" y="1"/>
                </a:lnTo>
                <a:lnTo>
                  <a:pt x="544241" y="0"/>
                </a:lnTo>
                <a:close/>
              </a:path>
            </a:pathLst>
          </a:custGeom>
          <a:solidFill>
            <a:srgbClr val="FF0000">
              <a:alpha val="5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4" name="テキスト ボックス 5">
            <a:extLst>
              <a:ext uri="{FF2B5EF4-FFF2-40B4-BE49-F238E27FC236}">
                <a16:creationId xmlns:a16="http://schemas.microsoft.com/office/drawing/2014/main" id="{A34F647F-0654-4598-BCC1-D924184CFB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8732" y="2291469"/>
            <a:ext cx="59503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スロープ</a:t>
            </a:r>
          </a:p>
        </p:txBody>
      </p: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7796614" y="131807"/>
            <a:ext cx="1186841" cy="338554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16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別紙５</a:t>
            </a:r>
            <a:r>
              <a:rPr lang="en-US" altLang="ja-JP" sz="16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-1</a:t>
            </a:r>
            <a:endParaRPr lang="ja-JP" altLang="en-US" sz="24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784009" y="3786713"/>
            <a:ext cx="5112568" cy="295465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lvl="1" algn="ctr"/>
            <a:r>
              <a:rPr lang="ja-JP" altLang="ja-JP" sz="1400" b="1" dirty="0"/>
              <a:t>船着場等の整備内容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lvl="1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①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設置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する施設等</a:t>
            </a:r>
          </a:p>
          <a:p>
            <a:pPr marL="171450" lvl="3" indent="-84138">
              <a:buFont typeface="Arial" panose="020B0604020202020204" pitchFamily="34" charset="0"/>
              <a:buChar char="•"/>
            </a:pP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船着場　２バース（海船用、川舟用各１バース）</a:t>
            </a:r>
          </a:p>
          <a:p>
            <a:pPr marL="171450" lvl="3" indent="-84138">
              <a:buFont typeface="Arial" panose="020B0604020202020204" pitchFamily="34" charset="0"/>
              <a:buChar char="•"/>
            </a:pP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スロープ（船着場～耐震護岸天端（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OP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＋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3.0</a:t>
            </a:r>
            <a:r>
              <a:rPr lang="ja-JP" altLang="ja-JP" sz="12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ｍ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））　２か所</a:t>
            </a:r>
          </a:p>
          <a:p>
            <a:pPr marL="171450" lvl="3" indent="-84138">
              <a:buFont typeface="Arial" panose="020B0604020202020204" pitchFamily="34" charset="0"/>
              <a:buChar char="•"/>
            </a:pP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船着場やスロープ設置にかかる手すり、床材（舗装）、柵等　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一式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lvl="3" indent="-84138">
              <a:buFont typeface="Arial" panose="020B0604020202020204" pitchFamily="34" charset="0"/>
              <a:buChar char="•"/>
            </a:pPr>
            <a:endParaRPr lang="ja-JP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lvl="1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②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船着場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（バース）の設置位置及び整備内容</a:t>
            </a:r>
          </a:p>
          <a:p>
            <a:pPr marL="171450" lvl="0" indent="-84138">
              <a:buFont typeface="Arial" panose="020B0604020202020204" pitchFamily="34" charset="0"/>
              <a:buChar char="•"/>
            </a:pP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設置位置は、別図１～４のとおり</a:t>
            </a:r>
          </a:p>
          <a:p>
            <a:pPr marL="171450" lvl="0" indent="-84138">
              <a:buFont typeface="Arial" panose="020B0604020202020204" pitchFamily="34" charset="0"/>
              <a:buChar char="•"/>
            </a:pP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整備内容は、次のとおり</a:t>
            </a:r>
          </a:p>
          <a:p>
            <a:pPr lvl="0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・ 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海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船用：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L=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約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40m , W=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約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6m , 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乾舷約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100cm , 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鋼製浮桟橋</a:t>
            </a:r>
          </a:p>
          <a:p>
            <a:pPr lvl="0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・ 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川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船用：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L=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約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40m , W=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約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6m , 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乾舷約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50cm , 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鋼製浮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桟橋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endParaRPr lang="ja-JP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 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③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想定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している係留船舶の大きさ等</a:t>
            </a:r>
          </a:p>
          <a:p>
            <a:pPr marL="171450" indent="-84138">
              <a:buFont typeface="Arial" panose="020B0604020202020204" pitchFamily="34" charset="0"/>
              <a:buChar char="•"/>
            </a:pP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海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船：長さ２７．８ｍ、幅７ｍ、総トン数９９トン、乗船者数１６６名</a:t>
            </a:r>
          </a:p>
          <a:p>
            <a:pPr marL="171450" indent="-84138">
              <a:buFont typeface="Arial" panose="020B0604020202020204" pitchFamily="34" charset="0"/>
              <a:buChar char="•"/>
            </a:pP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川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舟：長さ２８．５ｍ、幅３ｍ、総トン数３５トン、乗船者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数１１０名</a:t>
            </a:r>
            <a:endParaRPr lang="ja-JP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21874" y="98250"/>
            <a:ext cx="3352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/>
              <a:t>別紙５　船着場</a:t>
            </a:r>
            <a:r>
              <a:rPr lang="ja-JP" altLang="en-US" b="1" dirty="0"/>
              <a:t>等の整備内容</a:t>
            </a:r>
          </a:p>
        </p:txBody>
      </p:sp>
    </p:spTree>
    <p:extLst>
      <p:ext uri="{BB962C8B-B14F-4D97-AF65-F5344CB8AC3E}">
        <p14:creationId xmlns:p14="http://schemas.microsoft.com/office/powerpoint/2010/main" val="2008250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986840" y="5362313"/>
            <a:ext cx="3389773" cy="6589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 rotWithShape="1">
          <a:blip r:embed="rId3" cstate="print">
            <a:lum bright="-10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629" r="20063"/>
          <a:stretch/>
        </p:blipFill>
        <p:spPr>
          <a:xfrm>
            <a:off x="4202435" y="2998075"/>
            <a:ext cx="3384376" cy="2614454"/>
          </a:xfrm>
          <a:prstGeom prst="rect">
            <a:avLst/>
          </a:prstGeom>
        </p:spPr>
      </p:pic>
      <p:sp>
        <p:nvSpPr>
          <p:cNvPr id="2051" name="Text Box 5"/>
          <p:cNvSpPr txBox="1">
            <a:spLocks noChangeArrowheads="1"/>
          </p:cNvSpPr>
          <p:nvPr/>
        </p:nvSpPr>
        <p:spPr bwMode="auto">
          <a:xfrm>
            <a:off x="2354076" y="61494"/>
            <a:ext cx="489654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20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船着場等のイメージ図（川船・横断）</a:t>
            </a:r>
            <a:endParaRPr lang="ja-JP" altLang="en-US" sz="20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8" name="テキスト ボックス 5"/>
          <p:cNvSpPr txBox="1">
            <a:spLocks noChangeArrowheads="1"/>
          </p:cNvSpPr>
          <p:nvPr/>
        </p:nvSpPr>
        <p:spPr bwMode="auto">
          <a:xfrm>
            <a:off x="3524190" y="2367506"/>
            <a:ext cx="7232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1400" dirty="0"/>
              <a:t>堤外地</a:t>
            </a:r>
          </a:p>
        </p:txBody>
      </p:sp>
      <p:sp>
        <p:nvSpPr>
          <p:cNvPr id="19" name="テキスト ボックス 5"/>
          <p:cNvSpPr txBox="1">
            <a:spLocks noChangeArrowheads="1"/>
          </p:cNvSpPr>
          <p:nvPr/>
        </p:nvSpPr>
        <p:spPr bwMode="auto">
          <a:xfrm>
            <a:off x="5915591" y="2395857"/>
            <a:ext cx="7232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1400" dirty="0"/>
              <a:t>堤内地</a:t>
            </a:r>
          </a:p>
        </p:txBody>
      </p:sp>
      <p:pic>
        <p:nvPicPr>
          <p:cNvPr id="20" name="図 19"/>
          <p:cNvPicPr>
            <a:picLocks noChangeAspect="1"/>
          </p:cNvPicPr>
          <p:nvPr/>
        </p:nvPicPr>
        <p:blipFill rotWithShape="1">
          <a:blip r:embed="rId3" cstate="print">
            <a:lum bright="-10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25" r="72422"/>
          <a:stretch/>
        </p:blipFill>
        <p:spPr>
          <a:xfrm>
            <a:off x="971600" y="2998075"/>
            <a:ext cx="1080120" cy="2614454"/>
          </a:xfrm>
          <a:prstGeom prst="rect">
            <a:avLst/>
          </a:prstGeom>
        </p:spPr>
      </p:pic>
      <p:sp>
        <p:nvSpPr>
          <p:cNvPr id="17" name="正方形/長方形 16"/>
          <p:cNvSpPr/>
          <p:nvPr/>
        </p:nvSpPr>
        <p:spPr>
          <a:xfrm>
            <a:off x="2042195" y="5181264"/>
            <a:ext cx="1872208" cy="669876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5"/>
          <p:cNvSpPr txBox="1">
            <a:spLocks noChangeArrowheads="1"/>
          </p:cNvSpPr>
          <p:nvPr/>
        </p:nvSpPr>
        <p:spPr bwMode="auto">
          <a:xfrm>
            <a:off x="2481540" y="5362313"/>
            <a:ext cx="108234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1400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川船船着場</a:t>
            </a:r>
          </a:p>
        </p:txBody>
      </p:sp>
      <p:pic>
        <p:nvPicPr>
          <p:cNvPr id="24" name="図 23"/>
          <p:cNvPicPr>
            <a:picLocks noChangeAspect="1"/>
          </p:cNvPicPr>
          <p:nvPr/>
        </p:nvPicPr>
        <p:blipFill rotWithShape="1">
          <a:blip r:embed="rId3" cstate="print">
            <a:lum bright="-10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84" t="78830" r="81151"/>
          <a:stretch/>
        </p:blipFill>
        <p:spPr>
          <a:xfrm>
            <a:off x="3885828" y="5059051"/>
            <a:ext cx="504056" cy="553477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/>
        </p:nvPicPr>
        <p:blipFill rotWithShape="1">
          <a:blip r:embed="rId3" cstate="print">
            <a:lum bright="-10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66" t="49531" r="46463" b="14664"/>
          <a:stretch/>
        </p:blipFill>
        <p:spPr>
          <a:xfrm>
            <a:off x="4317876" y="5040000"/>
            <a:ext cx="216024" cy="936105"/>
          </a:xfrm>
          <a:prstGeom prst="rect">
            <a:avLst/>
          </a:prstGeom>
        </p:spPr>
      </p:pic>
      <p:pic>
        <p:nvPicPr>
          <p:cNvPr id="29" name="図 28"/>
          <p:cNvPicPr>
            <a:picLocks noChangeAspect="1"/>
          </p:cNvPicPr>
          <p:nvPr/>
        </p:nvPicPr>
        <p:blipFill rotWithShape="1">
          <a:blip r:embed="rId3" cstate="print">
            <a:lum bright="-10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113" t="6011" r="74275" b="85727"/>
          <a:stretch/>
        </p:blipFill>
        <p:spPr>
          <a:xfrm>
            <a:off x="4369571" y="2908706"/>
            <a:ext cx="648072" cy="216024"/>
          </a:xfrm>
          <a:prstGeom prst="rect">
            <a:avLst/>
          </a:prstGeom>
        </p:spPr>
      </p:pic>
      <p:sp>
        <p:nvSpPr>
          <p:cNvPr id="30" name="テキスト ボックス 5"/>
          <p:cNvSpPr txBox="1">
            <a:spLocks noChangeArrowheads="1"/>
          </p:cNvSpPr>
          <p:nvPr/>
        </p:nvSpPr>
        <p:spPr bwMode="auto">
          <a:xfrm>
            <a:off x="5200402" y="3502037"/>
            <a:ext cx="400110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1400" dirty="0"/>
              <a:t>防潮堤</a:t>
            </a:r>
          </a:p>
        </p:txBody>
      </p:sp>
      <p:cxnSp>
        <p:nvCxnSpPr>
          <p:cNvPr id="4" name="直線コネクタ 3"/>
          <p:cNvCxnSpPr/>
          <p:nvPr/>
        </p:nvCxnSpPr>
        <p:spPr>
          <a:xfrm>
            <a:off x="5017643" y="3091616"/>
            <a:ext cx="288032" cy="21490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テキスト ボックス 5"/>
          <p:cNvSpPr txBox="1">
            <a:spLocks noChangeArrowheads="1"/>
          </p:cNvSpPr>
          <p:nvPr/>
        </p:nvSpPr>
        <p:spPr bwMode="auto">
          <a:xfrm>
            <a:off x="4602293" y="4445263"/>
            <a:ext cx="400110" cy="451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1400" dirty="0"/>
              <a:t>護岸</a:t>
            </a:r>
          </a:p>
        </p:txBody>
      </p:sp>
      <p:cxnSp>
        <p:nvCxnSpPr>
          <p:cNvPr id="6" name="直線コネクタ 5"/>
          <p:cNvCxnSpPr/>
          <p:nvPr/>
        </p:nvCxnSpPr>
        <p:spPr>
          <a:xfrm>
            <a:off x="5180684" y="4315321"/>
            <a:ext cx="0" cy="162000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>
            <a:off x="1826744" y="5169097"/>
            <a:ext cx="19267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矢印コネクタ 9"/>
          <p:cNvCxnSpPr/>
          <p:nvPr/>
        </p:nvCxnSpPr>
        <p:spPr>
          <a:xfrm>
            <a:off x="1938767" y="5173553"/>
            <a:ext cx="0" cy="188760"/>
          </a:xfrm>
          <a:prstGeom prst="straightConnector1">
            <a:avLst/>
          </a:prstGeom>
          <a:ln w="3175">
            <a:solidFill>
              <a:schemeClr val="tx1"/>
            </a:solidFill>
            <a:headEnd type="arrow" w="sm" len="sm"/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5"/>
          <p:cNvSpPr txBox="1">
            <a:spLocks noChangeArrowheads="1"/>
          </p:cNvSpPr>
          <p:nvPr/>
        </p:nvSpPr>
        <p:spPr bwMode="auto">
          <a:xfrm>
            <a:off x="1725924" y="4934942"/>
            <a:ext cx="748923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乾舷</a:t>
            </a:r>
            <a:r>
              <a:rPr lang="en-US" altLang="ja-JP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50cm</a:t>
            </a:r>
            <a:endParaRPr lang="ja-JP" altLang="en-US" sz="105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36" name="テキスト ボックス 5">
            <a:extLst>
              <a:ext uri="{FF2B5EF4-FFF2-40B4-BE49-F238E27FC236}">
                <a16:creationId xmlns:a16="http://schemas.microsoft.com/office/drawing/2014/main" id="{9E2403EB-C10E-4A4E-85DD-0DC91E1AB4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6963" y="3953608"/>
            <a:ext cx="90281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スロープ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3305017" y="4243948"/>
            <a:ext cx="609386" cy="904233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" name="直線矢印コネクタ 11"/>
          <p:cNvCxnSpPr/>
          <p:nvPr/>
        </p:nvCxnSpPr>
        <p:spPr>
          <a:xfrm>
            <a:off x="3107308" y="4225062"/>
            <a:ext cx="431101" cy="31788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>
            <a:off x="2249428" y="4231571"/>
            <a:ext cx="86449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正方形/長方形 34"/>
          <p:cNvSpPr/>
          <p:nvPr/>
        </p:nvSpPr>
        <p:spPr>
          <a:xfrm>
            <a:off x="3305017" y="4081687"/>
            <a:ext cx="1875667" cy="145203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Text Box 5"/>
          <p:cNvSpPr txBox="1">
            <a:spLocks noChangeArrowheads="1"/>
          </p:cNvSpPr>
          <p:nvPr/>
        </p:nvSpPr>
        <p:spPr bwMode="auto">
          <a:xfrm>
            <a:off x="7796614" y="131807"/>
            <a:ext cx="1186841" cy="338554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16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別紙５</a:t>
            </a:r>
            <a:r>
              <a:rPr lang="en-US" altLang="ja-JP" sz="16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-2</a:t>
            </a:r>
            <a:endParaRPr lang="ja-JP" altLang="en-US" sz="1600" b="1" dirty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29836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986840" y="5362313"/>
            <a:ext cx="3389773" cy="6589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 rotWithShape="1">
          <a:blip r:embed="rId3" cstate="print">
            <a:lum bright="-10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629" r="20063"/>
          <a:stretch/>
        </p:blipFill>
        <p:spPr>
          <a:xfrm>
            <a:off x="4202435" y="2998075"/>
            <a:ext cx="3384376" cy="2614454"/>
          </a:xfrm>
          <a:prstGeom prst="rect">
            <a:avLst/>
          </a:prstGeom>
        </p:spPr>
      </p:pic>
      <p:sp>
        <p:nvSpPr>
          <p:cNvPr id="18" name="テキスト ボックス 5"/>
          <p:cNvSpPr txBox="1">
            <a:spLocks noChangeArrowheads="1"/>
          </p:cNvSpPr>
          <p:nvPr/>
        </p:nvSpPr>
        <p:spPr bwMode="auto">
          <a:xfrm>
            <a:off x="3524190" y="2367506"/>
            <a:ext cx="7232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1400" dirty="0"/>
              <a:t>堤外地</a:t>
            </a:r>
          </a:p>
        </p:txBody>
      </p:sp>
      <p:sp>
        <p:nvSpPr>
          <p:cNvPr id="19" name="テキスト ボックス 5"/>
          <p:cNvSpPr txBox="1">
            <a:spLocks noChangeArrowheads="1"/>
          </p:cNvSpPr>
          <p:nvPr/>
        </p:nvSpPr>
        <p:spPr bwMode="auto">
          <a:xfrm>
            <a:off x="5915591" y="2395857"/>
            <a:ext cx="7232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1400" dirty="0"/>
              <a:t>堤内地</a:t>
            </a:r>
          </a:p>
        </p:txBody>
      </p:sp>
      <p:pic>
        <p:nvPicPr>
          <p:cNvPr id="20" name="図 19"/>
          <p:cNvPicPr>
            <a:picLocks noChangeAspect="1"/>
          </p:cNvPicPr>
          <p:nvPr/>
        </p:nvPicPr>
        <p:blipFill rotWithShape="1">
          <a:blip r:embed="rId3" cstate="print">
            <a:lum bright="-10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25" r="72422"/>
          <a:stretch/>
        </p:blipFill>
        <p:spPr>
          <a:xfrm>
            <a:off x="971600" y="2998075"/>
            <a:ext cx="1080120" cy="2614454"/>
          </a:xfrm>
          <a:prstGeom prst="rect">
            <a:avLst/>
          </a:prstGeom>
        </p:spPr>
      </p:pic>
      <p:pic>
        <p:nvPicPr>
          <p:cNvPr id="24" name="図 23"/>
          <p:cNvPicPr>
            <a:picLocks noChangeAspect="1"/>
          </p:cNvPicPr>
          <p:nvPr/>
        </p:nvPicPr>
        <p:blipFill rotWithShape="1">
          <a:blip r:embed="rId3" cstate="print">
            <a:lum bright="-10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84" t="78830" r="81151"/>
          <a:stretch/>
        </p:blipFill>
        <p:spPr>
          <a:xfrm>
            <a:off x="3885828" y="5059051"/>
            <a:ext cx="504056" cy="553477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/>
        </p:nvPicPr>
        <p:blipFill rotWithShape="1">
          <a:blip r:embed="rId3" cstate="print">
            <a:lum bright="-10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66" t="49531" r="46463" b="14664"/>
          <a:stretch/>
        </p:blipFill>
        <p:spPr>
          <a:xfrm>
            <a:off x="4317876" y="5040000"/>
            <a:ext cx="216024" cy="936105"/>
          </a:xfrm>
          <a:prstGeom prst="rect">
            <a:avLst/>
          </a:prstGeom>
        </p:spPr>
      </p:pic>
      <p:pic>
        <p:nvPicPr>
          <p:cNvPr id="29" name="図 28"/>
          <p:cNvPicPr>
            <a:picLocks noChangeAspect="1"/>
          </p:cNvPicPr>
          <p:nvPr/>
        </p:nvPicPr>
        <p:blipFill rotWithShape="1">
          <a:blip r:embed="rId3" cstate="print">
            <a:lum bright="-10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113" t="6011" r="74275" b="85727"/>
          <a:stretch/>
        </p:blipFill>
        <p:spPr>
          <a:xfrm>
            <a:off x="4369571" y="2908706"/>
            <a:ext cx="648072" cy="216024"/>
          </a:xfrm>
          <a:prstGeom prst="rect">
            <a:avLst/>
          </a:prstGeom>
        </p:spPr>
      </p:pic>
      <p:sp>
        <p:nvSpPr>
          <p:cNvPr id="30" name="テキスト ボックス 5"/>
          <p:cNvSpPr txBox="1">
            <a:spLocks noChangeArrowheads="1"/>
          </p:cNvSpPr>
          <p:nvPr/>
        </p:nvSpPr>
        <p:spPr bwMode="auto">
          <a:xfrm>
            <a:off x="5200402" y="3502037"/>
            <a:ext cx="400110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1400" dirty="0"/>
              <a:t>防潮堤</a:t>
            </a:r>
          </a:p>
        </p:txBody>
      </p:sp>
      <p:cxnSp>
        <p:nvCxnSpPr>
          <p:cNvPr id="4" name="直線コネクタ 3"/>
          <p:cNvCxnSpPr/>
          <p:nvPr/>
        </p:nvCxnSpPr>
        <p:spPr>
          <a:xfrm>
            <a:off x="5017643" y="3091616"/>
            <a:ext cx="288032" cy="21490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テキスト ボックス 5"/>
          <p:cNvSpPr txBox="1">
            <a:spLocks noChangeArrowheads="1"/>
          </p:cNvSpPr>
          <p:nvPr/>
        </p:nvSpPr>
        <p:spPr bwMode="auto">
          <a:xfrm>
            <a:off x="4602293" y="4445263"/>
            <a:ext cx="400110" cy="451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1400" dirty="0"/>
              <a:t>護岸</a:t>
            </a:r>
          </a:p>
        </p:txBody>
      </p:sp>
      <p:cxnSp>
        <p:nvCxnSpPr>
          <p:cNvPr id="6" name="直線コネクタ 5"/>
          <p:cNvCxnSpPr/>
          <p:nvPr/>
        </p:nvCxnSpPr>
        <p:spPr>
          <a:xfrm>
            <a:off x="5180684" y="4315321"/>
            <a:ext cx="0" cy="162000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>
            <a:off x="1826744" y="4921199"/>
            <a:ext cx="19267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矢印コネクタ 9"/>
          <p:cNvCxnSpPr/>
          <p:nvPr/>
        </p:nvCxnSpPr>
        <p:spPr>
          <a:xfrm>
            <a:off x="1938767" y="4941168"/>
            <a:ext cx="0" cy="396000"/>
          </a:xfrm>
          <a:prstGeom prst="straightConnector1">
            <a:avLst/>
          </a:prstGeom>
          <a:ln w="3175">
            <a:solidFill>
              <a:schemeClr val="tx1"/>
            </a:solidFill>
            <a:headEnd type="arrow" w="sm" len="sm"/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5"/>
          <p:cNvSpPr txBox="1">
            <a:spLocks noChangeArrowheads="1"/>
          </p:cNvSpPr>
          <p:nvPr/>
        </p:nvSpPr>
        <p:spPr bwMode="auto">
          <a:xfrm>
            <a:off x="1725924" y="4687044"/>
            <a:ext cx="790601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乾舷</a:t>
            </a:r>
            <a:r>
              <a:rPr lang="en-US" altLang="ja-JP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100cm</a:t>
            </a:r>
            <a:endParaRPr lang="ja-JP" altLang="en-US" sz="105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2042195" y="4933950"/>
            <a:ext cx="1872208" cy="91719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 ボックス 5"/>
          <p:cNvSpPr txBox="1">
            <a:spLocks noChangeArrowheads="1"/>
          </p:cNvSpPr>
          <p:nvPr/>
        </p:nvSpPr>
        <p:spPr bwMode="auto">
          <a:xfrm>
            <a:off x="2481540" y="5229200"/>
            <a:ext cx="108234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1400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海船船着場</a:t>
            </a:r>
          </a:p>
        </p:txBody>
      </p:sp>
      <p:sp>
        <p:nvSpPr>
          <p:cNvPr id="44" name="テキスト ボックス 5">
            <a:extLst>
              <a:ext uri="{FF2B5EF4-FFF2-40B4-BE49-F238E27FC236}">
                <a16:creationId xmlns:a16="http://schemas.microsoft.com/office/drawing/2014/main" id="{9E2403EB-C10E-4A4E-85DD-0DC91E1AB4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6963" y="3953608"/>
            <a:ext cx="90281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スロープ</a:t>
            </a:r>
          </a:p>
        </p:txBody>
      </p:sp>
      <p:sp>
        <p:nvSpPr>
          <p:cNvPr id="45" name="正方形/長方形 44"/>
          <p:cNvSpPr/>
          <p:nvPr/>
        </p:nvSpPr>
        <p:spPr>
          <a:xfrm>
            <a:off x="3305017" y="4243948"/>
            <a:ext cx="609386" cy="652721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6" name="直線矢印コネクタ 45"/>
          <p:cNvCxnSpPr/>
          <p:nvPr/>
        </p:nvCxnSpPr>
        <p:spPr>
          <a:xfrm>
            <a:off x="3107308" y="4225062"/>
            <a:ext cx="431101" cy="31788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/>
          <p:cNvCxnSpPr/>
          <p:nvPr/>
        </p:nvCxnSpPr>
        <p:spPr>
          <a:xfrm>
            <a:off x="2249428" y="4231571"/>
            <a:ext cx="86449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正方形/長方形 47"/>
          <p:cNvSpPr/>
          <p:nvPr/>
        </p:nvSpPr>
        <p:spPr>
          <a:xfrm>
            <a:off x="3305017" y="4081687"/>
            <a:ext cx="1875667" cy="145203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Text Box 5"/>
          <p:cNvSpPr txBox="1">
            <a:spLocks noChangeArrowheads="1"/>
          </p:cNvSpPr>
          <p:nvPr/>
        </p:nvSpPr>
        <p:spPr bwMode="auto">
          <a:xfrm>
            <a:off x="7796614" y="131807"/>
            <a:ext cx="1186841" cy="338554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16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別紙５</a:t>
            </a:r>
            <a:r>
              <a:rPr lang="en-US" altLang="ja-JP" sz="16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-3</a:t>
            </a:r>
            <a:endParaRPr lang="ja-JP" altLang="en-US" sz="1600" b="1" dirty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7" name="Text Box 5"/>
          <p:cNvSpPr txBox="1">
            <a:spLocks noChangeArrowheads="1"/>
          </p:cNvSpPr>
          <p:nvPr/>
        </p:nvSpPr>
        <p:spPr bwMode="auto">
          <a:xfrm>
            <a:off x="2354076" y="131807"/>
            <a:ext cx="489654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20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船着場等のイメージ図（海船・横断）</a:t>
            </a:r>
            <a:endParaRPr lang="ja-JP" altLang="en-US" sz="20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93470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直線コネクタ 14"/>
          <p:cNvCxnSpPr/>
          <p:nvPr/>
        </p:nvCxnSpPr>
        <p:spPr>
          <a:xfrm flipV="1">
            <a:off x="1159158" y="3303232"/>
            <a:ext cx="3204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正方形/長方形 1"/>
          <p:cNvSpPr/>
          <p:nvPr/>
        </p:nvSpPr>
        <p:spPr>
          <a:xfrm>
            <a:off x="75777" y="4515652"/>
            <a:ext cx="9031723" cy="6589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0" name="図 19"/>
          <p:cNvPicPr>
            <a:picLocks noChangeAspect="1"/>
          </p:cNvPicPr>
          <p:nvPr/>
        </p:nvPicPr>
        <p:blipFill rotWithShape="1">
          <a:blip r:embed="rId3" cstate="print">
            <a:lum bright="-10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25" r="72422"/>
          <a:stretch/>
        </p:blipFill>
        <p:spPr>
          <a:xfrm>
            <a:off x="60537" y="2151414"/>
            <a:ext cx="1080120" cy="2614454"/>
          </a:xfrm>
          <a:prstGeom prst="rect">
            <a:avLst/>
          </a:prstGeom>
        </p:spPr>
      </p:pic>
      <p:pic>
        <p:nvPicPr>
          <p:cNvPr id="24" name="図 23"/>
          <p:cNvPicPr>
            <a:picLocks noChangeAspect="1"/>
          </p:cNvPicPr>
          <p:nvPr/>
        </p:nvPicPr>
        <p:blipFill rotWithShape="1">
          <a:blip r:embed="rId3" cstate="print">
            <a:lum bright="-10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84" t="78830" r="81151"/>
          <a:stretch/>
        </p:blipFill>
        <p:spPr>
          <a:xfrm>
            <a:off x="4831907" y="4210328"/>
            <a:ext cx="504056" cy="553477"/>
          </a:xfrm>
          <a:prstGeom prst="rect">
            <a:avLst/>
          </a:prstGeom>
        </p:spPr>
      </p:pic>
      <p:sp>
        <p:nvSpPr>
          <p:cNvPr id="30" name="テキスト ボックス 5"/>
          <p:cNvSpPr txBox="1">
            <a:spLocks noChangeArrowheads="1"/>
          </p:cNvSpPr>
          <p:nvPr/>
        </p:nvSpPr>
        <p:spPr bwMode="auto">
          <a:xfrm>
            <a:off x="2521875" y="2482648"/>
            <a:ext cx="83099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1400" dirty="0"/>
              <a:t>防潮堤</a:t>
            </a:r>
          </a:p>
        </p:txBody>
      </p:sp>
      <p:cxnSp>
        <p:nvCxnSpPr>
          <p:cNvPr id="4" name="直線コネクタ 3"/>
          <p:cNvCxnSpPr/>
          <p:nvPr/>
        </p:nvCxnSpPr>
        <p:spPr>
          <a:xfrm>
            <a:off x="2592231" y="3081733"/>
            <a:ext cx="288032" cy="21490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テキスト ボックス 5"/>
          <p:cNvSpPr txBox="1">
            <a:spLocks noChangeArrowheads="1"/>
          </p:cNvSpPr>
          <p:nvPr/>
        </p:nvSpPr>
        <p:spPr bwMode="auto">
          <a:xfrm>
            <a:off x="2629598" y="3288970"/>
            <a:ext cx="61555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1400" dirty="0"/>
              <a:t>護岸</a:t>
            </a:r>
          </a:p>
        </p:txBody>
      </p:sp>
      <p:cxnSp>
        <p:nvCxnSpPr>
          <p:cNvPr id="7" name="直線コネクタ 6"/>
          <p:cNvCxnSpPr/>
          <p:nvPr/>
        </p:nvCxnSpPr>
        <p:spPr>
          <a:xfrm>
            <a:off x="5747482" y="4054254"/>
            <a:ext cx="19267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矢印コネクタ 9"/>
          <p:cNvCxnSpPr/>
          <p:nvPr/>
        </p:nvCxnSpPr>
        <p:spPr>
          <a:xfrm>
            <a:off x="5868144" y="4065443"/>
            <a:ext cx="0" cy="432000"/>
          </a:xfrm>
          <a:prstGeom prst="straightConnector1">
            <a:avLst/>
          </a:prstGeom>
          <a:ln w="3175">
            <a:solidFill>
              <a:schemeClr val="tx1"/>
            </a:solidFill>
            <a:headEnd type="arrow" w="sm" len="sm"/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5"/>
          <p:cNvSpPr txBox="1">
            <a:spLocks noChangeArrowheads="1"/>
          </p:cNvSpPr>
          <p:nvPr/>
        </p:nvSpPr>
        <p:spPr bwMode="auto">
          <a:xfrm>
            <a:off x="5259212" y="3806329"/>
            <a:ext cx="790601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乾舷</a:t>
            </a:r>
            <a:r>
              <a:rPr lang="en-US" altLang="ja-JP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100cm</a:t>
            </a:r>
            <a:endParaRPr lang="ja-JP" altLang="en-US" sz="105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grpSp>
        <p:nvGrpSpPr>
          <p:cNvPr id="11" name="グループ化 10"/>
          <p:cNvGrpSpPr>
            <a:grpSpLocks noChangeAspect="1"/>
          </p:cNvGrpSpPr>
          <p:nvPr/>
        </p:nvGrpSpPr>
        <p:grpSpPr>
          <a:xfrm>
            <a:off x="1222177" y="3143144"/>
            <a:ext cx="7590932" cy="2031485"/>
            <a:chOff x="5330346" y="5856026"/>
            <a:chExt cx="4450708" cy="758060"/>
          </a:xfrm>
        </p:grpSpPr>
        <p:sp>
          <p:nvSpPr>
            <p:cNvPr id="35" name="正方形/長方形 34"/>
            <p:cNvSpPr/>
            <p:nvPr/>
          </p:nvSpPr>
          <p:spPr>
            <a:xfrm rot="20140438" flipH="1">
              <a:off x="5644281" y="6221405"/>
              <a:ext cx="324000" cy="36000"/>
            </a:xfrm>
            <a:prstGeom prst="rect">
              <a:avLst/>
            </a:prstGeom>
            <a:solidFill>
              <a:srgbClr val="FF0000">
                <a:alpha val="50000"/>
              </a:srgbClr>
            </a:solidFill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" name="正方形/長方形 36"/>
            <p:cNvSpPr/>
            <p:nvPr/>
          </p:nvSpPr>
          <p:spPr>
            <a:xfrm rot="16200000" flipH="1">
              <a:off x="6760881" y="6167684"/>
              <a:ext cx="288000" cy="10800"/>
            </a:xfrm>
            <a:prstGeom prst="rect">
              <a:avLst/>
            </a:prstGeom>
            <a:solidFill>
              <a:srgbClr val="FF0000">
                <a:alpha val="50000"/>
              </a:srgbClr>
            </a:solidFill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9" name="正方形/長方形 38"/>
            <p:cNvSpPr/>
            <p:nvPr/>
          </p:nvSpPr>
          <p:spPr>
            <a:xfrm rot="16200000" flipH="1">
              <a:off x="6691888" y="6166620"/>
              <a:ext cx="288000" cy="10800"/>
            </a:xfrm>
            <a:prstGeom prst="rect">
              <a:avLst/>
            </a:prstGeom>
            <a:solidFill>
              <a:srgbClr val="FF0000">
                <a:alpha val="50000"/>
              </a:srgbClr>
            </a:solidFill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0" name="正方形/長方形 39"/>
            <p:cNvSpPr/>
            <p:nvPr/>
          </p:nvSpPr>
          <p:spPr>
            <a:xfrm rot="16200000" flipH="1">
              <a:off x="6382286" y="6199118"/>
              <a:ext cx="161203" cy="10800"/>
            </a:xfrm>
            <a:prstGeom prst="rect">
              <a:avLst/>
            </a:prstGeom>
            <a:solidFill>
              <a:srgbClr val="FF0000">
                <a:alpha val="50000"/>
              </a:srgbClr>
            </a:solidFill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" name="正方形/長方形 40"/>
            <p:cNvSpPr/>
            <p:nvPr/>
          </p:nvSpPr>
          <p:spPr>
            <a:xfrm rot="16200000" flipH="1">
              <a:off x="6313293" y="6199118"/>
              <a:ext cx="161203" cy="10800"/>
            </a:xfrm>
            <a:prstGeom prst="rect">
              <a:avLst/>
            </a:prstGeom>
            <a:solidFill>
              <a:srgbClr val="FF0000">
                <a:alpha val="50000"/>
              </a:srgbClr>
            </a:solidFill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" name="正方形/長方形 41"/>
            <p:cNvSpPr/>
            <p:nvPr/>
          </p:nvSpPr>
          <p:spPr>
            <a:xfrm rot="20140438" flipH="1">
              <a:off x="6912430" y="5923671"/>
              <a:ext cx="486000" cy="36000"/>
            </a:xfrm>
            <a:prstGeom prst="rect">
              <a:avLst/>
            </a:prstGeom>
            <a:solidFill>
              <a:srgbClr val="FF0000">
                <a:alpha val="50000"/>
              </a:srgbClr>
            </a:solidFill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" name="正方形/長方形 42"/>
            <p:cNvSpPr/>
            <p:nvPr/>
          </p:nvSpPr>
          <p:spPr>
            <a:xfrm flipH="1">
              <a:off x="6829829" y="5990794"/>
              <a:ext cx="82800" cy="36000"/>
            </a:xfrm>
            <a:prstGeom prst="rect">
              <a:avLst/>
            </a:prstGeom>
            <a:solidFill>
              <a:srgbClr val="FF0000">
                <a:alpha val="50000"/>
              </a:srgbClr>
            </a:solidFill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9" name="正方形/長方形 48"/>
            <p:cNvSpPr/>
            <p:nvPr/>
          </p:nvSpPr>
          <p:spPr>
            <a:xfrm rot="20140438" flipH="1">
              <a:off x="6473461" y="6039935"/>
              <a:ext cx="356400" cy="36000"/>
            </a:xfrm>
            <a:prstGeom prst="rect">
              <a:avLst/>
            </a:prstGeom>
            <a:solidFill>
              <a:srgbClr val="FF0000">
                <a:alpha val="50000"/>
              </a:srgbClr>
            </a:solidFill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" name="正方形/長方形 49"/>
            <p:cNvSpPr/>
            <p:nvPr/>
          </p:nvSpPr>
          <p:spPr>
            <a:xfrm flipH="1">
              <a:off x="6386524" y="6089489"/>
              <a:ext cx="82800" cy="36000"/>
            </a:xfrm>
            <a:prstGeom prst="rect">
              <a:avLst/>
            </a:prstGeom>
            <a:solidFill>
              <a:srgbClr val="FF0000">
                <a:alpha val="50000"/>
              </a:srgbClr>
            </a:solidFill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" name="正方形/長方形 50"/>
            <p:cNvSpPr/>
            <p:nvPr/>
          </p:nvSpPr>
          <p:spPr>
            <a:xfrm rot="20140438" flipH="1">
              <a:off x="6061893" y="6134778"/>
              <a:ext cx="324000" cy="36000"/>
            </a:xfrm>
            <a:prstGeom prst="rect">
              <a:avLst/>
            </a:prstGeom>
            <a:solidFill>
              <a:srgbClr val="FF0000">
                <a:alpha val="50000"/>
              </a:srgbClr>
            </a:solidFill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" name="正方形/長方形 51"/>
            <p:cNvSpPr/>
            <p:nvPr/>
          </p:nvSpPr>
          <p:spPr>
            <a:xfrm rot="5400000">
              <a:off x="8110830" y="6109974"/>
              <a:ext cx="180000" cy="10800"/>
            </a:xfrm>
            <a:prstGeom prst="rect">
              <a:avLst/>
            </a:prstGeom>
            <a:solidFill>
              <a:srgbClr val="FF0000">
                <a:alpha val="50000"/>
              </a:srgbClr>
            </a:solidFill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" name="正方形/長方形 52"/>
            <p:cNvSpPr/>
            <p:nvPr/>
          </p:nvSpPr>
          <p:spPr>
            <a:xfrm rot="5400000">
              <a:off x="8179823" y="6108910"/>
              <a:ext cx="180000" cy="10800"/>
            </a:xfrm>
            <a:prstGeom prst="rect">
              <a:avLst/>
            </a:prstGeom>
            <a:solidFill>
              <a:srgbClr val="FF0000">
                <a:alpha val="50000"/>
              </a:srgbClr>
            </a:solidFill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" name="正方形/長方形 53"/>
            <p:cNvSpPr/>
            <p:nvPr/>
          </p:nvSpPr>
          <p:spPr>
            <a:xfrm rot="1457002">
              <a:off x="7703043" y="5922667"/>
              <a:ext cx="486000" cy="36000"/>
            </a:xfrm>
            <a:prstGeom prst="rect">
              <a:avLst/>
            </a:prstGeom>
            <a:solidFill>
              <a:srgbClr val="FF0000">
                <a:alpha val="50000"/>
              </a:srgbClr>
            </a:solidFill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5" name="正方形/長方形 54"/>
            <p:cNvSpPr/>
            <p:nvPr/>
          </p:nvSpPr>
          <p:spPr>
            <a:xfrm>
              <a:off x="8193082" y="5988626"/>
              <a:ext cx="82800" cy="36000"/>
            </a:xfrm>
            <a:prstGeom prst="rect">
              <a:avLst/>
            </a:prstGeom>
            <a:solidFill>
              <a:srgbClr val="FF0000">
                <a:alpha val="50000"/>
              </a:srgbClr>
            </a:solidFill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6" name="正方形/長方形 55"/>
            <p:cNvSpPr/>
            <p:nvPr/>
          </p:nvSpPr>
          <p:spPr>
            <a:xfrm rot="1457002">
              <a:off x="8286999" y="6037588"/>
              <a:ext cx="356400" cy="36000"/>
            </a:xfrm>
            <a:prstGeom prst="rect">
              <a:avLst/>
            </a:prstGeom>
            <a:solidFill>
              <a:srgbClr val="FF0000">
                <a:alpha val="50000"/>
              </a:srgbClr>
            </a:solidFill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7" name="正方形/長方形 56"/>
            <p:cNvSpPr/>
            <p:nvPr/>
          </p:nvSpPr>
          <p:spPr>
            <a:xfrm>
              <a:off x="7398102" y="5856026"/>
              <a:ext cx="309146" cy="59738"/>
            </a:xfrm>
            <a:prstGeom prst="rect">
              <a:avLst/>
            </a:prstGeom>
            <a:solidFill>
              <a:srgbClr val="FF0000">
                <a:alpha val="50000"/>
              </a:srgbClr>
            </a:solidFill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8" name="正方形/長方形 57"/>
            <p:cNvSpPr/>
            <p:nvPr/>
          </p:nvSpPr>
          <p:spPr>
            <a:xfrm rot="5400000">
              <a:off x="8616218" y="6154312"/>
              <a:ext cx="79200" cy="10800"/>
            </a:xfrm>
            <a:prstGeom prst="rect">
              <a:avLst/>
            </a:prstGeom>
            <a:solidFill>
              <a:srgbClr val="FF0000">
                <a:alpha val="50000"/>
              </a:srgbClr>
            </a:solidFill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9" name="正方形/長方形 58"/>
            <p:cNvSpPr/>
            <p:nvPr/>
          </p:nvSpPr>
          <p:spPr>
            <a:xfrm rot="5400000">
              <a:off x="8685211" y="6153248"/>
              <a:ext cx="79200" cy="10800"/>
            </a:xfrm>
            <a:prstGeom prst="rect">
              <a:avLst/>
            </a:prstGeom>
            <a:solidFill>
              <a:srgbClr val="FF0000">
                <a:alpha val="50000"/>
              </a:srgbClr>
            </a:solidFill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正方形/長方形 59"/>
            <p:cNvSpPr/>
            <p:nvPr/>
          </p:nvSpPr>
          <p:spPr>
            <a:xfrm>
              <a:off x="8648070" y="6083364"/>
              <a:ext cx="82800" cy="36000"/>
            </a:xfrm>
            <a:prstGeom prst="rect">
              <a:avLst/>
            </a:prstGeom>
            <a:solidFill>
              <a:srgbClr val="FF0000">
                <a:alpha val="50000"/>
              </a:srgbClr>
            </a:solidFill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1" name="正方形/長方形 60"/>
            <p:cNvSpPr/>
            <p:nvPr/>
          </p:nvSpPr>
          <p:spPr>
            <a:xfrm rot="1457002">
              <a:off x="8741987" y="6132326"/>
              <a:ext cx="356400" cy="36000"/>
            </a:xfrm>
            <a:prstGeom prst="rect">
              <a:avLst/>
            </a:prstGeom>
            <a:solidFill>
              <a:srgbClr val="FF0000">
                <a:alpha val="50000"/>
              </a:srgbClr>
            </a:solidFill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2" name="正方形/長方形 61"/>
            <p:cNvSpPr/>
            <p:nvPr/>
          </p:nvSpPr>
          <p:spPr>
            <a:xfrm>
              <a:off x="8161054" y="6200086"/>
              <a:ext cx="1620000" cy="32400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63" name="直線コネクタ 62"/>
            <p:cNvCxnSpPr/>
            <p:nvPr/>
          </p:nvCxnSpPr>
          <p:spPr>
            <a:xfrm>
              <a:off x="8161054" y="6193865"/>
              <a:ext cx="1620000" cy="0"/>
            </a:xfrm>
            <a:prstGeom prst="line">
              <a:avLst/>
            </a:prstGeom>
            <a:ln w="158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正方形/長方形 63"/>
            <p:cNvSpPr/>
            <p:nvPr/>
          </p:nvSpPr>
          <p:spPr>
            <a:xfrm rot="16200000" flipH="1">
              <a:off x="6002657" y="6253421"/>
              <a:ext cx="90000" cy="10800"/>
            </a:xfrm>
            <a:prstGeom prst="rect">
              <a:avLst/>
            </a:prstGeom>
            <a:solidFill>
              <a:srgbClr val="FF0000">
                <a:alpha val="50000"/>
              </a:srgbClr>
            </a:solidFill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5" name="正方形/長方形 64"/>
            <p:cNvSpPr/>
            <p:nvPr/>
          </p:nvSpPr>
          <p:spPr>
            <a:xfrm rot="16200000" flipH="1">
              <a:off x="5933664" y="6252357"/>
              <a:ext cx="90000" cy="10800"/>
            </a:xfrm>
            <a:prstGeom prst="rect">
              <a:avLst/>
            </a:prstGeom>
            <a:solidFill>
              <a:srgbClr val="FF0000">
                <a:alpha val="50000"/>
              </a:srgbClr>
            </a:solidFill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6" name="正方形/長方形 65"/>
            <p:cNvSpPr/>
            <p:nvPr/>
          </p:nvSpPr>
          <p:spPr>
            <a:xfrm flipH="1">
              <a:off x="5971293" y="6176116"/>
              <a:ext cx="82800" cy="36000"/>
            </a:xfrm>
            <a:prstGeom prst="rect">
              <a:avLst/>
            </a:prstGeom>
            <a:solidFill>
              <a:srgbClr val="FF0000">
                <a:alpha val="50000"/>
              </a:srgbClr>
            </a:solidFill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7" name="正方形/長方形 66"/>
            <p:cNvSpPr/>
            <p:nvPr/>
          </p:nvSpPr>
          <p:spPr>
            <a:xfrm>
              <a:off x="5330346" y="6290086"/>
              <a:ext cx="1620000" cy="32400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68" name="直線コネクタ 67"/>
            <p:cNvCxnSpPr/>
            <p:nvPr/>
          </p:nvCxnSpPr>
          <p:spPr>
            <a:xfrm>
              <a:off x="5330346" y="6285138"/>
              <a:ext cx="1620000" cy="0"/>
            </a:xfrm>
            <a:prstGeom prst="line">
              <a:avLst/>
            </a:prstGeom>
            <a:ln w="158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テキスト ボックス 68"/>
            <p:cNvSpPr txBox="1"/>
            <p:nvPr/>
          </p:nvSpPr>
          <p:spPr>
            <a:xfrm>
              <a:off x="8655818" y="6299736"/>
              <a:ext cx="813932" cy="1148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dirty="0">
                  <a:solidFill>
                    <a:schemeClr val="bg1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海船船着場</a:t>
              </a:r>
            </a:p>
          </p:txBody>
        </p:sp>
        <p:sp>
          <p:nvSpPr>
            <p:cNvPr id="70" name="テキスト ボックス 69"/>
            <p:cNvSpPr txBox="1"/>
            <p:nvPr/>
          </p:nvSpPr>
          <p:spPr>
            <a:xfrm>
              <a:off x="5806281" y="6408074"/>
              <a:ext cx="813932" cy="1148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dirty="0" smtClean="0">
                  <a:solidFill>
                    <a:schemeClr val="bg1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川船</a:t>
              </a:r>
              <a:r>
                <a:rPr kumimoji="1" lang="ja-JP" altLang="en-US" sz="1400" dirty="0">
                  <a:solidFill>
                    <a:schemeClr val="bg1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船着場</a:t>
              </a:r>
            </a:p>
          </p:txBody>
        </p:sp>
      </p:grpSp>
      <p:cxnSp>
        <p:nvCxnSpPr>
          <p:cNvPr id="71" name="直線コネクタ 70"/>
          <p:cNvCxnSpPr/>
          <p:nvPr/>
        </p:nvCxnSpPr>
        <p:spPr>
          <a:xfrm>
            <a:off x="4067944" y="4283310"/>
            <a:ext cx="19267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矢印コネクタ 71"/>
          <p:cNvCxnSpPr/>
          <p:nvPr/>
        </p:nvCxnSpPr>
        <p:spPr>
          <a:xfrm>
            <a:off x="4179520" y="4284973"/>
            <a:ext cx="0" cy="216000"/>
          </a:xfrm>
          <a:prstGeom prst="straightConnector1">
            <a:avLst/>
          </a:prstGeom>
          <a:ln w="3175">
            <a:solidFill>
              <a:schemeClr val="tx1"/>
            </a:solidFill>
            <a:headEnd type="arrow" w="sm" len="sm"/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テキスト ボックス 5"/>
          <p:cNvSpPr txBox="1">
            <a:spLocks noChangeArrowheads="1"/>
          </p:cNvSpPr>
          <p:nvPr/>
        </p:nvSpPr>
        <p:spPr bwMode="auto">
          <a:xfrm>
            <a:off x="3937553" y="4036353"/>
            <a:ext cx="723275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乾</a:t>
            </a:r>
            <a:r>
              <a:rPr lang="ja-JP" altLang="en-US" sz="105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舷</a:t>
            </a:r>
            <a:r>
              <a:rPr lang="en-US" altLang="ja-JP" sz="105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50cm</a:t>
            </a:r>
            <a:endParaRPr lang="ja-JP" altLang="en-US" sz="105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44" name="テキスト ボックス 5">
            <a:extLst>
              <a:ext uri="{FF2B5EF4-FFF2-40B4-BE49-F238E27FC236}">
                <a16:creationId xmlns:a16="http://schemas.microsoft.com/office/drawing/2014/main" id="{9E2403EB-C10E-4A4E-85DD-0DC91E1AB4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8366" y="3371423"/>
            <a:ext cx="90281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スロープ</a:t>
            </a:r>
          </a:p>
        </p:txBody>
      </p:sp>
      <p:cxnSp>
        <p:nvCxnSpPr>
          <p:cNvPr id="46" name="直線矢印コネクタ 45"/>
          <p:cNvCxnSpPr/>
          <p:nvPr/>
        </p:nvCxnSpPr>
        <p:spPr>
          <a:xfrm>
            <a:off x="2268711" y="3642877"/>
            <a:ext cx="431101" cy="31788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/>
          <p:cNvCxnSpPr/>
          <p:nvPr/>
        </p:nvCxnSpPr>
        <p:spPr>
          <a:xfrm>
            <a:off x="1410831" y="3649386"/>
            <a:ext cx="86449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テキスト ボックス 5">
            <a:extLst>
              <a:ext uri="{FF2B5EF4-FFF2-40B4-BE49-F238E27FC236}">
                <a16:creationId xmlns:a16="http://schemas.microsoft.com/office/drawing/2014/main" id="{9E2403EB-C10E-4A4E-85DD-0DC91E1AB4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41190" y="3303232"/>
            <a:ext cx="90281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スロープ</a:t>
            </a:r>
          </a:p>
        </p:txBody>
      </p:sp>
      <p:cxnSp>
        <p:nvCxnSpPr>
          <p:cNvPr id="75" name="直線矢印コネクタ 74"/>
          <p:cNvCxnSpPr/>
          <p:nvPr/>
        </p:nvCxnSpPr>
        <p:spPr>
          <a:xfrm flipH="1">
            <a:off x="7235860" y="3581907"/>
            <a:ext cx="432420" cy="29304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コネクタ 75"/>
          <p:cNvCxnSpPr/>
          <p:nvPr/>
        </p:nvCxnSpPr>
        <p:spPr>
          <a:xfrm>
            <a:off x="7663655" y="3581195"/>
            <a:ext cx="86449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テキスト ボックス 5">
            <a:extLst>
              <a:ext uri="{FF2B5EF4-FFF2-40B4-BE49-F238E27FC236}">
                <a16:creationId xmlns:a16="http://schemas.microsoft.com/office/drawing/2014/main" id="{9E2403EB-C10E-4A4E-85DD-0DC91E1AB4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3911" y="2846941"/>
            <a:ext cx="60785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ja-JP" sz="105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OP+3.0</a:t>
            </a:r>
            <a:endParaRPr lang="ja-JP" altLang="en-US" sz="105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cxnSp>
        <p:nvCxnSpPr>
          <p:cNvPr id="80" name="直線コネクタ 79"/>
          <p:cNvCxnSpPr/>
          <p:nvPr/>
        </p:nvCxnSpPr>
        <p:spPr>
          <a:xfrm>
            <a:off x="2117378" y="3094433"/>
            <a:ext cx="48884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コネクタ 80"/>
          <p:cNvCxnSpPr/>
          <p:nvPr/>
        </p:nvCxnSpPr>
        <p:spPr>
          <a:xfrm flipV="1">
            <a:off x="1159158" y="2488704"/>
            <a:ext cx="7668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コネクタ 81"/>
          <p:cNvCxnSpPr/>
          <p:nvPr/>
        </p:nvCxnSpPr>
        <p:spPr>
          <a:xfrm>
            <a:off x="2592231" y="2271645"/>
            <a:ext cx="288032" cy="21490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テキスト ボックス 5">
            <a:extLst>
              <a:ext uri="{FF2B5EF4-FFF2-40B4-BE49-F238E27FC236}">
                <a16:creationId xmlns:a16="http://schemas.microsoft.com/office/drawing/2014/main" id="{9E2403EB-C10E-4A4E-85DD-0DC91E1AB4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3911" y="2036853"/>
            <a:ext cx="588623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ja-JP" sz="105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OP+5.0</a:t>
            </a:r>
            <a:endParaRPr lang="ja-JP" altLang="en-US" sz="105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cxnSp>
        <p:nvCxnSpPr>
          <p:cNvPr id="84" name="直線コネクタ 83"/>
          <p:cNvCxnSpPr/>
          <p:nvPr/>
        </p:nvCxnSpPr>
        <p:spPr>
          <a:xfrm>
            <a:off x="2117378" y="2284345"/>
            <a:ext cx="48884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線コネクタ 84"/>
          <p:cNvCxnSpPr/>
          <p:nvPr/>
        </p:nvCxnSpPr>
        <p:spPr>
          <a:xfrm>
            <a:off x="4628133" y="3303232"/>
            <a:ext cx="756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直線コネクタ 85"/>
          <p:cNvCxnSpPr/>
          <p:nvPr/>
        </p:nvCxnSpPr>
        <p:spPr>
          <a:xfrm flipV="1">
            <a:off x="5683982" y="3303232"/>
            <a:ext cx="3204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 Box 5"/>
          <p:cNvSpPr txBox="1">
            <a:spLocks noChangeArrowheads="1"/>
          </p:cNvSpPr>
          <p:nvPr/>
        </p:nvSpPr>
        <p:spPr bwMode="auto">
          <a:xfrm>
            <a:off x="7796614" y="131807"/>
            <a:ext cx="1186841" cy="338554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16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別紙５</a:t>
            </a:r>
            <a:r>
              <a:rPr lang="en-US" altLang="ja-JP" sz="16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-4</a:t>
            </a:r>
            <a:endParaRPr lang="ja-JP" altLang="en-US" sz="24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78" name="Text Box 5"/>
          <p:cNvSpPr txBox="1">
            <a:spLocks noChangeArrowheads="1"/>
          </p:cNvSpPr>
          <p:nvPr/>
        </p:nvSpPr>
        <p:spPr bwMode="auto">
          <a:xfrm>
            <a:off x="2543936" y="59893"/>
            <a:ext cx="489654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20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船着場等のイメージ図（縦断）</a:t>
            </a:r>
            <a:endParaRPr lang="ja-JP" altLang="en-US" sz="20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4613890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2439</TotalTime>
  <Words>280</Words>
  <Application>Microsoft Office PowerPoint</Application>
  <PresentationFormat>画面に合わせる (4:3)</PresentationFormat>
  <Paragraphs>57</Paragraphs>
  <Slides>4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BIZ UDゴシック</vt:lpstr>
      <vt:lpstr>Meiryo UI</vt:lpstr>
      <vt:lpstr>ＭＳ Ｐゴシック</vt:lpstr>
      <vt:lpstr>游ゴシック</vt:lpstr>
      <vt:lpstr>Arial</vt:lpstr>
      <vt:lpstr>標準デザイン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職員端末機(CALS) 18年度1月調達</dc:creator>
  <cp:lastModifiedBy>出塩　健</cp:lastModifiedBy>
  <cp:revision>256</cp:revision>
  <cp:lastPrinted>2022-12-22T04:05:18Z</cp:lastPrinted>
  <dcterms:created xsi:type="dcterms:W3CDTF">2008-09-05T10:05:00Z</dcterms:created>
  <dcterms:modified xsi:type="dcterms:W3CDTF">2022-12-22T08:38:25Z</dcterms:modified>
</cp:coreProperties>
</file>