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452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16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91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90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87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85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1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05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36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5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65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11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A2ABE-255C-456E-94C6-9D84C0163073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89713-5A92-4702-9EF7-5392B8FC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07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テキスト ボックス 115"/>
          <p:cNvSpPr txBox="1"/>
          <p:nvPr/>
        </p:nvSpPr>
        <p:spPr>
          <a:xfrm>
            <a:off x="1186113" y="7506984"/>
            <a:ext cx="3039615" cy="2333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≪参考：２０１４事業スケジュール（案）≫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7" name="表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719298"/>
              </p:ext>
            </p:extLst>
          </p:nvPr>
        </p:nvGraphicFramePr>
        <p:xfrm>
          <a:off x="1246506" y="7836908"/>
          <a:ext cx="4147720" cy="1655152"/>
        </p:xfrm>
        <a:graphic>
          <a:graphicData uri="http://schemas.openxmlformats.org/drawingml/2006/table">
            <a:tbl>
              <a:tblPr firstRow="1" bandRow="1"/>
              <a:tblGrid>
                <a:gridCol w="58372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  <a:gridCol w="396000"/>
              </a:tblGrid>
              <a:tr h="19854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７月</a:t>
                      </a:r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８月</a:t>
                      </a:r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９月</a:t>
                      </a:r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１０月</a:t>
                      </a:r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１１月</a:t>
                      </a:r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１２月</a:t>
                      </a:r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１月</a:t>
                      </a:r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２月</a:t>
                      </a:r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３月</a:t>
                      </a:r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01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基本情報</a:t>
                      </a:r>
                      <a:endParaRPr kumimoji="1" lang="en-US" altLang="ja-JP" sz="700" dirty="0" smtClean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82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プレ事業関係</a:t>
                      </a:r>
                      <a:endParaRPr kumimoji="1" lang="en-US" altLang="ja-JP" sz="700" dirty="0" smtClean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２０１５</a:t>
                      </a:r>
                      <a:endParaRPr kumimoji="1" lang="en-US" altLang="ja-JP" sz="700" dirty="0" smtClean="0"/>
                    </a:p>
                    <a:p>
                      <a:r>
                        <a:rPr kumimoji="1" lang="ja-JP" altLang="en-US" sz="700" dirty="0" smtClean="0"/>
                        <a:t>事業計画</a:t>
                      </a:r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561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kumimoji="1" lang="ja-JP" altLang="en-US" sz="700" dirty="0" smtClean="0"/>
                        <a:t>その他</a:t>
                      </a:r>
                      <a:endParaRPr kumimoji="1" lang="en-US" altLang="ja-JP" sz="700" dirty="0" smtClean="0"/>
                    </a:p>
                    <a:p>
                      <a:r>
                        <a:rPr kumimoji="1" lang="ja-JP" altLang="en-US" sz="700" dirty="0" smtClean="0"/>
                        <a:t>イベント</a:t>
                      </a:r>
                      <a:endParaRPr kumimoji="1" lang="en-US" altLang="ja-JP" sz="700" dirty="0" smtClean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endParaRPr kumimoji="1" lang="ja-JP" altLang="en-US" sz="7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8" name="テキスト ボックス 117"/>
          <p:cNvSpPr txBox="1"/>
          <p:nvPr/>
        </p:nvSpPr>
        <p:spPr>
          <a:xfrm>
            <a:off x="1998531" y="8104891"/>
            <a:ext cx="11469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○</a:t>
            </a:r>
            <a:r>
              <a:rPr kumimoji="0" lang="ja-JP" alt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事業者決定：７月</a:t>
            </a:r>
            <a:r>
              <a:rPr kumimoji="0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下</a:t>
            </a:r>
            <a:r>
              <a:rPr kumimoji="0" lang="ja-JP" alt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旬</a:t>
            </a:r>
            <a:endParaRPr kumimoji="1" lang="ja-JP" altLang="en-US" sz="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19" name="グループ化 118"/>
          <p:cNvGrpSpPr/>
          <p:nvPr/>
        </p:nvGrpSpPr>
        <p:grpSpPr>
          <a:xfrm>
            <a:off x="2230653" y="8249268"/>
            <a:ext cx="3168000" cy="255135"/>
            <a:chOff x="5820449" y="5388805"/>
            <a:chExt cx="3168000" cy="255135"/>
          </a:xfrm>
        </p:grpSpPr>
        <p:sp>
          <p:nvSpPr>
            <p:cNvPr id="120" name="右矢印 119"/>
            <p:cNvSpPr/>
            <p:nvPr/>
          </p:nvSpPr>
          <p:spPr>
            <a:xfrm>
              <a:off x="5820449" y="5388805"/>
              <a:ext cx="3168000" cy="255135"/>
            </a:xfrm>
            <a:prstGeom prst="rightArrow">
              <a:avLst/>
            </a:prstGeom>
            <a:solidFill>
              <a:srgbClr val="4BACC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6794623" y="5419417"/>
              <a:ext cx="878767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プレ事業可能期間</a:t>
              </a:r>
              <a:endParaRPr kumimoji="1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2230653" y="8696272"/>
            <a:ext cx="3155478" cy="255135"/>
            <a:chOff x="5820449" y="5825176"/>
            <a:chExt cx="3155478" cy="255135"/>
          </a:xfrm>
        </p:grpSpPr>
        <p:sp>
          <p:nvSpPr>
            <p:cNvPr id="123" name="右矢印 122"/>
            <p:cNvSpPr/>
            <p:nvPr/>
          </p:nvSpPr>
          <p:spPr>
            <a:xfrm>
              <a:off x="5820449" y="5825176"/>
              <a:ext cx="3155478" cy="255135"/>
            </a:xfrm>
            <a:prstGeom prst="rightArrow">
              <a:avLst/>
            </a:prstGeom>
            <a:solidFill>
              <a:srgbClr val="4BACC6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6869679" y="5852716"/>
              <a:ext cx="81667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事業計画の策定</a:t>
              </a:r>
              <a:endParaRPr kumimoji="1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1798020" y="9065812"/>
            <a:ext cx="998523" cy="468372"/>
            <a:chOff x="5387816" y="6233924"/>
            <a:chExt cx="998523" cy="468372"/>
          </a:xfrm>
        </p:grpSpPr>
        <p:sp>
          <p:nvSpPr>
            <p:cNvPr id="126" name="右矢印 125"/>
            <p:cNvSpPr/>
            <p:nvPr/>
          </p:nvSpPr>
          <p:spPr>
            <a:xfrm>
              <a:off x="5430311" y="6233924"/>
              <a:ext cx="832032" cy="255135"/>
            </a:xfrm>
            <a:prstGeom prst="rightArrow">
              <a:avLst/>
            </a:prstGeom>
            <a:solidFill>
              <a:srgbClr val="9BBB5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5387816" y="6289362"/>
              <a:ext cx="998523" cy="412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ts val="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パートナーズ事業</a:t>
              </a:r>
              <a:endParaRPr kumimoji="1" lang="en-US" altLang="ja-JP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ts val="8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≪水の都の夕涼み</a:t>
              </a:r>
              <a:r>
                <a:rPr kumimoji="0" lang="ja-JP" altLang="en-US" sz="7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≫</a:t>
              </a:r>
              <a:endParaRPr kumimoji="0" lang="en-US" altLang="ja-JP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　　　</a:t>
              </a:r>
              <a:r>
                <a:rPr kumimoji="0" lang="en-US" altLang="ja-JP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6/6</a:t>
              </a:r>
              <a:r>
                <a:rPr kumimoji="0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～</a:t>
              </a:r>
              <a:r>
                <a:rPr kumimoji="0" lang="en-US" altLang="ja-JP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9/5</a:t>
              </a:r>
              <a:endParaRPr kumimoji="1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3052825" y="9077377"/>
            <a:ext cx="1133702" cy="255135"/>
            <a:chOff x="6642621" y="6140714"/>
            <a:chExt cx="1133702" cy="255135"/>
          </a:xfrm>
        </p:grpSpPr>
        <p:sp>
          <p:nvSpPr>
            <p:cNvPr id="129" name="右矢印 128"/>
            <p:cNvSpPr/>
            <p:nvPr/>
          </p:nvSpPr>
          <p:spPr>
            <a:xfrm>
              <a:off x="6642621" y="6140714"/>
              <a:ext cx="1133702" cy="255135"/>
            </a:xfrm>
            <a:prstGeom prst="rightArrow">
              <a:avLst/>
            </a:prstGeom>
            <a:solidFill>
              <a:srgbClr val="9BBB5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6971073" y="6169916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冬の陣</a:t>
              </a:r>
              <a:endParaRPr kumimoji="1" lang="ja-JP" alt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131" name="直線矢印コネクタ 130"/>
          <p:cNvCxnSpPr/>
          <p:nvPr/>
        </p:nvCxnSpPr>
        <p:spPr>
          <a:xfrm>
            <a:off x="2239279" y="8637753"/>
            <a:ext cx="1569113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arrow"/>
            <a:tailEnd type="arrow"/>
          </a:ln>
          <a:effectLst/>
        </p:spPr>
      </p:cxnSp>
      <p:sp>
        <p:nvSpPr>
          <p:cNvPr id="132" name="テキスト ボックス 131"/>
          <p:cNvSpPr txBox="1"/>
          <p:nvPr/>
        </p:nvSpPr>
        <p:spPr>
          <a:xfrm>
            <a:off x="2998333" y="8442659"/>
            <a:ext cx="723275" cy="150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評価対象期間</a:t>
            </a:r>
            <a:endParaRPr kumimoji="1" lang="ja-JP" altLang="en-US" sz="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3861385" y="8523713"/>
            <a:ext cx="11469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○事業評価</a:t>
            </a:r>
            <a:r>
              <a:rPr kumimoji="0" lang="ja-JP" alt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：１２月上旬</a:t>
            </a:r>
            <a:endParaRPr kumimoji="1" lang="ja-JP" altLang="en-US" sz="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34" name="グループ化 133"/>
          <p:cNvGrpSpPr/>
          <p:nvPr/>
        </p:nvGrpSpPr>
        <p:grpSpPr>
          <a:xfrm>
            <a:off x="1123723" y="4529398"/>
            <a:ext cx="4426564" cy="2428622"/>
            <a:chOff x="4713519" y="2236502"/>
            <a:chExt cx="4426564" cy="2428622"/>
          </a:xfrm>
        </p:grpSpPr>
        <p:sp>
          <p:nvSpPr>
            <p:cNvPr id="135" name="テキスト ボックス 134"/>
            <p:cNvSpPr txBox="1"/>
            <p:nvPr/>
          </p:nvSpPr>
          <p:spPr>
            <a:xfrm>
              <a:off x="4713519" y="2236502"/>
              <a:ext cx="2749471" cy="2333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≪参考：水</a:t>
              </a:r>
              <a:r>
                <a:rPr kumimoji="0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都大阪２０１５推進体制≫</a:t>
              </a:r>
              <a:endPara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4962502" y="3392715"/>
              <a:ext cx="656565" cy="233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選定・評価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4739009" y="2534990"/>
              <a:ext cx="3155690" cy="327583"/>
            </a:xfrm>
            <a:prstGeom prst="rect">
              <a:avLst/>
            </a:pr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水と光のまちづくり推進</a:t>
              </a: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会議</a:t>
              </a:r>
              <a:endPara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水都大阪</a:t>
              </a:r>
              <a:r>
                <a:rPr kumimoji="0" lang="en-US" altLang="ja-JP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2015</a:t>
              </a: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推進事務局（水都大阪オーソリティ・大商）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6471980" y="3081377"/>
              <a:ext cx="2204475" cy="412687"/>
            </a:xfrm>
            <a:prstGeom prst="rect">
              <a:avLst/>
            </a:prstGeom>
            <a:solidFill>
              <a:srgbClr val="C0504D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sng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水都大阪２０１５開催</a:t>
              </a:r>
              <a:r>
                <a:rPr kumimoji="0" lang="en-US" altLang="ja-JP" sz="800" b="0" i="0" u="sng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WG</a:t>
              </a:r>
              <a:r>
                <a:rPr kumimoji="0" lang="ja-JP" altLang="en-US" sz="800" b="0" i="0" u="sng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（仮称）</a:t>
              </a:r>
              <a:endParaRPr kumimoji="0" lang="en-US" altLang="ja-JP" sz="8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メンバー：有識者・専門家、水都大阪パートナーズ</a:t>
              </a:r>
              <a:endParaRPr kumimoji="0" lang="en-US" altLang="ja-JP" sz="7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水都大阪</a:t>
              </a:r>
              <a:r>
                <a:rPr kumimoji="0" lang="en-US" altLang="ja-JP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2015</a:t>
              </a:r>
              <a:r>
                <a:rPr kumimoji="0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推進事務局</a:t>
              </a:r>
              <a:endParaRPr kumimoji="0" lang="en-US" altLang="ja-JP" sz="7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4983958" y="3088358"/>
              <a:ext cx="930384" cy="31628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事業者選定委員会</a:t>
              </a:r>
              <a:endParaRPr kumimoji="0" lang="en-US" altLang="ja-JP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（評価委員会）</a:t>
              </a:r>
              <a:endParaRPr kumimoji="0" lang="en-US" altLang="ja-JP" sz="7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143" name="グループ化 21"/>
            <p:cNvGrpSpPr/>
            <p:nvPr/>
          </p:nvGrpSpPr>
          <p:grpSpPr>
            <a:xfrm>
              <a:off x="4951510" y="4312557"/>
              <a:ext cx="918862" cy="329547"/>
              <a:chOff x="521934" y="4726875"/>
              <a:chExt cx="1111824" cy="329547"/>
            </a:xfrm>
          </p:grpSpPr>
          <p:sp>
            <p:nvSpPr>
              <p:cNvPr id="169" name="円/楕円 2"/>
              <p:cNvSpPr/>
              <p:nvPr/>
            </p:nvSpPr>
            <p:spPr>
              <a:xfrm>
                <a:off x="521934" y="4726875"/>
                <a:ext cx="1108923" cy="329547"/>
              </a:xfrm>
              <a:prstGeom prst="ellipse">
                <a:avLst/>
              </a:prstGeom>
              <a:solidFill>
                <a:sysClr val="window" lastClr="FFFFFF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70" name="テキスト ボックス 169"/>
              <p:cNvSpPr txBox="1"/>
              <p:nvPr/>
            </p:nvSpPr>
            <p:spPr>
              <a:xfrm>
                <a:off x="580148" y="4787183"/>
                <a:ext cx="105361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大坂</a:t>
                </a:r>
                <a:r>
                  <a:rPr kumimoji="0" lang="ja-JP" alt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</a:t>
                </a:r>
                <a:r>
                  <a:rPr kumimoji="0" lang="ja-JP" alt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陣</a:t>
                </a:r>
                <a:r>
                  <a:rPr kumimoji="0" lang="en-US" altLang="ja-JP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400</a:t>
                </a:r>
                <a:r>
                  <a:rPr kumimoji="0" lang="ja-JP" alt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</a:t>
                </a:r>
                <a:endParaRPr kumimoji="1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144" name="グループ化 23"/>
            <p:cNvGrpSpPr/>
            <p:nvPr/>
          </p:nvGrpSpPr>
          <p:grpSpPr>
            <a:xfrm>
              <a:off x="6863175" y="4310061"/>
              <a:ext cx="916464" cy="329547"/>
              <a:chOff x="2868482" y="4755328"/>
              <a:chExt cx="1108923" cy="329547"/>
            </a:xfrm>
          </p:grpSpPr>
          <p:sp>
            <p:nvSpPr>
              <p:cNvPr id="167" name="円/楕円 166"/>
              <p:cNvSpPr/>
              <p:nvPr/>
            </p:nvSpPr>
            <p:spPr>
              <a:xfrm>
                <a:off x="2868482" y="4755328"/>
                <a:ext cx="1108923" cy="329547"/>
              </a:xfrm>
              <a:prstGeom prst="ellipse">
                <a:avLst/>
              </a:prstGeom>
              <a:solidFill>
                <a:sysClr val="window" lastClr="FFFFFF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68" name="テキスト ボックス 167"/>
              <p:cNvSpPr txBox="1"/>
              <p:nvPr/>
            </p:nvSpPr>
            <p:spPr>
              <a:xfrm>
                <a:off x="2899722" y="4815636"/>
                <a:ext cx="968406" cy="260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パートナーズ事業</a:t>
                </a:r>
                <a:endParaRPr kumimoji="1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145" name="グループ化 22"/>
            <p:cNvGrpSpPr/>
            <p:nvPr/>
          </p:nvGrpSpPr>
          <p:grpSpPr>
            <a:xfrm>
              <a:off x="5905323" y="4309151"/>
              <a:ext cx="916465" cy="329547"/>
              <a:chOff x="1710238" y="4726874"/>
              <a:chExt cx="1108923" cy="329547"/>
            </a:xfrm>
          </p:grpSpPr>
          <p:sp>
            <p:nvSpPr>
              <p:cNvPr id="165" name="円/楕円 164"/>
              <p:cNvSpPr/>
              <p:nvPr/>
            </p:nvSpPr>
            <p:spPr>
              <a:xfrm>
                <a:off x="1710238" y="4726874"/>
                <a:ext cx="1108923" cy="329547"/>
              </a:xfrm>
              <a:prstGeom prst="ellipse">
                <a:avLst/>
              </a:prstGeom>
              <a:solidFill>
                <a:sysClr val="window" lastClr="FFFFFF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66" name="テキスト ボックス 165"/>
              <p:cNvSpPr txBox="1"/>
              <p:nvPr/>
            </p:nvSpPr>
            <p:spPr>
              <a:xfrm>
                <a:off x="1805069" y="4787182"/>
                <a:ext cx="866135" cy="260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道頓堀</a:t>
                </a:r>
                <a:r>
                  <a:rPr kumimoji="1" lang="en-US" altLang="ja-JP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400</a:t>
                </a:r>
                <a:r>
                  <a:rPr kumimoji="1" lang="ja-JP" alt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</a:t>
                </a:r>
                <a:endParaRPr kumimoji="1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146" name="角丸四角形 145"/>
            <p:cNvSpPr/>
            <p:nvPr/>
          </p:nvSpPr>
          <p:spPr>
            <a:xfrm>
              <a:off x="4905643" y="4233075"/>
              <a:ext cx="3931314" cy="432049"/>
            </a:xfrm>
            <a:prstGeom prst="roundRect">
              <a:avLst/>
            </a:prstGeom>
            <a:noFill/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sp>
          <p:nvSpPr>
            <p:cNvPr id="147" name="角丸四角形 146"/>
            <p:cNvSpPr/>
            <p:nvPr/>
          </p:nvSpPr>
          <p:spPr>
            <a:xfrm>
              <a:off x="5588327" y="3670168"/>
              <a:ext cx="1361439" cy="365891"/>
            </a:xfrm>
            <a:prstGeom prst="roundRect">
              <a:avLst/>
            </a:prstGeom>
            <a:noFill/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alibri"/>
                  <a:ea typeface="ＭＳ Ｐゴシック"/>
                </a:rPr>
                <a:t>受託事業者</a:t>
              </a:r>
              <a:endParaRPr kumimoji="1" lang="ja-JP" altLang="en-US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sp>
          <p:nvSpPr>
            <p:cNvPr id="148" name="上下矢印 147"/>
            <p:cNvSpPr/>
            <p:nvPr/>
          </p:nvSpPr>
          <p:spPr>
            <a:xfrm>
              <a:off x="6150064" y="3997408"/>
              <a:ext cx="259774" cy="288000"/>
            </a:xfrm>
            <a:prstGeom prst="upDownArrow">
              <a:avLst>
                <a:gd name="adj1" fmla="val 43878"/>
                <a:gd name="adj2" fmla="val 28574"/>
              </a:avLst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6446779" y="4042628"/>
              <a:ext cx="425116" cy="218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連 携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52" name="直線コネクタ 151"/>
            <p:cNvCxnSpPr>
              <a:endCxn id="141" idx="3"/>
            </p:cNvCxnSpPr>
            <p:nvPr/>
          </p:nvCxnSpPr>
          <p:spPr>
            <a:xfrm flipH="1">
              <a:off x="5914342" y="3246498"/>
              <a:ext cx="336744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5" name="テキスト ボックス 154"/>
            <p:cNvSpPr txBox="1"/>
            <p:nvPr/>
          </p:nvSpPr>
          <p:spPr>
            <a:xfrm>
              <a:off x="4777109" y="2882767"/>
              <a:ext cx="1005403" cy="2333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◇事業者公募体制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56" name="直線コネクタ 155"/>
            <p:cNvCxnSpPr/>
            <p:nvPr/>
          </p:nvCxnSpPr>
          <p:spPr>
            <a:xfrm flipV="1">
              <a:off x="7212851" y="2871712"/>
              <a:ext cx="0" cy="2160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57" name="テキスト ボックス 156"/>
            <p:cNvSpPr txBox="1"/>
            <p:nvPr/>
          </p:nvSpPr>
          <p:spPr>
            <a:xfrm>
              <a:off x="6279075" y="2879459"/>
              <a:ext cx="902811" cy="2333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◇事業実施体制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8" name="曲折矢印 157"/>
            <p:cNvSpPr/>
            <p:nvPr/>
          </p:nvSpPr>
          <p:spPr>
            <a:xfrm rot="10800000">
              <a:off x="6979355" y="3538804"/>
              <a:ext cx="302339" cy="417745"/>
            </a:xfrm>
            <a:prstGeom prst="bentArrow">
              <a:avLst>
                <a:gd name="adj1" fmla="val 25000"/>
                <a:gd name="adj2" fmla="val 36558"/>
                <a:gd name="adj3" fmla="val 34906"/>
                <a:gd name="adj4" fmla="val 30541"/>
              </a:avLst>
            </a:prstGeom>
            <a:solidFill>
              <a:srgbClr val="C0504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>
              <a:off x="7345947" y="3687246"/>
              <a:ext cx="748923" cy="2333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助言・調整等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160" name="グループ化 62"/>
            <p:cNvGrpSpPr/>
            <p:nvPr/>
          </p:nvGrpSpPr>
          <p:grpSpPr>
            <a:xfrm>
              <a:off x="7819921" y="4309151"/>
              <a:ext cx="916465" cy="355732"/>
              <a:chOff x="2918887" y="4755328"/>
              <a:chExt cx="1008112" cy="355732"/>
            </a:xfrm>
          </p:grpSpPr>
          <p:sp>
            <p:nvSpPr>
              <p:cNvPr id="163" name="円/楕円 162"/>
              <p:cNvSpPr/>
              <p:nvPr/>
            </p:nvSpPr>
            <p:spPr>
              <a:xfrm>
                <a:off x="2918887" y="4755328"/>
                <a:ext cx="1008112" cy="329547"/>
              </a:xfrm>
              <a:prstGeom prst="ellipse">
                <a:avLst/>
              </a:prstGeom>
              <a:solidFill>
                <a:sysClr val="window" lastClr="FFFFFF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64" name="テキスト ボックス 163"/>
              <p:cNvSpPr txBox="1"/>
              <p:nvPr/>
            </p:nvSpPr>
            <p:spPr>
              <a:xfrm>
                <a:off x="2996502" y="4772506"/>
                <a:ext cx="8502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連携プログラム</a:t>
                </a:r>
                <a:endParaRPr kumimoji="1" lang="en-US" altLang="ja-JP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kumimoji="1" lang="en-US" altLang="ja-JP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※</a:t>
                </a:r>
                <a:r>
                  <a:rPr kumimoji="1" lang="ja-JP" alt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）</a:t>
                </a:r>
                <a:endParaRPr kumimoji="1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161" name="下矢印 160"/>
            <p:cNvSpPr/>
            <p:nvPr/>
          </p:nvSpPr>
          <p:spPr>
            <a:xfrm>
              <a:off x="8318961" y="3538805"/>
              <a:ext cx="161055" cy="793172"/>
            </a:xfrm>
            <a:prstGeom prst="downArrow">
              <a:avLst/>
            </a:prstGeom>
            <a:solidFill>
              <a:srgbClr val="C0504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8367114" y="3676537"/>
              <a:ext cx="772969" cy="3595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連携プログラム</a:t>
              </a:r>
              <a:endParaRPr kumimoji="0" lang="en-US" altLang="ja-JP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公募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71" name="テキスト ボックス 170"/>
          <p:cNvSpPr txBox="1"/>
          <p:nvPr/>
        </p:nvSpPr>
        <p:spPr>
          <a:xfrm>
            <a:off x="1257774" y="6989931"/>
            <a:ext cx="2712602" cy="215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水都大阪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の取り組みの幅が広がるような連携プログラムを公募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Rectangle 1"/>
          <p:cNvSpPr>
            <a:spLocks noChangeArrowheads="1"/>
          </p:cNvSpPr>
          <p:nvPr/>
        </p:nvSpPr>
        <p:spPr bwMode="auto">
          <a:xfrm>
            <a:off x="145124" y="781169"/>
            <a:ext cx="6596244" cy="143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88900" algn="l" defTabSz="914400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・「大阪都市魅力創造戦略」では、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道頓堀川開削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400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周年、大阪城まちづくり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400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年等さまざまな節目にもあたる</a:t>
            </a:r>
            <a:endParaRPr kumimoji="1" lang="en-US" altLang="ja-JP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88900" algn="l" defTabSz="914400" rtl="0" eaLnBrk="1" fontAlgn="base" latinLnBrk="0" hangingPunct="1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年をシンボルイヤーと位置づけ、世界の都市間競争に打ち勝つ大阪の都市魅力を創造・発信することとして</a:t>
            </a:r>
            <a:endParaRPr kumimoji="1" lang="en-US" altLang="ja-JP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88900" algn="l" defTabSz="914400" rtl="0" eaLnBrk="1" fontAlgn="base" latinLnBrk="0" hangingPunct="1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いる。</a:t>
            </a:r>
            <a:endParaRPr kumimoji="1" lang="en-US" altLang="ja-JP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88900" algn="l" defTabSz="914400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・同戦略における水都大阪の方向性として、「水と光の首都大阪の実現」を掲げるとともに、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シンボルイヤーの取り組み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88900" algn="l" defTabSz="914400" rtl="0" eaLnBrk="1" fontAlgn="base" latinLnBrk="0" hangingPunct="1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「水都大阪２０１５」を開催を位置づけている。（平成２７年４～１２月）</a:t>
            </a:r>
            <a:endParaRPr lang="en-US" altLang="ja-JP" sz="1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219991" y="354061"/>
            <a:ext cx="306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○</a:t>
            </a:r>
            <a:r>
              <a:rPr kumimoji="0" lang="ja-JP" altLang="ja-JP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「水都大阪２０１５」について</a:t>
            </a:r>
            <a:endParaRPr kumimoji="1" lang="ja-JP" altLang="en-US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4" name="テキスト ボックス 2"/>
          <p:cNvSpPr txBox="1"/>
          <p:nvPr/>
        </p:nvSpPr>
        <p:spPr>
          <a:xfrm>
            <a:off x="5720958" y="263934"/>
            <a:ext cx="785793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dirty="0" smtClean="0">
                <a:latin typeface="+mn-ea"/>
              </a:rPr>
              <a:t>資料　４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176" name="正方形/長方形 175"/>
          <p:cNvSpPr/>
          <p:nvPr/>
        </p:nvSpPr>
        <p:spPr>
          <a:xfrm>
            <a:off x="315241" y="2477294"/>
            <a:ext cx="6161337" cy="1862048"/>
          </a:xfrm>
          <a:prstGeom prst="rect">
            <a:avLst/>
          </a:prstGeom>
          <a:ln w="31750" cmpd="dbl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indent="88900" fontAlgn="base">
              <a:lnSpc>
                <a:spcPts val="1000"/>
              </a:lnSpc>
              <a:spcAft>
                <a:spcPct val="0"/>
              </a:spcAft>
            </a:pPr>
            <a:endParaRPr lang="en-US" altLang="ja-JP" sz="1200" dirty="0" smtClean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  <a:p>
            <a:pPr lvl="0" indent="88900" fontAlgn="base">
              <a:lnSpc>
                <a:spcPts val="1800"/>
              </a:lnSpc>
              <a:spcAft>
                <a:spcPct val="0"/>
              </a:spcAft>
            </a:pP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・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「水都大阪２０１５」は“水と光のまちづくり推進会議”の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もとで実施。幅広い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連携体制を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構築　</a:t>
            </a:r>
            <a:endParaRPr lang="en-US" altLang="ja-JP" sz="1200" dirty="0" smtClean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  <a:p>
            <a:pPr lvl="0" indent="88900" fontAlgn="base">
              <a:lnSpc>
                <a:spcPts val="1800"/>
              </a:lnSpc>
              <a:spcAft>
                <a:spcPct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ため有識者や専門家などが参画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する（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仮称）水都大阪２０１５開催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ワーキングを設置。</a:t>
            </a:r>
            <a:endParaRPr lang="en-US" altLang="ja-JP" sz="1200" dirty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  <a:p>
            <a:pPr lvl="0" indent="88900" fontAlgn="base">
              <a:lnSpc>
                <a:spcPts val="1800"/>
              </a:lnSpc>
              <a:spcBef>
                <a:spcPts val="600"/>
              </a:spcBef>
              <a:spcAft>
                <a:spcPct val="0"/>
              </a:spcAft>
            </a:pP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・「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水都大阪２０１５」（２０１４プレ事業）のコアプログラムを担う事業者については、民間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事業</a:t>
            </a:r>
            <a:endParaRPr lang="en-US" altLang="ja-JP" sz="1200" dirty="0" smtClean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  <a:p>
            <a:pPr lvl="0" indent="88900" fontAlgn="base">
              <a:lnSpc>
                <a:spcPts val="1800"/>
              </a:lnSpc>
              <a:spcAft>
                <a:spcPct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者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を公募し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選定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。</a:t>
            </a:r>
            <a:endParaRPr lang="en-US" altLang="ja-JP" sz="1200" dirty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  <a:p>
            <a:pPr lvl="0" indent="88900" fontAlgn="base">
              <a:lnSpc>
                <a:spcPts val="1800"/>
              </a:lnSpc>
              <a:spcBef>
                <a:spcPts val="600"/>
              </a:spcBef>
              <a:spcAft>
                <a:spcPct val="0"/>
              </a:spcAft>
            </a:pP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・広報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連携等を行う連携プログラムについても公募し、コアプログラムを中心に様々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な　</a:t>
            </a:r>
            <a:endParaRPr lang="en-US" altLang="ja-JP" sz="1200" dirty="0" smtClean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  <a:p>
            <a:pPr lvl="0" indent="88900" fontAlgn="base">
              <a:lnSpc>
                <a:spcPts val="1800"/>
              </a:lnSpc>
              <a:spcAft>
                <a:spcPct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主体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による取り組みを展開し、「水都大阪２０１５」</a:t>
            </a: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Meiryo UI" panose="020B0604030504040204" pitchFamily="50" charset="-128"/>
              </a:rPr>
              <a:t>を盛り上げる。</a:t>
            </a:r>
            <a:endParaRPr lang="en-US" altLang="ja-JP" sz="1200" dirty="0" smtClean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  <a:p>
            <a:pPr lvl="0" indent="88900" fontAlgn="base">
              <a:lnSpc>
                <a:spcPts val="800"/>
              </a:lnSpc>
              <a:spcAft>
                <a:spcPct val="0"/>
              </a:spcAft>
            </a:pPr>
            <a:endParaRPr lang="en-US" altLang="ja-JP" sz="1200" dirty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58754" y="2316910"/>
            <a:ext cx="232343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4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水都大阪２０１５</a:t>
            </a:r>
            <a:r>
              <a:rPr kumimoji="0" lang="ja-JP" alt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の進め方</a:t>
            </a:r>
            <a:endParaRPr kumimoji="1" lang="ja-JP" altLang="en-US" sz="1400" b="1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2670230" y="5162829"/>
            <a:ext cx="9021" cy="828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下矢印 76"/>
          <p:cNvSpPr/>
          <p:nvPr/>
        </p:nvSpPr>
        <p:spPr>
          <a:xfrm>
            <a:off x="2101779" y="5733522"/>
            <a:ext cx="161055" cy="216000"/>
          </a:xfrm>
          <a:prstGeom prst="downArrow">
            <a:avLst/>
          </a:prstGeom>
          <a:solidFill>
            <a:srgbClr val="C0504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395909" y="217767"/>
            <a:ext cx="2278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第</a:t>
            </a:r>
            <a:r>
              <a:rPr kumimoji="0" lang="en-US" altLang="ja-JP" sz="1000" b="0" i="0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</a:t>
            </a:r>
            <a:r>
              <a:rPr kumimoji="0" lang="ja-JP" altLang="en-US" sz="1000" b="0" i="0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回水と光のまちづくり推進会議資料</a:t>
            </a:r>
            <a:endParaRPr kumimoji="0" lang="en-US" altLang="ja-JP" sz="1000" b="0" i="0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kern="0" dirty="0" smtClean="0">
                <a:solidFill>
                  <a:sysClr val="windowText" lastClr="000000"/>
                </a:solidFill>
              </a:rPr>
              <a:t>平成</a:t>
            </a:r>
            <a:r>
              <a:rPr kumimoji="0" lang="en-US" altLang="ja-JP" sz="1000" kern="0" dirty="0" smtClean="0">
                <a:solidFill>
                  <a:sysClr val="windowText" lastClr="000000"/>
                </a:solidFill>
              </a:rPr>
              <a:t>26</a:t>
            </a:r>
            <a:r>
              <a:rPr kumimoji="0" lang="ja-JP" altLang="en-US" sz="1000" kern="0" dirty="0" smtClean="0">
                <a:solidFill>
                  <a:sysClr val="windowText" lastClr="000000"/>
                </a:solidFill>
              </a:rPr>
              <a:t>年</a:t>
            </a:r>
            <a:r>
              <a:rPr kumimoji="0" lang="en-US" altLang="ja-JP" sz="1000" kern="0" dirty="0" smtClean="0">
                <a:solidFill>
                  <a:sysClr val="windowText" lastClr="000000"/>
                </a:solidFill>
              </a:rPr>
              <a:t>7</a:t>
            </a:r>
            <a:r>
              <a:rPr kumimoji="0" lang="ja-JP" altLang="en-US" sz="1000" kern="0" dirty="0" smtClean="0">
                <a:solidFill>
                  <a:sysClr val="windowText" lastClr="000000"/>
                </a:solidFill>
              </a:rPr>
              <a:t>月</a:t>
            </a:r>
            <a:r>
              <a:rPr kumimoji="0" lang="en-US" altLang="ja-JP" sz="1000" kern="0" dirty="0" smtClean="0">
                <a:solidFill>
                  <a:sysClr val="windowText" lastClr="000000"/>
                </a:solidFill>
              </a:rPr>
              <a:t>7</a:t>
            </a:r>
            <a:r>
              <a:rPr kumimoji="0" lang="ja-JP" altLang="en-US" sz="1000" kern="0" dirty="0">
                <a:solidFill>
                  <a:sysClr val="windowText" lastClr="000000"/>
                </a:solidFill>
              </a:rPr>
              <a:t>日</a:t>
            </a:r>
            <a:endParaRPr kumimoji="1" lang="ja-JP" altLang="en-US" sz="1000" b="0" i="0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7106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2014-10-24T08:05:27Z</dcterms:created>
  <dcterms:modified xsi:type="dcterms:W3CDTF">2014-10-24T08:05:30Z</dcterms:modified>
</cp:coreProperties>
</file>