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304" r:id="rId3"/>
    <p:sldId id="261" r:id="rId4"/>
    <p:sldId id="315" r:id="rId5"/>
    <p:sldId id="287" r:id="rId6"/>
    <p:sldId id="262" r:id="rId7"/>
    <p:sldId id="289" r:id="rId8"/>
    <p:sldId id="290" r:id="rId9"/>
    <p:sldId id="291" r:id="rId10"/>
    <p:sldId id="292" r:id="rId11"/>
    <p:sldId id="303" r:id="rId12"/>
    <p:sldId id="300" r:id="rId13"/>
    <p:sldId id="310" r:id="rId14"/>
    <p:sldId id="302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BA20-0B72-47EC-9424-6CC8362E8AAE}" type="datetimeFigureOut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BC03-3AB6-4934-AAD5-D11CAD01CB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7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BC03-3AB6-4934-AAD5-D11CAD01CB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77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0AA-85D4-4A51-AC09-FEA98FDA45C4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9B1-C6ED-4459-9B21-0F576A2CE073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35FC-5201-40D5-8BD0-AABFA6540700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189-40DF-479C-AD61-978C615F5022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0F36-42AD-49DD-BB5C-EE403C1AC3AA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5A1-FFAC-4BAA-9D0F-3F87BFDE3112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619-A979-4B56-8D9E-686B607F4768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F773-C37E-4103-9CE3-EE3532DF0D83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9757-32D8-4403-9918-2D99707B4555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0437-8998-4214-9F14-04BDDA5E5D23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B14B-3D33-49AD-8BE6-357B74A0D4E7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D335D-D0D6-4532-9866-0EA7FBC7C78F}" type="datetime1">
              <a:rPr kumimoji="1" lang="ja-JP" altLang="en-US" smtClean="0"/>
              <a:t>2015/7/8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A4877-B268-448D-80C1-7F603E203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783475"/>
            <a:ext cx="9123784" cy="44264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539" y="1988841"/>
            <a:ext cx="8892000" cy="2160240"/>
          </a:xfrm>
          <a:noFill/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ja-JP" altLang="en-US" sz="3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ja-JP" sz="3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シンボルイヤー</a:t>
            </a:r>
            <a:r>
              <a:rPr lang="ja-JP" altLang="en-US" sz="31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</a:t>
            </a:r>
            <a:r>
              <a:rPr lang="en-US" altLang="ja-JP" sz="8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8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80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300" spc="6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lang="ja-JP" altLang="en-US" sz="73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都大阪２０１５</a:t>
            </a:r>
            <a:r>
              <a:rPr lang="en-US" altLang="ja-JP" sz="96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96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200" spc="6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2200" spc="6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AQUA</a:t>
            </a:r>
            <a:r>
              <a:rPr lang="ja-JP" altLang="en-US" sz="2200" spc="6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2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METROPOLIS</a:t>
            </a:r>
            <a:r>
              <a:rPr lang="ja-JP" altLang="en-US" sz="22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2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</a:t>
            </a:r>
            <a:r>
              <a:rPr lang="ja-JP" altLang="en-US" sz="22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200" spc="6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5703912" y="93813"/>
            <a:ext cx="3419872" cy="332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回水と光のまちづくり推進会議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2" descr="\\G0000sv0ns502\d10939$\doc\み_魅力づくり\水都グループ\050水都大阪２０１５\04 プロモーション\04 ロゴ\２０１５ロゴ\jpeg\logo_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4323832"/>
            <a:ext cx="1872208" cy="25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107504" y="91308"/>
            <a:ext cx="2232248" cy="74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spc="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資料４</a:t>
            </a:r>
            <a:endParaRPr lang="en-US" altLang="ja-JP" sz="3600" spc="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3418" y="692696"/>
            <a:ext cx="8964488" cy="5632295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にも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2400"/>
              </a:spcBef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水都大阪パートナーズや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2400"/>
              </a:spcBef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民間が実施するさまざまな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2400"/>
              </a:spcBef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企画と連携し、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2400"/>
              </a:spcBef>
            </a:pPr>
            <a:r>
              <a:rPr lang="ja-JP" altLang="en-US" sz="6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“水都大阪</a:t>
            </a:r>
            <a:r>
              <a:rPr lang="en-US" altLang="ja-JP" sz="6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6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ja-JP" sz="6000" b="1" spc="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2400"/>
              </a:spcBef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を盛上げていきます。</a:t>
            </a:r>
            <a:endParaRPr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5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7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G0000sv0ns502\d10939$\doc\み_魅力づくり\水都グループ\060ﾊﾟｰﾄﾅｰｽﾞ，推進会議関連\推進会議\平成27年度\局長資料\img0769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044" y="784528"/>
            <a:ext cx="8431428" cy="59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116632"/>
            <a:ext cx="8856984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ja-JP" altLang="en-US" sz="4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～中之島バンクス～</a:t>
            </a:r>
            <a:endParaRPr lang="en-US" altLang="ja-JP" sz="4000" b="1" spc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11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16632"/>
            <a:ext cx="8856984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ja-JP" altLang="en-US" sz="4000" b="1" spc="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～西天満若松浜（裁判所前）～</a:t>
            </a:r>
            <a:endParaRPr lang="en-US" altLang="ja-JP" sz="4000" b="1" spc="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 descr="C:\Users\NakahiraH\AppData\Local\Microsoft\Windows\Temporary Internet Files\Content.Outlook\21D07MOS\DSC_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" y="1268760"/>
            <a:ext cx="8275787" cy="46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G0000sv0ns502\d10939$\doc\み_魅力づくり\水都グループ\060ﾊﾟｰﾄﾅｰｽﾞ，推進会議関連\00推進会議\平成27年度\水都大阪2015\20150703 KPGから入手した写真データ\DSC_4541（リサイズ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 b="17954"/>
          <a:stretch/>
        </p:blipFill>
        <p:spPr bwMode="auto">
          <a:xfrm>
            <a:off x="230084" y="3140968"/>
            <a:ext cx="3360517" cy="164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3" descr="\\G0000sv0ns502\d10939$\doc\み_魅力づくり\水都グループ\060ﾊﾟｰﾄﾅｰｽﾞ，推進会議関連\00推進会議\平成27年度\水都大阪2015\20150703 KPGから入手した写真データ\大阪リバークルーズ　インテリア2　夜景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0"/>
          <a:stretch/>
        </p:blipFill>
        <p:spPr bwMode="auto">
          <a:xfrm>
            <a:off x="2368416" y="4885370"/>
            <a:ext cx="2444370" cy="190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0496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G0000sv0ns502\d10939$\doc\み_魅力づくり\水都グループ\060ﾊﾟｰﾄﾅｰｽﾞ，推進会議関連\推進会議\平成27年度\局長資料\大正ﾘﾊﾞｰﾋﾞﾚｯｼﾞ社会実験　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7400544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116632"/>
            <a:ext cx="8856984" cy="70787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ja-JP" altLang="en-US" sz="4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4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Taisho</a:t>
            </a:r>
            <a:r>
              <a:rPr lang="ja-JP" altLang="en-US" sz="4000" b="1" spc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リバービレッジ～</a:t>
            </a:r>
            <a:endParaRPr lang="en-US" altLang="ja-JP" sz="4000" b="1" spc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\\G0000sv0ns502\d10939$\doc\み_魅力づくり\水都グループ\090拠点関連\14　大正\大正社会実験写真\照明で彩られた夜の会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5" y="824501"/>
            <a:ext cx="4430986" cy="33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9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448" y="11266"/>
            <a:ext cx="9147448" cy="6032404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◆水都大阪</a:t>
            </a:r>
            <a:r>
              <a:rPr lang="en-US" altLang="ja-JP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開催スケジュール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ｵｰﾌﾟﾆﾝｸﾞｲﾍﾞﾝﾄ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・道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頓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堀（戎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橋から太左衛門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橋）で開催 　　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  　　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日程：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日（土曜日）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夏企画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・道頓堀で繰り広げる水と光のパフォーマンス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日程：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日から９日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・新たな水辺拠点“中之島ゲート”で繰り広げる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体験型エンターテインメント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秋企画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・水の回廊を周遊する多言語化企画や中之島公園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での企画など多彩なプログラムを実施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916832"/>
            <a:ext cx="8928992" cy="3293193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水都大阪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ｵｰﾌﾟﾆﾝｸﾞｲﾍﾞﾝﾄ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24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開催場所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日（土曜日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16:30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19:45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（うち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分はｾﾚﾓﾆｰの予定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頓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堀川（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戎橋から太左衛門橋）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 descr="\\G0000sv0ns502\d10939$\doc\み_魅力づくり\水都グループ\050水都大阪２０１５\04 プロモーション\04 ロゴ\２０１５ロゴ\jpeg\logo_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4323832"/>
            <a:ext cx="1872208" cy="25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maxresdefau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848" y="3517286"/>
            <a:ext cx="2024790" cy="313518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3162074" y="990251"/>
            <a:ext cx="2943603" cy="2303644"/>
            <a:chOff x="3162074" y="990251"/>
            <a:chExt cx="2943603" cy="2303644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3162074" y="990251"/>
              <a:ext cx="2943603" cy="288000"/>
            </a:xfrm>
            <a:prstGeom prst="rect">
              <a:avLst/>
            </a:prstGeom>
            <a:solidFill>
              <a:srgbClr val="4FADF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音楽ライブ＠船上</a:t>
              </a:r>
              <a:endParaRPr kumimoji="1" lang="ja-JP" altLang="en-US" sz="1200" b="1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53" name="図 52" descr="img_0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33"/>
            <a:stretch/>
          </p:blipFill>
          <p:spPr>
            <a:xfrm>
              <a:off x="3162074" y="1263495"/>
              <a:ext cx="2934436" cy="2030400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0" y="47625"/>
            <a:ext cx="9144000" cy="923314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「水都大阪２０１５」幕開けを水上における様々なサプライズ感ある演出・コンテンツ、船上セレモニーや世界チャンピオン等によるパフォーマンス、音楽ライブ、ラッキードラゴンなどにより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水都</a:t>
            </a:r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大阪</a:t>
            </a:r>
            <a:r>
              <a:rPr lang="ja-JP" altLang="en-US" b="1" dirty="0">
                <a:latin typeface="メイリオ"/>
                <a:ea typeface="メイリオ"/>
                <a:cs typeface="メイリオ"/>
              </a:rPr>
              <a:t>２０１５</a:t>
            </a:r>
            <a:r>
              <a:rPr lang="ja-JP" altLang="en-US" b="1" dirty="0" smtClean="0">
                <a:latin typeface="メイリオ"/>
                <a:ea typeface="メイリオ"/>
                <a:cs typeface="メイリオ"/>
              </a:rPr>
              <a:t>のオープニングを飾ります。</a:t>
            </a:r>
            <a:endParaRPr lang="en-US" altLang="ja-JP" b="1" dirty="0" smtClean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05072" y="990253"/>
            <a:ext cx="2954150" cy="2246432"/>
            <a:chOff x="105072" y="990253"/>
            <a:chExt cx="2954150" cy="2246432"/>
          </a:xfrm>
        </p:grpSpPr>
        <p:pic>
          <p:nvPicPr>
            <p:cNvPr id="8" name="図 7" descr="images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2" y="1267251"/>
              <a:ext cx="2954150" cy="1969434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05072" y="990253"/>
              <a:ext cx="2954149" cy="288032"/>
            </a:xfrm>
            <a:prstGeom prst="rect">
              <a:avLst/>
            </a:prstGeom>
            <a:solidFill>
              <a:srgbClr val="4FADF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200" b="1" dirty="0" smtClean="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</a:rPr>
                <a:t>オープニングセレモニー</a:t>
              </a:r>
              <a:endParaRPr kumimoji="1" lang="ja-JP" altLang="en-US" sz="1200" b="1" dirty="0">
                <a:solidFill>
                  <a:srgbClr val="FFFFFF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860032" y="5157192"/>
            <a:ext cx="1302264" cy="28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ウェイクボード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96848" y="6366930"/>
            <a:ext cx="1143451" cy="28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フライボード</a:t>
            </a:r>
            <a:endParaRPr kumimoji="1" lang="ja-JP" altLang="en-US" sz="1200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54" name="図形グループ 53"/>
          <p:cNvGrpSpPr/>
          <p:nvPr/>
        </p:nvGrpSpPr>
        <p:grpSpPr>
          <a:xfrm>
            <a:off x="8197260" y="3545521"/>
            <a:ext cx="800219" cy="720080"/>
            <a:chOff x="10186623" y="332656"/>
            <a:chExt cx="800219" cy="720080"/>
          </a:xfrm>
        </p:grpSpPr>
        <p:sp>
          <p:nvSpPr>
            <p:cNvPr id="55" name="円/楕円 54"/>
            <p:cNvSpPr/>
            <p:nvPr/>
          </p:nvSpPr>
          <p:spPr>
            <a:xfrm>
              <a:off x="10226692" y="332656"/>
              <a:ext cx="720080" cy="72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20700000">
              <a:off x="10186623" y="353192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水上</a:t>
              </a:r>
              <a:endParaRPr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  <a:p>
              <a:pPr algn="ctr"/>
              <a:r>
                <a:rPr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パフォー</a:t>
              </a:r>
              <a:endParaRPr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マンス</a:t>
              </a:r>
              <a:endParaRPr kumimoji="1" lang="ja-JP" altLang="en-US" sz="1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23" y="3548328"/>
            <a:ext cx="2024790" cy="3081202"/>
          </a:xfrm>
          <a:prstGeom prst="rect">
            <a:avLst/>
          </a:prstGeom>
        </p:spPr>
      </p:pic>
      <p:pic>
        <p:nvPicPr>
          <p:cNvPr id="1026" name="Picture 2" descr="C:\Users\nagaya.ayako\Downloads\Dotonbori0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788" y="3548328"/>
            <a:ext cx="4689216" cy="3085151"/>
          </a:xfrm>
          <a:prstGeom prst="rect">
            <a:avLst/>
          </a:prstGeom>
          <a:noFill/>
        </p:spPr>
      </p:pic>
      <p:sp>
        <p:nvSpPr>
          <p:cNvPr id="1028" name="AutoShape 4" descr="_MG_6131.JPG を表示していま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0" name="AutoShape 6" descr="_MG_6131.JPG を表示していま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930004" y="6352531"/>
            <a:ext cx="1261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ウエイクボード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153425" y="980728"/>
            <a:ext cx="2884763" cy="2315052"/>
            <a:chOff x="6153425" y="980728"/>
            <a:chExt cx="2884763" cy="2315052"/>
          </a:xfrm>
        </p:grpSpPr>
        <p:sp>
          <p:nvSpPr>
            <p:cNvPr id="2" name="正方形/長方形 1"/>
            <p:cNvSpPr/>
            <p:nvPr/>
          </p:nvSpPr>
          <p:spPr>
            <a:xfrm>
              <a:off x="6153425" y="980728"/>
              <a:ext cx="2880000" cy="288031"/>
            </a:xfrm>
            <a:prstGeom prst="rect">
              <a:avLst/>
            </a:prstGeom>
            <a:solidFill>
              <a:srgbClr val="4FADF3"/>
            </a:solidFill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12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ラッキードラゴン</a:t>
              </a:r>
              <a:endParaRPr lang="en-US" altLang="ja-JP" sz="12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46" name="図 45" descr="0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8188" y="1268758"/>
              <a:ext cx="2880000" cy="2027022"/>
            </a:xfrm>
            <a:prstGeom prst="rect">
              <a:avLst/>
            </a:prstGeom>
          </p:spPr>
        </p:pic>
      </p:grpSp>
      <p:grpSp>
        <p:nvGrpSpPr>
          <p:cNvPr id="51" name="図形グループ 50"/>
          <p:cNvGrpSpPr/>
          <p:nvPr/>
        </p:nvGrpSpPr>
        <p:grpSpPr>
          <a:xfrm>
            <a:off x="3993142" y="3584853"/>
            <a:ext cx="800219" cy="720080"/>
            <a:chOff x="10186623" y="332656"/>
            <a:chExt cx="800219" cy="720080"/>
          </a:xfrm>
        </p:grpSpPr>
        <p:sp>
          <p:nvSpPr>
            <p:cNvPr id="49" name="円/楕円 48"/>
            <p:cNvSpPr/>
            <p:nvPr/>
          </p:nvSpPr>
          <p:spPr>
            <a:xfrm>
              <a:off x="10226692" y="332656"/>
              <a:ext cx="720080" cy="72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20700000">
              <a:off x="10186623" y="353192"/>
              <a:ext cx="800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船上</a:t>
              </a:r>
              <a:endParaRPr kumimoji="1"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  <a:p>
              <a:pPr algn="ctr"/>
              <a:r>
                <a:rPr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パフォー</a:t>
              </a:r>
              <a:endParaRPr lang="en-US" altLang="ja-JP" sz="12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  <a:p>
              <a:pPr algn="ctr"/>
              <a:r>
                <a:rPr kumimoji="1" lang="ja-JP" altLang="en-US" sz="1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マンス</a:t>
              </a:r>
              <a:endParaRPr kumimoji="1" lang="ja-JP" altLang="en-US" sz="1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808" y="764704"/>
            <a:ext cx="8568952" cy="4555077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夏企画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頓堀で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繰り広げる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水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と光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のパフォーマンス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36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～大阪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水龍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AQUA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DRAGON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開催場所：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道頓堀（戎橋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から相合橋）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日程　　　：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から９日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 descr="\\G0000sv0ns502\d10939$\doc\み_魅力づくり\水都グループ\050水都大阪２０１５\04 プロモーション\04 ロゴ\２０１５ロゴ\jpeg\logo_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4323832"/>
            <a:ext cx="1872208" cy="25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919334" y="6199488"/>
            <a:ext cx="1180014" cy="461649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G0000sv0ns502\d10939$\doc\み_魅力づくり\水都グループ\050水都大阪２０１５\01 inochiフェスタ\2015\大阪水龍イメージパース201506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764" r="7252" b="5764"/>
          <a:stretch/>
        </p:blipFill>
        <p:spPr bwMode="auto">
          <a:xfrm>
            <a:off x="557215" y="1261687"/>
            <a:ext cx="7344816" cy="54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97501" y="0"/>
            <a:ext cx="8964488" cy="1200312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とんぼりリバーウォーク東西約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メートルの間に、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十数台のウォーターキャノンを配置。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巨大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水しぶきを次々と連動し吹き上げます。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（毎日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回噴射予定）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8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808" y="764704"/>
            <a:ext cx="8568952" cy="2616085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夏企画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な水辺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拠点で繰り広げる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体験型エンターテインメント</a:t>
            </a:r>
            <a:endParaRPr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 descr="\\G0000sv0ns502\d10939$\doc\み_魅力づくり\水都グループ\050水都大阪２０１５\04 プロモーション\04 ロゴ\２０１５ロゴ\jpeg\logo_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4323832"/>
            <a:ext cx="1872208" cy="25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6840" y="3692898"/>
            <a:ext cx="8280920" cy="2677640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～祭りだ！ 祭りだ！水都村　ビック盆～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開催場所：中之島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GATE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日　　　程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（土、日曜日）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（金、土、日曜日）　　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2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163228" y="5255268"/>
            <a:ext cx="1180014" cy="461649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776" y="-292"/>
            <a:ext cx="9066224" cy="1200312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水都の歴史・文化を学べる謎解きや会場を起点に他の水辺拠点と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つなぐクルージングなど、水都大阪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の魅力を再発見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できる企画を展開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川を体感できるプログラムも実施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\\G0000sv0ns502\d10939$\doc\み_魅力づくり\水都グループ\050水都大阪２０１５\02 水都大阪大発見\06イメージ画像\水都村俯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/>
          <a:stretch/>
        </p:blipFill>
        <p:spPr bwMode="auto">
          <a:xfrm>
            <a:off x="971527" y="1187725"/>
            <a:ext cx="7631861" cy="45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G0000sv0ns502\d10939$\doc\み_魅力づくり\水都グループ\050水都大阪２０１５\02 水都大阪大発見\06イメージ画像\カヤッ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024" y="5555039"/>
            <a:ext cx="1672889" cy="1254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\\G0000sv0ns502\d10939$\doc\み_魅力づくり\水都グループ\050水都大阪２０１５\02 水都大阪大発見\06イメージ画像\サップ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16723" r="10168" b="6885"/>
          <a:stretch/>
        </p:blipFill>
        <p:spPr bwMode="auto">
          <a:xfrm>
            <a:off x="5521473" y="5548859"/>
            <a:ext cx="1641755" cy="124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" name="Picture 2" descr="G:\中之島にぎわいの森Ｇ\中之島写真\201110\20111007中之島（船：堂島川～道頓堀 IXY）\IMG_2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2901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" name="Picture 2" descr="G:\中之島にぎわいの森Ｇ\中之島写真\201007\20100730中之島（船）\IMG_6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130010"/>
            <a:ext cx="3547501" cy="266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565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16632"/>
            <a:ext cx="8964488" cy="2431419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秋企画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2400"/>
              </a:spcBef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水の東西軸をつなぐ企画として、　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で巡るインバウンド旅行者（多言語化）向け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宝探しや、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中之島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公園を使った企画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など、多彩なプログラムを実施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1" name="Picture 3" descr="E:\LIB\水光G\水都フォルダ\■推進会議　パートナーズ関係\■■推進会議\平成26年度\270123　第4回推進会議\水都大阪2015資料\推進会議（使用写真）\宝探し\DSC_0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48051"/>
            <a:ext cx="6266979" cy="41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972291" y="6325943"/>
            <a:ext cx="1086217" cy="400093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E:\LIB\水光G\水都フォルダ\■推進会議　パートナーズ関係\■■推進会議\平成26年度\270123　第4回推進会議\水都大阪2015資料\推進会議（使用写真）\ミナミ\IMG_3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08" y="2548051"/>
            <a:ext cx="2306501" cy="172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LIB\水光G\水都フォルダ\■推進会議　パートナーズ関係\■■推進会議\平成26年度\270123　第4回推進会議\水都大阪2015資料\推進会議（使用写真）\宝探し\DSC_1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06" y="4637043"/>
            <a:ext cx="2306501" cy="1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980</TotalTime>
  <Words>225</Words>
  <Application>Microsoft Office PowerPoint</Application>
  <PresentationFormat>画面に合わせる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スリップストリーム</vt:lpstr>
      <vt:lpstr>　　 シンボルイヤープログラム 　水都大阪２０１５ 　　　　AQUA METROPOLIS OSAKA 2015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シンボルイヤープロジェクト 水都大阪２０１５ </dc:title>
  <dc:creator>仲平　浩祥</dc:creator>
  <cp:lastModifiedBy>小路口　智</cp:lastModifiedBy>
  <cp:revision>113</cp:revision>
  <cp:lastPrinted>2015-07-06T07:55:36Z</cp:lastPrinted>
  <dcterms:created xsi:type="dcterms:W3CDTF">2015-01-08T04:14:53Z</dcterms:created>
  <dcterms:modified xsi:type="dcterms:W3CDTF">2015-07-08T09:19:56Z</dcterms:modified>
</cp:coreProperties>
</file>