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2" r:id="rId2"/>
    <p:sldId id="263" r:id="rId3"/>
  </p:sldIdLst>
  <p:sldSz cx="15119350" cy="10691813"/>
  <p:notesSz cx="9939338" cy="14368463"/>
  <p:defaultTextStyle>
    <a:defPPr>
      <a:defRPr lang="ja-JP"/>
    </a:defPPr>
    <a:lvl1pPr marL="0" algn="l" defTabSz="1238921" rtl="0" eaLnBrk="1" latinLnBrk="0" hangingPunct="1">
      <a:defRPr kumimoji="1" sz="2439" kern="1200">
        <a:solidFill>
          <a:schemeClr val="tx1"/>
        </a:solidFill>
        <a:latin typeface="+mn-lt"/>
        <a:ea typeface="+mn-ea"/>
        <a:cs typeface="+mn-cs"/>
      </a:defRPr>
    </a:lvl1pPr>
    <a:lvl2pPr marL="619460" algn="l" defTabSz="1238921" rtl="0" eaLnBrk="1" latinLnBrk="0" hangingPunct="1">
      <a:defRPr kumimoji="1" sz="2439" kern="1200">
        <a:solidFill>
          <a:schemeClr val="tx1"/>
        </a:solidFill>
        <a:latin typeface="+mn-lt"/>
        <a:ea typeface="+mn-ea"/>
        <a:cs typeface="+mn-cs"/>
      </a:defRPr>
    </a:lvl2pPr>
    <a:lvl3pPr marL="1238921" algn="l" defTabSz="1238921" rtl="0" eaLnBrk="1" latinLnBrk="0" hangingPunct="1">
      <a:defRPr kumimoji="1" sz="2439" kern="1200">
        <a:solidFill>
          <a:schemeClr val="tx1"/>
        </a:solidFill>
        <a:latin typeface="+mn-lt"/>
        <a:ea typeface="+mn-ea"/>
        <a:cs typeface="+mn-cs"/>
      </a:defRPr>
    </a:lvl3pPr>
    <a:lvl4pPr marL="1858381" algn="l" defTabSz="1238921" rtl="0" eaLnBrk="1" latinLnBrk="0" hangingPunct="1">
      <a:defRPr kumimoji="1" sz="2439" kern="1200">
        <a:solidFill>
          <a:schemeClr val="tx1"/>
        </a:solidFill>
        <a:latin typeface="+mn-lt"/>
        <a:ea typeface="+mn-ea"/>
        <a:cs typeface="+mn-cs"/>
      </a:defRPr>
    </a:lvl4pPr>
    <a:lvl5pPr marL="2477841" algn="l" defTabSz="1238921" rtl="0" eaLnBrk="1" latinLnBrk="0" hangingPunct="1">
      <a:defRPr kumimoji="1" sz="2439" kern="1200">
        <a:solidFill>
          <a:schemeClr val="tx1"/>
        </a:solidFill>
        <a:latin typeface="+mn-lt"/>
        <a:ea typeface="+mn-ea"/>
        <a:cs typeface="+mn-cs"/>
      </a:defRPr>
    </a:lvl5pPr>
    <a:lvl6pPr marL="3097301" algn="l" defTabSz="1238921" rtl="0" eaLnBrk="1" latinLnBrk="0" hangingPunct="1">
      <a:defRPr kumimoji="1" sz="2439" kern="1200">
        <a:solidFill>
          <a:schemeClr val="tx1"/>
        </a:solidFill>
        <a:latin typeface="+mn-lt"/>
        <a:ea typeface="+mn-ea"/>
        <a:cs typeface="+mn-cs"/>
      </a:defRPr>
    </a:lvl6pPr>
    <a:lvl7pPr marL="3716762" algn="l" defTabSz="1238921" rtl="0" eaLnBrk="1" latinLnBrk="0" hangingPunct="1">
      <a:defRPr kumimoji="1" sz="2439" kern="1200">
        <a:solidFill>
          <a:schemeClr val="tx1"/>
        </a:solidFill>
        <a:latin typeface="+mn-lt"/>
        <a:ea typeface="+mn-ea"/>
        <a:cs typeface="+mn-cs"/>
      </a:defRPr>
    </a:lvl7pPr>
    <a:lvl8pPr marL="4336222" algn="l" defTabSz="1238921" rtl="0" eaLnBrk="1" latinLnBrk="0" hangingPunct="1">
      <a:defRPr kumimoji="1" sz="2439" kern="1200">
        <a:solidFill>
          <a:schemeClr val="tx1"/>
        </a:solidFill>
        <a:latin typeface="+mn-lt"/>
        <a:ea typeface="+mn-ea"/>
        <a:cs typeface="+mn-cs"/>
      </a:defRPr>
    </a:lvl8pPr>
    <a:lvl9pPr marL="4955682" algn="l" defTabSz="1238921" rtl="0" eaLnBrk="1" latinLnBrk="0" hangingPunct="1">
      <a:defRPr kumimoji="1" sz="2439"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4762" userDrawn="1">
          <p15:clr>
            <a:srgbClr val="A4A3A4"/>
          </p15:clr>
        </p15:guide>
        <p15:guide id="2" orient="horz"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9709" autoAdjust="0"/>
  </p:normalViewPr>
  <p:slideViewPr>
    <p:cSldViewPr snapToGrid="0">
      <p:cViewPr>
        <p:scale>
          <a:sx n="43" d="100"/>
          <a:sy n="43" d="100"/>
        </p:scale>
        <p:origin x="-1584" y="-636"/>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420241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27299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33519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274070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84807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01128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smtClean="0"/>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40636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326911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58892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97992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smtClean="0"/>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183E137-D61E-4013-9E70-2393BA4B8142}" type="datetimeFigureOut">
              <a:rPr kumimoji="1" lang="ja-JP" altLang="en-US" smtClean="0"/>
              <a:pPr/>
              <a:t>2014/10/24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98876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183E137-D61E-4013-9E70-2393BA4B8142}" type="datetimeFigureOut">
              <a:rPr kumimoji="1" lang="ja-JP" altLang="en-US" smtClean="0"/>
              <a:pPr/>
              <a:t>2014/10/24</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B2D019D-6236-4885-BF3A-3A6E585CFFB2}" type="slidenum">
              <a:rPr kumimoji="1" lang="ja-JP" altLang="en-US" smtClean="0"/>
              <a:pPr/>
              <a:t>‹#›</a:t>
            </a:fld>
            <a:endParaRPr kumimoji="1" lang="ja-JP" altLang="en-US"/>
          </a:p>
        </p:txBody>
      </p:sp>
    </p:spTree>
    <p:extLst>
      <p:ext uri="{BB962C8B-B14F-4D97-AF65-F5344CB8AC3E}">
        <p14:creationId xmlns:p14="http://schemas.microsoft.com/office/powerpoint/2010/main" val="1268524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s://www.theatertv.co.jp/images/programs/movie10749_3.jpg" TargetMode="External"/><Relationship Id="rId3" Type="http://schemas.openxmlformats.org/officeDocument/2006/relationships/image" Target="http://www.google.co.jp/url?source=imglanding&amp;ct=img&amp;q=http://blog.looktour.net/wp-content/uploads/2010/07/DSC01308-500x375.jpg&amp;sa=X&amp;ei=PQfUUdTJHIHxkQWPiYGIAQ&amp;ved=0CAwQ8wc&amp;usg=AFQjCNEQcPq2_H8TlgPogyLycVaT5VD4oA" TargetMode="External"/><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imagec.navi.com/images/templates/NEWYORK/1000013/3f2e3bcad0cf451f_S.jpg" TargetMode="External"/><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hyperlink" Target="http://mizbering.jp/?p=7713" TargetMode="External"/><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7112000" y="1415995"/>
            <a:ext cx="3067050" cy="2088000"/>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72000" bIns="45720" numCol="1" spcCol="0" rtlCol="0" fromWordArt="0" anchor="t" anchorCtr="0" forceAA="0" compatLnSpc="1">
            <a:prstTxWarp prst="textNoShape">
              <a:avLst/>
            </a:prstTxWarp>
            <a:noAutofit/>
          </a:bodyPr>
          <a:lstStyle/>
          <a:p>
            <a:pPr lvl="0" algn="just">
              <a:tabLst>
                <a:tab pos="1533525" algn="l"/>
              </a:tabLst>
            </a:pPr>
            <a:r>
              <a:rPr lang="ja-JP" altLang="en-US" sz="14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　中之島</a:t>
            </a:r>
            <a:r>
              <a:rPr lang="ja-JP" altLang="en-US" sz="1400" kern="100" dirty="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全体</a:t>
            </a:r>
            <a:r>
              <a:rPr lang="ja-JP" altLang="en-US" sz="14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での</a:t>
            </a:r>
            <a:endParaRPr lang="en-US" altLang="ja-JP" sz="14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just">
              <a:tabLst>
                <a:tab pos="1533525" algn="l"/>
              </a:tabLst>
            </a:pPr>
            <a:r>
              <a:rPr lang="ja-JP" altLang="en-US" sz="14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　水辺エリアマネジメントモデルの確立</a:t>
            </a:r>
            <a:endParaRPr lang="en-US" altLang="ja-JP" sz="1200" kern="1200" dirty="0" smtClean="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endParaRPr>
          </a:p>
          <a:p>
            <a:pPr marL="127000" indent="-127000" fontAlgn="base">
              <a:lnSpc>
                <a:spcPct val="150000"/>
              </a:lnSpc>
              <a:spcBef>
                <a:spcPts val="300"/>
              </a:spcBef>
            </a:pPr>
            <a:r>
              <a:rPr lang="ja-JP" sz="900" kern="1200" dirty="0" smtClean="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１</a:t>
            </a: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　２拠点が通年で賑わい、エリアマネジメント活動も開始</a:t>
            </a:r>
          </a:p>
          <a:p>
            <a:pPr marL="127000" indent="-127000" fontAlgn="base"/>
            <a:r>
              <a:rPr lang="ja-JP" alt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en-US" altLang="ja-JP"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中之島公園</a:t>
            </a:r>
            <a:r>
              <a:rPr lang="en-US" altLang="ja-JP"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p>
          <a:p>
            <a:pPr marL="127000" indent="-127000" fontAlgn="base"/>
            <a:r>
              <a:rPr lang="ja-JP" altLang="en-US" sz="900" spc="-60" dirty="0">
                <a:solidFill>
                  <a:schemeClr val="tx1"/>
                </a:solidFill>
                <a:latin typeface="HGPｺﾞｼｯｸM" panose="020B0600000000000000" pitchFamily="50" charset="-128"/>
                <a:ea typeface="HGPｺﾞｼｯｸM" panose="020B0600000000000000" pitchFamily="50" charset="-128"/>
              </a:rPr>
              <a:t>　　</a:t>
            </a:r>
            <a:r>
              <a:rPr lang="ja-JP" altLang="en-US" sz="900" spc="-60" dirty="0" smtClean="0">
                <a:solidFill>
                  <a:schemeClr val="tx1"/>
                </a:solidFill>
                <a:latin typeface="HGPｺﾞｼｯｸM" panose="020B0600000000000000" pitchFamily="50" charset="-128"/>
                <a:ea typeface="HGPｺﾞｼｯｸM" panose="020B0600000000000000" pitchFamily="50" charset="-128"/>
              </a:rPr>
              <a:t>・グリーンマーケット</a:t>
            </a:r>
            <a:r>
              <a:rPr lang="ja-JP" altLang="en-US" sz="900" spc="-60" dirty="0">
                <a:solidFill>
                  <a:schemeClr val="tx1"/>
                </a:solidFill>
                <a:latin typeface="HGPｺﾞｼｯｸM" panose="020B0600000000000000" pitchFamily="50" charset="-128"/>
                <a:ea typeface="HGPｺﾞｼｯｸM" panose="020B0600000000000000" pitchFamily="50" charset="-128"/>
              </a:rPr>
              <a:t>やオープンテラス等イベントの風物詩化</a:t>
            </a:r>
            <a:endParaRPr lang="en-US" altLang="ja-JP" sz="900" spc="-60" dirty="0">
              <a:solidFill>
                <a:schemeClr val="tx1"/>
              </a:solidFill>
              <a:latin typeface="HGPｺﾞｼｯｸM" panose="020B0600000000000000" pitchFamily="50" charset="-128"/>
              <a:ea typeface="HGPｺﾞｼｯｸM" panose="020B0600000000000000" pitchFamily="50" charset="-128"/>
            </a:endParaRPr>
          </a:p>
          <a:p>
            <a:pPr marL="127000" indent="-127000" fontAlgn="base"/>
            <a:r>
              <a:rPr lang="ja-JP" altLang="en-US" sz="900" spc="-60" dirty="0">
                <a:solidFill>
                  <a:schemeClr val="tx1"/>
                </a:solidFill>
                <a:latin typeface="HGPｺﾞｼｯｸM" panose="020B0600000000000000" pitchFamily="50" charset="-128"/>
                <a:ea typeface="HGPｺﾞｼｯｸM" panose="020B0600000000000000" pitchFamily="50" charset="-128"/>
              </a:rPr>
              <a:t>　　</a:t>
            </a:r>
            <a:r>
              <a:rPr lang="ja-JP" altLang="en-US" sz="900" spc="-60" dirty="0" smtClean="0">
                <a:solidFill>
                  <a:schemeClr val="tx1"/>
                </a:solidFill>
                <a:latin typeface="HGPｺﾞｼｯｸM" panose="020B0600000000000000" pitchFamily="50" charset="-128"/>
                <a:ea typeface="HGPｺﾞｼｯｸM" panose="020B0600000000000000" pitchFamily="50" charset="-128"/>
              </a:rPr>
              <a:t>・世界</a:t>
            </a:r>
            <a:r>
              <a:rPr lang="ja-JP" altLang="en-US" sz="900" spc="-60" dirty="0">
                <a:solidFill>
                  <a:schemeClr val="tx1"/>
                </a:solidFill>
                <a:latin typeface="HGPｺﾞｼｯｸM" panose="020B0600000000000000" pitchFamily="50" charset="-128"/>
                <a:ea typeface="HGPｺﾞｼｯｸM" panose="020B0600000000000000" pitchFamily="50" charset="-128"/>
              </a:rPr>
              <a:t>に発信する国際集客・交流</a:t>
            </a:r>
            <a:r>
              <a:rPr lang="ja-JP" altLang="en-US" sz="900" spc="-60" dirty="0" smtClean="0">
                <a:solidFill>
                  <a:schemeClr val="tx1"/>
                </a:solidFill>
                <a:latin typeface="HGPｺﾞｼｯｸM" panose="020B0600000000000000" pitchFamily="50" charset="-128"/>
                <a:ea typeface="HGPｺﾞｼｯｸM" panose="020B0600000000000000" pitchFamily="50" charset="-128"/>
              </a:rPr>
              <a:t>拠点及びランドマーク</a:t>
            </a:r>
            <a:r>
              <a:rPr lang="ja-JP" altLang="en-US" sz="900" spc="-60" dirty="0">
                <a:solidFill>
                  <a:schemeClr val="tx1"/>
                </a:solidFill>
                <a:latin typeface="HGPｺﾞｼｯｸM" panose="020B0600000000000000" pitchFamily="50" charset="-128"/>
                <a:ea typeface="HGPｺﾞｼｯｸM" panose="020B0600000000000000" pitchFamily="50" charset="-128"/>
              </a:rPr>
              <a:t>の実現</a:t>
            </a:r>
            <a:endParaRPr lang="en-US" altLang="ja-JP" sz="900" spc="-60" dirty="0">
              <a:solidFill>
                <a:schemeClr val="tx1"/>
              </a:solidFill>
              <a:latin typeface="HGPｺﾞｼｯｸM" panose="020B0600000000000000" pitchFamily="50" charset="-128"/>
              <a:ea typeface="HGPｺﾞｼｯｸM" panose="020B0600000000000000" pitchFamily="50" charset="-128"/>
            </a:endParaRPr>
          </a:p>
          <a:p>
            <a:pPr marL="127000" indent="-127000" fontAlgn="base"/>
            <a:r>
              <a:rPr lang="ja-JP" altLang="en-US" sz="900" spc="-60" dirty="0">
                <a:solidFill>
                  <a:schemeClr val="tx1"/>
                </a:solidFill>
                <a:latin typeface="HGPｺﾞｼｯｸM" panose="020B0600000000000000" pitchFamily="50" charset="-128"/>
                <a:ea typeface="HGPｺﾞｼｯｸM" panose="020B0600000000000000" pitchFamily="50" charset="-128"/>
              </a:rPr>
              <a:t>　　　</a:t>
            </a:r>
            <a:r>
              <a:rPr lang="ja-JP" altLang="en-US" sz="900" spc="-60" dirty="0" smtClean="0">
                <a:solidFill>
                  <a:schemeClr val="tx1"/>
                </a:solidFill>
                <a:latin typeface="HGPｺﾞｼｯｸM" panose="020B0600000000000000" pitchFamily="50" charset="-128"/>
                <a:ea typeface="HGPｺﾞｼｯｸM" panose="020B0600000000000000" pitchFamily="50" charset="-128"/>
              </a:rPr>
              <a:t>⇒ 水</a:t>
            </a:r>
            <a:r>
              <a:rPr lang="ja-JP" altLang="en-US" sz="900" spc="-60" dirty="0">
                <a:solidFill>
                  <a:schemeClr val="tx1"/>
                </a:solidFill>
                <a:latin typeface="HGPｺﾞｼｯｸM" panose="020B0600000000000000" pitchFamily="50" charset="-128"/>
                <a:ea typeface="HGPｺﾞｼｯｸM" panose="020B0600000000000000" pitchFamily="50" charset="-128"/>
              </a:rPr>
              <a:t>と光の大文化祭、ミズベリング世界</a:t>
            </a:r>
            <a:r>
              <a:rPr lang="ja-JP" altLang="en-US" sz="900" spc="-60" dirty="0" smtClean="0">
                <a:solidFill>
                  <a:schemeClr val="tx1"/>
                </a:solidFill>
                <a:latin typeface="HGPｺﾞｼｯｸM" panose="020B0600000000000000" pitchFamily="50" charset="-128"/>
                <a:ea typeface="HGPｺﾞｼｯｸM" panose="020B0600000000000000" pitchFamily="50" charset="-128"/>
              </a:rPr>
              <a:t>会議 等</a:t>
            </a:r>
            <a:endParaRPr lang="ja-JP" altLang="en-US" sz="900" spc="-60" dirty="0">
              <a:solidFill>
                <a:schemeClr val="tx1"/>
              </a:solidFill>
              <a:latin typeface="HGPｺﾞｼｯｸM" panose="020B0600000000000000" pitchFamily="50" charset="-128"/>
              <a:ea typeface="HGPｺﾞｼｯｸM" panose="020B0600000000000000" pitchFamily="50" charset="-128"/>
            </a:endParaRPr>
          </a:p>
          <a:p>
            <a:pPr marL="127000" indent="-127000" fontAlgn="base">
              <a:spcBef>
                <a:spcPts val="300"/>
              </a:spcBef>
              <a:spcAft>
                <a:spcPts val="0"/>
              </a:spcAft>
            </a:pPr>
            <a:r>
              <a:rPr lang="ja-JP" alt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en-US" altLang="ja-JP"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ja-JP"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中之島</a:t>
            </a:r>
            <a:r>
              <a:rPr 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GATE</a:t>
            </a:r>
            <a:r>
              <a:rPr 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endParaRPr 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127000" indent="-127000" fontAlgn="base">
              <a:spcAft>
                <a:spcPts val="0"/>
              </a:spcAft>
            </a:pPr>
            <a:r>
              <a:rPr lang="ja-JP" alt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フィッシャーマンズマーケット</a:t>
            </a:r>
            <a:r>
              <a:rPr lang="ja-JP"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等</a:t>
            </a:r>
            <a:r>
              <a:rPr lang="ja-JP"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と船のある風景が定着</a:t>
            </a:r>
          </a:p>
          <a:p>
            <a:pPr marL="127000" indent="-127000" fontAlgn="base">
              <a:spcBef>
                <a:spcPts val="300"/>
              </a:spcBef>
            </a:pPr>
            <a:r>
              <a:rPr lang="ja-JP" sz="900" kern="1200" dirty="0" smtClean="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２</a:t>
            </a: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sz="900" kern="1200" dirty="0" smtClean="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両地区</a:t>
            </a:r>
            <a:r>
              <a:rPr lang="ja-JP" sz="900" kern="1200" dirty="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で水辺に繰り出す</a:t>
            </a:r>
            <a:r>
              <a:rPr lang="ja-JP" sz="900" kern="1200" dirty="0" smtClean="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コンテンツ</a:t>
            </a:r>
            <a:r>
              <a:rPr lang="ja-JP" altLang="en-US" sz="900" kern="1200" dirty="0" smtClean="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が</a:t>
            </a:r>
            <a:r>
              <a:rPr lang="ja-JP" sz="900" kern="1200" dirty="0" smtClean="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増え、舟運と連携</a:t>
            </a:r>
            <a:r>
              <a:rPr lang="ja-JP" sz="900" kern="1200" dirty="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した水辺のシンボル</a:t>
            </a:r>
            <a:r>
              <a:rPr lang="ja-JP" sz="900" kern="1200" dirty="0" smtClean="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拠点</a:t>
            </a:r>
            <a:r>
              <a:rPr lang="ja-JP" altLang="en-US" sz="900" kern="1200" dirty="0" smtClean="0">
                <a:solidFill>
                  <a:schemeClr val="tx1"/>
                </a:solidFill>
                <a:effectLst/>
                <a:latin typeface="HGPｺﾞｼｯｸM" panose="020B0600000000000000" pitchFamily="50" charset="-128"/>
                <a:ea typeface="HGPｺﾞｼｯｸM" panose="020B0600000000000000" pitchFamily="50" charset="-128"/>
                <a:cs typeface="Meiryo UI" panose="020B0604030504040204" pitchFamily="50" charset="-128"/>
              </a:rPr>
              <a:t>が形成される</a:t>
            </a:r>
            <a:endParaRPr lang="ja-JP" sz="90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31" name="テキスト ボックス 13"/>
          <p:cNvSpPr txBox="1"/>
          <p:nvPr/>
        </p:nvSpPr>
        <p:spPr>
          <a:xfrm>
            <a:off x="7112000" y="995753"/>
            <a:ext cx="3067050" cy="432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tabLst>
                <a:tab pos="1533525" algn="l"/>
              </a:tabLst>
            </a:pPr>
            <a:r>
              <a:rPr lang="ja-JP" altLang="en-US"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平成２７年度（２０１５年度）</a:t>
            </a:r>
            <a:endParaRPr lang="en-US" altLang="ja-JP"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ctr">
              <a:tabLst>
                <a:tab pos="1533525" algn="l"/>
              </a:tabLst>
            </a:pPr>
            <a:r>
              <a:rPr lang="ja-JP" altLang="en-US"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rPr>
              <a:t>中之島から‘ＮＡＫＡＮＯＳＨＩＭＡ’へ</a:t>
            </a:r>
            <a:endParaRPr lang="en-US" altLang="ja-JP"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6" name="テキスト ボックス 20"/>
          <p:cNvSpPr txBox="1"/>
          <p:nvPr/>
        </p:nvSpPr>
        <p:spPr>
          <a:xfrm>
            <a:off x="495042" y="3658824"/>
            <a:ext cx="8491601" cy="674764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4" name="テキスト ボックス 14"/>
          <p:cNvSpPr txBox="1"/>
          <p:nvPr/>
        </p:nvSpPr>
        <p:spPr>
          <a:xfrm>
            <a:off x="10829924" y="989318"/>
            <a:ext cx="3787775" cy="2594116"/>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 name="テキスト ボックス 4"/>
          <p:cNvSpPr txBox="1"/>
          <p:nvPr/>
        </p:nvSpPr>
        <p:spPr>
          <a:xfrm>
            <a:off x="3803649" y="1415995"/>
            <a:ext cx="3133725" cy="1038746"/>
          </a:xfrm>
          <a:prstGeom prst="rect">
            <a:avLst/>
          </a:prstGeom>
          <a:solidFill>
            <a:srgbClr val="FFCC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lvl="0" algn="ctr">
              <a:tabLst>
                <a:tab pos="1533525" algn="l"/>
              </a:tabLst>
            </a:pPr>
            <a:r>
              <a:rPr lang="ja-JP" altLang="en-US" sz="1400" kern="100" dirty="0" smtClean="0">
                <a:solidFill>
                  <a:prstClr val="black"/>
                </a:solidFill>
                <a:latin typeface="HGPｺﾞｼｯｸE" panose="020B0900000000000000" pitchFamily="50" charset="-128"/>
                <a:ea typeface="HGPｺﾞｼｯｸE" panose="020B0900000000000000" pitchFamily="50" charset="-128"/>
                <a:cs typeface="Times New Roman" panose="02020603050405020304" pitchFamily="18" charset="0"/>
              </a:rPr>
              <a:t>イベントの定着</a:t>
            </a:r>
            <a:endParaRPr lang="en-US" alt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endParaRPr>
          </a:p>
          <a:p>
            <a:pPr lvl="0" algn="just">
              <a:spcBef>
                <a:spcPts val="300"/>
              </a:spcBef>
              <a:tabLst>
                <a:tab pos="1533525" algn="l"/>
              </a:tabLst>
            </a:pP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１</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2</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拠点でのイベント</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から</a:t>
            </a:r>
            <a:r>
              <a:rPr lang="ja-JP" alt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日常</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的</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な賑わい形成</a:t>
            </a:r>
            <a:endParaRPr lang="ja-JP" sz="900" dirty="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a:p>
            <a:pPr marL="180975" indent="-180975" fontAlgn="base">
              <a:spcAft>
                <a:spcPts val="0"/>
              </a:spcAft>
              <a:tabLst>
                <a:tab pos="806450" algn="l"/>
              </a:tabLst>
            </a:pPr>
            <a:r>
              <a:rPr lang="ja-JP" altLang="en-US"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　</a:t>
            </a:r>
            <a:r>
              <a:rPr lang="en-US" alt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中之島公園</a:t>
            </a:r>
            <a:r>
              <a:rPr lang="en-US" alt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spc="-4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長期間の</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グリー</a:t>
            </a:r>
            <a:r>
              <a:rPr lang="ja-JP" altLang="en-US"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ン</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マーケット</a:t>
            </a:r>
            <a:r>
              <a:rPr lang="ja-JP" sz="900" kern="1200" spc="-4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や</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オープンテラ</a:t>
            </a:r>
            <a:r>
              <a:rPr lang="ja-JP" altLang="ja-JP" sz="900" spc="-4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ス</a:t>
            </a:r>
            <a:r>
              <a:rPr lang="ja-JP" altLang="en-US" sz="900" spc="-4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等</a:t>
            </a:r>
            <a:endParaRPr lang="en-US" alt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indent="-180975" fontAlgn="base">
              <a:spcAft>
                <a:spcPts val="0"/>
              </a:spcAft>
              <a:tabLst>
                <a:tab pos="806450" algn="l"/>
              </a:tabLst>
            </a:pPr>
            <a:r>
              <a:rPr lang="en-US" altLang="ja-JP" sz="900" spc="-4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en-US" altLang="ja-JP" sz="900" spc="-4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賑わい創出</a:t>
            </a:r>
            <a:r>
              <a:rPr lang="ja-JP" altLang="en-US"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事業</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のトライアル開始</a:t>
            </a:r>
            <a:endParaRPr lang="ja-JP" sz="900" spc="-40" dirty="0" smtClean="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a:p>
            <a:pPr marL="180975" indent="-180975" fontAlgn="base">
              <a:spcAft>
                <a:spcPts val="0"/>
              </a:spcAft>
              <a:tabLst>
                <a:tab pos="806450" algn="l"/>
              </a:tabLst>
            </a:pPr>
            <a:r>
              <a:rPr lang="ja-JP" altLang="en-US" sz="900" spc="-4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en-US" altLang="ja-JP" sz="900" spc="-4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中之島</a:t>
            </a:r>
            <a:r>
              <a:rPr lang="en-US"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GATE]	</a:t>
            </a:r>
            <a:r>
              <a:rPr lang="ja-JP" altLang="en-US" sz="900" spc="-40" dirty="0" smtClean="0">
                <a:latin typeface="HGPｺﾞｼｯｸM" panose="020B0600000000000000" pitchFamily="50" charset="-128"/>
                <a:ea typeface="HGPｺﾞｼｯｸM" panose="020B0600000000000000" pitchFamily="50" charset="-128"/>
                <a:cs typeface="Meiryo UI" panose="020B0604030504040204" pitchFamily="50" charset="-128"/>
              </a:rPr>
              <a:t>フィッシャーマンズマーケット</a:t>
            </a:r>
            <a:r>
              <a:rPr lang="ja-JP" sz="900" kern="1200" spc="-40" dirty="0" smtClean="0">
                <a:effectLst/>
                <a:latin typeface="HGPｺﾞｼｯｸM" panose="020B0600000000000000" pitchFamily="50" charset="-128"/>
                <a:ea typeface="HGPｺﾞｼｯｸM" panose="020B0600000000000000" pitchFamily="50" charset="-128"/>
                <a:cs typeface="Meiryo UI" panose="020B0604030504040204" pitchFamily="50" charset="-128"/>
              </a:rPr>
              <a:t>と</a:t>
            </a:r>
            <a:r>
              <a:rPr lang="ja-JP" sz="900" kern="1200" spc="-4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イベントの定着</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a:t>
            </a:r>
            <a:endParaRPr lang="en-US" alt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indent="-180975" fontAlgn="base">
              <a:spcAft>
                <a:spcPts val="0"/>
              </a:spcAft>
              <a:tabLst>
                <a:tab pos="806450" algn="l"/>
              </a:tabLst>
            </a:pPr>
            <a:r>
              <a:rPr lang="ja-JP" altLang="en-US" sz="900" spc="-4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spc="-4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船</a:t>
            </a:r>
            <a:r>
              <a:rPr lang="ja-JP" sz="900" kern="1200" spc="-4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の</a:t>
            </a:r>
            <a:r>
              <a:rPr lang="ja-JP" sz="900" kern="1200" spc="-4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ある風景づくり</a:t>
            </a:r>
            <a:endParaRPr lang="ja-JP" sz="900" dirty="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p:txBody>
      </p:sp>
      <p:sp>
        <p:nvSpPr>
          <p:cNvPr id="7" name="テキスト ボックス 11"/>
          <p:cNvSpPr txBox="1"/>
          <p:nvPr/>
        </p:nvSpPr>
        <p:spPr>
          <a:xfrm>
            <a:off x="501649" y="623810"/>
            <a:ext cx="14094757" cy="289307"/>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6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将来像</a:t>
            </a:r>
            <a:r>
              <a:rPr lang="ja-JP" altLang="en-US" sz="16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　：　</a:t>
            </a:r>
            <a:r>
              <a:rPr lang="ja-JP" sz="16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中之島</a:t>
            </a:r>
            <a:r>
              <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公園、中之島</a:t>
            </a:r>
            <a:r>
              <a:rPr lang="en-US"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GATE</a:t>
            </a:r>
            <a:r>
              <a:rPr lang="ja-JP" sz="16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にこれまでにないシンボル的な拠点をつくり、国内外から注目される</a:t>
            </a:r>
            <a:endParaRPr lang="ja-JP" sz="11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nvGrpSpPr>
          <p:cNvPr id="35" name="グループ化 34"/>
          <p:cNvGrpSpPr/>
          <p:nvPr/>
        </p:nvGrpSpPr>
        <p:grpSpPr>
          <a:xfrm>
            <a:off x="13528175" y="1050913"/>
            <a:ext cx="1070475" cy="2507121"/>
            <a:chOff x="13386435" y="479413"/>
            <a:chExt cx="1212215" cy="2839085"/>
          </a:xfrm>
        </p:grpSpPr>
        <p:pic>
          <p:nvPicPr>
            <p:cNvPr id="9" name="il_fi" descr="http://www.google.co.jp/url?source=imglanding&amp;ct=img&amp;q=http://blog.looktour.net/wp-content/uploads/2010/07/DSC01308-500x375.jpg&amp;sa=X&amp;ei=PQfUUdTJHIHxkQWPiYGIAQ&amp;ved=0CAwQ8wc&amp;usg=AFQjCNEQcPq2_H8TlgPogyLycVaT5VD4oA"/>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3401040" y="479413"/>
              <a:ext cx="1197610" cy="914400"/>
            </a:xfrm>
            <a:prstGeom prst="rect">
              <a:avLst/>
            </a:prstGeom>
            <a:noFill/>
            <a:ln>
              <a:noFill/>
            </a:ln>
            <a:extLst/>
          </p:spPr>
        </p:pic>
        <p:pic>
          <p:nvPicPr>
            <p:cNvPr id="10" name="図 9" descr="コピー ～ テラス緑化２"/>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88975" y="1433818"/>
              <a:ext cx="1207135" cy="975995"/>
            </a:xfrm>
            <a:prstGeom prst="rect">
              <a:avLst/>
            </a:prstGeom>
            <a:noFill/>
            <a:ln>
              <a:noFill/>
            </a:ln>
            <a:extLst/>
          </p:spPr>
        </p:pic>
        <p:pic>
          <p:nvPicPr>
            <p:cNvPr id="11" name="Picture 10" descr="ブライアント・パーク 公園 ニューヨーク市立図書館 スケートリンクトイレ">
              <a:hlinkClick r:id="rId5" tooltip="ブライアント・パーク 公園 ニューヨーク市立図書館 スケートリンクトイレ"/>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86435" y="2449818"/>
              <a:ext cx="1209675" cy="868680"/>
            </a:xfrm>
            <a:prstGeom prst="rect">
              <a:avLst/>
            </a:prstGeom>
            <a:noFill/>
            <a:ln>
              <a:noFill/>
            </a:ln>
            <a:extLst/>
          </p:spPr>
        </p:pic>
      </p:grpSp>
      <p:sp>
        <p:nvSpPr>
          <p:cNvPr id="12" name="テキスト ボックス 16"/>
          <p:cNvSpPr txBox="1"/>
          <p:nvPr/>
        </p:nvSpPr>
        <p:spPr>
          <a:xfrm>
            <a:off x="10941051" y="1050913"/>
            <a:ext cx="2514599" cy="228600"/>
          </a:xfrm>
          <a:prstGeom prst="rect">
            <a:avLst/>
          </a:prstGeom>
          <a:solidFill>
            <a:schemeClr val="tx1">
              <a:lumMod val="65000"/>
              <a:lumOff val="3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altLang="en-US" sz="1200" kern="100" dirty="0" smtClean="0">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平成２８年度（２０１６年度）</a:t>
            </a:r>
            <a:r>
              <a:rPr lang="ja-JP" sz="1200" kern="100" dirty="0" smtClean="0">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の</a:t>
            </a:r>
            <a:r>
              <a:rPr lang="ja-JP" sz="1200" kern="100" dirty="0">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姿</a:t>
            </a:r>
          </a:p>
          <a:p>
            <a:pPr algn="ctr">
              <a:lnSpc>
                <a:spcPts val="1200"/>
              </a:lnSpc>
              <a:spcAft>
                <a:spcPts val="0"/>
              </a:spcAft>
            </a:pPr>
            <a:r>
              <a:rPr lang="en-US" sz="1200" kern="100" dirty="0">
                <a:solidFill>
                  <a:srgbClr val="FFFFFF"/>
                </a:solidFill>
                <a:effectLst/>
                <a:latin typeface="HGPｺﾞｼｯｸE" panose="020B0900000000000000" pitchFamily="50" charset="-128"/>
                <a:ea typeface="HGPｺﾞｼｯｸE" panose="020B0900000000000000" pitchFamily="50" charset="-128"/>
                <a:cs typeface="Times New Roman" panose="02020603050405020304" pitchFamily="18" charset="0"/>
              </a:rPr>
              <a:t> </a:t>
            </a:r>
            <a:endParaRPr lang="ja-JP" sz="12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3" name="テキスト ボックス 17"/>
          <p:cNvSpPr txBox="1"/>
          <p:nvPr/>
        </p:nvSpPr>
        <p:spPr>
          <a:xfrm>
            <a:off x="10941049" y="1337934"/>
            <a:ext cx="2568577" cy="2220100"/>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gn="just">
              <a:spcBef>
                <a:spcPts val="300"/>
              </a:spcBef>
              <a:spcAft>
                <a:spcPts val="0"/>
              </a:spcAft>
              <a:buFont typeface="Wingdings" panose="05000000000000000000" pitchFamily="2" charset="2"/>
              <a:buChar char="l"/>
            </a:pPr>
            <a:r>
              <a:rPr lang="en-US" alt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中之島公園</a:t>
            </a:r>
            <a:r>
              <a:rPr lang="en-US" alt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インバウンド</a:t>
            </a:r>
            <a:r>
              <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の観光</a:t>
            </a:r>
            <a:r>
              <a:rPr 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拠点</a:t>
            </a:r>
            <a:r>
              <a:rPr lang="ja-JP" altLang="en-US"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に</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なると</a:t>
            </a:r>
            <a:r>
              <a:rPr lang="ja-JP" altLang="en-US"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ともに</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sz="11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中之島公園が</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府民</a:t>
            </a:r>
            <a:r>
              <a:rPr lang="ja-JP" altLang="en-US"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市民の</a:t>
            </a:r>
            <a:r>
              <a:rPr lang="ja-JP" altLang="en-US"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さら</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なる</a:t>
            </a:r>
            <a:r>
              <a:rPr lang="ja-JP" sz="11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憩いの</a:t>
            </a:r>
            <a:r>
              <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場となる</a:t>
            </a:r>
          </a:p>
          <a:p>
            <a:pPr marL="171450" indent="-171450" algn="just">
              <a:spcBef>
                <a:spcPts val="300"/>
              </a:spcBef>
              <a:spcAft>
                <a:spcPts val="0"/>
              </a:spcAft>
              <a:buFont typeface="Wingdings" panose="05000000000000000000" pitchFamily="2" charset="2"/>
              <a:buChar char="l"/>
            </a:pPr>
            <a:r>
              <a:rPr lang="en-US" alt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中之島</a:t>
            </a:r>
            <a:r>
              <a:rPr lang="en-US"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GATE]</a:t>
            </a:r>
            <a:r>
              <a:rPr lang="ja-JP" altLang="en-US"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フィッシャーマンズマーケット等が</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でき</a:t>
            </a:r>
            <a:r>
              <a:rPr lang="ja-JP" altLang="en-US" sz="1100" kern="100" dirty="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川</a:t>
            </a:r>
            <a:r>
              <a:rPr lang="ja-JP" sz="11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の</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駅として</a:t>
            </a:r>
            <a:r>
              <a:rPr lang="ja-JP" altLang="en-US" sz="1100" kern="100" dirty="0" smtClean="0">
                <a:solidFill>
                  <a:srgbClr val="FF0000"/>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船</a:t>
            </a:r>
            <a:r>
              <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のある風景が</a:t>
            </a:r>
            <a:r>
              <a:rPr 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定着</a:t>
            </a:r>
            <a:r>
              <a:rPr lang="ja-JP" altLang="en-US"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する</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lgn="just">
              <a:spcBef>
                <a:spcPts val="300"/>
              </a:spcBef>
              <a:spcAft>
                <a:spcPts val="0"/>
              </a:spcAft>
              <a:buFont typeface="Wingdings" panose="05000000000000000000" pitchFamily="2" charset="2"/>
              <a:buChar char="l"/>
            </a:pPr>
            <a:r>
              <a:rPr 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２</a:t>
            </a:r>
            <a:r>
              <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rPr>
              <a:t>拠点で水辺のエリアマネジメント</a:t>
            </a:r>
            <a:r>
              <a:rPr lang="ja-JP" sz="11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が</a:t>
            </a:r>
            <a:r>
              <a:rPr lang="ja-JP" altLang="en-US"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始まるとともに、</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水</a:t>
            </a:r>
            <a:r>
              <a:rPr lang="ja-JP" sz="11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都大阪のショーケースとなる</a:t>
            </a:r>
          </a:p>
          <a:p>
            <a:pPr marL="171450" indent="-171450" algn="just">
              <a:spcBef>
                <a:spcPts val="300"/>
              </a:spcBef>
              <a:spcAft>
                <a:spcPts val="0"/>
              </a:spcAft>
              <a:buFont typeface="Wingdings" panose="05000000000000000000" pitchFamily="2" charset="2"/>
              <a:buChar char="l"/>
            </a:pP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水</a:t>
            </a:r>
            <a:r>
              <a:rPr lang="ja-JP" sz="11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都</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大阪パートナーズ</a:t>
            </a:r>
            <a:r>
              <a:rPr lang="ja-JP" altLang="en-US"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のコーディネートを通じて、</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企業</a:t>
            </a:r>
            <a:r>
              <a:rPr lang="ja-JP" sz="11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・市民</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の</a:t>
            </a:r>
            <a:r>
              <a:rPr lang="ja-JP" altLang="en-US"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水辺活用が進む　　</a:t>
            </a:r>
            <a:r>
              <a:rPr lang="ja-JP" sz="1100" kern="100" dirty="0" smtClean="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等</a:t>
            </a:r>
            <a:endParaRPr lang="ja-JP" sz="1100" kern="100" dirty="0">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7" name="テキスト ボックス 3"/>
          <p:cNvSpPr txBox="1"/>
          <p:nvPr/>
        </p:nvSpPr>
        <p:spPr>
          <a:xfrm>
            <a:off x="3534864" y="5112463"/>
            <a:ext cx="5284476" cy="924952"/>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628650" indent="-628650" algn="just">
              <a:spcBef>
                <a:spcPts val="300"/>
              </a:spcBef>
              <a:spcAft>
                <a:spcPts val="0"/>
              </a:spcAft>
            </a:pPr>
            <a:r>
              <a:rPr lang="ja-JP" altLang="en-US" sz="9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「水の都の夕涼み」概要</a:t>
            </a:r>
            <a:endParaRPr lang="en-US" altLang="ja-JP" sz="9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723900" indent="-723900" algn="just">
              <a:spcAft>
                <a:spcPts val="0"/>
              </a:spcAft>
            </a:pPr>
            <a:r>
              <a:rPr lang="ja-JP" altLang="en-US" sz="9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9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9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時　　  期　：</a:t>
            </a:r>
            <a:r>
              <a:rPr lang="ja-JP" altLang="en-US" sz="90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2014</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年</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6</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月</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6</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日～</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9</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月</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5</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日</a:t>
            </a:r>
            <a:endPar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723900" indent="-723900" algn="just">
              <a:spcAft>
                <a:spcPts val="0"/>
              </a:spcAft>
            </a:pP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■開催場所  ：　中之島公園（</a:t>
            </a:r>
            <a:r>
              <a:rPr lang="ja-JP" altLang="en-US" sz="90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大阪市役所前、中央公会堂前</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900" kern="100" dirty="0" err="1" smtClean="0">
                <a:latin typeface="HGPｺﾞｼｯｸM" panose="020B0600000000000000" pitchFamily="50" charset="-128"/>
                <a:ea typeface="HGPｺﾞｼｯｸM" panose="020B0600000000000000" pitchFamily="50" charset="-128"/>
                <a:cs typeface="Times New Roman" panose="02020603050405020304" pitchFamily="18" charset="0"/>
              </a:rPr>
              <a:t>み</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おつくしプロムナード他</a:t>
            </a:r>
            <a:endPar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723900" indent="-723900" algn="just">
              <a:spcAft>
                <a:spcPts val="0"/>
              </a:spcAft>
            </a:pP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■内　　  容　：　中之島オープンテラス、</a:t>
            </a:r>
            <a:r>
              <a:rPr lang="ja-JP" altLang="en-US" sz="900" kern="100" dirty="0">
                <a:latin typeface="HGPｺﾞｼｯｸM" panose="020B0600000000000000" pitchFamily="50" charset="-128"/>
                <a:ea typeface="HGPｺﾞｼｯｸM" panose="020B0600000000000000" pitchFamily="50" charset="-128"/>
                <a:cs typeface="Times New Roman" panose="02020603050405020304" pitchFamily="18" charset="0"/>
              </a:rPr>
              <a:t>中之島</a:t>
            </a:r>
            <a:r>
              <a:rPr lang="ja-JP" altLang="en-US" sz="9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グリーンマーケット</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、チャレンジプログラム、</a:t>
            </a:r>
            <a:endPar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723900" indent="-723900" algn="just">
              <a:spcAft>
                <a:spcPts val="0"/>
              </a:spcAft>
            </a:pP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90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ボランティアサポーターの活躍、ビジネスセッション　等</a:t>
            </a:r>
            <a:endParaRPr lang="ja-JP" sz="9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a:p>
            <a:pPr marL="723900" indent="-723900" algn="just">
              <a:spcAft>
                <a:spcPts val="0"/>
              </a:spcAft>
            </a:pPr>
            <a:r>
              <a:rPr lang="ja-JP" altLang="en-US" sz="9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sz="9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9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集客目標  ：　約</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20</a:t>
            </a:r>
            <a:r>
              <a:rPr lang="ja-JP" altLang="en-US" sz="900" kern="100" dirty="0">
                <a:latin typeface="HGPｺﾞｼｯｸM" panose="020B0600000000000000" pitchFamily="50" charset="-128"/>
                <a:ea typeface="HGPｺﾞｼｯｸM" panose="020B0600000000000000" pitchFamily="50" charset="-128"/>
                <a:cs typeface="Times New Roman" panose="02020603050405020304" pitchFamily="18" charset="0"/>
              </a:rPr>
              <a:t>万人</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ja-JP" sz="900" kern="100" dirty="0">
                <a:latin typeface="HGPｺﾞｼｯｸM" panose="020B0600000000000000" pitchFamily="50" charset="-128"/>
                <a:ea typeface="HGPｺﾞｼｯｸM" panose="020B0600000000000000" pitchFamily="50" charset="-128"/>
                <a:cs typeface="Times New Roman" panose="02020603050405020304" pitchFamily="18" charset="0"/>
              </a:rPr>
              <a:t>来訪客と参加企業の</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満足度</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80</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5" name="二等辺三角形 24"/>
          <p:cNvSpPr/>
          <p:nvPr/>
        </p:nvSpPr>
        <p:spPr>
          <a:xfrm rot="5400000">
            <a:off x="9222669" y="2103181"/>
            <a:ext cx="2568716" cy="34099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8"/>
          <p:cNvSpPr txBox="1"/>
          <p:nvPr/>
        </p:nvSpPr>
        <p:spPr>
          <a:xfrm>
            <a:off x="3803967" y="995753"/>
            <a:ext cx="3133089" cy="432000"/>
          </a:xfrm>
          <a:prstGeom prst="rect">
            <a:avLst/>
          </a:prstGeom>
          <a:solidFill>
            <a:schemeClr val="tx1">
              <a:lumMod val="65000"/>
              <a:lumOff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平成２６年度（２０１４年度）</a:t>
            </a:r>
            <a:endParaRPr lang="en-US" altLang="ja-JP"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tabLst>
                <a:tab pos="1533525" algn="l"/>
              </a:tabLst>
            </a:pPr>
            <a:r>
              <a:rPr lang="ja-JP" altLang="en-US"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rPr>
              <a:t>　　　　　　イベントから日常へ</a:t>
            </a:r>
            <a:endParaRPr lang="ja-JP" altLang="en-US" sz="1000" kern="100" dirty="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36" name="テキスト ボックス 3"/>
          <p:cNvSpPr txBox="1"/>
          <p:nvPr/>
        </p:nvSpPr>
        <p:spPr>
          <a:xfrm>
            <a:off x="523118" y="3747311"/>
            <a:ext cx="8459402" cy="615553"/>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4625" indent="-174625"/>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１</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．中之島</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公園　：　</a:t>
            </a:r>
            <a:r>
              <a:rPr lang="ja-JP" altLang="en-US" sz="16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水の都の夕涼みを通じた、</a:t>
            </a:r>
            <a:r>
              <a:rPr lang="ja-JP" altLang="en-US" sz="1600" kern="100" spc="-100" dirty="0">
                <a:latin typeface="HGPｺﾞｼｯｸE" panose="020B0900000000000000" pitchFamily="50" charset="-128"/>
                <a:ea typeface="HGPｺﾞｼｯｸE" panose="020B0900000000000000" pitchFamily="50" charset="-128"/>
                <a:cs typeface="Times New Roman" panose="02020603050405020304" pitchFamily="18" charset="0"/>
              </a:rPr>
              <a:t>企業</a:t>
            </a:r>
            <a:r>
              <a:rPr lang="ja-JP" altLang="en-US" sz="16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参画の実現</a:t>
            </a:r>
            <a:r>
              <a:rPr lang="ja-JP" altLang="en-US" sz="1600" kern="100" spc="-100" dirty="0">
                <a:latin typeface="HGPｺﾞｼｯｸE" panose="020B0900000000000000" pitchFamily="50" charset="-128"/>
                <a:ea typeface="HGPｺﾞｼｯｸE" panose="020B0900000000000000" pitchFamily="50" charset="-128"/>
                <a:cs typeface="Times New Roman" panose="02020603050405020304" pitchFamily="18" charset="0"/>
              </a:rPr>
              <a:t>（ショーケース）</a:t>
            </a:r>
            <a:r>
              <a:rPr lang="ja-JP" altLang="en-US" sz="16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と、　</a:t>
            </a:r>
            <a:endParaRPr lang="en-US" altLang="ja-JP" sz="16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4625" indent="-174625"/>
            <a:r>
              <a:rPr lang="ja-JP" altLang="en-US" sz="1600" kern="100" spc="-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6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　　　　　　　　　　　　　　　　　　　　　　　　　　　　　　　　　　　　　　　　　　　賑わい</a:t>
            </a:r>
            <a:r>
              <a:rPr lang="ja-JP" altLang="en-US" sz="1600" kern="100" spc="-100" dirty="0">
                <a:latin typeface="HGPｺﾞｼｯｸE" panose="020B0900000000000000" pitchFamily="50" charset="-128"/>
                <a:ea typeface="HGPｺﾞｼｯｸE" panose="020B0900000000000000" pitchFamily="50" charset="-128"/>
                <a:cs typeface="Times New Roman" panose="02020603050405020304" pitchFamily="18" charset="0"/>
              </a:rPr>
              <a:t>の日常化と観光</a:t>
            </a:r>
            <a:r>
              <a:rPr lang="ja-JP" altLang="en-US" sz="16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商品の造成</a:t>
            </a:r>
            <a:endParaRPr lang="ja-JP" altLang="ja-JP" sz="2400" kern="100" spc="-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39" name="テキスト ボックス 3"/>
          <p:cNvSpPr txBox="1"/>
          <p:nvPr/>
        </p:nvSpPr>
        <p:spPr>
          <a:xfrm>
            <a:off x="3238296" y="8259200"/>
            <a:ext cx="5608777" cy="307777"/>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Aft>
                <a:spcPts val="0"/>
              </a:spcAft>
              <a:buFont typeface="Wingdings" panose="05000000000000000000" pitchFamily="2" charset="2"/>
              <a:buChar char="l"/>
            </a:pPr>
            <a:r>
              <a:rPr lang="ja-JP" altLang="en-US" sz="14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水の回廊の舟運活性を目指すレンタルボート社会実験の推進</a:t>
            </a:r>
            <a:endParaRPr lang="ja-JP" altLang="en-US" sz="1800" kern="100" spc="-4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3" name="テキスト ボックス 3"/>
          <p:cNvSpPr txBox="1"/>
          <p:nvPr/>
        </p:nvSpPr>
        <p:spPr>
          <a:xfrm>
            <a:off x="523117" y="6882461"/>
            <a:ext cx="8296223" cy="615553"/>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4625" indent="-174625"/>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２．中之島</a:t>
            </a:r>
            <a:r>
              <a:rPr lang="en-US" altLang="ja-JP"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GATE</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　</a:t>
            </a: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海</a:t>
            </a:r>
            <a:r>
              <a:rPr lang="ja-JP" altLang="en-US" sz="1600" kern="100" dirty="0">
                <a:latin typeface="HGPｺﾞｼｯｸE" panose="020B0900000000000000" pitchFamily="50" charset="-128"/>
                <a:ea typeface="HGPｺﾞｼｯｸE" panose="020B0900000000000000" pitchFamily="50" charset="-128"/>
                <a:cs typeface="Times New Roman" panose="02020603050405020304" pitchFamily="18" charset="0"/>
              </a:rPr>
              <a:t>・川・陸</a:t>
            </a: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のターミナルとして「</a:t>
            </a:r>
            <a:r>
              <a:rPr lang="ja-JP" altLang="en-US" sz="1600" kern="100" dirty="0">
                <a:latin typeface="HGPｺﾞｼｯｸE" panose="020B0900000000000000" pitchFamily="50" charset="-128"/>
                <a:ea typeface="HGPｺﾞｼｯｸE" panose="020B0900000000000000" pitchFamily="50" charset="-128"/>
                <a:cs typeface="Times New Roman" panose="02020603050405020304" pitchFamily="18" charset="0"/>
              </a:rPr>
              <a:t>食」「水と光」「舟運」による魅力</a:t>
            </a: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拠点</a:t>
            </a: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a:t>
            </a:r>
            <a:endParaRPr lang="en-US" altLang="ja-JP"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4625" indent="-174625"/>
            <a:r>
              <a:rPr lang="ja-JP" altLang="en-US" sz="12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200" kern="100" dirty="0">
                <a:latin typeface="HGPｺﾞｼｯｸE" panose="020B0900000000000000" pitchFamily="50" charset="-128"/>
                <a:ea typeface="HGPｺﾞｼｯｸE" panose="020B0900000000000000" pitchFamily="50" charset="-128"/>
                <a:cs typeface="Times New Roman" panose="02020603050405020304" pitchFamily="18" charset="0"/>
              </a:rPr>
              <a:t>（水面活用</a:t>
            </a: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、船着場社会実験、賑わい利用、観光結節点事業）</a:t>
            </a:r>
            <a:r>
              <a:rPr lang="ja-JP" altLang="en-US" sz="16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を整備</a:t>
            </a:r>
            <a:endParaRPr lang="en-US" altLang="ja-JP" sz="16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5" name="テキスト ボックス 3"/>
          <p:cNvSpPr txBox="1"/>
          <p:nvPr/>
        </p:nvSpPr>
        <p:spPr>
          <a:xfrm>
            <a:off x="3240616" y="9255950"/>
            <a:ext cx="5577825" cy="692497"/>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フィッシャーマンズマーケットの開業</a:t>
            </a: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（サウスピア）</a:t>
            </a:r>
            <a:endParaRPr lang="en-US" altLang="ja-JP"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係留スペース付コンテナオフィスの</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設置目途</a:t>
            </a:r>
            <a:r>
              <a:rPr lang="ja-JP" altLang="en-US" sz="1200" kern="100" dirty="0">
                <a:latin typeface="HGPｺﾞｼｯｸE" panose="020B0900000000000000" pitchFamily="50" charset="-128"/>
                <a:ea typeface="HGPｺﾞｼｯｸE" panose="020B0900000000000000" pitchFamily="50" charset="-128"/>
                <a:cs typeface="Times New Roman" panose="02020603050405020304" pitchFamily="18" charset="0"/>
              </a:rPr>
              <a:t>（サウスピア</a:t>
            </a: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a:t>
            </a:r>
            <a:endParaRPr lang="en-US" altLang="ja-JP"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0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a:t>
            </a:r>
            <a:r>
              <a:rPr lang="en-US" altLang="ja-JP" sz="10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0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参考</a:t>
            </a:r>
            <a:r>
              <a:rPr lang="en-US" altLang="ja-JP" sz="10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0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水上利活用策</a:t>
            </a:r>
            <a:r>
              <a:rPr lang="ja-JP" altLang="en-US" sz="9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（宿泊・教育機能など）</a:t>
            </a:r>
            <a:r>
              <a:rPr lang="ja-JP" altLang="en-US" sz="10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・その他活性化支援</a:t>
            </a:r>
            <a:endParaRPr lang="en-US" altLang="ja-JP" sz="10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6" name="テキスト ボックス 3"/>
          <p:cNvSpPr txBox="1"/>
          <p:nvPr/>
        </p:nvSpPr>
        <p:spPr>
          <a:xfrm>
            <a:off x="3231804" y="7300656"/>
            <a:ext cx="643280" cy="289441"/>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フロー</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7" name="テキスト ボックス 3"/>
          <p:cNvSpPr txBox="1"/>
          <p:nvPr/>
        </p:nvSpPr>
        <p:spPr>
          <a:xfrm>
            <a:off x="3238296" y="7561377"/>
            <a:ext cx="5744223" cy="723275"/>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定期的なイベントエリアの設置と活動招致</a:t>
            </a: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（劇団維新派　野外公演等）</a:t>
            </a:r>
            <a:endPar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711200" indent="-711200" algn="just">
              <a:spcBef>
                <a:spcPts val="300"/>
              </a:spcBef>
              <a:spcAft>
                <a:spcPts val="0"/>
              </a:spcAft>
            </a:pP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中之島</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芸島</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クルーズの実施に</a:t>
            </a:r>
            <a:endParaRPr lang="en-US" altLang="ja-JP"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711200" indent="-711200" algn="just">
              <a:spcBef>
                <a:spcPts val="300"/>
              </a:spcBef>
              <a:spcAft>
                <a:spcPts val="0"/>
              </a:spcAft>
            </a:pP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よる舟運体験の定着化</a:t>
            </a:r>
            <a:endParaRPr lang="ja-JP" altLang="ja-JP"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8" name="テキスト ボックス 3"/>
          <p:cNvSpPr txBox="1"/>
          <p:nvPr/>
        </p:nvSpPr>
        <p:spPr>
          <a:xfrm>
            <a:off x="3231804" y="4129811"/>
            <a:ext cx="643280" cy="289441"/>
          </a:xfrm>
          <a:prstGeom prst="roundRect">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フロー</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9" name="テキスト ボックス 3"/>
          <p:cNvSpPr txBox="1"/>
          <p:nvPr/>
        </p:nvSpPr>
        <p:spPr>
          <a:xfrm>
            <a:off x="3238296" y="4385833"/>
            <a:ext cx="5581044" cy="723275"/>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水の都の夕涼みの開催</a:t>
            </a:r>
          </a:p>
          <a:p>
            <a:pPr>
              <a:spcBef>
                <a:spcPts val="300"/>
              </a:spcBef>
              <a:spcAft>
                <a:spcPts val="0"/>
              </a:spcAft>
            </a:pP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国際集客へと繋がるマーケットの展開（府内の農産物と名産品のＰＲの場）</a:t>
            </a:r>
            <a:endParaRPr lang="en-US" altLang="ja-JP"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a:spcBef>
                <a:spcPts val="300"/>
              </a:spcBef>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民間企業による、水辺ビジネスのショーケース</a:t>
            </a:r>
            <a:endParaRPr lang="en-US" altLang="ja-JP"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51" name="テキスト ボックス 10"/>
          <p:cNvSpPr txBox="1"/>
          <p:nvPr/>
        </p:nvSpPr>
        <p:spPr>
          <a:xfrm>
            <a:off x="5572125" y="7877892"/>
            <a:ext cx="3246317" cy="366168"/>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9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劇団維新派　野外公演概要</a:t>
            </a:r>
            <a:endParaRPr lang="en-US" altLang="ja-JP" sz="9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711200" indent="-711200" algn="just">
              <a:spcAft>
                <a:spcPts val="0"/>
              </a:spcAft>
            </a:pP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■時期：</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2014</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年</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10</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月</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11</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日～</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28</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日　</a:t>
            </a:r>
            <a:r>
              <a:rPr lang="ja-JP"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集客目標：約</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5,000</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人</a:t>
            </a:r>
            <a:endParaRPr lang="ja-JP" sz="9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71" name="テキスト ボックス 3"/>
          <p:cNvSpPr txBox="1"/>
          <p:nvPr/>
        </p:nvSpPr>
        <p:spPr>
          <a:xfrm>
            <a:off x="3231804" y="8994031"/>
            <a:ext cx="654684" cy="289441"/>
          </a:xfrm>
          <a:prstGeom prst="roundRect">
            <a:avLst/>
          </a:prstGeom>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ストック</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87" name="テキスト ボックス 3"/>
          <p:cNvSpPr txBox="1"/>
          <p:nvPr/>
        </p:nvSpPr>
        <p:spPr>
          <a:xfrm>
            <a:off x="1656469" y="5691104"/>
            <a:ext cx="1566454" cy="24622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r">
              <a:spcAft>
                <a:spcPts val="0"/>
              </a:spcAft>
            </a:pP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水の都の夕涼み開催風景</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90" name="テキスト ボックス 3"/>
          <p:cNvSpPr txBox="1"/>
          <p:nvPr/>
        </p:nvSpPr>
        <p:spPr>
          <a:xfrm>
            <a:off x="1981878" y="8567352"/>
            <a:ext cx="1241045" cy="24622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r">
              <a:spcAft>
                <a:spcPts val="0"/>
              </a:spcAft>
            </a:pPr>
            <a:r>
              <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rPr>
              <a:t>維新派</a:t>
            </a: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公演イメージ</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91" name="テキスト ボックス 3"/>
          <p:cNvSpPr txBox="1"/>
          <p:nvPr/>
        </p:nvSpPr>
        <p:spPr>
          <a:xfrm>
            <a:off x="1101546" y="10121322"/>
            <a:ext cx="2121378" cy="246221"/>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フィッシャーマンズマーケッ</a:t>
            </a:r>
            <a:r>
              <a:rPr lang="ja-JP" altLang="en-US" sz="1000" kern="100" dirty="0" smtClean="0">
                <a:solidFill>
                  <a:srgbClr val="FF0000"/>
                </a:solidFill>
                <a:latin typeface="HGPｺﾞｼｯｸM" panose="020B0600000000000000" pitchFamily="50" charset="-128"/>
                <a:ea typeface="HGPｺﾞｼｯｸM" panose="020B0600000000000000" pitchFamily="50" charset="-128"/>
                <a:cs typeface="Times New Roman" panose="02020603050405020304" pitchFamily="18" charset="0"/>
              </a:rPr>
              <a:t>ト </a:t>
            </a: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イメージ</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6" name="テキスト ボックス 9"/>
          <p:cNvSpPr txBox="1"/>
          <p:nvPr/>
        </p:nvSpPr>
        <p:spPr>
          <a:xfrm>
            <a:off x="501650" y="995753"/>
            <a:ext cx="3133725" cy="432000"/>
          </a:xfrm>
          <a:prstGeom prst="rect">
            <a:avLst/>
          </a:prstGeom>
          <a:solidFill>
            <a:sysClr val="windowText" lastClr="000000">
              <a:lumMod val="65000"/>
              <a:lumOff val="35000"/>
            </a:sysClr>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平成２５年度（２０１３年度）</a:t>
            </a:r>
            <a:endParaRPr lang="en-US" altLang="ja-JP"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tabLst>
                <a:tab pos="1533525" algn="l"/>
              </a:tabLst>
            </a:pPr>
            <a:r>
              <a:rPr lang="ja-JP" altLang="en-US"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rPr>
              <a:t>　　　　　　　１　から　２　へ</a:t>
            </a:r>
            <a:endParaRPr lang="ja-JP" altLang="en-US" sz="1400" kern="100" dirty="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92" name="テキスト ボックス 91"/>
          <p:cNvSpPr txBox="1"/>
          <p:nvPr/>
        </p:nvSpPr>
        <p:spPr>
          <a:xfrm>
            <a:off x="3803649" y="2423995"/>
            <a:ext cx="3133725" cy="1080000"/>
          </a:xfrm>
          <a:prstGeom prst="rect">
            <a:avLst/>
          </a:prstGeom>
          <a:solidFill>
            <a:srgbClr val="FFCC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ctr">
              <a:tabLst>
                <a:tab pos="1533525" algn="l"/>
              </a:tabLst>
            </a:pP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世界</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に</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発信</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するための、</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国際集客</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lvl="0" algn="ctr">
              <a:tabLst>
                <a:tab pos="1533525" algn="l"/>
              </a:tabLst>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交流拠点及びランドマークの創出</a:t>
            </a:r>
            <a:endParaRPr lang="en-US" altLang="ja-JP" sz="900" kern="1200" dirty="0" smtClean="0">
              <a:effectLst/>
              <a:latin typeface="HGPｺﾞｼｯｸM" panose="020B0600000000000000" pitchFamily="50" charset="-128"/>
              <a:ea typeface="HGPｺﾞｼｯｸM" panose="020B0600000000000000" pitchFamily="50" charset="-128"/>
              <a:cs typeface="Meiryo UI" panose="020B0604030504040204" pitchFamily="50" charset="-128"/>
            </a:endParaRPr>
          </a:p>
          <a:p>
            <a:pPr marL="216000" indent="-216000" fontAlgn="base">
              <a:spcBef>
                <a:spcPts val="100"/>
              </a:spcBef>
              <a:spcAft>
                <a:spcPts val="0"/>
              </a:spcAft>
            </a:pP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１）　</a:t>
            </a: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水都大阪の魅力を世界に</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発信し、国際集客・交流拠点の</a:t>
            </a:r>
            <a:r>
              <a:rPr lang="en-US" altLang="ja-JP" sz="900" dirty="0" smtClean="0">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創出を実現する民間</a:t>
            </a: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プレイヤーの発掘</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誘致</a:t>
            </a:r>
            <a:endParaRPr lang="en-US" altLang="ja-JP" sz="9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indent="-180975" fontAlgn="base">
              <a:spcAft>
                <a:spcPts val="0"/>
              </a:spcAft>
            </a:pP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２）　</a:t>
            </a:r>
            <a:r>
              <a:rPr lang="ja-JP" sz="900" kern="1200" dirty="0" smtClean="0">
                <a:effectLst/>
                <a:latin typeface="HGPｺﾞｼｯｸM" panose="020B0600000000000000" pitchFamily="50" charset="-128"/>
                <a:ea typeface="HGPｺﾞｼｯｸM" panose="020B0600000000000000" pitchFamily="50" charset="-128"/>
                <a:cs typeface="Meiryo UI" panose="020B0604030504040204" pitchFamily="50" charset="-128"/>
              </a:rPr>
              <a:t>民間誘致のためのインフラ投資等</a:t>
            </a:r>
            <a:endParaRPr lang="ja-JP" sz="900" dirty="0" smtClean="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a:p>
            <a:pPr marL="180975" indent="-180975" fontAlgn="base">
              <a:spcAft>
                <a:spcPts val="0"/>
              </a:spcAft>
            </a:pP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３）　</a:t>
            </a: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エリアマネジメントの仕組みの検討と構築</a:t>
            </a:r>
          </a:p>
        </p:txBody>
      </p:sp>
      <p:sp>
        <p:nvSpPr>
          <p:cNvPr id="3" name="二等辺三角形 2"/>
          <p:cNvSpPr/>
          <p:nvPr/>
        </p:nvSpPr>
        <p:spPr>
          <a:xfrm rot="10800000">
            <a:off x="4986793" y="3511901"/>
            <a:ext cx="800100" cy="2197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3"/>
          <p:cNvSpPr txBox="1"/>
          <p:nvPr/>
        </p:nvSpPr>
        <p:spPr>
          <a:xfrm>
            <a:off x="3812612" y="4155691"/>
            <a:ext cx="1071126" cy="24622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spcAft>
                <a:spcPts val="0"/>
              </a:spcAft>
            </a:pPr>
            <a:r>
              <a:rPr lang="en-US" altLang="ja-JP"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一時的な利用</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nvGrpSpPr>
          <p:cNvPr id="23" name="グループ化 22"/>
          <p:cNvGrpSpPr/>
          <p:nvPr/>
        </p:nvGrpSpPr>
        <p:grpSpPr>
          <a:xfrm>
            <a:off x="774203" y="5923498"/>
            <a:ext cx="7779774" cy="1001201"/>
            <a:chOff x="3231804" y="5971123"/>
            <a:chExt cx="7779774" cy="1001201"/>
          </a:xfrm>
        </p:grpSpPr>
        <p:sp>
          <p:nvSpPr>
            <p:cNvPr id="38" name="テキスト ボックス 3"/>
            <p:cNvSpPr txBox="1"/>
            <p:nvPr/>
          </p:nvSpPr>
          <p:spPr>
            <a:xfrm>
              <a:off x="3231804" y="5971123"/>
              <a:ext cx="654684" cy="289441"/>
            </a:xfrm>
            <a:prstGeom prst="roundRect">
              <a:avLst/>
            </a:prstGeom>
            <a:solidFill>
              <a:schemeClr val="accent6">
                <a:lumMod val="75000"/>
              </a:schemeClr>
            </a:solidFill>
            <a:ln/>
          </p:spPr>
          <p:style>
            <a:lnRef idx="3">
              <a:schemeClr val="lt1"/>
            </a:lnRef>
            <a:fillRef idx="1">
              <a:schemeClr val="accent4"/>
            </a:fillRef>
            <a:effectRef idx="1">
              <a:schemeClr val="accent4"/>
            </a:effectRef>
            <a:fontRef idx="minor">
              <a:schemeClr val="lt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ctr">
                <a:spcAft>
                  <a:spcPts val="0"/>
                </a:spcAft>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ストック</a:t>
              </a:r>
              <a:endParaRPr lang="ja-JP" sz="11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2" name="テキスト ボックス 3"/>
            <p:cNvSpPr txBox="1"/>
            <p:nvPr/>
          </p:nvSpPr>
          <p:spPr>
            <a:xfrm>
              <a:off x="3238296" y="6233660"/>
              <a:ext cx="7773282" cy="738664"/>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171450" indent="-171450">
                <a:buFont typeface="Wingdings" panose="05000000000000000000" pitchFamily="2" charset="2"/>
                <a:buChar char="l"/>
              </a:pPr>
              <a:r>
                <a:rPr lang="en-US" altLang="ja-JP" sz="1400" kern="100" spc="-40" dirty="0">
                  <a:latin typeface="HGPｺﾞｼｯｸE" panose="020B0900000000000000" pitchFamily="50" charset="-128"/>
                  <a:ea typeface="HGPｺﾞｼｯｸE" panose="020B0900000000000000" pitchFamily="50" charset="-128"/>
                  <a:cs typeface="Times New Roman" panose="02020603050405020304" pitchFamily="18" charset="0"/>
                </a:rPr>
                <a:t>2015</a:t>
              </a:r>
              <a:r>
                <a:rPr lang="ja-JP" altLang="en-US" sz="1400" kern="100" spc="-40" dirty="0">
                  <a:latin typeface="HGPｺﾞｼｯｸE" panose="020B0900000000000000" pitchFamily="50" charset="-128"/>
                  <a:ea typeface="HGPｺﾞｼｯｸE" panose="020B0900000000000000" pitchFamily="50" charset="-128"/>
                  <a:cs typeface="Times New Roman" panose="02020603050405020304" pitchFamily="18" charset="0"/>
                </a:rPr>
                <a:t>年度の</a:t>
              </a:r>
              <a:r>
                <a:rPr lang="ja-JP" altLang="en-US" sz="14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‘ＮＡＫＡＮＯＳＨＩＭＡ’</a:t>
              </a:r>
              <a:r>
                <a:rPr lang="ja-JP" altLang="en-US" sz="1400" kern="100" spc="-40" dirty="0">
                  <a:latin typeface="HGPｺﾞｼｯｸE" panose="020B0900000000000000" pitchFamily="50" charset="-128"/>
                  <a:ea typeface="HGPｺﾞｼｯｸE" panose="020B0900000000000000" pitchFamily="50" charset="-128"/>
                  <a:cs typeface="Times New Roman" panose="02020603050405020304" pitchFamily="18" charset="0"/>
                </a:rPr>
                <a:t>に向けた、水と光の情報発信拠点づくりの</a:t>
              </a:r>
              <a:r>
                <a:rPr lang="ja-JP" altLang="en-US" sz="14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マーケットサウンディング</a:t>
              </a:r>
              <a:endParaRPr lang="en-US" altLang="ja-JP" sz="14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buFont typeface="Wingdings" panose="05000000000000000000" pitchFamily="2" charset="2"/>
                <a:buChar char="l"/>
              </a:pPr>
              <a:r>
                <a:rPr lang="ja-JP" altLang="en-US" sz="14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中之島公園周辺のエリアマネジメントの仕組みの構築 </a:t>
              </a:r>
              <a:r>
                <a:rPr lang="ja-JP" altLang="en-US" sz="12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200" kern="100" spc="-40" dirty="0">
                  <a:latin typeface="HGPｺﾞｼｯｸE" panose="020B0900000000000000" pitchFamily="50" charset="-128"/>
                  <a:ea typeface="HGPｺﾞｼｯｸE" panose="020B0900000000000000" pitchFamily="50" charset="-128"/>
                  <a:cs typeface="Times New Roman" panose="02020603050405020304" pitchFamily="18" charset="0"/>
                </a:rPr>
                <a:t>周辺の船着場、クルーズ</a:t>
              </a:r>
              <a:r>
                <a:rPr lang="ja-JP" altLang="en-US" sz="12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商品等水辺の利活用を含む</a:t>
              </a:r>
              <a:r>
                <a:rPr lang="ja-JP" altLang="en-US" sz="1200" kern="100" spc="-40" dirty="0">
                  <a:latin typeface="HGPｺﾞｼｯｸE" panose="020B0900000000000000" pitchFamily="50" charset="-128"/>
                  <a:ea typeface="HGPｺﾞｼｯｸE" panose="020B0900000000000000" pitchFamily="50" charset="-128"/>
                  <a:cs typeface="Times New Roman" panose="02020603050405020304" pitchFamily="18" charset="0"/>
                </a:rPr>
                <a:t>）</a:t>
              </a:r>
              <a:endParaRPr lang="en-US" altLang="ja-JP" sz="12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buFont typeface="Wingdings" panose="05000000000000000000" pitchFamily="2" charset="2"/>
                <a:buChar char="l"/>
              </a:pPr>
              <a:r>
                <a:rPr lang="ja-JP" altLang="en-US" sz="14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都市再生整備推進法人制度の活用目途</a:t>
              </a:r>
              <a:endParaRPr lang="ja-JP" altLang="en-US" sz="1400" kern="100" spc="-4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96" name="テキスト ボックス 3"/>
            <p:cNvSpPr txBox="1"/>
            <p:nvPr/>
          </p:nvSpPr>
          <p:spPr>
            <a:xfrm>
              <a:off x="3812612" y="5991477"/>
              <a:ext cx="1071127" cy="24622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spcAft>
                  <a:spcPts val="0"/>
                </a:spcAft>
              </a:pPr>
              <a:r>
                <a:rPr lang="en-US" altLang="ja-JP"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定常的な利用</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sp>
        <p:nvSpPr>
          <p:cNvPr id="2" name="正方形/長方形 1"/>
          <p:cNvSpPr/>
          <p:nvPr/>
        </p:nvSpPr>
        <p:spPr>
          <a:xfrm>
            <a:off x="3787774" y="981698"/>
            <a:ext cx="3135600" cy="2520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6873874" y="1901295"/>
            <a:ext cx="288925" cy="987293"/>
          </a:xfrm>
          <a:prstGeom prst="rightArrow">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14" name="右矢印 13"/>
          <p:cNvSpPr/>
          <p:nvPr/>
        </p:nvSpPr>
        <p:spPr>
          <a:xfrm>
            <a:off x="3547110" y="1951137"/>
            <a:ext cx="288925" cy="987293"/>
          </a:xfrm>
          <a:prstGeom prst="rightArrow">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101" name="テキスト ボックス 100"/>
          <p:cNvSpPr txBox="1"/>
          <p:nvPr/>
        </p:nvSpPr>
        <p:spPr>
          <a:xfrm>
            <a:off x="501650" y="1415995"/>
            <a:ext cx="3133725" cy="2088000"/>
          </a:xfrm>
          <a:prstGeom prst="rect">
            <a:avLst/>
          </a:prstGeom>
          <a:solidFill>
            <a:srgbClr val="FFCC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gn="just">
              <a:tabLst>
                <a:tab pos="1533525" algn="l"/>
              </a:tabLst>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認知度向上のため、中之島公園単体から２拠点に拡大し水</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都大阪フェス</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開催</a:t>
            </a:r>
            <a:endParaRPr lang="en-US" altLang="ja-JP" sz="900"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85725" indent="-85725" fontAlgn="base">
              <a:lnSpc>
                <a:spcPct val="150000"/>
              </a:lnSpc>
              <a:spcBef>
                <a:spcPts val="300"/>
              </a:spcBef>
              <a:spcAft>
                <a:spcPts val="0"/>
              </a:spcAft>
            </a:pP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１</a:t>
            </a:r>
            <a:r>
              <a:rPr lang="ja-JP" alt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　</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水</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の回廊で</a:t>
            </a:r>
            <a:r>
              <a:rPr lang="en-US"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2</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拠点</a:t>
            </a:r>
            <a:r>
              <a:rPr lang="en-US"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中之島公園、</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中之島</a:t>
            </a:r>
            <a:r>
              <a:rPr lang="en-US" alt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GATE</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）を船</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で繋いで水都大阪フェスの実施と検証</a:t>
            </a:r>
            <a:endParaRPr lang="ja-JP" sz="900" dirty="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a:p>
            <a:pPr marL="85725" indent="-85725" fontAlgn="base">
              <a:spcBef>
                <a:spcPts val="300"/>
              </a:spcBef>
              <a:spcAft>
                <a:spcPts val="0"/>
              </a:spcAft>
            </a:pP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２</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中之島</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公園「</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ピクニックリゾート</a:t>
            </a:r>
            <a:r>
              <a:rPr lang="ja-JP" alt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a:t>
            </a:r>
            <a:endParaRPr 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endParaRPr>
          </a:p>
          <a:p>
            <a:pPr marL="85725" indent="-85725" fontAlgn="base">
              <a:spcBef>
                <a:spcPts val="300"/>
              </a:spcBef>
              <a:spcAft>
                <a:spcPts val="0"/>
              </a:spcAft>
            </a:pPr>
            <a:r>
              <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4</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日間</a:t>
            </a:r>
            <a:r>
              <a:rPr lang="ja-JP" alt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集客</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約</a:t>
            </a:r>
            <a:r>
              <a:rPr lang="en-US"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11</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万人</a:t>
            </a:r>
            <a:endParaRPr lang="ja-JP" sz="900" dirty="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a:p>
            <a:pPr marL="85725" indent="-85725" fontAlgn="base">
              <a:spcBef>
                <a:spcPts val="300"/>
              </a:spcBef>
              <a:spcAft>
                <a:spcPts val="0"/>
              </a:spcAft>
            </a:pP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３</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中之島</a:t>
            </a:r>
            <a:r>
              <a:rPr lang="en-US"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GATE</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会場「インナーベイマーケットリゾート」</a:t>
            </a:r>
            <a:endParaRPr lang="ja-JP" sz="900" dirty="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a:p>
            <a:pPr marL="85725" indent="-85725" fontAlgn="base">
              <a:spcBef>
                <a:spcPts val="300"/>
              </a:spcBef>
              <a:spcAft>
                <a:spcPts val="0"/>
              </a:spcAft>
            </a:pPr>
            <a:r>
              <a:rPr lang="ja-JP" alt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　　</a:t>
            </a:r>
            <a:r>
              <a:rPr 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a:t>
            </a:r>
            <a:r>
              <a:rPr lang="en-US"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17</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日間</a:t>
            </a:r>
            <a:r>
              <a:rPr lang="ja-JP" alt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、集客</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約</a:t>
            </a:r>
            <a:r>
              <a:rPr lang="en-US"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5</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万人</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a:t>
            </a:r>
            <a:endParaRPr lang="en-US" alt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endParaRPr>
          </a:p>
          <a:p>
            <a:pPr marL="266700" indent="-266700" fontAlgn="base">
              <a:spcBef>
                <a:spcPts val="300"/>
              </a:spcBef>
              <a:spcAft>
                <a:spcPts val="0"/>
              </a:spcAft>
            </a:pPr>
            <a:r>
              <a:rPr lang="ja-JP" alt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a:t>
            </a:r>
            <a:r>
              <a:rPr 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2</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拠点</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で</a:t>
            </a:r>
            <a:r>
              <a:rPr lang="ja-JP" alt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集客</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約</a:t>
            </a:r>
            <a:r>
              <a:rPr 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16</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万人</a:t>
            </a:r>
            <a:r>
              <a:rPr lang="ja-JP" altLang="en-US"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経済効果約</a:t>
            </a:r>
            <a:r>
              <a:rPr lang="en-US"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22</a:t>
            </a:r>
            <a:r>
              <a:rPr lang="ja-JP" sz="900" kern="1200" dirty="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億</a:t>
            </a:r>
            <a:r>
              <a:rPr lang="ja-JP" sz="900" kern="1200" dirty="0" smtClean="0">
                <a:solidFill>
                  <a:srgbClr val="000000"/>
                </a:solidFill>
                <a:effectLst/>
                <a:latin typeface="HGPｺﾞｼｯｸM" panose="020B0600000000000000" pitchFamily="50" charset="-128"/>
                <a:ea typeface="HGPｺﾞｼｯｸM" panose="020B0600000000000000" pitchFamily="50" charset="-128"/>
                <a:cs typeface="Meiryo UI" panose="020B0604030504040204" pitchFamily="50" charset="-128"/>
              </a:rPr>
              <a:t>円</a:t>
            </a:r>
            <a:endParaRPr lang="ja-JP" sz="900" dirty="0">
              <a:effectLst/>
              <a:latin typeface="HGPｺﾞｼｯｸM" panose="020B0600000000000000" pitchFamily="50" charset="-128"/>
              <a:ea typeface="HGPｺﾞｼｯｸM" panose="020B0600000000000000" pitchFamily="50" charset="-128"/>
              <a:cs typeface="ＭＳ Ｐゴシック" panose="020B0600070205080204" pitchFamily="50" charset="-128"/>
            </a:endParaRPr>
          </a:p>
        </p:txBody>
      </p:sp>
      <p:pic>
        <p:nvPicPr>
          <p:cNvPr id="108" name="Picture 23" descr="https://www.theatertv.co.jp/images/programs/movie10749_3.jpg"/>
          <p:cNvPicPr>
            <a:picLocks noChangeAspect="1" noChangeArrowheads="1"/>
          </p:cNvPicPr>
          <p:nvPr/>
        </p:nvPicPr>
        <p:blipFill rotWithShape="1">
          <a:blip r:embed="rId7" r:link="rId8" cstate="print">
            <a:extLst>
              <a:ext uri="{28A0092B-C50C-407E-A947-70E740481C1C}">
                <a14:useLocalDpi xmlns:a14="http://schemas.microsoft.com/office/drawing/2010/main" val="0"/>
              </a:ext>
            </a:extLst>
          </a:blip>
          <a:srcRect/>
          <a:stretch/>
        </p:blipFill>
        <p:spPr bwMode="auto">
          <a:xfrm>
            <a:off x="774203" y="7317740"/>
            <a:ext cx="2352039" cy="12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テキスト ボックス 10"/>
          <p:cNvSpPr txBox="1"/>
          <p:nvPr/>
        </p:nvSpPr>
        <p:spPr>
          <a:xfrm>
            <a:off x="5572124" y="8561602"/>
            <a:ext cx="3246317" cy="366168"/>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9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レンタルボートの社会実験概要</a:t>
            </a:r>
            <a:endParaRPr lang="en-US" altLang="ja-JP" sz="9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pP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■時期：</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2014</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年</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10</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月（</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1</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ヶ月）</a:t>
            </a:r>
            <a:endParaRPr lang="ja-JP" sz="9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04" name="テキスト ボックス 10"/>
          <p:cNvSpPr txBox="1"/>
          <p:nvPr/>
        </p:nvSpPr>
        <p:spPr>
          <a:xfrm>
            <a:off x="3534864" y="9955009"/>
            <a:ext cx="5284476" cy="403667"/>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9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rPr>
              <a:t>フィッシャーマンズマーケットの概要</a:t>
            </a:r>
            <a:endParaRPr lang="en-US" altLang="ja-JP" sz="900" kern="100" dirty="0" smtClean="0">
              <a:effectLst/>
              <a:latin typeface="HGPｺﾞｼｯｸE" panose="020B0900000000000000" pitchFamily="50" charset="-128"/>
              <a:ea typeface="HGPｺﾞｼｯｸE" panose="020B0900000000000000" pitchFamily="50" charset="-128"/>
              <a:cs typeface="Times New Roman" panose="02020603050405020304" pitchFamily="18" charset="0"/>
            </a:endParaRPr>
          </a:p>
          <a:p>
            <a:pPr marL="711200" indent="-711200" algn="just">
              <a:spcAft>
                <a:spcPts val="0"/>
              </a:spcAft>
            </a:pP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■内容：　卸売市場、飲食・物販　　■開業時期：　</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2014</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年</a:t>
            </a:r>
            <a:r>
              <a:rPr lang="en-US"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10</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月（予定）　　</a:t>
            </a:r>
            <a:r>
              <a:rPr lang="ja-JP" altLang="ja-JP"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集客目標：　年間</a:t>
            </a:r>
            <a:r>
              <a:rPr lang="ja-JP" altLang="en-US" sz="900" kern="100" dirty="0">
                <a:latin typeface="HGPｺﾞｼｯｸM" panose="020B0600000000000000" pitchFamily="50" charset="-128"/>
                <a:ea typeface="HGPｺﾞｼｯｸM" panose="020B0600000000000000" pitchFamily="50" charset="-128"/>
                <a:cs typeface="Times New Roman" panose="02020603050405020304" pitchFamily="18" charset="0"/>
              </a:rPr>
              <a:t>約</a:t>
            </a:r>
            <a:r>
              <a:rPr lang="en-US" altLang="ja-JP" sz="900" kern="100" dirty="0">
                <a:latin typeface="HGPｺﾞｼｯｸM" panose="020B0600000000000000" pitchFamily="50" charset="-128"/>
                <a:ea typeface="HGPｺﾞｼｯｸM" panose="020B0600000000000000" pitchFamily="50" charset="-128"/>
                <a:cs typeface="Times New Roman" panose="02020603050405020304" pitchFamily="18" charset="0"/>
              </a:rPr>
              <a:t>12</a:t>
            </a:r>
            <a:r>
              <a:rPr lang="ja-JP" altLang="en-US" sz="9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万人</a:t>
            </a:r>
            <a:endParaRPr lang="ja-JP" sz="9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9" name="テキスト ボックス 3"/>
          <p:cNvSpPr txBox="1"/>
          <p:nvPr/>
        </p:nvSpPr>
        <p:spPr>
          <a:xfrm>
            <a:off x="523117" y="280697"/>
            <a:ext cx="12705873" cy="369332"/>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4625" indent="-174625"/>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平成２６年度水都大阪パートナーズの取組みについて　</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ミッション①：</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世界各国から注目される「水と光のシンボル空間」の創出</a:t>
            </a:r>
            <a:endParaRPr lang="ja-JP" altLang="ja-JP" sz="2400" kern="100" spc="-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18" name="図 17"/>
          <p:cNvPicPr>
            <a:picLocks noChangeAspect="1"/>
          </p:cNvPicPr>
          <p:nvPr/>
        </p:nvPicPr>
        <p:blipFill rotWithShape="1">
          <a:blip r:embed="rId9" cstate="print"/>
          <a:srcRect l="23962" t="22196" r="21719" b="24756"/>
          <a:stretch/>
        </p:blipFill>
        <p:spPr>
          <a:xfrm>
            <a:off x="774203" y="8829273"/>
            <a:ext cx="2365200" cy="1298676"/>
          </a:xfrm>
          <a:prstGeom prst="rect">
            <a:avLst/>
          </a:prstGeom>
        </p:spPr>
      </p:pic>
      <p:pic>
        <p:nvPicPr>
          <p:cNvPr id="99" name="図 9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203" y="4145051"/>
            <a:ext cx="2359023" cy="1571699"/>
          </a:xfrm>
          <a:prstGeom prst="rect">
            <a:avLst/>
          </a:prstGeom>
        </p:spPr>
      </p:pic>
      <p:sp>
        <p:nvSpPr>
          <p:cNvPr id="6" name="テキスト ボックス 5"/>
          <p:cNvSpPr txBox="1"/>
          <p:nvPr/>
        </p:nvSpPr>
        <p:spPr>
          <a:xfrm>
            <a:off x="14194689" y="144507"/>
            <a:ext cx="803425" cy="369332"/>
          </a:xfrm>
          <a:prstGeom prst="rect">
            <a:avLst/>
          </a:prstGeom>
          <a:noFill/>
          <a:ln w="12700">
            <a:solidFill>
              <a:schemeClr val="tx1"/>
            </a:solidFill>
          </a:ln>
        </p:spPr>
        <p:txBody>
          <a:bodyPr wrap="none" rtlCol="0">
            <a:spAutoFit/>
          </a:bodyPr>
          <a:lstStyle/>
          <a:p>
            <a:r>
              <a:rPr kumimoji="1" lang="ja-JP" altLang="en-US" sz="1800" dirty="0" smtClean="0"/>
              <a:t>資料３</a:t>
            </a:r>
            <a:endParaRPr kumimoji="1" lang="ja-JP" altLang="en-US" sz="1800" dirty="0"/>
          </a:p>
        </p:txBody>
      </p:sp>
      <p:sp>
        <p:nvSpPr>
          <p:cNvPr id="102" name="テキスト ボックス 20"/>
          <p:cNvSpPr txBox="1"/>
          <p:nvPr/>
        </p:nvSpPr>
        <p:spPr>
          <a:xfrm>
            <a:off x="9508894" y="4745387"/>
            <a:ext cx="5108805" cy="5548191"/>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03" name="テキスト ボックス 20"/>
          <p:cNvSpPr txBox="1"/>
          <p:nvPr/>
        </p:nvSpPr>
        <p:spPr>
          <a:xfrm>
            <a:off x="9508894" y="4745387"/>
            <a:ext cx="1920156" cy="5548191"/>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05" name="テキスト ボックス 3"/>
          <p:cNvSpPr txBox="1"/>
          <p:nvPr/>
        </p:nvSpPr>
        <p:spPr>
          <a:xfrm>
            <a:off x="9508894" y="3568785"/>
            <a:ext cx="5103893" cy="253916"/>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US" altLang="ja-JP" sz="105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05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水と光のまちづくり推進体制</a:t>
            </a:r>
            <a:r>
              <a:rPr lang="en-US" altLang="ja-JP" sz="105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a:t>
            </a:r>
            <a:endParaRPr lang="ja-JP" sz="8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06" name="テキスト ボックス 3"/>
          <p:cNvSpPr txBox="1"/>
          <p:nvPr/>
        </p:nvSpPr>
        <p:spPr>
          <a:xfrm>
            <a:off x="9508894" y="4745387"/>
            <a:ext cx="1920156" cy="523220"/>
          </a:xfrm>
          <a:prstGeom prst="rect">
            <a:avLst/>
          </a:prstGeom>
          <a:solidFill>
            <a:schemeClr val="tx1">
              <a:lumMod val="65000"/>
              <a:lumOff val="35000"/>
            </a:schemeClr>
          </a:solidFill>
          <a:ln w="6350">
            <a:solidFill>
              <a:schemeClr val="tx1"/>
            </a:solidFill>
            <a:prstDash val="solid"/>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ja-JP" altLang="en-US"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現体制</a:t>
            </a:r>
            <a:r>
              <a:rPr lang="en-US" altLang="ja-JP" sz="14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だからこそ</a:t>
            </a:r>
            <a:endParaRPr lang="en-US" altLang="ja-JP"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ctr">
              <a:spcAft>
                <a:spcPts val="0"/>
              </a:spcAft>
            </a:pPr>
            <a:r>
              <a:rPr lang="ja-JP" altLang="en-US"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検討が進んでいる項目</a:t>
            </a:r>
            <a:endParaRPr lang="en-US" altLang="ja-JP"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07" name="テキスト ボックス 3"/>
          <p:cNvSpPr txBox="1"/>
          <p:nvPr/>
        </p:nvSpPr>
        <p:spPr>
          <a:xfrm>
            <a:off x="9504749" y="5648581"/>
            <a:ext cx="1941410" cy="990015"/>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44000" indent="-144000">
              <a:spcBef>
                <a:spcPts val="200"/>
              </a:spcBef>
              <a:spcAft>
                <a:spcPts val="0"/>
              </a:spcAft>
              <a:buFont typeface="Wingdings" panose="05000000000000000000" pitchFamily="2" charset="2"/>
              <a:buChar char="l"/>
            </a:pP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プロムナードの継続的利用</a:t>
            </a:r>
            <a:endParaRPr lang="en-US" altLang="ja-JP"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Bef>
                <a:spcPts val="200"/>
              </a:spcBef>
              <a:spcAft>
                <a:spcPts val="0"/>
              </a:spcAft>
              <a:buFont typeface="Wingdings" panose="05000000000000000000" pitchFamily="2" charset="2"/>
              <a:buChar char="l"/>
            </a:pPr>
            <a:r>
              <a:rPr lang="en-US" altLang="ja-JP"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か月間の公園占用</a:t>
            </a:r>
            <a:endParaRPr lang="en-US" altLang="ja-JP"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Bef>
                <a:spcPts val="200"/>
              </a:spcBef>
              <a:buFont typeface="Wingdings" panose="05000000000000000000" pitchFamily="2" charset="2"/>
              <a:buChar char="l"/>
            </a:pPr>
            <a:r>
              <a:rPr lang="ja-JP" altLang="en-US" sz="1100" kern="100" dirty="0">
                <a:latin typeface="HGPｺﾞｼｯｸM" panose="020B0600000000000000" pitchFamily="50" charset="-128"/>
                <a:ea typeface="HGPｺﾞｼｯｸM" panose="020B0600000000000000" pitchFamily="50" charset="-128"/>
                <a:cs typeface="Times New Roman" panose="02020603050405020304" pitchFamily="18" charset="0"/>
              </a:rPr>
              <a:t>水都大阪パートナーズ応援</a:t>
            </a: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企業や市民</a:t>
            </a:r>
            <a:r>
              <a:rPr lang="ja-JP" altLang="en-US" sz="1100" kern="100" dirty="0">
                <a:latin typeface="HGPｺﾞｼｯｸM" panose="020B0600000000000000" pitchFamily="50" charset="-128"/>
                <a:ea typeface="HGPｺﾞｼｯｸM" panose="020B0600000000000000" pitchFamily="50" charset="-128"/>
                <a:cs typeface="Times New Roman" panose="02020603050405020304" pitchFamily="18" charset="0"/>
              </a:rPr>
              <a:t>サポーターの</a:t>
            </a: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ネットワーク</a:t>
            </a:r>
            <a:endParaRPr lang="en-US" altLang="ja-JP" sz="1100" kern="100" spc="-6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10" name="テキスト ボックス 3"/>
          <p:cNvSpPr txBox="1"/>
          <p:nvPr/>
        </p:nvSpPr>
        <p:spPr>
          <a:xfrm>
            <a:off x="11429050" y="4745387"/>
            <a:ext cx="3188649" cy="523220"/>
          </a:xfrm>
          <a:prstGeom prst="rect">
            <a:avLst/>
          </a:prstGeom>
          <a:solidFill>
            <a:schemeClr val="tx1">
              <a:lumMod val="65000"/>
              <a:lumOff val="35000"/>
            </a:schemeClr>
          </a:solidFill>
          <a:ln w="6350">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課題</a:t>
            </a:r>
            <a:r>
              <a:rPr lang="ja-JP" altLang="en-US" sz="11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（民間投資の観点）</a:t>
            </a:r>
            <a:endParaRPr lang="en-US" altLang="ja-JP" sz="11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11" name="テキスト ボックス 3"/>
          <p:cNvSpPr txBox="1"/>
          <p:nvPr/>
        </p:nvSpPr>
        <p:spPr>
          <a:xfrm>
            <a:off x="9485848" y="6678098"/>
            <a:ext cx="1967568" cy="1485022"/>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44000" indent="-144000">
              <a:spcBef>
                <a:spcPts val="200"/>
              </a:spcBef>
              <a:spcAft>
                <a:spcPts val="0"/>
              </a:spcAft>
              <a:buFont typeface="Wingdings" panose="05000000000000000000" pitchFamily="2" charset="2"/>
              <a:buChar char="l"/>
            </a:pP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国家戦略特別区域会議の構成員</a:t>
            </a:r>
            <a:r>
              <a:rPr lang="ja-JP" altLang="en-US" sz="105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（都市再生・まちづくり分野）</a:t>
            </a: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選出</a:t>
            </a:r>
            <a:endParaRPr lang="en-US" altLang="ja-JP"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Bef>
                <a:spcPts val="300"/>
              </a:spcBef>
              <a:spcAft>
                <a:spcPts val="0"/>
              </a:spcAft>
              <a:buFont typeface="Wingdings" panose="05000000000000000000" pitchFamily="2" charset="2"/>
              <a:buChar char="l"/>
            </a:pPr>
            <a:r>
              <a:rPr lang="ja-JP" altLang="en-US" sz="1100" u="sng" kern="100" dirty="0">
                <a:latin typeface="HGPｺﾞｼｯｸM" panose="020B0600000000000000" pitchFamily="50" charset="-128"/>
                <a:ea typeface="HGPｺﾞｼｯｸM" panose="020B0600000000000000" pitchFamily="50" charset="-128"/>
                <a:cs typeface="Times New Roman" panose="02020603050405020304" pitchFamily="18" charset="0"/>
              </a:rPr>
              <a:t>エリアマネジメントの仕組みと都市再生整備推進法人制度など都市再生関連施策の活用（関係者協議</a:t>
            </a:r>
            <a:r>
              <a:rPr lang="ja-JP" altLang="en-US" sz="1100" u="sng"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に向けオーソリティ</a:t>
            </a:r>
            <a:r>
              <a:rPr lang="ja-JP" altLang="en-US" sz="1100" u="sng" kern="100" dirty="0">
                <a:latin typeface="HGPｺﾞｼｯｸM" panose="020B0600000000000000" pitchFamily="50" charset="-128"/>
                <a:ea typeface="HGPｺﾞｼｯｸM" panose="020B0600000000000000" pitchFamily="50" charset="-128"/>
                <a:cs typeface="Times New Roman" panose="02020603050405020304" pitchFamily="18" charset="0"/>
              </a:rPr>
              <a:t>と検討中）</a:t>
            </a:r>
            <a:endParaRPr lang="en-US" altLang="ja-JP" sz="1100" u="sng"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12" name="テキスト ボックス 3"/>
          <p:cNvSpPr txBox="1"/>
          <p:nvPr/>
        </p:nvSpPr>
        <p:spPr>
          <a:xfrm>
            <a:off x="9485848" y="9099591"/>
            <a:ext cx="1973199" cy="1184940"/>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44000" indent="-144000">
              <a:spcBef>
                <a:spcPts val="200"/>
              </a:spcBef>
              <a:spcAft>
                <a:spcPts val="0"/>
              </a:spcAft>
              <a:buFont typeface="Wingdings" panose="05000000000000000000" pitchFamily="2" charset="2"/>
              <a:buChar char="l"/>
            </a:pPr>
            <a:r>
              <a:rPr lang="ja-JP" altLang="en-US" sz="1100" u="sng" kern="100" dirty="0">
                <a:latin typeface="HGPｺﾞｼｯｸM" panose="020B0600000000000000" pitchFamily="50" charset="-128"/>
                <a:ea typeface="HGPｺﾞｼｯｸM" panose="020B0600000000000000" pitchFamily="50" charset="-128"/>
                <a:cs typeface="Times New Roman" panose="02020603050405020304" pitchFamily="18" charset="0"/>
              </a:rPr>
              <a:t>臨港地区の規制緩和</a:t>
            </a:r>
            <a:endParaRPr lang="en-US" altLang="ja-JP" sz="1100" u="sng"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Bef>
                <a:spcPts val="200"/>
              </a:spcBef>
              <a:spcAft>
                <a:spcPts val="0"/>
              </a:spcAft>
              <a:buFont typeface="Wingdings" panose="05000000000000000000" pitchFamily="2" charset="2"/>
              <a:buChar char="l"/>
            </a:pPr>
            <a:r>
              <a:rPr lang="ja-JP" altLang="en-US" sz="1100" u="sng" kern="100" dirty="0">
                <a:latin typeface="HGPｺﾞｼｯｸM" panose="020B0600000000000000" pitchFamily="50" charset="-128"/>
                <a:ea typeface="HGPｺﾞｼｯｸM" panose="020B0600000000000000" pitchFamily="50" charset="-128"/>
                <a:cs typeface="Times New Roman" panose="02020603050405020304" pitchFamily="18" charset="0"/>
              </a:rPr>
              <a:t>係留スペースの確保・占用</a:t>
            </a:r>
            <a:endParaRPr lang="en-US" altLang="ja-JP" sz="1100" u="sng"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Bef>
                <a:spcPts val="200"/>
              </a:spcBef>
              <a:buFont typeface="Wingdings" panose="05000000000000000000" pitchFamily="2" charset="2"/>
              <a:buChar char="l"/>
            </a:pPr>
            <a:r>
              <a:rPr lang="ja-JP" altLang="en-US" sz="1100" u="sng"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複雑な権利関係と規制の整理（国・府・市の管理地の一体利用。</a:t>
            </a:r>
            <a:r>
              <a:rPr lang="ja-JP" altLang="en-US" sz="1100" u="sng" kern="100" dirty="0">
                <a:latin typeface="HGPｺﾞｼｯｸM" panose="020B0600000000000000" pitchFamily="50" charset="-128"/>
                <a:ea typeface="HGPｺﾞｼｯｸM" panose="020B0600000000000000" pitchFamily="50" charset="-128"/>
                <a:cs typeface="Times New Roman" panose="02020603050405020304" pitchFamily="18" charset="0"/>
              </a:rPr>
              <a:t>府・河川管理地は</a:t>
            </a:r>
            <a:r>
              <a:rPr lang="ja-JP" altLang="en-US" sz="1100" u="sng"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協議済）</a:t>
            </a:r>
            <a:endParaRPr lang="en-US" altLang="ja-JP" sz="1100" u="sng"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13" name="テキスト ボックス 3"/>
          <p:cNvSpPr txBox="1"/>
          <p:nvPr/>
        </p:nvSpPr>
        <p:spPr>
          <a:xfrm>
            <a:off x="9468796" y="8387523"/>
            <a:ext cx="1941410" cy="600164"/>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44000" indent="-144000">
              <a:spcBef>
                <a:spcPts val="200"/>
              </a:spcBef>
              <a:spcAft>
                <a:spcPts val="0"/>
              </a:spcAft>
              <a:buFont typeface="Wingdings" panose="05000000000000000000" pitchFamily="2" charset="2"/>
              <a:buChar char="l"/>
            </a:pPr>
            <a:r>
              <a:rPr lang="ja-JP" altLang="en-US" sz="1100" u="sng"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安全を前提とした船着場や水門、航行ルールの柔軟な運用</a:t>
            </a:r>
            <a:endParaRPr lang="en-US" altLang="ja-JP" sz="1100" u="sng"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14" name="テキスト ボックス 3"/>
          <p:cNvSpPr txBox="1"/>
          <p:nvPr/>
        </p:nvSpPr>
        <p:spPr>
          <a:xfrm>
            <a:off x="11548946" y="5558491"/>
            <a:ext cx="2880000" cy="938719"/>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44000" indent="-144000">
              <a:spcAft>
                <a:spcPts val="0"/>
              </a:spcAft>
              <a:buFont typeface="Wingdings" panose="05000000000000000000" pitchFamily="2" charset="2"/>
              <a:buChar char="l"/>
            </a:pP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国・府・市所有地の一体活用</a:t>
            </a:r>
            <a:endParaRPr lang="en-US" altLang="ja-JP"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Aft>
                <a:spcPts val="0"/>
              </a:spcAft>
              <a:buFont typeface="Wingdings" panose="05000000000000000000" pitchFamily="2" charset="2"/>
              <a:buChar char="l"/>
            </a:pP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民間</a:t>
            </a:r>
            <a:r>
              <a:rPr lang="ja-JP" altLang="en-US" sz="1100" kern="100" dirty="0">
                <a:latin typeface="HGPｺﾞｼｯｸM" panose="020B0600000000000000" pitchFamily="50" charset="-128"/>
                <a:ea typeface="HGPｺﾞｼｯｸM" panose="020B0600000000000000" pitchFamily="50" charset="-128"/>
                <a:cs typeface="Times New Roman" panose="02020603050405020304" pitchFamily="18" charset="0"/>
              </a:rPr>
              <a:t>投資</a:t>
            </a: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の</a:t>
            </a:r>
            <a:r>
              <a:rPr lang="ja-JP" altLang="en-US" sz="1100" kern="100" dirty="0">
                <a:latin typeface="HGPｺﾞｼｯｸM" panose="020B0600000000000000" pitchFamily="50" charset="-128"/>
                <a:ea typeface="HGPｺﾞｼｯｸM" panose="020B0600000000000000" pitchFamily="50" charset="-128"/>
                <a:cs typeface="Times New Roman" panose="02020603050405020304" pitchFamily="18" charset="0"/>
              </a:rPr>
              <a:t>幅</a:t>
            </a: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を広げる長期間の利用契約</a:t>
            </a:r>
            <a:endParaRPr lang="en-US" altLang="ja-JP"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Aft>
                <a:spcPts val="0"/>
              </a:spcAft>
              <a:buFont typeface="Wingdings" panose="05000000000000000000" pitchFamily="2" charset="2"/>
              <a:buChar char="l"/>
            </a:pP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民間投資に最低限</a:t>
            </a:r>
            <a:r>
              <a:rPr lang="ja-JP" altLang="en-US" sz="1100" kern="100" dirty="0">
                <a:latin typeface="HGPｺﾞｼｯｸM" panose="020B0600000000000000" pitchFamily="50" charset="-128"/>
                <a:ea typeface="HGPｺﾞｼｯｸM" panose="020B0600000000000000" pitchFamily="50" charset="-128"/>
                <a:cs typeface="Times New Roman" panose="02020603050405020304" pitchFamily="18" charset="0"/>
              </a:rPr>
              <a:t>必要</a:t>
            </a: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なインフラ整備（上下水道、電力、整地　等）</a:t>
            </a:r>
            <a:endParaRPr lang="en-US" altLang="ja-JP"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Aft>
                <a:spcPts val="0"/>
              </a:spcAft>
              <a:buFont typeface="Wingdings" panose="05000000000000000000" pitchFamily="2" charset="2"/>
              <a:buChar char="l"/>
            </a:pP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規制緩和と制度の柔軟な運用</a:t>
            </a:r>
            <a:endParaRPr lang="en-US" altLang="ja-JP" sz="1100" strike="sngStrike"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15" name="テキスト ボックス 3"/>
          <p:cNvSpPr txBox="1"/>
          <p:nvPr/>
        </p:nvSpPr>
        <p:spPr>
          <a:xfrm>
            <a:off x="9607448" y="5324967"/>
            <a:ext cx="1857340" cy="230832"/>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r">
              <a:spcAft>
                <a:spcPts val="0"/>
              </a:spcAft>
            </a:pPr>
            <a:r>
              <a:rPr lang="en-US" altLang="ja-JP" sz="900" u="sng"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900" u="sng"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下線</a:t>
            </a:r>
            <a:r>
              <a:rPr lang="en-US" altLang="ja-JP" sz="900" u="sng"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900" u="sng"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継続検討中の項目</a:t>
            </a:r>
            <a:endParaRPr lang="en-US" altLang="ja-JP" sz="900" u="sng"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16" name="テキスト ボックス 3"/>
          <p:cNvSpPr txBox="1"/>
          <p:nvPr/>
        </p:nvSpPr>
        <p:spPr>
          <a:xfrm>
            <a:off x="11463741" y="5297940"/>
            <a:ext cx="3050409" cy="276999"/>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①民間事業者の投資を得やすい環境づくり</a:t>
            </a:r>
            <a:endParaRPr lang="en-US" altLang="ja-JP"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p:txBody>
      </p:sp>
      <p:grpSp>
        <p:nvGrpSpPr>
          <p:cNvPr id="117" name="グループ化 116"/>
          <p:cNvGrpSpPr/>
          <p:nvPr/>
        </p:nvGrpSpPr>
        <p:grpSpPr>
          <a:xfrm>
            <a:off x="11499890" y="8232139"/>
            <a:ext cx="2950682" cy="1863885"/>
            <a:chOff x="16490892" y="6453313"/>
            <a:chExt cx="2950682" cy="1863885"/>
          </a:xfrm>
        </p:grpSpPr>
        <p:sp>
          <p:nvSpPr>
            <p:cNvPr id="118" name="正方形/長方形 117"/>
            <p:cNvSpPr/>
            <p:nvPr/>
          </p:nvSpPr>
          <p:spPr bwMode="auto">
            <a:xfrm>
              <a:off x="16645797" y="7228504"/>
              <a:ext cx="2761523" cy="268784"/>
            </a:xfrm>
            <a:prstGeom prst="rect">
              <a:avLst/>
            </a:prstGeom>
            <a:solidFill>
              <a:srgbClr val="FFFF00">
                <a:alpha val="40000"/>
              </a:srgbClr>
            </a:solidFill>
            <a:ln w="19050">
              <a:solidFill>
                <a:schemeClr val="tx1">
                  <a:lumMod val="75000"/>
                  <a:lumOff val="25000"/>
                </a:schemeClr>
              </a:solidFill>
              <a:miter lim="800000"/>
              <a:headEnd/>
              <a:tailEnd/>
            </a:ln>
            <a:effectLst/>
            <a:extLst/>
          </p:spPr>
          <p:txBody>
            <a:bodyPr wrap="none" anchor="ctr"/>
            <a:lstStyle/>
            <a:p>
              <a:pPr algn="ctr" defTabSz="914400" eaLnBrk="1" hangingPunct="1">
                <a:defRPr/>
              </a:pPr>
              <a:r>
                <a:rPr lang="ja-JP" altLang="en-US" sz="1000" b="0" dirty="0">
                  <a:latin typeface="Meiryo UI" panose="020B0604030504040204" pitchFamily="50" charset="-128"/>
                  <a:ea typeface="Meiryo UI" panose="020B0604030504040204" pitchFamily="50" charset="-128"/>
                </a:rPr>
                <a:t>水都大阪パートナーズ</a:t>
              </a:r>
            </a:p>
          </p:txBody>
        </p:sp>
        <p:sp>
          <p:nvSpPr>
            <p:cNvPr id="119" name="正方形/長方形 118"/>
            <p:cNvSpPr/>
            <p:nvPr/>
          </p:nvSpPr>
          <p:spPr bwMode="auto">
            <a:xfrm>
              <a:off x="16645797" y="7836805"/>
              <a:ext cx="660172" cy="480393"/>
            </a:xfrm>
            <a:prstGeom prst="rect">
              <a:avLst/>
            </a:prstGeom>
            <a:solidFill>
              <a:schemeClr val="accent1">
                <a:lumMod val="60000"/>
                <a:lumOff val="40000"/>
              </a:schemeClr>
            </a:solidFill>
            <a:ln w="19050">
              <a:solidFill>
                <a:schemeClr val="tx1">
                  <a:lumMod val="75000"/>
                  <a:lumOff val="25000"/>
                </a:schemeClr>
              </a:solidFill>
              <a:miter lim="800000"/>
              <a:headEnd/>
              <a:tailEnd/>
            </a:ln>
            <a:effectLst/>
            <a:extLst/>
          </p:spPr>
          <p:txBody>
            <a:bodyPr wrap="none" anchor="ctr"/>
            <a:lstStyle/>
            <a:p>
              <a:pPr algn="ctr" defTabSz="914400" eaLnBrk="1" hangingPunct="1">
                <a:defRPr/>
              </a:pPr>
              <a:r>
                <a:rPr lang="ja-JP" altLang="en-US" sz="1000" b="0" dirty="0">
                  <a:latin typeface="Meiryo UI" panose="020B0604030504040204" pitchFamily="50" charset="-128"/>
                  <a:ea typeface="Meiryo UI" panose="020B0604030504040204" pitchFamily="50" charset="-128"/>
                </a:rPr>
                <a:t>河川</a:t>
              </a:r>
              <a:endParaRPr lang="en-US" altLang="ja-JP" sz="1000" b="0" dirty="0">
                <a:latin typeface="Meiryo UI" panose="020B0604030504040204" pitchFamily="50" charset="-128"/>
                <a:ea typeface="Meiryo UI" panose="020B0604030504040204" pitchFamily="50" charset="-128"/>
              </a:endParaRPr>
            </a:p>
            <a:p>
              <a:pPr algn="ctr" defTabSz="914400" eaLnBrk="1" hangingPunct="1">
                <a:defRPr/>
              </a:pPr>
              <a:r>
                <a:rPr lang="ja-JP" altLang="en-US" sz="1000" b="0" dirty="0">
                  <a:latin typeface="Meiryo UI" panose="020B0604030504040204" pitchFamily="50" charset="-128"/>
                  <a:ea typeface="Meiryo UI" panose="020B0604030504040204" pitchFamily="50" charset="-128"/>
                </a:rPr>
                <a:t>管理者</a:t>
              </a:r>
            </a:p>
          </p:txBody>
        </p:sp>
        <p:sp>
          <p:nvSpPr>
            <p:cNvPr id="120" name="正方形/長方形 119"/>
            <p:cNvSpPr/>
            <p:nvPr/>
          </p:nvSpPr>
          <p:spPr bwMode="auto">
            <a:xfrm>
              <a:off x="17432895" y="7836805"/>
              <a:ext cx="660172" cy="480393"/>
            </a:xfrm>
            <a:prstGeom prst="rect">
              <a:avLst/>
            </a:prstGeom>
            <a:solidFill>
              <a:srgbClr val="92D050"/>
            </a:solidFill>
            <a:ln w="19050">
              <a:solidFill>
                <a:schemeClr val="tx1">
                  <a:lumMod val="75000"/>
                  <a:lumOff val="25000"/>
                </a:schemeClr>
              </a:solidFill>
              <a:miter lim="800000"/>
              <a:headEnd/>
              <a:tailEnd/>
            </a:ln>
            <a:effectLst/>
            <a:extLst/>
          </p:spPr>
          <p:txBody>
            <a:bodyPr wrap="none" anchor="ctr"/>
            <a:lstStyle/>
            <a:p>
              <a:pPr algn="ctr" defTabSz="914400" eaLnBrk="1" hangingPunct="1">
                <a:defRPr/>
              </a:pPr>
              <a:r>
                <a:rPr lang="ja-JP" altLang="en-US" sz="1000" b="0" dirty="0">
                  <a:latin typeface="Meiryo UI" panose="020B0604030504040204" pitchFamily="50" charset="-128"/>
                  <a:ea typeface="Meiryo UI" panose="020B0604030504040204" pitchFamily="50" charset="-128"/>
                </a:rPr>
                <a:t>公園</a:t>
              </a:r>
              <a:endParaRPr lang="en-US" altLang="ja-JP" sz="1000" b="0" dirty="0">
                <a:latin typeface="Meiryo UI" panose="020B0604030504040204" pitchFamily="50" charset="-128"/>
                <a:ea typeface="Meiryo UI" panose="020B0604030504040204" pitchFamily="50" charset="-128"/>
              </a:endParaRPr>
            </a:p>
            <a:p>
              <a:pPr algn="ctr" defTabSz="914400" eaLnBrk="1" hangingPunct="1">
                <a:defRPr/>
              </a:pPr>
              <a:r>
                <a:rPr lang="ja-JP" altLang="en-US" sz="1000" b="0" dirty="0">
                  <a:latin typeface="Meiryo UI" panose="020B0604030504040204" pitchFamily="50" charset="-128"/>
                  <a:ea typeface="Meiryo UI" panose="020B0604030504040204" pitchFamily="50" charset="-128"/>
                </a:rPr>
                <a:t>管理者</a:t>
              </a:r>
              <a:endParaRPr lang="en-US" altLang="ja-JP" sz="1000" b="0" dirty="0">
                <a:latin typeface="Meiryo UI" panose="020B0604030504040204" pitchFamily="50" charset="-128"/>
                <a:ea typeface="Meiryo UI" panose="020B0604030504040204" pitchFamily="50" charset="-128"/>
              </a:endParaRPr>
            </a:p>
          </p:txBody>
        </p:sp>
        <p:sp>
          <p:nvSpPr>
            <p:cNvPr id="121" name="正方形/長方形 120"/>
            <p:cNvSpPr/>
            <p:nvPr/>
          </p:nvSpPr>
          <p:spPr bwMode="auto">
            <a:xfrm>
              <a:off x="18219993" y="7836805"/>
              <a:ext cx="660172" cy="480393"/>
            </a:xfrm>
            <a:prstGeom prst="rect">
              <a:avLst/>
            </a:prstGeom>
            <a:solidFill>
              <a:schemeClr val="bg1">
                <a:lumMod val="75000"/>
              </a:schemeClr>
            </a:solidFill>
            <a:ln w="19050">
              <a:solidFill>
                <a:schemeClr val="tx1">
                  <a:lumMod val="75000"/>
                  <a:lumOff val="25000"/>
                </a:schemeClr>
              </a:solidFill>
              <a:miter lim="800000"/>
              <a:headEnd/>
              <a:tailEnd/>
            </a:ln>
            <a:effectLst/>
            <a:extLst/>
          </p:spPr>
          <p:txBody>
            <a:bodyPr wrap="none" anchor="ctr"/>
            <a:lstStyle/>
            <a:p>
              <a:pPr algn="ctr" defTabSz="914400" eaLnBrk="1" hangingPunct="1">
                <a:defRPr/>
              </a:pPr>
              <a:r>
                <a:rPr lang="ja-JP" altLang="en-US" sz="1000" b="0" dirty="0">
                  <a:latin typeface="Meiryo UI" panose="020B0604030504040204" pitchFamily="50" charset="-128"/>
                  <a:ea typeface="Meiryo UI" panose="020B0604030504040204" pitchFamily="50" charset="-128"/>
                </a:rPr>
                <a:t>道路</a:t>
              </a:r>
              <a:endParaRPr lang="en-US" altLang="ja-JP" sz="1000" b="0" dirty="0">
                <a:latin typeface="Meiryo UI" panose="020B0604030504040204" pitchFamily="50" charset="-128"/>
                <a:ea typeface="Meiryo UI" panose="020B0604030504040204" pitchFamily="50" charset="-128"/>
              </a:endParaRPr>
            </a:p>
            <a:p>
              <a:pPr algn="ctr" defTabSz="914400" eaLnBrk="1" hangingPunct="1">
                <a:defRPr/>
              </a:pPr>
              <a:r>
                <a:rPr lang="ja-JP" altLang="en-US" sz="1000" b="0" dirty="0">
                  <a:latin typeface="Meiryo UI" panose="020B0604030504040204" pitchFamily="50" charset="-128"/>
                  <a:ea typeface="Meiryo UI" panose="020B0604030504040204" pitchFamily="50" charset="-128"/>
                </a:rPr>
                <a:t>管理者</a:t>
              </a:r>
            </a:p>
          </p:txBody>
        </p:sp>
        <p:sp>
          <p:nvSpPr>
            <p:cNvPr id="126" name="正方形/長方形 125"/>
            <p:cNvSpPr/>
            <p:nvPr/>
          </p:nvSpPr>
          <p:spPr bwMode="auto">
            <a:xfrm>
              <a:off x="18627203" y="6709797"/>
              <a:ext cx="759775" cy="259942"/>
            </a:xfrm>
            <a:prstGeom prst="rect">
              <a:avLst/>
            </a:prstGeom>
            <a:solidFill>
              <a:srgbClr val="FFFF00">
                <a:alpha val="40000"/>
              </a:srgbClr>
            </a:solidFill>
            <a:ln w="19050">
              <a:solidFill>
                <a:schemeClr val="tx1">
                  <a:lumMod val="75000"/>
                  <a:lumOff val="25000"/>
                </a:schemeClr>
              </a:solidFill>
              <a:miter lim="800000"/>
              <a:headEnd/>
              <a:tailEnd/>
            </a:ln>
            <a:effectLst/>
            <a:extLst/>
          </p:spPr>
          <p:txBody>
            <a:bodyPr wrap="none" anchor="ctr"/>
            <a:lstStyle/>
            <a:p>
              <a:pPr algn="ctr" defTabSz="914400" eaLnBrk="1" hangingPunct="1">
                <a:defRPr/>
              </a:pPr>
              <a:r>
                <a:rPr lang="ja-JP" altLang="en-US" sz="1000" b="0" dirty="0">
                  <a:latin typeface="Meiryo UI" panose="020B0604030504040204" pitchFamily="50" charset="-128"/>
                  <a:ea typeface="Meiryo UI" panose="020B0604030504040204" pitchFamily="50" charset="-128"/>
                </a:rPr>
                <a:t>事業者</a:t>
              </a:r>
            </a:p>
          </p:txBody>
        </p:sp>
        <p:cxnSp>
          <p:nvCxnSpPr>
            <p:cNvPr id="128" name="直線矢印コネクタ 127"/>
            <p:cNvCxnSpPr/>
            <p:nvPr/>
          </p:nvCxnSpPr>
          <p:spPr bwMode="auto">
            <a:xfrm>
              <a:off x="19007090" y="6969739"/>
              <a:ext cx="0" cy="236955"/>
            </a:xfrm>
            <a:prstGeom prst="straightConnector1">
              <a:avLst/>
            </a:prstGeom>
            <a:ln w="25400">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bwMode="auto">
            <a:xfrm>
              <a:off x="16645797" y="6709797"/>
              <a:ext cx="759775" cy="259942"/>
            </a:xfrm>
            <a:prstGeom prst="rect">
              <a:avLst/>
            </a:prstGeom>
            <a:solidFill>
              <a:srgbClr val="FFFF00">
                <a:alpha val="40000"/>
              </a:srgbClr>
            </a:solidFill>
            <a:ln w="19050">
              <a:solidFill>
                <a:schemeClr val="tx1">
                  <a:lumMod val="75000"/>
                  <a:lumOff val="25000"/>
                </a:schemeClr>
              </a:solidFill>
              <a:miter lim="800000"/>
              <a:headEnd/>
              <a:tailEnd/>
            </a:ln>
            <a:effectLst/>
            <a:extLst/>
          </p:spPr>
          <p:txBody>
            <a:bodyPr wrap="none" anchor="ctr"/>
            <a:lstStyle/>
            <a:p>
              <a:pPr algn="ctr" defTabSz="914400" eaLnBrk="1" hangingPunct="1">
                <a:defRPr/>
              </a:pPr>
              <a:r>
                <a:rPr lang="ja-JP" altLang="en-US" sz="1000" b="0" dirty="0">
                  <a:latin typeface="Meiryo UI" panose="020B0604030504040204" pitchFamily="50" charset="-128"/>
                  <a:ea typeface="Meiryo UI" panose="020B0604030504040204" pitchFamily="50" charset="-128"/>
                </a:rPr>
                <a:t>事業者</a:t>
              </a:r>
            </a:p>
          </p:txBody>
        </p:sp>
        <p:cxnSp>
          <p:nvCxnSpPr>
            <p:cNvPr id="131" name="直線矢印コネクタ 130"/>
            <p:cNvCxnSpPr/>
            <p:nvPr/>
          </p:nvCxnSpPr>
          <p:spPr bwMode="auto">
            <a:xfrm>
              <a:off x="17025684" y="6969739"/>
              <a:ext cx="0" cy="236955"/>
            </a:xfrm>
            <a:prstGeom prst="straightConnector1">
              <a:avLst/>
            </a:prstGeom>
            <a:ln w="25400">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bwMode="auto">
            <a:xfrm>
              <a:off x="16975883" y="7520866"/>
              <a:ext cx="0" cy="301203"/>
            </a:xfrm>
            <a:prstGeom prst="straightConnector1">
              <a:avLst/>
            </a:prstGeom>
            <a:ln w="34925">
              <a:solidFill>
                <a:schemeClr val="accent5"/>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bwMode="auto">
            <a:xfrm>
              <a:off x="17762981" y="7520866"/>
              <a:ext cx="0" cy="301203"/>
            </a:xfrm>
            <a:prstGeom prst="straightConnector1">
              <a:avLst/>
            </a:prstGeom>
            <a:ln w="34925">
              <a:solidFill>
                <a:schemeClr val="accent6"/>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bwMode="auto">
            <a:xfrm>
              <a:off x="18550079" y="7520866"/>
              <a:ext cx="0" cy="301203"/>
            </a:xfrm>
            <a:prstGeom prst="straightConnector1">
              <a:avLst/>
            </a:prstGeom>
            <a:ln w="34925">
              <a:solidFill>
                <a:schemeClr val="tx1">
                  <a:lumMod val="50000"/>
                  <a:lumOff val="50000"/>
                </a:schemeClr>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135" name="タイトル 1"/>
            <p:cNvSpPr txBox="1">
              <a:spLocks/>
            </p:cNvSpPr>
            <p:nvPr/>
          </p:nvSpPr>
          <p:spPr bwMode="auto">
            <a:xfrm>
              <a:off x="16490892" y="7541992"/>
              <a:ext cx="514935" cy="28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977" tIns="63990" rIns="127977" bIns="63990" anchor="ctr">
              <a:spAutoFit/>
            </a:bodyPr>
            <a:lstStyle>
              <a:lvl1pPr>
                <a:lnSpc>
                  <a:spcPct val="90000"/>
                </a:lnSpc>
                <a:spcBef>
                  <a:spcPts val="105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25"/>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30188">
                <a:lnSpc>
                  <a:spcPct val="90000"/>
                </a:lnSpc>
                <a:spcBef>
                  <a:spcPts val="525"/>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2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2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defRPr/>
              </a:pPr>
              <a:r>
                <a:rPr lang="ja-JP" altLang="en-US" sz="1000" b="0" dirty="0" smtClean="0">
                  <a:solidFill>
                    <a:schemeClr val="accent5"/>
                  </a:solidFill>
                  <a:latin typeface="Meiryo UI" panose="020B0604030504040204" pitchFamily="50" charset="-128"/>
                  <a:ea typeface="Meiryo UI" panose="020B0604030504040204" pitchFamily="50" charset="-128"/>
                </a:rPr>
                <a:t>協定</a:t>
              </a:r>
            </a:p>
          </p:txBody>
        </p:sp>
        <p:sp>
          <p:nvSpPr>
            <p:cNvPr id="147" name="タイトル 1"/>
            <p:cNvSpPr txBox="1">
              <a:spLocks/>
            </p:cNvSpPr>
            <p:nvPr/>
          </p:nvSpPr>
          <p:spPr bwMode="auto">
            <a:xfrm>
              <a:off x="16506518" y="6453313"/>
              <a:ext cx="2935056" cy="18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77" tIns="63990" rIns="127977" bIns="63990" anchor="ctr"/>
            <a:lstStyle>
              <a:lvl1pPr>
                <a:lnSpc>
                  <a:spcPct val="90000"/>
                </a:lnSpc>
                <a:spcBef>
                  <a:spcPts val="105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25"/>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30188">
                <a:lnSpc>
                  <a:spcPct val="90000"/>
                </a:lnSpc>
                <a:spcBef>
                  <a:spcPts val="525"/>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2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2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1000" dirty="0">
                  <a:latin typeface="HGPｺﾞｼｯｸM" panose="020B0600000000000000" pitchFamily="50" charset="-128"/>
                  <a:ea typeface="HGPｺﾞｼｯｸM" panose="020B0600000000000000" pitchFamily="50" charset="-128"/>
                </a:rPr>
                <a:t>エリアマネジメントの仕組み（イメージ）</a:t>
              </a:r>
            </a:p>
          </p:txBody>
        </p:sp>
        <p:sp>
          <p:nvSpPr>
            <p:cNvPr id="152" name="タイトル 1"/>
            <p:cNvSpPr txBox="1">
              <a:spLocks/>
            </p:cNvSpPr>
            <p:nvPr/>
          </p:nvSpPr>
          <p:spPr bwMode="auto">
            <a:xfrm>
              <a:off x="17230771" y="7541992"/>
              <a:ext cx="514934" cy="28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977" tIns="63990" rIns="127977" bIns="63990" anchor="ctr">
              <a:spAutoFit/>
            </a:bodyPr>
            <a:lstStyle>
              <a:lvl1pPr>
                <a:lnSpc>
                  <a:spcPct val="90000"/>
                </a:lnSpc>
                <a:spcBef>
                  <a:spcPts val="105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25"/>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30188">
                <a:lnSpc>
                  <a:spcPct val="90000"/>
                </a:lnSpc>
                <a:spcBef>
                  <a:spcPts val="525"/>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2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2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defRPr/>
              </a:pPr>
              <a:r>
                <a:rPr lang="ja-JP" altLang="en-US" sz="1000" b="0" dirty="0" smtClean="0">
                  <a:solidFill>
                    <a:schemeClr val="accent6">
                      <a:lumMod val="75000"/>
                    </a:schemeClr>
                  </a:solidFill>
                  <a:latin typeface="Meiryo UI" panose="020B0604030504040204" pitchFamily="50" charset="-128"/>
                  <a:ea typeface="Meiryo UI" panose="020B0604030504040204" pitchFamily="50" charset="-128"/>
                </a:rPr>
                <a:t>協定</a:t>
              </a:r>
            </a:p>
          </p:txBody>
        </p:sp>
        <p:sp>
          <p:nvSpPr>
            <p:cNvPr id="153" name="タイトル 1"/>
            <p:cNvSpPr txBox="1">
              <a:spLocks/>
            </p:cNvSpPr>
            <p:nvPr/>
          </p:nvSpPr>
          <p:spPr bwMode="auto">
            <a:xfrm>
              <a:off x="18027270" y="7541730"/>
              <a:ext cx="514935" cy="28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977" tIns="63990" rIns="127977" bIns="63990" anchor="ctr">
              <a:spAutoFit/>
            </a:bodyPr>
            <a:lstStyle>
              <a:lvl1pPr>
                <a:lnSpc>
                  <a:spcPct val="90000"/>
                </a:lnSpc>
                <a:spcBef>
                  <a:spcPts val="1050"/>
                </a:spcBef>
                <a:buFont typeface="Arial" panose="020B0604020202020204" pitchFamily="34" charset="0"/>
                <a:buChar char="•"/>
                <a:defRPr kumimoji="1" sz="29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25"/>
                </a:spcBef>
                <a:buFont typeface="Arial" panose="020B0604020202020204" pitchFamily="34" charset="0"/>
                <a:buChar char="•"/>
                <a:defRPr kumimoji="1" sz="2500">
                  <a:solidFill>
                    <a:schemeClr val="tx1"/>
                  </a:solidFill>
                  <a:latin typeface="Calibri" panose="020F0502020204030204" pitchFamily="34" charset="0"/>
                  <a:ea typeface="ＭＳ Ｐゴシック" panose="020B0600070205080204" pitchFamily="50" charset="-128"/>
                </a:defRPr>
              </a:lvl2pPr>
              <a:lvl3pPr marL="1143000" indent="-230188">
                <a:lnSpc>
                  <a:spcPct val="90000"/>
                </a:lnSpc>
                <a:spcBef>
                  <a:spcPts val="525"/>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2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25"/>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279525" eaLnBrk="0" fontAlgn="base" hangingPunct="0">
                <a:lnSpc>
                  <a:spcPct val="90000"/>
                </a:lnSpc>
                <a:spcBef>
                  <a:spcPts val="525"/>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1000" b="0" dirty="0">
                  <a:latin typeface="Meiryo UI" panose="020B0604030504040204" pitchFamily="50" charset="-128"/>
                  <a:ea typeface="Meiryo UI" panose="020B0604030504040204" pitchFamily="50" charset="-128"/>
                </a:rPr>
                <a:t>協定</a:t>
              </a:r>
            </a:p>
          </p:txBody>
        </p:sp>
        <p:sp>
          <p:nvSpPr>
            <p:cNvPr id="154" name="正方形/長方形 153"/>
            <p:cNvSpPr/>
            <p:nvPr/>
          </p:nvSpPr>
          <p:spPr bwMode="auto">
            <a:xfrm>
              <a:off x="19007091" y="7836805"/>
              <a:ext cx="400229" cy="480393"/>
            </a:xfrm>
            <a:prstGeom prst="rect">
              <a:avLst/>
            </a:prstGeom>
            <a:solidFill>
              <a:schemeClr val="accent4"/>
            </a:solidFill>
            <a:ln w="19050">
              <a:solidFill>
                <a:schemeClr val="tx1">
                  <a:lumMod val="75000"/>
                  <a:lumOff val="25000"/>
                </a:schemeClr>
              </a:solidFill>
              <a:miter lim="800000"/>
              <a:headEnd/>
              <a:tailEnd/>
            </a:ln>
            <a:effectLst/>
            <a:extLst/>
          </p:spPr>
          <p:txBody>
            <a:bodyPr wrap="none" anchor="ctr"/>
            <a:lstStyle/>
            <a:p>
              <a:pPr algn="ctr" defTabSz="914400" eaLnBrk="1" hangingPunct="1">
                <a:defRPr/>
              </a:pPr>
              <a:r>
                <a:rPr lang="ja-JP" altLang="en-US" sz="1000" b="0" dirty="0">
                  <a:latin typeface="Meiryo UI" panose="020B0604030504040204" pitchFamily="50" charset="-128"/>
                  <a:ea typeface="Meiryo UI" panose="020B0604030504040204" pitchFamily="50" charset="-128"/>
                </a:rPr>
                <a:t>水辺の</a:t>
              </a:r>
              <a:endParaRPr lang="en-US" altLang="ja-JP" sz="1000" b="0" dirty="0">
                <a:latin typeface="Meiryo UI" panose="020B0604030504040204" pitchFamily="50" charset="-128"/>
                <a:ea typeface="Meiryo UI" panose="020B0604030504040204" pitchFamily="50" charset="-128"/>
              </a:endParaRPr>
            </a:p>
            <a:p>
              <a:pPr algn="ctr" defTabSz="914400" eaLnBrk="1" hangingPunct="1">
                <a:defRPr/>
              </a:pPr>
              <a:r>
                <a:rPr lang="ja-JP" altLang="en-US" sz="1000" b="0" dirty="0">
                  <a:latin typeface="Meiryo UI" panose="020B0604030504040204" pitchFamily="50" charset="-128"/>
                  <a:ea typeface="Meiryo UI" panose="020B0604030504040204" pitchFamily="50" charset="-128"/>
                </a:rPr>
                <a:t>地権者</a:t>
              </a:r>
            </a:p>
          </p:txBody>
        </p:sp>
        <p:cxnSp>
          <p:nvCxnSpPr>
            <p:cNvPr id="155" name="直線矢印コネクタ 154"/>
            <p:cNvCxnSpPr/>
            <p:nvPr/>
          </p:nvCxnSpPr>
          <p:spPr bwMode="auto">
            <a:xfrm>
              <a:off x="19185691" y="7520866"/>
              <a:ext cx="0" cy="301203"/>
            </a:xfrm>
            <a:prstGeom prst="straightConnector1">
              <a:avLst/>
            </a:prstGeom>
            <a:ln w="34925">
              <a:solidFill>
                <a:schemeClr val="accent2"/>
              </a:solidFill>
              <a:prstDash val="sysDot"/>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156" name="正方形/長方形 155"/>
            <p:cNvSpPr/>
            <p:nvPr/>
          </p:nvSpPr>
          <p:spPr bwMode="auto">
            <a:xfrm>
              <a:off x="17636500" y="6709797"/>
              <a:ext cx="759775" cy="259942"/>
            </a:xfrm>
            <a:prstGeom prst="rect">
              <a:avLst/>
            </a:prstGeom>
            <a:solidFill>
              <a:srgbClr val="FFFF00">
                <a:alpha val="40000"/>
              </a:srgbClr>
            </a:solidFill>
            <a:ln w="19050">
              <a:solidFill>
                <a:schemeClr val="tx1">
                  <a:lumMod val="75000"/>
                  <a:lumOff val="25000"/>
                </a:schemeClr>
              </a:solidFill>
              <a:miter lim="800000"/>
              <a:headEnd/>
              <a:tailEnd/>
            </a:ln>
            <a:effectLst/>
            <a:extLst/>
          </p:spPr>
          <p:txBody>
            <a:bodyPr wrap="none" anchor="ctr"/>
            <a:lstStyle/>
            <a:p>
              <a:pPr algn="ctr" defTabSz="914400" eaLnBrk="1" hangingPunct="1">
                <a:defRPr/>
              </a:pPr>
              <a:r>
                <a:rPr lang="ja-JP" altLang="en-US" sz="1000" b="0" dirty="0">
                  <a:latin typeface="Meiryo UI" panose="020B0604030504040204" pitchFamily="50" charset="-128"/>
                  <a:ea typeface="Meiryo UI" panose="020B0604030504040204" pitchFamily="50" charset="-128"/>
                </a:rPr>
                <a:t>事業者</a:t>
              </a:r>
            </a:p>
          </p:txBody>
        </p:sp>
        <p:cxnSp>
          <p:nvCxnSpPr>
            <p:cNvPr id="157" name="直線矢印コネクタ 156"/>
            <p:cNvCxnSpPr/>
            <p:nvPr/>
          </p:nvCxnSpPr>
          <p:spPr bwMode="auto">
            <a:xfrm>
              <a:off x="18016387" y="6969739"/>
              <a:ext cx="0" cy="236955"/>
            </a:xfrm>
            <a:prstGeom prst="straightConnector1">
              <a:avLst/>
            </a:prstGeom>
            <a:ln w="25400">
              <a:solidFill>
                <a:schemeClr val="tx1"/>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grpSp>
      <p:sp>
        <p:nvSpPr>
          <p:cNvPr id="158" name="テキスト ボックス 3"/>
          <p:cNvSpPr txBox="1"/>
          <p:nvPr/>
        </p:nvSpPr>
        <p:spPr>
          <a:xfrm>
            <a:off x="11439713" y="6539070"/>
            <a:ext cx="3142485" cy="276999"/>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②助成金に頼らない、継続できる仕組みづくり</a:t>
            </a:r>
            <a:endParaRPr lang="ja-JP" sz="12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59" name="テキスト ボックス 3"/>
          <p:cNvSpPr txBox="1"/>
          <p:nvPr/>
        </p:nvSpPr>
        <p:spPr>
          <a:xfrm>
            <a:off x="11585385" y="6852906"/>
            <a:ext cx="2880000" cy="1184940"/>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44000" indent="-144000">
              <a:spcAft>
                <a:spcPts val="0"/>
              </a:spcAft>
              <a:buFont typeface="Wingdings" panose="05000000000000000000" pitchFamily="2" charset="2"/>
              <a:buChar char="l"/>
            </a:pP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地域</a:t>
            </a:r>
            <a:r>
              <a:rPr lang="ja-JP" altLang="en-US" sz="1100" kern="100" dirty="0">
                <a:latin typeface="HGPｺﾞｼｯｸM" panose="020B0600000000000000" pitchFamily="50" charset="-128"/>
                <a:ea typeface="HGPｺﾞｼｯｸM" panose="020B0600000000000000" pitchFamily="50" charset="-128"/>
                <a:cs typeface="Times New Roman" panose="02020603050405020304" pitchFamily="18" charset="0"/>
              </a:rPr>
              <a:t>の資産価値</a:t>
            </a: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向上に</a:t>
            </a:r>
            <a:r>
              <a:rPr lang="ja-JP" altLang="en-US" sz="1100" kern="100" dirty="0">
                <a:latin typeface="HGPｺﾞｼｯｸM" panose="020B0600000000000000" pitchFamily="50" charset="-128"/>
                <a:ea typeface="HGPｺﾞｼｯｸM" panose="020B0600000000000000" pitchFamily="50" charset="-128"/>
                <a:cs typeface="Times New Roman" panose="02020603050405020304" pitchFamily="18" charset="0"/>
              </a:rPr>
              <a:t>繋がる都市計画・まちづくり</a:t>
            </a: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の視点の導入</a:t>
            </a:r>
            <a:endParaRPr lang="en-US" altLang="ja-JP"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Bef>
                <a:spcPts val="300"/>
              </a:spcBef>
              <a:spcAft>
                <a:spcPts val="0"/>
              </a:spcAft>
              <a:buFont typeface="Wingdings" panose="05000000000000000000" pitchFamily="2" charset="2"/>
              <a:buChar char="l"/>
            </a:pP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水の回廊沿いの公共空間に民間投資を促進し、協力金や販促広報料を獲得する</a:t>
            </a:r>
            <a:endParaRPr lang="en-US" altLang="ja-JP"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44000" indent="-144000">
              <a:spcBef>
                <a:spcPts val="300"/>
              </a:spcBef>
              <a:spcAft>
                <a:spcPts val="0"/>
              </a:spcAft>
              <a:buFont typeface="Wingdings" panose="05000000000000000000" pitchFamily="2" charset="2"/>
              <a:buChar char="l"/>
            </a:pPr>
            <a:r>
              <a:rPr lang="ja-JP" altLang="en-US" sz="11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獲得資金はエリアマネジメント等の財源や地域への再投資に活かす</a:t>
            </a:r>
            <a:endParaRPr lang="en-US" altLang="ja-JP" sz="11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160" name="角丸四角形 159"/>
          <p:cNvSpPr/>
          <p:nvPr/>
        </p:nvSpPr>
        <p:spPr>
          <a:xfrm>
            <a:off x="11545604" y="8138081"/>
            <a:ext cx="2952000" cy="2052000"/>
          </a:xfrm>
          <a:prstGeom prst="roundRect">
            <a:avLst>
              <a:gd name="adj" fmla="val 46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9504749" y="3829050"/>
            <a:ext cx="5081879" cy="22068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ｺﾞｼｯｸE" panose="020B0900000000000000" pitchFamily="50" charset="-128"/>
                <a:ea typeface="HGPｺﾞｼｯｸE" panose="020B0900000000000000" pitchFamily="50" charset="-128"/>
              </a:rPr>
              <a:t>水と光のまちづくり推進会議　＜</a:t>
            </a:r>
            <a:r>
              <a:rPr kumimoji="1" lang="ja-JP" altLang="en-US" sz="1050" dirty="0" smtClean="0">
                <a:solidFill>
                  <a:schemeClr val="tx1"/>
                </a:solidFill>
                <a:latin typeface="HGPｺﾞｼｯｸE" panose="020B0900000000000000" pitchFamily="50" charset="-128"/>
                <a:ea typeface="HGPｺﾞｼｯｸE" panose="020B0900000000000000" pitchFamily="50" charset="-128"/>
              </a:rPr>
              <a:t>基本方針を提示＞</a:t>
            </a:r>
            <a:endParaRPr kumimoji="1" lang="ja-JP" altLang="en-US" sz="1050" dirty="0">
              <a:solidFill>
                <a:schemeClr val="tx1"/>
              </a:solidFill>
              <a:latin typeface="HGPｺﾞｼｯｸE" panose="020B0900000000000000" pitchFamily="50" charset="-128"/>
              <a:ea typeface="HGPｺﾞｼｯｸE" panose="020B0900000000000000" pitchFamily="50" charset="-128"/>
            </a:endParaRPr>
          </a:p>
        </p:txBody>
      </p:sp>
      <p:sp>
        <p:nvSpPr>
          <p:cNvPr id="162" name="正方形/長方形 161"/>
          <p:cNvSpPr/>
          <p:nvPr/>
        </p:nvSpPr>
        <p:spPr>
          <a:xfrm>
            <a:off x="9504748" y="4155692"/>
            <a:ext cx="2909822" cy="5115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ｺﾞｼｯｸE" panose="020B0900000000000000" pitchFamily="50" charset="-128"/>
                <a:ea typeface="HGPｺﾞｼｯｸE" panose="020B0900000000000000" pitchFamily="50" charset="-128"/>
              </a:rPr>
              <a:t>水都大阪パートナーズ</a:t>
            </a:r>
            <a:r>
              <a:rPr lang="ja-JP" altLang="en-US" sz="1050" dirty="0">
                <a:solidFill>
                  <a:schemeClr val="tx1"/>
                </a:solidFill>
                <a:latin typeface="HGPｺﾞｼｯｸE" panose="020B0900000000000000" pitchFamily="50" charset="-128"/>
                <a:ea typeface="HGPｺﾞｼｯｸE" panose="020B0900000000000000" pitchFamily="50" charset="-128"/>
              </a:rPr>
              <a:t>＜</a:t>
            </a:r>
            <a:r>
              <a:rPr kumimoji="1" lang="ja-JP" altLang="en-US" sz="1050" dirty="0" smtClean="0">
                <a:solidFill>
                  <a:schemeClr val="tx1"/>
                </a:solidFill>
                <a:latin typeface="HGPｺﾞｼｯｸE" panose="020B0900000000000000" pitchFamily="50" charset="-128"/>
                <a:ea typeface="HGPｺﾞｼｯｸE" panose="020B0900000000000000" pitchFamily="50" charset="-128"/>
              </a:rPr>
              <a:t>事業推進機関＞</a:t>
            </a:r>
            <a:endParaRPr kumimoji="1" lang="en-US" altLang="ja-JP" sz="1050" dirty="0" smtClean="0">
              <a:solidFill>
                <a:schemeClr val="tx1"/>
              </a:solidFill>
              <a:latin typeface="HGPｺﾞｼｯｸE" panose="020B0900000000000000" pitchFamily="50" charset="-128"/>
              <a:ea typeface="HGPｺﾞｼｯｸE" panose="020B0900000000000000" pitchFamily="50" charset="-128"/>
            </a:endParaRPr>
          </a:p>
          <a:p>
            <a:pPr algn="ctr"/>
            <a:r>
              <a:rPr lang="ja-JP" altLang="en-US" sz="1050" dirty="0" smtClean="0">
                <a:solidFill>
                  <a:schemeClr val="tx1"/>
                </a:solidFill>
                <a:latin typeface="HGPｺﾞｼｯｸE" panose="020B0900000000000000" pitchFamily="50" charset="-128"/>
                <a:ea typeface="HGPｺﾞｼｯｸE" panose="020B0900000000000000" pitchFamily="50" charset="-128"/>
              </a:rPr>
              <a:t>（専任</a:t>
            </a:r>
            <a:r>
              <a:rPr lang="en-US" altLang="ja-JP" sz="1050" dirty="0" smtClean="0">
                <a:solidFill>
                  <a:schemeClr val="tx1"/>
                </a:solidFill>
                <a:latin typeface="HGPｺﾞｼｯｸE" panose="020B0900000000000000" pitchFamily="50" charset="-128"/>
                <a:ea typeface="HGPｺﾞｼｯｸE" panose="020B0900000000000000" pitchFamily="50" charset="-128"/>
              </a:rPr>
              <a:t>13</a:t>
            </a:r>
            <a:r>
              <a:rPr lang="ja-JP" altLang="en-US" sz="1050" dirty="0" smtClean="0">
                <a:solidFill>
                  <a:schemeClr val="tx1"/>
                </a:solidFill>
                <a:latin typeface="HGPｺﾞｼｯｸE" panose="020B0900000000000000" pitchFamily="50" charset="-128"/>
                <a:ea typeface="HGPｺﾞｼｯｸE" panose="020B0900000000000000" pitchFamily="50" charset="-128"/>
              </a:rPr>
              <a:t>名（うち企業支援</a:t>
            </a:r>
            <a:r>
              <a:rPr lang="en-US" altLang="ja-JP" sz="1050" dirty="0" smtClean="0">
                <a:solidFill>
                  <a:schemeClr val="tx1"/>
                </a:solidFill>
                <a:latin typeface="HGPｺﾞｼｯｸE" panose="020B0900000000000000" pitchFamily="50" charset="-128"/>
                <a:ea typeface="HGPｺﾞｼｯｸE" panose="020B0900000000000000" pitchFamily="50" charset="-128"/>
              </a:rPr>
              <a:t>7</a:t>
            </a:r>
            <a:r>
              <a:rPr lang="ja-JP" altLang="en-US" sz="1050" dirty="0" smtClean="0">
                <a:solidFill>
                  <a:schemeClr val="tx1"/>
                </a:solidFill>
                <a:latin typeface="HGPｺﾞｼｯｸE" panose="020B0900000000000000" pitchFamily="50" charset="-128"/>
                <a:ea typeface="HGPｺﾞｼｯｸE" panose="020B0900000000000000" pitchFamily="50" charset="-128"/>
              </a:rPr>
              <a:t>名）＋兼任</a:t>
            </a:r>
            <a:r>
              <a:rPr lang="en-US" altLang="ja-JP" sz="1050" dirty="0" smtClean="0">
                <a:solidFill>
                  <a:schemeClr val="tx1"/>
                </a:solidFill>
                <a:latin typeface="HGPｺﾞｼｯｸE" panose="020B0900000000000000" pitchFamily="50" charset="-128"/>
                <a:ea typeface="HGPｺﾞｼｯｸE" panose="020B0900000000000000" pitchFamily="50" charset="-128"/>
              </a:rPr>
              <a:t>5</a:t>
            </a:r>
            <a:r>
              <a:rPr lang="ja-JP" altLang="en-US" sz="1050" dirty="0" smtClean="0">
                <a:solidFill>
                  <a:schemeClr val="tx1"/>
                </a:solidFill>
                <a:latin typeface="HGPｺﾞｼｯｸE" panose="020B0900000000000000" pitchFamily="50" charset="-128"/>
                <a:ea typeface="HGPｺﾞｼｯｸE" panose="020B0900000000000000" pitchFamily="50" charset="-128"/>
              </a:rPr>
              <a:t>名）</a:t>
            </a:r>
            <a:endParaRPr lang="en-US" altLang="ja-JP" sz="1050" dirty="0" smtClean="0">
              <a:solidFill>
                <a:schemeClr val="tx1"/>
              </a:solidFill>
              <a:latin typeface="HGPｺﾞｼｯｸE" panose="020B0900000000000000" pitchFamily="50" charset="-128"/>
              <a:ea typeface="HGPｺﾞｼｯｸE" panose="020B0900000000000000" pitchFamily="50" charset="-128"/>
            </a:endParaRPr>
          </a:p>
          <a:p>
            <a:pPr algn="ctr"/>
            <a:r>
              <a:rPr kumimoji="1" lang="en-US" altLang="ja-JP" sz="900" dirty="0" smtClean="0">
                <a:solidFill>
                  <a:schemeClr val="tx1"/>
                </a:solidFill>
                <a:latin typeface="HGPｺﾞｼｯｸE" panose="020B0900000000000000" pitchFamily="50" charset="-128"/>
                <a:ea typeface="HGPｺﾞｼｯｸE" panose="020B0900000000000000" pitchFamily="50" charset="-128"/>
              </a:rPr>
              <a:t>※13</a:t>
            </a:r>
            <a:r>
              <a:rPr kumimoji="1" lang="ja-JP" altLang="en-US" sz="900" dirty="0" smtClean="0">
                <a:solidFill>
                  <a:schemeClr val="tx1"/>
                </a:solidFill>
                <a:latin typeface="HGPｺﾞｼｯｸE" panose="020B0900000000000000" pitchFamily="50" charset="-128"/>
                <a:ea typeface="HGPｺﾞｼｯｸE" panose="020B0900000000000000" pitchFamily="50" charset="-128"/>
              </a:rPr>
              <a:t>年度：専任</a:t>
            </a:r>
            <a:r>
              <a:rPr kumimoji="1" lang="en-US" altLang="ja-JP" sz="900" dirty="0" smtClean="0">
                <a:solidFill>
                  <a:schemeClr val="tx1"/>
                </a:solidFill>
                <a:latin typeface="HGPｺﾞｼｯｸE" panose="020B0900000000000000" pitchFamily="50" charset="-128"/>
                <a:ea typeface="HGPｺﾞｼｯｸE" panose="020B0900000000000000" pitchFamily="50" charset="-128"/>
              </a:rPr>
              <a:t>3</a:t>
            </a:r>
            <a:r>
              <a:rPr kumimoji="1" lang="ja-JP" altLang="en-US" sz="900" dirty="0" smtClean="0">
                <a:solidFill>
                  <a:schemeClr val="tx1"/>
                </a:solidFill>
                <a:latin typeface="HGPｺﾞｼｯｸE" panose="020B0900000000000000" pitchFamily="50" charset="-128"/>
                <a:ea typeface="HGPｺﾞｼｯｸE" panose="020B0900000000000000" pitchFamily="50" charset="-128"/>
              </a:rPr>
              <a:t>名（うち企業支援</a:t>
            </a:r>
            <a:r>
              <a:rPr kumimoji="1" lang="en-US" altLang="ja-JP" sz="900" dirty="0" smtClean="0">
                <a:solidFill>
                  <a:schemeClr val="tx1"/>
                </a:solidFill>
                <a:latin typeface="HGPｺﾞｼｯｸE" panose="020B0900000000000000" pitchFamily="50" charset="-128"/>
                <a:ea typeface="HGPｺﾞｼｯｸE" panose="020B0900000000000000" pitchFamily="50" charset="-128"/>
              </a:rPr>
              <a:t>2</a:t>
            </a:r>
            <a:r>
              <a:rPr kumimoji="1" lang="ja-JP" altLang="en-US" sz="900" dirty="0" smtClean="0">
                <a:solidFill>
                  <a:schemeClr val="tx1"/>
                </a:solidFill>
                <a:latin typeface="HGPｺﾞｼｯｸE" panose="020B0900000000000000" pitchFamily="50" charset="-128"/>
                <a:ea typeface="HGPｺﾞｼｯｸE" panose="020B0900000000000000" pitchFamily="50" charset="-128"/>
              </a:rPr>
              <a:t>名）＋兼任</a:t>
            </a:r>
            <a:r>
              <a:rPr kumimoji="1" lang="en-US" altLang="ja-JP" sz="900" dirty="0" smtClean="0">
                <a:solidFill>
                  <a:schemeClr val="tx1"/>
                </a:solidFill>
                <a:latin typeface="HGPｺﾞｼｯｸE" panose="020B0900000000000000" pitchFamily="50" charset="-128"/>
                <a:ea typeface="HGPｺﾞｼｯｸE" panose="020B0900000000000000" pitchFamily="50" charset="-128"/>
              </a:rPr>
              <a:t>4</a:t>
            </a:r>
            <a:r>
              <a:rPr kumimoji="1" lang="ja-JP" altLang="en-US" sz="900" dirty="0" smtClean="0">
                <a:solidFill>
                  <a:schemeClr val="tx1"/>
                </a:solidFill>
                <a:latin typeface="HGPｺﾞｼｯｸE" panose="020B0900000000000000" pitchFamily="50" charset="-128"/>
                <a:ea typeface="HGPｺﾞｼｯｸE" panose="020B0900000000000000" pitchFamily="50" charset="-128"/>
              </a:rPr>
              <a:t>名</a:t>
            </a:r>
            <a:endParaRPr kumimoji="1" lang="ja-JP" altLang="en-US" sz="900" dirty="0">
              <a:solidFill>
                <a:schemeClr val="tx1"/>
              </a:solidFill>
              <a:latin typeface="HGPｺﾞｼｯｸE" panose="020B0900000000000000" pitchFamily="50" charset="-128"/>
              <a:ea typeface="HGPｺﾞｼｯｸE" panose="020B0900000000000000" pitchFamily="50" charset="-128"/>
            </a:endParaRPr>
          </a:p>
        </p:txBody>
      </p:sp>
      <p:sp>
        <p:nvSpPr>
          <p:cNvPr id="163" name="正方形/長方形 162"/>
          <p:cNvSpPr/>
          <p:nvPr/>
        </p:nvSpPr>
        <p:spPr>
          <a:xfrm>
            <a:off x="12754702" y="4163473"/>
            <a:ext cx="1858085" cy="51155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ｺﾞｼｯｸE" panose="020B0900000000000000" pitchFamily="50" charset="-128"/>
                <a:ea typeface="HGPｺﾞｼｯｸE" panose="020B0900000000000000" pitchFamily="50" charset="-128"/>
              </a:rPr>
              <a:t>水都大阪オーソリティ</a:t>
            </a:r>
            <a:endParaRPr kumimoji="1" lang="en-US" altLang="ja-JP" sz="1200" dirty="0" smtClean="0">
              <a:solidFill>
                <a:schemeClr val="tx1"/>
              </a:solidFill>
              <a:latin typeface="HGPｺﾞｼｯｸE" panose="020B0900000000000000" pitchFamily="50" charset="-128"/>
              <a:ea typeface="HGPｺﾞｼｯｸE" panose="020B0900000000000000" pitchFamily="50" charset="-128"/>
            </a:endParaRPr>
          </a:p>
          <a:p>
            <a:pPr algn="ctr"/>
            <a:r>
              <a:rPr kumimoji="1" lang="ja-JP" altLang="en-US" sz="1050" dirty="0" smtClean="0">
                <a:solidFill>
                  <a:schemeClr val="tx1"/>
                </a:solidFill>
                <a:latin typeface="HGPｺﾞｼｯｸE" panose="020B0900000000000000" pitchFamily="50" charset="-128"/>
                <a:ea typeface="HGPｺﾞｼｯｸE" panose="020B0900000000000000" pitchFamily="50" charset="-128"/>
              </a:rPr>
              <a:t>＜行政の一元的窓口＞</a:t>
            </a:r>
            <a:endParaRPr kumimoji="1" lang="en-US" altLang="ja-JP" sz="1050" dirty="0" smtClean="0">
              <a:solidFill>
                <a:schemeClr val="tx1"/>
              </a:solidFill>
              <a:latin typeface="HGPｺﾞｼｯｸE" panose="020B0900000000000000" pitchFamily="50" charset="-128"/>
              <a:ea typeface="HGPｺﾞｼｯｸE" panose="020B0900000000000000" pitchFamily="50" charset="-128"/>
            </a:endParaRPr>
          </a:p>
        </p:txBody>
      </p:sp>
      <p:sp>
        <p:nvSpPr>
          <p:cNvPr id="164" name="左右矢印 163"/>
          <p:cNvSpPr/>
          <p:nvPr/>
        </p:nvSpPr>
        <p:spPr>
          <a:xfrm flipV="1">
            <a:off x="12441893" y="4226030"/>
            <a:ext cx="258107" cy="319605"/>
          </a:xfrm>
          <a:prstGeom prst="leftRightArrow">
            <a:avLst>
              <a:gd name="adj1" fmla="val 44040"/>
              <a:gd name="adj2" fmla="val 2047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65" name="二等辺三角形 164"/>
          <p:cNvSpPr/>
          <p:nvPr/>
        </p:nvSpPr>
        <p:spPr>
          <a:xfrm rot="10800000">
            <a:off x="11463061" y="4052591"/>
            <a:ext cx="951509" cy="10326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66" name="テキスト ボックス 3"/>
          <p:cNvSpPr txBox="1"/>
          <p:nvPr/>
        </p:nvSpPr>
        <p:spPr>
          <a:xfrm>
            <a:off x="11900493" y="144507"/>
            <a:ext cx="2297807" cy="400110"/>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4625" indent="-174625" algn="r"/>
            <a:r>
              <a:rPr lang="ja-JP" altLang="en-US"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第</a:t>
            </a:r>
            <a:r>
              <a:rPr lang="en-US" altLang="ja-JP"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3</a:t>
            </a:r>
            <a:r>
              <a:rPr lang="ja-JP" altLang="en-US"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回水と光のまちづくり推進会議資料</a:t>
            </a:r>
            <a:endParaRPr lang="en-US" altLang="ja-JP"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4625" indent="-174625" algn="r"/>
            <a:r>
              <a:rPr lang="ja-JP" altLang="en-US"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平成</a:t>
            </a:r>
            <a:r>
              <a:rPr lang="en-US" altLang="ja-JP"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26</a:t>
            </a:r>
            <a:r>
              <a:rPr lang="ja-JP" altLang="en-US"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年</a:t>
            </a:r>
            <a:r>
              <a:rPr lang="en-US" altLang="ja-JP"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7</a:t>
            </a:r>
            <a:r>
              <a:rPr lang="ja-JP" altLang="en-US"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月</a:t>
            </a:r>
            <a:r>
              <a:rPr lang="en-US" altLang="ja-JP"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7</a:t>
            </a:r>
            <a:r>
              <a:rPr lang="ja-JP" altLang="en-US"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日</a:t>
            </a:r>
            <a:endParaRPr lang="ja-JP" altLang="ja-JP" sz="1000" kern="100" spc="-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cxnSp>
        <p:nvCxnSpPr>
          <p:cNvPr id="19" name="直線コネクタ 18"/>
          <p:cNvCxnSpPr/>
          <p:nvPr/>
        </p:nvCxnSpPr>
        <p:spPr>
          <a:xfrm>
            <a:off x="9647463" y="6647618"/>
            <a:ext cx="156917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9647463" y="8302870"/>
            <a:ext cx="156917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9647463" y="9037945"/>
            <a:ext cx="156917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フリーフォーム 39"/>
          <p:cNvSpPr/>
          <p:nvPr/>
        </p:nvSpPr>
        <p:spPr>
          <a:xfrm>
            <a:off x="8846820" y="4855285"/>
            <a:ext cx="670560" cy="932232"/>
          </a:xfrm>
          <a:custGeom>
            <a:avLst/>
            <a:gdLst>
              <a:gd name="connsiteX0" fmla="*/ 0 w 670560"/>
              <a:gd name="connsiteY0" fmla="*/ 0 h 1386840"/>
              <a:gd name="connsiteX1" fmla="*/ 312420 w 670560"/>
              <a:gd name="connsiteY1" fmla="*/ 7620 h 1386840"/>
              <a:gd name="connsiteX2" fmla="*/ 320040 w 670560"/>
              <a:gd name="connsiteY2" fmla="*/ 1386840 h 1386840"/>
              <a:gd name="connsiteX3" fmla="*/ 670560 w 670560"/>
              <a:gd name="connsiteY3" fmla="*/ 1386840 h 1386840"/>
            </a:gdLst>
            <a:ahLst/>
            <a:cxnLst>
              <a:cxn ang="0">
                <a:pos x="connsiteX0" y="connsiteY0"/>
              </a:cxn>
              <a:cxn ang="0">
                <a:pos x="connsiteX1" y="connsiteY1"/>
              </a:cxn>
              <a:cxn ang="0">
                <a:pos x="connsiteX2" y="connsiteY2"/>
              </a:cxn>
              <a:cxn ang="0">
                <a:pos x="connsiteX3" y="connsiteY3"/>
              </a:cxn>
            </a:cxnLst>
            <a:rect l="l" t="t" r="r" b="b"/>
            <a:pathLst>
              <a:path w="670560" h="1386840">
                <a:moveTo>
                  <a:pt x="0" y="0"/>
                </a:moveTo>
                <a:lnTo>
                  <a:pt x="312420" y="7620"/>
                </a:lnTo>
                <a:lnTo>
                  <a:pt x="320040" y="1386840"/>
                </a:lnTo>
                <a:lnTo>
                  <a:pt x="670560" y="1386840"/>
                </a:lnTo>
              </a:path>
            </a:pathLst>
          </a:custGeom>
          <a:noFill/>
          <a:ln w="28575">
            <a:solidFill>
              <a:schemeClr val="accent4"/>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8846820" y="6512510"/>
            <a:ext cx="670560" cy="302623"/>
          </a:xfrm>
          <a:custGeom>
            <a:avLst/>
            <a:gdLst>
              <a:gd name="connsiteX0" fmla="*/ 0 w 670560"/>
              <a:gd name="connsiteY0" fmla="*/ 0 h 1386840"/>
              <a:gd name="connsiteX1" fmla="*/ 312420 w 670560"/>
              <a:gd name="connsiteY1" fmla="*/ 7620 h 1386840"/>
              <a:gd name="connsiteX2" fmla="*/ 320040 w 670560"/>
              <a:gd name="connsiteY2" fmla="*/ 1386840 h 1386840"/>
              <a:gd name="connsiteX3" fmla="*/ 670560 w 670560"/>
              <a:gd name="connsiteY3" fmla="*/ 1386840 h 1386840"/>
            </a:gdLst>
            <a:ahLst/>
            <a:cxnLst>
              <a:cxn ang="0">
                <a:pos x="connsiteX0" y="connsiteY0"/>
              </a:cxn>
              <a:cxn ang="0">
                <a:pos x="connsiteX1" y="connsiteY1"/>
              </a:cxn>
              <a:cxn ang="0">
                <a:pos x="connsiteX2" y="connsiteY2"/>
              </a:cxn>
              <a:cxn ang="0">
                <a:pos x="connsiteX3" y="connsiteY3"/>
              </a:cxn>
            </a:cxnLst>
            <a:rect l="l" t="t" r="r" b="b"/>
            <a:pathLst>
              <a:path w="670560" h="1386840">
                <a:moveTo>
                  <a:pt x="0" y="0"/>
                </a:moveTo>
                <a:lnTo>
                  <a:pt x="312420" y="7620"/>
                </a:lnTo>
                <a:lnTo>
                  <a:pt x="320040" y="1386840"/>
                </a:lnTo>
                <a:lnTo>
                  <a:pt x="670560" y="1386840"/>
                </a:lnTo>
              </a:path>
            </a:pathLst>
          </a:custGeom>
          <a:noFill/>
          <a:ln w="28575">
            <a:solidFill>
              <a:schemeClr val="accent6">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43"/>
          <p:cNvCxnSpPr/>
          <p:nvPr/>
        </p:nvCxnSpPr>
        <p:spPr>
          <a:xfrm>
            <a:off x="8846820" y="9255031"/>
            <a:ext cx="657928" cy="0"/>
          </a:xfrm>
          <a:prstGeom prst="straightConnector1">
            <a:avLst/>
          </a:prstGeom>
          <a:noFill/>
          <a:ln w="28575">
            <a:solidFill>
              <a:schemeClr val="accent6">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27" name="直線矢印コネクタ 126"/>
          <p:cNvCxnSpPr/>
          <p:nvPr/>
        </p:nvCxnSpPr>
        <p:spPr>
          <a:xfrm>
            <a:off x="8846820" y="8520810"/>
            <a:ext cx="657928" cy="0"/>
          </a:xfrm>
          <a:prstGeom prst="straightConnector1">
            <a:avLst/>
          </a:prstGeom>
          <a:noFill/>
          <a:ln w="28575">
            <a:solidFill>
              <a:schemeClr val="accent4"/>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64930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112000" y="1676400"/>
            <a:ext cx="3067050" cy="1864166"/>
          </a:xfrm>
          <a:prstGeom prst="rect">
            <a:avLst/>
          </a:prstGeom>
          <a:solidFill>
            <a:srgbClr val="FFCC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72000" bIns="45720" numCol="1" spcCol="0" rtlCol="0" fromWordArt="0" anchor="ctr" anchorCtr="0" forceAA="0" compatLnSpc="1">
            <a:prstTxWarp prst="textNoShape">
              <a:avLst/>
            </a:prstTxWarp>
            <a:noAutofit/>
          </a:bodyPr>
          <a:lstStyle/>
          <a:p>
            <a:pPr marL="127000" indent="-127000" fontAlgn="base">
              <a:spcBef>
                <a:spcPts val="900"/>
              </a:spcBef>
            </a:pP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１）　先行拠点での施設開業</a:t>
            </a:r>
            <a:endParaRPr lang="en-US" altLang="ja-JP"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216000" indent="-216000" fontAlgn="base">
              <a:spcBef>
                <a:spcPts val="900"/>
              </a:spcBef>
            </a:pP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２）　</a:t>
            </a: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大坂の陣</a:t>
            </a:r>
            <a:r>
              <a:rPr lang="en-US" altLang="ja-JP"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400</a:t>
            </a: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年や「水と光の大文化祭（仮称）」と連携した旅行商品の展開</a:t>
            </a:r>
            <a:endParaRPr lang="en-US" altLang="ja-JP"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127000" indent="-127000" fontAlgn="base">
              <a:spcBef>
                <a:spcPts val="900"/>
              </a:spcBef>
            </a:pP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３）　国内・海外の水都との交流</a:t>
            </a:r>
            <a:endParaRPr lang="en-US" altLang="ja-JP"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216000" indent="-216000" fontAlgn="base">
              <a:spcBef>
                <a:spcPts val="300"/>
              </a:spcBef>
            </a:pP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　・　中之島</a:t>
            </a:r>
            <a:r>
              <a:rPr lang="ja-JP" alt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全体を光で包む光</a:t>
            </a: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プロジェクト</a:t>
            </a:r>
            <a:r>
              <a:rPr lang="ja-JP" altLang="en-US" sz="9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と、「水と光の大文化祭（仮称）</a:t>
            </a:r>
            <a:r>
              <a:rPr lang="ja-JP" altLang="en-US"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」の連携</a:t>
            </a:r>
            <a:endParaRPr lang="en-US" altLang="ja-JP" sz="900" dirty="0" smtClean="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127000" indent="-127000" fontAlgn="base">
              <a:spcBef>
                <a:spcPts val="300"/>
              </a:spcBef>
            </a:pPr>
            <a:endPar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6" name="テキスト ボックス 20"/>
          <p:cNvSpPr txBox="1"/>
          <p:nvPr/>
        </p:nvSpPr>
        <p:spPr>
          <a:xfrm>
            <a:off x="7589066" y="3713405"/>
            <a:ext cx="7036732" cy="67926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05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7" name="テキスト ボックス 20"/>
          <p:cNvSpPr txBox="1"/>
          <p:nvPr/>
        </p:nvSpPr>
        <p:spPr>
          <a:xfrm>
            <a:off x="552234" y="3713405"/>
            <a:ext cx="7039910" cy="67926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04800" marR="2125345" indent="-304800" algn="just">
              <a:lnSpc>
                <a:spcPts val="1200"/>
              </a:lnSpc>
              <a:spcAft>
                <a:spcPts val="0"/>
              </a:spcAft>
            </a:pPr>
            <a:endParaRPr lang="ja-JP" sz="1050" kern="100" dirty="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 name="テキスト ボックス 14"/>
          <p:cNvSpPr txBox="1"/>
          <p:nvPr/>
        </p:nvSpPr>
        <p:spPr>
          <a:xfrm>
            <a:off x="10808632" y="1048769"/>
            <a:ext cx="3787775" cy="2491797"/>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rPr>
              <a:t> </a:t>
            </a:r>
            <a:endParaRPr lang="ja-JP" sz="1050" kern="100">
              <a:solidFill>
                <a:schemeClr val="tx1"/>
              </a:solidFill>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9" name="テキスト ボックス 11"/>
          <p:cNvSpPr txBox="1"/>
          <p:nvPr/>
        </p:nvSpPr>
        <p:spPr>
          <a:xfrm>
            <a:off x="501649" y="647484"/>
            <a:ext cx="14116049" cy="334752"/>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将来像　：　水</a:t>
            </a:r>
            <a:r>
              <a:rPr lang="ja-JP" altLang="en-US" sz="1600" kern="100" dirty="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の回廊をめぐる拠点が多数できて</a:t>
            </a:r>
            <a:r>
              <a:rPr lang="ja-JP" altLang="en-US" sz="16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いると</a:t>
            </a:r>
            <a:r>
              <a:rPr lang="ja-JP" altLang="en-US" sz="1600" kern="100" dirty="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共に</a:t>
            </a:r>
            <a:r>
              <a:rPr lang="ja-JP" altLang="en-US" sz="16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、水</a:t>
            </a:r>
            <a:r>
              <a:rPr lang="ja-JP" altLang="en-US" sz="1600" kern="100" dirty="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の回廊を船で</a:t>
            </a:r>
            <a:r>
              <a:rPr lang="ja-JP" altLang="en-US" sz="16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巡るクルーズ</a:t>
            </a:r>
            <a:r>
              <a:rPr lang="ja-JP" altLang="en-US" sz="1600" kern="100" dirty="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商品・観光商品化により、</a:t>
            </a:r>
            <a:r>
              <a:rPr lang="ja-JP" altLang="en-US" sz="16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国内外から</a:t>
            </a:r>
            <a:r>
              <a:rPr lang="ja-JP" altLang="en-US" sz="1600" kern="100" dirty="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観光客が</a:t>
            </a:r>
            <a:r>
              <a:rPr lang="ja-JP" altLang="en-US" sz="1600" kern="100" dirty="0" smtClean="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rPr>
              <a:t>訪れる</a:t>
            </a:r>
            <a:endParaRPr lang="ja-JP" altLang="en-US" sz="1600" kern="100" dirty="0">
              <a:solidFill>
                <a:schemeClr val="tx1"/>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0" name="テキスト ボックス 16"/>
          <p:cNvSpPr txBox="1"/>
          <p:nvPr/>
        </p:nvSpPr>
        <p:spPr>
          <a:xfrm>
            <a:off x="10919759" y="1110364"/>
            <a:ext cx="2402139" cy="228600"/>
          </a:xfrm>
          <a:prstGeom prst="rect">
            <a:avLst/>
          </a:prstGeom>
          <a:solidFill>
            <a:schemeClr val="tx1">
              <a:lumMod val="65000"/>
              <a:lumOff val="3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altLang="en-US" sz="1200" kern="100" dirty="0" smtClean="0">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平成２８年度（２０１６年度）</a:t>
            </a:r>
            <a:r>
              <a:rPr lang="ja-JP" sz="1200" kern="100" dirty="0" smtClean="0">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の</a:t>
            </a:r>
            <a:r>
              <a:rPr lang="ja-JP" sz="1200" kern="100" dirty="0">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姿</a:t>
            </a:r>
          </a:p>
          <a:p>
            <a:pPr algn="ctr">
              <a:lnSpc>
                <a:spcPts val="1200"/>
              </a:lnSpc>
              <a:spcAft>
                <a:spcPts val="0"/>
              </a:spcAft>
            </a:pPr>
            <a:r>
              <a:rPr lang="en-US" sz="1200" kern="100" dirty="0">
                <a:solidFill>
                  <a:srgbClr val="FFFFFF"/>
                </a:solidFill>
                <a:effectLst/>
                <a:latin typeface="HGPｺﾞｼｯｸE" panose="020B0900000000000000" pitchFamily="50" charset="-128"/>
                <a:ea typeface="HGPｺﾞｼｯｸE" panose="020B0900000000000000" pitchFamily="50" charset="-128"/>
                <a:cs typeface="Times New Roman" panose="02020603050405020304" pitchFamily="18" charset="0"/>
              </a:rPr>
              <a:t> </a:t>
            </a:r>
            <a:endParaRPr lang="ja-JP" sz="1200" kern="100" dirty="0">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1" name="テキスト ボックス 17"/>
          <p:cNvSpPr txBox="1"/>
          <p:nvPr/>
        </p:nvSpPr>
        <p:spPr>
          <a:xfrm>
            <a:off x="10919757" y="1397385"/>
            <a:ext cx="2402141" cy="2220100"/>
          </a:xfrm>
          <a:prstGeom prst="rect">
            <a:avLst/>
          </a:prstGeom>
          <a:noFill/>
          <a:ln w="6350">
            <a:noFill/>
            <a:prstDash val="sys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gn="just">
              <a:spcBef>
                <a:spcPts val="300"/>
              </a:spcBef>
              <a:spcAft>
                <a:spcPts val="0"/>
              </a:spcAft>
              <a:buFont typeface="Wingdings" panose="05000000000000000000" pitchFamily="2" charset="2"/>
              <a:buChar char="l"/>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川</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に向かい水辺を生かしたまちが</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できる</a:t>
            </a:r>
            <a:endPar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lgn="just">
              <a:spcBef>
                <a:spcPts val="300"/>
              </a:spcBef>
              <a:spcAft>
                <a:spcPts val="0"/>
              </a:spcAft>
              <a:buFont typeface="Wingdings" panose="05000000000000000000" pitchFamily="2" charset="2"/>
              <a:buChar char="l"/>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あまた</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の船が川を行き交って</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いる</a:t>
            </a:r>
            <a:endPar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lgn="just">
              <a:spcBef>
                <a:spcPts val="300"/>
              </a:spcBef>
              <a:spcAft>
                <a:spcPts val="0"/>
              </a:spcAft>
              <a:buFont typeface="Wingdings" panose="05000000000000000000" pitchFamily="2" charset="2"/>
              <a:buChar char="l"/>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美しい</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水辺景観が広がり光で輝いて</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いる</a:t>
            </a:r>
            <a:endPar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lgn="just">
              <a:spcBef>
                <a:spcPts val="300"/>
              </a:spcBef>
              <a:spcAft>
                <a:spcPts val="0"/>
              </a:spcAft>
              <a:buFont typeface="Wingdings" panose="05000000000000000000" pitchFamily="2" charset="2"/>
              <a:buChar char="l"/>
            </a:pP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情報</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発信、プロモーション等、水都全体</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でエリアマネジメント</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による魅力向上が始まり</a:t>
            </a:r>
            <a:r>
              <a:rPr lang="ja-JP" altLang="en-US" sz="11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、国内外</a:t>
            </a:r>
            <a:r>
              <a:rPr lang="ja-JP" altLang="en-US" sz="1100" kern="100" dirty="0">
                <a:latin typeface="HGPｺﾞｼｯｸE" panose="020B0900000000000000" pitchFamily="50" charset="-128"/>
                <a:ea typeface="HGPｺﾞｼｯｸE" panose="020B0900000000000000" pitchFamily="50" charset="-128"/>
                <a:cs typeface="Times New Roman" panose="02020603050405020304" pitchFamily="18" charset="0"/>
              </a:rPr>
              <a:t>に水都大阪が知られる</a:t>
            </a:r>
          </a:p>
        </p:txBody>
      </p:sp>
      <p:sp>
        <p:nvSpPr>
          <p:cNvPr id="12" name="二等辺三角形 11"/>
          <p:cNvSpPr/>
          <p:nvPr/>
        </p:nvSpPr>
        <p:spPr>
          <a:xfrm rot="5400000">
            <a:off x="9201377" y="2162632"/>
            <a:ext cx="2568716" cy="34099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3"/>
          <p:cNvSpPr txBox="1"/>
          <p:nvPr/>
        </p:nvSpPr>
        <p:spPr>
          <a:xfrm>
            <a:off x="7112000" y="1052903"/>
            <a:ext cx="3067050" cy="623497"/>
          </a:xfrm>
          <a:prstGeom prst="rect">
            <a:avLst/>
          </a:prstGeom>
          <a:solidFill>
            <a:sysClr val="windowText" lastClr="000000">
              <a:lumMod val="65000"/>
              <a:lumOff val="35000"/>
            </a:sysClr>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平成２７年度（２０１５年度）</a:t>
            </a:r>
            <a:endParaRPr lang="en-US" altLang="ja-JP"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tabLst>
                <a:tab pos="1533525" algn="l"/>
              </a:tabLst>
            </a:pPr>
            <a:r>
              <a:rPr lang="ja-JP" altLang="en-US"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　　水</a:t>
            </a:r>
            <a:r>
              <a:rPr lang="ja-JP" altLang="en-US" sz="14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の回廊全体をステージに</a:t>
            </a:r>
            <a:r>
              <a:rPr lang="ja-JP" altLang="en-US"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した</a:t>
            </a:r>
            <a:endParaRPr lang="en-US" altLang="ja-JP"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tabLst>
                <a:tab pos="1533525" algn="l"/>
              </a:tabLst>
            </a:pPr>
            <a:r>
              <a:rPr lang="ja-JP" altLang="en-US"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　　面的な事業展開</a:t>
            </a:r>
            <a:endParaRPr lang="ja-JP" altLang="en-US" sz="14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6" name="テキスト ボックス 3"/>
          <p:cNvSpPr txBox="1"/>
          <p:nvPr/>
        </p:nvSpPr>
        <p:spPr>
          <a:xfrm>
            <a:off x="523117" y="3796516"/>
            <a:ext cx="7401385" cy="369332"/>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174625" indent="-174625"/>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１</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．水辺の１７拠点づくり：水</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都の川沿い</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の</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１７</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拠点</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の「個性ある川の駅</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」化</a:t>
            </a:r>
            <a:endPar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7" name="テキスト ボックス 3"/>
          <p:cNvSpPr txBox="1"/>
          <p:nvPr/>
        </p:nvSpPr>
        <p:spPr>
          <a:xfrm>
            <a:off x="3030561" y="6635807"/>
            <a:ext cx="4537160" cy="561692"/>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Bef>
                <a:spcPts val="3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水辺地権者</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による地先利用</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希望の発掘</a:t>
            </a:r>
            <a:endParaRPr lang="en-US" altLang="ja-JP" sz="1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3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北浜テラスに準じたオープンテラス</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・川床等</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の</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拡大</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8" name="テキスト ボックス 3"/>
          <p:cNvSpPr txBox="1"/>
          <p:nvPr/>
        </p:nvSpPr>
        <p:spPr>
          <a:xfrm>
            <a:off x="3251672" y="4188715"/>
            <a:ext cx="4399318" cy="1500411"/>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Bef>
                <a:spcPts val="300"/>
              </a:spcBef>
              <a:spcAft>
                <a:spcPts val="0"/>
              </a:spcAft>
              <a:buFont typeface="Wingdings" panose="05000000000000000000" pitchFamily="2" charset="2"/>
              <a:buChar char="l"/>
            </a:pP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大阪城港周辺地域のビジョン策定・</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提案</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300"/>
              </a:spcBef>
              <a:spcAft>
                <a:spcPts val="0"/>
              </a:spcAft>
              <a:buFont typeface="Wingdings" panose="05000000000000000000" pitchFamily="2" charset="2"/>
              <a:buChar char="l"/>
            </a:pPr>
            <a:r>
              <a:rPr lang="ja-JP" altLang="en-US" sz="14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大正</a:t>
            </a:r>
            <a:r>
              <a:rPr lang="ja-JP" altLang="en-US" sz="1400" kern="100" spc="-40" dirty="0">
                <a:latin typeface="HGPｺﾞｼｯｸE" panose="020B0900000000000000" pitchFamily="50" charset="-128"/>
                <a:ea typeface="HGPｺﾞｼｯｸE" panose="020B0900000000000000" pitchFamily="50" charset="-128"/>
                <a:cs typeface="Times New Roman" panose="02020603050405020304" pitchFamily="18" charset="0"/>
              </a:rPr>
              <a:t>エリアの社会実験と河川占用準則特区指定の</a:t>
            </a:r>
            <a:r>
              <a:rPr lang="ja-JP" altLang="en-US" sz="14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rPr>
              <a:t>支援</a:t>
            </a:r>
            <a:endParaRPr lang="en-US" altLang="ja-JP" sz="1400" kern="100" spc="-4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300"/>
              </a:spcBef>
              <a:spcAft>
                <a:spcPts val="0"/>
              </a:spcAft>
              <a:buFont typeface="Wingdings" panose="05000000000000000000" pitchFamily="2" charset="2"/>
              <a:buChar char="l"/>
            </a:pP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本町</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橋でマーケットサウンディングを受けたビジョン策定支援</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3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水都コンシェルジュによる各拠点の魅力発掘と一体的な情報発信</a:t>
            </a:r>
            <a:endPar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23" name="テキスト ボックス 22"/>
          <p:cNvSpPr txBox="1"/>
          <p:nvPr/>
        </p:nvSpPr>
        <p:spPr>
          <a:xfrm>
            <a:off x="3151439" y="9780796"/>
            <a:ext cx="4270442" cy="660386"/>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044000" indent="-1044000" algn="just"/>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■達成</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目標　：　舟運</a:t>
            </a: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利用者　約</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51</a:t>
            </a: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万人</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25</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年度</a:t>
            </a: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より</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万人増、うち</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1</a:t>
            </a: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万人程度の貢献を目指す</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044000" indent="-1044000" algn="just"/>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舟運活性化に向けた社会実験４つ以上の実施</a:t>
            </a:r>
            <a:endPar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4" name="テキスト ボックス 3"/>
          <p:cNvSpPr txBox="1"/>
          <p:nvPr/>
        </p:nvSpPr>
        <p:spPr>
          <a:xfrm>
            <a:off x="523117" y="6262706"/>
            <a:ext cx="6546985" cy="369332"/>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174625" indent="-174625"/>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２</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．水辺オーナーの支援　：　水の</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回廊全体での</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水辺利活用の実現</a:t>
            </a:r>
            <a:endPar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25" name="テキスト ボックス 3"/>
          <p:cNvSpPr txBox="1"/>
          <p:nvPr/>
        </p:nvSpPr>
        <p:spPr>
          <a:xfrm>
            <a:off x="523117" y="8403657"/>
            <a:ext cx="6468437" cy="369332"/>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174625" indent="-174625"/>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３</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．舟運の活性化　：　水</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都</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大阪を体感する定番商品の造成・試行</a:t>
            </a:r>
            <a:endPar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26" name="テキスト ボックス 3"/>
          <p:cNvSpPr txBox="1"/>
          <p:nvPr/>
        </p:nvSpPr>
        <p:spPr>
          <a:xfrm>
            <a:off x="3030560" y="8735105"/>
            <a:ext cx="4670715" cy="815608"/>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Bef>
                <a:spcPts val="300"/>
              </a:spcBef>
              <a:spcAft>
                <a:spcPts val="0"/>
              </a:spcAft>
              <a:buFont typeface="Wingdings" panose="05000000000000000000" pitchFamily="2" charset="2"/>
              <a:buChar char="l"/>
            </a:pPr>
            <a:r>
              <a:rPr lang="ja-JP" altLang="en-US" sz="14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回遊体験商品の造成・試行</a:t>
            </a:r>
            <a:r>
              <a:rPr lang="ja-JP" altLang="en-US" sz="10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rPr>
              <a:t>（旅行会社・大阪観光局と連携）</a:t>
            </a:r>
            <a:endParaRPr lang="en-US" altLang="ja-JP" sz="900" kern="100" spc="-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300"/>
              </a:spcBef>
              <a:spcAft>
                <a:spcPts val="0"/>
              </a:spcAft>
              <a:buFont typeface="Wingdings" panose="05000000000000000000" pitchFamily="2" charset="2"/>
              <a:buChar char="l"/>
            </a:pPr>
            <a:r>
              <a:rPr lang="ja-JP" altLang="en-US" sz="1400" kern="100" spc="-60" dirty="0" smtClean="0">
                <a:latin typeface="HGPｺﾞｼｯｸE" panose="020B0900000000000000" pitchFamily="50" charset="-128"/>
                <a:ea typeface="HGPｺﾞｼｯｸE" panose="020B0900000000000000" pitchFamily="50" charset="-128"/>
                <a:cs typeface="Times New Roman" panose="02020603050405020304" pitchFamily="18" charset="0"/>
              </a:rPr>
              <a:t>拠点</a:t>
            </a:r>
            <a:r>
              <a:rPr lang="ja-JP" altLang="en-US" sz="1100" kern="100" spc="-60" dirty="0" smtClean="0">
                <a:latin typeface="HGPｺﾞｼｯｸE" panose="020B0900000000000000" pitchFamily="50" charset="-128"/>
                <a:ea typeface="HGPｺﾞｼｯｸE" panose="020B0900000000000000" pitchFamily="50" charset="-128"/>
                <a:cs typeface="Times New Roman" panose="02020603050405020304" pitchFamily="18" charset="0"/>
              </a:rPr>
              <a:t>（中之島公園、中之島</a:t>
            </a:r>
            <a:r>
              <a:rPr lang="en-US" altLang="ja-JP" sz="1100" kern="100" spc="-60" dirty="0" smtClean="0">
                <a:latin typeface="HGPｺﾞｼｯｸE" panose="020B0900000000000000" pitchFamily="50" charset="-128"/>
                <a:ea typeface="HGPｺﾞｼｯｸE" panose="020B0900000000000000" pitchFamily="50" charset="-128"/>
                <a:cs typeface="Times New Roman" panose="02020603050405020304" pitchFamily="18" charset="0"/>
              </a:rPr>
              <a:t>GATE</a:t>
            </a:r>
            <a:r>
              <a:rPr lang="ja-JP" altLang="en-US" sz="1100" kern="100" spc="-60" dirty="0" smtClean="0">
                <a:latin typeface="HGPｺﾞｼｯｸE" panose="020B0900000000000000" pitchFamily="50" charset="-128"/>
                <a:ea typeface="HGPｺﾞｼｯｸE" panose="020B0900000000000000" pitchFamily="50" charset="-128"/>
                <a:cs typeface="Times New Roman" panose="02020603050405020304" pitchFamily="18" charset="0"/>
              </a:rPr>
              <a:t>等）</a:t>
            </a:r>
            <a:r>
              <a:rPr lang="ja-JP" altLang="en-US" sz="1400" kern="100" spc="-60" dirty="0" smtClean="0">
                <a:latin typeface="HGPｺﾞｼｯｸE" panose="020B0900000000000000" pitchFamily="50" charset="-128"/>
                <a:ea typeface="HGPｺﾞｼｯｸE" panose="020B0900000000000000" pitchFamily="50" charset="-128"/>
                <a:cs typeface="Times New Roman" panose="02020603050405020304" pitchFamily="18" charset="0"/>
              </a:rPr>
              <a:t>をつなぐクルーズ商品造成</a:t>
            </a:r>
            <a:endParaRPr lang="en-US" altLang="ja-JP" sz="1400" kern="100" spc="-6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3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インバウンド向けクルーズ商品販売システムの実証実験</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27" name="テキスト ボックス 3"/>
          <p:cNvSpPr txBox="1"/>
          <p:nvPr/>
        </p:nvSpPr>
        <p:spPr>
          <a:xfrm>
            <a:off x="7573095" y="3790166"/>
            <a:ext cx="6885218" cy="64633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174625" indent="-174625"/>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４．プロモーション・ホスピタリティ　：　顔の見える関係づくり、</a:t>
            </a:r>
            <a:endParaRPr lang="en-US" altLang="ja-JP"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4625" indent="-174625"/>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水都魅力アンバサダーの任命</a:t>
            </a:r>
            <a:endPar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28" name="テキスト ボックス 3"/>
          <p:cNvSpPr txBox="1"/>
          <p:nvPr/>
        </p:nvSpPr>
        <p:spPr>
          <a:xfrm>
            <a:off x="10080539" y="7279195"/>
            <a:ext cx="4537160" cy="1477328"/>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Bef>
                <a:spcPts val="3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「水と光の大文化祭（仮称）」の企画、企業誘致</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a:spcBef>
                <a:spcPts val="300"/>
              </a:spcBef>
              <a:spcAft>
                <a:spcPts val="0"/>
              </a:spcAft>
            </a:pP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光のまちづくりと連携し、昼と夜の水都の魅力を発信</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a:spcBef>
                <a:spcPts val="300"/>
              </a:spcBef>
              <a:spcAft>
                <a:spcPts val="0"/>
              </a:spcAft>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国内外から</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の船</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結集</a:t>
            </a:r>
            <a:endParaRPr lang="en-US" altLang="ja-JP" sz="1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spcBef>
                <a:spcPts val="300"/>
              </a:spcBef>
              <a:spcAft>
                <a:spcPts val="0"/>
              </a:spcAft>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大文化</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祭</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パビリオンでの、水</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都大阪の取り組み発信</a:t>
            </a:r>
            <a:endParaRPr lang="en-US" altLang="ja-JP" sz="1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324000" indent="-324000">
              <a:spcBef>
                <a:spcPts val="300"/>
              </a:spcBef>
              <a:spcAft>
                <a:spcPts val="0"/>
              </a:spcAft>
            </a:pP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200" kern="100" dirty="0">
                <a:latin typeface="HGPｺﾞｼｯｸE" panose="020B0900000000000000" pitchFamily="50" charset="-128"/>
                <a:ea typeface="HGPｺﾞｼｯｸE" panose="020B0900000000000000" pitchFamily="50" charset="-128"/>
                <a:cs typeface="Times New Roman" panose="02020603050405020304" pitchFamily="18" charset="0"/>
              </a:rPr>
              <a:t>終了後、パビリオンは水と光の首都大阪の拠点</a:t>
            </a: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として</a:t>
            </a:r>
            <a:r>
              <a:rPr lang="ja-JP" altLang="en-US" sz="1200" kern="100" dirty="0">
                <a:latin typeface="HGPｺﾞｼｯｸE" panose="020B0900000000000000" pitchFamily="50" charset="-128"/>
                <a:ea typeface="HGPｺﾞｼｯｸE" panose="020B0900000000000000" pitchFamily="50" charset="-128"/>
                <a:cs typeface="Times New Roman" panose="02020603050405020304" pitchFamily="18" charset="0"/>
              </a:rPr>
              <a:t>、国際集客やシビックプライドセンターと</a:t>
            </a:r>
            <a:r>
              <a:rPr lang="ja-JP" altLang="en-US" sz="12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しての活用を検討）</a:t>
            </a:r>
            <a:endParaRPr lang="en-US" altLang="ja-JP" sz="12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29" name="テキスト ボックス 3"/>
          <p:cNvSpPr txBox="1"/>
          <p:nvPr/>
        </p:nvSpPr>
        <p:spPr>
          <a:xfrm>
            <a:off x="10080539" y="4424284"/>
            <a:ext cx="4537160" cy="1880002"/>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Bef>
                <a:spcPts val="1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海外メディア、著名雑誌への掲載</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100"/>
              </a:spcBef>
              <a:spcAft>
                <a:spcPts val="0"/>
              </a:spcAft>
              <a:buFont typeface="Wingdings" panose="05000000000000000000" pitchFamily="2" charset="2"/>
              <a:buChar char="l"/>
            </a:pP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全国</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の</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水</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都との連携、共同プロモーション（国土交通省ミズベリング</a:t>
            </a:r>
            <a:r>
              <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2014</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の誘致等）</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1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大阪観光</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局</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との連携</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1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水都大阪サポーターの育成と活動の場の拡大</a:t>
            </a:r>
            <a:endParaRPr lang="en-US" altLang="ja-JP" sz="1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1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水都の魅力を発信するアンバサダー（大使）の任命</a:t>
            </a:r>
            <a:endParaRPr lang="en-US" altLang="ja-JP"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1450" indent="-171450">
              <a:spcBef>
                <a:spcPts val="100"/>
              </a:spcBef>
              <a:spcAft>
                <a:spcPts val="0"/>
              </a:spcAft>
              <a:buFont typeface="Wingdings" panose="05000000000000000000" pitchFamily="2" charset="2"/>
              <a:buChar char="l"/>
            </a:pP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大阪市とハンブルグ</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姉妹都市</a:t>
            </a:r>
            <a:r>
              <a:rPr lang="en-US" altLang="ja-JP" sz="1400" kern="100" dirty="0">
                <a:latin typeface="HGPｺﾞｼｯｸE" panose="020B0900000000000000" pitchFamily="50" charset="-128"/>
                <a:ea typeface="HGPｺﾞｼｯｸE" panose="020B0900000000000000" pitchFamily="50" charset="-128"/>
                <a:cs typeface="Times New Roman" panose="02020603050405020304" pitchFamily="18" charset="0"/>
              </a:rPr>
              <a:t>25</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周年等をきっかけ</a:t>
            </a:r>
            <a:r>
              <a:rPr lang="ja-JP" altLang="en-US" sz="14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にした、</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ドイツとの情報発信連携</a:t>
            </a:r>
            <a:endParaRPr lang="en-US" altLang="ja-JP" sz="14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30" name="テキスト ボックス 3"/>
          <p:cNvSpPr txBox="1"/>
          <p:nvPr/>
        </p:nvSpPr>
        <p:spPr>
          <a:xfrm>
            <a:off x="7573095" y="6843731"/>
            <a:ext cx="6546985" cy="369332"/>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174625" indent="-174625"/>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５．</a:t>
            </a:r>
            <a:r>
              <a:rPr lang="en-US" altLang="ja-JP"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2015</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年シンボルイヤー　：　「水と光の大文化祭（仮称）」の企画</a:t>
            </a:r>
            <a:endParaRPr lang="ja-JP" altLang="en-US" sz="1800" kern="100" dirty="0">
              <a:solidFill>
                <a:srgbClr val="FF0000"/>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31" name="テキスト ボックス 30"/>
          <p:cNvSpPr txBox="1"/>
          <p:nvPr/>
        </p:nvSpPr>
        <p:spPr>
          <a:xfrm>
            <a:off x="10179049" y="6302552"/>
            <a:ext cx="4343009" cy="507528"/>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901700" indent="-901700" algn="just">
              <a:spcBef>
                <a:spcPts val="300"/>
              </a:spcBef>
            </a:pP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■達成目標</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：掲載件数</a:t>
            </a: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　雑誌・新聞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40</a:t>
            </a: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件、ＴＶ・ラジオ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10</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件</a:t>
            </a:r>
            <a:endPar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901700" indent="-901700" algn="just">
              <a:spcBef>
                <a:spcPts val="300"/>
              </a:spcBef>
            </a:pP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サイトアクセス数</a:t>
            </a: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50</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万セッション、サポーター</a:t>
            </a:r>
            <a:r>
              <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190</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人</a:t>
            </a:r>
            <a:endPar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34" name="テキスト ボックス 3"/>
          <p:cNvSpPr txBox="1"/>
          <p:nvPr/>
        </p:nvSpPr>
        <p:spPr>
          <a:xfrm>
            <a:off x="535276" y="8179241"/>
            <a:ext cx="2730235" cy="24622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r">
              <a:spcAft>
                <a:spcPts val="0"/>
              </a:spcAft>
            </a:pP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（参考）北浜テラス仮設社会実験の風景（</a:t>
            </a:r>
            <a:r>
              <a:rPr lang="en-US" altLang="ja-JP"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2008</a:t>
            </a: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35" name="テキスト ボックス 3"/>
          <p:cNvSpPr txBox="1"/>
          <p:nvPr/>
        </p:nvSpPr>
        <p:spPr>
          <a:xfrm>
            <a:off x="1542561" y="10194961"/>
            <a:ext cx="1497525" cy="24622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r">
              <a:spcAft>
                <a:spcPts val="0"/>
              </a:spcAft>
            </a:pP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回遊体験商品イメージ図</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36" name="テキスト ボックス 3"/>
          <p:cNvSpPr txBox="1"/>
          <p:nvPr/>
        </p:nvSpPr>
        <p:spPr>
          <a:xfrm>
            <a:off x="8257077" y="8699298"/>
            <a:ext cx="1830949" cy="24622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r">
              <a:spcAft>
                <a:spcPts val="0"/>
              </a:spcAft>
            </a:pP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「水と光の大文化祭」イメージ図</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42" name="図 41"/>
          <p:cNvPicPr>
            <a:picLocks noChangeAspect="1"/>
          </p:cNvPicPr>
          <p:nvPr/>
        </p:nvPicPr>
        <p:blipFill>
          <a:blip r:embed="rId2" cstate="print"/>
          <a:stretch>
            <a:fillRect/>
          </a:stretch>
        </p:blipFill>
        <p:spPr>
          <a:xfrm>
            <a:off x="7837769" y="7221139"/>
            <a:ext cx="2220774" cy="1521701"/>
          </a:xfrm>
          <a:prstGeom prst="rect">
            <a:avLst/>
          </a:prstGeom>
        </p:spPr>
      </p:pic>
      <p:pic>
        <p:nvPicPr>
          <p:cNvPr id="44" name="図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2645" y="8796065"/>
            <a:ext cx="2341898" cy="1440045"/>
          </a:xfrm>
          <a:prstGeom prst="rect">
            <a:avLst/>
          </a:prstGeom>
        </p:spPr>
      </p:pic>
      <p:pic>
        <p:nvPicPr>
          <p:cNvPr id="45" name="図 4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5244" y="6654857"/>
            <a:ext cx="2359299" cy="1566397"/>
          </a:xfrm>
          <a:prstGeom prst="rect">
            <a:avLst/>
          </a:prstGeom>
        </p:spPr>
      </p:pic>
      <p:sp>
        <p:nvSpPr>
          <p:cNvPr id="47" name="二等辺三角形 46"/>
          <p:cNvSpPr/>
          <p:nvPr/>
        </p:nvSpPr>
        <p:spPr>
          <a:xfrm rot="10800000">
            <a:off x="4986793" y="3569051"/>
            <a:ext cx="800100" cy="21976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3"/>
          <p:cNvSpPr txBox="1"/>
          <p:nvPr/>
        </p:nvSpPr>
        <p:spPr>
          <a:xfrm>
            <a:off x="7573094" y="9014200"/>
            <a:ext cx="6939230" cy="646331"/>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4625" indent="-174625"/>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６．ミズベリング</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世界</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会議　：　新しい</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水辺の</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使いこなしﾜｰﾙﾄﾞﾜｰｸｼｮｯﾌﾟ</a:t>
            </a:r>
            <a:endPar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marL="174625" indent="-174625"/>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 </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水辺に投資</a:t>
            </a:r>
            <a:r>
              <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rPr>
              <a:t>と開発</a:t>
            </a:r>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を促すﾋﾞｼﾞﾈｽｾｯｼｮﾝ</a:t>
            </a:r>
            <a:endParaRPr lang="ja-JP" altLang="en-US" sz="180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pic>
        <p:nvPicPr>
          <p:cNvPr id="49" name="Picture 2" descr="http://mizbering.jp/wp-content/themes/mizbering/images/home/home_logo.pn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397492" y="9527909"/>
            <a:ext cx="1076423" cy="940048"/>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ボックス 3"/>
          <p:cNvSpPr txBox="1"/>
          <p:nvPr/>
        </p:nvSpPr>
        <p:spPr>
          <a:xfrm>
            <a:off x="10080539" y="9650745"/>
            <a:ext cx="4537160" cy="307777"/>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1450" indent="-171450">
              <a:spcBef>
                <a:spcPts val="300"/>
              </a:spcBef>
              <a:spcAft>
                <a:spcPts val="0"/>
              </a:spcAft>
              <a:buFont typeface="Wingdings" panose="05000000000000000000" pitchFamily="2" charset="2"/>
              <a:buChar char="l"/>
            </a:pP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全国水都ネットワークとの連携</a:t>
            </a:r>
          </a:p>
        </p:txBody>
      </p:sp>
      <p:sp>
        <p:nvSpPr>
          <p:cNvPr id="56" name="テキスト ボックス 55"/>
          <p:cNvSpPr txBox="1"/>
          <p:nvPr/>
        </p:nvSpPr>
        <p:spPr>
          <a:xfrm>
            <a:off x="3315492" y="5696165"/>
            <a:ext cx="4106390" cy="461665"/>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080000" indent="-1080000" algn="just">
              <a:spcBef>
                <a:spcPts val="300"/>
              </a:spcBef>
            </a:pP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■達成</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目標　：　</a:t>
            </a:r>
            <a:r>
              <a:rPr lang="ja-JP" altLang="en-US" sz="1200" kern="100" spc="-100" dirty="0" smtClean="0">
                <a:latin typeface="HGPｺﾞｼｯｸM" panose="020B0600000000000000" pitchFamily="50" charset="-128"/>
                <a:ea typeface="HGPｺﾞｼｯｸM" panose="020B0600000000000000" pitchFamily="50" charset="-128"/>
                <a:cs typeface="Times New Roman" panose="02020603050405020304" pitchFamily="18" charset="0"/>
              </a:rPr>
              <a:t>２０１５年度、大阪城港・大正・本町橋での「個性ある川の駅」化を目指した事前協議の完了</a:t>
            </a:r>
            <a:endParaRPr lang="ja-JP" altLang="en-US" sz="1200" kern="100" spc="-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7" name="テキスト ボックス 56"/>
          <p:cNvSpPr txBox="1"/>
          <p:nvPr/>
        </p:nvSpPr>
        <p:spPr>
          <a:xfrm>
            <a:off x="3151438" y="7257236"/>
            <a:ext cx="4270443" cy="500137"/>
          </a:xfrm>
          <a:prstGeom prst="rect">
            <a:avLst/>
          </a:prstGeom>
          <a:solidFill>
            <a:sysClr val="window" lastClr="FFFFFF"/>
          </a:solidFill>
          <a:ln w="6350">
            <a:solidFill>
              <a:prstClr val="black"/>
            </a:solid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044000" indent="-1044000" algn="just">
              <a:spcBef>
                <a:spcPts val="300"/>
              </a:spcBef>
            </a:pP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■達成</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目標 ：　地先利用を希望するオーナーを支援</a:t>
            </a: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し</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1044000" indent="-1044000" algn="just">
              <a:spcBef>
                <a:spcPts val="300"/>
              </a:spcBef>
            </a:pPr>
            <a:r>
              <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　　　　　　　　　仮設川床１つを実現</a:t>
            </a:r>
            <a:endParaRPr lang="ja-JP" altLang="en-US" sz="12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53" name="テキスト ボックス 3"/>
          <p:cNvSpPr txBox="1"/>
          <p:nvPr/>
        </p:nvSpPr>
        <p:spPr>
          <a:xfrm>
            <a:off x="523117" y="280697"/>
            <a:ext cx="13468653" cy="369332"/>
          </a:xfrm>
          <a:prstGeom prst="rect">
            <a:avLst/>
          </a:prstGeom>
          <a:noFill/>
          <a:ln w="6350">
            <a:no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174625" indent="-174625"/>
            <a:r>
              <a:rPr lang="ja-JP" altLang="en-US" sz="1800" kern="100" dirty="0" smtClean="0">
                <a:latin typeface="HGPｺﾞｼｯｸE" panose="020B0900000000000000" pitchFamily="50" charset="-128"/>
                <a:ea typeface="HGPｺﾞｼｯｸE" panose="020B0900000000000000" pitchFamily="50" charset="-128"/>
                <a:cs typeface="Times New Roman" panose="02020603050405020304" pitchFamily="18" charset="0"/>
              </a:rPr>
              <a:t>平成２６年度水都大阪パートナーズの取り組みについて　ミッション②：国内外から観光客が訪れる「水と光のテーマパークの実現」</a:t>
            </a:r>
            <a:endParaRPr lang="ja-JP" altLang="ja-JP" sz="2400" kern="100" spc="-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4" name="テキスト ボックス 9"/>
          <p:cNvSpPr txBox="1"/>
          <p:nvPr/>
        </p:nvSpPr>
        <p:spPr>
          <a:xfrm>
            <a:off x="501650" y="1052903"/>
            <a:ext cx="3133725" cy="623497"/>
          </a:xfrm>
          <a:prstGeom prst="rect">
            <a:avLst/>
          </a:prstGeom>
          <a:solidFill>
            <a:sysClr val="windowText" lastClr="000000">
              <a:lumMod val="65000"/>
              <a:lumOff val="35000"/>
            </a:sysClr>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平成２５年度（２０１３年度）</a:t>
            </a:r>
            <a:endParaRPr lang="en-US" altLang="ja-JP"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tabLst>
                <a:tab pos="1533525" algn="l"/>
              </a:tabLst>
            </a:pPr>
            <a:r>
              <a:rPr lang="ja-JP" altLang="en-US"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rPr>
              <a:t>　　水の回廊における拠点づくり支援と</a:t>
            </a:r>
            <a:endParaRPr lang="en-US" altLang="ja-JP"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tabLst>
                <a:tab pos="1533525" algn="l"/>
              </a:tabLst>
            </a:pPr>
            <a:r>
              <a:rPr lang="ja-JP" altLang="en-US"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rPr>
              <a:t>　　舟運の魅力づくり、情報発信</a:t>
            </a:r>
            <a:endParaRPr lang="ja-JP" altLang="en-US" sz="1400" kern="100" dirty="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3" name="テキスト ボックス 42"/>
          <p:cNvSpPr txBox="1"/>
          <p:nvPr/>
        </p:nvSpPr>
        <p:spPr>
          <a:xfrm>
            <a:off x="501650" y="1676400"/>
            <a:ext cx="3133725" cy="1864166"/>
          </a:xfrm>
          <a:prstGeom prst="rect">
            <a:avLst/>
          </a:prstGeom>
          <a:solidFill>
            <a:srgbClr val="FFCC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85725" indent="-85725" fontAlgn="base">
              <a:spcBef>
                <a:spcPts val="300"/>
              </a:spcBef>
              <a:spcAft>
                <a:spcPts val="0"/>
              </a:spcAft>
            </a:pP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１）　水</a:t>
            </a:r>
            <a:r>
              <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の回廊の拠点づくり</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への助成</a:t>
            </a:r>
            <a:r>
              <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公募</a:t>
            </a:r>
            <a:endParaRPr lang="en-US" altLang="ja-JP"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85725" indent="-85725" fontAlgn="base">
              <a:spcBef>
                <a:spcPts val="900"/>
              </a:spcBef>
              <a:spcAft>
                <a:spcPts val="0"/>
              </a:spcAft>
            </a:pP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２）　クルーズ</a:t>
            </a:r>
            <a:r>
              <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船の楽しみ方造成</a:t>
            </a:r>
          </a:p>
          <a:p>
            <a:pPr marL="85725" indent="-85725" fontAlgn="base">
              <a:spcBef>
                <a:spcPts val="300"/>
              </a:spcBef>
              <a:spcAft>
                <a:spcPts val="0"/>
              </a:spcAft>
            </a:pPr>
            <a:r>
              <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大阪の食を船でめぐり楽しむ水辺バルの実施」</a:t>
            </a:r>
          </a:p>
          <a:p>
            <a:pPr marL="85725" indent="-85725" fontAlgn="base">
              <a:spcBef>
                <a:spcPts val="300"/>
              </a:spcBef>
              <a:spcAft>
                <a:spcPts val="0"/>
              </a:spcAft>
            </a:pPr>
            <a:r>
              <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ラバーダッククルーズ造成</a:t>
            </a:r>
            <a:endParaRPr lang="en-US" altLang="ja-JP"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85725" indent="-85725" fontAlgn="base">
              <a:spcBef>
                <a:spcPts val="300"/>
              </a:spcBef>
              <a:spcAft>
                <a:spcPts val="0"/>
              </a:spcAft>
            </a:pPr>
            <a:r>
              <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２</a:t>
            </a:r>
            <a:r>
              <a:rPr lang="ja-JP" altLang="en-US" sz="900" dirty="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拠点をつなぐクルーズ船</a:t>
            </a: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造成</a:t>
            </a:r>
            <a:endParaRPr lang="en-US" altLang="ja-JP"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85725" indent="-85725" fontAlgn="base">
              <a:spcBef>
                <a:spcPts val="900"/>
              </a:spcBef>
              <a:spcAft>
                <a:spcPts val="0"/>
              </a:spcAft>
            </a:pP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３）　国内中心の水都大阪の情報発信</a:t>
            </a:r>
            <a:endParaRPr lang="en-US" altLang="ja-JP"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marL="85725" indent="-85725" fontAlgn="base">
              <a:spcBef>
                <a:spcPts val="300"/>
              </a:spcBef>
              <a:spcAft>
                <a:spcPts val="0"/>
              </a:spcAft>
            </a:pPr>
            <a:r>
              <a:rPr lang="ja-JP" altLang="en-US"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rPr>
              <a:t>　・　水の回廊、ネットワーク会議開始</a:t>
            </a:r>
            <a:endParaRPr lang="en-US" altLang="ja-JP" sz="900" dirty="0" smtClean="0">
              <a:solidFill>
                <a:srgbClr val="000000"/>
              </a:solidFill>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5" name="テキスト ボックス 4"/>
          <p:cNvSpPr txBox="1"/>
          <p:nvPr/>
        </p:nvSpPr>
        <p:spPr>
          <a:xfrm>
            <a:off x="3806824" y="1676400"/>
            <a:ext cx="3133725" cy="1874196"/>
          </a:xfrm>
          <a:prstGeom prst="rect">
            <a:avLst/>
          </a:prstGeom>
          <a:solidFill>
            <a:srgbClr val="FFCC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80975" indent="-180975" fontAlgn="base">
              <a:spcBef>
                <a:spcPts val="300"/>
              </a:spcBef>
            </a:pP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１）　先行拠点の支援強化と拠点情報発信の充実</a:t>
            </a:r>
            <a:endParaRPr lang="en-US" altLang="ja-JP" sz="9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216000" indent="-216000" fontAlgn="base">
              <a:spcBef>
                <a:spcPts val="300"/>
              </a:spcBef>
            </a:pP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　水</a:t>
            </a: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の回廊でのマーケットサウンディングや公募と民間投資の誘発（大阪城、大正、本町橋等</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a:t>
            </a:r>
            <a:endParaRPr lang="en-US" altLang="ja-JP" sz="9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216000" indent="-216000" fontAlgn="base">
              <a:spcBef>
                <a:spcPts val="300"/>
              </a:spcBef>
            </a:pP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　・　水都コンシェルジュ制度</a:t>
            </a: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導入</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による</a:t>
            </a:r>
            <a:r>
              <a:rPr lang="en-US" altLang="ja-JP" sz="900" dirty="0" smtClean="0">
                <a:latin typeface="HGPｺﾞｼｯｸM" panose="020B0600000000000000" pitchFamily="50" charset="-128"/>
                <a:ea typeface="HGPｺﾞｼｯｸM" panose="020B0600000000000000" pitchFamily="50" charset="-128"/>
                <a:cs typeface="Meiryo UI" panose="020B0604030504040204" pitchFamily="50" charset="-128"/>
              </a:rPr>
              <a:t>17</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拠点の情報発信の強化</a:t>
            </a:r>
            <a:endPar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180975" indent="-180975" fontAlgn="base">
              <a:spcBef>
                <a:spcPts val="900"/>
              </a:spcBef>
            </a:pP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２）　舟運の活性化・回遊</a:t>
            </a: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体験</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商品の造成</a:t>
            </a:r>
          </a:p>
          <a:p>
            <a:pPr marL="180975" indent="-180975" fontAlgn="base">
              <a:spcBef>
                <a:spcPts val="900"/>
              </a:spcBef>
            </a:pP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３）　国内外へ向けた情報発信</a:t>
            </a:r>
            <a:endParaRPr lang="en-US" altLang="ja-JP" sz="900" dirty="0" smtClean="0">
              <a:latin typeface="HGPｺﾞｼｯｸM" panose="020B0600000000000000" pitchFamily="50" charset="-128"/>
              <a:ea typeface="HGPｺﾞｼｯｸM" panose="020B0600000000000000" pitchFamily="50" charset="-128"/>
              <a:cs typeface="Meiryo UI" panose="020B0604030504040204" pitchFamily="50" charset="-128"/>
            </a:endParaRPr>
          </a:p>
          <a:p>
            <a:pPr marL="216000" indent="-216000" fontAlgn="base">
              <a:spcBef>
                <a:spcPts val="300"/>
              </a:spcBef>
            </a:pP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　海外</a:t>
            </a: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メディアへの発信</a:t>
            </a:r>
            <a:endParaRPr lang="en-US" altLang="ja-JP" sz="900" dirty="0">
              <a:latin typeface="HGPｺﾞｼｯｸM" panose="020B0600000000000000" pitchFamily="50" charset="-128"/>
              <a:ea typeface="HGPｺﾞｼｯｸM" panose="020B0600000000000000" pitchFamily="50" charset="-128"/>
              <a:cs typeface="Meiryo UI" panose="020B0604030504040204" pitchFamily="50" charset="-128"/>
            </a:endParaRPr>
          </a:p>
          <a:p>
            <a:pPr marL="216000" indent="-216000" fontAlgn="base">
              <a:spcBef>
                <a:spcPts val="300"/>
              </a:spcBef>
            </a:pP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　</a:t>
            </a:r>
            <a:r>
              <a:rPr lang="ja-JP" altLang="en-US" sz="900" dirty="0" smtClean="0">
                <a:latin typeface="HGPｺﾞｼｯｸM" panose="020B0600000000000000" pitchFamily="50" charset="-128"/>
                <a:ea typeface="HGPｺﾞｼｯｸM" panose="020B0600000000000000" pitchFamily="50" charset="-128"/>
                <a:cs typeface="Meiryo UI" panose="020B0604030504040204" pitchFamily="50" charset="-128"/>
              </a:rPr>
              <a:t>・　水</a:t>
            </a:r>
            <a:r>
              <a:rPr lang="ja-JP" altLang="en-US" sz="900" dirty="0">
                <a:latin typeface="HGPｺﾞｼｯｸM" panose="020B0600000000000000" pitchFamily="50" charset="-128"/>
                <a:ea typeface="HGPｺﾞｼｯｸM" panose="020B0600000000000000" pitchFamily="50" charset="-128"/>
                <a:cs typeface="Meiryo UI" panose="020B0604030504040204" pitchFamily="50" charset="-128"/>
              </a:rPr>
              <a:t>都都市との連携　</a:t>
            </a:r>
          </a:p>
        </p:txBody>
      </p:sp>
      <p:sp>
        <p:nvSpPr>
          <p:cNvPr id="13" name="テキスト ボックス 8"/>
          <p:cNvSpPr txBox="1"/>
          <p:nvPr/>
        </p:nvSpPr>
        <p:spPr>
          <a:xfrm>
            <a:off x="3807459" y="1052903"/>
            <a:ext cx="3133089" cy="623497"/>
          </a:xfrm>
          <a:prstGeom prst="rect">
            <a:avLst/>
          </a:prstGeom>
          <a:solidFill>
            <a:schemeClr val="tx1">
              <a:lumMod val="65000"/>
              <a:lumOff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tabLst>
                <a:tab pos="1533525" algn="l"/>
              </a:tabLst>
            </a:pPr>
            <a:r>
              <a:rPr lang="ja-JP" altLang="en-US"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平成２６年度（２０１４年度）</a:t>
            </a:r>
            <a:endParaRPr lang="en-US" altLang="ja-JP" sz="10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tabLst>
                <a:tab pos="1533525" algn="l"/>
              </a:tabLst>
            </a:pPr>
            <a:r>
              <a:rPr lang="ja-JP" altLang="en-US" sz="1400" kern="100" dirty="0" smtClean="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　　水</a:t>
            </a:r>
            <a:r>
              <a:rPr lang="ja-JP" altLang="en-US" sz="1400" kern="100" dirty="0">
                <a:solidFill>
                  <a:schemeClr val="bg1"/>
                </a:solidFill>
                <a:latin typeface="HGPｺﾞｼｯｸE" panose="020B0900000000000000" pitchFamily="50" charset="-128"/>
                <a:ea typeface="HGPｺﾞｼｯｸE" panose="020B0900000000000000" pitchFamily="50" charset="-128"/>
                <a:cs typeface="Times New Roman" panose="02020603050405020304" pitchFamily="18" charset="0"/>
              </a:rPr>
              <a:t>の回廊全域での水辺</a:t>
            </a:r>
            <a:r>
              <a:rPr lang="ja-JP" altLang="en-US" sz="1400" kern="100" dirty="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rPr>
              <a:t>の名所化</a:t>
            </a:r>
            <a:r>
              <a:rPr lang="ja-JP" altLang="en-US"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rPr>
              <a:t>、</a:t>
            </a:r>
            <a:endParaRPr lang="en-US" altLang="ja-JP"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spcAft>
                <a:spcPts val="0"/>
              </a:spcAft>
              <a:tabLst>
                <a:tab pos="1533525" algn="l"/>
              </a:tabLst>
            </a:pPr>
            <a:r>
              <a:rPr lang="ja-JP" altLang="en-US" sz="1400" kern="100" dirty="0" smtClean="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rPr>
              <a:t>　　ネットワーク構築</a:t>
            </a:r>
            <a:endParaRPr lang="ja-JP" altLang="en-US" sz="1400" kern="100" dirty="0">
              <a:solidFill>
                <a:srgbClr val="FFFFFF"/>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46" name="正方形/長方形 45"/>
          <p:cNvSpPr/>
          <p:nvPr/>
        </p:nvSpPr>
        <p:spPr>
          <a:xfrm>
            <a:off x="3806824" y="1047004"/>
            <a:ext cx="3152776" cy="2522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10"/>
          <p:cNvSpPr txBox="1"/>
          <p:nvPr/>
        </p:nvSpPr>
        <p:spPr>
          <a:xfrm>
            <a:off x="8108639" y="9337365"/>
            <a:ext cx="2103140" cy="123111"/>
          </a:xfrm>
          <a:prstGeom prst="rect">
            <a:avLst/>
          </a:prstGeom>
          <a:noFill/>
          <a:ln w="6350">
            <a:noFill/>
            <a:prstDash val="dash"/>
          </a:ln>
          <a:effectLst/>
        </p:spPr>
        <p:txBody>
          <a:bodyPr rot="0" spcFirstLastPara="0" vert="horz" wrap="none" lIns="0" tIns="0" rIns="0" bIns="0" numCol="1" spcCol="0" rtlCol="0" fromWordArt="0" anchor="t" anchorCtr="0" forceAA="0" compatLnSpc="1">
            <a:prstTxWarp prst="textNoShape">
              <a:avLst/>
            </a:prstTxWarp>
            <a:spAutoFit/>
          </a:bodyPr>
          <a:lstStyle/>
          <a:p>
            <a:pPr algn="just">
              <a:spcAft>
                <a:spcPts val="0"/>
              </a:spcAft>
            </a:pPr>
            <a:r>
              <a:rPr lang="ja-JP" altLang="en-US" sz="800" kern="100" dirty="0" smtClean="0">
                <a:effectLst/>
                <a:latin typeface="HGPｺﾞｼｯｸM" panose="020B0600000000000000" pitchFamily="50" charset="-128"/>
                <a:ea typeface="HGPｺﾞｼｯｸM" panose="020B0600000000000000" pitchFamily="50" charset="-128"/>
                <a:cs typeface="Times New Roman" panose="02020603050405020304" pitchFamily="18" charset="0"/>
              </a:rPr>
              <a:t>（国土交通省 水管理・国土保全局 河川環境課）</a:t>
            </a:r>
            <a:endParaRPr lang="ja-JP" sz="8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nvGrpSpPr>
          <p:cNvPr id="3" name="グループ化 2"/>
          <p:cNvGrpSpPr/>
          <p:nvPr/>
        </p:nvGrpSpPr>
        <p:grpSpPr>
          <a:xfrm>
            <a:off x="13421646" y="1110364"/>
            <a:ext cx="1092025" cy="2364050"/>
            <a:chOff x="14868151" y="1095084"/>
            <a:chExt cx="1092025" cy="2364050"/>
          </a:xfrm>
        </p:grpSpPr>
        <p:pic>
          <p:nvPicPr>
            <p:cNvPr id="60" name="図 59"/>
            <p:cNvPicPr>
              <a:picLocks noChangeAspect="1"/>
            </p:cNvPicPr>
            <p:nvPr/>
          </p:nvPicPr>
          <p:blipFill rotWithShape="1">
            <a:blip r:embed="rId7" cstate="print"/>
            <a:srcRect t="18365"/>
            <a:stretch/>
          </p:blipFill>
          <p:spPr>
            <a:xfrm>
              <a:off x="14868153" y="1947834"/>
              <a:ext cx="1090678" cy="658029"/>
            </a:xfrm>
            <a:prstGeom prst="rect">
              <a:avLst/>
            </a:prstGeom>
          </p:spPr>
        </p:pic>
        <p:pic>
          <p:nvPicPr>
            <p:cNvPr id="6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68151" y="1095084"/>
              <a:ext cx="1092025" cy="814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 descr="E:\LIB\水都フォルダ\★★画像セレクト版\天の川伝説.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868966" y="2643927"/>
              <a:ext cx="1089864" cy="81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右矢印 50"/>
          <p:cNvSpPr/>
          <p:nvPr/>
        </p:nvSpPr>
        <p:spPr>
          <a:xfrm>
            <a:off x="3562350" y="2008287"/>
            <a:ext cx="288925" cy="987293"/>
          </a:xfrm>
          <a:prstGeom prst="rightArrow">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52" name="右矢印 51"/>
          <p:cNvSpPr/>
          <p:nvPr/>
        </p:nvSpPr>
        <p:spPr>
          <a:xfrm>
            <a:off x="6889114" y="1958445"/>
            <a:ext cx="288925" cy="987293"/>
          </a:xfrm>
          <a:prstGeom prst="rightArrow">
            <a:avLst/>
          </a:prstGeom>
          <a:solidFill>
            <a:sysClr val="windowText" lastClr="000000">
              <a:lumMod val="50000"/>
              <a:lumOff val="50000"/>
            </a:sys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HGPｺﾞｼｯｸM" panose="020B0600000000000000" pitchFamily="50" charset="-128"/>
              <a:ea typeface="HGPｺﾞｼｯｸM" panose="020B0600000000000000" pitchFamily="50" charset="-128"/>
            </a:endParaRPr>
          </a:p>
        </p:txBody>
      </p:sp>
      <p:sp>
        <p:nvSpPr>
          <p:cNvPr id="68" name="テキスト ボックス 3"/>
          <p:cNvSpPr txBox="1"/>
          <p:nvPr/>
        </p:nvSpPr>
        <p:spPr>
          <a:xfrm>
            <a:off x="2285416" y="6067982"/>
            <a:ext cx="848309" cy="24622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defPPr>
              <a:defRPr lang="ja-JP"/>
            </a:defPPr>
            <a:lvl1pPr marL="0" algn="l" defTabSz="1238921" rtl="0" eaLnBrk="1" latinLnBrk="0" hangingPunct="1">
              <a:defRPr kumimoji="1" sz="2439" kern="1200">
                <a:solidFill>
                  <a:schemeClr val="tx1"/>
                </a:solidFill>
                <a:latin typeface="+mn-lt"/>
                <a:ea typeface="+mn-ea"/>
                <a:cs typeface="+mn-cs"/>
              </a:defRPr>
            </a:lvl1pPr>
            <a:lvl2pPr marL="619460" algn="l" defTabSz="1238921" rtl="0" eaLnBrk="1" latinLnBrk="0" hangingPunct="1">
              <a:defRPr kumimoji="1" sz="2439" kern="1200">
                <a:solidFill>
                  <a:schemeClr val="tx1"/>
                </a:solidFill>
                <a:latin typeface="+mn-lt"/>
                <a:ea typeface="+mn-ea"/>
                <a:cs typeface="+mn-cs"/>
              </a:defRPr>
            </a:lvl2pPr>
            <a:lvl3pPr marL="1238921" algn="l" defTabSz="1238921" rtl="0" eaLnBrk="1" latinLnBrk="0" hangingPunct="1">
              <a:defRPr kumimoji="1" sz="2439" kern="1200">
                <a:solidFill>
                  <a:schemeClr val="tx1"/>
                </a:solidFill>
                <a:latin typeface="+mn-lt"/>
                <a:ea typeface="+mn-ea"/>
                <a:cs typeface="+mn-cs"/>
              </a:defRPr>
            </a:lvl3pPr>
            <a:lvl4pPr marL="1858381" algn="l" defTabSz="1238921" rtl="0" eaLnBrk="1" latinLnBrk="0" hangingPunct="1">
              <a:defRPr kumimoji="1" sz="2439" kern="1200">
                <a:solidFill>
                  <a:schemeClr val="tx1"/>
                </a:solidFill>
                <a:latin typeface="+mn-lt"/>
                <a:ea typeface="+mn-ea"/>
                <a:cs typeface="+mn-cs"/>
              </a:defRPr>
            </a:lvl4pPr>
            <a:lvl5pPr marL="2477841" algn="l" defTabSz="1238921" rtl="0" eaLnBrk="1" latinLnBrk="0" hangingPunct="1">
              <a:defRPr kumimoji="1" sz="2439" kern="1200">
                <a:solidFill>
                  <a:schemeClr val="tx1"/>
                </a:solidFill>
                <a:latin typeface="+mn-lt"/>
                <a:ea typeface="+mn-ea"/>
                <a:cs typeface="+mn-cs"/>
              </a:defRPr>
            </a:lvl5pPr>
            <a:lvl6pPr marL="3097301" algn="l" defTabSz="1238921" rtl="0" eaLnBrk="1" latinLnBrk="0" hangingPunct="1">
              <a:defRPr kumimoji="1" sz="2439" kern="1200">
                <a:solidFill>
                  <a:schemeClr val="tx1"/>
                </a:solidFill>
                <a:latin typeface="+mn-lt"/>
                <a:ea typeface="+mn-ea"/>
                <a:cs typeface="+mn-cs"/>
              </a:defRPr>
            </a:lvl6pPr>
            <a:lvl7pPr marL="3716762" algn="l" defTabSz="1238921" rtl="0" eaLnBrk="1" latinLnBrk="0" hangingPunct="1">
              <a:defRPr kumimoji="1" sz="2439" kern="1200">
                <a:solidFill>
                  <a:schemeClr val="tx1"/>
                </a:solidFill>
                <a:latin typeface="+mn-lt"/>
                <a:ea typeface="+mn-ea"/>
                <a:cs typeface="+mn-cs"/>
              </a:defRPr>
            </a:lvl7pPr>
            <a:lvl8pPr marL="4336222" algn="l" defTabSz="1238921" rtl="0" eaLnBrk="1" latinLnBrk="0" hangingPunct="1">
              <a:defRPr kumimoji="1" sz="2439" kern="1200">
                <a:solidFill>
                  <a:schemeClr val="tx1"/>
                </a:solidFill>
                <a:latin typeface="+mn-lt"/>
                <a:ea typeface="+mn-ea"/>
                <a:cs typeface="+mn-cs"/>
              </a:defRPr>
            </a:lvl8pPr>
            <a:lvl9pPr marL="4955682" algn="l" defTabSz="1238921" rtl="0" eaLnBrk="1" latinLnBrk="0" hangingPunct="1">
              <a:defRPr kumimoji="1" sz="2439" kern="1200">
                <a:solidFill>
                  <a:schemeClr val="tx1"/>
                </a:solidFill>
                <a:latin typeface="+mn-lt"/>
                <a:ea typeface="+mn-ea"/>
                <a:cs typeface="+mn-cs"/>
              </a:defRPr>
            </a:lvl9pPr>
          </a:lstStyle>
          <a:p>
            <a:pPr algn="r">
              <a:spcAft>
                <a:spcPts val="0"/>
              </a:spcAft>
            </a:pP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水辺</a:t>
            </a:r>
            <a:r>
              <a:rPr lang="en-US" altLang="ja-JP"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17</a:t>
            </a: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拠点</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nvGrpSpPr>
          <p:cNvPr id="33" name="グループ化 32"/>
          <p:cNvGrpSpPr/>
          <p:nvPr/>
        </p:nvGrpSpPr>
        <p:grpSpPr>
          <a:xfrm>
            <a:off x="675244" y="4188715"/>
            <a:ext cx="2584430" cy="1908000"/>
            <a:chOff x="675244" y="4188715"/>
            <a:chExt cx="2584430" cy="1908000"/>
          </a:xfrm>
        </p:grpSpPr>
        <p:grpSp>
          <p:nvGrpSpPr>
            <p:cNvPr id="32" name="グループ化 31"/>
            <p:cNvGrpSpPr>
              <a:grpSpLocks noChangeAspect="1"/>
            </p:cNvGrpSpPr>
            <p:nvPr/>
          </p:nvGrpSpPr>
          <p:grpSpPr>
            <a:xfrm>
              <a:off x="675244" y="4188715"/>
              <a:ext cx="2584430" cy="1908000"/>
              <a:chOff x="2223655" y="2660072"/>
              <a:chExt cx="11513128" cy="8499764"/>
            </a:xfrm>
          </p:grpSpPr>
          <p:pic>
            <p:nvPicPr>
              <p:cNvPr id="21" name="図 20"/>
              <p:cNvPicPr>
                <a:picLocks noChangeAspect="1"/>
              </p:cNvPicPr>
              <p:nvPr/>
            </p:nvPicPr>
            <p:blipFill rotWithShape="1">
              <a:blip r:embed="rId10" cstate="print"/>
              <a:srcRect l="8989" t="13284" r="2684"/>
              <a:stretch/>
            </p:blipFill>
            <p:spPr>
              <a:xfrm>
                <a:off x="2223655" y="2660072"/>
                <a:ext cx="11492346" cy="6343433"/>
              </a:xfrm>
              <a:prstGeom prst="rect">
                <a:avLst/>
              </a:prstGeom>
            </p:spPr>
          </p:pic>
          <p:pic>
            <p:nvPicPr>
              <p:cNvPr id="22" name="図 21"/>
              <p:cNvPicPr>
                <a:picLocks noChangeAspect="1"/>
              </p:cNvPicPr>
              <p:nvPr/>
            </p:nvPicPr>
            <p:blipFill rotWithShape="1">
              <a:blip r:embed="rId11" cstate="print"/>
              <a:srcRect l="9293" t="12052" r="2220" b="12575"/>
              <a:stretch/>
            </p:blipFill>
            <p:spPr>
              <a:xfrm>
                <a:off x="2223655" y="5646182"/>
                <a:ext cx="11513128" cy="5513654"/>
              </a:xfrm>
              <a:prstGeom prst="rect">
                <a:avLst/>
              </a:prstGeom>
            </p:spPr>
          </p:pic>
        </p:grpSp>
        <p:sp>
          <p:nvSpPr>
            <p:cNvPr id="2" name="テキスト ボックス 1"/>
            <p:cNvSpPr txBox="1"/>
            <p:nvPr/>
          </p:nvSpPr>
          <p:spPr>
            <a:xfrm>
              <a:off x="707708" y="5320753"/>
              <a:ext cx="76944" cy="477695"/>
            </a:xfrm>
            <a:prstGeom prst="rect">
              <a:avLst/>
            </a:prstGeom>
            <a:solidFill>
              <a:schemeClr val="bg1">
                <a:alpha val="90000"/>
              </a:schemeClr>
            </a:solidFill>
          </p:spPr>
          <p:txBody>
            <a:bodyPr vert="eaVert" wrap="none" lIns="0" tIns="0" rIns="0" bIns="0" rtlCol="0">
              <a:spAutoFit/>
            </a:bodyPr>
            <a:lstStyle/>
            <a:p>
              <a:r>
                <a:rPr kumimoji="1" lang="ja-JP" altLang="en-US" sz="500" dirty="0" smtClean="0">
                  <a:latin typeface="HGPｺﾞｼｯｸM" panose="020B0600000000000000" pitchFamily="50" charset="-128"/>
                  <a:ea typeface="HGPｺﾞｼｯｸM" panose="020B0600000000000000" pitchFamily="50" charset="-128"/>
                </a:rPr>
                <a:t>至 ＵＳＪ・天保山</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58" name="テキスト ボックス 57"/>
            <p:cNvSpPr txBox="1"/>
            <p:nvPr/>
          </p:nvSpPr>
          <p:spPr>
            <a:xfrm>
              <a:off x="1433752" y="5227976"/>
              <a:ext cx="76944" cy="192360"/>
            </a:xfrm>
            <a:prstGeom prst="rect">
              <a:avLst/>
            </a:prstGeom>
            <a:solidFill>
              <a:schemeClr val="bg1">
                <a:alpha val="90000"/>
              </a:schemeClr>
            </a:solidFill>
          </p:spPr>
          <p:txBody>
            <a:bodyPr vert="eaVert" wrap="none" lIns="0" tIns="0" rIns="0" bIns="0" rtlCol="0">
              <a:spAutoFit/>
            </a:bodyPr>
            <a:lstStyle/>
            <a:p>
              <a:r>
                <a:rPr lang="ja-JP" altLang="en-US" sz="500" dirty="0">
                  <a:latin typeface="HGPｺﾞｼｯｸM" panose="020B0600000000000000" pitchFamily="50" charset="-128"/>
                  <a:ea typeface="HGPｺﾞｼｯｸM" panose="020B0600000000000000" pitchFamily="50" charset="-128"/>
                </a:rPr>
                <a:t>木津川</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59" name="テキスト ボックス 58"/>
            <p:cNvSpPr txBox="1"/>
            <p:nvPr/>
          </p:nvSpPr>
          <p:spPr>
            <a:xfrm>
              <a:off x="1405905" y="4496836"/>
              <a:ext cx="76944" cy="416781"/>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中之島ＧＡＴＥ</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63" name="テキスト ボックス 62"/>
            <p:cNvSpPr txBox="1"/>
            <p:nvPr/>
          </p:nvSpPr>
          <p:spPr>
            <a:xfrm>
              <a:off x="1511747" y="4886406"/>
              <a:ext cx="76944" cy="472886"/>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中之島ＢＡＮＫＳ</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65" name="テキスト ボックス 64"/>
            <p:cNvSpPr txBox="1"/>
            <p:nvPr/>
          </p:nvSpPr>
          <p:spPr>
            <a:xfrm>
              <a:off x="1597172" y="4824301"/>
              <a:ext cx="76944" cy="464871"/>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中之島４・５丁目</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66" name="テキスト ボックス 65"/>
            <p:cNvSpPr txBox="1"/>
            <p:nvPr/>
          </p:nvSpPr>
          <p:spPr>
            <a:xfrm>
              <a:off x="1682598" y="4767318"/>
              <a:ext cx="76944" cy="423193"/>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福島ほたるまち</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67" name="テキスト ボックス 66"/>
            <p:cNvSpPr txBox="1"/>
            <p:nvPr/>
          </p:nvSpPr>
          <p:spPr>
            <a:xfrm>
              <a:off x="1787473" y="4730719"/>
              <a:ext cx="76944" cy="637995"/>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中之島ガーデンブリッジ</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69" name="テキスト ボックス 68"/>
            <p:cNvSpPr txBox="1"/>
            <p:nvPr/>
          </p:nvSpPr>
          <p:spPr>
            <a:xfrm>
              <a:off x="2054642" y="4732625"/>
              <a:ext cx="76944" cy="256480"/>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裁判所前</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70" name="テキスト ボックス 69"/>
            <p:cNvSpPr txBox="1"/>
            <p:nvPr/>
          </p:nvSpPr>
          <p:spPr>
            <a:xfrm>
              <a:off x="2143025" y="4784655"/>
              <a:ext cx="76944" cy="128240"/>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北浜</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71" name="テキスト ボックス 70"/>
            <p:cNvSpPr txBox="1"/>
            <p:nvPr/>
          </p:nvSpPr>
          <p:spPr>
            <a:xfrm>
              <a:off x="2225843" y="5119599"/>
              <a:ext cx="76944" cy="416781"/>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本町橋ＢＡＳＥ</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72" name="テキスト ボックス 71"/>
            <p:cNvSpPr txBox="1"/>
            <p:nvPr/>
          </p:nvSpPr>
          <p:spPr>
            <a:xfrm>
              <a:off x="2387090" y="4870186"/>
              <a:ext cx="76944" cy="726161"/>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中之島公園及び周辺エリア</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73" name="テキスト ボックス 72"/>
            <p:cNvSpPr txBox="1"/>
            <p:nvPr/>
          </p:nvSpPr>
          <p:spPr>
            <a:xfrm>
              <a:off x="2485515" y="4882886"/>
              <a:ext cx="76944" cy="256480"/>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八軒家浜</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74" name="テキスト ボックス 73"/>
            <p:cNvSpPr txBox="1"/>
            <p:nvPr/>
          </p:nvSpPr>
          <p:spPr>
            <a:xfrm>
              <a:off x="2777827" y="5022556"/>
              <a:ext cx="76944" cy="400751"/>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大阪城ハーバー</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75" name="テキスト ボックス 74"/>
            <p:cNvSpPr txBox="1"/>
            <p:nvPr/>
          </p:nvSpPr>
          <p:spPr>
            <a:xfrm>
              <a:off x="2722270" y="4206665"/>
              <a:ext cx="76944" cy="168316"/>
            </a:xfrm>
            <a:prstGeom prst="rect">
              <a:avLst/>
            </a:prstGeom>
            <a:solidFill>
              <a:schemeClr val="bg1">
                <a:alpha val="90000"/>
              </a:schemeClr>
            </a:solidFill>
          </p:spPr>
          <p:txBody>
            <a:bodyPr vert="eaVert"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ＯＡＰ</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76" name="テキスト ボックス 75"/>
            <p:cNvSpPr txBox="1"/>
            <p:nvPr/>
          </p:nvSpPr>
          <p:spPr>
            <a:xfrm>
              <a:off x="1010995" y="5777748"/>
              <a:ext cx="352661" cy="76944"/>
            </a:xfrm>
            <a:prstGeom prst="rect">
              <a:avLst/>
            </a:prstGeom>
            <a:solidFill>
              <a:schemeClr val="bg1">
                <a:alpha val="90000"/>
              </a:schemeClr>
            </a:solidFill>
          </p:spPr>
          <p:txBody>
            <a:bodyPr vert="horz" wrap="none" lIns="0" tIns="0" rIns="0" bIns="0" rtlCol="0">
              <a:spAutoFit/>
            </a:bodyPr>
            <a:lstStyle/>
            <a:p>
              <a:r>
                <a:rPr kumimoji="1" lang="ja-JP" altLang="en-US" sz="500" dirty="0" smtClean="0">
                  <a:latin typeface="HGPｺﾞｼｯｸM" panose="020B0600000000000000" pitchFamily="50" charset="-128"/>
                  <a:ea typeface="HGPｺﾞｼｯｸM" panose="020B0600000000000000" pitchFamily="50" charset="-128"/>
                </a:rPr>
                <a:t>大正・尻無川</a:t>
              </a:r>
              <a:endParaRPr kumimoji="1" lang="ja-JP" altLang="en-US" sz="500" dirty="0">
                <a:latin typeface="HGPｺﾞｼｯｸM" panose="020B0600000000000000" pitchFamily="50" charset="-128"/>
                <a:ea typeface="HGPｺﾞｼｯｸM" panose="020B0600000000000000" pitchFamily="50" charset="-128"/>
              </a:endParaRPr>
            </a:p>
          </p:txBody>
        </p:sp>
        <p:sp>
          <p:nvSpPr>
            <p:cNvPr id="77" name="テキスト ボックス 76"/>
            <p:cNvSpPr txBox="1"/>
            <p:nvPr/>
          </p:nvSpPr>
          <p:spPr>
            <a:xfrm>
              <a:off x="1739492" y="5553177"/>
              <a:ext cx="567463" cy="76944"/>
            </a:xfrm>
            <a:prstGeom prst="rect">
              <a:avLst/>
            </a:prstGeom>
            <a:solidFill>
              <a:schemeClr val="bg1">
                <a:alpha val="90000"/>
              </a:schemeClr>
            </a:solidFill>
          </p:spPr>
          <p:txBody>
            <a:bodyPr vert="horz" wrap="none" lIns="0" tIns="0" rIns="0" bIns="0" rtlCol="0">
              <a:spAutoFit/>
            </a:bodyPr>
            <a:lstStyle/>
            <a:p>
              <a:r>
                <a:rPr lang="ja-JP" altLang="en-US" sz="500" dirty="0" smtClean="0">
                  <a:latin typeface="HGPｺﾞｼｯｸM" panose="020B0600000000000000" pitchFamily="50" charset="-128"/>
                  <a:ea typeface="HGPｺﾞｼｯｸM" panose="020B0600000000000000" pitchFamily="50" charset="-128"/>
                </a:rPr>
                <a:t>とんぼ</a:t>
              </a:r>
              <a:r>
                <a:rPr lang="ja-JP" altLang="en-US" sz="500" dirty="0">
                  <a:latin typeface="HGPｺﾞｼｯｸM" panose="020B0600000000000000" pitchFamily="50" charset="-128"/>
                  <a:ea typeface="HGPｺﾞｼｯｸM" panose="020B0600000000000000" pitchFamily="50" charset="-128"/>
                </a:rPr>
                <a:t>り</a:t>
              </a:r>
              <a:r>
                <a:rPr kumimoji="1" lang="ja-JP" altLang="en-US" sz="500" dirty="0" smtClean="0">
                  <a:latin typeface="HGPｺﾞｼｯｸM" panose="020B0600000000000000" pitchFamily="50" charset="-128"/>
                  <a:ea typeface="HGPｺﾞｼｯｸM" panose="020B0600000000000000" pitchFamily="50" charset="-128"/>
                </a:rPr>
                <a:t>リバーウォーク</a:t>
              </a:r>
              <a:endParaRPr kumimoji="1" lang="ja-JP" altLang="en-US" sz="500" dirty="0">
                <a:latin typeface="HGPｺﾞｼｯｸM" panose="020B0600000000000000" pitchFamily="50" charset="-128"/>
                <a:ea typeface="HGPｺﾞｼｯｸM" panose="020B0600000000000000" pitchFamily="50" charset="-128"/>
              </a:endParaRPr>
            </a:p>
          </p:txBody>
        </p:sp>
      </p:grpSp>
      <p:sp>
        <p:nvSpPr>
          <p:cNvPr id="78" name="テキスト ボックス 3"/>
          <p:cNvSpPr txBox="1"/>
          <p:nvPr/>
        </p:nvSpPr>
        <p:spPr>
          <a:xfrm>
            <a:off x="7707976" y="5939862"/>
            <a:ext cx="1228221" cy="246221"/>
          </a:xfrm>
          <a:prstGeom prst="rect">
            <a:avLst/>
          </a:prstGeom>
          <a:noFill/>
          <a:ln w="6350">
            <a:noFill/>
            <a:prstDash val="dash"/>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r">
              <a:spcAft>
                <a:spcPts val="0"/>
              </a:spcAft>
            </a:pPr>
            <a:r>
              <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rPr>
              <a:t>著名</a:t>
            </a:r>
            <a:r>
              <a:rPr lang="ja-JP" altLang="en-US" sz="10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海外メディア例</a:t>
            </a:r>
            <a:endParaRPr lang="ja-JP" altLang="en-US" sz="10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79" name="図 78"/>
          <p:cNvPicPr>
            <a:picLocks noChangeAspect="1"/>
          </p:cNvPicPr>
          <p:nvPr/>
        </p:nvPicPr>
        <p:blipFill>
          <a:blip r:embed="rId12" cstate="print"/>
          <a:stretch>
            <a:fillRect/>
          </a:stretch>
        </p:blipFill>
        <p:spPr>
          <a:xfrm>
            <a:off x="7837770" y="4184490"/>
            <a:ext cx="1365202" cy="1763310"/>
          </a:xfrm>
          <a:prstGeom prst="rect">
            <a:avLst/>
          </a:prstGeom>
        </p:spPr>
      </p:pic>
      <p:pic>
        <p:nvPicPr>
          <p:cNvPr id="80" name="図 7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39275" y="4474551"/>
            <a:ext cx="852328" cy="1615729"/>
          </a:xfrm>
          <a:prstGeom prst="rect">
            <a:avLst/>
          </a:prstGeom>
        </p:spPr>
      </p:pic>
      <p:sp>
        <p:nvSpPr>
          <p:cNvPr id="81" name="正方形/長方形 80"/>
          <p:cNvSpPr/>
          <p:nvPr/>
        </p:nvSpPr>
        <p:spPr>
          <a:xfrm>
            <a:off x="8959624" y="6086049"/>
            <a:ext cx="1023037" cy="261610"/>
          </a:xfrm>
          <a:prstGeom prst="rect">
            <a:avLst/>
          </a:prstGeom>
        </p:spPr>
        <p:txBody>
          <a:bodyPr wrap="none">
            <a:spAutoFit/>
          </a:bodyPr>
          <a:lstStyle/>
          <a:p>
            <a:r>
              <a:rPr lang="en-US" altLang="ja-JP"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MICHELIN</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6690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1042</Words>
  <Application>Microsoft Office PowerPoint</Application>
  <PresentationFormat>ユーザー設定</PresentationFormat>
  <Paragraphs>224</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2014-10-24T08:04:34Z</dcterms:created>
  <dcterms:modified xsi:type="dcterms:W3CDTF">2014-10-24T08:05:05Z</dcterms:modified>
</cp:coreProperties>
</file>