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4" r:id="rId3"/>
  </p:sldIdLst>
  <p:sldSz cx="15119350" cy="10691813"/>
  <p:notesSz cx="6802438" cy="9934575"/>
  <p:defaultTextStyle>
    <a:defPPr>
      <a:defRPr lang="ja-JP"/>
    </a:defPPr>
    <a:lvl1pPr marL="0" algn="l" defTabSz="1238921" rtl="0" eaLnBrk="1" latinLnBrk="0" hangingPunct="1">
      <a:defRPr kumimoji="1" sz="2439" kern="1200">
        <a:solidFill>
          <a:schemeClr val="tx1"/>
        </a:solidFill>
        <a:latin typeface="+mn-lt"/>
        <a:ea typeface="+mn-ea"/>
        <a:cs typeface="+mn-cs"/>
      </a:defRPr>
    </a:lvl1pPr>
    <a:lvl2pPr marL="619460" algn="l" defTabSz="1238921" rtl="0" eaLnBrk="1" latinLnBrk="0" hangingPunct="1">
      <a:defRPr kumimoji="1" sz="2439" kern="1200">
        <a:solidFill>
          <a:schemeClr val="tx1"/>
        </a:solidFill>
        <a:latin typeface="+mn-lt"/>
        <a:ea typeface="+mn-ea"/>
        <a:cs typeface="+mn-cs"/>
      </a:defRPr>
    </a:lvl2pPr>
    <a:lvl3pPr marL="1238921" algn="l" defTabSz="1238921" rtl="0" eaLnBrk="1" latinLnBrk="0" hangingPunct="1">
      <a:defRPr kumimoji="1" sz="2439" kern="1200">
        <a:solidFill>
          <a:schemeClr val="tx1"/>
        </a:solidFill>
        <a:latin typeface="+mn-lt"/>
        <a:ea typeface="+mn-ea"/>
        <a:cs typeface="+mn-cs"/>
      </a:defRPr>
    </a:lvl3pPr>
    <a:lvl4pPr marL="1858381" algn="l" defTabSz="1238921" rtl="0" eaLnBrk="1" latinLnBrk="0" hangingPunct="1">
      <a:defRPr kumimoji="1" sz="2439" kern="1200">
        <a:solidFill>
          <a:schemeClr val="tx1"/>
        </a:solidFill>
        <a:latin typeface="+mn-lt"/>
        <a:ea typeface="+mn-ea"/>
        <a:cs typeface="+mn-cs"/>
      </a:defRPr>
    </a:lvl4pPr>
    <a:lvl5pPr marL="2477841" algn="l" defTabSz="1238921" rtl="0" eaLnBrk="1" latinLnBrk="0" hangingPunct="1">
      <a:defRPr kumimoji="1" sz="2439" kern="1200">
        <a:solidFill>
          <a:schemeClr val="tx1"/>
        </a:solidFill>
        <a:latin typeface="+mn-lt"/>
        <a:ea typeface="+mn-ea"/>
        <a:cs typeface="+mn-cs"/>
      </a:defRPr>
    </a:lvl5pPr>
    <a:lvl6pPr marL="3097301" algn="l" defTabSz="1238921" rtl="0" eaLnBrk="1" latinLnBrk="0" hangingPunct="1">
      <a:defRPr kumimoji="1" sz="2439" kern="1200">
        <a:solidFill>
          <a:schemeClr val="tx1"/>
        </a:solidFill>
        <a:latin typeface="+mn-lt"/>
        <a:ea typeface="+mn-ea"/>
        <a:cs typeface="+mn-cs"/>
      </a:defRPr>
    </a:lvl6pPr>
    <a:lvl7pPr marL="3716762" algn="l" defTabSz="1238921" rtl="0" eaLnBrk="1" latinLnBrk="0" hangingPunct="1">
      <a:defRPr kumimoji="1" sz="2439" kern="1200">
        <a:solidFill>
          <a:schemeClr val="tx1"/>
        </a:solidFill>
        <a:latin typeface="+mn-lt"/>
        <a:ea typeface="+mn-ea"/>
        <a:cs typeface="+mn-cs"/>
      </a:defRPr>
    </a:lvl7pPr>
    <a:lvl8pPr marL="4336222" algn="l" defTabSz="1238921" rtl="0" eaLnBrk="1" latinLnBrk="0" hangingPunct="1">
      <a:defRPr kumimoji="1" sz="2439" kern="1200">
        <a:solidFill>
          <a:schemeClr val="tx1"/>
        </a:solidFill>
        <a:latin typeface="+mn-lt"/>
        <a:ea typeface="+mn-ea"/>
        <a:cs typeface="+mn-cs"/>
      </a:defRPr>
    </a:lvl8pPr>
    <a:lvl9pPr marL="4955682" algn="l" defTabSz="1238921" rtl="0" eaLnBrk="1" latinLnBrk="0" hangingPunct="1">
      <a:defRPr kumimoji="1" sz="2439" kern="1200">
        <a:solidFill>
          <a:schemeClr val="tx1"/>
        </a:solidFill>
        <a:latin typeface="+mn-lt"/>
        <a:ea typeface="+mn-ea"/>
        <a:cs typeface="+mn-cs"/>
      </a:defRPr>
    </a:lvl9pPr>
  </p:defaultTextStyle>
  <p:extLst>
    <p:ext uri="{EFAFB233-063F-42B5-8137-9DF3F51BA10A}">
      <p15:sldGuideLst xmlns:p15="http://schemas.microsoft.com/office/powerpoint/2012/main">
        <p15:guide id="1" pos="4762" userDrawn="1">
          <p15:clr>
            <a:srgbClr val="A4A3A4"/>
          </p15:clr>
        </p15:guide>
        <p15:guide id="2" orient="horz"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5" autoAdjust="0"/>
    <p:restoredTop sz="94660"/>
  </p:normalViewPr>
  <p:slideViewPr>
    <p:cSldViewPr>
      <p:cViewPr varScale="1">
        <p:scale>
          <a:sx n="46" d="100"/>
          <a:sy n="46" d="100"/>
        </p:scale>
        <p:origin x="978" y="48"/>
      </p:cViewPr>
      <p:guideLst>
        <p:guide pos="4762"/>
        <p:guide orient="horz"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420241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27299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33519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274070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84807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01128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40636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26911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58892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97992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smtClean="0"/>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98876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268524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imagec.navi.com/images/templates/NEWYORK/1000013/3f2e3bcad0cf451f_S.jpg"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http://www.google.co.jp/url?source=imglanding&amp;ct=img&amp;q=http://blog.looktour.net/wp-content/uploads/2010/07/DSC01308-500x375.jpg&amp;sa=X&amp;ei=PQfUUdTJHIHxkQWPiYGIAQ&amp;ved=0CAwQ8wc&amp;usg=AFQjCNEQcPq2_H8TlgPogyLycVaT5VD4oA" TargetMode="Externa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0"/>
          <p:cNvSpPr txBox="1"/>
          <p:nvPr/>
        </p:nvSpPr>
        <p:spPr>
          <a:xfrm>
            <a:off x="352825" y="3688598"/>
            <a:ext cx="14400000" cy="680400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marR="2125345" indent="-304800" algn="just">
              <a:lnSpc>
                <a:spcPts val="1200"/>
              </a:lnSpc>
              <a:spcAft>
                <a:spcPts val="0"/>
              </a:spcAft>
            </a:pP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44" name="図 43"/>
          <p:cNvPicPr>
            <a:picLocks noChangeAspect="1"/>
          </p:cNvPicPr>
          <p:nvPr/>
        </p:nvPicPr>
        <p:blipFill rotWithShape="1">
          <a:blip r:embed="rId2"/>
          <a:srcRect r="7454"/>
          <a:stretch/>
        </p:blipFill>
        <p:spPr>
          <a:xfrm>
            <a:off x="721350" y="4298631"/>
            <a:ext cx="2160000" cy="1351593"/>
          </a:xfrm>
          <a:prstGeom prst="rect">
            <a:avLst/>
          </a:prstGeom>
        </p:spPr>
      </p:pic>
      <p:sp>
        <p:nvSpPr>
          <p:cNvPr id="8" name="テキスト ボックス 7"/>
          <p:cNvSpPr txBox="1"/>
          <p:nvPr/>
        </p:nvSpPr>
        <p:spPr>
          <a:xfrm>
            <a:off x="7128000" y="1584000"/>
            <a:ext cx="2880000" cy="2016000"/>
          </a:xfrm>
          <a:prstGeom prst="rect">
            <a:avLst/>
          </a:prstGeom>
          <a:solidFill>
            <a:srgbClr val="FFCC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36000" rIns="72000" bIns="36000" numCol="1" spcCol="0" rtlCol="0" fromWordArt="0" anchor="t" anchorCtr="0" forceAA="0" compatLnSpc="1">
            <a:prstTxWarp prst="textNoShape">
              <a:avLst/>
            </a:prstTxWarp>
            <a:noAutofit/>
          </a:bodyPr>
          <a:lstStyle/>
          <a:p>
            <a:pPr lvl="0" algn="just">
              <a:tabLst>
                <a:tab pos="1533525" algn="l"/>
              </a:tabLst>
            </a:pPr>
            <a:r>
              <a:rPr lang="ja-JP" altLang="en-US" sz="1400" b="1"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中之島</a:t>
            </a:r>
            <a:r>
              <a:rPr lang="ja-JP" altLang="en-US" sz="1400" b="1" kern="100" spc="-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全体で</a:t>
            </a:r>
            <a:r>
              <a:rPr lang="ja-JP" altLang="en-US" sz="1400" b="1"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の水辺エリアマネジメントへの準備</a:t>
            </a:r>
            <a:endParaRPr lang="en-US" altLang="ja-JP" sz="1400" b="1"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16000" indent="-288000" fontAlgn="base">
              <a:spcBef>
                <a:spcPts val="600"/>
              </a:spcBef>
              <a:tabLst>
                <a:tab pos="1533525" algn="l"/>
              </a:tabLst>
            </a:pP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）２拠点の賑わい通年化を目指しつつ、エリアマネジメント活動の準備</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tabLst>
                <a:tab pos="1533525" algn="l"/>
              </a:tabLst>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中之島公園</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16000" indent="-288000" fontAlgn="base">
              <a:tabLst>
                <a:tab pos="1533525" algn="l"/>
              </a:tabLst>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・グリーンマーケットやオープンテラス等イベントの</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風物詩化</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tabLst>
                <a:tab pos="1533525" algn="l"/>
              </a:tabLst>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p>
          <a:p>
            <a:pPr marL="216000" indent="-288000" fontAlgn="base">
              <a:spcAft>
                <a:spcPts val="0"/>
              </a:spcAft>
              <a:tabLst>
                <a:tab pos="1533525" algn="l"/>
              </a:tabLst>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フィッシャーマンズマーケットの開始と</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のある</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風景</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の定着</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Aft>
                <a:spcPts val="0"/>
              </a:spcAft>
              <a:tabLst>
                <a:tab pos="1533525" algn="l"/>
              </a:tabLst>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の駅化への準備</a:t>
            </a:r>
            <a:endPar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tabLst>
                <a:tab pos="1533525" algn="l"/>
              </a:tabLst>
            </a:pP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両地区</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で水辺に繰り出すコンテンツ</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増え、舟運と連携した水辺のシンボル</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の形成</a:t>
            </a:r>
            <a:endPar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13"/>
          <p:cNvSpPr txBox="1"/>
          <p:nvPr/>
        </p:nvSpPr>
        <p:spPr>
          <a:xfrm>
            <a:off x="7128000" y="1152000"/>
            <a:ext cx="2880000" cy="432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中之島から</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NAKANOSHIMA</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へ</a:t>
            </a:r>
            <a:endParaRPr lang="en-US" altLang="ja-JP"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14"/>
          <p:cNvSpPr txBox="1"/>
          <p:nvPr/>
        </p:nvSpPr>
        <p:spPr>
          <a:xfrm>
            <a:off x="10368000" y="1152000"/>
            <a:ext cx="4392000" cy="2448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ja-JP"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 name="テキスト ボックス 4"/>
          <p:cNvSpPr txBox="1"/>
          <p:nvPr/>
        </p:nvSpPr>
        <p:spPr>
          <a:xfrm>
            <a:off x="3744000" y="1584000"/>
            <a:ext cx="3024000" cy="972000"/>
          </a:xfrm>
          <a:prstGeom prst="rect">
            <a:avLst/>
          </a:prstGeom>
          <a:solidFill>
            <a:srgbClr val="FFCCFF"/>
          </a:solidFill>
          <a:ln w="6350">
            <a:solidFill>
              <a:prstClr val="black"/>
            </a:solidFill>
          </a:ln>
          <a:effectLst/>
        </p:spPr>
        <p:txBody>
          <a:bodyPr rot="0" spcFirstLastPara="0" vert="horz" wrap="square" lIns="72000" tIns="36000" rIns="72000" bIns="36000" numCol="1" spcCol="0" rtlCol="0" fromWordArt="0" anchor="t" anchorCtr="0" forceAA="0" compatLnSpc="1">
            <a:prstTxWarp prst="textNoShape">
              <a:avLst/>
            </a:prstTxWarp>
            <a:spAutoFit/>
          </a:bodyPr>
          <a:lstStyle/>
          <a:p>
            <a:pPr lvl="0">
              <a:tabLst>
                <a:tab pos="1533525" algn="l"/>
              </a:tabLst>
            </a:pP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イベントの定着</a:t>
            </a:r>
            <a:endParaRPr lang="en-US" altLang="ja-JP" sz="1400" b="1" kern="100" spc="-100" dirty="0">
              <a:latin typeface="Meiryo UI" panose="020B0604030504040204" pitchFamily="50" charset="-128"/>
              <a:ea typeface="Meiryo UI" panose="020B0604030504040204" pitchFamily="50" charset="-128"/>
              <a:cs typeface="Times New Roman" panose="02020603050405020304" pitchFamily="18" charset="0"/>
            </a:endParaRPr>
          </a:p>
          <a:p>
            <a:pPr marL="216000" lvl="0" indent="-288000" fontAlgn="base">
              <a:tabLst>
                <a:tab pos="1533525" algn="l"/>
              </a:tabLst>
            </a:pP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拠点でのイベントから</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日常</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的な賑わい形成</a:t>
            </a:r>
          </a:p>
          <a:p>
            <a:pPr marL="216000" indent="-288000" fontAlgn="base">
              <a:tabLst>
                <a:tab pos="806450" algn="l"/>
              </a:tabLs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中之島公園</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長期間</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グリー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ン</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マーケットやオープンテラ</a:t>
            </a:r>
            <a:r>
              <a:rPr lang="ja-JP"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10000" fontAlgn="base">
              <a:tabLst>
                <a:tab pos="806450" algn="l"/>
              </a:tabLst>
            </a:pP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賑わい</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のトライアル開始</a:t>
            </a:r>
          </a:p>
          <a:p>
            <a:pPr marL="216000" indent="-288000" fontAlgn="base">
              <a:tabLst>
                <a:tab pos="806450" algn="l"/>
              </a:tabLs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中之島</a:t>
            </a:r>
            <a:r>
              <a:rPr 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GATE</a:t>
            </a:r>
            <a:r>
              <a:rPr 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フィッシャーマンズマーケット</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とイベントの</a:t>
            </a: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定着</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82000" fontAlgn="base">
              <a:tabLst>
                <a:tab pos="806450" algn="l"/>
              </a:tabLst>
            </a:pP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船</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のある風景づくり</a:t>
            </a:r>
          </a:p>
        </p:txBody>
      </p:sp>
      <p:sp>
        <p:nvSpPr>
          <p:cNvPr id="7" name="テキスト ボックス 11"/>
          <p:cNvSpPr txBox="1"/>
          <p:nvPr/>
        </p:nvSpPr>
        <p:spPr>
          <a:xfrm>
            <a:off x="359675" y="648000"/>
            <a:ext cx="14400000" cy="360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将来像</a:t>
            </a:r>
            <a:r>
              <a:rPr lang="ja-JP" altLang="en-US"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　</a:t>
            </a:r>
            <a:r>
              <a:rPr lang="ja-JP"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中之島</a:t>
            </a:r>
            <a:r>
              <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公園、中之島</a:t>
            </a:r>
            <a:r>
              <a:rPr lang="en-US"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GATE</a:t>
            </a:r>
            <a:r>
              <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にこれまでにないシンボル的な拠点をつくり、国内外から注目される</a:t>
            </a:r>
            <a:endParaRPr 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il_fi" descr="http://www.google.co.jp/url?source=imglanding&amp;ct=img&amp;q=http://blog.looktour.net/wp-content/uploads/2010/07/DSC01308-500x375.jpg&amp;sa=X&amp;ei=PQfUUdTJHIHxkQWPiYGIAQ&amp;ved=0CAwQ8wc&amp;usg=AFQjCNEQcPq2_H8TlgPogyLycVaT5VD4oA"/>
          <p:cNvPicPr/>
          <p:nvPr/>
        </p:nvPicPr>
        <p:blipFill rotWithShape="1">
          <a:blip r:embed="rId3" r:link="rId4" cstate="print">
            <a:extLst>
              <a:ext uri="{28A0092B-C50C-407E-A947-70E740481C1C}">
                <a14:useLocalDpi xmlns:a14="http://schemas.microsoft.com/office/drawing/2010/main" val="0"/>
              </a:ext>
            </a:extLst>
          </a:blip>
          <a:srcRect t="15179"/>
          <a:stretch/>
        </p:blipFill>
        <p:spPr bwMode="auto">
          <a:xfrm>
            <a:off x="13608000" y="1224000"/>
            <a:ext cx="1080000" cy="684915"/>
          </a:xfrm>
          <a:prstGeom prst="rect">
            <a:avLst/>
          </a:prstGeom>
          <a:noFill/>
          <a:ln>
            <a:noFill/>
          </a:ln>
          <a:extLst/>
        </p:spPr>
      </p:pic>
      <p:pic>
        <p:nvPicPr>
          <p:cNvPr id="10" name="図 9" descr="コピー ～ テラス緑化２"/>
          <p:cNvPicPr/>
          <p:nvPr/>
        </p:nvPicPr>
        <p:blipFill rotWithShape="1">
          <a:blip r:embed="rId5" cstate="print">
            <a:extLst>
              <a:ext uri="{28A0092B-C50C-407E-A947-70E740481C1C}">
                <a14:useLocalDpi xmlns:a14="http://schemas.microsoft.com/office/drawing/2010/main" val="0"/>
              </a:ext>
            </a:extLst>
          </a:blip>
          <a:srcRect t="6613" b="10280"/>
          <a:stretch/>
        </p:blipFill>
        <p:spPr bwMode="auto">
          <a:xfrm>
            <a:off x="13608000" y="1982318"/>
            <a:ext cx="1080000" cy="716280"/>
          </a:xfrm>
          <a:prstGeom prst="rect">
            <a:avLst/>
          </a:prstGeom>
          <a:noFill/>
          <a:ln>
            <a:noFill/>
          </a:ln>
          <a:extLst/>
        </p:spPr>
      </p:pic>
      <p:pic>
        <p:nvPicPr>
          <p:cNvPr id="11" name="Picture 10" descr="ブライアント・パーク 公園 ニューヨーク市立図書館 スケートリンクトイレ">
            <a:hlinkClick r:id="rId6" tooltip="ブライアント・パーク 公園 ニューヨーク市立図書館 スケートリンクトイレ"/>
          </p:cNvPr>
          <p:cNvPicPr/>
          <p:nvPr/>
        </p:nvPicPr>
        <p:blipFill>
          <a:blip r:embed="rId7" cstate="print">
            <a:extLst>
              <a:ext uri="{28A0092B-C50C-407E-A947-70E740481C1C}">
                <a14:useLocalDpi xmlns:a14="http://schemas.microsoft.com/office/drawing/2010/main" val="0"/>
              </a:ext>
            </a:extLst>
          </a:blip>
          <a:srcRect l="1521" b="8344"/>
          <a:stretch>
            <a:fillRect/>
          </a:stretch>
        </p:blipFill>
        <p:spPr bwMode="auto">
          <a:xfrm>
            <a:off x="13608000" y="2772000"/>
            <a:ext cx="1080000" cy="767108"/>
          </a:xfrm>
          <a:prstGeom prst="rect">
            <a:avLst/>
          </a:prstGeom>
          <a:noFill/>
          <a:ln>
            <a:noFill/>
          </a:ln>
          <a:extLst/>
        </p:spPr>
      </p:pic>
      <p:sp>
        <p:nvSpPr>
          <p:cNvPr id="12" name="テキスト ボックス 16"/>
          <p:cNvSpPr txBox="1"/>
          <p:nvPr/>
        </p:nvSpPr>
        <p:spPr>
          <a:xfrm>
            <a:off x="10440000" y="1224000"/>
            <a:ext cx="2275229" cy="226591"/>
          </a:xfrm>
          <a:prstGeom prst="rect">
            <a:avLst/>
          </a:prstGeom>
          <a:solidFill>
            <a:schemeClr val="tx1">
              <a:lumMod val="65000"/>
              <a:lumOff val="3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lnSpc>
                <a:spcPts val="1200"/>
              </a:lnSpc>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28</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の姿</a:t>
            </a:r>
            <a:r>
              <a:rPr lang="en-US"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7"/>
          <p:cNvSpPr txBox="1"/>
          <p:nvPr/>
        </p:nvSpPr>
        <p:spPr>
          <a:xfrm>
            <a:off x="10439999" y="1476000"/>
            <a:ext cx="2880000" cy="1854354"/>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algn="just">
              <a:spcBef>
                <a:spcPts val="600"/>
              </a:spcBef>
              <a:spcAft>
                <a:spcPts val="0"/>
              </a:spcAft>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中之島公園</a:t>
            </a:r>
            <a:r>
              <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44000" algn="just">
              <a:spcBef>
                <a:spcPts val="300"/>
              </a:spcBef>
              <a:spcAft>
                <a:spcPts val="0"/>
              </a:spcAft>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賑わいが定着し、</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市民の</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なる憩いの場と</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と共に、インバウンドでも注目を浴びる</a:t>
            </a:r>
            <a:endPar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spcAft>
                <a:spcPts val="0"/>
              </a:spcAft>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44000" algn="just">
              <a:spcBef>
                <a:spcPts val="300"/>
              </a:spcBef>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フィッシャーマンズマーケット及び周辺エリアでの船の</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風景を</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実現する</a:t>
            </a:r>
            <a:endPar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水都大阪パートナーズ</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のコーディネートを通じて、</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企業・市民の</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水辺活用が進むとともに、民間のエリアマネジメントを具体化する</a:t>
            </a:r>
            <a:endPar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5400000">
            <a:off x="9288000" y="2250000"/>
            <a:ext cx="1800000" cy="252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8"/>
          <p:cNvSpPr txBox="1"/>
          <p:nvPr/>
        </p:nvSpPr>
        <p:spPr>
          <a:xfrm>
            <a:off x="3744000" y="1152000"/>
            <a:ext cx="3024000" cy="432000"/>
          </a:xfrm>
          <a:prstGeom prst="rect">
            <a:avLst/>
          </a:prstGeom>
          <a:solidFill>
            <a:schemeClr val="tx1">
              <a:lumMod val="65000"/>
              <a:lumOff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26</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2014</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イベント</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から日常へ</a:t>
            </a:r>
          </a:p>
        </p:txBody>
      </p:sp>
      <p:sp>
        <p:nvSpPr>
          <p:cNvPr id="36" name="テキスト ボックス 3"/>
          <p:cNvSpPr txBox="1"/>
          <p:nvPr/>
        </p:nvSpPr>
        <p:spPr>
          <a:xfrm>
            <a:off x="540000" y="3816000"/>
            <a:ext cx="14040000" cy="276999"/>
          </a:xfrm>
          <a:prstGeom prst="rect">
            <a:avLst/>
          </a:prstGeom>
          <a:noFill/>
          <a:ln w="6350">
            <a:noFill/>
            <a:prstDash val="dash"/>
          </a:ln>
          <a:effectLst/>
        </p:spPr>
        <p:txBody>
          <a:bodyPr rot="0" spcFirstLastPara="0" vert="horz" wrap="square" lIns="0" tIns="0" rIns="0" bIns="0" numCol="1" spcCol="0" rtlCol="0" fromWordArt="0" anchor="t" anchorCtr="0" forceAA="0" compatLnSpc="1">
            <a:prstTxWarp prst="textNoShape">
              <a:avLst/>
            </a:prstTxWarp>
            <a:spAutoFit/>
          </a:bodyPr>
          <a:lstStyle/>
          <a:p>
            <a:pPr marL="174625" indent="-174625"/>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１</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．中之島</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公園 ：</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水辺のまちあそびを通じ、賑わいの定常化とエリアマネジメント活動についての公共空間利用に向けた検証</a:t>
            </a:r>
            <a:endParaRPr lang="ja-JP" altLang="ja-JP" sz="24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3"/>
          <p:cNvSpPr txBox="1"/>
          <p:nvPr/>
        </p:nvSpPr>
        <p:spPr>
          <a:xfrm>
            <a:off x="540000" y="6660000"/>
            <a:ext cx="14040000" cy="553998"/>
          </a:xfrm>
          <a:prstGeom prst="rect">
            <a:avLst/>
          </a:prstGeom>
          <a:noFill/>
          <a:ln w="6350">
            <a:noFill/>
            <a:prstDash val="dash"/>
          </a:ln>
          <a:effectLst/>
        </p:spPr>
        <p:txBody>
          <a:bodyPr rot="0" spcFirstLastPara="0" vert="horz" wrap="square" lIns="0" tIns="0" rIns="0" bIns="0" numCol="1" spcCol="0" rtlCol="0" fromWordArt="0" anchor="t" anchorCtr="0" forceAA="0" compatLnSpc="1">
            <a:prstTxWarp prst="textNoShape">
              <a:avLst/>
            </a:prstTxWarp>
            <a:spAutoFit/>
          </a:bodyPr>
          <a:lstStyle/>
          <a:p>
            <a:pPr marL="174625" indent="-174625"/>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２．中之島</a:t>
            </a:r>
            <a:r>
              <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rPr>
              <a:t>GATE</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 ： 中之島漁港・中之島みなと食堂を</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核とした賑わい創出・誘客事業の</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実施</a:t>
            </a:r>
            <a:endPar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160000"/>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クルーザー</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を呼び込むための「海の駅」化に向けた</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準備、</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恒久</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施設等インナーベイマーケットリゾートに向けた将来像の検証</a:t>
            </a:r>
            <a:endPar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2" name="テキスト ボックス 91"/>
          <p:cNvSpPr txBox="1"/>
          <p:nvPr/>
        </p:nvSpPr>
        <p:spPr>
          <a:xfrm>
            <a:off x="3744000" y="2556000"/>
            <a:ext cx="3024000" cy="1044000"/>
          </a:xfrm>
          <a:prstGeom prst="rect">
            <a:avLst/>
          </a:prstGeom>
          <a:solidFill>
            <a:srgbClr val="FFCCFF"/>
          </a:solidFill>
          <a:ln w="6350">
            <a:solidFill>
              <a:prstClr val="black"/>
            </a:solidFill>
          </a:ln>
          <a:effectLst/>
        </p:spPr>
        <p:txBody>
          <a:bodyPr rot="0" spcFirstLastPara="0" vert="horz" wrap="square" lIns="72000" tIns="36000" rIns="72000" bIns="36000" numCol="1" spcCol="0" rtlCol="0" fromWordArt="0" anchor="t" anchorCtr="0" forceAA="0" compatLnSpc="1">
            <a:prstTxWarp prst="textNoShape">
              <a:avLst/>
            </a:prstTxWarp>
            <a:noAutofit/>
          </a:bodyPr>
          <a:lstStyle/>
          <a:p>
            <a:pPr>
              <a:lnSpc>
                <a:spcPts val="1600"/>
              </a:lnSpc>
              <a:tabLst>
                <a:tab pos="1533525" algn="l"/>
              </a:tabLst>
            </a:pP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世界に発信するための、国際集客</a:t>
            </a:r>
            <a:r>
              <a:rPr lang="ja-JP" altLang="en-US" sz="1400" b="1" kern="100" spc="-100" dirty="0" smtClean="0">
                <a:latin typeface="Meiryo UI" panose="020B0604030504040204" pitchFamily="50" charset="-128"/>
                <a:ea typeface="Meiryo UI" panose="020B0604030504040204" pitchFamily="50" charset="-128"/>
                <a:cs typeface="Times New Roman" panose="02020603050405020304" pitchFamily="18" charset="0"/>
              </a:rPr>
              <a:t>・交流</a:t>
            </a: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拠点及びランドマークの創出</a:t>
            </a:r>
            <a:endParaRPr lang="en-US" altLang="ja-JP" sz="1400" b="1" kern="100" spc="-100" dirty="0">
              <a:latin typeface="Meiryo UI" panose="020B0604030504040204" pitchFamily="50" charset="-128"/>
              <a:ea typeface="Meiryo UI" panose="020B0604030504040204" pitchFamily="50" charset="-128"/>
              <a:cs typeface="Times New Roman" panose="02020603050405020304" pitchFamily="18" charset="0"/>
            </a:endParaRPr>
          </a:p>
          <a:p>
            <a:pPr marL="216000" indent="-216000" fontAlgn="base">
              <a:spcBef>
                <a:spcPts val="1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）水</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都大阪の魅力を世界に発信し、国際集客・</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交流拠点の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を実現する民間プレイヤーの発掘誘致</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fontAlgn="base">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民間</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誘致のためのインフラ投資等</a:t>
            </a:r>
          </a:p>
          <a:p>
            <a:pPr marL="180975" indent="-180975" fontAlgn="base">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）エリアマネジメント</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の仕組みの検討と構築</a:t>
            </a:r>
          </a:p>
        </p:txBody>
      </p:sp>
      <p:sp>
        <p:nvSpPr>
          <p:cNvPr id="3" name="二等辺三角形 2"/>
          <p:cNvSpPr/>
          <p:nvPr/>
        </p:nvSpPr>
        <p:spPr>
          <a:xfrm rot="10800000">
            <a:off x="8167950" y="3600000"/>
            <a:ext cx="800100" cy="2197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128000" y="1152000"/>
            <a:ext cx="2880000" cy="24480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3438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sp>
        <p:nvSpPr>
          <p:cNvPr id="86" name="テキスト ボックス 9"/>
          <p:cNvSpPr txBox="1"/>
          <p:nvPr/>
        </p:nvSpPr>
        <p:spPr>
          <a:xfrm>
            <a:off x="360000" y="1152000"/>
            <a:ext cx="3024000" cy="432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2013</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１　から　２　へ</a:t>
            </a:r>
            <a:endPar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1" name="テキスト ボックス 100"/>
          <p:cNvSpPr txBox="1"/>
          <p:nvPr/>
        </p:nvSpPr>
        <p:spPr>
          <a:xfrm>
            <a:off x="360000" y="1584000"/>
            <a:ext cx="3024000" cy="2016000"/>
          </a:xfrm>
          <a:prstGeom prst="rect">
            <a:avLst/>
          </a:prstGeom>
          <a:solidFill>
            <a:srgbClr val="FFCCFF"/>
          </a:solidFill>
          <a:ln w="6350">
            <a:solidFill>
              <a:prstClr val="black"/>
            </a:solidFill>
          </a:ln>
          <a:effectLst/>
        </p:spPr>
        <p:txBody>
          <a:bodyPr rot="0" spcFirstLastPara="0" vert="horz" wrap="square" lIns="72000" tIns="36000" rIns="72000" bIns="36000" numCol="1" spcCol="0" rtlCol="0" fromWordArt="0" anchor="t" anchorCtr="0" forceAA="0" compatLnSpc="1">
            <a:prstTxWarp prst="textNoShape">
              <a:avLst/>
            </a:prstTxWarp>
            <a:noAutofit/>
          </a:bodyPr>
          <a:lstStyle/>
          <a:p>
            <a:pPr lvl="0" algn="just">
              <a:tabLst>
                <a:tab pos="1533525" algn="l"/>
              </a:tabLst>
            </a:pPr>
            <a:r>
              <a:rPr lang="ja-JP" altLang="en-US" sz="1400" b="1" kern="100" spc="-100" dirty="0" smtClean="0">
                <a:latin typeface="Meiryo UI" panose="020B0604030504040204" pitchFamily="50" charset="-128"/>
                <a:ea typeface="Meiryo UI" panose="020B0604030504040204" pitchFamily="50" charset="-128"/>
                <a:cs typeface="Times New Roman" panose="02020603050405020304" pitchFamily="18" charset="0"/>
              </a:rPr>
              <a:t>認知度向上のため、中之島公園単体から２拠点に拡大し水</a:t>
            </a: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都大阪フェス</a:t>
            </a:r>
            <a:r>
              <a:rPr lang="ja-JP" altLang="en-US" sz="1400" b="1" kern="100" spc="-100" dirty="0" smtClean="0">
                <a:latin typeface="Meiryo UI" panose="020B0604030504040204" pitchFamily="50" charset="-128"/>
                <a:ea typeface="Meiryo UI" panose="020B0604030504040204" pitchFamily="50" charset="-128"/>
                <a:cs typeface="Times New Roman" panose="02020603050405020304" pitchFamily="18" charset="0"/>
              </a:rPr>
              <a:t>開催</a:t>
            </a:r>
            <a:endParaRPr lang="en-US" altLang="ja-JP" sz="900" b="1" spc="-100" dirty="0">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spcAft>
                <a:spcPts val="0"/>
              </a:spcAft>
            </a:pP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の回廊で</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拠点</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中之島公園、</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GATE</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）を船で繋いで</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水都大阪フェスの実施と検証</a:t>
            </a:r>
            <a:endParaRPr lang="ja-JP" sz="9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16000" indent="-288000" fontAlgn="base">
              <a:spcBef>
                <a:spcPts val="600"/>
              </a:spcBef>
              <a:spcAft>
                <a:spcPts val="0"/>
              </a:spcAft>
            </a:pP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公園「</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ピクニックリゾート</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集客</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9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16000" indent="-288000" fontAlgn="base">
              <a:spcBef>
                <a:spcPts val="600"/>
              </a:spcBef>
              <a:spcAft>
                <a:spcPts val="0"/>
              </a:spcAft>
            </a:pP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GATE</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会場「インナーベイマーケットリゾート</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、集客</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万人</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288000" algn="r" fontAlgn="base">
              <a:spcBef>
                <a:spcPts val="600"/>
              </a:spcBef>
              <a:spcAft>
                <a:spcPts val="0"/>
              </a:spcAft>
            </a:pP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拠点</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集客</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万人</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経済効果約</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89" name="テキスト ボックス 3"/>
          <p:cNvSpPr txBox="1"/>
          <p:nvPr/>
        </p:nvSpPr>
        <p:spPr>
          <a:xfrm>
            <a:off x="360000" y="216000"/>
            <a:ext cx="11770851" cy="276999"/>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年度 水都大阪パートナーズの取組みについて　</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ミッション①：</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世界各国から注目される「水と光のシンボル空間」の創出</a:t>
            </a:r>
            <a:endParaRPr lang="ja-JP" altLang="ja-JP" sz="2400" b="1"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p:cNvSpPr txBox="1"/>
          <p:nvPr/>
        </p:nvSpPr>
        <p:spPr>
          <a:xfrm>
            <a:off x="14256000" y="216000"/>
            <a:ext cx="688256" cy="318924"/>
          </a:xfrm>
          <a:prstGeom prst="rect">
            <a:avLst/>
          </a:prstGeom>
          <a:noFill/>
          <a:ln w="12700">
            <a:solidFill>
              <a:schemeClr val="tx1"/>
            </a:solidFill>
          </a:ln>
        </p:spPr>
        <p:txBody>
          <a:bodyPr wrap="none" lIns="36000" tIns="36000" rIns="36000" bIns="36000" rtlCol="0">
            <a:spAutoFit/>
          </a:bodyPr>
          <a:lstStyle/>
          <a:p>
            <a:r>
              <a:rPr kumimoji="1" lang="ja-JP" altLang="en-US" sz="1600" dirty="0" smtClean="0">
                <a:latin typeface="Meiryo UI" panose="020B0604030504040204" pitchFamily="50" charset="-128"/>
                <a:ea typeface="Meiryo UI" panose="020B0604030504040204" pitchFamily="50" charset="-128"/>
              </a:rPr>
              <a:t>資料</a:t>
            </a:r>
            <a:r>
              <a:rPr lang="ja-JP" altLang="en-US" sz="1600" dirty="0" smtClean="0">
                <a:latin typeface="Meiryo UI" panose="020B0604030504040204" pitchFamily="50" charset="-128"/>
                <a:ea typeface="Meiryo UI" panose="020B0604030504040204" pitchFamily="50" charset="-128"/>
              </a:rPr>
              <a:t>３</a:t>
            </a:r>
            <a:endParaRPr kumimoji="1" lang="ja-JP" altLang="en-US" sz="1600" dirty="0">
              <a:latin typeface="Meiryo UI" panose="020B0604030504040204" pitchFamily="50" charset="-128"/>
              <a:ea typeface="Meiryo UI" panose="020B0604030504040204" pitchFamily="50" charset="-128"/>
            </a:endParaRPr>
          </a:p>
        </p:txBody>
      </p:sp>
      <p:sp>
        <p:nvSpPr>
          <p:cNvPr id="166" name="テキスト ボックス 3"/>
          <p:cNvSpPr txBox="1"/>
          <p:nvPr/>
        </p:nvSpPr>
        <p:spPr>
          <a:xfrm>
            <a:off x="12349005" y="216000"/>
            <a:ext cx="1758494" cy="30777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lgn="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第</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5</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回水と光のまちづくり推進会議資料</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lgn="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日</a:t>
            </a:r>
            <a:endParaRPr lang="ja-JP"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3"/>
          <p:cNvSpPr txBox="1"/>
          <p:nvPr/>
        </p:nvSpPr>
        <p:spPr>
          <a:xfrm>
            <a:off x="3384000" y="5544000"/>
            <a:ext cx="5832000" cy="953320"/>
          </a:xfrm>
          <a:prstGeom prst="rect">
            <a:avLst/>
          </a:prstGeom>
          <a:noFill/>
          <a:ln w="6350">
            <a:solidFill>
              <a:prstClr val="black"/>
            </a:solidFill>
            <a:prstDash val="dash"/>
          </a:ln>
          <a:effectLst/>
        </p:spPr>
        <p:txBody>
          <a:bodyPr rot="0" spcFirstLastPara="0" vert="horz" wrap="square" lIns="72000" tIns="72000" rIns="72000" bIns="72000" numCol="1" spcCol="0" rtlCol="0" fromWordArt="0" anchor="t" anchorCtr="0" forceAA="0" compatLnSpc="1">
            <a:prstTxWarp prst="textNoShape">
              <a:avLst/>
            </a:prstTxWarp>
            <a:spAutoFit/>
          </a:bodyPr>
          <a:lstStyle/>
          <a:p>
            <a:pPr algn="just">
              <a:spcAft>
                <a:spcPts val="300"/>
              </a:spcAft>
            </a:pPr>
            <a:r>
              <a:rPr lang="ja-JP" altLang="en-US" sz="10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00" b="1" kern="100" dirty="0">
                <a:latin typeface="Meiryo UI" panose="020B0604030504040204" pitchFamily="50" charset="-128"/>
                <a:ea typeface="Meiryo UI" panose="020B0604030504040204" pitchFamily="50" charset="-128"/>
                <a:cs typeface="Times New Roman" panose="02020603050405020304" pitchFamily="18" charset="0"/>
              </a:rPr>
              <a:t>水辺のまちあそび</a:t>
            </a:r>
            <a:r>
              <a:rPr lang="ja-JP" altLang="en-US" sz="1000" b="1" kern="100" dirty="0" smtClean="0">
                <a:effectLst/>
                <a:latin typeface="Meiryo UI" panose="020B0604030504040204" pitchFamily="50" charset="-128"/>
                <a:ea typeface="Meiryo UI" panose="020B0604030504040204" pitchFamily="50" charset="-128"/>
                <a:cs typeface="Times New Roman" panose="02020603050405020304" pitchFamily="18" charset="0"/>
              </a:rPr>
              <a:t>」概要</a:t>
            </a:r>
            <a:endParaRPr lang="en-US" altLang="ja-JP" sz="10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723900" indent="-723900" algn="just">
              <a:spcAft>
                <a:spcPts val="0"/>
              </a:spcAft>
            </a:pPr>
            <a:r>
              <a:rPr lang="ja-JP" altLang="en-US"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ja-JP"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時　　  期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6</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20</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日～</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11</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15</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723900" indent="-723900" algn="just">
              <a:spcAft>
                <a:spcPts val="0"/>
              </a:spcAft>
            </a:pP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　■開催場所  ：　中之島公園（</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大阪市役所前、中央公会堂前</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err="1" smtClean="0">
                <a:latin typeface="Meiryo UI" panose="020B0604030504040204" pitchFamily="50" charset="-128"/>
                <a:ea typeface="Meiryo UI" panose="020B0604030504040204" pitchFamily="50" charset="-128"/>
                <a:cs typeface="Times New Roman" panose="02020603050405020304" pitchFamily="18" charset="0"/>
              </a:rPr>
              <a:t>み</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おつくしプロムナード、芝生広場　他</a:t>
            </a:r>
            <a:endPar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723900" indent="-723900" algn="just">
              <a:spcAft>
                <a:spcPts val="0"/>
              </a:spcAft>
            </a:pP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　■内　　  容　：　中之島オープンテラス、</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中之島</a:t>
            </a:r>
            <a:r>
              <a:rPr lang="ja-JP" altLang="en-US"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グリーンマーケット</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　等</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723900" indent="-723900" algn="just">
              <a:spcAft>
                <a:spcPts val="0"/>
              </a:spcAft>
            </a:pPr>
            <a:r>
              <a:rPr lang="ja-JP" altLang="en-US"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ja-JP"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集客目標  ：　約</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20</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万人、</a:t>
            </a:r>
            <a:r>
              <a:rPr lang="ja-JP" altLang="ja-JP" sz="1000" kern="100" dirty="0">
                <a:latin typeface="Meiryo UI" panose="020B0604030504040204" pitchFamily="50" charset="-128"/>
                <a:ea typeface="Meiryo UI" panose="020B0604030504040204" pitchFamily="50" charset="-128"/>
                <a:cs typeface="Times New Roman" panose="02020603050405020304" pitchFamily="18" charset="0"/>
              </a:rPr>
              <a:t>来訪客と参加企業の</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満足度</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80</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テキスト ボックス 3"/>
          <p:cNvSpPr txBox="1"/>
          <p:nvPr/>
        </p:nvSpPr>
        <p:spPr>
          <a:xfrm>
            <a:off x="3276000" y="4608000"/>
            <a:ext cx="7200000" cy="861774"/>
          </a:xfrm>
          <a:prstGeom prst="rect">
            <a:avLst/>
          </a:prstGeom>
          <a:noFill/>
          <a:ln w="6350">
            <a:noFill/>
            <a:prstDash val="dash"/>
          </a:ln>
          <a:effectLst/>
        </p:spPr>
        <p:txBody>
          <a:bodyPr rot="0" spcFirstLastPara="0" vert="horz" wrap="square" lIns="0" tIns="0" rIns="0" bIns="0" numCol="1" spcCol="0" rtlCol="0" fromWordArt="0" anchor="t" anchorCtr="0" forceAA="0" compatLnSpc="1">
            <a:prstTxWarp prst="textNoShape">
              <a:avLst/>
            </a:prstTxWarp>
            <a:spAutoFit/>
          </a:bodyPr>
          <a:lstStyle/>
          <a:p>
            <a:pPr marL="180000" indent="-216000">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●水辺</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のまちあそび等実施と次年度に向けたマーケットサウンディング等（約５ヶ月間</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000" indent="-216000">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●上記、検証</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・課題を踏まえ、民間を交えた「中之島公園のエリアマネジメント関係者</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の勉強会</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の発足</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000" indent="-216000">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●水都大阪</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事業と連携し、水都大阪フェス（ミズベリング世界</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会議、市民プログラム（アウトドアヨガ</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祭り 等）、クラフトビアピクニック、メガアート等）を実施。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8" name="テキスト ボックス 3"/>
          <p:cNvSpPr txBox="1"/>
          <p:nvPr/>
        </p:nvSpPr>
        <p:spPr>
          <a:xfrm>
            <a:off x="3096000" y="4248000"/>
            <a:ext cx="720000" cy="288000"/>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Ｈ２７年度</a:t>
            </a:r>
            <a:endPar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42" name="テキスト ボックス 3"/>
          <p:cNvSpPr txBox="1"/>
          <p:nvPr/>
        </p:nvSpPr>
        <p:spPr>
          <a:xfrm>
            <a:off x="10764000" y="4608000"/>
            <a:ext cx="3310202" cy="43088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80000" indent="-216000">
              <a:defRPr/>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中之島</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公園エリアマネジメント準備会の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設立</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indent="-216000">
              <a:defRPr/>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上記</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を踏まえた、水辺のまちあそびの展開</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4" name="テキスト ボックス 3"/>
          <p:cNvSpPr txBox="1"/>
          <p:nvPr/>
        </p:nvSpPr>
        <p:spPr>
          <a:xfrm>
            <a:off x="10584000" y="4248000"/>
            <a:ext cx="1152000" cy="288000"/>
          </a:xfrm>
          <a:prstGeom prst="roundRect">
            <a:avLst/>
          </a:prstGeom>
          <a:solidFill>
            <a:schemeClr val="accent6"/>
          </a:solid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Ｈ２８年度（予定）</a:t>
            </a:r>
            <a:endPar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25" name="テキスト ボックス 3"/>
          <p:cNvSpPr txBox="1"/>
          <p:nvPr/>
        </p:nvSpPr>
        <p:spPr>
          <a:xfrm>
            <a:off x="9468000" y="7308000"/>
            <a:ext cx="1152000" cy="288000"/>
          </a:xfrm>
          <a:prstGeom prst="roundRect">
            <a:avLst/>
          </a:prstGeom>
          <a:solidFill>
            <a:schemeClr val="accent6"/>
          </a:solid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a:t>
            </a: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２８年度（予定</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a:t>
            </a:r>
            <a:endParaRPr lang="ja-JP" altLang="ja-JP" sz="11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29" name="テキスト ボックス 3"/>
          <p:cNvSpPr txBox="1"/>
          <p:nvPr/>
        </p:nvSpPr>
        <p:spPr>
          <a:xfrm>
            <a:off x="9648000" y="7668000"/>
            <a:ext cx="4688784" cy="1131079"/>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a:buFont typeface="Wingdings" panose="05000000000000000000" pitchFamily="2" charset="2"/>
              <a:buChar char="l"/>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海の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駅化の推進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3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・河川</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準則特区、海の駅認定</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手続支援</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3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海の駅申請に伴う誘致・整備の</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検証</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buFont typeface="Wingdings" panose="05000000000000000000" pitchFamily="2" charset="2"/>
              <a:buChar char="l"/>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恒久施設</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等インナーベイマーケットリゾートに</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向けた将来像の検証</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3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・関係</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法令等課題への対応</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方針の策定</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6" name="右矢印 135"/>
          <p:cNvSpPr/>
          <p:nvPr/>
        </p:nvSpPr>
        <p:spPr>
          <a:xfrm>
            <a:off x="6822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grpSp>
        <p:nvGrpSpPr>
          <p:cNvPr id="18" name="グループ化 17"/>
          <p:cNvGrpSpPr/>
          <p:nvPr/>
        </p:nvGrpSpPr>
        <p:grpSpPr>
          <a:xfrm>
            <a:off x="9540000" y="8928000"/>
            <a:ext cx="5068146" cy="1332356"/>
            <a:chOff x="9648000" y="8820000"/>
            <a:chExt cx="5068146" cy="1332356"/>
          </a:xfrm>
        </p:grpSpPr>
        <p:sp>
          <p:nvSpPr>
            <p:cNvPr id="122" name="テキスト ボックス 3"/>
            <p:cNvSpPr txBox="1"/>
            <p:nvPr/>
          </p:nvSpPr>
          <p:spPr>
            <a:xfrm>
              <a:off x="11952000" y="8820000"/>
              <a:ext cx="2764146" cy="1203782"/>
            </a:xfrm>
            <a:prstGeom prst="rect">
              <a:avLst/>
            </a:prstGeom>
            <a:noFill/>
            <a:ln w="6350">
              <a:solidFill>
                <a:prstClr val="black"/>
              </a:solidFill>
              <a:prstDash val="dash"/>
            </a:ln>
            <a:effectLst/>
          </p:spPr>
          <p:txBody>
            <a:bodyPr rot="0" spcFirstLastPara="0" vert="horz" wrap="none" lIns="36000" tIns="36000" rIns="36000" bIns="36000" numCol="1" spcCol="0" rtlCol="0" fromWordArt="0" anchor="t" anchorCtr="0" forceAA="0" compatLnSpc="1">
              <a:prstTxWarp prst="textNoShape">
                <a:avLst/>
              </a:prstTxWarp>
              <a:spAutoFit/>
            </a:bodyPr>
            <a:lstStyle/>
            <a:p>
              <a:pPr algn="just">
                <a:spcAft>
                  <a:spcPts val="300"/>
                </a:spcAft>
              </a:pPr>
              <a:r>
                <a:rPr lang="en-US" altLang="ja-JP" sz="11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1" kern="100" dirty="0" smtClean="0">
                  <a:effectLst/>
                  <a:latin typeface="Meiryo UI" panose="020B0604030504040204" pitchFamily="50" charset="-128"/>
                  <a:ea typeface="Meiryo UI" panose="020B0604030504040204" pitchFamily="50" charset="-128"/>
                  <a:cs typeface="Times New Roman" panose="02020603050405020304" pitchFamily="18" charset="0"/>
                </a:rPr>
                <a:t>関係法令等課題</a:t>
              </a:r>
              <a:r>
                <a:rPr lang="en-US" altLang="ja-JP" sz="11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p>
            <a:p>
              <a:pPr algn="just"/>
              <a:r>
                <a:rPr lang="ja-JP" sz="1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エリアの設定（輻輳する権利調整</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国府市</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 法令</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手続</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調整</a:t>
              </a:r>
              <a:endPar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廃川手続、臨港地区解除</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、地区計画指定等</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a:t>
              </a:r>
            </a:p>
            <a:p>
              <a:pPr algn="just"/>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 防潮堤</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、接道条件の</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整理</a:t>
              </a:r>
              <a:endParaRPr lang="ja-JP" altLang="en-US" sz="1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 事</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業者のニーズ把握</a:t>
              </a:r>
            </a:p>
            <a:p>
              <a:pPr algn="just"/>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 将来像</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のイメージ</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共有　等</a:t>
              </a:r>
              <a:endParaRPr lang="ja-JP" altLang="en-US"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8" name="図 47"/>
            <p:cNvPicPr>
              <a:picLocks noChangeAspect="1"/>
            </p:cNvPicPr>
            <p:nvPr/>
          </p:nvPicPr>
          <p:blipFill>
            <a:blip r:embed="rId8">
              <a:extLst>
                <a:ext uri="{BEBA8EAE-BF5A-486C-A8C5-ECC9F3942E4B}">
                  <a14:imgProps xmlns:a14="http://schemas.microsoft.com/office/drawing/2010/main">
                    <a14:imgLayer r:embed="rId9">
                      <a14:imgEffect>
                        <a14:brightnessContrast contrast="10000"/>
                      </a14:imgEffect>
                    </a14:imgLayer>
                  </a14:imgProps>
                </a:ext>
                <a:ext uri="{28A0092B-C50C-407E-A947-70E740481C1C}">
                  <a14:useLocalDpi xmlns:a14="http://schemas.microsoft.com/office/drawing/2010/main" val="0"/>
                </a:ext>
              </a:extLst>
            </a:blip>
            <a:stretch>
              <a:fillRect/>
            </a:stretch>
          </p:blipFill>
          <p:spPr>
            <a:xfrm>
              <a:off x="9648000" y="8820000"/>
              <a:ext cx="2160000" cy="1332356"/>
            </a:xfrm>
            <a:prstGeom prst="rect">
              <a:avLst/>
            </a:prstGeom>
          </p:spPr>
        </p:pic>
      </p:grpSp>
      <p:sp>
        <p:nvSpPr>
          <p:cNvPr id="52" name="Text Box 11"/>
          <p:cNvSpPr txBox="1">
            <a:spLocks noChangeArrowheads="1"/>
          </p:cNvSpPr>
          <p:nvPr/>
        </p:nvSpPr>
        <p:spPr bwMode="auto">
          <a:xfrm>
            <a:off x="721350" y="5688000"/>
            <a:ext cx="1944000" cy="123111"/>
          </a:xfrm>
          <a:prstGeom prst="rect">
            <a:avLst/>
          </a:prstGeom>
          <a:noFill/>
          <a:ln w="9525">
            <a:noFill/>
            <a:miter lim="800000"/>
            <a:headEnd/>
            <a:tailEnd/>
          </a:ln>
        </p:spPr>
        <p:txBody>
          <a:bodyPr wrap="square" lIns="0" tIns="0" rIns="0" bIns="0">
            <a:spAutoFit/>
          </a:bodyPr>
          <a:lstStyle/>
          <a:p>
            <a:pPr defTabSz="518925"/>
            <a:r>
              <a:rPr lang="en-US" altLang="ja-JP" sz="800" b="1" dirty="0" smtClean="0">
                <a:latin typeface="Meiryo UI" panose="020B0604030504040204" pitchFamily="50" charset="-128"/>
                <a:ea typeface="Meiryo UI" panose="020B0604030504040204" pitchFamily="50" charset="-128"/>
                <a:cs typeface="ＭＳ Ｐゴシック" pitchFamily="50" charset="-128"/>
              </a:rPr>
              <a:t>※</a:t>
            </a:r>
            <a:r>
              <a:rPr lang="ja-JP" altLang="en-US" sz="800" b="1" dirty="0" smtClean="0">
                <a:latin typeface="Meiryo UI" panose="020B0604030504040204" pitchFamily="50" charset="-128"/>
                <a:ea typeface="Meiryo UI" panose="020B0604030504040204" pitchFamily="50" charset="-128"/>
                <a:cs typeface="ＭＳ Ｐゴシック" pitchFamily="50" charset="-128"/>
              </a:rPr>
              <a:t>中之島オープンテラス 本年度イメージ</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pic>
        <p:nvPicPr>
          <p:cNvPr id="59" name="図 58"/>
          <p:cNvPicPr preferRelativeResize="0">
            <a:picLocks/>
          </p:cNvPicPr>
          <p:nvPr/>
        </p:nvPicPr>
        <p:blipFill rotWithShape="1">
          <a:blip r:embed="rId10" cstate="print">
            <a:extLst>
              <a:ext uri="{28A0092B-C50C-407E-A947-70E740481C1C}">
                <a14:useLocalDpi xmlns:a14="http://schemas.microsoft.com/office/drawing/2010/main" val="0"/>
              </a:ext>
            </a:extLst>
          </a:blip>
          <a:srcRect t="19787"/>
          <a:stretch/>
        </p:blipFill>
        <p:spPr>
          <a:xfrm>
            <a:off x="721350" y="7308000"/>
            <a:ext cx="2160000" cy="1296000"/>
          </a:xfrm>
          <a:prstGeom prst="rect">
            <a:avLst/>
          </a:prstGeom>
        </p:spPr>
      </p:pic>
      <p:sp>
        <p:nvSpPr>
          <p:cNvPr id="47" name="テキスト ボックス 3"/>
          <p:cNvSpPr txBox="1"/>
          <p:nvPr/>
        </p:nvSpPr>
        <p:spPr>
          <a:xfrm>
            <a:off x="3276000" y="7668000"/>
            <a:ext cx="5224507" cy="1754326"/>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a:spcBef>
                <a:spcPts val="6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●賑わい</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施設・係留施設・船着場を活用した賑わい誘致</a:t>
            </a:r>
          </a:p>
          <a:p>
            <a:pPr marL="180000">
              <a:spcBef>
                <a:spcPts val="3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サウスピア</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舟運の社会実験を</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通じて、</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両岸での準則特区</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指定に向けた検証</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1008000">
              <a:spcBef>
                <a:spcPts val="3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イベントスペース等を活用した、中之島</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GATE</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の賑わい誘致及び継続</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08000">
              <a:spcBef>
                <a:spcPts val="3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中之島漁港・中之島みなと食堂の暫定利用の検証</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08000">
              <a:spcBef>
                <a:spcPts val="3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大阪商工会議所との連携による企業への説明・</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PR</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・ヒアリング</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000">
              <a:spcBef>
                <a:spcPts val="3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ノースピア</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海の駅化に向け、賑わい・船着場管理等の事業者募集（福島区）支援</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●周辺</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エリアとの連携検証</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a:spcBef>
                <a:spcPts val="3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・上流側</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の川の駅等を含めた活性化検討</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テキスト ボックス 3"/>
          <p:cNvSpPr txBox="1"/>
          <p:nvPr/>
        </p:nvSpPr>
        <p:spPr>
          <a:xfrm>
            <a:off x="3096000" y="7308000"/>
            <a:ext cx="720000" cy="288000"/>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Ｈ２７年度</a:t>
            </a:r>
            <a:endParaRPr lang="ja-JP" sz="11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grpSp>
        <p:nvGrpSpPr>
          <p:cNvPr id="19" name="グループ化 18"/>
          <p:cNvGrpSpPr/>
          <p:nvPr/>
        </p:nvGrpSpPr>
        <p:grpSpPr>
          <a:xfrm>
            <a:off x="721350" y="8712000"/>
            <a:ext cx="2160000" cy="1598571"/>
            <a:chOff x="721350" y="8892540"/>
            <a:chExt cx="2160000" cy="1598571"/>
          </a:xfrm>
        </p:grpSpPr>
        <p:sp>
          <p:nvSpPr>
            <p:cNvPr id="53" name="Text Box 11"/>
            <p:cNvSpPr txBox="1">
              <a:spLocks noChangeArrowheads="1"/>
            </p:cNvSpPr>
            <p:nvPr/>
          </p:nvSpPr>
          <p:spPr bwMode="auto">
            <a:xfrm>
              <a:off x="721350" y="10368000"/>
              <a:ext cx="1759639" cy="123111"/>
            </a:xfrm>
            <a:prstGeom prst="rect">
              <a:avLst/>
            </a:prstGeom>
            <a:noFill/>
            <a:ln w="9525">
              <a:noFill/>
              <a:miter lim="800000"/>
              <a:headEnd/>
              <a:tailEnd/>
            </a:ln>
          </p:spPr>
          <p:txBody>
            <a:bodyPr wrap="squar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中之島漁港・中之島みなと食堂</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pic>
          <p:nvPicPr>
            <p:cNvPr id="60" name="図 59"/>
            <p:cNvPicPr>
              <a:picLocks noChangeAspect="1"/>
            </p:cNvPicPr>
            <p:nvPr/>
          </p:nvPicPr>
          <p:blipFill rotWithShape="1">
            <a:blip r:embed="rId11" cstate="print">
              <a:extLst>
                <a:ext uri="{28A0092B-C50C-407E-A947-70E740481C1C}">
                  <a14:useLocalDpi xmlns:a14="http://schemas.microsoft.com/office/drawing/2010/main" val="0"/>
                </a:ext>
              </a:extLst>
            </a:blip>
            <a:srcRect t="11145" b="-1"/>
            <a:stretch/>
          </p:blipFill>
          <p:spPr>
            <a:xfrm>
              <a:off x="721350" y="8892540"/>
              <a:ext cx="2160000" cy="1439460"/>
            </a:xfrm>
            <a:prstGeom prst="rect">
              <a:avLst/>
            </a:prstGeom>
          </p:spPr>
        </p:pic>
      </p:grpSp>
      <p:grpSp>
        <p:nvGrpSpPr>
          <p:cNvPr id="14" name="グループ化 13"/>
          <p:cNvGrpSpPr/>
          <p:nvPr/>
        </p:nvGrpSpPr>
        <p:grpSpPr>
          <a:xfrm>
            <a:off x="10945237" y="5436000"/>
            <a:ext cx="1626067" cy="1080000"/>
            <a:chOff x="10945237" y="5436000"/>
            <a:chExt cx="1626067" cy="1080000"/>
          </a:xfrm>
        </p:grpSpPr>
        <p:pic>
          <p:nvPicPr>
            <p:cNvPr id="58" name="図 5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45237" y="5436000"/>
              <a:ext cx="1626067" cy="1080000"/>
            </a:xfrm>
            <a:prstGeom prst="rect">
              <a:avLst/>
            </a:prstGeom>
          </p:spPr>
        </p:pic>
        <p:sp>
          <p:nvSpPr>
            <p:cNvPr id="56" name="正方形/長方形 55"/>
            <p:cNvSpPr/>
            <p:nvPr/>
          </p:nvSpPr>
          <p:spPr>
            <a:xfrm>
              <a:off x="10962000" y="5454000"/>
              <a:ext cx="1069203" cy="215444"/>
            </a:xfrm>
            <a:prstGeom prst="rect">
              <a:avLst/>
            </a:prstGeom>
            <a:noFill/>
          </p:spPr>
          <p:txBody>
            <a:bodyPr wrap="none" lIns="0" tIns="0" rIns="0" bIns="0">
              <a:spAutoFit/>
            </a:bodyPr>
            <a:lstStyle/>
            <a:p>
              <a:r>
                <a:rPr lang="ja-JP" altLang="en-US" sz="800" b="1" dirty="0" smtClean="0">
                  <a:latin typeface="Meiryo UI" panose="020B0604030504040204" pitchFamily="50" charset="-128"/>
                  <a:ea typeface="Meiryo UI" panose="020B0604030504040204" pitchFamily="50" charset="-128"/>
                </a:rPr>
                <a:t>メガアート</a:t>
              </a:r>
              <a:r>
                <a:rPr lang="en-US" altLang="ja-JP" sz="800" b="1" dirty="0" smtClean="0">
                  <a:latin typeface="Meiryo UI" panose="020B0604030504040204" pitchFamily="50" charset="-128"/>
                  <a:ea typeface="Meiryo UI" panose="020B0604030504040204" pitchFamily="50" charset="-128"/>
                </a:rPr>
                <a:t/>
              </a:r>
              <a:br>
                <a:rPr lang="en-US" altLang="ja-JP" sz="800" b="1" dirty="0" smtClean="0">
                  <a:latin typeface="Meiryo UI" panose="020B0604030504040204" pitchFamily="50" charset="-128"/>
                  <a:ea typeface="Meiryo UI" panose="020B0604030504040204" pitchFamily="50" charset="-128"/>
                </a:rPr>
              </a:br>
              <a:r>
                <a:rPr lang="ja-JP" altLang="en-US" sz="600" b="1" dirty="0" smtClean="0">
                  <a:latin typeface="Meiryo UI" panose="020B0604030504040204" pitchFamily="50" charset="-128"/>
                  <a:ea typeface="Meiryo UI" panose="020B0604030504040204" pitchFamily="50" charset="-128"/>
                </a:rPr>
                <a:t>（出典：水都大阪フェス</a:t>
              </a:r>
              <a:r>
                <a:rPr lang="en-US" altLang="ja-JP" sz="600" b="1" dirty="0" smtClean="0">
                  <a:latin typeface="Meiryo UI" panose="020B0604030504040204" pitchFamily="50" charset="-128"/>
                  <a:ea typeface="Meiryo UI" panose="020B0604030504040204" pitchFamily="50" charset="-128"/>
                </a:rPr>
                <a:t>2012</a:t>
              </a:r>
              <a:r>
                <a:rPr lang="ja-JP" altLang="en-US" sz="600" b="1" dirty="0" smtClean="0">
                  <a:latin typeface="Meiryo UI" panose="020B0604030504040204" pitchFamily="50" charset="-128"/>
                  <a:ea typeface="Meiryo UI" panose="020B0604030504040204" pitchFamily="50" charset="-128"/>
                </a:rPr>
                <a:t>）</a:t>
              </a:r>
              <a:endParaRPr lang="ja-JP" altLang="en-US" sz="600" b="1" dirty="0">
                <a:latin typeface="Meiryo UI" panose="020B0604030504040204" pitchFamily="50" charset="-128"/>
                <a:ea typeface="Meiryo UI" panose="020B0604030504040204" pitchFamily="50" charset="-128"/>
              </a:endParaRPr>
            </a:p>
          </p:txBody>
        </p:sp>
      </p:grpSp>
      <p:grpSp>
        <p:nvGrpSpPr>
          <p:cNvPr id="15" name="グループ化 14"/>
          <p:cNvGrpSpPr/>
          <p:nvPr/>
        </p:nvGrpSpPr>
        <p:grpSpPr>
          <a:xfrm>
            <a:off x="9360000" y="5436000"/>
            <a:ext cx="1440825" cy="1080000"/>
            <a:chOff x="9360000" y="5436000"/>
            <a:chExt cx="1440825" cy="1080000"/>
          </a:xfrm>
        </p:grpSpPr>
        <p:pic>
          <p:nvPicPr>
            <p:cNvPr id="51" name="図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60000" y="5436000"/>
              <a:ext cx="1440000" cy="1080000"/>
            </a:xfrm>
            <a:prstGeom prst="rect">
              <a:avLst/>
            </a:prstGeom>
          </p:spPr>
        </p:pic>
        <p:sp>
          <p:nvSpPr>
            <p:cNvPr id="57" name="正方形/長方形 56"/>
            <p:cNvSpPr/>
            <p:nvPr/>
          </p:nvSpPr>
          <p:spPr>
            <a:xfrm>
              <a:off x="9378000" y="5454000"/>
              <a:ext cx="1422825" cy="123111"/>
            </a:xfrm>
            <a:prstGeom prst="rect">
              <a:avLst/>
            </a:prstGeom>
            <a:noFill/>
          </p:spPr>
          <p:txBody>
            <a:bodyPr wrap="none" lIns="0" tIns="0" rIns="0" bIns="0">
              <a:spAutoFit/>
            </a:bodyPr>
            <a:lstStyle/>
            <a:p>
              <a:r>
                <a:rPr lang="ja-JP" altLang="en-US" sz="800" b="1" spc="-40" dirty="0" smtClean="0">
                  <a:latin typeface="Meiryo UI" panose="020B0604030504040204" pitchFamily="50" charset="-128"/>
                  <a:ea typeface="Meiryo UI" panose="020B0604030504040204" pitchFamily="50" charset="-128"/>
                </a:rPr>
                <a:t>市民プログラム（アウトドアヨガ祭）</a:t>
              </a:r>
              <a:endParaRPr lang="ja-JP" altLang="en-US" sz="600" b="1" spc="-4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649306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128000" y="1872000"/>
            <a:ext cx="2880000" cy="1728000"/>
          </a:xfrm>
          <a:prstGeom prst="rect">
            <a:avLst/>
          </a:prstGeom>
          <a:solidFill>
            <a:srgbClr val="FFCC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72000" rIns="72000" bIns="36000" numCol="1" spcCol="0" rtlCol="0" fromWordArt="0" anchor="t" anchorCtr="0" forceAA="0" compatLnSpc="1">
            <a:prstTxWarp prst="textNoShape">
              <a:avLst/>
            </a:prstTxWarp>
            <a:noAutofit/>
          </a:bodyPr>
          <a:lstStyle/>
          <a:p>
            <a:pPr marL="216000" indent="-288000" fontAlgn="base">
              <a:spcBef>
                <a:spcPts val="6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）水の回廊と水辺の利活用の促進</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オープンテラス等地先利用の促進や拠点の賑わい創出のトライアルを実施</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２）舟運活性化</a:t>
            </a: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よる船着場周辺の賑わい創出と魅力向上</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新たな舟運企画（ナイトクルーズ 等）と事業環境整備</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３）国内・海外の水都都市との交流と水都大阪の紹介・発信</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ナイトクルーズ等の目玉商品のプロモーション 等</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拠点・舟運既存コンテンツの多言語化推進</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「ミズベリング世界会議」等の開催と水都大阪の発信 等</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13"/>
          <p:cNvSpPr txBox="1"/>
          <p:nvPr/>
        </p:nvSpPr>
        <p:spPr>
          <a:xfrm>
            <a:off x="7128000" y="1152000"/>
            <a:ext cx="2880000" cy="720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回廊でのネットワーク</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強化</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に</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向けたトライアル事業の実践</a:t>
            </a:r>
            <a:endPar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20"/>
          <p:cNvSpPr txBox="1"/>
          <p:nvPr/>
        </p:nvSpPr>
        <p:spPr>
          <a:xfrm>
            <a:off x="359675" y="3708000"/>
            <a:ext cx="7200000" cy="680400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marR="2125345" indent="-304800" algn="just">
              <a:lnSpc>
                <a:spcPts val="1200"/>
              </a:lnSpc>
              <a:spcAft>
                <a:spcPts val="0"/>
              </a:spcAft>
            </a:pPr>
            <a:endParaRPr lang="ja-JP" sz="105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4" name="テキスト ボックス 14"/>
          <p:cNvSpPr txBox="1"/>
          <p:nvPr/>
        </p:nvSpPr>
        <p:spPr>
          <a:xfrm>
            <a:off x="10368000" y="1152000"/>
            <a:ext cx="4392000" cy="2448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ja-JP"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 name="テキスト ボックス 4"/>
          <p:cNvSpPr txBox="1"/>
          <p:nvPr/>
        </p:nvSpPr>
        <p:spPr>
          <a:xfrm>
            <a:off x="3744000" y="1872000"/>
            <a:ext cx="3024000" cy="1728000"/>
          </a:xfrm>
          <a:prstGeom prst="rect">
            <a:avLst/>
          </a:prstGeom>
          <a:solidFill>
            <a:srgbClr val="FFCCFF"/>
          </a:solidFill>
          <a:ln w="6350">
            <a:solidFill>
              <a:prstClr val="black"/>
            </a:solidFill>
          </a:ln>
          <a:effectLst/>
        </p:spPr>
        <p:txBody>
          <a:bodyPr rot="0" spcFirstLastPara="0" vert="horz" wrap="square" lIns="72000" tIns="72000" rIns="72000" bIns="36000" numCol="1" spcCol="0" rtlCol="0" fromWordArt="0" anchor="t" anchorCtr="0" forceAA="0" compatLnSpc="1">
            <a:prstTxWarp prst="textNoShape">
              <a:avLst/>
            </a:prstTxWarp>
            <a:spAutoFit/>
          </a:bodyPr>
          <a:lstStyle/>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拠点の支援強化と拠点情報発信の充実</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水の回廊でのマーケットサウンディングや公募と民間投資の誘発（大阪城、大正、本町橋等）</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水都コンシェルジュ制度導入による</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拠点の情報発信の強化</a:t>
            </a:r>
          </a:p>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）舟運</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の活性化・回遊体験商品の造成</a:t>
            </a:r>
          </a:p>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へ向けた情報発信</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海外メディアへの発信</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水都都市との連携　</a:t>
            </a:r>
          </a:p>
        </p:txBody>
      </p:sp>
      <p:sp>
        <p:nvSpPr>
          <p:cNvPr id="7" name="テキスト ボックス 11"/>
          <p:cNvSpPr txBox="1"/>
          <p:nvPr/>
        </p:nvSpPr>
        <p:spPr>
          <a:xfrm>
            <a:off x="359675" y="648000"/>
            <a:ext cx="14400000" cy="360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将来像</a:t>
            </a:r>
            <a:r>
              <a:rPr lang="ja-JP" altLang="en-US" sz="1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　水の回廊をめぐる拠点が多数できていると共に、水の回廊を船で巡るクルーズ商品・観光商品化により、国内外から観光客が訪れる</a:t>
            </a:r>
          </a:p>
        </p:txBody>
      </p:sp>
      <p:sp>
        <p:nvSpPr>
          <p:cNvPr id="12" name="テキスト ボックス 16"/>
          <p:cNvSpPr txBox="1"/>
          <p:nvPr/>
        </p:nvSpPr>
        <p:spPr>
          <a:xfrm>
            <a:off x="10440000" y="1224000"/>
            <a:ext cx="2275229" cy="226591"/>
          </a:xfrm>
          <a:prstGeom prst="rect">
            <a:avLst/>
          </a:prstGeom>
          <a:solidFill>
            <a:schemeClr val="tx1">
              <a:lumMod val="65000"/>
              <a:lumOff val="3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lnSpc>
                <a:spcPts val="1200"/>
              </a:lnSpc>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28</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の姿</a:t>
            </a:r>
            <a:r>
              <a:rPr lang="en-US"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7"/>
          <p:cNvSpPr txBox="1"/>
          <p:nvPr/>
        </p:nvSpPr>
        <p:spPr>
          <a:xfrm>
            <a:off x="10439999" y="1476000"/>
            <a:ext cx="2880000" cy="1523494"/>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0000" indent="-180000" algn="just">
              <a:spcBef>
                <a:spcPts val="600"/>
              </a:spcBef>
              <a:spcAft>
                <a:spcPts val="0"/>
              </a:spcAft>
              <a:buFont typeface="Wingdings" panose="05000000000000000000" pitchFamily="2" charset="2"/>
              <a:buChar char="l"/>
            </a:pP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川</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に向かい水辺を生かしたまちができる</a:t>
            </a:r>
          </a:p>
          <a:p>
            <a:pPr marL="180000" indent="-180000" algn="just">
              <a:spcBef>
                <a:spcPts val="600"/>
              </a:spcBef>
              <a:spcAft>
                <a:spcPts val="0"/>
              </a:spcAft>
              <a:buFont typeface="Wingdings" panose="05000000000000000000" pitchFamily="2" charset="2"/>
              <a:buChar char="l"/>
            </a:pP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定期船や観光クルーズ等の</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船が川を行き交っている</a:t>
            </a:r>
          </a:p>
          <a:p>
            <a:pPr marL="180000" indent="-180000" algn="just">
              <a:spcBef>
                <a:spcPts val="600"/>
              </a:spcBef>
              <a:spcAft>
                <a:spcPts val="0"/>
              </a:spcAft>
              <a:buFont typeface="Wingdings" panose="05000000000000000000" pitchFamily="2" charset="2"/>
              <a:buChar char="l"/>
            </a:pP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美しい水辺景観が広がり光で輝いて</a:t>
            </a: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いると共に、ナイトクルーズ等も定着</a:t>
            </a:r>
            <a:endPar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lgn="just">
              <a:spcBef>
                <a:spcPts val="600"/>
              </a:spcBef>
              <a:spcAft>
                <a:spcPts val="0"/>
              </a:spcAft>
              <a:buFont typeface="Wingdings" panose="05000000000000000000" pitchFamily="2" charset="2"/>
              <a:buChar char="l"/>
            </a:pP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情報発信、プロモーション等、水</a:t>
            </a: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都大阪全体の魅力が向上し、</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国内外に水都大阪が知られる</a:t>
            </a:r>
          </a:p>
        </p:txBody>
      </p:sp>
      <p:sp>
        <p:nvSpPr>
          <p:cNvPr id="25" name="二等辺三角形 24"/>
          <p:cNvSpPr/>
          <p:nvPr/>
        </p:nvSpPr>
        <p:spPr>
          <a:xfrm rot="5400000">
            <a:off x="9288000" y="2250000"/>
            <a:ext cx="1800000" cy="252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8"/>
          <p:cNvSpPr txBox="1"/>
          <p:nvPr/>
        </p:nvSpPr>
        <p:spPr>
          <a:xfrm>
            <a:off x="3744000" y="1152000"/>
            <a:ext cx="3024000" cy="720000"/>
          </a:xfrm>
          <a:prstGeom prst="rect">
            <a:avLst/>
          </a:prstGeom>
          <a:solidFill>
            <a:schemeClr val="tx1">
              <a:lumMod val="65000"/>
              <a:lumOff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26</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2014</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水の回廊全域で</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の水辺</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の名所化</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ネットワーク</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構築</a:t>
            </a:r>
          </a:p>
        </p:txBody>
      </p:sp>
      <p:sp>
        <p:nvSpPr>
          <p:cNvPr id="2" name="正方形/長方形 1"/>
          <p:cNvSpPr/>
          <p:nvPr/>
        </p:nvSpPr>
        <p:spPr>
          <a:xfrm>
            <a:off x="7128000" y="1152000"/>
            <a:ext cx="2880000" cy="24480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3438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sp>
        <p:nvSpPr>
          <p:cNvPr id="86" name="テキスト ボックス 9"/>
          <p:cNvSpPr txBox="1"/>
          <p:nvPr/>
        </p:nvSpPr>
        <p:spPr>
          <a:xfrm>
            <a:off x="360000" y="1152000"/>
            <a:ext cx="3024000" cy="720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2013</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水の回廊における拠点づくり支援</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と</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舟運</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の魅力づくり、情報発信</a:t>
            </a:r>
          </a:p>
        </p:txBody>
      </p:sp>
      <p:sp>
        <p:nvSpPr>
          <p:cNvPr id="101" name="テキスト ボックス 100"/>
          <p:cNvSpPr txBox="1"/>
          <p:nvPr/>
        </p:nvSpPr>
        <p:spPr>
          <a:xfrm>
            <a:off x="360000" y="1872000"/>
            <a:ext cx="3024000" cy="1728000"/>
          </a:xfrm>
          <a:prstGeom prst="rect">
            <a:avLst/>
          </a:prstGeom>
          <a:solidFill>
            <a:srgbClr val="FFCCFF"/>
          </a:solidFill>
          <a:ln w="6350">
            <a:solidFill>
              <a:prstClr val="black"/>
            </a:solidFill>
          </a:ln>
          <a:effectLst/>
        </p:spPr>
        <p:txBody>
          <a:bodyPr rot="0" spcFirstLastPara="0" vert="horz" wrap="square" lIns="72000" tIns="72000" rIns="72000" bIns="36000" numCol="1" spcCol="0" rtlCol="0" fromWordArt="0" anchor="t" anchorCtr="0" forceAA="0" compatLnSpc="1">
            <a:prstTxWarp prst="textNoShape">
              <a:avLst/>
            </a:prstTxWarp>
            <a:noAutofit/>
          </a:bodyPr>
          <a:lstStyle/>
          <a:p>
            <a:pPr marL="216000" indent="-288000" fontAlgn="base">
              <a:spcBef>
                <a:spcPts val="600"/>
              </a:spcBef>
              <a:spcAft>
                <a:spcPts val="0"/>
              </a:spcAft>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１）水</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の回廊の拠点づくりへの助成・公募</a:t>
            </a: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）クルーズ</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船の楽しみ方</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造成</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大阪の食を船でめぐり楽しむ水辺バルの実施</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ラバーダッククルーズ造成</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２</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拠点をつなぐクルーズ船造成</a:t>
            </a: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中心の水都大阪の情報</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発信</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水の回廊、ネットワーク会議開始</a:t>
            </a:r>
          </a:p>
        </p:txBody>
      </p:sp>
      <p:sp>
        <p:nvSpPr>
          <p:cNvPr id="89" name="テキスト ボックス 3"/>
          <p:cNvSpPr txBox="1"/>
          <p:nvPr/>
        </p:nvSpPr>
        <p:spPr>
          <a:xfrm>
            <a:off x="360000" y="216000"/>
            <a:ext cx="11988859" cy="276999"/>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年度 水都大阪パートナーズの取組みについて　</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ミッション②：国内外から観光客が訪れる「水と光のテーマパークの実現」</a:t>
            </a:r>
          </a:p>
        </p:txBody>
      </p:sp>
      <p:sp>
        <p:nvSpPr>
          <p:cNvPr id="6" name="テキスト ボックス 5"/>
          <p:cNvSpPr txBox="1"/>
          <p:nvPr/>
        </p:nvSpPr>
        <p:spPr>
          <a:xfrm>
            <a:off x="14256000" y="216000"/>
            <a:ext cx="688256" cy="318924"/>
          </a:xfrm>
          <a:prstGeom prst="rect">
            <a:avLst/>
          </a:prstGeom>
          <a:noFill/>
          <a:ln w="12700">
            <a:solidFill>
              <a:schemeClr val="tx1"/>
            </a:solidFill>
          </a:ln>
        </p:spPr>
        <p:txBody>
          <a:bodyPr wrap="none" lIns="36000" tIns="36000" rIns="36000" bIns="36000" rtlCol="0">
            <a:spAutoFit/>
          </a:bodyPr>
          <a:lstStyle/>
          <a:p>
            <a:r>
              <a:rPr kumimoji="1" lang="ja-JP" altLang="en-US" sz="1600" dirty="0" smtClean="0">
                <a:latin typeface="Meiryo UI" panose="020B0604030504040204" pitchFamily="50" charset="-128"/>
                <a:ea typeface="Meiryo UI" panose="020B0604030504040204" pitchFamily="50" charset="-128"/>
              </a:rPr>
              <a:t>資料</a:t>
            </a:r>
            <a:r>
              <a:rPr lang="ja-JP" altLang="en-US" sz="1600" dirty="0" smtClean="0">
                <a:latin typeface="Meiryo UI" panose="020B0604030504040204" pitchFamily="50" charset="-128"/>
                <a:ea typeface="Meiryo UI" panose="020B0604030504040204" pitchFamily="50" charset="-128"/>
              </a:rPr>
              <a:t>３</a:t>
            </a:r>
            <a:endParaRPr kumimoji="1" lang="ja-JP" altLang="en-US" sz="1600" dirty="0">
              <a:latin typeface="Meiryo UI" panose="020B0604030504040204" pitchFamily="50" charset="-128"/>
              <a:ea typeface="Meiryo UI" panose="020B0604030504040204" pitchFamily="50" charset="-128"/>
            </a:endParaRPr>
          </a:p>
        </p:txBody>
      </p:sp>
      <p:sp>
        <p:nvSpPr>
          <p:cNvPr id="166" name="テキスト ボックス 3"/>
          <p:cNvSpPr txBox="1"/>
          <p:nvPr/>
        </p:nvSpPr>
        <p:spPr>
          <a:xfrm>
            <a:off x="12349005" y="216000"/>
            <a:ext cx="1758494" cy="30777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lgn="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第</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5</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回水と光のまちづくり推進会議資料</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lgn="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日</a:t>
            </a:r>
            <a:endParaRPr lang="ja-JP"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 name="テキスト ボックス 3"/>
          <p:cNvSpPr txBox="1"/>
          <p:nvPr/>
        </p:nvSpPr>
        <p:spPr>
          <a:xfrm>
            <a:off x="540000" y="3816000"/>
            <a:ext cx="6216445" cy="553998"/>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１．水の回廊 ： 公共空間利用の手続きの簡便化</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や民間投資の</a:t>
            </a:r>
            <a:endPar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728000"/>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更なる促進が可能な新しいスキームの構築</a:t>
            </a:r>
            <a:endParaRPr lang="ja-JP" altLang="ja-JP" sz="2400" b="1"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8" name="グループ化 17"/>
          <p:cNvGrpSpPr/>
          <p:nvPr/>
        </p:nvGrpSpPr>
        <p:grpSpPr>
          <a:xfrm>
            <a:off x="720000" y="5868000"/>
            <a:ext cx="5277549" cy="575444"/>
            <a:chOff x="720000" y="5976000"/>
            <a:chExt cx="5277549" cy="575444"/>
          </a:xfrm>
        </p:grpSpPr>
        <p:sp>
          <p:nvSpPr>
            <p:cNvPr id="42" name="テキスト ボックス 3"/>
            <p:cNvSpPr txBox="1"/>
            <p:nvPr/>
          </p:nvSpPr>
          <p:spPr>
            <a:xfrm>
              <a:off x="900000" y="6336000"/>
              <a:ext cx="5097549" cy="215444"/>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a:defRPr/>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H27</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年度検証を踏まえ、地先利用スキームの構築と実証実験の開始</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4" name="テキスト ボックス 3"/>
            <p:cNvSpPr txBox="1"/>
            <p:nvPr/>
          </p:nvSpPr>
          <p:spPr>
            <a:xfrm>
              <a:off x="720000" y="5976000"/>
              <a:ext cx="1152000" cy="288000"/>
            </a:xfrm>
            <a:prstGeom prst="roundRect">
              <a:avLst/>
            </a:prstGeom>
            <a:solidFill>
              <a:schemeClr val="accent6"/>
            </a:solid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Ｈ２８年度（予定）</a:t>
              </a:r>
              <a:endParaRPr lang="ja-JP" altLang="ja-JP" sz="11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grpSp>
      <p:sp>
        <p:nvSpPr>
          <p:cNvPr id="136" name="右矢印 135"/>
          <p:cNvSpPr/>
          <p:nvPr/>
        </p:nvSpPr>
        <p:spPr>
          <a:xfrm>
            <a:off x="6822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pic>
        <p:nvPicPr>
          <p:cNvPr id="77" name="図 76"/>
          <p:cNvPicPr>
            <a:picLocks noChangeAspect="1"/>
          </p:cNvPicPr>
          <p:nvPr/>
        </p:nvPicPr>
        <p:blipFill rotWithShape="1">
          <a:blip r:embed="rId2" cstate="print"/>
          <a:srcRect t="18365"/>
          <a:stretch/>
        </p:blipFill>
        <p:spPr>
          <a:xfrm>
            <a:off x="13644000" y="2046725"/>
            <a:ext cx="1080000" cy="651600"/>
          </a:xfrm>
          <a:prstGeom prst="rect">
            <a:avLst/>
          </a:prstGeom>
        </p:spPr>
      </p:pic>
      <p:pic>
        <p:nvPicPr>
          <p:cNvPr id="7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5772"/>
          <a:stretch>
            <a:fillRect/>
          </a:stretch>
        </p:blipFill>
        <p:spPr bwMode="auto">
          <a:xfrm>
            <a:off x="13644000" y="1193975"/>
            <a:ext cx="1080000" cy="80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 descr="E:\LIB\水都フォルダ\★★画像セレクト版\天の川伝説.jpg"/>
          <p:cNvPicPr>
            <a:picLocks noChangeAspect="1" noChangeArrowheads="1"/>
          </p:cNvPicPr>
          <p:nvPr/>
        </p:nvPicPr>
        <p:blipFill>
          <a:blip r:embed="rId4" cstate="print">
            <a:extLst>
              <a:ext uri="{28A0092B-C50C-407E-A947-70E740481C1C}">
                <a14:useLocalDpi xmlns:a14="http://schemas.microsoft.com/office/drawing/2010/main" val="0"/>
              </a:ext>
            </a:extLst>
          </a:blip>
          <a:srcRect l="4829"/>
          <a:stretch>
            <a:fillRect/>
          </a:stretch>
        </p:blipFill>
        <p:spPr bwMode="auto">
          <a:xfrm>
            <a:off x="13644000" y="2742818"/>
            <a:ext cx="1080000" cy="80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テキスト ボックス 3"/>
          <p:cNvSpPr txBox="1"/>
          <p:nvPr/>
        </p:nvSpPr>
        <p:spPr>
          <a:xfrm>
            <a:off x="540000" y="6588000"/>
            <a:ext cx="6780702" cy="553998"/>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２．舟運活性化 ： 水</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の回廊を</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巡るクルーズや</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観光</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商品の創出により、</a:t>
            </a:r>
            <a:endPar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980000"/>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国内外から観光客が</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訪れる</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環境</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の</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整備</a:t>
            </a:r>
            <a:endParaRPr lang="ja-JP" altLang="ja-JP" sz="18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2" name="テキスト ボックス 3"/>
          <p:cNvSpPr txBox="1"/>
          <p:nvPr/>
        </p:nvSpPr>
        <p:spPr>
          <a:xfrm>
            <a:off x="900000" y="7308000"/>
            <a:ext cx="6532366" cy="2121093"/>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a:spcAft>
                <a:spcPts val="0"/>
              </a:spcAft>
              <a:buFont typeface="Wingdings" panose="05000000000000000000" pitchFamily="2" charset="2"/>
              <a:buChar char="l"/>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舟運活性化母体組織のあり方検討</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・船着場・桟橋管理、施設管理事業スキームの検討</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spcAft>
                <a:spcPts val="0"/>
              </a:spcAft>
              <a:buFont typeface="Wingdings" panose="05000000000000000000" pitchFamily="2" charset="2"/>
              <a:buChar char="l"/>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新た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な舟運</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企画の創出</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・小型</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船を活用した個性あるクルーズ事業化</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トライアル、ニーズ</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調査・検証、ボトルネック</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抽出</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水辺拠点を結ぶクルーズ、ナイトクルーズ、ループ船などの現在手薄なカテゴリの充実</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（ナイトクルーズ「リバーボートダイニングリパリウス」、レンタルボートなど既存企画の拡充</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水上タクシー、「天下一の黄金の御座船」など新たなカテゴリーの運航開始）</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buFont typeface="Wingdings" panose="05000000000000000000" pitchFamily="2" charset="2"/>
              <a:buChar char="l"/>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舟運事</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業者</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・拠点事</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業者</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の事業</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環境</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整備</a:t>
            </a:r>
            <a:endPar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・小型船の運航拡充に向けた係留社会実験の実施</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（大阪城</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HB</a:t>
            </a:r>
            <a:r>
              <a:rPr lang="ja-JP" altLang="en-US" sz="1000" kern="100" dirty="0" err="1"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中之島</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BANKS</a:t>
            </a:r>
            <a:r>
              <a:rPr lang="ja-JP" altLang="en-US" sz="1000" kern="100" dirty="0" err="1">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中之島</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GATE</a:t>
            </a:r>
            <a:r>
              <a:rPr lang="ja-JP" altLang="en-US" sz="1000" kern="100" dirty="0" err="1">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大正</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リバービレッジ）</a:t>
            </a:r>
            <a:endParaRPr lang="ja-JP" altLang="en-US" sz="10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拠点事</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業者との連携検証、安全性検証、必要設備</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検討</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等</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3" name="テキスト ボックス 3"/>
          <p:cNvSpPr txBox="1"/>
          <p:nvPr/>
        </p:nvSpPr>
        <p:spPr>
          <a:xfrm>
            <a:off x="720000" y="6948000"/>
            <a:ext cx="720000" cy="288000"/>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Ｈ２７年度</a:t>
            </a:r>
            <a:endPar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60" name="テキスト ボックス 3"/>
          <p:cNvSpPr txBox="1"/>
          <p:nvPr/>
        </p:nvSpPr>
        <p:spPr>
          <a:xfrm>
            <a:off x="900000" y="9792000"/>
            <a:ext cx="5511124" cy="689932"/>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a:spcAft>
                <a:spcPts val="0"/>
              </a:spcAft>
              <a:buFont typeface="Wingdings" panose="05000000000000000000" pitchFamily="2" charset="2"/>
              <a:buChar char="l"/>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年度社会実験を踏まえた観光商品の創出</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クルーズ</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事業の見直し</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PDCA</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buFont typeface="Wingdings" panose="05000000000000000000" pitchFamily="2" charset="2"/>
              <a:buChar char="l"/>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母体組織について関係者合意、水の回廊クルーズポータルサイト開設準備</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1" name="テキスト ボックス 3"/>
          <p:cNvSpPr txBox="1"/>
          <p:nvPr/>
        </p:nvSpPr>
        <p:spPr>
          <a:xfrm>
            <a:off x="720000" y="9432000"/>
            <a:ext cx="1152000" cy="288000"/>
          </a:xfrm>
          <a:prstGeom prst="roundRect">
            <a:avLst/>
          </a:prstGeom>
          <a:solidFill>
            <a:schemeClr val="accent6"/>
          </a:solid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Ｈ２８年度（予定）</a:t>
            </a:r>
            <a:endParaRPr lang="ja-JP" altLang="ja-JP" sz="11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grpSp>
        <p:nvGrpSpPr>
          <p:cNvPr id="9" name="グループ化 8"/>
          <p:cNvGrpSpPr/>
          <p:nvPr/>
        </p:nvGrpSpPr>
        <p:grpSpPr>
          <a:xfrm>
            <a:off x="6144730" y="7533999"/>
            <a:ext cx="1395896" cy="972000"/>
            <a:chOff x="4730291" y="7820991"/>
            <a:chExt cx="1395896" cy="972000"/>
          </a:xfrm>
        </p:grpSpPr>
        <p:pic>
          <p:nvPicPr>
            <p:cNvPr id="164" name="図 163"/>
            <p:cNvPicPr preferRelativeResize="0">
              <a:picLocks noChangeAspect="1"/>
            </p:cNvPicPr>
            <p:nvPr/>
          </p:nvPicPr>
          <p:blipFill rotWithShape="1">
            <a:blip r:embed="rId5"/>
            <a:srcRect l="12023" t="13866"/>
            <a:stretch/>
          </p:blipFill>
          <p:spPr>
            <a:xfrm>
              <a:off x="4730291" y="7820991"/>
              <a:ext cx="1350000" cy="972000"/>
            </a:xfrm>
            <a:prstGeom prst="rect">
              <a:avLst/>
            </a:prstGeom>
          </p:spPr>
        </p:pic>
        <p:sp>
          <p:nvSpPr>
            <p:cNvPr id="197" name="Text Box 11"/>
            <p:cNvSpPr txBox="1">
              <a:spLocks noChangeArrowheads="1"/>
            </p:cNvSpPr>
            <p:nvPr/>
          </p:nvSpPr>
          <p:spPr bwMode="auto">
            <a:xfrm>
              <a:off x="4747601" y="8577547"/>
              <a:ext cx="1378586" cy="215444"/>
            </a:xfrm>
            <a:prstGeom prst="rect">
              <a:avLst/>
            </a:prstGeom>
            <a:noFill/>
          </p:spPr>
          <p:txBody>
            <a:bodyPr wrap="none" lIns="0" tIns="0" rIns="0" bIns="0">
              <a:spAutoFit/>
            </a:bodyPr>
            <a:lstStyle>
              <a:defPPr>
                <a:defRPr lang="ja-JP"/>
              </a:defPPr>
              <a:lvl1pPr>
                <a:defRPr sz="800" b="1">
                  <a:latin typeface="Meiryo UI" panose="020B0604030504040204" pitchFamily="50" charset="-128"/>
                  <a:ea typeface="Meiryo UI" panose="020B0604030504040204" pitchFamily="50" charset="-128"/>
                </a:defRPr>
              </a:lvl1pPr>
            </a:lstStyle>
            <a:p>
              <a:r>
                <a:rPr lang="ja-JP" altLang="en-US" dirty="0" smtClean="0">
                  <a:solidFill>
                    <a:schemeClr val="bg1"/>
                  </a:solidFill>
                </a:rPr>
                <a:t>既存舟運商品</a:t>
              </a:r>
              <a:endParaRPr lang="en-US" altLang="ja-JP" dirty="0" smtClean="0">
                <a:solidFill>
                  <a:schemeClr val="bg1"/>
                </a:solidFill>
              </a:endParaRPr>
            </a:p>
            <a:p>
              <a:r>
                <a:rPr lang="ja-JP" altLang="en-US" sz="600" dirty="0" smtClean="0">
                  <a:solidFill>
                    <a:schemeClr val="bg1"/>
                  </a:solidFill>
                </a:rPr>
                <a:t>（出典：リバーボートダイニングリパリウス）</a:t>
              </a:r>
              <a:endParaRPr lang="ja-JP" altLang="ja-JP" sz="600" dirty="0">
                <a:solidFill>
                  <a:schemeClr val="bg1"/>
                </a:solidFill>
              </a:endParaRPr>
            </a:p>
          </p:txBody>
        </p:sp>
      </p:grpSp>
      <p:grpSp>
        <p:nvGrpSpPr>
          <p:cNvPr id="10" name="グループ化 9"/>
          <p:cNvGrpSpPr/>
          <p:nvPr/>
        </p:nvGrpSpPr>
        <p:grpSpPr>
          <a:xfrm>
            <a:off x="6168055" y="9216000"/>
            <a:ext cx="1295998" cy="972000"/>
            <a:chOff x="6168055" y="9018000"/>
            <a:chExt cx="1295998" cy="972000"/>
          </a:xfrm>
        </p:grpSpPr>
        <p:pic>
          <p:nvPicPr>
            <p:cNvPr id="165" name="Picture 4" descr="https://c2.staticflickr.com/6/5168/5283224645_2255bfcdde_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8055" y="9018000"/>
              <a:ext cx="1295998" cy="972000"/>
            </a:xfrm>
            <a:prstGeom prst="rect">
              <a:avLst/>
            </a:prstGeom>
            <a:noFill/>
            <a:extLst>
              <a:ext uri="{909E8E84-426E-40DD-AFC4-6F175D3DCCD1}">
                <a14:hiddenFill xmlns:a14="http://schemas.microsoft.com/office/drawing/2010/main">
                  <a:solidFill>
                    <a:srgbClr val="FFFFFF"/>
                  </a:solidFill>
                </a14:hiddenFill>
              </a:ext>
            </a:extLst>
          </p:spPr>
        </p:pic>
        <p:sp>
          <p:nvSpPr>
            <p:cNvPr id="199" name="正方形/長方形 198"/>
            <p:cNvSpPr/>
            <p:nvPr/>
          </p:nvSpPr>
          <p:spPr>
            <a:xfrm>
              <a:off x="6174853" y="9771362"/>
              <a:ext cx="1282402" cy="215444"/>
            </a:xfrm>
            <a:prstGeom prst="rect">
              <a:avLst/>
            </a:prstGeom>
            <a:noFill/>
          </p:spPr>
          <p:txBody>
            <a:bodyPr wrap="none" lIns="0" tIns="0" rIns="0" bIns="0">
              <a:spAutoFit/>
            </a:bodyPr>
            <a:lstStyle/>
            <a:p>
              <a:r>
                <a:rPr lang="ja-JP" altLang="en-US" sz="800" b="1" dirty="0" smtClean="0">
                  <a:solidFill>
                    <a:schemeClr val="bg1"/>
                  </a:solidFill>
                  <a:latin typeface="Meiryo UI" panose="020B0604030504040204" pitchFamily="50" charset="-128"/>
                  <a:ea typeface="Meiryo UI" panose="020B0604030504040204" pitchFamily="50" charset="-128"/>
                </a:rPr>
                <a:t>小型船係留社会実験</a:t>
              </a:r>
              <a:endParaRPr lang="en-US" altLang="ja-JP" sz="800" b="1" dirty="0" smtClean="0">
                <a:solidFill>
                  <a:schemeClr val="bg1"/>
                </a:solidFill>
                <a:latin typeface="Meiryo UI" panose="020B0604030504040204" pitchFamily="50" charset="-128"/>
                <a:ea typeface="Meiryo UI" panose="020B0604030504040204" pitchFamily="50" charset="-128"/>
              </a:endParaRPr>
            </a:p>
            <a:p>
              <a:r>
                <a:rPr lang="ja-JP" altLang="en-US" sz="600" b="1" dirty="0" smtClean="0">
                  <a:solidFill>
                    <a:schemeClr val="bg1"/>
                  </a:solidFill>
                  <a:latin typeface="Meiryo UI" panose="020B0604030504040204" pitchFamily="50" charset="-128"/>
                  <a:ea typeface="Meiryo UI" panose="020B0604030504040204" pitchFamily="50" charset="-128"/>
                </a:rPr>
                <a:t>（出典：</a:t>
              </a:r>
              <a:r>
                <a:rPr lang="en-US" altLang="ja-JP" sz="600" b="1" dirty="0">
                  <a:solidFill>
                    <a:schemeClr val="bg1"/>
                  </a:solidFill>
                  <a:ea typeface="Meiryo UI" panose="020B0604030504040204" pitchFamily="50" charset="-128"/>
                </a:rPr>
                <a:t>Yellow Water </a:t>
              </a:r>
              <a:r>
                <a:rPr lang="en-US" altLang="ja-JP" sz="600" b="1" dirty="0" smtClean="0">
                  <a:solidFill>
                    <a:schemeClr val="bg1"/>
                  </a:solidFill>
                  <a:ea typeface="Meiryo UI" panose="020B0604030504040204" pitchFamily="50" charset="-128"/>
                </a:rPr>
                <a:t>Taxis/</a:t>
              </a:r>
              <a:r>
                <a:rPr lang="ja-JP" altLang="en-US" sz="600" b="1" dirty="0" smtClean="0">
                  <a:solidFill>
                    <a:schemeClr val="bg1"/>
                  </a:solidFill>
                  <a:ea typeface="Meiryo UI" panose="020B0604030504040204" pitchFamily="50" charset="-128"/>
                </a:rPr>
                <a:t>シドニー</a:t>
              </a:r>
              <a:r>
                <a:rPr lang="ja-JP" altLang="en-US" sz="600" b="1" dirty="0" smtClean="0">
                  <a:solidFill>
                    <a:schemeClr val="bg1"/>
                  </a:solidFill>
                  <a:latin typeface="Meiryo UI" panose="020B0604030504040204" pitchFamily="50" charset="-128"/>
                  <a:ea typeface="Meiryo UI" panose="020B0604030504040204" pitchFamily="50" charset="-128"/>
                </a:rPr>
                <a:t>）</a:t>
              </a:r>
              <a:endParaRPr lang="ja-JP" altLang="en-US" sz="600" b="1" dirty="0">
                <a:solidFill>
                  <a:schemeClr val="bg1"/>
                </a:solidFill>
                <a:latin typeface="Meiryo UI" panose="020B0604030504040204" pitchFamily="50" charset="-128"/>
                <a:ea typeface="Meiryo UI" panose="020B0604030504040204" pitchFamily="50" charset="-128"/>
              </a:endParaRPr>
            </a:p>
          </p:txBody>
        </p:sp>
      </p:grpSp>
      <p:sp>
        <p:nvSpPr>
          <p:cNvPr id="59" name="テキスト ボックス 20"/>
          <p:cNvSpPr txBox="1"/>
          <p:nvPr/>
        </p:nvSpPr>
        <p:spPr>
          <a:xfrm>
            <a:off x="7560000" y="3708000"/>
            <a:ext cx="7200000" cy="680400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marR="2125345" indent="-304800" algn="just">
              <a:lnSpc>
                <a:spcPts val="1200"/>
              </a:lnSpc>
              <a:spcAft>
                <a:spcPts val="0"/>
              </a:spcAft>
            </a:pPr>
            <a:endParaRPr lang="ja-JP" sz="105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61" name="テキスト ボックス 3"/>
          <p:cNvSpPr txBox="1"/>
          <p:nvPr/>
        </p:nvSpPr>
        <p:spPr>
          <a:xfrm>
            <a:off x="7740325" y="3816000"/>
            <a:ext cx="7165423" cy="553998"/>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３．プロモーション： 質の追求（水都大阪のブランディング化）</a:t>
            </a:r>
            <a:endPar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　　　　　　　　　　　　　　　　＋量の対応（</a:t>
            </a:r>
            <a:r>
              <a:rPr lang="ja-JP" altLang="en-US" sz="1800" b="1" kern="100" spc="-100" dirty="0" smtClean="0">
                <a:latin typeface="Meiryo UI" panose="020B0604030504040204" pitchFamily="50" charset="-128"/>
                <a:ea typeface="Meiryo UI" panose="020B0604030504040204" pitchFamily="50" charset="-128"/>
                <a:cs typeface="Times New Roman" panose="02020603050405020304" pitchFamily="18" charset="0"/>
              </a:rPr>
              <a:t>インバウンド</a:t>
            </a:r>
            <a:r>
              <a:rPr lang="ja-JP" altLang="en-US" sz="1800" b="1" kern="100" spc="-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en-US" sz="1800" b="1" kern="100" spc="-100" dirty="0" smtClean="0">
                <a:latin typeface="Meiryo UI" panose="020B0604030504040204" pitchFamily="50" charset="-128"/>
                <a:ea typeface="Meiryo UI" panose="020B0604030504040204" pitchFamily="50" charset="-128"/>
                <a:cs typeface="Times New Roman" panose="02020603050405020304" pitchFamily="18" charset="0"/>
              </a:rPr>
              <a:t>水辺への</a:t>
            </a:r>
            <a:r>
              <a:rPr lang="ja-JP" altLang="en-US" sz="1800" b="1" kern="100" spc="-100" dirty="0">
                <a:latin typeface="Meiryo UI" panose="020B0604030504040204" pitchFamily="50" charset="-128"/>
                <a:ea typeface="Meiryo UI" panose="020B0604030504040204" pitchFamily="50" charset="-128"/>
                <a:cs typeface="Times New Roman" panose="02020603050405020304" pitchFamily="18" charset="0"/>
              </a:rPr>
              <a:t>取り込</a:t>
            </a:r>
            <a:r>
              <a:rPr lang="ja-JP" altLang="en-US" sz="1800" b="1" kern="100" spc="-100" dirty="0" smtClean="0">
                <a:latin typeface="Meiryo UI" panose="020B0604030504040204" pitchFamily="50" charset="-128"/>
                <a:ea typeface="Meiryo UI" panose="020B0604030504040204" pitchFamily="50" charset="-128"/>
                <a:cs typeface="Times New Roman" panose="02020603050405020304" pitchFamily="18" charset="0"/>
              </a:rPr>
              <a:t>み）</a:t>
            </a:r>
            <a:endParaRPr lang="ja-JP" altLang="ja-JP" sz="2400" b="1"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4" name="テキスト ボックス 3"/>
          <p:cNvSpPr txBox="1"/>
          <p:nvPr/>
        </p:nvSpPr>
        <p:spPr>
          <a:xfrm>
            <a:off x="8006050" y="4536000"/>
            <a:ext cx="6623675" cy="4660250"/>
          </a:xfrm>
          <a:prstGeom prst="rect">
            <a:avLst/>
          </a:prstGeom>
          <a:noFill/>
          <a:ln w="6350">
            <a:noFill/>
            <a:prstDash val="dash"/>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0"/>
              </a:spcAft>
              <a:buFont typeface="Wingdings" panose="05000000000000000000" pitchFamily="2" charset="2"/>
              <a:buChar char="l"/>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プロモーションのターゲットの明確化　～　増加するインバウンドを水辺に取り込む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spcAft>
                <a:spcPts val="30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（１）目玉</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商品の構築と情報発信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既存商品の再編集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a:spcAft>
                <a:spcPts val="20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 </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夜景</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ナイトクルーズ等の魅力発信（</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SNS</a:t>
            </a:r>
            <a:r>
              <a:rPr lang="ja-JP" altLang="en-US" sz="1100" kern="100" dirty="0" err="1"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YouTube</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等の積極的な活用）</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 </a:t>
            </a:r>
          </a:p>
          <a:p>
            <a:pPr marL="180000">
              <a:spcAft>
                <a:spcPts val="20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 </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歴史・文化</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まち歩きと連携した水都大阪の魅力発信</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spcAft>
                <a:spcPts val="30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）ビジネス</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に繋がるプロモーション</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a:spcBef>
                <a:spcPts val="100"/>
              </a:spcBef>
              <a:spcAft>
                <a:spcPts val="20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 拠点・舟運等既存コンテンツの多言語化推進</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000">
              <a:spcBef>
                <a:spcPts val="200"/>
              </a:spcBef>
              <a:spcAft>
                <a:spcPts val="20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 観光素材（チラシ・ポスター等）の一元的情報発信の仕組みとビジネス化の検討</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spcAft>
                <a:spcPts val="30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（３）</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パートナーズが運営するホームページ等の情報発信ツールのブラッシュアップ</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a:spcAft>
                <a:spcPts val="20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舟運観光商品の一元発信</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a:spcAft>
                <a:spcPts val="20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HP</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の多言語化</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spcAft>
                <a:spcPts val="30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（４）</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関係機関との連携・役割分担</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a:spcAft>
                <a:spcPts val="20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 水都大阪の観光目的化を見据えた観光局との連携強化</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spcAft>
                <a:spcPts val="0"/>
              </a:spcAft>
              <a:buFont typeface="Wingdings" panose="05000000000000000000" pitchFamily="2" charset="2"/>
              <a:buChar char="l"/>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水都大阪</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連携企画</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spcAft>
                <a:spcPts val="30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（１）「</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ミズベリング世界会議</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baseline="300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の開催 ～海外</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に向けた水都大阪の魅力を</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発信～</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396000" indent="-216000">
              <a:spcBef>
                <a:spcPts val="200"/>
              </a:spcBef>
              <a:spcAft>
                <a:spcPts val="20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60" dirty="0" smtClean="0">
                <a:latin typeface="Meiryo UI" panose="020B0604030504040204" pitchFamily="50" charset="-128"/>
                <a:ea typeface="Meiryo UI" panose="020B0604030504040204" pitchFamily="50" charset="-128"/>
                <a:cs typeface="Times New Roman" panose="02020603050405020304" pitchFamily="18" charset="0"/>
              </a:rPr>
              <a:t>エンドユーザー</a:t>
            </a:r>
            <a:r>
              <a:rPr lang="ja-JP" altLang="en-US" sz="1100" kern="100" spc="-60" dirty="0">
                <a:latin typeface="Meiryo UI" panose="020B0604030504040204" pitchFamily="50" charset="-128"/>
                <a:ea typeface="Meiryo UI" panose="020B0604030504040204" pitchFamily="50" charset="-128"/>
                <a:cs typeface="Times New Roman" panose="02020603050405020304" pitchFamily="18" charset="0"/>
              </a:rPr>
              <a:t>に向けた</a:t>
            </a:r>
            <a:r>
              <a:rPr lang="en-US" altLang="ja-JP" sz="1100" kern="100" spc="-60" dirty="0">
                <a:latin typeface="Meiryo UI" panose="020B0604030504040204" pitchFamily="50" charset="-128"/>
                <a:ea typeface="Meiryo UI" panose="020B0604030504040204" pitchFamily="50" charset="-128"/>
                <a:cs typeface="Times New Roman" panose="02020603050405020304" pitchFamily="18" charset="0"/>
              </a:rPr>
              <a:t>SNS</a:t>
            </a:r>
            <a:r>
              <a:rPr lang="ja-JP" altLang="en-US" sz="1100" kern="100" spc="-60" dirty="0" err="1">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spc="-60" dirty="0">
                <a:latin typeface="Meiryo UI" panose="020B0604030504040204" pitchFamily="50" charset="-128"/>
                <a:ea typeface="Meiryo UI" panose="020B0604030504040204" pitchFamily="50" charset="-128"/>
                <a:cs typeface="Times New Roman" panose="02020603050405020304" pitchFamily="18" charset="0"/>
              </a:rPr>
              <a:t>You Tube </a:t>
            </a:r>
            <a:r>
              <a:rPr lang="ja-JP" altLang="en-US" sz="1100" kern="100" spc="-60" dirty="0">
                <a:latin typeface="Meiryo UI" panose="020B0604030504040204" pitchFamily="50" charset="-128"/>
                <a:ea typeface="Meiryo UI" panose="020B0604030504040204" pitchFamily="50" charset="-128"/>
                <a:cs typeface="Times New Roman" panose="02020603050405020304" pitchFamily="18" charset="0"/>
              </a:rPr>
              <a:t>等を活用した情報発信の強化、シビックプライド向上の取組みを</a:t>
            </a:r>
            <a:r>
              <a:rPr lang="ja-JP" altLang="en-US" sz="1100" kern="100" spc="-60" dirty="0" smtClean="0">
                <a:latin typeface="Meiryo UI" panose="020B0604030504040204" pitchFamily="50" charset="-128"/>
                <a:ea typeface="Meiryo UI" panose="020B0604030504040204" pitchFamily="50" charset="-128"/>
                <a:cs typeface="Times New Roman" panose="02020603050405020304" pitchFamily="18" charset="0"/>
              </a:rPr>
              <a:t>通じた</a:t>
            </a:r>
            <a:r>
              <a:rPr lang="ja-JP" altLang="en-US" sz="1100" kern="100" spc="-60" dirty="0">
                <a:latin typeface="Meiryo UI" panose="020B0604030504040204" pitchFamily="50" charset="-128"/>
                <a:ea typeface="Meiryo UI" panose="020B0604030504040204" pitchFamily="50" charset="-128"/>
                <a:cs typeface="Times New Roman" panose="02020603050405020304" pitchFamily="18" charset="0"/>
              </a:rPr>
              <a:t>情報発信</a:t>
            </a:r>
            <a:endParaRPr lang="en-US" altLang="ja-JP" sz="1100" kern="100" spc="-60" dirty="0">
              <a:latin typeface="Meiryo UI" panose="020B0604030504040204" pitchFamily="50" charset="-128"/>
              <a:ea typeface="Meiryo UI" panose="020B0604030504040204" pitchFamily="50" charset="-128"/>
              <a:cs typeface="Times New Roman" panose="02020603050405020304" pitchFamily="18" charset="0"/>
            </a:endParaRPr>
          </a:p>
          <a:p>
            <a:pPr marL="396000" indent="-216000">
              <a:spcBef>
                <a:spcPts val="200"/>
              </a:spcBef>
              <a:spcAft>
                <a:spcPts val="20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国内</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主要メディアへのアプローチの継続、海外メディア（インバウンド）への</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アプローチ</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396000" indent="-216000">
              <a:spcBef>
                <a:spcPts val="200"/>
              </a:spcBef>
              <a:spcAft>
                <a:spcPts val="20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spc="-100" dirty="0">
                <a:latin typeface="Meiryo UI" panose="020B0604030504040204" pitchFamily="50" charset="-128"/>
                <a:ea typeface="Meiryo UI" panose="020B0604030504040204" pitchFamily="50" charset="-128"/>
                <a:cs typeface="Times New Roman" panose="02020603050405020304" pitchFamily="18" charset="0"/>
              </a:rPr>
              <a:t>参加予定</a:t>
            </a:r>
            <a:r>
              <a:rPr lang="en-US" altLang="ja-JP" sz="1100" kern="100" spc="-100" dirty="0">
                <a:latin typeface="Meiryo UI" panose="020B0604030504040204" pitchFamily="50" charset="-128"/>
                <a:ea typeface="Meiryo UI" panose="020B0604030504040204" pitchFamily="50" charset="-128"/>
                <a:cs typeface="Times New Roman" panose="02020603050405020304" pitchFamily="18" charset="0"/>
              </a:rPr>
              <a:t>700</a:t>
            </a:r>
            <a:r>
              <a:rPr lang="ja-JP" altLang="en-US" sz="1100" kern="100" spc="-100" dirty="0">
                <a:latin typeface="Meiryo UI" panose="020B0604030504040204" pitchFamily="50" charset="-128"/>
                <a:ea typeface="Meiryo UI" panose="020B0604030504040204" pitchFamily="50" charset="-128"/>
                <a:cs typeface="Times New Roman" panose="02020603050405020304" pitchFamily="18" charset="0"/>
              </a:rPr>
              <a:t>名。パリ、サンアントニオ、バンコク、大阪に</a:t>
            </a:r>
            <a:r>
              <a:rPr lang="ja-JP" altLang="en-US" sz="1100" kern="100" spc="-100" dirty="0" smtClean="0">
                <a:latin typeface="Meiryo UI" panose="020B0604030504040204" pitchFamily="50" charset="-128"/>
                <a:ea typeface="Meiryo UI" panose="020B0604030504040204" pitchFamily="50" charset="-128"/>
                <a:cs typeface="Times New Roman" panose="02020603050405020304" pitchFamily="18" charset="0"/>
              </a:rPr>
              <a:t>よるシンポジウム・国内外ミズベプレイヤー等</a:t>
            </a:r>
            <a:r>
              <a:rPr lang="ja-JP" altLang="en-US" sz="1100" kern="100" spc="-100" dirty="0">
                <a:latin typeface="Meiryo UI" panose="020B0604030504040204" pitchFamily="50" charset="-128"/>
                <a:ea typeface="Meiryo UI" panose="020B0604030504040204" pitchFamily="50" charset="-128"/>
                <a:cs typeface="Times New Roman" panose="02020603050405020304" pitchFamily="18" charset="0"/>
              </a:rPr>
              <a:t>に</a:t>
            </a:r>
            <a:r>
              <a:rPr lang="ja-JP" altLang="en-US" sz="1100" kern="100" spc="-100" dirty="0" smtClean="0">
                <a:latin typeface="Meiryo UI" panose="020B0604030504040204" pitchFamily="50" charset="-128"/>
                <a:ea typeface="Meiryo UI" panose="020B0604030504040204" pitchFamily="50" charset="-128"/>
                <a:cs typeface="Times New Roman" panose="02020603050405020304" pitchFamily="18" charset="0"/>
              </a:rPr>
              <a:t>よるワークショップの開催</a:t>
            </a:r>
            <a:endParaRPr lang="en-US" altLang="ja-JP" sz="11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indent="-216000">
              <a:spcBef>
                <a:spcPts val="600"/>
              </a:spcBef>
              <a:spcAft>
                <a:spcPts val="30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（２）水都大阪</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との連携</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396000" indent="-216000">
              <a:spcBef>
                <a:spcPts val="200"/>
              </a:spcBef>
              <a:spcAft>
                <a:spcPts val="20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 水</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都大阪</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と連携した情報発信及びマガジン等</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のツール</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・データの継続的な活用</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5" name="テキスト ボックス 3"/>
          <p:cNvSpPr txBox="1"/>
          <p:nvPr/>
        </p:nvSpPr>
        <p:spPr>
          <a:xfrm>
            <a:off x="7920325" y="4176000"/>
            <a:ext cx="720000" cy="288000"/>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Ｈ２７年度</a:t>
            </a:r>
            <a:endPar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63" name="テキスト ボックス 3"/>
          <p:cNvSpPr txBox="1"/>
          <p:nvPr/>
        </p:nvSpPr>
        <p:spPr>
          <a:xfrm>
            <a:off x="8694667" y="4176000"/>
            <a:ext cx="1152000" cy="288000"/>
          </a:xfrm>
          <a:prstGeom prst="roundRect">
            <a:avLst/>
          </a:prstGeom>
          <a:solidFill>
            <a:schemeClr val="accent6"/>
          </a:solid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a:t>
            </a: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２８年度（予定</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a:t>
            </a:r>
            <a:endParaRPr lang="ja-JP" altLang="ja-JP" sz="11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pic>
        <p:nvPicPr>
          <p:cNvPr id="67" name="Picture 6"/>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40108" y="9703069"/>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図 70" descr="C:\Users\E-DESIGN40\ishizuka\パートナーズ\ミズベリング\1011ミズベリング大阪会議_記録\1011ミズベリング大阪会議③\P1340842.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32108" y="9378474"/>
            <a:ext cx="1944000" cy="1080000"/>
          </a:xfrm>
          <a:prstGeom prst="rect">
            <a:avLst/>
          </a:prstGeom>
          <a:noFill/>
          <a:ln>
            <a:noFill/>
          </a:ln>
        </p:spPr>
      </p:pic>
      <p:sp>
        <p:nvSpPr>
          <p:cNvPr id="72" name="正方形/長方形 71"/>
          <p:cNvSpPr/>
          <p:nvPr/>
        </p:nvSpPr>
        <p:spPr>
          <a:xfrm>
            <a:off x="12768108" y="10314474"/>
            <a:ext cx="1856598" cy="123111"/>
          </a:xfrm>
          <a:prstGeom prst="rect">
            <a:avLst/>
          </a:prstGeom>
          <a:noFill/>
        </p:spPr>
        <p:txBody>
          <a:bodyPr wrap="none" lIns="0" tIns="0" rIns="0" bIns="0">
            <a:spAutoFit/>
          </a:bodyPr>
          <a:lstStyle/>
          <a:p>
            <a:r>
              <a:rPr lang="ja-JP" altLang="en-US" sz="800" b="1" spc="-40" dirty="0" smtClean="0">
                <a:solidFill>
                  <a:schemeClr val="bg1"/>
                </a:solidFill>
                <a:latin typeface="Meiryo UI" panose="020B0604030504040204" pitchFamily="50" charset="-128"/>
                <a:ea typeface="Meiryo UI" panose="020B0604030504040204" pitchFamily="50" charset="-128"/>
              </a:rPr>
              <a:t>フォーラムイメージ</a:t>
            </a:r>
            <a:r>
              <a:rPr lang="ja-JP" altLang="en-US" sz="700" b="1" spc="-40" dirty="0" smtClean="0">
                <a:solidFill>
                  <a:schemeClr val="bg1"/>
                </a:solidFill>
                <a:latin typeface="Meiryo UI" panose="020B0604030504040204" pitchFamily="50" charset="-128"/>
                <a:ea typeface="Meiryo UI" panose="020B0604030504040204" pitchFamily="50" charset="-128"/>
              </a:rPr>
              <a:t>（出典：ミズベリング大阪会議）</a:t>
            </a:r>
            <a:endParaRPr lang="ja-JP" altLang="en-US" sz="700" b="1" spc="-40" dirty="0">
              <a:solidFill>
                <a:schemeClr val="bg1"/>
              </a:solidFill>
              <a:latin typeface="Meiryo UI" panose="020B0604030504040204" pitchFamily="50" charset="-128"/>
              <a:ea typeface="Meiryo UI" panose="020B0604030504040204" pitchFamily="50" charset="-128"/>
            </a:endParaRPr>
          </a:p>
        </p:txBody>
      </p:sp>
      <p:sp>
        <p:nvSpPr>
          <p:cNvPr id="49" name="テキスト ボックス 3"/>
          <p:cNvSpPr txBox="1"/>
          <p:nvPr/>
        </p:nvSpPr>
        <p:spPr>
          <a:xfrm>
            <a:off x="900000" y="4536000"/>
            <a:ext cx="5674630" cy="1236236"/>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a:spcAft>
                <a:spcPts val="0"/>
              </a:spcAft>
              <a:buFont typeface="Wingdings" panose="05000000000000000000" pitchFamily="2" charset="2"/>
              <a:buChar char="l"/>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準則特区を見据えた、拠点利活用の検証</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H27</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年度での</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ヶ年での取組）</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大阪城港</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小型船係留等の社会実験を踏まえた提案を基に、</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PMO</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事業者との連携協議</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本町橋</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船着場イベント等、地元を巻き込んだ賑わいづくり、船着場利用の推進と利活用の検証</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spcAft>
                <a:spcPts val="0"/>
              </a:spcAft>
              <a:buFont typeface="Wingdings" panose="05000000000000000000" pitchFamily="2" charset="2"/>
              <a:buChar char="l"/>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地先利用の推進支援</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・地先利用スキームの課題整理、事業費のケーススタディ</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・地先での川床やオープンテラスの社会実験、他エリアでの地先活用の可能性検証</a:t>
            </a:r>
            <a:endParaRPr lang="ja-JP" altLang="en-US"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8" name="テキスト ボックス 3"/>
          <p:cNvSpPr txBox="1"/>
          <p:nvPr/>
        </p:nvSpPr>
        <p:spPr>
          <a:xfrm>
            <a:off x="720000" y="4176000"/>
            <a:ext cx="720000" cy="288000"/>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Ｈ２７年度</a:t>
            </a:r>
            <a:endPar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3" name="二等辺三角形 2"/>
          <p:cNvSpPr/>
          <p:nvPr/>
        </p:nvSpPr>
        <p:spPr>
          <a:xfrm rot="10800000">
            <a:off x="8167950" y="3600000"/>
            <a:ext cx="800100" cy="2197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8111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1048</Words>
  <Application>Microsoft Office PowerPoint</Application>
  <PresentationFormat>ユーザー設定</PresentationFormat>
  <Paragraphs>180</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HGPｺﾞｼｯｸE</vt:lpstr>
      <vt:lpstr>HGPｺﾞｼｯｸM</vt:lpstr>
      <vt:lpstr>Meiryo UI</vt:lpstr>
      <vt:lpstr>ＭＳ Ｐゴシック</vt:lpstr>
      <vt:lpstr>Arial</vt:lpstr>
      <vt:lpstr>Calibri</vt:lpstr>
      <vt:lpstr>Calibri Light</vt:lpstr>
      <vt:lpstr>Times New Roman</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小路口　智</dc:creator>
  <cp:lastModifiedBy>水都13</cp:lastModifiedBy>
  <cp:revision>24</cp:revision>
  <cp:lastPrinted>2015-06-30T04:25:07Z</cp:lastPrinted>
  <dcterms:modified xsi:type="dcterms:W3CDTF">2015-11-06T00:20:39Z</dcterms:modified>
</cp:coreProperties>
</file>