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66" r:id="rId3"/>
    <p:sldId id="270" r:id="rId4"/>
    <p:sldId id="269" r:id="rId5"/>
    <p:sldId id="272"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15" autoAdjust="0"/>
    <p:restoredTop sz="94660"/>
  </p:normalViewPr>
  <p:slideViewPr>
    <p:cSldViewPr snapToGrid="0">
      <p:cViewPr varScale="1">
        <p:scale>
          <a:sx n="73" d="100"/>
          <a:sy n="73" d="100"/>
        </p:scale>
        <p:origin x="-1452"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847C1BF7-7ADD-4C52-AB56-F64F060BF375}" type="datetimeFigureOut">
              <a:rPr kumimoji="1" lang="ja-JP" altLang="en-US" smtClean="0"/>
              <a:t>2015/2/3</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1A1AADB9-9D39-4362-8925-59059B0E515F}" type="slidenum">
              <a:rPr kumimoji="1" lang="ja-JP" altLang="en-US" smtClean="0"/>
              <a:t>‹#›</a:t>
            </a:fld>
            <a:endParaRPr kumimoji="1" lang="ja-JP" altLang="en-US"/>
          </a:p>
        </p:txBody>
      </p:sp>
    </p:spTree>
    <p:extLst>
      <p:ext uri="{BB962C8B-B14F-4D97-AF65-F5344CB8AC3E}">
        <p14:creationId xmlns:p14="http://schemas.microsoft.com/office/powerpoint/2010/main" val="36299313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6497D164-D834-4947-8EE9-0B735A2E0A04}" type="slidenum">
              <a:rPr lang="en-US" altLang="ja-JP" smtClean="0">
                <a:solidFill>
                  <a:srgbClr val="000000"/>
                </a:solidFill>
                <a:latin typeface="Arial" charset="0"/>
              </a:rPr>
              <a:pPr/>
              <a:t>2</a:t>
            </a:fld>
            <a:endParaRPr lang="en-US" altLang="ja-JP" dirty="0" smtClean="0">
              <a:solidFill>
                <a:srgbClr val="000000"/>
              </a:solidFill>
              <a:latin typeface="Arial" charset="0"/>
            </a:endParaRPr>
          </a:p>
        </p:txBody>
      </p:sp>
      <p:sp>
        <p:nvSpPr>
          <p:cNvPr id="50179" name="スライド イメージ プレースホルダ 1"/>
          <p:cNvSpPr>
            <a:spLocks noGrp="1" noRot="1" noChangeAspect="1" noTextEdit="1"/>
          </p:cNvSpPr>
          <p:nvPr>
            <p:ph type="sldImg"/>
          </p:nvPr>
        </p:nvSpPr>
        <p:spPr>
          <a:xfrm>
            <a:off x="982663" y="1243013"/>
            <a:ext cx="4841875" cy="3352800"/>
          </a:xfrm>
          <a:ln/>
        </p:spPr>
      </p:sp>
      <p:sp>
        <p:nvSpPr>
          <p:cNvPr id="50180" name="ノート プレースホルダ 2"/>
          <p:cNvSpPr>
            <a:spLocks noGrp="1"/>
          </p:cNvSpPr>
          <p:nvPr>
            <p:ph type="body" idx="1"/>
          </p:nvPr>
        </p:nvSpPr>
        <p:spPr>
          <a:xfrm>
            <a:off x="679080" y="4720720"/>
            <a:ext cx="5449046" cy="4475628"/>
          </a:xfrm>
          <a:noFill/>
        </p:spPr>
        <p:txBody>
          <a:bodyPr lIns="95485" tIns="47742" rIns="95485" bIns="47742"/>
          <a:lstStyle/>
          <a:p>
            <a:pPr eaLnBrk="1" hangingPunct="1"/>
            <a:endParaRPr lang="ja-JP" altLang="ja-JP" dirty="0" smtClean="0">
              <a:latin typeface="Arial" charset="0"/>
            </a:endParaRPr>
          </a:p>
        </p:txBody>
      </p:sp>
      <p:sp>
        <p:nvSpPr>
          <p:cNvPr id="50181" name="スライド番号プレースホルダ 3"/>
          <p:cNvSpPr txBox="1">
            <a:spLocks noGrp="1"/>
          </p:cNvSpPr>
          <p:nvPr/>
        </p:nvSpPr>
        <p:spPr bwMode="auto">
          <a:xfrm>
            <a:off x="3856504" y="9440334"/>
            <a:ext cx="2949604" cy="497905"/>
          </a:xfrm>
          <a:prstGeom prst="rect">
            <a:avLst/>
          </a:prstGeom>
          <a:noFill/>
          <a:ln w="9525">
            <a:noFill/>
            <a:miter lim="800000"/>
            <a:headEnd/>
            <a:tailEnd/>
          </a:ln>
        </p:spPr>
        <p:txBody>
          <a:bodyPr lIns="95485" tIns="47742" rIns="95485" bIns="47742" anchor="b"/>
          <a:lstStyle/>
          <a:p>
            <a:pPr algn="r" defTabSz="956601" fontAlgn="base">
              <a:spcBef>
                <a:spcPct val="0"/>
              </a:spcBef>
              <a:spcAft>
                <a:spcPct val="0"/>
              </a:spcAft>
            </a:pPr>
            <a:fld id="{F8818601-2E12-4BDC-96CA-7B464AF3795E}" type="slidenum">
              <a:rPr lang="en-US" altLang="ja-JP" sz="1200">
                <a:solidFill>
                  <a:srgbClr val="000000"/>
                </a:solidFill>
                <a:latin typeface="Arial" charset="0"/>
              </a:rPr>
              <a:pPr algn="r" defTabSz="956601" fontAlgn="base">
                <a:spcBef>
                  <a:spcPct val="0"/>
                </a:spcBef>
                <a:spcAft>
                  <a:spcPct val="0"/>
                </a:spcAft>
              </a:pPr>
              <a:t>2</a:t>
            </a:fld>
            <a:endParaRPr lang="en-US" altLang="ja-JP" sz="1200" dirty="0">
              <a:solidFill>
                <a:srgbClr val="000000"/>
              </a:solidFill>
              <a:latin typeface="Arial" charset="0"/>
            </a:endParaRPr>
          </a:p>
        </p:txBody>
      </p:sp>
    </p:spTree>
    <p:extLst>
      <p:ext uri="{BB962C8B-B14F-4D97-AF65-F5344CB8AC3E}">
        <p14:creationId xmlns:p14="http://schemas.microsoft.com/office/powerpoint/2010/main" val="4023862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6497D164-D834-4947-8EE9-0B735A2E0A04}" type="slidenum">
              <a:rPr lang="en-US" altLang="ja-JP" smtClean="0">
                <a:solidFill>
                  <a:srgbClr val="000000"/>
                </a:solidFill>
                <a:latin typeface="Arial" charset="0"/>
              </a:rPr>
              <a:pPr/>
              <a:t>3</a:t>
            </a:fld>
            <a:endParaRPr lang="en-US" altLang="ja-JP" dirty="0" smtClean="0">
              <a:solidFill>
                <a:srgbClr val="000000"/>
              </a:solidFill>
              <a:latin typeface="Arial" charset="0"/>
            </a:endParaRPr>
          </a:p>
        </p:txBody>
      </p:sp>
      <p:sp>
        <p:nvSpPr>
          <p:cNvPr id="50179" name="スライド イメージ プレースホルダ 1"/>
          <p:cNvSpPr>
            <a:spLocks noGrp="1" noRot="1" noChangeAspect="1" noTextEdit="1"/>
          </p:cNvSpPr>
          <p:nvPr>
            <p:ph type="sldImg"/>
          </p:nvPr>
        </p:nvSpPr>
        <p:spPr>
          <a:xfrm>
            <a:off x="982663" y="1243013"/>
            <a:ext cx="4841875" cy="3352800"/>
          </a:xfrm>
          <a:ln/>
        </p:spPr>
      </p:sp>
      <p:sp>
        <p:nvSpPr>
          <p:cNvPr id="50180" name="ノート プレースホルダ 2"/>
          <p:cNvSpPr>
            <a:spLocks noGrp="1"/>
          </p:cNvSpPr>
          <p:nvPr>
            <p:ph type="body" idx="1"/>
          </p:nvPr>
        </p:nvSpPr>
        <p:spPr>
          <a:xfrm>
            <a:off x="679080" y="4720720"/>
            <a:ext cx="5449046" cy="4475628"/>
          </a:xfrm>
          <a:noFill/>
        </p:spPr>
        <p:txBody>
          <a:bodyPr lIns="95485" tIns="47742" rIns="95485" bIns="47742"/>
          <a:lstStyle/>
          <a:p>
            <a:pPr eaLnBrk="1" hangingPunct="1"/>
            <a:endParaRPr lang="ja-JP" altLang="ja-JP" dirty="0" smtClean="0">
              <a:latin typeface="Arial" charset="0"/>
            </a:endParaRPr>
          </a:p>
        </p:txBody>
      </p:sp>
      <p:sp>
        <p:nvSpPr>
          <p:cNvPr id="50181" name="スライド番号プレースホルダ 3"/>
          <p:cNvSpPr txBox="1">
            <a:spLocks noGrp="1"/>
          </p:cNvSpPr>
          <p:nvPr/>
        </p:nvSpPr>
        <p:spPr bwMode="auto">
          <a:xfrm>
            <a:off x="3856504" y="9440334"/>
            <a:ext cx="2949604" cy="497905"/>
          </a:xfrm>
          <a:prstGeom prst="rect">
            <a:avLst/>
          </a:prstGeom>
          <a:noFill/>
          <a:ln w="9525">
            <a:noFill/>
            <a:miter lim="800000"/>
            <a:headEnd/>
            <a:tailEnd/>
          </a:ln>
        </p:spPr>
        <p:txBody>
          <a:bodyPr lIns="95485" tIns="47742" rIns="95485" bIns="47742" anchor="b"/>
          <a:lstStyle/>
          <a:p>
            <a:pPr algn="r" defTabSz="956601" fontAlgn="base">
              <a:spcBef>
                <a:spcPct val="0"/>
              </a:spcBef>
              <a:spcAft>
                <a:spcPct val="0"/>
              </a:spcAft>
            </a:pPr>
            <a:fld id="{F8818601-2E12-4BDC-96CA-7B464AF3795E}" type="slidenum">
              <a:rPr lang="en-US" altLang="ja-JP" sz="1200">
                <a:solidFill>
                  <a:srgbClr val="000000"/>
                </a:solidFill>
                <a:latin typeface="Arial" charset="0"/>
              </a:rPr>
              <a:pPr algn="r" defTabSz="956601" fontAlgn="base">
                <a:spcBef>
                  <a:spcPct val="0"/>
                </a:spcBef>
                <a:spcAft>
                  <a:spcPct val="0"/>
                </a:spcAft>
              </a:pPr>
              <a:t>3</a:t>
            </a:fld>
            <a:endParaRPr lang="en-US" altLang="ja-JP" sz="1200" dirty="0">
              <a:solidFill>
                <a:srgbClr val="000000"/>
              </a:solidFill>
              <a:latin typeface="Arial" charset="0"/>
            </a:endParaRPr>
          </a:p>
        </p:txBody>
      </p:sp>
    </p:spTree>
    <p:extLst>
      <p:ext uri="{BB962C8B-B14F-4D97-AF65-F5344CB8AC3E}">
        <p14:creationId xmlns:p14="http://schemas.microsoft.com/office/powerpoint/2010/main" val="236126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35231706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14346491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40393379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94623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本文">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a:xfrm>
            <a:off x="9243881" y="6565447"/>
            <a:ext cx="499968" cy="166688"/>
          </a:xfrm>
          <a:prstGeom prst="rect">
            <a:avLst/>
          </a:prstGeom>
          <a:ln/>
        </p:spPr>
        <p:txBody>
          <a:bodyPr/>
          <a:lstStyle>
            <a:lvl1pPr>
              <a:defRPr/>
            </a:lvl1pPr>
          </a:lstStyle>
          <a:p>
            <a:pPr>
              <a:defRPr/>
            </a:pPr>
            <a:fld id="{D6491A09-BEF8-46AF-B2F5-DD67B4BA058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2974216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ユーザー設定レイアウト">
    <p:spTree>
      <p:nvGrpSpPr>
        <p:cNvPr id="1" name=""/>
        <p:cNvGrpSpPr/>
        <p:nvPr/>
      </p:nvGrpSpPr>
      <p:grpSpPr>
        <a:xfrm>
          <a:off x="0" y="0"/>
          <a:ext cx="0" cy="0"/>
          <a:chOff x="0" y="0"/>
          <a:chExt cx="0" cy="0"/>
        </a:xfrm>
      </p:grpSpPr>
      <p:sp>
        <p:nvSpPr>
          <p:cNvPr id="4" name="テキスト ボックス 3"/>
          <p:cNvSpPr txBox="1"/>
          <p:nvPr userDrawn="1"/>
        </p:nvSpPr>
        <p:spPr>
          <a:xfrm>
            <a:off x="161039" y="152554"/>
            <a:ext cx="5070563" cy="268215"/>
          </a:xfrm>
          <a:prstGeom prst="rect">
            <a:avLst/>
          </a:prstGeom>
          <a:noFill/>
        </p:spPr>
        <p:txBody>
          <a:bodyPr wrap="square" rtlCol="0">
            <a:spAutoFit/>
          </a:bodyPr>
          <a:lstStyle/>
          <a:p>
            <a:pPr fontAlgn="base">
              <a:spcBef>
                <a:spcPct val="0"/>
              </a:spcBef>
              <a:spcAft>
                <a:spcPct val="0"/>
              </a:spcAft>
            </a:pPr>
            <a:r>
              <a:rPr lang="en-US" altLang="ja-JP" sz="1143" dirty="0" smtClean="0">
                <a:solidFill>
                  <a:srgbClr val="7030A0"/>
                </a:solidFill>
                <a:latin typeface="Arial" charset="0"/>
                <a:ea typeface="HGP創英角ｺﾞｼｯｸUB" pitchFamily="50" charset="-128"/>
              </a:rPr>
              <a:t>『</a:t>
            </a:r>
            <a:r>
              <a:rPr lang="ja-JP" altLang="en-US" sz="1143" dirty="0" smtClean="0">
                <a:solidFill>
                  <a:srgbClr val="7030A0"/>
                </a:solidFill>
                <a:latin typeface="Arial" charset="0"/>
                <a:ea typeface="HGP創英角ｺﾞｼｯｸUB" pitchFamily="50" charset="-128"/>
              </a:rPr>
              <a:t>大阪光のまちづくり２０２０構想</a:t>
            </a:r>
            <a:r>
              <a:rPr lang="en-US" altLang="ja-JP" sz="1143" dirty="0" smtClean="0">
                <a:solidFill>
                  <a:srgbClr val="7030A0"/>
                </a:solidFill>
                <a:latin typeface="Arial" charset="0"/>
                <a:ea typeface="HGP創英角ｺﾞｼｯｸUB" pitchFamily="50" charset="-128"/>
              </a:rPr>
              <a:t>』</a:t>
            </a:r>
            <a:r>
              <a:rPr lang="ja-JP" altLang="en-US" sz="1143" dirty="0" smtClean="0">
                <a:solidFill>
                  <a:srgbClr val="7030A0"/>
                </a:solidFill>
                <a:latin typeface="Arial" charset="0"/>
                <a:ea typeface="HGP創英角ｺﾞｼｯｸUB" pitchFamily="50" charset="-128"/>
              </a:rPr>
              <a:t>アクションプランＷＧ検討資料</a:t>
            </a:r>
          </a:p>
        </p:txBody>
      </p:sp>
      <p:cxnSp>
        <p:nvCxnSpPr>
          <p:cNvPr id="6" name="直線コネクタ 5"/>
          <p:cNvCxnSpPr/>
          <p:nvPr userDrawn="1"/>
        </p:nvCxnSpPr>
        <p:spPr bwMode="auto">
          <a:xfrm>
            <a:off x="161040" y="394377"/>
            <a:ext cx="9583922" cy="0"/>
          </a:xfrm>
          <a:prstGeom prst="line">
            <a:avLst/>
          </a:prstGeom>
          <a:ln w="38100">
            <a:solidFill>
              <a:srgbClr val="7030A0"/>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9" name="直線コネクタ 8"/>
          <p:cNvCxnSpPr/>
          <p:nvPr userDrawn="1"/>
        </p:nvCxnSpPr>
        <p:spPr bwMode="auto">
          <a:xfrm>
            <a:off x="161038" y="6669360"/>
            <a:ext cx="8970997" cy="0"/>
          </a:xfrm>
          <a:prstGeom prst="line">
            <a:avLst/>
          </a:prstGeom>
          <a:ln w="38100">
            <a:solidFill>
              <a:srgbClr val="7030A0"/>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sp>
        <p:nvSpPr>
          <p:cNvPr id="7" name="Rectangle 6"/>
          <p:cNvSpPr>
            <a:spLocks noGrp="1" noChangeArrowheads="1"/>
          </p:cNvSpPr>
          <p:nvPr>
            <p:ph type="sldNum" sz="quarter" idx="10"/>
          </p:nvPr>
        </p:nvSpPr>
        <p:spPr>
          <a:xfrm>
            <a:off x="9243881" y="6565447"/>
            <a:ext cx="499968" cy="166688"/>
          </a:xfrm>
          <a:prstGeom prst="rect">
            <a:avLst/>
          </a:prstGeom>
          <a:ln/>
        </p:spPr>
        <p:txBody>
          <a:bodyPr/>
          <a:lstStyle>
            <a:lvl1pPr>
              <a:defRPr/>
            </a:lvl1pPr>
          </a:lstStyle>
          <a:p>
            <a:pPr>
              <a:defRPr/>
            </a:pPr>
            <a:fld id="{D6491A09-BEF8-46AF-B2F5-DD67B4BA058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63845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a:prstGeom prst="rect">
            <a:avLst/>
          </a:prstGeom>
        </p:spPr>
        <p:txBody>
          <a:bodyPr lIns="122191" tIns="61096" rIns="122191" bIns="61096"/>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a:prstGeom prst="rect">
            <a:avLst/>
          </a:prstGeom>
        </p:spPr>
        <p:txBody>
          <a:bodyPr lIns="122191" tIns="61096" rIns="122191" bIns="61096"/>
          <a:lstStyle>
            <a:lvl1pPr marL="0" indent="0" algn="ctr">
              <a:buNone/>
              <a:defRPr/>
            </a:lvl1pPr>
            <a:lvl2pPr marL="436406" indent="0" algn="ctr">
              <a:buNone/>
              <a:defRPr/>
            </a:lvl2pPr>
            <a:lvl3pPr marL="872812" indent="0" algn="ctr">
              <a:buNone/>
              <a:defRPr/>
            </a:lvl3pPr>
            <a:lvl4pPr marL="1309218" indent="0" algn="ctr">
              <a:buNone/>
              <a:defRPr/>
            </a:lvl4pPr>
            <a:lvl5pPr marL="1745624" indent="0" algn="ctr">
              <a:buNone/>
              <a:defRPr/>
            </a:lvl5pPr>
            <a:lvl6pPr marL="2182031" indent="0" algn="ctr">
              <a:buNone/>
              <a:defRPr/>
            </a:lvl6pPr>
            <a:lvl7pPr marL="2618437" indent="0" algn="ctr">
              <a:buNone/>
              <a:defRPr/>
            </a:lvl7pPr>
            <a:lvl8pPr marL="3054843" indent="0" algn="ctr">
              <a:buNone/>
              <a:defRPr/>
            </a:lvl8pPr>
            <a:lvl9pPr marL="3491249"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495055" y="6245679"/>
            <a:ext cx="2311892" cy="476250"/>
          </a:xfrm>
          <a:prstGeom prst="rect">
            <a:avLst/>
          </a:prstGeom>
        </p:spPr>
        <p:txBody>
          <a:bodyPr lIns="122191" tIns="61096" rIns="122191" bIns="61096"/>
          <a:lstStyle>
            <a:lvl1pPr>
              <a:defRPr>
                <a:latin typeface="Arial" pitchFamily="34" charset="0"/>
              </a:defRPr>
            </a:lvl1pPr>
          </a:lstStyle>
          <a:p>
            <a:pPr fontAlgn="base">
              <a:spcBef>
                <a:spcPct val="0"/>
              </a:spcBef>
              <a:spcAft>
                <a:spcPct val="0"/>
              </a:spcAft>
              <a:defRPr/>
            </a:pPr>
            <a:endParaRPr lang="en-US" altLang="ja-JP" sz="857">
              <a:solidFill>
                <a:prstClr val="black"/>
              </a:solidFill>
              <a:ea typeface="HGP創英角ｺﾞｼｯｸUB" pitchFamily="50" charset="-128"/>
            </a:endParaRPr>
          </a:p>
        </p:txBody>
      </p:sp>
      <p:sp>
        <p:nvSpPr>
          <p:cNvPr id="5" name="フッター プレースホルダー 4"/>
          <p:cNvSpPr>
            <a:spLocks noGrp="1"/>
          </p:cNvSpPr>
          <p:nvPr>
            <p:ph type="ftr" sz="quarter" idx="11"/>
          </p:nvPr>
        </p:nvSpPr>
        <p:spPr>
          <a:xfrm>
            <a:off x="3384305" y="6245679"/>
            <a:ext cx="3137392" cy="476250"/>
          </a:xfrm>
          <a:prstGeom prst="rect">
            <a:avLst/>
          </a:prstGeom>
        </p:spPr>
        <p:txBody>
          <a:bodyPr lIns="122191" tIns="61096" rIns="122191" bIns="61096"/>
          <a:lstStyle>
            <a:lvl1pPr>
              <a:defRPr>
                <a:latin typeface="Arial" pitchFamily="34" charset="0"/>
              </a:defRPr>
            </a:lvl1pPr>
          </a:lstStyle>
          <a:p>
            <a:pPr fontAlgn="base">
              <a:spcBef>
                <a:spcPct val="0"/>
              </a:spcBef>
              <a:spcAft>
                <a:spcPct val="0"/>
              </a:spcAft>
              <a:defRPr/>
            </a:pPr>
            <a:endParaRPr lang="en-US" altLang="ja-JP" sz="857">
              <a:solidFill>
                <a:prstClr val="black"/>
              </a:solidFill>
              <a:ea typeface="HGP創英角ｺﾞｼｯｸUB" pitchFamily="50" charset="-128"/>
            </a:endParaRPr>
          </a:p>
        </p:txBody>
      </p:sp>
      <p:sp>
        <p:nvSpPr>
          <p:cNvPr id="6" name="スライド番号プレースホルダー 5"/>
          <p:cNvSpPr>
            <a:spLocks noGrp="1"/>
          </p:cNvSpPr>
          <p:nvPr>
            <p:ph type="sldNum" sz="quarter" idx="12"/>
          </p:nvPr>
        </p:nvSpPr>
        <p:spPr>
          <a:xfrm>
            <a:off x="9243881" y="6565447"/>
            <a:ext cx="499968" cy="16668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lvl1pPr>
          </a:lstStyle>
          <a:p>
            <a:pPr>
              <a:defRPr/>
            </a:pPr>
            <a:fld id="{14A09623-4836-480E-8BB1-800A71561E2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39887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9426964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23431064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2651419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163775887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380171989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154058117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33722801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1E5CB9B-81C0-423D-BC0F-F8489044FDBB}" type="datetimeFigureOut">
              <a:rPr kumimoji="1" lang="ja-JP" altLang="en-US" smtClean="0"/>
              <a:t>2015/2/3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3574657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E5CB9B-81C0-423D-BC0F-F8489044FDBB}" type="datetimeFigureOut">
              <a:rPr kumimoji="1" lang="ja-JP" altLang="en-US" smtClean="0"/>
              <a:t>2015/2/3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E2CEA-A05C-4975-9DC6-706FE03C6627}" type="slidenum">
              <a:rPr kumimoji="1" lang="ja-JP" altLang="en-US" smtClean="0"/>
              <a:t>‹#›</a:t>
            </a:fld>
            <a:endParaRPr kumimoji="1" lang="ja-JP" altLang="en-US"/>
          </a:p>
        </p:txBody>
      </p:sp>
    </p:spTree>
    <p:extLst>
      <p:ext uri="{BB962C8B-B14F-4D97-AF65-F5344CB8AC3E}">
        <p14:creationId xmlns:p14="http://schemas.microsoft.com/office/powerpoint/2010/main" val="3290315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321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iming>
    <p:tnLst>
      <p:par>
        <p:cTn id="1" dur="indefinite" restart="never" nodeType="tmRoot"/>
      </p:par>
    </p:tnLst>
  </p:timing>
  <p:hf hdr="0" ftr="0" dt="0"/>
  <p:txStyles>
    <p:titleStyle>
      <a:lvl1pPr algn="ctr" defTabSz="913886" rtl="0" eaLnBrk="1" latinLnBrk="0" hangingPunct="1">
        <a:spcBef>
          <a:spcPct val="0"/>
        </a:spcBef>
        <a:buNone/>
        <a:defRPr kumimoji="1" sz="4429" kern="1200">
          <a:solidFill>
            <a:schemeClr val="tx1"/>
          </a:solidFill>
          <a:latin typeface="+mj-lt"/>
          <a:ea typeface="+mj-ea"/>
          <a:cs typeface="+mj-cs"/>
        </a:defRPr>
      </a:lvl1pPr>
    </p:titleStyle>
    <p:bodyStyle>
      <a:lvl1pPr marL="342709" indent="-342709" algn="l" defTabSz="913886" rtl="0" eaLnBrk="1" latinLnBrk="0" hangingPunct="1">
        <a:spcBef>
          <a:spcPct val="20000"/>
        </a:spcBef>
        <a:buFont typeface="Arial" pitchFamily="34" charset="0"/>
        <a:buChar char="•"/>
        <a:defRPr kumimoji="1" sz="3214" kern="1200">
          <a:solidFill>
            <a:schemeClr val="tx1"/>
          </a:solidFill>
          <a:latin typeface="+mn-lt"/>
          <a:ea typeface="+mn-ea"/>
          <a:cs typeface="+mn-cs"/>
        </a:defRPr>
      </a:lvl1pPr>
      <a:lvl2pPr marL="742535" indent="-285586" algn="l" defTabSz="913886" rtl="0" eaLnBrk="1" latinLnBrk="0" hangingPunct="1">
        <a:spcBef>
          <a:spcPct val="20000"/>
        </a:spcBef>
        <a:buFont typeface="Arial" pitchFamily="34" charset="0"/>
        <a:buChar char="–"/>
        <a:defRPr kumimoji="1" sz="2786" kern="1200">
          <a:solidFill>
            <a:schemeClr val="tx1"/>
          </a:solidFill>
          <a:latin typeface="+mn-lt"/>
          <a:ea typeface="+mn-ea"/>
          <a:cs typeface="+mn-cs"/>
        </a:defRPr>
      </a:lvl2pPr>
      <a:lvl3pPr marL="1142361" indent="-228472" algn="l" defTabSz="913886" rtl="0" eaLnBrk="1" latinLnBrk="0" hangingPunct="1">
        <a:spcBef>
          <a:spcPct val="20000"/>
        </a:spcBef>
        <a:buFont typeface="Arial" pitchFamily="34" charset="0"/>
        <a:buChar char="•"/>
        <a:defRPr kumimoji="1" sz="2429" kern="1200">
          <a:solidFill>
            <a:schemeClr val="tx1"/>
          </a:solidFill>
          <a:latin typeface="+mn-lt"/>
          <a:ea typeface="+mn-ea"/>
          <a:cs typeface="+mn-cs"/>
        </a:defRPr>
      </a:lvl3pPr>
      <a:lvl4pPr marL="1599304" indent="-228472" algn="l" defTabSz="91388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247" indent="-228472" algn="l" defTabSz="91388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191" indent="-228472" algn="l" defTabSz="91388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134" indent="-228472" algn="l" defTabSz="91388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079" indent="-228472" algn="l" defTabSz="91388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026" indent="-228472" algn="l" defTabSz="91388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86" rtl="0" eaLnBrk="1" latinLnBrk="0" hangingPunct="1">
        <a:defRPr kumimoji="1" sz="1786" kern="1200">
          <a:solidFill>
            <a:schemeClr val="tx1"/>
          </a:solidFill>
          <a:latin typeface="+mn-lt"/>
          <a:ea typeface="+mn-ea"/>
          <a:cs typeface="+mn-cs"/>
        </a:defRPr>
      </a:lvl1pPr>
      <a:lvl2pPr marL="456943" algn="l" defTabSz="913886" rtl="0" eaLnBrk="1" latinLnBrk="0" hangingPunct="1">
        <a:defRPr kumimoji="1" sz="1786" kern="1200">
          <a:solidFill>
            <a:schemeClr val="tx1"/>
          </a:solidFill>
          <a:latin typeface="+mn-lt"/>
          <a:ea typeface="+mn-ea"/>
          <a:cs typeface="+mn-cs"/>
        </a:defRPr>
      </a:lvl2pPr>
      <a:lvl3pPr marL="913886" algn="l" defTabSz="913886" rtl="0" eaLnBrk="1" latinLnBrk="0" hangingPunct="1">
        <a:defRPr kumimoji="1" sz="1786" kern="1200">
          <a:solidFill>
            <a:schemeClr val="tx1"/>
          </a:solidFill>
          <a:latin typeface="+mn-lt"/>
          <a:ea typeface="+mn-ea"/>
          <a:cs typeface="+mn-cs"/>
        </a:defRPr>
      </a:lvl3pPr>
      <a:lvl4pPr marL="1370830" algn="l" defTabSz="913886" rtl="0" eaLnBrk="1" latinLnBrk="0" hangingPunct="1">
        <a:defRPr kumimoji="1" sz="1786" kern="1200">
          <a:solidFill>
            <a:schemeClr val="tx1"/>
          </a:solidFill>
          <a:latin typeface="+mn-lt"/>
          <a:ea typeface="+mn-ea"/>
          <a:cs typeface="+mn-cs"/>
        </a:defRPr>
      </a:lvl4pPr>
      <a:lvl5pPr marL="1827774" algn="l" defTabSz="913886" rtl="0" eaLnBrk="1" latinLnBrk="0" hangingPunct="1">
        <a:defRPr kumimoji="1" sz="1786" kern="1200">
          <a:solidFill>
            <a:schemeClr val="tx1"/>
          </a:solidFill>
          <a:latin typeface="+mn-lt"/>
          <a:ea typeface="+mn-ea"/>
          <a:cs typeface="+mn-cs"/>
        </a:defRPr>
      </a:lvl5pPr>
      <a:lvl6pPr marL="2284719" algn="l" defTabSz="913886" rtl="0" eaLnBrk="1" latinLnBrk="0" hangingPunct="1">
        <a:defRPr kumimoji="1" sz="1786" kern="1200">
          <a:solidFill>
            <a:schemeClr val="tx1"/>
          </a:solidFill>
          <a:latin typeface="+mn-lt"/>
          <a:ea typeface="+mn-ea"/>
          <a:cs typeface="+mn-cs"/>
        </a:defRPr>
      </a:lvl6pPr>
      <a:lvl7pPr marL="2741665" algn="l" defTabSz="913886" rtl="0" eaLnBrk="1" latinLnBrk="0" hangingPunct="1">
        <a:defRPr kumimoji="1" sz="1786" kern="1200">
          <a:solidFill>
            <a:schemeClr val="tx1"/>
          </a:solidFill>
          <a:latin typeface="+mn-lt"/>
          <a:ea typeface="+mn-ea"/>
          <a:cs typeface="+mn-cs"/>
        </a:defRPr>
      </a:lvl7pPr>
      <a:lvl8pPr marL="3198608" algn="l" defTabSz="913886" rtl="0" eaLnBrk="1" latinLnBrk="0" hangingPunct="1">
        <a:defRPr kumimoji="1" sz="1786" kern="1200">
          <a:solidFill>
            <a:schemeClr val="tx1"/>
          </a:solidFill>
          <a:latin typeface="+mn-lt"/>
          <a:ea typeface="+mn-ea"/>
          <a:cs typeface="+mn-cs"/>
        </a:defRPr>
      </a:lvl8pPr>
      <a:lvl9pPr marL="3655552" algn="l" defTabSz="913886"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p:cNvSpPr/>
          <p:nvPr/>
        </p:nvSpPr>
        <p:spPr>
          <a:xfrm>
            <a:off x="202640" y="1032265"/>
            <a:ext cx="6134287" cy="2196385"/>
          </a:xfrm>
          <a:prstGeom prst="rect">
            <a:avLst/>
          </a:prstGeom>
          <a:solidFill>
            <a:srgbClr val="C0504D">
              <a:lumMod val="20000"/>
              <a:lumOff val="8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0" b="0"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endParaRPr>
          </a:p>
        </p:txBody>
      </p:sp>
      <p:sp>
        <p:nvSpPr>
          <p:cNvPr id="26" name="Text Box 28"/>
          <p:cNvSpPr txBox="1">
            <a:spLocks noChangeArrowheads="1"/>
          </p:cNvSpPr>
          <p:nvPr/>
        </p:nvSpPr>
        <p:spPr bwMode="auto">
          <a:xfrm>
            <a:off x="207613" y="1839732"/>
            <a:ext cx="1950244" cy="124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a:t>
            </a:r>
            <a:r>
              <a:rPr kumimoji="0" lang="ja-JP"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武蔵野美術大学客員教授　　</a:t>
            </a:r>
            <a:r>
              <a:rPr kumimoji="0" lang="ja-JP" altLang="en-US"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　</a:t>
            </a:r>
            <a:endParaRPr kumimoji="0" lang="en-US" altLang="ja-JP"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000" dirty="0">
                <a:latin typeface="ＭＳ ゴシック" panose="020B0609070205080204" pitchFamily="49" charset="-128"/>
                <a:ea typeface="ＭＳ ゴシック" panose="020B0609070205080204" pitchFamily="49" charset="-128"/>
              </a:rPr>
              <a:t>　</a:t>
            </a:r>
            <a:r>
              <a:rPr kumimoji="0" lang="ja-JP" altLang="en-US" sz="1000" dirty="0" smtClean="0">
                <a:latin typeface="ＭＳ ゴシック" panose="020B0609070205080204" pitchFamily="49" charset="-128"/>
                <a:ea typeface="ＭＳ ゴシック" panose="020B0609070205080204" pitchFamily="49" charset="-128"/>
              </a:rPr>
              <a:t>　</a:t>
            </a:r>
            <a:r>
              <a:rPr kumimoji="0" lang="ja-JP"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面出氏</a:t>
            </a:r>
            <a:endParaRPr kumimoji="0" lang="en-US" altLang="ja-JP"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000" dirty="0">
                <a:latin typeface="ＭＳ ゴシック" panose="020B0609070205080204" pitchFamily="49" charset="-128"/>
                <a:ea typeface="ＭＳ ゴシック" panose="020B0609070205080204" pitchFamily="49" charset="-128"/>
              </a:rPr>
              <a:t>　</a:t>
            </a:r>
            <a:r>
              <a:rPr kumimoji="0" lang="ja-JP" altLang="en-US" sz="1000" dirty="0" smtClean="0">
                <a:latin typeface="ＭＳ ゴシック" panose="020B0609070205080204" pitchFamily="49" charset="-128"/>
                <a:ea typeface="ＭＳ ゴシック" panose="020B0609070205080204" pitchFamily="49" charset="-128"/>
              </a:rPr>
              <a:t>他学識経験者　　１名</a:t>
            </a:r>
            <a:endParaRPr kumimoji="0" lang="en-US" altLang="ja-JP" sz="1000" dirty="0">
              <a:latin typeface="ＭＳ ゴシック" panose="020B0609070205080204" pitchFamily="49" charset="-128"/>
              <a:ea typeface="ＭＳ ゴシック" panose="020B0609070205080204" pitchFamily="49"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000" dirty="0" smtClean="0">
                <a:latin typeface="ＭＳ ゴシック" panose="020B0609070205080204" pitchFamily="49" charset="-128"/>
                <a:ea typeface="ＭＳ ゴシック" panose="020B0609070205080204" pitchFamily="49" charset="-128"/>
              </a:rPr>
              <a:t>・大阪府</a:t>
            </a:r>
            <a:endParaRPr kumimoji="0" lang="en-US" altLang="ja-JP" sz="1000" dirty="0" smtClean="0">
              <a:latin typeface="ＭＳ ゴシック" panose="020B0609070205080204" pitchFamily="49" charset="-128"/>
              <a:ea typeface="ＭＳ ゴシック" panose="020B0609070205080204" pitchFamily="49"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000" dirty="0" smtClean="0">
                <a:latin typeface="ＭＳ ゴシック" panose="020B0609070205080204" pitchFamily="49" charset="-128"/>
                <a:ea typeface="ＭＳ ゴシック" panose="020B0609070205080204" pitchFamily="49" charset="-128"/>
              </a:rPr>
              <a:t>・大阪市</a:t>
            </a:r>
            <a:endParaRPr kumimoji="0" lang="en-US" altLang="ja-JP" sz="1000" dirty="0" smtClean="0">
              <a:latin typeface="ＭＳ ゴシック" panose="020B0609070205080204" pitchFamily="49" charset="-128"/>
              <a:ea typeface="ＭＳ ゴシック" panose="020B0609070205080204" pitchFamily="49" charset="-128"/>
            </a:endParaRPr>
          </a:p>
          <a:p>
            <a:pPr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＜オブザーバー＞</a:t>
            </a:r>
            <a:endParaRPr kumimoji="0" lang="en-US" altLang="ja-JP" sz="1000" dirty="0" smtClean="0">
              <a:latin typeface="ＭＳ ゴシック" panose="020B0609070205080204" pitchFamily="49" charset="-128"/>
              <a:ea typeface="ＭＳ ゴシック" panose="020B0609070205080204" pitchFamily="49" charset="-128"/>
            </a:endParaRPr>
          </a:p>
          <a:p>
            <a:pPr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・近畿運輸局</a:t>
            </a:r>
            <a:endParaRPr kumimoji="0" lang="en-US" altLang="ja-JP" sz="1000" dirty="0">
              <a:latin typeface="Arial" panose="020B0604020202020204" pitchFamily="34" charset="0"/>
            </a:endParaRPr>
          </a:p>
          <a:p>
            <a:pPr eaLnBrk="0" fontAlgn="base" hangingPunct="0">
              <a:spcBef>
                <a:spcPct val="0"/>
              </a:spcBef>
              <a:spcAft>
                <a:spcPct val="0"/>
              </a:spcAft>
            </a:pPr>
            <a:r>
              <a:rPr kumimoji="0" lang="ja-JP" altLang="en-US" sz="1000" dirty="0" smtClean="0">
                <a:latin typeface="Arial" panose="020B0604020202020204" pitchFamily="34" charset="0"/>
                <a:ea typeface="ＭＳ ゴシック" panose="020B0609070205080204" pitchFamily="49" charset="-128"/>
              </a:rPr>
              <a:t>・近畿地方整備局</a:t>
            </a:r>
            <a:endParaRPr kumimoji="0" lang="ja-JP" altLang="ja-JP" sz="1000" dirty="0">
              <a:latin typeface="ＭＳ ゴシック" panose="020B0609070205080204" pitchFamily="49" charset="-128"/>
              <a:ea typeface="ＭＳ ゴシック" panose="020B0609070205080204" pitchFamily="49" charset="-128"/>
            </a:endParaRPr>
          </a:p>
        </p:txBody>
      </p:sp>
      <p:sp>
        <p:nvSpPr>
          <p:cNvPr id="29" name="Text Box 31"/>
          <p:cNvSpPr txBox="1">
            <a:spLocks noChangeArrowheads="1"/>
          </p:cNvSpPr>
          <p:nvPr/>
        </p:nvSpPr>
        <p:spPr bwMode="auto">
          <a:xfrm>
            <a:off x="281876" y="1609249"/>
            <a:ext cx="1012958" cy="171450"/>
          </a:xfrm>
          <a:prstGeom prst="rect">
            <a:avLst/>
          </a:prstGeom>
          <a:solidFill>
            <a:srgbClr val="0000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sz="1000" b="0"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rPr>
              <a:t>委員構成</a:t>
            </a:r>
            <a:endParaRPr kumimoji="0" lang="ja-JP"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2"/>
          <p:cNvSpPr txBox="1">
            <a:spLocks noChangeArrowheads="1"/>
          </p:cNvSpPr>
          <p:nvPr/>
        </p:nvSpPr>
        <p:spPr bwMode="auto">
          <a:xfrm>
            <a:off x="316661" y="73230"/>
            <a:ext cx="6496378" cy="490537"/>
          </a:xfrm>
          <a:prstGeom prst="rect">
            <a:avLst/>
          </a:prstGeom>
          <a:solidFill>
            <a:schemeClr val="bg1"/>
          </a:solidFill>
          <a:ln>
            <a:solidFill>
              <a:schemeClr val="tx1"/>
            </a:solidFill>
          </a:ln>
          <a:effectLst>
            <a:outerShdw blurRad="50800" dist="101600" dir="2700000" algn="tl" rotWithShape="0">
              <a:prstClr val="black">
                <a:alpha val="40000"/>
              </a:prstClr>
            </a:outerShdw>
          </a:effectLst>
        </p:spPr>
        <p:txBody>
          <a:bodyPr vert="horz" wrap="square" lIns="91440" tIns="45720" rIns="91440" bIns="4572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eaLnBrk="0" fontAlgn="base" hangingPunct="0">
              <a:lnSpc>
                <a:spcPct val="100000"/>
              </a:lnSpc>
              <a:spcAft>
                <a:spcPct val="0"/>
              </a:spcAft>
            </a:pPr>
            <a:r>
              <a:rPr kumimoji="0" lang="ja-JP" altLang="en-US" sz="2400" dirty="0" smtClean="0">
                <a:latin typeface="ＭＳ Ｐゴシック" panose="020B0600070205080204" pitchFamily="50" charset="-128"/>
                <a:ea typeface="ＭＳ Ｐゴシック" panose="020B0600070205080204" pitchFamily="50" charset="-128"/>
              </a:rPr>
              <a:t>光のまちづくり推進委員会について</a:t>
            </a:r>
            <a:endParaRPr kumimoji="0" lang="ja-JP" sz="2400" dirty="0" smtClean="0">
              <a:latin typeface="ＭＳ Ｐゴシック" panose="020B0600070205080204" pitchFamily="50" charset="-128"/>
              <a:ea typeface="ＭＳ Ｐゴシック" panose="020B0600070205080204" pitchFamily="50" charset="-128"/>
            </a:endParaRPr>
          </a:p>
        </p:txBody>
      </p:sp>
      <p:sp>
        <p:nvSpPr>
          <p:cNvPr id="3075" name="Rectangle 33"/>
          <p:cNvSpPr>
            <a:spLocks noChangeArrowheads="1"/>
          </p:cNvSpPr>
          <p:nvPr/>
        </p:nvSpPr>
        <p:spPr bwMode="auto">
          <a:xfrm>
            <a:off x="267130" y="4570250"/>
            <a:ext cx="4607653"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①</a:t>
            </a:r>
            <a:r>
              <a:rPr kumimoji="1" 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官民の力を結集した圧倒的な光景観の形成</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②大阪光のまちづくりに関する基本計画の策定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③光景観に関するルールづくり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④ライトアップ設備所有者間における協力体制の構築</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⑤光のまちづくりのプロモーション活動の実施</a:t>
            </a:r>
            <a:endParaRPr kumimoji="0" lang="ja-JP" sz="1300" b="0" i="0" u="none" strike="noStrike" cap="none" normalizeH="0" baseline="0" dirty="0" smtClean="0">
              <a:ln>
                <a:noFill/>
              </a:ln>
              <a:solidFill>
                <a:schemeClr val="tx1"/>
              </a:solidFill>
              <a:effectLst/>
              <a:latin typeface="Arial" panose="020B0604020202020204" pitchFamily="34" charset="0"/>
            </a:endParaRPr>
          </a:p>
        </p:txBody>
      </p:sp>
      <p:sp>
        <p:nvSpPr>
          <p:cNvPr id="39" name="Text Box 31"/>
          <p:cNvSpPr txBox="1">
            <a:spLocks noChangeArrowheads="1"/>
          </p:cNvSpPr>
          <p:nvPr/>
        </p:nvSpPr>
        <p:spPr bwMode="auto">
          <a:xfrm>
            <a:off x="316660" y="4385447"/>
            <a:ext cx="1012958" cy="171842"/>
          </a:xfrm>
          <a:prstGeom prst="rect">
            <a:avLst/>
          </a:prstGeom>
          <a:solidFill>
            <a:srgbClr val="0000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bg1"/>
                </a:solidFill>
                <a:effectLst/>
                <a:latin typeface="Arial" panose="020B0604020202020204" pitchFamily="34" charset="0"/>
              </a:rPr>
              <a:t>活動内容</a:t>
            </a:r>
            <a:endParaRPr kumimoji="0" lang="ja-JP" sz="1000" b="0" i="0" u="none" strike="noStrike" cap="none" normalizeH="0" baseline="0" dirty="0" smtClean="0">
              <a:ln>
                <a:noFill/>
              </a:ln>
              <a:solidFill>
                <a:schemeClr val="bg1"/>
              </a:solidFill>
              <a:effectLst/>
              <a:latin typeface="Arial" panose="020B0604020202020204" pitchFamily="34" charset="0"/>
            </a:endParaRPr>
          </a:p>
        </p:txBody>
      </p:sp>
      <p:sp>
        <p:nvSpPr>
          <p:cNvPr id="40" name="Text Box 31"/>
          <p:cNvSpPr txBox="1">
            <a:spLocks noChangeArrowheads="1"/>
          </p:cNvSpPr>
          <p:nvPr/>
        </p:nvSpPr>
        <p:spPr bwMode="auto">
          <a:xfrm>
            <a:off x="305768" y="1159218"/>
            <a:ext cx="1012958" cy="171842"/>
          </a:xfrm>
          <a:prstGeom prst="rect">
            <a:avLst/>
          </a:prstGeom>
          <a:solidFill>
            <a:srgbClr val="0000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dirty="0" smtClean="0">
                <a:solidFill>
                  <a:schemeClr val="bg1"/>
                </a:solidFill>
                <a:latin typeface="Arial" panose="020B0604020202020204" pitchFamily="34" charset="0"/>
              </a:rPr>
              <a:t>委員長</a:t>
            </a:r>
            <a:endParaRPr kumimoji="0" lang="ja-JP" sz="1000" b="0" i="0" u="none" strike="noStrike" cap="none" normalizeH="0" baseline="0" dirty="0" smtClean="0">
              <a:ln>
                <a:noFill/>
              </a:ln>
              <a:solidFill>
                <a:schemeClr val="bg1"/>
              </a:solidFill>
              <a:effectLst/>
              <a:latin typeface="Arial" panose="020B0604020202020204" pitchFamily="34" charset="0"/>
            </a:endParaRPr>
          </a:p>
        </p:txBody>
      </p:sp>
      <p:sp>
        <p:nvSpPr>
          <p:cNvPr id="3076" name="テキスト ボックス 3075"/>
          <p:cNvSpPr txBox="1"/>
          <p:nvPr/>
        </p:nvSpPr>
        <p:spPr>
          <a:xfrm>
            <a:off x="348732" y="1337279"/>
            <a:ext cx="3453426" cy="261610"/>
          </a:xfrm>
          <a:prstGeom prst="rect">
            <a:avLst/>
          </a:prstGeom>
          <a:noFill/>
        </p:spPr>
        <p:txBody>
          <a:bodyPr wrap="square" rtlCol="0">
            <a:spAutoFit/>
          </a:bodyPr>
          <a:lstStyle/>
          <a:p>
            <a:r>
              <a:rPr kumimoji="1" lang="ja-JP" altLang="en-US" sz="1100" dirty="0" smtClean="0"/>
              <a:t>橋爪紳也 氏</a:t>
            </a:r>
            <a:r>
              <a:rPr lang="ja-JP" altLang="en-US" sz="1100" dirty="0" smtClean="0"/>
              <a:t>（大阪府立大学教授）</a:t>
            </a:r>
            <a:endParaRPr kumimoji="1" lang="ja-JP" altLang="en-US" sz="1100" dirty="0"/>
          </a:p>
        </p:txBody>
      </p:sp>
      <p:sp>
        <p:nvSpPr>
          <p:cNvPr id="38" name="Text Box 31"/>
          <p:cNvSpPr txBox="1">
            <a:spLocks noChangeArrowheads="1"/>
          </p:cNvSpPr>
          <p:nvPr/>
        </p:nvSpPr>
        <p:spPr bwMode="auto">
          <a:xfrm>
            <a:off x="3077754" y="1156836"/>
            <a:ext cx="1012958" cy="171842"/>
          </a:xfrm>
          <a:prstGeom prst="rect">
            <a:avLst/>
          </a:prstGeom>
          <a:solidFill>
            <a:srgbClr val="0000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bg1"/>
                </a:solidFill>
                <a:effectLst/>
                <a:latin typeface="Arial" panose="020B0604020202020204" pitchFamily="34" charset="0"/>
              </a:rPr>
              <a:t>事務局</a:t>
            </a:r>
            <a:endParaRPr kumimoji="0" lang="ja-JP" sz="1000" b="0" i="0" u="none" strike="noStrike" cap="none" normalizeH="0" baseline="0" dirty="0" smtClean="0">
              <a:ln>
                <a:noFill/>
              </a:ln>
              <a:solidFill>
                <a:schemeClr val="bg1"/>
              </a:solidFill>
              <a:effectLst/>
              <a:latin typeface="Arial" panose="020B0604020202020204" pitchFamily="34" charset="0"/>
            </a:endParaRPr>
          </a:p>
        </p:txBody>
      </p:sp>
      <p:sp>
        <p:nvSpPr>
          <p:cNvPr id="55" name="Text Box 28"/>
          <p:cNvSpPr txBox="1">
            <a:spLocks noChangeArrowheads="1"/>
          </p:cNvSpPr>
          <p:nvPr/>
        </p:nvSpPr>
        <p:spPr bwMode="auto">
          <a:xfrm>
            <a:off x="3085697" y="1371956"/>
            <a:ext cx="2318414" cy="1718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・関西電力㈱</a:t>
            </a:r>
            <a:r>
              <a:rPr kumimoji="0" lang="ja-JP" altLang="en-US" sz="1000" dirty="0">
                <a:latin typeface="Arial" panose="020B0604020202020204" pitchFamily="34" charset="0"/>
              </a:rPr>
              <a:t>　</a:t>
            </a:r>
            <a:r>
              <a:rPr kumimoji="0" lang="ja-JP" altLang="en-US" sz="1000" dirty="0" smtClean="0">
                <a:latin typeface="Arial" panose="020B0604020202020204" pitchFamily="34" charset="0"/>
              </a:rPr>
              <a:t>　</a:t>
            </a:r>
            <a:r>
              <a:rPr kumimoji="0" lang="ja-JP" altLang="en-US" sz="1000" dirty="0" smtClean="0">
                <a:solidFill>
                  <a:prstClr val="black"/>
                </a:solidFill>
                <a:latin typeface="ＭＳ ゴシック" panose="020B0609070205080204" pitchFamily="49" charset="-128"/>
                <a:ea typeface="ＭＳ ゴシック" panose="020B0609070205080204" pitchFamily="49" charset="-128"/>
              </a:rPr>
              <a:t>・</a:t>
            </a:r>
            <a:r>
              <a:rPr kumimoji="0" lang="ja-JP" altLang="ja-JP" sz="1000" dirty="0" smtClean="0">
                <a:latin typeface="ＭＳ ゴシック" panose="020B0609070205080204" pitchFamily="49" charset="-128"/>
                <a:ea typeface="ＭＳ ゴシック" panose="020B0609070205080204" pitchFamily="49" charset="-128"/>
              </a:rPr>
              <a:t>関西</a:t>
            </a:r>
            <a:r>
              <a:rPr kumimoji="0" lang="ja-JP" altLang="ja-JP" sz="1000" dirty="0">
                <a:latin typeface="ＭＳ ゴシック" panose="020B0609070205080204" pitchFamily="49" charset="-128"/>
                <a:ea typeface="ＭＳ ゴシック" panose="020B0609070205080204" pitchFamily="49" charset="-128"/>
              </a:rPr>
              <a:t>経済</a:t>
            </a:r>
            <a:r>
              <a:rPr kumimoji="0" lang="ja-JP" altLang="ja-JP" sz="1000" dirty="0" smtClean="0">
                <a:latin typeface="ＭＳ ゴシック" panose="020B0609070205080204" pitchFamily="49" charset="-128"/>
                <a:ea typeface="ＭＳ ゴシック" panose="020B0609070205080204" pitchFamily="49" charset="-128"/>
              </a:rPr>
              <a:t>連合会</a:t>
            </a:r>
            <a:endParaRPr kumimoji="0" lang="ja-JP" altLang="en-US" sz="1000" dirty="0">
              <a:solidFill>
                <a:prstClr val="black"/>
              </a:solidFill>
              <a:latin typeface="Arial" panose="020B0604020202020204" pitchFamily="34" charset="0"/>
            </a:endParaRPr>
          </a:p>
        </p:txBody>
      </p:sp>
      <p:sp>
        <p:nvSpPr>
          <p:cNvPr id="68" name="AutoShape 18"/>
          <p:cNvSpPr>
            <a:spLocks noChangeArrowheads="1"/>
          </p:cNvSpPr>
          <p:nvPr/>
        </p:nvSpPr>
        <p:spPr bwMode="auto">
          <a:xfrm>
            <a:off x="6944349" y="1014511"/>
            <a:ext cx="2340637" cy="636037"/>
          </a:xfrm>
          <a:prstGeom prst="roundRect">
            <a:avLst>
              <a:gd name="adj" fmla="val 16667"/>
            </a:avLst>
          </a:prstGeom>
          <a:solidFill>
            <a:schemeClr val="accent1">
              <a:lumMod val="20000"/>
              <a:lumOff val="80000"/>
            </a:schemeClr>
          </a:solidFill>
          <a:ln w="9525" algn="ctr">
            <a:solidFill>
              <a:srgbClr val="000000"/>
            </a:solidFill>
            <a:round/>
            <a:headEnd/>
            <a:tailEnd/>
          </a:ln>
          <a:effectLst/>
        </p:spPr>
        <p:txBody>
          <a:bodyPr vert="horz" wrap="non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sz="1200" b="1" i="0" u="sng" strike="noStrike" cap="none" normalizeH="0" baseline="0" dirty="0" smtClean="0">
                <a:ln>
                  <a:noFill/>
                </a:ln>
                <a:solidFill>
                  <a:srgbClr val="0070C0"/>
                </a:solidFill>
                <a:effectLst/>
                <a:latin typeface="ＭＳ ゴシック" panose="020B0609070205080204" pitchFamily="49" charset="-128"/>
                <a:ea typeface="ＭＳ ゴシック" panose="020B0609070205080204" pitchFamily="49" charset="-128"/>
              </a:rPr>
              <a:t>ガイドライン部会</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＜活動内容＞</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2020</a:t>
            </a:r>
            <a:r>
              <a:rPr kumimoji="0" 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構想第</a:t>
            </a:r>
            <a:r>
              <a:rPr kumimoji="0"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a:t>
            </a:r>
            <a:r>
              <a:rPr kumimoji="0" 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編に基づいた</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ガイドラインの作成</a:t>
            </a:r>
            <a:endParaRPr kumimoji="0" lang="ja-JP" sz="900" b="0" i="0" u="none" strike="noStrike" cap="none" normalizeH="0" baseline="0" dirty="0" smtClean="0">
              <a:ln>
                <a:noFill/>
              </a:ln>
              <a:solidFill>
                <a:schemeClr val="tx1"/>
              </a:solidFill>
              <a:effectLst/>
              <a:latin typeface="Arial" panose="020B0604020202020204" pitchFamily="34" charset="0"/>
            </a:endParaRPr>
          </a:p>
        </p:txBody>
      </p:sp>
      <p:sp>
        <p:nvSpPr>
          <p:cNvPr id="69" name="AutoShape 19"/>
          <p:cNvSpPr>
            <a:spLocks noChangeArrowheads="1"/>
          </p:cNvSpPr>
          <p:nvPr/>
        </p:nvSpPr>
        <p:spPr bwMode="auto">
          <a:xfrm>
            <a:off x="6944349" y="1748064"/>
            <a:ext cx="2340637" cy="658896"/>
          </a:xfrm>
          <a:prstGeom prst="roundRect">
            <a:avLst>
              <a:gd name="adj" fmla="val 16667"/>
            </a:avLst>
          </a:prstGeom>
          <a:solidFill>
            <a:schemeClr val="accent1">
              <a:lumMod val="20000"/>
              <a:lumOff val="80000"/>
            </a:schemeClr>
          </a:solidFill>
          <a:ln w="9525" algn="ctr">
            <a:solidFill>
              <a:srgbClr val="000000"/>
            </a:solidFill>
            <a:round/>
            <a:headEnd/>
            <a:tailEnd/>
          </a:ln>
          <a:effectLst/>
        </p:spPr>
        <p:txBody>
          <a:bodyPr vert="horz" wrap="non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sz="1200" b="1" i="0" u="sng" strike="noStrike" cap="none" normalizeH="0" baseline="0" dirty="0" smtClean="0">
                <a:ln>
                  <a:noFill/>
                </a:ln>
                <a:solidFill>
                  <a:srgbClr val="0070C0"/>
                </a:solidFill>
                <a:effectLst/>
                <a:latin typeface="ＭＳ ゴシック" panose="020B0609070205080204" pitchFamily="49" charset="-128"/>
                <a:ea typeface="ＭＳ ゴシック" panose="020B0609070205080204" pitchFamily="49" charset="-128"/>
              </a:rPr>
              <a:t>ライトアップ調整部会</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＜活動内容＞</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ライトアップ実施所管箇所相互間</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の意見交換</a:t>
            </a:r>
            <a:endParaRPr kumimoji="0" lang="ja-JP" sz="900" b="0" i="0" u="none" strike="noStrike" cap="none" normalizeH="0" baseline="0" dirty="0" smtClean="0">
              <a:ln>
                <a:noFill/>
              </a:ln>
              <a:solidFill>
                <a:schemeClr val="tx1"/>
              </a:solidFill>
              <a:effectLst/>
              <a:latin typeface="Arial" panose="020B0604020202020204" pitchFamily="34" charset="0"/>
            </a:endParaRPr>
          </a:p>
        </p:txBody>
      </p:sp>
      <p:sp>
        <p:nvSpPr>
          <p:cNvPr id="70" name="AutoShape 20"/>
          <p:cNvSpPr>
            <a:spLocks noChangeArrowheads="1"/>
          </p:cNvSpPr>
          <p:nvPr/>
        </p:nvSpPr>
        <p:spPr bwMode="auto">
          <a:xfrm>
            <a:off x="6993910" y="2510905"/>
            <a:ext cx="2291076" cy="678374"/>
          </a:xfrm>
          <a:prstGeom prst="roundRect">
            <a:avLst>
              <a:gd name="adj" fmla="val 16667"/>
            </a:avLst>
          </a:prstGeom>
          <a:solidFill>
            <a:schemeClr val="accent1">
              <a:lumMod val="20000"/>
              <a:lumOff val="80000"/>
            </a:schemeClr>
          </a:solidFill>
          <a:ln w="9525" algn="ctr">
            <a:solidFill>
              <a:srgbClr val="000000"/>
            </a:solidFill>
            <a:round/>
            <a:headEnd/>
            <a:tailEnd/>
          </a:ln>
          <a:effectLst/>
        </p:spPr>
        <p:txBody>
          <a:bodyPr vert="horz" wrap="none" lIns="74295" tIns="8890" rIns="74295" bIns="8890" numCol="1" anchor="ctr" anchorCtr="0" compatLnSpc="1">
            <a:prstTxWarp prst="textNoShape">
              <a:avLst/>
            </a:prstTxWarp>
          </a:bodyPr>
          <a:lstStyle/>
          <a:p>
            <a:pPr lvl="0" algn="ctr" eaLnBrk="0" fontAlgn="base" hangingPunct="0">
              <a:spcBef>
                <a:spcPct val="0"/>
              </a:spcBef>
              <a:spcAft>
                <a:spcPct val="0"/>
              </a:spcAft>
            </a:pPr>
            <a:r>
              <a:rPr kumimoji="0" lang="ja-JP" altLang="en-US" sz="1200" b="1" u="sng" dirty="0">
                <a:solidFill>
                  <a:srgbClr val="0070C0"/>
                </a:solidFill>
                <a:latin typeface="ＭＳ ゴシック" panose="020B0609070205080204" pitchFamily="49" charset="-128"/>
                <a:ea typeface="ＭＳ ゴシック" panose="020B0609070205080204" pitchFamily="49" charset="-128"/>
              </a:rPr>
              <a:t>プロモーション部会</a:t>
            </a:r>
          </a:p>
          <a:p>
            <a:pPr lvl="0" algn="ctr" eaLnBrk="0" fontAlgn="base" hangingPunct="0">
              <a:spcBef>
                <a:spcPct val="0"/>
              </a:spcBef>
              <a:spcAft>
                <a:spcPct val="0"/>
              </a:spcAft>
            </a:pPr>
            <a:r>
              <a:rPr kumimoji="0" lang="ja-JP" altLang="en-US" sz="900" dirty="0" smtClean="0">
                <a:solidFill>
                  <a:prstClr val="black"/>
                </a:solidFill>
                <a:latin typeface="ＭＳ ゴシック" panose="020B0609070205080204" pitchFamily="49" charset="-128"/>
                <a:ea typeface="ＭＳ ゴシック" panose="020B0609070205080204" pitchFamily="49" charset="-128"/>
              </a:rPr>
              <a:t>＜</a:t>
            </a:r>
            <a:r>
              <a:rPr kumimoji="0" lang="ja-JP" altLang="en-US" sz="900" dirty="0">
                <a:solidFill>
                  <a:prstClr val="black"/>
                </a:solidFill>
                <a:latin typeface="ＭＳ ゴシック" panose="020B0609070205080204" pitchFamily="49" charset="-128"/>
                <a:ea typeface="ＭＳ ゴシック" panose="020B0609070205080204" pitchFamily="49" charset="-128"/>
              </a:rPr>
              <a:t>活動内容＞</a:t>
            </a:r>
          </a:p>
          <a:p>
            <a:pPr lvl="0" algn="ctr" eaLnBrk="0" fontAlgn="base" hangingPunct="0">
              <a:spcBef>
                <a:spcPct val="0"/>
              </a:spcBef>
              <a:spcAft>
                <a:spcPct val="0"/>
              </a:spcAft>
            </a:pPr>
            <a:r>
              <a:rPr kumimoji="0" lang="ja-JP" altLang="en-US" sz="900" dirty="0">
                <a:solidFill>
                  <a:prstClr val="black"/>
                </a:solidFill>
                <a:latin typeface="ＭＳ ゴシック" panose="020B0609070205080204" pitchFamily="49" charset="-128"/>
                <a:ea typeface="ＭＳ ゴシック" panose="020B0609070205080204" pitchFamily="49" charset="-128"/>
              </a:rPr>
              <a:t>光のまちづくりの取組みを</a:t>
            </a:r>
          </a:p>
          <a:p>
            <a:pPr lvl="0" algn="ctr" eaLnBrk="0" fontAlgn="base" hangingPunct="0">
              <a:spcBef>
                <a:spcPct val="0"/>
              </a:spcBef>
              <a:spcAft>
                <a:spcPct val="0"/>
              </a:spcAft>
            </a:pPr>
            <a:r>
              <a:rPr kumimoji="0" lang="ja-JP" altLang="en-US" sz="900" dirty="0">
                <a:solidFill>
                  <a:prstClr val="black"/>
                </a:solidFill>
                <a:latin typeface="ＭＳ ゴシック" panose="020B0609070205080204" pitchFamily="49" charset="-128"/>
                <a:ea typeface="ＭＳ ゴシック" panose="020B0609070205080204" pitchFamily="49" charset="-128"/>
              </a:rPr>
              <a:t>広く周知するための活動</a:t>
            </a:r>
            <a:endParaRPr kumimoji="0" lang="ja-JP" altLang="en-US" sz="900" dirty="0">
              <a:solidFill>
                <a:prstClr val="black"/>
              </a:solidFill>
              <a:latin typeface="Arial" panose="020B0604020202020204" pitchFamily="34" charset="0"/>
            </a:endParaRPr>
          </a:p>
        </p:txBody>
      </p:sp>
      <p:cxnSp>
        <p:nvCxnSpPr>
          <p:cNvPr id="4" name="直線コネクタ 3"/>
          <p:cNvCxnSpPr/>
          <p:nvPr/>
        </p:nvCxnSpPr>
        <p:spPr>
          <a:xfrm>
            <a:off x="6336927" y="2063459"/>
            <a:ext cx="6074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6646544" y="1338346"/>
            <a:ext cx="0" cy="15047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a:endCxn id="68" idx="1"/>
          </p:cNvCxnSpPr>
          <p:nvPr/>
        </p:nvCxnSpPr>
        <p:spPr>
          <a:xfrm flipV="1">
            <a:off x="6646544" y="1332530"/>
            <a:ext cx="297805" cy="5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6646544" y="2843079"/>
            <a:ext cx="34636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17331" y="695742"/>
            <a:ext cx="2255746" cy="276999"/>
          </a:xfrm>
          <a:prstGeom prst="rect">
            <a:avLst/>
          </a:prstGeom>
          <a:noFill/>
        </p:spPr>
        <p:txBody>
          <a:bodyPr wrap="none" rtlCol="0">
            <a:spAutoFit/>
          </a:bodyPr>
          <a:lstStyle/>
          <a:p>
            <a:r>
              <a:rPr kumimoji="1" lang="ja-JP" altLang="en-US" sz="1200" b="1" dirty="0" smtClean="0">
                <a:solidFill>
                  <a:srgbClr val="0070C0"/>
                </a:solidFill>
                <a:latin typeface="ＭＳ Ｐゴシック 本文"/>
              </a:rPr>
              <a:t>発足　２００３年（平成１５年）～　</a:t>
            </a:r>
            <a:endParaRPr kumimoji="1" lang="ja-JP" altLang="en-US" sz="1200" b="1" dirty="0">
              <a:solidFill>
                <a:srgbClr val="0070C0"/>
              </a:solidFill>
              <a:latin typeface="ＭＳ Ｐゴシック 本文"/>
            </a:endParaRPr>
          </a:p>
        </p:txBody>
      </p:sp>
      <p:sp>
        <p:nvSpPr>
          <p:cNvPr id="58" name="Text Box 28"/>
          <p:cNvSpPr txBox="1">
            <a:spLocks noChangeArrowheads="1"/>
          </p:cNvSpPr>
          <p:nvPr/>
        </p:nvSpPr>
        <p:spPr bwMode="auto">
          <a:xfrm>
            <a:off x="2294661" y="1825702"/>
            <a:ext cx="3621610" cy="124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a:t>
            </a:r>
            <a:r>
              <a:rPr kumimoji="0" lang="ja-JP" altLang="ja-JP" sz="1000" dirty="0" smtClean="0">
                <a:latin typeface="ＭＳ ゴシック" panose="020B0609070205080204" pitchFamily="49" charset="-128"/>
                <a:ea typeface="ＭＳ ゴシック" panose="020B0609070205080204" pitchFamily="49" charset="-128"/>
              </a:rPr>
              <a:t>関西</a:t>
            </a:r>
            <a:r>
              <a:rPr kumimoji="0" lang="ja-JP" altLang="ja-JP" sz="1000" dirty="0">
                <a:latin typeface="ＭＳ ゴシック" panose="020B0609070205080204" pitchFamily="49" charset="-128"/>
                <a:ea typeface="ＭＳ ゴシック" panose="020B0609070205080204" pitchFamily="49" charset="-128"/>
              </a:rPr>
              <a:t>経済</a:t>
            </a:r>
            <a:r>
              <a:rPr kumimoji="0" lang="ja-JP" altLang="ja-JP" sz="1000" dirty="0" smtClean="0">
                <a:latin typeface="ＭＳ ゴシック" panose="020B0609070205080204" pitchFamily="49" charset="-128"/>
                <a:ea typeface="ＭＳ ゴシック" panose="020B0609070205080204" pitchFamily="49" charset="-128"/>
              </a:rPr>
              <a:t>連合会</a:t>
            </a:r>
            <a:endParaRPr kumimoji="0" lang="en-US" altLang="ja-JP" sz="1000" dirty="0" smtClean="0">
              <a:latin typeface="ＭＳ ゴシック" panose="020B0609070205080204" pitchFamily="49" charset="-128"/>
              <a:ea typeface="ＭＳ ゴシック" panose="020B0609070205080204" pitchFamily="49" charset="-128"/>
            </a:endParaRPr>
          </a:p>
          <a:p>
            <a:pPr eaLnBrk="0" fontAlgn="base" hangingPunct="0">
              <a:spcBef>
                <a:spcPct val="0"/>
              </a:spcBef>
              <a:spcAft>
                <a:spcPct val="0"/>
              </a:spcAft>
            </a:pPr>
            <a:r>
              <a:rPr kumimoji="0" lang="ja-JP" altLang="ja-JP" sz="1000" dirty="0">
                <a:latin typeface="ＭＳ ゴシック" panose="020B0609070205080204" pitchFamily="49" charset="-128"/>
                <a:ea typeface="ＭＳ ゴシック" panose="020B0609070205080204" pitchFamily="49" charset="-128"/>
              </a:rPr>
              <a:t>・大阪商工</a:t>
            </a:r>
            <a:r>
              <a:rPr kumimoji="0" lang="ja-JP" altLang="ja-JP" sz="1000" dirty="0" smtClean="0">
                <a:latin typeface="ＭＳ ゴシック" panose="020B0609070205080204" pitchFamily="49" charset="-128"/>
                <a:ea typeface="ＭＳ ゴシック" panose="020B0609070205080204" pitchFamily="49" charset="-128"/>
              </a:rPr>
              <a:t>会議所</a:t>
            </a:r>
            <a:endParaRPr kumimoji="0" lang="en-US" altLang="ja-JP" sz="1000" dirty="0" smtClean="0">
              <a:latin typeface="ＭＳ ゴシック" panose="020B0609070205080204" pitchFamily="49" charset="-128"/>
              <a:ea typeface="ＭＳ ゴシック" panose="020B0609070205080204" pitchFamily="49" charset="-128"/>
            </a:endParaRPr>
          </a:p>
          <a:p>
            <a:pPr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・水都大阪パートナーズ</a:t>
            </a:r>
            <a:endParaRPr kumimoji="0" lang="en-US" altLang="ja-JP" sz="1000" dirty="0" smtClean="0">
              <a:latin typeface="ＭＳ ゴシック" panose="020B0609070205080204" pitchFamily="49" charset="-128"/>
              <a:ea typeface="ＭＳ ゴシック" panose="020B0609070205080204" pitchFamily="49" charset="-128"/>
            </a:endParaRPr>
          </a:p>
          <a:p>
            <a:pPr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・民間企業　　　　１４社</a:t>
            </a:r>
            <a:endParaRPr kumimoji="0" lang="en-US" altLang="ja-JP" sz="1000" dirty="0" smtClean="0">
              <a:latin typeface="ＭＳ ゴシック" panose="020B0609070205080204" pitchFamily="49" charset="-128"/>
              <a:ea typeface="ＭＳ ゴシック" panose="020B0609070205080204" pitchFamily="49" charset="-128"/>
            </a:endParaRPr>
          </a:p>
          <a:p>
            <a:pPr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・まちづくり団体　　１社</a:t>
            </a:r>
            <a:endParaRPr kumimoji="0" lang="en-US" altLang="ja-JP" sz="1000" dirty="0" smtClean="0">
              <a:latin typeface="ＭＳ ゴシック" panose="020B0609070205080204" pitchFamily="49" charset="-128"/>
              <a:ea typeface="ＭＳ ゴシック" panose="020B0609070205080204" pitchFamily="49" charset="-128"/>
            </a:endParaRPr>
          </a:p>
          <a:p>
            <a:pPr lvl="0" algn="just" eaLnBrk="0" fontAlgn="base" hangingPunct="0">
              <a:spcBef>
                <a:spcPct val="0"/>
              </a:spcBef>
              <a:spcAft>
                <a:spcPct val="0"/>
              </a:spcAft>
            </a:pPr>
            <a:r>
              <a:rPr kumimoji="0" lang="ja-JP" altLang="en-US" sz="1000" dirty="0" smtClean="0">
                <a:latin typeface="ＭＳ ゴシック" panose="020B0609070205080204" pitchFamily="49" charset="-128"/>
                <a:ea typeface="ＭＳ ゴシック" panose="020B0609070205080204" pitchFamily="49" charset="-128"/>
              </a:rPr>
              <a:t>・</a:t>
            </a:r>
            <a:r>
              <a:rPr kumimoji="0" lang="ja-JP" altLang="en-US" sz="1000" dirty="0">
                <a:latin typeface="Arial" panose="020B0604020202020204" pitchFamily="34" charset="0"/>
                <a:ea typeface="ＭＳ ゴシック" panose="020B0609070205080204" pitchFamily="49" charset="-128"/>
              </a:rPr>
              <a:t>東横堀川・堂</a:t>
            </a:r>
            <a:r>
              <a:rPr kumimoji="0" lang="ja-JP" altLang="en-US" sz="1000" dirty="0" smtClean="0">
                <a:latin typeface="Arial" panose="020B0604020202020204" pitchFamily="34" charset="0"/>
                <a:ea typeface="ＭＳ ゴシック" panose="020B0609070205080204" pitchFamily="49" charset="-128"/>
              </a:rPr>
              <a:t>島川ライティング</a:t>
            </a:r>
            <a:r>
              <a:rPr kumimoji="0" lang="ja-JP" altLang="en-US" sz="1000" dirty="0">
                <a:latin typeface="Arial" panose="020B0604020202020204" pitchFamily="34" charset="0"/>
                <a:ea typeface="ＭＳ ゴシック" panose="020B0609070205080204" pitchFamily="49" charset="-128"/>
              </a:rPr>
              <a:t>実行委員会</a:t>
            </a:r>
            <a:endParaRPr kumimoji="0" lang="ja-JP" altLang="ja-JP" sz="1000" dirty="0">
              <a:latin typeface="Arial" panose="020B0604020202020204" pitchFamily="34" charset="0"/>
              <a:ea typeface="ＭＳ ゴシック" panose="020B0609070205080204" pitchFamily="49" charset="-128"/>
            </a:endParaRPr>
          </a:p>
          <a:p>
            <a:pPr eaLnBrk="0" fontAlgn="base" hangingPunct="0">
              <a:spcBef>
                <a:spcPct val="0"/>
              </a:spcBef>
              <a:spcAft>
                <a:spcPct val="0"/>
              </a:spcAft>
            </a:pPr>
            <a:endParaRPr kumimoji="0" lang="ja-JP" altLang="ja-JP" sz="1000" dirty="0">
              <a:latin typeface="ＭＳ ゴシック" panose="020B0609070205080204" pitchFamily="49" charset="-128"/>
              <a:ea typeface="ＭＳ ゴシック" panose="020B0609070205080204" pitchFamily="49" charset="-128"/>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sz="1000" dirty="0">
              <a:latin typeface="Arial" panose="020B0604020202020204" pitchFamily="34" charset="0"/>
            </a:endParaRPr>
          </a:p>
        </p:txBody>
      </p:sp>
      <p:sp>
        <p:nvSpPr>
          <p:cNvPr id="3" name="下矢印 2"/>
          <p:cNvSpPr/>
          <p:nvPr/>
        </p:nvSpPr>
        <p:spPr>
          <a:xfrm>
            <a:off x="2169697" y="5674287"/>
            <a:ext cx="454852" cy="4801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bwMode="auto">
          <a:xfrm>
            <a:off x="4853940" y="3702802"/>
            <a:ext cx="4936187" cy="2412411"/>
          </a:xfrm>
          <a:prstGeom prst="rect">
            <a:avLst/>
          </a:prstGeom>
          <a:noFill/>
          <a:ln w="12700">
            <a:solidFill>
              <a:schemeClr val="tx1"/>
            </a:solidFill>
            <a:prstDash val="solid"/>
          </a:ln>
          <a:extLst/>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1279525"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HGP創英角ｺﾞｼｯｸUB" pitchFamily="50" charset="-128"/>
            </a:endParaRPr>
          </a:p>
        </p:txBody>
      </p:sp>
      <p:sp>
        <p:nvSpPr>
          <p:cNvPr id="60" name="正方形/長方形 59"/>
          <p:cNvSpPr/>
          <p:nvPr/>
        </p:nvSpPr>
        <p:spPr>
          <a:xfrm>
            <a:off x="8642685" y="3801003"/>
            <a:ext cx="1130953" cy="223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1" name="正方形/長方形 60"/>
          <p:cNvSpPr/>
          <p:nvPr/>
        </p:nvSpPr>
        <p:spPr>
          <a:xfrm>
            <a:off x="4975761" y="3772428"/>
            <a:ext cx="3537396" cy="226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Oval 71"/>
          <p:cNvSpPr>
            <a:spLocks noChangeArrowheads="1"/>
          </p:cNvSpPr>
          <p:nvPr/>
        </p:nvSpPr>
        <p:spPr bwMode="auto">
          <a:xfrm>
            <a:off x="5951709" y="4379776"/>
            <a:ext cx="1609260" cy="1228711"/>
          </a:xfrm>
          <a:prstGeom prst="ellipse">
            <a:avLst/>
          </a:prstGeom>
          <a:noFill/>
          <a:ln w="76200" cap="rnd">
            <a:solidFill>
              <a:schemeClr val="accent2"/>
            </a:solidFill>
            <a:prstDash val="sysDot"/>
            <a:round/>
            <a:headEnd/>
            <a:tailEnd/>
          </a:ln>
          <a:extLst>
            <a:ext uri="{909E8E84-426E-40DD-AFC4-6F175D3DCCD1}">
              <a14:hiddenFill xmlns:a14="http://schemas.microsoft.com/office/drawing/2010/main">
                <a:solidFill>
                  <a:srgbClr val="FFFFFF"/>
                </a:solidFill>
              </a14:hiddenFill>
            </a:ext>
          </a:extLst>
        </p:spPr>
        <p:txBody>
          <a:bodyPr wrap="none" lIns="91417" tIns="45709" rIns="91417" bIns="45709" anchor="ctr"/>
          <a:lstStyle/>
          <a:p>
            <a:pPr defTabSz="912813"/>
            <a:endParaRPr lang="ja-JP" altLang="ja-JP" sz="1050" dirty="0">
              <a:solidFill>
                <a:schemeClr val="accent2"/>
              </a:solidFill>
              <a:latin typeface="HG創英角ｺﾞｼｯｸUB" pitchFamily="49" charset="-128"/>
              <a:ea typeface="HG創英角ｺﾞｼｯｸUB" pitchFamily="49" charset="-128"/>
            </a:endParaRPr>
          </a:p>
        </p:txBody>
      </p:sp>
      <p:sp>
        <p:nvSpPr>
          <p:cNvPr id="63" name="Oval 72"/>
          <p:cNvSpPr>
            <a:spLocks noChangeArrowheads="1"/>
          </p:cNvSpPr>
          <p:nvPr/>
        </p:nvSpPr>
        <p:spPr bwMode="auto">
          <a:xfrm>
            <a:off x="5500860" y="5070972"/>
            <a:ext cx="878435" cy="767666"/>
          </a:xfrm>
          <a:prstGeom prst="ellipse">
            <a:avLst/>
          </a:prstGeom>
          <a:solidFill>
            <a:schemeClr val="accent2">
              <a:alpha val="43000"/>
            </a:schemeClr>
          </a:solidFill>
          <a:ln>
            <a:noFill/>
          </a:ln>
          <a:extLst/>
        </p:spPr>
        <p:txBody>
          <a:bodyPr wrap="none" lIns="91417" tIns="45709" rIns="91417" bIns="45709" anchor="ctr"/>
          <a:lstStyle/>
          <a:p>
            <a:pPr defTabSz="912813"/>
            <a:endParaRPr lang="ja-JP" altLang="ja-JP" sz="1050" dirty="0">
              <a:latin typeface="HG創英角ｺﾞｼｯｸUB" pitchFamily="49" charset="-128"/>
              <a:ea typeface="HG創英角ｺﾞｼｯｸUB" pitchFamily="49" charset="-128"/>
            </a:endParaRPr>
          </a:p>
        </p:txBody>
      </p:sp>
      <p:sp>
        <p:nvSpPr>
          <p:cNvPr id="64" name="Oval 73"/>
          <p:cNvSpPr>
            <a:spLocks noChangeArrowheads="1"/>
          </p:cNvSpPr>
          <p:nvPr/>
        </p:nvSpPr>
        <p:spPr bwMode="auto">
          <a:xfrm>
            <a:off x="7163067" y="5070972"/>
            <a:ext cx="903304" cy="767666"/>
          </a:xfrm>
          <a:prstGeom prst="ellipse">
            <a:avLst/>
          </a:prstGeom>
          <a:solidFill>
            <a:schemeClr val="accent2">
              <a:alpha val="43000"/>
            </a:schemeClr>
          </a:solidFill>
          <a:ln>
            <a:noFill/>
          </a:ln>
          <a:extLst/>
        </p:spPr>
        <p:txBody>
          <a:bodyPr wrap="none" lIns="91417" tIns="45709" rIns="91417" bIns="45709" anchor="ctr"/>
          <a:lstStyle/>
          <a:p>
            <a:pPr defTabSz="912813"/>
            <a:endParaRPr lang="ja-JP" altLang="ja-JP" sz="1050" dirty="0">
              <a:latin typeface="HG創英角ｺﾞｼｯｸUB" pitchFamily="49" charset="-128"/>
              <a:ea typeface="HG創英角ｺﾞｼｯｸUB" pitchFamily="49" charset="-128"/>
            </a:endParaRPr>
          </a:p>
        </p:txBody>
      </p:sp>
      <p:sp>
        <p:nvSpPr>
          <p:cNvPr id="76" name="Oval 74"/>
          <p:cNvSpPr>
            <a:spLocks noChangeArrowheads="1"/>
          </p:cNvSpPr>
          <p:nvPr/>
        </p:nvSpPr>
        <p:spPr bwMode="auto">
          <a:xfrm>
            <a:off x="6292653" y="3918730"/>
            <a:ext cx="896084" cy="767666"/>
          </a:xfrm>
          <a:prstGeom prst="ellipse">
            <a:avLst/>
          </a:prstGeom>
          <a:solidFill>
            <a:schemeClr val="accent2">
              <a:alpha val="43000"/>
            </a:schemeClr>
          </a:solidFill>
          <a:ln>
            <a:noFill/>
          </a:ln>
          <a:extLst/>
        </p:spPr>
        <p:txBody>
          <a:bodyPr wrap="none" lIns="91417" tIns="45709" rIns="91417" bIns="45709" anchor="ctr"/>
          <a:lstStyle/>
          <a:p>
            <a:pPr defTabSz="912813"/>
            <a:endParaRPr lang="ja-JP" altLang="ja-JP" sz="1050" dirty="0">
              <a:latin typeface="HG創英角ｺﾞｼｯｸUB" pitchFamily="49" charset="-128"/>
              <a:ea typeface="HG創英角ｺﾞｼｯｸUB" pitchFamily="49" charset="-128"/>
            </a:endParaRPr>
          </a:p>
        </p:txBody>
      </p:sp>
      <p:sp>
        <p:nvSpPr>
          <p:cNvPr id="77" name="Text Box 76"/>
          <p:cNvSpPr txBox="1">
            <a:spLocks noChangeArrowheads="1"/>
          </p:cNvSpPr>
          <p:nvPr/>
        </p:nvSpPr>
        <p:spPr bwMode="auto">
          <a:xfrm>
            <a:off x="4964467" y="5661396"/>
            <a:ext cx="1969459" cy="36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lvl1pPr defTabSz="912813">
              <a:defRPr kumimoji="1">
                <a:solidFill>
                  <a:schemeClr val="tx1"/>
                </a:solidFill>
                <a:latin typeface="Arial" pitchFamily="34" charset="0"/>
                <a:ea typeface="ＭＳ Ｐゴシック" pitchFamily="50" charset="-128"/>
              </a:defRPr>
            </a:lvl1pPr>
            <a:lvl2pPr marL="742950" indent="-285750" defTabSz="912813">
              <a:defRPr kumimoji="1">
                <a:solidFill>
                  <a:schemeClr val="tx1"/>
                </a:solidFill>
                <a:latin typeface="Arial" pitchFamily="34" charset="0"/>
                <a:ea typeface="ＭＳ Ｐゴシック" pitchFamily="50" charset="-128"/>
              </a:defRPr>
            </a:lvl2pPr>
            <a:lvl3pPr marL="1143000" indent="-230188" defTabSz="912813">
              <a:defRPr kumimoji="1">
                <a:solidFill>
                  <a:schemeClr val="tx1"/>
                </a:solidFill>
                <a:latin typeface="Arial" pitchFamily="34" charset="0"/>
                <a:ea typeface="ＭＳ Ｐゴシック" pitchFamily="50" charset="-128"/>
              </a:defRPr>
            </a:lvl3pPr>
            <a:lvl4pPr marL="1600200" indent="-228600" defTabSz="912813">
              <a:defRPr kumimoji="1">
                <a:solidFill>
                  <a:schemeClr val="tx1"/>
                </a:solidFill>
                <a:latin typeface="Arial" pitchFamily="34" charset="0"/>
                <a:ea typeface="ＭＳ Ｐゴシック" pitchFamily="50" charset="-128"/>
              </a:defRPr>
            </a:lvl4pPr>
            <a:lvl5pPr marL="2057400" indent="-228600" defTabSz="912813">
              <a:defRPr kumimoji="1">
                <a:solidFill>
                  <a:schemeClr val="tx1"/>
                </a:solidFill>
                <a:latin typeface="Arial" pitchFamily="34" charset="0"/>
                <a:ea typeface="ＭＳ Ｐゴシック" pitchFamily="50" charset="-128"/>
              </a:defRPr>
            </a:lvl5pPr>
            <a:lvl6pPr marL="2514600" indent="-228600" defTabSz="912813"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912813"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912813"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912813" fontAlgn="base">
              <a:spcBef>
                <a:spcPct val="0"/>
              </a:spcBef>
              <a:spcAft>
                <a:spcPct val="0"/>
              </a:spcAft>
              <a:defRPr kumimoji="1">
                <a:solidFill>
                  <a:schemeClr val="tx1"/>
                </a:solidFill>
                <a:latin typeface="Arial" pitchFamily="34" charset="0"/>
                <a:ea typeface="ＭＳ Ｐゴシック" pitchFamily="50" charset="-128"/>
              </a:defRPr>
            </a:lvl9pPr>
          </a:lstStyle>
          <a:p>
            <a:pPr algn="ctr"/>
            <a:r>
              <a:rPr lang="ja-JP" altLang="en-US" sz="900" dirty="0">
                <a:latin typeface="ＭＳ Ｐゴシック" panose="020B0600070205080204" pitchFamily="50" charset="-128"/>
              </a:rPr>
              <a:t>年間を</a:t>
            </a:r>
            <a:r>
              <a:rPr lang="ja-JP" altLang="en-US" sz="900" dirty="0" smtClean="0">
                <a:latin typeface="ＭＳ Ｐゴシック" panose="020B0600070205080204" pitchFamily="50" charset="-128"/>
              </a:rPr>
              <a:t>通じて開催</a:t>
            </a:r>
            <a:r>
              <a:rPr lang="ja-JP" altLang="en-US" sz="900" dirty="0">
                <a:latin typeface="ＭＳ Ｐゴシック" panose="020B0600070205080204" pitchFamily="50" charset="-128"/>
              </a:rPr>
              <a:t>される</a:t>
            </a:r>
          </a:p>
          <a:p>
            <a:pPr algn="ctr"/>
            <a:r>
              <a:rPr lang="ja-JP" altLang="en-US" sz="900" dirty="0">
                <a:latin typeface="ＭＳ Ｐゴシック" panose="020B0600070205080204" pitchFamily="50" charset="-128"/>
              </a:rPr>
              <a:t>光のパフォーマンス</a:t>
            </a:r>
          </a:p>
        </p:txBody>
      </p:sp>
      <p:sp>
        <p:nvSpPr>
          <p:cNvPr id="78" name="Text Box 77"/>
          <p:cNvSpPr txBox="1">
            <a:spLocks noChangeArrowheads="1"/>
          </p:cNvSpPr>
          <p:nvPr/>
        </p:nvSpPr>
        <p:spPr bwMode="auto">
          <a:xfrm>
            <a:off x="6987905" y="5661396"/>
            <a:ext cx="1295500" cy="23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spAutoFit/>
          </a:bodyPr>
          <a:lstStyle>
            <a:lvl1pPr defTabSz="912813">
              <a:defRPr kumimoji="1">
                <a:solidFill>
                  <a:schemeClr val="tx1"/>
                </a:solidFill>
                <a:latin typeface="Arial" pitchFamily="34" charset="0"/>
                <a:ea typeface="ＭＳ Ｐゴシック" pitchFamily="50" charset="-128"/>
              </a:defRPr>
            </a:lvl1pPr>
            <a:lvl2pPr marL="742950" indent="-285750" defTabSz="912813">
              <a:defRPr kumimoji="1">
                <a:solidFill>
                  <a:schemeClr val="tx1"/>
                </a:solidFill>
                <a:latin typeface="Arial" pitchFamily="34" charset="0"/>
                <a:ea typeface="ＭＳ Ｐゴシック" pitchFamily="50" charset="-128"/>
              </a:defRPr>
            </a:lvl2pPr>
            <a:lvl3pPr marL="1143000" indent="-230188" defTabSz="912813">
              <a:defRPr kumimoji="1">
                <a:solidFill>
                  <a:schemeClr val="tx1"/>
                </a:solidFill>
                <a:latin typeface="Arial" pitchFamily="34" charset="0"/>
                <a:ea typeface="ＭＳ Ｐゴシック" pitchFamily="50" charset="-128"/>
              </a:defRPr>
            </a:lvl3pPr>
            <a:lvl4pPr marL="1600200" indent="-228600" defTabSz="912813">
              <a:defRPr kumimoji="1">
                <a:solidFill>
                  <a:schemeClr val="tx1"/>
                </a:solidFill>
                <a:latin typeface="Arial" pitchFamily="34" charset="0"/>
                <a:ea typeface="ＭＳ Ｐゴシック" pitchFamily="50" charset="-128"/>
              </a:defRPr>
            </a:lvl4pPr>
            <a:lvl5pPr marL="2057400" indent="-228600" defTabSz="912813">
              <a:defRPr kumimoji="1">
                <a:solidFill>
                  <a:schemeClr val="tx1"/>
                </a:solidFill>
                <a:latin typeface="Arial" pitchFamily="34" charset="0"/>
                <a:ea typeface="ＭＳ Ｐゴシック" pitchFamily="50" charset="-128"/>
              </a:defRPr>
            </a:lvl5pPr>
            <a:lvl6pPr marL="2514600" indent="-228600" defTabSz="912813"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912813"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912813"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912813" fontAlgn="base">
              <a:spcBef>
                <a:spcPct val="0"/>
              </a:spcBef>
              <a:spcAft>
                <a:spcPct val="0"/>
              </a:spcAft>
              <a:defRPr kumimoji="1">
                <a:solidFill>
                  <a:schemeClr val="tx1"/>
                </a:solidFill>
                <a:latin typeface="Arial" pitchFamily="34" charset="0"/>
                <a:ea typeface="ＭＳ Ｐゴシック" pitchFamily="50" charset="-128"/>
              </a:defRPr>
            </a:lvl9pPr>
          </a:lstStyle>
          <a:p>
            <a:pPr algn="ctr"/>
            <a:r>
              <a:rPr lang="ja-JP" altLang="en-US" sz="900" dirty="0">
                <a:latin typeface="ＭＳ Ｐゴシック" panose="020B0600070205080204" pitchFamily="50" charset="-128"/>
              </a:rPr>
              <a:t>歴史や未来を光で語る</a:t>
            </a:r>
          </a:p>
        </p:txBody>
      </p:sp>
      <p:sp>
        <p:nvSpPr>
          <p:cNvPr id="79" name="Text Box 78"/>
          <p:cNvSpPr txBox="1">
            <a:spLocks noChangeArrowheads="1"/>
          </p:cNvSpPr>
          <p:nvPr/>
        </p:nvSpPr>
        <p:spPr bwMode="auto">
          <a:xfrm>
            <a:off x="7432702" y="4048887"/>
            <a:ext cx="997342" cy="36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spAutoFit/>
          </a:bodyPr>
          <a:lstStyle>
            <a:lvl1pPr defTabSz="912813">
              <a:defRPr kumimoji="1">
                <a:solidFill>
                  <a:schemeClr val="tx1"/>
                </a:solidFill>
                <a:latin typeface="Arial" pitchFamily="34" charset="0"/>
                <a:ea typeface="ＭＳ Ｐゴシック" pitchFamily="50" charset="-128"/>
              </a:defRPr>
            </a:lvl1pPr>
            <a:lvl2pPr marL="742950" indent="-285750" defTabSz="912813">
              <a:defRPr kumimoji="1">
                <a:solidFill>
                  <a:schemeClr val="tx1"/>
                </a:solidFill>
                <a:latin typeface="Arial" pitchFamily="34" charset="0"/>
                <a:ea typeface="ＭＳ Ｐゴシック" pitchFamily="50" charset="-128"/>
              </a:defRPr>
            </a:lvl2pPr>
            <a:lvl3pPr marL="1143000" indent="-230188" defTabSz="912813">
              <a:defRPr kumimoji="1">
                <a:solidFill>
                  <a:schemeClr val="tx1"/>
                </a:solidFill>
                <a:latin typeface="Arial" pitchFamily="34" charset="0"/>
                <a:ea typeface="ＭＳ Ｐゴシック" pitchFamily="50" charset="-128"/>
              </a:defRPr>
            </a:lvl3pPr>
            <a:lvl4pPr marL="1600200" indent="-228600" defTabSz="912813">
              <a:defRPr kumimoji="1">
                <a:solidFill>
                  <a:schemeClr val="tx1"/>
                </a:solidFill>
                <a:latin typeface="Arial" pitchFamily="34" charset="0"/>
                <a:ea typeface="ＭＳ Ｐゴシック" pitchFamily="50" charset="-128"/>
              </a:defRPr>
            </a:lvl4pPr>
            <a:lvl5pPr marL="2057400" indent="-228600" defTabSz="912813">
              <a:defRPr kumimoji="1">
                <a:solidFill>
                  <a:schemeClr val="tx1"/>
                </a:solidFill>
                <a:latin typeface="Arial" pitchFamily="34" charset="0"/>
                <a:ea typeface="ＭＳ Ｐゴシック" pitchFamily="50" charset="-128"/>
              </a:defRPr>
            </a:lvl5pPr>
            <a:lvl6pPr marL="2514600" indent="-228600" defTabSz="912813"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912813"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912813"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912813" fontAlgn="base">
              <a:spcBef>
                <a:spcPct val="0"/>
              </a:spcBef>
              <a:spcAft>
                <a:spcPct val="0"/>
              </a:spcAft>
              <a:defRPr kumimoji="1">
                <a:solidFill>
                  <a:schemeClr val="tx1"/>
                </a:solidFill>
                <a:latin typeface="Arial" pitchFamily="34" charset="0"/>
                <a:ea typeface="ＭＳ Ｐゴシック" pitchFamily="50" charset="-128"/>
              </a:defRPr>
            </a:lvl9pPr>
          </a:lstStyle>
          <a:p>
            <a:r>
              <a:rPr lang="ja-JP" altLang="en-US" sz="900" dirty="0">
                <a:latin typeface="ＭＳ Ｐゴシック" panose="020B0600070205080204" pitchFamily="50" charset="-128"/>
              </a:rPr>
              <a:t>光のまちづくりの</a:t>
            </a:r>
            <a:br>
              <a:rPr lang="ja-JP" altLang="en-US" sz="900" dirty="0">
                <a:latin typeface="ＭＳ Ｐゴシック" panose="020B0600070205080204" pitchFamily="50" charset="-128"/>
              </a:rPr>
            </a:br>
            <a:r>
              <a:rPr lang="ja-JP" altLang="en-US" sz="900" dirty="0">
                <a:latin typeface="ＭＳ Ｐゴシック" panose="020B0600070205080204" pitchFamily="50" charset="-128"/>
              </a:rPr>
              <a:t>基盤となる</a:t>
            </a:r>
          </a:p>
        </p:txBody>
      </p:sp>
      <p:sp>
        <p:nvSpPr>
          <p:cNvPr id="80" name="Text Box 79"/>
          <p:cNvSpPr txBox="1">
            <a:spLocks noChangeArrowheads="1"/>
          </p:cNvSpPr>
          <p:nvPr/>
        </p:nvSpPr>
        <p:spPr bwMode="auto">
          <a:xfrm>
            <a:off x="6016199" y="4762151"/>
            <a:ext cx="1531142" cy="41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spAutoFit/>
          </a:bodyPr>
          <a:lstStyle>
            <a:lvl1pPr defTabSz="912813">
              <a:defRPr kumimoji="1">
                <a:solidFill>
                  <a:schemeClr val="tx1"/>
                </a:solidFill>
                <a:latin typeface="Arial" pitchFamily="34" charset="0"/>
                <a:ea typeface="ＭＳ Ｐゴシック" pitchFamily="50" charset="-128"/>
              </a:defRPr>
            </a:lvl1pPr>
            <a:lvl2pPr marL="742950" indent="-285750" defTabSz="912813">
              <a:defRPr kumimoji="1">
                <a:solidFill>
                  <a:schemeClr val="tx1"/>
                </a:solidFill>
                <a:latin typeface="Arial" pitchFamily="34" charset="0"/>
                <a:ea typeface="ＭＳ Ｐゴシック" pitchFamily="50" charset="-128"/>
              </a:defRPr>
            </a:lvl2pPr>
            <a:lvl3pPr marL="1143000" indent="-230188" defTabSz="912813">
              <a:defRPr kumimoji="1">
                <a:solidFill>
                  <a:schemeClr val="tx1"/>
                </a:solidFill>
                <a:latin typeface="Arial" pitchFamily="34" charset="0"/>
                <a:ea typeface="ＭＳ Ｐゴシック" pitchFamily="50" charset="-128"/>
              </a:defRPr>
            </a:lvl3pPr>
            <a:lvl4pPr marL="1600200" indent="-228600" defTabSz="912813">
              <a:defRPr kumimoji="1">
                <a:solidFill>
                  <a:schemeClr val="tx1"/>
                </a:solidFill>
                <a:latin typeface="Arial" pitchFamily="34" charset="0"/>
                <a:ea typeface="ＭＳ Ｐゴシック" pitchFamily="50" charset="-128"/>
              </a:defRPr>
            </a:lvl4pPr>
            <a:lvl5pPr marL="2057400" indent="-228600" defTabSz="912813">
              <a:defRPr kumimoji="1">
                <a:solidFill>
                  <a:schemeClr val="tx1"/>
                </a:solidFill>
                <a:latin typeface="Arial" pitchFamily="34" charset="0"/>
                <a:ea typeface="ＭＳ Ｐゴシック" pitchFamily="50" charset="-128"/>
              </a:defRPr>
            </a:lvl5pPr>
            <a:lvl6pPr marL="2514600" indent="-228600" defTabSz="912813"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912813"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912813"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912813" fontAlgn="base">
              <a:spcBef>
                <a:spcPct val="0"/>
              </a:spcBef>
              <a:spcAft>
                <a:spcPct val="0"/>
              </a:spcAft>
              <a:defRPr kumimoji="1">
                <a:solidFill>
                  <a:schemeClr val="tx1"/>
                </a:solidFill>
                <a:latin typeface="Arial" pitchFamily="34" charset="0"/>
                <a:ea typeface="ＭＳ Ｐゴシック" pitchFamily="50" charset="-128"/>
              </a:defRPr>
            </a:lvl9pPr>
          </a:lstStyle>
          <a:p>
            <a:pPr algn="ctr"/>
            <a:r>
              <a:rPr lang="ja-JP" altLang="en-US" sz="1050" b="1" dirty="0">
                <a:latin typeface="HG創英角ｺﾞｼｯｸUB" pitchFamily="49" charset="-128"/>
                <a:ea typeface="HG創英角ｺﾞｼｯｸUB" pitchFamily="49" charset="-128"/>
              </a:rPr>
              <a:t>大阪　光のまちづくり</a:t>
            </a:r>
          </a:p>
          <a:p>
            <a:pPr algn="ctr"/>
            <a:r>
              <a:rPr lang="ja-JP" altLang="en-US" sz="1050" b="1" dirty="0">
                <a:latin typeface="HG創英角ｺﾞｼｯｸUB" pitchFamily="49" charset="-128"/>
                <a:ea typeface="HG創英角ｺﾞｼｯｸUB" pitchFamily="49" charset="-128"/>
              </a:rPr>
              <a:t>グランドデザイン</a:t>
            </a:r>
          </a:p>
        </p:txBody>
      </p:sp>
      <p:sp>
        <p:nvSpPr>
          <p:cNvPr id="81" name="Text Box 94"/>
          <p:cNvSpPr txBox="1">
            <a:spLocks noChangeArrowheads="1"/>
          </p:cNvSpPr>
          <p:nvPr/>
        </p:nvSpPr>
        <p:spPr bwMode="auto">
          <a:xfrm>
            <a:off x="4930176" y="3709014"/>
            <a:ext cx="1736326" cy="26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7" tIns="45709" rIns="91417" bIns="45709">
            <a:spAutoFit/>
          </a:bodyPr>
          <a:lstStyle>
            <a:lvl1pPr defTabSz="912813">
              <a:defRPr kumimoji="1">
                <a:solidFill>
                  <a:schemeClr val="tx1"/>
                </a:solidFill>
                <a:latin typeface="Arial" pitchFamily="34" charset="0"/>
                <a:ea typeface="ＭＳ Ｐゴシック" pitchFamily="50" charset="-128"/>
              </a:defRPr>
            </a:lvl1pPr>
            <a:lvl2pPr marL="742950" indent="-285750" defTabSz="912813">
              <a:defRPr kumimoji="1">
                <a:solidFill>
                  <a:schemeClr val="tx1"/>
                </a:solidFill>
                <a:latin typeface="Arial" pitchFamily="34" charset="0"/>
                <a:ea typeface="ＭＳ Ｐゴシック" pitchFamily="50" charset="-128"/>
              </a:defRPr>
            </a:lvl2pPr>
            <a:lvl3pPr marL="1143000" indent="-230188" defTabSz="912813">
              <a:defRPr kumimoji="1">
                <a:solidFill>
                  <a:schemeClr val="tx1"/>
                </a:solidFill>
                <a:latin typeface="Arial" pitchFamily="34" charset="0"/>
                <a:ea typeface="ＭＳ Ｐゴシック" pitchFamily="50" charset="-128"/>
              </a:defRPr>
            </a:lvl3pPr>
            <a:lvl4pPr marL="1600200" indent="-228600" defTabSz="912813">
              <a:defRPr kumimoji="1">
                <a:solidFill>
                  <a:schemeClr val="tx1"/>
                </a:solidFill>
                <a:latin typeface="Arial" pitchFamily="34" charset="0"/>
                <a:ea typeface="ＭＳ Ｐゴシック" pitchFamily="50" charset="-128"/>
              </a:defRPr>
            </a:lvl4pPr>
            <a:lvl5pPr marL="2057400" indent="-228600" defTabSz="912813">
              <a:defRPr kumimoji="1">
                <a:solidFill>
                  <a:schemeClr val="tx1"/>
                </a:solidFill>
                <a:latin typeface="Arial" pitchFamily="34" charset="0"/>
                <a:ea typeface="ＭＳ Ｐゴシック" pitchFamily="50" charset="-128"/>
              </a:defRPr>
            </a:lvl5pPr>
            <a:lvl6pPr marL="2514600" indent="-228600" defTabSz="912813" fontAlgn="base">
              <a:spcBef>
                <a:spcPct val="0"/>
              </a:spcBef>
              <a:spcAft>
                <a:spcPct val="0"/>
              </a:spcAft>
              <a:defRPr kumimoji="1">
                <a:solidFill>
                  <a:schemeClr val="tx1"/>
                </a:solidFill>
                <a:latin typeface="Arial" pitchFamily="34" charset="0"/>
                <a:ea typeface="ＭＳ Ｐゴシック" pitchFamily="50" charset="-128"/>
              </a:defRPr>
            </a:lvl6pPr>
            <a:lvl7pPr marL="2971800" indent="-228600" defTabSz="912813" fontAlgn="base">
              <a:spcBef>
                <a:spcPct val="0"/>
              </a:spcBef>
              <a:spcAft>
                <a:spcPct val="0"/>
              </a:spcAft>
              <a:defRPr kumimoji="1">
                <a:solidFill>
                  <a:schemeClr val="tx1"/>
                </a:solidFill>
                <a:latin typeface="Arial" pitchFamily="34" charset="0"/>
                <a:ea typeface="ＭＳ Ｐゴシック" pitchFamily="50" charset="-128"/>
              </a:defRPr>
            </a:lvl7pPr>
            <a:lvl8pPr marL="3429000" indent="-228600" defTabSz="912813" fontAlgn="base">
              <a:spcBef>
                <a:spcPct val="0"/>
              </a:spcBef>
              <a:spcAft>
                <a:spcPct val="0"/>
              </a:spcAft>
              <a:defRPr kumimoji="1">
                <a:solidFill>
                  <a:schemeClr val="tx1"/>
                </a:solidFill>
                <a:latin typeface="Arial" pitchFamily="34" charset="0"/>
                <a:ea typeface="ＭＳ Ｐゴシック" pitchFamily="50" charset="-128"/>
              </a:defRPr>
            </a:lvl8pPr>
            <a:lvl9pPr marL="3886200" indent="-228600" defTabSz="912813" fontAlgn="base">
              <a:spcBef>
                <a:spcPct val="0"/>
              </a:spcBef>
              <a:spcAft>
                <a:spcPct val="0"/>
              </a:spcAft>
              <a:defRPr kumimoji="1">
                <a:solidFill>
                  <a:schemeClr val="tx1"/>
                </a:solidFill>
                <a:latin typeface="Arial" pitchFamily="34" charset="0"/>
                <a:ea typeface="ＭＳ Ｐゴシック" pitchFamily="50" charset="-128"/>
              </a:defRPr>
            </a:lvl9pPr>
          </a:lstStyle>
          <a:p>
            <a:pPr algn="ctr"/>
            <a:r>
              <a:rPr lang="en-US" altLang="ja-JP" sz="1100" dirty="0">
                <a:latin typeface="HG創英角ｺﾞｼｯｸUB" pitchFamily="49" charset="-128"/>
                <a:ea typeface="HG創英角ｺﾞｼｯｸUB" pitchFamily="49" charset="-128"/>
              </a:rPr>
              <a:t>『</a:t>
            </a:r>
            <a:r>
              <a:rPr lang="ja-JP" altLang="en-US" sz="1100" dirty="0">
                <a:latin typeface="HG創英角ｺﾞｼｯｸUB" pitchFamily="49" charset="-128"/>
                <a:ea typeface="HG創英角ｺﾞｼｯｸUB" pitchFamily="49" charset="-128"/>
              </a:rPr>
              <a:t>光のネックレス構想</a:t>
            </a:r>
            <a:r>
              <a:rPr lang="en-US" altLang="ja-JP" sz="1100" dirty="0">
                <a:latin typeface="HG創英角ｺﾞｼｯｸUB" pitchFamily="49" charset="-128"/>
                <a:ea typeface="HG創英角ｺﾞｼｯｸUB" pitchFamily="49" charset="-128"/>
              </a:rPr>
              <a:t>』</a:t>
            </a:r>
          </a:p>
        </p:txBody>
      </p:sp>
      <p:sp>
        <p:nvSpPr>
          <p:cNvPr id="82" name="テキスト ボックス 81"/>
          <p:cNvSpPr txBox="1"/>
          <p:nvPr/>
        </p:nvSpPr>
        <p:spPr>
          <a:xfrm>
            <a:off x="5295744" y="5242296"/>
            <a:ext cx="1344522" cy="425018"/>
          </a:xfrm>
          <a:prstGeom prst="rect">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a:r>
              <a:rPr lang="ja-JP" altLang="en-US" sz="1200" dirty="0">
                <a:solidFill>
                  <a:schemeClr val="bg1"/>
                </a:solidFill>
                <a:latin typeface="HGP創英角ｺﾞｼｯｸUB" pitchFamily="50" charset="-128"/>
                <a:ea typeface="HGP創英角ｺﾞｼｯｸUB" pitchFamily="50" charset="-128"/>
              </a:rPr>
              <a:t>光の</a:t>
            </a:r>
            <a:r>
              <a:rPr lang="ja-JP" altLang="en-US" sz="1200" dirty="0" smtClean="0">
                <a:solidFill>
                  <a:schemeClr val="bg1"/>
                </a:solidFill>
                <a:latin typeface="HGP創英角ｺﾞｼｯｸUB" pitchFamily="50" charset="-128"/>
                <a:ea typeface="HGP創英角ｺﾞｼｯｸUB" pitchFamily="50" charset="-128"/>
              </a:rPr>
              <a:t>暦</a:t>
            </a:r>
            <a:endParaRPr lang="en-US" altLang="ja-JP" sz="1200" dirty="0" smtClean="0">
              <a:solidFill>
                <a:schemeClr val="bg1"/>
              </a:solidFill>
              <a:latin typeface="HGP創英角ｺﾞｼｯｸUB" pitchFamily="50" charset="-128"/>
              <a:ea typeface="HGP創英角ｺﾞｼｯｸUB" pitchFamily="50" charset="-128"/>
            </a:endParaRPr>
          </a:p>
          <a:p>
            <a:pPr algn="ct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（イベント</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5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3" name="テキスト ボックス 82"/>
          <p:cNvSpPr txBox="1"/>
          <p:nvPr/>
        </p:nvSpPr>
        <p:spPr>
          <a:xfrm>
            <a:off x="6933926" y="5249268"/>
            <a:ext cx="1344522" cy="425018"/>
          </a:xfrm>
          <a:prstGeom prst="rect">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a:r>
              <a:rPr lang="ja-JP" altLang="en-US" sz="1200" dirty="0">
                <a:solidFill>
                  <a:schemeClr val="bg1"/>
                </a:solidFill>
                <a:latin typeface="HGP創英角ｺﾞｼｯｸUB" pitchFamily="50" charset="-128"/>
                <a:ea typeface="HGP創英角ｺﾞｼｯｸUB" pitchFamily="50" charset="-128"/>
              </a:rPr>
              <a:t>光</a:t>
            </a:r>
            <a:r>
              <a:rPr lang="ja-JP" altLang="en-US" sz="1200" dirty="0" smtClean="0">
                <a:solidFill>
                  <a:schemeClr val="bg1"/>
                </a:solidFill>
                <a:latin typeface="HGP創英角ｺﾞｼｯｸUB" pitchFamily="50" charset="-128"/>
                <a:ea typeface="HGP創英角ｺﾞｼｯｸUB" pitchFamily="50" charset="-128"/>
              </a:rPr>
              <a:t>百景</a:t>
            </a:r>
            <a:endParaRPr lang="en-US" altLang="ja-JP" sz="1200" dirty="0" smtClean="0">
              <a:solidFill>
                <a:schemeClr val="bg1"/>
              </a:solidFill>
              <a:latin typeface="HGP創英角ｺﾞｼｯｸUB" pitchFamily="50" charset="-128"/>
              <a:ea typeface="HGP創英角ｺﾞｼｯｸUB" pitchFamily="50" charset="-128"/>
            </a:endParaRPr>
          </a:p>
          <a:p>
            <a:pPr algn="ct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（ﾌﾟﾛﾓｰｼｮﾝ</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5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4" name="テキスト ボックス 83"/>
          <p:cNvSpPr txBox="1"/>
          <p:nvPr/>
        </p:nvSpPr>
        <p:spPr>
          <a:xfrm>
            <a:off x="6054103" y="4029693"/>
            <a:ext cx="1344522" cy="425018"/>
          </a:xfrm>
          <a:prstGeom prst="rect">
            <a:avLst/>
          </a:prstGeom>
          <a:solidFill>
            <a:schemeClr val="accent2"/>
          </a:solidFill>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a:r>
              <a:rPr lang="ja-JP" altLang="en-US" sz="1200" dirty="0">
                <a:solidFill>
                  <a:schemeClr val="bg1"/>
                </a:solidFill>
                <a:latin typeface="HGP創英角ｺﾞｼｯｸUB" pitchFamily="50" charset="-128"/>
                <a:ea typeface="HGP創英角ｺﾞｼｯｸUB" pitchFamily="50" charset="-128"/>
              </a:rPr>
              <a:t>光の</a:t>
            </a:r>
            <a:r>
              <a:rPr lang="ja-JP" altLang="en-US" sz="1200" dirty="0" smtClean="0">
                <a:solidFill>
                  <a:schemeClr val="bg1"/>
                </a:solidFill>
                <a:latin typeface="HGP創英角ｺﾞｼｯｸUB" pitchFamily="50" charset="-128"/>
                <a:ea typeface="HGP創英角ｺﾞｼｯｸUB" pitchFamily="50" charset="-128"/>
              </a:rPr>
              <a:t>都市軸</a:t>
            </a:r>
            <a:endParaRPr lang="en-US" altLang="ja-JP" sz="1200" dirty="0" smtClean="0">
              <a:solidFill>
                <a:schemeClr val="bg1"/>
              </a:solidFill>
              <a:latin typeface="HGP創英角ｺﾞｼｯｸUB" pitchFamily="50" charset="-128"/>
              <a:ea typeface="HGP創英角ｺﾞｼｯｸUB" pitchFamily="50" charset="-128"/>
            </a:endParaRPr>
          </a:p>
          <a:p>
            <a:pPr algn="ct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（常設のあかり</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5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5" name="テキスト ボックス 84"/>
          <p:cNvSpPr txBox="1"/>
          <p:nvPr/>
        </p:nvSpPr>
        <p:spPr>
          <a:xfrm>
            <a:off x="8759395" y="3911110"/>
            <a:ext cx="936000" cy="723758"/>
          </a:xfrm>
          <a:prstGeom prst="rect">
            <a:avLst/>
          </a:prstGeom>
          <a:solidFill>
            <a:schemeClr val="bg1"/>
          </a:solidFill>
          <a:ln>
            <a:solidFill>
              <a:schemeClr val="accent6">
                <a:lumMod val="75000"/>
              </a:schemeClr>
            </a:solidFill>
            <a:prstDash val="sysDash"/>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algn="ctr"/>
            <a:r>
              <a:rPr lang="ja-JP" altLang="en-US" sz="1050" dirty="0">
                <a:solidFill>
                  <a:schemeClr val="tx1"/>
                </a:solidFill>
              </a:rPr>
              <a:t>具体化</a:t>
            </a:r>
            <a:r>
              <a:rPr lang="ja-JP" altLang="en-US" sz="1050" dirty="0" smtClean="0">
                <a:solidFill>
                  <a:schemeClr val="tx1"/>
                </a:solidFill>
              </a:rPr>
              <a:t>に</a:t>
            </a:r>
            <a:endParaRPr lang="en-US" altLang="ja-JP" sz="1050" dirty="0" smtClean="0">
              <a:solidFill>
                <a:schemeClr val="tx1"/>
              </a:solidFill>
            </a:endParaRPr>
          </a:p>
          <a:p>
            <a:pPr algn="ctr"/>
            <a:r>
              <a:rPr lang="ja-JP" altLang="en-US" sz="1050" dirty="0" smtClean="0">
                <a:solidFill>
                  <a:schemeClr val="tx1"/>
                </a:solidFill>
              </a:rPr>
              <a:t>向けた</a:t>
            </a:r>
            <a:endParaRPr lang="en-US" altLang="ja-JP" sz="1050" dirty="0" smtClean="0">
              <a:solidFill>
                <a:schemeClr val="tx1"/>
              </a:solidFill>
            </a:endParaRPr>
          </a:p>
          <a:p>
            <a:pPr algn="ctr"/>
            <a:r>
              <a:rPr lang="ja-JP" altLang="en-US" sz="1050" dirty="0" smtClean="0">
                <a:solidFill>
                  <a:schemeClr val="tx1"/>
                </a:solidFill>
              </a:rPr>
              <a:t>取り組み</a:t>
            </a:r>
            <a:endParaRPr lang="ja-JP" altLang="en-US" sz="1050" dirty="0">
              <a:solidFill>
                <a:schemeClr val="tx1"/>
              </a:solidFill>
            </a:endParaRPr>
          </a:p>
        </p:txBody>
      </p:sp>
      <p:cxnSp>
        <p:nvCxnSpPr>
          <p:cNvPr id="86" name="直線矢印コネクタ 85"/>
          <p:cNvCxnSpPr/>
          <p:nvPr/>
        </p:nvCxnSpPr>
        <p:spPr bwMode="auto">
          <a:xfrm>
            <a:off x="8452823" y="4180548"/>
            <a:ext cx="286016" cy="0"/>
          </a:xfrm>
          <a:prstGeom prst="straightConnector1">
            <a:avLst/>
          </a:prstGeom>
          <a:ln>
            <a:headEnd type="none" w="med" len="med"/>
            <a:tailEnd type="triangle" w="med" len="med"/>
          </a:ln>
          <a:extLst/>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bwMode="auto">
          <a:xfrm>
            <a:off x="8452823" y="4356852"/>
            <a:ext cx="286016" cy="0"/>
          </a:xfrm>
          <a:prstGeom prst="straightConnector1">
            <a:avLst/>
          </a:prstGeom>
          <a:ln>
            <a:headEnd type="triangle" w="med" len="med"/>
            <a:tailEnd type="none" w="med" len="med"/>
          </a:ln>
          <a:extLst/>
        </p:spPr>
        <p:style>
          <a:lnRef idx="1">
            <a:schemeClr val="dk1"/>
          </a:lnRef>
          <a:fillRef idx="0">
            <a:schemeClr val="dk1"/>
          </a:fillRef>
          <a:effectRef idx="0">
            <a:schemeClr val="dk1"/>
          </a:effectRef>
          <a:fontRef idx="minor">
            <a:schemeClr val="tx1"/>
          </a:fontRef>
        </p:style>
      </p:cxnSp>
      <p:sp>
        <p:nvSpPr>
          <p:cNvPr id="89" name="Text Box 31"/>
          <p:cNvSpPr txBox="1">
            <a:spLocks noChangeArrowheads="1"/>
          </p:cNvSpPr>
          <p:nvPr/>
        </p:nvSpPr>
        <p:spPr bwMode="auto">
          <a:xfrm>
            <a:off x="308613" y="3352116"/>
            <a:ext cx="1012958" cy="171842"/>
          </a:xfrm>
          <a:prstGeom prst="rect">
            <a:avLst/>
          </a:prstGeom>
          <a:solidFill>
            <a:srgbClr val="0000FF"/>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bg1"/>
                </a:solidFill>
                <a:effectLst/>
                <a:latin typeface="Arial" panose="020B0604020202020204" pitchFamily="34" charset="0"/>
              </a:rPr>
              <a:t>方向性</a:t>
            </a:r>
            <a:endParaRPr kumimoji="0" lang="ja-JP" sz="1000" b="0" i="0" u="none" strike="noStrike" cap="none" normalizeH="0" baseline="0" dirty="0" smtClean="0">
              <a:ln>
                <a:noFill/>
              </a:ln>
              <a:solidFill>
                <a:schemeClr val="bg1"/>
              </a:solidFill>
              <a:effectLst/>
              <a:latin typeface="Arial" panose="020B0604020202020204" pitchFamily="34" charset="0"/>
            </a:endParaRPr>
          </a:p>
        </p:txBody>
      </p:sp>
      <p:sp>
        <p:nvSpPr>
          <p:cNvPr id="90" name="Text Box 13"/>
          <p:cNvSpPr txBox="1">
            <a:spLocks noChangeArrowheads="1"/>
          </p:cNvSpPr>
          <p:nvPr/>
        </p:nvSpPr>
        <p:spPr bwMode="auto">
          <a:xfrm>
            <a:off x="572043" y="3593938"/>
            <a:ext cx="3416239" cy="369291"/>
          </a:xfrm>
          <a:prstGeom prst="rect">
            <a:avLst/>
          </a:prstGeom>
          <a:solidFill>
            <a:schemeClr val="accent5">
              <a:lumMod val="50000"/>
            </a:schemeClr>
          </a:solidFill>
          <a:ln w="9525">
            <a:solidFill>
              <a:schemeClr val="tx1"/>
            </a:solidFill>
            <a:miter lim="800000"/>
            <a:headEnd/>
            <a:tailEnd/>
          </a:ln>
        </p:spPr>
        <p:txBody>
          <a:bodyPr wrap="none" lIns="91400" tIns="45700" rIns="91400" bIns="45700">
            <a:spAutoFit/>
          </a:bodyPr>
          <a:lstStyle>
            <a:defPPr>
              <a:defRPr lang="ja-JP"/>
            </a:defPPr>
            <a:lvl1pPr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1pPr>
            <a:lvl2pPr marL="457117"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2pPr>
            <a:lvl3pPr marL="914235"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3pPr>
            <a:lvl4pPr marL="1371352"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4pPr>
            <a:lvl5pPr marL="182847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5pPr>
            <a:lvl6pPr marL="2285587" algn="l" defTabSz="914235" rtl="0" eaLnBrk="1" latinLnBrk="0" hangingPunct="1">
              <a:defRPr kumimoji="1" sz="1200" kern="1200">
                <a:solidFill>
                  <a:schemeClr val="tx1"/>
                </a:solidFill>
                <a:latin typeface="Arial" charset="0"/>
                <a:ea typeface="HGP創英角ｺﾞｼｯｸUB" pitchFamily="50" charset="-128"/>
                <a:cs typeface="+mn-cs"/>
              </a:defRPr>
            </a:lvl6pPr>
            <a:lvl7pPr marL="2742705" algn="l" defTabSz="914235" rtl="0" eaLnBrk="1" latinLnBrk="0" hangingPunct="1">
              <a:defRPr kumimoji="1" sz="1200" kern="1200">
                <a:solidFill>
                  <a:schemeClr val="tx1"/>
                </a:solidFill>
                <a:latin typeface="Arial" charset="0"/>
                <a:ea typeface="HGP創英角ｺﾞｼｯｸUB" pitchFamily="50" charset="-128"/>
                <a:cs typeface="+mn-cs"/>
              </a:defRPr>
            </a:lvl7pPr>
            <a:lvl8pPr marL="3199822" algn="l" defTabSz="914235" rtl="0" eaLnBrk="1" latinLnBrk="0" hangingPunct="1">
              <a:defRPr kumimoji="1" sz="1200" kern="1200">
                <a:solidFill>
                  <a:schemeClr val="tx1"/>
                </a:solidFill>
                <a:latin typeface="Arial" charset="0"/>
                <a:ea typeface="HGP創英角ｺﾞｼｯｸUB" pitchFamily="50" charset="-128"/>
                <a:cs typeface="+mn-cs"/>
              </a:defRPr>
            </a:lvl8pPr>
            <a:lvl9pPr marL="3656940" algn="l" defTabSz="914235" rtl="0" eaLnBrk="1" latinLnBrk="0" hangingPunct="1">
              <a:defRPr kumimoji="1" sz="1200" kern="1200">
                <a:solidFill>
                  <a:schemeClr val="tx1"/>
                </a:solidFill>
                <a:latin typeface="Arial" charset="0"/>
                <a:ea typeface="HGP創英角ｺﾞｼｯｸUB" pitchFamily="50" charset="-128"/>
                <a:cs typeface="+mn-cs"/>
              </a:defRPr>
            </a:lvl9pPr>
          </a:lstStyle>
          <a:p>
            <a:pPr algn="ctr"/>
            <a:r>
              <a:rPr lang="ja-JP" altLang="en-US" sz="1800" dirty="0" smtClean="0">
                <a:solidFill>
                  <a:srgbClr val="FFFF00"/>
                </a:solidFill>
                <a:latin typeface="HG創英角ｺﾞｼｯｸUB" pitchFamily="49" charset="-128"/>
                <a:ea typeface="HG創英角ｺﾞｼｯｸUB" pitchFamily="49" charset="-128"/>
              </a:rPr>
              <a:t>水と光の首都</a:t>
            </a:r>
            <a:r>
              <a:rPr lang="ja-JP" altLang="en-US" sz="1800" dirty="0">
                <a:solidFill>
                  <a:srgbClr val="FFFF00"/>
                </a:solidFill>
                <a:latin typeface="HG創英角ｺﾞｼｯｸUB" pitchFamily="49" charset="-128"/>
                <a:ea typeface="HG創英角ｺﾞｼｯｸUB" pitchFamily="49" charset="-128"/>
              </a:rPr>
              <a:t>・</a:t>
            </a:r>
            <a:r>
              <a:rPr lang="ja-JP" altLang="en-US" sz="1800" dirty="0" smtClean="0">
                <a:solidFill>
                  <a:srgbClr val="FFFF00"/>
                </a:solidFill>
                <a:latin typeface="HG創英角ｺﾞｼｯｸUB" pitchFamily="49" charset="-128"/>
                <a:ea typeface="HG創英角ｺﾞｼｯｸUB" pitchFamily="49" charset="-128"/>
              </a:rPr>
              <a:t>大阪を目指して</a:t>
            </a:r>
            <a:endParaRPr lang="ja-JP" altLang="en-US" sz="1800" dirty="0">
              <a:solidFill>
                <a:srgbClr val="FFFF00"/>
              </a:solidFill>
              <a:latin typeface="HG創英角ｺﾞｼｯｸUB" pitchFamily="49" charset="-128"/>
              <a:ea typeface="HG創英角ｺﾞｼｯｸUB" pitchFamily="49" charset="-128"/>
            </a:endParaRPr>
          </a:p>
        </p:txBody>
      </p:sp>
      <p:sp>
        <p:nvSpPr>
          <p:cNvPr id="91" name="Text Box 48"/>
          <p:cNvSpPr txBox="1">
            <a:spLocks noChangeArrowheads="1"/>
          </p:cNvSpPr>
          <p:nvPr/>
        </p:nvSpPr>
        <p:spPr bwMode="auto">
          <a:xfrm>
            <a:off x="429516" y="3956079"/>
            <a:ext cx="2973857" cy="276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3" tIns="45712" rIns="91423" bIns="45712">
            <a:spAutoFit/>
          </a:bodyPr>
          <a:lstStyle>
            <a:defPPr>
              <a:defRPr lang="ja-JP"/>
            </a:defPPr>
            <a:lvl1pPr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1pPr>
            <a:lvl2pPr marL="457117"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2pPr>
            <a:lvl3pPr marL="914235"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3pPr>
            <a:lvl4pPr marL="1371352"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4pPr>
            <a:lvl5pPr marL="182847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5pPr>
            <a:lvl6pPr marL="2285587" algn="l" defTabSz="914235" rtl="0" eaLnBrk="1" latinLnBrk="0" hangingPunct="1">
              <a:defRPr kumimoji="1" sz="1200" kern="1200">
                <a:solidFill>
                  <a:schemeClr val="tx1"/>
                </a:solidFill>
                <a:latin typeface="Arial" charset="0"/>
                <a:ea typeface="HGP創英角ｺﾞｼｯｸUB" pitchFamily="50" charset="-128"/>
                <a:cs typeface="+mn-cs"/>
              </a:defRPr>
            </a:lvl6pPr>
            <a:lvl7pPr marL="2742705" algn="l" defTabSz="914235" rtl="0" eaLnBrk="1" latinLnBrk="0" hangingPunct="1">
              <a:defRPr kumimoji="1" sz="1200" kern="1200">
                <a:solidFill>
                  <a:schemeClr val="tx1"/>
                </a:solidFill>
                <a:latin typeface="Arial" charset="0"/>
                <a:ea typeface="HGP創英角ｺﾞｼｯｸUB" pitchFamily="50" charset="-128"/>
                <a:cs typeface="+mn-cs"/>
              </a:defRPr>
            </a:lvl7pPr>
            <a:lvl8pPr marL="3199822" algn="l" defTabSz="914235" rtl="0" eaLnBrk="1" latinLnBrk="0" hangingPunct="1">
              <a:defRPr kumimoji="1" sz="1200" kern="1200">
                <a:solidFill>
                  <a:schemeClr val="tx1"/>
                </a:solidFill>
                <a:latin typeface="Arial" charset="0"/>
                <a:ea typeface="HGP創英角ｺﾞｼｯｸUB" pitchFamily="50" charset="-128"/>
                <a:cs typeface="+mn-cs"/>
              </a:defRPr>
            </a:lvl8pPr>
            <a:lvl9pPr marL="3656940" algn="l" defTabSz="914235" rtl="0" eaLnBrk="1" latinLnBrk="0" hangingPunct="1">
              <a:defRPr kumimoji="1" sz="1200" kern="1200">
                <a:solidFill>
                  <a:schemeClr val="tx1"/>
                </a:solidFill>
                <a:latin typeface="Arial" charset="0"/>
                <a:ea typeface="HGP創英角ｺﾞｼｯｸUB" pitchFamily="50" charset="-128"/>
                <a:cs typeface="+mn-cs"/>
              </a:defRPr>
            </a:lvl9pPr>
          </a:lstStyle>
          <a:p>
            <a:r>
              <a:rPr lang="ja-JP" altLang="en-US" dirty="0">
                <a:ea typeface="HGP創英角ｺﾞｼｯｸUB" pitchFamily="50" charset="-128"/>
              </a:rPr>
              <a:t>国内外へ発信する大阪らしい光の</a:t>
            </a:r>
            <a:r>
              <a:rPr lang="ja-JP" altLang="en-US" dirty="0" smtClean="0">
                <a:ea typeface="HGP創英角ｺﾞｼｯｸUB" pitchFamily="50" charset="-128"/>
              </a:rPr>
              <a:t>まちづくり</a:t>
            </a:r>
            <a:endParaRPr lang="ja-JP" altLang="en-US" dirty="0">
              <a:ea typeface="HGP創英角ｺﾞｼｯｸUB" pitchFamily="50" charset="-128"/>
            </a:endParaRPr>
          </a:p>
        </p:txBody>
      </p:sp>
      <p:sp>
        <p:nvSpPr>
          <p:cNvPr id="92" name="Text Box 48"/>
          <p:cNvSpPr txBox="1">
            <a:spLocks noChangeArrowheads="1"/>
          </p:cNvSpPr>
          <p:nvPr/>
        </p:nvSpPr>
        <p:spPr bwMode="auto">
          <a:xfrm>
            <a:off x="254387" y="6242078"/>
            <a:ext cx="3999779" cy="33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3" tIns="45712" rIns="91423" bIns="45712">
            <a:spAutoFit/>
          </a:bodyPr>
          <a:lstStyle>
            <a:defPPr>
              <a:defRPr lang="ja-JP"/>
            </a:defPPr>
            <a:lvl1pPr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1pPr>
            <a:lvl2pPr marL="457117"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2pPr>
            <a:lvl3pPr marL="914235"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3pPr>
            <a:lvl4pPr marL="1371352"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4pPr>
            <a:lvl5pPr marL="1828470"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5pPr>
            <a:lvl6pPr marL="2285587" algn="l" defTabSz="914235" rtl="0" eaLnBrk="1" latinLnBrk="0" hangingPunct="1">
              <a:defRPr kumimoji="1" sz="1200" kern="1200">
                <a:solidFill>
                  <a:schemeClr val="tx1"/>
                </a:solidFill>
                <a:latin typeface="Arial" charset="0"/>
                <a:ea typeface="HGP創英角ｺﾞｼｯｸUB" pitchFamily="50" charset="-128"/>
                <a:cs typeface="+mn-cs"/>
              </a:defRPr>
            </a:lvl6pPr>
            <a:lvl7pPr marL="2742705" algn="l" defTabSz="914235" rtl="0" eaLnBrk="1" latinLnBrk="0" hangingPunct="1">
              <a:defRPr kumimoji="1" sz="1200" kern="1200">
                <a:solidFill>
                  <a:schemeClr val="tx1"/>
                </a:solidFill>
                <a:latin typeface="Arial" charset="0"/>
                <a:ea typeface="HGP創英角ｺﾞｼｯｸUB" pitchFamily="50" charset="-128"/>
                <a:cs typeface="+mn-cs"/>
              </a:defRPr>
            </a:lvl7pPr>
            <a:lvl8pPr marL="3199822" algn="l" defTabSz="914235" rtl="0" eaLnBrk="1" latinLnBrk="0" hangingPunct="1">
              <a:defRPr kumimoji="1" sz="1200" kern="1200">
                <a:solidFill>
                  <a:schemeClr val="tx1"/>
                </a:solidFill>
                <a:latin typeface="Arial" charset="0"/>
                <a:ea typeface="HGP創英角ｺﾞｼｯｸUB" pitchFamily="50" charset="-128"/>
                <a:cs typeface="+mn-cs"/>
              </a:defRPr>
            </a:lvl8pPr>
            <a:lvl9pPr marL="3656940" algn="l" defTabSz="914235" rtl="0" eaLnBrk="1" latinLnBrk="0" hangingPunct="1">
              <a:defRPr kumimoji="1" sz="1200" kern="1200">
                <a:solidFill>
                  <a:schemeClr val="tx1"/>
                </a:solidFill>
                <a:latin typeface="Arial" charset="0"/>
                <a:ea typeface="HGP創英角ｺﾞｼｯｸUB" pitchFamily="50" charset="-128"/>
                <a:cs typeface="+mn-cs"/>
              </a:defRPr>
            </a:lvl9pPr>
          </a:lstStyle>
          <a:p>
            <a:r>
              <a:rPr lang="ja-JP" altLang="en-US" sz="1600" dirty="0" smtClean="0">
                <a:ea typeface="HGP創英角ｺﾞｼｯｸUB" pitchFamily="50" charset="-128"/>
              </a:rPr>
              <a:t>２０１０年　「光のまちづくり２０２０構想」</a:t>
            </a:r>
            <a:r>
              <a:rPr lang="ja-JP" altLang="en-US" sz="1600" dirty="0"/>
              <a:t>策定</a:t>
            </a:r>
            <a:endParaRPr lang="en-US" altLang="ja-JP" sz="1600" dirty="0" smtClean="0">
              <a:ea typeface="HGP創英角ｺﾞｼｯｸUB" pitchFamily="50" charset="-128"/>
            </a:endParaRPr>
          </a:p>
        </p:txBody>
      </p:sp>
      <p:sp>
        <p:nvSpPr>
          <p:cNvPr id="46" name="テキスト ボックス 3"/>
          <p:cNvSpPr txBox="1"/>
          <p:nvPr/>
        </p:nvSpPr>
        <p:spPr>
          <a:xfrm>
            <a:off x="7034506" y="182687"/>
            <a:ext cx="1561325" cy="276999"/>
          </a:xfrm>
          <a:prstGeom prst="rect">
            <a:avLst/>
          </a:prstGeom>
          <a:noFill/>
          <a:ln w="6350">
            <a:noFill/>
            <a:prstDash val="dash"/>
          </a:ln>
          <a:effectLst/>
        </p:spPr>
        <p:txBody>
          <a:bodyPr rot="0" spcFirstLastPara="0" vert="horz" wrap="none" lIns="0" tIns="0" rIns="0" bIns="0" numCol="1" spcCol="0" rtlCol="0" fromWordArt="0" anchor="t" anchorCtr="0" forceAA="0" compatLnSpc="1">
            <a:prstTxWarp prst="textNoShape">
              <a:avLst/>
            </a:prstTxWarp>
            <a:spAutoFit/>
          </a:bodyPr>
          <a:lstStyle/>
          <a:p>
            <a:pPr marL="174625" indent="-174625" algn="r"/>
            <a:r>
              <a:rPr lang="ja-JP" altLang="en-US" sz="900" kern="100" spc="-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altLang="ja-JP" sz="900" kern="100" spc="-1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900" kern="100" spc="-100" dirty="0" smtClean="0">
                <a:latin typeface="Meiryo UI" panose="020B0604030504040204" pitchFamily="50" charset="-128"/>
                <a:ea typeface="Meiryo UI" panose="020B0604030504040204" pitchFamily="50" charset="-128"/>
                <a:cs typeface="Times New Roman" panose="02020603050405020304" pitchFamily="18" charset="0"/>
              </a:rPr>
              <a:t>回水と光のまちづくり推進会議資料</a:t>
            </a:r>
            <a:endParaRPr lang="en-US" altLang="ja-JP" sz="900" kern="100" spc="-100" dirty="0" smtClean="0">
              <a:latin typeface="Meiryo UI" panose="020B0604030504040204" pitchFamily="50" charset="-128"/>
              <a:ea typeface="Meiryo UI" panose="020B0604030504040204" pitchFamily="50" charset="-128"/>
              <a:cs typeface="Times New Roman" panose="02020603050405020304" pitchFamily="18" charset="0"/>
            </a:endParaRPr>
          </a:p>
          <a:p>
            <a:pPr marL="174625" indent="-174625" algn="r"/>
            <a:r>
              <a:rPr lang="ja-JP" altLang="en-US" sz="900" kern="100" spc="-100" dirty="0" smtClean="0">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900" kern="100" spc="-100" dirty="0" smtClean="0">
                <a:latin typeface="Meiryo UI" panose="020B0604030504040204" pitchFamily="50" charset="-128"/>
                <a:ea typeface="Meiryo UI" panose="020B0604030504040204" pitchFamily="50" charset="-128"/>
                <a:cs typeface="Times New Roman" panose="02020603050405020304" pitchFamily="18" charset="0"/>
              </a:rPr>
              <a:t>27</a:t>
            </a:r>
            <a:r>
              <a:rPr lang="ja-JP" altLang="en-US" sz="900" kern="100" spc="-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900" kern="100" spc="-100" dirty="0" smtClean="0">
                <a:latin typeface="Meiryo UI" panose="020B0604030504040204" pitchFamily="50" charset="-128"/>
                <a:ea typeface="Meiryo UI" panose="020B0604030504040204" pitchFamily="50" charset="-128"/>
                <a:cs typeface="Times New Roman" panose="02020603050405020304" pitchFamily="18" charset="0"/>
              </a:rPr>
              <a:t>1</a:t>
            </a:r>
            <a:r>
              <a:rPr lang="ja-JP" altLang="en-US" sz="900" kern="100" spc="-100" dirty="0" smtClean="0">
                <a:latin typeface="Meiryo UI" panose="020B0604030504040204" pitchFamily="50" charset="-128"/>
                <a:ea typeface="Meiryo UI" panose="020B0604030504040204" pitchFamily="50" charset="-128"/>
                <a:cs typeface="Times New Roman" panose="02020603050405020304" pitchFamily="18" charset="0"/>
              </a:rPr>
              <a:t>月</a:t>
            </a:r>
            <a:r>
              <a:rPr lang="en-US" altLang="ja-JP" sz="900" kern="100" spc="-100" dirty="0" smtClean="0">
                <a:latin typeface="Meiryo UI" panose="020B0604030504040204" pitchFamily="50" charset="-128"/>
                <a:ea typeface="Meiryo UI" panose="020B0604030504040204" pitchFamily="50" charset="-128"/>
                <a:cs typeface="Times New Roman" panose="02020603050405020304" pitchFamily="18" charset="0"/>
              </a:rPr>
              <a:t>23</a:t>
            </a:r>
            <a:r>
              <a:rPr lang="ja-JP" altLang="en-US" sz="900" kern="100" spc="-100" dirty="0" smtClean="0">
                <a:latin typeface="Meiryo UI" panose="020B0604030504040204" pitchFamily="50" charset="-128"/>
                <a:ea typeface="Meiryo UI" panose="020B0604030504040204" pitchFamily="50" charset="-128"/>
                <a:cs typeface="Times New Roman" panose="02020603050405020304" pitchFamily="18" charset="0"/>
              </a:rPr>
              <a:t>日</a:t>
            </a:r>
            <a:endParaRPr lang="ja-JP" altLang="ja-JP" sz="900" kern="100" spc="-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テキスト ボックス 4"/>
          <p:cNvSpPr txBox="1"/>
          <p:nvPr/>
        </p:nvSpPr>
        <p:spPr>
          <a:xfrm>
            <a:off x="8738839" y="179997"/>
            <a:ext cx="936000" cy="276999"/>
          </a:xfrm>
          <a:prstGeom prst="rect">
            <a:avLst/>
          </a:prstGeom>
          <a:noFill/>
          <a:ln>
            <a:solidFill>
              <a:schemeClr val="tx1"/>
            </a:solidFill>
          </a:ln>
        </p:spPr>
        <p:txBody>
          <a:bodyPr wrap="square" rtlCol="0">
            <a:spAutoFit/>
          </a:bodyPr>
          <a:lstStyle/>
          <a:p>
            <a:r>
              <a:rPr kumimoji="1" lang="ja-JP" altLang="en-US" sz="1200" dirty="0" smtClean="0"/>
              <a:t>資料２－２</a:t>
            </a:r>
            <a:endParaRPr kumimoji="1" lang="ja-JP" altLang="en-US" sz="1200" dirty="0"/>
          </a:p>
        </p:txBody>
      </p:sp>
    </p:spTree>
    <p:extLst>
      <p:ext uri="{BB962C8B-B14F-4D97-AF65-F5344CB8AC3E}">
        <p14:creationId xmlns:p14="http://schemas.microsoft.com/office/powerpoint/2010/main" val="2972549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ホームベース 231"/>
          <p:cNvSpPr/>
          <p:nvPr/>
        </p:nvSpPr>
        <p:spPr>
          <a:xfrm>
            <a:off x="3336396" y="873279"/>
            <a:ext cx="4113273" cy="800043"/>
          </a:xfrm>
          <a:prstGeom prst="homePlate">
            <a:avLst>
              <a:gd name="adj" fmla="val 26313"/>
            </a:avLst>
          </a:prstGeom>
          <a:gradFill flip="none" rotWithShape="1">
            <a:gsLst>
              <a:gs pos="0">
                <a:schemeClr val="accent5">
                  <a:lumMod val="75000"/>
                  <a:tint val="66000"/>
                  <a:satMod val="160000"/>
                </a:schemeClr>
              </a:gs>
              <a:gs pos="50000">
                <a:schemeClr val="accent5">
                  <a:lumMod val="75000"/>
                  <a:tint val="44500"/>
                  <a:satMod val="160000"/>
                </a:schemeClr>
              </a:gs>
              <a:gs pos="100000">
                <a:schemeClr val="accent5">
                  <a:lumMod val="75000"/>
                  <a:tint val="23500"/>
                  <a:satMod val="160000"/>
                </a:schemeClr>
              </a:gs>
            </a:gsLst>
            <a:lin ang="10800000" scaled="1"/>
            <a:tileRect/>
          </a:gradFill>
          <a:ln w="952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ja-JP" altLang="en-US" sz="714" dirty="0">
              <a:solidFill>
                <a:prstClr val="black"/>
              </a:solidFill>
              <a:latin typeface="ＭＳ Ｐゴシック" pitchFamily="50" charset="-128"/>
            </a:endParaRPr>
          </a:p>
        </p:txBody>
      </p:sp>
      <p:sp>
        <p:nvSpPr>
          <p:cNvPr id="82" name="テキスト ボックス 81"/>
          <p:cNvSpPr txBox="1"/>
          <p:nvPr/>
        </p:nvSpPr>
        <p:spPr>
          <a:xfrm>
            <a:off x="7416664" y="836191"/>
            <a:ext cx="2126891" cy="1016362"/>
          </a:xfrm>
          <a:prstGeom prst="rect">
            <a:avLst/>
          </a:prstGeom>
          <a:solidFill>
            <a:schemeClr val="accent5">
              <a:lumMod val="60000"/>
              <a:lumOff val="40000"/>
            </a:schemeClr>
          </a:solidFill>
          <a:ln/>
        </p:spPr>
        <p:style>
          <a:lnRef idx="0">
            <a:schemeClr val="accent6"/>
          </a:lnRef>
          <a:fillRef idx="3">
            <a:schemeClr val="accent6"/>
          </a:fillRef>
          <a:effectRef idx="3">
            <a:schemeClr val="accent6"/>
          </a:effectRef>
          <a:fontRef idx="minor">
            <a:schemeClr val="lt1"/>
          </a:fontRef>
        </p:style>
        <p:txBody>
          <a:bodyPr wrap="none" rtlCol="0" anchor="t" anchorCtr="0">
            <a:noAutofit/>
          </a:bodyPr>
          <a:lstStyle/>
          <a:p>
            <a:pPr algn="ctr" fontAlgn="base">
              <a:spcBef>
                <a:spcPct val="0"/>
              </a:spcBef>
              <a:spcAft>
                <a:spcPct val="0"/>
              </a:spcAft>
            </a:pPr>
            <a:r>
              <a:rPr lang="ja-JP" altLang="en-US" sz="1400" dirty="0">
                <a:solidFill>
                  <a:prstClr val="black"/>
                </a:solidFill>
                <a:latin typeface="HGP創英角ｺﾞｼｯｸUB" pitchFamily="50" charset="-128"/>
                <a:ea typeface="HGP創英角ｺﾞｼｯｸUB" pitchFamily="50" charset="-128"/>
              </a:rPr>
              <a:t>大阪</a:t>
            </a:r>
            <a:r>
              <a:rPr lang="ja-JP" altLang="en-US" sz="1400" dirty="0" smtClean="0">
                <a:solidFill>
                  <a:prstClr val="black"/>
                </a:solidFill>
                <a:latin typeface="HGP創英角ｺﾞｼｯｸUB" pitchFamily="50" charset="-128"/>
                <a:ea typeface="HGP創英角ｺﾞｼｯｸUB" pitchFamily="50" charset="-128"/>
              </a:rPr>
              <a:t>・光</a:t>
            </a:r>
            <a:r>
              <a:rPr lang="ja-JP" altLang="en-US" sz="1400" dirty="0">
                <a:solidFill>
                  <a:prstClr val="black"/>
                </a:solidFill>
                <a:latin typeface="HGP創英角ｺﾞｼｯｸUB" pitchFamily="50" charset="-128"/>
                <a:ea typeface="HGP創英角ｺﾞｼｯｸUB" pitchFamily="50" charset="-128"/>
              </a:rPr>
              <a:t>の都市</a:t>
            </a:r>
            <a:r>
              <a:rPr lang="ja-JP" altLang="en-US" sz="1400" dirty="0" smtClean="0">
                <a:solidFill>
                  <a:prstClr val="black"/>
                </a:solidFill>
                <a:latin typeface="HGP創英角ｺﾞｼｯｸUB" pitchFamily="50" charset="-128"/>
                <a:ea typeface="HGP創英角ｺﾞｼｯｸUB" pitchFamily="50" charset="-128"/>
              </a:rPr>
              <a:t>博</a:t>
            </a:r>
            <a:r>
              <a:rPr lang="ja-JP" altLang="en-US" sz="1000" dirty="0" smtClean="0">
                <a:solidFill>
                  <a:prstClr val="black"/>
                </a:solidFill>
                <a:latin typeface="HGP創英角ｺﾞｼｯｸUB" pitchFamily="50" charset="-128"/>
                <a:ea typeface="HGP創英角ｺﾞｼｯｸUB" pitchFamily="50" charset="-128"/>
              </a:rPr>
              <a:t>（</a:t>
            </a:r>
            <a:r>
              <a:rPr lang="ja-JP" altLang="en-US" sz="1000" dirty="0">
                <a:solidFill>
                  <a:prstClr val="black"/>
                </a:solidFill>
                <a:latin typeface="HGP創英角ｺﾞｼｯｸUB" pitchFamily="50" charset="-128"/>
                <a:ea typeface="HGP創英角ｺﾞｼｯｸUB" pitchFamily="50" charset="-128"/>
              </a:rPr>
              <a:t>仮称</a:t>
            </a:r>
            <a:r>
              <a:rPr lang="ja-JP" altLang="en-US" sz="1000" dirty="0" smtClean="0">
                <a:solidFill>
                  <a:prstClr val="black"/>
                </a:solidFill>
                <a:latin typeface="HGP創英角ｺﾞｼｯｸUB" pitchFamily="50" charset="-128"/>
                <a:ea typeface="HGP創英角ｺﾞｼｯｸUB" pitchFamily="50" charset="-128"/>
              </a:rPr>
              <a:t>）</a:t>
            </a:r>
            <a:endParaRPr lang="en-US" altLang="ja-JP" sz="1000" dirty="0" smtClean="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endParaRPr lang="en-US" altLang="ja-JP" sz="1000" dirty="0" smtClean="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lang="ja-JP" altLang="en-US" sz="900" dirty="0">
                <a:solidFill>
                  <a:prstClr val="black"/>
                </a:solidFill>
              </a:rPr>
              <a:t>これまで積み重ねてきた</a:t>
            </a:r>
            <a:r>
              <a:rPr lang="ja-JP" altLang="en-US" sz="900" dirty="0" smtClean="0">
                <a:solidFill>
                  <a:prstClr val="black"/>
                </a:solidFill>
              </a:rPr>
              <a:t>光</a:t>
            </a:r>
            <a:endParaRPr lang="en-US" altLang="ja-JP" sz="900" dirty="0" smtClean="0">
              <a:solidFill>
                <a:prstClr val="black"/>
              </a:solidFill>
            </a:endParaRPr>
          </a:p>
          <a:p>
            <a:pPr algn="ctr" fontAlgn="base">
              <a:spcBef>
                <a:spcPct val="0"/>
              </a:spcBef>
              <a:spcAft>
                <a:spcPct val="0"/>
              </a:spcAft>
            </a:pPr>
            <a:r>
              <a:rPr lang="ja-JP" altLang="en-US" sz="900" dirty="0" smtClean="0">
                <a:solidFill>
                  <a:prstClr val="black"/>
                </a:solidFill>
              </a:rPr>
              <a:t>のまちづくりの魅力、</a:t>
            </a:r>
            <a:endParaRPr lang="en-US" altLang="ja-JP" sz="900" dirty="0" smtClean="0">
              <a:solidFill>
                <a:prstClr val="black"/>
              </a:solidFill>
            </a:endParaRPr>
          </a:p>
          <a:p>
            <a:pPr algn="ctr" fontAlgn="base">
              <a:spcBef>
                <a:spcPct val="0"/>
              </a:spcBef>
              <a:spcAft>
                <a:spcPct val="0"/>
              </a:spcAft>
            </a:pPr>
            <a:r>
              <a:rPr lang="ja-JP" altLang="en-US" sz="900" dirty="0" smtClean="0">
                <a:solidFill>
                  <a:prstClr val="black"/>
                </a:solidFill>
              </a:rPr>
              <a:t>を一同に</a:t>
            </a:r>
            <a:r>
              <a:rPr lang="ja-JP" altLang="en-US" sz="900" dirty="0">
                <a:solidFill>
                  <a:prstClr val="black"/>
                </a:solidFill>
              </a:rPr>
              <a:t>集め、国内外</a:t>
            </a:r>
            <a:r>
              <a:rPr lang="ja-JP" altLang="en-US" sz="900" dirty="0" smtClean="0">
                <a:solidFill>
                  <a:prstClr val="black"/>
                </a:solidFill>
              </a:rPr>
              <a:t>に</a:t>
            </a:r>
            <a:endParaRPr lang="en-US" altLang="ja-JP" sz="900" dirty="0" smtClean="0">
              <a:solidFill>
                <a:prstClr val="black"/>
              </a:solidFill>
            </a:endParaRPr>
          </a:p>
          <a:p>
            <a:pPr algn="ctr" fontAlgn="base">
              <a:spcBef>
                <a:spcPct val="0"/>
              </a:spcBef>
              <a:spcAft>
                <a:spcPct val="0"/>
              </a:spcAft>
            </a:pPr>
            <a:r>
              <a:rPr lang="ja-JP" altLang="en-US" sz="900" dirty="0" smtClean="0">
                <a:solidFill>
                  <a:prstClr val="black"/>
                </a:solidFill>
              </a:rPr>
              <a:t>広く</a:t>
            </a:r>
            <a:r>
              <a:rPr lang="ja-JP" altLang="en-US" sz="900" dirty="0">
                <a:solidFill>
                  <a:prstClr val="black"/>
                </a:solidFill>
              </a:rPr>
              <a:t>知ってもらう取り組み。</a:t>
            </a:r>
          </a:p>
        </p:txBody>
      </p:sp>
      <p:sp>
        <p:nvSpPr>
          <p:cNvPr id="126" name="テキスト ボックス 125"/>
          <p:cNvSpPr txBox="1"/>
          <p:nvPr/>
        </p:nvSpPr>
        <p:spPr>
          <a:xfrm>
            <a:off x="5578308" y="1059654"/>
            <a:ext cx="1741181" cy="461665"/>
          </a:xfrm>
          <a:prstGeom prst="rect">
            <a:avLst/>
          </a:prstGeom>
          <a:noFill/>
        </p:spPr>
        <p:txBody>
          <a:bodyPr vert="horz" wrap="none" rtlCol="0">
            <a:spAutoFit/>
          </a:bodyPr>
          <a:lstStyle/>
          <a:p>
            <a:pPr algn="r" fontAlgn="base">
              <a:spcBef>
                <a:spcPct val="0"/>
              </a:spcBef>
              <a:spcAft>
                <a:spcPct val="0"/>
              </a:spcAft>
            </a:pPr>
            <a:r>
              <a:rPr lang="ja-JP" altLang="en-US" sz="1200" dirty="0">
                <a:solidFill>
                  <a:prstClr val="black"/>
                </a:solidFill>
                <a:latin typeface="Arial" charset="0"/>
                <a:ea typeface="HGP創英角ｺﾞｼｯｸUB" pitchFamily="50" charset="-128"/>
              </a:rPr>
              <a:t>魅力的なあかりの更</a:t>
            </a:r>
            <a:r>
              <a:rPr lang="ja-JP" altLang="en-US" sz="1200" dirty="0" smtClean="0">
                <a:solidFill>
                  <a:prstClr val="black"/>
                </a:solidFill>
                <a:latin typeface="Arial" charset="0"/>
                <a:ea typeface="HGP創英角ｺﾞｼｯｸUB" pitchFamily="50" charset="-128"/>
              </a:rPr>
              <a:t>なる</a:t>
            </a:r>
            <a:endParaRPr lang="en-US" altLang="ja-JP" sz="1200" dirty="0" smtClean="0">
              <a:solidFill>
                <a:prstClr val="black"/>
              </a:solidFill>
              <a:latin typeface="Arial" charset="0"/>
              <a:ea typeface="HGP創英角ｺﾞｼｯｸUB" pitchFamily="50" charset="-128"/>
            </a:endParaRPr>
          </a:p>
          <a:p>
            <a:pPr algn="r" fontAlgn="base">
              <a:spcBef>
                <a:spcPct val="0"/>
              </a:spcBef>
              <a:spcAft>
                <a:spcPct val="0"/>
              </a:spcAft>
            </a:pPr>
            <a:r>
              <a:rPr lang="ja-JP" altLang="en-US" sz="1200" dirty="0" smtClean="0">
                <a:solidFill>
                  <a:prstClr val="black"/>
                </a:solidFill>
                <a:latin typeface="Arial" charset="0"/>
                <a:ea typeface="HGP創英角ｺﾞｼｯｸUB" pitchFamily="50" charset="-128"/>
              </a:rPr>
              <a:t>蓄積</a:t>
            </a:r>
            <a:r>
              <a:rPr lang="ja-JP" altLang="en-US" sz="1200" dirty="0">
                <a:solidFill>
                  <a:prstClr val="black"/>
                </a:solidFill>
                <a:latin typeface="Arial" charset="0"/>
                <a:ea typeface="HGP創英角ｺﾞｼｯｸUB" pitchFamily="50" charset="-128"/>
              </a:rPr>
              <a:t>・</a:t>
            </a:r>
            <a:r>
              <a:rPr lang="ja-JP" altLang="en-US" sz="1200" dirty="0" smtClean="0">
                <a:solidFill>
                  <a:prstClr val="black"/>
                </a:solidFill>
                <a:latin typeface="Arial" charset="0"/>
                <a:ea typeface="HGP創英角ｺﾞｼｯｸUB" pitchFamily="50" charset="-128"/>
              </a:rPr>
              <a:t>意識</a:t>
            </a:r>
            <a:r>
              <a:rPr lang="ja-JP" altLang="en-US" sz="1200" dirty="0">
                <a:solidFill>
                  <a:prstClr val="black"/>
                </a:solidFill>
                <a:latin typeface="Arial" charset="0"/>
                <a:ea typeface="HGP創英角ｺﾞｼｯｸUB" pitchFamily="50" charset="-128"/>
              </a:rPr>
              <a:t>向上</a:t>
            </a:r>
          </a:p>
        </p:txBody>
      </p:sp>
      <p:sp>
        <p:nvSpPr>
          <p:cNvPr id="134" name="テキスト ボックス 133"/>
          <p:cNvSpPr txBox="1"/>
          <p:nvPr/>
        </p:nvSpPr>
        <p:spPr>
          <a:xfrm>
            <a:off x="3326429" y="1015685"/>
            <a:ext cx="2425563" cy="492443"/>
          </a:xfrm>
          <a:prstGeom prst="rect">
            <a:avLst/>
          </a:prstGeom>
          <a:noFill/>
          <a:ln>
            <a:noFill/>
          </a:ln>
        </p:spPr>
        <p:txBody>
          <a:bodyPr vert="horz" wrap="square" rtlCol="0">
            <a:spAutoFit/>
          </a:bodyPr>
          <a:lstStyle/>
          <a:p>
            <a:pPr marL="127005" indent="-127005" fontAlgn="base">
              <a:spcBef>
                <a:spcPct val="0"/>
              </a:spcBef>
              <a:spcAft>
                <a:spcPct val="0"/>
              </a:spcAft>
              <a:buFont typeface="Wingdings" panose="05000000000000000000" pitchFamily="2" charset="2"/>
              <a:buChar char="l"/>
            </a:pPr>
            <a:r>
              <a:rPr lang="ja-JP" altLang="en-US" sz="1300" dirty="0">
                <a:solidFill>
                  <a:srgbClr val="C00000"/>
                </a:solidFill>
                <a:latin typeface="Arial" charset="0"/>
                <a:ea typeface="HGP創英角ｺﾞｼｯｸUB" pitchFamily="50" charset="-128"/>
              </a:rPr>
              <a:t>「日常」と「非日常」２つ</a:t>
            </a:r>
            <a:r>
              <a:rPr lang="ja-JP" altLang="en-US" sz="1300" dirty="0" smtClean="0">
                <a:solidFill>
                  <a:srgbClr val="C00000"/>
                </a:solidFill>
                <a:latin typeface="Arial" charset="0"/>
                <a:ea typeface="HGP創英角ｺﾞｼｯｸUB" pitchFamily="50" charset="-128"/>
              </a:rPr>
              <a:t>の</a:t>
            </a:r>
            <a:endParaRPr lang="en-US" altLang="ja-JP" sz="1300" dirty="0" smtClean="0">
              <a:solidFill>
                <a:srgbClr val="C00000"/>
              </a:solidFill>
              <a:latin typeface="Arial" charset="0"/>
              <a:ea typeface="HGP創英角ｺﾞｼｯｸUB" pitchFamily="50" charset="-128"/>
            </a:endParaRPr>
          </a:p>
          <a:p>
            <a:pPr fontAlgn="base">
              <a:spcBef>
                <a:spcPct val="0"/>
              </a:spcBef>
              <a:spcAft>
                <a:spcPct val="0"/>
              </a:spcAft>
            </a:pPr>
            <a:r>
              <a:rPr lang="ja-JP" altLang="en-US" sz="1300" dirty="0">
                <a:solidFill>
                  <a:srgbClr val="C00000"/>
                </a:solidFill>
                <a:latin typeface="Arial" charset="0"/>
                <a:ea typeface="HGP創英角ｺﾞｼｯｸUB" pitchFamily="50" charset="-128"/>
              </a:rPr>
              <a:t>　</a:t>
            </a:r>
            <a:r>
              <a:rPr lang="ja-JP" altLang="en-US" sz="1300" dirty="0" smtClean="0">
                <a:solidFill>
                  <a:srgbClr val="C00000"/>
                </a:solidFill>
                <a:latin typeface="Arial" charset="0"/>
                <a:ea typeface="HGP創英角ｺﾞｼｯｸUB" pitchFamily="50" charset="-128"/>
              </a:rPr>
              <a:t>視点</a:t>
            </a:r>
            <a:r>
              <a:rPr lang="ja-JP" altLang="en-US" sz="1300" dirty="0">
                <a:solidFill>
                  <a:srgbClr val="C00000"/>
                </a:solidFill>
                <a:latin typeface="Arial" charset="0"/>
                <a:ea typeface="HGP創英角ｺﾞｼｯｸUB" pitchFamily="50" charset="-128"/>
              </a:rPr>
              <a:t>で光景観づくりを推進</a:t>
            </a:r>
          </a:p>
        </p:txBody>
      </p:sp>
      <p:sp>
        <p:nvSpPr>
          <p:cNvPr id="217" name="テキスト ボックス 216"/>
          <p:cNvSpPr txBox="1"/>
          <p:nvPr/>
        </p:nvSpPr>
        <p:spPr>
          <a:xfrm>
            <a:off x="729422" y="1092154"/>
            <a:ext cx="2489683" cy="257893"/>
          </a:xfrm>
          <a:prstGeom prst="rect">
            <a:avLst/>
          </a:prstGeom>
          <a:solidFill>
            <a:schemeClr val="accent6">
              <a:lumMod val="75000"/>
            </a:schemeClr>
          </a:solidFill>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fontAlgn="base">
              <a:spcBef>
                <a:spcPct val="0"/>
              </a:spcBef>
              <a:spcAft>
                <a:spcPct val="0"/>
              </a:spcAft>
            </a:pPr>
            <a:r>
              <a:rPr lang="ja-JP" altLang="en-US" sz="1200" dirty="0">
                <a:solidFill>
                  <a:prstClr val="white"/>
                </a:solidFill>
                <a:latin typeface="HGP創英角ｺﾞｼｯｸUB" pitchFamily="50" charset="-128"/>
                <a:ea typeface="HGP創英角ｺﾞｼｯｸUB" pitchFamily="50" charset="-128"/>
              </a:rPr>
              <a:t>光の暦　</a:t>
            </a:r>
            <a:r>
              <a:rPr lang="ja-JP" altLang="en-US" sz="1200" dirty="0">
                <a:solidFill>
                  <a:prstClr val="black"/>
                </a:solidFill>
                <a:latin typeface="HGP創英角ｺﾞｼｯｸUB" panose="020B0900000000000000" pitchFamily="50" charset="-128"/>
                <a:ea typeface="HGP創英角ｺﾞｼｯｸUB" panose="020B0900000000000000" pitchFamily="50" charset="-128"/>
              </a:rPr>
              <a:t>（イベント）</a:t>
            </a:r>
          </a:p>
        </p:txBody>
      </p:sp>
      <p:sp>
        <p:nvSpPr>
          <p:cNvPr id="218" name="テキスト ボックス 217"/>
          <p:cNvSpPr txBox="1"/>
          <p:nvPr/>
        </p:nvSpPr>
        <p:spPr>
          <a:xfrm>
            <a:off x="729422" y="1362971"/>
            <a:ext cx="2489683" cy="257893"/>
          </a:xfrm>
          <a:prstGeom prst="rect">
            <a:avLst/>
          </a:prstGeom>
          <a:solidFill>
            <a:schemeClr val="accent6">
              <a:lumMod val="75000"/>
            </a:schemeClr>
          </a:solidFill>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fontAlgn="base">
              <a:spcBef>
                <a:spcPct val="0"/>
              </a:spcBef>
              <a:spcAft>
                <a:spcPct val="0"/>
              </a:spcAft>
            </a:pPr>
            <a:r>
              <a:rPr lang="ja-JP" altLang="en-US" sz="1200" dirty="0">
                <a:solidFill>
                  <a:prstClr val="white"/>
                </a:solidFill>
                <a:latin typeface="HGP創英角ｺﾞｼｯｸUB" pitchFamily="50" charset="-128"/>
                <a:ea typeface="HGP創英角ｺﾞｼｯｸUB" pitchFamily="50" charset="-128"/>
              </a:rPr>
              <a:t>光百景　</a:t>
            </a:r>
            <a:r>
              <a:rPr lang="ja-JP" altLang="en-US" sz="1200" dirty="0">
                <a:solidFill>
                  <a:prstClr val="black"/>
                </a:solidFill>
                <a:latin typeface="HGP創英角ｺﾞｼｯｸUB" panose="020B0900000000000000" pitchFamily="50" charset="-128"/>
                <a:ea typeface="HGP創英角ｺﾞｼｯｸUB" panose="020B0900000000000000" pitchFamily="50" charset="-128"/>
              </a:rPr>
              <a:t>（ﾌﾟﾛﾓｰｼｮﾝ）</a:t>
            </a:r>
          </a:p>
        </p:txBody>
      </p:sp>
      <p:sp>
        <p:nvSpPr>
          <p:cNvPr id="219" name="テキスト ボックス 218"/>
          <p:cNvSpPr txBox="1"/>
          <p:nvPr/>
        </p:nvSpPr>
        <p:spPr>
          <a:xfrm>
            <a:off x="729422" y="811020"/>
            <a:ext cx="2489683" cy="257893"/>
          </a:xfrm>
          <a:prstGeom prst="rect">
            <a:avLst/>
          </a:prstGeom>
          <a:solidFill>
            <a:schemeClr val="accent6">
              <a:lumMod val="75000"/>
            </a:schemeClr>
          </a:solidFill>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fontAlgn="base">
              <a:spcBef>
                <a:spcPct val="0"/>
              </a:spcBef>
              <a:spcAft>
                <a:spcPct val="0"/>
              </a:spcAft>
            </a:pPr>
            <a:r>
              <a:rPr lang="ja-JP" altLang="en-US" sz="1200" dirty="0">
                <a:solidFill>
                  <a:prstClr val="white"/>
                </a:solidFill>
                <a:latin typeface="HGP創英角ｺﾞｼｯｸUB" pitchFamily="50" charset="-128"/>
                <a:ea typeface="HGP創英角ｺﾞｼｯｸUB" pitchFamily="50" charset="-128"/>
              </a:rPr>
              <a:t>光の都市軸　</a:t>
            </a:r>
            <a:r>
              <a:rPr lang="ja-JP" altLang="en-US" sz="1200" dirty="0">
                <a:solidFill>
                  <a:prstClr val="black"/>
                </a:solidFill>
                <a:latin typeface="HGP創英角ｺﾞｼｯｸUB" panose="020B0900000000000000" pitchFamily="50" charset="-128"/>
                <a:ea typeface="HGP創英角ｺﾞｼｯｸUB" panose="020B0900000000000000" pitchFamily="50" charset="-128"/>
              </a:rPr>
              <a:t>（常設のあかり）</a:t>
            </a:r>
          </a:p>
        </p:txBody>
      </p:sp>
      <p:sp>
        <p:nvSpPr>
          <p:cNvPr id="220" name="テキスト ボックス 219"/>
          <p:cNvSpPr txBox="1"/>
          <p:nvPr/>
        </p:nvSpPr>
        <p:spPr>
          <a:xfrm>
            <a:off x="813196" y="1673321"/>
            <a:ext cx="2405908" cy="179231"/>
          </a:xfrm>
          <a:prstGeom prst="rect">
            <a:avLst/>
          </a:prstGeom>
          <a:solidFill>
            <a:schemeClr val="bg1"/>
          </a:solidFill>
          <a:ln>
            <a:solidFill>
              <a:schemeClr val="accent6">
                <a:lumMod val="75000"/>
              </a:schemeClr>
            </a:solidFill>
            <a:prstDash val="sysDash"/>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algn="ctr" fontAlgn="base">
              <a:spcBef>
                <a:spcPct val="0"/>
              </a:spcBef>
              <a:spcAft>
                <a:spcPct val="0"/>
              </a:spcAft>
            </a:pPr>
            <a:r>
              <a:rPr lang="ja-JP" altLang="en-US" sz="1200" dirty="0">
                <a:solidFill>
                  <a:prstClr val="black"/>
                </a:solidFill>
              </a:rPr>
              <a:t>具体化に向けた取り組み</a:t>
            </a:r>
          </a:p>
        </p:txBody>
      </p:sp>
      <p:sp>
        <p:nvSpPr>
          <p:cNvPr id="231" name="右中かっこ 230"/>
          <p:cNvSpPr/>
          <p:nvPr/>
        </p:nvSpPr>
        <p:spPr>
          <a:xfrm>
            <a:off x="3296756" y="909457"/>
            <a:ext cx="114472" cy="741830"/>
          </a:xfrm>
          <a:prstGeom prst="rightBrace">
            <a:avLst>
              <a:gd name="adj1" fmla="val 37118"/>
              <a:gd name="adj2" fmla="val 30473"/>
            </a:avLst>
          </a:prstGeom>
        </p:spPr>
        <p:style>
          <a:lnRef idx="1">
            <a:schemeClr val="dk1"/>
          </a:lnRef>
          <a:fillRef idx="0">
            <a:schemeClr val="dk1"/>
          </a:fillRef>
          <a:effectRef idx="0">
            <a:schemeClr val="dk1"/>
          </a:effectRef>
          <a:fontRef idx="minor">
            <a:schemeClr val="tx1"/>
          </a:fontRef>
        </p:style>
        <p:txBody>
          <a:bodyPr rtlCol="0" anchor="ctr"/>
          <a:lstStyle/>
          <a:p>
            <a:pPr algn="ctr" fontAlgn="base">
              <a:spcBef>
                <a:spcPct val="0"/>
              </a:spcBef>
              <a:spcAft>
                <a:spcPct val="0"/>
              </a:spcAft>
            </a:pPr>
            <a:endParaRPr lang="ja-JP" altLang="en-US" sz="857" dirty="0">
              <a:solidFill>
                <a:prstClr val="black"/>
              </a:solidFill>
            </a:endParaRPr>
          </a:p>
        </p:txBody>
      </p:sp>
      <p:sp>
        <p:nvSpPr>
          <p:cNvPr id="7" name="ホームベース 6"/>
          <p:cNvSpPr/>
          <p:nvPr/>
        </p:nvSpPr>
        <p:spPr>
          <a:xfrm rot="5400000">
            <a:off x="1909414" y="3673215"/>
            <a:ext cx="4038653" cy="2330921"/>
          </a:xfrm>
          <a:prstGeom prst="homePlate">
            <a:avLst>
              <a:gd name="adj" fmla="val 1250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29" name="フリーフォーム 28"/>
          <p:cNvSpPr/>
          <p:nvPr/>
        </p:nvSpPr>
        <p:spPr>
          <a:xfrm>
            <a:off x="426275" y="3065173"/>
            <a:ext cx="8235126" cy="2249391"/>
          </a:xfrm>
          <a:custGeom>
            <a:avLst/>
            <a:gdLst>
              <a:gd name="connsiteX0" fmla="*/ 0 w 1028700"/>
              <a:gd name="connsiteY0" fmla="*/ 638175 h 638175"/>
              <a:gd name="connsiteX1" fmla="*/ 1028700 w 1028700"/>
              <a:gd name="connsiteY1" fmla="*/ 638175 h 638175"/>
              <a:gd name="connsiteX2" fmla="*/ 1028700 w 1028700"/>
              <a:gd name="connsiteY2" fmla="*/ 0 h 638175"/>
              <a:gd name="connsiteX3" fmla="*/ 19050 w 1028700"/>
              <a:gd name="connsiteY3" fmla="*/ 390525 h 638175"/>
              <a:gd name="connsiteX4" fmla="*/ 0 w 1028700"/>
              <a:gd name="connsiteY4" fmla="*/ 638175 h 638175"/>
              <a:gd name="connsiteX0" fmla="*/ 0 w 1028700"/>
              <a:gd name="connsiteY0" fmla="*/ 638175 h 638175"/>
              <a:gd name="connsiteX1" fmla="*/ 1028700 w 1028700"/>
              <a:gd name="connsiteY1" fmla="*/ 638175 h 638175"/>
              <a:gd name="connsiteX2" fmla="*/ 1028700 w 1028700"/>
              <a:gd name="connsiteY2" fmla="*/ 0 h 638175"/>
              <a:gd name="connsiteX3" fmla="*/ 21626 w 1028700"/>
              <a:gd name="connsiteY3" fmla="*/ 377689 h 638175"/>
              <a:gd name="connsiteX4" fmla="*/ 0 w 1028700"/>
              <a:gd name="connsiteY4" fmla="*/ 638175 h 638175"/>
              <a:gd name="connsiteX0" fmla="*/ 0 w 1028700"/>
              <a:gd name="connsiteY0" fmla="*/ 715190 h 715190"/>
              <a:gd name="connsiteX1" fmla="*/ 1028700 w 1028700"/>
              <a:gd name="connsiteY1" fmla="*/ 715190 h 715190"/>
              <a:gd name="connsiteX2" fmla="*/ 1028700 w 1028700"/>
              <a:gd name="connsiteY2" fmla="*/ 0 h 715190"/>
              <a:gd name="connsiteX3" fmla="*/ 21626 w 1028700"/>
              <a:gd name="connsiteY3" fmla="*/ 454704 h 715190"/>
              <a:gd name="connsiteX4" fmla="*/ 0 w 1028700"/>
              <a:gd name="connsiteY4" fmla="*/ 715190 h 715190"/>
              <a:gd name="connsiteX0" fmla="*/ 0 w 1028700"/>
              <a:gd name="connsiteY0" fmla="*/ 715190 h 715190"/>
              <a:gd name="connsiteX1" fmla="*/ 1028700 w 1028700"/>
              <a:gd name="connsiteY1" fmla="*/ 715190 h 715190"/>
              <a:gd name="connsiteX2" fmla="*/ 1028700 w 1028700"/>
              <a:gd name="connsiteY2" fmla="*/ 0 h 715190"/>
              <a:gd name="connsiteX3" fmla="*/ 21626 w 1028700"/>
              <a:gd name="connsiteY3" fmla="*/ 565947 h 715190"/>
              <a:gd name="connsiteX4" fmla="*/ 0 w 1028700"/>
              <a:gd name="connsiteY4" fmla="*/ 715190 h 715190"/>
              <a:gd name="connsiteX0" fmla="*/ 0 w 1028700"/>
              <a:gd name="connsiteY0" fmla="*/ 715190 h 715190"/>
              <a:gd name="connsiteX1" fmla="*/ 1028700 w 1028700"/>
              <a:gd name="connsiteY1" fmla="*/ 715190 h 715190"/>
              <a:gd name="connsiteX2" fmla="*/ 1028700 w 1028700"/>
              <a:gd name="connsiteY2" fmla="*/ 0 h 715190"/>
              <a:gd name="connsiteX3" fmla="*/ 8213 w 1028700"/>
              <a:gd name="connsiteY3" fmla="*/ 489447 h 715190"/>
              <a:gd name="connsiteX4" fmla="*/ 0 w 1028700"/>
              <a:gd name="connsiteY4" fmla="*/ 715190 h 715190"/>
              <a:gd name="connsiteX0" fmla="*/ 0 w 1028700"/>
              <a:gd name="connsiteY0" fmla="*/ 560946 h 560946"/>
              <a:gd name="connsiteX1" fmla="*/ 1028700 w 1028700"/>
              <a:gd name="connsiteY1" fmla="*/ 560946 h 560946"/>
              <a:gd name="connsiteX2" fmla="*/ 1028700 w 1028700"/>
              <a:gd name="connsiteY2" fmla="*/ 0 h 560946"/>
              <a:gd name="connsiteX3" fmla="*/ 8213 w 1028700"/>
              <a:gd name="connsiteY3" fmla="*/ 335203 h 560946"/>
              <a:gd name="connsiteX4" fmla="*/ 0 w 1028700"/>
              <a:gd name="connsiteY4" fmla="*/ 560946 h 560946"/>
              <a:gd name="connsiteX0" fmla="*/ 729 w 1029429"/>
              <a:gd name="connsiteY0" fmla="*/ 560946 h 560946"/>
              <a:gd name="connsiteX1" fmla="*/ 1029429 w 1029429"/>
              <a:gd name="connsiteY1" fmla="*/ 560946 h 560946"/>
              <a:gd name="connsiteX2" fmla="*/ 1029429 w 1029429"/>
              <a:gd name="connsiteY2" fmla="*/ 0 h 560946"/>
              <a:gd name="connsiteX3" fmla="*/ 0 w 1029429"/>
              <a:gd name="connsiteY3" fmla="*/ 384959 h 560946"/>
              <a:gd name="connsiteX4" fmla="*/ 729 w 1029429"/>
              <a:gd name="connsiteY4" fmla="*/ 560946 h 560946"/>
              <a:gd name="connsiteX0" fmla="*/ 729 w 1029429"/>
              <a:gd name="connsiteY0" fmla="*/ 560946 h 560946"/>
              <a:gd name="connsiteX1" fmla="*/ 1029429 w 1029429"/>
              <a:gd name="connsiteY1" fmla="*/ 560946 h 560946"/>
              <a:gd name="connsiteX2" fmla="*/ 1029429 w 1029429"/>
              <a:gd name="connsiteY2" fmla="*/ 0 h 560946"/>
              <a:gd name="connsiteX3" fmla="*/ 924267 w 1029429"/>
              <a:gd name="connsiteY3" fmla="*/ 39647 h 560946"/>
              <a:gd name="connsiteX4" fmla="*/ 0 w 1029429"/>
              <a:gd name="connsiteY4" fmla="*/ 384959 h 560946"/>
              <a:gd name="connsiteX5" fmla="*/ 729 w 1029429"/>
              <a:gd name="connsiteY5" fmla="*/ 560946 h 560946"/>
              <a:gd name="connsiteX0" fmla="*/ 3284 w 1031984"/>
              <a:gd name="connsiteY0" fmla="*/ 560946 h 560946"/>
              <a:gd name="connsiteX1" fmla="*/ 1031984 w 1031984"/>
              <a:gd name="connsiteY1" fmla="*/ 560946 h 560946"/>
              <a:gd name="connsiteX2" fmla="*/ 1031984 w 1031984"/>
              <a:gd name="connsiteY2" fmla="*/ 0 h 560946"/>
              <a:gd name="connsiteX3" fmla="*/ 926822 w 1031984"/>
              <a:gd name="connsiteY3" fmla="*/ 39647 h 560946"/>
              <a:gd name="connsiteX4" fmla="*/ 0 w 1031984"/>
              <a:gd name="connsiteY4" fmla="*/ 459346 h 560946"/>
              <a:gd name="connsiteX5" fmla="*/ 3284 w 1031984"/>
              <a:gd name="connsiteY5" fmla="*/ 560946 h 560946"/>
              <a:gd name="connsiteX0" fmla="*/ 3284 w 1031984"/>
              <a:gd name="connsiteY0" fmla="*/ 560946 h 560946"/>
              <a:gd name="connsiteX1" fmla="*/ 1031984 w 1031984"/>
              <a:gd name="connsiteY1" fmla="*/ 560946 h 560946"/>
              <a:gd name="connsiteX2" fmla="*/ 1031984 w 1031984"/>
              <a:gd name="connsiteY2" fmla="*/ 0 h 560946"/>
              <a:gd name="connsiteX3" fmla="*/ 926822 w 1031984"/>
              <a:gd name="connsiteY3" fmla="*/ 48573 h 560946"/>
              <a:gd name="connsiteX4" fmla="*/ 0 w 1031984"/>
              <a:gd name="connsiteY4" fmla="*/ 459346 h 560946"/>
              <a:gd name="connsiteX5" fmla="*/ 3284 w 1031984"/>
              <a:gd name="connsiteY5" fmla="*/ 560946 h 560946"/>
              <a:gd name="connsiteX0" fmla="*/ 0 w 1032753"/>
              <a:gd name="connsiteY0" fmla="*/ 563178 h 563178"/>
              <a:gd name="connsiteX1" fmla="*/ 1032753 w 1032753"/>
              <a:gd name="connsiteY1" fmla="*/ 560946 h 563178"/>
              <a:gd name="connsiteX2" fmla="*/ 1032753 w 1032753"/>
              <a:gd name="connsiteY2" fmla="*/ 0 h 563178"/>
              <a:gd name="connsiteX3" fmla="*/ 927591 w 1032753"/>
              <a:gd name="connsiteY3" fmla="*/ 48573 h 563178"/>
              <a:gd name="connsiteX4" fmla="*/ 769 w 1032753"/>
              <a:gd name="connsiteY4" fmla="*/ 459346 h 563178"/>
              <a:gd name="connsiteX5" fmla="*/ 0 w 1032753"/>
              <a:gd name="connsiteY5" fmla="*/ 563178 h 563178"/>
              <a:gd name="connsiteX0" fmla="*/ 0 w 1032753"/>
              <a:gd name="connsiteY0" fmla="*/ 563178 h 563178"/>
              <a:gd name="connsiteX1" fmla="*/ 1032753 w 1032753"/>
              <a:gd name="connsiteY1" fmla="*/ 560946 h 563178"/>
              <a:gd name="connsiteX2" fmla="*/ 1032753 w 1032753"/>
              <a:gd name="connsiteY2" fmla="*/ 0 h 563178"/>
              <a:gd name="connsiteX3" fmla="*/ 927591 w 1032753"/>
              <a:gd name="connsiteY3" fmla="*/ 48573 h 563178"/>
              <a:gd name="connsiteX4" fmla="*/ 769 w 1032753"/>
              <a:gd name="connsiteY4" fmla="*/ 434798 h 563178"/>
              <a:gd name="connsiteX5" fmla="*/ 0 w 1032753"/>
              <a:gd name="connsiteY5" fmla="*/ 563178 h 563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2753" h="563178">
                <a:moveTo>
                  <a:pt x="0" y="563178"/>
                </a:moveTo>
                <a:lnTo>
                  <a:pt x="1032753" y="560946"/>
                </a:lnTo>
                <a:lnTo>
                  <a:pt x="1032753" y="0"/>
                </a:lnTo>
                <a:lnTo>
                  <a:pt x="927591" y="48573"/>
                </a:lnTo>
                <a:lnTo>
                  <a:pt x="769" y="434798"/>
                </a:lnTo>
                <a:cubicBezTo>
                  <a:pt x="513" y="469409"/>
                  <a:pt x="256" y="528567"/>
                  <a:pt x="0" y="563178"/>
                </a:cubicBezTo>
                <a:close/>
              </a:path>
            </a:pathLst>
          </a:custGeom>
          <a:gradFill flip="none" rotWithShape="1">
            <a:gsLst>
              <a:gs pos="0">
                <a:schemeClr val="accent5">
                  <a:lumMod val="40000"/>
                  <a:lumOff val="60000"/>
                </a:schemeClr>
              </a:gs>
              <a:gs pos="100000">
                <a:schemeClr val="accent6">
                  <a:lumMod val="20000"/>
                  <a:lumOff val="8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26" name="台形 25"/>
          <p:cNvSpPr/>
          <p:nvPr/>
        </p:nvSpPr>
        <p:spPr>
          <a:xfrm>
            <a:off x="2763286" y="3822046"/>
            <a:ext cx="2336701" cy="1504932"/>
          </a:xfrm>
          <a:custGeom>
            <a:avLst/>
            <a:gdLst>
              <a:gd name="connsiteX0" fmla="*/ 0 w 995935"/>
              <a:gd name="connsiteY0" fmla="*/ 648072 h 648072"/>
              <a:gd name="connsiteX1" fmla="*/ 162018 w 995935"/>
              <a:gd name="connsiteY1" fmla="*/ 0 h 648072"/>
              <a:gd name="connsiteX2" fmla="*/ 833917 w 995935"/>
              <a:gd name="connsiteY2" fmla="*/ 0 h 648072"/>
              <a:gd name="connsiteX3" fmla="*/ 995935 w 995935"/>
              <a:gd name="connsiteY3" fmla="*/ 648072 h 648072"/>
              <a:gd name="connsiteX4" fmla="*/ 0 w 995935"/>
              <a:gd name="connsiteY4" fmla="*/ 648072 h 648072"/>
              <a:gd name="connsiteX0" fmla="*/ 3082 w 999017"/>
              <a:gd name="connsiteY0" fmla="*/ 1003672 h 1003672"/>
              <a:gd name="connsiteX1" fmla="*/ 0 w 999017"/>
              <a:gd name="connsiteY1" fmla="*/ 0 h 1003672"/>
              <a:gd name="connsiteX2" fmla="*/ 836999 w 999017"/>
              <a:gd name="connsiteY2" fmla="*/ 355600 h 1003672"/>
              <a:gd name="connsiteX3" fmla="*/ 999017 w 999017"/>
              <a:gd name="connsiteY3" fmla="*/ 1003672 h 1003672"/>
              <a:gd name="connsiteX4" fmla="*/ 3082 w 999017"/>
              <a:gd name="connsiteY4" fmla="*/ 1003672 h 1003672"/>
              <a:gd name="connsiteX0" fmla="*/ 3082 w 2907099"/>
              <a:gd name="connsiteY0" fmla="*/ 1537072 h 1537072"/>
              <a:gd name="connsiteX1" fmla="*/ 0 w 2907099"/>
              <a:gd name="connsiteY1" fmla="*/ 533400 h 1537072"/>
              <a:gd name="connsiteX2" fmla="*/ 2907099 w 2907099"/>
              <a:gd name="connsiteY2" fmla="*/ 0 h 1537072"/>
              <a:gd name="connsiteX3" fmla="*/ 999017 w 2907099"/>
              <a:gd name="connsiteY3" fmla="*/ 1537072 h 1537072"/>
              <a:gd name="connsiteX4" fmla="*/ 3082 w 2907099"/>
              <a:gd name="connsiteY4" fmla="*/ 1537072 h 1537072"/>
              <a:gd name="connsiteX0" fmla="*/ 3082 w 2929417"/>
              <a:gd name="connsiteY0" fmla="*/ 1537072 h 1549772"/>
              <a:gd name="connsiteX1" fmla="*/ 0 w 2929417"/>
              <a:gd name="connsiteY1" fmla="*/ 533400 h 1549772"/>
              <a:gd name="connsiteX2" fmla="*/ 2907099 w 2929417"/>
              <a:gd name="connsiteY2" fmla="*/ 0 h 1549772"/>
              <a:gd name="connsiteX3" fmla="*/ 2929417 w 2929417"/>
              <a:gd name="connsiteY3" fmla="*/ 1549772 h 1549772"/>
              <a:gd name="connsiteX4" fmla="*/ 3082 w 2929417"/>
              <a:gd name="connsiteY4" fmla="*/ 1537072 h 1549772"/>
              <a:gd name="connsiteX0" fmla="*/ 3082 w 2929417"/>
              <a:gd name="connsiteY0" fmla="*/ 1537072 h 1549772"/>
              <a:gd name="connsiteX1" fmla="*/ 0 w 2929417"/>
              <a:gd name="connsiteY1" fmla="*/ 497359 h 1549772"/>
              <a:gd name="connsiteX2" fmla="*/ 2907099 w 2929417"/>
              <a:gd name="connsiteY2" fmla="*/ 0 h 1549772"/>
              <a:gd name="connsiteX3" fmla="*/ 2929417 w 2929417"/>
              <a:gd name="connsiteY3" fmla="*/ 1549772 h 1549772"/>
              <a:gd name="connsiteX4" fmla="*/ 3082 w 2929417"/>
              <a:gd name="connsiteY4" fmla="*/ 1537072 h 1549772"/>
              <a:gd name="connsiteX0" fmla="*/ 3082 w 2929417"/>
              <a:gd name="connsiteY0" fmla="*/ 1555607 h 1568307"/>
              <a:gd name="connsiteX1" fmla="*/ 0 w 2929417"/>
              <a:gd name="connsiteY1" fmla="*/ 515894 h 1568307"/>
              <a:gd name="connsiteX2" fmla="*/ 2890995 w 2929417"/>
              <a:gd name="connsiteY2" fmla="*/ 0 h 1568307"/>
              <a:gd name="connsiteX3" fmla="*/ 2929417 w 2929417"/>
              <a:gd name="connsiteY3" fmla="*/ 1568307 h 1568307"/>
              <a:gd name="connsiteX4" fmla="*/ 3082 w 2929417"/>
              <a:gd name="connsiteY4" fmla="*/ 1555607 h 15683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417" h="1568307">
                <a:moveTo>
                  <a:pt x="3082" y="1555607"/>
                </a:moveTo>
                <a:cubicBezTo>
                  <a:pt x="2055" y="1221050"/>
                  <a:pt x="1027" y="850451"/>
                  <a:pt x="0" y="515894"/>
                </a:cubicBezTo>
                <a:lnTo>
                  <a:pt x="2890995" y="0"/>
                </a:lnTo>
                <a:lnTo>
                  <a:pt x="2929417" y="1568307"/>
                </a:lnTo>
                <a:lnTo>
                  <a:pt x="3082" y="1555607"/>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28" name="フリーフォーム 27"/>
          <p:cNvSpPr/>
          <p:nvPr/>
        </p:nvSpPr>
        <p:spPr>
          <a:xfrm>
            <a:off x="8676544" y="2178630"/>
            <a:ext cx="934218" cy="3135934"/>
          </a:xfrm>
          <a:custGeom>
            <a:avLst/>
            <a:gdLst>
              <a:gd name="connsiteX0" fmla="*/ 0 w 1028700"/>
              <a:gd name="connsiteY0" fmla="*/ 638175 h 638175"/>
              <a:gd name="connsiteX1" fmla="*/ 1028700 w 1028700"/>
              <a:gd name="connsiteY1" fmla="*/ 638175 h 638175"/>
              <a:gd name="connsiteX2" fmla="*/ 1028700 w 1028700"/>
              <a:gd name="connsiteY2" fmla="*/ 0 h 638175"/>
              <a:gd name="connsiteX3" fmla="*/ 19050 w 1028700"/>
              <a:gd name="connsiteY3" fmla="*/ 390525 h 638175"/>
              <a:gd name="connsiteX4" fmla="*/ 0 w 1028700"/>
              <a:gd name="connsiteY4" fmla="*/ 638175 h 638175"/>
              <a:gd name="connsiteX0" fmla="*/ 0 w 1028700"/>
              <a:gd name="connsiteY0" fmla="*/ 638175 h 638175"/>
              <a:gd name="connsiteX1" fmla="*/ 1028700 w 1028700"/>
              <a:gd name="connsiteY1" fmla="*/ 638175 h 638175"/>
              <a:gd name="connsiteX2" fmla="*/ 1028700 w 1028700"/>
              <a:gd name="connsiteY2" fmla="*/ 0 h 638175"/>
              <a:gd name="connsiteX3" fmla="*/ 21626 w 1028700"/>
              <a:gd name="connsiteY3" fmla="*/ 377689 h 638175"/>
              <a:gd name="connsiteX4" fmla="*/ 0 w 1028700"/>
              <a:gd name="connsiteY4" fmla="*/ 638175 h 638175"/>
              <a:gd name="connsiteX0" fmla="*/ 0 w 1028700"/>
              <a:gd name="connsiteY0" fmla="*/ 715190 h 715190"/>
              <a:gd name="connsiteX1" fmla="*/ 1028700 w 1028700"/>
              <a:gd name="connsiteY1" fmla="*/ 715190 h 715190"/>
              <a:gd name="connsiteX2" fmla="*/ 1028700 w 1028700"/>
              <a:gd name="connsiteY2" fmla="*/ 0 h 715190"/>
              <a:gd name="connsiteX3" fmla="*/ 21626 w 1028700"/>
              <a:gd name="connsiteY3" fmla="*/ 454704 h 715190"/>
              <a:gd name="connsiteX4" fmla="*/ 0 w 1028700"/>
              <a:gd name="connsiteY4" fmla="*/ 715190 h 715190"/>
              <a:gd name="connsiteX0" fmla="*/ 0 w 1028700"/>
              <a:gd name="connsiteY0" fmla="*/ 715190 h 715190"/>
              <a:gd name="connsiteX1" fmla="*/ 1028700 w 1028700"/>
              <a:gd name="connsiteY1" fmla="*/ 715190 h 715190"/>
              <a:gd name="connsiteX2" fmla="*/ 1028700 w 1028700"/>
              <a:gd name="connsiteY2" fmla="*/ 0 h 715190"/>
              <a:gd name="connsiteX3" fmla="*/ 21626 w 1028700"/>
              <a:gd name="connsiteY3" fmla="*/ 565947 h 715190"/>
              <a:gd name="connsiteX4" fmla="*/ 0 w 1028700"/>
              <a:gd name="connsiteY4" fmla="*/ 715190 h 715190"/>
              <a:gd name="connsiteX0" fmla="*/ 122 w 1028822"/>
              <a:gd name="connsiteY0" fmla="*/ 715190 h 715190"/>
              <a:gd name="connsiteX1" fmla="*/ 1028822 w 1028822"/>
              <a:gd name="connsiteY1" fmla="*/ 715190 h 715190"/>
              <a:gd name="connsiteX2" fmla="*/ 1028822 w 1028822"/>
              <a:gd name="connsiteY2" fmla="*/ 0 h 715190"/>
              <a:gd name="connsiteX3" fmla="*/ 0 w 1028822"/>
              <a:gd name="connsiteY3" fmla="*/ 9731 h 715190"/>
              <a:gd name="connsiteX4" fmla="*/ 122 w 1028822"/>
              <a:gd name="connsiteY4" fmla="*/ 715190 h 715190"/>
              <a:gd name="connsiteX0" fmla="*/ 122 w 1028822"/>
              <a:gd name="connsiteY0" fmla="*/ 897743 h 897743"/>
              <a:gd name="connsiteX1" fmla="*/ 1028822 w 1028822"/>
              <a:gd name="connsiteY1" fmla="*/ 897743 h 897743"/>
              <a:gd name="connsiteX2" fmla="*/ 999824 w 1028822"/>
              <a:gd name="connsiteY2" fmla="*/ 0 h 897743"/>
              <a:gd name="connsiteX3" fmla="*/ 0 w 1028822"/>
              <a:gd name="connsiteY3" fmla="*/ 192284 h 897743"/>
              <a:gd name="connsiteX4" fmla="*/ 122 w 1028822"/>
              <a:gd name="connsiteY4" fmla="*/ 897743 h 897743"/>
              <a:gd name="connsiteX0" fmla="*/ 1 w 1028701"/>
              <a:gd name="connsiteY0" fmla="*/ 897743 h 897743"/>
              <a:gd name="connsiteX1" fmla="*/ 1028701 w 1028701"/>
              <a:gd name="connsiteY1" fmla="*/ 897743 h 897743"/>
              <a:gd name="connsiteX2" fmla="*/ 999703 w 1028701"/>
              <a:gd name="connsiteY2" fmla="*/ 0 h 897743"/>
              <a:gd name="connsiteX3" fmla="*/ 4229 w 1028701"/>
              <a:gd name="connsiteY3" fmla="*/ 173458 h 897743"/>
              <a:gd name="connsiteX4" fmla="*/ 1 w 1028701"/>
              <a:gd name="connsiteY4" fmla="*/ 897743 h 897743"/>
              <a:gd name="connsiteX0" fmla="*/ 1 w 1028701"/>
              <a:gd name="connsiteY0" fmla="*/ 824151 h 824151"/>
              <a:gd name="connsiteX1" fmla="*/ 1028701 w 1028701"/>
              <a:gd name="connsiteY1" fmla="*/ 824151 h 824151"/>
              <a:gd name="connsiteX2" fmla="*/ 999703 w 1028701"/>
              <a:gd name="connsiteY2" fmla="*/ 0 h 824151"/>
              <a:gd name="connsiteX3" fmla="*/ 4229 w 1028701"/>
              <a:gd name="connsiteY3" fmla="*/ 99866 h 824151"/>
              <a:gd name="connsiteX4" fmla="*/ 1 w 1028701"/>
              <a:gd name="connsiteY4" fmla="*/ 824151 h 824151"/>
              <a:gd name="connsiteX0" fmla="*/ 1 w 1028701"/>
              <a:gd name="connsiteY0" fmla="*/ 921703 h 921703"/>
              <a:gd name="connsiteX1" fmla="*/ 1028701 w 1028701"/>
              <a:gd name="connsiteY1" fmla="*/ 921703 h 921703"/>
              <a:gd name="connsiteX2" fmla="*/ 1023038 w 1028701"/>
              <a:gd name="connsiteY2" fmla="*/ 0 h 921703"/>
              <a:gd name="connsiteX3" fmla="*/ 4229 w 1028701"/>
              <a:gd name="connsiteY3" fmla="*/ 197418 h 921703"/>
              <a:gd name="connsiteX4" fmla="*/ 1 w 1028701"/>
              <a:gd name="connsiteY4" fmla="*/ 921703 h 921703"/>
              <a:gd name="connsiteX0" fmla="*/ 1 w 1040697"/>
              <a:gd name="connsiteY0" fmla="*/ 923414 h 923414"/>
              <a:gd name="connsiteX1" fmla="*/ 1028701 w 1040697"/>
              <a:gd name="connsiteY1" fmla="*/ 923414 h 923414"/>
              <a:gd name="connsiteX2" fmla="*/ 1040539 w 1040697"/>
              <a:gd name="connsiteY2" fmla="*/ 0 h 923414"/>
              <a:gd name="connsiteX3" fmla="*/ 4229 w 1040697"/>
              <a:gd name="connsiteY3" fmla="*/ 199129 h 923414"/>
              <a:gd name="connsiteX4" fmla="*/ 1 w 1040697"/>
              <a:gd name="connsiteY4" fmla="*/ 923414 h 923414"/>
              <a:gd name="connsiteX0" fmla="*/ 1 w 1040539"/>
              <a:gd name="connsiteY0" fmla="*/ 923414 h 923414"/>
              <a:gd name="connsiteX1" fmla="*/ 1028701 w 1040539"/>
              <a:gd name="connsiteY1" fmla="*/ 923414 h 923414"/>
              <a:gd name="connsiteX2" fmla="*/ 1040539 w 1040539"/>
              <a:gd name="connsiteY2" fmla="*/ 0 h 923414"/>
              <a:gd name="connsiteX3" fmla="*/ 4229 w 1040539"/>
              <a:gd name="connsiteY3" fmla="*/ 199129 h 923414"/>
              <a:gd name="connsiteX4" fmla="*/ 1 w 1040539"/>
              <a:gd name="connsiteY4" fmla="*/ 923414 h 923414"/>
              <a:gd name="connsiteX0" fmla="*/ 1 w 1046202"/>
              <a:gd name="connsiteY0" fmla="*/ 923414 h 923414"/>
              <a:gd name="connsiteX1" fmla="*/ 1046202 w 1046202"/>
              <a:gd name="connsiteY1" fmla="*/ 919991 h 923414"/>
              <a:gd name="connsiteX2" fmla="*/ 1040539 w 1046202"/>
              <a:gd name="connsiteY2" fmla="*/ 0 h 923414"/>
              <a:gd name="connsiteX3" fmla="*/ 4229 w 1046202"/>
              <a:gd name="connsiteY3" fmla="*/ 199129 h 923414"/>
              <a:gd name="connsiteX4" fmla="*/ 1 w 1046202"/>
              <a:gd name="connsiteY4" fmla="*/ 923414 h 923414"/>
              <a:gd name="connsiteX0" fmla="*/ 1 w 1040539"/>
              <a:gd name="connsiteY0" fmla="*/ 923414 h 923414"/>
              <a:gd name="connsiteX1" fmla="*/ 1022867 w 1040539"/>
              <a:gd name="connsiteY1" fmla="*/ 918280 h 923414"/>
              <a:gd name="connsiteX2" fmla="*/ 1040539 w 1040539"/>
              <a:gd name="connsiteY2" fmla="*/ 0 h 923414"/>
              <a:gd name="connsiteX3" fmla="*/ 4229 w 1040539"/>
              <a:gd name="connsiteY3" fmla="*/ 199129 h 923414"/>
              <a:gd name="connsiteX4" fmla="*/ 1 w 1040539"/>
              <a:gd name="connsiteY4" fmla="*/ 923414 h 923414"/>
              <a:gd name="connsiteX0" fmla="*/ 1 w 1040539"/>
              <a:gd name="connsiteY0" fmla="*/ 923414 h 923414"/>
              <a:gd name="connsiteX1" fmla="*/ 993699 w 1040539"/>
              <a:gd name="connsiteY1" fmla="*/ 921703 h 923414"/>
              <a:gd name="connsiteX2" fmla="*/ 1040539 w 1040539"/>
              <a:gd name="connsiteY2" fmla="*/ 0 h 923414"/>
              <a:gd name="connsiteX3" fmla="*/ 4229 w 1040539"/>
              <a:gd name="connsiteY3" fmla="*/ 199129 h 923414"/>
              <a:gd name="connsiteX4" fmla="*/ 1 w 1040539"/>
              <a:gd name="connsiteY4" fmla="*/ 923414 h 923414"/>
              <a:gd name="connsiteX0" fmla="*/ 1 w 1001648"/>
              <a:gd name="connsiteY0" fmla="*/ 923414 h 923414"/>
              <a:gd name="connsiteX1" fmla="*/ 993699 w 1001648"/>
              <a:gd name="connsiteY1" fmla="*/ 921703 h 923414"/>
              <a:gd name="connsiteX2" fmla="*/ 1001648 w 1001648"/>
              <a:gd name="connsiteY2" fmla="*/ 0 h 923414"/>
              <a:gd name="connsiteX3" fmla="*/ 4229 w 1001648"/>
              <a:gd name="connsiteY3" fmla="*/ 199129 h 923414"/>
              <a:gd name="connsiteX4" fmla="*/ 1 w 1001648"/>
              <a:gd name="connsiteY4" fmla="*/ 923414 h 923414"/>
              <a:gd name="connsiteX0" fmla="*/ 1 w 1001648"/>
              <a:gd name="connsiteY0" fmla="*/ 923414 h 923414"/>
              <a:gd name="connsiteX1" fmla="*/ 993699 w 1001648"/>
              <a:gd name="connsiteY1" fmla="*/ 921703 h 923414"/>
              <a:gd name="connsiteX2" fmla="*/ 1001648 w 1001648"/>
              <a:gd name="connsiteY2" fmla="*/ 0 h 923414"/>
              <a:gd name="connsiteX3" fmla="*/ 13952 w 1001648"/>
              <a:gd name="connsiteY3" fmla="*/ 239411 h 923414"/>
              <a:gd name="connsiteX4" fmla="*/ 1 w 1001648"/>
              <a:gd name="connsiteY4" fmla="*/ 923414 h 923414"/>
              <a:gd name="connsiteX0" fmla="*/ 5495 w 1007142"/>
              <a:gd name="connsiteY0" fmla="*/ 923414 h 923414"/>
              <a:gd name="connsiteX1" fmla="*/ 999193 w 1007142"/>
              <a:gd name="connsiteY1" fmla="*/ 921703 h 923414"/>
              <a:gd name="connsiteX2" fmla="*/ 1007142 w 1007142"/>
              <a:gd name="connsiteY2" fmla="*/ 0 h 923414"/>
              <a:gd name="connsiteX3" fmla="*/ 0 w 1007142"/>
              <a:gd name="connsiteY3" fmla="*/ 246735 h 923414"/>
              <a:gd name="connsiteX4" fmla="*/ 5495 w 1007142"/>
              <a:gd name="connsiteY4" fmla="*/ 923414 h 923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7142" h="923414">
                <a:moveTo>
                  <a:pt x="5495" y="923414"/>
                </a:moveTo>
                <a:lnTo>
                  <a:pt x="999193" y="921703"/>
                </a:lnTo>
                <a:cubicBezTo>
                  <a:pt x="997305" y="614469"/>
                  <a:pt x="991529" y="307234"/>
                  <a:pt x="1007142" y="0"/>
                </a:cubicBezTo>
                <a:lnTo>
                  <a:pt x="0" y="246735"/>
                </a:lnTo>
                <a:cubicBezTo>
                  <a:pt x="41" y="481888"/>
                  <a:pt x="5454" y="688261"/>
                  <a:pt x="5495" y="923414"/>
                </a:cubicBezTo>
                <a:close/>
              </a:path>
            </a:pathLst>
          </a:custGeom>
          <a:gradFill flip="none" rotWithShape="1">
            <a:gsLst>
              <a:gs pos="0">
                <a:schemeClr val="accent6">
                  <a:lumMod val="60000"/>
                  <a:lumOff val="40000"/>
                </a:schemeClr>
              </a:gs>
              <a:gs pos="100000">
                <a:schemeClr val="accent5">
                  <a:lumMod val="40000"/>
                  <a:lumOff val="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cxnSp>
        <p:nvCxnSpPr>
          <p:cNvPr id="37" name="直線コネクタ 36"/>
          <p:cNvCxnSpPr/>
          <p:nvPr/>
        </p:nvCxnSpPr>
        <p:spPr>
          <a:xfrm>
            <a:off x="434881" y="2455978"/>
            <a:ext cx="0" cy="3894570"/>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9250213" y="2743752"/>
            <a:ext cx="360548" cy="1754648"/>
          </a:xfrm>
          <a:prstGeom prst="rect">
            <a:avLst/>
          </a:prstGeom>
          <a:noFill/>
        </p:spPr>
        <p:txBody>
          <a:bodyPr vert="eaVert" wrap="none" rtlCol="0">
            <a:spAutoFit/>
          </a:bodyPr>
          <a:lstStyle/>
          <a:p>
            <a:pPr fontAlgn="base">
              <a:spcBef>
                <a:spcPct val="0"/>
              </a:spcBef>
              <a:spcAft>
                <a:spcPct val="0"/>
              </a:spcAft>
            </a:pPr>
            <a:r>
              <a:rPr lang="ja-JP" altLang="en-US" sz="1143" dirty="0">
                <a:solidFill>
                  <a:prstClr val="black"/>
                </a:solidFill>
                <a:latin typeface="Arial" charset="0"/>
                <a:ea typeface="HGP創英角ｺﾞｼｯｸUB" pitchFamily="50" charset="-128"/>
              </a:rPr>
              <a:t>水と光の首都大阪の実現へ</a:t>
            </a:r>
          </a:p>
        </p:txBody>
      </p:sp>
      <p:cxnSp>
        <p:nvCxnSpPr>
          <p:cNvPr id="44" name="直線矢印コネクタ 43"/>
          <p:cNvCxnSpPr/>
          <p:nvPr/>
        </p:nvCxnSpPr>
        <p:spPr bwMode="auto">
          <a:xfrm flipV="1">
            <a:off x="7315508" y="3370467"/>
            <a:ext cx="0" cy="1956510"/>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cxnSp>
        <p:nvCxnSpPr>
          <p:cNvPr id="47" name="直線矢印コネクタ 46"/>
          <p:cNvCxnSpPr/>
          <p:nvPr/>
        </p:nvCxnSpPr>
        <p:spPr bwMode="auto">
          <a:xfrm flipV="1">
            <a:off x="1557501" y="4608807"/>
            <a:ext cx="10035" cy="718172"/>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cxnSp>
        <p:nvCxnSpPr>
          <p:cNvPr id="50" name="直線矢印コネクタ 49"/>
          <p:cNvCxnSpPr/>
          <p:nvPr/>
        </p:nvCxnSpPr>
        <p:spPr bwMode="auto">
          <a:xfrm flipV="1">
            <a:off x="2840667" y="4316076"/>
            <a:ext cx="0" cy="1005961"/>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cxnSp>
        <p:nvCxnSpPr>
          <p:cNvPr id="64" name="直線矢印コネクタ 63"/>
          <p:cNvCxnSpPr/>
          <p:nvPr/>
        </p:nvCxnSpPr>
        <p:spPr bwMode="auto">
          <a:xfrm flipV="1">
            <a:off x="5157454" y="3820069"/>
            <a:ext cx="0" cy="1501968"/>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72" name="二等辺三角形 71"/>
          <p:cNvSpPr/>
          <p:nvPr/>
        </p:nvSpPr>
        <p:spPr>
          <a:xfrm rot="10800000">
            <a:off x="3839332" y="3937819"/>
            <a:ext cx="145760" cy="11599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80" name="上矢印 79"/>
          <p:cNvSpPr/>
          <p:nvPr/>
        </p:nvSpPr>
        <p:spPr>
          <a:xfrm>
            <a:off x="3830810" y="4066881"/>
            <a:ext cx="195871" cy="1260458"/>
          </a:xfrm>
          <a:prstGeom prst="upArrow">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81" name="上矢印 80"/>
          <p:cNvSpPr/>
          <p:nvPr/>
        </p:nvSpPr>
        <p:spPr>
          <a:xfrm>
            <a:off x="6161731" y="3566178"/>
            <a:ext cx="195871" cy="1745979"/>
          </a:xfrm>
          <a:prstGeom prst="upArrow">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85" name="上矢印 84"/>
          <p:cNvSpPr/>
          <p:nvPr/>
        </p:nvSpPr>
        <p:spPr>
          <a:xfrm>
            <a:off x="7945690" y="3193731"/>
            <a:ext cx="195871" cy="2120832"/>
          </a:xfrm>
          <a:prstGeom prst="upArrow">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87" name="正方形/長方形 86"/>
          <p:cNvSpPr/>
          <p:nvPr/>
        </p:nvSpPr>
        <p:spPr bwMode="auto">
          <a:xfrm>
            <a:off x="8736094" y="3164086"/>
            <a:ext cx="565356" cy="1729073"/>
          </a:xfrm>
          <a:prstGeom prst="rect">
            <a:avLst/>
          </a:prstGeom>
          <a:noFill/>
          <a:ln w="9525" cap="flat" cmpd="sng" algn="ctr">
            <a:noFill/>
            <a:prstDash val="solid"/>
            <a:round/>
            <a:headEnd type="none" w="med" len="med"/>
            <a:tailEnd type="none" w="med" len="med"/>
          </a:ln>
          <a:effectLst/>
          <a:extLst/>
        </p:spPr>
        <p:txBody>
          <a:bodyPr vert="wordArtVertRtl" wrap="square" lIns="65314" tIns="32657" rIns="65314" bIns="32657" numCol="1" rtlCol="0" anchor="ctr" anchorCtr="0" compatLnSpc="1">
            <a:prstTxWarp prst="textNoShape">
              <a:avLst/>
            </a:prstTxWarp>
            <a:spAutoFit/>
          </a:bodyPr>
          <a:lstStyle/>
          <a:p>
            <a:pPr defTabSz="913983" fontAlgn="base">
              <a:spcBef>
                <a:spcPct val="0"/>
              </a:spcBef>
              <a:spcAft>
                <a:spcPct val="0"/>
              </a:spcAft>
            </a:pPr>
            <a:r>
              <a:rPr lang="ja-JP" altLang="en-US" sz="714" dirty="0">
                <a:solidFill>
                  <a:prstClr val="black"/>
                </a:solidFill>
                <a:latin typeface="ＭＳ Ｐゴシック" panose="020B0600070205080204" pitchFamily="50" charset="-128"/>
              </a:rPr>
              <a:t>各種プロジェクトとの連携やプロモーション活動の更なる推進、最新技術を活かした取り組みなど</a:t>
            </a:r>
            <a:r>
              <a:rPr lang="ja-JP" altLang="en-US" sz="714">
                <a:solidFill>
                  <a:prstClr val="black"/>
                </a:solidFill>
                <a:latin typeface="ＭＳ Ｐゴシック" panose="020B0600070205080204" pitchFamily="50" charset="-128"/>
              </a:rPr>
              <a:t>につなげる。</a:t>
            </a:r>
            <a:endParaRPr lang="ja-JP" altLang="en-US" sz="714" dirty="0">
              <a:solidFill>
                <a:prstClr val="black"/>
              </a:solidFill>
              <a:latin typeface="ＭＳ Ｐゴシック" panose="020B0600070205080204" pitchFamily="50" charset="-128"/>
            </a:endParaRPr>
          </a:p>
        </p:txBody>
      </p:sp>
      <p:cxnSp>
        <p:nvCxnSpPr>
          <p:cNvPr id="92" name="直線矢印コネクタ 91"/>
          <p:cNvCxnSpPr>
            <a:endCxn id="29" idx="2"/>
          </p:cNvCxnSpPr>
          <p:nvPr/>
        </p:nvCxnSpPr>
        <p:spPr bwMode="auto">
          <a:xfrm flipV="1">
            <a:off x="435356" y="3065172"/>
            <a:ext cx="8226045" cy="1738202"/>
          </a:xfrm>
          <a:prstGeom prst="straightConnector1">
            <a:avLst/>
          </a:prstGeom>
          <a:ln w="38100">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112" name="二等辺三角形 111"/>
          <p:cNvSpPr/>
          <p:nvPr/>
        </p:nvSpPr>
        <p:spPr>
          <a:xfrm rot="10800000">
            <a:off x="6173732" y="3450187"/>
            <a:ext cx="145760" cy="11599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113" name="二等辺三角形 112"/>
          <p:cNvSpPr/>
          <p:nvPr/>
        </p:nvSpPr>
        <p:spPr>
          <a:xfrm rot="10800000">
            <a:off x="7967459" y="3053440"/>
            <a:ext cx="145760" cy="115990"/>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dirty="0">
              <a:solidFill>
                <a:prstClr val="white"/>
              </a:solidFill>
            </a:endParaRPr>
          </a:p>
        </p:txBody>
      </p:sp>
      <p:sp>
        <p:nvSpPr>
          <p:cNvPr id="8" name="テキスト ボックス 7"/>
          <p:cNvSpPr txBox="1"/>
          <p:nvPr/>
        </p:nvSpPr>
        <p:spPr>
          <a:xfrm>
            <a:off x="3377369" y="3875423"/>
            <a:ext cx="506869" cy="202235"/>
          </a:xfrm>
          <a:prstGeom prst="rect">
            <a:avLst/>
          </a:prstGeom>
          <a:noFill/>
        </p:spPr>
        <p:txBody>
          <a:bodyPr wrap="none" rtlCol="0">
            <a:spAutoFit/>
          </a:bodyPr>
          <a:lstStyle/>
          <a:p>
            <a:pPr algn="r" fontAlgn="base">
              <a:spcBef>
                <a:spcPct val="0"/>
              </a:spcBef>
              <a:spcAft>
                <a:spcPct val="0"/>
              </a:spcAft>
            </a:pPr>
            <a:r>
              <a:rPr lang="en-US" altLang="ja-JP" sz="714" dirty="0">
                <a:solidFill>
                  <a:prstClr val="black"/>
                </a:solidFill>
                <a:latin typeface="HGP創英角ｺﾞｼｯｸUB" pitchFamily="50" charset="-128"/>
                <a:ea typeface="HGP創英角ｺﾞｼｯｸUB" pitchFamily="50" charset="-128"/>
              </a:rPr>
              <a:t>2015</a:t>
            </a:r>
            <a:r>
              <a:rPr lang="ja-JP" altLang="en-US" sz="714" dirty="0">
                <a:solidFill>
                  <a:prstClr val="black"/>
                </a:solidFill>
                <a:latin typeface="HGP創英角ｺﾞｼｯｸUB" pitchFamily="50" charset="-128"/>
                <a:ea typeface="HGP創英角ｺﾞｼｯｸUB" pitchFamily="50" charset="-128"/>
              </a:rPr>
              <a:t>年</a:t>
            </a:r>
          </a:p>
        </p:txBody>
      </p:sp>
      <p:sp>
        <p:nvSpPr>
          <p:cNvPr id="93" name="テキスト ボックス 92"/>
          <p:cNvSpPr txBox="1"/>
          <p:nvPr/>
        </p:nvSpPr>
        <p:spPr>
          <a:xfrm>
            <a:off x="5729255" y="3398306"/>
            <a:ext cx="506869" cy="202235"/>
          </a:xfrm>
          <a:prstGeom prst="rect">
            <a:avLst/>
          </a:prstGeom>
          <a:noFill/>
        </p:spPr>
        <p:txBody>
          <a:bodyPr wrap="none" rtlCol="0">
            <a:spAutoFit/>
          </a:bodyPr>
          <a:lstStyle/>
          <a:p>
            <a:pPr algn="r" fontAlgn="base">
              <a:spcBef>
                <a:spcPct val="0"/>
              </a:spcBef>
              <a:spcAft>
                <a:spcPct val="0"/>
              </a:spcAft>
            </a:pPr>
            <a:r>
              <a:rPr lang="en-US" altLang="ja-JP" sz="714" dirty="0">
                <a:solidFill>
                  <a:prstClr val="black"/>
                </a:solidFill>
                <a:latin typeface="HGP創英角ｺﾞｼｯｸUB" pitchFamily="50" charset="-128"/>
                <a:ea typeface="HGP創英角ｺﾞｼｯｸUB" pitchFamily="50" charset="-128"/>
              </a:rPr>
              <a:t>2018</a:t>
            </a:r>
            <a:r>
              <a:rPr lang="ja-JP" altLang="en-US" sz="714" dirty="0">
                <a:solidFill>
                  <a:prstClr val="black"/>
                </a:solidFill>
                <a:latin typeface="HGP創英角ｺﾞｼｯｸUB" pitchFamily="50" charset="-128"/>
                <a:ea typeface="HGP創英角ｺﾞｼｯｸUB" pitchFamily="50" charset="-128"/>
              </a:rPr>
              <a:t>年</a:t>
            </a:r>
          </a:p>
        </p:txBody>
      </p:sp>
      <p:sp>
        <p:nvSpPr>
          <p:cNvPr id="101" name="テキスト ボックス 100"/>
          <p:cNvSpPr txBox="1"/>
          <p:nvPr/>
        </p:nvSpPr>
        <p:spPr>
          <a:xfrm>
            <a:off x="2763287" y="3418639"/>
            <a:ext cx="2270057" cy="422039"/>
          </a:xfrm>
          <a:prstGeom prst="rect">
            <a:avLst/>
          </a:prstGeom>
          <a:noFill/>
        </p:spPr>
        <p:txBody>
          <a:bodyPr wrap="square" rtlCol="0">
            <a:spAutoFit/>
          </a:bodyPr>
          <a:lstStyle/>
          <a:p>
            <a:pPr marL="122470" indent="-122470" fontAlgn="base">
              <a:spcBef>
                <a:spcPct val="0"/>
              </a:spcBef>
              <a:spcAft>
                <a:spcPct val="0"/>
              </a:spcAft>
              <a:buFont typeface="Wingdings" pitchFamily="2" charset="2"/>
              <a:buChar char="u"/>
            </a:pPr>
            <a:r>
              <a:rPr lang="ja-JP" altLang="en-US" sz="714" dirty="0">
                <a:solidFill>
                  <a:prstClr val="black"/>
                </a:solidFill>
                <a:latin typeface="ＭＳ Ｐゴシック" pitchFamily="50" charset="-128"/>
              </a:rPr>
              <a:t>府市が中心となって取組んできた都市魅力創造施策の結集として、府域全体で大阪の都市魅力を高める取組を集中実施。</a:t>
            </a:r>
          </a:p>
        </p:txBody>
      </p:sp>
      <p:sp>
        <p:nvSpPr>
          <p:cNvPr id="73" name="テキスト ボックス 72"/>
          <p:cNvSpPr txBox="1"/>
          <p:nvPr/>
        </p:nvSpPr>
        <p:spPr>
          <a:xfrm>
            <a:off x="3276538" y="2919363"/>
            <a:ext cx="1215397" cy="444096"/>
          </a:xfrm>
          <a:prstGeom prst="rect">
            <a:avLst/>
          </a:prstGeom>
          <a:solidFill>
            <a:schemeClr val="bg1"/>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none" rtlCol="0">
            <a:spAutoFit/>
          </a:bodyPr>
          <a:lstStyle/>
          <a:p>
            <a:pPr algn="ctr" fontAlgn="base">
              <a:spcBef>
                <a:spcPct val="0"/>
              </a:spcBef>
              <a:spcAft>
                <a:spcPct val="0"/>
              </a:spcAft>
            </a:pPr>
            <a:r>
              <a:rPr lang="ja-JP" altLang="en-US" sz="1143" dirty="0">
                <a:solidFill>
                  <a:prstClr val="black"/>
                </a:solidFill>
                <a:latin typeface="HGP創英角ｺﾞｼｯｸUB" pitchFamily="50" charset="-128"/>
                <a:ea typeface="HGP創英角ｺﾞｼｯｸUB" pitchFamily="50" charset="-128"/>
              </a:rPr>
              <a:t>シンボルイヤーの</a:t>
            </a:r>
            <a:endParaRPr lang="en-US" altLang="ja-JP" sz="1143"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lang="ja-JP" altLang="en-US" sz="1143" dirty="0">
                <a:solidFill>
                  <a:prstClr val="black"/>
                </a:solidFill>
                <a:latin typeface="HGP創英角ｺﾞｼｯｸUB" pitchFamily="50" charset="-128"/>
                <a:ea typeface="HGP創英角ｺﾞｼｯｸUB" pitchFamily="50" charset="-128"/>
              </a:rPr>
              <a:t>取り組み</a:t>
            </a:r>
          </a:p>
        </p:txBody>
      </p:sp>
      <p:sp>
        <p:nvSpPr>
          <p:cNvPr id="114" name="テキスト ボックス 113"/>
          <p:cNvSpPr txBox="1"/>
          <p:nvPr/>
        </p:nvSpPr>
        <p:spPr>
          <a:xfrm>
            <a:off x="7502874" y="3015647"/>
            <a:ext cx="506869" cy="202235"/>
          </a:xfrm>
          <a:prstGeom prst="rect">
            <a:avLst/>
          </a:prstGeom>
          <a:noFill/>
        </p:spPr>
        <p:txBody>
          <a:bodyPr wrap="none" rtlCol="0">
            <a:spAutoFit/>
          </a:bodyPr>
          <a:lstStyle/>
          <a:p>
            <a:pPr algn="r" fontAlgn="base">
              <a:spcBef>
                <a:spcPct val="0"/>
              </a:spcBef>
              <a:spcAft>
                <a:spcPct val="0"/>
              </a:spcAft>
            </a:pPr>
            <a:r>
              <a:rPr lang="en-US" altLang="ja-JP" sz="714" dirty="0">
                <a:solidFill>
                  <a:prstClr val="black"/>
                </a:solidFill>
                <a:latin typeface="HGP創英角ｺﾞｼｯｸUB" pitchFamily="50" charset="-128"/>
                <a:ea typeface="HGP創英角ｺﾞｼｯｸUB" pitchFamily="50" charset="-128"/>
              </a:rPr>
              <a:t>2020</a:t>
            </a:r>
            <a:r>
              <a:rPr lang="ja-JP" altLang="en-US" sz="714" dirty="0">
                <a:solidFill>
                  <a:prstClr val="black"/>
                </a:solidFill>
                <a:latin typeface="HGP創英角ｺﾞｼｯｸUB" pitchFamily="50" charset="-128"/>
                <a:ea typeface="HGP創英角ｺﾞｼｯｸUB" pitchFamily="50" charset="-128"/>
              </a:rPr>
              <a:t>年</a:t>
            </a:r>
          </a:p>
        </p:txBody>
      </p:sp>
      <p:sp>
        <p:nvSpPr>
          <p:cNvPr id="38" name="テキスト ボックス 37"/>
          <p:cNvSpPr txBox="1"/>
          <p:nvPr/>
        </p:nvSpPr>
        <p:spPr>
          <a:xfrm>
            <a:off x="8728747" y="5825140"/>
            <a:ext cx="819298" cy="822442"/>
          </a:xfrm>
          <a:prstGeom prst="rect">
            <a:avLst/>
          </a:prstGeom>
          <a:solidFill>
            <a:schemeClr val="accent6">
              <a:lumMod val="5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oAutofit/>
          </a:bodyPr>
          <a:lstStyle/>
          <a:p>
            <a:pPr algn="ctr" fontAlgn="base">
              <a:spcBef>
                <a:spcPct val="0"/>
              </a:spcBef>
              <a:spcAft>
                <a:spcPct val="0"/>
              </a:spcAft>
            </a:pPr>
            <a:r>
              <a:rPr lang="en-US" altLang="ja-JP" sz="1286" b="1" dirty="0">
                <a:solidFill>
                  <a:prstClr val="white"/>
                </a:solidFill>
                <a:latin typeface="ＭＳ Ｐゴシック" pitchFamily="50" charset="-128"/>
              </a:rPr>
              <a:t>2020</a:t>
            </a:r>
            <a:r>
              <a:rPr lang="ja-JP" altLang="en-US" sz="1286" b="1" dirty="0">
                <a:solidFill>
                  <a:prstClr val="white"/>
                </a:solidFill>
                <a:latin typeface="ＭＳ Ｐゴシック" pitchFamily="50" charset="-128"/>
              </a:rPr>
              <a:t>年</a:t>
            </a:r>
            <a:endParaRPr lang="en-US" altLang="ja-JP" sz="1286" b="1" dirty="0">
              <a:solidFill>
                <a:prstClr val="white"/>
              </a:solidFill>
              <a:latin typeface="ＭＳ Ｐゴシック" pitchFamily="50" charset="-128"/>
            </a:endParaRPr>
          </a:p>
          <a:p>
            <a:pPr algn="ctr" fontAlgn="base">
              <a:spcBef>
                <a:spcPct val="0"/>
              </a:spcBef>
              <a:spcAft>
                <a:spcPct val="0"/>
              </a:spcAft>
            </a:pPr>
            <a:r>
              <a:rPr lang="ja-JP" altLang="en-US" sz="1286" b="1" dirty="0">
                <a:solidFill>
                  <a:prstClr val="white"/>
                </a:solidFill>
                <a:latin typeface="ＭＳ Ｐゴシック" pitchFamily="50" charset="-128"/>
              </a:rPr>
              <a:t>以後</a:t>
            </a:r>
          </a:p>
        </p:txBody>
      </p:sp>
      <p:sp>
        <p:nvSpPr>
          <p:cNvPr id="31" name="テキスト ボックス 30"/>
          <p:cNvSpPr txBox="1"/>
          <p:nvPr/>
        </p:nvSpPr>
        <p:spPr>
          <a:xfrm>
            <a:off x="490943" y="5825140"/>
            <a:ext cx="2215138" cy="504183"/>
          </a:xfrm>
          <a:prstGeom prst="rect">
            <a:avLst/>
          </a:prstGeom>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oAutofit/>
          </a:bodyPr>
          <a:lstStyle/>
          <a:p>
            <a:pPr algn="ctr" fontAlgn="base">
              <a:spcBef>
                <a:spcPct val="0"/>
              </a:spcBef>
              <a:spcAft>
                <a:spcPct val="0"/>
              </a:spcAft>
            </a:pPr>
            <a:r>
              <a:rPr lang="ja-JP" altLang="en-US" sz="1143" dirty="0">
                <a:solidFill>
                  <a:prstClr val="black"/>
                </a:solidFill>
                <a:latin typeface="HGP創英角ｺﾞｼｯｸUB" panose="020B0900000000000000" pitchFamily="50" charset="-128"/>
                <a:ea typeface="HGP創英角ｺﾞｼｯｸUB" panose="020B0900000000000000" pitchFamily="50" charset="-128"/>
              </a:rPr>
              <a:t>第１フェーズ</a:t>
            </a:r>
          </a:p>
          <a:p>
            <a:pPr algn="ctr" fontAlgn="base">
              <a:spcBef>
                <a:spcPct val="0"/>
              </a:spcBef>
              <a:spcAft>
                <a:spcPct val="0"/>
              </a:spcAft>
            </a:pPr>
            <a:r>
              <a:rPr lang="en-US" altLang="ja-JP" sz="1000" dirty="0">
                <a:solidFill>
                  <a:prstClr val="black"/>
                </a:solidFill>
                <a:latin typeface="ＭＳ Ｐゴシック" panose="020B0600070205080204" pitchFamily="50" charset="-128"/>
              </a:rPr>
              <a:t>2010</a:t>
            </a:r>
            <a:r>
              <a:rPr lang="ja-JP" altLang="en-US" sz="1000" dirty="0">
                <a:solidFill>
                  <a:prstClr val="black"/>
                </a:solidFill>
                <a:latin typeface="ＭＳ Ｐゴシック" panose="020B0600070205080204" pitchFamily="50" charset="-128"/>
              </a:rPr>
              <a:t>年～</a:t>
            </a:r>
            <a:r>
              <a:rPr lang="en-US" altLang="ja-JP" sz="1000" dirty="0">
                <a:solidFill>
                  <a:prstClr val="black"/>
                </a:solidFill>
                <a:latin typeface="ＭＳ Ｐゴシック" panose="020B0600070205080204" pitchFamily="50" charset="-128"/>
              </a:rPr>
              <a:t>2013</a:t>
            </a:r>
            <a:r>
              <a:rPr lang="ja-JP" altLang="en-US" sz="1000" dirty="0">
                <a:solidFill>
                  <a:prstClr val="black"/>
                </a:solidFill>
                <a:latin typeface="ＭＳ Ｐゴシック" panose="020B0600070205080204" pitchFamily="50" charset="-128"/>
              </a:rPr>
              <a:t>年</a:t>
            </a:r>
          </a:p>
        </p:txBody>
      </p:sp>
      <p:sp>
        <p:nvSpPr>
          <p:cNvPr id="32" name="テキスト ボックス 31"/>
          <p:cNvSpPr txBox="1"/>
          <p:nvPr/>
        </p:nvSpPr>
        <p:spPr>
          <a:xfrm>
            <a:off x="2818205" y="5825140"/>
            <a:ext cx="2215138" cy="504183"/>
          </a:xfrm>
          <a:prstGeom prst="rect">
            <a:avLst/>
          </a:prstGeom>
          <a:solidFill>
            <a:schemeClr val="accent6">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oAutofit/>
          </a:bodyPr>
          <a:lstStyle/>
          <a:p>
            <a:pPr algn="ctr" fontAlgn="base">
              <a:spcBef>
                <a:spcPct val="0"/>
              </a:spcBef>
              <a:spcAft>
                <a:spcPct val="0"/>
              </a:spcAft>
            </a:pPr>
            <a:r>
              <a:rPr lang="ja-JP" altLang="en-US" sz="1143" dirty="0">
                <a:solidFill>
                  <a:prstClr val="black"/>
                </a:solidFill>
                <a:latin typeface="HGP創英角ｺﾞｼｯｸUB" panose="020B0900000000000000" pitchFamily="50" charset="-128"/>
                <a:ea typeface="HGP創英角ｺﾞｼｯｸUB" panose="020B0900000000000000" pitchFamily="50" charset="-128"/>
              </a:rPr>
              <a:t>第２フェーズ</a:t>
            </a:r>
          </a:p>
          <a:p>
            <a:pPr algn="ctr" fontAlgn="base">
              <a:spcBef>
                <a:spcPct val="0"/>
              </a:spcBef>
              <a:spcAft>
                <a:spcPct val="0"/>
              </a:spcAft>
            </a:pPr>
            <a:r>
              <a:rPr lang="en-US" altLang="ja-JP" sz="1000" dirty="0">
                <a:solidFill>
                  <a:prstClr val="black"/>
                </a:solidFill>
                <a:latin typeface="ＭＳ Ｐゴシック" panose="020B0600070205080204" pitchFamily="50" charset="-128"/>
              </a:rPr>
              <a:t>2014</a:t>
            </a:r>
            <a:r>
              <a:rPr lang="ja-JP" altLang="en-US" sz="1000" dirty="0">
                <a:solidFill>
                  <a:prstClr val="black"/>
                </a:solidFill>
                <a:latin typeface="ＭＳ Ｐゴシック" panose="020B0600070205080204" pitchFamily="50" charset="-128"/>
              </a:rPr>
              <a:t>年～</a:t>
            </a:r>
            <a:r>
              <a:rPr lang="en-US" altLang="ja-JP" sz="1000" dirty="0">
                <a:solidFill>
                  <a:prstClr val="black"/>
                </a:solidFill>
                <a:latin typeface="ＭＳ Ｐゴシック" panose="020B0600070205080204" pitchFamily="50" charset="-128"/>
              </a:rPr>
              <a:t>2016</a:t>
            </a:r>
            <a:r>
              <a:rPr lang="ja-JP" altLang="en-US" sz="1000" dirty="0">
                <a:solidFill>
                  <a:prstClr val="black"/>
                </a:solidFill>
                <a:latin typeface="ＭＳ Ｐゴシック" panose="020B0600070205080204" pitchFamily="50" charset="-128"/>
              </a:rPr>
              <a:t>年</a:t>
            </a:r>
          </a:p>
        </p:txBody>
      </p:sp>
      <p:sp>
        <p:nvSpPr>
          <p:cNvPr id="33" name="テキスト ボックス 32"/>
          <p:cNvSpPr txBox="1"/>
          <p:nvPr/>
        </p:nvSpPr>
        <p:spPr>
          <a:xfrm>
            <a:off x="5145465" y="5825140"/>
            <a:ext cx="2215138" cy="504183"/>
          </a:xfrm>
          <a:prstGeom prst="rect">
            <a:avLst/>
          </a:prstGeom>
          <a:solidFill>
            <a:schemeClr val="accent6">
              <a:lumMod val="60000"/>
              <a:lumOff val="4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oAutofit/>
          </a:bodyPr>
          <a:lstStyle/>
          <a:p>
            <a:pPr algn="ctr" fontAlgn="base">
              <a:spcBef>
                <a:spcPct val="0"/>
              </a:spcBef>
              <a:spcAft>
                <a:spcPct val="0"/>
              </a:spcAft>
            </a:pPr>
            <a:r>
              <a:rPr lang="ja-JP" altLang="en-US" sz="1143" dirty="0">
                <a:solidFill>
                  <a:prstClr val="black"/>
                </a:solidFill>
                <a:latin typeface="HGP創英角ｺﾞｼｯｸUB" panose="020B0900000000000000" pitchFamily="50" charset="-128"/>
                <a:ea typeface="HGP創英角ｺﾞｼｯｸUB" panose="020B0900000000000000" pitchFamily="50" charset="-128"/>
              </a:rPr>
              <a:t>第３フェーズ</a:t>
            </a:r>
          </a:p>
          <a:p>
            <a:pPr algn="ctr" fontAlgn="base">
              <a:spcBef>
                <a:spcPct val="0"/>
              </a:spcBef>
              <a:spcAft>
                <a:spcPct val="0"/>
              </a:spcAft>
            </a:pPr>
            <a:r>
              <a:rPr lang="en-US" altLang="ja-JP" sz="1000" dirty="0">
                <a:solidFill>
                  <a:prstClr val="black"/>
                </a:solidFill>
                <a:latin typeface="ＭＳ Ｐゴシック" panose="020B0600070205080204" pitchFamily="50" charset="-128"/>
              </a:rPr>
              <a:t>2017</a:t>
            </a:r>
            <a:r>
              <a:rPr lang="ja-JP" altLang="en-US" sz="1000" dirty="0">
                <a:solidFill>
                  <a:prstClr val="black"/>
                </a:solidFill>
                <a:latin typeface="ＭＳ Ｐゴシック" panose="020B0600070205080204" pitchFamily="50" charset="-128"/>
              </a:rPr>
              <a:t>年～</a:t>
            </a:r>
            <a:r>
              <a:rPr lang="en-US" altLang="ja-JP" sz="1000" dirty="0">
                <a:solidFill>
                  <a:prstClr val="black"/>
                </a:solidFill>
                <a:latin typeface="ＭＳ Ｐゴシック" panose="020B0600070205080204" pitchFamily="50" charset="-128"/>
              </a:rPr>
              <a:t>2019</a:t>
            </a:r>
            <a:r>
              <a:rPr lang="ja-JP" altLang="en-US" sz="1000" dirty="0">
                <a:solidFill>
                  <a:prstClr val="black"/>
                </a:solidFill>
                <a:latin typeface="ＭＳ Ｐゴシック" panose="020B0600070205080204" pitchFamily="50" charset="-128"/>
              </a:rPr>
              <a:t>年</a:t>
            </a:r>
          </a:p>
        </p:txBody>
      </p:sp>
      <p:sp>
        <p:nvSpPr>
          <p:cNvPr id="34" name="テキスト ボックス 33"/>
          <p:cNvSpPr txBox="1"/>
          <p:nvPr/>
        </p:nvSpPr>
        <p:spPr>
          <a:xfrm>
            <a:off x="7482621" y="5825140"/>
            <a:ext cx="1122020" cy="822442"/>
          </a:xfrm>
          <a:prstGeom prst="rect">
            <a:avLst/>
          </a:prstGeom>
          <a:solidFill>
            <a:schemeClr val="accent6">
              <a:lumMod val="7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lIns="91440" tIns="45720" rIns="91440" bIns="45720" rtlCol="0">
            <a:noAutofit/>
          </a:bodyPr>
          <a:lstStyle/>
          <a:p>
            <a:pPr algn="ctr" fontAlgn="base">
              <a:spcBef>
                <a:spcPct val="0"/>
              </a:spcBef>
              <a:spcAft>
                <a:spcPct val="0"/>
              </a:spcAft>
            </a:pPr>
            <a:r>
              <a:rPr lang="en-US" altLang="ja-JP" sz="1286" b="1" dirty="0">
                <a:solidFill>
                  <a:prstClr val="white"/>
                </a:solidFill>
                <a:latin typeface="ＭＳ Ｐゴシック" pitchFamily="50" charset="-128"/>
              </a:rPr>
              <a:t>2020</a:t>
            </a:r>
            <a:r>
              <a:rPr lang="ja-JP" altLang="en-US" sz="1286" b="1" dirty="0">
                <a:solidFill>
                  <a:prstClr val="white"/>
                </a:solidFill>
                <a:latin typeface="ＭＳ Ｐゴシック" pitchFamily="50" charset="-128"/>
              </a:rPr>
              <a:t>年</a:t>
            </a:r>
            <a:endParaRPr lang="en-US" altLang="ja-JP" sz="1286" b="1" dirty="0">
              <a:solidFill>
                <a:prstClr val="white"/>
              </a:solidFill>
              <a:latin typeface="ＭＳ Ｐゴシック" pitchFamily="50" charset="-128"/>
            </a:endParaRPr>
          </a:p>
          <a:p>
            <a:pPr algn="ctr" fontAlgn="base">
              <a:spcBef>
                <a:spcPct val="0"/>
              </a:spcBef>
              <a:spcAft>
                <a:spcPct val="0"/>
              </a:spcAft>
            </a:pPr>
            <a:r>
              <a:rPr lang="en-US" altLang="zh-TW" sz="857" b="1">
                <a:solidFill>
                  <a:prstClr val="white"/>
                </a:solidFill>
                <a:latin typeface="ＭＳ Ｐゴシック" pitchFamily="50" charset="-128"/>
                <a:ea typeface="ＭＳ Ｐゴシック" pitchFamily="50" charset="-128"/>
              </a:rPr>
              <a:t>大阪万博50周年</a:t>
            </a:r>
          </a:p>
          <a:p>
            <a:pPr algn="ctr" fontAlgn="base">
              <a:spcBef>
                <a:spcPct val="0"/>
              </a:spcBef>
              <a:spcAft>
                <a:spcPct val="0"/>
              </a:spcAft>
            </a:pPr>
            <a:r>
              <a:rPr lang="ja-JP" altLang="en-US" sz="857" b="1">
                <a:solidFill>
                  <a:prstClr val="white"/>
                </a:solidFill>
                <a:latin typeface="ＭＳ Ｐゴシック" pitchFamily="50" charset="-128"/>
              </a:rPr>
              <a:t>・</a:t>
            </a:r>
            <a:r>
              <a:rPr lang="zh-TW" altLang="en-US" sz="857" b="1">
                <a:solidFill>
                  <a:prstClr val="white"/>
                </a:solidFill>
                <a:latin typeface="ＭＳ Ｐゴシック" pitchFamily="50" charset="-128"/>
                <a:ea typeface="ＭＳ Ｐゴシック" pitchFamily="50" charset="-128"/>
              </a:rPr>
              <a:t>東京ｵﾘﾝﾋﾟｯｸ</a:t>
            </a:r>
            <a:endParaRPr lang="en-US" altLang="zh-TW" sz="857" b="1">
              <a:solidFill>
                <a:prstClr val="white"/>
              </a:solidFill>
              <a:latin typeface="ＭＳ Ｐゴシック" pitchFamily="50" charset="-128"/>
              <a:ea typeface="ＭＳ Ｐゴシック" pitchFamily="50" charset="-128"/>
            </a:endParaRPr>
          </a:p>
          <a:p>
            <a:pPr algn="ctr" fontAlgn="base">
              <a:spcBef>
                <a:spcPct val="0"/>
              </a:spcBef>
              <a:spcAft>
                <a:spcPct val="0"/>
              </a:spcAft>
            </a:pPr>
            <a:r>
              <a:rPr lang="zh-TW" altLang="en-US" sz="857" b="1">
                <a:solidFill>
                  <a:prstClr val="white"/>
                </a:solidFill>
                <a:latin typeface="ＭＳ Ｐゴシック" pitchFamily="50" charset="-128"/>
                <a:ea typeface="ＭＳ Ｐゴシック" pitchFamily="50" charset="-128"/>
              </a:rPr>
              <a:t>ｲﾔｰ</a:t>
            </a:r>
            <a:endParaRPr lang="ja-JP" altLang="en-US" sz="857" b="1" dirty="0">
              <a:solidFill>
                <a:prstClr val="white"/>
              </a:solidFill>
              <a:latin typeface="ＭＳ Ｐゴシック" pitchFamily="50" charset="-128"/>
            </a:endParaRPr>
          </a:p>
        </p:txBody>
      </p:sp>
      <p:cxnSp>
        <p:nvCxnSpPr>
          <p:cNvPr id="118" name="直線コネクタ 117"/>
          <p:cNvCxnSpPr/>
          <p:nvPr/>
        </p:nvCxnSpPr>
        <p:spPr>
          <a:xfrm>
            <a:off x="2762141" y="2475742"/>
            <a:ext cx="0" cy="3874807"/>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5089403" y="2436217"/>
            <a:ext cx="0" cy="391433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416664" y="2455978"/>
            <a:ext cx="0" cy="3894570"/>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8661400" y="2516540"/>
            <a:ext cx="0" cy="4155861"/>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6" name="テキスト ボックス 115"/>
          <p:cNvSpPr txBox="1"/>
          <p:nvPr/>
        </p:nvSpPr>
        <p:spPr>
          <a:xfrm>
            <a:off x="3412509" y="4364558"/>
            <a:ext cx="5364270" cy="230832"/>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fontAlgn="base">
              <a:spcBef>
                <a:spcPct val="0"/>
              </a:spcBef>
              <a:spcAft>
                <a:spcPct val="0"/>
              </a:spcAft>
            </a:pPr>
            <a:r>
              <a:rPr lang="ja-JP" altLang="en-US" sz="900" dirty="0">
                <a:solidFill>
                  <a:srgbClr val="C00000"/>
                </a:solidFill>
                <a:latin typeface="HGP創英角ｺﾞｼｯｸUB" pitchFamily="50" charset="-128"/>
                <a:ea typeface="HGP創英角ｺﾞｼｯｸUB" pitchFamily="50" charset="-128"/>
              </a:rPr>
              <a:t>水と光の首都大阪を世界に発信</a:t>
            </a:r>
          </a:p>
        </p:txBody>
      </p:sp>
      <p:sp>
        <p:nvSpPr>
          <p:cNvPr id="3" name="テキスト ボックス 2"/>
          <p:cNvSpPr txBox="1"/>
          <p:nvPr/>
        </p:nvSpPr>
        <p:spPr>
          <a:xfrm>
            <a:off x="1678944" y="4693266"/>
            <a:ext cx="7097835" cy="230832"/>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fontAlgn="base">
              <a:spcBef>
                <a:spcPct val="0"/>
              </a:spcBef>
              <a:spcAft>
                <a:spcPct val="0"/>
              </a:spcAft>
            </a:pPr>
            <a:r>
              <a:rPr lang="ja-JP" altLang="en-US" sz="900" dirty="0">
                <a:solidFill>
                  <a:srgbClr val="C00000"/>
                </a:solidFill>
                <a:latin typeface="HGP創英角ｺﾞｼｯｸUB" pitchFamily="50" charset="-128"/>
                <a:ea typeface="HGP創英角ｺﾞｼｯｸUB" pitchFamily="50" charset="-128"/>
              </a:rPr>
              <a:t>観光集客</a:t>
            </a:r>
            <a:r>
              <a:rPr lang="ja-JP" altLang="en-US" sz="800" dirty="0">
                <a:solidFill>
                  <a:prstClr val="black"/>
                </a:solidFill>
                <a:latin typeface="HGP創英角ｺﾞｼｯｸUB" pitchFamily="50" charset="-128"/>
                <a:ea typeface="HGP創英角ｺﾞｼｯｸUB" pitchFamily="50" charset="-128"/>
              </a:rPr>
              <a:t>　</a:t>
            </a:r>
            <a:r>
              <a:rPr lang="ja-JP" altLang="en-US" sz="800" dirty="0">
                <a:solidFill>
                  <a:prstClr val="black"/>
                </a:solidFill>
                <a:latin typeface="ＭＳ Ｐゴシック" pitchFamily="50" charset="-128"/>
              </a:rPr>
              <a:t>光の都市軸・光の暦・光百景の取り組みを進めることで、光を大阪の代表的な観光資源とし、国内外からの観光客増加を図る</a:t>
            </a:r>
          </a:p>
        </p:txBody>
      </p:sp>
      <p:sp>
        <p:nvSpPr>
          <p:cNvPr id="115" name="テキスト ボックス 114"/>
          <p:cNvSpPr txBox="1"/>
          <p:nvPr/>
        </p:nvSpPr>
        <p:spPr>
          <a:xfrm>
            <a:off x="631757" y="5021977"/>
            <a:ext cx="8145023" cy="230832"/>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fontAlgn="base">
              <a:spcBef>
                <a:spcPct val="0"/>
              </a:spcBef>
              <a:spcAft>
                <a:spcPct val="0"/>
              </a:spcAft>
            </a:pPr>
            <a:r>
              <a:rPr lang="ja-JP" altLang="en-US" sz="900" dirty="0">
                <a:solidFill>
                  <a:srgbClr val="C00000"/>
                </a:solidFill>
                <a:latin typeface="HGP創英角ｺﾞｼｯｸUB" pitchFamily="50" charset="-128"/>
                <a:ea typeface="HGP創英角ｺﾞｼｯｸUB" pitchFamily="50" charset="-128"/>
              </a:rPr>
              <a:t>魅力創造</a:t>
            </a:r>
            <a:r>
              <a:rPr lang="ja-JP" altLang="en-US" sz="900" dirty="0">
                <a:solidFill>
                  <a:prstClr val="black"/>
                </a:solidFill>
                <a:latin typeface="HGP創英角ｺﾞｼｯｸUB" pitchFamily="50" charset="-128"/>
                <a:ea typeface="HGP創英角ｺﾞｼｯｸUB" pitchFamily="50" charset="-128"/>
              </a:rPr>
              <a:t>　</a:t>
            </a:r>
            <a:r>
              <a:rPr lang="ja-JP" altLang="en-US" sz="800" dirty="0">
                <a:solidFill>
                  <a:prstClr val="black"/>
                </a:solidFill>
                <a:latin typeface="ＭＳ Ｐゴシック" pitchFamily="50" charset="-128"/>
              </a:rPr>
              <a:t>事業の連携・強化　牽引力ある事業を核として周辺事業との連携を強化　⇒大阪の個性へと発展</a:t>
            </a:r>
          </a:p>
        </p:txBody>
      </p:sp>
      <p:sp>
        <p:nvSpPr>
          <p:cNvPr id="19" name="ホームベース 18"/>
          <p:cNvSpPr/>
          <p:nvPr/>
        </p:nvSpPr>
        <p:spPr>
          <a:xfrm>
            <a:off x="3109095" y="6384132"/>
            <a:ext cx="4555049" cy="224081"/>
          </a:xfrm>
          <a:prstGeom prst="homePlate">
            <a:avLst>
              <a:gd name="adj" fmla="val 47976"/>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base">
              <a:spcBef>
                <a:spcPct val="0"/>
              </a:spcBef>
              <a:spcAft>
                <a:spcPct val="0"/>
              </a:spcAft>
            </a:pPr>
            <a:r>
              <a:rPr lang="ja-JP" altLang="en-US" sz="800" dirty="0">
                <a:solidFill>
                  <a:prstClr val="black"/>
                </a:solidFill>
              </a:rPr>
              <a:t>大阪・光の都市博（仮称）の取り組みに向けて第２・第３フェーズを検討</a:t>
            </a:r>
          </a:p>
        </p:txBody>
      </p:sp>
      <p:cxnSp>
        <p:nvCxnSpPr>
          <p:cNvPr id="104" name="直線矢印コネクタ 103"/>
          <p:cNvCxnSpPr/>
          <p:nvPr/>
        </p:nvCxnSpPr>
        <p:spPr bwMode="auto">
          <a:xfrm flipV="1">
            <a:off x="9610760" y="2149514"/>
            <a:ext cx="0" cy="3242005"/>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4" name="ホームベース 3"/>
          <p:cNvSpPr/>
          <p:nvPr/>
        </p:nvSpPr>
        <p:spPr>
          <a:xfrm>
            <a:off x="105258" y="5314562"/>
            <a:ext cx="9691514" cy="420152"/>
          </a:xfrm>
          <a:prstGeom prst="homePlate">
            <a:avLst>
              <a:gd name="adj" fmla="val 35889"/>
            </a:avLst>
          </a:prstGeom>
        </p:spPr>
        <p:style>
          <a:lnRef idx="0">
            <a:schemeClr val="accent6"/>
          </a:lnRef>
          <a:fillRef idx="3">
            <a:schemeClr val="accent6"/>
          </a:fillRef>
          <a:effectRef idx="3">
            <a:schemeClr val="accent6"/>
          </a:effectRef>
          <a:fontRef idx="minor">
            <a:schemeClr val="lt1"/>
          </a:fontRef>
        </p:style>
        <p:txBody>
          <a:bodyPr rtlCol="0" anchor="ctr"/>
          <a:lstStyle/>
          <a:p>
            <a:pPr algn="ctr" fontAlgn="base">
              <a:spcBef>
                <a:spcPct val="0"/>
              </a:spcBef>
              <a:spcAft>
                <a:spcPct val="0"/>
              </a:spcAft>
            </a:pPr>
            <a:r>
              <a:rPr lang="ja-JP" altLang="en-US" sz="1714" dirty="0">
                <a:solidFill>
                  <a:prstClr val="white"/>
                </a:solidFill>
                <a:latin typeface="HGP創英角ｺﾞｼｯｸUB" pitchFamily="50" charset="-128"/>
                <a:ea typeface="HGP創英角ｺﾞｼｯｸUB" pitchFamily="50" charset="-128"/>
              </a:rPr>
              <a:t>水と光</a:t>
            </a:r>
            <a:r>
              <a:rPr lang="ja-JP" altLang="en-US" sz="1714" dirty="0" smtClean="0">
                <a:solidFill>
                  <a:prstClr val="white"/>
                </a:solidFill>
                <a:latin typeface="HGP創英角ｺﾞｼｯｸUB" pitchFamily="50" charset="-128"/>
                <a:ea typeface="HGP創英角ｺﾞｼｯｸUB" pitchFamily="50" charset="-128"/>
              </a:rPr>
              <a:t>の首都大阪へ</a:t>
            </a:r>
            <a:endParaRPr lang="ja-JP" altLang="en-US" sz="1714" dirty="0">
              <a:solidFill>
                <a:prstClr val="white"/>
              </a:solidFill>
              <a:latin typeface="HGP創英角ｺﾞｼｯｸUB" pitchFamily="50" charset="-128"/>
              <a:ea typeface="HGP創英角ｺﾞｼｯｸUB" pitchFamily="50" charset="-128"/>
            </a:endParaRPr>
          </a:p>
        </p:txBody>
      </p:sp>
      <p:sp>
        <p:nvSpPr>
          <p:cNvPr id="139" name="Text Box 48"/>
          <p:cNvSpPr txBox="1">
            <a:spLocks noChangeArrowheads="1"/>
          </p:cNvSpPr>
          <p:nvPr/>
        </p:nvSpPr>
        <p:spPr bwMode="auto">
          <a:xfrm>
            <a:off x="6465295" y="5437915"/>
            <a:ext cx="25090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1279525">
              <a:defRPr kumimoji="1">
                <a:solidFill>
                  <a:schemeClr val="tx1"/>
                </a:solidFill>
                <a:latin typeface="Arial" pitchFamily="34" charset="0"/>
                <a:ea typeface="ＭＳ Ｐゴシック" pitchFamily="50" charset="-128"/>
              </a:defRPr>
            </a:lvl1pPr>
            <a:lvl2pPr defTabSz="1279525">
              <a:defRPr kumimoji="1">
                <a:solidFill>
                  <a:schemeClr val="tx1"/>
                </a:solidFill>
                <a:latin typeface="Arial" pitchFamily="34" charset="0"/>
                <a:ea typeface="ＭＳ Ｐゴシック" pitchFamily="50" charset="-128"/>
              </a:defRPr>
            </a:lvl2pPr>
            <a:lvl3pPr defTabSz="1279525">
              <a:defRPr kumimoji="1">
                <a:solidFill>
                  <a:schemeClr val="tx1"/>
                </a:solidFill>
                <a:latin typeface="Arial" pitchFamily="34" charset="0"/>
                <a:ea typeface="ＭＳ Ｐゴシック" pitchFamily="50" charset="-128"/>
              </a:defRPr>
            </a:lvl3pPr>
            <a:lvl4pPr defTabSz="1279525">
              <a:defRPr kumimoji="1">
                <a:solidFill>
                  <a:schemeClr val="tx1"/>
                </a:solidFill>
                <a:latin typeface="Arial" pitchFamily="34" charset="0"/>
                <a:ea typeface="ＭＳ Ｐゴシック" pitchFamily="50" charset="-128"/>
              </a:defRPr>
            </a:lvl4pPr>
            <a:lvl5pPr defTabSz="1279525">
              <a:defRPr kumimoji="1">
                <a:solidFill>
                  <a:schemeClr val="tx1"/>
                </a:solidFill>
                <a:latin typeface="Arial" pitchFamily="34" charset="0"/>
                <a:ea typeface="ＭＳ Ｐゴシック" pitchFamily="50" charset="-128"/>
              </a:defRPr>
            </a:lvl5pPr>
            <a:lvl6pPr defTabSz="1279525" fontAlgn="base">
              <a:spcBef>
                <a:spcPct val="0"/>
              </a:spcBef>
              <a:spcAft>
                <a:spcPct val="0"/>
              </a:spcAft>
              <a:defRPr kumimoji="1">
                <a:solidFill>
                  <a:schemeClr val="tx1"/>
                </a:solidFill>
                <a:latin typeface="Arial" pitchFamily="34" charset="0"/>
                <a:ea typeface="ＭＳ Ｐゴシック" pitchFamily="50" charset="-128"/>
              </a:defRPr>
            </a:lvl6pPr>
            <a:lvl7pPr defTabSz="1279525" fontAlgn="base">
              <a:spcBef>
                <a:spcPct val="0"/>
              </a:spcBef>
              <a:spcAft>
                <a:spcPct val="0"/>
              </a:spcAft>
              <a:defRPr kumimoji="1">
                <a:solidFill>
                  <a:schemeClr val="tx1"/>
                </a:solidFill>
                <a:latin typeface="Arial" pitchFamily="34" charset="0"/>
                <a:ea typeface="ＭＳ Ｐゴシック" pitchFamily="50" charset="-128"/>
              </a:defRPr>
            </a:lvl7pPr>
            <a:lvl8pPr defTabSz="1279525" fontAlgn="base">
              <a:spcBef>
                <a:spcPct val="0"/>
              </a:spcBef>
              <a:spcAft>
                <a:spcPct val="0"/>
              </a:spcAft>
              <a:defRPr kumimoji="1">
                <a:solidFill>
                  <a:schemeClr val="tx1"/>
                </a:solidFill>
                <a:latin typeface="Arial" pitchFamily="34" charset="0"/>
                <a:ea typeface="ＭＳ Ｐゴシック" pitchFamily="50" charset="-128"/>
              </a:defRPr>
            </a:lvl8pPr>
            <a:lvl9pPr defTabSz="1279525" fontAlgn="base">
              <a:spcBef>
                <a:spcPct val="0"/>
              </a:spcBef>
              <a:spcAft>
                <a:spcPct val="0"/>
              </a:spcAft>
              <a:defRPr kumimoji="1">
                <a:solidFill>
                  <a:schemeClr val="tx1"/>
                </a:solidFill>
                <a:latin typeface="Arial" pitchFamily="34" charset="0"/>
                <a:ea typeface="ＭＳ Ｐゴシック" pitchFamily="50" charset="-128"/>
              </a:defRPr>
            </a:lvl9pPr>
          </a:lstStyle>
          <a:p>
            <a:pPr fontAlgn="base">
              <a:spcBef>
                <a:spcPct val="0"/>
              </a:spcBef>
              <a:spcAft>
                <a:spcPct val="0"/>
              </a:spcAft>
            </a:pPr>
            <a:r>
              <a:rPr lang="ja-JP" altLang="en-US" sz="1000" dirty="0">
                <a:solidFill>
                  <a:prstClr val="black"/>
                </a:solidFill>
                <a:ea typeface="HGP創英角ｺﾞｼｯｸUB" pitchFamily="50" charset="-128"/>
              </a:rPr>
              <a:t>国内外へ発信する大阪らしい光のまちづくり</a:t>
            </a:r>
          </a:p>
        </p:txBody>
      </p:sp>
      <p:sp>
        <p:nvSpPr>
          <p:cNvPr id="102" name="ホームベース 101"/>
          <p:cNvSpPr/>
          <p:nvPr/>
        </p:nvSpPr>
        <p:spPr>
          <a:xfrm>
            <a:off x="4989630" y="2095112"/>
            <a:ext cx="2492989" cy="548634"/>
          </a:xfrm>
          <a:prstGeom prst="homePlate">
            <a:avLst>
              <a:gd name="adj" fmla="val 26537"/>
            </a:avLst>
          </a:prstGeom>
          <a:solidFill>
            <a:schemeClr val="bg1"/>
          </a:solid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ja-JP" altLang="en-US" sz="714" dirty="0">
              <a:solidFill>
                <a:prstClr val="black"/>
              </a:solidFill>
              <a:latin typeface="ＭＳ Ｐゴシック" pitchFamily="50" charset="-128"/>
            </a:endParaRPr>
          </a:p>
        </p:txBody>
      </p:sp>
      <p:sp>
        <p:nvSpPr>
          <p:cNvPr id="16" name="テキスト ボックス 15"/>
          <p:cNvSpPr txBox="1"/>
          <p:nvPr/>
        </p:nvSpPr>
        <p:spPr>
          <a:xfrm>
            <a:off x="5351518" y="2096990"/>
            <a:ext cx="2009086" cy="224229"/>
          </a:xfrm>
          <a:prstGeom prst="rect">
            <a:avLst/>
          </a:prstGeom>
          <a:noFill/>
        </p:spPr>
        <p:txBody>
          <a:bodyPr wrap="square" rtlCol="0">
            <a:spAutoFit/>
          </a:bodyPr>
          <a:lstStyle/>
          <a:p>
            <a:pPr fontAlgn="base">
              <a:spcBef>
                <a:spcPct val="0"/>
              </a:spcBef>
              <a:spcAft>
                <a:spcPct val="0"/>
              </a:spcAft>
            </a:pPr>
            <a:r>
              <a:rPr lang="ja-JP" altLang="en-US" sz="857" dirty="0">
                <a:solidFill>
                  <a:srgbClr val="C00000"/>
                </a:solidFill>
                <a:latin typeface="Arial" charset="0"/>
                <a:ea typeface="HGP創英角ｺﾞｼｯｸUB" pitchFamily="50" charset="-128"/>
              </a:rPr>
              <a:t>民主導のまちづくり・賑わいづくり</a:t>
            </a:r>
          </a:p>
        </p:txBody>
      </p:sp>
      <p:sp>
        <p:nvSpPr>
          <p:cNvPr id="100" name="ホームベース 99"/>
          <p:cNvSpPr/>
          <p:nvPr/>
        </p:nvSpPr>
        <p:spPr>
          <a:xfrm>
            <a:off x="2619724" y="2095114"/>
            <a:ext cx="2537730" cy="377023"/>
          </a:xfrm>
          <a:prstGeom prst="homePlate">
            <a:avLst>
              <a:gd name="adj" fmla="val 38027"/>
            </a:avLst>
          </a:prstGeom>
          <a:solidFill>
            <a:schemeClr val="bg1"/>
          </a:solid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7" fontAlgn="base">
              <a:spcBef>
                <a:spcPct val="0"/>
              </a:spcBef>
              <a:spcAft>
                <a:spcPct val="0"/>
              </a:spcAft>
            </a:pPr>
            <a:r>
              <a:rPr lang="ja-JP" altLang="en-US" sz="714" dirty="0">
                <a:solidFill>
                  <a:prstClr val="black"/>
                </a:solidFill>
                <a:latin typeface="ＭＳ Ｐゴシック" pitchFamily="50" charset="-128"/>
              </a:rPr>
              <a:t>民間が主役、行政はサポート役との基本的な考え方のもとプロジェクトを推進</a:t>
            </a:r>
          </a:p>
        </p:txBody>
      </p:sp>
      <p:sp>
        <p:nvSpPr>
          <p:cNvPr id="78" name="テキスト ボックス 77"/>
          <p:cNvSpPr txBox="1"/>
          <p:nvPr/>
        </p:nvSpPr>
        <p:spPr>
          <a:xfrm>
            <a:off x="5351517" y="2886720"/>
            <a:ext cx="1665233" cy="492156"/>
          </a:xfrm>
          <a:prstGeom prst="rect">
            <a:avLst/>
          </a:prstGeom>
          <a:solidFill>
            <a:srgbClr val="FFFF00"/>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none" rtlCol="0" anchor="ctr" anchorCtr="0">
            <a:noAutofit/>
          </a:bodyPr>
          <a:lstStyle/>
          <a:p>
            <a:pPr algn="ctr" fontAlgn="base">
              <a:spcBef>
                <a:spcPct val="0"/>
              </a:spcBef>
              <a:spcAft>
                <a:spcPct val="0"/>
              </a:spcAft>
            </a:pPr>
            <a:r>
              <a:rPr lang="ja-JP" altLang="en-US" sz="1143" dirty="0" smtClean="0">
                <a:solidFill>
                  <a:prstClr val="black"/>
                </a:solidFill>
                <a:latin typeface="HGP創英角ｺﾞｼｯｸUB" pitchFamily="50" charset="-128"/>
                <a:ea typeface="HGP創英角ｺﾞｼｯｸUB" pitchFamily="50" charset="-128"/>
              </a:rPr>
              <a:t>大阪・光の饗宴の発展</a:t>
            </a:r>
            <a:endParaRPr lang="ja-JP" altLang="en-US" sz="1143" dirty="0">
              <a:solidFill>
                <a:prstClr val="black"/>
              </a:solidFill>
              <a:latin typeface="HGP創英角ｺﾞｼｯｸUB" pitchFamily="50" charset="-128"/>
              <a:ea typeface="HGP創英角ｺﾞｼｯｸUB" pitchFamily="50" charset="-128"/>
            </a:endParaRPr>
          </a:p>
        </p:txBody>
      </p:sp>
      <p:sp>
        <p:nvSpPr>
          <p:cNvPr id="6" name="テキスト ボックス 5"/>
          <p:cNvSpPr txBox="1"/>
          <p:nvPr/>
        </p:nvSpPr>
        <p:spPr>
          <a:xfrm>
            <a:off x="813244" y="5444226"/>
            <a:ext cx="2295821" cy="215444"/>
          </a:xfrm>
          <a:prstGeom prst="rect">
            <a:avLst/>
          </a:prstGeom>
          <a:noFill/>
        </p:spPr>
        <p:txBody>
          <a:bodyPr wrap="none" rtlCol="0">
            <a:spAutoFit/>
          </a:bodyPr>
          <a:lstStyle/>
          <a:p>
            <a:r>
              <a:rPr lang="ja-JP" altLang="en-US" sz="800">
                <a:solidFill>
                  <a:prstClr val="black"/>
                </a:solidFill>
              </a:rPr>
              <a:t>【背景】水と光のまちづくり推進に関する基本方針</a:t>
            </a:r>
          </a:p>
        </p:txBody>
      </p:sp>
      <p:sp>
        <p:nvSpPr>
          <p:cNvPr id="9" name="山形 8"/>
          <p:cNvSpPr/>
          <p:nvPr/>
        </p:nvSpPr>
        <p:spPr>
          <a:xfrm>
            <a:off x="3450005" y="5462504"/>
            <a:ext cx="98913" cy="157475"/>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4" name="山形 73"/>
          <p:cNvSpPr/>
          <p:nvPr/>
        </p:nvSpPr>
        <p:spPr>
          <a:xfrm>
            <a:off x="3579536" y="5462504"/>
            <a:ext cx="98913" cy="157475"/>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5" name="山形 74"/>
          <p:cNvSpPr/>
          <p:nvPr/>
        </p:nvSpPr>
        <p:spPr>
          <a:xfrm>
            <a:off x="3695929" y="5462504"/>
            <a:ext cx="98913" cy="157475"/>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6" name="山形 75"/>
          <p:cNvSpPr/>
          <p:nvPr/>
        </p:nvSpPr>
        <p:spPr>
          <a:xfrm>
            <a:off x="6060678" y="5462504"/>
            <a:ext cx="98913" cy="157475"/>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7" name="山形 76"/>
          <p:cNvSpPr/>
          <p:nvPr/>
        </p:nvSpPr>
        <p:spPr>
          <a:xfrm>
            <a:off x="6190209" y="5462504"/>
            <a:ext cx="98913" cy="157475"/>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79" name="山形 78"/>
          <p:cNvSpPr/>
          <p:nvPr/>
        </p:nvSpPr>
        <p:spPr>
          <a:xfrm>
            <a:off x="6306602" y="5462504"/>
            <a:ext cx="98913" cy="157475"/>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83" name="テキスト ボックス 82"/>
          <p:cNvSpPr txBox="1"/>
          <p:nvPr/>
        </p:nvSpPr>
        <p:spPr>
          <a:xfrm>
            <a:off x="463484" y="3450187"/>
            <a:ext cx="2156242" cy="707886"/>
          </a:xfrm>
          <a:prstGeom prst="rect">
            <a:avLst/>
          </a:prstGeom>
          <a:noFill/>
        </p:spPr>
        <p:txBody>
          <a:bodyPr wrap="square" rtlCol="0">
            <a:spAutoFit/>
          </a:bodyPr>
          <a:lstStyle/>
          <a:p>
            <a:pPr marL="122470" indent="-122470" fontAlgn="base">
              <a:spcBef>
                <a:spcPct val="0"/>
              </a:spcBef>
              <a:spcAft>
                <a:spcPct val="0"/>
              </a:spcAft>
              <a:buFont typeface="Wingdings" pitchFamily="2" charset="2"/>
              <a:buChar char="u"/>
            </a:pPr>
            <a:r>
              <a:rPr lang="ja-JP" altLang="en-US" sz="800" dirty="0">
                <a:solidFill>
                  <a:prstClr val="black"/>
                </a:solidFill>
                <a:latin typeface="ＭＳ Ｐゴシック" pitchFamily="50" charset="-128"/>
              </a:rPr>
              <a:t>光のまちづくり企画推進委員会、行政、民間による光の広がりや、水都大阪</a:t>
            </a:r>
            <a:r>
              <a:rPr lang="en-US" altLang="ja-JP" sz="800" dirty="0">
                <a:solidFill>
                  <a:prstClr val="black"/>
                </a:solidFill>
                <a:latin typeface="ＭＳ Ｐゴシック" pitchFamily="50" charset="-128"/>
              </a:rPr>
              <a:t>2009</a:t>
            </a:r>
            <a:r>
              <a:rPr lang="ja-JP" altLang="en-US" sz="800" dirty="0">
                <a:solidFill>
                  <a:prstClr val="black"/>
                </a:solidFill>
                <a:latin typeface="ＭＳ Ｐゴシック" pitchFamily="50" charset="-128"/>
              </a:rPr>
              <a:t>事業による光のまちづくりの機運の高まり。</a:t>
            </a:r>
            <a:endParaRPr lang="en-US" altLang="ja-JP" sz="800" dirty="0">
              <a:solidFill>
                <a:prstClr val="black"/>
              </a:solidFill>
              <a:latin typeface="ＭＳ Ｐゴシック" pitchFamily="50" charset="-128"/>
            </a:endParaRPr>
          </a:p>
          <a:p>
            <a:pPr marL="122470" indent="-122470" fontAlgn="base">
              <a:spcBef>
                <a:spcPct val="0"/>
              </a:spcBef>
              <a:spcAft>
                <a:spcPct val="0"/>
              </a:spcAft>
              <a:buFont typeface="Wingdings" pitchFamily="2" charset="2"/>
              <a:buChar char="u"/>
            </a:pPr>
            <a:r>
              <a:rPr lang="ja-JP" altLang="en-US" sz="800" dirty="0">
                <a:solidFill>
                  <a:prstClr val="black"/>
                </a:solidFill>
                <a:latin typeface="ＭＳ Ｐゴシック" pitchFamily="50" charset="-128"/>
              </a:rPr>
              <a:t>新たな大阪のアイデンティティの芽生え</a:t>
            </a:r>
          </a:p>
          <a:p>
            <a:pPr fontAlgn="base">
              <a:spcBef>
                <a:spcPct val="0"/>
              </a:spcBef>
              <a:spcAft>
                <a:spcPct val="0"/>
              </a:spcAft>
            </a:pPr>
            <a:endParaRPr lang="ja-JP" altLang="en-US" sz="800" dirty="0">
              <a:solidFill>
                <a:prstClr val="black"/>
              </a:solidFill>
              <a:latin typeface="ＭＳ Ｐゴシック" pitchFamily="50" charset="-128"/>
            </a:endParaRPr>
          </a:p>
        </p:txBody>
      </p:sp>
      <p:sp>
        <p:nvSpPr>
          <p:cNvPr id="88" name="ホームベース 87"/>
          <p:cNvSpPr/>
          <p:nvPr/>
        </p:nvSpPr>
        <p:spPr>
          <a:xfrm>
            <a:off x="485744" y="2095114"/>
            <a:ext cx="2277543" cy="246125"/>
          </a:xfrm>
          <a:prstGeom prst="homePlate">
            <a:avLst>
              <a:gd name="adj" fmla="val 38027"/>
            </a:avLst>
          </a:prstGeom>
          <a:solidFill>
            <a:schemeClr val="bg1"/>
          </a:solid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800" dirty="0">
                <a:solidFill>
                  <a:prstClr val="black"/>
                </a:solidFill>
                <a:latin typeface="ＭＳ Ｐゴシック" pitchFamily="50" charset="-128"/>
              </a:rPr>
              <a:t>官民が一体となり光のまちづくりを推進</a:t>
            </a:r>
          </a:p>
        </p:txBody>
      </p:sp>
      <p:sp>
        <p:nvSpPr>
          <p:cNvPr id="84" name="Rectangle 2"/>
          <p:cNvSpPr txBox="1">
            <a:spLocks noChangeArrowheads="1"/>
          </p:cNvSpPr>
          <p:nvPr/>
        </p:nvSpPr>
        <p:spPr bwMode="auto">
          <a:xfrm>
            <a:off x="817608" y="88109"/>
            <a:ext cx="8316306" cy="490537"/>
          </a:xfrm>
          <a:prstGeom prst="rect">
            <a:avLst/>
          </a:prstGeom>
          <a:solidFill>
            <a:schemeClr val="bg1"/>
          </a:solidFill>
          <a:ln>
            <a:solidFill>
              <a:schemeClr val="tx1"/>
            </a:solidFill>
          </a:ln>
          <a:effectLst>
            <a:outerShdw blurRad="50800" dist="101600" dir="2700000" algn="tl" rotWithShape="0">
              <a:prstClr val="black">
                <a:alpha val="40000"/>
              </a:prstClr>
            </a:outerShdw>
          </a:effectLst>
        </p:spPr>
        <p:txBody>
          <a:bodyPr vert="horz" wrap="square" lIns="91440" tIns="45720" rIns="91440" bIns="4572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913965" fontAlgn="base">
              <a:spcAft>
                <a:spcPct val="0"/>
              </a:spcAft>
            </a:pPr>
            <a:r>
              <a:rPr lang="ja-JP" altLang="en-US" sz="2400" dirty="0">
                <a:solidFill>
                  <a:prstClr val="black"/>
                </a:solidFill>
                <a:latin typeface="+mj-ea"/>
              </a:rPr>
              <a:t>光の</a:t>
            </a:r>
            <a:r>
              <a:rPr lang="ja-JP" altLang="en-US" sz="2400" dirty="0" smtClean="0">
                <a:solidFill>
                  <a:prstClr val="black"/>
                </a:solidFill>
                <a:latin typeface="+mj-ea"/>
              </a:rPr>
              <a:t>まちづくり</a:t>
            </a:r>
            <a:r>
              <a:rPr lang="en-US" altLang="ja-JP" sz="2400" dirty="0" smtClean="0">
                <a:solidFill>
                  <a:prstClr val="black"/>
                </a:solidFill>
                <a:latin typeface="+mj-ea"/>
              </a:rPr>
              <a:t>2020</a:t>
            </a:r>
            <a:r>
              <a:rPr lang="ja-JP" altLang="en-US" sz="2400" dirty="0" smtClean="0">
                <a:solidFill>
                  <a:prstClr val="black"/>
                </a:solidFill>
                <a:latin typeface="+mj-ea"/>
              </a:rPr>
              <a:t>構想アクションプランについて－１</a:t>
            </a:r>
            <a:endParaRPr lang="ja-JP" altLang="en-US" sz="2400" dirty="0">
              <a:solidFill>
                <a:prstClr val="black"/>
              </a:solidFill>
              <a:latin typeface="+mj-ea"/>
            </a:endParaRPr>
          </a:p>
        </p:txBody>
      </p:sp>
      <p:sp>
        <p:nvSpPr>
          <p:cNvPr id="91" name="Text Box 5"/>
          <p:cNvSpPr txBox="1">
            <a:spLocks noChangeArrowheads="1"/>
          </p:cNvSpPr>
          <p:nvPr/>
        </p:nvSpPr>
        <p:spPr bwMode="auto">
          <a:xfrm>
            <a:off x="9344357" y="94130"/>
            <a:ext cx="484782" cy="34970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dirty="0">
                <a:latin typeface="Arial" panose="020B0604020202020204" pitchFamily="34" charset="0"/>
              </a:rPr>
              <a:t>２</a:t>
            </a:r>
            <a:endParaRPr kumimoji="0" 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9533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p:cNvGraphicFramePr>
            <a:graphicFrameLocks noGrp="1"/>
          </p:cNvGraphicFramePr>
          <p:nvPr>
            <p:extLst>
              <p:ext uri="{D42A27DB-BD31-4B8C-83A1-F6EECF244321}">
                <p14:modId xmlns:p14="http://schemas.microsoft.com/office/powerpoint/2010/main" val="758639593"/>
              </p:ext>
            </p:extLst>
          </p:nvPr>
        </p:nvGraphicFramePr>
        <p:xfrm>
          <a:off x="437591" y="1150766"/>
          <a:ext cx="9140210" cy="3803597"/>
        </p:xfrm>
        <a:graphic>
          <a:graphicData uri="http://schemas.openxmlformats.org/drawingml/2006/table">
            <a:tbl>
              <a:tblPr firstRow="1" bandRow="1">
                <a:tableStyleId>{93296810-A885-4BE3-A3E7-6D5BEEA58F35}</a:tableStyleId>
              </a:tblPr>
              <a:tblGrid>
                <a:gridCol w="1339342"/>
                <a:gridCol w="1337292"/>
                <a:gridCol w="2061658"/>
                <a:gridCol w="2730303"/>
                <a:gridCol w="1671615"/>
              </a:tblGrid>
              <a:tr h="414445">
                <a:tc rowSpan="2">
                  <a:txBody>
                    <a:bodyPr/>
                    <a:lstStyle/>
                    <a:p>
                      <a:pPr algn="ctr"/>
                      <a:r>
                        <a:rPr kumimoji="1" lang="ja-JP" altLang="en-US" sz="900" b="0" dirty="0" smtClean="0"/>
                        <a:t>グランドデザイン</a:t>
                      </a:r>
                      <a:endParaRPr kumimoji="1" lang="ja-JP" altLang="en-US" sz="900" b="0" dirty="0"/>
                    </a:p>
                  </a:txBody>
                  <a:tcPr marL="70757" marR="70757" marT="32657" marB="32657"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endParaRPr kumimoji="1" lang="ja-JP" altLang="en-US" sz="1100" smtClean="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solidFill>
                      <a:schemeClr val="accent6">
                        <a:lumMod val="75000"/>
                      </a:schemeClr>
                    </a:solidFill>
                  </a:tcPr>
                </a:tc>
                <a:tc gridSpan="2">
                  <a:txBody>
                    <a:bodyPr/>
                    <a:lstStyle/>
                    <a:p>
                      <a:pPr algn="l"/>
                      <a:endParaRPr kumimoji="1" lang="ja-JP" altLang="en-US" sz="1400" dirty="0" smtClean="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c>
                  <a:txBody>
                    <a:bodyPr/>
                    <a:lstStyle/>
                    <a:p>
                      <a:pPr algn="ctr"/>
                      <a:endParaRPr kumimoji="1" lang="ja-JP" altLang="en-US" sz="1100" smtClean="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6">
                        <a:lumMod val="75000"/>
                      </a:schemeClr>
                    </a:solidFill>
                  </a:tcPr>
                </a:tc>
              </a:tr>
              <a:tr h="195943">
                <a:tc vMerge="1">
                  <a:txBody>
                    <a:bodyPr/>
                    <a:lstStyle/>
                    <a:p>
                      <a:endParaRPr kumimoji="1" lang="ja-JP" altLang="en-US" sz="1200" dirty="0"/>
                    </a:p>
                  </a:txBody>
                  <a:tcPr>
                    <a:solidFill>
                      <a:schemeClr val="accent6">
                        <a:lumMod val="40000"/>
                        <a:lumOff val="60000"/>
                      </a:schemeClr>
                    </a:solidFill>
                  </a:tcPr>
                </a:tc>
                <a:tc>
                  <a:txBody>
                    <a:bodyPr/>
                    <a:lstStyle/>
                    <a:p>
                      <a:pPr algn="ctr"/>
                      <a:r>
                        <a:rPr kumimoji="1" lang="ja-JP" altLang="en-US" sz="900" dirty="0" smtClean="0">
                          <a:solidFill>
                            <a:schemeClr val="bg1"/>
                          </a:solidFill>
                        </a:rPr>
                        <a:t>取り組み</a:t>
                      </a:r>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l"/>
                      <a:r>
                        <a:rPr kumimoji="1" lang="ja-JP" altLang="en-US" sz="900" dirty="0" smtClean="0">
                          <a:solidFill>
                            <a:schemeClr val="bg1"/>
                          </a:solidFill>
                        </a:rPr>
                        <a:t>　　　　　　　　　　　　第２フェーズに向けた取り組み方針と方向性</a:t>
                      </a:r>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endParaRPr kumimoji="1" lang="en-US" altLang="ja-JP" sz="1400" dirty="0" smtClean="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2">
                        <a:lumMod val="60000"/>
                        <a:lumOff val="40000"/>
                      </a:schemeClr>
                    </a:solidFill>
                  </a:tcPr>
                </a:tc>
                <a:tc>
                  <a:txBody>
                    <a:bodyPr/>
                    <a:lstStyle/>
                    <a:p>
                      <a:pPr algn="ctr"/>
                      <a:r>
                        <a:rPr kumimoji="1" lang="ja-JP" altLang="en-US" sz="900" smtClean="0">
                          <a:solidFill>
                            <a:schemeClr val="bg1"/>
                          </a:solidFill>
                        </a:rPr>
                        <a:t>方向性</a:t>
                      </a:r>
                      <a:endParaRPr kumimoji="1" lang="ja-JP" altLang="en-US" sz="900" dirty="0" smtClean="0">
                        <a:solidFill>
                          <a:schemeClr val="bg1"/>
                        </a:solidFill>
                      </a:endParaRPr>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r>
              <a:tr h="664029">
                <a:tc>
                  <a:txBody>
                    <a:bodyPr/>
                    <a:lstStyle/>
                    <a:p>
                      <a:pPr algn="l"/>
                      <a:endParaRPr kumimoji="1" lang="ja-JP" altLang="en-US" sz="1100" b="1" dirty="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CC"/>
                    </a:solidFill>
                  </a:tcPr>
                </a:tc>
                <a:tc>
                  <a:txBody>
                    <a:bodyPr/>
                    <a:lstStyle/>
                    <a:p>
                      <a:pPr algn="l"/>
                      <a:r>
                        <a:rPr kumimoji="1" lang="ja-JP" altLang="en-US" sz="800" b="0" dirty="0" smtClean="0"/>
                        <a:t>中之島及び御堂筋を重点エリア</a:t>
                      </a:r>
                      <a:r>
                        <a:rPr kumimoji="1" lang="ja-JP" altLang="en-US" sz="800" b="0" smtClean="0"/>
                        <a:t>として、新た</a:t>
                      </a:r>
                      <a:r>
                        <a:rPr kumimoji="1" lang="ja-JP" altLang="en-US" sz="800" b="0" dirty="0" smtClean="0"/>
                        <a:t>なライトアップ整備や美しいまちなみ創造の流れを確立。</a:t>
                      </a:r>
                    </a:p>
                    <a:p>
                      <a:pPr algn="l"/>
                      <a:endParaRPr kumimoji="1" lang="ja-JP" altLang="en-US" sz="800" b="0" dirty="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CC"/>
                    </a:solidFill>
                  </a:tcPr>
                </a:tc>
                <a:tc>
                  <a:txBody>
                    <a:bodyPr/>
                    <a:lstStyle/>
                    <a:p>
                      <a:pPr marL="177800" indent="-177800">
                        <a:lnSpc>
                          <a:spcPct val="125000"/>
                        </a:lnSpc>
                        <a:buFont typeface="+mj-ea"/>
                        <a:buNone/>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1)</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重点エリアの抽出</a:t>
                      </a:r>
                      <a:endPar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endParaRPr>
                    </a:p>
                    <a:p>
                      <a:pPr marL="177800" indent="-177800">
                        <a:lnSpc>
                          <a:spcPct val="125000"/>
                        </a:lnSpc>
                        <a:buFont typeface="+mj-ea"/>
                        <a:buNone/>
                      </a:pP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　・整備推進</a:t>
                      </a:r>
                    </a:p>
                  </a:txBody>
                  <a:tcPr marL="70757" marR="70757" marT="32657" marB="32657"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CC"/>
                    </a:solidFill>
                  </a:tcPr>
                </a:tc>
                <a:tc>
                  <a:txBody>
                    <a:bodyPr/>
                    <a:lstStyle/>
                    <a:p>
                      <a:pPr marL="177800" indent="-177800">
                        <a:buFont typeface="+mj-ea"/>
                        <a:buAutoNum type="circleNumDbPlain"/>
                      </a:pPr>
                      <a:r>
                        <a:rPr kumimoji="1" lang="ja-JP" altLang="en-US" sz="800" dirty="0" smtClean="0"/>
                        <a:t>中之島エリアの強化・光の回廊エリアへの拡大</a:t>
                      </a:r>
                    </a:p>
                    <a:p>
                      <a:pPr marL="177800" indent="-177800">
                        <a:buFont typeface="+mj-ea"/>
                        <a:buAutoNum type="circleNumDbPlain"/>
                      </a:pPr>
                      <a:r>
                        <a:rPr kumimoji="1" lang="ja-JP" altLang="en-US" sz="800" dirty="0" smtClean="0"/>
                        <a:t>御堂筋エリアの夜間景観誘導の強化</a:t>
                      </a:r>
                    </a:p>
                    <a:p>
                      <a:pPr marL="177800" indent="-177800">
                        <a:buFont typeface="+mj-ea"/>
                        <a:buAutoNum type="circleNumDbPlain"/>
                      </a:pPr>
                      <a:r>
                        <a:rPr kumimoji="1" lang="ja-JP" altLang="en-US" sz="800" dirty="0" smtClean="0"/>
                        <a:t>民間開発エリアとの連携を推進</a:t>
                      </a:r>
                    </a:p>
                  </a:txBody>
                  <a:tcPr marL="70757" marR="70757" marT="32657" marB="32657"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177800" indent="-177800">
                        <a:buFont typeface="Wingdings" panose="05000000000000000000" pitchFamily="2" charset="2"/>
                        <a:buChar char="l"/>
                      </a:pPr>
                      <a:r>
                        <a:rPr kumimoji="1" lang="ja-JP" altLang="en-US" sz="800" smtClean="0"/>
                        <a:t>第２フェーズの取り組みをふまえた重点エリアの整備推進</a:t>
                      </a:r>
                    </a:p>
                    <a:p>
                      <a:pPr marL="177800" indent="-177800">
                        <a:buFont typeface="Wingdings" panose="05000000000000000000" pitchFamily="2" charset="2"/>
                        <a:buChar char="l"/>
                      </a:pPr>
                      <a:endParaRPr kumimoji="1" lang="ja-JP" altLang="en-US" sz="800" dirty="0" smtClean="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783771">
                <a:tc>
                  <a:txBody>
                    <a:bodyPr/>
                    <a:lstStyle/>
                    <a:p>
                      <a:pPr algn="l"/>
                      <a:endParaRPr kumimoji="1" lang="ja-JP" altLang="en-US" sz="1100" b="1" dirty="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CC"/>
                    </a:solidFill>
                  </a:tcPr>
                </a:tc>
                <a:tc>
                  <a:txBody>
                    <a:bodyPr/>
                    <a:lstStyle/>
                    <a:p>
                      <a:pPr algn="l"/>
                      <a:r>
                        <a:rPr kumimoji="1" lang="ja-JP" altLang="en-US" sz="800" b="0" dirty="0" smtClean="0"/>
                        <a:t>四季折々のイベントの定着が進み、特に「大阪・光の饗宴」では官民が一体となり大阪の冬の風物詩として強化。</a:t>
                      </a:r>
                      <a:endParaRPr kumimoji="1" lang="ja-JP" altLang="en-US" sz="800" b="0" dirty="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CC"/>
                    </a:solidFill>
                  </a:tcPr>
                </a:tc>
                <a:tc>
                  <a:txBody>
                    <a:bodyPr/>
                    <a:lstStyle/>
                    <a:p>
                      <a:pPr marL="92075" indent="-92075">
                        <a:defRPr/>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1)</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大阪・光の饗宴等、</a:t>
                      </a:r>
                      <a:r>
                        <a:rPr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牽引力のある事業と連携した新たなプログラムの創出と既存プログラムの強化</a:t>
                      </a:r>
                      <a:endParaRPr lang="ja-JP" altLang="en-US" sz="1000" b="0" dirty="0">
                        <a:solidFill>
                          <a:srgbClr val="C00000"/>
                        </a:solidFill>
                        <a:latin typeface="HGP創英角ｺﾞｼｯｸUB" panose="020B0900000000000000" pitchFamily="50" charset="-128"/>
                        <a:ea typeface="HGP創英角ｺﾞｼｯｸUB" panose="020B0900000000000000" pitchFamily="50" charset="-128"/>
                      </a:endParaRPr>
                    </a:p>
                  </a:txBody>
                  <a:tcPr marL="70757" marR="70757" marT="32657" marB="32657"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CC"/>
                    </a:solidFill>
                  </a:tcPr>
                </a:tc>
                <a:tc>
                  <a:txBody>
                    <a:bodyPr/>
                    <a:lstStyle/>
                    <a:p>
                      <a:pPr marL="228600" indent="-228600">
                        <a:buFont typeface="+mj-ea"/>
                        <a:buAutoNum type="circleNumDbPlain"/>
                      </a:pPr>
                      <a:r>
                        <a:rPr kumimoji="1" lang="ja-JP" altLang="en-US" sz="800" b="0" dirty="0" smtClean="0"/>
                        <a:t>秋の光のイベント「光の文化祭（仮称）」を水都大阪２０１５、水と光の大文化祭（仮称）に合わせて開催検討</a:t>
                      </a:r>
                    </a:p>
                    <a:p>
                      <a:pPr marL="228600" indent="-228600">
                        <a:buFont typeface="+mj-ea"/>
                        <a:buAutoNum type="circleNumDbPlain"/>
                      </a:pPr>
                      <a:r>
                        <a:rPr kumimoji="1" lang="ja-JP" altLang="en-US" sz="800" dirty="0" smtClean="0"/>
                        <a:t>冬の光のイベント「大阪・光の饗宴」の強化</a:t>
                      </a:r>
                    </a:p>
                  </a:txBody>
                  <a:tcPr marL="70757" marR="70757" marT="32657" marB="32657"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228600" indent="-228600">
                        <a:buFont typeface="Wingdings" panose="05000000000000000000" pitchFamily="2" charset="2"/>
                        <a:buChar char="l"/>
                      </a:pPr>
                      <a:r>
                        <a:rPr kumimoji="1" lang="ja-JP" altLang="en-US" sz="800" smtClean="0"/>
                        <a:t>光プログラムの充実・拡大</a:t>
                      </a:r>
                      <a:endParaRPr kumimoji="1" lang="en-US" altLang="ja-JP" sz="800" smtClean="0"/>
                    </a:p>
                    <a:p>
                      <a:pPr marL="228600" indent="-228600">
                        <a:buFont typeface="Wingdings" panose="05000000000000000000" pitchFamily="2" charset="2"/>
                        <a:buChar char="l"/>
                      </a:pPr>
                      <a:r>
                        <a:rPr kumimoji="1" lang="ja-JP" altLang="en-US" sz="800" smtClean="0"/>
                        <a:t>シンボルプログラムの創出</a:t>
                      </a:r>
                      <a:endParaRPr kumimoji="1" lang="en-US" altLang="ja-JP" sz="800" smtClean="0"/>
                    </a:p>
                    <a:p>
                      <a:pPr marL="228600" indent="-228600">
                        <a:buFont typeface="Wingdings" panose="05000000000000000000" pitchFamily="2" charset="2"/>
                        <a:buChar char="l"/>
                      </a:pPr>
                      <a:r>
                        <a:rPr kumimoji="1" lang="ja-JP" altLang="en-US" sz="800" smtClean="0"/>
                        <a:t>事業の自立性の向上</a:t>
                      </a:r>
                      <a:endParaRPr kumimoji="1" lang="en-US" altLang="ja-JP" sz="800" smtClean="0"/>
                    </a:p>
                    <a:p>
                      <a:pPr marL="228600" indent="-228600">
                        <a:buFont typeface="Wingdings" panose="05000000000000000000" pitchFamily="2" charset="2"/>
                        <a:buChar char="l"/>
                      </a:pPr>
                      <a:r>
                        <a:rPr kumimoji="1" lang="ja-JP" altLang="en-US" sz="800" smtClean="0"/>
                        <a:t>事業体制の確立</a:t>
                      </a:r>
                      <a:endParaRPr kumimoji="1" lang="en-US" altLang="ja-JP" sz="800" smtClean="0"/>
                    </a:p>
                    <a:p>
                      <a:pPr marL="228600" indent="-228600">
                        <a:buFont typeface="Wingdings" panose="05000000000000000000" pitchFamily="2" charset="2"/>
                        <a:buChar char="l"/>
                      </a:pPr>
                      <a:r>
                        <a:rPr kumimoji="1" lang="ja-JP" altLang="en-US" sz="800" smtClean="0"/>
                        <a:t>エンターテイメント性の強化、多文化との共生</a:t>
                      </a:r>
                      <a:endParaRPr kumimoji="1" lang="ja-JP" altLang="en-US" sz="800" dirty="0" smtClean="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617925">
                <a:tc rowSpan="3">
                  <a:txBody>
                    <a:bodyPr/>
                    <a:lstStyle/>
                    <a:p>
                      <a:pPr algn="l"/>
                      <a:endParaRPr kumimoji="1" lang="ja-JP" altLang="en-US" sz="1100" b="1" dirty="0" smtClean="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CC"/>
                    </a:solidFill>
                  </a:tcPr>
                </a:tc>
                <a:tc rowSpan="3">
                  <a:txBody>
                    <a:bodyPr/>
                    <a:lstStyle/>
                    <a:p>
                      <a:pPr algn="l"/>
                      <a:r>
                        <a:rPr kumimoji="1" lang="ja-JP" altLang="en-US" sz="800" b="0" dirty="0" smtClean="0"/>
                        <a:t>ＬＵＣＩを活用した海外ＰＲ、都市交流などが活性化され、ウェブも刷新されるなど発信力が強化。</a:t>
                      </a:r>
                    </a:p>
                    <a:p>
                      <a:pPr algn="l"/>
                      <a:endParaRPr kumimoji="1" lang="ja-JP" altLang="en-US" sz="800" b="0" dirty="0" smtClean="0"/>
                    </a:p>
                  </a:txBody>
                  <a:tcPr marL="70757" marR="70757" marT="32657" marB="32657">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CC"/>
                    </a:solidFill>
                  </a:tcPr>
                </a:tc>
                <a:tc>
                  <a:txBody>
                    <a:bodyPr/>
                    <a:lstStyle/>
                    <a:p>
                      <a:pPr marL="177800" indent="-177800">
                        <a:lnSpc>
                          <a:spcPct val="125000"/>
                        </a:lnSpc>
                        <a:buFont typeface="+mj-ea"/>
                        <a:buNone/>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1</a:t>
                      </a:r>
                      <a:r>
                        <a:rPr kumimoji="1" lang="en-US" altLang="ja-JP" sz="1000" b="0" smtClean="0">
                          <a:solidFill>
                            <a:srgbClr val="C00000"/>
                          </a:solidFill>
                          <a:latin typeface="HGP創英角ｺﾞｼｯｸUB" panose="020B0900000000000000" pitchFamily="50" charset="-128"/>
                          <a:ea typeface="HGP創英角ｺﾞｼｯｸUB" panose="020B0900000000000000" pitchFamily="50" charset="-128"/>
                        </a:rPr>
                        <a:t>)</a:t>
                      </a:r>
                      <a:r>
                        <a:rPr kumimoji="1" lang="ja-JP" altLang="en-US" sz="1000" b="0" smtClean="0">
                          <a:solidFill>
                            <a:srgbClr val="C00000"/>
                          </a:solidFill>
                          <a:latin typeface="HGP創英角ｺﾞｼｯｸUB" panose="020B0900000000000000" pitchFamily="50" charset="-128"/>
                          <a:ea typeface="HGP創英角ｺﾞｼｯｸUB" panose="020B0900000000000000" pitchFamily="50" charset="-128"/>
                        </a:rPr>
                        <a:t>ＬＵＣＩなど海外</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及び国内との交流及び発信力強化</a:t>
                      </a:r>
                    </a:p>
                  </a:txBody>
                  <a:tcPr marL="70757" marR="70757" marT="32657" marB="32657"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CC"/>
                    </a:solidFill>
                  </a:tcPr>
                </a:tc>
                <a:tc>
                  <a:txBody>
                    <a:bodyPr/>
                    <a:lstStyle/>
                    <a:p>
                      <a:pPr marL="228600" indent="-228600">
                        <a:buFont typeface="+mj-ea"/>
                        <a:buAutoNum type="circleNumDbPlain"/>
                      </a:pPr>
                      <a:r>
                        <a:rPr kumimoji="1" lang="en-US" altLang="ja-JP" sz="800" dirty="0" smtClean="0"/>
                        <a:t>LUCI</a:t>
                      </a:r>
                      <a:r>
                        <a:rPr kumimoji="1" lang="ja-JP" altLang="en-US" sz="800" dirty="0" smtClean="0"/>
                        <a:t>での活動を積極的に発信</a:t>
                      </a:r>
                    </a:p>
                    <a:p>
                      <a:pPr marL="228600" indent="-228600">
                        <a:buFont typeface="+mj-ea"/>
                        <a:buAutoNum type="circleNumDbPlain"/>
                      </a:pPr>
                      <a:r>
                        <a:rPr kumimoji="1" lang="en-US" altLang="ja-JP" sz="800" dirty="0" smtClean="0"/>
                        <a:t>LUCI</a:t>
                      </a:r>
                      <a:r>
                        <a:rPr kumimoji="1" lang="ja-JP" altLang="en-US" sz="800" dirty="0" smtClean="0"/>
                        <a:t>総会の大阪誘致に</a:t>
                      </a:r>
                      <a:r>
                        <a:rPr kumimoji="1" lang="ja-JP" altLang="en-US" sz="800" smtClean="0"/>
                        <a:t>向けた取り組み</a:t>
                      </a:r>
                      <a:endParaRPr kumimoji="1" lang="en-US" altLang="ja-JP" sz="800" smtClean="0"/>
                    </a:p>
                    <a:p>
                      <a:pPr marL="228600" indent="-228600">
                        <a:buFont typeface="+mj-ea"/>
                        <a:buAutoNum type="circleNumDbPlain"/>
                      </a:pPr>
                      <a:r>
                        <a:rPr kumimoji="1" lang="ja-JP" altLang="en-US" sz="800" smtClean="0">
                          <a:solidFill>
                            <a:schemeClr val="tx1"/>
                          </a:solidFill>
                        </a:rPr>
                        <a:t>関西、国内各都市との交流継続</a:t>
                      </a:r>
                      <a:endParaRPr kumimoji="1" lang="en-US" altLang="ja-JP" sz="800" dirty="0" smtClean="0"/>
                    </a:p>
                  </a:txBody>
                  <a:tcPr marL="70757" marR="70757" marT="32657" marB="32657"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800" smtClean="0">
                          <a:solidFill>
                            <a:schemeClr val="tx1"/>
                          </a:solidFill>
                        </a:rPr>
                        <a:t>プロモーション強化継続</a:t>
                      </a:r>
                    </a:p>
                    <a:p>
                      <a:pPr marL="171450" indent="-171450">
                        <a:buFont typeface="Wingdings" panose="05000000000000000000" pitchFamily="2" charset="2"/>
                        <a:buChar char="l"/>
                      </a:pPr>
                      <a:r>
                        <a:rPr kumimoji="1" lang="ja-JP" altLang="en-US" sz="800" smtClean="0">
                          <a:solidFill>
                            <a:schemeClr val="tx1"/>
                          </a:solidFill>
                        </a:rPr>
                        <a:t>LUCI総会、全国あかりサミットの誘致活動</a:t>
                      </a:r>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588771">
                <a:tc vMerge="1">
                  <a:txBody>
                    <a:bodyPr/>
                    <a:lstStyle/>
                    <a:p>
                      <a:endParaRPr kumimoji="1" lang="ja-JP" altLang="en-US"/>
                    </a:p>
                  </a:txBody>
                  <a:tcPr/>
                </a:tc>
                <a:tc vMerge="1">
                  <a:txBody>
                    <a:bodyPr/>
                    <a:lstStyle/>
                    <a:p>
                      <a:pPr algn="l"/>
                      <a:endParaRPr kumimoji="1" lang="ja-JP" altLang="en-US" sz="1100" b="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177800" indent="-177800">
                        <a:lnSpc>
                          <a:spcPct val="125000"/>
                        </a:lnSpc>
                        <a:buFont typeface="+mj-ea"/>
                        <a:buNone/>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2)</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多様なニーズに即した</a:t>
                      </a:r>
                      <a:endPar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endParaRPr>
                    </a:p>
                    <a:p>
                      <a:pPr marL="177800" indent="-177800">
                        <a:lnSpc>
                          <a:spcPct val="125000"/>
                        </a:lnSpc>
                        <a:buFont typeface="+mj-ea"/>
                        <a:buNone/>
                      </a:pP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　</a:t>
                      </a:r>
                      <a:r>
                        <a:rPr kumimoji="1" lang="ja-JP" altLang="en-US" sz="1000" b="0" smtClean="0">
                          <a:solidFill>
                            <a:srgbClr val="C00000"/>
                          </a:solidFill>
                          <a:latin typeface="HGP創英角ｺﾞｼｯｸUB" panose="020B0900000000000000" pitchFamily="50" charset="-128"/>
                          <a:ea typeface="HGP創英角ｺﾞｼｯｸUB" panose="020B0900000000000000" pitchFamily="50" charset="-128"/>
                        </a:rPr>
                        <a:t>光観光プログラムの</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開発と発信</a:t>
                      </a:r>
                      <a:endPar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endParaRPr>
                    </a:p>
                  </a:txBody>
                  <a:tcPr marL="70757" marR="70757" marT="32657" marB="32657"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228600" indent="-228600">
                        <a:buFont typeface="+mj-ea"/>
                        <a:buAutoNum type="circleNumDbPlain"/>
                      </a:pPr>
                      <a:r>
                        <a:rPr kumimoji="1" lang="ja-JP" altLang="en-US" sz="800" dirty="0" smtClean="0"/>
                        <a:t>整備された光景観を観光資源として積極的に情報発信</a:t>
                      </a:r>
                    </a:p>
                    <a:p>
                      <a:pPr marL="228600" indent="-228600">
                        <a:buFont typeface="+mj-ea"/>
                        <a:buAutoNum type="circleNumDbPlain"/>
                      </a:pPr>
                      <a:r>
                        <a:rPr kumimoji="1" lang="ja-JP" altLang="en-US" sz="800" dirty="0" smtClean="0"/>
                        <a:t>夜間景観まちあるき</a:t>
                      </a:r>
                      <a:r>
                        <a:rPr kumimoji="1" lang="ja-JP" altLang="en-US" sz="800" smtClean="0"/>
                        <a:t>プログラムの推進・新光</a:t>
                      </a:r>
                      <a:r>
                        <a:rPr kumimoji="1" lang="ja-JP" altLang="en-US" sz="800" dirty="0" smtClean="0"/>
                        <a:t>百景アワード</a:t>
                      </a:r>
                      <a:r>
                        <a:rPr kumimoji="1" lang="ja-JP" altLang="en-US" sz="800" smtClean="0"/>
                        <a:t>の選定</a:t>
                      </a:r>
                      <a:endParaRPr kumimoji="1" lang="ja-JP" altLang="en-US" sz="800" dirty="0"/>
                    </a:p>
                  </a:txBody>
                  <a:tcPr marL="70757" marR="70757" marT="32657" marB="32657"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28600" indent="-228600">
                        <a:buFont typeface="Wingdings" panose="05000000000000000000" pitchFamily="2" charset="2"/>
                        <a:buChar char="l"/>
                      </a:pPr>
                      <a:endParaRPr kumimoji="1" lang="ja-JP" altLang="en-US" sz="800" dirty="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508234">
                <a:tc vMerge="1">
                  <a:txBody>
                    <a:bodyPr/>
                    <a:lstStyle/>
                    <a:p>
                      <a:endParaRPr kumimoji="1" lang="ja-JP" altLang="en-US"/>
                    </a:p>
                  </a:txBody>
                  <a:tcPr/>
                </a:tc>
                <a:tc vMerge="1">
                  <a:txBody>
                    <a:bodyPr/>
                    <a:lstStyle/>
                    <a:p>
                      <a:pPr algn="l"/>
                      <a:endParaRPr kumimoji="1" lang="ja-JP" altLang="en-US" sz="1600" b="1"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CC"/>
                    </a:solidFill>
                  </a:tcPr>
                </a:tc>
                <a:tc>
                  <a:txBody>
                    <a:bodyPr/>
                    <a:lstStyle/>
                    <a:p>
                      <a:pPr marL="177800" marR="0" indent="-177800" algn="l" defTabSz="914400" rtl="0" eaLnBrk="1" fontAlgn="auto" latinLnBrk="0" hangingPunct="1">
                        <a:lnSpc>
                          <a:spcPct val="125000"/>
                        </a:lnSpc>
                        <a:spcBef>
                          <a:spcPts val="0"/>
                        </a:spcBef>
                        <a:spcAft>
                          <a:spcPts val="0"/>
                        </a:spcAft>
                        <a:buClrTx/>
                        <a:buSzTx/>
                        <a:buFont typeface="+mj-ea"/>
                        <a:buNone/>
                        <a:tabLst/>
                        <a:defRPr/>
                      </a:pPr>
                      <a:r>
                        <a:rPr kumimoji="1" lang="en-US" altLang="ja-JP" sz="1000" b="0" smtClean="0">
                          <a:solidFill>
                            <a:srgbClr val="C00000"/>
                          </a:solidFill>
                          <a:latin typeface="HGP創英角ｺﾞｼｯｸUB" panose="020B0900000000000000" pitchFamily="50" charset="-128"/>
                          <a:ea typeface="HGP創英角ｺﾞｼｯｸUB" panose="020B0900000000000000" pitchFamily="50" charset="-128"/>
                        </a:rPr>
                        <a:t>3)</a:t>
                      </a:r>
                      <a:r>
                        <a:rPr kumimoji="1" lang="ja-JP" altLang="en-US" sz="1000" b="0" smtClean="0">
                          <a:solidFill>
                            <a:srgbClr val="C00000"/>
                          </a:solidFill>
                          <a:latin typeface="HGP創英角ｺﾞｼｯｸUB" panose="020B0900000000000000" pitchFamily="50" charset="-128"/>
                          <a:ea typeface="HGP創英角ｺﾞｼｯｸUB" panose="020B0900000000000000" pitchFamily="50" charset="-128"/>
                        </a:rPr>
                        <a:t>大阪光</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のまちづくり２０２０構想のＰＲ強化</a:t>
                      </a:r>
                    </a:p>
                  </a:txBody>
                  <a:tcPr marL="70757" marR="70757" marT="32657" marB="32657"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CC"/>
                    </a:solidFill>
                  </a:tcPr>
                </a:tc>
                <a:tc>
                  <a:txBody>
                    <a:bodyPr/>
                    <a:lstStyle/>
                    <a:p>
                      <a:pPr marL="228600" indent="-228600">
                        <a:buFont typeface="+mj-ea"/>
                        <a:buAutoNum type="circleNumDbPlain"/>
                      </a:pPr>
                      <a:r>
                        <a:rPr kumimoji="1" lang="ja-JP" altLang="en-US" sz="800" dirty="0" smtClean="0"/>
                        <a:t>ｗｅｂの積極的活用</a:t>
                      </a:r>
                    </a:p>
                    <a:p>
                      <a:pPr marL="228600" indent="-228600">
                        <a:buFont typeface="+mj-ea"/>
                        <a:buAutoNum type="circleNumDbPlain"/>
                      </a:pPr>
                      <a:r>
                        <a:rPr kumimoji="1" lang="ja-JP" altLang="en-US" sz="800" dirty="0" smtClean="0"/>
                        <a:t>光のまちづくり</a:t>
                      </a:r>
                      <a:r>
                        <a:rPr kumimoji="1" lang="en-US" altLang="ja-JP" sz="800" dirty="0" smtClean="0"/>
                        <a:t>10</a:t>
                      </a:r>
                      <a:r>
                        <a:rPr kumimoji="1" lang="ja-JP" altLang="en-US" sz="800" dirty="0" smtClean="0"/>
                        <a:t>周年記念書籍</a:t>
                      </a:r>
                      <a:r>
                        <a:rPr kumimoji="1" lang="ja-JP" altLang="en-US" sz="800" smtClean="0"/>
                        <a:t>の発刊</a:t>
                      </a:r>
                      <a:endParaRPr kumimoji="1" lang="ja-JP" altLang="en-US" sz="800" dirty="0"/>
                    </a:p>
                  </a:txBody>
                  <a:tcPr marL="70757" marR="70757" marT="32657" marB="32657"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228600" indent="-228600">
                        <a:buFont typeface="Wingdings" panose="05000000000000000000" pitchFamily="2" charset="2"/>
                        <a:buChar char="l"/>
                      </a:pPr>
                      <a:endParaRPr kumimoji="1" lang="ja-JP" altLang="en-US" sz="800" dirty="0"/>
                    </a:p>
                  </a:txBody>
                  <a:tcPr marL="70757" marR="70757" marT="32657" marB="326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656043629"/>
              </p:ext>
            </p:extLst>
          </p:nvPr>
        </p:nvGraphicFramePr>
        <p:xfrm>
          <a:off x="437591" y="5233228"/>
          <a:ext cx="9195931" cy="1510398"/>
        </p:xfrm>
        <a:graphic>
          <a:graphicData uri="http://schemas.openxmlformats.org/drawingml/2006/table">
            <a:tbl>
              <a:tblPr firstRow="1" bandRow="1">
                <a:tableStyleId>{5940675A-B579-460E-94D1-54222C63F5DA}</a:tableStyleId>
              </a:tblPr>
              <a:tblGrid>
                <a:gridCol w="1323979"/>
                <a:gridCol w="1321951"/>
                <a:gridCol w="2038007"/>
                <a:gridCol w="2784659"/>
                <a:gridCol w="1727335"/>
              </a:tblGrid>
              <a:tr h="609600">
                <a:tc rowSpan="3">
                  <a:txBody>
                    <a:bodyPr/>
                    <a:lstStyle/>
                    <a:p>
                      <a:pPr algn="l"/>
                      <a:endParaRPr kumimoji="1" lang="ja-JP" altLang="en-US" sz="1100" b="1" dirty="0">
                        <a:solidFill>
                          <a:schemeClr val="tx1"/>
                        </a:solidFill>
                      </a:endParaRPr>
                    </a:p>
                  </a:txBody>
                  <a:tcPr marL="70757" marR="70757" marT="32657" marB="32657" anchor="ctr">
                    <a:solidFill>
                      <a:srgbClr val="FFFFCC"/>
                    </a:solidFill>
                  </a:tcPr>
                </a:tc>
                <a:tc rowSpan="3">
                  <a:txBody>
                    <a:bodyPr/>
                    <a:lstStyle/>
                    <a:p>
                      <a:pPr algn="l"/>
                      <a:r>
                        <a:rPr kumimoji="1" lang="ja-JP" altLang="en-US" sz="800" b="0" dirty="0" smtClean="0">
                          <a:solidFill>
                            <a:schemeClr val="tx1"/>
                          </a:solidFill>
                        </a:rPr>
                        <a:t>専門分野に特化した部会の設置</a:t>
                      </a:r>
                      <a:r>
                        <a:rPr kumimoji="1" lang="ja-JP" altLang="en-US" sz="800" b="0" smtClean="0">
                          <a:solidFill>
                            <a:schemeClr val="tx1"/>
                          </a:solidFill>
                        </a:rPr>
                        <a:t>により、関係者</a:t>
                      </a:r>
                      <a:r>
                        <a:rPr kumimoji="1" lang="ja-JP" altLang="en-US" sz="800" b="0" dirty="0" smtClean="0">
                          <a:solidFill>
                            <a:schemeClr val="tx1"/>
                          </a:solidFill>
                        </a:rPr>
                        <a:t>の情報交流が活性化されたことで、光景観促進の気運向上。</a:t>
                      </a:r>
                      <a:endParaRPr kumimoji="1" lang="ja-JP" altLang="en-US" sz="800" b="0" dirty="0">
                        <a:solidFill>
                          <a:schemeClr val="tx1"/>
                        </a:solidFill>
                      </a:endParaRPr>
                    </a:p>
                  </a:txBody>
                  <a:tcPr marL="70757" marR="70757" marT="32657" marB="32657">
                    <a:solidFill>
                      <a:srgbClr val="FFFFCC"/>
                    </a:solidFill>
                  </a:tcPr>
                </a:tc>
                <a:tc>
                  <a:txBody>
                    <a:bodyPr/>
                    <a:lstStyle/>
                    <a:p>
                      <a:pPr marL="177800" indent="-177800">
                        <a:lnSpc>
                          <a:spcPct val="125000"/>
                        </a:lnSpc>
                        <a:buFont typeface="+mj-ea"/>
                        <a:buNone/>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1)</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維持メンテナンスマネジメントの推進</a:t>
                      </a:r>
                      <a:r>
                        <a:rPr kumimoji="1" lang="ja-JP" altLang="en-US" sz="900" b="0" dirty="0" smtClean="0">
                          <a:solidFill>
                            <a:srgbClr val="C00000"/>
                          </a:solidFill>
                          <a:latin typeface="HGP創英角ｺﾞｼｯｸUB" panose="020B0900000000000000" pitchFamily="50" charset="-128"/>
                          <a:ea typeface="HGP創英角ｺﾞｼｯｸUB" panose="020B0900000000000000" pitchFamily="50" charset="-128"/>
                        </a:rPr>
                        <a:t>（安全、省エネ、</a:t>
                      </a:r>
                      <a:r>
                        <a:rPr kumimoji="1" lang="en-US" altLang="ja-JP" sz="900" b="0" dirty="0" smtClean="0">
                          <a:solidFill>
                            <a:srgbClr val="C00000"/>
                          </a:solidFill>
                          <a:latin typeface="HGP創英角ｺﾞｼｯｸUB" panose="020B0900000000000000" pitchFamily="50" charset="-128"/>
                          <a:ea typeface="HGP創英角ｺﾞｼｯｸUB" panose="020B0900000000000000" pitchFamily="50" charset="-128"/>
                        </a:rPr>
                        <a:t>LED</a:t>
                      </a:r>
                      <a:r>
                        <a:rPr kumimoji="1" lang="ja-JP" altLang="en-US" sz="900" b="0" dirty="0" smtClean="0">
                          <a:solidFill>
                            <a:srgbClr val="C00000"/>
                          </a:solidFill>
                          <a:latin typeface="HGP創英角ｺﾞｼｯｸUB" panose="020B0900000000000000" pitchFamily="50" charset="-128"/>
                          <a:ea typeface="HGP創英角ｺﾞｼｯｸUB" panose="020B0900000000000000" pitchFamily="50" charset="-128"/>
                        </a:rPr>
                        <a:t>サイクルを考慮した維持管理）</a:t>
                      </a:r>
                    </a:p>
                  </a:txBody>
                  <a:tcPr marL="70757" marR="70757" marT="32657" marB="32657" anchor="ctr">
                    <a:lnR w="12700" cmpd="sng">
                      <a:noFill/>
                    </a:lnR>
                    <a:solidFill>
                      <a:srgbClr val="FFFFCC"/>
                    </a:solidFill>
                  </a:tcPr>
                </a:tc>
                <a:tc>
                  <a:txBody>
                    <a:bodyPr/>
                    <a:lstStyle/>
                    <a:p>
                      <a:pPr marL="228600" indent="-228600">
                        <a:buFont typeface="+mj-ea"/>
                        <a:buAutoNum type="circleNumDbPlain"/>
                      </a:pPr>
                      <a:r>
                        <a:rPr kumimoji="1" lang="ja-JP" altLang="en-US" sz="800" dirty="0" smtClean="0"/>
                        <a:t>ＬＥＤに関する勉強会・研修会等の開催</a:t>
                      </a:r>
                    </a:p>
                    <a:p>
                      <a:pPr marL="228600" indent="-228600">
                        <a:buFont typeface="+mj-ea"/>
                        <a:buAutoNum type="circleNumDbPlain"/>
                      </a:pPr>
                      <a:r>
                        <a:rPr kumimoji="1" lang="ja-JP" altLang="en-US" sz="800" dirty="0" smtClean="0"/>
                        <a:t>持続可能なビジネスモデルの検討（リース、民間参加型など）</a:t>
                      </a:r>
                      <a:endParaRPr kumimoji="1" lang="ja-JP" altLang="en-US" sz="800" dirty="0" smtClean="0">
                        <a:solidFill>
                          <a:schemeClr val="tx1"/>
                        </a:solidFill>
                      </a:endParaRPr>
                    </a:p>
                  </a:txBody>
                  <a:tcPr marL="70757" marR="70757" marT="32657" marB="32657" anchor="ctr">
                    <a:lnL w="12700" cmpd="sng">
                      <a:noFill/>
                    </a:lnL>
                    <a:lnR w="12700" cap="flat" cmpd="sng" algn="ctr">
                      <a:solidFill>
                        <a:schemeClr val="tx1"/>
                      </a:solidFill>
                      <a:prstDash val="solid"/>
                      <a:round/>
                      <a:headEnd type="none" w="med" len="med"/>
                      <a:tailEnd type="none" w="med" len="med"/>
                    </a:lnR>
                  </a:tcPr>
                </a:tc>
                <a:tc>
                  <a:txBody>
                    <a:bodyPr/>
                    <a:lstStyle/>
                    <a:p>
                      <a:pPr marL="228600" indent="-228600">
                        <a:buFont typeface="+mj-ea"/>
                        <a:buAutoNum type="circleNumDbPlain"/>
                      </a:pPr>
                      <a:endParaRPr kumimoji="1" lang="ja-JP" altLang="en-US" sz="800" dirty="0" smtClean="0">
                        <a:solidFill>
                          <a:schemeClr val="tx1"/>
                        </a:solidFill>
                      </a:endParaRPr>
                    </a:p>
                  </a:txBody>
                  <a:tcPr marL="70757" marR="70757" marT="32657" marB="32657" anchor="ctr">
                    <a:lnL w="12700" cap="flat" cmpd="sng" algn="ctr">
                      <a:solidFill>
                        <a:schemeClr val="tx1"/>
                      </a:solidFill>
                      <a:prstDash val="solid"/>
                      <a:round/>
                      <a:headEnd type="none" w="med" len="med"/>
                      <a:tailEnd type="none" w="med" len="med"/>
                    </a:lnL>
                  </a:tcPr>
                </a:tc>
              </a:tr>
              <a:tr h="446320">
                <a:tc vMerge="1">
                  <a:txBody>
                    <a:bodyPr/>
                    <a:lstStyle/>
                    <a:p>
                      <a:endParaRPr kumimoji="1" lang="ja-JP" altLang="en-US"/>
                    </a:p>
                  </a:txBody>
                  <a:tcPr/>
                </a:tc>
                <a:tc vMerge="1">
                  <a:txBody>
                    <a:bodyPr/>
                    <a:lstStyle/>
                    <a:p>
                      <a:endParaRPr kumimoji="1" lang="ja-JP" altLang="en-US"/>
                    </a:p>
                  </a:txBody>
                  <a:tcPr/>
                </a:tc>
                <a:tc>
                  <a:txBody>
                    <a:bodyPr/>
                    <a:lstStyle/>
                    <a:p>
                      <a:pPr marL="177800" marR="0" indent="-177800" algn="l" defTabSz="914400" rtl="0" eaLnBrk="1" fontAlgn="auto" latinLnBrk="0" hangingPunct="1">
                        <a:lnSpc>
                          <a:spcPct val="125000"/>
                        </a:lnSpc>
                        <a:spcBef>
                          <a:spcPts val="0"/>
                        </a:spcBef>
                        <a:spcAft>
                          <a:spcPts val="0"/>
                        </a:spcAft>
                        <a:buClrTx/>
                        <a:buSzTx/>
                        <a:buFont typeface="+mj-ea"/>
                        <a:buNone/>
                        <a:tabLst/>
                        <a:defRPr/>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2)</a:t>
                      </a:r>
                      <a:r>
                        <a:rPr kumimoji="1" lang="en-US" altLang="ja-JP" sz="1000" b="0" dirty="0" err="1" smtClean="0">
                          <a:solidFill>
                            <a:srgbClr val="C00000"/>
                          </a:solidFill>
                          <a:latin typeface="HGP創英角ｺﾞｼｯｸUB" panose="020B0900000000000000" pitchFamily="50" charset="-128"/>
                          <a:ea typeface="HGP創英角ｺﾞｼｯｸUB" panose="020B0900000000000000" pitchFamily="50" charset="-128"/>
                        </a:rPr>
                        <a:t>情報交換会</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・研修会・勉強会の開催</a:t>
                      </a:r>
                    </a:p>
                  </a:txBody>
                  <a:tcPr marL="70757" marR="70757" marT="32657" marB="32657" anchor="ctr">
                    <a:lnR w="12700" cmpd="sng">
                      <a:noFill/>
                    </a:lnR>
                    <a:solidFill>
                      <a:srgbClr val="FFFFCC"/>
                    </a:solidFill>
                  </a:tcPr>
                </a:tc>
                <a:tc>
                  <a:txBody>
                    <a:bodyPr/>
                    <a:lstStyle/>
                    <a:p>
                      <a:pPr marL="228600" indent="-228600">
                        <a:buFont typeface="+mj-ea"/>
                        <a:buAutoNum type="circleNumDbPlain"/>
                      </a:pPr>
                      <a:r>
                        <a:rPr kumimoji="1" lang="ja-JP" altLang="en-US" sz="800" dirty="0" smtClean="0"/>
                        <a:t>照明、制御、発電・蓄電などの最新技術（スマートテクノロジー）に関するメーカーなどとの勉強会</a:t>
                      </a:r>
                      <a:endParaRPr kumimoji="1" lang="en-US" altLang="ja-JP" sz="800" dirty="0" smtClean="0"/>
                    </a:p>
                    <a:p>
                      <a:pPr marL="228600" indent="-228600">
                        <a:buFont typeface="+mj-ea"/>
                        <a:buAutoNum type="circleNumDbPlain"/>
                      </a:pPr>
                      <a:r>
                        <a:rPr kumimoji="1" lang="ja-JP" altLang="en-US" sz="800" dirty="0" smtClean="0">
                          <a:solidFill>
                            <a:schemeClr val="tx1"/>
                          </a:solidFill>
                        </a:rPr>
                        <a:t>エリアにおける勉強会</a:t>
                      </a:r>
                    </a:p>
                  </a:txBody>
                  <a:tcPr marL="70757" marR="70757" marT="32657" marB="32657" anchor="ctr">
                    <a:lnL w="12700" cmpd="sng">
                      <a:noFill/>
                    </a:lnL>
                    <a:lnR w="12700" cap="flat" cmpd="sng" algn="ctr">
                      <a:solidFill>
                        <a:schemeClr val="tx1"/>
                      </a:solidFill>
                      <a:prstDash val="solid"/>
                      <a:round/>
                      <a:headEnd type="none" w="med" len="med"/>
                      <a:tailEnd type="none" w="med" len="med"/>
                    </a:lnR>
                  </a:tcPr>
                </a:tc>
                <a:tc>
                  <a:txBody>
                    <a:bodyPr/>
                    <a:lstStyle/>
                    <a:p>
                      <a:pPr marL="228600" indent="-228600">
                        <a:buFont typeface="+mj-ea"/>
                        <a:buAutoNum type="circleNumDbPlain"/>
                      </a:pPr>
                      <a:endParaRPr kumimoji="1" lang="ja-JP" altLang="en-US" sz="800" dirty="0">
                        <a:solidFill>
                          <a:schemeClr val="tx1"/>
                        </a:solidFill>
                      </a:endParaRPr>
                    </a:p>
                  </a:txBody>
                  <a:tcPr marL="70757" marR="70757" marT="32657" marB="32657" anchor="ctr">
                    <a:lnL w="12700" cap="flat" cmpd="sng" algn="ctr">
                      <a:solidFill>
                        <a:schemeClr val="tx1"/>
                      </a:solidFill>
                      <a:prstDash val="solid"/>
                      <a:round/>
                      <a:headEnd type="none" w="med" len="med"/>
                      <a:tailEnd type="none" w="med" len="med"/>
                    </a:lnL>
                  </a:tcPr>
                </a:tc>
              </a:tr>
              <a:tr h="446314">
                <a:tc vMerge="1">
                  <a:txBody>
                    <a:bodyPr/>
                    <a:lstStyle/>
                    <a:p>
                      <a:endParaRPr kumimoji="1" lang="ja-JP" altLang="en-US"/>
                    </a:p>
                  </a:txBody>
                  <a:tcPr/>
                </a:tc>
                <a:tc vMerge="1">
                  <a:txBody>
                    <a:bodyPr/>
                    <a:lstStyle/>
                    <a:p>
                      <a:endParaRPr kumimoji="1" lang="ja-JP" altLang="en-US"/>
                    </a:p>
                  </a:txBody>
                  <a:tcPr/>
                </a:tc>
                <a:tc>
                  <a:txBody>
                    <a:bodyPr/>
                    <a:lstStyle/>
                    <a:p>
                      <a:pPr marL="177800" indent="-177800">
                        <a:lnSpc>
                          <a:spcPct val="125000"/>
                        </a:lnSpc>
                        <a:buFont typeface="+mj-ea"/>
                        <a:buNone/>
                      </a:pPr>
                      <a:r>
                        <a:rPr kumimoji="1" lang="en-US" altLang="ja-JP" sz="1000" b="0" dirty="0" smtClean="0">
                          <a:solidFill>
                            <a:srgbClr val="C00000"/>
                          </a:solidFill>
                          <a:latin typeface="HGP創英角ｺﾞｼｯｸUB" panose="020B0900000000000000" pitchFamily="50" charset="-128"/>
                          <a:ea typeface="HGP創英角ｺﾞｼｯｸUB" panose="020B0900000000000000" pitchFamily="50" charset="-128"/>
                        </a:rPr>
                        <a:t>3)</a:t>
                      </a:r>
                      <a:r>
                        <a:rPr kumimoji="1" lang="ja-JP" altLang="en-US" sz="1000" b="0" dirty="0" smtClean="0">
                          <a:solidFill>
                            <a:srgbClr val="C00000"/>
                          </a:solidFill>
                          <a:latin typeface="HGP創英角ｺﾞｼｯｸUB" panose="020B0900000000000000" pitchFamily="50" charset="-128"/>
                          <a:ea typeface="HGP創英角ｺﾞｼｯｸUB" panose="020B0900000000000000" pitchFamily="50" charset="-128"/>
                        </a:rPr>
                        <a:t>アドバイザリー</a:t>
                      </a:r>
                      <a:r>
                        <a:rPr kumimoji="1" lang="ja-JP" altLang="en-US" sz="1000" b="0" smtClean="0">
                          <a:solidFill>
                            <a:srgbClr val="C00000"/>
                          </a:solidFill>
                          <a:latin typeface="HGP創英角ｺﾞｼｯｸUB" panose="020B0900000000000000" pitchFamily="50" charset="-128"/>
                          <a:ea typeface="HGP創英角ｺﾞｼｯｸUB" panose="020B0900000000000000" pitchFamily="50" charset="-128"/>
                        </a:rPr>
                        <a:t>機能の推進</a:t>
                      </a:r>
                      <a:endParaRPr kumimoji="1" lang="en-US" altLang="ja-JP" sz="1000" b="0" smtClean="0">
                        <a:solidFill>
                          <a:srgbClr val="C00000"/>
                        </a:solidFill>
                        <a:latin typeface="HGP創英角ｺﾞｼｯｸUB" panose="020B0900000000000000" pitchFamily="50" charset="-128"/>
                        <a:ea typeface="HGP創英角ｺﾞｼｯｸUB" panose="020B0900000000000000" pitchFamily="50" charset="-128"/>
                      </a:endParaRPr>
                    </a:p>
                    <a:p>
                      <a:pPr marL="177800" indent="-177800">
                        <a:lnSpc>
                          <a:spcPct val="125000"/>
                        </a:lnSpc>
                        <a:buFont typeface="+mj-ea"/>
                        <a:buNone/>
                      </a:pPr>
                      <a:r>
                        <a:rPr kumimoji="1" lang="ja-JP" altLang="en-US" sz="1000" b="0" smtClean="0">
                          <a:solidFill>
                            <a:srgbClr val="C00000"/>
                          </a:solidFill>
                          <a:latin typeface="HGP創英角ｺﾞｼｯｸUB" panose="020B0900000000000000" pitchFamily="50" charset="-128"/>
                          <a:ea typeface="HGP創英角ｺﾞｼｯｸUB" panose="020B0900000000000000" pitchFamily="50" charset="-128"/>
                        </a:rPr>
                        <a:t>（体制づくり）</a:t>
                      </a:r>
                    </a:p>
                  </a:txBody>
                  <a:tcPr marL="70757" marR="70757" marT="32657" marB="32657" anchor="ctr">
                    <a:lnR w="12700" cmpd="sng">
                      <a:noFill/>
                    </a:lnR>
                    <a:solidFill>
                      <a:srgbClr val="FFFFCC"/>
                    </a:solidFill>
                  </a:tcPr>
                </a:tc>
                <a:tc>
                  <a:txBody>
                    <a:bodyPr/>
                    <a:lstStyle/>
                    <a:p>
                      <a:pPr marL="228600" indent="-228600">
                        <a:buFont typeface="+mj-ea"/>
                        <a:buAutoNum type="circleNumDbPlain"/>
                      </a:pPr>
                      <a:r>
                        <a:rPr kumimoji="1" lang="ja-JP" altLang="en-US" sz="800" smtClean="0"/>
                        <a:t>新規及び既存ライトアップとの調和といったデザイン、技術に関するアドバイスや調整機能を持った体制づくりに向けた仕組みの推進</a:t>
                      </a:r>
                    </a:p>
                  </a:txBody>
                  <a:tcPr marL="70757" marR="70757" marT="32657" marB="32657" anchor="ctr">
                    <a:lnL w="12700" cmpd="sng">
                      <a:noFill/>
                    </a:lnL>
                    <a:lnR w="12700" cap="flat" cmpd="sng" algn="ctr">
                      <a:solidFill>
                        <a:schemeClr val="tx1"/>
                      </a:solidFill>
                      <a:prstDash val="solid"/>
                      <a:round/>
                      <a:headEnd type="none" w="med" len="med"/>
                      <a:tailEnd type="none" w="med" len="med"/>
                    </a:lnR>
                  </a:tcPr>
                </a:tc>
                <a:tc>
                  <a:txBody>
                    <a:bodyPr/>
                    <a:lstStyle/>
                    <a:p>
                      <a:pPr marL="171450" indent="-171450">
                        <a:buFont typeface="Wingdings" panose="05000000000000000000" pitchFamily="2" charset="2"/>
                        <a:buChar char="l"/>
                      </a:pPr>
                      <a:r>
                        <a:rPr kumimoji="1" lang="ja-JP" altLang="en-US" sz="800" smtClean="0">
                          <a:solidFill>
                            <a:schemeClr val="tx1"/>
                          </a:solidFill>
                        </a:rPr>
                        <a:t>アドバイザリーチームの編成</a:t>
                      </a:r>
                      <a:endParaRPr kumimoji="1" lang="ja-JP" altLang="en-US" sz="800" dirty="0">
                        <a:solidFill>
                          <a:schemeClr val="tx1"/>
                        </a:solidFill>
                      </a:endParaRPr>
                    </a:p>
                  </a:txBody>
                  <a:tcPr marL="70757" marR="70757" marT="32657" marB="32657" anchor="ctr">
                    <a:lnL w="12700" cap="flat" cmpd="sng" algn="ctr">
                      <a:solidFill>
                        <a:schemeClr val="tx1"/>
                      </a:solidFill>
                      <a:prstDash val="solid"/>
                      <a:round/>
                      <a:headEnd type="none" w="med" len="med"/>
                      <a:tailEnd type="none" w="med" len="med"/>
                    </a:lnL>
                  </a:tcPr>
                </a:tc>
              </a:tr>
            </a:tbl>
          </a:graphicData>
        </a:graphic>
      </p:graphicFrame>
      <p:sp>
        <p:nvSpPr>
          <p:cNvPr id="12" name="テキスト ボックス 11"/>
          <p:cNvSpPr txBox="1"/>
          <p:nvPr/>
        </p:nvSpPr>
        <p:spPr>
          <a:xfrm>
            <a:off x="516559" y="2497867"/>
            <a:ext cx="1203248" cy="514286"/>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fontAlgn="base">
              <a:spcBef>
                <a:spcPct val="0"/>
              </a:spcBef>
              <a:spcAft>
                <a:spcPct val="0"/>
              </a:spcAft>
            </a:pPr>
            <a:r>
              <a:rPr lang="ja-JP" altLang="en-US" sz="1286" dirty="0">
                <a:solidFill>
                  <a:prstClr val="white"/>
                </a:solidFill>
                <a:latin typeface="HGP創英角ｺﾞｼｯｸUB" pitchFamily="50" charset="-128"/>
                <a:ea typeface="HGP創英角ｺﾞｼｯｸUB" pitchFamily="50" charset="-128"/>
              </a:rPr>
              <a:t>光の暦</a:t>
            </a:r>
            <a:endParaRPr lang="en-US" altLang="ja-JP" sz="1286" dirty="0">
              <a:solidFill>
                <a:prstClr val="white"/>
              </a:solidFill>
              <a:latin typeface="HGP創英角ｺﾞｼｯｸUB" pitchFamily="50" charset="-128"/>
              <a:ea typeface="HGP創英角ｺﾞｼｯｸUB" pitchFamily="50" charset="-128"/>
            </a:endParaRPr>
          </a:p>
          <a:p>
            <a:pPr algn="ctr" fontAlgn="base">
              <a:spcBef>
                <a:spcPct val="0"/>
              </a:spcBef>
              <a:spcAft>
                <a:spcPct val="0"/>
              </a:spcAft>
            </a:pPr>
            <a:r>
              <a:rPr lang="ja-JP" altLang="en-US" sz="1000" dirty="0">
                <a:solidFill>
                  <a:prstClr val="black"/>
                </a:solidFill>
                <a:latin typeface="HGP創英角ｺﾞｼｯｸUB" panose="020B0900000000000000" pitchFamily="50" charset="-128"/>
                <a:ea typeface="HGP創英角ｺﾞｼｯｸUB" panose="020B0900000000000000" pitchFamily="50" charset="-128"/>
              </a:rPr>
              <a:t>（イベント）</a:t>
            </a:r>
          </a:p>
        </p:txBody>
      </p:sp>
      <p:sp>
        <p:nvSpPr>
          <p:cNvPr id="13" name="テキスト ボックス 12"/>
          <p:cNvSpPr txBox="1"/>
          <p:nvPr/>
        </p:nvSpPr>
        <p:spPr>
          <a:xfrm>
            <a:off x="516559" y="3657852"/>
            <a:ext cx="1203248" cy="514286"/>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fontAlgn="base">
              <a:spcBef>
                <a:spcPct val="0"/>
              </a:spcBef>
              <a:spcAft>
                <a:spcPct val="0"/>
              </a:spcAft>
            </a:pPr>
            <a:r>
              <a:rPr lang="ja-JP" altLang="en-US" sz="1286" dirty="0">
                <a:solidFill>
                  <a:prstClr val="white"/>
                </a:solidFill>
                <a:latin typeface="HGP創英角ｺﾞｼｯｸUB" pitchFamily="50" charset="-128"/>
                <a:ea typeface="HGP創英角ｺﾞｼｯｸUB" pitchFamily="50" charset="-128"/>
              </a:rPr>
              <a:t>光百景</a:t>
            </a:r>
            <a:endParaRPr lang="en-US" altLang="ja-JP" sz="1286" dirty="0">
              <a:solidFill>
                <a:prstClr val="white"/>
              </a:solidFill>
              <a:latin typeface="HGP創英角ｺﾞｼｯｸUB" pitchFamily="50" charset="-128"/>
              <a:ea typeface="HGP創英角ｺﾞｼｯｸUB" pitchFamily="50" charset="-128"/>
            </a:endParaRPr>
          </a:p>
          <a:p>
            <a:pPr algn="ctr" fontAlgn="base">
              <a:spcBef>
                <a:spcPct val="0"/>
              </a:spcBef>
              <a:spcAft>
                <a:spcPct val="0"/>
              </a:spcAft>
            </a:pPr>
            <a:r>
              <a:rPr lang="ja-JP" altLang="en-US" sz="1000" dirty="0">
                <a:solidFill>
                  <a:prstClr val="black"/>
                </a:solidFill>
                <a:latin typeface="HGP創英角ｺﾞｼｯｸUB" panose="020B0900000000000000" pitchFamily="50" charset="-128"/>
                <a:ea typeface="HGP創英角ｺﾞｼｯｸUB" panose="020B0900000000000000" pitchFamily="50" charset="-128"/>
              </a:rPr>
              <a:t>（ﾌﾟﾛﾓｰｼｮﾝ）</a:t>
            </a:r>
          </a:p>
        </p:txBody>
      </p:sp>
      <p:sp>
        <p:nvSpPr>
          <p:cNvPr id="14" name="テキスト ボックス 13"/>
          <p:cNvSpPr txBox="1"/>
          <p:nvPr/>
        </p:nvSpPr>
        <p:spPr>
          <a:xfrm>
            <a:off x="516559" y="1838724"/>
            <a:ext cx="1203248" cy="514286"/>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fontAlgn="base">
              <a:spcBef>
                <a:spcPct val="0"/>
              </a:spcBef>
              <a:spcAft>
                <a:spcPct val="0"/>
              </a:spcAft>
            </a:pPr>
            <a:r>
              <a:rPr lang="ja-JP" altLang="en-US" sz="1286" dirty="0">
                <a:solidFill>
                  <a:prstClr val="white"/>
                </a:solidFill>
                <a:latin typeface="HGP創英角ｺﾞｼｯｸUB" pitchFamily="50" charset="-128"/>
                <a:ea typeface="HGP創英角ｺﾞｼｯｸUB" pitchFamily="50" charset="-128"/>
              </a:rPr>
              <a:t>光の都市軸</a:t>
            </a:r>
            <a:endParaRPr lang="en-US" altLang="ja-JP" sz="1286" dirty="0">
              <a:solidFill>
                <a:prstClr val="white"/>
              </a:solidFill>
              <a:latin typeface="HGP創英角ｺﾞｼｯｸUB" pitchFamily="50" charset="-128"/>
              <a:ea typeface="HGP創英角ｺﾞｼｯｸUB" pitchFamily="50" charset="-128"/>
            </a:endParaRPr>
          </a:p>
          <a:p>
            <a:pPr algn="ctr" fontAlgn="base">
              <a:spcBef>
                <a:spcPct val="0"/>
              </a:spcBef>
              <a:spcAft>
                <a:spcPct val="0"/>
              </a:spcAft>
            </a:pPr>
            <a:r>
              <a:rPr lang="ja-JP" altLang="en-US" sz="1000" dirty="0">
                <a:solidFill>
                  <a:prstClr val="black"/>
                </a:solidFill>
                <a:latin typeface="HGP創英角ｺﾞｼｯｸUB" panose="020B0900000000000000" pitchFamily="50" charset="-128"/>
                <a:ea typeface="HGP創英角ｺﾞｼｯｸUB" panose="020B0900000000000000" pitchFamily="50" charset="-128"/>
              </a:rPr>
              <a:t>（常設のあかり）</a:t>
            </a:r>
          </a:p>
        </p:txBody>
      </p:sp>
      <p:sp>
        <p:nvSpPr>
          <p:cNvPr id="15" name="テキスト ボックス 14"/>
          <p:cNvSpPr txBox="1"/>
          <p:nvPr/>
        </p:nvSpPr>
        <p:spPr>
          <a:xfrm>
            <a:off x="530877" y="5139302"/>
            <a:ext cx="1129950" cy="360000"/>
          </a:xfrm>
          <a:prstGeom prst="rect">
            <a:avLst/>
          </a:prstGeom>
          <a:solidFill>
            <a:schemeClr val="bg1"/>
          </a:solidFill>
          <a:ln>
            <a:solidFill>
              <a:schemeClr val="accent6">
                <a:lumMod val="75000"/>
              </a:schemeClr>
            </a:solidFill>
            <a:prstDash val="sysDash"/>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algn="ctr" fontAlgn="base">
              <a:spcBef>
                <a:spcPct val="0"/>
              </a:spcBef>
              <a:spcAft>
                <a:spcPct val="0"/>
              </a:spcAft>
            </a:pPr>
            <a:r>
              <a:rPr lang="ja-JP" altLang="en-US" sz="1000" dirty="0">
                <a:solidFill>
                  <a:prstClr val="black"/>
                </a:solidFill>
              </a:rPr>
              <a:t>具体化に</a:t>
            </a:r>
            <a:r>
              <a:rPr lang="ja-JP" altLang="en-US" sz="1000" dirty="0" smtClean="0">
                <a:solidFill>
                  <a:prstClr val="black"/>
                </a:solidFill>
              </a:rPr>
              <a:t>向けた取り組み</a:t>
            </a:r>
            <a:endParaRPr lang="ja-JP" altLang="en-US" sz="1000" dirty="0">
              <a:solidFill>
                <a:prstClr val="black"/>
              </a:solidFill>
            </a:endParaRPr>
          </a:p>
        </p:txBody>
      </p:sp>
      <p:sp>
        <p:nvSpPr>
          <p:cNvPr id="23" name="テキスト ボックス 22"/>
          <p:cNvSpPr txBox="1"/>
          <p:nvPr/>
        </p:nvSpPr>
        <p:spPr>
          <a:xfrm>
            <a:off x="488682" y="5540704"/>
            <a:ext cx="1202769" cy="751744"/>
          </a:xfrm>
          <a:prstGeom prst="rect">
            <a:avLst/>
          </a:prstGeom>
          <a:noFill/>
        </p:spPr>
        <p:txBody>
          <a:bodyPr wrap="square" rtlCol="0">
            <a:spAutoFit/>
          </a:bodyPr>
          <a:lstStyle/>
          <a:p>
            <a:pPr marL="122467" indent="-122467" fontAlgn="base">
              <a:lnSpc>
                <a:spcPct val="125000"/>
              </a:lnSpc>
              <a:spcBef>
                <a:spcPct val="0"/>
              </a:spcBef>
              <a:spcAft>
                <a:spcPct val="0"/>
              </a:spcAft>
              <a:buFont typeface="Wingdings" pitchFamily="2" charset="2"/>
              <a:buChar char="l"/>
            </a:pPr>
            <a:r>
              <a:rPr lang="ja-JP" altLang="en-US" sz="857" dirty="0">
                <a:solidFill>
                  <a:srgbClr val="C00000"/>
                </a:solidFill>
                <a:latin typeface="Arial" charset="0"/>
                <a:ea typeface="HGP創英角ｺﾞｼｯｸUB" pitchFamily="50" charset="-128"/>
              </a:rPr>
              <a:t>官民協働による光のまちづくりの推進</a:t>
            </a:r>
            <a:endParaRPr lang="en-US" altLang="ja-JP" sz="857" dirty="0">
              <a:solidFill>
                <a:srgbClr val="C00000"/>
              </a:solidFill>
              <a:latin typeface="Arial" charset="0"/>
              <a:ea typeface="HGP創英角ｺﾞｼｯｸUB" pitchFamily="50" charset="-128"/>
            </a:endParaRPr>
          </a:p>
          <a:p>
            <a:pPr marL="122467" indent="-122467" fontAlgn="base">
              <a:lnSpc>
                <a:spcPct val="125000"/>
              </a:lnSpc>
              <a:spcBef>
                <a:spcPct val="0"/>
              </a:spcBef>
              <a:spcAft>
                <a:spcPct val="0"/>
              </a:spcAft>
              <a:buFont typeface="Wingdings" pitchFamily="2" charset="2"/>
              <a:buChar char="l"/>
            </a:pPr>
            <a:r>
              <a:rPr lang="ja-JP" altLang="en-US" sz="857" dirty="0">
                <a:solidFill>
                  <a:srgbClr val="C00000"/>
                </a:solidFill>
                <a:latin typeface="Arial" charset="0"/>
                <a:ea typeface="HGP創英角ｺﾞｼｯｸUB" pitchFamily="50" charset="-128"/>
              </a:rPr>
              <a:t>光のメンテナンスマネジメント</a:t>
            </a:r>
            <a:endParaRPr lang="en-US" altLang="ja-JP" sz="857" dirty="0">
              <a:solidFill>
                <a:srgbClr val="C00000"/>
              </a:solidFill>
              <a:latin typeface="Arial" charset="0"/>
              <a:ea typeface="HGP創英角ｺﾞｼｯｸUB" pitchFamily="50" charset="-128"/>
            </a:endParaRPr>
          </a:p>
        </p:txBody>
      </p:sp>
      <p:cxnSp>
        <p:nvCxnSpPr>
          <p:cNvPr id="27" name="直線矢印コネクタ 26"/>
          <p:cNvCxnSpPr/>
          <p:nvPr/>
        </p:nvCxnSpPr>
        <p:spPr>
          <a:xfrm flipV="1">
            <a:off x="3925598" y="4957943"/>
            <a:ext cx="0" cy="257143"/>
          </a:xfrm>
          <a:prstGeom prst="straightConnector1">
            <a:avLst/>
          </a:prstGeom>
          <a:ln w="76200">
            <a:solidFill>
              <a:schemeClr val="accent6">
                <a:lumMod val="75000"/>
              </a:schemeClr>
            </a:solidFill>
            <a:headEnd type="none" w="med" len="med"/>
            <a:tailEnd type="triangle" w="med" len="med"/>
          </a:ln>
        </p:spPr>
        <p:style>
          <a:lnRef idx="1">
            <a:schemeClr val="accent6"/>
          </a:lnRef>
          <a:fillRef idx="0">
            <a:schemeClr val="accent6"/>
          </a:fillRef>
          <a:effectRef idx="0">
            <a:schemeClr val="accent6"/>
          </a:effectRef>
          <a:fontRef idx="minor">
            <a:schemeClr val="tx1"/>
          </a:fontRef>
        </p:style>
      </p:cxnSp>
      <p:cxnSp>
        <p:nvCxnSpPr>
          <p:cNvPr id="28" name="直線矢印コネクタ 27"/>
          <p:cNvCxnSpPr/>
          <p:nvPr/>
        </p:nvCxnSpPr>
        <p:spPr>
          <a:xfrm>
            <a:off x="4199152" y="4957943"/>
            <a:ext cx="0" cy="257143"/>
          </a:xfrm>
          <a:prstGeom prst="straightConnector1">
            <a:avLst/>
          </a:prstGeom>
          <a:ln w="76200">
            <a:solidFill>
              <a:schemeClr val="accent6">
                <a:lumMod val="75000"/>
              </a:schemeClr>
            </a:solidFill>
            <a:headEnd type="none" w="med" len="med"/>
            <a:tailEnd type="triangle" w="med" len="med"/>
          </a:ln>
        </p:spPr>
        <p:style>
          <a:lnRef idx="1">
            <a:schemeClr val="accent6"/>
          </a:lnRef>
          <a:fillRef idx="0">
            <a:schemeClr val="accent6"/>
          </a:fillRef>
          <a:effectRef idx="0">
            <a:schemeClr val="accent6"/>
          </a:effectRef>
          <a:fontRef idx="minor">
            <a:schemeClr val="tx1"/>
          </a:fontRef>
        </p:style>
      </p:cxnSp>
      <p:pic>
        <p:nvPicPr>
          <p:cNvPr id="30" name="Picture 2" descr="C:\win7倉庫500G\光のまちづくり2020続編\140519AP-調整資料\写真\饗宴.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5143" y="4044330"/>
            <a:ext cx="499976" cy="65350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 descr="C:\win7倉庫500G\光のまちづくり2020続編\140519AP-調整資料\写真\LUCI.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3487" y="4371083"/>
            <a:ext cx="685285" cy="47389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5" descr="C:\win7倉庫500G\光のまちづくり2020続編\140519AP-調整資料\写真\00中之島西部エリア（全景）.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23730" y="3838379"/>
            <a:ext cx="684798" cy="474091"/>
          </a:xfrm>
          <a:prstGeom prst="rect">
            <a:avLst/>
          </a:prstGeom>
          <a:noFill/>
          <a:extLst>
            <a:ext uri="{909E8E84-426E-40DD-AFC4-6F175D3DCCD1}">
              <a14:hiddenFill xmlns:a14="http://schemas.microsoft.com/office/drawing/2010/main">
                <a:solidFill>
                  <a:srgbClr val="FFFFFF"/>
                </a:solidFill>
              </a14:hiddenFill>
            </a:ext>
          </a:extLst>
        </p:spPr>
      </p:pic>
      <p:sp>
        <p:nvSpPr>
          <p:cNvPr id="3" name="上下矢印 2"/>
          <p:cNvSpPr/>
          <p:nvPr/>
        </p:nvSpPr>
        <p:spPr>
          <a:xfrm>
            <a:off x="878822" y="3021224"/>
            <a:ext cx="399682" cy="636629"/>
          </a:xfrm>
          <a:prstGeom prst="upDownArrow">
            <a:avLst>
              <a:gd name="adj1" fmla="val 46312"/>
              <a:gd name="adj2" fmla="val 35247"/>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a:solidFill>
                <a:prstClr val="white"/>
              </a:solidFill>
            </a:endParaRPr>
          </a:p>
        </p:txBody>
      </p:sp>
      <p:sp>
        <p:nvSpPr>
          <p:cNvPr id="22" name="テキスト ボックス 21"/>
          <p:cNvSpPr txBox="1"/>
          <p:nvPr/>
        </p:nvSpPr>
        <p:spPr>
          <a:xfrm>
            <a:off x="497185" y="3228446"/>
            <a:ext cx="1222622" cy="356123"/>
          </a:xfrm>
          <a:prstGeom prst="rect">
            <a:avLst/>
          </a:prstGeom>
          <a:noFill/>
        </p:spPr>
        <p:txBody>
          <a:bodyPr wrap="square" rtlCol="0">
            <a:spAutoFit/>
          </a:bodyPr>
          <a:lstStyle/>
          <a:p>
            <a:pPr marL="127003" indent="-127003" fontAlgn="base">
              <a:spcBef>
                <a:spcPct val="0"/>
              </a:spcBef>
              <a:spcAft>
                <a:spcPct val="0"/>
              </a:spcAft>
              <a:buFont typeface="Wingdings" pitchFamily="2" charset="2"/>
              <a:buChar char="l"/>
            </a:pPr>
            <a:r>
              <a:rPr lang="ja-JP" altLang="en-US" sz="857" dirty="0">
                <a:solidFill>
                  <a:srgbClr val="C00000"/>
                </a:solidFill>
                <a:latin typeface="HGP創英角ｺﾞｼｯｸUB" pitchFamily="50" charset="-128"/>
                <a:ea typeface="HGP創英角ｺﾞｼｯｸUB" pitchFamily="50" charset="-128"/>
              </a:rPr>
              <a:t>イベントとプロモーションの一体化</a:t>
            </a:r>
          </a:p>
        </p:txBody>
      </p:sp>
      <p:sp>
        <p:nvSpPr>
          <p:cNvPr id="47" name="テキスト ボックス 46"/>
          <p:cNvSpPr txBox="1"/>
          <p:nvPr/>
        </p:nvSpPr>
        <p:spPr>
          <a:xfrm>
            <a:off x="8038673" y="5319302"/>
            <a:ext cx="1483406" cy="860776"/>
          </a:xfrm>
          <a:prstGeom prst="rect">
            <a:avLst/>
          </a:prstGeom>
          <a:solidFill>
            <a:schemeClr val="bg1"/>
          </a:solidFill>
          <a:ln>
            <a:solidFill>
              <a:schemeClr val="tx1"/>
            </a:solidFill>
            <a:prstDash val="sysDash"/>
          </a:ln>
        </p:spPr>
        <p:txBody>
          <a:bodyPr wrap="square" rtlCol="0" anchor="t" anchorCtr="0">
            <a:noAutofit/>
          </a:bodyPr>
          <a:lstStyle/>
          <a:p>
            <a:pPr fontAlgn="base">
              <a:spcBef>
                <a:spcPct val="0"/>
              </a:spcBef>
              <a:spcAft>
                <a:spcPct val="0"/>
              </a:spcAft>
            </a:pPr>
            <a:r>
              <a:rPr lang="ja-JP" altLang="en-US" sz="857">
                <a:solidFill>
                  <a:prstClr val="black"/>
                </a:solidFill>
                <a:latin typeface="ＭＳ Ｐゴシック" panose="020B0600070205080204" pitchFamily="50" charset="-128"/>
              </a:rPr>
              <a:t>発展的</a:t>
            </a:r>
            <a:r>
              <a:rPr lang="ja-JP" altLang="en-US" sz="857" dirty="0">
                <a:solidFill>
                  <a:prstClr val="black"/>
                </a:solidFill>
                <a:latin typeface="ＭＳ Ｐゴシック" panose="020B0600070205080204" pitchFamily="50" charset="-128"/>
              </a:rPr>
              <a:t>継続</a:t>
            </a:r>
          </a:p>
        </p:txBody>
      </p:sp>
      <p:sp>
        <p:nvSpPr>
          <p:cNvPr id="49" name="ホームベース 48"/>
          <p:cNvSpPr/>
          <p:nvPr/>
        </p:nvSpPr>
        <p:spPr>
          <a:xfrm>
            <a:off x="7895554" y="1181247"/>
            <a:ext cx="1676573" cy="385714"/>
          </a:xfrm>
          <a:prstGeom prst="homePlate">
            <a:avLst>
              <a:gd name="adj" fmla="val 26313"/>
            </a:avLst>
          </a:prstGeom>
          <a:solidFill>
            <a:schemeClr val="accent6">
              <a:lumMod val="60000"/>
              <a:lumOff val="4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a:solidFill>
                  <a:prstClr val="black"/>
                </a:solidFill>
                <a:latin typeface="ＭＳ Ｐゴシック" pitchFamily="50" charset="-128"/>
              </a:rPr>
              <a:t>第３フェーズ</a:t>
            </a:r>
          </a:p>
          <a:p>
            <a:pPr algn="ctr" fontAlgn="base">
              <a:spcBef>
                <a:spcPct val="0"/>
              </a:spcBef>
              <a:spcAft>
                <a:spcPct val="0"/>
              </a:spcAft>
            </a:pPr>
            <a:r>
              <a:rPr lang="ja-JP" altLang="en-US" sz="1000" b="1">
                <a:solidFill>
                  <a:prstClr val="black"/>
                </a:solidFill>
                <a:latin typeface="ＭＳ Ｐゴシック" pitchFamily="50" charset="-128"/>
              </a:rPr>
              <a:t>2017年～2019年</a:t>
            </a:r>
          </a:p>
        </p:txBody>
      </p:sp>
      <p:sp>
        <p:nvSpPr>
          <p:cNvPr id="45" name="ホームベース 44"/>
          <p:cNvSpPr/>
          <p:nvPr/>
        </p:nvSpPr>
        <p:spPr>
          <a:xfrm>
            <a:off x="3108553" y="1181247"/>
            <a:ext cx="4903402" cy="385714"/>
          </a:xfrm>
          <a:prstGeom prst="homePlate">
            <a:avLst>
              <a:gd name="adj" fmla="val 26313"/>
            </a:avLst>
          </a:prstGeom>
          <a:solidFill>
            <a:schemeClr val="accent6">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714" b="1">
                <a:solidFill>
                  <a:prstClr val="black"/>
                </a:solidFill>
                <a:latin typeface="ＭＳ Ｐゴシック" pitchFamily="50" charset="-128"/>
              </a:rPr>
              <a:t>第２フェーズ　</a:t>
            </a:r>
            <a:r>
              <a:rPr lang="ja-JP" altLang="en-US" sz="1286" b="1">
                <a:solidFill>
                  <a:prstClr val="black"/>
                </a:solidFill>
                <a:latin typeface="ＭＳ Ｐゴシック" pitchFamily="50" charset="-128"/>
              </a:rPr>
              <a:t>2014年～2016年</a:t>
            </a:r>
          </a:p>
        </p:txBody>
      </p:sp>
      <p:sp>
        <p:nvSpPr>
          <p:cNvPr id="48" name="ホームベース 47"/>
          <p:cNvSpPr/>
          <p:nvPr/>
        </p:nvSpPr>
        <p:spPr>
          <a:xfrm>
            <a:off x="1771261" y="1181247"/>
            <a:ext cx="1448733" cy="385714"/>
          </a:xfrm>
          <a:prstGeom prst="homePlate">
            <a:avLst>
              <a:gd name="adj" fmla="val 26313"/>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000" b="1">
                <a:solidFill>
                  <a:prstClr val="black"/>
                </a:solidFill>
                <a:latin typeface="ＭＳ Ｐゴシック" pitchFamily="50" charset="-128"/>
              </a:rPr>
              <a:t>第１フェーズ</a:t>
            </a:r>
          </a:p>
          <a:p>
            <a:pPr algn="ctr" fontAlgn="base">
              <a:spcBef>
                <a:spcPct val="0"/>
              </a:spcBef>
              <a:spcAft>
                <a:spcPct val="0"/>
              </a:spcAft>
            </a:pPr>
            <a:r>
              <a:rPr lang="ja-JP" altLang="en-US" sz="1000" b="1">
                <a:solidFill>
                  <a:prstClr val="black"/>
                </a:solidFill>
                <a:latin typeface="ＭＳ Ｐゴシック" pitchFamily="50" charset="-128"/>
              </a:rPr>
              <a:t>～2013年</a:t>
            </a:r>
          </a:p>
        </p:txBody>
      </p:sp>
      <p:sp>
        <p:nvSpPr>
          <p:cNvPr id="2" name="右矢印 1"/>
          <p:cNvSpPr/>
          <p:nvPr/>
        </p:nvSpPr>
        <p:spPr>
          <a:xfrm>
            <a:off x="7815792" y="5409564"/>
            <a:ext cx="222882" cy="707469"/>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857">
              <a:solidFill>
                <a:prstClr val="white"/>
              </a:solidFill>
            </a:endParaRPr>
          </a:p>
        </p:txBody>
      </p:sp>
      <p:sp>
        <p:nvSpPr>
          <p:cNvPr id="4" name="テキスト ボックス 3"/>
          <p:cNvSpPr txBox="1"/>
          <p:nvPr/>
        </p:nvSpPr>
        <p:spPr>
          <a:xfrm>
            <a:off x="8073348" y="5488497"/>
            <a:ext cx="1448731" cy="641842"/>
          </a:xfrm>
          <a:prstGeom prst="rect">
            <a:avLst/>
          </a:prstGeom>
          <a:noFill/>
        </p:spPr>
        <p:txBody>
          <a:bodyPr wrap="square" rtlCol="0">
            <a:spAutoFit/>
          </a:bodyPr>
          <a:lstStyle/>
          <a:p>
            <a:pPr marL="122467" indent="-122467" fontAlgn="base">
              <a:spcBef>
                <a:spcPct val="0"/>
              </a:spcBef>
              <a:spcAft>
                <a:spcPct val="0"/>
              </a:spcAft>
              <a:buFont typeface="Wingdings" panose="05000000000000000000" pitchFamily="2" charset="2"/>
              <a:buChar char="l"/>
            </a:pPr>
            <a:r>
              <a:rPr lang="ja-JP" altLang="en-US" sz="714" dirty="0">
                <a:solidFill>
                  <a:prstClr val="black"/>
                </a:solidFill>
                <a:latin typeface="ＭＳ Ｐゴシック" panose="020B0600070205080204" pitchFamily="50" charset="-128"/>
              </a:rPr>
              <a:t>ﾒﾝﾃﾅﾝｽﾏﾈｼﾞﾒﾝﾄ計画・展開</a:t>
            </a:r>
            <a:endParaRPr lang="en-US" altLang="ja-JP" sz="714" dirty="0">
              <a:solidFill>
                <a:prstClr val="black"/>
              </a:solidFill>
              <a:latin typeface="ＭＳ Ｐゴシック" panose="020B0600070205080204" pitchFamily="50" charset="-128"/>
            </a:endParaRPr>
          </a:p>
          <a:p>
            <a:pPr marL="122467" indent="-122467" fontAlgn="base">
              <a:spcBef>
                <a:spcPct val="0"/>
              </a:spcBef>
              <a:spcAft>
                <a:spcPct val="0"/>
              </a:spcAft>
              <a:buFont typeface="Wingdings" panose="05000000000000000000" pitchFamily="2" charset="2"/>
              <a:buChar char="l"/>
            </a:pPr>
            <a:r>
              <a:rPr lang="ja-JP" altLang="en-US" sz="714" dirty="0">
                <a:solidFill>
                  <a:prstClr val="black"/>
                </a:solidFill>
                <a:latin typeface="ＭＳ Ｐゴシック" panose="020B0600070205080204" pitchFamily="50" charset="-128"/>
              </a:rPr>
              <a:t>維持管理PDCAｻｲｸﾙ構築</a:t>
            </a:r>
            <a:endParaRPr lang="en-US" altLang="ja-JP" sz="714" dirty="0">
              <a:solidFill>
                <a:prstClr val="black"/>
              </a:solidFill>
              <a:latin typeface="ＭＳ Ｐゴシック" panose="020B0600070205080204" pitchFamily="50" charset="-128"/>
            </a:endParaRPr>
          </a:p>
          <a:p>
            <a:pPr marL="122467" indent="-122467" fontAlgn="base">
              <a:spcBef>
                <a:spcPct val="0"/>
              </a:spcBef>
              <a:spcAft>
                <a:spcPct val="0"/>
              </a:spcAft>
              <a:buFont typeface="Wingdings" panose="05000000000000000000" pitchFamily="2" charset="2"/>
              <a:buChar char="l"/>
            </a:pPr>
            <a:r>
              <a:rPr lang="ja-JP" altLang="en-US" sz="714" dirty="0">
                <a:solidFill>
                  <a:prstClr val="black"/>
                </a:solidFill>
                <a:latin typeface="ＭＳ Ｐゴシック" panose="020B0600070205080204" pitchFamily="50" charset="-128"/>
              </a:rPr>
              <a:t>少ないｴﾈﾙｷﾞｰで良質な夜間景観形成</a:t>
            </a:r>
            <a:endParaRPr lang="en-US" altLang="ja-JP" sz="714" dirty="0">
              <a:solidFill>
                <a:prstClr val="black"/>
              </a:solidFill>
              <a:latin typeface="ＭＳ Ｐゴシック" panose="020B0600070205080204" pitchFamily="50" charset="-128"/>
            </a:endParaRPr>
          </a:p>
          <a:p>
            <a:pPr marL="122467" indent="-122467" fontAlgn="base">
              <a:spcBef>
                <a:spcPct val="0"/>
              </a:spcBef>
              <a:spcAft>
                <a:spcPct val="0"/>
              </a:spcAft>
              <a:buFont typeface="Wingdings" panose="05000000000000000000" pitchFamily="2" charset="2"/>
              <a:buChar char="l"/>
            </a:pPr>
            <a:r>
              <a:rPr lang="ja-JP" altLang="en-US" sz="714" dirty="0">
                <a:solidFill>
                  <a:prstClr val="black"/>
                </a:solidFill>
                <a:latin typeface="ＭＳ Ｐゴシック" panose="020B0600070205080204" pitchFamily="50" charset="-128"/>
              </a:rPr>
              <a:t>安全・防犯の観点の導入</a:t>
            </a:r>
          </a:p>
        </p:txBody>
      </p:sp>
      <p:sp>
        <p:nvSpPr>
          <p:cNvPr id="6" name="テキスト ボックス 5"/>
          <p:cNvSpPr txBox="1"/>
          <p:nvPr/>
        </p:nvSpPr>
        <p:spPr>
          <a:xfrm>
            <a:off x="5120161" y="5069042"/>
            <a:ext cx="689612" cy="213264"/>
          </a:xfrm>
          <a:prstGeom prst="rect">
            <a:avLst/>
          </a:prstGeom>
          <a:noFill/>
        </p:spPr>
        <p:txBody>
          <a:bodyPr wrap="none" rtlCol="0">
            <a:spAutoFit/>
          </a:bodyPr>
          <a:lstStyle/>
          <a:p>
            <a:pPr fontAlgn="base">
              <a:spcBef>
                <a:spcPct val="0"/>
              </a:spcBef>
              <a:spcAft>
                <a:spcPct val="0"/>
              </a:spcAft>
            </a:pPr>
            <a:r>
              <a:rPr lang="ja-JP" altLang="en-US" sz="786">
                <a:solidFill>
                  <a:prstClr val="black"/>
                </a:solidFill>
                <a:latin typeface="ＭＳ Ｐゴシック" panose="020B0600070205080204" pitchFamily="50" charset="-128"/>
              </a:rPr>
              <a:t>▼方針整理</a:t>
            </a:r>
          </a:p>
        </p:txBody>
      </p:sp>
      <p:sp>
        <p:nvSpPr>
          <p:cNvPr id="29" name="テキスト ボックス 28"/>
          <p:cNvSpPr txBox="1"/>
          <p:nvPr/>
        </p:nvSpPr>
        <p:spPr>
          <a:xfrm>
            <a:off x="8008960" y="5069042"/>
            <a:ext cx="1091966" cy="213264"/>
          </a:xfrm>
          <a:prstGeom prst="rect">
            <a:avLst/>
          </a:prstGeom>
          <a:noFill/>
        </p:spPr>
        <p:txBody>
          <a:bodyPr wrap="none" rtlCol="0">
            <a:spAutoFit/>
          </a:bodyPr>
          <a:lstStyle/>
          <a:p>
            <a:pPr fontAlgn="base">
              <a:spcBef>
                <a:spcPct val="0"/>
              </a:spcBef>
              <a:spcAft>
                <a:spcPct val="0"/>
              </a:spcAft>
            </a:pPr>
            <a:r>
              <a:rPr lang="ja-JP" altLang="en-US" sz="786">
                <a:solidFill>
                  <a:prstClr val="black"/>
                </a:solidFill>
                <a:latin typeface="ＭＳ Ｐゴシック" panose="020B0600070205080204" pitchFamily="50" charset="-128"/>
              </a:rPr>
              <a:t>▼具体的なアクション</a:t>
            </a:r>
          </a:p>
        </p:txBody>
      </p:sp>
      <p:sp>
        <p:nvSpPr>
          <p:cNvPr id="31" name="正方形/長方形 30"/>
          <p:cNvSpPr/>
          <p:nvPr/>
        </p:nvSpPr>
        <p:spPr>
          <a:xfrm>
            <a:off x="221642" y="739293"/>
            <a:ext cx="5645599" cy="276999"/>
          </a:xfrm>
          <a:prstGeom prst="rect">
            <a:avLst/>
          </a:prstGeom>
          <a:ln>
            <a:solidFill>
              <a:srgbClr val="C00000"/>
            </a:solidFill>
          </a:ln>
        </p:spPr>
        <p:txBody>
          <a:bodyPr wrap="square">
            <a:spAutoFit/>
          </a:bodyPr>
          <a:lstStyle/>
          <a:p>
            <a:pPr fontAlgn="base">
              <a:spcBef>
                <a:spcPct val="0"/>
              </a:spcBef>
              <a:spcAft>
                <a:spcPct val="0"/>
              </a:spcAft>
            </a:pPr>
            <a:r>
              <a:rPr lang="ja-JP" altLang="en-US" sz="1200" dirty="0" smtClean="0">
                <a:solidFill>
                  <a:srgbClr val="C00000"/>
                </a:solidFill>
                <a:latin typeface="HGP創英角ｺﾞｼｯｸUB" panose="020B0900000000000000" pitchFamily="50" charset="-128"/>
                <a:ea typeface="HGP創英角ｺﾞｼｯｸUB" pitchFamily="50" charset="-128"/>
              </a:rPr>
              <a:t>第２</a:t>
            </a:r>
            <a:r>
              <a:rPr lang="ja-JP" altLang="en-US" sz="1200" dirty="0">
                <a:solidFill>
                  <a:srgbClr val="C00000"/>
                </a:solidFill>
                <a:latin typeface="HGP創英角ｺﾞｼｯｸUB" panose="020B0900000000000000" pitchFamily="50" charset="-128"/>
                <a:ea typeface="HGP創英角ｺﾞｼｯｸUB" pitchFamily="50" charset="-128"/>
              </a:rPr>
              <a:t>フェーズアクションプラン　《グランドデザイン別　取り組み方針》</a:t>
            </a:r>
          </a:p>
        </p:txBody>
      </p:sp>
      <p:sp>
        <p:nvSpPr>
          <p:cNvPr id="32" name="Rectangle 2"/>
          <p:cNvSpPr txBox="1">
            <a:spLocks noChangeArrowheads="1"/>
          </p:cNvSpPr>
          <p:nvPr/>
        </p:nvSpPr>
        <p:spPr bwMode="auto">
          <a:xfrm>
            <a:off x="817608" y="88109"/>
            <a:ext cx="8316306" cy="490537"/>
          </a:xfrm>
          <a:prstGeom prst="rect">
            <a:avLst/>
          </a:prstGeom>
          <a:solidFill>
            <a:schemeClr val="bg1"/>
          </a:solidFill>
          <a:ln>
            <a:solidFill>
              <a:schemeClr val="tx1"/>
            </a:solidFill>
          </a:ln>
          <a:effectLst>
            <a:outerShdw blurRad="50800" dist="101600" dir="2700000" algn="tl" rotWithShape="0">
              <a:prstClr val="black">
                <a:alpha val="40000"/>
              </a:prstClr>
            </a:outerShdw>
          </a:effectLst>
        </p:spPr>
        <p:txBody>
          <a:bodyPr vert="horz" wrap="square" lIns="91440" tIns="45720" rIns="91440" bIns="4572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913965" fontAlgn="base">
              <a:spcAft>
                <a:spcPct val="0"/>
              </a:spcAft>
            </a:pPr>
            <a:r>
              <a:rPr lang="ja-JP" altLang="en-US" sz="2400" dirty="0">
                <a:solidFill>
                  <a:prstClr val="black"/>
                </a:solidFill>
                <a:latin typeface="+mj-ea"/>
              </a:rPr>
              <a:t>光の</a:t>
            </a:r>
            <a:r>
              <a:rPr lang="ja-JP" altLang="en-US" sz="2400" dirty="0" smtClean="0">
                <a:solidFill>
                  <a:prstClr val="black"/>
                </a:solidFill>
                <a:latin typeface="+mj-ea"/>
              </a:rPr>
              <a:t>まちづくり</a:t>
            </a:r>
            <a:r>
              <a:rPr lang="en-US" altLang="ja-JP" sz="2400" dirty="0" smtClean="0">
                <a:solidFill>
                  <a:prstClr val="black"/>
                </a:solidFill>
                <a:latin typeface="+mj-ea"/>
              </a:rPr>
              <a:t>2020</a:t>
            </a:r>
            <a:r>
              <a:rPr lang="ja-JP" altLang="en-US" sz="2400" dirty="0" smtClean="0">
                <a:solidFill>
                  <a:prstClr val="black"/>
                </a:solidFill>
                <a:latin typeface="+mj-ea"/>
              </a:rPr>
              <a:t>構想</a:t>
            </a:r>
            <a:r>
              <a:rPr lang="ja-JP" altLang="en-US" sz="2400" dirty="0">
                <a:solidFill>
                  <a:prstClr val="black"/>
                </a:solidFill>
                <a:latin typeface="+mj-ea"/>
              </a:rPr>
              <a:t>アクションプランについて</a:t>
            </a:r>
            <a:r>
              <a:rPr lang="ja-JP" altLang="en-US" sz="2400" dirty="0" smtClean="0">
                <a:solidFill>
                  <a:prstClr val="black"/>
                </a:solidFill>
                <a:latin typeface="+mj-ea"/>
              </a:rPr>
              <a:t>－２</a:t>
            </a:r>
            <a:endParaRPr lang="ja-JP" altLang="en-US" sz="2400" dirty="0">
              <a:solidFill>
                <a:prstClr val="black"/>
              </a:solidFill>
              <a:latin typeface="+mj-ea"/>
            </a:endParaRPr>
          </a:p>
        </p:txBody>
      </p:sp>
      <p:sp>
        <p:nvSpPr>
          <p:cNvPr id="33" name="Text Box 5"/>
          <p:cNvSpPr txBox="1">
            <a:spLocks noChangeArrowheads="1"/>
          </p:cNvSpPr>
          <p:nvPr/>
        </p:nvSpPr>
        <p:spPr bwMode="auto">
          <a:xfrm>
            <a:off x="9344357" y="94130"/>
            <a:ext cx="484782" cy="34970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Arial" panose="020B0604020202020204" pitchFamily="34" charset="0"/>
              </a:rPr>
              <a:t>３</a:t>
            </a:r>
            <a:endParaRPr kumimoji="0" 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9401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948096" y="977490"/>
            <a:ext cx="2881043" cy="178805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スライド番号プレースホルダー 1"/>
          <p:cNvSpPr>
            <a:spLocks noGrp="1"/>
          </p:cNvSpPr>
          <p:nvPr>
            <p:ph type="sldNum" sz="quarter" idx="10"/>
          </p:nvPr>
        </p:nvSpPr>
        <p:spPr>
          <a:xfrm>
            <a:off x="9243881" y="6565447"/>
            <a:ext cx="499968" cy="166688"/>
          </a:xfrm>
          <a:noFill/>
          <a:ln>
            <a:miter lim="800000"/>
            <a:headEnd/>
            <a:tailEnd/>
          </a:ln>
        </p:spPr>
        <p:txBody>
          <a:bodyPr/>
          <a:lstStyle/>
          <a:p>
            <a:fld id="{9B51DC13-0883-4401-8023-E358EC3D1247}" type="slidenum">
              <a:rPr lang="en-US" altLang="ja-JP" smtClean="0">
                <a:solidFill>
                  <a:srgbClr val="000000"/>
                </a:solidFill>
              </a:rPr>
              <a:pPr/>
              <a:t>4</a:t>
            </a:fld>
            <a:endParaRPr lang="en-US" altLang="ja-JP" smtClean="0">
              <a:solidFill>
                <a:srgbClr val="000000"/>
              </a:solidFill>
            </a:endParaRPr>
          </a:p>
        </p:txBody>
      </p:sp>
      <p:sp>
        <p:nvSpPr>
          <p:cNvPr id="63" name="Rectangle 2"/>
          <p:cNvSpPr txBox="1">
            <a:spLocks noChangeArrowheads="1"/>
          </p:cNvSpPr>
          <p:nvPr/>
        </p:nvSpPr>
        <p:spPr bwMode="auto">
          <a:xfrm>
            <a:off x="817608" y="88109"/>
            <a:ext cx="8316306" cy="490537"/>
          </a:xfrm>
          <a:prstGeom prst="rect">
            <a:avLst/>
          </a:prstGeom>
          <a:solidFill>
            <a:schemeClr val="bg1"/>
          </a:solidFill>
          <a:ln>
            <a:solidFill>
              <a:schemeClr val="tx1"/>
            </a:solidFill>
          </a:ln>
          <a:effectLst>
            <a:outerShdw blurRad="50800" dist="101600" dir="2700000" algn="tl" rotWithShape="0">
              <a:prstClr val="black">
                <a:alpha val="40000"/>
              </a:prstClr>
            </a:outerShdw>
          </a:effectLst>
        </p:spPr>
        <p:txBody>
          <a:bodyPr vert="horz" wrap="square" lIns="91440" tIns="45720" rIns="91440" bIns="4572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913965" fontAlgn="base">
              <a:spcAft>
                <a:spcPct val="0"/>
              </a:spcAft>
            </a:pPr>
            <a:r>
              <a:rPr lang="ja-JP" altLang="en-US" sz="2400" dirty="0">
                <a:solidFill>
                  <a:prstClr val="black"/>
                </a:solidFill>
                <a:latin typeface="+mj-ea"/>
              </a:rPr>
              <a:t>光の</a:t>
            </a:r>
            <a:r>
              <a:rPr lang="ja-JP" altLang="en-US" sz="2400" dirty="0" smtClean="0">
                <a:solidFill>
                  <a:prstClr val="black"/>
                </a:solidFill>
                <a:latin typeface="+mj-ea"/>
              </a:rPr>
              <a:t>まちづくり</a:t>
            </a:r>
            <a:r>
              <a:rPr lang="en-US" altLang="ja-JP" sz="2400" dirty="0" smtClean="0">
                <a:solidFill>
                  <a:prstClr val="black"/>
                </a:solidFill>
                <a:latin typeface="+mj-ea"/>
              </a:rPr>
              <a:t>2020</a:t>
            </a:r>
            <a:r>
              <a:rPr lang="ja-JP" altLang="en-US" sz="2400" dirty="0" smtClean="0">
                <a:solidFill>
                  <a:prstClr val="black"/>
                </a:solidFill>
                <a:latin typeface="+mj-ea"/>
              </a:rPr>
              <a:t>構想アクションプランについて－３</a:t>
            </a:r>
            <a:endParaRPr lang="ja-JP" altLang="en-US" sz="2400" dirty="0">
              <a:solidFill>
                <a:prstClr val="black"/>
              </a:solidFill>
              <a:latin typeface="+mj-ea"/>
            </a:endParaRPr>
          </a:p>
        </p:txBody>
      </p:sp>
      <p:sp>
        <p:nvSpPr>
          <p:cNvPr id="66" name="Text Box 5"/>
          <p:cNvSpPr txBox="1">
            <a:spLocks noChangeArrowheads="1"/>
          </p:cNvSpPr>
          <p:nvPr/>
        </p:nvSpPr>
        <p:spPr bwMode="auto">
          <a:xfrm>
            <a:off x="9344357" y="94130"/>
            <a:ext cx="484782" cy="34970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Arial" panose="020B0604020202020204" pitchFamily="34" charset="0"/>
              </a:rPr>
              <a:t>４</a:t>
            </a:r>
            <a:endParaRPr kumimoji="0" lang="ja-JP" sz="1800" b="0" i="0" u="none" strike="noStrike" cap="none" normalizeH="0" baseline="0" dirty="0" smtClean="0">
              <a:ln>
                <a:noFill/>
              </a:ln>
              <a:solidFill>
                <a:schemeClr val="tx1"/>
              </a:solidFill>
              <a:effectLst/>
              <a:latin typeface="Arial" panose="020B0604020202020204" pitchFamily="34" charset="0"/>
            </a:endParaRPr>
          </a:p>
        </p:txBody>
      </p:sp>
      <p:sp>
        <p:nvSpPr>
          <p:cNvPr id="68" name="テキスト ボックス 67"/>
          <p:cNvSpPr txBox="1"/>
          <p:nvPr/>
        </p:nvSpPr>
        <p:spPr>
          <a:xfrm>
            <a:off x="153099" y="1242321"/>
            <a:ext cx="2784621" cy="311429"/>
          </a:xfrm>
          <a:prstGeom prst="rect">
            <a:avLst/>
          </a:prstGeom>
          <a:ln/>
        </p:spPr>
        <p:style>
          <a:lnRef idx="0">
            <a:schemeClr val="accent6"/>
          </a:lnRef>
          <a:fillRef idx="3">
            <a:schemeClr val="accent6"/>
          </a:fillRef>
          <a:effectRef idx="3">
            <a:schemeClr val="accent6"/>
          </a:effectRef>
          <a:fontRef idx="minor">
            <a:schemeClr val="lt1"/>
          </a:fontRef>
        </p:style>
        <p:txBody>
          <a:bodyPr wrap="square" rtlCol="0" anchor="t" anchorCtr="0">
            <a:noAutofit/>
          </a:bodyPr>
          <a:lstStyle/>
          <a:p>
            <a:pPr algn="ctr"/>
            <a:r>
              <a:rPr lang="ja-JP" altLang="en-US" dirty="0">
                <a:solidFill>
                  <a:schemeClr val="bg1"/>
                </a:solidFill>
                <a:latin typeface="HGP創英角ｺﾞｼｯｸUB" pitchFamily="50" charset="-128"/>
                <a:ea typeface="HGP創英角ｺﾞｼｯｸUB" pitchFamily="50" charset="-128"/>
              </a:rPr>
              <a:t>光</a:t>
            </a:r>
            <a:r>
              <a:rPr lang="ja-JP" altLang="en-US">
                <a:solidFill>
                  <a:schemeClr val="bg1"/>
                </a:solidFill>
                <a:latin typeface="HGP創英角ｺﾞｼｯｸUB" pitchFamily="50" charset="-128"/>
                <a:ea typeface="HGP創英角ｺﾞｼｯｸUB" pitchFamily="50" charset="-128"/>
              </a:rPr>
              <a:t>の</a:t>
            </a:r>
            <a:r>
              <a:rPr lang="ja-JP" altLang="en-US" smtClean="0">
                <a:solidFill>
                  <a:schemeClr val="bg1"/>
                </a:solidFill>
                <a:latin typeface="HGP創英角ｺﾞｼｯｸUB" pitchFamily="50" charset="-128"/>
                <a:ea typeface="HGP創英角ｺﾞｼｯｸUB" pitchFamily="50" charset="-128"/>
              </a:rPr>
              <a:t>都市軸</a:t>
            </a:r>
            <a:r>
              <a:rPr lang="ja-JP" altLang="en-US" sz="105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050" dirty="0">
                <a:solidFill>
                  <a:schemeClr val="tx1"/>
                </a:solidFill>
                <a:latin typeface="HGP創英角ｺﾞｼｯｸUB" panose="020B0900000000000000" pitchFamily="50" charset="-128"/>
                <a:ea typeface="HGP創英角ｺﾞｼｯｸUB" panose="020B0900000000000000" pitchFamily="50" charset="-128"/>
              </a:rPr>
              <a:t>常設のあかり</a:t>
            </a:r>
            <a:r>
              <a:rPr lang="ja-JP" altLang="en-US" sz="105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5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70" name="正方形/長方形 69"/>
          <p:cNvSpPr/>
          <p:nvPr/>
        </p:nvSpPr>
        <p:spPr>
          <a:xfrm>
            <a:off x="122763" y="834681"/>
            <a:ext cx="4968221" cy="369332"/>
          </a:xfrm>
          <a:prstGeom prst="rect">
            <a:avLst/>
          </a:prstGeom>
          <a:solidFill>
            <a:schemeClr val="accent6">
              <a:lumMod val="20000"/>
              <a:lumOff val="80000"/>
            </a:schemeClr>
          </a:solidFill>
          <a:ln>
            <a:solidFill>
              <a:srgbClr val="C00000"/>
            </a:solidFill>
          </a:ln>
        </p:spPr>
        <p:txBody>
          <a:bodyPr wrap="square">
            <a:spAutoFit/>
          </a:bodyPr>
          <a:lstStyle/>
          <a:p>
            <a:r>
              <a:rPr lang="ja-JP" altLang="en-US" b="1" dirty="0" smtClean="0">
                <a:solidFill>
                  <a:srgbClr val="C00000"/>
                </a:solidFill>
                <a:latin typeface="HGP創英角ｺﾞｼｯｸUB" panose="020B0900000000000000" pitchFamily="50" charset="-128"/>
              </a:rPr>
              <a:t>光のグランドデザイン～第</a:t>
            </a:r>
            <a:r>
              <a:rPr lang="en-US" altLang="ja-JP" b="1" dirty="0" smtClean="0">
                <a:solidFill>
                  <a:srgbClr val="C00000"/>
                </a:solidFill>
                <a:latin typeface="HGP創英角ｺﾞｼｯｸUB" panose="020B0900000000000000" pitchFamily="50" charset="-128"/>
              </a:rPr>
              <a:t>2</a:t>
            </a:r>
            <a:r>
              <a:rPr lang="ja-JP" altLang="en-US" b="1" dirty="0" smtClean="0">
                <a:solidFill>
                  <a:srgbClr val="C00000"/>
                </a:solidFill>
                <a:latin typeface="HGP創英角ｺﾞｼｯｸUB" panose="020B0900000000000000" pitchFamily="50" charset="-128"/>
              </a:rPr>
              <a:t>フェーズのポイント</a:t>
            </a:r>
            <a:endParaRPr lang="ja-JP" altLang="en-US" b="1" dirty="0">
              <a:solidFill>
                <a:srgbClr val="C00000"/>
              </a:solidFill>
              <a:latin typeface="HGP創英角ｺﾞｼｯｸUB" panose="020B0900000000000000" pitchFamily="50" charset="-128"/>
            </a:endParaRPr>
          </a:p>
        </p:txBody>
      </p:sp>
      <p:pic>
        <p:nvPicPr>
          <p:cNvPr id="71" name="Picture 2" descr="C:\win7倉庫500G\光のまちづくり2020続編\地図\展開エリア-05.jpg"/>
          <p:cNvPicPr>
            <a:picLocks noChangeAspect="1" noChangeArrowheads="1"/>
          </p:cNvPicPr>
          <p:nvPr/>
        </p:nvPicPr>
        <p:blipFill rotWithShape="1">
          <a:blip r:embed="rId2">
            <a:extLst>
              <a:ext uri="{28A0092B-C50C-407E-A947-70E740481C1C}">
                <a14:useLocalDpi xmlns:a14="http://schemas.microsoft.com/office/drawing/2010/main" val="0"/>
              </a:ext>
            </a:extLst>
          </a:blip>
          <a:srcRect l="42666" t="11470" b="26272"/>
          <a:stretch/>
        </p:blipFill>
        <p:spPr bwMode="auto">
          <a:xfrm>
            <a:off x="153099" y="1990890"/>
            <a:ext cx="5036160" cy="3469673"/>
          </a:xfrm>
          <a:prstGeom prst="rect">
            <a:avLst/>
          </a:prstGeom>
          <a:noFill/>
          <a:extLst>
            <a:ext uri="{909E8E84-426E-40DD-AFC4-6F175D3DCCD1}">
              <a14:hiddenFill xmlns:a14="http://schemas.microsoft.com/office/drawing/2010/main">
                <a:solidFill>
                  <a:srgbClr val="FFFFFF"/>
                </a:solidFill>
              </a14:hiddenFill>
            </a:ext>
          </a:extLst>
        </p:spPr>
      </p:pic>
      <p:sp>
        <p:nvSpPr>
          <p:cNvPr id="72" name="テキスト ボックス 71"/>
          <p:cNvSpPr txBox="1"/>
          <p:nvPr/>
        </p:nvSpPr>
        <p:spPr>
          <a:xfrm>
            <a:off x="2996040" y="1299834"/>
            <a:ext cx="3854810" cy="253916"/>
          </a:xfrm>
          <a:prstGeom prst="rect">
            <a:avLst/>
          </a:prstGeom>
          <a:noFill/>
          <a:ln>
            <a:noFill/>
          </a:ln>
        </p:spPr>
        <p:txBody>
          <a:bodyPr vert="horz" wrap="square" rtlCol="0">
            <a:spAutoFit/>
          </a:bodyPr>
          <a:lstStyle/>
          <a:p>
            <a:r>
              <a:rPr lang="en-US" altLang="ja-JP" sz="1050" dirty="0"/>
              <a:t>【</a:t>
            </a:r>
            <a:r>
              <a:rPr lang="en-US" altLang="ja-JP" sz="1050" dirty="0" smtClean="0"/>
              <a:t>第</a:t>
            </a:r>
            <a:r>
              <a:rPr lang="ja-JP" altLang="en-US" sz="1050" dirty="0" smtClean="0"/>
              <a:t>２</a:t>
            </a:r>
            <a:r>
              <a:rPr lang="en-US" altLang="ja-JP" sz="1050" dirty="0" err="1" smtClean="0"/>
              <a:t>フェーズ</a:t>
            </a:r>
            <a:r>
              <a:rPr lang="ja-JP" altLang="en-US" sz="1050" dirty="0"/>
              <a:t>：重点エリアの抽出・整備</a:t>
            </a:r>
            <a:r>
              <a:rPr lang="ja-JP" altLang="en-US" sz="1050" dirty="0" smtClean="0"/>
              <a:t>推進～今後の方向性</a:t>
            </a:r>
            <a:r>
              <a:rPr lang="en-US" altLang="ja-JP" sz="1050" dirty="0" smtClean="0"/>
              <a:t>】</a:t>
            </a:r>
            <a:endParaRPr kumimoji="1" lang="ja-JP" altLang="en-US" sz="1050" dirty="0"/>
          </a:p>
        </p:txBody>
      </p:sp>
      <p:sp>
        <p:nvSpPr>
          <p:cNvPr id="73" name="テキスト ボックス 72"/>
          <p:cNvSpPr txBox="1"/>
          <p:nvPr/>
        </p:nvSpPr>
        <p:spPr>
          <a:xfrm>
            <a:off x="212429" y="2800453"/>
            <a:ext cx="1282473" cy="369332"/>
          </a:xfrm>
          <a:prstGeom prst="rect">
            <a:avLst/>
          </a:prstGeom>
          <a:solidFill>
            <a:srgbClr val="FF99CC"/>
          </a:solidFill>
          <a:ln w="28575"/>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altLang="ja-JP" sz="900">
                <a:solidFill>
                  <a:schemeClr val="tx1"/>
                </a:solidFill>
                <a:latin typeface="HGP創英角ｺﾞｼｯｸUB" pitchFamily="50" charset="-128"/>
                <a:ea typeface="HGP創英角ｺﾞｼｯｸUB" pitchFamily="50" charset="-128"/>
              </a:rPr>
              <a:t>中之島エリア</a:t>
            </a:r>
          </a:p>
          <a:p>
            <a:r>
              <a:rPr lang="en-US" altLang="ja-JP" sz="900" smtClean="0">
                <a:solidFill>
                  <a:schemeClr val="tx1"/>
                </a:solidFill>
                <a:latin typeface="HGP創英角ｺﾞｼｯｸUB" pitchFamily="50" charset="-128"/>
                <a:ea typeface="HGP創英角ｺﾞｼｯｸUB" pitchFamily="50" charset="-128"/>
              </a:rPr>
              <a:t>【</a:t>
            </a:r>
            <a:r>
              <a:rPr lang="en-US" altLang="ja-JP" sz="900">
                <a:solidFill>
                  <a:schemeClr val="tx1"/>
                </a:solidFill>
                <a:latin typeface="HGP創英角ｺﾞｼｯｸUB" pitchFamily="50" charset="-128"/>
                <a:ea typeface="HGP創英角ｺﾞｼｯｸUB" pitchFamily="50" charset="-128"/>
              </a:rPr>
              <a:t>A】</a:t>
            </a:r>
            <a:r>
              <a:rPr lang="ja-JP" altLang="en-US" sz="900" smtClean="0">
                <a:solidFill>
                  <a:schemeClr val="tx1"/>
                </a:solidFill>
                <a:latin typeface="HGP創英角ｺﾞｼｯｸUB" pitchFamily="50" charset="-128"/>
                <a:ea typeface="HGP創英角ｺﾞｼｯｸUB" pitchFamily="50" charset="-128"/>
              </a:rPr>
              <a:t>光</a:t>
            </a:r>
            <a:r>
              <a:rPr lang="ja-JP" altLang="en-US" sz="900" dirty="0" smtClean="0">
                <a:solidFill>
                  <a:schemeClr val="tx1"/>
                </a:solidFill>
                <a:latin typeface="HGP創英角ｺﾞｼｯｸUB" pitchFamily="50" charset="-128"/>
                <a:ea typeface="HGP創英角ｺﾞｼｯｸUB" pitchFamily="50" charset="-128"/>
              </a:rPr>
              <a:t>の東西軸</a:t>
            </a:r>
            <a:endParaRPr lang="ja-JP" altLang="en-US" sz="900" dirty="0">
              <a:solidFill>
                <a:schemeClr val="tx1"/>
              </a:solidFill>
              <a:latin typeface="HGP創英角ｺﾞｼｯｸUB" pitchFamily="50" charset="-128"/>
              <a:ea typeface="HGP創英角ｺﾞｼｯｸUB" pitchFamily="50" charset="-128"/>
            </a:endParaRPr>
          </a:p>
        </p:txBody>
      </p:sp>
      <p:sp>
        <p:nvSpPr>
          <p:cNvPr id="75" name="テキスト ボックス 74"/>
          <p:cNvSpPr txBox="1"/>
          <p:nvPr/>
        </p:nvSpPr>
        <p:spPr>
          <a:xfrm>
            <a:off x="1386843" y="3908281"/>
            <a:ext cx="947098" cy="230832"/>
          </a:xfrm>
          <a:prstGeom prst="rect">
            <a:avLst/>
          </a:prstGeom>
          <a:solidFill>
            <a:srgbClr val="FFC000"/>
          </a:solidFill>
          <a:ln w="28575"/>
        </p:spPr>
        <p:style>
          <a:lnRef idx="3">
            <a:schemeClr val="lt1"/>
          </a:lnRef>
          <a:fillRef idx="1">
            <a:schemeClr val="accent6"/>
          </a:fillRef>
          <a:effectRef idx="1">
            <a:schemeClr val="accent6"/>
          </a:effectRef>
          <a:fontRef idx="minor">
            <a:schemeClr val="lt1"/>
          </a:fontRef>
        </p:style>
        <p:txBody>
          <a:bodyPr wrap="square" rtlCol="0">
            <a:spAutoFit/>
          </a:bodyPr>
          <a:lstStyle/>
          <a:p>
            <a:r>
              <a:rPr lang="ja-JP" altLang="en-US" sz="900">
                <a:solidFill>
                  <a:schemeClr val="tx1"/>
                </a:solidFill>
                <a:latin typeface="HGP創英角ｺﾞｼｯｸUB" pitchFamily="50" charset="-128"/>
                <a:ea typeface="HGP創英角ｺﾞｼｯｸUB" pitchFamily="50" charset="-128"/>
              </a:rPr>
              <a:t>【D】光</a:t>
            </a:r>
            <a:r>
              <a:rPr lang="ja-JP" altLang="en-US" sz="900" dirty="0" smtClean="0">
                <a:solidFill>
                  <a:schemeClr val="tx1"/>
                </a:solidFill>
                <a:latin typeface="HGP創英角ｺﾞｼｯｸUB" pitchFamily="50" charset="-128"/>
                <a:ea typeface="HGP創英角ｺﾞｼｯｸUB" pitchFamily="50" charset="-128"/>
              </a:rPr>
              <a:t>の庭</a:t>
            </a:r>
            <a:endParaRPr lang="ja-JP" altLang="en-US" sz="900" dirty="0">
              <a:solidFill>
                <a:schemeClr val="tx1"/>
              </a:solidFill>
              <a:latin typeface="HGP創英角ｺﾞｼｯｸUB" pitchFamily="50" charset="-128"/>
              <a:ea typeface="HGP創英角ｺﾞｼｯｸUB" pitchFamily="50" charset="-128"/>
            </a:endParaRPr>
          </a:p>
        </p:txBody>
      </p:sp>
      <p:sp>
        <p:nvSpPr>
          <p:cNvPr id="82" name="テキスト ボックス 81"/>
          <p:cNvSpPr txBox="1"/>
          <p:nvPr/>
        </p:nvSpPr>
        <p:spPr>
          <a:xfrm>
            <a:off x="1687517" y="4501193"/>
            <a:ext cx="1106473" cy="369332"/>
          </a:xfrm>
          <a:prstGeom prst="rect">
            <a:avLst/>
          </a:prstGeom>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altLang="ja-JP" sz="900">
                <a:solidFill>
                  <a:schemeClr val="tx1"/>
                </a:solidFill>
                <a:latin typeface="HGP創英角ｺﾞｼｯｸUB" pitchFamily="50" charset="-128"/>
                <a:ea typeface="HGP創英角ｺﾞｼｯｸUB" pitchFamily="50" charset="-128"/>
              </a:rPr>
              <a:t>【C】</a:t>
            </a:r>
            <a:r>
              <a:rPr lang="ja-JP" altLang="en-US" sz="900" smtClean="0">
                <a:solidFill>
                  <a:schemeClr val="tx1"/>
                </a:solidFill>
                <a:latin typeface="HGP創英角ｺﾞｼｯｸUB" pitchFamily="50" charset="-128"/>
                <a:ea typeface="HGP創英角ｺﾞｼｯｸUB" pitchFamily="50" charset="-128"/>
              </a:rPr>
              <a:t>光の南北軸</a:t>
            </a:r>
            <a:endParaRPr lang="en-US" altLang="ja-JP" sz="900" smtClean="0">
              <a:solidFill>
                <a:schemeClr val="tx1"/>
              </a:solidFill>
              <a:latin typeface="HGP創英角ｺﾞｼｯｸUB" pitchFamily="50" charset="-128"/>
              <a:ea typeface="HGP創英角ｺﾞｼｯｸUB" pitchFamily="50" charset="-128"/>
            </a:endParaRPr>
          </a:p>
          <a:p>
            <a:r>
              <a:rPr lang="ja-JP" altLang="en-US" sz="900" smtClean="0">
                <a:solidFill>
                  <a:schemeClr val="tx1"/>
                </a:solidFill>
                <a:latin typeface="HGP創英角ｺﾞｼｯｸUB" pitchFamily="50" charset="-128"/>
                <a:ea typeface="HGP創英角ｺﾞｼｯｸUB" pitchFamily="50" charset="-128"/>
              </a:rPr>
              <a:t>（</a:t>
            </a:r>
            <a:r>
              <a:rPr lang="ja-JP" altLang="en-US" sz="900" dirty="0" smtClean="0">
                <a:solidFill>
                  <a:schemeClr val="tx1"/>
                </a:solidFill>
                <a:latin typeface="HGP創英角ｺﾞｼｯｸUB" pitchFamily="50" charset="-128"/>
                <a:ea typeface="HGP創英角ｺﾞｼｯｸUB" pitchFamily="50" charset="-128"/>
              </a:rPr>
              <a:t>御堂筋）</a:t>
            </a:r>
            <a:endParaRPr lang="ja-JP" altLang="en-US" sz="900" dirty="0">
              <a:solidFill>
                <a:schemeClr val="tx1"/>
              </a:solidFill>
              <a:latin typeface="HGP創英角ｺﾞｼｯｸUB" pitchFamily="50" charset="-128"/>
              <a:ea typeface="HGP創英角ｺﾞｼｯｸUB" pitchFamily="50" charset="-128"/>
            </a:endParaRPr>
          </a:p>
        </p:txBody>
      </p:sp>
      <p:sp>
        <p:nvSpPr>
          <p:cNvPr id="94" name="テキスト ボックス 93"/>
          <p:cNvSpPr txBox="1"/>
          <p:nvPr/>
        </p:nvSpPr>
        <p:spPr>
          <a:xfrm>
            <a:off x="2750807" y="3543654"/>
            <a:ext cx="1121317" cy="230832"/>
          </a:xfrm>
          <a:prstGeom prst="rect">
            <a:avLst/>
          </a:prstGeom>
          <a:ln w="28575"/>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altLang="ja-JP" sz="900">
                <a:solidFill>
                  <a:schemeClr val="tx1"/>
                </a:solidFill>
                <a:latin typeface="HGP創英角ｺﾞｼｯｸUB" pitchFamily="50" charset="-128"/>
                <a:ea typeface="HGP創英角ｺﾞｼｯｸUB" pitchFamily="50" charset="-128"/>
              </a:rPr>
              <a:t>【B】</a:t>
            </a:r>
            <a:r>
              <a:rPr lang="ja-JP" altLang="en-US" sz="900" smtClean="0">
                <a:solidFill>
                  <a:schemeClr val="tx1"/>
                </a:solidFill>
                <a:latin typeface="HGP創英角ｺﾞｼｯｸUB" pitchFamily="50" charset="-128"/>
                <a:ea typeface="HGP創英角ｺﾞｼｯｸUB" pitchFamily="50" charset="-128"/>
              </a:rPr>
              <a:t>光</a:t>
            </a:r>
            <a:r>
              <a:rPr lang="ja-JP" altLang="en-US" sz="900" dirty="0" smtClean="0">
                <a:solidFill>
                  <a:schemeClr val="tx1"/>
                </a:solidFill>
                <a:latin typeface="HGP創英角ｺﾞｼｯｸUB" pitchFamily="50" charset="-128"/>
                <a:ea typeface="HGP創英角ｺﾞｼｯｸUB" pitchFamily="50" charset="-128"/>
              </a:rPr>
              <a:t>の回廊</a:t>
            </a:r>
            <a:endParaRPr lang="ja-JP" altLang="en-US" sz="900" dirty="0">
              <a:solidFill>
                <a:schemeClr val="tx1"/>
              </a:solidFill>
              <a:latin typeface="HGP創英角ｺﾞｼｯｸUB" pitchFamily="50" charset="-128"/>
              <a:ea typeface="HGP創英角ｺﾞｼｯｸUB" pitchFamily="50" charset="-128"/>
            </a:endParaRPr>
          </a:p>
        </p:txBody>
      </p:sp>
      <p:sp>
        <p:nvSpPr>
          <p:cNvPr id="96" name="テキスト ボックス 95"/>
          <p:cNvSpPr txBox="1"/>
          <p:nvPr/>
        </p:nvSpPr>
        <p:spPr>
          <a:xfrm>
            <a:off x="3775183" y="4217602"/>
            <a:ext cx="1624361" cy="230832"/>
          </a:xfrm>
          <a:prstGeom prst="rect">
            <a:avLst/>
          </a:prstGeom>
          <a:solidFill>
            <a:srgbClr val="00B0F0"/>
          </a:solidFill>
          <a:ln w="28575"/>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altLang="ja-JP" sz="900">
                <a:solidFill>
                  <a:schemeClr val="tx1"/>
                </a:solidFill>
                <a:latin typeface="HGP創英角ｺﾞｼｯｸUB" pitchFamily="50" charset="-128"/>
                <a:ea typeface="HGP創英角ｺﾞｼｯｸUB" pitchFamily="50" charset="-128"/>
              </a:rPr>
              <a:t>【E】</a:t>
            </a:r>
            <a:r>
              <a:rPr lang="ja-JP" altLang="en-US" sz="900" smtClean="0">
                <a:solidFill>
                  <a:schemeClr val="tx1"/>
                </a:solidFill>
                <a:latin typeface="HGP創英角ｺﾞｼｯｸUB" pitchFamily="50" charset="-128"/>
                <a:ea typeface="HGP創英角ｺﾞｼｯｸUB" pitchFamily="50" charset="-128"/>
              </a:rPr>
              <a:t>その他</a:t>
            </a:r>
            <a:r>
              <a:rPr lang="ja-JP" altLang="en-US" sz="900">
                <a:solidFill>
                  <a:schemeClr val="tx1"/>
                </a:solidFill>
                <a:latin typeface="HGP創英角ｺﾞｼｯｸUB" pitchFamily="50" charset="-128"/>
                <a:ea typeface="HGP創英角ｺﾞｼｯｸUB" pitchFamily="50" charset="-128"/>
              </a:rPr>
              <a:t>検討</a:t>
            </a:r>
            <a:r>
              <a:rPr lang="ja-JP" altLang="en-US" sz="900" smtClean="0">
                <a:solidFill>
                  <a:schemeClr val="tx1"/>
                </a:solidFill>
                <a:latin typeface="HGP創英角ｺﾞｼｯｸUB" pitchFamily="50" charset="-128"/>
                <a:ea typeface="HGP創英角ｺﾞｼｯｸUB" pitchFamily="50" charset="-128"/>
              </a:rPr>
              <a:t>エリア</a:t>
            </a:r>
            <a:endParaRPr lang="ja-JP" altLang="en-US" sz="900">
              <a:solidFill>
                <a:schemeClr val="tx1"/>
              </a:solidFill>
              <a:latin typeface="HGP創英角ｺﾞｼｯｸUB" pitchFamily="50" charset="-128"/>
              <a:ea typeface="HGP創英角ｺﾞｼｯｸUB" pitchFamily="50" charset="-128"/>
            </a:endParaRPr>
          </a:p>
        </p:txBody>
      </p:sp>
      <p:sp>
        <p:nvSpPr>
          <p:cNvPr id="100" name="テキスト ボックス 99"/>
          <p:cNvSpPr txBox="1"/>
          <p:nvPr/>
        </p:nvSpPr>
        <p:spPr>
          <a:xfrm>
            <a:off x="3799237" y="4677295"/>
            <a:ext cx="3051612" cy="584775"/>
          </a:xfrm>
          <a:prstGeom prst="rect">
            <a:avLst/>
          </a:prstGeom>
          <a:solidFill>
            <a:schemeClr val="bg1"/>
          </a:solidFill>
          <a:ln w="6350">
            <a:solidFill>
              <a:schemeClr val="tx1"/>
            </a:solidFill>
            <a:prstDash val="sysDash"/>
          </a:ln>
        </p:spPr>
        <p:txBody>
          <a:bodyPr wrap="square" rtlCol="0">
            <a:spAutoFit/>
          </a:bodyPr>
          <a:lstStyle/>
          <a:p>
            <a:pPr marL="171450" indent="-171450">
              <a:buFont typeface="Wingdings" panose="05000000000000000000" pitchFamily="2" charset="2"/>
              <a:buChar char="p"/>
            </a:pPr>
            <a:r>
              <a:rPr lang="ja-JP" altLang="en-US" sz="800">
                <a:latin typeface="ＭＳ Ｐゴシック" panose="020B0600070205080204" pitchFamily="50" charset="-128"/>
                <a:ea typeface="ＭＳ Ｐゴシック" panose="020B0600070205080204" pitchFamily="50" charset="-128"/>
              </a:rPr>
              <a:t>大阪城公園パークマネジメント事業や「舟運のネットワーク強化並びに周辺地域の活性化検討委員会」との連携。</a:t>
            </a:r>
          </a:p>
          <a:p>
            <a:pPr marL="171450" indent="-171450">
              <a:buFont typeface="Wingdings" panose="05000000000000000000" pitchFamily="2" charset="2"/>
              <a:buChar char="p"/>
            </a:pPr>
            <a:r>
              <a:rPr lang="ja-JP" altLang="en-US" sz="800">
                <a:latin typeface="ＭＳ Ｐゴシック" panose="020B0600070205080204" pitchFamily="50" charset="-128"/>
                <a:ea typeface="ＭＳ Ｐゴシック" panose="020B0600070205080204" pitchFamily="50" charset="-128"/>
              </a:rPr>
              <a:t>『大阪光のまちづくり2020構想　光のまちづくり技術指針』を活用した園内照明等の提案　など</a:t>
            </a:r>
          </a:p>
        </p:txBody>
      </p:sp>
      <p:sp>
        <p:nvSpPr>
          <p:cNvPr id="101" name="テキスト ボックス 100"/>
          <p:cNvSpPr txBox="1"/>
          <p:nvPr/>
        </p:nvSpPr>
        <p:spPr>
          <a:xfrm>
            <a:off x="924710" y="6029611"/>
            <a:ext cx="5244828" cy="338554"/>
          </a:xfrm>
          <a:prstGeom prst="rect">
            <a:avLst/>
          </a:prstGeom>
          <a:solidFill>
            <a:schemeClr val="bg1"/>
          </a:solidFill>
          <a:ln w="6350">
            <a:solidFill>
              <a:schemeClr val="tx1"/>
            </a:solidFill>
            <a:prstDash val="sysDash"/>
          </a:ln>
        </p:spPr>
        <p:txBody>
          <a:bodyPr wrap="square" rtlCol="0">
            <a:spAutoFit/>
          </a:bodyPr>
          <a:lstStyle/>
          <a:p>
            <a:pPr marL="171450" indent="-171450">
              <a:buFont typeface="Wingdings" panose="05000000000000000000" pitchFamily="2" charset="2"/>
              <a:buChar char="p"/>
            </a:pPr>
            <a:r>
              <a:rPr lang="ja-JP" altLang="en-US" sz="800">
                <a:latin typeface="ＭＳ Ｐゴシック" panose="020B0600070205080204" pitchFamily="50" charset="-128"/>
                <a:ea typeface="ＭＳ Ｐゴシック" panose="020B0600070205080204" pitchFamily="50" charset="-128"/>
              </a:rPr>
              <a:t>生きた建築ミュージアム事業の進捗にあわせて関係者と調整の上、ライトアップを推進。</a:t>
            </a:r>
          </a:p>
          <a:p>
            <a:pPr marL="171450" indent="-171450">
              <a:buFont typeface="Wingdings" panose="05000000000000000000" pitchFamily="2" charset="2"/>
              <a:buChar char="p"/>
            </a:pPr>
            <a:r>
              <a:rPr lang="ja-JP" altLang="en-US" sz="800">
                <a:latin typeface="ＭＳ Ｐゴシック" panose="020B0600070205080204" pitchFamily="50" charset="-128"/>
                <a:ea typeface="ＭＳ Ｐゴシック" panose="020B0600070205080204" pitchFamily="50" charset="-128"/>
              </a:rPr>
              <a:t>生きた建築ミュージアムと光のまちづくりの連携による情報発信</a:t>
            </a:r>
          </a:p>
        </p:txBody>
      </p:sp>
      <p:sp>
        <p:nvSpPr>
          <p:cNvPr id="103" name="テキスト ボックス 102"/>
          <p:cNvSpPr txBox="1"/>
          <p:nvPr/>
        </p:nvSpPr>
        <p:spPr>
          <a:xfrm>
            <a:off x="1606020" y="5458800"/>
            <a:ext cx="5244828" cy="461665"/>
          </a:xfrm>
          <a:prstGeom prst="rect">
            <a:avLst/>
          </a:prstGeom>
          <a:solidFill>
            <a:schemeClr val="bg1"/>
          </a:solidFill>
          <a:ln w="6350">
            <a:solidFill>
              <a:schemeClr val="tx1"/>
            </a:solidFill>
            <a:prstDash val="sysDash"/>
          </a:ln>
        </p:spPr>
        <p:txBody>
          <a:bodyPr wrap="square" rtlCol="0">
            <a:spAutoFit/>
          </a:bodyPr>
          <a:lstStyle/>
          <a:p>
            <a:pPr marL="171450" indent="-171450">
              <a:buFont typeface="Wingdings" panose="05000000000000000000" pitchFamily="2" charset="2"/>
              <a:buChar char="p"/>
            </a:pPr>
            <a:r>
              <a:rPr lang="ja-JP" altLang="en-US" sz="800">
                <a:latin typeface="ＭＳ Ｐゴシック" panose="020B0600070205080204" pitchFamily="50" charset="-128"/>
                <a:ea typeface="ＭＳ Ｐゴシック" panose="020B0600070205080204" pitchFamily="50" charset="-128"/>
              </a:rPr>
              <a:t>御堂筋デザインガイドラインをベースとして行政、施設管理者、民間</a:t>
            </a:r>
            <a:r>
              <a:rPr lang="ja-JP" altLang="en-US" sz="800" smtClean="0">
                <a:latin typeface="ＭＳ Ｐゴシック" panose="020B0600070205080204" pitchFamily="50" charset="-128"/>
                <a:ea typeface="ＭＳ Ｐゴシック" panose="020B0600070205080204" pitchFamily="50" charset="-128"/>
              </a:rPr>
              <a:t>企業などが</a:t>
            </a:r>
            <a:r>
              <a:rPr lang="ja-JP" altLang="en-US" sz="800">
                <a:latin typeface="ＭＳ Ｐゴシック" panose="020B0600070205080204" pitchFamily="50" charset="-128"/>
                <a:ea typeface="ＭＳ Ｐゴシック" panose="020B0600070205080204" pitchFamily="50" charset="-128"/>
              </a:rPr>
              <a:t>一緒になって光景観に関する情報交流を行う仕組みの検討。</a:t>
            </a:r>
          </a:p>
          <a:p>
            <a:pPr marL="171450" indent="-171450">
              <a:buFont typeface="Wingdings" panose="05000000000000000000" pitchFamily="2" charset="2"/>
              <a:buChar char="p"/>
            </a:pPr>
            <a:r>
              <a:rPr lang="ja-JP" altLang="en-US" sz="800">
                <a:latin typeface="ＭＳ Ｐゴシック" panose="020B0600070205080204" pitchFamily="50" charset="-128"/>
                <a:ea typeface="ＭＳ Ｐゴシック" panose="020B0600070205080204" pitchFamily="50" charset="-128"/>
              </a:rPr>
              <a:t>御堂筋デザインガイドラインを活用した夜間景観誘導</a:t>
            </a:r>
          </a:p>
        </p:txBody>
      </p:sp>
      <p:cxnSp>
        <p:nvCxnSpPr>
          <p:cNvPr id="110" name="直線コネクタ 109"/>
          <p:cNvCxnSpPr/>
          <p:nvPr/>
        </p:nvCxnSpPr>
        <p:spPr>
          <a:xfrm flipV="1">
            <a:off x="1386844" y="4860569"/>
            <a:ext cx="325465" cy="712146"/>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111" name="直線コネクタ 110"/>
          <p:cNvCxnSpPr/>
          <p:nvPr/>
        </p:nvCxnSpPr>
        <p:spPr>
          <a:xfrm flipV="1">
            <a:off x="708713" y="4187967"/>
            <a:ext cx="943041" cy="1929407"/>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112" name="直線コネクタ 111"/>
          <p:cNvCxnSpPr/>
          <p:nvPr/>
        </p:nvCxnSpPr>
        <p:spPr>
          <a:xfrm flipH="1">
            <a:off x="1383782" y="5578633"/>
            <a:ext cx="222240" cy="0"/>
          </a:xfrm>
          <a:prstGeom prst="line">
            <a:avLst/>
          </a:prstGeom>
          <a:ln>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3" name="直線コネクタ 112"/>
          <p:cNvCxnSpPr/>
          <p:nvPr/>
        </p:nvCxnSpPr>
        <p:spPr>
          <a:xfrm flipH="1">
            <a:off x="705172" y="6112625"/>
            <a:ext cx="222240" cy="0"/>
          </a:xfrm>
          <a:prstGeom prst="line">
            <a:avLst/>
          </a:prstGeom>
          <a:ln>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4" name="テキスト ボックス 113"/>
          <p:cNvSpPr txBox="1"/>
          <p:nvPr/>
        </p:nvSpPr>
        <p:spPr>
          <a:xfrm>
            <a:off x="5170795" y="4307831"/>
            <a:ext cx="1278098" cy="2308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900" smtClean="0">
                <a:solidFill>
                  <a:schemeClr val="tx1"/>
                </a:solidFill>
                <a:latin typeface="HGP創英角ｺﾞｼｯｸUB" pitchFamily="50" charset="-128"/>
                <a:ea typeface="HGP創英角ｺﾞｼｯｸUB" pitchFamily="50" charset="-128"/>
              </a:rPr>
              <a:t>大阪城公園</a:t>
            </a:r>
            <a:endParaRPr lang="ja-JP" altLang="en-US" sz="900" dirty="0">
              <a:solidFill>
                <a:schemeClr val="tx1"/>
              </a:solidFill>
              <a:latin typeface="HGP創英角ｺﾞｼｯｸUB" pitchFamily="50" charset="-128"/>
              <a:ea typeface="HGP創英角ｺﾞｼｯｸUB" pitchFamily="50" charset="-128"/>
            </a:endParaRPr>
          </a:p>
        </p:txBody>
      </p:sp>
      <p:cxnSp>
        <p:nvCxnSpPr>
          <p:cNvPr id="115" name="直線コネクタ 114"/>
          <p:cNvCxnSpPr/>
          <p:nvPr/>
        </p:nvCxnSpPr>
        <p:spPr>
          <a:xfrm flipV="1">
            <a:off x="3582575" y="4344808"/>
            <a:ext cx="235415" cy="515761"/>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116" name="直線コネクタ 115"/>
          <p:cNvCxnSpPr/>
          <p:nvPr/>
        </p:nvCxnSpPr>
        <p:spPr>
          <a:xfrm flipH="1">
            <a:off x="3576995" y="4860569"/>
            <a:ext cx="222240" cy="0"/>
          </a:xfrm>
          <a:prstGeom prst="line">
            <a:avLst/>
          </a:prstGeom>
          <a:ln>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7" name="直線コネクタ 116"/>
          <p:cNvCxnSpPr/>
          <p:nvPr/>
        </p:nvCxnSpPr>
        <p:spPr>
          <a:xfrm flipH="1">
            <a:off x="3775183" y="3002217"/>
            <a:ext cx="262090" cy="529314"/>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18" name="テキスト ボックス 117"/>
          <p:cNvSpPr txBox="1"/>
          <p:nvPr/>
        </p:nvSpPr>
        <p:spPr>
          <a:xfrm>
            <a:off x="3930180" y="2840437"/>
            <a:ext cx="2920669" cy="1077218"/>
          </a:xfrm>
          <a:prstGeom prst="rect">
            <a:avLst/>
          </a:prstGeom>
          <a:solidFill>
            <a:schemeClr val="bg1"/>
          </a:solidFill>
          <a:ln w="6350">
            <a:solidFill>
              <a:schemeClr val="tx1"/>
            </a:solidFill>
            <a:prstDash val="sysDash"/>
          </a:ln>
        </p:spPr>
        <p:txBody>
          <a:bodyPr wrap="square" rtlCol="0">
            <a:spAutoFit/>
          </a:bodyPr>
          <a:lstStyle/>
          <a:p>
            <a:pPr marL="171450" indent="-171450">
              <a:buFont typeface="Wingdings" panose="05000000000000000000" pitchFamily="2" charset="2"/>
              <a:buChar char="p"/>
            </a:pPr>
            <a:r>
              <a:rPr lang="ja-JP" altLang="en-US" sz="800" dirty="0">
                <a:latin typeface="ＭＳ Ｐゴシック" panose="020B0600070205080204" pitchFamily="50" charset="-128"/>
                <a:ea typeface="ＭＳ Ｐゴシック" panose="020B0600070205080204" pitchFamily="50" charset="-128"/>
              </a:rPr>
              <a:t>大阪城公園パークマネジメント事業や「舟運のネットワーク強化並びに周辺地域の活性化検討委員会」との連携。</a:t>
            </a:r>
          </a:p>
          <a:p>
            <a:pPr marL="171450" indent="-171450">
              <a:buFont typeface="Wingdings" panose="05000000000000000000" pitchFamily="2" charset="2"/>
              <a:buChar char="p"/>
            </a:pPr>
            <a:r>
              <a:rPr lang="ja-JP" altLang="en-US" sz="800" dirty="0">
                <a:latin typeface="ＭＳ Ｐゴシック" panose="020B0600070205080204" pitchFamily="50" charset="-128"/>
                <a:ea typeface="ＭＳ Ｐゴシック" panose="020B0600070205080204" pitchFamily="50" charset="-128"/>
              </a:rPr>
              <a:t>『大阪光のまちづくり2020構想　光のまちづくり技術指針』を活用した園内照明等の提案　</a:t>
            </a:r>
            <a:r>
              <a:rPr lang="ja-JP" altLang="en-US" sz="800" dirty="0" smtClean="0">
                <a:latin typeface="ＭＳ Ｐゴシック" panose="020B0600070205080204" pitchFamily="50" charset="-128"/>
                <a:ea typeface="ＭＳ Ｐゴシック" panose="020B0600070205080204" pitchFamily="50" charset="-128"/>
              </a:rPr>
              <a:t>など</a:t>
            </a:r>
            <a:endParaRPr lang="en-US" altLang="ja-JP" sz="800" dirty="0" smtClean="0">
              <a:latin typeface="ＭＳ Ｐゴシック" panose="020B0600070205080204" pitchFamily="50" charset="-128"/>
              <a:ea typeface="ＭＳ Ｐゴシック" panose="020B0600070205080204" pitchFamily="50" charset="-128"/>
            </a:endParaRPr>
          </a:p>
          <a:p>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en-US" altLang="ja-JP" sz="800" b="1" dirty="0" err="1">
                <a:solidFill>
                  <a:srgbClr val="C00000"/>
                </a:solidFill>
                <a:latin typeface="ＭＳ Ｐゴシック" panose="020B0600070205080204" pitchFamily="50" charset="-128"/>
                <a:ea typeface="ＭＳ Ｐゴシック" panose="020B0600070205080204" pitchFamily="50" charset="-128"/>
              </a:rPr>
              <a:t>エリア別の方向性（概要</a:t>
            </a:r>
            <a:r>
              <a:rPr lang="en-US" altLang="ja-JP" sz="800" b="1" dirty="0">
                <a:solidFill>
                  <a:srgbClr val="C00000"/>
                </a:solidFill>
                <a:latin typeface="ＭＳ Ｐゴシック" panose="020B0600070205080204" pitchFamily="50" charset="-128"/>
                <a:ea typeface="ＭＳ Ｐゴシック" panose="020B0600070205080204" pitchFamily="50" charset="-128"/>
              </a:rPr>
              <a:t>）》</a:t>
            </a:r>
          </a:p>
          <a:p>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木津川</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既存事業との連携／</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道頓堀川</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観光商品となる光の創造／</a:t>
            </a:r>
            <a:r>
              <a:rPr lang="en-US" altLang="ja-JP" sz="800" b="1" dirty="0" smtClean="0">
                <a:latin typeface="ＭＳ Ｐゴシック" panose="020B0600070205080204" pitchFamily="50" charset="-128"/>
                <a:ea typeface="ＭＳ Ｐゴシック" panose="020B0600070205080204" pitchFamily="50" charset="-128"/>
              </a:rPr>
              <a:t>【</a:t>
            </a:r>
            <a:r>
              <a:rPr lang="ja-JP" altLang="en-US" sz="800" b="1" dirty="0" smtClean="0">
                <a:latin typeface="ＭＳ Ｐゴシック" panose="020B0600070205080204" pitchFamily="50" charset="-128"/>
                <a:ea typeface="ＭＳ Ｐゴシック" panose="020B0600070205080204" pitchFamily="50" charset="-128"/>
              </a:rPr>
              <a:t>東横堀川</a:t>
            </a:r>
            <a:r>
              <a:rPr lang="en-US" altLang="ja-JP" sz="800" b="1" dirty="0">
                <a:latin typeface="ＭＳ Ｐゴシック" panose="020B0600070205080204" pitchFamily="50" charset="-128"/>
                <a:ea typeface="ＭＳ Ｐゴシック" panose="020B0600070205080204" pitchFamily="50" charset="-128"/>
              </a:rPr>
              <a:t>】</a:t>
            </a:r>
            <a:r>
              <a:rPr lang="en-US" altLang="ja-JP" sz="800" dirty="0" err="1">
                <a:latin typeface="ＭＳ Ｐゴシック" panose="020B0600070205080204" pitchFamily="50" charset="-128"/>
                <a:ea typeface="ＭＳ Ｐゴシック" panose="020B0600070205080204" pitchFamily="50" charset="-128"/>
              </a:rPr>
              <a:t>包み込まれたその空間の暗さを活かして、資源を際立たせるポイント的な光景観演出</a:t>
            </a:r>
            <a:endParaRPr lang="ja-JP" altLang="en-US" sz="800" dirty="0">
              <a:latin typeface="ＭＳ Ｐゴシック" panose="020B0600070205080204" pitchFamily="50" charset="-128"/>
              <a:ea typeface="ＭＳ Ｐゴシック" panose="020B0600070205080204" pitchFamily="50" charset="-128"/>
            </a:endParaRPr>
          </a:p>
        </p:txBody>
      </p:sp>
      <p:cxnSp>
        <p:nvCxnSpPr>
          <p:cNvPr id="119" name="直線コネクタ 118"/>
          <p:cNvCxnSpPr/>
          <p:nvPr/>
        </p:nvCxnSpPr>
        <p:spPr>
          <a:xfrm flipH="1">
            <a:off x="705171" y="1939710"/>
            <a:ext cx="373761" cy="860742"/>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20" name="テキスト ボックス 119"/>
          <p:cNvSpPr txBox="1"/>
          <p:nvPr/>
        </p:nvSpPr>
        <p:spPr>
          <a:xfrm>
            <a:off x="1073579" y="1633939"/>
            <a:ext cx="5777270" cy="830997"/>
          </a:xfrm>
          <a:prstGeom prst="rect">
            <a:avLst/>
          </a:prstGeom>
          <a:solidFill>
            <a:schemeClr val="bg1"/>
          </a:solidFill>
          <a:ln w="38100">
            <a:solidFill>
              <a:schemeClr val="accent6">
                <a:lumMod val="75000"/>
              </a:schemeClr>
            </a:solidFill>
            <a:prstDash val="sysDash"/>
          </a:ln>
        </p:spPr>
        <p:txBody>
          <a:bodyPr wrap="square" rtlCol="0">
            <a:spAutoFit/>
          </a:bodyPr>
          <a:lstStyle/>
          <a:p>
            <a:pPr marL="171450" indent="-171450">
              <a:buFont typeface="Wingdings" panose="05000000000000000000" pitchFamily="2" charset="2"/>
              <a:buChar char="p"/>
            </a:pPr>
            <a:r>
              <a:rPr lang="ja-JP" altLang="en-US" sz="800" dirty="0" smtClean="0">
                <a:latin typeface="ＭＳ Ｐゴシック" panose="020B0600070205080204" pitchFamily="50" charset="-128"/>
                <a:ea typeface="ＭＳ Ｐゴシック" panose="020B0600070205080204" pitchFamily="50" charset="-128"/>
              </a:rPr>
              <a:t>第１</a:t>
            </a:r>
            <a:r>
              <a:rPr lang="ja-JP" altLang="en-US" sz="800" dirty="0">
                <a:latin typeface="ＭＳ Ｐゴシック" panose="020B0600070205080204" pitchFamily="50" charset="-128"/>
                <a:ea typeface="ＭＳ Ｐゴシック" panose="020B0600070205080204" pitchFamily="50" charset="-128"/>
              </a:rPr>
              <a:t>フェーズと同様に、５つのエリアに分類し特徴を活かした光景観を創出。</a:t>
            </a:r>
          </a:p>
          <a:p>
            <a:pPr marL="171450" indent="-171450">
              <a:buFont typeface="Wingdings" panose="05000000000000000000" pitchFamily="2" charset="2"/>
              <a:buChar char="p"/>
            </a:pPr>
            <a:r>
              <a:rPr lang="ja-JP" altLang="en-US" sz="800" dirty="0">
                <a:latin typeface="ＭＳ Ｐゴシック" panose="020B0600070205080204" pitchFamily="50" charset="-128"/>
                <a:ea typeface="ＭＳ Ｐゴシック" panose="020B0600070205080204" pitchFamily="50" charset="-128"/>
              </a:rPr>
              <a:t>エリア内の光景観の連携を強化するなど、より効果的な夜間景観の向上に取り組む</a:t>
            </a:r>
            <a:r>
              <a:rPr lang="ja-JP" altLang="en-US" sz="800" dirty="0" smtClean="0">
                <a:latin typeface="ＭＳ Ｐゴシック" panose="020B0600070205080204" pitchFamily="50" charset="-128"/>
                <a:ea typeface="ＭＳ Ｐゴシック" panose="020B0600070205080204" pitchFamily="50" charset="-128"/>
              </a:rPr>
              <a:t>。</a:t>
            </a:r>
            <a:endParaRPr lang="en-US" altLang="ja-JP" sz="800" dirty="0" smtClean="0">
              <a:latin typeface="ＭＳ Ｐゴシック" panose="020B0600070205080204" pitchFamily="50" charset="-128"/>
              <a:ea typeface="ＭＳ Ｐゴシック" panose="020B0600070205080204" pitchFamily="50" charset="-128"/>
            </a:endParaRPr>
          </a:p>
          <a:p>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エリア別の方向性（概要）</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p>
          <a:p>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川口</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中之島</a:t>
            </a:r>
            <a:r>
              <a:rPr lang="ja-JP" altLang="en-US" sz="800" dirty="0">
                <a:latin typeface="ＭＳ Ｐゴシック" panose="020B0600070205080204" pitchFamily="50" charset="-128"/>
                <a:ea typeface="ＭＳ Ｐゴシック" panose="020B0600070205080204" pitchFamily="50" charset="-128"/>
              </a:rPr>
              <a:t>都心ビル群を際立たせる静穏な夜間景観の</a:t>
            </a:r>
            <a:r>
              <a:rPr lang="ja-JP" altLang="en-US" sz="800" dirty="0" smtClean="0">
                <a:latin typeface="ＭＳ Ｐゴシック" panose="020B0600070205080204" pitchFamily="50" charset="-128"/>
                <a:ea typeface="ＭＳ Ｐゴシック" panose="020B0600070205080204" pitchFamily="50" charset="-128"/>
              </a:rPr>
              <a:t>形成／</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西部</a:t>
            </a:r>
            <a:r>
              <a:rPr lang="en-US" altLang="ja-JP" sz="800" b="1" dirty="0">
                <a:solidFill>
                  <a:srgbClr val="C00000"/>
                </a:solidFill>
                <a:latin typeface="ＭＳ Ｐゴシック" panose="020B0600070205080204" pitchFamily="50" charset="-128"/>
                <a:ea typeface="ＭＳ Ｐゴシック" panose="020B0600070205080204" pitchFamily="50" charset="-128"/>
              </a:rPr>
              <a:t>】</a:t>
            </a:r>
            <a:r>
              <a:rPr lang="en-US" altLang="ja-JP" sz="800" dirty="0" err="1" smtClean="0">
                <a:latin typeface="ＭＳ Ｐゴシック" panose="020B0600070205080204" pitchFamily="50" charset="-128"/>
                <a:ea typeface="ＭＳ Ｐゴシック" panose="020B0600070205080204" pitchFamily="50" charset="-128"/>
              </a:rPr>
              <a:t>官民一体となった光景観の創出</a:t>
            </a:r>
            <a:r>
              <a:rPr lang="ja-JP" altLang="en-US" sz="800" dirty="0" smtClean="0">
                <a:latin typeface="ＭＳ Ｐゴシック" panose="020B0600070205080204" pitchFamily="50" charset="-128"/>
                <a:ea typeface="ＭＳ Ｐゴシック" panose="020B0600070205080204" pitchFamily="50" charset="-128"/>
              </a:rPr>
              <a:t>／</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中央</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en-US" altLang="ja-JP" sz="800" dirty="0" smtClean="0">
                <a:latin typeface="ＭＳ Ｐゴシック" panose="020B0600070205080204" pitchFamily="50" charset="-128"/>
                <a:ea typeface="ＭＳ Ｐゴシック" panose="020B0600070205080204" pitchFamily="50" charset="-128"/>
              </a:rPr>
              <a:t>「</a:t>
            </a:r>
            <a:r>
              <a:rPr lang="en-US" altLang="ja-JP" sz="800" dirty="0" err="1">
                <a:latin typeface="ＭＳ Ｐゴシック" panose="020B0600070205080204" pitchFamily="50" charset="-128"/>
                <a:ea typeface="ＭＳ Ｐゴシック" panose="020B0600070205080204" pitchFamily="50" charset="-128"/>
              </a:rPr>
              <a:t>光の首都大阪」のファサード～</a:t>
            </a:r>
            <a:r>
              <a:rPr lang="en-US" altLang="ja-JP" sz="800" dirty="0" err="1" smtClean="0">
                <a:latin typeface="ＭＳ Ｐゴシック" panose="020B0600070205080204" pitchFamily="50" charset="-128"/>
                <a:ea typeface="ＭＳ Ｐゴシック" panose="020B0600070205080204" pitchFamily="50" charset="-128"/>
              </a:rPr>
              <a:t>玄関口として位置づけ</a:t>
            </a:r>
            <a:r>
              <a:rPr lang="ja-JP" altLang="en-US" sz="800" dirty="0" err="1" smtClean="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ゾーンを更に細分化しそれぞれの場所に即した光景観づくりを促進／</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b="1" dirty="0" smtClean="0">
                <a:solidFill>
                  <a:srgbClr val="C00000"/>
                </a:solidFill>
                <a:latin typeface="ＭＳ Ｐゴシック" panose="020B0600070205080204" pitchFamily="50" charset="-128"/>
                <a:ea typeface="ＭＳ Ｐゴシック" panose="020B0600070205080204" pitchFamily="50" charset="-128"/>
              </a:rPr>
              <a:t>中之島公園</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中之島公園の光景観改善の検討／</a:t>
            </a:r>
            <a:r>
              <a:rPr lang="en-US" altLang="ja-JP" sz="800" b="1" dirty="0">
                <a:solidFill>
                  <a:srgbClr val="C00000"/>
                </a:solidFill>
                <a:latin typeface="ＭＳ Ｐゴシック" panose="020B0600070205080204" pitchFamily="50" charset="-128"/>
                <a:ea typeface="ＭＳ Ｐゴシック" panose="020B0600070205080204" pitchFamily="50" charset="-128"/>
              </a:rPr>
              <a:t>【</a:t>
            </a:r>
            <a:r>
              <a:rPr lang="en-US" altLang="ja-JP" sz="800" b="1" dirty="0" err="1" smtClean="0">
                <a:solidFill>
                  <a:srgbClr val="C00000"/>
                </a:solidFill>
                <a:latin typeface="ＭＳ Ｐゴシック" panose="020B0600070205080204" pitchFamily="50" charset="-128"/>
                <a:ea typeface="ＭＳ Ｐゴシック" panose="020B0600070205080204" pitchFamily="50" charset="-128"/>
              </a:rPr>
              <a:t>八軒家浜</a:t>
            </a:r>
            <a:r>
              <a:rPr lang="en-US" altLang="ja-JP" sz="800"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未整備区間の整備及び既存プログラムを活用した演出</a:t>
            </a:r>
            <a:endParaRPr lang="ja-JP" altLang="en-US" sz="800" dirty="0">
              <a:latin typeface="ＭＳ Ｐゴシック" panose="020B0600070205080204" pitchFamily="50" charset="-128"/>
              <a:ea typeface="ＭＳ Ｐゴシック" panose="020B0600070205080204" pitchFamily="50" charset="-128"/>
            </a:endParaRPr>
          </a:p>
        </p:txBody>
      </p:sp>
      <p:sp>
        <p:nvSpPr>
          <p:cNvPr id="121" name="テキスト ボックス 120"/>
          <p:cNvSpPr txBox="1"/>
          <p:nvPr/>
        </p:nvSpPr>
        <p:spPr>
          <a:xfrm>
            <a:off x="488206" y="3807467"/>
            <a:ext cx="364202" cy="200055"/>
          </a:xfrm>
          <a:prstGeom prst="rect">
            <a:avLst/>
          </a:prstGeom>
          <a:solidFill>
            <a:schemeClr val="bg1"/>
          </a:solidFill>
          <a:ln w="19050">
            <a:solidFill>
              <a:srgbClr val="D60093"/>
            </a:solidFill>
          </a:ln>
        </p:spPr>
        <p:txBody>
          <a:bodyPr wrap="none" rtlCol="0">
            <a:spAutoFit/>
          </a:bodyPr>
          <a:lstStyle/>
          <a:p>
            <a:pPr algn="ctr"/>
            <a:r>
              <a:rPr kumimoji="1" lang="ja-JP" altLang="en-US" sz="700" dirty="0" smtClean="0"/>
              <a:t>川口</a:t>
            </a:r>
            <a:endParaRPr kumimoji="1" lang="ja-JP" altLang="en-US" sz="700" dirty="0"/>
          </a:p>
        </p:txBody>
      </p:sp>
      <p:sp>
        <p:nvSpPr>
          <p:cNvPr id="122" name="テキスト ボックス 121"/>
          <p:cNvSpPr txBox="1"/>
          <p:nvPr/>
        </p:nvSpPr>
        <p:spPr>
          <a:xfrm>
            <a:off x="1073623" y="3351011"/>
            <a:ext cx="364202" cy="200055"/>
          </a:xfrm>
          <a:prstGeom prst="rect">
            <a:avLst/>
          </a:prstGeom>
          <a:solidFill>
            <a:schemeClr val="bg1"/>
          </a:solidFill>
          <a:ln w="19050">
            <a:solidFill>
              <a:srgbClr val="D60093"/>
            </a:solidFill>
          </a:ln>
        </p:spPr>
        <p:txBody>
          <a:bodyPr wrap="none" rtlCol="0">
            <a:spAutoFit/>
          </a:bodyPr>
          <a:lstStyle/>
          <a:p>
            <a:pPr algn="ctr"/>
            <a:r>
              <a:rPr kumimoji="1" lang="ja-JP" altLang="en-US" sz="700" dirty="0" smtClean="0"/>
              <a:t>西部</a:t>
            </a:r>
            <a:endParaRPr kumimoji="1" lang="ja-JP" altLang="en-US" sz="700" dirty="0"/>
          </a:p>
        </p:txBody>
      </p:sp>
      <p:sp>
        <p:nvSpPr>
          <p:cNvPr id="123" name="テキスト ボックス 122"/>
          <p:cNvSpPr txBox="1"/>
          <p:nvPr/>
        </p:nvSpPr>
        <p:spPr>
          <a:xfrm>
            <a:off x="1923492" y="2956959"/>
            <a:ext cx="364202" cy="200055"/>
          </a:xfrm>
          <a:prstGeom prst="rect">
            <a:avLst/>
          </a:prstGeom>
          <a:solidFill>
            <a:schemeClr val="bg1"/>
          </a:solidFill>
          <a:ln w="19050">
            <a:solidFill>
              <a:srgbClr val="D60093"/>
            </a:solidFill>
          </a:ln>
        </p:spPr>
        <p:txBody>
          <a:bodyPr wrap="none" rtlCol="0">
            <a:spAutoFit/>
          </a:bodyPr>
          <a:lstStyle/>
          <a:p>
            <a:pPr algn="ctr"/>
            <a:r>
              <a:rPr kumimoji="1" lang="ja-JP" altLang="en-US" sz="700" dirty="0" smtClean="0"/>
              <a:t>中央</a:t>
            </a:r>
            <a:endParaRPr kumimoji="1" lang="ja-JP" altLang="en-US" sz="700" dirty="0"/>
          </a:p>
        </p:txBody>
      </p:sp>
      <p:sp>
        <p:nvSpPr>
          <p:cNvPr id="124" name="テキスト ボックス 123"/>
          <p:cNvSpPr txBox="1"/>
          <p:nvPr/>
        </p:nvSpPr>
        <p:spPr>
          <a:xfrm>
            <a:off x="2769053" y="2754339"/>
            <a:ext cx="453970" cy="307777"/>
          </a:xfrm>
          <a:prstGeom prst="rect">
            <a:avLst/>
          </a:prstGeom>
          <a:solidFill>
            <a:schemeClr val="bg1"/>
          </a:solidFill>
          <a:ln w="19050">
            <a:solidFill>
              <a:srgbClr val="D60093"/>
            </a:solidFill>
          </a:ln>
        </p:spPr>
        <p:txBody>
          <a:bodyPr wrap="none" rtlCol="0">
            <a:spAutoFit/>
          </a:bodyPr>
          <a:lstStyle/>
          <a:p>
            <a:pPr algn="ctr"/>
            <a:r>
              <a:rPr kumimoji="1" lang="ja-JP" altLang="en-US" sz="700" dirty="0" smtClean="0"/>
              <a:t>中之島</a:t>
            </a:r>
            <a:endParaRPr kumimoji="1" lang="en-US" altLang="ja-JP" sz="700" dirty="0" smtClean="0"/>
          </a:p>
          <a:p>
            <a:pPr algn="ctr"/>
            <a:r>
              <a:rPr kumimoji="1" lang="ja-JP" altLang="en-US" sz="700" dirty="0" smtClean="0"/>
              <a:t>公園</a:t>
            </a:r>
            <a:endParaRPr kumimoji="1" lang="ja-JP" altLang="en-US" sz="700" dirty="0"/>
          </a:p>
        </p:txBody>
      </p:sp>
      <p:sp>
        <p:nvSpPr>
          <p:cNvPr id="125" name="テキスト ボックス 124"/>
          <p:cNvSpPr txBox="1"/>
          <p:nvPr/>
        </p:nvSpPr>
        <p:spPr>
          <a:xfrm>
            <a:off x="3243292" y="3180561"/>
            <a:ext cx="543739" cy="200055"/>
          </a:xfrm>
          <a:prstGeom prst="rect">
            <a:avLst/>
          </a:prstGeom>
          <a:solidFill>
            <a:schemeClr val="bg1"/>
          </a:solidFill>
          <a:ln w="19050">
            <a:solidFill>
              <a:srgbClr val="D60093"/>
            </a:solidFill>
          </a:ln>
        </p:spPr>
        <p:txBody>
          <a:bodyPr wrap="none" rtlCol="0">
            <a:spAutoFit/>
          </a:bodyPr>
          <a:lstStyle/>
          <a:p>
            <a:pPr algn="ctr"/>
            <a:r>
              <a:rPr kumimoji="1" lang="ja-JP" altLang="en-US" sz="700" dirty="0" smtClean="0"/>
              <a:t>八軒家浜</a:t>
            </a:r>
            <a:endParaRPr kumimoji="1" lang="ja-JP" altLang="en-US" sz="700" dirty="0"/>
          </a:p>
        </p:txBody>
      </p:sp>
      <p:sp>
        <p:nvSpPr>
          <p:cNvPr id="126" name="テキスト ボックス 125"/>
          <p:cNvSpPr txBox="1"/>
          <p:nvPr/>
        </p:nvSpPr>
        <p:spPr>
          <a:xfrm>
            <a:off x="650638" y="4507775"/>
            <a:ext cx="453970" cy="200055"/>
          </a:xfrm>
          <a:prstGeom prst="rect">
            <a:avLst/>
          </a:prstGeom>
          <a:solidFill>
            <a:schemeClr val="bg1"/>
          </a:solidFill>
          <a:ln w="19050">
            <a:solidFill>
              <a:srgbClr val="008000"/>
            </a:solidFill>
          </a:ln>
        </p:spPr>
        <p:txBody>
          <a:bodyPr wrap="none" rtlCol="0">
            <a:spAutoFit/>
          </a:bodyPr>
          <a:lstStyle/>
          <a:p>
            <a:pPr algn="ctr"/>
            <a:r>
              <a:rPr kumimoji="1" lang="ja-JP" altLang="en-US" sz="700" smtClean="0"/>
              <a:t>木津川</a:t>
            </a:r>
            <a:endParaRPr kumimoji="1" lang="ja-JP" altLang="en-US" sz="700" dirty="0"/>
          </a:p>
        </p:txBody>
      </p:sp>
      <p:sp>
        <p:nvSpPr>
          <p:cNvPr id="127" name="テキスト ボックス 126"/>
          <p:cNvSpPr txBox="1"/>
          <p:nvPr/>
        </p:nvSpPr>
        <p:spPr>
          <a:xfrm>
            <a:off x="2894761" y="4217193"/>
            <a:ext cx="543739" cy="200055"/>
          </a:xfrm>
          <a:prstGeom prst="rect">
            <a:avLst/>
          </a:prstGeom>
          <a:solidFill>
            <a:schemeClr val="bg1"/>
          </a:solidFill>
          <a:ln w="19050">
            <a:solidFill>
              <a:srgbClr val="008000"/>
            </a:solidFill>
          </a:ln>
        </p:spPr>
        <p:txBody>
          <a:bodyPr wrap="none" rtlCol="0">
            <a:spAutoFit/>
          </a:bodyPr>
          <a:lstStyle/>
          <a:p>
            <a:pPr algn="ctr"/>
            <a:r>
              <a:rPr lang="ja-JP" altLang="en-US" sz="700"/>
              <a:t>東横</a:t>
            </a:r>
            <a:r>
              <a:rPr lang="ja-JP" altLang="en-US" sz="700" smtClean="0"/>
              <a:t>堀</a:t>
            </a:r>
            <a:r>
              <a:rPr kumimoji="1" lang="ja-JP" altLang="en-US" sz="700" smtClean="0"/>
              <a:t>川</a:t>
            </a:r>
            <a:endParaRPr kumimoji="1" lang="ja-JP" altLang="en-US" sz="700" dirty="0"/>
          </a:p>
        </p:txBody>
      </p:sp>
      <p:sp>
        <p:nvSpPr>
          <p:cNvPr id="128" name="テキスト ボックス 127"/>
          <p:cNvSpPr txBox="1"/>
          <p:nvPr/>
        </p:nvSpPr>
        <p:spPr>
          <a:xfrm>
            <a:off x="2661578" y="5193156"/>
            <a:ext cx="543739" cy="200055"/>
          </a:xfrm>
          <a:prstGeom prst="rect">
            <a:avLst/>
          </a:prstGeom>
          <a:solidFill>
            <a:schemeClr val="bg1"/>
          </a:solidFill>
          <a:ln w="19050">
            <a:solidFill>
              <a:srgbClr val="008000"/>
            </a:solidFill>
          </a:ln>
        </p:spPr>
        <p:txBody>
          <a:bodyPr wrap="none" rtlCol="0">
            <a:spAutoFit/>
          </a:bodyPr>
          <a:lstStyle/>
          <a:p>
            <a:pPr algn="ctr"/>
            <a:r>
              <a:rPr kumimoji="1" lang="ja-JP" altLang="en-US" sz="700" smtClean="0"/>
              <a:t>道頓堀川</a:t>
            </a:r>
            <a:endParaRPr kumimoji="1" lang="ja-JP" altLang="en-US" sz="700" dirty="0"/>
          </a:p>
        </p:txBody>
      </p:sp>
      <p:pic>
        <p:nvPicPr>
          <p:cNvPr id="129" name="図 4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bwMode="auto">
          <a:xfrm>
            <a:off x="7053954" y="1254978"/>
            <a:ext cx="2656005" cy="1433573"/>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130" name="テキスト ボックス 129"/>
          <p:cNvSpPr txBox="1"/>
          <p:nvPr/>
        </p:nvSpPr>
        <p:spPr>
          <a:xfrm>
            <a:off x="7053954" y="977490"/>
            <a:ext cx="2638652" cy="253916"/>
          </a:xfrm>
          <a:prstGeom prst="rect">
            <a:avLst/>
          </a:prstGeom>
          <a:noFill/>
          <a:ln>
            <a:noFill/>
          </a:ln>
        </p:spPr>
        <p:txBody>
          <a:bodyPr vert="horz" wrap="square" rtlCol="0">
            <a:spAutoFit/>
          </a:bodyPr>
          <a:lstStyle/>
          <a:p>
            <a:r>
              <a:rPr kumimoji="1" lang="ja-JP" altLang="en-US" sz="1000" dirty="0" smtClean="0"/>
              <a:t>中之島エリア：護岸ライトアップ（イメージ）</a:t>
            </a:r>
            <a:endParaRPr kumimoji="1" lang="ja-JP" altLang="en-US" sz="1000" dirty="0"/>
          </a:p>
        </p:txBody>
      </p:sp>
      <p:pic>
        <p:nvPicPr>
          <p:cNvPr id="132" name="Picture 7" descr="栴檀木橋WS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2113" y="4860569"/>
            <a:ext cx="2403084" cy="1442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 name="正方形/長方形 132"/>
          <p:cNvSpPr/>
          <p:nvPr/>
        </p:nvSpPr>
        <p:spPr>
          <a:xfrm>
            <a:off x="6932758" y="2840437"/>
            <a:ext cx="2881043" cy="3741595"/>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テキスト ボックス 133"/>
          <p:cNvSpPr txBox="1"/>
          <p:nvPr/>
        </p:nvSpPr>
        <p:spPr>
          <a:xfrm>
            <a:off x="7053954" y="2875259"/>
            <a:ext cx="2638652" cy="253916"/>
          </a:xfrm>
          <a:prstGeom prst="rect">
            <a:avLst/>
          </a:prstGeom>
          <a:noFill/>
          <a:ln>
            <a:noFill/>
          </a:ln>
        </p:spPr>
        <p:txBody>
          <a:bodyPr vert="horz" wrap="square" rtlCol="0">
            <a:spAutoFit/>
          </a:bodyPr>
          <a:lstStyle/>
          <a:p>
            <a:r>
              <a:rPr kumimoji="1" lang="ja-JP" altLang="en-US" sz="1000" dirty="0" smtClean="0"/>
              <a:t>中之島エリア：橋梁ライトアップ（イメージ）</a:t>
            </a:r>
            <a:endParaRPr kumimoji="1" lang="ja-JP" altLang="en-US" sz="1000" dirty="0"/>
          </a:p>
        </p:txBody>
      </p:sp>
      <p:pic>
        <p:nvPicPr>
          <p:cNvPr id="135" name="Picture 2" descr="C:\win7倉庫500G\光のまちづくり2020続編\140722APWG資料\イメージ図\IMG_1119.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2113" y="3169785"/>
            <a:ext cx="2157610" cy="1437507"/>
          </a:xfrm>
          <a:prstGeom prst="rect">
            <a:avLst/>
          </a:prstGeom>
          <a:noFill/>
          <a:extLst>
            <a:ext uri="{909E8E84-426E-40DD-AFC4-6F175D3DCCD1}">
              <a14:hiddenFill xmlns:a14="http://schemas.microsoft.com/office/drawing/2010/main">
                <a:solidFill>
                  <a:srgbClr val="FFFFFF"/>
                </a:solidFill>
              </a14:hiddenFill>
            </a:ext>
          </a:extLst>
        </p:spPr>
      </p:pic>
      <p:sp>
        <p:nvSpPr>
          <p:cNvPr id="136" name="テキスト ボックス 135"/>
          <p:cNvSpPr txBox="1"/>
          <p:nvPr/>
        </p:nvSpPr>
        <p:spPr>
          <a:xfrm>
            <a:off x="7106907" y="4611171"/>
            <a:ext cx="2638652" cy="215444"/>
          </a:xfrm>
          <a:prstGeom prst="rect">
            <a:avLst/>
          </a:prstGeom>
          <a:noFill/>
          <a:ln>
            <a:noFill/>
          </a:ln>
        </p:spPr>
        <p:txBody>
          <a:bodyPr vert="horz" wrap="square" rtlCol="0">
            <a:spAutoFit/>
          </a:bodyPr>
          <a:lstStyle/>
          <a:p>
            <a:r>
              <a:rPr lang="en-US" altLang="ja-JP" sz="800" dirty="0"/>
              <a:t>※</a:t>
            </a:r>
            <a:r>
              <a:rPr kumimoji="1" lang="ja-JP" altLang="en-US" sz="800" dirty="0" smtClean="0"/>
              <a:t>ライトアップ機材のＬＥＤ化（淀屋橋）</a:t>
            </a:r>
            <a:endParaRPr kumimoji="1" lang="ja-JP" altLang="en-US" sz="800" dirty="0"/>
          </a:p>
        </p:txBody>
      </p:sp>
      <p:sp>
        <p:nvSpPr>
          <p:cNvPr id="137" name="テキスト ボックス 136"/>
          <p:cNvSpPr txBox="1"/>
          <p:nvPr/>
        </p:nvSpPr>
        <p:spPr>
          <a:xfrm>
            <a:off x="7106907" y="6302601"/>
            <a:ext cx="2638652" cy="215444"/>
          </a:xfrm>
          <a:prstGeom prst="rect">
            <a:avLst/>
          </a:prstGeom>
          <a:noFill/>
          <a:ln>
            <a:noFill/>
          </a:ln>
        </p:spPr>
        <p:txBody>
          <a:bodyPr vert="horz" wrap="square" rtlCol="0">
            <a:spAutoFit/>
          </a:bodyPr>
          <a:lstStyle/>
          <a:p>
            <a:r>
              <a:rPr lang="en-US" altLang="ja-JP" sz="800" dirty="0" smtClean="0"/>
              <a:t>※</a:t>
            </a:r>
            <a:r>
              <a:rPr lang="ja-JP" altLang="en-US" sz="800" dirty="0" smtClean="0"/>
              <a:t>橋梁ライトアップ（栴檀木橋）</a:t>
            </a:r>
            <a:endParaRPr kumimoji="1" lang="ja-JP" altLang="en-US" sz="800" dirty="0"/>
          </a:p>
        </p:txBody>
      </p:sp>
    </p:spTree>
    <p:extLst>
      <p:ext uri="{BB962C8B-B14F-4D97-AF65-F5344CB8AC3E}">
        <p14:creationId xmlns:p14="http://schemas.microsoft.com/office/powerpoint/2010/main" val="3023027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kumimoji="1" smtClean="0">
            <a:latin typeface="+mn-ea"/>
            <a:ea typeface="+mn-ea"/>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5709</TotalTime>
  <Words>1473</Words>
  <Application>Microsoft Office PowerPoint</Application>
  <PresentationFormat>A4 210 x 297 mm</PresentationFormat>
  <Paragraphs>226</Paragraphs>
  <Slides>4</Slides>
  <Notes>2</Notes>
  <HiddenSlides>0</HiddenSlides>
  <MMClips>0</MMClips>
  <ScaleCrop>false</ScaleCrop>
  <HeadingPairs>
    <vt:vector size="4" baseType="variant">
      <vt:variant>
        <vt:lpstr>テーマ</vt:lpstr>
      </vt:variant>
      <vt:variant>
        <vt:i4>2</vt:i4>
      </vt:variant>
      <vt:variant>
        <vt:lpstr>スライド タイトル</vt:lpstr>
      </vt:variant>
      <vt:variant>
        <vt:i4>4</vt:i4>
      </vt:variant>
    </vt:vector>
  </HeadingPairs>
  <TitlesOfParts>
    <vt:vector size="6" baseType="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2015-01-22T07:51:51Z</cp:lastPrinted>
  <dcterms:created xsi:type="dcterms:W3CDTF">2014-12-04T04:14:00Z</dcterms:created>
  <dcterms:modified xsi:type="dcterms:W3CDTF">2015-02-03T04:57:11Z</dcterms:modified>
</cp:coreProperties>
</file>