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Lst>
  <p:sldSz cx="15119350" cy="10691813"/>
  <p:notesSz cx="6802438" cy="9934575"/>
  <p:defaultTextStyle>
    <a:defPPr>
      <a:defRPr lang="ja-JP"/>
    </a:defPPr>
    <a:lvl1pPr marL="0" algn="l" defTabSz="1238921" rtl="0" eaLnBrk="1" latinLnBrk="0" hangingPunct="1">
      <a:defRPr kumimoji="1" sz="2439" kern="1200">
        <a:solidFill>
          <a:schemeClr val="tx1"/>
        </a:solidFill>
        <a:latin typeface="+mn-lt"/>
        <a:ea typeface="+mn-ea"/>
        <a:cs typeface="+mn-cs"/>
      </a:defRPr>
    </a:lvl1pPr>
    <a:lvl2pPr marL="619460" algn="l" defTabSz="1238921" rtl="0" eaLnBrk="1" latinLnBrk="0" hangingPunct="1">
      <a:defRPr kumimoji="1" sz="2439" kern="1200">
        <a:solidFill>
          <a:schemeClr val="tx1"/>
        </a:solidFill>
        <a:latin typeface="+mn-lt"/>
        <a:ea typeface="+mn-ea"/>
        <a:cs typeface="+mn-cs"/>
      </a:defRPr>
    </a:lvl2pPr>
    <a:lvl3pPr marL="1238921" algn="l" defTabSz="1238921" rtl="0" eaLnBrk="1" latinLnBrk="0" hangingPunct="1">
      <a:defRPr kumimoji="1" sz="2439" kern="1200">
        <a:solidFill>
          <a:schemeClr val="tx1"/>
        </a:solidFill>
        <a:latin typeface="+mn-lt"/>
        <a:ea typeface="+mn-ea"/>
        <a:cs typeface="+mn-cs"/>
      </a:defRPr>
    </a:lvl3pPr>
    <a:lvl4pPr marL="1858381" algn="l" defTabSz="1238921" rtl="0" eaLnBrk="1" latinLnBrk="0" hangingPunct="1">
      <a:defRPr kumimoji="1" sz="2439" kern="1200">
        <a:solidFill>
          <a:schemeClr val="tx1"/>
        </a:solidFill>
        <a:latin typeface="+mn-lt"/>
        <a:ea typeface="+mn-ea"/>
        <a:cs typeface="+mn-cs"/>
      </a:defRPr>
    </a:lvl4pPr>
    <a:lvl5pPr marL="2477841" algn="l" defTabSz="1238921" rtl="0" eaLnBrk="1" latinLnBrk="0" hangingPunct="1">
      <a:defRPr kumimoji="1" sz="2439" kern="1200">
        <a:solidFill>
          <a:schemeClr val="tx1"/>
        </a:solidFill>
        <a:latin typeface="+mn-lt"/>
        <a:ea typeface="+mn-ea"/>
        <a:cs typeface="+mn-cs"/>
      </a:defRPr>
    </a:lvl5pPr>
    <a:lvl6pPr marL="3097301" algn="l" defTabSz="1238921" rtl="0" eaLnBrk="1" latinLnBrk="0" hangingPunct="1">
      <a:defRPr kumimoji="1" sz="2439" kern="1200">
        <a:solidFill>
          <a:schemeClr val="tx1"/>
        </a:solidFill>
        <a:latin typeface="+mn-lt"/>
        <a:ea typeface="+mn-ea"/>
        <a:cs typeface="+mn-cs"/>
      </a:defRPr>
    </a:lvl6pPr>
    <a:lvl7pPr marL="3716762" algn="l" defTabSz="1238921" rtl="0" eaLnBrk="1" latinLnBrk="0" hangingPunct="1">
      <a:defRPr kumimoji="1" sz="2439" kern="1200">
        <a:solidFill>
          <a:schemeClr val="tx1"/>
        </a:solidFill>
        <a:latin typeface="+mn-lt"/>
        <a:ea typeface="+mn-ea"/>
        <a:cs typeface="+mn-cs"/>
      </a:defRPr>
    </a:lvl7pPr>
    <a:lvl8pPr marL="4336222" algn="l" defTabSz="1238921" rtl="0" eaLnBrk="1" latinLnBrk="0" hangingPunct="1">
      <a:defRPr kumimoji="1" sz="2439" kern="1200">
        <a:solidFill>
          <a:schemeClr val="tx1"/>
        </a:solidFill>
        <a:latin typeface="+mn-lt"/>
        <a:ea typeface="+mn-ea"/>
        <a:cs typeface="+mn-cs"/>
      </a:defRPr>
    </a:lvl8pPr>
    <a:lvl9pPr marL="4955682" algn="l" defTabSz="1238921" rtl="0" eaLnBrk="1" latinLnBrk="0" hangingPunct="1">
      <a:defRPr kumimoji="1" sz="2439" kern="1200">
        <a:solidFill>
          <a:schemeClr val="tx1"/>
        </a:solidFill>
        <a:latin typeface="+mn-lt"/>
        <a:ea typeface="+mn-ea"/>
        <a:cs typeface="+mn-cs"/>
      </a:defRPr>
    </a:lvl9pPr>
  </p:defaultTextStyle>
  <p:extLst>
    <p:ext uri="{EFAFB233-063F-42B5-8137-9DF3F51BA10A}">
      <p15:sldGuideLst xmlns:p15="http://schemas.microsoft.com/office/powerpoint/2012/main">
        <p15:guide id="1" pos="4762" userDrawn="1">
          <p15:clr>
            <a:srgbClr val="A4A3A4"/>
          </p15:clr>
        </p15:guide>
        <p15:guide id="2" orient="horz"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65" autoAdjust="0"/>
    <p:restoredTop sz="94660"/>
  </p:normalViewPr>
  <p:slideViewPr>
    <p:cSldViewPr>
      <p:cViewPr varScale="1">
        <p:scale>
          <a:sx n="46" d="100"/>
          <a:sy n="46" d="100"/>
        </p:scale>
        <p:origin x="978" y="48"/>
      </p:cViewPr>
      <p:guideLst>
        <p:guide pos="4762"/>
        <p:guide orient="horz"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420241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272993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333519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274070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384807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301128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smtClean="0"/>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smtClean="0"/>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40636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326911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58892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197992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smtClean="0"/>
              <a:t>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183E137-D61E-4013-9E70-2393BA4B8142}" type="datetimeFigureOut">
              <a:rPr kumimoji="1" lang="ja-JP" altLang="en-US" smtClean="0"/>
              <a:pPr/>
              <a:t>2015/11/6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1988761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183E137-D61E-4013-9E70-2393BA4B8142}" type="datetimeFigureOut">
              <a:rPr kumimoji="1" lang="ja-JP" altLang="en-US" smtClean="0"/>
              <a:pPr/>
              <a:t>2015/11/6</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1268524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1"/>
          <p:cNvSpPr txBox="1"/>
          <p:nvPr/>
        </p:nvSpPr>
        <p:spPr>
          <a:xfrm>
            <a:off x="359675" y="648000"/>
            <a:ext cx="14400000" cy="648000"/>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8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ミッション①</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 世界</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各国から注目される「水と光のシンボル空間」の創出</a:t>
            </a:r>
            <a:endParaRPr lang="ja-JP" altLang="ja-JP" sz="2400" b="1" kern="100" spc="-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8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将来像</a:t>
            </a:r>
            <a:r>
              <a:rPr lang="ja-JP" altLang="en-US" sz="1800" b="1" kern="100" spc="-24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中之島</a:t>
            </a:r>
            <a:r>
              <a:rPr lang="ja-JP" altLang="en-US" sz="18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公園、中之島</a:t>
            </a:r>
            <a:r>
              <a:rPr lang="en-US" altLang="ja-JP" sz="18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GATE</a:t>
            </a:r>
            <a:r>
              <a:rPr lang="ja-JP" altLang="en-US" sz="18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にこれまでにないシンボル的な拠点をつくり、国内外から注目</a:t>
            </a:r>
            <a:r>
              <a:rPr lang="ja-JP" altLang="en-US" sz="18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される</a:t>
            </a:r>
            <a:endParaRPr lang="ja-JP" altLang="en-US" sz="18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3"/>
          <p:cNvSpPr txBox="1"/>
          <p:nvPr/>
        </p:nvSpPr>
        <p:spPr>
          <a:xfrm>
            <a:off x="360000" y="216000"/>
            <a:ext cx="4700005" cy="276999"/>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74625" indent="-174625"/>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800" b="1" kern="100" dirty="0" smtClean="0">
                <a:latin typeface="Meiryo UI" panose="020B0604030504040204" pitchFamily="50" charset="-128"/>
                <a:ea typeface="Meiryo UI" panose="020B0604030504040204" pitchFamily="50" charset="-128"/>
                <a:cs typeface="Times New Roman" panose="02020603050405020304" pitchFamily="18" charset="0"/>
              </a:rPr>
              <a:t>26</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年度 水都大阪パートナーズの取組結果　</a:t>
            </a:r>
            <a:endPar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テキスト ボックス 5"/>
          <p:cNvSpPr txBox="1"/>
          <p:nvPr/>
        </p:nvSpPr>
        <p:spPr>
          <a:xfrm>
            <a:off x="14256000" y="216000"/>
            <a:ext cx="688256" cy="318924"/>
          </a:xfrm>
          <a:prstGeom prst="rect">
            <a:avLst/>
          </a:prstGeom>
          <a:noFill/>
          <a:ln w="12700">
            <a:solidFill>
              <a:schemeClr val="tx1"/>
            </a:solidFill>
          </a:ln>
        </p:spPr>
        <p:txBody>
          <a:bodyPr wrap="none" lIns="36000" tIns="36000" rIns="36000" bIns="36000" rtlCol="0">
            <a:spAutoFit/>
          </a:bodyPr>
          <a:lstStyle/>
          <a:p>
            <a:r>
              <a:rPr kumimoji="1" lang="ja-JP" altLang="en-US" sz="1600" dirty="0" smtClean="0">
                <a:latin typeface="Meiryo UI" panose="020B0604030504040204" pitchFamily="50" charset="-128"/>
                <a:ea typeface="Meiryo UI" panose="020B0604030504040204" pitchFamily="50" charset="-128"/>
              </a:rPr>
              <a:t>資料</a:t>
            </a:r>
            <a:r>
              <a:rPr lang="ja-JP" altLang="en-US" sz="1600" dirty="0" smtClean="0">
                <a:latin typeface="Meiryo UI" panose="020B0604030504040204" pitchFamily="50" charset="-128"/>
                <a:ea typeface="Meiryo UI" panose="020B0604030504040204" pitchFamily="50" charset="-128"/>
              </a:rPr>
              <a:t>１</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3"/>
          <p:cNvSpPr txBox="1"/>
          <p:nvPr/>
        </p:nvSpPr>
        <p:spPr>
          <a:xfrm>
            <a:off x="12349005" y="216000"/>
            <a:ext cx="1758494" cy="307777"/>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marL="174625" indent="-174625" algn="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第</a:t>
            </a:r>
            <a:r>
              <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rPr>
              <a:t>5</a:t>
            </a:r>
            <a:r>
              <a:rPr lang="ja-JP" altLang="en-US" sz="1000" kern="100" spc="-100" dirty="0" smtClean="0">
                <a:latin typeface="Meiryo UI" panose="020B0604030504040204" pitchFamily="50" charset="-128"/>
                <a:ea typeface="Meiryo UI" panose="020B0604030504040204" pitchFamily="50" charset="-128"/>
                <a:cs typeface="Times New Roman" panose="02020603050405020304" pitchFamily="18" charset="0"/>
              </a:rPr>
              <a:t>回水と光のまちづくり推進会議資料</a:t>
            </a:r>
            <a:endParaRPr lang="en-US" altLang="ja-JP" sz="1000" kern="100" spc="-100" dirty="0" smtClean="0">
              <a:latin typeface="Meiryo UI" panose="020B0604030504040204" pitchFamily="50" charset="-128"/>
              <a:ea typeface="Meiryo UI" panose="020B0604030504040204" pitchFamily="50" charset="-128"/>
              <a:cs typeface="Times New Roman" panose="02020603050405020304" pitchFamily="18" charset="0"/>
            </a:endParaRPr>
          </a:p>
          <a:p>
            <a:pPr marL="174625" indent="-174625" algn="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27</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年</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7</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月</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7</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日</a:t>
            </a:r>
            <a:endParaRPr lang="ja-JP" altLang="ja-JP" sz="1000"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8" name="グループ化 7"/>
          <p:cNvGrpSpPr/>
          <p:nvPr/>
        </p:nvGrpSpPr>
        <p:grpSpPr>
          <a:xfrm>
            <a:off x="432000" y="1440000"/>
            <a:ext cx="14256000" cy="2520000"/>
            <a:chOff x="432000" y="1440000"/>
            <a:chExt cx="14256000" cy="2520000"/>
          </a:xfrm>
        </p:grpSpPr>
        <p:sp>
          <p:nvSpPr>
            <p:cNvPr id="9" name="正方形/長方形 8"/>
            <p:cNvSpPr/>
            <p:nvPr/>
          </p:nvSpPr>
          <p:spPr>
            <a:xfrm>
              <a:off x="3528000" y="1656000"/>
              <a:ext cx="2880000" cy="2304000"/>
            </a:xfrm>
            <a:prstGeom prst="rect">
              <a:avLst/>
            </a:prstGeom>
            <a:solidFill>
              <a:srgbClr val="FF99CC">
                <a:alpha val="29000"/>
              </a:srgb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pPr>
                <a:spcBef>
                  <a:spcPts val="600"/>
                </a:spcBef>
                <a:spcAft>
                  <a:spcPts val="200"/>
                </a:spcAft>
              </a:pPr>
              <a:r>
                <a:rPr lang="ja-JP" altLang="en-US" sz="1000" b="1" spc="-40" dirty="0">
                  <a:solidFill>
                    <a:schemeClr val="tx1"/>
                  </a:solidFill>
                  <a:latin typeface="Meiryo UI" panose="020B0604030504040204" pitchFamily="50" charset="-128"/>
                  <a:ea typeface="Meiryo UI" panose="020B0604030504040204" pitchFamily="50" charset="-128"/>
                </a:rPr>
                <a:t>① </a:t>
              </a:r>
              <a:r>
                <a:rPr lang="ja-JP" altLang="en-US" sz="1000" b="1" u="sng" spc="-40" dirty="0">
                  <a:solidFill>
                    <a:schemeClr val="tx1"/>
                  </a:solidFill>
                  <a:latin typeface="Meiryo UI" panose="020B0604030504040204" pitchFamily="50" charset="-128"/>
                  <a:ea typeface="Meiryo UI" panose="020B0604030504040204" pitchFamily="50" charset="-128"/>
                </a:rPr>
                <a:t>中之島公園でのトライアル事業の拡大</a:t>
              </a:r>
              <a:endParaRPr lang="en-US" altLang="ja-JP" sz="1000" b="1" u="sng" spc="-40" dirty="0">
                <a:solidFill>
                  <a:schemeClr val="tx1"/>
                </a:solidFill>
                <a:latin typeface="Meiryo UI" panose="020B0604030504040204" pitchFamily="50" charset="-128"/>
                <a:ea typeface="Meiryo UI" panose="020B0604030504040204"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水</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の都の夕涼みおよびオータムピクニック開催による約５ヶ月の長期活用</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実現</a:t>
              </a:r>
              <a:endPar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エリアマネジメント</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の素案の検討と関係者との打ち合わせ実施</a:t>
              </a:r>
            </a:p>
            <a:p>
              <a:pPr>
                <a:spcBef>
                  <a:spcPts val="600"/>
                </a:spcBef>
                <a:spcAft>
                  <a:spcPts val="200"/>
                </a:spcAft>
              </a:pPr>
              <a:r>
                <a:rPr lang="ja-JP" altLang="en-US" sz="1000" b="1" spc="-40" dirty="0" smtClean="0">
                  <a:solidFill>
                    <a:schemeClr val="tx1"/>
                  </a:solidFill>
                  <a:latin typeface="Meiryo UI" panose="020B0604030504040204" pitchFamily="50" charset="-128"/>
                  <a:ea typeface="Meiryo UI" panose="020B0604030504040204" pitchFamily="50" charset="-128"/>
                </a:rPr>
                <a:t>② </a:t>
              </a:r>
              <a:r>
                <a:rPr lang="ja-JP" altLang="en-US" sz="1000" b="1" u="sng" spc="-40" dirty="0">
                  <a:solidFill>
                    <a:schemeClr val="tx1"/>
                  </a:solidFill>
                  <a:latin typeface="Meiryo UI" panose="020B0604030504040204" pitchFamily="50" charset="-128"/>
                  <a:ea typeface="Meiryo UI" panose="020B0604030504040204" pitchFamily="50" charset="-128"/>
                </a:rPr>
                <a:t>中之島</a:t>
              </a:r>
              <a:r>
                <a:rPr lang="en-US" altLang="ja-JP" sz="1000" b="1" u="sng" spc="-40" dirty="0">
                  <a:solidFill>
                    <a:schemeClr val="tx1"/>
                  </a:solidFill>
                  <a:latin typeface="Meiryo UI" panose="020B0604030504040204" pitchFamily="50" charset="-128"/>
                  <a:ea typeface="Meiryo UI" panose="020B0604030504040204" pitchFamily="50" charset="-128"/>
                </a:rPr>
                <a:t>GATE</a:t>
              </a:r>
              <a:r>
                <a:rPr lang="ja-JP" altLang="en-US" sz="1000" b="1" u="sng" spc="-40" dirty="0" err="1">
                  <a:solidFill>
                    <a:schemeClr val="tx1"/>
                  </a:solidFill>
                  <a:latin typeface="Meiryo UI" panose="020B0604030504040204" pitchFamily="50" charset="-128"/>
                  <a:ea typeface="Meiryo UI" panose="020B0604030504040204" pitchFamily="50" charset="-128"/>
                </a:rPr>
                <a:t>での</a:t>
              </a:r>
              <a:r>
                <a:rPr lang="ja-JP" altLang="en-US" sz="1000" b="1" u="sng" spc="-40" dirty="0">
                  <a:solidFill>
                    <a:schemeClr val="tx1"/>
                  </a:solidFill>
                  <a:latin typeface="Meiryo UI" panose="020B0604030504040204" pitchFamily="50" charset="-128"/>
                  <a:ea typeface="Meiryo UI" panose="020B0604030504040204" pitchFamily="50" charset="-128"/>
                </a:rPr>
                <a:t>トライアル事業の拡大</a:t>
              </a:r>
              <a:endParaRPr lang="en-US" altLang="ja-JP" sz="1000" b="1" u="sng" spc="-40" dirty="0">
                <a:solidFill>
                  <a:schemeClr val="tx1"/>
                </a:solidFill>
                <a:latin typeface="Meiryo UI" panose="020B0604030504040204" pitchFamily="50" charset="-128"/>
                <a:ea typeface="Meiryo UI" panose="020B0604030504040204" pitchFamily="50" charset="-128"/>
              </a:endParaRPr>
            </a:p>
            <a:p>
              <a:pPr marL="108000" indent="-72000"/>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 </a:t>
              </a:r>
              <a:r>
                <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rPr>
                <a:t>2</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月</a:t>
              </a:r>
              <a:r>
                <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rPr>
                <a:t>18</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日</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の</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中之島</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漁港開港</a:t>
              </a: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維新派</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による野外演劇・屋台村開催</a:t>
              </a: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行政</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関係者とパートナーズによる中之島</a:t>
              </a:r>
              <a:r>
                <a:rPr lang="en-US" altLang="ja-JP" sz="800" spc="-40" dirty="0">
                  <a:solidFill>
                    <a:schemeClr val="tx1"/>
                  </a:solidFill>
                  <a:latin typeface="Meiryo UI" panose="020B0604030504040204" pitchFamily="50" charset="-128"/>
                  <a:ea typeface="Meiryo UI" panose="020B0604030504040204" pitchFamily="50" charset="-128"/>
                  <a:cs typeface="Meiryo UI" pitchFamily="50" charset="-128"/>
                </a:rPr>
                <a:t>GATE</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活性化情報交換会議の体制づくり実施</a:t>
              </a:r>
            </a:p>
            <a:p>
              <a:pPr>
                <a:spcBef>
                  <a:spcPts val="600"/>
                </a:spcBef>
                <a:spcAft>
                  <a:spcPts val="200"/>
                </a:spcAft>
              </a:pPr>
              <a:r>
                <a:rPr lang="ja-JP" altLang="en-US" sz="1000" b="1" spc="-40" dirty="0" smtClean="0">
                  <a:solidFill>
                    <a:schemeClr val="tx1"/>
                  </a:solidFill>
                  <a:latin typeface="Meiryo UI" panose="020B0604030504040204" pitchFamily="50" charset="-128"/>
                  <a:ea typeface="Meiryo UI" panose="020B0604030504040204" pitchFamily="50" charset="-128"/>
                </a:rPr>
                <a:t>③ </a:t>
              </a:r>
              <a:r>
                <a:rPr lang="ja-JP" altLang="en-US" sz="1000" b="1" u="sng" spc="-40" dirty="0">
                  <a:solidFill>
                    <a:schemeClr val="tx1"/>
                  </a:solidFill>
                  <a:latin typeface="Meiryo UI" panose="020B0604030504040204" pitchFamily="50" charset="-128"/>
                  <a:ea typeface="Meiryo UI" panose="020B0604030504040204" pitchFamily="50" charset="-128"/>
                </a:rPr>
                <a:t>新たな水辺コンテンツやプロモーション検討</a:t>
              </a:r>
              <a:r>
                <a:rPr lang="ja-JP" altLang="en-US" sz="1400" u="sng" spc="-40" dirty="0">
                  <a:solidFill>
                    <a:schemeClr val="tx1"/>
                  </a:solidFill>
                  <a:latin typeface="Meiryo UI" panose="020B0604030504040204" pitchFamily="50" charset="-128"/>
                  <a:ea typeface="Meiryo UI" panose="020B0604030504040204" pitchFamily="50" charset="-128"/>
                  <a:cs typeface="Meiryo UI" pitchFamily="50" charset="-128"/>
                </a:rPr>
                <a:t>　</a:t>
              </a:r>
              <a:endParaRPr lang="en-US" altLang="ja-JP" sz="1400" spc="-40" dirty="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中之島</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公園と</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中之島</a:t>
              </a:r>
              <a:r>
                <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rPr>
                <a:t>GATE</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を</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中心としながら水の回廊全体の魅力を発信するため、海外媒体へアプローチ</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する</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５</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つの</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施策を実施</a:t>
              </a: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水</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都大阪の活動を国内外へ情報発信するため国交省と協力しミズベリング大阪会議を開催等４つの施策を実施</a:t>
              </a:r>
            </a:p>
          </p:txBody>
        </p:sp>
        <p:sp>
          <p:nvSpPr>
            <p:cNvPr id="10" name="正方形/長方形 9"/>
            <p:cNvSpPr/>
            <p:nvPr/>
          </p:nvSpPr>
          <p:spPr>
            <a:xfrm>
              <a:off x="3528000" y="1440000"/>
              <a:ext cx="2880000" cy="216000"/>
            </a:xfrm>
            <a:prstGeom prst="rect">
              <a:avLst/>
            </a:prstGeom>
            <a:solidFill>
              <a:schemeClr val="tx1">
                <a:lumMod val="50000"/>
                <a:lumOff val="50000"/>
              </a:scheme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defTabSz="861833">
                <a:defRPr/>
              </a:pPr>
              <a:r>
                <a:rPr lang="ja-JP" altLang="en-US" sz="1100" b="1" dirty="0" smtClean="0">
                  <a:solidFill>
                    <a:schemeClr val="bg1"/>
                  </a:solidFill>
                  <a:latin typeface="Meiryo UI" pitchFamily="50" charset="-128"/>
                  <a:ea typeface="Meiryo UI" pitchFamily="50" charset="-128"/>
                  <a:cs typeface="Meiryo UI" pitchFamily="50" charset="-128"/>
                </a:rPr>
                <a:t>取組</a:t>
              </a:r>
              <a:r>
                <a:rPr lang="ja-JP" altLang="en-US" sz="1100" b="1" dirty="0">
                  <a:solidFill>
                    <a:schemeClr val="bg1"/>
                  </a:solidFill>
                  <a:latin typeface="Meiryo UI" pitchFamily="50" charset="-128"/>
                  <a:ea typeface="Meiryo UI" pitchFamily="50" charset="-128"/>
                  <a:cs typeface="Meiryo UI" pitchFamily="50" charset="-128"/>
                </a:rPr>
                <a:t>結果</a:t>
              </a:r>
            </a:p>
          </p:txBody>
        </p:sp>
        <p:sp>
          <p:nvSpPr>
            <p:cNvPr id="11" name="右矢印 10"/>
            <p:cNvSpPr/>
            <p:nvPr/>
          </p:nvSpPr>
          <p:spPr>
            <a:xfrm>
              <a:off x="3348000" y="2394000"/>
              <a:ext cx="144000" cy="324000"/>
            </a:xfrm>
            <a:prstGeom prst="rightArrow">
              <a:avLst>
                <a:gd name="adj1" fmla="val 50000"/>
                <a:gd name="adj2" fmla="val 78113"/>
              </a:avLst>
            </a:prstGeom>
            <a:solidFill>
              <a:schemeClr val="tx2">
                <a:lumMod val="20000"/>
                <a:lumOff val="80000"/>
              </a:schemeClr>
            </a:solidFill>
            <a:ln w="6350" cap="rnd">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ja-JP" altLang="en-US" dirty="0"/>
            </a:p>
          </p:txBody>
        </p:sp>
        <p:sp>
          <p:nvSpPr>
            <p:cNvPr id="12" name="正方形/長方形 11"/>
            <p:cNvSpPr/>
            <p:nvPr/>
          </p:nvSpPr>
          <p:spPr>
            <a:xfrm>
              <a:off x="432000" y="1440000"/>
              <a:ext cx="2880000" cy="216000"/>
            </a:xfrm>
            <a:prstGeom prst="rect">
              <a:avLst/>
            </a:prstGeom>
            <a:solidFill>
              <a:schemeClr val="tx1">
                <a:lumMod val="50000"/>
                <a:lumOff val="50000"/>
              </a:scheme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defTabSz="861833">
                <a:defRPr/>
              </a:pPr>
              <a:r>
                <a:rPr lang="ja-JP" altLang="en-US" sz="1100" b="1" dirty="0">
                  <a:solidFill>
                    <a:schemeClr val="bg1"/>
                  </a:solidFill>
                  <a:latin typeface="Meiryo UI" pitchFamily="50" charset="-128"/>
                  <a:ea typeface="Meiryo UI" pitchFamily="50" charset="-128"/>
                  <a:cs typeface="Meiryo UI" pitchFamily="50" charset="-128"/>
                </a:rPr>
                <a:t> </a:t>
              </a:r>
              <a:r>
                <a:rPr lang="ja-JP" altLang="en-US" sz="1100" b="1" dirty="0" smtClean="0">
                  <a:solidFill>
                    <a:schemeClr val="bg1"/>
                  </a:solidFill>
                  <a:latin typeface="Meiryo UI" pitchFamily="50" charset="-128"/>
                  <a:ea typeface="Meiryo UI" pitchFamily="50" charset="-128"/>
                  <a:cs typeface="Meiryo UI" pitchFamily="50" charset="-128"/>
                </a:rPr>
                <a:t>取組</a:t>
              </a:r>
              <a:r>
                <a:rPr lang="ja-JP" altLang="en-US" sz="1100" b="1" dirty="0">
                  <a:solidFill>
                    <a:schemeClr val="bg1"/>
                  </a:solidFill>
                  <a:latin typeface="Meiryo UI" pitchFamily="50" charset="-128"/>
                  <a:ea typeface="Meiryo UI" pitchFamily="50" charset="-128"/>
                  <a:cs typeface="Meiryo UI" pitchFamily="50" charset="-128"/>
                </a:rPr>
                <a:t>項目</a:t>
              </a:r>
            </a:p>
          </p:txBody>
        </p:sp>
        <p:sp>
          <p:nvSpPr>
            <p:cNvPr id="13" name="正方形/長方形 12"/>
            <p:cNvSpPr/>
            <p:nvPr/>
          </p:nvSpPr>
          <p:spPr>
            <a:xfrm>
              <a:off x="432000" y="1656000"/>
              <a:ext cx="2880000" cy="2304000"/>
            </a:xfrm>
            <a:prstGeom prst="rect">
              <a:avLst/>
            </a:prstGeom>
            <a:solidFill>
              <a:schemeClr val="bg1">
                <a:alpha val="28000"/>
              </a:schemeClr>
            </a:solidFill>
            <a:ln w="9525" cap="rnd"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pPr>
                <a:spcBef>
                  <a:spcPts val="600"/>
                </a:spcBef>
                <a:spcAft>
                  <a:spcPts val="200"/>
                </a:spcAft>
              </a:pPr>
              <a:r>
                <a:rPr lang="ja-JP" altLang="en-US" sz="1000" b="1" spc="-40" dirty="0" smtClean="0">
                  <a:solidFill>
                    <a:schemeClr val="tx1"/>
                  </a:solidFill>
                  <a:latin typeface="Meiryo UI" panose="020B0604030504040204" pitchFamily="50" charset="-128"/>
                  <a:ea typeface="Meiryo UI" panose="020B0604030504040204" pitchFamily="50" charset="-128"/>
                </a:rPr>
                <a:t>① </a:t>
              </a:r>
              <a:r>
                <a:rPr lang="ja-JP" altLang="en-US" sz="1000" b="1" u="sng" spc="-40" dirty="0" smtClean="0">
                  <a:solidFill>
                    <a:schemeClr val="tx1"/>
                  </a:solidFill>
                  <a:latin typeface="Meiryo UI" panose="020B0604030504040204" pitchFamily="50" charset="-128"/>
                  <a:ea typeface="Meiryo UI" panose="020B0604030504040204" pitchFamily="50" charset="-128"/>
                </a:rPr>
                <a:t>中之島</a:t>
              </a:r>
              <a:r>
                <a:rPr lang="ja-JP" altLang="en-US" sz="1000" b="1" u="sng" spc="-40" dirty="0">
                  <a:solidFill>
                    <a:schemeClr val="tx1"/>
                  </a:solidFill>
                  <a:latin typeface="Meiryo UI" panose="020B0604030504040204" pitchFamily="50" charset="-128"/>
                  <a:ea typeface="Meiryo UI" panose="020B0604030504040204" pitchFamily="50" charset="-128"/>
                </a:rPr>
                <a:t>公園でのトライアル事業の</a:t>
              </a:r>
              <a:r>
                <a:rPr lang="ja-JP" altLang="en-US" sz="1000" b="1" u="sng" spc="-40" dirty="0" smtClean="0">
                  <a:solidFill>
                    <a:schemeClr val="tx1"/>
                  </a:solidFill>
                  <a:latin typeface="Meiryo UI" panose="020B0604030504040204" pitchFamily="50" charset="-128"/>
                  <a:ea typeface="Meiryo UI" panose="020B0604030504040204" pitchFamily="50" charset="-128"/>
                </a:rPr>
                <a:t>拡大</a:t>
              </a:r>
              <a:endParaRPr lang="en-US" altLang="ja-JP" sz="1000" b="1" u="sng" spc="-40" dirty="0">
                <a:solidFill>
                  <a:schemeClr val="tx1"/>
                </a:solidFill>
                <a:latin typeface="Meiryo UI" panose="020B0604030504040204" pitchFamily="50" charset="-128"/>
                <a:ea typeface="Meiryo UI" panose="020B0604030504040204"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公園</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を</a:t>
              </a:r>
              <a:r>
                <a:rPr lang="en-US" altLang="ja-JP" sz="800" spc="-40" dirty="0">
                  <a:solidFill>
                    <a:schemeClr val="tx1"/>
                  </a:solidFill>
                  <a:latin typeface="Meiryo UI" panose="020B0604030504040204" pitchFamily="50" charset="-128"/>
                  <a:ea typeface="Meiryo UI" panose="020B0604030504040204" pitchFamily="50" charset="-128"/>
                  <a:cs typeface="Meiryo UI" pitchFamily="50" charset="-128"/>
                </a:rPr>
                <a:t>3</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ヶ月程度占有する社会実験の実施と、効果検証を行った上での長期活用の方向性</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策定</a:t>
              </a:r>
              <a:endPar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水辺</a:t>
              </a:r>
              <a:r>
                <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rPr>
                <a:t>BID</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の</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構築に向けた関係者との協議実施、実験的</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施行</a:t>
              </a:r>
              <a:endPar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エリアマネジメント</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の活動拠点の設置に向けた中之島公園内の占有物件の企画検討と、管理者との合意形成</a:t>
              </a:r>
              <a:endParaRPr lang="en-US" altLang="ja-JP" sz="800" spc="-40" dirty="0">
                <a:solidFill>
                  <a:schemeClr val="tx1"/>
                </a:solidFill>
                <a:latin typeface="Meiryo UI" panose="020B0604030504040204" pitchFamily="50" charset="-128"/>
                <a:ea typeface="Meiryo UI" panose="020B0604030504040204" pitchFamily="50" charset="-128"/>
                <a:cs typeface="Meiryo UI" pitchFamily="50" charset="-128"/>
              </a:endParaRPr>
            </a:p>
            <a:p>
              <a:pPr>
                <a:spcBef>
                  <a:spcPts val="600"/>
                </a:spcBef>
                <a:spcAft>
                  <a:spcPts val="200"/>
                </a:spcAft>
              </a:pPr>
              <a:r>
                <a:rPr lang="ja-JP" altLang="en-US" sz="1000" b="1" spc="-40" dirty="0" smtClean="0">
                  <a:solidFill>
                    <a:schemeClr val="tx1"/>
                  </a:solidFill>
                  <a:latin typeface="Meiryo UI" panose="020B0604030504040204" pitchFamily="50" charset="-128"/>
                  <a:ea typeface="Meiryo UI" panose="020B0604030504040204" pitchFamily="50" charset="-128"/>
                </a:rPr>
                <a:t>② </a:t>
              </a:r>
              <a:r>
                <a:rPr lang="ja-JP" altLang="en-US" sz="1000" b="1" u="sng" spc="-40" dirty="0" smtClean="0">
                  <a:solidFill>
                    <a:schemeClr val="tx1"/>
                  </a:solidFill>
                  <a:latin typeface="Meiryo UI" panose="020B0604030504040204" pitchFamily="50" charset="-128"/>
                  <a:ea typeface="Meiryo UI" panose="020B0604030504040204" pitchFamily="50" charset="-128"/>
                </a:rPr>
                <a:t>中之島</a:t>
              </a:r>
              <a:r>
                <a:rPr lang="en-US" altLang="ja-JP" sz="1000" b="1" u="sng" spc="-40" dirty="0" smtClean="0">
                  <a:solidFill>
                    <a:schemeClr val="tx1"/>
                  </a:solidFill>
                  <a:latin typeface="Meiryo UI" panose="020B0604030504040204" pitchFamily="50" charset="-128"/>
                  <a:ea typeface="Meiryo UI" panose="020B0604030504040204" pitchFamily="50" charset="-128"/>
                </a:rPr>
                <a:t>GATE</a:t>
              </a:r>
              <a:r>
                <a:rPr lang="ja-JP" altLang="en-US" sz="1000" b="1" u="sng" spc="-40" dirty="0" err="1" smtClean="0">
                  <a:solidFill>
                    <a:schemeClr val="tx1"/>
                  </a:solidFill>
                  <a:latin typeface="Meiryo UI" panose="020B0604030504040204" pitchFamily="50" charset="-128"/>
                  <a:ea typeface="Meiryo UI" panose="020B0604030504040204" pitchFamily="50" charset="-128"/>
                </a:rPr>
                <a:t>で</a:t>
              </a:r>
              <a:r>
                <a:rPr lang="ja-JP" altLang="en-US" sz="1000" b="1" u="sng" spc="-40" dirty="0" err="1">
                  <a:solidFill>
                    <a:schemeClr val="tx1"/>
                  </a:solidFill>
                  <a:latin typeface="Meiryo UI" panose="020B0604030504040204" pitchFamily="50" charset="-128"/>
                  <a:ea typeface="Meiryo UI" panose="020B0604030504040204" pitchFamily="50" charset="-128"/>
                </a:rPr>
                <a:t>の</a:t>
              </a:r>
              <a:r>
                <a:rPr lang="ja-JP" altLang="en-US" sz="1000" b="1" u="sng" spc="-40" dirty="0">
                  <a:solidFill>
                    <a:schemeClr val="tx1"/>
                  </a:solidFill>
                  <a:latin typeface="Meiryo UI" panose="020B0604030504040204" pitchFamily="50" charset="-128"/>
                  <a:ea typeface="Meiryo UI" panose="020B0604030504040204" pitchFamily="50" charset="-128"/>
                </a:rPr>
                <a:t>トライアル事業の拡大</a:t>
              </a:r>
              <a:endParaRPr lang="en-US" altLang="ja-JP" sz="1000" b="1" u="sng" spc="-40" dirty="0">
                <a:solidFill>
                  <a:schemeClr val="tx1"/>
                </a:solidFill>
                <a:latin typeface="Meiryo UI" panose="020B0604030504040204" pitchFamily="50" charset="-128"/>
                <a:ea typeface="Meiryo UI" panose="020B0604030504040204"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a:t>
              </a:r>
              <a:r>
                <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rPr>
                <a:t>【</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左岸</a:t>
              </a:r>
              <a:r>
                <a:rPr lang="en-US" altLang="ja-JP" sz="800" spc="-40" dirty="0">
                  <a:solidFill>
                    <a:schemeClr val="tx1"/>
                  </a:solidFill>
                  <a:latin typeface="Meiryo UI" panose="020B0604030504040204" pitchFamily="50" charset="-128"/>
                  <a:ea typeface="Meiryo UI" panose="020B0604030504040204" pitchFamily="50" charset="-128"/>
                  <a:cs typeface="Meiryo UI" pitchFamily="50" charset="-128"/>
                </a:rPr>
                <a:t>】</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民間事業者による期間限定常設利用の開始とエリア全体開発に向けた方向性</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策定</a:t>
              </a:r>
              <a:endPar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a:t>
              </a:r>
              <a:r>
                <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rPr>
                <a:t>【</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左岸</a:t>
              </a:r>
              <a:r>
                <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rPr>
                <a:t>】</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対岸を含めた</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中之島</a:t>
              </a:r>
              <a:r>
                <a:rPr lang="en-US" altLang="ja-JP" sz="800" spc="-40" dirty="0">
                  <a:solidFill>
                    <a:schemeClr val="tx1"/>
                  </a:solidFill>
                  <a:latin typeface="Meiryo UI" panose="020B0604030504040204" pitchFamily="50" charset="-128"/>
                  <a:ea typeface="Meiryo UI" panose="020B0604030504040204" pitchFamily="50" charset="-128"/>
                  <a:cs typeface="Meiryo UI" pitchFamily="50" charset="-128"/>
                </a:rPr>
                <a:t>GATE</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全体のエリアマネジメントの</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体制づくり</a:t>
              </a:r>
              <a:endPar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a:t>
              </a:r>
              <a:r>
                <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rPr>
                <a:t>【</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右岸</a:t>
              </a:r>
              <a:r>
                <a:rPr lang="en-US" altLang="ja-JP" sz="800" spc="-40" dirty="0">
                  <a:solidFill>
                    <a:schemeClr val="tx1"/>
                  </a:solidFill>
                  <a:latin typeface="Meiryo UI" panose="020B0604030504040204" pitchFamily="50" charset="-128"/>
                  <a:ea typeface="Meiryo UI" panose="020B0604030504040204" pitchFamily="50" charset="-128"/>
                  <a:cs typeface="Meiryo UI" pitchFamily="50" charset="-128"/>
                </a:rPr>
                <a:t>】</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福島区や民間事業者との事業連携</a:t>
              </a:r>
            </a:p>
            <a:p>
              <a:pPr>
                <a:spcBef>
                  <a:spcPts val="600"/>
                </a:spcBef>
                <a:spcAft>
                  <a:spcPts val="200"/>
                </a:spcAft>
              </a:pPr>
              <a:r>
                <a:rPr lang="ja-JP" altLang="en-US" sz="1000" b="1" spc="-40" dirty="0" smtClean="0">
                  <a:solidFill>
                    <a:schemeClr val="tx1"/>
                  </a:solidFill>
                  <a:latin typeface="Meiryo UI" panose="020B0604030504040204" pitchFamily="50" charset="-128"/>
                  <a:ea typeface="Meiryo UI" panose="020B0604030504040204" pitchFamily="50" charset="-128"/>
                </a:rPr>
                <a:t>③ </a:t>
              </a:r>
              <a:r>
                <a:rPr lang="ja-JP" altLang="en-US" sz="1000" b="1" u="sng" spc="-40" dirty="0" smtClean="0">
                  <a:solidFill>
                    <a:schemeClr val="tx1"/>
                  </a:solidFill>
                  <a:latin typeface="Meiryo UI" panose="020B0604030504040204" pitchFamily="50" charset="-128"/>
                  <a:ea typeface="Meiryo UI" panose="020B0604030504040204" pitchFamily="50" charset="-128"/>
                </a:rPr>
                <a:t>新た</a:t>
              </a:r>
              <a:r>
                <a:rPr lang="ja-JP" altLang="en-US" sz="1000" b="1" u="sng" spc="-40" dirty="0">
                  <a:solidFill>
                    <a:schemeClr val="tx1"/>
                  </a:solidFill>
                  <a:latin typeface="Meiryo UI" panose="020B0604030504040204" pitchFamily="50" charset="-128"/>
                  <a:ea typeface="Meiryo UI" panose="020B0604030504040204" pitchFamily="50" charset="-128"/>
                </a:rPr>
                <a:t>な水辺コンテンツやプロモーション検討</a:t>
              </a:r>
              <a:r>
                <a:rPr lang="ja-JP" altLang="en-US" sz="1200" u="sng" spc="-40" dirty="0">
                  <a:solidFill>
                    <a:schemeClr val="tx1"/>
                  </a:solidFill>
                  <a:latin typeface="Meiryo UI" panose="020B0604030504040204" pitchFamily="50" charset="-128"/>
                  <a:ea typeface="Meiryo UI" panose="020B0604030504040204" pitchFamily="50" charset="-128"/>
                  <a:cs typeface="Meiryo UI" pitchFamily="50" charset="-128"/>
                </a:rPr>
                <a:t>　</a:t>
              </a:r>
              <a:endParaRPr lang="en-US" altLang="ja-JP" sz="1200" spc="-40" dirty="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海外</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発信への方策</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検討</a:t>
              </a:r>
              <a:endPar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水</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都</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大阪</a:t>
              </a:r>
              <a:r>
                <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rPr>
                <a:t>2015</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に</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おける新たなコンテンツやプロモーションの企画検討</a:t>
              </a:r>
              <a:endParaRPr lang="en-US" altLang="ja-JP" sz="800" spc="-40" dirty="0">
                <a:solidFill>
                  <a:schemeClr val="tx1"/>
                </a:solidFill>
                <a:latin typeface="Meiryo UI" panose="020B0604030504040204" pitchFamily="50" charset="-128"/>
                <a:ea typeface="Meiryo UI" panose="020B0604030504040204" pitchFamily="50" charset="-128"/>
                <a:cs typeface="Meiryo UI" pitchFamily="50" charset="-128"/>
              </a:endParaRPr>
            </a:p>
          </p:txBody>
        </p:sp>
        <p:grpSp>
          <p:nvGrpSpPr>
            <p:cNvPr id="14" name="グループ化 13"/>
            <p:cNvGrpSpPr/>
            <p:nvPr/>
          </p:nvGrpSpPr>
          <p:grpSpPr>
            <a:xfrm>
              <a:off x="6732000" y="1440000"/>
              <a:ext cx="7956000" cy="2520000"/>
              <a:chOff x="6768000" y="1440000"/>
              <a:chExt cx="7956000" cy="2520000"/>
            </a:xfrm>
          </p:grpSpPr>
          <p:sp>
            <p:nvSpPr>
              <p:cNvPr id="15" name="正方形/長方形 14"/>
              <p:cNvSpPr/>
              <p:nvPr/>
            </p:nvSpPr>
            <p:spPr>
              <a:xfrm>
                <a:off x="6768000" y="1656000"/>
                <a:ext cx="2880000" cy="2304000"/>
              </a:xfrm>
              <a:prstGeom prst="rect">
                <a:avLst/>
              </a:prstGeom>
              <a:solidFill>
                <a:schemeClr val="bg1">
                  <a:alpha val="28000"/>
                </a:schemeClr>
              </a:solidFill>
              <a:ln w="9525" cap="rnd"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pPr marL="108000" indent="-144000">
                  <a:spcBef>
                    <a:spcPts val="600"/>
                  </a:spcBef>
                  <a:spcAft>
                    <a:spcPts val="200"/>
                  </a:spcAft>
                </a:pPr>
                <a:r>
                  <a:rPr lang="ja-JP" altLang="en-US" sz="1000" b="1" spc="-40" dirty="0" smtClean="0">
                    <a:solidFill>
                      <a:schemeClr val="tx1"/>
                    </a:solidFill>
                    <a:latin typeface="Meiryo UI" panose="020B0604030504040204" pitchFamily="50" charset="-128"/>
                    <a:ea typeface="Meiryo UI" panose="020B0604030504040204" pitchFamily="50" charset="-128"/>
                  </a:rPr>
                  <a:t>■</a:t>
                </a:r>
                <a:r>
                  <a:rPr lang="ja-JP" altLang="en-US" sz="1000" b="1" spc="-40" dirty="0">
                    <a:solidFill>
                      <a:schemeClr val="tx1"/>
                    </a:solidFill>
                    <a:latin typeface="Meiryo UI" panose="020B0604030504040204" pitchFamily="50" charset="-128"/>
                    <a:ea typeface="Meiryo UI" panose="020B0604030504040204" pitchFamily="50" charset="-128"/>
                  </a:rPr>
                  <a:t>拠点化準備（コア事業の目処等）と共に、ガイドブック掲載内容の準備・策定</a:t>
                </a:r>
              </a:p>
              <a:p>
                <a:pPr marL="180000" indent="-180000">
                  <a:spcBef>
                    <a:spcPts val="600"/>
                  </a:spcBef>
                  <a:spcAft>
                    <a:spcPts val="200"/>
                  </a:spcAft>
                </a:pPr>
                <a:r>
                  <a:rPr lang="ja-JP" altLang="en-US" sz="1000" spc="-40" dirty="0" smtClean="0">
                    <a:solidFill>
                      <a:schemeClr val="tx1"/>
                    </a:solidFill>
                    <a:latin typeface="Meiryo UI" panose="020B0604030504040204" pitchFamily="50" charset="-128"/>
                    <a:ea typeface="Meiryo UI" panose="020B0604030504040204" pitchFamily="50" charset="-128"/>
                  </a:rPr>
                  <a:t>① 中之島</a:t>
                </a:r>
                <a:r>
                  <a:rPr lang="ja-JP" altLang="en-US" sz="1000" spc="-40" dirty="0">
                    <a:solidFill>
                      <a:schemeClr val="tx1"/>
                    </a:solidFill>
                    <a:latin typeface="Meiryo UI" panose="020B0604030504040204" pitchFamily="50" charset="-128"/>
                    <a:ea typeface="Meiryo UI" panose="020B0604030504040204" pitchFamily="50" charset="-128"/>
                  </a:rPr>
                  <a:t>公園の日常化への浸透と「水都大阪フェス等の風物詩化」＋「水辺のエリアマネジメントの機運醸成」</a:t>
                </a:r>
              </a:p>
              <a:p>
                <a:pPr marL="180000" indent="-180000">
                  <a:spcBef>
                    <a:spcPts val="600"/>
                  </a:spcBef>
                  <a:spcAft>
                    <a:spcPts val="200"/>
                  </a:spcAft>
                </a:pPr>
                <a:r>
                  <a:rPr lang="ja-JP" altLang="en-US" sz="1000" spc="-40" dirty="0" smtClean="0">
                    <a:solidFill>
                      <a:schemeClr val="tx1"/>
                    </a:solidFill>
                    <a:latin typeface="Meiryo UI" panose="020B0604030504040204" pitchFamily="50" charset="-128"/>
                    <a:ea typeface="Meiryo UI" panose="020B0604030504040204" pitchFamily="50" charset="-128"/>
                  </a:rPr>
                  <a:t>② 中之島</a:t>
                </a:r>
                <a:r>
                  <a:rPr lang="en-US" altLang="ja-JP" sz="1000" spc="-40" dirty="0">
                    <a:solidFill>
                      <a:schemeClr val="tx1"/>
                    </a:solidFill>
                    <a:latin typeface="Meiryo UI" panose="020B0604030504040204" pitchFamily="50" charset="-128"/>
                    <a:ea typeface="Meiryo UI" panose="020B0604030504040204" pitchFamily="50" charset="-128"/>
                  </a:rPr>
                  <a:t>GATE</a:t>
                </a:r>
                <a:r>
                  <a:rPr lang="ja-JP" altLang="en-US" sz="1000" spc="-40" dirty="0">
                    <a:solidFill>
                      <a:schemeClr val="tx1"/>
                    </a:solidFill>
                    <a:latin typeface="Meiryo UI" panose="020B0604030504040204" pitchFamily="50" charset="-128"/>
                    <a:ea typeface="Meiryo UI" panose="020B0604030504040204" pitchFamily="50" charset="-128"/>
                  </a:rPr>
                  <a:t>エリア全体でクルーザー利用促進等による、水辺の絵になる風景づくり</a:t>
                </a:r>
              </a:p>
              <a:p>
                <a:pPr marL="180000" indent="-180000">
                  <a:spcBef>
                    <a:spcPts val="600"/>
                  </a:spcBef>
                  <a:spcAft>
                    <a:spcPts val="200"/>
                  </a:spcAft>
                </a:pPr>
                <a:r>
                  <a:rPr lang="ja-JP" altLang="en-US" sz="1000" spc="-40" dirty="0" smtClean="0">
                    <a:solidFill>
                      <a:schemeClr val="tx1"/>
                    </a:solidFill>
                    <a:latin typeface="Meiryo UI" panose="020B0604030504040204" pitchFamily="50" charset="-128"/>
                    <a:ea typeface="Meiryo UI" panose="020B0604030504040204" pitchFamily="50" charset="-128"/>
                  </a:rPr>
                  <a:t>③ 国内外</a:t>
                </a:r>
                <a:r>
                  <a:rPr lang="ja-JP" altLang="en-US" sz="1000" spc="-40" dirty="0">
                    <a:solidFill>
                      <a:schemeClr val="tx1"/>
                    </a:solidFill>
                    <a:latin typeface="Meiryo UI" panose="020B0604030504040204" pitchFamily="50" charset="-128"/>
                    <a:ea typeface="Meiryo UI" panose="020B0604030504040204" pitchFamily="50" charset="-128"/>
                  </a:rPr>
                  <a:t>メディアへの発信ネットワークの道筋化（姉妹都市・メディア・旅行商品の</a:t>
                </a:r>
                <a:r>
                  <a:rPr lang="ja-JP" altLang="en-US" sz="1000" spc="-40" dirty="0" smtClean="0">
                    <a:solidFill>
                      <a:schemeClr val="tx1"/>
                    </a:solidFill>
                    <a:latin typeface="Meiryo UI" panose="020B0604030504040204" pitchFamily="50" charset="-128"/>
                    <a:ea typeface="Meiryo UI" panose="020B0604030504040204" pitchFamily="50" charset="-128"/>
                  </a:rPr>
                  <a:t>検討</a:t>
                </a:r>
                <a:r>
                  <a:rPr lang="ja-JP" altLang="en-US" sz="1000" spc="-40" dirty="0">
                    <a:solidFill>
                      <a:schemeClr val="tx1"/>
                    </a:solidFill>
                    <a:latin typeface="Meiryo UI" panose="020B0604030504040204" pitchFamily="50" charset="-128"/>
                    <a:ea typeface="Meiryo UI" panose="020B0604030504040204" pitchFamily="50" charset="-128"/>
                  </a:rPr>
                  <a:t>）</a:t>
                </a:r>
                <a:endParaRPr lang="en-US" altLang="ja-JP" sz="1000" spc="-40" dirty="0" smtClean="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9864000" y="1656000"/>
                <a:ext cx="4860000" cy="2304000"/>
              </a:xfrm>
              <a:prstGeom prst="rect">
                <a:avLst/>
              </a:prstGeom>
              <a:solidFill>
                <a:srgbClr val="FF99CC">
                  <a:alpha val="29000"/>
                </a:srgb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r>
                  <a:rPr lang="ja-JP" altLang="en-US" sz="1000" spc="-40" dirty="0">
                    <a:solidFill>
                      <a:schemeClr val="tx1"/>
                    </a:solidFill>
                    <a:latin typeface="Meiryo UI" panose="020B0604030504040204" pitchFamily="50" charset="-128"/>
                    <a:ea typeface="Meiryo UI" panose="020B0604030504040204" pitchFamily="50" charset="-128"/>
                  </a:rPr>
                  <a:t>① </a:t>
                </a:r>
                <a:r>
                  <a:rPr lang="en-US" altLang="ja-JP" sz="1000" b="1" u="sng" spc="-40" dirty="0">
                    <a:solidFill>
                      <a:schemeClr val="tx1"/>
                    </a:solidFill>
                    <a:latin typeface="Meiryo UI" panose="020B0604030504040204" pitchFamily="50" charset="-128"/>
                    <a:ea typeface="Meiryo UI" panose="020B0604030504040204" pitchFamily="50" charset="-128"/>
                  </a:rPr>
                  <a:t>『</a:t>
                </a:r>
                <a:r>
                  <a:rPr lang="ja-JP" altLang="en-US" sz="1000" b="1" u="sng" spc="-40" dirty="0" smtClean="0">
                    <a:solidFill>
                      <a:schemeClr val="tx1"/>
                    </a:solidFill>
                    <a:latin typeface="Meiryo UI" panose="020B0604030504040204" pitchFamily="50" charset="-128"/>
                    <a:ea typeface="Meiryo UI" panose="020B0604030504040204" pitchFamily="50" charset="-128"/>
                  </a:rPr>
                  <a:t>水</a:t>
                </a:r>
                <a:r>
                  <a:rPr lang="ja-JP" altLang="en-US" sz="1000" b="1" u="sng" spc="-40" dirty="0">
                    <a:solidFill>
                      <a:schemeClr val="tx1"/>
                    </a:solidFill>
                    <a:latin typeface="Meiryo UI" panose="020B0604030504040204" pitchFamily="50" charset="-128"/>
                    <a:ea typeface="Meiryo UI" panose="020B0604030504040204" pitchFamily="50" charset="-128"/>
                  </a:rPr>
                  <a:t>の都の</a:t>
                </a:r>
                <a:r>
                  <a:rPr lang="ja-JP" altLang="en-US" sz="1000" b="1" u="sng" spc="-40" dirty="0" smtClean="0">
                    <a:solidFill>
                      <a:schemeClr val="tx1"/>
                    </a:solidFill>
                    <a:latin typeface="Meiryo UI" panose="020B0604030504040204" pitchFamily="50" charset="-128"/>
                    <a:ea typeface="Meiryo UI" panose="020B0604030504040204" pitchFamily="50" charset="-128"/>
                  </a:rPr>
                  <a:t>夕涼み</a:t>
                </a:r>
                <a:r>
                  <a:rPr lang="en-US" altLang="ja-JP" sz="1000" b="1" u="sng" spc="-40" dirty="0" smtClean="0">
                    <a:solidFill>
                      <a:schemeClr val="tx1"/>
                    </a:solidFill>
                    <a:latin typeface="Meiryo UI" panose="020B0604030504040204" pitchFamily="50" charset="-128"/>
                    <a:ea typeface="Meiryo UI" panose="020B0604030504040204" pitchFamily="50" charset="-128"/>
                  </a:rPr>
                  <a:t>』</a:t>
                </a:r>
              </a:p>
              <a:p>
                <a:pPr marL="216000"/>
                <a:r>
                  <a:rPr lang="ja-JP" altLang="en-US" sz="1000" spc="-40" dirty="0" smtClean="0">
                    <a:solidFill>
                      <a:schemeClr val="tx1"/>
                    </a:solidFill>
                    <a:latin typeface="Meiryo UI" panose="020B0604030504040204" pitchFamily="50" charset="-128"/>
                    <a:ea typeface="Meiryo UI" panose="020B0604030504040204" pitchFamily="50" charset="-128"/>
                  </a:rPr>
                  <a:t>・ 来場者</a:t>
                </a:r>
                <a:r>
                  <a:rPr lang="ja-JP" altLang="en-US" sz="1000" spc="-40" dirty="0">
                    <a:solidFill>
                      <a:schemeClr val="tx1"/>
                    </a:solidFill>
                    <a:latin typeface="Meiryo UI" panose="020B0604030504040204" pitchFamily="50" charset="-128"/>
                    <a:ea typeface="Meiryo UI" panose="020B0604030504040204" pitchFamily="50" charset="-128"/>
                  </a:rPr>
                  <a:t>：</a:t>
                </a:r>
                <a:r>
                  <a:rPr lang="en-US" altLang="ja-JP" sz="1000" spc="-40" dirty="0" smtClean="0">
                    <a:solidFill>
                      <a:schemeClr val="tx1"/>
                    </a:solidFill>
                    <a:latin typeface="Meiryo UI" panose="020B0604030504040204" pitchFamily="50" charset="-128"/>
                    <a:ea typeface="Meiryo UI" panose="020B0604030504040204" pitchFamily="50" charset="-128"/>
                  </a:rPr>
                  <a:t>17</a:t>
                </a:r>
                <a:r>
                  <a:rPr lang="ja-JP" altLang="en-US" sz="1000" spc="-40" dirty="0">
                    <a:solidFill>
                      <a:schemeClr val="tx1"/>
                    </a:solidFill>
                    <a:latin typeface="Meiryo UI" panose="020B0604030504040204" pitchFamily="50" charset="-128"/>
                    <a:ea typeface="Meiryo UI" panose="020B0604030504040204" pitchFamily="50" charset="-128"/>
                  </a:rPr>
                  <a:t>万人</a:t>
                </a:r>
                <a:r>
                  <a:rPr lang="ja-JP" altLang="en-US" sz="800" spc="-40" dirty="0">
                    <a:solidFill>
                      <a:schemeClr val="tx1"/>
                    </a:solidFill>
                    <a:latin typeface="Meiryo UI" panose="020B0604030504040204" pitchFamily="50" charset="-128"/>
                    <a:ea typeface="Meiryo UI" panose="020B0604030504040204" pitchFamily="50" charset="-128"/>
                  </a:rPr>
                  <a:t>（グリーンマーケット</a:t>
                </a:r>
                <a:r>
                  <a:rPr lang="en-US" altLang="ja-JP" sz="800" spc="-40" dirty="0">
                    <a:solidFill>
                      <a:schemeClr val="tx1"/>
                    </a:solidFill>
                    <a:latin typeface="Meiryo UI" panose="020B0604030504040204" pitchFamily="50" charset="-128"/>
                    <a:ea typeface="Meiryo UI" panose="020B0604030504040204" pitchFamily="50" charset="-128"/>
                  </a:rPr>
                  <a:t>14.6</a:t>
                </a:r>
                <a:r>
                  <a:rPr lang="ja-JP" altLang="en-US" sz="800" spc="-40" dirty="0">
                    <a:solidFill>
                      <a:schemeClr val="tx1"/>
                    </a:solidFill>
                    <a:latin typeface="Meiryo UI" panose="020B0604030504040204" pitchFamily="50" charset="-128"/>
                    <a:ea typeface="Meiryo UI" panose="020B0604030504040204" pitchFamily="50" charset="-128"/>
                  </a:rPr>
                  <a:t>万人、オープンテラス</a:t>
                </a:r>
                <a:r>
                  <a:rPr lang="en-US" altLang="ja-JP" sz="800" spc="-40" dirty="0">
                    <a:solidFill>
                      <a:schemeClr val="tx1"/>
                    </a:solidFill>
                    <a:latin typeface="Meiryo UI" panose="020B0604030504040204" pitchFamily="50" charset="-128"/>
                    <a:ea typeface="Meiryo UI" panose="020B0604030504040204" pitchFamily="50" charset="-128"/>
                  </a:rPr>
                  <a:t>2.2</a:t>
                </a:r>
                <a:r>
                  <a:rPr lang="ja-JP" altLang="en-US" sz="800" spc="-40" dirty="0">
                    <a:solidFill>
                      <a:schemeClr val="tx1"/>
                    </a:solidFill>
                    <a:latin typeface="Meiryo UI" panose="020B0604030504040204" pitchFamily="50" charset="-128"/>
                    <a:ea typeface="Meiryo UI" panose="020B0604030504040204" pitchFamily="50" charset="-128"/>
                  </a:rPr>
                  <a:t>万人、その他連携事業数千人</a:t>
                </a:r>
                <a:r>
                  <a:rPr lang="ja-JP" altLang="en-US" sz="800" spc="-40" dirty="0" smtClean="0">
                    <a:solidFill>
                      <a:schemeClr val="tx1"/>
                    </a:solidFill>
                    <a:latin typeface="Meiryo UI" panose="020B0604030504040204" pitchFamily="50" charset="-128"/>
                    <a:ea typeface="Meiryo UI" panose="020B0604030504040204" pitchFamily="50" charset="-128"/>
                  </a:rPr>
                  <a:t>）</a:t>
                </a:r>
                <a:endParaRPr lang="en-US" altLang="ja-JP" sz="800" spc="-40" dirty="0" smtClean="0">
                  <a:solidFill>
                    <a:schemeClr val="tx1"/>
                  </a:solidFill>
                  <a:latin typeface="Meiryo UI" panose="020B0604030504040204" pitchFamily="50" charset="-128"/>
                  <a:ea typeface="Meiryo UI" panose="020B0604030504040204" pitchFamily="50" charset="-128"/>
                </a:endParaRPr>
              </a:p>
              <a:p>
                <a:pPr marL="216000"/>
                <a:r>
                  <a:rPr lang="ja-JP" altLang="en-US" sz="1000" spc="-40" dirty="0" smtClean="0">
                    <a:solidFill>
                      <a:schemeClr val="tx1"/>
                    </a:solidFill>
                    <a:latin typeface="Meiryo UI" panose="020B0604030504040204" pitchFamily="50" charset="-128"/>
                    <a:ea typeface="Meiryo UI" panose="020B0604030504040204" pitchFamily="50" charset="-128"/>
                  </a:rPr>
                  <a:t>・ 来場者</a:t>
                </a:r>
                <a:r>
                  <a:rPr lang="ja-JP" altLang="en-US" sz="1000" spc="-40" dirty="0">
                    <a:solidFill>
                      <a:schemeClr val="tx1"/>
                    </a:solidFill>
                    <a:latin typeface="Meiryo UI" panose="020B0604030504040204" pitchFamily="50" charset="-128"/>
                    <a:ea typeface="Meiryo UI" panose="020B0604030504040204" pitchFamily="50" charset="-128"/>
                  </a:rPr>
                  <a:t>満足度：</a:t>
                </a:r>
                <a:r>
                  <a:rPr lang="en-US" altLang="ja-JP" sz="1000" spc="-40" dirty="0">
                    <a:solidFill>
                      <a:schemeClr val="tx1"/>
                    </a:solidFill>
                    <a:latin typeface="Meiryo UI" panose="020B0604030504040204" pitchFamily="50" charset="-128"/>
                    <a:ea typeface="Meiryo UI" panose="020B0604030504040204" pitchFamily="50" charset="-128"/>
                  </a:rPr>
                  <a:t>74</a:t>
                </a:r>
                <a:r>
                  <a:rPr lang="ja-JP" altLang="en-US" sz="1000" spc="-40" dirty="0">
                    <a:solidFill>
                      <a:schemeClr val="tx1"/>
                    </a:solidFill>
                    <a:latin typeface="Meiryo UI" panose="020B0604030504040204" pitchFamily="50" charset="-128"/>
                    <a:ea typeface="Meiryo UI" panose="020B0604030504040204" pitchFamily="50" charset="-128"/>
                  </a:rPr>
                  <a:t>％</a:t>
                </a:r>
                <a:r>
                  <a:rPr lang="ja-JP" altLang="en-US" sz="800" spc="-40" dirty="0">
                    <a:solidFill>
                      <a:schemeClr val="tx1"/>
                    </a:solidFill>
                    <a:latin typeface="Meiryo UI" panose="020B0604030504040204" pitchFamily="50" charset="-128"/>
                    <a:ea typeface="Meiryo UI" panose="020B0604030504040204" pitchFamily="50" charset="-128"/>
                  </a:rPr>
                  <a:t>（</a:t>
                </a:r>
                <a:r>
                  <a:rPr lang="ja-JP" altLang="en-US" sz="800" spc="-40" dirty="0" smtClean="0">
                    <a:solidFill>
                      <a:schemeClr val="tx1"/>
                    </a:solidFill>
                    <a:latin typeface="Meiryo UI" panose="020B0604030504040204" pitchFamily="50" charset="-128"/>
                    <a:ea typeface="Meiryo UI" panose="020B0604030504040204" pitchFamily="50" charset="-128"/>
                  </a:rPr>
                  <a:t>アンケート調査実施）</a:t>
                </a:r>
                <a:r>
                  <a:rPr lang="en-US" altLang="ja-JP" sz="800" spc="-40" dirty="0">
                    <a:solidFill>
                      <a:schemeClr val="tx1"/>
                    </a:solidFill>
                    <a:latin typeface="Meiryo UI" panose="020B0604030504040204" pitchFamily="50" charset="-128"/>
                    <a:ea typeface="Meiryo UI" panose="020B0604030504040204" pitchFamily="50" charset="-128"/>
                  </a:rPr>
                  <a:t/>
                </a:r>
                <a:br>
                  <a:rPr lang="en-US" altLang="ja-JP" sz="800" spc="-40" dirty="0">
                    <a:solidFill>
                      <a:schemeClr val="tx1"/>
                    </a:solidFill>
                    <a:latin typeface="Meiryo UI" panose="020B0604030504040204" pitchFamily="50" charset="-128"/>
                    <a:ea typeface="Meiryo UI" panose="020B0604030504040204" pitchFamily="50" charset="-128"/>
                  </a:rPr>
                </a:br>
                <a:r>
                  <a:rPr lang="ja-JP" altLang="en-US" sz="1000" spc="-40" dirty="0" smtClean="0">
                    <a:solidFill>
                      <a:schemeClr val="tx1"/>
                    </a:solidFill>
                    <a:latin typeface="Meiryo UI" panose="020B0604030504040204" pitchFamily="50" charset="-128"/>
                    <a:ea typeface="Meiryo UI" panose="020B0604030504040204" pitchFamily="50" charset="-128"/>
                  </a:rPr>
                  <a:t>・</a:t>
                </a:r>
                <a:r>
                  <a:rPr lang="ja-JP" altLang="en-US" sz="1000" spc="-40" dirty="0">
                    <a:solidFill>
                      <a:schemeClr val="tx1"/>
                    </a:solidFill>
                    <a:latin typeface="Meiryo UI" panose="020B0604030504040204" pitchFamily="50" charset="-128"/>
                    <a:ea typeface="Meiryo UI" panose="020B0604030504040204" pitchFamily="50" charset="-128"/>
                  </a:rPr>
                  <a:t> </a:t>
                </a:r>
                <a:r>
                  <a:rPr lang="ja-JP" altLang="en-US" sz="1000" spc="-40" dirty="0" smtClean="0">
                    <a:solidFill>
                      <a:schemeClr val="tx1"/>
                    </a:solidFill>
                    <a:latin typeface="Meiryo UI" panose="020B0604030504040204" pitchFamily="50" charset="-128"/>
                    <a:ea typeface="Meiryo UI" panose="020B0604030504040204" pitchFamily="50" charset="-128"/>
                  </a:rPr>
                  <a:t>出店者数：</a:t>
                </a:r>
                <a:r>
                  <a:rPr lang="en-US" altLang="ja-JP" sz="1000" spc="-40" dirty="0" smtClean="0">
                    <a:solidFill>
                      <a:schemeClr val="tx1"/>
                    </a:solidFill>
                    <a:latin typeface="Meiryo UI" panose="020B0604030504040204" pitchFamily="50" charset="-128"/>
                    <a:ea typeface="Meiryo UI" panose="020B0604030504040204" pitchFamily="50" charset="-128"/>
                  </a:rPr>
                  <a:t>143</a:t>
                </a:r>
                <a:r>
                  <a:rPr lang="ja-JP" altLang="en-US" sz="1000" spc="-40" dirty="0">
                    <a:solidFill>
                      <a:schemeClr val="tx1"/>
                    </a:solidFill>
                    <a:latin typeface="Meiryo UI" panose="020B0604030504040204" pitchFamily="50" charset="-128"/>
                    <a:ea typeface="Meiryo UI" panose="020B0604030504040204" pitchFamily="50" charset="-128"/>
                  </a:rPr>
                  <a:t>事業者</a:t>
                </a:r>
                <a:r>
                  <a:rPr lang="ja-JP" altLang="en-US" sz="800" spc="-40" dirty="0" smtClean="0">
                    <a:solidFill>
                      <a:schemeClr val="tx1"/>
                    </a:solidFill>
                    <a:latin typeface="Meiryo UI" panose="020B0604030504040204" pitchFamily="50" charset="-128"/>
                    <a:ea typeface="Meiryo UI" panose="020B0604030504040204" pitchFamily="50" charset="-128"/>
                  </a:rPr>
                  <a:t>（う</a:t>
                </a:r>
                <a:r>
                  <a:rPr lang="ja-JP" altLang="en-US" sz="800" spc="-40" dirty="0">
                    <a:solidFill>
                      <a:schemeClr val="tx1"/>
                    </a:solidFill>
                    <a:latin typeface="Meiryo UI" panose="020B0604030504040204" pitchFamily="50" charset="-128"/>
                    <a:ea typeface="Meiryo UI" panose="020B0604030504040204" pitchFamily="50" charset="-128"/>
                  </a:rPr>
                  <a:t>ち</a:t>
                </a:r>
                <a:r>
                  <a:rPr lang="ja-JP" altLang="en-US" sz="800" spc="-40" dirty="0" smtClean="0">
                    <a:solidFill>
                      <a:schemeClr val="tx1"/>
                    </a:solidFill>
                    <a:latin typeface="Meiryo UI" panose="020B0604030504040204" pitchFamily="50" charset="-128"/>
                    <a:ea typeface="Meiryo UI" panose="020B0604030504040204" pitchFamily="50" charset="-128"/>
                  </a:rPr>
                  <a:t>グリーンマーケット</a:t>
                </a:r>
                <a:r>
                  <a:rPr lang="ja-JP" altLang="en-US" sz="800" spc="-40" dirty="0">
                    <a:solidFill>
                      <a:schemeClr val="tx1"/>
                    </a:solidFill>
                    <a:latin typeface="Meiryo UI" panose="020B0604030504040204" pitchFamily="50" charset="-128"/>
                    <a:ea typeface="Meiryo UI" panose="020B0604030504040204" pitchFamily="50" charset="-128"/>
                  </a:rPr>
                  <a:t>は</a:t>
                </a:r>
                <a:r>
                  <a:rPr lang="en-US" altLang="ja-JP" sz="800" spc="-40" dirty="0" smtClean="0">
                    <a:solidFill>
                      <a:schemeClr val="tx1"/>
                    </a:solidFill>
                    <a:latin typeface="Meiryo UI" panose="020B0604030504040204" pitchFamily="50" charset="-128"/>
                    <a:ea typeface="Meiryo UI" panose="020B0604030504040204" pitchFamily="50" charset="-128"/>
                  </a:rPr>
                  <a:t>98</a:t>
                </a:r>
                <a:r>
                  <a:rPr lang="ja-JP" altLang="en-US" sz="800" spc="-40" dirty="0" smtClean="0">
                    <a:solidFill>
                      <a:schemeClr val="tx1"/>
                    </a:solidFill>
                    <a:latin typeface="Meiryo UI" panose="020B0604030504040204" pitchFamily="50" charset="-128"/>
                    <a:ea typeface="Meiryo UI" panose="020B0604030504040204" pitchFamily="50" charset="-128"/>
                  </a:rPr>
                  <a:t>事業者、</a:t>
                </a:r>
                <a:r>
                  <a:rPr lang="ja-JP" altLang="en-US" sz="800" spc="-40" dirty="0">
                    <a:solidFill>
                      <a:schemeClr val="tx1"/>
                    </a:solidFill>
                    <a:latin typeface="Meiryo UI" panose="020B0604030504040204" pitchFamily="50" charset="-128"/>
                    <a:ea typeface="Meiryo UI" panose="020B0604030504040204" pitchFamily="50" charset="-128"/>
                  </a:rPr>
                  <a:t>　</a:t>
                </a:r>
                <a:r>
                  <a:rPr lang="en-US" altLang="ja-JP" sz="800" spc="-40" dirty="0" smtClean="0">
                    <a:solidFill>
                      <a:schemeClr val="tx1"/>
                    </a:solidFill>
                    <a:latin typeface="Meiryo UI" panose="020B0604030504040204" pitchFamily="50" charset="-128"/>
                    <a:ea typeface="Meiryo UI" panose="020B0604030504040204" pitchFamily="50" charset="-128"/>
                  </a:rPr>
                  <a:t>60</a:t>
                </a:r>
                <a:r>
                  <a:rPr lang="ja-JP" altLang="en-US" sz="800" spc="-40" dirty="0">
                    <a:solidFill>
                      <a:schemeClr val="tx1"/>
                    </a:solidFill>
                    <a:latin typeface="Meiryo UI" panose="020B0604030504040204" pitchFamily="50" charset="-128"/>
                    <a:ea typeface="Meiryo UI" panose="020B0604030504040204" pitchFamily="50" charset="-128"/>
                  </a:rPr>
                  <a:t>店以上</a:t>
                </a:r>
                <a:r>
                  <a:rPr lang="en-US" altLang="ja-JP" sz="800" spc="-40" dirty="0">
                    <a:solidFill>
                      <a:schemeClr val="tx1"/>
                    </a:solidFill>
                    <a:latin typeface="Meiryo UI" panose="020B0604030504040204" pitchFamily="50" charset="-128"/>
                    <a:ea typeface="Meiryo UI" panose="020B0604030504040204" pitchFamily="50" charset="-128"/>
                  </a:rPr>
                  <a:t>/</a:t>
                </a:r>
                <a:r>
                  <a:rPr lang="ja-JP" altLang="en-US" sz="800" spc="-40" dirty="0">
                    <a:solidFill>
                      <a:schemeClr val="tx1"/>
                    </a:solidFill>
                    <a:latin typeface="Meiryo UI" panose="020B0604030504040204" pitchFamily="50" charset="-128"/>
                    <a:ea typeface="Meiryo UI" panose="020B0604030504040204" pitchFamily="50" charset="-128"/>
                  </a:rPr>
                  <a:t>日は未達（最大</a:t>
                </a:r>
                <a:r>
                  <a:rPr lang="en-US" altLang="ja-JP" sz="800" spc="-40" dirty="0">
                    <a:solidFill>
                      <a:schemeClr val="tx1"/>
                    </a:solidFill>
                    <a:latin typeface="Meiryo UI" panose="020B0604030504040204" pitchFamily="50" charset="-128"/>
                    <a:ea typeface="Meiryo UI" panose="020B0604030504040204" pitchFamily="50" charset="-128"/>
                  </a:rPr>
                  <a:t>44</a:t>
                </a:r>
                <a:r>
                  <a:rPr lang="ja-JP" altLang="en-US" sz="800" spc="-40" dirty="0">
                    <a:solidFill>
                      <a:schemeClr val="tx1"/>
                    </a:solidFill>
                    <a:latin typeface="Meiryo UI" panose="020B0604030504040204" pitchFamily="50" charset="-128"/>
                    <a:ea typeface="Meiryo UI" panose="020B0604030504040204" pitchFamily="50" charset="-128"/>
                  </a:rPr>
                  <a:t>・最少</a:t>
                </a:r>
                <a:r>
                  <a:rPr lang="en-US" altLang="ja-JP" sz="800" spc="-40" dirty="0" smtClean="0">
                    <a:solidFill>
                      <a:schemeClr val="tx1"/>
                    </a:solidFill>
                    <a:latin typeface="Meiryo UI" panose="020B0604030504040204" pitchFamily="50" charset="-128"/>
                    <a:ea typeface="Meiryo UI" panose="020B0604030504040204" pitchFamily="50" charset="-128"/>
                  </a:rPr>
                  <a:t>11</a:t>
                </a:r>
                <a:r>
                  <a:rPr lang="ja-JP" altLang="en-US" sz="800" spc="-40" dirty="0" smtClean="0">
                    <a:solidFill>
                      <a:schemeClr val="tx1"/>
                    </a:solidFill>
                    <a:latin typeface="Meiryo UI" panose="020B0604030504040204" pitchFamily="50" charset="-128"/>
                    <a:ea typeface="Meiryo UI" panose="020B0604030504040204" pitchFamily="50" charset="-128"/>
                  </a:rPr>
                  <a:t>）</a:t>
                </a:r>
                <a:endParaRPr lang="en-US" altLang="ja-JP" sz="900" spc="-40" dirty="0" smtClean="0">
                  <a:solidFill>
                    <a:schemeClr val="tx1"/>
                  </a:solidFill>
                  <a:latin typeface="Meiryo UI" panose="020B0604030504040204" pitchFamily="50" charset="-128"/>
                  <a:ea typeface="Meiryo UI" panose="020B0604030504040204" pitchFamily="50" charset="-128"/>
                </a:endParaRPr>
              </a:p>
              <a:p>
                <a:pPr marL="162000">
                  <a:spcBef>
                    <a:spcPts val="300"/>
                  </a:spcBef>
                </a:pPr>
                <a:r>
                  <a:rPr lang="en-US" altLang="ja-JP" sz="1000" spc="-40" dirty="0" smtClean="0">
                    <a:solidFill>
                      <a:schemeClr val="tx1"/>
                    </a:solidFill>
                    <a:latin typeface="Meiryo UI" panose="020B0604030504040204" pitchFamily="50" charset="-128"/>
                    <a:ea typeface="Meiryo UI" panose="020B0604030504040204" pitchFamily="50" charset="-128"/>
                  </a:rPr>
                  <a:t>『</a:t>
                </a:r>
                <a:r>
                  <a:rPr lang="ja-JP" altLang="en-US" sz="1000" b="1" u="sng" spc="-40" dirty="0" smtClean="0">
                    <a:solidFill>
                      <a:schemeClr val="tx1"/>
                    </a:solidFill>
                    <a:latin typeface="Meiryo UI" panose="020B0604030504040204" pitchFamily="50" charset="-128"/>
                    <a:ea typeface="Meiryo UI" panose="020B0604030504040204" pitchFamily="50" charset="-128"/>
                  </a:rPr>
                  <a:t>オータムピクニック</a:t>
                </a:r>
                <a:r>
                  <a:rPr lang="en-US" altLang="ja-JP" sz="1000" b="1" u="sng" spc="-40" dirty="0" smtClean="0">
                    <a:solidFill>
                      <a:schemeClr val="tx1"/>
                    </a:solidFill>
                    <a:latin typeface="Meiryo UI" panose="020B0604030504040204" pitchFamily="50" charset="-128"/>
                    <a:ea typeface="Meiryo UI" panose="020B0604030504040204" pitchFamily="50" charset="-128"/>
                  </a:rPr>
                  <a:t>』</a:t>
                </a:r>
              </a:p>
              <a:p>
                <a:pPr marL="216000"/>
                <a:r>
                  <a:rPr lang="ja-JP" altLang="en-US" sz="1000" spc="-40" dirty="0">
                    <a:solidFill>
                      <a:schemeClr val="tx1"/>
                    </a:solidFill>
                    <a:latin typeface="Meiryo UI" panose="020B0604030504040204" pitchFamily="50" charset="-128"/>
                    <a:ea typeface="Meiryo UI" panose="020B0604030504040204" pitchFamily="50" charset="-128"/>
                  </a:rPr>
                  <a:t>・ 集客数：約</a:t>
                </a:r>
                <a:r>
                  <a:rPr lang="en-US" altLang="ja-JP" sz="1000" spc="-40" dirty="0">
                    <a:solidFill>
                      <a:schemeClr val="tx1"/>
                    </a:solidFill>
                    <a:latin typeface="Meiryo UI" panose="020B0604030504040204" pitchFamily="50" charset="-128"/>
                    <a:ea typeface="Meiryo UI" panose="020B0604030504040204" pitchFamily="50" charset="-128"/>
                  </a:rPr>
                  <a:t>9</a:t>
                </a:r>
                <a:r>
                  <a:rPr lang="ja-JP" altLang="en-US" sz="1000" spc="-40" dirty="0" smtClean="0">
                    <a:solidFill>
                      <a:schemeClr val="tx1"/>
                    </a:solidFill>
                    <a:latin typeface="Meiryo UI" panose="020B0604030504040204" pitchFamily="50" charset="-128"/>
                    <a:ea typeface="Meiryo UI" panose="020B0604030504040204" pitchFamily="50" charset="-128"/>
                  </a:rPr>
                  <a:t>万人　　・ 出店者数</a:t>
                </a:r>
                <a:r>
                  <a:rPr lang="ja-JP" altLang="en-US" sz="1000" spc="-40" dirty="0">
                    <a:solidFill>
                      <a:schemeClr val="tx1"/>
                    </a:solidFill>
                    <a:latin typeface="Meiryo UI" panose="020B0604030504040204" pitchFamily="50" charset="-128"/>
                    <a:ea typeface="Meiryo UI" panose="020B0604030504040204" pitchFamily="50" charset="-128"/>
                  </a:rPr>
                  <a:t>：</a:t>
                </a:r>
                <a:r>
                  <a:rPr lang="en-US" altLang="ja-JP" sz="1000" spc="-40" dirty="0">
                    <a:solidFill>
                      <a:schemeClr val="tx1"/>
                    </a:solidFill>
                    <a:latin typeface="Meiryo UI" panose="020B0604030504040204" pitchFamily="50" charset="-128"/>
                    <a:ea typeface="Meiryo UI" panose="020B0604030504040204" pitchFamily="50" charset="-128"/>
                  </a:rPr>
                  <a:t>42</a:t>
                </a:r>
                <a:r>
                  <a:rPr lang="ja-JP" altLang="en-US" sz="1000" spc="-40" dirty="0">
                    <a:solidFill>
                      <a:schemeClr val="tx1"/>
                    </a:solidFill>
                    <a:latin typeface="Meiryo UI" panose="020B0604030504040204" pitchFamily="50" charset="-128"/>
                    <a:ea typeface="Meiryo UI" panose="020B0604030504040204" pitchFamily="50" charset="-128"/>
                  </a:rPr>
                  <a:t>事業者</a:t>
                </a:r>
                <a:endParaRPr lang="en-US" altLang="ja-JP" sz="1000" spc="-40" dirty="0">
                  <a:solidFill>
                    <a:schemeClr val="tx1"/>
                  </a:solidFill>
                  <a:latin typeface="Meiryo UI" panose="020B0604030504040204" pitchFamily="50" charset="-128"/>
                  <a:ea typeface="Meiryo UI" panose="020B0604030504040204" pitchFamily="50" charset="-128"/>
                </a:endParaRPr>
              </a:p>
              <a:p>
                <a:pPr>
                  <a:spcBef>
                    <a:spcPts val="300"/>
                  </a:spcBef>
                </a:pPr>
                <a:r>
                  <a:rPr lang="ja-JP" altLang="en-US" sz="1000" spc="-40" dirty="0">
                    <a:solidFill>
                      <a:schemeClr val="tx1"/>
                    </a:solidFill>
                    <a:latin typeface="Meiryo UI" panose="020B0604030504040204" pitchFamily="50" charset="-128"/>
                    <a:ea typeface="Meiryo UI" panose="020B0604030504040204" pitchFamily="50" charset="-128"/>
                  </a:rPr>
                  <a:t>② </a:t>
                </a:r>
                <a:r>
                  <a:rPr lang="en-US" altLang="ja-JP" sz="1000" spc="-40" dirty="0">
                    <a:solidFill>
                      <a:schemeClr val="tx1"/>
                    </a:solidFill>
                    <a:latin typeface="Meiryo UI" panose="020B0604030504040204" pitchFamily="50" charset="-128"/>
                    <a:ea typeface="Meiryo UI" panose="020B0604030504040204" pitchFamily="50" charset="-128"/>
                  </a:rPr>
                  <a:t>『</a:t>
                </a:r>
                <a:r>
                  <a:rPr lang="ja-JP" altLang="en-US" sz="1000" b="1" u="sng" spc="-40" dirty="0" smtClean="0">
                    <a:solidFill>
                      <a:schemeClr val="tx1"/>
                    </a:solidFill>
                    <a:latin typeface="Meiryo UI" panose="020B0604030504040204" pitchFamily="50" charset="-128"/>
                    <a:ea typeface="Meiryo UI" panose="020B0604030504040204" pitchFamily="50" charset="-128"/>
                  </a:rPr>
                  <a:t>中之島漁港</a:t>
                </a:r>
                <a:r>
                  <a:rPr lang="en-US" altLang="ja-JP" sz="1000" b="1" spc="-40" dirty="0" smtClean="0">
                    <a:solidFill>
                      <a:schemeClr val="tx1"/>
                    </a:solidFill>
                    <a:latin typeface="Meiryo UI" panose="020B0604030504040204" pitchFamily="50" charset="-128"/>
                    <a:ea typeface="Meiryo UI" panose="020B0604030504040204" pitchFamily="50" charset="-128"/>
                  </a:rPr>
                  <a:t>』</a:t>
                </a:r>
                <a:r>
                  <a:rPr lang="ja-JP" altLang="en-US" sz="800" spc="-40" dirty="0" smtClean="0">
                    <a:solidFill>
                      <a:schemeClr val="tx1"/>
                    </a:solidFill>
                    <a:latin typeface="Meiryo UI" panose="020B0604030504040204" pitchFamily="50" charset="-128"/>
                    <a:ea typeface="Meiryo UI" panose="020B0604030504040204" pitchFamily="50" charset="-128"/>
                  </a:rPr>
                  <a:t>（</a:t>
                </a:r>
                <a:r>
                  <a:rPr lang="en-US" altLang="ja-JP" sz="800" spc="-40" dirty="0">
                    <a:solidFill>
                      <a:schemeClr val="tx1"/>
                    </a:solidFill>
                    <a:latin typeface="Meiryo UI" panose="020B0604030504040204" pitchFamily="50" charset="-128"/>
                    <a:ea typeface="Meiryo UI" panose="020B0604030504040204" pitchFamily="50" charset="-128"/>
                  </a:rPr>
                  <a:t>2</a:t>
                </a:r>
                <a:r>
                  <a:rPr lang="ja-JP" altLang="en-US" sz="800" spc="-40" dirty="0">
                    <a:solidFill>
                      <a:schemeClr val="tx1"/>
                    </a:solidFill>
                    <a:latin typeface="Meiryo UI" panose="020B0604030504040204" pitchFamily="50" charset="-128"/>
                    <a:ea typeface="Meiryo UI" panose="020B0604030504040204" pitchFamily="50" charset="-128"/>
                  </a:rPr>
                  <a:t>月</a:t>
                </a:r>
                <a:r>
                  <a:rPr lang="en-US" altLang="ja-JP" sz="800" spc="-40" dirty="0">
                    <a:solidFill>
                      <a:schemeClr val="tx1"/>
                    </a:solidFill>
                    <a:latin typeface="Meiryo UI" panose="020B0604030504040204" pitchFamily="50" charset="-128"/>
                    <a:ea typeface="Meiryo UI" panose="020B0604030504040204" pitchFamily="50" charset="-128"/>
                  </a:rPr>
                  <a:t>18</a:t>
                </a:r>
                <a:r>
                  <a:rPr lang="ja-JP" altLang="en-US" sz="800" spc="-40" dirty="0">
                    <a:solidFill>
                      <a:schemeClr val="tx1"/>
                    </a:solidFill>
                    <a:latin typeface="Meiryo UI" panose="020B0604030504040204" pitchFamily="50" charset="-128"/>
                    <a:ea typeface="Meiryo UI" panose="020B0604030504040204" pitchFamily="50" charset="-128"/>
                  </a:rPr>
                  <a:t>日～</a:t>
                </a:r>
                <a:r>
                  <a:rPr lang="en-US" altLang="ja-JP" sz="800" spc="-40" dirty="0">
                    <a:solidFill>
                      <a:schemeClr val="tx1"/>
                    </a:solidFill>
                    <a:latin typeface="Meiryo UI" panose="020B0604030504040204" pitchFamily="50" charset="-128"/>
                    <a:ea typeface="Meiryo UI" panose="020B0604030504040204" pitchFamily="50" charset="-128"/>
                  </a:rPr>
                  <a:t>3</a:t>
                </a:r>
                <a:r>
                  <a:rPr lang="ja-JP" altLang="en-US" sz="800" spc="-40" dirty="0">
                    <a:solidFill>
                      <a:schemeClr val="tx1"/>
                    </a:solidFill>
                    <a:latin typeface="Meiryo UI" panose="020B0604030504040204" pitchFamily="50" charset="-128"/>
                    <a:ea typeface="Meiryo UI" panose="020B0604030504040204" pitchFamily="50" charset="-128"/>
                  </a:rPr>
                  <a:t>月末</a:t>
                </a:r>
                <a:r>
                  <a:rPr lang="ja-JP" altLang="en-US" sz="800" spc="-40" dirty="0" smtClean="0">
                    <a:solidFill>
                      <a:schemeClr val="tx1"/>
                    </a:solidFill>
                    <a:latin typeface="Meiryo UI" panose="020B0604030504040204" pitchFamily="50" charset="-128"/>
                    <a:ea typeface="Meiryo UI" panose="020B0604030504040204" pitchFamily="50" charset="-128"/>
                  </a:rPr>
                  <a:t>）</a:t>
                </a:r>
                <a:endParaRPr lang="en-US" altLang="ja-JP" sz="1000" spc="-40" dirty="0">
                  <a:solidFill>
                    <a:schemeClr val="tx1"/>
                  </a:solidFill>
                  <a:latin typeface="Meiryo UI" panose="020B0604030504040204" pitchFamily="50" charset="-128"/>
                  <a:ea typeface="Meiryo UI" panose="020B0604030504040204" pitchFamily="50" charset="-128"/>
                </a:endParaRPr>
              </a:p>
              <a:p>
                <a:pPr marL="216000"/>
                <a:r>
                  <a:rPr lang="ja-JP" altLang="en-US" sz="1000" spc="-40" dirty="0" smtClean="0">
                    <a:solidFill>
                      <a:schemeClr val="tx1"/>
                    </a:solidFill>
                    <a:latin typeface="Meiryo UI" panose="020B0604030504040204" pitchFamily="50" charset="-128"/>
                    <a:ea typeface="Meiryo UI" panose="020B0604030504040204" pitchFamily="50" charset="-128"/>
                  </a:rPr>
                  <a:t>・ 来場者</a:t>
                </a:r>
                <a:r>
                  <a:rPr lang="ja-JP" altLang="en-US" sz="1000" spc="-40" dirty="0">
                    <a:solidFill>
                      <a:schemeClr val="tx1"/>
                    </a:solidFill>
                    <a:latin typeface="Meiryo UI" panose="020B0604030504040204" pitchFamily="50" charset="-128"/>
                    <a:ea typeface="Meiryo UI" panose="020B0604030504040204" pitchFamily="50" charset="-128"/>
                  </a:rPr>
                  <a:t>：</a:t>
                </a:r>
                <a:r>
                  <a:rPr lang="en-US" altLang="ja-JP" sz="1000" spc="-40" dirty="0" smtClean="0">
                    <a:solidFill>
                      <a:schemeClr val="tx1"/>
                    </a:solidFill>
                    <a:latin typeface="Meiryo UI" panose="020B0604030504040204" pitchFamily="50" charset="-128"/>
                    <a:ea typeface="Meiryo UI" panose="020B0604030504040204" pitchFamily="50" charset="-128"/>
                  </a:rPr>
                  <a:t>11</a:t>
                </a:r>
                <a:r>
                  <a:rPr lang="ja-JP" altLang="en-US" sz="1000" spc="-40" dirty="0" smtClean="0">
                    <a:solidFill>
                      <a:schemeClr val="tx1"/>
                    </a:solidFill>
                    <a:latin typeface="Meiryo UI" panose="020B0604030504040204" pitchFamily="50" charset="-128"/>
                    <a:ea typeface="Meiryo UI" panose="020B0604030504040204" pitchFamily="50" charset="-128"/>
                  </a:rPr>
                  <a:t>万人　　・ 売上：</a:t>
                </a:r>
                <a:r>
                  <a:rPr lang="en-US" altLang="ja-JP" sz="1000" spc="-40" dirty="0" smtClean="0">
                    <a:solidFill>
                      <a:schemeClr val="tx1"/>
                    </a:solidFill>
                    <a:latin typeface="Meiryo UI" panose="020B0604030504040204" pitchFamily="50" charset="-128"/>
                    <a:ea typeface="Meiryo UI" panose="020B0604030504040204" pitchFamily="50" charset="-128"/>
                  </a:rPr>
                  <a:t>73</a:t>
                </a:r>
                <a:r>
                  <a:rPr lang="ja-JP" altLang="en-US" sz="1000" spc="-40" dirty="0" smtClean="0">
                    <a:solidFill>
                      <a:schemeClr val="tx1"/>
                    </a:solidFill>
                    <a:latin typeface="Meiryo UI" panose="020B0604030504040204" pitchFamily="50" charset="-128"/>
                    <a:ea typeface="Meiryo UI" panose="020B0604030504040204" pitchFamily="50" charset="-128"/>
                  </a:rPr>
                  <a:t>百万円</a:t>
                </a:r>
                <a:endParaRPr lang="en-US" altLang="ja-JP" sz="1000" spc="-40" dirty="0">
                  <a:solidFill>
                    <a:schemeClr val="tx1"/>
                  </a:solidFill>
                  <a:latin typeface="Meiryo UI" panose="020B0604030504040204" pitchFamily="50" charset="-128"/>
                  <a:ea typeface="Meiryo UI" panose="020B0604030504040204" pitchFamily="50" charset="-128"/>
                </a:endParaRPr>
              </a:p>
              <a:p>
                <a:pPr>
                  <a:spcBef>
                    <a:spcPts val="300"/>
                  </a:spcBef>
                </a:pPr>
                <a:r>
                  <a:rPr lang="ja-JP" altLang="en-US" sz="1000" spc="-40" dirty="0">
                    <a:solidFill>
                      <a:schemeClr val="tx1"/>
                    </a:solidFill>
                    <a:latin typeface="Meiryo UI" panose="020B0604030504040204" pitchFamily="50" charset="-128"/>
                    <a:ea typeface="Meiryo UI" panose="020B0604030504040204" pitchFamily="50" charset="-128"/>
                  </a:rPr>
                  <a:t>③ </a:t>
                </a:r>
                <a:r>
                  <a:rPr lang="en-US" altLang="ja-JP" sz="1000" spc="-40" dirty="0" smtClean="0">
                    <a:solidFill>
                      <a:schemeClr val="tx1"/>
                    </a:solidFill>
                    <a:latin typeface="Meiryo UI" panose="020B0604030504040204" pitchFamily="50" charset="-128"/>
                    <a:ea typeface="Meiryo UI" panose="020B0604030504040204" pitchFamily="50" charset="-128"/>
                  </a:rPr>
                  <a:t>『</a:t>
                </a:r>
                <a:r>
                  <a:rPr lang="ja-JP" altLang="en-US" sz="1000" b="1" u="sng" spc="-40" dirty="0">
                    <a:solidFill>
                      <a:schemeClr val="tx1"/>
                    </a:solidFill>
                    <a:latin typeface="Meiryo UI" panose="020B0604030504040204" pitchFamily="50" charset="-128"/>
                    <a:ea typeface="Meiryo UI" panose="020B0604030504040204" pitchFamily="50" charset="-128"/>
                  </a:rPr>
                  <a:t>海外媒体へのアプローチを実施</a:t>
                </a:r>
                <a:r>
                  <a:rPr lang="en-US" altLang="ja-JP" sz="1000" spc="-40" dirty="0" smtClean="0">
                    <a:solidFill>
                      <a:schemeClr val="tx1"/>
                    </a:solidFill>
                    <a:latin typeface="Meiryo UI" panose="020B0604030504040204" pitchFamily="50" charset="-128"/>
                    <a:ea typeface="Meiryo UI" panose="020B0604030504040204" pitchFamily="50" charset="-128"/>
                  </a:rPr>
                  <a:t>』</a:t>
                </a:r>
              </a:p>
              <a:p>
                <a:pPr marL="216000"/>
                <a:r>
                  <a:rPr lang="ja-JP" altLang="en-US" sz="1000" spc="-40" dirty="0" smtClean="0">
                    <a:solidFill>
                      <a:schemeClr val="tx1"/>
                    </a:solidFill>
                    <a:latin typeface="Meiryo UI" panose="020B0604030504040204" pitchFamily="50" charset="-128"/>
                    <a:ea typeface="Meiryo UI" panose="020B0604030504040204" pitchFamily="50" charset="-128"/>
                  </a:rPr>
                  <a:t>・ フランス</a:t>
                </a:r>
                <a:r>
                  <a:rPr lang="ja-JP" altLang="en-US" sz="1000" spc="-40" dirty="0">
                    <a:solidFill>
                      <a:schemeClr val="tx1"/>
                    </a:solidFill>
                    <a:latin typeface="Meiryo UI" panose="020B0604030504040204" pitchFamily="50" charset="-128"/>
                    <a:ea typeface="Meiryo UI" panose="020B0604030504040204" pitchFamily="50" charset="-128"/>
                  </a:rPr>
                  <a:t>旅行代理店９社、ガイドブック７社、新聞雑誌</a:t>
                </a:r>
                <a:r>
                  <a:rPr lang="en-US" altLang="ja-JP" sz="1000" spc="-40" dirty="0">
                    <a:solidFill>
                      <a:schemeClr val="tx1"/>
                    </a:solidFill>
                    <a:latin typeface="Meiryo UI" panose="020B0604030504040204" pitchFamily="50" charset="-128"/>
                    <a:ea typeface="Meiryo UI" panose="020B0604030504040204" pitchFamily="50" charset="-128"/>
                  </a:rPr>
                  <a:t>11</a:t>
                </a:r>
                <a:r>
                  <a:rPr lang="ja-JP" altLang="en-US" sz="1000" spc="-40" dirty="0">
                    <a:solidFill>
                      <a:schemeClr val="tx1"/>
                    </a:solidFill>
                    <a:latin typeface="Meiryo UI" panose="020B0604030504040204" pitchFamily="50" charset="-128"/>
                    <a:ea typeface="Meiryo UI" panose="020B0604030504040204" pitchFamily="50" charset="-128"/>
                  </a:rPr>
                  <a:t>社、観光記者協会</a:t>
                </a:r>
                <a:endParaRPr lang="en-US" altLang="ja-JP" sz="1000" spc="-40" dirty="0">
                  <a:solidFill>
                    <a:schemeClr val="tx1"/>
                  </a:solidFill>
                  <a:latin typeface="Meiryo UI" panose="020B0604030504040204" pitchFamily="50" charset="-128"/>
                  <a:ea typeface="Meiryo UI" panose="020B0604030504040204" pitchFamily="50" charset="-128"/>
                </a:endParaRPr>
              </a:p>
              <a:p>
                <a:pPr marL="162000">
                  <a:spcBef>
                    <a:spcPts val="300"/>
                  </a:spcBef>
                </a:pPr>
                <a:r>
                  <a:rPr lang="en-US" altLang="ja-JP" sz="1000" spc="-40" dirty="0" smtClean="0">
                    <a:solidFill>
                      <a:schemeClr val="tx1"/>
                    </a:solidFill>
                    <a:latin typeface="Meiryo UI" panose="020B0604030504040204" pitchFamily="50" charset="-128"/>
                    <a:ea typeface="Meiryo UI" panose="020B0604030504040204" pitchFamily="50" charset="-128"/>
                  </a:rPr>
                  <a:t>『</a:t>
                </a:r>
                <a:r>
                  <a:rPr lang="ja-JP" altLang="en-US" sz="1000" b="1" u="sng" spc="-40" dirty="0">
                    <a:solidFill>
                      <a:schemeClr val="tx1"/>
                    </a:solidFill>
                    <a:latin typeface="Meiryo UI" panose="020B0604030504040204" pitchFamily="50" charset="-128"/>
                    <a:ea typeface="Meiryo UI" panose="020B0604030504040204" pitchFamily="50" charset="-128"/>
                  </a:rPr>
                  <a:t>夕涼み等の</a:t>
                </a:r>
                <a:r>
                  <a:rPr lang="ja-JP" altLang="en-US" sz="1000" b="1" u="sng" spc="-40" dirty="0" smtClean="0">
                    <a:solidFill>
                      <a:schemeClr val="tx1"/>
                    </a:solidFill>
                    <a:latin typeface="Meiryo UI" panose="020B0604030504040204" pitchFamily="50" charset="-128"/>
                    <a:ea typeface="Meiryo UI" panose="020B0604030504040204" pitchFamily="50" charset="-128"/>
                  </a:rPr>
                  <a:t>プロモーション</a:t>
                </a:r>
                <a:r>
                  <a:rPr lang="en-US" altLang="ja-JP" sz="1000" spc="-40" dirty="0" smtClean="0">
                    <a:solidFill>
                      <a:schemeClr val="tx1"/>
                    </a:solidFill>
                    <a:latin typeface="Meiryo UI" panose="020B0604030504040204" pitchFamily="50" charset="-128"/>
                    <a:ea typeface="Meiryo UI" panose="020B0604030504040204" pitchFamily="50" charset="-128"/>
                  </a:rPr>
                  <a:t>』</a:t>
                </a:r>
                <a:r>
                  <a:rPr lang="ja-JP" altLang="en-US" sz="1000" spc="-40" dirty="0" smtClean="0">
                    <a:solidFill>
                      <a:schemeClr val="tx1"/>
                    </a:solidFill>
                    <a:latin typeface="Meiryo UI" panose="020B0604030504040204" pitchFamily="50" charset="-128"/>
                    <a:ea typeface="Meiryo UI" panose="020B0604030504040204" pitchFamily="50" charset="-128"/>
                  </a:rPr>
                  <a:t>　広告</a:t>
                </a:r>
                <a:r>
                  <a:rPr lang="ja-JP" altLang="en-US" sz="1000" spc="-40" dirty="0">
                    <a:solidFill>
                      <a:schemeClr val="tx1"/>
                    </a:solidFill>
                    <a:latin typeface="Meiryo UI" panose="020B0604030504040204" pitchFamily="50" charset="-128"/>
                    <a:ea typeface="Meiryo UI" panose="020B0604030504040204" pitchFamily="50" charset="-128"/>
                  </a:rPr>
                  <a:t>価値合計</a:t>
                </a:r>
                <a:r>
                  <a:rPr lang="en-US" altLang="ja-JP" sz="1000" spc="-40" dirty="0">
                    <a:solidFill>
                      <a:schemeClr val="tx1"/>
                    </a:solidFill>
                    <a:latin typeface="Meiryo UI" panose="020B0604030504040204" pitchFamily="50" charset="-128"/>
                    <a:ea typeface="Meiryo UI" panose="020B0604030504040204" pitchFamily="50" charset="-128"/>
                  </a:rPr>
                  <a:t>1.1</a:t>
                </a:r>
                <a:r>
                  <a:rPr lang="ja-JP" altLang="en-US" sz="1000" spc="-40" dirty="0">
                    <a:solidFill>
                      <a:schemeClr val="tx1"/>
                    </a:solidFill>
                    <a:latin typeface="Meiryo UI" panose="020B0604030504040204" pitchFamily="50" charset="-128"/>
                    <a:ea typeface="Meiryo UI" panose="020B0604030504040204" pitchFamily="50" charset="-128"/>
                  </a:rPr>
                  <a:t>億</a:t>
                </a:r>
                <a:r>
                  <a:rPr lang="ja-JP" altLang="en-US" sz="1000" spc="-40" dirty="0" smtClean="0">
                    <a:solidFill>
                      <a:schemeClr val="tx1"/>
                    </a:solidFill>
                    <a:latin typeface="Meiryo UI" panose="020B0604030504040204" pitchFamily="50" charset="-128"/>
                    <a:ea typeface="Meiryo UI" panose="020B0604030504040204" pitchFamily="50" charset="-128"/>
                  </a:rPr>
                  <a:t>円</a:t>
                </a:r>
                <a:r>
                  <a:rPr lang="ja-JP" altLang="en-US" sz="800" spc="-40" dirty="0" smtClean="0">
                    <a:solidFill>
                      <a:schemeClr val="tx1"/>
                    </a:solidFill>
                    <a:latin typeface="Meiryo UI" panose="020B0604030504040204" pitchFamily="50" charset="-128"/>
                    <a:ea typeface="Meiryo UI" panose="020B0604030504040204" pitchFamily="50" charset="-128"/>
                  </a:rPr>
                  <a:t>（</a:t>
                </a:r>
                <a:r>
                  <a:rPr lang="en-US" altLang="ja-JP" sz="800" spc="-40" dirty="0" smtClean="0">
                    <a:solidFill>
                      <a:schemeClr val="tx1"/>
                    </a:solidFill>
                    <a:latin typeface="Meiryo UI" panose="020B0604030504040204" pitchFamily="50" charset="-128"/>
                    <a:ea typeface="Meiryo UI" panose="020B0604030504040204" pitchFamily="50" charset="-128"/>
                  </a:rPr>
                  <a:t>TV</a:t>
                </a:r>
                <a:r>
                  <a:rPr lang="ja-JP" altLang="en-US" sz="800" spc="-40" dirty="0">
                    <a:solidFill>
                      <a:schemeClr val="tx1"/>
                    </a:solidFill>
                    <a:latin typeface="Meiryo UI" panose="020B0604030504040204" pitchFamily="50" charset="-128"/>
                    <a:ea typeface="Meiryo UI" panose="020B0604030504040204" pitchFamily="50" charset="-128"/>
                  </a:rPr>
                  <a:t>・ラジオ</a:t>
                </a:r>
                <a:r>
                  <a:rPr lang="en-US" altLang="ja-JP" sz="800" spc="-40" dirty="0">
                    <a:solidFill>
                      <a:schemeClr val="tx1"/>
                    </a:solidFill>
                    <a:latin typeface="Meiryo UI" panose="020B0604030504040204" pitchFamily="50" charset="-128"/>
                    <a:ea typeface="Meiryo UI" panose="020B0604030504040204" pitchFamily="50" charset="-128"/>
                  </a:rPr>
                  <a:t>13</a:t>
                </a:r>
                <a:r>
                  <a:rPr lang="ja-JP" altLang="en-US" sz="800" spc="-40" dirty="0">
                    <a:solidFill>
                      <a:schemeClr val="tx1"/>
                    </a:solidFill>
                    <a:latin typeface="Meiryo UI" panose="020B0604030504040204" pitchFamily="50" charset="-128"/>
                    <a:ea typeface="Meiryo UI" panose="020B0604030504040204" pitchFamily="50" charset="-128"/>
                  </a:rPr>
                  <a:t>番組、新聞・雑誌</a:t>
                </a:r>
                <a:r>
                  <a:rPr lang="en-US" altLang="ja-JP" sz="800" spc="-40" dirty="0">
                    <a:solidFill>
                      <a:schemeClr val="tx1"/>
                    </a:solidFill>
                    <a:latin typeface="Meiryo UI" panose="020B0604030504040204" pitchFamily="50" charset="-128"/>
                    <a:ea typeface="Meiryo UI" panose="020B0604030504040204" pitchFamily="50" charset="-128"/>
                  </a:rPr>
                  <a:t>35</a:t>
                </a:r>
                <a:r>
                  <a:rPr lang="ja-JP" altLang="en-US" sz="800" spc="-40" dirty="0">
                    <a:solidFill>
                      <a:schemeClr val="tx1"/>
                    </a:solidFill>
                    <a:latin typeface="Meiryo UI" panose="020B0604030504040204" pitchFamily="50" charset="-128"/>
                    <a:ea typeface="Meiryo UI" panose="020B0604030504040204" pitchFamily="50" charset="-128"/>
                  </a:rPr>
                  <a:t>紙ほか</a:t>
                </a:r>
                <a:r>
                  <a:rPr lang="ja-JP" altLang="en-US" sz="800" spc="-40" dirty="0" smtClean="0">
                    <a:solidFill>
                      <a:schemeClr val="tx1"/>
                    </a:solidFill>
                    <a:latin typeface="Meiryo UI" panose="020B0604030504040204" pitchFamily="50" charset="-128"/>
                    <a:ea typeface="Meiryo UI" panose="020B0604030504040204" pitchFamily="50" charset="-128"/>
                  </a:rPr>
                  <a:t>）</a:t>
                </a:r>
                <a:endParaRPr lang="en-US" altLang="ja-JP" sz="1000" spc="-40" dirty="0">
                  <a:solidFill>
                    <a:schemeClr val="tx1"/>
                  </a:solidFill>
                  <a:latin typeface="Meiryo UI" panose="020B0604030504040204" pitchFamily="50" charset="-128"/>
                  <a:ea typeface="Meiryo UI" panose="020B0604030504040204" pitchFamily="50" charset="-128"/>
                </a:endParaRPr>
              </a:p>
              <a:p>
                <a:pPr marL="162000">
                  <a:spcBef>
                    <a:spcPts val="300"/>
                  </a:spcBef>
                </a:pPr>
                <a:r>
                  <a:rPr lang="en-US" altLang="ja-JP" sz="1000" spc="-40" dirty="0" smtClean="0">
                    <a:solidFill>
                      <a:schemeClr val="tx1"/>
                    </a:solidFill>
                    <a:latin typeface="Meiryo UI" panose="020B0604030504040204" pitchFamily="50" charset="-128"/>
                    <a:ea typeface="Meiryo UI" panose="020B0604030504040204" pitchFamily="50" charset="-128"/>
                  </a:rPr>
                  <a:t>『</a:t>
                </a:r>
                <a:r>
                  <a:rPr lang="ja-JP" altLang="en-US" sz="1000" b="1" u="sng" spc="-40" dirty="0">
                    <a:solidFill>
                      <a:schemeClr val="tx1"/>
                    </a:solidFill>
                    <a:latin typeface="Meiryo UI" panose="020B0604030504040204" pitchFamily="50" charset="-128"/>
                    <a:ea typeface="Meiryo UI" panose="020B0604030504040204" pitchFamily="50" charset="-128"/>
                  </a:rPr>
                  <a:t>中之島漁港・みなと食堂オープンに係るプロモーション</a:t>
                </a:r>
                <a:r>
                  <a:rPr lang="en-US" altLang="ja-JP" sz="1000" spc="-40" dirty="0" smtClean="0">
                    <a:solidFill>
                      <a:schemeClr val="tx1"/>
                    </a:solidFill>
                    <a:latin typeface="Meiryo UI" panose="020B0604030504040204" pitchFamily="50" charset="-128"/>
                    <a:ea typeface="Meiryo UI" panose="020B0604030504040204" pitchFamily="50" charset="-128"/>
                  </a:rPr>
                  <a:t>』</a:t>
                </a:r>
                <a:r>
                  <a:rPr lang="ja-JP" altLang="en-US" sz="1000" spc="-40" dirty="0" smtClean="0">
                    <a:solidFill>
                      <a:schemeClr val="tx1"/>
                    </a:solidFill>
                    <a:latin typeface="Meiryo UI" panose="020B0604030504040204" pitchFamily="50" charset="-128"/>
                    <a:ea typeface="Meiryo UI" panose="020B0604030504040204" pitchFamily="50" charset="-128"/>
                  </a:rPr>
                  <a:t>　</a:t>
                </a:r>
                <a:endParaRPr lang="en-US" altLang="ja-JP" sz="1000" spc="-40" dirty="0" smtClean="0">
                  <a:solidFill>
                    <a:schemeClr val="tx1"/>
                  </a:solidFill>
                  <a:latin typeface="Meiryo UI" panose="020B0604030504040204" pitchFamily="50" charset="-128"/>
                  <a:ea typeface="Meiryo UI" panose="020B0604030504040204" pitchFamily="50" charset="-128"/>
                </a:endParaRPr>
              </a:p>
              <a:p>
                <a:pPr marL="162000"/>
                <a:r>
                  <a:rPr lang="ja-JP" altLang="en-US" sz="1000" spc="-40" dirty="0" smtClean="0">
                    <a:solidFill>
                      <a:schemeClr val="tx1"/>
                    </a:solidFill>
                    <a:latin typeface="Meiryo UI" panose="020B0604030504040204" pitchFamily="50" charset="-128"/>
                    <a:ea typeface="Meiryo UI" panose="020B0604030504040204" pitchFamily="50" charset="-128"/>
                  </a:rPr>
                  <a:t>・広告</a:t>
                </a:r>
                <a:r>
                  <a:rPr lang="ja-JP" altLang="en-US" sz="1000" spc="-40" dirty="0">
                    <a:solidFill>
                      <a:schemeClr val="tx1"/>
                    </a:solidFill>
                    <a:latin typeface="Meiryo UI" panose="020B0604030504040204" pitchFamily="50" charset="-128"/>
                    <a:ea typeface="Meiryo UI" panose="020B0604030504040204" pitchFamily="50" charset="-128"/>
                  </a:rPr>
                  <a:t>価値 </a:t>
                </a:r>
                <a:r>
                  <a:rPr lang="en-US" altLang="ja-JP" sz="1000" spc="-40" dirty="0">
                    <a:solidFill>
                      <a:schemeClr val="tx1"/>
                    </a:solidFill>
                    <a:latin typeface="Meiryo UI" panose="020B0604030504040204" pitchFamily="50" charset="-128"/>
                    <a:ea typeface="Meiryo UI" panose="020B0604030504040204" pitchFamily="50" charset="-128"/>
                  </a:rPr>
                  <a:t>2.7</a:t>
                </a:r>
                <a:r>
                  <a:rPr lang="ja-JP" altLang="en-US" sz="1000" spc="-40" dirty="0">
                    <a:solidFill>
                      <a:schemeClr val="tx1"/>
                    </a:solidFill>
                    <a:latin typeface="Meiryo UI" panose="020B0604030504040204" pitchFamily="50" charset="-128"/>
                    <a:ea typeface="Meiryo UI" panose="020B0604030504040204" pitchFamily="50" charset="-128"/>
                  </a:rPr>
                  <a:t>億円（</a:t>
                </a:r>
                <a:r>
                  <a:rPr lang="en-US" altLang="ja-JP" sz="1000" spc="-40" dirty="0">
                    <a:solidFill>
                      <a:schemeClr val="tx1"/>
                    </a:solidFill>
                    <a:latin typeface="Meiryo UI" panose="020B0604030504040204" pitchFamily="50" charset="-128"/>
                    <a:ea typeface="Meiryo UI" panose="020B0604030504040204" pitchFamily="50" charset="-128"/>
                  </a:rPr>
                  <a:t>TV</a:t>
                </a:r>
                <a:r>
                  <a:rPr lang="ja-JP" altLang="en-US" sz="1000" spc="-40" dirty="0">
                    <a:solidFill>
                      <a:schemeClr val="tx1"/>
                    </a:solidFill>
                    <a:latin typeface="Meiryo UI" panose="020B0604030504040204" pitchFamily="50" charset="-128"/>
                    <a:ea typeface="Meiryo UI" panose="020B0604030504040204" pitchFamily="50" charset="-128"/>
                  </a:rPr>
                  <a:t>ラジオ</a:t>
                </a:r>
                <a:r>
                  <a:rPr lang="en-US" altLang="ja-JP" sz="1000" spc="-40" dirty="0">
                    <a:solidFill>
                      <a:schemeClr val="tx1"/>
                    </a:solidFill>
                    <a:latin typeface="Meiryo UI" panose="020B0604030504040204" pitchFamily="50" charset="-128"/>
                    <a:ea typeface="Meiryo UI" panose="020B0604030504040204" pitchFamily="50" charset="-128"/>
                  </a:rPr>
                  <a:t>27</a:t>
                </a:r>
                <a:r>
                  <a:rPr lang="ja-JP" altLang="en-US" sz="1000" spc="-40" dirty="0">
                    <a:solidFill>
                      <a:schemeClr val="tx1"/>
                    </a:solidFill>
                    <a:latin typeface="Meiryo UI" panose="020B0604030504040204" pitchFamily="50" charset="-128"/>
                    <a:ea typeface="Meiryo UI" panose="020B0604030504040204" pitchFamily="50" charset="-128"/>
                  </a:rPr>
                  <a:t>番組、新聞</a:t>
                </a:r>
                <a:r>
                  <a:rPr lang="en-US" altLang="ja-JP" sz="1000" spc="-40" dirty="0">
                    <a:solidFill>
                      <a:schemeClr val="tx1"/>
                    </a:solidFill>
                    <a:latin typeface="Meiryo UI" panose="020B0604030504040204" pitchFamily="50" charset="-128"/>
                    <a:ea typeface="Meiryo UI" panose="020B0604030504040204" pitchFamily="50" charset="-128"/>
                  </a:rPr>
                  <a:t>7</a:t>
                </a:r>
                <a:r>
                  <a:rPr lang="ja-JP" altLang="en-US" sz="1000" spc="-40" dirty="0">
                    <a:solidFill>
                      <a:schemeClr val="tx1"/>
                    </a:solidFill>
                    <a:latin typeface="Meiryo UI" panose="020B0604030504040204" pitchFamily="50" charset="-128"/>
                    <a:ea typeface="Meiryo UI" panose="020B0604030504040204" pitchFamily="50" charset="-128"/>
                  </a:rPr>
                  <a:t>紙他）年間</a:t>
                </a:r>
                <a:r>
                  <a:rPr lang="en-US" altLang="ja-JP" sz="1000" spc="-40" dirty="0">
                    <a:solidFill>
                      <a:schemeClr val="tx1"/>
                    </a:solidFill>
                    <a:latin typeface="Meiryo UI" panose="020B0604030504040204" pitchFamily="50" charset="-128"/>
                    <a:ea typeface="Meiryo UI" panose="020B0604030504040204" pitchFamily="50" charset="-128"/>
                  </a:rPr>
                  <a:t>HP</a:t>
                </a:r>
                <a:r>
                  <a:rPr lang="ja-JP" altLang="en-US" sz="1000" spc="-40" dirty="0">
                    <a:solidFill>
                      <a:schemeClr val="tx1"/>
                    </a:solidFill>
                    <a:latin typeface="Meiryo UI" panose="020B0604030504040204" pitchFamily="50" charset="-128"/>
                    <a:ea typeface="Meiryo UI" panose="020B0604030504040204" pitchFamily="50" charset="-128"/>
                  </a:rPr>
                  <a:t>アクセス数 約</a:t>
                </a:r>
                <a:r>
                  <a:rPr lang="en-US" altLang="ja-JP" sz="1000" spc="-40" dirty="0">
                    <a:solidFill>
                      <a:schemeClr val="tx1"/>
                    </a:solidFill>
                    <a:latin typeface="Meiryo UI" panose="020B0604030504040204" pitchFamily="50" charset="-128"/>
                    <a:ea typeface="Meiryo UI" panose="020B0604030504040204" pitchFamily="50" charset="-128"/>
                  </a:rPr>
                  <a:t>81.9</a:t>
                </a:r>
                <a:r>
                  <a:rPr lang="ja-JP" altLang="en-US" sz="1000" spc="-40" dirty="0">
                    <a:solidFill>
                      <a:schemeClr val="tx1"/>
                    </a:solidFill>
                    <a:latin typeface="Meiryo UI" panose="020B0604030504040204" pitchFamily="50" charset="-128"/>
                    <a:ea typeface="Meiryo UI" panose="020B0604030504040204" pitchFamily="50" charset="-128"/>
                  </a:rPr>
                  <a:t>万セッション</a:t>
                </a:r>
              </a:p>
            </p:txBody>
          </p:sp>
          <p:sp>
            <p:nvSpPr>
              <p:cNvPr id="17" name="正方形/長方形 16"/>
              <p:cNvSpPr/>
              <p:nvPr/>
            </p:nvSpPr>
            <p:spPr>
              <a:xfrm>
                <a:off x="9864000" y="1440000"/>
                <a:ext cx="4860000" cy="216000"/>
              </a:xfrm>
              <a:prstGeom prst="rect">
                <a:avLst/>
              </a:prstGeom>
              <a:solidFill>
                <a:schemeClr val="tx1">
                  <a:lumMod val="50000"/>
                  <a:lumOff val="50000"/>
                </a:scheme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defTabSz="861833">
                  <a:defRPr/>
                </a:pPr>
                <a:r>
                  <a:rPr lang="ja-JP" altLang="en-US" sz="1100" b="1" dirty="0" smtClean="0">
                    <a:solidFill>
                      <a:schemeClr val="bg1"/>
                    </a:solidFill>
                    <a:latin typeface="Meiryo UI" pitchFamily="50" charset="-128"/>
                    <a:ea typeface="Meiryo UI" pitchFamily="50" charset="-128"/>
                    <a:cs typeface="Meiryo UI" pitchFamily="50" charset="-128"/>
                  </a:rPr>
                  <a:t>達成結果</a:t>
                </a:r>
                <a:endParaRPr lang="ja-JP" altLang="en-US" sz="1100" b="1" dirty="0">
                  <a:solidFill>
                    <a:schemeClr val="bg1"/>
                  </a:solidFill>
                  <a:latin typeface="Meiryo UI" pitchFamily="50" charset="-128"/>
                  <a:ea typeface="Meiryo UI" pitchFamily="50" charset="-128"/>
                  <a:cs typeface="Meiryo UI" pitchFamily="50" charset="-128"/>
                </a:endParaRPr>
              </a:p>
            </p:txBody>
          </p:sp>
          <p:sp>
            <p:nvSpPr>
              <p:cNvPr id="18" name="右矢印 17"/>
              <p:cNvSpPr/>
              <p:nvPr/>
            </p:nvSpPr>
            <p:spPr>
              <a:xfrm>
                <a:off x="9684000" y="2394000"/>
                <a:ext cx="144000" cy="324000"/>
              </a:xfrm>
              <a:prstGeom prst="rightArrow">
                <a:avLst>
                  <a:gd name="adj1" fmla="val 50000"/>
                  <a:gd name="adj2" fmla="val 78113"/>
                </a:avLst>
              </a:prstGeom>
              <a:solidFill>
                <a:schemeClr val="tx2">
                  <a:lumMod val="20000"/>
                  <a:lumOff val="80000"/>
                </a:schemeClr>
              </a:solidFill>
              <a:ln w="6350" cap="rnd">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ja-JP" altLang="en-US" dirty="0"/>
              </a:p>
            </p:txBody>
          </p:sp>
          <p:sp>
            <p:nvSpPr>
              <p:cNvPr id="19" name="正方形/長方形 18"/>
              <p:cNvSpPr/>
              <p:nvPr/>
            </p:nvSpPr>
            <p:spPr>
              <a:xfrm>
                <a:off x="6768000" y="1440000"/>
                <a:ext cx="2880000" cy="216000"/>
              </a:xfrm>
              <a:prstGeom prst="rect">
                <a:avLst/>
              </a:prstGeom>
              <a:solidFill>
                <a:schemeClr val="tx1">
                  <a:lumMod val="50000"/>
                  <a:lumOff val="50000"/>
                </a:scheme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defTabSz="861833">
                  <a:defRPr/>
                </a:pPr>
                <a:r>
                  <a:rPr lang="ja-JP" altLang="en-US" sz="1100" b="1" dirty="0">
                    <a:solidFill>
                      <a:schemeClr val="bg1"/>
                    </a:solidFill>
                    <a:latin typeface="Meiryo UI" pitchFamily="50" charset="-128"/>
                    <a:ea typeface="Meiryo UI" pitchFamily="50" charset="-128"/>
                    <a:cs typeface="Meiryo UI" pitchFamily="50" charset="-128"/>
                  </a:rPr>
                  <a:t> </a:t>
                </a:r>
                <a:r>
                  <a:rPr lang="ja-JP" altLang="en-US" sz="1100" b="1" dirty="0" smtClean="0">
                    <a:solidFill>
                      <a:schemeClr val="bg1"/>
                    </a:solidFill>
                    <a:latin typeface="Meiryo UI" pitchFamily="50" charset="-128"/>
                    <a:ea typeface="Meiryo UI" pitchFamily="50" charset="-128"/>
                    <a:cs typeface="Meiryo UI" pitchFamily="50" charset="-128"/>
                  </a:rPr>
                  <a:t>達成</a:t>
                </a:r>
                <a:r>
                  <a:rPr lang="ja-JP" altLang="en-US" sz="1100" b="1" dirty="0">
                    <a:solidFill>
                      <a:schemeClr val="bg1"/>
                    </a:solidFill>
                    <a:latin typeface="Meiryo UI" pitchFamily="50" charset="-128"/>
                    <a:ea typeface="Meiryo UI" pitchFamily="50" charset="-128"/>
                    <a:cs typeface="Meiryo UI" pitchFamily="50" charset="-128"/>
                  </a:rPr>
                  <a:t>目標</a:t>
                </a:r>
              </a:p>
            </p:txBody>
          </p:sp>
        </p:grpSp>
      </p:grpSp>
      <p:sp>
        <p:nvSpPr>
          <p:cNvPr id="20" name="テキスト ボックス 11"/>
          <p:cNvSpPr txBox="1"/>
          <p:nvPr/>
        </p:nvSpPr>
        <p:spPr>
          <a:xfrm>
            <a:off x="359675" y="5688000"/>
            <a:ext cx="14400000" cy="648000"/>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8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b="1" kern="100" dirty="0" smtClean="0">
                <a:latin typeface="Meiryo UI" panose="020B0604030504040204" pitchFamily="50" charset="-128"/>
                <a:ea typeface="Meiryo UI" panose="020B0604030504040204" pitchFamily="50" charset="-128"/>
                <a:cs typeface="Times New Roman" panose="02020603050405020304" pitchFamily="18" charset="0"/>
              </a:rPr>
              <a:t>ミッション②： 国内外</a:t>
            </a:r>
            <a:r>
              <a:rPr lang="ja-JP" altLang="en-US" sz="1800" b="1" kern="100" dirty="0">
                <a:latin typeface="Meiryo UI" panose="020B0604030504040204" pitchFamily="50" charset="-128"/>
                <a:ea typeface="Meiryo UI" panose="020B0604030504040204" pitchFamily="50" charset="-128"/>
                <a:cs typeface="Times New Roman" panose="02020603050405020304" pitchFamily="18" charset="0"/>
              </a:rPr>
              <a:t>から観光客が訪れる「水と光のテーマパークの実現」</a:t>
            </a:r>
          </a:p>
          <a:p>
            <a:pPr>
              <a:spcAft>
                <a:spcPts val="0"/>
              </a:spcAft>
            </a:pPr>
            <a:r>
              <a:rPr lang="ja-JP" altLang="en-US" sz="18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将来像</a:t>
            </a:r>
            <a:r>
              <a:rPr lang="ja-JP" altLang="en-US" sz="1800" b="1" kern="100" spc="-24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 水</a:t>
            </a:r>
            <a:r>
              <a:rPr lang="ja-JP" altLang="en-US" sz="18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の回廊をめぐる拠点が多数できていると共に、水の回廊を船で巡るクルーズ商品・観光商品化により、国内外から観光客が</a:t>
            </a:r>
            <a:r>
              <a:rPr lang="ja-JP" altLang="en-US" sz="18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訪れる</a:t>
            </a:r>
            <a:endParaRPr lang="ja-JP" altLang="en-US" sz="18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1" name="グループ化 20"/>
          <p:cNvGrpSpPr/>
          <p:nvPr/>
        </p:nvGrpSpPr>
        <p:grpSpPr>
          <a:xfrm>
            <a:off x="432000" y="6480000"/>
            <a:ext cx="14256000" cy="2520000"/>
            <a:chOff x="432000" y="6390000"/>
            <a:chExt cx="14256000" cy="2520000"/>
          </a:xfrm>
        </p:grpSpPr>
        <p:sp>
          <p:nvSpPr>
            <p:cNvPr id="22" name="正方形/長方形 21"/>
            <p:cNvSpPr/>
            <p:nvPr/>
          </p:nvSpPr>
          <p:spPr>
            <a:xfrm>
              <a:off x="3528000" y="6606000"/>
              <a:ext cx="2880000" cy="2304000"/>
            </a:xfrm>
            <a:prstGeom prst="rect">
              <a:avLst/>
            </a:prstGeom>
            <a:solidFill>
              <a:srgbClr val="FF99CC">
                <a:alpha val="29000"/>
              </a:srgb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pPr>
                <a:spcBef>
                  <a:spcPts val="600"/>
                </a:spcBef>
                <a:spcAft>
                  <a:spcPts val="200"/>
                </a:spcAft>
              </a:pPr>
              <a:r>
                <a:rPr lang="ja-JP" altLang="en-US" sz="1000" b="1" spc="-40" dirty="0">
                  <a:solidFill>
                    <a:schemeClr val="tx1"/>
                  </a:solidFill>
                  <a:latin typeface="Meiryo UI" panose="020B0604030504040204" pitchFamily="50" charset="-128"/>
                  <a:ea typeface="Meiryo UI" panose="020B0604030504040204" pitchFamily="50" charset="-128"/>
                </a:rPr>
                <a:t>① </a:t>
              </a:r>
              <a:r>
                <a:rPr lang="ja-JP" altLang="en-US" sz="1000" b="1" u="sng" spc="-40" dirty="0">
                  <a:solidFill>
                    <a:schemeClr val="tx1"/>
                  </a:solidFill>
                  <a:latin typeface="Meiryo UI" panose="020B0604030504040204" pitchFamily="50" charset="-128"/>
                  <a:ea typeface="Meiryo UI" panose="020B0604030504040204" pitchFamily="50" charset="-128"/>
                </a:rPr>
                <a:t>水陸一体プログラムにむけた準備</a:t>
              </a:r>
              <a:endParaRPr lang="en-US" altLang="ja-JP" sz="1000" b="1" u="sng" spc="-40" dirty="0">
                <a:solidFill>
                  <a:schemeClr val="tx1"/>
                </a:solidFill>
                <a:latin typeface="Meiryo UI" panose="020B0604030504040204" pitchFamily="50" charset="-128"/>
                <a:ea typeface="Meiryo UI" panose="020B0604030504040204"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水辺</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コンシェルジュ創設、拠点情報の取材・収集・発信。</a:t>
              </a:r>
              <a:endParaRPr lang="en-US" altLang="ja-JP" sz="800" spc="-40" dirty="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各拠点</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との連携（大阪城港、本町橋、大正）や事業者の河川公園の事業化支援。</a:t>
              </a:r>
            </a:p>
            <a:p>
              <a:pPr marL="162000" indent="-180000">
                <a:spcBef>
                  <a:spcPts val="600"/>
                </a:spcBef>
                <a:spcAft>
                  <a:spcPts val="200"/>
                </a:spcAft>
              </a:pPr>
              <a:r>
                <a:rPr lang="ja-JP" altLang="en-US" sz="1000" b="1" spc="-40" dirty="0" smtClean="0">
                  <a:solidFill>
                    <a:schemeClr val="tx1"/>
                  </a:solidFill>
                  <a:latin typeface="Meiryo UI" panose="020B0604030504040204" pitchFamily="50" charset="-128"/>
                  <a:ea typeface="Meiryo UI" panose="020B0604030504040204" pitchFamily="50" charset="-128"/>
                </a:rPr>
                <a:t>② </a:t>
              </a:r>
              <a:r>
                <a:rPr lang="ja-JP" altLang="en-US" sz="1000" b="1" u="sng" spc="-40" dirty="0">
                  <a:solidFill>
                    <a:schemeClr val="tx1"/>
                  </a:solidFill>
                  <a:latin typeface="Meiryo UI" panose="020B0604030504040204" pitchFamily="50" charset="-128"/>
                  <a:ea typeface="Meiryo UI" panose="020B0604030504040204" pitchFamily="50" charset="-128"/>
                </a:rPr>
                <a:t>観光局、シティクルーズ協議会等とシンボルイヤー企画の観光商品化等</a:t>
              </a:r>
              <a:endParaRPr lang="en-US" altLang="ja-JP" sz="1000" b="1" u="sng" spc="-40" dirty="0">
                <a:solidFill>
                  <a:schemeClr val="tx1"/>
                </a:solidFill>
                <a:latin typeface="Meiryo UI" panose="020B0604030504040204" pitchFamily="50" charset="-128"/>
                <a:ea typeface="Meiryo UI" panose="020B0604030504040204" pitchFamily="50" charset="-128"/>
              </a:endParaRPr>
            </a:p>
            <a:p>
              <a:pPr marL="108000" indent="-72000"/>
              <a:r>
                <a:rPr lang="ja-JP" altLang="en-US" sz="750" spc="-40" dirty="0" smtClean="0">
                  <a:solidFill>
                    <a:schemeClr val="tx1"/>
                  </a:solidFill>
                  <a:latin typeface="Meiryo UI" panose="020B0604030504040204" pitchFamily="50" charset="-128"/>
                  <a:ea typeface="Meiryo UI" panose="020B0604030504040204" pitchFamily="50" charset="-128"/>
                  <a:cs typeface="Meiryo UI" pitchFamily="50" charset="-128"/>
                </a:rPr>
                <a:t>・ 舟運</a:t>
              </a:r>
              <a:r>
                <a:rPr lang="ja-JP" altLang="en-US" sz="750" spc="-40" dirty="0">
                  <a:solidFill>
                    <a:schemeClr val="tx1"/>
                  </a:solidFill>
                  <a:latin typeface="Meiryo UI" panose="020B0604030504040204" pitchFamily="50" charset="-128"/>
                  <a:ea typeface="Meiryo UI" panose="020B0604030504040204" pitchFamily="50" charset="-128"/>
                  <a:cs typeface="Meiryo UI" pitchFamily="50" charset="-128"/>
                </a:rPr>
                <a:t>活性化ＷＧ「アクションプラン」策定に基づきダイニングクルーズ、レンタルボート、イベントクルーズ等の社会実験を実施</a:t>
              </a:r>
              <a:r>
                <a:rPr lang="ja-JP" altLang="en-US" sz="750" spc="-40" dirty="0" smtClean="0">
                  <a:solidFill>
                    <a:schemeClr val="tx1"/>
                  </a:solidFill>
                  <a:latin typeface="Meiryo UI" panose="020B0604030504040204" pitchFamily="50" charset="-128"/>
                  <a:ea typeface="Meiryo UI" panose="020B0604030504040204" pitchFamily="50" charset="-128"/>
                  <a:cs typeface="Meiryo UI" pitchFamily="50" charset="-128"/>
                </a:rPr>
                <a:t>。</a:t>
              </a:r>
              <a:endParaRPr lang="en-US" altLang="ja-JP" sz="750" spc="-40" dirty="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750" spc="-40" dirty="0" smtClean="0">
                  <a:solidFill>
                    <a:schemeClr val="tx1"/>
                  </a:solidFill>
                  <a:latin typeface="Meiryo UI" panose="020B0604030504040204" pitchFamily="50" charset="-128"/>
                  <a:ea typeface="Meiryo UI" panose="020B0604030504040204" pitchFamily="50" charset="-128"/>
                  <a:cs typeface="Meiryo UI" pitchFamily="50" charset="-128"/>
                </a:rPr>
                <a:t>・ 水</a:t>
              </a:r>
              <a:r>
                <a:rPr lang="ja-JP" altLang="en-US" sz="750" spc="-40" dirty="0">
                  <a:solidFill>
                    <a:schemeClr val="tx1"/>
                  </a:solidFill>
                  <a:latin typeface="Meiryo UI" panose="020B0604030504040204" pitchFamily="50" charset="-128"/>
                  <a:ea typeface="Meiryo UI" panose="020B0604030504040204" pitchFamily="50" charset="-128"/>
                  <a:cs typeface="Meiryo UI" pitchFamily="50" charset="-128"/>
                </a:rPr>
                <a:t>都プロモーション会議開催。ツーリズム</a:t>
              </a:r>
              <a:r>
                <a:rPr lang="en-US" altLang="ja-JP" sz="750" spc="-40" dirty="0">
                  <a:solidFill>
                    <a:schemeClr val="tx1"/>
                  </a:solidFill>
                  <a:latin typeface="Meiryo UI" panose="020B0604030504040204" pitchFamily="50" charset="-128"/>
                  <a:ea typeface="Meiryo UI" panose="020B0604030504040204" pitchFamily="50" charset="-128"/>
                  <a:cs typeface="Meiryo UI" pitchFamily="50" charset="-128"/>
                </a:rPr>
                <a:t>EXPO</a:t>
              </a:r>
              <a:r>
                <a:rPr lang="ja-JP" altLang="en-US" sz="750" spc="-40" dirty="0" err="1">
                  <a:solidFill>
                    <a:schemeClr val="tx1"/>
                  </a:solidFill>
                  <a:latin typeface="Meiryo UI" panose="020B0604030504040204" pitchFamily="50" charset="-128"/>
                  <a:ea typeface="Meiryo UI" panose="020B0604030504040204" pitchFamily="50" charset="-128"/>
                  <a:cs typeface="Meiryo UI" pitchFamily="50" charset="-128"/>
                </a:rPr>
                <a:t>での</a:t>
              </a:r>
              <a:r>
                <a:rPr lang="ja-JP" altLang="en-US" sz="750" spc="-40" dirty="0">
                  <a:solidFill>
                    <a:schemeClr val="tx1"/>
                  </a:solidFill>
                  <a:latin typeface="Meiryo UI" panose="020B0604030504040204" pitchFamily="50" charset="-128"/>
                  <a:ea typeface="Meiryo UI" panose="020B0604030504040204" pitchFamily="50" charset="-128"/>
                  <a:cs typeface="Meiryo UI" pitchFamily="50" charset="-128"/>
                </a:rPr>
                <a:t>観光事業者向けセールスによる水都観光商品の採用掲載。</a:t>
              </a:r>
              <a:endParaRPr lang="en-US" altLang="ja-JP" sz="750" spc="-40" dirty="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750" spc="-40" dirty="0" smtClean="0">
                  <a:solidFill>
                    <a:schemeClr val="tx1"/>
                  </a:solidFill>
                  <a:latin typeface="Meiryo UI" panose="020B0604030504040204" pitchFamily="50" charset="-128"/>
                  <a:ea typeface="Meiryo UI" panose="020B0604030504040204" pitchFamily="50" charset="-128"/>
                  <a:cs typeface="Meiryo UI" pitchFamily="50" charset="-128"/>
                </a:rPr>
                <a:t>・ 大坂</a:t>
              </a:r>
              <a:r>
                <a:rPr lang="ja-JP" altLang="en-US" sz="750" spc="-40" dirty="0">
                  <a:solidFill>
                    <a:schemeClr val="tx1"/>
                  </a:solidFill>
                  <a:latin typeface="Meiryo UI" panose="020B0604030504040204" pitchFamily="50" charset="-128"/>
                  <a:ea typeface="Meiryo UI" panose="020B0604030504040204" pitchFamily="50" charset="-128"/>
                  <a:cs typeface="Meiryo UI" pitchFamily="50" charset="-128"/>
                </a:rPr>
                <a:t>の陣</a:t>
              </a:r>
              <a:r>
                <a:rPr lang="en-US" altLang="ja-JP" sz="750" spc="-40" dirty="0">
                  <a:solidFill>
                    <a:schemeClr val="tx1"/>
                  </a:solidFill>
                  <a:latin typeface="Meiryo UI" panose="020B0604030504040204" pitchFamily="50" charset="-128"/>
                  <a:ea typeface="Meiryo UI" panose="020B0604030504040204" pitchFamily="50" charset="-128"/>
                  <a:cs typeface="Meiryo UI" pitchFamily="50" charset="-128"/>
                </a:rPr>
                <a:t>400</a:t>
              </a:r>
              <a:r>
                <a:rPr lang="ja-JP" altLang="en-US" sz="750" spc="-40" dirty="0">
                  <a:solidFill>
                    <a:schemeClr val="tx1"/>
                  </a:solidFill>
                  <a:latin typeface="Meiryo UI" panose="020B0604030504040204" pitchFamily="50" charset="-128"/>
                  <a:ea typeface="Meiryo UI" panose="020B0604030504040204" pitchFamily="50" charset="-128"/>
                  <a:cs typeface="Meiryo UI" pitchFamily="50" charset="-128"/>
                </a:rPr>
                <a:t>年祭企画御座船実施、水都大阪</a:t>
              </a:r>
              <a:r>
                <a:rPr lang="en-US" altLang="ja-JP" sz="750" spc="-40" dirty="0">
                  <a:solidFill>
                    <a:schemeClr val="tx1"/>
                  </a:solidFill>
                  <a:latin typeface="Meiryo UI" panose="020B0604030504040204" pitchFamily="50" charset="-128"/>
                  <a:ea typeface="Meiryo UI" panose="020B0604030504040204" pitchFamily="50" charset="-128"/>
                  <a:cs typeface="Meiryo UI" pitchFamily="50" charset="-128"/>
                </a:rPr>
                <a:t>2015</a:t>
              </a:r>
              <a:r>
                <a:rPr lang="ja-JP" altLang="en-US" sz="750" spc="-40" dirty="0">
                  <a:solidFill>
                    <a:schemeClr val="tx1"/>
                  </a:solidFill>
                  <a:latin typeface="Meiryo UI" panose="020B0604030504040204" pitchFamily="50" charset="-128"/>
                  <a:ea typeface="Meiryo UI" panose="020B0604030504040204" pitchFamily="50" charset="-128"/>
                  <a:cs typeface="Meiryo UI" pitchFamily="50" charset="-128"/>
                </a:rPr>
                <a:t>連携クルーズ活用。</a:t>
              </a:r>
            </a:p>
            <a:p>
              <a:pPr>
                <a:spcBef>
                  <a:spcPts val="600"/>
                </a:spcBef>
                <a:spcAft>
                  <a:spcPts val="200"/>
                </a:spcAft>
              </a:pPr>
              <a:r>
                <a:rPr lang="ja-JP" altLang="en-US" sz="1000" b="1" spc="-40" dirty="0" smtClean="0">
                  <a:solidFill>
                    <a:schemeClr val="tx1"/>
                  </a:solidFill>
                  <a:latin typeface="Meiryo UI" panose="020B0604030504040204" pitchFamily="50" charset="-128"/>
                  <a:ea typeface="Meiryo UI" panose="020B0604030504040204" pitchFamily="50" charset="-128"/>
                </a:rPr>
                <a:t>③ </a:t>
              </a:r>
              <a:r>
                <a:rPr lang="ja-JP" altLang="en-US" sz="1000" b="1" u="sng" spc="-40" dirty="0">
                  <a:solidFill>
                    <a:schemeClr val="tx1"/>
                  </a:solidFill>
                  <a:latin typeface="Meiryo UI" panose="020B0604030504040204" pitchFamily="50" charset="-128"/>
                  <a:ea typeface="Meiryo UI" panose="020B0604030504040204" pitchFamily="50" charset="-128"/>
                </a:rPr>
                <a:t>ウェブ、サポーター、</a:t>
              </a:r>
              <a:r>
                <a:rPr lang="ja-JP" altLang="en-US" sz="1000" b="1" u="sng" spc="-40" dirty="0" smtClean="0">
                  <a:solidFill>
                    <a:schemeClr val="tx1"/>
                  </a:solidFill>
                  <a:latin typeface="Meiryo UI" panose="020B0604030504040204" pitchFamily="50" charset="-128"/>
                  <a:ea typeface="Meiryo UI" panose="020B0604030504040204" pitchFamily="50" charset="-128"/>
                </a:rPr>
                <a:t>メディアに</a:t>
              </a:r>
              <a:r>
                <a:rPr lang="ja-JP" altLang="en-US" sz="1000" b="1" u="sng" spc="-40" dirty="0">
                  <a:solidFill>
                    <a:schemeClr val="tx1"/>
                  </a:solidFill>
                  <a:latin typeface="Meiryo UI" panose="020B0604030504040204" pitchFamily="50" charset="-128"/>
                  <a:ea typeface="Meiryo UI" panose="020B0604030504040204" pitchFamily="50" charset="-128"/>
                </a:rPr>
                <a:t>よる</a:t>
              </a:r>
              <a:r>
                <a:rPr lang="en-US" altLang="ja-JP" sz="1000" b="1" u="sng" spc="-40" dirty="0">
                  <a:solidFill>
                    <a:schemeClr val="tx1"/>
                  </a:solidFill>
                  <a:latin typeface="Meiryo UI" panose="020B0604030504040204" pitchFamily="50" charset="-128"/>
                  <a:ea typeface="Meiryo UI" panose="020B0604030504040204" pitchFamily="50" charset="-128"/>
                </a:rPr>
                <a:t>PR</a:t>
              </a:r>
              <a:r>
                <a:rPr lang="ja-JP" altLang="en-US" sz="1000" b="1" u="sng" spc="-40" dirty="0">
                  <a:solidFill>
                    <a:schemeClr val="tx1"/>
                  </a:solidFill>
                  <a:latin typeface="Meiryo UI" panose="020B0604030504040204" pitchFamily="50" charset="-128"/>
                  <a:ea typeface="Meiryo UI" panose="020B0604030504040204" pitchFamily="50" charset="-128"/>
                </a:rPr>
                <a:t>戦略の</a:t>
              </a:r>
              <a:r>
                <a:rPr lang="ja-JP" altLang="en-US" sz="1000" b="1" u="sng" spc="-40" dirty="0" smtClean="0">
                  <a:solidFill>
                    <a:schemeClr val="tx1"/>
                  </a:solidFill>
                  <a:latin typeface="Meiryo UI" panose="020B0604030504040204" pitchFamily="50" charset="-128"/>
                  <a:ea typeface="Meiryo UI" panose="020B0604030504040204" pitchFamily="50" charset="-128"/>
                </a:rPr>
                <a:t>構築</a:t>
              </a:r>
              <a:endParaRPr lang="en-US" altLang="ja-JP" sz="1800" spc="-40" dirty="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750" spc="-40" dirty="0">
                  <a:solidFill>
                    <a:schemeClr val="tx1"/>
                  </a:solidFill>
                  <a:latin typeface="Meiryo UI" panose="020B0604030504040204" pitchFamily="50" charset="-128"/>
                  <a:ea typeface="Meiryo UI" panose="020B0604030504040204" pitchFamily="50" charset="-128"/>
                  <a:cs typeface="Meiryo UI" pitchFamily="50" charset="-128"/>
                </a:rPr>
                <a:t>・ </a:t>
              </a:r>
              <a:r>
                <a:rPr lang="ja-JP" altLang="en-US" sz="750" spc="-40" dirty="0" smtClean="0">
                  <a:solidFill>
                    <a:schemeClr val="tx1"/>
                  </a:solidFill>
                  <a:latin typeface="Meiryo UI" panose="020B0604030504040204" pitchFamily="50" charset="-128"/>
                  <a:ea typeface="Meiryo UI" panose="020B0604030504040204" pitchFamily="50" charset="-128"/>
                  <a:cs typeface="Meiryo UI" pitchFamily="50" charset="-128"/>
                </a:rPr>
                <a:t>おもてなし</a:t>
              </a:r>
              <a:r>
                <a:rPr lang="ja-JP" altLang="en-US" sz="750" spc="-40" dirty="0">
                  <a:solidFill>
                    <a:schemeClr val="tx1"/>
                  </a:solidFill>
                  <a:latin typeface="Meiryo UI" panose="020B0604030504040204" pitchFamily="50" charset="-128"/>
                  <a:ea typeface="Meiryo UI" panose="020B0604030504040204" pitchFamily="50" charset="-128"/>
                  <a:cs typeface="Meiryo UI" pitchFamily="50" charset="-128"/>
                </a:rPr>
                <a:t>都市</a:t>
              </a:r>
              <a:r>
                <a:rPr lang="en-US" altLang="ja-JP" sz="750" spc="-40" dirty="0">
                  <a:solidFill>
                    <a:schemeClr val="tx1"/>
                  </a:solidFill>
                  <a:latin typeface="Meiryo UI" panose="020B0604030504040204" pitchFamily="50" charset="-128"/>
                  <a:ea typeface="Meiryo UI" panose="020B0604030504040204" pitchFamily="50" charset="-128"/>
                  <a:cs typeface="Meiryo UI" pitchFamily="50" charset="-128"/>
                </a:rPr>
                <a:t>No.1</a:t>
              </a:r>
              <a:r>
                <a:rPr lang="ja-JP" altLang="en-US" sz="750" spc="-40" dirty="0">
                  <a:solidFill>
                    <a:schemeClr val="tx1"/>
                  </a:solidFill>
                  <a:latin typeface="Meiryo UI" panose="020B0604030504040204" pitchFamily="50" charset="-128"/>
                  <a:ea typeface="Meiryo UI" panose="020B0604030504040204" pitchFamily="50" charset="-128"/>
                  <a:cs typeface="Meiryo UI" pitchFamily="50" charset="-128"/>
                </a:rPr>
                <a:t>水都大阪実証実験実施（多言語化</a:t>
              </a:r>
              <a:r>
                <a:rPr lang="en-US" altLang="ja-JP" sz="750" spc="-40" dirty="0">
                  <a:solidFill>
                    <a:schemeClr val="tx1"/>
                  </a:solidFill>
                  <a:latin typeface="Meiryo UI" panose="020B0604030504040204" pitchFamily="50" charset="-128"/>
                  <a:ea typeface="Meiryo UI" panose="020B0604030504040204" pitchFamily="50" charset="-128"/>
                  <a:cs typeface="Meiryo UI" pitchFamily="50" charset="-128"/>
                </a:rPr>
                <a:t>web</a:t>
              </a:r>
              <a:r>
                <a:rPr lang="ja-JP" altLang="en-US" sz="750" spc="-40" dirty="0">
                  <a:solidFill>
                    <a:schemeClr val="tx1"/>
                  </a:solidFill>
                  <a:latin typeface="Meiryo UI" panose="020B0604030504040204" pitchFamily="50" charset="-128"/>
                  <a:ea typeface="Meiryo UI" panose="020B0604030504040204" pitchFamily="50" charset="-128"/>
                  <a:cs typeface="Meiryo UI" pitchFamily="50" charset="-128"/>
                </a:rPr>
                <a:t>サイト、舟運活性化アプリ等</a:t>
              </a:r>
              <a:r>
                <a:rPr lang="ja-JP" altLang="en-US" sz="750" spc="-40" dirty="0" smtClean="0">
                  <a:solidFill>
                    <a:schemeClr val="tx1"/>
                  </a:solidFill>
                  <a:latin typeface="Meiryo UI" panose="020B0604030504040204" pitchFamily="50" charset="-128"/>
                  <a:ea typeface="Meiryo UI" panose="020B0604030504040204" pitchFamily="50" charset="-128"/>
                  <a:cs typeface="Meiryo UI" pitchFamily="50" charset="-128"/>
                </a:rPr>
                <a:t>）</a:t>
              </a:r>
              <a:endParaRPr lang="en-US" altLang="ja-JP" sz="750" spc="-40" dirty="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750" spc="-40" dirty="0" smtClean="0">
                  <a:solidFill>
                    <a:schemeClr val="tx1"/>
                  </a:solidFill>
                  <a:latin typeface="Meiryo UI" panose="020B0604030504040204" pitchFamily="50" charset="-128"/>
                  <a:ea typeface="Meiryo UI" panose="020B0604030504040204" pitchFamily="50" charset="-128"/>
                  <a:cs typeface="Meiryo UI" pitchFamily="50" charset="-128"/>
                </a:rPr>
                <a:t>・ 海外</a:t>
              </a:r>
              <a:r>
                <a:rPr lang="ja-JP" altLang="en-US" sz="750" spc="-40" dirty="0">
                  <a:solidFill>
                    <a:schemeClr val="tx1"/>
                  </a:solidFill>
                  <a:latin typeface="Meiryo UI" panose="020B0604030504040204" pitchFamily="50" charset="-128"/>
                  <a:ea typeface="Meiryo UI" panose="020B0604030504040204" pitchFamily="50" charset="-128"/>
                  <a:cs typeface="Meiryo UI" pitchFamily="50" charset="-128"/>
                </a:rPr>
                <a:t>メディアの発信・仕込み（有力紙への情報提供実施、</a:t>
              </a:r>
              <a:r>
                <a:rPr lang="en-US" altLang="ja-JP" sz="750" spc="-40" dirty="0">
                  <a:solidFill>
                    <a:schemeClr val="tx1"/>
                  </a:solidFill>
                  <a:latin typeface="Meiryo UI" panose="020B0604030504040204" pitchFamily="50" charset="-128"/>
                  <a:ea typeface="Meiryo UI" panose="020B0604030504040204" pitchFamily="50" charset="-128"/>
                  <a:cs typeface="Meiryo UI" pitchFamily="50" charset="-128"/>
                </a:rPr>
                <a:t>SNS</a:t>
              </a:r>
              <a:r>
                <a:rPr lang="ja-JP" altLang="en-US" sz="750" spc="-40" dirty="0">
                  <a:solidFill>
                    <a:schemeClr val="tx1"/>
                  </a:solidFill>
                  <a:latin typeface="Meiryo UI" panose="020B0604030504040204" pitchFamily="50" charset="-128"/>
                  <a:ea typeface="Meiryo UI" panose="020B0604030504040204" pitchFamily="50" charset="-128"/>
                  <a:cs typeface="Meiryo UI" pitchFamily="50" charset="-128"/>
                </a:rPr>
                <a:t>開設等</a:t>
              </a:r>
              <a:r>
                <a:rPr lang="ja-JP" altLang="en-US" sz="750" spc="-40" dirty="0" smtClean="0">
                  <a:solidFill>
                    <a:schemeClr val="tx1"/>
                  </a:solidFill>
                  <a:latin typeface="Meiryo UI" panose="020B0604030504040204" pitchFamily="50" charset="-128"/>
                  <a:ea typeface="Meiryo UI" panose="020B0604030504040204" pitchFamily="50" charset="-128"/>
                  <a:cs typeface="Meiryo UI" pitchFamily="50" charset="-128"/>
                </a:rPr>
                <a:t>）</a:t>
              </a:r>
              <a:endParaRPr lang="en-US" altLang="ja-JP" sz="750" spc="-40" dirty="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750" spc="-40" dirty="0" smtClean="0">
                  <a:solidFill>
                    <a:schemeClr val="tx1"/>
                  </a:solidFill>
                  <a:latin typeface="Meiryo UI" panose="020B0604030504040204" pitchFamily="50" charset="-128"/>
                  <a:ea typeface="Meiryo UI" panose="020B0604030504040204" pitchFamily="50" charset="-128"/>
                  <a:cs typeface="Meiryo UI" pitchFamily="50" charset="-128"/>
                </a:rPr>
                <a:t>・ サポーター</a:t>
              </a:r>
              <a:r>
                <a:rPr lang="ja-JP" altLang="en-US" sz="750" spc="-40" dirty="0">
                  <a:solidFill>
                    <a:schemeClr val="tx1"/>
                  </a:solidFill>
                  <a:latin typeface="Meiryo UI" panose="020B0604030504040204" pitchFamily="50" charset="-128"/>
                  <a:ea typeface="Meiryo UI" panose="020B0604030504040204" pitchFamily="50" charset="-128"/>
                  <a:cs typeface="Meiryo UI" pitchFamily="50" charset="-128"/>
                </a:rPr>
                <a:t>による自主企画、情報発信（水の都の夕涼み）</a:t>
              </a:r>
            </a:p>
          </p:txBody>
        </p:sp>
        <p:sp>
          <p:nvSpPr>
            <p:cNvPr id="23" name="正方形/長方形 22"/>
            <p:cNvSpPr/>
            <p:nvPr/>
          </p:nvSpPr>
          <p:spPr>
            <a:xfrm>
              <a:off x="3528000" y="6390000"/>
              <a:ext cx="2880000" cy="216000"/>
            </a:xfrm>
            <a:prstGeom prst="rect">
              <a:avLst/>
            </a:prstGeom>
            <a:solidFill>
              <a:schemeClr val="tx1">
                <a:lumMod val="50000"/>
                <a:lumOff val="50000"/>
              </a:scheme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defTabSz="861833">
                <a:defRPr/>
              </a:pPr>
              <a:r>
                <a:rPr lang="ja-JP" altLang="en-US" sz="1100" b="1" dirty="0" smtClean="0">
                  <a:solidFill>
                    <a:schemeClr val="bg1"/>
                  </a:solidFill>
                  <a:latin typeface="Meiryo UI" pitchFamily="50" charset="-128"/>
                  <a:ea typeface="Meiryo UI" pitchFamily="50" charset="-128"/>
                  <a:cs typeface="Meiryo UI" pitchFamily="50" charset="-128"/>
                </a:rPr>
                <a:t>取組</a:t>
              </a:r>
              <a:r>
                <a:rPr lang="ja-JP" altLang="en-US" sz="1100" b="1" dirty="0">
                  <a:solidFill>
                    <a:schemeClr val="bg1"/>
                  </a:solidFill>
                  <a:latin typeface="Meiryo UI" pitchFamily="50" charset="-128"/>
                  <a:ea typeface="Meiryo UI" pitchFamily="50" charset="-128"/>
                  <a:cs typeface="Meiryo UI" pitchFamily="50" charset="-128"/>
                </a:rPr>
                <a:t>結果</a:t>
              </a:r>
            </a:p>
          </p:txBody>
        </p:sp>
        <p:sp>
          <p:nvSpPr>
            <p:cNvPr id="24" name="右矢印 23"/>
            <p:cNvSpPr/>
            <p:nvPr/>
          </p:nvSpPr>
          <p:spPr>
            <a:xfrm>
              <a:off x="3348000" y="7344000"/>
              <a:ext cx="144000" cy="324000"/>
            </a:xfrm>
            <a:prstGeom prst="rightArrow">
              <a:avLst>
                <a:gd name="adj1" fmla="val 50000"/>
                <a:gd name="adj2" fmla="val 78113"/>
              </a:avLst>
            </a:prstGeom>
            <a:solidFill>
              <a:schemeClr val="tx2">
                <a:lumMod val="20000"/>
                <a:lumOff val="80000"/>
              </a:schemeClr>
            </a:solidFill>
            <a:ln w="6350" cap="rnd">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ja-JP" altLang="en-US" dirty="0"/>
            </a:p>
          </p:txBody>
        </p:sp>
        <p:sp>
          <p:nvSpPr>
            <p:cNvPr id="25" name="正方形/長方形 24"/>
            <p:cNvSpPr/>
            <p:nvPr/>
          </p:nvSpPr>
          <p:spPr>
            <a:xfrm>
              <a:off x="432000" y="6390000"/>
              <a:ext cx="2880000" cy="216000"/>
            </a:xfrm>
            <a:prstGeom prst="rect">
              <a:avLst/>
            </a:prstGeom>
            <a:solidFill>
              <a:schemeClr val="tx1">
                <a:lumMod val="50000"/>
                <a:lumOff val="50000"/>
              </a:scheme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defTabSz="861833">
                <a:defRPr/>
              </a:pPr>
              <a:r>
                <a:rPr lang="ja-JP" altLang="en-US" sz="1100" b="1" dirty="0">
                  <a:solidFill>
                    <a:schemeClr val="bg1"/>
                  </a:solidFill>
                  <a:latin typeface="Meiryo UI" pitchFamily="50" charset="-128"/>
                  <a:ea typeface="Meiryo UI" pitchFamily="50" charset="-128"/>
                  <a:cs typeface="Meiryo UI" pitchFamily="50" charset="-128"/>
                </a:rPr>
                <a:t> </a:t>
              </a:r>
              <a:r>
                <a:rPr lang="ja-JP" altLang="en-US" sz="1100" b="1" dirty="0" smtClean="0">
                  <a:solidFill>
                    <a:schemeClr val="bg1"/>
                  </a:solidFill>
                  <a:latin typeface="Meiryo UI" pitchFamily="50" charset="-128"/>
                  <a:ea typeface="Meiryo UI" pitchFamily="50" charset="-128"/>
                  <a:cs typeface="Meiryo UI" pitchFamily="50" charset="-128"/>
                </a:rPr>
                <a:t>取組</a:t>
              </a:r>
              <a:r>
                <a:rPr lang="ja-JP" altLang="en-US" sz="1100" b="1" dirty="0">
                  <a:solidFill>
                    <a:schemeClr val="bg1"/>
                  </a:solidFill>
                  <a:latin typeface="Meiryo UI" pitchFamily="50" charset="-128"/>
                  <a:ea typeface="Meiryo UI" pitchFamily="50" charset="-128"/>
                  <a:cs typeface="Meiryo UI" pitchFamily="50" charset="-128"/>
                </a:rPr>
                <a:t>項目</a:t>
              </a:r>
            </a:p>
          </p:txBody>
        </p:sp>
        <p:sp>
          <p:nvSpPr>
            <p:cNvPr id="26" name="正方形/長方形 25"/>
            <p:cNvSpPr/>
            <p:nvPr/>
          </p:nvSpPr>
          <p:spPr>
            <a:xfrm>
              <a:off x="432000" y="6606000"/>
              <a:ext cx="2880000" cy="2304000"/>
            </a:xfrm>
            <a:prstGeom prst="rect">
              <a:avLst/>
            </a:prstGeom>
            <a:solidFill>
              <a:schemeClr val="bg1">
                <a:alpha val="28000"/>
              </a:schemeClr>
            </a:solidFill>
            <a:ln w="9525" cap="rnd"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pPr>
                <a:spcBef>
                  <a:spcPts val="600"/>
                </a:spcBef>
                <a:spcAft>
                  <a:spcPts val="200"/>
                </a:spcAft>
              </a:pPr>
              <a:r>
                <a:rPr lang="ja-JP" altLang="en-US" sz="1000" b="1" spc="-40" dirty="0" smtClean="0">
                  <a:solidFill>
                    <a:schemeClr val="tx1"/>
                  </a:solidFill>
                  <a:latin typeface="Meiryo UI" panose="020B0604030504040204" pitchFamily="50" charset="-128"/>
                  <a:ea typeface="Meiryo UI" panose="020B0604030504040204" pitchFamily="50" charset="-128"/>
                </a:rPr>
                <a:t>① </a:t>
              </a:r>
              <a:r>
                <a:rPr lang="ja-JP" altLang="en-US" sz="1000" b="1" u="sng" spc="-40" dirty="0" smtClean="0">
                  <a:solidFill>
                    <a:schemeClr val="tx1"/>
                  </a:solidFill>
                  <a:latin typeface="Meiryo UI" panose="020B0604030504040204" pitchFamily="50" charset="-128"/>
                  <a:ea typeface="Meiryo UI" panose="020B0604030504040204" pitchFamily="50" charset="-128"/>
                </a:rPr>
                <a:t>水陸</a:t>
              </a:r>
              <a:r>
                <a:rPr lang="ja-JP" altLang="en-US" sz="1000" b="1" u="sng" spc="-40" dirty="0">
                  <a:solidFill>
                    <a:schemeClr val="tx1"/>
                  </a:solidFill>
                  <a:latin typeface="Meiryo UI" panose="020B0604030504040204" pitchFamily="50" charset="-128"/>
                  <a:ea typeface="Meiryo UI" panose="020B0604030504040204" pitchFamily="50" charset="-128"/>
                </a:rPr>
                <a:t>一体プログラムにむけた</a:t>
              </a:r>
              <a:r>
                <a:rPr lang="ja-JP" altLang="en-US" sz="1000" b="1" u="sng" spc="-40" dirty="0" smtClean="0">
                  <a:solidFill>
                    <a:schemeClr val="tx1"/>
                  </a:solidFill>
                  <a:latin typeface="Meiryo UI" panose="020B0604030504040204" pitchFamily="50" charset="-128"/>
                  <a:ea typeface="Meiryo UI" panose="020B0604030504040204" pitchFamily="50" charset="-128"/>
                </a:rPr>
                <a:t>準備</a:t>
              </a:r>
              <a:endParaRPr lang="en-US" altLang="ja-JP" sz="1000" b="1" u="sng" spc="-40" dirty="0" smtClean="0">
                <a:solidFill>
                  <a:schemeClr val="tx1"/>
                </a:solidFill>
                <a:latin typeface="Meiryo UI" panose="020B0604030504040204" pitchFamily="50" charset="-128"/>
                <a:ea typeface="Meiryo UI" panose="020B0604030504040204"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各</a:t>
              </a:r>
              <a:r>
                <a:rPr lang="en-US" altLang="ja-JP" sz="800" spc="-40" dirty="0">
                  <a:solidFill>
                    <a:schemeClr val="tx1"/>
                  </a:solidFill>
                  <a:latin typeface="Meiryo UI" panose="020B0604030504040204" pitchFamily="50" charset="-128"/>
                  <a:ea typeface="Meiryo UI" panose="020B0604030504040204" pitchFamily="50" charset="-128"/>
                  <a:cs typeface="Meiryo UI" pitchFamily="50" charset="-128"/>
                </a:rPr>
                <a:t>17</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水辺拠点の「川の駅」化</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支援</a:t>
              </a:r>
              <a:endPar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川沿い</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ビルオーナーとの水辺の利活用促進への支援</a:t>
              </a:r>
            </a:p>
            <a:p>
              <a:pPr marL="162000" indent="-180000">
                <a:spcBef>
                  <a:spcPts val="600"/>
                </a:spcBef>
                <a:spcAft>
                  <a:spcPts val="200"/>
                </a:spcAft>
              </a:pPr>
              <a:r>
                <a:rPr lang="ja-JP" altLang="en-US" sz="1000" b="1" spc="-40" dirty="0" smtClean="0">
                  <a:solidFill>
                    <a:schemeClr val="tx1"/>
                  </a:solidFill>
                  <a:latin typeface="Meiryo UI" panose="020B0604030504040204" pitchFamily="50" charset="-128"/>
                  <a:ea typeface="Meiryo UI" panose="020B0604030504040204" pitchFamily="50" charset="-128"/>
                </a:rPr>
                <a:t>② </a:t>
              </a:r>
              <a:r>
                <a:rPr lang="ja-JP" altLang="en-US" sz="1000" b="1" u="sng" spc="-40" dirty="0" smtClean="0">
                  <a:solidFill>
                    <a:schemeClr val="tx1"/>
                  </a:solidFill>
                  <a:latin typeface="Meiryo UI" panose="020B0604030504040204" pitchFamily="50" charset="-128"/>
                  <a:ea typeface="Meiryo UI" panose="020B0604030504040204" pitchFamily="50" charset="-128"/>
                </a:rPr>
                <a:t>観光局</a:t>
              </a:r>
              <a:r>
                <a:rPr lang="ja-JP" altLang="en-US" sz="1000" b="1" u="sng" spc="-40" dirty="0">
                  <a:solidFill>
                    <a:schemeClr val="tx1"/>
                  </a:solidFill>
                  <a:latin typeface="Meiryo UI" panose="020B0604030504040204" pitchFamily="50" charset="-128"/>
                  <a:ea typeface="Meiryo UI" panose="020B0604030504040204" pitchFamily="50" charset="-128"/>
                </a:rPr>
                <a:t>、シティクルーズ協議会等とシンボルイヤー企画の観光商品化</a:t>
              </a:r>
              <a:r>
                <a:rPr lang="ja-JP" altLang="en-US" sz="1000" b="1" u="sng" spc="-40" dirty="0" smtClean="0">
                  <a:solidFill>
                    <a:schemeClr val="tx1"/>
                  </a:solidFill>
                  <a:latin typeface="Meiryo UI" panose="020B0604030504040204" pitchFamily="50" charset="-128"/>
                  <a:ea typeface="Meiryo UI" panose="020B0604030504040204" pitchFamily="50" charset="-128"/>
                </a:rPr>
                <a:t>等</a:t>
              </a:r>
              <a:endParaRPr lang="en-US" altLang="ja-JP" sz="1000" b="1" u="sng" spc="-40" dirty="0">
                <a:solidFill>
                  <a:schemeClr val="tx1"/>
                </a:solidFill>
                <a:latin typeface="Meiryo UI" panose="020B0604030504040204" pitchFamily="50" charset="-128"/>
                <a:ea typeface="Meiryo UI" panose="020B0604030504040204"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水辺</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拠点をつなぐ新たな定期水陸観光商品の造成及び</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販売</a:t>
              </a:r>
              <a:endPar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舟運事</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業者・観光事業者・観光局と連携したプロモーションの</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実施</a:t>
              </a:r>
              <a:endPar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舟運事</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業者・観光事業者・観光局と連携した水都大阪</a:t>
              </a:r>
              <a:r>
                <a:rPr lang="en-US" altLang="ja-JP" sz="800" spc="-40" dirty="0">
                  <a:solidFill>
                    <a:schemeClr val="tx1"/>
                  </a:solidFill>
                  <a:latin typeface="Meiryo UI" panose="020B0604030504040204" pitchFamily="50" charset="-128"/>
                  <a:ea typeface="Meiryo UI" panose="020B0604030504040204" pitchFamily="50" charset="-128"/>
                  <a:cs typeface="Meiryo UI" pitchFamily="50" charset="-128"/>
                </a:rPr>
                <a:t>2015</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企画検討と関係者との協議実施</a:t>
              </a:r>
            </a:p>
            <a:p>
              <a:pPr>
                <a:spcBef>
                  <a:spcPts val="600"/>
                </a:spcBef>
                <a:spcAft>
                  <a:spcPts val="200"/>
                </a:spcAft>
              </a:pPr>
              <a:r>
                <a:rPr lang="ja-JP" altLang="en-US" sz="1000" b="1" spc="-40" dirty="0" smtClean="0">
                  <a:solidFill>
                    <a:schemeClr val="tx1"/>
                  </a:solidFill>
                  <a:latin typeface="Meiryo UI" panose="020B0604030504040204" pitchFamily="50" charset="-128"/>
                  <a:ea typeface="Meiryo UI" panose="020B0604030504040204" pitchFamily="50" charset="-128"/>
                </a:rPr>
                <a:t>③ </a:t>
              </a:r>
              <a:r>
                <a:rPr lang="ja-JP" altLang="en-US" sz="1000" b="1" u="sng" spc="-40" dirty="0" smtClean="0">
                  <a:solidFill>
                    <a:schemeClr val="tx1"/>
                  </a:solidFill>
                  <a:latin typeface="Meiryo UI" panose="020B0604030504040204" pitchFamily="50" charset="-128"/>
                  <a:ea typeface="Meiryo UI" panose="020B0604030504040204" pitchFamily="50" charset="-128"/>
                </a:rPr>
                <a:t>ウェブ</a:t>
              </a:r>
              <a:r>
                <a:rPr lang="ja-JP" altLang="en-US" sz="1000" b="1" u="sng" spc="-40" dirty="0">
                  <a:solidFill>
                    <a:schemeClr val="tx1"/>
                  </a:solidFill>
                  <a:latin typeface="Meiryo UI" panose="020B0604030504040204" pitchFamily="50" charset="-128"/>
                  <a:ea typeface="Meiryo UI" panose="020B0604030504040204" pitchFamily="50" charset="-128"/>
                </a:rPr>
                <a:t>、サポーター、</a:t>
              </a:r>
              <a:r>
                <a:rPr lang="ja-JP" altLang="en-US" sz="1000" b="1" u="sng" spc="-40" dirty="0" smtClean="0">
                  <a:solidFill>
                    <a:schemeClr val="tx1"/>
                  </a:solidFill>
                  <a:latin typeface="Meiryo UI" panose="020B0604030504040204" pitchFamily="50" charset="-128"/>
                  <a:ea typeface="Meiryo UI" panose="020B0604030504040204" pitchFamily="50" charset="-128"/>
                </a:rPr>
                <a:t>メディ</a:t>
              </a:r>
              <a:r>
                <a:rPr lang="ja-JP" altLang="en-US" sz="1000" b="1" u="sng" spc="-40" dirty="0">
                  <a:solidFill>
                    <a:schemeClr val="tx1"/>
                  </a:solidFill>
                  <a:latin typeface="Meiryo UI" panose="020B0604030504040204" pitchFamily="50" charset="-128"/>
                  <a:ea typeface="Meiryo UI" panose="020B0604030504040204" pitchFamily="50" charset="-128"/>
                </a:rPr>
                <a:t>ア</a:t>
              </a:r>
              <a:r>
                <a:rPr lang="ja-JP" altLang="en-US" sz="1000" b="1" u="sng" spc="-40" dirty="0" smtClean="0">
                  <a:solidFill>
                    <a:schemeClr val="tx1"/>
                  </a:solidFill>
                  <a:latin typeface="Meiryo UI" panose="020B0604030504040204" pitchFamily="50" charset="-128"/>
                  <a:ea typeface="Meiryo UI" panose="020B0604030504040204" pitchFamily="50" charset="-128"/>
                </a:rPr>
                <a:t>による</a:t>
              </a:r>
              <a:r>
                <a:rPr lang="en-US" altLang="ja-JP" sz="1000" b="1" u="sng" spc="-40" dirty="0" smtClean="0">
                  <a:solidFill>
                    <a:schemeClr val="tx1"/>
                  </a:solidFill>
                  <a:latin typeface="Meiryo UI" panose="020B0604030504040204" pitchFamily="50" charset="-128"/>
                  <a:ea typeface="Meiryo UI" panose="020B0604030504040204" pitchFamily="50" charset="-128"/>
                </a:rPr>
                <a:t>PR</a:t>
              </a:r>
              <a:r>
                <a:rPr lang="ja-JP" altLang="en-US" sz="1000" b="1" u="sng" spc="-40" dirty="0" smtClean="0">
                  <a:solidFill>
                    <a:schemeClr val="tx1"/>
                  </a:solidFill>
                  <a:latin typeface="Meiryo UI" panose="020B0604030504040204" pitchFamily="50" charset="-128"/>
                  <a:ea typeface="Meiryo UI" panose="020B0604030504040204" pitchFamily="50" charset="-128"/>
                </a:rPr>
                <a:t>戦略</a:t>
              </a:r>
              <a:r>
                <a:rPr lang="ja-JP" altLang="en-US" sz="1000" b="1" u="sng" spc="-40" dirty="0">
                  <a:solidFill>
                    <a:schemeClr val="tx1"/>
                  </a:solidFill>
                  <a:latin typeface="Meiryo UI" panose="020B0604030504040204" pitchFamily="50" charset="-128"/>
                  <a:ea typeface="Meiryo UI" panose="020B0604030504040204" pitchFamily="50" charset="-128"/>
                </a:rPr>
                <a:t>の構築</a:t>
              </a:r>
              <a:r>
                <a:rPr lang="ja-JP" altLang="en-US" sz="1200" u="sng" spc="-40" dirty="0">
                  <a:solidFill>
                    <a:schemeClr val="tx1"/>
                  </a:solidFill>
                  <a:latin typeface="Meiryo UI" panose="020B0604030504040204" pitchFamily="50" charset="-128"/>
                  <a:ea typeface="Meiryo UI" panose="020B0604030504040204" pitchFamily="50" charset="-128"/>
                  <a:cs typeface="Meiryo UI" pitchFamily="50" charset="-128"/>
                </a:rPr>
                <a:t>　</a:t>
              </a:r>
              <a:endParaRPr lang="en-US" altLang="ja-JP" sz="1200" spc="-40" dirty="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ウェブ、</a:t>
              </a:r>
              <a:r>
                <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rPr>
                <a:t>SNS</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の</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多言語化（英語、中国語等）の</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推進</a:t>
              </a:r>
              <a:endPar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海外</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プロモーションの新たな展開の</a:t>
              </a: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施行</a:t>
              </a:r>
              <a:endParaRPr lang="en-US" altLang="ja-JP" sz="800" spc="-40" dirty="0" smtClean="0">
                <a:solidFill>
                  <a:schemeClr val="tx1"/>
                </a:solidFill>
                <a:latin typeface="Meiryo UI" panose="020B0604030504040204" pitchFamily="50" charset="-128"/>
                <a:ea typeface="Meiryo UI" panose="020B0604030504040204" pitchFamily="50" charset="-128"/>
                <a:cs typeface="Meiryo UI" pitchFamily="50" charset="-128"/>
              </a:endParaRPr>
            </a:p>
            <a:p>
              <a:pPr marL="108000" indent="-72000"/>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水</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都大阪への取り組みのファン拡大、担い手育成</a:t>
              </a:r>
            </a:p>
          </p:txBody>
        </p:sp>
        <p:grpSp>
          <p:nvGrpSpPr>
            <p:cNvPr id="27" name="グループ化 26"/>
            <p:cNvGrpSpPr/>
            <p:nvPr/>
          </p:nvGrpSpPr>
          <p:grpSpPr>
            <a:xfrm>
              <a:off x="6732000" y="6390000"/>
              <a:ext cx="7956000" cy="2520000"/>
              <a:chOff x="6768000" y="1440000"/>
              <a:chExt cx="7956000" cy="2520000"/>
            </a:xfrm>
          </p:grpSpPr>
          <p:sp>
            <p:nvSpPr>
              <p:cNvPr id="28" name="正方形/長方形 27"/>
              <p:cNvSpPr/>
              <p:nvPr/>
            </p:nvSpPr>
            <p:spPr>
              <a:xfrm>
                <a:off x="6768000" y="1656000"/>
                <a:ext cx="2880000" cy="2304000"/>
              </a:xfrm>
              <a:prstGeom prst="rect">
                <a:avLst/>
              </a:prstGeom>
              <a:solidFill>
                <a:schemeClr val="bg1">
                  <a:alpha val="28000"/>
                </a:schemeClr>
              </a:solidFill>
              <a:ln w="9525" cap="rnd"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pPr marL="108000" indent="-144000">
                  <a:spcBef>
                    <a:spcPts val="600"/>
                  </a:spcBef>
                  <a:spcAft>
                    <a:spcPts val="200"/>
                  </a:spcAft>
                </a:pPr>
                <a:r>
                  <a:rPr lang="ja-JP" altLang="en-US" sz="1000" b="1" spc="-40" dirty="0">
                    <a:solidFill>
                      <a:schemeClr val="tx1"/>
                    </a:solidFill>
                    <a:latin typeface="Meiryo UI" panose="020B0604030504040204" pitchFamily="50" charset="-128"/>
                    <a:ea typeface="Meiryo UI" panose="020B0604030504040204" pitchFamily="50" charset="-128"/>
                  </a:rPr>
                  <a:t>■拠点づくりの支援（ロの字）とシンボイヤーに向けた観光商品化</a:t>
                </a:r>
              </a:p>
              <a:p>
                <a:pPr marL="180000" indent="-180000">
                  <a:spcBef>
                    <a:spcPts val="600"/>
                  </a:spcBef>
                  <a:spcAft>
                    <a:spcPts val="200"/>
                  </a:spcAft>
                </a:pPr>
                <a:r>
                  <a:rPr lang="ja-JP" altLang="en-US" sz="1000" spc="-40" dirty="0" smtClean="0">
                    <a:solidFill>
                      <a:schemeClr val="tx1"/>
                    </a:solidFill>
                    <a:latin typeface="Meiryo UI" panose="020B0604030504040204" pitchFamily="50" charset="-128"/>
                    <a:ea typeface="Meiryo UI" panose="020B0604030504040204" pitchFamily="50" charset="-128"/>
                  </a:rPr>
                  <a:t>① 水陸</a:t>
                </a:r>
                <a:r>
                  <a:rPr lang="ja-JP" altLang="en-US" sz="1000" spc="-40" dirty="0">
                    <a:solidFill>
                      <a:schemeClr val="tx1"/>
                    </a:solidFill>
                    <a:latin typeface="Meiryo UI" panose="020B0604030504040204" pitchFamily="50" charset="-128"/>
                    <a:ea typeface="Meiryo UI" panose="020B0604030504040204" pitchFamily="50" charset="-128"/>
                  </a:rPr>
                  <a:t>一体プログラムの連携支援構築（ロの字）</a:t>
                </a:r>
              </a:p>
              <a:p>
                <a:pPr marL="108000" indent="-72000">
                  <a:spcAft>
                    <a:spcPts val="200"/>
                  </a:spcAft>
                </a:pP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・水辺のビジネス活用件数</a:t>
                </a:r>
                <a:r>
                  <a:rPr lang="en-US" altLang="ja-JP" sz="800" spc="-40" dirty="0">
                    <a:solidFill>
                      <a:schemeClr val="tx1"/>
                    </a:solidFill>
                    <a:latin typeface="Meiryo UI" panose="020B0604030504040204" pitchFamily="50" charset="-128"/>
                    <a:ea typeface="Meiryo UI" panose="020B0604030504040204" pitchFamily="50" charset="-128"/>
                    <a:cs typeface="Meiryo UI" pitchFamily="50" charset="-128"/>
                  </a:rPr>
                  <a:t>40</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件以上</a:t>
                </a:r>
              </a:p>
              <a:p>
                <a:pPr marL="180000" indent="-180000">
                  <a:spcBef>
                    <a:spcPts val="600"/>
                  </a:spcBef>
                  <a:spcAft>
                    <a:spcPts val="200"/>
                  </a:spcAft>
                </a:pPr>
                <a:r>
                  <a:rPr lang="ja-JP" altLang="en-US" sz="1000" spc="-40" dirty="0" smtClean="0">
                    <a:solidFill>
                      <a:schemeClr val="tx1"/>
                    </a:solidFill>
                    <a:latin typeface="Meiryo UI" panose="020B0604030504040204" pitchFamily="50" charset="-128"/>
                    <a:ea typeface="Meiryo UI" panose="020B0604030504040204" pitchFamily="50" charset="-128"/>
                  </a:rPr>
                  <a:t>②</a:t>
                </a:r>
                <a:r>
                  <a:rPr lang="en-US" altLang="ja-JP" sz="1000" spc="-40" dirty="0">
                    <a:solidFill>
                      <a:schemeClr val="tx1"/>
                    </a:solidFill>
                    <a:latin typeface="Meiryo UI" panose="020B0604030504040204" pitchFamily="50" charset="-128"/>
                    <a:ea typeface="Meiryo UI" panose="020B0604030504040204" pitchFamily="50" charset="-128"/>
                  </a:rPr>
                  <a:t> </a:t>
                </a:r>
                <a:r>
                  <a:rPr lang="ja-JP" altLang="en-US" sz="1000" spc="-40" dirty="0" smtClean="0">
                    <a:solidFill>
                      <a:schemeClr val="tx1"/>
                    </a:solidFill>
                    <a:latin typeface="Meiryo UI" panose="020B0604030504040204" pitchFamily="50" charset="-128"/>
                    <a:ea typeface="Meiryo UI" panose="020B0604030504040204" pitchFamily="50" charset="-128"/>
                  </a:rPr>
                  <a:t>観光局</a:t>
                </a:r>
                <a:r>
                  <a:rPr lang="ja-JP" altLang="en-US" sz="1000" spc="-40" dirty="0">
                    <a:solidFill>
                      <a:schemeClr val="tx1"/>
                    </a:solidFill>
                    <a:latin typeface="Meiryo UI" panose="020B0604030504040204" pitchFamily="50" charset="-128"/>
                    <a:ea typeface="Meiryo UI" panose="020B0604030504040204" pitchFamily="50" charset="-128"/>
                  </a:rPr>
                  <a:t>やシティクルーズ協議会等との四季を通したツアー商品企画化</a:t>
                </a:r>
              </a:p>
              <a:p>
                <a:pPr marL="108000" indent="-72000">
                  <a:spcAft>
                    <a:spcPts val="200"/>
                  </a:spcAft>
                </a:pP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・舟運利用者数</a:t>
                </a:r>
                <a:r>
                  <a:rPr lang="en-US" altLang="ja-JP" sz="800" spc="-40" dirty="0">
                    <a:solidFill>
                      <a:schemeClr val="tx1"/>
                    </a:solidFill>
                    <a:latin typeface="Meiryo UI" panose="020B0604030504040204" pitchFamily="50" charset="-128"/>
                    <a:ea typeface="Meiryo UI" panose="020B0604030504040204" pitchFamily="50" charset="-128"/>
                    <a:cs typeface="Meiryo UI" pitchFamily="50" charset="-128"/>
                  </a:rPr>
                  <a:t>48</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万人（含む外国人７万人）</a:t>
                </a:r>
              </a:p>
              <a:p>
                <a:pPr marL="180000" indent="-180000">
                  <a:spcBef>
                    <a:spcPts val="600"/>
                  </a:spcBef>
                  <a:spcAft>
                    <a:spcPts val="200"/>
                  </a:spcAft>
                </a:pPr>
                <a:r>
                  <a:rPr lang="ja-JP" altLang="en-US" sz="1000" spc="-40" dirty="0" smtClean="0">
                    <a:solidFill>
                      <a:schemeClr val="tx1"/>
                    </a:solidFill>
                    <a:latin typeface="Meiryo UI" panose="020B0604030504040204" pitchFamily="50" charset="-128"/>
                    <a:ea typeface="Meiryo UI" panose="020B0604030504040204" pitchFamily="50" charset="-128"/>
                  </a:rPr>
                  <a:t>③</a:t>
                </a:r>
                <a:r>
                  <a:rPr lang="ja-JP" altLang="en-US" sz="1000" spc="-40" dirty="0">
                    <a:solidFill>
                      <a:schemeClr val="tx1"/>
                    </a:solidFill>
                    <a:latin typeface="Meiryo UI" panose="020B0604030504040204" pitchFamily="50" charset="-128"/>
                    <a:ea typeface="Meiryo UI" panose="020B0604030504040204" pitchFamily="50" charset="-128"/>
                  </a:rPr>
                  <a:t>国内外への恒常的な情報発信等と企業支援</a:t>
                </a:r>
              </a:p>
              <a:p>
                <a:pPr marL="108000" indent="-72000">
                  <a:spcAft>
                    <a:spcPts val="200"/>
                  </a:spcAft>
                </a:pPr>
                <a:r>
                  <a:rPr lang="ja-JP" altLang="en-US" sz="800" spc="-40" dirty="0" smtClean="0">
                    <a:solidFill>
                      <a:schemeClr val="tx1"/>
                    </a:solidFill>
                    <a:latin typeface="Meiryo UI" panose="020B0604030504040204" pitchFamily="50" charset="-128"/>
                    <a:ea typeface="Meiryo UI" panose="020B0604030504040204" pitchFamily="50" charset="-128"/>
                    <a:cs typeface="Meiryo UI" pitchFamily="50" charset="-128"/>
                  </a:rPr>
                  <a:t>・ サポーター</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数</a:t>
                </a:r>
                <a:r>
                  <a:rPr lang="en-US" altLang="ja-JP" sz="800" spc="-40" dirty="0">
                    <a:solidFill>
                      <a:schemeClr val="tx1"/>
                    </a:solidFill>
                    <a:latin typeface="Meiryo UI" panose="020B0604030504040204" pitchFamily="50" charset="-128"/>
                    <a:ea typeface="Meiryo UI" panose="020B0604030504040204" pitchFamily="50" charset="-128"/>
                    <a:cs typeface="Meiryo UI" pitchFamily="50" charset="-128"/>
                  </a:rPr>
                  <a:t>190</a:t>
                </a:r>
                <a:r>
                  <a:rPr lang="ja-JP" altLang="en-US" sz="800" spc="-40" dirty="0">
                    <a:solidFill>
                      <a:schemeClr val="tx1"/>
                    </a:solidFill>
                    <a:latin typeface="Meiryo UI" panose="020B0604030504040204" pitchFamily="50" charset="-128"/>
                    <a:ea typeface="Meiryo UI" panose="020B0604030504040204" pitchFamily="50" charset="-128"/>
                    <a:cs typeface="Meiryo UI" pitchFamily="50" charset="-128"/>
                  </a:rPr>
                  <a:t>名以上</a:t>
                </a:r>
              </a:p>
            </p:txBody>
          </p:sp>
          <p:sp>
            <p:nvSpPr>
              <p:cNvPr id="29" name="正方形/長方形 28"/>
              <p:cNvSpPr/>
              <p:nvPr/>
            </p:nvSpPr>
            <p:spPr>
              <a:xfrm>
                <a:off x="9864000" y="1656000"/>
                <a:ext cx="4860000" cy="2304000"/>
              </a:xfrm>
              <a:prstGeom prst="rect">
                <a:avLst/>
              </a:prstGeom>
              <a:solidFill>
                <a:srgbClr val="FF99CC">
                  <a:alpha val="29000"/>
                </a:srgb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t" anchorCtr="0"/>
              <a:lstStyle/>
              <a:p>
                <a:r>
                  <a:rPr lang="ja-JP" altLang="en-US" sz="1000" spc="-40" dirty="0" smtClean="0">
                    <a:solidFill>
                      <a:schemeClr val="tx1"/>
                    </a:solidFill>
                    <a:latin typeface="Meiryo UI" panose="020B0604030504040204" pitchFamily="50" charset="-128"/>
                    <a:ea typeface="Meiryo UI" panose="020B0604030504040204" pitchFamily="50" charset="-128"/>
                  </a:rPr>
                  <a:t>① </a:t>
                </a:r>
                <a:r>
                  <a:rPr lang="ja-JP" altLang="en-US" sz="1000" b="1" u="sng" spc="-40" dirty="0">
                    <a:solidFill>
                      <a:schemeClr val="tx1"/>
                    </a:solidFill>
                    <a:latin typeface="Meiryo UI" panose="020B0604030504040204" pitchFamily="50" charset="-128"/>
                    <a:ea typeface="Meiryo UI" panose="020B0604030504040204" pitchFamily="50" charset="-128"/>
                  </a:rPr>
                  <a:t>水辺のビジネス活用件数</a:t>
                </a:r>
                <a:r>
                  <a:rPr lang="en-US" altLang="ja-JP" sz="1000" b="1" u="sng" spc="-40" dirty="0">
                    <a:solidFill>
                      <a:schemeClr val="tx1"/>
                    </a:solidFill>
                    <a:latin typeface="Meiryo UI" panose="020B0604030504040204" pitchFamily="50" charset="-128"/>
                    <a:ea typeface="Meiryo UI" panose="020B0604030504040204" pitchFamily="50" charset="-128"/>
                  </a:rPr>
                  <a:t>118</a:t>
                </a:r>
                <a:r>
                  <a:rPr lang="ja-JP" altLang="en-US" sz="1000" b="1" u="sng" spc="-40" dirty="0" smtClean="0">
                    <a:solidFill>
                      <a:schemeClr val="tx1"/>
                    </a:solidFill>
                    <a:latin typeface="Meiryo UI" panose="020B0604030504040204" pitchFamily="50" charset="-128"/>
                    <a:ea typeface="Meiryo UI" panose="020B0604030504040204" pitchFamily="50" charset="-128"/>
                  </a:rPr>
                  <a:t>件</a:t>
                </a:r>
              </a:p>
              <a:p>
                <a:pPr marL="216000"/>
                <a:r>
                  <a:rPr lang="en-US" altLang="ja-JP" sz="1000" spc="-40" dirty="0" smtClean="0">
                    <a:solidFill>
                      <a:schemeClr val="tx1"/>
                    </a:solidFill>
                    <a:latin typeface="Meiryo UI" panose="020B0604030504040204" pitchFamily="50" charset="-128"/>
                    <a:ea typeface="Meiryo UI" panose="020B0604030504040204" pitchFamily="50" charset="-128"/>
                  </a:rPr>
                  <a:t>【</a:t>
                </a:r>
                <a:r>
                  <a:rPr lang="ja-JP" altLang="en-US" sz="1000" spc="-40" dirty="0" smtClean="0">
                    <a:solidFill>
                      <a:schemeClr val="tx1"/>
                    </a:solidFill>
                    <a:latin typeface="Meiryo UI" panose="020B0604030504040204" pitchFamily="50" charset="-128"/>
                    <a:ea typeface="Meiryo UI" panose="020B0604030504040204" pitchFamily="50" charset="-128"/>
                  </a:rPr>
                  <a:t>定常的な事業</a:t>
                </a:r>
                <a:r>
                  <a:rPr lang="en-US" altLang="ja-JP" sz="1000" spc="-40" dirty="0" smtClean="0">
                    <a:solidFill>
                      <a:schemeClr val="tx1"/>
                    </a:solidFill>
                    <a:latin typeface="Meiryo UI" panose="020B0604030504040204" pitchFamily="50" charset="-128"/>
                    <a:ea typeface="Meiryo UI" panose="020B0604030504040204" pitchFamily="50" charset="-128"/>
                  </a:rPr>
                  <a:t>30</a:t>
                </a:r>
                <a:r>
                  <a:rPr lang="ja-JP" altLang="en-US" sz="1000" spc="-40" dirty="0" smtClean="0">
                    <a:solidFill>
                      <a:schemeClr val="tx1"/>
                    </a:solidFill>
                    <a:latin typeface="Meiryo UI" panose="020B0604030504040204" pitchFamily="50" charset="-128"/>
                    <a:ea typeface="Meiryo UI" panose="020B0604030504040204" pitchFamily="50" charset="-128"/>
                  </a:rPr>
                  <a:t>件</a:t>
                </a:r>
                <a:r>
                  <a:rPr lang="en-US" altLang="ja-JP" sz="1000" spc="-40" dirty="0" smtClean="0">
                    <a:solidFill>
                      <a:schemeClr val="tx1"/>
                    </a:solidFill>
                    <a:latin typeface="Meiryo UI" panose="020B0604030504040204" pitchFamily="50" charset="-128"/>
                    <a:ea typeface="Meiryo UI" panose="020B0604030504040204" pitchFamily="50" charset="-128"/>
                  </a:rPr>
                  <a:t>】 </a:t>
                </a:r>
                <a:r>
                  <a:rPr lang="ja-JP" altLang="en-US" sz="1000" spc="-40" dirty="0" smtClean="0">
                    <a:solidFill>
                      <a:schemeClr val="tx1"/>
                    </a:solidFill>
                    <a:latin typeface="Meiryo UI" panose="020B0604030504040204" pitchFamily="50" charset="-128"/>
                    <a:ea typeface="Meiryo UI" panose="020B0604030504040204" pitchFamily="50" charset="-128"/>
                  </a:rPr>
                  <a:t>北浜テラス、道頓堀オープンカフェ、中之島</a:t>
                </a:r>
                <a:r>
                  <a:rPr lang="en-US" altLang="ja-JP" sz="1000" spc="-40" dirty="0" smtClean="0">
                    <a:solidFill>
                      <a:schemeClr val="tx1"/>
                    </a:solidFill>
                    <a:latin typeface="Meiryo UI" panose="020B0604030504040204" pitchFamily="50" charset="-128"/>
                    <a:ea typeface="Meiryo UI" panose="020B0604030504040204" pitchFamily="50" charset="-128"/>
                  </a:rPr>
                  <a:t>BANKS</a:t>
                </a:r>
              </a:p>
              <a:p>
                <a:pPr marL="1350000"/>
                <a:r>
                  <a:rPr lang="ja-JP" altLang="en-US" sz="1000" spc="-40" dirty="0" smtClean="0">
                    <a:solidFill>
                      <a:schemeClr val="tx1"/>
                    </a:solidFill>
                    <a:latin typeface="Meiryo UI" panose="020B0604030504040204" pitchFamily="50" charset="-128"/>
                    <a:ea typeface="Meiryo UI" panose="020B0604030504040204" pitchFamily="50" charset="-128"/>
                  </a:rPr>
                  <a:t>八軒家</a:t>
                </a:r>
                <a:r>
                  <a:rPr lang="ja-JP" altLang="en-US" sz="1000" spc="-40" dirty="0">
                    <a:solidFill>
                      <a:schemeClr val="tx1"/>
                    </a:solidFill>
                    <a:latin typeface="Meiryo UI" panose="020B0604030504040204" pitchFamily="50" charset="-128"/>
                    <a:ea typeface="Meiryo UI" panose="020B0604030504040204" pitchFamily="50" charset="-128"/>
                  </a:rPr>
                  <a:t>浜</a:t>
                </a:r>
                <a:r>
                  <a:rPr lang="ja-JP" altLang="en-US" sz="800" spc="-40" dirty="0">
                    <a:solidFill>
                      <a:schemeClr val="tx1"/>
                    </a:solidFill>
                    <a:latin typeface="Meiryo UI" panose="020B0604030504040204" pitchFamily="50" charset="-128"/>
                    <a:ea typeface="Meiryo UI" panose="020B0604030504040204" pitchFamily="50" charset="-128"/>
                  </a:rPr>
                  <a:t>（賑わい</a:t>
                </a:r>
                <a:r>
                  <a:rPr lang="en-US" altLang="ja-JP" sz="800" spc="-40" dirty="0">
                    <a:solidFill>
                      <a:schemeClr val="tx1"/>
                    </a:solidFill>
                    <a:latin typeface="Meiryo UI" panose="020B0604030504040204" pitchFamily="50" charset="-128"/>
                    <a:ea typeface="Meiryo UI" panose="020B0604030504040204" pitchFamily="50" charset="-128"/>
                  </a:rPr>
                  <a:t>Xing</a:t>
                </a:r>
                <a:r>
                  <a:rPr lang="ja-JP" altLang="en-US" sz="800" spc="-40" dirty="0">
                    <a:solidFill>
                      <a:schemeClr val="tx1"/>
                    </a:solidFill>
                    <a:latin typeface="Meiryo UI" panose="020B0604030504040204" pitchFamily="50" charset="-128"/>
                    <a:ea typeface="Meiryo UI" panose="020B0604030504040204" pitchFamily="50" charset="-128"/>
                  </a:rPr>
                  <a:t>）</a:t>
                </a:r>
                <a:r>
                  <a:rPr lang="ja-JP" altLang="en-US" sz="1000" spc="-40" dirty="0">
                    <a:solidFill>
                      <a:schemeClr val="tx1"/>
                    </a:solidFill>
                    <a:latin typeface="Meiryo UI" panose="020B0604030504040204" pitchFamily="50" charset="-128"/>
                    <a:ea typeface="Meiryo UI" panose="020B0604030504040204" pitchFamily="50" charset="-128"/>
                  </a:rPr>
                  <a:t>、賑わいの森、中之島漁港、中之島みなと食堂</a:t>
                </a:r>
              </a:p>
              <a:p>
                <a:pPr marL="216000"/>
                <a:r>
                  <a:rPr lang="en-US" altLang="ja-JP" sz="1000" spc="-40" dirty="0">
                    <a:solidFill>
                      <a:schemeClr val="tx1"/>
                    </a:solidFill>
                    <a:latin typeface="Meiryo UI" panose="020B0604030504040204" pitchFamily="50" charset="-128"/>
                    <a:ea typeface="Meiryo UI" panose="020B0604030504040204" pitchFamily="50" charset="-128"/>
                  </a:rPr>
                  <a:t>【</a:t>
                </a:r>
                <a:r>
                  <a:rPr lang="en-US" altLang="ja-JP" sz="1000" spc="-40" dirty="0" smtClean="0">
                    <a:solidFill>
                      <a:schemeClr val="tx1"/>
                    </a:solidFill>
                    <a:latin typeface="Meiryo UI" panose="020B0604030504040204" pitchFamily="50" charset="-128"/>
                    <a:ea typeface="Meiryo UI" panose="020B0604030504040204" pitchFamily="50" charset="-128"/>
                  </a:rPr>
                  <a:t>SOP</a:t>
                </a:r>
                <a:r>
                  <a:rPr lang="ja-JP" altLang="en-US" sz="1000" spc="-40" dirty="0" smtClean="0">
                    <a:solidFill>
                      <a:schemeClr val="tx1"/>
                    </a:solidFill>
                    <a:latin typeface="Meiryo UI" panose="020B0604030504040204" pitchFamily="50" charset="-128"/>
                    <a:ea typeface="Meiryo UI" panose="020B0604030504040204" pitchFamily="50" charset="-128"/>
                  </a:rPr>
                  <a:t>トライアル </a:t>
                </a:r>
                <a:r>
                  <a:rPr lang="en-US" altLang="ja-JP" sz="1000" spc="-40" dirty="0" smtClean="0">
                    <a:solidFill>
                      <a:schemeClr val="tx1"/>
                    </a:solidFill>
                    <a:latin typeface="Meiryo UI" panose="020B0604030504040204" pitchFamily="50" charset="-128"/>
                    <a:ea typeface="Meiryo UI" panose="020B0604030504040204" pitchFamily="50" charset="-128"/>
                  </a:rPr>
                  <a:t>88</a:t>
                </a:r>
                <a:r>
                  <a:rPr lang="ja-JP" altLang="en-US" sz="1000" spc="-40" dirty="0" smtClean="0">
                    <a:solidFill>
                      <a:schemeClr val="tx1"/>
                    </a:solidFill>
                    <a:latin typeface="Meiryo UI" panose="020B0604030504040204" pitchFamily="50" charset="-128"/>
                    <a:ea typeface="Meiryo UI" panose="020B0604030504040204" pitchFamily="50" charset="-128"/>
                  </a:rPr>
                  <a:t>件</a:t>
                </a:r>
                <a:r>
                  <a:rPr lang="en-US" altLang="ja-JP" sz="1000" spc="-40" dirty="0" smtClean="0">
                    <a:solidFill>
                      <a:schemeClr val="tx1"/>
                    </a:solidFill>
                    <a:latin typeface="Meiryo UI" panose="020B0604030504040204" pitchFamily="50" charset="-128"/>
                    <a:ea typeface="Meiryo UI" panose="020B0604030504040204" pitchFamily="50" charset="-128"/>
                  </a:rPr>
                  <a:t>】 </a:t>
                </a:r>
                <a:r>
                  <a:rPr lang="ja-JP" altLang="en-US" sz="1000" spc="-40" dirty="0" smtClean="0">
                    <a:solidFill>
                      <a:schemeClr val="tx1"/>
                    </a:solidFill>
                    <a:latin typeface="Meiryo UI" panose="020B0604030504040204" pitchFamily="50" charset="-128"/>
                    <a:ea typeface="Meiryo UI" panose="020B0604030504040204" pitchFamily="50" charset="-128"/>
                  </a:rPr>
                  <a:t>オープンテラス</a:t>
                </a:r>
                <a:r>
                  <a:rPr lang="ja-JP" altLang="en-US" sz="1000" spc="-40" dirty="0">
                    <a:solidFill>
                      <a:schemeClr val="tx1"/>
                    </a:solidFill>
                    <a:latin typeface="Meiryo UI" panose="020B0604030504040204" pitchFamily="50" charset="-128"/>
                    <a:ea typeface="Meiryo UI" panose="020B0604030504040204" pitchFamily="50" charset="-128"/>
                  </a:rPr>
                  <a:t>、グリーンマルシェ、クラフトビアピクニック</a:t>
                </a:r>
                <a:r>
                  <a:rPr lang="ja-JP" altLang="en-US" sz="1000" spc="-40" dirty="0" smtClean="0">
                    <a:solidFill>
                      <a:schemeClr val="tx1"/>
                    </a:solidFill>
                    <a:latin typeface="Meiryo UI" panose="020B0604030504040204" pitchFamily="50" charset="-128"/>
                    <a:ea typeface="Meiryo UI" panose="020B0604030504040204" pitchFamily="50" charset="-128"/>
                  </a:rPr>
                  <a:t>、維新派公演</a:t>
                </a:r>
                <a:endParaRPr lang="en-US" altLang="ja-JP" sz="1000" spc="-40" dirty="0">
                  <a:solidFill>
                    <a:schemeClr val="tx1"/>
                  </a:solidFill>
                  <a:latin typeface="Meiryo UI" panose="020B0604030504040204" pitchFamily="50" charset="-128"/>
                  <a:ea typeface="Meiryo UI" panose="020B0604030504040204" pitchFamily="50" charset="-128"/>
                </a:endParaRPr>
              </a:p>
              <a:p>
                <a:pPr marL="1368000"/>
                <a:r>
                  <a:rPr lang="ja-JP" altLang="en-US" sz="1000" spc="-40" dirty="0" smtClean="0">
                    <a:solidFill>
                      <a:schemeClr val="tx1"/>
                    </a:solidFill>
                    <a:latin typeface="Meiryo UI" panose="020B0604030504040204" pitchFamily="50" charset="-128"/>
                    <a:ea typeface="Meiryo UI" panose="020B0604030504040204" pitchFamily="50" charset="-128"/>
                  </a:rPr>
                  <a:t>なにわ</a:t>
                </a:r>
                <a:r>
                  <a:rPr lang="ja-JP" altLang="en-US" sz="1000" spc="-40" dirty="0">
                    <a:solidFill>
                      <a:schemeClr val="tx1"/>
                    </a:solidFill>
                    <a:latin typeface="Meiryo UI" panose="020B0604030504040204" pitchFamily="50" charset="-128"/>
                    <a:ea typeface="Meiryo UI" panose="020B0604030504040204" pitchFamily="50" charset="-128"/>
                  </a:rPr>
                  <a:t>リバークルージング</a:t>
                </a:r>
                <a:r>
                  <a:rPr lang="ja-JP" altLang="en-US" sz="1000" spc="-40" dirty="0" smtClean="0">
                    <a:solidFill>
                      <a:schemeClr val="tx1"/>
                    </a:solidFill>
                    <a:latin typeface="Meiryo UI" panose="020B0604030504040204" pitchFamily="50" charset="-128"/>
                    <a:ea typeface="Meiryo UI" panose="020B0604030504040204" pitchFamily="50" charset="-128"/>
                  </a:rPr>
                  <a:t>、</a:t>
                </a:r>
                <a:r>
                  <a:rPr lang="en-US" altLang="ja-JP" sz="1000" spc="-40" dirty="0">
                    <a:solidFill>
                      <a:schemeClr val="tx1"/>
                    </a:solidFill>
                    <a:latin typeface="Meiryo UI" panose="020B0604030504040204" pitchFamily="50" charset="-128"/>
                    <a:ea typeface="Meiryo UI" panose="020B0604030504040204" pitchFamily="50" charset="-128"/>
                  </a:rPr>
                  <a:t>A wall is a Screen</a:t>
                </a:r>
                <a:r>
                  <a:rPr lang="ja-JP" altLang="en-US" sz="800" spc="-40" dirty="0">
                    <a:solidFill>
                      <a:schemeClr val="tx1"/>
                    </a:solidFill>
                    <a:latin typeface="Meiryo UI" panose="020B0604030504040204" pitchFamily="50" charset="-128"/>
                    <a:ea typeface="Meiryo UI" panose="020B0604030504040204" pitchFamily="50" charset="-128"/>
                  </a:rPr>
                  <a:t>（ハンブルグ市）</a:t>
                </a:r>
              </a:p>
              <a:p>
                <a:pPr marL="1368000"/>
                <a:r>
                  <a:rPr lang="ja-JP" altLang="en-US" sz="1000" spc="-40" dirty="0" smtClean="0">
                    <a:solidFill>
                      <a:schemeClr val="tx1"/>
                    </a:solidFill>
                    <a:latin typeface="Meiryo UI" panose="020B0604030504040204" pitchFamily="50" charset="-128"/>
                    <a:ea typeface="Meiryo UI" panose="020B0604030504040204" pitchFamily="50" charset="-128"/>
                  </a:rPr>
                  <a:t>舟運</a:t>
                </a:r>
                <a:r>
                  <a:rPr lang="ja-JP" altLang="en-US" sz="1000" spc="-40" dirty="0">
                    <a:solidFill>
                      <a:schemeClr val="tx1"/>
                    </a:solidFill>
                    <a:latin typeface="Meiryo UI" panose="020B0604030504040204" pitchFamily="50" charset="-128"/>
                    <a:ea typeface="Meiryo UI" panose="020B0604030504040204" pitchFamily="50" charset="-128"/>
                  </a:rPr>
                  <a:t>事業</a:t>
                </a:r>
                <a:r>
                  <a:rPr lang="ja-JP" altLang="en-US" sz="800" spc="-40" dirty="0">
                    <a:solidFill>
                      <a:schemeClr val="tx1"/>
                    </a:solidFill>
                    <a:latin typeface="Meiryo UI" panose="020B0604030504040204" pitchFamily="50" charset="-128"/>
                    <a:ea typeface="Meiryo UI" panose="020B0604030504040204" pitchFamily="50" charset="-128"/>
                  </a:rPr>
                  <a:t>（リパリウス、なにわリバークルージング、維新派、小型船、テコテン</a:t>
                </a:r>
                <a:r>
                  <a:rPr lang="ja-JP" altLang="en-US" sz="800" spc="-40" dirty="0" smtClean="0">
                    <a:solidFill>
                      <a:schemeClr val="tx1"/>
                    </a:solidFill>
                    <a:latin typeface="Meiryo UI" panose="020B0604030504040204" pitchFamily="50" charset="-128"/>
                    <a:ea typeface="Meiryo UI" panose="020B0604030504040204" pitchFamily="50" charset="-128"/>
                  </a:rPr>
                  <a:t>）</a:t>
                </a:r>
                <a:endParaRPr lang="en-US" altLang="ja-JP" sz="800" spc="-40" dirty="0" smtClean="0">
                  <a:solidFill>
                    <a:schemeClr val="tx1"/>
                  </a:solidFill>
                  <a:latin typeface="Meiryo UI" panose="020B0604030504040204" pitchFamily="50" charset="-128"/>
                  <a:ea typeface="Meiryo UI" panose="020B0604030504040204" pitchFamily="50" charset="-128"/>
                </a:endParaRPr>
              </a:p>
              <a:p>
                <a:pPr>
                  <a:spcBef>
                    <a:spcPts val="300"/>
                  </a:spcBef>
                </a:pPr>
                <a:r>
                  <a:rPr lang="ja-JP" altLang="en-US" sz="1000" spc="-40" dirty="0" smtClean="0">
                    <a:solidFill>
                      <a:schemeClr val="tx1"/>
                    </a:solidFill>
                    <a:latin typeface="Meiryo UI" panose="020B0604030504040204" pitchFamily="50" charset="-128"/>
                    <a:ea typeface="Meiryo UI" panose="020B0604030504040204" pitchFamily="50" charset="-128"/>
                  </a:rPr>
                  <a:t>② </a:t>
                </a:r>
                <a:r>
                  <a:rPr lang="en-US" altLang="ja-JP" sz="1000" spc="-40" dirty="0" smtClean="0">
                    <a:solidFill>
                      <a:schemeClr val="tx1"/>
                    </a:solidFill>
                    <a:latin typeface="Meiryo UI" panose="020B0604030504040204" pitchFamily="50" charset="-128"/>
                    <a:ea typeface="Meiryo UI" panose="020B0604030504040204" pitchFamily="50" charset="-128"/>
                  </a:rPr>
                  <a:t>『</a:t>
                </a:r>
                <a:r>
                  <a:rPr lang="ja-JP" altLang="en-US" sz="1000" b="1" u="sng" spc="-40" dirty="0">
                    <a:solidFill>
                      <a:schemeClr val="tx1"/>
                    </a:solidFill>
                    <a:latin typeface="Meiryo UI" panose="020B0604030504040204" pitchFamily="50" charset="-128"/>
                    <a:ea typeface="Meiryo UI" panose="020B0604030504040204" pitchFamily="50" charset="-128"/>
                  </a:rPr>
                  <a:t>舟運利用者</a:t>
                </a:r>
                <a:r>
                  <a:rPr lang="en-US" altLang="ja-JP" sz="1000" b="1" spc="-40" dirty="0" smtClean="0">
                    <a:solidFill>
                      <a:schemeClr val="tx1"/>
                    </a:solidFill>
                    <a:latin typeface="Meiryo UI" panose="020B0604030504040204" pitchFamily="50" charset="-128"/>
                    <a:ea typeface="Meiryo UI" panose="020B0604030504040204" pitchFamily="50" charset="-128"/>
                  </a:rPr>
                  <a:t>』</a:t>
                </a:r>
                <a:r>
                  <a:rPr lang="ja-JP" altLang="en-US" sz="800" spc="-40" dirty="0">
                    <a:solidFill>
                      <a:schemeClr val="tx1"/>
                    </a:solidFill>
                    <a:latin typeface="Meiryo UI" panose="020B0604030504040204" pitchFamily="50" charset="-128"/>
                    <a:ea typeface="Meiryo UI" panose="020B0604030504040204" pitchFamily="50" charset="-128"/>
                  </a:rPr>
                  <a:t>（</a:t>
                </a:r>
                <a:r>
                  <a:rPr lang="en-US" altLang="ja-JP" sz="800" spc="-40" dirty="0">
                    <a:solidFill>
                      <a:schemeClr val="tx1"/>
                    </a:solidFill>
                    <a:latin typeface="Meiryo UI" panose="020B0604030504040204" pitchFamily="50" charset="-128"/>
                    <a:ea typeface="Meiryo UI" panose="020B0604030504040204" pitchFamily="50" charset="-128"/>
                  </a:rPr>
                  <a:t>2014</a:t>
                </a:r>
                <a:r>
                  <a:rPr lang="ja-JP" altLang="en-US" sz="800" spc="-40" dirty="0">
                    <a:solidFill>
                      <a:schemeClr val="tx1"/>
                    </a:solidFill>
                    <a:latin typeface="Meiryo UI" panose="020B0604030504040204" pitchFamily="50" charset="-128"/>
                    <a:ea typeface="Meiryo UI" panose="020B0604030504040204" pitchFamily="50" charset="-128"/>
                  </a:rPr>
                  <a:t>年</a:t>
                </a:r>
                <a:r>
                  <a:rPr lang="en-US" altLang="ja-JP" sz="800" spc="-40" dirty="0">
                    <a:solidFill>
                      <a:schemeClr val="tx1"/>
                    </a:solidFill>
                    <a:latin typeface="Meiryo UI" panose="020B0604030504040204" pitchFamily="50" charset="-128"/>
                    <a:ea typeface="Meiryo UI" panose="020B0604030504040204" pitchFamily="50" charset="-128"/>
                  </a:rPr>
                  <a:t>4</a:t>
                </a:r>
                <a:r>
                  <a:rPr lang="ja-JP" altLang="en-US" sz="800" spc="-40" dirty="0">
                    <a:solidFill>
                      <a:schemeClr val="tx1"/>
                    </a:solidFill>
                    <a:latin typeface="Meiryo UI" panose="020B0604030504040204" pitchFamily="50" charset="-128"/>
                    <a:ea typeface="Meiryo UI" panose="020B0604030504040204" pitchFamily="50" charset="-128"/>
                  </a:rPr>
                  <a:t>月～</a:t>
                </a:r>
                <a:r>
                  <a:rPr lang="en-US" altLang="ja-JP" sz="800" spc="-40" dirty="0">
                    <a:solidFill>
                      <a:schemeClr val="tx1"/>
                    </a:solidFill>
                    <a:latin typeface="Meiryo UI" panose="020B0604030504040204" pitchFamily="50" charset="-128"/>
                    <a:ea typeface="Meiryo UI" panose="020B0604030504040204" pitchFamily="50" charset="-128"/>
                  </a:rPr>
                  <a:t>2015</a:t>
                </a:r>
                <a:r>
                  <a:rPr lang="ja-JP" altLang="en-US" sz="800" spc="-40" dirty="0">
                    <a:solidFill>
                      <a:schemeClr val="tx1"/>
                    </a:solidFill>
                    <a:latin typeface="Meiryo UI" panose="020B0604030504040204" pitchFamily="50" charset="-128"/>
                    <a:ea typeface="Meiryo UI" panose="020B0604030504040204" pitchFamily="50" charset="-128"/>
                  </a:rPr>
                  <a:t>年</a:t>
                </a:r>
                <a:r>
                  <a:rPr lang="en-US" altLang="ja-JP" sz="800" spc="-40" dirty="0">
                    <a:solidFill>
                      <a:schemeClr val="tx1"/>
                    </a:solidFill>
                    <a:latin typeface="Meiryo UI" panose="020B0604030504040204" pitchFamily="50" charset="-128"/>
                    <a:ea typeface="Meiryo UI" panose="020B0604030504040204" pitchFamily="50" charset="-128"/>
                  </a:rPr>
                  <a:t>3</a:t>
                </a:r>
                <a:r>
                  <a:rPr lang="ja-JP" altLang="en-US" sz="800" spc="-40" dirty="0">
                    <a:solidFill>
                      <a:schemeClr val="tx1"/>
                    </a:solidFill>
                    <a:latin typeface="Meiryo UI" panose="020B0604030504040204" pitchFamily="50" charset="-128"/>
                    <a:ea typeface="Meiryo UI" panose="020B0604030504040204" pitchFamily="50" charset="-128"/>
                  </a:rPr>
                  <a:t>月）</a:t>
                </a:r>
              </a:p>
              <a:p>
                <a:pPr marL="216000"/>
                <a:r>
                  <a:rPr lang="ja-JP" altLang="en-US" sz="1000" spc="-40" dirty="0" smtClean="0">
                    <a:solidFill>
                      <a:schemeClr val="tx1"/>
                    </a:solidFill>
                    <a:latin typeface="Meiryo UI" panose="020B0604030504040204" pitchFamily="50" charset="-128"/>
                    <a:ea typeface="Meiryo UI" panose="020B0604030504040204" pitchFamily="50" charset="-128"/>
                  </a:rPr>
                  <a:t>・ 約</a:t>
                </a:r>
                <a:r>
                  <a:rPr lang="en-US" altLang="ja-JP" sz="1000" spc="-40" dirty="0">
                    <a:solidFill>
                      <a:schemeClr val="tx1"/>
                    </a:solidFill>
                    <a:latin typeface="Meiryo UI" panose="020B0604030504040204" pitchFamily="50" charset="-128"/>
                    <a:ea typeface="Meiryo UI" panose="020B0604030504040204" pitchFamily="50" charset="-128"/>
                  </a:rPr>
                  <a:t>59.8</a:t>
                </a:r>
                <a:r>
                  <a:rPr lang="ja-JP" altLang="en-US" sz="1000" spc="-40" dirty="0">
                    <a:solidFill>
                      <a:schemeClr val="tx1"/>
                    </a:solidFill>
                    <a:latin typeface="Meiryo UI" panose="020B0604030504040204" pitchFamily="50" charset="-128"/>
                    <a:ea typeface="Meiryo UI" panose="020B0604030504040204" pitchFamily="50" charset="-128"/>
                  </a:rPr>
                  <a:t>万人、うち外国人約</a:t>
                </a:r>
                <a:r>
                  <a:rPr lang="en-US" altLang="ja-JP" sz="1000" spc="-40" dirty="0">
                    <a:solidFill>
                      <a:schemeClr val="tx1"/>
                    </a:solidFill>
                    <a:latin typeface="Meiryo UI" panose="020B0604030504040204" pitchFamily="50" charset="-128"/>
                    <a:ea typeface="Meiryo UI" panose="020B0604030504040204" pitchFamily="50" charset="-128"/>
                  </a:rPr>
                  <a:t>12</a:t>
                </a:r>
                <a:r>
                  <a:rPr lang="ja-JP" altLang="en-US" sz="1000" spc="-40" dirty="0">
                    <a:solidFill>
                      <a:schemeClr val="tx1"/>
                    </a:solidFill>
                    <a:latin typeface="Meiryo UI" panose="020B0604030504040204" pitchFamily="50" charset="-128"/>
                    <a:ea typeface="Meiryo UI" panose="020B0604030504040204" pitchFamily="50" charset="-128"/>
                  </a:rPr>
                  <a:t>万人</a:t>
                </a:r>
                <a:endParaRPr lang="en-US" altLang="ja-JP" sz="1000" spc="-40" dirty="0">
                  <a:solidFill>
                    <a:schemeClr val="tx1"/>
                  </a:solidFill>
                  <a:latin typeface="Meiryo UI" panose="020B0604030504040204" pitchFamily="50" charset="-128"/>
                  <a:ea typeface="Meiryo UI" panose="020B0604030504040204" pitchFamily="50" charset="-128"/>
                </a:endParaRPr>
              </a:p>
              <a:p>
                <a:pPr>
                  <a:spcBef>
                    <a:spcPts val="300"/>
                  </a:spcBef>
                </a:pPr>
                <a:r>
                  <a:rPr lang="ja-JP" altLang="en-US" sz="1000" spc="-40" dirty="0">
                    <a:solidFill>
                      <a:schemeClr val="tx1"/>
                    </a:solidFill>
                    <a:latin typeface="Meiryo UI" panose="020B0604030504040204" pitchFamily="50" charset="-128"/>
                    <a:ea typeface="Meiryo UI" panose="020B0604030504040204" pitchFamily="50" charset="-128"/>
                  </a:rPr>
                  <a:t>③ </a:t>
                </a:r>
                <a:r>
                  <a:rPr lang="en-US" altLang="ja-JP" sz="1000" spc="-40" dirty="0" smtClean="0">
                    <a:solidFill>
                      <a:schemeClr val="tx1"/>
                    </a:solidFill>
                    <a:latin typeface="Meiryo UI" panose="020B0604030504040204" pitchFamily="50" charset="-128"/>
                    <a:ea typeface="Meiryo UI" panose="020B0604030504040204" pitchFamily="50" charset="-128"/>
                  </a:rPr>
                  <a:t>『</a:t>
                </a:r>
                <a:r>
                  <a:rPr lang="ja-JP" altLang="en-US" sz="1000" b="1" u="sng" spc="-40" dirty="0">
                    <a:solidFill>
                      <a:schemeClr val="tx1"/>
                    </a:solidFill>
                    <a:latin typeface="Meiryo UI" panose="020B0604030504040204" pitchFamily="50" charset="-128"/>
                    <a:ea typeface="Meiryo UI" panose="020B0604030504040204" pitchFamily="50" charset="-128"/>
                  </a:rPr>
                  <a:t>サポーター</a:t>
                </a:r>
                <a:r>
                  <a:rPr lang="en-US" altLang="ja-JP" sz="1000" spc="-40" dirty="0" smtClean="0">
                    <a:solidFill>
                      <a:schemeClr val="tx1"/>
                    </a:solidFill>
                    <a:latin typeface="Meiryo UI" panose="020B0604030504040204" pitchFamily="50" charset="-128"/>
                    <a:ea typeface="Meiryo UI" panose="020B0604030504040204" pitchFamily="50" charset="-128"/>
                  </a:rPr>
                  <a:t>』 </a:t>
                </a:r>
                <a:r>
                  <a:rPr lang="ja-JP" altLang="en-US" sz="1000" spc="-40" dirty="0" smtClean="0">
                    <a:solidFill>
                      <a:schemeClr val="tx1"/>
                    </a:solidFill>
                    <a:latin typeface="Meiryo UI" panose="020B0604030504040204" pitchFamily="50" charset="-128"/>
                    <a:ea typeface="Meiryo UI" panose="020B0604030504040204" pitchFamily="50" charset="-128"/>
                  </a:rPr>
                  <a:t>　</a:t>
                </a:r>
                <a:r>
                  <a:rPr lang="en-US" altLang="ja-JP" sz="1000" spc="-40" dirty="0" smtClean="0">
                    <a:solidFill>
                      <a:schemeClr val="tx1"/>
                    </a:solidFill>
                    <a:latin typeface="Meiryo UI" panose="020B0604030504040204" pitchFamily="50" charset="-128"/>
                    <a:ea typeface="Meiryo UI" panose="020B0604030504040204" pitchFamily="50" charset="-128"/>
                  </a:rPr>
                  <a:t>128</a:t>
                </a:r>
                <a:r>
                  <a:rPr lang="ja-JP" altLang="en-US" sz="1000" spc="-40" dirty="0">
                    <a:solidFill>
                      <a:schemeClr val="tx1"/>
                    </a:solidFill>
                    <a:latin typeface="Meiryo UI" panose="020B0604030504040204" pitchFamily="50" charset="-128"/>
                    <a:ea typeface="Meiryo UI" panose="020B0604030504040204" pitchFamily="50" charset="-128"/>
                  </a:rPr>
                  <a:t>名</a:t>
                </a:r>
                <a:r>
                  <a:rPr lang="ja-JP" altLang="en-US" sz="800" dirty="0">
                    <a:solidFill>
                      <a:schemeClr val="tx1"/>
                    </a:solidFill>
                    <a:latin typeface="Meiryo UI" panose="020B0604030504040204" pitchFamily="50" charset="-128"/>
                    <a:ea typeface="Meiryo UI" panose="020B0604030504040204" pitchFamily="50" charset="-128"/>
                  </a:rPr>
                  <a:t>（継続</a:t>
                </a:r>
                <a:r>
                  <a:rPr lang="en-US" altLang="ja-JP" sz="800" dirty="0">
                    <a:solidFill>
                      <a:schemeClr val="tx1"/>
                    </a:solidFill>
                    <a:latin typeface="Meiryo UI" panose="020B0604030504040204" pitchFamily="50" charset="-128"/>
                    <a:ea typeface="Meiryo UI" panose="020B0604030504040204" pitchFamily="50" charset="-128"/>
                  </a:rPr>
                  <a:t>103</a:t>
                </a:r>
                <a:r>
                  <a:rPr lang="ja-JP" altLang="en-US" sz="800" dirty="0">
                    <a:solidFill>
                      <a:schemeClr val="tx1"/>
                    </a:solidFill>
                    <a:latin typeface="Meiryo UI" panose="020B0604030504040204" pitchFamily="50" charset="-128"/>
                    <a:ea typeface="Meiryo UI" panose="020B0604030504040204" pitchFamily="50" charset="-128"/>
                  </a:rPr>
                  <a:t>名、増加</a:t>
                </a:r>
                <a:r>
                  <a:rPr lang="en-US" altLang="ja-JP" sz="800" dirty="0" smtClean="0">
                    <a:solidFill>
                      <a:schemeClr val="tx1"/>
                    </a:solidFill>
                    <a:latin typeface="Meiryo UI" panose="020B0604030504040204" pitchFamily="50" charset="-128"/>
                    <a:ea typeface="Meiryo UI" panose="020B0604030504040204" pitchFamily="50" charset="-128"/>
                  </a:rPr>
                  <a:t>25</a:t>
                </a:r>
                <a:r>
                  <a:rPr lang="ja-JP" altLang="en-US" sz="800" dirty="0" smtClean="0">
                    <a:solidFill>
                      <a:schemeClr val="tx1"/>
                    </a:solidFill>
                    <a:latin typeface="Meiryo UI" panose="020B0604030504040204" pitchFamily="50" charset="-128"/>
                    <a:ea typeface="Meiryo UI" panose="020B0604030504040204" pitchFamily="50" charset="-128"/>
                  </a:rPr>
                  <a:t>名、イベント</a:t>
                </a:r>
                <a:r>
                  <a:rPr lang="ja-JP" altLang="en-US" sz="800" dirty="0">
                    <a:solidFill>
                      <a:schemeClr val="tx1"/>
                    </a:solidFill>
                    <a:latin typeface="Meiryo UI" panose="020B0604030504040204" pitchFamily="50" charset="-128"/>
                    <a:ea typeface="Meiryo UI" panose="020B0604030504040204" pitchFamily="50" charset="-128"/>
                  </a:rPr>
                  <a:t>開催</a:t>
                </a:r>
                <a:r>
                  <a:rPr lang="en-US" altLang="ja-JP" sz="800" dirty="0">
                    <a:solidFill>
                      <a:schemeClr val="tx1"/>
                    </a:solidFill>
                    <a:latin typeface="Meiryo UI" panose="020B0604030504040204" pitchFamily="50" charset="-128"/>
                    <a:ea typeface="Meiryo UI" panose="020B0604030504040204" pitchFamily="50" charset="-128"/>
                  </a:rPr>
                  <a:t>16</a:t>
                </a:r>
                <a:r>
                  <a:rPr lang="ja-JP" altLang="en-US" sz="800" dirty="0">
                    <a:solidFill>
                      <a:schemeClr val="tx1"/>
                    </a:solidFill>
                    <a:latin typeface="Meiryo UI" panose="020B0604030504040204" pitchFamily="50" charset="-128"/>
                    <a:ea typeface="Meiryo UI" panose="020B0604030504040204" pitchFamily="50" charset="-128"/>
                  </a:rPr>
                  <a:t>日間でのべ</a:t>
                </a:r>
                <a:r>
                  <a:rPr lang="en-US" altLang="ja-JP" sz="800" dirty="0">
                    <a:solidFill>
                      <a:schemeClr val="tx1"/>
                    </a:solidFill>
                    <a:latin typeface="Meiryo UI" panose="020B0604030504040204" pitchFamily="50" charset="-128"/>
                    <a:ea typeface="Meiryo UI" panose="020B0604030504040204" pitchFamily="50" charset="-128"/>
                  </a:rPr>
                  <a:t>227</a:t>
                </a:r>
                <a:r>
                  <a:rPr lang="ja-JP" altLang="en-US" sz="800" dirty="0">
                    <a:solidFill>
                      <a:schemeClr val="tx1"/>
                    </a:solidFill>
                    <a:latin typeface="Meiryo UI" panose="020B0604030504040204" pitchFamily="50" charset="-128"/>
                    <a:ea typeface="Meiryo UI" panose="020B0604030504040204" pitchFamily="50" charset="-128"/>
                  </a:rPr>
                  <a:t>人参加</a:t>
                </a:r>
                <a:r>
                  <a:rPr lang="ja-JP" altLang="en-US" sz="800" dirty="0" smtClean="0">
                    <a:solidFill>
                      <a:schemeClr val="tx1"/>
                    </a:solidFill>
                    <a:latin typeface="Meiryo UI" panose="020B0604030504040204" pitchFamily="50" charset="-128"/>
                    <a:ea typeface="Meiryo UI" panose="020B0604030504040204" pitchFamily="50" charset="-128"/>
                  </a:rPr>
                  <a:t>）</a:t>
                </a:r>
                <a:endParaRPr lang="en-US" altLang="ja-JP" sz="800" dirty="0" smtClean="0">
                  <a:solidFill>
                    <a:schemeClr val="tx1"/>
                  </a:solidFill>
                  <a:latin typeface="Meiryo UI" panose="020B0604030504040204" pitchFamily="50" charset="-128"/>
                  <a:ea typeface="Meiryo UI" panose="020B0604030504040204" pitchFamily="50" charset="-128"/>
                </a:endParaRPr>
              </a:p>
              <a:p>
                <a:pPr marL="162000">
                  <a:spcBef>
                    <a:spcPts val="300"/>
                  </a:spcBef>
                </a:pPr>
                <a:r>
                  <a:rPr lang="en-US" altLang="ja-JP" sz="1000" spc="-40" dirty="0" smtClean="0">
                    <a:solidFill>
                      <a:schemeClr val="tx1"/>
                    </a:solidFill>
                    <a:latin typeface="Meiryo UI" panose="020B0604030504040204" pitchFamily="50" charset="-128"/>
                    <a:ea typeface="Meiryo UI" panose="020B0604030504040204" pitchFamily="50" charset="-128"/>
                  </a:rPr>
                  <a:t>『</a:t>
                </a:r>
                <a:r>
                  <a:rPr lang="ja-JP" altLang="en-US" sz="1000" b="1" u="sng" spc="-40" dirty="0">
                    <a:solidFill>
                      <a:schemeClr val="tx1"/>
                    </a:solidFill>
                    <a:latin typeface="Meiryo UI" panose="020B0604030504040204" pitchFamily="50" charset="-128"/>
                    <a:ea typeface="Meiryo UI" panose="020B0604030504040204" pitchFamily="50" charset="-128"/>
                  </a:rPr>
                  <a:t>公式</a:t>
                </a:r>
                <a:r>
                  <a:rPr lang="en-US" altLang="ja-JP" sz="1000" b="1" u="sng" spc="-40" dirty="0">
                    <a:solidFill>
                      <a:schemeClr val="tx1"/>
                    </a:solidFill>
                    <a:latin typeface="Meiryo UI" panose="020B0604030504040204" pitchFamily="50" charset="-128"/>
                    <a:ea typeface="Meiryo UI" panose="020B0604030504040204" pitchFamily="50" charset="-128"/>
                  </a:rPr>
                  <a:t>Facebook</a:t>
                </a:r>
                <a:r>
                  <a:rPr lang="ja-JP" altLang="en-US" sz="1000" b="1" u="sng" spc="-40" dirty="0">
                    <a:solidFill>
                      <a:schemeClr val="tx1"/>
                    </a:solidFill>
                    <a:latin typeface="Meiryo UI" panose="020B0604030504040204" pitchFamily="50" charset="-128"/>
                    <a:ea typeface="Meiryo UI" panose="020B0604030504040204" pitchFamily="50" charset="-128"/>
                  </a:rPr>
                  <a:t>ページ購読者</a:t>
                </a:r>
                <a:r>
                  <a:rPr lang="en-US" altLang="ja-JP" sz="1000" spc="-40" dirty="0" smtClean="0">
                    <a:solidFill>
                      <a:schemeClr val="tx1"/>
                    </a:solidFill>
                    <a:latin typeface="Meiryo UI" panose="020B0604030504040204" pitchFamily="50" charset="-128"/>
                    <a:ea typeface="Meiryo UI" panose="020B0604030504040204" pitchFamily="50" charset="-128"/>
                  </a:rPr>
                  <a:t>』</a:t>
                </a:r>
                <a:r>
                  <a:rPr lang="ja-JP" altLang="en-US" sz="1000" spc="-40" dirty="0" smtClean="0">
                    <a:solidFill>
                      <a:schemeClr val="tx1"/>
                    </a:solidFill>
                    <a:latin typeface="Meiryo UI" panose="020B0604030504040204" pitchFamily="50" charset="-128"/>
                    <a:ea typeface="Meiryo UI" panose="020B0604030504040204" pitchFamily="50" charset="-128"/>
                  </a:rPr>
                  <a:t>　</a:t>
                </a:r>
                <a:r>
                  <a:rPr lang="en-US" altLang="ja-JP" sz="1000" spc="-40" dirty="0">
                    <a:solidFill>
                      <a:schemeClr val="tx1"/>
                    </a:solidFill>
                    <a:latin typeface="Meiryo UI" panose="020B0604030504040204" pitchFamily="50" charset="-128"/>
                    <a:ea typeface="Meiryo UI" panose="020B0604030504040204" pitchFamily="50" charset="-128"/>
                  </a:rPr>
                  <a:t>3,640</a:t>
                </a:r>
                <a:r>
                  <a:rPr lang="ja-JP" altLang="en-US" sz="1000" spc="-40" dirty="0" smtClean="0">
                    <a:solidFill>
                      <a:schemeClr val="tx1"/>
                    </a:solidFill>
                    <a:latin typeface="Meiryo UI" panose="020B0604030504040204" pitchFamily="50" charset="-128"/>
                    <a:ea typeface="Meiryo UI" panose="020B0604030504040204" pitchFamily="50" charset="-128"/>
                  </a:rPr>
                  <a:t>名</a:t>
                </a:r>
                <a:r>
                  <a:rPr lang="ja-JP" altLang="en-US" sz="800" dirty="0" smtClean="0">
                    <a:solidFill>
                      <a:schemeClr val="tx1"/>
                    </a:solidFill>
                    <a:latin typeface="Meiryo UI" panose="020B0604030504040204" pitchFamily="50" charset="-128"/>
                    <a:ea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rPr>
                  <a:t>1,036</a:t>
                </a:r>
                <a:r>
                  <a:rPr lang="ja-JP" altLang="en-US" sz="800" dirty="0" smtClean="0">
                    <a:solidFill>
                      <a:schemeClr val="tx1"/>
                    </a:solidFill>
                    <a:latin typeface="Meiryo UI" panose="020B0604030504040204" pitchFamily="50" charset="-128"/>
                    <a:ea typeface="Meiryo UI" panose="020B0604030504040204" pitchFamily="50" charset="-128"/>
                  </a:rPr>
                  <a:t>名増加、昨年度実績 </a:t>
                </a:r>
                <a:r>
                  <a:rPr lang="en-US" altLang="ja-JP" sz="800" dirty="0" smtClean="0">
                    <a:solidFill>
                      <a:schemeClr val="tx1"/>
                    </a:solidFill>
                    <a:latin typeface="Meiryo UI" panose="020B0604030504040204" pitchFamily="50" charset="-128"/>
                    <a:ea typeface="Meiryo UI" panose="020B0604030504040204" pitchFamily="50" charset="-128"/>
                  </a:rPr>
                  <a:t>2,604</a:t>
                </a:r>
                <a:r>
                  <a:rPr lang="ja-JP" altLang="en-US" sz="800" dirty="0" smtClean="0">
                    <a:solidFill>
                      <a:schemeClr val="tx1"/>
                    </a:solidFill>
                    <a:latin typeface="Meiryo UI" panose="020B0604030504040204" pitchFamily="50" charset="-128"/>
                    <a:ea typeface="Meiryo UI" panose="020B0604030504040204" pitchFamily="50" charset="-128"/>
                  </a:rPr>
                  <a:t>名）</a:t>
                </a:r>
                <a:endParaRPr lang="en-US" altLang="ja-JP" sz="1000" spc="-40" dirty="0">
                  <a:solidFill>
                    <a:schemeClr val="tx1"/>
                  </a:solidFill>
                  <a:latin typeface="Meiryo UI" panose="020B0604030504040204" pitchFamily="50" charset="-128"/>
                  <a:ea typeface="Meiryo UI" panose="020B0604030504040204" pitchFamily="50" charset="-128"/>
                </a:endParaRPr>
              </a:p>
              <a:p>
                <a:pPr marL="162000">
                  <a:spcBef>
                    <a:spcPts val="300"/>
                  </a:spcBef>
                </a:pPr>
                <a:r>
                  <a:rPr lang="en-US" altLang="ja-JP" sz="1000" spc="-40" dirty="0" smtClean="0">
                    <a:solidFill>
                      <a:schemeClr val="tx1"/>
                    </a:solidFill>
                    <a:latin typeface="Meiryo UI" panose="020B0604030504040204" pitchFamily="50" charset="-128"/>
                    <a:ea typeface="Meiryo UI" panose="020B0604030504040204" pitchFamily="50" charset="-128"/>
                  </a:rPr>
                  <a:t>『</a:t>
                </a:r>
                <a:r>
                  <a:rPr lang="ja-JP" altLang="en-US" sz="1000" b="1" u="sng" spc="-40" dirty="0">
                    <a:solidFill>
                      <a:schemeClr val="tx1"/>
                    </a:solidFill>
                    <a:latin typeface="Meiryo UI" panose="020B0604030504040204" pitchFamily="50" charset="-128"/>
                    <a:ea typeface="Meiryo UI" panose="020B0604030504040204" pitchFamily="50" charset="-128"/>
                  </a:rPr>
                  <a:t>パートナーズ公式サイト</a:t>
                </a:r>
                <a:r>
                  <a:rPr lang="en-US" altLang="ja-JP" sz="1000" spc="-40" dirty="0" smtClean="0">
                    <a:solidFill>
                      <a:schemeClr val="tx1"/>
                    </a:solidFill>
                    <a:latin typeface="Meiryo UI" panose="020B0604030504040204" pitchFamily="50" charset="-128"/>
                    <a:ea typeface="Meiryo UI" panose="020B0604030504040204" pitchFamily="50" charset="-128"/>
                  </a:rPr>
                  <a:t>』</a:t>
                </a:r>
                <a:r>
                  <a:rPr lang="ja-JP" altLang="en-US" sz="1000" spc="-40" dirty="0">
                    <a:solidFill>
                      <a:schemeClr val="tx1"/>
                    </a:solidFill>
                    <a:latin typeface="Meiryo UI" panose="020B0604030504040204" pitchFamily="50" charset="-128"/>
                    <a:ea typeface="Meiryo UI" panose="020B0604030504040204" pitchFamily="50" charset="-128"/>
                  </a:rPr>
                  <a:t>　</a:t>
                </a:r>
                <a:r>
                  <a:rPr lang="ja-JP" altLang="en-US" sz="1000" spc="-40" dirty="0" smtClean="0">
                    <a:solidFill>
                      <a:schemeClr val="tx1"/>
                    </a:solidFill>
                    <a:latin typeface="Meiryo UI" panose="020B0604030504040204" pitchFamily="50" charset="-128"/>
                    <a:ea typeface="Meiryo UI" panose="020B0604030504040204" pitchFamily="50" charset="-128"/>
                  </a:rPr>
                  <a:t>約</a:t>
                </a:r>
                <a:r>
                  <a:rPr lang="en-US" altLang="ja-JP" sz="1000" spc="-40" dirty="0" smtClean="0">
                    <a:solidFill>
                      <a:schemeClr val="tx1"/>
                    </a:solidFill>
                    <a:latin typeface="Meiryo UI" panose="020B0604030504040204" pitchFamily="50" charset="-128"/>
                    <a:ea typeface="Meiryo UI" panose="020B0604030504040204" pitchFamily="50" charset="-128"/>
                  </a:rPr>
                  <a:t>55</a:t>
                </a:r>
                <a:r>
                  <a:rPr lang="ja-JP" altLang="en-US" sz="1000" spc="-40" dirty="0">
                    <a:solidFill>
                      <a:schemeClr val="tx1"/>
                    </a:solidFill>
                    <a:latin typeface="Meiryo UI" panose="020B0604030504040204" pitchFamily="50" charset="-128"/>
                    <a:ea typeface="Meiryo UI" panose="020B0604030504040204" pitchFamily="50" charset="-128"/>
                  </a:rPr>
                  <a:t>万</a:t>
                </a:r>
                <a:r>
                  <a:rPr lang="ja-JP" altLang="en-US" sz="1000" spc="-40" dirty="0" smtClean="0">
                    <a:solidFill>
                      <a:schemeClr val="tx1"/>
                    </a:solidFill>
                    <a:latin typeface="Meiryo UI" panose="020B0604030504040204" pitchFamily="50" charset="-128"/>
                    <a:ea typeface="Meiryo UI" panose="020B0604030504040204" pitchFamily="50" charset="-128"/>
                  </a:rPr>
                  <a:t>セッション</a:t>
                </a:r>
                <a:endParaRPr lang="en-US" altLang="ja-JP" sz="1000" spc="-40" dirty="0">
                  <a:solidFill>
                    <a:schemeClr val="tx1"/>
                  </a:solidFill>
                  <a:latin typeface="Meiryo UI" panose="020B0604030504040204" pitchFamily="50" charset="-128"/>
                  <a:ea typeface="Meiryo UI" panose="020B0604030504040204" pitchFamily="50" charset="-128"/>
                </a:endParaRPr>
              </a:p>
              <a:p>
                <a:pPr marL="162000">
                  <a:spcBef>
                    <a:spcPts val="300"/>
                  </a:spcBef>
                </a:pPr>
                <a:r>
                  <a:rPr lang="en-US" altLang="ja-JP" sz="1000" spc="-40" dirty="0">
                    <a:solidFill>
                      <a:schemeClr val="tx1"/>
                    </a:solidFill>
                    <a:latin typeface="Meiryo UI" panose="020B0604030504040204" pitchFamily="50" charset="-128"/>
                    <a:ea typeface="Meiryo UI" panose="020B0604030504040204" pitchFamily="50" charset="-128"/>
                  </a:rPr>
                  <a:t>『</a:t>
                </a:r>
                <a:r>
                  <a:rPr lang="ja-JP" altLang="en-US" sz="1000" b="1" u="sng" spc="-40" dirty="0">
                    <a:solidFill>
                      <a:schemeClr val="tx1"/>
                    </a:solidFill>
                    <a:latin typeface="Meiryo UI" panose="020B0604030504040204" pitchFamily="50" charset="-128"/>
                    <a:ea typeface="Meiryo UI" panose="020B0604030504040204" pitchFamily="50" charset="-128"/>
                  </a:rPr>
                  <a:t>水都大阪</a:t>
                </a:r>
                <a:r>
                  <a:rPr lang="en-US" altLang="ja-JP" sz="1000" b="1" u="sng" spc="-40" dirty="0">
                    <a:solidFill>
                      <a:schemeClr val="tx1"/>
                    </a:solidFill>
                    <a:latin typeface="Meiryo UI" panose="020B0604030504040204" pitchFamily="50" charset="-128"/>
                    <a:ea typeface="Meiryo UI" panose="020B0604030504040204" pitchFamily="50" charset="-128"/>
                  </a:rPr>
                  <a:t>HP</a:t>
                </a:r>
                <a:r>
                  <a:rPr lang="en-US" altLang="ja-JP" sz="1000" spc="-40" dirty="0">
                    <a:solidFill>
                      <a:schemeClr val="tx1"/>
                    </a:solidFill>
                    <a:latin typeface="Meiryo UI" panose="020B0604030504040204" pitchFamily="50" charset="-128"/>
                    <a:ea typeface="Meiryo UI" panose="020B0604030504040204" pitchFamily="50" charset="-128"/>
                  </a:rPr>
                  <a:t>』</a:t>
                </a:r>
                <a:r>
                  <a:rPr lang="ja-JP" altLang="en-US" sz="1000" spc="-40" dirty="0">
                    <a:solidFill>
                      <a:schemeClr val="tx1"/>
                    </a:solidFill>
                    <a:latin typeface="Meiryo UI" panose="020B0604030504040204" pitchFamily="50" charset="-128"/>
                    <a:ea typeface="Meiryo UI" panose="020B0604030504040204" pitchFamily="50" charset="-128"/>
                  </a:rPr>
                  <a:t>　約</a:t>
                </a:r>
                <a:r>
                  <a:rPr lang="en-US" altLang="ja-JP" sz="1000" spc="-40" dirty="0">
                    <a:solidFill>
                      <a:schemeClr val="tx1"/>
                    </a:solidFill>
                    <a:latin typeface="Meiryo UI" panose="020B0604030504040204" pitchFamily="50" charset="-128"/>
                    <a:ea typeface="Meiryo UI" panose="020B0604030504040204" pitchFamily="50" charset="-128"/>
                  </a:rPr>
                  <a:t>27</a:t>
                </a:r>
                <a:r>
                  <a:rPr lang="ja-JP" altLang="en-US" sz="1000" spc="-40" dirty="0">
                    <a:solidFill>
                      <a:schemeClr val="tx1"/>
                    </a:solidFill>
                    <a:latin typeface="Meiryo UI" panose="020B0604030504040204" pitchFamily="50" charset="-128"/>
                    <a:ea typeface="Meiryo UI" panose="020B0604030504040204" pitchFamily="50" charset="-128"/>
                  </a:rPr>
                  <a:t>万</a:t>
                </a:r>
                <a:r>
                  <a:rPr lang="ja-JP" altLang="en-US" sz="1000" spc="-40" dirty="0" smtClean="0">
                    <a:solidFill>
                      <a:schemeClr val="tx1"/>
                    </a:solidFill>
                    <a:latin typeface="Meiryo UI" panose="020B0604030504040204" pitchFamily="50" charset="-128"/>
                    <a:ea typeface="Meiryo UI" panose="020B0604030504040204" pitchFamily="50" charset="-128"/>
                  </a:rPr>
                  <a:t>セッション</a:t>
                </a:r>
                <a:endParaRPr lang="en-US" altLang="ja-JP" sz="1000" spc="-40"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9864000" y="1440000"/>
                <a:ext cx="4860000" cy="216000"/>
              </a:xfrm>
              <a:prstGeom prst="rect">
                <a:avLst/>
              </a:prstGeom>
              <a:solidFill>
                <a:schemeClr val="tx1">
                  <a:lumMod val="50000"/>
                  <a:lumOff val="50000"/>
                </a:scheme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defTabSz="861833">
                  <a:defRPr/>
                </a:pPr>
                <a:r>
                  <a:rPr lang="ja-JP" altLang="en-US" sz="1100" b="1" dirty="0" smtClean="0">
                    <a:solidFill>
                      <a:schemeClr val="bg1"/>
                    </a:solidFill>
                    <a:latin typeface="Meiryo UI" pitchFamily="50" charset="-128"/>
                    <a:ea typeface="Meiryo UI" pitchFamily="50" charset="-128"/>
                    <a:cs typeface="Meiryo UI" pitchFamily="50" charset="-128"/>
                  </a:rPr>
                  <a:t>達成結果</a:t>
                </a:r>
                <a:endParaRPr lang="ja-JP" altLang="en-US" sz="1100" b="1" dirty="0">
                  <a:solidFill>
                    <a:schemeClr val="bg1"/>
                  </a:solidFill>
                  <a:latin typeface="Meiryo UI" pitchFamily="50" charset="-128"/>
                  <a:ea typeface="Meiryo UI" pitchFamily="50" charset="-128"/>
                  <a:cs typeface="Meiryo UI" pitchFamily="50" charset="-128"/>
                </a:endParaRPr>
              </a:p>
            </p:txBody>
          </p:sp>
          <p:sp>
            <p:nvSpPr>
              <p:cNvPr id="31" name="右矢印 30"/>
              <p:cNvSpPr/>
              <p:nvPr/>
            </p:nvSpPr>
            <p:spPr>
              <a:xfrm>
                <a:off x="9684000" y="2394000"/>
                <a:ext cx="144000" cy="324000"/>
              </a:xfrm>
              <a:prstGeom prst="rightArrow">
                <a:avLst>
                  <a:gd name="adj1" fmla="val 50000"/>
                  <a:gd name="adj2" fmla="val 78113"/>
                </a:avLst>
              </a:prstGeom>
              <a:solidFill>
                <a:schemeClr val="tx2">
                  <a:lumMod val="20000"/>
                  <a:lumOff val="80000"/>
                </a:schemeClr>
              </a:solidFill>
              <a:ln w="6350" cap="rnd">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ja-JP" altLang="en-US" dirty="0"/>
              </a:p>
            </p:txBody>
          </p:sp>
          <p:sp>
            <p:nvSpPr>
              <p:cNvPr id="32" name="正方形/長方形 31"/>
              <p:cNvSpPr/>
              <p:nvPr/>
            </p:nvSpPr>
            <p:spPr>
              <a:xfrm>
                <a:off x="6768000" y="1440000"/>
                <a:ext cx="2880000" cy="216000"/>
              </a:xfrm>
              <a:prstGeom prst="rect">
                <a:avLst/>
              </a:prstGeom>
              <a:solidFill>
                <a:schemeClr val="tx1">
                  <a:lumMod val="50000"/>
                  <a:lumOff val="50000"/>
                </a:schemeClr>
              </a:solidFill>
              <a:ln w="9525" cap="rnd">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defTabSz="861833">
                  <a:defRPr/>
                </a:pPr>
                <a:r>
                  <a:rPr lang="ja-JP" altLang="en-US" sz="1100" b="1" dirty="0">
                    <a:solidFill>
                      <a:schemeClr val="bg1"/>
                    </a:solidFill>
                    <a:latin typeface="Meiryo UI" pitchFamily="50" charset="-128"/>
                    <a:ea typeface="Meiryo UI" pitchFamily="50" charset="-128"/>
                    <a:cs typeface="Meiryo UI" pitchFamily="50" charset="-128"/>
                  </a:rPr>
                  <a:t> </a:t>
                </a:r>
                <a:r>
                  <a:rPr lang="ja-JP" altLang="en-US" sz="1100" b="1" dirty="0" smtClean="0">
                    <a:solidFill>
                      <a:schemeClr val="bg1"/>
                    </a:solidFill>
                    <a:latin typeface="Meiryo UI" pitchFamily="50" charset="-128"/>
                    <a:ea typeface="Meiryo UI" pitchFamily="50" charset="-128"/>
                    <a:cs typeface="Meiryo UI" pitchFamily="50" charset="-128"/>
                  </a:rPr>
                  <a:t>達成</a:t>
                </a:r>
                <a:r>
                  <a:rPr lang="ja-JP" altLang="en-US" sz="1100" b="1" dirty="0">
                    <a:solidFill>
                      <a:schemeClr val="bg1"/>
                    </a:solidFill>
                    <a:latin typeface="Meiryo UI" pitchFamily="50" charset="-128"/>
                    <a:ea typeface="Meiryo UI" pitchFamily="50" charset="-128"/>
                    <a:cs typeface="Meiryo UI" pitchFamily="50" charset="-128"/>
                  </a:rPr>
                  <a:t>目標</a:t>
                </a:r>
              </a:p>
            </p:txBody>
          </p:sp>
        </p:grpSp>
      </p:grpSp>
      <p:grpSp>
        <p:nvGrpSpPr>
          <p:cNvPr id="33" name="グループ化 32"/>
          <p:cNvGrpSpPr/>
          <p:nvPr/>
        </p:nvGrpSpPr>
        <p:grpSpPr>
          <a:xfrm>
            <a:off x="576000" y="4068000"/>
            <a:ext cx="1944003" cy="1455111"/>
            <a:chOff x="504000" y="4068000"/>
            <a:chExt cx="1944003" cy="1455111"/>
          </a:xfrm>
        </p:grpSpPr>
        <p:sp>
          <p:nvSpPr>
            <p:cNvPr id="34" name="Text Box 11"/>
            <p:cNvSpPr txBox="1">
              <a:spLocks noChangeArrowheads="1"/>
            </p:cNvSpPr>
            <p:nvPr/>
          </p:nvSpPr>
          <p:spPr bwMode="auto">
            <a:xfrm>
              <a:off x="504000" y="5400000"/>
              <a:ext cx="1862689" cy="123111"/>
            </a:xfrm>
            <a:prstGeom prst="rect">
              <a:avLst/>
            </a:prstGeom>
            <a:noFill/>
            <a:ln w="9525">
              <a:noFill/>
              <a:miter lim="800000"/>
              <a:headEnd/>
              <a:tailEnd/>
            </a:ln>
          </p:spPr>
          <p:txBody>
            <a:bodyPr wrap="none" lIns="0" tIns="0" rIns="0" bIns="0">
              <a:spAutoFit/>
            </a:bodyPr>
            <a:lstStyle/>
            <a:p>
              <a:pPr defTabSz="518925"/>
              <a:r>
                <a:rPr lang="ja-JP" altLang="en-US" sz="800" b="1" dirty="0" smtClean="0">
                  <a:latin typeface="Meiryo UI" panose="020B0604030504040204" pitchFamily="50" charset="-128"/>
                  <a:ea typeface="Meiryo UI" panose="020B0604030504040204" pitchFamily="50" charset="-128"/>
                  <a:cs typeface="ＭＳ Ｐゴシック" pitchFamily="50" charset="-128"/>
                </a:rPr>
                <a:t>水の都の夕涼み グリーンマーケット（公園）</a:t>
              </a:r>
              <a:endParaRPr lang="ja-JP" altLang="ja-JP" sz="800" b="1" dirty="0">
                <a:latin typeface="Meiryo UI" panose="020B0604030504040204" pitchFamily="50" charset="-128"/>
                <a:ea typeface="Meiryo UI" panose="020B0604030504040204" pitchFamily="50" charset="-128"/>
                <a:cs typeface="ＭＳ Ｐゴシック" pitchFamily="50" charset="-128"/>
              </a:endParaRPr>
            </a:p>
          </p:txBody>
        </p:sp>
        <p:pic>
          <p:nvPicPr>
            <p:cNvPr id="35" name="図 34"/>
            <p:cNvPicPr>
              <a:picLocks noChangeAspect="1"/>
            </p:cNvPicPr>
            <p:nvPr/>
          </p:nvPicPr>
          <p:blipFill>
            <a:blip r:embed="rId2"/>
            <a:stretch>
              <a:fillRect/>
            </a:stretch>
          </p:blipFill>
          <p:spPr>
            <a:xfrm>
              <a:off x="504000" y="4068000"/>
              <a:ext cx="1944003" cy="1296000"/>
            </a:xfrm>
            <a:prstGeom prst="rect">
              <a:avLst/>
            </a:prstGeom>
          </p:spPr>
        </p:pic>
      </p:grpSp>
      <p:grpSp>
        <p:nvGrpSpPr>
          <p:cNvPr id="36" name="グループ化 35"/>
          <p:cNvGrpSpPr/>
          <p:nvPr/>
        </p:nvGrpSpPr>
        <p:grpSpPr>
          <a:xfrm>
            <a:off x="2700000" y="4068000"/>
            <a:ext cx="1944000" cy="1455111"/>
            <a:chOff x="2556000" y="4068000"/>
            <a:chExt cx="1944000" cy="1455111"/>
          </a:xfrm>
        </p:grpSpPr>
        <p:pic>
          <p:nvPicPr>
            <p:cNvPr id="37" name="図 36"/>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2556000" y="4068000"/>
              <a:ext cx="1944000" cy="1296000"/>
            </a:xfrm>
            <a:prstGeom prst="rect">
              <a:avLst/>
            </a:prstGeom>
          </p:spPr>
        </p:pic>
        <p:sp>
          <p:nvSpPr>
            <p:cNvPr id="38" name="Text Box 11"/>
            <p:cNvSpPr txBox="1">
              <a:spLocks noChangeArrowheads="1"/>
            </p:cNvSpPr>
            <p:nvPr/>
          </p:nvSpPr>
          <p:spPr bwMode="auto">
            <a:xfrm>
              <a:off x="2556000" y="5400000"/>
              <a:ext cx="1716817" cy="123111"/>
            </a:xfrm>
            <a:prstGeom prst="rect">
              <a:avLst/>
            </a:prstGeom>
            <a:noFill/>
            <a:ln w="9525">
              <a:noFill/>
              <a:miter lim="800000"/>
              <a:headEnd/>
              <a:tailEnd/>
            </a:ln>
          </p:spPr>
          <p:txBody>
            <a:bodyPr wrap="none" lIns="0" tIns="0" rIns="0" bIns="0">
              <a:spAutoFit/>
            </a:bodyPr>
            <a:lstStyle/>
            <a:p>
              <a:pPr defTabSz="518925"/>
              <a:r>
                <a:rPr lang="ja-JP" altLang="en-US" sz="800" b="1" dirty="0" smtClean="0">
                  <a:latin typeface="Meiryo UI" panose="020B0604030504040204" pitchFamily="50" charset="-128"/>
                  <a:ea typeface="Meiryo UI" panose="020B0604030504040204" pitchFamily="50" charset="-128"/>
                  <a:cs typeface="ＭＳ Ｐゴシック" pitchFamily="50" charset="-128"/>
                </a:rPr>
                <a:t>水の都の夕涼み </a:t>
              </a:r>
              <a:r>
                <a:rPr lang="ja-JP" altLang="en-US" sz="800" b="1" dirty="0">
                  <a:latin typeface="Meiryo UI" panose="020B0604030504040204" pitchFamily="50" charset="-128"/>
                  <a:ea typeface="Meiryo UI" panose="020B0604030504040204" pitchFamily="50" charset="-128"/>
                  <a:cs typeface="ＭＳ Ｐゴシック" pitchFamily="50" charset="-128"/>
                </a:rPr>
                <a:t>オープンテラス（公園）</a:t>
              </a:r>
              <a:endParaRPr lang="ja-JP" altLang="ja-JP" sz="800" b="1" dirty="0">
                <a:latin typeface="Meiryo UI" panose="020B0604030504040204" pitchFamily="50" charset="-128"/>
                <a:ea typeface="Meiryo UI" panose="020B0604030504040204" pitchFamily="50" charset="-128"/>
                <a:cs typeface="ＭＳ Ｐゴシック" pitchFamily="50" charset="-128"/>
              </a:endParaRPr>
            </a:p>
          </p:txBody>
        </p:sp>
      </p:grpSp>
      <p:grpSp>
        <p:nvGrpSpPr>
          <p:cNvPr id="39" name="グループ化 38"/>
          <p:cNvGrpSpPr/>
          <p:nvPr/>
        </p:nvGrpSpPr>
        <p:grpSpPr>
          <a:xfrm>
            <a:off x="6948000" y="4068000"/>
            <a:ext cx="1944000" cy="1455111"/>
            <a:chOff x="6660000" y="4068000"/>
            <a:chExt cx="1944000" cy="1455111"/>
          </a:xfrm>
        </p:grpSpPr>
        <p:pic>
          <p:nvPicPr>
            <p:cNvPr id="40" name="図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000" y="4068000"/>
              <a:ext cx="1944000" cy="1296000"/>
            </a:xfrm>
            <a:prstGeom prst="rect">
              <a:avLst/>
            </a:prstGeom>
          </p:spPr>
        </p:pic>
        <p:sp>
          <p:nvSpPr>
            <p:cNvPr id="41" name="Text Box 11"/>
            <p:cNvSpPr txBox="1">
              <a:spLocks noChangeArrowheads="1"/>
            </p:cNvSpPr>
            <p:nvPr/>
          </p:nvSpPr>
          <p:spPr bwMode="auto">
            <a:xfrm>
              <a:off x="6660000" y="5400000"/>
              <a:ext cx="1008289" cy="123111"/>
            </a:xfrm>
            <a:prstGeom prst="rect">
              <a:avLst/>
            </a:prstGeom>
            <a:noFill/>
            <a:ln w="9525">
              <a:noFill/>
              <a:miter lim="800000"/>
              <a:headEnd/>
              <a:tailEnd/>
            </a:ln>
          </p:spPr>
          <p:txBody>
            <a:bodyPr wrap="none" lIns="0" tIns="0" rIns="0" bIns="0">
              <a:spAutoFit/>
            </a:bodyPr>
            <a:lstStyle/>
            <a:p>
              <a:pPr defTabSz="518925"/>
              <a:r>
                <a:rPr lang="ja-JP" altLang="en-US" sz="800" b="1" dirty="0">
                  <a:latin typeface="Meiryo UI" panose="020B0604030504040204" pitchFamily="50" charset="-128"/>
                  <a:ea typeface="Meiryo UI" panose="020B0604030504040204" pitchFamily="50" charset="-128"/>
                  <a:cs typeface="ＭＳ Ｐゴシック" pitchFamily="50" charset="-128"/>
                </a:rPr>
                <a:t>維新派公演（</a:t>
              </a:r>
              <a:r>
                <a:rPr lang="en-US" altLang="ja-JP" sz="800" b="1" dirty="0">
                  <a:latin typeface="Meiryo UI" panose="020B0604030504040204" pitchFamily="50" charset="-128"/>
                  <a:ea typeface="Meiryo UI" panose="020B0604030504040204" pitchFamily="50" charset="-128"/>
                  <a:cs typeface="ＭＳ Ｐゴシック" pitchFamily="50" charset="-128"/>
                </a:rPr>
                <a:t>GATE</a:t>
              </a:r>
              <a:r>
                <a:rPr lang="ja-JP" altLang="en-US" sz="800" b="1" dirty="0">
                  <a:latin typeface="Meiryo UI" panose="020B0604030504040204" pitchFamily="50" charset="-128"/>
                  <a:ea typeface="Meiryo UI" panose="020B0604030504040204" pitchFamily="50" charset="-128"/>
                  <a:cs typeface="ＭＳ Ｐゴシック" pitchFamily="50" charset="-128"/>
                </a:rPr>
                <a:t>）</a:t>
              </a:r>
              <a:endParaRPr lang="ja-JP" altLang="ja-JP" sz="800" b="1" dirty="0">
                <a:latin typeface="Meiryo UI" panose="020B0604030504040204" pitchFamily="50" charset="-128"/>
                <a:ea typeface="Meiryo UI" panose="020B0604030504040204" pitchFamily="50" charset="-128"/>
                <a:cs typeface="ＭＳ Ｐゴシック" pitchFamily="50" charset="-128"/>
              </a:endParaRPr>
            </a:p>
          </p:txBody>
        </p:sp>
      </p:grpSp>
      <p:grpSp>
        <p:nvGrpSpPr>
          <p:cNvPr id="45" name="グループ化 44"/>
          <p:cNvGrpSpPr/>
          <p:nvPr/>
        </p:nvGrpSpPr>
        <p:grpSpPr>
          <a:xfrm>
            <a:off x="4824000" y="4068000"/>
            <a:ext cx="1944000" cy="1455111"/>
            <a:chOff x="4608000" y="4068000"/>
            <a:chExt cx="1944000" cy="1455111"/>
          </a:xfrm>
        </p:grpSpPr>
        <p:pic>
          <p:nvPicPr>
            <p:cNvPr id="46" name="図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8000" y="4068000"/>
              <a:ext cx="1944000" cy="1296000"/>
            </a:xfrm>
            <a:prstGeom prst="rect">
              <a:avLst/>
            </a:prstGeom>
          </p:spPr>
        </p:pic>
        <p:sp>
          <p:nvSpPr>
            <p:cNvPr id="47" name="Text Box 11"/>
            <p:cNvSpPr txBox="1">
              <a:spLocks noChangeArrowheads="1"/>
            </p:cNvSpPr>
            <p:nvPr/>
          </p:nvSpPr>
          <p:spPr bwMode="auto">
            <a:xfrm>
              <a:off x="4608000" y="5400000"/>
              <a:ext cx="1849865" cy="123111"/>
            </a:xfrm>
            <a:prstGeom prst="rect">
              <a:avLst/>
            </a:prstGeom>
            <a:noFill/>
            <a:ln w="9525">
              <a:noFill/>
              <a:miter lim="800000"/>
              <a:headEnd/>
              <a:tailEnd/>
            </a:ln>
          </p:spPr>
          <p:txBody>
            <a:bodyPr wrap="none" lIns="0" tIns="0" rIns="0" bIns="0">
              <a:spAutoFit/>
            </a:bodyPr>
            <a:lstStyle/>
            <a:p>
              <a:pPr defTabSz="518925"/>
              <a:r>
                <a:rPr lang="ja-JP" altLang="en-US" sz="800" b="1" dirty="0" smtClean="0">
                  <a:latin typeface="Meiryo UI" panose="020B0604030504040204" pitchFamily="50" charset="-128"/>
                  <a:ea typeface="Meiryo UI" panose="020B0604030504040204" pitchFamily="50" charset="-128"/>
                  <a:cs typeface="ＭＳ Ｐゴシック" pitchFamily="50" charset="-128"/>
                </a:rPr>
                <a:t>オータムピクニック クラフトビール祭</a:t>
              </a:r>
              <a:r>
                <a:rPr lang="ja-JP" altLang="en-US" sz="800" b="1" dirty="0">
                  <a:latin typeface="Meiryo UI" panose="020B0604030504040204" pitchFamily="50" charset="-128"/>
                  <a:ea typeface="Meiryo UI" panose="020B0604030504040204" pitchFamily="50" charset="-128"/>
                  <a:cs typeface="ＭＳ Ｐゴシック" pitchFamily="50" charset="-128"/>
                </a:rPr>
                <a:t>（公園</a:t>
              </a:r>
              <a:r>
                <a:rPr lang="ja-JP" altLang="en-US" sz="800" b="1" dirty="0" smtClean="0">
                  <a:latin typeface="Meiryo UI" panose="020B0604030504040204" pitchFamily="50" charset="-128"/>
                  <a:ea typeface="Meiryo UI" panose="020B0604030504040204" pitchFamily="50" charset="-128"/>
                  <a:cs typeface="ＭＳ Ｐゴシック" pitchFamily="50" charset="-128"/>
                </a:rPr>
                <a:t>）</a:t>
              </a:r>
              <a:endParaRPr lang="ja-JP" altLang="ja-JP" sz="800" b="1" dirty="0">
                <a:latin typeface="Meiryo UI" panose="020B0604030504040204" pitchFamily="50" charset="-128"/>
                <a:ea typeface="Meiryo UI" panose="020B0604030504040204" pitchFamily="50" charset="-128"/>
                <a:cs typeface="ＭＳ Ｐゴシック" pitchFamily="50" charset="-128"/>
              </a:endParaRPr>
            </a:p>
          </p:txBody>
        </p:sp>
      </p:grpSp>
      <p:grpSp>
        <p:nvGrpSpPr>
          <p:cNvPr id="81" name="グループ化 80"/>
          <p:cNvGrpSpPr/>
          <p:nvPr/>
        </p:nvGrpSpPr>
        <p:grpSpPr>
          <a:xfrm>
            <a:off x="12780000" y="4068000"/>
            <a:ext cx="1476419" cy="1455111"/>
            <a:chOff x="12780000" y="4068000"/>
            <a:chExt cx="1476419" cy="1455111"/>
          </a:xfrm>
        </p:grpSpPr>
        <p:pic>
          <p:nvPicPr>
            <p:cNvPr id="54" name="図 53"/>
            <p:cNvPicPr>
              <a:picLocks noChangeAspect="1"/>
            </p:cNvPicPr>
            <p:nvPr/>
          </p:nvPicPr>
          <p:blipFill rotWithShape="1">
            <a:blip r:embed="rId6" cstate="print">
              <a:extLst>
                <a:ext uri="{28A0092B-C50C-407E-A947-70E740481C1C}">
                  <a14:useLocalDpi xmlns:a14="http://schemas.microsoft.com/office/drawing/2010/main" val="0"/>
                </a:ext>
              </a:extLst>
            </a:blip>
            <a:srcRect r="14559"/>
            <a:stretch/>
          </p:blipFill>
          <p:spPr>
            <a:xfrm>
              <a:off x="12780000" y="4068000"/>
              <a:ext cx="1476419" cy="1296000"/>
            </a:xfrm>
            <a:prstGeom prst="rect">
              <a:avLst/>
            </a:prstGeom>
          </p:spPr>
        </p:pic>
        <p:sp>
          <p:nvSpPr>
            <p:cNvPr id="55" name="Text Box 11"/>
            <p:cNvSpPr txBox="1">
              <a:spLocks noChangeArrowheads="1"/>
            </p:cNvSpPr>
            <p:nvPr/>
          </p:nvSpPr>
          <p:spPr bwMode="auto">
            <a:xfrm>
              <a:off x="12780000" y="5400000"/>
              <a:ext cx="1070806" cy="123111"/>
            </a:xfrm>
            <a:prstGeom prst="rect">
              <a:avLst/>
            </a:prstGeom>
            <a:noFill/>
            <a:ln w="9525">
              <a:noFill/>
              <a:miter lim="800000"/>
              <a:headEnd/>
              <a:tailEnd/>
            </a:ln>
          </p:spPr>
          <p:txBody>
            <a:bodyPr wrap="none" lIns="0" tIns="0" rIns="0" bIns="0">
              <a:spAutoFit/>
            </a:bodyPr>
            <a:lstStyle/>
            <a:p>
              <a:pPr defTabSz="518925"/>
              <a:r>
                <a:rPr lang="ja-JP" altLang="en-US" sz="800" b="1" dirty="0" smtClean="0">
                  <a:latin typeface="Meiryo UI" panose="020B0604030504040204" pitchFamily="50" charset="-128"/>
                  <a:ea typeface="Meiryo UI" panose="020B0604030504040204" pitchFamily="50" charset="-128"/>
                  <a:cs typeface="ＭＳ Ｐゴシック" pitchFamily="50" charset="-128"/>
                </a:rPr>
                <a:t>広報</a:t>
              </a:r>
              <a:r>
                <a:rPr lang="en-US" altLang="ja-JP" sz="800" b="1" dirty="0" smtClean="0">
                  <a:latin typeface="Meiryo UI" panose="020B0604030504040204" pitchFamily="50" charset="-128"/>
                  <a:ea typeface="Meiryo UI" panose="020B0604030504040204" pitchFamily="50" charset="-128"/>
                  <a:cs typeface="ＭＳ Ｐゴシック" pitchFamily="50" charset="-128"/>
                </a:rPr>
                <a:t>PR</a:t>
              </a:r>
              <a:r>
                <a:rPr lang="ja-JP" altLang="en-US" sz="800" b="1" dirty="0" smtClean="0">
                  <a:latin typeface="Meiryo UI" panose="020B0604030504040204" pitchFamily="50" charset="-128"/>
                  <a:ea typeface="Meiryo UI" panose="020B0604030504040204" pitchFamily="50" charset="-128"/>
                  <a:cs typeface="ＭＳ Ｐゴシック" pitchFamily="50" charset="-128"/>
                </a:rPr>
                <a:t>（中之島漁港）</a:t>
              </a:r>
              <a:endParaRPr lang="ja-JP" altLang="ja-JP" sz="800" b="1" dirty="0">
                <a:latin typeface="Meiryo UI" panose="020B0604030504040204" pitchFamily="50" charset="-128"/>
                <a:ea typeface="Meiryo UI" panose="020B0604030504040204" pitchFamily="50" charset="-128"/>
                <a:cs typeface="ＭＳ Ｐゴシック" pitchFamily="50" charset="-128"/>
              </a:endParaRPr>
            </a:p>
          </p:txBody>
        </p:sp>
      </p:grpSp>
      <p:grpSp>
        <p:nvGrpSpPr>
          <p:cNvPr id="56" name="グループ化 55"/>
          <p:cNvGrpSpPr/>
          <p:nvPr/>
        </p:nvGrpSpPr>
        <p:grpSpPr>
          <a:xfrm>
            <a:off x="576000" y="9108000"/>
            <a:ext cx="5832000" cy="1465555"/>
            <a:chOff x="504000" y="9108000"/>
            <a:chExt cx="5832000" cy="1465555"/>
          </a:xfrm>
        </p:grpSpPr>
        <p:grpSp>
          <p:nvGrpSpPr>
            <p:cNvPr id="57" name="グループ化 56"/>
            <p:cNvGrpSpPr/>
            <p:nvPr/>
          </p:nvGrpSpPr>
          <p:grpSpPr>
            <a:xfrm>
              <a:off x="504000" y="9108000"/>
              <a:ext cx="3744000" cy="1296000"/>
              <a:chOff x="504000" y="9108000"/>
              <a:chExt cx="3744000" cy="1296000"/>
            </a:xfrm>
          </p:grpSpPr>
          <p:pic>
            <p:nvPicPr>
              <p:cNvPr id="62" name="図 61"/>
              <p:cNvPicPr>
                <a:picLocks noChangeAspect="1"/>
              </p:cNvPicPr>
              <p:nvPr/>
            </p:nvPicPr>
            <p:blipFill>
              <a:blip r:embed="rId7"/>
              <a:stretch>
                <a:fillRect/>
              </a:stretch>
            </p:blipFill>
            <p:spPr>
              <a:xfrm>
                <a:off x="504000" y="9108000"/>
                <a:ext cx="1516127" cy="1296000"/>
              </a:xfrm>
              <a:prstGeom prst="rect">
                <a:avLst/>
              </a:prstGeom>
            </p:spPr>
          </p:pic>
          <p:pic>
            <p:nvPicPr>
              <p:cNvPr id="63" name="図 62"/>
              <p:cNvPicPr>
                <a:picLocks noChangeAspect="1"/>
              </p:cNvPicPr>
              <p:nvPr/>
            </p:nvPicPr>
            <p:blipFill>
              <a:blip r:embed="rId8"/>
              <a:stretch>
                <a:fillRect/>
              </a:stretch>
            </p:blipFill>
            <p:spPr>
              <a:xfrm>
                <a:off x="2052000" y="9324000"/>
                <a:ext cx="1080000" cy="1080000"/>
              </a:xfrm>
              <a:prstGeom prst="rect">
                <a:avLst/>
              </a:prstGeom>
            </p:spPr>
          </p:pic>
          <p:pic>
            <p:nvPicPr>
              <p:cNvPr id="64" name="図 63"/>
              <p:cNvPicPr>
                <a:picLocks noChangeAspect="1"/>
              </p:cNvPicPr>
              <p:nvPr/>
            </p:nvPicPr>
            <p:blipFill>
              <a:blip r:embed="rId9"/>
              <a:stretch>
                <a:fillRect/>
              </a:stretch>
            </p:blipFill>
            <p:spPr>
              <a:xfrm>
                <a:off x="3168000" y="9324000"/>
                <a:ext cx="1080000" cy="1080000"/>
              </a:xfrm>
              <a:prstGeom prst="rect">
                <a:avLst/>
              </a:prstGeom>
            </p:spPr>
          </p:pic>
        </p:grpSp>
        <p:grpSp>
          <p:nvGrpSpPr>
            <p:cNvPr id="58" name="グループ化 57"/>
            <p:cNvGrpSpPr/>
            <p:nvPr/>
          </p:nvGrpSpPr>
          <p:grpSpPr>
            <a:xfrm>
              <a:off x="504000" y="9108000"/>
              <a:ext cx="5832000" cy="1465555"/>
              <a:chOff x="504000" y="9108000"/>
              <a:chExt cx="5832000" cy="1465555"/>
            </a:xfrm>
          </p:grpSpPr>
          <p:pic>
            <p:nvPicPr>
              <p:cNvPr id="59" name="図 58"/>
              <p:cNvPicPr preferRelativeResize="0">
                <a:picLocks noChangeAspect="1"/>
              </p:cNvPicPr>
              <p:nvPr/>
            </p:nvPicPr>
            <p:blipFill rotWithShape="1">
              <a:blip r:embed="rId10"/>
              <a:srcRect l="12023" t="20232" b="1"/>
              <a:stretch/>
            </p:blipFill>
            <p:spPr>
              <a:xfrm>
                <a:off x="4392000" y="9108000"/>
                <a:ext cx="1944000" cy="1296229"/>
              </a:xfrm>
              <a:prstGeom prst="rect">
                <a:avLst/>
              </a:prstGeom>
            </p:spPr>
          </p:pic>
          <p:sp>
            <p:nvSpPr>
              <p:cNvPr id="60" name="Text Box 11"/>
              <p:cNvSpPr txBox="1">
                <a:spLocks noChangeArrowheads="1"/>
              </p:cNvSpPr>
              <p:nvPr/>
            </p:nvSpPr>
            <p:spPr bwMode="auto">
              <a:xfrm>
                <a:off x="4392000" y="10450444"/>
                <a:ext cx="1346522" cy="123111"/>
              </a:xfrm>
              <a:prstGeom prst="rect">
                <a:avLst/>
              </a:prstGeom>
              <a:noFill/>
              <a:ln w="9525">
                <a:noFill/>
                <a:miter lim="800000"/>
                <a:headEnd/>
                <a:tailEnd/>
              </a:ln>
            </p:spPr>
            <p:txBody>
              <a:bodyPr wrap="none" lIns="0" tIns="0" rIns="0" bIns="0">
                <a:spAutoFit/>
              </a:bodyPr>
              <a:lstStyle/>
              <a:p>
                <a:pPr defTabSz="518925"/>
                <a:r>
                  <a:rPr lang="ja-JP" altLang="en-US" sz="800" b="1" dirty="0" smtClean="0">
                    <a:latin typeface="Meiryo UI" panose="020B0604030504040204" pitchFamily="50" charset="-128"/>
                    <a:ea typeface="Meiryo UI" panose="020B0604030504040204" pitchFamily="50" charset="-128"/>
                    <a:cs typeface="ＭＳ Ｐゴシック" pitchFamily="50" charset="-128"/>
                  </a:rPr>
                  <a:t>リバーボートダイニングリパリウス</a:t>
                </a:r>
                <a:endParaRPr lang="ja-JP" altLang="ja-JP" sz="800" b="1" dirty="0">
                  <a:latin typeface="Meiryo UI" panose="020B0604030504040204" pitchFamily="50" charset="-128"/>
                  <a:ea typeface="Meiryo UI" panose="020B0604030504040204" pitchFamily="50" charset="-128"/>
                  <a:cs typeface="ＭＳ Ｐゴシック" pitchFamily="50" charset="-128"/>
                </a:endParaRPr>
              </a:p>
            </p:txBody>
          </p:sp>
          <p:sp>
            <p:nvSpPr>
              <p:cNvPr id="61" name="Text Box 11"/>
              <p:cNvSpPr txBox="1">
                <a:spLocks noChangeArrowheads="1"/>
              </p:cNvSpPr>
              <p:nvPr/>
            </p:nvSpPr>
            <p:spPr bwMode="auto">
              <a:xfrm>
                <a:off x="504000" y="10450444"/>
                <a:ext cx="3023264" cy="123111"/>
              </a:xfrm>
              <a:prstGeom prst="rect">
                <a:avLst/>
              </a:prstGeom>
              <a:noFill/>
              <a:ln w="9525">
                <a:noFill/>
                <a:miter lim="800000"/>
                <a:headEnd/>
                <a:tailEnd/>
              </a:ln>
            </p:spPr>
            <p:txBody>
              <a:bodyPr wrap="none" lIns="0" tIns="0" rIns="0" bIns="0">
                <a:spAutoFit/>
              </a:bodyPr>
              <a:lstStyle/>
              <a:p>
                <a:pPr defTabSz="518925"/>
                <a:r>
                  <a:rPr lang="ja-JP" altLang="en-US" sz="800" b="1" dirty="0" smtClean="0">
                    <a:latin typeface="Meiryo UI" panose="020B0604030504040204" pitchFamily="50" charset="-128"/>
                    <a:ea typeface="Meiryo UI" panose="020B0604030504040204" pitchFamily="50" charset="-128"/>
                    <a:cs typeface="ＭＳ Ｐゴシック" pitchFamily="50" charset="-128"/>
                  </a:rPr>
                  <a:t>水の回廊の地先オーナーを対象とした、地先利用のニーズ調査の公募</a:t>
                </a:r>
                <a:endParaRPr lang="en-US" altLang="ja-JP" sz="800" b="1" dirty="0" smtClean="0">
                  <a:latin typeface="Meiryo UI" panose="020B0604030504040204" pitchFamily="50" charset="-128"/>
                  <a:ea typeface="Meiryo UI" panose="020B0604030504040204" pitchFamily="50" charset="-128"/>
                  <a:cs typeface="ＭＳ Ｐゴシック" pitchFamily="50" charset="-128"/>
                </a:endParaRPr>
              </a:p>
            </p:txBody>
          </p:sp>
        </p:grpSp>
      </p:grpSp>
      <p:grpSp>
        <p:nvGrpSpPr>
          <p:cNvPr id="65" name="グループ化 64"/>
          <p:cNvGrpSpPr/>
          <p:nvPr/>
        </p:nvGrpSpPr>
        <p:grpSpPr>
          <a:xfrm>
            <a:off x="8712000" y="9108000"/>
            <a:ext cx="1944000" cy="1465555"/>
            <a:chOff x="503999" y="9108000"/>
            <a:chExt cx="1944000" cy="1465555"/>
          </a:xfrm>
        </p:grpSpPr>
        <p:pic>
          <p:nvPicPr>
            <p:cNvPr id="66" name="図 6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3999" y="9108000"/>
              <a:ext cx="1944000" cy="1296000"/>
            </a:xfrm>
            <a:prstGeom prst="rect">
              <a:avLst/>
            </a:prstGeom>
            <a:ln w="3175">
              <a:solidFill>
                <a:schemeClr val="bg1"/>
              </a:solidFill>
            </a:ln>
          </p:spPr>
        </p:pic>
        <p:sp>
          <p:nvSpPr>
            <p:cNvPr id="67" name="Text Box 11"/>
            <p:cNvSpPr txBox="1">
              <a:spLocks noChangeArrowheads="1"/>
            </p:cNvSpPr>
            <p:nvPr/>
          </p:nvSpPr>
          <p:spPr bwMode="auto">
            <a:xfrm>
              <a:off x="503999" y="10450444"/>
              <a:ext cx="658835" cy="123111"/>
            </a:xfrm>
            <a:prstGeom prst="rect">
              <a:avLst/>
            </a:prstGeom>
            <a:noFill/>
            <a:ln w="9525">
              <a:noFill/>
              <a:miter lim="800000"/>
              <a:headEnd/>
              <a:tailEnd/>
            </a:ln>
          </p:spPr>
          <p:txBody>
            <a:bodyPr wrap="none" lIns="0" tIns="0" rIns="0" bIns="0">
              <a:spAutoFit/>
            </a:bodyPr>
            <a:lstStyle/>
            <a:p>
              <a:pPr defTabSz="518925"/>
              <a:r>
                <a:rPr lang="ja-JP" altLang="en-US" sz="800" b="1" dirty="0" smtClean="0">
                  <a:latin typeface="Meiryo UI" panose="020B0604030504040204" pitchFamily="50" charset="-128"/>
                  <a:ea typeface="Meiryo UI" panose="020B0604030504040204" pitchFamily="50" charset="-128"/>
                  <a:cs typeface="ＭＳ Ｐゴシック" pitchFamily="50" charset="-128"/>
                </a:rPr>
                <a:t>維新派クルーズ</a:t>
              </a:r>
              <a:endParaRPr lang="ja-JP" altLang="ja-JP" sz="800" b="1" dirty="0">
                <a:latin typeface="Meiryo UI" panose="020B0604030504040204" pitchFamily="50" charset="-128"/>
                <a:ea typeface="Meiryo UI" panose="020B0604030504040204" pitchFamily="50" charset="-128"/>
                <a:cs typeface="ＭＳ Ｐゴシック" pitchFamily="50" charset="-128"/>
              </a:endParaRPr>
            </a:p>
          </p:txBody>
        </p:sp>
      </p:grpSp>
      <p:grpSp>
        <p:nvGrpSpPr>
          <p:cNvPr id="68" name="グループ化 67"/>
          <p:cNvGrpSpPr/>
          <p:nvPr/>
        </p:nvGrpSpPr>
        <p:grpSpPr>
          <a:xfrm>
            <a:off x="6588000" y="9108000"/>
            <a:ext cx="1944000" cy="1465555"/>
            <a:chOff x="2628000" y="9108000"/>
            <a:chExt cx="1944000" cy="1465555"/>
          </a:xfrm>
        </p:grpSpPr>
        <p:pic>
          <p:nvPicPr>
            <p:cNvPr id="69" name="図 68"/>
            <p:cNvPicPr>
              <a:picLocks noChangeAspect="1"/>
            </p:cNvPicPr>
            <p:nvPr/>
          </p:nvPicPr>
          <p:blipFill rotWithShape="1">
            <a:blip r:embed="rId12" cstate="print">
              <a:extLst>
                <a:ext uri="{28A0092B-C50C-407E-A947-70E740481C1C}">
                  <a14:useLocalDpi xmlns:a14="http://schemas.microsoft.com/office/drawing/2010/main" val="0"/>
                </a:ext>
              </a:extLst>
            </a:blip>
            <a:srcRect t="4321" b="6832"/>
            <a:stretch/>
          </p:blipFill>
          <p:spPr>
            <a:xfrm>
              <a:off x="2628000" y="9108000"/>
              <a:ext cx="1944000" cy="1295400"/>
            </a:xfrm>
            <a:prstGeom prst="rect">
              <a:avLst/>
            </a:prstGeom>
          </p:spPr>
        </p:pic>
        <p:sp>
          <p:nvSpPr>
            <p:cNvPr id="70" name="Text Box 11"/>
            <p:cNvSpPr txBox="1">
              <a:spLocks noChangeArrowheads="1"/>
            </p:cNvSpPr>
            <p:nvPr/>
          </p:nvSpPr>
          <p:spPr bwMode="auto">
            <a:xfrm>
              <a:off x="2628000" y="10450444"/>
              <a:ext cx="718145" cy="123111"/>
            </a:xfrm>
            <a:prstGeom prst="rect">
              <a:avLst/>
            </a:prstGeom>
            <a:noFill/>
            <a:ln w="9525">
              <a:noFill/>
              <a:miter lim="800000"/>
              <a:headEnd/>
              <a:tailEnd/>
            </a:ln>
          </p:spPr>
          <p:txBody>
            <a:bodyPr wrap="none" lIns="0" tIns="0" rIns="0" bIns="0">
              <a:spAutoFit/>
            </a:bodyPr>
            <a:lstStyle/>
            <a:p>
              <a:pPr defTabSz="518925"/>
              <a:r>
                <a:rPr lang="ja-JP" altLang="en-US" sz="800" b="1" dirty="0" smtClean="0">
                  <a:latin typeface="Meiryo UI" panose="020B0604030504040204" pitchFamily="50" charset="-128"/>
                  <a:ea typeface="Meiryo UI" panose="020B0604030504040204" pitchFamily="50" charset="-128"/>
                  <a:cs typeface="ＭＳ Ｐゴシック" pitchFamily="50" charset="-128"/>
                </a:rPr>
                <a:t>小型船社会実験</a:t>
              </a:r>
              <a:endParaRPr lang="ja-JP" altLang="ja-JP" sz="800" b="1" dirty="0">
                <a:latin typeface="Meiryo UI" panose="020B0604030504040204" pitchFamily="50" charset="-128"/>
                <a:ea typeface="Meiryo UI" panose="020B0604030504040204" pitchFamily="50" charset="-128"/>
                <a:cs typeface="ＭＳ Ｐゴシック" pitchFamily="50" charset="-128"/>
              </a:endParaRPr>
            </a:p>
          </p:txBody>
        </p:sp>
      </p:grpSp>
      <p:grpSp>
        <p:nvGrpSpPr>
          <p:cNvPr id="71" name="グループ化 70"/>
          <p:cNvGrpSpPr/>
          <p:nvPr/>
        </p:nvGrpSpPr>
        <p:grpSpPr>
          <a:xfrm>
            <a:off x="10836000" y="9107400"/>
            <a:ext cx="1943894" cy="1466155"/>
            <a:chOff x="10836000" y="9107400"/>
            <a:chExt cx="1943894" cy="1466155"/>
          </a:xfrm>
        </p:grpSpPr>
        <p:pic>
          <p:nvPicPr>
            <p:cNvPr id="72" name="図 71" descr="C:\Users\E-DESIGN40\ishizuka\パートナーズ\ミズベリング\1011ミズベリング大阪会議_記録\1011ミズベリング大阪会議③\P1340842.JPG"/>
            <p:cNvPicPr>
              <a:picLocks noChangeAspect="1"/>
            </p:cNvPicPr>
            <p:nvPr/>
          </p:nvPicPr>
          <p:blipFill rotWithShape="1">
            <a:blip r:embed="rId13" cstate="print">
              <a:extLst>
                <a:ext uri="{28A0092B-C50C-407E-A947-70E740481C1C}">
                  <a14:useLocalDpi xmlns:a14="http://schemas.microsoft.com/office/drawing/2010/main" val="0"/>
                </a:ext>
              </a:extLst>
            </a:blip>
            <a:srcRect l="5472" r="11199"/>
            <a:stretch/>
          </p:blipFill>
          <p:spPr bwMode="auto">
            <a:xfrm>
              <a:off x="10836000" y="9107400"/>
              <a:ext cx="1943894" cy="1296000"/>
            </a:xfrm>
            <a:prstGeom prst="rect">
              <a:avLst/>
            </a:prstGeom>
            <a:noFill/>
            <a:ln>
              <a:noFill/>
            </a:ln>
          </p:spPr>
        </p:pic>
        <p:sp>
          <p:nvSpPr>
            <p:cNvPr id="73" name="Text Box 11"/>
            <p:cNvSpPr txBox="1">
              <a:spLocks noChangeArrowheads="1"/>
            </p:cNvSpPr>
            <p:nvPr/>
          </p:nvSpPr>
          <p:spPr bwMode="auto">
            <a:xfrm>
              <a:off x="10836000" y="10450444"/>
              <a:ext cx="1094852" cy="123111"/>
            </a:xfrm>
            <a:prstGeom prst="rect">
              <a:avLst/>
            </a:prstGeom>
            <a:noFill/>
            <a:ln w="9525">
              <a:noFill/>
              <a:miter lim="800000"/>
              <a:headEnd/>
              <a:tailEnd/>
            </a:ln>
          </p:spPr>
          <p:txBody>
            <a:bodyPr wrap="none" lIns="0" tIns="0" rIns="0" bIns="0">
              <a:spAutoFit/>
            </a:bodyPr>
            <a:lstStyle/>
            <a:p>
              <a:pPr defTabSz="518925"/>
              <a:r>
                <a:rPr lang="en-US" altLang="ja-JP" sz="800" b="1" dirty="0" smtClean="0">
                  <a:latin typeface="Meiryo UI" panose="020B0604030504040204" pitchFamily="50" charset="-128"/>
                  <a:ea typeface="Meiryo UI" panose="020B0604030504040204" pitchFamily="50" charset="-128"/>
                  <a:cs typeface="ＭＳ Ｐゴシック" pitchFamily="50" charset="-128"/>
                </a:rPr>
                <a:t>MIZBERING </a:t>
              </a:r>
              <a:r>
                <a:rPr lang="ja-JP" altLang="en-US" sz="800" b="1" dirty="0" smtClean="0">
                  <a:latin typeface="Meiryo UI" panose="020B0604030504040204" pitchFamily="50" charset="-128"/>
                  <a:ea typeface="Meiryo UI" panose="020B0604030504040204" pitchFamily="50" charset="-128"/>
                  <a:cs typeface="ＭＳ Ｐゴシック" pitchFamily="50" charset="-128"/>
                </a:rPr>
                <a:t>大阪</a:t>
              </a:r>
              <a:r>
                <a:rPr lang="ja-JP" altLang="en-US" sz="800" b="1" dirty="0">
                  <a:latin typeface="Meiryo UI" panose="020B0604030504040204" pitchFamily="50" charset="-128"/>
                  <a:ea typeface="Meiryo UI" panose="020B0604030504040204" pitchFamily="50" charset="-128"/>
                  <a:cs typeface="ＭＳ Ｐゴシック" pitchFamily="50" charset="-128"/>
                </a:rPr>
                <a:t>会議</a:t>
              </a:r>
              <a:endParaRPr lang="en-US" altLang="ja-JP" sz="800" b="1" dirty="0" smtClean="0">
                <a:latin typeface="Meiryo UI" panose="020B0604030504040204" pitchFamily="50" charset="-128"/>
                <a:ea typeface="Meiryo UI" panose="020B0604030504040204" pitchFamily="50" charset="-128"/>
                <a:cs typeface="ＭＳ Ｐゴシック" pitchFamily="50" charset="-128"/>
              </a:endParaRPr>
            </a:p>
          </p:txBody>
        </p:sp>
      </p:grpSp>
      <p:grpSp>
        <p:nvGrpSpPr>
          <p:cNvPr id="74" name="グループ化 73"/>
          <p:cNvGrpSpPr/>
          <p:nvPr/>
        </p:nvGrpSpPr>
        <p:grpSpPr>
          <a:xfrm>
            <a:off x="12924000" y="9107400"/>
            <a:ext cx="1824217" cy="1466155"/>
            <a:chOff x="12924000" y="9107400"/>
            <a:chExt cx="1824217" cy="1466155"/>
          </a:xfrm>
        </p:grpSpPr>
        <p:sp>
          <p:nvSpPr>
            <p:cNvPr id="75" name="Text Box 11"/>
            <p:cNvSpPr txBox="1">
              <a:spLocks noChangeArrowheads="1"/>
            </p:cNvSpPr>
            <p:nvPr/>
          </p:nvSpPr>
          <p:spPr bwMode="auto">
            <a:xfrm>
              <a:off x="12924000" y="10450444"/>
              <a:ext cx="1824217" cy="123111"/>
            </a:xfrm>
            <a:prstGeom prst="rect">
              <a:avLst/>
            </a:prstGeom>
            <a:noFill/>
            <a:ln w="9525">
              <a:noFill/>
              <a:miter lim="800000"/>
              <a:headEnd/>
              <a:tailEnd/>
            </a:ln>
          </p:spPr>
          <p:txBody>
            <a:bodyPr wrap="none" lIns="0" tIns="0" rIns="0" bIns="0">
              <a:spAutoFit/>
            </a:bodyPr>
            <a:lstStyle/>
            <a:p>
              <a:pPr defTabSz="518925"/>
              <a:r>
                <a:rPr lang="ja-JP" altLang="en-US" sz="800" b="1" dirty="0" smtClean="0">
                  <a:latin typeface="Meiryo UI" panose="020B0604030504040204" pitchFamily="50" charset="-128"/>
                  <a:ea typeface="Meiryo UI" panose="020B0604030504040204" pitchFamily="50" charset="-128"/>
                  <a:cs typeface="ＭＳ Ｐゴシック" pitchFamily="50" charset="-128"/>
                </a:rPr>
                <a:t>黄金の御座船</a:t>
              </a:r>
              <a:r>
                <a:rPr lang="ja-JP" altLang="en-US" sz="600" b="1" dirty="0" smtClean="0">
                  <a:latin typeface="Meiryo UI" panose="020B0604030504040204" pitchFamily="50" charset="-128"/>
                  <a:ea typeface="Meiryo UI" panose="020B0604030504040204" pitchFamily="50" charset="-128"/>
                  <a:cs typeface="ＭＳ Ｐゴシック" pitchFamily="50" charset="-128"/>
                </a:rPr>
                <a:t>（伴</a:t>
              </a:r>
              <a:r>
                <a:rPr lang="en-US" altLang="ja-JP" sz="600" b="1" dirty="0" smtClean="0">
                  <a:latin typeface="Meiryo UI" panose="020B0604030504040204" pitchFamily="50" charset="-128"/>
                  <a:ea typeface="Meiryo UI" panose="020B0604030504040204" pitchFamily="50" charset="-128"/>
                  <a:cs typeface="ＭＳ Ｐゴシック" pitchFamily="50" charset="-128"/>
                </a:rPr>
                <a:t>PR</a:t>
              </a:r>
              <a:r>
                <a:rPr lang="ja-JP" altLang="en-US" sz="600" b="1" dirty="0" smtClean="0">
                  <a:latin typeface="Meiryo UI" panose="020B0604030504040204" pitchFamily="50" charset="-128"/>
                  <a:ea typeface="Meiryo UI" panose="020B0604030504040204" pitchFamily="50" charset="-128"/>
                  <a:cs typeface="ＭＳ Ｐゴシック" pitchFamily="50" charset="-128"/>
                </a:rPr>
                <a:t>主催、</a:t>
              </a:r>
              <a:r>
                <a:rPr lang="en-US" altLang="ja-JP" sz="600" b="1" dirty="0" smtClean="0">
                  <a:latin typeface="Meiryo UI" panose="020B0604030504040204" pitchFamily="50" charset="-128"/>
                  <a:ea typeface="Meiryo UI" panose="020B0604030504040204" pitchFamily="50" charset="-128"/>
                  <a:cs typeface="ＭＳ Ｐゴシック" pitchFamily="50" charset="-128"/>
                </a:rPr>
                <a:t>H27.4</a:t>
              </a:r>
              <a:r>
                <a:rPr lang="ja-JP" altLang="en-US" sz="600" b="1" dirty="0" smtClean="0">
                  <a:latin typeface="Meiryo UI" panose="020B0604030504040204" pitchFamily="50" charset="-128"/>
                  <a:ea typeface="Meiryo UI" panose="020B0604030504040204" pitchFamily="50" charset="-128"/>
                  <a:cs typeface="ＭＳ Ｐゴシック" pitchFamily="50" charset="-128"/>
                </a:rPr>
                <a:t>より運航開始）</a:t>
              </a:r>
              <a:endParaRPr lang="en-US" altLang="ja-JP" sz="600" b="1" dirty="0" smtClean="0">
                <a:latin typeface="Meiryo UI" panose="020B0604030504040204" pitchFamily="50" charset="-128"/>
                <a:ea typeface="Meiryo UI" panose="020B0604030504040204" pitchFamily="50" charset="-128"/>
                <a:cs typeface="ＭＳ Ｐゴシック" pitchFamily="50" charset="-128"/>
              </a:endParaRPr>
            </a:p>
          </p:txBody>
        </p:sp>
        <p:pic>
          <p:nvPicPr>
            <p:cNvPr id="76" name="図 75"/>
            <p:cNvPicPr preferRelativeResize="0">
              <a:picLocks/>
            </p:cNvPicPr>
            <p:nvPr/>
          </p:nvPicPr>
          <p:blipFill>
            <a:blip r:embed="rId14"/>
            <a:stretch>
              <a:fillRect/>
            </a:stretch>
          </p:blipFill>
          <p:spPr>
            <a:xfrm>
              <a:off x="12924000" y="9107400"/>
              <a:ext cx="1800000" cy="1296000"/>
            </a:xfrm>
            <a:prstGeom prst="rect">
              <a:avLst/>
            </a:prstGeom>
          </p:spPr>
        </p:pic>
      </p:grpSp>
      <p:grpSp>
        <p:nvGrpSpPr>
          <p:cNvPr id="3" name="グループ化 2"/>
          <p:cNvGrpSpPr/>
          <p:nvPr/>
        </p:nvGrpSpPr>
        <p:grpSpPr>
          <a:xfrm>
            <a:off x="9072000" y="4068000"/>
            <a:ext cx="1944000" cy="1455111"/>
            <a:chOff x="9072000" y="4068000"/>
            <a:chExt cx="1944000" cy="1455111"/>
          </a:xfrm>
        </p:grpSpPr>
        <p:sp>
          <p:nvSpPr>
            <p:cNvPr id="44" name="Text Box 11"/>
            <p:cNvSpPr txBox="1">
              <a:spLocks noChangeArrowheads="1"/>
            </p:cNvSpPr>
            <p:nvPr/>
          </p:nvSpPr>
          <p:spPr bwMode="auto">
            <a:xfrm>
              <a:off x="9072000" y="5400000"/>
              <a:ext cx="1569340" cy="123111"/>
            </a:xfrm>
            <a:prstGeom prst="rect">
              <a:avLst/>
            </a:prstGeom>
            <a:noFill/>
            <a:ln w="9525">
              <a:noFill/>
              <a:miter lim="800000"/>
              <a:headEnd/>
              <a:tailEnd/>
            </a:ln>
          </p:spPr>
          <p:txBody>
            <a:bodyPr wrap="none" lIns="0" tIns="0" rIns="0" bIns="0">
              <a:spAutoFit/>
            </a:bodyPr>
            <a:lstStyle/>
            <a:p>
              <a:pPr defTabSz="518925"/>
              <a:r>
                <a:rPr lang="ja-JP" altLang="en-US" sz="800" b="1" dirty="0">
                  <a:latin typeface="Meiryo UI" panose="020B0604030504040204" pitchFamily="50" charset="-128"/>
                  <a:ea typeface="Meiryo UI" panose="020B0604030504040204" pitchFamily="50" charset="-128"/>
                  <a:cs typeface="ＭＳ Ｐゴシック" pitchFamily="50" charset="-128"/>
                </a:rPr>
                <a:t>中之島漁港＆みなと</a:t>
              </a:r>
              <a:r>
                <a:rPr lang="ja-JP" altLang="en-US" sz="800" b="1" dirty="0" smtClean="0">
                  <a:latin typeface="Meiryo UI" panose="020B0604030504040204" pitchFamily="50" charset="-128"/>
                  <a:ea typeface="Meiryo UI" panose="020B0604030504040204" pitchFamily="50" charset="-128"/>
                  <a:cs typeface="ＭＳ Ｐゴシック" pitchFamily="50" charset="-128"/>
                </a:rPr>
                <a:t>食堂</a:t>
              </a:r>
              <a:r>
                <a:rPr lang="ja-JP" altLang="en-US" sz="800" b="1" dirty="0">
                  <a:latin typeface="Meiryo UI" panose="020B0604030504040204" pitchFamily="50" charset="-128"/>
                  <a:ea typeface="Meiryo UI" panose="020B0604030504040204" pitchFamily="50" charset="-128"/>
                  <a:cs typeface="ＭＳ Ｐゴシック" pitchFamily="50" charset="-128"/>
                </a:rPr>
                <a:t>（</a:t>
              </a:r>
              <a:r>
                <a:rPr lang="en-US" altLang="ja-JP" sz="800" b="1" dirty="0">
                  <a:latin typeface="Meiryo UI" panose="020B0604030504040204" pitchFamily="50" charset="-128"/>
                  <a:ea typeface="Meiryo UI" panose="020B0604030504040204" pitchFamily="50" charset="-128"/>
                  <a:cs typeface="ＭＳ Ｐゴシック" pitchFamily="50" charset="-128"/>
                </a:rPr>
                <a:t>GATE</a:t>
              </a:r>
              <a:r>
                <a:rPr lang="ja-JP" altLang="en-US" sz="800" b="1" dirty="0">
                  <a:latin typeface="Meiryo UI" panose="020B0604030504040204" pitchFamily="50" charset="-128"/>
                  <a:ea typeface="Meiryo UI" panose="020B0604030504040204" pitchFamily="50" charset="-128"/>
                  <a:cs typeface="ＭＳ Ｐゴシック" pitchFamily="50" charset="-128"/>
                </a:rPr>
                <a:t>）</a:t>
              </a:r>
              <a:endParaRPr lang="ja-JP" altLang="ja-JP" sz="800" b="1" dirty="0">
                <a:latin typeface="Meiryo UI" panose="020B0604030504040204" pitchFamily="50" charset="-128"/>
                <a:ea typeface="Meiryo UI" panose="020B0604030504040204" pitchFamily="50" charset="-128"/>
                <a:cs typeface="ＭＳ Ｐゴシック" pitchFamily="50" charset="-128"/>
              </a:endParaRPr>
            </a:p>
          </p:txBody>
        </p:sp>
        <p:pic>
          <p:nvPicPr>
            <p:cNvPr id="2" name="図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72000" y="4068000"/>
              <a:ext cx="1944000" cy="1296000"/>
            </a:xfrm>
            <a:prstGeom prst="rect">
              <a:avLst/>
            </a:prstGeom>
          </p:spPr>
        </p:pic>
      </p:grpSp>
      <p:grpSp>
        <p:nvGrpSpPr>
          <p:cNvPr id="80" name="グループ化 79"/>
          <p:cNvGrpSpPr/>
          <p:nvPr/>
        </p:nvGrpSpPr>
        <p:grpSpPr>
          <a:xfrm>
            <a:off x="11196000" y="4068000"/>
            <a:ext cx="1403675" cy="1455111"/>
            <a:chOff x="11196000" y="4068000"/>
            <a:chExt cx="1403675" cy="1455111"/>
          </a:xfrm>
        </p:grpSpPr>
        <p:sp>
          <p:nvSpPr>
            <p:cNvPr id="49" name="Text Box 11"/>
            <p:cNvSpPr txBox="1">
              <a:spLocks noChangeArrowheads="1"/>
            </p:cNvSpPr>
            <p:nvPr/>
          </p:nvSpPr>
          <p:spPr bwMode="auto">
            <a:xfrm>
              <a:off x="11196000" y="5400000"/>
              <a:ext cx="1245534" cy="123111"/>
            </a:xfrm>
            <a:prstGeom prst="rect">
              <a:avLst/>
            </a:prstGeom>
            <a:noFill/>
            <a:ln w="9525">
              <a:noFill/>
              <a:miter lim="800000"/>
              <a:headEnd/>
              <a:tailEnd/>
            </a:ln>
          </p:spPr>
          <p:txBody>
            <a:bodyPr wrap="none" lIns="0" tIns="0" rIns="0" bIns="0">
              <a:spAutoFit/>
            </a:bodyPr>
            <a:lstStyle/>
            <a:p>
              <a:pPr defTabSz="518925"/>
              <a:r>
                <a:rPr lang="ja-JP" altLang="en-US" sz="800" b="1" dirty="0" smtClean="0">
                  <a:latin typeface="Meiryo UI" panose="020B0604030504040204" pitchFamily="50" charset="-128"/>
                  <a:ea typeface="Meiryo UI" panose="020B0604030504040204" pitchFamily="50" charset="-128"/>
                  <a:cs typeface="ＭＳ Ｐゴシック" pitchFamily="50" charset="-128"/>
                </a:rPr>
                <a:t>広報</a:t>
              </a:r>
              <a:r>
                <a:rPr lang="en-US" altLang="ja-JP" sz="800" b="1" dirty="0" smtClean="0">
                  <a:latin typeface="Meiryo UI" panose="020B0604030504040204" pitchFamily="50" charset="-128"/>
                  <a:ea typeface="Meiryo UI" panose="020B0604030504040204" pitchFamily="50" charset="-128"/>
                  <a:cs typeface="ＭＳ Ｐゴシック" pitchFamily="50" charset="-128"/>
                </a:rPr>
                <a:t>PR</a:t>
              </a:r>
              <a:r>
                <a:rPr lang="ja-JP" altLang="en-US" sz="800" b="1" dirty="0" smtClean="0">
                  <a:latin typeface="Meiryo UI" panose="020B0604030504040204" pitchFamily="50" charset="-128"/>
                  <a:ea typeface="Meiryo UI" panose="020B0604030504040204" pitchFamily="50" charset="-128"/>
                  <a:cs typeface="ＭＳ Ｐゴシック" pitchFamily="50" charset="-128"/>
                </a:rPr>
                <a:t>（水の都の夕涼み）</a:t>
              </a:r>
              <a:endParaRPr lang="ja-JP" altLang="ja-JP" sz="800" b="1" dirty="0">
                <a:latin typeface="Meiryo UI" panose="020B0604030504040204" pitchFamily="50" charset="-128"/>
                <a:ea typeface="Meiryo UI" panose="020B0604030504040204" pitchFamily="50" charset="-128"/>
                <a:cs typeface="ＭＳ Ｐゴシック" pitchFamily="50" charset="-128"/>
              </a:endParaRPr>
            </a:p>
          </p:txBody>
        </p:sp>
        <p:pic>
          <p:nvPicPr>
            <p:cNvPr id="51" name="図 50"/>
            <p:cNvPicPr>
              <a:picLocks noChangeAspect="1"/>
            </p:cNvPicPr>
            <p:nvPr/>
          </p:nvPicPr>
          <p:blipFill>
            <a:blip r:embed="rId16" cstate="print"/>
            <a:stretch>
              <a:fillRect/>
            </a:stretch>
          </p:blipFill>
          <p:spPr>
            <a:xfrm>
              <a:off x="11196714" y="4068000"/>
              <a:ext cx="928382" cy="1199109"/>
            </a:xfrm>
            <a:prstGeom prst="rect">
              <a:avLst/>
            </a:prstGeom>
          </p:spPr>
        </p:pic>
        <p:pic>
          <p:nvPicPr>
            <p:cNvPr id="79" name="図 7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961800" y="4284000"/>
              <a:ext cx="637875" cy="1080000"/>
            </a:xfrm>
            <a:prstGeom prst="rect">
              <a:avLst/>
            </a:prstGeom>
          </p:spPr>
        </p:pic>
      </p:grpSp>
    </p:spTree>
    <p:extLst>
      <p:ext uri="{BB962C8B-B14F-4D97-AF65-F5344CB8AC3E}">
        <p14:creationId xmlns:p14="http://schemas.microsoft.com/office/powerpoint/2010/main" val="1399899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991</Words>
  <Application>Microsoft Office PowerPoint</Application>
  <PresentationFormat>ユーザー設定</PresentationFormat>
  <Paragraphs>107</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Ｐゴシック</vt:lpstr>
      <vt:lpstr>Arial</vt:lpstr>
      <vt:lpstr>Calibri</vt:lpstr>
      <vt:lpstr>Calibri Light</vt:lpstr>
      <vt:lpstr>Times New Roman</vt:lpstr>
      <vt:lpstr>Office テーマ</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小路口　智</dc:creator>
  <cp:lastModifiedBy>水都13</cp:lastModifiedBy>
  <cp:revision>24</cp:revision>
  <cp:lastPrinted>2015-06-30T04:25:07Z</cp:lastPrinted>
  <dcterms:modified xsi:type="dcterms:W3CDTF">2015-11-06T00:21:27Z</dcterms:modified>
</cp:coreProperties>
</file>