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41" autoAdjust="0"/>
  </p:normalViewPr>
  <p:slideViewPr>
    <p:cSldViewPr>
      <p:cViewPr varScale="1">
        <p:scale>
          <a:sx n="53" d="100"/>
          <a:sy n="53" d="100"/>
        </p:scale>
        <p:origin x="1296" y="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7"/>
            <a:ext cx="4306888" cy="719139"/>
          </a:xfrm>
          <a:prstGeom prst="rect">
            <a:avLst/>
          </a:prstGeom>
        </p:spPr>
        <p:txBody>
          <a:bodyPr vert="horz" lIns="91359" tIns="45680" rIns="91359" bIns="4568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6" y="7"/>
            <a:ext cx="4308476" cy="719139"/>
          </a:xfrm>
          <a:prstGeom prst="rect">
            <a:avLst/>
          </a:prstGeom>
        </p:spPr>
        <p:txBody>
          <a:bodyPr vert="horz" lIns="91359" tIns="45680" rIns="91359" bIns="45680" rtlCol="0"/>
          <a:lstStyle>
            <a:lvl1pPr algn="r">
              <a:defRPr sz="1200"/>
            </a:lvl1pPr>
          </a:lstStyle>
          <a:p>
            <a:fld id="{8E2FF87B-73A6-44A2-8D26-7407D52E5A83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6363" y="1076325"/>
            <a:ext cx="7188200" cy="5391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9" tIns="45680" rIns="91359" bIns="456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83" y="6824669"/>
            <a:ext cx="7951789" cy="6465886"/>
          </a:xfrm>
          <a:prstGeom prst="rect">
            <a:avLst/>
          </a:prstGeom>
        </p:spPr>
        <p:txBody>
          <a:bodyPr vert="horz" lIns="91359" tIns="45680" rIns="91359" bIns="4568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13647743"/>
            <a:ext cx="4306888" cy="717550"/>
          </a:xfrm>
          <a:prstGeom prst="rect">
            <a:avLst/>
          </a:prstGeom>
        </p:spPr>
        <p:txBody>
          <a:bodyPr vert="horz" lIns="91359" tIns="45680" rIns="91359" bIns="4568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6" y="13647743"/>
            <a:ext cx="4308476" cy="717550"/>
          </a:xfrm>
          <a:prstGeom prst="rect">
            <a:avLst/>
          </a:prstGeom>
        </p:spPr>
        <p:txBody>
          <a:bodyPr vert="horz" lIns="91359" tIns="45680" rIns="91359" bIns="45680" rtlCol="0" anchor="b"/>
          <a:lstStyle>
            <a:lvl1pPr algn="r">
              <a:defRPr sz="1200"/>
            </a:lvl1pPr>
          </a:lstStyle>
          <a:p>
            <a:fld id="{D21E2623-B7D1-47CB-9B2B-403795DB7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20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6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1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91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50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42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36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56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05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18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48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92BC-857E-41DA-82CA-A70A0362B158}" type="datetimeFigureOut">
              <a:rPr kumimoji="1" lang="ja-JP" altLang="en-US" smtClean="0"/>
              <a:t>2021/3/10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40A4D-BD38-4D4A-BA5F-9A8221CFF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09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9226961" y="1121837"/>
            <a:ext cx="3436090" cy="412032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9387479" y="390704"/>
            <a:ext cx="3389411" cy="449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200" dirty="0" smtClean="0">
                <a:solidFill>
                  <a:schemeClr val="tx1"/>
                </a:solidFill>
              </a:rPr>
              <a:t>2021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年</a:t>
            </a:r>
            <a:r>
              <a:rPr lang="ja-JP" altLang="en-US" sz="1200" dirty="0" smtClean="0">
                <a:solidFill>
                  <a:schemeClr val="tx1"/>
                </a:solidFill>
              </a:rPr>
              <a:t>１月</a:t>
            </a:r>
            <a:r>
              <a:rPr lang="en-US" altLang="ja-JP" sz="1200" dirty="0" smtClean="0">
                <a:solidFill>
                  <a:schemeClr val="tx1"/>
                </a:solidFill>
              </a:rPr>
              <a:t>14</a:t>
            </a:r>
            <a:r>
              <a:rPr lang="ja-JP" altLang="en-US" sz="1200" dirty="0" smtClean="0">
                <a:solidFill>
                  <a:schemeClr val="tx1"/>
                </a:solidFill>
              </a:rPr>
              <a:t>日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sz="1200" dirty="0" smtClean="0">
                <a:solidFill>
                  <a:schemeClr val="tx1"/>
                </a:solidFill>
              </a:rPr>
              <a:t>第</a:t>
            </a:r>
            <a:r>
              <a:rPr lang="en-US" altLang="ja-JP" sz="1200" dirty="0" smtClean="0">
                <a:solidFill>
                  <a:schemeClr val="tx1"/>
                </a:solidFill>
              </a:rPr>
              <a:t>12</a:t>
            </a:r>
            <a:r>
              <a:rPr lang="ja-JP" altLang="en-US" sz="1200" dirty="0" smtClean="0">
                <a:solidFill>
                  <a:schemeClr val="tx1"/>
                </a:solidFill>
              </a:rPr>
              <a:t>回水と光のまちづくり推進会議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0166798" y="2016230"/>
            <a:ext cx="1589985" cy="658087"/>
            <a:chOff x="10166798" y="2016230"/>
            <a:chExt cx="1589985" cy="658087"/>
          </a:xfrm>
        </p:grpSpPr>
        <p:sp>
          <p:nvSpPr>
            <p:cNvPr id="59" name="下矢印 58"/>
            <p:cNvSpPr/>
            <p:nvPr/>
          </p:nvSpPr>
          <p:spPr>
            <a:xfrm>
              <a:off x="10166798" y="2016230"/>
              <a:ext cx="1531840" cy="658087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0166798" y="2035081"/>
              <a:ext cx="15899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基本方針の提示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8" name="正方形/長方形 57"/>
          <p:cNvSpPr/>
          <p:nvPr/>
        </p:nvSpPr>
        <p:spPr>
          <a:xfrm>
            <a:off x="9387479" y="1389517"/>
            <a:ext cx="3187987" cy="44159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水と光のまちづくり推進会議</a:t>
            </a:r>
            <a:endParaRPr kumimoji="1" lang="ja-JP" altLang="en-US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9543600" y="2744715"/>
            <a:ext cx="2786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水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都大阪コンソーシアム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（ＳＯＣ）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215750" y="737700"/>
            <a:ext cx="404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◆イメージ　</a:t>
            </a:r>
            <a:endParaRPr kumimoji="1" lang="ja-JP" altLang="en-US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9436938" y="3447183"/>
            <a:ext cx="3110053" cy="1496733"/>
            <a:chOff x="9436938" y="3447183"/>
            <a:chExt cx="3110053" cy="1496733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9436938" y="3765172"/>
              <a:ext cx="3110053" cy="1178744"/>
              <a:chOff x="9470285" y="3314188"/>
              <a:chExt cx="3110053" cy="1178744"/>
            </a:xfrm>
          </p:grpSpPr>
          <p:sp>
            <p:nvSpPr>
              <p:cNvPr id="65" name="正方形/長方形 64"/>
              <p:cNvSpPr/>
              <p:nvPr/>
            </p:nvSpPr>
            <p:spPr>
              <a:xfrm>
                <a:off x="9470285" y="4013709"/>
                <a:ext cx="1056249" cy="479223"/>
              </a:xfrm>
              <a:prstGeom prst="rect">
                <a:avLst/>
              </a:prstGeom>
              <a:ln w="127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ja-JP" altLang="en-US" sz="12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大阪</a:t>
                </a:r>
                <a:endParaRPr lang="en-US" altLang="ja-JP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観光局</a:t>
                </a:r>
                <a:endParaRPr kumimoji="1"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11663065" y="4010165"/>
                <a:ext cx="917272" cy="482767"/>
              </a:xfrm>
              <a:prstGeom prst="rect">
                <a:avLst/>
              </a:prstGeom>
              <a:ln w="127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ja-JP" altLang="en-US" sz="12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学  識</a:t>
                </a:r>
                <a:endParaRPr lang="en-US" altLang="ja-JP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10586118" y="4020328"/>
                <a:ext cx="1017363" cy="472604"/>
              </a:xfrm>
              <a:prstGeom prst="rect">
                <a:avLst/>
              </a:prstGeom>
              <a:ln w="127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ja-JP" altLang="en-US" sz="11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舟運</a:t>
                </a:r>
                <a:r>
                  <a:rPr lang="ja-JP" altLang="en-US" sz="11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団体</a:t>
                </a:r>
                <a:endParaRPr lang="en-US" altLang="ja-JP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chemeClr val="tx1"/>
                    </a:solidFill>
                  </a:rPr>
                  <a:t>（大阪ｼﾃｨｸﾙｰｽﾞ</a:t>
                </a:r>
                <a:r>
                  <a:rPr lang="ja-JP" altLang="en-US" sz="800" dirty="0">
                    <a:solidFill>
                      <a:schemeClr val="tx1"/>
                    </a:solidFill>
                  </a:rPr>
                  <a:t>推進</a:t>
                </a:r>
                <a:r>
                  <a:rPr lang="ja-JP" altLang="en-US" sz="800" dirty="0" smtClean="0">
                    <a:solidFill>
                      <a:schemeClr val="tx1"/>
                    </a:solidFill>
                  </a:rPr>
                  <a:t>協議会）</a:t>
                </a:r>
                <a:endParaRPr lang="en-US" altLang="ja-JP" sz="8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9470285" y="3314188"/>
                <a:ext cx="3110053" cy="320660"/>
              </a:xfrm>
              <a:prstGeom prst="rect">
                <a:avLst/>
              </a:prstGeom>
              <a:ln w="127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4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経済界</a:t>
                </a:r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大商・関経連・同友会）</a:t>
                </a:r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9470285" y="3679191"/>
                <a:ext cx="3110052" cy="293258"/>
              </a:xfrm>
              <a:prstGeom prst="rect">
                <a:avLst/>
              </a:prstGeom>
              <a:ln w="127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ja-JP" altLang="en-US" sz="1200" dirty="0">
                    <a:solidFill>
                      <a:schemeClr val="tx1"/>
                    </a:solidFill>
                  </a:rPr>
                  <a:t>    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　  政</a:t>
                </a:r>
                <a:r>
                  <a:rPr lang="ja-JP" altLang="en-US" sz="105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  大阪府 ・ 大阪市  ）   </a:t>
                </a:r>
                <a:endParaRPr kumimoji="1" lang="ja-JP" altLang="en-US" sz="105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63" name="テキスト ボックス 62"/>
            <p:cNvSpPr txBox="1"/>
            <p:nvPr/>
          </p:nvSpPr>
          <p:spPr>
            <a:xfrm>
              <a:off x="10295302" y="3447183"/>
              <a:ext cx="12748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&lt; </a:t>
              </a:r>
              <a:r>
                <a:rPr lang="ja-JP" altLang="en-US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構成団体</a:t>
              </a:r>
              <a:r>
                <a:rPr lang="en-US" altLang="ja-JP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&gt;</a:t>
              </a:r>
              <a:endPara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25909"/>
              </p:ext>
            </p:extLst>
          </p:nvPr>
        </p:nvGraphicFramePr>
        <p:xfrm>
          <a:off x="491174" y="1107032"/>
          <a:ext cx="8534400" cy="729080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89146"/>
                <a:gridCol w="694525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　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水都大阪コンソーシアム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割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「水と光の⾸都大阪」の実現に向けて、公⺠共通のプラットフォーム機能を有する組織として水都大阪コンソーシアム（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SOC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）を継続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SOC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はコーディネート機能（企画調整等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）を発揮するとともに、大阪が水都のトップランナーとしてオール大阪で取り組み、その活動を域内外へ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</a:t>
                      </a:r>
                    </a:p>
                    <a:p>
                      <a:pPr marL="457200" marR="0" lvl="0" indent="-19050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S Mincho" panose="02020609040205080304" pitchFamily="17" charset="-128"/>
                        <a:buChar char="※"/>
                        <a:tabLst/>
                        <a:defRPr/>
                      </a:pP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企画調整等</a:t>
                      </a:r>
                      <a:r>
                        <a:rPr kumimoji="1" lang="en-US" altLang="ja-JP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様々な関係者を交えて議論するワーキンググループなどの運営を通して、新規プロジェクトや都市開発状況などを把握するとともに、水辺魅⼒創出や舟運活性化、ブランディング、観光、安全安心を推進</a:t>
                      </a:r>
                      <a:endParaRPr kumimoji="1" lang="ja-JP" altLang="en-US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期　間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2021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　成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経済界、行政、大阪観光局、舟運団体、学識者　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2337808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委員長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副委員長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委　員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大阪商工会議所　常務理事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　都市魅力創造局長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　経済戦略局理事</a:t>
                      </a: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関西経済連合会　常務理事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関西経済同友会　常任幹事・事務局長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大阪観光局　常務理事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大阪シティクルーズ推進協議会　会長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学識者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事務局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事務局長（経済界）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事務局次長（大阪府次長級職員）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lvl="1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職員（企業出向等、行政（府市）職員）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事務所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  大阪府咲洲庁舎（さきしまコスモタワー）内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43426" y="439055"/>
            <a:ext cx="89930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水都大阪の推進体制に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ついて（案）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211715" y="5524646"/>
            <a:ext cx="3418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◆担うべき役割</a:t>
            </a:r>
            <a:r>
              <a:rPr lang="ja-JP" alt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kumimoji="1" lang="ja-JP" altLang="en-US" sz="13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9393753" y="5997524"/>
            <a:ext cx="3069410" cy="2659243"/>
            <a:chOff x="2677956" y="3488793"/>
            <a:chExt cx="3734375" cy="3186644"/>
          </a:xfrm>
        </p:grpSpPr>
        <p:sp>
          <p:nvSpPr>
            <p:cNvPr id="28" name="楕円 8"/>
            <p:cNvSpPr>
              <a:spLocks noChangeAspect="1"/>
            </p:cNvSpPr>
            <p:nvPr/>
          </p:nvSpPr>
          <p:spPr>
            <a:xfrm>
              <a:off x="3608074" y="3488793"/>
              <a:ext cx="1952423" cy="1879017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経 済 界</a:t>
              </a:r>
              <a:endPara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9" name="楕円 9"/>
            <p:cNvSpPr>
              <a:spLocks noChangeAspect="1"/>
            </p:cNvSpPr>
            <p:nvPr/>
          </p:nvSpPr>
          <p:spPr>
            <a:xfrm>
              <a:off x="4380121" y="4693766"/>
              <a:ext cx="2032210" cy="1981671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学　識</a:t>
              </a:r>
            </a:p>
          </p:txBody>
        </p:sp>
        <p:sp>
          <p:nvSpPr>
            <p:cNvPr id="30" name="楕円 10"/>
            <p:cNvSpPr>
              <a:spLocks noChangeAspect="1"/>
            </p:cNvSpPr>
            <p:nvPr/>
          </p:nvSpPr>
          <p:spPr>
            <a:xfrm>
              <a:off x="2677956" y="4693766"/>
              <a:ext cx="2047999" cy="1948461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行　政</a:t>
              </a:r>
            </a:p>
          </p:txBody>
        </p:sp>
        <p:sp>
          <p:nvSpPr>
            <p:cNvPr id="31" name="楕円 11"/>
            <p:cNvSpPr>
              <a:spLocks noChangeAspect="1"/>
            </p:cNvSpPr>
            <p:nvPr/>
          </p:nvSpPr>
          <p:spPr>
            <a:xfrm>
              <a:off x="4051591" y="4771749"/>
              <a:ext cx="947802" cy="972587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0019704" y="8858514"/>
            <a:ext cx="769863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ＳＯＣ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10588565" y="7938027"/>
            <a:ext cx="315224" cy="903416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テキスト ボックス 2">
            <a:extLst>
              <a:ext uri="{FF2B5EF4-FFF2-40B4-BE49-F238E27FC236}">
                <a16:creationId xmlns:a16="http://schemas.microsoft.com/office/drawing/2014/main" xmlns="" id="{E07195FC-A566-4A7E-A4CE-81A61BB1B5AD}"/>
              </a:ext>
            </a:extLst>
          </p:cNvPr>
          <p:cNvSpPr txBox="1"/>
          <p:nvPr/>
        </p:nvSpPr>
        <p:spPr>
          <a:xfrm>
            <a:off x="11262271" y="48072"/>
            <a:ext cx="1403225" cy="29388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kern="10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第１号議案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670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TM03457503[[fn=クォータブル]]</Template>
  <TotalTime>2897</TotalTime>
  <Words>255</Words>
  <Application>Microsoft Office PowerPoint</Application>
  <PresentationFormat>A3 297x420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HGP創英ﾌﾟﾚｾﾞﾝｽEB</vt:lpstr>
      <vt:lpstr>Meiryo UI</vt:lpstr>
      <vt:lpstr>ＭＳ Ｐゴシック</vt:lpstr>
      <vt:lpstr>MS Mincho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都市魅力創造局</dc:creator>
  <cp:lastModifiedBy>髙津　幸大</cp:lastModifiedBy>
  <cp:revision>250</cp:revision>
  <cp:lastPrinted>2020-12-21T06:11:19Z</cp:lastPrinted>
  <dcterms:created xsi:type="dcterms:W3CDTF">2016-12-16T06:47:14Z</dcterms:created>
  <dcterms:modified xsi:type="dcterms:W3CDTF">2021-03-10T01:02:06Z</dcterms:modified>
</cp:coreProperties>
</file>