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319" r:id="rId2"/>
    <p:sldId id="282" r:id="rId3"/>
    <p:sldId id="329" r:id="rId4"/>
    <p:sldId id="303" r:id="rId5"/>
    <p:sldId id="316" r:id="rId6"/>
    <p:sldId id="331" r:id="rId7"/>
    <p:sldId id="330" r:id="rId8"/>
  </p:sldIdLst>
  <p:sldSz cx="9906000" cy="6858000" type="A4"/>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ieko oka" initials="co" lastIdx="2" clrIdx="0">
    <p:extLst>
      <p:ext uri="{19B8F6BF-5375-455C-9EA6-DF929625EA0E}">
        <p15:presenceInfo xmlns:p15="http://schemas.microsoft.com/office/powerpoint/2012/main" userId="chieko ok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33CC33"/>
    <a:srgbClr val="FF66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varScale="1">
        <p:scale>
          <a:sx n="74" d="100"/>
          <a:sy n="74" d="100"/>
        </p:scale>
        <p:origin x="11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880308" cy="490569"/>
          </a:xfrm>
          <a:prstGeom prst="rect">
            <a:avLst/>
          </a:prstGeom>
        </p:spPr>
        <p:txBody>
          <a:bodyPr vert="horz" lIns="90422" tIns="45208" rIns="90422" bIns="452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7" y="3"/>
            <a:ext cx="2880308" cy="490569"/>
          </a:xfrm>
          <a:prstGeom prst="rect">
            <a:avLst/>
          </a:prstGeom>
        </p:spPr>
        <p:txBody>
          <a:bodyPr vert="horz" lIns="90422" tIns="45208" rIns="90422" bIns="45208" rtlCol="0"/>
          <a:lstStyle>
            <a:lvl1pPr algn="r">
              <a:defRPr sz="1200"/>
            </a:lvl1pPr>
          </a:lstStyle>
          <a:p>
            <a:fld id="{DD6E8CC5-E1B0-4B65-8582-6E704C57E04D}" type="datetimeFigureOut">
              <a:rPr kumimoji="1" lang="ja-JP" altLang="en-US" smtClean="0"/>
              <a:t>2021/1/12</a:t>
            </a:fld>
            <a:endParaRPr kumimoji="1" lang="ja-JP" altLang="en-US"/>
          </a:p>
        </p:txBody>
      </p:sp>
      <p:sp>
        <p:nvSpPr>
          <p:cNvPr id="4" name="スライド イメージ プレースホルダー 3"/>
          <p:cNvSpPr>
            <a:spLocks noGrp="1" noRot="1" noChangeAspect="1"/>
          </p:cNvSpPr>
          <p:nvPr>
            <p:ph type="sldImg" idx="2"/>
          </p:nvPr>
        </p:nvSpPr>
        <p:spPr>
          <a:xfrm>
            <a:off x="941388" y="1222375"/>
            <a:ext cx="4764087" cy="3298825"/>
          </a:xfrm>
          <a:prstGeom prst="rect">
            <a:avLst/>
          </a:prstGeom>
          <a:noFill/>
          <a:ln w="12700">
            <a:solidFill>
              <a:prstClr val="black"/>
            </a:solidFill>
          </a:ln>
        </p:spPr>
        <p:txBody>
          <a:bodyPr vert="horz" lIns="90422" tIns="45208" rIns="90422" bIns="45208" rtlCol="0" anchor="ctr"/>
          <a:lstStyle/>
          <a:p>
            <a:endParaRPr lang="ja-JP" altLang="en-US"/>
          </a:p>
        </p:txBody>
      </p:sp>
      <p:sp>
        <p:nvSpPr>
          <p:cNvPr id="5" name="ノート プレースホルダー 4"/>
          <p:cNvSpPr>
            <a:spLocks noGrp="1"/>
          </p:cNvSpPr>
          <p:nvPr>
            <p:ph type="body" sz="quarter" idx="3"/>
          </p:nvPr>
        </p:nvSpPr>
        <p:spPr>
          <a:xfrm>
            <a:off x="664687" y="4705383"/>
            <a:ext cx="5317490" cy="3849857"/>
          </a:xfrm>
          <a:prstGeom prst="rect">
            <a:avLst/>
          </a:prstGeom>
        </p:spPr>
        <p:txBody>
          <a:bodyPr vert="horz" lIns="90422" tIns="45208" rIns="90422" bIns="452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46"/>
            <a:ext cx="2880308" cy="490568"/>
          </a:xfrm>
          <a:prstGeom prst="rect">
            <a:avLst/>
          </a:prstGeom>
        </p:spPr>
        <p:txBody>
          <a:bodyPr vert="horz" lIns="90422" tIns="45208" rIns="90422" bIns="452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7" y="9286846"/>
            <a:ext cx="2880308" cy="490568"/>
          </a:xfrm>
          <a:prstGeom prst="rect">
            <a:avLst/>
          </a:prstGeom>
        </p:spPr>
        <p:txBody>
          <a:bodyPr vert="horz" lIns="90422" tIns="45208" rIns="90422" bIns="45208" rtlCol="0" anchor="b"/>
          <a:lstStyle>
            <a:lvl1pPr algn="r">
              <a:defRPr sz="1200"/>
            </a:lvl1pPr>
          </a:lstStyle>
          <a:p>
            <a:fld id="{823B0241-F22D-46F2-B9C9-DB134D3544B9}" type="slidenum">
              <a:rPr kumimoji="1" lang="ja-JP" altLang="en-US" smtClean="0"/>
              <a:t>‹#›</a:t>
            </a:fld>
            <a:endParaRPr kumimoji="1" lang="ja-JP" altLang="en-US"/>
          </a:p>
        </p:txBody>
      </p:sp>
    </p:spTree>
    <p:extLst>
      <p:ext uri="{BB962C8B-B14F-4D97-AF65-F5344CB8AC3E}">
        <p14:creationId xmlns:p14="http://schemas.microsoft.com/office/powerpoint/2010/main" val="19845593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2948D69-D5E2-449D-AD11-809180D35581}" type="slidenum">
              <a:rPr kumimoji="1" lang="ja-JP" altLang="en-US" smtClean="0"/>
              <a:t>1</a:t>
            </a:fld>
            <a:endParaRPr kumimoji="1" lang="ja-JP" altLang="en-US"/>
          </a:p>
        </p:txBody>
      </p:sp>
    </p:spTree>
    <p:extLst>
      <p:ext uri="{BB962C8B-B14F-4D97-AF65-F5344CB8AC3E}">
        <p14:creationId xmlns:p14="http://schemas.microsoft.com/office/powerpoint/2010/main" val="1861809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6AECFF6-8D9E-4890-AA2D-324F4A2128B7}" type="datetime1">
              <a:rPr lang="ja-JP" altLang="en-US" smtClean="0">
                <a:solidFill>
                  <a:prstClr val="black">
                    <a:tint val="75000"/>
                  </a:prstClr>
                </a:solidFill>
              </a:rPr>
              <a:pPr/>
              <a:t>2021/1/12</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11D955F-42D0-4C95-8AB2-5FDC1C5BACD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75604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DCB503-ABA6-4D25-AAC5-5A173A43BD48}" type="datetime1">
              <a:rPr lang="ja-JP" altLang="en-US" smtClean="0">
                <a:solidFill>
                  <a:prstClr val="black">
                    <a:tint val="75000"/>
                  </a:prstClr>
                </a:solidFill>
              </a:rPr>
              <a:pPr/>
              <a:t>2021/1/12</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11D955F-42D0-4C95-8AB2-5FDC1C5BACD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08813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3483EF-0454-4A5F-8F9C-391690EFE2A4}" type="datetime1">
              <a:rPr lang="ja-JP" altLang="en-US" smtClean="0">
                <a:solidFill>
                  <a:prstClr val="black">
                    <a:tint val="75000"/>
                  </a:prstClr>
                </a:solidFill>
              </a:rPr>
              <a:pPr/>
              <a:t>2021/1/12</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Tree>
    <p:extLst>
      <p:ext uri="{BB962C8B-B14F-4D97-AF65-F5344CB8AC3E}">
        <p14:creationId xmlns:p14="http://schemas.microsoft.com/office/powerpoint/2010/main" val="210951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60EAA6-C3F1-48E3-9E39-9CAA6B83CA30}" type="datetime1">
              <a:rPr lang="ja-JP" altLang="en-US" smtClean="0">
                <a:solidFill>
                  <a:prstClr val="black">
                    <a:tint val="75000"/>
                  </a:prstClr>
                </a:solidFill>
              </a:rPr>
              <a:pPr/>
              <a:t>2021/1/12</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11D955F-42D0-4C95-8AB2-5FDC1C5BACD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70273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7E40FE8-5445-4E15-99E6-FEE331C5152C}" type="datetime1">
              <a:rPr lang="ja-JP" altLang="en-US" smtClean="0">
                <a:solidFill>
                  <a:prstClr val="black">
                    <a:tint val="75000"/>
                  </a:prstClr>
                </a:solidFill>
              </a:rPr>
              <a:pPr/>
              <a:t>2021/1/12</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11D955F-42D0-4C95-8AB2-5FDC1C5BACD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78237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B367C79-910C-4E1F-84E0-ED7064E55EDB}" type="datetime1">
              <a:rPr lang="ja-JP" altLang="en-US" smtClean="0">
                <a:solidFill>
                  <a:prstClr val="black">
                    <a:tint val="75000"/>
                  </a:prstClr>
                </a:solidFill>
              </a:rPr>
              <a:pPr/>
              <a:t>2021/1/12</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11D955F-42D0-4C95-8AB2-5FDC1C5BACD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4247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C51A29-E368-4272-8038-1EED6EDE5584}" type="datetime1">
              <a:rPr lang="ja-JP" altLang="en-US" smtClean="0">
                <a:solidFill>
                  <a:prstClr val="black">
                    <a:tint val="75000"/>
                  </a:prstClr>
                </a:solidFill>
              </a:rPr>
              <a:pPr/>
              <a:t>2021/1/12</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11D955F-42D0-4C95-8AB2-5FDC1C5BACD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1316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A1C80B4-9DE1-4C1C-B32A-94326DDF564E}" type="datetime1">
              <a:rPr lang="ja-JP" altLang="en-US" smtClean="0">
                <a:solidFill>
                  <a:prstClr val="black">
                    <a:tint val="75000"/>
                  </a:prstClr>
                </a:solidFill>
              </a:rPr>
              <a:pPr/>
              <a:t>2021/1/12</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11D955F-42D0-4C95-8AB2-5FDC1C5BACD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65561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9B6CF-4684-49C3-BD01-61CA837B6AAA}" type="datetime1">
              <a:rPr lang="ja-JP" altLang="en-US" smtClean="0">
                <a:solidFill>
                  <a:prstClr val="black">
                    <a:tint val="75000"/>
                  </a:prstClr>
                </a:solidFill>
              </a:rPr>
              <a:pPr/>
              <a:t>2021/1/12</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11D955F-42D0-4C95-8AB2-5FDC1C5BACD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57545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0781CB-36E3-4575-80B1-7640A93BE079}" type="datetime1">
              <a:rPr lang="ja-JP" altLang="en-US" smtClean="0">
                <a:solidFill>
                  <a:prstClr val="black">
                    <a:tint val="75000"/>
                  </a:prstClr>
                </a:solidFill>
              </a:rPr>
              <a:pPr/>
              <a:t>2021/1/12</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11D955F-42D0-4C95-8AB2-5FDC1C5BACD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81988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5D2E23-31BC-47F5-B2B2-5A538B630C5E}" type="datetime1">
              <a:rPr lang="ja-JP" altLang="en-US" smtClean="0">
                <a:solidFill>
                  <a:prstClr val="black">
                    <a:tint val="75000"/>
                  </a:prstClr>
                </a:solidFill>
              </a:rPr>
              <a:pPr/>
              <a:t>2021/1/12</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11D955F-42D0-4C95-8AB2-5FDC1C5BACD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50164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340E45FB-92AD-4059-B5A0-F56191CACD17}" type="datetime1">
              <a:rPr kumimoji="1" lang="ja-JP" altLang="en-US" smtClean="0">
                <a:solidFill>
                  <a:prstClr val="black">
                    <a:tint val="75000"/>
                  </a:prstClr>
                </a:solidFill>
              </a:rPr>
              <a:pPr defTabSz="914400"/>
              <a:t>2021/1/12</a:t>
            </a:fld>
            <a:endParaRPr kumimoji="1" lang="ja-JP" altLang="en-US">
              <a:solidFill>
                <a:prstClr val="black">
                  <a:tint val="75000"/>
                </a:prstClr>
              </a:solidFill>
            </a:endParaRP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kumimoji="1" lang="ja-JP" altLang="en-US">
              <a:solidFill>
                <a:prstClr val="black">
                  <a:tint val="75000"/>
                </a:prstClr>
              </a:solidFill>
            </a:endParaRP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211D955F-42D0-4C95-8AB2-5FDC1C5BACD7}" type="slidenum">
              <a:rPr kumimoji="1" lang="ja-JP" altLang="en-US" smtClean="0">
                <a:solidFill>
                  <a:prstClr val="black">
                    <a:tint val="75000"/>
                  </a:prstClr>
                </a:solidFill>
              </a:rPr>
              <a:pPr defTabSz="914400"/>
              <a:t>‹#›</a:t>
            </a:fld>
            <a:endParaRPr kumimoji="1" lang="ja-JP" altLang="en-US">
              <a:solidFill>
                <a:prstClr val="black">
                  <a:tint val="75000"/>
                </a:prstClr>
              </a:solidFill>
            </a:endParaRPr>
          </a:p>
        </p:txBody>
      </p:sp>
    </p:spTree>
    <p:extLst>
      <p:ext uri="{BB962C8B-B14F-4D97-AF65-F5344CB8AC3E}">
        <p14:creationId xmlns:p14="http://schemas.microsoft.com/office/powerpoint/2010/main" val="41008069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Grp="1" noChangeArrowheads="1"/>
          </p:cNvSpPr>
          <p:nvPr>
            <p:ph type="subTitle" idx="4294967295"/>
          </p:nvPr>
        </p:nvSpPr>
        <p:spPr bwMode="auto">
          <a:xfrm>
            <a:off x="1877368" y="4817661"/>
            <a:ext cx="6400800" cy="11876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indent="0" algn="ctr">
              <a:buNone/>
            </a:pP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2021</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14</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日</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光のまちづくり推進委員会</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2"/>
          <p:cNvSpPr txBox="1">
            <a:spLocks noChangeArrowheads="1"/>
          </p:cNvSpPr>
          <p:nvPr/>
        </p:nvSpPr>
        <p:spPr bwMode="auto">
          <a:xfrm>
            <a:off x="1088933" y="1940143"/>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u="sng"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3200" u="sng"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3200" u="sng" dirty="0" smtClean="0">
                <a:latin typeface="Meiryo UI" panose="020B0604030504040204" pitchFamily="50" charset="-128"/>
                <a:ea typeface="Meiryo UI" panose="020B0604030504040204" pitchFamily="50" charset="-128"/>
                <a:cs typeface="Meiryo UI" panose="020B0604030504040204" pitchFamily="50" charset="-128"/>
              </a:rPr>
              <a:t>回 水と光のまちづくり推進会議資料</a:t>
            </a:r>
            <a:r>
              <a:rPr lang="en-US" altLang="ja-JP" sz="3200" u="sng"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3200" u="sng" dirty="0" smtClean="0">
                <a:latin typeface="Meiryo UI" panose="020B0604030504040204" pitchFamily="50" charset="-128"/>
                <a:ea typeface="Meiryo UI" panose="020B0604030504040204" pitchFamily="50" charset="-128"/>
                <a:cs typeface="Meiryo UI" panose="020B0604030504040204" pitchFamily="50" charset="-128"/>
              </a:rPr>
            </a:br>
            <a:endParaRPr lang="ja-JP" altLang="en-US" sz="285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1"/>
          <p:cNvSpPr txBox="1"/>
          <p:nvPr/>
        </p:nvSpPr>
        <p:spPr>
          <a:xfrm>
            <a:off x="7997780" y="403818"/>
            <a:ext cx="1510643" cy="400110"/>
          </a:xfrm>
          <a:prstGeom prst="rect">
            <a:avLst/>
          </a:prstGeom>
          <a:noFill/>
          <a:ln>
            <a:solidFill>
              <a:schemeClr val="tx1"/>
            </a:solidFill>
          </a:ln>
        </p:spPr>
        <p:txBody>
          <a:bodyPr wrap="square" rtlCol="0">
            <a:spAutoFit/>
          </a:bodyPr>
          <a:lstStyle>
            <a:defPPr>
              <a:defRPr lang="ja-JP"/>
            </a:defPPr>
            <a:lvl1pPr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1pPr>
            <a:lvl2pPr marL="457200"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2pPr>
            <a:lvl3pPr marL="914400"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3pPr>
            <a:lvl4pPr marL="1371600"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4pPr>
            <a:lvl5pPr marL="1828800"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5pPr>
            <a:lvl6pPr marL="2286000" algn="l" defTabSz="914400" rtl="0" eaLnBrk="1" latinLnBrk="0" hangingPunct="1">
              <a:defRPr kumimoji="1" sz="1200" kern="1200">
                <a:solidFill>
                  <a:schemeClr val="tx1"/>
                </a:solidFill>
                <a:latin typeface="Arial" charset="0"/>
                <a:ea typeface="HGP創英角ｺﾞｼｯｸUB" pitchFamily="50" charset="-128"/>
                <a:cs typeface="+mn-cs"/>
              </a:defRPr>
            </a:lvl6pPr>
            <a:lvl7pPr marL="2743200" algn="l" defTabSz="914400" rtl="0" eaLnBrk="1" latinLnBrk="0" hangingPunct="1">
              <a:defRPr kumimoji="1" sz="1200" kern="1200">
                <a:solidFill>
                  <a:schemeClr val="tx1"/>
                </a:solidFill>
                <a:latin typeface="Arial" charset="0"/>
                <a:ea typeface="HGP創英角ｺﾞｼｯｸUB" pitchFamily="50" charset="-128"/>
                <a:cs typeface="+mn-cs"/>
              </a:defRPr>
            </a:lvl7pPr>
            <a:lvl8pPr marL="3200400" algn="l" defTabSz="914400" rtl="0" eaLnBrk="1" latinLnBrk="0" hangingPunct="1">
              <a:defRPr kumimoji="1" sz="1200" kern="1200">
                <a:solidFill>
                  <a:schemeClr val="tx1"/>
                </a:solidFill>
                <a:latin typeface="Arial" charset="0"/>
                <a:ea typeface="HGP創英角ｺﾞｼｯｸUB" pitchFamily="50" charset="-128"/>
                <a:cs typeface="+mn-cs"/>
              </a:defRPr>
            </a:lvl8pPr>
            <a:lvl9pPr marL="3657600" algn="l" defTabSz="914400" rtl="0" eaLnBrk="1" latinLnBrk="0" hangingPunct="1">
              <a:defRPr kumimoji="1" sz="1200" kern="1200">
                <a:solidFill>
                  <a:schemeClr val="tx1"/>
                </a:solidFill>
                <a:latin typeface="Arial" charset="0"/>
                <a:ea typeface="HGP創英角ｺﾞｼｯｸUB" pitchFamily="50" charset="-128"/>
                <a:cs typeface="+mn-cs"/>
              </a:defRPr>
            </a:lvl9pPr>
          </a:lstStyle>
          <a:p>
            <a:pPr algn="ctr"/>
            <a:r>
              <a:rPr lang="ja-JP" altLang="en-US" sz="2000" dirty="0" smtClean="0">
                <a:latin typeface="Meiryo UI" panose="020B0604030504040204" pitchFamily="50" charset="-128"/>
                <a:ea typeface="Meiryo UI" panose="020B0604030504040204" pitchFamily="50" charset="-128"/>
              </a:rPr>
              <a:t>報告事項３</a:t>
            </a:r>
            <a:endParaRPr lang="en-US" altLang="ja-JP" sz="20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63337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31373"/>
            <a:ext cx="131968" cy="263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5314" tIns="32657" rIns="65314" bIns="32657" numCol="1" anchor="ctr" anchorCtr="0" compatLnSpc="1">
            <a:prstTxWarp prst="textNoShape">
              <a:avLst/>
            </a:prstTxWarp>
            <a:spAutoFit/>
          </a:bodyPr>
          <a:lstStyle/>
          <a:p>
            <a:endParaRPr lang="ja-JP" altLang="en-US" sz="1286" dirty="0"/>
          </a:p>
        </p:txBody>
      </p:sp>
      <p:sp>
        <p:nvSpPr>
          <p:cNvPr id="6" name="Rectangle 2"/>
          <p:cNvSpPr>
            <a:spLocks noChangeArrowheads="1"/>
          </p:cNvSpPr>
          <p:nvPr/>
        </p:nvSpPr>
        <p:spPr bwMode="auto">
          <a:xfrm>
            <a:off x="381000" y="31373"/>
            <a:ext cx="131968" cy="263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5314" tIns="32657" rIns="65314" bIns="32657" numCol="1" anchor="ctr" anchorCtr="0" compatLnSpc="1">
            <a:prstTxWarp prst="textNoShape">
              <a:avLst/>
            </a:prstTxWarp>
            <a:spAutoFit/>
          </a:bodyPr>
          <a:lstStyle/>
          <a:p>
            <a:endParaRPr lang="ja-JP" altLang="en-US" sz="1286" dirty="0"/>
          </a:p>
        </p:txBody>
      </p:sp>
      <p:cxnSp>
        <p:nvCxnSpPr>
          <p:cNvPr id="8" name="直線コネクタ 7"/>
          <p:cNvCxnSpPr/>
          <p:nvPr/>
        </p:nvCxnSpPr>
        <p:spPr>
          <a:xfrm>
            <a:off x="317049" y="476821"/>
            <a:ext cx="9012480" cy="19531"/>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274891" y="100516"/>
            <a:ext cx="8980225" cy="369332"/>
          </a:xfrm>
          <a:prstGeom prst="rect">
            <a:avLst/>
          </a:prstGeom>
          <a:noFill/>
        </p:spPr>
        <p:txBody>
          <a:bodyPr wrap="square" rtlCol="0">
            <a:spAutoFit/>
          </a:bodyPr>
          <a:lstStyle/>
          <a:p>
            <a:r>
              <a:rPr lang="ja-JP" altLang="en-US" b="1" dirty="0" smtClean="0">
                <a:solidFill>
                  <a:srgbClr val="7030A0"/>
                </a:solidFill>
                <a:latin typeface="Meiryo UI" panose="020B0604030504040204" pitchFamily="50" charset="-128"/>
                <a:ea typeface="Meiryo UI" panose="020B0604030504040204" pitchFamily="50" charset="-128"/>
              </a:rPr>
              <a:t>大阪光のまちづくり２０２０構想までの取り組み</a:t>
            </a:r>
            <a:endParaRPr lang="ja-JP" altLang="en-US" b="1" dirty="0">
              <a:solidFill>
                <a:srgbClr val="7030A0"/>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9234873" y="60095"/>
            <a:ext cx="553358" cy="3199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xmlns="" id="{8DB0EE83-E311-4A2D-866A-114007E640BC}"/>
              </a:ext>
            </a:extLst>
          </p:cNvPr>
          <p:cNvSpPr txBox="1"/>
          <p:nvPr/>
        </p:nvSpPr>
        <p:spPr>
          <a:xfrm>
            <a:off x="691636" y="1017798"/>
            <a:ext cx="9594780" cy="1323439"/>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２００４年</a:t>
            </a:r>
            <a:r>
              <a:rPr kumimoji="1" lang="ja-JP" altLang="en-US" sz="1600" dirty="0">
                <a:latin typeface="Meiryo UI" panose="020B0604030504040204" pitchFamily="50" charset="-128"/>
                <a:ea typeface="Meiryo UI" panose="020B0604030504040204" pitchFamily="50" charset="-128"/>
              </a:rPr>
              <a:t>　光のまちづくり企画検討委員会設立</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光</a:t>
            </a:r>
            <a:r>
              <a:rPr kumimoji="1" lang="ja-JP" altLang="en-US" sz="1600" dirty="0">
                <a:latin typeface="Meiryo UI" panose="020B0604030504040204" pitchFamily="50" charset="-128"/>
                <a:ea typeface="Meiryo UI" panose="020B0604030504040204" pitchFamily="50" charset="-128"/>
              </a:rPr>
              <a:t>のグランドデザイン（光のネックレス構想を含む）</a:t>
            </a:r>
            <a:r>
              <a:rPr kumimoji="1" lang="ja-JP" altLang="en-US" sz="1600" dirty="0" smtClean="0">
                <a:latin typeface="Meiryo UI" panose="020B0604030504040204" pitchFamily="50" charset="-128"/>
                <a:ea typeface="Meiryo UI" panose="020B0604030504040204" pitchFamily="50" charset="-128"/>
              </a:rPr>
              <a:t>策定</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２０１０</a:t>
            </a:r>
            <a:r>
              <a:rPr kumimoji="1" lang="ja-JP" altLang="en-US" sz="1600" dirty="0">
                <a:latin typeface="Meiryo UI" panose="020B0604030504040204" pitchFamily="50" charset="-128"/>
                <a:ea typeface="Meiryo UI" panose="020B0604030504040204" pitchFamily="50" charset="-128"/>
              </a:rPr>
              <a:t>～２０１９年　２０２０構想スタート　</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第１</a:t>
            </a:r>
            <a:r>
              <a:rPr kumimoji="1" lang="ja-JP" altLang="en-US" sz="1600" dirty="0">
                <a:latin typeface="Meiryo UI" panose="020B0604030504040204" pitchFamily="50" charset="-128"/>
                <a:ea typeface="Meiryo UI" panose="020B0604030504040204" pitchFamily="50" charset="-128"/>
              </a:rPr>
              <a:t>フェーズ</a:t>
            </a:r>
            <a:r>
              <a:rPr kumimoji="1" lang="en-US" altLang="ja-JP" sz="1600" dirty="0">
                <a:latin typeface="Meiryo UI" panose="020B0604030504040204" pitchFamily="50" charset="-128"/>
                <a:ea typeface="Meiryo UI" panose="020B0604030504040204" pitchFamily="50" charset="-128"/>
              </a:rPr>
              <a:t>(2010</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2013)</a:t>
            </a:r>
            <a:r>
              <a:rPr kumimoji="1" lang="ja-JP" altLang="en-US" sz="1600" dirty="0" err="1">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第２フェーズ</a:t>
            </a:r>
            <a:r>
              <a:rPr kumimoji="1" lang="en-US" altLang="ja-JP" sz="1600" dirty="0">
                <a:latin typeface="Meiryo UI" panose="020B0604030504040204" pitchFamily="50" charset="-128"/>
                <a:ea typeface="Meiryo UI" panose="020B0604030504040204" pitchFamily="50" charset="-128"/>
              </a:rPr>
              <a:t>(2014</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2016</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err="1"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第３</a:t>
            </a:r>
            <a:r>
              <a:rPr kumimoji="1" lang="ja-JP" altLang="en-US" sz="1600" dirty="0">
                <a:latin typeface="Meiryo UI" panose="020B0604030504040204" pitchFamily="50" charset="-128"/>
                <a:ea typeface="Meiryo UI" panose="020B0604030504040204" pitchFamily="50" charset="-128"/>
              </a:rPr>
              <a:t>フェーズ</a:t>
            </a:r>
            <a:r>
              <a:rPr kumimoji="1" lang="en-US" altLang="ja-JP" sz="1600" dirty="0">
                <a:latin typeface="Meiryo UI" panose="020B0604030504040204" pitchFamily="50" charset="-128"/>
                <a:ea typeface="Meiryo UI" panose="020B0604030504040204" pitchFamily="50" charset="-128"/>
              </a:rPr>
              <a:t>(2017</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2019)</a:t>
            </a: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水と光の首都大阪」のブランドを</a:t>
            </a:r>
            <a:r>
              <a:rPr kumimoji="1" lang="ja-JP" altLang="en-US" sz="1600" dirty="0" smtClean="0">
                <a:latin typeface="Meiryo UI" panose="020B0604030504040204" pitchFamily="50" charset="-128"/>
                <a:ea typeface="Meiryo UI" panose="020B0604030504040204" pitchFamily="50" charset="-128"/>
              </a:rPr>
              <a:t>確立</a:t>
            </a:r>
            <a:endParaRPr kumimoji="1" lang="en-US" altLang="ja-JP" sz="16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47" name="正方形/長方形 46"/>
          <p:cNvSpPr/>
          <p:nvPr/>
        </p:nvSpPr>
        <p:spPr>
          <a:xfrm>
            <a:off x="342941" y="1069750"/>
            <a:ext cx="615874" cy="338554"/>
          </a:xfrm>
          <a:prstGeom prst="rect">
            <a:avLst/>
          </a:prstGeom>
          <a:solidFill>
            <a:schemeClr val="accent5">
              <a:lumMod val="75000"/>
            </a:schemeClr>
          </a:solidFill>
        </p:spPr>
        <p:txBody>
          <a:bodyPr wrap="none">
            <a:spAutoFit/>
          </a:bodyPr>
          <a:lstStyle/>
          <a:p>
            <a:r>
              <a:rPr lang="ja-JP" altLang="en-US" sz="1600" dirty="0" smtClean="0">
                <a:solidFill>
                  <a:schemeClr val="bg1"/>
                </a:solidFill>
                <a:latin typeface="Meiryo UI" panose="020B0604030504040204" pitchFamily="50" charset="-128"/>
                <a:ea typeface="Meiryo UI" panose="020B0604030504040204" pitchFamily="50" charset="-128"/>
              </a:rPr>
              <a:t>動 き</a:t>
            </a:r>
            <a:endParaRPr lang="ja-JP" altLang="en-US" sz="1600" dirty="0">
              <a:solidFill>
                <a:schemeClr val="bg1"/>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336302" y="3184406"/>
            <a:ext cx="665567" cy="338554"/>
          </a:xfrm>
          <a:prstGeom prst="rect">
            <a:avLst/>
          </a:prstGeom>
          <a:solidFill>
            <a:schemeClr val="accent5">
              <a:lumMod val="75000"/>
            </a:schemeClr>
          </a:solidFill>
        </p:spPr>
        <p:txBody>
          <a:bodyPr wrap="none">
            <a:spAutoFit/>
          </a:bodyPr>
          <a:lstStyle/>
          <a:p>
            <a:r>
              <a:rPr lang="ja-JP" altLang="en-US" sz="1600" dirty="0" smtClean="0">
                <a:solidFill>
                  <a:schemeClr val="bg1"/>
                </a:solidFill>
                <a:latin typeface="Meiryo UI" panose="020B0604030504040204" pitchFamily="50" charset="-128"/>
                <a:ea typeface="Meiryo UI" panose="020B0604030504040204" pitchFamily="50" charset="-128"/>
              </a:rPr>
              <a:t>成 果</a:t>
            </a:r>
            <a:endParaRPr lang="ja-JP" altLang="en-US" sz="1600" dirty="0">
              <a:solidFill>
                <a:schemeClr val="bg1"/>
              </a:solidFill>
              <a:latin typeface="Meiryo UI" panose="020B0604030504040204" pitchFamily="50" charset="-128"/>
              <a:ea typeface="Meiryo UI" panose="020B0604030504040204" pitchFamily="50" charset="-128"/>
            </a:endParaRPr>
          </a:p>
        </p:txBody>
      </p:sp>
      <p:sp>
        <p:nvSpPr>
          <p:cNvPr id="49" name="正方形/長方形 48"/>
          <p:cNvSpPr/>
          <p:nvPr/>
        </p:nvSpPr>
        <p:spPr>
          <a:xfrm>
            <a:off x="337887" y="5232847"/>
            <a:ext cx="1107996" cy="338554"/>
          </a:xfrm>
          <a:prstGeom prst="rect">
            <a:avLst/>
          </a:prstGeom>
          <a:solidFill>
            <a:schemeClr val="accent5">
              <a:lumMod val="75000"/>
            </a:schemeClr>
          </a:solidFill>
        </p:spPr>
        <p:txBody>
          <a:bodyPr wrap="none">
            <a:spAutoFit/>
          </a:bodyPr>
          <a:lstStyle/>
          <a:p>
            <a:r>
              <a:rPr lang="ja-JP" altLang="en-US" sz="1600" dirty="0" smtClean="0">
                <a:solidFill>
                  <a:schemeClr val="bg1"/>
                </a:solidFill>
                <a:latin typeface="Meiryo UI" panose="020B0604030504040204" pitchFamily="50" charset="-128"/>
                <a:ea typeface="Meiryo UI" panose="020B0604030504040204" pitchFamily="50" charset="-128"/>
              </a:rPr>
              <a:t>課題</a:t>
            </a:r>
            <a:r>
              <a:rPr lang="ja-JP" altLang="en-US" sz="1600" dirty="0">
                <a:solidFill>
                  <a:schemeClr val="bg1"/>
                </a:solidFill>
                <a:latin typeface="Meiryo UI" panose="020B0604030504040204" pitchFamily="50" charset="-128"/>
                <a:ea typeface="Meiryo UI" panose="020B0604030504040204" pitchFamily="50" charset="-128"/>
              </a:rPr>
              <a:t>・予見</a:t>
            </a:r>
          </a:p>
        </p:txBody>
      </p:sp>
      <p:sp>
        <p:nvSpPr>
          <p:cNvPr id="50" name="テキスト ボックス 49">
            <a:extLst>
              <a:ext uri="{FF2B5EF4-FFF2-40B4-BE49-F238E27FC236}">
                <a16:creationId xmlns:a16="http://schemas.microsoft.com/office/drawing/2014/main" xmlns="" id="{8DB0EE83-E311-4A2D-866A-114007E640BC}"/>
              </a:ext>
            </a:extLst>
          </p:cNvPr>
          <p:cNvSpPr txBox="1"/>
          <p:nvPr/>
        </p:nvSpPr>
        <p:spPr>
          <a:xfrm>
            <a:off x="1058512" y="5583746"/>
            <a:ext cx="9594780"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〇機器更新の財源確保、永続的な夜間景観形成のための設備維持・更新</a:t>
            </a:r>
            <a:endParaRPr kumimoji="1" lang="en-US" altLang="ja-JP" sz="1600" dirty="0" smtClean="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xmlns="" id="{8DB0EE83-E311-4A2D-866A-114007E640BC}"/>
              </a:ext>
            </a:extLst>
          </p:cNvPr>
          <p:cNvSpPr txBox="1"/>
          <p:nvPr/>
        </p:nvSpPr>
        <p:spPr>
          <a:xfrm>
            <a:off x="685607" y="3118105"/>
            <a:ext cx="9594780" cy="1569660"/>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　〇水と光の首都大阪に向け、中之島エリアにおいて官民一体となった世界を魅了する夜間景観が形成</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〇中之島での成功事例を他エリアに拡大　</a:t>
            </a:r>
            <a:r>
              <a:rPr kumimoji="1" lang="ja-JP" altLang="en-US"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　　「エリア別光のまちづくり検討資料」の策定、</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光のまちづくり技術指針</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第２版</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」（改定）</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〇永続的な夜間景観の形成　　　　　　　　　　</a:t>
            </a:r>
            <a:r>
              <a:rPr kumimoji="1" lang="ja-JP" altLang="en-US"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メンテナンス検討資料」の策定・公開</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〇大阪市景観計画において、「大阪光の</a:t>
            </a:r>
            <a:r>
              <a:rPr kumimoji="1" lang="ja-JP" altLang="en-US" sz="1600" dirty="0" smtClean="0">
                <a:latin typeface="Meiryo UI" panose="020B0604030504040204" pitchFamily="50" charset="-128"/>
                <a:ea typeface="Meiryo UI" panose="020B0604030504040204" pitchFamily="50" charset="-128"/>
              </a:rPr>
              <a:t>まちづく</a:t>
            </a:r>
            <a:r>
              <a:rPr kumimoji="1" lang="en-US" altLang="ja-JP" sz="1600" dirty="0" smtClean="0">
                <a:latin typeface="Meiryo UI" panose="020B0604030504040204" pitchFamily="50" charset="-128"/>
                <a:ea typeface="Meiryo UI" panose="020B0604030504040204" pitchFamily="50" charset="-128"/>
              </a:rPr>
              <a:t>2020</a:t>
            </a:r>
            <a:r>
              <a:rPr kumimoji="1" lang="ja-JP" altLang="en-US" sz="1600" dirty="0">
                <a:latin typeface="Meiryo UI" panose="020B0604030504040204" pitchFamily="50" charset="-128"/>
                <a:ea typeface="Meiryo UI" panose="020B0604030504040204" pitchFamily="50" charset="-128"/>
              </a:rPr>
              <a:t>構想」などの関連計画と整合を図りながら</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夜間</a:t>
            </a:r>
            <a:r>
              <a:rPr kumimoji="1" lang="ja-JP" altLang="en-US" sz="1600" dirty="0">
                <a:latin typeface="Meiryo UI" panose="020B0604030504040204" pitchFamily="50" charset="-128"/>
                <a:ea typeface="Meiryo UI" panose="020B0604030504040204" pitchFamily="50" charset="-128"/>
              </a:rPr>
              <a:t>景観</a:t>
            </a:r>
            <a:r>
              <a:rPr kumimoji="1" lang="ja-JP" altLang="en-US" sz="1600" dirty="0" smtClean="0">
                <a:latin typeface="Meiryo UI" panose="020B0604030504040204" pitchFamily="50" charset="-128"/>
                <a:ea typeface="Meiryo UI" panose="020B0604030504040204" pitchFamily="50" charset="-128"/>
              </a:rPr>
              <a:t>形成に取り組むよう</a:t>
            </a:r>
            <a:r>
              <a:rPr kumimoji="1" lang="ja-JP" altLang="en-US" sz="1600" dirty="0">
                <a:latin typeface="Meiryo UI" panose="020B0604030504040204" pitchFamily="50" charset="-128"/>
                <a:ea typeface="Meiryo UI" panose="020B0604030504040204" pitchFamily="50" charset="-128"/>
              </a:rPr>
              <a:t>定義された。</a:t>
            </a:r>
            <a:r>
              <a:rPr kumimoji="1" lang="ja-JP" altLang="en-US" sz="1600" dirty="0">
                <a:solidFill>
                  <a:srgbClr val="FF0000"/>
                </a:solidFill>
                <a:latin typeface="Meiryo UI" panose="020B0604030504040204" pitchFamily="50" charset="-128"/>
                <a:ea typeface="Meiryo UI" panose="020B0604030504040204" pitchFamily="50" charset="-128"/>
              </a:rPr>
              <a:t>　　</a:t>
            </a:r>
            <a:endParaRPr kumimoji="1" lang="en-US" altLang="ja-JP" sz="1600" dirty="0" smtClean="0">
              <a:solidFill>
                <a:srgbClr val="FF0000"/>
              </a:solidFill>
              <a:latin typeface="Meiryo UI" panose="020B0604030504040204" pitchFamily="50" charset="-128"/>
              <a:ea typeface="Meiryo UI" panose="020B0604030504040204" pitchFamily="50" charset="-128"/>
            </a:endParaRPr>
          </a:p>
        </p:txBody>
      </p:sp>
      <p:sp>
        <p:nvSpPr>
          <p:cNvPr id="52" name="右矢印 51"/>
          <p:cNvSpPr/>
          <p:nvPr/>
        </p:nvSpPr>
        <p:spPr>
          <a:xfrm>
            <a:off x="1858358" y="1837373"/>
            <a:ext cx="297368" cy="1882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右矢印 52"/>
          <p:cNvSpPr/>
          <p:nvPr/>
        </p:nvSpPr>
        <p:spPr>
          <a:xfrm>
            <a:off x="1858358" y="2101024"/>
            <a:ext cx="297368" cy="1882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右矢印 53"/>
          <p:cNvSpPr/>
          <p:nvPr/>
        </p:nvSpPr>
        <p:spPr>
          <a:xfrm>
            <a:off x="4660244" y="3474542"/>
            <a:ext cx="297368" cy="1882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右矢印 54"/>
          <p:cNvSpPr/>
          <p:nvPr/>
        </p:nvSpPr>
        <p:spPr>
          <a:xfrm>
            <a:off x="4677376" y="3881063"/>
            <a:ext cx="297368" cy="1882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　</a:t>
            </a:r>
            <a:endParaRPr kumimoji="1" lang="ja-JP" altLang="en-US" dirty="0"/>
          </a:p>
        </p:txBody>
      </p:sp>
    </p:spTree>
    <p:extLst>
      <p:ext uri="{BB962C8B-B14F-4D97-AF65-F5344CB8AC3E}">
        <p14:creationId xmlns:p14="http://schemas.microsoft.com/office/powerpoint/2010/main" val="537312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31373"/>
            <a:ext cx="131968" cy="263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5314" tIns="32657" rIns="65314" bIns="32657" numCol="1" anchor="ctr" anchorCtr="0" compatLnSpc="1">
            <a:prstTxWarp prst="textNoShape">
              <a:avLst/>
            </a:prstTxWarp>
            <a:spAutoFit/>
          </a:bodyPr>
          <a:lstStyle/>
          <a:p>
            <a:endParaRPr lang="ja-JP" altLang="en-US" sz="1286" dirty="0"/>
          </a:p>
        </p:txBody>
      </p:sp>
      <p:sp>
        <p:nvSpPr>
          <p:cNvPr id="6" name="Rectangle 2"/>
          <p:cNvSpPr>
            <a:spLocks noChangeArrowheads="1"/>
          </p:cNvSpPr>
          <p:nvPr/>
        </p:nvSpPr>
        <p:spPr bwMode="auto">
          <a:xfrm>
            <a:off x="381000" y="31373"/>
            <a:ext cx="131968" cy="263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5314" tIns="32657" rIns="65314" bIns="32657" numCol="1" anchor="ctr" anchorCtr="0" compatLnSpc="1">
            <a:prstTxWarp prst="textNoShape">
              <a:avLst/>
            </a:prstTxWarp>
            <a:spAutoFit/>
          </a:bodyPr>
          <a:lstStyle/>
          <a:p>
            <a:endParaRPr lang="ja-JP" altLang="en-US" sz="1286" dirty="0"/>
          </a:p>
        </p:txBody>
      </p:sp>
      <p:cxnSp>
        <p:nvCxnSpPr>
          <p:cNvPr id="8" name="直線コネクタ 7"/>
          <p:cNvCxnSpPr/>
          <p:nvPr/>
        </p:nvCxnSpPr>
        <p:spPr>
          <a:xfrm>
            <a:off x="201138" y="476821"/>
            <a:ext cx="9012480" cy="19531"/>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171859" y="100516"/>
            <a:ext cx="8980225" cy="369332"/>
          </a:xfrm>
          <a:prstGeom prst="rect">
            <a:avLst/>
          </a:prstGeom>
          <a:noFill/>
        </p:spPr>
        <p:txBody>
          <a:bodyPr wrap="square" rtlCol="0">
            <a:spAutoFit/>
          </a:bodyPr>
          <a:lstStyle/>
          <a:p>
            <a:r>
              <a:rPr lang="ja-JP" altLang="en-US" b="1" dirty="0" smtClean="0">
                <a:solidFill>
                  <a:srgbClr val="7030A0"/>
                </a:solidFill>
                <a:latin typeface="Meiryo UI" panose="020B0604030504040204" pitchFamily="50" charset="-128"/>
                <a:ea typeface="Meiryo UI" panose="020B0604030504040204" pitchFamily="50" charset="-128"/>
              </a:rPr>
              <a:t>大阪光のまちづくり２０３０構想の</a:t>
            </a:r>
            <a:r>
              <a:rPr lang="ja-JP" altLang="en-US" b="1" dirty="0">
                <a:solidFill>
                  <a:srgbClr val="7030A0"/>
                </a:solidFill>
                <a:latin typeface="Meiryo UI" panose="020B0604030504040204" pitchFamily="50" charset="-128"/>
                <a:ea typeface="Meiryo UI" panose="020B0604030504040204" pitchFamily="50" charset="-128"/>
              </a:rPr>
              <a:t>策定に向けた方向性と仕組み　</a:t>
            </a:r>
          </a:p>
        </p:txBody>
      </p:sp>
      <p:sp>
        <p:nvSpPr>
          <p:cNvPr id="17" name="正方形/長方形 16"/>
          <p:cNvSpPr/>
          <p:nvPr/>
        </p:nvSpPr>
        <p:spPr>
          <a:xfrm>
            <a:off x="9234873" y="60095"/>
            <a:ext cx="553358" cy="3199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下矢印 8"/>
          <p:cNvSpPr/>
          <p:nvPr/>
        </p:nvSpPr>
        <p:spPr>
          <a:xfrm>
            <a:off x="4149902" y="1315849"/>
            <a:ext cx="1481071" cy="230102"/>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xmlns="" id="{9BEF367F-137E-4FF1-A184-B27332332E78}"/>
              </a:ext>
            </a:extLst>
          </p:cNvPr>
          <p:cNvSpPr txBox="1"/>
          <p:nvPr/>
        </p:nvSpPr>
        <p:spPr>
          <a:xfrm>
            <a:off x="3404040" y="1566472"/>
            <a:ext cx="3344494" cy="369332"/>
          </a:xfrm>
          <a:prstGeom prst="rect">
            <a:avLst/>
          </a:prstGeom>
          <a:noFill/>
        </p:spPr>
        <p:txBody>
          <a:bodyPr wrap="square">
            <a:spAutoFit/>
          </a:bodyPr>
          <a:lstStyle/>
          <a:p>
            <a:r>
              <a:rPr kumimoji="1" lang="ja-JP" altLang="en-US" sz="1800" b="1" u="sng" dirty="0">
                <a:solidFill>
                  <a:schemeClr val="tx1"/>
                </a:solidFill>
                <a:latin typeface="Meiryo UI" panose="020B0604030504040204" pitchFamily="50" charset="-128"/>
                <a:ea typeface="Meiryo UI" panose="020B0604030504040204" pitchFamily="50" charset="-128"/>
              </a:rPr>
              <a:t>「水と光の首都大阪のブランド」</a:t>
            </a:r>
            <a:endParaRPr lang="ja-JP" altLang="en-US" dirty="0"/>
          </a:p>
        </p:txBody>
      </p:sp>
      <p:sp>
        <p:nvSpPr>
          <p:cNvPr id="22" name="テキスト ボックス 21">
            <a:extLst>
              <a:ext uri="{FF2B5EF4-FFF2-40B4-BE49-F238E27FC236}">
                <a16:creationId xmlns:a16="http://schemas.microsoft.com/office/drawing/2014/main" xmlns="" id="{7CE7F5FB-EF79-48EE-B88A-BA9433648F32}"/>
              </a:ext>
            </a:extLst>
          </p:cNvPr>
          <p:cNvSpPr txBox="1"/>
          <p:nvPr/>
        </p:nvSpPr>
        <p:spPr>
          <a:xfrm>
            <a:off x="2928541" y="2195052"/>
            <a:ext cx="1322339" cy="369332"/>
          </a:xfrm>
          <a:prstGeom prst="rect">
            <a:avLst/>
          </a:prstGeom>
          <a:noFill/>
          <a:ln>
            <a:noFill/>
          </a:ln>
        </p:spPr>
        <p:txBody>
          <a:bodyPr wrap="square">
            <a:spAutoFit/>
          </a:bodyPr>
          <a:lstStyle/>
          <a:p>
            <a:pPr algn="ctr"/>
            <a:r>
              <a:rPr kumimoji="1" lang="ja-JP" altLang="en-US" sz="1800" b="1" u="sng" dirty="0" smtClean="0">
                <a:solidFill>
                  <a:schemeClr val="tx1"/>
                </a:solidFill>
                <a:latin typeface="Meiryo UI" panose="020B0604030504040204" pitchFamily="50" charset="-128"/>
                <a:ea typeface="Meiryo UI" panose="020B0604030504040204" pitchFamily="50" charset="-128"/>
              </a:rPr>
              <a:t>「確立」</a:t>
            </a:r>
            <a:r>
              <a:rPr kumimoji="1" lang="ja-JP" altLang="en-US" sz="1800" b="1" u="sng" dirty="0">
                <a:solidFill>
                  <a:schemeClr val="tx1"/>
                </a:solidFill>
                <a:latin typeface="Meiryo UI" panose="020B0604030504040204" pitchFamily="50" charset="-128"/>
                <a:ea typeface="Meiryo UI" panose="020B0604030504040204" pitchFamily="50" charset="-128"/>
              </a:rPr>
              <a:t>　</a:t>
            </a:r>
            <a:endParaRPr lang="ja-JP" altLang="en-US" dirty="0"/>
          </a:p>
        </p:txBody>
      </p:sp>
      <p:sp>
        <p:nvSpPr>
          <p:cNvPr id="23" name="テキスト ボックス 22">
            <a:extLst>
              <a:ext uri="{FF2B5EF4-FFF2-40B4-BE49-F238E27FC236}">
                <a16:creationId xmlns:a16="http://schemas.microsoft.com/office/drawing/2014/main" xmlns="" id="{F1BDBE3A-BF34-4F30-95C1-A0A57EB033D5}"/>
              </a:ext>
            </a:extLst>
          </p:cNvPr>
          <p:cNvSpPr txBox="1"/>
          <p:nvPr/>
        </p:nvSpPr>
        <p:spPr>
          <a:xfrm>
            <a:off x="5102862" y="2195774"/>
            <a:ext cx="3910201" cy="369332"/>
          </a:xfrm>
          <a:prstGeom prst="rect">
            <a:avLst/>
          </a:prstGeom>
          <a:noFill/>
          <a:ln>
            <a:solidFill>
              <a:schemeClr val="accent5">
                <a:lumMod val="50000"/>
              </a:schemeClr>
            </a:solidFill>
          </a:ln>
        </p:spPr>
        <p:txBody>
          <a:bodyPr wrap="square">
            <a:spAutoFit/>
          </a:bodyPr>
          <a:lstStyle/>
          <a:p>
            <a:r>
              <a:rPr kumimoji="1" lang="ja-JP" altLang="en-US" sz="1800" b="1" dirty="0" smtClean="0">
                <a:solidFill>
                  <a:schemeClr val="tx1"/>
                </a:solidFill>
                <a:latin typeface="Meiryo UI" panose="020B0604030504040204" pitchFamily="50" charset="-128"/>
                <a:ea typeface="Meiryo UI" panose="020B0604030504040204" pitchFamily="50" charset="-128"/>
              </a:rPr>
              <a:t>　</a:t>
            </a:r>
            <a:r>
              <a:rPr kumimoji="1" lang="ja-JP" altLang="en-US" sz="1800" b="1" dirty="0">
                <a:solidFill>
                  <a:schemeClr val="tx1"/>
                </a:solidFill>
                <a:latin typeface="Meiryo UI" panose="020B0604030504040204" pitchFamily="50" charset="-128"/>
                <a:ea typeface="Meiryo UI" panose="020B0604030504040204" pitchFamily="50" charset="-128"/>
              </a:rPr>
              <a:t>　</a:t>
            </a:r>
            <a:r>
              <a:rPr kumimoji="1" lang="ja-JP" altLang="en-US" sz="1800" b="1" u="sng" dirty="0" smtClean="0">
                <a:solidFill>
                  <a:schemeClr val="tx1"/>
                </a:solidFill>
                <a:latin typeface="Meiryo UI" panose="020B0604030504040204" pitchFamily="50" charset="-128"/>
                <a:ea typeface="Meiryo UI" panose="020B0604030504040204" pitchFamily="50" charset="-128"/>
              </a:rPr>
              <a:t>「浸透・発信」</a:t>
            </a:r>
            <a:r>
              <a:rPr kumimoji="1" lang="ja-JP" altLang="en-US" sz="1800" b="1" u="sng" dirty="0">
                <a:solidFill>
                  <a:schemeClr val="tx1"/>
                </a:solidFill>
                <a:latin typeface="Meiryo UI" panose="020B0604030504040204" pitchFamily="50" charset="-128"/>
                <a:ea typeface="Meiryo UI" panose="020B0604030504040204" pitchFamily="50" charset="-128"/>
              </a:rPr>
              <a:t>　</a:t>
            </a:r>
            <a:endParaRPr lang="ja-JP" altLang="en-US" dirty="0"/>
          </a:p>
        </p:txBody>
      </p:sp>
      <p:sp>
        <p:nvSpPr>
          <p:cNvPr id="24" name="テキスト ボックス 23">
            <a:extLst>
              <a:ext uri="{FF2B5EF4-FFF2-40B4-BE49-F238E27FC236}">
                <a16:creationId xmlns:a16="http://schemas.microsoft.com/office/drawing/2014/main" xmlns="" id="{890AFE89-7B9D-46C0-996B-7FF3096ABD2D}"/>
              </a:ext>
            </a:extLst>
          </p:cNvPr>
          <p:cNvSpPr txBox="1"/>
          <p:nvPr/>
        </p:nvSpPr>
        <p:spPr>
          <a:xfrm>
            <a:off x="2535993" y="2602716"/>
            <a:ext cx="5669128" cy="338554"/>
          </a:xfrm>
          <a:prstGeom prst="rect">
            <a:avLst/>
          </a:prstGeom>
          <a:noFill/>
        </p:spPr>
        <p:txBody>
          <a:bodyPr wrap="square">
            <a:spAutoFit/>
          </a:bodyPr>
          <a:lstStyle/>
          <a:p>
            <a:r>
              <a:rPr kumimoji="1" lang="ja-JP" altLang="en-US" sz="1600" b="1" u="sng" dirty="0" smtClean="0">
                <a:solidFill>
                  <a:schemeClr val="tx1"/>
                </a:solidFill>
                <a:latin typeface="Meiryo UI" panose="020B0604030504040204" pitchFamily="50" charset="-128"/>
                <a:ea typeface="Meiryo UI" panose="020B0604030504040204" pitchFamily="50" charset="-128"/>
              </a:rPr>
              <a:t>光</a:t>
            </a:r>
            <a:r>
              <a:rPr kumimoji="1" lang="ja-JP" altLang="en-US" sz="1600" b="1" u="sng" dirty="0">
                <a:solidFill>
                  <a:schemeClr val="tx1"/>
                </a:solidFill>
                <a:latin typeface="Meiryo UI" panose="020B0604030504040204" pitchFamily="50" charset="-128"/>
                <a:ea typeface="Meiryo UI" panose="020B0604030504040204" pitchFamily="50" charset="-128"/>
              </a:rPr>
              <a:t>のまちづくりに関する新たな仲間、関わりある人々を増やす</a:t>
            </a:r>
            <a:r>
              <a:rPr kumimoji="1" lang="ja-JP" altLang="en-US" sz="1600" b="1" u="sng" dirty="0" smtClean="0">
                <a:solidFill>
                  <a:schemeClr val="tx1"/>
                </a:solidFill>
                <a:latin typeface="Meiryo UI" panose="020B0604030504040204" pitchFamily="50" charset="-128"/>
                <a:ea typeface="Meiryo UI" panose="020B0604030504040204" pitchFamily="50" charset="-128"/>
              </a:rPr>
              <a:t>事</a:t>
            </a:r>
            <a:endParaRPr kumimoji="1" lang="en-US" altLang="ja-JP" sz="1600" b="1" u="sng" dirty="0">
              <a:solidFill>
                <a:schemeClr val="tx1"/>
              </a:solidFill>
              <a:latin typeface="Meiryo UI" panose="020B0604030504040204" pitchFamily="50" charset="-128"/>
              <a:ea typeface="Meiryo UI" panose="020B0604030504040204" pitchFamily="50" charset="-128"/>
            </a:endParaRPr>
          </a:p>
        </p:txBody>
      </p:sp>
      <p:sp>
        <p:nvSpPr>
          <p:cNvPr id="26" name="右矢印 1">
            <a:extLst>
              <a:ext uri="{FF2B5EF4-FFF2-40B4-BE49-F238E27FC236}">
                <a16:creationId xmlns:a16="http://schemas.microsoft.com/office/drawing/2014/main" xmlns="" id="{C2B8F6CC-05D7-4122-AD9F-7489369D17DB}"/>
              </a:ext>
            </a:extLst>
          </p:cNvPr>
          <p:cNvSpPr/>
          <p:nvPr/>
        </p:nvSpPr>
        <p:spPr>
          <a:xfrm>
            <a:off x="4407899" y="2222537"/>
            <a:ext cx="578168" cy="29132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xmlns="" id="{8271F908-3F97-4B6C-A2FE-56CC1481F41A}"/>
              </a:ext>
            </a:extLst>
          </p:cNvPr>
          <p:cNvSpPr txBox="1"/>
          <p:nvPr/>
        </p:nvSpPr>
        <p:spPr>
          <a:xfrm>
            <a:off x="3270975" y="2909874"/>
            <a:ext cx="3649942" cy="307777"/>
          </a:xfrm>
          <a:prstGeom prst="rect">
            <a:avLst/>
          </a:prstGeom>
          <a:noFill/>
        </p:spPr>
        <p:txBody>
          <a:bodyPr wrap="square">
            <a:spAutoFit/>
          </a:bodyPr>
          <a:lstStyle/>
          <a:p>
            <a:r>
              <a:rPr kumimoji="1" lang="en-US" altLang="ja-JP" sz="14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14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「官民協業」というよりは、「総合力」　で牽引　</a:t>
            </a:r>
            <a:endParaRPr lang="ja-JP" altLang="en-US" sz="1400" dirty="0"/>
          </a:p>
        </p:txBody>
      </p:sp>
      <p:sp>
        <p:nvSpPr>
          <p:cNvPr id="30" name="正方形/長方形 29">
            <a:extLst>
              <a:ext uri="{FF2B5EF4-FFF2-40B4-BE49-F238E27FC236}">
                <a16:creationId xmlns:a16="http://schemas.microsoft.com/office/drawing/2014/main" xmlns="" id="{353661C5-8F5F-409D-A1F4-1BD734524842}"/>
              </a:ext>
            </a:extLst>
          </p:cNvPr>
          <p:cNvSpPr/>
          <p:nvPr/>
        </p:nvSpPr>
        <p:spPr>
          <a:xfrm>
            <a:off x="146923" y="1566471"/>
            <a:ext cx="9720439" cy="1651179"/>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xmlns="" id="{7CE7F5FB-EF79-48EE-B88A-BA9433648F32}"/>
              </a:ext>
            </a:extLst>
          </p:cNvPr>
          <p:cNvSpPr txBox="1"/>
          <p:nvPr/>
        </p:nvSpPr>
        <p:spPr>
          <a:xfrm>
            <a:off x="1239261" y="2192904"/>
            <a:ext cx="1322339" cy="369332"/>
          </a:xfrm>
          <a:prstGeom prst="rect">
            <a:avLst/>
          </a:prstGeom>
          <a:noFill/>
          <a:ln>
            <a:noFill/>
          </a:ln>
        </p:spPr>
        <p:txBody>
          <a:bodyPr wrap="square">
            <a:spAutoFit/>
          </a:bodyPr>
          <a:lstStyle/>
          <a:p>
            <a:pPr algn="ctr"/>
            <a:r>
              <a:rPr kumimoji="1" lang="en-US" altLang="ja-JP" sz="1800" b="1" dirty="0" smtClean="0">
                <a:solidFill>
                  <a:schemeClr val="tx1"/>
                </a:solidFill>
                <a:latin typeface="Meiryo UI" panose="020B0604030504040204" pitchFamily="50" charset="-128"/>
                <a:ea typeface="Meiryo UI" panose="020B0604030504040204" pitchFamily="50" charset="-128"/>
              </a:rPr>
              <a:t>【</a:t>
            </a:r>
            <a:r>
              <a:rPr kumimoji="1" lang="ja-JP" altLang="en-US" sz="1800" b="1" dirty="0" smtClean="0">
                <a:solidFill>
                  <a:schemeClr val="tx1"/>
                </a:solidFill>
                <a:latin typeface="Meiryo UI" panose="020B0604030504040204" pitchFamily="50" charset="-128"/>
                <a:ea typeface="Meiryo UI" panose="020B0604030504040204" pitchFamily="50" charset="-128"/>
              </a:rPr>
              <a:t>ブランド</a:t>
            </a:r>
            <a:r>
              <a:rPr kumimoji="1" lang="en-US" altLang="ja-JP" sz="1800" b="1" dirty="0" smtClean="0">
                <a:solidFill>
                  <a:schemeClr val="tx1"/>
                </a:solidFill>
                <a:latin typeface="Meiryo UI" panose="020B0604030504040204" pitchFamily="50" charset="-128"/>
                <a:ea typeface="Meiryo UI" panose="020B0604030504040204" pitchFamily="50" charset="-128"/>
              </a:rPr>
              <a:t>】</a:t>
            </a:r>
            <a:r>
              <a:rPr kumimoji="1" lang="ja-JP" altLang="en-US" sz="1800" b="1" dirty="0">
                <a:solidFill>
                  <a:schemeClr val="tx1"/>
                </a:solidFill>
                <a:latin typeface="Meiryo UI" panose="020B0604030504040204" pitchFamily="50" charset="-128"/>
                <a:ea typeface="Meiryo UI" panose="020B0604030504040204" pitchFamily="50" charset="-128"/>
              </a:rPr>
              <a:t>　</a:t>
            </a:r>
            <a:endParaRPr lang="ja-JP" altLang="en-US" dirty="0"/>
          </a:p>
        </p:txBody>
      </p:sp>
      <p:sp>
        <p:nvSpPr>
          <p:cNvPr id="31" name="テキスト ボックス 30">
            <a:extLst>
              <a:ext uri="{FF2B5EF4-FFF2-40B4-BE49-F238E27FC236}">
                <a16:creationId xmlns:a16="http://schemas.microsoft.com/office/drawing/2014/main" xmlns="" id="{890AFE89-7B9D-46C0-996B-7FF3096ABD2D}"/>
              </a:ext>
            </a:extLst>
          </p:cNvPr>
          <p:cNvSpPr txBox="1"/>
          <p:nvPr/>
        </p:nvSpPr>
        <p:spPr>
          <a:xfrm>
            <a:off x="6768686" y="2208293"/>
            <a:ext cx="2285884" cy="338554"/>
          </a:xfrm>
          <a:prstGeom prst="rect">
            <a:avLst/>
          </a:prstGeom>
          <a:noFill/>
        </p:spPr>
        <p:txBody>
          <a:bodyPr wrap="square">
            <a:spAutoFit/>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（取組みの発展・拡大）</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32" name="正方形/長方形 31"/>
          <p:cNvSpPr/>
          <p:nvPr/>
        </p:nvSpPr>
        <p:spPr>
          <a:xfrm>
            <a:off x="199034" y="595495"/>
            <a:ext cx="3102131" cy="338554"/>
          </a:xfrm>
          <a:prstGeom prst="rect">
            <a:avLst/>
          </a:prstGeom>
          <a:solidFill>
            <a:schemeClr val="accent5">
              <a:lumMod val="75000"/>
            </a:schemeClr>
          </a:solidFill>
        </p:spPr>
        <p:txBody>
          <a:bodyPr wrap="none">
            <a:spAutoFit/>
          </a:bodyPr>
          <a:lstStyle/>
          <a:p>
            <a:r>
              <a:rPr lang="ja-JP" altLang="en-US" sz="1600" dirty="0" smtClean="0">
                <a:solidFill>
                  <a:schemeClr val="bg1"/>
                </a:solidFill>
                <a:latin typeface="Meiryo UI" panose="020B0604030504040204" pitchFamily="50" charset="-128"/>
                <a:ea typeface="Meiryo UI" panose="020B0604030504040204" pitchFamily="50" charset="-128"/>
              </a:rPr>
              <a:t>２０３０年</a:t>
            </a:r>
            <a:r>
              <a:rPr lang="ja-JP" altLang="en-US" sz="1600" dirty="0">
                <a:solidFill>
                  <a:schemeClr val="bg1"/>
                </a:solidFill>
                <a:latin typeface="Meiryo UI" panose="020B0604030504040204" pitchFamily="50" charset="-128"/>
                <a:ea typeface="Meiryo UI" panose="020B0604030504040204" pitchFamily="50" charset="-128"/>
              </a:rPr>
              <a:t>に向けた方向性の</a:t>
            </a:r>
            <a:r>
              <a:rPr lang="ja-JP" altLang="en-US" sz="1600" dirty="0" smtClean="0">
                <a:solidFill>
                  <a:schemeClr val="bg1"/>
                </a:solidFill>
                <a:latin typeface="Meiryo UI" panose="020B0604030504040204" pitchFamily="50" charset="-128"/>
                <a:ea typeface="Meiryo UI" panose="020B0604030504040204" pitchFamily="50" charset="-128"/>
              </a:rPr>
              <a:t>整理</a:t>
            </a:r>
            <a:endParaRPr lang="ja-JP" altLang="en-US" sz="1600" dirty="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72348" y="936674"/>
            <a:ext cx="8737521"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　〇これからの１０年は、「水と光の首都大阪」をよりオンリーワンに輝かせ、期待感を喚起していく</a:t>
            </a:r>
            <a:r>
              <a:rPr lang="ja-JP" altLang="en-US" sz="1400" dirty="0" smtClean="0">
                <a:latin typeface="Meiryo UI" panose="020B0604030504040204" pitchFamily="50" charset="-128"/>
                <a:ea typeface="Meiryo UI" panose="020B0604030504040204" pitchFamily="50" charset="-128"/>
              </a:rPr>
              <a:t>必要がある。</a:t>
            </a:r>
            <a:r>
              <a:rPr lang="ja-JP" altLang="en-US" sz="1400" dirty="0">
                <a:latin typeface="Meiryo UI" panose="020B0604030504040204" pitchFamily="50" charset="-128"/>
                <a:ea typeface="Meiryo UI" panose="020B0604030504040204" pitchFamily="50" charset="-128"/>
              </a:rPr>
              <a:t>　　</a:t>
            </a:r>
          </a:p>
        </p:txBody>
      </p:sp>
      <p:sp>
        <p:nvSpPr>
          <p:cNvPr id="21" name="テキスト ボックス 20">
            <a:extLst>
              <a:ext uri="{FF2B5EF4-FFF2-40B4-BE49-F238E27FC236}">
                <a16:creationId xmlns:a16="http://schemas.microsoft.com/office/drawing/2014/main" xmlns="" id="{8DB0EE83-E311-4A2D-866A-114007E640BC}"/>
              </a:ext>
            </a:extLst>
          </p:cNvPr>
          <p:cNvSpPr txBox="1"/>
          <p:nvPr/>
        </p:nvSpPr>
        <p:spPr>
          <a:xfrm>
            <a:off x="69650" y="3333907"/>
            <a:ext cx="3884189" cy="800219"/>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前　提</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水　　と　　光　　の　　首都　　大阪</a:t>
            </a:r>
            <a:endParaRPr kumimoji="1" lang="en-US" altLang="ja-JP"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歴史</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（社会）＝（新しいものの創出）</a:t>
            </a:r>
            <a:endParaRPr kumimoji="1" lang="en-US" altLang="ja-JP" sz="1400" dirty="0">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xmlns="" id="{1F0E3AE2-72E8-4B5D-ABCC-37063A55EE44}"/>
              </a:ext>
            </a:extLst>
          </p:cNvPr>
          <p:cNvSpPr/>
          <p:nvPr/>
        </p:nvSpPr>
        <p:spPr>
          <a:xfrm>
            <a:off x="3953839" y="3344515"/>
            <a:ext cx="5926403" cy="33653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xmlns="" id="{9E930E99-52C1-447B-B30B-28654FFD2A6D}"/>
              </a:ext>
            </a:extLst>
          </p:cNvPr>
          <p:cNvSpPr txBox="1"/>
          <p:nvPr/>
        </p:nvSpPr>
        <p:spPr>
          <a:xfrm>
            <a:off x="4115687" y="6158592"/>
            <a:ext cx="4318854" cy="338554"/>
          </a:xfrm>
          <a:prstGeom prst="rect">
            <a:avLst/>
          </a:prstGeom>
          <a:noFill/>
          <a:ln>
            <a:noFill/>
          </a:ln>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　「ＳＤＧｓに向けた光のまちづくり」の</a:t>
            </a:r>
            <a:r>
              <a:rPr kumimoji="1" lang="ja-JP" altLang="en-US" sz="1600" b="1" dirty="0" smtClean="0">
                <a:latin typeface="Meiryo UI" panose="020B0604030504040204" pitchFamily="50" charset="-128"/>
                <a:ea typeface="Meiryo UI" panose="020B0604030504040204" pitchFamily="50" charset="-128"/>
              </a:rPr>
              <a:t>定義・実践</a:t>
            </a:r>
            <a:endParaRPr kumimoji="1" lang="ja-JP" altLang="en-US" sz="1600" b="1"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xmlns="" id="{966D070F-57BF-459C-AF9A-A9F0E70C8413}"/>
              </a:ext>
            </a:extLst>
          </p:cNvPr>
          <p:cNvSpPr txBox="1"/>
          <p:nvPr/>
        </p:nvSpPr>
        <p:spPr>
          <a:xfrm>
            <a:off x="4220682" y="3787232"/>
            <a:ext cx="1767991"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取組</a:t>
            </a:r>
            <a:r>
              <a:rPr kumimoji="1" lang="ja-JP" altLang="en-US" sz="1400" dirty="0">
                <a:latin typeface="Meiryo UI" panose="020B0604030504040204" pitchFamily="50" charset="-128"/>
                <a:ea typeface="Meiryo UI" panose="020B0604030504040204" pitchFamily="50" charset="-128"/>
              </a:rPr>
              <a:t>の方向性（案）</a:t>
            </a:r>
            <a:endParaRPr kumimoji="1" lang="en-US" altLang="ja-JP" sz="1400" dirty="0">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xmlns="" id="{B6D5E7A0-B92B-452C-B737-0233494E3D63}"/>
              </a:ext>
            </a:extLst>
          </p:cNvPr>
          <p:cNvSpPr txBox="1"/>
          <p:nvPr/>
        </p:nvSpPr>
        <p:spPr>
          <a:xfrm>
            <a:off x="3989022" y="4167340"/>
            <a:ext cx="4863210" cy="1215717"/>
          </a:xfrm>
          <a:prstGeom prst="rect">
            <a:avLst/>
          </a:prstGeom>
          <a:noFill/>
        </p:spPr>
        <p:txBody>
          <a:bodyPr wrap="square">
            <a:spAutoFit/>
          </a:bodyPr>
          <a:lstStyle/>
          <a:p>
            <a:r>
              <a:rPr kumimoji="1" lang="ja-JP" altLang="en-US" sz="1600" b="1" dirty="0" smtClean="0">
                <a:solidFill>
                  <a:schemeClr val="tx1"/>
                </a:solidFill>
                <a:latin typeface="Meiryo UI" panose="020B0604030504040204" pitchFamily="50" charset="-128"/>
                <a:ea typeface="Meiryo UI" panose="020B0604030504040204" pitchFamily="50" charset="-128"/>
              </a:rPr>
              <a:t>１．海と川を包含する「水と光の東西軸</a:t>
            </a: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仮称</a:t>
            </a:r>
            <a:r>
              <a:rPr kumimoji="1" lang="en-US" altLang="ja-JP" sz="1600" b="1" dirty="0">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」の</a:t>
            </a:r>
            <a:r>
              <a:rPr kumimoji="1" lang="ja-JP" altLang="en-US" sz="1600" b="1" dirty="0">
                <a:solidFill>
                  <a:schemeClr val="tx1"/>
                </a:solidFill>
                <a:latin typeface="Meiryo UI" panose="020B0604030504040204" pitchFamily="50" charset="-128"/>
                <a:ea typeface="Meiryo UI" panose="020B0604030504040204" pitchFamily="50" charset="-128"/>
              </a:rPr>
              <a:t>創出</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nSpc>
                <a:spcPts val="1500"/>
              </a:lnSpc>
            </a:pPr>
            <a:endParaRPr kumimoji="1" lang="en-US" altLang="ja-JP" sz="1600" b="1" dirty="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２．大阪</a:t>
            </a:r>
            <a:r>
              <a:rPr kumimoji="1" lang="ja-JP" altLang="en-US" sz="1600" b="1" dirty="0">
                <a:latin typeface="Meiryo UI" panose="020B0604030504040204" pitchFamily="50" charset="-128"/>
                <a:ea typeface="Meiryo UI" panose="020B0604030504040204" pitchFamily="50" charset="-128"/>
              </a:rPr>
              <a:t>都心での官民共創による夜間景観形成</a:t>
            </a:r>
            <a:endParaRPr kumimoji="1" lang="en-US" altLang="ja-JP" sz="1600" b="1" dirty="0">
              <a:latin typeface="Meiryo UI" panose="020B0604030504040204" pitchFamily="50" charset="-128"/>
              <a:ea typeface="Meiryo UI" panose="020B0604030504040204" pitchFamily="50" charset="-128"/>
            </a:endParaRPr>
          </a:p>
          <a:p>
            <a:pPr>
              <a:lnSpc>
                <a:spcPts val="1500"/>
              </a:lnSpc>
            </a:pPr>
            <a:endParaRPr kumimoji="1" lang="en-US" altLang="ja-JP" sz="1600" b="1" dirty="0" smtClean="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３．情報</a:t>
            </a:r>
            <a:r>
              <a:rPr kumimoji="1" lang="ja-JP" altLang="en-US" sz="1600" b="1" dirty="0">
                <a:latin typeface="Meiryo UI" panose="020B0604030504040204" pitchFamily="50" charset="-128"/>
                <a:ea typeface="Meiryo UI" panose="020B0604030504040204" pitchFamily="50" charset="-128"/>
              </a:rPr>
              <a:t>発信と情報共有のためのプラットフォームづくり</a:t>
            </a:r>
            <a:endParaRPr kumimoji="1" lang="en-US" altLang="ja-JP" sz="1600" b="1" dirty="0">
              <a:latin typeface="Meiryo UI" panose="020B0604030504040204" pitchFamily="50" charset="-128"/>
              <a:ea typeface="Meiryo UI" panose="020B0604030504040204" pitchFamily="50" charset="-128"/>
            </a:endParaRPr>
          </a:p>
        </p:txBody>
      </p:sp>
      <p:sp>
        <p:nvSpPr>
          <p:cNvPr id="42" name="テキスト ボックス 41"/>
          <p:cNvSpPr txBox="1"/>
          <p:nvPr/>
        </p:nvSpPr>
        <p:spPr>
          <a:xfrm>
            <a:off x="4559117" y="5625835"/>
            <a:ext cx="4453946" cy="523220"/>
          </a:xfrm>
          <a:prstGeom prst="rect">
            <a:avLst/>
          </a:prstGeom>
          <a:noFill/>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rPr>
              <a:t>上記１～３</a:t>
            </a:r>
            <a:r>
              <a:rPr kumimoji="1" lang="ja-JP" altLang="en-US" sz="1400" dirty="0">
                <a:latin typeface="Meiryo UI" panose="020B0604030504040204" pitchFamily="50" charset="-128"/>
                <a:ea typeface="Meiryo UI" panose="020B0604030504040204" pitchFamily="50" charset="-128"/>
              </a:rPr>
              <a:t>の</a:t>
            </a:r>
            <a:r>
              <a:rPr kumimoji="1" lang="ja-JP" altLang="en-US" sz="1400" dirty="0" smtClean="0">
                <a:latin typeface="Meiryo UI" panose="020B0604030504040204" pitchFamily="50" charset="-128"/>
                <a:ea typeface="Meiryo UI" panose="020B0604030504040204" pitchFamily="50" charset="-128"/>
              </a:rPr>
              <a:t>推進にあたり、光のまちづくりにおいても</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ＳＤＧｓに貢献する必要</a:t>
            </a:r>
            <a:r>
              <a:rPr kumimoji="1" lang="ja-JP" altLang="en-US" sz="1400" dirty="0">
                <a:latin typeface="Meiryo UI" panose="020B0604030504040204" pitchFamily="50" charset="-128"/>
                <a:ea typeface="Meiryo UI" panose="020B0604030504040204" pitchFamily="50" charset="-128"/>
              </a:rPr>
              <a:t>が</a:t>
            </a:r>
            <a:r>
              <a:rPr kumimoji="1" lang="ja-JP" altLang="en-US" sz="1400" dirty="0" smtClean="0">
                <a:latin typeface="Meiryo UI" panose="020B0604030504040204" pitchFamily="50" charset="-128"/>
                <a:ea typeface="Meiryo UI" panose="020B0604030504040204" pitchFamily="50" charset="-128"/>
              </a:rPr>
              <a:t>ある</a:t>
            </a:r>
            <a:endParaRPr kumimoji="1" lang="ja-JP" altLang="en-US" sz="1400" dirty="0">
              <a:latin typeface="Meiryo UI" panose="020B0604030504040204" pitchFamily="50" charset="-128"/>
              <a:ea typeface="Meiryo UI" panose="020B0604030504040204" pitchFamily="50" charset="-128"/>
            </a:endParaRPr>
          </a:p>
        </p:txBody>
      </p:sp>
      <p:sp>
        <p:nvSpPr>
          <p:cNvPr id="43" name="正方形/長方形 42"/>
          <p:cNvSpPr/>
          <p:nvPr/>
        </p:nvSpPr>
        <p:spPr>
          <a:xfrm>
            <a:off x="6104584" y="5381133"/>
            <a:ext cx="708338" cy="2447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II</a:t>
            </a:r>
            <a:endParaRPr kumimoji="1" lang="ja-JP" altLang="en-US" dirty="0">
              <a:solidFill>
                <a:schemeClr val="tx1"/>
              </a:solidFill>
            </a:endParaRPr>
          </a:p>
        </p:txBody>
      </p:sp>
      <p:sp>
        <p:nvSpPr>
          <p:cNvPr id="46" name="正方形/長方形 45"/>
          <p:cNvSpPr/>
          <p:nvPr/>
        </p:nvSpPr>
        <p:spPr>
          <a:xfrm>
            <a:off x="9160493" y="4183857"/>
            <a:ext cx="553358" cy="3199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9157229" y="6173266"/>
            <a:ext cx="553358" cy="3199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p>
        </p:txBody>
      </p:sp>
      <p:sp>
        <p:nvSpPr>
          <p:cNvPr id="53" name="右矢印 52"/>
          <p:cNvSpPr/>
          <p:nvPr/>
        </p:nvSpPr>
        <p:spPr>
          <a:xfrm>
            <a:off x="8868756" y="4177656"/>
            <a:ext cx="266732" cy="326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9124" y="4209386"/>
            <a:ext cx="4953000" cy="1169551"/>
          </a:xfrm>
          <a:prstGeom prst="rect">
            <a:avLst/>
          </a:prstGeom>
        </p:spPr>
        <p:txBody>
          <a:bodyPr>
            <a:spAutoFit/>
          </a:bodyPr>
          <a:lstStyle/>
          <a:p>
            <a:pPr lvl="0"/>
            <a:r>
              <a:rPr kumimoji="1" lang="ja-JP" altLang="en-US" sz="1350" u="sng" dirty="0">
                <a:solidFill>
                  <a:srgbClr val="FF0000"/>
                </a:solidFill>
                <a:latin typeface="Meiryo UI" panose="020B0604030504040204" pitchFamily="50" charset="-128"/>
                <a:ea typeface="Meiryo UI" panose="020B0604030504040204" pitchFamily="50" charset="-128"/>
              </a:rPr>
              <a:t>光が「水の都」に果たすべき役割は、「大阪らしさ」を際立</a:t>
            </a:r>
            <a:endParaRPr kumimoji="1" lang="en-US" altLang="ja-JP" sz="1350" u="sng" dirty="0">
              <a:solidFill>
                <a:srgbClr val="FF0000"/>
              </a:solidFill>
              <a:latin typeface="Meiryo UI" panose="020B0604030504040204" pitchFamily="50" charset="-128"/>
              <a:ea typeface="Meiryo UI" panose="020B0604030504040204" pitchFamily="50" charset="-128"/>
            </a:endParaRPr>
          </a:p>
          <a:p>
            <a:pPr lvl="0"/>
            <a:r>
              <a:rPr kumimoji="1" lang="ja-JP" altLang="en-US" sz="1350" u="sng" dirty="0" smtClean="0">
                <a:solidFill>
                  <a:srgbClr val="FF0000"/>
                </a:solidFill>
                <a:latin typeface="Meiryo UI" panose="020B0604030504040204" pitchFamily="50" charset="-128"/>
                <a:ea typeface="Meiryo UI" panose="020B0604030504040204" pitchFamily="50" charset="-128"/>
              </a:rPr>
              <a:t>たせる</a:t>
            </a:r>
            <a:r>
              <a:rPr kumimoji="1" lang="ja-JP" altLang="en-US" sz="1350" u="sng" dirty="0">
                <a:solidFill>
                  <a:srgbClr val="FF0000"/>
                </a:solidFill>
                <a:latin typeface="Meiryo UI" panose="020B0604030504040204" pitchFamily="50" charset="-128"/>
                <a:ea typeface="Meiryo UI" panose="020B0604030504040204" pitchFamily="50" charset="-128"/>
              </a:rPr>
              <a:t>事</a:t>
            </a:r>
            <a:r>
              <a:rPr kumimoji="1" lang="ja-JP" altLang="en-US" sz="1350" dirty="0">
                <a:solidFill>
                  <a:prstClr val="black"/>
                </a:solidFill>
                <a:latin typeface="Meiryo UI" panose="020B0604030504040204" pitchFamily="50" charset="-128"/>
                <a:ea typeface="Meiryo UI" panose="020B0604030504040204" pitchFamily="50" charset="-128"/>
              </a:rPr>
              <a:t>であり、その結果、</a:t>
            </a:r>
            <a:r>
              <a:rPr kumimoji="1" lang="ja-JP" altLang="en-US" sz="1350" u="sng" dirty="0">
                <a:solidFill>
                  <a:srgbClr val="FF0000"/>
                </a:solidFill>
                <a:latin typeface="Meiryo UI" panose="020B0604030504040204" pitchFamily="50" charset="-128"/>
                <a:ea typeface="Meiryo UI" panose="020B0604030504040204" pitchFamily="50" charset="-128"/>
              </a:rPr>
              <a:t>「水の都・大阪」を通じて、</a:t>
            </a:r>
            <a:endParaRPr kumimoji="1" lang="en-US" altLang="ja-JP" sz="1350" u="sng" dirty="0">
              <a:solidFill>
                <a:srgbClr val="FF0000"/>
              </a:solidFill>
              <a:latin typeface="Meiryo UI" panose="020B0604030504040204" pitchFamily="50" charset="-128"/>
              <a:ea typeface="Meiryo UI" panose="020B0604030504040204" pitchFamily="50" charset="-128"/>
            </a:endParaRPr>
          </a:p>
          <a:p>
            <a:pPr lvl="0"/>
            <a:r>
              <a:rPr kumimoji="1" lang="ja-JP" altLang="en-US" sz="1350" u="sng" dirty="0" smtClean="0">
                <a:solidFill>
                  <a:srgbClr val="FF0000"/>
                </a:solidFill>
                <a:latin typeface="Meiryo UI" panose="020B0604030504040204" pitchFamily="50" charset="-128"/>
                <a:ea typeface="Meiryo UI" panose="020B0604030504040204" pitchFamily="50" charset="-128"/>
              </a:rPr>
              <a:t> </a:t>
            </a:r>
            <a:r>
              <a:rPr kumimoji="1" lang="ja-JP" altLang="en-US" sz="1350" u="sng" dirty="0">
                <a:solidFill>
                  <a:srgbClr val="FF0000"/>
                </a:solidFill>
                <a:latin typeface="Meiryo UI" panose="020B0604030504040204" pitchFamily="50" charset="-128"/>
                <a:ea typeface="Meiryo UI" panose="020B0604030504040204" pitchFamily="50" charset="-128"/>
              </a:rPr>
              <a:t>「光」への関心を高め、光のまちづくりに繋げていく事。</a:t>
            </a:r>
            <a:endParaRPr kumimoji="1" lang="en-US" altLang="ja-JP" sz="1350" u="sng" dirty="0">
              <a:solidFill>
                <a:srgbClr val="FF0000"/>
              </a:solidFill>
              <a:latin typeface="Meiryo UI" panose="020B0604030504040204" pitchFamily="50" charset="-128"/>
              <a:ea typeface="Meiryo UI" panose="020B0604030504040204" pitchFamily="50" charset="-128"/>
            </a:endParaRPr>
          </a:p>
          <a:p>
            <a:pPr lvl="0"/>
            <a:r>
              <a:rPr kumimoji="1" lang="ja-JP" altLang="en-US" sz="1350" dirty="0" smtClean="0">
                <a:solidFill>
                  <a:prstClr val="black"/>
                </a:solidFill>
                <a:latin typeface="Meiryo UI" panose="020B0604030504040204" pitchFamily="50" charset="-128"/>
                <a:ea typeface="Meiryo UI" panose="020B0604030504040204" pitchFamily="50" charset="-128"/>
              </a:rPr>
              <a:t>単</a:t>
            </a:r>
            <a:r>
              <a:rPr kumimoji="1" lang="ja-JP" altLang="en-US" sz="1350" dirty="0">
                <a:solidFill>
                  <a:prstClr val="black"/>
                </a:solidFill>
                <a:latin typeface="Meiryo UI" panose="020B0604030504040204" pitchFamily="50" charset="-128"/>
                <a:ea typeface="Meiryo UI" panose="020B0604030504040204" pitchFamily="50" charset="-128"/>
              </a:rPr>
              <a:t>に水と調和した景観を生み出すだけでなく、</a:t>
            </a:r>
            <a:r>
              <a:rPr kumimoji="1" lang="ja-JP" altLang="en-US" sz="1350" u="sng" dirty="0">
                <a:solidFill>
                  <a:srgbClr val="FF0000"/>
                </a:solidFill>
                <a:latin typeface="Meiryo UI" panose="020B0604030504040204" pitchFamily="50" charset="-128"/>
                <a:ea typeface="Meiryo UI" panose="020B0604030504040204" pitchFamily="50" charset="-128"/>
              </a:rPr>
              <a:t>新たな文化</a:t>
            </a:r>
            <a:endParaRPr kumimoji="1" lang="en-US" altLang="ja-JP" sz="1350" u="sng" dirty="0">
              <a:solidFill>
                <a:srgbClr val="FF0000"/>
              </a:solidFill>
              <a:latin typeface="Meiryo UI" panose="020B0604030504040204" pitchFamily="50" charset="-128"/>
              <a:ea typeface="Meiryo UI" panose="020B0604030504040204" pitchFamily="50" charset="-128"/>
            </a:endParaRPr>
          </a:p>
          <a:p>
            <a:pPr lvl="0"/>
            <a:r>
              <a:rPr kumimoji="1" lang="ja-JP" altLang="en-US" sz="1350" u="sng" dirty="0" smtClean="0">
                <a:solidFill>
                  <a:srgbClr val="FF0000"/>
                </a:solidFill>
                <a:latin typeface="Meiryo UI" panose="020B0604030504040204" pitchFamily="50" charset="-128"/>
                <a:ea typeface="Meiryo UI" panose="020B0604030504040204" pitchFamily="50" charset="-128"/>
              </a:rPr>
              <a:t>や</a:t>
            </a:r>
            <a:r>
              <a:rPr kumimoji="1" lang="ja-JP" altLang="en-US" sz="1350" u="sng" dirty="0">
                <a:solidFill>
                  <a:srgbClr val="FF0000"/>
                </a:solidFill>
                <a:latin typeface="Meiryo UI" panose="020B0604030504040204" pitchFamily="50" charset="-128"/>
                <a:ea typeface="Meiryo UI" panose="020B0604030504040204" pitchFamily="50" charset="-128"/>
              </a:rPr>
              <a:t>産業・技術にスポットを当てる事が光の意義。</a:t>
            </a:r>
            <a:endParaRPr kumimoji="1" lang="en-US" altLang="ja-JP" sz="1350" u="sng" dirty="0">
              <a:solidFill>
                <a:srgbClr val="FF0000"/>
              </a:solidFill>
              <a:latin typeface="Meiryo UI" panose="020B0604030504040204" pitchFamily="50" charset="-128"/>
              <a:ea typeface="Meiryo UI" panose="020B0604030504040204" pitchFamily="50" charset="-128"/>
            </a:endParaRPr>
          </a:p>
        </p:txBody>
      </p:sp>
      <p:sp>
        <p:nvSpPr>
          <p:cNvPr id="44" name="下矢印 8">
            <a:extLst>
              <a:ext uri="{FF2B5EF4-FFF2-40B4-BE49-F238E27FC236}">
                <a16:creationId xmlns:a16="http://schemas.microsoft.com/office/drawing/2014/main" xmlns="" id="{642E20F5-2218-4C7B-87C1-230BB1C2B8F9}"/>
              </a:ext>
            </a:extLst>
          </p:cNvPr>
          <p:cNvSpPr/>
          <p:nvPr/>
        </p:nvSpPr>
        <p:spPr>
          <a:xfrm>
            <a:off x="1377380" y="5429439"/>
            <a:ext cx="1481071" cy="360608"/>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a:extLst>
              <a:ext uri="{FF2B5EF4-FFF2-40B4-BE49-F238E27FC236}">
                <a16:creationId xmlns:a16="http://schemas.microsoft.com/office/drawing/2014/main" xmlns="" id="{71793F16-B1C4-45FB-A9B5-A4FFE48ACAB4}"/>
              </a:ext>
            </a:extLst>
          </p:cNvPr>
          <p:cNvSpPr txBox="1"/>
          <p:nvPr/>
        </p:nvSpPr>
        <p:spPr>
          <a:xfrm>
            <a:off x="-56443" y="5822979"/>
            <a:ext cx="4404721" cy="715581"/>
          </a:xfrm>
          <a:prstGeom prst="rect">
            <a:avLst/>
          </a:prstGeom>
          <a:noFill/>
        </p:spPr>
        <p:txBody>
          <a:bodyPr wrap="square">
            <a:spAutoFit/>
          </a:bodyPr>
          <a:lstStyle/>
          <a:p>
            <a:r>
              <a:rPr kumimoji="1" lang="ja-JP" altLang="en-US" sz="1350" dirty="0" smtClean="0">
                <a:latin typeface="Meiryo UI" panose="020B0604030504040204" pitchFamily="50" charset="-128"/>
                <a:ea typeface="Meiryo UI" panose="020B0604030504040204" pitchFamily="50" charset="-128"/>
              </a:rPr>
              <a:t>〇光のまちづくりにより、新たな文化や産業・技術にスポット</a:t>
            </a:r>
            <a:endParaRPr kumimoji="1" lang="en-US" altLang="ja-JP" sz="1350" dirty="0" smtClean="0">
              <a:latin typeface="Meiryo UI" panose="020B0604030504040204" pitchFamily="50" charset="-128"/>
              <a:ea typeface="Meiryo UI" panose="020B0604030504040204" pitchFamily="50" charset="-128"/>
            </a:endParaRPr>
          </a:p>
          <a:p>
            <a:r>
              <a:rPr kumimoji="1" lang="en-US" altLang="ja-JP" sz="1350" dirty="0">
                <a:latin typeface="Meiryo UI" panose="020B0604030504040204" pitchFamily="50" charset="-128"/>
                <a:ea typeface="Meiryo UI" panose="020B0604030504040204" pitchFamily="50" charset="-128"/>
              </a:rPr>
              <a:t> </a:t>
            </a:r>
            <a:r>
              <a:rPr kumimoji="1" lang="en-US" altLang="ja-JP" sz="1350" dirty="0" smtClean="0">
                <a:latin typeface="Meiryo UI" panose="020B0604030504040204" pitchFamily="50" charset="-128"/>
                <a:ea typeface="Meiryo UI" panose="020B0604030504040204" pitchFamily="50" charset="-128"/>
              </a:rPr>
              <a:t>  </a:t>
            </a:r>
            <a:r>
              <a:rPr kumimoji="1" lang="ja-JP" altLang="en-US" sz="1350" dirty="0" smtClean="0">
                <a:latin typeface="Meiryo UI" panose="020B0604030504040204" pitchFamily="50" charset="-128"/>
                <a:ea typeface="Meiryo UI" panose="020B0604030504040204" pitchFamily="50" charset="-128"/>
              </a:rPr>
              <a:t>を当て、新たな仲間、関わりある人々を増やす。</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a:t>
            </a:r>
            <a:r>
              <a:rPr kumimoji="1" lang="ja-JP" altLang="en-US" sz="1350" dirty="0" smtClean="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　</a:t>
            </a:r>
            <a:r>
              <a:rPr kumimoji="1" lang="ja-JP" altLang="en-US" sz="1350" b="1" u="sng" dirty="0" smtClean="0">
                <a:latin typeface="Meiryo UI" panose="020B0604030504040204" pitchFamily="50" charset="-128"/>
                <a:ea typeface="Meiryo UI" panose="020B0604030504040204" pitchFamily="50" charset="-128"/>
              </a:rPr>
              <a:t>ブランド価値を</a:t>
            </a:r>
            <a:r>
              <a:rPr kumimoji="1" lang="ja-JP" altLang="en-US" sz="1350" b="1" u="sng" dirty="0">
                <a:latin typeface="Meiryo UI" panose="020B0604030504040204" pitchFamily="50" charset="-128"/>
                <a:ea typeface="Meiryo UI" panose="020B0604030504040204" pitchFamily="50" charset="-128"/>
              </a:rPr>
              <a:t>高めつつ、まちの人々を</a:t>
            </a:r>
            <a:r>
              <a:rPr kumimoji="1" lang="ja-JP" altLang="en-US" sz="1350" b="1" u="sng" dirty="0" smtClean="0">
                <a:latin typeface="Meiryo UI" panose="020B0604030504040204" pitchFamily="50" charset="-128"/>
                <a:ea typeface="Meiryo UI" panose="020B0604030504040204" pitchFamily="50" charset="-128"/>
              </a:rPr>
              <a:t>牽引</a:t>
            </a:r>
            <a:endParaRPr kumimoji="1" lang="en-US" altLang="ja-JP" sz="1350" b="1" u="sng" dirty="0">
              <a:latin typeface="Meiryo UI" panose="020B0604030504040204" pitchFamily="50" charset="-128"/>
              <a:ea typeface="Meiryo UI" panose="020B0604030504040204" pitchFamily="50" charset="-128"/>
            </a:endParaRPr>
          </a:p>
        </p:txBody>
      </p:sp>
      <p:sp>
        <p:nvSpPr>
          <p:cNvPr id="51" name="右矢印 50"/>
          <p:cNvSpPr/>
          <p:nvPr/>
        </p:nvSpPr>
        <p:spPr>
          <a:xfrm>
            <a:off x="8868756" y="4787990"/>
            <a:ext cx="266732" cy="326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右矢印 56"/>
          <p:cNvSpPr/>
          <p:nvPr/>
        </p:nvSpPr>
        <p:spPr>
          <a:xfrm>
            <a:off x="8852232" y="6189592"/>
            <a:ext cx="266732" cy="326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4242961" y="3455013"/>
            <a:ext cx="2569962" cy="307777"/>
          </a:xfrm>
          <a:prstGeom prst="rect">
            <a:avLst/>
          </a:prstGeom>
          <a:solidFill>
            <a:schemeClr val="accent1"/>
          </a:solidFill>
        </p:spPr>
        <p:txBody>
          <a:bodyPr wrap="square">
            <a:spAutoFit/>
          </a:bodyPr>
          <a:lstStyle/>
          <a:p>
            <a:pPr algn="ctr"/>
            <a:r>
              <a:rPr lang="ja-JP" altLang="en-US" sz="1400" dirty="0" smtClean="0">
                <a:solidFill>
                  <a:schemeClr val="bg1"/>
                </a:solidFill>
                <a:latin typeface="Meiryo UI" panose="020B0604030504040204" pitchFamily="50" charset="-128"/>
                <a:ea typeface="Meiryo UI" panose="020B0604030504040204" pitchFamily="50" charset="-128"/>
              </a:rPr>
              <a:t>大阪光のまちづくり</a:t>
            </a:r>
            <a:r>
              <a:rPr lang="en-US" altLang="ja-JP" sz="1400" dirty="0" smtClean="0">
                <a:solidFill>
                  <a:schemeClr val="bg1"/>
                </a:solidFill>
                <a:latin typeface="Meiryo UI" panose="020B0604030504040204" pitchFamily="50" charset="-128"/>
                <a:ea typeface="Meiryo UI" panose="020B0604030504040204" pitchFamily="50" charset="-128"/>
              </a:rPr>
              <a:t>2030</a:t>
            </a:r>
            <a:r>
              <a:rPr lang="ja-JP" altLang="en-US" sz="1400" dirty="0" smtClean="0">
                <a:solidFill>
                  <a:schemeClr val="bg1"/>
                </a:solidFill>
                <a:latin typeface="Meiryo UI" panose="020B0604030504040204" pitchFamily="50" charset="-128"/>
                <a:ea typeface="Meiryo UI" panose="020B0604030504040204" pitchFamily="50" charset="-128"/>
              </a:rPr>
              <a:t>構想</a:t>
            </a:r>
            <a:endParaRPr lang="ja-JP" altLang="en-US" sz="1400" dirty="0">
              <a:solidFill>
                <a:schemeClr val="bg1"/>
              </a:solidFill>
              <a:latin typeface="Meiryo UI" panose="020B0604030504040204" pitchFamily="50" charset="-128"/>
              <a:ea typeface="Meiryo UI" panose="020B0604030504040204" pitchFamily="50" charset="-128"/>
            </a:endParaRPr>
          </a:p>
        </p:txBody>
      </p:sp>
      <p:sp>
        <p:nvSpPr>
          <p:cNvPr id="65" name="正方形/長方形 64"/>
          <p:cNvSpPr/>
          <p:nvPr/>
        </p:nvSpPr>
        <p:spPr>
          <a:xfrm>
            <a:off x="6701704" y="1855118"/>
            <a:ext cx="1128651" cy="307777"/>
          </a:xfrm>
          <a:prstGeom prst="rect">
            <a:avLst/>
          </a:prstGeom>
          <a:solidFill>
            <a:schemeClr val="accent1"/>
          </a:solidFill>
        </p:spPr>
        <p:txBody>
          <a:bodyPr wrap="square">
            <a:spAutoFit/>
          </a:bodyPr>
          <a:lstStyle/>
          <a:p>
            <a:pPr algn="ctr"/>
            <a:r>
              <a:rPr lang="en-US" altLang="ja-JP" sz="1400" dirty="0" smtClean="0">
                <a:solidFill>
                  <a:schemeClr val="bg1"/>
                </a:solidFill>
                <a:latin typeface="Meiryo UI" panose="020B0604030504040204" pitchFamily="50" charset="-128"/>
                <a:ea typeface="Meiryo UI" panose="020B0604030504040204" pitchFamily="50" charset="-128"/>
              </a:rPr>
              <a:t>2030</a:t>
            </a:r>
            <a:r>
              <a:rPr lang="ja-JP" altLang="en-US" sz="1400" dirty="0" smtClean="0">
                <a:solidFill>
                  <a:schemeClr val="bg1"/>
                </a:solidFill>
                <a:latin typeface="Meiryo UI" panose="020B0604030504040204" pitchFamily="50" charset="-128"/>
                <a:ea typeface="Meiryo UI" panose="020B0604030504040204" pitchFamily="50" charset="-128"/>
              </a:rPr>
              <a:t>構想</a:t>
            </a:r>
            <a:endParaRPr lang="ja-JP" altLang="en-US" sz="1400" dirty="0">
              <a:solidFill>
                <a:schemeClr val="bg1"/>
              </a:solidFill>
              <a:latin typeface="Meiryo UI" panose="020B0604030504040204" pitchFamily="50" charset="-128"/>
              <a:ea typeface="Meiryo UI" panose="020B0604030504040204" pitchFamily="50" charset="-128"/>
            </a:endParaRPr>
          </a:p>
        </p:txBody>
      </p:sp>
      <p:sp>
        <p:nvSpPr>
          <p:cNvPr id="66" name="正方形/長方形 65"/>
          <p:cNvSpPr/>
          <p:nvPr/>
        </p:nvSpPr>
        <p:spPr>
          <a:xfrm>
            <a:off x="2207196" y="1891554"/>
            <a:ext cx="1128651" cy="307777"/>
          </a:xfrm>
          <a:prstGeom prst="rect">
            <a:avLst/>
          </a:prstGeom>
          <a:solidFill>
            <a:schemeClr val="accent1"/>
          </a:solidFill>
        </p:spPr>
        <p:txBody>
          <a:bodyPr wrap="square">
            <a:spAutoFit/>
          </a:bodyPr>
          <a:lstStyle/>
          <a:p>
            <a:pPr algn="ctr"/>
            <a:r>
              <a:rPr lang="en-US" altLang="ja-JP" sz="1400" dirty="0" smtClean="0">
                <a:solidFill>
                  <a:schemeClr val="bg1"/>
                </a:solidFill>
                <a:latin typeface="Meiryo UI" panose="020B0604030504040204" pitchFamily="50" charset="-128"/>
                <a:ea typeface="Meiryo UI" panose="020B0604030504040204" pitchFamily="50" charset="-128"/>
              </a:rPr>
              <a:t>2020</a:t>
            </a:r>
            <a:r>
              <a:rPr lang="ja-JP" altLang="en-US" sz="1400" dirty="0" smtClean="0">
                <a:solidFill>
                  <a:schemeClr val="bg1"/>
                </a:solidFill>
                <a:latin typeface="Meiryo UI" panose="020B0604030504040204" pitchFamily="50" charset="-128"/>
                <a:ea typeface="Meiryo UI" panose="020B0604030504040204" pitchFamily="50" charset="-128"/>
              </a:rPr>
              <a:t>構想</a:t>
            </a:r>
            <a:endParaRPr lang="ja-JP" altLang="en-US" sz="1400" dirty="0">
              <a:solidFill>
                <a:schemeClr val="bg1"/>
              </a:solidFill>
              <a:latin typeface="Meiryo UI" panose="020B0604030504040204" pitchFamily="50" charset="-128"/>
              <a:ea typeface="Meiryo UI" panose="020B0604030504040204" pitchFamily="50" charset="-128"/>
            </a:endParaRPr>
          </a:p>
        </p:txBody>
      </p:sp>
      <p:sp>
        <p:nvSpPr>
          <p:cNvPr id="47" name="正方形/長方形 46"/>
          <p:cNvSpPr/>
          <p:nvPr/>
        </p:nvSpPr>
        <p:spPr>
          <a:xfrm>
            <a:off x="9165384" y="4771041"/>
            <a:ext cx="553358" cy="3199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20957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win10倉庫1T\光のまちづくりR1\地図\大阪市地図-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4926" y="1354033"/>
            <a:ext cx="5456580" cy="3444036"/>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xmlns="" id="{8DB0EE83-E311-4A2D-866A-114007E640BC}"/>
              </a:ext>
            </a:extLst>
          </p:cNvPr>
          <p:cNvSpPr txBox="1"/>
          <p:nvPr/>
        </p:nvSpPr>
        <p:spPr>
          <a:xfrm>
            <a:off x="-13661" y="705946"/>
            <a:ext cx="9594780" cy="6806992"/>
          </a:xfrm>
          <a:prstGeom prst="rect">
            <a:avLst/>
          </a:prstGeom>
          <a:noFill/>
        </p:spPr>
        <p:txBody>
          <a:bodyPr wrap="square" rtlCol="0">
            <a:spAutoFit/>
          </a:bodyPr>
          <a:lstStyle/>
          <a:p>
            <a:pPr>
              <a:lnSpc>
                <a:spcPts val="800"/>
              </a:lnSpc>
            </a:pPr>
            <a:endParaRPr kumimoji="1" lang="en-US" altLang="ja-JP" sz="1600" b="1" dirty="0" smtClean="0">
              <a:latin typeface="Meiryo UI" panose="020B0604030504040204" pitchFamily="50" charset="-128"/>
              <a:ea typeface="Meiryo UI" panose="020B0604030504040204" pitchFamily="50" charset="-128"/>
            </a:endParaRPr>
          </a:p>
          <a:p>
            <a:pPr>
              <a:lnSpc>
                <a:spcPts val="800"/>
              </a:lnSpc>
            </a:pPr>
            <a:endParaRPr kumimoji="1" lang="en-US" altLang="ja-JP" sz="1600" b="1" dirty="0">
              <a:latin typeface="Meiryo UI" panose="020B0604030504040204" pitchFamily="50" charset="-128"/>
              <a:ea typeface="Meiryo UI" panose="020B0604030504040204" pitchFamily="50" charset="-128"/>
            </a:endParaRPr>
          </a:p>
          <a:p>
            <a:pPr>
              <a:lnSpc>
                <a:spcPts val="800"/>
              </a:lnSpc>
            </a:pPr>
            <a:endParaRPr kumimoji="1" lang="en-US" altLang="ja-JP" sz="1600" b="1" dirty="0" smtClean="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（１）中之島夜間景観の質の向上</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〇夜間景観の価値</a:t>
            </a:r>
            <a:r>
              <a:rPr kumimoji="1" lang="ja-JP" altLang="en-US" sz="1400" dirty="0">
                <a:latin typeface="Meiryo UI" panose="020B0604030504040204" pitchFamily="50" charset="-128"/>
                <a:ea typeface="Meiryo UI" panose="020B0604030504040204" pitchFamily="50" charset="-128"/>
              </a:rPr>
              <a:t>を可視化し、重要さを明確に整理したうえで指針を示す。</a:t>
            </a:r>
          </a:p>
          <a:p>
            <a:pPr>
              <a:lnSpc>
                <a:spcPts val="800"/>
              </a:lnSpc>
            </a:pPr>
            <a:r>
              <a:rPr kumimoji="1" lang="ja-JP" altLang="en-US" sz="1400" dirty="0">
                <a:latin typeface="Meiryo UI" panose="020B0604030504040204" pitchFamily="50" charset="-128"/>
                <a:ea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〇中之島の風景は消滅を前提にせず、価値が高まれば、観光</a:t>
            </a:r>
            <a:r>
              <a:rPr kumimoji="1" lang="ja-JP" altLang="en-US" sz="1400" dirty="0" smtClean="0">
                <a:latin typeface="Meiryo UI" panose="020B0604030504040204" pitchFamily="50" charset="-128"/>
                <a:ea typeface="Meiryo UI" panose="020B0604030504040204" pitchFamily="50" charset="-128"/>
              </a:rPr>
              <a:t>、まち</a:t>
            </a:r>
            <a:r>
              <a:rPr kumimoji="1" lang="ja-JP" altLang="en-US" sz="1400" dirty="0">
                <a:latin typeface="Meiryo UI" panose="020B0604030504040204" pitchFamily="50" charset="-128"/>
                <a:ea typeface="Meiryo UI" panose="020B0604030504040204" pitchFamily="50" charset="-128"/>
              </a:rPr>
              <a:t>の発展に繋がる</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つくる</a:t>
            </a:r>
            <a:r>
              <a:rPr kumimoji="1" lang="ja-JP" altLang="en-US" sz="1400" dirty="0">
                <a:latin typeface="Meiryo UI" panose="020B0604030504040204" pitchFamily="50" charset="-128"/>
                <a:ea typeface="Meiryo UI" panose="020B0604030504040204" pitchFamily="50" charset="-128"/>
              </a:rPr>
              <a:t>にとどまらず</a:t>
            </a:r>
            <a:r>
              <a:rPr kumimoji="1" lang="ja-JP" altLang="en-US" sz="1400" dirty="0" smtClean="0">
                <a:latin typeface="Meiryo UI" panose="020B0604030504040204" pitchFamily="50" charset="-128"/>
                <a:ea typeface="Meiryo UI" panose="020B0604030504040204" pitchFamily="50" charset="-128"/>
              </a:rPr>
              <a:t>、質を高め、価値</a:t>
            </a:r>
            <a:r>
              <a:rPr kumimoji="1" lang="ja-JP" altLang="en-US" sz="1400" dirty="0">
                <a:latin typeface="Meiryo UI" panose="020B0604030504040204" pitchFamily="50" charset="-128"/>
                <a:ea typeface="Meiryo UI" panose="020B0604030504040204" pitchFamily="50" charset="-128"/>
              </a:rPr>
              <a:t>を継承できるよう検討する。</a:t>
            </a:r>
            <a:endParaRPr kumimoji="1" lang="en-US" altLang="ja-JP" sz="1400" dirty="0">
              <a:latin typeface="Meiryo UI" panose="020B0604030504040204" pitchFamily="50" charset="-128"/>
              <a:ea typeface="Meiryo UI" panose="020B0604030504040204" pitchFamily="50" charset="-128"/>
            </a:endParaRPr>
          </a:p>
          <a:p>
            <a:pPr>
              <a:lnSpc>
                <a:spcPts val="1000"/>
              </a:lnSpc>
            </a:pPr>
            <a:r>
              <a:rPr kumimoji="1" lang="ja-JP" altLang="en-US" sz="1600" dirty="0">
                <a:latin typeface="Meiryo UI" panose="020B0604030504040204" pitchFamily="50" charset="-128"/>
                <a:ea typeface="Meiryo UI" panose="020B0604030504040204" pitchFamily="50" charset="-128"/>
              </a:rPr>
              <a:t>　　</a:t>
            </a:r>
            <a:endParaRPr kumimoji="1" lang="en-US" altLang="ja-JP" sz="1600" dirty="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（２</a:t>
            </a:r>
            <a:r>
              <a:rPr kumimoji="1" lang="ja-JP" altLang="en-US" sz="1600" b="1" dirty="0">
                <a:latin typeface="Meiryo UI" panose="020B0604030504040204" pitchFamily="50" charset="-128"/>
                <a:ea typeface="Meiryo UI" panose="020B0604030504040204" pitchFamily="50" charset="-128"/>
              </a:rPr>
              <a:t>）中之島の新たな</a:t>
            </a:r>
            <a:r>
              <a:rPr kumimoji="1" lang="ja-JP" altLang="en-US" sz="1600" b="1" dirty="0" smtClean="0">
                <a:latin typeface="Meiryo UI" panose="020B0604030504040204" pitchFamily="50" charset="-128"/>
                <a:ea typeface="Meiryo UI" panose="020B0604030504040204" pitchFamily="50" charset="-128"/>
              </a:rPr>
              <a:t>エリアへの夜間景観の展開</a:t>
            </a:r>
            <a:r>
              <a:rPr kumimoji="1" lang="ja-JP" altLang="en-US" sz="1400" dirty="0" smtClean="0">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〇中之島では今後、大阪中之島美術館、未来医療 拠点の建築が予定</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されており、さらに２０３１年には、なにわ筋線の開業により、</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新たな駅前開発が予定されている。今後、開発される新たな</a:t>
            </a:r>
            <a:endParaRPr kumimoji="1" lang="en-US" altLang="ja-JP" sz="1400" dirty="0" smtClean="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エリアに夜間景観を展開しつつ</a:t>
            </a:r>
            <a:r>
              <a:rPr kumimoji="1" lang="ja-JP" altLang="en-US" sz="1400" dirty="0">
                <a:latin typeface="Meiryo UI" panose="020B0604030504040204" pitchFamily="50" charset="-128"/>
                <a:ea typeface="Meiryo UI" panose="020B0604030504040204" pitchFamily="50" charset="-128"/>
              </a:rPr>
              <a:t>、なにわ筋線</a:t>
            </a:r>
            <a:r>
              <a:rPr kumimoji="1" lang="ja-JP" altLang="en-US" sz="1400" dirty="0" smtClean="0">
                <a:latin typeface="Meiryo UI" panose="020B0604030504040204" pitchFamily="50" charset="-128"/>
                <a:ea typeface="Meiryo UI" panose="020B0604030504040204" pitchFamily="50" charset="-128"/>
              </a:rPr>
              <a:t>の開通</a:t>
            </a:r>
            <a:r>
              <a:rPr kumimoji="1" lang="ja-JP" altLang="en-US" sz="1400" dirty="0">
                <a:latin typeface="Meiryo UI" panose="020B0604030504040204" pitchFamily="50" charset="-128"/>
                <a:ea typeface="Meiryo UI" panose="020B0604030504040204" pitchFamily="50" charset="-128"/>
              </a:rPr>
              <a:t>に向け</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機運</a:t>
            </a:r>
            <a:r>
              <a:rPr kumimoji="1" lang="ja-JP" altLang="en-US" sz="1400" dirty="0">
                <a:latin typeface="Meiryo UI" panose="020B0604030504040204" pitchFamily="50" charset="-128"/>
                <a:ea typeface="Meiryo UI" panose="020B0604030504040204" pitchFamily="50" charset="-128"/>
              </a:rPr>
              <a:t>を</a:t>
            </a:r>
            <a:r>
              <a:rPr kumimoji="1" lang="ja-JP" altLang="en-US" sz="1400" dirty="0" smtClean="0">
                <a:latin typeface="Meiryo UI" panose="020B0604030504040204" pitchFamily="50" charset="-128"/>
                <a:ea typeface="Meiryo UI" panose="020B0604030504040204" pitchFamily="50" charset="-128"/>
              </a:rPr>
              <a:t>高める。</a:t>
            </a:r>
            <a:endParaRPr kumimoji="1" lang="en-US" altLang="ja-JP" sz="1400" dirty="0" smtClean="0">
              <a:latin typeface="Meiryo UI" panose="020B0604030504040204" pitchFamily="50" charset="-128"/>
              <a:ea typeface="Meiryo UI" panose="020B0604030504040204" pitchFamily="50" charset="-128"/>
            </a:endParaRPr>
          </a:p>
          <a:p>
            <a:pPr>
              <a:lnSpc>
                <a:spcPts val="1000"/>
              </a:lnSpc>
            </a:pPr>
            <a:r>
              <a:rPr kumimoji="1" lang="ja-JP" altLang="en-US" sz="1500" dirty="0" smtClean="0">
                <a:latin typeface="Meiryo UI" panose="020B0604030504040204" pitchFamily="50" charset="-128"/>
                <a:ea typeface="Meiryo UI" panose="020B0604030504040204" pitchFamily="50" charset="-128"/>
              </a:rPr>
              <a:t>　　　　　</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３）海と川を</a:t>
            </a:r>
            <a:r>
              <a:rPr kumimoji="1" lang="ja-JP" altLang="en-US" sz="1600" b="1" dirty="0" smtClean="0">
                <a:latin typeface="Meiryo UI" panose="020B0604030504040204" pitchFamily="50" charset="-128"/>
                <a:ea typeface="Meiryo UI" panose="020B0604030504040204" pitchFamily="50" charset="-128"/>
              </a:rPr>
              <a:t>繋ぐ取組み</a:t>
            </a:r>
            <a:endParaRPr kumimoji="1" lang="en-US" altLang="ja-JP" sz="1600" b="1" dirty="0">
              <a:latin typeface="Meiryo UI" panose="020B0604030504040204" pitchFamily="50" charset="-128"/>
              <a:ea typeface="Meiryo UI" panose="020B0604030504040204" pitchFamily="50" charset="-128"/>
            </a:endParaRPr>
          </a:p>
          <a:p>
            <a:r>
              <a:rPr kumimoji="1" lang="ja-JP" altLang="en-US" sz="15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〇大阪は古来、水際に発達した水都であり、水運</a:t>
            </a:r>
            <a:endParaRPr kumimoji="1" lang="en-US" altLang="ja-JP" sz="1400" dirty="0" smtClean="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交通網の発達が、大阪の基盤となる文化・産業・</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商業などをもたらせてきた。</a:t>
            </a:r>
            <a:endParaRPr kumimoji="1" lang="en-US" altLang="ja-JP" sz="1400" dirty="0" smtClean="0">
              <a:latin typeface="Meiryo UI" panose="020B0604030504040204" pitchFamily="50" charset="-128"/>
              <a:ea typeface="Meiryo UI" panose="020B0604030504040204" pitchFamily="50" charset="-128"/>
            </a:endParaRPr>
          </a:p>
          <a:p>
            <a:pPr>
              <a:lnSpc>
                <a:spcPts val="800"/>
              </a:lnSpc>
            </a:pPr>
            <a:r>
              <a:rPr kumimoji="1" lang="ja-JP" altLang="en-US" sz="1500" dirty="0">
                <a:latin typeface="Meiryo UI" panose="020B0604030504040204" pitchFamily="50" charset="-128"/>
                <a:ea typeface="Meiryo UI" panose="020B0604030504040204" pitchFamily="50" charset="-128"/>
              </a:rPr>
              <a:t>　</a:t>
            </a:r>
            <a:endParaRPr kumimoji="1" lang="en-US" altLang="ja-JP" sz="1500" dirty="0" smtClean="0">
              <a:latin typeface="Meiryo UI" panose="020B0604030504040204" pitchFamily="50" charset="-128"/>
              <a:ea typeface="Meiryo UI" panose="020B0604030504040204" pitchFamily="50" charset="-128"/>
            </a:endParaRPr>
          </a:p>
          <a:p>
            <a:r>
              <a:rPr kumimoji="1" lang="ja-JP" altLang="en-US" sz="15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〇中之島とベイエリアを繋ぐまちの活力の創出が、</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大阪らしい夜間景観の創出となる。中之島は産業</a:t>
            </a:r>
            <a:endParaRPr kumimoji="1" lang="en-US" altLang="ja-JP" sz="1400" dirty="0" smtClean="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・歴史などの源流で</a:t>
            </a:r>
            <a:r>
              <a:rPr kumimoji="1" lang="ja-JP" altLang="en-US" sz="1400" dirty="0">
                <a:latin typeface="Meiryo UI" panose="020B0604030504040204" pitchFamily="50" charset="-128"/>
                <a:ea typeface="Meiryo UI" panose="020B0604030504040204" pitchFamily="50" charset="-128"/>
              </a:rPr>
              <a:t>あることから、海も</a:t>
            </a:r>
            <a:r>
              <a:rPr kumimoji="1" lang="ja-JP" altLang="en-US" sz="1400" dirty="0" smtClean="0">
                <a:latin typeface="Meiryo UI" panose="020B0604030504040204" pitchFamily="50" charset="-128"/>
                <a:ea typeface="Meiryo UI" panose="020B0604030504040204" pitchFamily="50" charset="-128"/>
              </a:rPr>
              <a:t>含めた一体的</a:t>
            </a:r>
            <a:endParaRPr kumimoji="1" lang="en-US" altLang="ja-JP" sz="1400" dirty="0" smtClean="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発展を目的に</a:t>
            </a:r>
            <a:r>
              <a:rPr kumimoji="1" lang="ja-JP" altLang="en-US" sz="1400" dirty="0">
                <a:latin typeface="Meiryo UI" panose="020B0604030504040204" pitchFamily="50" charset="-128"/>
                <a:ea typeface="Meiryo UI" panose="020B0604030504040204" pitchFamily="50" charset="-128"/>
              </a:rPr>
              <a:t>、海と川を包含</a:t>
            </a:r>
            <a:r>
              <a:rPr kumimoji="1" lang="ja-JP" altLang="en-US" sz="1400" dirty="0" smtClean="0">
                <a:latin typeface="Meiryo UI" panose="020B0604030504040204" pitchFamily="50" charset="-128"/>
                <a:ea typeface="Meiryo UI" panose="020B0604030504040204" pitchFamily="50" charset="-128"/>
              </a:rPr>
              <a:t>する</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水と光の東西軸</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仮称</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という</a:t>
            </a:r>
            <a:r>
              <a:rPr kumimoji="1" lang="ja-JP" altLang="en-US" sz="1400" dirty="0" smtClean="0">
                <a:latin typeface="Meiryo UI" panose="020B0604030504040204" pitchFamily="50" charset="-128"/>
                <a:ea typeface="Meiryo UI" panose="020B0604030504040204" pitchFamily="50" charset="-128"/>
              </a:rPr>
              <a:t>新たなキーワードを</a:t>
            </a:r>
            <a:endParaRPr kumimoji="1" lang="en-US" altLang="ja-JP" sz="1400" dirty="0" smtClean="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創出、 </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水と光の東西軸</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仮称</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err="1" smtClean="0">
                <a:latin typeface="Meiryo UI" panose="020B0604030504040204" pitchFamily="50" charset="-128"/>
                <a:ea typeface="Meiryo UI" panose="020B0604030504040204" pitchFamily="50" charset="-128"/>
              </a:rPr>
              <a:t>で統</a:t>
            </a:r>
            <a:r>
              <a:rPr kumimoji="1" lang="ja-JP" altLang="en-US" sz="1400" dirty="0" smtClean="0">
                <a:latin typeface="Meiryo UI" panose="020B0604030504040204" pitchFamily="50" charset="-128"/>
                <a:ea typeface="Meiryo UI" panose="020B0604030504040204" pitchFamily="50" charset="-128"/>
              </a:rPr>
              <a:t>一した</a:t>
            </a:r>
            <a:endParaRPr kumimoji="1" lang="en-US" altLang="ja-JP" sz="1400" dirty="0" smtClean="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コンセプト</a:t>
            </a:r>
            <a:r>
              <a:rPr kumimoji="1" lang="ja-JP" altLang="en-US" sz="1400" dirty="0">
                <a:latin typeface="Meiryo UI" panose="020B0604030504040204" pitchFamily="50" charset="-128"/>
                <a:ea typeface="Meiryo UI" panose="020B0604030504040204" pitchFamily="50" charset="-128"/>
              </a:rPr>
              <a:t>を設定し</a:t>
            </a:r>
            <a:r>
              <a:rPr kumimoji="1" lang="ja-JP" altLang="en-US" sz="1400" dirty="0" smtClean="0">
                <a:latin typeface="Meiryo UI" panose="020B0604030504040204" pitchFamily="50" charset="-128"/>
                <a:ea typeface="Meiryo UI" panose="020B0604030504040204" pitchFamily="50" charset="-128"/>
              </a:rPr>
              <a:t>、展開する。</a:t>
            </a:r>
            <a:endParaRPr kumimoji="1" lang="en-US" altLang="ja-JP" sz="1400" dirty="0" smtClean="0">
              <a:latin typeface="Meiryo UI" panose="020B0604030504040204" pitchFamily="50" charset="-128"/>
              <a:ea typeface="Meiryo UI" panose="020B0604030504040204" pitchFamily="50" charset="-128"/>
            </a:endParaRPr>
          </a:p>
          <a:p>
            <a:pPr>
              <a:lnSpc>
                <a:spcPts val="200"/>
              </a:lnSpc>
            </a:pPr>
            <a:r>
              <a:rPr kumimoji="1" lang="ja-JP" altLang="en-US" sz="800" dirty="0">
                <a:latin typeface="Meiryo UI" panose="020B0604030504040204" pitchFamily="50" charset="-128"/>
                <a:ea typeface="Meiryo UI" panose="020B0604030504040204" pitchFamily="50" charset="-128"/>
              </a:rPr>
              <a:t>　</a:t>
            </a:r>
            <a:endParaRPr kumimoji="1" lang="en-US" altLang="ja-JP" sz="800" dirty="0" smtClean="0">
              <a:latin typeface="Meiryo UI" panose="020B0604030504040204" pitchFamily="50" charset="-128"/>
              <a:ea typeface="Meiryo UI" panose="020B0604030504040204" pitchFamily="50" charset="-128"/>
            </a:endParaRPr>
          </a:p>
          <a:p>
            <a:pPr>
              <a:lnSpc>
                <a:spcPts val="800"/>
              </a:lnSpc>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　　　　 </a:t>
            </a:r>
            <a:endParaRPr kumimoji="1" lang="en-US" altLang="ja-JP" sz="1600" dirty="0">
              <a:latin typeface="Meiryo UI" panose="020B0604030504040204" pitchFamily="50" charset="-128"/>
              <a:ea typeface="Meiryo UI" panose="020B0604030504040204" pitchFamily="50" charset="-128"/>
            </a:endParaRPr>
          </a:p>
          <a:p>
            <a:endParaRPr kumimoji="1" lang="en-US" altLang="ja-JP" sz="1400" dirty="0">
              <a:highlight>
                <a:srgbClr val="FFFF00"/>
              </a:highlight>
              <a:latin typeface="Meiryo UI" panose="020B0604030504040204" pitchFamily="50" charset="-128"/>
              <a:ea typeface="Meiryo UI" panose="020B0604030504040204" pitchFamily="50" charset="-128"/>
            </a:endParaRPr>
          </a:p>
          <a:p>
            <a:r>
              <a:rPr kumimoji="1" lang="ja-JP" altLang="en-US" sz="1400" dirty="0" smtClean="0">
                <a:highlight>
                  <a:srgbClr val="FFFF00"/>
                </a:highlight>
                <a:latin typeface="Meiryo UI" panose="020B0604030504040204" pitchFamily="50" charset="-128"/>
                <a:ea typeface="Meiryo UI" panose="020B0604030504040204" pitchFamily="50" charset="-128"/>
              </a:rPr>
              <a:t>　　</a:t>
            </a:r>
            <a:r>
              <a:rPr kumimoji="1" lang="ja-JP" altLang="en-US" sz="1600" dirty="0" smtClean="0">
                <a:highlight>
                  <a:srgbClr val="FFFF00"/>
                </a:highlight>
                <a:latin typeface="Meiryo UI" panose="020B0604030504040204" pitchFamily="50" charset="-128"/>
                <a:ea typeface="Meiryo UI" panose="020B0604030504040204" pitchFamily="50" charset="-128"/>
              </a:rPr>
              <a:t>２０２５年</a:t>
            </a:r>
            <a:r>
              <a:rPr kumimoji="1" lang="ja-JP" altLang="en-US" sz="1600" dirty="0">
                <a:highlight>
                  <a:srgbClr val="FFFF00"/>
                </a:highlight>
                <a:latin typeface="Meiryo UI" panose="020B0604030504040204" pitchFamily="50" charset="-128"/>
                <a:ea typeface="Meiryo UI" panose="020B0604030504040204" pitchFamily="50" charset="-128"/>
              </a:rPr>
              <a:t>の大阪・関西万博に向けた</a:t>
            </a:r>
            <a:r>
              <a:rPr kumimoji="1" lang="ja-JP" altLang="en-US" sz="1600" dirty="0" smtClean="0">
                <a:highlight>
                  <a:srgbClr val="FFFF00"/>
                </a:highlight>
                <a:latin typeface="Meiryo UI" panose="020B0604030504040204" pitchFamily="50" charset="-128"/>
                <a:ea typeface="Meiryo UI" panose="020B0604030504040204" pitchFamily="50" charset="-128"/>
              </a:rPr>
              <a:t>重点事業と位置づけ、期待感</a:t>
            </a:r>
            <a:r>
              <a:rPr kumimoji="1" lang="ja-JP" altLang="en-US" sz="1600" dirty="0">
                <a:highlight>
                  <a:srgbClr val="FFFF00"/>
                </a:highlight>
                <a:latin typeface="Meiryo UI" panose="020B0604030504040204" pitchFamily="50" charset="-128"/>
                <a:ea typeface="Meiryo UI" panose="020B0604030504040204" pitchFamily="50" charset="-128"/>
              </a:rPr>
              <a:t>を喚起</a:t>
            </a:r>
            <a:r>
              <a:rPr kumimoji="1" lang="ja-JP" altLang="en-US" sz="1600" dirty="0" smtClean="0">
                <a:highlight>
                  <a:srgbClr val="FFFF00"/>
                </a:highlight>
                <a:latin typeface="Meiryo UI" panose="020B0604030504040204" pitchFamily="50" charset="-128"/>
                <a:ea typeface="Meiryo UI" panose="020B0604030504040204" pitchFamily="50" charset="-128"/>
              </a:rPr>
              <a:t>させるため、プロジェクト等と連携する。</a:t>
            </a:r>
            <a:endParaRPr kumimoji="1" lang="en-US" altLang="ja-JP" sz="16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600" b="1" u="sng" dirty="0">
                <a:latin typeface="Meiryo UI" panose="020B0604030504040204" pitchFamily="50" charset="-128"/>
                <a:ea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endParaRPr>
          </a:p>
        </p:txBody>
      </p:sp>
      <p:sp>
        <p:nvSpPr>
          <p:cNvPr id="30" name="Rectangle 2"/>
          <p:cNvSpPr>
            <a:spLocks noChangeArrowheads="1"/>
          </p:cNvSpPr>
          <p:nvPr/>
        </p:nvSpPr>
        <p:spPr bwMode="auto">
          <a:xfrm>
            <a:off x="381000" y="31373"/>
            <a:ext cx="131968" cy="263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5314" tIns="32657" rIns="65314" bIns="32657" numCol="1" anchor="ctr" anchorCtr="0" compatLnSpc="1">
            <a:prstTxWarp prst="textNoShape">
              <a:avLst/>
            </a:prstTxWarp>
            <a:spAutoFit/>
          </a:bodyPr>
          <a:lstStyle/>
          <a:p>
            <a:endParaRPr lang="ja-JP" altLang="en-US" sz="1286" dirty="0"/>
          </a:p>
        </p:txBody>
      </p:sp>
      <p:sp>
        <p:nvSpPr>
          <p:cNvPr id="31" name="Rectangle 2"/>
          <p:cNvSpPr>
            <a:spLocks noChangeArrowheads="1"/>
          </p:cNvSpPr>
          <p:nvPr/>
        </p:nvSpPr>
        <p:spPr bwMode="auto">
          <a:xfrm>
            <a:off x="381000" y="31373"/>
            <a:ext cx="131968" cy="263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5314" tIns="32657" rIns="65314" bIns="32657" numCol="1" anchor="ctr" anchorCtr="0" compatLnSpc="1">
            <a:prstTxWarp prst="textNoShape">
              <a:avLst/>
            </a:prstTxWarp>
            <a:spAutoFit/>
          </a:bodyPr>
          <a:lstStyle/>
          <a:p>
            <a:endParaRPr lang="ja-JP" altLang="en-US" sz="1286" dirty="0"/>
          </a:p>
        </p:txBody>
      </p:sp>
      <p:cxnSp>
        <p:nvCxnSpPr>
          <p:cNvPr id="33" name="直線コネクタ 32"/>
          <p:cNvCxnSpPr/>
          <p:nvPr/>
        </p:nvCxnSpPr>
        <p:spPr>
          <a:xfrm>
            <a:off x="175380" y="450317"/>
            <a:ext cx="9012480" cy="19531"/>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171859" y="100516"/>
            <a:ext cx="8980225" cy="369332"/>
          </a:xfrm>
          <a:prstGeom prst="rect">
            <a:avLst/>
          </a:prstGeom>
          <a:noFill/>
        </p:spPr>
        <p:txBody>
          <a:bodyPr wrap="square" rtlCol="0">
            <a:spAutoFit/>
          </a:bodyPr>
          <a:lstStyle/>
          <a:p>
            <a:r>
              <a:rPr lang="ja-JP" altLang="en-US" b="1" dirty="0" smtClean="0">
                <a:solidFill>
                  <a:srgbClr val="7030A0"/>
                </a:solidFill>
                <a:latin typeface="Meiryo UI" panose="020B0604030504040204" pitchFamily="50" charset="-128"/>
                <a:ea typeface="Meiryo UI" panose="020B0604030504040204" pitchFamily="50" charset="-128"/>
              </a:rPr>
              <a:t>大阪光のまちづくり２０３０</a:t>
            </a:r>
            <a:r>
              <a:rPr lang="ja-JP" altLang="en-US" b="1" dirty="0">
                <a:solidFill>
                  <a:srgbClr val="7030A0"/>
                </a:solidFill>
                <a:latin typeface="Meiryo UI" panose="020B0604030504040204" pitchFamily="50" charset="-128"/>
                <a:ea typeface="Meiryo UI" panose="020B0604030504040204" pitchFamily="50" charset="-128"/>
              </a:rPr>
              <a:t>構想の進め方　（１）</a:t>
            </a:r>
          </a:p>
        </p:txBody>
      </p:sp>
      <p:sp>
        <p:nvSpPr>
          <p:cNvPr id="37" name="正方形/長方形 36"/>
          <p:cNvSpPr/>
          <p:nvPr/>
        </p:nvSpPr>
        <p:spPr>
          <a:xfrm>
            <a:off x="9234873" y="60095"/>
            <a:ext cx="553358" cy="3199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4274650" y="5099976"/>
            <a:ext cx="5631350" cy="117846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564286" y="3602934"/>
            <a:ext cx="272930" cy="141820"/>
          </a:xfrm>
          <a:prstGeom prst="rect">
            <a:avLst/>
          </a:prstGeom>
          <a:noFill/>
        </p:spPr>
        <p:txBody>
          <a:bodyPr wrap="none" rtlCol="0">
            <a:spAutoFit/>
          </a:bodyPr>
          <a:lstStyle/>
          <a:p>
            <a:pPr algn="ctr"/>
            <a:r>
              <a:rPr kumimoji="1" lang="ja-JP" altLang="en-US" sz="643" dirty="0"/>
              <a:t>川口</a:t>
            </a:r>
          </a:p>
        </p:txBody>
      </p:sp>
      <p:sp>
        <p:nvSpPr>
          <p:cNvPr id="13" name="テキスト ボックス 12"/>
          <p:cNvSpPr txBox="1"/>
          <p:nvPr/>
        </p:nvSpPr>
        <p:spPr>
          <a:xfrm>
            <a:off x="7194106" y="3067431"/>
            <a:ext cx="272930" cy="141820"/>
          </a:xfrm>
          <a:prstGeom prst="rect">
            <a:avLst/>
          </a:prstGeom>
          <a:noFill/>
        </p:spPr>
        <p:txBody>
          <a:bodyPr wrap="none" rtlCol="0">
            <a:spAutoFit/>
          </a:bodyPr>
          <a:lstStyle/>
          <a:p>
            <a:pPr algn="ctr"/>
            <a:r>
              <a:rPr kumimoji="1" lang="ja-JP" altLang="en-US" sz="643" dirty="0"/>
              <a:t>西部</a:t>
            </a:r>
          </a:p>
        </p:txBody>
      </p:sp>
      <p:sp>
        <p:nvSpPr>
          <p:cNvPr id="14" name="テキスト ボックス 13"/>
          <p:cNvSpPr txBox="1"/>
          <p:nvPr/>
        </p:nvSpPr>
        <p:spPr>
          <a:xfrm>
            <a:off x="7050535" y="3308833"/>
            <a:ext cx="272930" cy="141820"/>
          </a:xfrm>
          <a:prstGeom prst="rect">
            <a:avLst/>
          </a:prstGeom>
          <a:noFill/>
        </p:spPr>
        <p:txBody>
          <a:bodyPr wrap="none" rtlCol="0">
            <a:spAutoFit/>
          </a:bodyPr>
          <a:lstStyle/>
          <a:p>
            <a:pPr algn="ctr"/>
            <a:r>
              <a:rPr kumimoji="1" lang="ja-JP" altLang="en-US" sz="643" dirty="0"/>
              <a:t>中央</a:t>
            </a:r>
          </a:p>
        </p:txBody>
      </p:sp>
      <p:sp>
        <p:nvSpPr>
          <p:cNvPr id="15" name="テキスト ボックス 14"/>
          <p:cNvSpPr txBox="1"/>
          <p:nvPr/>
        </p:nvSpPr>
        <p:spPr>
          <a:xfrm>
            <a:off x="7674899" y="2928934"/>
            <a:ext cx="337017" cy="215178"/>
          </a:xfrm>
          <a:prstGeom prst="rect">
            <a:avLst/>
          </a:prstGeom>
          <a:noFill/>
        </p:spPr>
        <p:txBody>
          <a:bodyPr wrap="none" rtlCol="0">
            <a:spAutoFit/>
          </a:bodyPr>
          <a:lstStyle/>
          <a:p>
            <a:pPr algn="ctr"/>
            <a:r>
              <a:rPr kumimoji="1" lang="ja-JP" altLang="en-US" sz="643" dirty="0"/>
              <a:t>中之島</a:t>
            </a:r>
            <a:endParaRPr kumimoji="1" lang="en-US" altLang="ja-JP" sz="643" dirty="0"/>
          </a:p>
          <a:p>
            <a:pPr algn="ctr"/>
            <a:r>
              <a:rPr kumimoji="1" lang="ja-JP" altLang="en-US" sz="643" dirty="0"/>
              <a:t>公園</a:t>
            </a:r>
          </a:p>
        </p:txBody>
      </p:sp>
      <p:sp>
        <p:nvSpPr>
          <p:cNvPr id="16" name="テキスト ボックス 15"/>
          <p:cNvSpPr txBox="1"/>
          <p:nvPr/>
        </p:nvSpPr>
        <p:spPr>
          <a:xfrm>
            <a:off x="7932813" y="3007219"/>
            <a:ext cx="401103" cy="141820"/>
          </a:xfrm>
          <a:prstGeom prst="rect">
            <a:avLst/>
          </a:prstGeom>
          <a:noFill/>
        </p:spPr>
        <p:txBody>
          <a:bodyPr wrap="none" rtlCol="0">
            <a:spAutoFit/>
          </a:bodyPr>
          <a:lstStyle/>
          <a:p>
            <a:pPr algn="ctr"/>
            <a:r>
              <a:rPr kumimoji="1" lang="ja-JP" altLang="en-US" sz="643" dirty="0"/>
              <a:t>八軒家浜</a:t>
            </a:r>
          </a:p>
        </p:txBody>
      </p:sp>
      <p:sp>
        <p:nvSpPr>
          <p:cNvPr id="17" name="テキスト ボックス 16"/>
          <p:cNvSpPr txBox="1"/>
          <p:nvPr/>
        </p:nvSpPr>
        <p:spPr>
          <a:xfrm>
            <a:off x="5704189" y="3667765"/>
            <a:ext cx="437851" cy="246221"/>
          </a:xfrm>
          <a:prstGeom prst="rect">
            <a:avLst/>
          </a:prstGeom>
          <a:noFill/>
          <a:ln w="28575">
            <a:noFill/>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US" altLang="ja-JP" sz="1000" dirty="0">
                <a:solidFill>
                  <a:schemeClr val="tx1"/>
                </a:solidFill>
                <a:latin typeface="Meiryo UI" panose="020B0604030504040204" pitchFamily="50" charset="-128"/>
                <a:ea typeface="Meiryo UI" panose="020B0604030504040204" pitchFamily="50" charset="-128"/>
              </a:rPr>
              <a:t>USJ</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5624677" y="4043971"/>
            <a:ext cx="613640" cy="246221"/>
          </a:xfrm>
          <a:prstGeom prst="rect">
            <a:avLst/>
          </a:prstGeom>
          <a:noFill/>
          <a:ln w="28575">
            <a:noFill/>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ja-JP" altLang="en-US" sz="1000" dirty="0">
                <a:solidFill>
                  <a:schemeClr val="tx1"/>
                </a:solidFill>
                <a:latin typeface="Meiryo UI" panose="020B0604030504040204" pitchFamily="50" charset="-128"/>
                <a:ea typeface="Meiryo UI" panose="020B0604030504040204" pitchFamily="50" charset="-128"/>
              </a:rPr>
              <a:t>天保山</a:t>
            </a:r>
          </a:p>
        </p:txBody>
      </p:sp>
      <p:sp>
        <p:nvSpPr>
          <p:cNvPr id="19" name="テキスト ボックス 18"/>
          <p:cNvSpPr txBox="1"/>
          <p:nvPr/>
        </p:nvSpPr>
        <p:spPr>
          <a:xfrm>
            <a:off x="4829791" y="4106655"/>
            <a:ext cx="756785" cy="400110"/>
          </a:xfrm>
          <a:prstGeom prst="rect">
            <a:avLst/>
          </a:prstGeom>
          <a:noFill/>
          <a:ln w="28575">
            <a:noFill/>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ja-JP" altLang="en-US" sz="1000" dirty="0">
                <a:solidFill>
                  <a:schemeClr val="tx1"/>
                </a:solidFill>
                <a:latin typeface="Meiryo UI" panose="020B0604030504040204" pitchFamily="50" charset="-128"/>
                <a:ea typeface="Meiryo UI" panose="020B0604030504040204" pitchFamily="50" charset="-128"/>
              </a:rPr>
              <a:t>咲洲・夢洲地区</a:t>
            </a:r>
          </a:p>
        </p:txBody>
      </p:sp>
      <p:cxnSp>
        <p:nvCxnSpPr>
          <p:cNvPr id="20" name="直線矢印コネクタ 19"/>
          <p:cNvCxnSpPr>
            <a:stCxn id="39" idx="1"/>
          </p:cNvCxnSpPr>
          <p:nvPr/>
        </p:nvCxnSpPr>
        <p:spPr>
          <a:xfrm flipH="1" flipV="1">
            <a:off x="7768648" y="3434484"/>
            <a:ext cx="578606" cy="389384"/>
          </a:xfrm>
          <a:prstGeom prst="straightConnector1">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円/楕円 20"/>
          <p:cNvSpPr/>
          <p:nvPr/>
        </p:nvSpPr>
        <p:spPr>
          <a:xfrm rot="20565773">
            <a:off x="4095658" y="3656194"/>
            <a:ext cx="2426316" cy="835781"/>
          </a:xfrm>
          <a:prstGeom prst="ellipse">
            <a:avLst/>
          </a:prstGeom>
          <a:noFill/>
          <a:ln w="28575">
            <a:solidFill>
              <a:srgbClr val="FF00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a:p>
        </p:txBody>
      </p:sp>
      <p:cxnSp>
        <p:nvCxnSpPr>
          <p:cNvPr id="22" name="直線矢印コネクタ 21"/>
          <p:cNvCxnSpPr>
            <a:stCxn id="41" idx="1"/>
          </p:cNvCxnSpPr>
          <p:nvPr/>
        </p:nvCxnSpPr>
        <p:spPr>
          <a:xfrm flipH="1" flipV="1">
            <a:off x="7932814" y="3194732"/>
            <a:ext cx="422729" cy="165347"/>
          </a:xfrm>
          <a:prstGeom prst="straightConnector1">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40" idx="1"/>
          </p:cNvCxnSpPr>
          <p:nvPr/>
        </p:nvCxnSpPr>
        <p:spPr>
          <a:xfrm flipH="1" flipV="1">
            <a:off x="7708774" y="3342605"/>
            <a:ext cx="625142" cy="246750"/>
          </a:xfrm>
          <a:prstGeom prst="straightConnector1">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4288523" y="5167296"/>
            <a:ext cx="1191370" cy="246221"/>
          </a:xfrm>
          <a:prstGeom prst="rect">
            <a:avLst/>
          </a:prstGeom>
          <a:ln w="28575"/>
        </p:spPr>
        <p:style>
          <a:lnRef idx="3">
            <a:schemeClr val="lt1"/>
          </a:lnRef>
          <a:fillRef idx="1">
            <a:schemeClr val="accent5"/>
          </a:fillRef>
          <a:effectRef idx="1">
            <a:schemeClr val="accent5"/>
          </a:effectRef>
          <a:fontRef idx="minor">
            <a:schemeClr val="lt1"/>
          </a:fontRef>
        </p:style>
        <p:txBody>
          <a:bodyPr wrap="square" rtlCol="0">
            <a:spAutoFit/>
          </a:bodyPr>
          <a:lstStyle/>
          <a:p>
            <a:r>
              <a:rPr lang="ja-JP" altLang="en-US" sz="1000" dirty="0">
                <a:solidFill>
                  <a:schemeClr val="tx1"/>
                </a:solidFill>
                <a:latin typeface="Meiryo UI" panose="020B0604030504040204" pitchFamily="50" charset="-128"/>
                <a:ea typeface="Meiryo UI" panose="020B0604030504040204" pitchFamily="50" charset="-128"/>
              </a:rPr>
              <a:t>１）光の東西軸</a:t>
            </a:r>
          </a:p>
        </p:txBody>
      </p:sp>
      <p:sp>
        <p:nvSpPr>
          <p:cNvPr id="25" name="テキスト ボックス 24"/>
          <p:cNvSpPr txBox="1"/>
          <p:nvPr/>
        </p:nvSpPr>
        <p:spPr>
          <a:xfrm>
            <a:off x="4274650" y="5953415"/>
            <a:ext cx="1159137" cy="246221"/>
          </a:xfrm>
          <a:prstGeom prst="rect">
            <a:avLst/>
          </a:prstGeom>
          <a:solidFill>
            <a:srgbClr val="FFC000"/>
          </a:solidFill>
          <a:ln w="28575"/>
        </p:spPr>
        <p:style>
          <a:lnRef idx="3">
            <a:schemeClr val="lt1"/>
          </a:lnRef>
          <a:fillRef idx="1">
            <a:schemeClr val="accent6"/>
          </a:fillRef>
          <a:effectRef idx="1">
            <a:schemeClr val="accent6"/>
          </a:effectRef>
          <a:fontRef idx="minor">
            <a:schemeClr val="lt1"/>
          </a:fontRef>
        </p:style>
        <p:txBody>
          <a:bodyPr wrap="square" rtlCol="0">
            <a:spAutoFit/>
          </a:bodyPr>
          <a:lstStyle/>
          <a:p>
            <a:r>
              <a:rPr lang="ja-JP" altLang="en-US" sz="1000" dirty="0">
                <a:solidFill>
                  <a:schemeClr val="tx1"/>
                </a:solidFill>
                <a:latin typeface="Meiryo UI" panose="020B0604030504040204" pitchFamily="50" charset="-128"/>
                <a:ea typeface="Meiryo UI" panose="020B0604030504040204" pitchFamily="50" charset="-128"/>
              </a:rPr>
              <a:t>４）光の庭</a:t>
            </a:r>
          </a:p>
        </p:txBody>
      </p:sp>
      <p:sp>
        <p:nvSpPr>
          <p:cNvPr id="26" name="テキスト ボックス 25"/>
          <p:cNvSpPr txBox="1"/>
          <p:nvPr/>
        </p:nvSpPr>
        <p:spPr>
          <a:xfrm>
            <a:off x="4288522" y="5702540"/>
            <a:ext cx="1161280" cy="246221"/>
          </a:xfrm>
          <a:prstGeom prst="rect">
            <a:avLst/>
          </a:prstGeom>
          <a:solidFill>
            <a:srgbClr val="FFFF00"/>
          </a:solidFill>
          <a:ln w="28575"/>
        </p:spPr>
        <p:style>
          <a:lnRef idx="3">
            <a:schemeClr val="lt1"/>
          </a:lnRef>
          <a:fillRef idx="1">
            <a:schemeClr val="accent6"/>
          </a:fillRef>
          <a:effectRef idx="1">
            <a:schemeClr val="accent6"/>
          </a:effectRef>
          <a:fontRef idx="minor">
            <a:schemeClr val="lt1"/>
          </a:fontRef>
        </p:style>
        <p:txBody>
          <a:bodyPr wrap="square" rtlCol="0">
            <a:spAutoFit/>
          </a:bodyPr>
          <a:lstStyle/>
          <a:p>
            <a:r>
              <a:rPr lang="ja-JP" altLang="en-US" sz="1000" dirty="0">
                <a:solidFill>
                  <a:schemeClr val="tx1"/>
                </a:solidFill>
                <a:latin typeface="Meiryo UI" panose="020B0604030504040204" pitchFamily="50" charset="-128"/>
                <a:ea typeface="Meiryo UI" panose="020B0604030504040204" pitchFamily="50" charset="-128"/>
              </a:rPr>
              <a:t>３）光の</a:t>
            </a:r>
            <a:r>
              <a:rPr lang="ja-JP" altLang="en-US" sz="1000" dirty="0" smtClean="0">
                <a:solidFill>
                  <a:schemeClr val="tx1"/>
                </a:solidFill>
                <a:latin typeface="Meiryo UI" panose="020B0604030504040204" pitchFamily="50" charset="-128"/>
                <a:ea typeface="Meiryo UI" panose="020B0604030504040204" pitchFamily="50" charset="-128"/>
              </a:rPr>
              <a:t>南北軸</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4301402" y="5439115"/>
            <a:ext cx="1161831" cy="246221"/>
          </a:xfrm>
          <a:prstGeom prst="rect">
            <a:avLst/>
          </a:prstGeom>
          <a:solidFill>
            <a:srgbClr val="92D050"/>
          </a:solidFill>
          <a:ln w="28575"/>
        </p:spPr>
        <p:style>
          <a:lnRef idx="3">
            <a:schemeClr val="lt1"/>
          </a:lnRef>
          <a:fillRef idx="1">
            <a:schemeClr val="accent3"/>
          </a:fillRef>
          <a:effectRef idx="1">
            <a:schemeClr val="accent3"/>
          </a:effectRef>
          <a:fontRef idx="minor">
            <a:schemeClr val="lt1"/>
          </a:fontRef>
        </p:style>
        <p:txBody>
          <a:bodyPr wrap="square" rtlCol="0">
            <a:spAutoFit/>
          </a:bodyPr>
          <a:lstStyle/>
          <a:p>
            <a:r>
              <a:rPr lang="ja-JP" altLang="en-US" sz="1000" dirty="0">
                <a:solidFill>
                  <a:schemeClr val="tx1"/>
                </a:solidFill>
                <a:latin typeface="Meiryo UI" panose="020B0604030504040204" pitchFamily="50" charset="-128"/>
                <a:ea typeface="Meiryo UI" panose="020B0604030504040204" pitchFamily="50" charset="-128"/>
              </a:rPr>
              <a:t>２）光の回廊</a:t>
            </a:r>
          </a:p>
        </p:txBody>
      </p:sp>
      <p:sp>
        <p:nvSpPr>
          <p:cNvPr id="28" name="テキスト ボックス 27"/>
          <p:cNvSpPr txBox="1"/>
          <p:nvPr/>
        </p:nvSpPr>
        <p:spPr>
          <a:xfrm>
            <a:off x="5442054" y="5128585"/>
            <a:ext cx="4556199" cy="400110"/>
          </a:xfrm>
          <a:prstGeom prst="rect">
            <a:avLst/>
          </a:prstGeom>
          <a:noFill/>
        </p:spPr>
        <p:txBody>
          <a:bodyPr wrap="square" rtlCol="0">
            <a:spAutoFit/>
          </a:bodyPr>
          <a:lstStyle/>
          <a:p>
            <a:pPr>
              <a:lnSpc>
                <a:spcPct val="125000"/>
              </a:lnSpc>
            </a:pPr>
            <a:r>
              <a:rPr lang="ja-JP" altLang="en-US" sz="800" dirty="0">
                <a:latin typeface="Meiryo UI" panose="020B0604030504040204" pitchFamily="50" charset="-128"/>
                <a:ea typeface="Meiryo UI" panose="020B0604030504040204" pitchFamily="50" charset="-128"/>
              </a:rPr>
              <a:t>東は大阪城エリア、天満・桜ノ宮エリアの一帯とし、中之島を経て、西はUSJ、天保山へと続く</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pPr>
              <a:lnSpc>
                <a:spcPct val="125000"/>
              </a:lnSpc>
            </a:pPr>
            <a:r>
              <a:rPr lang="ja-JP" altLang="en-US" sz="800" dirty="0" smtClean="0">
                <a:latin typeface="Meiryo UI" panose="020B0604030504040204" pitchFamily="50" charset="-128"/>
                <a:ea typeface="Meiryo UI" panose="020B0604030504040204" pitchFamily="50" charset="-128"/>
              </a:rPr>
              <a:t>大川</a:t>
            </a:r>
            <a:r>
              <a:rPr lang="ja-JP" altLang="en-US" sz="800" dirty="0">
                <a:latin typeface="Meiryo UI" panose="020B0604030504040204" pitchFamily="50" charset="-128"/>
                <a:ea typeface="Meiryo UI" panose="020B0604030504040204" pitchFamily="50" charset="-128"/>
              </a:rPr>
              <a:t>・堂島川・土佐堀川に沿った軸。咲洲・夢洲地区までを含む。</a:t>
            </a:r>
          </a:p>
        </p:txBody>
      </p:sp>
      <p:sp>
        <p:nvSpPr>
          <p:cNvPr id="29" name="テキスト ボックス 28"/>
          <p:cNvSpPr txBox="1"/>
          <p:nvPr/>
        </p:nvSpPr>
        <p:spPr>
          <a:xfrm>
            <a:off x="5436459" y="5671685"/>
            <a:ext cx="4777047" cy="246221"/>
          </a:xfrm>
          <a:prstGeom prst="rect">
            <a:avLst/>
          </a:prstGeom>
          <a:noFill/>
        </p:spPr>
        <p:txBody>
          <a:bodyPr wrap="square" rtlCol="0">
            <a:spAutoFit/>
          </a:bodyPr>
          <a:lstStyle/>
          <a:p>
            <a:pPr>
              <a:lnSpc>
                <a:spcPct val="125000"/>
              </a:lnSpc>
            </a:pPr>
            <a:r>
              <a:rPr lang="ja-JP" altLang="en-US" sz="800" dirty="0">
                <a:latin typeface="Meiryo UI" panose="020B0604030504040204" pitchFamily="50" charset="-128"/>
                <a:ea typeface="Meiryo UI" panose="020B0604030504040204" pitchFamily="50" charset="-128"/>
              </a:rPr>
              <a:t>大阪駅周辺エリアを北端とし難波・湊町、更には天王寺</a:t>
            </a:r>
            <a:r>
              <a:rPr lang="ja-JP" altLang="en-US" sz="800" dirty="0" smtClean="0">
                <a:latin typeface="Meiryo UI" panose="020B0604030504040204" pitchFamily="50" charset="-128"/>
                <a:ea typeface="Meiryo UI" panose="020B0604030504040204" pitchFamily="50" charset="-128"/>
              </a:rPr>
              <a:t>・阿倍野まで</a:t>
            </a:r>
            <a:r>
              <a:rPr lang="ja-JP" altLang="en-US" sz="800" dirty="0">
                <a:latin typeface="Meiryo UI" panose="020B0604030504040204" pitchFamily="50" charset="-128"/>
                <a:ea typeface="Meiryo UI" panose="020B0604030504040204" pitchFamily="50" charset="-128"/>
              </a:rPr>
              <a:t>を南端とした御堂筋を中心とする軸線。</a:t>
            </a:r>
          </a:p>
        </p:txBody>
      </p:sp>
      <p:sp>
        <p:nvSpPr>
          <p:cNvPr id="32" name="テキスト ボックス 31"/>
          <p:cNvSpPr txBox="1"/>
          <p:nvPr/>
        </p:nvSpPr>
        <p:spPr>
          <a:xfrm>
            <a:off x="5437010" y="5942536"/>
            <a:ext cx="5311477" cy="246221"/>
          </a:xfrm>
          <a:prstGeom prst="rect">
            <a:avLst/>
          </a:prstGeom>
          <a:noFill/>
        </p:spPr>
        <p:txBody>
          <a:bodyPr wrap="square" rtlCol="0">
            <a:spAutoFit/>
          </a:bodyPr>
          <a:lstStyle/>
          <a:p>
            <a:pPr>
              <a:lnSpc>
                <a:spcPct val="125000"/>
              </a:lnSpc>
            </a:pPr>
            <a:r>
              <a:rPr lang="ja-JP" altLang="en-US" sz="800" dirty="0">
                <a:latin typeface="Meiryo UI" panose="020B0604030504040204" pitchFamily="50" charset="-128"/>
                <a:ea typeface="Meiryo UI" panose="020B0604030504040204" pitchFamily="50" charset="-128"/>
              </a:rPr>
              <a:t>八百八橋と呼ばれる大阪の資産である多数の橋が架かる、水上の回遊動線。</a:t>
            </a:r>
          </a:p>
        </p:txBody>
      </p:sp>
      <p:sp>
        <p:nvSpPr>
          <p:cNvPr id="34" name="テキスト ボックス 33"/>
          <p:cNvSpPr txBox="1"/>
          <p:nvPr/>
        </p:nvSpPr>
        <p:spPr>
          <a:xfrm>
            <a:off x="5442727" y="5457128"/>
            <a:ext cx="4569944" cy="246221"/>
          </a:xfrm>
          <a:prstGeom prst="rect">
            <a:avLst/>
          </a:prstGeom>
          <a:noFill/>
        </p:spPr>
        <p:txBody>
          <a:bodyPr wrap="square" rtlCol="0">
            <a:spAutoFit/>
          </a:bodyPr>
          <a:lstStyle/>
          <a:p>
            <a:pPr>
              <a:lnSpc>
                <a:spcPct val="125000"/>
              </a:lnSpc>
            </a:pPr>
            <a:r>
              <a:rPr lang="ja-JP" altLang="en-US" sz="800" dirty="0">
                <a:latin typeface="Meiryo UI" panose="020B0604030504040204" pitchFamily="50" charset="-128"/>
                <a:ea typeface="Meiryo UI" panose="020B0604030504040204" pitchFamily="50" charset="-128"/>
              </a:rPr>
              <a:t>光による新たな魅力創出を担う面的な広がり。個性的な近代建築や、緑豊かな公園などを対象とする。　</a:t>
            </a:r>
          </a:p>
        </p:txBody>
      </p:sp>
      <p:sp>
        <p:nvSpPr>
          <p:cNvPr id="36" name="テキスト ボックス 35"/>
          <p:cNvSpPr txBox="1"/>
          <p:nvPr/>
        </p:nvSpPr>
        <p:spPr>
          <a:xfrm>
            <a:off x="7647923" y="2464299"/>
            <a:ext cx="685993" cy="246221"/>
          </a:xfrm>
          <a:prstGeom prst="rect">
            <a:avLst/>
          </a:prstGeom>
          <a:solidFill>
            <a:srgbClr val="FF99CC"/>
          </a:solidFill>
          <a:ln w="28575"/>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ja-JP" altLang="en-US" sz="1000" dirty="0" smtClean="0">
                <a:solidFill>
                  <a:schemeClr val="tx1"/>
                </a:solidFill>
                <a:latin typeface="Meiryo UI" panose="020B0604030504040204" pitchFamily="50" charset="-128"/>
                <a:ea typeface="Meiryo UI" panose="020B0604030504040204" pitchFamily="50" charset="-128"/>
              </a:rPr>
              <a:t>うめきた</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8008813" y="4095714"/>
            <a:ext cx="1320716" cy="246221"/>
          </a:xfrm>
          <a:prstGeom prst="rect">
            <a:avLst/>
          </a:prstGeom>
          <a:solidFill>
            <a:srgbClr val="FF99CC"/>
          </a:solidFill>
          <a:ln w="28575"/>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ja-JP" altLang="en-US" sz="1000" dirty="0">
                <a:solidFill>
                  <a:schemeClr val="tx1"/>
                </a:solidFill>
                <a:latin typeface="Meiryo UI" panose="020B0604030504040204" pitchFamily="50" charset="-128"/>
                <a:ea typeface="Meiryo UI" panose="020B0604030504040204" pitchFamily="50" charset="-128"/>
              </a:rPr>
              <a:t>天王寺</a:t>
            </a:r>
            <a:r>
              <a:rPr lang="ja-JP" altLang="en-US" sz="1000" dirty="0" smtClean="0">
                <a:solidFill>
                  <a:schemeClr val="tx1"/>
                </a:solidFill>
                <a:latin typeface="Meiryo UI" panose="020B0604030504040204" pitchFamily="50" charset="-128"/>
                <a:ea typeface="Meiryo UI" panose="020B0604030504040204" pitchFamily="50" charset="-128"/>
              </a:rPr>
              <a:t>・阿部野周辺</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8347254" y="3716146"/>
            <a:ext cx="851183" cy="215444"/>
          </a:xfrm>
          <a:prstGeom prst="rect">
            <a:avLst/>
          </a:prstGeom>
          <a:solidFill>
            <a:srgbClr val="FFC000"/>
          </a:solidFill>
          <a:ln w="28575"/>
        </p:spPr>
        <p:style>
          <a:lnRef idx="3">
            <a:schemeClr val="lt1"/>
          </a:lnRef>
          <a:fillRef idx="1">
            <a:schemeClr val="accent6"/>
          </a:fillRef>
          <a:effectRef idx="1">
            <a:schemeClr val="accent6"/>
          </a:effectRef>
          <a:fontRef idx="minor">
            <a:schemeClr val="lt1"/>
          </a:fontRef>
        </p:style>
        <p:txBody>
          <a:bodyPr wrap="square" rtlCol="0">
            <a:spAutoFit/>
          </a:bodyPr>
          <a:lstStyle/>
          <a:p>
            <a:r>
              <a:rPr lang="ja-JP" altLang="en-US" sz="800" b="1" dirty="0">
                <a:solidFill>
                  <a:schemeClr val="tx1"/>
                </a:solidFill>
                <a:latin typeface="Meiryo UI" panose="020B0604030504040204" pitchFamily="50" charset="-128"/>
                <a:ea typeface="Meiryo UI" panose="020B0604030504040204" pitchFamily="50" charset="-128"/>
              </a:rPr>
              <a:t>４）光の庭</a:t>
            </a:r>
          </a:p>
        </p:txBody>
      </p:sp>
      <p:sp>
        <p:nvSpPr>
          <p:cNvPr id="40" name="テキスト ボックス 39"/>
          <p:cNvSpPr txBox="1"/>
          <p:nvPr/>
        </p:nvSpPr>
        <p:spPr>
          <a:xfrm>
            <a:off x="8333916" y="3481633"/>
            <a:ext cx="902720" cy="215444"/>
          </a:xfrm>
          <a:prstGeom prst="rect">
            <a:avLst/>
          </a:prstGeom>
          <a:solidFill>
            <a:srgbClr val="FFFF00"/>
          </a:solidFill>
          <a:ln w="28575"/>
        </p:spPr>
        <p:style>
          <a:lnRef idx="3">
            <a:schemeClr val="lt1"/>
          </a:lnRef>
          <a:fillRef idx="1">
            <a:schemeClr val="accent6"/>
          </a:fillRef>
          <a:effectRef idx="1">
            <a:schemeClr val="accent6"/>
          </a:effectRef>
          <a:fontRef idx="minor">
            <a:schemeClr val="lt1"/>
          </a:fontRef>
        </p:style>
        <p:txBody>
          <a:bodyPr wrap="square" rtlCol="0">
            <a:spAutoFit/>
          </a:bodyPr>
          <a:lstStyle/>
          <a:p>
            <a:r>
              <a:rPr lang="ja-JP" altLang="en-US" sz="800" b="1" dirty="0">
                <a:solidFill>
                  <a:schemeClr val="tx1"/>
                </a:solidFill>
                <a:latin typeface="Meiryo UI" panose="020B0604030504040204" pitchFamily="50" charset="-128"/>
                <a:ea typeface="Meiryo UI" panose="020B0604030504040204" pitchFamily="50" charset="-128"/>
              </a:rPr>
              <a:t>３）光の</a:t>
            </a:r>
            <a:r>
              <a:rPr lang="ja-JP" altLang="en-US" sz="800" b="1" dirty="0" smtClean="0">
                <a:solidFill>
                  <a:schemeClr val="tx1"/>
                </a:solidFill>
                <a:latin typeface="Meiryo UI" panose="020B0604030504040204" pitchFamily="50" charset="-128"/>
                <a:ea typeface="Meiryo UI" panose="020B0604030504040204" pitchFamily="50" charset="-128"/>
              </a:rPr>
              <a:t>南北軸</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8355543" y="3253447"/>
            <a:ext cx="851182" cy="213264"/>
          </a:xfrm>
          <a:prstGeom prst="rect">
            <a:avLst/>
          </a:prstGeom>
          <a:solidFill>
            <a:srgbClr val="92D050"/>
          </a:solidFill>
          <a:ln w="28575"/>
        </p:spPr>
        <p:style>
          <a:lnRef idx="3">
            <a:schemeClr val="lt1"/>
          </a:lnRef>
          <a:fillRef idx="1">
            <a:schemeClr val="accent3"/>
          </a:fillRef>
          <a:effectRef idx="1">
            <a:schemeClr val="accent3"/>
          </a:effectRef>
          <a:fontRef idx="minor">
            <a:schemeClr val="lt1"/>
          </a:fontRef>
        </p:style>
        <p:txBody>
          <a:bodyPr wrap="square" rtlCol="0">
            <a:spAutoFit/>
          </a:bodyPr>
          <a:lstStyle/>
          <a:p>
            <a:r>
              <a:rPr lang="ja-JP" altLang="en-US" sz="786" b="1" dirty="0">
                <a:solidFill>
                  <a:schemeClr val="tx1"/>
                </a:solidFill>
                <a:latin typeface="Meiryo UI" panose="020B0604030504040204" pitchFamily="50" charset="-128"/>
                <a:ea typeface="Meiryo UI" panose="020B0604030504040204" pitchFamily="50" charset="-128"/>
              </a:rPr>
              <a:t>２）光の回廊</a:t>
            </a:r>
          </a:p>
        </p:txBody>
      </p:sp>
      <p:pic>
        <p:nvPicPr>
          <p:cNvPr id="42" name="図 41"/>
          <p:cNvPicPr>
            <a:picLocks noChangeAspect="1"/>
          </p:cNvPicPr>
          <p:nvPr/>
        </p:nvPicPr>
        <p:blipFill>
          <a:blip r:embed="rId3"/>
          <a:stretch>
            <a:fillRect/>
          </a:stretch>
        </p:blipFill>
        <p:spPr>
          <a:xfrm>
            <a:off x="7304812" y="1688692"/>
            <a:ext cx="615121" cy="272725"/>
          </a:xfrm>
          <a:prstGeom prst="rect">
            <a:avLst/>
          </a:prstGeom>
        </p:spPr>
      </p:pic>
      <p:pic>
        <p:nvPicPr>
          <p:cNvPr id="43" name="図 42"/>
          <p:cNvPicPr>
            <a:picLocks noChangeAspect="1"/>
          </p:cNvPicPr>
          <p:nvPr/>
        </p:nvPicPr>
        <p:blipFill>
          <a:blip r:embed="rId3"/>
          <a:stretch>
            <a:fillRect/>
          </a:stretch>
        </p:blipFill>
        <p:spPr>
          <a:xfrm>
            <a:off x="7212920" y="1890496"/>
            <a:ext cx="615121" cy="272725"/>
          </a:xfrm>
          <a:prstGeom prst="rect">
            <a:avLst/>
          </a:prstGeom>
        </p:spPr>
      </p:pic>
      <p:sp>
        <p:nvSpPr>
          <p:cNvPr id="44" name="テキスト ボックス 43"/>
          <p:cNvSpPr txBox="1"/>
          <p:nvPr/>
        </p:nvSpPr>
        <p:spPr>
          <a:xfrm>
            <a:off x="8304906" y="2892465"/>
            <a:ext cx="1196920" cy="246221"/>
          </a:xfrm>
          <a:prstGeom prst="rect">
            <a:avLst/>
          </a:prstGeom>
          <a:solidFill>
            <a:srgbClr val="FF99CC"/>
          </a:solidFill>
          <a:ln w="28575"/>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ja-JP" altLang="en-US" sz="1000" dirty="0">
                <a:solidFill>
                  <a:schemeClr val="tx1"/>
                </a:solidFill>
                <a:latin typeface="Meiryo UI" panose="020B0604030504040204" pitchFamily="50" charset="-128"/>
                <a:ea typeface="Meiryo UI" panose="020B0604030504040204" pitchFamily="50" charset="-128"/>
              </a:rPr>
              <a:t>大阪城</a:t>
            </a:r>
            <a:r>
              <a:rPr lang="ja-JP" altLang="en-US" sz="1000" dirty="0" smtClean="0">
                <a:solidFill>
                  <a:schemeClr val="tx1"/>
                </a:solidFill>
                <a:latin typeface="Meiryo UI" panose="020B0604030504040204" pitchFamily="50" charset="-128"/>
                <a:ea typeface="Meiryo UI" panose="020B0604030504040204" pitchFamily="50" charset="-128"/>
              </a:rPr>
              <a:t>公園周辺</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6027192" y="4804875"/>
            <a:ext cx="4154580" cy="215444"/>
          </a:xfrm>
          <a:prstGeom prst="rect">
            <a:avLst/>
          </a:prstGeom>
          <a:noFill/>
          <a:ln w="3175">
            <a:noFill/>
          </a:ln>
        </p:spPr>
        <p:txBody>
          <a:bodyPr wrap="square" rtlCol="0">
            <a:spAutoFit/>
          </a:bodyPr>
          <a:lstStyle/>
          <a:p>
            <a:r>
              <a:rPr lang="ja-JP" altLang="en-US" sz="800" dirty="0" smtClean="0">
                <a:solidFill>
                  <a:schemeClr val="bg1">
                    <a:lumMod val="50000"/>
                  </a:schemeClr>
                </a:solidFill>
                <a:latin typeface="Meiryo UI" panose="020B0604030504040204" pitchFamily="50" charset="-128"/>
                <a:ea typeface="Meiryo UI" panose="020B0604030504040204" pitchFamily="50" charset="-128"/>
              </a:rPr>
              <a:t>光</a:t>
            </a:r>
            <a:r>
              <a:rPr lang="ja-JP" altLang="en-US" sz="800" dirty="0">
                <a:solidFill>
                  <a:schemeClr val="bg1">
                    <a:lumMod val="50000"/>
                  </a:schemeClr>
                </a:solidFill>
                <a:latin typeface="Meiryo UI" panose="020B0604030504040204" pitchFamily="50" charset="-128"/>
                <a:ea typeface="Meiryo UI" panose="020B0604030504040204" pitchFamily="50" charset="-128"/>
              </a:rPr>
              <a:t>の</a:t>
            </a:r>
            <a:r>
              <a:rPr lang="ja-JP" altLang="en-US" sz="800" dirty="0" smtClean="0">
                <a:solidFill>
                  <a:schemeClr val="bg1">
                    <a:lumMod val="50000"/>
                  </a:schemeClr>
                </a:solidFill>
                <a:latin typeface="Meiryo UI" panose="020B0604030504040204" pitchFamily="50" charset="-128"/>
                <a:ea typeface="Meiryo UI" panose="020B0604030504040204" pitchFamily="50" charset="-128"/>
              </a:rPr>
              <a:t>まちづくり推進委員会におけるターゲットエリアおよび</a:t>
            </a:r>
            <a:r>
              <a:rPr lang="en-US" altLang="ja-JP" sz="800" dirty="0" smtClean="0">
                <a:solidFill>
                  <a:schemeClr val="bg1">
                    <a:lumMod val="50000"/>
                  </a:schemeClr>
                </a:solidFill>
                <a:latin typeface="Meiryo UI" panose="020B0604030504040204" pitchFamily="50" charset="-128"/>
                <a:ea typeface="Meiryo UI" panose="020B0604030504040204" pitchFamily="50" charset="-128"/>
              </a:rPr>
              <a:t>『</a:t>
            </a:r>
            <a:r>
              <a:rPr lang="ja-JP" altLang="en-US" sz="800" dirty="0" smtClean="0">
                <a:solidFill>
                  <a:schemeClr val="bg1">
                    <a:lumMod val="50000"/>
                  </a:schemeClr>
                </a:solidFill>
                <a:latin typeface="Meiryo UI" panose="020B0604030504040204" pitchFamily="50" charset="-128"/>
                <a:ea typeface="Meiryo UI" panose="020B0604030504040204" pitchFamily="50" charset="-128"/>
              </a:rPr>
              <a:t>水と光の東西軸</a:t>
            </a:r>
            <a:r>
              <a:rPr lang="en-US" altLang="ja-JP" sz="800" dirty="0" smtClean="0">
                <a:solidFill>
                  <a:schemeClr val="bg1">
                    <a:lumMod val="50000"/>
                  </a:schemeClr>
                </a:solidFill>
                <a:latin typeface="Meiryo UI" panose="020B0604030504040204" pitchFamily="50" charset="-128"/>
                <a:ea typeface="Meiryo UI" panose="020B0604030504040204" pitchFamily="50" charset="-128"/>
              </a:rPr>
              <a:t>(</a:t>
            </a:r>
            <a:r>
              <a:rPr lang="ja-JP" altLang="en-US" sz="800" dirty="0" smtClean="0">
                <a:solidFill>
                  <a:schemeClr val="bg1">
                    <a:lumMod val="50000"/>
                  </a:schemeClr>
                </a:solidFill>
                <a:latin typeface="Meiryo UI" panose="020B0604030504040204" pitchFamily="50" charset="-128"/>
                <a:ea typeface="Meiryo UI" panose="020B0604030504040204" pitchFamily="50" charset="-128"/>
              </a:rPr>
              <a:t>仮称</a:t>
            </a:r>
            <a:r>
              <a:rPr lang="en-US" altLang="ja-JP" sz="800" dirty="0" smtClean="0">
                <a:solidFill>
                  <a:schemeClr val="bg1">
                    <a:lumMod val="50000"/>
                  </a:schemeClr>
                </a:solidFill>
                <a:latin typeface="Meiryo UI" panose="020B0604030504040204" pitchFamily="50" charset="-128"/>
                <a:ea typeface="Meiryo UI" panose="020B0604030504040204" pitchFamily="50" charset="-128"/>
              </a:rPr>
              <a:t>)』</a:t>
            </a:r>
            <a:r>
              <a:rPr lang="ja-JP" altLang="en-US" sz="800" dirty="0" smtClean="0">
                <a:solidFill>
                  <a:schemeClr val="bg1">
                    <a:lumMod val="50000"/>
                  </a:schemeClr>
                </a:solidFill>
                <a:latin typeface="Meiryo UI" panose="020B0604030504040204" pitchFamily="50" charset="-128"/>
                <a:ea typeface="Meiryo UI" panose="020B0604030504040204" pitchFamily="50" charset="-128"/>
              </a:rPr>
              <a:t>のイメージ</a:t>
            </a:r>
            <a:r>
              <a:rPr lang="ja-JP" altLang="en-US" sz="800" dirty="0">
                <a:solidFill>
                  <a:schemeClr val="bg1">
                    <a:lumMod val="50000"/>
                  </a:schemeClr>
                </a:solidFill>
                <a:latin typeface="Meiryo UI" panose="020B0604030504040204" pitchFamily="50" charset="-128"/>
                <a:ea typeface="Meiryo UI" panose="020B0604030504040204" pitchFamily="50" charset="-128"/>
              </a:rPr>
              <a:t>　</a:t>
            </a:r>
          </a:p>
        </p:txBody>
      </p:sp>
      <p:sp>
        <p:nvSpPr>
          <p:cNvPr id="46" name="角丸四角形 45"/>
          <p:cNvSpPr/>
          <p:nvPr/>
        </p:nvSpPr>
        <p:spPr>
          <a:xfrm>
            <a:off x="3767188" y="4922887"/>
            <a:ext cx="1750091" cy="19119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光の都市軸＞</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6146322" y="3413969"/>
            <a:ext cx="893629" cy="215444"/>
          </a:xfrm>
          <a:prstGeom prst="rect">
            <a:avLst/>
          </a:prstGeom>
          <a:ln w="28575"/>
        </p:spPr>
        <p:style>
          <a:lnRef idx="3">
            <a:schemeClr val="lt1"/>
          </a:lnRef>
          <a:fillRef idx="1">
            <a:schemeClr val="accent5"/>
          </a:fillRef>
          <a:effectRef idx="1">
            <a:schemeClr val="accent5"/>
          </a:effectRef>
          <a:fontRef idx="minor">
            <a:schemeClr val="lt1"/>
          </a:fontRef>
        </p:style>
        <p:txBody>
          <a:bodyPr wrap="square" rtlCol="0">
            <a:spAutoFit/>
          </a:bodyPr>
          <a:lstStyle/>
          <a:p>
            <a:r>
              <a:rPr lang="ja-JP" altLang="en-US" sz="800" b="1" dirty="0">
                <a:solidFill>
                  <a:schemeClr val="tx1"/>
                </a:solidFill>
                <a:latin typeface="Meiryo UI" panose="020B0604030504040204" pitchFamily="50" charset="-128"/>
                <a:ea typeface="Meiryo UI" panose="020B0604030504040204" pitchFamily="50" charset="-128"/>
              </a:rPr>
              <a:t>１）光の東西軸</a:t>
            </a:r>
          </a:p>
        </p:txBody>
      </p:sp>
      <p:sp>
        <p:nvSpPr>
          <p:cNvPr id="48" name="テキスト ボックス 47"/>
          <p:cNvSpPr txBox="1"/>
          <p:nvPr/>
        </p:nvSpPr>
        <p:spPr>
          <a:xfrm>
            <a:off x="7439645" y="3674108"/>
            <a:ext cx="776792" cy="246221"/>
          </a:xfrm>
          <a:prstGeom prst="rect">
            <a:avLst/>
          </a:prstGeom>
          <a:solidFill>
            <a:srgbClr val="FF99CC"/>
          </a:solidFill>
          <a:ln w="28575"/>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ja-JP" altLang="en-US" sz="1000" dirty="0" smtClean="0">
                <a:solidFill>
                  <a:schemeClr val="tx1"/>
                </a:solidFill>
                <a:latin typeface="Meiryo UI" panose="020B0604030504040204" pitchFamily="50" charset="-128"/>
                <a:ea typeface="Meiryo UI" panose="020B0604030504040204" pitchFamily="50" charset="-128"/>
              </a:rPr>
              <a:t>御堂筋</a:t>
            </a:r>
            <a:endParaRPr lang="en-US" altLang="ja-JP" sz="1000" dirty="0" smtClean="0">
              <a:solidFill>
                <a:schemeClr val="tx1"/>
              </a:solidFill>
              <a:latin typeface="Meiryo UI" panose="020B0604030504040204" pitchFamily="50" charset="-128"/>
              <a:ea typeface="Meiryo UI" panose="020B0604030504040204" pitchFamily="50" charset="-128"/>
            </a:endParaRPr>
          </a:p>
        </p:txBody>
      </p:sp>
      <p:sp>
        <p:nvSpPr>
          <p:cNvPr id="49" name="涙形 48"/>
          <p:cNvSpPr/>
          <p:nvPr/>
        </p:nvSpPr>
        <p:spPr>
          <a:xfrm rot="20329334">
            <a:off x="3837767" y="3261974"/>
            <a:ext cx="4611362" cy="901345"/>
          </a:xfrm>
          <a:prstGeom prst="teardrop">
            <a:avLst>
              <a:gd name="adj" fmla="val 61558"/>
            </a:avLst>
          </a:prstGeom>
          <a:noFill/>
          <a:ln w="38100">
            <a:solidFill>
              <a:srgbClr val="7030A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角丸四角形 49"/>
          <p:cNvSpPr/>
          <p:nvPr/>
        </p:nvSpPr>
        <p:spPr>
          <a:xfrm>
            <a:off x="4896698" y="2932030"/>
            <a:ext cx="2089546" cy="405274"/>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rPr>
              <a:t>水と光の東西軸（仮称）</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（光の東西軸＋ベイエリア）</a:t>
            </a:r>
            <a:endParaRPr kumimoji="1" lang="ja-JP" altLang="en-US" sz="1200" dirty="0">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4430704" y="3773013"/>
            <a:ext cx="1320716" cy="246221"/>
          </a:xfrm>
          <a:prstGeom prst="rect">
            <a:avLst/>
          </a:prstGeom>
          <a:solidFill>
            <a:srgbClr val="FF99CC"/>
          </a:solidFill>
          <a:ln w="28575"/>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ja-JP" altLang="en-US" sz="1000" dirty="0" smtClean="0">
                <a:solidFill>
                  <a:schemeClr val="tx1"/>
                </a:solidFill>
                <a:latin typeface="Meiryo UI" panose="020B0604030504040204" pitchFamily="50" charset="-128"/>
                <a:ea typeface="Meiryo UI" panose="020B0604030504040204" pitchFamily="50" charset="-128"/>
              </a:rPr>
              <a:t>ベイエリア</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52" name="角丸四角形 51"/>
          <p:cNvSpPr/>
          <p:nvPr/>
        </p:nvSpPr>
        <p:spPr>
          <a:xfrm>
            <a:off x="4806544" y="2875358"/>
            <a:ext cx="2285616" cy="50783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177293" y="520565"/>
            <a:ext cx="4730782" cy="338554"/>
          </a:xfrm>
          <a:prstGeom prst="rect">
            <a:avLst/>
          </a:prstGeom>
          <a:solidFill>
            <a:schemeClr val="accent5">
              <a:lumMod val="75000"/>
            </a:schemeClr>
          </a:solidFill>
        </p:spPr>
        <p:txBody>
          <a:bodyPr wrap="none">
            <a:spAutoFit/>
          </a:bodyPr>
          <a:lstStyle/>
          <a:p>
            <a:r>
              <a:rPr lang="ja-JP" altLang="en-US" sz="1600" dirty="0">
                <a:solidFill>
                  <a:schemeClr val="bg1"/>
                </a:solidFill>
                <a:latin typeface="Meiryo UI" panose="020B0604030504040204" pitchFamily="50" charset="-128"/>
                <a:ea typeface="Meiryo UI" panose="020B0604030504040204" pitchFamily="50" charset="-128"/>
              </a:rPr>
              <a:t>１．海と川を包含する「水と光の東西軸</a:t>
            </a:r>
            <a:r>
              <a:rPr lang="en-US" altLang="ja-JP" sz="1600" dirty="0">
                <a:solidFill>
                  <a:schemeClr val="bg1"/>
                </a:solidFill>
                <a:latin typeface="Meiryo UI" panose="020B0604030504040204" pitchFamily="50" charset="-128"/>
                <a:ea typeface="Meiryo UI" panose="020B0604030504040204" pitchFamily="50" charset="-128"/>
              </a:rPr>
              <a:t>(</a:t>
            </a:r>
            <a:r>
              <a:rPr lang="ja-JP" altLang="en-US" sz="1600" dirty="0">
                <a:solidFill>
                  <a:schemeClr val="bg1"/>
                </a:solidFill>
                <a:latin typeface="Meiryo UI" panose="020B0604030504040204" pitchFamily="50" charset="-128"/>
                <a:ea typeface="Meiryo UI" panose="020B0604030504040204" pitchFamily="50" charset="-128"/>
              </a:rPr>
              <a:t>仮称</a:t>
            </a:r>
            <a:r>
              <a:rPr lang="en-US" altLang="ja-JP" sz="1600" dirty="0">
                <a:solidFill>
                  <a:schemeClr val="bg1"/>
                </a:solidFill>
                <a:latin typeface="Meiryo UI" panose="020B0604030504040204" pitchFamily="50" charset="-128"/>
                <a:ea typeface="Meiryo UI" panose="020B0604030504040204" pitchFamily="50" charset="-128"/>
              </a:rPr>
              <a:t>)</a:t>
            </a:r>
            <a:r>
              <a:rPr lang="ja-JP" altLang="en-US" sz="1600" dirty="0">
                <a:solidFill>
                  <a:schemeClr val="bg1"/>
                </a:solidFill>
                <a:latin typeface="Meiryo UI" panose="020B0604030504040204" pitchFamily="50" charset="-128"/>
                <a:ea typeface="Meiryo UI" panose="020B0604030504040204" pitchFamily="50" charset="-128"/>
              </a:rPr>
              <a:t>」の創出</a:t>
            </a:r>
          </a:p>
        </p:txBody>
      </p:sp>
    </p:spTree>
    <p:extLst>
      <p:ext uri="{BB962C8B-B14F-4D97-AF65-F5344CB8AC3E}">
        <p14:creationId xmlns:p14="http://schemas.microsoft.com/office/powerpoint/2010/main" val="1568205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xmlns="" id="{8DB0EE83-E311-4A2D-866A-114007E640BC}"/>
              </a:ext>
            </a:extLst>
          </p:cNvPr>
          <p:cNvSpPr txBox="1"/>
          <p:nvPr/>
        </p:nvSpPr>
        <p:spPr>
          <a:xfrm>
            <a:off x="163940" y="936757"/>
            <a:ext cx="9594780" cy="3031599"/>
          </a:xfrm>
          <a:prstGeom prst="rect">
            <a:avLst/>
          </a:prstGeom>
          <a:noFill/>
        </p:spPr>
        <p:txBody>
          <a:bodyPr wrap="square" rtlCol="0">
            <a:spAutoFit/>
          </a:bodyPr>
          <a:lstStyle/>
          <a:p>
            <a:endParaRPr kumimoji="1" lang="en-US" altLang="ja-JP" sz="1600" b="1" u="sng" dirty="0" smtClean="0">
              <a:solidFill>
                <a:schemeClr val="accent5"/>
              </a:solidFill>
              <a:latin typeface="Meiryo UI" panose="020B0604030504040204" pitchFamily="50" charset="-128"/>
              <a:ea typeface="Meiryo UI" panose="020B0604030504040204" pitchFamily="50" charset="-128"/>
            </a:endParaRPr>
          </a:p>
          <a:p>
            <a:endParaRPr kumimoji="1" lang="en-US" altLang="ja-JP" sz="1600" b="1" u="sng" dirty="0">
              <a:solidFill>
                <a:schemeClr val="accent5"/>
              </a:solidFill>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（１）エリアの個性を際立たせる夜間景観創出</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　 〇エリアマネジメント団体との対話により、エリア</a:t>
            </a:r>
            <a:r>
              <a:rPr kumimoji="1" lang="ja-JP" altLang="en-US" sz="1600" dirty="0">
                <a:latin typeface="Meiryo UI" panose="020B0604030504040204" pitchFamily="50" charset="-128"/>
                <a:ea typeface="Meiryo UI" panose="020B0604030504040204" pitchFamily="50" charset="-128"/>
              </a:rPr>
              <a:t>の個性を</a:t>
            </a:r>
            <a:r>
              <a:rPr kumimoji="1" lang="ja-JP" altLang="en-US" sz="1600" dirty="0" smtClean="0">
                <a:latin typeface="Meiryo UI" panose="020B0604030504040204" pitchFamily="50" charset="-128"/>
                <a:ea typeface="Meiryo UI" panose="020B0604030504040204" pitchFamily="50" charset="-128"/>
              </a:rPr>
              <a:t>際立たせ、魅力の再発見に繋げる夜間景観を創出する。</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中之島</a:t>
            </a:r>
            <a:r>
              <a:rPr kumimoji="1" lang="ja-JP" altLang="en-US" sz="1600" dirty="0">
                <a:latin typeface="Meiryo UI" panose="020B0604030504040204" pitchFamily="50" charset="-128"/>
                <a:ea typeface="Meiryo UI" panose="020B0604030504040204" pitchFamily="50" charset="-128"/>
              </a:rPr>
              <a:t>エリアに次ぐターゲットエリアは御堂筋、ベイエリア、うめきた、大阪城公園周辺、天王寺・阿倍野</a:t>
            </a:r>
            <a:r>
              <a:rPr kumimoji="1" lang="ja-JP" altLang="en-US" sz="1600" dirty="0" smtClean="0">
                <a:latin typeface="Meiryo UI" panose="020B0604030504040204" pitchFamily="50" charset="-128"/>
                <a:ea typeface="Meiryo UI" panose="020B0604030504040204" pitchFamily="50" charset="-128"/>
              </a:rPr>
              <a:t>周辺とする</a:t>
            </a:r>
            <a:r>
              <a:rPr kumimoji="1" lang="ja-JP" altLang="en-US" sz="1600" dirty="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a:lnSpc>
                <a:spcPts val="1000"/>
              </a:lnSpc>
            </a:pPr>
            <a:r>
              <a:rPr kumimoji="1" lang="en-US" altLang="ja-JP"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　　</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b="1" dirty="0" smtClean="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（２）行政計画等</a:t>
            </a:r>
            <a:r>
              <a:rPr kumimoji="1" lang="ja-JP" altLang="en-US" sz="1600" b="1" dirty="0">
                <a:latin typeface="Meiryo UI" panose="020B0604030504040204" pitchFamily="50" charset="-128"/>
                <a:ea typeface="Meiryo UI" panose="020B0604030504040204" pitchFamily="50" charset="-128"/>
              </a:rPr>
              <a:t>との連携を図る</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〇大阪市では地域</a:t>
            </a:r>
            <a:r>
              <a:rPr kumimoji="1" lang="ja-JP" altLang="en-US" sz="1600" dirty="0">
                <a:latin typeface="Meiryo UI" panose="020B0604030504040204" pitchFamily="50" charset="-128"/>
                <a:ea typeface="Meiryo UI" panose="020B0604030504040204" pitchFamily="50" charset="-128"/>
              </a:rPr>
              <a:t>の特性を</a:t>
            </a:r>
            <a:r>
              <a:rPr kumimoji="1" lang="ja-JP" altLang="en-US" sz="1600" dirty="0" smtClean="0">
                <a:latin typeface="Meiryo UI" panose="020B0604030504040204" pitchFamily="50" charset="-128"/>
                <a:ea typeface="Meiryo UI" panose="020B0604030504040204" pitchFamily="50" charset="-128"/>
              </a:rPr>
              <a:t>活かした景観誘導を行う「大阪市景観計画」および 「</a:t>
            </a:r>
            <a:r>
              <a:rPr kumimoji="1" lang="ja-JP" altLang="en-US" sz="1600" dirty="0">
                <a:latin typeface="Meiryo UI" panose="020B0604030504040204" pitchFamily="50" charset="-128"/>
                <a:ea typeface="Meiryo UI" panose="020B0604030504040204" pitchFamily="50" charset="-128"/>
              </a:rPr>
              <a:t>大阪景観読本</a:t>
            </a:r>
            <a:r>
              <a:rPr kumimoji="1" lang="ja-JP" altLang="en-US" sz="1600" dirty="0" smtClean="0">
                <a:latin typeface="Meiryo UI" panose="020B0604030504040204" pitchFamily="50" charset="-128"/>
                <a:ea typeface="Meiryo UI" panose="020B0604030504040204" pitchFamily="50" charset="-128"/>
              </a:rPr>
              <a:t>」 において、夜間</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景観の誘導方策が位置付けられており、引き続き連携を図りながら推進する。</a:t>
            </a:r>
            <a:endParaRPr kumimoji="1" lang="en-US" altLang="ja-JP" sz="1600" dirty="0" smtClean="0">
              <a:latin typeface="Meiryo UI" panose="020B0604030504040204" pitchFamily="50" charset="-128"/>
              <a:ea typeface="Meiryo UI" panose="020B0604030504040204" pitchFamily="50" charset="-128"/>
            </a:endParaRPr>
          </a:p>
          <a:p>
            <a:pPr>
              <a:lnSpc>
                <a:spcPts val="800"/>
              </a:lnSpc>
            </a:pPr>
            <a:r>
              <a:rPr kumimoji="1" lang="ja-JP" altLang="en-US" sz="1600" dirty="0" smtClean="0">
                <a:latin typeface="Meiryo UI" panose="020B0604030504040204" pitchFamily="50" charset="-128"/>
                <a:ea typeface="Meiryo UI" panose="020B0604030504040204" pitchFamily="50" charset="-128"/>
              </a:rPr>
              <a:t>　　　　　　</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〇今後</a:t>
            </a:r>
            <a:r>
              <a:rPr kumimoji="1" lang="ja-JP" altLang="en-US" sz="1600" dirty="0">
                <a:latin typeface="Meiryo UI" panose="020B0604030504040204" pitchFamily="50" charset="-128"/>
                <a:ea typeface="Meiryo UI" panose="020B0604030504040204" pitchFamily="50" charset="-128"/>
              </a:rPr>
              <a:t>の御堂筋の目指すべき姿を</a:t>
            </a:r>
            <a:r>
              <a:rPr kumimoji="1" lang="ja-JP" altLang="en-US" sz="1600" dirty="0" smtClean="0">
                <a:latin typeface="Meiryo UI" panose="020B0604030504040204" pitchFamily="50" charset="-128"/>
                <a:ea typeface="Meiryo UI" panose="020B0604030504040204" pitchFamily="50" charset="-128"/>
              </a:rPr>
              <a:t>示した「</a:t>
            </a:r>
            <a:r>
              <a:rPr kumimoji="1" lang="ja-JP" altLang="en-US" sz="1600" dirty="0">
                <a:latin typeface="Meiryo UI" panose="020B0604030504040204" pitchFamily="50" charset="-128"/>
                <a:ea typeface="Meiryo UI" panose="020B0604030504040204" pitchFamily="50" charset="-128"/>
              </a:rPr>
              <a:t>御堂筋将来ビジョン」など、各エリア</a:t>
            </a:r>
            <a:r>
              <a:rPr kumimoji="1" lang="ja-JP" altLang="en-US" sz="1600" dirty="0" smtClean="0">
                <a:latin typeface="Meiryo UI" panose="020B0604030504040204" pitchFamily="50" charset="-128"/>
                <a:ea typeface="Meiryo UI" panose="020B0604030504040204" pitchFamily="50" charset="-128"/>
              </a:rPr>
              <a:t>の各種ガイドライン</a:t>
            </a:r>
            <a:r>
              <a:rPr kumimoji="1" lang="ja-JP" altLang="en-US" sz="1600" dirty="0">
                <a:latin typeface="Meiryo UI" panose="020B0604030504040204" pitchFamily="50" charset="-128"/>
                <a:ea typeface="Meiryo UI" panose="020B0604030504040204" pitchFamily="50" charset="-128"/>
              </a:rPr>
              <a:t>等と連携を</a:t>
            </a:r>
            <a:r>
              <a:rPr kumimoji="1" lang="ja-JP" altLang="en-US" sz="1600" dirty="0" smtClean="0">
                <a:latin typeface="Meiryo UI" panose="020B0604030504040204" pitchFamily="50" charset="-128"/>
                <a:ea typeface="Meiryo UI" panose="020B0604030504040204" pitchFamily="50" charset="-128"/>
              </a:rPr>
              <a:t>図りな</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が</a:t>
            </a:r>
            <a:r>
              <a:rPr kumimoji="1" lang="ja-JP" altLang="en-US" sz="1600" dirty="0" err="1" smtClean="0">
                <a:latin typeface="Meiryo UI" panose="020B0604030504040204" pitchFamily="50" charset="-128"/>
                <a:ea typeface="Meiryo UI" panose="020B0604030504040204" pitchFamily="50" charset="-128"/>
              </a:rPr>
              <a:t>ら</a:t>
            </a:r>
            <a:r>
              <a:rPr kumimoji="1" lang="ja-JP" altLang="en-US" sz="1600" dirty="0" smtClean="0">
                <a:latin typeface="Meiryo UI" panose="020B0604030504040204" pitchFamily="50" charset="-128"/>
                <a:ea typeface="Meiryo UI" panose="020B0604030504040204" pitchFamily="50" charset="-128"/>
              </a:rPr>
              <a:t>推進する。</a:t>
            </a:r>
            <a:endParaRPr kumimoji="1" lang="en-US" altLang="ja-JP" sz="1600" dirty="0">
              <a:latin typeface="Meiryo UI" panose="020B0604030504040204" pitchFamily="50" charset="-128"/>
              <a:ea typeface="Meiryo UI" panose="020B0604030504040204" pitchFamily="50" charset="-128"/>
            </a:endParaRPr>
          </a:p>
        </p:txBody>
      </p:sp>
      <p:sp>
        <p:nvSpPr>
          <p:cNvPr id="30" name="Rectangle 2"/>
          <p:cNvSpPr>
            <a:spLocks noChangeArrowheads="1"/>
          </p:cNvSpPr>
          <p:nvPr/>
        </p:nvSpPr>
        <p:spPr bwMode="auto">
          <a:xfrm>
            <a:off x="381000" y="31373"/>
            <a:ext cx="131968" cy="263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5314" tIns="32657" rIns="65314" bIns="32657" numCol="1" anchor="ctr" anchorCtr="0" compatLnSpc="1">
            <a:prstTxWarp prst="textNoShape">
              <a:avLst/>
            </a:prstTxWarp>
            <a:spAutoFit/>
          </a:bodyPr>
          <a:lstStyle/>
          <a:p>
            <a:endParaRPr lang="ja-JP" altLang="en-US" sz="1286" dirty="0"/>
          </a:p>
        </p:txBody>
      </p:sp>
      <p:sp>
        <p:nvSpPr>
          <p:cNvPr id="31" name="Rectangle 2"/>
          <p:cNvSpPr>
            <a:spLocks noChangeArrowheads="1"/>
          </p:cNvSpPr>
          <p:nvPr/>
        </p:nvSpPr>
        <p:spPr bwMode="auto">
          <a:xfrm>
            <a:off x="381000" y="31373"/>
            <a:ext cx="131968" cy="263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5314" tIns="32657" rIns="65314" bIns="32657" numCol="1" anchor="ctr" anchorCtr="0" compatLnSpc="1">
            <a:prstTxWarp prst="textNoShape">
              <a:avLst/>
            </a:prstTxWarp>
            <a:spAutoFit/>
          </a:bodyPr>
          <a:lstStyle/>
          <a:p>
            <a:endParaRPr lang="ja-JP" altLang="en-US" sz="1286" dirty="0"/>
          </a:p>
        </p:txBody>
      </p:sp>
      <p:cxnSp>
        <p:nvCxnSpPr>
          <p:cNvPr id="33" name="直線コネクタ 32"/>
          <p:cNvCxnSpPr/>
          <p:nvPr/>
        </p:nvCxnSpPr>
        <p:spPr>
          <a:xfrm>
            <a:off x="317049" y="450317"/>
            <a:ext cx="8917824" cy="19326"/>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9234873" y="60095"/>
            <a:ext cx="553358" cy="3199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xmlns="" id="{8DB0EE83-E311-4A2D-866A-114007E640BC}"/>
              </a:ext>
            </a:extLst>
          </p:cNvPr>
          <p:cNvSpPr txBox="1"/>
          <p:nvPr/>
        </p:nvSpPr>
        <p:spPr>
          <a:xfrm>
            <a:off x="206204" y="4294873"/>
            <a:ext cx="9931617" cy="2613536"/>
          </a:xfrm>
          <a:prstGeom prst="rect">
            <a:avLst/>
          </a:prstGeom>
          <a:noFill/>
        </p:spPr>
        <p:txBody>
          <a:bodyPr wrap="square" rtlCol="0">
            <a:spAutoFit/>
          </a:bodyPr>
          <a:lstStyle/>
          <a:p>
            <a:r>
              <a:rPr kumimoji="1" lang="ja-JP" altLang="en-US" sz="1600" b="1" u="sng" dirty="0">
                <a:solidFill>
                  <a:schemeClr val="accent5"/>
                </a:solidFill>
                <a:latin typeface="Meiryo UI" panose="020B0604030504040204" pitchFamily="50" charset="-128"/>
                <a:ea typeface="Meiryo UI" panose="020B0604030504040204" pitchFamily="50" charset="-128"/>
              </a:rPr>
              <a:t>　</a:t>
            </a:r>
            <a:endParaRPr kumimoji="1" lang="en-US" altLang="ja-JP" sz="1600" b="1" u="sng" dirty="0" smtClean="0">
              <a:solidFill>
                <a:schemeClr val="accent5"/>
              </a:solidFill>
              <a:latin typeface="Meiryo UI" panose="020B0604030504040204" pitchFamily="50" charset="-128"/>
              <a:ea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〇大阪の景観を創りあげてきた人々がＷＥＢサイトを</a:t>
            </a:r>
            <a:r>
              <a:rPr kumimoji="1" lang="ja-JP" altLang="en-US" sz="1600" dirty="0" smtClean="0">
                <a:latin typeface="Meiryo UI" panose="020B0604030504040204" pitchFamily="50" charset="-128"/>
                <a:ea typeface="Meiryo UI" panose="020B0604030504040204" pitchFamily="50" charset="-128"/>
              </a:rPr>
              <a:t>紹介したく</a:t>
            </a:r>
            <a:r>
              <a:rPr kumimoji="1" lang="ja-JP" altLang="en-US" sz="1600" dirty="0">
                <a:latin typeface="Meiryo UI" panose="020B0604030504040204" pitchFamily="50" charset="-128"/>
                <a:ea typeface="Meiryo UI" panose="020B0604030504040204" pitchFamily="50" charset="-128"/>
              </a:rPr>
              <a:t>なり</a:t>
            </a:r>
            <a:r>
              <a:rPr kumimoji="1" lang="ja-JP" altLang="en-US" sz="1600" dirty="0" smtClean="0">
                <a:latin typeface="Meiryo UI" panose="020B0604030504040204" pitchFamily="50" charset="-128"/>
                <a:ea typeface="Meiryo UI" panose="020B0604030504040204" pitchFamily="50" charset="-128"/>
              </a:rPr>
              <a:t>、また</a:t>
            </a:r>
            <a:r>
              <a:rPr kumimoji="1" lang="ja-JP" altLang="en-US" sz="1600" dirty="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各種</a:t>
            </a:r>
            <a:r>
              <a:rPr kumimoji="1" lang="ja-JP" altLang="en-US" sz="1600" dirty="0">
                <a:latin typeface="Meiryo UI" panose="020B0604030504040204" pitchFamily="50" charset="-128"/>
                <a:ea typeface="Meiryo UI" panose="020B0604030504040204" pitchFamily="50" charset="-128"/>
              </a:rPr>
              <a:t>情報を提供したく</a:t>
            </a:r>
            <a:r>
              <a:rPr kumimoji="1" lang="ja-JP" altLang="en-US" sz="1600" dirty="0" smtClean="0">
                <a:latin typeface="Meiryo UI" panose="020B0604030504040204" pitchFamily="50" charset="-128"/>
                <a:ea typeface="Meiryo UI" panose="020B0604030504040204" pitchFamily="50" charset="-128"/>
              </a:rPr>
              <a:t>なるプラットフォーム</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ja-JP" altLang="en-US" sz="1600" dirty="0" err="1" smtClean="0">
                <a:latin typeface="Meiryo UI" panose="020B0604030504040204" pitchFamily="50" charset="-128"/>
                <a:ea typeface="Meiryo UI" panose="020B0604030504040204" pitchFamily="50" charset="-128"/>
              </a:rPr>
              <a:t>づ</a:t>
            </a:r>
            <a:r>
              <a:rPr kumimoji="1" lang="ja-JP" altLang="en-US" sz="1600" dirty="0" smtClean="0">
                <a:latin typeface="Meiryo UI" panose="020B0604030504040204" pitchFamily="50" charset="-128"/>
                <a:ea typeface="Meiryo UI" panose="020B0604030504040204" pitchFamily="50" charset="-128"/>
              </a:rPr>
              <a:t>くり</a:t>
            </a:r>
            <a:r>
              <a:rPr kumimoji="1" lang="ja-JP" altLang="en-US" sz="1600" dirty="0">
                <a:latin typeface="Meiryo UI" panose="020B0604030504040204" pitchFamily="50" charset="-128"/>
                <a:ea typeface="Meiryo UI" panose="020B0604030504040204" pitchFamily="50" charset="-128"/>
              </a:rPr>
              <a:t>を目指すこと</a:t>
            </a:r>
            <a:r>
              <a:rPr kumimoji="1" lang="ja-JP" altLang="en-US" sz="1600" dirty="0" smtClean="0">
                <a:latin typeface="Meiryo UI" panose="020B0604030504040204" pitchFamily="50" charset="-128"/>
                <a:ea typeface="Meiryo UI" panose="020B0604030504040204" pitchFamily="50" charset="-128"/>
              </a:rPr>
              <a:t>とし、</a:t>
            </a:r>
            <a:r>
              <a:rPr kumimoji="1" lang="en-US" altLang="ja-JP" sz="1600" dirty="0" smtClean="0">
                <a:latin typeface="Meiryo UI" panose="020B0604030504040204" pitchFamily="50" charset="-128"/>
                <a:ea typeface="Meiryo UI" panose="020B0604030504040204" pitchFamily="50" charset="-128"/>
              </a:rPr>
              <a:t>WEB</a:t>
            </a:r>
            <a:r>
              <a:rPr kumimoji="1" lang="ja-JP" altLang="en-US" sz="1600" dirty="0" smtClean="0">
                <a:latin typeface="Meiryo UI" panose="020B0604030504040204" pitchFamily="50" charset="-128"/>
                <a:ea typeface="Meiryo UI" panose="020B0604030504040204" pitchFamily="50" charset="-128"/>
              </a:rPr>
              <a:t>サイトのリニューアルを実施。</a:t>
            </a:r>
            <a:endParaRPr kumimoji="1" lang="en-US" altLang="ja-JP" sz="1600" dirty="0">
              <a:latin typeface="Meiryo UI" panose="020B0604030504040204" pitchFamily="50" charset="-128"/>
              <a:ea typeface="Meiryo UI" panose="020B0604030504040204" pitchFamily="50" charset="-128"/>
            </a:endParaRPr>
          </a:p>
          <a:p>
            <a:pPr>
              <a:lnSpc>
                <a:spcPts val="700"/>
              </a:lnSpc>
            </a:pPr>
            <a:r>
              <a:rPr kumimoji="1" lang="ja-JP" altLang="en-US" sz="1600" dirty="0">
                <a:latin typeface="Meiryo UI" panose="020B0604030504040204" pitchFamily="50" charset="-128"/>
                <a:ea typeface="Meiryo UI" panose="020B0604030504040204" pitchFamily="50" charset="-128"/>
              </a:rPr>
              <a:t>　　　　　</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以下</a:t>
            </a:r>
            <a:r>
              <a:rPr kumimoji="1" lang="ja-JP" altLang="en-US" sz="1600" dirty="0">
                <a:latin typeface="Meiryo UI" panose="020B0604030504040204" pitchFamily="50" charset="-128"/>
                <a:ea typeface="Meiryo UI" panose="020B0604030504040204" pitchFamily="50" charset="-128"/>
              </a:rPr>
              <a:t>の情報を棲み分けた</a:t>
            </a:r>
            <a:r>
              <a:rPr kumimoji="1" lang="en-US" altLang="ja-JP" sz="1600" dirty="0">
                <a:latin typeface="Meiryo UI" panose="020B0604030504040204" pitchFamily="50" charset="-128"/>
                <a:ea typeface="Meiryo UI" panose="020B0604030504040204" pitchFamily="50" charset="-128"/>
              </a:rPr>
              <a:t>WEB</a:t>
            </a:r>
            <a:r>
              <a:rPr kumimoji="1" lang="ja-JP" altLang="en-US" sz="1600" dirty="0">
                <a:latin typeface="Meiryo UI" panose="020B0604030504040204" pitchFamily="50" charset="-128"/>
                <a:ea typeface="Meiryo UI" panose="020B0604030504040204" pitchFamily="50" charset="-128"/>
              </a:rPr>
              <a:t>発信をすべく整理</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①従前からの協議に基づく取り組みや成功事例など、既存情報の発信</a:t>
            </a:r>
          </a:p>
          <a:p>
            <a:r>
              <a:rPr kumimoji="1" lang="ja-JP" altLang="en-US" sz="1600" dirty="0">
                <a:latin typeface="Meiryo UI" panose="020B0604030504040204" pitchFamily="50" charset="-128"/>
                <a:ea typeface="Meiryo UI" panose="020B0604030504040204" pitchFamily="50" charset="-128"/>
              </a:rPr>
              <a:t>  　　　　②今後まちづくりを推進するための発信</a:t>
            </a: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85848" y="100311"/>
            <a:ext cx="8980225" cy="369332"/>
          </a:xfrm>
          <a:prstGeom prst="rect">
            <a:avLst/>
          </a:prstGeom>
          <a:noFill/>
        </p:spPr>
        <p:txBody>
          <a:bodyPr wrap="square" rtlCol="0">
            <a:spAutoFit/>
          </a:bodyPr>
          <a:lstStyle/>
          <a:p>
            <a:r>
              <a:rPr lang="ja-JP" altLang="en-US" b="1" dirty="0" smtClean="0">
                <a:solidFill>
                  <a:srgbClr val="7030A0"/>
                </a:solidFill>
                <a:latin typeface="Meiryo UI" panose="020B0604030504040204" pitchFamily="50" charset="-128"/>
                <a:ea typeface="Meiryo UI" panose="020B0604030504040204" pitchFamily="50" charset="-128"/>
              </a:rPr>
              <a:t>大阪光のまちづくり２０３０</a:t>
            </a:r>
            <a:r>
              <a:rPr lang="ja-JP" altLang="en-US" b="1" dirty="0">
                <a:solidFill>
                  <a:srgbClr val="7030A0"/>
                </a:solidFill>
                <a:latin typeface="Meiryo UI" panose="020B0604030504040204" pitchFamily="50" charset="-128"/>
                <a:ea typeface="Meiryo UI" panose="020B0604030504040204" pitchFamily="50" charset="-128"/>
              </a:rPr>
              <a:t>構想の進め方　</a:t>
            </a:r>
            <a:r>
              <a:rPr lang="ja-JP" altLang="en-US" b="1" dirty="0" smtClean="0">
                <a:solidFill>
                  <a:srgbClr val="7030A0"/>
                </a:solidFill>
                <a:latin typeface="Meiryo UI" panose="020B0604030504040204" pitchFamily="50" charset="-128"/>
                <a:ea typeface="Meiryo UI" panose="020B0604030504040204" pitchFamily="50" charset="-128"/>
              </a:rPr>
              <a:t>（２）</a:t>
            </a:r>
            <a:endParaRPr lang="ja-JP" altLang="en-US" b="1" dirty="0">
              <a:solidFill>
                <a:srgbClr val="7030A0"/>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342807" y="923538"/>
            <a:ext cx="4278735" cy="338554"/>
          </a:xfrm>
          <a:prstGeom prst="rect">
            <a:avLst/>
          </a:prstGeom>
          <a:solidFill>
            <a:schemeClr val="accent5">
              <a:lumMod val="75000"/>
            </a:schemeClr>
          </a:solidFill>
        </p:spPr>
        <p:txBody>
          <a:bodyPr wrap="none">
            <a:spAutoFit/>
          </a:bodyPr>
          <a:lstStyle/>
          <a:p>
            <a:r>
              <a:rPr lang="ja-JP" altLang="en-US" sz="1600" dirty="0">
                <a:solidFill>
                  <a:schemeClr val="bg1"/>
                </a:solidFill>
                <a:latin typeface="Meiryo UI" panose="020B0604030504040204" pitchFamily="50" charset="-128"/>
                <a:ea typeface="Meiryo UI" panose="020B0604030504040204" pitchFamily="50" charset="-128"/>
              </a:rPr>
              <a:t>２．大阪都心での官民共創による夜間景観</a:t>
            </a:r>
            <a:r>
              <a:rPr lang="ja-JP" altLang="en-US" sz="1600" dirty="0" smtClean="0">
                <a:solidFill>
                  <a:schemeClr val="bg1"/>
                </a:solidFill>
                <a:latin typeface="Meiryo UI" panose="020B0604030504040204" pitchFamily="50" charset="-128"/>
                <a:ea typeface="Meiryo UI" panose="020B0604030504040204" pitchFamily="50" charset="-128"/>
              </a:rPr>
              <a:t>形成</a:t>
            </a:r>
            <a:endParaRPr lang="ja-JP" altLang="en-US" sz="1600" dirty="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81000" y="4336672"/>
            <a:ext cx="4610558" cy="338554"/>
          </a:xfrm>
          <a:prstGeom prst="rect">
            <a:avLst/>
          </a:prstGeom>
          <a:solidFill>
            <a:schemeClr val="accent5">
              <a:lumMod val="75000"/>
            </a:schemeClr>
          </a:solidFill>
        </p:spPr>
        <p:txBody>
          <a:bodyPr wrap="none">
            <a:spAutoFit/>
          </a:bodyPr>
          <a:lstStyle/>
          <a:p>
            <a:r>
              <a:rPr lang="ja-JP" altLang="en-US" sz="1600" dirty="0">
                <a:solidFill>
                  <a:schemeClr val="bg1"/>
                </a:solidFill>
                <a:latin typeface="Meiryo UI" panose="020B0604030504040204" pitchFamily="50" charset="-128"/>
                <a:ea typeface="Meiryo UI" panose="020B0604030504040204" pitchFamily="50" charset="-128"/>
              </a:rPr>
              <a:t>３．情報発信と情報共有のためのプラットフォームづくり</a:t>
            </a:r>
          </a:p>
        </p:txBody>
      </p:sp>
    </p:spTree>
    <p:extLst>
      <p:ext uri="{BB962C8B-B14F-4D97-AF65-F5344CB8AC3E}">
        <p14:creationId xmlns:p14="http://schemas.microsoft.com/office/powerpoint/2010/main" val="1688184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 xmlns:a16="http://schemas.microsoft.com/office/drawing/2014/main" id="{8DB0EE83-E311-4A2D-866A-114007E640BC}"/>
              </a:ext>
            </a:extLst>
          </p:cNvPr>
          <p:cNvSpPr txBox="1"/>
          <p:nvPr/>
        </p:nvSpPr>
        <p:spPr>
          <a:xfrm>
            <a:off x="41118" y="639806"/>
            <a:ext cx="9594780" cy="3046988"/>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　  </a:t>
            </a:r>
            <a:r>
              <a:rPr kumimoji="1" lang="ja-JP" altLang="en-US" b="1" u="sng" dirty="0" smtClean="0">
                <a:solidFill>
                  <a:srgbClr val="0070C0"/>
                </a:solidFill>
                <a:latin typeface="Meiryo UI" panose="020B0604030504040204" pitchFamily="50" charset="-128"/>
                <a:ea typeface="Meiryo UI" panose="020B0604030504040204" pitchFamily="50" charset="-128"/>
              </a:rPr>
              <a:t>「ＳＤＧｓの達成に向けた光のまちづくり」の定義 </a:t>
            </a:r>
            <a:endParaRPr kumimoji="1" lang="en-US" altLang="ja-JP" b="1" u="sng" dirty="0" smtClean="0">
              <a:solidFill>
                <a:srgbClr val="0070C0"/>
              </a:solidFill>
              <a:latin typeface="Meiryo UI" panose="020B0604030504040204" pitchFamily="50" charset="-128"/>
              <a:ea typeface="Meiryo UI" panose="020B0604030504040204" pitchFamily="50" charset="-128"/>
            </a:endParaRPr>
          </a:p>
          <a:p>
            <a:r>
              <a:rPr kumimoji="1" lang="en-US" altLang="ja-JP" sz="800" b="1" u="sng" dirty="0" smtClean="0">
                <a:latin typeface="Meiryo UI" panose="020B0604030504040204" pitchFamily="50" charset="-128"/>
                <a:ea typeface="Meiryo UI" panose="020B0604030504040204" pitchFamily="50" charset="-128"/>
              </a:rPr>
              <a:t> </a:t>
            </a:r>
            <a:endParaRPr kumimoji="1" lang="ja-JP" altLang="en-US" sz="800" b="1" u="sng"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〇</a:t>
            </a:r>
            <a:r>
              <a:rPr kumimoji="1" lang="ja-JP" altLang="en-US" sz="1600" dirty="0">
                <a:latin typeface="Meiryo UI" panose="020B0604030504040204" pitchFamily="50" charset="-128"/>
                <a:ea typeface="Meiryo UI" panose="020B0604030504040204" pitchFamily="50" charset="-128"/>
              </a:rPr>
              <a:t>前述</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3</a:t>
            </a:r>
            <a:r>
              <a:rPr kumimoji="1" lang="ja-JP" altLang="en-US" sz="1600" dirty="0" err="1"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を推進していくにあた</a:t>
            </a:r>
            <a:r>
              <a:rPr kumimoji="1" lang="ja-JP" altLang="en-US" sz="1600" dirty="0">
                <a:latin typeface="Meiryo UI" panose="020B0604030504040204" pitchFamily="50" charset="-128"/>
                <a:ea typeface="Meiryo UI" panose="020B0604030504040204" pitchFamily="50" charset="-128"/>
              </a:rPr>
              <a:t>り</a:t>
            </a:r>
            <a:r>
              <a:rPr kumimoji="1" lang="ja-JP" altLang="en-US" sz="1600" dirty="0" smtClean="0">
                <a:latin typeface="Meiryo UI" panose="020B0604030504040204" pitchFamily="50" charset="-128"/>
                <a:ea typeface="Meiryo UI" panose="020B0604030504040204" pitchFamily="50" charset="-128"/>
              </a:rPr>
              <a:t>、光のまちづくりにおいても、持続可能な社会を実現するため、グローバル</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目標である</a:t>
            </a:r>
            <a:r>
              <a:rPr kumimoji="1" lang="en-US" altLang="ja-JP" sz="1600" dirty="0" smtClean="0">
                <a:latin typeface="Meiryo UI" panose="020B0604030504040204" pitchFamily="50" charset="-128"/>
                <a:ea typeface="Meiryo UI" panose="020B0604030504040204" pitchFamily="50" charset="-128"/>
              </a:rPr>
              <a:t>SDGs</a:t>
            </a:r>
            <a:r>
              <a:rPr kumimoji="1" lang="ja-JP" altLang="en-US" sz="1600" dirty="0" smtClean="0">
                <a:latin typeface="Meiryo UI" panose="020B0604030504040204" pitchFamily="50" charset="-128"/>
                <a:ea typeface="Meiryo UI" panose="020B0604030504040204" pitchFamily="50" charset="-128"/>
              </a:rPr>
              <a:t>の取組みに貢献する必要がある。夜間</a:t>
            </a:r>
            <a:r>
              <a:rPr kumimoji="1" lang="ja-JP" altLang="en-US" sz="1600" dirty="0">
                <a:latin typeface="Meiryo UI" panose="020B0604030504040204" pitchFamily="50" charset="-128"/>
                <a:ea typeface="Meiryo UI" panose="020B0604030504040204" pitchFamily="50" charset="-128"/>
              </a:rPr>
              <a:t>景観に繋がるテーマを以下のとおり厳選し</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２０３０年</a:t>
            </a:r>
            <a:r>
              <a:rPr kumimoji="1" lang="ja-JP" altLang="en-US" sz="1600" dirty="0">
                <a:latin typeface="Meiryo UI" panose="020B0604030504040204" pitchFamily="50" charset="-128"/>
                <a:ea typeface="Meiryo UI" panose="020B0604030504040204" pitchFamily="50" charset="-128"/>
              </a:rPr>
              <a:t>だけでなく、２０２５年に</a:t>
            </a:r>
            <a:r>
              <a:rPr kumimoji="1" lang="ja-JP" altLang="en-US" sz="1600" dirty="0" smtClean="0">
                <a:latin typeface="Meiryo UI" panose="020B0604030504040204" pitchFamily="50" charset="-128"/>
                <a:ea typeface="Meiryo UI" panose="020B0604030504040204" pitchFamily="50" charset="-128"/>
              </a:rPr>
              <a:t>も目標</a:t>
            </a:r>
            <a:r>
              <a:rPr kumimoji="1" lang="ja-JP" altLang="en-US" sz="1600" dirty="0">
                <a:latin typeface="Meiryo UI" panose="020B0604030504040204" pitchFamily="50" charset="-128"/>
                <a:ea typeface="Meiryo UI" panose="020B0604030504040204" pitchFamily="50" charset="-128"/>
              </a:rPr>
              <a:t>を据え、今後推進する。</a:t>
            </a: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 </a:t>
            </a:r>
            <a:endParaRPr kumimoji="1" lang="ja-JP" altLang="en-US" sz="8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７．エネルギーをみんなにそしてクリーンに</a:t>
            </a:r>
          </a:p>
          <a:p>
            <a:r>
              <a:rPr kumimoji="1" lang="ja-JP" altLang="en-US" sz="1600" b="1" dirty="0">
                <a:latin typeface="Meiryo UI" panose="020B0604030504040204" pitchFamily="50" charset="-128"/>
                <a:ea typeface="Meiryo UI" panose="020B0604030504040204" pitchFamily="50" charset="-128"/>
              </a:rPr>
              <a:t>　　　　　　８．働きがいも経済成長も</a:t>
            </a:r>
          </a:p>
          <a:p>
            <a:r>
              <a:rPr kumimoji="1" lang="ja-JP" altLang="en-US" sz="1600" b="1" dirty="0">
                <a:latin typeface="Meiryo UI" panose="020B0604030504040204" pitchFamily="50" charset="-128"/>
                <a:ea typeface="Meiryo UI" panose="020B0604030504040204" pitchFamily="50" charset="-128"/>
              </a:rPr>
              <a:t>　　　　　　９．産業と技術革新の基盤をつくろう</a:t>
            </a:r>
          </a:p>
          <a:p>
            <a:r>
              <a:rPr kumimoji="1" lang="ja-JP" altLang="en-US" sz="1600" b="1" dirty="0">
                <a:latin typeface="Meiryo UI" panose="020B0604030504040204" pitchFamily="50" charset="-128"/>
                <a:ea typeface="Meiryo UI" panose="020B0604030504040204" pitchFamily="50" charset="-128"/>
              </a:rPr>
              <a:t>　　　　　１１</a:t>
            </a:r>
            <a:r>
              <a:rPr kumimoji="1" lang="en-US" altLang="ja-JP" sz="1600" b="1"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住み続けられるまちづくりを</a:t>
            </a:r>
          </a:p>
          <a:p>
            <a:r>
              <a:rPr kumimoji="1" lang="ja-JP" altLang="en-US" sz="1600" b="1" dirty="0">
                <a:latin typeface="Meiryo UI" panose="020B0604030504040204" pitchFamily="50" charset="-128"/>
                <a:ea typeface="Meiryo UI" panose="020B0604030504040204" pitchFamily="50" charset="-128"/>
              </a:rPr>
              <a:t>　　　　　１２．つくる責任つかう責任</a:t>
            </a:r>
          </a:p>
          <a:p>
            <a:r>
              <a:rPr kumimoji="1" lang="ja-JP" altLang="en-US" sz="1600" b="1" dirty="0">
                <a:latin typeface="Meiryo UI" panose="020B0604030504040204" pitchFamily="50" charset="-128"/>
                <a:ea typeface="Meiryo UI" panose="020B0604030504040204" pitchFamily="50" charset="-128"/>
              </a:rPr>
              <a:t>　　　　　１７．パートナーシップで目標を達成しよう</a:t>
            </a:r>
          </a:p>
          <a:p>
            <a:endParaRPr kumimoji="1" lang="en-US" altLang="ja-JP" sz="1400" dirty="0">
              <a:latin typeface="Meiryo UI" panose="020B0604030504040204" pitchFamily="50" charset="-128"/>
              <a:ea typeface="Meiryo UI" panose="020B0604030504040204" pitchFamily="50" charset="-128"/>
            </a:endParaRPr>
          </a:p>
        </p:txBody>
      </p:sp>
      <p:sp>
        <p:nvSpPr>
          <p:cNvPr id="31" name="Rectangle 2"/>
          <p:cNvSpPr>
            <a:spLocks noChangeArrowheads="1"/>
          </p:cNvSpPr>
          <p:nvPr/>
        </p:nvSpPr>
        <p:spPr bwMode="auto">
          <a:xfrm>
            <a:off x="381000" y="31373"/>
            <a:ext cx="131968" cy="263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5314" tIns="32657" rIns="65314" bIns="32657" numCol="1" anchor="ctr" anchorCtr="0" compatLnSpc="1">
            <a:prstTxWarp prst="textNoShape">
              <a:avLst/>
            </a:prstTxWarp>
            <a:spAutoFit/>
          </a:bodyPr>
          <a:lstStyle/>
          <a:p>
            <a:endParaRPr lang="ja-JP" altLang="en-US" sz="1286" dirty="0"/>
          </a:p>
        </p:txBody>
      </p:sp>
      <p:cxnSp>
        <p:nvCxnSpPr>
          <p:cNvPr id="33" name="直線コネクタ 32"/>
          <p:cNvCxnSpPr/>
          <p:nvPr/>
        </p:nvCxnSpPr>
        <p:spPr>
          <a:xfrm>
            <a:off x="214017" y="450317"/>
            <a:ext cx="9012480" cy="19531"/>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9234873" y="60095"/>
            <a:ext cx="553358" cy="3199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p>
        </p:txBody>
      </p:sp>
      <p:pic>
        <p:nvPicPr>
          <p:cNvPr id="13" name="図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8722" y="3510251"/>
            <a:ext cx="6810538" cy="3307976"/>
          </a:xfrm>
          <a:prstGeom prst="rect">
            <a:avLst/>
          </a:prstGeom>
        </p:spPr>
      </p:pic>
      <p:sp>
        <p:nvSpPr>
          <p:cNvPr id="9" name="テキスト ボックス 8"/>
          <p:cNvSpPr txBox="1"/>
          <p:nvPr/>
        </p:nvSpPr>
        <p:spPr>
          <a:xfrm>
            <a:off x="285848" y="100311"/>
            <a:ext cx="8980225" cy="369332"/>
          </a:xfrm>
          <a:prstGeom prst="rect">
            <a:avLst/>
          </a:prstGeom>
          <a:noFill/>
        </p:spPr>
        <p:txBody>
          <a:bodyPr wrap="square" rtlCol="0">
            <a:spAutoFit/>
          </a:bodyPr>
          <a:lstStyle/>
          <a:p>
            <a:r>
              <a:rPr lang="ja-JP" altLang="en-US" b="1" dirty="0" smtClean="0">
                <a:solidFill>
                  <a:srgbClr val="7030A0"/>
                </a:solidFill>
                <a:latin typeface="Meiryo UI" panose="020B0604030504040204" pitchFamily="50" charset="-128"/>
                <a:ea typeface="Meiryo UI" panose="020B0604030504040204" pitchFamily="50" charset="-128"/>
              </a:rPr>
              <a:t>大阪光のまちづくり２０３０</a:t>
            </a:r>
            <a:r>
              <a:rPr lang="ja-JP" altLang="en-US" b="1" dirty="0">
                <a:solidFill>
                  <a:srgbClr val="7030A0"/>
                </a:solidFill>
                <a:latin typeface="Meiryo UI" panose="020B0604030504040204" pitchFamily="50" charset="-128"/>
                <a:ea typeface="Meiryo UI" panose="020B0604030504040204" pitchFamily="50" charset="-128"/>
              </a:rPr>
              <a:t>構想の進め方　</a:t>
            </a:r>
            <a:r>
              <a:rPr lang="ja-JP" altLang="en-US" b="1" dirty="0" smtClean="0">
                <a:solidFill>
                  <a:srgbClr val="7030A0"/>
                </a:solidFill>
                <a:latin typeface="Meiryo UI" panose="020B0604030504040204" pitchFamily="50" charset="-128"/>
                <a:ea typeface="Meiryo UI" panose="020B0604030504040204" pitchFamily="50" charset="-128"/>
              </a:rPr>
              <a:t>（</a:t>
            </a:r>
            <a:r>
              <a:rPr lang="en-US" altLang="ja-JP" b="1" dirty="0" smtClean="0">
                <a:solidFill>
                  <a:srgbClr val="7030A0"/>
                </a:solidFill>
                <a:latin typeface="Meiryo UI" panose="020B0604030504040204" pitchFamily="50" charset="-128"/>
                <a:ea typeface="Meiryo UI" panose="020B0604030504040204" pitchFamily="50" charset="-128"/>
              </a:rPr>
              <a:t>3</a:t>
            </a:r>
            <a:r>
              <a:rPr lang="ja-JP" altLang="en-US" b="1" dirty="0" smtClean="0">
                <a:solidFill>
                  <a:srgbClr val="7030A0"/>
                </a:solidFill>
                <a:latin typeface="Meiryo UI" panose="020B0604030504040204" pitchFamily="50" charset="-128"/>
                <a:ea typeface="Meiryo UI" panose="020B0604030504040204" pitchFamily="50" charset="-128"/>
              </a:rPr>
              <a:t>）</a:t>
            </a:r>
            <a:endParaRPr lang="ja-JP" altLang="en-US" b="1" dirty="0">
              <a:solidFill>
                <a:srgbClr val="7030A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60921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037277092"/>
              </p:ext>
            </p:extLst>
          </p:nvPr>
        </p:nvGraphicFramePr>
        <p:xfrm>
          <a:off x="503832" y="1822634"/>
          <a:ext cx="8856069" cy="4312920"/>
        </p:xfrm>
        <a:graphic>
          <a:graphicData uri="http://schemas.openxmlformats.org/drawingml/2006/table">
            <a:tbl>
              <a:tblPr firstRow="1" bandRow="1">
                <a:tableStyleId>{5940675A-B579-460E-94D1-54222C63F5DA}</a:tableStyleId>
              </a:tblPr>
              <a:tblGrid>
                <a:gridCol w="3866146">
                  <a:extLst>
                    <a:ext uri="{9D8B030D-6E8A-4147-A177-3AD203B41FA5}">
                      <a16:colId xmlns:a16="http://schemas.microsoft.com/office/drawing/2014/main" xmlns="" val="20000"/>
                    </a:ext>
                  </a:extLst>
                </a:gridCol>
                <a:gridCol w="1269601">
                  <a:extLst>
                    <a:ext uri="{9D8B030D-6E8A-4147-A177-3AD203B41FA5}">
                      <a16:colId xmlns:a16="http://schemas.microsoft.com/office/drawing/2014/main" xmlns="" val="20001"/>
                    </a:ext>
                  </a:extLst>
                </a:gridCol>
                <a:gridCol w="1269601">
                  <a:extLst>
                    <a:ext uri="{9D8B030D-6E8A-4147-A177-3AD203B41FA5}">
                      <a16:colId xmlns:a16="http://schemas.microsoft.com/office/drawing/2014/main" xmlns="" val="20002"/>
                    </a:ext>
                  </a:extLst>
                </a:gridCol>
                <a:gridCol w="1269601">
                  <a:extLst>
                    <a:ext uri="{9D8B030D-6E8A-4147-A177-3AD203B41FA5}">
                      <a16:colId xmlns:a16="http://schemas.microsoft.com/office/drawing/2014/main" xmlns="" val="20003"/>
                    </a:ext>
                  </a:extLst>
                </a:gridCol>
                <a:gridCol w="1181120">
                  <a:extLst>
                    <a:ext uri="{9D8B030D-6E8A-4147-A177-3AD203B41FA5}">
                      <a16:colId xmlns:a16="http://schemas.microsoft.com/office/drawing/2014/main" xmlns="" val="20004"/>
                    </a:ext>
                  </a:extLst>
                </a:gridCol>
              </a:tblGrid>
              <a:tr h="565346">
                <a:tc>
                  <a:txBody>
                    <a:bodyPr/>
                    <a:lstStyle/>
                    <a:p>
                      <a:pPr algn="ctr"/>
                      <a:r>
                        <a:rPr kumimoji="1" lang="ja-JP" altLang="en-US" sz="1400" b="1" dirty="0">
                          <a:latin typeface="Meiryo UI" panose="020B0604030504040204" pitchFamily="50" charset="-128"/>
                          <a:ea typeface="Meiryo UI" panose="020B0604030504040204" pitchFamily="50" charset="-128"/>
                        </a:rPr>
                        <a:t>官民連携による光景観形成・継続</a:t>
                      </a:r>
                      <a:endParaRPr kumimoji="1" lang="en-US" altLang="ja-JP" sz="1400" b="1" dirty="0">
                        <a:latin typeface="Meiryo UI" panose="020B0604030504040204" pitchFamily="50" charset="-128"/>
                        <a:ea typeface="Meiryo UI" panose="020B0604030504040204" pitchFamily="50" charset="-128"/>
                      </a:endParaRPr>
                    </a:p>
                    <a:p>
                      <a:pPr algn="ctr"/>
                      <a:r>
                        <a:rPr kumimoji="1" lang="ja-JP" altLang="en-US" sz="1400" b="1" dirty="0">
                          <a:latin typeface="Meiryo UI" panose="020B0604030504040204" pitchFamily="50" charset="-128"/>
                          <a:ea typeface="Meiryo UI" panose="020B0604030504040204" pitchFamily="50" charset="-128"/>
                        </a:rPr>
                        <a:t>に向けた基盤づくり</a:t>
                      </a: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2020</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2021</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2023</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2024</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2030</a:t>
                      </a:r>
                      <a:r>
                        <a:rPr kumimoji="1" lang="ja-JP" altLang="en-US" sz="1600" dirty="0">
                          <a:latin typeface="Meiryo UI" panose="020B0604030504040204" pitchFamily="50" charset="-128"/>
                          <a:ea typeface="Meiryo UI" panose="020B0604030504040204" pitchFamily="50" charset="-128"/>
                        </a:rPr>
                        <a:t>年度</a:t>
                      </a:r>
                    </a:p>
                  </a:txBody>
                  <a:tcPr anchor="ctr"/>
                </a:tc>
                <a:extLst>
                  <a:ext uri="{0D108BD9-81ED-4DB2-BD59-A6C34878D82A}">
                    <a16:rowId xmlns:a16="http://schemas.microsoft.com/office/drawing/2014/main" xmlns="" val="10000"/>
                  </a:ext>
                </a:extLst>
              </a:tr>
              <a:tr h="1082040">
                <a:tc>
                  <a:txBody>
                    <a:bodyPr/>
                    <a:lstStyle/>
                    <a:p>
                      <a:pPr algn="l"/>
                      <a:endParaRPr kumimoji="1" lang="en-US" altLang="ja-JP" sz="1300" b="1" u="sng" dirty="0" smtClean="0">
                        <a:solidFill>
                          <a:srgbClr val="FF0000"/>
                        </a:solidFill>
                        <a:latin typeface="Meiryo UI" panose="020B0604030504040204" pitchFamily="50" charset="-128"/>
                        <a:ea typeface="Meiryo UI" panose="020B0604030504040204" pitchFamily="50" charset="-128"/>
                      </a:endParaRPr>
                    </a:p>
                    <a:p>
                      <a:pPr algn="l"/>
                      <a:r>
                        <a:rPr kumimoji="1" lang="ja-JP" altLang="en-US" sz="1400" b="1" u="sng" dirty="0" smtClean="0">
                          <a:solidFill>
                            <a:srgbClr val="FF0000"/>
                          </a:solidFill>
                          <a:latin typeface="Meiryo UI" panose="020B0604030504040204" pitchFamily="50" charset="-128"/>
                          <a:ea typeface="Meiryo UI" panose="020B0604030504040204" pitchFamily="50" charset="-128"/>
                        </a:rPr>
                        <a:t>１．海と川を包含した「水と光の東西軸</a:t>
                      </a:r>
                      <a:r>
                        <a:rPr kumimoji="1" lang="en-US" altLang="ja-JP" sz="1400" b="1" u="sng" dirty="0" smtClean="0">
                          <a:solidFill>
                            <a:srgbClr val="FF0000"/>
                          </a:solidFill>
                          <a:latin typeface="Meiryo UI" panose="020B0604030504040204" pitchFamily="50" charset="-128"/>
                          <a:ea typeface="Meiryo UI" panose="020B0604030504040204" pitchFamily="50" charset="-128"/>
                        </a:rPr>
                        <a:t>(</a:t>
                      </a:r>
                      <a:r>
                        <a:rPr kumimoji="1" lang="ja-JP" altLang="en-US" sz="1400" b="1" u="sng" dirty="0" smtClean="0">
                          <a:solidFill>
                            <a:srgbClr val="FF0000"/>
                          </a:solidFill>
                          <a:latin typeface="Meiryo UI" panose="020B0604030504040204" pitchFamily="50" charset="-128"/>
                          <a:ea typeface="Meiryo UI" panose="020B0604030504040204" pitchFamily="50" charset="-128"/>
                        </a:rPr>
                        <a:t>仮称</a:t>
                      </a:r>
                      <a:r>
                        <a:rPr kumimoji="1" lang="en-US" altLang="ja-JP" sz="1400" b="1" u="sng" dirty="0" smtClean="0">
                          <a:solidFill>
                            <a:srgbClr val="FF0000"/>
                          </a:solidFill>
                          <a:latin typeface="Meiryo UI" panose="020B0604030504040204" pitchFamily="50" charset="-128"/>
                          <a:ea typeface="Meiryo UI" panose="020B0604030504040204" pitchFamily="50" charset="-128"/>
                        </a:rPr>
                        <a:t>)</a:t>
                      </a:r>
                      <a:r>
                        <a:rPr kumimoji="1" lang="ja-JP" altLang="en-US" sz="1400" b="1" u="sng" dirty="0" smtClean="0">
                          <a:solidFill>
                            <a:srgbClr val="FF0000"/>
                          </a:solidFill>
                          <a:latin typeface="Meiryo UI" panose="020B0604030504040204" pitchFamily="50" charset="-128"/>
                          <a:ea typeface="Meiryo UI" panose="020B0604030504040204" pitchFamily="50" charset="-128"/>
                        </a:rPr>
                        <a:t>」</a:t>
                      </a:r>
                      <a:endParaRPr kumimoji="1" lang="en-US" altLang="ja-JP" sz="1400" b="1" u="sng" dirty="0" smtClean="0">
                        <a:solidFill>
                          <a:srgbClr val="FF0000"/>
                        </a:solidFill>
                        <a:latin typeface="Meiryo UI" panose="020B0604030504040204" pitchFamily="50" charset="-128"/>
                        <a:ea typeface="Meiryo UI" panose="020B0604030504040204" pitchFamily="50" charset="-128"/>
                      </a:endParaRPr>
                    </a:p>
                    <a:p>
                      <a:pPr algn="l"/>
                      <a:r>
                        <a:rPr kumimoji="1" lang="ja-JP" altLang="en-US" sz="1400" b="1" u="none" dirty="0" smtClean="0">
                          <a:solidFill>
                            <a:srgbClr val="FF0000"/>
                          </a:solidFill>
                          <a:latin typeface="Meiryo UI" panose="020B0604030504040204" pitchFamily="50" charset="-128"/>
                          <a:ea typeface="Meiryo UI" panose="020B0604030504040204" pitchFamily="50" charset="-128"/>
                        </a:rPr>
                        <a:t>　　　</a:t>
                      </a:r>
                      <a:r>
                        <a:rPr kumimoji="1" lang="ja-JP" altLang="en-US" sz="1400" b="1" u="sng" dirty="0" smtClean="0">
                          <a:solidFill>
                            <a:srgbClr val="FF0000"/>
                          </a:solidFill>
                          <a:latin typeface="Meiryo UI" panose="020B0604030504040204" pitchFamily="50" charset="-128"/>
                          <a:ea typeface="Meiryo UI" panose="020B0604030504040204" pitchFamily="50" charset="-128"/>
                        </a:rPr>
                        <a:t>の創出</a:t>
                      </a:r>
                      <a:endParaRPr kumimoji="1" lang="en-US" altLang="ja-JP" sz="1400" b="1" u="sng" dirty="0">
                        <a:solidFill>
                          <a:srgbClr val="FF0000"/>
                        </a:solidFill>
                        <a:latin typeface="Meiryo UI" panose="020B0604030504040204" pitchFamily="50" charset="-128"/>
                        <a:ea typeface="Meiryo UI" panose="020B0604030504040204" pitchFamily="50" charset="-128"/>
                      </a:endParaRPr>
                    </a:p>
                    <a:p>
                      <a:pPr algn="l"/>
                      <a:r>
                        <a:rPr kumimoji="1" lang="ja-JP" altLang="en-US" sz="1300" b="0" u="none" dirty="0">
                          <a:solidFill>
                            <a:srgbClr val="FF0000"/>
                          </a:solidFill>
                          <a:latin typeface="Meiryo UI" panose="020B0604030504040204" pitchFamily="50" charset="-128"/>
                          <a:ea typeface="Meiryo UI" panose="020B0604030504040204" pitchFamily="50" charset="-128"/>
                        </a:rPr>
                        <a:t>　</a:t>
                      </a:r>
                      <a:r>
                        <a:rPr kumimoji="1" lang="ja-JP" altLang="en-US" sz="1300" b="0" u="none" dirty="0">
                          <a:solidFill>
                            <a:schemeClr val="tx1"/>
                          </a:solidFill>
                          <a:latin typeface="Meiryo UI" panose="020B0604030504040204" pitchFamily="50" charset="-128"/>
                          <a:ea typeface="Meiryo UI" panose="020B0604030504040204" pitchFamily="50" charset="-128"/>
                        </a:rPr>
                        <a:t>　</a:t>
                      </a:r>
                      <a:r>
                        <a:rPr kumimoji="1" lang="ja-JP" altLang="en-US" sz="1300" b="0" u="none" dirty="0" smtClean="0">
                          <a:solidFill>
                            <a:schemeClr val="tx1"/>
                          </a:solidFill>
                          <a:latin typeface="Meiryo UI" panose="020B0604030504040204" pitchFamily="50" charset="-128"/>
                          <a:ea typeface="Meiryo UI" panose="020B0604030504040204" pitchFamily="50" charset="-128"/>
                        </a:rPr>
                        <a:t>〇中之島の夜間景観の質の向上</a:t>
                      </a:r>
                      <a:endParaRPr kumimoji="1" lang="en-US" altLang="ja-JP" sz="1300" b="0" u="none"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300" b="0" u="none" dirty="0" smtClean="0">
                          <a:solidFill>
                            <a:schemeClr val="tx1"/>
                          </a:solidFill>
                          <a:latin typeface="Meiryo UI" panose="020B0604030504040204" pitchFamily="50" charset="-128"/>
                          <a:ea typeface="Meiryo UI" panose="020B0604030504040204" pitchFamily="50" charset="-128"/>
                        </a:rPr>
                        <a:t>　　〇中之島の新たなエリアへの夜間景観の展開</a:t>
                      </a:r>
                      <a:endParaRPr kumimoji="1" lang="en-US" altLang="ja-JP" sz="1300" b="0" u="none"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300" b="0" u="none" dirty="0" smtClean="0">
                          <a:solidFill>
                            <a:schemeClr val="tx1"/>
                          </a:solidFill>
                          <a:latin typeface="Meiryo UI" panose="020B0604030504040204" pitchFamily="50" charset="-128"/>
                          <a:ea typeface="Meiryo UI" panose="020B0604030504040204" pitchFamily="50" charset="-128"/>
                        </a:rPr>
                        <a:t>    </a:t>
                      </a:r>
                      <a:r>
                        <a:rPr kumimoji="1" lang="ja-JP" altLang="en-US" sz="1300" b="0" u="none" dirty="0" smtClean="0">
                          <a:solidFill>
                            <a:schemeClr val="tx1"/>
                          </a:solidFill>
                          <a:latin typeface="Meiryo UI" panose="020B0604030504040204" pitchFamily="50" charset="-128"/>
                          <a:ea typeface="Meiryo UI" panose="020B0604030504040204" pitchFamily="50" charset="-128"/>
                        </a:rPr>
                        <a:t>〇海と川を繋ぐ取組み</a:t>
                      </a:r>
                      <a:r>
                        <a:rPr kumimoji="1" lang="en-US" altLang="ja-JP" sz="1300" b="0" u="none" dirty="0" smtClean="0">
                          <a:solidFill>
                            <a:schemeClr val="tx1"/>
                          </a:solidFill>
                          <a:latin typeface="Meiryo UI" panose="020B0604030504040204" pitchFamily="50" charset="-128"/>
                          <a:ea typeface="Meiryo UI" panose="020B0604030504040204" pitchFamily="50" charset="-128"/>
                        </a:rPr>
                        <a:t>   </a:t>
                      </a:r>
                    </a:p>
                    <a:p>
                      <a:pPr algn="l"/>
                      <a:endParaRPr kumimoji="1" lang="en-US" altLang="ja-JP" sz="1300" b="0" u="none"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r>
                        <a:rPr lang="ja-JP" altLang="en-US" sz="1400" dirty="0" smtClean="0">
                          <a:latin typeface="Meiryo UI" panose="020B0604030504040204" pitchFamily="50" charset="-128"/>
                          <a:ea typeface="Meiryo UI" panose="020B0604030504040204" pitchFamily="50" charset="-128"/>
                        </a:rPr>
                        <a:t>企画・検討</a:t>
                      </a:r>
                    </a:p>
                  </a:txBody>
                  <a:tcPr anchor="ctr">
                    <a:solidFill>
                      <a:schemeClr val="accent4">
                        <a:lumMod val="40000"/>
                        <a:lumOff val="6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accent4">
                        <a:lumMod val="40000"/>
                        <a:lumOff val="60000"/>
                      </a:schemeClr>
                    </a:solidFill>
                  </a:tcPr>
                </a:tc>
                <a:tc>
                  <a:txBody>
                    <a:bodyPr/>
                    <a:lstStyle/>
                    <a:p>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pPr algn="ctr"/>
                      <a:endParaRPr kumimoji="1" lang="en-US" altLang="ja-JP" sz="1400" dirty="0" smtClean="0">
                        <a:latin typeface="Meiryo UI" panose="020B0604030504040204" pitchFamily="50" charset="-128"/>
                        <a:ea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endParaRPr>
                    </a:p>
                  </a:txBody>
                  <a:tcPr>
                    <a:solidFill>
                      <a:schemeClr val="accent4">
                        <a:lumMod val="40000"/>
                        <a:lumOff val="60000"/>
                      </a:schemeClr>
                    </a:solidFill>
                  </a:tcPr>
                </a:tc>
                <a:tc rowSpan="3">
                  <a:txBody>
                    <a:bodyPr/>
                    <a:lstStyle/>
                    <a:p>
                      <a:endParaRPr kumimoji="1" lang="en-US" altLang="ja-JP"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xmlns="" val="10001"/>
                  </a:ext>
                </a:extLst>
              </a:tr>
              <a:tr h="1082040">
                <a:tc>
                  <a:txBody>
                    <a:bodyPr/>
                    <a:lstStyle/>
                    <a:p>
                      <a:pPr algn="l"/>
                      <a:r>
                        <a:rPr kumimoji="1" lang="ja-JP" altLang="en-US" sz="1400" b="1" u="sng" dirty="0" smtClean="0">
                          <a:solidFill>
                            <a:srgbClr val="FF0000"/>
                          </a:solidFill>
                          <a:latin typeface="Meiryo UI" panose="020B0604030504040204" pitchFamily="50" charset="-128"/>
                          <a:ea typeface="Meiryo UI" panose="020B0604030504040204" pitchFamily="50" charset="-128"/>
                        </a:rPr>
                        <a:t>２．大阪都心での官民共創による夜間景観形成</a:t>
                      </a:r>
                      <a:endParaRPr kumimoji="1" lang="en-US" altLang="ja-JP" sz="1400" b="1" u="sng" dirty="0">
                        <a:solidFill>
                          <a:srgbClr val="FF0000"/>
                        </a:solidFill>
                        <a:latin typeface="Meiryo UI" panose="020B0604030504040204" pitchFamily="50" charset="-128"/>
                        <a:ea typeface="Meiryo UI" panose="020B0604030504040204" pitchFamily="50" charset="-128"/>
                      </a:endParaRPr>
                    </a:p>
                    <a:p>
                      <a:pPr algn="l"/>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〇エリアの個性を際立たせる夜間景観創出</a:t>
                      </a:r>
                    </a:p>
                    <a:p>
                      <a:pPr algn="l"/>
                      <a:r>
                        <a:rPr kumimoji="1" lang="ja-JP" altLang="en-US" sz="1300" dirty="0" smtClean="0">
                          <a:latin typeface="Meiryo UI" panose="020B0604030504040204" pitchFamily="50" charset="-128"/>
                          <a:ea typeface="Meiryo UI" panose="020B0604030504040204" pitchFamily="50" charset="-128"/>
                        </a:rPr>
                        <a:t>　　〇行政計画等との連携</a:t>
                      </a:r>
                      <a:endParaRPr kumimoji="1" lang="en-US" altLang="ja-JP" sz="1300" dirty="0">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企画・検討</a:t>
                      </a:r>
                      <a:endParaRPr lang="en-US" altLang="ja-JP" sz="1400" dirty="0">
                        <a:latin typeface="Meiryo UI" panose="020B0604030504040204" pitchFamily="50" charset="-128"/>
                        <a:ea typeface="Meiryo UI" panose="020B0604030504040204" pitchFamily="50" charset="-128"/>
                      </a:endParaRPr>
                    </a:p>
                  </a:txBody>
                  <a:tcPr>
                    <a:solidFill>
                      <a:schemeClr val="accent4">
                        <a:lumMod val="40000"/>
                        <a:lumOff val="6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accent4">
                        <a:lumMod val="40000"/>
                        <a:lumOff val="60000"/>
                      </a:schemeClr>
                    </a:solidFill>
                  </a:tcPr>
                </a:tc>
                <a:tc>
                  <a:txBody>
                    <a:bodyPr/>
                    <a:lstStyle/>
                    <a:p>
                      <a:endParaRPr kumimoji="1" lang="en-US" altLang="ja-JP" sz="1400" dirty="0">
                        <a:latin typeface="Meiryo UI" panose="020B0604030504040204" pitchFamily="50" charset="-128"/>
                        <a:ea typeface="Meiryo UI" panose="020B0604030504040204" pitchFamily="50" charset="-128"/>
                      </a:endParaRPr>
                    </a:p>
                  </a:txBody>
                  <a:tcPr>
                    <a:solidFill>
                      <a:schemeClr val="accent4">
                        <a:lumMod val="40000"/>
                        <a:lumOff val="60000"/>
                      </a:schemeClr>
                    </a:solidFill>
                  </a:tcPr>
                </a:tc>
                <a:tc vMerge="1">
                  <a:txBody>
                    <a:bodyPr/>
                    <a:lstStyle/>
                    <a:p>
                      <a:endParaRPr kumimoji="1" lang="ja-JP" altLang="en-US"/>
                    </a:p>
                  </a:txBody>
                  <a:tcPr/>
                </a:tc>
                <a:extLst>
                  <a:ext uri="{0D108BD9-81ED-4DB2-BD59-A6C34878D82A}">
                    <a16:rowId xmlns:a16="http://schemas.microsoft.com/office/drawing/2014/main" xmlns="" val="10002"/>
                  </a:ext>
                </a:extLst>
              </a:tr>
              <a:tr h="1082040">
                <a:tc>
                  <a:txBody>
                    <a:bodyPr/>
                    <a:lstStyle/>
                    <a:p>
                      <a:pPr algn="l"/>
                      <a:endParaRPr kumimoji="1" lang="en-US" altLang="ja-JP" sz="1400" b="1" u="sng" dirty="0" smtClean="0">
                        <a:solidFill>
                          <a:srgbClr val="FF0000"/>
                        </a:solidFill>
                        <a:latin typeface="Meiryo UI" panose="020B0604030504040204" pitchFamily="50" charset="-128"/>
                        <a:ea typeface="Meiryo UI" panose="020B0604030504040204" pitchFamily="50" charset="-128"/>
                      </a:endParaRPr>
                    </a:p>
                    <a:p>
                      <a:pPr algn="l"/>
                      <a:r>
                        <a:rPr kumimoji="1" lang="ja-JP" altLang="en-US" sz="1400" b="1" u="sng" dirty="0" smtClean="0">
                          <a:solidFill>
                            <a:srgbClr val="FF0000"/>
                          </a:solidFill>
                          <a:latin typeface="Meiryo UI" panose="020B0604030504040204" pitchFamily="50" charset="-128"/>
                          <a:ea typeface="Meiryo UI" panose="020B0604030504040204" pitchFamily="50" charset="-128"/>
                        </a:rPr>
                        <a:t>３．情報発信と情報共有のためのプラットフォーム</a:t>
                      </a:r>
                      <a:endParaRPr kumimoji="1" lang="en-US" altLang="ja-JP" sz="1400" b="1" u="sng" dirty="0" smtClean="0">
                        <a:solidFill>
                          <a:srgbClr val="FF0000"/>
                        </a:solidFill>
                        <a:latin typeface="Meiryo UI" panose="020B0604030504040204" pitchFamily="50" charset="-128"/>
                        <a:ea typeface="Meiryo UI" panose="020B0604030504040204" pitchFamily="50" charset="-128"/>
                      </a:endParaRPr>
                    </a:p>
                    <a:p>
                      <a:pPr algn="l"/>
                      <a:r>
                        <a:rPr kumimoji="1" lang="ja-JP" altLang="en-US" sz="1400" b="1" u="none" dirty="0" smtClean="0">
                          <a:solidFill>
                            <a:srgbClr val="FF0000"/>
                          </a:solidFill>
                          <a:latin typeface="Meiryo UI" panose="020B0604030504040204" pitchFamily="50" charset="-128"/>
                          <a:ea typeface="Meiryo UI" panose="020B0604030504040204" pitchFamily="50" charset="-128"/>
                        </a:rPr>
                        <a:t>　　　</a:t>
                      </a:r>
                      <a:r>
                        <a:rPr kumimoji="1" lang="ja-JP" altLang="en-US" sz="1400" b="1" u="sng" dirty="0" err="1" smtClean="0">
                          <a:solidFill>
                            <a:srgbClr val="FF0000"/>
                          </a:solidFill>
                          <a:latin typeface="Meiryo UI" panose="020B0604030504040204" pitchFamily="50" charset="-128"/>
                          <a:ea typeface="Meiryo UI" panose="020B0604030504040204" pitchFamily="50" charset="-128"/>
                        </a:rPr>
                        <a:t>づ</a:t>
                      </a:r>
                      <a:r>
                        <a:rPr kumimoji="1" lang="ja-JP" altLang="en-US" sz="1400" b="1" u="sng" dirty="0" smtClean="0">
                          <a:solidFill>
                            <a:srgbClr val="FF0000"/>
                          </a:solidFill>
                          <a:latin typeface="Meiryo UI" panose="020B0604030504040204" pitchFamily="50" charset="-128"/>
                          <a:ea typeface="Meiryo UI" panose="020B0604030504040204" pitchFamily="50" charset="-128"/>
                        </a:rPr>
                        <a:t>くり</a:t>
                      </a:r>
                      <a:endParaRPr kumimoji="1" lang="en-US" altLang="ja-JP" sz="1400" b="1" u="sng" dirty="0" smtClean="0">
                        <a:solidFill>
                          <a:srgbClr val="FF0000"/>
                        </a:solidFill>
                        <a:latin typeface="Meiryo UI" panose="020B0604030504040204" pitchFamily="50" charset="-128"/>
                        <a:ea typeface="Meiryo UI" panose="020B0604030504040204" pitchFamily="50" charset="-128"/>
                      </a:endParaRPr>
                    </a:p>
                    <a:p>
                      <a:pPr algn="l"/>
                      <a:r>
                        <a:rPr kumimoji="1" lang="ja-JP" altLang="en-US" sz="1300" b="0" u="none" dirty="0" smtClean="0">
                          <a:solidFill>
                            <a:schemeClr val="tx1"/>
                          </a:solidFill>
                          <a:latin typeface="Meiryo UI" panose="020B0604030504040204" pitchFamily="50" charset="-128"/>
                          <a:ea typeface="Meiryo UI" panose="020B0604030504040204" pitchFamily="50" charset="-128"/>
                        </a:rPr>
                        <a:t>　　○光のまちづくりのプロモーション＆マーケティング</a:t>
                      </a:r>
                      <a:endParaRPr kumimoji="1" lang="en-US" altLang="ja-JP" sz="1300" b="0" u="none"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　　</a:t>
                      </a:r>
                    </a:p>
                  </a:txBody>
                  <a:tcPr anchor="ctr">
                    <a:solidFill>
                      <a:schemeClr val="accent4">
                        <a:lumMod val="40000"/>
                        <a:lumOff val="60000"/>
                      </a:schemeClr>
                    </a:solidFill>
                  </a:tcPr>
                </a:tc>
                <a:tc>
                  <a:txBody>
                    <a:bodyPr/>
                    <a:lstStyle/>
                    <a:p>
                      <a:endParaRPr kumimoji="1" lang="en-US" altLang="ja-JP" sz="1300" dirty="0">
                        <a:latin typeface="Meiryo UI" panose="020B0604030504040204" pitchFamily="50" charset="-128"/>
                        <a:ea typeface="Meiryo UI" panose="020B0604030504040204" pitchFamily="50" charset="-128"/>
                      </a:endParaRPr>
                    </a:p>
                    <a:p>
                      <a:endParaRPr kumimoji="1" lang="en-US" altLang="ja-JP" sz="1300" dirty="0">
                        <a:latin typeface="Meiryo UI" panose="020B0604030504040204" pitchFamily="50" charset="-128"/>
                        <a:ea typeface="Meiryo UI" panose="020B0604030504040204" pitchFamily="50" charset="-128"/>
                      </a:endParaRPr>
                    </a:p>
                    <a:p>
                      <a:r>
                        <a:rPr kumimoji="1" lang="en-US" altLang="ja-JP" sz="1300" dirty="0">
                          <a:latin typeface="Meiryo UI" panose="020B0604030504040204" pitchFamily="50" charset="-128"/>
                          <a:ea typeface="Meiryo UI" panose="020B0604030504040204" pitchFamily="50" charset="-128"/>
                        </a:rPr>
                        <a:t>WEB</a:t>
                      </a:r>
                      <a:r>
                        <a:rPr kumimoji="1" lang="ja-JP" altLang="en-US" sz="1300" dirty="0" smtClean="0">
                          <a:latin typeface="Meiryo UI" panose="020B0604030504040204" pitchFamily="50" charset="-128"/>
                          <a:ea typeface="Meiryo UI" panose="020B0604030504040204" pitchFamily="50" charset="-128"/>
                        </a:rPr>
                        <a:t>改定</a:t>
                      </a:r>
                      <a:endParaRPr kumimoji="1" lang="ja-JP" altLang="en-US" sz="1300" dirty="0">
                        <a:latin typeface="Meiryo UI" panose="020B0604030504040204" pitchFamily="50" charset="-128"/>
                        <a:ea typeface="Meiryo UI" panose="020B0604030504040204" pitchFamily="50" charset="-128"/>
                      </a:endParaRPr>
                    </a:p>
                  </a:txBody>
                  <a:tcPr>
                    <a:solidFill>
                      <a:schemeClr val="accent4">
                        <a:lumMod val="40000"/>
                        <a:lumOff val="60000"/>
                      </a:schemeClr>
                    </a:solidFill>
                  </a:tcPr>
                </a:tc>
                <a:tc>
                  <a:txBody>
                    <a:bodyPr/>
                    <a:lstStyle/>
                    <a:p>
                      <a:endParaRPr kumimoji="1" lang="en-US" altLang="ja-JP" sz="1300" dirty="0">
                        <a:latin typeface="Meiryo UI" panose="020B0604030504040204" pitchFamily="50" charset="-128"/>
                        <a:ea typeface="Meiryo UI" panose="020B0604030504040204" pitchFamily="50" charset="-128"/>
                      </a:endParaRPr>
                    </a:p>
                    <a:p>
                      <a:endParaRPr kumimoji="1" lang="en-US" altLang="ja-JP" sz="1300" dirty="0" smtClean="0">
                        <a:latin typeface="Meiryo UI" panose="020B0604030504040204" pitchFamily="50" charset="-128"/>
                        <a:ea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rPr>
                        <a:t>情報共有・発信</a:t>
                      </a:r>
                      <a:endParaRPr kumimoji="1" lang="ja-JP" altLang="en-US" sz="1300" dirty="0">
                        <a:latin typeface="Meiryo UI" panose="020B0604030504040204" pitchFamily="50" charset="-128"/>
                        <a:ea typeface="Meiryo UI" panose="020B0604030504040204" pitchFamily="50" charset="-128"/>
                      </a:endParaRPr>
                    </a:p>
                  </a:txBody>
                  <a:tcPr>
                    <a:solidFill>
                      <a:schemeClr val="accent4">
                        <a:lumMod val="40000"/>
                        <a:lumOff val="60000"/>
                      </a:schemeClr>
                    </a:solidFill>
                  </a:tcPr>
                </a:tc>
                <a:tc>
                  <a:txBody>
                    <a:bodyPr/>
                    <a:lstStyle/>
                    <a:p>
                      <a:endParaRPr kumimoji="1" lang="ja-JP" altLang="en-US" sz="1300" dirty="0">
                        <a:latin typeface="Meiryo UI" panose="020B0604030504040204" pitchFamily="50" charset="-128"/>
                        <a:ea typeface="Meiryo UI" panose="020B0604030504040204" pitchFamily="50" charset="-128"/>
                      </a:endParaRPr>
                    </a:p>
                  </a:txBody>
                  <a:tcPr>
                    <a:solidFill>
                      <a:schemeClr val="accent4">
                        <a:lumMod val="40000"/>
                        <a:lumOff val="60000"/>
                      </a:schemeClr>
                    </a:solidFill>
                  </a:tcPr>
                </a:tc>
                <a:tc vMerge="1">
                  <a:txBody>
                    <a:bodyPr/>
                    <a:lstStyle/>
                    <a:p>
                      <a:endParaRPr kumimoji="1" lang="ja-JP" altLang="en-US"/>
                    </a:p>
                  </a:txBody>
                  <a:tcPr/>
                </a:tc>
                <a:extLst>
                  <a:ext uri="{0D108BD9-81ED-4DB2-BD59-A6C34878D82A}">
                    <a16:rowId xmlns:a16="http://schemas.microsoft.com/office/drawing/2014/main" xmlns="" val="10003"/>
                  </a:ext>
                </a:extLst>
              </a:tr>
            </a:tbl>
          </a:graphicData>
        </a:graphic>
      </p:graphicFrame>
      <p:sp>
        <p:nvSpPr>
          <p:cNvPr id="4" name="正方形/長方形 3"/>
          <p:cNvSpPr/>
          <p:nvPr/>
        </p:nvSpPr>
        <p:spPr>
          <a:xfrm>
            <a:off x="6806825" y="3557907"/>
            <a:ext cx="1193285" cy="7956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sz="1400" dirty="0">
              <a:solidFill>
                <a:prstClr val="black"/>
              </a:solidFill>
              <a:latin typeface="Meiryo UI" panose="020B0604030504040204" pitchFamily="50" charset="-128"/>
              <a:ea typeface="Meiryo UI" panose="020B0604030504040204" pitchFamily="50" charset="-128"/>
            </a:endParaRPr>
          </a:p>
        </p:txBody>
      </p:sp>
      <p:sp>
        <p:nvSpPr>
          <p:cNvPr id="14" name="右矢印 13"/>
          <p:cNvSpPr/>
          <p:nvPr/>
        </p:nvSpPr>
        <p:spPr>
          <a:xfrm>
            <a:off x="5741377" y="4304385"/>
            <a:ext cx="2350243" cy="3134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a:solidFill>
                <a:prstClr val="white"/>
              </a:solidFill>
            </a:endParaRPr>
          </a:p>
        </p:txBody>
      </p:sp>
      <p:sp>
        <p:nvSpPr>
          <p:cNvPr id="17" name="正方形/長方形 16"/>
          <p:cNvSpPr/>
          <p:nvPr/>
        </p:nvSpPr>
        <p:spPr>
          <a:xfrm>
            <a:off x="8251038" y="2550022"/>
            <a:ext cx="1040951" cy="345153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kumimoji="1" lang="ja-JP" altLang="en-US" sz="2000" u="sng" dirty="0">
                <a:solidFill>
                  <a:srgbClr val="FF0000"/>
                </a:solidFill>
                <a:latin typeface="Meiryo UI" panose="020B0604030504040204" pitchFamily="50" charset="-128"/>
                <a:ea typeface="Meiryo UI" panose="020B0604030504040204" pitchFamily="50" charset="-128"/>
              </a:rPr>
              <a:t>大阪</a:t>
            </a:r>
            <a:endParaRPr kumimoji="1" lang="en-US" altLang="ja-JP" sz="2000" u="sng" dirty="0">
              <a:solidFill>
                <a:srgbClr val="FF0000"/>
              </a:solidFill>
              <a:latin typeface="Meiryo UI" panose="020B0604030504040204" pitchFamily="50" charset="-128"/>
              <a:ea typeface="Meiryo UI" panose="020B0604030504040204" pitchFamily="50" charset="-128"/>
            </a:endParaRPr>
          </a:p>
          <a:p>
            <a:pPr algn="ctr" defTabSz="914400"/>
            <a:r>
              <a:rPr kumimoji="1" lang="ja-JP" altLang="en-US" sz="2000" u="sng" dirty="0">
                <a:solidFill>
                  <a:srgbClr val="FF0000"/>
                </a:solidFill>
                <a:latin typeface="Meiryo UI" panose="020B0604030504040204" pitchFamily="50" charset="-128"/>
                <a:ea typeface="Meiryo UI" panose="020B0604030504040204" pitchFamily="50" charset="-128"/>
              </a:rPr>
              <a:t>都市格</a:t>
            </a:r>
            <a:endParaRPr kumimoji="1" lang="en-US" altLang="ja-JP" sz="2000" u="sng" dirty="0">
              <a:solidFill>
                <a:srgbClr val="FF0000"/>
              </a:solidFill>
              <a:latin typeface="Meiryo UI" panose="020B0604030504040204" pitchFamily="50" charset="-128"/>
              <a:ea typeface="Meiryo UI" panose="020B0604030504040204" pitchFamily="50" charset="-128"/>
            </a:endParaRPr>
          </a:p>
          <a:p>
            <a:pPr algn="ctr" defTabSz="914400"/>
            <a:r>
              <a:rPr kumimoji="1" lang="ja-JP" altLang="en-US" sz="2000" u="sng" dirty="0">
                <a:solidFill>
                  <a:srgbClr val="FF0000"/>
                </a:solidFill>
                <a:latin typeface="Meiryo UI" panose="020B0604030504040204" pitchFamily="50" charset="-128"/>
                <a:ea typeface="Meiryo UI" panose="020B0604030504040204" pitchFamily="50" charset="-128"/>
              </a:rPr>
              <a:t>の向上</a:t>
            </a:r>
          </a:p>
        </p:txBody>
      </p:sp>
      <p:sp>
        <p:nvSpPr>
          <p:cNvPr id="10" name="右矢印 9"/>
          <p:cNvSpPr/>
          <p:nvPr/>
        </p:nvSpPr>
        <p:spPr>
          <a:xfrm>
            <a:off x="5799191" y="2998469"/>
            <a:ext cx="2292429" cy="3280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a:solidFill>
                <a:prstClr val="white"/>
              </a:solidFill>
            </a:endParaRPr>
          </a:p>
        </p:txBody>
      </p:sp>
      <p:sp>
        <p:nvSpPr>
          <p:cNvPr id="15" name="右矢印 14"/>
          <p:cNvSpPr/>
          <p:nvPr/>
        </p:nvSpPr>
        <p:spPr>
          <a:xfrm>
            <a:off x="7018175" y="5368351"/>
            <a:ext cx="1073446" cy="3430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a:solidFill>
                <a:prstClr val="white"/>
              </a:solidFill>
            </a:endParaRPr>
          </a:p>
        </p:txBody>
      </p:sp>
      <p:sp>
        <p:nvSpPr>
          <p:cNvPr id="19" name="正方形/長方形 18"/>
          <p:cNvSpPr/>
          <p:nvPr/>
        </p:nvSpPr>
        <p:spPr>
          <a:xfrm>
            <a:off x="478074" y="882616"/>
            <a:ext cx="9906000" cy="553998"/>
          </a:xfrm>
          <a:prstGeom prst="rect">
            <a:avLst/>
          </a:prstGeom>
        </p:spPr>
        <p:txBody>
          <a:bodyPr wrap="square">
            <a:spAutoFit/>
          </a:bodyPr>
          <a:lstStyle/>
          <a:p>
            <a:r>
              <a:rPr lang="ja-JP" altLang="en-US" sz="1500" dirty="0" smtClean="0">
                <a:solidFill>
                  <a:srgbClr val="000000"/>
                </a:solidFill>
                <a:latin typeface="Meiryo UI" panose="020B0604030504040204" pitchFamily="50" charset="-128"/>
                <a:ea typeface="Meiryo UI" panose="020B0604030504040204" pitchFamily="50" charset="-128"/>
              </a:rPr>
              <a:t>〇持続可能な社会を実現するため、ＳＤＧｓの取組みに貢献しつつ、大阪光</a:t>
            </a:r>
            <a:r>
              <a:rPr lang="ja-JP" altLang="en-US" sz="1500" dirty="0">
                <a:solidFill>
                  <a:srgbClr val="000000"/>
                </a:solidFill>
                <a:latin typeface="Meiryo UI" panose="020B0604030504040204" pitchFamily="50" charset="-128"/>
                <a:ea typeface="Meiryo UI" panose="020B0604030504040204" pitchFamily="50" charset="-128"/>
              </a:rPr>
              <a:t>のまちづくり</a:t>
            </a:r>
            <a:r>
              <a:rPr lang="en-US" altLang="ja-JP" sz="1500" dirty="0">
                <a:solidFill>
                  <a:srgbClr val="000000"/>
                </a:solidFill>
                <a:latin typeface="Meiryo UI" panose="020B0604030504040204" pitchFamily="50" charset="-128"/>
                <a:ea typeface="Meiryo UI" panose="020B0604030504040204" pitchFamily="50" charset="-128"/>
              </a:rPr>
              <a:t>2030</a:t>
            </a:r>
            <a:r>
              <a:rPr lang="ja-JP" altLang="en-US" sz="1500" dirty="0">
                <a:solidFill>
                  <a:srgbClr val="000000"/>
                </a:solidFill>
                <a:latin typeface="Meiryo UI" panose="020B0604030504040204" pitchFamily="50" charset="-128"/>
                <a:ea typeface="Meiryo UI" panose="020B0604030504040204" pitchFamily="50" charset="-128"/>
              </a:rPr>
              <a:t>構想</a:t>
            </a:r>
            <a:r>
              <a:rPr lang="en-US" altLang="ja-JP" sz="1500" dirty="0">
                <a:solidFill>
                  <a:srgbClr val="000000"/>
                </a:solidFill>
                <a:latin typeface="Meiryo UI" panose="020B0604030504040204" pitchFamily="50" charset="-128"/>
                <a:ea typeface="Meiryo UI" panose="020B0604030504040204" pitchFamily="50" charset="-128"/>
              </a:rPr>
              <a:t>(</a:t>
            </a:r>
            <a:r>
              <a:rPr lang="ja-JP" altLang="en-US" sz="1500" dirty="0">
                <a:solidFill>
                  <a:srgbClr val="000000"/>
                </a:solidFill>
                <a:latin typeface="Meiryo UI" panose="020B0604030504040204" pitchFamily="50" charset="-128"/>
                <a:ea typeface="Meiryo UI" panose="020B0604030504040204" pitchFamily="50" charset="-128"/>
              </a:rPr>
              <a:t>案</a:t>
            </a:r>
            <a:r>
              <a:rPr lang="en-US" altLang="ja-JP" sz="1500" dirty="0" smtClean="0">
                <a:solidFill>
                  <a:srgbClr val="000000"/>
                </a:solidFill>
                <a:latin typeface="Meiryo UI" panose="020B0604030504040204" pitchFamily="50" charset="-128"/>
                <a:ea typeface="Meiryo UI" panose="020B0604030504040204" pitchFamily="50" charset="-128"/>
              </a:rPr>
              <a:t>)</a:t>
            </a:r>
            <a:r>
              <a:rPr lang="ja-JP" altLang="en-US" sz="1500" dirty="0" smtClean="0">
                <a:solidFill>
                  <a:srgbClr val="000000"/>
                </a:solidFill>
                <a:latin typeface="Meiryo UI" panose="020B0604030504040204" pitchFamily="50" charset="-128"/>
                <a:ea typeface="Meiryo UI" panose="020B0604030504040204" pitchFamily="50" charset="-128"/>
              </a:rPr>
              <a:t>に</a:t>
            </a:r>
            <a:r>
              <a:rPr lang="ja-JP" altLang="en-US" sz="1500" dirty="0">
                <a:solidFill>
                  <a:srgbClr val="000000"/>
                </a:solidFill>
                <a:latin typeface="Meiryo UI" panose="020B0604030504040204" pitchFamily="50" charset="-128"/>
                <a:ea typeface="Meiryo UI" panose="020B0604030504040204" pitchFamily="50" charset="-128"/>
              </a:rPr>
              <a:t>基づき</a:t>
            </a:r>
            <a:r>
              <a:rPr lang="ja-JP" altLang="en-US" sz="1500" dirty="0" smtClean="0">
                <a:solidFill>
                  <a:srgbClr val="000000"/>
                </a:solidFill>
                <a:latin typeface="Meiryo UI" panose="020B0604030504040204" pitchFamily="50" charset="-128"/>
                <a:ea typeface="Meiryo UI" panose="020B0604030504040204" pitchFamily="50" charset="-128"/>
              </a:rPr>
              <a:t>、</a:t>
            </a:r>
            <a:endParaRPr lang="en-US" altLang="ja-JP" sz="1500" dirty="0" smtClean="0">
              <a:solidFill>
                <a:srgbClr val="000000"/>
              </a:solidFill>
              <a:latin typeface="Meiryo UI" panose="020B0604030504040204" pitchFamily="50" charset="-128"/>
              <a:ea typeface="Meiryo UI" panose="020B0604030504040204" pitchFamily="50" charset="-128"/>
            </a:endParaRPr>
          </a:p>
          <a:p>
            <a:r>
              <a:rPr lang="en-US" altLang="ja-JP" sz="1500" dirty="0">
                <a:solidFill>
                  <a:srgbClr val="000000"/>
                </a:solidFill>
                <a:latin typeface="Meiryo UI" panose="020B0604030504040204" pitchFamily="50" charset="-128"/>
                <a:ea typeface="Meiryo UI" panose="020B0604030504040204" pitchFamily="50" charset="-128"/>
              </a:rPr>
              <a:t> </a:t>
            </a:r>
            <a:r>
              <a:rPr lang="en-US" altLang="ja-JP" sz="1500" dirty="0" smtClean="0">
                <a:solidFill>
                  <a:srgbClr val="000000"/>
                </a:solidFill>
                <a:latin typeface="Meiryo UI" panose="020B0604030504040204" pitchFamily="50" charset="-128"/>
                <a:ea typeface="Meiryo UI" panose="020B0604030504040204" pitchFamily="50" charset="-128"/>
              </a:rPr>
              <a:t>  </a:t>
            </a:r>
            <a:r>
              <a:rPr lang="ja-JP" altLang="en-US" sz="1500" dirty="0" smtClean="0">
                <a:solidFill>
                  <a:srgbClr val="000000"/>
                </a:solidFill>
                <a:latin typeface="Meiryo UI" panose="020B0604030504040204" pitchFamily="50" charset="-128"/>
                <a:ea typeface="Meiryo UI" panose="020B0604030504040204" pitchFamily="50" charset="-128"/>
              </a:rPr>
              <a:t>第１フェーズ</a:t>
            </a:r>
            <a:r>
              <a:rPr lang="ja-JP" altLang="en-US" sz="1500" dirty="0">
                <a:solidFill>
                  <a:srgbClr val="000000"/>
                </a:solidFill>
                <a:latin typeface="Meiryo UI" panose="020B0604030504040204" pitchFamily="50" charset="-128"/>
                <a:ea typeface="Meiryo UI" panose="020B0604030504040204" pitchFamily="50" charset="-128"/>
              </a:rPr>
              <a:t>（</a:t>
            </a:r>
            <a:r>
              <a:rPr lang="en-US" altLang="ja-JP" sz="1500" dirty="0" smtClean="0">
                <a:solidFill>
                  <a:srgbClr val="000000"/>
                </a:solidFill>
                <a:latin typeface="Meiryo UI" panose="020B0604030504040204" pitchFamily="50" charset="-128"/>
                <a:ea typeface="Meiryo UI" panose="020B0604030504040204" pitchFamily="50" charset="-128"/>
              </a:rPr>
              <a:t>2020~2024</a:t>
            </a:r>
            <a:r>
              <a:rPr lang="ja-JP" altLang="en-US" sz="1500" dirty="0">
                <a:solidFill>
                  <a:srgbClr val="000000"/>
                </a:solidFill>
                <a:latin typeface="Meiryo UI" panose="020B0604030504040204" pitchFamily="50" charset="-128"/>
                <a:ea typeface="Meiryo UI" panose="020B0604030504040204" pitchFamily="50" charset="-128"/>
              </a:rPr>
              <a:t>年度）、第２フェーズ（</a:t>
            </a:r>
            <a:r>
              <a:rPr lang="en-US" altLang="ja-JP" sz="1500" dirty="0">
                <a:solidFill>
                  <a:srgbClr val="000000"/>
                </a:solidFill>
                <a:latin typeface="Meiryo UI" panose="020B0604030504040204" pitchFamily="50" charset="-128"/>
                <a:ea typeface="Meiryo UI" panose="020B0604030504040204" pitchFamily="50" charset="-128"/>
              </a:rPr>
              <a:t>2025~2030</a:t>
            </a:r>
            <a:r>
              <a:rPr lang="ja-JP" altLang="en-US" sz="1500" dirty="0" smtClean="0">
                <a:solidFill>
                  <a:srgbClr val="000000"/>
                </a:solidFill>
                <a:latin typeface="Meiryo UI" panose="020B0604030504040204" pitchFamily="50" charset="-128"/>
                <a:ea typeface="Meiryo UI" panose="020B0604030504040204" pitchFamily="50" charset="-128"/>
              </a:rPr>
              <a:t>年度）</a:t>
            </a:r>
            <a:r>
              <a:rPr lang="en-US" altLang="ja-JP" sz="1500" dirty="0" smtClean="0">
                <a:solidFill>
                  <a:srgbClr val="000000"/>
                </a:solidFill>
                <a:latin typeface="Meiryo UI" panose="020B0604030504040204" pitchFamily="50" charset="-128"/>
                <a:ea typeface="Meiryo UI" panose="020B0604030504040204" pitchFamily="50" charset="-128"/>
              </a:rPr>
              <a:t> </a:t>
            </a:r>
            <a:r>
              <a:rPr lang="ja-JP" altLang="en-US" sz="1500" dirty="0">
                <a:solidFill>
                  <a:srgbClr val="000000"/>
                </a:solidFill>
                <a:latin typeface="Meiryo UI" panose="020B0604030504040204" pitchFamily="50" charset="-128"/>
                <a:ea typeface="Meiryo UI" panose="020B0604030504040204" pitchFamily="50" charset="-128"/>
              </a:rPr>
              <a:t>を下図のとおり設定</a:t>
            </a:r>
            <a:r>
              <a:rPr lang="ja-JP" altLang="en-US" sz="1500" dirty="0" smtClean="0">
                <a:solidFill>
                  <a:srgbClr val="000000"/>
                </a:solidFill>
                <a:latin typeface="Meiryo UI" panose="020B0604030504040204" pitchFamily="50" charset="-128"/>
                <a:ea typeface="Meiryo UI" panose="020B0604030504040204" pitchFamily="50" charset="-128"/>
              </a:rPr>
              <a:t>。</a:t>
            </a:r>
            <a:endParaRPr lang="en-US" altLang="ja-JP" sz="1500" dirty="0" smtClean="0">
              <a:solidFill>
                <a:srgbClr val="000000"/>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9234873" y="60095"/>
            <a:ext cx="553358" cy="3199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3" name="直線コネクタ 22"/>
          <p:cNvCxnSpPr/>
          <p:nvPr/>
        </p:nvCxnSpPr>
        <p:spPr>
          <a:xfrm>
            <a:off x="317049" y="450317"/>
            <a:ext cx="9012480" cy="19531"/>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26407" y="100516"/>
            <a:ext cx="8980225" cy="369332"/>
          </a:xfrm>
          <a:prstGeom prst="rect">
            <a:avLst/>
          </a:prstGeom>
          <a:noFill/>
        </p:spPr>
        <p:txBody>
          <a:bodyPr wrap="square" rtlCol="0">
            <a:spAutoFit/>
          </a:bodyPr>
          <a:lstStyle/>
          <a:p>
            <a:r>
              <a:rPr lang="ja-JP" altLang="en-US" b="1" dirty="0" smtClean="0">
                <a:solidFill>
                  <a:srgbClr val="7030A0"/>
                </a:solidFill>
                <a:latin typeface="Meiryo UI" panose="020B0604030504040204" pitchFamily="50" charset="-128"/>
                <a:ea typeface="Meiryo UI" panose="020B0604030504040204" pitchFamily="50" charset="-128"/>
              </a:rPr>
              <a:t>大阪光のまちづくり２０３０</a:t>
            </a:r>
            <a:r>
              <a:rPr lang="ja-JP" altLang="en-US" b="1" dirty="0">
                <a:solidFill>
                  <a:srgbClr val="7030A0"/>
                </a:solidFill>
                <a:latin typeface="Meiryo UI" panose="020B0604030504040204" pitchFamily="50" charset="-128"/>
                <a:ea typeface="Meiryo UI" panose="020B0604030504040204" pitchFamily="50" charset="-128"/>
              </a:rPr>
              <a:t>構想</a:t>
            </a:r>
            <a:r>
              <a:rPr lang="ja-JP" altLang="en-US" b="1" dirty="0" smtClean="0">
                <a:solidFill>
                  <a:srgbClr val="7030A0"/>
                </a:solidFill>
                <a:latin typeface="Meiryo UI" panose="020B0604030504040204" pitchFamily="50" charset="-128"/>
                <a:ea typeface="Meiryo UI" panose="020B0604030504040204" pitchFamily="50" charset="-128"/>
              </a:rPr>
              <a:t>の取り組みスケジュール</a:t>
            </a:r>
            <a:endParaRPr lang="ja-JP" altLang="en-US" b="1" dirty="0">
              <a:solidFill>
                <a:srgbClr val="7030A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247508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9462</TotalTime>
  <Words>790</Words>
  <Application>Microsoft Office PowerPoint</Application>
  <PresentationFormat>A4 210 x 297 mm</PresentationFormat>
  <Paragraphs>208</Paragraphs>
  <Slides>7</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Meiryo UI</vt:lpstr>
      <vt:lpstr>ＭＳ Ｐゴシック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RRU 酒井 淳子</dc:creator>
  <cp:lastModifiedBy>髙津　幸大</cp:lastModifiedBy>
  <cp:revision>460</cp:revision>
  <cp:lastPrinted>2021-01-04T06:22:10Z</cp:lastPrinted>
  <dcterms:created xsi:type="dcterms:W3CDTF">2020-06-15T08:51:22Z</dcterms:created>
  <dcterms:modified xsi:type="dcterms:W3CDTF">2021-01-12T07:04:42Z</dcterms:modified>
</cp:coreProperties>
</file>