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21"/>
  </p:notesMasterIdLst>
  <p:handoutMasterIdLst>
    <p:handoutMasterId r:id="rId22"/>
  </p:handoutMasterIdLst>
  <p:sldIdLst>
    <p:sldId id="266" r:id="rId3"/>
    <p:sldId id="311" r:id="rId4"/>
    <p:sldId id="270" r:id="rId5"/>
    <p:sldId id="257" r:id="rId6"/>
    <p:sldId id="269" r:id="rId7"/>
    <p:sldId id="271" r:id="rId8"/>
    <p:sldId id="291" r:id="rId9"/>
    <p:sldId id="301" r:id="rId10"/>
    <p:sldId id="302" r:id="rId11"/>
    <p:sldId id="308" r:id="rId12"/>
    <p:sldId id="293" r:id="rId13"/>
    <p:sldId id="309" r:id="rId14"/>
    <p:sldId id="295" r:id="rId15"/>
    <p:sldId id="310" r:id="rId16"/>
    <p:sldId id="303" r:id="rId17"/>
    <p:sldId id="312" r:id="rId18"/>
    <p:sldId id="313" r:id="rId19"/>
    <p:sldId id="314"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7"/>
    <a:srgbClr val="FF8585"/>
    <a:srgbClr val="FFA2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p:cViewPr varScale="1">
        <p:scale>
          <a:sx n="74" d="100"/>
          <a:sy n="74" d="100"/>
        </p:scale>
        <p:origin x="12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6EB0293-A24B-487B-8011-3F1112211CEA}" type="datetimeFigureOut">
              <a:rPr kumimoji="1" lang="ja-JP" altLang="en-US" smtClean="0"/>
              <a:t>2020/1/24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0B4D41A-1103-49D6-8AA1-D2CE7913F2A1}" type="slidenum">
              <a:rPr kumimoji="1" lang="ja-JP" altLang="en-US" smtClean="0"/>
              <a:t>‹#›</a:t>
            </a:fld>
            <a:endParaRPr kumimoji="1" lang="ja-JP" altLang="en-US"/>
          </a:p>
        </p:txBody>
      </p:sp>
    </p:spTree>
    <p:extLst>
      <p:ext uri="{BB962C8B-B14F-4D97-AF65-F5344CB8AC3E}">
        <p14:creationId xmlns:p14="http://schemas.microsoft.com/office/powerpoint/2010/main" val="1866542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6" cy="496967"/>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6967"/>
          </a:xfrm>
          <a:prstGeom prst="rect">
            <a:avLst/>
          </a:prstGeom>
        </p:spPr>
        <p:txBody>
          <a:bodyPr vert="horz" lIns="91413" tIns="45705" rIns="91413" bIns="45705" rtlCol="0"/>
          <a:lstStyle>
            <a:lvl1pPr algn="r">
              <a:defRPr sz="1200"/>
            </a:lvl1pPr>
          </a:lstStyle>
          <a:p>
            <a:fld id="{AF29C56D-BB90-4364-AE9D-1FBD22204D8B}" type="datetimeFigureOut">
              <a:rPr kumimoji="1" lang="ja-JP" altLang="en-US" smtClean="0"/>
              <a:t>2020/1/24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3" tIns="45705" rIns="91413" bIns="45705"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13" tIns="45705" rIns="91413"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9"/>
            <a:ext cx="2949786" cy="496967"/>
          </a:xfrm>
          <a:prstGeom prst="rect">
            <a:avLst/>
          </a:prstGeom>
        </p:spPr>
        <p:txBody>
          <a:bodyPr vert="horz" lIns="91413" tIns="45705" rIns="9141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9"/>
            <a:ext cx="2949786" cy="496967"/>
          </a:xfrm>
          <a:prstGeom prst="rect">
            <a:avLst/>
          </a:prstGeom>
        </p:spPr>
        <p:txBody>
          <a:bodyPr vert="horz" lIns="91413" tIns="45705" rIns="91413" bIns="45705" rtlCol="0" anchor="b"/>
          <a:lstStyle>
            <a:lvl1pPr algn="r">
              <a:defRPr sz="1200"/>
            </a:lvl1pPr>
          </a:lstStyle>
          <a:p>
            <a:fld id="{6C1C2337-8140-49CD-86FC-D3DBEF1B8D3C}" type="slidenum">
              <a:rPr kumimoji="1" lang="ja-JP" altLang="en-US" smtClean="0"/>
              <a:t>‹#›</a:t>
            </a:fld>
            <a:endParaRPr kumimoji="1" lang="ja-JP" altLang="en-US"/>
          </a:p>
        </p:txBody>
      </p:sp>
    </p:spTree>
    <p:extLst>
      <p:ext uri="{BB962C8B-B14F-4D97-AF65-F5344CB8AC3E}">
        <p14:creationId xmlns:p14="http://schemas.microsoft.com/office/powerpoint/2010/main" val="22443878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C2337-8140-49CD-86FC-D3DBEF1B8D3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4892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C2337-8140-49CD-86FC-D3DBEF1B8D3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6137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237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3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0050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C2337-8140-49CD-86FC-D3DBEF1B8D3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458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05DE1DF-4010-4B9F-B1FA-EFE5B253B0C4}" type="datetime1">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7719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591AF2-54F8-45A3-A82A-4E11D7379376}" type="datetime1">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5363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3E7254-92E6-4FDE-8A41-CF2AD92437A3}" type="datetime1">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6281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0964F97-F9E6-4C25-B205-42BDCE5DEBEE}"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7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36BBC7-264C-4652-93FC-EEA4E431D880}"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5817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0B87EEB-1CA2-4F97-B182-23D47729F35D}"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475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D719D6-D620-448D-886F-0F403FFD4C85}"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6066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962BD63-9CB7-4928-ADCE-993E357DAF17}"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9217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D04668-5FD8-4FD4-8C2B-5B829088763E}"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599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525A18-7EA6-4846-95FE-93E9CC71EFFC}"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8310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236D460-54A0-422B-97AE-B4D29F7378D7}"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332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68D15D-39B1-4EBD-9A52-F52980312415}" type="datetime1">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88404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97D071-91DF-48BC-A8C3-8BE8CEE6549B}"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833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2A2783-D08F-48FD-8301-2732DD3250C3}"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790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6357A5-EFEB-4B67-99B3-3AF92BDF51A7}"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528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4C78D5-1A4D-46ED-A4A1-762E2340453E}" type="datetime1">
              <a:rPr kumimoji="1" lang="ja-JP" altLang="en-US" smtClean="0"/>
              <a:t>2020/1/24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5804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9C9516-7DF4-47DD-887A-976880EEED4A}" type="datetime1">
              <a:rPr kumimoji="1" lang="ja-JP" altLang="en-US" smtClean="0"/>
              <a:t>2020/1/24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4863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B2FA3E8-2A29-4887-A01E-0EDE360A2516}" type="datetime1">
              <a:rPr kumimoji="1" lang="ja-JP" altLang="en-US" smtClean="0"/>
              <a:t>2020/1/24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6977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CA56BC-1154-4386-A16B-EBCAA966F554}" type="datetime1">
              <a:rPr kumimoji="1" lang="ja-JP" altLang="en-US" smtClean="0"/>
              <a:t>2020/1/24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4604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75DB2A-936D-4DE8-BB50-E26EB6706257}" type="datetime1">
              <a:rPr kumimoji="1" lang="ja-JP" altLang="en-US" smtClean="0"/>
              <a:t>2020/1/24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963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5A785F-7120-4CF1-8DDE-B94E8BADE6F4}" type="datetime1">
              <a:rPr kumimoji="1" lang="ja-JP" altLang="en-US" smtClean="0"/>
              <a:t>2020/1/24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8433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CAD664-30A1-4711-8AFB-49A5E03B9FE4}" type="datetime1">
              <a:rPr kumimoji="1" lang="ja-JP" altLang="en-US" smtClean="0"/>
              <a:t>2020/1/24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87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3F5EA-49A4-4C1A-904C-E9BA143EF4A1}" type="datetime1">
              <a:rPr kumimoji="1" lang="ja-JP" altLang="en-US" smtClean="0"/>
              <a:t>2020/1/24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2574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AD2AE-B7F0-4025-8AEA-497B5D4E2E55}" type="datetime1">
              <a:rPr lang="ja-JP" altLang="en-US" smtClean="0">
                <a:solidFill>
                  <a:prstClr val="black">
                    <a:tint val="75000"/>
                  </a:prstClr>
                </a:solidFill>
              </a:rPr>
              <a:t>2020/1/24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4D2E-6876-4C35-8D67-7CC454D4141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88851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12776"/>
            <a:ext cx="8229600" cy="3168352"/>
          </a:xfrm>
        </p:spPr>
        <p:txBody>
          <a:bodyPr>
            <a:normAutofit fontScale="77500" lnSpcReduction="20000"/>
          </a:bodyPr>
          <a:lstStyle/>
          <a:p>
            <a:pPr marL="0" indent="0" algn="ctr">
              <a:buNone/>
            </a:pPr>
            <a:endParaRPr lang="en-US" altLang="ja-JP" sz="5400" dirty="0" smtClean="0"/>
          </a:p>
          <a:p>
            <a:pPr marL="0" indent="0" algn="ctr">
              <a:buNone/>
            </a:pPr>
            <a:endParaRPr lang="en-US" altLang="ja-JP" sz="3900" dirty="0"/>
          </a:p>
          <a:p>
            <a:pPr marL="0" indent="0" algn="ctr">
              <a:buNone/>
            </a:pPr>
            <a:r>
              <a:rPr lang="ja-JP" altLang="en-US" sz="5400" dirty="0"/>
              <a:t>～水都大阪の取組み～</a:t>
            </a:r>
            <a:endParaRPr lang="en-US" altLang="ja-JP" sz="5400" dirty="0"/>
          </a:p>
          <a:p>
            <a:pPr marL="0" indent="0" algn="ctr">
              <a:spcBef>
                <a:spcPts val="3000"/>
              </a:spcBef>
              <a:buNone/>
            </a:pPr>
            <a:r>
              <a:rPr kumimoji="1" lang="ja-JP" altLang="en-US" dirty="0" smtClean="0"/>
              <a:t>２０２０年１月２５日</a:t>
            </a:r>
            <a:endParaRPr kumimoji="1" lang="en-US" altLang="ja-JP" dirty="0"/>
          </a:p>
          <a:p>
            <a:pPr marL="0" indent="0" algn="ctr">
              <a:spcBef>
                <a:spcPts val="3000"/>
              </a:spcBef>
              <a:buNone/>
            </a:pPr>
            <a:r>
              <a:rPr kumimoji="1" lang="ja-JP" altLang="en-US" dirty="0"/>
              <a:t>水都大阪コンソーシアム</a:t>
            </a:r>
          </a:p>
        </p:txBody>
      </p:sp>
      <p:pic>
        <p:nvPicPr>
          <p:cNvPr id="2050" name="Picture 2" descr="\\G0000sv0ns502\d10939$\doc\み_魅力づくり\2水都グループ\900その他\水都ロゴ\水都ロゴ.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79259" y="5169364"/>
            <a:ext cx="2647587" cy="1489268"/>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6588224" y="692696"/>
            <a:ext cx="1800200" cy="936104"/>
          </a:xfrm>
          <a:prstGeom prst="rect">
            <a:avLst/>
          </a:prstGeom>
          <a:ln w="3175">
            <a:solidFill>
              <a:sysClr val="windowText" lastClr="000000"/>
            </a:solidFill>
          </a:ln>
        </p:spPr>
        <p:txBody>
          <a:bodyPr anchor="ctr" anchorCtr="1">
            <a:norm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marL="0" marR="0" lvl="0" indent="0" algn="l" defTabSz="960120"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資料１</a:t>
            </a:r>
            <a:endPar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678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 y="408432"/>
            <a:ext cx="9036496"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a:t>■ </a:t>
            </a:r>
            <a:r>
              <a:rPr kumimoji="1" lang="ja-JP" altLang="en-US" sz="2000" dirty="0"/>
              <a:t>舟運活性化</a:t>
            </a:r>
            <a:r>
              <a:rPr lang="ja-JP" altLang="en-US" sz="2000" dirty="0"/>
              <a:t>、水辺・水上観光メニューの充実</a:t>
            </a:r>
            <a:endParaRPr kumimoji="1" lang="ja-JP" altLang="en-US" sz="2000" dirty="0"/>
          </a:p>
        </p:txBody>
      </p:sp>
      <p:sp>
        <p:nvSpPr>
          <p:cNvPr id="4" name="正方形/長方形 3"/>
          <p:cNvSpPr/>
          <p:nvPr/>
        </p:nvSpPr>
        <p:spPr>
          <a:xfrm>
            <a:off x="48792" y="1731872"/>
            <a:ext cx="9036495" cy="5103698"/>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a:solidFill>
                  <a:prstClr val="black"/>
                </a:solidFill>
              </a:rPr>
              <a:t>＜２０１９年度の取組実績＞</a:t>
            </a:r>
            <a:endParaRPr lang="en-US" altLang="ja-JP" sz="1200" b="1" dirty="0">
              <a:solidFill>
                <a:prstClr val="black"/>
              </a:solidFill>
            </a:endParaRPr>
          </a:p>
          <a:p>
            <a:pPr>
              <a:lnSpc>
                <a:spcPts val="700"/>
              </a:lnSpc>
            </a:pPr>
            <a:endParaRPr lang="en-US" altLang="ja-JP" sz="1200" dirty="0">
              <a:solidFill>
                <a:prstClr val="black"/>
              </a:solidFill>
            </a:endParaRPr>
          </a:p>
          <a:p>
            <a:pPr marL="342900" indent="-342900">
              <a:buFontTx/>
              <a:buAutoNum type="arabicDbPeriod"/>
            </a:pPr>
            <a:r>
              <a:rPr lang="ja-JP" altLang="en-US" sz="1200" b="1" u="sng" dirty="0">
                <a:solidFill>
                  <a:prstClr val="black"/>
                </a:solidFill>
              </a:rPr>
              <a:t>舟運</a:t>
            </a:r>
            <a:r>
              <a:rPr lang="ja-JP" altLang="en-US" sz="1200" b="1" u="sng" dirty="0">
                <a:solidFill>
                  <a:schemeClr val="tx1"/>
                </a:solidFill>
              </a:rPr>
              <a:t>創造・活性化推進事業</a:t>
            </a:r>
            <a:endParaRPr lang="en-US" altLang="ja-JP" sz="1200" dirty="0">
              <a:solidFill>
                <a:schemeClr val="tx1"/>
              </a:solidFill>
              <a:latin typeface="ＭＳ Ｐゴシック" panose="020B0600070205080204" pitchFamily="50" charset="-128"/>
            </a:endParaRPr>
          </a:p>
          <a:p>
            <a:r>
              <a:rPr lang="ja-JP" altLang="en-US" sz="1100" dirty="0">
                <a:solidFill>
                  <a:schemeClr val="tx1"/>
                </a:solidFill>
                <a:latin typeface="ＭＳ Ｐゴシック" panose="020B0600070205080204" pitchFamily="50" charset="-128"/>
              </a:rPr>
              <a:t>　　●水都大阪フェス</a:t>
            </a:r>
            <a:r>
              <a:rPr lang="en-US" altLang="ja-JP" sz="1100" dirty="0">
                <a:solidFill>
                  <a:schemeClr val="tx1"/>
                </a:solidFill>
                <a:latin typeface="ＭＳ Ｐゴシック" panose="020B0600070205080204" pitchFamily="50" charset="-128"/>
              </a:rPr>
              <a:t>2019</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10/13</a:t>
            </a:r>
            <a:r>
              <a:rPr lang="ja-JP" altLang="en-US" sz="1100" dirty="0">
                <a:solidFill>
                  <a:schemeClr val="tx1"/>
                </a:solidFill>
                <a:latin typeface="ＭＳ Ｐゴシック" panose="020B0600070205080204" pitchFamily="50" charset="-128"/>
              </a:rPr>
              <a:t>）時に行ったスタンプラリー</a:t>
            </a:r>
            <a:endParaRPr lang="en-US" altLang="ja-JP" sz="1100" dirty="0">
              <a:solidFill>
                <a:schemeClr val="tx1"/>
              </a:solidFill>
              <a:latin typeface="ＭＳ Ｐゴシック" panose="020B0600070205080204" pitchFamily="50" charset="-128"/>
            </a:endParaRPr>
          </a:p>
          <a:p>
            <a:r>
              <a:rPr lang="ja-JP" altLang="en-US" sz="1100" dirty="0">
                <a:solidFill>
                  <a:schemeClr val="tx1"/>
                </a:solidFill>
                <a:latin typeface="ＭＳ Ｐゴシック" panose="020B0600070205080204" pitchFamily="50" charset="-128"/>
              </a:rPr>
              <a:t>　　　　「水都</a:t>
            </a:r>
            <a:r>
              <a:rPr lang="en-US" altLang="ja-JP" sz="1100" dirty="0">
                <a:solidFill>
                  <a:schemeClr val="tx1"/>
                </a:solidFill>
                <a:latin typeface="ＭＳ Ｐゴシック" panose="020B0600070205080204" pitchFamily="50" charset="-128"/>
              </a:rPr>
              <a:t>CRUISE</a:t>
            </a:r>
            <a:r>
              <a:rPr lang="ja-JP" altLang="en-US" sz="1100" dirty="0">
                <a:solidFill>
                  <a:schemeClr val="tx1"/>
                </a:solidFill>
                <a:latin typeface="ＭＳ Ｐゴシック" panose="020B0600070205080204" pitchFamily="50" charset="-128"/>
              </a:rPr>
              <a:t>」として、無料で乗船できる船の運航と、拠点と</a:t>
            </a:r>
            <a:endParaRPr lang="en-US" altLang="ja-JP" sz="1100" dirty="0">
              <a:solidFill>
                <a:schemeClr val="tx1"/>
              </a:solidFill>
              <a:latin typeface="ＭＳ Ｐゴシック" panose="020B0600070205080204" pitchFamily="50" charset="-128"/>
            </a:endParaRPr>
          </a:p>
          <a:p>
            <a:r>
              <a:rPr lang="ja-JP" altLang="en-US" sz="1100" dirty="0">
                <a:solidFill>
                  <a:schemeClr val="tx1"/>
                </a:solidFill>
                <a:latin typeface="ＭＳ Ｐゴシック" panose="020B0600070205080204" pitchFamily="50" charset="-128"/>
              </a:rPr>
              <a:t>　　　なる船着場でのにぎわいづくりを実施　（乗船 約</a:t>
            </a:r>
            <a:r>
              <a:rPr lang="en-US" altLang="ja-JP" sz="1100" dirty="0">
                <a:solidFill>
                  <a:schemeClr val="tx1"/>
                </a:solidFill>
                <a:latin typeface="ＭＳ Ｐゴシック" panose="020B0600070205080204" pitchFamily="50" charset="-128"/>
              </a:rPr>
              <a:t>2,900</a:t>
            </a:r>
            <a:r>
              <a:rPr lang="ja-JP" altLang="en-US" sz="1100" dirty="0">
                <a:solidFill>
                  <a:schemeClr val="tx1"/>
                </a:solidFill>
                <a:latin typeface="ＭＳ Ｐゴシック" panose="020B0600070205080204" pitchFamily="50" charset="-128"/>
              </a:rPr>
              <a:t>名）</a:t>
            </a:r>
            <a:endParaRPr lang="en-US" altLang="ja-JP" sz="1100" dirty="0">
              <a:solidFill>
                <a:schemeClr val="tx1"/>
              </a:solidFill>
              <a:latin typeface="ＭＳ Ｐゴシック" panose="020B0600070205080204" pitchFamily="50" charset="-128"/>
            </a:endParaRPr>
          </a:p>
          <a:p>
            <a:endParaRPr lang="en-US" altLang="ja-JP" sz="1100" dirty="0">
              <a:solidFill>
                <a:schemeClr val="tx1"/>
              </a:solidFill>
              <a:latin typeface="ＭＳ Ｐゴシック" panose="020B0600070205080204" pitchFamily="50" charset="-128"/>
            </a:endParaRPr>
          </a:p>
          <a:p>
            <a:pPr lvl="0"/>
            <a:r>
              <a:rPr lang="ja-JP" altLang="en-US" sz="1100" dirty="0">
                <a:solidFill>
                  <a:schemeClr val="tx1"/>
                </a:solidFill>
                <a:latin typeface="ＭＳ Ｐゴシック" panose="020B0600070205080204" pitchFamily="50" charset="-128"/>
              </a:rPr>
              <a:t>　　●舟運及び船着場活性化のために各種事業を実施</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・八軒家浜水辺の憩いの広場　</a:t>
            </a:r>
            <a:r>
              <a:rPr lang="en-US" altLang="ja-JP" sz="1100" dirty="0">
                <a:solidFill>
                  <a:schemeClr val="tx1"/>
                </a:solidFill>
                <a:latin typeface="ＭＳ Ｐゴシック" panose="020B0600070205080204" pitchFamily="50" charset="-128"/>
              </a:rPr>
              <a:t>2019</a:t>
            </a:r>
            <a:r>
              <a:rPr lang="ja-JP" altLang="en-US" sz="1100" dirty="0">
                <a:solidFill>
                  <a:schemeClr val="tx1"/>
                </a:solidFill>
                <a:latin typeface="ＭＳ Ｐゴシック" panose="020B0600070205080204" pitchFamily="50" charset="-128"/>
              </a:rPr>
              <a:t>年 </a:t>
            </a:r>
            <a:r>
              <a:rPr lang="en-US" altLang="ja-JP" sz="1100" dirty="0">
                <a:solidFill>
                  <a:schemeClr val="tx1"/>
                </a:solidFill>
                <a:latin typeface="ＭＳ Ｐゴシック" panose="020B0600070205080204" pitchFamily="50" charset="-128"/>
              </a:rPr>
              <a:t>3/24</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4/15</a:t>
            </a:r>
          </a:p>
          <a:p>
            <a:pPr lvl="0">
              <a:spcBef>
                <a:spcPts val="300"/>
              </a:spcBef>
            </a:pPr>
            <a:r>
              <a:rPr lang="ja-JP" altLang="en-US" sz="1100" dirty="0">
                <a:solidFill>
                  <a:schemeClr val="tx1"/>
                </a:solidFill>
                <a:latin typeface="ＭＳ Ｐゴシック" panose="020B0600070205080204" pitchFamily="50" charset="-128"/>
              </a:rPr>
              <a:t>　　　　・南天満公園水辺のさくら回廊　</a:t>
            </a:r>
            <a:r>
              <a:rPr lang="en-US" altLang="ja-JP" sz="1100" dirty="0">
                <a:solidFill>
                  <a:schemeClr val="tx1"/>
                </a:solidFill>
                <a:latin typeface="ＭＳ Ｐゴシック" panose="020B0600070205080204" pitchFamily="50" charset="-128"/>
              </a:rPr>
              <a:t>2019</a:t>
            </a:r>
            <a:r>
              <a:rPr lang="ja-JP" altLang="en-US" sz="1100" dirty="0">
                <a:solidFill>
                  <a:schemeClr val="tx1"/>
                </a:solidFill>
                <a:latin typeface="ＭＳ Ｐゴシック" panose="020B0600070205080204" pitchFamily="50" charset="-128"/>
              </a:rPr>
              <a:t>年</a:t>
            </a:r>
            <a:r>
              <a:rPr lang="en-US" altLang="ja-JP" sz="1100" dirty="0">
                <a:solidFill>
                  <a:schemeClr val="tx1"/>
                </a:solidFill>
                <a:latin typeface="ＭＳ Ｐゴシック" panose="020B0600070205080204" pitchFamily="50" charset="-128"/>
              </a:rPr>
              <a:t>3/30</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4/7</a:t>
            </a:r>
            <a:r>
              <a:rPr lang="ja-JP" altLang="en-US" sz="1100" dirty="0">
                <a:solidFill>
                  <a:schemeClr val="tx1"/>
                </a:solidFill>
                <a:latin typeface="ＭＳ Ｐゴシック" panose="020B0600070205080204" pitchFamily="50" charset="-128"/>
              </a:rPr>
              <a:t>（来場 </a:t>
            </a:r>
            <a:r>
              <a:rPr lang="en-US" altLang="ja-JP" sz="1100" dirty="0">
                <a:solidFill>
                  <a:schemeClr val="tx1"/>
                </a:solidFill>
                <a:latin typeface="ＭＳ Ｐゴシック" panose="020B0600070205080204" pitchFamily="50" charset="-128"/>
              </a:rPr>
              <a:t>1,835</a:t>
            </a:r>
            <a:r>
              <a:rPr lang="ja-JP" altLang="en-US" sz="1100" dirty="0">
                <a:solidFill>
                  <a:schemeClr val="tx1"/>
                </a:solidFill>
                <a:latin typeface="ＭＳ Ｐゴシック" panose="020B0600070205080204" pitchFamily="50" charset="-128"/>
              </a:rPr>
              <a:t>名）</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・水辺のサンセットモヒート</a:t>
            </a:r>
            <a:r>
              <a:rPr lang="en-US" altLang="ja-JP" sz="1100" dirty="0">
                <a:solidFill>
                  <a:schemeClr val="tx1"/>
                </a:solidFill>
                <a:latin typeface="ＭＳ Ｐゴシック" panose="020B0600070205080204" pitchFamily="50" charset="-128"/>
              </a:rPr>
              <a:t>@GANGI</a:t>
            </a:r>
            <a:r>
              <a:rPr lang="ja-JP" altLang="en-US" sz="1100" dirty="0">
                <a:solidFill>
                  <a:schemeClr val="tx1"/>
                </a:solidFill>
                <a:latin typeface="ＭＳ Ｐゴシック" panose="020B0600070205080204" pitchFamily="50" charset="-128"/>
              </a:rPr>
              <a:t>　</a:t>
            </a:r>
            <a:r>
              <a:rPr lang="en-US" altLang="ja-JP" sz="1100" dirty="0">
                <a:solidFill>
                  <a:schemeClr val="tx1"/>
                </a:solidFill>
                <a:latin typeface="ＭＳ Ｐゴシック" panose="020B0600070205080204" pitchFamily="50" charset="-128"/>
              </a:rPr>
              <a:t>7/18</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8/31</a:t>
            </a:r>
            <a:r>
              <a:rPr lang="ja-JP" altLang="en-US" sz="1100" dirty="0">
                <a:solidFill>
                  <a:schemeClr val="tx1"/>
                </a:solidFill>
                <a:latin typeface="ＭＳ Ｐゴシック" panose="020B0600070205080204" pitchFamily="50" charset="-128"/>
              </a:rPr>
              <a:t>の木金土（</a:t>
            </a:r>
            <a:r>
              <a:rPr lang="en-US" altLang="ja-JP" sz="1100" dirty="0">
                <a:solidFill>
                  <a:schemeClr val="tx1"/>
                </a:solidFill>
                <a:latin typeface="ＭＳ Ｐゴシック" panose="020B0600070205080204" pitchFamily="50" charset="-128"/>
              </a:rPr>
              <a:t>501</a:t>
            </a:r>
            <a:r>
              <a:rPr lang="ja-JP" altLang="en-US" sz="1100" dirty="0">
                <a:solidFill>
                  <a:schemeClr val="tx1"/>
                </a:solidFill>
                <a:latin typeface="ＭＳ Ｐゴシック" panose="020B0600070205080204" pitchFamily="50" charset="-128"/>
              </a:rPr>
              <a:t>名）</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・天満橋水上たこ焼きバー＠八軒家浜　</a:t>
            </a:r>
            <a:r>
              <a:rPr lang="en-US" altLang="ja-JP" sz="1100" dirty="0">
                <a:solidFill>
                  <a:schemeClr val="tx1"/>
                </a:solidFill>
                <a:latin typeface="ＭＳ Ｐゴシック" panose="020B0600070205080204" pitchFamily="50" charset="-128"/>
              </a:rPr>
              <a:t>8/21</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25</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30</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9/1</a:t>
            </a:r>
            <a:r>
              <a:rPr lang="ja-JP" altLang="en-US" sz="1100" dirty="0">
                <a:solidFill>
                  <a:schemeClr val="tx1"/>
                </a:solidFill>
                <a:latin typeface="ＭＳ Ｐゴシック" panose="020B0600070205080204" pitchFamily="50" charset="-128"/>
              </a:rPr>
              <a:t>（乗船 </a:t>
            </a:r>
            <a:r>
              <a:rPr lang="en-US" altLang="ja-JP" sz="1100" dirty="0">
                <a:solidFill>
                  <a:schemeClr val="tx1"/>
                </a:solidFill>
                <a:latin typeface="ＭＳ Ｐゴシック" panose="020B0600070205080204" pitchFamily="50" charset="-128"/>
              </a:rPr>
              <a:t>102</a:t>
            </a:r>
            <a:r>
              <a:rPr lang="ja-JP" altLang="en-US" sz="1100" dirty="0">
                <a:solidFill>
                  <a:schemeClr val="tx1"/>
                </a:solidFill>
                <a:latin typeface="ＭＳ Ｐゴシック" panose="020B0600070205080204" pitchFamily="50" charset="-128"/>
              </a:rPr>
              <a:t>名）</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・水辺の朝ごはん　</a:t>
            </a:r>
            <a:r>
              <a:rPr lang="en-US" altLang="ja-JP" sz="1100" dirty="0">
                <a:solidFill>
                  <a:schemeClr val="tx1"/>
                </a:solidFill>
                <a:latin typeface="ＭＳ Ｐゴシック" panose="020B0600070205080204" pitchFamily="50" charset="-128"/>
              </a:rPr>
              <a:t>9/20</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22</a:t>
            </a:r>
            <a:r>
              <a:rPr lang="ja-JP" altLang="en-US" sz="1100" dirty="0">
                <a:solidFill>
                  <a:schemeClr val="tx1"/>
                </a:solidFill>
                <a:latin typeface="ＭＳ Ｐゴシック" panose="020B0600070205080204" pitchFamily="50" charset="-128"/>
              </a:rPr>
              <a:t>（はちけんや体操、フードトラック、薪能、手旗応援）</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・八軒家浜今昔物語　</a:t>
            </a:r>
            <a:r>
              <a:rPr lang="en-US" altLang="ja-JP" sz="1100" dirty="0">
                <a:solidFill>
                  <a:schemeClr val="tx1"/>
                </a:solidFill>
                <a:latin typeface="ＭＳ Ｐゴシック" panose="020B0600070205080204" pitchFamily="50" charset="-128"/>
              </a:rPr>
              <a:t>10/5</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6</a:t>
            </a:r>
            <a:r>
              <a:rPr lang="ja-JP" altLang="en-US" sz="1100" dirty="0">
                <a:solidFill>
                  <a:schemeClr val="tx1"/>
                </a:solidFill>
                <a:latin typeface="ＭＳ Ｐゴシック" panose="020B0600070205080204" pitchFamily="50" charset="-128"/>
              </a:rPr>
              <a:t>（三十石船乗船 </a:t>
            </a:r>
            <a:r>
              <a:rPr lang="en-US" altLang="ja-JP" sz="1100" dirty="0">
                <a:solidFill>
                  <a:schemeClr val="tx1"/>
                </a:solidFill>
                <a:latin typeface="ＭＳ Ｐゴシック" panose="020B0600070205080204" pitchFamily="50" charset="-128"/>
              </a:rPr>
              <a:t>122</a:t>
            </a:r>
            <a:r>
              <a:rPr lang="ja-JP" altLang="en-US" sz="1100" dirty="0">
                <a:solidFill>
                  <a:schemeClr val="tx1"/>
                </a:solidFill>
                <a:latin typeface="ＭＳ Ｐゴシック" panose="020B0600070205080204" pitchFamily="50" charset="-128"/>
              </a:rPr>
              <a:t>名）</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・ほたるまち水辺の一軒屋台との連携</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a:t>
            </a:r>
            <a:r>
              <a:rPr lang="en-US" altLang="ja-JP" sz="1100" dirty="0">
                <a:solidFill>
                  <a:schemeClr val="tx1"/>
                </a:solidFill>
                <a:latin typeface="ＭＳ Ｐゴシック" panose="020B0600070205080204" pitchFamily="50" charset="-128"/>
              </a:rPr>
              <a:t>8/17</a:t>
            </a:r>
            <a:r>
              <a:rPr lang="ja-JP" altLang="en-US" sz="1100" dirty="0">
                <a:solidFill>
                  <a:schemeClr val="tx1"/>
                </a:solidFill>
                <a:latin typeface="ＭＳ Ｐゴシック" panose="020B0600070205080204" pitchFamily="50" charset="-128"/>
              </a:rPr>
              <a:t>～</a:t>
            </a:r>
            <a:r>
              <a:rPr lang="en-US" altLang="ja-JP" sz="1100" dirty="0">
                <a:solidFill>
                  <a:schemeClr val="tx1"/>
                </a:solidFill>
                <a:latin typeface="ＭＳ Ｐゴシック" panose="020B0600070205080204" pitchFamily="50" charset="-128"/>
              </a:rPr>
              <a:t>10/27</a:t>
            </a:r>
            <a:r>
              <a:rPr lang="ja-JP" altLang="en-US" sz="1100" dirty="0">
                <a:solidFill>
                  <a:schemeClr val="tx1"/>
                </a:solidFill>
                <a:latin typeface="ＭＳ Ｐゴシック" panose="020B0600070205080204" pitchFamily="50" charset="-128"/>
              </a:rPr>
              <a:t>の土日祝（</a:t>
            </a:r>
            <a:r>
              <a:rPr lang="en-US" altLang="ja-JP" sz="1100" dirty="0">
                <a:solidFill>
                  <a:schemeClr val="tx1"/>
                </a:solidFill>
                <a:latin typeface="ＭＳ Ｐゴシック" panose="020B0600070205080204" pitchFamily="50" charset="-128"/>
              </a:rPr>
              <a:t>10/22</a:t>
            </a:r>
            <a:r>
              <a:rPr lang="ja-JP" altLang="en-US" sz="1100" dirty="0">
                <a:solidFill>
                  <a:schemeClr val="tx1"/>
                </a:solidFill>
                <a:latin typeface="ＭＳ Ｐゴシック" panose="020B0600070205080204" pitchFamily="50" charset="-128"/>
              </a:rPr>
              <a:t>除く）</a:t>
            </a:r>
            <a:endParaRPr lang="en-US" altLang="ja-JP" sz="1100" dirty="0">
              <a:solidFill>
                <a:schemeClr val="tx1"/>
              </a:solidFill>
              <a:latin typeface="ＭＳ Ｐゴシック" panose="020B0600070205080204" pitchFamily="50" charset="-128"/>
            </a:endParaRPr>
          </a:p>
          <a:p>
            <a:r>
              <a:rPr lang="en-US" altLang="ja-JP" sz="1100" dirty="0">
                <a:solidFill>
                  <a:schemeClr val="tx1"/>
                </a:solidFill>
                <a:latin typeface="ＭＳ Ｐゴシック" panose="020B0600070205080204" pitchFamily="50" charset="-128"/>
              </a:rPr>
              <a:t/>
            </a:r>
            <a:br>
              <a:rPr lang="en-US" altLang="ja-JP" sz="1100" dirty="0">
                <a:solidFill>
                  <a:schemeClr val="tx1"/>
                </a:solidFill>
                <a:latin typeface="ＭＳ Ｐゴシック" panose="020B0600070205080204" pitchFamily="50" charset="-128"/>
              </a:rPr>
            </a:br>
            <a:r>
              <a:rPr lang="ja-JP" altLang="en-US" sz="1100" dirty="0">
                <a:solidFill>
                  <a:schemeClr val="tx1"/>
                </a:solidFill>
                <a:latin typeface="ＭＳ Ｐゴシック" panose="020B0600070205080204" pitchFamily="50" charset="-128"/>
              </a:rPr>
              <a:t>　　●</a:t>
            </a:r>
            <a:r>
              <a:rPr lang="ja-JP" altLang="en-US" sz="1100" dirty="0">
                <a:solidFill>
                  <a:schemeClr val="tx1"/>
                </a:solidFill>
                <a:latin typeface="+mn-ea"/>
                <a:cs typeface="Meiryo UI" panose="020B0604030504040204" pitchFamily="50" charset="-128"/>
              </a:rPr>
              <a:t>ナイトクルーズの活性化を図るために、「中之島にぎわいの森づくり（大阪府事業）」と</a:t>
            </a:r>
            <a:endParaRPr lang="en-US" altLang="ja-JP" sz="1100" dirty="0">
              <a:solidFill>
                <a:schemeClr val="tx1"/>
              </a:solidFill>
              <a:latin typeface="+mn-ea"/>
              <a:cs typeface="Meiryo UI" panose="020B0604030504040204" pitchFamily="50" charset="-128"/>
            </a:endParaRPr>
          </a:p>
          <a:p>
            <a:r>
              <a:rPr lang="ja-JP" altLang="en-US" sz="1100" dirty="0">
                <a:solidFill>
                  <a:schemeClr val="tx1"/>
                </a:solidFill>
                <a:latin typeface="+mn-ea"/>
                <a:cs typeface="Meiryo UI" panose="020B0604030504040204" pitchFamily="50" charset="-128"/>
              </a:rPr>
              <a:t>　　　連携し、シンボルツリー（通称：ドリカムツリー）に電飾等を設置</a:t>
            </a:r>
            <a:endParaRPr lang="en-US" altLang="ja-JP" sz="1100" dirty="0">
              <a:solidFill>
                <a:schemeClr val="tx1"/>
              </a:solidFill>
              <a:latin typeface="+mn-ea"/>
              <a:cs typeface="Meiryo UI" panose="020B0604030504040204" pitchFamily="50" charset="-128"/>
            </a:endParaRPr>
          </a:p>
          <a:p>
            <a:r>
              <a:rPr lang="ja-JP" altLang="en-US" sz="1100" dirty="0">
                <a:solidFill>
                  <a:schemeClr val="tx1"/>
                </a:solidFill>
                <a:latin typeface="+mn-ea"/>
              </a:rPr>
              <a:t>　　　　光の中之島クルーズ（</a:t>
            </a:r>
            <a:r>
              <a:rPr lang="en-US" altLang="ja-JP" sz="1100" dirty="0">
                <a:solidFill>
                  <a:schemeClr val="tx1"/>
                </a:solidFill>
                <a:latin typeface="+mn-ea"/>
              </a:rPr>
              <a:t>12/6</a:t>
            </a:r>
            <a:r>
              <a:rPr lang="ja-JP" altLang="en-US" sz="1100" dirty="0">
                <a:solidFill>
                  <a:schemeClr val="tx1"/>
                </a:solidFill>
                <a:latin typeface="+mn-ea"/>
              </a:rPr>
              <a:t>、</a:t>
            </a:r>
            <a:r>
              <a:rPr lang="en-US" altLang="ja-JP" sz="1100" dirty="0">
                <a:solidFill>
                  <a:schemeClr val="tx1"/>
                </a:solidFill>
                <a:latin typeface="+mn-ea"/>
              </a:rPr>
              <a:t>7</a:t>
            </a:r>
            <a:r>
              <a:rPr lang="ja-JP" altLang="en-US" sz="1100" dirty="0">
                <a:solidFill>
                  <a:schemeClr val="tx1"/>
                </a:solidFill>
                <a:latin typeface="+mn-ea"/>
              </a:rPr>
              <a:t>、</a:t>
            </a:r>
            <a:r>
              <a:rPr lang="en-US" altLang="ja-JP" sz="1100" dirty="0">
                <a:solidFill>
                  <a:schemeClr val="tx1"/>
                </a:solidFill>
                <a:latin typeface="+mn-ea"/>
              </a:rPr>
              <a:t>13</a:t>
            </a:r>
            <a:r>
              <a:rPr lang="ja-JP" altLang="en-US" sz="1100" dirty="0">
                <a:solidFill>
                  <a:schemeClr val="tx1"/>
                </a:solidFill>
                <a:latin typeface="+mn-ea"/>
              </a:rPr>
              <a:t>～</a:t>
            </a:r>
            <a:r>
              <a:rPr lang="en-US" altLang="ja-JP" sz="1100" dirty="0">
                <a:solidFill>
                  <a:schemeClr val="tx1"/>
                </a:solidFill>
                <a:latin typeface="+mn-ea"/>
              </a:rPr>
              <a:t>25</a:t>
            </a:r>
            <a:r>
              <a:rPr lang="ja-JP" altLang="en-US" sz="1100" dirty="0">
                <a:solidFill>
                  <a:schemeClr val="tx1"/>
                </a:solidFill>
                <a:latin typeface="+mn-ea"/>
              </a:rPr>
              <a:t>）が運航</a:t>
            </a:r>
            <a:endParaRPr lang="en-US" altLang="ja-JP" sz="1100" dirty="0">
              <a:solidFill>
                <a:schemeClr val="tx1"/>
              </a:solidFill>
              <a:latin typeface="+mn-ea"/>
            </a:endParaRPr>
          </a:p>
          <a:p>
            <a:endParaRPr lang="en-US" altLang="ja-JP" sz="1100" b="1" u="sng" dirty="0">
              <a:solidFill>
                <a:schemeClr val="tx1"/>
              </a:solidFill>
              <a:latin typeface="ＭＳ Ｐゴシック" panose="020B0600070205080204" pitchFamily="50" charset="-128"/>
            </a:endParaRPr>
          </a:p>
          <a:p>
            <a:r>
              <a:rPr lang="ja-JP" altLang="en-US" sz="1200" b="1" u="sng" dirty="0">
                <a:solidFill>
                  <a:schemeClr val="tx1"/>
                </a:solidFill>
              </a:rPr>
              <a:t>２．舟運基盤整備推進事業</a:t>
            </a:r>
            <a:endParaRPr lang="en-US" altLang="ja-JP" sz="1100" b="1" u="sng"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●大阪府を中心に、</a:t>
            </a:r>
            <a:r>
              <a:rPr lang="en-US" altLang="ja-JP" sz="1100" dirty="0">
                <a:solidFill>
                  <a:schemeClr val="tx1"/>
                </a:solidFill>
                <a:latin typeface="ＭＳ Ｐゴシック" panose="020B0600070205080204" pitchFamily="50" charset="-128"/>
              </a:rPr>
              <a:t>GPS</a:t>
            </a:r>
            <a:r>
              <a:rPr lang="ja-JP" altLang="en-US" sz="1100" dirty="0">
                <a:solidFill>
                  <a:schemeClr val="tx1"/>
                </a:solidFill>
                <a:latin typeface="ＭＳ Ｐゴシック" panose="020B0600070205080204" pitchFamily="50" charset="-128"/>
              </a:rPr>
              <a:t>を活用した航行の把握調査を実施し、その結果を水都大阪</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コンソーシアムが参画する都市整備部河川室が事務局の水上交通の安全と振興検討</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委員会（エリアワーキング部会、安全検討部会、情報共有体制部会）に諮り、効果的な</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安全対策を検討</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●具体的な活動方策をまとめた「（仮称）水都大阪ビジョン」の策定に向け作業中</a:t>
            </a:r>
            <a:endParaRPr lang="en-US" altLang="ja-JP" sz="1200" dirty="0">
              <a:solidFill>
                <a:schemeClr val="tx1"/>
              </a:solidFill>
              <a:latin typeface="ＭＳ Ｐゴシック" panose="020B0600070205080204" pitchFamily="50" charset="-128"/>
            </a:endParaRPr>
          </a:p>
          <a:p>
            <a:endParaRPr lang="en-US" altLang="ja-JP" sz="1200" dirty="0">
              <a:solidFill>
                <a:schemeClr val="tx1"/>
              </a:solidFill>
              <a:latin typeface="ＭＳ Ｐゴシック" panose="020B0600070205080204" pitchFamily="50" charset="-128"/>
            </a:endParaRPr>
          </a:p>
          <a:p>
            <a:endParaRPr lang="en-US" altLang="ja-JP" sz="1200" dirty="0">
              <a:solidFill>
                <a:schemeClr val="tx1"/>
              </a:solidFill>
              <a:latin typeface="ＭＳ Ｐゴシック" panose="020B0600070205080204" pitchFamily="50" charset="-128"/>
            </a:endParaRPr>
          </a:p>
          <a:p>
            <a:endParaRPr lang="en-US" altLang="ja-JP" sz="1200" dirty="0">
              <a:solidFill>
                <a:prstClr val="black"/>
              </a:solidFill>
              <a:latin typeface="ＭＳ Ｐゴシック" panose="020B0600070205080204" pitchFamily="50" charset="-128"/>
            </a:endParaRPr>
          </a:p>
          <a:p>
            <a:endParaRPr lang="en-US" altLang="ja-JP" sz="1200" dirty="0">
              <a:solidFill>
                <a:prstClr val="black"/>
              </a:solidFill>
              <a:latin typeface="ＭＳ Ｐゴシック" panose="020B0600070205080204" pitchFamily="50" charset="-128"/>
            </a:endParaRPr>
          </a:p>
          <a:p>
            <a:endParaRPr lang="en-US" altLang="ja-JP" sz="800" dirty="0">
              <a:solidFill>
                <a:prstClr val="black"/>
              </a:solidFill>
            </a:endParaRPr>
          </a:p>
          <a:p>
            <a:pPr marL="400050" indent="-400050">
              <a:buFont typeface="+mj-lt"/>
              <a:buAutoNum type="romanUcPeriod"/>
            </a:pPr>
            <a:endParaRPr lang="en-US" altLang="ja-JP" dirty="0">
              <a:solidFill>
                <a:prstClr val="black"/>
              </a:solidFill>
            </a:endParaRPr>
          </a:p>
          <a:p>
            <a:pPr marL="400050" indent="-400050">
              <a:buFont typeface="+mj-lt"/>
              <a:buAutoNum type="romanUcPeriod"/>
            </a:pPr>
            <a:endParaRPr lang="en-US" altLang="ja-JP" dirty="0">
              <a:solidFill>
                <a:prstClr val="black"/>
              </a:solidFill>
            </a:endParaRPr>
          </a:p>
          <a:p>
            <a:pPr marL="400050" indent="-400050">
              <a:buFont typeface="+mj-lt"/>
              <a:buAutoNum type="romanUcPeriod"/>
            </a:pPr>
            <a:endParaRPr lang="en-US" altLang="ja-JP" dirty="0">
              <a:solidFill>
                <a:prstClr val="black"/>
              </a:solidFill>
            </a:endParaRPr>
          </a:p>
          <a:p>
            <a:pPr marL="400050" indent="-400050">
              <a:buFont typeface="+mj-lt"/>
              <a:buAutoNum type="romanUcPeriod"/>
            </a:pPr>
            <a:endParaRPr lang="en-US" altLang="ja-JP" dirty="0">
              <a:solidFill>
                <a:prstClr val="black"/>
              </a:solidFill>
            </a:endParaRPr>
          </a:p>
        </p:txBody>
      </p:sp>
      <p:sp>
        <p:nvSpPr>
          <p:cNvPr id="5" name="角丸四角形 4"/>
          <p:cNvSpPr/>
          <p:nvPr/>
        </p:nvSpPr>
        <p:spPr>
          <a:xfrm>
            <a:off x="48792" y="1084558"/>
            <a:ext cx="9047079" cy="647314"/>
          </a:xfrm>
          <a:prstGeom prst="roundRect">
            <a:avLst>
              <a:gd name="adj" fmla="val 156"/>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solidFill>
                  <a:prstClr val="black"/>
                </a:solidFill>
              </a:rPr>
              <a:t>舟運事業者や拠点事業者等の多様な水辺関係者とのネットワークの下、水都大阪に「広がり」と「厚み」を創出</a:t>
            </a:r>
          </a:p>
        </p:txBody>
      </p:sp>
      <p:sp>
        <p:nvSpPr>
          <p:cNvPr id="6" name="正方形/長方形 5"/>
          <p:cNvSpPr/>
          <p:nvPr/>
        </p:nvSpPr>
        <p:spPr>
          <a:xfrm>
            <a:off x="5724128" y="1731872"/>
            <a:ext cx="3371743" cy="5103698"/>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a:solidFill>
                  <a:prstClr val="black"/>
                </a:solidFill>
              </a:rPr>
              <a:t>～２０２０年度の取組み（案）～</a:t>
            </a:r>
            <a:endParaRPr lang="en-US" altLang="ja-JP" sz="1400" b="1" dirty="0">
              <a:solidFill>
                <a:prstClr val="black"/>
              </a:solidFill>
            </a:endParaRPr>
          </a:p>
          <a:p>
            <a:pPr>
              <a:lnSpc>
                <a:spcPts val="600"/>
              </a:lnSpc>
            </a:pPr>
            <a:endParaRPr lang="en-US" altLang="ja-JP" sz="600" dirty="0">
              <a:solidFill>
                <a:prstClr val="black"/>
              </a:solidFill>
            </a:endParaRPr>
          </a:p>
          <a:p>
            <a:r>
              <a:rPr lang="ja-JP" altLang="en-US" sz="1300" b="1" dirty="0">
                <a:solidFill>
                  <a:prstClr val="black"/>
                </a:solidFill>
              </a:rPr>
              <a:t>＜方針＞</a:t>
            </a:r>
            <a:endParaRPr lang="en-US" altLang="ja-JP" sz="1300" b="1" dirty="0">
              <a:solidFill>
                <a:prstClr val="black"/>
              </a:solidFill>
            </a:endParaRPr>
          </a:p>
          <a:p>
            <a:pPr marL="288000" indent="-285750">
              <a:spcBef>
                <a:spcPts val="300"/>
              </a:spcBef>
              <a:buFont typeface="Wingdings" panose="05000000000000000000" pitchFamily="2" charset="2"/>
              <a:buChar char="Ø"/>
            </a:pPr>
            <a:r>
              <a:rPr lang="ja-JP" altLang="en-US" sz="1100" u="sng" dirty="0">
                <a:solidFill>
                  <a:prstClr val="black"/>
                </a:solidFill>
                <a:latin typeface="ＭＳ Ｐゴシック" panose="020B0600070205080204" pitchFamily="50" charset="-128"/>
              </a:rPr>
              <a:t>民間のアイデアやノウハウを活かし、より多くの</a:t>
            </a:r>
            <a:endParaRPr lang="en-US" altLang="ja-JP" sz="1100" u="sng" dirty="0">
              <a:solidFill>
                <a:prstClr val="black"/>
              </a:solidFill>
              <a:latin typeface="ＭＳ Ｐゴシック" panose="020B0600070205080204" pitchFamily="50" charset="-128"/>
            </a:endParaRPr>
          </a:p>
          <a:p>
            <a:pPr marL="2250">
              <a:spcBef>
                <a:spcPts val="300"/>
              </a:spcBef>
            </a:pPr>
            <a:r>
              <a:rPr lang="ja-JP" altLang="en-US" sz="1100" dirty="0">
                <a:solidFill>
                  <a:prstClr val="black"/>
                </a:solidFill>
                <a:latin typeface="ＭＳ Ｐゴシック" panose="020B0600070205080204" pitchFamily="50" charset="-128"/>
              </a:rPr>
              <a:t>　　　</a:t>
            </a:r>
            <a:r>
              <a:rPr lang="ja-JP" altLang="en-US" sz="1100" u="sng" dirty="0">
                <a:solidFill>
                  <a:prstClr val="black"/>
                </a:solidFill>
                <a:latin typeface="ＭＳ Ｐゴシック" panose="020B0600070205080204" pitchFamily="50" charset="-128"/>
              </a:rPr>
              <a:t>国内外の人々に乗船の機会をつくる取組み</a:t>
            </a:r>
            <a:endParaRPr lang="en-US" altLang="ja-JP" sz="1100" u="sng" dirty="0">
              <a:solidFill>
                <a:prstClr val="black"/>
              </a:solidFill>
              <a:latin typeface="ＭＳ Ｐゴシック" panose="020B0600070205080204" pitchFamily="50" charset="-128"/>
            </a:endParaRPr>
          </a:p>
          <a:p>
            <a:pPr marL="285750" indent="-285750">
              <a:spcBef>
                <a:spcPts val="300"/>
              </a:spcBef>
              <a:buFont typeface="Wingdings" panose="05000000000000000000" pitchFamily="2" charset="2"/>
              <a:buChar char="Ø"/>
            </a:pPr>
            <a:r>
              <a:rPr lang="ja-JP" altLang="en-US" sz="1100" u="sng" dirty="0">
                <a:solidFill>
                  <a:prstClr val="black"/>
                </a:solidFill>
                <a:latin typeface="ＭＳ Ｐゴシック" panose="020B0600070205080204" pitchFamily="50" charset="-128"/>
              </a:rPr>
              <a:t>関連イベントや水辺拠点の事業者との連携によるコンテンツの充実（厚み）</a:t>
            </a:r>
            <a:endParaRPr lang="en-US" altLang="ja-JP" sz="1100" u="sng" dirty="0">
              <a:solidFill>
                <a:prstClr val="black"/>
              </a:solidFill>
              <a:latin typeface="ＭＳ Ｐゴシック" panose="020B0600070205080204" pitchFamily="50" charset="-128"/>
            </a:endParaRPr>
          </a:p>
          <a:p>
            <a:pPr marL="285750" indent="-285750">
              <a:spcBef>
                <a:spcPts val="300"/>
              </a:spcBef>
              <a:buFont typeface="Wingdings" panose="05000000000000000000" pitchFamily="2" charset="2"/>
              <a:buChar char="Ø"/>
            </a:pPr>
            <a:r>
              <a:rPr lang="ja-JP" altLang="en-US" sz="1100" u="sng" dirty="0">
                <a:solidFill>
                  <a:prstClr val="black"/>
                </a:solidFill>
                <a:latin typeface="ＭＳ Ｐゴシック" panose="020B0600070205080204" pitchFamily="50" charset="-128"/>
              </a:rPr>
              <a:t>ベイエリアや淀川舟運との連携など、水の回廊のポテンシャルの拡大に向けた検討（広がり）</a:t>
            </a:r>
            <a:endParaRPr lang="en-US" altLang="ja-JP" sz="1100" u="sng" dirty="0">
              <a:solidFill>
                <a:prstClr val="black"/>
              </a:solidFill>
              <a:latin typeface="ＭＳ Ｐゴシック" panose="020B0600070205080204" pitchFamily="50" charset="-128"/>
            </a:endParaRPr>
          </a:p>
          <a:p>
            <a:pPr>
              <a:spcBef>
                <a:spcPts val="300"/>
              </a:spcBef>
            </a:pPr>
            <a:endParaRPr lang="en-US" altLang="ja-JP" sz="1100" b="1" u="sng" dirty="0">
              <a:solidFill>
                <a:prstClr val="black"/>
              </a:solidFill>
              <a:latin typeface="ＭＳ Ｐゴシック" panose="020B0600070205080204" pitchFamily="50" charset="-128"/>
            </a:endParaRPr>
          </a:p>
          <a:p>
            <a:pPr>
              <a:spcBef>
                <a:spcPts val="600"/>
              </a:spcBef>
            </a:pPr>
            <a:r>
              <a:rPr lang="ja-JP" altLang="en-US" sz="1300" b="1" dirty="0">
                <a:solidFill>
                  <a:prstClr val="black"/>
                </a:solidFill>
              </a:rPr>
              <a:t>＜具体的な取組み＞</a:t>
            </a:r>
            <a:endParaRPr lang="en-US" altLang="ja-JP" sz="1300" b="1" dirty="0">
              <a:solidFill>
                <a:prstClr val="black"/>
              </a:solidFill>
            </a:endParaRPr>
          </a:p>
          <a:p>
            <a:pPr>
              <a:spcBef>
                <a:spcPts val="300"/>
              </a:spcBef>
            </a:pPr>
            <a:r>
              <a:rPr lang="ja-JP" altLang="en-US" sz="1200" b="1" u="sng" dirty="0">
                <a:solidFill>
                  <a:prstClr val="black"/>
                </a:solidFill>
                <a:latin typeface="ＭＳ Ｐゴシック" panose="020B0600070205080204" pitchFamily="50" charset="-128"/>
              </a:rPr>
              <a:t>１．舟運</a:t>
            </a:r>
            <a:r>
              <a:rPr lang="ja-JP" altLang="en-US" sz="1200" b="1" u="sng" dirty="0">
                <a:solidFill>
                  <a:schemeClr val="tx1"/>
                </a:solidFill>
                <a:latin typeface="ＭＳ Ｐゴシック" panose="020B0600070205080204" pitchFamily="50" charset="-128"/>
              </a:rPr>
              <a:t>創造・活性化推進事業</a:t>
            </a:r>
            <a:endParaRPr lang="en-US" altLang="ja-JP" sz="1100" b="1" u="sng"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●水都大阪フェス等開催時に多くの船を運航</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●多彩なクルーズ及び水辺のアクティビティ創出</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a:t>
            </a:r>
            <a:r>
              <a:rPr lang="ja-JP" altLang="en-US" sz="1100" dirty="0">
                <a:solidFill>
                  <a:schemeClr val="tx1"/>
                </a:solidFill>
                <a:latin typeface="+mj-ea"/>
                <a:cs typeface="Meiryo UI" panose="020B0604030504040204" pitchFamily="50" charset="-128"/>
              </a:rPr>
              <a:t>ドリカムツリーを装飾により水都のランドマークと</a:t>
            </a:r>
            <a:endParaRPr lang="en-US" altLang="ja-JP" sz="1100" dirty="0">
              <a:solidFill>
                <a:schemeClr val="tx1"/>
              </a:solidFill>
              <a:latin typeface="+mj-ea"/>
              <a:cs typeface="Meiryo UI" panose="020B0604030504040204" pitchFamily="50" charset="-128"/>
            </a:endParaRPr>
          </a:p>
          <a:p>
            <a:pPr>
              <a:spcBef>
                <a:spcPts val="300"/>
              </a:spcBef>
            </a:pPr>
            <a:r>
              <a:rPr lang="ja-JP" altLang="en-US" sz="1100" dirty="0">
                <a:solidFill>
                  <a:schemeClr val="tx1"/>
                </a:solidFill>
                <a:latin typeface="+mj-ea"/>
                <a:cs typeface="Meiryo UI" panose="020B0604030504040204" pitchFamily="50" charset="-128"/>
              </a:rPr>
              <a:t>　　 して周遊するナイトクルーズの造成を創出</a:t>
            </a:r>
            <a:r>
              <a:rPr lang="ja-JP" altLang="en-US" sz="1100" dirty="0">
                <a:solidFill>
                  <a:schemeClr val="tx1"/>
                </a:solidFill>
                <a:latin typeface="+mj-ea"/>
              </a:rPr>
              <a:t>　</a:t>
            </a:r>
            <a:endParaRPr lang="en-US" altLang="ja-JP" sz="1100" dirty="0">
              <a:solidFill>
                <a:schemeClr val="tx1"/>
              </a:solidFill>
              <a:latin typeface="+mj-ea"/>
            </a:endParaRPr>
          </a:p>
          <a:p>
            <a:pPr>
              <a:spcBef>
                <a:spcPts val="300"/>
              </a:spcBef>
            </a:pP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endParaRPr lang="en-US" altLang="ja-JP" sz="1100" dirty="0">
              <a:solidFill>
                <a:prstClr val="black"/>
              </a:solidFill>
              <a:latin typeface="ＭＳ Ｐゴシック" panose="020B0600070205080204" pitchFamily="50" charset="-128"/>
            </a:endParaRPr>
          </a:p>
          <a:p>
            <a:pPr>
              <a:spcBef>
                <a:spcPts val="300"/>
              </a:spcBef>
            </a:pPr>
            <a:r>
              <a:rPr lang="ja-JP" altLang="en-US" sz="1200" b="1" u="sng" dirty="0">
                <a:solidFill>
                  <a:prstClr val="black"/>
                </a:solidFill>
                <a:latin typeface="ＭＳ Ｐゴシック" panose="020B0600070205080204" pitchFamily="50" charset="-128"/>
              </a:rPr>
              <a:t>２．舟運基盤整備推進事業</a:t>
            </a:r>
            <a:endParaRPr lang="en-US" altLang="ja-JP" sz="11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ja-JP" altLang="en-US" sz="1100" dirty="0">
                <a:solidFill>
                  <a:schemeClr val="tx1"/>
                </a:solidFill>
                <a:latin typeface="ＭＳ Ｐゴシック" panose="020B0600070205080204" pitchFamily="50" charset="-128"/>
              </a:rPr>
              <a:t>舟運活性化や利用者の利便性向上に向けた</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多くの事業者が参画したクルーズ運航の枠組</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schemeClr val="tx1"/>
                </a:solidFill>
                <a:latin typeface="ＭＳ Ｐゴシック" panose="020B0600070205080204" pitchFamily="50" charset="-128"/>
              </a:rPr>
              <a:t>　　　 みの検討</a:t>
            </a:r>
            <a:endParaRPr lang="en-US" altLang="ja-JP" sz="1100" dirty="0">
              <a:solidFill>
                <a:schemeClr val="tx1"/>
              </a:solidFill>
              <a:latin typeface="ＭＳ Ｐゴシック" panose="020B0600070205080204" pitchFamily="50" charset="-128"/>
            </a:endParaRPr>
          </a:p>
          <a:p>
            <a:pPr>
              <a:spcBef>
                <a:spcPts val="300"/>
              </a:spcBef>
            </a:pPr>
            <a:endParaRPr lang="en-US" altLang="ja-JP" sz="1100" dirty="0">
              <a:solidFill>
                <a:schemeClr val="tx1"/>
              </a:solidFill>
              <a:latin typeface="ＭＳ Ｐゴシック" panose="020B0600070205080204" pitchFamily="50" charset="-128"/>
            </a:endParaRPr>
          </a:p>
        </p:txBody>
      </p:sp>
      <p:pic>
        <p:nvPicPr>
          <p:cNvPr id="3" name="図 2">
            <a:extLst>
              <a:ext uri="{FF2B5EF4-FFF2-40B4-BE49-F238E27FC236}">
                <a16:creationId xmlns:a16="http://schemas.microsoft.com/office/drawing/2014/main" id="{85057E1D-16E8-4B55-B516-FECA55D386B2}"/>
              </a:ext>
            </a:extLst>
          </p:cNvPr>
          <p:cNvPicPr>
            <a:picLocks noChangeAspect="1"/>
          </p:cNvPicPr>
          <p:nvPr/>
        </p:nvPicPr>
        <p:blipFill>
          <a:blip r:embed="rId3"/>
          <a:stretch>
            <a:fillRect/>
          </a:stretch>
        </p:blipFill>
        <p:spPr>
          <a:xfrm>
            <a:off x="4355976" y="1844824"/>
            <a:ext cx="1072989" cy="804742"/>
          </a:xfrm>
          <a:prstGeom prst="rect">
            <a:avLst/>
          </a:prstGeom>
        </p:spPr>
      </p:pic>
      <p:sp>
        <p:nvSpPr>
          <p:cNvPr id="7" name="正方形/長方形 6">
            <a:extLst>
              <a:ext uri="{FF2B5EF4-FFF2-40B4-BE49-F238E27FC236}">
                <a16:creationId xmlns:a16="http://schemas.microsoft.com/office/drawing/2014/main" id="{97D740C7-5CC4-4F11-86AA-0D55A6C0BFA3}"/>
              </a:ext>
            </a:extLst>
          </p:cNvPr>
          <p:cNvSpPr/>
          <p:nvPr/>
        </p:nvSpPr>
        <p:spPr>
          <a:xfrm>
            <a:off x="4499992" y="2622104"/>
            <a:ext cx="990977" cy="230832"/>
          </a:xfrm>
          <a:prstGeom prst="rect">
            <a:avLst/>
          </a:prstGeom>
          <a:noFill/>
        </p:spPr>
        <p:txBody>
          <a:bodyPr wrap="none">
            <a:spAutoFit/>
          </a:bodyPr>
          <a:lstStyle/>
          <a:p>
            <a:r>
              <a:rPr lang="en-US" altLang="ja-JP" sz="900" dirty="0">
                <a:solidFill>
                  <a:prstClr val="black"/>
                </a:solidFill>
              </a:rPr>
              <a:t>【</a:t>
            </a:r>
            <a:r>
              <a:rPr lang="ja-JP" altLang="en-US" sz="900" dirty="0">
                <a:solidFill>
                  <a:prstClr val="black"/>
                </a:solidFill>
              </a:rPr>
              <a:t>水都ＣＲＵＩＳＥ</a:t>
            </a:r>
            <a:r>
              <a:rPr lang="en-US" altLang="ja-JP" sz="900" dirty="0">
                <a:solidFill>
                  <a:prstClr val="black"/>
                </a:solidFill>
              </a:rPr>
              <a:t>】</a:t>
            </a:r>
            <a:endParaRPr lang="ja-JP" altLang="en-US" sz="900" dirty="0">
              <a:solidFill>
                <a:prstClr val="black"/>
              </a:solidFill>
            </a:endParaRPr>
          </a:p>
        </p:txBody>
      </p:sp>
      <p:pic>
        <p:nvPicPr>
          <p:cNvPr id="8" name="図 7">
            <a:extLst>
              <a:ext uri="{FF2B5EF4-FFF2-40B4-BE49-F238E27FC236}">
                <a16:creationId xmlns:a16="http://schemas.microsoft.com/office/drawing/2014/main" id="{414860FF-6A62-489B-94BB-3C0E57482094}"/>
              </a:ext>
            </a:extLst>
          </p:cNvPr>
          <p:cNvPicPr>
            <a:picLocks noChangeAspect="1"/>
          </p:cNvPicPr>
          <p:nvPr/>
        </p:nvPicPr>
        <p:blipFill>
          <a:blip r:embed="rId4"/>
          <a:stretch>
            <a:fillRect/>
          </a:stretch>
        </p:blipFill>
        <p:spPr>
          <a:xfrm>
            <a:off x="4644008" y="2885664"/>
            <a:ext cx="969348" cy="725487"/>
          </a:xfrm>
          <a:prstGeom prst="rect">
            <a:avLst/>
          </a:prstGeom>
        </p:spPr>
      </p:pic>
      <p:sp>
        <p:nvSpPr>
          <p:cNvPr id="10" name="正方形/長方形 9">
            <a:extLst>
              <a:ext uri="{FF2B5EF4-FFF2-40B4-BE49-F238E27FC236}">
                <a16:creationId xmlns:a16="http://schemas.microsoft.com/office/drawing/2014/main" id="{38EE1EDE-4BD2-421F-8E1D-EB6A9BFAFAEB}"/>
              </a:ext>
            </a:extLst>
          </p:cNvPr>
          <p:cNvSpPr/>
          <p:nvPr/>
        </p:nvSpPr>
        <p:spPr>
          <a:xfrm>
            <a:off x="4572000" y="3582182"/>
            <a:ext cx="1159292" cy="230832"/>
          </a:xfrm>
          <a:prstGeom prst="rect">
            <a:avLst/>
          </a:prstGeom>
          <a:noFill/>
        </p:spPr>
        <p:txBody>
          <a:bodyPr wrap="none">
            <a:spAutoFit/>
          </a:bodyPr>
          <a:lstStyle/>
          <a:p>
            <a:r>
              <a:rPr lang="en-US" altLang="ja-JP" sz="900" dirty="0">
                <a:solidFill>
                  <a:prstClr val="black"/>
                </a:solidFill>
              </a:rPr>
              <a:t>【</a:t>
            </a:r>
            <a:r>
              <a:rPr lang="ja-JP" altLang="en-US" sz="900" dirty="0">
                <a:solidFill>
                  <a:prstClr val="black"/>
                </a:solidFill>
              </a:rPr>
              <a:t>サンセットモヒート</a:t>
            </a:r>
            <a:r>
              <a:rPr lang="en-US" altLang="ja-JP" sz="900" dirty="0">
                <a:solidFill>
                  <a:prstClr val="black"/>
                </a:solidFill>
              </a:rPr>
              <a:t>】</a:t>
            </a:r>
          </a:p>
        </p:txBody>
      </p:sp>
      <p:pic>
        <p:nvPicPr>
          <p:cNvPr id="11" name="図 10">
            <a:extLst>
              <a:ext uri="{FF2B5EF4-FFF2-40B4-BE49-F238E27FC236}">
                <a16:creationId xmlns:a16="http://schemas.microsoft.com/office/drawing/2014/main" id="{E79354CC-114D-47E2-A448-BB407B0F2B80}"/>
              </a:ext>
            </a:extLst>
          </p:cNvPr>
          <p:cNvPicPr>
            <a:picLocks noChangeAspect="1"/>
          </p:cNvPicPr>
          <p:nvPr/>
        </p:nvPicPr>
        <p:blipFill>
          <a:blip r:embed="rId5"/>
          <a:stretch>
            <a:fillRect/>
          </a:stretch>
        </p:blipFill>
        <p:spPr>
          <a:xfrm>
            <a:off x="4499992" y="4149080"/>
            <a:ext cx="1152244" cy="542591"/>
          </a:xfrm>
          <a:prstGeom prst="rect">
            <a:avLst/>
          </a:prstGeom>
        </p:spPr>
      </p:pic>
      <p:sp>
        <p:nvSpPr>
          <p:cNvPr id="12" name="正方形/長方形 11">
            <a:extLst>
              <a:ext uri="{FF2B5EF4-FFF2-40B4-BE49-F238E27FC236}">
                <a16:creationId xmlns:a16="http://schemas.microsoft.com/office/drawing/2014/main" id="{2DFD7CFA-CD7C-48D5-97BF-2FDB2D1D0CBA}"/>
              </a:ext>
            </a:extLst>
          </p:cNvPr>
          <p:cNvSpPr/>
          <p:nvPr/>
        </p:nvSpPr>
        <p:spPr>
          <a:xfrm>
            <a:off x="4500832" y="4666835"/>
            <a:ext cx="1223412" cy="230832"/>
          </a:xfrm>
          <a:prstGeom prst="rect">
            <a:avLst/>
          </a:prstGeom>
          <a:noFill/>
        </p:spPr>
        <p:txBody>
          <a:bodyPr wrap="none">
            <a:spAutoFit/>
          </a:bodyPr>
          <a:lstStyle/>
          <a:p>
            <a:r>
              <a:rPr lang="en-US" altLang="ja-JP" sz="900" dirty="0">
                <a:solidFill>
                  <a:prstClr val="black"/>
                </a:solidFill>
              </a:rPr>
              <a:t>【</a:t>
            </a:r>
            <a:r>
              <a:rPr lang="ja-JP" altLang="en-US" sz="900" dirty="0">
                <a:solidFill>
                  <a:prstClr val="black"/>
                </a:solidFill>
              </a:rPr>
              <a:t>八軒家浜今昔物語</a:t>
            </a:r>
            <a:r>
              <a:rPr lang="en-US" altLang="ja-JP" sz="900" dirty="0">
                <a:solidFill>
                  <a:prstClr val="black"/>
                </a:solidFill>
              </a:rPr>
              <a:t>】</a:t>
            </a:r>
          </a:p>
        </p:txBody>
      </p:sp>
      <p:sp>
        <p:nvSpPr>
          <p:cNvPr id="13" name="テキスト ボックス 12">
            <a:extLst>
              <a:ext uri="{FF2B5EF4-FFF2-40B4-BE49-F238E27FC236}">
                <a16:creationId xmlns:a16="http://schemas.microsoft.com/office/drawing/2014/main" id="{D69F589F-451C-4F79-AEE8-D0583B074630}"/>
              </a:ext>
            </a:extLst>
          </p:cNvPr>
          <p:cNvSpPr txBox="1"/>
          <p:nvPr/>
        </p:nvSpPr>
        <p:spPr>
          <a:xfrm>
            <a:off x="8604448" y="6472569"/>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８</a:t>
            </a:r>
          </a:p>
        </p:txBody>
      </p:sp>
    </p:spTree>
    <p:extLst>
      <p:ext uri="{BB962C8B-B14F-4D97-AF65-F5344CB8AC3E}">
        <p14:creationId xmlns:p14="http://schemas.microsoft.com/office/powerpoint/2010/main" val="147809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 y="476672"/>
            <a:ext cx="9036496"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a:t>■ 水辺の誘客・にぎわいや魅力の創造</a:t>
            </a:r>
            <a:endParaRPr kumimoji="1" lang="ja-JP" altLang="en-US" sz="2000" dirty="0"/>
          </a:p>
        </p:txBody>
      </p:sp>
      <p:sp>
        <p:nvSpPr>
          <p:cNvPr id="5" name="角丸四角形 4"/>
          <p:cNvSpPr/>
          <p:nvPr/>
        </p:nvSpPr>
        <p:spPr>
          <a:xfrm>
            <a:off x="59375" y="1149252"/>
            <a:ext cx="9036497"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solidFill>
                  <a:prstClr val="black"/>
                </a:solidFill>
              </a:rPr>
              <a:t>水都大阪フェス等の開催や、各水辺エリアの特徴を活かし、舟運と連動したにぎわいや魅力づくりを推進</a:t>
            </a:r>
          </a:p>
        </p:txBody>
      </p:sp>
      <p:sp>
        <p:nvSpPr>
          <p:cNvPr id="6" name="正方形/長方形 5"/>
          <p:cNvSpPr/>
          <p:nvPr/>
        </p:nvSpPr>
        <p:spPr>
          <a:xfrm>
            <a:off x="59376" y="1797252"/>
            <a:ext cx="9036495" cy="5060748"/>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solidFill>
                  <a:prstClr val="black"/>
                </a:solidFill>
              </a:rPr>
              <a:t>＜２０１９年度の取組実績＞</a:t>
            </a:r>
            <a:endParaRPr lang="en-US" altLang="ja-JP" sz="1100" b="1" dirty="0">
              <a:solidFill>
                <a:prstClr val="black"/>
              </a:solidFill>
            </a:endParaRPr>
          </a:p>
          <a:p>
            <a:r>
              <a:rPr lang="en-US" altLang="ja-JP" sz="1200" b="1" u="sng" dirty="0">
                <a:solidFill>
                  <a:prstClr val="black"/>
                </a:solidFill>
              </a:rPr>
              <a:t/>
            </a:r>
            <a:br>
              <a:rPr lang="en-US" altLang="ja-JP" sz="1200" b="1" u="sng" dirty="0">
                <a:solidFill>
                  <a:prstClr val="black"/>
                </a:solidFill>
              </a:rPr>
            </a:br>
            <a:r>
              <a:rPr lang="ja-JP" altLang="en-US" sz="1200" b="1" u="sng" dirty="0">
                <a:solidFill>
                  <a:prstClr val="black"/>
                </a:solidFill>
              </a:rPr>
              <a:t>１．水都大阪フェス</a:t>
            </a:r>
            <a:r>
              <a:rPr lang="en-US" altLang="ja-JP" sz="1200" b="1" u="sng" dirty="0">
                <a:solidFill>
                  <a:prstClr val="black"/>
                </a:solidFill>
                <a:latin typeface="+mn-ea"/>
              </a:rPr>
              <a:t>2019</a:t>
            </a:r>
            <a:r>
              <a:rPr lang="ja-JP" altLang="en-US" sz="1200" b="1" u="sng" dirty="0">
                <a:solidFill>
                  <a:prstClr val="black"/>
                </a:solidFill>
                <a:latin typeface="ＭＳ Ｐゴシック" panose="020B0600070205080204" pitchFamily="50" charset="-128"/>
              </a:rPr>
              <a:t>（</a:t>
            </a:r>
            <a:r>
              <a:rPr lang="en-US" altLang="ja-JP" sz="1200" b="1" u="sng" dirty="0">
                <a:solidFill>
                  <a:prstClr val="black"/>
                </a:solidFill>
                <a:latin typeface="ＭＳ Ｐゴシック" panose="020B0600070205080204" pitchFamily="50" charset="-128"/>
              </a:rPr>
              <a:t>9/20</a:t>
            </a:r>
            <a:r>
              <a:rPr lang="ja-JP" altLang="en-US" sz="1200" b="1" u="sng" dirty="0">
                <a:solidFill>
                  <a:prstClr val="black"/>
                </a:solidFill>
                <a:latin typeface="ＭＳ Ｐゴシック" panose="020B0600070205080204" pitchFamily="50" charset="-128"/>
              </a:rPr>
              <a:t>～</a:t>
            </a:r>
            <a:r>
              <a:rPr lang="en-US" altLang="ja-JP" sz="1200" b="1" u="sng" dirty="0">
                <a:solidFill>
                  <a:prstClr val="black"/>
                </a:solidFill>
                <a:latin typeface="ＭＳ Ｐゴシック" panose="020B0600070205080204" pitchFamily="50" charset="-128"/>
              </a:rPr>
              <a:t>10/13</a:t>
            </a:r>
            <a:r>
              <a:rPr lang="ja-JP" altLang="en-US" sz="1200" b="1" u="sng" dirty="0">
                <a:solidFill>
                  <a:prstClr val="black"/>
                </a:solidFill>
                <a:latin typeface="ＭＳ Ｐゴシック" panose="020B0600070205080204" pitchFamily="50" charset="-128"/>
              </a:rPr>
              <a:t>）</a:t>
            </a:r>
            <a:r>
              <a:rPr lang="ja-JP" altLang="en-US" sz="1200" b="1" u="sng" dirty="0">
                <a:solidFill>
                  <a:prstClr val="black"/>
                </a:solidFill>
              </a:rPr>
              <a:t>開催事業</a:t>
            </a:r>
            <a:endParaRPr lang="en-US" altLang="ja-JP" sz="1100" b="1" u="sng" dirty="0">
              <a:solidFill>
                <a:prstClr val="black"/>
              </a:solidFill>
            </a:endParaRPr>
          </a:p>
          <a:p>
            <a:r>
              <a:rPr lang="ja-JP" altLang="en-US" sz="1100" b="1" dirty="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●キックオフイベントである</a:t>
            </a:r>
            <a:r>
              <a:rPr lang="en-US" altLang="ja-JP" sz="1100" dirty="0">
                <a:solidFill>
                  <a:prstClr val="black"/>
                </a:solidFill>
                <a:latin typeface="ＭＳ Ｐゴシック" panose="020B0600070205080204" pitchFamily="50" charset="-128"/>
              </a:rPr>
              <a:t>SUP</a:t>
            </a:r>
            <a:r>
              <a:rPr lang="ja-JP" altLang="en-US" sz="1100" dirty="0">
                <a:solidFill>
                  <a:prstClr val="black"/>
                </a:solidFill>
                <a:latin typeface="ＭＳ Ｐゴシック" panose="020B0600070205080204" pitchFamily="50" charset="-128"/>
              </a:rPr>
              <a:t>世界大会</a:t>
            </a:r>
            <a:r>
              <a:rPr lang="en-US" altLang="ja-JP" sz="1100" dirty="0">
                <a:solidFill>
                  <a:prstClr val="black"/>
                </a:solidFill>
                <a:latin typeface="ＭＳ Ｐゴシック" panose="020B0600070205080204" pitchFamily="50" charset="-128"/>
              </a:rPr>
              <a:t>(9/20</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22</a:t>
            </a:r>
            <a:r>
              <a:rPr lang="ja-JP" altLang="en-US" sz="1100" dirty="0">
                <a:solidFill>
                  <a:prstClr val="black"/>
                </a:solidFill>
                <a:latin typeface="ＭＳ Ｐゴシック" panose="020B0600070205080204" pitchFamily="50" charset="-128"/>
              </a:rPr>
              <a:t>）と</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連携し、「水都大阪」を世界に発信（来場 約</a:t>
            </a:r>
            <a:r>
              <a:rPr lang="en-US" altLang="ja-JP" sz="1100" dirty="0">
                <a:solidFill>
                  <a:prstClr val="black"/>
                </a:solidFill>
                <a:latin typeface="ＭＳ Ｐゴシック" panose="020B0600070205080204" pitchFamily="50" charset="-128"/>
              </a:rPr>
              <a:t>8,000</a:t>
            </a:r>
            <a:r>
              <a:rPr lang="ja-JP" altLang="en-US" sz="1100" dirty="0">
                <a:solidFill>
                  <a:prstClr val="black"/>
                </a:solidFill>
                <a:latin typeface="ＭＳ Ｐゴシック" panose="020B0600070205080204" pitchFamily="50" charset="-128"/>
              </a:rPr>
              <a:t>名） </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10/13</a:t>
            </a:r>
            <a:r>
              <a:rPr lang="ja-JP" altLang="en-US" sz="1100" dirty="0">
                <a:solidFill>
                  <a:prstClr val="black"/>
                </a:solidFill>
                <a:latin typeface="ＭＳ Ｐゴシック" panose="020B0600070205080204" pitchFamily="50" charset="-128"/>
              </a:rPr>
              <a:t>のメインイベント（</a:t>
            </a:r>
            <a:r>
              <a:rPr lang="en-US" altLang="ja-JP" sz="1100" dirty="0">
                <a:solidFill>
                  <a:prstClr val="black"/>
                </a:solidFill>
                <a:latin typeface="ＭＳ Ｐゴシック" panose="020B0600070205080204" pitchFamily="50" charset="-128"/>
              </a:rPr>
              <a:t>10/12</a:t>
            </a:r>
            <a:r>
              <a:rPr lang="ja-JP" altLang="en-US" sz="1100" dirty="0">
                <a:solidFill>
                  <a:prstClr val="black"/>
                </a:solidFill>
                <a:latin typeface="ＭＳ Ｐゴシック" panose="020B0600070205080204" pitchFamily="50" charset="-128"/>
              </a:rPr>
              <a:t>は台風のため中止）</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では、無料乗船できる船や徒歩で５つの船着場を</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巡る「水都</a:t>
            </a:r>
            <a:r>
              <a:rPr lang="en-US" altLang="ja-JP" sz="1100" dirty="0">
                <a:solidFill>
                  <a:prstClr val="black"/>
                </a:solidFill>
                <a:latin typeface="ＭＳ Ｐゴシック" panose="020B0600070205080204" pitchFamily="50" charset="-128"/>
              </a:rPr>
              <a:t>CRUISE</a:t>
            </a:r>
            <a:r>
              <a:rPr lang="ja-JP" altLang="en-US" sz="1100" dirty="0">
                <a:solidFill>
                  <a:prstClr val="black"/>
                </a:solidFill>
                <a:latin typeface="ＭＳ Ｐゴシック" panose="020B0600070205080204" pitchFamily="50" charset="-128"/>
              </a:rPr>
              <a:t>」や、中之島芝生公園でのヨガ、</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ウォーターアートなど体験型プログラムやステージ</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イベントを</a:t>
            </a:r>
            <a:r>
              <a:rPr lang="ja-JP" altLang="en-US" sz="1100" dirty="0">
                <a:solidFill>
                  <a:schemeClr val="tx1"/>
                </a:solidFill>
                <a:latin typeface="ＭＳ Ｐゴシック" panose="020B0600070205080204" pitchFamily="50" charset="-128"/>
              </a:rPr>
              <a:t>実施（来場 約</a:t>
            </a:r>
            <a:r>
              <a:rPr lang="en-US" altLang="ja-JP" sz="1100" dirty="0">
                <a:solidFill>
                  <a:schemeClr val="tx1"/>
                </a:solidFill>
                <a:latin typeface="ＭＳ Ｐゴシック" panose="020B0600070205080204" pitchFamily="50" charset="-128"/>
              </a:rPr>
              <a:t>20,000</a:t>
            </a:r>
            <a:r>
              <a:rPr lang="ja-JP" altLang="en-US" sz="1100" dirty="0">
                <a:solidFill>
                  <a:schemeClr val="tx1"/>
                </a:solidFill>
                <a:latin typeface="ＭＳ Ｐゴシック" panose="020B0600070205080204" pitchFamily="50" charset="-128"/>
              </a:rPr>
              <a:t>名）</a:t>
            </a:r>
            <a:endParaRPr lang="en-US" altLang="ja-JP" sz="1100" dirty="0">
              <a:solidFill>
                <a:schemeClr val="tx1"/>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100" dirty="0">
                <a:solidFill>
                  <a:prstClr val="black"/>
                </a:solidFill>
                <a:latin typeface="ＭＳ Ｐゴシック" panose="020B0600070205080204" pitchFamily="50" charset="-128"/>
              </a:rPr>
              <a:t>　</a:t>
            </a:r>
            <a:endParaRPr lang="en-US" altLang="ja-JP" sz="1100" dirty="0">
              <a:solidFill>
                <a:prstClr val="black"/>
              </a:solidFill>
              <a:latin typeface="ＭＳ Ｐゴシック" panose="020B0600070205080204" pitchFamily="50" charset="-128"/>
            </a:endParaRPr>
          </a:p>
          <a:p>
            <a:pPr lvl="0"/>
            <a:r>
              <a:rPr lang="ja-JP" altLang="en-US" sz="1200" b="1" u="sng" dirty="0">
                <a:solidFill>
                  <a:prstClr val="black"/>
                </a:solidFill>
              </a:rPr>
              <a:t>２．水都大阪を象徴する親水空間（中之島公園）のにぎわいの定常化に向けた</a:t>
            </a:r>
            <a:endParaRPr lang="en-US" altLang="ja-JP" sz="1200" b="1" u="sng" dirty="0">
              <a:solidFill>
                <a:prstClr val="black"/>
              </a:solidFill>
            </a:endParaRPr>
          </a:p>
          <a:p>
            <a:pPr lvl="0"/>
            <a:r>
              <a:rPr lang="en-US" altLang="ja-JP" sz="1200" b="1" dirty="0">
                <a:solidFill>
                  <a:prstClr val="black"/>
                </a:solidFill>
              </a:rPr>
              <a:t>   </a:t>
            </a:r>
            <a:r>
              <a:rPr lang="en-US" altLang="ja-JP" sz="1200" b="1" u="sng" dirty="0">
                <a:solidFill>
                  <a:prstClr val="black"/>
                </a:solidFill>
              </a:rPr>
              <a:t>  </a:t>
            </a:r>
            <a:r>
              <a:rPr lang="ja-JP" altLang="en-US" sz="1200" b="1" u="sng" dirty="0">
                <a:solidFill>
                  <a:prstClr val="black"/>
                </a:solidFill>
              </a:rPr>
              <a:t>「水辺のまちあそび」の実施</a:t>
            </a:r>
            <a:endParaRPr lang="en-US" altLang="ja-JP" sz="1200" b="1" dirty="0">
              <a:solidFill>
                <a:prstClr val="black"/>
              </a:solidFill>
            </a:endParaRPr>
          </a:p>
          <a:p>
            <a:pPr lvl="0">
              <a:spcBef>
                <a:spcPts val="300"/>
              </a:spcBef>
            </a:pPr>
            <a:r>
              <a:rPr lang="ja-JP" altLang="en-US" sz="1200" b="1" dirty="0">
                <a:solidFill>
                  <a:prstClr val="black"/>
                </a:solidFill>
              </a:rPr>
              <a:t>     </a:t>
            </a:r>
            <a:r>
              <a:rPr lang="ja-JP" altLang="en-US" sz="1100" dirty="0">
                <a:solidFill>
                  <a:prstClr val="black"/>
                </a:solidFill>
                <a:latin typeface="ＭＳ Ｐゴシック" panose="020B0600070205080204" pitchFamily="50" charset="-128"/>
              </a:rPr>
              <a:t>●民間ビジネスの参画を促進するため、</a:t>
            </a:r>
            <a:r>
              <a:rPr lang="en-US" altLang="ja-JP" sz="1100" dirty="0">
                <a:solidFill>
                  <a:prstClr val="black"/>
                </a:solidFill>
                <a:latin typeface="ＭＳ Ｐゴシック" panose="020B0600070205080204" pitchFamily="50" charset="-128"/>
              </a:rPr>
              <a:t>3</a:t>
            </a:r>
            <a:r>
              <a:rPr lang="ja-JP" altLang="en-US" sz="1100" dirty="0">
                <a:solidFill>
                  <a:prstClr val="black"/>
                </a:solidFill>
                <a:latin typeface="ＭＳ Ｐゴシック" panose="020B0600070205080204" pitchFamily="50" charset="-128"/>
              </a:rPr>
              <a:t>年間（</a:t>
            </a:r>
            <a:r>
              <a:rPr lang="en-US" altLang="ja-JP" sz="1100" dirty="0">
                <a:solidFill>
                  <a:prstClr val="black"/>
                </a:solidFill>
                <a:latin typeface="ＭＳ Ｐゴシック" panose="020B0600070205080204" pitchFamily="50" charset="-128"/>
              </a:rPr>
              <a:t>2018</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2020</a:t>
            </a:r>
            <a:r>
              <a:rPr lang="ja-JP" altLang="en-US" sz="1100" dirty="0">
                <a:solidFill>
                  <a:prstClr val="black"/>
                </a:solidFill>
                <a:latin typeface="ＭＳ Ｐゴシック" panose="020B0600070205080204" pitchFamily="50" charset="-128"/>
              </a:rPr>
              <a:t>年度）継続実施の</a:t>
            </a:r>
            <a:r>
              <a:rPr lang="en-US" altLang="ja-JP" sz="1100" dirty="0">
                <a:solidFill>
                  <a:prstClr val="black"/>
                </a:solidFill>
                <a:latin typeface="ＭＳ Ｐゴシック" panose="020B0600070205080204" pitchFamily="50" charset="-128"/>
              </a:rPr>
              <a:t>2</a:t>
            </a:r>
            <a:r>
              <a:rPr lang="ja-JP" altLang="en-US" sz="1100" dirty="0">
                <a:solidFill>
                  <a:prstClr val="black"/>
                </a:solidFill>
                <a:latin typeface="ＭＳ Ｐゴシック" panose="020B0600070205080204" pitchFamily="50" charset="-128"/>
              </a:rPr>
              <a:t>年目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●水辺の憩い空間となるオープンテラス（</a:t>
            </a:r>
            <a:r>
              <a:rPr lang="en-US" altLang="ja-JP" sz="1100" dirty="0">
                <a:solidFill>
                  <a:prstClr val="black"/>
                </a:solidFill>
                <a:latin typeface="ＭＳ Ｐゴシック" panose="020B0600070205080204" pitchFamily="50" charset="-128"/>
              </a:rPr>
              <a:t>6</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9</a:t>
            </a:r>
            <a:r>
              <a:rPr lang="ja-JP" altLang="en-US" sz="1100" dirty="0">
                <a:solidFill>
                  <a:prstClr val="black"/>
                </a:solidFill>
                <a:latin typeface="ＭＳ Ｐゴシック" panose="020B0600070205080204" pitchFamily="50" charset="-128"/>
              </a:rPr>
              <a:t>月）、多様な民間事業者誘致による食・文化・</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健康・スポーツ体験等のイベントやアクティビティを実施（</a:t>
            </a:r>
            <a:r>
              <a:rPr lang="en-US" altLang="ja-JP" sz="1100" dirty="0">
                <a:solidFill>
                  <a:prstClr val="black"/>
                </a:solidFill>
                <a:latin typeface="ＭＳ Ｐゴシック" panose="020B0600070205080204" pitchFamily="50" charset="-128"/>
              </a:rPr>
              <a:t>6</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11</a:t>
            </a:r>
            <a:r>
              <a:rPr lang="ja-JP" altLang="en-US" sz="1100" dirty="0">
                <a:solidFill>
                  <a:prstClr val="black"/>
                </a:solidFill>
                <a:latin typeface="ＭＳ Ｐゴシック" panose="020B0600070205080204" pitchFamily="50" charset="-128"/>
              </a:rPr>
              <a:t>月）</a:t>
            </a:r>
            <a:endParaRPr lang="en-US" altLang="ja-JP" sz="1100" dirty="0">
              <a:solidFill>
                <a:prstClr val="black"/>
              </a:solidFill>
            </a:endParaRPr>
          </a:p>
          <a:p>
            <a:pPr lvl="0">
              <a:spcBef>
                <a:spcPts val="300"/>
              </a:spcBef>
            </a:pPr>
            <a:r>
              <a:rPr lang="ja-JP" altLang="en-US" sz="1100" dirty="0">
                <a:solidFill>
                  <a:prstClr val="black"/>
                </a:solidFill>
              </a:rPr>
              <a:t>　</a:t>
            </a:r>
            <a:r>
              <a:rPr lang="ja-JP" altLang="en-US" sz="1100" dirty="0">
                <a:solidFill>
                  <a:prstClr val="black"/>
                </a:solidFill>
                <a:latin typeface="ＭＳ Ｐゴシック" panose="020B0600070205080204" pitchFamily="50" charset="-128"/>
              </a:rPr>
              <a:t>  ●水辺のにぎわいと連動したクルーズ</a:t>
            </a:r>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ワインクルーズ、クルーズ＆ヨガ他）を実施</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●今年度初の取組みとして、「船からみる、中之島界隈の近現代建築巡り」や、「ピクニック事</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業」（公共空間の継続的活用をめざし、</a:t>
            </a:r>
            <a:r>
              <a:rPr lang="en-US" altLang="ja-JP" sz="1100" dirty="0">
                <a:solidFill>
                  <a:prstClr val="black"/>
                </a:solidFill>
                <a:latin typeface="ＭＳ Ｐゴシック" panose="020B0600070205080204" pitchFamily="50" charset="-128"/>
              </a:rPr>
              <a:t>9</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11</a:t>
            </a:r>
            <a:r>
              <a:rPr lang="ja-JP" altLang="en-US" sz="1100" dirty="0">
                <a:solidFill>
                  <a:prstClr val="black"/>
                </a:solidFill>
                <a:latin typeface="ＭＳ Ｐゴシック" panose="020B0600070205080204" pitchFamily="50" charset="-128"/>
              </a:rPr>
              <a:t>月の土・日・祝に芝生広場で実施）、「みず</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べのひるね」、事業者による合同イベント「みずべのよるあそび」他を実施。</a:t>
            </a:r>
            <a:r>
              <a:rPr lang="ja-JP" altLang="en-US" sz="900" dirty="0">
                <a:solidFill>
                  <a:prstClr val="black"/>
                </a:solidFill>
                <a:latin typeface="ＭＳ Ｐゴシック" panose="020B0600070205080204" pitchFamily="50" charset="-128"/>
              </a:rPr>
              <a:t>　</a:t>
            </a:r>
            <a:endParaRPr lang="en-US" altLang="ja-JP" sz="900" dirty="0">
              <a:solidFill>
                <a:prstClr val="black"/>
              </a:solidFill>
              <a:latin typeface="ＭＳ Ｐゴシック" panose="020B0600070205080204" pitchFamily="50" charset="-128"/>
            </a:endParaRPr>
          </a:p>
          <a:p>
            <a:pPr lvl="0">
              <a:spcBef>
                <a:spcPts val="300"/>
              </a:spcBef>
            </a:pPr>
            <a:r>
              <a:rPr lang="ja-JP" altLang="en-US" sz="900" dirty="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実施日数　オープンテラス</a:t>
            </a:r>
            <a:r>
              <a:rPr lang="en-US" altLang="ja-JP" sz="1100" dirty="0">
                <a:solidFill>
                  <a:prstClr val="black"/>
                </a:solidFill>
                <a:latin typeface="ＭＳ Ｐゴシック" panose="020B0600070205080204" pitchFamily="50" charset="-128"/>
              </a:rPr>
              <a:t>109</a:t>
            </a:r>
            <a:r>
              <a:rPr lang="ja-JP" altLang="en-US" sz="1100" dirty="0">
                <a:solidFill>
                  <a:prstClr val="black"/>
                </a:solidFill>
                <a:latin typeface="ＭＳ Ｐゴシック" panose="020B0600070205080204" pitchFamily="50" charset="-128"/>
              </a:rPr>
              <a:t>日、イベント等</a:t>
            </a:r>
            <a:r>
              <a:rPr lang="en-US" altLang="ja-JP" sz="1100" dirty="0">
                <a:solidFill>
                  <a:prstClr val="black"/>
                </a:solidFill>
                <a:latin typeface="ＭＳ Ｐゴシック" panose="020B0600070205080204" pitchFamily="50" charset="-128"/>
              </a:rPr>
              <a:t>34</a:t>
            </a:r>
            <a:r>
              <a:rPr lang="ja-JP" altLang="en-US" sz="1100" dirty="0">
                <a:solidFill>
                  <a:prstClr val="black"/>
                </a:solidFill>
                <a:latin typeface="ＭＳ Ｐゴシック" panose="020B0600070205080204" pitchFamily="50" charset="-128"/>
              </a:rPr>
              <a:t>日、計</a:t>
            </a:r>
            <a:r>
              <a:rPr lang="en-US" altLang="ja-JP" sz="1100" dirty="0">
                <a:solidFill>
                  <a:prstClr val="black"/>
                </a:solidFill>
                <a:latin typeface="ＭＳ Ｐゴシック" panose="020B0600070205080204" pitchFamily="50" charset="-128"/>
              </a:rPr>
              <a:t>143</a:t>
            </a:r>
            <a:r>
              <a:rPr lang="ja-JP" altLang="en-US" sz="1100" dirty="0">
                <a:solidFill>
                  <a:prstClr val="black"/>
                </a:solidFill>
                <a:latin typeface="ＭＳ Ｐゴシック" panose="020B0600070205080204" pitchFamily="50" charset="-128"/>
              </a:rPr>
              <a:t>日</a:t>
            </a:r>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延）、　来場 約</a:t>
            </a:r>
            <a:r>
              <a:rPr lang="en-US" altLang="ja-JP" sz="1100" dirty="0">
                <a:solidFill>
                  <a:prstClr val="black"/>
                </a:solidFill>
                <a:latin typeface="ＭＳ Ｐゴシック" panose="020B0600070205080204" pitchFamily="50" charset="-128"/>
              </a:rPr>
              <a:t>40,000</a:t>
            </a:r>
            <a:r>
              <a:rPr lang="ja-JP" altLang="en-US" sz="1100" dirty="0">
                <a:solidFill>
                  <a:prstClr val="black"/>
                </a:solidFill>
                <a:latin typeface="ＭＳ Ｐゴシック" panose="020B0600070205080204" pitchFamily="50" charset="-128"/>
              </a:rPr>
              <a:t>名</a:t>
            </a:r>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　　</a:t>
            </a:r>
            <a:endParaRPr lang="en-US" altLang="ja-JP" sz="1100" dirty="0">
              <a:solidFill>
                <a:prstClr val="black"/>
              </a:solidFill>
              <a:latin typeface="ＭＳ Ｐゴシック" panose="020B0600070205080204" pitchFamily="50" charset="-128"/>
            </a:endParaRPr>
          </a:p>
          <a:p>
            <a:pPr>
              <a:spcBef>
                <a:spcPts val="300"/>
              </a:spcBef>
            </a:pPr>
            <a:endParaRPr lang="en-US" altLang="ja-JP" sz="1100" dirty="0">
              <a:solidFill>
                <a:prstClr val="black"/>
              </a:solidFill>
              <a:latin typeface="ＭＳ Ｐゴシック" panose="020B0600070205080204" pitchFamily="50" charset="-128"/>
            </a:endParaRPr>
          </a:p>
          <a:p>
            <a:pPr>
              <a:spcBef>
                <a:spcPts val="300"/>
              </a:spcBef>
            </a:pPr>
            <a:endParaRPr lang="en-US" altLang="ja-JP" sz="1100" dirty="0">
              <a:solidFill>
                <a:prstClr val="black"/>
              </a:solidFill>
              <a:latin typeface="ＭＳ Ｐゴシック" panose="020B0600070205080204" pitchFamily="50" charset="-128"/>
            </a:endParaRPr>
          </a:p>
          <a:p>
            <a:endParaRPr lang="en-US" altLang="ja-JP" sz="1100" dirty="0">
              <a:solidFill>
                <a:prstClr val="black"/>
              </a:solidFill>
              <a:latin typeface="ＭＳ Ｐゴシック" panose="020B0600070205080204" pitchFamily="50" charset="-128"/>
            </a:endParaRPr>
          </a:p>
        </p:txBody>
      </p:sp>
      <p:sp>
        <p:nvSpPr>
          <p:cNvPr id="8" name="正方形/長方形 7"/>
          <p:cNvSpPr/>
          <p:nvPr/>
        </p:nvSpPr>
        <p:spPr>
          <a:xfrm>
            <a:off x="5796136" y="1797252"/>
            <a:ext cx="3299735" cy="5060748"/>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a:solidFill>
                  <a:prstClr val="black"/>
                </a:solidFill>
              </a:rPr>
              <a:t>～２０２０年度の取組み（案）～</a:t>
            </a:r>
            <a:endParaRPr lang="en-US" altLang="ja-JP" sz="1400" b="1" dirty="0">
              <a:solidFill>
                <a:prstClr val="black"/>
              </a:solidFill>
            </a:endParaRPr>
          </a:p>
          <a:p>
            <a:endParaRPr lang="en-US" altLang="ja-JP" sz="800" b="1" u="sng" dirty="0">
              <a:solidFill>
                <a:prstClr val="black"/>
              </a:solidFill>
            </a:endParaRPr>
          </a:p>
          <a:p>
            <a:r>
              <a:rPr lang="ja-JP" altLang="en-US" sz="1300" b="1" dirty="0">
                <a:solidFill>
                  <a:prstClr val="black"/>
                </a:solidFill>
              </a:rPr>
              <a:t>＜方針＞</a:t>
            </a:r>
            <a:endParaRPr lang="en-US" altLang="ja-JP" sz="1300" b="1" dirty="0">
              <a:solidFill>
                <a:prstClr val="black"/>
              </a:solidFill>
            </a:endParaRPr>
          </a:p>
          <a:p>
            <a:pPr marL="285750" indent="-285750">
              <a:spcBef>
                <a:spcPts val="300"/>
              </a:spcBef>
              <a:buFont typeface="Wingdings" panose="05000000000000000000" pitchFamily="2" charset="2"/>
              <a:buChar char="Ø"/>
            </a:pPr>
            <a:r>
              <a:rPr lang="ja-JP" altLang="en-US" sz="1200" u="sng" dirty="0">
                <a:solidFill>
                  <a:prstClr val="black"/>
                </a:solidFill>
              </a:rPr>
              <a:t>舟運と連動した水辺の魅力の結集</a:t>
            </a:r>
            <a:endParaRPr lang="en-US" altLang="ja-JP" sz="1200" u="sng" dirty="0">
              <a:solidFill>
                <a:prstClr val="black"/>
              </a:solidFill>
            </a:endParaRPr>
          </a:p>
          <a:p>
            <a:pPr marL="285750" indent="-285750">
              <a:spcBef>
                <a:spcPts val="300"/>
              </a:spcBef>
              <a:buFont typeface="Wingdings" panose="05000000000000000000" pitchFamily="2" charset="2"/>
              <a:buChar char="Ø"/>
            </a:pPr>
            <a:r>
              <a:rPr lang="ja-JP" altLang="en-US" sz="1200" u="sng" dirty="0">
                <a:solidFill>
                  <a:prstClr val="black"/>
                </a:solidFill>
              </a:rPr>
              <a:t>新たな水辺利活用エリアの開拓</a:t>
            </a:r>
            <a:endParaRPr lang="en-US" altLang="ja-JP" sz="1200" u="sng" dirty="0">
              <a:solidFill>
                <a:prstClr val="black"/>
              </a:solidFill>
            </a:endParaRPr>
          </a:p>
          <a:p>
            <a:pPr marL="285750" indent="-285750">
              <a:spcBef>
                <a:spcPts val="300"/>
              </a:spcBef>
              <a:buFont typeface="Wingdings" panose="05000000000000000000" pitchFamily="2" charset="2"/>
              <a:buChar char="Ø"/>
            </a:pPr>
            <a:r>
              <a:rPr lang="ja-JP" altLang="en-US" sz="1200" u="sng" dirty="0">
                <a:solidFill>
                  <a:prstClr val="black"/>
                </a:solidFill>
              </a:rPr>
              <a:t>民間ビジネスを巻き込んだ水辺の魅力向上</a:t>
            </a:r>
            <a:endParaRPr lang="en-US" altLang="ja-JP" sz="1200" u="sng" dirty="0">
              <a:solidFill>
                <a:prstClr val="black"/>
              </a:solidFill>
            </a:endParaRPr>
          </a:p>
          <a:p>
            <a:pPr marL="285750" indent="-285750">
              <a:spcBef>
                <a:spcPts val="300"/>
              </a:spcBef>
              <a:buFont typeface="Wingdings" panose="05000000000000000000" pitchFamily="2" charset="2"/>
              <a:buChar char="Ø"/>
            </a:pPr>
            <a:endParaRPr lang="en-US" altLang="ja-JP" sz="1600" b="1" u="sng" dirty="0">
              <a:solidFill>
                <a:prstClr val="black"/>
              </a:solidFill>
            </a:endParaRPr>
          </a:p>
          <a:p>
            <a:r>
              <a:rPr lang="ja-JP" altLang="en-US" sz="1300" b="1" dirty="0">
                <a:solidFill>
                  <a:prstClr val="black"/>
                </a:solidFill>
              </a:rPr>
              <a:t>＜具体的な取組み＞</a:t>
            </a:r>
            <a:endParaRPr lang="en-US" altLang="ja-JP" sz="1300" b="1" dirty="0">
              <a:solidFill>
                <a:prstClr val="black"/>
              </a:solidFill>
            </a:endParaRPr>
          </a:p>
          <a:p>
            <a:pPr>
              <a:spcBef>
                <a:spcPts val="300"/>
              </a:spcBef>
            </a:pPr>
            <a:r>
              <a:rPr lang="ja-JP" altLang="en-US" sz="1200" b="1" u="sng" dirty="0">
                <a:solidFill>
                  <a:prstClr val="black"/>
                </a:solidFill>
                <a:latin typeface="ＭＳ Ｐゴシック" panose="020B0600070205080204" pitchFamily="50" charset="-128"/>
              </a:rPr>
              <a:t>１．水都大阪フェス開催事業</a:t>
            </a:r>
            <a:endParaRPr lang="en-US" altLang="ja-JP" sz="1100" b="1" u="sng"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●水都大阪を紹介する催しやブースと合わせて、</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a:t>
            </a:r>
            <a:r>
              <a:rPr lang="ja-JP" altLang="en-US" sz="1100" dirty="0">
                <a:solidFill>
                  <a:schemeClr val="tx1"/>
                </a:solidFill>
                <a:latin typeface="ＭＳ Ｐゴシック" panose="020B0600070205080204" pitchFamily="50" charset="-128"/>
              </a:rPr>
              <a:t>東西軸を結ぶクルーズ</a:t>
            </a:r>
            <a:r>
              <a:rPr lang="ja-JP" altLang="en-US" sz="1100" dirty="0">
                <a:solidFill>
                  <a:prstClr val="black"/>
                </a:solidFill>
                <a:latin typeface="ＭＳ Ｐゴシック" panose="020B0600070205080204" pitchFamily="50" charset="-128"/>
              </a:rPr>
              <a:t>など舟運を利用した企画</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と連携し、より水都大阪に親しんでいただける</a:t>
            </a:r>
            <a:endParaRPr lang="en-US" altLang="ja-JP" sz="1100" dirty="0">
              <a:solidFill>
                <a:prstClr val="black"/>
              </a:solidFill>
              <a:latin typeface="ＭＳ Ｐゴシック" panose="020B0600070205080204" pitchFamily="50" charset="-128"/>
            </a:endParaRPr>
          </a:p>
          <a:p>
            <a:pPr>
              <a:spcBef>
                <a:spcPts val="300"/>
              </a:spcBef>
            </a:pPr>
            <a:r>
              <a:rPr lang="ja-JP" altLang="en-US" sz="1100" dirty="0">
                <a:solidFill>
                  <a:prstClr val="black"/>
                </a:solidFill>
                <a:latin typeface="ＭＳ Ｐゴシック" panose="020B0600070205080204" pitchFamily="50" charset="-128"/>
              </a:rPr>
              <a:t>　　事業を展開</a:t>
            </a:r>
            <a:endParaRPr lang="en-US" altLang="ja-JP" sz="1100" dirty="0">
              <a:solidFill>
                <a:prstClr val="black"/>
              </a:solidFill>
              <a:latin typeface="ＭＳ Ｐゴシック" panose="020B0600070205080204" pitchFamily="50" charset="-128"/>
            </a:endParaRPr>
          </a:p>
          <a:p>
            <a:pPr>
              <a:spcBef>
                <a:spcPts val="300"/>
              </a:spcBef>
            </a:pPr>
            <a:endParaRPr lang="en-US" altLang="ja-JP" sz="1050" dirty="0">
              <a:solidFill>
                <a:prstClr val="black"/>
              </a:solidFill>
              <a:latin typeface="ＭＳ Ｐゴシック" panose="020B0600070205080204" pitchFamily="50" charset="-128"/>
            </a:endParaRPr>
          </a:p>
          <a:p>
            <a:pPr>
              <a:spcBef>
                <a:spcPts val="300"/>
              </a:spcBef>
            </a:pPr>
            <a:r>
              <a:rPr lang="ja-JP" altLang="en-US" sz="1200" b="1" u="sng" dirty="0">
                <a:solidFill>
                  <a:prstClr val="black"/>
                </a:solidFill>
                <a:latin typeface="ＭＳ Ｐゴシック" panose="020B0600070205080204" pitchFamily="50" charset="-128"/>
              </a:rPr>
              <a:t>２．人々が集い憩う親水空間（中之島公園）の</a:t>
            </a:r>
            <a:endParaRPr lang="en-US" altLang="ja-JP" sz="1200" b="1" u="sng" dirty="0">
              <a:solidFill>
                <a:prstClr val="black"/>
              </a:solidFill>
              <a:latin typeface="ＭＳ Ｐゴシック" panose="020B0600070205080204" pitchFamily="50" charset="-128"/>
            </a:endParaRPr>
          </a:p>
          <a:p>
            <a:pPr>
              <a:spcBef>
                <a:spcPts val="300"/>
              </a:spcBef>
            </a:pPr>
            <a:r>
              <a:rPr lang="en-US" altLang="ja-JP" sz="1200" b="1" dirty="0">
                <a:solidFill>
                  <a:prstClr val="black"/>
                </a:solidFill>
                <a:latin typeface="ＭＳ Ｐゴシック" panose="020B0600070205080204" pitchFamily="50" charset="-128"/>
              </a:rPr>
              <a:t>   </a:t>
            </a:r>
            <a:r>
              <a:rPr lang="en-US" altLang="ja-JP" sz="1200" b="1" u="sng" dirty="0">
                <a:solidFill>
                  <a:prstClr val="black"/>
                </a:solidFill>
                <a:latin typeface="ＭＳ Ｐゴシック" panose="020B0600070205080204" pitchFamily="50" charset="-128"/>
              </a:rPr>
              <a:t> </a:t>
            </a:r>
            <a:r>
              <a:rPr lang="ja-JP" altLang="en-US" sz="1200" b="1" u="sng" dirty="0">
                <a:solidFill>
                  <a:prstClr val="black"/>
                </a:solidFill>
                <a:latin typeface="ＭＳ Ｐゴシック" panose="020B0600070205080204" pitchFamily="50" charset="-128"/>
              </a:rPr>
              <a:t>にぎわいの強化「水辺のまちあそび」</a:t>
            </a:r>
            <a:endParaRPr lang="en-US" altLang="ja-JP" sz="1100" b="1" u="sng"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a:t>
            </a:r>
            <a:r>
              <a:rPr lang="en-US" altLang="ja-JP" sz="1100" dirty="0">
                <a:solidFill>
                  <a:schemeClr val="tx1"/>
                </a:solidFill>
                <a:latin typeface="+mn-ea"/>
                <a:cs typeface="Meiryo UI" panose="020B0604030504040204" pitchFamily="50" charset="-128"/>
              </a:rPr>
              <a:t>2018</a:t>
            </a:r>
            <a:r>
              <a:rPr lang="ja-JP" altLang="en-US" sz="1100" dirty="0">
                <a:solidFill>
                  <a:schemeClr val="tx1"/>
                </a:solidFill>
                <a:latin typeface="+mn-ea"/>
                <a:cs typeface="Meiryo UI" panose="020B0604030504040204" pitchFamily="50" charset="-128"/>
              </a:rPr>
              <a:t>年１月に行ったプロポーザル方式による公募</a:t>
            </a:r>
            <a:endParaRPr lang="en-US" altLang="ja-JP" sz="1100" dirty="0">
              <a:solidFill>
                <a:schemeClr val="tx1"/>
              </a:solidFill>
              <a:latin typeface="+mn-ea"/>
              <a:cs typeface="Meiryo UI" panose="020B0604030504040204" pitchFamily="50" charset="-128"/>
            </a:endParaRPr>
          </a:p>
          <a:p>
            <a:r>
              <a:rPr lang="ja-JP" altLang="en-US" sz="1100" dirty="0">
                <a:solidFill>
                  <a:schemeClr val="tx1"/>
                </a:solidFill>
                <a:latin typeface="+mn-ea"/>
                <a:cs typeface="Meiryo UI" panose="020B0604030504040204" pitchFamily="50" charset="-128"/>
              </a:rPr>
              <a:t>　　事業の</a:t>
            </a:r>
            <a:r>
              <a:rPr lang="en-US" altLang="ja-JP" sz="1100" dirty="0">
                <a:solidFill>
                  <a:schemeClr val="tx1"/>
                </a:solidFill>
                <a:latin typeface="+mn-ea"/>
                <a:cs typeface="Meiryo UI" panose="020B0604030504040204" pitchFamily="50" charset="-128"/>
              </a:rPr>
              <a:t>3</a:t>
            </a:r>
            <a:r>
              <a:rPr lang="ja-JP" altLang="en-US" sz="1100" dirty="0">
                <a:solidFill>
                  <a:schemeClr val="tx1"/>
                </a:solidFill>
                <a:latin typeface="+mn-ea"/>
                <a:cs typeface="Meiryo UI" panose="020B0604030504040204" pitchFamily="50" charset="-128"/>
              </a:rPr>
              <a:t>年計画の</a:t>
            </a:r>
            <a:r>
              <a:rPr lang="en-US" altLang="ja-JP" sz="1100" dirty="0">
                <a:solidFill>
                  <a:schemeClr val="tx1"/>
                </a:solidFill>
                <a:latin typeface="+mn-ea"/>
                <a:cs typeface="Meiryo UI" panose="020B0604030504040204" pitchFamily="50" charset="-128"/>
              </a:rPr>
              <a:t>3</a:t>
            </a:r>
            <a:r>
              <a:rPr lang="ja-JP" altLang="en-US" sz="1100" dirty="0">
                <a:solidFill>
                  <a:schemeClr val="tx1"/>
                </a:solidFill>
                <a:latin typeface="+mn-ea"/>
                <a:cs typeface="Meiryo UI" panose="020B0604030504040204" pitchFamily="50" charset="-128"/>
              </a:rPr>
              <a:t>年目として以下の取組みを実施</a:t>
            </a:r>
            <a:endParaRPr lang="en-US" altLang="ja-JP" sz="1100" dirty="0">
              <a:solidFill>
                <a:schemeClr val="tx1"/>
              </a:solidFill>
              <a:latin typeface="+mn-ea"/>
              <a:cs typeface="Meiryo UI" panose="020B0604030504040204" pitchFamily="50" charset="-128"/>
            </a:endParaRPr>
          </a:p>
          <a:p>
            <a:pPr>
              <a:spcBef>
                <a:spcPts val="300"/>
              </a:spcBef>
            </a:pPr>
            <a:r>
              <a:rPr lang="ja-JP" altLang="en-US" sz="1100" dirty="0">
                <a:solidFill>
                  <a:schemeClr val="tx1"/>
                </a:solidFill>
                <a:latin typeface="+mn-ea"/>
                <a:cs typeface="Meiryo UI" panose="020B0604030504040204" pitchFamily="50" charset="-128"/>
              </a:rPr>
              <a:t>　　・</a:t>
            </a:r>
            <a:r>
              <a:rPr lang="ja-JP" altLang="en-US" sz="1100" dirty="0">
                <a:solidFill>
                  <a:schemeClr val="tx1"/>
                </a:solidFill>
                <a:latin typeface="ＭＳ Ｐゴシック" panose="020B0600070205080204" pitchFamily="50" charset="-128"/>
              </a:rPr>
              <a:t>中之島公園の親水空間の象徴としてのイメージ</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定着</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・舟運の創出や「水都大阪フェス」と連携した事業</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展開</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・多くのプレイヤーの参画による民間ビジネスの</a:t>
            </a:r>
            <a:endParaRPr lang="en-US" altLang="ja-JP" sz="1100" dirty="0">
              <a:solidFill>
                <a:schemeClr val="tx1"/>
              </a:solidFill>
              <a:latin typeface="ＭＳ Ｐゴシック" panose="020B0600070205080204" pitchFamily="50" charset="-128"/>
            </a:endParaRPr>
          </a:p>
          <a:p>
            <a:pPr>
              <a:spcBef>
                <a:spcPts val="300"/>
              </a:spcBef>
            </a:pPr>
            <a:r>
              <a:rPr lang="ja-JP" altLang="en-US" sz="1100" dirty="0">
                <a:solidFill>
                  <a:schemeClr val="tx1"/>
                </a:solidFill>
                <a:latin typeface="ＭＳ Ｐゴシック" panose="020B0600070205080204" pitchFamily="50" charset="-128"/>
              </a:rPr>
              <a:t>　　　創出</a:t>
            </a:r>
            <a:endParaRPr lang="en-US" altLang="ja-JP" sz="1100" dirty="0">
              <a:solidFill>
                <a:schemeClr val="tx1"/>
              </a:solidFill>
              <a:latin typeface="ＭＳ Ｐゴシック" panose="020B0600070205080204" pitchFamily="50" charset="-128"/>
            </a:endParaRPr>
          </a:p>
          <a:p>
            <a:pPr>
              <a:spcBef>
                <a:spcPts val="300"/>
              </a:spcBef>
            </a:pPr>
            <a:endParaRPr lang="en-US" altLang="ja-JP" sz="1100" dirty="0">
              <a:solidFill>
                <a:prstClr val="black"/>
              </a:solidFill>
              <a:latin typeface="ＭＳ Ｐゴシック" panose="020B0600070205080204" pitchFamily="50" charset="-128"/>
            </a:endParaRPr>
          </a:p>
        </p:txBody>
      </p:sp>
      <p:sp>
        <p:nvSpPr>
          <p:cNvPr id="14" name="正方形/長方形 13"/>
          <p:cNvSpPr/>
          <p:nvPr/>
        </p:nvSpPr>
        <p:spPr>
          <a:xfrm>
            <a:off x="689010" y="6567155"/>
            <a:ext cx="1146686" cy="246221"/>
          </a:xfrm>
          <a:prstGeom prst="rect">
            <a:avLst/>
          </a:prstGeom>
          <a:noFill/>
        </p:spPr>
        <p:txBody>
          <a:bodyPr wrap="square">
            <a:spAutoFit/>
          </a:bodyPr>
          <a:lstStyle/>
          <a:p>
            <a:r>
              <a:rPr lang="ja-JP" altLang="en-US" sz="1000" dirty="0">
                <a:solidFill>
                  <a:prstClr val="black"/>
                </a:solidFill>
              </a:rPr>
              <a:t> </a:t>
            </a:r>
            <a:r>
              <a:rPr lang="en-US" altLang="ja-JP" sz="1000" dirty="0">
                <a:solidFill>
                  <a:prstClr val="black"/>
                </a:solidFill>
              </a:rPr>
              <a:t>【</a:t>
            </a:r>
            <a:r>
              <a:rPr lang="ja-JP" altLang="en-US" sz="1000" dirty="0">
                <a:solidFill>
                  <a:prstClr val="black"/>
                </a:solidFill>
              </a:rPr>
              <a:t>オープンテラス</a:t>
            </a:r>
            <a:r>
              <a:rPr lang="en-US" altLang="ja-JP" sz="1000" dirty="0">
                <a:solidFill>
                  <a:prstClr val="black"/>
                </a:solidFill>
              </a:rPr>
              <a:t>】</a:t>
            </a:r>
          </a:p>
        </p:txBody>
      </p:sp>
      <p:sp>
        <p:nvSpPr>
          <p:cNvPr id="15" name="正方形/長方形 14"/>
          <p:cNvSpPr/>
          <p:nvPr/>
        </p:nvSpPr>
        <p:spPr>
          <a:xfrm>
            <a:off x="2402477" y="6597352"/>
            <a:ext cx="1449443" cy="246221"/>
          </a:xfrm>
          <a:prstGeom prst="rect">
            <a:avLst/>
          </a:prstGeom>
          <a:noFill/>
        </p:spPr>
        <p:txBody>
          <a:bodyPr wrap="square">
            <a:spAutoFit/>
          </a:bodyPr>
          <a:lstStyle/>
          <a:p>
            <a:r>
              <a:rPr lang="en-US" altLang="ja-JP" sz="1000" dirty="0">
                <a:solidFill>
                  <a:prstClr val="black"/>
                </a:solidFill>
              </a:rPr>
              <a:t>【</a:t>
            </a:r>
            <a:r>
              <a:rPr lang="ja-JP" altLang="en-US" sz="1000" dirty="0">
                <a:solidFill>
                  <a:prstClr val="black"/>
                </a:solidFill>
              </a:rPr>
              <a:t>中之島周遊クルーズ</a:t>
            </a:r>
            <a:r>
              <a:rPr lang="en-US" altLang="ja-JP" sz="1000" dirty="0">
                <a:solidFill>
                  <a:prstClr val="black"/>
                </a:solidFill>
              </a:rPr>
              <a:t>】</a:t>
            </a:r>
          </a:p>
        </p:txBody>
      </p:sp>
      <p:sp>
        <p:nvSpPr>
          <p:cNvPr id="20" name="正方形/長方形 19"/>
          <p:cNvSpPr/>
          <p:nvPr/>
        </p:nvSpPr>
        <p:spPr>
          <a:xfrm>
            <a:off x="4135349" y="6597352"/>
            <a:ext cx="1516771" cy="246221"/>
          </a:xfrm>
          <a:prstGeom prst="rect">
            <a:avLst/>
          </a:prstGeom>
          <a:noFill/>
        </p:spPr>
        <p:txBody>
          <a:bodyPr wrap="square">
            <a:spAutoFit/>
          </a:bodyPr>
          <a:lstStyle/>
          <a:p>
            <a:r>
              <a:rPr lang="en-US" altLang="ja-JP" sz="1000" dirty="0">
                <a:solidFill>
                  <a:prstClr val="black"/>
                </a:solidFill>
              </a:rPr>
              <a:t>【</a:t>
            </a:r>
            <a:r>
              <a:rPr lang="ja-JP" altLang="en-US" sz="1000" dirty="0">
                <a:solidFill>
                  <a:prstClr val="black"/>
                </a:solidFill>
              </a:rPr>
              <a:t>芝生広場でのイベント</a:t>
            </a:r>
            <a:r>
              <a:rPr lang="en-US" altLang="ja-JP" sz="1000" dirty="0">
                <a:solidFill>
                  <a:prstClr val="black"/>
                </a:solidFill>
              </a:rPr>
              <a:t>】</a:t>
            </a:r>
          </a:p>
        </p:txBody>
      </p:sp>
      <p:pic>
        <p:nvPicPr>
          <p:cNvPr id="3" name="図 2">
            <a:extLst>
              <a:ext uri="{FF2B5EF4-FFF2-40B4-BE49-F238E27FC236}">
                <a16:creationId xmlns:a16="http://schemas.microsoft.com/office/drawing/2014/main" id="{47CE4FD4-1482-4BAF-95C5-01D91F05FD70}"/>
              </a:ext>
            </a:extLst>
          </p:cNvPr>
          <p:cNvPicPr>
            <a:picLocks noChangeAspect="1"/>
          </p:cNvPicPr>
          <p:nvPr/>
        </p:nvPicPr>
        <p:blipFill>
          <a:blip r:embed="rId3"/>
          <a:stretch>
            <a:fillRect/>
          </a:stretch>
        </p:blipFill>
        <p:spPr>
          <a:xfrm>
            <a:off x="3851920" y="2348880"/>
            <a:ext cx="908383" cy="1286367"/>
          </a:xfrm>
          <a:prstGeom prst="rect">
            <a:avLst/>
          </a:prstGeom>
        </p:spPr>
      </p:pic>
      <p:pic>
        <p:nvPicPr>
          <p:cNvPr id="4" name="図 3">
            <a:extLst>
              <a:ext uri="{FF2B5EF4-FFF2-40B4-BE49-F238E27FC236}">
                <a16:creationId xmlns:a16="http://schemas.microsoft.com/office/drawing/2014/main" id="{38DA9351-DAE9-4525-954A-20025167DAD5}"/>
              </a:ext>
            </a:extLst>
          </p:cNvPr>
          <p:cNvPicPr>
            <a:picLocks noChangeAspect="1"/>
          </p:cNvPicPr>
          <p:nvPr/>
        </p:nvPicPr>
        <p:blipFill>
          <a:blip r:embed="rId4"/>
          <a:stretch>
            <a:fillRect/>
          </a:stretch>
        </p:blipFill>
        <p:spPr>
          <a:xfrm>
            <a:off x="4770933" y="2348191"/>
            <a:ext cx="969348" cy="1286367"/>
          </a:xfrm>
          <a:prstGeom prst="rect">
            <a:avLst/>
          </a:prstGeom>
        </p:spPr>
      </p:pic>
      <p:sp>
        <p:nvSpPr>
          <p:cNvPr id="12" name="正方形/長方形 11">
            <a:extLst>
              <a:ext uri="{FF2B5EF4-FFF2-40B4-BE49-F238E27FC236}">
                <a16:creationId xmlns:a16="http://schemas.microsoft.com/office/drawing/2014/main" id="{05A78342-8E41-4F4D-8A61-16A103B34DE5}"/>
              </a:ext>
            </a:extLst>
          </p:cNvPr>
          <p:cNvSpPr/>
          <p:nvPr/>
        </p:nvSpPr>
        <p:spPr>
          <a:xfrm>
            <a:off x="4144555" y="3630274"/>
            <a:ext cx="1368152" cy="230832"/>
          </a:xfrm>
          <a:prstGeom prst="rect">
            <a:avLst/>
          </a:prstGeom>
          <a:noFill/>
        </p:spPr>
        <p:txBody>
          <a:bodyPr wrap="square">
            <a:spAutoFit/>
          </a:bodyPr>
          <a:lstStyle/>
          <a:p>
            <a:r>
              <a:rPr lang="ja-JP" altLang="en-US" sz="900" dirty="0">
                <a:solidFill>
                  <a:prstClr val="black"/>
                </a:solidFill>
              </a:rPr>
              <a:t> </a:t>
            </a:r>
            <a:r>
              <a:rPr lang="en-US" altLang="ja-JP" sz="900" dirty="0">
                <a:solidFill>
                  <a:prstClr val="black"/>
                </a:solidFill>
              </a:rPr>
              <a:t>【</a:t>
            </a:r>
            <a:r>
              <a:rPr lang="ja-JP" altLang="en-US" sz="900" dirty="0">
                <a:solidFill>
                  <a:prstClr val="black"/>
                </a:solidFill>
              </a:rPr>
              <a:t>水都大阪フェス</a:t>
            </a:r>
            <a:r>
              <a:rPr lang="en-US" altLang="ja-JP" sz="900" dirty="0">
                <a:solidFill>
                  <a:prstClr val="black"/>
                </a:solidFill>
              </a:rPr>
              <a:t>2019】</a:t>
            </a:r>
          </a:p>
        </p:txBody>
      </p:sp>
      <p:pic>
        <p:nvPicPr>
          <p:cNvPr id="7" name="図 6">
            <a:extLst>
              <a:ext uri="{FF2B5EF4-FFF2-40B4-BE49-F238E27FC236}">
                <a16:creationId xmlns:a16="http://schemas.microsoft.com/office/drawing/2014/main" id="{89BDF3C5-0F7A-498B-9AFB-405B4CF08189}"/>
              </a:ext>
            </a:extLst>
          </p:cNvPr>
          <p:cNvPicPr>
            <a:picLocks noChangeAspect="1"/>
          </p:cNvPicPr>
          <p:nvPr/>
        </p:nvPicPr>
        <p:blipFill>
          <a:blip r:embed="rId5"/>
          <a:stretch>
            <a:fillRect/>
          </a:stretch>
        </p:blipFill>
        <p:spPr>
          <a:xfrm>
            <a:off x="353127" y="5969839"/>
            <a:ext cx="1700931" cy="658425"/>
          </a:xfrm>
          <a:prstGeom prst="rect">
            <a:avLst/>
          </a:prstGeom>
        </p:spPr>
      </p:pic>
      <p:pic>
        <p:nvPicPr>
          <p:cNvPr id="9" name="図 8">
            <a:extLst>
              <a:ext uri="{FF2B5EF4-FFF2-40B4-BE49-F238E27FC236}">
                <a16:creationId xmlns:a16="http://schemas.microsoft.com/office/drawing/2014/main" id="{4D3B9340-EDCE-48C0-854E-8D8048BCD02F}"/>
              </a:ext>
            </a:extLst>
          </p:cNvPr>
          <p:cNvPicPr>
            <a:picLocks noChangeAspect="1"/>
          </p:cNvPicPr>
          <p:nvPr/>
        </p:nvPicPr>
        <p:blipFill>
          <a:blip r:embed="rId6"/>
          <a:stretch>
            <a:fillRect/>
          </a:stretch>
        </p:blipFill>
        <p:spPr>
          <a:xfrm>
            <a:off x="2125976" y="5959554"/>
            <a:ext cx="1688738" cy="664522"/>
          </a:xfrm>
          <a:prstGeom prst="rect">
            <a:avLst/>
          </a:prstGeom>
        </p:spPr>
      </p:pic>
      <p:pic>
        <p:nvPicPr>
          <p:cNvPr id="10" name="図 9">
            <a:extLst>
              <a:ext uri="{FF2B5EF4-FFF2-40B4-BE49-F238E27FC236}">
                <a16:creationId xmlns:a16="http://schemas.microsoft.com/office/drawing/2014/main" id="{C162E8CE-68B3-4C4E-93A1-6C35A95D2E5D}"/>
              </a:ext>
            </a:extLst>
          </p:cNvPr>
          <p:cNvPicPr>
            <a:picLocks noChangeAspect="1"/>
          </p:cNvPicPr>
          <p:nvPr/>
        </p:nvPicPr>
        <p:blipFill>
          <a:blip r:embed="rId7"/>
          <a:stretch>
            <a:fillRect/>
          </a:stretch>
        </p:blipFill>
        <p:spPr>
          <a:xfrm>
            <a:off x="4062076" y="5959565"/>
            <a:ext cx="1518036" cy="658425"/>
          </a:xfrm>
          <a:prstGeom prst="rect">
            <a:avLst/>
          </a:prstGeom>
        </p:spPr>
      </p:pic>
      <p:sp>
        <p:nvSpPr>
          <p:cNvPr id="16" name="テキスト ボックス 15">
            <a:extLst>
              <a:ext uri="{FF2B5EF4-FFF2-40B4-BE49-F238E27FC236}">
                <a16:creationId xmlns:a16="http://schemas.microsoft.com/office/drawing/2014/main" id="{E9C03029-5F3D-4C56-B9DE-616C3EA9ADA1}"/>
              </a:ext>
            </a:extLst>
          </p:cNvPr>
          <p:cNvSpPr txBox="1"/>
          <p:nvPr/>
        </p:nvSpPr>
        <p:spPr>
          <a:xfrm>
            <a:off x="8604448" y="6472569"/>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９</a:t>
            </a:r>
          </a:p>
        </p:txBody>
      </p:sp>
    </p:spTree>
    <p:extLst>
      <p:ext uri="{BB962C8B-B14F-4D97-AF65-F5344CB8AC3E}">
        <p14:creationId xmlns:p14="http://schemas.microsoft.com/office/powerpoint/2010/main" val="113951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 y="476672"/>
            <a:ext cx="9036496"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a:t>■ 水辺の誘客・にぎわいや魅力の創造</a:t>
            </a:r>
            <a:endParaRPr kumimoji="1" lang="ja-JP" altLang="en-US" sz="2000" dirty="0"/>
          </a:p>
        </p:txBody>
      </p:sp>
      <p:sp>
        <p:nvSpPr>
          <p:cNvPr id="5" name="角丸四角形 4"/>
          <p:cNvSpPr/>
          <p:nvPr/>
        </p:nvSpPr>
        <p:spPr>
          <a:xfrm>
            <a:off x="59375" y="1149252"/>
            <a:ext cx="9036497"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t>水都大阪フェス等の開催や、</a:t>
            </a:r>
            <a:r>
              <a:rPr lang="ja-JP" altLang="en-US" sz="1400" i="1" dirty="0">
                <a:solidFill>
                  <a:schemeClr val="tx1"/>
                </a:solidFill>
              </a:rPr>
              <a:t>各水辺エリアの特徴を活かし、舟運と連動したにぎわいや魅力づくりを推進</a:t>
            </a:r>
          </a:p>
        </p:txBody>
      </p:sp>
      <p:sp>
        <p:nvSpPr>
          <p:cNvPr id="6" name="正方形/長方形 5"/>
          <p:cNvSpPr/>
          <p:nvPr/>
        </p:nvSpPr>
        <p:spPr>
          <a:xfrm>
            <a:off x="67395" y="1798082"/>
            <a:ext cx="5750497" cy="5024586"/>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t>＜２０１９年度の取組実績＞</a:t>
            </a:r>
            <a:endParaRPr lang="en-US" altLang="ja-JP" sz="1100" b="1" dirty="0"/>
          </a:p>
          <a:p>
            <a:pPr>
              <a:spcBef>
                <a:spcPts val="300"/>
              </a:spcBef>
            </a:pPr>
            <a:endParaRPr lang="en-US" altLang="ja-JP" sz="1100" dirty="0"/>
          </a:p>
          <a:p>
            <a:pPr lvl="0"/>
            <a:r>
              <a:rPr lang="ja-JP" altLang="en-US" sz="1200" b="1" u="sng" dirty="0">
                <a:solidFill>
                  <a:prstClr val="black"/>
                </a:solidFill>
              </a:rPr>
              <a:t>３．東横堀川周辺の魅力向上</a:t>
            </a:r>
            <a:endParaRPr lang="en-US" altLang="ja-JP" sz="1100" b="1" u="sng" dirty="0">
              <a:solidFill>
                <a:prstClr val="black"/>
              </a:solidFill>
            </a:endParaRPr>
          </a:p>
          <a:p>
            <a:pPr lvl="0"/>
            <a:r>
              <a:rPr lang="ja-JP" altLang="en-US" sz="1100" dirty="0">
                <a:solidFill>
                  <a:prstClr val="black"/>
                </a:solidFill>
              </a:rPr>
              <a:t>　</a:t>
            </a:r>
            <a:r>
              <a:rPr lang="ja-JP" altLang="en-US" sz="900" dirty="0">
                <a:solidFill>
                  <a:prstClr val="black"/>
                </a:solidFill>
                <a:latin typeface="ＭＳ Ｐゴシック" panose="020B0600070205080204" pitchFamily="50" charset="-128"/>
              </a:rPr>
              <a:t>　</a:t>
            </a:r>
            <a:r>
              <a:rPr lang="ja-JP" altLang="en-US" sz="1050" dirty="0">
                <a:solidFill>
                  <a:prstClr val="black"/>
                </a:solidFill>
              </a:rPr>
              <a:t>●地先利用促進のため、沿川の店舗等のニーズを把握する意向調査を実施予定</a:t>
            </a:r>
            <a:r>
              <a:rPr lang="en-US" altLang="ja-JP" sz="1050" dirty="0">
                <a:solidFill>
                  <a:prstClr val="black"/>
                </a:solidFill>
              </a:rPr>
              <a:t>【</a:t>
            </a:r>
            <a:r>
              <a:rPr lang="ja-JP" altLang="en-US" sz="1050" dirty="0">
                <a:solidFill>
                  <a:prstClr val="black"/>
                </a:solidFill>
              </a:rPr>
              <a:t>２年目</a:t>
            </a:r>
            <a:r>
              <a:rPr lang="en-US" altLang="ja-JP" sz="1050" dirty="0">
                <a:solidFill>
                  <a:prstClr val="black"/>
                </a:solidFill>
              </a:rPr>
              <a:t>】</a:t>
            </a:r>
          </a:p>
          <a:p>
            <a:pPr lvl="0"/>
            <a:r>
              <a:rPr lang="ja-JP" altLang="en-US" sz="1050" dirty="0">
                <a:solidFill>
                  <a:prstClr val="black"/>
                </a:solidFill>
              </a:rPr>
              <a:t>　　    大手橋～葭屋橋で実施　（１年目の</a:t>
            </a:r>
            <a:r>
              <a:rPr lang="en-US" altLang="ja-JP" sz="1050" dirty="0">
                <a:solidFill>
                  <a:prstClr val="black"/>
                </a:solidFill>
              </a:rPr>
              <a:t>2018</a:t>
            </a:r>
            <a:r>
              <a:rPr lang="ja-JP" altLang="en-US" sz="1050" dirty="0">
                <a:solidFill>
                  <a:prstClr val="black"/>
                </a:solidFill>
              </a:rPr>
              <a:t>年度は農人橋～大手橋）</a:t>
            </a:r>
            <a:endParaRPr lang="en-US" altLang="ja-JP" sz="1050" dirty="0">
              <a:solidFill>
                <a:prstClr val="black"/>
              </a:solidFill>
            </a:endParaRPr>
          </a:p>
          <a:p>
            <a:pPr lvl="0"/>
            <a:r>
              <a:rPr lang="ja-JP" altLang="en-US" sz="1050" dirty="0">
                <a:solidFill>
                  <a:prstClr val="black"/>
                </a:solidFill>
              </a:rPr>
              <a:t>　　●地先利用（社会実験）の実施</a:t>
            </a:r>
            <a:endParaRPr lang="en-US" altLang="ja-JP" sz="1050" dirty="0">
              <a:solidFill>
                <a:prstClr val="black"/>
              </a:solidFill>
            </a:endParaRPr>
          </a:p>
          <a:p>
            <a:pPr lvl="0"/>
            <a:endParaRPr lang="en-US" altLang="ja-JP" sz="1050" dirty="0">
              <a:solidFill>
                <a:prstClr val="black"/>
              </a:solidFill>
            </a:endParaRPr>
          </a:p>
          <a:p>
            <a:pPr lvl="0">
              <a:spcBef>
                <a:spcPts val="300"/>
              </a:spcBef>
            </a:pPr>
            <a:r>
              <a:rPr lang="ja-JP" altLang="en-US" sz="1050" dirty="0">
                <a:solidFill>
                  <a:prstClr val="black"/>
                </a:solidFill>
              </a:rPr>
              <a:t>　　　　　　　　　　　　　　　　　　　　　</a:t>
            </a:r>
            <a:endParaRPr lang="en-US" altLang="ja-JP" sz="1050" dirty="0">
              <a:solidFill>
                <a:prstClr val="black"/>
              </a:solidFill>
            </a:endParaRPr>
          </a:p>
          <a:p>
            <a:pPr lvl="0">
              <a:spcBef>
                <a:spcPts val="300"/>
              </a:spcBef>
            </a:pPr>
            <a:r>
              <a:rPr lang="ja-JP" altLang="en-US" sz="1100" dirty="0">
                <a:solidFill>
                  <a:prstClr val="black"/>
                </a:solidFill>
                <a:latin typeface="ＭＳ Ｐゴシック" panose="020B0600070205080204" pitchFamily="50" charset="-128"/>
              </a:rPr>
              <a:t>　　　　</a:t>
            </a: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900" dirty="0">
              <a:solidFill>
                <a:prstClr val="black"/>
              </a:solidFill>
              <a:latin typeface="ＭＳ Ｐゴシック" panose="020B0600070205080204" pitchFamily="50" charset="-128"/>
            </a:endParaRPr>
          </a:p>
          <a:p>
            <a:pPr lvl="0">
              <a:spcBef>
                <a:spcPts val="300"/>
              </a:spcBef>
            </a:pPr>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東横堀緑道</a:t>
            </a:r>
            <a:r>
              <a:rPr lang="ja-JP" altLang="en-US" sz="800" dirty="0">
                <a:solidFill>
                  <a:prstClr val="black"/>
                </a:solidFill>
                <a:latin typeface="ＭＳ Ｐゴシック" panose="020B0600070205080204" pitchFamily="50" charset="-128"/>
              </a:rPr>
              <a:t>（本町橋</a:t>
            </a:r>
            <a:r>
              <a:rPr lang="en-US" altLang="ja-JP" sz="800" dirty="0">
                <a:solidFill>
                  <a:prstClr val="black"/>
                </a:solidFill>
                <a:latin typeface="ＭＳ Ｐゴシック" panose="020B0600070205080204" pitchFamily="50" charset="-128"/>
              </a:rPr>
              <a:t>BASE</a:t>
            </a:r>
            <a:r>
              <a:rPr lang="ja-JP" altLang="en-US" sz="800" dirty="0">
                <a:solidFill>
                  <a:prstClr val="black"/>
                </a:solidFill>
                <a:latin typeface="ＭＳ Ｐゴシック" panose="020B0600070205080204" pitchFamily="50" charset="-128"/>
              </a:rPr>
              <a:t>北側公園）</a:t>
            </a:r>
            <a:r>
              <a:rPr lang="ja-JP" altLang="en-US" sz="900" dirty="0">
                <a:solidFill>
                  <a:prstClr val="black"/>
                </a:solidFill>
                <a:latin typeface="ＭＳ Ｐゴシック" panose="020B0600070205080204" pitchFamily="50" charset="-128"/>
              </a:rPr>
              <a:t>・護岸工事</a:t>
            </a:r>
            <a:r>
              <a:rPr lang="en-US" altLang="ja-JP" sz="900" dirty="0">
                <a:solidFill>
                  <a:prstClr val="black"/>
                </a:solidFill>
                <a:latin typeface="ＭＳ Ｐゴシック" panose="020B0600070205080204" pitchFamily="50" charset="-128"/>
              </a:rPr>
              <a:t>2019</a:t>
            </a:r>
            <a:r>
              <a:rPr lang="ja-JP" altLang="en-US" sz="900" dirty="0">
                <a:solidFill>
                  <a:prstClr val="black"/>
                </a:solidFill>
                <a:latin typeface="ＭＳ Ｐゴシック" panose="020B0600070205080204" pitchFamily="50" charset="-128"/>
              </a:rPr>
              <a:t>年度完成</a:t>
            </a:r>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　　</a:t>
            </a:r>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地先利用（本町橋</a:t>
            </a:r>
            <a:r>
              <a:rPr lang="en-US" altLang="ja-JP" sz="900" dirty="0">
                <a:solidFill>
                  <a:prstClr val="black"/>
                </a:solidFill>
                <a:latin typeface="ＭＳ Ｐゴシック" panose="020B0600070205080204" pitchFamily="50" charset="-128"/>
              </a:rPr>
              <a:t>BASE</a:t>
            </a:r>
            <a:r>
              <a:rPr lang="ja-JP" altLang="en-US" sz="900" dirty="0">
                <a:solidFill>
                  <a:prstClr val="black"/>
                </a:solidFill>
                <a:latin typeface="ＭＳ Ｐゴシック" panose="020B0600070205080204" pitchFamily="50" charset="-128"/>
              </a:rPr>
              <a:t>対岸）</a:t>
            </a:r>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　</a:t>
            </a:r>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意向調査範囲</a:t>
            </a:r>
            <a:r>
              <a:rPr lang="en-US" altLang="ja-JP" sz="900" dirty="0">
                <a:solidFill>
                  <a:prstClr val="black"/>
                </a:solidFill>
                <a:latin typeface="ＭＳ Ｐゴシック" panose="020B0600070205080204" pitchFamily="50" charset="-128"/>
              </a:rPr>
              <a:t>】</a:t>
            </a:r>
          </a:p>
          <a:p>
            <a:pPr lvl="0">
              <a:spcBef>
                <a:spcPts val="300"/>
              </a:spcBef>
            </a:pPr>
            <a:r>
              <a:rPr lang="ja-JP" altLang="en-US" sz="900" dirty="0">
                <a:solidFill>
                  <a:prstClr val="black"/>
                </a:solidFill>
                <a:latin typeface="ＭＳ Ｐゴシック" panose="020B0600070205080204" pitchFamily="50" charset="-128"/>
              </a:rPr>
              <a:t>　　　　　　　　　　　　　　　</a:t>
            </a:r>
            <a:endParaRPr lang="en-US" altLang="ja-JP" sz="900" dirty="0">
              <a:solidFill>
                <a:prstClr val="black"/>
              </a:solidFill>
            </a:endParaRPr>
          </a:p>
          <a:p>
            <a:pPr lvl="0"/>
            <a:r>
              <a:rPr lang="ja-JP" altLang="en-US" sz="900" dirty="0">
                <a:solidFill>
                  <a:prstClr val="black"/>
                </a:solidFill>
                <a:latin typeface="ＭＳ Ｐゴシック" panose="020B0600070205080204" pitchFamily="50" charset="-128"/>
              </a:rPr>
              <a:t>　　　　　　</a:t>
            </a:r>
            <a:endParaRPr lang="en-US" altLang="ja-JP" sz="1050" dirty="0">
              <a:solidFill>
                <a:prstClr val="black"/>
              </a:solidFill>
            </a:endParaRPr>
          </a:p>
          <a:p>
            <a:pPr lvl="0"/>
            <a:r>
              <a:rPr lang="ja-JP" altLang="en-US" sz="1200" b="1" u="sng" dirty="0">
                <a:solidFill>
                  <a:prstClr val="black"/>
                </a:solidFill>
              </a:rPr>
              <a:t>４．中之島ゲート利活用促進事業</a:t>
            </a:r>
            <a:endParaRPr lang="en-US" altLang="ja-JP" sz="1100" b="1" u="sng" dirty="0">
              <a:solidFill>
                <a:prstClr val="black"/>
              </a:solidFill>
            </a:endParaRPr>
          </a:p>
          <a:p>
            <a:pPr lvl="0"/>
            <a:r>
              <a:rPr lang="ja-JP" altLang="en-US" sz="1100" dirty="0">
                <a:solidFill>
                  <a:prstClr val="black"/>
                </a:solidFill>
              </a:rPr>
              <a:t>　　●サウス地区において社会実験として中之島漁港への誘客による</a:t>
            </a:r>
            <a:r>
              <a:rPr lang="ja-JP" altLang="en-US" sz="1100" dirty="0"/>
              <a:t>中之島ゲートの利活用</a:t>
            </a:r>
            <a:endParaRPr lang="en-US" altLang="ja-JP" sz="1100" dirty="0"/>
          </a:p>
          <a:p>
            <a:pPr lvl="0"/>
            <a:r>
              <a:rPr lang="ja-JP" altLang="en-US" sz="1100" dirty="0"/>
              <a:t>　　　を継続</a:t>
            </a:r>
            <a:r>
              <a:rPr lang="ja-JP" altLang="en-US" sz="1100" dirty="0">
                <a:latin typeface="+mn-ea"/>
              </a:rPr>
              <a:t>（</a:t>
            </a:r>
            <a:r>
              <a:rPr lang="en-US" altLang="ja-JP" sz="1100" dirty="0">
                <a:latin typeface="+mn-ea"/>
              </a:rPr>
              <a:t>2020</a:t>
            </a:r>
            <a:r>
              <a:rPr lang="ja-JP" altLang="en-US" sz="1100" dirty="0">
                <a:latin typeface="+mn-ea"/>
              </a:rPr>
              <a:t>年</a:t>
            </a:r>
            <a:r>
              <a:rPr lang="en-US" altLang="ja-JP" sz="1100" dirty="0">
                <a:latin typeface="+mn-ea"/>
              </a:rPr>
              <a:t>3</a:t>
            </a:r>
            <a:r>
              <a:rPr lang="ja-JP" altLang="en-US" sz="1100" dirty="0">
                <a:latin typeface="+mn-ea"/>
              </a:rPr>
              <a:t>月末で社会実験終了）</a:t>
            </a:r>
            <a:endParaRPr lang="en-US" altLang="ja-JP" sz="1100" dirty="0">
              <a:latin typeface="+mn-ea"/>
            </a:endParaRPr>
          </a:p>
          <a:p>
            <a:pPr lvl="0">
              <a:spcBef>
                <a:spcPts val="300"/>
              </a:spcBef>
            </a:pPr>
            <a:r>
              <a:rPr lang="ja-JP" altLang="en-US" sz="1100" dirty="0"/>
              <a:t>　　●海と川の結節点としての可能性を調査予定</a:t>
            </a:r>
            <a:endParaRPr lang="en-US" altLang="ja-JP" sz="1100" dirty="0"/>
          </a:p>
        </p:txBody>
      </p:sp>
      <p:sp>
        <p:nvSpPr>
          <p:cNvPr id="8" name="正方形/長方形 7"/>
          <p:cNvSpPr/>
          <p:nvPr/>
        </p:nvSpPr>
        <p:spPr>
          <a:xfrm>
            <a:off x="5712252" y="1801880"/>
            <a:ext cx="3383619" cy="5020788"/>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r>
              <a:rPr lang="ja-JP" altLang="en-US" sz="1400" b="1" dirty="0"/>
              <a:t>～２０２０</a:t>
            </a:r>
            <a:r>
              <a:rPr kumimoji="1" lang="ja-JP" altLang="en-US" sz="1400" b="1" dirty="0"/>
              <a:t>年度の取組み（案）</a:t>
            </a:r>
            <a:r>
              <a:rPr lang="ja-JP" altLang="en-US" sz="1400" b="1" dirty="0"/>
              <a:t>～</a:t>
            </a:r>
            <a:endParaRPr kumimoji="1" lang="en-US" altLang="ja-JP" sz="1400" b="1" dirty="0"/>
          </a:p>
          <a:p>
            <a:endParaRPr lang="en-US" altLang="ja-JP" sz="1300" b="1" dirty="0"/>
          </a:p>
          <a:p>
            <a:r>
              <a:rPr lang="ja-JP" altLang="en-US" sz="1300" b="1" dirty="0"/>
              <a:t>＜具体的な取組み＞</a:t>
            </a:r>
            <a:endParaRPr lang="en-US" altLang="ja-JP" sz="1300" b="1" dirty="0"/>
          </a:p>
          <a:p>
            <a:pPr lvl="0">
              <a:spcBef>
                <a:spcPts val="300"/>
              </a:spcBef>
            </a:pPr>
            <a:r>
              <a:rPr lang="ja-JP" altLang="en-US" sz="1200" b="1" u="sng" dirty="0">
                <a:solidFill>
                  <a:prstClr val="black"/>
                </a:solidFill>
                <a:latin typeface="ＭＳ Ｐゴシック" panose="020B0600070205080204" pitchFamily="50" charset="-128"/>
              </a:rPr>
              <a:t>３．東横堀川周辺の魅力向上</a:t>
            </a:r>
            <a:endParaRPr lang="en-US" altLang="ja-JP" sz="11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●本町橋</a:t>
            </a:r>
            <a:r>
              <a:rPr lang="en-US" altLang="ja-JP" sz="1100" dirty="0">
                <a:solidFill>
                  <a:prstClr val="black"/>
                </a:solidFill>
                <a:latin typeface="ＭＳ Ｐゴシック" panose="020B0600070205080204" pitchFamily="50" charset="-128"/>
              </a:rPr>
              <a:t>BASE</a:t>
            </a:r>
            <a:r>
              <a:rPr lang="ja-JP" altLang="en-US" sz="1100" dirty="0">
                <a:solidFill>
                  <a:prstClr val="black"/>
                </a:solidFill>
                <a:latin typeface="ＭＳ Ｐゴシック" panose="020B0600070205080204" pitchFamily="50" charset="-128"/>
              </a:rPr>
              <a:t>の舟運と連携したにぎわいづくり</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2020</a:t>
            </a:r>
            <a:r>
              <a:rPr lang="ja-JP" altLang="en-US" sz="1100" dirty="0">
                <a:solidFill>
                  <a:prstClr val="black"/>
                </a:solidFill>
                <a:latin typeface="ＭＳ Ｐゴシック" panose="020B0600070205080204" pitchFamily="50" charset="-128"/>
              </a:rPr>
              <a:t>年度開業予定のにぎわい創造拠点と連携</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●地先利用に関する意向調査</a:t>
            </a:r>
            <a:r>
              <a:rPr lang="en-US" altLang="ja-JP" sz="1100" dirty="0">
                <a:solidFill>
                  <a:prstClr val="black"/>
                </a:solidFill>
                <a:latin typeface="ＭＳ Ｐゴシック" panose="020B0600070205080204" pitchFamily="50" charset="-128"/>
              </a:rPr>
              <a:t>【3</a:t>
            </a:r>
            <a:r>
              <a:rPr lang="ja-JP" altLang="en-US" sz="1100" dirty="0">
                <a:solidFill>
                  <a:prstClr val="black"/>
                </a:solidFill>
                <a:latin typeface="ＭＳ Ｐゴシック" panose="020B0600070205080204" pitchFamily="50" charset="-128"/>
              </a:rPr>
              <a:t>年目</a:t>
            </a:r>
            <a:r>
              <a:rPr lang="en-US" altLang="ja-JP" sz="1100" dirty="0">
                <a:solidFill>
                  <a:prstClr val="black"/>
                </a:solidFill>
                <a:latin typeface="ＭＳ Ｐゴシック" panose="020B0600070205080204" pitchFamily="50" charset="-128"/>
              </a:rPr>
              <a:t>】</a:t>
            </a:r>
          </a:p>
          <a:p>
            <a:pPr lvl="0">
              <a:spcBef>
                <a:spcPts val="300"/>
              </a:spcBef>
            </a:pPr>
            <a:r>
              <a:rPr lang="ja-JP" altLang="en-US" sz="1100" dirty="0">
                <a:solidFill>
                  <a:prstClr val="black"/>
                </a:solidFill>
                <a:latin typeface="ＭＳ Ｐゴシック" panose="020B0600070205080204" pitchFamily="50" charset="-128"/>
              </a:rPr>
              <a:t>　　 農人橋以南、長堀通近辺を予定</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●アドバイザー会議</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調査結果等をもとに、地先利用における今後の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推進方策等を検討</a:t>
            </a: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b="1" u="sng" dirty="0">
              <a:solidFill>
                <a:prstClr val="black"/>
              </a:solidFill>
              <a:latin typeface="ＭＳ Ｐゴシック" panose="020B0600070205080204" pitchFamily="50" charset="-128"/>
            </a:endParaRPr>
          </a:p>
          <a:p>
            <a:pPr>
              <a:spcBef>
                <a:spcPts val="300"/>
              </a:spcBef>
            </a:pPr>
            <a:r>
              <a:rPr lang="ja-JP" altLang="en-US" sz="900" dirty="0">
                <a:solidFill>
                  <a:prstClr val="black"/>
                </a:solidFill>
                <a:latin typeface="ＭＳ Ｐゴシック" panose="020B0600070205080204" pitchFamily="50" charset="-128"/>
              </a:rPr>
              <a:t>　　　　　　　　　　</a:t>
            </a:r>
            <a:endParaRPr lang="en-US" altLang="ja-JP" sz="1200" b="1" u="sng" dirty="0">
              <a:solidFill>
                <a:prstClr val="black"/>
              </a:solidFill>
              <a:latin typeface="+mj-ea"/>
            </a:endParaRPr>
          </a:p>
          <a:p>
            <a:pPr lvl="0">
              <a:spcBef>
                <a:spcPts val="300"/>
              </a:spcBef>
            </a:pPr>
            <a:r>
              <a:rPr lang="ja-JP" altLang="en-US" sz="1200" b="1" u="sng" dirty="0">
                <a:solidFill>
                  <a:prstClr val="black"/>
                </a:solidFill>
                <a:latin typeface="+mj-ea"/>
              </a:rPr>
              <a:t>４．中之島ゲート利活用促進事業</a:t>
            </a:r>
            <a:endParaRPr lang="en-US" altLang="ja-JP" sz="1100" b="1" u="sng" dirty="0">
              <a:solidFill>
                <a:prstClr val="black"/>
              </a:solidFill>
              <a:latin typeface="+mj-ea"/>
            </a:endParaRPr>
          </a:p>
          <a:p>
            <a:pPr lvl="0">
              <a:spcBef>
                <a:spcPts val="300"/>
              </a:spcBef>
            </a:pPr>
            <a:r>
              <a:rPr lang="ja-JP" altLang="en-US" sz="1100" dirty="0">
                <a:solidFill>
                  <a:prstClr val="black"/>
                </a:solidFill>
                <a:latin typeface="+mj-ea"/>
              </a:rPr>
              <a:t>　</a:t>
            </a:r>
            <a:r>
              <a:rPr lang="ja-JP" altLang="en-US" sz="1100" dirty="0">
                <a:solidFill>
                  <a:schemeClr val="tx1"/>
                </a:solidFill>
                <a:latin typeface="+mj-ea"/>
              </a:rPr>
              <a:t>●ノース地区と連携したサウス地区の暫定活用</a:t>
            </a:r>
            <a:endParaRPr lang="en-US" altLang="ja-JP" sz="1100" dirty="0">
              <a:solidFill>
                <a:schemeClr val="tx1"/>
              </a:solidFill>
              <a:latin typeface="+mj-ea"/>
            </a:endParaRPr>
          </a:p>
          <a:p>
            <a:pPr lvl="0">
              <a:spcBef>
                <a:spcPts val="300"/>
              </a:spcBef>
            </a:pPr>
            <a:r>
              <a:rPr lang="ja-JP" altLang="en-US" sz="1100" dirty="0">
                <a:solidFill>
                  <a:schemeClr val="tx1"/>
                </a:solidFill>
                <a:latin typeface="+mj-ea"/>
                <a:ea typeface="+mj-ea"/>
              </a:rPr>
              <a:t>　●社会実験事業終了後のサウス地区の事業化検討</a:t>
            </a:r>
            <a:endParaRPr lang="en-US" altLang="ja-JP" sz="1100" dirty="0">
              <a:solidFill>
                <a:schemeClr val="tx1"/>
              </a:solidFill>
              <a:latin typeface="+mj-ea"/>
              <a:ea typeface="+mj-ea"/>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8389" y="5403095"/>
            <a:ext cx="1321603" cy="991202"/>
          </a:xfrm>
          <a:prstGeom prst="rect">
            <a:avLst/>
          </a:prstGeom>
        </p:spPr>
      </p:pic>
      <p:sp>
        <p:nvSpPr>
          <p:cNvPr id="17" name="正方形/長方形 16"/>
          <p:cNvSpPr/>
          <p:nvPr/>
        </p:nvSpPr>
        <p:spPr>
          <a:xfrm>
            <a:off x="827584" y="6372036"/>
            <a:ext cx="1632178" cy="369332"/>
          </a:xfrm>
          <a:prstGeom prst="rect">
            <a:avLst/>
          </a:prstGeom>
          <a:noFill/>
        </p:spPr>
        <p:txBody>
          <a:bodyPr wrap="none">
            <a:spAutoFit/>
          </a:bodyPr>
          <a:lstStyle/>
          <a:p>
            <a:r>
              <a:rPr lang="en-US" altLang="ja-JP" sz="900" dirty="0"/>
              <a:t>【</a:t>
            </a:r>
            <a:r>
              <a:rPr lang="ja-JP" altLang="en-US" sz="900" dirty="0"/>
              <a:t>中之島漁港イベント</a:t>
            </a:r>
            <a:endParaRPr lang="en-US" altLang="ja-JP" sz="900" dirty="0"/>
          </a:p>
          <a:p>
            <a:r>
              <a:rPr lang="ja-JP" altLang="en-US" sz="900" dirty="0"/>
              <a:t>　フード・ラバーズ・マーケット</a:t>
            </a:r>
            <a:r>
              <a:rPr lang="en-US" altLang="ja-JP" sz="900" dirty="0"/>
              <a:t>】</a:t>
            </a:r>
            <a:endParaRPr lang="ja-JP" altLang="en-US" sz="900" dirty="0"/>
          </a:p>
        </p:txBody>
      </p:sp>
      <p:sp>
        <p:nvSpPr>
          <p:cNvPr id="19" name="正方形/長方形 18"/>
          <p:cNvSpPr/>
          <p:nvPr/>
        </p:nvSpPr>
        <p:spPr>
          <a:xfrm>
            <a:off x="3419872" y="6438528"/>
            <a:ext cx="877163" cy="230832"/>
          </a:xfrm>
          <a:prstGeom prst="rect">
            <a:avLst/>
          </a:prstGeom>
          <a:noFill/>
        </p:spPr>
        <p:txBody>
          <a:bodyPr wrap="none">
            <a:spAutoFit/>
          </a:bodyPr>
          <a:lstStyle/>
          <a:p>
            <a:r>
              <a:rPr lang="en-US" altLang="ja-JP" sz="900" dirty="0"/>
              <a:t>【</a:t>
            </a:r>
            <a:r>
              <a:rPr lang="ja-JP" altLang="en-US" sz="900" dirty="0"/>
              <a:t>中之島漁港</a:t>
            </a:r>
            <a:r>
              <a:rPr lang="en-US" altLang="ja-JP" sz="900" dirty="0"/>
              <a:t>】</a:t>
            </a:r>
            <a:endParaRPr lang="ja-JP" altLang="en-US" sz="900" dirty="0"/>
          </a:p>
        </p:txBody>
      </p:sp>
      <p:pic>
        <p:nvPicPr>
          <p:cNvPr id="9" name="図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6141" y="5403095"/>
            <a:ext cx="1321603" cy="991202"/>
          </a:xfrm>
          <a:prstGeom prst="rect">
            <a:avLst/>
          </a:prstGeom>
        </p:spPr>
      </p:pic>
      <p:pic>
        <p:nvPicPr>
          <p:cNvPr id="3" name="図 2">
            <a:extLst>
              <a:ext uri="{FF2B5EF4-FFF2-40B4-BE49-F238E27FC236}">
                <a16:creationId xmlns:a16="http://schemas.microsoft.com/office/drawing/2014/main" id="{867A18FA-CC8B-4551-A15A-4EAA97859E4B}"/>
              </a:ext>
            </a:extLst>
          </p:cNvPr>
          <p:cNvPicPr>
            <a:picLocks noChangeAspect="1"/>
          </p:cNvPicPr>
          <p:nvPr/>
        </p:nvPicPr>
        <p:blipFill>
          <a:blip r:embed="rId5"/>
          <a:stretch>
            <a:fillRect/>
          </a:stretch>
        </p:blipFill>
        <p:spPr>
          <a:xfrm>
            <a:off x="175945" y="3129377"/>
            <a:ext cx="1371719" cy="896190"/>
          </a:xfrm>
          <a:prstGeom prst="rect">
            <a:avLst/>
          </a:prstGeom>
        </p:spPr>
      </p:pic>
      <p:pic>
        <p:nvPicPr>
          <p:cNvPr id="4" name="図 3">
            <a:extLst>
              <a:ext uri="{FF2B5EF4-FFF2-40B4-BE49-F238E27FC236}">
                <a16:creationId xmlns:a16="http://schemas.microsoft.com/office/drawing/2014/main" id="{47029392-2679-4CD5-BA4E-C80CA6885026}"/>
              </a:ext>
            </a:extLst>
          </p:cNvPr>
          <p:cNvPicPr>
            <a:picLocks noChangeAspect="1"/>
          </p:cNvPicPr>
          <p:nvPr/>
        </p:nvPicPr>
        <p:blipFill>
          <a:blip r:embed="rId6"/>
          <a:stretch>
            <a:fillRect/>
          </a:stretch>
        </p:blipFill>
        <p:spPr>
          <a:xfrm>
            <a:off x="1766218" y="3151663"/>
            <a:ext cx="1365622" cy="908383"/>
          </a:xfrm>
          <a:prstGeom prst="rect">
            <a:avLst/>
          </a:prstGeom>
        </p:spPr>
      </p:pic>
      <p:sp>
        <p:nvSpPr>
          <p:cNvPr id="12" name="右矢印 6">
            <a:extLst>
              <a:ext uri="{FF2B5EF4-FFF2-40B4-BE49-F238E27FC236}">
                <a16:creationId xmlns:a16="http://schemas.microsoft.com/office/drawing/2014/main" id="{C60EB1AC-EE6D-4957-8FBD-E087DA7A89CA}"/>
              </a:ext>
            </a:extLst>
          </p:cNvPr>
          <p:cNvSpPr/>
          <p:nvPr/>
        </p:nvSpPr>
        <p:spPr>
          <a:xfrm>
            <a:off x="1569982" y="3506598"/>
            <a:ext cx="121698" cy="35445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1">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F4EEEA8D-ACB8-4827-88C2-E85FBB1B8AB2}"/>
              </a:ext>
            </a:extLst>
          </p:cNvPr>
          <p:cNvSpPr txBox="1"/>
          <p:nvPr/>
        </p:nvSpPr>
        <p:spPr>
          <a:xfrm>
            <a:off x="148817" y="2920798"/>
            <a:ext cx="882562" cy="261610"/>
          </a:xfrm>
          <a:prstGeom prst="rect">
            <a:avLst/>
          </a:prstGeom>
          <a:noFill/>
        </p:spPr>
        <p:txBody>
          <a:bodyPr wrap="square" rtlCol="0">
            <a:spAutoFit/>
          </a:bodyPr>
          <a:lstStyle/>
          <a:p>
            <a:r>
              <a:rPr kumimoji="1" lang="en-US" altLang="ja-JP" sz="1100" dirty="0">
                <a:solidFill>
                  <a:srgbClr val="00B050"/>
                </a:solidFill>
                <a:latin typeface="HGPｺﾞｼｯｸE" panose="020B0900000000000000" pitchFamily="50" charset="-128"/>
                <a:ea typeface="HGPｺﾞｼｯｸE" panose="020B0900000000000000" pitchFamily="50" charset="-128"/>
              </a:rPr>
              <a:t>before</a:t>
            </a:r>
            <a:endParaRPr kumimoji="1" lang="ja-JP" altLang="en-US" sz="1100" dirty="0">
              <a:solidFill>
                <a:srgbClr val="00B050"/>
              </a:solidFill>
              <a:latin typeface="HGPｺﾞｼｯｸE" panose="020B0900000000000000" pitchFamily="50" charset="-128"/>
              <a:ea typeface="HGPｺﾞｼｯｸE" panose="020B0900000000000000" pitchFamily="50" charset="-128"/>
            </a:endParaRPr>
          </a:p>
        </p:txBody>
      </p:sp>
      <p:sp>
        <p:nvSpPr>
          <p:cNvPr id="14" name="テキスト ボックス 13">
            <a:extLst>
              <a:ext uri="{FF2B5EF4-FFF2-40B4-BE49-F238E27FC236}">
                <a16:creationId xmlns:a16="http://schemas.microsoft.com/office/drawing/2014/main" id="{60F071B2-3BD0-4F23-8F1D-060BEF40BA0A}"/>
              </a:ext>
            </a:extLst>
          </p:cNvPr>
          <p:cNvSpPr txBox="1"/>
          <p:nvPr/>
        </p:nvSpPr>
        <p:spPr>
          <a:xfrm>
            <a:off x="1642594" y="2915573"/>
            <a:ext cx="882562" cy="261610"/>
          </a:xfrm>
          <a:prstGeom prst="rect">
            <a:avLst/>
          </a:prstGeom>
          <a:noFill/>
        </p:spPr>
        <p:txBody>
          <a:bodyPr wrap="square" rtlCol="0">
            <a:spAutoFit/>
          </a:bodyPr>
          <a:lstStyle/>
          <a:p>
            <a:r>
              <a:rPr kumimoji="1" lang="en-US" altLang="ja-JP" sz="1100" dirty="0">
                <a:solidFill>
                  <a:srgbClr val="00B050"/>
                </a:solidFill>
                <a:latin typeface="HGPｺﾞｼｯｸE" panose="020B0900000000000000" pitchFamily="50" charset="-128"/>
                <a:ea typeface="HGPｺﾞｼｯｸE" panose="020B0900000000000000" pitchFamily="50" charset="-128"/>
              </a:rPr>
              <a:t>after</a:t>
            </a:r>
            <a:endParaRPr kumimoji="1" lang="ja-JP" altLang="en-US" sz="1100" dirty="0">
              <a:solidFill>
                <a:srgbClr val="00B050"/>
              </a:solidFill>
              <a:latin typeface="HGPｺﾞｼｯｸE" panose="020B0900000000000000" pitchFamily="50" charset="-128"/>
              <a:ea typeface="HGPｺﾞｼｯｸE" panose="020B0900000000000000" pitchFamily="50" charset="-128"/>
            </a:endParaRPr>
          </a:p>
        </p:txBody>
      </p:sp>
      <p:pic>
        <p:nvPicPr>
          <p:cNvPr id="7" name="図 6">
            <a:extLst>
              <a:ext uri="{FF2B5EF4-FFF2-40B4-BE49-F238E27FC236}">
                <a16:creationId xmlns:a16="http://schemas.microsoft.com/office/drawing/2014/main" id="{AE204D24-A963-4B69-887F-EBE1F404894E}"/>
              </a:ext>
            </a:extLst>
          </p:cNvPr>
          <p:cNvPicPr>
            <a:picLocks noChangeAspect="1"/>
          </p:cNvPicPr>
          <p:nvPr/>
        </p:nvPicPr>
        <p:blipFill>
          <a:blip r:embed="rId7"/>
          <a:stretch>
            <a:fillRect/>
          </a:stretch>
        </p:blipFill>
        <p:spPr>
          <a:xfrm>
            <a:off x="3347864" y="3156496"/>
            <a:ext cx="1365622" cy="920576"/>
          </a:xfrm>
          <a:prstGeom prst="rect">
            <a:avLst/>
          </a:prstGeom>
        </p:spPr>
      </p:pic>
      <p:pic>
        <p:nvPicPr>
          <p:cNvPr id="10" name="図 9">
            <a:extLst>
              <a:ext uri="{FF2B5EF4-FFF2-40B4-BE49-F238E27FC236}">
                <a16:creationId xmlns:a16="http://schemas.microsoft.com/office/drawing/2014/main" id="{7887561E-D322-4D59-843F-5902242F7948}"/>
              </a:ext>
            </a:extLst>
          </p:cNvPr>
          <p:cNvPicPr>
            <a:picLocks noChangeAspect="1"/>
          </p:cNvPicPr>
          <p:nvPr/>
        </p:nvPicPr>
        <p:blipFill>
          <a:blip r:embed="rId8"/>
          <a:stretch>
            <a:fillRect/>
          </a:stretch>
        </p:blipFill>
        <p:spPr>
          <a:xfrm>
            <a:off x="4744888" y="2899292"/>
            <a:ext cx="835224" cy="1249788"/>
          </a:xfrm>
          <a:prstGeom prst="rect">
            <a:avLst/>
          </a:prstGeom>
        </p:spPr>
      </p:pic>
      <p:sp>
        <p:nvSpPr>
          <p:cNvPr id="18" name="テキスト ボックス 17">
            <a:extLst>
              <a:ext uri="{FF2B5EF4-FFF2-40B4-BE49-F238E27FC236}">
                <a16:creationId xmlns:a16="http://schemas.microsoft.com/office/drawing/2014/main" id="{A6FB6745-D059-4234-A35E-B80AAD7EE587}"/>
              </a:ext>
            </a:extLst>
          </p:cNvPr>
          <p:cNvSpPr txBox="1"/>
          <p:nvPr/>
        </p:nvSpPr>
        <p:spPr>
          <a:xfrm>
            <a:off x="8316416" y="6472569"/>
            <a:ext cx="8275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１０</a:t>
            </a:r>
          </a:p>
        </p:txBody>
      </p:sp>
    </p:spTree>
    <p:extLst>
      <p:ext uri="{BB962C8B-B14F-4D97-AF65-F5344CB8AC3E}">
        <p14:creationId xmlns:p14="http://schemas.microsoft.com/office/powerpoint/2010/main" val="49094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35728"/>
            <a:ext cx="8928992"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a:t>■ ブランディング</a:t>
            </a:r>
            <a:endParaRPr kumimoji="1" lang="ja-JP" altLang="en-US" sz="2000" dirty="0"/>
          </a:p>
        </p:txBody>
      </p:sp>
      <p:sp>
        <p:nvSpPr>
          <p:cNvPr id="9" name="角丸四角形 8"/>
          <p:cNvSpPr/>
          <p:nvPr/>
        </p:nvSpPr>
        <p:spPr>
          <a:xfrm>
            <a:off x="107504" y="1083800"/>
            <a:ext cx="8928992"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solidFill>
                  <a:schemeClr val="dk1">
                    <a:alpha val="90000"/>
                  </a:schemeClr>
                </a:solidFill>
              </a:rPr>
              <a:t>大阪の都市魅力として、水都大阪の価値を高め、ブランドとしての水都大阪のイメージを国内外に浸透させ、国際的な観光プレゼンスの向上を目的に各種事業を実施</a:t>
            </a:r>
          </a:p>
        </p:txBody>
      </p:sp>
      <p:sp>
        <p:nvSpPr>
          <p:cNvPr id="10" name="正方形/長方形 9"/>
          <p:cNvSpPr/>
          <p:nvPr/>
        </p:nvSpPr>
        <p:spPr>
          <a:xfrm>
            <a:off x="107504" y="1733388"/>
            <a:ext cx="8917117" cy="5124612"/>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t>＜２０１９年度の取組実績＞</a:t>
            </a:r>
            <a:endParaRPr lang="en-US" altLang="ja-JP" sz="1400" b="1" dirty="0"/>
          </a:p>
          <a:p>
            <a:r>
              <a:rPr lang="ja-JP" altLang="en-US" sz="800" dirty="0"/>
              <a:t>　</a:t>
            </a:r>
            <a:endParaRPr lang="en-US" altLang="ja-JP" sz="800" dirty="0"/>
          </a:p>
          <a:p>
            <a:pPr lvl="0"/>
            <a:r>
              <a:rPr lang="ja-JP" altLang="en-US" sz="1200" b="1" u="sng" dirty="0">
                <a:solidFill>
                  <a:prstClr val="black"/>
                </a:solidFill>
              </a:rPr>
              <a:t>１．ブランディング促進事業</a:t>
            </a:r>
            <a:endParaRPr lang="en-US" altLang="ja-JP" sz="11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VR</a:t>
            </a:r>
            <a:r>
              <a:rPr lang="ja-JP" altLang="en-US" sz="1100" dirty="0">
                <a:solidFill>
                  <a:prstClr val="black"/>
                </a:solidFill>
                <a:latin typeface="ＭＳ Ｐゴシック" panose="020B0600070205080204" pitchFamily="50" charset="-128"/>
              </a:rPr>
              <a:t>水都大阪クルーズ体験</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MRO</a:t>
            </a:r>
            <a:r>
              <a:rPr lang="ja-JP" altLang="en-US" sz="1100" dirty="0">
                <a:solidFill>
                  <a:prstClr val="black"/>
                </a:solidFill>
                <a:latin typeface="ＭＳ Ｐゴシック" panose="020B0600070205080204" pitchFamily="50" charset="-128"/>
              </a:rPr>
              <a:t>旅フェスタ（石川県産業展示館</a:t>
            </a:r>
            <a:r>
              <a:rPr lang="en-US" altLang="ja-JP" sz="1100" dirty="0">
                <a:solidFill>
                  <a:prstClr val="black"/>
                </a:solidFill>
                <a:latin typeface="ＭＳ Ｐゴシック" panose="020B0600070205080204" pitchFamily="50" charset="-128"/>
              </a:rPr>
              <a:t> 189</a:t>
            </a:r>
            <a:r>
              <a:rPr lang="ja-JP" altLang="en-US" sz="1100" dirty="0">
                <a:solidFill>
                  <a:prstClr val="black"/>
                </a:solidFill>
                <a:latin typeface="ＭＳ Ｐゴシック" panose="020B0600070205080204" pitchFamily="50" charset="-128"/>
              </a:rPr>
              <a:t>名）</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ツーリズム</a:t>
            </a:r>
            <a:r>
              <a:rPr lang="en-US" altLang="ja-JP" sz="1100" dirty="0">
                <a:solidFill>
                  <a:prstClr val="black"/>
                </a:solidFill>
                <a:latin typeface="ＭＳ Ｐゴシック" panose="020B0600070205080204" pitchFamily="50" charset="-128"/>
              </a:rPr>
              <a:t>EXPO</a:t>
            </a:r>
            <a:r>
              <a:rPr lang="ja-JP" altLang="en-US" sz="1100" dirty="0">
                <a:solidFill>
                  <a:prstClr val="black"/>
                </a:solidFill>
                <a:latin typeface="ＭＳ Ｐゴシック" panose="020B0600070205080204" pitchFamily="50" charset="-128"/>
              </a:rPr>
              <a:t>（インテックス大阪</a:t>
            </a:r>
            <a:r>
              <a:rPr lang="en-US" altLang="ja-JP" sz="1100" dirty="0">
                <a:solidFill>
                  <a:prstClr val="black"/>
                </a:solidFill>
                <a:latin typeface="ＭＳ Ｐゴシック" panose="020B0600070205080204" pitchFamily="50" charset="-128"/>
              </a:rPr>
              <a:t> 143</a:t>
            </a:r>
            <a:r>
              <a:rPr lang="ja-JP" altLang="en-US" sz="1100" dirty="0">
                <a:solidFill>
                  <a:prstClr val="black"/>
                </a:solidFill>
                <a:latin typeface="ＭＳ Ｐゴシック" panose="020B0600070205080204" pitchFamily="50" charset="-128"/>
              </a:rPr>
              <a:t>名）</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●クルーズ動画制作（プロモーションビデオ・</a:t>
            </a:r>
            <a:r>
              <a:rPr lang="en-US" altLang="ja-JP" sz="1100" dirty="0">
                <a:solidFill>
                  <a:prstClr val="black"/>
                </a:solidFill>
                <a:latin typeface="ＭＳ Ｐゴシック" panose="020B0600070205080204" pitchFamily="50" charset="-128"/>
              </a:rPr>
              <a:t>VR)</a:t>
            </a:r>
          </a:p>
          <a:p>
            <a:pPr lvl="0">
              <a:spcBef>
                <a:spcPts val="300"/>
              </a:spcBef>
            </a:pPr>
            <a:r>
              <a:rPr lang="ja-JP" altLang="en-US" sz="1100" dirty="0">
                <a:solidFill>
                  <a:prstClr val="black"/>
                </a:solidFill>
                <a:latin typeface="ＭＳ Ｐゴシック" panose="020B0600070205080204" pitchFamily="50" charset="-128"/>
              </a:rPr>
              <a:t>　　●「ぐるっとマップ」改訂版作成（予定）</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●水都大阪フォトコンテスト</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（募集</a:t>
            </a:r>
            <a:r>
              <a:rPr lang="en-US" altLang="ja-JP" sz="1100" dirty="0">
                <a:solidFill>
                  <a:prstClr val="black"/>
                </a:solidFill>
                <a:latin typeface="ＭＳ Ｐゴシック" panose="020B0600070205080204" pitchFamily="50" charset="-128"/>
              </a:rPr>
              <a:t>4/25</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6/12</a:t>
            </a:r>
            <a:r>
              <a:rPr lang="ja-JP" altLang="en-US" sz="1100" dirty="0">
                <a:solidFill>
                  <a:prstClr val="black"/>
                </a:solidFill>
                <a:latin typeface="ＭＳ Ｐゴシック" panose="020B0600070205080204" pitchFamily="50" charset="-128"/>
              </a:rPr>
              <a:t>、</a:t>
            </a:r>
            <a:r>
              <a:rPr lang="en-US" altLang="ja-JP" sz="1100" dirty="0">
                <a:solidFill>
                  <a:prstClr val="black"/>
                </a:solidFill>
                <a:latin typeface="ＭＳ Ｐゴシック" panose="020B0600070205080204" pitchFamily="50" charset="-128"/>
              </a:rPr>
              <a:t>1,123</a:t>
            </a:r>
            <a:r>
              <a:rPr lang="ja-JP" altLang="en-US" sz="1100" dirty="0">
                <a:solidFill>
                  <a:prstClr val="black"/>
                </a:solidFill>
                <a:latin typeface="ＭＳ Ｐゴシック" panose="020B0600070205080204" pitchFamily="50" charset="-128"/>
              </a:rPr>
              <a:t>件応募、表彰</a:t>
            </a:r>
            <a:r>
              <a:rPr lang="en-US" altLang="ja-JP" sz="1100" dirty="0">
                <a:solidFill>
                  <a:prstClr val="black"/>
                </a:solidFill>
                <a:latin typeface="ＭＳ Ｐゴシック" panose="020B0600070205080204" pitchFamily="50" charset="-128"/>
              </a:rPr>
              <a:t>20</a:t>
            </a:r>
            <a:r>
              <a:rPr lang="ja-JP" altLang="en-US" sz="1100" dirty="0">
                <a:solidFill>
                  <a:prstClr val="black"/>
                </a:solidFill>
                <a:latin typeface="ＭＳ Ｐゴシック" panose="020B0600070205080204" pitchFamily="50" charset="-128"/>
              </a:rPr>
              <a:t>作品）</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●水都大阪フェスでのキースケープ（モニュメント）設置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５大学（大阪市大、大阪府大、関大、近大、立命大）の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研究室と連携し、試作品を作成、仮設置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●ＳＮＳを活用した日常の情報発信</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Facebook</a:t>
            </a:r>
            <a:r>
              <a:rPr lang="ja-JP" altLang="en-US" sz="1100" dirty="0">
                <a:solidFill>
                  <a:prstClr val="black"/>
                </a:solidFill>
                <a:latin typeface="ＭＳ Ｐゴシック" panose="020B0600070205080204" pitchFamily="50" charset="-128"/>
              </a:rPr>
              <a:t>による発信：</a:t>
            </a:r>
            <a:r>
              <a:rPr lang="en-US" altLang="ja-JP" sz="1100" dirty="0">
                <a:solidFill>
                  <a:prstClr val="black"/>
                </a:solidFill>
                <a:latin typeface="ＭＳ Ｐゴシック" panose="020B0600070205080204" pitchFamily="50" charset="-128"/>
              </a:rPr>
              <a:t>9</a:t>
            </a:r>
            <a:r>
              <a:rPr lang="ja-JP" altLang="en-US" sz="1100" dirty="0">
                <a:solidFill>
                  <a:prstClr val="black"/>
                </a:solidFill>
                <a:latin typeface="ＭＳ Ｐゴシック" panose="020B0600070205080204" pitchFamily="50" charset="-128"/>
              </a:rPr>
              <a:t>月 </a:t>
            </a:r>
            <a:r>
              <a:rPr lang="en-US" altLang="ja-JP" sz="1100" dirty="0">
                <a:solidFill>
                  <a:prstClr val="black"/>
                </a:solidFill>
                <a:latin typeface="ＭＳ Ｐゴシック" panose="020B0600070205080204" pitchFamily="50" charset="-128"/>
              </a:rPr>
              <a:t>15</a:t>
            </a:r>
            <a:r>
              <a:rPr lang="ja-JP" altLang="en-US" sz="1100" dirty="0">
                <a:solidFill>
                  <a:prstClr val="black"/>
                </a:solidFill>
                <a:latin typeface="ＭＳ Ｐゴシック" panose="020B0600070205080204" pitchFamily="50" charset="-128"/>
              </a:rPr>
              <a:t>回、</a:t>
            </a:r>
            <a:r>
              <a:rPr lang="en-US" altLang="ja-JP" sz="1100" dirty="0">
                <a:solidFill>
                  <a:prstClr val="black"/>
                </a:solidFill>
                <a:latin typeface="ＭＳ Ｐゴシック" panose="020B0600070205080204" pitchFamily="50" charset="-128"/>
              </a:rPr>
              <a:t>10</a:t>
            </a:r>
            <a:r>
              <a:rPr lang="ja-JP" altLang="en-US" sz="1100" dirty="0">
                <a:solidFill>
                  <a:prstClr val="black"/>
                </a:solidFill>
                <a:latin typeface="ＭＳ Ｐゴシック" panose="020B0600070205080204" pitchFamily="50" charset="-128"/>
              </a:rPr>
              <a:t>月 </a:t>
            </a:r>
            <a:r>
              <a:rPr lang="en-US" altLang="ja-JP" sz="1100" dirty="0">
                <a:solidFill>
                  <a:prstClr val="black"/>
                </a:solidFill>
                <a:latin typeface="ＭＳ Ｐゴシック" panose="020B0600070205080204" pitchFamily="50" charset="-128"/>
              </a:rPr>
              <a:t>31</a:t>
            </a:r>
            <a:r>
              <a:rPr lang="ja-JP" altLang="en-US" sz="1100" dirty="0">
                <a:solidFill>
                  <a:prstClr val="black"/>
                </a:solidFill>
                <a:latin typeface="ＭＳ Ｐゴシック" panose="020B0600070205080204" pitchFamily="50" charset="-128"/>
              </a:rPr>
              <a:t>回、</a:t>
            </a:r>
            <a:r>
              <a:rPr lang="en-US" altLang="ja-JP" sz="1100" dirty="0">
                <a:solidFill>
                  <a:prstClr val="black"/>
                </a:solidFill>
                <a:latin typeface="ＭＳ Ｐゴシック" panose="020B0600070205080204" pitchFamily="50" charset="-128"/>
              </a:rPr>
              <a:t>11</a:t>
            </a:r>
            <a:r>
              <a:rPr lang="ja-JP" altLang="en-US" sz="1100" dirty="0">
                <a:solidFill>
                  <a:prstClr val="black"/>
                </a:solidFill>
                <a:latin typeface="ＭＳ Ｐゴシック" panose="020B0600070205080204" pitchFamily="50" charset="-128"/>
              </a:rPr>
              <a:t>月 </a:t>
            </a:r>
            <a:r>
              <a:rPr lang="en-US" altLang="ja-JP" sz="1100" dirty="0">
                <a:solidFill>
                  <a:prstClr val="black"/>
                </a:solidFill>
                <a:latin typeface="ＭＳ Ｐゴシック" panose="020B0600070205080204" pitchFamily="50" charset="-128"/>
              </a:rPr>
              <a:t>8</a:t>
            </a:r>
            <a:r>
              <a:rPr lang="ja-JP" altLang="en-US" sz="1100" dirty="0">
                <a:solidFill>
                  <a:prstClr val="black"/>
                </a:solidFill>
                <a:latin typeface="ＭＳ Ｐゴシック" panose="020B0600070205080204" pitchFamily="50" charset="-128"/>
              </a:rPr>
              <a:t>回　</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af-ZA" altLang="ja-JP" sz="1100" dirty="0">
                <a:solidFill>
                  <a:prstClr val="black"/>
                </a:solidFill>
                <a:latin typeface="ＭＳ Ｐゴシック" panose="020B0600070205080204" pitchFamily="50" charset="-128"/>
              </a:rPr>
              <a:t>Twitter</a:t>
            </a:r>
            <a:r>
              <a:rPr lang="ja-JP" altLang="en-US" sz="1100" dirty="0">
                <a:solidFill>
                  <a:prstClr val="black"/>
                </a:solidFill>
                <a:latin typeface="ＭＳ Ｐゴシック" panose="020B0600070205080204" pitchFamily="50" charset="-128"/>
              </a:rPr>
              <a:t>による発信：</a:t>
            </a:r>
            <a:r>
              <a:rPr lang="en-US" altLang="ja-JP" sz="1100" dirty="0">
                <a:solidFill>
                  <a:prstClr val="black"/>
                </a:solidFill>
                <a:latin typeface="ＭＳ Ｐゴシック" panose="020B0600070205080204" pitchFamily="50" charset="-128"/>
              </a:rPr>
              <a:t>9</a:t>
            </a:r>
            <a:r>
              <a:rPr lang="ja-JP" altLang="en-US" sz="1100" dirty="0">
                <a:solidFill>
                  <a:prstClr val="black"/>
                </a:solidFill>
                <a:latin typeface="ＭＳ Ｐゴシック" panose="020B0600070205080204" pitchFamily="50" charset="-128"/>
              </a:rPr>
              <a:t>月 </a:t>
            </a:r>
            <a:r>
              <a:rPr lang="en-US" altLang="ja-JP" sz="1100" dirty="0">
                <a:solidFill>
                  <a:prstClr val="black"/>
                </a:solidFill>
                <a:latin typeface="ＭＳ Ｐゴシック" panose="020B0600070205080204" pitchFamily="50" charset="-128"/>
              </a:rPr>
              <a:t>24</a:t>
            </a:r>
            <a:r>
              <a:rPr lang="ja-JP" altLang="en-US" sz="1100" dirty="0">
                <a:solidFill>
                  <a:prstClr val="black"/>
                </a:solidFill>
                <a:latin typeface="ＭＳ Ｐゴシック" panose="020B0600070205080204" pitchFamily="50" charset="-128"/>
              </a:rPr>
              <a:t>回、</a:t>
            </a:r>
            <a:r>
              <a:rPr lang="en-US" altLang="ja-JP" sz="1100" dirty="0">
                <a:solidFill>
                  <a:prstClr val="black"/>
                </a:solidFill>
                <a:latin typeface="ＭＳ Ｐゴシック" panose="020B0600070205080204" pitchFamily="50" charset="-128"/>
              </a:rPr>
              <a:t>10</a:t>
            </a:r>
            <a:r>
              <a:rPr lang="ja-JP" altLang="en-US" sz="1100" dirty="0">
                <a:solidFill>
                  <a:prstClr val="black"/>
                </a:solidFill>
                <a:latin typeface="ＭＳ Ｐゴシック" panose="020B0600070205080204" pitchFamily="50" charset="-128"/>
              </a:rPr>
              <a:t>月 </a:t>
            </a:r>
            <a:r>
              <a:rPr lang="en-US" altLang="ja-JP" sz="1100" dirty="0">
                <a:solidFill>
                  <a:prstClr val="black"/>
                </a:solidFill>
                <a:latin typeface="ＭＳ Ｐゴシック" panose="020B0600070205080204" pitchFamily="50" charset="-128"/>
              </a:rPr>
              <a:t>40</a:t>
            </a:r>
            <a:r>
              <a:rPr lang="ja-JP" altLang="en-US" sz="1100" dirty="0">
                <a:solidFill>
                  <a:prstClr val="black"/>
                </a:solidFill>
                <a:latin typeface="ＭＳ Ｐゴシック" panose="020B0600070205080204" pitchFamily="50" charset="-128"/>
              </a:rPr>
              <a:t>回、</a:t>
            </a:r>
            <a:r>
              <a:rPr lang="en-US" altLang="ja-JP" sz="1100" dirty="0">
                <a:solidFill>
                  <a:prstClr val="black"/>
                </a:solidFill>
                <a:latin typeface="ＭＳ Ｐゴシック" panose="020B0600070205080204" pitchFamily="50" charset="-128"/>
              </a:rPr>
              <a:t>11</a:t>
            </a:r>
            <a:r>
              <a:rPr lang="ja-JP" altLang="en-US" sz="1100" dirty="0">
                <a:solidFill>
                  <a:prstClr val="black"/>
                </a:solidFill>
                <a:latin typeface="ＭＳ Ｐゴシック" panose="020B0600070205080204" pitchFamily="50" charset="-128"/>
              </a:rPr>
              <a:t>月 </a:t>
            </a:r>
            <a:r>
              <a:rPr lang="en-US" altLang="ja-JP" sz="1100" dirty="0">
                <a:solidFill>
                  <a:prstClr val="black"/>
                </a:solidFill>
                <a:latin typeface="ＭＳ Ｐゴシック" panose="020B0600070205080204" pitchFamily="50" charset="-128"/>
              </a:rPr>
              <a:t>14</a:t>
            </a:r>
            <a:r>
              <a:rPr lang="ja-JP" altLang="en-US" sz="1100" dirty="0">
                <a:solidFill>
                  <a:prstClr val="black"/>
                </a:solidFill>
                <a:latin typeface="ＭＳ Ｐゴシック" panose="020B0600070205080204" pitchFamily="50" charset="-128"/>
              </a:rPr>
              <a:t>回　</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endParaRPr lang="en-US" altLang="ja-JP" sz="1100" dirty="0">
              <a:solidFill>
                <a:prstClr val="black"/>
              </a:solidFill>
              <a:latin typeface="ＭＳ Ｐゴシック" panose="020B0600070205080204" pitchFamily="50" charset="-128"/>
            </a:endParaRPr>
          </a:p>
          <a:p>
            <a:pPr lvl="0"/>
            <a:r>
              <a:rPr lang="ja-JP" altLang="en-US" sz="1200" b="1" u="sng" dirty="0">
                <a:solidFill>
                  <a:prstClr val="black"/>
                </a:solidFill>
              </a:rPr>
              <a:t>２．次世代啓発事業</a:t>
            </a:r>
            <a:endParaRPr lang="en-US" altLang="ja-JP" sz="1100" b="1" u="sng" dirty="0">
              <a:solidFill>
                <a:prstClr val="black"/>
              </a:solidFill>
            </a:endParaRPr>
          </a:p>
          <a:p>
            <a:pPr lvl="0">
              <a:spcBef>
                <a:spcPts val="300"/>
              </a:spcBef>
            </a:pPr>
            <a:r>
              <a:rPr lang="ja-JP" altLang="en-US" sz="1100" dirty="0">
                <a:solidFill>
                  <a:prstClr val="black"/>
                </a:solidFill>
              </a:rPr>
              <a:t>　  ●大川さくらクルーズ小学生無料乗船企画　</a:t>
            </a:r>
            <a:endParaRPr lang="en-US" altLang="ja-JP" sz="1100" dirty="0">
              <a:solidFill>
                <a:prstClr val="black"/>
              </a:solidFill>
            </a:endParaRPr>
          </a:p>
          <a:p>
            <a:pPr lvl="0">
              <a:spcBef>
                <a:spcPts val="300"/>
              </a:spcBef>
            </a:pPr>
            <a:r>
              <a:rPr lang="ja-JP" altLang="en-US" sz="1100" dirty="0">
                <a:solidFill>
                  <a:prstClr val="black"/>
                </a:solidFill>
              </a:rPr>
              <a:t>　　　　（</a:t>
            </a:r>
            <a:r>
              <a:rPr lang="en-US" altLang="ja-JP" sz="1100" dirty="0">
                <a:solidFill>
                  <a:prstClr val="black"/>
                </a:solidFill>
              </a:rPr>
              <a:t>2020</a:t>
            </a:r>
            <a:r>
              <a:rPr lang="ja-JP" altLang="en-US" sz="1100" dirty="0">
                <a:solidFill>
                  <a:prstClr val="black"/>
                </a:solidFill>
              </a:rPr>
              <a:t>年</a:t>
            </a:r>
            <a:r>
              <a:rPr lang="en-US" altLang="ja-JP" sz="1100" dirty="0">
                <a:solidFill>
                  <a:prstClr val="black"/>
                </a:solidFill>
              </a:rPr>
              <a:t>3</a:t>
            </a:r>
            <a:r>
              <a:rPr lang="ja-JP" altLang="en-US" sz="1100" dirty="0">
                <a:solidFill>
                  <a:prstClr val="black"/>
                </a:solidFill>
              </a:rPr>
              <a:t>～</a:t>
            </a:r>
            <a:r>
              <a:rPr lang="en-US" altLang="ja-JP" sz="1100" dirty="0">
                <a:solidFill>
                  <a:prstClr val="black"/>
                </a:solidFill>
              </a:rPr>
              <a:t>4</a:t>
            </a:r>
            <a:r>
              <a:rPr lang="ja-JP" altLang="en-US" sz="1100" dirty="0">
                <a:solidFill>
                  <a:prstClr val="black"/>
                </a:solidFill>
              </a:rPr>
              <a:t>月実施予定）</a:t>
            </a:r>
            <a:endParaRPr lang="en-US" altLang="ja-JP" sz="1100" dirty="0">
              <a:solidFill>
                <a:prstClr val="black"/>
              </a:solidFill>
            </a:endParaRPr>
          </a:p>
          <a:p>
            <a:pPr lvl="0">
              <a:spcBef>
                <a:spcPts val="300"/>
              </a:spcBef>
            </a:pPr>
            <a:r>
              <a:rPr lang="ja-JP" altLang="en-US" sz="1100" dirty="0">
                <a:solidFill>
                  <a:prstClr val="black"/>
                </a:solidFill>
              </a:rPr>
              <a:t>　　　　（</a:t>
            </a:r>
            <a:r>
              <a:rPr lang="en-US" altLang="ja-JP" sz="1100" dirty="0">
                <a:solidFill>
                  <a:prstClr val="black"/>
                </a:solidFill>
              </a:rPr>
              <a:t>2019</a:t>
            </a:r>
            <a:r>
              <a:rPr lang="ja-JP" altLang="en-US" sz="1100" dirty="0">
                <a:solidFill>
                  <a:prstClr val="black"/>
                </a:solidFill>
              </a:rPr>
              <a:t>年</a:t>
            </a:r>
            <a:r>
              <a:rPr lang="en-US" altLang="ja-JP" sz="1100" dirty="0">
                <a:solidFill>
                  <a:prstClr val="black"/>
                </a:solidFill>
              </a:rPr>
              <a:t>3</a:t>
            </a:r>
            <a:r>
              <a:rPr lang="ja-JP" altLang="en-US" sz="1100" dirty="0">
                <a:solidFill>
                  <a:prstClr val="black"/>
                </a:solidFill>
              </a:rPr>
              <a:t>～</a:t>
            </a:r>
            <a:r>
              <a:rPr lang="en-US" altLang="ja-JP" sz="1100" dirty="0">
                <a:solidFill>
                  <a:prstClr val="black"/>
                </a:solidFill>
              </a:rPr>
              <a:t>4</a:t>
            </a:r>
            <a:r>
              <a:rPr lang="ja-JP" altLang="en-US" sz="1100" dirty="0">
                <a:solidFill>
                  <a:prstClr val="black"/>
                </a:solidFill>
              </a:rPr>
              <a:t>月実績：</a:t>
            </a:r>
            <a:r>
              <a:rPr lang="en-US" altLang="ja-JP" sz="1100" dirty="0">
                <a:solidFill>
                  <a:prstClr val="black"/>
                </a:solidFill>
              </a:rPr>
              <a:t>6,409</a:t>
            </a:r>
            <a:r>
              <a:rPr lang="ja-JP" altLang="en-US" sz="1100" dirty="0">
                <a:solidFill>
                  <a:prstClr val="black"/>
                </a:solidFill>
              </a:rPr>
              <a:t>名　前年比</a:t>
            </a:r>
            <a:r>
              <a:rPr lang="en-US" altLang="ja-JP" sz="1100" dirty="0">
                <a:solidFill>
                  <a:prstClr val="black"/>
                </a:solidFill>
              </a:rPr>
              <a:t>352</a:t>
            </a:r>
            <a:r>
              <a:rPr lang="ja-JP" altLang="en-US" sz="1100" dirty="0">
                <a:solidFill>
                  <a:prstClr val="black"/>
                </a:solidFill>
              </a:rPr>
              <a:t>名減）</a:t>
            </a:r>
            <a:endParaRPr lang="en-US" altLang="ja-JP" sz="1100" dirty="0">
              <a:solidFill>
                <a:prstClr val="black"/>
              </a:solidFill>
            </a:endParaRPr>
          </a:p>
          <a:p>
            <a:pPr>
              <a:spcBef>
                <a:spcPts val="300"/>
              </a:spcBef>
            </a:pPr>
            <a:endParaRPr lang="ja-JP" altLang="en-US" dirty="0"/>
          </a:p>
        </p:txBody>
      </p:sp>
      <p:sp>
        <p:nvSpPr>
          <p:cNvPr id="11" name="正方形/長方形 10"/>
          <p:cNvSpPr/>
          <p:nvPr/>
        </p:nvSpPr>
        <p:spPr>
          <a:xfrm>
            <a:off x="5711011" y="1732629"/>
            <a:ext cx="3324243" cy="5125371"/>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pPr lvl="0"/>
            <a:r>
              <a:rPr lang="ja-JP" altLang="en-US" sz="1400" b="1" dirty="0">
                <a:solidFill>
                  <a:prstClr val="black"/>
                </a:solidFill>
              </a:rPr>
              <a:t>～２０２０年度の取組み～</a:t>
            </a:r>
            <a:endParaRPr lang="en-US" altLang="ja-JP" sz="1400" b="1" dirty="0">
              <a:solidFill>
                <a:prstClr val="black"/>
              </a:solidFill>
            </a:endParaRPr>
          </a:p>
          <a:p>
            <a:pPr>
              <a:spcBef>
                <a:spcPts val="300"/>
              </a:spcBef>
            </a:pPr>
            <a:r>
              <a:rPr lang="ja-JP" altLang="en-US" sz="1300" b="1" dirty="0"/>
              <a:t>＜方針＞</a:t>
            </a:r>
            <a:endParaRPr lang="en-US" altLang="ja-JP" sz="1200" b="1" dirty="0">
              <a:latin typeface="+mj-ea"/>
              <a:ea typeface="+mj-ea"/>
            </a:endParaRPr>
          </a:p>
          <a:p>
            <a:pPr marL="171450" indent="-171450">
              <a:buFont typeface="Wingdings" panose="05000000000000000000" pitchFamily="2" charset="2"/>
              <a:buChar char="Ø"/>
            </a:pPr>
            <a:r>
              <a:rPr lang="ja-JP" altLang="en-US" sz="1200" u="sng" dirty="0">
                <a:latin typeface="+mj-ea"/>
                <a:ea typeface="+mj-ea"/>
              </a:rPr>
              <a:t>大阪観光局等と連携した効果的なプロモーション実施</a:t>
            </a:r>
            <a:endParaRPr lang="en-US" altLang="ja-JP" sz="1200" u="sng" dirty="0">
              <a:latin typeface="+mj-ea"/>
              <a:ea typeface="+mj-ea"/>
            </a:endParaRPr>
          </a:p>
          <a:p>
            <a:pPr marL="171450" indent="-171450">
              <a:buFont typeface="Wingdings" panose="05000000000000000000" pitchFamily="2" charset="2"/>
              <a:buChar char="Ø"/>
            </a:pPr>
            <a:r>
              <a:rPr lang="ja-JP" altLang="en-US" sz="1200" u="sng" dirty="0">
                <a:latin typeface="+mj-ea"/>
              </a:rPr>
              <a:t> ビジネスマッチングを視野に入れた観光商品企画</a:t>
            </a:r>
            <a:endParaRPr lang="en-US" altLang="ja-JP" sz="1200" u="sng" dirty="0"/>
          </a:p>
          <a:p>
            <a:pPr>
              <a:spcBef>
                <a:spcPts val="600"/>
              </a:spcBef>
            </a:pPr>
            <a:endParaRPr lang="en-US" altLang="ja-JP" sz="1300" b="1" dirty="0"/>
          </a:p>
          <a:p>
            <a:pPr>
              <a:spcBef>
                <a:spcPts val="600"/>
              </a:spcBef>
            </a:pPr>
            <a:r>
              <a:rPr lang="ja-JP" altLang="en-US" sz="1300" b="1" dirty="0"/>
              <a:t>＜具体的な取組み＞</a:t>
            </a:r>
            <a:endParaRPr lang="en-US" altLang="ja-JP" sz="1100" b="1" dirty="0">
              <a:latin typeface="+mj-ea"/>
              <a:ea typeface="+mj-ea"/>
            </a:endParaRPr>
          </a:p>
          <a:p>
            <a:pPr>
              <a:spcBef>
                <a:spcPts val="300"/>
              </a:spcBef>
            </a:pPr>
            <a:r>
              <a:rPr lang="ja-JP" altLang="en-US" sz="1200" b="1" u="sng" dirty="0">
                <a:latin typeface="+mj-ea"/>
                <a:ea typeface="+mj-ea"/>
              </a:rPr>
              <a:t>１．ブランディング促進事業</a:t>
            </a:r>
            <a:endParaRPr lang="en-US" altLang="ja-JP" sz="1100" b="1" u="sng" dirty="0">
              <a:latin typeface="+mj-ea"/>
              <a:ea typeface="+mj-ea"/>
            </a:endParaRPr>
          </a:p>
          <a:p>
            <a:pPr lvl="0">
              <a:spcBef>
                <a:spcPts val="300"/>
              </a:spcBef>
            </a:pPr>
            <a:r>
              <a:rPr lang="ja-JP" altLang="en-US" sz="1100" dirty="0">
                <a:latin typeface="+mj-ea"/>
                <a:ea typeface="+mj-ea"/>
              </a:rPr>
              <a:t>　</a:t>
            </a:r>
            <a:r>
              <a:rPr lang="ja-JP" altLang="en-US" sz="1100" dirty="0">
                <a:solidFill>
                  <a:prstClr val="black"/>
                </a:solidFill>
                <a:latin typeface="ＭＳ Ｐゴシック" panose="020B0600070205080204" pitchFamily="50" charset="-128"/>
              </a:rPr>
              <a:t>●動画を活用した水都大阪の景観再発見、</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新体験（</a:t>
            </a:r>
            <a:r>
              <a:rPr lang="en-US" altLang="ja-JP" sz="1100" dirty="0">
                <a:solidFill>
                  <a:prstClr val="black"/>
                </a:solidFill>
                <a:latin typeface="ＭＳ Ｐゴシック" panose="020B0600070205080204" pitchFamily="50" charset="-128"/>
              </a:rPr>
              <a:t>VR)</a:t>
            </a:r>
          </a:p>
          <a:p>
            <a:pPr lvl="0">
              <a:spcBef>
                <a:spcPts val="300"/>
              </a:spcBef>
            </a:pPr>
            <a:r>
              <a:rPr lang="ja-JP" altLang="en-US" sz="1100" dirty="0">
                <a:solidFill>
                  <a:prstClr val="black"/>
                </a:solidFill>
                <a:latin typeface="ＭＳ Ｐゴシック" panose="020B0600070205080204" pitchFamily="50" charset="-128"/>
              </a:rPr>
              <a:t>　●ツーリズム</a:t>
            </a:r>
            <a:r>
              <a:rPr lang="en-US" altLang="ja-JP" sz="1100" dirty="0">
                <a:solidFill>
                  <a:prstClr val="black"/>
                </a:solidFill>
                <a:latin typeface="ＭＳ Ｐゴシック" panose="020B0600070205080204" pitchFamily="50" charset="-128"/>
              </a:rPr>
              <a:t>EXPO</a:t>
            </a:r>
            <a:r>
              <a:rPr lang="ja-JP" altLang="en-US" sz="1100" dirty="0">
                <a:solidFill>
                  <a:prstClr val="black"/>
                </a:solidFill>
                <a:latin typeface="ＭＳ Ｐゴシック" panose="020B0600070205080204" pitchFamily="50" charset="-128"/>
              </a:rPr>
              <a:t>ジャパン（</a:t>
            </a:r>
            <a:r>
              <a:rPr lang="en-US" altLang="ja-JP" sz="1100" dirty="0">
                <a:solidFill>
                  <a:prstClr val="black"/>
                </a:solidFill>
                <a:latin typeface="ＭＳ Ｐゴシック" panose="020B0600070205080204" pitchFamily="50" charset="-128"/>
              </a:rPr>
              <a:t>2020</a:t>
            </a:r>
            <a:r>
              <a:rPr lang="ja-JP" altLang="en-US" sz="1100" dirty="0">
                <a:solidFill>
                  <a:prstClr val="black"/>
                </a:solidFill>
                <a:latin typeface="ＭＳ Ｐゴシック" panose="020B0600070205080204" pitchFamily="50" charset="-128"/>
              </a:rPr>
              <a:t>年</a:t>
            </a:r>
            <a:r>
              <a:rPr lang="en-US" altLang="ja-JP" sz="1100" dirty="0">
                <a:solidFill>
                  <a:prstClr val="black"/>
                </a:solidFill>
                <a:latin typeface="ＭＳ Ｐゴシック" panose="020B0600070205080204" pitchFamily="50" charset="-128"/>
              </a:rPr>
              <a:t>10</a:t>
            </a:r>
            <a:r>
              <a:rPr lang="ja-JP" altLang="en-US" sz="1100" dirty="0">
                <a:solidFill>
                  <a:prstClr val="black"/>
                </a:solidFill>
                <a:latin typeface="ＭＳ Ｐゴシック" panose="020B0600070205080204" pitchFamily="50" charset="-128"/>
              </a:rPr>
              <a:t>月</a:t>
            </a:r>
            <a:r>
              <a:rPr lang="ja-JP" altLang="en-US" sz="1100" dirty="0">
                <a:solidFill>
                  <a:schemeClr val="tx1"/>
                </a:solidFill>
                <a:latin typeface="ＭＳ Ｐゴシック" panose="020B0600070205080204" pitchFamily="50" charset="-128"/>
              </a:rPr>
              <a:t>沖縄開催</a:t>
            </a:r>
            <a:r>
              <a:rPr lang="ja-JP" altLang="en-US" sz="1100" dirty="0">
                <a:solidFill>
                  <a:prstClr val="black"/>
                </a:solidFill>
                <a:latin typeface="ＭＳ Ｐゴシック" panose="020B0600070205080204" pitchFamily="50" charset="-128"/>
              </a:rPr>
              <a:t>）</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での水都大阪の</a:t>
            </a:r>
            <a:r>
              <a:rPr lang="en-US" altLang="ja-JP" sz="1100" dirty="0">
                <a:solidFill>
                  <a:prstClr val="black"/>
                </a:solidFill>
                <a:latin typeface="ＭＳ Ｐゴシック" panose="020B0600070205080204" pitchFamily="50" charset="-128"/>
              </a:rPr>
              <a:t>PR</a:t>
            </a:r>
            <a:br>
              <a:rPr lang="en-US" altLang="ja-JP" sz="1100" dirty="0">
                <a:solidFill>
                  <a:prstClr val="black"/>
                </a:solidFill>
                <a:latin typeface="ＭＳ Ｐゴシック" panose="020B0600070205080204" pitchFamily="50" charset="-128"/>
              </a:rPr>
            </a:br>
            <a:r>
              <a:rPr lang="ja-JP" altLang="en-US" sz="1100" dirty="0">
                <a:solidFill>
                  <a:prstClr val="black"/>
                </a:solidFill>
                <a:latin typeface="ＭＳ Ｐゴシック" panose="020B0600070205080204" pitchFamily="50" charset="-128"/>
              </a:rPr>
              <a:t>　●関西の各大学と水都大阪</a:t>
            </a:r>
            <a:r>
              <a:rPr lang="en-US" altLang="ja-JP" sz="1100" dirty="0">
                <a:solidFill>
                  <a:prstClr val="black"/>
                </a:solidFill>
                <a:latin typeface="ＭＳ Ｐゴシック" panose="020B0600070205080204" pitchFamily="50" charset="-128"/>
              </a:rPr>
              <a:t>PR</a:t>
            </a:r>
            <a:r>
              <a:rPr lang="ja-JP" altLang="en-US" sz="1100" dirty="0">
                <a:solidFill>
                  <a:prstClr val="black"/>
                </a:solidFill>
                <a:latin typeface="ＭＳ Ｐゴシック" panose="020B0600070205080204" pitchFamily="50" charset="-128"/>
              </a:rPr>
              <a:t>展開の検討</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●メディア展開（テレビ・ラジオ・雑誌等との連携）</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●アートをキーにした情報発信</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●ＳＮＳを活用した情報発信</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
            </a:r>
            <a:br>
              <a:rPr lang="en-US" altLang="ja-JP" sz="1100" dirty="0">
                <a:solidFill>
                  <a:prstClr val="black"/>
                </a:solidFill>
                <a:latin typeface="ＭＳ Ｐゴシック" panose="020B0600070205080204" pitchFamily="50" charset="-128"/>
              </a:rPr>
            </a:br>
            <a:r>
              <a:rPr lang="ja-JP" altLang="en-US" sz="1200" b="1" u="sng" dirty="0">
                <a:solidFill>
                  <a:prstClr val="black"/>
                </a:solidFill>
                <a:latin typeface="ＭＳ Ｐゴシック" panose="020B0600070205080204" pitchFamily="50" charset="-128"/>
              </a:rPr>
              <a:t>２．次世代啓発事業</a:t>
            </a:r>
            <a:endParaRPr lang="en-US" altLang="ja-JP" sz="12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ja-JP" altLang="en-US" sz="1100" dirty="0">
                <a:solidFill>
                  <a:prstClr val="black"/>
                </a:solidFill>
              </a:rPr>
              <a:t>大川さくらクルーズ小学生無料乗船企画</a:t>
            </a:r>
            <a:endParaRPr lang="en-US" altLang="ja-JP" sz="1100" dirty="0">
              <a:latin typeface="+mj-ea"/>
              <a:ea typeface="+mj-ea"/>
            </a:endParaRPr>
          </a:p>
        </p:txBody>
      </p:sp>
      <p:pic>
        <p:nvPicPr>
          <p:cNvPr id="13" name="図 12">
            <a:extLst>
              <a:ext uri="{FF2B5EF4-FFF2-40B4-BE49-F238E27FC236}">
                <a16:creationId xmlns:a16="http://schemas.microsoft.com/office/drawing/2014/main" id="{2B772AA9-37B4-4C76-BEB6-059252A5AB0F}"/>
              </a:ext>
            </a:extLst>
          </p:cNvPr>
          <p:cNvPicPr>
            <a:picLocks noChangeAspect="1"/>
          </p:cNvPicPr>
          <p:nvPr/>
        </p:nvPicPr>
        <p:blipFill>
          <a:blip r:embed="rId2"/>
          <a:stretch>
            <a:fillRect/>
          </a:stretch>
        </p:blipFill>
        <p:spPr>
          <a:xfrm>
            <a:off x="3203848" y="1821909"/>
            <a:ext cx="1182727" cy="664522"/>
          </a:xfrm>
          <a:prstGeom prst="rect">
            <a:avLst/>
          </a:prstGeom>
        </p:spPr>
      </p:pic>
      <p:pic>
        <p:nvPicPr>
          <p:cNvPr id="14" name="図 13">
            <a:extLst>
              <a:ext uri="{FF2B5EF4-FFF2-40B4-BE49-F238E27FC236}">
                <a16:creationId xmlns:a16="http://schemas.microsoft.com/office/drawing/2014/main" id="{A1B8E6E9-E1A1-4DD1-9F39-3C7ED4BECD8A}"/>
              </a:ext>
            </a:extLst>
          </p:cNvPr>
          <p:cNvPicPr>
            <a:picLocks noChangeAspect="1"/>
          </p:cNvPicPr>
          <p:nvPr/>
        </p:nvPicPr>
        <p:blipFill>
          <a:blip r:embed="rId3"/>
          <a:stretch>
            <a:fillRect/>
          </a:stretch>
        </p:blipFill>
        <p:spPr>
          <a:xfrm>
            <a:off x="4464241" y="1833238"/>
            <a:ext cx="1182727" cy="877900"/>
          </a:xfrm>
          <a:prstGeom prst="rect">
            <a:avLst/>
          </a:prstGeom>
        </p:spPr>
      </p:pic>
      <p:pic>
        <p:nvPicPr>
          <p:cNvPr id="15" name="図 14">
            <a:extLst>
              <a:ext uri="{FF2B5EF4-FFF2-40B4-BE49-F238E27FC236}">
                <a16:creationId xmlns:a16="http://schemas.microsoft.com/office/drawing/2014/main" id="{C3B10591-3697-4B35-8BD4-3DECAFFA69B3}"/>
              </a:ext>
            </a:extLst>
          </p:cNvPr>
          <p:cNvPicPr>
            <a:picLocks noChangeAspect="1"/>
          </p:cNvPicPr>
          <p:nvPr/>
        </p:nvPicPr>
        <p:blipFill>
          <a:blip r:embed="rId4"/>
          <a:stretch>
            <a:fillRect/>
          </a:stretch>
        </p:blipFill>
        <p:spPr>
          <a:xfrm>
            <a:off x="4460478" y="2728358"/>
            <a:ext cx="1176630" cy="890093"/>
          </a:xfrm>
          <a:prstGeom prst="rect">
            <a:avLst/>
          </a:prstGeom>
        </p:spPr>
      </p:pic>
      <p:sp>
        <p:nvSpPr>
          <p:cNvPr id="16" name="正方形/長方形 15">
            <a:extLst>
              <a:ext uri="{FF2B5EF4-FFF2-40B4-BE49-F238E27FC236}">
                <a16:creationId xmlns:a16="http://schemas.microsoft.com/office/drawing/2014/main" id="{DF9324F4-58A2-4B74-A744-86BE54E91C1C}"/>
              </a:ext>
            </a:extLst>
          </p:cNvPr>
          <p:cNvSpPr/>
          <p:nvPr/>
        </p:nvSpPr>
        <p:spPr>
          <a:xfrm>
            <a:off x="4343006" y="3613179"/>
            <a:ext cx="1407758" cy="215444"/>
          </a:xfrm>
          <a:prstGeom prst="rect">
            <a:avLst/>
          </a:prstGeom>
          <a:noFill/>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ツーリズム</a:t>
            </a:r>
            <a:r>
              <a:rPr lang="en-US" altLang="ja-JP" sz="800" dirty="0">
                <a:latin typeface="Meiryo UI" panose="020B0604030504040204" pitchFamily="50" charset="-128"/>
                <a:ea typeface="Meiryo UI" panose="020B0604030504040204" pitchFamily="50" charset="-128"/>
              </a:rPr>
              <a:t>EXPO</a:t>
            </a:r>
            <a:r>
              <a:rPr lang="ja-JP" altLang="en-US" sz="800" dirty="0">
                <a:latin typeface="Meiryo UI" panose="020B0604030504040204" pitchFamily="50" charset="-128"/>
                <a:ea typeface="Meiryo UI" panose="020B0604030504040204" pitchFamily="50" charset="-128"/>
              </a:rPr>
              <a:t>２０１９</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7DDFF58B-6719-4CB8-9464-2454F4D2F389}"/>
              </a:ext>
            </a:extLst>
          </p:cNvPr>
          <p:cNvPicPr>
            <a:picLocks noChangeAspect="1"/>
          </p:cNvPicPr>
          <p:nvPr/>
        </p:nvPicPr>
        <p:blipFill>
          <a:blip r:embed="rId5"/>
          <a:stretch>
            <a:fillRect/>
          </a:stretch>
        </p:blipFill>
        <p:spPr>
          <a:xfrm>
            <a:off x="4707736" y="3897153"/>
            <a:ext cx="930711" cy="1238444"/>
          </a:xfrm>
          <a:prstGeom prst="rect">
            <a:avLst/>
          </a:prstGeom>
        </p:spPr>
      </p:pic>
      <p:sp>
        <p:nvSpPr>
          <p:cNvPr id="20" name="正方形/長方形 19">
            <a:extLst>
              <a:ext uri="{FF2B5EF4-FFF2-40B4-BE49-F238E27FC236}">
                <a16:creationId xmlns:a16="http://schemas.microsoft.com/office/drawing/2014/main" id="{DB455A34-8AF8-477A-81E1-596DE41DE632}"/>
              </a:ext>
            </a:extLst>
          </p:cNvPr>
          <p:cNvSpPr/>
          <p:nvPr/>
        </p:nvSpPr>
        <p:spPr>
          <a:xfrm>
            <a:off x="4614072" y="5157772"/>
            <a:ext cx="1080745" cy="215444"/>
          </a:xfrm>
          <a:prstGeom prst="rect">
            <a:avLst/>
          </a:prstGeom>
          <a:noFill/>
        </p:spPr>
        <p:txBody>
          <a:bodyPr wrap="non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５大学キースケープ</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7E000CF-B2BD-4BF4-A4F0-746FF1C241DC}"/>
              </a:ext>
            </a:extLst>
          </p:cNvPr>
          <p:cNvPicPr>
            <a:picLocks noChangeAspect="1"/>
          </p:cNvPicPr>
          <p:nvPr/>
        </p:nvPicPr>
        <p:blipFill>
          <a:blip r:embed="rId6"/>
          <a:stretch>
            <a:fillRect/>
          </a:stretch>
        </p:blipFill>
        <p:spPr>
          <a:xfrm>
            <a:off x="3851920" y="3885698"/>
            <a:ext cx="827978" cy="1270659"/>
          </a:xfrm>
          <a:prstGeom prst="rect">
            <a:avLst/>
          </a:prstGeom>
        </p:spPr>
      </p:pic>
      <p:pic>
        <p:nvPicPr>
          <p:cNvPr id="5" name="図 4">
            <a:extLst>
              <a:ext uri="{FF2B5EF4-FFF2-40B4-BE49-F238E27FC236}">
                <a16:creationId xmlns:a16="http://schemas.microsoft.com/office/drawing/2014/main" id="{0F83A9F4-F5CA-4FFD-A417-1D0ACBFFE487}"/>
              </a:ext>
            </a:extLst>
          </p:cNvPr>
          <p:cNvPicPr>
            <a:picLocks noChangeAspect="1"/>
          </p:cNvPicPr>
          <p:nvPr/>
        </p:nvPicPr>
        <p:blipFill>
          <a:blip r:embed="rId7"/>
          <a:stretch>
            <a:fillRect/>
          </a:stretch>
        </p:blipFill>
        <p:spPr>
          <a:xfrm>
            <a:off x="1195905" y="5992779"/>
            <a:ext cx="999831" cy="762066"/>
          </a:xfrm>
          <a:prstGeom prst="rect">
            <a:avLst/>
          </a:prstGeom>
        </p:spPr>
      </p:pic>
      <p:pic>
        <p:nvPicPr>
          <p:cNvPr id="12" name="図 11">
            <a:extLst>
              <a:ext uri="{FF2B5EF4-FFF2-40B4-BE49-F238E27FC236}">
                <a16:creationId xmlns:a16="http://schemas.microsoft.com/office/drawing/2014/main" id="{025EBB28-6243-49C8-BD2A-F998D9CB1C49}"/>
              </a:ext>
            </a:extLst>
          </p:cNvPr>
          <p:cNvPicPr>
            <a:picLocks noChangeAspect="1"/>
          </p:cNvPicPr>
          <p:nvPr/>
        </p:nvPicPr>
        <p:blipFill>
          <a:blip r:embed="rId8"/>
          <a:stretch>
            <a:fillRect/>
          </a:stretch>
        </p:blipFill>
        <p:spPr>
          <a:xfrm>
            <a:off x="3482886" y="5825204"/>
            <a:ext cx="1402763" cy="929641"/>
          </a:xfrm>
          <a:prstGeom prst="rect">
            <a:avLst/>
          </a:prstGeom>
        </p:spPr>
      </p:pic>
      <p:pic>
        <p:nvPicPr>
          <p:cNvPr id="21" name="図 20">
            <a:extLst>
              <a:ext uri="{FF2B5EF4-FFF2-40B4-BE49-F238E27FC236}">
                <a16:creationId xmlns:a16="http://schemas.microsoft.com/office/drawing/2014/main" id="{AE04B7BA-0E68-4DEB-AF8D-BB109CCD3982}"/>
              </a:ext>
            </a:extLst>
          </p:cNvPr>
          <p:cNvPicPr>
            <a:picLocks noChangeAspect="1"/>
          </p:cNvPicPr>
          <p:nvPr/>
        </p:nvPicPr>
        <p:blipFill>
          <a:blip r:embed="rId9"/>
          <a:stretch>
            <a:fillRect/>
          </a:stretch>
        </p:blipFill>
        <p:spPr>
          <a:xfrm>
            <a:off x="2272909" y="5992779"/>
            <a:ext cx="1179324" cy="783819"/>
          </a:xfrm>
          <a:prstGeom prst="rect">
            <a:avLst/>
          </a:prstGeom>
        </p:spPr>
      </p:pic>
      <p:sp>
        <p:nvSpPr>
          <p:cNvPr id="23" name="正方形/長方形 22">
            <a:extLst>
              <a:ext uri="{FF2B5EF4-FFF2-40B4-BE49-F238E27FC236}">
                <a16:creationId xmlns:a16="http://schemas.microsoft.com/office/drawing/2014/main" id="{1BF44B2F-3263-4E4A-B1E1-D27610F8C38F}"/>
              </a:ext>
            </a:extLst>
          </p:cNvPr>
          <p:cNvSpPr/>
          <p:nvPr/>
        </p:nvSpPr>
        <p:spPr>
          <a:xfrm>
            <a:off x="4788024" y="6438528"/>
            <a:ext cx="978153" cy="230832"/>
          </a:xfrm>
          <a:prstGeom prst="rect">
            <a:avLst/>
          </a:prstGeom>
          <a:noFill/>
        </p:spPr>
        <p:txBody>
          <a:bodyPr wrap="none">
            <a:spAutoFit/>
          </a:bodyPr>
          <a:lstStyle/>
          <a:p>
            <a:r>
              <a:rPr lang="en-US" altLang="ja-JP" sz="900" dirty="0"/>
              <a:t>【</a:t>
            </a:r>
            <a:r>
              <a:rPr lang="ja-JP" altLang="en-US" sz="900" dirty="0"/>
              <a:t>さくらクルーズ</a:t>
            </a:r>
            <a:r>
              <a:rPr lang="en-US" altLang="ja-JP" sz="900" dirty="0"/>
              <a:t>】</a:t>
            </a:r>
            <a:endParaRPr lang="ja-JP" altLang="en-US" sz="900" dirty="0"/>
          </a:p>
        </p:txBody>
      </p:sp>
      <p:sp>
        <p:nvSpPr>
          <p:cNvPr id="17" name="テキスト ボックス 16">
            <a:extLst>
              <a:ext uri="{FF2B5EF4-FFF2-40B4-BE49-F238E27FC236}">
                <a16:creationId xmlns:a16="http://schemas.microsoft.com/office/drawing/2014/main" id="{983A1606-9B02-43C7-A9C8-319FEBEA9F7C}"/>
              </a:ext>
            </a:extLst>
          </p:cNvPr>
          <p:cNvSpPr txBox="1"/>
          <p:nvPr/>
        </p:nvSpPr>
        <p:spPr>
          <a:xfrm>
            <a:off x="8165847" y="6472569"/>
            <a:ext cx="9781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１１</a:t>
            </a:r>
          </a:p>
        </p:txBody>
      </p:sp>
    </p:spTree>
    <p:extLst>
      <p:ext uri="{BB962C8B-B14F-4D97-AF65-F5344CB8AC3E}">
        <p14:creationId xmlns:p14="http://schemas.microsoft.com/office/powerpoint/2010/main" val="146906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35728"/>
            <a:ext cx="8928992" cy="562074"/>
          </a:xfrm>
          <a:ln/>
        </p:spPr>
        <p:style>
          <a:lnRef idx="3">
            <a:schemeClr val="lt1"/>
          </a:lnRef>
          <a:fillRef idx="1">
            <a:schemeClr val="accent1"/>
          </a:fillRef>
          <a:effectRef idx="1">
            <a:schemeClr val="accent1"/>
          </a:effectRef>
          <a:fontRef idx="minor">
            <a:schemeClr val="lt1"/>
          </a:fontRef>
        </p:style>
        <p:txBody>
          <a:bodyPr>
            <a:noAutofit/>
          </a:bodyPr>
          <a:lstStyle/>
          <a:p>
            <a:pPr algn="l"/>
            <a:r>
              <a:rPr lang="ja-JP" altLang="en-US" sz="2000" dirty="0"/>
              <a:t>■ ブランディング</a:t>
            </a:r>
            <a:endParaRPr kumimoji="1" lang="ja-JP" altLang="en-US" sz="2000" dirty="0"/>
          </a:p>
        </p:txBody>
      </p:sp>
      <p:sp>
        <p:nvSpPr>
          <p:cNvPr id="9" name="角丸四角形 8"/>
          <p:cNvSpPr/>
          <p:nvPr/>
        </p:nvSpPr>
        <p:spPr>
          <a:xfrm>
            <a:off x="107504" y="1083800"/>
            <a:ext cx="8928992" cy="648000"/>
          </a:xfrm>
          <a:prstGeom prst="roundRect">
            <a:avLst>
              <a:gd name="adj" fmla="val 0"/>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ja-JP" altLang="en-US" sz="1400" i="1" dirty="0">
                <a:solidFill>
                  <a:schemeClr val="dk1">
                    <a:alpha val="90000"/>
                  </a:schemeClr>
                </a:solidFill>
              </a:rPr>
              <a:t>大阪の都市魅力として、水都大阪の価値を高め、ブランドとしての水都大阪のイメージを国内外に浸透させ、国際的な観光プレゼンスの向上を目的に各種事業を実施</a:t>
            </a:r>
          </a:p>
        </p:txBody>
      </p:sp>
      <p:sp>
        <p:nvSpPr>
          <p:cNvPr id="10" name="正方形/長方形 9"/>
          <p:cNvSpPr/>
          <p:nvPr/>
        </p:nvSpPr>
        <p:spPr>
          <a:xfrm>
            <a:off x="107504" y="1733388"/>
            <a:ext cx="8917117" cy="5124612"/>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b="1" dirty="0"/>
              <a:t>＜２０１９年度の取組実績＞</a:t>
            </a:r>
            <a:endParaRPr lang="en-US" altLang="ja-JP" sz="1400" b="1" dirty="0"/>
          </a:p>
          <a:p>
            <a:r>
              <a:rPr lang="ja-JP" altLang="en-US" sz="800" dirty="0"/>
              <a:t>　</a:t>
            </a:r>
            <a:endParaRPr lang="en-US" altLang="ja-JP" sz="800" dirty="0"/>
          </a:p>
          <a:p>
            <a:pPr lvl="0"/>
            <a:r>
              <a:rPr lang="ja-JP" altLang="en-US" sz="800" dirty="0"/>
              <a:t>　</a:t>
            </a:r>
            <a:endParaRPr lang="en-US" altLang="ja-JP" sz="800" dirty="0">
              <a:solidFill>
                <a:prstClr val="black"/>
              </a:solidFill>
            </a:endParaRPr>
          </a:p>
          <a:p>
            <a:pPr lvl="0"/>
            <a:r>
              <a:rPr lang="ja-JP" altLang="en-US" sz="1200" b="1" u="sng" dirty="0">
                <a:solidFill>
                  <a:prstClr val="black"/>
                </a:solidFill>
              </a:rPr>
              <a:t>３．観光化支援事業</a:t>
            </a:r>
            <a:endParaRPr lang="en-US" altLang="ja-JP" sz="11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　初の大阪開催となったツーリズム</a:t>
            </a:r>
            <a:r>
              <a:rPr lang="en-US" altLang="ja-JP" sz="1100" dirty="0">
                <a:solidFill>
                  <a:prstClr val="black"/>
                </a:solidFill>
                <a:latin typeface="ＭＳ Ｐゴシック" panose="020B0600070205080204" pitchFamily="50" charset="-128"/>
              </a:rPr>
              <a:t>EXPO</a:t>
            </a:r>
            <a:r>
              <a:rPr lang="ja-JP" altLang="en-US" sz="1100" dirty="0">
                <a:solidFill>
                  <a:prstClr val="black"/>
                </a:solidFill>
                <a:latin typeface="ＭＳ Ｐゴシック" panose="020B0600070205080204" pitchFamily="50" charset="-128"/>
              </a:rPr>
              <a:t>ジャパンなど各種商談会に参加し、国内外の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旅行会社等に舟運をはじめとする水都大阪の</a:t>
            </a:r>
            <a:r>
              <a:rPr lang="en-US" altLang="ja-JP" sz="1100" dirty="0">
                <a:solidFill>
                  <a:prstClr val="black"/>
                </a:solidFill>
                <a:latin typeface="ＭＳ Ｐゴシック" panose="020B0600070205080204" pitchFamily="50" charset="-128"/>
              </a:rPr>
              <a:t>PR</a:t>
            </a:r>
            <a:r>
              <a:rPr lang="ja-JP" altLang="en-US" sz="1100" dirty="0">
                <a:solidFill>
                  <a:prstClr val="black"/>
                </a:solidFill>
                <a:latin typeface="ＭＳ Ｐゴシック" panose="020B0600070205080204" pitchFamily="50" charset="-128"/>
              </a:rPr>
              <a:t>を行うとともに相手方のニーズの</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聞き取りを</a:t>
            </a:r>
            <a:r>
              <a:rPr lang="ja-JP" altLang="en-US" sz="1100" dirty="0">
                <a:solidFill>
                  <a:schemeClr val="tx1"/>
                </a:solidFill>
                <a:latin typeface="ＭＳ Ｐゴシック" panose="020B0600070205080204" pitchFamily="50" charset="-128"/>
              </a:rPr>
              <a:t>実施</a:t>
            </a:r>
            <a:endParaRPr lang="en-US" altLang="ja-JP" sz="1100" dirty="0">
              <a:solidFill>
                <a:schemeClr val="tx1"/>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　上記商談会に活用するため、</a:t>
            </a:r>
            <a:r>
              <a:rPr lang="en-US" altLang="ja-JP" sz="1100" dirty="0">
                <a:solidFill>
                  <a:prstClr val="black"/>
                </a:solidFill>
                <a:latin typeface="ＭＳ Ｐゴシック" panose="020B0600070205080204" pitchFamily="50" charset="-128"/>
              </a:rPr>
              <a:t>2018</a:t>
            </a:r>
            <a:r>
              <a:rPr lang="ja-JP" altLang="en-US" sz="1100" dirty="0">
                <a:solidFill>
                  <a:prstClr val="black"/>
                </a:solidFill>
                <a:latin typeface="ＭＳ Ｐゴシック" panose="020B0600070205080204" pitchFamily="50" charset="-128"/>
              </a:rPr>
              <a:t>年度に作成した</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「船のカタログ」の英語版を</a:t>
            </a:r>
            <a:r>
              <a:rPr lang="ja-JP" altLang="en-US" sz="1100" dirty="0">
                <a:solidFill>
                  <a:schemeClr val="tx1"/>
                </a:solidFill>
                <a:latin typeface="ＭＳ Ｐゴシック" panose="020B0600070205080204" pitchFamily="50" charset="-128"/>
              </a:rPr>
              <a:t>作成</a:t>
            </a:r>
            <a:endParaRPr lang="en-US" altLang="ja-JP" sz="1100" dirty="0">
              <a:solidFill>
                <a:schemeClr val="tx1"/>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　ワールドマスターズゲームズ</a:t>
            </a:r>
            <a:r>
              <a:rPr lang="en-US" altLang="ja-JP" sz="1100" dirty="0">
                <a:solidFill>
                  <a:prstClr val="black"/>
                </a:solidFill>
                <a:latin typeface="ＭＳ Ｐゴシック" panose="020B0600070205080204" pitchFamily="50" charset="-128"/>
              </a:rPr>
              <a:t>2021</a:t>
            </a:r>
            <a:r>
              <a:rPr lang="ja-JP" altLang="en-US" sz="1100" dirty="0">
                <a:solidFill>
                  <a:prstClr val="black"/>
                </a:solidFill>
                <a:latin typeface="ＭＳ Ｐゴシック" panose="020B0600070205080204" pitchFamily="50" charset="-128"/>
              </a:rPr>
              <a:t>関西の組織委員会が募集</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する、着地型商品の企画募集枠（</a:t>
            </a:r>
            <a:r>
              <a:rPr lang="en-US" altLang="ja-JP" sz="1100" dirty="0">
                <a:solidFill>
                  <a:prstClr val="black"/>
                </a:solidFill>
                <a:latin typeface="ＭＳ Ｐゴシック" panose="020B0600070205080204" pitchFamily="50" charset="-128"/>
              </a:rPr>
              <a:t>1</a:t>
            </a:r>
            <a:r>
              <a:rPr lang="ja-JP" altLang="en-US" sz="1100" dirty="0">
                <a:solidFill>
                  <a:prstClr val="black"/>
                </a:solidFill>
                <a:latin typeface="ＭＳ Ｐゴシック" panose="020B0600070205080204" pitchFamily="50" charset="-128"/>
              </a:rPr>
              <a:t>枠）へ舟運商品を推薦す</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るため舟運事業者への公募を行い、一商品を</a:t>
            </a:r>
            <a:r>
              <a:rPr lang="ja-JP" altLang="en-US" sz="1100" dirty="0">
                <a:solidFill>
                  <a:schemeClr val="tx1"/>
                </a:solidFill>
                <a:latin typeface="ＭＳ Ｐゴシック" panose="020B0600070205080204" pitchFamily="50" charset="-128"/>
              </a:rPr>
              <a:t>選定</a:t>
            </a:r>
            <a:endParaRPr lang="en-US" altLang="ja-JP" sz="1100" dirty="0">
              <a:solidFill>
                <a:schemeClr val="tx1"/>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【Visit</a:t>
            </a: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Japan Travel Mart </a:t>
            </a:r>
            <a:r>
              <a:rPr lang="ja-JP" altLang="en-US" sz="1100" dirty="0">
                <a:solidFill>
                  <a:prstClr val="black"/>
                </a:solidFill>
                <a:latin typeface="ＭＳ Ｐゴシック" panose="020B0600070205080204" pitchFamily="50" charset="-128"/>
              </a:rPr>
              <a:t>商談会</a:t>
            </a:r>
            <a:r>
              <a:rPr lang="en-US" altLang="ja-JP" sz="1100" dirty="0">
                <a:solidFill>
                  <a:prstClr val="black"/>
                </a:solidFill>
                <a:latin typeface="ＭＳ Ｐゴシック" panose="020B0600070205080204" pitchFamily="50" charset="-128"/>
              </a:rPr>
              <a:t>】</a:t>
            </a:r>
          </a:p>
          <a:p>
            <a:pPr lvl="0">
              <a:spcBef>
                <a:spcPts val="300"/>
              </a:spcBef>
            </a:pPr>
            <a:endParaRPr lang="en-US" altLang="ja-JP" sz="1100" dirty="0">
              <a:solidFill>
                <a:prstClr val="black"/>
              </a:solidFill>
            </a:endParaRPr>
          </a:p>
          <a:p>
            <a:endParaRPr lang="ja-JP" altLang="en-US" dirty="0"/>
          </a:p>
        </p:txBody>
      </p:sp>
      <p:sp>
        <p:nvSpPr>
          <p:cNvPr id="11" name="正方形/長方形 10"/>
          <p:cNvSpPr/>
          <p:nvPr/>
        </p:nvSpPr>
        <p:spPr>
          <a:xfrm>
            <a:off x="5711011" y="1732629"/>
            <a:ext cx="3324243" cy="5125371"/>
          </a:xfrm>
          <a:prstGeom prst="rect">
            <a:avLst/>
          </a:prstGeom>
          <a:ln w="15875">
            <a:solidFill>
              <a:schemeClr val="tx2"/>
            </a:solidFill>
          </a:ln>
        </p:spPr>
        <p:style>
          <a:lnRef idx="2">
            <a:schemeClr val="accent6"/>
          </a:lnRef>
          <a:fillRef idx="1">
            <a:schemeClr val="lt1"/>
          </a:fillRef>
          <a:effectRef idx="0">
            <a:schemeClr val="accent6"/>
          </a:effectRef>
          <a:fontRef idx="minor">
            <a:schemeClr val="dk1"/>
          </a:fontRef>
        </p:style>
        <p:txBody>
          <a:bodyPr rIns="36000" rtlCol="0" anchor="t" anchorCtr="0"/>
          <a:lstStyle/>
          <a:p>
            <a:pPr lvl="0"/>
            <a:r>
              <a:rPr lang="ja-JP" altLang="en-US" sz="1400" b="1" dirty="0">
                <a:solidFill>
                  <a:prstClr val="black"/>
                </a:solidFill>
              </a:rPr>
              <a:t>～２０２０年度の取組み～</a:t>
            </a:r>
            <a:endParaRPr lang="en-US" altLang="ja-JP" sz="1400" b="1" dirty="0">
              <a:solidFill>
                <a:prstClr val="black"/>
              </a:solidFill>
            </a:endParaRPr>
          </a:p>
          <a:p>
            <a:pPr lvl="0"/>
            <a:endParaRPr lang="en-US" altLang="ja-JP" sz="1400" b="1" dirty="0">
              <a:solidFill>
                <a:prstClr val="black"/>
              </a:solidFill>
            </a:endParaRPr>
          </a:p>
          <a:p>
            <a:pPr lvl="0">
              <a:spcBef>
                <a:spcPts val="600"/>
              </a:spcBef>
            </a:pPr>
            <a:r>
              <a:rPr lang="ja-JP" altLang="en-US" sz="1300" b="1" dirty="0">
                <a:solidFill>
                  <a:prstClr val="black"/>
                </a:solidFill>
              </a:rPr>
              <a:t>＜具体的な取組み＞</a:t>
            </a:r>
            <a:endParaRPr lang="en-US" altLang="ja-JP" sz="1100" b="1" dirty="0">
              <a:solidFill>
                <a:prstClr val="black"/>
              </a:solidFill>
              <a:latin typeface="ＭＳ Ｐゴシック" panose="020B0600070205080204" pitchFamily="50" charset="-128"/>
            </a:endParaRPr>
          </a:p>
          <a:p>
            <a:pPr lvl="0">
              <a:spcBef>
                <a:spcPts val="300"/>
              </a:spcBef>
            </a:pPr>
            <a:r>
              <a:rPr lang="ja-JP" altLang="en-US" sz="1200" b="1" u="sng" dirty="0">
                <a:solidFill>
                  <a:prstClr val="black"/>
                </a:solidFill>
                <a:latin typeface="ＭＳ Ｐゴシック" panose="020B0600070205080204" pitchFamily="50" charset="-128"/>
              </a:rPr>
              <a:t>３．観光化支援事業</a:t>
            </a:r>
            <a:endParaRPr lang="en-US" altLang="ja-JP" sz="1100" b="1" u="sng"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●国内外の商談会へ参加し、旅行会社とのコンタクト</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を開拓、維持</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●舟運事業者と定期的に情報交換の機会を持ち、</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速やかに新商品などの情報を収集</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●各社の新商品（特に外国人の利用に適した</a:t>
            </a:r>
            <a:endParaRPr lang="en-US" altLang="ja-JP" sz="1100" dirty="0">
              <a:solidFill>
                <a:prstClr val="black"/>
              </a:solidFill>
              <a:latin typeface="ＭＳ Ｐゴシック" panose="020B0600070205080204" pitchFamily="50" charset="-128"/>
            </a:endParaRPr>
          </a:p>
          <a:p>
            <a:pPr lvl="0">
              <a:spcBef>
                <a:spcPts val="300"/>
              </a:spcBef>
            </a:pPr>
            <a:r>
              <a:rPr lang="ja-JP" altLang="en-US" sz="1100" dirty="0">
                <a:solidFill>
                  <a:prstClr val="black"/>
                </a:solidFill>
                <a:latin typeface="ＭＳ Ｐゴシック" panose="020B0600070205080204" pitchFamily="50" charset="-128"/>
              </a:rPr>
              <a:t>　 　商品）の情報を英語化し、メールで配信</a:t>
            </a:r>
            <a:endParaRPr lang="en-US" altLang="ja-JP" sz="1100" dirty="0">
              <a:solidFill>
                <a:prstClr val="black"/>
              </a:solidFill>
              <a:latin typeface="ＭＳ Ｐゴシック" panose="020B0600070205080204" pitchFamily="50" charset="-128"/>
            </a:endParaRPr>
          </a:p>
          <a:p>
            <a:pPr lvl="0"/>
            <a:endParaRPr lang="en-US" altLang="ja-JP" sz="1400" b="1" dirty="0">
              <a:solidFill>
                <a:prstClr val="black"/>
              </a:solidFill>
            </a:endParaRPr>
          </a:p>
        </p:txBody>
      </p:sp>
      <p:pic>
        <p:nvPicPr>
          <p:cNvPr id="3" name="図 2">
            <a:extLst>
              <a:ext uri="{FF2B5EF4-FFF2-40B4-BE49-F238E27FC236}">
                <a16:creationId xmlns:a16="http://schemas.microsoft.com/office/drawing/2014/main" id="{A2E1FB8B-678E-4CF3-BEA5-BA0100F2C05C}"/>
              </a:ext>
            </a:extLst>
          </p:cNvPr>
          <p:cNvPicPr>
            <a:picLocks noChangeAspect="1"/>
          </p:cNvPicPr>
          <p:nvPr/>
        </p:nvPicPr>
        <p:blipFill>
          <a:blip r:embed="rId2"/>
          <a:stretch>
            <a:fillRect/>
          </a:stretch>
        </p:blipFill>
        <p:spPr>
          <a:xfrm>
            <a:off x="611560" y="3068960"/>
            <a:ext cx="5005250" cy="1536325"/>
          </a:xfrm>
          <a:prstGeom prst="rect">
            <a:avLst/>
          </a:prstGeom>
        </p:spPr>
      </p:pic>
      <p:pic>
        <p:nvPicPr>
          <p:cNvPr id="4" name="図 3">
            <a:extLst>
              <a:ext uri="{FF2B5EF4-FFF2-40B4-BE49-F238E27FC236}">
                <a16:creationId xmlns:a16="http://schemas.microsoft.com/office/drawing/2014/main" id="{4439DFEB-03A1-407D-89D1-251F30B32163}"/>
              </a:ext>
            </a:extLst>
          </p:cNvPr>
          <p:cNvPicPr>
            <a:picLocks noChangeAspect="1"/>
          </p:cNvPicPr>
          <p:nvPr/>
        </p:nvPicPr>
        <p:blipFill>
          <a:blip r:embed="rId3"/>
          <a:stretch>
            <a:fillRect/>
          </a:stretch>
        </p:blipFill>
        <p:spPr>
          <a:xfrm>
            <a:off x="4170261" y="4780466"/>
            <a:ext cx="1493649" cy="1987468"/>
          </a:xfrm>
          <a:prstGeom prst="rect">
            <a:avLst/>
          </a:prstGeom>
        </p:spPr>
      </p:pic>
      <p:sp>
        <p:nvSpPr>
          <p:cNvPr id="8" name="テキスト ボックス 7">
            <a:extLst>
              <a:ext uri="{FF2B5EF4-FFF2-40B4-BE49-F238E27FC236}">
                <a16:creationId xmlns:a16="http://schemas.microsoft.com/office/drawing/2014/main" id="{4C342860-2952-4CF3-9298-B1D3696DE91D}"/>
              </a:ext>
            </a:extLst>
          </p:cNvPr>
          <p:cNvSpPr txBox="1"/>
          <p:nvPr/>
        </p:nvSpPr>
        <p:spPr>
          <a:xfrm>
            <a:off x="8165847" y="6472569"/>
            <a:ext cx="9781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１</a:t>
            </a:r>
            <a:r>
              <a:rPr lang="ja-JP" altLang="en-US" dirty="0">
                <a:solidFill>
                  <a:prstClr val="black"/>
                </a:solidFill>
                <a:latin typeface="HGP創英角ﾎﾟｯﾌﾟ体" panose="040B0A00000000000000" pitchFamily="50" charset="-128"/>
                <a:ea typeface="HGP創英角ﾎﾟｯﾌﾟ体" panose="040B0A00000000000000" pitchFamily="50" charset="-128"/>
              </a:rPr>
              <a:t>２</a:t>
            </a:r>
            <a:endPar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225907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71600" y="1916832"/>
            <a:ext cx="7416824" cy="27363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3200" dirty="0">
                <a:solidFill>
                  <a:schemeClr val="bg1"/>
                </a:solidFill>
                <a:latin typeface="Meiryo UI" panose="020B0604030504040204" pitchFamily="50" charset="-128"/>
                <a:ea typeface="Meiryo UI" panose="020B0604030504040204" pitchFamily="50" charset="-128"/>
              </a:rPr>
              <a:t>3.(</a:t>
            </a:r>
            <a:r>
              <a:rPr lang="ja-JP" altLang="en-US" sz="3200" dirty="0">
                <a:solidFill>
                  <a:schemeClr val="bg1"/>
                </a:solidFill>
                <a:latin typeface="Meiryo UI" panose="020B0604030504040204" pitchFamily="50" charset="-128"/>
                <a:ea typeface="Meiryo UI" panose="020B0604030504040204" pitchFamily="50" charset="-128"/>
              </a:rPr>
              <a:t>仮称</a:t>
            </a:r>
            <a:r>
              <a:rPr lang="en-US" altLang="ja-JP" sz="3200" dirty="0">
                <a:solidFill>
                  <a:schemeClr val="bg1"/>
                </a:solidFill>
                <a:latin typeface="Meiryo UI" panose="020B0604030504040204" pitchFamily="50" charset="-128"/>
                <a:ea typeface="Meiryo UI" panose="020B0604030504040204" pitchFamily="50" charset="-128"/>
              </a:rPr>
              <a:t>)</a:t>
            </a:r>
            <a:r>
              <a:rPr lang="ja-JP" altLang="en-US" sz="3200" dirty="0">
                <a:solidFill>
                  <a:schemeClr val="bg1"/>
                </a:solidFill>
                <a:latin typeface="Meiryo UI" panose="020B0604030504040204" pitchFamily="50" charset="-128"/>
                <a:ea typeface="Meiryo UI" panose="020B0604030504040204" pitchFamily="50" charset="-128"/>
              </a:rPr>
              <a:t>水都大阪ビジョン</a:t>
            </a:r>
            <a:r>
              <a:rPr lang="en-US" altLang="ja-JP" sz="3200" dirty="0">
                <a:solidFill>
                  <a:schemeClr val="bg1"/>
                </a:solidFill>
                <a:latin typeface="Meiryo UI" panose="020B0604030504040204" pitchFamily="50" charset="-128"/>
                <a:ea typeface="Meiryo UI" panose="020B0604030504040204" pitchFamily="50" charset="-128"/>
              </a:rPr>
              <a:t>【</a:t>
            </a:r>
            <a:r>
              <a:rPr lang="ja-JP" altLang="en-US" sz="3200" dirty="0">
                <a:solidFill>
                  <a:schemeClr val="bg1"/>
                </a:solidFill>
                <a:latin typeface="Meiryo UI" panose="020B0604030504040204" pitchFamily="50" charset="-128"/>
                <a:ea typeface="Meiryo UI" panose="020B0604030504040204" pitchFamily="50" charset="-128"/>
              </a:rPr>
              <a:t>骨子（案）</a:t>
            </a:r>
            <a:r>
              <a:rPr lang="en-US" altLang="ja-JP" sz="3200" dirty="0">
                <a:solidFill>
                  <a:schemeClr val="bg1"/>
                </a:solidFill>
                <a:latin typeface="Meiryo UI" panose="020B0604030504040204" pitchFamily="50" charset="-128"/>
                <a:ea typeface="Meiryo UI" panose="020B0604030504040204" pitchFamily="50" charset="-128"/>
              </a:rPr>
              <a:t>】</a:t>
            </a:r>
            <a:endParaRPr kumimoji="1" lang="en-US" altLang="ja-JP" sz="320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8244408" y="6453336"/>
            <a:ext cx="899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P創英角ﾎﾟｯﾌﾟ体" panose="040B0A00000000000000" pitchFamily="50" charset="-128"/>
                <a:ea typeface="HGP創英角ﾎﾟｯﾌﾟ体" panose="040B0A00000000000000" pitchFamily="50" charset="-128"/>
              </a:rPr>
              <a:t>１３</a:t>
            </a:r>
            <a:endPar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428781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0" y="0"/>
            <a:ext cx="9144000" cy="266378"/>
          </a:xfrm>
          <a:solidFill>
            <a:srgbClr val="0070C0"/>
          </a:solidFill>
        </p:spPr>
        <p:txBody>
          <a:bodyPr anchor="ctr">
            <a:noAutofit/>
          </a:bodyPr>
          <a:lstStyle/>
          <a:p>
            <a:pPr algn="ct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仮称</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水都大阪ビジョン</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骨子</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案</a:t>
            </a:r>
            <a:r>
              <a:rPr lang="en-US" altLang="ja-JP" sz="1800" b="1" dirty="0">
                <a:solidFill>
                  <a:schemeClr val="bg1"/>
                </a:solidFill>
                <a:latin typeface="Meiryo UI" panose="020B0604030504040204" pitchFamily="50" charset="-128"/>
                <a:ea typeface="Meiryo UI" panose="020B0604030504040204" pitchFamily="50" charset="-128"/>
              </a:rPr>
              <a:t>)】1/2</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6769" y="1025728"/>
            <a:ext cx="4703538" cy="3339376"/>
          </a:xfrm>
          <a:prstGeom prst="rect">
            <a:avLst/>
          </a:prstGeom>
          <a:noFill/>
          <a:ln w="1270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〇水都大阪の再生</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年に「水都大阪の再生」が国の都市再生プロジェクトに採択。</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年のとんぼりリバーウォーク、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水都大阪シンボルイヤーにオープンした八軒家浜の整備をはじめ、水の回廊沿いの遊歩道、船着場及び橋梁・護岸のライトアップ等のハード整備、水都大阪フェス等のソフト事業を展開し、水都に相応しい水辺を活用した魅力づくりを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規制緩和による河川空間でのにぎわい拠点の創出のため、準則特区として大阪市内８箇所を指定（</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年全国初 八軒家浜）。</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北浜テラスをはじめ水辺における取組みは、全国に先駆けた内容で、新しいことに挑戦する姿勢で実施してきており、水辺活性化のトップランナーとして評価を受けている。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年からは民主導の都市魅力創造・まちづくりの推進を担う組織である「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水都大阪パートナーズ」が事業を開始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〇水</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都大阪の成長</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水都大阪の再生から成長に向け、</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年に府市経済界からなる官民一体のプラットフォームとして「水都大阪コンソーシアム」を設置。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舟運をはじめ観光メニューの充実や、多彩な</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魅力</a:t>
            </a:r>
            <a:endParaRPr lang="en-US" altLang="ja-JP" sz="9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空間の形成</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で水辺のにぎわいを創出するとともに</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水都大阪</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」ブランド</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の確立に努める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乗船者数</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万人の目標達成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endParaRPr lang="en-US" altLang="ja-JP" sz="9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endParaRPr lang="en-US" altLang="ja-JP" sz="9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94590" y="4845640"/>
            <a:ext cx="4703538" cy="815608"/>
          </a:xfrm>
          <a:prstGeom prst="rect">
            <a:avLst/>
          </a:prstGeom>
          <a:noFill/>
          <a:ln w="1270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smtClean="0">
                <a:solidFill>
                  <a:prstClr val="black"/>
                </a:solidFill>
                <a:latin typeface="Meiryo UI" panose="020B0604030504040204" pitchFamily="50" charset="-128"/>
                <a:ea typeface="Meiryo UI" panose="020B0604030504040204" pitchFamily="50" charset="-128"/>
              </a:rPr>
              <a:t>〇取組みの成果</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舟運利用者の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年度実績</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うちインバウンドは約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年度に比べ、約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インバウンドは約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に増加。</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船着場発着回数の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年度実績</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万回</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年度に比べ、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倍に増加。</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近年インバウンドは急増</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年来阪者約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1,142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している</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5508103" y="4679272"/>
            <a:ext cx="3552057"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900" b="1" dirty="0" smtClean="0">
                <a:latin typeface="Meiryo UI" panose="020B0604030504040204" pitchFamily="50" charset="-128"/>
                <a:ea typeface="Meiryo UI" panose="020B0604030504040204" pitchFamily="50" charset="-128"/>
              </a:rPr>
              <a:t>河川クルーズの舟運利用者数の推移</a:t>
            </a:r>
            <a:endParaRPr kumimoji="1" lang="en-US" altLang="ja-JP"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5" name="ストライプ矢印 24"/>
          <p:cNvSpPr/>
          <p:nvPr/>
        </p:nvSpPr>
        <p:spPr>
          <a:xfrm rot="5400000">
            <a:off x="2255331" y="4379777"/>
            <a:ext cx="382056" cy="452694"/>
          </a:xfrm>
          <a:prstGeom prst="stripedRightArrow">
            <a:avLst>
              <a:gd name="adj1" fmla="val 49531"/>
              <a:gd name="adj2" fmla="val 4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
        <p:nvSpPr>
          <p:cNvPr id="2" name="正方形/長方形 1"/>
          <p:cNvSpPr/>
          <p:nvPr/>
        </p:nvSpPr>
        <p:spPr>
          <a:xfrm>
            <a:off x="5908" y="-1632"/>
            <a:ext cx="9138091" cy="685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
        <p:nvSpPr>
          <p:cNvPr id="39" name="テキスト ボックス 38"/>
          <p:cNvSpPr txBox="1"/>
          <p:nvPr/>
        </p:nvSpPr>
        <p:spPr>
          <a:xfrm>
            <a:off x="86769" y="476672"/>
            <a:ext cx="8951687" cy="451710"/>
          </a:xfrm>
          <a:prstGeom prst="rect">
            <a:avLst/>
          </a:prstGeom>
          <a:solidFill>
            <a:schemeClr val="accent1">
              <a:lumMod val="40000"/>
              <a:lumOff val="60000"/>
              <a:alpha val="75000"/>
            </a:schemeClr>
          </a:solidFill>
          <a:ln w="12700">
            <a:solidFill>
              <a:schemeClr val="tx1"/>
            </a:solidFill>
            <a:prstDash val="sysDash"/>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目標（水都大阪を将来に渡って引き継いでいくために</a:t>
            </a:r>
            <a:r>
              <a:rPr kumimoji="1" lang="en-US" altLang="ja-JP"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①歴史と文化に培われた水都大阪を次世代につなぐ  ②</a:t>
            </a:r>
            <a:r>
              <a:rPr kumimoji="1" lang="ja-JP" altLang="en-US" sz="10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エンターテインメント性あふれる</a:t>
            </a:r>
            <a:r>
              <a:rPr kumimoji="1" lang="ja-JP"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四季折々のにぎわい空間の創出  ③水都大阪の魅力を全世界に発信</a:t>
            </a:r>
            <a:endParaRPr kumimoji="1" lang="en-US" altLang="ja-JP"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4886023" y="1030484"/>
            <a:ext cx="4152433" cy="3323987"/>
          </a:xfrm>
          <a:prstGeom prst="rect">
            <a:avLst/>
          </a:prstGeom>
          <a:noFill/>
          <a:ln w="1270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＜水都大阪の歴史＞</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古くは飛鳥時代に難波津と呼ばれた港が、大陸・諸国との交易拠点として栄えた。遣唐使もここより大陸をめざし出港した。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近世には、豊臣秀吉が大阪城築城に併せて東横堀川など数多くの堀川が開削。船場を中心に「水の都」と呼ばれる原形ができ、「天下の台所」を支える重要な役割を担った。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大正後期から昭和初頭にかけて大阪は「大大阪」と呼ばれ、中之島、北浜、船場一帯は、近代大阪の重厚な都市景観を形成した。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後は、モータリゼーションの発達で、川や堀が埋め立てられ、多くの橋も撤去された。また、地下水汲み上げにより、低地だった地盤がさらに低下したことで、度重なる水害が発生。対策として防潮堤が設置されたが、コンクリート護岸が水辺と陸を分断したため、人々は水辺への関心を失っていっ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さらに、高度経済成長とともに、急速に拡大した経済活動と人口増加により、生活排水や工場排水が河川に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流れ込み、水質が悪化した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ことで、ますます人々の 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活から水辺が遠のいていった</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矢印コネクタ 10"/>
          <p:cNvCxnSpPr/>
          <p:nvPr/>
        </p:nvCxnSpPr>
        <p:spPr>
          <a:xfrm flipV="1">
            <a:off x="4659929" y="5292769"/>
            <a:ext cx="405738" cy="384"/>
          </a:xfrm>
          <a:prstGeom prst="straightConnector1">
            <a:avLst/>
          </a:prstGeom>
          <a:ln w="63500" cap="rnd">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4572000" y="2618928"/>
            <a:ext cx="360000" cy="1597"/>
          </a:xfrm>
          <a:prstGeom prst="straightConnector1">
            <a:avLst/>
          </a:prstGeom>
          <a:ln w="63500" cap="rnd">
            <a:prstDash val="sysDot"/>
            <a:tailEnd type="triangle"/>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107" r="1879"/>
          <a:stretch/>
        </p:blipFill>
        <p:spPr>
          <a:xfrm>
            <a:off x="6649599" y="3043718"/>
            <a:ext cx="2370948" cy="1291411"/>
          </a:xfrm>
          <a:prstGeom prst="rect">
            <a:avLst/>
          </a:prstGeom>
          <a:ln>
            <a:solidFill>
              <a:schemeClr val="tx1"/>
            </a:solidFill>
          </a:ln>
        </p:spPr>
      </p:pic>
      <p:pic>
        <p:nvPicPr>
          <p:cNvPr id="14" name="図 13"/>
          <p:cNvPicPr>
            <a:picLocks noChangeAspect="1"/>
          </p:cNvPicPr>
          <p:nvPr/>
        </p:nvPicPr>
        <p:blipFill>
          <a:blip r:embed="rId3"/>
          <a:stretch>
            <a:fillRect/>
          </a:stretch>
        </p:blipFill>
        <p:spPr>
          <a:xfrm>
            <a:off x="4818291" y="4772270"/>
            <a:ext cx="4364955" cy="1825082"/>
          </a:xfrm>
          <a:prstGeom prst="rect">
            <a:avLst/>
          </a:prstGeom>
        </p:spPr>
      </p:pic>
      <p:pic>
        <p:nvPicPr>
          <p:cNvPr id="34" name="図 33"/>
          <p:cNvPicPr>
            <a:picLocks noChangeAspect="1"/>
          </p:cNvPicPr>
          <p:nvPr/>
        </p:nvPicPr>
        <p:blipFill rotWithShape="1">
          <a:blip r:embed="rId4" cstate="print">
            <a:extLst>
              <a:ext uri="{28A0092B-C50C-407E-A947-70E740481C1C}">
                <a14:useLocalDpi xmlns:a14="http://schemas.microsoft.com/office/drawing/2010/main" val="0"/>
              </a:ext>
            </a:extLst>
          </a:blip>
          <a:srcRect l="-1" t="13757" r="6335"/>
          <a:stretch/>
        </p:blipFill>
        <p:spPr>
          <a:xfrm>
            <a:off x="2693636" y="3074226"/>
            <a:ext cx="2081510" cy="1277714"/>
          </a:xfrm>
          <a:prstGeom prst="rect">
            <a:avLst/>
          </a:prstGeom>
          <a:ln>
            <a:solidFill>
              <a:schemeClr val="tx1"/>
            </a:solidFill>
          </a:ln>
        </p:spPr>
      </p:pic>
      <p:sp>
        <p:nvSpPr>
          <p:cNvPr id="35" name="テキスト ボックス 34"/>
          <p:cNvSpPr txBox="1"/>
          <p:nvPr/>
        </p:nvSpPr>
        <p:spPr>
          <a:xfrm>
            <a:off x="2703615" y="4216918"/>
            <a:ext cx="2084409" cy="1923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（参考）北浜テラス</a:t>
            </a:r>
          </a:p>
        </p:txBody>
      </p:sp>
      <p:sp>
        <p:nvSpPr>
          <p:cNvPr id="37" name="テキスト ボックス 36"/>
          <p:cNvSpPr txBox="1"/>
          <p:nvPr/>
        </p:nvSpPr>
        <p:spPr>
          <a:xfrm>
            <a:off x="6804248" y="4212379"/>
            <a:ext cx="1708182" cy="1923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（参考）浪速天満祭 貞秀画、</a:t>
            </a:r>
            <a:r>
              <a:rPr kumimoji="1" lang="en-US" altLang="ja-JP"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1859</a:t>
            </a: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2" name="テキスト ボックス 21"/>
          <p:cNvSpPr txBox="1"/>
          <p:nvPr/>
        </p:nvSpPr>
        <p:spPr>
          <a:xfrm>
            <a:off x="8012931" y="6237892"/>
            <a:ext cx="1125049"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下段：インバウンド</a:t>
            </a:r>
          </a:p>
        </p:txBody>
      </p:sp>
      <p:sp>
        <p:nvSpPr>
          <p:cNvPr id="19" name="テキスト ボックス 18"/>
          <p:cNvSpPr txBox="1"/>
          <p:nvPr/>
        </p:nvSpPr>
        <p:spPr>
          <a:xfrm>
            <a:off x="96101" y="5932143"/>
            <a:ext cx="4703538" cy="538609"/>
          </a:xfrm>
          <a:prstGeom prst="rect">
            <a:avLst/>
          </a:prstGeom>
          <a:noFill/>
          <a:ln w="12700">
            <a:solidFill>
              <a:schemeClr val="tx1"/>
            </a:solidFill>
            <a:prstDash val="sysDash"/>
          </a:ln>
        </p:spPr>
        <p:txBody>
          <a:bodyPr wrap="square" rtlCol="0">
            <a:spAutoFit/>
          </a:bodyPr>
          <a:lstStyle/>
          <a:p>
            <a:pPr defTabSz="457200">
              <a:defRPr/>
            </a:pPr>
            <a:r>
              <a:rPr lang="ja-JP" altLang="en-US" sz="1100" b="1" dirty="0" smtClean="0">
                <a:solidFill>
                  <a:prstClr val="black"/>
                </a:solidFill>
                <a:latin typeface="Meiryo UI" panose="020B0604030504040204" pitchFamily="50" charset="-128"/>
                <a:ea typeface="Meiryo UI" panose="020B0604030504040204" pitchFamily="50" charset="-128"/>
              </a:rPr>
              <a:t>〇更なる成長・飛躍のために</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lvl="0" indent="-171450" defTabSz="457200">
              <a:buFont typeface="Wingdings" panose="05000000000000000000" pitchFamily="2" charset="2"/>
              <a:buChar char="u"/>
              <a:defRPr/>
            </a:pPr>
            <a:r>
              <a:rPr lang="ja-JP" altLang="en-US" sz="900" noProof="0" dirty="0" smtClean="0">
                <a:solidFill>
                  <a:prstClr val="black"/>
                </a:solidFill>
                <a:latin typeface="Meiryo UI" panose="020B0604030504040204" pitchFamily="50" charset="-128"/>
                <a:ea typeface="Meiryo UI" panose="020B0604030504040204" pitchFamily="50" charset="-128"/>
              </a:rPr>
              <a:t>舟運利用者数の</a:t>
            </a:r>
            <a:r>
              <a:rPr lang="ja-JP" altLang="en-US" sz="900" dirty="0">
                <a:solidFill>
                  <a:prstClr val="black"/>
                </a:solidFill>
                <a:latin typeface="Meiryo UI" panose="020B0604030504040204" pitchFamily="50" charset="-128"/>
                <a:ea typeface="Meiryo UI" panose="020B0604030504040204" pitchFamily="50" charset="-128"/>
              </a:rPr>
              <a:t>増加</a:t>
            </a:r>
            <a:r>
              <a:rPr lang="ja-JP" altLang="en-US" sz="900" dirty="0" smtClean="0">
                <a:solidFill>
                  <a:prstClr val="black"/>
                </a:solidFill>
                <a:latin typeface="Meiryo UI" panose="020B0604030504040204" pitchFamily="50" charset="-128"/>
                <a:ea typeface="Meiryo UI" panose="020B0604030504040204" pitchFamily="50" charset="-128"/>
              </a:rPr>
              <a:t>など ‘量</a:t>
            </a:r>
            <a:r>
              <a:rPr lang="ja-JP" altLang="en-US" sz="900" noProof="0" dirty="0" smtClean="0">
                <a:solidFill>
                  <a:prstClr val="black"/>
                </a:solidFill>
                <a:latin typeface="Meiryo UI" panose="020B0604030504040204" pitchFamily="50" charset="-128"/>
                <a:ea typeface="Meiryo UI" panose="020B0604030504040204" pitchFamily="50" charset="-128"/>
              </a:rPr>
              <a:t>’を求める施策と交通アクセスの利便性向上や安全・安心、エコを意識した「スマート水都大阪」の実現など </a:t>
            </a:r>
            <a:r>
              <a:rPr lang="ja-JP" altLang="en-US" sz="900" dirty="0">
                <a:solidFill>
                  <a:prstClr val="black"/>
                </a:solidFill>
                <a:latin typeface="Meiryo UI" panose="020B0604030504040204" pitchFamily="50" charset="-128"/>
                <a:ea typeface="Meiryo UI" panose="020B0604030504040204" pitchFamily="50" charset="-128"/>
              </a:rPr>
              <a:t>‘質’の</a:t>
            </a:r>
            <a:r>
              <a:rPr lang="ja-JP" altLang="en-US" sz="900" noProof="0" dirty="0" smtClean="0">
                <a:solidFill>
                  <a:prstClr val="black"/>
                </a:solidFill>
                <a:latin typeface="Meiryo UI" panose="020B0604030504040204" pitchFamily="50" charset="-128"/>
                <a:ea typeface="Meiryo UI" panose="020B0604030504040204" pitchFamily="50" charset="-128"/>
              </a:rPr>
              <a:t>追求を両立させる。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3250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930682" y="335079"/>
            <a:ext cx="7272808" cy="1028487"/>
          </a:xfrm>
          <a:prstGeom prst="rect">
            <a:avLst/>
          </a:prstGeom>
          <a:solidFill>
            <a:srgbClr val="66FFFF">
              <a:alpha val="75000"/>
            </a:srgbClr>
          </a:solidFill>
          <a:ln w="12700">
            <a:solidFill>
              <a:schemeClr val="tx1"/>
            </a:solidFill>
            <a:prstDash val="sysDash"/>
          </a:ln>
        </p:spPr>
        <p:txBody>
          <a:bodyPr wrap="square" rtlCol="0" anchor="ctr">
            <a:spAutoFit/>
          </a:bodyPr>
          <a:lstStyle/>
          <a:p>
            <a:pPr algn="ctr" defTabSz="457200">
              <a:lnSpc>
                <a:spcPts val="2500"/>
              </a:lnSpc>
              <a:defRPr/>
            </a:pPr>
            <a:r>
              <a:rPr lang="en-US" altLang="ja-JP" sz="1700" b="1" dirty="0">
                <a:solidFill>
                  <a:srgbClr val="FF0000"/>
                </a:solidFill>
                <a:latin typeface="Meiryo UI" panose="020B0604030504040204" pitchFamily="50" charset="-128"/>
                <a:ea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rPr>
              <a:t>水都大阪の将来像</a:t>
            </a:r>
            <a:r>
              <a:rPr lang="en-US" altLang="ja-JP" sz="1700" b="1" dirty="0" smtClean="0">
                <a:solidFill>
                  <a:srgbClr val="FF0000"/>
                </a:solidFill>
                <a:latin typeface="Meiryo UI" panose="020B0604030504040204" pitchFamily="50" charset="-128"/>
                <a:ea typeface="Meiryo UI" panose="020B0604030504040204" pitchFamily="50" charset="-128"/>
              </a:rPr>
              <a:t>】</a:t>
            </a:r>
            <a:endParaRPr kumimoji="1" lang="en-US" altLang="ja-JP"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a:p>
            <a:pPr lvl="0" defTabSz="457200">
              <a:lnSpc>
                <a:spcPts val="1600"/>
              </a:lnSpc>
              <a:defRPr/>
            </a:pPr>
            <a:r>
              <a:rPr kumimoji="1" lang="ja-JP" altLang="en-US" sz="1500" b="1" i="0" u="none" strike="noStrike" kern="1200" cap="none" spc="0" normalizeH="0" baseline="0" noProof="0" dirty="0" smtClean="0">
                <a:ln>
                  <a:noFill/>
                </a:ln>
                <a:solidFill>
                  <a:prstClr val="black"/>
                </a:solidFill>
                <a:uLnTx/>
                <a:uFillTx/>
                <a:latin typeface="Meiryo UI" panose="020B0604030504040204" pitchFamily="50" charset="-128"/>
                <a:ea typeface="Meiryo UI" panose="020B0604030504040204" pitchFamily="50" charset="-128"/>
                <a:cs typeface="+mn-cs"/>
              </a:rPr>
              <a:t> </a:t>
            </a:r>
            <a:r>
              <a:rPr kumimoji="1" lang="ja-JP" altLang="en-US" sz="1650" b="1" i="0" u="none" strike="noStrike" kern="1200" cap="none" spc="0" normalizeH="0" baseline="0" noProof="0" dirty="0" smtClean="0">
                <a:ln>
                  <a:noFill/>
                </a:ln>
                <a:solidFill>
                  <a:prstClr val="black"/>
                </a:solidFill>
                <a:uLnTx/>
                <a:uFillTx/>
                <a:latin typeface="Meiryo UI" panose="020B0604030504040204" pitchFamily="50" charset="-128"/>
                <a:ea typeface="Meiryo UI" panose="020B0604030504040204" pitchFamily="50" charset="-128"/>
              </a:rPr>
              <a:t>＜世界</a:t>
            </a:r>
            <a:r>
              <a:rPr kumimoji="1" lang="ja-JP" altLang="en-US" sz="16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に類をみない第一級の水都の</a:t>
            </a:r>
            <a:r>
              <a:rPr kumimoji="1" lang="ja-JP" altLang="en-US" sz="1650" b="1" i="0" u="none" strike="noStrike" kern="1200" cap="none" spc="0" normalizeH="0" baseline="0" noProof="0" dirty="0" smtClean="0">
                <a:ln>
                  <a:noFill/>
                </a:ln>
                <a:solidFill>
                  <a:prstClr val="black"/>
                </a:solidFill>
                <a:uLnTx/>
                <a:uFillTx/>
                <a:latin typeface="Meiryo UI" panose="020B0604030504040204" pitchFamily="50" charset="-128"/>
                <a:ea typeface="Meiryo UI" panose="020B0604030504040204" pitchFamily="50" charset="-128"/>
              </a:rPr>
              <a:t>創造</a:t>
            </a:r>
            <a:r>
              <a:rPr lang="ja-JP" altLang="en-US" sz="1650" b="1" dirty="0">
                <a:solidFill>
                  <a:prstClr val="black"/>
                </a:solidFill>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　</a:t>
            </a:r>
            <a:endParaRPr kumimoji="1" lang="en-US" altLang="ja-JP" sz="160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1" lang="ja-JP" altLang="en-US" sz="1450" b="1" i="0" u="none" strike="noStrike" kern="1200" cap="none" spc="0" normalizeH="0" baseline="0" noProof="0" dirty="0" smtClean="0">
                <a:ln>
                  <a:noFill/>
                </a:ln>
                <a:solidFill>
                  <a:prstClr val="black"/>
                </a:solidFill>
                <a:uLnTx/>
                <a:uFillTx/>
                <a:latin typeface="Meiryo UI" panose="020B0604030504040204" pitchFamily="50" charset="-128"/>
                <a:ea typeface="Meiryo UI" panose="020B0604030504040204" pitchFamily="50" charset="-128"/>
              </a:rPr>
              <a:t>　　● 世界の</a:t>
            </a:r>
            <a:r>
              <a:rPr kumimoji="1" lang="ja-JP" altLang="en-US" sz="14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多くの人が水都といえば大阪を思い起こす魅力ある空間の創出　 </a:t>
            </a:r>
            <a:endParaRPr kumimoji="1" lang="en-US" altLang="ja-JP" sz="14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1" lang="ja-JP" altLang="en-US" sz="1450" b="1" i="0" u="none" strike="noStrike" kern="1200" cap="none" spc="0" normalizeH="0" baseline="0" noProof="0" dirty="0" smtClean="0">
                <a:ln>
                  <a:noFill/>
                </a:ln>
                <a:solidFill>
                  <a:prstClr val="black"/>
                </a:solidFill>
                <a:uLnTx/>
                <a:uFillTx/>
                <a:latin typeface="Meiryo UI" panose="020B0604030504040204" pitchFamily="50" charset="-128"/>
                <a:ea typeface="Meiryo UI" panose="020B0604030504040204" pitchFamily="50" charset="-128"/>
              </a:rPr>
              <a:t>　　● 安全</a:t>
            </a:r>
            <a:r>
              <a:rPr kumimoji="1" lang="ja-JP" altLang="en-US" sz="14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・安心、エコを意識した持続可能な水都大阪の確立</a:t>
            </a:r>
            <a:endParaRPr kumimoji="1" lang="en-US" altLang="ja-JP" sz="14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0" y="0"/>
            <a:ext cx="9144000" cy="266378"/>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仮称</a:t>
            </a:r>
            <a:r>
              <a:rPr kumimoji="1" lang="en-US" altLang="ja-JP"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水都大阪ビジョン</a:t>
            </a:r>
            <a:r>
              <a:rPr kumimoji="1" lang="en-US" altLang="ja-JP"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骨子</a:t>
            </a:r>
            <a:r>
              <a:rPr kumimoji="1" lang="en-US" altLang="ja-JP"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案</a:t>
            </a:r>
            <a:r>
              <a:rPr kumimoji="1" lang="en-US" altLang="ja-JP"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)】2/2</a:t>
            </a:r>
            <a:endParaRPr kumimoji="1" lang="ja-JP" altLang="en-US" sz="1800" b="1"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2" name="表 1"/>
          <p:cNvGraphicFramePr>
            <a:graphicFrameLocks noGrp="1"/>
          </p:cNvGraphicFramePr>
          <p:nvPr>
            <p:extLst/>
          </p:nvPr>
        </p:nvGraphicFramePr>
        <p:xfrm>
          <a:off x="3702413" y="3944532"/>
          <a:ext cx="5406091" cy="2847076"/>
        </p:xfrm>
        <a:graphic>
          <a:graphicData uri="http://schemas.openxmlformats.org/drawingml/2006/table">
            <a:tbl>
              <a:tblPr firstRow="1" bandRow="1">
                <a:tableStyleId>{5C22544A-7EE6-4342-B048-85BDC9FD1C3A}</a:tableStyleId>
              </a:tblPr>
              <a:tblGrid>
                <a:gridCol w="2885811">
                  <a:extLst>
                    <a:ext uri="{9D8B030D-6E8A-4147-A177-3AD203B41FA5}">
                      <a16:colId xmlns:a16="http://schemas.microsoft.com/office/drawing/2014/main" val="2125869842"/>
                    </a:ext>
                  </a:extLst>
                </a:gridCol>
                <a:gridCol w="2520280">
                  <a:extLst>
                    <a:ext uri="{9D8B030D-6E8A-4147-A177-3AD203B41FA5}">
                      <a16:colId xmlns:a16="http://schemas.microsoft.com/office/drawing/2014/main" val="3211190416"/>
                    </a:ext>
                  </a:extLst>
                </a:gridCol>
              </a:tblGrid>
              <a:tr h="400080">
                <a:tc gridSpan="2">
                  <a:txBody>
                    <a:bodyPr/>
                    <a:lstStyle/>
                    <a:p>
                      <a:pPr algn="l"/>
                      <a:r>
                        <a:rPr kumimoji="1" lang="ja-JP" altLang="en-US" sz="1200" dirty="0" smtClean="0">
                          <a:latin typeface="Meiryo UI" panose="020B0604030504040204" pitchFamily="50" charset="-128"/>
                          <a:ea typeface="Meiryo UI" panose="020B0604030504040204" pitchFamily="50" charset="-128"/>
                        </a:rPr>
                        <a:t>主な取組み</a:t>
                      </a:r>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50867114"/>
                  </a:ext>
                </a:extLst>
              </a:tr>
              <a:tr h="609540">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１</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水辺拠点</a:t>
                      </a:r>
                      <a:r>
                        <a:rPr kumimoji="1" lang="ja-JP" altLang="en-US" sz="1100" dirty="0" smtClean="0">
                          <a:latin typeface="Meiryo UI" panose="020B0604030504040204" pitchFamily="50" charset="-128"/>
                          <a:ea typeface="Meiryo UI" panose="020B0604030504040204" pitchFamily="50" charset="-128"/>
                        </a:rPr>
                        <a:t>のにぎわいづくり</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大阪城港、本町</a:t>
                      </a:r>
                      <a:r>
                        <a:rPr kumimoji="1" lang="ja-JP" altLang="en-US" sz="900" dirty="0">
                          <a:latin typeface="Meiryo UI" panose="020B0604030504040204" pitchFamily="50" charset="-128"/>
                          <a:ea typeface="Meiryo UI" panose="020B0604030504040204" pitchFamily="50" charset="-128"/>
                        </a:rPr>
                        <a:t>橋</a:t>
                      </a:r>
                      <a:r>
                        <a:rPr kumimoji="1" lang="en-US" altLang="ja-JP" sz="900" dirty="0">
                          <a:latin typeface="Meiryo UI" panose="020B0604030504040204" pitchFamily="50" charset="-128"/>
                          <a:ea typeface="Meiryo UI" panose="020B0604030504040204" pitchFamily="50" charset="-128"/>
                        </a:rPr>
                        <a:t>BASE</a:t>
                      </a:r>
                      <a:r>
                        <a:rPr kumimoji="1" lang="ja-JP" altLang="en-US" sz="900" dirty="0">
                          <a:latin typeface="Meiryo UI" panose="020B0604030504040204" pitchFamily="50" charset="-128"/>
                          <a:ea typeface="Meiryo UI" panose="020B0604030504040204" pitchFamily="50" charset="-128"/>
                        </a:rPr>
                        <a:t>の</a:t>
                      </a:r>
                      <a:r>
                        <a:rPr kumimoji="1" lang="ja-JP" altLang="en-US" sz="900" dirty="0" smtClean="0">
                          <a:latin typeface="Meiryo UI" panose="020B0604030504040204" pitchFamily="50" charset="-128"/>
                          <a:ea typeface="Meiryo UI" panose="020B0604030504040204" pitchFamily="50" charset="-128"/>
                        </a:rPr>
                        <a:t>整備</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新た</a:t>
                      </a:r>
                      <a:r>
                        <a:rPr kumimoji="1" lang="ja-JP" altLang="en-US" sz="900" dirty="0">
                          <a:latin typeface="Meiryo UI" panose="020B0604030504040204" pitchFamily="50" charset="-128"/>
                          <a:ea typeface="Meiryo UI" panose="020B0604030504040204" pitchFamily="50" charset="-128"/>
                        </a:rPr>
                        <a:t>な船着場や水辺拠点の</a:t>
                      </a:r>
                      <a:r>
                        <a:rPr kumimoji="1" lang="ja-JP" altLang="en-US" sz="900" dirty="0" smtClean="0">
                          <a:latin typeface="Meiryo UI" panose="020B0604030504040204" pitchFamily="50" charset="-128"/>
                          <a:ea typeface="Meiryo UI" panose="020B0604030504040204" pitchFamily="50" charset="-128"/>
                        </a:rPr>
                        <a:t>整備</a:t>
                      </a:r>
                      <a:endParaRPr kumimoji="1" lang="en-US" altLang="ja-JP"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55728042"/>
                  </a:ext>
                </a:extLst>
              </a:tr>
              <a:tr h="648072">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水都大阪のシンボル空間の創造</a:t>
                      </a:r>
                    </a:p>
                  </a:txBody>
                  <a:tcPr anchor="ctr"/>
                </a:tc>
                <a:tc>
                  <a:txBody>
                    <a:bodyPr/>
                    <a:lstStyle/>
                    <a:p>
                      <a:r>
                        <a:rPr kumimoji="1" lang="ja-JP" altLang="en-US" sz="900" dirty="0">
                          <a:solidFill>
                            <a:schemeClr val="dk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中之島の開発等と連動した回遊性</a:t>
                      </a:r>
                      <a:r>
                        <a:rPr kumimoji="1" lang="ja-JP" altLang="en-US" sz="900" dirty="0">
                          <a:solidFill>
                            <a:schemeClr val="tx1"/>
                          </a:solidFill>
                          <a:latin typeface="Meiryo UI" panose="020B0604030504040204" pitchFamily="50" charset="-128"/>
                          <a:ea typeface="Meiryo UI" panose="020B0604030504040204" pitchFamily="50" charset="-128"/>
                        </a:rPr>
                        <a:t>の</a:t>
                      </a:r>
                      <a:r>
                        <a:rPr kumimoji="1" lang="ja-JP" altLang="en-US" sz="900" dirty="0" smtClean="0">
                          <a:solidFill>
                            <a:schemeClr val="tx1"/>
                          </a:solidFill>
                          <a:latin typeface="Meiryo UI" panose="020B0604030504040204" pitchFamily="50" charset="-128"/>
                          <a:ea typeface="Meiryo UI" panose="020B0604030504040204" pitchFamily="50" charset="-128"/>
                        </a:rPr>
                        <a:t>向上</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シンボルモニュメントの整備</a:t>
                      </a:r>
                      <a:endParaRPr kumimoji="1" lang="en-US" altLang="ja-JP"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9517584"/>
                  </a:ext>
                </a:extLst>
              </a:tr>
              <a:tr h="648072">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３</a:t>
                      </a:r>
                      <a:r>
                        <a:rPr kumimoji="1" lang="en-US" altLang="ja-JP"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安全な航行</a:t>
                      </a:r>
                      <a:r>
                        <a:rPr kumimoji="1" lang="ja-JP" altLang="en-US" sz="1100" dirty="0">
                          <a:latin typeface="Meiryo UI" panose="020B0604030504040204" pitchFamily="50" charset="-128"/>
                          <a:ea typeface="Meiryo UI" panose="020B0604030504040204" pitchFamily="50" charset="-128"/>
                        </a:rPr>
                        <a:t>ルールの確立</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baseline="0" dirty="0" smtClean="0">
                          <a:latin typeface="Meiryo UI" panose="020B0604030504040204" pitchFamily="50" charset="-128"/>
                          <a:ea typeface="Meiryo UI" panose="020B0604030504040204" pitchFamily="50" charset="-128"/>
                        </a:rPr>
                        <a:t>・安全</a:t>
                      </a:r>
                      <a:r>
                        <a:rPr kumimoji="1" lang="ja-JP" altLang="en-US" sz="900" baseline="0" dirty="0">
                          <a:latin typeface="Meiryo UI" panose="020B0604030504040204" pitchFamily="50" charset="-128"/>
                          <a:ea typeface="Meiryo UI" panose="020B0604030504040204" pitchFamily="50" charset="-128"/>
                        </a:rPr>
                        <a:t>システム</a:t>
                      </a:r>
                      <a:r>
                        <a:rPr kumimoji="1" lang="ja-JP" altLang="en-US" sz="900" baseline="0" dirty="0" smtClean="0">
                          <a:latin typeface="Meiryo UI" panose="020B0604030504040204" pitchFamily="50" charset="-128"/>
                          <a:ea typeface="Meiryo UI" panose="020B0604030504040204" pitchFamily="50" charset="-128"/>
                        </a:rPr>
                        <a:t>の構築</a:t>
                      </a:r>
                      <a:endParaRPr kumimoji="1" lang="en-US" altLang="ja-JP" sz="900" baseline="0" dirty="0">
                        <a:latin typeface="Meiryo UI" panose="020B0604030504040204" pitchFamily="50" charset="-128"/>
                        <a:ea typeface="Meiryo UI" panose="020B0604030504040204" pitchFamily="50" charset="-128"/>
                      </a:endParaRPr>
                    </a:p>
                    <a:p>
                      <a:r>
                        <a:rPr kumimoji="1" lang="ja-JP" altLang="en-US" sz="900" baseline="0" dirty="0">
                          <a:latin typeface="Meiryo UI" panose="020B0604030504040204" pitchFamily="50" charset="-128"/>
                          <a:ea typeface="Meiryo UI" panose="020B0604030504040204" pitchFamily="50" charset="-128"/>
                        </a:rPr>
                        <a:t>・</a:t>
                      </a:r>
                      <a:r>
                        <a:rPr kumimoji="1" lang="ja-JP" altLang="en-US" sz="900" baseline="0" dirty="0" smtClean="0">
                          <a:latin typeface="Meiryo UI" panose="020B0604030504040204" pitchFamily="50" charset="-128"/>
                          <a:ea typeface="Meiryo UI" panose="020B0604030504040204" pitchFamily="50" charset="-128"/>
                        </a:rPr>
                        <a:t>安全</a:t>
                      </a:r>
                      <a:r>
                        <a:rPr kumimoji="1" lang="ja-JP" altLang="en-US" sz="900" baseline="0" dirty="0">
                          <a:latin typeface="Meiryo UI" panose="020B0604030504040204" pitchFamily="50" charset="-128"/>
                          <a:ea typeface="Meiryo UI" panose="020B0604030504040204" pitchFamily="50" charset="-128"/>
                        </a:rPr>
                        <a:t>航行</a:t>
                      </a:r>
                      <a:r>
                        <a:rPr kumimoji="1" lang="ja-JP" altLang="en-US" sz="900" baseline="0" dirty="0" smtClean="0">
                          <a:latin typeface="Meiryo UI" panose="020B0604030504040204" pitchFamily="50" charset="-128"/>
                          <a:ea typeface="Meiryo UI" panose="020B0604030504040204" pitchFamily="50" charset="-128"/>
                        </a:rPr>
                        <a:t>推進体制の充実・強化</a:t>
                      </a:r>
                      <a:endParaRPr kumimoji="1" lang="en-US" altLang="ja-JP" sz="900" baseline="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06966153"/>
                  </a:ext>
                </a:extLst>
              </a:tr>
              <a:tr h="541312">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４</a:t>
                      </a:r>
                      <a:r>
                        <a:rPr kumimoji="1" lang="en-US" altLang="ja-JP" sz="1100" dirty="0">
                          <a:latin typeface="Meiryo UI" panose="020B0604030504040204" pitchFamily="50" charset="-128"/>
                          <a:ea typeface="Meiryo UI" panose="020B0604030504040204" pitchFamily="50" charset="-128"/>
                        </a:rPr>
                        <a:t>)</a:t>
                      </a:r>
                      <a:r>
                        <a:rPr kumimoji="1" lang="en-US" altLang="ja-JP" sz="1100" baseline="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万博に</a:t>
                      </a:r>
                      <a:r>
                        <a:rPr kumimoji="1" lang="ja-JP" altLang="en-US" sz="1100" dirty="0" smtClean="0">
                          <a:latin typeface="Meiryo UI" panose="020B0604030504040204" pitchFamily="50" charset="-128"/>
                          <a:ea typeface="Meiryo UI" panose="020B0604030504040204" pitchFamily="50" charset="-128"/>
                        </a:rPr>
                        <a:t>向けたスマート水都大阪の実現</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smtClean="0">
                          <a:latin typeface="Meiryo UI" panose="020B0604030504040204" pitchFamily="50" charset="-128"/>
                          <a:ea typeface="Meiryo UI" panose="020B0604030504040204" pitchFamily="50" charset="-128"/>
                        </a:rPr>
                        <a:t>・チケットレス化、</a:t>
                      </a:r>
                      <a:r>
                        <a:rPr kumimoji="1" lang="en-US" altLang="ja-JP" sz="900" dirty="0" smtClean="0">
                          <a:latin typeface="Meiryo UI" panose="020B0604030504040204" pitchFamily="50" charset="-128"/>
                          <a:ea typeface="Meiryo UI" panose="020B0604030504040204" pitchFamily="50" charset="-128"/>
                        </a:rPr>
                        <a:t>ICT</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GPS</a:t>
                      </a:r>
                      <a:r>
                        <a:rPr kumimoji="1" lang="ja-JP" altLang="en-US" sz="900" dirty="0" smtClean="0">
                          <a:latin typeface="Meiryo UI" panose="020B0604030504040204" pitchFamily="50" charset="-128"/>
                          <a:ea typeface="Meiryo UI" panose="020B0604030504040204" pitchFamily="50" charset="-128"/>
                        </a:rPr>
                        <a:t>の活用、</a:t>
                      </a:r>
                      <a:r>
                        <a:rPr kumimoji="1" lang="en-US" altLang="ja-JP" sz="900" dirty="0" err="1" smtClean="0">
                          <a:latin typeface="Meiryo UI" panose="020B0604030504040204" pitchFamily="50" charset="-128"/>
                          <a:ea typeface="Meiryo UI" panose="020B0604030504040204" pitchFamily="50" charset="-128"/>
                        </a:rPr>
                        <a:t>MaaS</a:t>
                      </a:r>
                      <a:r>
                        <a:rPr kumimoji="1" lang="ja-JP" altLang="en-US" sz="900" dirty="0" smtClean="0">
                          <a:latin typeface="Meiryo UI" panose="020B0604030504040204" pitchFamily="50" charset="-128"/>
                          <a:ea typeface="Meiryo UI" panose="020B0604030504040204" pitchFamily="50" charset="-128"/>
                        </a:rPr>
                        <a:t>の導入</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・新エネルギー船を</a:t>
                      </a:r>
                      <a:r>
                        <a:rPr kumimoji="1" lang="ja-JP" altLang="en-US" sz="900" dirty="0">
                          <a:latin typeface="Meiryo UI" panose="020B0604030504040204" pitchFamily="50" charset="-128"/>
                          <a:ea typeface="Meiryo UI" panose="020B0604030504040204" pitchFamily="50" charset="-128"/>
                        </a:rPr>
                        <a:t>使ったクルーズの</a:t>
                      </a:r>
                      <a:r>
                        <a:rPr kumimoji="1" lang="ja-JP" altLang="en-US" sz="900" dirty="0" smtClean="0">
                          <a:latin typeface="Meiryo UI" panose="020B0604030504040204" pitchFamily="50" charset="-128"/>
                          <a:ea typeface="Meiryo UI" panose="020B0604030504040204" pitchFamily="50" charset="-128"/>
                        </a:rPr>
                        <a:t>造成</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・川と海の結節点の整備・活用</a:t>
                      </a:r>
                      <a:endParaRPr kumimoji="1" lang="en-US" altLang="ja-JP"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1292995"/>
                  </a:ext>
                </a:extLst>
              </a:tr>
            </a:tbl>
          </a:graphicData>
        </a:graphic>
      </p:graphicFrame>
      <p:sp>
        <p:nvSpPr>
          <p:cNvPr id="13" name="テキスト ボックス 12"/>
          <p:cNvSpPr txBox="1"/>
          <p:nvPr/>
        </p:nvSpPr>
        <p:spPr>
          <a:xfrm>
            <a:off x="485868" y="3583649"/>
            <a:ext cx="2774821" cy="2115964"/>
          </a:xfrm>
          <a:prstGeom prst="rect">
            <a:avLst/>
          </a:prstGeom>
          <a:noFill/>
          <a:ln w="12700" cap="flat">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目標達成に向けた推進体制の検討</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プラットフォーム機能・企画調整機能を備えた水都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大阪の専門組織</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舟運活性化・ブランディング等を、専任で考える組織</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0" y="0"/>
            <a:ext cx="9134172" cy="685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
        <p:nvSpPr>
          <p:cNvPr id="17" name="テキスト ボックス 16"/>
          <p:cNvSpPr txBox="1"/>
          <p:nvPr/>
        </p:nvSpPr>
        <p:spPr>
          <a:xfrm>
            <a:off x="74903" y="5838606"/>
            <a:ext cx="3548652" cy="954107"/>
          </a:xfrm>
          <a:prstGeom prst="rect">
            <a:avLst/>
          </a:prstGeom>
          <a:solidFill>
            <a:srgbClr val="66FF33">
              <a:alpha val="75000"/>
            </a:srgbClr>
          </a:solidFill>
          <a:ln w="12700" cap="flat">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めざすべき成長</a:t>
            </a:r>
            <a:r>
              <a:rPr kumimoji="1" lang="ja-JP" altLang="en-US" sz="14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目標</a:t>
            </a:r>
            <a:endParaRPr kumimoji="1" lang="en-US" altLang="ja-JP" sz="14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概ね</a:t>
            </a: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2025</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年度までを目途＞</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乗船者</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数</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300</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(2018</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年度 </a:t>
            </a:r>
            <a:r>
              <a:rPr lang="ja-JP" altLang="en-US" sz="800" b="1" noProof="0" dirty="0" smtClean="0">
                <a:solidFill>
                  <a:prstClr val="black"/>
                </a:solidFill>
                <a:latin typeface="Meiryo UI" panose="020B0604030504040204" pitchFamily="50" charset="-128"/>
                <a:ea typeface="Meiryo UI" panose="020B0604030504040204" pitchFamily="50" charset="-128"/>
              </a:rPr>
              <a:t>約</a:t>
            </a:r>
            <a:r>
              <a:rPr lang="en-US" altLang="ja-JP" sz="800" b="1" noProof="0" dirty="0" smtClean="0">
                <a:solidFill>
                  <a:prstClr val="black"/>
                </a:solidFill>
                <a:latin typeface="Meiryo UI" panose="020B0604030504040204" pitchFamily="50" charset="-128"/>
                <a:ea typeface="Meiryo UI" panose="020B0604030504040204" pitchFamily="50" charset="-128"/>
              </a:rPr>
              <a:t>200</a:t>
            </a:r>
            <a:r>
              <a:rPr lang="ja-JP" altLang="en-US" sz="800" b="1" noProof="0" dirty="0" smtClean="0">
                <a:solidFill>
                  <a:prstClr val="black"/>
                </a:solidFill>
                <a:latin typeface="Meiryo UI" panose="020B0604030504040204" pitchFamily="50" charset="-128"/>
                <a:ea typeface="Meiryo UI" panose="020B0604030504040204" pitchFamily="50" charset="-128"/>
              </a:rPr>
              <a:t>万人</a:t>
            </a:r>
            <a:r>
              <a:rPr lang="en-US" altLang="ja-JP" sz="800" b="1" noProof="0" dirty="0" smtClean="0">
                <a:solidFill>
                  <a:prstClr val="black"/>
                </a:solidFill>
                <a:latin typeface="Meiryo UI" panose="020B0604030504040204" pitchFamily="50" charset="-128"/>
                <a:ea typeface="Meiryo UI" panose="020B0604030504040204" pitchFamily="50" charset="-128"/>
              </a:rPr>
              <a:t>※</a:t>
            </a:r>
            <a:r>
              <a:rPr lang="ja-JP" altLang="en-US" sz="800" b="1" noProof="0" dirty="0" smtClean="0">
                <a:solidFill>
                  <a:prstClr val="black"/>
                </a:solidFill>
                <a:latin typeface="Meiryo UI" panose="020B0604030504040204" pitchFamily="50" charset="-128"/>
                <a:ea typeface="Meiryo UI" panose="020B0604030504040204" pitchFamily="50" charset="-128"/>
              </a:rPr>
              <a:t>含むベイエリア</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p>
          <a:p>
            <a:pPr defTabSz="457200">
              <a:defRPr/>
            </a:pPr>
            <a:r>
              <a:rPr lang="ja-JP" altLang="en-US" sz="1300" dirty="0" smtClean="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満足度の向上</a:t>
            </a:r>
            <a:endParaRPr lang="en-US" altLang="ja-JP" sz="1300" b="1" dirty="0">
              <a:solidFill>
                <a:prstClr val="black"/>
              </a:solidFill>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nvPr>
        </p:nvGraphicFramePr>
        <p:xfrm>
          <a:off x="2483768" y="1424086"/>
          <a:ext cx="6618981" cy="2152335"/>
        </p:xfrm>
        <a:graphic>
          <a:graphicData uri="http://schemas.openxmlformats.org/drawingml/2006/table">
            <a:tbl>
              <a:tblPr firstRow="1" bandRow="1">
                <a:tableStyleId>{5C22544A-7EE6-4342-B048-85BDC9FD1C3A}</a:tableStyleId>
              </a:tblPr>
              <a:tblGrid>
                <a:gridCol w="2369643">
                  <a:extLst>
                    <a:ext uri="{9D8B030D-6E8A-4147-A177-3AD203B41FA5}">
                      <a16:colId xmlns:a16="http://schemas.microsoft.com/office/drawing/2014/main" val="1901501241"/>
                    </a:ext>
                  </a:extLst>
                </a:gridCol>
                <a:gridCol w="4249338">
                  <a:extLst>
                    <a:ext uri="{9D8B030D-6E8A-4147-A177-3AD203B41FA5}">
                      <a16:colId xmlns:a16="http://schemas.microsoft.com/office/drawing/2014/main" val="3211190416"/>
                    </a:ext>
                  </a:extLst>
                </a:gridCol>
              </a:tblGrid>
              <a:tr h="244067">
                <a:tc gridSpan="2">
                  <a:txBody>
                    <a:bodyPr/>
                    <a:lstStyle/>
                    <a:p>
                      <a:pPr algn="l"/>
                      <a:r>
                        <a:rPr kumimoji="1" lang="ja-JP" altLang="en-US" sz="1200" dirty="0">
                          <a:latin typeface="Meiryo UI" panose="020B0604030504040204" pitchFamily="50" charset="-128"/>
                          <a:ea typeface="Meiryo UI" panose="020B0604030504040204" pitchFamily="50" charset="-128"/>
                        </a:rPr>
                        <a:t>推進方策</a:t>
                      </a:r>
                    </a:p>
                  </a:txBody>
                  <a:tcPr anchor="ctr"/>
                </a:tc>
                <a:tc hMerge="1">
                  <a:txBody>
                    <a:bodyPr/>
                    <a:lstStyle/>
                    <a:p>
                      <a:pPr algn="ctr"/>
                      <a:endParaRPr kumimoji="1" lang="ja-JP" altLang="en-US" sz="8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50867114"/>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１</a:t>
                      </a:r>
                      <a:r>
                        <a:rPr kumimoji="1" lang="ja-JP" altLang="en-US" sz="850" u="none" dirty="0">
                          <a:latin typeface="Meiryo UI" panose="020B0604030504040204" pitchFamily="50" charset="-128"/>
                          <a:ea typeface="Meiryo UI" panose="020B0604030504040204" pitchFamily="50" charset="-128"/>
                        </a:rPr>
                        <a:t> 回遊性の向上と舟運基盤の充実</a:t>
                      </a:r>
                      <a:endParaRPr kumimoji="1" lang="en-US" altLang="ja-JP" sz="85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750" dirty="0">
                          <a:latin typeface="Meiryo UI" panose="020B0604030504040204" pitchFamily="50" charset="-128"/>
                          <a:ea typeface="Meiryo UI" panose="020B0604030504040204" pitchFamily="50" charset="-128"/>
                        </a:rPr>
                        <a:t>多様な航路実現のための基盤整備の充実</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55728042"/>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２</a:t>
                      </a:r>
                      <a:r>
                        <a:rPr kumimoji="1" lang="ja-JP" altLang="en-US" sz="850" u="none" dirty="0">
                          <a:latin typeface="Meiryo UI" panose="020B0604030504040204" pitchFamily="50" charset="-128"/>
                          <a:ea typeface="Meiryo UI" panose="020B0604030504040204" pitchFamily="50" charset="-128"/>
                        </a:rPr>
                        <a:t> 舟運利用者の増加策と利便性向上</a:t>
                      </a:r>
                    </a:p>
                  </a:txBody>
                  <a:tcPr anchor="ctr"/>
                </a:tc>
                <a:tc>
                  <a:txBody>
                    <a:bodyPr/>
                    <a:lstStyle/>
                    <a:p>
                      <a:r>
                        <a:rPr kumimoji="1" lang="ja-JP" altLang="en-US" sz="750" dirty="0">
                          <a:latin typeface="Meiryo UI" panose="020B0604030504040204" pitchFamily="50" charset="-128"/>
                          <a:ea typeface="Meiryo UI" panose="020B0604030504040204" pitchFamily="50" charset="-128"/>
                        </a:rPr>
                        <a:t>他の交通機関等との接続性向上、待合・案内機能の充実とクルーズ予約システムの構築</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9517584"/>
                  </a:ext>
                </a:extLst>
              </a:tr>
              <a:tr h="277815">
                <a:tc>
                  <a:txBody>
                    <a:bodyPr/>
                    <a:lstStyle/>
                    <a:p>
                      <a:r>
                        <a:rPr kumimoji="1" lang="ja-JP" altLang="en-US" sz="900" u="none" dirty="0">
                          <a:latin typeface="Meiryo UI" panose="020B0604030504040204" pitchFamily="50" charset="-128"/>
                          <a:ea typeface="Meiryo UI" panose="020B0604030504040204" pitchFamily="50" charset="-128"/>
                        </a:rPr>
                        <a:t>３</a:t>
                      </a:r>
                      <a:r>
                        <a:rPr kumimoji="1" lang="ja-JP" altLang="en-US" sz="850" u="none" dirty="0">
                          <a:latin typeface="Meiryo UI" panose="020B0604030504040204" pitchFamily="50" charset="-128"/>
                          <a:ea typeface="Meiryo UI" panose="020B0604030504040204" pitchFamily="50" charset="-128"/>
                        </a:rPr>
                        <a:t> 安全・安心の水都大阪の確立</a:t>
                      </a:r>
                      <a:r>
                        <a:rPr kumimoji="1" lang="ja-JP" altLang="en-US" sz="850" u="sng" dirty="0">
                          <a:latin typeface="Meiryo UI" panose="020B0604030504040204" pitchFamily="50" charset="-128"/>
                          <a:ea typeface="Meiryo UI" panose="020B0604030504040204" pitchFamily="50" charset="-128"/>
                        </a:rPr>
                        <a:t>　</a:t>
                      </a:r>
                      <a:endParaRPr kumimoji="1" lang="en-US" altLang="ja-JP" sz="850" dirty="0">
                        <a:latin typeface="Meiryo UI" panose="020B0604030504040204" pitchFamily="50" charset="-128"/>
                        <a:ea typeface="Meiryo UI" panose="020B0604030504040204" pitchFamily="50" charset="-128"/>
                      </a:endParaRPr>
                    </a:p>
                  </a:txBody>
                  <a:tcPr anchor="ctr"/>
                </a:tc>
                <a:tc>
                  <a:txBody>
                    <a:bodyPr/>
                    <a:lstStyle/>
                    <a:p>
                      <a:r>
                        <a:rPr kumimoji="1" lang="ja-JP" altLang="en-US" sz="750" dirty="0">
                          <a:latin typeface="Meiryo UI" panose="020B0604030504040204" pitchFamily="50" charset="-128"/>
                          <a:ea typeface="Meiryo UI" panose="020B0604030504040204" pitchFamily="50" charset="-128"/>
                        </a:rPr>
                        <a:t>安全航行の確立に加え</a:t>
                      </a:r>
                      <a:r>
                        <a:rPr kumimoji="1" lang="ja-JP" altLang="en-US" sz="750" dirty="0" smtClean="0">
                          <a:latin typeface="Meiryo UI" panose="020B0604030504040204" pitchFamily="50" charset="-128"/>
                          <a:ea typeface="Meiryo UI" panose="020B0604030504040204" pitchFamily="50" charset="-128"/>
                        </a:rPr>
                        <a:t>、水辺の夜間</a:t>
                      </a:r>
                      <a:r>
                        <a:rPr kumimoji="1" lang="ja-JP" altLang="en-US" sz="750" dirty="0">
                          <a:latin typeface="Meiryo UI" panose="020B0604030504040204" pitchFamily="50" charset="-128"/>
                          <a:ea typeface="Meiryo UI" panose="020B0604030504040204" pitchFamily="50" charset="-128"/>
                        </a:rPr>
                        <a:t>利用を含む安全・安心対策の充実</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06966153"/>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４</a:t>
                      </a:r>
                      <a:r>
                        <a:rPr kumimoji="1" lang="ja-JP" altLang="en-US" sz="850" u="none" dirty="0">
                          <a:latin typeface="Meiryo UI" panose="020B0604030504040204" pitchFamily="50" charset="-128"/>
                          <a:ea typeface="Meiryo UI" panose="020B0604030504040204" pitchFamily="50" charset="-128"/>
                        </a:rPr>
                        <a:t> シンボル空間の創出とにぎわいづくり</a:t>
                      </a:r>
                      <a:endParaRPr kumimoji="1" lang="en-US" altLang="ja-JP" sz="85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750" dirty="0">
                          <a:latin typeface="Meiryo UI" panose="020B0604030504040204" pitchFamily="50" charset="-128"/>
                          <a:ea typeface="Meiryo UI" panose="020B0604030504040204" pitchFamily="50" charset="-128"/>
                        </a:rPr>
                        <a:t>水都大阪と言えば思い浮かべるシンボリックな</a:t>
                      </a:r>
                      <a:r>
                        <a:rPr kumimoji="1" lang="ja-JP" altLang="en-US" sz="750" dirty="0" smtClean="0">
                          <a:latin typeface="Meiryo UI" panose="020B0604030504040204" pitchFamily="50" charset="-128"/>
                          <a:ea typeface="Meiryo UI" panose="020B0604030504040204" pitchFamily="50" charset="-128"/>
                        </a:rPr>
                        <a:t>空間の創出</a:t>
                      </a:r>
                      <a:r>
                        <a:rPr kumimoji="1" lang="ja-JP" altLang="en-US" sz="750" dirty="0">
                          <a:latin typeface="Meiryo UI" panose="020B0604030504040204" pitchFamily="50" charset="-128"/>
                          <a:ea typeface="Meiryo UI" panose="020B0604030504040204" pitchFamily="50" charset="-128"/>
                        </a:rPr>
                        <a:t>とにぎわいづくり</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1292995"/>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５</a:t>
                      </a:r>
                      <a:r>
                        <a:rPr kumimoji="1" lang="ja-JP" altLang="en-US" sz="850" u="none" dirty="0">
                          <a:latin typeface="Meiryo UI" panose="020B0604030504040204" pitchFamily="50" charset="-128"/>
                          <a:ea typeface="Meiryo UI" panose="020B0604030504040204" pitchFamily="50" charset="-128"/>
                        </a:rPr>
                        <a:t> 各エリアの活性化と主要拠点との回遊性向上</a:t>
                      </a:r>
                      <a:endParaRPr kumimoji="1" lang="en-US" altLang="ja-JP" sz="85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750" dirty="0">
                          <a:latin typeface="Meiryo UI" panose="020B0604030504040204" pitchFamily="50" charset="-128"/>
                          <a:ea typeface="Meiryo UI" panose="020B0604030504040204" pitchFamily="50" charset="-128"/>
                        </a:rPr>
                        <a:t>民間ビジネスを活かし、各エリアの魅力と舟運を合わせたつながりを創出</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75137939"/>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６</a:t>
                      </a:r>
                      <a:r>
                        <a:rPr kumimoji="1" lang="ja-JP" altLang="en-US" sz="850" u="none" dirty="0">
                          <a:latin typeface="Meiryo UI" panose="020B0604030504040204" pitchFamily="50" charset="-128"/>
                          <a:ea typeface="Meiryo UI" panose="020B0604030504040204" pitchFamily="50" charset="-128"/>
                        </a:rPr>
                        <a:t> ブランディング、広報・プロモーションの充実　</a:t>
                      </a:r>
                      <a:endParaRPr kumimoji="1" lang="en-US" altLang="ja-JP" sz="85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750" dirty="0">
                          <a:latin typeface="Meiryo UI" panose="020B0604030504040204" pitchFamily="50" charset="-128"/>
                          <a:ea typeface="Meiryo UI" panose="020B0604030504040204" pitchFamily="50" charset="-128"/>
                        </a:rPr>
                        <a:t>水都大阪を象徴する国内外の人々に響く魅力的な風景（</a:t>
                      </a:r>
                      <a:r>
                        <a:rPr kumimoji="1" lang="ja-JP" altLang="en-US" sz="700" dirty="0">
                          <a:latin typeface="Meiryo UI" panose="020B0604030504040204" pitchFamily="50" charset="-128"/>
                          <a:ea typeface="Meiryo UI" panose="020B0604030504040204" pitchFamily="50" charset="-128"/>
                        </a:rPr>
                        <a:t>キー・スケープ</a:t>
                      </a:r>
                      <a:r>
                        <a:rPr kumimoji="1" lang="ja-JP" altLang="en-US" sz="750" dirty="0">
                          <a:latin typeface="Meiryo UI" panose="020B0604030504040204" pitchFamily="50" charset="-128"/>
                          <a:ea typeface="Meiryo UI" panose="020B0604030504040204" pitchFamily="50" charset="-128"/>
                        </a:rPr>
                        <a:t>）を発信し、ブランディングにつなげる</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6516385"/>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７</a:t>
                      </a:r>
                      <a:r>
                        <a:rPr kumimoji="1" lang="ja-JP" altLang="en-US" sz="850" u="none" dirty="0">
                          <a:latin typeface="Meiryo UI" panose="020B0604030504040204" pitchFamily="50" charset="-128"/>
                          <a:ea typeface="Meiryo UI" panose="020B0604030504040204" pitchFamily="50" charset="-128"/>
                        </a:rPr>
                        <a:t> 水の回廊からベイエリア・淀川への拡がり</a:t>
                      </a:r>
                      <a:endParaRPr kumimoji="1" lang="en-US" altLang="ja-JP" sz="85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750" dirty="0">
                          <a:latin typeface="Meiryo UI" panose="020B0604030504040204" pitchFamily="50" charset="-128"/>
                          <a:ea typeface="Meiryo UI" panose="020B0604030504040204" pitchFamily="50" charset="-128"/>
                        </a:rPr>
                        <a:t>水の回廊とベイエリア・淀川の水辺拠点を繋ぐ・周遊する日常的なクルーズの充実</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54152244"/>
                  </a:ext>
                </a:extLst>
              </a:tr>
              <a:tr h="203389">
                <a:tc>
                  <a:txBody>
                    <a:bodyPr/>
                    <a:lstStyle/>
                    <a:p>
                      <a:r>
                        <a:rPr kumimoji="1" lang="ja-JP" altLang="en-US" sz="900" u="none" dirty="0">
                          <a:latin typeface="Meiryo UI" panose="020B0604030504040204" pitchFamily="50" charset="-128"/>
                          <a:ea typeface="Meiryo UI" panose="020B0604030504040204" pitchFamily="50" charset="-128"/>
                        </a:rPr>
                        <a:t>８</a:t>
                      </a:r>
                      <a:r>
                        <a:rPr kumimoji="1" lang="ja-JP" altLang="en-US" sz="850" u="none" dirty="0">
                          <a:latin typeface="Meiryo UI" panose="020B0604030504040204" pitchFamily="50" charset="-128"/>
                          <a:ea typeface="Meiryo UI" panose="020B0604030504040204" pitchFamily="50" charset="-128"/>
                        </a:rPr>
                        <a:t> 環境の保全</a:t>
                      </a:r>
                    </a:p>
                  </a:txBody>
                  <a:tcPr anchor="ctr"/>
                </a:tc>
                <a:tc>
                  <a:txBody>
                    <a:bodyPr/>
                    <a:lstStyle/>
                    <a:p>
                      <a:r>
                        <a:rPr kumimoji="1" lang="ja-JP" altLang="en-US" sz="750" dirty="0">
                          <a:latin typeface="Meiryo UI" panose="020B0604030504040204" pitchFamily="50" charset="-128"/>
                          <a:ea typeface="Meiryo UI" panose="020B0604030504040204" pitchFamily="50" charset="-128"/>
                        </a:rPr>
                        <a:t>水辺のごみや騒音を低減し、より親しみやすい空間の創出と舟運のエコ化推進</a:t>
                      </a:r>
                      <a:endParaRPr kumimoji="1" lang="en-US" altLang="ja-JP" sz="7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24987532"/>
                  </a:ext>
                </a:extLst>
              </a:tr>
            </a:tbl>
          </a:graphicData>
        </a:graphic>
      </p:graphicFrame>
      <p:graphicFrame>
        <p:nvGraphicFramePr>
          <p:cNvPr id="36" name="表 35"/>
          <p:cNvGraphicFramePr>
            <a:graphicFrameLocks noGrp="1"/>
          </p:cNvGraphicFramePr>
          <p:nvPr>
            <p:extLst/>
          </p:nvPr>
        </p:nvGraphicFramePr>
        <p:xfrm>
          <a:off x="103000" y="1753492"/>
          <a:ext cx="2035963" cy="1493520"/>
        </p:xfrm>
        <a:graphic>
          <a:graphicData uri="http://schemas.openxmlformats.org/drawingml/2006/table">
            <a:tbl>
              <a:tblPr firstRow="1" bandRow="1">
                <a:tableStyleId>{5C22544A-7EE6-4342-B048-85BDC9FD1C3A}</a:tableStyleId>
              </a:tblPr>
              <a:tblGrid>
                <a:gridCol w="2035963">
                  <a:extLst>
                    <a:ext uri="{9D8B030D-6E8A-4147-A177-3AD203B41FA5}">
                      <a16:colId xmlns:a16="http://schemas.microsoft.com/office/drawing/2014/main" val="1901501241"/>
                    </a:ext>
                  </a:extLst>
                </a:gridCol>
              </a:tblGrid>
              <a:tr h="201934">
                <a:tc>
                  <a:txBody>
                    <a:bodyPr/>
                    <a:lstStyle/>
                    <a:p>
                      <a:pPr algn="l"/>
                      <a:r>
                        <a:rPr kumimoji="1" lang="ja-JP" altLang="en-US" sz="1200" dirty="0">
                          <a:latin typeface="Meiryo UI" panose="020B0604030504040204" pitchFamily="50" charset="-128"/>
                          <a:ea typeface="Meiryo UI" panose="020B0604030504040204" pitchFamily="50" charset="-128"/>
                        </a:rPr>
                        <a:t>基本コンセプト</a:t>
                      </a:r>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50867114"/>
                  </a:ext>
                </a:extLst>
              </a:tr>
              <a:tr h="213360">
                <a:tc>
                  <a:txBody>
                    <a:bodyPr/>
                    <a:lstStyle/>
                    <a:p>
                      <a:r>
                        <a:rPr kumimoji="1" lang="en-US" altLang="ja-JP" sz="1000" u="none" dirty="0">
                          <a:latin typeface="Meiryo UI" panose="020B0604030504040204" pitchFamily="50" charset="-128"/>
                          <a:ea typeface="Meiryo UI" panose="020B0604030504040204" pitchFamily="50" charset="-128"/>
                        </a:rPr>
                        <a:t>Ⅰ</a:t>
                      </a:r>
                      <a:r>
                        <a:rPr kumimoji="1" lang="ja-JP" altLang="en-US" sz="1000" u="none" dirty="0">
                          <a:latin typeface="Meiryo UI" panose="020B0604030504040204" pitchFamily="50" charset="-128"/>
                          <a:ea typeface="Meiryo UI" panose="020B0604030504040204" pitchFamily="50" charset="-128"/>
                        </a:rPr>
                        <a:t> 舟運のさらなる活性化を推進</a:t>
                      </a:r>
                      <a:endParaRPr kumimoji="1" lang="en-US" altLang="ja-JP" sz="10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55728042"/>
                  </a:ext>
                </a:extLst>
              </a:tr>
              <a:tr h="213360">
                <a:tc>
                  <a:txBody>
                    <a:bodyPr/>
                    <a:lstStyle/>
                    <a:p>
                      <a:r>
                        <a:rPr kumimoji="1" lang="en-US" altLang="ja-JP" sz="1000" u="none" dirty="0">
                          <a:latin typeface="Meiryo UI" panose="020B0604030504040204" pitchFamily="50" charset="-128"/>
                          <a:ea typeface="Meiryo UI" panose="020B0604030504040204" pitchFamily="50" charset="-128"/>
                        </a:rPr>
                        <a:t>Ⅱ</a:t>
                      </a:r>
                      <a:r>
                        <a:rPr kumimoji="1" lang="ja-JP" altLang="en-US" sz="1000" u="none" dirty="0">
                          <a:latin typeface="Meiryo UI" panose="020B0604030504040204" pitchFamily="50" charset="-128"/>
                          <a:ea typeface="Meiryo UI" panose="020B0604030504040204" pitchFamily="50" charset="-128"/>
                        </a:rPr>
                        <a:t> 安全・安心な水都大阪</a:t>
                      </a:r>
                    </a:p>
                  </a:txBody>
                  <a:tcPr anchor="ctr"/>
                </a:tc>
                <a:extLst>
                  <a:ext uri="{0D108BD9-81ED-4DB2-BD59-A6C34878D82A}">
                    <a16:rowId xmlns:a16="http://schemas.microsoft.com/office/drawing/2014/main" val="3219517584"/>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none" dirty="0">
                          <a:latin typeface="Meiryo UI" panose="020B0604030504040204" pitchFamily="50" charset="-128"/>
                          <a:ea typeface="Meiryo UI" panose="020B0604030504040204" pitchFamily="50" charset="-128"/>
                        </a:rPr>
                        <a:t>Ⅲ</a:t>
                      </a:r>
                      <a:r>
                        <a:rPr kumimoji="1" lang="ja-JP" altLang="en-US" sz="1000" u="none" dirty="0">
                          <a:latin typeface="Meiryo UI" panose="020B0604030504040204" pitchFamily="50" charset="-128"/>
                          <a:ea typeface="Meiryo UI" panose="020B0604030504040204" pitchFamily="50" charset="-128"/>
                        </a:rPr>
                        <a:t> 水辺・水上観光メニューの拡大</a:t>
                      </a:r>
                      <a:r>
                        <a:rPr kumimoji="1" lang="ja-JP" altLang="en-US" sz="1000" u="sng"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06966153"/>
                  </a:ext>
                </a:extLst>
              </a:tr>
              <a:tr h="213360">
                <a:tc>
                  <a:txBody>
                    <a:bodyPr/>
                    <a:lstStyle/>
                    <a:p>
                      <a:r>
                        <a:rPr kumimoji="1" lang="en-US" altLang="ja-JP" sz="1000" u="none" dirty="0">
                          <a:latin typeface="Meiryo UI" panose="020B0604030504040204" pitchFamily="50" charset="-128"/>
                          <a:ea typeface="Meiryo UI" panose="020B0604030504040204" pitchFamily="50" charset="-128"/>
                        </a:rPr>
                        <a:t>Ⅳ</a:t>
                      </a:r>
                      <a:r>
                        <a:rPr kumimoji="1" lang="ja-JP" altLang="en-US" sz="1000" u="none" dirty="0">
                          <a:latin typeface="Meiryo UI" panose="020B0604030504040204" pitchFamily="50" charset="-128"/>
                          <a:ea typeface="Meiryo UI" panose="020B0604030504040204" pitchFamily="50" charset="-128"/>
                        </a:rPr>
                        <a:t> 民間ビジネスの創出</a:t>
                      </a:r>
                      <a:endParaRPr kumimoji="1" lang="en-US" altLang="ja-JP" sz="10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1292995"/>
                  </a:ext>
                </a:extLst>
              </a:tr>
              <a:tr h="213360">
                <a:tc>
                  <a:txBody>
                    <a:bodyPr/>
                    <a:lstStyle/>
                    <a:p>
                      <a:r>
                        <a:rPr kumimoji="1" lang="en-US" altLang="ja-JP" sz="1000" u="none" dirty="0">
                          <a:latin typeface="Meiryo UI" panose="020B0604030504040204" pitchFamily="50" charset="-128"/>
                          <a:ea typeface="Meiryo UI" panose="020B0604030504040204" pitchFamily="50" charset="-128"/>
                        </a:rPr>
                        <a:t>Ⅴ</a:t>
                      </a:r>
                      <a:r>
                        <a:rPr kumimoji="1" lang="ja-JP" altLang="en-US" sz="1000" u="none" dirty="0">
                          <a:latin typeface="Meiryo UI" panose="020B0604030504040204" pitchFamily="50" charset="-128"/>
                          <a:ea typeface="Meiryo UI" panose="020B0604030504040204" pitchFamily="50" charset="-128"/>
                        </a:rPr>
                        <a:t> ブランディングの強化</a:t>
                      </a:r>
                      <a:endParaRPr kumimoji="1" lang="en-US" altLang="ja-JP" sz="10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75137939"/>
                  </a:ext>
                </a:extLst>
              </a:tr>
            </a:tbl>
          </a:graphicData>
        </a:graphic>
      </p:graphicFrame>
      <p:sp>
        <p:nvSpPr>
          <p:cNvPr id="38" name="テキスト ボックス 37"/>
          <p:cNvSpPr txBox="1"/>
          <p:nvPr/>
        </p:nvSpPr>
        <p:spPr>
          <a:xfrm>
            <a:off x="6499611" y="3633552"/>
            <a:ext cx="260313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推進方策を反映</a:t>
            </a:r>
          </a:p>
        </p:txBody>
      </p:sp>
      <p:sp>
        <p:nvSpPr>
          <p:cNvPr id="19" name="楕円 18"/>
          <p:cNvSpPr>
            <a:spLocks noChangeAspect="1"/>
          </p:cNvSpPr>
          <p:nvPr/>
        </p:nvSpPr>
        <p:spPr>
          <a:xfrm>
            <a:off x="1481365" y="4509120"/>
            <a:ext cx="666746" cy="641678"/>
          </a:xfrm>
          <a:prstGeom prst="ellipse">
            <a:avLst/>
          </a:prstGeom>
          <a:solidFill>
            <a:srgbClr val="FFCCFF">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経済界</a:t>
            </a:r>
          </a:p>
        </p:txBody>
      </p:sp>
      <p:sp>
        <p:nvSpPr>
          <p:cNvPr id="20" name="楕円 19"/>
          <p:cNvSpPr>
            <a:spLocks noChangeAspect="1"/>
          </p:cNvSpPr>
          <p:nvPr/>
        </p:nvSpPr>
        <p:spPr>
          <a:xfrm>
            <a:off x="1754179" y="4980412"/>
            <a:ext cx="693993" cy="676734"/>
          </a:xfrm>
          <a:prstGeom prst="ellipse">
            <a:avLst/>
          </a:prstGeom>
          <a:solidFill>
            <a:srgbClr val="FFFF99">
              <a:alpha val="4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学識</a:t>
            </a:r>
          </a:p>
        </p:txBody>
      </p:sp>
      <p:sp>
        <p:nvSpPr>
          <p:cNvPr id="22" name="楕円 21"/>
          <p:cNvSpPr>
            <a:spLocks noChangeAspect="1"/>
          </p:cNvSpPr>
          <p:nvPr/>
        </p:nvSpPr>
        <p:spPr>
          <a:xfrm>
            <a:off x="1185862" y="4993765"/>
            <a:ext cx="699385" cy="665393"/>
          </a:xfrm>
          <a:prstGeom prst="ellipse">
            <a:avLst/>
          </a:prstGeom>
          <a:solidFill>
            <a:srgbClr val="CCECFF">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a:t>
            </a:r>
          </a:p>
        </p:txBody>
      </p:sp>
      <p:sp>
        <p:nvSpPr>
          <p:cNvPr id="23" name="楕円 22"/>
          <p:cNvSpPr>
            <a:spLocks noChangeAspect="1"/>
          </p:cNvSpPr>
          <p:nvPr/>
        </p:nvSpPr>
        <p:spPr>
          <a:xfrm>
            <a:off x="1667297" y="4994689"/>
            <a:ext cx="285697" cy="293168"/>
          </a:xfrm>
          <a:prstGeom prst="ellipse">
            <a:avLst/>
          </a:prstGeom>
          <a:solidFill>
            <a:srgbClr val="FF0000">
              <a:alpha val="59000"/>
            </a:srgbClr>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103000" y="1484784"/>
            <a:ext cx="20207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更なる成長 ⇨　飛躍</a:t>
            </a:r>
          </a:p>
        </p:txBody>
      </p:sp>
      <p:sp>
        <p:nvSpPr>
          <p:cNvPr id="27" name="ストライプ矢印 26"/>
          <p:cNvSpPr/>
          <p:nvPr/>
        </p:nvSpPr>
        <p:spPr>
          <a:xfrm>
            <a:off x="2182857" y="2346688"/>
            <a:ext cx="274973" cy="295001"/>
          </a:xfrm>
          <a:prstGeom prst="stripedRightArrow">
            <a:avLst>
              <a:gd name="adj1" fmla="val 49531"/>
              <a:gd name="adj2" fmla="val 4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
        <p:nvSpPr>
          <p:cNvPr id="28" name="ストライプ矢印 27"/>
          <p:cNvSpPr/>
          <p:nvPr/>
        </p:nvSpPr>
        <p:spPr>
          <a:xfrm rot="10800000">
            <a:off x="3322823" y="5031158"/>
            <a:ext cx="274973" cy="295001"/>
          </a:xfrm>
          <a:prstGeom prst="stripedRightArrow">
            <a:avLst>
              <a:gd name="adj1" fmla="val 49531"/>
              <a:gd name="adj2" fmla="val 4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
        <p:nvSpPr>
          <p:cNvPr id="29" name="ストライプ矢印 28"/>
          <p:cNvSpPr/>
          <p:nvPr/>
        </p:nvSpPr>
        <p:spPr>
          <a:xfrm rot="5400000">
            <a:off x="1677311" y="5617953"/>
            <a:ext cx="274973" cy="295001"/>
          </a:xfrm>
          <a:prstGeom prst="stripedRightArrow">
            <a:avLst>
              <a:gd name="adj1" fmla="val 49531"/>
              <a:gd name="adj2" fmla="val 4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
        <p:nvSpPr>
          <p:cNvPr id="30" name="ストライプ矢印 29"/>
          <p:cNvSpPr/>
          <p:nvPr/>
        </p:nvSpPr>
        <p:spPr>
          <a:xfrm rot="5400000">
            <a:off x="6236037" y="3616612"/>
            <a:ext cx="274973" cy="295001"/>
          </a:xfrm>
          <a:prstGeom prst="stripedRightArrow">
            <a:avLst>
              <a:gd name="adj1" fmla="val 49531"/>
              <a:gd name="adj2" fmla="val 4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spTree>
    <p:extLst>
      <p:ext uri="{BB962C8B-B14F-4D97-AF65-F5344CB8AC3E}">
        <p14:creationId xmlns:p14="http://schemas.microsoft.com/office/powerpoint/2010/main" val="141869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0" y="0"/>
            <a:ext cx="9144000" cy="266378"/>
          </a:xfrm>
          <a:solidFill>
            <a:srgbClr val="0070C0"/>
          </a:solidFill>
        </p:spPr>
        <p:txBody>
          <a:bodyPr anchor="ctr">
            <a:noAutofit/>
          </a:bodyPr>
          <a:lstStyle/>
          <a:p>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仮称</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水都大阪ビジョン</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骨子</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案</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参考資料</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0583" y="684034"/>
            <a:ext cx="89542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これまでの取組み経過</a:t>
            </a:r>
          </a:p>
        </p:txBody>
      </p:sp>
      <p:sp>
        <p:nvSpPr>
          <p:cNvPr id="2" name="正方形/長方形 1"/>
          <p:cNvSpPr/>
          <p:nvPr/>
        </p:nvSpPr>
        <p:spPr>
          <a:xfrm>
            <a:off x="0" y="0"/>
            <a:ext cx="9134172" cy="685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a:ea typeface="ＭＳ Ｐゴシック" panose="020B0600070205080204" pitchFamily="50" charset="-128"/>
              <a:cs typeface="+mn-cs"/>
            </a:endParaRPr>
          </a:p>
        </p:txBody>
      </p:sp>
      <p:graphicFrame>
        <p:nvGraphicFramePr>
          <p:cNvPr id="137" name="表 136"/>
          <p:cNvGraphicFramePr>
            <a:graphicFrameLocks noGrp="1"/>
          </p:cNvGraphicFramePr>
          <p:nvPr>
            <p:extLst/>
          </p:nvPr>
        </p:nvGraphicFramePr>
        <p:xfrm>
          <a:off x="87914" y="1169748"/>
          <a:ext cx="8928994" cy="5222086"/>
        </p:xfrm>
        <a:graphic>
          <a:graphicData uri="http://schemas.openxmlformats.org/drawingml/2006/table">
            <a:tbl>
              <a:tblPr firstRow="1" bandRow="1">
                <a:tableStyleId>{5C22544A-7EE6-4342-B048-85BDC9FD1C3A}</a:tableStyleId>
              </a:tblPr>
              <a:tblGrid>
                <a:gridCol w="288034">
                  <a:extLst>
                    <a:ext uri="{9D8B030D-6E8A-4147-A177-3AD203B41FA5}">
                      <a16:colId xmlns:a16="http://schemas.microsoft.com/office/drawing/2014/main" val="20000"/>
                    </a:ext>
                  </a:extLst>
                </a:gridCol>
                <a:gridCol w="540060">
                  <a:extLst>
                    <a:ext uri="{9D8B030D-6E8A-4147-A177-3AD203B41FA5}">
                      <a16:colId xmlns:a16="http://schemas.microsoft.com/office/drawing/2014/main" val="20001"/>
                    </a:ext>
                  </a:extLst>
                </a:gridCol>
                <a:gridCol w="540060">
                  <a:extLst>
                    <a:ext uri="{9D8B030D-6E8A-4147-A177-3AD203B41FA5}">
                      <a16:colId xmlns:a16="http://schemas.microsoft.com/office/drawing/2014/main" val="20002"/>
                    </a:ext>
                  </a:extLst>
                </a:gridCol>
                <a:gridCol w="540060">
                  <a:extLst>
                    <a:ext uri="{9D8B030D-6E8A-4147-A177-3AD203B41FA5}">
                      <a16:colId xmlns:a16="http://schemas.microsoft.com/office/drawing/2014/main" val="20003"/>
                    </a:ext>
                  </a:extLst>
                </a:gridCol>
                <a:gridCol w="540060">
                  <a:extLst>
                    <a:ext uri="{9D8B030D-6E8A-4147-A177-3AD203B41FA5}">
                      <a16:colId xmlns:a16="http://schemas.microsoft.com/office/drawing/2014/main" val="20004"/>
                    </a:ext>
                  </a:extLst>
                </a:gridCol>
                <a:gridCol w="540060">
                  <a:extLst>
                    <a:ext uri="{9D8B030D-6E8A-4147-A177-3AD203B41FA5}">
                      <a16:colId xmlns:a16="http://schemas.microsoft.com/office/drawing/2014/main" val="20005"/>
                    </a:ext>
                  </a:extLst>
                </a:gridCol>
                <a:gridCol w="540060">
                  <a:extLst>
                    <a:ext uri="{9D8B030D-6E8A-4147-A177-3AD203B41FA5}">
                      <a16:colId xmlns:a16="http://schemas.microsoft.com/office/drawing/2014/main" val="20006"/>
                    </a:ext>
                  </a:extLst>
                </a:gridCol>
                <a:gridCol w="540060">
                  <a:extLst>
                    <a:ext uri="{9D8B030D-6E8A-4147-A177-3AD203B41FA5}">
                      <a16:colId xmlns:a16="http://schemas.microsoft.com/office/drawing/2014/main" val="20007"/>
                    </a:ext>
                  </a:extLst>
                </a:gridCol>
                <a:gridCol w="540060">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gridCol w="504056">
                  <a:extLst>
                    <a:ext uri="{9D8B030D-6E8A-4147-A177-3AD203B41FA5}">
                      <a16:colId xmlns:a16="http://schemas.microsoft.com/office/drawing/2014/main" val="20010"/>
                    </a:ext>
                  </a:extLst>
                </a:gridCol>
                <a:gridCol w="540060">
                  <a:extLst>
                    <a:ext uri="{9D8B030D-6E8A-4147-A177-3AD203B41FA5}">
                      <a16:colId xmlns:a16="http://schemas.microsoft.com/office/drawing/2014/main" val="20011"/>
                    </a:ext>
                  </a:extLst>
                </a:gridCol>
                <a:gridCol w="540060">
                  <a:extLst>
                    <a:ext uri="{9D8B030D-6E8A-4147-A177-3AD203B41FA5}">
                      <a16:colId xmlns:a16="http://schemas.microsoft.com/office/drawing/2014/main" val="20012"/>
                    </a:ext>
                  </a:extLst>
                </a:gridCol>
                <a:gridCol w="540060">
                  <a:extLst>
                    <a:ext uri="{9D8B030D-6E8A-4147-A177-3AD203B41FA5}">
                      <a16:colId xmlns:a16="http://schemas.microsoft.com/office/drawing/2014/main" val="20013"/>
                    </a:ext>
                  </a:extLst>
                </a:gridCol>
                <a:gridCol w="540060">
                  <a:extLst>
                    <a:ext uri="{9D8B030D-6E8A-4147-A177-3AD203B41FA5}">
                      <a16:colId xmlns:a16="http://schemas.microsoft.com/office/drawing/2014/main" val="20014"/>
                    </a:ext>
                  </a:extLst>
                </a:gridCol>
                <a:gridCol w="540060">
                  <a:extLst>
                    <a:ext uri="{9D8B030D-6E8A-4147-A177-3AD203B41FA5}">
                      <a16:colId xmlns:a16="http://schemas.microsoft.com/office/drawing/2014/main" val="20015"/>
                    </a:ext>
                  </a:extLst>
                </a:gridCol>
                <a:gridCol w="540060">
                  <a:extLst>
                    <a:ext uri="{9D8B030D-6E8A-4147-A177-3AD203B41FA5}">
                      <a16:colId xmlns:a16="http://schemas.microsoft.com/office/drawing/2014/main" val="20016"/>
                    </a:ext>
                  </a:extLst>
                </a:gridCol>
              </a:tblGrid>
              <a:tr h="411273">
                <a:tc gridSpan="2">
                  <a:txBody>
                    <a:bodyPr/>
                    <a:lstStyle/>
                    <a:p>
                      <a:pPr algn="ct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hMerge="1">
                  <a:txBody>
                    <a:bodyPr/>
                    <a:lstStyle/>
                    <a:p>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2004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2005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2006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2007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2008</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2009</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593396">
                <a:tc rowSpan="4">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ハード</a:t>
                      </a:r>
                    </a:p>
                  </a:txBody>
                  <a:tcPr vert="eaVert" anchor="ctr"/>
                </a:tc>
                <a:tc>
                  <a:txBody>
                    <a:bodyPr/>
                    <a:lstStyle/>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船着場</a:t>
                      </a: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87253">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水辺の拠点</a:t>
                      </a:r>
                      <a:b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空間</a:t>
                      </a: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548365">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ライトアップ</a:t>
                      </a: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87739">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みどり</a:t>
                      </a:r>
                      <a:endParaRPr kumimoji="1"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あふれる</a:t>
                      </a:r>
                      <a:endParaRPr kumimoji="1"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遊歩道</a:t>
                      </a: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866643">
                <a:tc rowSpan="2">
                  <a:txBody>
                    <a:bodyPr/>
                    <a:lstStyle/>
                    <a:p>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ソフト</a:t>
                      </a:r>
                    </a:p>
                  </a:txBody>
                  <a:tcPr anchor="ctr"/>
                </a:tc>
                <a:tc>
                  <a:txBody>
                    <a:bodyPr/>
                    <a:lstStyle/>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水都ﾌｪｽ等</a:t>
                      </a: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r h="1296144">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舟運・</a:t>
                      </a:r>
                      <a:endParaRPr kumimoji="1"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dirty="0">
                          <a:latin typeface="Meiryo UI" panose="020B0604030504040204" pitchFamily="50" charset="-128"/>
                          <a:ea typeface="Meiryo UI" panose="020B0604030504040204" pitchFamily="50" charset="-128"/>
                          <a:cs typeface="Meiryo UI" panose="020B0604030504040204" pitchFamily="50" charset="-128"/>
                        </a:rPr>
                        <a:t>にぎわい創出</a:t>
                      </a: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6"/>
                  </a:ext>
                </a:extLst>
              </a:tr>
              <a:tr h="561812">
                <a:tc>
                  <a:txBody>
                    <a:bodyPr/>
                    <a:lstStyle/>
                    <a:p>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7"/>
                  </a:ext>
                </a:extLst>
              </a:tr>
            </a:tbl>
          </a:graphicData>
        </a:graphic>
      </p:graphicFrame>
      <p:sp>
        <p:nvSpPr>
          <p:cNvPr id="138" name="テキスト ボックス 137"/>
          <p:cNvSpPr txBox="1"/>
          <p:nvPr/>
        </p:nvSpPr>
        <p:spPr>
          <a:xfrm>
            <a:off x="1014136" y="2263927"/>
            <a:ext cx="2162451"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■とんぼりリバーウォーク（湊町～太左衛門橋完成）</a:t>
            </a:r>
          </a:p>
        </p:txBody>
      </p:sp>
      <p:sp>
        <p:nvSpPr>
          <p:cNvPr id="139" name="テキスト ボックス 138"/>
          <p:cNvSpPr txBox="1"/>
          <p:nvPr/>
        </p:nvSpPr>
        <p:spPr>
          <a:xfrm>
            <a:off x="989406" y="1653558"/>
            <a:ext cx="956993"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■大阪ドーム千代崎港</a:t>
            </a:r>
          </a:p>
        </p:txBody>
      </p:sp>
      <p:sp>
        <p:nvSpPr>
          <p:cNvPr id="140" name="テキスト ボックス 139"/>
          <p:cNvSpPr txBox="1"/>
          <p:nvPr/>
        </p:nvSpPr>
        <p:spPr>
          <a:xfrm>
            <a:off x="989487" y="1805958"/>
            <a:ext cx="854401"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■大阪ドーム岩崎港</a:t>
            </a:r>
          </a:p>
        </p:txBody>
      </p:sp>
      <p:sp>
        <p:nvSpPr>
          <p:cNvPr id="141" name="テキスト ボックス 140"/>
          <p:cNvSpPr txBox="1"/>
          <p:nvPr/>
        </p:nvSpPr>
        <p:spPr>
          <a:xfrm>
            <a:off x="3116347" y="1965973"/>
            <a:ext cx="410369"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■福島港</a:t>
            </a:r>
          </a:p>
        </p:txBody>
      </p:sp>
      <p:sp>
        <p:nvSpPr>
          <p:cNvPr id="142" name="テキスト ボックス 141"/>
          <p:cNvSpPr txBox="1"/>
          <p:nvPr/>
        </p:nvSpPr>
        <p:spPr>
          <a:xfrm>
            <a:off x="2951724" y="1655413"/>
            <a:ext cx="820738"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■八軒家浜船着場</a:t>
            </a:r>
          </a:p>
        </p:txBody>
      </p:sp>
      <p:sp>
        <p:nvSpPr>
          <p:cNvPr id="143" name="テキスト ボックス 142"/>
          <p:cNvSpPr txBox="1"/>
          <p:nvPr/>
        </p:nvSpPr>
        <p:spPr>
          <a:xfrm>
            <a:off x="3718049" y="2178519"/>
            <a:ext cx="1128514"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■中之島公園（再整備）</a:t>
            </a:r>
          </a:p>
        </p:txBody>
      </p:sp>
      <p:sp>
        <p:nvSpPr>
          <p:cNvPr id="144" name="テキスト ボックス 143"/>
          <p:cNvSpPr txBox="1"/>
          <p:nvPr/>
        </p:nvSpPr>
        <p:spPr>
          <a:xfrm>
            <a:off x="5778180" y="1664122"/>
            <a:ext cx="718145"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■若松浜船着場</a:t>
            </a:r>
          </a:p>
        </p:txBody>
      </p:sp>
      <p:sp>
        <p:nvSpPr>
          <p:cNvPr id="145" name="テキスト ボックス 144"/>
          <p:cNvSpPr txBox="1"/>
          <p:nvPr/>
        </p:nvSpPr>
        <p:spPr>
          <a:xfrm>
            <a:off x="4293998" y="1653558"/>
            <a:ext cx="1538883"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■大阪国際会議場前港（再整備）</a:t>
            </a:r>
          </a:p>
        </p:txBody>
      </p:sp>
      <p:sp>
        <p:nvSpPr>
          <p:cNvPr id="146" name="テキスト ボックス 145"/>
          <p:cNvSpPr txBox="1"/>
          <p:nvPr/>
        </p:nvSpPr>
        <p:spPr>
          <a:xfrm>
            <a:off x="4336645" y="1988038"/>
            <a:ext cx="581891"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■ローズポート</a:t>
            </a:r>
          </a:p>
        </p:txBody>
      </p:sp>
      <p:sp>
        <p:nvSpPr>
          <p:cNvPr id="147" name="テキスト ボックス 146"/>
          <p:cNvSpPr txBox="1"/>
          <p:nvPr/>
        </p:nvSpPr>
        <p:spPr>
          <a:xfrm>
            <a:off x="4299522" y="1810956"/>
            <a:ext cx="1231106"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■大阪市中央卸売市場前港</a:t>
            </a:r>
          </a:p>
        </p:txBody>
      </p:sp>
      <p:sp>
        <p:nvSpPr>
          <p:cNvPr id="148" name="テキスト ボックス 147"/>
          <p:cNvSpPr txBox="1"/>
          <p:nvPr/>
        </p:nvSpPr>
        <p:spPr>
          <a:xfrm>
            <a:off x="6950199" y="1655413"/>
            <a:ext cx="1231106"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■本町橋船着場（本整備）</a:t>
            </a:r>
          </a:p>
        </p:txBody>
      </p:sp>
      <p:sp>
        <p:nvSpPr>
          <p:cNvPr id="149" name="テキスト ボックス 148"/>
          <p:cNvSpPr txBox="1"/>
          <p:nvPr/>
        </p:nvSpPr>
        <p:spPr>
          <a:xfrm>
            <a:off x="4703971" y="2322535"/>
            <a:ext cx="879289" cy="12311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■中之島バンクス</a:t>
            </a:r>
          </a:p>
        </p:txBody>
      </p:sp>
      <p:sp>
        <p:nvSpPr>
          <p:cNvPr id="150" name="テキスト ボックス 149"/>
          <p:cNvSpPr txBox="1"/>
          <p:nvPr/>
        </p:nvSpPr>
        <p:spPr>
          <a:xfrm>
            <a:off x="5353666" y="2183914"/>
            <a:ext cx="1546898"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■とんぼりリバーウォーク（全体完成）</a:t>
            </a:r>
          </a:p>
        </p:txBody>
      </p:sp>
      <p:sp>
        <p:nvSpPr>
          <p:cNvPr id="151" name="テキスト ボックス 150"/>
          <p:cNvSpPr txBox="1"/>
          <p:nvPr/>
        </p:nvSpPr>
        <p:spPr>
          <a:xfrm>
            <a:off x="8460432" y="2157614"/>
            <a:ext cx="485660" cy="24622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■北浜アー</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ト空間</a:t>
            </a:r>
          </a:p>
        </p:txBody>
      </p:sp>
      <p:sp>
        <p:nvSpPr>
          <p:cNvPr id="152" name="右矢印 151"/>
          <p:cNvSpPr/>
          <p:nvPr/>
        </p:nvSpPr>
        <p:spPr>
          <a:xfrm>
            <a:off x="4190880" y="5541990"/>
            <a:ext cx="4814146" cy="288032"/>
          </a:xfrm>
          <a:prstGeom prst="rightArrow">
            <a:avLst>
              <a:gd name="adj1" fmla="val 50000"/>
              <a:gd name="adj2" fmla="val 4007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中之島にぎわいの森づくり</a:t>
            </a:r>
          </a:p>
        </p:txBody>
      </p:sp>
      <p:sp>
        <p:nvSpPr>
          <p:cNvPr id="153" name="テキスト ボックス 152"/>
          <p:cNvSpPr txBox="1"/>
          <p:nvPr/>
        </p:nvSpPr>
        <p:spPr>
          <a:xfrm>
            <a:off x="971600" y="2680720"/>
            <a:ext cx="410369"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■水晶橋</a:t>
            </a:r>
          </a:p>
        </p:txBody>
      </p:sp>
      <p:sp>
        <p:nvSpPr>
          <p:cNvPr id="154" name="右矢印 153"/>
          <p:cNvSpPr/>
          <p:nvPr/>
        </p:nvSpPr>
        <p:spPr>
          <a:xfrm>
            <a:off x="3709388" y="2900167"/>
            <a:ext cx="424698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護岸ライトアップ　大川・堂島川　</a:t>
            </a:r>
          </a:p>
        </p:txBody>
      </p:sp>
      <p:sp>
        <p:nvSpPr>
          <p:cNvPr id="155" name="テキスト ボックス 154"/>
          <p:cNvSpPr txBox="1"/>
          <p:nvPr/>
        </p:nvSpPr>
        <p:spPr>
          <a:xfrm>
            <a:off x="3182094" y="2684143"/>
            <a:ext cx="1025922"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■淀屋橋・大江橋・錦橋</a:t>
            </a:r>
          </a:p>
        </p:txBody>
      </p:sp>
      <p:sp>
        <p:nvSpPr>
          <p:cNvPr id="156" name="テキスト ボックス 155"/>
          <p:cNvSpPr txBox="1"/>
          <p:nvPr/>
        </p:nvSpPr>
        <p:spPr>
          <a:xfrm>
            <a:off x="3690094" y="2828159"/>
            <a:ext cx="769441"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■難波橋・天神橋</a:t>
            </a:r>
          </a:p>
        </p:txBody>
      </p:sp>
      <p:sp>
        <p:nvSpPr>
          <p:cNvPr id="157" name="テキスト ボックス 156"/>
          <p:cNvSpPr txBox="1"/>
          <p:nvPr/>
        </p:nvSpPr>
        <p:spPr>
          <a:xfrm>
            <a:off x="4788024" y="2828159"/>
            <a:ext cx="1231106"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■玉江橋・堂島大橋・天満橋</a:t>
            </a:r>
          </a:p>
        </p:txBody>
      </p:sp>
      <p:sp>
        <p:nvSpPr>
          <p:cNvPr id="158" name="テキスト ボックス 157"/>
          <p:cNvSpPr txBox="1"/>
          <p:nvPr/>
        </p:nvSpPr>
        <p:spPr>
          <a:xfrm>
            <a:off x="4283968" y="2684143"/>
            <a:ext cx="1017907"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■中之島ガーデンブリッジ</a:t>
            </a:r>
          </a:p>
        </p:txBody>
      </p:sp>
      <p:sp>
        <p:nvSpPr>
          <p:cNvPr id="159" name="テキスト ボックス 158"/>
          <p:cNvSpPr txBox="1"/>
          <p:nvPr/>
        </p:nvSpPr>
        <p:spPr>
          <a:xfrm>
            <a:off x="6415363" y="2684143"/>
            <a:ext cx="410369"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■鉾流橋</a:t>
            </a:r>
          </a:p>
        </p:txBody>
      </p:sp>
      <p:sp>
        <p:nvSpPr>
          <p:cNvPr id="160" name="テキスト ボックス 159"/>
          <p:cNvSpPr txBox="1"/>
          <p:nvPr/>
        </p:nvSpPr>
        <p:spPr>
          <a:xfrm>
            <a:off x="7502574" y="2684143"/>
            <a:ext cx="512961"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■栴檀木橋</a:t>
            </a:r>
          </a:p>
        </p:txBody>
      </p:sp>
      <p:sp>
        <p:nvSpPr>
          <p:cNvPr id="161" name="テキスト ボックス 160"/>
          <p:cNvSpPr txBox="1"/>
          <p:nvPr/>
        </p:nvSpPr>
        <p:spPr>
          <a:xfrm>
            <a:off x="5796136" y="3310670"/>
            <a:ext cx="698909"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■天満天神の森</a:t>
            </a:r>
          </a:p>
        </p:txBody>
      </p:sp>
      <p:sp>
        <p:nvSpPr>
          <p:cNvPr id="162" name="テキスト ボックス 161"/>
          <p:cNvSpPr txBox="1"/>
          <p:nvPr/>
        </p:nvSpPr>
        <p:spPr>
          <a:xfrm>
            <a:off x="7540644" y="3334011"/>
            <a:ext cx="1207820" cy="24622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木津川遊歩空間</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（トコトコダンダン）</a:t>
            </a:r>
          </a:p>
        </p:txBody>
      </p:sp>
      <p:sp>
        <p:nvSpPr>
          <p:cNvPr id="163" name="テキスト ボックス 162"/>
          <p:cNvSpPr txBox="1"/>
          <p:nvPr/>
        </p:nvSpPr>
        <p:spPr>
          <a:xfrm>
            <a:off x="6019130" y="3465138"/>
            <a:ext cx="718145"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■若松浜遊歩道</a:t>
            </a:r>
          </a:p>
        </p:txBody>
      </p:sp>
      <p:sp>
        <p:nvSpPr>
          <p:cNvPr id="164" name="テキスト ボックス 163"/>
          <p:cNvSpPr txBox="1"/>
          <p:nvPr/>
        </p:nvSpPr>
        <p:spPr>
          <a:xfrm>
            <a:off x="3635896" y="3711593"/>
            <a:ext cx="1002933" cy="24622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■水都大阪</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2009</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テキスト ボックス 164"/>
          <p:cNvSpPr txBox="1"/>
          <p:nvPr/>
        </p:nvSpPr>
        <p:spPr>
          <a:xfrm>
            <a:off x="6315077" y="3681131"/>
            <a:ext cx="1485655" cy="12311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■水都大阪</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ﾌﾟﾚ事業</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テキスト ボックス 165"/>
          <p:cNvSpPr txBox="1"/>
          <p:nvPr/>
        </p:nvSpPr>
        <p:spPr>
          <a:xfrm>
            <a:off x="6869130" y="3823323"/>
            <a:ext cx="1142206" cy="24622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■水都大阪</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ｼﾝﾎﾞﾙｲﾔｰ</a:t>
            </a:r>
          </a:p>
        </p:txBody>
      </p:sp>
      <p:sp>
        <p:nvSpPr>
          <p:cNvPr id="167" name="テキスト ボックス 166"/>
          <p:cNvSpPr txBox="1"/>
          <p:nvPr/>
        </p:nvSpPr>
        <p:spPr>
          <a:xfrm>
            <a:off x="2550065" y="6087387"/>
            <a:ext cx="1531299" cy="12311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■水都大阪</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実行委員会</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テキスト ボックス 167"/>
          <p:cNvSpPr txBox="1"/>
          <p:nvPr/>
        </p:nvSpPr>
        <p:spPr>
          <a:xfrm>
            <a:off x="4222350" y="6087388"/>
            <a:ext cx="1537871" cy="12311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■水都大阪推進委員会</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テキスト ボックス 168"/>
          <p:cNvSpPr txBox="1"/>
          <p:nvPr/>
        </p:nvSpPr>
        <p:spPr>
          <a:xfrm>
            <a:off x="5814478" y="5974038"/>
            <a:ext cx="2085489" cy="3693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■水と光のまちづくり推進会議</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水都大阪パートナーズ　　　</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水都大阪オーソリティー</a:t>
            </a:r>
          </a:p>
        </p:txBody>
      </p:sp>
      <p:sp>
        <p:nvSpPr>
          <p:cNvPr id="170" name="テキスト ボックス 169"/>
          <p:cNvSpPr txBox="1"/>
          <p:nvPr/>
        </p:nvSpPr>
        <p:spPr>
          <a:xfrm>
            <a:off x="7903955" y="5974038"/>
            <a:ext cx="1060533" cy="3693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■水と光のまちづくり推進会議</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水都大阪コンソーシアム　</a:t>
            </a:r>
          </a:p>
        </p:txBody>
      </p:sp>
      <p:sp>
        <p:nvSpPr>
          <p:cNvPr id="171" name="正方形/長方形 35"/>
          <p:cNvSpPr>
            <a:spLocks noChangeArrowheads="1"/>
          </p:cNvSpPr>
          <p:nvPr/>
        </p:nvSpPr>
        <p:spPr bwMode="auto">
          <a:xfrm>
            <a:off x="1052268" y="5157378"/>
            <a:ext cx="15183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■河川敷地占用許可準則緩和</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37"/>
          <p:cNvSpPr>
            <a:spLocks noChangeArrowheads="1"/>
          </p:cNvSpPr>
          <p:nvPr/>
        </p:nvSpPr>
        <p:spPr bwMode="auto">
          <a:xfrm>
            <a:off x="1043608" y="5306727"/>
            <a:ext cx="22236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■とんぼりリバーウォークのイベント等社会実験開始</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正方形/長方形 46"/>
          <p:cNvSpPr>
            <a:spLocks noChangeArrowheads="1"/>
          </p:cNvSpPr>
          <p:nvPr/>
        </p:nvSpPr>
        <p:spPr bwMode="auto">
          <a:xfrm>
            <a:off x="4638829" y="5150289"/>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BANKS</a:t>
            </a: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オープン</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48"/>
          <p:cNvSpPr>
            <a:spLocks noChangeArrowheads="1"/>
          </p:cNvSpPr>
          <p:nvPr/>
        </p:nvSpPr>
        <p:spPr bwMode="auto">
          <a:xfrm>
            <a:off x="3491880" y="5128803"/>
            <a:ext cx="9044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■北浜テラス</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川床設置開始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正方形/長方形 50"/>
          <p:cNvSpPr>
            <a:spLocks noChangeArrowheads="1"/>
          </p:cNvSpPr>
          <p:nvPr/>
        </p:nvSpPr>
        <p:spPr bwMode="auto">
          <a:xfrm>
            <a:off x="4490671" y="4569471"/>
            <a:ext cx="23391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■河川敷地占用許可準則緩和（民間占用可能）</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6" name="正方形/長方形 51"/>
          <p:cNvSpPr>
            <a:spLocks noChangeArrowheads="1"/>
          </p:cNvSpPr>
          <p:nvPr/>
        </p:nvSpPr>
        <p:spPr bwMode="auto">
          <a:xfrm>
            <a:off x="5144692" y="4936019"/>
            <a:ext cx="17315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■とんぼりリバーウォーク民間運営開始</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56"/>
          <p:cNvSpPr>
            <a:spLocks noChangeArrowheads="1"/>
          </p:cNvSpPr>
          <p:nvPr/>
        </p:nvSpPr>
        <p:spPr bwMode="auto">
          <a:xfrm>
            <a:off x="6119779" y="5128803"/>
            <a:ext cx="1372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LOVE CENTRAL</a:t>
            </a: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オープン</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正方形/長方形 87"/>
          <p:cNvSpPr>
            <a:spLocks noChangeArrowheads="1"/>
          </p:cNvSpPr>
          <p:nvPr/>
        </p:nvSpPr>
        <p:spPr bwMode="auto">
          <a:xfrm>
            <a:off x="791389" y="4696755"/>
            <a:ext cx="22477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■落語家と行くなにわ探検クルーズ就航</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79" name="正方形/長方形 91"/>
          <p:cNvSpPr>
            <a:spLocks noChangeArrowheads="1"/>
          </p:cNvSpPr>
          <p:nvPr/>
        </p:nvSpPr>
        <p:spPr bwMode="auto">
          <a:xfrm>
            <a:off x="2225042" y="4984787"/>
            <a:ext cx="9300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■アクア</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mini</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就航</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正方形/長方形 93"/>
          <p:cNvSpPr>
            <a:spLocks noChangeArrowheads="1"/>
          </p:cNvSpPr>
          <p:nvPr/>
        </p:nvSpPr>
        <p:spPr bwMode="auto">
          <a:xfrm>
            <a:off x="1325370" y="4840771"/>
            <a:ext cx="1704743" cy="2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■とんぼりリバークルーズ就航</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正方形/長方形 95"/>
          <p:cNvSpPr>
            <a:spLocks noChangeArrowheads="1"/>
          </p:cNvSpPr>
          <p:nvPr/>
        </p:nvSpPr>
        <p:spPr bwMode="auto">
          <a:xfrm>
            <a:off x="797470" y="4509306"/>
            <a:ext cx="15327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■アクアライナー就航（</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1983</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82" name="正方形/長方形 110"/>
          <p:cNvSpPr>
            <a:spLocks noChangeArrowheads="1"/>
          </p:cNvSpPr>
          <p:nvPr/>
        </p:nvSpPr>
        <p:spPr bwMode="auto">
          <a:xfrm>
            <a:off x="5225963" y="4762972"/>
            <a:ext cx="14847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GATE</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社会実験開始</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91"/>
          <p:cNvSpPr>
            <a:spLocks noChangeArrowheads="1"/>
          </p:cNvSpPr>
          <p:nvPr/>
        </p:nvSpPr>
        <p:spPr bwMode="auto">
          <a:xfrm>
            <a:off x="7423065" y="4583774"/>
            <a:ext cx="1351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■中之島リバークルーズ就航</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96"/>
          <p:cNvSpPr>
            <a:spLocks noChangeArrowheads="1"/>
          </p:cNvSpPr>
          <p:nvPr/>
        </p:nvSpPr>
        <p:spPr bwMode="auto">
          <a:xfrm>
            <a:off x="7899967" y="5275444"/>
            <a:ext cx="11909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GATE</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ﾉｰｽﾋﾟｱ</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ｺｰﾗﾙｷｯﾁﾝｵｰﾌﾟﾝ</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正方形/長方形 44"/>
          <p:cNvSpPr>
            <a:spLocks noChangeArrowheads="1"/>
          </p:cNvSpPr>
          <p:nvPr/>
        </p:nvSpPr>
        <p:spPr bwMode="auto">
          <a:xfrm>
            <a:off x="4061748" y="5397974"/>
            <a:ext cx="16658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■中之島公園“</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GARB</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”ｵｰﾌﾟﾝ</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テキスト ボックス 185"/>
          <p:cNvSpPr txBox="1"/>
          <p:nvPr/>
        </p:nvSpPr>
        <p:spPr>
          <a:xfrm>
            <a:off x="3573413" y="5005692"/>
            <a:ext cx="1294992" cy="12311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■川の駅は</a:t>
            </a:r>
            <a:r>
              <a:rPr kumimoji="0" lang="ja-JP" altLang="en-US" sz="8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ち</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けんやオープン</a:t>
            </a:r>
          </a:p>
        </p:txBody>
      </p:sp>
      <p:sp>
        <p:nvSpPr>
          <p:cNvPr id="187" name="右矢印 186"/>
          <p:cNvSpPr/>
          <p:nvPr/>
        </p:nvSpPr>
        <p:spPr>
          <a:xfrm>
            <a:off x="7956375" y="3783338"/>
            <a:ext cx="1036316"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水辺のまちあそび</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テキスト ボックス 187"/>
          <p:cNvSpPr txBox="1"/>
          <p:nvPr/>
        </p:nvSpPr>
        <p:spPr>
          <a:xfrm>
            <a:off x="4199799" y="3724595"/>
            <a:ext cx="1452321"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■水都賑わい創出ﾌﾟﾛｼﾞｪｸﾄ</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p>
        </p:txBody>
      </p:sp>
      <p:sp>
        <p:nvSpPr>
          <p:cNvPr id="189" name="テキスト ボックス 188"/>
          <p:cNvSpPr txBox="1"/>
          <p:nvPr/>
        </p:nvSpPr>
        <p:spPr>
          <a:xfrm>
            <a:off x="3724138" y="2466551"/>
            <a:ext cx="1294992" cy="12311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■川の駅は</a:t>
            </a:r>
            <a:r>
              <a:rPr kumimoji="0" lang="ja-JP" altLang="en-US" sz="8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ち</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けんや</a:t>
            </a:r>
          </a:p>
        </p:txBody>
      </p:sp>
      <p:sp>
        <p:nvSpPr>
          <p:cNvPr id="190" name="正方形/長方形 110"/>
          <p:cNvSpPr>
            <a:spLocks noChangeArrowheads="1"/>
          </p:cNvSpPr>
          <p:nvPr/>
        </p:nvSpPr>
        <p:spPr bwMode="auto">
          <a:xfrm>
            <a:off x="5267977" y="2374218"/>
            <a:ext cx="8691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GATE</a:t>
            </a:r>
          </a:p>
        </p:txBody>
      </p:sp>
      <p:sp>
        <p:nvSpPr>
          <p:cNvPr id="191" name="テキスト ボックス 190"/>
          <p:cNvSpPr txBox="1"/>
          <p:nvPr/>
        </p:nvSpPr>
        <p:spPr>
          <a:xfrm>
            <a:off x="3088407" y="2456098"/>
            <a:ext cx="504946"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■ほたるまち</a:t>
            </a:r>
          </a:p>
        </p:txBody>
      </p:sp>
      <p:sp>
        <p:nvSpPr>
          <p:cNvPr id="192" name="テキスト ボックス 191"/>
          <p:cNvSpPr txBox="1"/>
          <p:nvPr/>
        </p:nvSpPr>
        <p:spPr>
          <a:xfrm>
            <a:off x="6085515" y="2408204"/>
            <a:ext cx="1585370" cy="123111"/>
          </a:xfrm>
          <a:prstGeom prst="rect">
            <a:avLst/>
          </a:prstGeom>
          <a:noFill/>
        </p:spPr>
        <p:txBody>
          <a:bodyPr wrap="non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■若松浜</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LOVE CENTRAL)</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3" name="右矢印 192"/>
          <p:cNvSpPr/>
          <p:nvPr/>
        </p:nvSpPr>
        <p:spPr>
          <a:xfrm>
            <a:off x="4134489" y="4062093"/>
            <a:ext cx="4860000"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水都大阪フェス</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右矢印 193"/>
          <p:cNvSpPr/>
          <p:nvPr/>
        </p:nvSpPr>
        <p:spPr>
          <a:xfrm>
            <a:off x="3632247" y="4263358"/>
            <a:ext cx="5360444"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0"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天の川伝説</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91"/>
          <p:cNvSpPr>
            <a:spLocks noChangeArrowheads="1"/>
          </p:cNvSpPr>
          <p:nvPr/>
        </p:nvSpPr>
        <p:spPr bwMode="auto">
          <a:xfrm>
            <a:off x="6825732" y="4763173"/>
            <a:ext cx="9028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■大阪城御座船</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就航</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正方形/長方形 95"/>
          <p:cNvSpPr>
            <a:spLocks noChangeArrowheads="1"/>
          </p:cNvSpPr>
          <p:nvPr/>
        </p:nvSpPr>
        <p:spPr bwMode="auto">
          <a:xfrm>
            <a:off x="796213" y="5550721"/>
            <a:ext cx="13692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■大阪周遊パス（</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2001</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97" name="正方形/長方形 95"/>
          <p:cNvSpPr>
            <a:spLocks noChangeArrowheads="1"/>
          </p:cNvSpPr>
          <p:nvPr/>
        </p:nvSpPr>
        <p:spPr bwMode="auto">
          <a:xfrm>
            <a:off x="3523052" y="4725519"/>
            <a:ext cx="17171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■大川さくらクルーズ就航（</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98" name="右矢印 197"/>
          <p:cNvSpPr/>
          <p:nvPr/>
        </p:nvSpPr>
        <p:spPr>
          <a:xfrm>
            <a:off x="4703960" y="3839694"/>
            <a:ext cx="1611117" cy="2880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大阪水辺バル</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テキスト ボックス 198"/>
          <p:cNvSpPr txBox="1"/>
          <p:nvPr/>
        </p:nvSpPr>
        <p:spPr>
          <a:xfrm>
            <a:off x="8469141" y="1668302"/>
            <a:ext cx="644390" cy="246221"/>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■大阪城港</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（基本設計）</a:t>
            </a:r>
          </a:p>
        </p:txBody>
      </p:sp>
      <p:sp>
        <p:nvSpPr>
          <p:cNvPr id="68" name="正方形/長方形 95"/>
          <p:cNvSpPr>
            <a:spLocks noChangeArrowheads="1"/>
          </p:cNvSpPr>
          <p:nvPr/>
        </p:nvSpPr>
        <p:spPr bwMode="auto">
          <a:xfrm>
            <a:off x="803282" y="5949280"/>
            <a:ext cx="18036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「水都大阪の再生」が国の</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都市再生プロジェクトに採択</a:t>
            </a: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2001</a:t>
            </a:r>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072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96752"/>
            <a:ext cx="8856984"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１．「水と光のまちづくり推進会議取組方針」・・・・・・・・・・・・・Ｐ１</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・水と光のまちづくり推進会議　取組方針 （Ｈ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29.1.24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・・・・・・・・・・・Ｐ２</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・水都大阪コンソーシアム（</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SOC</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）の役割・取組み　・・・・・・・・・・・・・・Ｐ３</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r>
              <a:rPr lang="ja-JP" altLang="en-US" sz="2400" dirty="0">
                <a:solidFill>
                  <a:prstClr val="black"/>
                </a:solidFill>
                <a:latin typeface="ＭＳ Ｐゴシック" panose="020B0600070205080204" pitchFamily="50" charset="-128"/>
              </a:rPr>
              <a:t>２．２０１９年度の取組実績と２０２０年度の取組み（案）・・・・Ｐ５</a:t>
            </a:r>
            <a:endParaRPr lang="en-US" altLang="ja-JP" sz="2400" dirty="0">
              <a:solidFill>
                <a:prstClr val="black"/>
              </a:solidFill>
              <a:latin typeface="ＭＳ Ｐゴシック" panose="020B0600070205080204" pitchFamily="50" charset="-128"/>
            </a:endParaRPr>
          </a:p>
          <a:p>
            <a:pPr lvl="0">
              <a:defRPr/>
            </a:pPr>
            <a:r>
              <a:rPr lang="ja-JP" altLang="en-US" dirty="0">
                <a:solidFill>
                  <a:prstClr val="black"/>
                </a:solidFill>
                <a:latin typeface="ＭＳ Ｐゴシック" panose="020B0600070205080204" pitchFamily="50" charset="-128"/>
              </a:rPr>
              <a:t>　　　　・</a:t>
            </a:r>
            <a:r>
              <a:rPr lang="en-US" altLang="ja-JP" dirty="0">
                <a:solidFill>
                  <a:prstClr val="black"/>
                </a:solidFill>
                <a:latin typeface="ＭＳ Ｐゴシック" panose="020B0600070205080204" pitchFamily="50" charset="-128"/>
              </a:rPr>
              <a:t>2019</a:t>
            </a:r>
            <a:r>
              <a:rPr lang="ja-JP" altLang="en-US" dirty="0">
                <a:solidFill>
                  <a:prstClr val="black"/>
                </a:solidFill>
                <a:latin typeface="ＭＳ Ｐゴシック" panose="020B0600070205080204" pitchFamily="50" charset="-128"/>
              </a:rPr>
              <a:t>年度・</a:t>
            </a:r>
            <a:r>
              <a:rPr lang="en-US" altLang="ja-JP" dirty="0">
                <a:solidFill>
                  <a:prstClr val="black"/>
                </a:solidFill>
                <a:latin typeface="ＭＳ Ｐゴシック" panose="020B0600070205080204" pitchFamily="50" charset="-128"/>
              </a:rPr>
              <a:t>2020</a:t>
            </a:r>
            <a:r>
              <a:rPr lang="ja-JP" altLang="en-US" dirty="0">
                <a:solidFill>
                  <a:prstClr val="black"/>
                </a:solidFill>
                <a:latin typeface="ＭＳ Ｐゴシック" panose="020B0600070205080204" pitchFamily="50" charset="-128"/>
              </a:rPr>
              <a:t>年度の取組み　・・・・・・・・・・・・・・・・・・・・・・・・・・・・・Ｐ６ </a:t>
            </a:r>
            <a:endParaRPr lang="en-US" altLang="ja-JP" dirty="0">
              <a:solidFill>
                <a:prstClr val="black"/>
              </a:solidFill>
              <a:latin typeface="ＭＳ Ｐゴシック" panose="020B0600070205080204" pitchFamily="50" charset="-128"/>
            </a:endParaRPr>
          </a:p>
          <a:p>
            <a:pPr lvl="0">
              <a:defRPr/>
            </a:pPr>
            <a:r>
              <a:rPr lang="ja-JP" altLang="en-US" dirty="0">
                <a:solidFill>
                  <a:prstClr val="black"/>
                </a:solidFill>
                <a:latin typeface="ＭＳ Ｐゴシック" panose="020B0600070205080204" pitchFamily="50" charset="-128"/>
              </a:rPr>
              <a:t>　　　　・舟運活性化、水辺・水上観光メニューの充実　・・・・・・・・・・・・・・・・・Ｐ８</a:t>
            </a:r>
            <a:endParaRPr lang="en-US" altLang="ja-JP" dirty="0">
              <a:solidFill>
                <a:prstClr val="black"/>
              </a:solidFill>
              <a:latin typeface="ＭＳ Ｐゴシック" panose="020B0600070205080204" pitchFamily="50" charset="-128"/>
            </a:endParaRPr>
          </a:p>
          <a:p>
            <a:pPr lvl="0">
              <a:defRPr/>
            </a:pPr>
            <a:r>
              <a:rPr lang="ja-JP" altLang="en-US" dirty="0">
                <a:solidFill>
                  <a:prstClr val="black"/>
                </a:solidFill>
                <a:latin typeface="ＭＳ Ｐゴシック" panose="020B0600070205080204" pitchFamily="50" charset="-128"/>
              </a:rPr>
              <a:t>　　  　・水辺の誘客･にぎわいや魅力の創造　・・・・・・・・・・・・・・・・・・・・・・・・Ｐ９</a:t>
            </a:r>
            <a:endParaRPr lang="en-US" altLang="ja-JP" dirty="0">
              <a:solidFill>
                <a:prstClr val="black"/>
              </a:solidFill>
              <a:latin typeface="ＭＳ Ｐゴシック" panose="020B0600070205080204" pitchFamily="50" charset="-128"/>
            </a:endParaRPr>
          </a:p>
          <a:p>
            <a:pPr lvl="0">
              <a:defRPr/>
            </a:pPr>
            <a:r>
              <a:rPr lang="ja-JP" altLang="en-US" dirty="0">
                <a:solidFill>
                  <a:prstClr val="black"/>
                </a:solidFill>
                <a:latin typeface="ＭＳ Ｐゴシック" panose="020B0600070205080204" pitchFamily="50" charset="-128"/>
              </a:rPr>
              <a:t>　　　　・ブランディング　・・・・・・・・・・・・・・・・・・・・・・・・・・・・・・・・・・・・・・・・・・Ｐ１１</a:t>
            </a:r>
            <a:endParaRPr lang="en-US" altLang="ja-JP" dirty="0">
              <a:solidFill>
                <a:prstClr val="black"/>
              </a:solidFill>
              <a:latin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r>
              <a:rPr lang="ja-JP" altLang="en-US" sz="2400" dirty="0">
                <a:solidFill>
                  <a:prstClr val="black"/>
                </a:solidFill>
                <a:latin typeface="ＭＳ Ｐゴシック" panose="020B0600070205080204" pitchFamily="50" charset="-128"/>
                <a:ea typeface="ＭＳ Ｐゴシック" panose="020B0600070205080204" pitchFamily="50" charset="-128"/>
              </a:rPr>
              <a:t>３</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．（仮称）水都大阪ビジョン</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骨子（案）</a:t>
            </a:r>
            <a:r>
              <a:rPr lang="en-US" altLang="ja-JP" sz="2400" dirty="0">
                <a:solidFill>
                  <a:prstClr val="black"/>
                </a:solidFill>
                <a:latin typeface="ＭＳ Ｐゴシック" panose="020B0600070205080204" pitchFamily="50" charset="-128"/>
              </a:rPr>
              <a:t>】</a:t>
            </a:r>
            <a:r>
              <a:rPr lang="ja-JP" altLang="en-US" sz="2400" dirty="0">
                <a:solidFill>
                  <a:prstClr val="black"/>
                </a:solidFill>
                <a:latin typeface="ＭＳ Ｐゴシック" panose="020B0600070205080204" pitchFamily="50" charset="-128"/>
              </a:rPr>
              <a:t>・・・・・・・・・・・・・・・</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Ｐ１３</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・（仮称）水都大阪ビジョン</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骨子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案）</a:t>
            </a:r>
            <a:r>
              <a:rPr lang="en-US" altLang="ja-JP" dirty="0">
                <a:solidFill>
                  <a:prstClr val="black"/>
                </a:solidFill>
                <a:latin typeface="ＭＳ Ｐゴシック" panose="020B0600070205080204" pitchFamily="50" charset="-128"/>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dirty="0">
                <a:solidFill>
                  <a:prstClr val="black"/>
                </a:solidFill>
                <a:latin typeface="ＭＳ Ｐゴシック" panose="020B0600070205080204" pitchFamily="50" charset="-128"/>
              </a:rPr>
              <a:t>・・・・・・・・・・Ｐ１４</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Tree>
    <p:extLst>
      <p:ext uri="{BB962C8B-B14F-4D97-AF65-F5344CB8AC3E}">
        <p14:creationId xmlns:p14="http://schemas.microsoft.com/office/powerpoint/2010/main" val="359932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03648" y="1916832"/>
            <a:ext cx="6336704" cy="27363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１．「水と光のまちづくり推進会議</a:t>
            </a:r>
            <a:endParaRPr kumimoji="1" lang="en-US" altLang="ja-JP"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取組方針」</a:t>
            </a:r>
            <a:endParaRPr kumimoji="1" lang="en-US" altLang="ja-JP"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8604448" y="6453336"/>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１</a:t>
            </a:r>
          </a:p>
        </p:txBody>
      </p:sp>
    </p:spTree>
    <p:extLst>
      <p:ext uri="{BB962C8B-B14F-4D97-AF65-F5344CB8AC3E}">
        <p14:creationId xmlns:p14="http://schemas.microsoft.com/office/powerpoint/2010/main" val="88691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7296" y="620688"/>
            <a:ext cx="9075760" cy="6201980"/>
          </a:xfrm>
          <a:prstGeom prst="rect">
            <a:avLst/>
          </a:prstGeom>
          <a:noFill/>
          <a:ln w="12700">
            <a:solidFill>
              <a:schemeClr val="tx1"/>
            </a:solidFill>
          </a:ln>
        </p:spPr>
        <p:style>
          <a:lnRef idx="3">
            <a:schemeClr val="lt1"/>
          </a:lnRef>
          <a:fillRef idx="1">
            <a:schemeClr val="accent5"/>
          </a:fillRef>
          <a:effectRef idx="1">
            <a:schemeClr val="accent5"/>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24" name="角丸四角形 23"/>
          <p:cNvSpPr/>
          <p:nvPr/>
        </p:nvSpPr>
        <p:spPr>
          <a:xfrm>
            <a:off x="4381534" y="1253388"/>
            <a:ext cx="4616087" cy="3210226"/>
          </a:xfrm>
          <a:prstGeom prst="roundRect">
            <a:avLst>
              <a:gd name="adj" fmla="val 0"/>
            </a:avLst>
          </a:prstGeom>
          <a:gradFill>
            <a:gsLst>
              <a:gs pos="18000">
                <a:schemeClr val="accent6">
                  <a:tint val="50000"/>
                  <a:satMod val="300000"/>
                </a:schemeClr>
              </a:gs>
              <a:gs pos="39000">
                <a:schemeClr val="accent6">
                  <a:tint val="37000"/>
                  <a:satMod val="300000"/>
                </a:schemeClr>
              </a:gs>
              <a:gs pos="100000">
                <a:schemeClr val="accent6">
                  <a:tint val="15000"/>
                  <a:satMod val="350000"/>
                </a:schemeClr>
              </a:gs>
            </a:gsLst>
          </a:gradFill>
          <a:ln>
            <a:noFill/>
          </a:ln>
        </p:spPr>
        <p:style>
          <a:lnRef idx="1">
            <a:schemeClr val="accent6"/>
          </a:lnRef>
          <a:fillRef idx="2">
            <a:schemeClr val="accent6"/>
          </a:fillRef>
          <a:effectRef idx="1">
            <a:schemeClr val="accent6"/>
          </a:effectRef>
          <a:fontRef idx="minor">
            <a:schemeClr val="dk1"/>
          </a:fontRef>
        </p:style>
        <p:txBody>
          <a:bodyPr lIns="72000" tIns="36000" rIns="36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◆取組みの</a:t>
            </a:r>
            <a:r>
              <a:rPr kumimoji="1" lang="en-US" altLang="ja-JP"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3</a:t>
            </a: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本柱</a:t>
            </a:r>
            <a:endParaRPr kumimoji="1" lang="en-US" altLang="ja-JP"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　水と光の魅力にさらなる「広がり」と「厚み」を創出</a:t>
            </a:r>
            <a:r>
              <a:rPr kumimoji="1" lang="ja-JP" alt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　</a:t>
            </a:r>
            <a:endParaRPr kumimoji="1" lang="en-US" altLang="ja-JP"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　</a:t>
            </a:r>
            <a:r>
              <a:rPr kumimoji="1" lang="ja-JP" altLang="en-US" sz="1300" b="0" i="0" u="sng"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多様な水辺関係者とのネットワークで推進</a:t>
            </a:r>
          </a:p>
        </p:txBody>
      </p:sp>
      <p:sp>
        <p:nvSpPr>
          <p:cNvPr id="6" name="正方形/長方形 5"/>
          <p:cNvSpPr/>
          <p:nvPr/>
        </p:nvSpPr>
        <p:spPr>
          <a:xfrm>
            <a:off x="1143567" y="118551"/>
            <a:ext cx="6795990" cy="42535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rPr>
              <a:t>水と光のまちづくり推進会議　</a:t>
            </a:r>
            <a:r>
              <a:rPr kumimoji="1" lang="ja-JP" altLang="en-US" sz="18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rPr>
              <a:t>取組方針</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H29.1.24</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20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8" name="角丸四角形 7"/>
          <p:cNvSpPr/>
          <p:nvPr/>
        </p:nvSpPr>
        <p:spPr>
          <a:xfrm>
            <a:off x="136481" y="3762679"/>
            <a:ext cx="4180033" cy="700935"/>
          </a:xfrm>
          <a:prstGeom prst="roundRect">
            <a:avLst>
              <a:gd name="adj" fmla="val 0"/>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ﾌﾟﾚｾﾞﾝｽEB" panose="02020800000000000000" pitchFamily="18" charset="-128"/>
                <a:ea typeface="HGS創英ﾌﾟﾚｾﾞﾝｽEB" panose="02020800000000000000" pitchFamily="18" charset="-128"/>
                <a:cs typeface="+mn-cs"/>
              </a:rPr>
              <a:t>  </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cs typeface="+mn-cs"/>
              </a:rPr>
              <a:t>◆基本コンセプト</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水都大阪「</a:t>
            </a:r>
            <a:r>
              <a:rPr kumimoji="1" lang="ja-JP" altLang="en-US" sz="1600" b="1" i="0" u="none" strike="noStrike" kern="1200" cap="none" spc="0" normalizeH="0" baseline="0" noProof="0" dirty="0">
                <a:ln>
                  <a:noFill/>
                </a:ln>
                <a:solidFill>
                  <a:srgbClr val="4F81BD"/>
                </a:solidFill>
                <a:effectLst/>
                <a:uLnTx/>
                <a:uFillTx/>
                <a:latin typeface="HGS創英角ｺﾞｼｯｸUB" panose="020B0900000000000000" pitchFamily="50" charset="-128"/>
                <a:ea typeface="HGS創英角ｺﾞｼｯｸUB" panose="020B0900000000000000" pitchFamily="50" charset="-128"/>
                <a:cs typeface="+mn-cs"/>
              </a:rPr>
              <a:t>再生</a:t>
            </a:r>
            <a:r>
              <a:rPr kumimoji="1" lang="ja-JP" altLang="en-US" sz="1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」から「</a:t>
            </a:r>
            <a:r>
              <a:rPr kumimoji="1" lang="ja-JP" altLang="en-US" sz="1400" b="1"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成長</a:t>
            </a:r>
            <a:r>
              <a:rPr kumimoji="1" lang="ja-JP" altLang="en-US" sz="14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」へ</a:t>
            </a:r>
          </a:p>
        </p:txBody>
      </p:sp>
      <p:sp>
        <p:nvSpPr>
          <p:cNvPr id="17" name="角丸四角形 16"/>
          <p:cNvSpPr/>
          <p:nvPr/>
        </p:nvSpPr>
        <p:spPr>
          <a:xfrm>
            <a:off x="136481" y="2597133"/>
            <a:ext cx="4180034" cy="1070563"/>
          </a:xfrm>
          <a:prstGeom prst="roundRect">
            <a:avLst>
              <a:gd name="adj" fmla="val 0"/>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　</a:t>
            </a:r>
            <a:endParaRPr kumimoji="1" lang="en-US" altLang="ja-JP"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haroni" panose="02010803020104030203" pitchFamily="2" charset="-79"/>
              </a:rPr>
              <a:t>　 ・ライトアップ・遊歩道等の充実した基盤整備を輝かせる民間</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haroni" panose="02010803020104030203" pitchFamily="2" charset="-79"/>
              </a:rPr>
              <a:t>　  ビジネス創出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haroni" panose="02010803020104030203" pitchFamily="2" charset="-79"/>
              </a:rPr>
              <a:t>　 ・増加するインバウンドを見据え、水都の魅力を極め観光ﾌﾟﾚ</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haroni" panose="02010803020104030203" pitchFamily="2" charset="-79"/>
              </a:rPr>
              <a:t>　　ゼンスを向上</a:t>
            </a:r>
          </a:p>
        </p:txBody>
      </p:sp>
      <p:sp>
        <p:nvSpPr>
          <p:cNvPr id="9" name="テキスト ボックス 8"/>
          <p:cNvSpPr txBox="1"/>
          <p:nvPr/>
        </p:nvSpPr>
        <p:spPr>
          <a:xfrm>
            <a:off x="234195" y="2607084"/>
            <a:ext cx="23239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rPr>
              <a:t>◆次期ﾌｪｰｽﾞでの課題</a:t>
            </a:r>
            <a:endParaRPr kumimoji="1" lang="en-US" altLang="ja-JP"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
        <p:nvSpPr>
          <p:cNvPr id="2" name="角丸四角形 1"/>
          <p:cNvSpPr/>
          <p:nvPr/>
        </p:nvSpPr>
        <p:spPr>
          <a:xfrm>
            <a:off x="136480" y="1267036"/>
            <a:ext cx="4180033" cy="1236148"/>
          </a:xfrm>
          <a:prstGeom prst="roundRect">
            <a:avLst>
              <a:gd name="adj" fmla="val 344"/>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cs typeface="+mn-cs"/>
              </a:rPr>
              <a:t>◆水都大阪のめざすもの</a:t>
            </a:r>
            <a:endParaRPr kumimoji="1" lang="en-US" altLang="ja-JP"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5" name="角丸四角形 4"/>
          <p:cNvSpPr/>
          <p:nvPr/>
        </p:nvSpPr>
        <p:spPr>
          <a:xfrm>
            <a:off x="232422" y="1592417"/>
            <a:ext cx="1806917" cy="828000"/>
          </a:xfrm>
          <a:prstGeom prst="roundRect">
            <a:avLst>
              <a:gd name="adj" fmla="val 0"/>
            </a:avLst>
          </a:prstGeom>
          <a:ln/>
        </p:spPr>
        <p:style>
          <a:lnRef idx="0">
            <a:schemeClr val="accent6"/>
          </a:lnRef>
          <a:fillRef idx="3">
            <a:schemeClr val="accent6"/>
          </a:fillRef>
          <a:effectRef idx="3">
            <a:schemeClr val="accent6"/>
          </a:effectRef>
          <a:fontRef idx="minor">
            <a:schemeClr val="lt1"/>
          </a:fontRef>
        </p:style>
        <p:txBody>
          <a:bodyPr lIns="72000" tIns="3600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2020</a:t>
            </a:r>
            <a:r>
              <a:rPr kumimoji="1" lang="ja-JP" altLang="en-US" sz="1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年まで</a:t>
            </a:r>
            <a:endParaRPr kumimoji="1" lang="en-US" altLang="ja-JP" sz="1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多くのプレイヤーの参画による民間ビジネスの創出</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2134875" y="1592417"/>
            <a:ext cx="2099423" cy="828000"/>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lIns="72000" tIns="36000" rIns="36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将来像</a:t>
            </a:r>
            <a:endParaRPr kumimoji="1" lang="en-US" altLang="ja-JP" sz="1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水の回廊を船が行き交い、</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内外の人々が水辺に集い憩う</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世界に類をみない水都の修景</a:t>
            </a:r>
          </a:p>
        </p:txBody>
      </p:sp>
      <p:sp>
        <p:nvSpPr>
          <p:cNvPr id="28" name="正方形/長方形 27"/>
          <p:cNvSpPr/>
          <p:nvPr/>
        </p:nvSpPr>
        <p:spPr>
          <a:xfrm>
            <a:off x="4381534" y="4741908"/>
            <a:ext cx="4600369" cy="1853751"/>
          </a:xfrm>
          <a:prstGeom prst="rect">
            <a:avLst/>
          </a:prstGeom>
          <a:solidFill>
            <a:schemeClr val="accent5">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年の目標＜舟運利用者数＞</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5276497" y="4890538"/>
            <a:ext cx="2848530"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水都大阪の成長　　</a:t>
            </a:r>
            <a:endPar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21" name="直線コネクタ 20"/>
          <p:cNvCxnSpPr/>
          <p:nvPr/>
        </p:nvCxnSpPr>
        <p:spPr>
          <a:xfrm>
            <a:off x="273650" y="4622883"/>
            <a:ext cx="8618830" cy="0"/>
          </a:xfrm>
          <a:prstGeom prst="line">
            <a:avLst/>
          </a:prstGeom>
          <a:ln/>
        </p:spPr>
        <p:style>
          <a:lnRef idx="2">
            <a:schemeClr val="dk1"/>
          </a:lnRef>
          <a:fillRef idx="0">
            <a:schemeClr val="dk1"/>
          </a:fillRef>
          <a:effectRef idx="1">
            <a:schemeClr val="dk1"/>
          </a:effectRef>
          <a:fontRef idx="minor">
            <a:schemeClr val="tx1"/>
          </a:fontRef>
        </p:style>
      </p:cxnSp>
      <p:sp>
        <p:nvSpPr>
          <p:cNvPr id="30" name="下矢印 29"/>
          <p:cNvSpPr/>
          <p:nvPr/>
        </p:nvSpPr>
        <p:spPr>
          <a:xfrm>
            <a:off x="5755337" y="4509120"/>
            <a:ext cx="1903838" cy="311404"/>
          </a:xfrm>
          <a:prstGeom prst="downArrow">
            <a:avLst>
              <a:gd name="adj1" fmla="val 50000"/>
              <a:gd name="adj2" fmla="val 31379"/>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角丸四角形 30"/>
          <p:cNvSpPr/>
          <p:nvPr/>
        </p:nvSpPr>
        <p:spPr>
          <a:xfrm>
            <a:off x="136480" y="4777808"/>
            <a:ext cx="4123669" cy="1853751"/>
          </a:xfrm>
          <a:prstGeom prst="roundRect">
            <a:avLst>
              <a:gd name="adj" fmla="val 49"/>
            </a:avLst>
          </a:prstGeom>
          <a:solidFill>
            <a:srgbClr val="FF9997"/>
          </a:solidFill>
          <a:ln>
            <a:noFill/>
          </a:ln>
        </p:spPr>
        <p:style>
          <a:lnRef idx="1">
            <a:schemeClr val="accent2"/>
          </a:lnRef>
          <a:fillRef idx="2">
            <a:schemeClr val="accent2"/>
          </a:fillRef>
          <a:effectRef idx="1">
            <a:schemeClr val="accent2"/>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水都大阪コンソーシアム（ＳＯＣ）</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＜構成団体＞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266649" y="5308744"/>
            <a:ext cx="387711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経済界</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（大阪商工会議所・関西経済連合会・関西経済同友会）</a:t>
            </a:r>
          </a:p>
        </p:txBody>
      </p:sp>
      <p:sp>
        <p:nvSpPr>
          <p:cNvPr id="34" name="正方形/長方形 33"/>
          <p:cNvSpPr/>
          <p:nvPr/>
        </p:nvSpPr>
        <p:spPr>
          <a:xfrm>
            <a:off x="273650" y="5752929"/>
            <a:ext cx="3870115" cy="358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　  政</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（大阪府・大阪市）</a:t>
            </a:r>
          </a:p>
        </p:txBody>
      </p:sp>
      <p:sp>
        <p:nvSpPr>
          <p:cNvPr id="35" name="正方形/長方形 34"/>
          <p:cNvSpPr/>
          <p:nvPr/>
        </p:nvSpPr>
        <p:spPr>
          <a:xfrm>
            <a:off x="271279" y="6193701"/>
            <a:ext cx="12256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大阪観光局</a:t>
            </a:r>
          </a:p>
        </p:txBody>
      </p:sp>
      <p:sp>
        <p:nvSpPr>
          <p:cNvPr id="36" name="正方形/長方形 35"/>
          <p:cNvSpPr/>
          <p:nvPr/>
        </p:nvSpPr>
        <p:spPr>
          <a:xfrm>
            <a:off x="1584716" y="6195366"/>
            <a:ext cx="158243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大阪ｼﾃｨｸﾙｰｽﾞ</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推進協議会</a:t>
            </a:r>
          </a:p>
        </p:txBody>
      </p:sp>
      <p:sp>
        <p:nvSpPr>
          <p:cNvPr id="37" name="正方形/長方形 36"/>
          <p:cNvSpPr/>
          <p:nvPr/>
        </p:nvSpPr>
        <p:spPr>
          <a:xfrm>
            <a:off x="3250352" y="6193377"/>
            <a:ext cx="893413"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学識者</a:t>
            </a:r>
          </a:p>
        </p:txBody>
      </p:sp>
      <p:sp>
        <p:nvSpPr>
          <p:cNvPr id="33" name="角丸四角形 32"/>
          <p:cNvSpPr/>
          <p:nvPr/>
        </p:nvSpPr>
        <p:spPr>
          <a:xfrm>
            <a:off x="4727834" y="5729180"/>
            <a:ext cx="1258374" cy="802476"/>
          </a:xfrm>
          <a:prstGeom prst="roundRect">
            <a:avLst>
              <a:gd name="adj" fmla="val 10722"/>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年度実績</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７８万人</a:t>
            </a:r>
          </a:p>
        </p:txBody>
      </p:sp>
      <p:sp>
        <p:nvSpPr>
          <p:cNvPr id="39" name="角丸四角形 38"/>
          <p:cNvSpPr/>
          <p:nvPr/>
        </p:nvSpPr>
        <p:spPr>
          <a:xfrm>
            <a:off x="7183473" y="5741055"/>
            <a:ext cx="1512168" cy="802476"/>
          </a:xfrm>
          <a:prstGeom prst="roundRect">
            <a:avLst>
              <a:gd name="adj" fmla="val 13694"/>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年度目標</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１００万人</a:t>
            </a:r>
          </a:p>
        </p:txBody>
      </p:sp>
      <p:sp>
        <p:nvSpPr>
          <p:cNvPr id="38" name="ストライプ矢印 37"/>
          <p:cNvSpPr/>
          <p:nvPr/>
        </p:nvSpPr>
        <p:spPr>
          <a:xfrm>
            <a:off x="6158450" y="5705430"/>
            <a:ext cx="861822" cy="800487"/>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4577638" y="2136873"/>
            <a:ext cx="1872588" cy="1368152"/>
          </a:xfrm>
          <a:prstGeom prst="rect">
            <a:avLst/>
          </a:prstGeom>
          <a:ln w="15875">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舟運</a:t>
            </a:r>
            <a:endPar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●新航路の開発や共同運航に</a:t>
            </a:r>
            <a:r>
              <a:rPr kumimoji="1" lang="ja-JP" altLang="en-US" sz="10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よ</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る、魅力あるクルーズの造成</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●船から見える景色を意識した水</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辺の景観づくりや観光・ｸﾙｰｽﾞ</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の拠点創出</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●運航における安心・安全の確</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保や、防災機能との連携 ほか</a:t>
            </a:r>
          </a:p>
        </p:txBody>
      </p:sp>
      <p:sp>
        <p:nvSpPr>
          <p:cNvPr id="40" name="正方形/長方形 39"/>
          <p:cNvSpPr/>
          <p:nvPr/>
        </p:nvSpPr>
        <p:spPr>
          <a:xfrm>
            <a:off x="6825258" y="2151135"/>
            <a:ext cx="2047287" cy="1368152"/>
          </a:xfrm>
          <a:prstGeom prst="rect">
            <a:avLst/>
          </a:prstGeom>
          <a:ln w="15875">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水辺・水上観光ﾒﾆｭｰ</a:t>
            </a:r>
            <a:endPar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●「水都大阪</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ﾅｲﾄｶﾙﾁｬｰ・ﾂｰﾘｽﾞﾑ」</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●「水都大阪</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スポーツ・健康」</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●「水都大阪</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エリア・拠点の魅力　</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（民間開発・投資と連携した水辺環</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境づくり）」</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●水辺の誘客につながる水都フェス</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開催</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4475256" y="3874818"/>
            <a:ext cx="4464000" cy="530416"/>
          </a:xfrm>
          <a:prstGeom prst="rect">
            <a:avLst/>
          </a:prstGeom>
          <a:ln w="15875">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ブランディング</a:t>
            </a:r>
            <a:endPar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●世界第一級の水と光のまちのｲﾒｰｼﾞ発信</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（水都大阪の象徴となる風景の発掘発信）</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●ﾒﾃﾞｨｱ等を通じた効果的な首都圏等でのＰＲ　ほか</a:t>
            </a:r>
          </a:p>
        </p:txBody>
      </p:sp>
      <p:sp>
        <p:nvSpPr>
          <p:cNvPr id="16" name="加算記号 15"/>
          <p:cNvSpPr/>
          <p:nvPr/>
        </p:nvSpPr>
        <p:spPr>
          <a:xfrm>
            <a:off x="6509601" y="2666459"/>
            <a:ext cx="274655" cy="307777"/>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4475256" y="2060848"/>
            <a:ext cx="4464000" cy="151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乗算記号 19"/>
          <p:cNvSpPr/>
          <p:nvPr/>
        </p:nvSpPr>
        <p:spPr>
          <a:xfrm>
            <a:off x="6454596" y="3555764"/>
            <a:ext cx="376913" cy="337368"/>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496724" y="647016"/>
            <a:ext cx="8136904"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～水都大阪のめざす姿（</a:t>
            </a:r>
            <a:r>
              <a:rPr kumimoji="1" lang="en-US" altLang="ja-JP"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2020</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年）～</a:t>
            </a:r>
          </a:p>
        </p:txBody>
      </p:sp>
      <p:sp>
        <p:nvSpPr>
          <p:cNvPr id="41" name="テキスト ボックス 40"/>
          <p:cNvSpPr txBox="1"/>
          <p:nvPr/>
        </p:nvSpPr>
        <p:spPr>
          <a:xfrm>
            <a:off x="8604448" y="6453336"/>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２</a:t>
            </a:r>
          </a:p>
        </p:txBody>
      </p:sp>
    </p:spTree>
    <p:extLst>
      <p:ext uri="{BB962C8B-B14F-4D97-AF65-F5344CB8AC3E}">
        <p14:creationId xmlns:p14="http://schemas.microsoft.com/office/powerpoint/2010/main" val="39731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760304" y="2276872"/>
            <a:ext cx="3672408" cy="2252289"/>
          </a:xfrm>
          <a:prstGeom prst="roundRect">
            <a:avLst>
              <a:gd name="adj" fmla="val 12073"/>
            </a:avLst>
          </a:prstGeom>
        </p:spPr>
        <p:style>
          <a:lnRef idx="0">
            <a:schemeClr val="accent1"/>
          </a:lnRef>
          <a:fillRef idx="3">
            <a:schemeClr val="accent1"/>
          </a:fillRef>
          <a:effectRef idx="3">
            <a:schemeClr val="accent1"/>
          </a:effectRef>
          <a:fontRef idx="minor">
            <a:schemeClr val="lt1"/>
          </a:fontRef>
        </p:style>
        <p:txBody>
          <a:bodyPr lIns="39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ＳＯＣ</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公民共通のプラットフォーム</a:t>
            </a:r>
            <a:endParaRPr kumimoji="1" lang="en-US" altLang="ja-JP" sz="12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企画立案機能</a:t>
            </a: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魅力創出の実践</a:t>
            </a: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規制緩和等に向けた調整</a:t>
            </a: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35496" y="692696"/>
            <a:ext cx="9073008" cy="4392488"/>
          </a:xfrm>
          <a:prstGeom prst="roundRect">
            <a:avLst>
              <a:gd name="adj" fmla="val 0"/>
            </a:avLst>
          </a:prstGeom>
          <a:noFill/>
        </p:spPr>
        <p:style>
          <a:lnRef idx="2">
            <a:schemeClr val="accent6"/>
          </a:lnRef>
          <a:fillRef idx="1">
            <a:schemeClr val="lt1"/>
          </a:fillRef>
          <a:effectRef idx="0">
            <a:schemeClr val="accent6"/>
          </a:effectRef>
          <a:fontRef idx="minor">
            <a:schemeClr val="dk1"/>
          </a:fontRef>
        </p:style>
        <p:txBody>
          <a:bodyPr tIns="144000" rtlCol="0" anchor="t" anchorCtr="0"/>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1" lang="ja-JP" altLang="en-US" sz="22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～プランニングからアクションまでを公民一体となって実践～</a:t>
            </a:r>
          </a:p>
        </p:txBody>
      </p:sp>
      <p:sp>
        <p:nvSpPr>
          <p:cNvPr id="11" name="正方形/長方形 10"/>
          <p:cNvSpPr/>
          <p:nvPr/>
        </p:nvSpPr>
        <p:spPr>
          <a:xfrm>
            <a:off x="1666381" y="1212119"/>
            <a:ext cx="6145979" cy="10081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6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◇これまでの成果を水都全体に応用・波及　</a:t>
            </a:r>
            <a:endParaRPr kumimoji="1" lang="en-US" altLang="ja-JP" sz="16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6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◇総合力を発揮できるネットワーク・コーディネーター型の取り組み</a:t>
            </a:r>
            <a:endParaRPr kumimoji="1" lang="en-US" altLang="ja-JP" sz="16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6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◇公民で目標・ビジョン等を共有し実践</a:t>
            </a:r>
          </a:p>
        </p:txBody>
      </p:sp>
      <p:sp>
        <p:nvSpPr>
          <p:cNvPr id="5" name="角丸四角形 4"/>
          <p:cNvSpPr/>
          <p:nvPr/>
        </p:nvSpPr>
        <p:spPr>
          <a:xfrm>
            <a:off x="251520" y="2780928"/>
            <a:ext cx="2725474" cy="1656184"/>
          </a:xfrm>
          <a:prstGeom prst="roundRect">
            <a:avLst/>
          </a:prstGeom>
        </p:spPr>
        <p:style>
          <a:lnRef idx="0">
            <a:schemeClr val="accent2"/>
          </a:lnRef>
          <a:fillRef idx="3">
            <a:schemeClr val="accent2"/>
          </a:fillRef>
          <a:effectRef idx="3">
            <a:schemeClr val="accent2"/>
          </a:effectRef>
          <a:fontRef idx="minor">
            <a:schemeClr val="lt1"/>
          </a:fontRef>
        </p:style>
        <p:txBody>
          <a:bodyPr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民間</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具体的な水辺のビジネスの提案</a:t>
            </a: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水辺を意識した開発</a:t>
            </a:r>
          </a:p>
        </p:txBody>
      </p:sp>
      <p:sp>
        <p:nvSpPr>
          <p:cNvPr id="6" name="角丸四角形 5"/>
          <p:cNvSpPr/>
          <p:nvPr/>
        </p:nvSpPr>
        <p:spPr>
          <a:xfrm>
            <a:off x="6191801" y="2780928"/>
            <a:ext cx="2664295" cy="16561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ctr"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規制緩和</a:t>
            </a: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ctr"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基盤整備</a:t>
            </a:r>
          </a:p>
        </p:txBody>
      </p:sp>
      <p:sp>
        <p:nvSpPr>
          <p:cNvPr id="13" name="ストライプ矢印 12"/>
          <p:cNvSpPr/>
          <p:nvPr/>
        </p:nvSpPr>
        <p:spPr>
          <a:xfrm rot="5400000">
            <a:off x="4020441" y="2161058"/>
            <a:ext cx="1152133" cy="6136289"/>
          </a:xfrm>
          <a:prstGeom prst="stripedRight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ＳＯＣを中心に</a:t>
            </a:r>
            <a:endParaRPr kumimoji="1" lang="en-US" altLang="ja-JP"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多様な水辺関係者と実践</a:t>
            </a:r>
          </a:p>
        </p:txBody>
      </p:sp>
      <p:sp>
        <p:nvSpPr>
          <p:cNvPr id="12" name="タイトル 1"/>
          <p:cNvSpPr txBox="1">
            <a:spLocks/>
          </p:cNvSpPr>
          <p:nvPr/>
        </p:nvSpPr>
        <p:spPr>
          <a:xfrm>
            <a:off x="517039" y="67807"/>
            <a:ext cx="8063660" cy="552881"/>
          </a:xfrm>
          <a:prstGeom prst="rect">
            <a:avLst/>
          </a:prstGeom>
          <a:gradFill>
            <a:gsLst>
              <a:gs pos="2000">
                <a:schemeClr val="tx2">
                  <a:lumMod val="75000"/>
                </a:schemeClr>
              </a:gs>
              <a:gs pos="41000">
                <a:schemeClr val="tx2">
                  <a:lumMod val="60000"/>
                  <a:lumOff val="40000"/>
                </a:schemeClr>
              </a:gs>
              <a:gs pos="78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水都大阪コンソーシアム（ＳＯＣ）の役割・取組み</a:t>
            </a:r>
          </a:p>
        </p:txBody>
      </p:sp>
      <p:sp>
        <p:nvSpPr>
          <p:cNvPr id="2" name="角丸四角形 1"/>
          <p:cNvSpPr/>
          <p:nvPr/>
        </p:nvSpPr>
        <p:spPr>
          <a:xfrm>
            <a:off x="116436" y="5877272"/>
            <a:ext cx="8928992" cy="8728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東西軸を中心とした水の回廊の魅力創出により</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「船が行き交い、内外の人々が水辺に集い憩う世界に類をみない水都の修景」</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p:txBody>
      </p:sp>
      <p:sp>
        <p:nvSpPr>
          <p:cNvPr id="14" name="円/楕円 13"/>
          <p:cNvSpPr/>
          <p:nvPr/>
        </p:nvSpPr>
        <p:spPr>
          <a:xfrm>
            <a:off x="8040639" y="476672"/>
            <a:ext cx="1080120" cy="5251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役割</a:t>
            </a:r>
          </a:p>
        </p:txBody>
      </p:sp>
      <p:sp>
        <p:nvSpPr>
          <p:cNvPr id="15" name="テキスト ボックス 14"/>
          <p:cNvSpPr txBox="1"/>
          <p:nvPr/>
        </p:nvSpPr>
        <p:spPr>
          <a:xfrm>
            <a:off x="8676456" y="6525344"/>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P創英角ﾎﾟｯﾌﾟ体" panose="040B0A00000000000000" pitchFamily="50" charset="-128"/>
                <a:ea typeface="HGP創英角ﾎﾟｯﾌﾟ体" panose="040B0A00000000000000" pitchFamily="50" charset="-128"/>
              </a:rPr>
              <a:t>３</a:t>
            </a:r>
            <a:endPar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283388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9871" y="1510229"/>
            <a:ext cx="9072000" cy="5299377"/>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上矢印 1"/>
          <p:cNvSpPr/>
          <p:nvPr/>
        </p:nvSpPr>
        <p:spPr>
          <a:xfrm>
            <a:off x="3940339" y="188640"/>
            <a:ext cx="1631512" cy="6505914"/>
          </a:xfrm>
          <a:prstGeom prst="upArrow">
            <a:avLst/>
          </a:prstGeom>
        </p:spPr>
        <p:style>
          <a:lnRef idx="0">
            <a:schemeClr val="accent4"/>
          </a:lnRef>
          <a:fillRef idx="3">
            <a:schemeClr val="accent4"/>
          </a:fillRef>
          <a:effectRef idx="3">
            <a:schemeClr val="accent4"/>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大かっこ 7"/>
          <p:cNvSpPr/>
          <p:nvPr/>
        </p:nvSpPr>
        <p:spPr>
          <a:xfrm>
            <a:off x="5584070" y="1993743"/>
            <a:ext cx="2258709" cy="333352"/>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円/楕円 15"/>
          <p:cNvSpPr/>
          <p:nvPr/>
        </p:nvSpPr>
        <p:spPr>
          <a:xfrm>
            <a:off x="55709" y="981665"/>
            <a:ext cx="2884490" cy="5760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2020</a:t>
            </a:r>
            <a:r>
              <a:rPr kumimoji="1" lang="ja-JP" altLang="en-US"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年に向けた</a:t>
            </a:r>
            <a:endParaRPr kumimoji="1" lang="en-US" altLang="ja-JP"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取組み概要</a:t>
            </a:r>
          </a:p>
        </p:txBody>
      </p:sp>
      <p:sp>
        <p:nvSpPr>
          <p:cNvPr id="11" name="正方形/長方形 10"/>
          <p:cNvSpPr/>
          <p:nvPr/>
        </p:nvSpPr>
        <p:spPr>
          <a:xfrm>
            <a:off x="103335" y="1631074"/>
            <a:ext cx="4108625" cy="3886158"/>
          </a:xfrm>
          <a:prstGeom prst="rec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水都の魅力の「広がり」と「厚み」をめざし</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取組みをステップアップ</a:t>
            </a:r>
          </a:p>
        </p:txBody>
      </p:sp>
      <p:sp>
        <p:nvSpPr>
          <p:cNvPr id="17" name="角丸四角形 4"/>
          <p:cNvSpPr/>
          <p:nvPr/>
        </p:nvSpPr>
        <p:spPr>
          <a:xfrm>
            <a:off x="6077968" y="1606220"/>
            <a:ext cx="2888145" cy="1333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000" tIns="0" rIns="0" bIns="0" numCol="1" spcCol="1270" anchor="t" anchorCtr="0">
            <a:noAutofit/>
          </a:bodyPr>
          <a:lstStyle/>
          <a:p>
            <a:pPr marL="0" marR="0" lvl="0" indent="0" algn="l" defTabSz="1244600" rtl="0" eaLnBrk="1" fontAlgn="auto" latinLnBrk="0" hangingPunct="1">
              <a:lnSpc>
                <a:spcPct val="90000"/>
              </a:lnSpc>
              <a:spcBef>
                <a:spcPct val="0"/>
              </a:spcBef>
              <a:spcAft>
                <a:spcPts val="30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2020</a:t>
            </a:r>
            <a:r>
              <a:rPr kumimoji="1" lang="ja-JP" altLang="en-US" sz="2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a:t>
            </a:r>
            <a:endParaRPr kumimoji="1" lang="en-US" altLang="ja-JP" sz="2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☆多彩なｸﾙｰｽﾞの創出</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9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大阪の主要観光地（ﾍﾞ  ｲ・道頓堀・　　</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9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大阪城等）が舟運でつながる　など</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☆水辺を楽しむｺﾝﾃﾝﾂの充実</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☆国際的なﾌﾟﾚｾﾞﾝｽの向上</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☆個性が磨かれにぎわいと</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活気に溢れた水辺拠点形成</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メモ 9"/>
          <p:cNvSpPr/>
          <p:nvPr/>
        </p:nvSpPr>
        <p:spPr>
          <a:xfrm>
            <a:off x="5895513" y="1647614"/>
            <a:ext cx="3140983" cy="1700808"/>
          </a:xfrm>
          <a:prstGeom prst="foldedCorner">
            <a:avLst>
              <a:gd name="adj" fmla="val 9387"/>
            </a:avLst>
          </a:prstGeom>
        </p:spPr>
        <p:style>
          <a:lnRef idx="0">
            <a:schemeClr val="accent1"/>
          </a:lnRef>
          <a:fillRef idx="3">
            <a:schemeClr val="accent1"/>
          </a:fillRef>
          <a:effectRef idx="3">
            <a:schemeClr val="accent1"/>
          </a:effectRef>
          <a:fontRef idx="minor">
            <a:schemeClr val="lt1"/>
          </a:fontRef>
        </p:style>
        <p:txBody>
          <a:bodyPr tIns="180000" rtlCol="0" anchor="ctr"/>
          <a:lstStyle/>
          <a:p>
            <a:pPr marL="0" marR="0" lvl="0" indent="0" algn="l" defTabSz="1244600" rtl="0" eaLnBrk="1" fontAlgn="auto" latinLnBrk="0" hangingPunct="1">
              <a:lnSpc>
                <a:spcPct val="90000"/>
              </a:lnSpc>
              <a:spcBef>
                <a:spcPct val="0"/>
              </a:spcBef>
              <a:spcAft>
                <a:spcPts val="30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2020</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☆多彩なｸﾙｰｽﾞの創出</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大阪の主要観光地（ﾍﾞ  ｲ・道頓堀・ 大阪 城等）が舟</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舟運でつながる　など</a:t>
            </a:r>
            <a:endPar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☆水辺を楽しむｺﾝﾃﾝﾂの充実</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☆国際的なﾌﾟﾚｾﾞﾝｽの向上</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☆個性が磨かれにぎわいと活気に溢れた　</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水辺拠点の形成</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円/楕円 12"/>
          <p:cNvSpPr>
            <a:spLocks noChangeAspect="1"/>
          </p:cNvSpPr>
          <p:nvPr/>
        </p:nvSpPr>
        <p:spPr>
          <a:xfrm>
            <a:off x="4522441" y="1581479"/>
            <a:ext cx="1633735" cy="1633732"/>
          </a:xfrm>
          <a:prstGeom prst="ellipse">
            <a:avLst/>
          </a:prstGeom>
          <a:blipFill>
            <a:blip r:embed="rId2"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22" name="メモ 21"/>
          <p:cNvSpPr/>
          <p:nvPr/>
        </p:nvSpPr>
        <p:spPr>
          <a:xfrm>
            <a:off x="5918805" y="3594961"/>
            <a:ext cx="3117691" cy="1352290"/>
          </a:xfrm>
          <a:prstGeom prst="foldedCorner">
            <a:avLst>
              <a:gd name="adj" fmla="val 9387"/>
            </a:avLst>
          </a:prstGeom>
          <a:gradFill>
            <a:gsLst>
              <a:gs pos="0">
                <a:schemeClr val="accent3">
                  <a:lumMod val="75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tIns="180000" rtlCol="0" anchor="ctr"/>
          <a:lstStyle/>
          <a:p>
            <a:pPr marL="0" marR="0" lvl="0" indent="0" algn="l" defTabSz="1244600" rtl="0" eaLnBrk="1" fontAlgn="auto" latinLnBrk="0" hangingPunct="1">
              <a:lnSpc>
                <a:spcPct val="90000"/>
              </a:lnSpc>
              <a:spcBef>
                <a:spcPct val="0"/>
              </a:spcBef>
              <a:spcAft>
                <a:spcPts val="30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2019</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◆舟運や観光コンテンツの充実と</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アクションの実践</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◆大阪のおもてなし空間創造に向けた</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取組み</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121671" y="5650281"/>
            <a:ext cx="3616570" cy="102103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2017</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◆民間のｱｲﾃﾞｱ・ﾉｳﾊｳを活用した舟運創造と舟運拠点化</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◆水辺に集い憩うにぎわいや魅力の創造・発信</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◆水辺のプレイヤーとの関係構築　などの取り組み　</a:t>
            </a:r>
          </a:p>
        </p:txBody>
      </p:sp>
      <p:sp>
        <p:nvSpPr>
          <p:cNvPr id="25" name="メモ 24"/>
          <p:cNvSpPr/>
          <p:nvPr/>
        </p:nvSpPr>
        <p:spPr>
          <a:xfrm>
            <a:off x="5904809" y="5326782"/>
            <a:ext cx="3131687" cy="1332657"/>
          </a:xfrm>
          <a:prstGeom prst="foldedCorner">
            <a:avLst>
              <a:gd name="adj" fmla="val 9387"/>
            </a:avLst>
          </a:prstGeom>
        </p:spPr>
        <p:style>
          <a:lnRef idx="0">
            <a:schemeClr val="accent2"/>
          </a:lnRef>
          <a:fillRef idx="3">
            <a:schemeClr val="accent2"/>
          </a:fillRef>
          <a:effectRef idx="3">
            <a:schemeClr val="accent2"/>
          </a:effectRef>
          <a:fontRef idx="minor">
            <a:schemeClr val="lt1"/>
          </a:fontRef>
        </p:style>
        <p:txBody>
          <a:bodyPr tIns="180000" rtlCol="0" anchor="ctr"/>
          <a:lstStyle/>
          <a:p>
            <a:pPr marL="0" marR="0" lvl="0" indent="0" algn="l" defTabSz="1244600" rtl="0" eaLnBrk="1" fontAlgn="auto" latinLnBrk="0" hangingPunct="1">
              <a:lnSpc>
                <a:spcPct val="90000"/>
              </a:lnSpc>
              <a:spcBef>
                <a:spcPct val="0"/>
              </a:spcBef>
              <a:spcAft>
                <a:spcPts val="30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2018</a:t>
            </a: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◆ベイエリアの動向を見据えた水の東西</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軸・回廊のﾎﾟﾃﾝｼｬﾙ・課題の洗い出し</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◆商品化に向けたプランニングとトライ</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12446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アルの実践</a:t>
            </a:r>
            <a:endParaRPr kumimoji="1" lang="en-US" altLang="ja-JP"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円/楕円 17"/>
          <p:cNvSpPr>
            <a:spLocks noChangeAspect="1"/>
          </p:cNvSpPr>
          <p:nvPr/>
        </p:nvSpPr>
        <p:spPr>
          <a:xfrm>
            <a:off x="4522071" y="3357420"/>
            <a:ext cx="1634105" cy="1634101"/>
          </a:xfrm>
          <a:prstGeom prst="ellipse">
            <a:avLst/>
          </a:prstGeom>
          <a:blipFill>
            <a:blip r:embed="rId3"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5341183"/>
              <a:satOff val="23809"/>
              <a:lumOff val="2104"/>
              <a:alphaOff val="0"/>
            </a:schemeClr>
          </a:effectRef>
          <a:fontRef idx="minor">
            <a:schemeClr val="lt1">
              <a:hueOff val="0"/>
              <a:satOff val="0"/>
              <a:lumOff val="0"/>
              <a:alphaOff val="0"/>
            </a:schemeClr>
          </a:fontRef>
        </p:style>
      </p:sp>
      <p:sp>
        <p:nvSpPr>
          <p:cNvPr id="23" name="円/楕円 22"/>
          <p:cNvSpPr>
            <a:spLocks noChangeAspect="1"/>
          </p:cNvSpPr>
          <p:nvPr/>
        </p:nvSpPr>
        <p:spPr>
          <a:xfrm>
            <a:off x="4522441" y="5082857"/>
            <a:ext cx="1633735" cy="1633732"/>
          </a:xfrm>
          <a:prstGeom prst="ellipse">
            <a:avLst/>
          </a:prstGeom>
          <a:blipFill>
            <a:blip r:embed="rId4" cstate="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27" name="円形吹き出し 26"/>
          <p:cNvSpPr/>
          <p:nvPr/>
        </p:nvSpPr>
        <p:spPr>
          <a:xfrm>
            <a:off x="5364088" y="452164"/>
            <a:ext cx="3779912" cy="961550"/>
          </a:xfrm>
          <a:prstGeom prst="wedgeEllipseCallout">
            <a:avLst>
              <a:gd name="adj1" fmla="val -64452"/>
              <a:gd name="adj2" fmla="val 43937"/>
            </a:avLst>
          </a:prstGeom>
        </p:spPr>
        <p:style>
          <a:lnRef idx="3">
            <a:schemeClr val="lt1"/>
          </a:lnRef>
          <a:fillRef idx="1">
            <a:schemeClr val="accent2"/>
          </a:fillRef>
          <a:effectRef idx="1">
            <a:schemeClr val="accent2"/>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水都大阪の取組みを通じた</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大阪のプレゼンスの向上、</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まちづくり・経済（雇用・税収）への貢献</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ストライプ矢印 27"/>
          <p:cNvSpPr/>
          <p:nvPr/>
        </p:nvSpPr>
        <p:spPr>
          <a:xfrm>
            <a:off x="3804442" y="5754324"/>
            <a:ext cx="702053" cy="86503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2" name="図 31"/>
          <p:cNvPicPr>
            <a:picLocks noChangeAspect="1"/>
          </p:cNvPicPr>
          <p:nvPr/>
        </p:nvPicPr>
        <p:blipFill rotWithShape="1">
          <a:blip r:embed="rId5" cstate="print">
            <a:grayscl/>
            <a:extLst>
              <a:ext uri="{BEBA8EAE-BF5A-486C-A8C5-ECC9F3942E4B}">
                <a14:imgProps xmlns:a14="http://schemas.microsoft.com/office/drawing/2010/main">
                  <a14:imgLayer r:embed="rId6">
                    <a14:imgEffect>
                      <a14:colorTemperature colorTemp="11200"/>
                    </a14:imgEffect>
                    <a14:imgEffect>
                      <a14:saturation sat="0"/>
                    </a14:imgEffect>
                  </a14:imgLayer>
                </a14:imgProps>
              </a:ext>
              <a:ext uri="{28A0092B-C50C-407E-A947-70E740481C1C}">
                <a14:useLocalDpi xmlns:a14="http://schemas.microsoft.com/office/drawing/2010/main"/>
              </a:ext>
            </a:extLst>
          </a:blip>
          <a:srcRect l="344" r="12850"/>
          <a:stretch/>
        </p:blipFill>
        <p:spPr>
          <a:xfrm>
            <a:off x="212882" y="3344417"/>
            <a:ext cx="3861956" cy="2095691"/>
          </a:xfrm>
          <a:prstGeom prst="rect">
            <a:avLst/>
          </a:prstGeom>
          <a:solidFill>
            <a:schemeClr val="accent6">
              <a:lumMod val="60000"/>
              <a:lumOff val="40000"/>
            </a:schemeClr>
          </a:solidFill>
          <a:ln w="6350">
            <a:solidFill>
              <a:schemeClr val="bg1"/>
            </a:solidFill>
          </a:ln>
        </p:spPr>
      </p:pic>
      <p:sp>
        <p:nvSpPr>
          <p:cNvPr id="29" name="円/楕円 28"/>
          <p:cNvSpPr/>
          <p:nvPr/>
        </p:nvSpPr>
        <p:spPr>
          <a:xfrm>
            <a:off x="2764684" y="3525630"/>
            <a:ext cx="1260000" cy="1260000"/>
          </a:xfrm>
          <a:prstGeom prst="ellipse">
            <a:avLst/>
          </a:prstGeom>
          <a:solidFill>
            <a:schemeClr val="accent6">
              <a:lumMod val="60000"/>
              <a:lumOff val="40000"/>
              <a:alpha val="3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水の回廊</a:t>
            </a:r>
          </a:p>
        </p:txBody>
      </p:sp>
      <p:sp>
        <p:nvSpPr>
          <p:cNvPr id="30" name="円/楕円 29"/>
          <p:cNvSpPr/>
          <p:nvPr/>
        </p:nvSpPr>
        <p:spPr>
          <a:xfrm rot="20453516">
            <a:off x="83748" y="4524843"/>
            <a:ext cx="1488306" cy="827594"/>
          </a:xfrm>
          <a:prstGeom prst="ellipse">
            <a:avLst/>
          </a:prstGeom>
          <a:solidFill>
            <a:schemeClr val="accent5">
              <a:lumMod val="40000"/>
              <a:lumOff val="60000"/>
              <a:alpha val="31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ﾍﾞｲｴﾘｱ</a:t>
            </a:r>
          </a:p>
        </p:txBody>
      </p:sp>
      <p:sp>
        <p:nvSpPr>
          <p:cNvPr id="34" name="左右矢印 33"/>
          <p:cNvSpPr/>
          <p:nvPr/>
        </p:nvSpPr>
        <p:spPr>
          <a:xfrm rot="20389023">
            <a:off x="1601604" y="4227572"/>
            <a:ext cx="1111846" cy="564591"/>
          </a:xfrm>
          <a:prstGeom prst="leftRightArrow">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角丸四角形 2"/>
          <p:cNvSpPr/>
          <p:nvPr/>
        </p:nvSpPr>
        <p:spPr>
          <a:xfrm>
            <a:off x="186346" y="2150218"/>
            <a:ext cx="1980000" cy="1188000"/>
          </a:xfrm>
          <a:prstGeom prst="roundRect">
            <a:avLst>
              <a:gd name="adj" fmla="val 0"/>
            </a:avLst>
          </a:prstGeom>
          <a:ln w="9525">
            <a:solidFill>
              <a:schemeClr val="tx2"/>
            </a:solidFill>
          </a:ln>
        </p:spPr>
        <p:style>
          <a:lnRef idx="2">
            <a:schemeClr val="accent2"/>
          </a:lnRef>
          <a:fillRef idx="1">
            <a:schemeClr val="lt1"/>
          </a:fillRef>
          <a:effectRef idx="0">
            <a:schemeClr val="accent2"/>
          </a:effectRef>
          <a:fontRef idx="minor">
            <a:schemeClr val="dk1"/>
          </a:fontRef>
        </p:style>
        <p:txBody>
          <a:bodyPr l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◇広がり</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水辺の拠点・観光資源をつなぐほか、ベイエリアや淀川舟運の胎動と連携によるﾈｯﾄﾜｰｸ形成を通じ、水都大阪の魅力に「広がり」を創出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大かっこ 34"/>
          <p:cNvSpPr/>
          <p:nvPr/>
        </p:nvSpPr>
        <p:spPr>
          <a:xfrm>
            <a:off x="6228184" y="2265061"/>
            <a:ext cx="2737929" cy="225006"/>
          </a:xfrm>
          <a:prstGeom prst="bracketPair">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2150349" y="2150401"/>
            <a:ext cx="1944000" cy="1188000"/>
          </a:xfrm>
          <a:prstGeom prst="roundRect">
            <a:avLst>
              <a:gd name="adj" fmla="val 0"/>
            </a:avLst>
          </a:prstGeom>
          <a:ln w="9525">
            <a:solidFill>
              <a:schemeClr val="tx2"/>
            </a:solidFill>
          </a:ln>
        </p:spPr>
        <p:style>
          <a:lnRef idx="2">
            <a:schemeClr val="accent2"/>
          </a:lnRef>
          <a:fillRef idx="1">
            <a:schemeClr val="lt1"/>
          </a:fillRef>
          <a:effectRef idx="0">
            <a:schemeClr val="accent2"/>
          </a:effectRef>
          <a:fontRef idx="minor">
            <a:schemeClr val="dk1"/>
          </a:fontRef>
        </p:style>
        <p:txBody>
          <a:bodyPr l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◇厚み</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水辺に点在する観光・文化施設等との連携や、ライトアップなどの光景観を活かしたナイトカルチャーなど、水都大阪の魅力に「厚み」を創出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8604448" y="6453336"/>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４</a:t>
            </a:r>
          </a:p>
        </p:txBody>
      </p:sp>
    </p:spTree>
    <p:extLst>
      <p:ext uri="{BB962C8B-B14F-4D97-AF65-F5344CB8AC3E}">
        <p14:creationId xmlns:p14="http://schemas.microsoft.com/office/powerpoint/2010/main" val="154215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03648" y="1916832"/>
            <a:ext cx="6336704" cy="27363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white"/>
                </a:solidFill>
                <a:latin typeface="Calibri"/>
                <a:ea typeface="ＭＳ Ｐゴシック" panose="020B0600070205080204" pitchFamily="50" charset="-128"/>
              </a:rPr>
              <a:t>２</a:t>
            </a: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．２０１</a:t>
            </a:r>
            <a:r>
              <a:rPr lang="ja-JP" altLang="en-US" sz="3200" dirty="0">
                <a:solidFill>
                  <a:prstClr val="white"/>
                </a:solidFill>
                <a:latin typeface="Calibri"/>
                <a:ea typeface="ＭＳ Ｐゴシック" panose="020B0600070205080204" pitchFamily="50" charset="-128"/>
              </a:rPr>
              <a:t>９</a:t>
            </a: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年度の取組実績と</a:t>
            </a:r>
            <a:endParaRPr kumimoji="1" lang="en-US" altLang="ja-JP"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２０２０年度の取組み（案）</a:t>
            </a:r>
          </a:p>
        </p:txBody>
      </p:sp>
      <p:sp>
        <p:nvSpPr>
          <p:cNvPr id="6" name="テキスト ボックス 5"/>
          <p:cNvSpPr txBox="1"/>
          <p:nvPr/>
        </p:nvSpPr>
        <p:spPr>
          <a:xfrm>
            <a:off x="8604448" y="6472569"/>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５</a:t>
            </a:r>
          </a:p>
        </p:txBody>
      </p:sp>
    </p:spTree>
    <p:extLst>
      <p:ext uri="{BB962C8B-B14F-4D97-AF65-F5344CB8AC3E}">
        <p14:creationId xmlns:p14="http://schemas.microsoft.com/office/powerpoint/2010/main" val="116660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28992" cy="576064"/>
          </a:xfrm>
        </p:spPr>
        <p:style>
          <a:lnRef idx="3">
            <a:schemeClr val="lt1"/>
          </a:lnRef>
          <a:fillRef idx="1">
            <a:schemeClr val="accent6"/>
          </a:fillRef>
          <a:effectRef idx="1">
            <a:schemeClr val="accent6"/>
          </a:effectRef>
          <a:fontRef idx="minor">
            <a:schemeClr val="lt1"/>
          </a:fontRef>
        </p:style>
        <p:txBody>
          <a:bodyPr>
            <a:normAutofit/>
          </a:bodyPr>
          <a:lstStyle/>
          <a:p>
            <a:pPr algn="l"/>
            <a:r>
              <a:rPr kumimoji="1" lang="ja-JP" altLang="en-US" sz="2000" b="1" dirty="0"/>
              <a:t>■ </a:t>
            </a:r>
            <a:r>
              <a:rPr lang="ja-JP" altLang="en-US" sz="2000" b="1" dirty="0"/>
              <a:t>２０１９年度</a:t>
            </a:r>
            <a:r>
              <a:rPr kumimoji="1" lang="ja-JP" altLang="en-US" sz="2000" b="1" dirty="0"/>
              <a:t>・</a:t>
            </a:r>
            <a:r>
              <a:rPr lang="ja-JP" altLang="en-US" sz="2000" b="1" dirty="0"/>
              <a:t>２０２０年度</a:t>
            </a:r>
            <a:r>
              <a:rPr kumimoji="1" lang="ja-JP" altLang="en-US" sz="2000" b="1" dirty="0"/>
              <a:t>の取組み</a:t>
            </a:r>
          </a:p>
        </p:txBody>
      </p:sp>
      <p:sp>
        <p:nvSpPr>
          <p:cNvPr id="8" name="角丸四角形 7"/>
          <p:cNvSpPr/>
          <p:nvPr/>
        </p:nvSpPr>
        <p:spPr>
          <a:xfrm>
            <a:off x="107505" y="1462428"/>
            <a:ext cx="3893034" cy="2614644"/>
          </a:xfrm>
          <a:prstGeom prst="roundRect">
            <a:avLst>
              <a:gd name="adj" fmla="val 657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山形 20"/>
          <p:cNvSpPr/>
          <p:nvPr/>
        </p:nvSpPr>
        <p:spPr>
          <a:xfrm>
            <a:off x="256122" y="768472"/>
            <a:ext cx="3555688" cy="43204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2019</a:t>
            </a: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年度</a:t>
            </a:r>
          </a:p>
        </p:txBody>
      </p:sp>
      <p:sp>
        <p:nvSpPr>
          <p:cNvPr id="23" name="フローチャート: 代替処理 22"/>
          <p:cNvSpPr/>
          <p:nvPr/>
        </p:nvSpPr>
        <p:spPr>
          <a:xfrm>
            <a:off x="273538" y="1282408"/>
            <a:ext cx="1296144"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主な取組み</a:t>
            </a:r>
          </a:p>
        </p:txBody>
      </p:sp>
      <p:sp>
        <p:nvSpPr>
          <p:cNvPr id="24" name="テキスト ボックス 23"/>
          <p:cNvSpPr txBox="1"/>
          <p:nvPr/>
        </p:nvSpPr>
        <p:spPr>
          <a:xfrm>
            <a:off x="184114" y="1708210"/>
            <a:ext cx="3771293" cy="2300630"/>
          </a:xfrm>
          <a:prstGeom prst="rect">
            <a:avLst/>
          </a:prstGeom>
          <a:noFill/>
        </p:spPr>
        <p:txBody>
          <a:bodyPr wrap="square" rtlCol="0">
            <a:spAutoFit/>
          </a:bodyPr>
          <a:lstStyle/>
          <a:p>
            <a:pPr marL="144000" marR="0" lvl="0" indent="-457200" algn="l" defTabSz="914400" rtl="0" eaLnBrk="1" fontAlgn="auto" latinLnBrk="0" hangingPunct="1">
              <a:lnSpc>
                <a:spcPct val="15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舟運事業者や拠点事業者等の多様な関係者とのネットワークの下、水都大阪に「広がり」と「厚み」を創出</a:t>
            </a:r>
          </a:p>
          <a:p>
            <a:pPr marL="144000" marR="0" lvl="0" indent="-457200" algn="l" defTabSz="914400" rtl="0" eaLnBrk="1" fontAlgn="auto" latinLnBrk="0" hangingPunct="1">
              <a:lnSpc>
                <a:spcPct val="15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●水都大阪フェスの開催や、各水辺エリアの特徴を活かし、舟運と連動したにぎわいや魅力づくりを推進</a:t>
            </a:r>
          </a:p>
          <a:p>
            <a:pPr marL="144000" marR="0" lvl="0" indent="-457200" algn="l" defTabSz="914400" rtl="0" eaLnBrk="1" fontAlgn="auto" latinLnBrk="0" hangingPunct="1">
              <a:lnSpc>
                <a:spcPct val="15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●大阪の都市魅力として、水都大阪の価値を高め、ブランドとしての水都大阪のイメージを国内外に浸透させ、国際的な観光プレゼンスの向上を目的に各種事業を実施</a:t>
            </a:r>
          </a:p>
        </p:txBody>
      </p:sp>
      <p:sp>
        <p:nvSpPr>
          <p:cNvPr id="28" name="テキスト ボックス 27"/>
          <p:cNvSpPr txBox="1"/>
          <p:nvPr/>
        </p:nvSpPr>
        <p:spPr>
          <a:xfrm>
            <a:off x="107504" y="4660538"/>
            <a:ext cx="4032007" cy="1792798"/>
          </a:xfrm>
          <a:prstGeom prst="rect">
            <a:avLst/>
          </a:prstGeom>
          <a:noFill/>
        </p:spPr>
        <p:txBody>
          <a:bodyPr wrap="square" rtlCol="0">
            <a:spAutoFit/>
          </a:bodyPr>
          <a:lstStyle/>
          <a:p>
            <a:pPr marL="144000" marR="0" lvl="0" indent="-457200" algn="l" defTabSz="914400" rtl="0" eaLnBrk="1" fontAlgn="auto" latinLnBrk="0" hangingPunct="1">
              <a:lnSpc>
                <a:spcPct val="15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イベントとの連携等により多数の方々に船で水都を体験</a:t>
            </a:r>
            <a:b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（水都</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CRUISE</a:t>
            </a:r>
            <a:r>
              <a:rPr kumimoji="1" lang="ja-JP" altLang="en-US"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光の中之島クルーズ　ほか）</a:t>
            </a:r>
          </a:p>
          <a:p>
            <a:pPr marL="144000" marR="0" lvl="0" indent="-457200" algn="l" defTabSz="914400" rtl="0" eaLnBrk="1" fontAlgn="auto" latinLnBrk="0" hangingPunct="1">
              <a:lnSpc>
                <a:spcPct val="15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●水辺の主催イベントに多数の方々が参加</a:t>
            </a:r>
            <a:b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（水都大阪フェス</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a:t>
            </a:r>
            <a:r>
              <a:rPr kumimoji="1" lang="ja-JP" altLang="en-US"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水辺のまちあそび　ほか）</a:t>
            </a:r>
          </a:p>
          <a:p>
            <a:pPr marL="144000" marR="0" lvl="0" indent="-457200" algn="l" defTabSz="914400" rtl="0" eaLnBrk="1" fontAlgn="auto" latinLnBrk="0" hangingPunct="1">
              <a:lnSpc>
                <a:spcPct val="15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●ツーリズム</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EXPO</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ジャパン</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大阪・関西に水都ブースを設置（国内外旅行会社との商談、ＶＲ動画視聴　ほか）</a:t>
            </a:r>
          </a:p>
        </p:txBody>
      </p:sp>
      <p:sp>
        <p:nvSpPr>
          <p:cNvPr id="25" name="角丸四角形 24"/>
          <p:cNvSpPr/>
          <p:nvPr/>
        </p:nvSpPr>
        <p:spPr>
          <a:xfrm>
            <a:off x="107505" y="4366575"/>
            <a:ext cx="3960439" cy="2302785"/>
          </a:xfrm>
          <a:prstGeom prst="roundRect">
            <a:avLst>
              <a:gd name="adj" fmla="val 657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フローチャート: 代替処理 29"/>
          <p:cNvSpPr/>
          <p:nvPr/>
        </p:nvSpPr>
        <p:spPr>
          <a:xfrm>
            <a:off x="328130" y="4221088"/>
            <a:ext cx="1296144"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成　　果</a:t>
            </a:r>
          </a:p>
        </p:txBody>
      </p:sp>
      <p:sp>
        <p:nvSpPr>
          <p:cNvPr id="14" name="正方形/長方形 13"/>
          <p:cNvSpPr/>
          <p:nvPr/>
        </p:nvSpPr>
        <p:spPr>
          <a:xfrm>
            <a:off x="4749309" y="3933636"/>
            <a:ext cx="902811"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水都大阪フェス</a:t>
            </a:r>
          </a:p>
        </p:txBody>
      </p:sp>
      <p:sp>
        <p:nvSpPr>
          <p:cNvPr id="15" name="正方形/長方形 14"/>
          <p:cNvSpPr/>
          <p:nvPr/>
        </p:nvSpPr>
        <p:spPr>
          <a:xfrm>
            <a:off x="7364203" y="2153066"/>
            <a:ext cx="110799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光の中之島クルーズ</a:t>
            </a:r>
          </a:p>
        </p:txBody>
      </p:sp>
      <p:sp>
        <p:nvSpPr>
          <p:cNvPr id="16" name="正方形/長方形 15"/>
          <p:cNvSpPr/>
          <p:nvPr/>
        </p:nvSpPr>
        <p:spPr>
          <a:xfrm>
            <a:off x="6732240" y="3930451"/>
            <a:ext cx="100540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水辺のまちあそび</a:t>
            </a:r>
          </a:p>
        </p:txBody>
      </p:sp>
      <p:sp>
        <p:nvSpPr>
          <p:cNvPr id="17" name="正方形/長方形 16"/>
          <p:cNvSpPr/>
          <p:nvPr/>
        </p:nvSpPr>
        <p:spPr>
          <a:xfrm>
            <a:off x="4683152" y="2109053"/>
            <a:ext cx="1107996"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大川さくらクルーズ</a:t>
            </a:r>
          </a:p>
        </p:txBody>
      </p:sp>
      <p:sp>
        <p:nvSpPr>
          <p:cNvPr id="18" name="正方形/長方形 17"/>
          <p:cNvSpPr/>
          <p:nvPr/>
        </p:nvSpPr>
        <p:spPr>
          <a:xfrm>
            <a:off x="8124448" y="3933636"/>
            <a:ext cx="69602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淀 川 舟 運</a:t>
            </a:r>
          </a:p>
        </p:txBody>
      </p:sp>
      <p:pic>
        <p:nvPicPr>
          <p:cNvPr id="19" name="Picture 4" descr="https://www.suito-osaka.jp/admin/upload/111.jpg?2018-04-26%2010:29: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930320"/>
            <a:ext cx="2504306" cy="121968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s://www.suito-osaka.jp/admin/upload/149.jpg?2018-10-30%2010:06:4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53423" y="2388402"/>
            <a:ext cx="1255081" cy="156086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000252" y="6595493"/>
            <a:ext cx="30963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河川クルーズ乗船者数の推移</a:t>
            </a:r>
          </a:p>
        </p:txBody>
      </p:sp>
      <p:sp>
        <p:nvSpPr>
          <p:cNvPr id="46" name="テキスト ボックス 45"/>
          <p:cNvSpPr txBox="1"/>
          <p:nvPr/>
        </p:nvSpPr>
        <p:spPr>
          <a:xfrm>
            <a:off x="3525788" y="4073403"/>
            <a:ext cx="1046212" cy="138499"/>
          </a:xfrm>
          <a:prstGeom prst="rect">
            <a:avLst/>
          </a:prstGeom>
          <a:noFill/>
        </p:spPr>
        <p:txBody>
          <a:bodyPr wrap="square" lIns="360000" tIns="0" rIns="18000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p>
        </p:txBody>
      </p:sp>
      <p:pic>
        <p:nvPicPr>
          <p:cNvPr id="6" name="図 5"/>
          <p:cNvPicPr>
            <a:picLocks noChangeAspect="1"/>
          </p:cNvPicPr>
          <p:nvPr/>
        </p:nvPicPr>
        <p:blipFill>
          <a:blip r:embed="rId5"/>
          <a:stretch>
            <a:fillRect/>
          </a:stretch>
        </p:blipFill>
        <p:spPr>
          <a:xfrm>
            <a:off x="4067944" y="4177313"/>
            <a:ext cx="5028652" cy="2492047"/>
          </a:xfrm>
          <a:prstGeom prst="rect">
            <a:avLst/>
          </a:prstGeom>
        </p:spPr>
      </p:pic>
      <p:sp>
        <p:nvSpPr>
          <p:cNvPr id="32" name="テキスト ボックス 31"/>
          <p:cNvSpPr txBox="1"/>
          <p:nvPr/>
        </p:nvSpPr>
        <p:spPr>
          <a:xfrm>
            <a:off x="4682151" y="4326975"/>
            <a:ext cx="28662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年度に比べ約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倍に増加</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6358" y="914132"/>
            <a:ext cx="1828800" cy="1218724"/>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1541" y="2398864"/>
            <a:ext cx="1261124" cy="1550399"/>
          </a:xfrm>
          <a:prstGeom prst="rect">
            <a:avLst/>
          </a:prstGeom>
        </p:spPr>
      </p:pic>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1731" y="3285701"/>
            <a:ext cx="857250" cy="567214"/>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7945" y="2403907"/>
            <a:ext cx="1140916" cy="1514823"/>
          </a:xfrm>
          <a:prstGeom prst="rect">
            <a:avLst/>
          </a:prstGeom>
        </p:spPr>
      </p:pic>
      <p:pic>
        <p:nvPicPr>
          <p:cNvPr id="49" name="図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8871" y="2398602"/>
            <a:ext cx="1379082" cy="889836"/>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8224" y="2398599"/>
            <a:ext cx="1263285" cy="1550664"/>
          </a:xfrm>
          <a:prstGeom prst="rect">
            <a:avLst/>
          </a:prstGeom>
        </p:spPr>
      </p:pic>
      <p:pic>
        <p:nvPicPr>
          <p:cNvPr id="48" name="図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8772" y="3136281"/>
            <a:ext cx="1369273" cy="796775"/>
          </a:xfrm>
          <a:prstGeom prst="rect">
            <a:avLst/>
          </a:prstGeom>
        </p:spPr>
      </p:pic>
      <p:sp>
        <p:nvSpPr>
          <p:cNvPr id="44" name="テキスト ボックス 43"/>
          <p:cNvSpPr txBox="1"/>
          <p:nvPr/>
        </p:nvSpPr>
        <p:spPr>
          <a:xfrm>
            <a:off x="8586320" y="6516052"/>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６</a:t>
            </a:r>
          </a:p>
        </p:txBody>
      </p:sp>
    </p:spTree>
    <p:extLst>
      <p:ext uri="{BB962C8B-B14F-4D97-AF65-F5344CB8AC3E}">
        <p14:creationId xmlns:p14="http://schemas.microsoft.com/office/powerpoint/2010/main" val="14997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28992" cy="576064"/>
          </a:xfrm>
        </p:spPr>
        <p:style>
          <a:lnRef idx="3">
            <a:schemeClr val="lt1"/>
          </a:lnRef>
          <a:fillRef idx="1">
            <a:schemeClr val="accent6"/>
          </a:fillRef>
          <a:effectRef idx="1">
            <a:schemeClr val="accent6"/>
          </a:effectRef>
          <a:fontRef idx="minor">
            <a:schemeClr val="lt1"/>
          </a:fontRef>
        </p:style>
        <p:txBody>
          <a:bodyPr>
            <a:normAutofit/>
          </a:bodyPr>
          <a:lstStyle/>
          <a:p>
            <a:pPr algn="l"/>
            <a:r>
              <a:rPr kumimoji="1" lang="ja-JP" altLang="en-US" sz="2000" b="1" dirty="0"/>
              <a:t>■ </a:t>
            </a:r>
            <a:r>
              <a:rPr lang="ja-JP" altLang="en-US" sz="2000" b="1" dirty="0"/>
              <a:t>２０１９年度</a:t>
            </a:r>
            <a:r>
              <a:rPr kumimoji="1" lang="ja-JP" altLang="en-US" sz="2000" b="1" dirty="0"/>
              <a:t>・</a:t>
            </a:r>
            <a:r>
              <a:rPr lang="ja-JP" altLang="en-US" sz="2000" b="1" dirty="0"/>
              <a:t>２０２０年度</a:t>
            </a:r>
            <a:r>
              <a:rPr kumimoji="1" lang="ja-JP" altLang="en-US" sz="2000" b="1" dirty="0"/>
              <a:t>の取組み</a:t>
            </a:r>
          </a:p>
        </p:txBody>
      </p:sp>
      <p:sp>
        <p:nvSpPr>
          <p:cNvPr id="20" name="角丸四角形 19"/>
          <p:cNvSpPr/>
          <p:nvPr/>
        </p:nvSpPr>
        <p:spPr>
          <a:xfrm>
            <a:off x="233704" y="3016530"/>
            <a:ext cx="8658776" cy="3580822"/>
          </a:xfrm>
          <a:prstGeom prst="roundRect">
            <a:avLst>
              <a:gd name="adj" fmla="val 799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山形 21"/>
          <p:cNvSpPr/>
          <p:nvPr/>
        </p:nvSpPr>
        <p:spPr>
          <a:xfrm>
            <a:off x="299607" y="2780927"/>
            <a:ext cx="3555688" cy="43204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2020</a:t>
            </a:r>
            <a:r>
              <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年度</a:t>
            </a:r>
          </a:p>
        </p:txBody>
      </p:sp>
      <p:sp>
        <p:nvSpPr>
          <p:cNvPr id="31" name="角丸四角形 30"/>
          <p:cNvSpPr/>
          <p:nvPr/>
        </p:nvSpPr>
        <p:spPr>
          <a:xfrm>
            <a:off x="179512" y="856292"/>
            <a:ext cx="8784976" cy="1456970"/>
          </a:xfrm>
          <a:prstGeom prst="roundRect">
            <a:avLst>
              <a:gd name="adj" fmla="val 13424"/>
            </a:avLst>
          </a:prstGeom>
          <a:noFill/>
          <a:ln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フローチャート: 代替処理 32"/>
          <p:cNvSpPr/>
          <p:nvPr/>
        </p:nvSpPr>
        <p:spPr>
          <a:xfrm>
            <a:off x="362036" y="692696"/>
            <a:ext cx="1296144"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課　題</a:t>
            </a:r>
          </a:p>
        </p:txBody>
      </p:sp>
      <p:sp>
        <p:nvSpPr>
          <p:cNvPr id="34" name="テキスト ボックス 33"/>
          <p:cNvSpPr txBox="1"/>
          <p:nvPr/>
        </p:nvSpPr>
        <p:spPr>
          <a:xfrm>
            <a:off x="299606" y="1122129"/>
            <a:ext cx="8664881" cy="938719"/>
          </a:xfrm>
          <a:prstGeom prst="rect">
            <a:avLst/>
          </a:prstGeom>
          <a:noFill/>
        </p:spPr>
        <p:txBody>
          <a:bodyPr wrap="square" rtlCol="0">
            <a:spAutoFit/>
          </a:bodyPr>
          <a:lstStyle/>
          <a:p>
            <a:pPr marL="144000" marR="0" lvl="0" indent="-457200" algn="l" defTabSz="914400"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●水の回廊・東西軸の水辺拠点をつなぐ・周遊する日常的なクルーズの充実</a:t>
            </a:r>
          </a:p>
          <a:p>
            <a:pPr marL="144000" marR="0" lvl="0" indent="-457200" algn="l" defTabSz="914400"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●府民市民をはじめ、世界中の人々に「水都大阪」を幅広く知ってもらうためのブランディングの強化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44000" indent="-457200">
              <a:lnSpc>
                <a:spcPts val="1800"/>
              </a:lnSpc>
              <a:spcBef>
                <a:spcPts val="600"/>
              </a:spcBef>
              <a:defRPr/>
            </a:pPr>
            <a:r>
              <a:rPr lang="ja-JP" altLang="en-US" sz="1400" dirty="0">
                <a:solidFill>
                  <a:prstClr val="black"/>
                </a:solidFill>
                <a:latin typeface="メイリオ" panose="020B0604030504040204" pitchFamily="50" charset="-128"/>
                <a:ea typeface="メイリオ" panose="020B0604030504040204" pitchFamily="50" charset="-128"/>
              </a:rPr>
              <a:t>●構成団体の役割や関係機関との連携など「公民共通のプラットフォーム」機能を活かした取組みの充実</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35" name="フローチャート: 論理積ゲート 34"/>
          <p:cNvSpPr/>
          <p:nvPr/>
        </p:nvSpPr>
        <p:spPr>
          <a:xfrm>
            <a:off x="974318" y="3356992"/>
            <a:ext cx="6840760" cy="683656"/>
          </a:xfrm>
          <a:prstGeom prst="roundRect">
            <a:avLst>
              <a:gd name="adj" fmla="val 50000"/>
            </a:avLst>
          </a:prstGeom>
          <a:noFill/>
          <a:ln w="50800" cmpd="thickThi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年度各事業の発展と、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水都大阪の成長のためのコンセプト等の確立</a:t>
            </a:r>
          </a:p>
        </p:txBody>
      </p:sp>
      <p:sp>
        <p:nvSpPr>
          <p:cNvPr id="36" name="フローチャート: 代替処理 35"/>
          <p:cNvSpPr/>
          <p:nvPr/>
        </p:nvSpPr>
        <p:spPr>
          <a:xfrm>
            <a:off x="467544" y="4169096"/>
            <a:ext cx="2790896"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継続的・発展的な取組み</a:t>
            </a:r>
          </a:p>
        </p:txBody>
      </p:sp>
      <p:sp>
        <p:nvSpPr>
          <p:cNvPr id="37" name="テキスト ボックス 36"/>
          <p:cNvSpPr txBox="1"/>
          <p:nvPr/>
        </p:nvSpPr>
        <p:spPr>
          <a:xfrm>
            <a:off x="323528" y="4616712"/>
            <a:ext cx="4464494" cy="1518364"/>
          </a:xfrm>
          <a:prstGeom prst="rect">
            <a:avLst/>
          </a:prstGeom>
          <a:noFill/>
        </p:spPr>
        <p:txBody>
          <a:bodyPr wrap="square" rtlCol="0">
            <a:spAutoFit/>
          </a:bodyPr>
          <a:lstStyle/>
          <a:p>
            <a:pPr marL="144000" marR="0" lvl="0" indent="-457200" algn="l" defTabSz="914400" rtl="0" eaLnBrk="1" fontAlgn="auto" latinLnBrk="0" hangingPunct="1">
              <a:lnSpc>
                <a:spcPts val="2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●舟運活性化や水辺の賑わいづくりに向けた継続的・発展的な取組みを通じた民間ビジネスを創出</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44000" marR="0" lvl="0" indent="-457200" algn="l" defTabSz="914400" rtl="0" eaLnBrk="1" fontAlgn="auto" latinLnBrk="0" hangingPunct="1">
              <a:lnSpc>
                <a:spcPts val="2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●民間事業者のアイデア、ノウハウを活かした舟運・観光メニューを創出し、舟運の活性化を促進</a:t>
            </a:r>
          </a:p>
          <a:p>
            <a:pPr marL="144000" marR="0" lvl="0" indent="-457200" algn="l" defTabSz="914400" rtl="0" eaLnBrk="1" fontAlgn="auto" latinLnBrk="0" hangingPunct="1">
              <a:lnSpc>
                <a:spcPts val="2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●舟運と連携した、新たな水辺利活用を促進</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フローチャート: 代替処理 37"/>
          <p:cNvSpPr/>
          <p:nvPr/>
        </p:nvSpPr>
        <p:spPr>
          <a:xfrm>
            <a:off x="4932040" y="4169096"/>
            <a:ext cx="2790896" cy="360040"/>
          </a:xfrm>
          <a:prstGeom prst="flowChartAlternateProcess">
            <a:avLst/>
          </a:prstGeom>
          <a:solidFill>
            <a:schemeClr val="accent1"/>
          </a:solid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水都大阪の成長への取組み</a:t>
            </a:r>
          </a:p>
        </p:txBody>
      </p:sp>
      <p:sp>
        <p:nvSpPr>
          <p:cNvPr id="39" name="テキスト ボックス 38"/>
          <p:cNvSpPr txBox="1"/>
          <p:nvPr/>
        </p:nvSpPr>
        <p:spPr>
          <a:xfrm>
            <a:off x="4788022" y="4596288"/>
            <a:ext cx="4104457" cy="1697901"/>
          </a:xfrm>
          <a:prstGeom prst="rect">
            <a:avLst/>
          </a:prstGeom>
          <a:noFill/>
        </p:spPr>
        <p:txBody>
          <a:bodyPr wrap="square" rtlCol="0">
            <a:spAutoFit/>
          </a:bodyPr>
          <a:lstStyle/>
          <a:p>
            <a:pPr marL="144000" lvl="0" indent="-457200">
              <a:lnSpc>
                <a:spcPts val="2000"/>
              </a:lnSpc>
              <a:spcBef>
                <a:spcPts val="600"/>
              </a:spcBef>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lang="ja-JP" altLang="en-US" sz="1400" dirty="0">
                <a:latin typeface="メイリオ" panose="020B0604030504040204" pitchFamily="50" charset="-128"/>
                <a:ea typeface="メイリオ" panose="020B0604030504040204" pitchFamily="50" charset="-128"/>
              </a:rPr>
              <a:t>エリアコンセプトの作成、舟運利用者の利便性向上及び舟運活性化など、魅力溢れる水都大阪の実現につながる仕組みや仕掛けづくり</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144000" marR="0" lvl="0" indent="-457200" algn="l" defTabSz="914400" rtl="0" eaLnBrk="1" fontAlgn="auto" latinLnBrk="0" hangingPunct="1">
              <a:lnSpc>
                <a:spcPts val="2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年開催の万博やＩＲを見据えたベイエリアや淀川舟運と水の回廊のネットワークの形成に向けた支援と検討</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二等辺三角形 2"/>
          <p:cNvSpPr/>
          <p:nvPr/>
        </p:nvSpPr>
        <p:spPr>
          <a:xfrm rot="10800000">
            <a:off x="3851920" y="2420888"/>
            <a:ext cx="1440160" cy="38267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8604448" y="6453336"/>
            <a:ext cx="5395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P創英角ﾎﾟｯﾌﾟ体" panose="040B0A00000000000000" pitchFamily="50" charset="-128"/>
                <a:ea typeface="HGP創英角ﾎﾟｯﾌﾟ体" panose="040B0A00000000000000" pitchFamily="50" charset="-128"/>
              </a:rPr>
              <a:t>７</a:t>
            </a:r>
            <a:endParaRPr kumimoji="1" lang="ja-JP" altLang="en-US" sz="18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14214040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5655</TotalTime>
  <Words>2968</Words>
  <Application>Microsoft Office PowerPoint</Application>
  <PresentationFormat>画面に合わせる (4:3)</PresentationFormat>
  <Paragraphs>657</Paragraphs>
  <Slides>18</Slides>
  <Notes>6</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18</vt:i4>
      </vt:variant>
    </vt:vector>
  </HeadingPairs>
  <TitlesOfParts>
    <vt:vector size="36" baseType="lpstr">
      <vt:lpstr>Aharoni</vt:lpstr>
      <vt:lpstr>HGPｺﾞｼｯｸE</vt:lpstr>
      <vt:lpstr>HGP創英角ｺﾞｼｯｸUB</vt:lpstr>
      <vt:lpstr>HGP創英角ﾎﾟｯﾌﾟ体</vt:lpstr>
      <vt:lpstr>HGS創英ﾌﾟﾚｾﾞﾝｽEB</vt:lpstr>
      <vt:lpstr>HGS創英角ｺﾞｼｯｸUB</vt:lpstr>
      <vt:lpstr>HGｺﾞｼｯｸE</vt:lpstr>
      <vt:lpstr>HG丸ｺﾞｼｯｸM-PRO</vt:lpstr>
      <vt:lpstr>Meiryo UI</vt:lpstr>
      <vt:lpstr>ＭＳ Ｐゴシック</vt:lpstr>
      <vt:lpstr>メイリオ</vt:lpstr>
      <vt:lpstr>游ゴシック</vt:lpstr>
      <vt:lpstr>Arial</vt:lpstr>
      <vt:lpstr>Calibri</vt:lpstr>
      <vt:lpstr>Tw Cen MT</vt:lpstr>
      <vt:lpstr>Wingdings</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２０１９年度・２０２０年度の取組み</vt:lpstr>
      <vt:lpstr>■ ２０１９年度・２０２０年度の取組み</vt:lpstr>
      <vt:lpstr>■ 舟運活性化、水辺・水上観光メニューの充実</vt:lpstr>
      <vt:lpstr>■ 水辺の誘客・にぎわいや魅力の創造</vt:lpstr>
      <vt:lpstr>■ 水辺の誘客・にぎわいや魅力の創造</vt:lpstr>
      <vt:lpstr>■ ブランディング</vt:lpstr>
      <vt:lpstr>■ ブランディング</vt:lpstr>
      <vt:lpstr>PowerPoint プレゼンテーション</vt:lpstr>
      <vt:lpstr>(仮称)水都大阪ビジョン【骨子(案)】1/2</vt:lpstr>
      <vt:lpstr>PowerPoint プレゼンテーション</vt:lpstr>
      <vt:lpstr>(仮称)水都大阪ビジョン【骨子(案)】参考資料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水都大阪コンソーシアム Ｈ３０年度事業実施方針</dc:title>
  <dc:creator>小路口　智</dc:creator>
  <cp:lastModifiedBy>篠原　未来</cp:lastModifiedBy>
  <cp:revision>664</cp:revision>
  <cp:lastPrinted>2020-01-24T01:20:55Z</cp:lastPrinted>
  <dcterms:created xsi:type="dcterms:W3CDTF">2017-11-13T05:06:39Z</dcterms:created>
  <dcterms:modified xsi:type="dcterms:W3CDTF">2020-01-24T02:39:31Z</dcterms:modified>
</cp:coreProperties>
</file>