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handoutMasterIdLst>
    <p:handoutMasterId r:id="rId4"/>
  </p:handoutMasterIdLst>
  <p:sldIdLst>
    <p:sldId id="321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F9900"/>
    <a:srgbClr val="FFFF66"/>
    <a:srgbClr val="FFCCFF"/>
    <a:srgbClr val="99CC00"/>
    <a:srgbClr val="66FF99"/>
    <a:srgbClr val="66FFFF"/>
    <a:srgbClr val="FF99FF"/>
    <a:srgbClr val="FF8585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1" autoAdjust="0"/>
    <p:restoredTop sz="94710" autoAdjust="0"/>
  </p:normalViewPr>
  <p:slideViewPr>
    <p:cSldViewPr>
      <p:cViewPr varScale="1">
        <p:scale>
          <a:sx n="70" d="100"/>
          <a:sy n="70" d="100"/>
        </p:scale>
        <p:origin x="139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2949575" cy="498475"/>
          </a:xfrm>
          <a:prstGeom prst="rect">
            <a:avLst/>
          </a:prstGeom>
        </p:spPr>
        <p:txBody>
          <a:bodyPr vert="horz" lIns="91417" tIns="45710" rIns="91417" bIns="4571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40" y="3"/>
            <a:ext cx="2949575" cy="498475"/>
          </a:xfrm>
          <a:prstGeom prst="rect">
            <a:avLst/>
          </a:prstGeom>
        </p:spPr>
        <p:txBody>
          <a:bodyPr vert="horz" lIns="91417" tIns="45710" rIns="91417" bIns="45710" rtlCol="0"/>
          <a:lstStyle>
            <a:lvl1pPr algn="r">
              <a:defRPr sz="1200"/>
            </a:lvl1pPr>
          </a:lstStyle>
          <a:p>
            <a:fld id="{46EB0293-A24B-487B-8011-3F1112211CEA}" type="datetimeFigureOut">
              <a:rPr kumimoji="1" lang="ja-JP" altLang="en-US" smtClean="0"/>
              <a:pPr/>
              <a:t>2020/1/21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3" y="9440864"/>
            <a:ext cx="2949575" cy="498475"/>
          </a:xfrm>
          <a:prstGeom prst="rect">
            <a:avLst/>
          </a:prstGeom>
        </p:spPr>
        <p:txBody>
          <a:bodyPr vert="horz" lIns="91417" tIns="45710" rIns="91417" bIns="4571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40" y="9440864"/>
            <a:ext cx="2949575" cy="498475"/>
          </a:xfrm>
          <a:prstGeom prst="rect">
            <a:avLst/>
          </a:prstGeom>
        </p:spPr>
        <p:txBody>
          <a:bodyPr vert="horz" lIns="91417" tIns="45710" rIns="91417" bIns="45710" rtlCol="0" anchor="b"/>
          <a:lstStyle>
            <a:lvl1pPr algn="r">
              <a:defRPr sz="1200"/>
            </a:lvl1pPr>
          </a:lstStyle>
          <a:p>
            <a:fld id="{C0B4D41A-1103-49D6-8AA1-D2CE7913F2A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654250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6" y="4"/>
            <a:ext cx="2949786" cy="496967"/>
          </a:xfrm>
          <a:prstGeom prst="rect">
            <a:avLst/>
          </a:prstGeom>
        </p:spPr>
        <p:txBody>
          <a:bodyPr vert="horz" lIns="91391" tIns="45693" rIns="91391" bIns="4569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0" y="4"/>
            <a:ext cx="2949786" cy="496967"/>
          </a:xfrm>
          <a:prstGeom prst="rect">
            <a:avLst/>
          </a:prstGeom>
        </p:spPr>
        <p:txBody>
          <a:bodyPr vert="horz" lIns="91391" tIns="45693" rIns="91391" bIns="45693" rtlCol="0"/>
          <a:lstStyle>
            <a:lvl1pPr algn="r">
              <a:defRPr sz="1200"/>
            </a:lvl1pPr>
          </a:lstStyle>
          <a:p>
            <a:fld id="{AF29C56D-BB90-4364-AE9D-1FBD22204D8B}" type="datetimeFigureOut">
              <a:rPr kumimoji="1" lang="ja-JP" altLang="en-US" smtClean="0"/>
              <a:pPr/>
              <a:t>2020/1/21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91" tIns="45693" rIns="91391" bIns="4569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87"/>
            <a:ext cx="5445760" cy="4472702"/>
          </a:xfrm>
          <a:prstGeom prst="rect">
            <a:avLst/>
          </a:prstGeom>
        </p:spPr>
        <p:txBody>
          <a:bodyPr vert="horz" lIns="91391" tIns="45693" rIns="91391" bIns="4569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6" y="9440652"/>
            <a:ext cx="2949786" cy="496967"/>
          </a:xfrm>
          <a:prstGeom prst="rect">
            <a:avLst/>
          </a:prstGeom>
        </p:spPr>
        <p:txBody>
          <a:bodyPr vert="horz" lIns="91391" tIns="45693" rIns="91391" bIns="4569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0" y="9440652"/>
            <a:ext cx="2949786" cy="496967"/>
          </a:xfrm>
          <a:prstGeom prst="rect">
            <a:avLst/>
          </a:prstGeom>
        </p:spPr>
        <p:txBody>
          <a:bodyPr vert="horz" lIns="91391" tIns="45693" rIns="91391" bIns="45693" rtlCol="0" anchor="b"/>
          <a:lstStyle>
            <a:lvl1pPr algn="r">
              <a:defRPr sz="1200"/>
            </a:lvl1pPr>
          </a:lstStyle>
          <a:p>
            <a:fld id="{6C1C2337-8140-49CD-86FC-D3DBEF1B8D3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438787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DE1DF-4010-4B9F-B1FA-EFE5B253B0C4}" type="datetime1">
              <a:rPr kumimoji="1" lang="ja-JP" altLang="en-US" smtClean="0"/>
              <a:pPr/>
              <a:t>2020/1/21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7199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91AF2-54F8-45A3-A82A-4E11D7379376}" type="datetime1">
              <a:rPr kumimoji="1" lang="ja-JP" altLang="en-US" smtClean="0"/>
              <a:pPr/>
              <a:t>2020/1/21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3633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E7254-92E6-4FDE-8A41-CF2AD92437A3}" type="datetime1">
              <a:rPr kumimoji="1" lang="ja-JP" altLang="en-US" smtClean="0"/>
              <a:pPr/>
              <a:t>2020/1/21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2814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8D15D-39B1-4EBD-9A52-F52980312415}" type="datetime1">
              <a:rPr kumimoji="1" lang="ja-JP" altLang="en-US" smtClean="0"/>
              <a:pPr/>
              <a:t>2020/1/21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8404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C78D5-1A4D-46ED-A4A1-762E2340453E}" type="datetime1">
              <a:rPr kumimoji="1" lang="ja-JP" altLang="en-US" smtClean="0"/>
              <a:pPr/>
              <a:t>2020/1/21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8042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C9516-7DF4-47DD-887A-976880EEED4A}" type="datetime1">
              <a:rPr kumimoji="1" lang="ja-JP" altLang="en-US" smtClean="0"/>
              <a:pPr/>
              <a:t>2020/1/21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8636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FA3E8-2A29-4887-A01E-0EDE360A2516}" type="datetime1">
              <a:rPr kumimoji="1" lang="ja-JP" altLang="en-US" smtClean="0"/>
              <a:pPr/>
              <a:t>2020/1/21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9775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A56BC-1154-4386-A16B-EBCAA966F554}" type="datetime1">
              <a:rPr kumimoji="1" lang="ja-JP" altLang="en-US" smtClean="0"/>
              <a:pPr/>
              <a:t>2020/1/21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6045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5DB2A-936D-4DE8-BB50-E26EB6706257}" type="datetime1">
              <a:rPr kumimoji="1" lang="ja-JP" altLang="en-US" smtClean="0"/>
              <a:pPr/>
              <a:t>2020/1/21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6333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 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A785F-7120-4CF1-8DDE-B94E8BADE6F4}" type="datetime1">
              <a:rPr kumimoji="1" lang="ja-JP" altLang="en-US" smtClean="0"/>
              <a:pPr/>
              <a:t>2020/1/21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4335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AD664-30A1-4711-8AFB-49A5E03B9FE4}" type="datetime1">
              <a:rPr kumimoji="1" lang="ja-JP" altLang="en-US" smtClean="0"/>
              <a:pPr/>
              <a:t>2020/1/21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8870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F3F5EA-49A4-4C1A-904C-E9BA143EF4A1}" type="datetime1">
              <a:rPr kumimoji="1" lang="ja-JP" altLang="en-US" smtClean="0"/>
              <a:pPr/>
              <a:t>2020/1/21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2574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大かっこ 34"/>
          <p:cNvSpPr/>
          <p:nvPr/>
        </p:nvSpPr>
        <p:spPr>
          <a:xfrm>
            <a:off x="6228184" y="2265061"/>
            <a:ext cx="2737929" cy="225006"/>
          </a:xfrm>
          <a:prstGeom prst="bracketPair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8" name="タイトル 1"/>
          <p:cNvSpPr txBox="1">
            <a:spLocks/>
          </p:cNvSpPr>
          <p:nvPr/>
        </p:nvSpPr>
        <p:spPr>
          <a:xfrm>
            <a:off x="19456" y="18471"/>
            <a:ext cx="9108001" cy="314184"/>
          </a:xfrm>
          <a:prstGeom prst="rect">
            <a:avLst/>
          </a:prstGeom>
          <a:gradFill>
            <a:gsLst>
              <a:gs pos="2000">
                <a:schemeClr val="tx2">
                  <a:lumMod val="75000"/>
                </a:schemeClr>
              </a:gs>
              <a:gs pos="41000">
                <a:schemeClr val="tx2">
                  <a:lumMod val="60000"/>
                  <a:lumOff val="40000"/>
                </a:schemeClr>
              </a:gs>
              <a:gs pos="78000">
                <a:schemeClr val="tx2">
                  <a:lumMod val="40000"/>
                  <a:lumOff val="60000"/>
                </a:schemeClr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（仮称）水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都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大阪</a:t>
            </a:r>
            <a:r>
              <a:rPr lang="ja-JP" altLang="en-US" sz="24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ビジョン（イメージ図）</a:t>
            </a:r>
            <a:endParaRPr kumimoji="1" lang="ja-JP" altLang="en-US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9051" y="370163"/>
            <a:ext cx="9023293" cy="352428"/>
          </a:xfrm>
          <a:prstGeom prst="rect">
            <a:avLst/>
          </a:prstGeom>
          <a:solidFill>
            <a:schemeClr val="accent1">
              <a:lumMod val="40000"/>
              <a:lumOff val="60000"/>
              <a:alpha val="75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wrap="square" rtlCol="0" anchor="ctr" anchorCtr="1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目標</a:t>
            </a:r>
            <a:r>
              <a:rPr kumimoji="1" lang="ja-JP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105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水</a:t>
            </a:r>
            <a:r>
              <a:rPr lang="ja-JP" altLang="en-US" sz="105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都大阪を将来に渡って引き継いでいくために・・・）</a:t>
            </a:r>
            <a:endParaRPr lang="en-US" altLang="ja-JP" sz="105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①歴史と文化に培われた水都大阪を次世代につなぐ  ②エンターテインメント性あふれる四季折々のにぎわい空間の創出  ③水都大阪の魅力を全世界に発信</a:t>
            </a:r>
            <a:endParaRPr kumimoji="1" lang="en-US" altLang="ja-JP" sz="10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1475656" y="2563882"/>
            <a:ext cx="6170270" cy="795625"/>
          </a:xfrm>
          <a:prstGeom prst="rect">
            <a:avLst/>
          </a:prstGeom>
          <a:solidFill>
            <a:schemeClr val="accent1">
              <a:lumMod val="40000"/>
              <a:lumOff val="60000"/>
              <a:alpha val="75000"/>
            </a:schemeClr>
          </a:solidFill>
          <a:ln w="28575" cap="flat">
            <a:solidFill>
              <a:schemeClr val="tx1"/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水都大阪の将来像</a:t>
            </a:r>
            <a:r>
              <a:rPr kumimoji="1" lang="en-US" altLang="ja-JP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＜世界に類をみない第一級の水都の創造＞</a:t>
            </a:r>
            <a:endParaRPr kumimoji="1" lang="en-US" altLang="ja-JP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 defTabSz="457200">
              <a:defRPr/>
            </a:pPr>
            <a:r>
              <a:rPr lang="ja-JP" altLang="en-US" sz="1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●世界</a:t>
            </a:r>
            <a:r>
              <a:rPr lang="ja-JP" altLang="en-US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の多くの人が水都といえば大阪を思い起こす魅力ある空間の</a:t>
            </a:r>
            <a:r>
              <a:rPr lang="ja-JP" altLang="en-US" sz="1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創出</a:t>
            </a:r>
            <a:endParaRPr lang="en-US" altLang="ja-JP" sz="1200" b="1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 defTabSz="457200">
              <a:defRPr/>
            </a:pPr>
            <a:r>
              <a:rPr lang="ja-JP" altLang="en-US" sz="1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●安全</a:t>
            </a:r>
            <a:r>
              <a:rPr lang="ja-JP" altLang="en-US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・安心、エコを意識した持続可能な水都大阪の</a:t>
            </a:r>
            <a:r>
              <a:rPr lang="ja-JP" altLang="en-US" sz="1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確立</a:t>
            </a:r>
            <a:endParaRPr kumimoji="1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-67431" y="3420515"/>
            <a:ext cx="482453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457200">
              <a:defRPr/>
            </a:pPr>
            <a:r>
              <a:rPr lang="ja-JP" altLang="en-US" sz="105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乗船者数 </a:t>
            </a:r>
            <a:r>
              <a:rPr lang="en-US" altLang="ja-JP" sz="105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300</a:t>
            </a:r>
            <a:r>
              <a:rPr lang="ja-JP" altLang="en-US" sz="105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万人達成に向けて・・</a:t>
            </a:r>
            <a:r>
              <a:rPr lang="ja-JP" altLang="en-US" sz="105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105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／</a:t>
            </a:r>
            <a:r>
              <a:rPr lang="ja-JP" altLang="en-US" sz="105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世界</a:t>
            </a:r>
            <a:r>
              <a:rPr lang="ja-JP" altLang="en-US" sz="105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に誇る水都大阪ブランドに向けて・・・</a:t>
            </a:r>
            <a:endParaRPr lang="en-US" altLang="ja-JP" sz="105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64" name="表 63"/>
          <p:cNvGraphicFramePr>
            <a:graphicFrameLocks noGrp="1"/>
          </p:cNvGraphicFramePr>
          <p:nvPr>
            <p:extLst/>
          </p:nvPr>
        </p:nvGraphicFramePr>
        <p:xfrm>
          <a:off x="115726" y="3719540"/>
          <a:ext cx="4522949" cy="21887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6512">
                  <a:extLst>
                    <a:ext uri="{9D8B030D-6E8A-4147-A177-3AD203B41FA5}">
                      <a16:colId xmlns:a16="http://schemas.microsoft.com/office/drawing/2014/main" xmlns="" val="2125869842"/>
                    </a:ext>
                  </a:extLst>
                </a:gridCol>
                <a:gridCol w="2276437">
                  <a:extLst>
                    <a:ext uri="{9D8B030D-6E8A-4147-A177-3AD203B41FA5}">
                      <a16:colId xmlns:a16="http://schemas.microsoft.com/office/drawing/2014/main" xmlns="" val="3211190416"/>
                    </a:ext>
                  </a:extLst>
                </a:gridCol>
              </a:tblGrid>
              <a:tr h="328251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主な取組み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150867114"/>
                  </a:ext>
                </a:extLst>
              </a:tr>
              <a:tr h="462561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Ⅰ</a:t>
                      </a: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水辺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拠点</a:t>
                      </a: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のにぎわいづくり</a:t>
                      </a:r>
                      <a:endParaRPr kumimoji="1" lang="en-US" altLang="ja-JP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・大阪城港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、</a:t>
                      </a: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本町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橋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BASE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</a:t>
                      </a: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整備</a:t>
                      </a:r>
                      <a:endParaRPr kumimoji="1" lang="en-US" altLang="ja-JP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新た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な船着場や水辺拠点の</a:t>
                      </a: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整備</a:t>
                      </a:r>
                      <a:endParaRPr kumimoji="1" lang="en-US" altLang="ja-JP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755728042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Ⅱ</a:t>
                      </a: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水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都大阪のシンボル空間の創造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中之島の開発等と連動した回遊性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向上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シンボルモニュメントの整備</a:t>
                      </a:r>
                      <a:endParaRPr kumimoji="1" lang="en-US" altLang="ja-JP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219517584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Ⅲ</a:t>
                      </a:r>
                      <a:r>
                        <a:rPr kumimoji="1" lang="ja-JP" altLang="en-US" sz="9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安全な航行ルールの確立</a:t>
                      </a:r>
                      <a:endParaRPr kumimoji="1" lang="en-US" altLang="ja-JP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・安全システムの構築</a:t>
                      </a:r>
                      <a:endParaRPr kumimoji="1" lang="en-US" altLang="ja-JP" sz="900" baseline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9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・安全航行推進体制の充実・強化</a:t>
                      </a:r>
                      <a:endParaRPr kumimoji="1" lang="en-US" altLang="ja-JP" sz="900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57136597"/>
                  </a:ext>
                </a:extLst>
              </a:tr>
              <a:tr h="533888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Ⅳ</a:t>
                      </a: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万博に向けたスマート水都大阪の実現</a:t>
                      </a:r>
                      <a:endParaRPr kumimoji="1" lang="en-US" altLang="ja-JP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ja-JP" altLang="en-US" sz="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チケットレス化、</a:t>
                      </a:r>
                      <a:r>
                        <a:rPr kumimoji="1" lang="en-US" altLang="ja-JP" sz="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ICT</a:t>
                      </a:r>
                      <a:r>
                        <a:rPr kumimoji="1" lang="ja-JP" altLang="en-US" sz="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en-US" altLang="ja-JP" sz="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GPS</a:t>
                      </a:r>
                      <a:r>
                        <a:rPr kumimoji="1" lang="ja-JP" altLang="en-US" sz="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の活用、</a:t>
                      </a:r>
                      <a:r>
                        <a:rPr kumimoji="1" lang="en-US" altLang="ja-JP" sz="800" baseline="0" dirty="0" err="1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MaaS</a:t>
                      </a:r>
                      <a:r>
                        <a:rPr kumimoji="1" lang="ja-JP" altLang="en-US" sz="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の導入</a:t>
                      </a:r>
                      <a:endParaRPr kumimoji="1" lang="en-US" altLang="ja-JP" sz="800" baseline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9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・新エネルギー船を使ったクルーズの造成</a:t>
                      </a:r>
                      <a:endParaRPr kumimoji="1" lang="en-US" altLang="ja-JP" sz="900" baseline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・川と海の結節点の整備・活用</a:t>
                      </a:r>
                      <a:endParaRPr kumimoji="1" lang="en-US" altLang="ja-JP" sz="900" baseline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775137939"/>
                  </a:ext>
                </a:extLst>
              </a:tr>
            </a:tbl>
          </a:graphicData>
        </a:graphic>
      </p:graphicFrame>
      <p:sp>
        <p:nvSpPr>
          <p:cNvPr id="25" name="フローチャート: 組合せ 24"/>
          <p:cNvSpPr/>
          <p:nvPr/>
        </p:nvSpPr>
        <p:spPr>
          <a:xfrm>
            <a:off x="1860397" y="2151287"/>
            <a:ext cx="5400600" cy="344134"/>
          </a:xfrm>
          <a:prstGeom prst="flowChartMerge">
            <a:avLst/>
          </a:prstGeom>
          <a:gradFill>
            <a:gsLst>
              <a:gs pos="0">
                <a:srgbClr val="66FFFF"/>
              </a:gs>
              <a:gs pos="68000">
                <a:schemeClr val="accent1"/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tIns="180000" rtlCol="0" anchor="ctr"/>
          <a:lstStyle/>
          <a:p>
            <a:pPr marL="0" marR="0" indent="0" algn="ctr" defTabSz="12446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kumimoji="1" lang="ja-JP" altLang="en-US" sz="1200" b="1" noProof="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成長から飛躍へ </a:t>
            </a:r>
            <a:r>
              <a:rPr kumimoji="1" lang="ja-JP" altLang="en-US" sz="1100" b="1" noProof="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kumimoji="1" lang="en-US" altLang="ja-JP" sz="1100" b="1" noProof="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kumimoji="1" lang="ja-JP" altLang="en-US" sz="1100" b="1" noProof="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年度～</a:t>
            </a:r>
          </a:p>
        </p:txBody>
      </p:sp>
      <p:sp>
        <p:nvSpPr>
          <p:cNvPr id="26" name="フローチャート: 組合せ 25"/>
          <p:cNvSpPr/>
          <p:nvPr/>
        </p:nvSpPr>
        <p:spPr>
          <a:xfrm>
            <a:off x="3075335" y="794949"/>
            <a:ext cx="2970724" cy="160048"/>
          </a:xfrm>
          <a:prstGeom prst="flowChartMerge">
            <a:avLst/>
          </a:prstGeom>
          <a:gradFill>
            <a:gsLst>
              <a:gs pos="0">
                <a:srgbClr val="66FFFF"/>
              </a:gs>
              <a:gs pos="85000">
                <a:schemeClr val="accent1"/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tIns="180000" rtlCol="0" anchor="ctr"/>
          <a:lstStyle/>
          <a:p>
            <a:pPr marL="0" marR="0" indent="0" algn="ctr" defTabSz="12446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endParaRPr kumimoji="1" lang="ja-JP" altLang="en-US" sz="1200" b="1" noProof="0" dirty="0" smtClean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3892" y="1296176"/>
            <a:ext cx="1411764" cy="784830"/>
          </a:xfrm>
          <a:prstGeom prst="rect">
            <a:avLst/>
          </a:prstGeom>
          <a:solidFill>
            <a:srgbClr val="00B0F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kumimoji="1" lang="ja-JP" altLang="en-US" sz="9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en-US" altLang="ja-JP" sz="9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2001</a:t>
            </a:r>
            <a:r>
              <a:rPr kumimoji="1" lang="ja-JP" altLang="en-US" sz="9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年度）</a:t>
            </a:r>
            <a:endParaRPr kumimoji="1" lang="en-US" altLang="ja-JP" sz="9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u"/>
            </a:pPr>
            <a:r>
              <a:rPr lang="ja-JP" altLang="en-US" sz="9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「水都大阪の再生」が都市再生プロジェクトに採択</a:t>
            </a:r>
            <a:endParaRPr lang="en-US" altLang="ja-JP" sz="9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u"/>
            </a:pPr>
            <a:endParaRPr kumimoji="1" lang="ja-JP" altLang="en-US" sz="9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540127" y="1294084"/>
            <a:ext cx="1424037" cy="784830"/>
          </a:xfrm>
          <a:prstGeom prst="rect">
            <a:avLst/>
          </a:prstGeom>
          <a:solidFill>
            <a:srgbClr val="00B0F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kumimoji="1" lang="ja-JP" altLang="en-US" sz="9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en-US" altLang="ja-JP" sz="9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2009</a:t>
            </a:r>
            <a:r>
              <a:rPr kumimoji="1" lang="ja-JP" altLang="en-US" sz="9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年度）</a:t>
            </a:r>
            <a:endParaRPr kumimoji="1" lang="en-US" altLang="ja-JP" sz="9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u"/>
            </a:pPr>
            <a:r>
              <a:rPr lang="ja-JP" altLang="en-US" sz="9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水都大阪シンボル</a:t>
            </a:r>
            <a:endParaRPr lang="en-US" altLang="ja-JP" sz="9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イベント開催</a:t>
            </a:r>
            <a:endParaRPr lang="en-US" altLang="ja-JP" sz="9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u"/>
            </a:pPr>
            <a:r>
              <a:rPr kumimoji="1" lang="ja-JP" altLang="en-US" sz="9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北浜テラスをはじめとしたにぎわい空間づくり</a:t>
            </a:r>
            <a:endParaRPr kumimoji="1" lang="ja-JP" altLang="en-US" sz="9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3026710" y="1306306"/>
            <a:ext cx="1401274" cy="784830"/>
          </a:xfrm>
          <a:prstGeom prst="rect">
            <a:avLst/>
          </a:prstGeom>
          <a:solidFill>
            <a:srgbClr val="00B0F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kumimoji="1" lang="ja-JP" altLang="en-US" sz="9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en-US" altLang="ja-JP" sz="9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2012</a:t>
            </a:r>
            <a:r>
              <a:rPr kumimoji="1" lang="ja-JP" altLang="en-US" sz="9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年度）</a:t>
            </a:r>
            <a:endParaRPr kumimoji="1" lang="en-US" altLang="ja-JP" sz="9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u"/>
            </a:pPr>
            <a:r>
              <a:rPr lang="ja-JP" altLang="en-US" sz="9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舟運利用者数</a:t>
            </a:r>
            <a:endParaRPr lang="en-US" altLang="ja-JP" sz="9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9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45.5</a:t>
            </a:r>
            <a:r>
              <a:rPr lang="ja-JP" altLang="en-US" sz="9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万人</a:t>
            </a:r>
            <a:endParaRPr lang="en-US" altLang="ja-JP" sz="9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u"/>
            </a:pPr>
            <a:endParaRPr kumimoji="1" lang="en-US" altLang="ja-JP" sz="9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u"/>
            </a:pPr>
            <a:endParaRPr kumimoji="1" lang="ja-JP" altLang="en-US" sz="9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4663214" y="1321893"/>
            <a:ext cx="1466966" cy="784830"/>
          </a:xfrm>
          <a:prstGeom prst="rect">
            <a:avLst/>
          </a:prstGeom>
          <a:solidFill>
            <a:srgbClr val="99CC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kumimoji="1" lang="ja-JP" altLang="en-US" sz="9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en-US" altLang="ja-JP" sz="9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2016</a:t>
            </a:r>
            <a:r>
              <a:rPr kumimoji="1" lang="ja-JP" altLang="en-US" sz="9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年度）</a:t>
            </a:r>
            <a:endParaRPr kumimoji="1" lang="en-US" altLang="ja-JP" sz="9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u"/>
            </a:pPr>
            <a:r>
              <a:rPr lang="ja-JP" altLang="en-US" sz="9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水都大阪コンソーシアム設立</a:t>
            </a:r>
            <a:endParaRPr lang="en-US" altLang="ja-JP" sz="9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u"/>
            </a:pPr>
            <a:endParaRPr kumimoji="1" lang="en-US" altLang="ja-JP" sz="9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u"/>
            </a:pPr>
            <a:endParaRPr kumimoji="1" lang="ja-JP" altLang="en-US" sz="9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6221310" y="1330704"/>
            <a:ext cx="1424616" cy="784830"/>
          </a:xfrm>
          <a:prstGeom prst="rect">
            <a:avLst/>
          </a:prstGeom>
          <a:solidFill>
            <a:srgbClr val="92D05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kumimoji="1" lang="ja-JP" altLang="en-US" sz="9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en-US" altLang="ja-JP" sz="9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2017</a:t>
            </a:r>
            <a:r>
              <a:rPr kumimoji="1" lang="ja-JP" altLang="en-US" sz="9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年度）</a:t>
            </a:r>
            <a:endParaRPr kumimoji="1" lang="en-US" altLang="ja-JP" sz="9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u"/>
            </a:pPr>
            <a:r>
              <a:rPr lang="ja-JP" altLang="en-US" sz="9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舟運利用者数</a:t>
            </a:r>
            <a:endParaRPr lang="en-US" altLang="ja-JP" sz="9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9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100</a:t>
            </a:r>
            <a:r>
              <a:rPr lang="ja-JP" altLang="en-US" sz="9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万人の目標達成</a:t>
            </a:r>
            <a:endParaRPr lang="en-US" altLang="ja-JP" sz="9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u"/>
            </a:pPr>
            <a:endParaRPr kumimoji="1" lang="en-US" altLang="ja-JP" sz="9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u"/>
            </a:pPr>
            <a:endParaRPr kumimoji="1" lang="ja-JP" altLang="en-US" sz="9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7737056" y="1330704"/>
            <a:ext cx="1291863" cy="784830"/>
          </a:xfrm>
          <a:prstGeom prst="rect">
            <a:avLst/>
          </a:prstGeom>
          <a:solidFill>
            <a:srgbClr val="92D05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kumimoji="1" lang="ja-JP" altLang="en-US" sz="9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en-US" altLang="ja-JP" sz="9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2018</a:t>
            </a:r>
            <a:r>
              <a:rPr kumimoji="1" lang="ja-JP" altLang="en-US" sz="9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年度）</a:t>
            </a:r>
            <a:endParaRPr kumimoji="1" lang="en-US" altLang="ja-JP" sz="9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u"/>
            </a:pPr>
            <a:r>
              <a:rPr lang="ja-JP" altLang="en-US" sz="9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舟運利用者数</a:t>
            </a:r>
            <a:endParaRPr lang="en-US" altLang="ja-JP" sz="9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9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120</a:t>
            </a:r>
            <a:r>
              <a:rPr lang="ja-JP" altLang="en-US" sz="9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万人を突破</a:t>
            </a:r>
            <a:endParaRPr lang="en-US" altLang="ja-JP" sz="9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9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</a:t>
            </a:r>
            <a:r>
              <a:rPr kumimoji="1" lang="en-US" altLang="ja-JP" sz="9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9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約</a:t>
            </a:r>
            <a:r>
              <a:rPr kumimoji="1" lang="en-US" altLang="ja-JP" sz="9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200</a:t>
            </a:r>
            <a:r>
              <a:rPr kumimoji="1" lang="ja-JP" altLang="en-US" sz="9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万人</a:t>
            </a:r>
            <a:endParaRPr kumimoji="1" lang="en-US" altLang="ja-JP" sz="9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900" b="1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（含むベイエリア）＞</a:t>
            </a:r>
            <a:endParaRPr kumimoji="1" lang="ja-JP" altLang="en-US" sz="9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フローチャート: 組合せ 36"/>
          <p:cNvSpPr/>
          <p:nvPr/>
        </p:nvSpPr>
        <p:spPr>
          <a:xfrm>
            <a:off x="971599" y="5981051"/>
            <a:ext cx="7200801" cy="375282"/>
          </a:xfrm>
          <a:prstGeom prst="flowChartMerge">
            <a:avLst/>
          </a:prstGeom>
          <a:gradFill>
            <a:gsLst>
              <a:gs pos="0">
                <a:srgbClr val="66FFFF"/>
              </a:gs>
              <a:gs pos="87000">
                <a:schemeClr val="accent1"/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tIns="180000" rtlCol="0" anchor="ctr"/>
          <a:lstStyle/>
          <a:p>
            <a:pPr marL="0" marR="0" indent="0" algn="ctr" defTabSz="12446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endParaRPr kumimoji="1" lang="ja-JP" altLang="en-US" sz="1200" b="1" noProof="0" dirty="0" smtClean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3" name="正方形/長方形 62"/>
          <p:cNvSpPr/>
          <p:nvPr/>
        </p:nvSpPr>
        <p:spPr>
          <a:xfrm>
            <a:off x="1980759" y="6359080"/>
            <a:ext cx="5159876" cy="50457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88900" h="254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めざすべき成長目標　＜概ね</a:t>
            </a:r>
            <a:r>
              <a:rPr kumimoji="1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年度までを目途＞</a:t>
            </a:r>
            <a:endParaRPr kumimoji="1" lang="en-US" altLang="ja-JP" sz="14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●乗船者数</a:t>
            </a:r>
            <a:r>
              <a:rPr lang="en-US" altLang="ja-JP" sz="14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300</a:t>
            </a:r>
            <a:r>
              <a:rPr lang="ja-JP" altLang="en-US" sz="14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万人</a:t>
            </a:r>
            <a:r>
              <a:rPr lang="ja-JP" altLang="en-US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●満足度の向上</a:t>
            </a:r>
            <a:endParaRPr kumimoji="1" lang="ja-JP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0" name="上矢印 39"/>
          <p:cNvSpPr/>
          <p:nvPr/>
        </p:nvSpPr>
        <p:spPr>
          <a:xfrm rot="5400000">
            <a:off x="2149127" y="-1161617"/>
            <a:ext cx="432000" cy="4602469"/>
          </a:xfrm>
          <a:prstGeom prst="upArrow">
            <a:avLst>
              <a:gd name="adj1" fmla="val 50000"/>
              <a:gd name="adj2" fmla="val 94229"/>
            </a:avLst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rgbClr val="92D050"/>
              </a:gs>
              <a:gs pos="91000">
                <a:schemeClr val="accent1">
                  <a:lumMod val="95000"/>
                  <a:lumOff val="5000"/>
                </a:schemeClr>
              </a:gs>
              <a:gs pos="10000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再生</a:t>
            </a:r>
            <a:r>
              <a:rPr kumimoji="1" lang="en-US" altLang="ja-JP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2001</a:t>
            </a:r>
            <a:r>
              <a:rPr kumimoji="1" lang="ja-JP" alt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年度～</a:t>
            </a:r>
            <a:endParaRPr kumimoji="1" lang="ja-JP" altLang="en-US" sz="1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23" name="上矢印 22"/>
          <p:cNvSpPr/>
          <p:nvPr/>
        </p:nvSpPr>
        <p:spPr>
          <a:xfrm rot="5400000">
            <a:off x="6671113" y="-1076838"/>
            <a:ext cx="432000" cy="4441506"/>
          </a:xfrm>
          <a:prstGeom prst="upArrow">
            <a:avLst>
              <a:gd name="adj1" fmla="val 50000"/>
              <a:gd name="adj2" fmla="val 94229"/>
            </a:avLst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rgbClr val="92D050"/>
              </a:gs>
              <a:gs pos="0">
                <a:schemeClr val="accent1">
                  <a:lumMod val="95000"/>
                  <a:lumOff val="5000"/>
                </a:schemeClr>
              </a:gs>
              <a:gs pos="10000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成長</a:t>
            </a:r>
            <a:r>
              <a:rPr kumimoji="1" lang="en-US" altLang="ja-JP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2016</a:t>
            </a:r>
            <a:r>
              <a:rPr kumimoji="1" lang="ja-JP" alt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年度～</a:t>
            </a:r>
            <a:endParaRPr kumimoji="1" lang="ja-JP" altLang="en-US" sz="1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</a:endParaRPr>
          </a:p>
        </p:txBody>
      </p:sp>
      <p:pic>
        <p:nvPicPr>
          <p:cNvPr id="22" name="図 2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7103" y="3417095"/>
            <a:ext cx="4257385" cy="2578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83651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tIns="180000" rtlCol="0" anchor="ctr"/>
      <a:lstStyle>
        <a:defPPr marL="0" marR="0" indent="0" algn="l" defTabSz="1244600" rtl="0" eaLnBrk="1" fontAlgn="auto" latinLnBrk="0" hangingPunct="1">
          <a:lnSpc>
            <a:spcPct val="90000"/>
          </a:lnSpc>
          <a:spcBef>
            <a:spcPct val="0"/>
          </a:spcBef>
          <a:spcAft>
            <a:spcPts val="300"/>
          </a:spcAft>
          <a:buClrTx/>
          <a:buSzTx/>
          <a:buFontTx/>
          <a:buNone/>
          <a:tabLst/>
          <a:defRPr sz="1200" b="1" noProof="0" dirty="0" smtClean="0">
            <a:solidFill>
              <a:prstClr val="white"/>
            </a:solidFill>
            <a:latin typeface="Calibri"/>
            <a:ea typeface="ＭＳ Ｐゴシック" panose="020B0600070205080204" pitchFamily="50" charset="-128"/>
          </a:defRPr>
        </a:defPPr>
      </a:lstStyle>
      <a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7217</TotalTime>
  <Words>258</Words>
  <Application>Microsoft Office PowerPoint</Application>
  <PresentationFormat>画面に合わせる (4:3)</PresentationFormat>
  <Paragraphs>46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游ゴシック</vt:lpstr>
      <vt:lpstr>Arial</vt:lpstr>
      <vt:lpstr>Calibri</vt:lpstr>
      <vt:lpstr>Wingdings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水都大阪コンソーシアム Ｈ３０年度事業実施方針</dc:title>
  <dc:creator>小路口　智</dc:creator>
  <cp:lastModifiedBy>髙津　幸大</cp:lastModifiedBy>
  <cp:revision>815</cp:revision>
  <cp:lastPrinted>2020-01-17T07:04:47Z</cp:lastPrinted>
  <dcterms:created xsi:type="dcterms:W3CDTF">2017-11-13T05:06:39Z</dcterms:created>
  <dcterms:modified xsi:type="dcterms:W3CDTF">2020-01-21T09:30:51Z</dcterms:modified>
</cp:coreProperties>
</file>