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576" y="245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338B-B004-49B5-94CC-A53E0F5FDD18}" type="datetimeFigureOut">
              <a:rPr kumimoji="1" lang="ja-JP" altLang="en-US" smtClean="0"/>
              <a:t>2016/10/24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64CE-512D-40D0-919A-C8595BACF3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4713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338B-B004-49B5-94CC-A53E0F5FDD18}" type="datetimeFigureOut">
              <a:rPr kumimoji="1" lang="ja-JP" altLang="en-US" smtClean="0"/>
              <a:t>2016/10/24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64CE-512D-40D0-919A-C8595BACF3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1144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338B-B004-49B5-94CC-A53E0F5FDD18}" type="datetimeFigureOut">
              <a:rPr kumimoji="1" lang="ja-JP" altLang="en-US" smtClean="0"/>
              <a:t>2016/10/24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64CE-512D-40D0-919A-C8595BACF3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857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338B-B004-49B5-94CC-A53E0F5FDD18}" type="datetimeFigureOut">
              <a:rPr kumimoji="1" lang="ja-JP" altLang="en-US" smtClean="0"/>
              <a:t>2016/10/24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64CE-512D-40D0-919A-C8595BACF3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12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338B-B004-49B5-94CC-A53E0F5FDD18}" type="datetimeFigureOut">
              <a:rPr kumimoji="1" lang="ja-JP" altLang="en-US" smtClean="0"/>
              <a:t>2016/10/24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64CE-512D-40D0-919A-C8595BACF3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1241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338B-B004-49B5-94CC-A53E0F5FDD18}" type="datetimeFigureOut">
              <a:rPr kumimoji="1" lang="ja-JP" altLang="en-US" smtClean="0"/>
              <a:t>2016/10/24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64CE-512D-40D0-919A-C8595BACF3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0965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338B-B004-49B5-94CC-A53E0F5FDD18}" type="datetimeFigureOut">
              <a:rPr kumimoji="1" lang="ja-JP" altLang="en-US" smtClean="0"/>
              <a:t>2016/10/24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64CE-512D-40D0-919A-C8595BACF3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5789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338B-B004-49B5-94CC-A53E0F5FDD18}" type="datetimeFigureOut">
              <a:rPr kumimoji="1" lang="ja-JP" altLang="en-US" smtClean="0"/>
              <a:t>2016/10/24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64CE-512D-40D0-919A-C8595BACF3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040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338B-B004-49B5-94CC-A53E0F5FDD18}" type="datetimeFigureOut">
              <a:rPr kumimoji="1" lang="ja-JP" altLang="en-US" smtClean="0"/>
              <a:t>2016/10/24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64CE-512D-40D0-919A-C8595BACF3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5292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338B-B004-49B5-94CC-A53E0F5FDD18}" type="datetimeFigureOut">
              <a:rPr kumimoji="1" lang="ja-JP" altLang="en-US" smtClean="0"/>
              <a:t>2016/10/24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64CE-512D-40D0-919A-C8595BACF3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195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338B-B004-49B5-94CC-A53E0F5FDD18}" type="datetimeFigureOut">
              <a:rPr kumimoji="1" lang="ja-JP" altLang="en-US" smtClean="0"/>
              <a:t>2016/10/24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E64CE-512D-40D0-919A-C8595BACF3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5274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7338B-B004-49B5-94CC-A53E0F5FDD18}" type="datetimeFigureOut">
              <a:rPr kumimoji="1" lang="ja-JP" altLang="en-US" smtClean="0"/>
              <a:t>2016/10/24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E64CE-512D-40D0-919A-C8595BACF3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338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394592"/>
              </p:ext>
            </p:extLst>
          </p:nvPr>
        </p:nvGraphicFramePr>
        <p:xfrm>
          <a:off x="532269" y="5749891"/>
          <a:ext cx="6010200" cy="17677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1080120"/>
                <a:gridCol w="3633936"/>
              </a:tblGrid>
              <a:tr h="3077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項　目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金　額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備　考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09749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大阪府分担金</a:t>
                      </a:r>
                      <a:endParaRPr kumimoji="1" lang="ja-JP" altLang="en-US" sz="12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36,500,000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水都大阪パートナーズ助成金として</a:t>
                      </a:r>
                      <a:endParaRPr kumimoji="1" lang="en-US" altLang="ja-JP" sz="1100" dirty="0" smtClean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114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大阪市分担金</a:t>
                      </a:r>
                      <a:endParaRPr kumimoji="1" lang="en-US" altLang="ja-JP" sz="1200" dirty="0" smtClean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36,500,000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水都大阪パートナーズ助成金として</a:t>
                      </a:r>
                      <a:endParaRPr kumimoji="1" lang="en-US" altLang="ja-JP" sz="1100" dirty="0" smtClean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6845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繰越金</a:t>
                      </a:r>
                      <a:endParaRPr kumimoji="1" lang="ja-JP" altLang="en-US" sz="12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7,839,165</a:t>
                      </a:r>
                      <a:endParaRPr kumimoji="1" lang="ja-JP" altLang="en-US" sz="12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水都大阪</a:t>
                      </a:r>
                      <a:r>
                        <a:rPr kumimoji="1" lang="en-US" altLang="ja-JP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2009</a:t>
                      </a:r>
                      <a:r>
                        <a:rPr kumimoji="1" lang="ja-JP" altLang="en-US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に対する経済界寄付の剰余金　</a:t>
                      </a:r>
                      <a:endParaRPr kumimoji="1" lang="ja-JP" altLang="en-US" sz="11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05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合計</a:t>
                      </a:r>
                      <a:endParaRPr kumimoji="1" lang="ja-JP" altLang="en-US" sz="12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80,839,165</a:t>
                      </a:r>
                      <a:endParaRPr kumimoji="1" lang="ja-JP" altLang="en-US" sz="12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1769936" y="873282"/>
            <a:ext cx="32223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400" b="1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水と光のまちづくり推進会議</a:t>
            </a:r>
            <a:endParaRPr lang="en-US" altLang="ja-JP" sz="1400" b="1" dirty="0" smtClean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  <a:p>
            <a:pPr algn="ctr"/>
            <a:r>
              <a:rPr lang="ja-JP" altLang="en-US" sz="1400" b="1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平成２</a:t>
            </a:r>
            <a:r>
              <a:rPr lang="ja-JP" altLang="en-US" sz="1400" b="1" dirty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８</a:t>
            </a:r>
            <a:r>
              <a:rPr lang="ja-JP" altLang="en-US" sz="1400" b="1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年度</a:t>
            </a:r>
            <a:r>
              <a:rPr lang="ja-JP" altLang="ja-JP" sz="1400" b="1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事業計画</a:t>
            </a:r>
            <a:r>
              <a:rPr lang="ja-JP" altLang="en-US" sz="1400" b="1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、同</a:t>
            </a:r>
            <a:r>
              <a:rPr lang="ja-JP" altLang="ja-JP" sz="1400" b="1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収支予算</a:t>
            </a:r>
            <a:r>
              <a:rPr lang="ja-JP" altLang="en-US" sz="1400" b="1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（案）</a:t>
            </a:r>
            <a:endParaRPr lang="ja-JP" altLang="en-US" sz="1400" b="1" dirty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32656" y="1407983"/>
            <a:ext cx="10823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b="1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■</a:t>
            </a:r>
            <a:r>
              <a:rPr lang="ja-JP" altLang="ja-JP" sz="1400" b="1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事業計画</a:t>
            </a:r>
            <a:endParaRPr lang="ja-JP" altLang="en-US" sz="1400" b="1" dirty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19008" y="5085393"/>
            <a:ext cx="10823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b="1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■収支予算</a:t>
            </a:r>
            <a:endParaRPr lang="ja-JP" altLang="en-US" sz="1400" b="1" dirty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707694" y="2484652"/>
            <a:ext cx="6145063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１</a:t>
            </a:r>
            <a:r>
              <a:rPr lang="ja-JP" altLang="en-US" sz="1200" dirty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．水と光の</a:t>
            </a:r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まちづくり推進に関する基本</a:t>
            </a:r>
            <a:r>
              <a:rPr lang="ja-JP" altLang="en-US" sz="1200" dirty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方針の</a:t>
            </a:r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策定</a:t>
            </a:r>
            <a:endParaRPr lang="en-US" altLang="ja-JP" sz="1200" dirty="0" smtClean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  <a:p>
            <a:endParaRPr lang="en-US" altLang="ja-JP" sz="700" dirty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  <a:p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２．「水都大阪パートナーズ」の事業支援</a:t>
            </a:r>
            <a:endParaRPr lang="en-US" altLang="ja-JP" sz="1200" dirty="0" smtClean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  <a:p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　　　</a:t>
            </a:r>
            <a:r>
              <a:rPr lang="ja-JP" altLang="ja-JP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①</a:t>
            </a:r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水都大阪パートナーズに対する基本方針の提示</a:t>
            </a:r>
            <a:endParaRPr lang="en-US" altLang="ja-JP" sz="1200" dirty="0" smtClean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  <a:p>
            <a:r>
              <a:rPr lang="ja-JP" altLang="en-US" sz="1200" dirty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　</a:t>
            </a:r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　　②水都大阪パートナーズへの交付金助成</a:t>
            </a:r>
            <a:endParaRPr lang="en-US" altLang="ja-JP" sz="1200" dirty="0" smtClean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  <a:p>
            <a:r>
              <a:rPr lang="ja-JP" altLang="en-US" sz="1200" dirty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　</a:t>
            </a:r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　　③水都大阪パートナーズへの事業評価の実施</a:t>
            </a:r>
            <a:endParaRPr lang="en-US" altLang="ja-JP" sz="1200" dirty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  <a:p>
            <a:endParaRPr lang="en-US" altLang="ja-JP" sz="700" dirty="0" smtClean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  <a:p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３</a:t>
            </a:r>
            <a:r>
              <a:rPr lang="ja-JP" altLang="en-US" sz="1200" dirty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．「光のまちづくり推進委員会」及び「大阪・光の饗宴実行委員会」に対する基本方針の</a:t>
            </a:r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提示</a:t>
            </a:r>
            <a:endParaRPr lang="en-US" altLang="ja-JP" sz="1200" dirty="0" smtClean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  <a:p>
            <a:endParaRPr lang="en-US" altLang="ja-JP" sz="500" dirty="0" smtClean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  <a:p>
            <a:endParaRPr lang="en-US" altLang="ja-JP" sz="500" dirty="0" smtClean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  <a:p>
            <a:r>
              <a:rPr lang="ja-JP" altLang="en-US" sz="1200" dirty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４</a:t>
            </a:r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．水都事業の推進体制に関する検討</a:t>
            </a:r>
            <a:endParaRPr lang="en-US" altLang="ja-JP" sz="1200" dirty="0" smtClean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  <a:p>
            <a:endParaRPr lang="en-US" altLang="ja-JP" sz="700" dirty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  <a:p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５．その他</a:t>
            </a:r>
            <a:endParaRPr lang="en-US" altLang="ja-JP" sz="1200" dirty="0" smtClean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  <a:p>
            <a:r>
              <a:rPr lang="ja-JP" altLang="en-US" sz="1200" dirty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　</a:t>
            </a:r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　　①水と光のまちづくり推進会議の開催</a:t>
            </a:r>
            <a:endParaRPr lang="en-US" altLang="ja-JP" sz="1200" dirty="0" smtClean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  <a:p>
            <a:r>
              <a:rPr lang="ja-JP" altLang="en-US" sz="1200" dirty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　</a:t>
            </a:r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　　</a:t>
            </a:r>
            <a:r>
              <a:rPr lang="ja-JP" altLang="en-US" sz="1200" dirty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②水都大阪パートナーズ事業</a:t>
            </a:r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評価委員会の開催</a:t>
            </a:r>
            <a:endParaRPr lang="en-US" altLang="ja-JP" sz="1200" dirty="0" smtClean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94978" y="1758151"/>
            <a:ext cx="60473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</a:rPr>
              <a:t>　大阪府・大阪市・経済界が連携して、世界の都市間競争に打ち勝つ都市魅力を創造・発信するため、「水と光の首都大阪」の実現をめざし、各事業実施団体の活動を支援する。</a:t>
            </a:r>
            <a:endParaRPr lang="en-US" altLang="ja-JP" sz="1200" dirty="0" smtClean="0">
              <a:latin typeface="ＭＳ Ｐ明朝" pitchFamily="18" charset="-128"/>
              <a:ea typeface="ＭＳ Ｐ明朝" pitchFamily="18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66019" y="5401526"/>
            <a:ext cx="7922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b="1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収入の部</a:t>
            </a:r>
            <a:endParaRPr lang="ja-JP" altLang="en-US" sz="1200" b="1" dirty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639283" y="5743839"/>
            <a:ext cx="8771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（単位：円）</a:t>
            </a:r>
            <a:endParaRPr lang="ja-JP" altLang="en-US" sz="1200" dirty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238706"/>
              </p:ext>
            </p:extLst>
          </p:nvPr>
        </p:nvGraphicFramePr>
        <p:xfrm>
          <a:off x="532269" y="8086566"/>
          <a:ext cx="6051435" cy="15359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754"/>
                <a:gridCol w="1080120"/>
                <a:gridCol w="3681561"/>
              </a:tblGrid>
              <a:tr h="3394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項　目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金　額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備　考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5992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助成金</a:t>
                      </a:r>
                      <a:endParaRPr kumimoji="1" lang="ja-JP" altLang="en-US" sz="12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73,000,000</a:t>
                      </a:r>
                      <a:endParaRPr kumimoji="1" lang="ja-JP" altLang="en-US" sz="12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水都大阪パートナーズ</a:t>
                      </a:r>
                      <a:endParaRPr kumimoji="1" lang="ja-JP" altLang="en-US" sz="11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0872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事務経費</a:t>
                      </a:r>
                      <a:endParaRPr kumimoji="1" lang="ja-JP" altLang="en-US" sz="12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u="none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2,000,000</a:t>
                      </a:r>
                      <a:endParaRPr kumimoji="1" lang="ja-JP" altLang="en-US" sz="1200" u="none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会議運営費等</a:t>
                      </a:r>
                      <a:endParaRPr kumimoji="1" lang="ja-JP" altLang="en-US" sz="11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2504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予備費</a:t>
                      </a:r>
                      <a:endParaRPr kumimoji="1" lang="ja-JP" altLang="en-US" sz="12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5,839,165</a:t>
                      </a:r>
                      <a:endParaRPr kumimoji="1" lang="ja-JP" altLang="en-US" sz="12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54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合計</a:t>
                      </a:r>
                      <a:endParaRPr kumimoji="1" lang="ja-JP" altLang="en-US" sz="12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ＭＳ Ｐ明朝" pitchFamily="18" charset="-128"/>
                          <a:ea typeface="ＭＳ Ｐ明朝" pitchFamily="18" charset="-128"/>
                          <a:cs typeface="Meiryo UI" pitchFamily="50" charset="-128"/>
                        </a:rPr>
                        <a:t>80,839,165</a:t>
                      </a:r>
                      <a:endParaRPr kumimoji="1" lang="ja-JP" altLang="en-US" sz="1200" dirty="0" smtClean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ＭＳ Ｐ明朝" pitchFamily="18" charset="-128"/>
                        <a:ea typeface="ＭＳ Ｐ明朝" pitchFamily="18" charset="-128"/>
                        <a:cs typeface="Meiryo UI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4" name="正方形/長方形 13"/>
          <p:cNvSpPr/>
          <p:nvPr/>
        </p:nvSpPr>
        <p:spPr>
          <a:xfrm>
            <a:off x="566019" y="7741389"/>
            <a:ext cx="86781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b="1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支出の部</a:t>
            </a:r>
            <a:endParaRPr lang="ja-JP" altLang="en-US" sz="1200" b="1" dirty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685420" y="8106911"/>
            <a:ext cx="8771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（単位：円）</a:t>
            </a:r>
            <a:endParaRPr lang="ja-JP" altLang="en-US" sz="1200" dirty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533292" y="423894"/>
            <a:ext cx="2304256" cy="63094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dist"/>
            <a:r>
              <a:rPr lang="ja-JP" altLang="en-US" sz="11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第</a:t>
            </a:r>
            <a:r>
              <a:rPr lang="en-US" altLang="ja-JP" sz="1100" dirty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7</a:t>
            </a:r>
            <a:r>
              <a:rPr lang="ja-JP" altLang="en-US" sz="11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回</a:t>
            </a:r>
            <a:r>
              <a:rPr lang="ja-JP" altLang="en-US" sz="1100" dirty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水と光のまちづくり推進会議</a:t>
            </a:r>
          </a:p>
          <a:p>
            <a:pPr algn="dist"/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平成</a:t>
            </a:r>
            <a:r>
              <a:rPr lang="en-US" altLang="ja-JP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28</a:t>
            </a:r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年</a:t>
            </a:r>
            <a:r>
              <a:rPr lang="en-US" altLang="ja-JP" sz="1200" dirty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9</a:t>
            </a:r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月</a:t>
            </a:r>
            <a:r>
              <a:rPr lang="en-US" altLang="ja-JP" sz="1200" dirty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1</a:t>
            </a:r>
            <a:r>
              <a:rPr lang="ja-JP" altLang="en-US" sz="1200" dirty="0" smtClean="0">
                <a:latin typeface="ＭＳ Ｐ明朝" pitchFamily="18" charset="-128"/>
                <a:ea typeface="ＭＳ Ｐ明朝" pitchFamily="18" charset="-128"/>
                <a:cs typeface="Meiryo UI" pitchFamily="50" charset="-128"/>
              </a:rPr>
              <a:t>日</a:t>
            </a:r>
            <a:endParaRPr lang="ja-JP" altLang="en-US" sz="900" dirty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  <a:p>
            <a:pPr algn="r"/>
            <a:endParaRPr lang="ja-JP" altLang="en-US" sz="1200" dirty="0">
              <a:latin typeface="ＭＳ Ｐ明朝" pitchFamily="18" charset="-128"/>
              <a:ea typeface="ＭＳ Ｐ明朝" pitchFamily="18" charset="-128"/>
              <a:cs typeface="Meiryo UI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5949280" y="65316"/>
            <a:ext cx="720080" cy="37410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</a:t>
            </a: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９</a:t>
            </a:r>
            <a:endParaRPr lang="en-US" altLang="ja-JP" sz="12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5337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1037</TotalTime>
  <Words>141</Words>
  <Application>Microsoft Office PowerPoint</Application>
  <PresentationFormat>A4 210 x 297 mm</PresentationFormat>
  <Paragraphs>54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福森　一雄</dc:creator>
  <cp:lastModifiedBy>難波　美帆</cp:lastModifiedBy>
  <cp:revision>50</cp:revision>
  <cp:lastPrinted>2016-08-24T00:27:50Z</cp:lastPrinted>
  <dcterms:created xsi:type="dcterms:W3CDTF">2013-04-24T10:51:06Z</dcterms:created>
  <dcterms:modified xsi:type="dcterms:W3CDTF">2016-10-24T02:09:38Z</dcterms:modified>
</cp:coreProperties>
</file>