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4"/>
  </p:notesMasterIdLst>
  <p:sldIdLst>
    <p:sldId id="317" r:id="rId4"/>
    <p:sldId id="291" r:id="rId5"/>
    <p:sldId id="277" r:id="rId6"/>
    <p:sldId id="316" r:id="rId7"/>
    <p:sldId id="308" r:id="rId8"/>
    <p:sldId id="318" r:id="rId9"/>
    <p:sldId id="319" r:id="rId10"/>
    <p:sldId id="294" r:id="rId11"/>
    <p:sldId id="306" r:id="rId12"/>
    <p:sldId id="313" r:id="rId13"/>
  </p:sldIdLst>
  <p:sldSz cx="9906000" cy="6858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  <p15:guide id="3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82" autoAdjust="0"/>
    <p:restoredTop sz="80969" autoAdjust="0"/>
  </p:normalViewPr>
  <p:slideViewPr>
    <p:cSldViewPr>
      <p:cViewPr varScale="1">
        <p:scale>
          <a:sx n="60" d="100"/>
          <a:sy n="60" d="100"/>
        </p:scale>
        <p:origin x="1872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18" y="648"/>
      </p:cViewPr>
      <p:guideLst>
        <p:guide orient="horz" pos="3130"/>
        <p:guide pos="2144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8" cy="496967"/>
          </a:xfrm>
          <a:prstGeom prst="rect">
            <a:avLst/>
          </a:prstGeom>
        </p:spPr>
        <p:txBody>
          <a:bodyPr vert="horz" lIns="92212" tIns="46105" rIns="92212" bIns="4610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7" y="1"/>
            <a:ext cx="2949788" cy="496967"/>
          </a:xfrm>
          <a:prstGeom prst="rect">
            <a:avLst/>
          </a:prstGeom>
        </p:spPr>
        <p:txBody>
          <a:bodyPr vert="horz" lIns="92212" tIns="46105" rIns="92212" bIns="46105" rtlCol="0"/>
          <a:lstStyle>
            <a:lvl1pPr algn="r">
              <a:defRPr sz="1200"/>
            </a:lvl1pPr>
          </a:lstStyle>
          <a:p>
            <a:fld id="{9704E358-717D-48D8-8AE0-3340247E49F7}" type="datetimeFigureOut">
              <a:rPr kumimoji="1" lang="ja-JP" altLang="en-US" smtClean="0"/>
              <a:t>2019/1/22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6125"/>
            <a:ext cx="53848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12" tIns="46105" rIns="92212" bIns="4610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2212" tIns="46105" rIns="92212" bIns="4610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788" cy="496967"/>
          </a:xfrm>
          <a:prstGeom prst="rect">
            <a:avLst/>
          </a:prstGeom>
        </p:spPr>
        <p:txBody>
          <a:bodyPr vert="horz" lIns="92212" tIns="46105" rIns="92212" bIns="4610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7" y="9440648"/>
            <a:ext cx="2949788" cy="496967"/>
          </a:xfrm>
          <a:prstGeom prst="rect">
            <a:avLst/>
          </a:prstGeom>
        </p:spPr>
        <p:txBody>
          <a:bodyPr vert="horz" lIns="92212" tIns="46105" rIns="92212" bIns="46105" rtlCol="0" anchor="b"/>
          <a:lstStyle>
            <a:lvl1pPr algn="r">
              <a:defRPr sz="1200"/>
            </a:lvl1pPr>
          </a:lstStyle>
          <a:p>
            <a:fld id="{D540B77F-195B-45FE-875D-5DFD28E29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839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0B77F-195B-45FE-875D-5DFD28E29B25}" type="slidenum">
              <a:rPr lang="ja-JP" altLang="en-US" smtClean="0">
                <a:solidFill>
                  <a:prstClr val="black"/>
                </a:solidFill>
              </a:rPr>
              <a:pPr/>
              <a:t>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811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0B77F-195B-45FE-875D-5DFD28E29B25}" type="slidenum">
              <a:rPr lang="ja-JP" altLang="en-US" smtClean="0">
                <a:solidFill>
                  <a:prstClr val="black"/>
                </a:solidFill>
              </a:rPr>
              <a:pPr/>
              <a:t>10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00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555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A81C69-1E5C-4BAF-A9C9-5A229F81D3AE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421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0B77F-195B-45FE-875D-5DFD28E29B2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430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555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A81C69-1E5C-4BAF-A9C9-5A229F81D3AE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37" indent="-171437"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555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A81C69-1E5C-4BAF-A9C9-5A229F81D3AE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201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</a:pPr>
            <a:endParaRPr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555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A81C69-1E5C-4BAF-A9C9-5A229F81D3AE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55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</a:pPr>
            <a:endParaRPr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555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A81C69-1E5C-4BAF-A9C9-5A229F81D3AE}" type="slidenum">
              <a:rPr lang="ja-JP" altLang="en-US" smtClean="0">
                <a:solidFill>
                  <a:prstClr val="black"/>
                </a:solidFill>
              </a:rPr>
              <a:pPr/>
              <a:t>7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80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0B77F-195B-45FE-875D-5DFD28E29B2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6594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0B77F-195B-45FE-875D-5DFD28E29B25}" type="slidenum">
              <a:rPr lang="ja-JP" altLang="en-US" smtClean="0">
                <a:solidFill>
                  <a:prstClr val="black"/>
                </a:solidFill>
              </a:rPr>
              <a:pPr/>
              <a:t>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548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EB91-19DD-448F-9138-D9C7653A4A8C}" type="datetime1">
              <a:rPr kumimoji="1" lang="ja-JP" altLang="en-US" smtClean="0"/>
              <a:t>2019/1/22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2536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651E-8038-4EFC-922F-D4CB0A0BF5D5}" type="datetime1">
              <a:rPr kumimoji="1" lang="ja-JP" altLang="en-US" smtClean="0"/>
              <a:t>2019/1/22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583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81FB-BDDE-4E3E-BF63-C71D880528A9}" type="datetime1">
              <a:rPr kumimoji="1" lang="ja-JP" altLang="en-US" smtClean="0"/>
              <a:t>2019/1/22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1672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fld id="{8BCB8CCD-F11E-4079-9838-A56B2B14A7B4}" type="datetime1">
              <a:rPr lang="ja-JP" altLang="en-US" smtClean="0">
                <a:solidFill>
                  <a:prstClr val="black"/>
                </a:solidFill>
              </a:rPr>
              <a:t>2019/1/22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page. </a:t>
            </a:r>
            <a:fld id="{FF238B21-05F3-4222-BEEA-3A3D04922663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292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fld id="{4C74BF24-F88F-40B8-9606-D6F2DBECE0AD}" type="datetime1">
              <a:rPr lang="ja-JP" altLang="en-US" smtClean="0">
                <a:solidFill>
                  <a:prstClr val="black"/>
                </a:solidFill>
              </a:rPr>
              <a:t>2019/1/22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36352-4FF8-40CD-B569-1E5993589CC8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07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fld id="{95DA8138-4174-47B1-A69E-E23967C099A3}" type="datetime1">
              <a:rPr lang="ja-JP" altLang="en-US" smtClean="0">
                <a:solidFill>
                  <a:prstClr val="black"/>
                </a:solidFill>
              </a:rPr>
              <a:t>2019/1/22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A4AB4-99BC-444F-898A-87835E8F8B53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761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fld id="{66675A5C-770A-4C96-8D96-B0213ABD99D9}" type="datetime1">
              <a:rPr lang="ja-JP" altLang="en-US" smtClean="0">
                <a:solidFill>
                  <a:prstClr val="black"/>
                </a:solidFill>
              </a:rPr>
              <a:t>2019/1/22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4478B-640C-4F1D-9DDB-75389D338E8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31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fld id="{6023B982-0DF9-4B2B-8917-962D214E4FFC}" type="datetime1">
              <a:rPr lang="ja-JP" altLang="en-US" smtClean="0">
                <a:solidFill>
                  <a:prstClr val="black"/>
                </a:solidFill>
              </a:rPr>
              <a:t>2019/1/22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4D399-4DA6-40F3-AB72-3723E9DF045B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65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fld id="{8E5843D5-DECB-4036-82DB-AB77DD4A9A84}" type="datetime1">
              <a:rPr lang="ja-JP" altLang="en-US" smtClean="0">
                <a:solidFill>
                  <a:prstClr val="black"/>
                </a:solidFill>
              </a:rPr>
              <a:t>2019/1/22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02142-13E0-42DC-BAEF-684F35040C9D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930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fld id="{8D16D1DF-8BAE-4281-9AE6-1B2E45C22CA8}" type="datetime1">
              <a:rPr lang="ja-JP" altLang="en-US" smtClean="0">
                <a:solidFill>
                  <a:prstClr val="black"/>
                </a:solidFill>
              </a:rPr>
              <a:t>2019/1/22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2C746-6E81-472E-B276-D3C8EF830AFB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545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 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fld id="{0B32EA07-6DCF-4064-BB8C-87B521718581}" type="datetime1">
              <a:rPr lang="ja-JP" altLang="en-US" smtClean="0">
                <a:solidFill>
                  <a:prstClr val="black"/>
                </a:solidFill>
              </a:rPr>
              <a:t>2019/1/22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66456-0935-4B88-95CB-D03B32ADBCF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3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D19F-3F6E-4086-A521-024A98C50AE7}" type="datetime1">
              <a:rPr kumimoji="1" lang="ja-JP" altLang="en-US" smtClean="0"/>
              <a:t>2019/1/22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9996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fld id="{69AC5D6E-1AEA-4B7E-9E63-F928D772BFE9}" type="datetime1">
              <a:rPr lang="ja-JP" altLang="en-US" smtClean="0">
                <a:solidFill>
                  <a:prstClr val="black"/>
                </a:solidFill>
              </a:rPr>
              <a:t>2019/1/22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C1D5A-DB19-4527-9654-43733BA19F18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56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fld id="{831B47D1-6879-427B-9974-19D192888E9F}" type="datetime1">
              <a:rPr lang="ja-JP" altLang="en-US" smtClean="0">
                <a:solidFill>
                  <a:prstClr val="black"/>
                </a:solidFill>
              </a:rPr>
              <a:t>2019/1/22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099C7-E687-42A8-B87F-55366014A8F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69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fld id="{E64AE16C-54C9-432F-B57D-7EAF3216CFB6}" type="datetime1">
              <a:rPr lang="ja-JP" altLang="en-US" smtClean="0">
                <a:solidFill>
                  <a:prstClr val="black"/>
                </a:solidFill>
              </a:rPr>
              <a:t>2019/1/22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340F2-114A-44F2-B372-34B5A3AAD4D2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12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00C4-A35F-4A64-BDE9-6285A247B5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00C4-A35F-4A64-BDE9-6285A247B5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901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00C4-A35F-4A64-BDE9-6285A247B5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218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00C4-A35F-4A64-BDE9-6285A247B5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56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00C4-A35F-4A64-BDE9-6285A247B5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7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00C4-A35F-4A64-BDE9-6285A247B5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6582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00C4-A35F-4A64-BDE9-6285A247B5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D8C4-6BFA-4CE9-B319-12CAFBA1DCC2}" type="datetime1">
              <a:rPr kumimoji="1" lang="ja-JP" altLang="en-US" smtClean="0"/>
              <a:t>2019/1/22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1060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00C4-A35F-4A64-BDE9-6285A247B5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7138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00C4-A35F-4A64-BDE9-6285A247B5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70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00C4-A35F-4A64-BDE9-6285A247B5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7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00C4-A35F-4A64-BDE9-6285A247B5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33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9EE9-6BE5-4868-A327-0D8FD02565CA}" type="datetime1">
              <a:rPr kumimoji="1" lang="ja-JP" altLang="en-US" smtClean="0"/>
              <a:t>2019/1/22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356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EE176-436F-4563-BE6C-0FB1DDC6F9A7}" type="datetime1">
              <a:rPr kumimoji="1" lang="ja-JP" altLang="en-US" smtClean="0"/>
              <a:t>2019/1/22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04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0BF8-F32D-4404-AB86-09DB75891D89}" type="datetime1">
              <a:rPr kumimoji="1" lang="ja-JP" altLang="en-US" smtClean="0"/>
              <a:t>2019/1/22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557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BE5F-503C-4F10-9AF9-5CDAD0735E8A}" type="datetime1">
              <a:rPr kumimoji="1" lang="ja-JP" altLang="en-US" smtClean="0"/>
              <a:t>2019/1/22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417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A725-F8B8-441F-B656-4E35C3DED6D8}" type="datetime1">
              <a:rPr kumimoji="1" lang="ja-JP" altLang="en-US" smtClean="0"/>
              <a:t>2019/1/22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371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9140-3BC0-43A1-B33D-BBC2F9080D66}" type="datetime1">
              <a:rPr kumimoji="1" lang="ja-JP" altLang="en-US" smtClean="0"/>
              <a:t>2019/1/22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30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6EAD1-E986-4456-8838-73356D8B2019}" type="datetime1">
              <a:rPr kumimoji="1" lang="ja-JP" altLang="en-US" smtClean="0"/>
              <a:t>2019/1/22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055D7-ACC0-4196-9136-B0F8FF198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18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38575" y="65341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page.</a:t>
            </a:r>
            <a:fld id="{40C75235-97CF-42B7-A3E2-D8F8C3CED9B7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6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/>
          <a:ea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/>
          <a:ea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/>
          <a:ea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/>
          <a:ea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/>
          <a:ea typeface="ＭＳ Ｐゴシック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/>
          <a:ea typeface="ＭＳ Ｐゴシック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/>
          <a:ea typeface="ＭＳ Ｐゴシック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/>
          <a:ea typeface="ＭＳ Ｐゴシック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000C4-A35F-4A64-BDE9-6285A247B5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055D7-ACC0-4196-9136-B0F8FF198B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97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image" Target="../media/image26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8.png"/><Relationship Id="rId20" Type="http://schemas.openxmlformats.org/officeDocument/2006/relationships/image" Target="../media/image4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5" Type="http://schemas.openxmlformats.org/officeDocument/2006/relationships/image" Target="../media/image27.png"/><Relationship Id="rId15" Type="http://schemas.openxmlformats.org/officeDocument/2006/relationships/image" Target="../media/image37.jpeg"/><Relationship Id="rId23" Type="http://schemas.openxmlformats.org/officeDocument/2006/relationships/image" Target="../media/image45.png"/><Relationship Id="rId10" Type="http://schemas.openxmlformats.org/officeDocument/2006/relationships/image" Target="../media/image32.jpeg"/><Relationship Id="rId19" Type="http://schemas.openxmlformats.org/officeDocument/2006/relationships/image" Target="../media/image41.png"/><Relationship Id="rId4" Type="http://schemas.openxmlformats.org/officeDocument/2006/relationships/image" Target="../media/image2.jpe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jpeg"/><Relationship Id="rId27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0.emf"/><Relationship Id="rId5" Type="http://schemas.openxmlformats.org/officeDocument/2006/relationships/package" Target="../embeddings/Microsoft_Excel_______.xlsx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1916832"/>
            <a:ext cx="9905999" cy="11890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 </a:t>
            </a:r>
            <a:r>
              <a:rPr lang="ja-JP" altLang="en-US" sz="3600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大阪・光の饗宴</a:t>
            </a:r>
            <a:r>
              <a:rPr lang="en-US" altLang="ja-JP" sz="3600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2018</a:t>
            </a:r>
            <a:r>
              <a:rPr lang="ja-JP" altLang="en-US" sz="3600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について</a:t>
            </a:r>
            <a:endParaRPr lang="ja-JP" altLang="en-US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3829" y="1916832"/>
            <a:ext cx="1172337" cy="117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7"/>
          <p:cNvSpPr txBox="1">
            <a:spLocks noChangeArrowheads="1"/>
          </p:cNvSpPr>
          <p:nvPr/>
        </p:nvSpPr>
        <p:spPr bwMode="auto">
          <a:xfrm>
            <a:off x="1575286" y="5765194"/>
            <a:ext cx="67191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2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 sz="2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年１月</a:t>
            </a:r>
            <a:r>
              <a:rPr lang="en-US" altLang="ja-JP" sz="2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</a:t>
            </a:r>
            <a:r>
              <a:rPr lang="ja-JP" altLang="en-US" sz="2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　</a:t>
            </a:r>
            <a:endParaRPr lang="ja-JP" altLang="en-US" sz="2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7"/>
          <p:cNvSpPr txBox="1">
            <a:spLocks noChangeArrowheads="1"/>
          </p:cNvSpPr>
          <p:nvPr/>
        </p:nvSpPr>
        <p:spPr bwMode="auto">
          <a:xfrm>
            <a:off x="1591677" y="6269250"/>
            <a:ext cx="67191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大阪・光の饗宴実行委員会　</a:t>
            </a:r>
            <a:endParaRPr lang="ja-JP" altLang="en-US" sz="2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3"/>
          <p:cNvSpPr txBox="1"/>
          <p:nvPr/>
        </p:nvSpPr>
        <p:spPr>
          <a:xfrm>
            <a:off x="7826935" y="827420"/>
            <a:ext cx="1950601" cy="369332"/>
          </a:xfrm>
          <a:prstGeom prst="rect">
            <a:avLst/>
          </a:prstGeom>
          <a:noFill/>
          <a:ln w="6350">
            <a:noFill/>
            <a:prstDash val="dash"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4625" indent="-174625" algn="r"/>
            <a:r>
              <a:rPr lang="ja-JP" altLang="en-US" sz="1200" kern="100" spc="-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水と光のまちづくり推進会議資料</a:t>
            </a:r>
            <a:endParaRPr lang="en-US" altLang="ja-JP" sz="1200" kern="100" spc="-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74625" indent="-174625" algn="r"/>
            <a:r>
              <a:rPr lang="ja-JP" altLang="en-US" sz="12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平成</a:t>
            </a:r>
            <a:r>
              <a:rPr lang="en-US" altLang="ja-JP" sz="12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31</a:t>
            </a:r>
            <a:r>
              <a:rPr lang="ja-JP" altLang="en-US" sz="12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年１月</a:t>
            </a:r>
            <a:r>
              <a:rPr lang="en-US" altLang="ja-JP" sz="12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15</a:t>
            </a:r>
            <a:r>
              <a:rPr lang="ja-JP" altLang="en-US" sz="12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日</a:t>
            </a:r>
            <a:endParaRPr lang="ja-JP" altLang="ja-JP" sz="1200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616546" y="159023"/>
            <a:ext cx="108898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prstClr val="black"/>
                </a:solidFill>
              </a:rPr>
              <a:t>資料</a:t>
            </a:r>
            <a:r>
              <a:rPr lang="ja-JP" altLang="en-US" sz="2400" dirty="0">
                <a:solidFill>
                  <a:prstClr val="black"/>
                </a:solidFill>
              </a:rPr>
              <a:t>２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2288704" y="3501008"/>
            <a:ext cx="4997268" cy="1708160"/>
            <a:chOff x="2686488" y="3577765"/>
            <a:chExt cx="4623064" cy="1708160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2686488" y="3577765"/>
              <a:ext cx="4183747" cy="1708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ja-JP" sz="1400" b="1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INDEX</a:t>
              </a:r>
              <a:endParaRPr lang="en-US" altLang="ja-JP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ja-JP" altLang="en-US" sz="12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■</a:t>
              </a:r>
              <a:r>
                <a:rPr lang="en-US" altLang="ja-JP" sz="12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2018</a:t>
              </a:r>
              <a:r>
                <a:rPr lang="ja-JP" altLang="en-US" sz="12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年度開催日程及び</a:t>
              </a:r>
              <a:r>
                <a:rPr lang="ja-JP" altLang="en-US" sz="12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コンセプト　・・・・・・・・・</a:t>
              </a:r>
            </a:p>
            <a:p>
              <a:pPr>
                <a:lnSpc>
                  <a:spcPts val="1800"/>
                </a:lnSpc>
              </a:pPr>
              <a:r>
                <a:rPr lang="ja-JP" altLang="en-US" sz="12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■大阪・光の饗宴</a:t>
              </a:r>
              <a:r>
                <a:rPr lang="en-US" altLang="ja-JP" sz="12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2018</a:t>
              </a:r>
              <a:r>
                <a:rPr lang="ja-JP" altLang="en-US" sz="12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開宴式　・・・・・・・・・・・・</a:t>
              </a:r>
            </a:p>
            <a:p>
              <a:pPr>
                <a:lnSpc>
                  <a:spcPts val="1800"/>
                </a:lnSpc>
              </a:pPr>
              <a:r>
                <a:rPr lang="ja-JP" altLang="en-US" sz="12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en-US" sz="12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■コアプログラム ＜御堂筋</a:t>
              </a:r>
              <a:r>
                <a:rPr lang="ja-JP" altLang="en-US" sz="12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イルミネーション</a:t>
              </a:r>
              <a:r>
                <a:rPr lang="en-US" altLang="ja-JP" sz="12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2018</a:t>
              </a:r>
              <a:r>
                <a:rPr lang="ja-JP" altLang="en-US" sz="12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＞ ・・</a:t>
              </a:r>
              <a:endPara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ja-JP" altLang="en-US" sz="12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                        ＜</a:t>
              </a:r>
              <a:r>
                <a:rPr lang="en-US" altLang="ja-JP" sz="12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OSAKA</a:t>
              </a:r>
              <a:r>
                <a:rPr lang="ja-JP" altLang="en-US" sz="12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光のルネサンス</a:t>
              </a:r>
              <a:r>
                <a:rPr lang="en-US" altLang="ja-JP" sz="12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2018</a:t>
              </a:r>
              <a:r>
                <a:rPr lang="ja-JP" altLang="en-US" sz="12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＞・・・</a:t>
              </a:r>
              <a:endPara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ja-JP" altLang="en-US" sz="12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■エリアプログラム　・・・・・・・・・・・・・・・・</a:t>
              </a:r>
              <a:endPara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ja-JP" altLang="en-US" sz="12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en-US" sz="12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■メディア</a:t>
              </a:r>
              <a:r>
                <a:rPr lang="ja-JP" altLang="en-US" sz="12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等掲載</a:t>
              </a:r>
              <a:r>
                <a:rPr lang="ja-JP" altLang="en-US" sz="12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実績　 ・・・・・・・・・・・・・・</a:t>
              </a:r>
              <a:r>
                <a:rPr lang="ja-JP" altLang="en-US" sz="12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・</a:t>
              </a: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683443" y="3577765"/>
              <a:ext cx="626109" cy="1708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endParaRPr lang="en-US" altLang="ja-JP" sz="1200" dirty="0">
                <a:solidFill>
                  <a:prstClr val="black"/>
                </a:solidFill>
                <a:latin typeface="ＭＳ Ｐゴシック" panose="020B060007020508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en-US" altLang="ja-JP" sz="1200" dirty="0" smtClean="0">
                  <a:solidFill>
                    <a:prstClr val="black"/>
                  </a:solidFill>
                  <a:latin typeface="ＭＳ Ｐゴシック" panose="020B0600070205080204" pitchFamily="50" charset="-128"/>
                </a:rPr>
                <a:t>P.</a:t>
              </a:r>
              <a:r>
                <a:rPr lang="ja-JP" altLang="en-US" sz="1200" dirty="0" smtClean="0">
                  <a:solidFill>
                    <a:prstClr val="black"/>
                  </a:solidFill>
                  <a:latin typeface="ＭＳ Ｐゴシック" panose="020B0600070205080204" pitchFamily="50" charset="-128"/>
                </a:rPr>
                <a:t>１</a:t>
              </a:r>
              <a:endParaRPr lang="ja-JP" altLang="en-US" sz="1200" dirty="0">
                <a:solidFill>
                  <a:prstClr val="black"/>
                </a:solidFill>
                <a:latin typeface="ＭＳ Ｐゴシック" panose="020B060007020508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en-US" altLang="ja-JP" sz="1200" dirty="0" smtClean="0">
                  <a:solidFill>
                    <a:prstClr val="black"/>
                  </a:solidFill>
                  <a:latin typeface="ＭＳ Ｐゴシック" panose="020B0600070205080204" pitchFamily="50" charset="-128"/>
                </a:rPr>
                <a:t>P.</a:t>
              </a:r>
              <a:r>
                <a:rPr lang="ja-JP" altLang="en-US" sz="1200" dirty="0" smtClean="0">
                  <a:solidFill>
                    <a:prstClr val="black"/>
                  </a:solidFill>
                  <a:latin typeface="ＭＳ Ｐゴシック" panose="020B0600070205080204" pitchFamily="50" charset="-128"/>
                </a:rPr>
                <a:t>２</a:t>
              </a:r>
              <a:endParaRPr lang="ja-JP" altLang="en-US" sz="1200" dirty="0">
                <a:solidFill>
                  <a:prstClr val="black"/>
                </a:solidFill>
                <a:latin typeface="ＭＳ Ｐゴシック" panose="020B060007020508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en-US" altLang="ja-JP" sz="1200" dirty="0" smtClean="0">
                  <a:solidFill>
                    <a:prstClr val="black"/>
                  </a:solidFill>
                  <a:latin typeface="ＭＳ Ｐゴシック" panose="020B0600070205080204" pitchFamily="50" charset="-128"/>
                </a:rPr>
                <a:t>P.</a:t>
              </a:r>
              <a:r>
                <a:rPr lang="ja-JP" altLang="en-US" sz="1200" dirty="0" smtClean="0">
                  <a:solidFill>
                    <a:prstClr val="black"/>
                  </a:solidFill>
                  <a:latin typeface="ＭＳ Ｐゴシック" panose="020B0600070205080204" pitchFamily="50" charset="-128"/>
                </a:rPr>
                <a:t>３～４</a:t>
              </a:r>
              <a:endParaRPr lang="en-US" altLang="ja-JP" sz="1200" dirty="0">
                <a:solidFill>
                  <a:prstClr val="black"/>
                </a:solidFill>
                <a:latin typeface="ＭＳ Ｐゴシック" panose="020B060007020508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en-US" altLang="ja-JP" sz="1200" dirty="0" smtClean="0">
                  <a:solidFill>
                    <a:prstClr val="black"/>
                  </a:solidFill>
                  <a:latin typeface="ＭＳ Ｐゴシック" panose="020B0600070205080204" pitchFamily="50" charset="-128"/>
                </a:rPr>
                <a:t>P.</a:t>
              </a:r>
              <a:r>
                <a:rPr lang="ja-JP" altLang="en-US" sz="1200" dirty="0" smtClean="0">
                  <a:solidFill>
                    <a:prstClr val="black"/>
                  </a:solidFill>
                  <a:latin typeface="ＭＳ Ｐゴシック" panose="020B0600070205080204" pitchFamily="50" charset="-128"/>
                </a:rPr>
                <a:t>５～</a:t>
              </a:r>
              <a:r>
                <a:rPr lang="ja-JP" altLang="en-US" sz="1200" dirty="0">
                  <a:solidFill>
                    <a:prstClr val="black"/>
                  </a:solidFill>
                  <a:latin typeface="ＭＳ Ｐゴシック" panose="020B0600070205080204" pitchFamily="50" charset="-128"/>
                </a:rPr>
                <a:t>６</a:t>
              </a:r>
              <a:endParaRPr lang="en-US" altLang="ja-JP" sz="1200" dirty="0">
                <a:solidFill>
                  <a:prstClr val="black"/>
                </a:solidFill>
                <a:latin typeface="ＭＳ Ｐゴシック" panose="020B060007020508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en-US" altLang="ja-JP" sz="1200" dirty="0" smtClean="0">
                  <a:solidFill>
                    <a:prstClr val="black"/>
                  </a:solidFill>
                  <a:latin typeface="ＭＳ Ｐゴシック" panose="020B0600070205080204" pitchFamily="50" charset="-128"/>
                </a:rPr>
                <a:t>P.</a:t>
              </a:r>
              <a:r>
                <a:rPr lang="ja-JP" altLang="en-US" sz="1200" dirty="0" smtClean="0">
                  <a:solidFill>
                    <a:prstClr val="black"/>
                  </a:solidFill>
                  <a:latin typeface="ＭＳ Ｐゴシック" panose="020B0600070205080204" pitchFamily="50" charset="-128"/>
                </a:rPr>
                <a:t>７</a:t>
              </a:r>
              <a:endParaRPr lang="en-US" altLang="ja-JP" sz="1200" dirty="0" smtClean="0">
                <a:solidFill>
                  <a:prstClr val="black"/>
                </a:solidFill>
                <a:latin typeface="ＭＳ Ｐゴシック" panose="020B060007020508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en-US" altLang="ja-JP" sz="1200" dirty="0" smtClean="0">
                  <a:solidFill>
                    <a:prstClr val="black"/>
                  </a:solidFill>
                  <a:latin typeface="ＭＳ Ｐゴシック" panose="020B0600070205080204" pitchFamily="50" charset="-128"/>
                </a:rPr>
                <a:t>P.</a:t>
              </a:r>
              <a:r>
                <a:rPr lang="ja-JP" altLang="en-US" sz="1200" dirty="0">
                  <a:solidFill>
                    <a:prstClr val="black"/>
                  </a:solidFill>
                  <a:latin typeface="ＭＳ Ｐゴシック" panose="020B0600070205080204" pitchFamily="50" charset="-128"/>
                </a:rPr>
                <a:t>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096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線コネクタ 33"/>
          <p:cNvCxnSpPr/>
          <p:nvPr/>
        </p:nvCxnSpPr>
        <p:spPr>
          <a:xfrm>
            <a:off x="468123" y="476672"/>
            <a:ext cx="9001125" cy="0"/>
          </a:xfrm>
          <a:prstGeom prst="line">
            <a:avLst/>
          </a:prstGeom>
          <a:ln w="19050">
            <a:solidFill>
              <a:srgbClr val="3A3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5" b="26491"/>
          <a:stretch/>
        </p:blipFill>
        <p:spPr bwMode="auto">
          <a:xfrm>
            <a:off x="128464" y="44624"/>
            <a:ext cx="1191794" cy="40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85" y="3645024"/>
            <a:ext cx="3819193" cy="126162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388215" y="2348880"/>
            <a:ext cx="7536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/>
              <a:t>ご清聴ありがとうございました。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84972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0" y="773113"/>
            <a:ext cx="9906000" cy="0"/>
          </a:xfrm>
          <a:prstGeom prst="line">
            <a:avLst/>
          </a:prstGeom>
          <a:ln w="28575">
            <a:solidFill>
              <a:srgbClr val="484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0" name="テキスト ボックス 14"/>
          <p:cNvSpPr txBox="1">
            <a:spLocks noChangeArrowheads="1"/>
          </p:cNvSpPr>
          <p:nvPr/>
        </p:nvSpPr>
        <p:spPr bwMode="auto">
          <a:xfrm>
            <a:off x="6447612" y="417513"/>
            <a:ext cx="30059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 smtClean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2018</a:t>
            </a:r>
            <a:r>
              <a:rPr lang="ja-JP" altLang="en-US" sz="1400" b="1" dirty="0" smtClean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</a:t>
            </a:r>
            <a:r>
              <a:rPr lang="ja-JP" altLang="en-US" sz="1400" b="1" dirty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開催日程及びコンセプト</a:t>
            </a:r>
          </a:p>
        </p:txBody>
      </p:sp>
      <p:pic>
        <p:nvPicPr>
          <p:cNvPr id="9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5" b="26491"/>
          <a:stretch/>
        </p:blipFill>
        <p:spPr bwMode="auto">
          <a:xfrm>
            <a:off x="471116" y="149126"/>
            <a:ext cx="1457224" cy="49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5"/>
          <p:cNvSpPr txBox="1">
            <a:spLocks noChangeArrowheads="1"/>
          </p:cNvSpPr>
          <p:nvPr/>
        </p:nvSpPr>
        <p:spPr bwMode="auto">
          <a:xfrm>
            <a:off x="2952826" y="836712"/>
            <a:ext cx="40318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＝大阪発・光が文化になる季節＝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1858963" y="3284984"/>
            <a:ext cx="6187439" cy="5638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anchor="ctr"/>
          <a:lstStyle/>
          <a:p>
            <a:pPr algn="ctr">
              <a:defRPr/>
            </a:pPr>
            <a:r>
              <a:rPr lang="ja-JP" altLang="en-US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大阪の夜を彩る「光のミュージアム」</a:t>
            </a:r>
          </a:p>
        </p:txBody>
      </p:sp>
      <p:sp>
        <p:nvSpPr>
          <p:cNvPr id="16" name="テキスト ボックス 5"/>
          <p:cNvSpPr txBox="1">
            <a:spLocks noChangeArrowheads="1"/>
          </p:cNvSpPr>
          <p:nvPr/>
        </p:nvSpPr>
        <p:spPr bwMode="auto">
          <a:xfrm>
            <a:off x="3934956" y="2564904"/>
            <a:ext cx="20313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＜開　催　期　間＞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53021" y="2852936"/>
            <a:ext cx="7103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2018</a:t>
            </a:r>
            <a:r>
              <a:rPr lang="ja-JP" altLang="en-US" sz="2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2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2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（日）～</a:t>
            </a:r>
            <a:r>
              <a:rPr lang="en-US" altLang="ja-JP" sz="2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2019</a:t>
            </a:r>
            <a:r>
              <a:rPr lang="ja-JP" altLang="en-US" sz="2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31</a:t>
            </a:r>
            <a:r>
              <a:rPr lang="ja-JP" altLang="en-US" sz="2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日（木）</a:t>
            </a:r>
            <a:endParaRPr lang="en-US" altLang="ja-JP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848544" y="4525452"/>
            <a:ext cx="8902836" cy="971651"/>
          </a:xfrm>
          <a:prstGeom prst="rect">
            <a:avLst/>
          </a:prstGeom>
          <a:ln>
            <a:noFill/>
          </a:ln>
        </p:spPr>
        <p:txBody>
          <a:bodyPr wrap="square" lIns="36000" rIns="36000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◆御堂筋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イルミネーション</a:t>
            </a:r>
            <a:r>
              <a:rPr lang="en-US" altLang="ja-JP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2018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2018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（日）～</a:t>
            </a:r>
            <a:r>
              <a:rPr lang="en-US" altLang="ja-JP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2018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31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日（月）　</a:t>
            </a:r>
            <a:r>
              <a:rPr lang="en-US" altLang="ja-JP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58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日間</a:t>
            </a:r>
            <a:endParaRPr lang="en-US" altLang="ja-JP" sz="16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indent="3227388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≪過去最長の期間で開催≫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lang="en-US" altLang="ja-JP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OSAKA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光のルネサンス</a:t>
            </a:r>
            <a:r>
              <a:rPr lang="en-US" altLang="ja-JP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2018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： </a:t>
            </a:r>
            <a:r>
              <a:rPr lang="en-US" altLang="ja-JP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2018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14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（金）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2018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25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（火） </a:t>
            </a:r>
            <a:r>
              <a:rPr lang="en-US" altLang="ja-JP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日間</a:t>
            </a:r>
            <a:endParaRPr lang="ja-JP" altLang="en-US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752249" y="4028502"/>
            <a:ext cx="1959743" cy="327805"/>
            <a:chOff x="901888" y="3894716"/>
            <a:chExt cx="757725" cy="327805"/>
          </a:xfrm>
        </p:grpSpPr>
        <p:sp>
          <p:nvSpPr>
            <p:cNvPr id="6" name="円/楕円 5"/>
            <p:cNvSpPr/>
            <p:nvPr/>
          </p:nvSpPr>
          <p:spPr>
            <a:xfrm>
              <a:off x="901888" y="3894716"/>
              <a:ext cx="757409" cy="327805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052712" y="3939427"/>
              <a:ext cx="6069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2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コアプログラム</a:t>
              </a:r>
              <a:r>
                <a:rPr lang="ja-JP" altLang="en-US" sz="12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</a:t>
              </a: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612551" y="1196752"/>
            <a:ext cx="8712424" cy="1246187"/>
            <a:chOff x="669701" y="1252538"/>
            <a:chExt cx="8712424" cy="1246187"/>
          </a:xfrm>
        </p:grpSpPr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669701" y="1252538"/>
              <a:ext cx="8712424" cy="1246187"/>
              <a:chOff x="260" y="759"/>
              <a:chExt cx="5580" cy="785"/>
            </a:xfrm>
          </p:grpSpPr>
          <p:cxnSp>
            <p:nvCxnSpPr>
              <p:cNvPr id="8" name="直線コネクタ 7"/>
              <p:cNvCxnSpPr/>
              <p:nvPr/>
            </p:nvCxnSpPr>
            <p:spPr>
              <a:xfrm>
                <a:off x="261" y="1544"/>
                <a:ext cx="5579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コネクタ 8"/>
              <p:cNvCxnSpPr/>
              <p:nvPr/>
            </p:nvCxnSpPr>
            <p:spPr>
              <a:xfrm>
                <a:off x="260" y="759"/>
                <a:ext cx="558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正方形/長方形 20"/>
            <p:cNvSpPr/>
            <p:nvPr/>
          </p:nvSpPr>
          <p:spPr>
            <a:xfrm>
              <a:off x="4038350" y="2071688"/>
              <a:ext cx="374106" cy="1634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7887434" y="1824200"/>
              <a:ext cx="649021" cy="3575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33321" y="6525344"/>
            <a:ext cx="538361" cy="216025"/>
          </a:xfrm>
        </p:spPr>
        <p:txBody>
          <a:bodyPr/>
          <a:lstStyle/>
          <a:p>
            <a:pPr algn="r">
              <a:defRPr/>
            </a:pPr>
            <a:r>
              <a:rPr lang="en-US" altLang="ja-JP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ja-JP" altLang="en-US" dirty="0" smtClean="0">
                <a:solidFill>
                  <a:prstClr val="black">
                    <a:tint val="75000"/>
                  </a:prstClr>
                </a:solidFill>
              </a:rPr>
              <a:t>１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739925" y="5640789"/>
            <a:ext cx="2066593" cy="307858"/>
            <a:chOff x="1102488" y="3769283"/>
            <a:chExt cx="2066593" cy="307858"/>
          </a:xfrm>
        </p:grpSpPr>
        <p:sp>
          <p:nvSpPr>
            <p:cNvPr id="31" name="円/楕円 30"/>
            <p:cNvSpPr/>
            <p:nvPr/>
          </p:nvSpPr>
          <p:spPr>
            <a:xfrm>
              <a:off x="1102488" y="3769283"/>
              <a:ext cx="1969498" cy="307858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1445532" y="3793638"/>
              <a:ext cx="17235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2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エリアプログラム</a:t>
              </a:r>
              <a:r>
                <a:rPr lang="ja-JP" altLang="en-US" sz="12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76" y="1269660"/>
            <a:ext cx="3489736" cy="115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08" y="1340768"/>
            <a:ext cx="3875473" cy="96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正方形/長方形 28"/>
          <p:cNvSpPr/>
          <p:nvPr/>
        </p:nvSpPr>
        <p:spPr>
          <a:xfrm>
            <a:off x="848544" y="6092334"/>
            <a:ext cx="6768752" cy="452422"/>
          </a:xfrm>
          <a:prstGeom prst="rect">
            <a:avLst/>
          </a:prstGeom>
          <a:ln>
            <a:noFill/>
          </a:ln>
        </p:spPr>
        <p:txBody>
          <a:bodyPr wrap="square" lIns="36000" rIns="36000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◆府域各所で展開する“</a:t>
            </a:r>
            <a:r>
              <a:rPr lang="en-US" altLang="ja-JP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19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団体”　“</a:t>
            </a:r>
            <a:r>
              <a:rPr lang="en-US" altLang="ja-JP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22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プログラム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”  と連携</a:t>
            </a:r>
            <a:endParaRPr lang="ja-JP" altLang="en-US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025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463071" y="744834"/>
            <a:ext cx="9001125" cy="0"/>
          </a:xfrm>
          <a:prstGeom prst="line">
            <a:avLst/>
          </a:prstGeom>
          <a:ln w="19050">
            <a:solidFill>
              <a:srgbClr val="3A3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5"/>
          <p:cNvSpPr txBox="1">
            <a:spLocks noChangeArrowheads="1"/>
          </p:cNvSpPr>
          <p:nvPr/>
        </p:nvSpPr>
        <p:spPr bwMode="auto">
          <a:xfrm>
            <a:off x="6986221" y="347663"/>
            <a:ext cx="24673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ja-JP" altLang="en-US" sz="1400" b="1" dirty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大阪・光の饗宴</a:t>
            </a:r>
            <a:r>
              <a:rPr lang="en-US" altLang="ja-JP" sz="1400" b="1" dirty="0" smtClean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2018</a:t>
            </a:r>
            <a:r>
              <a:rPr lang="ja-JP" altLang="en-US" sz="1400" b="1" dirty="0" smtClean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</a:t>
            </a:r>
            <a:r>
              <a:rPr lang="ja-JP" altLang="en-US" sz="1400" b="1" dirty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宴式</a:t>
            </a:r>
          </a:p>
        </p:txBody>
      </p:sp>
      <p:sp>
        <p:nvSpPr>
          <p:cNvPr id="39" name="テキスト ボックス 2"/>
          <p:cNvSpPr txBox="1">
            <a:spLocks noChangeArrowheads="1"/>
          </p:cNvSpPr>
          <p:nvPr/>
        </p:nvSpPr>
        <p:spPr bwMode="auto">
          <a:xfrm>
            <a:off x="416496" y="1230610"/>
            <a:ext cx="4801314" cy="27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1400"/>
              </a:lnSpc>
            </a:pPr>
            <a:r>
              <a:rPr lang="ja-JP" altLang="en-US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一夜限りの特別プログラム！夜の大阪のメインストリートを満喫！</a:t>
            </a:r>
          </a:p>
        </p:txBody>
      </p:sp>
      <p:sp>
        <p:nvSpPr>
          <p:cNvPr id="40" name="テキスト ボックス 5"/>
          <p:cNvSpPr txBox="1">
            <a:spLocks noChangeArrowheads="1"/>
          </p:cNvSpPr>
          <p:nvPr/>
        </p:nvSpPr>
        <p:spPr bwMode="auto">
          <a:xfrm>
            <a:off x="560512" y="825785"/>
            <a:ext cx="31149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大阪・光の饗宴</a:t>
            </a:r>
            <a:r>
              <a:rPr lang="en-US" altLang="ja-JP" b="1" dirty="0" smtClean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2018</a:t>
            </a:r>
            <a:r>
              <a:rPr lang="ja-JP" altLang="en-US" b="1" dirty="0" smtClean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</a:t>
            </a:r>
            <a:r>
              <a:rPr lang="ja-JP" altLang="en-US" b="1" dirty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宴式</a:t>
            </a:r>
            <a:endParaRPr lang="en-US" altLang="ja-JP" b="1" dirty="0">
              <a:solidFill>
                <a:srgbClr val="3A3C9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1" name="テキスト ボックス 7"/>
          <p:cNvSpPr txBox="1">
            <a:spLocks noChangeArrowheads="1"/>
          </p:cNvSpPr>
          <p:nvPr/>
        </p:nvSpPr>
        <p:spPr bwMode="auto">
          <a:xfrm>
            <a:off x="641770" y="1537972"/>
            <a:ext cx="28119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開催日程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2018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11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（日）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0" hangingPunct="0"/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実施時間：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時～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0" hangingPunct="0"/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開催場所：久太郎町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交差点～新橋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交差点</a:t>
            </a:r>
            <a:endParaRPr lang="en-US" altLang="ja-JP" sz="1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0" hangingPunct="0"/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来場者　：約</a:t>
            </a:r>
            <a:r>
              <a:rPr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18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万人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テキスト ボックス 7"/>
          <p:cNvSpPr txBox="1">
            <a:spLocks noChangeArrowheads="1"/>
          </p:cNvSpPr>
          <p:nvPr/>
        </p:nvSpPr>
        <p:spPr bwMode="auto">
          <a:xfrm>
            <a:off x="6328802" y="3976020"/>
            <a:ext cx="28776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</a:pP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～御堂筋の一部区間を歩行者に開放～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5" name="直線コネクタ 14"/>
          <p:cNvCxnSpPr/>
          <p:nvPr/>
        </p:nvCxnSpPr>
        <p:spPr bwMode="auto">
          <a:xfrm>
            <a:off x="568299" y="1135377"/>
            <a:ext cx="4991013" cy="0"/>
          </a:xfrm>
          <a:prstGeom prst="line">
            <a:avLst/>
          </a:prstGeom>
          <a:ln w="6350">
            <a:solidFill>
              <a:srgbClr val="3A3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5" b="26491"/>
          <a:stretch/>
        </p:blipFill>
        <p:spPr bwMode="auto">
          <a:xfrm>
            <a:off x="471116" y="149126"/>
            <a:ext cx="1457224" cy="49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466136" y="6448251"/>
            <a:ext cx="2311400" cy="365125"/>
          </a:xfrm>
        </p:spPr>
        <p:txBody>
          <a:bodyPr/>
          <a:lstStyle/>
          <a:p>
            <a:r>
              <a:rPr lang="ja-JP" altLang="en-US" dirty="0"/>
              <a:t>２</a:t>
            </a:r>
            <a:endParaRPr kumimoji="1" lang="ja-JP" alt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65" y="2420888"/>
            <a:ext cx="5954537" cy="41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5"/>
          <a:stretch/>
        </p:blipFill>
        <p:spPr>
          <a:xfrm>
            <a:off x="5169023" y="1195117"/>
            <a:ext cx="4500188" cy="2744373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5262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0" y="773113"/>
            <a:ext cx="9906000" cy="0"/>
          </a:xfrm>
          <a:prstGeom prst="line">
            <a:avLst/>
          </a:prstGeom>
          <a:ln w="28575">
            <a:solidFill>
              <a:srgbClr val="484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0" name="テキスト ボックス 14"/>
          <p:cNvSpPr txBox="1">
            <a:spLocks noChangeArrowheads="1"/>
          </p:cNvSpPr>
          <p:nvPr/>
        </p:nvSpPr>
        <p:spPr bwMode="auto">
          <a:xfrm>
            <a:off x="5190858" y="417513"/>
            <a:ext cx="42627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ja-JP" altLang="en-US" sz="1400" b="1" dirty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コアプログラム</a:t>
            </a:r>
            <a:r>
              <a:rPr lang="en-US" altLang="ja-JP" sz="1400" b="1" dirty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400" b="1" dirty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御堂筋イルミネーション</a:t>
            </a:r>
            <a:r>
              <a:rPr lang="en-US" altLang="ja-JP" sz="1400" b="1" dirty="0" smtClean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2018】</a:t>
            </a:r>
            <a:endParaRPr lang="ja-JP" altLang="en-US" sz="1400" b="1" dirty="0">
              <a:solidFill>
                <a:srgbClr val="484C8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5" b="26491"/>
          <a:stretch/>
        </p:blipFill>
        <p:spPr bwMode="auto">
          <a:xfrm>
            <a:off x="471116" y="149126"/>
            <a:ext cx="1457224" cy="49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5"/>
          <p:cNvSpPr txBox="1">
            <a:spLocks noChangeArrowheads="1"/>
          </p:cNvSpPr>
          <p:nvPr/>
        </p:nvSpPr>
        <p:spPr bwMode="auto">
          <a:xfrm>
            <a:off x="363538" y="1218703"/>
            <a:ext cx="5278435" cy="81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開催</a:t>
            </a: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日程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：</a:t>
            </a:r>
            <a:r>
              <a: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2018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年</a:t>
            </a:r>
            <a:r>
              <a:rPr lang="en-US" altLang="ja-JP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11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月</a:t>
            </a:r>
            <a:r>
              <a:rPr lang="en-US" altLang="ja-JP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4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日（</a:t>
            </a: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日） ～ </a:t>
            </a:r>
            <a:r>
              <a: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2018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年</a:t>
            </a:r>
            <a:r>
              <a: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12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月</a:t>
            </a:r>
            <a:r>
              <a: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31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日（月）</a:t>
            </a:r>
            <a:endParaRPr lang="en-US" altLang="ja-JP" sz="1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itchFamily="50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点灯時間：</a:t>
            </a:r>
            <a:r>
              <a:rPr lang="en-US" altLang="ja-JP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17</a:t>
            </a: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時頃～</a:t>
            </a:r>
            <a:r>
              <a:rPr lang="en-US" altLang="ja-JP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23</a:t>
            </a: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時</a:t>
            </a:r>
            <a:endParaRPr lang="en-US" altLang="ja-JP" sz="1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itchFamily="50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開催場所：御堂筋（阪神前交差点～難波西口交差点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）</a:t>
            </a:r>
            <a:endParaRPr lang="en-US" altLang="ja-JP" sz="12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itchFamily="50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来場者数：約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520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万人 （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2017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年：約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493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万人）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Meiryo UI" pitchFamily="50" charset="-128"/>
            </a:endParaRPr>
          </a:p>
        </p:txBody>
      </p:sp>
      <p:sp>
        <p:nvSpPr>
          <p:cNvPr id="17" name="テキスト ボックス 5"/>
          <p:cNvSpPr txBox="1">
            <a:spLocks noChangeArrowheads="1"/>
          </p:cNvSpPr>
          <p:nvPr/>
        </p:nvSpPr>
        <p:spPr bwMode="auto">
          <a:xfrm>
            <a:off x="363538" y="836712"/>
            <a:ext cx="3345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御堂筋イルミネーション</a:t>
            </a:r>
            <a:r>
              <a:rPr lang="en-US" altLang="ja-JP" b="1" dirty="0" smtClean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2018</a:t>
            </a:r>
            <a:endParaRPr lang="ja-JP" altLang="en-US" b="1" dirty="0">
              <a:solidFill>
                <a:srgbClr val="3A3C9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71" name="直線コネクタ 70"/>
          <p:cNvCxnSpPr/>
          <p:nvPr/>
        </p:nvCxnSpPr>
        <p:spPr bwMode="auto">
          <a:xfrm>
            <a:off x="452438" y="1196752"/>
            <a:ext cx="5106874" cy="0"/>
          </a:xfrm>
          <a:prstGeom prst="line">
            <a:avLst/>
          </a:prstGeom>
          <a:ln w="6350">
            <a:solidFill>
              <a:srgbClr val="3A3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 bwMode="auto">
          <a:xfrm>
            <a:off x="452438" y="2060848"/>
            <a:ext cx="5106874" cy="0"/>
          </a:xfrm>
          <a:prstGeom prst="line">
            <a:avLst/>
          </a:prstGeom>
          <a:ln w="6350">
            <a:solidFill>
              <a:srgbClr val="3A3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5"/>
          <p:cNvSpPr txBox="1">
            <a:spLocks noChangeArrowheads="1"/>
          </p:cNvSpPr>
          <p:nvPr/>
        </p:nvSpPr>
        <p:spPr bwMode="auto">
          <a:xfrm>
            <a:off x="293308" y="2084075"/>
            <a:ext cx="609798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年目の挑戦！　流れる光を演出！</a:t>
            </a:r>
            <a:endParaRPr lang="en-US" altLang="ja-JP" sz="1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3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御堂筋の約４</a:t>
            </a:r>
            <a:r>
              <a:rPr lang="en-US" altLang="ja-JP" sz="13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km</a:t>
            </a:r>
            <a:r>
              <a:rPr lang="ja-JP" altLang="en-US" sz="13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を光の川に見立て装飾し、枝全体にイルミネーションを施すことで視覚的</a:t>
            </a:r>
            <a:r>
              <a:rPr lang="ja-JP" altLang="en-US" sz="13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</a:t>
            </a:r>
            <a:r>
              <a:rPr lang="ja-JP" altLang="en-US" sz="13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ボリュームアップを実現。また、淀屋橋交差点から新橋交差点までの間では「流れる光」を</a:t>
            </a:r>
            <a:endParaRPr lang="en-US" altLang="ja-JP" sz="13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3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演出する</a:t>
            </a:r>
            <a:r>
              <a:rPr lang="ja-JP" altLang="en-US" sz="13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</a:t>
            </a:r>
            <a:r>
              <a:rPr lang="ja-JP" altLang="en-US" sz="13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、これまでにない動きのあるイルミネーションも実施。</a:t>
            </a:r>
            <a:endParaRPr lang="en-US" altLang="ja-JP" sz="13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スライド番号プレースホルダー 1"/>
          <p:cNvSpPr txBox="1">
            <a:spLocks/>
          </p:cNvSpPr>
          <p:nvPr/>
        </p:nvSpPr>
        <p:spPr>
          <a:xfrm>
            <a:off x="7594600" y="649287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prstClr val="white"/>
                </a:solidFill>
              </a:rPr>
              <a:t>3</a:t>
            </a: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453563" y="6492875"/>
            <a:ext cx="179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３</a:t>
            </a:r>
            <a:endParaRPr kumimoji="1" lang="ja-JP" altLang="en-US" sz="1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406" y="1299320"/>
            <a:ext cx="669906" cy="65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08" y="3361839"/>
            <a:ext cx="4206164" cy="32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832" y="3083763"/>
            <a:ext cx="3062520" cy="2041680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681" y="1487863"/>
            <a:ext cx="2925859" cy="480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58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0" y="773113"/>
            <a:ext cx="9906000" cy="0"/>
          </a:xfrm>
          <a:prstGeom prst="line">
            <a:avLst/>
          </a:prstGeom>
          <a:ln w="28575">
            <a:solidFill>
              <a:srgbClr val="484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0" name="テキスト ボックス 14"/>
          <p:cNvSpPr txBox="1">
            <a:spLocks noChangeArrowheads="1"/>
          </p:cNvSpPr>
          <p:nvPr/>
        </p:nvSpPr>
        <p:spPr bwMode="auto">
          <a:xfrm>
            <a:off x="5190858" y="417513"/>
            <a:ext cx="42627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ja-JP" altLang="en-US" sz="1400" b="1" dirty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コアプログラム</a:t>
            </a:r>
            <a:r>
              <a:rPr lang="en-US" altLang="ja-JP" sz="1400" b="1" dirty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400" b="1" dirty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御堂筋イルミネーション</a:t>
            </a:r>
            <a:r>
              <a:rPr lang="en-US" altLang="ja-JP" sz="1400" b="1" dirty="0" smtClean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2018】</a:t>
            </a:r>
            <a:endParaRPr lang="ja-JP" altLang="en-US" sz="1400" b="1" dirty="0">
              <a:solidFill>
                <a:srgbClr val="484C8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5" b="26491"/>
          <a:stretch/>
        </p:blipFill>
        <p:spPr bwMode="auto">
          <a:xfrm>
            <a:off x="471116" y="149126"/>
            <a:ext cx="1457224" cy="49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5"/>
          <p:cNvSpPr txBox="1">
            <a:spLocks noChangeArrowheads="1"/>
          </p:cNvSpPr>
          <p:nvPr/>
        </p:nvSpPr>
        <p:spPr bwMode="auto">
          <a:xfrm>
            <a:off x="200472" y="889362"/>
            <a:ext cx="9542462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ja-JP" altLang="en-US" sz="16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北御堂でスペシャルコンテンツを開催！</a:t>
            </a:r>
            <a:endParaRPr lang="en-US" altLang="ja-JP" sz="11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itchFamily="50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11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　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北御堂とタイアップし、「フレームワークライトアップ」を中心に子どもから大人まで楽しめる参加型コンテンツを実施</a:t>
            </a:r>
            <a:endParaRPr lang="en-US" altLang="ja-JP" sz="1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itchFamily="50" charset="-128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7466136" y="6448251"/>
            <a:ext cx="2311400" cy="365125"/>
          </a:xfrm>
        </p:spPr>
        <p:txBody>
          <a:bodyPr/>
          <a:lstStyle/>
          <a:p>
            <a:r>
              <a:rPr lang="ja-JP" altLang="en-US" dirty="0"/>
              <a:t>４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74" y="1942435"/>
            <a:ext cx="4606015" cy="307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557113" y="1557714"/>
            <a:ext cx="44191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50" dirty="0" smtClean="0"/>
              <a:t>映像技術</a:t>
            </a:r>
            <a:r>
              <a:rPr lang="ja-JP" altLang="en-US" sz="950" dirty="0"/>
              <a:t>と照明デザインを駆使し、本堂の建物を縁どる</a:t>
            </a:r>
            <a:r>
              <a:rPr lang="ja-JP" altLang="en-US" sz="950" dirty="0" smtClean="0"/>
              <a:t>プロジェクションマッピング</a:t>
            </a:r>
            <a:endParaRPr lang="en-US" altLang="ja-JP" sz="950" dirty="0" smtClean="0"/>
          </a:p>
          <a:p>
            <a:r>
              <a:rPr lang="ja-JP" altLang="en-US" sz="950" dirty="0" smtClean="0"/>
              <a:t>とは違った</a:t>
            </a:r>
            <a:r>
              <a:rPr lang="ja-JP" altLang="en-US" sz="950" dirty="0"/>
              <a:t>ライトアップ。本堂前の大階段では滝が流れ落ちる演出も</a:t>
            </a:r>
            <a:r>
              <a:rPr lang="ja-JP" altLang="en-US" sz="950" dirty="0" smtClean="0"/>
              <a:t>実施。</a:t>
            </a:r>
            <a:endParaRPr lang="ja-JP" altLang="en-US" sz="95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20" y="4200835"/>
            <a:ext cx="3398056" cy="215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397054" y="1340768"/>
            <a:ext cx="4267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/>
              <a:t>①</a:t>
            </a:r>
            <a:r>
              <a:rPr lang="ja-JP" altLang="en-US" sz="1200" b="1" dirty="0" smtClean="0"/>
              <a:t>フレームワークライトアップ</a:t>
            </a:r>
            <a:endParaRPr lang="ja-JP" altLang="en-US" sz="1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190858" y="1340768"/>
            <a:ext cx="2583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/>
              <a:t>②参加型プロジェクションマッピング</a:t>
            </a:r>
            <a:endParaRPr lang="ja-JP" altLang="en-US" sz="1200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64131" y="1557714"/>
            <a:ext cx="34829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0247">
              <a:spcBef>
                <a:spcPts val="450"/>
              </a:spcBef>
            </a:pPr>
            <a:r>
              <a:rPr lang="ja-JP" altLang="en-US" sz="950" dirty="0" smtClean="0"/>
              <a:t>境内</a:t>
            </a:r>
            <a:r>
              <a:rPr lang="ja-JP" altLang="en-US" sz="950" dirty="0"/>
              <a:t>のスペースを活用し、人の動きに反応して映像や光に変化</a:t>
            </a:r>
            <a:r>
              <a:rPr lang="ja-JP" altLang="en-US" sz="950" dirty="0" smtClean="0"/>
              <a:t>を起こす</a:t>
            </a:r>
            <a:r>
              <a:rPr lang="ja-JP" altLang="en-US" sz="950" dirty="0"/>
              <a:t>参加型のプロジェクションマッピングを</a:t>
            </a:r>
            <a:r>
              <a:rPr lang="ja-JP" altLang="en-US" sz="950" dirty="0" smtClean="0"/>
              <a:t>実施。</a:t>
            </a:r>
            <a:endParaRPr lang="ja-JP" altLang="en-US" sz="95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71674" y="5169482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/>
              <a:t>③光の幕</a:t>
            </a:r>
            <a:endParaRPr lang="ja-JP" altLang="en-US" sz="1200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28544" y="5404888"/>
            <a:ext cx="1463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950" dirty="0" smtClean="0"/>
              <a:t>北御堂の入口を様々な色に変化する</a:t>
            </a:r>
            <a:endParaRPr lang="en-US" altLang="ja-JP" sz="950" dirty="0" smtClean="0"/>
          </a:p>
          <a:p>
            <a:r>
              <a:rPr lang="ja-JP" altLang="en-US" sz="950" dirty="0" smtClean="0"/>
              <a:t> 光ファイバーで装飾し、来場者をお迎え。</a:t>
            </a:r>
            <a:endParaRPr lang="en-US" altLang="ja-JP" sz="950" dirty="0"/>
          </a:p>
        </p:txBody>
      </p:sp>
      <p:pic>
        <p:nvPicPr>
          <p:cNvPr id="23" name="Picture 3" descr="D:\AkiyamaMa\Desktop\DSC_0223_Retouch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20" y="2006638"/>
            <a:ext cx="3382014" cy="211196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1" t="7733" r="11632" b="13760"/>
          <a:stretch/>
        </p:blipFill>
        <p:spPr>
          <a:xfrm>
            <a:off x="2091844" y="5077085"/>
            <a:ext cx="3085845" cy="164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0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0" y="773113"/>
            <a:ext cx="9906000" cy="0"/>
          </a:xfrm>
          <a:prstGeom prst="line">
            <a:avLst/>
          </a:prstGeom>
          <a:ln w="28575">
            <a:solidFill>
              <a:srgbClr val="484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0" name="テキスト ボックス 14"/>
          <p:cNvSpPr txBox="1">
            <a:spLocks noChangeArrowheads="1"/>
          </p:cNvSpPr>
          <p:nvPr/>
        </p:nvSpPr>
        <p:spPr bwMode="auto">
          <a:xfrm>
            <a:off x="5185342" y="417513"/>
            <a:ext cx="42682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400" b="1" dirty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コアプログラム</a:t>
            </a:r>
            <a:r>
              <a:rPr lang="en-US" altLang="ja-JP" sz="1400" b="1" dirty="0" smtClean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【OSAKA</a:t>
            </a:r>
            <a:r>
              <a:rPr lang="ja-JP" altLang="en-US" sz="1400" b="1" dirty="0" smtClean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光のルネサンス</a:t>
            </a:r>
            <a:r>
              <a:rPr lang="en-US" altLang="ja-JP" sz="1400" b="1" dirty="0" smtClean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2018】</a:t>
            </a:r>
            <a:endParaRPr lang="ja-JP" altLang="en-US" sz="1400" b="1" dirty="0">
              <a:solidFill>
                <a:srgbClr val="484C8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5" b="26491"/>
          <a:stretch/>
        </p:blipFill>
        <p:spPr bwMode="auto">
          <a:xfrm>
            <a:off x="471116" y="149126"/>
            <a:ext cx="1457224" cy="49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5"/>
          <p:cNvSpPr txBox="1">
            <a:spLocks noChangeArrowheads="1"/>
          </p:cNvSpPr>
          <p:nvPr/>
        </p:nvSpPr>
        <p:spPr bwMode="auto">
          <a:xfrm>
            <a:off x="363538" y="1251337"/>
            <a:ext cx="414599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開催テーマ</a:t>
            </a:r>
            <a:endParaRPr lang="en-US" altLang="ja-JP" sz="1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itchFamily="50" charset="-128"/>
            </a:endParaRPr>
          </a:p>
          <a:p>
            <a:pPr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中之島の水辺に広がる光のアートフェスティバル</a:t>
            </a:r>
            <a:endParaRPr lang="en-US" altLang="ja-JP" sz="12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itchFamily="50" charset="-128"/>
            </a:endParaRPr>
          </a:p>
          <a:p>
            <a:pPr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開催日程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：</a:t>
            </a:r>
            <a:r>
              <a: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12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月</a:t>
            </a:r>
            <a:r>
              <a:rPr lang="en-US" altLang="ja-JP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14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日（金） </a:t>
            </a: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～ </a:t>
            </a:r>
            <a:r>
              <a: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12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月</a:t>
            </a:r>
            <a:r>
              <a: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25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日（火）</a:t>
            </a:r>
            <a:endParaRPr lang="en-US" altLang="ja-JP" sz="1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itchFamily="50" charset="-128"/>
            </a:endParaRPr>
          </a:p>
          <a:p>
            <a:pPr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点灯時間：</a:t>
            </a:r>
            <a:r>
              <a:rPr lang="en-US" altLang="ja-JP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17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時～</a:t>
            </a:r>
            <a:r>
              <a:rPr lang="en-US" altLang="ja-JP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22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時 ＊</a:t>
            </a: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一部コンテンツは</a:t>
            </a:r>
            <a:r>
              <a: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16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時～</a:t>
            </a:r>
            <a:r>
              <a: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</a:t>
            </a:r>
            <a:endParaRPr lang="en-US" altLang="ja-JP" sz="1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itchFamily="50" charset="-128"/>
            </a:endParaRPr>
          </a:p>
          <a:p>
            <a:pPr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開催場所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：</a:t>
            </a: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大阪市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役所周辺～中之島公園</a:t>
            </a:r>
            <a:endParaRPr lang="en-US" altLang="ja-JP" sz="12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itchFamily="50" charset="-128"/>
            </a:endParaRPr>
          </a:p>
          <a:p>
            <a:pPr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来場者数：約</a:t>
            </a:r>
            <a:r>
              <a: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333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万人（</a:t>
            </a:r>
            <a:r>
              <a: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2017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年：</a:t>
            </a:r>
            <a:r>
              <a: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273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万人）</a:t>
            </a:r>
            <a:endParaRPr lang="en-US" altLang="ja-JP" sz="1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itchFamily="50" charset="-128"/>
            </a:endParaRPr>
          </a:p>
        </p:txBody>
      </p:sp>
      <p:sp>
        <p:nvSpPr>
          <p:cNvPr id="8" name="テキスト ボックス 5"/>
          <p:cNvSpPr txBox="1">
            <a:spLocks noChangeArrowheads="1"/>
          </p:cNvSpPr>
          <p:nvPr/>
        </p:nvSpPr>
        <p:spPr bwMode="auto">
          <a:xfrm>
            <a:off x="145043" y="863730"/>
            <a:ext cx="3353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OSAKA</a:t>
            </a:r>
            <a:r>
              <a:rPr lang="ja-JP" altLang="en-US" b="1" dirty="0" smtClean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光のルネサンス</a:t>
            </a:r>
            <a:r>
              <a:rPr lang="en-US" altLang="ja-JP" b="1" dirty="0" smtClean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2018</a:t>
            </a:r>
            <a:endParaRPr lang="ja-JP" altLang="en-US" sz="1400" b="1" dirty="0">
              <a:solidFill>
                <a:srgbClr val="3A3C9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9" name="直線コネクタ 8"/>
          <p:cNvCxnSpPr/>
          <p:nvPr/>
        </p:nvCxnSpPr>
        <p:spPr bwMode="auto">
          <a:xfrm>
            <a:off x="384567" y="1203925"/>
            <a:ext cx="3888000" cy="1"/>
          </a:xfrm>
          <a:prstGeom prst="line">
            <a:avLst/>
          </a:prstGeom>
          <a:ln w="6350">
            <a:solidFill>
              <a:srgbClr val="3A3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 bwMode="auto">
          <a:xfrm>
            <a:off x="384567" y="2419307"/>
            <a:ext cx="3888000" cy="1581"/>
          </a:xfrm>
          <a:prstGeom prst="line">
            <a:avLst/>
          </a:prstGeom>
          <a:ln w="6350">
            <a:solidFill>
              <a:srgbClr val="3A3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36"/>
          <p:cNvSpPr txBox="1">
            <a:spLocks noChangeArrowheads="1"/>
          </p:cNvSpPr>
          <p:nvPr/>
        </p:nvSpPr>
        <p:spPr bwMode="auto">
          <a:xfrm>
            <a:off x="42268" y="2566645"/>
            <a:ext cx="417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OSAKA</a:t>
            </a: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光の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ルネサンスは今年で開催</a:t>
            </a:r>
            <a:r>
              <a: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年目</a:t>
            </a:r>
            <a:endParaRPr lang="en-US" altLang="ja-JP" sz="12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さまざまな</a:t>
            </a: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主体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との</a:t>
            </a: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連携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を推進してきている</a:t>
            </a:r>
            <a:endParaRPr lang="en-US" altLang="ja-JP" sz="12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36"/>
          <p:cNvSpPr txBox="1">
            <a:spLocks noChangeArrowheads="1"/>
          </p:cNvSpPr>
          <p:nvPr/>
        </p:nvSpPr>
        <p:spPr bwMode="auto">
          <a:xfrm>
            <a:off x="4701552" y="817548"/>
            <a:ext cx="522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５つの連携</a:t>
            </a:r>
            <a:endParaRPr lang="en-US" altLang="ja-JP" sz="1600" b="1" dirty="0" smtClean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（多様な連携によ</a:t>
            </a:r>
            <a:r>
              <a:rPr lang="ja-JP" altLang="en-US" sz="12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る</a:t>
            </a:r>
            <a:r>
              <a:rPr lang="ja-JP" altLang="en-US" sz="1200" b="1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「ＯＳＡＫＡ光のルネサンス」観光地域まちづくり）</a:t>
            </a:r>
            <a:endParaRPr lang="ja-JP" altLang="en-US" sz="1200" b="1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四角形: 角を丸くする 32"/>
          <p:cNvSpPr/>
          <p:nvPr/>
        </p:nvSpPr>
        <p:spPr>
          <a:xfrm>
            <a:off x="4996770" y="1340768"/>
            <a:ext cx="2520000" cy="324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1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lang="en-US" altLang="ja-JP" sz="11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11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エリアプログラム</a:t>
            </a:r>
            <a:r>
              <a:rPr lang="en-US" altLang="ja-JP" sz="11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11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との連携</a:t>
            </a:r>
            <a:endParaRPr lang="en-US" altLang="ja-JP" sz="11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四角形: 角を丸くする 33"/>
          <p:cNvSpPr/>
          <p:nvPr/>
        </p:nvSpPr>
        <p:spPr>
          <a:xfrm>
            <a:off x="4996770" y="4005064"/>
            <a:ext cx="2520000" cy="324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1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en-US" altLang="ja-JP" sz="11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11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海外・光プログラム</a:t>
            </a:r>
            <a:r>
              <a:rPr lang="en-US" altLang="ja-JP" sz="11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11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との連携</a:t>
            </a:r>
            <a:endParaRPr lang="en-US" altLang="ja-JP" sz="11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36"/>
          <p:cNvSpPr txBox="1">
            <a:spLocks noChangeArrowheads="1"/>
          </p:cNvSpPr>
          <p:nvPr/>
        </p:nvSpPr>
        <p:spPr bwMode="auto">
          <a:xfrm>
            <a:off x="-14992" y="6093296"/>
            <a:ext cx="50400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5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ウォールタペストリー</a:t>
            </a:r>
            <a:r>
              <a:rPr lang="ja-JP" altLang="en-US" sz="105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105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大阪市中央公会堂開館</a:t>
            </a:r>
            <a:r>
              <a:rPr lang="en-US" altLang="ja-JP" sz="105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lang="ja-JP" altLang="en-US" sz="105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周年記念公演～百年の輝き～</a:t>
            </a:r>
            <a:endParaRPr lang="en-US" altLang="ja-JP" sz="105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" t="6989"/>
          <a:stretch/>
        </p:blipFill>
        <p:spPr>
          <a:xfrm>
            <a:off x="164959" y="3068959"/>
            <a:ext cx="4646527" cy="2916000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5" t="24758" r="13260" b="19814"/>
          <a:stretch/>
        </p:blipFill>
        <p:spPr>
          <a:xfrm>
            <a:off x="5097320" y="1700808"/>
            <a:ext cx="2736304" cy="1584176"/>
          </a:xfrm>
          <a:prstGeom prst="rect">
            <a:avLst/>
          </a:prstGeom>
        </p:spPr>
      </p:pic>
      <p:sp>
        <p:nvSpPr>
          <p:cNvPr id="41" name="正方形/長方形 40"/>
          <p:cNvSpPr/>
          <p:nvPr/>
        </p:nvSpPr>
        <p:spPr>
          <a:xfrm>
            <a:off x="7797278" y="1701388"/>
            <a:ext cx="19802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5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梅田エリアと連携</a:t>
            </a:r>
            <a:endParaRPr lang="en-US" altLang="ja-JP" sz="1050" b="1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5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スノーマンパーク </a:t>
            </a:r>
            <a:r>
              <a:rPr lang="en-US" altLang="ja-JP" sz="105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</a:t>
            </a:r>
            <a:r>
              <a:rPr lang="ja-JP" altLang="en-US" sz="105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中之島</a:t>
            </a:r>
            <a:endParaRPr lang="en-US" altLang="ja-JP" sz="1050" b="1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5169024" y="3501008"/>
            <a:ext cx="20448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5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中之島ウエストエリアと連携ひかりの実</a:t>
            </a:r>
            <a:endParaRPr lang="en-US" altLang="ja-JP" sz="1050" b="1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1" t="12739" r="6985" b="5907"/>
          <a:stretch/>
        </p:blipFill>
        <p:spPr>
          <a:xfrm>
            <a:off x="7257256" y="2276872"/>
            <a:ext cx="2520719" cy="1634986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44" name="正方形/長方形 43"/>
          <p:cNvSpPr/>
          <p:nvPr/>
        </p:nvSpPr>
        <p:spPr>
          <a:xfrm>
            <a:off x="5673224" y="6524024"/>
            <a:ext cx="1296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1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台南・光の廟埕</a:t>
            </a:r>
            <a:endParaRPr lang="en-US" altLang="ja-JP" sz="11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7599504" y="4399433"/>
            <a:ext cx="122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1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台北・登龍街</a:t>
            </a:r>
            <a:endParaRPr lang="en-US" altLang="ja-JP" sz="11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7" name="図 4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4" t="19492" r="6678"/>
          <a:stretch/>
        </p:blipFill>
        <p:spPr>
          <a:xfrm>
            <a:off x="5095541" y="4380040"/>
            <a:ext cx="2522059" cy="1515982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" t="6132" b="12375"/>
          <a:stretch/>
        </p:blipFill>
        <p:spPr>
          <a:xfrm>
            <a:off x="6969224" y="5269652"/>
            <a:ext cx="2663992" cy="1496589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29" name="スライド番号プレースホルダー 3"/>
          <p:cNvSpPr txBox="1">
            <a:spLocks/>
          </p:cNvSpPr>
          <p:nvPr/>
        </p:nvSpPr>
        <p:spPr>
          <a:xfrm>
            <a:off x="9010065" y="6558951"/>
            <a:ext cx="911487" cy="19119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defPPr>
              <a:defRPr lang="ja-JP"/>
            </a:defPPr>
            <a:lvl1pPr marL="0" algn="r" defTabSz="957816" rtl="0" eaLnBrk="1" latinLnBrk="0" hangingPunct="1"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908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816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724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631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539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447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355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263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５</a:t>
            </a:r>
          </a:p>
        </p:txBody>
      </p:sp>
    </p:spTree>
    <p:extLst>
      <p:ext uri="{BB962C8B-B14F-4D97-AF65-F5344CB8AC3E}">
        <p14:creationId xmlns:p14="http://schemas.microsoft.com/office/powerpoint/2010/main" val="340349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0" y="773113"/>
            <a:ext cx="9906000" cy="0"/>
          </a:xfrm>
          <a:prstGeom prst="line">
            <a:avLst/>
          </a:prstGeom>
          <a:ln w="28575">
            <a:solidFill>
              <a:srgbClr val="484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0" name="テキスト ボックス 14"/>
          <p:cNvSpPr txBox="1">
            <a:spLocks noChangeArrowheads="1"/>
          </p:cNvSpPr>
          <p:nvPr/>
        </p:nvSpPr>
        <p:spPr bwMode="auto">
          <a:xfrm>
            <a:off x="5185342" y="417513"/>
            <a:ext cx="42682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400" b="1" dirty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コアプログラム</a:t>
            </a:r>
            <a:r>
              <a:rPr lang="en-US" altLang="ja-JP" sz="1400" b="1" dirty="0" smtClean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【OSAKA</a:t>
            </a:r>
            <a:r>
              <a:rPr lang="ja-JP" altLang="en-US" sz="1400" b="1" dirty="0" smtClean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光のルネサンス</a:t>
            </a:r>
            <a:r>
              <a:rPr lang="en-US" altLang="ja-JP" sz="1400" b="1" dirty="0" smtClean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2018】</a:t>
            </a:r>
            <a:endParaRPr lang="ja-JP" altLang="en-US" sz="1400" b="1" dirty="0">
              <a:solidFill>
                <a:srgbClr val="484C8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5" b="26491"/>
          <a:stretch/>
        </p:blipFill>
        <p:spPr bwMode="auto">
          <a:xfrm>
            <a:off x="471116" y="149126"/>
            <a:ext cx="1457224" cy="49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テキスト ボックス 21"/>
          <p:cNvSpPr txBox="1">
            <a:spLocks noChangeArrowheads="1"/>
          </p:cNvSpPr>
          <p:nvPr/>
        </p:nvSpPr>
        <p:spPr bwMode="auto">
          <a:xfrm>
            <a:off x="3008784" y="6309320"/>
            <a:ext cx="2880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1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開催</a:t>
            </a:r>
            <a:r>
              <a:rPr lang="ja-JP" altLang="en-US" sz="11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期間</a:t>
            </a:r>
            <a:r>
              <a:rPr lang="ja-JP" altLang="en-US" sz="11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に合わせたナイトクルーズ運航</a:t>
            </a:r>
            <a:endParaRPr lang="en-US" altLang="ja-JP" sz="1100" b="1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1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1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1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光の水都ルネサンスボート</a:t>
            </a:r>
            <a:r>
              <a:rPr lang="en-US" altLang="ja-JP" sz="11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2018</a:t>
            </a:r>
            <a:r>
              <a:rPr lang="ja-JP" altLang="en-US" sz="11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1100" b="1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" t="1216" r="6838" b="1"/>
          <a:stretch/>
        </p:blipFill>
        <p:spPr>
          <a:xfrm>
            <a:off x="3224784" y="4549098"/>
            <a:ext cx="2448000" cy="1762866"/>
          </a:xfrm>
          <a:prstGeom prst="rect">
            <a:avLst/>
          </a:prstGeom>
        </p:spPr>
      </p:pic>
      <p:sp>
        <p:nvSpPr>
          <p:cNvPr id="25" name="四角形: 角を丸くする 34"/>
          <p:cNvSpPr/>
          <p:nvPr/>
        </p:nvSpPr>
        <p:spPr>
          <a:xfrm>
            <a:off x="2962097" y="836712"/>
            <a:ext cx="2340000" cy="324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1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  <a:r>
              <a:rPr lang="en-US" altLang="ja-JP" sz="11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11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地域住民・</a:t>
            </a:r>
            <a:r>
              <a:rPr lang="ja-JP" altLang="en-US" sz="11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留学生</a:t>
            </a:r>
            <a:r>
              <a:rPr lang="en-US" altLang="ja-JP" sz="11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11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との連携</a:t>
            </a:r>
            <a:endParaRPr lang="en-US" altLang="ja-JP" sz="11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四角形: 角を丸くする 26"/>
          <p:cNvSpPr/>
          <p:nvPr/>
        </p:nvSpPr>
        <p:spPr>
          <a:xfrm>
            <a:off x="128464" y="836712"/>
            <a:ext cx="2340000" cy="324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1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  <a:r>
              <a:rPr lang="en-US" altLang="ja-JP" sz="11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11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民間企業</a:t>
            </a:r>
            <a:r>
              <a:rPr lang="en-US" altLang="ja-JP" sz="11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11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との連携</a:t>
            </a:r>
            <a:endParaRPr lang="en-US" altLang="ja-JP" sz="2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四角形: 角を丸くする 34"/>
          <p:cNvSpPr/>
          <p:nvPr/>
        </p:nvSpPr>
        <p:spPr>
          <a:xfrm>
            <a:off x="2962097" y="4179015"/>
            <a:ext cx="2340000" cy="324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1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  <a:r>
              <a:rPr lang="en-US" altLang="ja-JP" sz="11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11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水都大阪事業</a:t>
            </a:r>
            <a:r>
              <a:rPr lang="en-US" altLang="ja-JP" sz="11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11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との連携</a:t>
            </a:r>
            <a:endParaRPr lang="en-US" altLang="ja-JP" sz="11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9"/>
          <p:cNvSpPr txBox="1">
            <a:spLocks noChangeArrowheads="1"/>
          </p:cNvSpPr>
          <p:nvPr/>
        </p:nvSpPr>
        <p:spPr bwMode="auto">
          <a:xfrm>
            <a:off x="56456" y="1181944"/>
            <a:ext cx="266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r>
              <a:rPr lang="en-US" altLang="ja-JP" sz="12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2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１．遠隔</a:t>
            </a:r>
            <a:r>
              <a:rPr lang="ja-JP" altLang="en-US" sz="1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コミュニケ</a:t>
            </a:r>
            <a:r>
              <a:rPr lang="ja-JP" altLang="en-US" sz="12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－ション</a:t>
            </a:r>
            <a:r>
              <a:rPr lang="en-US" altLang="ja-JP" sz="12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endParaRPr lang="ja-JP" altLang="en-US" sz="1200" b="1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/>
          <p:cNvSpPr txBox="1">
            <a:spLocks noChangeArrowheads="1"/>
          </p:cNvSpPr>
          <p:nvPr/>
        </p:nvSpPr>
        <p:spPr bwMode="auto">
          <a:xfrm>
            <a:off x="294932" y="3068960"/>
            <a:ext cx="2700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ja-JP" altLang="en-US" sz="11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離れた場所からも</a:t>
            </a:r>
            <a:r>
              <a:rPr lang="en-US" altLang="ja-JP" sz="11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OSAKA</a:t>
            </a:r>
            <a:r>
              <a:rPr lang="ja-JP" altLang="en-US" sz="11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光のルネサンスを体感できる遠隔操作ロボット</a:t>
            </a:r>
            <a:endParaRPr lang="en-US" altLang="ja-JP" sz="11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29"/>
          <p:cNvSpPr txBox="1">
            <a:spLocks noChangeArrowheads="1"/>
          </p:cNvSpPr>
          <p:nvPr/>
        </p:nvSpPr>
        <p:spPr bwMode="auto">
          <a:xfrm>
            <a:off x="56456" y="3573016"/>
            <a:ext cx="2231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2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２．</a:t>
            </a:r>
            <a:r>
              <a:rPr lang="en-US" altLang="ja-JP" sz="12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2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遠隔医療通訳サービス</a:t>
            </a:r>
            <a:endParaRPr lang="en-US" altLang="ja-JP" sz="1200" b="1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2" r="12130" b="11036"/>
          <a:stretch/>
        </p:blipFill>
        <p:spPr>
          <a:xfrm>
            <a:off x="128464" y="1428635"/>
            <a:ext cx="2520000" cy="1640325"/>
          </a:xfrm>
          <a:prstGeom prst="rect">
            <a:avLst/>
          </a:prstGeom>
        </p:spPr>
      </p:pic>
      <p:sp>
        <p:nvSpPr>
          <p:cNvPr id="35" name="テキスト ボックス 29"/>
          <p:cNvSpPr txBox="1">
            <a:spLocks noChangeArrowheads="1"/>
          </p:cNvSpPr>
          <p:nvPr/>
        </p:nvSpPr>
        <p:spPr bwMode="auto">
          <a:xfrm>
            <a:off x="56456" y="4365104"/>
            <a:ext cx="27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2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３．イルミネーション</a:t>
            </a:r>
            <a:endParaRPr lang="en-US" altLang="ja-JP" sz="1200" b="1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2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演出プログラミング教室</a:t>
            </a:r>
            <a:endParaRPr lang="en-US" altLang="ja-JP" sz="1200" b="1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テキスト ボックス 29"/>
          <p:cNvSpPr txBox="1">
            <a:spLocks noChangeArrowheads="1"/>
          </p:cNvSpPr>
          <p:nvPr/>
        </p:nvSpPr>
        <p:spPr bwMode="auto">
          <a:xfrm>
            <a:off x="294932" y="4797152"/>
            <a:ext cx="2700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ja-JP" altLang="en-US" sz="11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プログラミングツールを使った</a:t>
            </a:r>
            <a:r>
              <a:rPr lang="ja-JP" altLang="en-US" sz="1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オリジナル</a:t>
            </a:r>
            <a:r>
              <a:rPr lang="ja-JP" altLang="en-US" sz="11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1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光</a:t>
            </a:r>
            <a:r>
              <a:rPr lang="ja-JP" altLang="en-US" sz="11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1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演出</a:t>
            </a:r>
            <a:r>
              <a:rPr lang="ja-JP" altLang="en-US" sz="11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を制作</a:t>
            </a:r>
            <a:r>
              <a:rPr lang="ja-JP" altLang="en-US" sz="1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11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展示</a:t>
            </a:r>
            <a:endParaRPr lang="en-US" altLang="ja-JP" sz="11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6"/>
          <a:srcRect t="4266" b="3757"/>
          <a:stretch/>
        </p:blipFill>
        <p:spPr>
          <a:xfrm>
            <a:off x="776464" y="5201352"/>
            <a:ext cx="1872000" cy="1468008"/>
          </a:xfrm>
          <a:prstGeom prst="rect">
            <a:avLst/>
          </a:prstGeom>
        </p:spPr>
      </p:pic>
      <p:sp>
        <p:nvSpPr>
          <p:cNvPr id="23" name="スライド番号プレースホルダー 3"/>
          <p:cNvSpPr txBox="1">
            <a:spLocks/>
          </p:cNvSpPr>
          <p:nvPr/>
        </p:nvSpPr>
        <p:spPr>
          <a:xfrm>
            <a:off x="9010065" y="6558951"/>
            <a:ext cx="911487" cy="19119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defPPr>
              <a:defRPr lang="ja-JP"/>
            </a:defPPr>
            <a:lvl1pPr marL="0" algn="r" defTabSz="957816" rtl="0" eaLnBrk="1" latinLnBrk="0" hangingPunct="1"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908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816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724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631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539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447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355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263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６</a:t>
            </a:r>
          </a:p>
        </p:txBody>
      </p:sp>
      <p:sp>
        <p:nvSpPr>
          <p:cNvPr id="49" name="テキスト ボックス 29"/>
          <p:cNvSpPr txBox="1">
            <a:spLocks noChangeArrowheads="1"/>
          </p:cNvSpPr>
          <p:nvPr/>
        </p:nvSpPr>
        <p:spPr bwMode="auto">
          <a:xfrm>
            <a:off x="294932" y="3854745"/>
            <a:ext cx="285786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ja-JP" altLang="en-US" sz="11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インバウンド向けの遠隔医療通訳サービス</a:t>
            </a:r>
            <a:endParaRPr lang="en-US" altLang="ja-JP" sz="11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5"/>
          <a:stretch/>
        </p:blipFill>
        <p:spPr>
          <a:xfrm>
            <a:off x="2962097" y="1245737"/>
            <a:ext cx="2448000" cy="1622318"/>
          </a:xfrm>
          <a:prstGeom prst="rect">
            <a:avLst/>
          </a:prstGeom>
        </p:spPr>
      </p:pic>
      <p:sp>
        <p:nvSpPr>
          <p:cNvPr id="38" name="テキスト ボックス 37"/>
          <p:cNvSpPr txBox="1">
            <a:spLocks noChangeArrowheads="1"/>
          </p:cNvSpPr>
          <p:nvPr/>
        </p:nvSpPr>
        <p:spPr bwMode="auto">
          <a:xfrm>
            <a:off x="2994932" y="1325066"/>
            <a:ext cx="122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1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おもてなし隊</a:t>
            </a:r>
            <a:endParaRPr lang="en-US" altLang="ja-JP" sz="11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085" y="2454157"/>
            <a:ext cx="2448000" cy="1632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37" name="テキスト ボックス 36"/>
          <p:cNvSpPr txBox="1">
            <a:spLocks noChangeArrowheads="1"/>
          </p:cNvSpPr>
          <p:nvPr/>
        </p:nvSpPr>
        <p:spPr bwMode="auto">
          <a:xfrm>
            <a:off x="4972066" y="3715194"/>
            <a:ext cx="1008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1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ひかり</a:t>
            </a:r>
            <a:r>
              <a:rPr lang="ja-JP" altLang="en-US" sz="11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の実</a:t>
            </a:r>
            <a:endParaRPr lang="en-US" altLang="ja-JP" sz="11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105128" y="1700808"/>
            <a:ext cx="3528000" cy="97200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水都大阪のシンボル中之島で実施されるプログラムとして、様々な連携を深め、「観光の側面からのまちづくり」を推進していく。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6644992" y="2991279"/>
            <a:ext cx="2700000" cy="57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プログラムのクオリティ向上</a:t>
            </a:r>
            <a:endParaRPr kumimoji="1" lang="en-US" altLang="ja-JP" sz="1600" dirty="0" smtClean="0"/>
          </a:p>
          <a:p>
            <a:pPr algn="ctr"/>
            <a:r>
              <a:rPr lang="ja-JP" altLang="en-US" sz="1600" dirty="0" smtClean="0"/>
              <a:t>（ブランド価値向上）</a:t>
            </a:r>
            <a:endParaRPr kumimoji="1" lang="ja-JP" altLang="en-US" sz="1600" dirty="0"/>
          </a:p>
        </p:txBody>
      </p:sp>
      <p:sp>
        <p:nvSpPr>
          <p:cNvPr id="5" name="十字形 4"/>
          <p:cNvSpPr/>
          <p:nvPr/>
        </p:nvSpPr>
        <p:spPr>
          <a:xfrm>
            <a:off x="7850992" y="3669887"/>
            <a:ext cx="288000" cy="288000"/>
          </a:xfrm>
          <a:prstGeom prst="plus">
            <a:avLst>
              <a:gd name="adj" fmla="val 35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角丸四角形 49"/>
          <p:cNvSpPr/>
          <p:nvPr/>
        </p:nvSpPr>
        <p:spPr>
          <a:xfrm>
            <a:off x="6644992" y="4060495"/>
            <a:ext cx="2700000" cy="57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エリアや海外、民間等</a:t>
            </a:r>
            <a:endParaRPr kumimoji="1" lang="en-US" altLang="ja-JP" sz="1600" dirty="0" smtClean="0"/>
          </a:p>
          <a:p>
            <a:pPr algn="ctr"/>
            <a:r>
              <a:rPr kumimoji="1" lang="ja-JP" altLang="en-US" sz="1600" dirty="0" smtClean="0"/>
              <a:t>との連携</a:t>
            </a:r>
            <a:endParaRPr kumimoji="1" lang="ja-JP" altLang="en-US" sz="1600" dirty="0"/>
          </a:p>
        </p:txBody>
      </p:sp>
      <p:sp>
        <p:nvSpPr>
          <p:cNvPr id="7" name="下矢印 6"/>
          <p:cNvSpPr/>
          <p:nvPr/>
        </p:nvSpPr>
        <p:spPr>
          <a:xfrm>
            <a:off x="7814992" y="4739103"/>
            <a:ext cx="360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6284992" y="5129711"/>
            <a:ext cx="3420000" cy="72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観光</a:t>
            </a:r>
            <a:r>
              <a:rPr lang="ja-JP" altLang="en-US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の側面からの</a:t>
            </a:r>
            <a:r>
              <a:rPr lang="ja-JP" altLang="en-US" sz="16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まちづくり推進</a:t>
            </a:r>
            <a:endParaRPr lang="en-US" altLang="ja-JP" sz="1600" b="1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ja-JP" altLang="en-US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観光地域まちづくり</a:t>
            </a:r>
            <a:r>
              <a:rPr lang="ja-JP" altLang="en-US" sz="16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1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660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直線コネクタ 69"/>
          <p:cNvCxnSpPr/>
          <p:nvPr/>
        </p:nvCxnSpPr>
        <p:spPr>
          <a:xfrm>
            <a:off x="452438" y="476672"/>
            <a:ext cx="9001125" cy="0"/>
          </a:xfrm>
          <a:prstGeom prst="line">
            <a:avLst/>
          </a:prstGeom>
          <a:ln w="19050">
            <a:solidFill>
              <a:srgbClr val="3A3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5"/>
          <p:cNvSpPr txBox="1">
            <a:spLocks noChangeArrowheads="1"/>
          </p:cNvSpPr>
          <p:nvPr/>
        </p:nvSpPr>
        <p:spPr bwMode="auto">
          <a:xfrm>
            <a:off x="7627422" y="188640"/>
            <a:ext cx="19800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 dirty="0" smtClean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400" b="1" dirty="0" smtClean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エリアプログラム</a:t>
            </a:r>
            <a:r>
              <a:rPr lang="en-US" altLang="ja-JP" sz="1400" b="1" dirty="0" smtClean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lang="ja-JP" altLang="en-US" sz="1400" b="1" dirty="0">
              <a:solidFill>
                <a:srgbClr val="484C8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7" name="テキスト ボックス 62"/>
          <p:cNvSpPr txBox="1">
            <a:spLocks noChangeArrowheads="1"/>
          </p:cNvSpPr>
          <p:nvPr/>
        </p:nvSpPr>
        <p:spPr bwMode="auto">
          <a:xfrm>
            <a:off x="367855" y="572575"/>
            <a:ext cx="57181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府域各所から “</a:t>
            </a:r>
            <a:r>
              <a:rPr lang="en-US" altLang="ja-JP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９団体” “２２のプログラム”が参加</a:t>
            </a:r>
            <a:endParaRPr lang="ja-JP" altLang="en-US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4" name="スライド番号プレースホルダー 3"/>
          <p:cNvSpPr txBox="1">
            <a:spLocks/>
          </p:cNvSpPr>
          <p:nvPr/>
        </p:nvSpPr>
        <p:spPr>
          <a:xfrm>
            <a:off x="8985448" y="6550173"/>
            <a:ext cx="911487" cy="19119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defPPr>
              <a:defRPr lang="ja-JP"/>
            </a:defPPr>
            <a:lvl1pPr marL="0" algn="r" defTabSz="957816" rtl="0" eaLnBrk="1" latinLnBrk="0" hangingPunct="1"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908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816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724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631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539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447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355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263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７</a:t>
            </a:r>
            <a:endParaRPr lang="ja-JP" altLang="en-US" sz="11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466" y="1654766"/>
            <a:ext cx="3240360" cy="385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5" b="26491"/>
          <a:stretch/>
        </p:blipFill>
        <p:spPr bwMode="auto">
          <a:xfrm>
            <a:off x="128464" y="44624"/>
            <a:ext cx="1191794" cy="40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テキスト ボックス 62"/>
          <p:cNvSpPr txBox="1">
            <a:spLocks noChangeArrowheads="1"/>
          </p:cNvSpPr>
          <p:nvPr/>
        </p:nvSpPr>
        <p:spPr bwMode="auto">
          <a:xfrm>
            <a:off x="6671299" y="548632"/>
            <a:ext cx="2142245" cy="48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1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1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大阪市以外のプログラム</a:t>
            </a:r>
            <a:r>
              <a:rPr lang="en-US" altLang="ja-JP" sz="11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pPr algn="ctr">
              <a:spcBef>
                <a:spcPts val="400"/>
              </a:spcBef>
            </a:pPr>
            <a:r>
              <a:rPr lang="ja-JP" altLang="en-US" sz="11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（１０団体 １１ プログラム）</a:t>
            </a:r>
            <a:endParaRPr lang="ja-JP" altLang="en-US" sz="11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88" name="グループ化 87"/>
          <p:cNvGrpSpPr/>
          <p:nvPr/>
        </p:nvGrpSpPr>
        <p:grpSpPr>
          <a:xfrm>
            <a:off x="3241270" y="4219319"/>
            <a:ext cx="4838932" cy="2594057"/>
            <a:chOff x="3241270" y="4191416"/>
            <a:chExt cx="4838932" cy="2594057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5475728" y="4191416"/>
              <a:ext cx="2604474" cy="2594057"/>
              <a:chOff x="2060494" y="4291327"/>
              <a:chExt cx="2604474" cy="2594057"/>
            </a:xfrm>
          </p:grpSpPr>
          <p:cxnSp>
            <p:nvCxnSpPr>
              <p:cNvPr id="145" name="直線コネクタ 144"/>
              <p:cNvCxnSpPr/>
              <p:nvPr/>
            </p:nvCxnSpPr>
            <p:spPr>
              <a:xfrm>
                <a:off x="2060494" y="4291327"/>
                <a:ext cx="1080117" cy="1302116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24" name="正方形/長方形 123"/>
              <p:cNvSpPr/>
              <p:nvPr/>
            </p:nvSpPr>
            <p:spPr>
              <a:xfrm>
                <a:off x="3067113" y="5542061"/>
                <a:ext cx="1597855" cy="13084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テキスト ボックス 124"/>
              <p:cNvSpPr txBox="1"/>
              <p:nvPr/>
            </p:nvSpPr>
            <p:spPr>
              <a:xfrm>
                <a:off x="2981494" y="5532769"/>
                <a:ext cx="168347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900" dirty="0" smtClean="0">
                    <a:solidFill>
                      <a:srgbClr val="00B0F0"/>
                    </a:solidFill>
                  </a:rPr>
                  <a:t>17 </a:t>
                </a:r>
                <a:r>
                  <a:rPr lang="ja-JP" altLang="en-US" sz="900" dirty="0" smtClean="0">
                    <a:solidFill>
                      <a:schemeClr val="bg1"/>
                    </a:solidFill>
                  </a:rPr>
                  <a:t>堺桜彩イルミネーション</a:t>
                </a:r>
                <a:r>
                  <a:rPr lang="en-US" altLang="ja-JP" sz="900" dirty="0" smtClean="0">
                    <a:solidFill>
                      <a:schemeClr val="bg1"/>
                    </a:solidFill>
                  </a:rPr>
                  <a:t>2018</a:t>
                </a:r>
              </a:p>
            </p:txBody>
          </p:sp>
          <p:sp>
            <p:nvSpPr>
              <p:cNvPr id="126" name="テキスト ボックス 125"/>
              <p:cNvSpPr txBox="1"/>
              <p:nvPr/>
            </p:nvSpPr>
            <p:spPr>
              <a:xfrm>
                <a:off x="3119314" y="6669940"/>
                <a:ext cx="151836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800" dirty="0" smtClean="0">
                    <a:solidFill>
                      <a:schemeClr val="bg1"/>
                    </a:solidFill>
                  </a:rPr>
                  <a:t>堺市中心市街地活性化協議会</a:t>
                </a:r>
                <a:endParaRPr lang="en-US" altLang="ja-JP" sz="800" dirty="0" smtClean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92" name="Picture 1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7517" y="5733255"/>
                <a:ext cx="1368153" cy="977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" name="グループ化 22"/>
            <p:cNvGrpSpPr/>
            <p:nvPr/>
          </p:nvGrpSpPr>
          <p:grpSpPr>
            <a:xfrm>
              <a:off x="3241270" y="4598991"/>
              <a:ext cx="3195729" cy="2186065"/>
              <a:chOff x="4716482" y="4699319"/>
              <a:chExt cx="3195729" cy="2186065"/>
            </a:xfrm>
          </p:grpSpPr>
          <p:cxnSp>
            <p:nvCxnSpPr>
              <p:cNvPr id="143" name="直線コネクタ 142"/>
              <p:cNvCxnSpPr/>
              <p:nvPr/>
            </p:nvCxnSpPr>
            <p:spPr>
              <a:xfrm>
                <a:off x="6851162" y="4699319"/>
                <a:ext cx="0" cy="118959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8" name="正方形/長方形 107"/>
              <p:cNvSpPr/>
              <p:nvPr/>
            </p:nvSpPr>
            <p:spPr>
              <a:xfrm>
                <a:off x="6393160" y="5542061"/>
                <a:ext cx="1519051" cy="13084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テキスト ボックス 108"/>
              <p:cNvSpPr txBox="1"/>
              <p:nvPr/>
            </p:nvSpPr>
            <p:spPr>
              <a:xfrm>
                <a:off x="6321152" y="5507940"/>
                <a:ext cx="13452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900" dirty="0" smtClean="0">
                    <a:solidFill>
                      <a:srgbClr val="00B0F0"/>
                    </a:solidFill>
                  </a:rPr>
                  <a:t>19 </a:t>
                </a:r>
                <a:r>
                  <a:rPr lang="ja-JP" altLang="en-US" sz="900" dirty="0" smtClean="0">
                    <a:solidFill>
                      <a:schemeClr val="bg1"/>
                    </a:solidFill>
                  </a:rPr>
                  <a:t>木楽座ストリート</a:t>
                </a:r>
                <a:endParaRPr lang="en-US" altLang="ja-JP" sz="900" dirty="0" smtClean="0">
                  <a:solidFill>
                    <a:schemeClr val="bg1"/>
                  </a:solidFill>
                </a:endParaRPr>
              </a:p>
              <a:p>
                <a:r>
                  <a:rPr lang="ja-JP" altLang="en-US" sz="900" dirty="0">
                    <a:solidFill>
                      <a:schemeClr val="bg1"/>
                    </a:solidFill>
                  </a:rPr>
                  <a:t>　</a:t>
                </a:r>
                <a:r>
                  <a:rPr lang="ja-JP" altLang="en-US" sz="900" dirty="0" smtClean="0">
                    <a:solidFill>
                      <a:schemeClr val="bg1"/>
                    </a:solidFill>
                  </a:rPr>
                  <a:t>　イズミネーション</a:t>
                </a:r>
                <a:r>
                  <a:rPr lang="en-US" altLang="ja-JP" sz="900" dirty="0" smtClean="0">
                    <a:solidFill>
                      <a:schemeClr val="bg1"/>
                    </a:solidFill>
                  </a:rPr>
                  <a:t>2018</a:t>
                </a:r>
              </a:p>
            </p:txBody>
          </p:sp>
          <p:sp>
            <p:nvSpPr>
              <p:cNvPr id="113" name="テキスト ボックス 112"/>
              <p:cNvSpPr txBox="1"/>
              <p:nvPr/>
            </p:nvSpPr>
            <p:spPr>
              <a:xfrm>
                <a:off x="6542811" y="6669940"/>
                <a:ext cx="110799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800" dirty="0" smtClean="0">
                    <a:solidFill>
                      <a:schemeClr val="bg1"/>
                    </a:solidFill>
                  </a:rPr>
                  <a:t>新商店街推進協議会</a:t>
                </a:r>
                <a:endParaRPr lang="en-US" altLang="ja-JP" sz="800" dirty="0" smtClean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8" name="Picture 1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9628" y="5875691"/>
                <a:ext cx="1238073" cy="818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5" name="正方形/長方形 114"/>
              <p:cNvSpPr/>
              <p:nvPr/>
            </p:nvSpPr>
            <p:spPr>
              <a:xfrm>
                <a:off x="4802101" y="5542061"/>
                <a:ext cx="1519051" cy="13084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テキスト ボックス 115"/>
              <p:cNvSpPr txBox="1"/>
              <p:nvPr/>
            </p:nvSpPr>
            <p:spPr>
              <a:xfrm>
                <a:off x="4716482" y="5532769"/>
                <a:ext cx="13324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900" dirty="0" smtClean="0">
                    <a:solidFill>
                      <a:srgbClr val="00B0F0"/>
                    </a:solidFill>
                  </a:rPr>
                  <a:t>18 </a:t>
                </a:r>
                <a:r>
                  <a:rPr lang="ja-JP" altLang="en-US" sz="900" dirty="0" smtClean="0">
                    <a:solidFill>
                      <a:schemeClr val="bg1"/>
                    </a:solidFill>
                  </a:rPr>
                  <a:t>イズミネーション</a:t>
                </a:r>
                <a:r>
                  <a:rPr lang="en-US" altLang="ja-JP" sz="900" dirty="0" smtClean="0">
                    <a:solidFill>
                      <a:schemeClr val="bg1"/>
                    </a:solidFill>
                  </a:rPr>
                  <a:t>2018</a:t>
                </a:r>
              </a:p>
              <a:p>
                <a:r>
                  <a:rPr lang="ja-JP" altLang="en-US" sz="900" dirty="0">
                    <a:solidFill>
                      <a:schemeClr val="bg1"/>
                    </a:solidFill>
                  </a:rPr>
                  <a:t>　</a:t>
                </a:r>
                <a:r>
                  <a:rPr lang="ja-JP" altLang="en-US" sz="900" dirty="0" smtClean="0">
                    <a:solidFill>
                      <a:schemeClr val="bg1"/>
                    </a:solidFill>
                  </a:rPr>
                  <a:t>　和泉府中</a:t>
                </a:r>
                <a:endParaRPr lang="en-US" altLang="ja-JP" sz="9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7" name="テキスト ボックス 116"/>
              <p:cNvSpPr txBox="1"/>
              <p:nvPr/>
            </p:nvSpPr>
            <p:spPr>
              <a:xfrm>
                <a:off x="5313040" y="6669940"/>
                <a:ext cx="49244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800" dirty="0" smtClean="0">
                    <a:solidFill>
                      <a:schemeClr val="bg1"/>
                    </a:solidFill>
                  </a:rPr>
                  <a:t>和泉</a:t>
                </a:r>
                <a:r>
                  <a:rPr lang="ja-JP" altLang="en-US" sz="800" dirty="0">
                    <a:solidFill>
                      <a:schemeClr val="bg1"/>
                    </a:solidFill>
                  </a:rPr>
                  <a:t>市</a:t>
                </a:r>
                <a:endParaRPr lang="en-US" altLang="ja-JP" sz="800" dirty="0" smtClean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65" name="Picture 1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7019" y="5858263"/>
                <a:ext cx="1312125" cy="8436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9" name="テキスト ボックス 188"/>
              <p:cNvSpPr txBox="1"/>
              <p:nvPr/>
            </p:nvSpPr>
            <p:spPr>
              <a:xfrm>
                <a:off x="7025418" y="5193240"/>
                <a:ext cx="80182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800" dirty="0">
                    <a:solidFill>
                      <a:schemeClr val="bg1"/>
                    </a:solidFill>
                  </a:rPr>
                  <a:t>　</a:t>
                </a:r>
                <a:r>
                  <a:rPr lang="ja-JP" altLang="en-US" sz="800" dirty="0" smtClean="0">
                    <a:solidFill>
                      <a:schemeClr val="bg1"/>
                    </a:solidFill>
                  </a:rPr>
                  <a:t>　　富田林市</a:t>
                </a:r>
                <a:endParaRPr lang="en-US" altLang="ja-JP" sz="800" dirty="0" smtClean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7" name="グループ化 36"/>
          <p:cNvGrpSpPr/>
          <p:nvPr/>
        </p:nvGrpSpPr>
        <p:grpSpPr>
          <a:xfrm>
            <a:off x="4405962" y="984908"/>
            <a:ext cx="5434026" cy="2409373"/>
            <a:chOff x="4405962" y="984908"/>
            <a:chExt cx="5434026" cy="2409373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4405962" y="1004145"/>
              <a:ext cx="2380780" cy="1949562"/>
              <a:chOff x="4405962" y="1004145"/>
              <a:chExt cx="2380780" cy="1949562"/>
            </a:xfrm>
          </p:grpSpPr>
          <p:cxnSp>
            <p:nvCxnSpPr>
              <p:cNvPr id="147" name="直線コネクタ 146"/>
              <p:cNvCxnSpPr/>
              <p:nvPr/>
            </p:nvCxnSpPr>
            <p:spPr>
              <a:xfrm flipH="1" flipV="1">
                <a:off x="5560184" y="1682433"/>
                <a:ext cx="23395" cy="1271274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4" name="グループ化 3"/>
              <p:cNvGrpSpPr/>
              <p:nvPr/>
            </p:nvGrpSpPr>
            <p:grpSpPr>
              <a:xfrm>
                <a:off x="4405962" y="1004145"/>
                <a:ext cx="2380780" cy="1196964"/>
                <a:chOff x="4160912" y="683404"/>
                <a:chExt cx="2380780" cy="1196964"/>
              </a:xfrm>
            </p:grpSpPr>
            <p:sp>
              <p:nvSpPr>
                <p:cNvPr id="8" name="正方形/長方形 7"/>
                <p:cNvSpPr/>
                <p:nvPr/>
              </p:nvSpPr>
              <p:spPr>
                <a:xfrm>
                  <a:off x="4237207" y="694874"/>
                  <a:ext cx="1075833" cy="11547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9" name="Picture 3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2603" y="980728"/>
                  <a:ext cx="1040437" cy="6953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8" name="正方形/長方形 37"/>
                <p:cNvSpPr/>
                <p:nvPr/>
              </p:nvSpPr>
              <p:spPr>
                <a:xfrm>
                  <a:off x="5318741" y="694874"/>
                  <a:ext cx="1222951" cy="11547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en-US" altLang="ja-JP" sz="800" dirty="0" smtClean="0"/>
                </a:p>
              </p:txBody>
            </p:sp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4160912" y="1664924"/>
                  <a:ext cx="2380780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800" dirty="0" smtClean="0">
                      <a:solidFill>
                        <a:schemeClr val="bg1"/>
                      </a:solidFill>
                    </a:rPr>
                    <a:t>万博記念公園マネジメントパートナーズ</a:t>
                  </a:r>
                  <a:r>
                    <a:rPr kumimoji="1" lang="en-US" altLang="ja-JP" sz="800" dirty="0" smtClean="0">
                      <a:solidFill>
                        <a:schemeClr val="bg1"/>
                      </a:solidFill>
                    </a:rPr>
                    <a:t>×EXPOCITY</a:t>
                  </a:r>
                  <a:endParaRPr kumimoji="1" lang="ja-JP" alt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4202499" y="683404"/>
                  <a:ext cx="12763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900" dirty="0" smtClean="0">
                      <a:solidFill>
                        <a:srgbClr val="00B0F0"/>
                      </a:solidFill>
                    </a:rPr>
                    <a:t>14 </a:t>
                  </a:r>
                  <a:r>
                    <a:rPr kumimoji="1" lang="en-US" altLang="ja-JP" sz="900" dirty="0" smtClean="0">
                      <a:solidFill>
                        <a:schemeClr val="bg1"/>
                      </a:solidFill>
                    </a:rPr>
                    <a:t>Wonder Experience </a:t>
                  </a:r>
                </a:p>
                <a:p>
                  <a:r>
                    <a:rPr lang="ja-JP" altLang="en-US" sz="900" dirty="0">
                      <a:solidFill>
                        <a:schemeClr val="bg1"/>
                      </a:solidFill>
                    </a:rPr>
                    <a:t>　</a:t>
                  </a:r>
                  <a:r>
                    <a:rPr lang="ja-JP" altLang="en-US" sz="900" dirty="0" smtClean="0">
                      <a:solidFill>
                        <a:schemeClr val="bg1"/>
                      </a:solidFill>
                    </a:rPr>
                    <a:t>　</a:t>
                  </a:r>
                  <a:r>
                    <a:rPr kumimoji="1" lang="ja-JP" altLang="en-US" sz="900" dirty="0" smtClean="0">
                      <a:solidFill>
                        <a:schemeClr val="bg1"/>
                      </a:solidFill>
                    </a:rPr>
                    <a:t>イルミナイト万博</a:t>
                  </a:r>
                  <a:endParaRPr kumimoji="1" lang="ja-JP" altLang="en-US" sz="900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3" name="Picture 4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57056" y="993520"/>
                  <a:ext cx="1044657" cy="707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3" name="テキスト ボックス 42"/>
                <p:cNvSpPr txBox="1"/>
                <p:nvPr/>
              </p:nvSpPr>
              <p:spPr>
                <a:xfrm>
                  <a:off x="5385048" y="683404"/>
                  <a:ext cx="11192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900" dirty="0" smtClean="0">
                      <a:solidFill>
                        <a:srgbClr val="00B0F0"/>
                      </a:solidFill>
                    </a:rPr>
                    <a:t>15 </a:t>
                  </a:r>
                  <a:r>
                    <a:rPr kumimoji="1" lang="en-US" altLang="ja-JP" sz="900" dirty="0" smtClean="0">
                      <a:solidFill>
                        <a:schemeClr val="bg1"/>
                      </a:solidFill>
                    </a:rPr>
                    <a:t>EXPOCITY </a:t>
                  </a:r>
                </a:p>
                <a:p>
                  <a:r>
                    <a:rPr lang="ja-JP" altLang="en-US" sz="900" dirty="0">
                      <a:solidFill>
                        <a:schemeClr val="bg1"/>
                      </a:solidFill>
                    </a:rPr>
                    <a:t>　</a:t>
                  </a:r>
                  <a:r>
                    <a:rPr lang="ja-JP" altLang="en-US" sz="900" dirty="0" smtClean="0">
                      <a:solidFill>
                        <a:schemeClr val="bg1"/>
                      </a:solidFill>
                    </a:rPr>
                    <a:t>　</a:t>
                  </a:r>
                  <a:r>
                    <a:rPr kumimoji="1" lang="ja-JP" altLang="en-US" sz="900" dirty="0" smtClean="0">
                      <a:solidFill>
                        <a:schemeClr val="bg1"/>
                      </a:solidFill>
                    </a:rPr>
                    <a:t>イルミネーション</a:t>
                  </a:r>
                  <a:endParaRPr kumimoji="1" lang="en-US" altLang="ja-JP" sz="900" dirty="0" smtClean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1" name="グループ化 10"/>
            <p:cNvGrpSpPr/>
            <p:nvPr/>
          </p:nvGrpSpPr>
          <p:grpSpPr>
            <a:xfrm>
              <a:off x="6085996" y="984908"/>
              <a:ext cx="2473380" cy="1538515"/>
              <a:chOff x="6435033" y="1213272"/>
              <a:chExt cx="2473380" cy="1538515"/>
            </a:xfrm>
          </p:grpSpPr>
          <p:cxnSp>
            <p:nvCxnSpPr>
              <p:cNvPr id="159" name="直線コネクタ 158"/>
              <p:cNvCxnSpPr/>
              <p:nvPr/>
            </p:nvCxnSpPr>
            <p:spPr>
              <a:xfrm flipV="1">
                <a:off x="6435033" y="2354362"/>
                <a:ext cx="1182512" cy="397425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9" name="正方形/長方形 58"/>
              <p:cNvSpPr/>
              <p:nvPr/>
            </p:nvSpPr>
            <p:spPr>
              <a:xfrm>
                <a:off x="7270867" y="1243001"/>
                <a:ext cx="1591059" cy="11547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テキスト ボックス 59"/>
              <p:cNvSpPr txBox="1"/>
              <p:nvPr/>
            </p:nvSpPr>
            <p:spPr>
              <a:xfrm>
                <a:off x="7185248" y="1213272"/>
                <a:ext cx="145264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900" dirty="0" smtClean="0">
                    <a:solidFill>
                      <a:srgbClr val="00B0F0"/>
                    </a:solidFill>
                  </a:rPr>
                  <a:t>13</a:t>
                </a:r>
                <a:r>
                  <a:rPr lang="ja-JP" altLang="en-US" sz="900" dirty="0">
                    <a:solidFill>
                      <a:srgbClr val="00B0F0"/>
                    </a:solidFill>
                  </a:rPr>
                  <a:t> </a:t>
                </a:r>
                <a:r>
                  <a:rPr lang="ja-JP" altLang="en-US" sz="900" dirty="0" smtClean="0">
                    <a:solidFill>
                      <a:schemeClr val="bg1"/>
                    </a:solidFill>
                  </a:rPr>
                  <a:t>島本町イルミネーション</a:t>
                </a:r>
                <a:endParaRPr kumimoji="1" lang="ja-JP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7205703" y="2205444"/>
                <a:ext cx="170271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800" dirty="0" smtClean="0">
                    <a:solidFill>
                      <a:schemeClr val="bg1"/>
                    </a:solidFill>
                  </a:rPr>
                  <a:t>島本町イルミネーション実行委員会</a:t>
                </a:r>
                <a:endParaRPr kumimoji="1" lang="ja-JP" altLang="en-US" sz="8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1" name="Picture 6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79440" y="1415333"/>
                <a:ext cx="1338470" cy="8410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グループ化 13"/>
            <p:cNvGrpSpPr/>
            <p:nvPr/>
          </p:nvGrpSpPr>
          <p:grpSpPr>
            <a:xfrm>
              <a:off x="5797258" y="2186665"/>
              <a:ext cx="4042730" cy="1207616"/>
              <a:chOff x="5878822" y="2420888"/>
              <a:chExt cx="4042730" cy="1207616"/>
            </a:xfrm>
          </p:grpSpPr>
          <p:cxnSp>
            <p:nvCxnSpPr>
              <p:cNvPr id="202" name="直線コネクタ 201"/>
              <p:cNvCxnSpPr/>
              <p:nvPr/>
            </p:nvCxnSpPr>
            <p:spPr>
              <a:xfrm flipV="1">
                <a:off x="5878822" y="2471836"/>
                <a:ext cx="2504072" cy="694291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4" name="正方形/長方形 53"/>
              <p:cNvSpPr/>
              <p:nvPr/>
            </p:nvSpPr>
            <p:spPr>
              <a:xfrm>
                <a:off x="8330493" y="2450617"/>
                <a:ext cx="1519051" cy="11547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テキスト ボックス 54"/>
              <p:cNvSpPr txBox="1"/>
              <p:nvPr/>
            </p:nvSpPr>
            <p:spPr>
              <a:xfrm>
                <a:off x="8244874" y="2420888"/>
                <a:ext cx="14414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900" dirty="0" smtClean="0">
                    <a:solidFill>
                      <a:srgbClr val="00B0F0"/>
                    </a:solidFill>
                  </a:rPr>
                  <a:t>12 </a:t>
                </a:r>
                <a:r>
                  <a:rPr lang="ja-JP" altLang="en-US" sz="900" dirty="0" smtClean="0">
                    <a:solidFill>
                      <a:schemeClr val="bg1"/>
                    </a:solidFill>
                  </a:rPr>
                  <a:t>いばらきイルミフェスタ</a:t>
                </a:r>
                <a:endParaRPr lang="en-US" altLang="ja-JP" sz="900" dirty="0" smtClean="0">
                  <a:solidFill>
                    <a:schemeClr val="bg1"/>
                  </a:solidFill>
                </a:endParaRPr>
              </a:p>
              <a:p>
                <a:r>
                  <a:rPr kumimoji="1" lang="ja-JP" altLang="en-US" sz="900" dirty="0">
                    <a:solidFill>
                      <a:schemeClr val="bg1"/>
                    </a:solidFill>
                  </a:rPr>
                  <a:t>　</a:t>
                </a:r>
                <a:r>
                  <a:rPr kumimoji="1" lang="ja-JP" altLang="en-US" sz="900" dirty="0" smtClean="0">
                    <a:solidFill>
                      <a:schemeClr val="bg1"/>
                    </a:solidFill>
                  </a:rPr>
                  <a:t>　 灯（</a:t>
                </a:r>
                <a:r>
                  <a:rPr kumimoji="1" lang="en-US" altLang="ja-JP" sz="900" dirty="0" smtClean="0">
                    <a:solidFill>
                      <a:schemeClr val="bg1"/>
                    </a:solidFill>
                  </a:rPr>
                  <a:t>AKARI</a:t>
                </a:r>
                <a:r>
                  <a:rPr kumimoji="1" lang="ja-JP" altLang="en-US" sz="900" dirty="0" smtClean="0">
                    <a:solidFill>
                      <a:schemeClr val="bg1"/>
                    </a:solidFill>
                  </a:rPr>
                  <a:t>）</a:t>
                </a:r>
                <a:endParaRPr kumimoji="1" lang="ja-JP" altLang="en-US" sz="9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6" name="Picture 5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08184" y="2750182"/>
                <a:ext cx="1197344" cy="734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" name="テキスト ボックス 56"/>
              <p:cNvSpPr txBox="1"/>
              <p:nvPr/>
            </p:nvSpPr>
            <p:spPr>
              <a:xfrm>
                <a:off x="8265329" y="3413060"/>
                <a:ext cx="165622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800" dirty="0" smtClean="0">
                    <a:solidFill>
                      <a:schemeClr val="bg1"/>
                    </a:solidFill>
                  </a:rPr>
                  <a:t>いばらきイルミフェスタ実行委員会</a:t>
                </a:r>
                <a:endParaRPr kumimoji="1" lang="ja-JP" altLang="en-US" sz="8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6" name="グループ化 15"/>
          <p:cNvGrpSpPr/>
          <p:nvPr/>
        </p:nvGrpSpPr>
        <p:grpSpPr>
          <a:xfrm>
            <a:off x="6189500" y="2475330"/>
            <a:ext cx="2000620" cy="1330726"/>
            <a:chOff x="10730989" y="2070284"/>
            <a:chExt cx="2000620" cy="1330726"/>
          </a:xfrm>
        </p:grpSpPr>
        <p:cxnSp>
          <p:nvCxnSpPr>
            <p:cNvPr id="146" name="直線コネクタ 145"/>
            <p:cNvCxnSpPr/>
            <p:nvPr/>
          </p:nvCxnSpPr>
          <p:spPr>
            <a:xfrm flipV="1">
              <a:off x="10730989" y="2800860"/>
              <a:ext cx="840647" cy="1058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6" name="正方形/長方形 65"/>
            <p:cNvSpPr/>
            <p:nvPr/>
          </p:nvSpPr>
          <p:spPr>
            <a:xfrm>
              <a:off x="11212558" y="2070284"/>
              <a:ext cx="1519051" cy="13084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11126939" y="2070284"/>
              <a:ext cx="1375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>
                  <a:solidFill>
                    <a:srgbClr val="00B0F0"/>
                  </a:solidFill>
                </a:rPr>
                <a:t>16 </a:t>
              </a:r>
              <a:r>
                <a:rPr lang="ja-JP" altLang="en-US" sz="900" dirty="0" smtClean="0">
                  <a:solidFill>
                    <a:schemeClr val="bg1"/>
                  </a:solidFill>
                </a:rPr>
                <a:t>大東市スマイル </a:t>
              </a:r>
              <a:endParaRPr lang="en-US" altLang="ja-JP" sz="900" dirty="0">
                <a:solidFill>
                  <a:schemeClr val="bg1"/>
                </a:solidFill>
              </a:endParaRPr>
            </a:p>
            <a:p>
              <a:r>
                <a:rPr lang="ja-JP" altLang="en-US" sz="900" dirty="0" smtClean="0">
                  <a:solidFill>
                    <a:schemeClr val="bg1"/>
                  </a:solidFill>
                </a:rPr>
                <a:t>      イルミネーション</a:t>
              </a:r>
              <a:r>
                <a:rPr lang="en-US" altLang="ja-JP" sz="900" dirty="0" smtClean="0">
                  <a:solidFill>
                    <a:schemeClr val="bg1"/>
                  </a:solidFill>
                </a:rPr>
                <a:t>2018</a:t>
              </a:r>
              <a:endParaRPr kumimoji="1" lang="ja-JP" alt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11203627" y="3062456"/>
              <a:ext cx="15279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800" dirty="0" smtClean="0">
                  <a:solidFill>
                    <a:schemeClr val="bg1"/>
                  </a:solidFill>
                </a:rPr>
                <a:t>大東市イルミネーションイベント</a:t>
              </a:r>
              <a:endParaRPr lang="en-US" altLang="ja-JP" sz="800" dirty="0" smtClean="0">
                <a:solidFill>
                  <a:schemeClr val="bg1"/>
                </a:solidFill>
              </a:endParaRPr>
            </a:p>
            <a:p>
              <a:r>
                <a:rPr lang="ja-JP" altLang="en-US" sz="800" dirty="0" smtClean="0">
                  <a:solidFill>
                    <a:schemeClr val="bg1"/>
                  </a:solidFill>
                </a:rPr>
                <a:t>実行委員会</a:t>
              </a:r>
              <a:endParaRPr kumimoji="1" lang="ja-JP" altLang="en-US" sz="800" dirty="0">
                <a:solidFill>
                  <a:schemeClr val="bg1"/>
                </a:solidFill>
              </a:endParaRPr>
            </a:p>
          </p:txBody>
        </p:sp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612" y="2439616"/>
              <a:ext cx="1012965" cy="624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グループ化 6"/>
          <p:cNvGrpSpPr/>
          <p:nvPr/>
        </p:nvGrpSpPr>
        <p:grpSpPr>
          <a:xfrm>
            <a:off x="209942" y="956340"/>
            <a:ext cx="5265786" cy="5773705"/>
            <a:chOff x="209942" y="956340"/>
            <a:chExt cx="5265786" cy="5773705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209942" y="956340"/>
              <a:ext cx="5265786" cy="5773705"/>
              <a:chOff x="-839791" y="2278615"/>
              <a:chExt cx="5265786" cy="5773705"/>
            </a:xfrm>
          </p:grpSpPr>
          <p:cxnSp>
            <p:nvCxnSpPr>
              <p:cNvPr id="75" name="直線コネクタ 74"/>
              <p:cNvCxnSpPr/>
              <p:nvPr/>
            </p:nvCxnSpPr>
            <p:spPr>
              <a:xfrm flipV="1">
                <a:off x="2693391" y="4947219"/>
                <a:ext cx="1732604" cy="313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3" name="グループ化 2"/>
              <p:cNvGrpSpPr/>
              <p:nvPr/>
            </p:nvGrpSpPr>
            <p:grpSpPr>
              <a:xfrm>
                <a:off x="-839791" y="2278615"/>
                <a:ext cx="4052004" cy="5773705"/>
                <a:chOff x="-839791" y="2278615"/>
                <a:chExt cx="4052004" cy="5773705"/>
              </a:xfrm>
            </p:grpSpPr>
            <p:sp>
              <p:nvSpPr>
                <p:cNvPr id="78" name="テキスト ボックス 62"/>
                <p:cNvSpPr txBox="1">
                  <a:spLocks noChangeArrowheads="1"/>
                </p:cNvSpPr>
                <p:nvPr/>
              </p:nvSpPr>
              <p:spPr bwMode="auto">
                <a:xfrm>
                  <a:off x="-722413" y="2278615"/>
                  <a:ext cx="3871225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ja-JP" sz="1200" b="1" dirty="0" smtClean="0">
                      <a:solidFill>
                        <a:srgbClr val="FF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【</a:t>
                  </a:r>
                  <a:r>
                    <a:rPr lang="ja-JP" altLang="en-US" sz="1100" b="1" dirty="0" smtClean="0">
                      <a:solidFill>
                        <a:srgbClr val="FF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大阪市内のプログラム</a:t>
                  </a:r>
                  <a:r>
                    <a:rPr lang="en-US" altLang="ja-JP" sz="1100" b="1" dirty="0" smtClean="0">
                      <a:solidFill>
                        <a:srgbClr val="FF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】</a:t>
                  </a:r>
                  <a:r>
                    <a:rPr lang="ja-JP" altLang="en-US" sz="1100" b="1" dirty="0" smtClean="0">
                      <a:solidFill>
                        <a:srgbClr val="FF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（９団体 １１プログラム）</a:t>
                  </a:r>
                  <a:endParaRPr lang="ja-JP" altLang="en-US" sz="1100" b="1" dirty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grpSp>
              <p:nvGrpSpPr>
                <p:cNvPr id="2" name="グループ化 1"/>
                <p:cNvGrpSpPr/>
                <p:nvPr/>
              </p:nvGrpSpPr>
              <p:grpSpPr>
                <a:xfrm>
                  <a:off x="-839791" y="2492896"/>
                  <a:ext cx="4052004" cy="5559424"/>
                  <a:chOff x="-87560" y="821904"/>
                  <a:chExt cx="4052004" cy="5559424"/>
                </a:xfrm>
              </p:grpSpPr>
              <p:pic>
                <p:nvPicPr>
                  <p:cNvPr id="93" name="Picture 14"/>
                  <p:cNvPicPr>
                    <a:picLocks noChangeAspect="1" noChangeArrowheads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841068"/>
                    <a:ext cx="3964444" cy="4099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039" name="Picture 15"/>
                  <p:cNvPicPr>
                    <a:picLocks noChangeAspect="1" noChangeArrowheads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3860762"/>
                    <a:ext cx="2792760" cy="252056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33" name="テキスト ボックス 132"/>
                  <p:cNvSpPr txBox="1"/>
                  <p:nvPr/>
                </p:nvSpPr>
                <p:spPr>
                  <a:xfrm>
                    <a:off x="-87560" y="821904"/>
                    <a:ext cx="1393330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900" dirty="0" smtClean="0">
                        <a:solidFill>
                          <a:srgbClr val="00B0F0"/>
                        </a:solidFill>
                      </a:rPr>
                      <a:t>1</a:t>
                    </a:r>
                    <a:r>
                      <a:rPr lang="ja-JP" altLang="en-US" sz="900" dirty="0">
                        <a:solidFill>
                          <a:srgbClr val="00B0F0"/>
                        </a:solidFill>
                      </a:rPr>
                      <a:t> </a:t>
                    </a:r>
                    <a:r>
                      <a:rPr lang="ja-JP" altLang="en-US" sz="900" dirty="0" smtClean="0">
                        <a:solidFill>
                          <a:schemeClr val="bg1"/>
                        </a:solidFill>
                      </a:rPr>
                      <a:t>トワイライトファンタジー</a:t>
                    </a:r>
                    <a:endParaRPr lang="en-US" altLang="ja-JP" sz="900" dirty="0" smtClean="0">
                      <a:solidFill>
                        <a:schemeClr val="bg1"/>
                      </a:solidFill>
                    </a:endParaRPr>
                  </a:p>
                </p:txBody>
              </p:sp>
              <p:pic>
                <p:nvPicPr>
                  <p:cNvPr id="1040" name="Picture 16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4241" y="1052737"/>
                    <a:ext cx="1116558" cy="7199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75" name="テキスト ボックス 174"/>
                  <p:cNvSpPr txBox="1"/>
                  <p:nvPr/>
                </p:nvSpPr>
                <p:spPr>
                  <a:xfrm>
                    <a:off x="261933" y="1772816"/>
                    <a:ext cx="2170787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ja-JP" altLang="en-US" sz="800" dirty="0" smtClean="0">
                        <a:solidFill>
                          <a:schemeClr val="bg1"/>
                        </a:solidFill>
                      </a:rPr>
                      <a:t>梅田スノーマンフェスティバル</a:t>
                    </a:r>
                    <a:r>
                      <a:rPr lang="en-US" altLang="ja-JP" sz="800" dirty="0" smtClean="0">
                        <a:solidFill>
                          <a:schemeClr val="bg1"/>
                        </a:solidFill>
                      </a:rPr>
                      <a:t>2018</a:t>
                    </a:r>
                    <a:r>
                      <a:rPr lang="ja-JP" altLang="en-US" sz="800" dirty="0" smtClean="0">
                        <a:solidFill>
                          <a:schemeClr val="bg1"/>
                        </a:solidFill>
                      </a:rPr>
                      <a:t>実行委員会</a:t>
                    </a:r>
                    <a:endParaRPr lang="en-US" altLang="ja-JP" sz="8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6" name="テキスト ボックス 175"/>
                  <p:cNvSpPr txBox="1"/>
                  <p:nvPr/>
                </p:nvSpPr>
                <p:spPr>
                  <a:xfrm>
                    <a:off x="1280592" y="823729"/>
                    <a:ext cx="115127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sz="900" dirty="0" smtClean="0">
                        <a:solidFill>
                          <a:srgbClr val="0070C0"/>
                        </a:solidFill>
                      </a:rPr>
                      <a:t>2 </a:t>
                    </a:r>
                    <a:r>
                      <a:rPr lang="ja-JP" altLang="en-US" sz="900" dirty="0" smtClean="0">
                        <a:solidFill>
                          <a:schemeClr val="bg1"/>
                        </a:solidFill>
                      </a:rPr>
                      <a:t>光り輝く</a:t>
                    </a:r>
                    <a:endParaRPr lang="en-US" altLang="ja-JP" sz="900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ja-JP" altLang="en-US" sz="900" dirty="0">
                        <a:solidFill>
                          <a:schemeClr val="bg1"/>
                        </a:solidFill>
                      </a:rPr>
                      <a:t>　</a:t>
                    </a:r>
                    <a:r>
                      <a:rPr lang="en-US" altLang="ja-JP" sz="900" dirty="0" smtClean="0">
                        <a:solidFill>
                          <a:schemeClr val="bg1"/>
                        </a:solidFill>
                      </a:rPr>
                      <a:t>Christmas Forever!</a:t>
                    </a:r>
                  </a:p>
                </p:txBody>
              </p:sp>
              <p:pic>
                <p:nvPicPr>
                  <p:cNvPr id="1041" name="Picture 17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79890" y="1196753"/>
                    <a:ext cx="1124838" cy="5760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78" name="テキスト ボックス 177"/>
                  <p:cNvSpPr txBox="1"/>
                  <p:nvPr/>
                </p:nvSpPr>
                <p:spPr>
                  <a:xfrm>
                    <a:off x="2535506" y="836712"/>
                    <a:ext cx="107593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sz="900" dirty="0">
                        <a:solidFill>
                          <a:srgbClr val="0070C0"/>
                        </a:solidFill>
                      </a:rPr>
                      <a:t>3</a:t>
                    </a:r>
                    <a:r>
                      <a:rPr lang="en-US" altLang="ja-JP" sz="900" dirty="0" smtClean="0">
                        <a:solidFill>
                          <a:srgbClr val="0070C0"/>
                        </a:solidFill>
                      </a:rPr>
                      <a:t> </a:t>
                    </a:r>
                    <a:r>
                      <a:rPr lang="ja-JP" altLang="en-US" sz="900" dirty="0" smtClean="0">
                        <a:solidFill>
                          <a:schemeClr val="bg1"/>
                        </a:solidFill>
                      </a:rPr>
                      <a:t>新梅田シティ・</a:t>
                    </a:r>
                    <a:endParaRPr lang="en-US" altLang="ja-JP" sz="900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ja-JP" altLang="en-US" sz="900" dirty="0">
                        <a:solidFill>
                          <a:schemeClr val="bg1"/>
                        </a:solidFill>
                      </a:rPr>
                      <a:t>　</a:t>
                    </a:r>
                    <a:r>
                      <a:rPr lang="ja-JP" altLang="en-US" sz="900" dirty="0" smtClean="0">
                        <a:solidFill>
                          <a:schemeClr val="bg1"/>
                        </a:solidFill>
                      </a:rPr>
                      <a:t> クリスマスツリー</a:t>
                    </a:r>
                    <a:endParaRPr lang="en-US" altLang="ja-JP" sz="900" dirty="0" smtClean="0">
                      <a:solidFill>
                        <a:schemeClr val="bg1"/>
                      </a:solidFill>
                    </a:endParaRPr>
                  </a:p>
                </p:txBody>
              </p:sp>
              <p:pic>
                <p:nvPicPr>
                  <p:cNvPr id="1042" name="Picture 18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48744" y="1196752"/>
                    <a:ext cx="1170288" cy="5040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81" name="テキスト ボックス 180"/>
                  <p:cNvSpPr txBox="1"/>
                  <p:nvPr/>
                </p:nvSpPr>
                <p:spPr>
                  <a:xfrm>
                    <a:off x="-87560" y="1979548"/>
                    <a:ext cx="112562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sz="900" dirty="0">
                        <a:solidFill>
                          <a:srgbClr val="00B0F0"/>
                        </a:solidFill>
                      </a:rPr>
                      <a:t>4</a:t>
                    </a:r>
                    <a:r>
                      <a:rPr lang="ja-JP" altLang="en-US" sz="900" dirty="0" smtClean="0">
                        <a:solidFill>
                          <a:srgbClr val="00B0F0"/>
                        </a:solidFill>
                      </a:rPr>
                      <a:t> </a:t>
                    </a:r>
                    <a:r>
                      <a:rPr lang="ja-JP" altLang="en-US" sz="900" dirty="0" smtClean="0">
                        <a:solidFill>
                          <a:schemeClr val="bg1"/>
                        </a:solidFill>
                      </a:rPr>
                      <a:t>中之島ウォーター</a:t>
                    </a:r>
                    <a:endParaRPr lang="en-US" altLang="ja-JP" sz="900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ja-JP" altLang="en-US" sz="900" dirty="0">
                        <a:solidFill>
                          <a:schemeClr val="bg1"/>
                        </a:solidFill>
                      </a:rPr>
                      <a:t>　 </a:t>
                    </a:r>
                    <a:r>
                      <a:rPr lang="ja-JP" altLang="en-US" sz="900" dirty="0" smtClean="0">
                        <a:solidFill>
                          <a:schemeClr val="bg1"/>
                        </a:solidFill>
                      </a:rPr>
                      <a:t>ファンタジア</a:t>
                    </a:r>
                    <a:endParaRPr lang="en-US" altLang="ja-JP" sz="900" dirty="0" smtClean="0">
                      <a:solidFill>
                        <a:schemeClr val="bg1"/>
                      </a:solidFill>
                    </a:endParaRPr>
                  </a:p>
                </p:txBody>
              </p:sp>
              <p:pic>
                <p:nvPicPr>
                  <p:cNvPr id="1043" name="Picture 19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3521" y="2348880"/>
                    <a:ext cx="1117277" cy="6283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84" name="テキスト ボックス 183"/>
                  <p:cNvSpPr txBox="1"/>
                  <p:nvPr/>
                </p:nvSpPr>
                <p:spPr>
                  <a:xfrm>
                    <a:off x="-48117" y="2924944"/>
                    <a:ext cx="115288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ja-JP" altLang="en-US" sz="800" dirty="0" smtClean="0">
                        <a:solidFill>
                          <a:schemeClr val="bg1"/>
                        </a:solidFill>
                      </a:rPr>
                      <a:t>中之島ウエスト・エリア</a:t>
                    </a:r>
                    <a:endParaRPr lang="en-US" altLang="ja-JP" sz="800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ja-JP" altLang="en-US" sz="800" dirty="0" smtClean="0">
                        <a:solidFill>
                          <a:schemeClr val="bg1"/>
                        </a:solidFill>
                      </a:rPr>
                      <a:t>プロモーション連絡会</a:t>
                    </a:r>
                    <a:endParaRPr lang="en-US" altLang="ja-JP" sz="8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5" name="テキスト ボックス 184"/>
                  <p:cNvSpPr txBox="1"/>
                  <p:nvPr/>
                </p:nvSpPr>
                <p:spPr>
                  <a:xfrm>
                    <a:off x="1280592" y="2001034"/>
                    <a:ext cx="131959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sz="900" dirty="0" smtClean="0">
                        <a:solidFill>
                          <a:srgbClr val="00B0F0"/>
                        </a:solidFill>
                      </a:rPr>
                      <a:t>5</a:t>
                    </a:r>
                    <a:r>
                      <a:rPr lang="ja-JP" altLang="en-US" sz="900" dirty="0" smtClean="0">
                        <a:solidFill>
                          <a:srgbClr val="00B0F0"/>
                        </a:solidFill>
                      </a:rPr>
                      <a:t> </a:t>
                    </a:r>
                    <a:r>
                      <a:rPr lang="ja-JP" altLang="en-US" sz="900" dirty="0" smtClean="0">
                        <a:solidFill>
                          <a:schemeClr val="bg1"/>
                        </a:solidFill>
                      </a:rPr>
                      <a:t>大阪城イルミナージュ</a:t>
                    </a:r>
                    <a:endParaRPr lang="en-US" altLang="ja-JP" sz="900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ja-JP" altLang="en-US" sz="900" dirty="0">
                        <a:solidFill>
                          <a:schemeClr val="bg1"/>
                        </a:solidFill>
                      </a:rPr>
                      <a:t>　</a:t>
                    </a:r>
                    <a:r>
                      <a:rPr lang="ja-JP" altLang="en-US" sz="900" dirty="0" smtClean="0">
                        <a:solidFill>
                          <a:schemeClr val="bg1"/>
                        </a:solidFill>
                      </a:rPr>
                      <a:t>幕末・維新・文明開化</a:t>
                    </a:r>
                    <a:endParaRPr lang="en-US" altLang="ja-JP" sz="9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7" name="テキスト ボックス 186"/>
                  <p:cNvSpPr txBox="1"/>
                  <p:nvPr/>
                </p:nvSpPr>
                <p:spPr>
                  <a:xfrm>
                    <a:off x="1392043" y="3013665"/>
                    <a:ext cx="112082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ja-JP" altLang="en-US" sz="800" dirty="0" smtClean="0">
                        <a:solidFill>
                          <a:schemeClr val="bg1"/>
                        </a:solidFill>
                      </a:rPr>
                      <a:t>大阪城イルミナージュ</a:t>
                    </a:r>
                    <a:endParaRPr lang="en-US" altLang="ja-JP" sz="800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ja-JP" altLang="en-US" sz="800" dirty="0" smtClean="0">
                        <a:solidFill>
                          <a:schemeClr val="bg1"/>
                        </a:solidFill>
                      </a:rPr>
                      <a:t>実行委員会</a:t>
                    </a:r>
                    <a:endParaRPr lang="en-US" altLang="ja-JP" sz="800" dirty="0" smtClean="0">
                      <a:solidFill>
                        <a:schemeClr val="bg1"/>
                      </a:solidFill>
                    </a:endParaRPr>
                  </a:p>
                </p:txBody>
              </p:sp>
              <p:pic>
                <p:nvPicPr>
                  <p:cNvPr id="1044" name="Picture 20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96380" y="2315469"/>
                    <a:ext cx="1107497" cy="695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90" name="テキスト ボックス 189"/>
                  <p:cNvSpPr txBox="1"/>
                  <p:nvPr/>
                </p:nvSpPr>
                <p:spPr>
                  <a:xfrm>
                    <a:off x="2594522" y="1988840"/>
                    <a:ext cx="614271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sz="900" dirty="0" smtClean="0">
                        <a:solidFill>
                          <a:srgbClr val="00B0F0"/>
                        </a:solidFill>
                      </a:rPr>
                      <a:t>6</a:t>
                    </a:r>
                    <a:r>
                      <a:rPr lang="ja-JP" altLang="en-US" sz="900" dirty="0" smtClean="0">
                        <a:solidFill>
                          <a:srgbClr val="00B0F0"/>
                        </a:solidFill>
                      </a:rPr>
                      <a:t> </a:t>
                    </a:r>
                    <a:r>
                      <a:rPr lang="ja-JP" altLang="en-US" sz="900" dirty="0" smtClean="0">
                        <a:solidFill>
                          <a:schemeClr val="bg1"/>
                        </a:solidFill>
                      </a:rPr>
                      <a:t>光の滝</a:t>
                    </a:r>
                    <a:endParaRPr lang="en-US" altLang="ja-JP" sz="9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2" name="テキスト ボックス 191"/>
                  <p:cNvSpPr txBox="1"/>
                  <p:nvPr/>
                </p:nvSpPr>
                <p:spPr>
                  <a:xfrm>
                    <a:off x="2633965" y="3069540"/>
                    <a:ext cx="1285929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sz="800" dirty="0" smtClean="0">
                        <a:solidFill>
                          <a:schemeClr val="bg1"/>
                        </a:solidFill>
                      </a:rPr>
                      <a:t>M</a:t>
                    </a:r>
                    <a:r>
                      <a:rPr lang="ja-JP" altLang="en-US" sz="800" dirty="0" smtClean="0">
                        <a:solidFill>
                          <a:schemeClr val="bg1"/>
                        </a:solidFill>
                      </a:rPr>
                      <a:t>プロジェクト実行委員会</a:t>
                    </a:r>
                    <a:endParaRPr lang="en-US" altLang="ja-JP" sz="800" dirty="0" smtClean="0">
                      <a:solidFill>
                        <a:schemeClr val="bg1"/>
                      </a:solidFill>
                    </a:endParaRPr>
                  </a:p>
                </p:txBody>
              </p:sp>
              <p:pic>
                <p:nvPicPr>
                  <p:cNvPr id="1045" name="Picture 21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29525" y="2185700"/>
                    <a:ext cx="1143355" cy="8838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98" name="テキスト ボックス 197"/>
                  <p:cNvSpPr txBox="1"/>
                  <p:nvPr/>
                </p:nvSpPr>
                <p:spPr>
                  <a:xfrm>
                    <a:off x="-87560" y="3369186"/>
                    <a:ext cx="146386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sz="900" dirty="0">
                        <a:solidFill>
                          <a:srgbClr val="00B0F0"/>
                        </a:solidFill>
                      </a:rPr>
                      <a:t>7</a:t>
                    </a:r>
                    <a:r>
                      <a:rPr lang="en-US" altLang="ja-JP" sz="900" dirty="0" smtClean="0">
                        <a:solidFill>
                          <a:srgbClr val="00B0F0"/>
                        </a:solidFill>
                      </a:rPr>
                      <a:t> </a:t>
                    </a:r>
                    <a:r>
                      <a:rPr lang="en-US" altLang="ja-JP" sz="900" dirty="0" smtClean="0">
                        <a:solidFill>
                          <a:schemeClr val="bg1"/>
                        </a:solidFill>
                      </a:rPr>
                      <a:t>Welcoming </a:t>
                    </a:r>
                    <a:r>
                      <a:rPr lang="ja-JP" altLang="en-US" sz="900" dirty="0" err="1" smtClean="0">
                        <a:solidFill>
                          <a:schemeClr val="bg1"/>
                        </a:solidFill>
                      </a:rPr>
                      <a:t>あべてん</a:t>
                    </a:r>
                    <a:endParaRPr lang="en-US" altLang="ja-JP" sz="900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ja-JP" altLang="en-US" sz="900" dirty="0">
                        <a:solidFill>
                          <a:schemeClr val="bg1"/>
                        </a:solidFill>
                      </a:rPr>
                      <a:t>　</a:t>
                    </a:r>
                    <a:r>
                      <a:rPr lang="ja-JP" altLang="en-US" sz="900" dirty="0" smtClean="0">
                        <a:solidFill>
                          <a:schemeClr val="bg1"/>
                        </a:solidFill>
                      </a:rPr>
                      <a:t>ウィンタープレゼント</a:t>
                    </a:r>
                    <a:r>
                      <a:rPr lang="en-US" altLang="ja-JP" sz="900" dirty="0" smtClean="0">
                        <a:solidFill>
                          <a:schemeClr val="bg1"/>
                        </a:solidFill>
                      </a:rPr>
                      <a:t>2018</a:t>
                    </a:r>
                  </a:p>
                </p:txBody>
              </p:sp>
              <p:sp>
                <p:nvSpPr>
                  <p:cNvPr id="200" name="テキスト ボックス 199"/>
                  <p:cNvSpPr txBox="1"/>
                  <p:nvPr/>
                </p:nvSpPr>
                <p:spPr>
                  <a:xfrm>
                    <a:off x="-48117" y="4458598"/>
                    <a:ext cx="1301959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sz="800" dirty="0" smtClean="0">
                        <a:solidFill>
                          <a:schemeClr val="bg1"/>
                        </a:solidFill>
                      </a:rPr>
                      <a:t>Welcoming </a:t>
                    </a:r>
                    <a:r>
                      <a:rPr lang="ja-JP" altLang="en-US" sz="800" dirty="0" smtClean="0">
                        <a:solidFill>
                          <a:schemeClr val="bg1"/>
                        </a:solidFill>
                      </a:rPr>
                      <a:t>アベノ・天王寺</a:t>
                    </a:r>
                    <a:endParaRPr lang="en-US" altLang="ja-JP" sz="800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ja-JP" altLang="en-US" sz="800" dirty="0" smtClean="0">
                        <a:solidFill>
                          <a:schemeClr val="bg1"/>
                        </a:solidFill>
                      </a:rPr>
                      <a:t>キャンペーン事務局</a:t>
                    </a:r>
                    <a:endParaRPr lang="en-US" altLang="ja-JP" sz="800" dirty="0" smtClean="0">
                      <a:solidFill>
                        <a:schemeClr val="bg1"/>
                      </a:solidFill>
                    </a:endParaRPr>
                  </a:p>
                </p:txBody>
              </p:sp>
              <p:pic>
                <p:nvPicPr>
                  <p:cNvPr id="1055" name="Picture 22"/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614" y="3717032"/>
                    <a:ext cx="1155186" cy="7531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32" name="テキスト ボックス 231"/>
                  <p:cNvSpPr txBox="1"/>
                  <p:nvPr/>
                </p:nvSpPr>
                <p:spPr>
                  <a:xfrm>
                    <a:off x="1280592" y="3356992"/>
                    <a:ext cx="127310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sz="900" dirty="0" smtClean="0">
                        <a:solidFill>
                          <a:srgbClr val="00B0F0"/>
                        </a:solidFill>
                      </a:rPr>
                      <a:t>8 </a:t>
                    </a:r>
                    <a:r>
                      <a:rPr lang="ja-JP" altLang="en-US" sz="900" dirty="0" smtClean="0">
                        <a:solidFill>
                          <a:schemeClr val="bg1"/>
                        </a:solidFill>
                      </a:rPr>
                      <a:t>音と光のウィンター</a:t>
                    </a:r>
                    <a:endParaRPr lang="en-US" altLang="ja-JP" sz="900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ja-JP" altLang="en-US" sz="900" dirty="0">
                        <a:solidFill>
                          <a:schemeClr val="bg1"/>
                        </a:solidFill>
                      </a:rPr>
                      <a:t>　イルミネーション</a:t>
                    </a:r>
                    <a:r>
                      <a:rPr lang="en-US" altLang="ja-JP" sz="900" dirty="0" smtClean="0">
                        <a:solidFill>
                          <a:schemeClr val="bg1"/>
                        </a:solidFill>
                      </a:rPr>
                      <a:t>2018</a:t>
                    </a:r>
                  </a:p>
                </p:txBody>
              </p:sp>
              <p:sp>
                <p:nvSpPr>
                  <p:cNvPr id="233" name="テキスト ボックス 232"/>
                  <p:cNvSpPr txBox="1"/>
                  <p:nvPr/>
                </p:nvSpPr>
                <p:spPr>
                  <a:xfrm>
                    <a:off x="1320035" y="4581708"/>
                    <a:ext cx="1074333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ja-JP" altLang="en-US" sz="800" dirty="0" smtClean="0">
                        <a:solidFill>
                          <a:schemeClr val="bg1"/>
                        </a:solidFill>
                      </a:rPr>
                      <a:t>　弁天町再生委員会</a:t>
                    </a:r>
                    <a:endParaRPr lang="en-US" altLang="ja-JP" sz="800" dirty="0" smtClean="0">
                      <a:solidFill>
                        <a:schemeClr val="bg1"/>
                      </a:solidFill>
                    </a:endParaRPr>
                  </a:p>
                </p:txBody>
              </p:sp>
              <p:pic>
                <p:nvPicPr>
                  <p:cNvPr id="1056" name="Picture 23"/>
                  <p:cNvPicPr>
                    <a:picLocks noChangeAspect="1" noChangeArrowheads="1"/>
                  </p:cNvPicPr>
                  <p:nvPr/>
                </p:nvPicPr>
                <p:blipFill>
                  <a:blip r:embed="rId2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24607" y="3717032"/>
                    <a:ext cx="1150903" cy="8646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36" name="テキスト ボックス 235"/>
                  <p:cNvSpPr txBox="1"/>
                  <p:nvPr/>
                </p:nvSpPr>
                <p:spPr>
                  <a:xfrm>
                    <a:off x="2625042" y="3369186"/>
                    <a:ext cx="125547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sz="900" dirty="0" smtClean="0">
                        <a:solidFill>
                          <a:srgbClr val="00B0F0"/>
                        </a:solidFill>
                      </a:rPr>
                      <a:t>9 </a:t>
                    </a:r>
                    <a:r>
                      <a:rPr lang="ja-JP" altLang="en-US" sz="900" dirty="0" smtClean="0">
                        <a:solidFill>
                          <a:schemeClr val="bg1"/>
                        </a:solidFill>
                      </a:rPr>
                      <a:t>光の回廊（コリドー）</a:t>
                    </a:r>
                    <a:endParaRPr lang="en-US" altLang="ja-JP" sz="900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ja-JP" altLang="en-US" sz="900" dirty="0">
                        <a:solidFill>
                          <a:schemeClr val="bg1"/>
                        </a:solidFill>
                      </a:rPr>
                      <a:t>　</a:t>
                    </a:r>
                    <a:r>
                      <a:rPr lang="ja-JP" altLang="en-US" sz="900" dirty="0" smtClean="0">
                        <a:solidFill>
                          <a:schemeClr val="bg1"/>
                        </a:solidFill>
                      </a:rPr>
                      <a:t>クリスマスバージョン</a:t>
                    </a:r>
                    <a:endParaRPr lang="en-US" altLang="ja-JP" sz="9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37" name="テキスト ボックス 236"/>
                  <p:cNvSpPr txBox="1"/>
                  <p:nvPr/>
                </p:nvSpPr>
                <p:spPr>
                  <a:xfrm>
                    <a:off x="2664485" y="4458598"/>
                    <a:ext cx="1250663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ja-JP" altLang="en-US" sz="800" dirty="0">
                        <a:solidFill>
                          <a:schemeClr val="bg1"/>
                        </a:solidFill>
                      </a:rPr>
                      <a:t>すみの</a:t>
                    </a:r>
                    <a:r>
                      <a:rPr lang="ja-JP" altLang="en-US" sz="800" dirty="0" smtClean="0">
                        <a:solidFill>
                          <a:schemeClr val="bg1"/>
                        </a:solidFill>
                      </a:rPr>
                      <a:t>え・南港 光のワン</a:t>
                    </a:r>
                    <a:endParaRPr lang="en-US" altLang="ja-JP" sz="800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ja-JP" altLang="en-US" sz="800" dirty="0" smtClean="0">
                        <a:solidFill>
                          <a:schemeClr val="bg1"/>
                        </a:solidFill>
                      </a:rPr>
                      <a:t>ダーランド実行委員会</a:t>
                    </a:r>
                    <a:endParaRPr lang="en-US" altLang="ja-JP" sz="800" dirty="0" smtClean="0">
                      <a:solidFill>
                        <a:schemeClr val="bg1"/>
                      </a:solidFill>
                    </a:endParaRPr>
                  </a:p>
                </p:txBody>
              </p:sp>
              <p:pic>
                <p:nvPicPr>
                  <p:cNvPr id="1057" name="Picture 24"/>
                  <p:cNvPicPr>
                    <a:picLocks noChangeAspect="1" noChangeArrowheads="1"/>
                  </p:cNvPicPr>
                  <p:nvPr/>
                </p:nvPicPr>
                <p:blipFill>
                  <a:blip r:embed="rId2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40844" y="3732716"/>
                    <a:ext cx="1140749" cy="7376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40" name="テキスト ボックス 239"/>
                  <p:cNvSpPr txBox="1"/>
                  <p:nvPr/>
                </p:nvSpPr>
                <p:spPr>
                  <a:xfrm>
                    <a:off x="-87560" y="4869160"/>
                    <a:ext cx="14430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sz="900" dirty="0" smtClean="0">
                        <a:solidFill>
                          <a:srgbClr val="00B0F0"/>
                        </a:solidFill>
                      </a:rPr>
                      <a:t>10 </a:t>
                    </a:r>
                    <a:r>
                      <a:rPr lang="ja-JP" altLang="en-US" sz="900" dirty="0" smtClean="0">
                        <a:solidFill>
                          <a:schemeClr val="bg1"/>
                        </a:solidFill>
                      </a:rPr>
                      <a:t>赤レンガ倉庫クラシック</a:t>
                    </a:r>
                    <a:endParaRPr lang="en-US" altLang="ja-JP" sz="900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ja-JP" altLang="en-US" sz="900" dirty="0">
                        <a:solidFill>
                          <a:schemeClr val="bg1"/>
                        </a:solidFill>
                      </a:rPr>
                      <a:t>　</a:t>
                    </a:r>
                    <a:r>
                      <a:rPr lang="ja-JP" altLang="en-US" sz="900" dirty="0" smtClean="0">
                        <a:solidFill>
                          <a:schemeClr val="bg1"/>
                        </a:solidFill>
                      </a:rPr>
                      <a:t>　イルミネーション</a:t>
                    </a:r>
                    <a:endParaRPr lang="en-US" altLang="ja-JP" sz="9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41" name="テキスト ボックス 240"/>
                  <p:cNvSpPr txBox="1"/>
                  <p:nvPr/>
                </p:nvSpPr>
                <p:spPr>
                  <a:xfrm>
                    <a:off x="239915" y="6165304"/>
                    <a:ext cx="2840877" cy="2154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ja-JP" altLang="en-US" sz="800" dirty="0" smtClean="0">
                        <a:solidFill>
                          <a:schemeClr val="bg1"/>
                        </a:solidFill>
                      </a:rPr>
                      <a:t>築港・天保山ウィンターイルミネーション実行委員会</a:t>
                    </a:r>
                    <a:endParaRPr lang="en-US" altLang="ja-JP" sz="800" dirty="0" smtClean="0">
                      <a:solidFill>
                        <a:schemeClr val="bg1"/>
                      </a:solidFill>
                    </a:endParaRPr>
                  </a:p>
                </p:txBody>
              </p:sp>
              <p:pic>
                <p:nvPicPr>
                  <p:cNvPr id="1060" name="Picture 27"/>
                  <p:cNvPicPr>
                    <a:picLocks noChangeAspect="1" noChangeArrowheads="1"/>
                  </p:cNvPicPr>
                  <p:nvPr/>
                </p:nvPicPr>
                <p:blipFill>
                  <a:blip r:embed="rId2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182" y="5208521"/>
                    <a:ext cx="1181618" cy="9877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46" name="テキスト ボックス 245"/>
                  <p:cNvSpPr txBox="1"/>
                  <p:nvPr/>
                </p:nvSpPr>
                <p:spPr>
                  <a:xfrm>
                    <a:off x="1280592" y="4869160"/>
                    <a:ext cx="150554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sz="900" dirty="0" smtClean="0">
                        <a:solidFill>
                          <a:srgbClr val="00B0F0"/>
                        </a:solidFill>
                      </a:rPr>
                      <a:t>11</a:t>
                    </a:r>
                    <a:r>
                      <a:rPr lang="ja-JP" altLang="en-US" sz="900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ja-JP" altLang="en-US" sz="900" dirty="0" smtClean="0">
                        <a:solidFill>
                          <a:schemeClr val="bg1"/>
                        </a:solidFill>
                      </a:rPr>
                      <a:t>築港・天保山ベイエリア</a:t>
                    </a:r>
                    <a:endParaRPr lang="en-US" altLang="ja-JP" sz="900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ja-JP" altLang="en-US" sz="900" dirty="0">
                        <a:solidFill>
                          <a:schemeClr val="bg1"/>
                        </a:solidFill>
                      </a:rPr>
                      <a:t>　</a:t>
                    </a:r>
                    <a:r>
                      <a:rPr lang="ja-JP" altLang="en-US" sz="900" dirty="0" smtClean="0">
                        <a:solidFill>
                          <a:schemeClr val="bg1"/>
                        </a:solidFill>
                      </a:rPr>
                      <a:t>　イルミネーション</a:t>
                    </a:r>
                    <a:endParaRPr lang="en-US" altLang="ja-JP" sz="900" dirty="0" smtClean="0">
                      <a:solidFill>
                        <a:schemeClr val="bg1"/>
                      </a:solidFill>
                    </a:endParaRPr>
                  </a:p>
                </p:txBody>
              </p:sp>
              <p:pic>
                <p:nvPicPr>
                  <p:cNvPr id="1061" name="Picture 28"/>
                  <p:cNvPicPr>
                    <a:picLocks noChangeAspect="1" noChangeArrowheads="1"/>
                  </p:cNvPicPr>
                  <p:nvPr/>
                </p:nvPicPr>
                <p:blipFill>
                  <a:blip r:embed="rId2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66380" y="5232564"/>
                    <a:ext cx="1363145" cy="9327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  <p:sp>
          <p:nvSpPr>
            <p:cNvPr id="118" name="テキスト ボックス 117"/>
            <p:cNvSpPr txBox="1"/>
            <p:nvPr/>
          </p:nvSpPr>
          <p:spPr>
            <a:xfrm>
              <a:off x="2865882" y="2037451"/>
              <a:ext cx="13540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dirty="0" smtClean="0">
                  <a:solidFill>
                    <a:schemeClr val="bg1"/>
                  </a:solidFill>
                </a:rPr>
                <a:t>ドイツ・クリスマスマーケット大阪実行委員会</a:t>
              </a:r>
              <a:endParaRPr lang="en-US" altLang="ja-JP" sz="8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5723860" y="3568295"/>
            <a:ext cx="4081738" cy="2823032"/>
            <a:chOff x="5723860" y="3568295"/>
            <a:chExt cx="4081738" cy="2823032"/>
          </a:xfrm>
        </p:grpSpPr>
        <p:grpSp>
          <p:nvGrpSpPr>
            <p:cNvPr id="86" name="グループ化 85"/>
            <p:cNvGrpSpPr/>
            <p:nvPr/>
          </p:nvGrpSpPr>
          <p:grpSpPr>
            <a:xfrm>
              <a:off x="5723860" y="3568295"/>
              <a:ext cx="4081738" cy="2773535"/>
              <a:chOff x="5723860" y="3568295"/>
              <a:chExt cx="4081738" cy="2773535"/>
            </a:xfrm>
          </p:grpSpPr>
          <p:grpSp>
            <p:nvGrpSpPr>
              <p:cNvPr id="20" name="グループ化 19"/>
              <p:cNvGrpSpPr/>
              <p:nvPr/>
            </p:nvGrpSpPr>
            <p:grpSpPr>
              <a:xfrm>
                <a:off x="5723860" y="3943016"/>
                <a:ext cx="2466213" cy="1349167"/>
                <a:chOff x="7167307" y="5536217"/>
                <a:chExt cx="2466213" cy="1349167"/>
              </a:xfrm>
            </p:grpSpPr>
            <p:sp>
              <p:nvSpPr>
                <p:cNvPr id="84" name="テキスト ボックス 83"/>
                <p:cNvSpPr txBox="1"/>
                <p:nvPr/>
              </p:nvSpPr>
              <p:spPr>
                <a:xfrm>
                  <a:off x="8355979" y="6669940"/>
                  <a:ext cx="595035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sz="800" dirty="0" smtClean="0">
                      <a:solidFill>
                        <a:schemeClr val="bg1"/>
                      </a:solidFill>
                    </a:rPr>
                    <a:t>富田林</a:t>
                  </a:r>
                  <a:r>
                    <a:rPr lang="ja-JP" altLang="en-US" sz="800" dirty="0">
                      <a:solidFill>
                        <a:schemeClr val="bg1"/>
                      </a:solidFill>
                    </a:rPr>
                    <a:t>市</a:t>
                  </a:r>
                  <a:endParaRPr lang="en-US" altLang="ja-JP" sz="8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2" name="正方形/長方形 101"/>
                <p:cNvSpPr/>
                <p:nvPr/>
              </p:nvSpPr>
              <p:spPr>
                <a:xfrm>
                  <a:off x="8114469" y="5536217"/>
                  <a:ext cx="1519051" cy="13084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" name="テキスト ボックス 102"/>
                <p:cNvSpPr txBox="1"/>
                <p:nvPr/>
              </p:nvSpPr>
              <p:spPr>
                <a:xfrm>
                  <a:off x="8028850" y="5536217"/>
                  <a:ext cx="1580882" cy="5078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900" dirty="0" smtClean="0">
                      <a:solidFill>
                        <a:srgbClr val="00B0F0"/>
                      </a:solidFill>
                    </a:rPr>
                    <a:t>22 </a:t>
                  </a:r>
                  <a:r>
                    <a:rPr lang="ja-JP" altLang="en-US" sz="900" dirty="0" smtClean="0">
                      <a:solidFill>
                        <a:schemeClr val="bg1"/>
                      </a:solidFill>
                    </a:rPr>
                    <a:t>桜まつり～冬～</a:t>
                  </a:r>
                  <a:endParaRPr lang="en-US" altLang="ja-JP" sz="900" dirty="0" smtClean="0">
                    <a:solidFill>
                      <a:schemeClr val="bg1"/>
                    </a:solidFill>
                  </a:endParaRPr>
                </a:p>
                <a:p>
                  <a:r>
                    <a:rPr lang="ja-JP" altLang="en-US" sz="900" dirty="0">
                      <a:solidFill>
                        <a:schemeClr val="bg1"/>
                      </a:solidFill>
                    </a:rPr>
                    <a:t>　</a:t>
                  </a:r>
                  <a:r>
                    <a:rPr lang="ja-JP" altLang="en-US" sz="900" dirty="0" smtClean="0">
                      <a:solidFill>
                        <a:schemeClr val="bg1"/>
                      </a:solidFill>
                    </a:rPr>
                    <a:t>　大阪狭山イルミネーション</a:t>
                  </a:r>
                  <a:endParaRPr lang="en-US" altLang="ja-JP" sz="900" dirty="0" smtClean="0">
                    <a:solidFill>
                      <a:schemeClr val="bg1"/>
                    </a:solidFill>
                  </a:endParaRPr>
                </a:p>
                <a:p>
                  <a:r>
                    <a:rPr lang="ja-JP" altLang="en-US" sz="900" dirty="0">
                      <a:solidFill>
                        <a:schemeClr val="bg1"/>
                      </a:solidFill>
                    </a:rPr>
                    <a:t>　</a:t>
                  </a:r>
                  <a:r>
                    <a:rPr lang="ja-JP" altLang="en-US" sz="900" dirty="0" smtClean="0">
                      <a:solidFill>
                        <a:schemeClr val="bg1"/>
                      </a:solidFill>
                    </a:rPr>
                    <a:t>　</a:t>
                  </a:r>
                  <a:endParaRPr kumimoji="1" lang="ja-JP" altLang="en-US" sz="9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" name="テキスト ボックス 104"/>
                <p:cNvSpPr txBox="1"/>
                <p:nvPr/>
              </p:nvSpPr>
              <p:spPr>
                <a:xfrm>
                  <a:off x="8316882" y="6652385"/>
                  <a:ext cx="1066318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sz="800" dirty="0" smtClean="0">
                      <a:solidFill>
                        <a:schemeClr val="bg1"/>
                      </a:solidFill>
                    </a:rPr>
                    <a:t>桜まつり実行委員会</a:t>
                  </a:r>
                  <a:endParaRPr lang="en-US" altLang="ja-JP" sz="800" dirty="0" smtClean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50" name="Picture 10"/>
                <p:cNvPicPr>
                  <a:picLocks noChangeAspect="1" noChangeArrowheads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97774" y="5896257"/>
                  <a:ext cx="1343244" cy="7820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54" name="直線コネクタ 153"/>
                <p:cNvCxnSpPr/>
                <p:nvPr/>
              </p:nvCxnSpPr>
              <p:spPr>
                <a:xfrm>
                  <a:off x="7167307" y="5946067"/>
                  <a:ext cx="1010871" cy="73393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グループ化 17"/>
              <p:cNvGrpSpPr/>
              <p:nvPr/>
            </p:nvGrpSpPr>
            <p:grpSpPr>
              <a:xfrm>
                <a:off x="5938273" y="3568295"/>
                <a:ext cx="3856993" cy="1359326"/>
                <a:chOff x="5992551" y="3789040"/>
                <a:chExt cx="3856993" cy="1359326"/>
              </a:xfrm>
            </p:grpSpPr>
            <p:cxnSp>
              <p:nvCxnSpPr>
                <p:cNvPr id="72" name="直線コネクタ 71"/>
                <p:cNvCxnSpPr/>
                <p:nvPr/>
              </p:nvCxnSpPr>
              <p:spPr>
                <a:xfrm flipV="1">
                  <a:off x="5992551" y="4070223"/>
                  <a:ext cx="560988" cy="288346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76" name="正方形/長方形 75"/>
                <p:cNvSpPr/>
                <p:nvPr/>
              </p:nvSpPr>
              <p:spPr>
                <a:xfrm>
                  <a:off x="8330493" y="3789040"/>
                  <a:ext cx="1519051" cy="13084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" name="テキスト ボックス 76"/>
                <p:cNvSpPr txBox="1"/>
                <p:nvPr/>
              </p:nvSpPr>
              <p:spPr>
                <a:xfrm>
                  <a:off x="8244874" y="3789040"/>
                  <a:ext cx="14109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900" dirty="0" smtClean="0">
                      <a:solidFill>
                        <a:srgbClr val="00B0F0"/>
                      </a:solidFill>
                    </a:rPr>
                    <a:t>20 </a:t>
                  </a:r>
                  <a:r>
                    <a:rPr lang="en-US" altLang="ja-JP" sz="900" dirty="0" smtClean="0">
                      <a:solidFill>
                        <a:schemeClr val="bg1"/>
                      </a:solidFill>
                    </a:rPr>
                    <a:t>LIC</a:t>
                  </a:r>
                  <a:r>
                    <a:rPr lang="ja-JP" altLang="en-US" sz="900" dirty="0" smtClean="0">
                      <a:solidFill>
                        <a:schemeClr val="bg1"/>
                      </a:solidFill>
                    </a:rPr>
                    <a:t>はびきのウィンター </a:t>
                  </a:r>
                  <a:endParaRPr lang="en-US" altLang="ja-JP" sz="900" dirty="0">
                    <a:solidFill>
                      <a:schemeClr val="bg1"/>
                    </a:solidFill>
                  </a:endParaRPr>
                </a:p>
                <a:p>
                  <a:r>
                    <a:rPr lang="ja-JP" altLang="en-US" sz="900" dirty="0" smtClean="0">
                      <a:solidFill>
                        <a:schemeClr val="bg1"/>
                      </a:solidFill>
                    </a:rPr>
                    <a:t>      イルミネーション</a:t>
                  </a:r>
                  <a:endParaRPr kumimoji="1" lang="ja-JP" altLang="en-US" sz="9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" name="テキスト ボックス 78"/>
                <p:cNvSpPr txBox="1"/>
                <p:nvPr/>
              </p:nvSpPr>
              <p:spPr>
                <a:xfrm>
                  <a:off x="8748930" y="4932922"/>
                  <a:ext cx="595035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sz="800" dirty="0">
                      <a:solidFill>
                        <a:schemeClr val="bg1"/>
                      </a:solidFill>
                    </a:rPr>
                    <a:t>羽曳野市</a:t>
                  </a:r>
                  <a:endParaRPr lang="en-US" altLang="ja-JP" sz="800" dirty="0" smtClean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27" name="Picture 8"/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60898" y="4111654"/>
                  <a:ext cx="1194940" cy="828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67" name="直線コネクタ 166"/>
                <p:cNvCxnSpPr/>
                <p:nvPr/>
              </p:nvCxnSpPr>
              <p:spPr>
                <a:xfrm flipV="1">
                  <a:off x="6526652" y="4070223"/>
                  <a:ext cx="1769406" cy="10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グループ化 84"/>
              <p:cNvGrpSpPr/>
              <p:nvPr/>
            </p:nvGrpSpPr>
            <p:grpSpPr>
              <a:xfrm>
                <a:off x="5882718" y="4440200"/>
                <a:ext cx="3922880" cy="1901630"/>
                <a:chOff x="5882718" y="4440200"/>
                <a:chExt cx="3922880" cy="1901630"/>
              </a:xfrm>
            </p:grpSpPr>
            <p:grpSp>
              <p:nvGrpSpPr>
                <p:cNvPr id="19" name="グループ化 18"/>
                <p:cNvGrpSpPr/>
                <p:nvPr/>
              </p:nvGrpSpPr>
              <p:grpSpPr>
                <a:xfrm>
                  <a:off x="6655622" y="5033417"/>
                  <a:ext cx="3149976" cy="1308413"/>
                  <a:chOff x="5115392" y="4077072"/>
                  <a:chExt cx="3149976" cy="1308413"/>
                </a:xfrm>
              </p:grpSpPr>
              <p:sp>
                <p:nvSpPr>
                  <p:cNvPr id="82" name="正方形/長方形 81"/>
                  <p:cNvSpPr/>
                  <p:nvPr/>
                </p:nvSpPr>
                <p:spPr>
                  <a:xfrm>
                    <a:off x="6746317" y="4077072"/>
                    <a:ext cx="1519051" cy="13084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3" name="テキスト ボックス 82"/>
                  <p:cNvSpPr txBox="1"/>
                  <p:nvPr/>
                </p:nvSpPr>
                <p:spPr>
                  <a:xfrm>
                    <a:off x="6660698" y="4077072"/>
                    <a:ext cx="135005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900" dirty="0" smtClean="0">
                        <a:solidFill>
                          <a:srgbClr val="00B0F0"/>
                        </a:solidFill>
                      </a:rPr>
                      <a:t>18 </a:t>
                    </a:r>
                    <a:r>
                      <a:rPr lang="ja-JP" altLang="en-US" sz="900" dirty="0" smtClean="0">
                        <a:solidFill>
                          <a:schemeClr val="bg1"/>
                        </a:solidFill>
                      </a:rPr>
                      <a:t>金剛きらめき</a:t>
                    </a:r>
                    <a:endParaRPr lang="en-US" altLang="ja-JP" sz="900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ja-JP" altLang="en-US" sz="900" dirty="0">
                        <a:solidFill>
                          <a:schemeClr val="bg1"/>
                        </a:solidFill>
                      </a:rPr>
                      <a:t>　</a:t>
                    </a:r>
                    <a:r>
                      <a:rPr lang="ja-JP" altLang="en-US" sz="900" dirty="0" smtClean="0">
                        <a:solidFill>
                          <a:schemeClr val="bg1"/>
                        </a:solidFill>
                      </a:rPr>
                      <a:t>　イルミネーション</a:t>
                    </a:r>
                    <a:r>
                      <a:rPr lang="en-US" altLang="ja-JP" sz="900" dirty="0" smtClean="0">
                        <a:solidFill>
                          <a:schemeClr val="bg1"/>
                        </a:solidFill>
                      </a:rPr>
                      <a:t>2018</a:t>
                    </a:r>
                    <a:endParaRPr kumimoji="1" lang="ja-JP" altLang="en-US" sz="900" dirty="0">
                      <a:solidFill>
                        <a:schemeClr val="bg1"/>
                      </a:solidFill>
                    </a:endParaRPr>
                  </a:p>
                </p:txBody>
              </p:sp>
              <p:pic>
                <p:nvPicPr>
                  <p:cNvPr id="33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2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62374" y="4417435"/>
                    <a:ext cx="1258978" cy="8364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cxnSp>
                <p:nvCxnSpPr>
                  <p:cNvPr id="152" name="直線コネクタ 151"/>
                  <p:cNvCxnSpPr/>
                  <p:nvPr/>
                </p:nvCxnSpPr>
                <p:spPr>
                  <a:xfrm>
                    <a:off x="5115392" y="4375560"/>
                    <a:ext cx="1624295" cy="12520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1" name="直線コネクタ 140"/>
                <p:cNvCxnSpPr/>
                <p:nvPr/>
              </p:nvCxnSpPr>
              <p:spPr>
                <a:xfrm>
                  <a:off x="5882718" y="4440200"/>
                  <a:ext cx="783057" cy="887555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9" name="テキスト ボックス 118"/>
            <p:cNvSpPr txBox="1"/>
            <p:nvPr/>
          </p:nvSpPr>
          <p:spPr>
            <a:xfrm>
              <a:off x="8748554" y="6175883"/>
              <a:ext cx="59503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800" dirty="0" smtClean="0">
                  <a:solidFill>
                    <a:schemeClr val="bg1"/>
                  </a:solidFill>
                </a:rPr>
                <a:t>富田林市</a:t>
              </a:r>
              <a:endParaRPr lang="en-US" altLang="ja-JP" sz="8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20" name="テキスト ボックス 62"/>
          <p:cNvSpPr txBox="1">
            <a:spLocks noChangeArrowheads="1"/>
          </p:cNvSpPr>
          <p:nvPr/>
        </p:nvSpPr>
        <p:spPr bwMode="auto">
          <a:xfrm>
            <a:off x="2214646" y="111551"/>
            <a:ext cx="48155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dist"/>
            <a:r>
              <a:rPr lang="ja-JP" altLang="en-US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エリアプログラムが着実に拡大中！</a:t>
            </a:r>
            <a:endParaRPr lang="ja-JP" altLang="en-US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168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74" grpId="0"/>
      <p:bldP spid="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/>
        </p:nvSpPr>
        <p:spPr>
          <a:xfrm>
            <a:off x="2116793" y="555222"/>
            <a:ext cx="5673995" cy="353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ja-JP" altLang="en-US" sz="1400" b="1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大阪・光の饗宴</a:t>
            </a:r>
            <a:r>
              <a:rPr lang="en-US" altLang="ja-JP" sz="1400" b="1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2018</a:t>
            </a:r>
            <a:r>
              <a:rPr lang="ja-JP" altLang="en-US" sz="1400" b="1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におけるメディア等の掲載実績</a:t>
            </a:r>
            <a:endParaRPr lang="en-US" altLang="ja-JP" sz="1100" b="1" dirty="0" smtClean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4" name="直線コネクタ 33"/>
          <p:cNvCxnSpPr/>
          <p:nvPr/>
        </p:nvCxnSpPr>
        <p:spPr>
          <a:xfrm>
            <a:off x="468123" y="476672"/>
            <a:ext cx="9001125" cy="0"/>
          </a:xfrm>
          <a:prstGeom prst="line">
            <a:avLst/>
          </a:prstGeom>
          <a:ln w="19050">
            <a:solidFill>
              <a:srgbClr val="3A3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5"/>
          <p:cNvSpPr txBox="1">
            <a:spLocks noChangeArrowheads="1"/>
          </p:cNvSpPr>
          <p:nvPr/>
        </p:nvSpPr>
        <p:spPr bwMode="auto">
          <a:xfrm>
            <a:off x="7401946" y="168895"/>
            <a:ext cx="21595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 dirty="0" smtClean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400" b="1" dirty="0" smtClean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メディア等掲載実績</a:t>
            </a:r>
            <a:r>
              <a:rPr lang="en-US" altLang="ja-JP" sz="1400" b="1" dirty="0" smtClean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lang="ja-JP" altLang="en-US" sz="1400" b="1" dirty="0">
              <a:solidFill>
                <a:srgbClr val="484C8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スライド番号プレースホルダー 3"/>
          <p:cNvSpPr txBox="1">
            <a:spLocks/>
          </p:cNvSpPr>
          <p:nvPr/>
        </p:nvSpPr>
        <p:spPr>
          <a:xfrm>
            <a:off x="8866049" y="6525344"/>
            <a:ext cx="911487" cy="19119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defPPr>
              <a:defRPr lang="ja-JP"/>
            </a:defPPr>
            <a:lvl1pPr marL="0" algn="r" defTabSz="957816" rtl="0" eaLnBrk="1" latinLnBrk="0" hangingPunct="1"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908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816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724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631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539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447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355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263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８</a:t>
            </a:r>
            <a:endParaRPr lang="ja-JP" altLang="en-US" sz="11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5" b="26491"/>
          <a:stretch/>
        </p:blipFill>
        <p:spPr bwMode="auto">
          <a:xfrm>
            <a:off x="128464" y="44624"/>
            <a:ext cx="1191794" cy="40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6753200" y="980728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</a:t>
            </a:r>
            <a:r>
              <a:rPr lang="zh-TW" altLang="en-US" sz="1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ja-JP" altLang="en-US" sz="1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８</a:t>
            </a:r>
            <a:r>
              <a:rPr lang="zh-TW" altLang="en-US" sz="1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lang="ja-JP" altLang="en-US" sz="1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時点実績）</a:t>
            </a:r>
            <a:endParaRPr kumimoji="1" lang="ja-JP" altLang="en-US" dirty="0"/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796630"/>
              </p:ext>
            </p:extLst>
          </p:nvPr>
        </p:nvGraphicFramePr>
        <p:xfrm>
          <a:off x="1568624" y="1340767"/>
          <a:ext cx="7203936" cy="5233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ワークシート" r:id="rId5" imgW="6581717" imgH="4781702" progId="Excel.Sheet.12">
                  <p:embed/>
                </p:oleObj>
              </mc:Choice>
              <mc:Fallback>
                <p:oleObj name="ワークシート" r:id="rId5" imgW="6581717" imgH="478170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68624" y="1340767"/>
                        <a:ext cx="7203936" cy="5233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267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基本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基本" id="{ABC49203-8D42-4271-9102-CA06656F0530}" vid="{73BB3A8B-3276-49C7-8592-EE45699C6A4E}"/>
    </a:ext>
  </a:extLst>
</a:theme>
</file>

<file path=ppt/theme/theme3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8441</TotalTime>
  <Words>972</Words>
  <Application>Microsoft Office PowerPoint</Application>
  <PresentationFormat>A4 210 x 297 mm</PresentationFormat>
  <Paragraphs>197</Paragraphs>
  <Slides>10</Slides>
  <Notes>10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3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22" baseType="lpstr">
      <vt:lpstr>Meiryo UI</vt:lpstr>
      <vt:lpstr>ＭＳ Ｐゴシック</vt:lpstr>
      <vt:lpstr>メイリオ</vt:lpstr>
      <vt:lpstr>Arial</vt:lpstr>
      <vt:lpstr>Calibri</vt:lpstr>
      <vt:lpstr>Calibri Light</vt:lpstr>
      <vt:lpstr>Times New Roman</vt:lpstr>
      <vt:lpstr>Wingdings</vt:lpstr>
      <vt:lpstr>Office ​​テーマ</vt:lpstr>
      <vt:lpstr>基本</vt:lpstr>
      <vt:lpstr>1_Office ​​テーマ</vt:lpstr>
      <vt:lpstr>ワークシート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出口範幸</dc:creator>
  <cp:lastModifiedBy>大阪府</cp:lastModifiedBy>
  <cp:revision>401</cp:revision>
  <cp:lastPrinted>2018-12-25T04:39:55Z</cp:lastPrinted>
  <dcterms:created xsi:type="dcterms:W3CDTF">2016-01-18T07:11:54Z</dcterms:created>
  <dcterms:modified xsi:type="dcterms:W3CDTF">2019-01-22T04:13:51Z</dcterms:modified>
</cp:coreProperties>
</file>