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23"/>
  </p:notesMasterIdLst>
  <p:handoutMasterIdLst>
    <p:handoutMasterId r:id="rId24"/>
  </p:handoutMasterIdLst>
  <p:sldIdLst>
    <p:sldId id="266" r:id="rId3"/>
    <p:sldId id="310" r:id="rId4"/>
    <p:sldId id="270" r:id="rId5"/>
    <p:sldId id="297" r:id="rId6"/>
    <p:sldId id="257" r:id="rId7"/>
    <p:sldId id="269" r:id="rId8"/>
    <p:sldId id="271" r:id="rId9"/>
    <p:sldId id="301" r:id="rId10"/>
    <p:sldId id="302" r:id="rId11"/>
    <p:sldId id="305" r:id="rId12"/>
    <p:sldId id="303" r:id="rId13"/>
    <p:sldId id="306" r:id="rId14"/>
    <p:sldId id="304" r:id="rId15"/>
    <p:sldId id="307" r:id="rId16"/>
    <p:sldId id="291" r:id="rId17"/>
    <p:sldId id="298" r:id="rId18"/>
    <p:sldId id="308" r:id="rId19"/>
    <p:sldId id="293" r:id="rId20"/>
    <p:sldId id="309" r:id="rId21"/>
    <p:sldId id="295"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7"/>
    <a:srgbClr val="FF8585"/>
    <a:srgbClr val="FFA2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6EB0293-A24B-487B-8011-3F1112211CEA}" type="datetimeFigureOut">
              <a:rPr kumimoji="1" lang="ja-JP" altLang="en-US" smtClean="0"/>
              <a:t>2019/1/17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0B4D41A-1103-49D6-8AA1-D2CE7913F2A1}" type="slidenum">
              <a:rPr kumimoji="1" lang="ja-JP" altLang="en-US" smtClean="0"/>
              <a:t>‹#›</a:t>
            </a:fld>
            <a:endParaRPr kumimoji="1" lang="ja-JP" altLang="en-US"/>
          </a:p>
        </p:txBody>
      </p:sp>
    </p:spTree>
    <p:extLst>
      <p:ext uri="{BB962C8B-B14F-4D97-AF65-F5344CB8AC3E}">
        <p14:creationId xmlns:p14="http://schemas.microsoft.com/office/powerpoint/2010/main" val="18665425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6" cy="496967"/>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6967"/>
          </a:xfrm>
          <a:prstGeom prst="rect">
            <a:avLst/>
          </a:prstGeom>
        </p:spPr>
        <p:txBody>
          <a:bodyPr vert="horz" lIns="91413" tIns="45705" rIns="91413" bIns="45705" rtlCol="0"/>
          <a:lstStyle>
            <a:lvl1pPr algn="r">
              <a:defRPr sz="1200"/>
            </a:lvl1pPr>
          </a:lstStyle>
          <a:p>
            <a:fld id="{AF29C56D-BB90-4364-AE9D-1FBD22204D8B}" type="datetimeFigureOut">
              <a:rPr kumimoji="1" lang="ja-JP" altLang="en-US" smtClean="0"/>
              <a:t>2019/1/17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3" tIns="45705" rIns="91413" bIns="45705"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13" tIns="45705" rIns="91413" bIns="4570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49"/>
            <a:ext cx="2949786" cy="496967"/>
          </a:xfrm>
          <a:prstGeom prst="rect">
            <a:avLst/>
          </a:prstGeom>
        </p:spPr>
        <p:txBody>
          <a:bodyPr vert="horz" lIns="91413" tIns="45705" rIns="9141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9"/>
            <a:ext cx="2949786" cy="496967"/>
          </a:xfrm>
          <a:prstGeom prst="rect">
            <a:avLst/>
          </a:prstGeom>
        </p:spPr>
        <p:txBody>
          <a:bodyPr vert="horz" lIns="91413" tIns="45705" rIns="91413" bIns="45705" rtlCol="0" anchor="b"/>
          <a:lstStyle>
            <a:lvl1pPr algn="r">
              <a:defRPr sz="1200"/>
            </a:lvl1pPr>
          </a:lstStyle>
          <a:p>
            <a:fld id="{6C1C2337-8140-49CD-86FC-D3DBEF1B8D3C}" type="slidenum">
              <a:rPr kumimoji="1" lang="ja-JP" altLang="en-US" smtClean="0"/>
              <a:t>‹#›</a:t>
            </a:fld>
            <a:endParaRPr kumimoji="1" lang="ja-JP" altLang="en-US"/>
          </a:p>
        </p:txBody>
      </p:sp>
    </p:spTree>
    <p:extLst>
      <p:ext uri="{BB962C8B-B14F-4D97-AF65-F5344CB8AC3E}">
        <p14:creationId xmlns:p14="http://schemas.microsoft.com/office/powerpoint/2010/main" val="22443878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1C2337-8140-49CD-86FC-D3DBEF1B8D3C}"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178287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1C2337-8140-49CD-86FC-D3DBEF1B8D3C}"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316761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1C2337-8140-49CD-86FC-D3DBEF1B8D3C}" type="slidenum">
              <a:rPr kumimoji="1" lang="ja-JP" altLang="en-US" smtClean="0"/>
              <a:t>11</a:t>
            </a:fld>
            <a:endParaRPr kumimoji="1" lang="ja-JP" altLang="en-US"/>
          </a:p>
        </p:txBody>
      </p:sp>
    </p:spTree>
    <p:extLst>
      <p:ext uri="{BB962C8B-B14F-4D97-AF65-F5344CB8AC3E}">
        <p14:creationId xmlns:p14="http://schemas.microsoft.com/office/powerpoint/2010/main" val="285254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2376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3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0050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5DE1DF-4010-4B9F-B1FA-EFE5B253B0C4}" type="datetime1">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7719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591AF2-54F8-45A3-A82A-4E11D7379376}" type="datetime1">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5363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3E7254-92E6-4FDE-8A41-CF2AD92437A3}" type="datetime1">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6281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0964F97-F9E6-4C25-B205-42BDCE5DEBEE}"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87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36BBC7-264C-4652-93FC-EEA4E431D880}"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5817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0B87EEB-1CA2-4F97-B182-23D47729F35D}"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7475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D719D6-D620-448D-886F-0F403FFD4C85}"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6066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962BD63-9CB7-4928-ADCE-993E357DAF17}"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9217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BD04668-5FD8-4FD4-8C2B-5B829088763E}"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599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525A18-7EA6-4846-95FE-93E9CC71EFFC}"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98310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236D460-54A0-422B-97AE-B4D29F7378D7}"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332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68D15D-39B1-4EBD-9A52-F52980312415}" type="datetime1">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88404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97D071-91DF-48BC-A8C3-8BE8CEE6549B}"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8332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2A2783-D08F-48FD-8301-2732DD3250C3}"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790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6357A5-EFEB-4B67-99B3-3AF92BDF51A7}"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528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E4C78D5-1A4D-46ED-A4A1-762E2340453E}" type="datetime1">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5804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79C9516-7DF4-47DD-887A-976880EEED4A}" type="datetime1">
              <a:rPr kumimoji="1" lang="ja-JP" altLang="en-US" smtClean="0"/>
              <a:t>2019/1/17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4863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B2FA3E8-2A29-4887-A01E-0EDE360A2516}" type="datetime1">
              <a:rPr kumimoji="1" lang="ja-JP" altLang="en-US" smtClean="0"/>
              <a:t>2019/1/17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56977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CA56BC-1154-4386-A16B-EBCAA966F554}" type="datetime1">
              <a:rPr kumimoji="1" lang="ja-JP" altLang="en-US" smtClean="0"/>
              <a:t>2019/1/17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4604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475DB2A-936D-4DE8-BB50-E26EB6706257}" type="datetime1">
              <a:rPr kumimoji="1" lang="ja-JP" altLang="en-US" smtClean="0"/>
              <a:t>2019/1/17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963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5A785F-7120-4CF1-8DDE-B94E8BADE6F4}" type="datetime1">
              <a:rPr kumimoji="1" lang="ja-JP" altLang="en-US" smtClean="0"/>
              <a:t>2019/1/17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8433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CAD664-30A1-4711-8AFB-49A5E03B9FE4}" type="datetime1">
              <a:rPr kumimoji="1" lang="ja-JP" altLang="en-US" smtClean="0"/>
              <a:t>2019/1/17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87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3F5EA-49A4-4C1A-904C-E9BA143EF4A1}" type="datetime1">
              <a:rPr kumimoji="1" lang="ja-JP" altLang="en-US" smtClean="0"/>
              <a:t>2019/1/17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2574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AD2AE-B7F0-4025-8AEA-497B5D4E2E55}" type="datetime1">
              <a:rPr lang="ja-JP" altLang="en-US" smtClean="0">
                <a:solidFill>
                  <a:prstClr val="black">
                    <a:tint val="75000"/>
                  </a:prstClr>
                </a:solidFill>
              </a:rPr>
              <a:t>2019/1/17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888513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2996" y="1412776"/>
            <a:ext cx="8229600" cy="3168352"/>
          </a:xfrm>
        </p:spPr>
        <p:txBody>
          <a:bodyPr>
            <a:normAutofit fontScale="92500" lnSpcReduction="20000"/>
          </a:bodyPr>
          <a:lstStyle/>
          <a:p>
            <a:pPr marL="0" indent="0" algn="ctr">
              <a:spcAft>
                <a:spcPts val="2400"/>
              </a:spcAft>
              <a:buNone/>
            </a:pPr>
            <a:endParaRPr kumimoji="1" lang="en-US" altLang="ja-JP" sz="4000" dirty="0" smtClean="0"/>
          </a:p>
          <a:p>
            <a:pPr marL="0" indent="0" algn="ctr">
              <a:buNone/>
            </a:pPr>
            <a:r>
              <a:rPr lang="ja-JP" altLang="en-US" sz="5400" dirty="0" smtClean="0"/>
              <a:t>～水</a:t>
            </a:r>
            <a:r>
              <a:rPr lang="ja-JP" altLang="en-US" sz="5400" dirty="0"/>
              <a:t>都</a:t>
            </a:r>
            <a:r>
              <a:rPr lang="ja-JP" altLang="en-US" sz="5400" dirty="0" smtClean="0"/>
              <a:t>大阪の取組み～</a:t>
            </a:r>
            <a:endParaRPr lang="en-US" altLang="ja-JP" sz="5400" dirty="0" smtClean="0"/>
          </a:p>
          <a:p>
            <a:pPr marL="0" indent="0" algn="ctr">
              <a:spcBef>
                <a:spcPts val="3000"/>
              </a:spcBef>
              <a:buNone/>
            </a:pPr>
            <a:r>
              <a:rPr kumimoji="1" lang="ja-JP" altLang="en-US" dirty="0" smtClean="0"/>
              <a:t>２０１９年１月１５日</a:t>
            </a:r>
            <a:endParaRPr kumimoji="1" lang="en-US" altLang="ja-JP" dirty="0" smtClean="0"/>
          </a:p>
          <a:p>
            <a:pPr marL="0" indent="0" algn="ctr">
              <a:spcBef>
                <a:spcPts val="3000"/>
              </a:spcBef>
              <a:buNone/>
            </a:pPr>
            <a:r>
              <a:rPr kumimoji="1" lang="ja-JP" altLang="en-US" dirty="0" smtClean="0"/>
              <a:t>水都大阪コンソーシアム</a:t>
            </a:r>
            <a:endParaRPr kumimoji="1" lang="ja-JP" altLang="en-US" dirty="0"/>
          </a:p>
        </p:txBody>
      </p:sp>
      <p:pic>
        <p:nvPicPr>
          <p:cNvPr id="2050" name="Picture 2" descr="\\G0000sv0ns502\d10939$\doc\み_魅力づくり\2水都グループ\900その他\水都ロゴ\水都ロゴ.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79259" y="4953340"/>
            <a:ext cx="2647587" cy="1489268"/>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6588224" y="692696"/>
            <a:ext cx="1800200" cy="936104"/>
          </a:xfrm>
          <a:prstGeom prst="rect">
            <a:avLst/>
          </a:prstGeom>
          <a:ln w="3175">
            <a:solidFill>
              <a:sysClr val="windowText" lastClr="000000"/>
            </a:solidFill>
          </a:ln>
        </p:spPr>
        <p:txBody>
          <a:bodyPr anchor="ctr" anchorCtr="1">
            <a:norm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marL="0" marR="0" lvl="0" indent="0" algn="l" defTabSz="960120"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資料１</a:t>
            </a:r>
            <a:endPar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6784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47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03648" y="1916832"/>
            <a:ext cx="6336704" cy="27363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prstClr val="white"/>
                </a:solidFill>
              </a:rPr>
              <a:t>２．「水都大阪のめざす方向性」</a:t>
            </a:r>
            <a:endParaRPr lang="en-US" altLang="ja-JP" sz="3200" dirty="0" smtClean="0">
              <a:solidFill>
                <a:prstClr val="white"/>
              </a:solidFill>
            </a:endParaRPr>
          </a:p>
        </p:txBody>
      </p:sp>
      <p:sp>
        <p:nvSpPr>
          <p:cNvPr id="3" name="テキスト ボックス 2"/>
          <p:cNvSpPr txBox="1"/>
          <p:nvPr/>
        </p:nvSpPr>
        <p:spPr>
          <a:xfrm>
            <a:off x="8604448" y="6453336"/>
            <a:ext cx="539552" cy="369332"/>
          </a:xfrm>
          <a:prstGeom prst="rect">
            <a:avLst/>
          </a:prstGeom>
          <a:noFill/>
        </p:spPr>
        <p:txBody>
          <a:bodyPr wrap="square" rtlCol="0">
            <a:spAutoFit/>
          </a:bodyP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978794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01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28254" y="1957137"/>
            <a:ext cx="8949837" cy="5167365"/>
          </a:xfrm>
          <a:prstGeom prst="rect">
            <a:avLst/>
          </a:prstGeom>
          <a:gradFill>
            <a:gsLst>
              <a:gs pos="0">
                <a:schemeClr val="accent5">
                  <a:lumMod val="0"/>
                  <a:lumOff val="100000"/>
                </a:schemeClr>
              </a:gs>
              <a:gs pos="0">
                <a:schemeClr val="accent5">
                  <a:lumMod val="0"/>
                  <a:lumOff val="100000"/>
                </a:schemeClr>
              </a:gs>
              <a:gs pos="100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672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white"/>
                </a:solidFill>
              </a:rPr>
              <a:t>　■</a:t>
            </a:r>
            <a:r>
              <a:rPr lang="ja-JP" altLang="en-US" sz="2000" b="1" i="1" dirty="0" smtClean="0">
                <a:solidFill>
                  <a:prstClr val="white"/>
                </a:solidFill>
                <a:latin typeface="HG創英角ｺﾞｼｯｸUB" panose="020B0909000000000000" pitchFamily="49" charset="-128"/>
                <a:ea typeface="HG創英角ｺﾞｼｯｸUB" panose="020B0909000000000000" pitchFamily="49" charset="-128"/>
              </a:rPr>
              <a:t>水都大阪ビジョン（仮称）策定に向けて</a:t>
            </a:r>
            <a:r>
              <a:rPr lang="ja-JP" altLang="en-US" dirty="0" smtClean="0">
                <a:solidFill>
                  <a:prstClr val="white"/>
                </a:solidFill>
              </a:rPr>
              <a:t>　　</a:t>
            </a:r>
            <a:endParaRPr lang="ja-JP" altLang="en-US" dirty="0">
              <a:solidFill>
                <a:prstClr val="white"/>
              </a:solidFill>
            </a:endParaRPr>
          </a:p>
        </p:txBody>
      </p:sp>
      <p:sp>
        <p:nvSpPr>
          <p:cNvPr id="7" name="角丸四角形 6"/>
          <p:cNvSpPr/>
          <p:nvPr/>
        </p:nvSpPr>
        <p:spPr>
          <a:xfrm>
            <a:off x="275576" y="757988"/>
            <a:ext cx="792090" cy="3935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051798" y="751916"/>
            <a:ext cx="4968550" cy="938719"/>
          </a:xfrm>
          <a:prstGeom prst="rect">
            <a:avLst/>
          </a:prstGeom>
          <a:noFill/>
        </p:spPr>
        <p:txBody>
          <a:bodyPr wrap="square" rtlCol="0">
            <a:spAutoFit/>
          </a:bodyPr>
          <a:lstStyle/>
          <a:p>
            <a:pPr>
              <a:lnSpc>
                <a:spcPts val="22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万博の大阪開催が</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年の開業を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めざした</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阪インバウンド</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の著しい増加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14" name="正方形/長方形 13"/>
          <p:cNvSpPr/>
          <p:nvPr/>
        </p:nvSpPr>
        <p:spPr>
          <a:xfrm>
            <a:off x="251519" y="2149723"/>
            <a:ext cx="8805821" cy="87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歴史と文化に培われた水都大阪を次世代につなぐ</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エンターテイメントあふれる四季折々のにぎわい空間の創出</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水都大阪の魅力を全世界に発信</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rgbClr val="F79646">
                  <a:lumMod val="75000"/>
                </a:srgb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 name="角丸四角形 17"/>
          <p:cNvSpPr/>
          <p:nvPr/>
        </p:nvSpPr>
        <p:spPr>
          <a:xfrm>
            <a:off x="275576" y="1794362"/>
            <a:ext cx="845956" cy="325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標</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253020" y="6168779"/>
            <a:ext cx="2585176" cy="403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各エリアの取組み</a:t>
            </a:r>
            <a:endParaRPr lang="ja-JP" altLang="en-US" sz="1400" strike="dbl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73413" y="5367026"/>
            <a:ext cx="2585176"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推進方策</a:t>
            </a:r>
          </a:p>
        </p:txBody>
      </p:sp>
      <p:sp>
        <p:nvSpPr>
          <p:cNvPr id="44" name="下矢印 43"/>
          <p:cNvSpPr/>
          <p:nvPr/>
        </p:nvSpPr>
        <p:spPr>
          <a:xfrm rot="21600000">
            <a:off x="1270241" y="5874031"/>
            <a:ext cx="504057" cy="191310"/>
          </a:xfrm>
          <a:prstGeom prst="downArrow">
            <a:avLst>
              <a:gd name="adj1" fmla="val 50000"/>
              <a:gd name="adj2" fmla="val 118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73699" y="3700612"/>
            <a:ext cx="2801200" cy="1175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舟運のさらなる活性化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安全・安心のクルーズ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水辺・水上観光メニューの拡大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民間ビジネスの創出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Ⅴ</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ブランディングの強化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下矢印 47"/>
          <p:cNvSpPr/>
          <p:nvPr/>
        </p:nvSpPr>
        <p:spPr>
          <a:xfrm rot="21600000">
            <a:off x="1270241" y="5037503"/>
            <a:ext cx="504057" cy="191310"/>
          </a:xfrm>
          <a:prstGeom prst="downArrow">
            <a:avLst>
              <a:gd name="adj1" fmla="val 50000"/>
              <a:gd name="adj2" fmla="val 118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287369" y="3234281"/>
            <a:ext cx="2585176"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 向 性</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リーフォーム 46"/>
          <p:cNvSpPr/>
          <p:nvPr/>
        </p:nvSpPr>
        <p:spPr>
          <a:xfrm>
            <a:off x="467542" y="481855"/>
            <a:ext cx="5112570" cy="131848"/>
          </a:xfrm>
          <a:custGeom>
            <a:avLst/>
            <a:gdLst>
              <a:gd name="connsiteX0" fmla="*/ 0 w 2743200"/>
              <a:gd name="connsiteY0" fmla="*/ 0 h 87086"/>
              <a:gd name="connsiteX1" fmla="*/ 2743200 w 2743200"/>
              <a:gd name="connsiteY1" fmla="*/ 0 h 87086"/>
              <a:gd name="connsiteX2" fmla="*/ 43543 w 2743200"/>
              <a:gd name="connsiteY2" fmla="*/ 87086 h 87086"/>
              <a:gd name="connsiteX3" fmla="*/ 0 w 2743200"/>
              <a:gd name="connsiteY3" fmla="*/ 0 h 87086"/>
            </a:gdLst>
            <a:ahLst/>
            <a:cxnLst>
              <a:cxn ang="0">
                <a:pos x="connsiteX0" y="connsiteY0"/>
              </a:cxn>
              <a:cxn ang="0">
                <a:pos x="connsiteX1" y="connsiteY1"/>
              </a:cxn>
              <a:cxn ang="0">
                <a:pos x="connsiteX2" y="connsiteY2"/>
              </a:cxn>
              <a:cxn ang="0">
                <a:pos x="connsiteX3" y="connsiteY3"/>
              </a:cxn>
            </a:cxnLst>
            <a:rect l="l" t="t" r="r" b="b"/>
            <a:pathLst>
              <a:path w="2743200" h="87086">
                <a:moveTo>
                  <a:pt x="0" y="0"/>
                </a:moveTo>
                <a:lnTo>
                  <a:pt x="2743200" y="0"/>
                </a:lnTo>
                <a:lnTo>
                  <a:pt x="43543" y="87086"/>
                </a:lnTo>
                <a:lnTo>
                  <a:pt x="0" y="0"/>
                </a:lnTo>
                <a:close/>
              </a:path>
            </a:pathLst>
          </a:custGeom>
          <a:solidFill>
            <a:srgbClr val="FF0000"/>
          </a:solidFill>
          <a:ln>
            <a:noFill/>
          </a:ln>
          <a:effectLst>
            <a:glow rad="635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313360" y="1019153"/>
            <a:ext cx="2504212" cy="369332"/>
          </a:xfrm>
          <a:prstGeom prst="rect">
            <a:avLst/>
          </a:prstGeom>
          <a:noFill/>
        </p:spPr>
        <p:txBody>
          <a:bodyPr wrap="none" rtlCol="0">
            <a:spAutoFit/>
          </a:bodyPr>
          <a:lstStyle/>
          <a:p>
            <a:r>
              <a:rPr kumimoji="1" lang="ja-JP" altLang="en-US" i="1" dirty="0" smtClean="0">
                <a:solidFill>
                  <a:srgbClr val="FF0000"/>
                </a:solidFill>
                <a:latin typeface="HGP創英角ﾎﾟｯﾌﾟ体" panose="040B0A00000000000000" pitchFamily="50" charset="-128"/>
                <a:ea typeface="HGP創英角ﾎﾟｯﾌﾟ体" panose="040B0A00000000000000" pitchFamily="50" charset="-128"/>
              </a:rPr>
              <a:t>新たなビジョン策定へ！</a:t>
            </a:r>
            <a:endParaRPr kumimoji="1" lang="ja-JP" altLang="en-US" i="1"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右矢印 8"/>
          <p:cNvSpPr/>
          <p:nvPr/>
        </p:nvSpPr>
        <p:spPr>
          <a:xfrm>
            <a:off x="6095608" y="1029852"/>
            <a:ext cx="191970" cy="444110"/>
          </a:xfrm>
          <a:prstGeom prst="rightArrow">
            <a:avLst>
              <a:gd name="adj1" fmla="val 50000"/>
              <a:gd name="adj2"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8604448" y="6453336"/>
            <a:ext cx="539552" cy="369332"/>
          </a:xfrm>
          <a:prstGeom prst="rect">
            <a:avLst/>
          </a:prstGeom>
          <a:noFill/>
        </p:spPr>
        <p:txBody>
          <a:bodyPr wrap="square" rtlCol="0">
            <a:spAutoFit/>
          </a:bodyPr>
          <a:lstStyle/>
          <a:p>
            <a:pPr algn="ctr"/>
            <a:r>
              <a:rPr kumimoji="1" lang="en-US" altLang="ja-JP" dirty="0" smtClean="0">
                <a:latin typeface="HGP創英角ﾎﾟｯﾌﾟ体" panose="040B0A00000000000000" pitchFamily="50" charset="-128"/>
                <a:ea typeface="HGP創英角ﾎﾟｯﾌﾟ体" panose="040B0A00000000000000" pitchFamily="50" charset="-128"/>
              </a:rPr>
              <a:t>11</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20" name="円/楕円 19"/>
          <p:cNvSpPr>
            <a:spLocks noChangeAspect="1"/>
          </p:cNvSpPr>
          <p:nvPr/>
        </p:nvSpPr>
        <p:spPr>
          <a:xfrm flipV="1">
            <a:off x="5580112" y="3700222"/>
            <a:ext cx="2095637" cy="2098131"/>
          </a:xfrm>
          <a:prstGeom prst="ellipse">
            <a:avLst/>
          </a:prstGeom>
          <a:solidFill>
            <a:schemeClr val="accent6">
              <a:lumMod val="60000"/>
              <a:lumOff val="40000"/>
              <a:alpha val="28000"/>
            </a:schemeClr>
          </a:solidFill>
          <a:ln>
            <a:noFill/>
          </a:ln>
          <a:effectLst>
            <a:glow rad="7493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21" name="フレーム 7"/>
          <p:cNvSpPr>
            <a:spLocks noChangeAspect="1"/>
          </p:cNvSpPr>
          <p:nvPr/>
        </p:nvSpPr>
        <p:spPr>
          <a:xfrm>
            <a:off x="5900237" y="3948375"/>
            <a:ext cx="1102727" cy="1244423"/>
          </a:xfrm>
          <a:custGeom>
            <a:avLst/>
            <a:gdLst>
              <a:gd name="connsiteX0" fmla="*/ 0 w 1656184"/>
              <a:gd name="connsiteY0" fmla="*/ 0 h 1214898"/>
              <a:gd name="connsiteX1" fmla="*/ 1656184 w 1656184"/>
              <a:gd name="connsiteY1" fmla="*/ 0 h 1214898"/>
              <a:gd name="connsiteX2" fmla="*/ 1656184 w 1656184"/>
              <a:gd name="connsiteY2" fmla="*/ 1214898 h 1214898"/>
              <a:gd name="connsiteX3" fmla="*/ 0 w 1656184"/>
              <a:gd name="connsiteY3" fmla="*/ 1214898 h 1214898"/>
              <a:gd name="connsiteX4" fmla="*/ 0 w 1656184"/>
              <a:gd name="connsiteY4" fmla="*/ 0 h 1214898"/>
              <a:gd name="connsiteX5" fmla="*/ 15381 w 1656184"/>
              <a:gd name="connsiteY5" fmla="*/ 15381 h 1214898"/>
              <a:gd name="connsiteX6" fmla="*/ 15381 w 1656184"/>
              <a:gd name="connsiteY6" fmla="*/ 1199517 h 1214898"/>
              <a:gd name="connsiteX7" fmla="*/ 1640803 w 1656184"/>
              <a:gd name="connsiteY7" fmla="*/ 1199517 h 1214898"/>
              <a:gd name="connsiteX8" fmla="*/ 1640803 w 1656184"/>
              <a:gd name="connsiteY8" fmla="*/ 15381 h 1214898"/>
              <a:gd name="connsiteX9" fmla="*/ 15381 w 1656184"/>
              <a:gd name="connsiteY9" fmla="*/ 15381 h 1214898"/>
              <a:gd name="connsiteX0" fmla="*/ 0 w 1656184"/>
              <a:gd name="connsiteY0" fmla="*/ 0 h 1214898"/>
              <a:gd name="connsiteX1" fmla="*/ 1656184 w 1656184"/>
              <a:gd name="connsiteY1" fmla="*/ 0 h 1214898"/>
              <a:gd name="connsiteX2" fmla="*/ 1656184 w 1656184"/>
              <a:gd name="connsiteY2" fmla="*/ 1214898 h 1214898"/>
              <a:gd name="connsiteX3" fmla="*/ 0 w 1656184"/>
              <a:gd name="connsiteY3" fmla="*/ 1214898 h 1214898"/>
              <a:gd name="connsiteX4" fmla="*/ 0 w 1656184"/>
              <a:gd name="connsiteY4" fmla="*/ 0 h 1214898"/>
              <a:gd name="connsiteX5" fmla="*/ 15381 w 1656184"/>
              <a:gd name="connsiteY5" fmla="*/ 151859 h 1214898"/>
              <a:gd name="connsiteX6" fmla="*/ 15381 w 1656184"/>
              <a:gd name="connsiteY6" fmla="*/ 1199517 h 1214898"/>
              <a:gd name="connsiteX7" fmla="*/ 1640803 w 1656184"/>
              <a:gd name="connsiteY7" fmla="*/ 1199517 h 1214898"/>
              <a:gd name="connsiteX8" fmla="*/ 1640803 w 1656184"/>
              <a:gd name="connsiteY8" fmla="*/ 15381 h 1214898"/>
              <a:gd name="connsiteX9" fmla="*/ 15381 w 1656184"/>
              <a:gd name="connsiteY9" fmla="*/ 151859 h 1214898"/>
              <a:gd name="connsiteX0" fmla="*/ 0 w 1669831"/>
              <a:gd name="connsiteY0" fmla="*/ 136478 h 1214898"/>
              <a:gd name="connsiteX1" fmla="*/ 1669831 w 1669831"/>
              <a:gd name="connsiteY1" fmla="*/ 0 h 1214898"/>
              <a:gd name="connsiteX2" fmla="*/ 1669831 w 1669831"/>
              <a:gd name="connsiteY2" fmla="*/ 1214898 h 1214898"/>
              <a:gd name="connsiteX3" fmla="*/ 13647 w 1669831"/>
              <a:gd name="connsiteY3" fmla="*/ 1214898 h 1214898"/>
              <a:gd name="connsiteX4" fmla="*/ 0 w 1669831"/>
              <a:gd name="connsiteY4" fmla="*/ 136478 h 1214898"/>
              <a:gd name="connsiteX5" fmla="*/ 29028 w 1669831"/>
              <a:gd name="connsiteY5" fmla="*/ 151859 h 1214898"/>
              <a:gd name="connsiteX6" fmla="*/ 29028 w 1669831"/>
              <a:gd name="connsiteY6" fmla="*/ 1199517 h 1214898"/>
              <a:gd name="connsiteX7" fmla="*/ 1654450 w 1669831"/>
              <a:gd name="connsiteY7" fmla="*/ 1199517 h 1214898"/>
              <a:gd name="connsiteX8" fmla="*/ 1654450 w 1669831"/>
              <a:gd name="connsiteY8" fmla="*/ 15381 h 1214898"/>
              <a:gd name="connsiteX9" fmla="*/ 29028 w 1669831"/>
              <a:gd name="connsiteY9" fmla="*/ 151859 h 1214898"/>
              <a:gd name="connsiteX0" fmla="*/ 0 w 1669831"/>
              <a:gd name="connsiteY0" fmla="*/ 136478 h 1214898"/>
              <a:gd name="connsiteX1" fmla="*/ 1669831 w 1669831"/>
              <a:gd name="connsiteY1" fmla="*/ 0 h 1214898"/>
              <a:gd name="connsiteX2" fmla="*/ 1669831 w 1669831"/>
              <a:gd name="connsiteY2" fmla="*/ 1214898 h 1214898"/>
              <a:gd name="connsiteX3" fmla="*/ 992557 w 1669831"/>
              <a:gd name="connsiteY3" fmla="*/ 1106432 h 1214898"/>
              <a:gd name="connsiteX4" fmla="*/ 13647 w 1669831"/>
              <a:gd name="connsiteY4" fmla="*/ 1214898 h 1214898"/>
              <a:gd name="connsiteX5" fmla="*/ 0 w 1669831"/>
              <a:gd name="connsiteY5" fmla="*/ 136478 h 1214898"/>
              <a:gd name="connsiteX6" fmla="*/ 29028 w 1669831"/>
              <a:gd name="connsiteY6" fmla="*/ 151859 h 1214898"/>
              <a:gd name="connsiteX7" fmla="*/ 29028 w 1669831"/>
              <a:gd name="connsiteY7" fmla="*/ 1199517 h 1214898"/>
              <a:gd name="connsiteX8" fmla="*/ 1654450 w 1669831"/>
              <a:gd name="connsiteY8" fmla="*/ 1199517 h 1214898"/>
              <a:gd name="connsiteX9" fmla="*/ 1654450 w 1669831"/>
              <a:gd name="connsiteY9" fmla="*/ 15381 h 1214898"/>
              <a:gd name="connsiteX10" fmla="*/ 29028 w 1669831"/>
              <a:gd name="connsiteY10" fmla="*/ 151859 h 1214898"/>
              <a:gd name="connsiteX0" fmla="*/ 0 w 1669831"/>
              <a:gd name="connsiteY0" fmla="*/ 381764 h 1460184"/>
              <a:gd name="connsiteX1" fmla="*/ 1669831 w 1669831"/>
              <a:gd name="connsiteY1" fmla="*/ 245286 h 1460184"/>
              <a:gd name="connsiteX2" fmla="*/ 1669831 w 1669831"/>
              <a:gd name="connsiteY2" fmla="*/ 1460184 h 1460184"/>
              <a:gd name="connsiteX3" fmla="*/ 992557 w 1669831"/>
              <a:gd name="connsiteY3" fmla="*/ 1351718 h 1460184"/>
              <a:gd name="connsiteX4" fmla="*/ 13647 w 1669831"/>
              <a:gd name="connsiteY4" fmla="*/ 1460184 h 1460184"/>
              <a:gd name="connsiteX5" fmla="*/ 0 w 1669831"/>
              <a:gd name="connsiteY5" fmla="*/ 381764 h 1460184"/>
              <a:gd name="connsiteX6" fmla="*/ 29028 w 1669831"/>
              <a:gd name="connsiteY6" fmla="*/ 397145 h 1460184"/>
              <a:gd name="connsiteX7" fmla="*/ 29028 w 1669831"/>
              <a:gd name="connsiteY7" fmla="*/ 1444803 h 1460184"/>
              <a:gd name="connsiteX8" fmla="*/ 1654450 w 1669831"/>
              <a:gd name="connsiteY8" fmla="*/ 1444803 h 1460184"/>
              <a:gd name="connsiteX9" fmla="*/ 1654450 w 1669831"/>
              <a:gd name="connsiteY9" fmla="*/ 260667 h 1460184"/>
              <a:gd name="connsiteX10" fmla="*/ 846480 w 1669831"/>
              <a:gd name="connsiteY10" fmla="*/ 699 h 1460184"/>
              <a:gd name="connsiteX11" fmla="*/ 29028 w 1669831"/>
              <a:gd name="connsiteY11" fmla="*/ 397145 h 1460184"/>
              <a:gd name="connsiteX0" fmla="*/ 0 w 1669831"/>
              <a:gd name="connsiteY0" fmla="*/ 397111 h 1475531"/>
              <a:gd name="connsiteX1" fmla="*/ 1669831 w 1669831"/>
              <a:gd name="connsiteY1" fmla="*/ 260633 h 1475531"/>
              <a:gd name="connsiteX2" fmla="*/ 1669831 w 1669831"/>
              <a:gd name="connsiteY2" fmla="*/ 1475531 h 1475531"/>
              <a:gd name="connsiteX3" fmla="*/ 992557 w 1669831"/>
              <a:gd name="connsiteY3" fmla="*/ 1367065 h 1475531"/>
              <a:gd name="connsiteX4" fmla="*/ 13647 w 1669831"/>
              <a:gd name="connsiteY4" fmla="*/ 1475531 h 1475531"/>
              <a:gd name="connsiteX5" fmla="*/ 0 w 1669831"/>
              <a:gd name="connsiteY5" fmla="*/ 397111 h 1475531"/>
              <a:gd name="connsiteX6" fmla="*/ 29028 w 1669831"/>
              <a:gd name="connsiteY6" fmla="*/ 412492 h 1475531"/>
              <a:gd name="connsiteX7" fmla="*/ 29028 w 1669831"/>
              <a:gd name="connsiteY7" fmla="*/ 1460150 h 1475531"/>
              <a:gd name="connsiteX8" fmla="*/ 1654450 w 1669831"/>
              <a:gd name="connsiteY8" fmla="*/ 1460150 h 1475531"/>
              <a:gd name="connsiteX9" fmla="*/ 1654450 w 1669831"/>
              <a:gd name="connsiteY9" fmla="*/ 276014 h 1475531"/>
              <a:gd name="connsiteX10" fmla="*/ 1269174 w 1669831"/>
              <a:gd name="connsiteY10" fmla="*/ 93684 h 1475531"/>
              <a:gd name="connsiteX11" fmla="*/ 846480 w 1669831"/>
              <a:gd name="connsiteY11" fmla="*/ 16046 h 1475531"/>
              <a:gd name="connsiteX12" fmla="*/ 29028 w 1669831"/>
              <a:gd name="connsiteY12" fmla="*/ 412492 h 1475531"/>
              <a:gd name="connsiteX0" fmla="*/ 0 w 1669831"/>
              <a:gd name="connsiteY0" fmla="*/ 402736 h 1481156"/>
              <a:gd name="connsiteX1" fmla="*/ 1669831 w 1669831"/>
              <a:gd name="connsiteY1" fmla="*/ 266258 h 1481156"/>
              <a:gd name="connsiteX2" fmla="*/ 1669831 w 1669831"/>
              <a:gd name="connsiteY2" fmla="*/ 1481156 h 1481156"/>
              <a:gd name="connsiteX3" fmla="*/ 992557 w 1669831"/>
              <a:gd name="connsiteY3" fmla="*/ 1372690 h 1481156"/>
              <a:gd name="connsiteX4" fmla="*/ 13647 w 1669831"/>
              <a:gd name="connsiteY4" fmla="*/ 1481156 h 1481156"/>
              <a:gd name="connsiteX5" fmla="*/ 0 w 1669831"/>
              <a:gd name="connsiteY5" fmla="*/ 402736 h 1481156"/>
              <a:gd name="connsiteX6" fmla="*/ 29028 w 1669831"/>
              <a:gd name="connsiteY6" fmla="*/ 418117 h 1481156"/>
              <a:gd name="connsiteX7" fmla="*/ 29028 w 1669831"/>
              <a:gd name="connsiteY7" fmla="*/ 1465775 h 1481156"/>
              <a:gd name="connsiteX8" fmla="*/ 1654450 w 1669831"/>
              <a:gd name="connsiteY8" fmla="*/ 1465775 h 1481156"/>
              <a:gd name="connsiteX9" fmla="*/ 1654450 w 1669831"/>
              <a:gd name="connsiteY9" fmla="*/ 281639 h 1481156"/>
              <a:gd name="connsiteX10" fmla="*/ 1277800 w 1669831"/>
              <a:gd name="connsiteY10" fmla="*/ 64803 h 1481156"/>
              <a:gd name="connsiteX11" fmla="*/ 846480 w 1669831"/>
              <a:gd name="connsiteY11" fmla="*/ 21671 h 1481156"/>
              <a:gd name="connsiteX12" fmla="*/ 29028 w 1669831"/>
              <a:gd name="connsiteY12" fmla="*/ 418117 h 1481156"/>
              <a:gd name="connsiteX0" fmla="*/ 0 w 1669831"/>
              <a:gd name="connsiteY0" fmla="*/ 402736 h 1481156"/>
              <a:gd name="connsiteX1" fmla="*/ 1669831 w 1669831"/>
              <a:gd name="connsiteY1" fmla="*/ 266258 h 1481156"/>
              <a:gd name="connsiteX2" fmla="*/ 1669831 w 1669831"/>
              <a:gd name="connsiteY2" fmla="*/ 1481156 h 1481156"/>
              <a:gd name="connsiteX3" fmla="*/ 992557 w 1669831"/>
              <a:gd name="connsiteY3" fmla="*/ 1372690 h 1481156"/>
              <a:gd name="connsiteX4" fmla="*/ 13647 w 1669831"/>
              <a:gd name="connsiteY4" fmla="*/ 1481156 h 1481156"/>
              <a:gd name="connsiteX5" fmla="*/ 0 w 1669831"/>
              <a:gd name="connsiteY5" fmla="*/ 402736 h 1481156"/>
              <a:gd name="connsiteX6" fmla="*/ 89413 w 1669831"/>
              <a:gd name="connsiteY6" fmla="*/ 538887 h 1481156"/>
              <a:gd name="connsiteX7" fmla="*/ 29028 w 1669831"/>
              <a:gd name="connsiteY7" fmla="*/ 1465775 h 1481156"/>
              <a:gd name="connsiteX8" fmla="*/ 1654450 w 1669831"/>
              <a:gd name="connsiteY8" fmla="*/ 1465775 h 1481156"/>
              <a:gd name="connsiteX9" fmla="*/ 1654450 w 1669831"/>
              <a:gd name="connsiteY9" fmla="*/ 281639 h 1481156"/>
              <a:gd name="connsiteX10" fmla="*/ 1277800 w 1669831"/>
              <a:gd name="connsiteY10" fmla="*/ 64803 h 1481156"/>
              <a:gd name="connsiteX11" fmla="*/ 846480 w 1669831"/>
              <a:gd name="connsiteY11" fmla="*/ 21671 h 1481156"/>
              <a:gd name="connsiteX12" fmla="*/ 89413 w 1669831"/>
              <a:gd name="connsiteY12" fmla="*/ 538887 h 1481156"/>
              <a:gd name="connsiteX0" fmla="*/ 72618 w 1656184"/>
              <a:gd name="connsiteY0" fmla="*/ 489000 h 1481156"/>
              <a:gd name="connsiteX1" fmla="*/ 1656184 w 1656184"/>
              <a:gd name="connsiteY1" fmla="*/ 266258 h 1481156"/>
              <a:gd name="connsiteX2" fmla="*/ 1656184 w 1656184"/>
              <a:gd name="connsiteY2" fmla="*/ 1481156 h 1481156"/>
              <a:gd name="connsiteX3" fmla="*/ 978910 w 1656184"/>
              <a:gd name="connsiteY3" fmla="*/ 1372690 h 1481156"/>
              <a:gd name="connsiteX4" fmla="*/ 0 w 1656184"/>
              <a:gd name="connsiteY4" fmla="*/ 1481156 h 1481156"/>
              <a:gd name="connsiteX5" fmla="*/ 72618 w 1656184"/>
              <a:gd name="connsiteY5" fmla="*/ 489000 h 1481156"/>
              <a:gd name="connsiteX6" fmla="*/ 75766 w 1656184"/>
              <a:gd name="connsiteY6" fmla="*/ 538887 h 1481156"/>
              <a:gd name="connsiteX7" fmla="*/ 15381 w 1656184"/>
              <a:gd name="connsiteY7" fmla="*/ 1465775 h 1481156"/>
              <a:gd name="connsiteX8" fmla="*/ 1640803 w 1656184"/>
              <a:gd name="connsiteY8" fmla="*/ 1465775 h 1481156"/>
              <a:gd name="connsiteX9" fmla="*/ 1640803 w 1656184"/>
              <a:gd name="connsiteY9" fmla="*/ 281639 h 1481156"/>
              <a:gd name="connsiteX10" fmla="*/ 1264153 w 1656184"/>
              <a:gd name="connsiteY10" fmla="*/ 64803 h 1481156"/>
              <a:gd name="connsiteX11" fmla="*/ 832833 w 1656184"/>
              <a:gd name="connsiteY11" fmla="*/ 21671 h 1481156"/>
              <a:gd name="connsiteX12" fmla="*/ 75766 w 1656184"/>
              <a:gd name="connsiteY12" fmla="*/ 538887 h 1481156"/>
              <a:gd name="connsiteX0" fmla="*/ 72618 w 1656184"/>
              <a:gd name="connsiteY0" fmla="*/ 489000 h 1500281"/>
              <a:gd name="connsiteX1" fmla="*/ 1656184 w 1656184"/>
              <a:gd name="connsiteY1" fmla="*/ 266258 h 1500281"/>
              <a:gd name="connsiteX2" fmla="*/ 1656184 w 1656184"/>
              <a:gd name="connsiteY2" fmla="*/ 1481156 h 1500281"/>
              <a:gd name="connsiteX3" fmla="*/ 978910 w 1656184"/>
              <a:gd name="connsiteY3" fmla="*/ 1372690 h 1500281"/>
              <a:gd name="connsiteX4" fmla="*/ 0 w 1656184"/>
              <a:gd name="connsiteY4" fmla="*/ 1481156 h 1500281"/>
              <a:gd name="connsiteX5" fmla="*/ 72618 w 1656184"/>
              <a:gd name="connsiteY5" fmla="*/ 489000 h 1500281"/>
              <a:gd name="connsiteX6" fmla="*/ 75766 w 1656184"/>
              <a:gd name="connsiteY6" fmla="*/ 538887 h 1500281"/>
              <a:gd name="connsiteX7" fmla="*/ 93018 w 1656184"/>
              <a:gd name="connsiteY7" fmla="*/ 1500281 h 1500281"/>
              <a:gd name="connsiteX8" fmla="*/ 1640803 w 1656184"/>
              <a:gd name="connsiteY8" fmla="*/ 1465775 h 1500281"/>
              <a:gd name="connsiteX9" fmla="*/ 1640803 w 1656184"/>
              <a:gd name="connsiteY9" fmla="*/ 281639 h 1500281"/>
              <a:gd name="connsiteX10" fmla="*/ 1264153 w 1656184"/>
              <a:gd name="connsiteY10" fmla="*/ 64803 h 1500281"/>
              <a:gd name="connsiteX11" fmla="*/ 832833 w 1656184"/>
              <a:gd name="connsiteY11" fmla="*/ 21671 h 1500281"/>
              <a:gd name="connsiteX12" fmla="*/ 75766 w 1656184"/>
              <a:gd name="connsiteY12" fmla="*/ 538887 h 1500281"/>
              <a:gd name="connsiteX0" fmla="*/ 3606 w 1587172"/>
              <a:gd name="connsiteY0" fmla="*/ 489000 h 1567420"/>
              <a:gd name="connsiteX1" fmla="*/ 1587172 w 1587172"/>
              <a:gd name="connsiteY1" fmla="*/ 266258 h 1567420"/>
              <a:gd name="connsiteX2" fmla="*/ 1587172 w 1587172"/>
              <a:gd name="connsiteY2" fmla="*/ 1481156 h 1567420"/>
              <a:gd name="connsiteX3" fmla="*/ 909898 w 1587172"/>
              <a:gd name="connsiteY3" fmla="*/ 1372690 h 1567420"/>
              <a:gd name="connsiteX4" fmla="*/ 0 w 1587172"/>
              <a:gd name="connsiteY4" fmla="*/ 1567420 h 1567420"/>
              <a:gd name="connsiteX5" fmla="*/ 3606 w 1587172"/>
              <a:gd name="connsiteY5" fmla="*/ 489000 h 1567420"/>
              <a:gd name="connsiteX6" fmla="*/ 6754 w 1587172"/>
              <a:gd name="connsiteY6" fmla="*/ 538887 h 1567420"/>
              <a:gd name="connsiteX7" fmla="*/ 24006 w 1587172"/>
              <a:gd name="connsiteY7" fmla="*/ 1500281 h 1567420"/>
              <a:gd name="connsiteX8" fmla="*/ 1571791 w 1587172"/>
              <a:gd name="connsiteY8" fmla="*/ 1465775 h 1567420"/>
              <a:gd name="connsiteX9" fmla="*/ 1571791 w 1587172"/>
              <a:gd name="connsiteY9" fmla="*/ 281639 h 1567420"/>
              <a:gd name="connsiteX10" fmla="*/ 1195141 w 1587172"/>
              <a:gd name="connsiteY10" fmla="*/ 64803 h 1567420"/>
              <a:gd name="connsiteX11" fmla="*/ 763821 w 1587172"/>
              <a:gd name="connsiteY11" fmla="*/ 21671 h 1567420"/>
              <a:gd name="connsiteX12" fmla="*/ 6754 w 1587172"/>
              <a:gd name="connsiteY12" fmla="*/ 538887 h 1567420"/>
              <a:gd name="connsiteX0" fmla="*/ 3606 w 1623549"/>
              <a:gd name="connsiteY0" fmla="*/ 489000 h 1567420"/>
              <a:gd name="connsiteX1" fmla="*/ 1587172 w 1623549"/>
              <a:gd name="connsiteY1" fmla="*/ 266258 h 1567420"/>
              <a:gd name="connsiteX2" fmla="*/ 1587172 w 1623549"/>
              <a:gd name="connsiteY2" fmla="*/ 1481156 h 1567420"/>
              <a:gd name="connsiteX3" fmla="*/ 909898 w 1623549"/>
              <a:gd name="connsiteY3" fmla="*/ 1372690 h 1567420"/>
              <a:gd name="connsiteX4" fmla="*/ 0 w 1623549"/>
              <a:gd name="connsiteY4" fmla="*/ 1567420 h 1567420"/>
              <a:gd name="connsiteX5" fmla="*/ 3606 w 1623549"/>
              <a:gd name="connsiteY5" fmla="*/ 489000 h 1567420"/>
              <a:gd name="connsiteX6" fmla="*/ 6754 w 1623549"/>
              <a:gd name="connsiteY6" fmla="*/ 538887 h 1567420"/>
              <a:gd name="connsiteX7" fmla="*/ 24006 w 1623549"/>
              <a:gd name="connsiteY7" fmla="*/ 1500281 h 1567420"/>
              <a:gd name="connsiteX8" fmla="*/ 1571791 w 1623549"/>
              <a:gd name="connsiteY8" fmla="*/ 1465775 h 1567420"/>
              <a:gd name="connsiteX9" fmla="*/ 1623549 w 1623549"/>
              <a:gd name="connsiteY9" fmla="*/ 298892 h 1567420"/>
              <a:gd name="connsiteX10" fmla="*/ 1195141 w 1623549"/>
              <a:gd name="connsiteY10" fmla="*/ 64803 h 1567420"/>
              <a:gd name="connsiteX11" fmla="*/ 763821 w 1623549"/>
              <a:gd name="connsiteY11" fmla="*/ 21671 h 1567420"/>
              <a:gd name="connsiteX12" fmla="*/ 6754 w 1623549"/>
              <a:gd name="connsiteY12" fmla="*/ 538887 h 1567420"/>
              <a:gd name="connsiteX0" fmla="*/ 3606 w 1623549"/>
              <a:gd name="connsiteY0" fmla="*/ 489000 h 1567420"/>
              <a:gd name="connsiteX1" fmla="*/ 1319753 w 1623549"/>
              <a:gd name="connsiteY1" fmla="*/ 300764 h 1567420"/>
              <a:gd name="connsiteX2" fmla="*/ 1587172 w 1623549"/>
              <a:gd name="connsiteY2" fmla="*/ 1481156 h 1567420"/>
              <a:gd name="connsiteX3" fmla="*/ 909898 w 1623549"/>
              <a:gd name="connsiteY3" fmla="*/ 1372690 h 1567420"/>
              <a:gd name="connsiteX4" fmla="*/ 0 w 1623549"/>
              <a:gd name="connsiteY4" fmla="*/ 1567420 h 1567420"/>
              <a:gd name="connsiteX5" fmla="*/ 3606 w 1623549"/>
              <a:gd name="connsiteY5" fmla="*/ 489000 h 1567420"/>
              <a:gd name="connsiteX6" fmla="*/ 6754 w 1623549"/>
              <a:gd name="connsiteY6" fmla="*/ 538887 h 1567420"/>
              <a:gd name="connsiteX7" fmla="*/ 24006 w 1623549"/>
              <a:gd name="connsiteY7" fmla="*/ 1500281 h 1567420"/>
              <a:gd name="connsiteX8" fmla="*/ 1571791 w 1623549"/>
              <a:gd name="connsiteY8" fmla="*/ 1465775 h 1567420"/>
              <a:gd name="connsiteX9" fmla="*/ 1623549 w 1623549"/>
              <a:gd name="connsiteY9" fmla="*/ 298892 h 1567420"/>
              <a:gd name="connsiteX10" fmla="*/ 1195141 w 1623549"/>
              <a:gd name="connsiteY10" fmla="*/ 64803 h 1567420"/>
              <a:gd name="connsiteX11" fmla="*/ 763821 w 1623549"/>
              <a:gd name="connsiteY11" fmla="*/ 21671 h 1567420"/>
              <a:gd name="connsiteX12" fmla="*/ 6754 w 1623549"/>
              <a:gd name="connsiteY12" fmla="*/ 538887 h 1567420"/>
              <a:gd name="connsiteX0" fmla="*/ 3606 w 1709814"/>
              <a:gd name="connsiteY0" fmla="*/ 489000 h 1567420"/>
              <a:gd name="connsiteX1" fmla="*/ 1319753 w 1709814"/>
              <a:gd name="connsiteY1" fmla="*/ 300764 h 1567420"/>
              <a:gd name="connsiteX2" fmla="*/ 1587172 w 1709814"/>
              <a:gd name="connsiteY2" fmla="*/ 1481156 h 1567420"/>
              <a:gd name="connsiteX3" fmla="*/ 909898 w 1709814"/>
              <a:gd name="connsiteY3" fmla="*/ 1372690 h 1567420"/>
              <a:gd name="connsiteX4" fmla="*/ 0 w 1709814"/>
              <a:gd name="connsiteY4" fmla="*/ 1567420 h 1567420"/>
              <a:gd name="connsiteX5" fmla="*/ 3606 w 1709814"/>
              <a:gd name="connsiteY5" fmla="*/ 489000 h 1567420"/>
              <a:gd name="connsiteX6" fmla="*/ 6754 w 1709814"/>
              <a:gd name="connsiteY6" fmla="*/ 538887 h 1567420"/>
              <a:gd name="connsiteX7" fmla="*/ 24006 w 1709814"/>
              <a:gd name="connsiteY7" fmla="*/ 1500281 h 1567420"/>
              <a:gd name="connsiteX8" fmla="*/ 1709814 w 1709814"/>
              <a:gd name="connsiteY8" fmla="*/ 1517534 h 1567420"/>
              <a:gd name="connsiteX9" fmla="*/ 1623549 w 1709814"/>
              <a:gd name="connsiteY9" fmla="*/ 298892 h 1567420"/>
              <a:gd name="connsiteX10" fmla="*/ 1195141 w 1709814"/>
              <a:gd name="connsiteY10" fmla="*/ 64803 h 1567420"/>
              <a:gd name="connsiteX11" fmla="*/ 763821 w 1709814"/>
              <a:gd name="connsiteY11" fmla="*/ 21671 h 1567420"/>
              <a:gd name="connsiteX12" fmla="*/ 6754 w 1709814"/>
              <a:gd name="connsiteY12" fmla="*/ 538887 h 1567420"/>
              <a:gd name="connsiteX0" fmla="*/ 3606 w 1709814"/>
              <a:gd name="connsiteY0" fmla="*/ 489000 h 1567420"/>
              <a:gd name="connsiteX1" fmla="*/ 1319753 w 1709814"/>
              <a:gd name="connsiteY1" fmla="*/ 300764 h 1567420"/>
              <a:gd name="connsiteX2" fmla="*/ 1345633 w 1709814"/>
              <a:gd name="connsiteY2" fmla="*/ 1446650 h 1567420"/>
              <a:gd name="connsiteX3" fmla="*/ 909898 w 1709814"/>
              <a:gd name="connsiteY3" fmla="*/ 1372690 h 1567420"/>
              <a:gd name="connsiteX4" fmla="*/ 0 w 1709814"/>
              <a:gd name="connsiteY4" fmla="*/ 1567420 h 1567420"/>
              <a:gd name="connsiteX5" fmla="*/ 3606 w 1709814"/>
              <a:gd name="connsiteY5" fmla="*/ 489000 h 1567420"/>
              <a:gd name="connsiteX6" fmla="*/ 6754 w 1709814"/>
              <a:gd name="connsiteY6" fmla="*/ 538887 h 1567420"/>
              <a:gd name="connsiteX7" fmla="*/ 24006 w 1709814"/>
              <a:gd name="connsiteY7" fmla="*/ 1500281 h 1567420"/>
              <a:gd name="connsiteX8" fmla="*/ 1709814 w 1709814"/>
              <a:gd name="connsiteY8" fmla="*/ 1517534 h 1567420"/>
              <a:gd name="connsiteX9" fmla="*/ 1623549 w 1709814"/>
              <a:gd name="connsiteY9" fmla="*/ 298892 h 1567420"/>
              <a:gd name="connsiteX10" fmla="*/ 1195141 w 1709814"/>
              <a:gd name="connsiteY10" fmla="*/ 64803 h 1567420"/>
              <a:gd name="connsiteX11" fmla="*/ 763821 w 1709814"/>
              <a:gd name="connsiteY11" fmla="*/ 21671 h 1567420"/>
              <a:gd name="connsiteX12" fmla="*/ 6754 w 1709814"/>
              <a:gd name="connsiteY12" fmla="*/ 538887 h 1567420"/>
              <a:gd name="connsiteX0" fmla="*/ 3606 w 1623549"/>
              <a:gd name="connsiteY0" fmla="*/ 489000 h 1567420"/>
              <a:gd name="connsiteX1" fmla="*/ 1319753 w 1623549"/>
              <a:gd name="connsiteY1" fmla="*/ 300764 h 1567420"/>
              <a:gd name="connsiteX2" fmla="*/ 1345633 w 1623549"/>
              <a:gd name="connsiteY2" fmla="*/ 1446650 h 1567420"/>
              <a:gd name="connsiteX3" fmla="*/ 909898 w 1623549"/>
              <a:gd name="connsiteY3" fmla="*/ 1372690 h 1567420"/>
              <a:gd name="connsiteX4" fmla="*/ 0 w 1623549"/>
              <a:gd name="connsiteY4" fmla="*/ 1567420 h 1567420"/>
              <a:gd name="connsiteX5" fmla="*/ 3606 w 1623549"/>
              <a:gd name="connsiteY5" fmla="*/ 489000 h 1567420"/>
              <a:gd name="connsiteX6" fmla="*/ 6754 w 1623549"/>
              <a:gd name="connsiteY6" fmla="*/ 538887 h 1567420"/>
              <a:gd name="connsiteX7" fmla="*/ 24006 w 1623549"/>
              <a:gd name="connsiteY7" fmla="*/ 1500281 h 1567420"/>
              <a:gd name="connsiteX8" fmla="*/ 1442395 w 1623549"/>
              <a:gd name="connsiteY8" fmla="*/ 1526161 h 1567420"/>
              <a:gd name="connsiteX9" fmla="*/ 1623549 w 1623549"/>
              <a:gd name="connsiteY9" fmla="*/ 298892 h 1567420"/>
              <a:gd name="connsiteX10" fmla="*/ 1195141 w 1623549"/>
              <a:gd name="connsiteY10" fmla="*/ 64803 h 1567420"/>
              <a:gd name="connsiteX11" fmla="*/ 763821 w 1623549"/>
              <a:gd name="connsiteY11" fmla="*/ 21671 h 1567420"/>
              <a:gd name="connsiteX12" fmla="*/ 6754 w 1623549"/>
              <a:gd name="connsiteY12" fmla="*/ 538887 h 1567420"/>
              <a:gd name="connsiteX0" fmla="*/ 3606 w 1442395"/>
              <a:gd name="connsiteY0" fmla="*/ 489000 h 1567420"/>
              <a:gd name="connsiteX1" fmla="*/ 1319753 w 1442395"/>
              <a:gd name="connsiteY1" fmla="*/ 300764 h 1567420"/>
              <a:gd name="connsiteX2" fmla="*/ 1345633 w 1442395"/>
              <a:gd name="connsiteY2" fmla="*/ 1446650 h 1567420"/>
              <a:gd name="connsiteX3" fmla="*/ 909898 w 1442395"/>
              <a:gd name="connsiteY3" fmla="*/ 1372690 h 1567420"/>
              <a:gd name="connsiteX4" fmla="*/ 0 w 1442395"/>
              <a:gd name="connsiteY4" fmla="*/ 1567420 h 1567420"/>
              <a:gd name="connsiteX5" fmla="*/ 3606 w 1442395"/>
              <a:gd name="connsiteY5" fmla="*/ 489000 h 1567420"/>
              <a:gd name="connsiteX6" fmla="*/ 6754 w 1442395"/>
              <a:gd name="connsiteY6" fmla="*/ 538887 h 1567420"/>
              <a:gd name="connsiteX7" fmla="*/ 24006 w 1442395"/>
              <a:gd name="connsiteY7" fmla="*/ 1500281 h 1567420"/>
              <a:gd name="connsiteX8" fmla="*/ 1442395 w 1442395"/>
              <a:gd name="connsiteY8" fmla="*/ 1526161 h 1567420"/>
              <a:gd name="connsiteX9" fmla="*/ 1407888 w 1442395"/>
              <a:gd name="connsiteY9" fmla="*/ 307518 h 1567420"/>
              <a:gd name="connsiteX10" fmla="*/ 1195141 w 1442395"/>
              <a:gd name="connsiteY10" fmla="*/ 64803 h 1567420"/>
              <a:gd name="connsiteX11" fmla="*/ 763821 w 1442395"/>
              <a:gd name="connsiteY11" fmla="*/ 21671 h 1567420"/>
              <a:gd name="connsiteX12" fmla="*/ 6754 w 1442395"/>
              <a:gd name="connsiteY12" fmla="*/ 538887 h 1567420"/>
              <a:gd name="connsiteX0" fmla="*/ 3606 w 1442395"/>
              <a:gd name="connsiteY0" fmla="*/ 489000 h 1567420"/>
              <a:gd name="connsiteX1" fmla="*/ 1319753 w 1442395"/>
              <a:gd name="connsiteY1" fmla="*/ 300764 h 1567420"/>
              <a:gd name="connsiteX2" fmla="*/ 1345633 w 1442395"/>
              <a:gd name="connsiteY2" fmla="*/ 1446650 h 1567420"/>
              <a:gd name="connsiteX3" fmla="*/ 918525 w 1442395"/>
              <a:gd name="connsiteY3" fmla="*/ 1493459 h 1567420"/>
              <a:gd name="connsiteX4" fmla="*/ 0 w 1442395"/>
              <a:gd name="connsiteY4" fmla="*/ 1567420 h 1567420"/>
              <a:gd name="connsiteX5" fmla="*/ 3606 w 1442395"/>
              <a:gd name="connsiteY5" fmla="*/ 489000 h 1567420"/>
              <a:gd name="connsiteX6" fmla="*/ 6754 w 1442395"/>
              <a:gd name="connsiteY6" fmla="*/ 538887 h 1567420"/>
              <a:gd name="connsiteX7" fmla="*/ 24006 w 1442395"/>
              <a:gd name="connsiteY7" fmla="*/ 1500281 h 1567420"/>
              <a:gd name="connsiteX8" fmla="*/ 1442395 w 1442395"/>
              <a:gd name="connsiteY8" fmla="*/ 1526161 h 1567420"/>
              <a:gd name="connsiteX9" fmla="*/ 1407888 w 1442395"/>
              <a:gd name="connsiteY9" fmla="*/ 307518 h 1567420"/>
              <a:gd name="connsiteX10" fmla="*/ 1195141 w 1442395"/>
              <a:gd name="connsiteY10" fmla="*/ 64803 h 1567420"/>
              <a:gd name="connsiteX11" fmla="*/ 763821 w 1442395"/>
              <a:gd name="connsiteY11" fmla="*/ 21671 h 1567420"/>
              <a:gd name="connsiteX12" fmla="*/ 6754 w 1442395"/>
              <a:gd name="connsiteY12" fmla="*/ 538887 h 1567420"/>
              <a:gd name="connsiteX0" fmla="*/ 3606 w 1442395"/>
              <a:gd name="connsiteY0" fmla="*/ 489000 h 1567420"/>
              <a:gd name="connsiteX1" fmla="*/ 1319753 w 1442395"/>
              <a:gd name="connsiteY1" fmla="*/ 300764 h 1567420"/>
              <a:gd name="connsiteX2" fmla="*/ 1345633 w 1442395"/>
              <a:gd name="connsiteY2" fmla="*/ 1446650 h 1567420"/>
              <a:gd name="connsiteX3" fmla="*/ 918525 w 1442395"/>
              <a:gd name="connsiteY3" fmla="*/ 1493459 h 1567420"/>
              <a:gd name="connsiteX4" fmla="*/ 0 w 1442395"/>
              <a:gd name="connsiteY4" fmla="*/ 1567420 h 1567420"/>
              <a:gd name="connsiteX5" fmla="*/ 3606 w 1442395"/>
              <a:gd name="connsiteY5" fmla="*/ 489000 h 1567420"/>
              <a:gd name="connsiteX6" fmla="*/ 211579 w 1442395"/>
              <a:gd name="connsiteY6" fmla="*/ 582778 h 1567420"/>
              <a:gd name="connsiteX7" fmla="*/ 24006 w 1442395"/>
              <a:gd name="connsiteY7" fmla="*/ 1500281 h 1567420"/>
              <a:gd name="connsiteX8" fmla="*/ 1442395 w 1442395"/>
              <a:gd name="connsiteY8" fmla="*/ 1526161 h 1567420"/>
              <a:gd name="connsiteX9" fmla="*/ 1407888 w 1442395"/>
              <a:gd name="connsiteY9" fmla="*/ 307518 h 1567420"/>
              <a:gd name="connsiteX10" fmla="*/ 1195141 w 1442395"/>
              <a:gd name="connsiteY10" fmla="*/ 64803 h 1567420"/>
              <a:gd name="connsiteX11" fmla="*/ 763821 w 1442395"/>
              <a:gd name="connsiteY11" fmla="*/ 21671 h 1567420"/>
              <a:gd name="connsiteX12" fmla="*/ 211579 w 1442395"/>
              <a:gd name="connsiteY12" fmla="*/ 582778 h 1567420"/>
              <a:gd name="connsiteX0" fmla="*/ 98703 w 1442395"/>
              <a:gd name="connsiteY0" fmla="*/ 532891 h 1567420"/>
              <a:gd name="connsiteX1" fmla="*/ 1319753 w 1442395"/>
              <a:gd name="connsiteY1" fmla="*/ 300764 h 1567420"/>
              <a:gd name="connsiteX2" fmla="*/ 1345633 w 1442395"/>
              <a:gd name="connsiteY2" fmla="*/ 1446650 h 1567420"/>
              <a:gd name="connsiteX3" fmla="*/ 918525 w 1442395"/>
              <a:gd name="connsiteY3" fmla="*/ 1493459 h 1567420"/>
              <a:gd name="connsiteX4" fmla="*/ 0 w 1442395"/>
              <a:gd name="connsiteY4" fmla="*/ 1567420 h 1567420"/>
              <a:gd name="connsiteX5" fmla="*/ 98703 w 1442395"/>
              <a:gd name="connsiteY5" fmla="*/ 532891 h 1567420"/>
              <a:gd name="connsiteX6" fmla="*/ 211579 w 1442395"/>
              <a:gd name="connsiteY6" fmla="*/ 582778 h 1567420"/>
              <a:gd name="connsiteX7" fmla="*/ 24006 w 1442395"/>
              <a:gd name="connsiteY7" fmla="*/ 1500281 h 1567420"/>
              <a:gd name="connsiteX8" fmla="*/ 1442395 w 1442395"/>
              <a:gd name="connsiteY8" fmla="*/ 1526161 h 1567420"/>
              <a:gd name="connsiteX9" fmla="*/ 1407888 w 1442395"/>
              <a:gd name="connsiteY9" fmla="*/ 307518 h 1567420"/>
              <a:gd name="connsiteX10" fmla="*/ 1195141 w 1442395"/>
              <a:gd name="connsiteY10" fmla="*/ 64803 h 1567420"/>
              <a:gd name="connsiteX11" fmla="*/ 763821 w 1442395"/>
              <a:gd name="connsiteY11" fmla="*/ 21671 h 1567420"/>
              <a:gd name="connsiteX12" fmla="*/ 211579 w 1442395"/>
              <a:gd name="connsiteY12" fmla="*/ 582778 h 1567420"/>
              <a:gd name="connsiteX0" fmla="*/ 98703 w 1442395"/>
              <a:gd name="connsiteY0" fmla="*/ 532891 h 1567420"/>
              <a:gd name="connsiteX1" fmla="*/ 1319753 w 1442395"/>
              <a:gd name="connsiteY1" fmla="*/ 300764 h 1567420"/>
              <a:gd name="connsiteX2" fmla="*/ 1345633 w 1442395"/>
              <a:gd name="connsiteY2" fmla="*/ 1446650 h 1567420"/>
              <a:gd name="connsiteX3" fmla="*/ 918525 w 1442395"/>
              <a:gd name="connsiteY3" fmla="*/ 1493459 h 1567420"/>
              <a:gd name="connsiteX4" fmla="*/ 0 w 1442395"/>
              <a:gd name="connsiteY4" fmla="*/ 1567420 h 1567420"/>
              <a:gd name="connsiteX5" fmla="*/ 98703 w 1442395"/>
              <a:gd name="connsiteY5" fmla="*/ 532891 h 1567420"/>
              <a:gd name="connsiteX6" fmla="*/ 101851 w 1442395"/>
              <a:gd name="connsiteY6" fmla="*/ 494995 h 1567420"/>
              <a:gd name="connsiteX7" fmla="*/ 24006 w 1442395"/>
              <a:gd name="connsiteY7" fmla="*/ 1500281 h 1567420"/>
              <a:gd name="connsiteX8" fmla="*/ 1442395 w 1442395"/>
              <a:gd name="connsiteY8" fmla="*/ 1526161 h 1567420"/>
              <a:gd name="connsiteX9" fmla="*/ 1407888 w 1442395"/>
              <a:gd name="connsiteY9" fmla="*/ 307518 h 1567420"/>
              <a:gd name="connsiteX10" fmla="*/ 1195141 w 1442395"/>
              <a:gd name="connsiteY10" fmla="*/ 64803 h 1567420"/>
              <a:gd name="connsiteX11" fmla="*/ 763821 w 1442395"/>
              <a:gd name="connsiteY11" fmla="*/ 21671 h 1567420"/>
              <a:gd name="connsiteX12" fmla="*/ 101851 w 1442395"/>
              <a:gd name="connsiteY12" fmla="*/ 494995 h 1567420"/>
              <a:gd name="connsiteX0" fmla="*/ 245007 w 1442395"/>
              <a:gd name="connsiteY0" fmla="*/ 532891 h 1567420"/>
              <a:gd name="connsiteX1" fmla="*/ 1319753 w 1442395"/>
              <a:gd name="connsiteY1" fmla="*/ 300764 h 1567420"/>
              <a:gd name="connsiteX2" fmla="*/ 1345633 w 1442395"/>
              <a:gd name="connsiteY2" fmla="*/ 1446650 h 1567420"/>
              <a:gd name="connsiteX3" fmla="*/ 918525 w 1442395"/>
              <a:gd name="connsiteY3" fmla="*/ 1493459 h 1567420"/>
              <a:gd name="connsiteX4" fmla="*/ 0 w 1442395"/>
              <a:gd name="connsiteY4" fmla="*/ 1567420 h 1567420"/>
              <a:gd name="connsiteX5" fmla="*/ 245007 w 1442395"/>
              <a:gd name="connsiteY5" fmla="*/ 532891 h 1567420"/>
              <a:gd name="connsiteX6" fmla="*/ 101851 w 1442395"/>
              <a:gd name="connsiteY6" fmla="*/ 494995 h 1567420"/>
              <a:gd name="connsiteX7" fmla="*/ 24006 w 1442395"/>
              <a:gd name="connsiteY7" fmla="*/ 1500281 h 1567420"/>
              <a:gd name="connsiteX8" fmla="*/ 1442395 w 1442395"/>
              <a:gd name="connsiteY8" fmla="*/ 1526161 h 1567420"/>
              <a:gd name="connsiteX9" fmla="*/ 1407888 w 1442395"/>
              <a:gd name="connsiteY9" fmla="*/ 307518 h 1567420"/>
              <a:gd name="connsiteX10" fmla="*/ 1195141 w 1442395"/>
              <a:gd name="connsiteY10" fmla="*/ 64803 h 1567420"/>
              <a:gd name="connsiteX11" fmla="*/ 763821 w 1442395"/>
              <a:gd name="connsiteY11" fmla="*/ 21671 h 1567420"/>
              <a:gd name="connsiteX12" fmla="*/ 101851 w 1442395"/>
              <a:gd name="connsiteY12" fmla="*/ 494995 h 1567420"/>
              <a:gd name="connsiteX0" fmla="*/ 245007 w 1442395"/>
              <a:gd name="connsiteY0" fmla="*/ 532891 h 1567420"/>
              <a:gd name="connsiteX1" fmla="*/ 1319753 w 1442395"/>
              <a:gd name="connsiteY1" fmla="*/ 300764 h 1567420"/>
              <a:gd name="connsiteX2" fmla="*/ 1345633 w 1442395"/>
              <a:gd name="connsiteY2" fmla="*/ 1446650 h 1567420"/>
              <a:gd name="connsiteX3" fmla="*/ 918525 w 1442395"/>
              <a:gd name="connsiteY3" fmla="*/ 1493459 h 1567420"/>
              <a:gd name="connsiteX4" fmla="*/ 0 w 1442395"/>
              <a:gd name="connsiteY4" fmla="*/ 1567420 h 1567420"/>
              <a:gd name="connsiteX5" fmla="*/ 245007 w 1442395"/>
              <a:gd name="connsiteY5" fmla="*/ 532891 h 1567420"/>
              <a:gd name="connsiteX6" fmla="*/ 131112 w 1442395"/>
              <a:gd name="connsiteY6" fmla="*/ 524256 h 1567420"/>
              <a:gd name="connsiteX7" fmla="*/ 24006 w 1442395"/>
              <a:gd name="connsiteY7" fmla="*/ 1500281 h 1567420"/>
              <a:gd name="connsiteX8" fmla="*/ 1442395 w 1442395"/>
              <a:gd name="connsiteY8" fmla="*/ 1526161 h 1567420"/>
              <a:gd name="connsiteX9" fmla="*/ 1407888 w 1442395"/>
              <a:gd name="connsiteY9" fmla="*/ 307518 h 1567420"/>
              <a:gd name="connsiteX10" fmla="*/ 1195141 w 1442395"/>
              <a:gd name="connsiteY10" fmla="*/ 64803 h 1567420"/>
              <a:gd name="connsiteX11" fmla="*/ 763821 w 1442395"/>
              <a:gd name="connsiteY11" fmla="*/ 21671 h 1567420"/>
              <a:gd name="connsiteX12" fmla="*/ 131112 w 1442395"/>
              <a:gd name="connsiteY12" fmla="*/ 524256 h 1567420"/>
              <a:gd name="connsiteX0" fmla="*/ 338044 w 1535432"/>
              <a:gd name="connsiteY0" fmla="*/ 532891 h 1646585"/>
              <a:gd name="connsiteX1" fmla="*/ 1412790 w 1535432"/>
              <a:gd name="connsiteY1" fmla="*/ 300764 h 1646585"/>
              <a:gd name="connsiteX2" fmla="*/ 1438670 w 1535432"/>
              <a:gd name="connsiteY2" fmla="*/ 1446650 h 1646585"/>
              <a:gd name="connsiteX3" fmla="*/ 1011562 w 1535432"/>
              <a:gd name="connsiteY3" fmla="*/ 1493459 h 1646585"/>
              <a:gd name="connsiteX4" fmla="*/ 93037 w 1535432"/>
              <a:gd name="connsiteY4" fmla="*/ 1567420 h 1646585"/>
              <a:gd name="connsiteX5" fmla="*/ 338044 w 1535432"/>
              <a:gd name="connsiteY5" fmla="*/ 532891 h 1646585"/>
              <a:gd name="connsiteX6" fmla="*/ 224149 w 1535432"/>
              <a:gd name="connsiteY6" fmla="*/ 524256 h 1646585"/>
              <a:gd name="connsiteX7" fmla="*/ 0 w 1535432"/>
              <a:gd name="connsiteY7" fmla="*/ 1646585 h 1646585"/>
              <a:gd name="connsiteX8" fmla="*/ 1535432 w 1535432"/>
              <a:gd name="connsiteY8" fmla="*/ 1526161 h 1646585"/>
              <a:gd name="connsiteX9" fmla="*/ 1500925 w 1535432"/>
              <a:gd name="connsiteY9" fmla="*/ 307518 h 1646585"/>
              <a:gd name="connsiteX10" fmla="*/ 1288178 w 1535432"/>
              <a:gd name="connsiteY10" fmla="*/ 64803 h 1646585"/>
              <a:gd name="connsiteX11" fmla="*/ 856858 w 1535432"/>
              <a:gd name="connsiteY11" fmla="*/ 21671 h 1646585"/>
              <a:gd name="connsiteX12" fmla="*/ 224149 w 1535432"/>
              <a:gd name="connsiteY12" fmla="*/ 524256 h 1646585"/>
              <a:gd name="connsiteX0" fmla="*/ 338044 w 1535432"/>
              <a:gd name="connsiteY0" fmla="*/ 532891 h 1646585"/>
              <a:gd name="connsiteX1" fmla="*/ 1412790 w 1535432"/>
              <a:gd name="connsiteY1" fmla="*/ 300764 h 1646585"/>
              <a:gd name="connsiteX2" fmla="*/ 1438670 w 1535432"/>
              <a:gd name="connsiteY2" fmla="*/ 1446650 h 1646585"/>
              <a:gd name="connsiteX3" fmla="*/ 1011562 w 1535432"/>
              <a:gd name="connsiteY3" fmla="*/ 1493459 h 1646585"/>
              <a:gd name="connsiteX4" fmla="*/ 144243 w 1535432"/>
              <a:gd name="connsiteY4" fmla="*/ 1435747 h 1646585"/>
              <a:gd name="connsiteX5" fmla="*/ 338044 w 1535432"/>
              <a:gd name="connsiteY5" fmla="*/ 532891 h 1646585"/>
              <a:gd name="connsiteX6" fmla="*/ 224149 w 1535432"/>
              <a:gd name="connsiteY6" fmla="*/ 524256 h 1646585"/>
              <a:gd name="connsiteX7" fmla="*/ 0 w 1535432"/>
              <a:gd name="connsiteY7" fmla="*/ 1646585 h 1646585"/>
              <a:gd name="connsiteX8" fmla="*/ 1535432 w 1535432"/>
              <a:gd name="connsiteY8" fmla="*/ 1526161 h 1646585"/>
              <a:gd name="connsiteX9" fmla="*/ 1500925 w 1535432"/>
              <a:gd name="connsiteY9" fmla="*/ 307518 h 1646585"/>
              <a:gd name="connsiteX10" fmla="*/ 1288178 w 1535432"/>
              <a:gd name="connsiteY10" fmla="*/ 64803 h 1646585"/>
              <a:gd name="connsiteX11" fmla="*/ 856858 w 1535432"/>
              <a:gd name="connsiteY11" fmla="*/ 21671 h 1646585"/>
              <a:gd name="connsiteX12" fmla="*/ 224149 w 1535432"/>
              <a:gd name="connsiteY12" fmla="*/ 524256 h 1646585"/>
              <a:gd name="connsiteX0" fmla="*/ 228316 w 1425704"/>
              <a:gd name="connsiteY0" fmla="*/ 532891 h 1536857"/>
              <a:gd name="connsiteX1" fmla="*/ 1303062 w 1425704"/>
              <a:gd name="connsiteY1" fmla="*/ 300764 h 1536857"/>
              <a:gd name="connsiteX2" fmla="*/ 1328942 w 1425704"/>
              <a:gd name="connsiteY2" fmla="*/ 1446650 h 1536857"/>
              <a:gd name="connsiteX3" fmla="*/ 901834 w 1425704"/>
              <a:gd name="connsiteY3" fmla="*/ 1493459 h 1536857"/>
              <a:gd name="connsiteX4" fmla="*/ 34515 w 1425704"/>
              <a:gd name="connsiteY4" fmla="*/ 1435747 h 1536857"/>
              <a:gd name="connsiteX5" fmla="*/ 228316 w 1425704"/>
              <a:gd name="connsiteY5" fmla="*/ 532891 h 1536857"/>
              <a:gd name="connsiteX6" fmla="*/ 114421 w 1425704"/>
              <a:gd name="connsiteY6" fmla="*/ 524256 h 1536857"/>
              <a:gd name="connsiteX7" fmla="*/ 0 w 1425704"/>
              <a:gd name="connsiteY7" fmla="*/ 1536857 h 1536857"/>
              <a:gd name="connsiteX8" fmla="*/ 1425704 w 1425704"/>
              <a:gd name="connsiteY8" fmla="*/ 1526161 h 1536857"/>
              <a:gd name="connsiteX9" fmla="*/ 1391197 w 1425704"/>
              <a:gd name="connsiteY9" fmla="*/ 307518 h 1536857"/>
              <a:gd name="connsiteX10" fmla="*/ 1178450 w 1425704"/>
              <a:gd name="connsiteY10" fmla="*/ 64803 h 1536857"/>
              <a:gd name="connsiteX11" fmla="*/ 747130 w 1425704"/>
              <a:gd name="connsiteY11" fmla="*/ 21671 h 1536857"/>
              <a:gd name="connsiteX12" fmla="*/ 114421 w 1425704"/>
              <a:gd name="connsiteY12" fmla="*/ 524256 h 1536857"/>
              <a:gd name="connsiteX0" fmla="*/ 228316 w 1425704"/>
              <a:gd name="connsiteY0" fmla="*/ 532891 h 1536857"/>
              <a:gd name="connsiteX1" fmla="*/ 1303062 w 1425704"/>
              <a:gd name="connsiteY1" fmla="*/ 300764 h 1536857"/>
              <a:gd name="connsiteX2" fmla="*/ 1292366 w 1425704"/>
              <a:gd name="connsiteY2" fmla="*/ 1468595 h 1536857"/>
              <a:gd name="connsiteX3" fmla="*/ 901834 w 1425704"/>
              <a:gd name="connsiteY3" fmla="*/ 1493459 h 1536857"/>
              <a:gd name="connsiteX4" fmla="*/ 34515 w 1425704"/>
              <a:gd name="connsiteY4" fmla="*/ 1435747 h 1536857"/>
              <a:gd name="connsiteX5" fmla="*/ 228316 w 1425704"/>
              <a:gd name="connsiteY5" fmla="*/ 532891 h 1536857"/>
              <a:gd name="connsiteX6" fmla="*/ 114421 w 1425704"/>
              <a:gd name="connsiteY6" fmla="*/ 524256 h 1536857"/>
              <a:gd name="connsiteX7" fmla="*/ 0 w 1425704"/>
              <a:gd name="connsiteY7" fmla="*/ 1536857 h 1536857"/>
              <a:gd name="connsiteX8" fmla="*/ 1425704 w 1425704"/>
              <a:gd name="connsiteY8" fmla="*/ 1526161 h 1536857"/>
              <a:gd name="connsiteX9" fmla="*/ 1391197 w 1425704"/>
              <a:gd name="connsiteY9" fmla="*/ 307518 h 1536857"/>
              <a:gd name="connsiteX10" fmla="*/ 1178450 w 1425704"/>
              <a:gd name="connsiteY10" fmla="*/ 64803 h 1536857"/>
              <a:gd name="connsiteX11" fmla="*/ 747130 w 1425704"/>
              <a:gd name="connsiteY11" fmla="*/ 21671 h 1536857"/>
              <a:gd name="connsiteX12" fmla="*/ 114421 w 1425704"/>
              <a:gd name="connsiteY12" fmla="*/ 524256 h 1536857"/>
              <a:gd name="connsiteX0" fmla="*/ 228316 w 1396444"/>
              <a:gd name="connsiteY0" fmla="*/ 532891 h 1536857"/>
              <a:gd name="connsiteX1" fmla="*/ 1303062 w 1396444"/>
              <a:gd name="connsiteY1" fmla="*/ 300764 h 1536857"/>
              <a:gd name="connsiteX2" fmla="*/ 1292366 w 1396444"/>
              <a:gd name="connsiteY2" fmla="*/ 1468595 h 1536857"/>
              <a:gd name="connsiteX3" fmla="*/ 901834 w 1396444"/>
              <a:gd name="connsiteY3" fmla="*/ 1493459 h 1536857"/>
              <a:gd name="connsiteX4" fmla="*/ 34515 w 1396444"/>
              <a:gd name="connsiteY4" fmla="*/ 1435747 h 1536857"/>
              <a:gd name="connsiteX5" fmla="*/ 228316 w 1396444"/>
              <a:gd name="connsiteY5" fmla="*/ 532891 h 1536857"/>
              <a:gd name="connsiteX6" fmla="*/ 114421 w 1396444"/>
              <a:gd name="connsiteY6" fmla="*/ 524256 h 1536857"/>
              <a:gd name="connsiteX7" fmla="*/ 0 w 1396444"/>
              <a:gd name="connsiteY7" fmla="*/ 1536857 h 1536857"/>
              <a:gd name="connsiteX8" fmla="*/ 1396444 w 1396444"/>
              <a:gd name="connsiteY8" fmla="*/ 1533477 h 1536857"/>
              <a:gd name="connsiteX9" fmla="*/ 1391197 w 1396444"/>
              <a:gd name="connsiteY9" fmla="*/ 307518 h 1536857"/>
              <a:gd name="connsiteX10" fmla="*/ 1178450 w 1396444"/>
              <a:gd name="connsiteY10" fmla="*/ 64803 h 1536857"/>
              <a:gd name="connsiteX11" fmla="*/ 747130 w 1396444"/>
              <a:gd name="connsiteY11" fmla="*/ 21671 h 1536857"/>
              <a:gd name="connsiteX12" fmla="*/ 114421 w 1396444"/>
              <a:gd name="connsiteY12" fmla="*/ 524256 h 1536857"/>
              <a:gd name="connsiteX0" fmla="*/ 228316 w 1396444"/>
              <a:gd name="connsiteY0" fmla="*/ 532891 h 1536857"/>
              <a:gd name="connsiteX1" fmla="*/ 1303062 w 1396444"/>
              <a:gd name="connsiteY1" fmla="*/ 300764 h 1536857"/>
              <a:gd name="connsiteX2" fmla="*/ 1292366 w 1396444"/>
              <a:gd name="connsiteY2" fmla="*/ 1468595 h 1536857"/>
              <a:gd name="connsiteX3" fmla="*/ 901834 w 1396444"/>
              <a:gd name="connsiteY3" fmla="*/ 1493459 h 1536857"/>
              <a:gd name="connsiteX4" fmla="*/ 34515 w 1396444"/>
              <a:gd name="connsiteY4" fmla="*/ 1435747 h 1536857"/>
              <a:gd name="connsiteX5" fmla="*/ 228316 w 1396444"/>
              <a:gd name="connsiteY5" fmla="*/ 532891 h 1536857"/>
              <a:gd name="connsiteX6" fmla="*/ 85160 w 1396444"/>
              <a:gd name="connsiteY6" fmla="*/ 509626 h 1536857"/>
              <a:gd name="connsiteX7" fmla="*/ 0 w 1396444"/>
              <a:gd name="connsiteY7" fmla="*/ 1536857 h 1536857"/>
              <a:gd name="connsiteX8" fmla="*/ 1396444 w 1396444"/>
              <a:gd name="connsiteY8" fmla="*/ 1533477 h 1536857"/>
              <a:gd name="connsiteX9" fmla="*/ 1391197 w 1396444"/>
              <a:gd name="connsiteY9" fmla="*/ 307518 h 1536857"/>
              <a:gd name="connsiteX10" fmla="*/ 1178450 w 1396444"/>
              <a:gd name="connsiteY10" fmla="*/ 64803 h 1536857"/>
              <a:gd name="connsiteX11" fmla="*/ 747130 w 1396444"/>
              <a:gd name="connsiteY11" fmla="*/ 21671 h 1536857"/>
              <a:gd name="connsiteX12" fmla="*/ 85160 w 1396444"/>
              <a:gd name="connsiteY12" fmla="*/ 509626 h 1536857"/>
              <a:gd name="connsiteX0" fmla="*/ 228316 w 1396444"/>
              <a:gd name="connsiteY0" fmla="*/ 532891 h 1536857"/>
              <a:gd name="connsiteX1" fmla="*/ 1303062 w 1396444"/>
              <a:gd name="connsiteY1" fmla="*/ 300764 h 1536857"/>
              <a:gd name="connsiteX2" fmla="*/ 1292366 w 1396444"/>
              <a:gd name="connsiteY2" fmla="*/ 1468595 h 1536857"/>
              <a:gd name="connsiteX3" fmla="*/ 901834 w 1396444"/>
              <a:gd name="connsiteY3" fmla="*/ 1493459 h 1536857"/>
              <a:gd name="connsiteX4" fmla="*/ 34515 w 1396444"/>
              <a:gd name="connsiteY4" fmla="*/ 1435747 h 1536857"/>
              <a:gd name="connsiteX5" fmla="*/ 228316 w 1396444"/>
              <a:gd name="connsiteY5" fmla="*/ 532891 h 1536857"/>
              <a:gd name="connsiteX6" fmla="*/ 85160 w 1396444"/>
              <a:gd name="connsiteY6" fmla="*/ 509626 h 1536857"/>
              <a:gd name="connsiteX7" fmla="*/ 0 w 1396444"/>
              <a:gd name="connsiteY7" fmla="*/ 1536857 h 1536857"/>
              <a:gd name="connsiteX8" fmla="*/ 1396444 w 1396444"/>
              <a:gd name="connsiteY8" fmla="*/ 1533477 h 1536857"/>
              <a:gd name="connsiteX9" fmla="*/ 1391197 w 1396444"/>
              <a:gd name="connsiteY9" fmla="*/ 307518 h 1536857"/>
              <a:gd name="connsiteX10" fmla="*/ 1178450 w 1396444"/>
              <a:gd name="connsiteY10" fmla="*/ 64803 h 1536857"/>
              <a:gd name="connsiteX11" fmla="*/ 747130 w 1396444"/>
              <a:gd name="connsiteY11" fmla="*/ 21671 h 1536857"/>
              <a:gd name="connsiteX12" fmla="*/ 85160 w 1396444"/>
              <a:gd name="connsiteY12" fmla="*/ 509626 h 1536857"/>
              <a:gd name="connsiteX0" fmla="*/ 228316 w 1396444"/>
              <a:gd name="connsiteY0" fmla="*/ 522558 h 1526524"/>
              <a:gd name="connsiteX1" fmla="*/ 1303062 w 1396444"/>
              <a:gd name="connsiteY1" fmla="*/ 290431 h 1526524"/>
              <a:gd name="connsiteX2" fmla="*/ 1292366 w 1396444"/>
              <a:gd name="connsiteY2" fmla="*/ 1458262 h 1526524"/>
              <a:gd name="connsiteX3" fmla="*/ 901834 w 1396444"/>
              <a:gd name="connsiteY3" fmla="*/ 1483126 h 1526524"/>
              <a:gd name="connsiteX4" fmla="*/ 34515 w 1396444"/>
              <a:gd name="connsiteY4" fmla="*/ 1425414 h 1526524"/>
              <a:gd name="connsiteX5" fmla="*/ 228316 w 1396444"/>
              <a:gd name="connsiteY5" fmla="*/ 522558 h 1526524"/>
              <a:gd name="connsiteX6" fmla="*/ 85160 w 1396444"/>
              <a:gd name="connsiteY6" fmla="*/ 499293 h 1526524"/>
              <a:gd name="connsiteX7" fmla="*/ 0 w 1396444"/>
              <a:gd name="connsiteY7" fmla="*/ 1526524 h 1526524"/>
              <a:gd name="connsiteX8" fmla="*/ 1396444 w 1396444"/>
              <a:gd name="connsiteY8" fmla="*/ 1523144 h 1526524"/>
              <a:gd name="connsiteX9" fmla="*/ 1391197 w 1396444"/>
              <a:gd name="connsiteY9" fmla="*/ 297185 h 1526524"/>
              <a:gd name="connsiteX10" fmla="*/ 1178450 w 1396444"/>
              <a:gd name="connsiteY10" fmla="*/ 54470 h 1526524"/>
              <a:gd name="connsiteX11" fmla="*/ 747130 w 1396444"/>
              <a:gd name="connsiteY11" fmla="*/ 11338 h 1526524"/>
              <a:gd name="connsiteX12" fmla="*/ 336580 w 1396444"/>
              <a:gd name="connsiteY12" fmla="*/ 172066 h 1526524"/>
              <a:gd name="connsiteX13" fmla="*/ 85160 w 1396444"/>
              <a:gd name="connsiteY13" fmla="*/ 499293 h 1526524"/>
              <a:gd name="connsiteX0" fmla="*/ 228316 w 1396444"/>
              <a:gd name="connsiteY0" fmla="*/ 522558 h 1526524"/>
              <a:gd name="connsiteX1" fmla="*/ 1303062 w 1396444"/>
              <a:gd name="connsiteY1" fmla="*/ 290431 h 1526524"/>
              <a:gd name="connsiteX2" fmla="*/ 1292366 w 1396444"/>
              <a:gd name="connsiteY2" fmla="*/ 1458262 h 1526524"/>
              <a:gd name="connsiteX3" fmla="*/ 901834 w 1396444"/>
              <a:gd name="connsiteY3" fmla="*/ 1483126 h 1526524"/>
              <a:gd name="connsiteX4" fmla="*/ 34515 w 1396444"/>
              <a:gd name="connsiteY4" fmla="*/ 1425414 h 1526524"/>
              <a:gd name="connsiteX5" fmla="*/ 228316 w 1396444"/>
              <a:gd name="connsiteY5" fmla="*/ 522558 h 1526524"/>
              <a:gd name="connsiteX6" fmla="*/ 85160 w 1396444"/>
              <a:gd name="connsiteY6" fmla="*/ 499293 h 1526524"/>
              <a:gd name="connsiteX7" fmla="*/ 0 w 1396444"/>
              <a:gd name="connsiteY7" fmla="*/ 1526524 h 1526524"/>
              <a:gd name="connsiteX8" fmla="*/ 1396444 w 1396444"/>
              <a:gd name="connsiteY8" fmla="*/ 1523144 h 1526524"/>
              <a:gd name="connsiteX9" fmla="*/ 1391197 w 1396444"/>
              <a:gd name="connsiteY9" fmla="*/ 297185 h 1526524"/>
              <a:gd name="connsiteX10" fmla="*/ 1178450 w 1396444"/>
              <a:gd name="connsiteY10" fmla="*/ 54470 h 1526524"/>
              <a:gd name="connsiteX11" fmla="*/ 747130 w 1396444"/>
              <a:gd name="connsiteY11" fmla="*/ 11338 h 1526524"/>
              <a:gd name="connsiteX12" fmla="*/ 336580 w 1396444"/>
              <a:gd name="connsiteY12" fmla="*/ 172066 h 1526524"/>
              <a:gd name="connsiteX13" fmla="*/ 85160 w 1396444"/>
              <a:gd name="connsiteY13" fmla="*/ 499293 h 1526524"/>
              <a:gd name="connsiteX0" fmla="*/ 228316 w 1396444"/>
              <a:gd name="connsiteY0" fmla="*/ 518946 h 1522912"/>
              <a:gd name="connsiteX1" fmla="*/ 1303062 w 1396444"/>
              <a:gd name="connsiteY1" fmla="*/ 286819 h 1522912"/>
              <a:gd name="connsiteX2" fmla="*/ 1292366 w 1396444"/>
              <a:gd name="connsiteY2" fmla="*/ 1454650 h 1522912"/>
              <a:gd name="connsiteX3" fmla="*/ 901834 w 1396444"/>
              <a:gd name="connsiteY3" fmla="*/ 1479514 h 1522912"/>
              <a:gd name="connsiteX4" fmla="*/ 34515 w 1396444"/>
              <a:gd name="connsiteY4" fmla="*/ 1421802 h 1522912"/>
              <a:gd name="connsiteX5" fmla="*/ 228316 w 1396444"/>
              <a:gd name="connsiteY5" fmla="*/ 518946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87556 w 1396444"/>
              <a:gd name="connsiteY10" fmla="*/ 139192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228316 w 1396444"/>
              <a:gd name="connsiteY0" fmla="*/ 518946 h 1522912"/>
              <a:gd name="connsiteX1" fmla="*/ 1303062 w 1396444"/>
              <a:gd name="connsiteY1" fmla="*/ 286819 h 1522912"/>
              <a:gd name="connsiteX2" fmla="*/ 1292366 w 1396444"/>
              <a:gd name="connsiteY2" fmla="*/ 1454650 h 1522912"/>
              <a:gd name="connsiteX3" fmla="*/ 901834 w 1396444"/>
              <a:gd name="connsiteY3" fmla="*/ 1479514 h 1522912"/>
              <a:gd name="connsiteX4" fmla="*/ 34515 w 1396444"/>
              <a:gd name="connsiteY4" fmla="*/ 1421802 h 1522912"/>
              <a:gd name="connsiteX5" fmla="*/ 228316 w 1396444"/>
              <a:gd name="connsiteY5" fmla="*/ 518946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87556 w 1396444"/>
              <a:gd name="connsiteY10" fmla="*/ 139192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228316 w 1396444"/>
              <a:gd name="connsiteY0" fmla="*/ 518946 h 1522912"/>
              <a:gd name="connsiteX1" fmla="*/ 1303062 w 1396444"/>
              <a:gd name="connsiteY1" fmla="*/ 286819 h 1522912"/>
              <a:gd name="connsiteX2" fmla="*/ 1292366 w 1396444"/>
              <a:gd name="connsiteY2" fmla="*/ 1454650 h 1522912"/>
              <a:gd name="connsiteX3" fmla="*/ 901834 w 1396444"/>
              <a:gd name="connsiteY3" fmla="*/ 1479514 h 1522912"/>
              <a:gd name="connsiteX4" fmla="*/ 34515 w 1396444"/>
              <a:gd name="connsiteY4" fmla="*/ 1421802 h 1522912"/>
              <a:gd name="connsiteX5" fmla="*/ 228316 w 1396444"/>
              <a:gd name="connsiteY5" fmla="*/ 518946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87556 w 1396444"/>
              <a:gd name="connsiteY10" fmla="*/ 139192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228316 w 1396444"/>
              <a:gd name="connsiteY0" fmla="*/ 518946 h 1522912"/>
              <a:gd name="connsiteX1" fmla="*/ 1303062 w 1396444"/>
              <a:gd name="connsiteY1" fmla="*/ 286819 h 1522912"/>
              <a:gd name="connsiteX2" fmla="*/ 1292366 w 1396444"/>
              <a:gd name="connsiteY2" fmla="*/ 1454650 h 1522912"/>
              <a:gd name="connsiteX3" fmla="*/ 901834 w 1396444"/>
              <a:gd name="connsiteY3" fmla="*/ 1479514 h 1522912"/>
              <a:gd name="connsiteX4" fmla="*/ 34515 w 1396444"/>
              <a:gd name="connsiteY4" fmla="*/ 1421802 h 1522912"/>
              <a:gd name="connsiteX5" fmla="*/ 228316 w 1396444"/>
              <a:gd name="connsiteY5" fmla="*/ 518946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94871 w 1396444"/>
              <a:gd name="connsiteY10" fmla="*/ 109931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228316 w 1396444"/>
              <a:gd name="connsiteY0" fmla="*/ 518946 h 1522912"/>
              <a:gd name="connsiteX1" fmla="*/ 1303062 w 1396444"/>
              <a:gd name="connsiteY1" fmla="*/ 286819 h 1522912"/>
              <a:gd name="connsiteX2" fmla="*/ 1299682 w 1396444"/>
              <a:gd name="connsiteY2" fmla="*/ 1454650 h 1522912"/>
              <a:gd name="connsiteX3" fmla="*/ 901834 w 1396444"/>
              <a:gd name="connsiteY3" fmla="*/ 1479514 h 1522912"/>
              <a:gd name="connsiteX4" fmla="*/ 34515 w 1396444"/>
              <a:gd name="connsiteY4" fmla="*/ 1421802 h 1522912"/>
              <a:gd name="connsiteX5" fmla="*/ 228316 w 1396444"/>
              <a:gd name="connsiteY5" fmla="*/ 518946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94871 w 1396444"/>
              <a:gd name="connsiteY10" fmla="*/ 109931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228316 w 1396444"/>
              <a:gd name="connsiteY0" fmla="*/ 518946 h 1522912"/>
              <a:gd name="connsiteX1" fmla="*/ 1303062 w 1396444"/>
              <a:gd name="connsiteY1" fmla="*/ 286819 h 1522912"/>
              <a:gd name="connsiteX2" fmla="*/ 1328942 w 1396444"/>
              <a:gd name="connsiteY2" fmla="*/ 1454650 h 1522912"/>
              <a:gd name="connsiteX3" fmla="*/ 901834 w 1396444"/>
              <a:gd name="connsiteY3" fmla="*/ 1479514 h 1522912"/>
              <a:gd name="connsiteX4" fmla="*/ 34515 w 1396444"/>
              <a:gd name="connsiteY4" fmla="*/ 1421802 h 1522912"/>
              <a:gd name="connsiteX5" fmla="*/ 228316 w 1396444"/>
              <a:gd name="connsiteY5" fmla="*/ 518946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94871 w 1396444"/>
              <a:gd name="connsiteY10" fmla="*/ 109931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228316 w 1396444"/>
              <a:gd name="connsiteY0" fmla="*/ 518946 h 1522912"/>
              <a:gd name="connsiteX1" fmla="*/ 1303062 w 1396444"/>
              <a:gd name="connsiteY1" fmla="*/ 286819 h 1522912"/>
              <a:gd name="connsiteX2" fmla="*/ 1299681 w 1396444"/>
              <a:gd name="connsiteY2" fmla="*/ 1454650 h 1522912"/>
              <a:gd name="connsiteX3" fmla="*/ 901834 w 1396444"/>
              <a:gd name="connsiteY3" fmla="*/ 1479514 h 1522912"/>
              <a:gd name="connsiteX4" fmla="*/ 34515 w 1396444"/>
              <a:gd name="connsiteY4" fmla="*/ 1421802 h 1522912"/>
              <a:gd name="connsiteX5" fmla="*/ 228316 w 1396444"/>
              <a:gd name="connsiteY5" fmla="*/ 518946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94871 w 1396444"/>
              <a:gd name="connsiteY10" fmla="*/ 109931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169794 w 1396444"/>
              <a:gd name="connsiteY0" fmla="*/ 526262 h 1522912"/>
              <a:gd name="connsiteX1" fmla="*/ 1303062 w 1396444"/>
              <a:gd name="connsiteY1" fmla="*/ 286819 h 1522912"/>
              <a:gd name="connsiteX2" fmla="*/ 1299681 w 1396444"/>
              <a:gd name="connsiteY2" fmla="*/ 1454650 h 1522912"/>
              <a:gd name="connsiteX3" fmla="*/ 901834 w 1396444"/>
              <a:gd name="connsiteY3" fmla="*/ 1479514 h 1522912"/>
              <a:gd name="connsiteX4" fmla="*/ 34515 w 1396444"/>
              <a:gd name="connsiteY4" fmla="*/ 1421802 h 1522912"/>
              <a:gd name="connsiteX5" fmla="*/ 169794 w 1396444"/>
              <a:gd name="connsiteY5" fmla="*/ 526262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94871 w 1396444"/>
              <a:gd name="connsiteY10" fmla="*/ 109931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169794 w 1396444"/>
              <a:gd name="connsiteY0" fmla="*/ 526262 h 1522912"/>
              <a:gd name="connsiteX1" fmla="*/ 1303062 w 1396444"/>
              <a:gd name="connsiteY1" fmla="*/ 286819 h 1522912"/>
              <a:gd name="connsiteX2" fmla="*/ 1299681 w 1396444"/>
              <a:gd name="connsiteY2" fmla="*/ 1454650 h 1522912"/>
              <a:gd name="connsiteX3" fmla="*/ 901834 w 1396444"/>
              <a:gd name="connsiteY3" fmla="*/ 1479514 h 1522912"/>
              <a:gd name="connsiteX4" fmla="*/ 34515 w 1396444"/>
              <a:gd name="connsiteY4" fmla="*/ 1421802 h 1522912"/>
              <a:gd name="connsiteX5" fmla="*/ 169794 w 1396444"/>
              <a:gd name="connsiteY5" fmla="*/ 526262 h 1522912"/>
              <a:gd name="connsiteX6" fmla="*/ 85160 w 1396444"/>
              <a:gd name="connsiteY6" fmla="*/ 495681 h 1522912"/>
              <a:gd name="connsiteX7" fmla="*/ 0 w 1396444"/>
              <a:gd name="connsiteY7" fmla="*/ 1522912 h 1522912"/>
              <a:gd name="connsiteX8" fmla="*/ 1396444 w 1396444"/>
              <a:gd name="connsiteY8" fmla="*/ 1519532 h 1522912"/>
              <a:gd name="connsiteX9" fmla="*/ 1391197 w 1396444"/>
              <a:gd name="connsiteY9" fmla="*/ 293573 h 1522912"/>
              <a:gd name="connsiteX10" fmla="*/ 1294871 w 1396444"/>
              <a:gd name="connsiteY10" fmla="*/ 109931 h 1522912"/>
              <a:gd name="connsiteX11" fmla="*/ 1178450 w 1396444"/>
              <a:gd name="connsiteY11" fmla="*/ 50858 h 1522912"/>
              <a:gd name="connsiteX12" fmla="*/ 747130 w 1396444"/>
              <a:gd name="connsiteY12" fmla="*/ 7726 h 1522912"/>
              <a:gd name="connsiteX13" fmla="*/ 336580 w 1396444"/>
              <a:gd name="connsiteY13" fmla="*/ 168454 h 1522912"/>
              <a:gd name="connsiteX14" fmla="*/ 85160 w 1396444"/>
              <a:gd name="connsiteY14" fmla="*/ 495681 h 1522912"/>
              <a:gd name="connsiteX0" fmla="*/ 169794 w 1396444"/>
              <a:gd name="connsiteY0" fmla="*/ 526262 h 1522912"/>
              <a:gd name="connsiteX1" fmla="*/ 753547 w 1396444"/>
              <a:gd name="connsiteY1" fmla="*/ 131877 h 1522912"/>
              <a:gd name="connsiteX2" fmla="*/ 1303062 w 1396444"/>
              <a:gd name="connsiteY2" fmla="*/ 286819 h 1522912"/>
              <a:gd name="connsiteX3" fmla="*/ 1299681 w 1396444"/>
              <a:gd name="connsiteY3" fmla="*/ 1454650 h 1522912"/>
              <a:gd name="connsiteX4" fmla="*/ 901834 w 1396444"/>
              <a:gd name="connsiteY4" fmla="*/ 1479514 h 1522912"/>
              <a:gd name="connsiteX5" fmla="*/ 34515 w 1396444"/>
              <a:gd name="connsiteY5" fmla="*/ 1421802 h 1522912"/>
              <a:gd name="connsiteX6" fmla="*/ 169794 w 1396444"/>
              <a:gd name="connsiteY6" fmla="*/ 526262 h 1522912"/>
              <a:gd name="connsiteX7" fmla="*/ 85160 w 1396444"/>
              <a:gd name="connsiteY7" fmla="*/ 495681 h 1522912"/>
              <a:gd name="connsiteX8" fmla="*/ 0 w 1396444"/>
              <a:gd name="connsiteY8" fmla="*/ 1522912 h 1522912"/>
              <a:gd name="connsiteX9" fmla="*/ 1396444 w 1396444"/>
              <a:gd name="connsiteY9" fmla="*/ 1519532 h 1522912"/>
              <a:gd name="connsiteX10" fmla="*/ 1391197 w 1396444"/>
              <a:gd name="connsiteY10" fmla="*/ 293573 h 1522912"/>
              <a:gd name="connsiteX11" fmla="*/ 1294871 w 1396444"/>
              <a:gd name="connsiteY11" fmla="*/ 109931 h 1522912"/>
              <a:gd name="connsiteX12" fmla="*/ 1178450 w 1396444"/>
              <a:gd name="connsiteY12" fmla="*/ 50858 h 1522912"/>
              <a:gd name="connsiteX13" fmla="*/ 747130 w 1396444"/>
              <a:gd name="connsiteY13" fmla="*/ 7726 h 1522912"/>
              <a:gd name="connsiteX14" fmla="*/ 336580 w 1396444"/>
              <a:gd name="connsiteY14" fmla="*/ 168454 h 1522912"/>
              <a:gd name="connsiteX15" fmla="*/ 85160 w 1396444"/>
              <a:gd name="connsiteY15" fmla="*/ 495681 h 1522912"/>
              <a:gd name="connsiteX0" fmla="*/ 169794 w 1396444"/>
              <a:gd name="connsiteY0" fmla="*/ 526262 h 1522912"/>
              <a:gd name="connsiteX1" fmla="*/ 753547 w 1396444"/>
              <a:gd name="connsiteY1" fmla="*/ 131877 h 1522912"/>
              <a:gd name="connsiteX2" fmla="*/ 1303062 w 1396444"/>
              <a:gd name="connsiteY2" fmla="*/ 286819 h 1522912"/>
              <a:gd name="connsiteX3" fmla="*/ 1299681 w 1396444"/>
              <a:gd name="connsiteY3" fmla="*/ 1454650 h 1522912"/>
              <a:gd name="connsiteX4" fmla="*/ 901834 w 1396444"/>
              <a:gd name="connsiteY4" fmla="*/ 1479514 h 1522912"/>
              <a:gd name="connsiteX5" fmla="*/ 34515 w 1396444"/>
              <a:gd name="connsiteY5" fmla="*/ 1421802 h 1522912"/>
              <a:gd name="connsiteX6" fmla="*/ 169794 w 1396444"/>
              <a:gd name="connsiteY6" fmla="*/ 526262 h 1522912"/>
              <a:gd name="connsiteX7" fmla="*/ 85160 w 1396444"/>
              <a:gd name="connsiteY7" fmla="*/ 495681 h 1522912"/>
              <a:gd name="connsiteX8" fmla="*/ 0 w 1396444"/>
              <a:gd name="connsiteY8" fmla="*/ 1522912 h 1522912"/>
              <a:gd name="connsiteX9" fmla="*/ 1396444 w 1396444"/>
              <a:gd name="connsiteY9" fmla="*/ 1519532 h 1522912"/>
              <a:gd name="connsiteX10" fmla="*/ 1391197 w 1396444"/>
              <a:gd name="connsiteY10" fmla="*/ 293573 h 1522912"/>
              <a:gd name="connsiteX11" fmla="*/ 1294871 w 1396444"/>
              <a:gd name="connsiteY11" fmla="*/ 109931 h 1522912"/>
              <a:gd name="connsiteX12" fmla="*/ 1178450 w 1396444"/>
              <a:gd name="connsiteY12" fmla="*/ 50858 h 1522912"/>
              <a:gd name="connsiteX13" fmla="*/ 747130 w 1396444"/>
              <a:gd name="connsiteY13" fmla="*/ 7726 h 1522912"/>
              <a:gd name="connsiteX14" fmla="*/ 336580 w 1396444"/>
              <a:gd name="connsiteY14" fmla="*/ 168454 h 1522912"/>
              <a:gd name="connsiteX15" fmla="*/ 85160 w 1396444"/>
              <a:gd name="connsiteY15" fmla="*/ 495681 h 1522912"/>
              <a:gd name="connsiteX0" fmla="*/ 155163 w 1396444"/>
              <a:gd name="connsiteY0" fmla="*/ 482371 h 1522912"/>
              <a:gd name="connsiteX1" fmla="*/ 753547 w 1396444"/>
              <a:gd name="connsiteY1" fmla="*/ 131877 h 1522912"/>
              <a:gd name="connsiteX2" fmla="*/ 1303062 w 1396444"/>
              <a:gd name="connsiteY2" fmla="*/ 286819 h 1522912"/>
              <a:gd name="connsiteX3" fmla="*/ 1299681 w 1396444"/>
              <a:gd name="connsiteY3" fmla="*/ 1454650 h 1522912"/>
              <a:gd name="connsiteX4" fmla="*/ 901834 w 1396444"/>
              <a:gd name="connsiteY4" fmla="*/ 1479514 h 1522912"/>
              <a:gd name="connsiteX5" fmla="*/ 34515 w 1396444"/>
              <a:gd name="connsiteY5" fmla="*/ 1421802 h 1522912"/>
              <a:gd name="connsiteX6" fmla="*/ 155163 w 1396444"/>
              <a:gd name="connsiteY6" fmla="*/ 482371 h 1522912"/>
              <a:gd name="connsiteX7" fmla="*/ 85160 w 1396444"/>
              <a:gd name="connsiteY7" fmla="*/ 495681 h 1522912"/>
              <a:gd name="connsiteX8" fmla="*/ 0 w 1396444"/>
              <a:gd name="connsiteY8" fmla="*/ 1522912 h 1522912"/>
              <a:gd name="connsiteX9" fmla="*/ 1396444 w 1396444"/>
              <a:gd name="connsiteY9" fmla="*/ 1519532 h 1522912"/>
              <a:gd name="connsiteX10" fmla="*/ 1391197 w 1396444"/>
              <a:gd name="connsiteY10" fmla="*/ 293573 h 1522912"/>
              <a:gd name="connsiteX11" fmla="*/ 1294871 w 1396444"/>
              <a:gd name="connsiteY11" fmla="*/ 109931 h 1522912"/>
              <a:gd name="connsiteX12" fmla="*/ 1178450 w 1396444"/>
              <a:gd name="connsiteY12" fmla="*/ 50858 h 1522912"/>
              <a:gd name="connsiteX13" fmla="*/ 747130 w 1396444"/>
              <a:gd name="connsiteY13" fmla="*/ 7726 h 1522912"/>
              <a:gd name="connsiteX14" fmla="*/ 336580 w 1396444"/>
              <a:gd name="connsiteY14" fmla="*/ 168454 h 1522912"/>
              <a:gd name="connsiteX15" fmla="*/ 85160 w 1396444"/>
              <a:gd name="connsiteY15" fmla="*/ 495681 h 1522912"/>
              <a:gd name="connsiteX0" fmla="*/ 155163 w 1396444"/>
              <a:gd name="connsiteY0" fmla="*/ 482371 h 1522912"/>
              <a:gd name="connsiteX1" fmla="*/ 753547 w 1396444"/>
              <a:gd name="connsiteY1" fmla="*/ 131877 h 1522912"/>
              <a:gd name="connsiteX2" fmla="*/ 1303062 w 1396444"/>
              <a:gd name="connsiteY2" fmla="*/ 286819 h 1522912"/>
              <a:gd name="connsiteX3" fmla="*/ 1299681 w 1396444"/>
              <a:gd name="connsiteY3" fmla="*/ 1454650 h 1522912"/>
              <a:gd name="connsiteX4" fmla="*/ 901834 w 1396444"/>
              <a:gd name="connsiteY4" fmla="*/ 1479514 h 1522912"/>
              <a:gd name="connsiteX5" fmla="*/ 34515 w 1396444"/>
              <a:gd name="connsiteY5" fmla="*/ 1421802 h 1522912"/>
              <a:gd name="connsiteX6" fmla="*/ 155163 w 1396444"/>
              <a:gd name="connsiteY6" fmla="*/ 482371 h 1522912"/>
              <a:gd name="connsiteX7" fmla="*/ 85160 w 1396444"/>
              <a:gd name="connsiteY7" fmla="*/ 495681 h 1522912"/>
              <a:gd name="connsiteX8" fmla="*/ 0 w 1396444"/>
              <a:gd name="connsiteY8" fmla="*/ 1522912 h 1522912"/>
              <a:gd name="connsiteX9" fmla="*/ 1396444 w 1396444"/>
              <a:gd name="connsiteY9" fmla="*/ 1519532 h 1522912"/>
              <a:gd name="connsiteX10" fmla="*/ 1391197 w 1396444"/>
              <a:gd name="connsiteY10" fmla="*/ 293573 h 1522912"/>
              <a:gd name="connsiteX11" fmla="*/ 1294871 w 1396444"/>
              <a:gd name="connsiteY11" fmla="*/ 109931 h 1522912"/>
              <a:gd name="connsiteX12" fmla="*/ 1178450 w 1396444"/>
              <a:gd name="connsiteY12" fmla="*/ 50858 h 1522912"/>
              <a:gd name="connsiteX13" fmla="*/ 747130 w 1396444"/>
              <a:gd name="connsiteY13" fmla="*/ 7726 h 1522912"/>
              <a:gd name="connsiteX14" fmla="*/ 336580 w 1396444"/>
              <a:gd name="connsiteY14" fmla="*/ 168454 h 1522912"/>
              <a:gd name="connsiteX15" fmla="*/ 85160 w 1396444"/>
              <a:gd name="connsiteY15" fmla="*/ 495681 h 1522912"/>
              <a:gd name="connsiteX0" fmla="*/ 155163 w 1396444"/>
              <a:gd name="connsiteY0" fmla="*/ 482371 h 1522912"/>
              <a:gd name="connsiteX1" fmla="*/ 768177 w 1396444"/>
              <a:gd name="connsiteY1" fmla="*/ 161137 h 1522912"/>
              <a:gd name="connsiteX2" fmla="*/ 1303062 w 1396444"/>
              <a:gd name="connsiteY2" fmla="*/ 286819 h 1522912"/>
              <a:gd name="connsiteX3" fmla="*/ 1299681 w 1396444"/>
              <a:gd name="connsiteY3" fmla="*/ 1454650 h 1522912"/>
              <a:gd name="connsiteX4" fmla="*/ 901834 w 1396444"/>
              <a:gd name="connsiteY4" fmla="*/ 1479514 h 1522912"/>
              <a:gd name="connsiteX5" fmla="*/ 34515 w 1396444"/>
              <a:gd name="connsiteY5" fmla="*/ 1421802 h 1522912"/>
              <a:gd name="connsiteX6" fmla="*/ 155163 w 1396444"/>
              <a:gd name="connsiteY6" fmla="*/ 482371 h 1522912"/>
              <a:gd name="connsiteX7" fmla="*/ 85160 w 1396444"/>
              <a:gd name="connsiteY7" fmla="*/ 495681 h 1522912"/>
              <a:gd name="connsiteX8" fmla="*/ 0 w 1396444"/>
              <a:gd name="connsiteY8" fmla="*/ 1522912 h 1522912"/>
              <a:gd name="connsiteX9" fmla="*/ 1396444 w 1396444"/>
              <a:gd name="connsiteY9" fmla="*/ 1519532 h 1522912"/>
              <a:gd name="connsiteX10" fmla="*/ 1391197 w 1396444"/>
              <a:gd name="connsiteY10" fmla="*/ 293573 h 1522912"/>
              <a:gd name="connsiteX11" fmla="*/ 1294871 w 1396444"/>
              <a:gd name="connsiteY11" fmla="*/ 109931 h 1522912"/>
              <a:gd name="connsiteX12" fmla="*/ 1178450 w 1396444"/>
              <a:gd name="connsiteY12" fmla="*/ 50858 h 1522912"/>
              <a:gd name="connsiteX13" fmla="*/ 747130 w 1396444"/>
              <a:gd name="connsiteY13" fmla="*/ 7726 h 1522912"/>
              <a:gd name="connsiteX14" fmla="*/ 336580 w 1396444"/>
              <a:gd name="connsiteY14" fmla="*/ 168454 h 1522912"/>
              <a:gd name="connsiteX15" fmla="*/ 85160 w 1396444"/>
              <a:gd name="connsiteY15" fmla="*/ 495681 h 1522912"/>
              <a:gd name="connsiteX0" fmla="*/ 199054 w 1440335"/>
              <a:gd name="connsiteY0" fmla="*/ 482371 h 1522912"/>
              <a:gd name="connsiteX1" fmla="*/ 812068 w 1440335"/>
              <a:gd name="connsiteY1" fmla="*/ 161137 h 1522912"/>
              <a:gd name="connsiteX2" fmla="*/ 1346953 w 1440335"/>
              <a:gd name="connsiteY2" fmla="*/ 286819 h 1522912"/>
              <a:gd name="connsiteX3" fmla="*/ 1343572 w 1440335"/>
              <a:gd name="connsiteY3" fmla="*/ 1454650 h 1522912"/>
              <a:gd name="connsiteX4" fmla="*/ 945725 w 1440335"/>
              <a:gd name="connsiteY4" fmla="*/ 1479514 h 1522912"/>
              <a:gd name="connsiteX5" fmla="*/ 78406 w 1440335"/>
              <a:gd name="connsiteY5" fmla="*/ 1421802 h 1522912"/>
              <a:gd name="connsiteX6" fmla="*/ 199054 w 1440335"/>
              <a:gd name="connsiteY6" fmla="*/ 482371 h 1522912"/>
              <a:gd name="connsiteX7" fmla="*/ 129051 w 1440335"/>
              <a:gd name="connsiteY7" fmla="*/ 495681 h 1522912"/>
              <a:gd name="connsiteX8" fmla="*/ 0 w 1440335"/>
              <a:gd name="connsiteY8" fmla="*/ 1522912 h 1522912"/>
              <a:gd name="connsiteX9" fmla="*/ 1440335 w 1440335"/>
              <a:gd name="connsiteY9" fmla="*/ 1519532 h 1522912"/>
              <a:gd name="connsiteX10" fmla="*/ 1435088 w 1440335"/>
              <a:gd name="connsiteY10" fmla="*/ 293573 h 1522912"/>
              <a:gd name="connsiteX11" fmla="*/ 1338762 w 1440335"/>
              <a:gd name="connsiteY11" fmla="*/ 109931 h 1522912"/>
              <a:gd name="connsiteX12" fmla="*/ 1222341 w 1440335"/>
              <a:gd name="connsiteY12" fmla="*/ 50858 h 1522912"/>
              <a:gd name="connsiteX13" fmla="*/ 791021 w 1440335"/>
              <a:gd name="connsiteY13" fmla="*/ 7726 h 1522912"/>
              <a:gd name="connsiteX14" fmla="*/ 380471 w 1440335"/>
              <a:gd name="connsiteY14" fmla="*/ 168454 h 1522912"/>
              <a:gd name="connsiteX15" fmla="*/ 129051 w 1440335"/>
              <a:gd name="connsiteY15" fmla="*/ 495681 h 152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0335" h="1522912">
                <a:moveTo>
                  <a:pt x="199054" y="482371"/>
                </a:moveTo>
                <a:cubicBezTo>
                  <a:pt x="279521" y="434822"/>
                  <a:pt x="623190" y="201044"/>
                  <a:pt x="812068" y="161137"/>
                </a:cubicBezTo>
                <a:cubicBezTo>
                  <a:pt x="1059468" y="135860"/>
                  <a:pt x="1266903" y="98056"/>
                  <a:pt x="1346953" y="286819"/>
                </a:cubicBezTo>
                <a:cubicBezTo>
                  <a:pt x="1343388" y="676096"/>
                  <a:pt x="1347137" y="1065373"/>
                  <a:pt x="1343572" y="1454650"/>
                </a:cubicBezTo>
                <a:cubicBezTo>
                  <a:pt x="1117814" y="1454889"/>
                  <a:pt x="1171483" y="1479275"/>
                  <a:pt x="945725" y="1479514"/>
                </a:cubicBezTo>
                <a:lnTo>
                  <a:pt x="78406" y="1421802"/>
                </a:lnTo>
                <a:lnTo>
                  <a:pt x="199054" y="482371"/>
                </a:lnTo>
                <a:close/>
                <a:moveTo>
                  <a:pt x="129051" y="495681"/>
                </a:moveTo>
                <a:lnTo>
                  <a:pt x="0" y="1522912"/>
                </a:lnTo>
                <a:lnTo>
                  <a:pt x="1440335" y="1519532"/>
                </a:lnTo>
                <a:lnTo>
                  <a:pt x="1435088" y="293573"/>
                </a:lnTo>
                <a:cubicBezTo>
                  <a:pt x="1420598" y="56201"/>
                  <a:pt x="1432741" y="245481"/>
                  <a:pt x="1338762" y="109931"/>
                </a:cubicBezTo>
                <a:cubicBezTo>
                  <a:pt x="1303304" y="69479"/>
                  <a:pt x="1316070" y="65454"/>
                  <a:pt x="1222341" y="50858"/>
                </a:cubicBezTo>
                <a:cubicBezTo>
                  <a:pt x="1128612" y="36262"/>
                  <a:pt x="926456" y="-20408"/>
                  <a:pt x="791021" y="7726"/>
                </a:cubicBezTo>
                <a:cubicBezTo>
                  <a:pt x="655586" y="35860"/>
                  <a:pt x="556636" y="72497"/>
                  <a:pt x="380471" y="168454"/>
                </a:cubicBezTo>
                <a:cubicBezTo>
                  <a:pt x="270143" y="249780"/>
                  <a:pt x="-27153" y="484488"/>
                  <a:pt x="129051" y="495681"/>
                </a:cubicBezTo>
                <a:close/>
              </a:path>
            </a:pathLst>
          </a:custGeom>
          <a:noFill/>
          <a:ln w="98425">
            <a:solidFill>
              <a:schemeClr val="accent5">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solidFill>
                <a:schemeClr val="tx1"/>
              </a:solidFill>
            </a:endParaRPr>
          </a:p>
        </p:txBody>
      </p:sp>
      <p:sp>
        <p:nvSpPr>
          <p:cNvPr id="22" name="円/楕円 21"/>
          <p:cNvSpPr>
            <a:spLocks noChangeAspect="1"/>
          </p:cNvSpPr>
          <p:nvPr/>
        </p:nvSpPr>
        <p:spPr>
          <a:xfrm rot="10800000" flipV="1">
            <a:off x="7308305" y="4260925"/>
            <a:ext cx="667824" cy="248194"/>
          </a:xfrm>
          <a:prstGeom prst="ellipse">
            <a:avLst/>
          </a:prstGeom>
          <a:solidFill>
            <a:schemeClr val="accent2">
              <a:lumMod val="60000"/>
              <a:lumOff val="4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100" spc="-7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a:t>
            </a:r>
          </a:p>
        </p:txBody>
      </p:sp>
      <p:sp>
        <p:nvSpPr>
          <p:cNvPr id="23" name="二方向矢印 19"/>
          <p:cNvSpPr>
            <a:spLocks noChangeAspect="1"/>
          </p:cNvSpPr>
          <p:nvPr/>
        </p:nvSpPr>
        <p:spPr>
          <a:xfrm rot="18884473">
            <a:off x="6728287" y="3354148"/>
            <a:ext cx="744837" cy="760093"/>
          </a:xfrm>
          <a:custGeom>
            <a:avLst/>
            <a:gdLst>
              <a:gd name="connsiteX0" fmla="*/ 0 w 1513466"/>
              <a:gd name="connsiteY0" fmla="*/ 2441811 h 2808312"/>
              <a:gd name="connsiteX1" fmla="*/ 298047 w 1513466"/>
              <a:gd name="connsiteY1" fmla="*/ 2075310 h 2808312"/>
              <a:gd name="connsiteX2" fmla="*/ 298047 w 1513466"/>
              <a:gd name="connsiteY2" fmla="*/ 2267369 h 2808312"/>
              <a:gd name="connsiteX3" fmla="*/ 972523 w 1513466"/>
              <a:gd name="connsiteY3" fmla="*/ 2267369 h 2808312"/>
              <a:gd name="connsiteX4" fmla="*/ 972523 w 1513466"/>
              <a:gd name="connsiteY4" fmla="*/ 298047 h 2808312"/>
              <a:gd name="connsiteX5" fmla="*/ 780464 w 1513466"/>
              <a:gd name="connsiteY5" fmla="*/ 298047 h 2808312"/>
              <a:gd name="connsiteX6" fmla="*/ 1146965 w 1513466"/>
              <a:gd name="connsiteY6" fmla="*/ 0 h 2808312"/>
              <a:gd name="connsiteX7" fmla="*/ 1513466 w 1513466"/>
              <a:gd name="connsiteY7" fmla="*/ 298047 h 2808312"/>
              <a:gd name="connsiteX8" fmla="*/ 1321407 w 1513466"/>
              <a:gd name="connsiteY8" fmla="*/ 298047 h 2808312"/>
              <a:gd name="connsiteX9" fmla="*/ 1321407 w 1513466"/>
              <a:gd name="connsiteY9" fmla="*/ 2616253 h 2808312"/>
              <a:gd name="connsiteX10" fmla="*/ 298047 w 1513466"/>
              <a:gd name="connsiteY10" fmla="*/ 2616253 h 2808312"/>
              <a:gd name="connsiteX11" fmla="*/ 298047 w 1513466"/>
              <a:gd name="connsiteY11" fmla="*/ 2808312 h 2808312"/>
              <a:gd name="connsiteX12" fmla="*/ 0 w 1513466"/>
              <a:gd name="connsiteY12" fmla="*/ 2441811 h 2808312"/>
              <a:gd name="connsiteX0" fmla="*/ 0 w 1513466"/>
              <a:gd name="connsiteY0" fmla="*/ 2441811 h 2808312"/>
              <a:gd name="connsiteX1" fmla="*/ 298047 w 1513466"/>
              <a:gd name="connsiteY1" fmla="*/ 2075310 h 2808312"/>
              <a:gd name="connsiteX2" fmla="*/ 298047 w 1513466"/>
              <a:gd name="connsiteY2" fmla="*/ 2267369 h 2808312"/>
              <a:gd name="connsiteX3" fmla="*/ 972523 w 1513466"/>
              <a:gd name="connsiteY3" fmla="*/ 2267369 h 2808312"/>
              <a:gd name="connsiteX4" fmla="*/ 972523 w 1513466"/>
              <a:gd name="connsiteY4" fmla="*/ 298047 h 2808312"/>
              <a:gd name="connsiteX5" fmla="*/ 780464 w 1513466"/>
              <a:gd name="connsiteY5" fmla="*/ 298047 h 2808312"/>
              <a:gd name="connsiteX6" fmla="*/ 1146965 w 1513466"/>
              <a:gd name="connsiteY6" fmla="*/ 0 h 2808312"/>
              <a:gd name="connsiteX7" fmla="*/ 1513466 w 1513466"/>
              <a:gd name="connsiteY7" fmla="*/ 298047 h 2808312"/>
              <a:gd name="connsiteX8" fmla="*/ 1321407 w 1513466"/>
              <a:gd name="connsiteY8" fmla="*/ 298047 h 2808312"/>
              <a:gd name="connsiteX9" fmla="*/ 1321407 w 1513466"/>
              <a:gd name="connsiteY9" fmla="*/ 2616253 h 2808312"/>
              <a:gd name="connsiteX10" fmla="*/ 298047 w 1513466"/>
              <a:gd name="connsiteY10" fmla="*/ 2616253 h 2808312"/>
              <a:gd name="connsiteX11" fmla="*/ 298047 w 1513466"/>
              <a:gd name="connsiteY11" fmla="*/ 2808312 h 2808312"/>
              <a:gd name="connsiteX12" fmla="*/ 0 w 1513466"/>
              <a:gd name="connsiteY12" fmla="*/ 2441811 h 2808312"/>
              <a:gd name="connsiteX0" fmla="*/ 0 w 1513466"/>
              <a:gd name="connsiteY0" fmla="*/ 2441811 h 2808312"/>
              <a:gd name="connsiteX1" fmla="*/ 298047 w 1513466"/>
              <a:gd name="connsiteY1" fmla="*/ 2075310 h 2808312"/>
              <a:gd name="connsiteX2" fmla="*/ 298047 w 1513466"/>
              <a:gd name="connsiteY2" fmla="*/ 2267369 h 2808312"/>
              <a:gd name="connsiteX3" fmla="*/ 972523 w 1513466"/>
              <a:gd name="connsiteY3" fmla="*/ 2267369 h 2808312"/>
              <a:gd name="connsiteX4" fmla="*/ 972523 w 1513466"/>
              <a:gd name="connsiteY4" fmla="*/ 298047 h 2808312"/>
              <a:gd name="connsiteX5" fmla="*/ 780464 w 1513466"/>
              <a:gd name="connsiteY5" fmla="*/ 298047 h 2808312"/>
              <a:gd name="connsiteX6" fmla="*/ 1146965 w 1513466"/>
              <a:gd name="connsiteY6" fmla="*/ 0 h 2808312"/>
              <a:gd name="connsiteX7" fmla="*/ 1513466 w 1513466"/>
              <a:gd name="connsiteY7" fmla="*/ 298047 h 2808312"/>
              <a:gd name="connsiteX8" fmla="*/ 1321407 w 1513466"/>
              <a:gd name="connsiteY8" fmla="*/ 298047 h 2808312"/>
              <a:gd name="connsiteX9" fmla="*/ 1321407 w 1513466"/>
              <a:gd name="connsiteY9" fmla="*/ 2616253 h 2808312"/>
              <a:gd name="connsiteX10" fmla="*/ 298047 w 1513466"/>
              <a:gd name="connsiteY10" fmla="*/ 2616253 h 2808312"/>
              <a:gd name="connsiteX11" fmla="*/ 298047 w 1513466"/>
              <a:gd name="connsiteY11" fmla="*/ 2808312 h 2808312"/>
              <a:gd name="connsiteX12" fmla="*/ 0 w 1513466"/>
              <a:gd name="connsiteY12" fmla="*/ 2441811 h 2808312"/>
              <a:gd name="connsiteX0" fmla="*/ 0 w 1513466"/>
              <a:gd name="connsiteY0" fmla="*/ 2441811 h 2808312"/>
              <a:gd name="connsiteX1" fmla="*/ 298047 w 1513466"/>
              <a:gd name="connsiteY1" fmla="*/ 2075310 h 2808312"/>
              <a:gd name="connsiteX2" fmla="*/ 298047 w 1513466"/>
              <a:gd name="connsiteY2" fmla="*/ 2267369 h 2808312"/>
              <a:gd name="connsiteX3" fmla="*/ 972523 w 1513466"/>
              <a:gd name="connsiteY3" fmla="*/ 2267369 h 2808312"/>
              <a:gd name="connsiteX4" fmla="*/ 972523 w 1513466"/>
              <a:gd name="connsiteY4" fmla="*/ 298047 h 2808312"/>
              <a:gd name="connsiteX5" fmla="*/ 780464 w 1513466"/>
              <a:gd name="connsiteY5" fmla="*/ 298047 h 2808312"/>
              <a:gd name="connsiteX6" fmla="*/ 1146965 w 1513466"/>
              <a:gd name="connsiteY6" fmla="*/ 0 h 2808312"/>
              <a:gd name="connsiteX7" fmla="*/ 1513466 w 1513466"/>
              <a:gd name="connsiteY7" fmla="*/ 298047 h 2808312"/>
              <a:gd name="connsiteX8" fmla="*/ 1317437 w 1513466"/>
              <a:gd name="connsiteY8" fmla="*/ 969418 h 2808312"/>
              <a:gd name="connsiteX9" fmla="*/ 1321407 w 1513466"/>
              <a:gd name="connsiteY9" fmla="*/ 2616253 h 2808312"/>
              <a:gd name="connsiteX10" fmla="*/ 298047 w 1513466"/>
              <a:gd name="connsiteY10" fmla="*/ 2616253 h 2808312"/>
              <a:gd name="connsiteX11" fmla="*/ 298047 w 1513466"/>
              <a:gd name="connsiteY11" fmla="*/ 2808312 h 2808312"/>
              <a:gd name="connsiteX12" fmla="*/ 0 w 1513466"/>
              <a:gd name="connsiteY12" fmla="*/ 2441811 h 2808312"/>
              <a:gd name="connsiteX0" fmla="*/ 0 w 1513466"/>
              <a:gd name="connsiteY0" fmla="*/ 2441811 h 2808312"/>
              <a:gd name="connsiteX1" fmla="*/ 298047 w 1513466"/>
              <a:gd name="connsiteY1" fmla="*/ 2075310 h 2808312"/>
              <a:gd name="connsiteX2" fmla="*/ 298047 w 1513466"/>
              <a:gd name="connsiteY2" fmla="*/ 2267369 h 2808312"/>
              <a:gd name="connsiteX3" fmla="*/ 972523 w 1513466"/>
              <a:gd name="connsiteY3" fmla="*/ 2267369 h 2808312"/>
              <a:gd name="connsiteX4" fmla="*/ 972523 w 1513466"/>
              <a:gd name="connsiteY4" fmla="*/ 298047 h 2808312"/>
              <a:gd name="connsiteX5" fmla="*/ 780464 w 1513466"/>
              <a:gd name="connsiteY5" fmla="*/ 298047 h 2808312"/>
              <a:gd name="connsiteX6" fmla="*/ 1146965 w 1513466"/>
              <a:gd name="connsiteY6" fmla="*/ 0 h 2808312"/>
              <a:gd name="connsiteX7" fmla="*/ 1513466 w 1513466"/>
              <a:gd name="connsiteY7" fmla="*/ 298047 h 2808312"/>
              <a:gd name="connsiteX8" fmla="*/ 1317437 w 1513466"/>
              <a:gd name="connsiteY8" fmla="*/ 969418 h 2808312"/>
              <a:gd name="connsiteX9" fmla="*/ 1321407 w 1513466"/>
              <a:gd name="connsiteY9" fmla="*/ 2616253 h 2808312"/>
              <a:gd name="connsiteX10" fmla="*/ 298047 w 1513466"/>
              <a:gd name="connsiteY10" fmla="*/ 2616253 h 2808312"/>
              <a:gd name="connsiteX11" fmla="*/ 298047 w 1513466"/>
              <a:gd name="connsiteY11" fmla="*/ 2808312 h 2808312"/>
              <a:gd name="connsiteX12" fmla="*/ 0 w 1513466"/>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972523 w 2452088"/>
              <a:gd name="connsiteY4" fmla="*/ 298047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317437 w 2452088"/>
              <a:gd name="connsiteY8" fmla="*/ 969418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076496 w 2452088"/>
              <a:gd name="connsiteY4" fmla="*/ 262040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317437 w 2452088"/>
              <a:gd name="connsiteY8" fmla="*/ 969418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076496 w 2452088"/>
              <a:gd name="connsiteY4" fmla="*/ 262040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327334 w 2452088"/>
              <a:gd name="connsiteY8" fmla="*/ 1360105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076496 w 2452088"/>
              <a:gd name="connsiteY4" fmla="*/ 262040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284574 w 2452088"/>
              <a:gd name="connsiteY8" fmla="*/ 1365956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076496 w 2452088"/>
              <a:gd name="connsiteY4" fmla="*/ 262040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276197 w 2452088"/>
              <a:gd name="connsiteY8" fmla="*/ 1750431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052808 w 2452088"/>
              <a:gd name="connsiteY4" fmla="*/ 1171332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276197 w 2452088"/>
              <a:gd name="connsiteY8" fmla="*/ 1750431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052808 w 2452088"/>
              <a:gd name="connsiteY4" fmla="*/ 1171332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276197 w 2452088"/>
              <a:gd name="connsiteY8" fmla="*/ 1750431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143816 w 2452088"/>
              <a:gd name="connsiteY4" fmla="*/ 1263424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276197 w 2452088"/>
              <a:gd name="connsiteY8" fmla="*/ 1750431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143816 w 2452088"/>
              <a:gd name="connsiteY4" fmla="*/ 1263424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276197 w 2452088"/>
              <a:gd name="connsiteY8" fmla="*/ 1750431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143816 w 2452088"/>
              <a:gd name="connsiteY4" fmla="*/ 1263424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276197 w 2452088"/>
              <a:gd name="connsiteY8" fmla="*/ 1750431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452088"/>
              <a:gd name="connsiteY0" fmla="*/ 2441811 h 2808312"/>
              <a:gd name="connsiteX1" fmla="*/ 298047 w 2452088"/>
              <a:gd name="connsiteY1" fmla="*/ 2075310 h 2808312"/>
              <a:gd name="connsiteX2" fmla="*/ 298047 w 2452088"/>
              <a:gd name="connsiteY2" fmla="*/ 2267369 h 2808312"/>
              <a:gd name="connsiteX3" fmla="*/ 972523 w 2452088"/>
              <a:gd name="connsiteY3" fmla="*/ 2267369 h 2808312"/>
              <a:gd name="connsiteX4" fmla="*/ 1143816 w 2452088"/>
              <a:gd name="connsiteY4" fmla="*/ 1263424 h 2808312"/>
              <a:gd name="connsiteX5" fmla="*/ 780464 w 2452088"/>
              <a:gd name="connsiteY5" fmla="*/ 298047 h 2808312"/>
              <a:gd name="connsiteX6" fmla="*/ 1146965 w 2452088"/>
              <a:gd name="connsiteY6" fmla="*/ 0 h 2808312"/>
              <a:gd name="connsiteX7" fmla="*/ 2452088 w 2452088"/>
              <a:gd name="connsiteY7" fmla="*/ 1554829 h 2808312"/>
              <a:gd name="connsiteX8" fmla="*/ 1312565 w 2452088"/>
              <a:gd name="connsiteY8" fmla="*/ 1793371 h 2808312"/>
              <a:gd name="connsiteX9" fmla="*/ 1321407 w 2452088"/>
              <a:gd name="connsiteY9" fmla="*/ 2616253 h 2808312"/>
              <a:gd name="connsiteX10" fmla="*/ 298047 w 2452088"/>
              <a:gd name="connsiteY10" fmla="*/ 2616253 h 2808312"/>
              <a:gd name="connsiteX11" fmla="*/ 298047 w 2452088"/>
              <a:gd name="connsiteY11" fmla="*/ 2808312 h 2808312"/>
              <a:gd name="connsiteX12" fmla="*/ 0 w 2452088"/>
              <a:gd name="connsiteY12" fmla="*/ 2441811 h 2808312"/>
              <a:gd name="connsiteX0" fmla="*/ 0 w 2700268"/>
              <a:gd name="connsiteY0" fmla="*/ 2441811 h 2808312"/>
              <a:gd name="connsiteX1" fmla="*/ 298047 w 2700268"/>
              <a:gd name="connsiteY1" fmla="*/ 2075310 h 2808312"/>
              <a:gd name="connsiteX2" fmla="*/ 298047 w 2700268"/>
              <a:gd name="connsiteY2" fmla="*/ 2267369 h 2808312"/>
              <a:gd name="connsiteX3" fmla="*/ 972523 w 2700268"/>
              <a:gd name="connsiteY3" fmla="*/ 2267369 h 2808312"/>
              <a:gd name="connsiteX4" fmla="*/ 1143816 w 2700268"/>
              <a:gd name="connsiteY4" fmla="*/ 1263424 h 2808312"/>
              <a:gd name="connsiteX5" fmla="*/ 780464 w 2700268"/>
              <a:gd name="connsiteY5" fmla="*/ 298047 h 2808312"/>
              <a:gd name="connsiteX6" fmla="*/ 1146965 w 2700268"/>
              <a:gd name="connsiteY6" fmla="*/ 0 h 2808312"/>
              <a:gd name="connsiteX7" fmla="*/ 2700268 w 2700268"/>
              <a:gd name="connsiteY7" fmla="*/ 1904200 h 2808312"/>
              <a:gd name="connsiteX8" fmla="*/ 1312565 w 2700268"/>
              <a:gd name="connsiteY8" fmla="*/ 1793371 h 2808312"/>
              <a:gd name="connsiteX9" fmla="*/ 1321407 w 2700268"/>
              <a:gd name="connsiteY9" fmla="*/ 2616253 h 2808312"/>
              <a:gd name="connsiteX10" fmla="*/ 298047 w 2700268"/>
              <a:gd name="connsiteY10" fmla="*/ 2616253 h 2808312"/>
              <a:gd name="connsiteX11" fmla="*/ 298047 w 2700268"/>
              <a:gd name="connsiteY11" fmla="*/ 2808312 h 2808312"/>
              <a:gd name="connsiteX12" fmla="*/ 0 w 2700268"/>
              <a:gd name="connsiteY12" fmla="*/ 2441811 h 2808312"/>
              <a:gd name="connsiteX0" fmla="*/ 0 w 2700268"/>
              <a:gd name="connsiteY0" fmla="*/ 2441811 h 2808312"/>
              <a:gd name="connsiteX1" fmla="*/ 298047 w 2700268"/>
              <a:gd name="connsiteY1" fmla="*/ 2075310 h 2808312"/>
              <a:gd name="connsiteX2" fmla="*/ 298047 w 2700268"/>
              <a:gd name="connsiteY2" fmla="*/ 2267369 h 2808312"/>
              <a:gd name="connsiteX3" fmla="*/ 972523 w 2700268"/>
              <a:gd name="connsiteY3" fmla="*/ 2267369 h 2808312"/>
              <a:gd name="connsiteX4" fmla="*/ 1143816 w 2700268"/>
              <a:gd name="connsiteY4" fmla="*/ 1263424 h 2808312"/>
              <a:gd name="connsiteX5" fmla="*/ 2074669 w 2700268"/>
              <a:gd name="connsiteY5" fmla="*/ 1288375 h 2808312"/>
              <a:gd name="connsiteX6" fmla="*/ 1146965 w 2700268"/>
              <a:gd name="connsiteY6" fmla="*/ 0 h 2808312"/>
              <a:gd name="connsiteX7" fmla="*/ 2700268 w 2700268"/>
              <a:gd name="connsiteY7" fmla="*/ 1904200 h 2808312"/>
              <a:gd name="connsiteX8" fmla="*/ 1312565 w 2700268"/>
              <a:gd name="connsiteY8" fmla="*/ 1793371 h 2808312"/>
              <a:gd name="connsiteX9" fmla="*/ 1321407 w 2700268"/>
              <a:gd name="connsiteY9" fmla="*/ 2616253 h 2808312"/>
              <a:gd name="connsiteX10" fmla="*/ 298047 w 2700268"/>
              <a:gd name="connsiteY10" fmla="*/ 2616253 h 2808312"/>
              <a:gd name="connsiteX11" fmla="*/ 298047 w 2700268"/>
              <a:gd name="connsiteY11" fmla="*/ 2808312 h 2808312"/>
              <a:gd name="connsiteX12" fmla="*/ 0 w 2700268"/>
              <a:gd name="connsiteY12" fmla="*/ 2441811 h 2808312"/>
              <a:gd name="connsiteX0" fmla="*/ 0 w 2700268"/>
              <a:gd name="connsiteY0" fmla="*/ 1269826 h 1636327"/>
              <a:gd name="connsiteX1" fmla="*/ 298047 w 2700268"/>
              <a:gd name="connsiteY1" fmla="*/ 903325 h 1636327"/>
              <a:gd name="connsiteX2" fmla="*/ 298047 w 2700268"/>
              <a:gd name="connsiteY2" fmla="*/ 1095384 h 1636327"/>
              <a:gd name="connsiteX3" fmla="*/ 972523 w 2700268"/>
              <a:gd name="connsiteY3" fmla="*/ 1095384 h 1636327"/>
              <a:gd name="connsiteX4" fmla="*/ 1143816 w 2700268"/>
              <a:gd name="connsiteY4" fmla="*/ 91439 h 1636327"/>
              <a:gd name="connsiteX5" fmla="*/ 2074669 w 2700268"/>
              <a:gd name="connsiteY5" fmla="*/ 116390 h 1636327"/>
              <a:gd name="connsiteX6" fmla="*/ 2195952 w 2700268"/>
              <a:gd name="connsiteY6" fmla="*/ 0 h 1636327"/>
              <a:gd name="connsiteX7" fmla="*/ 2700268 w 2700268"/>
              <a:gd name="connsiteY7" fmla="*/ 732215 h 1636327"/>
              <a:gd name="connsiteX8" fmla="*/ 1312565 w 2700268"/>
              <a:gd name="connsiteY8" fmla="*/ 621386 h 1636327"/>
              <a:gd name="connsiteX9" fmla="*/ 1321407 w 2700268"/>
              <a:gd name="connsiteY9" fmla="*/ 1444268 h 1636327"/>
              <a:gd name="connsiteX10" fmla="*/ 298047 w 2700268"/>
              <a:gd name="connsiteY10" fmla="*/ 1444268 h 1636327"/>
              <a:gd name="connsiteX11" fmla="*/ 298047 w 2700268"/>
              <a:gd name="connsiteY11" fmla="*/ 1636327 h 1636327"/>
              <a:gd name="connsiteX12" fmla="*/ 0 w 2700268"/>
              <a:gd name="connsiteY12" fmla="*/ 1269826 h 1636327"/>
              <a:gd name="connsiteX0" fmla="*/ 0 w 2701388"/>
              <a:gd name="connsiteY0" fmla="*/ 1269826 h 1636327"/>
              <a:gd name="connsiteX1" fmla="*/ 298047 w 2701388"/>
              <a:gd name="connsiteY1" fmla="*/ 903325 h 1636327"/>
              <a:gd name="connsiteX2" fmla="*/ 298047 w 2701388"/>
              <a:gd name="connsiteY2" fmla="*/ 1095384 h 1636327"/>
              <a:gd name="connsiteX3" fmla="*/ 972523 w 2701388"/>
              <a:gd name="connsiteY3" fmla="*/ 1095384 h 1636327"/>
              <a:gd name="connsiteX4" fmla="*/ 1143816 w 2701388"/>
              <a:gd name="connsiteY4" fmla="*/ 91439 h 1636327"/>
              <a:gd name="connsiteX5" fmla="*/ 2074669 w 2701388"/>
              <a:gd name="connsiteY5" fmla="*/ 116390 h 1636327"/>
              <a:gd name="connsiteX6" fmla="*/ 2195952 w 2701388"/>
              <a:gd name="connsiteY6" fmla="*/ 0 h 1636327"/>
              <a:gd name="connsiteX7" fmla="*/ 2700268 w 2701388"/>
              <a:gd name="connsiteY7" fmla="*/ 732215 h 1636327"/>
              <a:gd name="connsiteX8" fmla="*/ 2280450 w 2701388"/>
              <a:gd name="connsiteY8" fmla="*/ 729366 h 1636327"/>
              <a:gd name="connsiteX9" fmla="*/ 1312565 w 2701388"/>
              <a:gd name="connsiteY9" fmla="*/ 621386 h 1636327"/>
              <a:gd name="connsiteX10" fmla="*/ 1321407 w 2701388"/>
              <a:gd name="connsiteY10" fmla="*/ 1444268 h 1636327"/>
              <a:gd name="connsiteX11" fmla="*/ 298047 w 2701388"/>
              <a:gd name="connsiteY11" fmla="*/ 1444268 h 1636327"/>
              <a:gd name="connsiteX12" fmla="*/ 298047 w 2701388"/>
              <a:gd name="connsiteY12" fmla="*/ 1636327 h 1636327"/>
              <a:gd name="connsiteX13" fmla="*/ 0 w 2701388"/>
              <a:gd name="connsiteY13" fmla="*/ 1269826 h 1636327"/>
              <a:gd name="connsiteX0" fmla="*/ 0 w 2701388"/>
              <a:gd name="connsiteY0" fmla="*/ 1269826 h 1636327"/>
              <a:gd name="connsiteX1" fmla="*/ 298047 w 2701388"/>
              <a:gd name="connsiteY1" fmla="*/ 903325 h 1636327"/>
              <a:gd name="connsiteX2" fmla="*/ 298047 w 2701388"/>
              <a:gd name="connsiteY2" fmla="*/ 1095384 h 1636327"/>
              <a:gd name="connsiteX3" fmla="*/ 972523 w 2701388"/>
              <a:gd name="connsiteY3" fmla="*/ 1095384 h 1636327"/>
              <a:gd name="connsiteX4" fmla="*/ 1143816 w 2701388"/>
              <a:gd name="connsiteY4" fmla="*/ 91439 h 1636327"/>
              <a:gd name="connsiteX5" fmla="*/ 2074669 w 2701388"/>
              <a:gd name="connsiteY5" fmla="*/ 116390 h 1636327"/>
              <a:gd name="connsiteX6" fmla="*/ 2195952 w 2701388"/>
              <a:gd name="connsiteY6" fmla="*/ 0 h 1636327"/>
              <a:gd name="connsiteX7" fmla="*/ 2700268 w 2701388"/>
              <a:gd name="connsiteY7" fmla="*/ 732215 h 1636327"/>
              <a:gd name="connsiteX8" fmla="*/ 2280450 w 2701388"/>
              <a:gd name="connsiteY8" fmla="*/ 729366 h 1636327"/>
              <a:gd name="connsiteX9" fmla="*/ 1312565 w 2701388"/>
              <a:gd name="connsiteY9" fmla="*/ 621386 h 1636327"/>
              <a:gd name="connsiteX10" fmla="*/ 1321407 w 2701388"/>
              <a:gd name="connsiteY10" fmla="*/ 1444268 h 1636327"/>
              <a:gd name="connsiteX11" fmla="*/ 298047 w 2701388"/>
              <a:gd name="connsiteY11" fmla="*/ 1444268 h 1636327"/>
              <a:gd name="connsiteX12" fmla="*/ 298047 w 2701388"/>
              <a:gd name="connsiteY12" fmla="*/ 1636327 h 1636327"/>
              <a:gd name="connsiteX13" fmla="*/ 0 w 2701388"/>
              <a:gd name="connsiteY13" fmla="*/ 1269826 h 1636327"/>
              <a:gd name="connsiteX0" fmla="*/ 0 w 2700684"/>
              <a:gd name="connsiteY0" fmla="*/ 1269826 h 1636327"/>
              <a:gd name="connsiteX1" fmla="*/ 298047 w 2700684"/>
              <a:gd name="connsiteY1" fmla="*/ 903325 h 1636327"/>
              <a:gd name="connsiteX2" fmla="*/ 298047 w 2700684"/>
              <a:gd name="connsiteY2" fmla="*/ 1095384 h 1636327"/>
              <a:gd name="connsiteX3" fmla="*/ 972523 w 2700684"/>
              <a:gd name="connsiteY3" fmla="*/ 1095384 h 1636327"/>
              <a:gd name="connsiteX4" fmla="*/ 1143816 w 2700684"/>
              <a:gd name="connsiteY4" fmla="*/ 91439 h 1636327"/>
              <a:gd name="connsiteX5" fmla="*/ 2074669 w 2700684"/>
              <a:gd name="connsiteY5" fmla="*/ 116390 h 1636327"/>
              <a:gd name="connsiteX6" fmla="*/ 2195952 w 2700684"/>
              <a:gd name="connsiteY6" fmla="*/ 0 h 1636327"/>
              <a:gd name="connsiteX7" fmla="*/ 2700268 w 2700684"/>
              <a:gd name="connsiteY7" fmla="*/ 732215 h 1636327"/>
              <a:gd name="connsiteX8" fmla="*/ 2280450 w 2700684"/>
              <a:gd name="connsiteY8" fmla="*/ 729366 h 1636327"/>
              <a:gd name="connsiteX9" fmla="*/ 1312565 w 2700684"/>
              <a:gd name="connsiteY9" fmla="*/ 621386 h 1636327"/>
              <a:gd name="connsiteX10" fmla="*/ 1321407 w 2700684"/>
              <a:gd name="connsiteY10" fmla="*/ 1444268 h 1636327"/>
              <a:gd name="connsiteX11" fmla="*/ 298047 w 2700684"/>
              <a:gd name="connsiteY11" fmla="*/ 1444268 h 1636327"/>
              <a:gd name="connsiteX12" fmla="*/ 298047 w 2700684"/>
              <a:gd name="connsiteY12" fmla="*/ 1636327 h 1636327"/>
              <a:gd name="connsiteX13" fmla="*/ 0 w 2700684"/>
              <a:gd name="connsiteY13" fmla="*/ 1269826 h 1636327"/>
              <a:gd name="connsiteX0" fmla="*/ 0 w 2700693"/>
              <a:gd name="connsiteY0" fmla="*/ 1269826 h 1636327"/>
              <a:gd name="connsiteX1" fmla="*/ 298047 w 2700693"/>
              <a:gd name="connsiteY1" fmla="*/ 903325 h 1636327"/>
              <a:gd name="connsiteX2" fmla="*/ 298047 w 2700693"/>
              <a:gd name="connsiteY2" fmla="*/ 1095384 h 1636327"/>
              <a:gd name="connsiteX3" fmla="*/ 972523 w 2700693"/>
              <a:gd name="connsiteY3" fmla="*/ 1095384 h 1636327"/>
              <a:gd name="connsiteX4" fmla="*/ 1143816 w 2700693"/>
              <a:gd name="connsiteY4" fmla="*/ 91439 h 1636327"/>
              <a:gd name="connsiteX5" fmla="*/ 2074669 w 2700693"/>
              <a:gd name="connsiteY5" fmla="*/ 116390 h 1636327"/>
              <a:gd name="connsiteX6" fmla="*/ 2195952 w 2700693"/>
              <a:gd name="connsiteY6" fmla="*/ 0 h 1636327"/>
              <a:gd name="connsiteX7" fmla="*/ 2700268 w 2700693"/>
              <a:gd name="connsiteY7" fmla="*/ 732215 h 1636327"/>
              <a:gd name="connsiteX8" fmla="*/ 2293054 w 2700693"/>
              <a:gd name="connsiteY8" fmla="*/ 662301 h 1636327"/>
              <a:gd name="connsiteX9" fmla="*/ 1312565 w 2700693"/>
              <a:gd name="connsiteY9" fmla="*/ 621386 h 1636327"/>
              <a:gd name="connsiteX10" fmla="*/ 1321407 w 2700693"/>
              <a:gd name="connsiteY10" fmla="*/ 1444268 h 1636327"/>
              <a:gd name="connsiteX11" fmla="*/ 298047 w 2700693"/>
              <a:gd name="connsiteY11" fmla="*/ 1444268 h 1636327"/>
              <a:gd name="connsiteX12" fmla="*/ 298047 w 2700693"/>
              <a:gd name="connsiteY12" fmla="*/ 1636327 h 1636327"/>
              <a:gd name="connsiteX13" fmla="*/ 0 w 2700693"/>
              <a:gd name="connsiteY13" fmla="*/ 1269826 h 1636327"/>
              <a:gd name="connsiteX0" fmla="*/ 0 w 2700656"/>
              <a:gd name="connsiteY0" fmla="*/ 1269826 h 1636327"/>
              <a:gd name="connsiteX1" fmla="*/ 298047 w 2700656"/>
              <a:gd name="connsiteY1" fmla="*/ 903325 h 1636327"/>
              <a:gd name="connsiteX2" fmla="*/ 298047 w 2700656"/>
              <a:gd name="connsiteY2" fmla="*/ 1095384 h 1636327"/>
              <a:gd name="connsiteX3" fmla="*/ 972523 w 2700656"/>
              <a:gd name="connsiteY3" fmla="*/ 1095384 h 1636327"/>
              <a:gd name="connsiteX4" fmla="*/ 1143816 w 2700656"/>
              <a:gd name="connsiteY4" fmla="*/ 91439 h 1636327"/>
              <a:gd name="connsiteX5" fmla="*/ 2074669 w 2700656"/>
              <a:gd name="connsiteY5" fmla="*/ 116390 h 1636327"/>
              <a:gd name="connsiteX6" fmla="*/ 2195952 w 2700656"/>
              <a:gd name="connsiteY6" fmla="*/ 0 h 1636327"/>
              <a:gd name="connsiteX7" fmla="*/ 2700268 w 2700656"/>
              <a:gd name="connsiteY7" fmla="*/ 732215 h 1636327"/>
              <a:gd name="connsiteX8" fmla="*/ 2293054 w 2700656"/>
              <a:gd name="connsiteY8" fmla="*/ 662301 h 1636327"/>
              <a:gd name="connsiteX9" fmla="*/ 1312565 w 2700656"/>
              <a:gd name="connsiteY9" fmla="*/ 621386 h 1636327"/>
              <a:gd name="connsiteX10" fmla="*/ 1321407 w 2700656"/>
              <a:gd name="connsiteY10" fmla="*/ 1444268 h 1636327"/>
              <a:gd name="connsiteX11" fmla="*/ 298047 w 2700656"/>
              <a:gd name="connsiteY11" fmla="*/ 1444268 h 1636327"/>
              <a:gd name="connsiteX12" fmla="*/ 298047 w 2700656"/>
              <a:gd name="connsiteY12" fmla="*/ 1636327 h 1636327"/>
              <a:gd name="connsiteX13" fmla="*/ 0 w 2700656"/>
              <a:gd name="connsiteY13" fmla="*/ 1269826 h 1636327"/>
              <a:gd name="connsiteX0" fmla="*/ 0 w 2702371"/>
              <a:gd name="connsiteY0" fmla="*/ 1269826 h 1636327"/>
              <a:gd name="connsiteX1" fmla="*/ 298047 w 2702371"/>
              <a:gd name="connsiteY1" fmla="*/ 903325 h 1636327"/>
              <a:gd name="connsiteX2" fmla="*/ 298047 w 2702371"/>
              <a:gd name="connsiteY2" fmla="*/ 1095384 h 1636327"/>
              <a:gd name="connsiteX3" fmla="*/ 972523 w 2702371"/>
              <a:gd name="connsiteY3" fmla="*/ 1095384 h 1636327"/>
              <a:gd name="connsiteX4" fmla="*/ 1143816 w 2702371"/>
              <a:gd name="connsiteY4" fmla="*/ 91439 h 1636327"/>
              <a:gd name="connsiteX5" fmla="*/ 2074669 w 2702371"/>
              <a:gd name="connsiteY5" fmla="*/ 116390 h 1636327"/>
              <a:gd name="connsiteX6" fmla="*/ 2195952 w 2702371"/>
              <a:gd name="connsiteY6" fmla="*/ 0 h 1636327"/>
              <a:gd name="connsiteX7" fmla="*/ 2700268 w 2702371"/>
              <a:gd name="connsiteY7" fmla="*/ 732215 h 1636327"/>
              <a:gd name="connsiteX8" fmla="*/ 2316096 w 2702371"/>
              <a:gd name="connsiteY8" fmla="*/ 894373 h 1636327"/>
              <a:gd name="connsiteX9" fmla="*/ 2293054 w 2702371"/>
              <a:gd name="connsiteY9" fmla="*/ 662301 h 1636327"/>
              <a:gd name="connsiteX10" fmla="*/ 1312565 w 2702371"/>
              <a:gd name="connsiteY10" fmla="*/ 621386 h 1636327"/>
              <a:gd name="connsiteX11" fmla="*/ 1321407 w 2702371"/>
              <a:gd name="connsiteY11" fmla="*/ 1444268 h 1636327"/>
              <a:gd name="connsiteX12" fmla="*/ 298047 w 2702371"/>
              <a:gd name="connsiteY12" fmla="*/ 1444268 h 1636327"/>
              <a:gd name="connsiteX13" fmla="*/ 298047 w 2702371"/>
              <a:gd name="connsiteY13" fmla="*/ 1636327 h 1636327"/>
              <a:gd name="connsiteX14" fmla="*/ 0 w 2702371"/>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143816 w 2701713"/>
              <a:gd name="connsiteY4" fmla="*/ 91439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293054 w 2701713"/>
              <a:gd name="connsiteY9" fmla="*/ 662301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143816 w 2701713"/>
              <a:gd name="connsiteY4" fmla="*/ 91439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243541 w 2701713"/>
              <a:gd name="connsiteY9" fmla="*/ 777978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143816 w 2701713"/>
              <a:gd name="connsiteY4" fmla="*/ 91439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140470 w 2701713"/>
              <a:gd name="connsiteY9" fmla="*/ 661401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143816 w 2701713"/>
              <a:gd name="connsiteY4" fmla="*/ 91439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140470 w 2701713"/>
              <a:gd name="connsiteY9" fmla="*/ 661401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198276 w 2701713"/>
              <a:gd name="connsiteY4" fmla="*/ 171107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140470 w 2701713"/>
              <a:gd name="connsiteY9" fmla="*/ 661401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198276 w 2701713"/>
              <a:gd name="connsiteY4" fmla="*/ 171107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140470 w 2701713"/>
              <a:gd name="connsiteY9" fmla="*/ 661401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289465 w 2701713"/>
              <a:gd name="connsiteY4" fmla="*/ 232681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140470 w 2701713"/>
              <a:gd name="connsiteY9" fmla="*/ 661401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713"/>
              <a:gd name="connsiteY0" fmla="*/ 1269826 h 1636327"/>
              <a:gd name="connsiteX1" fmla="*/ 298047 w 2701713"/>
              <a:gd name="connsiteY1" fmla="*/ 903325 h 1636327"/>
              <a:gd name="connsiteX2" fmla="*/ 298047 w 2701713"/>
              <a:gd name="connsiteY2" fmla="*/ 1095384 h 1636327"/>
              <a:gd name="connsiteX3" fmla="*/ 972523 w 2701713"/>
              <a:gd name="connsiteY3" fmla="*/ 1095384 h 1636327"/>
              <a:gd name="connsiteX4" fmla="*/ 1216369 w 2701713"/>
              <a:gd name="connsiteY4" fmla="*/ 207835 h 1636327"/>
              <a:gd name="connsiteX5" fmla="*/ 2074669 w 2701713"/>
              <a:gd name="connsiteY5" fmla="*/ 116390 h 1636327"/>
              <a:gd name="connsiteX6" fmla="*/ 2195952 w 2701713"/>
              <a:gd name="connsiteY6" fmla="*/ 0 h 1636327"/>
              <a:gd name="connsiteX7" fmla="*/ 2700268 w 2701713"/>
              <a:gd name="connsiteY7" fmla="*/ 732215 h 1636327"/>
              <a:gd name="connsiteX8" fmla="*/ 2316096 w 2701713"/>
              <a:gd name="connsiteY8" fmla="*/ 894373 h 1636327"/>
              <a:gd name="connsiteX9" fmla="*/ 2140470 w 2701713"/>
              <a:gd name="connsiteY9" fmla="*/ 661401 h 1636327"/>
              <a:gd name="connsiteX10" fmla="*/ 1312565 w 2701713"/>
              <a:gd name="connsiteY10" fmla="*/ 621386 h 1636327"/>
              <a:gd name="connsiteX11" fmla="*/ 1321407 w 2701713"/>
              <a:gd name="connsiteY11" fmla="*/ 1444268 h 1636327"/>
              <a:gd name="connsiteX12" fmla="*/ 298047 w 2701713"/>
              <a:gd name="connsiteY12" fmla="*/ 1444268 h 1636327"/>
              <a:gd name="connsiteX13" fmla="*/ 298047 w 2701713"/>
              <a:gd name="connsiteY13" fmla="*/ 1636327 h 1636327"/>
              <a:gd name="connsiteX14" fmla="*/ 0 w 27017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074669 w 2701413"/>
              <a:gd name="connsiteY5" fmla="*/ 11639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40470 w 2701413"/>
              <a:gd name="connsiteY9" fmla="*/ 661401 h 1636327"/>
              <a:gd name="connsiteX10" fmla="*/ 1312565 w 2701413"/>
              <a:gd name="connsiteY10" fmla="*/ 621386 h 1636327"/>
              <a:gd name="connsiteX11" fmla="*/ 1321407 w 2701413"/>
              <a:gd name="connsiteY11" fmla="*/ 1444268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40470 w 2701413"/>
              <a:gd name="connsiteY9" fmla="*/ 661401 h 1636327"/>
              <a:gd name="connsiteX10" fmla="*/ 1312565 w 2701413"/>
              <a:gd name="connsiteY10" fmla="*/ 621386 h 1636327"/>
              <a:gd name="connsiteX11" fmla="*/ 1321407 w 2701413"/>
              <a:gd name="connsiteY11" fmla="*/ 1444268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321407 w 2701413"/>
              <a:gd name="connsiteY11" fmla="*/ 1444268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321407 w 2701413"/>
              <a:gd name="connsiteY11" fmla="*/ 1444268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193488 w 2701413"/>
              <a:gd name="connsiteY11" fmla="*/ 1400787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193488 w 2701413"/>
              <a:gd name="connsiteY11" fmla="*/ 1400787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144698 w 2701413"/>
              <a:gd name="connsiteY11" fmla="*/ 1394397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72523 w 2701413"/>
              <a:gd name="connsiteY3" fmla="*/ 1095384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114361 w 2701413"/>
              <a:gd name="connsiteY11" fmla="*/ 1363700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54791 w 2701413"/>
              <a:gd name="connsiteY3" fmla="*/ 997621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114361 w 2701413"/>
              <a:gd name="connsiteY11" fmla="*/ 1363700 h 1636327"/>
              <a:gd name="connsiteX12" fmla="*/ 298047 w 2701413"/>
              <a:gd name="connsiteY12" fmla="*/ 1444268 h 1636327"/>
              <a:gd name="connsiteX13" fmla="*/ 298047 w 2701413"/>
              <a:gd name="connsiteY13" fmla="*/ 1636327 h 1636327"/>
              <a:gd name="connsiteX14" fmla="*/ 0 w 2701413"/>
              <a:gd name="connsiteY14"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54791 w 2701413"/>
              <a:gd name="connsiteY3" fmla="*/ 997621 h 1636327"/>
              <a:gd name="connsiteX4" fmla="*/ 1216369 w 2701413"/>
              <a:gd name="connsiteY4" fmla="*/ 207835 h 1636327"/>
              <a:gd name="connsiteX5" fmla="*/ 2190164 w 2701413"/>
              <a:gd name="connsiteY5" fmla="*/ 196420 h 1636327"/>
              <a:gd name="connsiteX6" fmla="*/ 2195952 w 2701413"/>
              <a:gd name="connsiteY6" fmla="*/ 0 h 1636327"/>
              <a:gd name="connsiteX7" fmla="*/ 2700268 w 2701413"/>
              <a:gd name="connsiteY7" fmla="*/ 732215 h 1636327"/>
              <a:gd name="connsiteX8" fmla="*/ 2175213 w 2701413"/>
              <a:gd name="connsiteY8" fmla="*/ 978989 h 1636327"/>
              <a:gd name="connsiteX9" fmla="*/ 2182690 w 2701413"/>
              <a:gd name="connsiteY9" fmla="*/ 747102 h 1636327"/>
              <a:gd name="connsiteX10" fmla="*/ 1312565 w 2701413"/>
              <a:gd name="connsiteY10" fmla="*/ 621386 h 1636327"/>
              <a:gd name="connsiteX11" fmla="*/ 1239632 w 2701413"/>
              <a:gd name="connsiteY11" fmla="*/ 1272533 h 1636327"/>
              <a:gd name="connsiteX12" fmla="*/ 1114361 w 2701413"/>
              <a:gd name="connsiteY12" fmla="*/ 1363700 h 1636327"/>
              <a:gd name="connsiteX13" fmla="*/ 298047 w 2701413"/>
              <a:gd name="connsiteY13" fmla="*/ 1444268 h 1636327"/>
              <a:gd name="connsiteX14" fmla="*/ 298047 w 2701413"/>
              <a:gd name="connsiteY14" fmla="*/ 1636327 h 1636327"/>
              <a:gd name="connsiteX15" fmla="*/ 0 w 2701413"/>
              <a:gd name="connsiteY15"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54791 w 2701413"/>
              <a:gd name="connsiteY3" fmla="*/ 997621 h 1636327"/>
              <a:gd name="connsiteX4" fmla="*/ 1216369 w 2701413"/>
              <a:gd name="connsiteY4" fmla="*/ 207835 h 1636327"/>
              <a:gd name="connsiteX5" fmla="*/ 2215191 w 2701413"/>
              <a:gd name="connsiteY5" fmla="*/ 411595 h 1636327"/>
              <a:gd name="connsiteX6" fmla="*/ 2190164 w 2701413"/>
              <a:gd name="connsiteY6" fmla="*/ 196420 h 1636327"/>
              <a:gd name="connsiteX7" fmla="*/ 2195952 w 2701413"/>
              <a:gd name="connsiteY7" fmla="*/ 0 h 1636327"/>
              <a:gd name="connsiteX8" fmla="*/ 2700268 w 2701413"/>
              <a:gd name="connsiteY8" fmla="*/ 732215 h 1636327"/>
              <a:gd name="connsiteX9" fmla="*/ 2175213 w 2701413"/>
              <a:gd name="connsiteY9" fmla="*/ 978989 h 1636327"/>
              <a:gd name="connsiteX10" fmla="*/ 2182690 w 2701413"/>
              <a:gd name="connsiteY10" fmla="*/ 747102 h 1636327"/>
              <a:gd name="connsiteX11" fmla="*/ 1312565 w 2701413"/>
              <a:gd name="connsiteY11" fmla="*/ 621386 h 1636327"/>
              <a:gd name="connsiteX12" fmla="*/ 1239632 w 2701413"/>
              <a:gd name="connsiteY12" fmla="*/ 1272533 h 1636327"/>
              <a:gd name="connsiteX13" fmla="*/ 1114361 w 2701413"/>
              <a:gd name="connsiteY13" fmla="*/ 1363700 h 1636327"/>
              <a:gd name="connsiteX14" fmla="*/ 298047 w 2701413"/>
              <a:gd name="connsiteY14" fmla="*/ 1444268 h 1636327"/>
              <a:gd name="connsiteX15" fmla="*/ 298047 w 2701413"/>
              <a:gd name="connsiteY15" fmla="*/ 1636327 h 1636327"/>
              <a:gd name="connsiteX16" fmla="*/ 0 w 2701413"/>
              <a:gd name="connsiteY16" fmla="*/ 1269826 h 1636327"/>
              <a:gd name="connsiteX0" fmla="*/ 0 w 2701413"/>
              <a:gd name="connsiteY0" fmla="*/ 1269826 h 1636327"/>
              <a:gd name="connsiteX1" fmla="*/ 298047 w 2701413"/>
              <a:gd name="connsiteY1" fmla="*/ 903325 h 1636327"/>
              <a:gd name="connsiteX2" fmla="*/ 298047 w 2701413"/>
              <a:gd name="connsiteY2" fmla="*/ 1095384 h 1636327"/>
              <a:gd name="connsiteX3" fmla="*/ 954791 w 2701413"/>
              <a:gd name="connsiteY3" fmla="*/ 997621 h 1636327"/>
              <a:gd name="connsiteX4" fmla="*/ 1216369 w 2701413"/>
              <a:gd name="connsiteY4" fmla="*/ 207835 h 1636327"/>
              <a:gd name="connsiteX5" fmla="*/ 2215191 w 2701413"/>
              <a:gd name="connsiteY5" fmla="*/ 411595 h 1636327"/>
              <a:gd name="connsiteX6" fmla="*/ 2190164 w 2701413"/>
              <a:gd name="connsiteY6" fmla="*/ 196420 h 1636327"/>
              <a:gd name="connsiteX7" fmla="*/ 2195952 w 2701413"/>
              <a:gd name="connsiteY7" fmla="*/ 0 h 1636327"/>
              <a:gd name="connsiteX8" fmla="*/ 2700268 w 2701413"/>
              <a:gd name="connsiteY8" fmla="*/ 732215 h 1636327"/>
              <a:gd name="connsiteX9" fmla="*/ 2175213 w 2701413"/>
              <a:gd name="connsiteY9" fmla="*/ 978989 h 1636327"/>
              <a:gd name="connsiteX10" fmla="*/ 2182690 w 2701413"/>
              <a:gd name="connsiteY10" fmla="*/ 747102 h 1636327"/>
              <a:gd name="connsiteX11" fmla="*/ 1312565 w 2701413"/>
              <a:gd name="connsiteY11" fmla="*/ 621386 h 1636327"/>
              <a:gd name="connsiteX12" fmla="*/ 1239632 w 2701413"/>
              <a:gd name="connsiteY12" fmla="*/ 1272533 h 1636327"/>
              <a:gd name="connsiteX13" fmla="*/ 1114361 w 2701413"/>
              <a:gd name="connsiteY13" fmla="*/ 1363700 h 1636327"/>
              <a:gd name="connsiteX14" fmla="*/ 298047 w 2701413"/>
              <a:gd name="connsiteY14" fmla="*/ 1444268 h 1636327"/>
              <a:gd name="connsiteX15" fmla="*/ 298047 w 2701413"/>
              <a:gd name="connsiteY15" fmla="*/ 1636327 h 1636327"/>
              <a:gd name="connsiteX16" fmla="*/ 0 w 2701413"/>
              <a:gd name="connsiteY16" fmla="*/ 1269826 h 1636327"/>
              <a:gd name="connsiteX0" fmla="*/ 0 w 2701413"/>
              <a:gd name="connsiteY0" fmla="*/ 1129124 h 1495625"/>
              <a:gd name="connsiteX1" fmla="*/ 298047 w 2701413"/>
              <a:gd name="connsiteY1" fmla="*/ 762623 h 1495625"/>
              <a:gd name="connsiteX2" fmla="*/ 298047 w 2701413"/>
              <a:gd name="connsiteY2" fmla="*/ 954682 h 1495625"/>
              <a:gd name="connsiteX3" fmla="*/ 954791 w 2701413"/>
              <a:gd name="connsiteY3" fmla="*/ 856919 h 1495625"/>
              <a:gd name="connsiteX4" fmla="*/ 1216369 w 2701413"/>
              <a:gd name="connsiteY4" fmla="*/ 67133 h 1495625"/>
              <a:gd name="connsiteX5" fmla="*/ 2215191 w 2701413"/>
              <a:gd name="connsiteY5" fmla="*/ 270893 h 1495625"/>
              <a:gd name="connsiteX6" fmla="*/ 2190164 w 2701413"/>
              <a:gd name="connsiteY6" fmla="*/ 55718 h 1495625"/>
              <a:gd name="connsiteX7" fmla="*/ 2250052 w 2701413"/>
              <a:gd name="connsiteY7" fmla="*/ 0 h 1495625"/>
              <a:gd name="connsiteX8" fmla="*/ 2700268 w 2701413"/>
              <a:gd name="connsiteY8" fmla="*/ 591513 h 1495625"/>
              <a:gd name="connsiteX9" fmla="*/ 2175213 w 2701413"/>
              <a:gd name="connsiteY9" fmla="*/ 838287 h 1495625"/>
              <a:gd name="connsiteX10" fmla="*/ 2182690 w 2701413"/>
              <a:gd name="connsiteY10" fmla="*/ 606400 h 1495625"/>
              <a:gd name="connsiteX11" fmla="*/ 1312565 w 2701413"/>
              <a:gd name="connsiteY11" fmla="*/ 480684 h 1495625"/>
              <a:gd name="connsiteX12" fmla="*/ 1239632 w 2701413"/>
              <a:gd name="connsiteY12" fmla="*/ 1131831 h 1495625"/>
              <a:gd name="connsiteX13" fmla="*/ 1114361 w 2701413"/>
              <a:gd name="connsiteY13" fmla="*/ 1222998 h 1495625"/>
              <a:gd name="connsiteX14" fmla="*/ 298047 w 2701413"/>
              <a:gd name="connsiteY14" fmla="*/ 1303566 h 1495625"/>
              <a:gd name="connsiteX15" fmla="*/ 298047 w 2701413"/>
              <a:gd name="connsiteY15" fmla="*/ 1495625 h 1495625"/>
              <a:gd name="connsiteX16" fmla="*/ 0 w 2701413"/>
              <a:gd name="connsiteY16" fmla="*/ 1129124 h 1495625"/>
              <a:gd name="connsiteX0" fmla="*/ 0 w 2500701"/>
              <a:gd name="connsiteY0" fmla="*/ 1129124 h 1495625"/>
              <a:gd name="connsiteX1" fmla="*/ 298047 w 2500701"/>
              <a:gd name="connsiteY1" fmla="*/ 762623 h 1495625"/>
              <a:gd name="connsiteX2" fmla="*/ 298047 w 2500701"/>
              <a:gd name="connsiteY2" fmla="*/ 954682 h 1495625"/>
              <a:gd name="connsiteX3" fmla="*/ 954791 w 2500701"/>
              <a:gd name="connsiteY3" fmla="*/ 856919 h 1495625"/>
              <a:gd name="connsiteX4" fmla="*/ 1216369 w 2500701"/>
              <a:gd name="connsiteY4" fmla="*/ 67133 h 1495625"/>
              <a:gd name="connsiteX5" fmla="*/ 2215191 w 2500701"/>
              <a:gd name="connsiteY5" fmla="*/ 270893 h 1495625"/>
              <a:gd name="connsiteX6" fmla="*/ 2190164 w 2500701"/>
              <a:gd name="connsiteY6" fmla="*/ 55718 h 1495625"/>
              <a:gd name="connsiteX7" fmla="*/ 2250052 w 2500701"/>
              <a:gd name="connsiteY7" fmla="*/ 0 h 1495625"/>
              <a:gd name="connsiteX8" fmla="*/ 2499074 w 2500701"/>
              <a:gd name="connsiteY8" fmla="*/ 553702 h 1495625"/>
              <a:gd name="connsiteX9" fmla="*/ 2175213 w 2500701"/>
              <a:gd name="connsiteY9" fmla="*/ 838287 h 1495625"/>
              <a:gd name="connsiteX10" fmla="*/ 2182690 w 2500701"/>
              <a:gd name="connsiteY10" fmla="*/ 606400 h 1495625"/>
              <a:gd name="connsiteX11" fmla="*/ 1312565 w 2500701"/>
              <a:gd name="connsiteY11" fmla="*/ 480684 h 1495625"/>
              <a:gd name="connsiteX12" fmla="*/ 1239632 w 2500701"/>
              <a:gd name="connsiteY12" fmla="*/ 1131831 h 1495625"/>
              <a:gd name="connsiteX13" fmla="*/ 1114361 w 2500701"/>
              <a:gd name="connsiteY13" fmla="*/ 1222998 h 1495625"/>
              <a:gd name="connsiteX14" fmla="*/ 298047 w 2500701"/>
              <a:gd name="connsiteY14" fmla="*/ 1303566 h 1495625"/>
              <a:gd name="connsiteX15" fmla="*/ 298047 w 2500701"/>
              <a:gd name="connsiteY15" fmla="*/ 1495625 h 1495625"/>
              <a:gd name="connsiteX16" fmla="*/ 0 w 2500701"/>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2690 w 2500813"/>
              <a:gd name="connsiteY10" fmla="*/ 606400 h 1495625"/>
              <a:gd name="connsiteX11" fmla="*/ 1312565 w 2500813"/>
              <a:gd name="connsiteY11" fmla="*/ 480684 h 1495625"/>
              <a:gd name="connsiteX12" fmla="*/ 1239632 w 2500813"/>
              <a:gd name="connsiteY12" fmla="*/ 1131831 h 1495625"/>
              <a:gd name="connsiteX13" fmla="*/ 1114361 w 2500813"/>
              <a:gd name="connsiteY13" fmla="*/ 1222998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2690 w 2500813"/>
              <a:gd name="connsiteY10" fmla="*/ 606400 h 1495625"/>
              <a:gd name="connsiteX11" fmla="*/ 1398445 w 2500813"/>
              <a:gd name="connsiteY11" fmla="*/ 407951 h 1495625"/>
              <a:gd name="connsiteX12" fmla="*/ 1239632 w 2500813"/>
              <a:gd name="connsiteY12" fmla="*/ 1131831 h 1495625"/>
              <a:gd name="connsiteX13" fmla="*/ 1114361 w 2500813"/>
              <a:gd name="connsiteY13" fmla="*/ 1222998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8902 w 2500813"/>
              <a:gd name="connsiteY10" fmla="*/ 588126 h 1495625"/>
              <a:gd name="connsiteX11" fmla="*/ 1398445 w 2500813"/>
              <a:gd name="connsiteY11" fmla="*/ 407951 h 1495625"/>
              <a:gd name="connsiteX12" fmla="*/ 1239632 w 2500813"/>
              <a:gd name="connsiteY12" fmla="*/ 1131831 h 1495625"/>
              <a:gd name="connsiteX13" fmla="*/ 1114361 w 2500813"/>
              <a:gd name="connsiteY13" fmla="*/ 1222998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8902 w 2500813"/>
              <a:gd name="connsiteY10" fmla="*/ 588126 h 1495625"/>
              <a:gd name="connsiteX11" fmla="*/ 1398445 w 2500813"/>
              <a:gd name="connsiteY11" fmla="*/ 407951 h 1495625"/>
              <a:gd name="connsiteX12" fmla="*/ 1239632 w 2500813"/>
              <a:gd name="connsiteY12" fmla="*/ 1131831 h 1495625"/>
              <a:gd name="connsiteX13" fmla="*/ 1114361 w 2500813"/>
              <a:gd name="connsiteY13" fmla="*/ 1222998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8902 w 2500813"/>
              <a:gd name="connsiteY10" fmla="*/ 588126 h 1495625"/>
              <a:gd name="connsiteX11" fmla="*/ 1398445 w 2500813"/>
              <a:gd name="connsiteY11" fmla="*/ 407951 h 1495625"/>
              <a:gd name="connsiteX12" fmla="*/ 1239632 w 2500813"/>
              <a:gd name="connsiteY12" fmla="*/ 1131831 h 1495625"/>
              <a:gd name="connsiteX13" fmla="*/ 1114361 w 2500813"/>
              <a:gd name="connsiteY13" fmla="*/ 1222998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8902 w 2500813"/>
              <a:gd name="connsiteY10" fmla="*/ 588126 h 1495625"/>
              <a:gd name="connsiteX11" fmla="*/ 1398445 w 2500813"/>
              <a:gd name="connsiteY11" fmla="*/ 407951 h 1495625"/>
              <a:gd name="connsiteX12" fmla="*/ 1239632 w 2500813"/>
              <a:gd name="connsiteY12" fmla="*/ 1131831 h 1495625"/>
              <a:gd name="connsiteX13" fmla="*/ 1016780 w 2500813"/>
              <a:gd name="connsiteY13" fmla="*/ 1210214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8902 w 2500813"/>
              <a:gd name="connsiteY10" fmla="*/ 588126 h 1495625"/>
              <a:gd name="connsiteX11" fmla="*/ 1398445 w 2500813"/>
              <a:gd name="connsiteY11" fmla="*/ 407951 h 1495625"/>
              <a:gd name="connsiteX12" fmla="*/ 1233781 w 2500813"/>
              <a:gd name="connsiteY12" fmla="*/ 1089070 h 1495625"/>
              <a:gd name="connsiteX13" fmla="*/ 1016780 w 2500813"/>
              <a:gd name="connsiteY13" fmla="*/ 1210214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500813"/>
              <a:gd name="connsiteY0" fmla="*/ 1129124 h 1495625"/>
              <a:gd name="connsiteX1" fmla="*/ 298047 w 2500813"/>
              <a:gd name="connsiteY1" fmla="*/ 762623 h 1495625"/>
              <a:gd name="connsiteX2" fmla="*/ 298047 w 2500813"/>
              <a:gd name="connsiteY2" fmla="*/ 954682 h 1495625"/>
              <a:gd name="connsiteX3" fmla="*/ 954791 w 2500813"/>
              <a:gd name="connsiteY3" fmla="*/ 856919 h 1495625"/>
              <a:gd name="connsiteX4" fmla="*/ 1216369 w 2500813"/>
              <a:gd name="connsiteY4" fmla="*/ 67133 h 1495625"/>
              <a:gd name="connsiteX5" fmla="*/ 2215191 w 2500813"/>
              <a:gd name="connsiteY5" fmla="*/ 270893 h 1495625"/>
              <a:gd name="connsiteX6" fmla="*/ 2190164 w 2500813"/>
              <a:gd name="connsiteY6" fmla="*/ 55718 h 1495625"/>
              <a:gd name="connsiteX7" fmla="*/ 2250052 w 2500813"/>
              <a:gd name="connsiteY7" fmla="*/ 0 h 1495625"/>
              <a:gd name="connsiteX8" fmla="*/ 2499074 w 2500813"/>
              <a:gd name="connsiteY8" fmla="*/ 553702 h 1495625"/>
              <a:gd name="connsiteX9" fmla="*/ 2206091 w 2500813"/>
              <a:gd name="connsiteY9" fmla="*/ 777434 h 1495625"/>
              <a:gd name="connsiteX10" fmla="*/ 2188902 w 2500813"/>
              <a:gd name="connsiteY10" fmla="*/ 588126 h 1495625"/>
              <a:gd name="connsiteX11" fmla="*/ 1398445 w 2500813"/>
              <a:gd name="connsiteY11" fmla="*/ 407951 h 1495625"/>
              <a:gd name="connsiteX12" fmla="*/ 1233781 w 2500813"/>
              <a:gd name="connsiteY12" fmla="*/ 1089070 h 1495625"/>
              <a:gd name="connsiteX13" fmla="*/ 1016780 w 2500813"/>
              <a:gd name="connsiteY13" fmla="*/ 1210214 h 1495625"/>
              <a:gd name="connsiteX14" fmla="*/ 298047 w 2500813"/>
              <a:gd name="connsiteY14" fmla="*/ 1303566 h 1495625"/>
              <a:gd name="connsiteX15" fmla="*/ 298047 w 2500813"/>
              <a:gd name="connsiteY15" fmla="*/ 1495625 h 1495625"/>
              <a:gd name="connsiteX16" fmla="*/ 0 w 2500813"/>
              <a:gd name="connsiteY16" fmla="*/ 1129124 h 1495625"/>
              <a:gd name="connsiteX0" fmla="*/ 0 w 2628345"/>
              <a:gd name="connsiteY0" fmla="*/ 1129124 h 1495625"/>
              <a:gd name="connsiteX1" fmla="*/ 298047 w 2628345"/>
              <a:gd name="connsiteY1" fmla="*/ 762623 h 1495625"/>
              <a:gd name="connsiteX2" fmla="*/ 298047 w 2628345"/>
              <a:gd name="connsiteY2" fmla="*/ 954682 h 1495625"/>
              <a:gd name="connsiteX3" fmla="*/ 954791 w 2628345"/>
              <a:gd name="connsiteY3" fmla="*/ 856919 h 1495625"/>
              <a:gd name="connsiteX4" fmla="*/ 1216369 w 2628345"/>
              <a:gd name="connsiteY4" fmla="*/ 67133 h 1495625"/>
              <a:gd name="connsiteX5" fmla="*/ 2215191 w 2628345"/>
              <a:gd name="connsiteY5" fmla="*/ 270893 h 1495625"/>
              <a:gd name="connsiteX6" fmla="*/ 2190164 w 2628345"/>
              <a:gd name="connsiteY6" fmla="*/ 55718 h 1495625"/>
              <a:gd name="connsiteX7" fmla="*/ 2250052 w 2628345"/>
              <a:gd name="connsiteY7" fmla="*/ 0 h 1495625"/>
              <a:gd name="connsiteX8" fmla="*/ 2626992 w 2628345"/>
              <a:gd name="connsiteY8" fmla="*/ 597184 h 1495625"/>
              <a:gd name="connsiteX9" fmla="*/ 2206091 w 2628345"/>
              <a:gd name="connsiteY9" fmla="*/ 777434 h 1495625"/>
              <a:gd name="connsiteX10" fmla="*/ 2188902 w 2628345"/>
              <a:gd name="connsiteY10" fmla="*/ 588126 h 1495625"/>
              <a:gd name="connsiteX11" fmla="*/ 1398445 w 2628345"/>
              <a:gd name="connsiteY11" fmla="*/ 407951 h 1495625"/>
              <a:gd name="connsiteX12" fmla="*/ 1233781 w 2628345"/>
              <a:gd name="connsiteY12" fmla="*/ 1089070 h 1495625"/>
              <a:gd name="connsiteX13" fmla="*/ 1016780 w 2628345"/>
              <a:gd name="connsiteY13" fmla="*/ 1210214 h 1495625"/>
              <a:gd name="connsiteX14" fmla="*/ 298047 w 2628345"/>
              <a:gd name="connsiteY14" fmla="*/ 1303566 h 1495625"/>
              <a:gd name="connsiteX15" fmla="*/ 298047 w 2628345"/>
              <a:gd name="connsiteY15" fmla="*/ 1495625 h 1495625"/>
              <a:gd name="connsiteX16" fmla="*/ 0 w 2628345"/>
              <a:gd name="connsiteY16" fmla="*/ 1129124 h 1495625"/>
              <a:gd name="connsiteX0" fmla="*/ 0 w 2628345"/>
              <a:gd name="connsiteY0" fmla="*/ 1129124 h 1495625"/>
              <a:gd name="connsiteX1" fmla="*/ 298047 w 2628345"/>
              <a:gd name="connsiteY1" fmla="*/ 762623 h 1495625"/>
              <a:gd name="connsiteX2" fmla="*/ 298047 w 2628345"/>
              <a:gd name="connsiteY2" fmla="*/ 954682 h 1495625"/>
              <a:gd name="connsiteX3" fmla="*/ 954791 w 2628345"/>
              <a:gd name="connsiteY3" fmla="*/ 856919 h 1495625"/>
              <a:gd name="connsiteX4" fmla="*/ 1216369 w 2628345"/>
              <a:gd name="connsiteY4" fmla="*/ 67133 h 1495625"/>
              <a:gd name="connsiteX5" fmla="*/ 2215191 w 2628345"/>
              <a:gd name="connsiteY5" fmla="*/ 270893 h 1495625"/>
              <a:gd name="connsiteX6" fmla="*/ 2190164 w 2628345"/>
              <a:gd name="connsiteY6" fmla="*/ 55718 h 1495625"/>
              <a:gd name="connsiteX7" fmla="*/ 2250052 w 2628345"/>
              <a:gd name="connsiteY7" fmla="*/ 0 h 1495625"/>
              <a:gd name="connsiteX8" fmla="*/ 2626992 w 2628345"/>
              <a:gd name="connsiteY8" fmla="*/ 597184 h 1495625"/>
              <a:gd name="connsiteX9" fmla="*/ 2206091 w 2628345"/>
              <a:gd name="connsiteY9" fmla="*/ 777434 h 1495625"/>
              <a:gd name="connsiteX10" fmla="*/ 2322850 w 2628345"/>
              <a:gd name="connsiteY10" fmla="*/ 643850 h 1495625"/>
              <a:gd name="connsiteX11" fmla="*/ 1398445 w 2628345"/>
              <a:gd name="connsiteY11" fmla="*/ 407951 h 1495625"/>
              <a:gd name="connsiteX12" fmla="*/ 1233781 w 2628345"/>
              <a:gd name="connsiteY12" fmla="*/ 1089070 h 1495625"/>
              <a:gd name="connsiteX13" fmla="*/ 1016780 w 2628345"/>
              <a:gd name="connsiteY13" fmla="*/ 1210214 h 1495625"/>
              <a:gd name="connsiteX14" fmla="*/ 298047 w 2628345"/>
              <a:gd name="connsiteY14" fmla="*/ 1303566 h 1495625"/>
              <a:gd name="connsiteX15" fmla="*/ 298047 w 2628345"/>
              <a:gd name="connsiteY15" fmla="*/ 1495625 h 1495625"/>
              <a:gd name="connsiteX16" fmla="*/ 0 w 2628345"/>
              <a:gd name="connsiteY16" fmla="*/ 1129124 h 1495625"/>
              <a:gd name="connsiteX0" fmla="*/ 0 w 2628686"/>
              <a:gd name="connsiteY0" fmla="*/ 1129124 h 1495625"/>
              <a:gd name="connsiteX1" fmla="*/ 298047 w 2628686"/>
              <a:gd name="connsiteY1" fmla="*/ 762623 h 1495625"/>
              <a:gd name="connsiteX2" fmla="*/ 298047 w 2628686"/>
              <a:gd name="connsiteY2" fmla="*/ 954682 h 1495625"/>
              <a:gd name="connsiteX3" fmla="*/ 954791 w 2628686"/>
              <a:gd name="connsiteY3" fmla="*/ 856919 h 1495625"/>
              <a:gd name="connsiteX4" fmla="*/ 1216369 w 2628686"/>
              <a:gd name="connsiteY4" fmla="*/ 67133 h 1495625"/>
              <a:gd name="connsiteX5" fmla="*/ 2215191 w 2628686"/>
              <a:gd name="connsiteY5" fmla="*/ 270893 h 1495625"/>
              <a:gd name="connsiteX6" fmla="*/ 2190164 w 2628686"/>
              <a:gd name="connsiteY6" fmla="*/ 55718 h 1495625"/>
              <a:gd name="connsiteX7" fmla="*/ 2250052 w 2628686"/>
              <a:gd name="connsiteY7" fmla="*/ 0 h 1495625"/>
              <a:gd name="connsiteX8" fmla="*/ 2626992 w 2628686"/>
              <a:gd name="connsiteY8" fmla="*/ 597184 h 1495625"/>
              <a:gd name="connsiteX9" fmla="*/ 2322127 w 2628686"/>
              <a:gd name="connsiteY9" fmla="*/ 765913 h 1495625"/>
              <a:gd name="connsiteX10" fmla="*/ 2322850 w 2628686"/>
              <a:gd name="connsiteY10" fmla="*/ 643850 h 1495625"/>
              <a:gd name="connsiteX11" fmla="*/ 1398445 w 2628686"/>
              <a:gd name="connsiteY11" fmla="*/ 407951 h 1495625"/>
              <a:gd name="connsiteX12" fmla="*/ 1233781 w 2628686"/>
              <a:gd name="connsiteY12" fmla="*/ 1089070 h 1495625"/>
              <a:gd name="connsiteX13" fmla="*/ 1016780 w 2628686"/>
              <a:gd name="connsiteY13" fmla="*/ 1210214 h 1495625"/>
              <a:gd name="connsiteX14" fmla="*/ 298047 w 2628686"/>
              <a:gd name="connsiteY14" fmla="*/ 1303566 h 1495625"/>
              <a:gd name="connsiteX15" fmla="*/ 298047 w 2628686"/>
              <a:gd name="connsiteY15" fmla="*/ 1495625 h 1495625"/>
              <a:gd name="connsiteX16" fmla="*/ 0 w 2628686"/>
              <a:gd name="connsiteY16" fmla="*/ 1129124 h 1495625"/>
              <a:gd name="connsiteX0" fmla="*/ 0 w 2628686"/>
              <a:gd name="connsiteY0" fmla="*/ 1129124 h 1495625"/>
              <a:gd name="connsiteX1" fmla="*/ 298047 w 2628686"/>
              <a:gd name="connsiteY1" fmla="*/ 762623 h 1495625"/>
              <a:gd name="connsiteX2" fmla="*/ 298047 w 2628686"/>
              <a:gd name="connsiteY2" fmla="*/ 954682 h 1495625"/>
              <a:gd name="connsiteX3" fmla="*/ 954791 w 2628686"/>
              <a:gd name="connsiteY3" fmla="*/ 856919 h 1495625"/>
              <a:gd name="connsiteX4" fmla="*/ 1216369 w 2628686"/>
              <a:gd name="connsiteY4" fmla="*/ 67133 h 1495625"/>
              <a:gd name="connsiteX5" fmla="*/ 2282076 w 2628686"/>
              <a:gd name="connsiteY5" fmla="*/ 314014 h 1495625"/>
              <a:gd name="connsiteX6" fmla="*/ 2190164 w 2628686"/>
              <a:gd name="connsiteY6" fmla="*/ 55718 h 1495625"/>
              <a:gd name="connsiteX7" fmla="*/ 2250052 w 2628686"/>
              <a:gd name="connsiteY7" fmla="*/ 0 h 1495625"/>
              <a:gd name="connsiteX8" fmla="*/ 2626992 w 2628686"/>
              <a:gd name="connsiteY8" fmla="*/ 597184 h 1495625"/>
              <a:gd name="connsiteX9" fmla="*/ 2322127 w 2628686"/>
              <a:gd name="connsiteY9" fmla="*/ 765913 h 1495625"/>
              <a:gd name="connsiteX10" fmla="*/ 2322850 w 2628686"/>
              <a:gd name="connsiteY10" fmla="*/ 643850 h 1495625"/>
              <a:gd name="connsiteX11" fmla="*/ 1398445 w 2628686"/>
              <a:gd name="connsiteY11" fmla="*/ 407951 h 1495625"/>
              <a:gd name="connsiteX12" fmla="*/ 1233781 w 2628686"/>
              <a:gd name="connsiteY12" fmla="*/ 1089070 h 1495625"/>
              <a:gd name="connsiteX13" fmla="*/ 1016780 w 2628686"/>
              <a:gd name="connsiteY13" fmla="*/ 1210214 h 1495625"/>
              <a:gd name="connsiteX14" fmla="*/ 298047 w 2628686"/>
              <a:gd name="connsiteY14" fmla="*/ 1303566 h 1495625"/>
              <a:gd name="connsiteX15" fmla="*/ 298047 w 2628686"/>
              <a:gd name="connsiteY15" fmla="*/ 1495625 h 1495625"/>
              <a:gd name="connsiteX16" fmla="*/ 0 w 2628686"/>
              <a:gd name="connsiteY16" fmla="*/ 1129124 h 1495625"/>
              <a:gd name="connsiteX0" fmla="*/ 0 w 2628686"/>
              <a:gd name="connsiteY0" fmla="*/ 1129124 h 1495625"/>
              <a:gd name="connsiteX1" fmla="*/ 298047 w 2628686"/>
              <a:gd name="connsiteY1" fmla="*/ 762623 h 1495625"/>
              <a:gd name="connsiteX2" fmla="*/ 298047 w 2628686"/>
              <a:gd name="connsiteY2" fmla="*/ 954682 h 1495625"/>
              <a:gd name="connsiteX3" fmla="*/ 954791 w 2628686"/>
              <a:gd name="connsiteY3" fmla="*/ 856919 h 1495625"/>
              <a:gd name="connsiteX4" fmla="*/ 1216369 w 2628686"/>
              <a:gd name="connsiteY4" fmla="*/ 67133 h 1495625"/>
              <a:gd name="connsiteX5" fmla="*/ 2282076 w 2628686"/>
              <a:gd name="connsiteY5" fmla="*/ 314014 h 1495625"/>
              <a:gd name="connsiteX6" fmla="*/ 2289188 w 2628686"/>
              <a:gd name="connsiteY6" fmla="*/ 143155 h 1495625"/>
              <a:gd name="connsiteX7" fmla="*/ 2190164 w 2628686"/>
              <a:gd name="connsiteY7" fmla="*/ 55718 h 1495625"/>
              <a:gd name="connsiteX8" fmla="*/ 2250052 w 2628686"/>
              <a:gd name="connsiteY8" fmla="*/ 0 h 1495625"/>
              <a:gd name="connsiteX9" fmla="*/ 2626992 w 2628686"/>
              <a:gd name="connsiteY9" fmla="*/ 597184 h 1495625"/>
              <a:gd name="connsiteX10" fmla="*/ 2322127 w 2628686"/>
              <a:gd name="connsiteY10" fmla="*/ 765913 h 1495625"/>
              <a:gd name="connsiteX11" fmla="*/ 2322850 w 2628686"/>
              <a:gd name="connsiteY11" fmla="*/ 643850 h 1495625"/>
              <a:gd name="connsiteX12" fmla="*/ 1398445 w 2628686"/>
              <a:gd name="connsiteY12" fmla="*/ 407951 h 1495625"/>
              <a:gd name="connsiteX13" fmla="*/ 1233781 w 2628686"/>
              <a:gd name="connsiteY13" fmla="*/ 1089070 h 1495625"/>
              <a:gd name="connsiteX14" fmla="*/ 1016780 w 2628686"/>
              <a:gd name="connsiteY14" fmla="*/ 1210214 h 1495625"/>
              <a:gd name="connsiteX15" fmla="*/ 298047 w 2628686"/>
              <a:gd name="connsiteY15" fmla="*/ 1303566 h 1495625"/>
              <a:gd name="connsiteX16" fmla="*/ 298047 w 2628686"/>
              <a:gd name="connsiteY16" fmla="*/ 1495625 h 1495625"/>
              <a:gd name="connsiteX17" fmla="*/ 0 w 2628686"/>
              <a:gd name="connsiteY17" fmla="*/ 1129124 h 1495625"/>
              <a:gd name="connsiteX0" fmla="*/ 0 w 2628686"/>
              <a:gd name="connsiteY0" fmla="*/ 1129124 h 1495625"/>
              <a:gd name="connsiteX1" fmla="*/ 298047 w 2628686"/>
              <a:gd name="connsiteY1" fmla="*/ 762623 h 1495625"/>
              <a:gd name="connsiteX2" fmla="*/ 298047 w 2628686"/>
              <a:gd name="connsiteY2" fmla="*/ 954682 h 1495625"/>
              <a:gd name="connsiteX3" fmla="*/ 954791 w 2628686"/>
              <a:gd name="connsiteY3" fmla="*/ 856919 h 1495625"/>
              <a:gd name="connsiteX4" fmla="*/ 1216369 w 2628686"/>
              <a:gd name="connsiteY4" fmla="*/ 67133 h 1495625"/>
              <a:gd name="connsiteX5" fmla="*/ 2282076 w 2628686"/>
              <a:gd name="connsiteY5" fmla="*/ 314014 h 1495625"/>
              <a:gd name="connsiteX6" fmla="*/ 2314952 w 2628686"/>
              <a:gd name="connsiteY6" fmla="*/ 248212 h 1495625"/>
              <a:gd name="connsiteX7" fmla="*/ 2289188 w 2628686"/>
              <a:gd name="connsiteY7" fmla="*/ 143155 h 1495625"/>
              <a:gd name="connsiteX8" fmla="*/ 2190164 w 2628686"/>
              <a:gd name="connsiteY8" fmla="*/ 55718 h 1495625"/>
              <a:gd name="connsiteX9" fmla="*/ 2250052 w 2628686"/>
              <a:gd name="connsiteY9" fmla="*/ 0 h 1495625"/>
              <a:gd name="connsiteX10" fmla="*/ 2626992 w 2628686"/>
              <a:gd name="connsiteY10" fmla="*/ 597184 h 1495625"/>
              <a:gd name="connsiteX11" fmla="*/ 2322127 w 2628686"/>
              <a:gd name="connsiteY11" fmla="*/ 765913 h 1495625"/>
              <a:gd name="connsiteX12" fmla="*/ 2322850 w 2628686"/>
              <a:gd name="connsiteY12" fmla="*/ 643850 h 1495625"/>
              <a:gd name="connsiteX13" fmla="*/ 1398445 w 2628686"/>
              <a:gd name="connsiteY13" fmla="*/ 407951 h 1495625"/>
              <a:gd name="connsiteX14" fmla="*/ 1233781 w 2628686"/>
              <a:gd name="connsiteY14" fmla="*/ 1089070 h 1495625"/>
              <a:gd name="connsiteX15" fmla="*/ 1016780 w 2628686"/>
              <a:gd name="connsiteY15" fmla="*/ 1210214 h 1495625"/>
              <a:gd name="connsiteX16" fmla="*/ 298047 w 2628686"/>
              <a:gd name="connsiteY16" fmla="*/ 1303566 h 1495625"/>
              <a:gd name="connsiteX17" fmla="*/ 298047 w 2628686"/>
              <a:gd name="connsiteY17" fmla="*/ 1495625 h 1495625"/>
              <a:gd name="connsiteX18" fmla="*/ 0 w 2628686"/>
              <a:gd name="connsiteY18" fmla="*/ 1129124 h 1495625"/>
              <a:gd name="connsiteX0" fmla="*/ 0 w 2628686"/>
              <a:gd name="connsiteY0" fmla="*/ 1129124 h 1495625"/>
              <a:gd name="connsiteX1" fmla="*/ 298047 w 2628686"/>
              <a:gd name="connsiteY1" fmla="*/ 762623 h 1495625"/>
              <a:gd name="connsiteX2" fmla="*/ 298047 w 2628686"/>
              <a:gd name="connsiteY2" fmla="*/ 954682 h 1495625"/>
              <a:gd name="connsiteX3" fmla="*/ 954791 w 2628686"/>
              <a:gd name="connsiteY3" fmla="*/ 856919 h 1495625"/>
              <a:gd name="connsiteX4" fmla="*/ 1216369 w 2628686"/>
              <a:gd name="connsiteY4" fmla="*/ 67133 h 1495625"/>
              <a:gd name="connsiteX5" fmla="*/ 2282076 w 2628686"/>
              <a:gd name="connsiteY5" fmla="*/ 314014 h 1495625"/>
              <a:gd name="connsiteX6" fmla="*/ 2314952 w 2628686"/>
              <a:gd name="connsiteY6" fmla="*/ 248212 h 1495625"/>
              <a:gd name="connsiteX7" fmla="*/ 2289188 w 2628686"/>
              <a:gd name="connsiteY7" fmla="*/ 143155 h 1495625"/>
              <a:gd name="connsiteX8" fmla="*/ 2266561 w 2628686"/>
              <a:gd name="connsiteY8" fmla="*/ 103027 h 1495625"/>
              <a:gd name="connsiteX9" fmla="*/ 2250052 w 2628686"/>
              <a:gd name="connsiteY9" fmla="*/ 0 h 1495625"/>
              <a:gd name="connsiteX10" fmla="*/ 2626992 w 2628686"/>
              <a:gd name="connsiteY10" fmla="*/ 597184 h 1495625"/>
              <a:gd name="connsiteX11" fmla="*/ 2322127 w 2628686"/>
              <a:gd name="connsiteY11" fmla="*/ 765913 h 1495625"/>
              <a:gd name="connsiteX12" fmla="*/ 2322850 w 2628686"/>
              <a:gd name="connsiteY12" fmla="*/ 643850 h 1495625"/>
              <a:gd name="connsiteX13" fmla="*/ 1398445 w 2628686"/>
              <a:gd name="connsiteY13" fmla="*/ 407951 h 1495625"/>
              <a:gd name="connsiteX14" fmla="*/ 1233781 w 2628686"/>
              <a:gd name="connsiteY14" fmla="*/ 1089070 h 1495625"/>
              <a:gd name="connsiteX15" fmla="*/ 1016780 w 2628686"/>
              <a:gd name="connsiteY15" fmla="*/ 1210214 h 1495625"/>
              <a:gd name="connsiteX16" fmla="*/ 298047 w 2628686"/>
              <a:gd name="connsiteY16" fmla="*/ 1303566 h 1495625"/>
              <a:gd name="connsiteX17" fmla="*/ 298047 w 2628686"/>
              <a:gd name="connsiteY17" fmla="*/ 1495625 h 1495625"/>
              <a:gd name="connsiteX18" fmla="*/ 0 w 2628686"/>
              <a:gd name="connsiteY18" fmla="*/ 1129124 h 1495625"/>
              <a:gd name="connsiteX0" fmla="*/ 0 w 2628686"/>
              <a:gd name="connsiteY0" fmla="*/ 1082957 h 1449458"/>
              <a:gd name="connsiteX1" fmla="*/ 298047 w 2628686"/>
              <a:gd name="connsiteY1" fmla="*/ 716456 h 1449458"/>
              <a:gd name="connsiteX2" fmla="*/ 298047 w 2628686"/>
              <a:gd name="connsiteY2" fmla="*/ 908515 h 1449458"/>
              <a:gd name="connsiteX3" fmla="*/ 954791 w 2628686"/>
              <a:gd name="connsiteY3" fmla="*/ 810752 h 1449458"/>
              <a:gd name="connsiteX4" fmla="*/ 1216369 w 2628686"/>
              <a:gd name="connsiteY4" fmla="*/ 20966 h 1449458"/>
              <a:gd name="connsiteX5" fmla="*/ 2282076 w 2628686"/>
              <a:gd name="connsiteY5" fmla="*/ 267847 h 1449458"/>
              <a:gd name="connsiteX6" fmla="*/ 2314952 w 2628686"/>
              <a:gd name="connsiteY6" fmla="*/ 202045 h 1449458"/>
              <a:gd name="connsiteX7" fmla="*/ 2289188 w 2628686"/>
              <a:gd name="connsiteY7" fmla="*/ 96988 h 1449458"/>
              <a:gd name="connsiteX8" fmla="*/ 2266561 w 2628686"/>
              <a:gd name="connsiteY8" fmla="*/ 56860 h 1449458"/>
              <a:gd name="connsiteX9" fmla="*/ 2300564 w 2628686"/>
              <a:gd name="connsiteY9" fmla="*/ 56367 h 1449458"/>
              <a:gd name="connsiteX10" fmla="*/ 2626992 w 2628686"/>
              <a:gd name="connsiteY10" fmla="*/ 551017 h 1449458"/>
              <a:gd name="connsiteX11" fmla="*/ 2322127 w 2628686"/>
              <a:gd name="connsiteY11" fmla="*/ 719746 h 1449458"/>
              <a:gd name="connsiteX12" fmla="*/ 2322850 w 2628686"/>
              <a:gd name="connsiteY12" fmla="*/ 597683 h 1449458"/>
              <a:gd name="connsiteX13" fmla="*/ 1398445 w 2628686"/>
              <a:gd name="connsiteY13" fmla="*/ 361784 h 1449458"/>
              <a:gd name="connsiteX14" fmla="*/ 1233781 w 2628686"/>
              <a:gd name="connsiteY14" fmla="*/ 1042903 h 1449458"/>
              <a:gd name="connsiteX15" fmla="*/ 1016780 w 2628686"/>
              <a:gd name="connsiteY15" fmla="*/ 1164047 h 1449458"/>
              <a:gd name="connsiteX16" fmla="*/ 298047 w 2628686"/>
              <a:gd name="connsiteY16" fmla="*/ 1257399 h 1449458"/>
              <a:gd name="connsiteX17" fmla="*/ 298047 w 2628686"/>
              <a:gd name="connsiteY17" fmla="*/ 1449458 h 1449458"/>
              <a:gd name="connsiteX18" fmla="*/ 0 w 2628686"/>
              <a:gd name="connsiteY18" fmla="*/ 1082957 h 1449458"/>
              <a:gd name="connsiteX0" fmla="*/ 0 w 2628734"/>
              <a:gd name="connsiteY0" fmla="*/ 1082957 h 1449458"/>
              <a:gd name="connsiteX1" fmla="*/ 298047 w 2628734"/>
              <a:gd name="connsiteY1" fmla="*/ 716456 h 1449458"/>
              <a:gd name="connsiteX2" fmla="*/ 298047 w 2628734"/>
              <a:gd name="connsiteY2" fmla="*/ 908515 h 1449458"/>
              <a:gd name="connsiteX3" fmla="*/ 954791 w 2628734"/>
              <a:gd name="connsiteY3" fmla="*/ 810752 h 1449458"/>
              <a:gd name="connsiteX4" fmla="*/ 1216369 w 2628734"/>
              <a:gd name="connsiteY4" fmla="*/ 20966 h 1449458"/>
              <a:gd name="connsiteX5" fmla="*/ 2282076 w 2628734"/>
              <a:gd name="connsiteY5" fmla="*/ 267847 h 1449458"/>
              <a:gd name="connsiteX6" fmla="*/ 2314952 w 2628734"/>
              <a:gd name="connsiteY6" fmla="*/ 202045 h 1449458"/>
              <a:gd name="connsiteX7" fmla="*/ 2289188 w 2628734"/>
              <a:gd name="connsiteY7" fmla="*/ 96988 h 1449458"/>
              <a:gd name="connsiteX8" fmla="*/ 2266561 w 2628734"/>
              <a:gd name="connsiteY8" fmla="*/ 56860 h 1449458"/>
              <a:gd name="connsiteX9" fmla="*/ 2300564 w 2628734"/>
              <a:gd name="connsiteY9" fmla="*/ 56367 h 1449458"/>
              <a:gd name="connsiteX10" fmla="*/ 2626992 w 2628734"/>
              <a:gd name="connsiteY10" fmla="*/ 551017 h 1449458"/>
              <a:gd name="connsiteX11" fmla="*/ 2334756 w 2628734"/>
              <a:gd name="connsiteY11" fmla="*/ 745380 h 1449458"/>
              <a:gd name="connsiteX12" fmla="*/ 2322850 w 2628734"/>
              <a:gd name="connsiteY12" fmla="*/ 597683 h 1449458"/>
              <a:gd name="connsiteX13" fmla="*/ 1398445 w 2628734"/>
              <a:gd name="connsiteY13" fmla="*/ 361784 h 1449458"/>
              <a:gd name="connsiteX14" fmla="*/ 1233781 w 2628734"/>
              <a:gd name="connsiteY14" fmla="*/ 1042903 h 1449458"/>
              <a:gd name="connsiteX15" fmla="*/ 1016780 w 2628734"/>
              <a:gd name="connsiteY15" fmla="*/ 1164047 h 1449458"/>
              <a:gd name="connsiteX16" fmla="*/ 298047 w 2628734"/>
              <a:gd name="connsiteY16" fmla="*/ 1257399 h 1449458"/>
              <a:gd name="connsiteX17" fmla="*/ 298047 w 2628734"/>
              <a:gd name="connsiteY17" fmla="*/ 1449458 h 1449458"/>
              <a:gd name="connsiteX18" fmla="*/ 0 w 2628734"/>
              <a:gd name="connsiteY18" fmla="*/ 1082957 h 1449458"/>
              <a:gd name="connsiteX0" fmla="*/ 0 w 2642508"/>
              <a:gd name="connsiteY0" fmla="*/ 1082957 h 1449458"/>
              <a:gd name="connsiteX1" fmla="*/ 298047 w 2642508"/>
              <a:gd name="connsiteY1" fmla="*/ 716456 h 1449458"/>
              <a:gd name="connsiteX2" fmla="*/ 298047 w 2642508"/>
              <a:gd name="connsiteY2" fmla="*/ 908515 h 1449458"/>
              <a:gd name="connsiteX3" fmla="*/ 954791 w 2642508"/>
              <a:gd name="connsiteY3" fmla="*/ 810752 h 1449458"/>
              <a:gd name="connsiteX4" fmla="*/ 1216369 w 2642508"/>
              <a:gd name="connsiteY4" fmla="*/ 20966 h 1449458"/>
              <a:gd name="connsiteX5" fmla="*/ 2282076 w 2642508"/>
              <a:gd name="connsiteY5" fmla="*/ 267847 h 1449458"/>
              <a:gd name="connsiteX6" fmla="*/ 2314952 w 2642508"/>
              <a:gd name="connsiteY6" fmla="*/ 202045 h 1449458"/>
              <a:gd name="connsiteX7" fmla="*/ 2289188 w 2642508"/>
              <a:gd name="connsiteY7" fmla="*/ 96988 h 1449458"/>
              <a:gd name="connsiteX8" fmla="*/ 2266561 w 2642508"/>
              <a:gd name="connsiteY8" fmla="*/ 56860 h 1449458"/>
              <a:gd name="connsiteX9" fmla="*/ 2300564 w 2642508"/>
              <a:gd name="connsiteY9" fmla="*/ 56367 h 1449458"/>
              <a:gd name="connsiteX10" fmla="*/ 2626992 w 2642508"/>
              <a:gd name="connsiteY10" fmla="*/ 551017 h 1449458"/>
              <a:gd name="connsiteX11" fmla="*/ 2542504 w 2642508"/>
              <a:gd name="connsiteY11" fmla="*/ 620849 h 1449458"/>
              <a:gd name="connsiteX12" fmla="*/ 2334756 w 2642508"/>
              <a:gd name="connsiteY12" fmla="*/ 745380 h 1449458"/>
              <a:gd name="connsiteX13" fmla="*/ 2322850 w 2642508"/>
              <a:gd name="connsiteY13" fmla="*/ 597683 h 1449458"/>
              <a:gd name="connsiteX14" fmla="*/ 1398445 w 2642508"/>
              <a:gd name="connsiteY14" fmla="*/ 361784 h 1449458"/>
              <a:gd name="connsiteX15" fmla="*/ 1233781 w 2642508"/>
              <a:gd name="connsiteY15" fmla="*/ 1042903 h 1449458"/>
              <a:gd name="connsiteX16" fmla="*/ 1016780 w 2642508"/>
              <a:gd name="connsiteY16" fmla="*/ 1164047 h 1449458"/>
              <a:gd name="connsiteX17" fmla="*/ 298047 w 2642508"/>
              <a:gd name="connsiteY17" fmla="*/ 1257399 h 1449458"/>
              <a:gd name="connsiteX18" fmla="*/ 298047 w 2642508"/>
              <a:gd name="connsiteY18" fmla="*/ 1449458 h 1449458"/>
              <a:gd name="connsiteX19" fmla="*/ 0 w 2642508"/>
              <a:gd name="connsiteY19" fmla="*/ 1082957 h 1449458"/>
              <a:gd name="connsiteX0" fmla="*/ 0 w 2646230"/>
              <a:gd name="connsiteY0" fmla="*/ 1082957 h 1449458"/>
              <a:gd name="connsiteX1" fmla="*/ 298047 w 2646230"/>
              <a:gd name="connsiteY1" fmla="*/ 716456 h 1449458"/>
              <a:gd name="connsiteX2" fmla="*/ 298047 w 2646230"/>
              <a:gd name="connsiteY2" fmla="*/ 908515 h 1449458"/>
              <a:gd name="connsiteX3" fmla="*/ 954791 w 2646230"/>
              <a:gd name="connsiteY3" fmla="*/ 810752 h 1449458"/>
              <a:gd name="connsiteX4" fmla="*/ 1216369 w 2646230"/>
              <a:gd name="connsiteY4" fmla="*/ 20966 h 1449458"/>
              <a:gd name="connsiteX5" fmla="*/ 2282076 w 2646230"/>
              <a:gd name="connsiteY5" fmla="*/ 267847 h 1449458"/>
              <a:gd name="connsiteX6" fmla="*/ 2314952 w 2646230"/>
              <a:gd name="connsiteY6" fmla="*/ 202045 h 1449458"/>
              <a:gd name="connsiteX7" fmla="*/ 2289188 w 2646230"/>
              <a:gd name="connsiteY7" fmla="*/ 96988 h 1449458"/>
              <a:gd name="connsiteX8" fmla="*/ 2266561 w 2646230"/>
              <a:gd name="connsiteY8" fmla="*/ 56860 h 1449458"/>
              <a:gd name="connsiteX9" fmla="*/ 2300564 w 2646230"/>
              <a:gd name="connsiteY9" fmla="*/ 56367 h 1449458"/>
              <a:gd name="connsiteX10" fmla="*/ 2626992 w 2646230"/>
              <a:gd name="connsiteY10" fmla="*/ 551017 h 1449458"/>
              <a:gd name="connsiteX11" fmla="*/ 2568263 w 2646230"/>
              <a:gd name="connsiteY11" fmla="*/ 586923 h 1449458"/>
              <a:gd name="connsiteX12" fmla="*/ 2334756 w 2646230"/>
              <a:gd name="connsiteY12" fmla="*/ 745380 h 1449458"/>
              <a:gd name="connsiteX13" fmla="*/ 2322850 w 2646230"/>
              <a:gd name="connsiteY13" fmla="*/ 597683 h 1449458"/>
              <a:gd name="connsiteX14" fmla="*/ 1398445 w 2646230"/>
              <a:gd name="connsiteY14" fmla="*/ 361784 h 1449458"/>
              <a:gd name="connsiteX15" fmla="*/ 1233781 w 2646230"/>
              <a:gd name="connsiteY15" fmla="*/ 1042903 h 1449458"/>
              <a:gd name="connsiteX16" fmla="*/ 1016780 w 2646230"/>
              <a:gd name="connsiteY16" fmla="*/ 1164047 h 1449458"/>
              <a:gd name="connsiteX17" fmla="*/ 298047 w 2646230"/>
              <a:gd name="connsiteY17" fmla="*/ 1257399 h 1449458"/>
              <a:gd name="connsiteX18" fmla="*/ 298047 w 2646230"/>
              <a:gd name="connsiteY18" fmla="*/ 1449458 h 1449458"/>
              <a:gd name="connsiteX19" fmla="*/ 0 w 2646230"/>
              <a:gd name="connsiteY19" fmla="*/ 1082957 h 1449458"/>
              <a:gd name="connsiteX0" fmla="*/ 0 w 2646230"/>
              <a:gd name="connsiteY0" fmla="*/ 1082957 h 1449458"/>
              <a:gd name="connsiteX1" fmla="*/ 298047 w 2646230"/>
              <a:gd name="connsiteY1" fmla="*/ 716456 h 1449458"/>
              <a:gd name="connsiteX2" fmla="*/ 298047 w 2646230"/>
              <a:gd name="connsiteY2" fmla="*/ 908515 h 1449458"/>
              <a:gd name="connsiteX3" fmla="*/ 954791 w 2646230"/>
              <a:gd name="connsiteY3" fmla="*/ 810752 h 1449458"/>
              <a:gd name="connsiteX4" fmla="*/ 1216369 w 2646230"/>
              <a:gd name="connsiteY4" fmla="*/ 20966 h 1449458"/>
              <a:gd name="connsiteX5" fmla="*/ 2282076 w 2646230"/>
              <a:gd name="connsiteY5" fmla="*/ 267847 h 1449458"/>
              <a:gd name="connsiteX6" fmla="*/ 2307133 w 2646230"/>
              <a:gd name="connsiteY6" fmla="*/ 254447 h 1449458"/>
              <a:gd name="connsiteX7" fmla="*/ 2314952 w 2646230"/>
              <a:gd name="connsiteY7" fmla="*/ 202045 h 1449458"/>
              <a:gd name="connsiteX8" fmla="*/ 2289188 w 2646230"/>
              <a:gd name="connsiteY8" fmla="*/ 96988 h 1449458"/>
              <a:gd name="connsiteX9" fmla="*/ 2266561 w 2646230"/>
              <a:gd name="connsiteY9" fmla="*/ 56860 h 1449458"/>
              <a:gd name="connsiteX10" fmla="*/ 2300564 w 2646230"/>
              <a:gd name="connsiteY10" fmla="*/ 56367 h 1449458"/>
              <a:gd name="connsiteX11" fmla="*/ 2626992 w 2646230"/>
              <a:gd name="connsiteY11" fmla="*/ 551017 h 1449458"/>
              <a:gd name="connsiteX12" fmla="*/ 2568263 w 2646230"/>
              <a:gd name="connsiteY12" fmla="*/ 586923 h 1449458"/>
              <a:gd name="connsiteX13" fmla="*/ 2334756 w 2646230"/>
              <a:gd name="connsiteY13" fmla="*/ 745380 h 1449458"/>
              <a:gd name="connsiteX14" fmla="*/ 2322850 w 2646230"/>
              <a:gd name="connsiteY14" fmla="*/ 597683 h 1449458"/>
              <a:gd name="connsiteX15" fmla="*/ 1398445 w 2646230"/>
              <a:gd name="connsiteY15" fmla="*/ 361784 h 1449458"/>
              <a:gd name="connsiteX16" fmla="*/ 1233781 w 2646230"/>
              <a:gd name="connsiteY16" fmla="*/ 1042903 h 1449458"/>
              <a:gd name="connsiteX17" fmla="*/ 1016780 w 2646230"/>
              <a:gd name="connsiteY17" fmla="*/ 1164047 h 1449458"/>
              <a:gd name="connsiteX18" fmla="*/ 298047 w 2646230"/>
              <a:gd name="connsiteY18" fmla="*/ 1257399 h 1449458"/>
              <a:gd name="connsiteX19" fmla="*/ 298047 w 2646230"/>
              <a:gd name="connsiteY19" fmla="*/ 1449458 h 1449458"/>
              <a:gd name="connsiteX20" fmla="*/ 0 w 2646230"/>
              <a:gd name="connsiteY20" fmla="*/ 1082957 h 1449458"/>
              <a:gd name="connsiteX0" fmla="*/ 0 w 2647337"/>
              <a:gd name="connsiteY0" fmla="*/ 1082957 h 1449458"/>
              <a:gd name="connsiteX1" fmla="*/ 298047 w 2647337"/>
              <a:gd name="connsiteY1" fmla="*/ 716456 h 1449458"/>
              <a:gd name="connsiteX2" fmla="*/ 298047 w 2647337"/>
              <a:gd name="connsiteY2" fmla="*/ 908515 h 1449458"/>
              <a:gd name="connsiteX3" fmla="*/ 954791 w 2647337"/>
              <a:gd name="connsiteY3" fmla="*/ 810752 h 1449458"/>
              <a:gd name="connsiteX4" fmla="*/ 1216369 w 2647337"/>
              <a:gd name="connsiteY4" fmla="*/ 20966 h 1449458"/>
              <a:gd name="connsiteX5" fmla="*/ 2282076 w 2647337"/>
              <a:gd name="connsiteY5" fmla="*/ 267847 h 1449458"/>
              <a:gd name="connsiteX6" fmla="*/ 2307133 w 2647337"/>
              <a:gd name="connsiteY6" fmla="*/ 254447 h 1449458"/>
              <a:gd name="connsiteX7" fmla="*/ 2314952 w 2647337"/>
              <a:gd name="connsiteY7" fmla="*/ 202045 h 1449458"/>
              <a:gd name="connsiteX8" fmla="*/ 2289188 w 2647337"/>
              <a:gd name="connsiteY8" fmla="*/ 96988 h 1449458"/>
              <a:gd name="connsiteX9" fmla="*/ 2266561 w 2647337"/>
              <a:gd name="connsiteY9" fmla="*/ 56860 h 1449458"/>
              <a:gd name="connsiteX10" fmla="*/ 2300564 w 2647337"/>
              <a:gd name="connsiteY10" fmla="*/ 56367 h 1449458"/>
              <a:gd name="connsiteX11" fmla="*/ 2626992 w 2647337"/>
              <a:gd name="connsiteY11" fmla="*/ 551017 h 1449458"/>
              <a:gd name="connsiteX12" fmla="*/ 2596111 w 2647337"/>
              <a:gd name="connsiteY12" fmla="*/ 553995 h 1449458"/>
              <a:gd name="connsiteX13" fmla="*/ 2568263 w 2647337"/>
              <a:gd name="connsiteY13" fmla="*/ 586923 h 1449458"/>
              <a:gd name="connsiteX14" fmla="*/ 2334756 w 2647337"/>
              <a:gd name="connsiteY14" fmla="*/ 745380 h 1449458"/>
              <a:gd name="connsiteX15" fmla="*/ 2322850 w 2647337"/>
              <a:gd name="connsiteY15" fmla="*/ 597683 h 1449458"/>
              <a:gd name="connsiteX16" fmla="*/ 1398445 w 2647337"/>
              <a:gd name="connsiteY16" fmla="*/ 361784 h 1449458"/>
              <a:gd name="connsiteX17" fmla="*/ 1233781 w 2647337"/>
              <a:gd name="connsiteY17" fmla="*/ 1042903 h 1449458"/>
              <a:gd name="connsiteX18" fmla="*/ 1016780 w 2647337"/>
              <a:gd name="connsiteY18" fmla="*/ 1164047 h 1449458"/>
              <a:gd name="connsiteX19" fmla="*/ 298047 w 2647337"/>
              <a:gd name="connsiteY19" fmla="*/ 1257399 h 1449458"/>
              <a:gd name="connsiteX20" fmla="*/ 298047 w 2647337"/>
              <a:gd name="connsiteY20" fmla="*/ 1449458 h 1449458"/>
              <a:gd name="connsiteX21" fmla="*/ 0 w 2647337"/>
              <a:gd name="connsiteY21" fmla="*/ 1082957 h 1449458"/>
              <a:gd name="connsiteX0" fmla="*/ 0 w 2647337"/>
              <a:gd name="connsiteY0" fmla="*/ 1082957 h 1449458"/>
              <a:gd name="connsiteX1" fmla="*/ 298047 w 2647337"/>
              <a:gd name="connsiteY1" fmla="*/ 716456 h 1449458"/>
              <a:gd name="connsiteX2" fmla="*/ 298047 w 2647337"/>
              <a:gd name="connsiteY2" fmla="*/ 908515 h 1449458"/>
              <a:gd name="connsiteX3" fmla="*/ 954791 w 2647337"/>
              <a:gd name="connsiteY3" fmla="*/ 810752 h 1449458"/>
              <a:gd name="connsiteX4" fmla="*/ 1216369 w 2647337"/>
              <a:gd name="connsiteY4" fmla="*/ 20966 h 1449458"/>
              <a:gd name="connsiteX5" fmla="*/ 2282076 w 2647337"/>
              <a:gd name="connsiteY5" fmla="*/ 267847 h 1449458"/>
              <a:gd name="connsiteX6" fmla="*/ 2307133 w 2647337"/>
              <a:gd name="connsiteY6" fmla="*/ 254447 h 1449458"/>
              <a:gd name="connsiteX7" fmla="*/ 2314952 w 2647337"/>
              <a:gd name="connsiteY7" fmla="*/ 202045 h 1449458"/>
              <a:gd name="connsiteX8" fmla="*/ 2289188 w 2647337"/>
              <a:gd name="connsiteY8" fmla="*/ 96988 h 1449458"/>
              <a:gd name="connsiteX9" fmla="*/ 2266561 w 2647337"/>
              <a:gd name="connsiteY9" fmla="*/ 56860 h 1449458"/>
              <a:gd name="connsiteX10" fmla="*/ 2300564 w 2647337"/>
              <a:gd name="connsiteY10" fmla="*/ 56367 h 1449458"/>
              <a:gd name="connsiteX11" fmla="*/ 2626992 w 2647337"/>
              <a:gd name="connsiteY11" fmla="*/ 551017 h 1449458"/>
              <a:gd name="connsiteX12" fmla="*/ 2596111 w 2647337"/>
              <a:gd name="connsiteY12" fmla="*/ 553995 h 1449458"/>
              <a:gd name="connsiteX13" fmla="*/ 2568263 w 2647337"/>
              <a:gd name="connsiteY13" fmla="*/ 586923 h 1449458"/>
              <a:gd name="connsiteX14" fmla="*/ 2334756 w 2647337"/>
              <a:gd name="connsiteY14" fmla="*/ 745380 h 1449458"/>
              <a:gd name="connsiteX15" fmla="*/ 2341817 w 2647337"/>
              <a:gd name="connsiteY15" fmla="*/ 588340 h 1449458"/>
              <a:gd name="connsiteX16" fmla="*/ 1398445 w 2647337"/>
              <a:gd name="connsiteY16" fmla="*/ 361784 h 1449458"/>
              <a:gd name="connsiteX17" fmla="*/ 1233781 w 2647337"/>
              <a:gd name="connsiteY17" fmla="*/ 1042903 h 1449458"/>
              <a:gd name="connsiteX18" fmla="*/ 1016780 w 2647337"/>
              <a:gd name="connsiteY18" fmla="*/ 1164047 h 1449458"/>
              <a:gd name="connsiteX19" fmla="*/ 298047 w 2647337"/>
              <a:gd name="connsiteY19" fmla="*/ 1257399 h 1449458"/>
              <a:gd name="connsiteX20" fmla="*/ 298047 w 2647337"/>
              <a:gd name="connsiteY20" fmla="*/ 1449458 h 1449458"/>
              <a:gd name="connsiteX21" fmla="*/ 0 w 2647337"/>
              <a:gd name="connsiteY21" fmla="*/ 1082957 h 1449458"/>
              <a:gd name="connsiteX0" fmla="*/ 0 w 2647337"/>
              <a:gd name="connsiteY0" fmla="*/ 1082957 h 1449458"/>
              <a:gd name="connsiteX1" fmla="*/ 298047 w 2647337"/>
              <a:gd name="connsiteY1" fmla="*/ 716456 h 1449458"/>
              <a:gd name="connsiteX2" fmla="*/ 298047 w 2647337"/>
              <a:gd name="connsiteY2" fmla="*/ 908515 h 1449458"/>
              <a:gd name="connsiteX3" fmla="*/ 954791 w 2647337"/>
              <a:gd name="connsiteY3" fmla="*/ 810752 h 1449458"/>
              <a:gd name="connsiteX4" fmla="*/ 1216369 w 2647337"/>
              <a:gd name="connsiteY4" fmla="*/ 20966 h 1449458"/>
              <a:gd name="connsiteX5" fmla="*/ 2282076 w 2647337"/>
              <a:gd name="connsiteY5" fmla="*/ 267847 h 1449458"/>
              <a:gd name="connsiteX6" fmla="*/ 2307133 w 2647337"/>
              <a:gd name="connsiteY6" fmla="*/ 254447 h 1449458"/>
              <a:gd name="connsiteX7" fmla="*/ 2314952 w 2647337"/>
              <a:gd name="connsiteY7" fmla="*/ 202045 h 1449458"/>
              <a:gd name="connsiteX8" fmla="*/ 2289188 w 2647337"/>
              <a:gd name="connsiteY8" fmla="*/ 96988 h 1449458"/>
              <a:gd name="connsiteX9" fmla="*/ 2266561 w 2647337"/>
              <a:gd name="connsiteY9" fmla="*/ 56860 h 1449458"/>
              <a:gd name="connsiteX10" fmla="*/ 2300564 w 2647337"/>
              <a:gd name="connsiteY10" fmla="*/ 56367 h 1449458"/>
              <a:gd name="connsiteX11" fmla="*/ 2626992 w 2647337"/>
              <a:gd name="connsiteY11" fmla="*/ 551017 h 1449458"/>
              <a:gd name="connsiteX12" fmla="*/ 2596111 w 2647337"/>
              <a:gd name="connsiteY12" fmla="*/ 553995 h 1449458"/>
              <a:gd name="connsiteX13" fmla="*/ 2568263 w 2647337"/>
              <a:gd name="connsiteY13" fmla="*/ 586923 h 1449458"/>
              <a:gd name="connsiteX14" fmla="*/ 2334756 w 2647337"/>
              <a:gd name="connsiteY14" fmla="*/ 745380 h 1449458"/>
              <a:gd name="connsiteX15" fmla="*/ 2341817 w 2647337"/>
              <a:gd name="connsiteY15" fmla="*/ 588340 h 1449458"/>
              <a:gd name="connsiteX16" fmla="*/ 1398445 w 2647337"/>
              <a:gd name="connsiteY16" fmla="*/ 361784 h 1449458"/>
              <a:gd name="connsiteX17" fmla="*/ 1233781 w 2647337"/>
              <a:gd name="connsiteY17" fmla="*/ 1042903 h 1449458"/>
              <a:gd name="connsiteX18" fmla="*/ 1016780 w 2647337"/>
              <a:gd name="connsiteY18" fmla="*/ 1164047 h 1449458"/>
              <a:gd name="connsiteX19" fmla="*/ 298047 w 2647337"/>
              <a:gd name="connsiteY19" fmla="*/ 1257399 h 1449458"/>
              <a:gd name="connsiteX20" fmla="*/ 298047 w 2647337"/>
              <a:gd name="connsiteY20" fmla="*/ 1449458 h 1449458"/>
              <a:gd name="connsiteX21" fmla="*/ 0 w 2647337"/>
              <a:gd name="connsiteY21" fmla="*/ 1082957 h 1449458"/>
              <a:gd name="connsiteX0" fmla="*/ 0 w 2647337"/>
              <a:gd name="connsiteY0" fmla="*/ 1082957 h 1449458"/>
              <a:gd name="connsiteX1" fmla="*/ 298047 w 2647337"/>
              <a:gd name="connsiteY1" fmla="*/ 716456 h 1449458"/>
              <a:gd name="connsiteX2" fmla="*/ 298047 w 2647337"/>
              <a:gd name="connsiteY2" fmla="*/ 908515 h 1449458"/>
              <a:gd name="connsiteX3" fmla="*/ 954791 w 2647337"/>
              <a:gd name="connsiteY3" fmla="*/ 810752 h 1449458"/>
              <a:gd name="connsiteX4" fmla="*/ 1216369 w 2647337"/>
              <a:gd name="connsiteY4" fmla="*/ 20966 h 1449458"/>
              <a:gd name="connsiteX5" fmla="*/ 2282076 w 2647337"/>
              <a:gd name="connsiteY5" fmla="*/ 267847 h 1449458"/>
              <a:gd name="connsiteX6" fmla="*/ 2307133 w 2647337"/>
              <a:gd name="connsiteY6" fmla="*/ 254447 h 1449458"/>
              <a:gd name="connsiteX7" fmla="*/ 2314952 w 2647337"/>
              <a:gd name="connsiteY7" fmla="*/ 202045 h 1449458"/>
              <a:gd name="connsiteX8" fmla="*/ 2289188 w 2647337"/>
              <a:gd name="connsiteY8" fmla="*/ 96988 h 1449458"/>
              <a:gd name="connsiteX9" fmla="*/ 2266561 w 2647337"/>
              <a:gd name="connsiteY9" fmla="*/ 56860 h 1449458"/>
              <a:gd name="connsiteX10" fmla="*/ 2300564 w 2647337"/>
              <a:gd name="connsiteY10" fmla="*/ 56367 h 1449458"/>
              <a:gd name="connsiteX11" fmla="*/ 2626992 w 2647337"/>
              <a:gd name="connsiteY11" fmla="*/ 551017 h 1449458"/>
              <a:gd name="connsiteX12" fmla="*/ 2596111 w 2647337"/>
              <a:gd name="connsiteY12" fmla="*/ 553995 h 1449458"/>
              <a:gd name="connsiteX13" fmla="*/ 2568263 w 2647337"/>
              <a:gd name="connsiteY13" fmla="*/ 586923 h 1449458"/>
              <a:gd name="connsiteX14" fmla="*/ 2334756 w 2647337"/>
              <a:gd name="connsiteY14" fmla="*/ 745380 h 1449458"/>
              <a:gd name="connsiteX15" fmla="*/ 2360853 w 2647337"/>
              <a:gd name="connsiteY15" fmla="*/ 567178 h 1449458"/>
              <a:gd name="connsiteX16" fmla="*/ 1398445 w 2647337"/>
              <a:gd name="connsiteY16" fmla="*/ 361784 h 1449458"/>
              <a:gd name="connsiteX17" fmla="*/ 1233781 w 2647337"/>
              <a:gd name="connsiteY17" fmla="*/ 1042903 h 1449458"/>
              <a:gd name="connsiteX18" fmla="*/ 1016780 w 2647337"/>
              <a:gd name="connsiteY18" fmla="*/ 1164047 h 1449458"/>
              <a:gd name="connsiteX19" fmla="*/ 298047 w 2647337"/>
              <a:gd name="connsiteY19" fmla="*/ 1257399 h 1449458"/>
              <a:gd name="connsiteX20" fmla="*/ 298047 w 2647337"/>
              <a:gd name="connsiteY20" fmla="*/ 1449458 h 1449458"/>
              <a:gd name="connsiteX21" fmla="*/ 0 w 2647337"/>
              <a:gd name="connsiteY21" fmla="*/ 1082957 h 1449458"/>
              <a:gd name="connsiteX0" fmla="*/ 0 w 2647337"/>
              <a:gd name="connsiteY0" fmla="*/ 1082957 h 1449458"/>
              <a:gd name="connsiteX1" fmla="*/ 298047 w 2647337"/>
              <a:gd name="connsiteY1" fmla="*/ 716456 h 1449458"/>
              <a:gd name="connsiteX2" fmla="*/ 298047 w 2647337"/>
              <a:gd name="connsiteY2" fmla="*/ 908515 h 1449458"/>
              <a:gd name="connsiteX3" fmla="*/ 954791 w 2647337"/>
              <a:gd name="connsiteY3" fmla="*/ 810752 h 1449458"/>
              <a:gd name="connsiteX4" fmla="*/ 1216369 w 2647337"/>
              <a:gd name="connsiteY4" fmla="*/ 20966 h 1449458"/>
              <a:gd name="connsiteX5" fmla="*/ 2282076 w 2647337"/>
              <a:gd name="connsiteY5" fmla="*/ 267847 h 1449458"/>
              <a:gd name="connsiteX6" fmla="*/ 2307133 w 2647337"/>
              <a:gd name="connsiteY6" fmla="*/ 254447 h 1449458"/>
              <a:gd name="connsiteX7" fmla="*/ 2314952 w 2647337"/>
              <a:gd name="connsiteY7" fmla="*/ 202045 h 1449458"/>
              <a:gd name="connsiteX8" fmla="*/ 2289188 w 2647337"/>
              <a:gd name="connsiteY8" fmla="*/ 96988 h 1449458"/>
              <a:gd name="connsiteX9" fmla="*/ 2266561 w 2647337"/>
              <a:gd name="connsiteY9" fmla="*/ 56860 h 1449458"/>
              <a:gd name="connsiteX10" fmla="*/ 2300564 w 2647337"/>
              <a:gd name="connsiteY10" fmla="*/ 56367 h 1449458"/>
              <a:gd name="connsiteX11" fmla="*/ 2626992 w 2647337"/>
              <a:gd name="connsiteY11" fmla="*/ 551017 h 1449458"/>
              <a:gd name="connsiteX12" fmla="*/ 2596111 w 2647337"/>
              <a:gd name="connsiteY12" fmla="*/ 553995 h 1449458"/>
              <a:gd name="connsiteX13" fmla="*/ 2568263 w 2647337"/>
              <a:gd name="connsiteY13" fmla="*/ 586923 h 1449458"/>
              <a:gd name="connsiteX14" fmla="*/ 2334756 w 2647337"/>
              <a:gd name="connsiteY14" fmla="*/ 745380 h 1449458"/>
              <a:gd name="connsiteX15" fmla="*/ 2360853 w 2647337"/>
              <a:gd name="connsiteY15" fmla="*/ 567178 h 1449458"/>
              <a:gd name="connsiteX16" fmla="*/ 1398445 w 2647337"/>
              <a:gd name="connsiteY16" fmla="*/ 361784 h 1449458"/>
              <a:gd name="connsiteX17" fmla="*/ 1233781 w 2647337"/>
              <a:gd name="connsiteY17" fmla="*/ 1042903 h 1449458"/>
              <a:gd name="connsiteX18" fmla="*/ 1016780 w 2647337"/>
              <a:gd name="connsiteY18" fmla="*/ 1164047 h 1449458"/>
              <a:gd name="connsiteX19" fmla="*/ 298047 w 2647337"/>
              <a:gd name="connsiteY19" fmla="*/ 1257399 h 1449458"/>
              <a:gd name="connsiteX20" fmla="*/ 298047 w 2647337"/>
              <a:gd name="connsiteY20" fmla="*/ 1449458 h 1449458"/>
              <a:gd name="connsiteX21" fmla="*/ 0 w 2647337"/>
              <a:gd name="connsiteY21" fmla="*/ 1082957 h 1449458"/>
              <a:gd name="connsiteX0" fmla="*/ 0 w 2647337"/>
              <a:gd name="connsiteY0" fmla="*/ 1082957 h 1449458"/>
              <a:gd name="connsiteX1" fmla="*/ 298047 w 2647337"/>
              <a:gd name="connsiteY1" fmla="*/ 716456 h 1449458"/>
              <a:gd name="connsiteX2" fmla="*/ 298047 w 2647337"/>
              <a:gd name="connsiteY2" fmla="*/ 908515 h 1449458"/>
              <a:gd name="connsiteX3" fmla="*/ 954791 w 2647337"/>
              <a:gd name="connsiteY3" fmla="*/ 810752 h 1449458"/>
              <a:gd name="connsiteX4" fmla="*/ 1216369 w 2647337"/>
              <a:gd name="connsiteY4" fmla="*/ 20966 h 1449458"/>
              <a:gd name="connsiteX5" fmla="*/ 2282076 w 2647337"/>
              <a:gd name="connsiteY5" fmla="*/ 267847 h 1449458"/>
              <a:gd name="connsiteX6" fmla="*/ 2307133 w 2647337"/>
              <a:gd name="connsiteY6" fmla="*/ 254447 h 1449458"/>
              <a:gd name="connsiteX7" fmla="*/ 2314952 w 2647337"/>
              <a:gd name="connsiteY7" fmla="*/ 202045 h 1449458"/>
              <a:gd name="connsiteX8" fmla="*/ 2289188 w 2647337"/>
              <a:gd name="connsiteY8" fmla="*/ 96988 h 1449458"/>
              <a:gd name="connsiteX9" fmla="*/ 2266561 w 2647337"/>
              <a:gd name="connsiteY9" fmla="*/ 56860 h 1449458"/>
              <a:gd name="connsiteX10" fmla="*/ 2300564 w 2647337"/>
              <a:gd name="connsiteY10" fmla="*/ 56367 h 1449458"/>
              <a:gd name="connsiteX11" fmla="*/ 2626992 w 2647337"/>
              <a:gd name="connsiteY11" fmla="*/ 551017 h 1449458"/>
              <a:gd name="connsiteX12" fmla="*/ 2596111 w 2647337"/>
              <a:gd name="connsiteY12" fmla="*/ 553995 h 1449458"/>
              <a:gd name="connsiteX13" fmla="*/ 2568263 w 2647337"/>
              <a:gd name="connsiteY13" fmla="*/ 586923 h 1449458"/>
              <a:gd name="connsiteX14" fmla="*/ 2334756 w 2647337"/>
              <a:gd name="connsiteY14" fmla="*/ 745380 h 1449458"/>
              <a:gd name="connsiteX15" fmla="*/ 2360853 w 2647337"/>
              <a:gd name="connsiteY15" fmla="*/ 567178 h 1449458"/>
              <a:gd name="connsiteX16" fmla="*/ 1398445 w 2647337"/>
              <a:gd name="connsiteY16" fmla="*/ 361784 h 1449458"/>
              <a:gd name="connsiteX17" fmla="*/ 1233781 w 2647337"/>
              <a:gd name="connsiteY17" fmla="*/ 1042903 h 1449458"/>
              <a:gd name="connsiteX18" fmla="*/ 1016780 w 2647337"/>
              <a:gd name="connsiteY18" fmla="*/ 1164047 h 1449458"/>
              <a:gd name="connsiteX19" fmla="*/ 298047 w 2647337"/>
              <a:gd name="connsiteY19" fmla="*/ 1257399 h 1449458"/>
              <a:gd name="connsiteX20" fmla="*/ 298047 w 2647337"/>
              <a:gd name="connsiteY20" fmla="*/ 1449458 h 1449458"/>
              <a:gd name="connsiteX21" fmla="*/ 0 w 2647337"/>
              <a:gd name="connsiteY21" fmla="*/ 1082957 h 1449458"/>
              <a:gd name="connsiteX0" fmla="*/ 0 w 2647337"/>
              <a:gd name="connsiteY0" fmla="*/ 1082957 h 1449458"/>
              <a:gd name="connsiteX1" fmla="*/ 298047 w 2647337"/>
              <a:gd name="connsiteY1" fmla="*/ 716456 h 1449458"/>
              <a:gd name="connsiteX2" fmla="*/ 298047 w 2647337"/>
              <a:gd name="connsiteY2" fmla="*/ 908515 h 1449458"/>
              <a:gd name="connsiteX3" fmla="*/ 954791 w 2647337"/>
              <a:gd name="connsiteY3" fmla="*/ 810752 h 1449458"/>
              <a:gd name="connsiteX4" fmla="*/ 1216369 w 2647337"/>
              <a:gd name="connsiteY4" fmla="*/ 20966 h 1449458"/>
              <a:gd name="connsiteX5" fmla="*/ 2282076 w 2647337"/>
              <a:gd name="connsiteY5" fmla="*/ 267847 h 1449458"/>
              <a:gd name="connsiteX6" fmla="*/ 2307133 w 2647337"/>
              <a:gd name="connsiteY6" fmla="*/ 254447 h 1449458"/>
              <a:gd name="connsiteX7" fmla="*/ 2314952 w 2647337"/>
              <a:gd name="connsiteY7" fmla="*/ 202045 h 1449458"/>
              <a:gd name="connsiteX8" fmla="*/ 2289188 w 2647337"/>
              <a:gd name="connsiteY8" fmla="*/ 96988 h 1449458"/>
              <a:gd name="connsiteX9" fmla="*/ 2266561 w 2647337"/>
              <a:gd name="connsiteY9" fmla="*/ 56860 h 1449458"/>
              <a:gd name="connsiteX10" fmla="*/ 2300564 w 2647337"/>
              <a:gd name="connsiteY10" fmla="*/ 56367 h 1449458"/>
              <a:gd name="connsiteX11" fmla="*/ 2626992 w 2647337"/>
              <a:gd name="connsiteY11" fmla="*/ 551017 h 1449458"/>
              <a:gd name="connsiteX12" fmla="*/ 2596111 w 2647337"/>
              <a:gd name="connsiteY12" fmla="*/ 553995 h 1449458"/>
              <a:gd name="connsiteX13" fmla="*/ 2568263 w 2647337"/>
              <a:gd name="connsiteY13" fmla="*/ 586923 h 1449458"/>
              <a:gd name="connsiteX14" fmla="*/ 2334756 w 2647337"/>
              <a:gd name="connsiteY14" fmla="*/ 745380 h 1449458"/>
              <a:gd name="connsiteX15" fmla="*/ 2360853 w 2647337"/>
              <a:gd name="connsiteY15" fmla="*/ 567178 h 1449458"/>
              <a:gd name="connsiteX16" fmla="*/ 1398445 w 2647337"/>
              <a:gd name="connsiteY16" fmla="*/ 361784 h 1449458"/>
              <a:gd name="connsiteX17" fmla="*/ 1233781 w 2647337"/>
              <a:gd name="connsiteY17" fmla="*/ 1042903 h 1449458"/>
              <a:gd name="connsiteX18" fmla="*/ 1016780 w 2647337"/>
              <a:gd name="connsiteY18" fmla="*/ 1164047 h 1449458"/>
              <a:gd name="connsiteX19" fmla="*/ 298047 w 2647337"/>
              <a:gd name="connsiteY19" fmla="*/ 1257399 h 1449458"/>
              <a:gd name="connsiteX20" fmla="*/ 298047 w 2647337"/>
              <a:gd name="connsiteY20" fmla="*/ 1449458 h 1449458"/>
              <a:gd name="connsiteX21" fmla="*/ 0 w 2647337"/>
              <a:gd name="connsiteY21" fmla="*/ 1082957 h 1449458"/>
              <a:gd name="connsiteX0" fmla="*/ 0 w 2648537"/>
              <a:gd name="connsiteY0" fmla="*/ 1082957 h 1449458"/>
              <a:gd name="connsiteX1" fmla="*/ 298047 w 2648537"/>
              <a:gd name="connsiteY1" fmla="*/ 716456 h 1449458"/>
              <a:gd name="connsiteX2" fmla="*/ 298047 w 2648537"/>
              <a:gd name="connsiteY2" fmla="*/ 908515 h 1449458"/>
              <a:gd name="connsiteX3" fmla="*/ 954791 w 2648537"/>
              <a:gd name="connsiteY3" fmla="*/ 810752 h 1449458"/>
              <a:gd name="connsiteX4" fmla="*/ 1216369 w 2648537"/>
              <a:gd name="connsiteY4" fmla="*/ 20966 h 1449458"/>
              <a:gd name="connsiteX5" fmla="*/ 2282076 w 2648537"/>
              <a:gd name="connsiteY5" fmla="*/ 267847 h 1449458"/>
              <a:gd name="connsiteX6" fmla="*/ 2307133 w 2648537"/>
              <a:gd name="connsiteY6" fmla="*/ 254447 h 1449458"/>
              <a:gd name="connsiteX7" fmla="*/ 2314952 w 2648537"/>
              <a:gd name="connsiteY7" fmla="*/ 202045 h 1449458"/>
              <a:gd name="connsiteX8" fmla="*/ 2289188 w 2648537"/>
              <a:gd name="connsiteY8" fmla="*/ 96988 h 1449458"/>
              <a:gd name="connsiteX9" fmla="*/ 2266561 w 2648537"/>
              <a:gd name="connsiteY9" fmla="*/ 56860 h 1449458"/>
              <a:gd name="connsiteX10" fmla="*/ 2300564 w 2648537"/>
              <a:gd name="connsiteY10" fmla="*/ 56367 h 1449458"/>
              <a:gd name="connsiteX11" fmla="*/ 2626992 w 2648537"/>
              <a:gd name="connsiteY11" fmla="*/ 551017 h 1449458"/>
              <a:gd name="connsiteX12" fmla="*/ 2602772 w 2648537"/>
              <a:gd name="connsiteY12" fmla="*/ 567517 h 1449458"/>
              <a:gd name="connsiteX13" fmla="*/ 2568263 w 2648537"/>
              <a:gd name="connsiteY13" fmla="*/ 586923 h 1449458"/>
              <a:gd name="connsiteX14" fmla="*/ 2334756 w 2648537"/>
              <a:gd name="connsiteY14" fmla="*/ 745380 h 1449458"/>
              <a:gd name="connsiteX15" fmla="*/ 2360853 w 2648537"/>
              <a:gd name="connsiteY15" fmla="*/ 567178 h 1449458"/>
              <a:gd name="connsiteX16" fmla="*/ 1398445 w 2648537"/>
              <a:gd name="connsiteY16" fmla="*/ 361784 h 1449458"/>
              <a:gd name="connsiteX17" fmla="*/ 1233781 w 2648537"/>
              <a:gd name="connsiteY17" fmla="*/ 1042903 h 1449458"/>
              <a:gd name="connsiteX18" fmla="*/ 1016780 w 2648537"/>
              <a:gd name="connsiteY18" fmla="*/ 1164047 h 1449458"/>
              <a:gd name="connsiteX19" fmla="*/ 298047 w 2648537"/>
              <a:gd name="connsiteY19" fmla="*/ 1257399 h 1449458"/>
              <a:gd name="connsiteX20" fmla="*/ 298047 w 2648537"/>
              <a:gd name="connsiteY20" fmla="*/ 1449458 h 1449458"/>
              <a:gd name="connsiteX21" fmla="*/ 0 w 2648537"/>
              <a:gd name="connsiteY21"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307133 w 2655024"/>
              <a:gd name="connsiteY6" fmla="*/ 254447 h 1449458"/>
              <a:gd name="connsiteX7" fmla="*/ 2314952 w 2655024"/>
              <a:gd name="connsiteY7" fmla="*/ 202045 h 1449458"/>
              <a:gd name="connsiteX8" fmla="*/ 2289188 w 2655024"/>
              <a:gd name="connsiteY8" fmla="*/ 96988 h 1449458"/>
              <a:gd name="connsiteX9" fmla="*/ 2266561 w 2655024"/>
              <a:gd name="connsiteY9" fmla="*/ 56860 h 1449458"/>
              <a:gd name="connsiteX10" fmla="*/ 2300564 w 2655024"/>
              <a:gd name="connsiteY10" fmla="*/ 56367 h 1449458"/>
              <a:gd name="connsiteX11" fmla="*/ 2626992 w 2655024"/>
              <a:gd name="connsiteY11" fmla="*/ 551017 h 1449458"/>
              <a:gd name="connsiteX12" fmla="*/ 2633173 w 2655024"/>
              <a:gd name="connsiteY12" fmla="*/ 559044 h 1449458"/>
              <a:gd name="connsiteX13" fmla="*/ 2602772 w 2655024"/>
              <a:gd name="connsiteY13" fmla="*/ 567517 h 1449458"/>
              <a:gd name="connsiteX14" fmla="*/ 2568263 w 2655024"/>
              <a:gd name="connsiteY14" fmla="*/ 586923 h 1449458"/>
              <a:gd name="connsiteX15" fmla="*/ 2334756 w 2655024"/>
              <a:gd name="connsiteY15" fmla="*/ 745380 h 1449458"/>
              <a:gd name="connsiteX16" fmla="*/ 2360853 w 2655024"/>
              <a:gd name="connsiteY16" fmla="*/ 567178 h 1449458"/>
              <a:gd name="connsiteX17" fmla="*/ 1398445 w 2655024"/>
              <a:gd name="connsiteY17" fmla="*/ 361784 h 1449458"/>
              <a:gd name="connsiteX18" fmla="*/ 1233781 w 2655024"/>
              <a:gd name="connsiteY18" fmla="*/ 1042903 h 1449458"/>
              <a:gd name="connsiteX19" fmla="*/ 1016780 w 2655024"/>
              <a:gd name="connsiteY19" fmla="*/ 1164047 h 1449458"/>
              <a:gd name="connsiteX20" fmla="*/ 298047 w 2655024"/>
              <a:gd name="connsiteY20" fmla="*/ 1257399 h 1449458"/>
              <a:gd name="connsiteX21" fmla="*/ 298047 w 2655024"/>
              <a:gd name="connsiteY21" fmla="*/ 1449458 h 1449458"/>
              <a:gd name="connsiteX22" fmla="*/ 0 w 2655024"/>
              <a:gd name="connsiteY22"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307133 w 2655024"/>
              <a:gd name="connsiteY6" fmla="*/ 254447 h 1449458"/>
              <a:gd name="connsiteX7" fmla="*/ 2314952 w 2655024"/>
              <a:gd name="connsiteY7" fmla="*/ 202045 h 1449458"/>
              <a:gd name="connsiteX8" fmla="*/ 2289188 w 2655024"/>
              <a:gd name="connsiteY8" fmla="*/ 96988 h 1449458"/>
              <a:gd name="connsiteX9" fmla="*/ 2266561 w 2655024"/>
              <a:gd name="connsiteY9" fmla="*/ 56860 h 1449458"/>
              <a:gd name="connsiteX10" fmla="*/ 2300564 w 2655024"/>
              <a:gd name="connsiteY10" fmla="*/ 56367 h 1449458"/>
              <a:gd name="connsiteX11" fmla="*/ 2626992 w 2655024"/>
              <a:gd name="connsiteY11" fmla="*/ 551017 h 1449458"/>
              <a:gd name="connsiteX12" fmla="*/ 2633173 w 2655024"/>
              <a:gd name="connsiteY12" fmla="*/ 559044 h 1449458"/>
              <a:gd name="connsiteX13" fmla="*/ 2602772 w 2655024"/>
              <a:gd name="connsiteY13" fmla="*/ 567517 h 1449458"/>
              <a:gd name="connsiteX14" fmla="*/ 2568263 w 2655024"/>
              <a:gd name="connsiteY14" fmla="*/ 586923 h 1449458"/>
              <a:gd name="connsiteX15" fmla="*/ 2441527 w 2655024"/>
              <a:gd name="connsiteY15" fmla="*/ 670257 h 1449458"/>
              <a:gd name="connsiteX16" fmla="*/ 2334756 w 2655024"/>
              <a:gd name="connsiteY16" fmla="*/ 745380 h 1449458"/>
              <a:gd name="connsiteX17" fmla="*/ 2360853 w 2655024"/>
              <a:gd name="connsiteY17" fmla="*/ 567178 h 1449458"/>
              <a:gd name="connsiteX18" fmla="*/ 1398445 w 2655024"/>
              <a:gd name="connsiteY18" fmla="*/ 361784 h 1449458"/>
              <a:gd name="connsiteX19" fmla="*/ 1233781 w 2655024"/>
              <a:gd name="connsiteY19" fmla="*/ 1042903 h 1449458"/>
              <a:gd name="connsiteX20" fmla="*/ 1016780 w 2655024"/>
              <a:gd name="connsiteY20" fmla="*/ 1164047 h 1449458"/>
              <a:gd name="connsiteX21" fmla="*/ 298047 w 2655024"/>
              <a:gd name="connsiteY21" fmla="*/ 1257399 h 1449458"/>
              <a:gd name="connsiteX22" fmla="*/ 298047 w 2655024"/>
              <a:gd name="connsiteY22" fmla="*/ 1449458 h 1449458"/>
              <a:gd name="connsiteX23" fmla="*/ 0 w 2655024"/>
              <a:gd name="connsiteY23"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307133 w 2655024"/>
              <a:gd name="connsiteY6" fmla="*/ 254447 h 1449458"/>
              <a:gd name="connsiteX7" fmla="*/ 2314952 w 2655024"/>
              <a:gd name="connsiteY7" fmla="*/ 202045 h 1449458"/>
              <a:gd name="connsiteX8" fmla="*/ 2289188 w 2655024"/>
              <a:gd name="connsiteY8" fmla="*/ 96988 h 1449458"/>
              <a:gd name="connsiteX9" fmla="*/ 2300131 w 2655024"/>
              <a:gd name="connsiteY9" fmla="*/ 79527 h 1449458"/>
              <a:gd name="connsiteX10" fmla="*/ 2300564 w 2655024"/>
              <a:gd name="connsiteY10" fmla="*/ 56367 h 1449458"/>
              <a:gd name="connsiteX11" fmla="*/ 2626992 w 2655024"/>
              <a:gd name="connsiteY11" fmla="*/ 551017 h 1449458"/>
              <a:gd name="connsiteX12" fmla="*/ 2633173 w 2655024"/>
              <a:gd name="connsiteY12" fmla="*/ 559044 h 1449458"/>
              <a:gd name="connsiteX13" fmla="*/ 2602772 w 2655024"/>
              <a:gd name="connsiteY13" fmla="*/ 567517 h 1449458"/>
              <a:gd name="connsiteX14" fmla="*/ 2568263 w 2655024"/>
              <a:gd name="connsiteY14" fmla="*/ 586923 h 1449458"/>
              <a:gd name="connsiteX15" fmla="*/ 2441527 w 2655024"/>
              <a:gd name="connsiteY15" fmla="*/ 670257 h 1449458"/>
              <a:gd name="connsiteX16" fmla="*/ 2334756 w 2655024"/>
              <a:gd name="connsiteY16" fmla="*/ 745380 h 1449458"/>
              <a:gd name="connsiteX17" fmla="*/ 2360853 w 2655024"/>
              <a:gd name="connsiteY17" fmla="*/ 567178 h 1449458"/>
              <a:gd name="connsiteX18" fmla="*/ 1398445 w 2655024"/>
              <a:gd name="connsiteY18" fmla="*/ 361784 h 1449458"/>
              <a:gd name="connsiteX19" fmla="*/ 1233781 w 2655024"/>
              <a:gd name="connsiteY19" fmla="*/ 1042903 h 1449458"/>
              <a:gd name="connsiteX20" fmla="*/ 1016780 w 2655024"/>
              <a:gd name="connsiteY20" fmla="*/ 1164047 h 1449458"/>
              <a:gd name="connsiteX21" fmla="*/ 298047 w 2655024"/>
              <a:gd name="connsiteY21" fmla="*/ 1257399 h 1449458"/>
              <a:gd name="connsiteX22" fmla="*/ 298047 w 2655024"/>
              <a:gd name="connsiteY22" fmla="*/ 1449458 h 1449458"/>
              <a:gd name="connsiteX23" fmla="*/ 0 w 2655024"/>
              <a:gd name="connsiteY23"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307133 w 2655024"/>
              <a:gd name="connsiteY6" fmla="*/ 254447 h 1449458"/>
              <a:gd name="connsiteX7" fmla="*/ 2314952 w 2655024"/>
              <a:gd name="connsiteY7" fmla="*/ 202045 h 1449458"/>
              <a:gd name="connsiteX8" fmla="*/ 2307618 w 2655024"/>
              <a:gd name="connsiteY8" fmla="*/ 136945 h 1449458"/>
              <a:gd name="connsiteX9" fmla="*/ 2289188 w 2655024"/>
              <a:gd name="connsiteY9" fmla="*/ 96988 h 1449458"/>
              <a:gd name="connsiteX10" fmla="*/ 2300131 w 2655024"/>
              <a:gd name="connsiteY10" fmla="*/ 79527 h 1449458"/>
              <a:gd name="connsiteX11" fmla="*/ 2300564 w 2655024"/>
              <a:gd name="connsiteY11" fmla="*/ 56367 h 1449458"/>
              <a:gd name="connsiteX12" fmla="*/ 2626992 w 2655024"/>
              <a:gd name="connsiteY12" fmla="*/ 551017 h 1449458"/>
              <a:gd name="connsiteX13" fmla="*/ 2633173 w 2655024"/>
              <a:gd name="connsiteY13" fmla="*/ 559044 h 1449458"/>
              <a:gd name="connsiteX14" fmla="*/ 2602772 w 2655024"/>
              <a:gd name="connsiteY14" fmla="*/ 567517 h 1449458"/>
              <a:gd name="connsiteX15" fmla="*/ 2568263 w 2655024"/>
              <a:gd name="connsiteY15" fmla="*/ 586923 h 1449458"/>
              <a:gd name="connsiteX16" fmla="*/ 2441527 w 2655024"/>
              <a:gd name="connsiteY16" fmla="*/ 670257 h 1449458"/>
              <a:gd name="connsiteX17" fmla="*/ 2334756 w 2655024"/>
              <a:gd name="connsiteY17" fmla="*/ 745380 h 1449458"/>
              <a:gd name="connsiteX18" fmla="*/ 2360853 w 2655024"/>
              <a:gd name="connsiteY18" fmla="*/ 567178 h 1449458"/>
              <a:gd name="connsiteX19" fmla="*/ 1398445 w 2655024"/>
              <a:gd name="connsiteY19" fmla="*/ 361784 h 1449458"/>
              <a:gd name="connsiteX20" fmla="*/ 1233781 w 2655024"/>
              <a:gd name="connsiteY20" fmla="*/ 1042903 h 1449458"/>
              <a:gd name="connsiteX21" fmla="*/ 1016780 w 2655024"/>
              <a:gd name="connsiteY21" fmla="*/ 1164047 h 1449458"/>
              <a:gd name="connsiteX22" fmla="*/ 298047 w 2655024"/>
              <a:gd name="connsiteY22" fmla="*/ 1257399 h 1449458"/>
              <a:gd name="connsiteX23" fmla="*/ 298047 w 2655024"/>
              <a:gd name="connsiteY23" fmla="*/ 1449458 h 1449458"/>
              <a:gd name="connsiteX24" fmla="*/ 0 w 2655024"/>
              <a:gd name="connsiteY24"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302315 w 2655024"/>
              <a:gd name="connsiteY6" fmla="*/ 273977 h 1449458"/>
              <a:gd name="connsiteX7" fmla="*/ 2307133 w 2655024"/>
              <a:gd name="connsiteY7" fmla="*/ 254447 h 1449458"/>
              <a:gd name="connsiteX8" fmla="*/ 2314952 w 2655024"/>
              <a:gd name="connsiteY8" fmla="*/ 202045 h 1449458"/>
              <a:gd name="connsiteX9" fmla="*/ 2307618 w 2655024"/>
              <a:gd name="connsiteY9" fmla="*/ 136945 h 1449458"/>
              <a:gd name="connsiteX10" fmla="*/ 2289188 w 2655024"/>
              <a:gd name="connsiteY10" fmla="*/ 96988 h 1449458"/>
              <a:gd name="connsiteX11" fmla="*/ 2300131 w 2655024"/>
              <a:gd name="connsiteY11" fmla="*/ 79527 h 1449458"/>
              <a:gd name="connsiteX12" fmla="*/ 2300564 w 2655024"/>
              <a:gd name="connsiteY12" fmla="*/ 56367 h 1449458"/>
              <a:gd name="connsiteX13" fmla="*/ 2626992 w 2655024"/>
              <a:gd name="connsiteY13" fmla="*/ 551017 h 1449458"/>
              <a:gd name="connsiteX14" fmla="*/ 2633173 w 2655024"/>
              <a:gd name="connsiteY14" fmla="*/ 559044 h 1449458"/>
              <a:gd name="connsiteX15" fmla="*/ 2602772 w 2655024"/>
              <a:gd name="connsiteY15" fmla="*/ 567517 h 1449458"/>
              <a:gd name="connsiteX16" fmla="*/ 2568263 w 2655024"/>
              <a:gd name="connsiteY16" fmla="*/ 586923 h 1449458"/>
              <a:gd name="connsiteX17" fmla="*/ 2441527 w 2655024"/>
              <a:gd name="connsiteY17" fmla="*/ 670257 h 1449458"/>
              <a:gd name="connsiteX18" fmla="*/ 2334756 w 2655024"/>
              <a:gd name="connsiteY18" fmla="*/ 745380 h 1449458"/>
              <a:gd name="connsiteX19" fmla="*/ 2360853 w 2655024"/>
              <a:gd name="connsiteY19" fmla="*/ 567178 h 1449458"/>
              <a:gd name="connsiteX20" fmla="*/ 1398445 w 2655024"/>
              <a:gd name="connsiteY20" fmla="*/ 361784 h 1449458"/>
              <a:gd name="connsiteX21" fmla="*/ 1233781 w 2655024"/>
              <a:gd name="connsiteY21" fmla="*/ 1042903 h 1449458"/>
              <a:gd name="connsiteX22" fmla="*/ 1016780 w 2655024"/>
              <a:gd name="connsiteY22" fmla="*/ 1164047 h 1449458"/>
              <a:gd name="connsiteX23" fmla="*/ 298047 w 2655024"/>
              <a:gd name="connsiteY23" fmla="*/ 1257399 h 1449458"/>
              <a:gd name="connsiteX24" fmla="*/ 298047 w 2655024"/>
              <a:gd name="connsiteY24" fmla="*/ 1449458 h 1449458"/>
              <a:gd name="connsiteX25" fmla="*/ 0 w 2655024"/>
              <a:gd name="connsiteY25"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7773 w 2655024"/>
              <a:gd name="connsiteY6" fmla="*/ 269940 h 1449458"/>
              <a:gd name="connsiteX7" fmla="*/ 2302315 w 2655024"/>
              <a:gd name="connsiteY7" fmla="*/ 273977 h 1449458"/>
              <a:gd name="connsiteX8" fmla="*/ 2307133 w 2655024"/>
              <a:gd name="connsiteY8" fmla="*/ 254447 h 1449458"/>
              <a:gd name="connsiteX9" fmla="*/ 2314952 w 2655024"/>
              <a:gd name="connsiteY9" fmla="*/ 202045 h 1449458"/>
              <a:gd name="connsiteX10" fmla="*/ 2307618 w 2655024"/>
              <a:gd name="connsiteY10" fmla="*/ 136945 h 1449458"/>
              <a:gd name="connsiteX11" fmla="*/ 2289188 w 2655024"/>
              <a:gd name="connsiteY11" fmla="*/ 96988 h 1449458"/>
              <a:gd name="connsiteX12" fmla="*/ 2300131 w 2655024"/>
              <a:gd name="connsiteY12" fmla="*/ 79527 h 1449458"/>
              <a:gd name="connsiteX13" fmla="*/ 2300564 w 2655024"/>
              <a:gd name="connsiteY13" fmla="*/ 56367 h 1449458"/>
              <a:gd name="connsiteX14" fmla="*/ 2626992 w 2655024"/>
              <a:gd name="connsiteY14" fmla="*/ 551017 h 1449458"/>
              <a:gd name="connsiteX15" fmla="*/ 2633173 w 2655024"/>
              <a:gd name="connsiteY15" fmla="*/ 559044 h 1449458"/>
              <a:gd name="connsiteX16" fmla="*/ 2602772 w 2655024"/>
              <a:gd name="connsiteY16" fmla="*/ 567517 h 1449458"/>
              <a:gd name="connsiteX17" fmla="*/ 2568263 w 2655024"/>
              <a:gd name="connsiteY17" fmla="*/ 586923 h 1449458"/>
              <a:gd name="connsiteX18" fmla="*/ 2441527 w 2655024"/>
              <a:gd name="connsiteY18" fmla="*/ 670257 h 1449458"/>
              <a:gd name="connsiteX19" fmla="*/ 2334756 w 2655024"/>
              <a:gd name="connsiteY19" fmla="*/ 745380 h 1449458"/>
              <a:gd name="connsiteX20" fmla="*/ 2360853 w 2655024"/>
              <a:gd name="connsiteY20" fmla="*/ 567178 h 1449458"/>
              <a:gd name="connsiteX21" fmla="*/ 1398445 w 2655024"/>
              <a:gd name="connsiteY21" fmla="*/ 361784 h 1449458"/>
              <a:gd name="connsiteX22" fmla="*/ 1233781 w 2655024"/>
              <a:gd name="connsiteY22" fmla="*/ 1042903 h 1449458"/>
              <a:gd name="connsiteX23" fmla="*/ 1016780 w 2655024"/>
              <a:gd name="connsiteY23" fmla="*/ 1164047 h 1449458"/>
              <a:gd name="connsiteX24" fmla="*/ 298047 w 2655024"/>
              <a:gd name="connsiteY24" fmla="*/ 1257399 h 1449458"/>
              <a:gd name="connsiteX25" fmla="*/ 298047 w 2655024"/>
              <a:gd name="connsiteY25" fmla="*/ 1449458 h 1449458"/>
              <a:gd name="connsiteX26" fmla="*/ 0 w 2655024"/>
              <a:gd name="connsiteY26"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302315 w 2655024"/>
              <a:gd name="connsiteY8" fmla="*/ 273977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289188 w 2655024"/>
              <a:gd name="connsiteY12" fmla="*/ 96988 h 1449458"/>
              <a:gd name="connsiteX13" fmla="*/ 2300131 w 2655024"/>
              <a:gd name="connsiteY13" fmla="*/ 79527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33781 w 2655024"/>
              <a:gd name="connsiteY23" fmla="*/ 1042903 h 1449458"/>
              <a:gd name="connsiteX24" fmla="*/ 1016780 w 2655024"/>
              <a:gd name="connsiteY24" fmla="*/ 1164047 h 1449458"/>
              <a:gd name="connsiteX25" fmla="*/ 298047 w 2655024"/>
              <a:gd name="connsiteY25" fmla="*/ 1257399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302315 w 2655024"/>
              <a:gd name="connsiteY8" fmla="*/ 273977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00131 w 2655024"/>
              <a:gd name="connsiteY13" fmla="*/ 79527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33781 w 2655024"/>
              <a:gd name="connsiteY23" fmla="*/ 1042903 h 1449458"/>
              <a:gd name="connsiteX24" fmla="*/ 1016780 w 2655024"/>
              <a:gd name="connsiteY24" fmla="*/ 1164047 h 1449458"/>
              <a:gd name="connsiteX25" fmla="*/ 298047 w 2655024"/>
              <a:gd name="connsiteY25" fmla="*/ 1257399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302315 w 2655024"/>
              <a:gd name="connsiteY8" fmla="*/ 273977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00131 w 2655024"/>
              <a:gd name="connsiteY13" fmla="*/ 79527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33781 w 2655024"/>
              <a:gd name="connsiteY23" fmla="*/ 1042903 h 1449458"/>
              <a:gd name="connsiteX24" fmla="*/ 1016780 w 2655024"/>
              <a:gd name="connsiteY24" fmla="*/ 1164047 h 1449458"/>
              <a:gd name="connsiteX25" fmla="*/ 298047 w 2655024"/>
              <a:gd name="connsiteY25" fmla="*/ 1257399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00131 w 2655024"/>
              <a:gd name="connsiteY13" fmla="*/ 79527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33781 w 2655024"/>
              <a:gd name="connsiteY23" fmla="*/ 1042903 h 1449458"/>
              <a:gd name="connsiteX24" fmla="*/ 1016780 w 2655024"/>
              <a:gd name="connsiteY24" fmla="*/ 1164047 h 1449458"/>
              <a:gd name="connsiteX25" fmla="*/ 298047 w 2655024"/>
              <a:gd name="connsiteY25" fmla="*/ 1257399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33781 w 2655024"/>
              <a:gd name="connsiteY23" fmla="*/ 1042903 h 1449458"/>
              <a:gd name="connsiteX24" fmla="*/ 1016780 w 2655024"/>
              <a:gd name="connsiteY24" fmla="*/ 1164047 h 1449458"/>
              <a:gd name="connsiteX25" fmla="*/ 298047 w 2655024"/>
              <a:gd name="connsiteY25" fmla="*/ 1257399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33781 w 2655024"/>
              <a:gd name="connsiteY23" fmla="*/ 1042903 h 1449458"/>
              <a:gd name="connsiteX24" fmla="*/ 1016780 w 2655024"/>
              <a:gd name="connsiteY24" fmla="*/ 1164047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33781 w 2655024"/>
              <a:gd name="connsiteY23" fmla="*/ 1042903 h 1449458"/>
              <a:gd name="connsiteX24" fmla="*/ 1016780 w 2655024"/>
              <a:gd name="connsiteY24" fmla="*/ 1164047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02780 w 2655024"/>
              <a:gd name="connsiteY23" fmla="*/ 1029634 h 1449458"/>
              <a:gd name="connsiteX24" fmla="*/ 1016780 w 2655024"/>
              <a:gd name="connsiteY24" fmla="*/ 1164047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02780 w 2655024"/>
              <a:gd name="connsiteY23" fmla="*/ 1029634 h 1449458"/>
              <a:gd name="connsiteX24" fmla="*/ 1016780 w 2655024"/>
              <a:gd name="connsiteY24" fmla="*/ 1164047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54791 w 2655024"/>
              <a:gd name="connsiteY3" fmla="*/ 81075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02780 w 2655024"/>
              <a:gd name="connsiteY23" fmla="*/ 1029634 h 1449458"/>
              <a:gd name="connsiteX24" fmla="*/ 957962 w 2655024"/>
              <a:gd name="connsiteY24" fmla="*/ 1152249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298047 w 2655024"/>
              <a:gd name="connsiteY2" fmla="*/ 908515 h 1449458"/>
              <a:gd name="connsiteX3" fmla="*/ 947842 w 2655024"/>
              <a:gd name="connsiteY3" fmla="*/ 87941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02780 w 2655024"/>
              <a:gd name="connsiteY23" fmla="*/ 1029634 h 1449458"/>
              <a:gd name="connsiteX24" fmla="*/ 957962 w 2655024"/>
              <a:gd name="connsiteY24" fmla="*/ 1152249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328951 w 2655024"/>
              <a:gd name="connsiteY2" fmla="*/ 938142 h 1449458"/>
              <a:gd name="connsiteX3" fmla="*/ 947842 w 2655024"/>
              <a:gd name="connsiteY3" fmla="*/ 87941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34756 w 2655024"/>
              <a:gd name="connsiteY20" fmla="*/ 745380 h 1449458"/>
              <a:gd name="connsiteX21" fmla="*/ 2360853 w 2655024"/>
              <a:gd name="connsiteY21" fmla="*/ 567178 h 1449458"/>
              <a:gd name="connsiteX22" fmla="*/ 1398445 w 2655024"/>
              <a:gd name="connsiteY22" fmla="*/ 361784 h 1449458"/>
              <a:gd name="connsiteX23" fmla="*/ 1202780 w 2655024"/>
              <a:gd name="connsiteY23" fmla="*/ 1029634 h 1449458"/>
              <a:gd name="connsiteX24" fmla="*/ 957962 w 2655024"/>
              <a:gd name="connsiteY24" fmla="*/ 1152249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328951 w 2655024"/>
              <a:gd name="connsiteY2" fmla="*/ 938142 h 1449458"/>
              <a:gd name="connsiteX3" fmla="*/ 947842 w 2655024"/>
              <a:gd name="connsiteY3" fmla="*/ 87941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60853 w 2655024"/>
              <a:gd name="connsiteY20" fmla="*/ 567178 h 1449458"/>
              <a:gd name="connsiteX21" fmla="*/ 1398445 w 2655024"/>
              <a:gd name="connsiteY21" fmla="*/ 361784 h 1449458"/>
              <a:gd name="connsiteX22" fmla="*/ 1202780 w 2655024"/>
              <a:gd name="connsiteY22" fmla="*/ 1029634 h 1449458"/>
              <a:gd name="connsiteX23" fmla="*/ 957962 w 2655024"/>
              <a:gd name="connsiteY23" fmla="*/ 1152249 h 1449458"/>
              <a:gd name="connsiteX24" fmla="*/ 299953 w 2655024"/>
              <a:gd name="connsiteY24" fmla="*/ 1211610 h 1449458"/>
              <a:gd name="connsiteX25" fmla="*/ 298047 w 2655024"/>
              <a:gd name="connsiteY25" fmla="*/ 1449458 h 1449458"/>
              <a:gd name="connsiteX26" fmla="*/ 0 w 2655024"/>
              <a:gd name="connsiteY26" fmla="*/ 1082957 h 1449458"/>
              <a:gd name="connsiteX0" fmla="*/ 0 w 2655024"/>
              <a:gd name="connsiteY0" fmla="*/ 1082957 h 1449458"/>
              <a:gd name="connsiteX1" fmla="*/ 298047 w 2655024"/>
              <a:gd name="connsiteY1" fmla="*/ 716456 h 1449458"/>
              <a:gd name="connsiteX2" fmla="*/ 328951 w 2655024"/>
              <a:gd name="connsiteY2" fmla="*/ 938142 h 1449458"/>
              <a:gd name="connsiteX3" fmla="*/ 947842 w 2655024"/>
              <a:gd name="connsiteY3" fmla="*/ 87941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464089 w 2655024"/>
              <a:gd name="connsiteY20" fmla="*/ 659228 h 1449458"/>
              <a:gd name="connsiteX21" fmla="*/ 2360853 w 2655024"/>
              <a:gd name="connsiteY21" fmla="*/ 567178 h 1449458"/>
              <a:gd name="connsiteX22" fmla="*/ 1398445 w 2655024"/>
              <a:gd name="connsiteY22" fmla="*/ 361784 h 1449458"/>
              <a:gd name="connsiteX23" fmla="*/ 1202780 w 2655024"/>
              <a:gd name="connsiteY23" fmla="*/ 1029634 h 1449458"/>
              <a:gd name="connsiteX24" fmla="*/ 957962 w 2655024"/>
              <a:gd name="connsiteY24" fmla="*/ 1152249 h 1449458"/>
              <a:gd name="connsiteX25" fmla="*/ 299953 w 2655024"/>
              <a:gd name="connsiteY25" fmla="*/ 1211610 h 1449458"/>
              <a:gd name="connsiteX26" fmla="*/ 298047 w 2655024"/>
              <a:gd name="connsiteY26" fmla="*/ 1449458 h 1449458"/>
              <a:gd name="connsiteX27" fmla="*/ 0 w 2655024"/>
              <a:gd name="connsiteY27" fmla="*/ 1082957 h 1449458"/>
              <a:gd name="connsiteX0" fmla="*/ 0 w 2655024"/>
              <a:gd name="connsiteY0" fmla="*/ 1082957 h 1449458"/>
              <a:gd name="connsiteX1" fmla="*/ 298047 w 2655024"/>
              <a:gd name="connsiteY1" fmla="*/ 716456 h 1449458"/>
              <a:gd name="connsiteX2" fmla="*/ 328951 w 2655024"/>
              <a:gd name="connsiteY2" fmla="*/ 938142 h 1449458"/>
              <a:gd name="connsiteX3" fmla="*/ 947842 w 2655024"/>
              <a:gd name="connsiteY3" fmla="*/ 87941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441527 w 2655024"/>
              <a:gd name="connsiteY19" fmla="*/ 670257 h 1449458"/>
              <a:gd name="connsiteX20" fmla="*/ 2360853 w 2655024"/>
              <a:gd name="connsiteY20" fmla="*/ 567178 h 1449458"/>
              <a:gd name="connsiteX21" fmla="*/ 1398445 w 2655024"/>
              <a:gd name="connsiteY21" fmla="*/ 361784 h 1449458"/>
              <a:gd name="connsiteX22" fmla="*/ 1202780 w 2655024"/>
              <a:gd name="connsiteY22" fmla="*/ 1029634 h 1449458"/>
              <a:gd name="connsiteX23" fmla="*/ 957962 w 2655024"/>
              <a:gd name="connsiteY23" fmla="*/ 1152249 h 1449458"/>
              <a:gd name="connsiteX24" fmla="*/ 299953 w 2655024"/>
              <a:gd name="connsiteY24" fmla="*/ 1211610 h 1449458"/>
              <a:gd name="connsiteX25" fmla="*/ 298047 w 2655024"/>
              <a:gd name="connsiteY25" fmla="*/ 1449458 h 1449458"/>
              <a:gd name="connsiteX26" fmla="*/ 0 w 2655024"/>
              <a:gd name="connsiteY26" fmla="*/ 1082957 h 1449458"/>
              <a:gd name="connsiteX0" fmla="*/ 0 w 2655024"/>
              <a:gd name="connsiteY0" fmla="*/ 1082957 h 1449458"/>
              <a:gd name="connsiteX1" fmla="*/ 298047 w 2655024"/>
              <a:gd name="connsiteY1" fmla="*/ 716456 h 1449458"/>
              <a:gd name="connsiteX2" fmla="*/ 328951 w 2655024"/>
              <a:gd name="connsiteY2" fmla="*/ 938142 h 1449458"/>
              <a:gd name="connsiteX3" fmla="*/ 947842 w 2655024"/>
              <a:gd name="connsiteY3" fmla="*/ 87941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568263 w 2655024"/>
              <a:gd name="connsiteY18" fmla="*/ 586923 h 1449458"/>
              <a:gd name="connsiteX19" fmla="*/ 2360853 w 2655024"/>
              <a:gd name="connsiteY19" fmla="*/ 567178 h 1449458"/>
              <a:gd name="connsiteX20" fmla="*/ 1398445 w 2655024"/>
              <a:gd name="connsiteY20" fmla="*/ 361784 h 1449458"/>
              <a:gd name="connsiteX21" fmla="*/ 1202780 w 2655024"/>
              <a:gd name="connsiteY21" fmla="*/ 1029634 h 1449458"/>
              <a:gd name="connsiteX22" fmla="*/ 957962 w 2655024"/>
              <a:gd name="connsiteY22" fmla="*/ 1152249 h 1449458"/>
              <a:gd name="connsiteX23" fmla="*/ 299953 w 2655024"/>
              <a:gd name="connsiteY23" fmla="*/ 1211610 h 1449458"/>
              <a:gd name="connsiteX24" fmla="*/ 298047 w 2655024"/>
              <a:gd name="connsiteY24" fmla="*/ 1449458 h 1449458"/>
              <a:gd name="connsiteX25" fmla="*/ 0 w 2655024"/>
              <a:gd name="connsiteY25" fmla="*/ 1082957 h 1449458"/>
              <a:gd name="connsiteX0" fmla="*/ 0 w 2655024"/>
              <a:gd name="connsiteY0" fmla="*/ 1082957 h 1449458"/>
              <a:gd name="connsiteX1" fmla="*/ 298047 w 2655024"/>
              <a:gd name="connsiteY1" fmla="*/ 716456 h 1449458"/>
              <a:gd name="connsiteX2" fmla="*/ 328951 w 2655024"/>
              <a:gd name="connsiteY2" fmla="*/ 938142 h 1449458"/>
              <a:gd name="connsiteX3" fmla="*/ 947842 w 2655024"/>
              <a:gd name="connsiteY3" fmla="*/ 879412 h 1449458"/>
              <a:gd name="connsiteX4" fmla="*/ 1216369 w 2655024"/>
              <a:gd name="connsiteY4" fmla="*/ 20966 h 1449458"/>
              <a:gd name="connsiteX5" fmla="*/ 2282076 w 2655024"/>
              <a:gd name="connsiteY5" fmla="*/ 267847 h 1449458"/>
              <a:gd name="connsiteX6" fmla="*/ 2299389 w 2655024"/>
              <a:gd name="connsiteY6" fmla="*/ 273222 h 1449458"/>
              <a:gd name="connsiteX7" fmla="*/ 2297773 w 2655024"/>
              <a:gd name="connsiteY7" fmla="*/ 269940 h 1449458"/>
              <a:gd name="connsiteX8" fmla="*/ 2287671 w 2655024"/>
              <a:gd name="connsiteY8" fmla="*/ 260804 h 1449458"/>
              <a:gd name="connsiteX9" fmla="*/ 2307133 w 2655024"/>
              <a:gd name="connsiteY9" fmla="*/ 254447 h 1449458"/>
              <a:gd name="connsiteX10" fmla="*/ 2314952 w 2655024"/>
              <a:gd name="connsiteY10" fmla="*/ 202045 h 1449458"/>
              <a:gd name="connsiteX11" fmla="*/ 2307618 w 2655024"/>
              <a:gd name="connsiteY11" fmla="*/ 136945 h 1449458"/>
              <a:gd name="connsiteX12" fmla="*/ 2310394 w 2655024"/>
              <a:gd name="connsiteY12" fmla="*/ 106928 h 1449458"/>
              <a:gd name="connsiteX13" fmla="*/ 2316536 w 2655024"/>
              <a:gd name="connsiteY13" fmla="*/ 71445 h 1449458"/>
              <a:gd name="connsiteX14" fmla="*/ 2300564 w 2655024"/>
              <a:gd name="connsiteY14" fmla="*/ 56367 h 1449458"/>
              <a:gd name="connsiteX15" fmla="*/ 2626992 w 2655024"/>
              <a:gd name="connsiteY15" fmla="*/ 551017 h 1449458"/>
              <a:gd name="connsiteX16" fmla="*/ 2633173 w 2655024"/>
              <a:gd name="connsiteY16" fmla="*/ 559044 h 1449458"/>
              <a:gd name="connsiteX17" fmla="*/ 2602772 w 2655024"/>
              <a:gd name="connsiteY17" fmla="*/ 567517 h 1449458"/>
              <a:gd name="connsiteX18" fmla="*/ 2360853 w 2655024"/>
              <a:gd name="connsiteY18" fmla="*/ 567178 h 1449458"/>
              <a:gd name="connsiteX19" fmla="*/ 1398445 w 2655024"/>
              <a:gd name="connsiteY19" fmla="*/ 361784 h 1449458"/>
              <a:gd name="connsiteX20" fmla="*/ 1202780 w 2655024"/>
              <a:gd name="connsiteY20" fmla="*/ 1029634 h 1449458"/>
              <a:gd name="connsiteX21" fmla="*/ 957962 w 2655024"/>
              <a:gd name="connsiteY21" fmla="*/ 1152249 h 1449458"/>
              <a:gd name="connsiteX22" fmla="*/ 299953 w 2655024"/>
              <a:gd name="connsiteY22" fmla="*/ 1211610 h 1449458"/>
              <a:gd name="connsiteX23" fmla="*/ 298047 w 2655024"/>
              <a:gd name="connsiteY23" fmla="*/ 1449458 h 1449458"/>
              <a:gd name="connsiteX24" fmla="*/ 0 w 2655024"/>
              <a:gd name="connsiteY24" fmla="*/ 1082957 h 1449458"/>
              <a:gd name="connsiteX0" fmla="*/ 0 w 2668059"/>
              <a:gd name="connsiteY0" fmla="*/ 1082957 h 1449458"/>
              <a:gd name="connsiteX1" fmla="*/ 298047 w 2668059"/>
              <a:gd name="connsiteY1" fmla="*/ 716456 h 1449458"/>
              <a:gd name="connsiteX2" fmla="*/ 328951 w 2668059"/>
              <a:gd name="connsiteY2" fmla="*/ 938142 h 1449458"/>
              <a:gd name="connsiteX3" fmla="*/ 947842 w 2668059"/>
              <a:gd name="connsiteY3" fmla="*/ 879412 h 1449458"/>
              <a:gd name="connsiteX4" fmla="*/ 1216369 w 2668059"/>
              <a:gd name="connsiteY4" fmla="*/ 20966 h 1449458"/>
              <a:gd name="connsiteX5" fmla="*/ 2282076 w 2668059"/>
              <a:gd name="connsiteY5" fmla="*/ 267847 h 1449458"/>
              <a:gd name="connsiteX6" fmla="*/ 2299389 w 2668059"/>
              <a:gd name="connsiteY6" fmla="*/ 273222 h 1449458"/>
              <a:gd name="connsiteX7" fmla="*/ 2297773 w 2668059"/>
              <a:gd name="connsiteY7" fmla="*/ 269940 h 1449458"/>
              <a:gd name="connsiteX8" fmla="*/ 2287671 w 2668059"/>
              <a:gd name="connsiteY8" fmla="*/ 260804 h 1449458"/>
              <a:gd name="connsiteX9" fmla="*/ 2307133 w 2668059"/>
              <a:gd name="connsiteY9" fmla="*/ 254447 h 1449458"/>
              <a:gd name="connsiteX10" fmla="*/ 2314952 w 2668059"/>
              <a:gd name="connsiteY10" fmla="*/ 202045 h 1449458"/>
              <a:gd name="connsiteX11" fmla="*/ 2307618 w 2668059"/>
              <a:gd name="connsiteY11" fmla="*/ 136945 h 1449458"/>
              <a:gd name="connsiteX12" fmla="*/ 2310394 w 2668059"/>
              <a:gd name="connsiteY12" fmla="*/ 106928 h 1449458"/>
              <a:gd name="connsiteX13" fmla="*/ 2316536 w 2668059"/>
              <a:gd name="connsiteY13" fmla="*/ 71445 h 1449458"/>
              <a:gd name="connsiteX14" fmla="*/ 2300564 w 2668059"/>
              <a:gd name="connsiteY14" fmla="*/ 56367 h 1449458"/>
              <a:gd name="connsiteX15" fmla="*/ 2626992 w 2668059"/>
              <a:gd name="connsiteY15" fmla="*/ 551017 h 1449458"/>
              <a:gd name="connsiteX16" fmla="*/ 2633173 w 2668059"/>
              <a:gd name="connsiteY16" fmla="*/ 559044 h 1449458"/>
              <a:gd name="connsiteX17" fmla="*/ 2360853 w 2668059"/>
              <a:gd name="connsiteY17" fmla="*/ 567178 h 1449458"/>
              <a:gd name="connsiteX18" fmla="*/ 1398445 w 2668059"/>
              <a:gd name="connsiteY18" fmla="*/ 361784 h 1449458"/>
              <a:gd name="connsiteX19" fmla="*/ 1202780 w 2668059"/>
              <a:gd name="connsiteY19" fmla="*/ 1029634 h 1449458"/>
              <a:gd name="connsiteX20" fmla="*/ 957962 w 2668059"/>
              <a:gd name="connsiteY20" fmla="*/ 1152249 h 1449458"/>
              <a:gd name="connsiteX21" fmla="*/ 299953 w 2668059"/>
              <a:gd name="connsiteY21" fmla="*/ 1211610 h 1449458"/>
              <a:gd name="connsiteX22" fmla="*/ 298047 w 2668059"/>
              <a:gd name="connsiteY22" fmla="*/ 1449458 h 1449458"/>
              <a:gd name="connsiteX23" fmla="*/ 0 w 2668059"/>
              <a:gd name="connsiteY23" fmla="*/ 1082957 h 1449458"/>
              <a:gd name="connsiteX0" fmla="*/ 0 w 2627909"/>
              <a:gd name="connsiteY0" fmla="*/ 1082957 h 1449458"/>
              <a:gd name="connsiteX1" fmla="*/ 298047 w 2627909"/>
              <a:gd name="connsiteY1" fmla="*/ 716456 h 1449458"/>
              <a:gd name="connsiteX2" fmla="*/ 328951 w 2627909"/>
              <a:gd name="connsiteY2" fmla="*/ 938142 h 1449458"/>
              <a:gd name="connsiteX3" fmla="*/ 947842 w 2627909"/>
              <a:gd name="connsiteY3" fmla="*/ 879412 h 1449458"/>
              <a:gd name="connsiteX4" fmla="*/ 1216369 w 2627909"/>
              <a:gd name="connsiteY4" fmla="*/ 20966 h 1449458"/>
              <a:gd name="connsiteX5" fmla="*/ 2282076 w 2627909"/>
              <a:gd name="connsiteY5" fmla="*/ 267847 h 1449458"/>
              <a:gd name="connsiteX6" fmla="*/ 2299389 w 2627909"/>
              <a:gd name="connsiteY6" fmla="*/ 273222 h 1449458"/>
              <a:gd name="connsiteX7" fmla="*/ 2297773 w 2627909"/>
              <a:gd name="connsiteY7" fmla="*/ 269940 h 1449458"/>
              <a:gd name="connsiteX8" fmla="*/ 2287671 w 2627909"/>
              <a:gd name="connsiteY8" fmla="*/ 260804 h 1449458"/>
              <a:gd name="connsiteX9" fmla="*/ 2307133 w 2627909"/>
              <a:gd name="connsiteY9" fmla="*/ 254447 h 1449458"/>
              <a:gd name="connsiteX10" fmla="*/ 2314952 w 2627909"/>
              <a:gd name="connsiteY10" fmla="*/ 202045 h 1449458"/>
              <a:gd name="connsiteX11" fmla="*/ 2307618 w 2627909"/>
              <a:gd name="connsiteY11" fmla="*/ 136945 h 1449458"/>
              <a:gd name="connsiteX12" fmla="*/ 2310394 w 2627909"/>
              <a:gd name="connsiteY12" fmla="*/ 106928 h 1449458"/>
              <a:gd name="connsiteX13" fmla="*/ 2316536 w 2627909"/>
              <a:gd name="connsiteY13" fmla="*/ 71445 h 1449458"/>
              <a:gd name="connsiteX14" fmla="*/ 2300564 w 2627909"/>
              <a:gd name="connsiteY14" fmla="*/ 56367 h 1449458"/>
              <a:gd name="connsiteX15" fmla="*/ 2626992 w 2627909"/>
              <a:gd name="connsiteY15" fmla="*/ 551017 h 1449458"/>
              <a:gd name="connsiteX16" fmla="*/ 2360853 w 2627909"/>
              <a:gd name="connsiteY16" fmla="*/ 567178 h 1449458"/>
              <a:gd name="connsiteX17" fmla="*/ 1398445 w 2627909"/>
              <a:gd name="connsiteY17" fmla="*/ 361784 h 1449458"/>
              <a:gd name="connsiteX18" fmla="*/ 1202780 w 2627909"/>
              <a:gd name="connsiteY18" fmla="*/ 1029634 h 1449458"/>
              <a:gd name="connsiteX19" fmla="*/ 957962 w 2627909"/>
              <a:gd name="connsiteY19" fmla="*/ 1152249 h 1449458"/>
              <a:gd name="connsiteX20" fmla="*/ 299953 w 2627909"/>
              <a:gd name="connsiteY20" fmla="*/ 1211610 h 1449458"/>
              <a:gd name="connsiteX21" fmla="*/ 298047 w 2627909"/>
              <a:gd name="connsiteY21" fmla="*/ 1449458 h 1449458"/>
              <a:gd name="connsiteX22" fmla="*/ 0 w 2627909"/>
              <a:gd name="connsiteY22" fmla="*/ 1082957 h 1449458"/>
              <a:gd name="connsiteX0" fmla="*/ 0 w 2371965"/>
              <a:gd name="connsiteY0" fmla="*/ 1082957 h 1449458"/>
              <a:gd name="connsiteX1" fmla="*/ 298047 w 2371965"/>
              <a:gd name="connsiteY1" fmla="*/ 716456 h 1449458"/>
              <a:gd name="connsiteX2" fmla="*/ 328951 w 2371965"/>
              <a:gd name="connsiteY2" fmla="*/ 938142 h 1449458"/>
              <a:gd name="connsiteX3" fmla="*/ 947842 w 2371965"/>
              <a:gd name="connsiteY3" fmla="*/ 879412 h 1449458"/>
              <a:gd name="connsiteX4" fmla="*/ 1216369 w 2371965"/>
              <a:gd name="connsiteY4" fmla="*/ 20966 h 1449458"/>
              <a:gd name="connsiteX5" fmla="*/ 2282076 w 2371965"/>
              <a:gd name="connsiteY5" fmla="*/ 267847 h 1449458"/>
              <a:gd name="connsiteX6" fmla="*/ 2299389 w 2371965"/>
              <a:gd name="connsiteY6" fmla="*/ 273222 h 1449458"/>
              <a:gd name="connsiteX7" fmla="*/ 2297773 w 2371965"/>
              <a:gd name="connsiteY7" fmla="*/ 269940 h 1449458"/>
              <a:gd name="connsiteX8" fmla="*/ 2287671 w 2371965"/>
              <a:gd name="connsiteY8" fmla="*/ 260804 h 1449458"/>
              <a:gd name="connsiteX9" fmla="*/ 2307133 w 2371965"/>
              <a:gd name="connsiteY9" fmla="*/ 254447 h 1449458"/>
              <a:gd name="connsiteX10" fmla="*/ 2314952 w 2371965"/>
              <a:gd name="connsiteY10" fmla="*/ 202045 h 1449458"/>
              <a:gd name="connsiteX11" fmla="*/ 2307618 w 2371965"/>
              <a:gd name="connsiteY11" fmla="*/ 136945 h 1449458"/>
              <a:gd name="connsiteX12" fmla="*/ 2310394 w 2371965"/>
              <a:gd name="connsiteY12" fmla="*/ 106928 h 1449458"/>
              <a:gd name="connsiteX13" fmla="*/ 2316536 w 2371965"/>
              <a:gd name="connsiteY13" fmla="*/ 71445 h 1449458"/>
              <a:gd name="connsiteX14" fmla="*/ 2300564 w 2371965"/>
              <a:gd name="connsiteY14" fmla="*/ 56367 h 1449458"/>
              <a:gd name="connsiteX15" fmla="*/ 2360853 w 2371965"/>
              <a:gd name="connsiteY15" fmla="*/ 567178 h 1449458"/>
              <a:gd name="connsiteX16" fmla="*/ 1398445 w 2371965"/>
              <a:gd name="connsiteY16" fmla="*/ 361784 h 1449458"/>
              <a:gd name="connsiteX17" fmla="*/ 1202780 w 2371965"/>
              <a:gd name="connsiteY17" fmla="*/ 1029634 h 1449458"/>
              <a:gd name="connsiteX18" fmla="*/ 957962 w 2371965"/>
              <a:gd name="connsiteY18" fmla="*/ 1152249 h 1449458"/>
              <a:gd name="connsiteX19" fmla="*/ 299953 w 2371965"/>
              <a:gd name="connsiteY19" fmla="*/ 1211610 h 1449458"/>
              <a:gd name="connsiteX20" fmla="*/ 298047 w 2371965"/>
              <a:gd name="connsiteY20" fmla="*/ 1449458 h 1449458"/>
              <a:gd name="connsiteX21" fmla="*/ 0 w 2371965"/>
              <a:gd name="connsiteY21" fmla="*/ 1082957 h 1449458"/>
              <a:gd name="connsiteX0" fmla="*/ 0 w 2420454"/>
              <a:gd name="connsiteY0" fmla="*/ 1082957 h 1449458"/>
              <a:gd name="connsiteX1" fmla="*/ 298047 w 2420454"/>
              <a:gd name="connsiteY1" fmla="*/ 716456 h 1449458"/>
              <a:gd name="connsiteX2" fmla="*/ 328951 w 2420454"/>
              <a:gd name="connsiteY2" fmla="*/ 938142 h 1449458"/>
              <a:gd name="connsiteX3" fmla="*/ 947842 w 2420454"/>
              <a:gd name="connsiteY3" fmla="*/ 879412 h 1449458"/>
              <a:gd name="connsiteX4" fmla="*/ 1216369 w 2420454"/>
              <a:gd name="connsiteY4" fmla="*/ 20966 h 1449458"/>
              <a:gd name="connsiteX5" fmla="*/ 2282076 w 2420454"/>
              <a:gd name="connsiteY5" fmla="*/ 267847 h 1449458"/>
              <a:gd name="connsiteX6" fmla="*/ 2299389 w 2420454"/>
              <a:gd name="connsiteY6" fmla="*/ 273222 h 1449458"/>
              <a:gd name="connsiteX7" fmla="*/ 2297773 w 2420454"/>
              <a:gd name="connsiteY7" fmla="*/ 269940 h 1449458"/>
              <a:gd name="connsiteX8" fmla="*/ 2287671 w 2420454"/>
              <a:gd name="connsiteY8" fmla="*/ 260804 h 1449458"/>
              <a:gd name="connsiteX9" fmla="*/ 2307133 w 2420454"/>
              <a:gd name="connsiteY9" fmla="*/ 254447 h 1449458"/>
              <a:gd name="connsiteX10" fmla="*/ 2314952 w 2420454"/>
              <a:gd name="connsiteY10" fmla="*/ 202045 h 1449458"/>
              <a:gd name="connsiteX11" fmla="*/ 2307618 w 2420454"/>
              <a:gd name="connsiteY11" fmla="*/ 136945 h 1449458"/>
              <a:gd name="connsiteX12" fmla="*/ 2310394 w 2420454"/>
              <a:gd name="connsiteY12" fmla="*/ 106928 h 1449458"/>
              <a:gd name="connsiteX13" fmla="*/ 2316536 w 2420454"/>
              <a:gd name="connsiteY13" fmla="*/ 71445 h 1449458"/>
              <a:gd name="connsiteX14" fmla="*/ 2360853 w 2420454"/>
              <a:gd name="connsiteY14" fmla="*/ 567178 h 1449458"/>
              <a:gd name="connsiteX15" fmla="*/ 1398445 w 2420454"/>
              <a:gd name="connsiteY15" fmla="*/ 361784 h 1449458"/>
              <a:gd name="connsiteX16" fmla="*/ 1202780 w 2420454"/>
              <a:gd name="connsiteY16" fmla="*/ 1029634 h 1449458"/>
              <a:gd name="connsiteX17" fmla="*/ 957962 w 2420454"/>
              <a:gd name="connsiteY17" fmla="*/ 1152249 h 1449458"/>
              <a:gd name="connsiteX18" fmla="*/ 299953 w 2420454"/>
              <a:gd name="connsiteY18" fmla="*/ 1211610 h 1449458"/>
              <a:gd name="connsiteX19" fmla="*/ 298047 w 2420454"/>
              <a:gd name="connsiteY19" fmla="*/ 1449458 h 1449458"/>
              <a:gd name="connsiteX20" fmla="*/ 0 w 2420454"/>
              <a:gd name="connsiteY20" fmla="*/ 1082957 h 1449458"/>
              <a:gd name="connsiteX0" fmla="*/ 0 w 2418888"/>
              <a:gd name="connsiteY0" fmla="*/ 1082957 h 1449458"/>
              <a:gd name="connsiteX1" fmla="*/ 298047 w 2418888"/>
              <a:gd name="connsiteY1" fmla="*/ 716456 h 1449458"/>
              <a:gd name="connsiteX2" fmla="*/ 328951 w 2418888"/>
              <a:gd name="connsiteY2" fmla="*/ 938142 h 1449458"/>
              <a:gd name="connsiteX3" fmla="*/ 947842 w 2418888"/>
              <a:gd name="connsiteY3" fmla="*/ 879412 h 1449458"/>
              <a:gd name="connsiteX4" fmla="*/ 1216369 w 2418888"/>
              <a:gd name="connsiteY4" fmla="*/ 20966 h 1449458"/>
              <a:gd name="connsiteX5" fmla="*/ 2282076 w 2418888"/>
              <a:gd name="connsiteY5" fmla="*/ 267847 h 1449458"/>
              <a:gd name="connsiteX6" fmla="*/ 2299389 w 2418888"/>
              <a:gd name="connsiteY6" fmla="*/ 273222 h 1449458"/>
              <a:gd name="connsiteX7" fmla="*/ 2297773 w 2418888"/>
              <a:gd name="connsiteY7" fmla="*/ 269940 h 1449458"/>
              <a:gd name="connsiteX8" fmla="*/ 2287671 w 2418888"/>
              <a:gd name="connsiteY8" fmla="*/ 260804 h 1449458"/>
              <a:gd name="connsiteX9" fmla="*/ 2307133 w 2418888"/>
              <a:gd name="connsiteY9" fmla="*/ 254447 h 1449458"/>
              <a:gd name="connsiteX10" fmla="*/ 2314952 w 2418888"/>
              <a:gd name="connsiteY10" fmla="*/ 202045 h 1449458"/>
              <a:gd name="connsiteX11" fmla="*/ 2307618 w 2418888"/>
              <a:gd name="connsiteY11" fmla="*/ 136945 h 1449458"/>
              <a:gd name="connsiteX12" fmla="*/ 2310394 w 2418888"/>
              <a:gd name="connsiteY12" fmla="*/ 106928 h 1449458"/>
              <a:gd name="connsiteX13" fmla="*/ 2360853 w 2418888"/>
              <a:gd name="connsiteY13" fmla="*/ 567178 h 1449458"/>
              <a:gd name="connsiteX14" fmla="*/ 1398445 w 2418888"/>
              <a:gd name="connsiteY14" fmla="*/ 361784 h 1449458"/>
              <a:gd name="connsiteX15" fmla="*/ 1202780 w 2418888"/>
              <a:gd name="connsiteY15" fmla="*/ 1029634 h 1449458"/>
              <a:gd name="connsiteX16" fmla="*/ 957962 w 2418888"/>
              <a:gd name="connsiteY16" fmla="*/ 1152249 h 1449458"/>
              <a:gd name="connsiteX17" fmla="*/ 299953 w 2418888"/>
              <a:gd name="connsiteY17" fmla="*/ 1211610 h 1449458"/>
              <a:gd name="connsiteX18" fmla="*/ 298047 w 2418888"/>
              <a:gd name="connsiteY18" fmla="*/ 1449458 h 1449458"/>
              <a:gd name="connsiteX19" fmla="*/ 0 w 2418888"/>
              <a:gd name="connsiteY19" fmla="*/ 1082957 h 1449458"/>
              <a:gd name="connsiteX0" fmla="*/ 0 w 2418888"/>
              <a:gd name="connsiteY0" fmla="*/ 1082957 h 1449458"/>
              <a:gd name="connsiteX1" fmla="*/ 298047 w 2418888"/>
              <a:gd name="connsiteY1" fmla="*/ 716456 h 1449458"/>
              <a:gd name="connsiteX2" fmla="*/ 328951 w 2418888"/>
              <a:gd name="connsiteY2" fmla="*/ 938142 h 1449458"/>
              <a:gd name="connsiteX3" fmla="*/ 947842 w 2418888"/>
              <a:gd name="connsiteY3" fmla="*/ 879412 h 1449458"/>
              <a:gd name="connsiteX4" fmla="*/ 1216369 w 2418888"/>
              <a:gd name="connsiteY4" fmla="*/ 20966 h 1449458"/>
              <a:gd name="connsiteX5" fmla="*/ 2282076 w 2418888"/>
              <a:gd name="connsiteY5" fmla="*/ 267847 h 1449458"/>
              <a:gd name="connsiteX6" fmla="*/ 2299389 w 2418888"/>
              <a:gd name="connsiteY6" fmla="*/ 273222 h 1449458"/>
              <a:gd name="connsiteX7" fmla="*/ 2297773 w 2418888"/>
              <a:gd name="connsiteY7" fmla="*/ 269940 h 1449458"/>
              <a:gd name="connsiteX8" fmla="*/ 2287671 w 2418888"/>
              <a:gd name="connsiteY8" fmla="*/ 260804 h 1449458"/>
              <a:gd name="connsiteX9" fmla="*/ 2314952 w 2418888"/>
              <a:gd name="connsiteY9" fmla="*/ 202045 h 1449458"/>
              <a:gd name="connsiteX10" fmla="*/ 2307618 w 2418888"/>
              <a:gd name="connsiteY10" fmla="*/ 136945 h 1449458"/>
              <a:gd name="connsiteX11" fmla="*/ 2310394 w 2418888"/>
              <a:gd name="connsiteY11" fmla="*/ 106928 h 1449458"/>
              <a:gd name="connsiteX12" fmla="*/ 2360853 w 2418888"/>
              <a:gd name="connsiteY12" fmla="*/ 567178 h 1449458"/>
              <a:gd name="connsiteX13" fmla="*/ 1398445 w 2418888"/>
              <a:gd name="connsiteY13" fmla="*/ 361784 h 1449458"/>
              <a:gd name="connsiteX14" fmla="*/ 1202780 w 2418888"/>
              <a:gd name="connsiteY14" fmla="*/ 1029634 h 1449458"/>
              <a:gd name="connsiteX15" fmla="*/ 957962 w 2418888"/>
              <a:gd name="connsiteY15" fmla="*/ 1152249 h 1449458"/>
              <a:gd name="connsiteX16" fmla="*/ 299953 w 2418888"/>
              <a:gd name="connsiteY16" fmla="*/ 1211610 h 1449458"/>
              <a:gd name="connsiteX17" fmla="*/ 298047 w 2418888"/>
              <a:gd name="connsiteY17" fmla="*/ 1449458 h 1449458"/>
              <a:gd name="connsiteX18" fmla="*/ 0 w 2418888"/>
              <a:gd name="connsiteY18" fmla="*/ 1082957 h 1449458"/>
              <a:gd name="connsiteX0" fmla="*/ 0 w 2418888"/>
              <a:gd name="connsiteY0" fmla="*/ 1082957 h 1449458"/>
              <a:gd name="connsiteX1" fmla="*/ 298047 w 2418888"/>
              <a:gd name="connsiteY1" fmla="*/ 716456 h 1449458"/>
              <a:gd name="connsiteX2" fmla="*/ 328951 w 2418888"/>
              <a:gd name="connsiteY2" fmla="*/ 938142 h 1449458"/>
              <a:gd name="connsiteX3" fmla="*/ 947842 w 2418888"/>
              <a:gd name="connsiteY3" fmla="*/ 879412 h 1449458"/>
              <a:gd name="connsiteX4" fmla="*/ 1216369 w 2418888"/>
              <a:gd name="connsiteY4" fmla="*/ 20966 h 1449458"/>
              <a:gd name="connsiteX5" fmla="*/ 2282076 w 2418888"/>
              <a:gd name="connsiteY5" fmla="*/ 267847 h 1449458"/>
              <a:gd name="connsiteX6" fmla="*/ 2299389 w 2418888"/>
              <a:gd name="connsiteY6" fmla="*/ 273222 h 1449458"/>
              <a:gd name="connsiteX7" fmla="*/ 2297773 w 2418888"/>
              <a:gd name="connsiteY7" fmla="*/ 269940 h 1449458"/>
              <a:gd name="connsiteX8" fmla="*/ 2314952 w 2418888"/>
              <a:gd name="connsiteY8" fmla="*/ 202045 h 1449458"/>
              <a:gd name="connsiteX9" fmla="*/ 2307618 w 2418888"/>
              <a:gd name="connsiteY9" fmla="*/ 136945 h 1449458"/>
              <a:gd name="connsiteX10" fmla="*/ 2310394 w 2418888"/>
              <a:gd name="connsiteY10" fmla="*/ 106928 h 1449458"/>
              <a:gd name="connsiteX11" fmla="*/ 2360853 w 2418888"/>
              <a:gd name="connsiteY11" fmla="*/ 567178 h 1449458"/>
              <a:gd name="connsiteX12" fmla="*/ 1398445 w 2418888"/>
              <a:gd name="connsiteY12" fmla="*/ 361784 h 1449458"/>
              <a:gd name="connsiteX13" fmla="*/ 1202780 w 2418888"/>
              <a:gd name="connsiteY13" fmla="*/ 1029634 h 1449458"/>
              <a:gd name="connsiteX14" fmla="*/ 957962 w 2418888"/>
              <a:gd name="connsiteY14" fmla="*/ 1152249 h 1449458"/>
              <a:gd name="connsiteX15" fmla="*/ 299953 w 2418888"/>
              <a:gd name="connsiteY15" fmla="*/ 1211610 h 1449458"/>
              <a:gd name="connsiteX16" fmla="*/ 298047 w 2418888"/>
              <a:gd name="connsiteY16" fmla="*/ 1449458 h 1449458"/>
              <a:gd name="connsiteX17" fmla="*/ 0 w 2418888"/>
              <a:gd name="connsiteY17" fmla="*/ 1082957 h 1449458"/>
              <a:gd name="connsiteX0" fmla="*/ 0 w 2418888"/>
              <a:gd name="connsiteY0" fmla="*/ 1082957 h 1449458"/>
              <a:gd name="connsiteX1" fmla="*/ 298047 w 2418888"/>
              <a:gd name="connsiteY1" fmla="*/ 716456 h 1449458"/>
              <a:gd name="connsiteX2" fmla="*/ 328951 w 2418888"/>
              <a:gd name="connsiteY2" fmla="*/ 938142 h 1449458"/>
              <a:gd name="connsiteX3" fmla="*/ 947842 w 2418888"/>
              <a:gd name="connsiteY3" fmla="*/ 879412 h 1449458"/>
              <a:gd name="connsiteX4" fmla="*/ 1216369 w 2418888"/>
              <a:gd name="connsiteY4" fmla="*/ 20966 h 1449458"/>
              <a:gd name="connsiteX5" fmla="*/ 2282076 w 2418888"/>
              <a:gd name="connsiteY5" fmla="*/ 267847 h 1449458"/>
              <a:gd name="connsiteX6" fmla="*/ 2299389 w 2418888"/>
              <a:gd name="connsiteY6" fmla="*/ 273222 h 1449458"/>
              <a:gd name="connsiteX7" fmla="*/ 2314952 w 2418888"/>
              <a:gd name="connsiteY7" fmla="*/ 202045 h 1449458"/>
              <a:gd name="connsiteX8" fmla="*/ 2307618 w 2418888"/>
              <a:gd name="connsiteY8" fmla="*/ 136945 h 1449458"/>
              <a:gd name="connsiteX9" fmla="*/ 2310394 w 2418888"/>
              <a:gd name="connsiteY9" fmla="*/ 106928 h 1449458"/>
              <a:gd name="connsiteX10" fmla="*/ 2360853 w 2418888"/>
              <a:gd name="connsiteY10" fmla="*/ 567178 h 1449458"/>
              <a:gd name="connsiteX11" fmla="*/ 1398445 w 2418888"/>
              <a:gd name="connsiteY11" fmla="*/ 361784 h 1449458"/>
              <a:gd name="connsiteX12" fmla="*/ 1202780 w 2418888"/>
              <a:gd name="connsiteY12" fmla="*/ 1029634 h 1449458"/>
              <a:gd name="connsiteX13" fmla="*/ 957962 w 2418888"/>
              <a:gd name="connsiteY13" fmla="*/ 1152249 h 1449458"/>
              <a:gd name="connsiteX14" fmla="*/ 299953 w 2418888"/>
              <a:gd name="connsiteY14" fmla="*/ 1211610 h 1449458"/>
              <a:gd name="connsiteX15" fmla="*/ 298047 w 2418888"/>
              <a:gd name="connsiteY15" fmla="*/ 1449458 h 1449458"/>
              <a:gd name="connsiteX16" fmla="*/ 0 w 2418888"/>
              <a:gd name="connsiteY16" fmla="*/ 1082957 h 1449458"/>
              <a:gd name="connsiteX0" fmla="*/ 0 w 2418888"/>
              <a:gd name="connsiteY0" fmla="*/ 1082957 h 1449458"/>
              <a:gd name="connsiteX1" fmla="*/ 298047 w 2418888"/>
              <a:gd name="connsiteY1" fmla="*/ 716456 h 1449458"/>
              <a:gd name="connsiteX2" fmla="*/ 328951 w 2418888"/>
              <a:gd name="connsiteY2" fmla="*/ 938142 h 1449458"/>
              <a:gd name="connsiteX3" fmla="*/ 947842 w 2418888"/>
              <a:gd name="connsiteY3" fmla="*/ 879412 h 1449458"/>
              <a:gd name="connsiteX4" fmla="*/ 1216369 w 2418888"/>
              <a:gd name="connsiteY4" fmla="*/ 20966 h 1449458"/>
              <a:gd name="connsiteX5" fmla="*/ 2282076 w 2418888"/>
              <a:gd name="connsiteY5" fmla="*/ 267847 h 1449458"/>
              <a:gd name="connsiteX6" fmla="*/ 2314952 w 2418888"/>
              <a:gd name="connsiteY6" fmla="*/ 202045 h 1449458"/>
              <a:gd name="connsiteX7" fmla="*/ 2307618 w 2418888"/>
              <a:gd name="connsiteY7" fmla="*/ 136945 h 1449458"/>
              <a:gd name="connsiteX8" fmla="*/ 2310394 w 2418888"/>
              <a:gd name="connsiteY8" fmla="*/ 106928 h 1449458"/>
              <a:gd name="connsiteX9" fmla="*/ 2360853 w 2418888"/>
              <a:gd name="connsiteY9" fmla="*/ 567178 h 1449458"/>
              <a:gd name="connsiteX10" fmla="*/ 1398445 w 2418888"/>
              <a:gd name="connsiteY10" fmla="*/ 361784 h 1449458"/>
              <a:gd name="connsiteX11" fmla="*/ 1202780 w 2418888"/>
              <a:gd name="connsiteY11" fmla="*/ 1029634 h 1449458"/>
              <a:gd name="connsiteX12" fmla="*/ 957962 w 2418888"/>
              <a:gd name="connsiteY12" fmla="*/ 1152249 h 1449458"/>
              <a:gd name="connsiteX13" fmla="*/ 299953 w 2418888"/>
              <a:gd name="connsiteY13" fmla="*/ 1211610 h 1449458"/>
              <a:gd name="connsiteX14" fmla="*/ 298047 w 2418888"/>
              <a:gd name="connsiteY14" fmla="*/ 1449458 h 1449458"/>
              <a:gd name="connsiteX15" fmla="*/ 0 w 2418888"/>
              <a:gd name="connsiteY15" fmla="*/ 1082957 h 1449458"/>
              <a:gd name="connsiteX0" fmla="*/ 0 w 2418888"/>
              <a:gd name="connsiteY0" fmla="*/ 1089126 h 1455627"/>
              <a:gd name="connsiteX1" fmla="*/ 298047 w 2418888"/>
              <a:gd name="connsiteY1" fmla="*/ 722625 h 1455627"/>
              <a:gd name="connsiteX2" fmla="*/ 328951 w 2418888"/>
              <a:gd name="connsiteY2" fmla="*/ 944311 h 1455627"/>
              <a:gd name="connsiteX3" fmla="*/ 947842 w 2418888"/>
              <a:gd name="connsiteY3" fmla="*/ 885581 h 1455627"/>
              <a:gd name="connsiteX4" fmla="*/ 1216369 w 2418888"/>
              <a:gd name="connsiteY4" fmla="*/ 27135 h 1455627"/>
              <a:gd name="connsiteX5" fmla="*/ 2314952 w 2418888"/>
              <a:gd name="connsiteY5" fmla="*/ 208214 h 1455627"/>
              <a:gd name="connsiteX6" fmla="*/ 2307618 w 2418888"/>
              <a:gd name="connsiteY6" fmla="*/ 143114 h 1455627"/>
              <a:gd name="connsiteX7" fmla="*/ 2310394 w 2418888"/>
              <a:gd name="connsiteY7" fmla="*/ 113097 h 1455627"/>
              <a:gd name="connsiteX8" fmla="*/ 2360853 w 2418888"/>
              <a:gd name="connsiteY8" fmla="*/ 573347 h 1455627"/>
              <a:gd name="connsiteX9" fmla="*/ 1398445 w 2418888"/>
              <a:gd name="connsiteY9" fmla="*/ 367953 h 1455627"/>
              <a:gd name="connsiteX10" fmla="*/ 1202780 w 2418888"/>
              <a:gd name="connsiteY10" fmla="*/ 1035803 h 1455627"/>
              <a:gd name="connsiteX11" fmla="*/ 957962 w 2418888"/>
              <a:gd name="connsiteY11" fmla="*/ 1158418 h 1455627"/>
              <a:gd name="connsiteX12" fmla="*/ 299953 w 2418888"/>
              <a:gd name="connsiteY12" fmla="*/ 1217779 h 1455627"/>
              <a:gd name="connsiteX13" fmla="*/ 298047 w 2418888"/>
              <a:gd name="connsiteY13" fmla="*/ 1455627 h 1455627"/>
              <a:gd name="connsiteX14" fmla="*/ 0 w 2418888"/>
              <a:gd name="connsiteY14" fmla="*/ 1089126 h 1455627"/>
              <a:gd name="connsiteX0" fmla="*/ 0 w 2418888"/>
              <a:gd name="connsiteY0" fmla="*/ 1098957 h 1465458"/>
              <a:gd name="connsiteX1" fmla="*/ 298047 w 2418888"/>
              <a:gd name="connsiteY1" fmla="*/ 732456 h 1465458"/>
              <a:gd name="connsiteX2" fmla="*/ 328951 w 2418888"/>
              <a:gd name="connsiteY2" fmla="*/ 954142 h 1465458"/>
              <a:gd name="connsiteX3" fmla="*/ 947842 w 2418888"/>
              <a:gd name="connsiteY3" fmla="*/ 895412 h 1465458"/>
              <a:gd name="connsiteX4" fmla="*/ 1216369 w 2418888"/>
              <a:gd name="connsiteY4" fmla="*/ 36966 h 1465458"/>
              <a:gd name="connsiteX5" fmla="*/ 2307618 w 2418888"/>
              <a:gd name="connsiteY5" fmla="*/ 152945 h 1465458"/>
              <a:gd name="connsiteX6" fmla="*/ 2310394 w 2418888"/>
              <a:gd name="connsiteY6" fmla="*/ 122928 h 1465458"/>
              <a:gd name="connsiteX7" fmla="*/ 2360853 w 2418888"/>
              <a:gd name="connsiteY7" fmla="*/ 583178 h 1465458"/>
              <a:gd name="connsiteX8" fmla="*/ 1398445 w 2418888"/>
              <a:gd name="connsiteY8" fmla="*/ 377784 h 1465458"/>
              <a:gd name="connsiteX9" fmla="*/ 1202780 w 2418888"/>
              <a:gd name="connsiteY9" fmla="*/ 1045634 h 1465458"/>
              <a:gd name="connsiteX10" fmla="*/ 957962 w 2418888"/>
              <a:gd name="connsiteY10" fmla="*/ 1168249 h 1465458"/>
              <a:gd name="connsiteX11" fmla="*/ 299953 w 2418888"/>
              <a:gd name="connsiteY11" fmla="*/ 1227610 h 1465458"/>
              <a:gd name="connsiteX12" fmla="*/ 298047 w 2418888"/>
              <a:gd name="connsiteY12" fmla="*/ 1465458 h 1465458"/>
              <a:gd name="connsiteX13" fmla="*/ 0 w 2418888"/>
              <a:gd name="connsiteY13" fmla="*/ 1098957 h 1465458"/>
              <a:gd name="connsiteX0" fmla="*/ 0 w 2418888"/>
              <a:gd name="connsiteY0" fmla="*/ 1117445 h 1483946"/>
              <a:gd name="connsiteX1" fmla="*/ 298047 w 2418888"/>
              <a:gd name="connsiteY1" fmla="*/ 750944 h 1483946"/>
              <a:gd name="connsiteX2" fmla="*/ 328951 w 2418888"/>
              <a:gd name="connsiteY2" fmla="*/ 972630 h 1483946"/>
              <a:gd name="connsiteX3" fmla="*/ 947842 w 2418888"/>
              <a:gd name="connsiteY3" fmla="*/ 913900 h 1483946"/>
              <a:gd name="connsiteX4" fmla="*/ 1216369 w 2418888"/>
              <a:gd name="connsiteY4" fmla="*/ 55454 h 1483946"/>
              <a:gd name="connsiteX5" fmla="*/ 2310394 w 2418888"/>
              <a:gd name="connsiteY5" fmla="*/ 141416 h 1483946"/>
              <a:gd name="connsiteX6" fmla="*/ 2360853 w 2418888"/>
              <a:gd name="connsiteY6" fmla="*/ 601666 h 1483946"/>
              <a:gd name="connsiteX7" fmla="*/ 1398445 w 2418888"/>
              <a:gd name="connsiteY7" fmla="*/ 396272 h 1483946"/>
              <a:gd name="connsiteX8" fmla="*/ 1202780 w 2418888"/>
              <a:gd name="connsiteY8" fmla="*/ 1064122 h 1483946"/>
              <a:gd name="connsiteX9" fmla="*/ 957962 w 2418888"/>
              <a:gd name="connsiteY9" fmla="*/ 1186737 h 1483946"/>
              <a:gd name="connsiteX10" fmla="*/ 299953 w 2418888"/>
              <a:gd name="connsiteY10" fmla="*/ 1246098 h 1483946"/>
              <a:gd name="connsiteX11" fmla="*/ 298047 w 2418888"/>
              <a:gd name="connsiteY11" fmla="*/ 1483946 h 1483946"/>
              <a:gd name="connsiteX12" fmla="*/ 0 w 2418888"/>
              <a:gd name="connsiteY12" fmla="*/ 1117445 h 1483946"/>
              <a:gd name="connsiteX0" fmla="*/ 0 w 2423595"/>
              <a:gd name="connsiteY0" fmla="*/ 1093750 h 1460251"/>
              <a:gd name="connsiteX1" fmla="*/ 298047 w 2423595"/>
              <a:gd name="connsiteY1" fmla="*/ 727249 h 1460251"/>
              <a:gd name="connsiteX2" fmla="*/ 328951 w 2423595"/>
              <a:gd name="connsiteY2" fmla="*/ 948935 h 1460251"/>
              <a:gd name="connsiteX3" fmla="*/ 947842 w 2423595"/>
              <a:gd name="connsiteY3" fmla="*/ 890205 h 1460251"/>
              <a:gd name="connsiteX4" fmla="*/ 1216369 w 2423595"/>
              <a:gd name="connsiteY4" fmla="*/ 31759 h 1460251"/>
              <a:gd name="connsiteX5" fmla="*/ 2333175 w 2423595"/>
              <a:gd name="connsiteY5" fmla="*/ 292381 h 1460251"/>
              <a:gd name="connsiteX6" fmla="*/ 2360853 w 2423595"/>
              <a:gd name="connsiteY6" fmla="*/ 577971 h 1460251"/>
              <a:gd name="connsiteX7" fmla="*/ 1398445 w 2423595"/>
              <a:gd name="connsiteY7" fmla="*/ 372577 h 1460251"/>
              <a:gd name="connsiteX8" fmla="*/ 1202780 w 2423595"/>
              <a:gd name="connsiteY8" fmla="*/ 1040427 h 1460251"/>
              <a:gd name="connsiteX9" fmla="*/ 957962 w 2423595"/>
              <a:gd name="connsiteY9" fmla="*/ 1163042 h 1460251"/>
              <a:gd name="connsiteX10" fmla="*/ 299953 w 2423595"/>
              <a:gd name="connsiteY10" fmla="*/ 1222403 h 1460251"/>
              <a:gd name="connsiteX11" fmla="*/ 298047 w 2423595"/>
              <a:gd name="connsiteY11" fmla="*/ 1460251 h 1460251"/>
              <a:gd name="connsiteX12" fmla="*/ 0 w 2423595"/>
              <a:gd name="connsiteY12" fmla="*/ 1093750 h 1460251"/>
              <a:gd name="connsiteX0" fmla="*/ 0 w 2333308"/>
              <a:gd name="connsiteY0" fmla="*/ 1093750 h 1460251"/>
              <a:gd name="connsiteX1" fmla="*/ 298047 w 2333308"/>
              <a:gd name="connsiteY1" fmla="*/ 727249 h 1460251"/>
              <a:gd name="connsiteX2" fmla="*/ 328951 w 2333308"/>
              <a:gd name="connsiteY2" fmla="*/ 948935 h 1460251"/>
              <a:gd name="connsiteX3" fmla="*/ 947842 w 2333308"/>
              <a:gd name="connsiteY3" fmla="*/ 890205 h 1460251"/>
              <a:gd name="connsiteX4" fmla="*/ 1216369 w 2333308"/>
              <a:gd name="connsiteY4" fmla="*/ 31759 h 1460251"/>
              <a:gd name="connsiteX5" fmla="*/ 2333175 w 2333308"/>
              <a:gd name="connsiteY5" fmla="*/ 292381 h 1460251"/>
              <a:gd name="connsiteX6" fmla="*/ 1753938 w 2333308"/>
              <a:gd name="connsiteY6" fmla="*/ 353104 h 1460251"/>
              <a:gd name="connsiteX7" fmla="*/ 1398445 w 2333308"/>
              <a:gd name="connsiteY7" fmla="*/ 372577 h 1460251"/>
              <a:gd name="connsiteX8" fmla="*/ 1202780 w 2333308"/>
              <a:gd name="connsiteY8" fmla="*/ 1040427 h 1460251"/>
              <a:gd name="connsiteX9" fmla="*/ 957962 w 2333308"/>
              <a:gd name="connsiteY9" fmla="*/ 1163042 h 1460251"/>
              <a:gd name="connsiteX10" fmla="*/ 299953 w 2333308"/>
              <a:gd name="connsiteY10" fmla="*/ 1222403 h 1460251"/>
              <a:gd name="connsiteX11" fmla="*/ 298047 w 2333308"/>
              <a:gd name="connsiteY11" fmla="*/ 1460251 h 1460251"/>
              <a:gd name="connsiteX12" fmla="*/ 0 w 2333308"/>
              <a:gd name="connsiteY12" fmla="*/ 1093750 h 1460251"/>
              <a:gd name="connsiteX0" fmla="*/ 0 w 1852840"/>
              <a:gd name="connsiteY0" fmla="*/ 1123696 h 1490197"/>
              <a:gd name="connsiteX1" fmla="*/ 298047 w 1852840"/>
              <a:gd name="connsiteY1" fmla="*/ 757195 h 1490197"/>
              <a:gd name="connsiteX2" fmla="*/ 328951 w 1852840"/>
              <a:gd name="connsiteY2" fmla="*/ 978881 h 1490197"/>
              <a:gd name="connsiteX3" fmla="*/ 947842 w 1852840"/>
              <a:gd name="connsiteY3" fmla="*/ 920151 h 1490197"/>
              <a:gd name="connsiteX4" fmla="*/ 1216369 w 1852840"/>
              <a:gd name="connsiteY4" fmla="*/ 61705 h 1490197"/>
              <a:gd name="connsiteX5" fmla="*/ 1830955 w 1852840"/>
              <a:gd name="connsiteY5" fmla="*/ 122644 h 1490197"/>
              <a:gd name="connsiteX6" fmla="*/ 1753938 w 1852840"/>
              <a:gd name="connsiteY6" fmla="*/ 383050 h 1490197"/>
              <a:gd name="connsiteX7" fmla="*/ 1398445 w 1852840"/>
              <a:gd name="connsiteY7" fmla="*/ 402523 h 1490197"/>
              <a:gd name="connsiteX8" fmla="*/ 1202780 w 1852840"/>
              <a:gd name="connsiteY8" fmla="*/ 1070373 h 1490197"/>
              <a:gd name="connsiteX9" fmla="*/ 957962 w 1852840"/>
              <a:gd name="connsiteY9" fmla="*/ 1192988 h 1490197"/>
              <a:gd name="connsiteX10" fmla="*/ 299953 w 1852840"/>
              <a:gd name="connsiteY10" fmla="*/ 1252349 h 1490197"/>
              <a:gd name="connsiteX11" fmla="*/ 298047 w 1852840"/>
              <a:gd name="connsiteY11" fmla="*/ 1490197 h 1490197"/>
              <a:gd name="connsiteX12" fmla="*/ 0 w 1852840"/>
              <a:gd name="connsiteY12" fmla="*/ 1123696 h 1490197"/>
              <a:gd name="connsiteX0" fmla="*/ 0 w 1792443"/>
              <a:gd name="connsiteY0" fmla="*/ 1179564 h 1546065"/>
              <a:gd name="connsiteX1" fmla="*/ 298047 w 1792443"/>
              <a:gd name="connsiteY1" fmla="*/ 813063 h 1546065"/>
              <a:gd name="connsiteX2" fmla="*/ 328951 w 1792443"/>
              <a:gd name="connsiteY2" fmla="*/ 1034749 h 1546065"/>
              <a:gd name="connsiteX3" fmla="*/ 947842 w 1792443"/>
              <a:gd name="connsiteY3" fmla="*/ 976019 h 1546065"/>
              <a:gd name="connsiteX4" fmla="*/ 1216369 w 1792443"/>
              <a:gd name="connsiteY4" fmla="*/ 117573 h 1546065"/>
              <a:gd name="connsiteX5" fmla="*/ 1550644 w 1792443"/>
              <a:gd name="connsiteY5" fmla="*/ 54044 h 1546065"/>
              <a:gd name="connsiteX6" fmla="*/ 1753938 w 1792443"/>
              <a:gd name="connsiteY6" fmla="*/ 438918 h 1546065"/>
              <a:gd name="connsiteX7" fmla="*/ 1398445 w 1792443"/>
              <a:gd name="connsiteY7" fmla="*/ 458391 h 1546065"/>
              <a:gd name="connsiteX8" fmla="*/ 1202780 w 1792443"/>
              <a:gd name="connsiteY8" fmla="*/ 1126241 h 1546065"/>
              <a:gd name="connsiteX9" fmla="*/ 957962 w 1792443"/>
              <a:gd name="connsiteY9" fmla="*/ 1248856 h 1546065"/>
              <a:gd name="connsiteX10" fmla="*/ 299953 w 1792443"/>
              <a:gd name="connsiteY10" fmla="*/ 1308217 h 1546065"/>
              <a:gd name="connsiteX11" fmla="*/ 298047 w 1792443"/>
              <a:gd name="connsiteY11" fmla="*/ 1546065 h 1546065"/>
              <a:gd name="connsiteX12" fmla="*/ 0 w 1792443"/>
              <a:gd name="connsiteY12" fmla="*/ 1179564 h 1546065"/>
              <a:gd name="connsiteX0" fmla="*/ 0 w 1689619"/>
              <a:gd name="connsiteY0" fmla="*/ 1179564 h 1546065"/>
              <a:gd name="connsiteX1" fmla="*/ 298047 w 1689619"/>
              <a:gd name="connsiteY1" fmla="*/ 813063 h 1546065"/>
              <a:gd name="connsiteX2" fmla="*/ 328951 w 1689619"/>
              <a:gd name="connsiteY2" fmla="*/ 1034749 h 1546065"/>
              <a:gd name="connsiteX3" fmla="*/ 947842 w 1689619"/>
              <a:gd name="connsiteY3" fmla="*/ 976019 h 1546065"/>
              <a:gd name="connsiteX4" fmla="*/ 1216369 w 1689619"/>
              <a:gd name="connsiteY4" fmla="*/ 117573 h 1546065"/>
              <a:gd name="connsiteX5" fmla="*/ 1550644 w 1689619"/>
              <a:gd name="connsiteY5" fmla="*/ 54044 h 1546065"/>
              <a:gd name="connsiteX6" fmla="*/ 1637874 w 1689619"/>
              <a:gd name="connsiteY6" fmla="*/ 216723 h 1546065"/>
              <a:gd name="connsiteX7" fmla="*/ 1398445 w 1689619"/>
              <a:gd name="connsiteY7" fmla="*/ 458391 h 1546065"/>
              <a:gd name="connsiteX8" fmla="*/ 1202780 w 1689619"/>
              <a:gd name="connsiteY8" fmla="*/ 1126241 h 1546065"/>
              <a:gd name="connsiteX9" fmla="*/ 957962 w 1689619"/>
              <a:gd name="connsiteY9" fmla="*/ 1248856 h 1546065"/>
              <a:gd name="connsiteX10" fmla="*/ 299953 w 1689619"/>
              <a:gd name="connsiteY10" fmla="*/ 1308217 h 1546065"/>
              <a:gd name="connsiteX11" fmla="*/ 298047 w 1689619"/>
              <a:gd name="connsiteY11" fmla="*/ 1546065 h 1546065"/>
              <a:gd name="connsiteX12" fmla="*/ 0 w 1689619"/>
              <a:gd name="connsiteY12" fmla="*/ 1179564 h 1546065"/>
              <a:gd name="connsiteX0" fmla="*/ 0 w 1689619"/>
              <a:gd name="connsiteY0" fmla="*/ 1285394 h 1651895"/>
              <a:gd name="connsiteX1" fmla="*/ 298047 w 1689619"/>
              <a:gd name="connsiteY1" fmla="*/ 918893 h 1651895"/>
              <a:gd name="connsiteX2" fmla="*/ 328951 w 1689619"/>
              <a:gd name="connsiteY2" fmla="*/ 1140579 h 1651895"/>
              <a:gd name="connsiteX3" fmla="*/ 947842 w 1689619"/>
              <a:gd name="connsiteY3" fmla="*/ 1081849 h 1651895"/>
              <a:gd name="connsiteX4" fmla="*/ 1123495 w 1689619"/>
              <a:gd name="connsiteY4" fmla="*/ 50571 h 1651895"/>
              <a:gd name="connsiteX5" fmla="*/ 1550644 w 1689619"/>
              <a:gd name="connsiteY5" fmla="*/ 159874 h 1651895"/>
              <a:gd name="connsiteX6" fmla="*/ 1637874 w 1689619"/>
              <a:gd name="connsiteY6" fmla="*/ 322553 h 1651895"/>
              <a:gd name="connsiteX7" fmla="*/ 1398445 w 1689619"/>
              <a:gd name="connsiteY7" fmla="*/ 564221 h 1651895"/>
              <a:gd name="connsiteX8" fmla="*/ 1202780 w 1689619"/>
              <a:gd name="connsiteY8" fmla="*/ 1232071 h 1651895"/>
              <a:gd name="connsiteX9" fmla="*/ 957962 w 1689619"/>
              <a:gd name="connsiteY9" fmla="*/ 1354686 h 1651895"/>
              <a:gd name="connsiteX10" fmla="*/ 299953 w 1689619"/>
              <a:gd name="connsiteY10" fmla="*/ 1414047 h 1651895"/>
              <a:gd name="connsiteX11" fmla="*/ 298047 w 1689619"/>
              <a:gd name="connsiteY11" fmla="*/ 1651895 h 1651895"/>
              <a:gd name="connsiteX12" fmla="*/ 0 w 1689619"/>
              <a:gd name="connsiteY12" fmla="*/ 1285394 h 1651895"/>
              <a:gd name="connsiteX0" fmla="*/ 0 w 1689619"/>
              <a:gd name="connsiteY0" fmla="*/ 1377844 h 1744345"/>
              <a:gd name="connsiteX1" fmla="*/ 298047 w 1689619"/>
              <a:gd name="connsiteY1" fmla="*/ 1011343 h 1744345"/>
              <a:gd name="connsiteX2" fmla="*/ 328951 w 1689619"/>
              <a:gd name="connsiteY2" fmla="*/ 1233029 h 1744345"/>
              <a:gd name="connsiteX3" fmla="*/ 947842 w 1689619"/>
              <a:gd name="connsiteY3" fmla="*/ 1174299 h 1744345"/>
              <a:gd name="connsiteX4" fmla="*/ 1123495 w 1689619"/>
              <a:gd name="connsiteY4" fmla="*/ 143021 h 1744345"/>
              <a:gd name="connsiteX5" fmla="*/ 1550644 w 1689619"/>
              <a:gd name="connsiteY5" fmla="*/ 252324 h 1744345"/>
              <a:gd name="connsiteX6" fmla="*/ 1637874 w 1689619"/>
              <a:gd name="connsiteY6" fmla="*/ 415003 h 1744345"/>
              <a:gd name="connsiteX7" fmla="*/ 1398445 w 1689619"/>
              <a:gd name="connsiteY7" fmla="*/ 656671 h 1744345"/>
              <a:gd name="connsiteX8" fmla="*/ 1202780 w 1689619"/>
              <a:gd name="connsiteY8" fmla="*/ 1324521 h 1744345"/>
              <a:gd name="connsiteX9" fmla="*/ 957962 w 1689619"/>
              <a:gd name="connsiteY9" fmla="*/ 1447136 h 1744345"/>
              <a:gd name="connsiteX10" fmla="*/ 299953 w 1689619"/>
              <a:gd name="connsiteY10" fmla="*/ 1506497 h 1744345"/>
              <a:gd name="connsiteX11" fmla="*/ 298047 w 1689619"/>
              <a:gd name="connsiteY11" fmla="*/ 1744345 h 1744345"/>
              <a:gd name="connsiteX12" fmla="*/ 0 w 1689619"/>
              <a:gd name="connsiteY12" fmla="*/ 1377844 h 1744345"/>
              <a:gd name="connsiteX0" fmla="*/ 0 w 1689619"/>
              <a:gd name="connsiteY0" fmla="*/ 1377844 h 1744345"/>
              <a:gd name="connsiteX1" fmla="*/ 298047 w 1689619"/>
              <a:gd name="connsiteY1" fmla="*/ 1011343 h 1744345"/>
              <a:gd name="connsiteX2" fmla="*/ 328951 w 1689619"/>
              <a:gd name="connsiteY2" fmla="*/ 1233029 h 1744345"/>
              <a:gd name="connsiteX3" fmla="*/ 947842 w 1689619"/>
              <a:gd name="connsiteY3" fmla="*/ 1174299 h 1744345"/>
              <a:gd name="connsiteX4" fmla="*/ 1123495 w 1689619"/>
              <a:gd name="connsiteY4" fmla="*/ 143021 h 1744345"/>
              <a:gd name="connsiteX5" fmla="*/ 1550644 w 1689619"/>
              <a:gd name="connsiteY5" fmla="*/ 252324 h 1744345"/>
              <a:gd name="connsiteX6" fmla="*/ 1637874 w 1689619"/>
              <a:gd name="connsiteY6" fmla="*/ 415003 h 1744345"/>
              <a:gd name="connsiteX7" fmla="*/ 1505187 w 1689619"/>
              <a:gd name="connsiteY7" fmla="*/ 324711 h 1744345"/>
              <a:gd name="connsiteX8" fmla="*/ 1202780 w 1689619"/>
              <a:gd name="connsiteY8" fmla="*/ 1324521 h 1744345"/>
              <a:gd name="connsiteX9" fmla="*/ 957962 w 1689619"/>
              <a:gd name="connsiteY9" fmla="*/ 1447136 h 1744345"/>
              <a:gd name="connsiteX10" fmla="*/ 299953 w 1689619"/>
              <a:gd name="connsiteY10" fmla="*/ 1506497 h 1744345"/>
              <a:gd name="connsiteX11" fmla="*/ 298047 w 1689619"/>
              <a:gd name="connsiteY11" fmla="*/ 1744345 h 1744345"/>
              <a:gd name="connsiteX12" fmla="*/ 0 w 1689619"/>
              <a:gd name="connsiteY12" fmla="*/ 1377844 h 1744345"/>
              <a:gd name="connsiteX0" fmla="*/ 0 w 1689619"/>
              <a:gd name="connsiteY0" fmla="*/ 1377844 h 1744345"/>
              <a:gd name="connsiteX1" fmla="*/ 298047 w 1689619"/>
              <a:gd name="connsiteY1" fmla="*/ 1011343 h 1744345"/>
              <a:gd name="connsiteX2" fmla="*/ 328951 w 1689619"/>
              <a:gd name="connsiteY2" fmla="*/ 1233029 h 1744345"/>
              <a:gd name="connsiteX3" fmla="*/ 947842 w 1689619"/>
              <a:gd name="connsiteY3" fmla="*/ 1174299 h 1744345"/>
              <a:gd name="connsiteX4" fmla="*/ 1123495 w 1689619"/>
              <a:gd name="connsiteY4" fmla="*/ 143021 h 1744345"/>
              <a:gd name="connsiteX5" fmla="*/ 1550644 w 1689619"/>
              <a:gd name="connsiteY5" fmla="*/ 252324 h 1744345"/>
              <a:gd name="connsiteX6" fmla="*/ 1637874 w 1689619"/>
              <a:gd name="connsiteY6" fmla="*/ 415003 h 1744345"/>
              <a:gd name="connsiteX7" fmla="*/ 1505187 w 1689619"/>
              <a:gd name="connsiteY7" fmla="*/ 324711 h 1744345"/>
              <a:gd name="connsiteX8" fmla="*/ 1202780 w 1689619"/>
              <a:gd name="connsiteY8" fmla="*/ 1324521 h 1744345"/>
              <a:gd name="connsiteX9" fmla="*/ 957962 w 1689619"/>
              <a:gd name="connsiteY9" fmla="*/ 1447136 h 1744345"/>
              <a:gd name="connsiteX10" fmla="*/ 299953 w 1689619"/>
              <a:gd name="connsiteY10" fmla="*/ 1506497 h 1744345"/>
              <a:gd name="connsiteX11" fmla="*/ 298047 w 1689619"/>
              <a:gd name="connsiteY11" fmla="*/ 1744345 h 1744345"/>
              <a:gd name="connsiteX12" fmla="*/ 0 w 1689619"/>
              <a:gd name="connsiteY12" fmla="*/ 1377844 h 1744345"/>
              <a:gd name="connsiteX0" fmla="*/ 0 w 1689619"/>
              <a:gd name="connsiteY0" fmla="*/ 1377844 h 1744345"/>
              <a:gd name="connsiteX1" fmla="*/ 298047 w 1689619"/>
              <a:gd name="connsiteY1" fmla="*/ 1011343 h 1744345"/>
              <a:gd name="connsiteX2" fmla="*/ 328951 w 1689619"/>
              <a:gd name="connsiteY2" fmla="*/ 1233029 h 1744345"/>
              <a:gd name="connsiteX3" fmla="*/ 947842 w 1689619"/>
              <a:gd name="connsiteY3" fmla="*/ 1174299 h 1744345"/>
              <a:gd name="connsiteX4" fmla="*/ 1123495 w 1689619"/>
              <a:gd name="connsiteY4" fmla="*/ 143021 h 1744345"/>
              <a:gd name="connsiteX5" fmla="*/ 1550644 w 1689619"/>
              <a:gd name="connsiteY5" fmla="*/ 252324 h 1744345"/>
              <a:gd name="connsiteX6" fmla="*/ 1637874 w 1689619"/>
              <a:gd name="connsiteY6" fmla="*/ 415003 h 1744345"/>
              <a:gd name="connsiteX7" fmla="*/ 1423433 w 1689619"/>
              <a:gd name="connsiteY7" fmla="*/ 287382 h 1744345"/>
              <a:gd name="connsiteX8" fmla="*/ 1202780 w 1689619"/>
              <a:gd name="connsiteY8" fmla="*/ 1324521 h 1744345"/>
              <a:gd name="connsiteX9" fmla="*/ 957962 w 1689619"/>
              <a:gd name="connsiteY9" fmla="*/ 1447136 h 1744345"/>
              <a:gd name="connsiteX10" fmla="*/ 299953 w 1689619"/>
              <a:gd name="connsiteY10" fmla="*/ 1506497 h 1744345"/>
              <a:gd name="connsiteX11" fmla="*/ 298047 w 1689619"/>
              <a:gd name="connsiteY11" fmla="*/ 1744345 h 1744345"/>
              <a:gd name="connsiteX12" fmla="*/ 0 w 1689619"/>
              <a:gd name="connsiteY12" fmla="*/ 1377844 h 1744345"/>
              <a:gd name="connsiteX0" fmla="*/ 0 w 1562604"/>
              <a:gd name="connsiteY0" fmla="*/ 1377844 h 1744345"/>
              <a:gd name="connsiteX1" fmla="*/ 298047 w 1562604"/>
              <a:gd name="connsiteY1" fmla="*/ 1011343 h 1744345"/>
              <a:gd name="connsiteX2" fmla="*/ 328951 w 1562604"/>
              <a:gd name="connsiteY2" fmla="*/ 1233029 h 1744345"/>
              <a:gd name="connsiteX3" fmla="*/ 947842 w 1562604"/>
              <a:gd name="connsiteY3" fmla="*/ 1174299 h 1744345"/>
              <a:gd name="connsiteX4" fmla="*/ 1123495 w 1562604"/>
              <a:gd name="connsiteY4" fmla="*/ 143021 h 1744345"/>
              <a:gd name="connsiteX5" fmla="*/ 1550644 w 1562604"/>
              <a:gd name="connsiteY5" fmla="*/ 252324 h 1744345"/>
              <a:gd name="connsiteX6" fmla="*/ 1423433 w 1562604"/>
              <a:gd name="connsiteY6" fmla="*/ 287382 h 1744345"/>
              <a:gd name="connsiteX7" fmla="*/ 1202780 w 1562604"/>
              <a:gd name="connsiteY7" fmla="*/ 1324521 h 1744345"/>
              <a:gd name="connsiteX8" fmla="*/ 957962 w 1562604"/>
              <a:gd name="connsiteY8" fmla="*/ 1447136 h 1744345"/>
              <a:gd name="connsiteX9" fmla="*/ 299953 w 1562604"/>
              <a:gd name="connsiteY9" fmla="*/ 1506497 h 1744345"/>
              <a:gd name="connsiteX10" fmla="*/ 298047 w 1562604"/>
              <a:gd name="connsiteY10" fmla="*/ 1744345 h 1744345"/>
              <a:gd name="connsiteX11" fmla="*/ 0 w 1562604"/>
              <a:gd name="connsiteY11" fmla="*/ 1377844 h 1744345"/>
              <a:gd name="connsiteX0" fmla="*/ 0 w 1423433"/>
              <a:gd name="connsiteY0" fmla="*/ 1306862 h 1673363"/>
              <a:gd name="connsiteX1" fmla="*/ 298047 w 1423433"/>
              <a:gd name="connsiteY1" fmla="*/ 940361 h 1673363"/>
              <a:gd name="connsiteX2" fmla="*/ 328951 w 1423433"/>
              <a:gd name="connsiteY2" fmla="*/ 1162047 h 1673363"/>
              <a:gd name="connsiteX3" fmla="*/ 947842 w 1423433"/>
              <a:gd name="connsiteY3" fmla="*/ 1103317 h 1673363"/>
              <a:gd name="connsiteX4" fmla="*/ 1123495 w 1423433"/>
              <a:gd name="connsiteY4" fmla="*/ 72039 h 1673363"/>
              <a:gd name="connsiteX5" fmla="*/ 1423433 w 1423433"/>
              <a:gd name="connsiteY5" fmla="*/ 216400 h 1673363"/>
              <a:gd name="connsiteX6" fmla="*/ 1202780 w 1423433"/>
              <a:gd name="connsiteY6" fmla="*/ 1253539 h 1673363"/>
              <a:gd name="connsiteX7" fmla="*/ 957962 w 1423433"/>
              <a:gd name="connsiteY7" fmla="*/ 1376154 h 1673363"/>
              <a:gd name="connsiteX8" fmla="*/ 299953 w 1423433"/>
              <a:gd name="connsiteY8" fmla="*/ 1435515 h 1673363"/>
              <a:gd name="connsiteX9" fmla="*/ 298047 w 1423433"/>
              <a:gd name="connsiteY9" fmla="*/ 1673363 h 1673363"/>
              <a:gd name="connsiteX10" fmla="*/ 0 w 1423433"/>
              <a:gd name="connsiteY10" fmla="*/ 1306862 h 1673363"/>
              <a:gd name="connsiteX0" fmla="*/ 0 w 1423433"/>
              <a:gd name="connsiteY0" fmla="*/ 1289077 h 1655578"/>
              <a:gd name="connsiteX1" fmla="*/ 298047 w 1423433"/>
              <a:gd name="connsiteY1" fmla="*/ 922576 h 1655578"/>
              <a:gd name="connsiteX2" fmla="*/ 328951 w 1423433"/>
              <a:gd name="connsiteY2" fmla="*/ 1144262 h 1655578"/>
              <a:gd name="connsiteX3" fmla="*/ 947842 w 1423433"/>
              <a:gd name="connsiteY3" fmla="*/ 1085532 h 1655578"/>
              <a:gd name="connsiteX4" fmla="*/ 1170196 w 1423433"/>
              <a:gd name="connsiteY4" fmla="*/ 79103 h 1655578"/>
              <a:gd name="connsiteX5" fmla="*/ 1423433 w 1423433"/>
              <a:gd name="connsiteY5" fmla="*/ 198615 h 1655578"/>
              <a:gd name="connsiteX6" fmla="*/ 1202780 w 1423433"/>
              <a:gd name="connsiteY6" fmla="*/ 1235754 h 1655578"/>
              <a:gd name="connsiteX7" fmla="*/ 957962 w 1423433"/>
              <a:gd name="connsiteY7" fmla="*/ 1358369 h 1655578"/>
              <a:gd name="connsiteX8" fmla="*/ 299953 w 1423433"/>
              <a:gd name="connsiteY8" fmla="*/ 1417730 h 1655578"/>
              <a:gd name="connsiteX9" fmla="*/ 298047 w 1423433"/>
              <a:gd name="connsiteY9" fmla="*/ 1655578 h 1655578"/>
              <a:gd name="connsiteX10" fmla="*/ 0 w 1423433"/>
              <a:gd name="connsiteY10" fmla="*/ 1289077 h 1655578"/>
              <a:gd name="connsiteX0" fmla="*/ 0 w 1423433"/>
              <a:gd name="connsiteY0" fmla="*/ 1289077 h 1655578"/>
              <a:gd name="connsiteX1" fmla="*/ 298047 w 1423433"/>
              <a:gd name="connsiteY1" fmla="*/ 922576 h 1655578"/>
              <a:gd name="connsiteX2" fmla="*/ 328951 w 1423433"/>
              <a:gd name="connsiteY2" fmla="*/ 1144262 h 1655578"/>
              <a:gd name="connsiteX3" fmla="*/ 947842 w 1423433"/>
              <a:gd name="connsiteY3" fmla="*/ 1085532 h 1655578"/>
              <a:gd name="connsiteX4" fmla="*/ 1170196 w 1423433"/>
              <a:gd name="connsiteY4" fmla="*/ 79103 h 1655578"/>
              <a:gd name="connsiteX5" fmla="*/ 1423433 w 1423433"/>
              <a:gd name="connsiteY5" fmla="*/ 198615 h 1655578"/>
              <a:gd name="connsiteX6" fmla="*/ 1202780 w 1423433"/>
              <a:gd name="connsiteY6" fmla="*/ 1235754 h 1655578"/>
              <a:gd name="connsiteX7" fmla="*/ 957962 w 1423433"/>
              <a:gd name="connsiteY7" fmla="*/ 1358369 h 1655578"/>
              <a:gd name="connsiteX8" fmla="*/ 299953 w 1423433"/>
              <a:gd name="connsiteY8" fmla="*/ 1417730 h 1655578"/>
              <a:gd name="connsiteX9" fmla="*/ 298047 w 1423433"/>
              <a:gd name="connsiteY9" fmla="*/ 1655578 h 1655578"/>
              <a:gd name="connsiteX10" fmla="*/ 0 w 1423433"/>
              <a:gd name="connsiteY10" fmla="*/ 1289077 h 1655578"/>
              <a:gd name="connsiteX0" fmla="*/ 0 w 1423433"/>
              <a:gd name="connsiteY0" fmla="*/ 1289077 h 1655578"/>
              <a:gd name="connsiteX1" fmla="*/ 298047 w 1423433"/>
              <a:gd name="connsiteY1" fmla="*/ 922576 h 1655578"/>
              <a:gd name="connsiteX2" fmla="*/ 328951 w 1423433"/>
              <a:gd name="connsiteY2" fmla="*/ 1144262 h 1655578"/>
              <a:gd name="connsiteX3" fmla="*/ 901247 w 1423433"/>
              <a:gd name="connsiteY3" fmla="*/ 1036058 h 1655578"/>
              <a:gd name="connsiteX4" fmla="*/ 1170196 w 1423433"/>
              <a:gd name="connsiteY4" fmla="*/ 79103 h 1655578"/>
              <a:gd name="connsiteX5" fmla="*/ 1423433 w 1423433"/>
              <a:gd name="connsiteY5" fmla="*/ 198615 h 1655578"/>
              <a:gd name="connsiteX6" fmla="*/ 1202780 w 1423433"/>
              <a:gd name="connsiteY6" fmla="*/ 1235754 h 1655578"/>
              <a:gd name="connsiteX7" fmla="*/ 957962 w 1423433"/>
              <a:gd name="connsiteY7" fmla="*/ 1358369 h 1655578"/>
              <a:gd name="connsiteX8" fmla="*/ 299953 w 1423433"/>
              <a:gd name="connsiteY8" fmla="*/ 1417730 h 1655578"/>
              <a:gd name="connsiteX9" fmla="*/ 298047 w 1423433"/>
              <a:gd name="connsiteY9" fmla="*/ 1655578 h 1655578"/>
              <a:gd name="connsiteX10" fmla="*/ 0 w 1423433"/>
              <a:gd name="connsiteY10" fmla="*/ 1289077 h 1655578"/>
              <a:gd name="connsiteX0" fmla="*/ 0 w 1423433"/>
              <a:gd name="connsiteY0" fmla="*/ 1289077 h 1655578"/>
              <a:gd name="connsiteX1" fmla="*/ 298047 w 1423433"/>
              <a:gd name="connsiteY1" fmla="*/ 922576 h 1655578"/>
              <a:gd name="connsiteX2" fmla="*/ 328951 w 1423433"/>
              <a:gd name="connsiteY2" fmla="*/ 1144262 h 1655578"/>
              <a:gd name="connsiteX3" fmla="*/ 901247 w 1423433"/>
              <a:gd name="connsiteY3" fmla="*/ 1036058 h 1655578"/>
              <a:gd name="connsiteX4" fmla="*/ 1170196 w 1423433"/>
              <a:gd name="connsiteY4" fmla="*/ 79103 h 1655578"/>
              <a:gd name="connsiteX5" fmla="*/ 1423433 w 1423433"/>
              <a:gd name="connsiteY5" fmla="*/ 198615 h 1655578"/>
              <a:gd name="connsiteX6" fmla="*/ 1179906 w 1423433"/>
              <a:gd name="connsiteY6" fmla="*/ 1112509 h 1655578"/>
              <a:gd name="connsiteX7" fmla="*/ 957962 w 1423433"/>
              <a:gd name="connsiteY7" fmla="*/ 1358369 h 1655578"/>
              <a:gd name="connsiteX8" fmla="*/ 299953 w 1423433"/>
              <a:gd name="connsiteY8" fmla="*/ 1417730 h 1655578"/>
              <a:gd name="connsiteX9" fmla="*/ 298047 w 1423433"/>
              <a:gd name="connsiteY9" fmla="*/ 1655578 h 1655578"/>
              <a:gd name="connsiteX10" fmla="*/ 0 w 1423433"/>
              <a:gd name="connsiteY10" fmla="*/ 1289077 h 1655578"/>
              <a:gd name="connsiteX0" fmla="*/ 0 w 1423433"/>
              <a:gd name="connsiteY0" fmla="*/ 1289077 h 1655578"/>
              <a:gd name="connsiteX1" fmla="*/ 298047 w 1423433"/>
              <a:gd name="connsiteY1" fmla="*/ 922576 h 1655578"/>
              <a:gd name="connsiteX2" fmla="*/ 328951 w 1423433"/>
              <a:gd name="connsiteY2" fmla="*/ 1144262 h 1655578"/>
              <a:gd name="connsiteX3" fmla="*/ 901247 w 1423433"/>
              <a:gd name="connsiteY3" fmla="*/ 1036058 h 1655578"/>
              <a:gd name="connsiteX4" fmla="*/ 1170196 w 1423433"/>
              <a:gd name="connsiteY4" fmla="*/ 79103 h 1655578"/>
              <a:gd name="connsiteX5" fmla="*/ 1423433 w 1423433"/>
              <a:gd name="connsiteY5" fmla="*/ 198615 h 1655578"/>
              <a:gd name="connsiteX6" fmla="*/ 1179906 w 1423433"/>
              <a:gd name="connsiteY6" fmla="*/ 1112509 h 1655578"/>
              <a:gd name="connsiteX7" fmla="*/ 876103 w 1423433"/>
              <a:gd name="connsiteY7" fmla="*/ 1345668 h 1655578"/>
              <a:gd name="connsiteX8" fmla="*/ 299953 w 1423433"/>
              <a:gd name="connsiteY8" fmla="*/ 1417730 h 1655578"/>
              <a:gd name="connsiteX9" fmla="*/ 298047 w 1423433"/>
              <a:gd name="connsiteY9" fmla="*/ 1655578 h 1655578"/>
              <a:gd name="connsiteX10" fmla="*/ 0 w 1423433"/>
              <a:gd name="connsiteY10" fmla="*/ 1289077 h 1655578"/>
              <a:gd name="connsiteX0" fmla="*/ 0 w 1423433"/>
              <a:gd name="connsiteY0" fmla="*/ 1289077 h 1655578"/>
              <a:gd name="connsiteX1" fmla="*/ 298047 w 1423433"/>
              <a:gd name="connsiteY1" fmla="*/ 922576 h 1655578"/>
              <a:gd name="connsiteX2" fmla="*/ 328951 w 1423433"/>
              <a:gd name="connsiteY2" fmla="*/ 1144262 h 1655578"/>
              <a:gd name="connsiteX3" fmla="*/ 795984 w 1423433"/>
              <a:gd name="connsiteY3" fmla="*/ 1023244 h 1655578"/>
              <a:gd name="connsiteX4" fmla="*/ 1170196 w 1423433"/>
              <a:gd name="connsiteY4" fmla="*/ 79103 h 1655578"/>
              <a:gd name="connsiteX5" fmla="*/ 1423433 w 1423433"/>
              <a:gd name="connsiteY5" fmla="*/ 198615 h 1655578"/>
              <a:gd name="connsiteX6" fmla="*/ 1179906 w 1423433"/>
              <a:gd name="connsiteY6" fmla="*/ 1112509 h 1655578"/>
              <a:gd name="connsiteX7" fmla="*/ 876103 w 1423433"/>
              <a:gd name="connsiteY7" fmla="*/ 1345668 h 1655578"/>
              <a:gd name="connsiteX8" fmla="*/ 299953 w 1423433"/>
              <a:gd name="connsiteY8" fmla="*/ 1417730 h 1655578"/>
              <a:gd name="connsiteX9" fmla="*/ 298047 w 1423433"/>
              <a:gd name="connsiteY9" fmla="*/ 1655578 h 1655578"/>
              <a:gd name="connsiteX10" fmla="*/ 0 w 1423433"/>
              <a:gd name="connsiteY10" fmla="*/ 1289077 h 1655578"/>
              <a:gd name="connsiteX0" fmla="*/ 0 w 1423433"/>
              <a:gd name="connsiteY0" fmla="*/ 1289077 h 1655578"/>
              <a:gd name="connsiteX1" fmla="*/ 298047 w 1423433"/>
              <a:gd name="connsiteY1" fmla="*/ 922576 h 1655578"/>
              <a:gd name="connsiteX2" fmla="*/ 328951 w 1423433"/>
              <a:gd name="connsiteY2" fmla="*/ 1144262 h 1655578"/>
              <a:gd name="connsiteX3" fmla="*/ 795984 w 1423433"/>
              <a:gd name="connsiteY3" fmla="*/ 1023244 h 1655578"/>
              <a:gd name="connsiteX4" fmla="*/ 1170196 w 1423433"/>
              <a:gd name="connsiteY4" fmla="*/ 79103 h 1655578"/>
              <a:gd name="connsiteX5" fmla="*/ 1423433 w 1423433"/>
              <a:gd name="connsiteY5" fmla="*/ 198615 h 1655578"/>
              <a:gd name="connsiteX6" fmla="*/ 1179906 w 1423433"/>
              <a:gd name="connsiteY6" fmla="*/ 1112509 h 1655578"/>
              <a:gd name="connsiteX7" fmla="*/ 876103 w 1423433"/>
              <a:gd name="connsiteY7" fmla="*/ 1345668 h 1655578"/>
              <a:gd name="connsiteX8" fmla="*/ 299953 w 1423433"/>
              <a:gd name="connsiteY8" fmla="*/ 1417730 h 1655578"/>
              <a:gd name="connsiteX9" fmla="*/ 298047 w 1423433"/>
              <a:gd name="connsiteY9" fmla="*/ 1655578 h 1655578"/>
              <a:gd name="connsiteX10" fmla="*/ 0 w 1423433"/>
              <a:gd name="connsiteY10" fmla="*/ 1289077 h 1655578"/>
              <a:gd name="connsiteX0" fmla="*/ 0 w 1267123"/>
              <a:gd name="connsiteY0" fmla="*/ 1239282 h 1605783"/>
              <a:gd name="connsiteX1" fmla="*/ 298047 w 1267123"/>
              <a:gd name="connsiteY1" fmla="*/ 872781 h 1605783"/>
              <a:gd name="connsiteX2" fmla="*/ 328951 w 1267123"/>
              <a:gd name="connsiteY2" fmla="*/ 1094467 h 1605783"/>
              <a:gd name="connsiteX3" fmla="*/ 795984 w 1267123"/>
              <a:gd name="connsiteY3" fmla="*/ 973449 h 1605783"/>
              <a:gd name="connsiteX4" fmla="*/ 1170196 w 1267123"/>
              <a:gd name="connsiteY4" fmla="*/ 29308 h 1605783"/>
              <a:gd name="connsiteX5" fmla="*/ 1267122 w 1267123"/>
              <a:gd name="connsiteY5" fmla="*/ 527872 h 1605783"/>
              <a:gd name="connsiteX6" fmla="*/ 1179906 w 1267123"/>
              <a:gd name="connsiteY6" fmla="*/ 1062714 h 1605783"/>
              <a:gd name="connsiteX7" fmla="*/ 876103 w 1267123"/>
              <a:gd name="connsiteY7" fmla="*/ 1295873 h 1605783"/>
              <a:gd name="connsiteX8" fmla="*/ 299953 w 1267123"/>
              <a:gd name="connsiteY8" fmla="*/ 1367935 h 1605783"/>
              <a:gd name="connsiteX9" fmla="*/ 298047 w 1267123"/>
              <a:gd name="connsiteY9" fmla="*/ 1605783 h 1605783"/>
              <a:gd name="connsiteX10" fmla="*/ 0 w 1267123"/>
              <a:gd name="connsiteY10" fmla="*/ 1239282 h 1605783"/>
              <a:gd name="connsiteX0" fmla="*/ 0 w 1267121"/>
              <a:gd name="connsiteY0" fmla="*/ 994171 h 1360672"/>
              <a:gd name="connsiteX1" fmla="*/ 298047 w 1267121"/>
              <a:gd name="connsiteY1" fmla="*/ 627670 h 1360672"/>
              <a:gd name="connsiteX2" fmla="*/ 328951 w 1267121"/>
              <a:gd name="connsiteY2" fmla="*/ 849356 h 1360672"/>
              <a:gd name="connsiteX3" fmla="*/ 795984 w 1267121"/>
              <a:gd name="connsiteY3" fmla="*/ 728338 h 1360672"/>
              <a:gd name="connsiteX4" fmla="*/ 945605 w 1267121"/>
              <a:gd name="connsiteY4" fmla="*/ 54413 h 1360672"/>
              <a:gd name="connsiteX5" fmla="*/ 1267122 w 1267121"/>
              <a:gd name="connsiteY5" fmla="*/ 282761 h 1360672"/>
              <a:gd name="connsiteX6" fmla="*/ 1179906 w 1267121"/>
              <a:gd name="connsiteY6" fmla="*/ 817603 h 1360672"/>
              <a:gd name="connsiteX7" fmla="*/ 876103 w 1267121"/>
              <a:gd name="connsiteY7" fmla="*/ 1050762 h 1360672"/>
              <a:gd name="connsiteX8" fmla="*/ 299953 w 1267121"/>
              <a:gd name="connsiteY8" fmla="*/ 1122824 h 1360672"/>
              <a:gd name="connsiteX9" fmla="*/ 298047 w 1267121"/>
              <a:gd name="connsiteY9" fmla="*/ 1360672 h 1360672"/>
              <a:gd name="connsiteX10" fmla="*/ 0 w 1267121"/>
              <a:gd name="connsiteY10" fmla="*/ 994171 h 13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121" h="1360672">
                <a:moveTo>
                  <a:pt x="0" y="994171"/>
                </a:moveTo>
                <a:lnTo>
                  <a:pt x="298047" y="627670"/>
                </a:lnTo>
                <a:lnTo>
                  <a:pt x="328951" y="849356"/>
                </a:lnTo>
                <a:lnTo>
                  <a:pt x="795984" y="728338"/>
                </a:lnTo>
                <a:cubicBezTo>
                  <a:pt x="958238" y="431130"/>
                  <a:pt x="765995" y="224031"/>
                  <a:pt x="945605" y="54413"/>
                </a:cubicBezTo>
                <a:cubicBezTo>
                  <a:pt x="1024870" y="-93406"/>
                  <a:pt x="1253908" y="85844"/>
                  <a:pt x="1267122" y="282761"/>
                </a:cubicBezTo>
                <a:cubicBezTo>
                  <a:pt x="1231077" y="487022"/>
                  <a:pt x="1212940" y="693884"/>
                  <a:pt x="1179906" y="817603"/>
                </a:cubicBezTo>
                <a:cubicBezTo>
                  <a:pt x="1076925" y="916812"/>
                  <a:pt x="1026028" y="1002770"/>
                  <a:pt x="876103" y="1050762"/>
                </a:cubicBezTo>
                <a:cubicBezTo>
                  <a:pt x="637161" y="1066616"/>
                  <a:pt x="534047" y="1097127"/>
                  <a:pt x="299953" y="1122824"/>
                </a:cubicBezTo>
                <a:cubicBezTo>
                  <a:pt x="299318" y="1202107"/>
                  <a:pt x="298682" y="1281389"/>
                  <a:pt x="298047" y="1360672"/>
                </a:cubicBezTo>
                <a:lnTo>
                  <a:pt x="0" y="994171"/>
                </a:lnTo>
                <a:close/>
              </a:path>
            </a:pathLst>
          </a:custGeom>
          <a:solidFill>
            <a:schemeClr val="accent5">
              <a:alpha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dirty="0"/>
          </a:p>
        </p:txBody>
      </p:sp>
      <p:sp>
        <p:nvSpPr>
          <p:cNvPr id="24" name="円/楕円 23"/>
          <p:cNvSpPr>
            <a:spLocks noChangeAspect="1"/>
          </p:cNvSpPr>
          <p:nvPr/>
        </p:nvSpPr>
        <p:spPr>
          <a:xfrm rot="10800000" flipV="1">
            <a:off x="6243955" y="5286292"/>
            <a:ext cx="667824" cy="248194"/>
          </a:xfrm>
          <a:prstGeom prst="ellipse">
            <a:avLst/>
          </a:prstGeom>
          <a:solidFill>
            <a:schemeClr val="accent2">
              <a:lumMod val="60000"/>
              <a:lumOff val="4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100" spc="-7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道頓堀</a:t>
            </a:r>
          </a:p>
        </p:txBody>
      </p:sp>
      <p:sp>
        <p:nvSpPr>
          <p:cNvPr id="25" name="円/楕円 24"/>
          <p:cNvSpPr>
            <a:spLocks noChangeAspect="1"/>
          </p:cNvSpPr>
          <p:nvPr/>
        </p:nvSpPr>
        <p:spPr>
          <a:xfrm rot="10800000" flipV="1">
            <a:off x="6122897" y="3933056"/>
            <a:ext cx="667824" cy="248194"/>
          </a:xfrm>
          <a:prstGeom prst="ellipse">
            <a:avLst/>
          </a:prstGeom>
          <a:solidFill>
            <a:schemeClr val="accent2">
              <a:lumMod val="60000"/>
              <a:lumOff val="40000"/>
              <a:alpha val="6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100" spc="-7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p>
        </p:txBody>
      </p:sp>
      <p:sp>
        <p:nvSpPr>
          <p:cNvPr id="26" name="円/楕円 25"/>
          <p:cNvSpPr>
            <a:spLocks noChangeAspect="1"/>
          </p:cNvSpPr>
          <p:nvPr/>
        </p:nvSpPr>
        <p:spPr>
          <a:xfrm rot="10800000" flipV="1">
            <a:off x="5652121" y="4291465"/>
            <a:ext cx="1645610" cy="721710"/>
          </a:xfrm>
          <a:prstGeom prst="ellipse">
            <a:avLst/>
          </a:prstGeom>
          <a:solidFill>
            <a:schemeClr val="accent2">
              <a:lumMod val="60000"/>
              <a:lumOff val="40000"/>
              <a:alpha val="46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b="1" spc="-71" dirty="0">
                <a:solidFill>
                  <a:schemeClr val="tx1"/>
                </a:solidFill>
              </a:rPr>
              <a:t>水の回廊</a:t>
            </a:r>
          </a:p>
        </p:txBody>
      </p:sp>
      <p:sp>
        <p:nvSpPr>
          <p:cNvPr id="27" name="円/楕円 26"/>
          <p:cNvSpPr>
            <a:spLocks noChangeAspect="1"/>
          </p:cNvSpPr>
          <p:nvPr/>
        </p:nvSpPr>
        <p:spPr>
          <a:xfrm flipV="1">
            <a:off x="3228499" y="3831916"/>
            <a:ext cx="839445" cy="749211"/>
          </a:xfrm>
          <a:prstGeom prst="ellipse">
            <a:avLst/>
          </a:prstGeom>
          <a:solidFill>
            <a:schemeClr val="accent6">
              <a:lumMod val="60000"/>
              <a:lumOff val="40000"/>
              <a:alpha val="28000"/>
            </a:schemeClr>
          </a:solidFill>
          <a:ln>
            <a:noFill/>
          </a:ln>
          <a:effectLst>
            <a:glow rad="7493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28" name="円/楕円 27"/>
          <p:cNvSpPr>
            <a:spLocks noChangeAspect="1"/>
          </p:cNvSpPr>
          <p:nvPr/>
        </p:nvSpPr>
        <p:spPr>
          <a:xfrm rot="10800000" flipV="1">
            <a:off x="3235218" y="3960084"/>
            <a:ext cx="832726" cy="438272"/>
          </a:xfrm>
          <a:prstGeom prst="ellipse">
            <a:avLst/>
          </a:prstGeom>
          <a:solidFill>
            <a:schemeClr val="accent2">
              <a:lumMod val="60000"/>
              <a:lumOff val="4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300" spc="-71" dirty="0" smtClean="0">
                <a:solidFill>
                  <a:schemeClr val="tx1"/>
                </a:solidFill>
              </a:rPr>
              <a:t>兵庫</a:t>
            </a:r>
            <a:endParaRPr lang="en-US" altLang="ja-JP" sz="1300" spc="-71" dirty="0" smtClean="0">
              <a:solidFill>
                <a:schemeClr val="tx1"/>
              </a:solidFill>
            </a:endParaRPr>
          </a:p>
          <a:p>
            <a:pPr algn="ctr"/>
            <a:r>
              <a:rPr lang="ja-JP" altLang="en-US" sz="1300" spc="-71" dirty="0" smtClean="0">
                <a:solidFill>
                  <a:schemeClr val="tx1"/>
                </a:solidFill>
              </a:rPr>
              <a:t>神戸</a:t>
            </a:r>
            <a:endParaRPr lang="ja-JP" altLang="en-US" sz="1300" spc="-71" dirty="0">
              <a:solidFill>
                <a:schemeClr val="tx1"/>
              </a:solidFill>
            </a:endParaRPr>
          </a:p>
        </p:txBody>
      </p:sp>
      <p:sp>
        <p:nvSpPr>
          <p:cNvPr id="29" name="円/楕円 28"/>
          <p:cNvSpPr>
            <a:spLocks noChangeAspect="1"/>
          </p:cNvSpPr>
          <p:nvPr/>
        </p:nvSpPr>
        <p:spPr>
          <a:xfrm flipV="1">
            <a:off x="4593884" y="6168778"/>
            <a:ext cx="769389" cy="716605"/>
          </a:xfrm>
          <a:prstGeom prst="ellipse">
            <a:avLst/>
          </a:prstGeom>
          <a:solidFill>
            <a:schemeClr val="accent6">
              <a:lumMod val="60000"/>
              <a:lumOff val="40000"/>
              <a:alpha val="28000"/>
            </a:schemeClr>
          </a:solidFill>
          <a:ln>
            <a:noFill/>
          </a:ln>
          <a:effectLst>
            <a:glow rad="7493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30" name="円/楕円 29"/>
          <p:cNvSpPr>
            <a:spLocks noChangeAspect="1"/>
          </p:cNvSpPr>
          <p:nvPr/>
        </p:nvSpPr>
        <p:spPr>
          <a:xfrm rot="10800000" flipV="1">
            <a:off x="4568318" y="6270202"/>
            <a:ext cx="794955" cy="438272"/>
          </a:xfrm>
          <a:prstGeom prst="ellipse">
            <a:avLst/>
          </a:prstGeom>
          <a:solidFill>
            <a:schemeClr val="accent2">
              <a:lumMod val="60000"/>
              <a:lumOff val="4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300" spc="-71" dirty="0">
                <a:solidFill>
                  <a:schemeClr val="tx1"/>
                </a:solidFill>
              </a:rPr>
              <a:t>関空</a:t>
            </a:r>
          </a:p>
        </p:txBody>
      </p:sp>
      <p:sp>
        <p:nvSpPr>
          <p:cNvPr id="32" name="円/楕円 31"/>
          <p:cNvSpPr>
            <a:spLocks noChangeAspect="1"/>
          </p:cNvSpPr>
          <p:nvPr/>
        </p:nvSpPr>
        <p:spPr>
          <a:xfrm flipV="1">
            <a:off x="7523607" y="2454176"/>
            <a:ext cx="936825" cy="883901"/>
          </a:xfrm>
          <a:prstGeom prst="ellipse">
            <a:avLst/>
          </a:prstGeom>
          <a:solidFill>
            <a:schemeClr val="accent6">
              <a:lumMod val="60000"/>
              <a:lumOff val="40000"/>
              <a:alpha val="28000"/>
            </a:schemeClr>
          </a:solidFill>
          <a:ln>
            <a:noFill/>
          </a:ln>
          <a:effectLst>
            <a:glow rad="7493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33" name="円/楕円 32"/>
          <p:cNvSpPr>
            <a:spLocks noChangeAspect="1"/>
          </p:cNvSpPr>
          <p:nvPr/>
        </p:nvSpPr>
        <p:spPr>
          <a:xfrm rot="10800000" flipV="1">
            <a:off x="7551756" y="2660348"/>
            <a:ext cx="908676" cy="438272"/>
          </a:xfrm>
          <a:prstGeom prst="ellipse">
            <a:avLst/>
          </a:prstGeom>
          <a:solidFill>
            <a:schemeClr val="accent2">
              <a:lumMod val="60000"/>
              <a:lumOff val="4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300" spc="-71" dirty="0">
                <a:solidFill>
                  <a:schemeClr val="tx1"/>
                </a:solidFill>
              </a:rPr>
              <a:t>京都</a:t>
            </a:r>
            <a:endParaRPr lang="en-US" altLang="ja-JP" sz="1300" spc="-71" dirty="0">
              <a:solidFill>
                <a:schemeClr val="tx1"/>
              </a:solidFill>
            </a:endParaRPr>
          </a:p>
          <a:p>
            <a:pPr algn="ctr"/>
            <a:r>
              <a:rPr lang="ja-JP" altLang="en-US" sz="1300" spc="-71" dirty="0">
                <a:solidFill>
                  <a:schemeClr val="tx1"/>
                </a:solidFill>
              </a:rPr>
              <a:t>伏見</a:t>
            </a:r>
          </a:p>
        </p:txBody>
      </p:sp>
      <p:sp>
        <p:nvSpPr>
          <p:cNvPr id="34" name="円/楕円 33"/>
          <p:cNvSpPr>
            <a:spLocks noChangeAspect="1"/>
          </p:cNvSpPr>
          <p:nvPr/>
        </p:nvSpPr>
        <p:spPr>
          <a:xfrm flipV="1">
            <a:off x="4095644" y="4797152"/>
            <a:ext cx="1052420" cy="1058054"/>
          </a:xfrm>
          <a:prstGeom prst="ellipse">
            <a:avLst/>
          </a:prstGeom>
          <a:solidFill>
            <a:schemeClr val="accent6">
              <a:lumMod val="60000"/>
              <a:lumOff val="40000"/>
              <a:alpha val="28000"/>
            </a:schemeClr>
          </a:solidFill>
          <a:ln>
            <a:noFill/>
          </a:ln>
          <a:effectLst>
            <a:glow rad="7493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35" name="円/楕円 34"/>
          <p:cNvSpPr>
            <a:spLocks noChangeAspect="1"/>
          </p:cNvSpPr>
          <p:nvPr/>
        </p:nvSpPr>
        <p:spPr>
          <a:xfrm rot="10800000" flipV="1">
            <a:off x="4298315" y="5078274"/>
            <a:ext cx="678388" cy="519411"/>
          </a:xfrm>
          <a:prstGeom prst="ellipse">
            <a:avLst/>
          </a:prstGeom>
          <a:solidFill>
            <a:schemeClr val="accent2">
              <a:lumMod val="60000"/>
              <a:lumOff val="4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700" b="1" spc="-71" dirty="0">
                <a:solidFill>
                  <a:schemeClr val="tx1"/>
                </a:solidFill>
              </a:rPr>
              <a:t>夢洲</a:t>
            </a:r>
          </a:p>
        </p:txBody>
      </p:sp>
      <p:sp>
        <p:nvSpPr>
          <p:cNvPr id="36" name="円/楕円 35"/>
          <p:cNvSpPr>
            <a:spLocks noChangeAspect="1"/>
          </p:cNvSpPr>
          <p:nvPr/>
        </p:nvSpPr>
        <p:spPr>
          <a:xfrm rot="10800000" flipV="1">
            <a:off x="5026159" y="4280378"/>
            <a:ext cx="758076" cy="348388"/>
          </a:xfrm>
          <a:prstGeom prst="ellipse">
            <a:avLst/>
          </a:prstGeom>
          <a:solidFill>
            <a:schemeClr val="accent2">
              <a:lumMod val="60000"/>
              <a:lumOff val="4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5711" tIns="25711" rIns="25711" bIns="25711" rtlCol="0" anchor="ctr"/>
          <a:lstStyle/>
          <a:p>
            <a:pPr algn="ctr"/>
            <a:r>
              <a:rPr lang="ja-JP" altLang="en-US" sz="1100" spc="-7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ＵＳＪ</a:t>
            </a:r>
          </a:p>
        </p:txBody>
      </p:sp>
      <p:sp>
        <p:nvSpPr>
          <p:cNvPr id="37" name="左右矢印 36"/>
          <p:cNvSpPr>
            <a:spLocks noChangeAspect="1"/>
          </p:cNvSpPr>
          <p:nvPr/>
        </p:nvSpPr>
        <p:spPr>
          <a:xfrm rot="20025423">
            <a:off x="4998811" y="4715530"/>
            <a:ext cx="1076309" cy="350885"/>
          </a:xfrm>
          <a:prstGeom prst="leftRightArrow">
            <a:avLst/>
          </a:prstGeom>
          <a:solidFill>
            <a:schemeClr val="accent5">
              <a:alpha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ja-JP" altLang="en-US" sz="1400" dirty="0">
                <a:solidFill>
                  <a:schemeClr val="tx1"/>
                </a:solidFill>
              </a:rPr>
              <a:t>ベイエリア</a:t>
            </a:r>
          </a:p>
        </p:txBody>
      </p:sp>
      <p:sp>
        <p:nvSpPr>
          <p:cNvPr id="31" name="左右矢印 30"/>
          <p:cNvSpPr>
            <a:spLocks noChangeAspect="1"/>
          </p:cNvSpPr>
          <p:nvPr/>
        </p:nvSpPr>
        <p:spPr>
          <a:xfrm rot="20197239">
            <a:off x="4110756" y="3471539"/>
            <a:ext cx="3614093" cy="500291"/>
          </a:xfrm>
          <a:prstGeom prst="leftRightArrow">
            <a:avLst>
              <a:gd name="adj1" fmla="val 47901"/>
              <a:gd name="adj2" fmla="val 79332"/>
            </a:avLst>
          </a:prstGeom>
          <a:solidFill>
            <a:schemeClr val="accent5">
              <a:alpha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ja-JP" altLang="en-US" sz="1400" dirty="0">
                <a:solidFill>
                  <a:schemeClr val="tx1"/>
                </a:solidFill>
              </a:rPr>
              <a:t>淀　川</a:t>
            </a:r>
          </a:p>
        </p:txBody>
      </p:sp>
    </p:spTree>
    <p:extLst>
      <p:ext uri="{BB962C8B-B14F-4D97-AF65-F5344CB8AC3E}">
        <p14:creationId xmlns:p14="http://schemas.microsoft.com/office/powerpoint/2010/main" val="349179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37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03648" y="1916832"/>
            <a:ext cx="6336704" cy="27363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prstClr val="white"/>
                </a:solidFill>
              </a:rPr>
              <a:t>３．２０１</a:t>
            </a:r>
            <a:r>
              <a:rPr lang="ja-JP" altLang="en-US" sz="3200" dirty="0">
                <a:solidFill>
                  <a:prstClr val="white"/>
                </a:solidFill>
              </a:rPr>
              <a:t>８</a:t>
            </a:r>
            <a:r>
              <a:rPr lang="ja-JP" altLang="en-US" sz="3200" dirty="0" smtClean="0">
                <a:solidFill>
                  <a:prstClr val="white"/>
                </a:solidFill>
              </a:rPr>
              <a:t>年度の取組実績と</a:t>
            </a:r>
            <a:endParaRPr lang="en-US" altLang="ja-JP" sz="3200" dirty="0">
              <a:solidFill>
                <a:prstClr val="white"/>
              </a:solidFill>
            </a:endParaRPr>
          </a:p>
          <a:p>
            <a:r>
              <a:rPr lang="ja-JP" altLang="en-US" sz="3200" dirty="0">
                <a:solidFill>
                  <a:prstClr val="white"/>
                </a:solidFill>
              </a:rPr>
              <a:t> </a:t>
            </a:r>
            <a:r>
              <a:rPr lang="ja-JP" altLang="en-US" sz="3200" dirty="0" smtClean="0">
                <a:solidFill>
                  <a:prstClr val="white"/>
                </a:solidFill>
              </a:rPr>
              <a:t>       　 ２０１９年度の取組み（案）</a:t>
            </a:r>
            <a:endParaRPr lang="ja-JP" altLang="en-US" sz="3200" dirty="0">
              <a:solidFill>
                <a:prstClr val="white"/>
              </a:solidFill>
            </a:endParaRPr>
          </a:p>
        </p:txBody>
      </p:sp>
      <p:sp>
        <p:nvSpPr>
          <p:cNvPr id="6" name="テキスト ボックス 5"/>
          <p:cNvSpPr txBox="1"/>
          <p:nvPr/>
        </p:nvSpPr>
        <p:spPr>
          <a:xfrm>
            <a:off x="8604448" y="6453336"/>
            <a:ext cx="539552" cy="369332"/>
          </a:xfrm>
          <a:prstGeom prst="rect">
            <a:avLst/>
          </a:prstGeom>
          <a:noFill/>
        </p:spPr>
        <p:txBody>
          <a:bodyPr wrap="square" rtlCol="0">
            <a:spAutoFit/>
          </a:bodyPr>
          <a:lstStyle/>
          <a:p>
            <a:pPr algn="ctr"/>
            <a:r>
              <a:rPr kumimoji="1" lang="en-US" altLang="ja-JP" dirty="0" smtClean="0">
                <a:latin typeface="HGP創英角ﾎﾟｯﾌﾟ体" panose="040B0A00000000000000" pitchFamily="50" charset="-128"/>
                <a:ea typeface="HGP創英角ﾎﾟｯﾌﾟ体" panose="040B0A00000000000000" pitchFamily="50" charset="-128"/>
              </a:rPr>
              <a:t>13</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166609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011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 y="408432"/>
            <a:ext cx="9036496"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smtClean="0"/>
              <a:t>■ </a:t>
            </a:r>
            <a:r>
              <a:rPr kumimoji="1" lang="ja-JP" altLang="en-US" sz="2000" dirty="0" smtClean="0"/>
              <a:t>舟運活性化</a:t>
            </a:r>
            <a:r>
              <a:rPr lang="ja-JP" altLang="en-US" sz="2000" dirty="0"/>
              <a:t>、</a:t>
            </a:r>
            <a:r>
              <a:rPr lang="ja-JP" altLang="en-US" sz="2000" dirty="0" smtClean="0"/>
              <a:t>水辺・水上観光メニューの充実</a:t>
            </a:r>
            <a:endParaRPr kumimoji="1" lang="ja-JP" altLang="en-US" sz="2000" dirty="0"/>
          </a:p>
        </p:txBody>
      </p:sp>
      <p:sp>
        <p:nvSpPr>
          <p:cNvPr id="4" name="正方形/長方形 3"/>
          <p:cNvSpPr/>
          <p:nvPr/>
        </p:nvSpPr>
        <p:spPr>
          <a:xfrm>
            <a:off x="48792" y="1731872"/>
            <a:ext cx="9036495" cy="5103698"/>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smtClean="0">
                <a:solidFill>
                  <a:prstClr val="black"/>
                </a:solidFill>
              </a:rPr>
              <a:t>＜２０１８年度の取組実績＞</a:t>
            </a:r>
            <a:endParaRPr lang="en-US" altLang="ja-JP" sz="1200" b="1" dirty="0">
              <a:solidFill>
                <a:prstClr val="black"/>
              </a:solidFill>
            </a:endParaRPr>
          </a:p>
          <a:p>
            <a:pPr>
              <a:lnSpc>
                <a:spcPts val="700"/>
              </a:lnSpc>
            </a:pPr>
            <a:endParaRPr lang="en-US" altLang="ja-JP" sz="1200" dirty="0" smtClean="0">
              <a:solidFill>
                <a:prstClr val="black"/>
              </a:solidFill>
            </a:endParaRPr>
          </a:p>
          <a:p>
            <a:pPr marL="342900" indent="-342900">
              <a:buFontTx/>
              <a:buAutoNum type="arabicDbPeriod"/>
            </a:pPr>
            <a:r>
              <a:rPr lang="ja-JP" altLang="en-US" sz="1200" b="1" u="sng" dirty="0" smtClean="0">
                <a:solidFill>
                  <a:prstClr val="black"/>
                </a:solidFill>
              </a:rPr>
              <a:t>舟運創造推進事業</a:t>
            </a:r>
            <a:endParaRPr lang="en-US" altLang="ja-JP" sz="1200" dirty="0">
              <a:solidFill>
                <a:prstClr val="black"/>
              </a:solidFill>
              <a:latin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水都大阪フェス</a:t>
            </a:r>
            <a:r>
              <a:rPr lang="en-US" altLang="ja-JP" sz="1100" dirty="0">
                <a:solidFill>
                  <a:prstClr val="black"/>
                </a:solidFill>
                <a:latin typeface="ＭＳ Ｐゴシック" panose="020B0600070205080204" pitchFamily="50" charset="-128"/>
              </a:rPr>
              <a:t>2018</a:t>
            </a:r>
            <a:r>
              <a:rPr lang="ja-JP" altLang="en-US" sz="1100" dirty="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10/20</a:t>
            </a:r>
            <a:r>
              <a:rPr lang="ja-JP" altLang="en-US" sz="1100" dirty="0" err="1"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21</a:t>
            </a:r>
            <a:r>
              <a:rPr lang="ja-JP" altLang="en-US" sz="1100" dirty="0">
                <a:solidFill>
                  <a:prstClr val="black"/>
                </a:solidFill>
                <a:latin typeface="ＭＳ Ｐゴシック" panose="020B0600070205080204" pitchFamily="50" charset="-128"/>
              </a:rPr>
              <a:t>）時に行った</a:t>
            </a:r>
            <a:r>
              <a:rPr lang="ja-JP" altLang="en-US" sz="1100" dirty="0" smtClean="0">
                <a:solidFill>
                  <a:prstClr val="black"/>
                </a:solidFill>
                <a:latin typeface="ＭＳ Ｐゴシック" panose="020B0600070205080204" pitchFamily="50" charset="-128"/>
              </a:rPr>
              <a:t>スタンプラリー</a:t>
            </a:r>
            <a:endParaRPr lang="en-US" altLang="ja-JP" sz="1100" dirty="0" smtClean="0">
              <a:solidFill>
                <a:prstClr val="black"/>
              </a:solidFill>
              <a:latin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水都クエスト」に、無料で乗船</a:t>
            </a:r>
            <a:r>
              <a:rPr lang="ja-JP" altLang="en-US" sz="1100" dirty="0" smtClean="0">
                <a:solidFill>
                  <a:prstClr val="black"/>
                </a:solidFill>
                <a:latin typeface="ＭＳ Ｐゴシック" panose="020B0600070205080204" pitchFamily="50" charset="-128"/>
              </a:rPr>
              <a:t>できる</a:t>
            </a:r>
            <a:r>
              <a:rPr lang="ja-JP" altLang="en-US" sz="1100" dirty="0">
                <a:solidFill>
                  <a:prstClr val="black"/>
                </a:solidFill>
                <a:latin typeface="ＭＳ Ｐゴシック" panose="020B0600070205080204" pitchFamily="50" charset="-128"/>
              </a:rPr>
              <a:t>船の運航と、拠点</a:t>
            </a:r>
            <a:r>
              <a:rPr lang="ja-JP" altLang="en-US" sz="1100" dirty="0" smtClean="0">
                <a:solidFill>
                  <a:prstClr val="black"/>
                </a:solidFill>
                <a:latin typeface="ＭＳ Ｐゴシック" panose="020B0600070205080204" pitchFamily="50" charset="-128"/>
              </a:rPr>
              <a:t>と</a:t>
            </a:r>
            <a:endParaRPr lang="en-US" altLang="ja-JP" sz="1100" dirty="0" smtClean="0">
              <a:solidFill>
                <a:prstClr val="black"/>
              </a:solidFill>
              <a:latin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rPr>
              <a:t>　　　なる</a:t>
            </a:r>
            <a:r>
              <a:rPr lang="ja-JP" altLang="en-US" sz="1100" dirty="0">
                <a:solidFill>
                  <a:prstClr val="black"/>
                </a:solidFill>
                <a:latin typeface="ＭＳ Ｐゴシック" panose="020B0600070205080204" pitchFamily="50" charset="-128"/>
              </a:rPr>
              <a:t>船着場でのにぎわいづくりを実施</a:t>
            </a:r>
          </a:p>
          <a:p>
            <a:r>
              <a:rPr lang="ja-JP" altLang="en-US" sz="1100" dirty="0">
                <a:solidFill>
                  <a:prstClr val="black"/>
                </a:solidFill>
                <a:latin typeface="ＭＳ Ｐゴシック" panose="020B0600070205080204" pitchFamily="50" charset="-128"/>
              </a:rPr>
              <a:t>　　　　（水都クエスト</a:t>
            </a:r>
            <a:r>
              <a:rPr lang="ja-JP" altLang="en-US" sz="1100" dirty="0" smtClean="0">
                <a:solidFill>
                  <a:prstClr val="black"/>
                </a:solidFill>
                <a:latin typeface="ＭＳ Ｐゴシック" panose="020B0600070205080204" pitchFamily="50" charset="-128"/>
              </a:rPr>
              <a:t>参加者数</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約</a:t>
            </a:r>
            <a:r>
              <a:rPr lang="en-US" altLang="ja-JP" sz="1100" dirty="0" smtClean="0">
                <a:solidFill>
                  <a:prstClr val="black"/>
                </a:solidFill>
                <a:latin typeface="ＭＳ Ｐゴシック" panose="020B0600070205080204" pitchFamily="50" charset="-128"/>
              </a:rPr>
              <a:t>5,000</a:t>
            </a:r>
            <a:r>
              <a:rPr lang="ja-JP" altLang="en-US" sz="1100" dirty="0">
                <a:solidFill>
                  <a:prstClr val="black"/>
                </a:solidFill>
                <a:latin typeface="ＭＳ Ｐゴシック" panose="020B0600070205080204" pitchFamily="50" charset="-128"/>
              </a:rPr>
              <a:t>名</a:t>
            </a:r>
            <a:r>
              <a:rPr lang="ja-JP" altLang="en-US" sz="1100" dirty="0" smtClean="0">
                <a:solidFill>
                  <a:prstClr val="black"/>
                </a:solidFill>
                <a:latin typeface="ＭＳ Ｐゴシック" panose="020B0600070205080204" pitchFamily="50" charset="-128"/>
              </a:rPr>
              <a:t>）</a:t>
            </a:r>
            <a:endParaRPr lang="en-US" altLang="ja-JP" sz="1100" dirty="0">
              <a:solidFill>
                <a:prstClr val="black"/>
              </a:solidFill>
              <a:latin typeface="ＭＳ Ｐゴシック" panose="020B0600070205080204" pitchFamily="50" charset="-128"/>
            </a:endParaRPr>
          </a:p>
          <a:p>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a:solidFill>
                  <a:prstClr val="black"/>
                </a:solidFill>
                <a:latin typeface="ＭＳ Ｐゴシック" panose="020B0600070205080204" pitchFamily="50" charset="-128"/>
              </a:rPr>
              <a:t>　　●舟運及び船着場活性化のために各種事業を実施</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・天満橋水上</a:t>
            </a:r>
            <a:r>
              <a:rPr lang="ja-JP" altLang="en-US" sz="1100" dirty="0" err="1">
                <a:solidFill>
                  <a:prstClr val="black"/>
                </a:solidFill>
                <a:latin typeface="ＭＳ Ｐゴシック" panose="020B0600070205080204" pitchFamily="50" charset="-128"/>
              </a:rPr>
              <a:t>たこ</a:t>
            </a:r>
            <a:r>
              <a:rPr lang="ja-JP" altLang="en-US" sz="1100" dirty="0">
                <a:solidFill>
                  <a:prstClr val="black"/>
                </a:solidFill>
                <a:latin typeface="ＭＳ Ｐゴシック" panose="020B0600070205080204" pitchFamily="50" charset="-128"/>
              </a:rPr>
              <a:t>焼き</a:t>
            </a:r>
            <a:r>
              <a:rPr lang="ja-JP" altLang="en-US" sz="1100" dirty="0" smtClean="0">
                <a:solidFill>
                  <a:prstClr val="black"/>
                </a:solidFill>
                <a:latin typeface="ＭＳ Ｐゴシック" panose="020B0600070205080204" pitchFamily="50" charset="-128"/>
              </a:rPr>
              <a:t>バー（</a:t>
            </a:r>
            <a:r>
              <a:rPr lang="en-US" altLang="ja-JP" sz="1100" dirty="0" smtClean="0">
                <a:solidFill>
                  <a:prstClr val="black"/>
                </a:solidFill>
                <a:latin typeface="ＭＳ Ｐゴシック" panose="020B0600070205080204" pitchFamily="50" charset="-128"/>
              </a:rPr>
              <a:t>9/12</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17</a:t>
            </a:r>
            <a:r>
              <a:rPr lang="ja-JP" altLang="en-US" sz="1100" dirty="0" err="1"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866</a:t>
            </a:r>
            <a:r>
              <a:rPr lang="ja-JP" altLang="en-US" sz="1100" dirty="0" smtClean="0">
                <a:solidFill>
                  <a:prstClr val="black"/>
                </a:solidFill>
                <a:latin typeface="ＭＳ Ｐゴシック" panose="020B0600070205080204" pitchFamily="50" charset="-128"/>
              </a:rPr>
              <a:t>名）</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　・大阪クラシック八軒家浜</a:t>
            </a:r>
            <a:r>
              <a:rPr lang="ja-JP" altLang="en-US" sz="1100" dirty="0" smtClean="0">
                <a:solidFill>
                  <a:prstClr val="black"/>
                </a:solidFill>
                <a:latin typeface="ＭＳ Ｐゴシック" panose="020B0600070205080204" pitchFamily="50" charset="-128"/>
              </a:rPr>
              <a:t>船上演奏（</a:t>
            </a:r>
            <a:r>
              <a:rPr lang="en-US" altLang="ja-JP" sz="1100" dirty="0" smtClean="0">
                <a:solidFill>
                  <a:prstClr val="black"/>
                </a:solidFill>
                <a:latin typeface="ＭＳ Ｐゴシック" panose="020B0600070205080204" pitchFamily="50" charset="-128"/>
              </a:rPr>
              <a:t>9/13</a:t>
            </a:r>
            <a:r>
              <a:rPr lang="ja-JP" altLang="en-US" sz="1100" dirty="0" smtClean="0">
                <a:solidFill>
                  <a:prstClr val="black"/>
                </a:solidFill>
                <a:latin typeface="ＭＳ Ｐゴシック" panose="020B0600070205080204" pitchFamily="50" charset="-128"/>
              </a:rPr>
              <a:t>）</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・福島ネオンナイツ（</a:t>
            </a:r>
            <a:r>
              <a:rPr lang="en-US" altLang="ja-JP" sz="1100" dirty="0">
                <a:solidFill>
                  <a:prstClr val="black"/>
                </a:solidFill>
                <a:latin typeface="ＭＳ Ｐゴシック" panose="020B0600070205080204" pitchFamily="50" charset="-128"/>
              </a:rPr>
              <a:t>11/7</a:t>
            </a:r>
            <a:r>
              <a:rPr lang="ja-JP" altLang="en-US" sz="1100" dirty="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4/15</a:t>
            </a:r>
            <a:r>
              <a:rPr lang="ja-JP" altLang="en-US" sz="1100" dirty="0" smtClean="0">
                <a:solidFill>
                  <a:prstClr val="black"/>
                </a:solidFill>
                <a:latin typeface="ＭＳ Ｐゴシック" panose="020B0600070205080204" pitchFamily="50" charset="-128"/>
              </a:rPr>
              <a:t>の毎水曜日）</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・八軒家浜川辺の憩い空間</a:t>
            </a:r>
            <a:r>
              <a:rPr lang="ja-JP" altLang="en-US" sz="1100" dirty="0" smtClean="0">
                <a:solidFill>
                  <a:prstClr val="black"/>
                </a:solidFill>
                <a:latin typeface="ＭＳ Ｐゴシック" panose="020B0600070205080204" pitchFamily="50" charset="-128"/>
              </a:rPr>
              <a:t>（平成</a:t>
            </a:r>
            <a:r>
              <a:rPr lang="en-US" altLang="ja-JP" sz="1100" dirty="0" smtClean="0">
                <a:solidFill>
                  <a:prstClr val="black"/>
                </a:solidFill>
                <a:latin typeface="ＭＳ Ｐゴシック" panose="020B0600070205080204" pitchFamily="50" charset="-128"/>
              </a:rPr>
              <a:t>30</a:t>
            </a:r>
            <a:r>
              <a:rPr lang="ja-JP" altLang="en-US" sz="1100" dirty="0" smtClean="0">
                <a:solidFill>
                  <a:prstClr val="black"/>
                </a:solidFill>
                <a:latin typeface="ＭＳ Ｐゴシック" panose="020B0600070205080204" pitchFamily="50" charset="-128"/>
              </a:rPr>
              <a:t>年 </a:t>
            </a:r>
            <a:r>
              <a:rPr lang="en-US" altLang="ja-JP" sz="1100" dirty="0" smtClean="0">
                <a:solidFill>
                  <a:prstClr val="black"/>
                </a:solidFill>
                <a:latin typeface="ＭＳ Ｐゴシック" panose="020B0600070205080204" pitchFamily="50" charset="-128"/>
              </a:rPr>
              <a:t>3/24</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4/15</a:t>
            </a:r>
            <a:r>
              <a:rPr lang="ja-JP" altLang="en-US" sz="1100" dirty="0" smtClean="0">
                <a:solidFill>
                  <a:prstClr val="black"/>
                </a:solidFill>
                <a:latin typeface="ＭＳ Ｐゴシック" panose="020B0600070205080204" pitchFamily="50" charset="-128"/>
              </a:rPr>
              <a:t>）</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　　　・水都大阪フェス</a:t>
            </a:r>
            <a:r>
              <a:rPr lang="en-US" altLang="ja-JP" sz="1100" dirty="0" smtClean="0">
                <a:solidFill>
                  <a:prstClr val="black"/>
                </a:solidFill>
                <a:latin typeface="ＭＳ Ｐゴシック" panose="020B0600070205080204" pitchFamily="50" charset="-128"/>
              </a:rPr>
              <a:t>2018</a:t>
            </a:r>
            <a:r>
              <a:rPr lang="ja-JP" altLang="en-US" sz="1100" dirty="0" smtClean="0">
                <a:solidFill>
                  <a:prstClr val="black"/>
                </a:solidFill>
                <a:latin typeface="ＭＳ Ｐゴシック" panose="020B0600070205080204" pitchFamily="50" charset="-128"/>
              </a:rPr>
              <a:t>との連携事業</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　　　　　ほたる</a:t>
            </a:r>
            <a:r>
              <a:rPr lang="ja-JP" altLang="en-US" sz="1100" dirty="0">
                <a:solidFill>
                  <a:prstClr val="black"/>
                </a:solidFill>
                <a:latin typeface="ＭＳ Ｐゴシック" panose="020B0600070205080204" pitchFamily="50" charset="-128"/>
              </a:rPr>
              <a:t>まち水辺のにぎわい創出</a:t>
            </a:r>
            <a:r>
              <a:rPr lang="ja-JP" altLang="en-US" sz="1100" dirty="0" smtClean="0">
                <a:solidFill>
                  <a:prstClr val="black"/>
                </a:solidFill>
                <a:latin typeface="ＭＳ Ｐゴシック" panose="020B0600070205080204" pitchFamily="50" charset="-128"/>
              </a:rPr>
              <a:t>事業</a:t>
            </a:r>
            <a:r>
              <a:rPr lang="en-US" altLang="ja-JP" sz="1100" dirty="0" smtClean="0">
                <a:solidFill>
                  <a:prstClr val="black"/>
                </a:solidFill>
                <a:latin typeface="ＭＳ Ｐゴシック" panose="020B0600070205080204" pitchFamily="50" charset="-128"/>
              </a:rPr>
              <a:t>(10/20</a:t>
            </a:r>
            <a:r>
              <a:rPr lang="ja-JP" altLang="en-US" sz="1100" dirty="0" err="1"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21</a:t>
            </a:r>
            <a:r>
              <a:rPr lang="ja-JP" altLang="en-US" sz="1100" dirty="0" smtClean="0">
                <a:solidFill>
                  <a:prstClr val="black"/>
                </a:solidFill>
                <a:latin typeface="ＭＳ Ｐゴシック" panose="020B0600070205080204" pitchFamily="50" charset="-128"/>
              </a:rPr>
              <a:t>）</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　　八軒家</a:t>
            </a:r>
            <a:r>
              <a:rPr lang="ja-JP" altLang="en-US" sz="1100" dirty="0">
                <a:solidFill>
                  <a:prstClr val="black"/>
                </a:solidFill>
                <a:latin typeface="ＭＳ Ｐゴシック" panose="020B0600070205080204" pitchFamily="50" charset="-128"/>
              </a:rPr>
              <a:t>浜</a:t>
            </a:r>
            <a:r>
              <a:rPr lang="ja-JP" altLang="en-US" sz="1100" dirty="0" smtClean="0">
                <a:solidFill>
                  <a:prstClr val="black"/>
                </a:solidFill>
                <a:latin typeface="ＭＳ Ｐゴシック" panose="020B0600070205080204" pitchFamily="50" charset="-128"/>
              </a:rPr>
              <a:t>船待ちテラス（</a:t>
            </a:r>
            <a:r>
              <a:rPr lang="en-US" altLang="ja-JP" sz="1100" dirty="0" smtClean="0">
                <a:solidFill>
                  <a:prstClr val="black"/>
                </a:solidFill>
                <a:latin typeface="ＭＳ Ｐゴシック" panose="020B0600070205080204" pitchFamily="50" charset="-128"/>
              </a:rPr>
              <a:t>10/20</a:t>
            </a:r>
            <a:r>
              <a:rPr lang="ja-JP" altLang="en-US" sz="1100" dirty="0" err="1"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21</a:t>
            </a:r>
            <a:r>
              <a:rPr lang="ja-JP" altLang="en-US" sz="1100" dirty="0" smtClean="0">
                <a:solidFill>
                  <a:prstClr val="black"/>
                </a:solidFill>
                <a:latin typeface="ＭＳ Ｐゴシック" panose="020B0600070205080204" pitchFamily="50" charset="-128"/>
              </a:rPr>
              <a:t>）</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　　八軒家</a:t>
            </a:r>
            <a:r>
              <a:rPr lang="ja-JP" altLang="en-US" sz="1100" dirty="0">
                <a:solidFill>
                  <a:prstClr val="black"/>
                </a:solidFill>
                <a:latin typeface="ＭＳ Ｐゴシック" panose="020B0600070205080204" pitchFamily="50" charset="-128"/>
              </a:rPr>
              <a:t>浜川辺の憩い</a:t>
            </a:r>
            <a:r>
              <a:rPr lang="ja-JP" altLang="en-US" sz="1100" dirty="0" smtClean="0">
                <a:solidFill>
                  <a:prstClr val="black"/>
                </a:solidFill>
                <a:latin typeface="ＭＳ Ｐゴシック" panose="020B0600070205080204" pitchFamily="50" charset="-128"/>
              </a:rPr>
              <a:t>空間（</a:t>
            </a:r>
            <a:r>
              <a:rPr lang="en-US" altLang="ja-JP" sz="1100" dirty="0" smtClean="0">
                <a:solidFill>
                  <a:prstClr val="black"/>
                </a:solidFill>
                <a:latin typeface="ＭＳ Ｐゴシック" panose="020B0600070205080204" pitchFamily="50" charset="-128"/>
              </a:rPr>
              <a:t>10/20</a:t>
            </a:r>
            <a:r>
              <a:rPr lang="ja-JP" altLang="en-US" sz="1100" dirty="0" err="1"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21</a:t>
            </a:r>
            <a:r>
              <a:rPr lang="ja-JP" altLang="en-US" sz="1100" dirty="0" smtClean="0">
                <a:solidFill>
                  <a:prstClr val="black"/>
                </a:solidFill>
                <a:latin typeface="ＭＳ Ｐゴシック" panose="020B0600070205080204" pitchFamily="50" charset="-128"/>
              </a:rPr>
              <a:t>）及び水辺</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スナックかっぱ（</a:t>
            </a:r>
            <a:r>
              <a:rPr lang="en-US" altLang="ja-JP" sz="1100" dirty="0" smtClean="0">
                <a:solidFill>
                  <a:prstClr val="black"/>
                </a:solidFill>
                <a:latin typeface="ＭＳ Ｐゴシック" panose="020B0600070205080204" pitchFamily="50" charset="-128"/>
              </a:rPr>
              <a:t>10/20</a:t>
            </a:r>
            <a:r>
              <a:rPr lang="ja-JP" altLang="en-US" sz="1100" dirty="0" smtClean="0">
                <a:solidFill>
                  <a:prstClr val="black"/>
                </a:solidFill>
                <a:latin typeface="ＭＳ Ｐゴシック" panose="020B0600070205080204" pitchFamily="50" charset="-128"/>
              </a:rPr>
              <a:t>）</a:t>
            </a:r>
            <a:endParaRPr lang="en-US" altLang="ja-JP" sz="1100" dirty="0">
              <a:solidFill>
                <a:prstClr val="black"/>
              </a:solidFill>
              <a:latin typeface="ＭＳ Ｐゴシック" panose="020B0600070205080204" pitchFamily="50" charset="-128"/>
            </a:endParaRPr>
          </a:p>
          <a:p>
            <a:pPr>
              <a:spcBef>
                <a:spcPts val="300"/>
              </a:spcBef>
            </a:pP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a:solidFill>
                  <a:prstClr val="black"/>
                </a:solidFill>
                <a:latin typeface="ＭＳ Ｐゴシック" panose="020B0600070205080204" pitchFamily="50" charset="-128"/>
              </a:rPr>
              <a:t>　　●「中之島にぎわいの森づくり（府事業）」と連携し、</a:t>
            </a:r>
            <a:r>
              <a:rPr lang="ja-JP" altLang="en-US" sz="1100" dirty="0" smtClean="0">
                <a:solidFill>
                  <a:prstClr val="black"/>
                </a:solidFill>
                <a:latin typeface="ＭＳ Ｐゴシック" panose="020B0600070205080204" pitchFamily="50" charset="-128"/>
              </a:rPr>
              <a:t>ドリカム</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ツリー</a:t>
            </a:r>
            <a:r>
              <a:rPr lang="ja-JP" altLang="en-US" sz="1100" dirty="0">
                <a:solidFill>
                  <a:prstClr val="black"/>
                </a:solidFill>
                <a:latin typeface="ＭＳ Ｐゴシック" panose="020B0600070205080204" pitchFamily="50" charset="-128"/>
              </a:rPr>
              <a:t>を</a:t>
            </a:r>
            <a:r>
              <a:rPr lang="ja-JP" altLang="en-US" sz="1100" dirty="0" smtClean="0">
                <a:solidFill>
                  <a:prstClr val="black"/>
                </a:solidFill>
                <a:latin typeface="ＭＳ Ｐゴシック" panose="020B0600070205080204" pitchFamily="50" charset="-128"/>
              </a:rPr>
              <a:t>巡るナイトクルーズ</a:t>
            </a:r>
            <a:r>
              <a:rPr lang="ja-JP" altLang="en-US" sz="1100" dirty="0">
                <a:solidFill>
                  <a:prstClr val="black"/>
                </a:solidFill>
                <a:latin typeface="ＭＳ Ｐゴシック" panose="020B0600070205080204" pitchFamily="50" charset="-128"/>
              </a:rPr>
              <a:t>を</a:t>
            </a:r>
            <a:r>
              <a:rPr lang="ja-JP" altLang="en-US" sz="1100" dirty="0" smtClean="0">
                <a:solidFill>
                  <a:prstClr val="black"/>
                </a:solidFill>
                <a:latin typeface="ＭＳ Ｐゴシック" panose="020B0600070205080204" pitchFamily="50" charset="-128"/>
              </a:rPr>
              <a:t>実施</a:t>
            </a:r>
            <a:r>
              <a:rPr lang="en-US" altLang="ja-JP" sz="1100" dirty="0" smtClean="0">
                <a:solidFill>
                  <a:prstClr val="black"/>
                </a:solidFill>
                <a:latin typeface="ＭＳ Ｐゴシック" panose="020B0600070205080204" pitchFamily="50" charset="-128"/>
              </a:rPr>
              <a:t>(12/15</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25</a:t>
            </a:r>
            <a:r>
              <a:rPr lang="ja-JP" altLang="en-US" sz="1100" dirty="0" smtClean="0">
                <a:solidFill>
                  <a:prstClr val="black"/>
                </a:solidFill>
                <a:latin typeface="ＭＳ Ｐゴシック" panose="020B0600070205080204" pitchFamily="50" charset="-128"/>
              </a:rPr>
              <a:t>）</a:t>
            </a:r>
            <a:endParaRPr lang="en-US" altLang="ja-JP" sz="1100" dirty="0" smtClean="0">
              <a:solidFill>
                <a:prstClr val="black"/>
              </a:solidFill>
              <a:latin typeface="ＭＳ Ｐゴシック" panose="020B0600070205080204" pitchFamily="50" charset="-128"/>
            </a:endParaRPr>
          </a:p>
          <a:p>
            <a:pPr>
              <a:spcBef>
                <a:spcPts val="1200"/>
              </a:spcBef>
            </a:pPr>
            <a:r>
              <a:rPr lang="ja-JP" altLang="en-US" sz="1200" b="1" u="sng" dirty="0" smtClean="0">
                <a:solidFill>
                  <a:prstClr val="black"/>
                </a:solidFill>
              </a:rPr>
              <a:t>２</a:t>
            </a:r>
            <a:r>
              <a:rPr lang="ja-JP" altLang="en-US" sz="1200" b="1" u="sng" dirty="0">
                <a:solidFill>
                  <a:prstClr val="black"/>
                </a:solidFill>
              </a:rPr>
              <a:t>．舟運基盤整備推進事業</a:t>
            </a:r>
            <a:endParaRPr lang="en-US" altLang="ja-JP" sz="1100" b="1" u="sng"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●新たなクルーズの造成など、舟運活性化策を進めるために、航行量など現状を適切</a:t>
            </a:r>
            <a:r>
              <a:rPr lang="ja-JP" altLang="en-US" sz="1100" dirty="0" smtClean="0">
                <a:solidFill>
                  <a:prstClr val="black"/>
                </a:solidFill>
                <a:latin typeface="ＭＳ Ｐゴシック" panose="020B0600070205080204" pitchFamily="50" charset="-128"/>
              </a:rPr>
              <a:t>に</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把握・評価</a:t>
            </a:r>
            <a:r>
              <a:rPr lang="ja-JP" altLang="en-US" sz="1100" dirty="0">
                <a:solidFill>
                  <a:prstClr val="black"/>
                </a:solidFill>
                <a:latin typeface="ＭＳ Ｐゴシック" panose="020B0600070205080204" pitchFamily="50" charset="-128"/>
              </a:rPr>
              <a:t>し、将来を見据えた航行安全対策の検討を行うことを目的とする調査を実施</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●大阪</a:t>
            </a:r>
            <a:r>
              <a:rPr lang="ja-JP" altLang="en-US" sz="1100" dirty="0">
                <a:solidFill>
                  <a:prstClr val="black"/>
                </a:solidFill>
              </a:rPr>
              <a:t>水上安全協会の観光船部会を通じた舟運活性化にかかるアンケート調査を実施</a:t>
            </a:r>
            <a:endParaRPr lang="en-US" altLang="ja-JP" sz="1100" dirty="0">
              <a:solidFill>
                <a:prstClr val="black"/>
              </a:solidFill>
              <a:latin typeface="ＭＳ Ｐゴシック" panose="020B0600070205080204" pitchFamily="50" charset="-128"/>
            </a:endParaRPr>
          </a:p>
          <a:p>
            <a:endParaRPr lang="en-US" altLang="ja-JP" sz="1100" dirty="0">
              <a:solidFill>
                <a:prstClr val="black"/>
              </a:solidFill>
              <a:latin typeface="ＭＳ Ｐゴシック" panose="020B0600070205080204" pitchFamily="50" charset="-128"/>
            </a:endParaRPr>
          </a:p>
          <a:p>
            <a:endParaRPr lang="en-US" altLang="ja-JP" sz="1200" dirty="0" smtClean="0">
              <a:solidFill>
                <a:prstClr val="black"/>
              </a:solidFill>
              <a:latin typeface="ＭＳ Ｐゴシック" panose="020B0600070205080204" pitchFamily="50" charset="-128"/>
            </a:endParaRPr>
          </a:p>
          <a:p>
            <a:endParaRPr lang="en-US" altLang="ja-JP" sz="1200" dirty="0" smtClean="0">
              <a:solidFill>
                <a:prstClr val="black"/>
              </a:solidFill>
              <a:latin typeface="ＭＳ Ｐゴシック" panose="020B0600070205080204" pitchFamily="50" charset="-128"/>
            </a:endParaRPr>
          </a:p>
          <a:p>
            <a:endParaRPr lang="en-US" altLang="ja-JP" sz="1200" dirty="0" smtClean="0">
              <a:solidFill>
                <a:prstClr val="black"/>
              </a:solidFill>
              <a:latin typeface="ＭＳ Ｐゴシック" panose="020B0600070205080204" pitchFamily="50" charset="-128"/>
            </a:endParaRPr>
          </a:p>
          <a:p>
            <a:endParaRPr lang="en-US" altLang="ja-JP" sz="1200" dirty="0">
              <a:solidFill>
                <a:prstClr val="black"/>
              </a:solidFill>
              <a:latin typeface="ＭＳ Ｐゴシック" panose="020B0600070205080204" pitchFamily="50" charset="-128"/>
            </a:endParaRPr>
          </a:p>
          <a:p>
            <a:endParaRPr lang="en-US" altLang="ja-JP" sz="1200" dirty="0" smtClean="0">
              <a:solidFill>
                <a:prstClr val="black"/>
              </a:solidFill>
              <a:latin typeface="ＭＳ Ｐゴシック" panose="020B0600070205080204" pitchFamily="50" charset="-128"/>
            </a:endParaRPr>
          </a:p>
          <a:p>
            <a:endParaRPr lang="en-US" altLang="ja-JP" sz="1200" dirty="0">
              <a:solidFill>
                <a:prstClr val="black"/>
              </a:solidFill>
              <a:latin typeface="ＭＳ Ｐゴシック" panose="020B0600070205080204" pitchFamily="50" charset="-128"/>
            </a:endParaRPr>
          </a:p>
          <a:p>
            <a:endParaRPr lang="en-US" altLang="ja-JP" sz="800" dirty="0" smtClean="0">
              <a:solidFill>
                <a:prstClr val="black"/>
              </a:solidFill>
            </a:endParaRPr>
          </a:p>
          <a:p>
            <a:pPr marL="400050" indent="-400050">
              <a:buFont typeface="+mj-lt"/>
              <a:buAutoNum type="romanUcPeriod"/>
            </a:pPr>
            <a:endParaRPr lang="en-US" altLang="ja-JP" dirty="0" smtClean="0">
              <a:solidFill>
                <a:prstClr val="black"/>
              </a:solidFill>
            </a:endParaRPr>
          </a:p>
          <a:p>
            <a:pPr marL="400050" indent="-400050">
              <a:buFont typeface="+mj-lt"/>
              <a:buAutoNum type="romanUcPeriod"/>
            </a:pPr>
            <a:endParaRPr lang="en-US" altLang="ja-JP" dirty="0">
              <a:solidFill>
                <a:prstClr val="black"/>
              </a:solidFill>
            </a:endParaRPr>
          </a:p>
          <a:p>
            <a:pPr marL="400050" indent="-400050">
              <a:buFont typeface="+mj-lt"/>
              <a:buAutoNum type="romanUcPeriod"/>
            </a:pPr>
            <a:endParaRPr lang="en-US" altLang="ja-JP" dirty="0">
              <a:solidFill>
                <a:prstClr val="black"/>
              </a:solidFill>
            </a:endParaRPr>
          </a:p>
          <a:p>
            <a:pPr marL="400050" indent="-400050">
              <a:buFont typeface="+mj-lt"/>
              <a:buAutoNum type="romanUcPeriod"/>
            </a:pPr>
            <a:endParaRPr lang="en-US" altLang="ja-JP" dirty="0" smtClean="0">
              <a:solidFill>
                <a:prstClr val="black"/>
              </a:solidFill>
            </a:endParaRPr>
          </a:p>
        </p:txBody>
      </p:sp>
      <p:sp>
        <p:nvSpPr>
          <p:cNvPr id="5" name="角丸四角形 4"/>
          <p:cNvSpPr/>
          <p:nvPr/>
        </p:nvSpPr>
        <p:spPr>
          <a:xfrm>
            <a:off x="48792" y="1084558"/>
            <a:ext cx="9047079" cy="647314"/>
          </a:xfrm>
          <a:prstGeom prst="roundRect">
            <a:avLst>
              <a:gd name="adj" fmla="val 156"/>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solidFill>
                  <a:prstClr val="black"/>
                </a:solidFill>
              </a:rPr>
              <a:t>舟運事業者や拠点事業者等の多様な水辺関係者とのネットワークの下、水都大阪に「広がり」と「厚み」を</a:t>
            </a:r>
            <a:r>
              <a:rPr lang="ja-JP" altLang="en-US" sz="1400" i="1" dirty="0" smtClean="0">
                <a:solidFill>
                  <a:prstClr val="black"/>
                </a:solidFill>
              </a:rPr>
              <a:t>創出</a:t>
            </a:r>
          </a:p>
        </p:txBody>
      </p:sp>
      <p:sp>
        <p:nvSpPr>
          <p:cNvPr id="6" name="正方形/長方形 5"/>
          <p:cNvSpPr/>
          <p:nvPr/>
        </p:nvSpPr>
        <p:spPr>
          <a:xfrm>
            <a:off x="5724128" y="1731872"/>
            <a:ext cx="3371743" cy="5103698"/>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smtClean="0">
                <a:solidFill>
                  <a:prstClr val="black"/>
                </a:solidFill>
              </a:rPr>
              <a:t>～２０１９年度の取組み（案）～</a:t>
            </a:r>
            <a:endParaRPr lang="en-US" altLang="ja-JP" sz="1400" b="1" dirty="0" smtClean="0">
              <a:solidFill>
                <a:prstClr val="black"/>
              </a:solidFill>
            </a:endParaRPr>
          </a:p>
          <a:p>
            <a:pPr>
              <a:lnSpc>
                <a:spcPts val="600"/>
              </a:lnSpc>
            </a:pPr>
            <a:endParaRPr lang="en-US" altLang="ja-JP" sz="600" dirty="0" smtClean="0">
              <a:solidFill>
                <a:prstClr val="black"/>
              </a:solidFill>
            </a:endParaRPr>
          </a:p>
          <a:p>
            <a:r>
              <a:rPr lang="ja-JP" altLang="en-US" sz="1300" b="1" dirty="0" smtClean="0">
                <a:solidFill>
                  <a:prstClr val="black"/>
                </a:solidFill>
              </a:rPr>
              <a:t>＜方針＞</a:t>
            </a:r>
            <a:endParaRPr lang="en-US" altLang="ja-JP" sz="1300" b="1" dirty="0" smtClean="0">
              <a:solidFill>
                <a:prstClr val="black"/>
              </a:solidFill>
            </a:endParaRPr>
          </a:p>
          <a:p>
            <a:pPr marL="288000" indent="-285750">
              <a:spcBef>
                <a:spcPts val="300"/>
              </a:spcBef>
              <a:buFont typeface="Wingdings" panose="05000000000000000000" pitchFamily="2" charset="2"/>
              <a:buChar char="Ø"/>
            </a:pPr>
            <a:r>
              <a:rPr lang="ja-JP" altLang="en-US" sz="1100" u="sng" dirty="0">
                <a:solidFill>
                  <a:prstClr val="black"/>
                </a:solidFill>
                <a:latin typeface="ＭＳ Ｐゴシック" panose="020B0600070205080204" pitchFamily="50" charset="-128"/>
              </a:rPr>
              <a:t>民間のアイデアやノウハウを活かし、国内外の</a:t>
            </a:r>
            <a:endParaRPr lang="en-US" altLang="ja-JP" sz="1100" u="sng" dirty="0">
              <a:solidFill>
                <a:prstClr val="black"/>
              </a:solidFill>
              <a:latin typeface="ＭＳ Ｐゴシック" panose="020B0600070205080204" pitchFamily="50" charset="-128"/>
            </a:endParaRPr>
          </a:p>
          <a:p>
            <a:pPr marL="2250">
              <a:spcBef>
                <a:spcPts val="300"/>
              </a:spcBef>
            </a:pPr>
            <a:r>
              <a:rPr lang="ja-JP" altLang="en-US" sz="1100" dirty="0">
                <a:solidFill>
                  <a:prstClr val="black"/>
                </a:solidFill>
                <a:latin typeface="ＭＳ Ｐゴシック" panose="020B0600070205080204" pitchFamily="50" charset="-128"/>
              </a:rPr>
              <a:t>　　　</a:t>
            </a:r>
            <a:r>
              <a:rPr lang="ja-JP" altLang="en-US" sz="1100" u="sng" dirty="0">
                <a:solidFill>
                  <a:prstClr val="black"/>
                </a:solidFill>
                <a:latin typeface="ＭＳ Ｐゴシック" panose="020B0600070205080204" pitchFamily="50" charset="-128"/>
              </a:rPr>
              <a:t>多くの人々に乗船の機会をつくる</a:t>
            </a:r>
            <a:r>
              <a:rPr lang="ja-JP" altLang="en-US" sz="1100" u="sng" dirty="0" smtClean="0">
                <a:solidFill>
                  <a:prstClr val="black"/>
                </a:solidFill>
                <a:latin typeface="ＭＳ Ｐゴシック" panose="020B0600070205080204" pitchFamily="50" charset="-128"/>
              </a:rPr>
              <a:t>取組み</a:t>
            </a:r>
            <a:endParaRPr lang="en-US" altLang="ja-JP" sz="1100" u="sng" dirty="0">
              <a:solidFill>
                <a:prstClr val="black"/>
              </a:solidFill>
              <a:latin typeface="ＭＳ Ｐゴシック" panose="020B0600070205080204" pitchFamily="50" charset="-128"/>
            </a:endParaRPr>
          </a:p>
          <a:p>
            <a:pPr marL="285750" indent="-285750">
              <a:spcBef>
                <a:spcPts val="300"/>
              </a:spcBef>
              <a:buFont typeface="Wingdings" panose="05000000000000000000" pitchFamily="2" charset="2"/>
              <a:buChar char="Ø"/>
            </a:pPr>
            <a:r>
              <a:rPr lang="ja-JP" altLang="en-US" sz="1100" u="sng" dirty="0">
                <a:solidFill>
                  <a:prstClr val="black"/>
                </a:solidFill>
                <a:latin typeface="ＭＳ Ｐゴシック" panose="020B0600070205080204" pitchFamily="50" charset="-128"/>
              </a:rPr>
              <a:t>水辺拠点周辺の事業者（観光・宿泊施設事業者）との連携によるコンテンツ充実（厚み）</a:t>
            </a:r>
            <a:endParaRPr lang="en-US" altLang="ja-JP" sz="1100" u="sng" dirty="0">
              <a:solidFill>
                <a:prstClr val="black"/>
              </a:solidFill>
              <a:latin typeface="ＭＳ Ｐゴシック" panose="020B0600070205080204" pitchFamily="50" charset="-128"/>
            </a:endParaRPr>
          </a:p>
          <a:p>
            <a:pPr marL="285750" indent="-285750">
              <a:spcBef>
                <a:spcPts val="300"/>
              </a:spcBef>
              <a:buFont typeface="Wingdings" panose="05000000000000000000" pitchFamily="2" charset="2"/>
              <a:buChar char="Ø"/>
            </a:pPr>
            <a:r>
              <a:rPr lang="ja-JP" altLang="en-US" sz="1100" u="sng" dirty="0">
                <a:solidFill>
                  <a:prstClr val="black"/>
                </a:solidFill>
                <a:latin typeface="ＭＳ Ｐゴシック" panose="020B0600070205080204" pitchFamily="50" charset="-128"/>
              </a:rPr>
              <a:t>ベイエリアや淀川舟運との連携など、水の回廊のポテンシャルの拡大に向けた検討（広がり）</a:t>
            </a:r>
            <a:endParaRPr lang="en-US" altLang="ja-JP" sz="1100" u="sng" dirty="0">
              <a:solidFill>
                <a:prstClr val="black"/>
              </a:solidFill>
              <a:latin typeface="ＭＳ Ｐゴシック" panose="020B0600070205080204" pitchFamily="50" charset="-128"/>
            </a:endParaRPr>
          </a:p>
          <a:p>
            <a:pPr>
              <a:spcBef>
                <a:spcPts val="300"/>
              </a:spcBef>
            </a:pPr>
            <a:endParaRPr lang="en-US" altLang="ja-JP" sz="1100" b="1" u="sng" dirty="0" smtClean="0">
              <a:solidFill>
                <a:prstClr val="black"/>
              </a:solidFill>
              <a:latin typeface="ＭＳ Ｐゴシック" panose="020B0600070205080204" pitchFamily="50" charset="-128"/>
            </a:endParaRPr>
          </a:p>
          <a:p>
            <a:pPr>
              <a:spcBef>
                <a:spcPts val="600"/>
              </a:spcBef>
            </a:pPr>
            <a:r>
              <a:rPr lang="ja-JP" altLang="en-US" sz="1300" b="1" dirty="0" smtClean="0">
                <a:solidFill>
                  <a:prstClr val="black"/>
                </a:solidFill>
              </a:rPr>
              <a:t>＜具体的な取組み＞</a:t>
            </a:r>
            <a:endParaRPr lang="en-US" altLang="ja-JP" sz="1300" b="1" dirty="0" smtClean="0">
              <a:solidFill>
                <a:prstClr val="black"/>
              </a:solidFill>
            </a:endParaRPr>
          </a:p>
          <a:p>
            <a:pPr>
              <a:spcBef>
                <a:spcPts val="300"/>
              </a:spcBef>
            </a:pPr>
            <a:r>
              <a:rPr lang="ja-JP" altLang="en-US" sz="1200" b="1" u="sng" dirty="0">
                <a:solidFill>
                  <a:prstClr val="black"/>
                </a:solidFill>
                <a:latin typeface="ＭＳ Ｐゴシック" panose="020B0600070205080204" pitchFamily="50" charset="-128"/>
              </a:rPr>
              <a:t>１．舟運創造推進事業</a:t>
            </a:r>
            <a:endParaRPr lang="en-US" altLang="ja-JP" sz="1100" b="1" u="sng"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●水都大阪フェス等開催時に多くの船を運航</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●八軒家浜及び大阪城港の通年活用の提案</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●船から見える景色を意識した水辺の景観づくり</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回遊性向上の取組み</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●東西軸を結ぶクルーズの創出（ベイエリアも</a:t>
            </a:r>
            <a:r>
              <a:rPr lang="ja-JP" altLang="en-US" sz="1100" dirty="0" smtClean="0">
                <a:solidFill>
                  <a:prstClr val="black"/>
                </a:solidFill>
                <a:latin typeface="ＭＳ Ｐゴシック" panose="020B0600070205080204" pitchFamily="50" charset="-128"/>
              </a:rPr>
              <a:t>意識</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した事業</a:t>
            </a:r>
            <a:r>
              <a:rPr lang="ja-JP" altLang="en-US" sz="1100" dirty="0">
                <a:solidFill>
                  <a:prstClr val="black"/>
                </a:solidFill>
                <a:latin typeface="ＭＳ Ｐゴシック" panose="020B0600070205080204" pitchFamily="50" charset="-128"/>
              </a:rPr>
              <a:t>展開</a:t>
            </a:r>
            <a:r>
              <a:rPr lang="ja-JP" altLang="en-US" sz="1100" dirty="0" smtClean="0">
                <a:solidFill>
                  <a:prstClr val="black"/>
                </a:solidFill>
                <a:latin typeface="ＭＳ Ｐゴシック" panose="020B0600070205080204" pitchFamily="50" charset="-128"/>
              </a:rPr>
              <a:t>）</a:t>
            </a:r>
            <a:endParaRPr lang="en-US" altLang="ja-JP" sz="1100" dirty="0" smtClean="0">
              <a:solidFill>
                <a:prstClr val="black"/>
              </a:solidFill>
              <a:latin typeface="ＭＳ Ｐゴシック" panose="020B0600070205080204" pitchFamily="50" charset="-128"/>
            </a:endParaRPr>
          </a:p>
          <a:p>
            <a:pPr>
              <a:spcBef>
                <a:spcPts val="300"/>
              </a:spcBef>
            </a:pPr>
            <a:endParaRPr lang="en-US" altLang="ja-JP" sz="1100" dirty="0">
              <a:solidFill>
                <a:prstClr val="black"/>
              </a:solidFill>
              <a:latin typeface="ＭＳ Ｐゴシック" panose="020B0600070205080204" pitchFamily="50" charset="-128"/>
            </a:endParaRPr>
          </a:p>
          <a:p>
            <a:pPr>
              <a:spcBef>
                <a:spcPts val="300"/>
              </a:spcBef>
            </a:pPr>
            <a:r>
              <a:rPr lang="ja-JP" altLang="en-US" sz="1200" b="1" u="sng" dirty="0">
                <a:solidFill>
                  <a:prstClr val="black"/>
                </a:solidFill>
                <a:latin typeface="ＭＳ Ｐゴシック" panose="020B0600070205080204" pitchFamily="50" charset="-128"/>
              </a:rPr>
              <a:t>２．舟運基盤整備推進事業</a:t>
            </a:r>
            <a:endParaRPr lang="en-US" altLang="ja-JP" sz="1100" b="1" u="sng"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●クルーズの安心・安全航行と振興にかかる</a:t>
            </a:r>
            <a:r>
              <a:rPr lang="ja-JP" altLang="en-US" sz="1100" dirty="0" smtClean="0">
                <a:solidFill>
                  <a:prstClr val="black"/>
                </a:solidFill>
                <a:latin typeface="ＭＳ Ｐゴシック" panose="020B0600070205080204" pitchFamily="50" charset="-128"/>
              </a:rPr>
              <a:t>追加</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調査</a:t>
            </a:r>
            <a:r>
              <a:rPr lang="en-US" altLang="ja-JP" sz="1100" dirty="0">
                <a:solidFill>
                  <a:prstClr val="black"/>
                </a:solidFill>
                <a:latin typeface="ＭＳ Ｐゴシック" panose="020B0600070205080204" pitchFamily="50" charset="-128"/>
              </a:rPr>
              <a:t/>
            </a:r>
            <a:br>
              <a:rPr lang="en-US" altLang="ja-JP" sz="1100" dirty="0">
                <a:solidFill>
                  <a:prstClr val="black"/>
                </a:solidFill>
                <a:latin typeface="ＭＳ Ｐゴシック" panose="020B0600070205080204" pitchFamily="50" charset="-128"/>
              </a:rPr>
            </a:br>
            <a:r>
              <a:rPr lang="ja-JP" altLang="en-US" sz="1100" dirty="0">
                <a:solidFill>
                  <a:prstClr val="black"/>
                </a:solidFill>
                <a:latin typeface="ＭＳ Ｐゴシック" panose="020B0600070205080204" pitchFamily="50" charset="-128"/>
              </a:rPr>
              <a:t>　　●水の回廊の魅力を支える機能の維持・向上</a:t>
            </a:r>
            <a:r>
              <a:rPr lang="ja-JP" altLang="en-US" sz="1100" dirty="0" smtClean="0">
                <a:solidFill>
                  <a:prstClr val="black"/>
                </a:solidFill>
                <a:latin typeface="ＭＳ Ｐゴシック" panose="020B0600070205080204" pitchFamily="50" charset="-128"/>
              </a:rPr>
              <a:t>の</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　　ため、ライトアップ設備等の現況把握調査</a:t>
            </a:r>
            <a:endParaRPr lang="en-US" altLang="ja-JP" sz="1100" dirty="0">
              <a:solidFill>
                <a:prstClr val="black"/>
              </a:solidFill>
              <a:latin typeface="ＭＳ Ｐゴシック" panose="020B0600070205080204" pitchFamily="50" charset="-128"/>
            </a:endParaRPr>
          </a:p>
          <a:p>
            <a:pPr>
              <a:spcBef>
                <a:spcPts val="600"/>
              </a:spcBef>
            </a:pPr>
            <a:endParaRPr lang="ja-JP" altLang="en-US" sz="1300" b="1" dirty="0" smtClean="0">
              <a:solidFill>
                <a:prstClr val="black"/>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99412" y="1814671"/>
            <a:ext cx="1426724" cy="106988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9412" y="3122422"/>
            <a:ext cx="1426724" cy="954650"/>
          </a:xfrm>
          <a:prstGeom prst="rect">
            <a:avLst/>
          </a:prstGeom>
        </p:spPr>
      </p:pic>
      <p:sp>
        <p:nvSpPr>
          <p:cNvPr id="10" name="正方形/長方形 9"/>
          <p:cNvSpPr/>
          <p:nvPr/>
        </p:nvSpPr>
        <p:spPr>
          <a:xfrm>
            <a:off x="4389231" y="2852936"/>
            <a:ext cx="790601" cy="230832"/>
          </a:xfrm>
          <a:prstGeom prst="rect">
            <a:avLst/>
          </a:prstGeom>
          <a:noFill/>
        </p:spPr>
        <p:txBody>
          <a:bodyPr wrap="none">
            <a:spAutoFit/>
          </a:bodyPr>
          <a:lstStyle/>
          <a:p>
            <a:r>
              <a:rPr lang="ja-JP" altLang="en-US" sz="900" dirty="0" smtClean="0">
                <a:solidFill>
                  <a:prstClr val="black"/>
                </a:solidFill>
              </a:rPr>
              <a:t>水都クエスト</a:t>
            </a:r>
            <a:endParaRPr lang="ja-JP" altLang="en-US" sz="900" dirty="0">
              <a:solidFill>
                <a:prstClr val="black"/>
              </a:solidFill>
            </a:endParaRPr>
          </a:p>
        </p:txBody>
      </p:sp>
      <p:sp>
        <p:nvSpPr>
          <p:cNvPr id="11" name="正方形/長方形 10"/>
          <p:cNvSpPr/>
          <p:nvPr/>
        </p:nvSpPr>
        <p:spPr>
          <a:xfrm>
            <a:off x="3995936" y="4037234"/>
            <a:ext cx="1430200" cy="369332"/>
          </a:xfrm>
          <a:prstGeom prst="rect">
            <a:avLst/>
          </a:prstGeom>
          <a:noFill/>
        </p:spPr>
        <p:txBody>
          <a:bodyPr wrap="none">
            <a:spAutoFit/>
          </a:bodyPr>
          <a:lstStyle/>
          <a:p>
            <a:r>
              <a:rPr lang="ja-JP" altLang="en-US" sz="900" dirty="0" smtClean="0">
                <a:solidFill>
                  <a:prstClr val="black"/>
                </a:solidFill>
              </a:rPr>
              <a:t>ほたるまち</a:t>
            </a:r>
            <a:endParaRPr lang="en-US" altLang="ja-JP" sz="900" dirty="0" smtClean="0">
              <a:solidFill>
                <a:prstClr val="black"/>
              </a:solidFill>
            </a:endParaRPr>
          </a:p>
          <a:p>
            <a:r>
              <a:rPr lang="ja-JP" altLang="en-US" sz="900" dirty="0">
                <a:solidFill>
                  <a:prstClr val="black"/>
                </a:solidFill>
              </a:rPr>
              <a:t>水辺のにぎわい創出</a:t>
            </a:r>
            <a:r>
              <a:rPr lang="ja-JP" altLang="en-US" sz="900" dirty="0" smtClean="0">
                <a:solidFill>
                  <a:prstClr val="black"/>
                </a:solidFill>
              </a:rPr>
              <a:t>事業</a:t>
            </a:r>
            <a:endParaRPr lang="ja-JP" altLang="en-US" sz="900" dirty="0">
              <a:solidFill>
                <a:prstClr val="black"/>
              </a:solidFill>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02049" y="4437112"/>
            <a:ext cx="1424088" cy="1047343"/>
          </a:xfrm>
          <a:prstGeom prst="rect">
            <a:avLst/>
          </a:prstGeom>
        </p:spPr>
      </p:pic>
      <p:sp>
        <p:nvSpPr>
          <p:cNvPr id="13" name="正方形/長方形 12"/>
          <p:cNvSpPr/>
          <p:nvPr/>
        </p:nvSpPr>
        <p:spPr>
          <a:xfrm>
            <a:off x="4087777" y="5435932"/>
            <a:ext cx="1276311" cy="369332"/>
          </a:xfrm>
          <a:prstGeom prst="rect">
            <a:avLst/>
          </a:prstGeom>
          <a:noFill/>
        </p:spPr>
        <p:txBody>
          <a:bodyPr wrap="none">
            <a:spAutoFit/>
          </a:bodyPr>
          <a:lstStyle/>
          <a:p>
            <a:r>
              <a:rPr lang="ja-JP" altLang="en-US" sz="900" dirty="0" smtClean="0">
                <a:solidFill>
                  <a:prstClr val="black"/>
                </a:solidFill>
              </a:rPr>
              <a:t>八軒家</a:t>
            </a:r>
            <a:r>
              <a:rPr lang="ja-JP" altLang="en-US" sz="900" dirty="0">
                <a:solidFill>
                  <a:prstClr val="black"/>
                </a:solidFill>
              </a:rPr>
              <a:t>浜船待ち</a:t>
            </a:r>
            <a:r>
              <a:rPr lang="ja-JP" altLang="en-US" sz="900" dirty="0" smtClean="0">
                <a:solidFill>
                  <a:prstClr val="black"/>
                </a:solidFill>
              </a:rPr>
              <a:t>テラス</a:t>
            </a:r>
            <a:endParaRPr lang="en-US" altLang="ja-JP" sz="900" dirty="0" smtClean="0">
              <a:solidFill>
                <a:prstClr val="black"/>
              </a:solidFill>
            </a:endParaRPr>
          </a:p>
          <a:p>
            <a:r>
              <a:rPr lang="ja-JP" altLang="en-US" sz="900" dirty="0" smtClean="0">
                <a:solidFill>
                  <a:prstClr val="black"/>
                </a:solidFill>
              </a:rPr>
              <a:t>（</a:t>
            </a:r>
            <a:r>
              <a:rPr lang="ja-JP" altLang="en-US" sz="900" dirty="0">
                <a:solidFill>
                  <a:prstClr val="black"/>
                </a:solidFill>
              </a:rPr>
              <a:t>屋外将棋</a:t>
            </a:r>
            <a:r>
              <a:rPr lang="ja-JP" altLang="en-US" sz="900" dirty="0" smtClean="0">
                <a:solidFill>
                  <a:prstClr val="black"/>
                </a:solidFill>
              </a:rPr>
              <a:t>体験）</a:t>
            </a:r>
            <a:endParaRPr lang="ja-JP" altLang="en-US" sz="900" dirty="0">
              <a:solidFill>
                <a:prstClr val="black"/>
              </a:solidFill>
            </a:endParaRPr>
          </a:p>
        </p:txBody>
      </p:sp>
      <p:sp>
        <p:nvSpPr>
          <p:cNvPr id="9" name="大かっこ 8"/>
          <p:cNvSpPr/>
          <p:nvPr/>
        </p:nvSpPr>
        <p:spPr>
          <a:xfrm>
            <a:off x="539552" y="4334590"/>
            <a:ext cx="3168352" cy="750594"/>
          </a:xfrm>
          <a:prstGeom prst="bracketPair">
            <a:avLst>
              <a:gd name="adj" fmla="val 150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4" name="テキスト ボックス 13"/>
          <p:cNvSpPr txBox="1"/>
          <p:nvPr/>
        </p:nvSpPr>
        <p:spPr>
          <a:xfrm>
            <a:off x="8604448" y="6453336"/>
            <a:ext cx="539552" cy="369332"/>
          </a:xfrm>
          <a:prstGeom prst="rect">
            <a:avLst/>
          </a:prstGeom>
          <a:noFill/>
        </p:spPr>
        <p:txBody>
          <a:bodyPr wrap="square" rtlCol="0">
            <a:spAutoFit/>
          </a:bodyPr>
          <a:lstStyle/>
          <a:p>
            <a:pPr algn="ctr"/>
            <a:r>
              <a:rPr kumimoji="1" lang="en-US" altLang="ja-JP" dirty="0" smtClean="0">
                <a:latin typeface="HGP創英角ﾎﾟｯﾌﾟ体" panose="040B0A00000000000000" pitchFamily="50" charset="-128"/>
                <a:ea typeface="HGP創英角ﾎﾟｯﾌﾟ体" panose="040B0A00000000000000" pitchFamily="50" charset="-128"/>
              </a:rPr>
              <a:t>15</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7809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 y="476672"/>
            <a:ext cx="9036496"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smtClean="0"/>
              <a:t>■ 水辺の誘客・にぎわいや魅力</a:t>
            </a:r>
            <a:r>
              <a:rPr lang="ja-JP" altLang="en-US" sz="2000" dirty="0"/>
              <a:t>の</a:t>
            </a:r>
            <a:r>
              <a:rPr lang="ja-JP" altLang="en-US" sz="2000" dirty="0" smtClean="0"/>
              <a:t>創造</a:t>
            </a:r>
            <a:endParaRPr kumimoji="1" lang="ja-JP" altLang="en-US" sz="2000" dirty="0"/>
          </a:p>
        </p:txBody>
      </p:sp>
      <p:sp>
        <p:nvSpPr>
          <p:cNvPr id="5" name="角丸四角形 4"/>
          <p:cNvSpPr/>
          <p:nvPr/>
        </p:nvSpPr>
        <p:spPr>
          <a:xfrm>
            <a:off x="59375" y="1149252"/>
            <a:ext cx="9036497" cy="648000"/>
          </a:xfrm>
          <a:prstGeom prst="roundRect">
            <a:avLst>
              <a:gd name="adj" fmla="val 0"/>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solidFill>
                  <a:prstClr val="black"/>
                </a:solidFill>
              </a:rPr>
              <a:t>水都大阪フェス等の開催や、各水辺エリアの特徴を活かし、舟運と連動したにぎわいや魅力づくりを推進</a:t>
            </a:r>
          </a:p>
        </p:txBody>
      </p:sp>
      <p:sp>
        <p:nvSpPr>
          <p:cNvPr id="6" name="正方形/長方形 5"/>
          <p:cNvSpPr/>
          <p:nvPr/>
        </p:nvSpPr>
        <p:spPr>
          <a:xfrm>
            <a:off x="59376" y="1797252"/>
            <a:ext cx="9036495" cy="5060748"/>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smtClean="0">
                <a:solidFill>
                  <a:prstClr val="black"/>
                </a:solidFill>
              </a:rPr>
              <a:t>＜２０１</a:t>
            </a:r>
            <a:r>
              <a:rPr lang="ja-JP" altLang="en-US" sz="1400" b="1" dirty="0">
                <a:solidFill>
                  <a:prstClr val="black"/>
                </a:solidFill>
              </a:rPr>
              <a:t>８</a:t>
            </a:r>
            <a:r>
              <a:rPr lang="ja-JP" altLang="en-US" sz="1400" b="1" dirty="0" smtClean="0">
                <a:solidFill>
                  <a:prstClr val="black"/>
                </a:solidFill>
              </a:rPr>
              <a:t>年度</a:t>
            </a:r>
            <a:r>
              <a:rPr lang="ja-JP" altLang="en-US" sz="1400" b="1" dirty="0">
                <a:solidFill>
                  <a:prstClr val="black"/>
                </a:solidFill>
              </a:rPr>
              <a:t>の</a:t>
            </a:r>
            <a:r>
              <a:rPr lang="ja-JP" altLang="en-US" sz="1400" b="1" dirty="0" smtClean="0">
                <a:solidFill>
                  <a:prstClr val="black"/>
                </a:solidFill>
              </a:rPr>
              <a:t>取組実績＞</a:t>
            </a:r>
            <a:endParaRPr lang="en-US" altLang="ja-JP" sz="1100" b="1" dirty="0" smtClean="0">
              <a:solidFill>
                <a:prstClr val="black"/>
              </a:solidFill>
            </a:endParaRPr>
          </a:p>
          <a:p>
            <a:r>
              <a:rPr lang="en-US" altLang="ja-JP" sz="1200" b="1" u="sng" dirty="0" smtClean="0">
                <a:solidFill>
                  <a:prstClr val="black"/>
                </a:solidFill>
              </a:rPr>
              <a:t/>
            </a:r>
            <a:br>
              <a:rPr lang="en-US" altLang="ja-JP" sz="1200" b="1" u="sng" dirty="0" smtClean="0">
                <a:solidFill>
                  <a:prstClr val="black"/>
                </a:solidFill>
              </a:rPr>
            </a:br>
            <a:r>
              <a:rPr lang="ja-JP" altLang="en-US" sz="1200" b="1" u="sng" dirty="0" smtClean="0">
                <a:solidFill>
                  <a:prstClr val="black"/>
                </a:solidFill>
              </a:rPr>
              <a:t>１．水都大阪フェス開催事業</a:t>
            </a:r>
            <a:endParaRPr lang="en-US" altLang="ja-JP" sz="1100" b="1" u="sng" dirty="0" smtClean="0">
              <a:solidFill>
                <a:prstClr val="black"/>
              </a:solidFill>
            </a:endParaRPr>
          </a:p>
          <a:p>
            <a:pPr>
              <a:spcBef>
                <a:spcPts val="300"/>
              </a:spcBef>
            </a:pPr>
            <a:r>
              <a:rPr lang="ja-JP" altLang="en-US" sz="1100" dirty="0" smtClean="0">
                <a:solidFill>
                  <a:prstClr val="black"/>
                </a:solidFill>
                <a:latin typeface="ＭＳ Ｐゴシック" panose="020B0600070205080204" pitchFamily="50" charset="-128"/>
              </a:rPr>
              <a:t>     ●「水都大阪フェス</a:t>
            </a:r>
            <a:r>
              <a:rPr lang="en-US" altLang="ja-JP" sz="1100" dirty="0" smtClean="0">
                <a:solidFill>
                  <a:prstClr val="black"/>
                </a:solidFill>
                <a:latin typeface="ＭＳ Ｐゴシック" panose="020B0600070205080204" pitchFamily="50" charset="-128"/>
              </a:rPr>
              <a:t>2018</a:t>
            </a:r>
            <a:r>
              <a:rPr lang="ja-JP" altLang="en-US" sz="1100" dirty="0" smtClean="0">
                <a:solidFill>
                  <a:prstClr val="black"/>
                </a:solidFill>
                <a:latin typeface="ＭＳ Ｐゴシック" panose="020B0600070205080204" pitchFamily="50" charset="-128"/>
              </a:rPr>
              <a:t>」を開催（</a:t>
            </a:r>
            <a:r>
              <a:rPr lang="en-US" altLang="ja-JP" sz="1100" dirty="0" smtClean="0">
                <a:solidFill>
                  <a:prstClr val="black"/>
                </a:solidFill>
                <a:latin typeface="ＭＳ Ｐゴシック" panose="020B0600070205080204" pitchFamily="50" charset="-128"/>
              </a:rPr>
              <a:t>10/20</a:t>
            </a:r>
            <a:r>
              <a:rPr lang="ja-JP" altLang="en-US" sz="1100" dirty="0" err="1"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21</a:t>
            </a:r>
            <a:r>
              <a:rPr lang="ja-JP" altLang="en-US" sz="1100" dirty="0" smtClean="0">
                <a:solidFill>
                  <a:prstClr val="black"/>
                </a:solidFill>
                <a:latin typeface="ＭＳ Ｐゴシック" panose="020B0600070205080204" pitchFamily="50" charset="-128"/>
              </a:rPr>
              <a:t>）</a:t>
            </a:r>
            <a:endParaRPr lang="en-US" altLang="ja-JP" sz="1100" dirty="0" smtClean="0">
              <a:solidFill>
                <a:prstClr val="black"/>
              </a:solidFill>
              <a:latin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大阪文化芸術フェス</a:t>
            </a:r>
            <a:r>
              <a:rPr lang="en-US" altLang="ja-JP" sz="1100" dirty="0">
                <a:solidFill>
                  <a:prstClr val="black"/>
                </a:solidFill>
                <a:latin typeface="ＭＳ Ｐゴシック" panose="020B0600070205080204" pitchFamily="50" charset="-128"/>
              </a:rPr>
              <a:t>2018</a:t>
            </a:r>
            <a:r>
              <a:rPr lang="ja-JP" altLang="en-US" sz="1100" dirty="0">
                <a:solidFill>
                  <a:prstClr val="black"/>
                </a:solidFill>
                <a:latin typeface="ＭＳ Ｐゴシック" panose="020B0600070205080204" pitchFamily="50" charset="-128"/>
              </a:rPr>
              <a:t>」との</a:t>
            </a:r>
            <a:r>
              <a:rPr lang="ja-JP" altLang="en-US" sz="1100" dirty="0" smtClean="0">
                <a:solidFill>
                  <a:prstClr val="black"/>
                </a:solidFill>
                <a:latin typeface="ＭＳ Ｐゴシック" panose="020B0600070205080204" pitchFamily="50" charset="-128"/>
              </a:rPr>
              <a:t>連携</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イベント</a:t>
            </a:r>
            <a:r>
              <a:rPr lang="ja-JP" altLang="en-US" sz="1100" dirty="0">
                <a:solidFill>
                  <a:prstClr val="black"/>
                </a:solidFill>
                <a:latin typeface="ＭＳ Ｐゴシック" panose="020B0600070205080204" pitchFamily="50" charset="-128"/>
              </a:rPr>
              <a:t>として</a:t>
            </a:r>
            <a:r>
              <a:rPr lang="ja-JP" altLang="en-US" sz="1100" dirty="0" smtClean="0">
                <a:solidFill>
                  <a:prstClr val="black"/>
                </a:solidFill>
                <a:latin typeface="ＭＳ Ｐゴシック" panose="020B0600070205080204" pitchFamily="50" charset="-128"/>
              </a:rPr>
              <a:t>、スペシャルライブなどの</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様々</a:t>
            </a:r>
            <a:r>
              <a:rPr lang="ja-JP" altLang="en-US" sz="1100" dirty="0">
                <a:solidFill>
                  <a:prstClr val="black"/>
                </a:solidFill>
                <a:latin typeface="ＭＳ Ｐゴシック" panose="020B0600070205080204" pitchFamily="50" charset="-128"/>
              </a:rPr>
              <a:t>なプログラムの「水都パーク</a:t>
            </a:r>
            <a:r>
              <a:rPr lang="ja-JP" altLang="en-US" sz="1100" dirty="0" smtClean="0">
                <a:solidFill>
                  <a:prstClr val="black"/>
                </a:solidFill>
                <a:latin typeface="ＭＳ Ｐゴシック" panose="020B0600070205080204" pitchFamily="50" charset="-128"/>
              </a:rPr>
              <a:t>」や、</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無料</a:t>
            </a:r>
            <a:r>
              <a:rPr lang="ja-JP" altLang="en-US" sz="1100" dirty="0">
                <a:solidFill>
                  <a:prstClr val="black"/>
                </a:solidFill>
                <a:latin typeface="ＭＳ Ｐゴシック" panose="020B0600070205080204" pitchFamily="50" charset="-128"/>
              </a:rPr>
              <a:t>で</a:t>
            </a:r>
            <a:r>
              <a:rPr lang="ja-JP" altLang="en-US" sz="1100" dirty="0" smtClean="0">
                <a:solidFill>
                  <a:prstClr val="black"/>
                </a:solidFill>
                <a:latin typeface="ＭＳ Ｐゴシック" panose="020B0600070205080204" pitchFamily="50" charset="-128"/>
              </a:rPr>
              <a:t>乗船できる船や遊歩</a:t>
            </a:r>
            <a:r>
              <a:rPr lang="ja-JP" altLang="en-US" sz="1100" dirty="0">
                <a:solidFill>
                  <a:prstClr val="black"/>
                </a:solidFill>
                <a:latin typeface="ＭＳ Ｐゴシック" panose="020B0600070205080204" pitchFamily="50" charset="-128"/>
              </a:rPr>
              <a:t>道で</a:t>
            </a:r>
            <a:r>
              <a:rPr lang="ja-JP" altLang="en-US" sz="1100" dirty="0" smtClean="0">
                <a:solidFill>
                  <a:prstClr val="black"/>
                </a:solidFill>
                <a:latin typeface="ＭＳ Ｐゴシック" panose="020B0600070205080204" pitchFamily="50" charset="-128"/>
              </a:rPr>
              <a:t>川沿い</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を巡るスタンプラリーを展開する「水都</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クエスト」を実施　（来場者 約</a:t>
            </a:r>
            <a:r>
              <a:rPr lang="en-US" altLang="ja-JP" sz="1100" dirty="0" smtClean="0">
                <a:solidFill>
                  <a:prstClr val="black"/>
                </a:solidFill>
                <a:latin typeface="ＭＳ Ｐゴシック" panose="020B0600070205080204" pitchFamily="50" charset="-128"/>
              </a:rPr>
              <a:t>45,000</a:t>
            </a:r>
            <a:r>
              <a:rPr lang="ja-JP" altLang="en-US" sz="1100" dirty="0" smtClean="0">
                <a:solidFill>
                  <a:prstClr val="black"/>
                </a:solidFill>
                <a:latin typeface="ＭＳ Ｐゴシック" panose="020B0600070205080204" pitchFamily="50" charset="-128"/>
              </a:rPr>
              <a:t>名）</a:t>
            </a:r>
            <a:endParaRPr lang="en-US" altLang="ja-JP" sz="1100" dirty="0" smtClean="0">
              <a:solidFill>
                <a:prstClr val="black"/>
              </a:solidFill>
              <a:latin typeface="ＭＳ Ｐゴシック" panose="020B0600070205080204" pitchFamily="50" charset="-128"/>
            </a:endParaRPr>
          </a:p>
          <a:p>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a:t>
            </a:r>
            <a:endParaRPr lang="en-US" altLang="ja-JP" sz="1100" dirty="0" smtClean="0">
              <a:solidFill>
                <a:prstClr val="black"/>
              </a:solidFill>
              <a:latin typeface="ＭＳ Ｐゴシック" panose="020B0600070205080204" pitchFamily="50" charset="-128"/>
            </a:endParaRPr>
          </a:p>
          <a:p>
            <a:r>
              <a:rPr lang="ja-JP" altLang="en-US" sz="1200" b="1" u="sng" dirty="0">
                <a:solidFill>
                  <a:prstClr val="black"/>
                </a:solidFill>
              </a:rPr>
              <a:t>２．水都大阪を象徴する親水空間（中之島公園）のにぎわいの定常化に向けた</a:t>
            </a:r>
            <a:endParaRPr lang="en-US" altLang="ja-JP" sz="1200" b="1" u="sng" dirty="0">
              <a:solidFill>
                <a:prstClr val="black"/>
              </a:solidFill>
            </a:endParaRPr>
          </a:p>
          <a:p>
            <a:r>
              <a:rPr lang="en-US" altLang="ja-JP" sz="1200" b="1" dirty="0">
                <a:solidFill>
                  <a:prstClr val="black"/>
                </a:solidFill>
              </a:rPr>
              <a:t>   </a:t>
            </a:r>
            <a:r>
              <a:rPr lang="en-US" altLang="ja-JP" sz="1200" b="1" u="sng" dirty="0">
                <a:solidFill>
                  <a:prstClr val="black"/>
                </a:solidFill>
              </a:rPr>
              <a:t>  </a:t>
            </a:r>
            <a:r>
              <a:rPr lang="ja-JP" altLang="en-US" sz="1200" b="1" u="sng" dirty="0">
                <a:solidFill>
                  <a:prstClr val="black"/>
                </a:solidFill>
              </a:rPr>
              <a:t>「水辺のまちあそび」の実施</a:t>
            </a:r>
            <a:endParaRPr lang="en-US" altLang="ja-JP" sz="1200" b="1" u="sng" dirty="0">
              <a:solidFill>
                <a:prstClr val="black"/>
              </a:solidFill>
            </a:endParaRPr>
          </a:p>
          <a:p>
            <a:pPr>
              <a:spcBef>
                <a:spcPts val="300"/>
              </a:spcBef>
            </a:pPr>
            <a:r>
              <a:rPr lang="ja-JP" altLang="en-US" sz="1200" dirty="0">
                <a:solidFill>
                  <a:prstClr val="black"/>
                </a:solidFill>
              </a:rPr>
              <a:t>　</a:t>
            </a:r>
            <a:r>
              <a:rPr lang="ja-JP" altLang="en-US" sz="1100" dirty="0">
                <a:solidFill>
                  <a:prstClr val="black"/>
                </a:solidFill>
                <a:latin typeface="ＭＳ Ｐゴシック" panose="020B0600070205080204" pitchFamily="50" charset="-128"/>
              </a:rPr>
              <a:t>  ●民間ビジネスの参画を促進するため</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3</a:t>
            </a:r>
            <a:r>
              <a:rPr lang="ja-JP" altLang="en-US" sz="1100" dirty="0" smtClean="0">
                <a:solidFill>
                  <a:prstClr val="black"/>
                </a:solidFill>
                <a:latin typeface="ＭＳ Ｐゴシック" panose="020B0600070205080204" pitchFamily="50" charset="-128"/>
              </a:rPr>
              <a:t>年間（</a:t>
            </a:r>
            <a:r>
              <a:rPr lang="en-US" altLang="ja-JP" sz="1100" dirty="0" smtClean="0">
                <a:solidFill>
                  <a:prstClr val="black"/>
                </a:solidFill>
                <a:latin typeface="ＭＳ Ｐゴシック" panose="020B0600070205080204" pitchFamily="50" charset="-128"/>
              </a:rPr>
              <a:t>2018</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2020</a:t>
            </a:r>
            <a:r>
              <a:rPr lang="ja-JP" altLang="en-US" sz="1100" dirty="0" smtClean="0">
                <a:solidFill>
                  <a:prstClr val="black"/>
                </a:solidFill>
                <a:latin typeface="ＭＳ Ｐゴシック" panose="020B0600070205080204" pitchFamily="50" charset="-128"/>
              </a:rPr>
              <a:t>年度）</a:t>
            </a:r>
            <a:r>
              <a:rPr lang="ja-JP" altLang="en-US" sz="1100" dirty="0">
                <a:solidFill>
                  <a:prstClr val="black"/>
                </a:solidFill>
                <a:latin typeface="ＭＳ Ｐゴシック" panose="020B0600070205080204" pitchFamily="50" charset="-128"/>
              </a:rPr>
              <a:t>継続</a:t>
            </a:r>
            <a:r>
              <a:rPr lang="ja-JP" altLang="en-US" sz="1100" dirty="0" smtClean="0">
                <a:solidFill>
                  <a:prstClr val="black"/>
                </a:solidFill>
                <a:latin typeface="ＭＳ Ｐゴシック" panose="020B0600070205080204" pitchFamily="50" charset="-128"/>
              </a:rPr>
              <a:t>実施</a:t>
            </a:r>
            <a:r>
              <a:rPr lang="en-US" altLang="ja-JP" sz="1100" dirty="0" smtClean="0">
                <a:solidFill>
                  <a:prstClr val="black"/>
                </a:solidFill>
                <a:latin typeface="ＭＳ Ｐゴシック" panose="020B0600070205080204" pitchFamily="50" charset="-128"/>
              </a:rPr>
              <a:t/>
            </a:r>
            <a:br>
              <a:rPr lang="en-US" altLang="ja-JP" sz="1100" dirty="0" smtClean="0">
                <a:solidFill>
                  <a:prstClr val="black"/>
                </a:solidFill>
                <a:latin typeface="ＭＳ Ｐゴシック" panose="020B0600070205080204" pitchFamily="50" charset="-128"/>
              </a:rPr>
            </a:br>
            <a:r>
              <a:rPr lang="ja-JP" altLang="en-US" sz="1100" dirty="0">
                <a:solidFill>
                  <a:prstClr val="black"/>
                </a:solidFill>
                <a:latin typeface="ＭＳ Ｐゴシック" panose="020B0600070205080204" pitchFamily="50" charset="-128"/>
              </a:rPr>
              <a:t>　  ●水辺の憩い空間となるオープンテラス</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7</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9</a:t>
            </a:r>
            <a:r>
              <a:rPr lang="ja-JP" altLang="en-US" sz="1100" dirty="0" smtClean="0">
                <a:solidFill>
                  <a:prstClr val="black"/>
                </a:solidFill>
                <a:latin typeface="ＭＳ Ｐゴシック" panose="020B0600070205080204" pitchFamily="50" charset="-128"/>
              </a:rPr>
              <a:t>月）</a:t>
            </a:r>
            <a:r>
              <a:rPr lang="ja-JP" altLang="en-US" sz="1100" dirty="0">
                <a:solidFill>
                  <a:prstClr val="black"/>
                </a:solidFill>
                <a:latin typeface="ＭＳ Ｐゴシック" panose="020B0600070205080204" pitchFamily="50" charset="-128"/>
              </a:rPr>
              <a:t>と、多様な民間事業者誘致による食・文化</a:t>
            </a:r>
            <a:r>
              <a:rPr lang="ja-JP" altLang="en-US" sz="1100" dirty="0" smtClean="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
            </a:r>
            <a:br>
              <a:rPr lang="en-US" altLang="ja-JP" sz="1100" dirty="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健康</a:t>
            </a:r>
            <a:r>
              <a:rPr lang="ja-JP" altLang="en-US" sz="1100" dirty="0">
                <a:solidFill>
                  <a:prstClr val="black"/>
                </a:solidFill>
                <a:latin typeface="ＭＳ Ｐゴシック" panose="020B0600070205080204" pitchFamily="50" charset="-128"/>
              </a:rPr>
              <a:t>・スポーツ体験等のイベントやアクティビティを実施</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6</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11</a:t>
            </a:r>
            <a:r>
              <a:rPr lang="ja-JP" altLang="en-US" sz="1100" dirty="0" smtClean="0">
                <a:solidFill>
                  <a:prstClr val="black"/>
                </a:solidFill>
                <a:latin typeface="ＭＳ Ｐゴシック" panose="020B0600070205080204" pitchFamily="50" charset="-128"/>
              </a:rPr>
              <a:t>月）</a:t>
            </a:r>
            <a:r>
              <a:rPr lang="en-US" altLang="ja-JP" sz="1100" dirty="0">
                <a:solidFill>
                  <a:prstClr val="black"/>
                </a:solidFill>
                <a:latin typeface="ＭＳ Ｐゴシック" panose="020B0600070205080204" pitchFamily="50" charset="-128"/>
              </a:rPr>
              <a:t/>
            </a:r>
            <a:br>
              <a:rPr lang="en-US" altLang="ja-JP" sz="1100" dirty="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水辺のイベントと組合わせたクルーズを実施し、新たなクルーズのニーズを</a:t>
            </a:r>
            <a:r>
              <a:rPr lang="ja-JP" altLang="en-US" sz="1100" dirty="0" smtClean="0">
                <a:solidFill>
                  <a:prstClr val="black"/>
                </a:solidFill>
                <a:latin typeface="ＭＳ Ｐゴシック" panose="020B0600070205080204" pitchFamily="50" charset="-128"/>
              </a:rPr>
              <a:t>開拓</a:t>
            </a:r>
            <a:r>
              <a:rPr lang="en-US" altLang="ja-JP" sz="1100" dirty="0">
                <a:solidFill>
                  <a:prstClr val="black"/>
                </a:solidFill>
                <a:latin typeface="ＭＳ Ｐゴシック" panose="020B0600070205080204" pitchFamily="50" charset="-128"/>
              </a:rPr>
              <a:t/>
            </a:r>
            <a:br>
              <a:rPr lang="en-US" altLang="ja-JP" sz="1100" dirty="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新たに、利活用会議を開催し、水辺のにぎわいの趣旨等の共有やネットワークづくりを</a:t>
            </a:r>
            <a:r>
              <a:rPr lang="ja-JP" altLang="en-US" sz="1100" dirty="0" smtClean="0">
                <a:solidFill>
                  <a:prstClr val="black"/>
                </a:solidFill>
                <a:latin typeface="ＭＳ Ｐゴシック" panose="020B0600070205080204" pitchFamily="50" charset="-128"/>
              </a:rPr>
              <a:t>促進</a:t>
            </a:r>
            <a:r>
              <a:rPr lang="en-US" altLang="ja-JP" sz="1100" dirty="0">
                <a:solidFill>
                  <a:prstClr val="black"/>
                </a:solidFill>
                <a:latin typeface="ＭＳ Ｐゴシック" panose="020B0600070205080204" pitchFamily="50" charset="-128"/>
              </a:rPr>
              <a:t/>
            </a:r>
            <a:br>
              <a:rPr lang="en-US" altLang="ja-JP" sz="1100" dirty="0">
                <a:solidFill>
                  <a:prstClr val="black"/>
                </a:solidFill>
                <a:latin typeface="ＭＳ Ｐゴシック" panose="020B0600070205080204" pitchFamily="50" charset="-128"/>
              </a:rPr>
            </a:br>
            <a:r>
              <a:rPr lang="ja-JP" altLang="en-US" sz="1100" dirty="0" smtClean="0">
                <a:solidFill>
                  <a:prstClr val="black"/>
                </a:solidFill>
                <a:latin typeface="ＭＳ Ｐゴシック" panose="020B0600070205080204" pitchFamily="50" charset="-128"/>
              </a:rPr>
              <a:t>　　　</a:t>
            </a:r>
            <a:r>
              <a:rPr lang="en-US" altLang="ja-JP" sz="1100" dirty="0" smtClean="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実施日数　</a:t>
            </a:r>
            <a:r>
              <a:rPr lang="ja-JP" altLang="en-US" sz="1100" dirty="0" smtClean="0">
                <a:solidFill>
                  <a:prstClr val="black"/>
                </a:solidFill>
                <a:latin typeface="ＭＳ Ｐゴシック" panose="020B0600070205080204" pitchFamily="50" charset="-128"/>
              </a:rPr>
              <a:t>オープンテラス</a:t>
            </a:r>
            <a:r>
              <a:rPr lang="en-US" altLang="ja-JP" sz="1100" dirty="0" smtClean="0">
                <a:solidFill>
                  <a:prstClr val="black"/>
                </a:solidFill>
                <a:latin typeface="ＭＳ Ｐゴシック" panose="020B0600070205080204" pitchFamily="50" charset="-128"/>
              </a:rPr>
              <a:t>92</a:t>
            </a:r>
            <a:r>
              <a:rPr lang="ja-JP" altLang="en-US" sz="1100" dirty="0" smtClean="0">
                <a:solidFill>
                  <a:prstClr val="black"/>
                </a:solidFill>
                <a:latin typeface="ＭＳ Ｐゴシック" panose="020B0600070205080204" pitchFamily="50" charset="-128"/>
              </a:rPr>
              <a:t>日、</a:t>
            </a:r>
            <a:r>
              <a:rPr lang="ja-JP" altLang="en-US" sz="1100" dirty="0">
                <a:solidFill>
                  <a:prstClr val="black"/>
                </a:solidFill>
                <a:latin typeface="ＭＳ Ｐゴシック" panose="020B0600070205080204" pitchFamily="50" charset="-128"/>
              </a:rPr>
              <a:t>イベント</a:t>
            </a:r>
            <a:r>
              <a:rPr lang="ja-JP" altLang="en-US" sz="1100" dirty="0" smtClean="0">
                <a:solidFill>
                  <a:prstClr val="black"/>
                </a:solidFill>
                <a:latin typeface="ＭＳ Ｐゴシック" panose="020B0600070205080204" pitchFamily="50" charset="-128"/>
              </a:rPr>
              <a:t>等</a:t>
            </a:r>
            <a:r>
              <a:rPr lang="en-US" altLang="ja-JP" sz="1100" dirty="0" smtClean="0">
                <a:solidFill>
                  <a:prstClr val="black"/>
                </a:solidFill>
                <a:latin typeface="ＭＳ Ｐゴシック" panose="020B0600070205080204" pitchFamily="50" charset="-128"/>
              </a:rPr>
              <a:t>18</a:t>
            </a:r>
            <a:r>
              <a:rPr lang="ja-JP" altLang="en-US" sz="1100" dirty="0" smtClean="0">
                <a:solidFill>
                  <a:prstClr val="black"/>
                </a:solidFill>
                <a:latin typeface="ＭＳ Ｐゴシック" panose="020B0600070205080204" pitchFamily="50" charset="-128"/>
              </a:rPr>
              <a:t>日、計</a:t>
            </a:r>
            <a:r>
              <a:rPr lang="en-US" altLang="ja-JP" sz="1100" dirty="0" smtClean="0">
                <a:solidFill>
                  <a:prstClr val="black"/>
                </a:solidFill>
                <a:latin typeface="ＭＳ Ｐゴシック" panose="020B0600070205080204" pitchFamily="50" charset="-128"/>
              </a:rPr>
              <a:t>110</a:t>
            </a:r>
            <a:r>
              <a:rPr lang="ja-JP" altLang="en-US" sz="1100" dirty="0" smtClean="0">
                <a:solidFill>
                  <a:prstClr val="black"/>
                </a:solidFill>
                <a:latin typeface="ＭＳ Ｐゴシック" panose="020B0600070205080204" pitchFamily="50" charset="-128"/>
              </a:rPr>
              <a:t>日（</a:t>
            </a:r>
            <a:r>
              <a:rPr lang="ja-JP" altLang="en-US" sz="1100" dirty="0">
                <a:solidFill>
                  <a:prstClr val="black"/>
                </a:solidFill>
                <a:latin typeface="ＭＳ Ｐゴシック" panose="020B0600070205080204" pitchFamily="50" charset="-128"/>
              </a:rPr>
              <a:t>延）、</a:t>
            </a:r>
            <a:r>
              <a:rPr lang="ja-JP" altLang="en-US" sz="1100" dirty="0" smtClean="0">
                <a:solidFill>
                  <a:prstClr val="black"/>
                </a:solidFill>
                <a:latin typeface="ＭＳ Ｐゴシック" panose="020B0600070205080204" pitchFamily="50" charset="-128"/>
              </a:rPr>
              <a:t>参加者</a:t>
            </a:r>
            <a:r>
              <a:rPr lang="en-US" altLang="ja-JP" sz="1100" dirty="0" smtClean="0">
                <a:solidFill>
                  <a:prstClr val="black"/>
                </a:solidFill>
                <a:latin typeface="ＭＳ Ｐゴシック" panose="020B0600070205080204" pitchFamily="50" charset="-128"/>
              </a:rPr>
              <a:t>60,683</a:t>
            </a:r>
            <a:r>
              <a:rPr lang="ja-JP" altLang="en-US" sz="1100" dirty="0" smtClean="0">
                <a:solidFill>
                  <a:prstClr val="black"/>
                </a:solidFill>
                <a:latin typeface="ＭＳ Ｐゴシック" panose="020B0600070205080204" pitchFamily="50" charset="-128"/>
              </a:rPr>
              <a:t>名</a:t>
            </a:r>
            <a:r>
              <a:rPr lang="en-US" altLang="ja-JP" sz="11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　　　　</a:t>
            </a:r>
            <a:endParaRPr lang="en-US" altLang="ja-JP" sz="900" dirty="0">
              <a:solidFill>
                <a:prstClr val="black"/>
              </a:solidFill>
              <a:latin typeface="ＭＳ Ｐゴシック" panose="020B0600070205080204" pitchFamily="50" charset="-128"/>
            </a:endParaRPr>
          </a:p>
          <a:p>
            <a:pPr>
              <a:spcBef>
                <a:spcPts val="300"/>
              </a:spcBef>
            </a:pPr>
            <a:r>
              <a:rPr lang="ja-JP" altLang="en-US" sz="900" dirty="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　　</a:t>
            </a:r>
            <a:endParaRPr lang="en-US" altLang="ja-JP" sz="1100" dirty="0" smtClean="0">
              <a:solidFill>
                <a:prstClr val="black"/>
              </a:solidFill>
              <a:latin typeface="ＭＳ Ｐゴシック" panose="020B0600070205080204" pitchFamily="50" charset="-128"/>
            </a:endParaRPr>
          </a:p>
          <a:p>
            <a:pPr>
              <a:spcBef>
                <a:spcPts val="300"/>
              </a:spcBef>
            </a:pPr>
            <a:endParaRPr lang="en-US" altLang="ja-JP" sz="1100" dirty="0">
              <a:solidFill>
                <a:prstClr val="black"/>
              </a:solidFill>
              <a:latin typeface="ＭＳ Ｐゴシック" panose="020B0600070205080204" pitchFamily="50" charset="-128"/>
            </a:endParaRPr>
          </a:p>
          <a:p>
            <a:pPr>
              <a:spcBef>
                <a:spcPts val="300"/>
              </a:spcBef>
            </a:pPr>
            <a:endParaRPr lang="en-US" altLang="ja-JP" sz="1100" dirty="0">
              <a:solidFill>
                <a:prstClr val="black"/>
              </a:solidFill>
              <a:latin typeface="ＭＳ Ｐゴシック" panose="020B0600070205080204" pitchFamily="50" charset="-128"/>
            </a:endParaRPr>
          </a:p>
          <a:p>
            <a:endParaRPr lang="en-US" altLang="ja-JP" sz="1100" dirty="0" smtClean="0">
              <a:solidFill>
                <a:prstClr val="black"/>
              </a:solidFill>
              <a:latin typeface="ＭＳ Ｐゴシック" panose="020B0600070205080204" pitchFamily="50" charset="-128"/>
            </a:endParaRPr>
          </a:p>
        </p:txBody>
      </p:sp>
      <p:sp>
        <p:nvSpPr>
          <p:cNvPr id="8" name="正方形/長方形 7"/>
          <p:cNvSpPr/>
          <p:nvPr/>
        </p:nvSpPr>
        <p:spPr>
          <a:xfrm>
            <a:off x="5796136" y="1797252"/>
            <a:ext cx="3299735" cy="5060748"/>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smtClean="0">
                <a:solidFill>
                  <a:prstClr val="black"/>
                </a:solidFill>
              </a:rPr>
              <a:t>～２０１</a:t>
            </a:r>
            <a:r>
              <a:rPr lang="ja-JP" altLang="en-US" sz="1400" b="1" dirty="0">
                <a:solidFill>
                  <a:prstClr val="black"/>
                </a:solidFill>
              </a:rPr>
              <a:t>９</a:t>
            </a:r>
            <a:r>
              <a:rPr lang="ja-JP" altLang="en-US" sz="1400" b="1" dirty="0" smtClean="0">
                <a:solidFill>
                  <a:prstClr val="black"/>
                </a:solidFill>
              </a:rPr>
              <a:t>年度の取組み（案）～</a:t>
            </a:r>
            <a:endParaRPr lang="en-US" altLang="ja-JP" sz="1400" b="1" dirty="0" smtClean="0">
              <a:solidFill>
                <a:prstClr val="black"/>
              </a:solidFill>
            </a:endParaRPr>
          </a:p>
          <a:p>
            <a:endParaRPr lang="en-US" altLang="ja-JP" sz="800" b="1" u="sng" dirty="0" smtClean="0">
              <a:solidFill>
                <a:prstClr val="black"/>
              </a:solidFill>
            </a:endParaRPr>
          </a:p>
          <a:p>
            <a:r>
              <a:rPr lang="ja-JP" altLang="en-US" sz="1300" b="1" dirty="0">
                <a:solidFill>
                  <a:prstClr val="black"/>
                </a:solidFill>
              </a:rPr>
              <a:t>＜方針＞</a:t>
            </a:r>
            <a:endParaRPr lang="en-US" altLang="ja-JP" sz="1300" b="1" dirty="0">
              <a:solidFill>
                <a:prstClr val="black"/>
              </a:solidFill>
            </a:endParaRPr>
          </a:p>
          <a:p>
            <a:pPr marL="285750" indent="-285750">
              <a:spcBef>
                <a:spcPts val="300"/>
              </a:spcBef>
              <a:buFont typeface="Wingdings" panose="05000000000000000000" pitchFamily="2" charset="2"/>
              <a:buChar char="Ø"/>
            </a:pPr>
            <a:r>
              <a:rPr lang="ja-JP" altLang="en-US" sz="1200" u="sng" dirty="0" smtClean="0">
                <a:solidFill>
                  <a:prstClr val="black"/>
                </a:solidFill>
              </a:rPr>
              <a:t>水辺の魅力の結集</a:t>
            </a:r>
            <a:endParaRPr lang="en-US" altLang="ja-JP" sz="1200" u="sng" dirty="0" smtClean="0">
              <a:solidFill>
                <a:prstClr val="black"/>
              </a:solidFill>
            </a:endParaRPr>
          </a:p>
          <a:p>
            <a:pPr marL="285750" indent="-285750">
              <a:spcBef>
                <a:spcPts val="300"/>
              </a:spcBef>
              <a:buFont typeface="Wingdings" panose="05000000000000000000" pitchFamily="2" charset="2"/>
              <a:buChar char="Ø"/>
            </a:pPr>
            <a:r>
              <a:rPr lang="ja-JP" altLang="en-US" sz="1200" u="sng" dirty="0" smtClean="0">
                <a:solidFill>
                  <a:prstClr val="black"/>
                </a:solidFill>
              </a:rPr>
              <a:t>新たな水辺利活用エリアの開拓</a:t>
            </a:r>
            <a:endParaRPr lang="en-US" altLang="ja-JP" sz="1200" u="sng" dirty="0">
              <a:solidFill>
                <a:prstClr val="black"/>
              </a:solidFill>
            </a:endParaRPr>
          </a:p>
          <a:p>
            <a:pPr marL="285750" indent="-285750">
              <a:spcBef>
                <a:spcPts val="300"/>
              </a:spcBef>
              <a:buFont typeface="Wingdings" panose="05000000000000000000" pitchFamily="2" charset="2"/>
              <a:buChar char="Ø"/>
            </a:pPr>
            <a:r>
              <a:rPr lang="ja-JP" altLang="en-US" sz="1200" u="sng" dirty="0" smtClean="0">
                <a:solidFill>
                  <a:prstClr val="black"/>
                </a:solidFill>
              </a:rPr>
              <a:t>民間ビジネスを</a:t>
            </a:r>
            <a:r>
              <a:rPr lang="ja-JP" altLang="en-US" sz="1200" u="sng" dirty="0">
                <a:solidFill>
                  <a:prstClr val="black"/>
                </a:solidFill>
              </a:rPr>
              <a:t>巻き</a:t>
            </a:r>
            <a:r>
              <a:rPr lang="ja-JP" altLang="en-US" sz="1200" u="sng" dirty="0" smtClean="0">
                <a:solidFill>
                  <a:prstClr val="black"/>
                </a:solidFill>
              </a:rPr>
              <a:t>込んだ水辺の魅力向上</a:t>
            </a:r>
            <a:endParaRPr lang="en-US" altLang="ja-JP" sz="1200" u="sng" dirty="0" smtClean="0">
              <a:solidFill>
                <a:prstClr val="black"/>
              </a:solidFill>
            </a:endParaRPr>
          </a:p>
          <a:p>
            <a:pPr marL="285750" indent="-285750">
              <a:spcBef>
                <a:spcPts val="300"/>
              </a:spcBef>
              <a:buFont typeface="Wingdings" panose="05000000000000000000" pitchFamily="2" charset="2"/>
              <a:buChar char="Ø"/>
            </a:pPr>
            <a:endParaRPr lang="en-US" altLang="ja-JP" sz="1600" b="1" u="sng" dirty="0" smtClean="0">
              <a:solidFill>
                <a:prstClr val="black"/>
              </a:solidFill>
            </a:endParaRPr>
          </a:p>
          <a:p>
            <a:r>
              <a:rPr lang="ja-JP" altLang="en-US" sz="1300" b="1" dirty="0" smtClean="0">
                <a:solidFill>
                  <a:prstClr val="black"/>
                </a:solidFill>
              </a:rPr>
              <a:t>＜具体的な取組み＞</a:t>
            </a:r>
            <a:endParaRPr lang="en-US" altLang="ja-JP" sz="1300" b="1" dirty="0" smtClean="0">
              <a:solidFill>
                <a:prstClr val="black"/>
              </a:solidFill>
            </a:endParaRPr>
          </a:p>
          <a:p>
            <a:pPr>
              <a:spcBef>
                <a:spcPts val="300"/>
              </a:spcBef>
            </a:pPr>
            <a:r>
              <a:rPr lang="ja-JP" altLang="en-US" sz="1200" b="1" u="sng" dirty="0" smtClean="0">
                <a:solidFill>
                  <a:prstClr val="black"/>
                </a:solidFill>
                <a:latin typeface="ＭＳ Ｐゴシック" panose="020B0600070205080204" pitchFamily="50" charset="-128"/>
              </a:rPr>
              <a:t>１．水都大阪フェス開催事業</a:t>
            </a:r>
            <a:endParaRPr lang="en-US" altLang="ja-JP" sz="1100" b="1" u="sng" dirty="0" smtClean="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●水都大阪を紹介する催しやブースと合わせて、</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舟運を利用した企画を実施し、水都大阪に、より親</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しんでいただける事業を展開</a:t>
            </a:r>
            <a:endParaRPr lang="en-US" altLang="ja-JP" sz="1100" dirty="0" smtClean="0">
              <a:solidFill>
                <a:prstClr val="black"/>
              </a:solidFill>
              <a:latin typeface="ＭＳ Ｐゴシック" panose="020B0600070205080204" pitchFamily="50" charset="-128"/>
            </a:endParaRPr>
          </a:p>
          <a:p>
            <a:pPr>
              <a:spcBef>
                <a:spcPts val="300"/>
              </a:spcBef>
            </a:pPr>
            <a:endParaRPr lang="en-US" altLang="ja-JP" sz="1050" dirty="0" smtClean="0">
              <a:solidFill>
                <a:prstClr val="black"/>
              </a:solidFill>
              <a:latin typeface="ＭＳ Ｐゴシック" panose="020B0600070205080204" pitchFamily="50" charset="-128"/>
            </a:endParaRPr>
          </a:p>
          <a:p>
            <a:pPr>
              <a:spcBef>
                <a:spcPts val="300"/>
              </a:spcBef>
            </a:pPr>
            <a:r>
              <a:rPr lang="ja-JP" altLang="en-US" sz="1200" b="1" u="sng" dirty="0">
                <a:solidFill>
                  <a:prstClr val="black"/>
                </a:solidFill>
                <a:latin typeface="ＭＳ Ｐゴシック" panose="020B0600070205080204" pitchFamily="50" charset="-128"/>
              </a:rPr>
              <a:t>２．人々が集い憩う親水空間（中之島公園）の</a:t>
            </a:r>
            <a:endParaRPr lang="en-US" altLang="ja-JP" sz="1200" b="1" u="sng" dirty="0">
              <a:solidFill>
                <a:prstClr val="black"/>
              </a:solidFill>
              <a:latin typeface="ＭＳ Ｐゴシック" panose="020B0600070205080204" pitchFamily="50" charset="-128"/>
            </a:endParaRPr>
          </a:p>
          <a:p>
            <a:pPr>
              <a:spcBef>
                <a:spcPts val="300"/>
              </a:spcBef>
            </a:pPr>
            <a:r>
              <a:rPr lang="en-US" altLang="ja-JP" sz="1200" b="1" dirty="0">
                <a:solidFill>
                  <a:prstClr val="black"/>
                </a:solidFill>
                <a:latin typeface="ＭＳ Ｐゴシック" panose="020B0600070205080204" pitchFamily="50" charset="-128"/>
              </a:rPr>
              <a:t>   </a:t>
            </a:r>
            <a:r>
              <a:rPr lang="en-US" altLang="ja-JP" sz="1200" b="1" u="sng" dirty="0">
                <a:solidFill>
                  <a:prstClr val="black"/>
                </a:solidFill>
                <a:latin typeface="ＭＳ Ｐゴシック" panose="020B0600070205080204" pitchFamily="50" charset="-128"/>
              </a:rPr>
              <a:t> </a:t>
            </a:r>
            <a:r>
              <a:rPr lang="ja-JP" altLang="en-US" sz="1200" b="1" u="sng" dirty="0">
                <a:solidFill>
                  <a:prstClr val="black"/>
                </a:solidFill>
                <a:latin typeface="ＭＳ Ｐゴシック" panose="020B0600070205080204" pitchFamily="50" charset="-128"/>
              </a:rPr>
              <a:t>にぎわいの強化「水辺のまちあそび」</a:t>
            </a:r>
            <a:endParaRPr lang="en-US" altLang="ja-JP" sz="1100" b="1" u="sng"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●さらに多くのプレイヤーの参加と民間ビジネスの</a:t>
            </a:r>
            <a:r>
              <a:rPr lang="ja-JP" altLang="en-US" sz="1100" dirty="0" smtClean="0">
                <a:solidFill>
                  <a:prstClr val="black"/>
                </a:solidFill>
                <a:latin typeface="ＭＳ Ｐゴシック" panose="020B0600070205080204" pitchFamily="50" charset="-128"/>
              </a:rPr>
              <a:t>創</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出に</a:t>
            </a:r>
            <a:r>
              <a:rPr lang="ja-JP" altLang="en-US" sz="1100" dirty="0">
                <a:solidFill>
                  <a:prstClr val="black"/>
                </a:solidFill>
                <a:latin typeface="ＭＳ Ｐゴシック" panose="020B0600070205080204" pitchFamily="50" charset="-128"/>
              </a:rPr>
              <a:t>よる舟運と連動した定常的な水辺の</a:t>
            </a:r>
            <a:r>
              <a:rPr lang="ja-JP" altLang="en-US" sz="1100" dirty="0" smtClean="0">
                <a:solidFill>
                  <a:prstClr val="black"/>
                </a:solidFill>
                <a:latin typeface="ＭＳ Ｐゴシック" panose="020B0600070205080204" pitchFamily="50" charset="-128"/>
              </a:rPr>
              <a:t>にぎわい</a:t>
            </a:r>
            <a:endParaRPr lang="en-US" altLang="ja-JP" sz="1100" dirty="0" smtClean="0">
              <a:solidFill>
                <a:prstClr val="black"/>
              </a:solidFill>
              <a:latin typeface="ＭＳ Ｐゴシック" panose="020B0600070205080204" pitchFamily="50" charset="-128"/>
            </a:endParaRPr>
          </a:p>
          <a:p>
            <a:pPr>
              <a:spcBef>
                <a:spcPts val="300"/>
              </a:spcBef>
            </a:pPr>
            <a:r>
              <a:rPr lang="ja-JP" altLang="en-US" sz="1100" dirty="0" smtClean="0">
                <a:solidFill>
                  <a:prstClr val="black"/>
                </a:solidFill>
                <a:latin typeface="ＭＳ Ｐゴシック" panose="020B0600070205080204" pitchFamily="50" charset="-128"/>
              </a:rPr>
              <a:t>　　がつくられて</a:t>
            </a:r>
            <a:r>
              <a:rPr lang="ja-JP" altLang="en-US" sz="1100" dirty="0">
                <a:solidFill>
                  <a:prstClr val="black"/>
                </a:solidFill>
                <a:latin typeface="ＭＳ Ｐゴシック" panose="020B0600070205080204" pitchFamily="50" charset="-128"/>
              </a:rPr>
              <a:t>いることをめざす</a:t>
            </a:r>
            <a:endParaRPr lang="en-US" altLang="ja-JP" sz="1100" dirty="0">
              <a:solidFill>
                <a:prstClr val="black"/>
              </a:solidFill>
              <a:latin typeface="ＭＳ Ｐゴシック" panose="020B0600070205080204" pitchFamily="50" charset="-128"/>
            </a:endParaRPr>
          </a:p>
          <a:p>
            <a:pPr>
              <a:spcBef>
                <a:spcPts val="300"/>
              </a:spcBef>
            </a:pPr>
            <a:endParaRPr lang="en-US" altLang="ja-JP" sz="1100" dirty="0" smtClean="0">
              <a:solidFill>
                <a:prstClr val="black"/>
              </a:solidFill>
              <a:latin typeface="ＭＳ Ｐゴシック" panose="020B060007020508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7539" y="2681095"/>
            <a:ext cx="1700445" cy="1136545"/>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3777" y="5536089"/>
            <a:ext cx="1876804" cy="1061263"/>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07904" y="5546805"/>
            <a:ext cx="1857853" cy="1050547"/>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1520" y="5517232"/>
            <a:ext cx="1487149" cy="1078955"/>
          </a:xfrm>
          <a:prstGeom prst="rect">
            <a:avLst/>
          </a:prstGeom>
        </p:spPr>
      </p:pic>
      <p:sp>
        <p:nvSpPr>
          <p:cNvPr id="19" name="正方形/長方形 18"/>
          <p:cNvSpPr/>
          <p:nvPr/>
        </p:nvSpPr>
        <p:spPr>
          <a:xfrm>
            <a:off x="4459840" y="3702224"/>
            <a:ext cx="1368152" cy="230832"/>
          </a:xfrm>
          <a:prstGeom prst="rect">
            <a:avLst/>
          </a:prstGeom>
          <a:noFill/>
        </p:spPr>
        <p:txBody>
          <a:bodyPr wrap="square">
            <a:spAutoFit/>
          </a:bodyPr>
          <a:lstStyle/>
          <a:p>
            <a:r>
              <a:rPr lang="ja-JP" altLang="en-US" sz="900" dirty="0" smtClean="0">
                <a:solidFill>
                  <a:prstClr val="black"/>
                </a:solidFill>
              </a:rPr>
              <a:t> 水都大阪フェス</a:t>
            </a:r>
            <a:r>
              <a:rPr lang="en-US" altLang="ja-JP" sz="900" dirty="0" smtClean="0">
                <a:solidFill>
                  <a:prstClr val="black"/>
                </a:solidFill>
              </a:rPr>
              <a:t>2018</a:t>
            </a: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7615" y="1844824"/>
            <a:ext cx="1320952" cy="1863810"/>
          </a:xfrm>
          <a:prstGeom prst="rect">
            <a:avLst/>
          </a:prstGeom>
          <a:noFill/>
          <a:ln>
            <a:noFill/>
          </a:ln>
        </p:spPr>
      </p:pic>
      <p:sp>
        <p:nvSpPr>
          <p:cNvPr id="13" name="テキスト ボックス 12"/>
          <p:cNvSpPr txBox="1"/>
          <p:nvPr/>
        </p:nvSpPr>
        <p:spPr>
          <a:xfrm>
            <a:off x="8586320" y="11593"/>
            <a:ext cx="539552" cy="369332"/>
          </a:xfrm>
          <a:prstGeom prst="rect">
            <a:avLst/>
          </a:prstGeom>
          <a:noFill/>
        </p:spPr>
        <p:txBody>
          <a:bodyPr wrap="square" rtlCol="0">
            <a:spAutoFit/>
          </a:bodyPr>
          <a:lstStyle/>
          <a:p>
            <a:pPr algn="ctr"/>
            <a:r>
              <a:rPr kumimoji="1" lang="en-US" altLang="ja-JP" dirty="0" smtClean="0">
                <a:latin typeface="HGP創英角ﾎﾟｯﾌﾟ体" panose="040B0A00000000000000" pitchFamily="50" charset="-128"/>
                <a:ea typeface="HGP創英角ﾎﾟｯﾌﾟ体" panose="040B0A00000000000000" pitchFamily="50" charset="-128"/>
              </a:rPr>
              <a:t>16</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4" name="正方形/長方形 13"/>
          <p:cNvSpPr/>
          <p:nvPr/>
        </p:nvSpPr>
        <p:spPr>
          <a:xfrm>
            <a:off x="467544" y="6567155"/>
            <a:ext cx="1146686" cy="246221"/>
          </a:xfrm>
          <a:prstGeom prst="rect">
            <a:avLst/>
          </a:prstGeom>
          <a:noFill/>
        </p:spPr>
        <p:txBody>
          <a:bodyPr wrap="square">
            <a:spAutoFit/>
          </a:bodyPr>
          <a:lstStyle/>
          <a:p>
            <a:r>
              <a:rPr lang="ja-JP" altLang="en-US" sz="1000" dirty="0" smtClean="0">
                <a:solidFill>
                  <a:prstClr val="black"/>
                </a:solidFill>
              </a:rPr>
              <a:t> オープンテラス</a:t>
            </a:r>
            <a:endParaRPr lang="en-US" altLang="ja-JP" sz="1000" dirty="0" smtClean="0">
              <a:solidFill>
                <a:prstClr val="black"/>
              </a:solidFill>
            </a:endParaRPr>
          </a:p>
        </p:txBody>
      </p:sp>
      <p:sp>
        <p:nvSpPr>
          <p:cNvPr id="15" name="正方形/長方形 14"/>
          <p:cNvSpPr/>
          <p:nvPr/>
        </p:nvSpPr>
        <p:spPr>
          <a:xfrm>
            <a:off x="2114445" y="6597352"/>
            <a:ext cx="1449443" cy="246221"/>
          </a:xfrm>
          <a:prstGeom prst="rect">
            <a:avLst/>
          </a:prstGeom>
          <a:noFill/>
        </p:spPr>
        <p:txBody>
          <a:bodyPr wrap="square">
            <a:spAutoFit/>
          </a:bodyPr>
          <a:lstStyle/>
          <a:p>
            <a:r>
              <a:rPr lang="ja-JP" altLang="en-US" sz="1000" dirty="0" smtClean="0">
                <a:solidFill>
                  <a:prstClr val="black"/>
                </a:solidFill>
              </a:rPr>
              <a:t>中之島周遊クルーズ</a:t>
            </a:r>
            <a:endParaRPr lang="en-US" altLang="ja-JP" sz="1000" dirty="0" smtClean="0">
              <a:solidFill>
                <a:prstClr val="black"/>
              </a:solidFill>
            </a:endParaRPr>
          </a:p>
        </p:txBody>
      </p:sp>
      <p:sp>
        <p:nvSpPr>
          <p:cNvPr id="20" name="正方形/長方形 19"/>
          <p:cNvSpPr/>
          <p:nvPr/>
        </p:nvSpPr>
        <p:spPr>
          <a:xfrm>
            <a:off x="4067944" y="6597352"/>
            <a:ext cx="1449443" cy="246221"/>
          </a:xfrm>
          <a:prstGeom prst="rect">
            <a:avLst/>
          </a:prstGeom>
          <a:noFill/>
        </p:spPr>
        <p:txBody>
          <a:bodyPr wrap="square">
            <a:spAutoFit/>
          </a:bodyPr>
          <a:lstStyle/>
          <a:p>
            <a:r>
              <a:rPr lang="ja-JP" altLang="en-US" sz="1000" dirty="0" smtClean="0">
                <a:solidFill>
                  <a:prstClr val="black"/>
                </a:solidFill>
              </a:rPr>
              <a:t>芝生</a:t>
            </a:r>
            <a:r>
              <a:rPr lang="ja-JP" altLang="en-US" sz="1000" dirty="0">
                <a:solidFill>
                  <a:prstClr val="black"/>
                </a:solidFill>
              </a:rPr>
              <a:t>広場</a:t>
            </a:r>
            <a:r>
              <a:rPr lang="ja-JP" altLang="en-US" sz="1000" dirty="0" smtClean="0">
                <a:solidFill>
                  <a:prstClr val="black"/>
                </a:solidFill>
              </a:rPr>
              <a:t>でのイベント</a:t>
            </a:r>
            <a:endParaRPr lang="en-US" altLang="ja-JP" sz="1000" dirty="0" smtClean="0">
              <a:solidFill>
                <a:prstClr val="black"/>
              </a:solidFill>
            </a:endParaRPr>
          </a:p>
        </p:txBody>
      </p:sp>
    </p:spTree>
    <p:extLst>
      <p:ext uri="{BB962C8B-B14F-4D97-AF65-F5344CB8AC3E}">
        <p14:creationId xmlns:p14="http://schemas.microsoft.com/office/powerpoint/2010/main" val="1139518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 y="476672"/>
            <a:ext cx="9036496"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smtClean="0"/>
              <a:t>■ 水辺の誘客・にぎわいや魅力</a:t>
            </a:r>
            <a:r>
              <a:rPr lang="ja-JP" altLang="en-US" sz="2000" dirty="0"/>
              <a:t>の</a:t>
            </a:r>
            <a:r>
              <a:rPr lang="ja-JP" altLang="en-US" sz="2000" dirty="0" smtClean="0"/>
              <a:t>創造</a:t>
            </a:r>
            <a:endParaRPr kumimoji="1" lang="ja-JP" altLang="en-US" sz="2000" dirty="0"/>
          </a:p>
        </p:txBody>
      </p:sp>
      <p:sp>
        <p:nvSpPr>
          <p:cNvPr id="5" name="角丸四角形 4"/>
          <p:cNvSpPr/>
          <p:nvPr/>
        </p:nvSpPr>
        <p:spPr>
          <a:xfrm>
            <a:off x="59375" y="1149252"/>
            <a:ext cx="9036497" cy="648000"/>
          </a:xfrm>
          <a:prstGeom prst="roundRect">
            <a:avLst>
              <a:gd name="adj" fmla="val 0"/>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t>水都大阪フェス等の開催や、</a:t>
            </a:r>
            <a:r>
              <a:rPr lang="ja-JP" altLang="en-US" sz="1400" i="1" dirty="0">
                <a:solidFill>
                  <a:schemeClr val="tx1"/>
                </a:solidFill>
              </a:rPr>
              <a:t>各水辺エリアの特徴を活かし、舟運と連動したにぎわいや魅力づくりを推進</a:t>
            </a:r>
          </a:p>
        </p:txBody>
      </p:sp>
      <p:sp>
        <p:nvSpPr>
          <p:cNvPr id="6" name="正方形/長方形 5"/>
          <p:cNvSpPr/>
          <p:nvPr/>
        </p:nvSpPr>
        <p:spPr>
          <a:xfrm>
            <a:off x="35496" y="1798082"/>
            <a:ext cx="5750497" cy="5024586"/>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smtClean="0"/>
              <a:t>＜２０１８年度の取組実績＞</a:t>
            </a:r>
            <a:endParaRPr lang="en-US" altLang="ja-JP" sz="1100" b="1" dirty="0" smtClean="0"/>
          </a:p>
          <a:p>
            <a:pPr>
              <a:spcBef>
                <a:spcPts val="300"/>
              </a:spcBef>
            </a:pPr>
            <a:endParaRPr lang="en-US" altLang="ja-JP" sz="1100" dirty="0" smtClean="0"/>
          </a:p>
          <a:p>
            <a:pPr lvl="0"/>
            <a:r>
              <a:rPr lang="ja-JP" altLang="en-US" sz="1200" b="1" u="sng" dirty="0">
                <a:solidFill>
                  <a:prstClr val="black"/>
                </a:solidFill>
              </a:rPr>
              <a:t>３．東横堀川周辺の魅力</a:t>
            </a:r>
            <a:r>
              <a:rPr lang="ja-JP" altLang="en-US" sz="1200" b="1" u="sng" dirty="0" smtClean="0">
                <a:solidFill>
                  <a:prstClr val="black"/>
                </a:solidFill>
              </a:rPr>
              <a:t>向上</a:t>
            </a:r>
            <a:endParaRPr lang="en-US" altLang="ja-JP" sz="1100" b="1" u="sng" dirty="0" smtClean="0">
              <a:solidFill>
                <a:prstClr val="black"/>
              </a:solidFill>
            </a:endParaRPr>
          </a:p>
          <a:p>
            <a:pPr lvl="0"/>
            <a:r>
              <a:rPr lang="ja-JP" altLang="en-US" sz="1100" dirty="0" smtClean="0">
                <a:solidFill>
                  <a:prstClr val="black"/>
                </a:solidFill>
              </a:rPr>
              <a:t>　　●</a:t>
            </a:r>
            <a:r>
              <a:rPr lang="ja-JP" altLang="en-US" sz="1100" dirty="0">
                <a:solidFill>
                  <a:prstClr val="black"/>
                </a:solidFill>
              </a:rPr>
              <a:t>本町</a:t>
            </a:r>
            <a:r>
              <a:rPr lang="ja-JP" altLang="en-US" sz="1100" dirty="0" smtClean="0">
                <a:solidFill>
                  <a:prstClr val="black"/>
                </a:solidFill>
              </a:rPr>
              <a:t>橋ＢＡＳＥにぎわい</a:t>
            </a:r>
            <a:r>
              <a:rPr lang="ja-JP" altLang="en-US" sz="1100" dirty="0">
                <a:solidFill>
                  <a:prstClr val="black"/>
                </a:solidFill>
              </a:rPr>
              <a:t>拠点の創出支援について</a:t>
            </a:r>
            <a:r>
              <a:rPr lang="ja-JP" altLang="en-US" sz="1100" dirty="0" smtClean="0">
                <a:solidFill>
                  <a:prstClr val="black"/>
                </a:solidFill>
              </a:rPr>
              <a:t>、</a:t>
            </a:r>
            <a:r>
              <a:rPr lang="en-US" altLang="ja-JP" sz="1100" dirty="0" smtClean="0">
                <a:solidFill>
                  <a:prstClr val="black"/>
                </a:solidFill>
              </a:rPr>
              <a:t>2019</a:t>
            </a:r>
            <a:r>
              <a:rPr lang="ja-JP" altLang="en-US" sz="1100" dirty="0" smtClean="0">
                <a:solidFill>
                  <a:prstClr val="black"/>
                </a:solidFill>
              </a:rPr>
              <a:t>年</a:t>
            </a:r>
            <a:r>
              <a:rPr lang="ja-JP" altLang="en-US" sz="1100" dirty="0">
                <a:solidFill>
                  <a:prstClr val="black"/>
                </a:solidFill>
              </a:rPr>
              <a:t>春の大阪市による事業者</a:t>
            </a:r>
            <a:r>
              <a:rPr lang="ja-JP" altLang="en-US" sz="1100" dirty="0" smtClean="0">
                <a:solidFill>
                  <a:prstClr val="black"/>
                </a:solidFill>
              </a:rPr>
              <a:t>公募</a:t>
            </a:r>
            <a:r>
              <a:rPr lang="en-US" altLang="ja-JP" sz="1100" dirty="0" smtClean="0">
                <a:solidFill>
                  <a:prstClr val="black"/>
                </a:solidFill>
              </a:rPr>
              <a:t/>
            </a:r>
            <a:br>
              <a:rPr lang="en-US" altLang="ja-JP" sz="1100" dirty="0" smtClean="0">
                <a:solidFill>
                  <a:prstClr val="black"/>
                </a:solidFill>
              </a:rPr>
            </a:br>
            <a:r>
              <a:rPr lang="ja-JP" altLang="en-US" sz="1100" dirty="0" smtClean="0">
                <a:solidFill>
                  <a:prstClr val="black"/>
                </a:solidFill>
              </a:rPr>
              <a:t>　　　に向け</a:t>
            </a:r>
            <a:r>
              <a:rPr lang="ja-JP" altLang="en-US" sz="1100" dirty="0">
                <a:solidFill>
                  <a:prstClr val="black"/>
                </a:solidFill>
              </a:rPr>
              <a:t>、大阪市経済戦略局と共同でマーケット・サウンディング調査を実施</a:t>
            </a:r>
            <a:endParaRPr lang="en-US" altLang="ja-JP" sz="1100" dirty="0">
              <a:solidFill>
                <a:prstClr val="black"/>
              </a:solidFill>
            </a:endParaRPr>
          </a:p>
          <a:p>
            <a:pPr lvl="0">
              <a:spcBef>
                <a:spcPts val="300"/>
              </a:spcBef>
            </a:pPr>
            <a:r>
              <a:rPr lang="ja-JP" altLang="en-US" sz="1100" dirty="0">
                <a:solidFill>
                  <a:prstClr val="black"/>
                </a:solidFill>
              </a:rPr>
              <a:t>　　●地先利用促進のため、沿川店舗等のニーズを把握する調査を実施</a:t>
            </a:r>
            <a:r>
              <a:rPr lang="ja-JP" altLang="en-US" sz="1100" dirty="0" smtClean="0">
                <a:solidFill>
                  <a:prstClr val="black"/>
                </a:solidFill>
              </a:rPr>
              <a:t>（農人橋～大手橋）</a:t>
            </a:r>
            <a:endParaRPr lang="en-US" altLang="ja-JP" sz="1100" dirty="0" smtClean="0">
              <a:solidFill>
                <a:prstClr val="black"/>
              </a:solidFill>
            </a:endParaRPr>
          </a:p>
          <a:p>
            <a:pPr lvl="0">
              <a:spcBef>
                <a:spcPts val="300"/>
              </a:spcBef>
            </a:pPr>
            <a:endParaRPr lang="en-US" altLang="ja-JP" sz="1050" dirty="0">
              <a:solidFill>
                <a:prstClr val="black"/>
              </a:solidFill>
            </a:endParaRPr>
          </a:p>
          <a:p>
            <a:pPr lvl="0">
              <a:spcBef>
                <a:spcPts val="300"/>
              </a:spcBef>
            </a:pPr>
            <a:r>
              <a:rPr lang="ja-JP" altLang="en-US" sz="1050" dirty="0">
                <a:solidFill>
                  <a:prstClr val="black"/>
                </a:solidFill>
              </a:rPr>
              <a:t>　　　　　　　　　　　　　　　　　　　　　</a:t>
            </a:r>
            <a:endParaRPr lang="en-US" altLang="ja-JP" sz="1050" dirty="0">
              <a:solidFill>
                <a:prstClr val="black"/>
              </a:solidFill>
            </a:endParaRPr>
          </a:p>
          <a:p>
            <a:pPr lvl="0">
              <a:spcBef>
                <a:spcPts val="300"/>
              </a:spcBef>
            </a:pPr>
            <a:r>
              <a:rPr lang="ja-JP" altLang="en-US" sz="1100" dirty="0">
                <a:solidFill>
                  <a:prstClr val="black"/>
                </a:solidFill>
                <a:latin typeface="ＭＳ Ｐゴシック" panose="020B0600070205080204" pitchFamily="50" charset="-128"/>
              </a:rPr>
              <a:t>　　　　</a:t>
            </a:r>
            <a:endParaRPr lang="en-US" altLang="ja-JP" sz="1100" dirty="0" smtClean="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smtClean="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ja-JP" altLang="en-US" sz="900" dirty="0" smtClean="0">
                <a:solidFill>
                  <a:prstClr val="black"/>
                </a:solidFill>
                <a:latin typeface="ＭＳ Ｐゴシック" panose="020B0600070205080204" pitchFamily="50" charset="-128"/>
              </a:rPr>
              <a:t>本町</a:t>
            </a:r>
            <a:r>
              <a:rPr lang="ja-JP" altLang="en-US" sz="900" dirty="0">
                <a:solidFill>
                  <a:prstClr val="black"/>
                </a:solidFill>
                <a:latin typeface="ＭＳ Ｐゴシック" panose="020B0600070205080204" pitchFamily="50" charset="-128"/>
              </a:rPr>
              <a:t>橋</a:t>
            </a:r>
            <a:r>
              <a:rPr lang="en-US" altLang="ja-JP" sz="900" dirty="0" smtClean="0">
                <a:solidFill>
                  <a:prstClr val="black"/>
                </a:solidFill>
                <a:latin typeface="ＭＳ Ｐゴシック" panose="020B0600070205080204" pitchFamily="50" charset="-128"/>
              </a:rPr>
              <a:t>BASE</a:t>
            </a:r>
            <a:r>
              <a:rPr lang="ja-JP" altLang="en-US" sz="900" dirty="0">
                <a:solidFill>
                  <a:prstClr val="black"/>
                </a:solidFill>
                <a:latin typeface="ＭＳ Ｐゴシック" panose="020B0600070205080204" pitchFamily="50" charset="-128"/>
              </a:rPr>
              <a:t>　（現在は下水道工事実施）　　　</a:t>
            </a:r>
            <a:r>
              <a:rPr lang="ja-JP" altLang="en-US" sz="900" dirty="0" smtClean="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　</a:t>
            </a:r>
            <a:r>
              <a:rPr lang="ja-JP" altLang="en-US" sz="900" dirty="0" smtClean="0">
                <a:solidFill>
                  <a:prstClr val="black"/>
                </a:solidFill>
                <a:latin typeface="ＭＳ Ｐゴシック" panose="020B0600070205080204" pitchFamily="50" charset="-128"/>
              </a:rPr>
              <a:t>地先利用（</a:t>
            </a:r>
            <a:r>
              <a:rPr lang="ja-JP" altLang="en-US" sz="900" dirty="0">
                <a:solidFill>
                  <a:prstClr val="black"/>
                </a:solidFill>
                <a:latin typeface="ＭＳ Ｐゴシック" panose="020B0600070205080204" pitchFamily="50" charset="-128"/>
              </a:rPr>
              <a:t>社会実験</a:t>
            </a:r>
            <a:r>
              <a:rPr lang="ja-JP" altLang="en-US" sz="900" dirty="0" smtClean="0">
                <a:solidFill>
                  <a:prstClr val="black"/>
                </a:solidFill>
                <a:latin typeface="ＭＳ Ｐゴシック" panose="020B0600070205080204" pitchFamily="50" charset="-128"/>
              </a:rPr>
              <a:t>）　　　　地先利用　調査範囲</a:t>
            </a:r>
            <a:endParaRPr lang="en-US" altLang="ja-JP" sz="900" dirty="0">
              <a:solidFill>
                <a:prstClr val="black"/>
              </a:solidFill>
              <a:latin typeface="ＭＳ Ｐゴシック" panose="020B0600070205080204" pitchFamily="50" charset="-128"/>
            </a:endParaRPr>
          </a:p>
          <a:p>
            <a:pPr lvl="0">
              <a:spcBef>
                <a:spcPts val="300"/>
              </a:spcBef>
            </a:pPr>
            <a:r>
              <a:rPr lang="ja-JP" altLang="en-US" sz="900" dirty="0">
                <a:solidFill>
                  <a:prstClr val="black"/>
                </a:solidFill>
                <a:latin typeface="ＭＳ Ｐゴシック" panose="020B0600070205080204" pitchFamily="50" charset="-128"/>
              </a:rPr>
              <a:t>　　　　　　　　　　　　　　　　　　</a:t>
            </a:r>
            <a:endParaRPr lang="en-US" altLang="ja-JP" sz="900" dirty="0">
              <a:solidFill>
                <a:prstClr val="black"/>
              </a:solidFill>
            </a:endParaRPr>
          </a:p>
          <a:p>
            <a:pPr lvl="0">
              <a:spcBef>
                <a:spcPts val="300"/>
              </a:spcBef>
            </a:pPr>
            <a:endParaRPr lang="en-US" altLang="ja-JP" sz="1050" dirty="0">
              <a:solidFill>
                <a:prstClr val="black"/>
              </a:solidFill>
            </a:endParaRPr>
          </a:p>
          <a:p>
            <a:pPr lvl="0"/>
            <a:r>
              <a:rPr lang="ja-JP" altLang="en-US" sz="1200" b="1" u="sng" dirty="0" smtClean="0">
                <a:solidFill>
                  <a:prstClr val="black"/>
                </a:solidFill>
              </a:rPr>
              <a:t>４．中之島ゲート利活用促進事業</a:t>
            </a:r>
            <a:endParaRPr lang="en-US" altLang="ja-JP" sz="1100" b="1" u="sng" dirty="0">
              <a:solidFill>
                <a:prstClr val="black"/>
              </a:solidFill>
            </a:endParaRPr>
          </a:p>
          <a:p>
            <a:pPr lvl="0"/>
            <a:r>
              <a:rPr lang="ja-JP" altLang="en-US" sz="1100" dirty="0" smtClean="0">
                <a:solidFill>
                  <a:prstClr val="black"/>
                </a:solidFill>
              </a:rPr>
              <a:t>　　●中之島ゲートサウスにおいて</a:t>
            </a:r>
            <a:r>
              <a:rPr lang="en-US" altLang="ja-JP" sz="1100" dirty="0" smtClean="0">
                <a:solidFill>
                  <a:prstClr val="black"/>
                </a:solidFill>
              </a:rPr>
              <a:t>2020</a:t>
            </a:r>
            <a:r>
              <a:rPr lang="ja-JP" altLang="en-US" sz="1100" dirty="0" smtClean="0">
                <a:solidFill>
                  <a:prstClr val="black"/>
                </a:solidFill>
              </a:rPr>
              <a:t>年</a:t>
            </a:r>
            <a:r>
              <a:rPr lang="en-US" altLang="ja-JP" sz="1100" dirty="0" smtClean="0">
                <a:solidFill>
                  <a:prstClr val="black"/>
                </a:solidFill>
              </a:rPr>
              <a:t>3</a:t>
            </a:r>
            <a:r>
              <a:rPr lang="ja-JP" altLang="en-US" sz="1100" dirty="0" smtClean="0">
                <a:solidFill>
                  <a:prstClr val="black"/>
                </a:solidFill>
              </a:rPr>
              <a:t>月までの社会実験として中之島漁港への誘客に</a:t>
            </a:r>
            <a:endParaRPr lang="en-US" altLang="ja-JP" sz="1100" dirty="0" smtClean="0">
              <a:solidFill>
                <a:prstClr val="black"/>
              </a:solidFill>
            </a:endParaRPr>
          </a:p>
          <a:p>
            <a:pPr lvl="0"/>
            <a:r>
              <a:rPr lang="ja-JP" altLang="en-US" sz="1100" dirty="0" smtClean="0">
                <a:solidFill>
                  <a:prstClr val="black"/>
                </a:solidFill>
              </a:rPr>
              <a:t>　　　よる</a:t>
            </a:r>
            <a:r>
              <a:rPr lang="ja-JP" altLang="en-US" sz="1100" dirty="0" smtClean="0"/>
              <a:t>中之島ゲートの利活用を継続</a:t>
            </a:r>
            <a:endParaRPr lang="en-US" altLang="ja-JP" sz="1100" dirty="0"/>
          </a:p>
          <a:p>
            <a:pPr lvl="0">
              <a:spcBef>
                <a:spcPts val="300"/>
              </a:spcBef>
            </a:pPr>
            <a:r>
              <a:rPr lang="ja-JP" altLang="en-US" sz="1100" dirty="0" smtClean="0"/>
              <a:t>　　●社会実験終了後の利活用にむけたヒアリング・調査を実施</a:t>
            </a:r>
            <a:endParaRPr lang="en-US" altLang="ja-JP" sz="1100" dirty="0" smtClean="0"/>
          </a:p>
        </p:txBody>
      </p:sp>
      <p:sp>
        <p:nvSpPr>
          <p:cNvPr id="8" name="正方形/長方形 7"/>
          <p:cNvSpPr/>
          <p:nvPr/>
        </p:nvSpPr>
        <p:spPr>
          <a:xfrm>
            <a:off x="5712252" y="1801880"/>
            <a:ext cx="3383619" cy="5020788"/>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smtClean="0"/>
              <a:t>～２０１９</a:t>
            </a:r>
            <a:r>
              <a:rPr kumimoji="1" lang="ja-JP" altLang="en-US" sz="1400" b="1" dirty="0" smtClean="0"/>
              <a:t>年度の取組み（案）</a:t>
            </a:r>
            <a:r>
              <a:rPr lang="ja-JP" altLang="en-US" sz="1400" b="1" dirty="0" smtClean="0"/>
              <a:t>～</a:t>
            </a:r>
            <a:endParaRPr kumimoji="1" lang="en-US" altLang="ja-JP" sz="1400" b="1" dirty="0" smtClean="0"/>
          </a:p>
          <a:p>
            <a:endParaRPr lang="en-US" altLang="ja-JP" sz="1300" b="1" dirty="0" smtClean="0"/>
          </a:p>
          <a:p>
            <a:r>
              <a:rPr lang="ja-JP" altLang="en-US" sz="1300" b="1" dirty="0" smtClean="0"/>
              <a:t>＜具体的な取組み＞</a:t>
            </a:r>
            <a:endParaRPr lang="en-US" altLang="ja-JP" sz="1300" b="1" dirty="0" smtClean="0"/>
          </a:p>
          <a:p>
            <a:pPr lvl="0">
              <a:spcBef>
                <a:spcPts val="300"/>
              </a:spcBef>
            </a:pPr>
            <a:r>
              <a:rPr lang="ja-JP" altLang="en-US" sz="1200" b="1" u="sng" dirty="0" smtClean="0">
                <a:solidFill>
                  <a:prstClr val="black"/>
                </a:solidFill>
                <a:latin typeface="ＭＳ Ｐゴシック" panose="020B0600070205080204" pitchFamily="50" charset="-128"/>
              </a:rPr>
              <a:t>３</a:t>
            </a:r>
            <a:r>
              <a:rPr lang="ja-JP" altLang="en-US" sz="1200" b="1" u="sng" dirty="0">
                <a:solidFill>
                  <a:prstClr val="black"/>
                </a:solidFill>
                <a:latin typeface="ＭＳ Ｐゴシック" panose="020B0600070205080204" pitchFamily="50" charset="-128"/>
              </a:rPr>
              <a:t>．東横堀川周辺の魅力向上</a:t>
            </a:r>
            <a:endParaRPr lang="en-US" altLang="ja-JP" sz="1100" b="1" u="sng"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●水の回廊における新たなにぎわい空間を創出</a:t>
            </a:r>
            <a:r>
              <a:rPr lang="ja-JP" altLang="en-US" sz="1100" dirty="0" smtClean="0">
                <a:solidFill>
                  <a:prstClr val="black"/>
                </a:solidFill>
                <a:latin typeface="ＭＳ Ｐゴシック" panose="020B0600070205080204" pitchFamily="50" charset="-128"/>
              </a:rPr>
              <a:t>する</a:t>
            </a:r>
            <a:endParaRPr lang="en-US" altLang="ja-JP" sz="1100" dirty="0" smtClean="0">
              <a:solidFill>
                <a:prstClr val="black"/>
              </a:solidFill>
              <a:latin typeface="ＭＳ Ｐゴシック" panose="020B0600070205080204" pitchFamily="50" charset="-128"/>
            </a:endParaRPr>
          </a:p>
          <a:p>
            <a:pPr lvl="0">
              <a:spcBef>
                <a:spcPts val="300"/>
              </a:spcBef>
            </a:pPr>
            <a:r>
              <a:rPr lang="en-US" altLang="ja-JP" sz="1100" dirty="0">
                <a:solidFill>
                  <a:prstClr val="black"/>
                </a:solidFill>
                <a:latin typeface="ＭＳ Ｐゴシック" panose="020B0600070205080204" pitchFamily="50" charset="-128"/>
              </a:rPr>
              <a:t> </a:t>
            </a:r>
            <a:r>
              <a:rPr lang="en-US" altLang="ja-JP" sz="1100" dirty="0" smtClean="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ため</a:t>
            </a:r>
            <a:r>
              <a:rPr lang="ja-JP" altLang="en-US" sz="1100" dirty="0">
                <a:solidFill>
                  <a:prstClr val="black"/>
                </a:solidFill>
                <a:latin typeface="ＭＳ Ｐゴシック" panose="020B0600070205080204" pitchFamily="50" charset="-128"/>
              </a:rPr>
              <a:t>、本町橋</a:t>
            </a:r>
            <a:r>
              <a:rPr lang="en-US" altLang="ja-JP" sz="1100" dirty="0">
                <a:solidFill>
                  <a:prstClr val="black"/>
                </a:solidFill>
                <a:latin typeface="ＭＳ Ｐゴシック" panose="020B0600070205080204" pitchFamily="50" charset="-128"/>
              </a:rPr>
              <a:t>BASE</a:t>
            </a:r>
            <a:r>
              <a:rPr lang="ja-JP" altLang="en-US" sz="1100" dirty="0">
                <a:solidFill>
                  <a:prstClr val="black"/>
                </a:solidFill>
                <a:latin typeface="ＭＳ Ｐゴシック" panose="020B0600070205080204" pitchFamily="50" charset="-128"/>
              </a:rPr>
              <a:t>のにぎわい拠点創出の支援</a:t>
            </a:r>
            <a:r>
              <a:rPr lang="ja-JP" altLang="en-US" sz="1100" dirty="0" smtClean="0">
                <a:solidFill>
                  <a:prstClr val="black"/>
                </a:solidFill>
                <a:latin typeface="ＭＳ Ｐゴシック" panose="020B0600070205080204" pitchFamily="50" charset="-128"/>
              </a:rPr>
              <a:t>に</a:t>
            </a:r>
            <a:endParaRPr lang="en-US" altLang="ja-JP" sz="1100" dirty="0" smtClean="0">
              <a:solidFill>
                <a:prstClr val="black"/>
              </a:solidFill>
              <a:latin typeface="ＭＳ Ｐゴシック" panose="020B0600070205080204" pitchFamily="50" charset="-128"/>
            </a:endParaRPr>
          </a:p>
          <a:p>
            <a:pPr lvl="0">
              <a:spcBef>
                <a:spcPts val="300"/>
              </a:spcBef>
            </a:pPr>
            <a:r>
              <a:rPr lang="ja-JP" altLang="en-US" sz="1100" dirty="0" smtClean="0">
                <a:solidFill>
                  <a:prstClr val="black"/>
                </a:solidFill>
                <a:latin typeface="ＭＳ Ｐゴシック" panose="020B0600070205080204" pitchFamily="50" charset="-128"/>
              </a:rPr>
              <a:t>　 　取り組む</a:t>
            </a:r>
            <a:r>
              <a:rPr lang="ja-JP" altLang="en-US" sz="1100" dirty="0">
                <a:solidFill>
                  <a:prstClr val="black"/>
                </a:solidFill>
                <a:latin typeface="ＭＳ Ｐゴシック" panose="020B0600070205080204" pitchFamily="50" charset="-128"/>
              </a:rPr>
              <a:t>とともに、沿</a:t>
            </a:r>
            <a:r>
              <a:rPr lang="ja-JP" altLang="en-US" sz="1100" dirty="0" smtClean="0">
                <a:solidFill>
                  <a:prstClr val="black"/>
                </a:solidFill>
                <a:latin typeface="ＭＳ Ｐゴシック" panose="020B0600070205080204" pitchFamily="50" charset="-128"/>
              </a:rPr>
              <a:t>川店舗等に</a:t>
            </a:r>
            <a:r>
              <a:rPr lang="ja-JP" altLang="en-US" sz="1100" dirty="0">
                <a:solidFill>
                  <a:prstClr val="black"/>
                </a:solidFill>
                <a:latin typeface="ＭＳ Ｐゴシック" panose="020B0600070205080204" pitchFamily="50" charset="-128"/>
              </a:rPr>
              <a:t>おいて、地先</a:t>
            </a:r>
            <a:r>
              <a:rPr lang="ja-JP" altLang="en-US" sz="1100" dirty="0" smtClean="0">
                <a:solidFill>
                  <a:prstClr val="black"/>
                </a:solidFill>
                <a:latin typeface="ＭＳ Ｐゴシック" panose="020B0600070205080204" pitchFamily="50" charset="-128"/>
              </a:rPr>
              <a:t>利用</a:t>
            </a:r>
            <a:endParaRPr lang="en-US" altLang="ja-JP" sz="1100" dirty="0" smtClean="0">
              <a:solidFill>
                <a:prstClr val="black"/>
              </a:solidFill>
              <a:latin typeface="ＭＳ Ｐゴシック" panose="020B0600070205080204" pitchFamily="50" charset="-128"/>
            </a:endParaRPr>
          </a:p>
          <a:p>
            <a:pPr lvl="0">
              <a:spcBef>
                <a:spcPts val="300"/>
              </a:spcBef>
            </a:pPr>
            <a:r>
              <a:rPr lang="ja-JP" altLang="en-US" sz="1100" dirty="0" smtClean="0">
                <a:solidFill>
                  <a:prstClr val="black"/>
                </a:solidFill>
                <a:latin typeface="ＭＳ Ｐゴシック" panose="020B0600070205080204" pitchFamily="50" charset="-128"/>
              </a:rPr>
              <a:t>　　 に関する意向調査を</a:t>
            </a:r>
            <a:r>
              <a:rPr lang="en-US" altLang="ja-JP" sz="1100" dirty="0" smtClean="0">
                <a:solidFill>
                  <a:prstClr val="black"/>
                </a:solidFill>
                <a:latin typeface="ＭＳ Ｐゴシック" panose="020B0600070205080204" pitchFamily="50" charset="-128"/>
              </a:rPr>
              <a:t>2018</a:t>
            </a:r>
            <a:r>
              <a:rPr lang="ja-JP" altLang="en-US" sz="1100" dirty="0" smtClean="0">
                <a:solidFill>
                  <a:prstClr val="black"/>
                </a:solidFill>
                <a:latin typeface="ＭＳ Ｐゴシック" panose="020B0600070205080204" pitchFamily="50" charset="-128"/>
              </a:rPr>
              <a:t>年度に引き続き実施</a:t>
            </a:r>
            <a:endParaRPr lang="en-US" altLang="ja-JP" sz="1100" dirty="0" smtClean="0">
              <a:solidFill>
                <a:prstClr val="black"/>
              </a:solidFill>
              <a:latin typeface="ＭＳ Ｐゴシック" panose="020B0600070205080204" pitchFamily="50" charset="-128"/>
            </a:endParaRPr>
          </a:p>
          <a:p>
            <a:pPr lvl="0">
              <a:spcBef>
                <a:spcPts val="300"/>
              </a:spcBef>
            </a:pPr>
            <a:r>
              <a:rPr lang="ja-JP" altLang="en-US" sz="1050" dirty="0">
                <a:solidFill>
                  <a:prstClr val="black"/>
                </a:solidFill>
                <a:latin typeface="+mj-ea"/>
                <a:ea typeface="+mj-ea"/>
              </a:rPr>
              <a:t>　</a:t>
            </a:r>
            <a:r>
              <a:rPr lang="ja-JP" altLang="en-US" sz="1050" dirty="0" smtClean="0">
                <a:solidFill>
                  <a:prstClr val="black"/>
                </a:solidFill>
                <a:latin typeface="+mj-ea"/>
                <a:ea typeface="+mj-ea"/>
              </a:rPr>
              <a:t>　 （大手橋～葭屋橋）</a:t>
            </a:r>
            <a:endParaRPr lang="en-US" altLang="ja-JP" sz="1050" dirty="0" smtClean="0">
              <a:solidFill>
                <a:prstClr val="black"/>
              </a:solidFill>
              <a:latin typeface="+mj-ea"/>
              <a:ea typeface="+mj-ea"/>
            </a:endParaRPr>
          </a:p>
          <a:p>
            <a:pPr lvl="0">
              <a:spcBef>
                <a:spcPts val="300"/>
              </a:spcBef>
            </a:pPr>
            <a:endParaRPr lang="en-US" altLang="ja-JP" sz="1200" b="1" u="sng" dirty="0" smtClean="0">
              <a:solidFill>
                <a:prstClr val="black"/>
              </a:solidFill>
              <a:latin typeface="+mj-ea"/>
            </a:endParaRPr>
          </a:p>
          <a:p>
            <a:pPr lvl="0">
              <a:spcBef>
                <a:spcPts val="300"/>
              </a:spcBef>
            </a:pPr>
            <a:endParaRPr lang="en-US" altLang="ja-JP" sz="1200" b="1" u="sng" dirty="0">
              <a:solidFill>
                <a:prstClr val="black"/>
              </a:solidFill>
              <a:latin typeface="+mj-ea"/>
            </a:endParaRPr>
          </a:p>
          <a:p>
            <a:pPr lvl="0">
              <a:spcBef>
                <a:spcPts val="300"/>
              </a:spcBef>
            </a:pPr>
            <a:endParaRPr lang="en-US" altLang="ja-JP" sz="1200" b="1" u="sng" dirty="0" smtClean="0">
              <a:solidFill>
                <a:prstClr val="black"/>
              </a:solidFill>
              <a:latin typeface="+mj-ea"/>
            </a:endParaRPr>
          </a:p>
          <a:p>
            <a:pPr>
              <a:spcBef>
                <a:spcPts val="300"/>
              </a:spcBef>
            </a:pPr>
            <a:r>
              <a:rPr lang="ja-JP" altLang="en-US" sz="900" dirty="0" smtClean="0">
                <a:solidFill>
                  <a:prstClr val="black"/>
                </a:solidFill>
                <a:latin typeface="ＭＳ Ｐゴシック" panose="020B0600070205080204" pitchFamily="50" charset="-128"/>
              </a:rPr>
              <a:t>　　　　　　　　　　　　　　　</a:t>
            </a:r>
            <a:endParaRPr lang="en-US" altLang="ja-JP" sz="1200" b="1" u="sng" dirty="0" smtClean="0">
              <a:solidFill>
                <a:prstClr val="black"/>
              </a:solidFill>
              <a:latin typeface="+mj-ea"/>
            </a:endParaRPr>
          </a:p>
          <a:p>
            <a:pPr lvl="0">
              <a:spcBef>
                <a:spcPts val="300"/>
              </a:spcBef>
            </a:pPr>
            <a:endParaRPr lang="en-US" altLang="ja-JP" sz="1200" b="1" u="sng" dirty="0" smtClean="0">
              <a:solidFill>
                <a:prstClr val="black"/>
              </a:solidFill>
              <a:latin typeface="+mj-ea"/>
            </a:endParaRPr>
          </a:p>
          <a:p>
            <a:pPr lvl="0">
              <a:spcBef>
                <a:spcPts val="300"/>
              </a:spcBef>
            </a:pPr>
            <a:r>
              <a:rPr lang="ja-JP" altLang="en-US" sz="1200" b="1" u="sng" dirty="0" smtClean="0">
                <a:solidFill>
                  <a:prstClr val="black"/>
                </a:solidFill>
                <a:latin typeface="+mj-ea"/>
              </a:rPr>
              <a:t>４．中之島ゲート利活用促進事業</a:t>
            </a:r>
            <a:endParaRPr lang="en-US" altLang="ja-JP" sz="1100" b="1" u="sng" dirty="0" smtClean="0">
              <a:solidFill>
                <a:prstClr val="black"/>
              </a:solidFill>
              <a:latin typeface="+mj-ea"/>
            </a:endParaRPr>
          </a:p>
          <a:p>
            <a:pPr lvl="0">
              <a:spcBef>
                <a:spcPts val="300"/>
              </a:spcBef>
            </a:pPr>
            <a:r>
              <a:rPr lang="ja-JP" altLang="en-US" sz="1100" dirty="0" smtClean="0">
                <a:solidFill>
                  <a:prstClr val="black"/>
                </a:solidFill>
                <a:latin typeface="+mj-ea"/>
              </a:rPr>
              <a:t>　●中之島漁港集客による中之島ゲートの活性化</a:t>
            </a:r>
            <a:endParaRPr lang="en-US" altLang="ja-JP" sz="1100" dirty="0" smtClean="0">
              <a:solidFill>
                <a:prstClr val="black"/>
              </a:solidFill>
              <a:latin typeface="+mj-ea"/>
            </a:endParaRPr>
          </a:p>
          <a:p>
            <a:pPr lvl="0">
              <a:spcBef>
                <a:spcPts val="300"/>
              </a:spcBef>
            </a:pPr>
            <a:r>
              <a:rPr lang="ja-JP" altLang="en-US" sz="1100" dirty="0" smtClean="0">
                <a:latin typeface="+mj-ea"/>
                <a:ea typeface="+mj-ea"/>
              </a:rPr>
              <a:t>　●社会実験事業終了後の事業化検討</a:t>
            </a:r>
            <a:endParaRPr lang="en-US" altLang="ja-JP" sz="1100" dirty="0" smtClean="0">
              <a:latin typeface="+mj-ea"/>
              <a:ea typeface="+mj-ea"/>
            </a:endParaRPr>
          </a:p>
        </p:txBody>
      </p:sp>
      <p:pic>
        <p:nvPicPr>
          <p:cNvPr id="14" name="図 13"/>
          <p:cNvPicPr/>
          <p:nvPr/>
        </p:nvPicPr>
        <p:blipFill rotWithShape="1">
          <a:blip r:embed="rId3" cstate="print">
            <a:extLst>
              <a:ext uri="{28A0092B-C50C-407E-A947-70E740481C1C}">
                <a14:useLocalDpi xmlns:a14="http://schemas.microsoft.com/office/drawing/2010/main"/>
              </a:ext>
            </a:extLst>
          </a:blip>
          <a:srcRect l="-313"/>
          <a:stretch/>
        </p:blipFill>
        <p:spPr>
          <a:xfrm>
            <a:off x="2627784" y="3068959"/>
            <a:ext cx="1321603" cy="988971"/>
          </a:xfrm>
          <a:prstGeom prst="rect">
            <a:avLst/>
          </a:prstGeom>
        </p:spPr>
      </p:pic>
      <p:pic>
        <p:nvPicPr>
          <p:cNvPr id="15" name="図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6853" y="3068958"/>
            <a:ext cx="1221290" cy="988971"/>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78389" y="5403095"/>
            <a:ext cx="1321603" cy="991202"/>
          </a:xfrm>
          <a:prstGeom prst="rect">
            <a:avLst/>
          </a:prstGeom>
        </p:spPr>
      </p:pic>
      <p:sp>
        <p:nvSpPr>
          <p:cNvPr id="17" name="正方形/長方形 16"/>
          <p:cNvSpPr/>
          <p:nvPr/>
        </p:nvSpPr>
        <p:spPr>
          <a:xfrm>
            <a:off x="971600" y="6372036"/>
            <a:ext cx="1497526" cy="369332"/>
          </a:xfrm>
          <a:prstGeom prst="rect">
            <a:avLst/>
          </a:prstGeom>
          <a:noFill/>
        </p:spPr>
        <p:txBody>
          <a:bodyPr wrap="none">
            <a:spAutoFit/>
          </a:bodyPr>
          <a:lstStyle/>
          <a:p>
            <a:r>
              <a:rPr lang="ja-JP" altLang="en-US" sz="900" dirty="0" smtClean="0"/>
              <a:t>中之島漁港イベント</a:t>
            </a:r>
            <a:endParaRPr lang="en-US" altLang="ja-JP" sz="900" dirty="0" smtClean="0"/>
          </a:p>
          <a:p>
            <a:r>
              <a:rPr lang="ja-JP" altLang="en-US" sz="900" dirty="0" smtClean="0"/>
              <a:t>フード・ラバーズ・マーケット</a:t>
            </a:r>
            <a:endParaRPr lang="ja-JP" altLang="en-US" sz="900" dirty="0"/>
          </a:p>
        </p:txBody>
      </p:sp>
      <p:sp>
        <p:nvSpPr>
          <p:cNvPr id="19" name="正方形/長方形 18"/>
          <p:cNvSpPr/>
          <p:nvPr/>
        </p:nvSpPr>
        <p:spPr>
          <a:xfrm>
            <a:off x="3419872" y="6438528"/>
            <a:ext cx="761747" cy="230832"/>
          </a:xfrm>
          <a:prstGeom prst="rect">
            <a:avLst/>
          </a:prstGeom>
          <a:noFill/>
        </p:spPr>
        <p:txBody>
          <a:bodyPr wrap="none">
            <a:spAutoFit/>
          </a:bodyPr>
          <a:lstStyle/>
          <a:p>
            <a:r>
              <a:rPr lang="ja-JP" altLang="en-US" sz="900" dirty="0" smtClean="0"/>
              <a:t>中之島漁港</a:t>
            </a:r>
            <a:endParaRPr lang="ja-JP" altLang="en-US" sz="900" dirty="0"/>
          </a:p>
        </p:txBody>
      </p:sp>
      <p:pic>
        <p:nvPicPr>
          <p:cNvPr id="9" name="図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6141" y="5403095"/>
            <a:ext cx="1321603" cy="991202"/>
          </a:xfrm>
          <a:prstGeom prst="rect">
            <a:avLst/>
          </a:prstGeom>
        </p:spPr>
      </p:pic>
      <p:sp>
        <p:nvSpPr>
          <p:cNvPr id="13" name="テキスト ボックス 12"/>
          <p:cNvSpPr txBox="1"/>
          <p:nvPr/>
        </p:nvSpPr>
        <p:spPr>
          <a:xfrm>
            <a:off x="8604448" y="6453336"/>
            <a:ext cx="539552" cy="369332"/>
          </a:xfrm>
          <a:prstGeom prst="rect">
            <a:avLst/>
          </a:prstGeom>
          <a:noFill/>
        </p:spPr>
        <p:txBody>
          <a:bodyPr wrap="square" rtlCol="0">
            <a:spAutoFit/>
          </a:bodyPr>
          <a:lstStyle/>
          <a:p>
            <a:pPr algn="ctr"/>
            <a:r>
              <a:rPr kumimoji="1" lang="en-US" altLang="ja-JP" dirty="0" smtClean="0">
                <a:latin typeface="HGP創英角ﾎﾟｯﾌﾟ体" panose="040B0A00000000000000" pitchFamily="50" charset="-128"/>
                <a:ea typeface="HGP創英角ﾎﾟｯﾌﾟ体" panose="040B0A00000000000000" pitchFamily="50" charset="-128"/>
              </a:rPr>
              <a:t>17</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18" name="図 17"/>
          <p:cNvPicPr/>
          <p:nvPr/>
        </p:nvPicPr>
        <p:blipFill>
          <a:blip r:embed="rId7" cstate="print">
            <a:extLst>
              <a:ext uri="{28A0092B-C50C-407E-A947-70E740481C1C}">
                <a14:useLocalDpi xmlns:a14="http://schemas.microsoft.com/office/drawing/2010/main" val="0"/>
              </a:ext>
            </a:extLst>
          </a:blip>
          <a:stretch>
            <a:fillRect/>
          </a:stretch>
        </p:blipFill>
        <p:spPr>
          <a:xfrm>
            <a:off x="4116714" y="3068958"/>
            <a:ext cx="1042181" cy="988971"/>
          </a:xfrm>
          <a:prstGeom prst="rect">
            <a:avLst/>
          </a:prstGeom>
          <a:ln>
            <a:noFill/>
          </a:ln>
        </p:spPr>
      </p:pic>
      <p:cxnSp>
        <p:nvCxnSpPr>
          <p:cNvPr id="21" name="直線矢印コネクタ 20"/>
          <p:cNvCxnSpPr/>
          <p:nvPr/>
        </p:nvCxnSpPr>
        <p:spPr>
          <a:xfrm>
            <a:off x="4653645" y="3229643"/>
            <a:ext cx="0" cy="18000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619562" y="3680743"/>
            <a:ext cx="61171" cy="147785"/>
          </a:xfrm>
          <a:prstGeom prst="straightConnector1">
            <a:avLst/>
          </a:prstGeom>
          <a:ln w="1270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651091" y="3640262"/>
            <a:ext cx="93988" cy="19005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4613543" y="3227262"/>
            <a:ext cx="7774" cy="470972"/>
          </a:xfrm>
          <a:prstGeom prst="straightConnector1">
            <a:avLst/>
          </a:prstGeom>
          <a:ln w="1270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4455217" y="3821124"/>
            <a:ext cx="544585" cy="2462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農人橋</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中央大通</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468690" y="3103736"/>
            <a:ext cx="331240" cy="12311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大手</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109730" y="3781511"/>
            <a:ext cx="314490" cy="24622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堺筋</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本町駅</a:t>
            </a:r>
          </a:p>
        </p:txBody>
      </p:sp>
      <p:sp>
        <p:nvSpPr>
          <p:cNvPr id="35" name="正方形/長方形 34"/>
          <p:cNvSpPr/>
          <p:nvPr/>
        </p:nvSpPr>
        <p:spPr>
          <a:xfrm>
            <a:off x="4469793" y="3234072"/>
            <a:ext cx="123111" cy="5081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spAutoFit/>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東横堀川</a:t>
            </a: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8799" y="3615644"/>
            <a:ext cx="960777" cy="960777"/>
          </a:xfrm>
          <a:prstGeom prst="rect">
            <a:avLst/>
          </a:prstGeom>
        </p:spPr>
      </p:pic>
      <p:cxnSp>
        <p:nvCxnSpPr>
          <p:cNvPr id="25" name="直線矢印コネクタ 24"/>
          <p:cNvCxnSpPr/>
          <p:nvPr/>
        </p:nvCxnSpPr>
        <p:spPr>
          <a:xfrm>
            <a:off x="7579032" y="3810477"/>
            <a:ext cx="30953" cy="50400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7653485" y="4202341"/>
            <a:ext cx="0" cy="10800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7466290" y="4311636"/>
            <a:ext cx="328403" cy="12311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大手</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427599" y="3815599"/>
            <a:ext cx="123111" cy="5081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spAutoFit/>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東横堀川</a:t>
            </a:r>
          </a:p>
        </p:txBody>
      </p:sp>
      <p:sp>
        <p:nvSpPr>
          <p:cNvPr id="31" name="正方形/長方形 30"/>
          <p:cNvSpPr/>
          <p:nvPr/>
        </p:nvSpPr>
        <p:spPr>
          <a:xfrm>
            <a:off x="7423842" y="3687902"/>
            <a:ext cx="354401" cy="12311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葭</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屋橋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6761326" y="4567030"/>
            <a:ext cx="1525424"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900" dirty="0">
                <a:solidFill>
                  <a:prstClr val="black"/>
                </a:solidFill>
                <a:latin typeface="+mn-ea"/>
                <a:cs typeface="Meiryo UI" panose="020B0604030504040204" pitchFamily="50" charset="-128"/>
              </a:rPr>
              <a:t>　　　地先利用　調査</a:t>
            </a:r>
            <a:r>
              <a:rPr lang="ja-JP" altLang="en-US" sz="900" dirty="0" smtClean="0">
                <a:solidFill>
                  <a:prstClr val="black"/>
                </a:solidFill>
                <a:latin typeface="+mn-ea"/>
                <a:cs typeface="Meiryo UI" panose="020B0604030504040204" pitchFamily="50" charset="-128"/>
              </a:rPr>
              <a:t>範囲</a:t>
            </a:r>
            <a:endParaRPr lang="en-US" altLang="ja-JP" sz="900"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490946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96752"/>
            <a:ext cx="8856984" cy="4739759"/>
          </a:xfrm>
          <a:prstGeom prst="rect">
            <a:avLst/>
          </a:prstGeom>
          <a:noFill/>
        </p:spPr>
        <p:txBody>
          <a:bodyPr wrap="square" rtlCol="0">
            <a:spAutoFit/>
          </a:bodyPr>
          <a:lstStyle/>
          <a:p>
            <a:r>
              <a:rPr lang="ja-JP" altLang="en-US" sz="2400" dirty="0" smtClean="0">
                <a:solidFill>
                  <a:prstClr val="black"/>
                </a:solidFill>
                <a:latin typeface="ＭＳ Ｐゴシック" panose="020B0600070205080204" pitchFamily="50" charset="-128"/>
              </a:rPr>
              <a:t>１．「水と光のまちづくり推進会議取組方針」・・・・・・・・・・・・・・Ｐ１</a:t>
            </a:r>
            <a:endParaRPr lang="en-US" altLang="ja-JP" sz="2400" dirty="0" smtClean="0">
              <a:solidFill>
                <a:prstClr val="black"/>
              </a:solidFill>
              <a:latin typeface="ＭＳ Ｐゴシック" panose="020B0600070205080204" pitchFamily="50" charset="-128"/>
            </a:endParaRPr>
          </a:p>
          <a:p>
            <a:r>
              <a:rPr lang="ja-JP" altLang="en-US" sz="2400" dirty="0">
                <a:solidFill>
                  <a:prstClr val="black"/>
                </a:solidFill>
                <a:latin typeface="ＭＳ Ｐゴシック" panose="020B0600070205080204" pitchFamily="50" charset="-128"/>
              </a:rPr>
              <a:t>　</a:t>
            </a:r>
            <a:r>
              <a:rPr lang="ja-JP" altLang="en-US" sz="2400" dirty="0" smtClean="0">
                <a:solidFill>
                  <a:prstClr val="black"/>
                </a:solidFill>
                <a:latin typeface="ＭＳ Ｐゴシック" panose="020B0600070205080204" pitchFamily="50" charset="-128"/>
              </a:rPr>
              <a:t> 　　</a:t>
            </a:r>
            <a:r>
              <a:rPr lang="ja-JP" altLang="en-US" dirty="0" smtClean="0">
                <a:solidFill>
                  <a:prstClr val="black"/>
                </a:solidFill>
                <a:latin typeface="ＭＳ Ｐゴシック" panose="020B0600070205080204" pitchFamily="50" charset="-128"/>
              </a:rPr>
              <a:t>・水と光のまちづくり推進会議　取組方針 （Ｈ</a:t>
            </a:r>
            <a:r>
              <a:rPr lang="en-US" altLang="ja-JP" dirty="0" smtClean="0">
                <a:solidFill>
                  <a:prstClr val="black"/>
                </a:solidFill>
                <a:latin typeface="ＭＳ Ｐゴシック" panose="020B0600070205080204" pitchFamily="50" charset="-128"/>
              </a:rPr>
              <a:t>29.1.24</a:t>
            </a:r>
            <a:r>
              <a:rPr lang="ja-JP" altLang="en-US" dirty="0" smtClean="0">
                <a:solidFill>
                  <a:prstClr val="black"/>
                </a:solidFill>
                <a:latin typeface="ＭＳ Ｐゴシック" panose="020B0600070205080204" pitchFamily="50" charset="-128"/>
              </a:rPr>
              <a:t>） ・・・・・・・・・・・Ｐ３</a:t>
            </a:r>
            <a:endParaRPr lang="en-US" altLang="ja-JP" dirty="0" smtClean="0">
              <a:solidFill>
                <a:prstClr val="black"/>
              </a:solidFill>
              <a:latin typeface="ＭＳ Ｐゴシック" panose="020B0600070205080204" pitchFamily="50" charset="-128"/>
            </a:endParaRPr>
          </a:p>
          <a:p>
            <a:r>
              <a:rPr lang="ja-JP" altLang="en-US" dirty="0">
                <a:solidFill>
                  <a:prstClr val="black"/>
                </a:solidFill>
                <a:latin typeface="ＭＳ Ｐゴシック" panose="020B0600070205080204" pitchFamily="50" charset="-128"/>
              </a:rPr>
              <a:t>　</a:t>
            </a:r>
            <a:r>
              <a:rPr lang="ja-JP" altLang="en-US" dirty="0" smtClean="0">
                <a:solidFill>
                  <a:prstClr val="black"/>
                </a:solidFill>
                <a:latin typeface="ＭＳ Ｐゴシック" panose="020B0600070205080204" pitchFamily="50" charset="-128"/>
              </a:rPr>
              <a:t>　　 　・水都大阪コンソーシアム</a:t>
            </a:r>
            <a:r>
              <a:rPr lang="ja-JP" altLang="en-US" dirty="0">
                <a:solidFill>
                  <a:prstClr val="black"/>
                </a:solidFill>
                <a:latin typeface="ＭＳ Ｐゴシック" panose="020B0600070205080204" pitchFamily="50" charset="-128"/>
              </a:rPr>
              <a:t>（</a:t>
            </a:r>
            <a:r>
              <a:rPr lang="en-US" altLang="ja-JP" dirty="0" smtClean="0">
                <a:solidFill>
                  <a:prstClr val="black"/>
                </a:solidFill>
                <a:latin typeface="ＭＳ Ｐゴシック" panose="020B0600070205080204" pitchFamily="50" charset="-128"/>
              </a:rPr>
              <a:t>SOC</a:t>
            </a:r>
            <a:r>
              <a:rPr lang="ja-JP" altLang="en-US" dirty="0" smtClean="0">
                <a:solidFill>
                  <a:prstClr val="black"/>
                </a:solidFill>
                <a:latin typeface="ＭＳ Ｐゴシック" panose="020B0600070205080204" pitchFamily="50" charset="-128"/>
              </a:rPr>
              <a:t>）の役割・取組み　・・・・・・・・・・・・・・Ｐ４</a:t>
            </a:r>
            <a:endParaRPr lang="en-US" altLang="ja-JP" dirty="0" smtClean="0">
              <a:solidFill>
                <a:prstClr val="black"/>
              </a:solidFill>
              <a:latin typeface="ＭＳ Ｐゴシック" panose="020B0600070205080204" pitchFamily="50" charset="-128"/>
            </a:endParaRPr>
          </a:p>
          <a:p>
            <a:r>
              <a:rPr lang="ja-JP" altLang="en-US" dirty="0">
                <a:solidFill>
                  <a:prstClr val="black"/>
                </a:solidFill>
                <a:latin typeface="ＭＳ Ｐゴシック" panose="020B0600070205080204" pitchFamily="50" charset="-128"/>
              </a:rPr>
              <a:t>　</a:t>
            </a:r>
            <a:r>
              <a:rPr lang="ja-JP" altLang="en-US" dirty="0" smtClean="0">
                <a:solidFill>
                  <a:prstClr val="black"/>
                </a:solidFill>
                <a:latin typeface="ＭＳ Ｐゴシック" panose="020B0600070205080204" pitchFamily="50" charset="-128"/>
              </a:rPr>
              <a:t>　　 　・</a:t>
            </a:r>
            <a:r>
              <a:rPr lang="en-US" altLang="ja-JP" dirty="0" smtClean="0">
                <a:solidFill>
                  <a:prstClr val="black"/>
                </a:solidFill>
                <a:latin typeface="ＭＳ Ｐゴシック" panose="020B0600070205080204" pitchFamily="50" charset="-128"/>
              </a:rPr>
              <a:t>2018</a:t>
            </a:r>
            <a:r>
              <a:rPr lang="ja-JP" altLang="en-US" dirty="0" smtClean="0">
                <a:solidFill>
                  <a:prstClr val="black"/>
                </a:solidFill>
                <a:latin typeface="ＭＳ Ｐゴシック" panose="020B0600070205080204" pitchFamily="50" charset="-128"/>
              </a:rPr>
              <a:t>年度・</a:t>
            </a:r>
            <a:r>
              <a:rPr lang="en-US" altLang="ja-JP" dirty="0" smtClean="0">
                <a:solidFill>
                  <a:prstClr val="black"/>
                </a:solidFill>
                <a:latin typeface="ＭＳ Ｐゴシック" panose="020B0600070205080204" pitchFamily="50" charset="-128"/>
              </a:rPr>
              <a:t>2019</a:t>
            </a:r>
            <a:r>
              <a:rPr lang="ja-JP" altLang="en-US" dirty="0" smtClean="0">
                <a:solidFill>
                  <a:prstClr val="black"/>
                </a:solidFill>
                <a:latin typeface="ＭＳ Ｐゴシック" panose="020B0600070205080204" pitchFamily="50" charset="-128"/>
              </a:rPr>
              <a:t>年度の取組み　・・・・・・・・・・・・・・・・</a:t>
            </a:r>
            <a:r>
              <a:rPr lang="ja-JP" altLang="en-US" dirty="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・・・Ｐ６</a:t>
            </a:r>
            <a:endParaRPr lang="en-US" altLang="ja-JP" dirty="0" smtClean="0">
              <a:solidFill>
                <a:prstClr val="black"/>
              </a:solidFill>
              <a:latin typeface="ＭＳ Ｐゴシック" panose="020B0600070205080204" pitchFamily="50" charset="-128"/>
            </a:endParaRPr>
          </a:p>
          <a:p>
            <a:endParaRPr lang="en-US" altLang="ja-JP" sz="1000" dirty="0" smtClean="0">
              <a:solidFill>
                <a:prstClr val="black"/>
              </a:solidFill>
              <a:latin typeface="ＭＳ Ｐゴシック" panose="020B0600070205080204" pitchFamily="50" charset="-128"/>
            </a:endParaRPr>
          </a:p>
          <a:p>
            <a:endParaRPr lang="en-US" altLang="ja-JP" sz="2400" dirty="0" smtClean="0">
              <a:solidFill>
                <a:prstClr val="black"/>
              </a:solidFill>
              <a:latin typeface="ＭＳ Ｐゴシック" panose="020B0600070205080204" pitchFamily="50" charset="-128"/>
            </a:endParaRPr>
          </a:p>
          <a:p>
            <a:r>
              <a:rPr lang="ja-JP" altLang="en-US" sz="2400" dirty="0" smtClean="0">
                <a:solidFill>
                  <a:prstClr val="black"/>
                </a:solidFill>
                <a:latin typeface="ＭＳ Ｐゴシック" panose="020B0600070205080204" pitchFamily="50" charset="-128"/>
              </a:rPr>
              <a:t>２．「水都大阪のめざす方向性」・・・・・・</a:t>
            </a:r>
            <a:r>
              <a:rPr lang="ja-JP" altLang="en-US" sz="2400" dirty="0">
                <a:solidFill>
                  <a:prstClr val="black"/>
                </a:solidFill>
                <a:latin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rPr>
              <a:t>・・・・・</a:t>
            </a:r>
            <a:r>
              <a:rPr lang="ja-JP" altLang="en-US" sz="2400" dirty="0">
                <a:solidFill>
                  <a:prstClr val="black"/>
                </a:solidFill>
                <a:latin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rPr>
              <a:t>・・・・・・・・・・・Ｐ９</a:t>
            </a:r>
            <a:endParaRPr lang="en-US" altLang="ja-JP" sz="2400" dirty="0" smtClean="0">
              <a:solidFill>
                <a:prstClr val="black"/>
              </a:solidFill>
              <a:latin typeface="ＭＳ Ｐゴシック" panose="020B0600070205080204" pitchFamily="50" charset="-128"/>
            </a:endParaRPr>
          </a:p>
          <a:p>
            <a:r>
              <a:rPr lang="ja-JP" altLang="en-US" sz="2400" dirty="0">
                <a:solidFill>
                  <a:prstClr val="black"/>
                </a:solidFill>
                <a:latin typeface="ＭＳ Ｐゴシック" panose="020B0600070205080204" pitchFamily="50" charset="-128"/>
              </a:rPr>
              <a:t>　</a:t>
            </a:r>
            <a:r>
              <a:rPr lang="ja-JP" altLang="en-US" sz="2400" dirty="0" smtClean="0">
                <a:solidFill>
                  <a:prstClr val="black"/>
                </a:solidFill>
                <a:latin typeface="ＭＳ Ｐゴシック" panose="020B0600070205080204" pitchFamily="50" charset="-128"/>
              </a:rPr>
              <a:t>　 </a:t>
            </a:r>
            <a:r>
              <a:rPr lang="ja-JP" altLang="en-US" dirty="0" smtClean="0">
                <a:solidFill>
                  <a:prstClr val="black"/>
                </a:solidFill>
                <a:latin typeface="ＭＳ Ｐゴシック" panose="020B0600070205080204" pitchFamily="50" charset="-128"/>
              </a:rPr>
              <a:t>　・水都大阪ビジョン</a:t>
            </a:r>
            <a:r>
              <a:rPr lang="en-US" altLang="ja-JP" dirty="0" smtClean="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仮称）策定に向けて　・・・・・・・・・・・・・・・・・・・・・・Ｐ１１</a:t>
            </a:r>
            <a:endParaRPr lang="en-US" altLang="ja-JP" dirty="0" smtClean="0">
              <a:solidFill>
                <a:prstClr val="black"/>
              </a:solidFill>
              <a:latin typeface="ＭＳ Ｐゴシック" panose="020B0600070205080204" pitchFamily="50" charset="-128"/>
            </a:endParaRPr>
          </a:p>
          <a:p>
            <a:endParaRPr lang="en-US" altLang="ja-JP" sz="1000" dirty="0" smtClean="0">
              <a:solidFill>
                <a:prstClr val="black"/>
              </a:solidFill>
              <a:latin typeface="ＭＳ Ｐゴシック" panose="020B0600070205080204" pitchFamily="50" charset="-128"/>
            </a:endParaRPr>
          </a:p>
          <a:p>
            <a:endParaRPr lang="en-US" altLang="ja-JP" sz="2400" dirty="0">
              <a:solidFill>
                <a:prstClr val="black"/>
              </a:solidFill>
              <a:latin typeface="ＭＳ Ｐゴシック" panose="020B0600070205080204" pitchFamily="50" charset="-128"/>
            </a:endParaRPr>
          </a:p>
          <a:p>
            <a:r>
              <a:rPr lang="ja-JP" altLang="en-US" sz="2400" dirty="0" smtClean="0">
                <a:solidFill>
                  <a:prstClr val="black"/>
                </a:solidFill>
                <a:latin typeface="ＭＳ Ｐゴシック" panose="020B0600070205080204" pitchFamily="50" charset="-128"/>
              </a:rPr>
              <a:t>３．２０１８年度の取組実績と２０１９年度の取組み</a:t>
            </a:r>
            <a:r>
              <a:rPr lang="ja-JP" altLang="en-US" sz="2400" dirty="0">
                <a:solidFill>
                  <a:prstClr val="black"/>
                </a:solidFill>
                <a:latin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rPr>
              <a:t>案）・・・Ｐ１３</a:t>
            </a:r>
            <a:endParaRPr lang="en-US" altLang="ja-JP" sz="2400" dirty="0" smtClean="0">
              <a:solidFill>
                <a:prstClr val="black"/>
              </a:solidFill>
              <a:latin typeface="ＭＳ Ｐゴシック" panose="020B0600070205080204" pitchFamily="50" charset="-128"/>
            </a:endParaRPr>
          </a:p>
          <a:p>
            <a:r>
              <a:rPr lang="ja-JP" altLang="en-US" dirty="0">
                <a:solidFill>
                  <a:prstClr val="black"/>
                </a:solidFill>
                <a:latin typeface="ＭＳ Ｐゴシック" panose="020B0600070205080204" pitchFamily="50" charset="-128"/>
              </a:rPr>
              <a:t>　</a:t>
            </a:r>
            <a:r>
              <a:rPr lang="ja-JP" altLang="en-US" dirty="0" smtClean="0">
                <a:solidFill>
                  <a:prstClr val="black"/>
                </a:solidFill>
                <a:latin typeface="ＭＳ Ｐゴシック" panose="020B0600070205080204" pitchFamily="50" charset="-128"/>
              </a:rPr>
              <a:t>　　　・舟運活性化、水辺・水上観光メニューの充実</a:t>
            </a:r>
            <a:r>
              <a:rPr lang="ja-JP" altLang="en-US" dirty="0">
                <a:solidFill>
                  <a:prstClr val="black"/>
                </a:solidFill>
                <a:latin typeface="ＭＳ Ｐゴシック" panose="020B0600070205080204" pitchFamily="50" charset="-128"/>
              </a:rPr>
              <a:t>　</a:t>
            </a:r>
            <a:r>
              <a:rPr lang="ja-JP" altLang="en-US" dirty="0" smtClean="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・・・・・Ｐ１５</a:t>
            </a:r>
            <a:endParaRPr lang="en-US" altLang="ja-JP" dirty="0" smtClean="0">
              <a:solidFill>
                <a:prstClr val="black"/>
              </a:solidFill>
              <a:latin typeface="ＭＳ Ｐゴシック" panose="020B0600070205080204" pitchFamily="50" charset="-128"/>
            </a:endParaRPr>
          </a:p>
          <a:p>
            <a:r>
              <a:rPr lang="ja-JP" altLang="en-US" dirty="0" smtClean="0">
                <a:solidFill>
                  <a:prstClr val="black"/>
                </a:solidFill>
                <a:latin typeface="ＭＳ Ｐゴシック" panose="020B0600070205080204" pitchFamily="50" charset="-128"/>
              </a:rPr>
              <a:t>　　  　・水辺の誘客･にぎわいや魅力の創造</a:t>
            </a:r>
            <a:r>
              <a:rPr lang="ja-JP" altLang="en-US" dirty="0">
                <a:solidFill>
                  <a:prstClr val="black"/>
                </a:solidFill>
                <a:latin typeface="ＭＳ Ｐゴシック" panose="020B0600070205080204" pitchFamily="50" charset="-128"/>
              </a:rPr>
              <a:t>　</a:t>
            </a:r>
            <a:r>
              <a:rPr lang="ja-JP" altLang="en-US" dirty="0" smtClean="0">
                <a:solidFill>
                  <a:prstClr val="black"/>
                </a:solidFill>
                <a:latin typeface="ＭＳ Ｐゴシック" panose="020B0600070205080204" pitchFamily="50" charset="-128"/>
              </a:rPr>
              <a:t>・・・・・・・・・・・・・・・・・・・・・・・・Ｐ１６</a:t>
            </a:r>
            <a:endParaRPr lang="en-US" altLang="ja-JP" dirty="0" smtClean="0">
              <a:solidFill>
                <a:prstClr val="black"/>
              </a:solidFill>
              <a:latin typeface="ＭＳ Ｐゴシック" panose="020B0600070205080204" pitchFamily="50" charset="-128"/>
            </a:endParaRPr>
          </a:p>
          <a:p>
            <a:r>
              <a:rPr lang="ja-JP" altLang="en-US" dirty="0" smtClean="0">
                <a:solidFill>
                  <a:prstClr val="black"/>
                </a:solidFill>
                <a:latin typeface="ＭＳ Ｐゴシック" panose="020B0600070205080204" pitchFamily="50" charset="-128"/>
              </a:rPr>
              <a:t>　　　　・ブランディング　・</a:t>
            </a:r>
            <a:r>
              <a:rPr lang="ja-JP" altLang="en-US" dirty="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・・・・・Ｐ１８</a:t>
            </a:r>
            <a:endParaRPr lang="en-US" altLang="ja-JP" dirty="0" smtClean="0">
              <a:solidFill>
                <a:prstClr val="black"/>
              </a:solidFill>
              <a:latin typeface="ＭＳ Ｐゴシック" panose="020B0600070205080204" pitchFamily="50" charset="-128"/>
            </a:endParaRPr>
          </a:p>
          <a:p>
            <a:r>
              <a:rPr lang="ja-JP" altLang="en-US" dirty="0">
                <a:solidFill>
                  <a:prstClr val="black"/>
                </a:solidFill>
                <a:latin typeface="ＭＳ Ｐゴシック" panose="020B0600070205080204" pitchFamily="50" charset="-128"/>
              </a:rPr>
              <a:t>　 </a:t>
            </a:r>
          </a:p>
        </p:txBody>
      </p:sp>
    </p:spTree>
    <p:extLst>
      <p:ext uri="{BB962C8B-B14F-4D97-AF65-F5344CB8AC3E}">
        <p14:creationId xmlns:p14="http://schemas.microsoft.com/office/powerpoint/2010/main" val="359932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35728"/>
            <a:ext cx="8928992"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smtClean="0"/>
              <a:t>■ ブランディング</a:t>
            </a:r>
            <a:endParaRPr kumimoji="1" lang="ja-JP" altLang="en-US" sz="2000" dirty="0"/>
          </a:p>
        </p:txBody>
      </p:sp>
      <p:sp>
        <p:nvSpPr>
          <p:cNvPr id="9" name="角丸四角形 8"/>
          <p:cNvSpPr/>
          <p:nvPr/>
        </p:nvSpPr>
        <p:spPr>
          <a:xfrm>
            <a:off x="107504" y="1083800"/>
            <a:ext cx="8928992" cy="648000"/>
          </a:xfrm>
          <a:prstGeom prst="roundRect">
            <a:avLst>
              <a:gd name="adj" fmla="val 0"/>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smtClean="0">
                <a:solidFill>
                  <a:schemeClr val="dk1">
                    <a:alpha val="90000"/>
                  </a:schemeClr>
                </a:solidFill>
              </a:rPr>
              <a:t>大阪の都市魅力として、水都大阪の価値を高め、ブランドとしての水都大阪のイメージを国内外に浸透させ、国際的な観光プレゼンスの向上を目的に各種事業を実施</a:t>
            </a:r>
            <a:endParaRPr lang="ja-JP" altLang="en-US" sz="1400" i="1" dirty="0">
              <a:solidFill>
                <a:schemeClr val="dk1">
                  <a:alpha val="90000"/>
                </a:schemeClr>
              </a:solidFill>
            </a:endParaRPr>
          </a:p>
        </p:txBody>
      </p:sp>
      <p:sp>
        <p:nvSpPr>
          <p:cNvPr id="10" name="正方形/長方形 9"/>
          <p:cNvSpPr/>
          <p:nvPr/>
        </p:nvSpPr>
        <p:spPr>
          <a:xfrm>
            <a:off x="107504" y="1733388"/>
            <a:ext cx="8917117" cy="5124612"/>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smtClean="0"/>
              <a:t>＜２０１</a:t>
            </a:r>
            <a:r>
              <a:rPr lang="ja-JP" altLang="en-US" sz="1400" b="1" dirty="0"/>
              <a:t>８</a:t>
            </a:r>
            <a:r>
              <a:rPr lang="ja-JP" altLang="en-US" sz="1400" b="1" dirty="0" smtClean="0"/>
              <a:t>年度の取組実績＞</a:t>
            </a:r>
            <a:endParaRPr lang="en-US" altLang="ja-JP" sz="1400" b="1" dirty="0" smtClean="0"/>
          </a:p>
          <a:p>
            <a:r>
              <a:rPr lang="ja-JP" altLang="en-US" sz="800" dirty="0" smtClean="0"/>
              <a:t>　</a:t>
            </a:r>
            <a:endParaRPr lang="en-US" altLang="ja-JP" sz="800" dirty="0" smtClean="0"/>
          </a:p>
          <a:p>
            <a:r>
              <a:rPr lang="ja-JP" altLang="en-US" sz="1200" b="1" u="sng" dirty="0" smtClean="0"/>
              <a:t>１．ブランディング促進事業</a:t>
            </a:r>
            <a:endParaRPr lang="en-US" altLang="ja-JP" sz="1100" b="1" u="sng" dirty="0" smtClean="0">
              <a:latin typeface="+mj-ea"/>
              <a:ea typeface="+mj-ea"/>
            </a:endParaRPr>
          </a:p>
          <a:p>
            <a:pPr>
              <a:spcBef>
                <a:spcPts val="300"/>
              </a:spcBef>
            </a:pPr>
            <a:r>
              <a:rPr lang="ja-JP" altLang="en-US" sz="1100" dirty="0" smtClean="0">
                <a:latin typeface="+mj-ea"/>
                <a:ea typeface="+mj-ea"/>
              </a:rPr>
              <a:t>　　● 動画を用いた水都大阪の魅力発信</a:t>
            </a:r>
            <a:endParaRPr lang="en-US" altLang="ja-JP" sz="1100" dirty="0" smtClean="0">
              <a:latin typeface="+mj-ea"/>
              <a:ea typeface="+mj-ea"/>
            </a:endParaRPr>
          </a:p>
          <a:p>
            <a:pPr>
              <a:spcBef>
                <a:spcPts val="300"/>
              </a:spcBef>
            </a:pPr>
            <a:r>
              <a:rPr lang="ja-JP" altLang="en-US" sz="1100" dirty="0" smtClean="0">
                <a:latin typeface="+mj-ea"/>
                <a:ea typeface="+mj-ea"/>
              </a:rPr>
              <a:t>　　　　ＶＲ動画によるクルーズ模擬体験</a:t>
            </a:r>
            <a:endParaRPr lang="en-US" altLang="ja-JP" sz="1100" dirty="0" smtClean="0">
              <a:latin typeface="+mj-ea"/>
              <a:ea typeface="+mj-ea"/>
            </a:endParaRPr>
          </a:p>
          <a:p>
            <a:pPr>
              <a:spcBef>
                <a:spcPts val="300"/>
              </a:spcBef>
            </a:pPr>
            <a:r>
              <a:rPr lang="ja-JP" altLang="en-US" sz="1100" dirty="0" smtClean="0">
                <a:latin typeface="+mj-ea"/>
                <a:ea typeface="+mj-ea"/>
              </a:rPr>
              <a:t>　　　　　アンチエイジングフェスタ（</a:t>
            </a:r>
            <a:r>
              <a:rPr lang="en-US" altLang="ja-JP" sz="1100" dirty="0" smtClean="0">
                <a:latin typeface="+mj-ea"/>
                <a:ea typeface="+mj-ea"/>
              </a:rPr>
              <a:t>169</a:t>
            </a:r>
            <a:r>
              <a:rPr lang="ja-JP" altLang="en-US" sz="1100" dirty="0" smtClean="0">
                <a:latin typeface="+mj-ea"/>
                <a:ea typeface="+mj-ea"/>
              </a:rPr>
              <a:t>名）、ＭＲＯ旅フェスタ（</a:t>
            </a:r>
            <a:r>
              <a:rPr lang="en-US" altLang="ja-JP" sz="1100" dirty="0" smtClean="0">
                <a:latin typeface="+mj-ea"/>
                <a:ea typeface="+mj-ea"/>
              </a:rPr>
              <a:t>189</a:t>
            </a:r>
            <a:r>
              <a:rPr lang="ja-JP" altLang="en-US" sz="1100" dirty="0" smtClean="0">
                <a:latin typeface="+mj-ea"/>
                <a:ea typeface="+mj-ea"/>
              </a:rPr>
              <a:t>名）、</a:t>
            </a:r>
            <a:endParaRPr lang="en-US" altLang="ja-JP" sz="1100" dirty="0" smtClean="0">
              <a:latin typeface="+mj-ea"/>
              <a:ea typeface="+mj-ea"/>
            </a:endParaRPr>
          </a:p>
          <a:p>
            <a:pPr>
              <a:spcBef>
                <a:spcPts val="300"/>
              </a:spcBef>
            </a:pPr>
            <a:r>
              <a:rPr lang="ja-JP" altLang="en-US" sz="1100" dirty="0">
                <a:latin typeface="+mj-ea"/>
                <a:ea typeface="+mj-ea"/>
              </a:rPr>
              <a:t>　</a:t>
            </a:r>
            <a:r>
              <a:rPr lang="ja-JP" altLang="en-US" sz="1100" dirty="0" smtClean="0">
                <a:latin typeface="+mj-ea"/>
                <a:ea typeface="+mj-ea"/>
              </a:rPr>
              <a:t>　　　　水都大阪フェス（</a:t>
            </a:r>
            <a:r>
              <a:rPr lang="en-US" altLang="ja-JP" sz="1100" dirty="0" smtClean="0">
                <a:latin typeface="+mj-ea"/>
                <a:ea typeface="+mj-ea"/>
              </a:rPr>
              <a:t>320</a:t>
            </a:r>
            <a:r>
              <a:rPr lang="ja-JP" altLang="en-US" sz="1100" dirty="0" smtClean="0">
                <a:latin typeface="+mj-ea"/>
                <a:ea typeface="+mj-ea"/>
              </a:rPr>
              <a:t>名）</a:t>
            </a:r>
            <a:r>
              <a:rPr lang="en-US" altLang="ja-JP" sz="1100" dirty="0" smtClean="0">
                <a:latin typeface="+mj-ea"/>
                <a:ea typeface="+mj-ea"/>
              </a:rPr>
              <a:t>､</a:t>
            </a:r>
            <a:r>
              <a:rPr lang="ja-JP" altLang="en-US" sz="1100" dirty="0" smtClean="0">
                <a:latin typeface="+mj-ea"/>
                <a:ea typeface="+mj-ea"/>
              </a:rPr>
              <a:t>Ｊ</a:t>
            </a:r>
            <a:r>
              <a:rPr lang="en-US" altLang="ja-JP" sz="1100" dirty="0" smtClean="0">
                <a:latin typeface="+mj-ea"/>
                <a:ea typeface="+mj-ea"/>
              </a:rPr>
              <a:t>R</a:t>
            </a:r>
            <a:r>
              <a:rPr lang="ja-JP" altLang="en-US" sz="1100" dirty="0" smtClean="0">
                <a:latin typeface="+mj-ea"/>
                <a:ea typeface="+mj-ea"/>
              </a:rPr>
              <a:t>博多駅･大宮駅での観光物産</a:t>
            </a:r>
            <a:endParaRPr lang="en-US" altLang="ja-JP" sz="1100" dirty="0" smtClean="0">
              <a:latin typeface="+mj-ea"/>
              <a:ea typeface="+mj-ea"/>
            </a:endParaRPr>
          </a:p>
          <a:p>
            <a:pPr>
              <a:spcBef>
                <a:spcPts val="300"/>
              </a:spcBef>
            </a:pPr>
            <a:r>
              <a:rPr lang="ja-JP" altLang="en-US" sz="1100" dirty="0">
                <a:latin typeface="+mj-ea"/>
                <a:ea typeface="+mj-ea"/>
              </a:rPr>
              <a:t>　</a:t>
            </a:r>
            <a:r>
              <a:rPr lang="ja-JP" altLang="en-US" sz="1100" dirty="0" smtClean="0">
                <a:latin typeface="+mj-ea"/>
                <a:ea typeface="+mj-ea"/>
              </a:rPr>
              <a:t>　　　　展（</a:t>
            </a:r>
            <a:r>
              <a:rPr lang="en-US" altLang="ja-JP" sz="1100" dirty="0" smtClean="0">
                <a:latin typeface="+mj-ea"/>
                <a:ea typeface="+mj-ea"/>
              </a:rPr>
              <a:t>3</a:t>
            </a:r>
            <a:r>
              <a:rPr lang="ja-JP" altLang="en-US" sz="1100" dirty="0" smtClean="0">
                <a:latin typeface="+mj-ea"/>
                <a:ea typeface="+mj-ea"/>
              </a:rPr>
              <a:t>月予定）</a:t>
            </a:r>
            <a:r>
              <a:rPr lang="en-US" altLang="ja-JP" sz="1100" dirty="0" smtClean="0">
                <a:latin typeface="+mj-ea"/>
                <a:ea typeface="+mj-ea"/>
              </a:rPr>
              <a:t/>
            </a:r>
            <a:br>
              <a:rPr lang="en-US" altLang="ja-JP" sz="1100" dirty="0" smtClean="0">
                <a:latin typeface="+mj-ea"/>
                <a:ea typeface="+mj-ea"/>
              </a:rPr>
            </a:br>
            <a:r>
              <a:rPr lang="ja-JP" altLang="en-US" sz="1100" dirty="0" smtClean="0">
                <a:latin typeface="+mj-ea"/>
                <a:ea typeface="+mj-ea"/>
              </a:rPr>
              <a:t>　　　 大阪市役所市民ロビー、韓国ＣＡＴＶへの動画提供</a:t>
            </a:r>
            <a:endParaRPr lang="en-US" altLang="ja-JP" sz="1100" dirty="0" smtClean="0">
              <a:latin typeface="+mj-ea"/>
              <a:ea typeface="+mj-ea"/>
            </a:endParaRPr>
          </a:p>
          <a:p>
            <a:pPr>
              <a:spcBef>
                <a:spcPts val="300"/>
              </a:spcBef>
            </a:pPr>
            <a:r>
              <a:rPr lang="ja-JP" altLang="en-US" sz="1100" dirty="0" smtClean="0">
                <a:latin typeface="+mj-ea"/>
                <a:ea typeface="+mj-ea"/>
              </a:rPr>
              <a:t>　　●ブランディングツール「</a:t>
            </a:r>
            <a:r>
              <a:rPr lang="ja-JP" altLang="en-US" sz="1100" dirty="0" err="1" smtClean="0">
                <a:latin typeface="+mj-ea"/>
                <a:ea typeface="+mj-ea"/>
              </a:rPr>
              <a:t>ぐるっと</a:t>
            </a:r>
            <a:r>
              <a:rPr lang="ja-JP" altLang="en-US" sz="1100" dirty="0" smtClean="0">
                <a:latin typeface="+mj-ea"/>
                <a:ea typeface="+mj-ea"/>
              </a:rPr>
              <a:t>マップ」改訂版の作成・配布</a:t>
            </a:r>
            <a:r>
              <a:rPr lang="en-US" altLang="ja-JP" sz="1100" dirty="0" smtClean="0">
                <a:latin typeface="+mj-ea"/>
                <a:ea typeface="+mj-ea"/>
              </a:rPr>
              <a:t>(</a:t>
            </a:r>
            <a:r>
              <a:rPr lang="ja-JP" altLang="en-US" sz="1100" dirty="0" smtClean="0">
                <a:latin typeface="+mj-ea"/>
                <a:ea typeface="+mj-ea"/>
              </a:rPr>
              <a:t>年</a:t>
            </a:r>
            <a:r>
              <a:rPr lang="en-US" altLang="ja-JP" sz="1100" dirty="0" smtClean="0">
                <a:latin typeface="+mj-ea"/>
                <a:ea typeface="+mj-ea"/>
              </a:rPr>
              <a:t>2</a:t>
            </a:r>
            <a:r>
              <a:rPr lang="ja-JP" altLang="en-US" sz="1100" dirty="0" smtClean="0">
                <a:latin typeface="+mj-ea"/>
                <a:ea typeface="+mj-ea"/>
              </a:rPr>
              <a:t>回）</a:t>
            </a:r>
            <a:endParaRPr lang="en-US" altLang="ja-JP" sz="1100" dirty="0" smtClean="0">
              <a:latin typeface="+mj-ea"/>
              <a:ea typeface="+mj-ea"/>
            </a:endParaRPr>
          </a:p>
          <a:p>
            <a:pPr>
              <a:spcBef>
                <a:spcPts val="300"/>
              </a:spcBef>
            </a:pPr>
            <a:r>
              <a:rPr lang="ja-JP" altLang="en-US" sz="1100" dirty="0">
                <a:latin typeface="+mj-ea"/>
                <a:ea typeface="+mj-ea"/>
              </a:rPr>
              <a:t>　</a:t>
            </a:r>
            <a:r>
              <a:rPr lang="ja-JP" altLang="en-US" sz="1100" dirty="0" smtClean="0">
                <a:latin typeface="+mj-ea"/>
                <a:ea typeface="+mj-ea"/>
              </a:rPr>
              <a:t>　●留学生によるクルーズ体験・まち歩きでＳＮＳ発信</a:t>
            </a:r>
            <a:r>
              <a:rPr lang="en-US" altLang="ja-JP" sz="1100" dirty="0" smtClean="0">
                <a:latin typeface="+mj-ea"/>
                <a:ea typeface="+mj-ea"/>
              </a:rPr>
              <a:t>(30</a:t>
            </a:r>
            <a:r>
              <a:rPr lang="ja-JP" altLang="en-US" sz="1100" dirty="0" smtClean="0">
                <a:latin typeface="+mj-ea"/>
                <a:ea typeface="+mj-ea"/>
              </a:rPr>
              <a:t>名）</a:t>
            </a:r>
            <a:endParaRPr lang="en-US" altLang="ja-JP" sz="1100" dirty="0" smtClean="0">
              <a:latin typeface="+mj-ea"/>
              <a:ea typeface="+mj-ea"/>
            </a:endParaRPr>
          </a:p>
          <a:p>
            <a:pPr>
              <a:spcBef>
                <a:spcPts val="300"/>
              </a:spcBef>
            </a:pPr>
            <a:r>
              <a:rPr lang="ja-JP" altLang="en-US" sz="1100" dirty="0">
                <a:latin typeface="+mj-ea"/>
                <a:ea typeface="+mj-ea"/>
              </a:rPr>
              <a:t>　</a:t>
            </a:r>
            <a:r>
              <a:rPr lang="ja-JP" altLang="en-US" sz="1100" dirty="0" smtClean="0">
                <a:latin typeface="+mj-ea"/>
                <a:ea typeface="+mj-ea"/>
              </a:rPr>
              <a:t>　　　併せて、外国人目線のキースケープ候補探しを実施</a:t>
            </a:r>
            <a:endParaRPr lang="en-US" altLang="ja-JP" sz="1100" dirty="0" smtClean="0">
              <a:latin typeface="+mj-ea"/>
              <a:ea typeface="+mj-ea"/>
            </a:endParaRPr>
          </a:p>
          <a:p>
            <a:pPr>
              <a:spcBef>
                <a:spcPts val="300"/>
              </a:spcBef>
            </a:pPr>
            <a:r>
              <a:rPr lang="ja-JP" altLang="en-US" sz="800" dirty="0" smtClean="0">
                <a:latin typeface="+mj-ea"/>
                <a:ea typeface="+mj-ea"/>
              </a:rPr>
              <a:t>　</a:t>
            </a:r>
            <a:endParaRPr lang="en-US" altLang="ja-JP" sz="800" dirty="0" smtClean="0">
              <a:latin typeface="+mj-ea"/>
              <a:ea typeface="+mj-ea"/>
            </a:endParaRPr>
          </a:p>
          <a:p>
            <a:r>
              <a:rPr lang="ja-JP" altLang="en-US" sz="1200" b="1" u="sng" dirty="0" smtClean="0"/>
              <a:t>２．次世代啓発事業</a:t>
            </a:r>
            <a:endParaRPr lang="en-US" altLang="ja-JP" sz="1100" b="1" u="sng" dirty="0" smtClean="0"/>
          </a:p>
          <a:p>
            <a:pPr>
              <a:spcBef>
                <a:spcPts val="300"/>
              </a:spcBef>
            </a:pPr>
            <a:r>
              <a:rPr lang="ja-JP" altLang="en-US" sz="1100" dirty="0" smtClean="0"/>
              <a:t>　</a:t>
            </a:r>
            <a:r>
              <a:rPr lang="ja-JP" altLang="en-US" sz="1100" dirty="0"/>
              <a:t> </a:t>
            </a:r>
            <a:r>
              <a:rPr lang="ja-JP" altLang="en-US" sz="1100" dirty="0" smtClean="0"/>
              <a:t> ●大川さくらクルーズ小学生無料乗船企画　（</a:t>
            </a:r>
            <a:r>
              <a:rPr lang="en-US" altLang="ja-JP" sz="1100" dirty="0" smtClean="0"/>
              <a:t>2019</a:t>
            </a:r>
            <a:r>
              <a:rPr lang="ja-JP" altLang="en-US" sz="1100" dirty="0" smtClean="0"/>
              <a:t>年</a:t>
            </a:r>
            <a:r>
              <a:rPr lang="en-US" altLang="ja-JP" sz="1100" dirty="0" smtClean="0"/>
              <a:t>3</a:t>
            </a:r>
            <a:r>
              <a:rPr lang="ja-JP" altLang="en-US" sz="1100" dirty="0" smtClean="0"/>
              <a:t>～</a:t>
            </a:r>
            <a:r>
              <a:rPr lang="en-US" altLang="ja-JP" sz="1100" dirty="0" smtClean="0"/>
              <a:t>4</a:t>
            </a:r>
            <a:r>
              <a:rPr lang="ja-JP" altLang="en-US" sz="1100" dirty="0" smtClean="0"/>
              <a:t>月実施予定）</a:t>
            </a:r>
            <a:endParaRPr lang="en-US" altLang="ja-JP" sz="1100" dirty="0" smtClean="0"/>
          </a:p>
          <a:p>
            <a:pPr>
              <a:spcBef>
                <a:spcPts val="300"/>
              </a:spcBef>
            </a:pPr>
            <a:r>
              <a:rPr lang="ja-JP" altLang="en-US" sz="1100" dirty="0" smtClean="0"/>
              <a:t>　　　　　（</a:t>
            </a:r>
            <a:r>
              <a:rPr lang="en-US" altLang="ja-JP" sz="1100" dirty="0" smtClean="0"/>
              <a:t>2018</a:t>
            </a:r>
            <a:r>
              <a:rPr lang="ja-JP" altLang="en-US" sz="1100" dirty="0" smtClean="0"/>
              <a:t>年</a:t>
            </a:r>
            <a:r>
              <a:rPr lang="en-US" altLang="ja-JP" sz="1100" dirty="0" smtClean="0"/>
              <a:t>3</a:t>
            </a:r>
            <a:r>
              <a:rPr lang="ja-JP" altLang="en-US" sz="1100" dirty="0" smtClean="0"/>
              <a:t>～</a:t>
            </a:r>
            <a:r>
              <a:rPr lang="en-US" altLang="ja-JP" sz="1100" dirty="0" smtClean="0"/>
              <a:t>4</a:t>
            </a:r>
            <a:r>
              <a:rPr lang="ja-JP" altLang="en-US" sz="1100" dirty="0" smtClean="0"/>
              <a:t>月実績：</a:t>
            </a:r>
            <a:r>
              <a:rPr lang="en-US" altLang="ja-JP" sz="1100" dirty="0" smtClean="0"/>
              <a:t>6,761</a:t>
            </a:r>
            <a:r>
              <a:rPr lang="ja-JP" altLang="en-US" sz="1100" dirty="0" smtClean="0"/>
              <a:t>名　前年比</a:t>
            </a:r>
            <a:r>
              <a:rPr lang="en-US" altLang="ja-JP" sz="1100" dirty="0" smtClean="0"/>
              <a:t>1,013</a:t>
            </a:r>
            <a:r>
              <a:rPr lang="ja-JP" altLang="en-US" sz="1100" dirty="0" smtClean="0"/>
              <a:t>名増）</a:t>
            </a:r>
            <a:endParaRPr lang="en-US" altLang="ja-JP" sz="1100" dirty="0" smtClean="0"/>
          </a:p>
          <a:p>
            <a:pPr>
              <a:spcBef>
                <a:spcPts val="300"/>
              </a:spcBef>
            </a:pPr>
            <a:r>
              <a:rPr lang="ja-JP" altLang="en-US" sz="800" dirty="0" smtClean="0"/>
              <a:t>　</a:t>
            </a:r>
            <a:endParaRPr lang="en-US" altLang="ja-JP" sz="800" dirty="0" smtClean="0"/>
          </a:p>
          <a:p>
            <a:pPr lvl="0"/>
            <a:r>
              <a:rPr lang="ja-JP" altLang="en-US" sz="1200" b="1" u="sng" dirty="0" smtClean="0">
                <a:solidFill>
                  <a:prstClr val="black"/>
                </a:solidFill>
              </a:rPr>
              <a:t>３．観光化支援事業</a:t>
            </a:r>
            <a:endParaRPr lang="en-US" altLang="ja-JP" sz="1100" b="1" u="sng" dirty="0">
              <a:solidFill>
                <a:prstClr val="black"/>
              </a:solidFill>
              <a:latin typeface="+mj-ea"/>
              <a:ea typeface="+mj-ea"/>
            </a:endParaRPr>
          </a:p>
          <a:p>
            <a:pPr lvl="0">
              <a:spcBef>
                <a:spcPts val="300"/>
              </a:spcBef>
            </a:pPr>
            <a:r>
              <a:rPr lang="ja-JP" altLang="en-US" sz="1100" dirty="0" smtClean="0">
                <a:solidFill>
                  <a:prstClr val="black"/>
                </a:solidFill>
                <a:latin typeface="+mj-ea"/>
                <a:ea typeface="+mj-ea"/>
              </a:rPr>
              <a:t>　　●船のカタログの制作　（</a:t>
            </a:r>
            <a:r>
              <a:rPr lang="en-US" altLang="ja-JP" sz="1100" dirty="0" smtClean="0">
                <a:solidFill>
                  <a:prstClr val="black"/>
                </a:solidFill>
                <a:latin typeface="+mj-ea"/>
                <a:ea typeface="+mj-ea"/>
              </a:rPr>
              <a:t>1,000</a:t>
            </a:r>
            <a:r>
              <a:rPr lang="ja-JP" altLang="en-US" sz="1100" dirty="0" smtClean="0">
                <a:solidFill>
                  <a:prstClr val="black"/>
                </a:solidFill>
                <a:latin typeface="+mj-ea"/>
                <a:ea typeface="+mj-ea"/>
              </a:rPr>
              <a:t>部制作したうち、既に</a:t>
            </a:r>
            <a:r>
              <a:rPr lang="en-US" altLang="ja-JP" sz="1100" dirty="0" smtClean="0">
                <a:solidFill>
                  <a:prstClr val="black"/>
                </a:solidFill>
                <a:latin typeface="+mj-ea"/>
                <a:ea typeface="+mj-ea"/>
              </a:rPr>
              <a:t>800</a:t>
            </a:r>
            <a:r>
              <a:rPr lang="ja-JP" altLang="en-US" sz="1100" dirty="0" smtClean="0">
                <a:solidFill>
                  <a:prstClr val="black"/>
                </a:solidFill>
                <a:latin typeface="+mj-ea"/>
                <a:ea typeface="+mj-ea"/>
              </a:rPr>
              <a:t>部以上を配布）</a:t>
            </a:r>
            <a:endParaRPr lang="en-US" altLang="ja-JP" sz="1100" dirty="0" smtClean="0">
              <a:solidFill>
                <a:prstClr val="black"/>
              </a:solidFill>
              <a:latin typeface="+mj-ea"/>
              <a:ea typeface="+mj-ea"/>
            </a:endParaRPr>
          </a:p>
          <a:p>
            <a:pPr lvl="0">
              <a:spcBef>
                <a:spcPts val="300"/>
              </a:spcBef>
            </a:pPr>
            <a:r>
              <a:rPr lang="ja-JP" altLang="en-US" sz="1100" dirty="0" smtClean="0">
                <a:solidFill>
                  <a:prstClr val="black"/>
                </a:solidFill>
                <a:latin typeface="+mj-ea"/>
                <a:ea typeface="+mj-ea"/>
              </a:rPr>
              <a:t>　　●ＦＡＭトリップの実施　（</a:t>
            </a:r>
            <a:r>
              <a:rPr lang="en-US" altLang="ja-JP" sz="1100" dirty="0" smtClean="0">
                <a:solidFill>
                  <a:prstClr val="black"/>
                </a:solidFill>
                <a:latin typeface="+mj-ea"/>
                <a:ea typeface="+mj-ea"/>
              </a:rPr>
              <a:t>3</a:t>
            </a:r>
            <a:r>
              <a:rPr lang="ja-JP" altLang="en-US" sz="1100" dirty="0" smtClean="0">
                <a:solidFill>
                  <a:prstClr val="black"/>
                </a:solidFill>
                <a:latin typeface="+mj-ea"/>
                <a:ea typeface="+mj-ea"/>
              </a:rPr>
              <a:t>回の実施で延べ</a:t>
            </a:r>
            <a:r>
              <a:rPr lang="en-US" altLang="ja-JP" sz="1100" dirty="0" smtClean="0">
                <a:solidFill>
                  <a:prstClr val="black"/>
                </a:solidFill>
                <a:latin typeface="+mj-ea"/>
                <a:ea typeface="+mj-ea"/>
              </a:rPr>
              <a:t>122</a:t>
            </a:r>
            <a:r>
              <a:rPr lang="ja-JP" altLang="en-US" sz="1100" dirty="0" smtClean="0">
                <a:solidFill>
                  <a:prstClr val="black"/>
                </a:solidFill>
                <a:latin typeface="+mj-ea"/>
                <a:ea typeface="+mj-ea"/>
              </a:rPr>
              <a:t>名が参加し、</a:t>
            </a:r>
            <a:endParaRPr lang="en-US" altLang="ja-JP" sz="1100" dirty="0" smtClean="0">
              <a:solidFill>
                <a:prstClr val="black"/>
              </a:solidFill>
              <a:latin typeface="+mj-ea"/>
              <a:ea typeface="+mj-ea"/>
            </a:endParaRPr>
          </a:p>
          <a:p>
            <a:pPr lvl="0">
              <a:spcBef>
                <a:spcPts val="300"/>
              </a:spcBef>
            </a:pPr>
            <a:r>
              <a:rPr lang="ja-JP" altLang="en-US" sz="1100" dirty="0">
                <a:solidFill>
                  <a:prstClr val="black"/>
                </a:solidFill>
                <a:latin typeface="+mj-ea"/>
                <a:ea typeface="+mj-ea"/>
              </a:rPr>
              <a:t>　</a:t>
            </a:r>
            <a:r>
              <a:rPr lang="ja-JP" altLang="en-US" sz="1100" dirty="0" smtClean="0">
                <a:solidFill>
                  <a:prstClr val="black"/>
                </a:solidFill>
                <a:latin typeface="+mj-ea"/>
                <a:ea typeface="+mj-ea"/>
              </a:rPr>
              <a:t>　　　　　　　　　　　　　　　　 好評だったため、新たな内容で</a:t>
            </a:r>
            <a:r>
              <a:rPr lang="en-US" altLang="ja-JP" sz="1100" dirty="0" smtClean="0">
                <a:solidFill>
                  <a:prstClr val="black"/>
                </a:solidFill>
                <a:latin typeface="+mj-ea"/>
                <a:ea typeface="+mj-ea"/>
              </a:rPr>
              <a:t>2</a:t>
            </a:r>
            <a:r>
              <a:rPr lang="ja-JP" altLang="en-US" sz="1100" dirty="0" smtClean="0">
                <a:solidFill>
                  <a:prstClr val="black"/>
                </a:solidFill>
                <a:latin typeface="+mj-ea"/>
                <a:ea typeface="+mj-ea"/>
              </a:rPr>
              <a:t>回</a:t>
            </a:r>
            <a:endParaRPr lang="en-US" altLang="ja-JP" sz="1100" dirty="0" smtClean="0">
              <a:solidFill>
                <a:prstClr val="black"/>
              </a:solidFill>
              <a:latin typeface="+mj-ea"/>
              <a:ea typeface="+mj-ea"/>
            </a:endParaRPr>
          </a:p>
          <a:p>
            <a:pPr lvl="0">
              <a:spcBef>
                <a:spcPts val="300"/>
              </a:spcBef>
            </a:pPr>
            <a:r>
              <a:rPr lang="ja-JP" altLang="en-US" sz="1100" dirty="0">
                <a:solidFill>
                  <a:prstClr val="black"/>
                </a:solidFill>
                <a:latin typeface="+mj-ea"/>
                <a:ea typeface="+mj-ea"/>
              </a:rPr>
              <a:t>　</a:t>
            </a:r>
            <a:r>
              <a:rPr lang="ja-JP" altLang="en-US" sz="1100" dirty="0" smtClean="0">
                <a:solidFill>
                  <a:prstClr val="black"/>
                </a:solidFill>
                <a:latin typeface="+mj-ea"/>
                <a:ea typeface="+mj-ea"/>
              </a:rPr>
              <a:t>　　　　　　　　　　　　　　　　 実施予定）</a:t>
            </a:r>
            <a:endParaRPr lang="en-US" altLang="ja-JP" sz="1100" dirty="0" smtClean="0">
              <a:solidFill>
                <a:prstClr val="black"/>
              </a:solidFill>
              <a:latin typeface="+mj-ea"/>
              <a:ea typeface="+mj-ea"/>
            </a:endParaRPr>
          </a:p>
          <a:p>
            <a:pPr lvl="0">
              <a:spcBef>
                <a:spcPts val="300"/>
              </a:spcBef>
            </a:pPr>
            <a:r>
              <a:rPr lang="ja-JP" altLang="en-US" sz="1100" dirty="0" smtClean="0">
                <a:solidFill>
                  <a:prstClr val="black"/>
                </a:solidFill>
                <a:latin typeface="+mj-ea"/>
                <a:ea typeface="+mj-ea"/>
              </a:rPr>
              <a:t>　　●旅行博（ツーリズム</a:t>
            </a:r>
            <a:r>
              <a:rPr lang="en-US" altLang="ja-JP" sz="1100" dirty="0" smtClean="0">
                <a:solidFill>
                  <a:prstClr val="black"/>
                </a:solidFill>
                <a:latin typeface="+mj-ea"/>
                <a:ea typeface="+mj-ea"/>
              </a:rPr>
              <a:t>EXPO2018</a:t>
            </a:r>
            <a:r>
              <a:rPr lang="ja-JP" altLang="en-US" sz="1100" dirty="0" smtClean="0">
                <a:solidFill>
                  <a:prstClr val="black"/>
                </a:solidFill>
                <a:latin typeface="+mj-ea"/>
                <a:ea typeface="+mj-ea"/>
              </a:rPr>
              <a:t>）</a:t>
            </a:r>
            <a:endParaRPr lang="en-US" altLang="ja-JP" sz="1100" dirty="0" smtClean="0">
              <a:solidFill>
                <a:prstClr val="black"/>
              </a:solidFill>
              <a:latin typeface="+mj-ea"/>
              <a:ea typeface="+mj-ea"/>
            </a:endParaRPr>
          </a:p>
          <a:p>
            <a:pPr lvl="0">
              <a:spcBef>
                <a:spcPts val="300"/>
              </a:spcBef>
            </a:pPr>
            <a:r>
              <a:rPr lang="ja-JP" altLang="en-US" sz="1100" dirty="0" smtClean="0">
                <a:solidFill>
                  <a:prstClr val="black"/>
                </a:solidFill>
                <a:latin typeface="+mj-ea"/>
                <a:ea typeface="+mj-ea"/>
              </a:rPr>
              <a:t>　　　 ＭＩＣＥディスティネーションショーケース参加の旅行会社等</a:t>
            </a:r>
            <a:r>
              <a:rPr lang="en-US" altLang="ja-JP" sz="1100" dirty="0" smtClean="0">
                <a:solidFill>
                  <a:prstClr val="black"/>
                </a:solidFill>
                <a:latin typeface="+mj-ea"/>
                <a:ea typeface="+mj-ea"/>
              </a:rPr>
              <a:t/>
            </a:r>
            <a:br>
              <a:rPr lang="en-US" altLang="ja-JP" sz="1100" dirty="0" smtClean="0">
                <a:solidFill>
                  <a:prstClr val="black"/>
                </a:solidFill>
                <a:latin typeface="+mj-ea"/>
                <a:ea typeface="+mj-ea"/>
              </a:rPr>
            </a:br>
            <a:r>
              <a:rPr lang="ja-JP" altLang="en-US" sz="1100" dirty="0" smtClean="0">
                <a:solidFill>
                  <a:prstClr val="black"/>
                </a:solidFill>
                <a:latin typeface="+mj-ea"/>
                <a:ea typeface="+mj-ea"/>
              </a:rPr>
              <a:t>　　　との商談の実施</a:t>
            </a:r>
            <a:r>
              <a:rPr lang="ja-JP" altLang="en-US" sz="1100" dirty="0">
                <a:solidFill>
                  <a:prstClr val="black"/>
                </a:solidFill>
                <a:latin typeface="+mj-ea"/>
                <a:ea typeface="+mj-ea"/>
              </a:rPr>
              <a:t>　　　</a:t>
            </a:r>
            <a:endParaRPr lang="en-US" altLang="ja-JP" sz="1100" dirty="0" smtClean="0">
              <a:latin typeface="+mj-ea"/>
              <a:ea typeface="+mj-ea"/>
            </a:endParaRPr>
          </a:p>
          <a:p>
            <a:endParaRPr lang="en-US" altLang="ja-JP" dirty="0" smtClean="0"/>
          </a:p>
          <a:p>
            <a:endParaRPr lang="ja-JP" altLang="en-US" dirty="0"/>
          </a:p>
        </p:txBody>
      </p:sp>
      <p:sp>
        <p:nvSpPr>
          <p:cNvPr id="11" name="正方形/長方形 10"/>
          <p:cNvSpPr/>
          <p:nvPr/>
        </p:nvSpPr>
        <p:spPr>
          <a:xfrm>
            <a:off x="5711011" y="1732629"/>
            <a:ext cx="3324243" cy="5125371"/>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pPr lvl="0"/>
            <a:r>
              <a:rPr lang="ja-JP" altLang="en-US" sz="1400" b="1" dirty="0" smtClean="0">
                <a:solidFill>
                  <a:prstClr val="black"/>
                </a:solidFill>
              </a:rPr>
              <a:t>～２０１</a:t>
            </a:r>
            <a:r>
              <a:rPr lang="ja-JP" altLang="en-US" sz="1400" b="1" dirty="0">
                <a:solidFill>
                  <a:prstClr val="black"/>
                </a:solidFill>
              </a:rPr>
              <a:t>９</a:t>
            </a:r>
            <a:r>
              <a:rPr lang="ja-JP" altLang="en-US" sz="1400" b="1" dirty="0" smtClean="0">
                <a:solidFill>
                  <a:prstClr val="black"/>
                </a:solidFill>
              </a:rPr>
              <a:t>年度</a:t>
            </a:r>
            <a:r>
              <a:rPr lang="ja-JP" altLang="en-US" sz="1400" b="1" dirty="0">
                <a:solidFill>
                  <a:prstClr val="black"/>
                </a:solidFill>
              </a:rPr>
              <a:t>の</a:t>
            </a:r>
            <a:r>
              <a:rPr lang="ja-JP" altLang="en-US" sz="1400" b="1" dirty="0" smtClean="0">
                <a:solidFill>
                  <a:prstClr val="black"/>
                </a:solidFill>
              </a:rPr>
              <a:t>取組み</a:t>
            </a:r>
            <a:r>
              <a:rPr lang="ja-JP" altLang="en-US" sz="1400" b="1" dirty="0">
                <a:solidFill>
                  <a:prstClr val="black"/>
                </a:solidFill>
              </a:rPr>
              <a:t>～</a:t>
            </a:r>
            <a:endParaRPr lang="en-US" altLang="ja-JP" sz="1400" b="1" dirty="0">
              <a:solidFill>
                <a:prstClr val="black"/>
              </a:solidFill>
            </a:endParaRPr>
          </a:p>
          <a:p>
            <a:pPr>
              <a:spcBef>
                <a:spcPts val="300"/>
              </a:spcBef>
            </a:pPr>
            <a:r>
              <a:rPr lang="ja-JP" altLang="en-US" sz="1300" b="1" dirty="0" smtClean="0"/>
              <a:t>＜方針＞</a:t>
            </a:r>
            <a:endParaRPr lang="en-US" altLang="ja-JP" sz="1200" b="1" dirty="0" smtClean="0">
              <a:latin typeface="+mj-ea"/>
              <a:ea typeface="+mj-ea"/>
            </a:endParaRPr>
          </a:p>
          <a:p>
            <a:pPr marL="171450" indent="-171450">
              <a:buFont typeface="Wingdings" panose="05000000000000000000" pitchFamily="2" charset="2"/>
              <a:buChar char="Ø"/>
            </a:pPr>
            <a:r>
              <a:rPr lang="ja-JP" altLang="en-US" sz="1200" u="sng" dirty="0" smtClean="0">
                <a:latin typeface="+mj-ea"/>
                <a:ea typeface="+mj-ea"/>
              </a:rPr>
              <a:t>大阪観光局と連携した効果的なプロモーション実施</a:t>
            </a:r>
            <a:endParaRPr lang="en-US" altLang="ja-JP" sz="1200" u="sng" dirty="0" smtClean="0">
              <a:latin typeface="+mj-ea"/>
              <a:ea typeface="+mj-ea"/>
            </a:endParaRPr>
          </a:p>
          <a:p>
            <a:pPr marL="171450" indent="-171450">
              <a:buFont typeface="Wingdings" panose="05000000000000000000" pitchFamily="2" charset="2"/>
              <a:buChar char="Ø"/>
            </a:pPr>
            <a:r>
              <a:rPr lang="ja-JP" altLang="en-US" sz="1200" u="sng" dirty="0">
                <a:latin typeface="+mj-ea"/>
              </a:rPr>
              <a:t> </a:t>
            </a:r>
            <a:r>
              <a:rPr lang="ja-JP" altLang="en-US" sz="1200" u="sng" dirty="0" smtClean="0">
                <a:latin typeface="+mj-ea"/>
              </a:rPr>
              <a:t>ビジネスマッチングを視野</a:t>
            </a:r>
            <a:r>
              <a:rPr lang="ja-JP" altLang="en-US" sz="1200" u="sng" dirty="0">
                <a:latin typeface="+mj-ea"/>
              </a:rPr>
              <a:t>に入れた観光商品</a:t>
            </a:r>
            <a:r>
              <a:rPr lang="ja-JP" altLang="en-US" sz="1200" u="sng" dirty="0" smtClean="0">
                <a:latin typeface="+mj-ea"/>
              </a:rPr>
              <a:t>企画</a:t>
            </a:r>
            <a:endParaRPr lang="en-US" altLang="ja-JP" sz="1200" u="sng" dirty="0"/>
          </a:p>
          <a:p>
            <a:pPr>
              <a:spcBef>
                <a:spcPts val="600"/>
              </a:spcBef>
            </a:pPr>
            <a:r>
              <a:rPr lang="ja-JP" altLang="en-US" sz="1300" b="1" dirty="0"/>
              <a:t>＜具体的な</a:t>
            </a:r>
            <a:r>
              <a:rPr lang="ja-JP" altLang="en-US" sz="1300" b="1" dirty="0" smtClean="0"/>
              <a:t>取組み＞</a:t>
            </a:r>
            <a:endParaRPr lang="en-US" altLang="ja-JP" sz="1100" b="1" dirty="0">
              <a:latin typeface="+mj-ea"/>
              <a:ea typeface="+mj-ea"/>
            </a:endParaRPr>
          </a:p>
          <a:p>
            <a:pPr>
              <a:spcBef>
                <a:spcPts val="300"/>
              </a:spcBef>
            </a:pPr>
            <a:r>
              <a:rPr lang="ja-JP" altLang="en-US" sz="1200" b="1" u="sng" dirty="0">
                <a:latin typeface="+mj-ea"/>
                <a:ea typeface="+mj-ea"/>
              </a:rPr>
              <a:t>１</a:t>
            </a:r>
            <a:r>
              <a:rPr lang="ja-JP" altLang="en-US" sz="1200" b="1" u="sng" dirty="0" smtClean="0">
                <a:latin typeface="+mj-ea"/>
                <a:ea typeface="+mj-ea"/>
              </a:rPr>
              <a:t>．ブランディング促進事業</a:t>
            </a:r>
            <a:endParaRPr lang="en-US" altLang="ja-JP" sz="1100" b="1" u="sng" dirty="0" smtClean="0">
              <a:latin typeface="+mj-ea"/>
              <a:ea typeface="+mj-ea"/>
            </a:endParaRPr>
          </a:p>
          <a:p>
            <a:pPr>
              <a:spcBef>
                <a:spcPts val="300"/>
              </a:spcBef>
            </a:pPr>
            <a:r>
              <a:rPr lang="ja-JP" altLang="en-US" sz="1100" dirty="0" smtClean="0">
                <a:latin typeface="+mj-ea"/>
                <a:ea typeface="+mj-ea"/>
              </a:rPr>
              <a:t>　●キースケープによる水都大阪の魅力発掘・発信</a:t>
            </a:r>
            <a:r>
              <a:rPr lang="en-US" altLang="ja-JP" sz="1100" dirty="0" smtClean="0">
                <a:latin typeface="+mj-ea"/>
                <a:ea typeface="+mj-ea"/>
              </a:rPr>
              <a:t/>
            </a:r>
            <a:br>
              <a:rPr lang="en-US" altLang="ja-JP" sz="1100" dirty="0" smtClean="0">
                <a:latin typeface="+mj-ea"/>
                <a:ea typeface="+mj-ea"/>
              </a:rPr>
            </a:br>
            <a:r>
              <a:rPr lang="ja-JP" altLang="en-US" sz="1100" dirty="0" smtClean="0">
                <a:latin typeface="+mj-ea"/>
                <a:ea typeface="+mj-ea"/>
              </a:rPr>
              <a:t>　　　キースケープの創造に向けた検討を行い、候補の</a:t>
            </a:r>
            <a:r>
              <a:rPr lang="en-US" altLang="ja-JP" sz="1100" dirty="0" smtClean="0">
                <a:latin typeface="+mj-ea"/>
                <a:ea typeface="+mj-ea"/>
              </a:rPr>
              <a:t/>
            </a:r>
            <a:br>
              <a:rPr lang="en-US" altLang="ja-JP" sz="1100" dirty="0" smtClean="0">
                <a:latin typeface="+mj-ea"/>
                <a:ea typeface="+mj-ea"/>
              </a:rPr>
            </a:br>
            <a:r>
              <a:rPr lang="ja-JP" altLang="en-US" sz="1100" dirty="0" smtClean="0">
                <a:latin typeface="+mj-ea"/>
                <a:ea typeface="+mj-ea"/>
              </a:rPr>
              <a:t>　　　試作をめざす</a:t>
            </a:r>
            <a:r>
              <a:rPr lang="en-US" altLang="ja-JP" sz="1100" dirty="0" smtClean="0">
                <a:latin typeface="+mj-ea"/>
                <a:ea typeface="+mj-ea"/>
              </a:rPr>
              <a:t/>
            </a:r>
            <a:br>
              <a:rPr lang="en-US" altLang="ja-JP" sz="1100" dirty="0" smtClean="0">
                <a:latin typeface="+mj-ea"/>
                <a:ea typeface="+mj-ea"/>
              </a:rPr>
            </a:br>
            <a:r>
              <a:rPr lang="ja-JP" altLang="en-US" sz="1100" dirty="0" smtClean="0">
                <a:latin typeface="+mj-ea"/>
                <a:ea typeface="+mj-ea"/>
              </a:rPr>
              <a:t>　●留学生サポーターによる水都大阪の魅力発掘・</a:t>
            </a:r>
            <a:r>
              <a:rPr lang="en-US" altLang="ja-JP" sz="1100" dirty="0" smtClean="0">
                <a:latin typeface="+mj-ea"/>
                <a:ea typeface="+mj-ea"/>
              </a:rPr>
              <a:t/>
            </a:r>
            <a:br>
              <a:rPr lang="en-US" altLang="ja-JP" sz="1100" dirty="0" smtClean="0">
                <a:latin typeface="+mj-ea"/>
                <a:ea typeface="+mj-ea"/>
              </a:rPr>
            </a:br>
            <a:r>
              <a:rPr lang="ja-JP" altLang="en-US" sz="1100" dirty="0" smtClean="0">
                <a:latin typeface="+mj-ea"/>
                <a:ea typeface="+mj-ea"/>
              </a:rPr>
              <a:t>　　発信</a:t>
            </a:r>
            <a:r>
              <a:rPr lang="en-US" altLang="ja-JP" sz="1100" dirty="0">
                <a:latin typeface="+mj-ea"/>
                <a:ea typeface="+mj-ea"/>
              </a:rPr>
              <a:t/>
            </a:r>
            <a:br>
              <a:rPr lang="en-US" altLang="ja-JP" sz="1100" dirty="0">
                <a:latin typeface="+mj-ea"/>
                <a:ea typeface="+mj-ea"/>
              </a:rPr>
            </a:br>
            <a:r>
              <a:rPr lang="ja-JP" altLang="en-US" sz="1100" dirty="0" smtClean="0">
                <a:latin typeface="+mj-ea"/>
                <a:ea typeface="+mj-ea"/>
              </a:rPr>
              <a:t>　●動画を活用した水都大阪の景観の再発見、</a:t>
            </a:r>
            <a:r>
              <a:rPr lang="en-US" altLang="ja-JP" sz="1100" dirty="0">
                <a:latin typeface="+mj-ea"/>
                <a:ea typeface="+mj-ea"/>
              </a:rPr>
              <a:t/>
            </a:r>
            <a:br>
              <a:rPr lang="en-US" altLang="ja-JP" sz="1100" dirty="0">
                <a:latin typeface="+mj-ea"/>
                <a:ea typeface="+mj-ea"/>
              </a:rPr>
            </a:br>
            <a:r>
              <a:rPr lang="ja-JP" altLang="en-US" sz="1100" dirty="0" smtClean="0">
                <a:latin typeface="+mj-ea"/>
                <a:ea typeface="+mj-ea"/>
              </a:rPr>
              <a:t>　　新体験（ＶＲ）</a:t>
            </a:r>
            <a:r>
              <a:rPr lang="en-US" altLang="ja-JP" sz="1100" dirty="0" smtClean="0">
                <a:latin typeface="+mj-ea"/>
                <a:ea typeface="+mj-ea"/>
              </a:rPr>
              <a:t/>
            </a:r>
            <a:br>
              <a:rPr lang="en-US" altLang="ja-JP" sz="1100" dirty="0" smtClean="0">
                <a:latin typeface="+mj-ea"/>
                <a:ea typeface="+mj-ea"/>
              </a:rPr>
            </a:br>
            <a:r>
              <a:rPr lang="ja-JP" altLang="en-US" sz="1100" dirty="0" smtClean="0">
                <a:latin typeface="+mj-ea"/>
                <a:ea typeface="+mj-ea"/>
              </a:rPr>
              <a:t>　●ツーリズム</a:t>
            </a:r>
            <a:r>
              <a:rPr lang="en-US" altLang="ja-JP" sz="1100" dirty="0" smtClean="0">
                <a:latin typeface="+mj-ea"/>
                <a:ea typeface="+mj-ea"/>
              </a:rPr>
              <a:t>EXPO2019</a:t>
            </a:r>
            <a:r>
              <a:rPr lang="ja-JP" altLang="en-US" sz="1100" dirty="0" smtClean="0">
                <a:latin typeface="+mj-ea"/>
                <a:ea typeface="+mj-ea"/>
              </a:rPr>
              <a:t>（大阪開催）への出展・ＰＲ</a:t>
            </a:r>
            <a:r>
              <a:rPr lang="en-US" altLang="ja-JP" sz="1100" dirty="0" smtClean="0">
                <a:latin typeface="+mj-ea"/>
                <a:ea typeface="+mj-ea"/>
              </a:rPr>
              <a:t/>
            </a:r>
            <a:br>
              <a:rPr lang="en-US" altLang="ja-JP" sz="1100" dirty="0" smtClean="0">
                <a:latin typeface="+mj-ea"/>
                <a:ea typeface="+mj-ea"/>
              </a:rPr>
            </a:br>
            <a:r>
              <a:rPr lang="en-US" altLang="ja-JP" sz="1100" dirty="0" smtClean="0">
                <a:latin typeface="+mj-ea"/>
                <a:ea typeface="+mj-ea"/>
              </a:rPr>
              <a:t/>
            </a:r>
            <a:br>
              <a:rPr lang="en-US" altLang="ja-JP" sz="1100" dirty="0" smtClean="0">
                <a:latin typeface="+mj-ea"/>
                <a:ea typeface="+mj-ea"/>
              </a:rPr>
            </a:br>
            <a:r>
              <a:rPr lang="ja-JP" altLang="en-US" sz="1200" b="1" u="sng" dirty="0" smtClean="0">
                <a:latin typeface="+mj-ea"/>
                <a:ea typeface="+mj-ea"/>
              </a:rPr>
              <a:t>２．次世代啓発事業</a:t>
            </a:r>
            <a:endParaRPr lang="en-US" altLang="ja-JP" sz="1200" b="1" u="sng" dirty="0" smtClean="0">
              <a:latin typeface="+mj-ea"/>
              <a:ea typeface="+mj-ea"/>
            </a:endParaRPr>
          </a:p>
          <a:p>
            <a:pPr>
              <a:spcBef>
                <a:spcPts val="300"/>
              </a:spcBef>
            </a:pPr>
            <a:r>
              <a:rPr lang="ja-JP" altLang="en-US" sz="1100" dirty="0" smtClean="0">
                <a:latin typeface="+mj-ea"/>
                <a:ea typeface="+mj-ea"/>
              </a:rPr>
              <a:t>　●</a:t>
            </a:r>
            <a:r>
              <a:rPr lang="ja-JP" altLang="en-US" sz="1100" dirty="0"/>
              <a:t>大川さくらクルーズ小学生無料乗船</a:t>
            </a:r>
            <a:r>
              <a:rPr lang="ja-JP" altLang="en-US" sz="1100" dirty="0" smtClean="0"/>
              <a:t>企画</a:t>
            </a:r>
            <a:r>
              <a:rPr lang="en-US" altLang="ja-JP" sz="1100" dirty="0"/>
              <a:t/>
            </a:r>
            <a:br>
              <a:rPr lang="en-US" altLang="ja-JP" sz="1100" dirty="0"/>
            </a:br>
            <a:r>
              <a:rPr lang="en-US" altLang="ja-JP" sz="1100" dirty="0" smtClean="0"/>
              <a:t/>
            </a:r>
            <a:br>
              <a:rPr lang="en-US" altLang="ja-JP" sz="1100" dirty="0" smtClean="0"/>
            </a:br>
            <a:r>
              <a:rPr lang="ja-JP" altLang="en-US" sz="1200" b="1" u="sng" dirty="0" smtClean="0">
                <a:latin typeface="+mj-ea"/>
              </a:rPr>
              <a:t>３．観光化支援事業</a:t>
            </a:r>
            <a:endParaRPr lang="en-US" altLang="ja-JP" sz="1100" b="1" u="sng" dirty="0" smtClean="0">
              <a:latin typeface="+mj-ea"/>
            </a:endParaRPr>
          </a:p>
          <a:p>
            <a:pPr>
              <a:spcBef>
                <a:spcPts val="300"/>
              </a:spcBef>
            </a:pPr>
            <a:r>
              <a:rPr lang="ja-JP" altLang="en-US" sz="1100" dirty="0">
                <a:latin typeface="+mj-ea"/>
              </a:rPr>
              <a:t>　</a:t>
            </a:r>
            <a:r>
              <a:rPr lang="ja-JP" altLang="en-US" sz="1100" dirty="0" smtClean="0">
                <a:latin typeface="+mj-ea"/>
              </a:rPr>
              <a:t>●ツーリズム</a:t>
            </a:r>
            <a:r>
              <a:rPr lang="en-US" altLang="ja-JP" sz="1100" dirty="0" smtClean="0">
                <a:latin typeface="+mj-ea"/>
              </a:rPr>
              <a:t>EXPO2019</a:t>
            </a:r>
            <a:r>
              <a:rPr lang="ja-JP" altLang="en-US" sz="1100" dirty="0" smtClean="0">
                <a:latin typeface="+mj-ea"/>
              </a:rPr>
              <a:t>等の機会に、国内外の旅行</a:t>
            </a:r>
            <a:r>
              <a:rPr lang="en-US" altLang="ja-JP" sz="1100" dirty="0" smtClean="0">
                <a:latin typeface="+mj-ea"/>
              </a:rPr>
              <a:t/>
            </a:r>
            <a:br>
              <a:rPr lang="en-US" altLang="ja-JP" sz="1100" dirty="0" smtClean="0">
                <a:latin typeface="+mj-ea"/>
              </a:rPr>
            </a:br>
            <a:r>
              <a:rPr lang="ja-JP" altLang="en-US" sz="1100" dirty="0" smtClean="0">
                <a:latin typeface="+mj-ea"/>
              </a:rPr>
              <a:t>　　会社等と商談を実施</a:t>
            </a:r>
            <a:r>
              <a:rPr lang="en-US" altLang="ja-JP" sz="1100" dirty="0" smtClean="0">
                <a:latin typeface="+mj-ea"/>
              </a:rPr>
              <a:t/>
            </a:r>
            <a:br>
              <a:rPr lang="en-US" altLang="ja-JP" sz="1100" dirty="0" smtClean="0">
                <a:latin typeface="+mj-ea"/>
              </a:rPr>
            </a:br>
            <a:r>
              <a:rPr lang="ja-JP" altLang="en-US" sz="1100" dirty="0" smtClean="0">
                <a:latin typeface="+mj-ea"/>
              </a:rPr>
              <a:t>　</a:t>
            </a:r>
            <a:r>
              <a:rPr lang="ja-JP" altLang="en-US" sz="1100" dirty="0" smtClean="0">
                <a:latin typeface="+mj-ea"/>
                <a:ea typeface="+mj-ea"/>
              </a:rPr>
              <a:t>●</a:t>
            </a:r>
            <a:r>
              <a:rPr lang="ja-JP" altLang="en-US" sz="1100" dirty="0">
                <a:latin typeface="+mj-ea"/>
              </a:rPr>
              <a:t>ツーリズム</a:t>
            </a:r>
            <a:r>
              <a:rPr lang="en-US" altLang="ja-JP" sz="1100" dirty="0" smtClean="0">
                <a:latin typeface="+mj-ea"/>
              </a:rPr>
              <a:t>EXPO2019</a:t>
            </a:r>
            <a:r>
              <a:rPr lang="ja-JP" altLang="en-US" sz="1100" dirty="0" smtClean="0">
                <a:latin typeface="+mj-ea"/>
              </a:rPr>
              <a:t>参加旅行会社向け</a:t>
            </a:r>
            <a:r>
              <a:rPr lang="en-US" altLang="ja-JP" sz="1100" dirty="0" smtClean="0">
                <a:latin typeface="+mj-ea"/>
              </a:rPr>
              <a:t>FAM</a:t>
            </a:r>
            <a:r>
              <a:rPr lang="ja-JP" altLang="en-US" sz="1100" dirty="0" smtClean="0">
                <a:latin typeface="+mj-ea"/>
              </a:rPr>
              <a:t>トリッ</a:t>
            </a:r>
            <a:r>
              <a:rPr lang="en-US" altLang="ja-JP" sz="1100" dirty="0" smtClean="0">
                <a:latin typeface="+mj-ea"/>
              </a:rPr>
              <a:t/>
            </a:r>
            <a:br>
              <a:rPr lang="en-US" altLang="ja-JP" sz="1100" dirty="0" smtClean="0">
                <a:latin typeface="+mj-ea"/>
              </a:rPr>
            </a:br>
            <a:r>
              <a:rPr lang="ja-JP" altLang="en-US" sz="1100" dirty="0" smtClean="0">
                <a:latin typeface="+mj-ea"/>
              </a:rPr>
              <a:t>　　プの実施</a:t>
            </a:r>
            <a:r>
              <a:rPr lang="en-US" altLang="ja-JP" sz="1100" dirty="0" smtClean="0">
                <a:latin typeface="+mj-ea"/>
              </a:rPr>
              <a:t/>
            </a:r>
            <a:br>
              <a:rPr lang="en-US" altLang="ja-JP" sz="1100" dirty="0" smtClean="0">
                <a:latin typeface="+mj-ea"/>
              </a:rPr>
            </a:br>
            <a:r>
              <a:rPr lang="ja-JP" altLang="en-US" sz="1100" dirty="0" smtClean="0">
                <a:latin typeface="+mj-ea"/>
              </a:rPr>
              <a:t>　</a:t>
            </a:r>
            <a:r>
              <a:rPr lang="ja-JP" altLang="en-US" sz="1100" dirty="0" smtClean="0">
                <a:latin typeface="+mj-ea"/>
                <a:ea typeface="+mj-ea"/>
              </a:rPr>
              <a:t>●旅行会社と船会社が連携して造成する新観光</a:t>
            </a:r>
            <a:r>
              <a:rPr lang="en-US" altLang="ja-JP" sz="1100" dirty="0" smtClean="0">
                <a:latin typeface="+mj-ea"/>
                <a:ea typeface="+mj-ea"/>
              </a:rPr>
              <a:t/>
            </a:r>
            <a:br>
              <a:rPr lang="en-US" altLang="ja-JP" sz="1100" dirty="0" smtClean="0">
                <a:latin typeface="+mj-ea"/>
                <a:ea typeface="+mj-ea"/>
              </a:rPr>
            </a:br>
            <a:r>
              <a:rPr lang="ja-JP" altLang="en-US" sz="1100" dirty="0" smtClean="0">
                <a:latin typeface="+mj-ea"/>
                <a:ea typeface="+mj-ea"/>
              </a:rPr>
              <a:t>　　商品に対する支援</a:t>
            </a:r>
            <a:endParaRPr lang="en-US" altLang="ja-JP" sz="1100" dirty="0" smtClean="0">
              <a:latin typeface="+mj-ea"/>
              <a:ea typeface="+mj-ea"/>
            </a:endParaRPr>
          </a:p>
        </p:txBody>
      </p:sp>
      <p:pic>
        <p:nvPicPr>
          <p:cNvPr id="7" name="Picture 11" descr="Z:\■画像（整理中）\2017年(要整理)\画像\その他\西村仮置き\ＶＲ\mro写真\IMG_5958_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65518" y="2020627"/>
            <a:ext cx="1510423" cy="11318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5.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946392" y="5493035"/>
            <a:ext cx="1721798" cy="1290747"/>
          </a:xfrm>
          <a:prstGeom prst="rect">
            <a:avLst/>
          </a:prstGeom>
          <a:ln/>
        </p:spPr>
      </p:pic>
      <p:sp>
        <p:nvSpPr>
          <p:cNvPr id="12" name="正方形/長方形 11"/>
          <p:cNvSpPr/>
          <p:nvPr/>
        </p:nvSpPr>
        <p:spPr>
          <a:xfrm>
            <a:off x="4283968" y="3126160"/>
            <a:ext cx="1306768" cy="246221"/>
          </a:xfrm>
          <a:prstGeom prst="rect">
            <a:avLst/>
          </a:prstGeom>
          <a:noFill/>
        </p:spPr>
        <p:txBody>
          <a:bodyPr wrap="none">
            <a:spAutoFit/>
          </a:bodyPr>
          <a:lstStyle/>
          <a:p>
            <a:r>
              <a:rPr lang="ja-JP" altLang="en-US" sz="1000" dirty="0" smtClean="0"/>
              <a:t>ＭＲＯ旅フェスタ</a:t>
            </a:r>
            <a:r>
              <a:rPr lang="en-US" altLang="ja-JP" sz="1000" dirty="0" smtClean="0"/>
              <a:t>2018</a:t>
            </a:r>
            <a:endParaRPr lang="ja-JP" altLang="en-US" sz="1000" dirty="0"/>
          </a:p>
        </p:txBody>
      </p:sp>
      <p:sp>
        <p:nvSpPr>
          <p:cNvPr id="14" name="正方形/長方形 13"/>
          <p:cNvSpPr/>
          <p:nvPr/>
        </p:nvSpPr>
        <p:spPr>
          <a:xfrm>
            <a:off x="4925323" y="6526296"/>
            <a:ext cx="837089" cy="307777"/>
          </a:xfrm>
          <a:prstGeom prst="rect">
            <a:avLst/>
          </a:prstGeom>
          <a:noFill/>
        </p:spPr>
        <p:txBody>
          <a:bodyPr wrap="none">
            <a:spAutoFit/>
          </a:bodyPr>
          <a:lstStyle/>
          <a:p>
            <a:r>
              <a:rPr lang="ja-JP" altLang="en-US" sz="1400" dirty="0" smtClean="0"/>
              <a:t> </a:t>
            </a:r>
            <a:r>
              <a:rPr lang="ja-JP" altLang="en-US" sz="900" dirty="0" smtClean="0"/>
              <a:t>ＦＡＭトリップ</a:t>
            </a:r>
            <a:endParaRPr lang="en-US" altLang="ja-JP" sz="900" dirty="0" smtClean="0"/>
          </a:p>
        </p:txBody>
      </p:sp>
      <p:sp>
        <p:nvSpPr>
          <p:cNvPr id="13" name="テキスト ボックス 12"/>
          <p:cNvSpPr txBox="1"/>
          <p:nvPr/>
        </p:nvSpPr>
        <p:spPr>
          <a:xfrm>
            <a:off x="8586320" y="11593"/>
            <a:ext cx="539552" cy="369332"/>
          </a:xfrm>
          <a:prstGeom prst="rect">
            <a:avLst/>
          </a:prstGeom>
          <a:noFill/>
        </p:spPr>
        <p:txBody>
          <a:bodyPr wrap="square" rtlCol="0">
            <a:spAutoFit/>
          </a:bodyPr>
          <a:lstStyle/>
          <a:p>
            <a:pPr algn="ctr"/>
            <a:r>
              <a:rPr lang="en-US" altLang="ja-JP" dirty="0" smtClean="0">
                <a:latin typeface="HGP創英角ﾎﾟｯﾌﾟ体" panose="040B0A00000000000000" pitchFamily="50" charset="-128"/>
                <a:ea typeface="HGP創英角ﾎﾟｯﾌﾟ体" panose="040B0A00000000000000" pitchFamily="50" charset="-128"/>
              </a:rPr>
              <a:t>18</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69069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03648" y="1916832"/>
            <a:ext cx="6336704" cy="27363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１．「水と光のまちづくり推進会議</a:t>
            </a:r>
            <a:endParaRPr kumimoji="1" lang="en-US" altLang="ja-JP" sz="3200" dirty="0" smtClean="0"/>
          </a:p>
          <a:p>
            <a:pPr algn="ctr"/>
            <a:r>
              <a:rPr kumimoji="1" lang="ja-JP" altLang="en-US" sz="3200" dirty="0" smtClean="0"/>
              <a:t>　取組方針」</a:t>
            </a:r>
            <a:endParaRPr kumimoji="1" lang="en-US" altLang="ja-JP" sz="3200" dirty="0" smtClean="0"/>
          </a:p>
        </p:txBody>
      </p:sp>
      <p:sp>
        <p:nvSpPr>
          <p:cNvPr id="2" name="テキスト ボックス 1"/>
          <p:cNvSpPr txBox="1"/>
          <p:nvPr/>
        </p:nvSpPr>
        <p:spPr>
          <a:xfrm>
            <a:off x="8604448" y="6453336"/>
            <a:ext cx="539552" cy="369332"/>
          </a:xfrm>
          <a:prstGeom prst="rect">
            <a:avLst/>
          </a:prstGeom>
          <a:noFill/>
        </p:spPr>
        <p:txBody>
          <a:bodyPr wrap="square" rtlCol="0">
            <a:spAutoFit/>
          </a:bodyPr>
          <a:lstStyle/>
          <a:p>
            <a:pPr algn="ctr"/>
            <a:r>
              <a:rPr lang="ja-JP" altLang="en-US" dirty="0">
                <a:latin typeface="HGP創英角ﾎﾟｯﾌﾟ体" panose="040B0A00000000000000" pitchFamily="50" charset="-128"/>
                <a:ea typeface="HGP創英角ﾎﾟｯﾌﾟ体" panose="040B0A00000000000000" pitchFamily="50" charset="-128"/>
              </a:rPr>
              <a:t>１</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88691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6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7296" y="620688"/>
            <a:ext cx="9075760" cy="6201980"/>
          </a:xfrm>
          <a:prstGeom prst="rect">
            <a:avLst/>
          </a:prstGeom>
          <a:noFill/>
          <a:ln w="12700">
            <a:solidFill>
              <a:schemeClr val="tx1"/>
            </a:solidFill>
          </a:ln>
        </p:spPr>
        <p:style>
          <a:lnRef idx="3">
            <a:schemeClr val="lt1"/>
          </a:lnRef>
          <a:fillRef idx="1">
            <a:schemeClr val="accent5"/>
          </a:fillRef>
          <a:effectRef idx="1">
            <a:schemeClr val="accent5"/>
          </a:effectRef>
          <a:fontRef idx="minor">
            <a:schemeClr val="lt1"/>
          </a:fontRef>
        </p:style>
        <p:txBody>
          <a:bodyPr rtlCol="0" anchor="t" anchorCtr="0"/>
          <a:lstStyle/>
          <a:p>
            <a:pPr algn="ctr"/>
            <a:endParaRPr kumimoji="1" lang="ja-JP" altLang="en-US" b="1" dirty="0">
              <a:solidFill>
                <a:schemeClr val="tx2"/>
              </a:solidFill>
            </a:endParaRPr>
          </a:p>
        </p:txBody>
      </p:sp>
      <p:sp>
        <p:nvSpPr>
          <p:cNvPr id="24" name="角丸四角形 23"/>
          <p:cNvSpPr/>
          <p:nvPr/>
        </p:nvSpPr>
        <p:spPr>
          <a:xfrm>
            <a:off x="4381534" y="1253388"/>
            <a:ext cx="4616087" cy="3210226"/>
          </a:xfrm>
          <a:prstGeom prst="roundRect">
            <a:avLst>
              <a:gd name="adj" fmla="val 0"/>
            </a:avLst>
          </a:prstGeom>
          <a:gradFill>
            <a:gsLst>
              <a:gs pos="18000">
                <a:schemeClr val="accent6">
                  <a:tint val="50000"/>
                  <a:satMod val="300000"/>
                </a:schemeClr>
              </a:gs>
              <a:gs pos="39000">
                <a:schemeClr val="accent6">
                  <a:tint val="37000"/>
                  <a:satMod val="300000"/>
                </a:schemeClr>
              </a:gs>
              <a:gs pos="100000">
                <a:schemeClr val="accent6">
                  <a:tint val="15000"/>
                  <a:satMod val="350000"/>
                </a:schemeClr>
              </a:gs>
            </a:gsLst>
          </a:gradFill>
          <a:ln>
            <a:noFill/>
          </a:ln>
        </p:spPr>
        <p:style>
          <a:lnRef idx="1">
            <a:schemeClr val="accent6"/>
          </a:lnRef>
          <a:fillRef idx="2">
            <a:schemeClr val="accent6"/>
          </a:fillRef>
          <a:effectRef idx="1">
            <a:schemeClr val="accent6"/>
          </a:effectRef>
          <a:fontRef idx="minor">
            <a:schemeClr val="dk1"/>
          </a:fontRef>
        </p:style>
        <p:txBody>
          <a:bodyPr lIns="72000" tIns="36000" rIns="36000" bIns="0" rtlCol="0" anchor="t" anchorCtr="0"/>
          <a:lstStyle/>
          <a:p>
            <a:r>
              <a:rPr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a:t>
            </a:r>
            <a:r>
              <a:rPr lang="ja-JP" altLang="en-US" sz="1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取組み</a:t>
            </a:r>
            <a:r>
              <a:rPr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の</a:t>
            </a:r>
            <a:r>
              <a:rPr lang="en-US" altLang="ja-JP"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3</a:t>
            </a:r>
            <a:r>
              <a:rPr lang="ja-JP" altLang="en-US" sz="1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本柱</a:t>
            </a:r>
            <a:endParaRPr lang="en-US" altLang="ja-JP" sz="1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endParaRPr>
          </a:p>
          <a:p>
            <a:r>
              <a:rPr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　</a:t>
            </a:r>
            <a:r>
              <a:rPr lang="ja-JP" altLang="en-US" sz="1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水と光の魅力にさらなる「広がり」と「厚み」を創出</a:t>
            </a:r>
            <a:r>
              <a:rPr lang="ja-JP"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　</a:t>
            </a:r>
            <a:endParaRPr lang="en-US" altLang="ja-JP"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endParaRPr>
          </a:p>
          <a:p>
            <a:r>
              <a:rPr lang="ja-JP" altLang="en-US" sz="13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　</a:t>
            </a:r>
            <a:r>
              <a:rPr lang="ja-JP" altLang="en-US" sz="1300" u="sng" dirty="0" smtClean="0">
                <a:latin typeface="HGP創英角ｺﾞｼｯｸUB" panose="020B0900000000000000" pitchFamily="50" charset="-128"/>
                <a:ea typeface="HGP創英角ｺﾞｼｯｸUB" panose="020B0900000000000000" pitchFamily="50" charset="-128"/>
                <a:cs typeface="Aharoni" panose="02010803020104030203" pitchFamily="2" charset="-79"/>
              </a:rPr>
              <a:t>多様</a:t>
            </a:r>
            <a:r>
              <a:rPr lang="ja-JP" altLang="en-US" sz="1300" u="sng" dirty="0">
                <a:latin typeface="HGP創英角ｺﾞｼｯｸUB" panose="020B0900000000000000" pitchFamily="50" charset="-128"/>
                <a:ea typeface="HGP創英角ｺﾞｼｯｸUB" panose="020B0900000000000000" pitchFamily="50" charset="-128"/>
                <a:cs typeface="Aharoni" panose="02010803020104030203" pitchFamily="2" charset="-79"/>
              </a:rPr>
              <a:t>な水辺関係者とのネットワークで推進</a:t>
            </a:r>
          </a:p>
        </p:txBody>
      </p:sp>
      <p:sp>
        <p:nvSpPr>
          <p:cNvPr id="6" name="正方形/長方形 5"/>
          <p:cNvSpPr/>
          <p:nvPr/>
        </p:nvSpPr>
        <p:spPr>
          <a:xfrm>
            <a:off x="1143567" y="118551"/>
            <a:ext cx="6795990" cy="42535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b="1" dirty="0">
                <a:latin typeface="HGｺﾞｼｯｸE" panose="020B0909000000000000" pitchFamily="49" charset="-128"/>
                <a:ea typeface="HGｺﾞｼｯｸE" panose="020B0909000000000000" pitchFamily="49" charset="-128"/>
              </a:rPr>
              <a:t>水</a:t>
            </a:r>
            <a:r>
              <a:rPr lang="ja-JP" altLang="en-US" b="1" dirty="0" smtClean="0">
                <a:latin typeface="HGｺﾞｼｯｸE" panose="020B0909000000000000" pitchFamily="49" charset="-128"/>
                <a:ea typeface="HGｺﾞｼｯｸE" panose="020B0909000000000000" pitchFamily="49" charset="-128"/>
              </a:rPr>
              <a:t>と光のまちづくり推進会議　</a:t>
            </a:r>
            <a:r>
              <a:rPr lang="ja-JP" altLang="en-US" dirty="0" smtClean="0">
                <a:latin typeface="HGｺﾞｼｯｸE" panose="020B0909000000000000" pitchFamily="49" charset="-128"/>
                <a:ea typeface="HGｺﾞｼｯｸE" panose="020B0909000000000000" pitchFamily="49" charset="-128"/>
              </a:rPr>
              <a:t>取組方針</a:t>
            </a:r>
            <a:r>
              <a:rPr lang="ja-JP" altLang="en-US" sz="2000" dirty="0" smtClean="0"/>
              <a:t>（</a:t>
            </a:r>
            <a:r>
              <a:rPr lang="en-US" altLang="ja-JP" sz="2000" dirty="0"/>
              <a:t>H29.1.24</a:t>
            </a:r>
            <a:r>
              <a:rPr lang="ja-JP" altLang="en-US" sz="2000" dirty="0" smtClean="0"/>
              <a:t>）</a:t>
            </a:r>
            <a:endParaRPr kumimoji="1" lang="ja-JP" altLang="en-US" sz="2000" b="1" dirty="0">
              <a:latin typeface="HGPｺﾞｼｯｸE" panose="020B0900000000000000" pitchFamily="50" charset="-128"/>
              <a:ea typeface="HGPｺﾞｼｯｸE" panose="020B0900000000000000" pitchFamily="50" charset="-128"/>
            </a:endParaRPr>
          </a:p>
        </p:txBody>
      </p:sp>
      <p:sp>
        <p:nvSpPr>
          <p:cNvPr id="8" name="角丸四角形 7"/>
          <p:cNvSpPr/>
          <p:nvPr/>
        </p:nvSpPr>
        <p:spPr>
          <a:xfrm>
            <a:off x="136481" y="3762679"/>
            <a:ext cx="4180033" cy="700935"/>
          </a:xfrm>
          <a:prstGeom prst="roundRect">
            <a:avLst>
              <a:gd name="adj" fmla="val 0"/>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lIns="0" rIns="0" rtlCol="0" anchor="ctr"/>
          <a:lstStyle/>
          <a:p>
            <a:r>
              <a:rPr lang="ja-JP" altLang="en-US" sz="1600" b="1" dirty="0" smtClean="0">
                <a:solidFill>
                  <a:schemeClr val="tx1"/>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rPr>
              <a:t> </a:t>
            </a:r>
            <a:r>
              <a:rPr lang="ja-JP" altLang="en-US" sz="1600" b="1" dirty="0">
                <a:solidFill>
                  <a:schemeClr val="tx1"/>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rPr>
              <a:t> </a:t>
            </a:r>
            <a:r>
              <a:rPr lang="ja-JP" altLang="en-US" sz="1400" b="1" dirty="0" smtClean="0">
                <a:solidFill>
                  <a:schemeClr val="tx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a:t>
            </a:r>
            <a:r>
              <a:rPr kumimoji="1" lang="ja-JP" altLang="en-US" sz="1400" b="1" dirty="0" smtClean="0">
                <a:solidFill>
                  <a:schemeClr val="tx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基本コンセプト</a:t>
            </a:r>
            <a:endParaRPr lang="en-US" altLang="ja-JP" sz="1400" b="1" dirty="0" smtClean="0">
              <a:solidFill>
                <a:schemeClr val="tx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marL="285750" indent="-285750" algn="ctr">
              <a:buFont typeface="Wingdings" panose="05000000000000000000" pitchFamily="2" charset="2"/>
              <a:buChar char="Ø"/>
            </a:pPr>
            <a:r>
              <a:rPr kumimoji="1" lang="ja-JP" altLang="en-US" sz="1400" b="1" dirty="0" smtClean="0">
                <a:solidFill>
                  <a:schemeClr val="tx1"/>
                </a:solidFill>
                <a:latin typeface="HGS創英角ｺﾞｼｯｸUB" panose="020B0900000000000000" pitchFamily="50" charset="-128"/>
                <a:ea typeface="HGS創英角ｺﾞｼｯｸUB" panose="020B0900000000000000" pitchFamily="50" charset="-128"/>
              </a:rPr>
              <a:t>水都大阪「</a:t>
            </a:r>
            <a:r>
              <a:rPr kumimoji="1" lang="ja-JP" altLang="en-US" sz="1600" b="1" dirty="0" smtClean="0">
                <a:solidFill>
                  <a:schemeClr val="accent1"/>
                </a:solidFill>
                <a:latin typeface="HGS創英角ｺﾞｼｯｸUB" panose="020B0900000000000000" pitchFamily="50" charset="-128"/>
                <a:ea typeface="HGS創英角ｺﾞｼｯｸUB" panose="020B0900000000000000" pitchFamily="50" charset="-128"/>
              </a:rPr>
              <a:t>再生</a:t>
            </a:r>
            <a:r>
              <a:rPr kumimoji="1" lang="ja-JP" altLang="en-US" sz="1400" b="1" dirty="0" smtClean="0">
                <a:solidFill>
                  <a:schemeClr val="tx1"/>
                </a:solidFill>
                <a:latin typeface="HGS創英角ｺﾞｼｯｸUB" panose="020B0900000000000000" pitchFamily="50" charset="-128"/>
                <a:ea typeface="HGS創英角ｺﾞｼｯｸUB" panose="020B0900000000000000" pitchFamily="50" charset="-128"/>
              </a:rPr>
              <a:t>」から「</a:t>
            </a:r>
            <a:r>
              <a:rPr kumimoji="1" lang="ja-JP" altLang="en-US" sz="1400" b="1" dirty="0" smtClean="0">
                <a:solidFill>
                  <a:srgbClr val="FF0000"/>
                </a:solidFill>
                <a:latin typeface="HGS創英角ｺﾞｼｯｸUB" panose="020B0900000000000000" pitchFamily="50" charset="-128"/>
                <a:ea typeface="HGS創英角ｺﾞｼｯｸUB" panose="020B0900000000000000" pitchFamily="50" charset="-128"/>
              </a:rPr>
              <a:t>成長</a:t>
            </a:r>
            <a:r>
              <a:rPr kumimoji="1" lang="ja-JP" altLang="en-US" sz="1400" b="1" dirty="0" smtClean="0">
                <a:solidFill>
                  <a:schemeClr val="tx1"/>
                </a:solidFill>
                <a:latin typeface="HGS創英角ｺﾞｼｯｸUB" panose="020B0900000000000000" pitchFamily="50" charset="-128"/>
                <a:ea typeface="HGS創英角ｺﾞｼｯｸUB" panose="020B0900000000000000" pitchFamily="50" charset="-128"/>
              </a:rPr>
              <a:t>」へ</a:t>
            </a:r>
            <a:endParaRPr kumimoji="1" lang="ja-JP" altLang="en-US" sz="1400" b="1"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7" name="角丸四角形 16"/>
          <p:cNvSpPr/>
          <p:nvPr/>
        </p:nvSpPr>
        <p:spPr>
          <a:xfrm>
            <a:off x="136481" y="2597133"/>
            <a:ext cx="4180034" cy="1070563"/>
          </a:xfrm>
          <a:prstGeom prst="roundRect">
            <a:avLst>
              <a:gd name="adj" fmla="val 0"/>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　</a:t>
            </a:r>
            <a:endParaRPr lang="en-US" altLang="ja-JP"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endParaRPr>
          </a:p>
          <a:p>
            <a:r>
              <a:rPr lang="ja-JP" altLang="en-US" sz="1100" dirty="0">
                <a:latin typeface="+mn-ea"/>
                <a:cs typeface="Aharoni" panose="02010803020104030203" pitchFamily="2" charset="-79"/>
              </a:rPr>
              <a:t>　</a:t>
            </a:r>
            <a:r>
              <a:rPr lang="ja-JP" altLang="en-US" sz="1100" dirty="0" smtClean="0">
                <a:latin typeface="+mn-ea"/>
                <a:cs typeface="Aharoni" panose="02010803020104030203" pitchFamily="2" charset="-79"/>
              </a:rPr>
              <a:t> ・</a:t>
            </a:r>
            <a:r>
              <a:rPr lang="ja-JP" altLang="en-US" sz="1100" dirty="0">
                <a:latin typeface="+mn-ea"/>
                <a:cs typeface="Aharoni" panose="02010803020104030203" pitchFamily="2" charset="-79"/>
              </a:rPr>
              <a:t>ライトアップ・遊歩道等の充実した基盤整備を輝かせる</a:t>
            </a:r>
            <a:r>
              <a:rPr lang="ja-JP" altLang="en-US" sz="1100" dirty="0" smtClean="0">
                <a:latin typeface="+mn-ea"/>
                <a:cs typeface="Aharoni" panose="02010803020104030203" pitchFamily="2" charset="-79"/>
              </a:rPr>
              <a:t>民間</a:t>
            </a:r>
            <a:endParaRPr lang="en-US" altLang="ja-JP" sz="1100" dirty="0" smtClean="0">
              <a:latin typeface="+mn-ea"/>
              <a:cs typeface="Aharoni" panose="02010803020104030203" pitchFamily="2" charset="-79"/>
            </a:endParaRPr>
          </a:p>
          <a:p>
            <a:r>
              <a:rPr lang="ja-JP" altLang="en-US" sz="1100" dirty="0">
                <a:latin typeface="+mn-ea"/>
                <a:cs typeface="Aharoni" panose="02010803020104030203" pitchFamily="2" charset="-79"/>
              </a:rPr>
              <a:t>　</a:t>
            </a:r>
            <a:r>
              <a:rPr lang="ja-JP" altLang="en-US" sz="1100" dirty="0" smtClean="0">
                <a:latin typeface="+mn-ea"/>
                <a:cs typeface="Aharoni" panose="02010803020104030203" pitchFamily="2" charset="-79"/>
              </a:rPr>
              <a:t>  ビジネス</a:t>
            </a:r>
            <a:r>
              <a:rPr lang="ja-JP" altLang="en-US" sz="1100" dirty="0">
                <a:latin typeface="+mn-ea"/>
                <a:cs typeface="Aharoni" panose="02010803020104030203" pitchFamily="2" charset="-79"/>
              </a:rPr>
              <a:t>創出</a:t>
            </a:r>
          </a:p>
          <a:p>
            <a:r>
              <a:rPr lang="ja-JP" altLang="en-US" sz="1100" dirty="0">
                <a:latin typeface="+mn-ea"/>
                <a:cs typeface="Aharoni" panose="02010803020104030203" pitchFamily="2" charset="-79"/>
              </a:rPr>
              <a:t>　</a:t>
            </a:r>
            <a:r>
              <a:rPr lang="ja-JP" altLang="en-US" sz="1100" dirty="0" smtClean="0">
                <a:latin typeface="+mn-ea"/>
                <a:cs typeface="Aharoni" panose="02010803020104030203" pitchFamily="2" charset="-79"/>
              </a:rPr>
              <a:t> ・</a:t>
            </a:r>
            <a:r>
              <a:rPr lang="ja-JP" altLang="en-US" sz="1100" dirty="0">
                <a:latin typeface="+mn-ea"/>
                <a:cs typeface="Aharoni" panose="02010803020104030203" pitchFamily="2" charset="-79"/>
              </a:rPr>
              <a:t>増加するインバウンドを見据え、水都の魅力を極め観光</a:t>
            </a:r>
            <a:r>
              <a:rPr lang="ja-JP" altLang="en-US" sz="1100" dirty="0" smtClean="0">
                <a:latin typeface="+mn-ea"/>
                <a:cs typeface="Aharoni" panose="02010803020104030203" pitchFamily="2" charset="-79"/>
              </a:rPr>
              <a:t>ﾌﾟﾚ</a:t>
            </a:r>
            <a:endParaRPr lang="en-US" altLang="ja-JP" sz="1100" dirty="0" smtClean="0">
              <a:latin typeface="+mn-ea"/>
              <a:cs typeface="Aharoni" panose="02010803020104030203" pitchFamily="2" charset="-79"/>
            </a:endParaRPr>
          </a:p>
          <a:p>
            <a:r>
              <a:rPr lang="ja-JP" altLang="en-US" sz="1100" dirty="0">
                <a:latin typeface="+mn-ea"/>
                <a:cs typeface="Aharoni" panose="02010803020104030203" pitchFamily="2" charset="-79"/>
              </a:rPr>
              <a:t>　</a:t>
            </a:r>
            <a:r>
              <a:rPr lang="ja-JP" altLang="en-US" sz="1100" dirty="0" smtClean="0">
                <a:latin typeface="+mn-ea"/>
                <a:cs typeface="Aharoni" panose="02010803020104030203" pitchFamily="2" charset="-79"/>
              </a:rPr>
              <a:t>　ゼンスを</a:t>
            </a:r>
            <a:r>
              <a:rPr lang="ja-JP" altLang="en-US" sz="1100" dirty="0">
                <a:latin typeface="+mn-ea"/>
                <a:cs typeface="Aharoni" panose="02010803020104030203" pitchFamily="2" charset="-79"/>
              </a:rPr>
              <a:t>向上</a:t>
            </a:r>
          </a:p>
        </p:txBody>
      </p:sp>
      <p:sp>
        <p:nvSpPr>
          <p:cNvPr id="9" name="テキスト ボックス 8"/>
          <p:cNvSpPr txBox="1"/>
          <p:nvPr/>
        </p:nvSpPr>
        <p:spPr>
          <a:xfrm>
            <a:off x="234195" y="2607084"/>
            <a:ext cx="2323991" cy="307777"/>
          </a:xfrm>
          <a:prstGeom prst="rect">
            <a:avLst/>
          </a:prstGeom>
          <a:noFill/>
        </p:spPr>
        <p:txBody>
          <a:bodyPr wrap="square" rtlCol="0">
            <a:spAutoFit/>
          </a:bodyPr>
          <a:lstStyle/>
          <a:p>
            <a:r>
              <a:rPr lang="ja-JP" altLang="en-US" sz="1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◆次期ﾌｪｰｽﾞでの課題</a:t>
            </a:r>
            <a:endParaRPr lang="en-US" altLang="ja-JP" sz="1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
        <p:nvSpPr>
          <p:cNvPr id="2" name="角丸四角形 1"/>
          <p:cNvSpPr/>
          <p:nvPr/>
        </p:nvSpPr>
        <p:spPr>
          <a:xfrm>
            <a:off x="136480" y="1267036"/>
            <a:ext cx="4180033" cy="1236148"/>
          </a:xfrm>
          <a:prstGeom prst="roundRect">
            <a:avLst>
              <a:gd name="adj" fmla="val 344"/>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dirty="0" smtClean="0">
                <a:solidFill>
                  <a:schemeClr val="tx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◆水都大阪のめざすもの</a:t>
            </a:r>
            <a:endParaRPr kumimoji="1" lang="en-US" altLang="ja-JP" sz="1400" dirty="0" smtClean="0">
              <a:solidFill>
                <a:schemeClr val="tx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endParaRPr lang="en-US" altLang="ja-JP" sz="1200" dirty="0">
              <a:solidFill>
                <a:schemeClr val="tx1"/>
              </a:solidFill>
              <a:latin typeface="HGS創英角ｺﾞｼｯｸUB" panose="020B0900000000000000" pitchFamily="50" charset="-128"/>
              <a:ea typeface="HGS創英角ｺﾞｼｯｸUB" panose="020B0900000000000000" pitchFamily="50" charset="-128"/>
            </a:endParaRPr>
          </a:p>
          <a:p>
            <a:endParaRPr kumimoji="1" lang="en-US" altLang="ja-JP" sz="1200" dirty="0" smtClean="0">
              <a:solidFill>
                <a:schemeClr val="tx1"/>
              </a:solidFill>
              <a:latin typeface="HGS創英角ｺﾞｼｯｸUB" panose="020B0900000000000000" pitchFamily="50" charset="-128"/>
              <a:ea typeface="HGS創英角ｺﾞｼｯｸUB" panose="020B0900000000000000" pitchFamily="50" charset="-128"/>
            </a:endParaRPr>
          </a:p>
          <a:p>
            <a:endParaRPr kumimoji="1" lang="ja-JP" altLang="en-US" sz="12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5" name="角丸四角形 4"/>
          <p:cNvSpPr/>
          <p:nvPr/>
        </p:nvSpPr>
        <p:spPr>
          <a:xfrm>
            <a:off x="232422" y="1592417"/>
            <a:ext cx="1806917" cy="828000"/>
          </a:xfrm>
          <a:prstGeom prst="roundRect">
            <a:avLst>
              <a:gd name="adj" fmla="val 0"/>
            </a:avLst>
          </a:prstGeom>
          <a:ln/>
        </p:spPr>
        <p:style>
          <a:lnRef idx="0">
            <a:schemeClr val="accent6"/>
          </a:lnRef>
          <a:fillRef idx="3">
            <a:schemeClr val="accent6"/>
          </a:fillRef>
          <a:effectRef idx="3">
            <a:schemeClr val="accent6"/>
          </a:effectRef>
          <a:fontRef idx="minor">
            <a:schemeClr val="lt1"/>
          </a:fontRef>
        </p:style>
        <p:txBody>
          <a:bodyPr lIns="72000" tIns="36000" rIns="0" bIns="0" rtlCol="0" anchor="t" anchorCtr="0"/>
          <a:lstStyle/>
          <a:p>
            <a:r>
              <a:rPr kumimoji="1" lang="en-US" altLang="ja-JP" sz="1400" b="1" u="sng" dirty="0" smtClean="0">
                <a:effectLst>
                  <a:outerShdw blurRad="38100" dist="38100" dir="2700000" algn="tl">
                    <a:srgbClr val="000000">
                      <a:alpha val="43137"/>
                    </a:srgbClr>
                  </a:outerShdw>
                </a:effectLst>
              </a:rPr>
              <a:t>2020</a:t>
            </a:r>
            <a:r>
              <a:rPr kumimoji="1" lang="ja-JP" altLang="en-US" sz="1400" b="1" u="sng" dirty="0" smtClean="0">
                <a:effectLst>
                  <a:outerShdw blurRad="38100" dist="38100" dir="2700000" algn="tl">
                    <a:srgbClr val="000000">
                      <a:alpha val="43137"/>
                    </a:srgbClr>
                  </a:outerShdw>
                </a:effectLst>
              </a:rPr>
              <a:t>年まで</a:t>
            </a:r>
            <a:endParaRPr kumimoji="1" lang="en-US" altLang="ja-JP" sz="1400" b="1" u="sng" dirty="0" smtClean="0">
              <a:effectLst>
                <a:outerShdw blurRad="38100" dist="38100" dir="2700000" algn="tl">
                  <a:srgbClr val="000000">
                    <a:alpha val="43137"/>
                  </a:srgbClr>
                </a:outerShdw>
              </a:effectLst>
            </a:endParaRPr>
          </a:p>
          <a:p>
            <a:pPr>
              <a:spcBef>
                <a:spcPts val="600"/>
              </a:spcBef>
            </a:pPr>
            <a:r>
              <a:rPr lang="ja-JP" altLang="en-US" sz="1200" b="1" dirty="0" smtClean="0"/>
              <a:t>多くのプレイヤーの参画による民間ビジネスの創出</a:t>
            </a:r>
            <a:endParaRPr kumimoji="1" lang="en-US" altLang="ja-JP" sz="1200" b="1" dirty="0" smtClean="0"/>
          </a:p>
          <a:p>
            <a:endParaRPr kumimoji="1" lang="ja-JP" altLang="en-US" sz="1200" u="sng" dirty="0"/>
          </a:p>
        </p:txBody>
      </p:sp>
      <p:sp>
        <p:nvSpPr>
          <p:cNvPr id="22" name="角丸四角形 21"/>
          <p:cNvSpPr/>
          <p:nvPr/>
        </p:nvSpPr>
        <p:spPr>
          <a:xfrm>
            <a:off x="2134875" y="1592417"/>
            <a:ext cx="2099423" cy="828000"/>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lIns="72000" tIns="36000" rIns="36000" bIns="0" rtlCol="0" anchor="t" anchorCtr="0"/>
          <a:lstStyle/>
          <a:p>
            <a:r>
              <a:rPr lang="ja-JP" altLang="en-US" sz="1400" b="1" u="sng" dirty="0" smtClean="0">
                <a:effectLst>
                  <a:outerShdw blurRad="38100" dist="38100" dir="2700000" algn="tl">
                    <a:srgbClr val="000000">
                      <a:alpha val="43137"/>
                    </a:srgbClr>
                  </a:outerShdw>
                </a:effectLst>
              </a:rPr>
              <a:t>将来像</a:t>
            </a:r>
            <a:endParaRPr lang="en-US" altLang="ja-JP" sz="1400" b="1" u="sng" dirty="0" smtClean="0">
              <a:effectLst>
                <a:outerShdw blurRad="38100" dist="38100" dir="2700000" algn="tl">
                  <a:srgbClr val="000000">
                    <a:alpha val="43137"/>
                  </a:srgbClr>
                </a:outerShdw>
              </a:effectLst>
            </a:endParaRPr>
          </a:p>
          <a:p>
            <a:r>
              <a:rPr kumimoji="1" lang="ja-JP" altLang="en-US" sz="1100" dirty="0" smtClean="0"/>
              <a:t>     </a:t>
            </a:r>
            <a:r>
              <a:rPr kumimoji="1" lang="ja-JP" altLang="en-US" sz="1200" b="1" dirty="0" smtClean="0"/>
              <a:t>水の回廊を船が行き交い、</a:t>
            </a:r>
            <a:endParaRPr kumimoji="1" lang="en-US" altLang="ja-JP" sz="1200" b="1" dirty="0" smtClean="0"/>
          </a:p>
          <a:p>
            <a:r>
              <a:rPr kumimoji="1" lang="ja-JP" altLang="en-US" sz="1200" b="1" dirty="0" smtClean="0"/>
              <a:t>内外の人々が水辺に集い憩う</a:t>
            </a:r>
            <a:endParaRPr kumimoji="1" lang="en-US" altLang="ja-JP" sz="1200" b="1" dirty="0" smtClean="0"/>
          </a:p>
          <a:p>
            <a:r>
              <a:rPr kumimoji="1" lang="ja-JP" altLang="en-US" sz="1200" b="1" dirty="0" smtClean="0"/>
              <a:t>世界に類をみない水都の修景</a:t>
            </a:r>
            <a:endParaRPr kumimoji="1" lang="ja-JP" altLang="en-US" sz="1200" b="1" dirty="0"/>
          </a:p>
        </p:txBody>
      </p:sp>
      <p:sp>
        <p:nvSpPr>
          <p:cNvPr id="28" name="正方形/長方形 27"/>
          <p:cNvSpPr/>
          <p:nvPr/>
        </p:nvSpPr>
        <p:spPr>
          <a:xfrm>
            <a:off x="4381534" y="4741908"/>
            <a:ext cx="4600369" cy="1853751"/>
          </a:xfrm>
          <a:prstGeom prst="rect">
            <a:avLst/>
          </a:prstGeom>
          <a:solidFill>
            <a:schemeClr val="accent5">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t" anchorCtr="0"/>
          <a:lstStyle/>
          <a:p>
            <a:endParaRPr kumimoji="1" lang="en-US" altLang="ja-JP" dirty="0" smtClean="0">
              <a:solidFill>
                <a:schemeClr val="tx1"/>
              </a:solidFill>
            </a:endParaRPr>
          </a:p>
          <a:p>
            <a:endParaRPr lang="en-US" altLang="ja-JP" dirty="0">
              <a:solidFill>
                <a:schemeClr val="tx1"/>
              </a:solidFill>
            </a:endParaRPr>
          </a:p>
          <a:p>
            <a:r>
              <a:rPr kumimoji="1" lang="ja-JP" altLang="en-US" sz="1600" dirty="0" smtClean="0">
                <a:solidFill>
                  <a:schemeClr val="tx1"/>
                </a:solidFill>
              </a:rPr>
              <a:t>◆</a:t>
            </a:r>
            <a:r>
              <a:rPr kumimoji="1" lang="en-US" altLang="ja-JP" sz="1600" dirty="0" smtClean="0">
                <a:solidFill>
                  <a:schemeClr val="tx1"/>
                </a:solidFill>
              </a:rPr>
              <a:t>2020</a:t>
            </a:r>
            <a:r>
              <a:rPr lang="ja-JP" altLang="en-US" sz="1600" dirty="0">
                <a:solidFill>
                  <a:schemeClr val="tx1"/>
                </a:solidFill>
              </a:rPr>
              <a:t>年</a:t>
            </a:r>
            <a:r>
              <a:rPr kumimoji="1" lang="ja-JP" altLang="en-US" sz="1600" dirty="0" smtClean="0">
                <a:solidFill>
                  <a:schemeClr val="tx1"/>
                </a:solidFill>
              </a:rPr>
              <a:t>の目標＜舟運利用者数＞</a:t>
            </a:r>
            <a:endParaRPr kumimoji="1" lang="en-US" altLang="ja-JP" sz="1600" dirty="0" smtClean="0">
              <a:solidFill>
                <a:schemeClr val="tx1"/>
              </a:solidFill>
            </a:endParaRPr>
          </a:p>
          <a:p>
            <a:endParaRPr kumimoji="1" lang="en-US" altLang="ja-JP" sz="1600" dirty="0" smtClean="0">
              <a:solidFill>
                <a:schemeClr val="tx1"/>
              </a:solidFill>
            </a:endParaRPr>
          </a:p>
        </p:txBody>
      </p:sp>
      <p:sp>
        <p:nvSpPr>
          <p:cNvPr id="10" name="正方形/長方形 9"/>
          <p:cNvSpPr/>
          <p:nvPr/>
        </p:nvSpPr>
        <p:spPr>
          <a:xfrm>
            <a:off x="5276497" y="4890538"/>
            <a:ext cx="2848530"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600" b="1" dirty="0" smtClean="0"/>
              <a:t>　水都大阪の成長　　</a:t>
            </a:r>
            <a:endParaRPr kumimoji="1" lang="ja-JP" altLang="en-US" sz="1400" b="1" dirty="0"/>
          </a:p>
        </p:txBody>
      </p:sp>
      <p:cxnSp>
        <p:nvCxnSpPr>
          <p:cNvPr id="21" name="直線コネクタ 20"/>
          <p:cNvCxnSpPr/>
          <p:nvPr/>
        </p:nvCxnSpPr>
        <p:spPr>
          <a:xfrm>
            <a:off x="273650" y="4622883"/>
            <a:ext cx="8618830" cy="0"/>
          </a:xfrm>
          <a:prstGeom prst="line">
            <a:avLst/>
          </a:prstGeom>
          <a:ln/>
        </p:spPr>
        <p:style>
          <a:lnRef idx="2">
            <a:schemeClr val="dk1"/>
          </a:lnRef>
          <a:fillRef idx="0">
            <a:schemeClr val="dk1"/>
          </a:fillRef>
          <a:effectRef idx="1">
            <a:schemeClr val="dk1"/>
          </a:effectRef>
          <a:fontRef idx="minor">
            <a:schemeClr val="tx1"/>
          </a:fontRef>
        </p:style>
      </p:cxnSp>
      <p:sp>
        <p:nvSpPr>
          <p:cNvPr id="30" name="下矢印 29"/>
          <p:cNvSpPr/>
          <p:nvPr/>
        </p:nvSpPr>
        <p:spPr>
          <a:xfrm>
            <a:off x="5755337" y="4509120"/>
            <a:ext cx="1903838" cy="311404"/>
          </a:xfrm>
          <a:prstGeom prst="downArrow">
            <a:avLst>
              <a:gd name="adj1" fmla="val 50000"/>
              <a:gd name="adj2" fmla="val 3137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1" name="角丸四角形 30"/>
          <p:cNvSpPr/>
          <p:nvPr/>
        </p:nvSpPr>
        <p:spPr>
          <a:xfrm>
            <a:off x="136480" y="4777808"/>
            <a:ext cx="4123669" cy="1853751"/>
          </a:xfrm>
          <a:prstGeom prst="roundRect">
            <a:avLst>
              <a:gd name="adj" fmla="val 49"/>
            </a:avLst>
          </a:prstGeom>
          <a:solidFill>
            <a:srgbClr val="FF9997"/>
          </a:solidFill>
          <a:ln>
            <a:no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kumimoji="1" lang="ja-JP" altLang="en-US" sz="1600" b="1" dirty="0" smtClean="0"/>
              <a:t>水都大阪コンソーシアム（ＳＯＣ）</a:t>
            </a:r>
            <a:endParaRPr kumimoji="1" lang="en-US" altLang="ja-JP" sz="1600" b="1" dirty="0" smtClean="0"/>
          </a:p>
          <a:p>
            <a:pPr algn="ctr"/>
            <a:r>
              <a:rPr lang="ja-JP" altLang="en-US" sz="1100" dirty="0" smtClean="0"/>
              <a:t>＜構成団体＞</a:t>
            </a:r>
            <a:endParaRPr lang="en-US" altLang="ja-JP" sz="1100" dirty="0" smtClean="0"/>
          </a:p>
          <a:p>
            <a:pPr algn="ctr"/>
            <a:endParaRPr kumimoji="1" lang="ja-JP" altLang="en-US" dirty="0"/>
          </a:p>
        </p:txBody>
      </p:sp>
      <p:sp>
        <p:nvSpPr>
          <p:cNvPr id="32" name="正方形/長方形 31"/>
          <p:cNvSpPr/>
          <p:nvPr/>
        </p:nvSpPr>
        <p:spPr>
          <a:xfrm>
            <a:off x="266649" y="5308744"/>
            <a:ext cx="387711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t>経済界</a:t>
            </a:r>
            <a:r>
              <a:rPr kumimoji="1" lang="ja-JP" altLang="en-US" sz="1000" dirty="0" smtClean="0"/>
              <a:t>（大阪商工会議所・</a:t>
            </a:r>
            <a:r>
              <a:rPr lang="ja-JP" altLang="en-US" sz="1000" dirty="0" smtClean="0"/>
              <a:t>関西経済</a:t>
            </a:r>
            <a:r>
              <a:rPr lang="ja-JP" altLang="en-US" sz="1000" dirty="0"/>
              <a:t>連合会</a:t>
            </a:r>
            <a:r>
              <a:rPr kumimoji="1" lang="ja-JP" altLang="en-US" sz="1000" dirty="0" smtClean="0"/>
              <a:t>・関西経済同友会）</a:t>
            </a:r>
            <a:endParaRPr kumimoji="1" lang="ja-JP" altLang="en-US" sz="1000" dirty="0"/>
          </a:p>
        </p:txBody>
      </p:sp>
      <p:sp>
        <p:nvSpPr>
          <p:cNvPr id="34" name="正方形/長方形 33"/>
          <p:cNvSpPr/>
          <p:nvPr/>
        </p:nvSpPr>
        <p:spPr>
          <a:xfrm>
            <a:off x="273650" y="5752929"/>
            <a:ext cx="3870115" cy="3580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smtClean="0"/>
              <a:t>行　  政</a:t>
            </a:r>
            <a:r>
              <a:rPr kumimoji="1" lang="ja-JP" altLang="en-US" sz="1200" dirty="0" smtClean="0"/>
              <a:t>（</a:t>
            </a:r>
            <a:r>
              <a:rPr lang="ja-JP" altLang="en-US" sz="1200" dirty="0" smtClean="0"/>
              <a:t>大阪府</a:t>
            </a:r>
            <a:r>
              <a:rPr kumimoji="1" lang="ja-JP" altLang="en-US" sz="1200" dirty="0" smtClean="0"/>
              <a:t>・大阪市）</a:t>
            </a:r>
            <a:endParaRPr kumimoji="1" lang="ja-JP" altLang="en-US" sz="1200" dirty="0"/>
          </a:p>
        </p:txBody>
      </p:sp>
      <p:sp>
        <p:nvSpPr>
          <p:cNvPr id="35" name="正方形/長方形 34"/>
          <p:cNvSpPr/>
          <p:nvPr/>
        </p:nvSpPr>
        <p:spPr>
          <a:xfrm>
            <a:off x="271279" y="6193701"/>
            <a:ext cx="122563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t>大阪観光局</a:t>
            </a:r>
            <a:endParaRPr kumimoji="1" lang="ja-JP" altLang="en-US" sz="1600" b="1" dirty="0"/>
          </a:p>
        </p:txBody>
      </p:sp>
      <p:sp>
        <p:nvSpPr>
          <p:cNvPr id="36" name="正方形/長方形 35"/>
          <p:cNvSpPr/>
          <p:nvPr/>
        </p:nvSpPr>
        <p:spPr>
          <a:xfrm>
            <a:off x="1584716" y="6195366"/>
            <a:ext cx="158243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en-US" sz="1200" b="1" dirty="0" smtClean="0"/>
              <a:t>大阪ｼﾃｨｸﾙｰｽﾞ</a:t>
            </a:r>
            <a:endParaRPr lang="en-US" altLang="ja-JP" sz="1200" b="1" dirty="0" smtClean="0"/>
          </a:p>
          <a:p>
            <a:pPr algn="ctr"/>
            <a:r>
              <a:rPr lang="ja-JP" altLang="en-US" sz="1200" b="1" dirty="0" smtClean="0"/>
              <a:t>推進協議会</a:t>
            </a:r>
            <a:endParaRPr kumimoji="1" lang="ja-JP" altLang="en-US" sz="1200" b="1" dirty="0"/>
          </a:p>
        </p:txBody>
      </p:sp>
      <p:sp>
        <p:nvSpPr>
          <p:cNvPr id="37" name="正方形/長方形 36"/>
          <p:cNvSpPr/>
          <p:nvPr/>
        </p:nvSpPr>
        <p:spPr>
          <a:xfrm>
            <a:off x="3250352" y="6193377"/>
            <a:ext cx="893413"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t>学</a:t>
            </a:r>
            <a:r>
              <a:rPr lang="ja-JP" altLang="en-US" sz="1600" b="1" dirty="0" smtClean="0"/>
              <a:t>識者</a:t>
            </a:r>
            <a:endParaRPr kumimoji="1" lang="ja-JP" altLang="en-US" sz="1600" b="1" dirty="0"/>
          </a:p>
        </p:txBody>
      </p:sp>
      <p:sp>
        <p:nvSpPr>
          <p:cNvPr id="33" name="角丸四角形 32"/>
          <p:cNvSpPr/>
          <p:nvPr/>
        </p:nvSpPr>
        <p:spPr>
          <a:xfrm>
            <a:off x="4727834" y="5729180"/>
            <a:ext cx="1258374" cy="802476"/>
          </a:xfrm>
          <a:prstGeom prst="roundRect">
            <a:avLst>
              <a:gd name="adj" fmla="val 10722"/>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dirty="0" smtClean="0"/>
              <a:t>2015</a:t>
            </a:r>
            <a:r>
              <a:rPr lang="ja-JP" altLang="en-US" sz="1300" dirty="0" smtClean="0"/>
              <a:t>年度実績</a:t>
            </a:r>
            <a:endParaRPr kumimoji="1" lang="en-US" altLang="ja-JP" sz="1300" dirty="0" smtClean="0"/>
          </a:p>
          <a:p>
            <a:pPr algn="ctr">
              <a:lnSpc>
                <a:spcPts val="1200"/>
              </a:lnSpc>
            </a:pPr>
            <a:endParaRPr lang="en-US" altLang="ja-JP" sz="1200" dirty="0"/>
          </a:p>
          <a:p>
            <a:pPr algn="ctr"/>
            <a:r>
              <a:rPr kumimoji="1" lang="ja-JP" altLang="en-US" sz="1400" u="sng" dirty="0" smtClean="0"/>
              <a:t>７８万人</a:t>
            </a:r>
            <a:endParaRPr kumimoji="1" lang="ja-JP" altLang="en-US" sz="1400" u="sng" dirty="0"/>
          </a:p>
        </p:txBody>
      </p:sp>
      <p:sp>
        <p:nvSpPr>
          <p:cNvPr id="39" name="角丸四角形 38"/>
          <p:cNvSpPr/>
          <p:nvPr/>
        </p:nvSpPr>
        <p:spPr>
          <a:xfrm>
            <a:off x="7183473" y="5741055"/>
            <a:ext cx="1512168" cy="802476"/>
          </a:xfrm>
          <a:prstGeom prst="roundRect">
            <a:avLst>
              <a:gd name="adj" fmla="val 13694"/>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dirty="0" smtClean="0"/>
              <a:t>2020</a:t>
            </a:r>
            <a:r>
              <a:rPr kumimoji="1" lang="ja-JP" altLang="en-US" sz="1300" dirty="0" smtClean="0"/>
              <a:t>年度目標</a:t>
            </a:r>
            <a:endParaRPr kumimoji="1" lang="en-US" altLang="ja-JP" sz="1300" dirty="0" smtClean="0"/>
          </a:p>
          <a:p>
            <a:pPr algn="ctr">
              <a:lnSpc>
                <a:spcPts val="1200"/>
              </a:lnSpc>
            </a:pPr>
            <a:endParaRPr lang="en-US" altLang="ja-JP" sz="1200" dirty="0"/>
          </a:p>
          <a:p>
            <a:pPr algn="ctr"/>
            <a:r>
              <a:rPr lang="ja-JP" altLang="en-US" b="1" u="sng" dirty="0"/>
              <a:t>１００</a:t>
            </a:r>
            <a:r>
              <a:rPr kumimoji="1" lang="ja-JP" altLang="en-US" b="1" u="sng" dirty="0" smtClean="0"/>
              <a:t>万人</a:t>
            </a:r>
            <a:endParaRPr kumimoji="1" lang="ja-JP" altLang="en-US" b="1" u="sng" dirty="0"/>
          </a:p>
        </p:txBody>
      </p:sp>
      <p:sp>
        <p:nvSpPr>
          <p:cNvPr id="38" name="ストライプ矢印 37"/>
          <p:cNvSpPr/>
          <p:nvPr/>
        </p:nvSpPr>
        <p:spPr>
          <a:xfrm>
            <a:off x="6158450" y="5705430"/>
            <a:ext cx="861822" cy="800487"/>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4" name="正方形/長方形 3"/>
          <p:cNvSpPr/>
          <p:nvPr/>
        </p:nvSpPr>
        <p:spPr>
          <a:xfrm>
            <a:off x="4577638" y="2136873"/>
            <a:ext cx="1872588" cy="1368152"/>
          </a:xfrm>
          <a:prstGeom prst="rect">
            <a:avLst/>
          </a:prstGeom>
          <a:ln w="15875">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r>
              <a:rPr kumimoji="1" lang="en-US" altLang="ja-JP" sz="1200" b="1" u="sng" dirty="0" smtClean="0"/>
              <a:t>Ⅰ</a:t>
            </a:r>
            <a:r>
              <a:rPr kumimoji="1" lang="ja-JP" altLang="en-US" sz="1200" b="1" u="sng" dirty="0" smtClean="0"/>
              <a:t>　舟運</a:t>
            </a:r>
            <a:endParaRPr kumimoji="1" lang="en-US" altLang="ja-JP" sz="1200" b="1" u="sng" dirty="0" smtClean="0"/>
          </a:p>
          <a:p>
            <a:r>
              <a:rPr lang="ja-JP" altLang="en-US" sz="1000" dirty="0"/>
              <a:t>●</a:t>
            </a:r>
            <a:r>
              <a:rPr lang="ja-JP" altLang="en-US" sz="1000" dirty="0" smtClean="0"/>
              <a:t>新航路の開発や共同運航に</a:t>
            </a:r>
            <a:r>
              <a:rPr lang="ja-JP" altLang="en-US" sz="1000" dirty="0" err="1" smtClean="0"/>
              <a:t>よ</a:t>
            </a:r>
            <a:endParaRPr lang="en-US" altLang="ja-JP" sz="1000" dirty="0" smtClean="0"/>
          </a:p>
          <a:p>
            <a:r>
              <a:rPr lang="ja-JP" altLang="en-US" sz="1000" dirty="0"/>
              <a:t>　</a:t>
            </a:r>
            <a:r>
              <a:rPr lang="ja-JP" altLang="en-US" sz="1000" dirty="0" smtClean="0"/>
              <a:t>る、魅力あるクルーズの造成</a:t>
            </a:r>
            <a:endParaRPr lang="en-US" altLang="ja-JP" sz="1000" dirty="0" smtClean="0"/>
          </a:p>
          <a:p>
            <a:r>
              <a:rPr lang="ja-JP" altLang="en-US" sz="1000" dirty="0"/>
              <a:t>●</a:t>
            </a:r>
            <a:r>
              <a:rPr kumimoji="1" lang="ja-JP" altLang="en-US" sz="1000" dirty="0" smtClean="0"/>
              <a:t>船から見える景色を意識した水</a:t>
            </a:r>
            <a:endParaRPr kumimoji="1" lang="en-US" altLang="ja-JP" sz="1000" dirty="0" smtClean="0"/>
          </a:p>
          <a:p>
            <a:r>
              <a:rPr lang="ja-JP" altLang="en-US" sz="1000" dirty="0"/>
              <a:t>　</a:t>
            </a:r>
            <a:r>
              <a:rPr kumimoji="1" lang="ja-JP" altLang="en-US" sz="1000" dirty="0" smtClean="0"/>
              <a:t>辺の</a:t>
            </a:r>
            <a:r>
              <a:rPr lang="ja-JP" altLang="en-US" sz="1000" dirty="0"/>
              <a:t>景観</a:t>
            </a:r>
            <a:r>
              <a:rPr kumimoji="1" lang="ja-JP" altLang="en-US" sz="1000" dirty="0" smtClean="0"/>
              <a:t>づくりや観光・ｸﾙｰｽﾞ</a:t>
            </a:r>
            <a:endParaRPr kumimoji="1" lang="en-US" altLang="ja-JP" sz="1000" dirty="0" smtClean="0"/>
          </a:p>
          <a:p>
            <a:r>
              <a:rPr lang="ja-JP" altLang="en-US" sz="1000" dirty="0"/>
              <a:t>　</a:t>
            </a:r>
            <a:r>
              <a:rPr kumimoji="1" lang="ja-JP" altLang="en-US" sz="1000" dirty="0" smtClean="0"/>
              <a:t>の拠点創出</a:t>
            </a:r>
            <a:endParaRPr kumimoji="1" lang="en-US" altLang="ja-JP" sz="1000" dirty="0" smtClean="0"/>
          </a:p>
          <a:p>
            <a:r>
              <a:rPr lang="ja-JP" altLang="en-US" sz="1000" dirty="0"/>
              <a:t>●</a:t>
            </a:r>
            <a:r>
              <a:rPr lang="ja-JP" altLang="en-US" sz="1000" dirty="0" smtClean="0"/>
              <a:t>運航における安心・安全の確</a:t>
            </a:r>
            <a:endParaRPr lang="en-US" altLang="ja-JP" sz="1000" dirty="0" smtClean="0"/>
          </a:p>
          <a:p>
            <a:r>
              <a:rPr lang="ja-JP" altLang="en-US" sz="1000" dirty="0"/>
              <a:t>　</a:t>
            </a:r>
            <a:r>
              <a:rPr lang="ja-JP" altLang="en-US" sz="1000" dirty="0" smtClean="0"/>
              <a:t>保や、防災機能との連携 ほか</a:t>
            </a:r>
            <a:endParaRPr kumimoji="1" lang="ja-JP" altLang="en-US" sz="1000" dirty="0"/>
          </a:p>
        </p:txBody>
      </p:sp>
      <p:sp>
        <p:nvSpPr>
          <p:cNvPr id="40" name="正方形/長方形 39"/>
          <p:cNvSpPr/>
          <p:nvPr/>
        </p:nvSpPr>
        <p:spPr>
          <a:xfrm>
            <a:off x="6825258" y="2151135"/>
            <a:ext cx="2047287" cy="1368152"/>
          </a:xfrm>
          <a:prstGeom prst="rect">
            <a:avLst/>
          </a:prstGeom>
          <a:ln w="15875">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r>
              <a:rPr kumimoji="1" lang="en-US" altLang="ja-JP" sz="1200" b="1" u="sng" dirty="0" smtClean="0"/>
              <a:t>Ⅱ</a:t>
            </a:r>
            <a:r>
              <a:rPr kumimoji="1" lang="ja-JP" altLang="en-US" sz="1200" b="1" u="sng" dirty="0" smtClean="0"/>
              <a:t>　水辺・水上観光ﾒﾆｭｰ</a:t>
            </a:r>
            <a:endParaRPr kumimoji="1" lang="en-US" altLang="ja-JP" sz="1200" b="1" u="sng" dirty="0" smtClean="0"/>
          </a:p>
          <a:p>
            <a:r>
              <a:rPr lang="ja-JP" altLang="en-US" sz="1000" dirty="0"/>
              <a:t>●</a:t>
            </a:r>
            <a:r>
              <a:rPr lang="ja-JP" altLang="en-US" sz="1000" dirty="0" smtClean="0"/>
              <a:t>「水都大阪</a:t>
            </a:r>
            <a:r>
              <a:rPr lang="en-US" altLang="ja-JP" sz="1000" dirty="0" smtClean="0"/>
              <a:t>×</a:t>
            </a:r>
            <a:r>
              <a:rPr lang="ja-JP" altLang="en-US" sz="1000" dirty="0" smtClean="0"/>
              <a:t>ﾅｲﾄｶﾙﾁｬｰ・ﾂｰﾘｽﾞﾑ」</a:t>
            </a:r>
            <a:endParaRPr lang="en-US" altLang="ja-JP" sz="1000" dirty="0" smtClean="0"/>
          </a:p>
          <a:p>
            <a:r>
              <a:rPr lang="ja-JP" altLang="en-US" sz="1000" dirty="0"/>
              <a:t>●</a:t>
            </a:r>
            <a:r>
              <a:rPr kumimoji="1" lang="ja-JP" altLang="en-US" sz="1000" dirty="0" smtClean="0"/>
              <a:t>「水都大阪</a:t>
            </a:r>
            <a:r>
              <a:rPr kumimoji="1" lang="en-US" altLang="ja-JP" sz="1000" dirty="0" smtClean="0"/>
              <a:t>×</a:t>
            </a:r>
            <a:r>
              <a:rPr kumimoji="1" lang="ja-JP" altLang="en-US" sz="1000" dirty="0" smtClean="0"/>
              <a:t>スポーツ・健康」</a:t>
            </a:r>
            <a:endParaRPr kumimoji="1" lang="en-US" altLang="ja-JP" sz="1000" dirty="0" smtClean="0"/>
          </a:p>
          <a:p>
            <a:r>
              <a:rPr lang="ja-JP" altLang="en-US" sz="1000" dirty="0"/>
              <a:t>●</a:t>
            </a:r>
            <a:r>
              <a:rPr lang="ja-JP" altLang="en-US" sz="1000" dirty="0" smtClean="0"/>
              <a:t>「水都大阪</a:t>
            </a:r>
            <a:r>
              <a:rPr lang="en-US" altLang="ja-JP" sz="1000" dirty="0" smtClean="0"/>
              <a:t>×</a:t>
            </a:r>
            <a:r>
              <a:rPr lang="ja-JP" altLang="en-US" sz="1000" dirty="0" smtClean="0"/>
              <a:t>エリア・拠点の魅力　</a:t>
            </a:r>
            <a:endParaRPr lang="en-US" altLang="ja-JP" sz="1000" dirty="0" smtClean="0"/>
          </a:p>
          <a:p>
            <a:r>
              <a:rPr lang="ja-JP" altLang="en-US" sz="1000" dirty="0"/>
              <a:t>　（</a:t>
            </a:r>
            <a:r>
              <a:rPr lang="ja-JP" altLang="en-US" sz="1000" dirty="0" smtClean="0"/>
              <a:t>民間開発・投資と連携した水辺環</a:t>
            </a:r>
            <a:endParaRPr lang="en-US" altLang="ja-JP" sz="1000" dirty="0" smtClean="0"/>
          </a:p>
          <a:p>
            <a:r>
              <a:rPr lang="ja-JP" altLang="en-US" sz="1000" dirty="0"/>
              <a:t>　</a:t>
            </a:r>
            <a:r>
              <a:rPr lang="ja-JP" altLang="en-US" sz="1000" dirty="0" smtClean="0"/>
              <a:t>境づくり</a:t>
            </a:r>
            <a:r>
              <a:rPr lang="ja-JP" altLang="en-US" sz="1000" dirty="0"/>
              <a:t>）</a:t>
            </a:r>
            <a:r>
              <a:rPr lang="ja-JP" altLang="en-US" sz="1000" dirty="0" smtClean="0"/>
              <a:t>」</a:t>
            </a:r>
            <a:endParaRPr lang="en-US" altLang="ja-JP" sz="1000" dirty="0" smtClean="0"/>
          </a:p>
          <a:p>
            <a:r>
              <a:rPr lang="ja-JP" altLang="en-US" sz="1000" dirty="0"/>
              <a:t>●</a:t>
            </a:r>
            <a:r>
              <a:rPr lang="ja-JP" altLang="en-US" sz="1000" dirty="0" smtClean="0"/>
              <a:t>水辺の誘客につながる水都</a:t>
            </a:r>
            <a:r>
              <a:rPr lang="ja-JP" altLang="en-US" sz="1000" dirty="0"/>
              <a:t>フェス</a:t>
            </a:r>
            <a:endParaRPr lang="en-US" altLang="ja-JP" sz="1000" dirty="0" smtClean="0"/>
          </a:p>
          <a:p>
            <a:r>
              <a:rPr lang="en-US" altLang="ja-JP" sz="1000" dirty="0"/>
              <a:t> </a:t>
            </a:r>
            <a:r>
              <a:rPr lang="en-US" altLang="ja-JP" sz="1000" dirty="0" smtClean="0"/>
              <a:t>  </a:t>
            </a:r>
            <a:r>
              <a:rPr lang="ja-JP" altLang="en-US" sz="1000" dirty="0" smtClean="0"/>
              <a:t>開催</a:t>
            </a:r>
            <a:endParaRPr lang="en-US" altLang="ja-JP" sz="1000" dirty="0" smtClean="0"/>
          </a:p>
        </p:txBody>
      </p:sp>
      <p:sp>
        <p:nvSpPr>
          <p:cNvPr id="14" name="正方形/長方形 13"/>
          <p:cNvSpPr/>
          <p:nvPr/>
        </p:nvSpPr>
        <p:spPr>
          <a:xfrm>
            <a:off x="4475256" y="3874818"/>
            <a:ext cx="4464000" cy="530416"/>
          </a:xfrm>
          <a:prstGeom prst="rect">
            <a:avLst/>
          </a:prstGeom>
          <a:ln w="15875">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0" bIns="36000" rtlCol="0" anchor="ctr"/>
          <a:lstStyle/>
          <a:p>
            <a:pPr algn="ctr"/>
            <a:r>
              <a:rPr kumimoji="1" lang="en-US" altLang="ja-JP" sz="1200" b="1" u="sng" dirty="0" smtClean="0"/>
              <a:t>Ⅲ</a:t>
            </a:r>
            <a:r>
              <a:rPr kumimoji="1" lang="ja-JP" altLang="en-US" sz="1200" b="1" u="sng" dirty="0" smtClean="0"/>
              <a:t>　ブランディング</a:t>
            </a:r>
            <a:endParaRPr lang="en-US" altLang="ja-JP" sz="1200" b="1" u="sng" dirty="0"/>
          </a:p>
          <a:p>
            <a:r>
              <a:rPr lang="ja-JP" altLang="en-US" sz="1000" dirty="0" smtClean="0"/>
              <a:t>●世界第一級の水と光のまちのｲﾒｰｼﾞ発信</a:t>
            </a:r>
            <a:r>
              <a:rPr lang="ja-JP" altLang="en-US" sz="900" dirty="0" smtClean="0"/>
              <a:t>（水都大阪の象徴となる風景の発掘発信）</a:t>
            </a:r>
            <a:r>
              <a:rPr lang="ja-JP" altLang="en-US" sz="1000" dirty="0" smtClean="0"/>
              <a:t>　</a:t>
            </a:r>
            <a:endParaRPr lang="en-US" altLang="ja-JP" sz="1000" dirty="0" smtClean="0"/>
          </a:p>
          <a:p>
            <a:r>
              <a:rPr kumimoji="1" lang="ja-JP" altLang="en-US" sz="1000" dirty="0" smtClean="0"/>
              <a:t>●ﾒﾃﾞｨｱ等を通じた効果的な首都圏等でのＰＲ　ほか</a:t>
            </a:r>
            <a:endParaRPr kumimoji="1" lang="ja-JP" altLang="en-US" sz="1000" dirty="0"/>
          </a:p>
        </p:txBody>
      </p:sp>
      <p:sp>
        <p:nvSpPr>
          <p:cNvPr id="16" name="加算記号 15"/>
          <p:cNvSpPr/>
          <p:nvPr/>
        </p:nvSpPr>
        <p:spPr>
          <a:xfrm>
            <a:off x="6509601" y="2666459"/>
            <a:ext cx="274655" cy="307777"/>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70C0"/>
              </a:solidFill>
            </a:endParaRPr>
          </a:p>
        </p:txBody>
      </p:sp>
      <p:sp>
        <p:nvSpPr>
          <p:cNvPr id="18" name="正方形/長方形 17"/>
          <p:cNvSpPr/>
          <p:nvPr/>
        </p:nvSpPr>
        <p:spPr>
          <a:xfrm>
            <a:off x="4475256" y="2060848"/>
            <a:ext cx="4464000" cy="151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乗算記号 19"/>
          <p:cNvSpPr/>
          <p:nvPr/>
        </p:nvSpPr>
        <p:spPr>
          <a:xfrm>
            <a:off x="6454596" y="3555764"/>
            <a:ext cx="376913" cy="337368"/>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96724" y="647016"/>
            <a:ext cx="8136904"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effectLst>
                  <a:outerShdw blurRad="38100" dist="38100" dir="2700000" algn="tl">
                    <a:srgbClr val="000000">
                      <a:alpha val="43137"/>
                    </a:srgbClr>
                  </a:outerShdw>
                </a:effectLst>
              </a:rPr>
              <a:t>～水都大阪のめざす姿（</a:t>
            </a:r>
            <a:r>
              <a:rPr kumimoji="1" lang="en-US" altLang="ja-JP" sz="2000" b="1" dirty="0" smtClean="0">
                <a:effectLst>
                  <a:outerShdw blurRad="38100" dist="38100" dir="2700000" algn="tl">
                    <a:srgbClr val="000000">
                      <a:alpha val="43137"/>
                    </a:srgbClr>
                  </a:outerShdw>
                </a:effectLst>
              </a:rPr>
              <a:t>2020</a:t>
            </a:r>
            <a:r>
              <a:rPr kumimoji="1" lang="ja-JP" altLang="en-US" sz="2000" b="1" dirty="0" smtClean="0">
                <a:effectLst>
                  <a:outerShdw blurRad="38100" dist="38100" dir="2700000" algn="tl">
                    <a:srgbClr val="000000">
                      <a:alpha val="43137"/>
                    </a:srgbClr>
                  </a:outerShdw>
                </a:effectLst>
              </a:rPr>
              <a:t>年）～</a:t>
            </a:r>
            <a:endParaRPr kumimoji="1" lang="ja-JP" altLang="en-US" sz="2000" b="1" dirty="0">
              <a:effectLst>
                <a:outerShdw blurRad="38100" dist="38100" dir="2700000" algn="tl">
                  <a:srgbClr val="000000">
                    <a:alpha val="43137"/>
                  </a:srgbClr>
                </a:outerShdw>
              </a:effectLst>
            </a:endParaRPr>
          </a:p>
        </p:txBody>
      </p:sp>
      <p:sp>
        <p:nvSpPr>
          <p:cNvPr id="41" name="テキスト ボックス 40"/>
          <p:cNvSpPr txBox="1"/>
          <p:nvPr/>
        </p:nvSpPr>
        <p:spPr>
          <a:xfrm>
            <a:off x="8604448" y="6453336"/>
            <a:ext cx="539552" cy="369332"/>
          </a:xfrm>
          <a:prstGeom prst="rect">
            <a:avLst/>
          </a:prstGeom>
          <a:noFill/>
        </p:spPr>
        <p:txBody>
          <a:bodyPr wrap="square" rtlCol="0">
            <a:spAutoFit/>
          </a:bodyPr>
          <a:lstStyle/>
          <a:p>
            <a:pPr algn="ctr"/>
            <a:r>
              <a:rPr lang="ja-JP" altLang="en-US" dirty="0">
                <a:latin typeface="HGP創英角ﾎﾟｯﾌﾟ体" panose="040B0A00000000000000" pitchFamily="50" charset="-128"/>
                <a:ea typeface="HGP創英角ﾎﾟｯﾌﾟ体" panose="040B0A00000000000000" pitchFamily="50" charset="-128"/>
              </a:rPr>
              <a:t>３</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973165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760304" y="2276872"/>
            <a:ext cx="3672408" cy="2252289"/>
          </a:xfrm>
          <a:prstGeom prst="roundRect">
            <a:avLst>
              <a:gd name="adj" fmla="val 12073"/>
            </a:avLst>
          </a:prstGeom>
        </p:spPr>
        <p:style>
          <a:lnRef idx="0">
            <a:schemeClr val="accent1"/>
          </a:lnRef>
          <a:fillRef idx="3">
            <a:schemeClr val="accent1"/>
          </a:fillRef>
          <a:effectRef idx="3">
            <a:schemeClr val="accent1"/>
          </a:effectRef>
          <a:fontRef idx="minor">
            <a:schemeClr val="lt1"/>
          </a:fontRef>
        </p:style>
        <p:txBody>
          <a:bodyPr lIns="396000" rtlCol="0" anchor="t" anchorCtr="0"/>
          <a:lstStyle/>
          <a:p>
            <a:r>
              <a:rPr lang="ja-JP" altLang="en-US" sz="2400" b="1" dirty="0" smtClean="0"/>
              <a:t>　　　　  ＳＯＣ</a:t>
            </a:r>
            <a:endParaRPr lang="en-US" altLang="ja-JP" sz="2400" b="1" dirty="0"/>
          </a:p>
          <a:p>
            <a:r>
              <a:rPr kumimoji="1" lang="ja-JP" altLang="en-US" b="1" u="sng" dirty="0" smtClean="0"/>
              <a:t>公民共通のプラットフォーム</a:t>
            </a:r>
            <a:endParaRPr lang="en-US" altLang="ja-JP" sz="1200" b="1" u="sng" dirty="0" smtClean="0"/>
          </a:p>
          <a:p>
            <a:endParaRPr lang="en-US" altLang="ja-JP" b="1" dirty="0" smtClean="0"/>
          </a:p>
          <a:p>
            <a:pPr marL="285750" indent="-285750">
              <a:buFont typeface="Wingdings" panose="05000000000000000000" pitchFamily="2" charset="2"/>
              <a:buChar char="Ø"/>
            </a:pPr>
            <a:r>
              <a:rPr kumimoji="1" lang="ja-JP" altLang="en-US" b="1" dirty="0" smtClean="0"/>
              <a:t>企画立案機能</a:t>
            </a:r>
            <a:endParaRPr kumimoji="1" lang="en-US" altLang="ja-JP" b="1" dirty="0" smtClean="0"/>
          </a:p>
          <a:p>
            <a:pPr marL="285750" indent="-285750">
              <a:spcBef>
                <a:spcPts val="600"/>
              </a:spcBef>
              <a:buFont typeface="Wingdings" panose="05000000000000000000" pitchFamily="2" charset="2"/>
              <a:buChar char="Ø"/>
            </a:pPr>
            <a:r>
              <a:rPr lang="ja-JP" altLang="en-US" b="1" dirty="0" smtClean="0"/>
              <a:t>魅力創出の実践</a:t>
            </a:r>
            <a:endParaRPr lang="en-US" altLang="ja-JP" b="1" dirty="0" smtClean="0"/>
          </a:p>
          <a:p>
            <a:pPr marL="285750" indent="-285750">
              <a:spcBef>
                <a:spcPts val="600"/>
              </a:spcBef>
              <a:buFont typeface="Wingdings" panose="05000000000000000000" pitchFamily="2" charset="2"/>
              <a:buChar char="Ø"/>
            </a:pPr>
            <a:r>
              <a:rPr kumimoji="1" lang="ja-JP" altLang="en-US" b="1" dirty="0" smtClean="0"/>
              <a:t>規制緩和等に向けた</a:t>
            </a:r>
            <a:r>
              <a:rPr lang="ja-JP" altLang="en-US" b="1" dirty="0" smtClean="0"/>
              <a:t>調整</a:t>
            </a:r>
            <a:endParaRPr kumimoji="1" lang="en-US" altLang="ja-JP" b="1" dirty="0" smtClean="0"/>
          </a:p>
          <a:p>
            <a:pPr algn="ctr"/>
            <a:endParaRPr kumimoji="1" lang="en-US" altLang="ja-JP" b="1" dirty="0" smtClean="0"/>
          </a:p>
        </p:txBody>
      </p:sp>
      <p:sp>
        <p:nvSpPr>
          <p:cNvPr id="9" name="角丸四角形 8"/>
          <p:cNvSpPr/>
          <p:nvPr/>
        </p:nvSpPr>
        <p:spPr>
          <a:xfrm>
            <a:off x="35496" y="692696"/>
            <a:ext cx="9073008" cy="4392488"/>
          </a:xfrm>
          <a:prstGeom prst="roundRect">
            <a:avLst>
              <a:gd name="adj" fmla="val 0"/>
            </a:avLst>
          </a:prstGeom>
          <a:noFill/>
        </p:spPr>
        <p:style>
          <a:lnRef idx="2">
            <a:schemeClr val="accent6"/>
          </a:lnRef>
          <a:fillRef idx="1">
            <a:schemeClr val="lt1"/>
          </a:fillRef>
          <a:effectRef idx="0">
            <a:schemeClr val="accent6"/>
          </a:effectRef>
          <a:fontRef idx="minor">
            <a:schemeClr val="dk1"/>
          </a:fontRef>
        </p:style>
        <p:txBody>
          <a:bodyPr tIns="144000" rtlCol="0" anchor="t" anchorCtr="0"/>
          <a:lstStyle/>
          <a:p>
            <a:pPr algn="ctr">
              <a:spcBef>
                <a:spcPts val="1200"/>
              </a:spcBef>
            </a:pPr>
            <a:r>
              <a:rPr lang="ja-JP" altLang="en-US" sz="2200" dirty="0" smtClean="0">
                <a:solidFill>
                  <a:srgbClr val="002060"/>
                </a:solidFill>
                <a:latin typeface="HGP創英角ｺﾞｼｯｸUB" panose="020B0900000000000000" pitchFamily="50" charset="-128"/>
                <a:ea typeface="HGP創英角ｺﾞｼｯｸUB" panose="020B0900000000000000" pitchFamily="50" charset="-128"/>
              </a:rPr>
              <a:t>～プランニングからアクションまでを公民一体となって実践～</a:t>
            </a:r>
            <a:endParaRPr kumimoji="1" lang="ja-JP" altLang="en-US" sz="22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1666381" y="1212119"/>
            <a:ext cx="6145979" cy="10081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spcAft>
                <a:spcPts val="400"/>
              </a:spcAft>
            </a:pPr>
            <a:r>
              <a:rPr kumimoji="1" lang="ja-JP" altLang="en-US" sz="1600" i="1" dirty="0" smtClean="0"/>
              <a:t>◇これまでの成果を水都全体に応用・波及　</a:t>
            </a:r>
            <a:endParaRPr kumimoji="1" lang="en-US" altLang="ja-JP" sz="1600" i="1" dirty="0" smtClean="0"/>
          </a:p>
          <a:p>
            <a:pPr>
              <a:spcAft>
                <a:spcPts val="400"/>
              </a:spcAft>
            </a:pPr>
            <a:r>
              <a:rPr lang="ja-JP" altLang="en-US" sz="1600" i="1" dirty="0" smtClean="0"/>
              <a:t>◇総合力を発揮できるネットワーク・コーディネーター型の取組み</a:t>
            </a:r>
            <a:endParaRPr lang="en-US" altLang="ja-JP" sz="1600" i="1" dirty="0" smtClean="0"/>
          </a:p>
          <a:p>
            <a:pPr>
              <a:spcAft>
                <a:spcPts val="400"/>
              </a:spcAft>
            </a:pPr>
            <a:r>
              <a:rPr kumimoji="1" lang="ja-JP" altLang="en-US" sz="1600" i="1" dirty="0" smtClean="0"/>
              <a:t>◇公民で目標・ビジョン等を共有し実践</a:t>
            </a:r>
            <a:endParaRPr kumimoji="1" lang="ja-JP" altLang="en-US" sz="1600" i="1" dirty="0"/>
          </a:p>
        </p:txBody>
      </p:sp>
      <p:sp>
        <p:nvSpPr>
          <p:cNvPr id="5" name="角丸四角形 4"/>
          <p:cNvSpPr/>
          <p:nvPr/>
        </p:nvSpPr>
        <p:spPr>
          <a:xfrm>
            <a:off x="251520" y="2780928"/>
            <a:ext cx="2725474" cy="1656184"/>
          </a:xfrm>
          <a:prstGeom prst="roundRect">
            <a:avLst/>
          </a:prstGeom>
        </p:spPr>
        <p:style>
          <a:lnRef idx="0">
            <a:schemeClr val="accent2"/>
          </a:lnRef>
          <a:fillRef idx="3">
            <a:schemeClr val="accent2"/>
          </a:fillRef>
          <a:effectRef idx="3">
            <a:schemeClr val="accent2"/>
          </a:effectRef>
          <a:fontRef idx="minor">
            <a:schemeClr val="lt1"/>
          </a:fontRef>
        </p:style>
        <p:txBody>
          <a:bodyPr rIns="0" rtlCol="0" anchor="ctr"/>
          <a:lstStyle/>
          <a:p>
            <a:pPr algn="ctr"/>
            <a:r>
              <a:rPr kumimoji="1" lang="ja-JP" altLang="en-US" sz="2400" b="1" dirty="0" smtClean="0"/>
              <a:t>民間</a:t>
            </a:r>
            <a:endParaRPr kumimoji="1" lang="en-US" altLang="ja-JP" sz="2400" b="1" dirty="0" smtClean="0"/>
          </a:p>
          <a:p>
            <a:pPr marL="285750" indent="-285750">
              <a:spcBef>
                <a:spcPts val="600"/>
              </a:spcBef>
              <a:buFont typeface="Wingdings" panose="05000000000000000000" pitchFamily="2" charset="2"/>
              <a:buChar char="Ø"/>
            </a:pPr>
            <a:r>
              <a:rPr lang="ja-JP" altLang="en-US" b="1" dirty="0" smtClean="0"/>
              <a:t>具体的な水辺のビジネスの</a:t>
            </a:r>
            <a:r>
              <a:rPr kumimoji="1" lang="ja-JP" altLang="en-US" b="1" dirty="0" smtClean="0"/>
              <a:t>提案</a:t>
            </a:r>
            <a:endParaRPr kumimoji="1" lang="en-US" altLang="ja-JP" b="1" dirty="0" smtClean="0"/>
          </a:p>
          <a:p>
            <a:pPr marL="285750" indent="-285750">
              <a:spcBef>
                <a:spcPts val="600"/>
              </a:spcBef>
              <a:buFont typeface="Wingdings" panose="05000000000000000000" pitchFamily="2" charset="2"/>
              <a:buChar char="Ø"/>
            </a:pPr>
            <a:r>
              <a:rPr lang="ja-JP" altLang="en-US" b="1" dirty="0" smtClean="0"/>
              <a:t>水辺を意識した</a:t>
            </a:r>
            <a:r>
              <a:rPr kumimoji="1" lang="ja-JP" altLang="en-US" b="1" dirty="0" smtClean="0"/>
              <a:t>開発</a:t>
            </a:r>
            <a:endParaRPr kumimoji="1" lang="ja-JP" altLang="en-US" b="1" dirty="0"/>
          </a:p>
        </p:txBody>
      </p:sp>
      <p:sp>
        <p:nvSpPr>
          <p:cNvPr id="6" name="角丸四角形 5"/>
          <p:cNvSpPr/>
          <p:nvPr/>
        </p:nvSpPr>
        <p:spPr>
          <a:xfrm>
            <a:off x="6191801" y="2780928"/>
            <a:ext cx="2664295" cy="16561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chorCtr="0"/>
          <a:lstStyle/>
          <a:p>
            <a:pPr algn="ctr"/>
            <a:r>
              <a:rPr kumimoji="1" lang="ja-JP" altLang="en-US" sz="2400" b="1" dirty="0" smtClean="0"/>
              <a:t>行政</a:t>
            </a:r>
            <a:endParaRPr kumimoji="1" lang="en-US" altLang="ja-JP" sz="2400" b="1" dirty="0" smtClean="0"/>
          </a:p>
          <a:p>
            <a:pPr marL="285750" indent="-285750" algn="ctr">
              <a:spcBef>
                <a:spcPts val="1200"/>
              </a:spcBef>
              <a:buFont typeface="Wingdings" panose="05000000000000000000" pitchFamily="2" charset="2"/>
              <a:buChar char="Ø"/>
            </a:pPr>
            <a:r>
              <a:rPr kumimoji="1" lang="ja-JP" altLang="en-US" b="1" dirty="0" smtClean="0"/>
              <a:t>規制緩和</a:t>
            </a:r>
            <a:endParaRPr kumimoji="1" lang="en-US" altLang="ja-JP" b="1" dirty="0" smtClean="0"/>
          </a:p>
          <a:p>
            <a:pPr marL="285750" indent="-285750" algn="ctr">
              <a:spcBef>
                <a:spcPts val="1200"/>
              </a:spcBef>
              <a:buFont typeface="Wingdings" panose="05000000000000000000" pitchFamily="2" charset="2"/>
              <a:buChar char="Ø"/>
            </a:pPr>
            <a:r>
              <a:rPr kumimoji="1" lang="ja-JP" altLang="en-US" b="1" dirty="0" smtClean="0"/>
              <a:t>基盤整備</a:t>
            </a:r>
            <a:endParaRPr kumimoji="1" lang="ja-JP" altLang="en-US" b="1" dirty="0"/>
          </a:p>
        </p:txBody>
      </p:sp>
      <p:sp>
        <p:nvSpPr>
          <p:cNvPr id="13" name="ストライプ矢印 12"/>
          <p:cNvSpPr/>
          <p:nvPr/>
        </p:nvSpPr>
        <p:spPr>
          <a:xfrm rot="5400000">
            <a:off x="4020441" y="2161058"/>
            <a:ext cx="1152133" cy="6136289"/>
          </a:xfrm>
          <a:prstGeom prst="stripedRight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ja-JP" altLang="en-US" b="1" dirty="0" smtClean="0"/>
              <a:t>ＳＯＣを中心に</a:t>
            </a:r>
            <a:endParaRPr lang="en-US" altLang="ja-JP" b="1" dirty="0" smtClean="0"/>
          </a:p>
          <a:p>
            <a:pPr algn="ctr"/>
            <a:r>
              <a:rPr kumimoji="1" lang="ja-JP" altLang="en-US" b="1" dirty="0" smtClean="0"/>
              <a:t>多様な水辺関係者と実践</a:t>
            </a:r>
            <a:endParaRPr kumimoji="1" lang="ja-JP" altLang="en-US" b="1" dirty="0"/>
          </a:p>
        </p:txBody>
      </p:sp>
      <p:sp>
        <p:nvSpPr>
          <p:cNvPr id="12" name="タイトル 1"/>
          <p:cNvSpPr txBox="1">
            <a:spLocks/>
          </p:cNvSpPr>
          <p:nvPr/>
        </p:nvSpPr>
        <p:spPr>
          <a:xfrm>
            <a:off x="517039" y="67807"/>
            <a:ext cx="8063660" cy="552881"/>
          </a:xfrm>
          <a:prstGeom prst="rect">
            <a:avLst/>
          </a:prstGeom>
          <a:gradFill>
            <a:gsLst>
              <a:gs pos="2000">
                <a:schemeClr val="tx2">
                  <a:lumMod val="75000"/>
                </a:schemeClr>
              </a:gs>
              <a:gs pos="41000">
                <a:schemeClr val="tx2">
                  <a:lumMod val="60000"/>
                  <a:lumOff val="40000"/>
                </a:schemeClr>
              </a:gs>
              <a:gs pos="78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水都大阪コンソーシアム（ＳＯＣ）の役割・取組み</a:t>
            </a:r>
            <a:endParaRPr lang="ja-JP" altLang="en-US" sz="2400" b="1" dirty="0">
              <a:solidFill>
                <a:schemeClr val="bg1"/>
              </a:solidFill>
            </a:endParaRPr>
          </a:p>
        </p:txBody>
      </p:sp>
      <p:sp>
        <p:nvSpPr>
          <p:cNvPr id="2" name="角丸四角形 1"/>
          <p:cNvSpPr/>
          <p:nvPr/>
        </p:nvSpPr>
        <p:spPr>
          <a:xfrm>
            <a:off x="116436" y="5877272"/>
            <a:ext cx="8928992" cy="8728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a:effectLst>
                  <a:outerShdw blurRad="38100" dist="38100" dir="2700000" algn="tl">
                    <a:srgbClr val="000000">
                      <a:alpha val="43137"/>
                    </a:srgbClr>
                  </a:outerShdw>
                </a:effectLst>
              </a:rPr>
              <a:t>東西軸を中心とした水の回廊の魅力創出により</a:t>
            </a:r>
            <a:endParaRPr lang="en-US" altLang="ja-JP" sz="2000" b="1" dirty="0">
              <a:effectLst>
                <a:outerShdw blurRad="38100" dist="38100" dir="2700000" algn="tl">
                  <a:srgbClr val="000000">
                    <a:alpha val="43137"/>
                  </a:srgbClr>
                </a:outerShdw>
              </a:effectLst>
            </a:endParaRPr>
          </a:p>
          <a:p>
            <a:pPr algn="ctr"/>
            <a:r>
              <a:rPr lang="ja-JP" altLang="en-US" sz="2000" b="1" dirty="0">
                <a:effectLst>
                  <a:outerShdw blurRad="38100" dist="38100" dir="2700000" algn="tl">
                    <a:srgbClr val="000000">
                      <a:alpha val="43137"/>
                    </a:srgbClr>
                  </a:outerShdw>
                </a:effectLst>
              </a:rPr>
              <a:t>「船が行き交い、内外の人々が水辺に集い憩う世界に類をみない水都の修景」</a:t>
            </a:r>
            <a:endParaRPr lang="en-US" altLang="ja-JP" sz="2000" b="1" dirty="0">
              <a:effectLst>
                <a:outerShdw blurRad="38100" dist="38100" dir="2700000" algn="tl">
                  <a:srgbClr val="000000">
                    <a:alpha val="43137"/>
                  </a:srgbClr>
                </a:outerShdw>
              </a:effectLst>
            </a:endParaRPr>
          </a:p>
        </p:txBody>
      </p:sp>
      <p:sp>
        <p:nvSpPr>
          <p:cNvPr id="14" name="円/楕円 13"/>
          <p:cNvSpPr/>
          <p:nvPr/>
        </p:nvSpPr>
        <p:spPr>
          <a:xfrm>
            <a:off x="8040639" y="476672"/>
            <a:ext cx="1080120" cy="5251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smtClean="0"/>
              <a:t>役割</a:t>
            </a:r>
            <a:endParaRPr kumimoji="1" lang="ja-JP" altLang="en-US" sz="1600" b="1" dirty="0"/>
          </a:p>
        </p:txBody>
      </p:sp>
      <p:sp>
        <p:nvSpPr>
          <p:cNvPr id="15" name="テキスト ボックス 14"/>
          <p:cNvSpPr txBox="1"/>
          <p:nvPr/>
        </p:nvSpPr>
        <p:spPr>
          <a:xfrm>
            <a:off x="8586320" y="11593"/>
            <a:ext cx="539552" cy="369332"/>
          </a:xfrm>
          <a:prstGeom prst="rect">
            <a:avLst/>
          </a:prstGeom>
          <a:noFill/>
        </p:spPr>
        <p:txBody>
          <a:bodyPr wrap="square" rtlCol="0">
            <a:spAutoFit/>
          </a:bodyP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４</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833887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9871" y="1510229"/>
            <a:ext cx="9072000" cy="5299377"/>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a:solidFill>
                <a:schemeClr val="tx1"/>
              </a:solidFill>
            </a:endParaRPr>
          </a:p>
        </p:txBody>
      </p:sp>
      <p:sp>
        <p:nvSpPr>
          <p:cNvPr id="2" name="上矢印 1"/>
          <p:cNvSpPr/>
          <p:nvPr/>
        </p:nvSpPr>
        <p:spPr>
          <a:xfrm>
            <a:off x="3940339" y="188640"/>
            <a:ext cx="1631512" cy="6505914"/>
          </a:xfrm>
          <a:prstGeom prst="upArrow">
            <a:avLst/>
          </a:prstGeom>
        </p:spPr>
        <p:style>
          <a:lnRef idx="0">
            <a:schemeClr val="accent4"/>
          </a:lnRef>
          <a:fillRef idx="3">
            <a:schemeClr val="accent4"/>
          </a:fillRef>
          <a:effectRef idx="3">
            <a:schemeClr val="accent4"/>
          </a:effectRef>
          <a:fontRef idx="minor">
            <a:schemeClr val="lt1"/>
          </a:fontRef>
        </p:style>
        <p:txBody>
          <a:bodyPr vert="eaVert" rtlCol="0" anchor="ctr"/>
          <a:lstStyle/>
          <a:p>
            <a:pPr algn="ctr"/>
            <a:endParaRPr lang="en-US" altLang="ja-JP" sz="1600" b="1" dirty="0" smtClean="0"/>
          </a:p>
          <a:p>
            <a:pPr algn="ctr"/>
            <a:endParaRPr lang="ja-JP" altLang="en-US" sz="1600" b="1" dirty="0"/>
          </a:p>
        </p:txBody>
      </p:sp>
      <p:sp>
        <p:nvSpPr>
          <p:cNvPr id="8" name="大かっこ 7"/>
          <p:cNvSpPr/>
          <p:nvPr/>
        </p:nvSpPr>
        <p:spPr>
          <a:xfrm>
            <a:off x="5584070" y="1993743"/>
            <a:ext cx="2258709" cy="333352"/>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楕円 15"/>
          <p:cNvSpPr/>
          <p:nvPr/>
        </p:nvSpPr>
        <p:spPr>
          <a:xfrm>
            <a:off x="55709" y="981665"/>
            <a:ext cx="2884490" cy="5760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1500" b="1" dirty="0" smtClean="0"/>
              <a:t>2020</a:t>
            </a:r>
            <a:r>
              <a:rPr lang="ja-JP" altLang="en-US" sz="1500" b="1" dirty="0" smtClean="0"/>
              <a:t>年に向けた</a:t>
            </a:r>
            <a:endParaRPr lang="en-US" altLang="ja-JP" sz="1500" b="1" dirty="0" smtClean="0"/>
          </a:p>
          <a:p>
            <a:pPr algn="ctr"/>
            <a:r>
              <a:rPr kumimoji="1" lang="ja-JP" altLang="en-US" sz="1500" b="1" dirty="0" smtClean="0"/>
              <a:t>取組み概要</a:t>
            </a:r>
            <a:endParaRPr kumimoji="1" lang="ja-JP" altLang="en-US" sz="1500" b="1" dirty="0"/>
          </a:p>
        </p:txBody>
      </p:sp>
      <p:sp>
        <p:nvSpPr>
          <p:cNvPr id="11" name="正方形/長方形 10"/>
          <p:cNvSpPr/>
          <p:nvPr/>
        </p:nvSpPr>
        <p:spPr>
          <a:xfrm>
            <a:off x="103335" y="1631074"/>
            <a:ext cx="4108625" cy="3886158"/>
          </a:xfrm>
          <a:prstGeom prst="rec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72000" rtlCol="0" anchor="t" anchorCtr="0"/>
          <a:lstStyle/>
          <a:p>
            <a:pPr algn="ctr"/>
            <a:r>
              <a:rPr kumimoji="1" lang="ja-JP" altLang="en-US" sz="1400" b="1" dirty="0" smtClean="0"/>
              <a:t>水都の魅力の「広がり」と「厚み」をめざし</a:t>
            </a:r>
            <a:endParaRPr kumimoji="1" lang="en-US" altLang="ja-JP" sz="1400" b="1" dirty="0" smtClean="0"/>
          </a:p>
          <a:p>
            <a:pPr algn="ctr"/>
            <a:r>
              <a:rPr kumimoji="1" lang="ja-JP" altLang="en-US" sz="1400" b="1" dirty="0" smtClean="0"/>
              <a:t>取組みをステップアップ</a:t>
            </a:r>
            <a:endParaRPr kumimoji="1" lang="ja-JP" altLang="en-US" sz="1400" b="1" dirty="0"/>
          </a:p>
        </p:txBody>
      </p:sp>
      <p:sp>
        <p:nvSpPr>
          <p:cNvPr id="17" name="角丸四角形 4"/>
          <p:cNvSpPr/>
          <p:nvPr/>
        </p:nvSpPr>
        <p:spPr>
          <a:xfrm>
            <a:off x="6077968" y="1606220"/>
            <a:ext cx="2888145" cy="1333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000" tIns="0" rIns="0" bIns="0" numCol="1" spcCol="1270" anchor="t" anchorCtr="0">
            <a:noAutofit/>
          </a:bodyPr>
          <a:lstStyle/>
          <a:p>
            <a:pPr lvl="0" algn="l" defTabSz="1244600">
              <a:lnSpc>
                <a:spcPct val="90000"/>
              </a:lnSpc>
              <a:spcBef>
                <a:spcPct val="0"/>
              </a:spcBef>
              <a:spcAft>
                <a:spcPts val="300"/>
              </a:spcAft>
            </a:pPr>
            <a:r>
              <a:rPr kumimoji="1" lang="en-US" altLang="ja-JP" sz="2800" b="1" kern="1200" dirty="0" smtClean="0"/>
              <a:t>  </a:t>
            </a:r>
            <a:r>
              <a:rPr kumimoji="1" lang="en-US" altLang="ja-JP" sz="2800" b="1" u="none" kern="1200" dirty="0" smtClean="0"/>
              <a:t>2020</a:t>
            </a:r>
            <a:r>
              <a:rPr kumimoji="1" lang="ja-JP" altLang="en-US" sz="2800" b="1" u="none" kern="1200" dirty="0" smtClean="0"/>
              <a:t>年</a:t>
            </a:r>
            <a:endParaRPr kumimoji="1" lang="en-US" altLang="ja-JP" sz="2800" b="1" u="none" kern="1200" dirty="0" smtClean="0"/>
          </a:p>
          <a:p>
            <a:pPr lvl="0" algn="l" defTabSz="1244600">
              <a:lnSpc>
                <a:spcPct val="100000"/>
              </a:lnSpc>
              <a:spcBef>
                <a:spcPct val="0"/>
              </a:spcBef>
              <a:spcAft>
                <a:spcPts val="0"/>
              </a:spcAft>
            </a:pPr>
            <a:r>
              <a:rPr kumimoji="1" lang="ja-JP" altLang="en-US" sz="1200" b="1" i="0" kern="1200" dirty="0" smtClean="0"/>
              <a:t>☆多彩なｸﾙｰｽﾞの創出</a:t>
            </a:r>
            <a:endParaRPr kumimoji="1" lang="en-US" altLang="ja-JP" sz="1200" b="1" i="0" kern="1200" dirty="0" smtClean="0"/>
          </a:p>
          <a:p>
            <a:pPr lvl="0" algn="l" defTabSz="1244600">
              <a:lnSpc>
                <a:spcPct val="90000"/>
              </a:lnSpc>
              <a:spcBef>
                <a:spcPct val="0"/>
              </a:spcBef>
              <a:spcAft>
                <a:spcPts val="0"/>
              </a:spcAft>
            </a:pPr>
            <a:r>
              <a:rPr kumimoji="1" lang="ja-JP" altLang="en-US" sz="1200" b="1" i="0" kern="1200" dirty="0" smtClean="0"/>
              <a:t>    大阪の主要観光地（ﾍﾞ  ｲ・道頓堀・　　</a:t>
            </a:r>
            <a:endParaRPr kumimoji="1" lang="en-US" altLang="ja-JP" sz="1200" b="1" i="0" kern="1200" dirty="0" smtClean="0"/>
          </a:p>
          <a:p>
            <a:pPr lvl="0" algn="l" defTabSz="1244600">
              <a:lnSpc>
                <a:spcPct val="90000"/>
              </a:lnSpc>
              <a:spcBef>
                <a:spcPct val="0"/>
              </a:spcBef>
              <a:spcAft>
                <a:spcPts val="0"/>
              </a:spcAft>
            </a:pPr>
            <a:r>
              <a:rPr kumimoji="1" lang="ja-JP" altLang="en-US" sz="1200" b="1" i="0" kern="1200" dirty="0" smtClean="0"/>
              <a:t>　  大阪城等）が舟運でつながる　など</a:t>
            </a:r>
            <a:endParaRPr kumimoji="1" lang="en-US" altLang="ja-JP" sz="1200" b="1" i="0" kern="1200" dirty="0" smtClean="0"/>
          </a:p>
          <a:p>
            <a:pPr lvl="0" algn="l" defTabSz="1244600">
              <a:lnSpc>
                <a:spcPct val="100000"/>
              </a:lnSpc>
              <a:spcBef>
                <a:spcPct val="0"/>
              </a:spcBef>
              <a:spcAft>
                <a:spcPts val="0"/>
              </a:spcAft>
            </a:pPr>
            <a:r>
              <a:rPr kumimoji="1" lang="ja-JP" altLang="en-US" sz="1200" b="1" i="0" kern="1200" dirty="0" smtClean="0"/>
              <a:t>☆水辺を楽しむｺﾝﾃﾝﾂの充実</a:t>
            </a:r>
            <a:endParaRPr kumimoji="1" lang="en-US" altLang="ja-JP" sz="1200" b="1" i="0" kern="1200" dirty="0" smtClean="0"/>
          </a:p>
          <a:p>
            <a:pPr lvl="0" algn="l" defTabSz="1244600">
              <a:lnSpc>
                <a:spcPct val="100000"/>
              </a:lnSpc>
              <a:spcBef>
                <a:spcPct val="0"/>
              </a:spcBef>
              <a:spcAft>
                <a:spcPts val="0"/>
              </a:spcAft>
            </a:pPr>
            <a:r>
              <a:rPr kumimoji="1" lang="ja-JP" altLang="en-US" sz="1200" b="1" i="0" kern="1200" dirty="0" smtClean="0"/>
              <a:t>☆国際的なﾌﾟﾚｾﾞﾝｽの向上</a:t>
            </a:r>
            <a:endParaRPr kumimoji="1" lang="en-US" altLang="ja-JP" sz="1200" b="1" i="0" kern="1200" dirty="0" smtClean="0"/>
          </a:p>
          <a:p>
            <a:pPr lvl="0" algn="l" defTabSz="1244600">
              <a:lnSpc>
                <a:spcPct val="100000"/>
              </a:lnSpc>
              <a:spcBef>
                <a:spcPct val="0"/>
              </a:spcBef>
              <a:spcAft>
                <a:spcPts val="0"/>
              </a:spcAft>
            </a:pPr>
            <a:r>
              <a:rPr kumimoji="1" lang="ja-JP" altLang="en-US" sz="1200" b="1" i="0" kern="1200" dirty="0" smtClean="0"/>
              <a:t>☆個性が磨かれにぎわいと</a:t>
            </a:r>
            <a:endParaRPr kumimoji="1" lang="en-US" altLang="ja-JP" sz="1200" b="1" i="0" kern="1200" dirty="0" smtClean="0"/>
          </a:p>
          <a:p>
            <a:pPr lvl="0" algn="l" defTabSz="1244600">
              <a:lnSpc>
                <a:spcPct val="100000"/>
              </a:lnSpc>
              <a:spcBef>
                <a:spcPct val="0"/>
              </a:spcBef>
              <a:spcAft>
                <a:spcPts val="0"/>
              </a:spcAft>
            </a:pPr>
            <a:r>
              <a:rPr kumimoji="1" lang="en-US" altLang="ja-JP" sz="1200" b="1" i="0" kern="1200" dirty="0" smtClean="0"/>
              <a:t>  </a:t>
            </a:r>
            <a:r>
              <a:rPr kumimoji="1" lang="ja-JP" altLang="en-US" sz="1200" b="1" i="0" kern="1200" dirty="0" smtClean="0"/>
              <a:t>活気に溢れた水辺拠点形成</a:t>
            </a:r>
            <a:endParaRPr kumimoji="1" lang="en-US" altLang="ja-JP" sz="1200" b="1" i="0" kern="1200" dirty="0" smtClean="0"/>
          </a:p>
        </p:txBody>
      </p:sp>
      <p:sp>
        <p:nvSpPr>
          <p:cNvPr id="10" name="メモ 9"/>
          <p:cNvSpPr/>
          <p:nvPr/>
        </p:nvSpPr>
        <p:spPr>
          <a:xfrm>
            <a:off x="5895513" y="1647614"/>
            <a:ext cx="3140983" cy="1700808"/>
          </a:xfrm>
          <a:prstGeom prst="foldedCorner">
            <a:avLst>
              <a:gd name="adj" fmla="val 9387"/>
            </a:avLst>
          </a:prstGeom>
        </p:spPr>
        <p:style>
          <a:lnRef idx="0">
            <a:schemeClr val="accent1"/>
          </a:lnRef>
          <a:fillRef idx="3">
            <a:schemeClr val="accent1"/>
          </a:fillRef>
          <a:effectRef idx="3">
            <a:schemeClr val="accent1"/>
          </a:effectRef>
          <a:fontRef idx="minor">
            <a:schemeClr val="lt1"/>
          </a:fontRef>
        </p:style>
        <p:txBody>
          <a:bodyPr tIns="180000" rtlCol="0" anchor="ctr"/>
          <a:lstStyle/>
          <a:p>
            <a:pPr lvl="0" defTabSz="1244600">
              <a:lnSpc>
                <a:spcPct val="90000"/>
              </a:lnSpc>
              <a:spcBef>
                <a:spcPct val="0"/>
              </a:spcBef>
              <a:spcAft>
                <a:spcPts val="300"/>
              </a:spcAft>
            </a:pPr>
            <a:r>
              <a:rPr lang="ja-JP" altLang="en-US" sz="2400" b="1" dirty="0" smtClean="0"/>
              <a:t>　  </a:t>
            </a:r>
            <a:r>
              <a:rPr lang="en-US" altLang="ja-JP" sz="2400" b="1" dirty="0" smtClean="0"/>
              <a:t>2020</a:t>
            </a:r>
            <a:r>
              <a:rPr lang="ja-JP" altLang="en-US" sz="2400" b="1" dirty="0"/>
              <a:t>年</a:t>
            </a:r>
            <a:endParaRPr lang="en-US" altLang="ja-JP" sz="2400" b="1" dirty="0"/>
          </a:p>
          <a:p>
            <a:pPr lvl="0" defTabSz="1244600">
              <a:spcBef>
                <a:spcPct val="0"/>
              </a:spcBef>
            </a:pPr>
            <a:r>
              <a:rPr lang="ja-JP" altLang="en-US" sz="1200" b="1" dirty="0" smtClean="0"/>
              <a:t>　    ☆</a:t>
            </a:r>
            <a:r>
              <a:rPr lang="ja-JP" altLang="en-US" sz="1200" b="1" dirty="0"/>
              <a:t>多彩なｸﾙｰｽﾞの</a:t>
            </a:r>
            <a:r>
              <a:rPr lang="ja-JP" altLang="en-US" sz="1200" b="1" dirty="0" smtClean="0"/>
              <a:t>創出</a:t>
            </a:r>
            <a:endParaRPr lang="en-US" altLang="ja-JP" sz="1200" b="1" dirty="0" smtClean="0"/>
          </a:p>
          <a:p>
            <a:pPr lvl="0" defTabSz="1244600">
              <a:spcBef>
                <a:spcPct val="0"/>
              </a:spcBef>
            </a:pPr>
            <a:r>
              <a:rPr lang="ja-JP" altLang="en-US" sz="1200" b="1" dirty="0" smtClean="0"/>
              <a:t>　　    </a:t>
            </a:r>
            <a:r>
              <a:rPr lang="ja-JP" altLang="en-US" sz="1000" b="1" dirty="0" smtClean="0"/>
              <a:t>大阪</a:t>
            </a:r>
            <a:r>
              <a:rPr lang="ja-JP" altLang="en-US" sz="1000" b="1" dirty="0"/>
              <a:t>の主要観光地（ﾍﾞ  ｲ・道頓堀</a:t>
            </a:r>
            <a:r>
              <a:rPr lang="ja-JP" altLang="en-US" sz="1000" b="1" dirty="0" smtClean="0"/>
              <a:t>・ 大阪 城</a:t>
            </a:r>
            <a:r>
              <a:rPr lang="ja-JP" altLang="en-US" sz="1000" b="1" dirty="0"/>
              <a:t>等）が</a:t>
            </a:r>
            <a:r>
              <a:rPr lang="ja-JP" altLang="en-US" sz="1000" b="1" dirty="0" smtClean="0"/>
              <a:t>舟</a:t>
            </a:r>
            <a:r>
              <a:rPr lang="en-US" altLang="ja-JP" sz="1000" b="1" dirty="0"/>
              <a:t> </a:t>
            </a:r>
            <a:r>
              <a:rPr lang="en-US" altLang="ja-JP" sz="1000" b="1" dirty="0" smtClean="0"/>
              <a:t>       </a:t>
            </a:r>
            <a:r>
              <a:rPr lang="ja-JP" altLang="en-US" sz="1000" b="1" dirty="0" smtClean="0"/>
              <a:t>舟運</a:t>
            </a:r>
            <a:r>
              <a:rPr lang="ja-JP" altLang="en-US" sz="1000" b="1" dirty="0"/>
              <a:t>でつながる　など</a:t>
            </a:r>
            <a:endParaRPr lang="en-US" altLang="ja-JP" sz="1000" b="1" dirty="0"/>
          </a:p>
          <a:p>
            <a:pPr lvl="0" defTabSz="1244600">
              <a:spcBef>
                <a:spcPct val="0"/>
              </a:spcBef>
            </a:pPr>
            <a:r>
              <a:rPr lang="ja-JP" altLang="en-US" sz="1200" b="1" dirty="0" smtClean="0"/>
              <a:t>　    ☆</a:t>
            </a:r>
            <a:r>
              <a:rPr lang="ja-JP" altLang="en-US" sz="1200" b="1" dirty="0"/>
              <a:t>水辺を楽しむｺﾝﾃﾝﾂの充実</a:t>
            </a:r>
            <a:endParaRPr lang="en-US" altLang="ja-JP" sz="1200" b="1" dirty="0"/>
          </a:p>
          <a:p>
            <a:pPr lvl="0" defTabSz="1244600">
              <a:spcBef>
                <a:spcPct val="0"/>
              </a:spcBef>
            </a:pPr>
            <a:r>
              <a:rPr lang="ja-JP" altLang="en-US" sz="1200" b="1" dirty="0" smtClean="0"/>
              <a:t>　    ☆</a:t>
            </a:r>
            <a:r>
              <a:rPr lang="ja-JP" altLang="en-US" sz="1200" b="1" dirty="0"/>
              <a:t>国際的なﾌﾟﾚｾﾞﾝｽの向上</a:t>
            </a:r>
            <a:endParaRPr lang="en-US" altLang="ja-JP" sz="1200" b="1" dirty="0"/>
          </a:p>
          <a:p>
            <a:pPr lvl="0" defTabSz="1244600">
              <a:spcBef>
                <a:spcPct val="0"/>
              </a:spcBef>
            </a:pPr>
            <a:r>
              <a:rPr lang="ja-JP" altLang="en-US" sz="1200" b="1" dirty="0" smtClean="0"/>
              <a:t>　    ☆</a:t>
            </a:r>
            <a:r>
              <a:rPr lang="ja-JP" altLang="en-US" sz="1200" b="1" dirty="0"/>
              <a:t>個性が磨かれにぎわい</a:t>
            </a:r>
            <a:r>
              <a:rPr lang="ja-JP" altLang="en-US" sz="1200" b="1" dirty="0" smtClean="0"/>
              <a:t>と活気</a:t>
            </a:r>
            <a:r>
              <a:rPr lang="ja-JP" altLang="en-US" sz="1200" b="1" dirty="0"/>
              <a:t>に</a:t>
            </a:r>
            <a:r>
              <a:rPr lang="ja-JP" altLang="en-US" sz="1200" b="1" dirty="0" smtClean="0"/>
              <a:t>溢れた　</a:t>
            </a:r>
            <a:endParaRPr lang="en-US" altLang="ja-JP" sz="1200" b="1" dirty="0" smtClean="0"/>
          </a:p>
          <a:p>
            <a:pPr lvl="0" defTabSz="1244600">
              <a:spcBef>
                <a:spcPct val="0"/>
              </a:spcBef>
            </a:pPr>
            <a:r>
              <a:rPr lang="ja-JP" altLang="en-US" sz="1200" b="1" dirty="0"/>
              <a:t>　</a:t>
            </a:r>
            <a:r>
              <a:rPr lang="ja-JP" altLang="en-US" sz="1200" b="1" dirty="0" smtClean="0"/>
              <a:t>　      水辺拠点の形成</a:t>
            </a:r>
            <a:endParaRPr lang="en-US" altLang="ja-JP" sz="1200" b="1" dirty="0"/>
          </a:p>
        </p:txBody>
      </p:sp>
      <p:sp>
        <p:nvSpPr>
          <p:cNvPr id="13" name="円/楕円 12"/>
          <p:cNvSpPr>
            <a:spLocks noChangeAspect="1"/>
          </p:cNvSpPr>
          <p:nvPr/>
        </p:nvSpPr>
        <p:spPr>
          <a:xfrm>
            <a:off x="4522441" y="1581479"/>
            <a:ext cx="1633735" cy="1633732"/>
          </a:xfrm>
          <a:prstGeom prst="ellipse">
            <a:avLst/>
          </a:prstGeom>
          <a:blipFill>
            <a:blip r:embed="rId2" cstate="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sp>
      <p:sp>
        <p:nvSpPr>
          <p:cNvPr id="22" name="メモ 21"/>
          <p:cNvSpPr/>
          <p:nvPr/>
        </p:nvSpPr>
        <p:spPr>
          <a:xfrm>
            <a:off x="5918805" y="3594961"/>
            <a:ext cx="3117691" cy="1352290"/>
          </a:xfrm>
          <a:prstGeom prst="foldedCorner">
            <a:avLst>
              <a:gd name="adj" fmla="val 9387"/>
            </a:avLst>
          </a:prstGeom>
          <a:gradFill>
            <a:gsLst>
              <a:gs pos="0">
                <a:schemeClr val="accent3">
                  <a:lumMod val="75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tIns="180000" rtlCol="0" anchor="ctr"/>
          <a:lstStyle/>
          <a:p>
            <a:pPr lvl="0" defTabSz="1244600">
              <a:lnSpc>
                <a:spcPct val="90000"/>
              </a:lnSpc>
              <a:spcBef>
                <a:spcPct val="0"/>
              </a:spcBef>
              <a:spcAft>
                <a:spcPts val="300"/>
              </a:spcAft>
            </a:pPr>
            <a:r>
              <a:rPr lang="ja-JP" altLang="en-US" sz="2400" b="1" dirty="0" smtClean="0"/>
              <a:t>　  </a:t>
            </a:r>
            <a:r>
              <a:rPr lang="en-US" altLang="ja-JP" sz="2400" b="1" dirty="0" smtClean="0"/>
              <a:t>2019</a:t>
            </a:r>
            <a:r>
              <a:rPr lang="ja-JP" altLang="en-US" sz="2400" b="1" dirty="0" smtClean="0"/>
              <a:t>年</a:t>
            </a:r>
            <a:endParaRPr lang="en-US" altLang="ja-JP" sz="2400" b="1" dirty="0"/>
          </a:p>
          <a:p>
            <a:pPr lvl="0" defTabSz="1244600">
              <a:spcBef>
                <a:spcPct val="0"/>
              </a:spcBef>
            </a:pPr>
            <a:r>
              <a:rPr lang="ja-JP" altLang="en-US" sz="1200" b="1" dirty="0" smtClean="0"/>
              <a:t>　  　◆舟運や観光コンテンツの充実と</a:t>
            </a:r>
            <a:endParaRPr lang="en-US" altLang="ja-JP" sz="1200" b="1" dirty="0" smtClean="0"/>
          </a:p>
          <a:p>
            <a:pPr lvl="0" defTabSz="1244600">
              <a:spcBef>
                <a:spcPct val="0"/>
              </a:spcBef>
            </a:pPr>
            <a:r>
              <a:rPr lang="ja-JP" altLang="en-US" sz="1200" b="1" dirty="0"/>
              <a:t>　</a:t>
            </a:r>
            <a:r>
              <a:rPr lang="ja-JP" altLang="en-US" sz="1200" b="1" dirty="0" smtClean="0"/>
              <a:t>　　　アクションの実践</a:t>
            </a:r>
            <a:endParaRPr lang="en-US" altLang="ja-JP" sz="1200" b="1" dirty="0" smtClean="0"/>
          </a:p>
          <a:p>
            <a:pPr lvl="0" defTabSz="1244600"/>
            <a:r>
              <a:rPr lang="ja-JP" altLang="en-US" sz="1200" b="1" dirty="0" smtClean="0"/>
              <a:t>　  　◆大阪のおもてなし空間創造に向けた</a:t>
            </a:r>
            <a:endParaRPr lang="en-US" altLang="ja-JP" sz="1200" b="1" dirty="0" smtClean="0"/>
          </a:p>
          <a:p>
            <a:pPr lvl="0" defTabSz="1244600"/>
            <a:r>
              <a:rPr lang="ja-JP" altLang="en-US" sz="1200" b="1" dirty="0"/>
              <a:t>　</a:t>
            </a:r>
            <a:r>
              <a:rPr lang="ja-JP" altLang="en-US" sz="1200" b="1" dirty="0" smtClean="0"/>
              <a:t>　　　取組み</a:t>
            </a:r>
            <a:endParaRPr lang="en-US" altLang="ja-JP" sz="1200" b="1" dirty="0"/>
          </a:p>
        </p:txBody>
      </p:sp>
      <p:sp>
        <p:nvSpPr>
          <p:cNvPr id="24" name="正方形/長方形 23"/>
          <p:cNvSpPr/>
          <p:nvPr/>
        </p:nvSpPr>
        <p:spPr>
          <a:xfrm>
            <a:off x="121671" y="5650281"/>
            <a:ext cx="3616570" cy="102103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kumimoji="1" lang="en-US" altLang="ja-JP" sz="2400" b="1" dirty="0" smtClean="0"/>
              <a:t>2017</a:t>
            </a:r>
            <a:r>
              <a:rPr kumimoji="1" lang="ja-JP" altLang="en-US" sz="2400" b="1" dirty="0" smtClean="0"/>
              <a:t>年</a:t>
            </a:r>
            <a:endParaRPr kumimoji="1" lang="en-US" altLang="ja-JP" sz="2400" b="1" dirty="0" smtClean="0"/>
          </a:p>
          <a:p>
            <a:r>
              <a:rPr lang="ja-JP" altLang="en-US" sz="1100" b="1" dirty="0" smtClean="0"/>
              <a:t>◆民間のｱｲﾃﾞｱ・ﾉｳﾊｳを活用した舟運創造と舟運拠点化</a:t>
            </a:r>
            <a:endParaRPr lang="en-US" altLang="ja-JP" sz="1100" b="1" dirty="0" smtClean="0"/>
          </a:p>
          <a:p>
            <a:r>
              <a:rPr kumimoji="1" lang="ja-JP" altLang="en-US" sz="1100" b="1" dirty="0" smtClean="0"/>
              <a:t>◆水辺に集い憩うにぎわいや魅力の創造・発信</a:t>
            </a:r>
            <a:endParaRPr kumimoji="1" lang="en-US" altLang="ja-JP" sz="1100" b="1" dirty="0" smtClean="0"/>
          </a:p>
          <a:p>
            <a:r>
              <a:rPr lang="ja-JP" altLang="en-US" sz="1100" b="1" dirty="0" smtClean="0"/>
              <a:t>◆水辺のプレイヤーとの関係構築　などの取組み　</a:t>
            </a:r>
            <a:endParaRPr kumimoji="1" lang="ja-JP" altLang="en-US" sz="1100" b="1" dirty="0"/>
          </a:p>
        </p:txBody>
      </p:sp>
      <p:sp>
        <p:nvSpPr>
          <p:cNvPr id="25" name="メモ 24"/>
          <p:cNvSpPr/>
          <p:nvPr/>
        </p:nvSpPr>
        <p:spPr>
          <a:xfrm>
            <a:off x="5904809" y="5326782"/>
            <a:ext cx="3131687" cy="1332657"/>
          </a:xfrm>
          <a:prstGeom prst="foldedCorner">
            <a:avLst>
              <a:gd name="adj" fmla="val 9387"/>
            </a:avLst>
          </a:prstGeom>
        </p:spPr>
        <p:style>
          <a:lnRef idx="0">
            <a:schemeClr val="accent2"/>
          </a:lnRef>
          <a:fillRef idx="3">
            <a:schemeClr val="accent2"/>
          </a:fillRef>
          <a:effectRef idx="3">
            <a:schemeClr val="accent2"/>
          </a:effectRef>
          <a:fontRef idx="minor">
            <a:schemeClr val="lt1"/>
          </a:fontRef>
        </p:style>
        <p:txBody>
          <a:bodyPr tIns="180000" rtlCol="0" anchor="ctr"/>
          <a:lstStyle/>
          <a:p>
            <a:pPr lvl="0" defTabSz="1244600">
              <a:lnSpc>
                <a:spcPct val="90000"/>
              </a:lnSpc>
              <a:spcBef>
                <a:spcPct val="0"/>
              </a:spcBef>
              <a:spcAft>
                <a:spcPts val="300"/>
              </a:spcAft>
            </a:pPr>
            <a:r>
              <a:rPr lang="ja-JP" altLang="en-US" sz="2400" b="1" dirty="0" smtClean="0"/>
              <a:t>　  </a:t>
            </a:r>
            <a:r>
              <a:rPr lang="en-US" altLang="ja-JP" sz="2400" b="1" dirty="0" smtClean="0"/>
              <a:t>2018</a:t>
            </a:r>
            <a:r>
              <a:rPr lang="ja-JP" altLang="en-US" sz="2400" b="1" dirty="0" smtClean="0"/>
              <a:t>年</a:t>
            </a:r>
            <a:endParaRPr lang="en-US" altLang="ja-JP" sz="2400" b="1" dirty="0"/>
          </a:p>
          <a:p>
            <a:pPr lvl="0" defTabSz="1244600">
              <a:spcBef>
                <a:spcPct val="0"/>
              </a:spcBef>
            </a:pPr>
            <a:r>
              <a:rPr lang="ja-JP" altLang="en-US" sz="1200" b="1" dirty="0" smtClean="0"/>
              <a:t>　　  ◆ベイエリアの動向を見据えた水の東西</a:t>
            </a:r>
            <a:endParaRPr lang="en-US" altLang="ja-JP" sz="1200" b="1" dirty="0" smtClean="0"/>
          </a:p>
          <a:p>
            <a:pPr lvl="0" defTabSz="1244600">
              <a:spcBef>
                <a:spcPct val="0"/>
              </a:spcBef>
            </a:pPr>
            <a:r>
              <a:rPr lang="ja-JP" altLang="en-US" sz="1200" b="1" dirty="0"/>
              <a:t>　</a:t>
            </a:r>
            <a:r>
              <a:rPr lang="ja-JP" altLang="en-US" sz="1200" b="1" dirty="0" smtClean="0"/>
              <a:t>　　　軸・回廊の</a:t>
            </a:r>
            <a:r>
              <a:rPr lang="ja-JP" altLang="en-US" sz="1200" b="1" dirty="0"/>
              <a:t>ﾎﾟﾃﾝｼｬﾙ</a:t>
            </a:r>
            <a:r>
              <a:rPr lang="ja-JP" altLang="en-US" sz="1200" b="1" dirty="0" smtClean="0"/>
              <a:t>・課題の洗い出し</a:t>
            </a:r>
            <a:endParaRPr lang="en-US" altLang="ja-JP" sz="1200" b="1" dirty="0" smtClean="0"/>
          </a:p>
          <a:p>
            <a:pPr lvl="0" defTabSz="1244600">
              <a:spcBef>
                <a:spcPct val="0"/>
              </a:spcBef>
            </a:pPr>
            <a:r>
              <a:rPr lang="ja-JP" altLang="en-US" sz="1200" b="1" dirty="0"/>
              <a:t>　</a:t>
            </a:r>
            <a:r>
              <a:rPr lang="ja-JP" altLang="en-US" sz="1200" b="1" dirty="0" smtClean="0"/>
              <a:t>　  ◆商品化に向けたプランニングとトライ</a:t>
            </a:r>
            <a:endParaRPr lang="en-US" altLang="ja-JP" sz="1200" b="1" dirty="0" smtClean="0"/>
          </a:p>
          <a:p>
            <a:pPr lvl="0" defTabSz="1244600">
              <a:spcBef>
                <a:spcPct val="0"/>
              </a:spcBef>
            </a:pPr>
            <a:r>
              <a:rPr lang="ja-JP" altLang="en-US" sz="1200" b="1" dirty="0"/>
              <a:t>　</a:t>
            </a:r>
            <a:r>
              <a:rPr lang="ja-JP" altLang="en-US" sz="1200" b="1" dirty="0" smtClean="0"/>
              <a:t>　　    アルの実践</a:t>
            </a:r>
            <a:endParaRPr lang="en-US" altLang="ja-JP" sz="1200" b="1" dirty="0"/>
          </a:p>
        </p:txBody>
      </p:sp>
      <p:sp>
        <p:nvSpPr>
          <p:cNvPr id="18" name="円/楕円 17"/>
          <p:cNvSpPr>
            <a:spLocks noChangeAspect="1"/>
          </p:cNvSpPr>
          <p:nvPr/>
        </p:nvSpPr>
        <p:spPr>
          <a:xfrm>
            <a:off x="4522071" y="3357420"/>
            <a:ext cx="1634105" cy="1634101"/>
          </a:xfrm>
          <a:prstGeom prst="ellipse">
            <a:avLst/>
          </a:prstGeom>
          <a:blipFill>
            <a:blip r:embed="rId3" cstate="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5">
              <a:tint val="50000"/>
              <a:hueOff val="-5341183"/>
              <a:satOff val="23809"/>
              <a:lumOff val="2104"/>
              <a:alphaOff val="0"/>
            </a:schemeClr>
          </a:effectRef>
          <a:fontRef idx="minor">
            <a:schemeClr val="lt1">
              <a:hueOff val="0"/>
              <a:satOff val="0"/>
              <a:lumOff val="0"/>
              <a:alphaOff val="0"/>
            </a:schemeClr>
          </a:fontRef>
        </p:style>
      </p:sp>
      <p:sp>
        <p:nvSpPr>
          <p:cNvPr id="23" name="円/楕円 22"/>
          <p:cNvSpPr>
            <a:spLocks noChangeAspect="1"/>
          </p:cNvSpPr>
          <p:nvPr/>
        </p:nvSpPr>
        <p:spPr>
          <a:xfrm>
            <a:off x="4522441" y="5082857"/>
            <a:ext cx="1633735" cy="1633732"/>
          </a:xfrm>
          <a:prstGeom prst="ellipse">
            <a:avLst/>
          </a:prstGeom>
          <a:blipFill>
            <a:blip r:embed="rId4" cstate="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27" name="円形吹き出し 26"/>
          <p:cNvSpPr/>
          <p:nvPr/>
        </p:nvSpPr>
        <p:spPr>
          <a:xfrm>
            <a:off x="5364088" y="452164"/>
            <a:ext cx="3779912" cy="961550"/>
          </a:xfrm>
          <a:prstGeom prst="wedgeEllipseCallout">
            <a:avLst>
              <a:gd name="adj1" fmla="val -64452"/>
              <a:gd name="adj2" fmla="val 43937"/>
            </a:avLst>
          </a:prstGeom>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ja-JP" altLang="en-US" sz="1300" b="1" dirty="0" smtClean="0"/>
              <a:t>水都</a:t>
            </a:r>
            <a:r>
              <a:rPr lang="ja-JP" altLang="en-US" sz="1300" b="1" dirty="0"/>
              <a:t>大阪の</a:t>
            </a:r>
            <a:r>
              <a:rPr lang="ja-JP" altLang="en-US" sz="1300" b="1" dirty="0" smtClean="0"/>
              <a:t>取組み</a:t>
            </a:r>
            <a:r>
              <a:rPr lang="ja-JP" altLang="en-US" sz="1300" b="1" dirty="0"/>
              <a:t>を</a:t>
            </a:r>
            <a:r>
              <a:rPr lang="ja-JP" altLang="en-US" sz="1300" b="1" dirty="0" smtClean="0"/>
              <a:t>通じた</a:t>
            </a:r>
            <a:endParaRPr lang="en-US" altLang="ja-JP" sz="1300" b="1" dirty="0" smtClean="0"/>
          </a:p>
          <a:p>
            <a:pPr algn="ctr"/>
            <a:r>
              <a:rPr lang="ja-JP" altLang="en-US" sz="1300" b="1" dirty="0" smtClean="0"/>
              <a:t>大阪</a:t>
            </a:r>
            <a:r>
              <a:rPr lang="ja-JP" altLang="en-US" sz="1300" b="1" dirty="0"/>
              <a:t>のプレゼンスの向上、</a:t>
            </a:r>
            <a:endParaRPr lang="en-US" altLang="ja-JP" sz="1300" b="1" dirty="0"/>
          </a:p>
          <a:p>
            <a:pPr algn="ctr"/>
            <a:r>
              <a:rPr lang="ja-JP" altLang="en-US" sz="1300" b="1" dirty="0"/>
              <a:t>まちづくり・経済（雇用・税収）への貢献</a:t>
            </a:r>
            <a:endParaRPr lang="en-US" altLang="ja-JP" sz="1300" b="1" dirty="0"/>
          </a:p>
        </p:txBody>
      </p:sp>
      <p:sp>
        <p:nvSpPr>
          <p:cNvPr id="28" name="ストライプ矢印 27"/>
          <p:cNvSpPr/>
          <p:nvPr/>
        </p:nvSpPr>
        <p:spPr>
          <a:xfrm>
            <a:off x="3804442" y="5754324"/>
            <a:ext cx="702053" cy="86503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rotWithShape="1">
          <a:blip r:embed="rId5" cstate="print">
            <a:grayscl/>
            <a:extLst>
              <a:ext uri="{BEBA8EAE-BF5A-486C-A8C5-ECC9F3942E4B}">
                <a14:imgProps xmlns:a14="http://schemas.microsoft.com/office/drawing/2010/main">
                  <a14:imgLayer r:embed="rId6">
                    <a14:imgEffect>
                      <a14:colorTemperature colorTemp="11200"/>
                    </a14:imgEffect>
                    <a14:imgEffect>
                      <a14:saturation sat="0"/>
                    </a14:imgEffect>
                  </a14:imgLayer>
                </a14:imgProps>
              </a:ext>
              <a:ext uri="{28A0092B-C50C-407E-A947-70E740481C1C}">
                <a14:useLocalDpi xmlns:a14="http://schemas.microsoft.com/office/drawing/2010/main"/>
              </a:ext>
            </a:extLst>
          </a:blip>
          <a:srcRect l="344" r="12850"/>
          <a:stretch/>
        </p:blipFill>
        <p:spPr>
          <a:xfrm>
            <a:off x="212882" y="3344417"/>
            <a:ext cx="3861956" cy="2095691"/>
          </a:xfrm>
          <a:prstGeom prst="rect">
            <a:avLst/>
          </a:prstGeom>
          <a:solidFill>
            <a:schemeClr val="accent6">
              <a:lumMod val="60000"/>
              <a:lumOff val="40000"/>
            </a:schemeClr>
          </a:solidFill>
          <a:ln w="6350">
            <a:solidFill>
              <a:schemeClr val="bg1"/>
            </a:solidFill>
          </a:ln>
        </p:spPr>
      </p:pic>
      <p:sp>
        <p:nvSpPr>
          <p:cNvPr id="29" name="円/楕円 28"/>
          <p:cNvSpPr/>
          <p:nvPr/>
        </p:nvSpPr>
        <p:spPr>
          <a:xfrm>
            <a:off x="2764684" y="3525630"/>
            <a:ext cx="1260000" cy="1260000"/>
          </a:xfrm>
          <a:prstGeom prst="ellipse">
            <a:avLst/>
          </a:prstGeom>
          <a:solidFill>
            <a:schemeClr val="accent6">
              <a:lumMod val="60000"/>
              <a:lumOff val="40000"/>
              <a:alpha val="3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smtClean="0">
                <a:solidFill>
                  <a:schemeClr val="tx1"/>
                </a:solidFill>
              </a:rPr>
              <a:t>水の回廊</a:t>
            </a:r>
            <a:endParaRPr kumimoji="1" lang="ja-JP" altLang="en-US" sz="1400" b="1" dirty="0">
              <a:solidFill>
                <a:schemeClr val="tx1"/>
              </a:solidFill>
            </a:endParaRPr>
          </a:p>
        </p:txBody>
      </p:sp>
      <p:sp>
        <p:nvSpPr>
          <p:cNvPr id="30" name="円/楕円 29"/>
          <p:cNvSpPr/>
          <p:nvPr/>
        </p:nvSpPr>
        <p:spPr>
          <a:xfrm rot="20453516">
            <a:off x="83748" y="4524843"/>
            <a:ext cx="1488306" cy="827594"/>
          </a:xfrm>
          <a:prstGeom prst="ellipse">
            <a:avLst/>
          </a:prstGeom>
          <a:solidFill>
            <a:schemeClr val="accent5">
              <a:lumMod val="40000"/>
              <a:lumOff val="60000"/>
              <a:alpha val="31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ﾍﾞｲｴﾘｱ</a:t>
            </a:r>
            <a:endParaRPr kumimoji="1" lang="ja-JP" altLang="en-US" sz="1400" dirty="0">
              <a:solidFill>
                <a:schemeClr val="tx1"/>
              </a:solidFill>
            </a:endParaRPr>
          </a:p>
        </p:txBody>
      </p:sp>
      <p:sp>
        <p:nvSpPr>
          <p:cNvPr id="34" name="左右矢印 33"/>
          <p:cNvSpPr/>
          <p:nvPr/>
        </p:nvSpPr>
        <p:spPr>
          <a:xfrm rot="20389023">
            <a:off x="1601604" y="4227572"/>
            <a:ext cx="1111846" cy="564591"/>
          </a:xfrm>
          <a:prstGeom prst="leftRightArrow">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186346" y="2150218"/>
            <a:ext cx="1980000" cy="1188000"/>
          </a:xfrm>
          <a:prstGeom prst="roundRect">
            <a:avLst>
              <a:gd name="adj" fmla="val 0"/>
            </a:avLst>
          </a:prstGeom>
          <a:ln w="9525">
            <a:solidFill>
              <a:schemeClr val="tx2"/>
            </a:solidFill>
          </a:ln>
        </p:spPr>
        <p:style>
          <a:lnRef idx="2">
            <a:schemeClr val="accent2"/>
          </a:lnRef>
          <a:fillRef idx="1">
            <a:schemeClr val="lt1"/>
          </a:fillRef>
          <a:effectRef idx="0">
            <a:schemeClr val="accent2"/>
          </a:effectRef>
          <a:fontRef idx="minor">
            <a:schemeClr val="dk1"/>
          </a:fontRef>
        </p:style>
        <p:txBody>
          <a:bodyPr lIns="36000" rIns="36000" rtlCol="0" anchor="t" anchorCtr="0"/>
          <a:lstStyle/>
          <a:p>
            <a:r>
              <a:rPr lang="ja-JP" altLang="en-US" sz="1400" b="1" dirty="0" smtClean="0">
                <a:effectLst>
                  <a:outerShdw blurRad="38100" dist="38100" dir="2700000" algn="tl">
                    <a:srgbClr val="000000">
                      <a:alpha val="43137"/>
                    </a:srgbClr>
                  </a:outerShdw>
                </a:effectLst>
              </a:rPr>
              <a:t>◇広がり</a:t>
            </a:r>
            <a:endParaRPr lang="en-US" altLang="ja-JP" sz="1400" b="1" dirty="0" smtClean="0">
              <a:effectLst>
                <a:outerShdw blurRad="38100" dist="38100" dir="2700000" algn="tl">
                  <a:srgbClr val="000000">
                    <a:alpha val="43137"/>
                  </a:srgbClr>
                </a:outerShdw>
              </a:effectLst>
            </a:endParaRPr>
          </a:p>
          <a:p>
            <a:r>
              <a:rPr lang="ja-JP" altLang="en-US" sz="1100" dirty="0"/>
              <a:t>水辺</a:t>
            </a:r>
            <a:r>
              <a:rPr lang="ja-JP" altLang="en-US" sz="1100" dirty="0" smtClean="0"/>
              <a:t>の拠点・観光資源をつなぐほか、ベイエリアや淀川舟運の胎動と連携によるﾈｯﾄﾜｰｸ形成を通じ、水都大阪の魅力に「広がり」を創出</a:t>
            </a:r>
            <a:endParaRPr lang="en-US" altLang="ja-JP" sz="1100" dirty="0"/>
          </a:p>
        </p:txBody>
      </p:sp>
      <p:sp>
        <p:nvSpPr>
          <p:cNvPr id="35" name="大かっこ 34"/>
          <p:cNvSpPr/>
          <p:nvPr/>
        </p:nvSpPr>
        <p:spPr>
          <a:xfrm>
            <a:off x="6228184" y="2265061"/>
            <a:ext cx="2737929" cy="225006"/>
          </a:xfrm>
          <a:prstGeom prst="bracketPair">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2150349" y="2150401"/>
            <a:ext cx="1944000" cy="1188000"/>
          </a:xfrm>
          <a:prstGeom prst="roundRect">
            <a:avLst>
              <a:gd name="adj" fmla="val 0"/>
            </a:avLst>
          </a:prstGeom>
          <a:ln w="9525">
            <a:solidFill>
              <a:schemeClr val="tx2"/>
            </a:solidFill>
          </a:ln>
        </p:spPr>
        <p:style>
          <a:lnRef idx="2">
            <a:schemeClr val="accent2"/>
          </a:lnRef>
          <a:fillRef idx="1">
            <a:schemeClr val="lt1"/>
          </a:fillRef>
          <a:effectRef idx="0">
            <a:schemeClr val="accent2"/>
          </a:effectRef>
          <a:fontRef idx="minor">
            <a:schemeClr val="dk1"/>
          </a:fontRef>
        </p:style>
        <p:txBody>
          <a:bodyPr lIns="36000" rIns="36000" rtlCol="0" anchor="t" anchorCtr="0"/>
          <a:lstStyle/>
          <a:p>
            <a:r>
              <a:rPr lang="ja-JP" altLang="en-US" sz="1400" b="1" dirty="0" smtClean="0">
                <a:effectLst>
                  <a:outerShdw blurRad="38100" dist="38100" dir="2700000" algn="tl">
                    <a:srgbClr val="000000">
                      <a:alpha val="43137"/>
                    </a:srgbClr>
                  </a:outerShdw>
                </a:effectLst>
              </a:rPr>
              <a:t>◇厚み</a:t>
            </a:r>
            <a:endParaRPr lang="en-US" altLang="ja-JP" sz="1400" b="1" dirty="0" smtClean="0">
              <a:effectLst>
                <a:outerShdw blurRad="38100" dist="38100" dir="2700000" algn="tl">
                  <a:srgbClr val="000000">
                    <a:alpha val="43137"/>
                  </a:srgbClr>
                </a:outerShdw>
              </a:effectLst>
            </a:endParaRPr>
          </a:p>
          <a:p>
            <a:r>
              <a:rPr lang="ja-JP" altLang="en-US" sz="1100" dirty="0" smtClean="0"/>
              <a:t>水辺に点在する観光・文化施設等との連携や、ライトアップなどの光景観を活かしたナイトカルチャーなど、水都大阪の魅力に「厚み」を創出</a:t>
            </a:r>
            <a:endParaRPr lang="en-US" altLang="ja-JP" sz="1100" dirty="0"/>
          </a:p>
        </p:txBody>
      </p:sp>
      <p:sp>
        <p:nvSpPr>
          <p:cNvPr id="26" name="テキスト ボックス 25"/>
          <p:cNvSpPr txBox="1"/>
          <p:nvPr/>
        </p:nvSpPr>
        <p:spPr>
          <a:xfrm>
            <a:off x="8604448" y="6453336"/>
            <a:ext cx="539552" cy="369332"/>
          </a:xfrm>
          <a:prstGeom prst="rect">
            <a:avLst/>
          </a:prstGeom>
          <a:noFill/>
        </p:spPr>
        <p:txBody>
          <a:bodyPr wrap="square" rtlCol="0">
            <a:spAutoFit/>
          </a:bodyPr>
          <a:lstStyle/>
          <a:p>
            <a:pPr algn="ctr"/>
            <a:r>
              <a:rPr lang="ja-JP" altLang="en-US" dirty="0" smtClean="0">
                <a:latin typeface="HGP創英角ﾎﾟｯﾌﾟ体" panose="040B0A00000000000000" pitchFamily="50" charset="-128"/>
                <a:ea typeface="HGP創英角ﾎﾟｯﾌﾟ体" panose="040B0A00000000000000" pitchFamily="50" charset="-128"/>
              </a:rPr>
              <a:t>５</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54215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928992" cy="576064"/>
          </a:xfrm>
        </p:spPr>
        <p:style>
          <a:lnRef idx="3">
            <a:schemeClr val="lt1"/>
          </a:lnRef>
          <a:fillRef idx="1">
            <a:schemeClr val="accent6"/>
          </a:fillRef>
          <a:effectRef idx="1">
            <a:schemeClr val="accent6"/>
          </a:effectRef>
          <a:fontRef idx="minor">
            <a:schemeClr val="lt1"/>
          </a:fontRef>
        </p:style>
        <p:txBody>
          <a:bodyPr>
            <a:normAutofit/>
          </a:bodyPr>
          <a:lstStyle/>
          <a:p>
            <a:pPr algn="l"/>
            <a:r>
              <a:rPr kumimoji="1" lang="ja-JP" altLang="en-US" sz="2000" b="1" dirty="0" smtClean="0"/>
              <a:t>■ </a:t>
            </a:r>
            <a:r>
              <a:rPr lang="ja-JP" altLang="en-US" sz="2000" b="1" dirty="0" smtClean="0"/>
              <a:t>２０１８年度</a:t>
            </a:r>
            <a:r>
              <a:rPr kumimoji="1" lang="ja-JP" altLang="en-US" sz="2000" b="1" dirty="0" smtClean="0"/>
              <a:t>・</a:t>
            </a:r>
            <a:r>
              <a:rPr lang="ja-JP" altLang="en-US" sz="2000" b="1" dirty="0" smtClean="0"/>
              <a:t>２０１９年度</a:t>
            </a:r>
            <a:r>
              <a:rPr kumimoji="1" lang="ja-JP" altLang="en-US" sz="2000" b="1" dirty="0" smtClean="0"/>
              <a:t>の取組み</a:t>
            </a:r>
            <a:endParaRPr kumimoji="1" lang="ja-JP" altLang="en-US" sz="2000" b="1" dirty="0"/>
          </a:p>
        </p:txBody>
      </p:sp>
      <p:sp>
        <p:nvSpPr>
          <p:cNvPr id="8" name="角丸四角形 7"/>
          <p:cNvSpPr/>
          <p:nvPr/>
        </p:nvSpPr>
        <p:spPr>
          <a:xfrm>
            <a:off x="179512" y="1462428"/>
            <a:ext cx="3821026" cy="2614644"/>
          </a:xfrm>
          <a:prstGeom prst="roundRect">
            <a:avLst>
              <a:gd name="adj" fmla="val 657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山形 20"/>
          <p:cNvSpPr/>
          <p:nvPr/>
        </p:nvSpPr>
        <p:spPr>
          <a:xfrm>
            <a:off x="256122" y="768472"/>
            <a:ext cx="3555688" cy="43204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prstClr val="white"/>
                </a:solidFill>
                <a:latin typeface="メイリオ" panose="020B0604030504040204" pitchFamily="50" charset="-128"/>
                <a:ea typeface="メイリオ" panose="020B0604030504040204" pitchFamily="50" charset="-128"/>
              </a:rPr>
              <a:t>2018</a:t>
            </a:r>
            <a:r>
              <a:rPr lang="ja-JP" altLang="en-US" sz="2000" dirty="0" smtClean="0">
                <a:solidFill>
                  <a:prstClr val="white"/>
                </a:solidFill>
                <a:latin typeface="メイリオ" panose="020B0604030504040204" pitchFamily="50" charset="-128"/>
                <a:ea typeface="メイリオ" panose="020B0604030504040204" pitchFamily="50" charset="-128"/>
              </a:rPr>
              <a:t>年度</a:t>
            </a:r>
            <a:endParaRPr lang="ja-JP" altLang="en-US" sz="2000" dirty="0">
              <a:solidFill>
                <a:prstClr val="white"/>
              </a:solidFill>
              <a:latin typeface="メイリオ" panose="020B0604030504040204" pitchFamily="50" charset="-128"/>
              <a:ea typeface="メイリオ" panose="020B0604030504040204" pitchFamily="50" charset="-128"/>
            </a:endParaRPr>
          </a:p>
        </p:txBody>
      </p:sp>
      <p:sp>
        <p:nvSpPr>
          <p:cNvPr id="23" name="フローチャート: 代替処理 22"/>
          <p:cNvSpPr/>
          <p:nvPr/>
        </p:nvSpPr>
        <p:spPr>
          <a:xfrm>
            <a:off x="273538" y="1282408"/>
            <a:ext cx="1296144"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algn="ctr"/>
            <a:r>
              <a:rPr lang="ja-JP" altLang="en-US" sz="1200" dirty="0" smtClean="0">
                <a:solidFill>
                  <a:prstClr val="white"/>
                </a:solidFill>
                <a:latin typeface="メイリオ" panose="020B0604030504040204" pitchFamily="50" charset="-128"/>
                <a:ea typeface="メイリオ" panose="020B0604030504040204" pitchFamily="50" charset="-128"/>
              </a:rPr>
              <a:t>主な取組み</a:t>
            </a:r>
            <a:endParaRPr lang="ja-JP" altLang="en-US" sz="1200" dirty="0">
              <a:solidFill>
                <a:prstClr val="white"/>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184114" y="1708210"/>
            <a:ext cx="3955398" cy="2046714"/>
          </a:xfrm>
          <a:prstGeom prst="rect">
            <a:avLst/>
          </a:prstGeom>
          <a:noFill/>
        </p:spPr>
        <p:txBody>
          <a:bodyPr wrap="square" rtlCol="0">
            <a:spAutoFit/>
          </a:bodyPr>
          <a:lstStyle/>
          <a:p>
            <a:pPr marL="144000" indent="-457200">
              <a:lnSpc>
                <a:spcPct val="150000"/>
              </a:lnSpc>
              <a:spcBef>
                <a:spcPts val="600"/>
              </a:spcBef>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rPr>
              <a:t>観光</a:t>
            </a:r>
            <a:r>
              <a:rPr lang="ja-JP" altLang="en-US" sz="1100" dirty="0">
                <a:solidFill>
                  <a:prstClr val="black"/>
                </a:solidFill>
                <a:latin typeface="メイリオ" panose="020B0604030504040204" pitchFamily="50" charset="-128"/>
                <a:ea typeface="メイリオ" panose="020B0604030504040204" pitchFamily="50" charset="-128"/>
              </a:rPr>
              <a:t>資源をつなぎ・周遊するクルーズの造成や水辺拠点</a:t>
            </a:r>
            <a:r>
              <a:rPr lang="ja-JP" altLang="en-US" sz="1100" dirty="0" smtClean="0">
                <a:solidFill>
                  <a:prstClr val="black"/>
                </a:solidFill>
                <a:latin typeface="メイリオ" panose="020B0604030504040204" pitchFamily="50" charset="-128"/>
                <a:ea typeface="メイリオ" panose="020B0604030504040204" pitchFamily="50" charset="-128"/>
              </a:rPr>
              <a:t>の活性化</a:t>
            </a:r>
            <a:r>
              <a:rPr lang="ja-JP" altLang="en-US" sz="1100" dirty="0">
                <a:solidFill>
                  <a:prstClr val="black"/>
                </a:solidFill>
                <a:latin typeface="メイリオ" panose="020B0604030504040204" pitchFamily="50" charset="-128"/>
                <a:ea typeface="メイリオ" panose="020B0604030504040204" pitchFamily="50" charset="-128"/>
              </a:rPr>
              <a:t>、舟運の安全面の現状と課題の調査を</a:t>
            </a:r>
            <a:r>
              <a:rPr lang="ja-JP" altLang="en-US" sz="1100" dirty="0" smtClean="0">
                <a:solidFill>
                  <a:prstClr val="black"/>
                </a:solidFill>
                <a:latin typeface="メイリオ" panose="020B0604030504040204" pitchFamily="50" charset="-128"/>
                <a:ea typeface="メイリオ" panose="020B0604030504040204" pitchFamily="50" charset="-128"/>
              </a:rPr>
              <a:t>実施</a:t>
            </a:r>
          </a:p>
          <a:p>
            <a:pPr marL="144000" indent="-457200">
              <a:lnSpc>
                <a:spcPct val="150000"/>
              </a:lnSpc>
              <a:spcBef>
                <a:spcPts val="600"/>
              </a:spcBef>
            </a:pPr>
            <a:r>
              <a:rPr lang="ja-JP" altLang="en-US" sz="1100" dirty="0" smtClean="0">
                <a:solidFill>
                  <a:prstClr val="black"/>
                </a:solidFill>
                <a:latin typeface="メイリオ" panose="020B0604030504040204" pitchFamily="50" charset="-128"/>
                <a:ea typeface="メイリオ" panose="020B0604030504040204" pitchFamily="50" charset="-128"/>
              </a:rPr>
              <a:t>●水</a:t>
            </a:r>
            <a:r>
              <a:rPr lang="ja-JP" altLang="en-US" sz="1100" dirty="0">
                <a:solidFill>
                  <a:prstClr val="black"/>
                </a:solidFill>
                <a:latin typeface="メイリオ" panose="020B0604030504040204" pitchFamily="50" charset="-128"/>
                <a:ea typeface="メイリオ" panose="020B0604030504040204" pitchFamily="50" charset="-128"/>
              </a:rPr>
              <a:t>の回廊での「水都大阪フェス」や、中之島公園で</a:t>
            </a:r>
            <a:r>
              <a:rPr lang="ja-JP" altLang="en-US" sz="1100" dirty="0" smtClean="0">
                <a:solidFill>
                  <a:prstClr val="black"/>
                </a:solidFill>
                <a:latin typeface="メイリオ" panose="020B0604030504040204" pitchFamily="50" charset="-128"/>
                <a:ea typeface="メイリオ" panose="020B0604030504040204" pitchFamily="50" charset="-128"/>
              </a:rPr>
              <a:t>の</a:t>
            </a:r>
            <a:r>
              <a:rPr lang="ja-JP" altLang="en-US" sz="1100" dirty="0">
                <a:solidFill>
                  <a:prstClr val="black"/>
                </a:solidFill>
                <a:latin typeface="メイリオ" panose="020B0604030504040204" pitchFamily="50" charset="-128"/>
                <a:ea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rPr>
              <a:t>「水辺</a:t>
            </a:r>
            <a:r>
              <a:rPr lang="ja-JP" altLang="en-US" sz="1100" dirty="0">
                <a:solidFill>
                  <a:prstClr val="black"/>
                </a:solidFill>
                <a:latin typeface="メイリオ" panose="020B0604030504040204" pitchFamily="50" charset="-128"/>
                <a:ea typeface="メイリオ" panose="020B0604030504040204" pitchFamily="50" charset="-128"/>
              </a:rPr>
              <a:t>のまちあそび」の開催など、水辺のにぎわい</a:t>
            </a:r>
            <a:r>
              <a:rPr lang="ja-JP" altLang="en-US" sz="1100" dirty="0" smtClean="0">
                <a:solidFill>
                  <a:prstClr val="black"/>
                </a:solidFill>
                <a:latin typeface="メイリオ" panose="020B0604030504040204" pitchFamily="50" charset="-128"/>
                <a:ea typeface="メイリオ" panose="020B0604030504040204" pitchFamily="50" charset="-128"/>
              </a:rPr>
              <a:t>の　創出</a:t>
            </a:r>
          </a:p>
          <a:p>
            <a:pPr marL="144000" indent="-457200">
              <a:lnSpc>
                <a:spcPct val="150000"/>
              </a:lnSpc>
              <a:spcBef>
                <a:spcPts val="600"/>
              </a:spcBef>
            </a:pPr>
            <a:r>
              <a:rPr lang="ja-JP" altLang="en-US" sz="1100" dirty="0" smtClean="0">
                <a:solidFill>
                  <a:prstClr val="black"/>
                </a:solidFill>
                <a:latin typeface="メイリオ" panose="020B0604030504040204" pitchFamily="50" charset="-128"/>
                <a:ea typeface="メイリオ" panose="020B0604030504040204" pitchFamily="50" charset="-128"/>
              </a:rPr>
              <a:t>●大阪</a:t>
            </a:r>
            <a:r>
              <a:rPr lang="ja-JP" altLang="en-US" sz="1100" dirty="0">
                <a:solidFill>
                  <a:prstClr val="black"/>
                </a:solidFill>
                <a:latin typeface="メイリオ" panose="020B0604030504040204" pitchFamily="50" charset="-128"/>
                <a:ea typeface="メイリオ" panose="020B0604030504040204" pitchFamily="50" charset="-128"/>
              </a:rPr>
              <a:t>観光局等と連携した効果的なプロモーションの</a:t>
            </a:r>
            <a:r>
              <a:rPr lang="ja-JP" altLang="en-US" sz="1100" dirty="0" smtClean="0">
                <a:solidFill>
                  <a:prstClr val="black"/>
                </a:solidFill>
                <a:latin typeface="メイリオ" panose="020B0604030504040204" pitchFamily="50" charset="-128"/>
                <a:ea typeface="メイリオ" panose="020B0604030504040204" pitchFamily="50" charset="-128"/>
              </a:rPr>
              <a:t>実践　や</a:t>
            </a:r>
            <a:r>
              <a:rPr lang="ja-JP" altLang="en-US" sz="1100" dirty="0">
                <a:solidFill>
                  <a:prstClr val="black"/>
                </a:solidFill>
                <a:latin typeface="メイリオ" panose="020B0604030504040204" pitchFamily="50" charset="-128"/>
                <a:ea typeface="メイリオ" panose="020B0604030504040204" pitchFamily="50" charset="-128"/>
              </a:rPr>
              <a:t>、ビジネスマッチングを視野に入れた商品企画の</a:t>
            </a:r>
            <a:r>
              <a:rPr lang="ja-JP" altLang="en-US" sz="1100" dirty="0" smtClean="0">
                <a:solidFill>
                  <a:prstClr val="black"/>
                </a:solidFill>
                <a:latin typeface="メイリオ" panose="020B0604030504040204" pitchFamily="50" charset="-128"/>
                <a:ea typeface="メイリオ" panose="020B0604030504040204" pitchFamily="50" charset="-128"/>
              </a:rPr>
              <a:t>促進</a:t>
            </a:r>
            <a:endParaRPr lang="ja-JP" altLang="en-US" sz="1100" dirty="0">
              <a:solidFill>
                <a:prstClr val="black"/>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251520" y="4660538"/>
            <a:ext cx="3955398" cy="1792798"/>
          </a:xfrm>
          <a:prstGeom prst="rect">
            <a:avLst/>
          </a:prstGeom>
          <a:noFill/>
        </p:spPr>
        <p:txBody>
          <a:bodyPr wrap="square" rtlCol="0">
            <a:spAutoFit/>
          </a:bodyPr>
          <a:lstStyle/>
          <a:p>
            <a:pPr marL="144000" indent="-457200">
              <a:lnSpc>
                <a:spcPct val="150000"/>
              </a:lnSpc>
              <a:spcBef>
                <a:spcPts val="600"/>
              </a:spcBef>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rPr>
              <a:t>新た</a:t>
            </a:r>
            <a:r>
              <a:rPr lang="ja-JP" altLang="en-US" sz="1100" dirty="0">
                <a:solidFill>
                  <a:prstClr val="black"/>
                </a:solidFill>
                <a:latin typeface="メイリオ" panose="020B0604030504040204" pitchFamily="50" charset="-128"/>
                <a:ea typeface="メイリオ" panose="020B0604030504040204" pitchFamily="50" charset="-128"/>
              </a:rPr>
              <a:t>な企画等により、多数の方々が船で水都を</a:t>
            </a:r>
            <a:r>
              <a:rPr lang="ja-JP" altLang="en-US" sz="1100" dirty="0" smtClean="0">
                <a:solidFill>
                  <a:prstClr val="black"/>
                </a:solidFill>
                <a:latin typeface="メイリオ" panose="020B0604030504040204" pitchFamily="50" charset="-128"/>
                <a:ea typeface="メイリオ" panose="020B0604030504040204" pitchFamily="50" charset="-128"/>
              </a:rPr>
              <a:t>体験</a:t>
            </a:r>
            <a:br>
              <a:rPr lang="ja-JP" altLang="en-US" sz="1100" dirty="0" smtClean="0">
                <a:solidFill>
                  <a:prstClr val="black"/>
                </a:solidFill>
                <a:latin typeface="メイリオ" panose="020B0604030504040204" pitchFamily="50" charset="-128"/>
                <a:ea typeface="メイリオ" panose="020B0604030504040204" pitchFamily="50" charset="-128"/>
              </a:rPr>
            </a:br>
            <a:r>
              <a:rPr lang="ja-JP" altLang="en-US" sz="1100" dirty="0" smtClean="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水都クエスト、光の中之島クルーズ　ほか）</a:t>
            </a:r>
          </a:p>
          <a:p>
            <a:pPr marL="144000" indent="-457200">
              <a:lnSpc>
                <a:spcPct val="150000"/>
              </a:lnSpc>
              <a:spcBef>
                <a:spcPts val="600"/>
              </a:spcBef>
            </a:pPr>
            <a:r>
              <a:rPr lang="ja-JP" altLang="en-US" sz="1100" dirty="0" smtClean="0">
                <a:solidFill>
                  <a:prstClr val="black"/>
                </a:solidFill>
                <a:latin typeface="メイリオ" panose="020B0604030504040204" pitchFamily="50" charset="-128"/>
                <a:ea typeface="メイリオ" panose="020B0604030504040204" pitchFamily="50" charset="-128"/>
              </a:rPr>
              <a:t>●水辺</a:t>
            </a:r>
            <a:r>
              <a:rPr lang="ja-JP" altLang="en-US" sz="1100" dirty="0">
                <a:solidFill>
                  <a:prstClr val="black"/>
                </a:solidFill>
                <a:latin typeface="メイリオ" panose="020B0604030504040204" pitchFamily="50" charset="-128"/>
                <a:ea typeface="メイリオ" panose="020B0604030504040204" pitchFamily="50" charset="-128"/>
              </a:rPr>
              <a:t>の主催イベントに多数の方々が</a:t>
            </a:r>
            <a:r>
              <a:rPr lang="ja-JP" altLang="en-US" sz="1100" dirty="0" smtClean="0">
                <a:solidFill>
                  <a:prstClr val="black"/>
                </a:solidFill>
                <a:latin typeface="メイリオ" panose="020B0604030504040204" pitchFamily="50" charset="-128"/>
                <a:ea typeface="メイリオ" panose="020B0604030504040204" pitchFamily="50" charset="-128"/>
              </a:rPr>
              <a:t>参加</a:t>
            </a:r>
            <a:br>
              <a:rPr lang="ja-JP" altLang="en-US" sz="1100" dirty="0" smtClean="0">
                <a:solidFill>
                  <a:prstClr val="black"/>
                </a:solidFill>
                <a:latin typeface="メイリオ" panose="020B0604030504040204" pitchFamily="50" charset="-128"/>
                <a:ea typeface="メイリオ" panose="020B0604030504040204" pitchFamily="50" charset="-128"/>
              </a:rPr>
            </a:br>
            <a:r>
              <a:rPr lang="ja-JP" altLang="en-US" sz="1100" dirty="0" smtClean="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水都大阪フェス</a:t>
            </a:r>
            <a:r>
              <a:rPr lang="en-US" altLang="ja-JP" sz="1100" dirty="0">
                <a:solidFill>
                  <a:prstClr val="black"/>
                </a:solidFill>
                <a:latin typeface="メイリオ" panose="020B0604030504040204" pitchFamily="50" charset="-128"/>
                <a:ea typeface="メイリオ" panose="020B0604030504040204" pitchFamily="50" charset="-128"/>
              </a:rPr>
              <a:t>2018</a:t>
            </a:r>
            <a:r>
              <a:rPr lang="ja-JP" altLang="en-US" sz="1100" dirty="0" err="1">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水辺のまちあそび　ほか</a:t>
            </a:r>
            <a:r>
              <a:rPr lang="ja-JP" altLang="en-US" sz="1100" dirty="0" smtClean="0">
                <a:solidFill>
                  <a:prstClr val="black"/>
                </a:solidFill>
                <a:latin typeface="メイリオ" panose="020B0604030504040204" pitchFamily="50" charset="-128"/>
                <a:ea typeface="メイリオ" panose="020B0604030504040204" pitchFamily="50" charset="-128"/>
              </a:rPr>
              <a:t>）</a:t>
            </a:r>
          </a:p>
          <a:p>
            <a:pPr marL="144000" indent="-457200">
              <a:lnSpc>
                <a:spcPct val="150000"/>
              </a:lnSpc>
              <a:spcBef>
                <a:spcPts val="600"/>
              </a:spcBef>
            </a:pPr>
            <a:r>
              <a:rPr lang="ja-JP" altLang="en-US" sz="1100" dirty="0" smtClean="0">
                <a:solidFill>
                  <a:prstClr val="black"/>
                </a:solidFill>
                <a:latin typeface="メイリオ" panose="020B0604030504040204" pitchFamily="50" charset="-128"/>
                <a:ea typeface="メイリオ" panose="020B0604030504040204" pitchFamily="50" charset="-128"/>
              </a:rPr>
              <a:t>●新事業</a:t>
            </a:r>
            <a:r>
              <a:rPr lang="ja-JP" altLang="en-US" sz="1100" dirty="0">
                <a:solidFill>
                  <a:prstClr val="black"/>
                </a:solidFill>
                <a:latin typeface="メイリオ" panose="020B0604030504040204" pitchFamily="50" charset="-128"/>
                <a:ea typeface="メイリオ" panose="020B0604030504040204" pitchFamily="50" charset="-128"/>
              </a:rPr>
              <a:t>である</a:t>
            </a:r>
            <a:r>
              <a:rPr lang="en-US" altLang="ja-JP" sz="1100" dirty="0">
                <a:solidFill>
                  <a:prstClr val="black"/>
                </a:solidFill>
                <a:latin typeface="メイリオ" panose="020B0604030504040204" pitchFamily="50" charset="-128"/>
                <a:ea typeface="メイリオ" panose="020B0604030504040204" pitchFamily="50" charset="-128"/>
              </a:rPr>
              <a:t>FAM</a:t>
            </a:r>
            <a:r>
              <a:rPr lang="ja-JP" altLang="en-US" sz="1100" dirty="0">
                <a:solidFill>
                  <a:prstClr val="black"/>
                </a:solidFill>
                <a:latin typeface="メイリオ" panose="020B0604030504040204" pitchFamily="50" charset="-128"/>
                <a:ea typeface="メイリオ" panose="020B0604030504040204" pitchFamily="50" charset="-128"/>
              </a:rPr>
              <a:t>トリップに多くの業界関係者が</a:t>
            </a:r>
            <a:r>
              <a:rPr lang="ja-JP" altLang="en-US" sz="1100" dirty="0" smtClean="0">
                <a:solidFill>
                  <a:prstClr val="black"/>
                </a:solidFill>
                <a:latin typeface="メイリオ" panose="020B0604030504040204" pitchFamily="50" charset="-128"/>
                <a:ea typeface="メイリオ" panose="020B0604030504040204" pitchFamily="50" charset="-128"/>
              </a:rPr>
              <a:t>参加</a:t>
            </a:r>
            <a:br>
              <a:rPr lang="ja-JP" altLang="en-US" sz="1100" dirty="0" smtClean="0">
                <a:solidFill>
                  <a:prstClr val="black"/>
                </a:solidFill>
                <a:latin typeface="メイリオ" panose="020B0604030504040204" pitchFamily="50" charset="-128"/>
                <a:ea typeface="メイリオ" panose="020B0604030504040204" pitchFamily="50" charset="-128"/>
              </a:rPr>
            </a:br>
            <a:r>
              <a:rPr lang="ja-JP" altLang="en-US" sz="1100" dirty="0" smtClean="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旅行会社、ホテル、ＭＩＣＥ関係者　ほか</a:t>
            </a:r>
            <a:r>
              <a:rPr lang="ja-JP" altLang="en-US" sz="1100" dirty="0" smtClean="0">
                <a:solidFill>
                  <a:prstClr val="black"/>
                </a:solidFill>
                <a:latin typeface="メイリオ" panose="020B0604030504040204" pitchFamily="50" charset="-128"/>
                <a:ea typeface="メイリオ" panose="020B0604030504040204" pitchFamily="50" charset="-128"/>
              </a:rPr>
              <a:t>）</a:t>
            </a:r>
            <a:endParaRPr lang="ja-JP" altLang="en-US" sz="1100" dirty="0">
              <a:solidFill>
                <a:prstClr val="black"/>
              </a:solidFill>
              <a:latin typeface="メイリオ" panose="020B0604030504040204" pitchFamily="50" charset="-128"/>
              <a:ea typeface="メイリオ" panose="020B0604030504040204" pitchFamily="50" charset="-128"/>
            </a:endParaRPr>
          </a:p>
        </p:txBody>
      </p:sp>
      <p:sp>
        <p:nvSpPr>
          <p:cNvPr id="25" name="角丸四角形 24"/>
          <p:cNvSpPr/>
          <p:nvPr/>
        </p:nvSpPr>
        <p:spPr>
          <a:xfrm>
            <a:off x="179512" y="4366575"/>
            <a:ext cx="3821026" cy="2302785"/>
          </a:xfrm>
          <a:prstGeom prst="roundRect">
            <a:avLst>
              <a:gd name="adj" fmla="val 657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0" name="フローチャート: 代替処理 29"/>
          <p:cNvSpPr/>
          <p:nvPr/>
        </p:nvSpPr>
        <p:spPr>
          <a:xfrm>
            <a:off x="328130" y="4221088"/>
            <a:ext cx="1296144"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algn="ctr"/>
            <a:r>
              <a:rPr lang="ja-JP" altLang="en-US" sz="1200" dirty="0" smtClean="0">
                <a:solidFill>
                  <a:prstClr val="white"/>
                </a:solidFill>
                <a:latin typeface="メイリオ" panose="020B0604030504040204" pitchFamily="50" charset="-128"/>
                <a:ea typeface="メイリオ" panose="020B0604030504040204" pitchFamily="50" charset="-128"/>
              </a:rPr>
              <a:t>成果</a:t>
            </a:r>
            <a:endParaRPr lang="ja-JP" altLang="en-US" sz="1200" dirty="0">
              <a:solidFill>
                <a:prstClr val="white"/>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4749309" y="3933636"/>
            <a:ext cx="902811" cy="215444"/>
          </a:xfrm>
          <a:prstGeom prst="rect">
            <a:avLst/>
          </a:prstGeom>
        </p:spPr>
        <p:txBody>
          <a:bodyPr wrap="none">
            <a:spAutoFit/>
          </a:bodyPr>
          <a:lstStyle/>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水都大阪フェス</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7364203" y="2153066"/>
            <a:ext cx="1107996" cy="215444"/>
          </a:xfrm>
          <a:prstGeom prst="rect">
            <a:avLst/>
          </a:prstGeom>
        </p:spPr>
        <p:txBody>
          <a:bodyPr wrap="none">
            <a:spAutoFit/>
          </a:bodyPr>
          <a:lstStyle/>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光の中之島クルーズ</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6732240" y="3930451"/>
            <a:ext cx="1005403" cy="215444"/>
          </a:xfrm>
          <a:prstGeom prst="rect">
            <a:avLst/>
          </a:prstGeom>
        </p:spPr>
        <p:txBody>
          <a:bodyPr wrap="none">
            <a:spAutoFit/>
          </a:bodyPr>
          <a:lstStyle/>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水辺のまちあそび</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4683152" y="2109053"/>
            <a:ext cx="1107996" cy="215444"/>
          </a:xfrm>
          <a:prstGeom prst="rect">
            <a:avLst/>
          </a:prstGeom>
        </p:spPr>
        <p:txBody>
          <a:bodyPr wrap="none">
            <a:spAutoFit/>
          </a:bodyPr>
          <a:lstStyle/>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大川さくらクルーズ</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8124448" y="3933636"/>
            <a:ext cx="696024" cy="215444"/>
          </a:xfrm>
          <a:prstGeom prst="rect">
            <a:avLst/>
          </a:prstGeom>
        </p:spPr>
        <p:txBody>
          <a:bodyPr wrap="none">
            <a:spAutoFit/>
          </a:bodyPr>
          <a:lstStyle/>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淀 川 舟 運</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9" name="Picture 4" descr="https://www.suito-osaka.jp/admin/upload/111.jpg?2018-04-26%2010:29: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944" y="930320"/>
            <a:ext cx="2504306" cy="121968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グループ化 19"/>
          <p:cNvGrpSpPr>
            <a:grpSpLocks noChangeAspect="1"/>
          </p:cNvGrpSpPr>
          <p:nvPr/>
        </p:nvGrpSpPr>
        <p:grpSpPr>
          <a:xfrm>
            <a:off x="6588224" y="2401411"/>
            <a:ext cx="1350293" cy="1547852"/>
            <a:chOff x="5806110" y="4725144"/>
            <a:chExt cx="1581730" cy="1809468"/>
          </a:xfrm>
        </p:grpSpPr>
        <p:pic>
          <p:nvPicPr>
            <p:cNvPr id="22" name="図 2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12861" y="5691115"/>
              <a:ext cx="1574979" cy="843497"/>
            </a:xfrm>
            <a:prstGeom prst="rect">
              <a:avLst/>
            </a:prstGeom>
          </p:spPr>
        </p:pic>
        <p:pic>
          <p:nvPicPr>
            <p:cNvPr id="26" name="図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6110" y="4725144"/>
              <a:ext cx="1581730" cy="945519"/>
            </a:xfrm>
            <a:prstGeom prst="rect">
              <a:avLst/>
            </a:prstGeom>
          </p:spPr>
        </p:pic>
      </p:grpSp>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6358" y="928350"/>
            <a:ext cx="1700098" cy="1213013"/>
          </a:xfrm>
          <a:prstGeom prst="rect">
            <a:avLst/>
          </a:prstGeom>
        </p:spPr>
      </p:pic>
      <p:grpSp>
        <p:nvGrpSpPr>
          <p:cNvPr id="31" name="グループ化 30"/>
          <p:cNvGrpSpPr>
            <a:grpSpLocks noChangeAspect="1"/>
          </p:cNvGrpSpPr>
          <p:nvPr/>
        </p:nvGrpSpPr>
        <p:grpSpPr>
          <a:xfrm>
            <a:off x="4139952" y="2368510"/>
            <a:ext cx="2432298" cy="1585625"/>
            <a:chOff x="14931" y="2746672"/>
            <a:chExt cx="2540845" cy="1657305"/>
          </a:xfrm>
        </p:grpSpPr>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31" y="2746672"/>
              <a:ext cx="1186071" cy="1657305"/>
            </a:xfrm>
            <a:prstGeom prst="rect">
              <a:avLst/>
            </a:prstGeom>
            <a:noFill/>
            <a:ln>
              <a:noFill/>
            </a:ln>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1000" y="2767463"/>
              <a:ext cx="1354776" cy="800676"/>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1001" y="3582947"/>
              <a:ext cx="1354775" cy="798928"/>
            </a:xfrm>
            <a:prstGeom prst="rect">
              <a:avLst/>
            </a:prstGeom>
          </p:spPr>
        </p:pic>
      </p:grpSp>
      <p:grpSp>
        <p:nvGrpSpPr>
          <p:cNvPr id="36" name="グループ化 35"/>
          <p:cNvGrpSpPr>
            <a:grpSpLocks noChangeAspect="1"/>
          </p:cNvGrpSpPr>
          <p:nvPr/>
        </p:nvGrpSpPr>
        <p:grpSpPr>
          <a:xfrm>
            <a:off x="6485271" y="2401411"/>
            <a:ext cx="1350293" cy="1547852"/>
            <a:chOff x="5806110" y="4725144"/>
            <a:chExt cx="1581730" cy="1809468"/>
          </a:xfrm>
        </p:grpSpPr>
        <p:pic>
          <p:nvPicPr>
            <p:cNvPr id="37" name="図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12861" y="5691115"/>
              <a:ext cx="1574979" cy="843497"/>
            </a:xfrm>
            <a:prstGeom prst="rect">
              <a:avLst/>
            </a:prstGeom>
          </p:spPr>
        </p:pic>
        <p:pic>
          <p:nvPicPr>
            <p:cNvPr id="38" name="図 3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6110" y="4725144"/>
              <a:ext cx="1581730" cy="945519"/>
            </a:xfrm>
            <a:prstGeom prst="rect">
              <a:avLst/>
            </a:prstGeom>
          </p:spPr>
        </p:pic>
      </p:grpSp>
      <p:pic>
        <p:nvPicPr>
          <p:cNvPr id="39" name="Picture 8" descr="https://www.suito-osaka.jp/admin/upload/149.jpg?2018-10-30%2010:06:45"/>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853423" y="2388402"/>
            <a:ext cx="1255081" cy="1560861"/>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a:grpSpLocks noChangeAspect="1"/>
          </p:cNvGrpSpPr>
          <p:nvPr/>
        </p:nvGrpSpPr>
        <p:grpSpPr>
          <a:xfrm>
            <a:off x="4036999" y="2368510"/>
            <a:ext cx="2432298" cy="1585625"/>
            <a:chOff x="14931" y="2746672"/>
            <a:chExt cx="2540845" cy="1657305"/>
          </a:xfrm>
        </p:grpSpPr>
        <p:pic>
          <p:nvPicPr>
            <p:cNvPr id="41" name="図 4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31" y="2746672"/>
              <a:ext cx="1186071" cy="1657305"/>
            </a:xfrm>
            <a:prstGeom prst="rect">
              <a:avLst/>
            </a:prstGeom>
            <a:noFill/>
            <a:ln>
              <a:noFill/>
            </a:ln>
          </p:spPr>
        </p:pic>
        <p:pic>
          <p:nvPicPr>
            <p:cNvPr id="42" name="図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1000" y="2767463"/>
              <a:ext cx="1354776" cy="800676"/>
            </a:xfrm>
            <a:prstGeom prst="rect">
              <a:avLst/>
            </a:prstGeom>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1001" y="3582947"/>
              <a:ext cx="1354775" cy="798928"/>
            </a:xfrm>
            <a:prstGeom prst="rect">
              <a:avLst/>
            </a:prstGeom>
          </p:spPr>
        </p:pic>
      </p:grpSp>
      <p:sp>
        <p:nvSpPr>
          <p:cNvPr id="44" name="テキスト ボックス 43"/>
          <p:cNvSpPr txBox="1"/>
          <p:nvPr/>
        </p:nvSpPr>
        <p:spPr>
          <a:xfrm>
            <a:off x="8586320" y="11593"/>
            <a:ext cx="539552" cy="369332"/>
          </a:xfrm>
          <a:prstGeom prst="rect">
            <a:avLst/>
          </a:prstGeom>
          <a:noFill/>
        </p:spPr>
        <p:txBody>
          <a:bodyPr wrap="square" rtlCol="0">
            <a:spAutoFit/>
          </a:bodyPr>
          <a:lstStyle/>
          <a:p>
            <a:pPr algn="ctr"/>
            <a:r>
              <a:rPr lang="ja-JP" altLang="en-US" dirty="0">
                <a:latin typeface="HGP創英角ﾎﾟｯﾌﾟ体" panose="040B0A00000000000000" pitchFamily="50" charset="-128"/>
                <a:ea typeface="HGP創英角ﾎﾟｯﾌﾟ体" panose="040B0A00000000000000" pitchFamily="50" charset="-128"/>
              </a:rPr>
              <a:t>６</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2" name="テキスト ボックス 31"/>
          <p:cNvSpPr txBox="1"/>
          <p:nvPr/>
        </p:nvSpPr>
        <p:spPr>
          <a:xfrm>
            <a:off x="4682151" y="4326975"/>
            <a:ext cx="2866273" cy="230832"/>
          </a:xfrm>
          <a:prstGeom prst="rect">
            <a:avLst/>
          </a:prstGeom>
          <a:noFill/>
        </p:spPr>
        <p:txBody>
          <a:bodyPr wrap="square" rtlCol="0">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年度に比べ約</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倍に増加</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000252" y="6595493"/>
            <a:ext cx="3096344"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河川クルーズ乗船者数の推移</a:t>
            </a:r>
            <a:endParaRPr kumimoji="1" lang="ja-JP" altLang="en-US" sz="10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525788" y="4073403"/>
            <a:ext cx="1046212" cy="138499"/>
          </a:xfrm>
          <a:prstGeom prst="rect">
            <a:avLst/>
          </a:prstGeom>
          <a:noFill/>
        </p:spPr>
        <p:txBody>
          <a:bodyPr wrap="square" lIns="360000" tIns="0" rIns="180000" bIns="0" rtlCol="0" anchor="ctr" anchorCtr="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p:cNvPicPr>
            <a:picLocks noChangeAspect="1"/>
          </p:cNvPicPr>
          <p:nvPr/>
        </p:nvPicPr>
        <p:blipFill>
          <a:blip r:embed="rId11"/>
          <a:stretch>
            <a:fillRect/>
          </a:stretch>
        </p:blipFill>
        <p:spPr>
          <a:xfrm>
            <a:off x="4067944" y="4221088"/>
            <a:ext cx="5091455" cy="2443599"/>
          </a:xfrm>
          <a:prstGeom prst="rect">
            <a:avLst/>
          </a:prstGeom>
        </p:spPr>
      </p:pic>
    </p:spTree>
    <p:extLst>
      <p:ext uri="{BB962C8B-B14F-4D97-AF65-F5344CB8AC3E}">
        <p14:creationId xmlns:p14="http://schemas.microsoft.com/office/powerpoint/2010/main" val="2440782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928992" cy="576064"/>
          </a:xfrm>
        </p:spPr>
        <p:style>
          <a:lnRef idx="3">
            <a:schemeClr val="lt1"/>
          </a:lnRef>
          <a:fillRef idx="1">
            <a:schemeClr val="accent6"/>
          </a:fillRef>
          <a:effectRef idx="1">
            <a:schemeClr val="accent6"/>
          </a:effectRef>
          <a:fontRef idx="minor">
            <a:schemeClr val="lt1"/>
          </a:fontRef>
        </p:style>
        <p:txBody>
          <a:bodyPr>
            <a:normAutofit/>
          </a:bodyPr>
          <a:lstStyle/>
          <a:p>
            <a:pPr algn="l"/>
            <a:r>
              <a:rPr kumimoji="1" lang="ja-JP" altLang="en-US" sz="2000" b="1" dirty="0" smtClean="0"/>
              <a:t>■ </a:t>
            </a:r>
            <a:r>
              <a:rPr lang="ja-JP" altLang="en-US" sz="2000" b="1" dirty="0" smtClean="0"/>
              <a:t>２０１８年度</a:t>
            </a:r>
            <a:r>
              <a:rPr kumimoji="1" lang="ja-JP" altLang="en-US" sz="2000" b="1" dirty="0" smtClean="0"/>
              <a:t>・</a:t>
            </a:r>
            <a:r>
              <a:rPr lang="ja-JP" altLang="en-US" sz="2000" b="1" dirty="0" smtClean="0"/>
              <a:t>２０１９年度</a:t>
            </a:r>
            <a:r>
              <a:rPr kumimoji="1" lang="ja-JP" altLang="en-US" sz="2000" b="1" dirty="0" smtClean="0"/>
              <a:t>の取組み</a:t>
            </a:r>
            <a:endParaRPr kumimoji="1" lang="ja-JP" altLang="en-US" sz="2000" b="1" dirty="0"/>
          </a:p>
        </p:txBody>
      </p:sp>
      <p:sp>
        <p:nvSpPr>
          <p:cNvPr id="20" name="角丸四角形 19"/>
          <p:cNvSpPr/>
          <p:nvPr/>
        </p:nvSpPr>
        <p:spPr>
          <a:xfrm>
            <a:off x="233704" y="3016530"/>
            <a:ext cx="8658776" cy="3580822"/>
          </a:xfrm>
          <a:prstGeom prst="roundRect">
            <a:avLst>
              <a:gd name="adj" fmla="val 799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2" name="山形 21"/>
          <p:cNvSpPr/>
          <p:nvPr/>
        </p:nvSpPr>
        <p:spPr>
          <a:xfrm>
            <a:off x="299607" y="2780927"/>
            <a:ext cx="3555688" cy="43204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prstClr val="white"/>
                </a:solidFill>
                <a:latin typeface="メイリオ" panose="020B0604030504040204" pitchFamily="50" charset="-128"/>
                <a:ea typeface="メイリオ" panose="020B0604030504040204" pitchFamily="50" charset="-128"/>
              </a:rPr>
              <a:t>2019</a:t>
            </a:r>
            <a:r>
              <a:rPr lang="ja-JP" altLang="en-US" sz="2000" dirty="0" smtClean="0">
                <a:solidFill>
                  <a:prstClr val="white"/>
                </a:solidFill>
                <a:latin typeface="メイリオ" panose="020B0604030504040204" pitchFamily="50" charset="-128"/>
                <a:ea typeface="メイリオ" panose="020B0604030504040204" pitchFamily="50" charset="-128"/>
              </a:rPr>
              <a:t>年度</a:t>
            </a:r>
            <a:endParaRPr lang="ja-JP" altLang="en-US" sz="2000" dirty="0">
              <a:solidFill>
                <a:prstClr val="white"/>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233704" y="963690"/>
            <a:ext cx="8658776" cy="1174227"/>
          </a:xfrm>
          <a:prstGeom prst="roundRect">
            <a:avLst>
              <a:gd name="adj" fmla="val 13424"/>
            </a:avLst>
          </a:prstGeom>
          <a:noFill/>
          <a:ln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フローチャート: 代替処理 32"/>
          <p:cNvSpPr/>
          <p:nvPr/>
        </p:nvSpPr>
        <p:spPr>
          <a:xfrm>
            <a:off x="362036" y="783669"/>
            <a:ext cx="1296144"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algn="ctr"/>
            <a:r>
              <a:rPr lang="ja-JP" altLang="en-US" sz="1600" dirty="0" smtClean="0">
                <a:solidFill>
                  <a:prstClr val="white"/>
                </a:solidFill>
                <a:latin typeface="メイリオ" panose="020B0604030504040204" pitchFamily="50" charset="-128"/>
                <a:ea typeface="メイリオ" panose="020B0604030504040204" pitchFamily="50" charset="-128"/>
              </a:rPr>
              <a:t>課　題</a:t>
            </a: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611560" y="1199198"/>
            <a:ext cx="8221686" cy="938719"/>
          </a:xfrm>
          <a:prstGeom prst="rect">
            <a:avLst/>
          </a:prstGeom>
          <a:noFill/>
        </p:spPr>
        <p:txBody>
          <a:bodyPr wrap="square" rtlCol="0">
            <a:spAutoFit/>
          </a:bodyPr>
          <a:lstStyle/>
          <a:p>
            <a:pPr marL="144000" indent="-457200">
              <a:lnSpc>
                <a:spcPts val="1800"/>
              </a:lnSpc>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●水</a:t>
            </a:r>
            <a:r>
              <a:rPr lang="ja-JP" altLang="en-US" sz="1400" dirty="0">
                <a:solidFill>
                  <a:prstClr val="black"/>
                </a:solidFill>
                <a:latin typeface="メイリオ" panose="020B0604030504040204" pitchFamily="50" charset="-128"/>
                <a:ea typeface="メイリオ" panose="020B0604030504040204" pitchFamily="50" charset="-128"/>
              </a:rPr>
              <a:t>の回廊・東西軸の水辺拠点をつなぐ・周遊する</a:t>
            </a:r>
            <a:r>
              <a:rPr lang="ja-JP" altLang="en-US" sz="1400" dirty="0" smtClean="0">
                <a:solidFill>
                  <a:prstClr val="black"/>
                </a:solidFill>
                <a:latin typeface="メイリオ" panose="020B0604030504040204" pitchFamily="50" charset="-128"/>
                <a:ea typeface="メイリオ" panose="020B0604030504040204" pitchFamily="50" charset="-128"/>
              </a:rPr>
              <a:t>日常的</a:t>
            </a:r>
            <a:r>
              <a:rPr lang="ja-JP" altLang="en-US" sz="1400" dirty="0">
                <a:solidFill>
                  <a:prstClr val="black"/>
                </a:solidFill>
                <a:latin typeface="メイリオ" panose="020B0604030504040204" pitchFamily="50" charset="-128"/>
                <a:ea typeface="メイリオ" panose="020B0604030504040204" pitchFamily="50" charset="-128"/>
              </a:rPr>
              <a:t>なクルーズの充実が</a:t>
            </a:r>
            <a:r>
              <a:rPr lang="ja-JP" altLang="en-US" sz="1400" dirty="0" smtClean="0">
                <a:solidFill>
                  <a:prstClr val="black"/>
                </a:solidFill>
                <a:latin typeface="メイリオ" panose="020B0604030504040204" pitchFamily="50" charset="-128"/>
                <a:ea typeface="メイリオ" panose="020B0604030504040204" pitchFamily="50" charset="-128"/>
              </a:rPr>
              <a:t>必要</a:t>
            </a:r>
          </a:p>
          <a:p>
            <a:pPr marL="144000" indent="-457200">
              <a:lnSpc>
                <a:spcPts val="1800"/>
              </a:lnSpc>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●構成</a:t>
            </a:r>
            <a:r>
              <a:rPr lang="ja-JP" altLang="en-US" sz="1400" dirty="0">
                <a:solidFill>
                  <a:prstClr val="black"/>
                </a:solidFill>
                <a:latin typeface="メイリオ" panose="020B0604030504040204" pitchFamily="50" charset="-128"/>
                <a:ea typeface="メイリオ" panose="020B0604030504040204" pitchFamily="50" charset="-128"/>
              </a:rPr>
              <a:t>団体の役割や関係機関との連携など「公民共通の</a:t>
            </a:r>
            <a:r>
              <a:rPr lang="ja-JP" altLang="en-US" sz="1400" dirty="0" smtClean="0">
                <a:solidFill>
                  <a:prstClr val="black"/>
                </a:solidFill>
                <a:latin typeface="メイリオ" panose="020B0604030504040204" pitchFamily="50" charset="-128"/>
                <a:ea typeface="メイリオ" panose="020B0604030504040204" pitchFamily="50" charset="-128"/>
              </a:rPr>
              <a:t>プラットフォーム</a:t>
            </a:r>
            <a:r>
              <a:rPr lang="ja-JP" altLang="en-US" sz="1400" dirty="0">
                <a:solidFill>
                  <a:prstClr val="black"/>
                </a:solidFill>
                <a:latin typeface="メイリオ" panose="020B0604030504040204" pitchFamily="50" charset="-128"/>
                <a:ea typeface="メイリオ" panose="020B0604030504040204" pitchFamily="50" charset="-128"/>
              </a:rPr>
              <a:t>」機能を</a:t>
            </a:r>
            <a:r>
              <a:rPr lang="ja-JP" altLang="en-US" sz="1400" dirty="0" smtClean="0">
                <a:solidFill>
                  <a:prstClr val="black"/>
                </a:solidFill>
                <a:latin typeface="メイリオ" panose="020B0604030504040204" pitchFamily="50" charset="-128"/>
                <a:ea typeface="メイリオ" panose="020B0604030504040204" pitchFamily="50" charset="-128"/>
              </a:rPr>
              <a:t>活かした</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144000" indent="-457200">
              <a:lnSpc>
                <a:spcPts val="1800"/>
              </a:lnSpc>
              <a:spcBef>
                <a:spcPts val="600"/>
              </a:spcBef>
            </a:pPr>
            <a:r>
              <a:rPr lang="en-US" altLang="ja-JP" sz="1400" dirty="0">
                <a:solidFill>
                  <a:prstClr val="black"/>
                </a:solidFill>
                <a:latin typeface="メイリオ" panose="020B0604030504040204" pitchFamily="50" charset="-128"/>
                <a:ea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rPr>
              <a:t>取組み</a:t>
            </a:r>
            <a:r>
              <a:rPr lang="ja-JP" altLang="en-US" sz="1400" dirty="0">
                <a:solidFill>
                  <a:prstClr val="black"/>
                </a:solidFill>
                <a:latin typeface="メイリオ" panose="020B0604030504040204" pitchFamily="50" charset="-128"/>
                <a:ea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rPr>
              <a:t>強化</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35" name="フローチャート: 論理積ゲート 34"/>
          <p:cNvSpPr/>
          <p:nvPr/>
        </p:nvSpPr>
        <p:spPr>
          <a:xfrm>
            <a:off x="974318" y="3356992"/>
            <a:ext cx="6840760" cy="683656"/>
          </a:xfrm>
          <a:prstGeom prst="roundRect">
            <a:avLst>
              <a:gd name="adj" fmla="val 50000"/>
            </a:avLst>
          </a:prstGeom>
          <a:noFill/>
          <a:ln w="50800" cmpd="thickThi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r>
              <a:rPr lang="en-US" altLang="ja-JP" sz="1600" dirty="0" smtClean="0">
                <a:solidFill>
                  <a:prstClr val="black"/>
                </a:solidFill>
                <a:latin typeface="メイリオ" panose="020B0604030504040204" pitchFamily="50" charset="-128"/>
                <a:ea typeface="メイリオ" panose="020B0604030504040204" pitchFamily="50" charset="-128"/>
              </a:rPr>
              <a:t>2018</a:t>
            </a:r>
            <a:r>
              <a:rPr lang="ja-JP" altLang="en-US" sz="1600" dirty="0">
                <a:solidFill>
                  <a:prstClr val="black"/>
                </a:solidFill>
                <a:latin typeface="メイリオ" panose="020B0604030504040204" pitchFamily="50" charset="-128"/>
                <a:ea typeface="メイリオ" panose="020B0604030504040204" pitchFamily="50" charset="-128"/>
              </a:rPr>
              <a:t>年度各事業の発展と</a:t>
            </a:r>
            <a:r>
              <a:rPr lang="ja-JP" altLang="en-US" sz="1600" dirty="0" smtClean="0">
                <a:solidFill>
                  <a:prstClr val="black"/>
                </a:solidFill>
                <a:latin typeface="メイリオ" panose="020B0604030504040204" pitchFamily="50" charset="-128"/>
                <a:ea typeface="メイリオ" panose="020B0604030504040204" pitchFamily="50" charset="-128"/>
              </a:rPr>
              <a:t>、</a:t>
            </a:r>
          </a:p>
          <a:p>
            <a:r>
              <a:rPr lang="ja-JP" altLang="en-US" sz="1600" dirty="0" smtClean="0">
                <a:solidFill>
                  <a:prstClr val="black"/>
                </a:solidFill>
                <a:latin typeface="メイリオ" panose="020B0604030504040204" pitchFamily="50" charset="-128"/>
                <a:ea typeface="メイリオ" panose="020B0604030504040204" pitchFamily="50" charset="-128"/>
              </a:rPr>
              <a:t>水</a:t>
            </a:r>
            <a:r>
              <a:rPr lang="ja-JP" altLang="en-US" sz="1600" dirty="0">
                <a:solidFill>
                  <a:prstClr val="black"/>
                </a:solidFill>
                <a:latin typeface="メイリオ" panose="020B0604030504040204" pitchFamily="50" charset="-128"/>
                <a:ea typeface="メイリオ" panose="020B0604030504040204" pitchFamily="50" charset="-128"/>
              </a:rPr>
              <a:t>都大阪の</a:t>
            </a:r>
            <a:r>
              <a:rPr lang="ja-JP" altLang="en-US" sz="1600" dirty="0" smtClean="0">
                <a:solidFill>
                  <a:prstClr val="black"/>
                </a:solidFill>
                <a:latin typeface="メイリオ" panose="020B0604030504040204" pitchFamily="50" charset="-128"/>
                <a:ea typeface="メイリオ" panose="020B0604030504040204" pitchFamily="50" charset="-128"/>
              </a:rPr>
              <a:t>成長の</a:t>
            </a:r>
            <a:r>
              <a:rPr lang="ja-JP" altLang="en-US" sz="1600" dirty="0">
                <a:solidFill>
                  <a:prstClr val="black"/>
                </a:solidFill>
                <a:latin typeface="メイリオ" panose="020B0604030504040204" pitchFamily="50" charset="-128"/>
                <a:ea typeface="メイリオ" panose="020B0604030504040204" pitchFamily="50" charset="-128"/>
              </a:rPr>
              <a:t>ためのコンセプト等の</a:t>
            </a:r>
            <a:r>
              <a:rPr lang="ja-JP" altLang="en-US" sz="1600" dirty="0" smtClean="0">
                <a:solidFill>
                  <a:prstClr val="black"/>
                </a:solidFill>
                <a:latin typeface="メイリオ" panose="020B0604030504040204" pitchFamily="50" charset="-128"/>
                <a:ea typeface="メイリオ" panose="020B0604030504040204" pitchFamily="50" charset="-128"/>
              </a:rPr>
              <a:t>確立</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36" name="フローチャート: 代替処理 35"/>
          <p:cNvSpPr/>
          <p:nvPr/>
        </p:nvSpPr>
        <p:spPr>
          <a:xfrm>
            <a:off x="467544" y="4169096"/>
            <a:ext cx="2790896"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algn="ctr"/>
            <a:r>
              <a:rPr lang="ja-JP" altLang="en-US" sz="1600" dirty="0" smtClean="0">
                <a:solidFill>
                  <a:prstClr val="white"/>
                </a:solidFill>
                <a:latin typeface="メイリオ" panose="020B0604030504040204" pitchFamily="50" charset="-128"/>
                <a:ea typeface="メイリオ" panose="020B0604030504040204" pitchFamily="50" charset="-128"/>
              </a:rPr>
              <a:t>継続的</a:t>
            </a:r>
            <a:r>
              <a:rPr lang="ja-JP" altLang="en-US" sz="1600" dirty="0">
                <a:solidFill>
                  <a:prstClr val="white"/>
                </a:solidFill>
                <a:latin typeface="メイリオ" panose="020B0604030504040204" pitchFamily="50" charset="-128"/>
                <a:ea typeface="メイリオ" panose="020B0604030504040204" pitchFamily="50" charset="-128"/>
              </a:rPr>
              <a:t>・発展的な</a:t>
            </a:r>
            <a:r>
              <a:rPr lang="ja-JP" altLang="en-US" sz="1600" dirty="0" smtClean="0">
                <a:solidFill>
                  <a:prstClr val="white"/>
                </a:solidFill>
                <a:latin typeface="メイリオ" panose="020B0604030504040204" pitchFamily="50" charset="-128"/>
                <a:ea typeface="メイリオ" panose="020B0604030504040204" pitchFamily="50" charset="-128"/>
              </a:rPr>
              <a:t>取組み</a:t>
            </a: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23528" y="4616712"/>
            <a:ext cx="4464494" cy="1785104"/>
          </a:xfrm>
          <a:prstGeom prst="rect">
            <a:avLst/>
          </a:prstGeom>
          <a:noFill/>
        </p:spPr>
        <p:txBody>
          <a:bodyPr wrap="square" rtlCol="0">
            <a:spAutoFit/>
          </a:bodyPr>
          <a:lstStyle/>
          <a:p>
            <a:pPr marL="144000" indent="-457200">
              <a:lnSpc>
                <a:spcPts val="2000"/>
              </a:lnSpc>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●舟運</a:t>
            </a:r>
            <a:r>
              <a:rPr lang="ja-JP" altLang="en-US" sz="1400" dirty="0">
                <a:solidFill>
                  <a:prstClr val="black"/>
                </a:solidFill>
                <a:latin typeface="メイリオ" panose="020B0604030504040204" pitchFamily="50" charset="-128"/>
                <a:ea typeface="メイリオ" panose="020B0604030504040204" pitchFamily="50" charset="-128"/>
              </a:rPr>
              <a:t>活性化や水辺の賑わいづくりに向けた</a:t>
            </a:r>
            <a:r>
              <a:rPr lang="ja-JP" altLang="en-US" sz="1400" dirty="0" smtClean="0">
                <a:solidFill>
                  <a:prstClr val="black"/>
                </a:solidFill>
                <a:latin typeface="メイリオ" panose="020B0604030504040204" pitchFamily="50" charset="-128"/>
                <a:ea typeface="メイリオ" panose="020B0604030504040204" pitchFamily="50" charset="-128"/>
              </a:rPr>
              <a:t>継続的・</a:t>
            </a:r>
            <a:r>
              <a:rPr lang="ja-JP" altLang="en-US" sz="1400" dirty="0">
                <a:solidFill>
                  <a:prstClr val="black"/>
                </a:solidFill>
                <a:latin typeface="メイリオ" panose="020B0604030504040204" pitchFamily="50" charset="-128"/>
                <a:ea typeface="メイリオ" panose="020B0604030504040204" pitchFamily="50" charset="-128"/>
              </a:rPr>
              <a:t>発展的</a:t>
            </a:r>
            <a:r>
              <a:rPr lang="ja-JP" altLang="en-US" sz="1400" dirty="0" smtClean="0">
                <a:solidFill>
                  <a:prstClr val="black"/>
                </a:solidFill>
                <a:latin typeface="メイリオ" panose="020B0604030504040204" pitchFamily="50" charset="-128"/>
                <a:ea typeface="メイリオ" panose="020B0604030504040204" pitchFamily="50" charset="-128"/>
              </a:rPr>
              <a:t>な取組み</a:t>
            </a:r>
            <a:r>
              <a:rPr lang="ja-JP" altLang="en-US" sz="1400" dirty="0">
                <a:solidFill>
                  <a:prstClr val="black"/>
                </a:solidFill>
                <a:latin typeface="メイリオ" panose="020B0604030504040204" pitchFamily="50" charset="-128"/>
                <a:ea typeface="メイリオ" panose="020B0604030504040204" pitchFamily="50" charset="-128"/>
              </a:rPr>
              <a:t>を通じ、民間ビジネスの創出に</a:t>
            </a:r>
            <a:r>
              <a:rPr lang="ja-JP" altLang="en-US" sz="1400" dirty="0" smtClean="0">
                <a:solidFill>
                  <a:prstClr val="black"/>
                </a:solidFill>
                <a:latin typeface="メイリオ" panose="020B0604030504040204" pitchFamily="50" charset="-128"/>
                <a:ea typeface="メイリオ" panose="020B0604030504040204" pitchFamily="50" charset="-128"/>
              </a:rPr>
              <a:t>つなげる</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144000" indent="-457200">
              <a:lnSpc>
                <a:spcPts val="2000"/>
              </a:lnSpc>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民間事業者のアイデア、ノウハウを</a:t>
            </a:r>
            <a:r>
              <a:rPr lang="ja-JP" altLang="en-US" sz="1400" dirty="0" smtClean="0">
                <a:solidFill>
                  <a:prstClr val="black"/>
                </a:solidFill>
                <a:latin typeface="メイリオ" panose="020B0604030504040204" pitchFamily="50" charset="-128"/>
                <a:ea typeface="メイリオ" panose="020B0604030504040204" pitchFamily="50" charset="-128"/>
              </a:rPr>
              <a:t>活かした 舟運</a:t>
            </a:r>
            <a:r>
              <a:rPr lang="ja-JP" altLang="en-US" sz="1400" dirty="0">
                <a:solidFill>
                  <a:prstClr val="black"/>
                </a:solidFill>
                <a:latin typeface="メイリオ" panose="020B0604030504040204" pitchFamily="50" charset="-128"/>
                <a:ea typeface="メイリオ" panose="020B0604030504040204" pitchFamily="50" charset="-128"/>
              </a:rPr>
              <a:t>・観光メニューの</a:t>
            </a:r>
            <a:r>
              <a:rPr lang="ja-JP" altLang="en-US" sz="1400" dirty="0" smtClean="0">
                <a:solidFill>
                  <a:prstClr val="black"/>
                </a:solidFill>
                <a:latin typeface="メイリオ" panose="020B0604030504040204" pitchFamily="50" charset="-128"/>
                <a:ea typeface="メイリオ" panose="020B0604030504040204" pitchFamily="50" charset="-128"/>
              </a:rPr>
              <a:t>創出し、舟運の活性化を図る</a:t>
            </a:r>
            <a:endParaRPr lang="ja-JP" altLang="en-US" sz="1400" dirty="0">
              <a:solidFill>
                <a:prstClr val="black"/>
              </a:solidFill>
              <a:latin typeface="メイリオ" panose="020B0604030504040204" pitchFamily="50" charset="-128"/>
              <a:ea typeface="メイリオ" panose="020B0604030504040204" pitchFamily="50" charset="-128"/>
            </a:endParaRPr>
          </a:p>
          <a:p>
            <a:pPr marL="144000" indent="-457200">
              <a:lnSpc>
                <a:spcPts val="2000"/>
              </a:lnSpc>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東横堀川など新たな水辺利活用</a:t>
            </a:r>
            <a:r>
              <a:rPr lang="ja-JP" altLang="en-US" sz="1400" dirty="0" smtClean="0">
                <a:solidFill>
                  <a:prstClr val="black"/>
                </a:solidFill>
                <a:latin typeface="メイリオ" panose="020B0604030504040204" pitchFamily="50" charset="-128"/>
                <a:ea typeface="メイリオ" panose="020B0604030504040204" pitchFamily="50" charset="-128"/>
              </a:rPr>
              <a:t>促進</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38" name="フローチャート: 代替処理 37"/>
          <p:cNvSpPr/>
          <p:nvPr/>
        </p:nvSpPr>
        <p:spPr>
          <a:xfrm>
            <a:off x="4932040" y="4169096"/>
            <a:ext cx="2790896"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algn="ctr"/>
            <a:r>
              <a:rPr lang="ja-JP" altLang="en-US" sz="1600" dirty="0" smtClean="0">
                <a:solidFill>
                  <a:prstClr val="white"/>
                </a:solidFill>
                <a:latin typeface="メイリオ" panose="020B0604030504040204" pitchFamily="50" charset="-128"/>
                <a:ea typeface="メイリオ" panose="020B0604030504040204" pitchFamily="50" charset="-128"/>
              </a:rPr>
              <a:t>水</a:t>
            </a:r>
            <a:r>
              <a:rPr lang="ja-JP" altLang="en-US" sz="1600" dirty="0">
                <a:solidFill>
                  <a:prstClr val="white"/>
                </a:solidFill>
                <a:latin typeface="メイリオ" panose="020B0604030504040204" pitchFamily="50" charset="-128"/>
                <a:ea typeface="メイリオ" panose="020B0604030504040204" pitchFamily="50" charset="-128"/>
              </a:rPr>
              <a:t>都大阪の成長への</a:t>
            </a:r>
            <a:r>
              <a:rPr lang="ja-JP" altLang="en-US" sz="1600" dirty="0" smtClean="0">
                <a:solidFill>
                  <a:prstClr val="white"/>
                </a:solidFill>
                <a:latin typeface="メイリオ" panose="020B0604030504040204" pitchFamily="50" charset="-128"/>
                <a:ea typeface="メイリオ" panose="020B0604030504040204" pitchFamily="50" charset="-128"/>
              </a:rPr>
              <a:t>取組み</a:t>
            </a: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4788022" y="4596288"/>
            <a:ext cx="4104457" cy="1697901"/>
          </a:xfrm>
          <a:prstGeom prst="rect">
            <a:avLst/>
          </a:prstGeom>
          <a:noFill/>
        </p:spPr>
        <p:txBody>
          <a:bodyPr wrap="square" rtlCol="0">
            <a:spAutoFit/>
          </a:bodyPr>
          <a:lstStyle/>
          <a:p>
            <a:pPr marL="144000" indent="-457200">
              <a:lnSpc>
                <a:spcPts val="2000"/>
              </a:lnSpc>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●エリアコンセプト</a:t>
            </a:r>
            <a:r>
              <a:rPr lang="ja-JP" altLang="en-US" sz="1400" dirty="0">
                <a:solidFill>
                  <a:prstClr val="black"/>
                </a:solidFill>
                <a:latin typeface="メイリオ" panose="020B0604030504040204" pitchFamily="50" charset="-128"/>
                <a:ea typeface="メイリオ" panose="020B0604030504040204" pitchFamily="50" charset="-128"/>
              </a:rPr>
              <a:t>の作成、舟運を支える</a:t>
            </a:r>
            <a:r>
              <a:rPr lang="ja-JP" altLang="en-US" sz="1400" dirty="0" smtClean="0">
                <a:solidFill>
                  <a:prstClr val="black"/>
                </a:solidFill>
                <a:latin typeface="メイリオ" panose="020B0604030504040204" pitchFamily="50" charset="-128"/>
                <a:ea typeface="メイリオ" panose="020B0604030504040204" pitchFamily="50" charset="-128"/>
              </a:rPr>
              <a:t>基盤 整備</a:t>
            </a:r>
            <a:r>
              <a:rPr lang="ja-JP" altLang="en-US" sz="1400" dirty="0">
                <a:solidFill>
                  <a:prstClr val="black"/>
                </a:solidFill>
                <a:latin typeface="メイリオ" panose="020B0604030504040204" pitchFamily="50" charset="-128"/>
                <a:ea typeface="メイリオ" panose="020B0604030504040204" pitchFamily="50" charset="-128"/>
              </a:rPr>
              <a:t>や運行ルートの検討等、魅力溢れる水</a:t>
            </a:r>
            <a:r>
              <a:rPr lang="ja-JP" altLang="en-US" sz="1400" dirty="0" smtClean="0">
                <a:solidFill>
                  <a:prstClr val="black"/>
                </a:solidFill>
                <a:latin typeface="メイリオ" panose="020B0604030504040204" pitchFamily="50" charset="-128"/>
                <a:ea typeface="メイリオ" panose="020B0604030504040204" pitchFamily="50" charset="-128"/>
              </a:rPr>
              <a:t>都 大阪</a:t>
            </a:r>
            <a:r>
              <a:rPr lang="ja-JP" altLang="en-US" sz="1400" dirty="0">
                <a:solidFill>
                  <a:prstClr val="black"/>
                </a:solidFill>
                <a:latin typeface="メイリオ" panose="020B0604030504040204" pitchFamily="50" charset="-128"/>
                <a:ea typeface="メイリオ" panose="020B0604030504040204" pitchFamily="50" charset="-128"/>
              </a:rPr>
              <a:t>の実現</a:t>
            </a:r>
            <a:r>
              <a:rPr lang="ja-JP" altLang="en-US" sz="1400" dirty="0" smtClean="0">
                <a:solidFill>
                  <a:prstClr val="black"/>
                </a:solidFill>
                <a:latin typeface="メイリオ" panose="020B0604030504040204" pitchFamily="50" charset="-128"/>
                <a:ea typeface="メイリオ" panose="020B0604030504040204" pitchFamily="50" charset="-128"/>
              </a:rPr>
              <a:t>につながる</a:t>
            </a:r>
            <a:r>
              <a:rPr lang="ja-JP" altLang="en-US" sz="1400" dirty="0">
                <a:solidFill>
                  <a:prstClr val="black"/>
                </a:solidFill>
                <a:latin typeface="メイリオ" panose="020B0604030504040204" pitchFamily="50" charset="-128"/>
                <a:ea typeface="メイリオ" panose="020B0604030504040204" pitchFamily="50" charset="-128"/>
              </a:rPr>
              <a:t>仕組みや</a:t>
            </a:r>
            <a:r>
              <a:rPr lang="ja-JP" altLang="en-US" sz="1400" dirty="0" smtClean="0">
                <a:solidFill>
                  <a:prstClr val="black"/>
                </a:solidFill>
                <a:latin typeface="メイリオ" panose="020B0604030504040204" pitchFamily="50" charset="-128"/>
                <a:ea typeface="メイリオ" panose="020B0604030504040204" pitchFamily="50" charset="-128"/>
              </a:rPr>
              <a:t>仕掛けづくり</a:t>
            </a:r>
            <a:endParaRPr lang="en-US" altLang="ja-JP" sz="1400" dirty="0">
              <a:solidFill>
                <a:prstClr val="black"/>
              </a:solidFill>
              <a:latin typeface="メイリオ" panose="020B0604030504040204" pitchFamily="50" charset="-128"/>
              <a:ea typeface="メイリオ" panose="020B0604030504040204" pitchFamily="50" charset="-128"/>
            </a:endParaRPr>
          </a:p>
          <a:p>
            <a:pPr marL="144000" indent="-457200">
              <a:lnSpc>
                <a:spcPts val="2000"/>
              </a:lnSpc>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rPr>
              <a:t>2025</a:t>
            </a:r>
            <a:r>
              <a:rPr lang="ja-JP" altLang="en-US" sz="1400" dirty="0">
                <a:solidFill>
                  <a:prstClr val="black"/>
                </a:solidFill>
                <a:latin typeface="メイリオ" panose="020B0604030504040204" pitchFamily="50" charset="-128"/>
                <a:ea typeface="メイリオ" panose="020B0604030504040204" pitchFamily="50" charset="-128"/>
              </a:rPr>
              <a:t>年開催の万博やＩＲを</a:t>
            </a:r>
            <a:r>
              <a:rPr lang="ja-JP" altLang="en-US" sz="1400" dirty="0" smtClean="0">
                <a:solidFill>
                  <a:prstClr val="black"/>
                </a:solidFill>
                <a:latin typeface="メイリオ" panose="020B0604030504040204" pitchFamily="50" charset="-128"/>
                <a:ea typeface="メイリオ" panose="020B0604030504040204" pitchFamily="50" charset="-128"/>
              </a:rPr>
              <a:t>見据えた</a:t>
            </a:r>
            <a:r>
              <a:rPr lang="ja-JP" altLang="en-US" sz="1400" dirty="0">
                <a:solidFill>
                  <a:prstClr val="black"/>
                </a:solidFill>
                <a:latin typeface="メイリオ" panose="020B0604030504040204" pitchFamily="50" charset="-128"/>
                <a:ea typeface="メイリオ" panose="020B0604030504040204" pitchFamily="50" charset="-128"/>
              </a:rPr>
              <a:t>ベイエリア</a:t>
            </a:r>
            <a:r>
              <a:rPr lang="ja-JP" altLang="en-US" sz="1400" dirty="0" smtClean="0">
                <a:solidFill>
                  <a:prstClr val="black"/>
                </a:solidFill>
                <a:latin typeface="メイリオ" panose="020B0604030504040204" pitchFamily="50" charset="-128"/>
                <a:ea typeface="メイリオ" panose="020B0604030504040204" pitchFamily="50" charset="-128"/>
              </a:rPr>
              <a:t>と水</a:t>
            </a:r>
            <a:r>
              <a:rPr lang="ja-JP" altLang="en-US" sz="1400" dirty="0">
                <a:solidFill>
                  <a:prstClr val="black"/>
                </a:solidFill>
                <a:latin typeface="メイリオ" panose="020B0604030504040204" pitchFamily="50" charset="-128"/>
                <a:ea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rPr>
              <a:t>回廊のネットワークの形成に向けた 検討</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3" name="二等辺三角形 2"/>
          <p:cNvSpPr/>
          <p:nvPr/>
        </p:nvSpPr>
        <p:spPr>
          <a:xfrm rot="10800000">
            <a:off x="3851920" y="2326241"/>
            <a:ext cx="1440160" cy="3826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604448" y="6453336"/>
            <a:ext cx="539552" cy="369332"/>
          </a:xfrm>
          <a:prstGeom prst="rect">
            <a:avLst/>
          </a:prstGeom>
          <a:noFill/>
        </p:spPr>
        <p:txBody>
          <a:bodyPr wrap="square" rtlCol="0">
            <a:spAutoFit/>
          </a:bodyPr>
          <a:lstStyle/>
          <a:p>
            <a:pPr algn="ctr"/>
            <a:r>
              <a:rPr lang="ja-JP" altLang="en-US" dirty="0" smtClean="0">
                <a:latin typeface="HGP創英角ﾎﾟｯﾌﾟ体" panose="040B0A00000000000000" pitchFamily="50" charset="-128"/>
                <a:ea typeface="HGP創英角ﾎﾟｯﾌﾟ体" panose="040B0A00000000000000" pitchFamily="50" charset="-128"/>
              </a:rPr>
              <a:t>７</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950954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5065</TotalTime>
  <Words>1256</Words>
  <Application>Microsoft Office PowerPoint</Application>
  <PresentationFormat>画面に合わせる (4:3)</PresentationFormat>
  <Paragraphs>405</Paragraphs>
  <Slides>20</Slides>
  <Notes>6</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20</vt:i4>
      </vt:variant>
    </vt:vector>
  </HeadingPairs>
  <TitlesOfParts>
    <vt:vector size="38" baseType="lpstr">
      <vt:lpstr>Aharoni</vt:lpstr>
      <vt:lpstr>HGPｺﾞｼｯｸE</vt:lpstr>
      <vt:lpstr>HGP創英角ｺﾞｼｯｸUB</vt:lpstr>
      <vt:lpstr>HGP創英角ﾎﾟｯﾌﾟ体</vt:lpstr>
      <vt:lpstr>HGS創英ﾌﾟﾚｾﾞﾝｽEB</vt:lpstr>
      <vt:lpstr>HGS創英角ｺﾞｼｯｸUB</vt:lpstr>
      <vt:lpstr>HGｺﾞｼｯｸE</vt:lpstr>
      <vt:lpstr>HG丸ｺﾞｼｯｸM-PRO</vt:lpstr>
      <vt:lpstr>HG創英角ｺﾞｼｯｸUB</vt:lpstr>
      <vt:lpstr>Meiryo UI</vt:lpstr>
      <vt:lpstr>ＭＳ Ｐゴシック</vt:lpstr>
      <vt:lpstr>メイリオ</vt:lpstr>
      <vt:lpstr>游ゴシック</vt:lpstr>
      <vt:lpstr>Arial</vt:lpstr>
      <vt:lpstr>Calibri</vt:lpstr>
      <vt:lpstr>Wingdings</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２０１８年度・２０１９年度の取組み</vt:lpstr>
      <vt:lpstr>■ ２０１８年度・２０１９年度の取組み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舟運活性化、水辺・水上観光メニューの充実</vt:lpstr>
      <vt:lpstr>■ 水辺の誘客・にぎわいや魅力の創造</vt:lpstr>
      <vt:lpstr>■ 水辺の誘客・にぎわいや魅力の創造</vt:lpstr>
      <vt:lpstr>■ ブランディング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水都大阪コンソーシアム Ｈ３０年度事業実施方針</dc:title>
  <dc:creator>小路口　智</dc:creator>
  <cp:lastModifiedBy>大岡　隆寛</cp:lastModifiedBy>
  <cp:revision>529</cp:revision>
  <cp:lastPrinted>2018-12-28T00:13:51Z</cp:lastPrinted>
  <dcterms:created xsi:type="dcterms:W3CDTF">2017-11-13T05:06:39Z</dcterms:created>
  <dcterms:modified xsi:type="dcterms:W3CDTF">2019-01-17T08:41:50Z</dcterms:modified>
</cp:coreProperties>
</file>