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6" r:id="rId2"/>
    <p:sldId id="275" r:id="rId3"/>
    <p:sldId id="257" r:id="rId4"/>
    <p:sldId id="269" r:id="rId5"/>
    <p:sldId id="271" r:id="rId6"/>
    <p:sldId id="273" r:id="rId7"/>
    <p:sldId id="274" r:id="rId8"/>
    <p:sldId id="259" r:id="rId9"/>
    <p:sldId id="264" r:id="rId10"/>
    <p:sldId id="265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7"/>
    <a:srgbClr val="FF8585"/>
    <a:srgbClr val="FFA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6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6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AF29C56D-BB90-4364-AE9D-1FBD22204D8B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6" cy="49696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696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6C1C2337-8140-49CD-86FC-D3DBEF1B8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38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C2337-8140-49CD-86FC-D3DBEF1B8D3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5B20-C3DA-48EE-AE12-943823CC10AC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1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F432-C60B-4026-B25B-89C2215A5828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63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6792-9779-45DF-8A39-D890CC6F2950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8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5796-5AA1-4EE6-AB05-66B7535E17A5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0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208C8-02E0-45F6-831F-A159B3BA2B7D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04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437B-3032-464D-87AD-F4C027B9B302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63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AEF3-809D-45A2-9457-5C1752675FAA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77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B8C2-A4A6-4980-A387-8FE9129587D7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04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E01-A118-4BDE-8A8D-54D90A990C52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C721-789A-40EF-B860-AA4958DE35E2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33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72B-6231-4523-929F-44A727325DEC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87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B4F3-B46A-4186-B965-D36497D9A6CC}" type="datetime1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5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996" y="3103282"/>
            <a:ext cx="822960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800" dirty="0" smtClean="0"/>
              <a:t>～水</a:t>
            </a:r>
            <a:r>
              <a:rPr lang="ja-JP" altLang="en-US" sz="4800" dirty="0"/>
              <a:t>都</a:t>
            </a:r>
            <a:r>
              <a:rPr lang="ja-JP" altLang="en-US" sz="4800" dirty="0" smtClean="0"/>
              <a:t>大阪の取り組み～</a:t>
            </a:r>
            <a:endParaRPr lang="en-US" altLang="ja-JP" sz="4800" dirty="0" smtClean="0"/>
          </a:p>
          <a:p>
            <a:pPr marL="0" indent="0" algn="ctr">
              <a:spcBef>
                <a:spcPts val="3000"/>
              </a:spcBef>
              <a:buNone/>
            </a:pPr>
            <a:r>
              <a:rPr kumimoji="1" lang="ja-JP" altLang="en-US" sz="2800" dirty="0" smtClean="0"/>
              <a:t>水都大阪コンソーシアム</a:t>
            </a:r>
            <a:endParaRPr kumimoji="1" lang="ja-JP" altLang="en-US" sz="2800" dirty="0"/>
          </a:p>
        </p:txBody>
      </p:sp>
      <p:pic>
        <p:nvPicPr>
          <p:cNvPr id="2050" name="Picture 2" descr="\\G0000sv0ns502\d10939$\doc\み_魅力づくり\2水都グループ\900その他\水都ロゴ\水都ロ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26" y="5467093"/>
            <a:ext cx="2352502" cy="13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49153" y="6420148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1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92476" y="620688"/>
            <a:ext cx="10801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資料１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67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435728"/>
            <a:ext cx="8928992" cy="562074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ja-JP" altLang="en-US" sz="2000" dirty="0" smtClean="0"/>
              <a:t>■ 水辺利活用</a:t>
            </a:r>
            <a:r>
              <a:rPr lang="ja-JP" altLang="en-US" sz="2000" dirty="0"/>
              <a:t>／</a:t>
            </a:r>
            <a:r>
              <a:rPr lang="ja-JP" altLang="en-US" sz="2000" dirty="0" smtClean="0"/>
              <a:t>ブランディング</a:t>
            </a:r>
            <a:endParaRPr kumimoji="1" lang="ja-JP" altLang="en-US" sz="2000" dirty="0"/>
          </a:p>
        </p:txBody>
      </p:sp>
      <p:sp>
        <p:nvSpPr>
          <p:cNvPr id="9" name="角丸四角形 8"/>
          <p:cNvSpPr/>
          <p:nvPr/>
        </p:nvSpPr>
        <p:spPr>
          <a:xfrm>
            <a:off x="107504" y="1083800"/>
            <a:ext cx="8928992" cy="648000"/>
          </a:xfrm>
          <a:prstGeom prst="roundRect">
            <a:avLst>
              <a:gd name="adj" fmla="val 0"/>
            </a:avLst>
          </a:prstGeom>
          <a:ln w="158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600" i="1" dirty="0" smtClean="0"/>
              <a:t>中長期の視点に立った水辺の利活用の促進</a:t>
            </a:r>
            <a:endParaRPr lang="en-US" altLang="ja-JP" sz="16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600" i="1" dirty="0" smtClean="0"/>
              <a:t>大阪観光局等との連携による「水都大阪」のプレゼンスの向上</a:t>
            </a:r>
            <a:endParaRPr lang="ja-JP" altLang="en-US" sz="1600" i="1" dirty="0"/>
          </a:p>
        </p:txBody>
      </p:sp>
      <p:sp>
        <p:nvSpPr>
          <p:cNvPr id="10" name="正方形/長方形 9"/>
          <p:cNvSpPr/>
          <p:nvPr/>
        </p:nvSpPr>
        <p:spPr>
          <a:xfrm>
            <a:off x="107504" y="1733388"/>
            <a:ext cx="8917117" cy="5076000"/>
          </a:xfrm>
          <a:prstGeom prst="rect">
            <a:avLst/>
          </a:prstGeom>
          <a:ln w="158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600" b="1" dirty="0" smtClean="0"/>
              <a:t>＜Ｈ２９年度の取り組み実績＞</a:t>
            </a:r>
            <a:endParaRPr lang="en-US" altLang="ja-JP" sz="1600" b="1" dirty="0" smtClean="0"/>
          </a:p>
          <a:p>
            <a:pPr>
              <a:lnSpc>
                <a:spcPts val="900"/>
              </a:lnSpc>
            </a:pPr>
            <a:endParaRPr lang="en-US" altLang="ja-JP" sz="1100" dirty="0" smtClean="0"/>
          </a:p>
          <a:p>
            <a:pPr>
              <a:lnSpc>
                <a:spcPts val="900"/>
              </a:lnSpc>
              <a:spcBef>
                <a:spcPts val="600"/>
              </a:spcBef>
            </a:pPr>
            <a:r>
              <a:rPr lang="en-US" altLang="ja-JP" sz="1200" dirty="0" smtClean="0"/>
              <a:t>《</a:t>
            </a:r>
            <a:r>
              <a:rPr lang="ja-JP" altLang="en-US" sz="1200" dirty="0" smtClean="0"/>
              <a:t>水辺利活用</a:t>
            </a:r>
            <a:r>
              <a:rPr lang="en-US" altLang="ja-JP" sz="1200" dirty="0" smtClean="0"/>
              <a:t>》</a:t>
            </a:r>
          </a:p>
          <a:p>
            <a:pPr>
              <a:spcBef>
                <a:spcPts val="300"/>
              </a:spcBef>
            </a:pPr>
            <a:r>
              <a:rPr lang="en-US" altLang="ja-JP" sz="1400" b="1" u="sng" dirty="0" smtClean="0"/>
              <a:t>Ⅰ</a:t>
            </a:r>
            <a:r>
              <a:rPr lang="ja-JP" altLang="en-US" sz="1400" b="1" u="sng" dirty="0" smtClean="0"/>
              <a:t>） 本町橋ＢＡＳＥ（東横堀川）にぎわい拠点の</a:t>
            </a:r>
            <a:endParaRPr lang="en-US" altLang="ja-JP" sz="1400" b="1" u="sng" dirty="0" smtClean="0"/>
          </a:p>
          <a:p>
            <a:r>
              <a:rPr lang="ja-JP" altLang="en-US" sz="1400" b="1" dirty="0" smtClean="0"/>
              <a:t>　　</a:t>
            </a:r>
            <a:r>
              <a:rPr lang="ja-JP" altLang="en-US" sz="1400" b="1" u="sng" dirty="0" smtClean="0">
                <a:solidFill>
                  <a:schemeClr val="tx1"/>
                </a:solidFill>
              </a:rPr>
              <a:t>検討</a:t>
            </a:r>
            <a:endParaRPr lang="en-US" altLang="ja-JP" sz="1400" b="1" u="sng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sz="1100" dirty="0" smtClean="0">
                <a:solidFill>
                  <a:schemeClr val="tx1"/>
                </a:solidFill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</a:rPr>
              <a:t> ● 水の回廊の新たな拠点として、本町橋ＢＡＳＥに舟運と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</a:rPr>
              <a:t>　　  連動するにぎわい拠点を創出（民間活力の導入）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</a:rPr>
              <a:t>　　    </a:t>
            </a:r>
            <a:r>
              <a:rPr lang="ja-JP" altLang="en-US" sz="1100" u="sng" dirty="0" smtClean="0">
                <a:solidFill>
                  <a:schemeClr val="tx1"/>
                </a:solidFill>
              </a:rPr>
              <a:t>・Ｈ</a:t>
            </a:r>
            <a:r>
              <a:rPr lang="en-US" altLang="ja-JP" sz="1100" u="sng" dirty="0" smtClean="0">
                <a:solidFill>
                  <a:schemeClr val="tx1"/>
                </a:solidFill>
              </a:rPr>
              <a:t>29</a:t>
            </a:r>
            <a:r>
              <a:rPr lang="ja-JP" altLang="en-US" sz="1100" u="sng" dirty="0" smtClean="0">
                <a:solidFill>
                  <a:schemeClr val="tx1"/>
                </a:solidFill>
              </a:rPr>
              <a:t>年度　　　</a:t>
            </a:r>
            <a:r>
              <a:rPr lang="ja-JP" altLang="en-US" sz="1100" u="sng" dirty="0">
                <a:solidFill>
                  <a:schemeClr val="tx1"/>
                </a:solidFill>
              </a:rPr>
              <a:t> </a:t>
            </a:r>
            <a:r>
              <a:rPr lang="ja-JP" altLang="en-US" sz="1100" u="sng" dirty="0" smtClean="0">
                <a:solidFill>
                  <a:schemeClr val="tx1"/>
                </a:solidFill>
              </a:rPr>
              <a:t> にぎわいのあり方の検討</a:t>
            </a:r>
            <a:endParaRPr lang="en-US" altLang="ja-JP" sz="1100" u="sng" dirty="0" smtClean="0">
              <a:solidFill>
                <a:schemeClr val="tx1"/>
              </a:solidFill>
            </a:endParaRPr>
          </a:p>
          <a:p>
            <a:r>
              <a:rPr lang="ja-JP" altLang="en-US" sz="1100" dirty="0" smtClean="0"/>
              <a:t>　　    ・Ｈ</a:t>
            </a:r>
            <a:r>
              <a:rPr lang="en-US" altLang="ja-JP" sz="1100" dirty="0" smtClean="0"/>
              <a:t>30</a:t>
            </a:r>
            <a:r>
              <a:rPr lang="ja-JP" altLang="en-US" sz="1100" dirty="0" smtClean="0"/>
              <a:t>～</a:t>
            </a:r>
            <a:r>
              <a:rPr lang="en-US" altLang="ja-JP" sz="1100" dirty="0" smtClean="0"/>
              <a:t>31</a:t>
            </a:r>
            <a:r>
              <a:rPr lang="ja-JP" altLang="en-US" sz="1100" dirty="0" smtClean="0"/>
              <a:t>年度 下水道工事・公園復旧工事に合わせた</a:t>
            </a:r>
            <a:endParaRPr lang="en-US" altLang="ja-JP" sz="1100" dirty="0" smtClean="0"/>
          </a:p>
          <a:p>
            <a:r>
              <a:rPr lang="ja-JP" altLang="en-US" sz="1100" dirty="0" smtClean="0"/>
              <a:t>　　　   　　　　　　　　　 にぎわい事業者の公募等（大阪市）</a:t>
            </a:r>
            <a:endParaRPr lang="en-US" altLang="ja-JP" sz="1100" dirty="0" smtClean="0"/>
          </a:p>
          <a:p>
            <a:r>
              <a:rPr lang="ja-JP" altLang="en-US" sz="1100" dirty="0" smtClean="0"/>
              <a:t>　　    ・Ｈ</a:t>
            </a:r>
            <a:r>
              <a:rPr lang="en-US" altLang="ja-JP" sz="1100" dirty="0" smtClean="0"/>
              <a:t>32</a:t>
            </a:r>
            <a:r>
              <a:rPr lang="ja-JP" altLang="en-US" sz="1100" dirty="0" smtClean="0"/>
              <a:t>年度　　　  にぎわい</a:t>
            </a:r>
            <a:r>
              <a:rPr lang="ja-JP" altLang="en-US" sz="1100" dirty="0"/>
              <a:t>拠点</a:t>
            </a:r>
            <a:r>
              <a:rPr lang="ja-JP" altLang="en-US" sz="1100" dirty="0" smtClean="0"/>
              <a:t>の供用開始（予定）　</a:t>
            </a:r>
            <a:endParaRPr lang="en-US" altLang="ja-JP" sz="1100" dirty="0" smtClean="0"/>
          </a:p>
          <a:p>
            <a:r>
              <a:rPr lang="ja-JP" altLang="en-US" sz="1200" dirty="0" smtClean="0"/>
              <a:t>　　　　　　</a:t>
            </a:r>
            <a:endParaRPr lang="en-US" altLang="ja-JP" sz="1200" dirty="0" smtClean="0"/>
          </a:p>
          <a:p>
            <a:pPr>
              <a:lnSpc>
                <a:spcPts val="900"/>
              </a:lnSpc>
            </a:pPr>
            <a:endParaRPr lang="en-US" altLang="ja-JP" sz="1100" dirty="0" smtClean="0"/>
          </a:p>
          <a:p>
            <a:pPr>
              <a:lnSpc>
                <a:spcPct val="150000"/>
              </a:lnSpc>
            </a:pPr>
            <a:r>
              <a:rPr lang="en-US" altLang="ja-JP" sz="1200" dirty="0" smtClean="0"/>
              <a:t>《</a:t>
            </a:r>
            <a:r>
              <a:rPr lang="ja-JP" altLang="en-US" sz="1200" dirty="0" smtClean="0"/>
              <a:t>ブランディング</a:t>
            </a:r>
            <a:r>
              <a:rPr lang="en-US" altLang="ja-JP" sz="1200" dirty="0" smtClean="0"/>
              <a:t>》</a:t>
            </a:r>
          </a:p>
          <a:p>
            <a:r>
              <a:rPr lang="en-US" altLang="ja-JP" sz="1400" b="1" u="sng" dirty="0" smtClean="0"/>
              <a:t>Ⅰ</a:t>
            </a:r>
            <a:r>
              <a:rPr lang="ja-JP" altLang="en-US" sz="1400" b="1" u="sng" dirty="0" smtClean="0"/>
              <a:t>）水都大阪のブランディング</a:t>
            </a:r>
            <a:endParaRPr lang="en-US" altLang="ja-JP" sz="14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  ● 水都大阪を象徴するｷｰ・ｽｹｰﾌﾟ等の発掘</a:t>
            </a:r>
            <a:endParaRPr lang="en-US" altLang="ja-JP" sz="1100" dirty="0" smtClean="0"/>
          </a:p>
          <a:p>
            <a:r>
              <a:rPr lang="ja-JP" altLang="en-US" sz="1100" dirty="0" smtClean="0"/>
              <a:t>　　   ・有識者や大阪観光局との検討会の設置</a:t>
            </a:r>
            <a:endParaRPr lang="en-US" altLang="ja-JP" sz="1100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  ● 大阪観光局と連携した情報発信（首都圏ﾌﾟﾛﾓｰｼｮﾝ）</a:t>
            </a:r>
            <a:endParaRPr lang="en-US" altLang="ja-JP" sz="1100" dirty="0" smtClean="0"/>
          </a:p>
          <a:p>
            <a:r>
              <a:rPr lang="ja-JP" altLang="en-US" sz="1100" dirty="0" smtClean="0"/>
              <a:t>　　   ・ツーリズムＥＸＰＯへの出展（水都ＶＲ映像）</a:t>
            </a:r>
            <a:endParaRPr lang="en-US" altLang="ja-JP" sz="1100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  ● ＳＮＳ等を活用した水都の風景等の魅力発信</a:t>
            </a:r>
            <a:endParaRPr lang="en-US" altLang="ja-JP" sz="1100" dirty="0" smtClean="0"/>
          </a:p>
          <a:p>
            <a:pPr>
              <a:lnSpc>
                <a:spcPts val="900"/>
              </a:lnSpc>
            </a:pPr>
            <a:endParaRPr lang="en-US" altLang="ja-JP" sz="1100" dirty="0" smtClean="0"/>
          </a:p>
          <a:p>
            <a:pPr>
              <a:lnSpc>
                <a:spcPts val="900"/>
              </a:lnSpc>
            </a:pPr>
            <a:endParaRPr lang="en-US" altLang="ja-JP" sz="1100" dirty="0" smtClean="0"/>
          </a:p>
          <a:p>
            <a:r>
              <a:rPr lang="en-US" altLang="ja-JP" sz="1400" b="1" u="sng" dirty="0" smtClean="0"/>
              <a:t>Ⅱ</a:t>
            </a:r>
            <a:r>
              <a:rPr lang="ja-JP" altLang="en-US" sz="1400" b="1" u="sng" dirty="0" smtClean="0"/>
              <a:t>）府民市民や留学生との魅力発見・体験</a:t>
            </a:r>
            <a:endParaRPr lang="en-US" altLang="ja-JP" sz="14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 ● 水都の魅力・歴史を体験する「さくらｸﾙｰｽﾞ小学生無料招待</a:t>
            </a:r>
            <a:endParaRPr lang="en-US" altLang="ja-JP" sz="1100" dirty="0" smtClean="0"/>
          </a:p>
          <a:p>
            <a:r>
              <a:rPr lang="ja-JP" altLang="en-US" sz="1100" dirty="0" smtClean="0"/>
              <a:t>　　　事業」の実施</a:t>
            </a:r>
            <a:endParaRPr lang="en-US" altLang="ja-JP" sz="1100" dirty="0" smtClean="0"/>
          </a:p>
          <a:p>
            <a:pPr>
              <a:spcBef>
                <a:spcPts val="300"/>
              </a:spcBef>
            </a:pPr>
            <a:r>
              <a:rPr lang="en-US" altLang="ja-JP" sz="1100" dirty="0" smtClean="0"/>
              <a:t>     </a:t>
            </a:r>
            <a:r>
              <a:rPr lang="ja-JP" altLang="en-US" sz="1100" dirty="0" smtClean="0"/>
              <a:t>● 留学生による水辺の魅力発見・ＳＮＳによる発信</a:t>
            </a:r>
            <a:endParaRPr lang="en-US" altLang="ja-JP" sz="110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712252" y="1731871"/>
            <a:ext cx="3324243" cy="5077517"/>
          </a:xfrm>
          <a:prstGeom prst="rect">
            <a:avLst/>
          </a:prstGeom>
          <a:ln w="158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36000" rtlCol="0" anchor="t" anchorCtr="0"/>
          <a:lstStyle/>
          <a:p>
            <a:r>
              <a:rPr lang="ja-JP" altLang="en-US" dirty="0"/>
              <a:t>～</a:t>
            </a:r>
            <a:r>
              <a:rPr kumimoji="1" lang="ja-JP" altLang="en-US" dirty="0" smtClean="0"/>
              <a:t>Ｈ３０年度の取り組み</a:t>
            </a:r>
            <a:r>
              <a:rPr lang="ja-JP" altLang="en-US" dirty="0"/>
              <a:t>～</a:t>
            </a:r>
            <a:endParaRPr kumimoji="1" lang="en-US" altLang="ja-JP" dirty="0" smtClean="0"/>
          </a:p>
          <a:p>
            <a:pPr>
              <a:lnSpc>
                <a:spcPts val="800"/>
              </a:lnSpc>
            </a:pPr>
            <a:endParaRPr lang="en-US" altLang="ja-JP" sz="800" b="1" u="sng" dirty="0" smtClean="0"/>
          </a:p>
          <a:p>
            <a:pPr>
              <a:lnSpc>
                <a:spcPts val="900"/>
              </a:lnSpc>
              <a:spcBef>
                <a:spcPts val="600"/>
              </a:spcBef>
            </a:pPr>
            <a:r>
              <a:rPr lang="en-US" altLang="ja-JP" sz="1200" dirty="0" smtClean="0"/>
              <a:t>《</a:t>
            </a:r>
            <a:r>
              <a:rPr lang="ja-JP" altLang="en-US" sz="1200" dirty="0" smtClean="0"/>
              <a:t>水辺利活用</a:t>
            </a:r>
            <a:r>
              <a:rPr lang="en-US" altLang="ja-JP" sz="1200" dirty="0" smtClean="0"/>
              <a:t>》</a:t>
            </a:r>
            <a:endParaRPr lang="en-US" altLang="ja-JP" sz="1200" dirty="0"/>
          </a:p>
          <a:p>
            <a:pPr>
              <a:spcBef>
                <a:spcPts val="300"/>
              </a:spcBef>
            </a:pPr>
            <a:r>
              <a:rPr lang="ja-JP" altLang="en-US" sz="1300" b="1" dirty="0" smtClean="0"/>
              <a:t>＜</a:t>
            </a:r>
            <a:r>
              <a:rPr lang="ja-JP" altLang="en-US" sz="1300" b="1" dirty="0"/>
              <a:t>方針＞</a:t>
            </a:r>
            <a:endParaRPr lang="en-US" altLang="ja-JP" sz="13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200" u="sng" dirty="0" smtClean="0"/>
              <a:t>新たな水辺利活用エリアの開拓</a:t>
            </a:r>
            <a:endParaRPr lang="en-US" altLang="ja-JP" sz="1200" u="sng" dirty="0"/>
          </a:p>
          <a:p>
            <a:pPr>
              <a:spcBef>
                <a:spcPts val="600"/>
              </a:spcBef>
            </a:pPr>
            <a:r>
              <a:rPr lang="ja-JP" altLang="en-US" sz="1300" b="1" dirty="0" smtClean="0"/>
              <a:t>＜具体的な取り組み＞</a:t>
            </a:r>
            <a:endParaRPr lang="en-US" altLang="ja-JP" sz="1300" b="1" dirty="0" smtClean="0"/>
          </a:p>
          <a:p>
            <a:pPr>
              <a:spcBef>
                <a:spcPts val="300"/>
              </a:spcBef>
            </a:pPr>
            <a:r>
              <a:rPr lang="ja-JP" altLang="en-US" sz="1300" b="1" u="sng" dirty="0" smtClean="0"/>
              <a:t>１．東横堀川周辺の</a:t>
            </a:r>
            <a:r>
              <a:rPr lang="ja-JP" altLang="en-US" sz="1300" b="1" u="sng" dirty="0" smtClean="0">
                <a:solidFill>
                  <a:schemeClr val="tx1"/>
                </a:solidFill>
              </a:rPr>
              <a:t>魅力向上</a:t>
            </a:r>
            <a:endParaRPr lang="en-US" altLang="ja-JP" sz="1300" b="1" u="sng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</a:rPr>
              <a:t>   ◇ 本町橋ＢＡＳＥにぎわい拠点の公募等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</a:rPr>
              <a:t>   ◇ 東横堀川周辺の地先利用者の開拓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</a:rPr>
              <a:t>          </a:t>
            </a:r>
            <a:r>
              <a:rPr lang="ja-JP" altLang="en-US" sz="1100" u="sng" dirty="0" smtClean="0">
                <a:solidFill>
                  <a:schemeClr val="tx1"/>
                </a:solidFill>
              </a:rPr>
              <a:t>・Ｈ</a:t>
            </a:r>
            <a:r>
              <a:rPr lang="en-US" altLang="ja-JP" sz="1100" u="sng" dirty="0" smtClean="0">
                <a:solidFill>
                  <a:schemeClr val="tx1"/>
                </a:solidFill>
              </a:rPr>
              <a:t>30</a:t>
            </a:r>
            <a:r>
              <a:rPr lang="ja-JP" altLang="en-US" sz="1100" u="sng" dirty="0" smtClean="0">
                <a:solidFill>
                  <a:schemeClr val="tx1"/>
                </a:solidFill>
              </a:rPr>
              <a:t>～</a:t>
            </a:r>
            <a:r>
              <a:rPr lang="en-US" altLang="ja-JP" sz="1100" u="sng" dirty="0" smtClean="0">
                <a:solidFill>
                  <a:schemeClr val="tx1"/>
                </a:solidFill>
              </a:rPr>
              <a:t>32</a:t>
            </a:r>
            <a:r>
              <a:rPr lang="ja-JP" altLang="en-US" sz="1100" u="sng" dirty="0" smtClean="0">
                <a:solidFill>
                  <a:schemeClr val="tx1"/>
                </a:solidFill>
              </a:rPr>
              <a:t>年度    東横堀川周辺地権者意向調査</a:t>
            </a:r>
            <a:endParaRPr lang="en-US" altLang="ja-JP" sz="1100" u="sng" dirty="0" smtClean="0">
              <a:solidFill>
                <a:schemeClr val="tx1"/>
              </a:solidFill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</a:rPr>
              <a:t>　　　  　　　　　　　　        </a:t>
            </a:r>
            <a:r>
              <a:rPr lang="ja-JP" altLang="en-US" sz="1100" u="sng" dirty="0" smtClean="0">
                <a:solidFill>
                  <a:schemeClr val="tx1"/>
                </a:solidFill>
              </a:rPr>
              <a:t>開拓</a:t>
            </a:r>
            <a:r>
              <a:rPr lang="ja-JP" altLang="en-US" sz="1100" u="sng" dirty="0">
                <a:solidFill>
                  <a:schemeClr val="tx1"/>
                </a:solidFill>
              </a:rPr>
              <a:t>手法の検討等（予</a:t>
            </a:r>
            <a:r>
              <a:rPr lang="ja-JP" altLang="en-US" sz="1100" u="sng" dirty="0"/>
              <a:t>定</a:t>
            </a:r>
            <a:r>
              <a:rPr lang="ja-JP" altLang="en-US" sz="1100" u="sng" dirty="0" smtClean="0"/>
              <a:t>）</a:t>
            </a:r>
            <a:endParaRPr lang="en-US" altLang="ja-JP" sz="1100" strike="sngStrike" dirty="0" smtClean="0">
              <a:solidFill>
                <a:srgbClr val="FF0000"/>
              </a:solidFill>
            </a:endParaRPr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　　　　　</a:t>
            </a:r>
            <a:endParaRPr lang="en-US" altLang="ja-JP" sz="800" dirty="0"/>
          </a:p>
          <a:p>
            <a:r>
              <a:rPr lang="en-US" altLang="ja-JP" sz="1200" dirty="0" smtClean="0"/>
              <a:t>《</a:t>
            </a:r>
            <a:r>
              <a:rPr lang="ja-JP" altLang="en-US" sz="1200" dirty="0" smtClean="0"/>
              <a:t>ブランディング</a:t>
            </a:r>
            <a:r>
              <a:rPr lang="en-US" altLang="ja-JP" sz="1200" dirty="0" smtClean="0"/>
              <a:t>》</a:t>
            </a:r>
          </a:p>
          <a:p>
            <a:pPr>
              <a:spcBef>
                <a:spcPts val="300"/>
              </a:spcBef>
            </a:pPr>
            <a:r>
              <a:rPr lang="ja-JP" altLang="en-US" sz="1300" b="1" dirty="0" smtClean="0"/>
              <a:t>＜方針＞</a:t>
            </a:r>
            <a:endParaRPr lang="en-US" altLang="ja-JP" sz="13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ja-JP" altLang="en-US" sz="1600" i="1" dirty="0" smtClean="0"/>
              <a:t>  </a:t>
            </a:r>
            <a:r>
              <a:rPr lang="ja-JP" altLang="en-US" sz="1200" u="sng" dirty="0" smtClean="0"/>
              <a:t>大阪観光局等と</a:t>
            </a:r>
            <a:r>
              <a:rPr lang="ja-JP" altLang="en-US" sz="1200" u="sng" dirty="0"/>
              <a:t>の連携強化</a:t>
            </a:r>
            <a:endParaRPr lang="en-US" altLang="ja-JP" sz="1200" u="sng" dirty="0"/>
          </a:p>
          <a:p>
            <a:pPr>
              <a:spcBef>
                <a:spcPts val="600"/>
              </a:spcBef>
            </a:pPr>
            <a:r>
              <a:rPr lang="ja-JP" altLang="en-US" sz="1300" b="1" dirty="0"/>
              <a:t>＜具体的な取り組み</a:t>
            </a:r>
            <a:r>
              <a:rPr lang="ja-JP" altLang="en-US" sz="1300" b="1" dirty="0" smtClean="0"/>
              <a:t>＞</a:t>
            </a:r>
            <a:endParaRPr lang="en-US" altLang="ja-JP" sz="1300" b="1" dirty="0"/>
          </a:p>
          <a:p>
            <a:pPr>
              <a:spcBef>
                <a:spcPts val="300"/>
              </a:spcBef>
            </a:pPr>
            <a:r>
              <a:rPr lang="ja-JP" altLang="en-US" sz="1300" b="1" u="sng" dirty="0"/>
              <a:t>１</a:t>
            </a:r>
            <a:r>
              <a:rPr lang="ja-JP" altLang="en-US" sz="1300" b="1" u="sng" dirty="0" smtClean="0"/>
              <a:t>．水都大阪のブランディング</a:t>
            </a:r>
            <a:endParaRPr lang="en-US" altLang="ja-JP" sz="13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/>
              <a:t> </a:t>
            </a:r>
            <a:r>
              <a:rPr lang="ja-JP" altLang="en-US" sz="1100" dirty="0" smtClean="0"/>
              <a:t> 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 ◇ キー・スケープ等の発掘・発信と活用</a:t>
            </a:r>
            <a:endParaRPr lang="en-US" altLang="ja-JP" sz="1100" dirty="0"/>
          </a:p>
          <a:p>
            <a:r>
              <a:rPr lang="ja-JP" altLang="en-US" sz="1100" dirty="0"/>
              <a:t> </a:t>
            </a:r>
            <a:r>
              <a:rPr lang="ja-JP" altLang="en-US" sz="1100" dirty="0" smtClean="0"/>
              <a:t>   ◇ ＳＮＳ等を活用した水都の魅力の発信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spcBef>
                <a:spcPts val="600"/>
              </a:spcBef>
            </a:pPr>
            <a:r>
              <a:rPr lang="ja-JP" altLang="en-US" sz="1300" b="1" u="sng" dirty="0"/>
              <a:t>２</a:t>
            </a:r>
            <a:r>
              <a:rPr lang="ja-JP" altLang="en-US" sz="1300" b="1" u="sng" dirty="0" smtClean="0"/>
              <a:t>．水都大阪の魅力発見</a:t>
            </a:r>
            <a:endParaRPr lang="en-US" altLang="ja-JP" sz="1300" b="1" u="sng" dirty="0" smtClean="0"/>
          </a:p>
          <a:p>
            <a:r>
              <a:rPr lang="ja-JP" altLang="en-US" sz="1100" dirty="0" smtClean="0"/>
              <a:t>    ◇  ビジネスマッチングも視野に入れた、大阪観光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局・ＯＣＣと連携した旅行会社等向け水都の魅力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体験を通じた観光商品企画の促進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</a:t>
            </a:r>
            <a:r>
              <a:rPr lang="ja-JP" altLang="en-US" sz="1100" dirty="0" smtClean="0"/>
              <a:t>◇ 府民市民</a:t>
            </a:r>
            <a:r>
              <a:rPr lang="ja-JP" altLang="en-US" sz="1100" dirty="0"/>
              <a:t>・</a:t>
            </a:r>
            <a:r>
              <a:rPr lang="ja-JP" altLang="en-US" sz="1100" dirty="0" smtClean="0"/>
              <a:t>留学生の体験を通じた魅力発見</a:t>
            </a:r>
            <a:endParaRPr lang="en-US" altLang="ja-JP" sz="1100" dirty="0" smtClean="0"/>
          </a:p>
        </p:txBody>
      </p:sp>
      <p:pic>
        <p:nvPicPr>
          <p:cNvPr id="1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/>
          <a:stretch/>
        </p:blipFill>
        <p:spPr bwMode="auto">
          <a:xfrm>
            <a:off x="3995937" y="2636912"/>
            <a:ext cx="1675716" cy="127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1" y="5589240"/>
            <a:ext cx="1024372" cy="11699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3" descr="C:\Users\nishimura\Desktop\プロモーション\ＶＲ\expo画像\IMG_3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271388"/>
            <a:ext cx="1659369" cy="12445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2904" y="6430532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10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07504" y="4132729"/>
            <a:ext cx="8917117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19379" y="2060848"/>
            <a:ext cx="8917117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5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27296" y="620688"/>
            <a:ext cx="9075760" cy="61206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381534" y="1253388"/>
            <a:ext cx="4616087" cy="3210226"/>
          </a:xfrm>
          <a:prstGeom prst="roundRect">
            <a:avLst>
              <a:gd name="adj" fmla="val 0"/>
            </a:avLst>
          </a:prstGeom>
          <a:gradFill>
            <a:gsLst>
              <a:gs pos="18000">
                <a:schemeClr val="accent6">
                  <a:tint val="50000"/>
                  <a:satMod val="300000"/>
                </a:schemeClr>
              </a:gs>
              <a:gs pos="39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36000" rIns="36000" bIns="0" rtlCol="0" anchor="t" anchorCtr="0"/>
          <a:lstStyle/>
          <a:p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◆取り組みの</a:t>
            </a:r>
            <a:r>
              <a:rPr lang="en-US" altLang="ja-JP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3</a:t>
            </a:r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本柱</a:t>
            </a:r>
            <a:endParaRPr lang="en-US" altLang="ja-JP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Aharoni" panose="02010803020104030203" pitchFamily="2" charset="-79"/>
            </a:endParaRPr>
          </a:p>
          <a:p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　</a:t>
            </a:r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水と光の魅力にさらなる「広がり」と「厚み」を創出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　</a:t>
            </a:r>
            <a:endParaRPr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Aharoni" panose="02010803020104030203" pitchFamily="2" charset="-79"/>
            </a:endParaRPr>
          </a:p>
          <a:p>
            <a:r>
              <a:rPr lang="ja-JP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　</a:t>
            </a:r>
            <a:r>
              <a:rPr lang="ja-JP" altLang="en-US" sz="13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多様</a:t>
            </a:r>
            <a:r>
              <a:rPr lang="ja-JP" altLang="en-US" sz="13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な水辺関係者とのネットワークで推進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143567" y="118551"/>
            <a:ext cx="6795990" cy="4253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水</a:t>
            </a:r>
            <a:r>
              <a:rPr lang="ja-JP" altLang="en-US" b="1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と光のまちづくり推進会議　</a:t>
            </a:r>
            <a:r>
              <a:rPr lang="ja-JP" altLang="en-US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取り組み方針</a:t>
            </a:r>
            <a:r>
              <a:rPr lang="ja-JP" altLang="en-US" sz="2000" dirty="0" smtClean="0"/>
              <a:t>（</a:t>
            </a:r>
            <a:r>
              <a:rPr lang="en-US" altLang="ja-JP" sz="2000" dirty="0"/>
              <a:t>H29.1.24</a:t>
            </a:r>
            <a:r>
              <a:rPr lang="ja-JP" altLang="en-US" sz="2000" dirty="0" smtClean="0"/>
              <a:t>）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36481" y="3762679"/>
            <a:ext cx="4180033" cy="700935"/>
          </a:xfrm>
          <a:prstGeom prst="roundRect">
            <a:avLst>
              <a:gd name="adj" fmla="val 0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 </a:t>
            </a:r>
            <a:r>
              <a:rPr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◆</a:t>
            </a:r>
            <a:r>
              <a:rPr kumimoji="1"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基本コンセプト</a:t>
            </a:r>
            <a:endParaRPr lang="en-US" altLang="ja-JP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kumimoji="1" lang="ja-JP" altLang="en-US" sz="14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水都大阪「</a:t>
            </a:r>
            <a:r>
              <a:rPr kumimoji="1" lang="ja-JP" altLang="en-US" sz="1600" b="1" dirty="0" smtClean="0">
                <a:solidFill>
                  <a:schemeClr val="accent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再生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」から「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成長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」へ</a:t>
            </a:r>
            <a:endParaRPr kumimoji="1" lang="ja-JP" altLang="en-US" sz="14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36481" y="2597133"/>
            <a:ext cx="4180034" cy="1070563"/>
          </a:xfrm>
          <a:prstGeom prst="roundRect">
            <a:avLst>
              <a:gd name="adj" fmla="val 0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　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Aharoni" panose="02010803020104030203" pitchFamily="2" charset="-79"/>
            </a:endParaRPr>
          </a:p>
          <a:p>
            <a:r>
              <a:rPr lang="ja-JP" altLang="en-US" sz="1100" dirty="0"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1100" dirty="0" smtClean="0">
                <a:latin typeface="+mn-ea"/>
                <a:cs typeface="Aharoni" panose="02010803020104030203" pitchFamily="2" charset="-79"/>
              </a:rPr>
              <a:t> 　・</a:t>
            </a:r>
            <a:r>
              <a:rPr lang="ja-JP" altLang="en-US" sz="1100" dirty="0">
                <a:latin typeface="+mn-ea"/>
                <a:cs typeface="Aharoni" panose="02010803020104030203" pitchFamily="2" charset="-79"/>
              </a:rPr>
              <a:t>ライトアップ・遊歩道等の充実した基盤整備を</a:t>
            </a:r>
            <a:r>
              <a:rPr lang="ja-JP" altLang="en-US" sz="1100" dirty="0" smtClean="0">
                <a:latin typeface="+mn-ea"/>
                <a:cs typeface="Aharoni" panose="02010803020104030203" pitchFamily="2" charset="-79"/>
              </a:rPr>
              <a:t>輝かせる</a:t>
            </a:r>
            <a:endParaRPr lang="en-US" altLang="ja-JP" sz="1100" dirty="0" smtClean="0">
              <a:latin typeface="+mn-ea"/>
              <a:cs typeface="Aharoni" panose="02010803020104030203" pitchFamily="2" charset="-79"/>
            </a:endParaRPr>
          </a:p>
          <a:p>
            <a:r>
              <a:rPr lang="ja-JP" altLang="en-US" sz="1100" dirty="0" smtClean="0">
                <a:latin typeface="+mn-ea"/>
                <a:cs typeface="Aharoni" panose="02010803020104030203" pitchFamily="2" charset="-79"/>
              </a:rPr>
              <a:t>　　　民間ビジネス</a:t>
            </a:r>
            <a:r>
              <a:rPr lang="ja-JP" altLang="en-US" sz="1100" dirty="0">
                <a:latin typeface="+mn-ea"/>
                <a:cs typeface="Aharoni" panose="02010803020104030203" pitchFamily="2" charset="-79"/>
              </a:rPr>
              <a:t>創出</a:t>
            </a:r>
          </a:p>
          <a:p>
            <a:r>
              <a:rPr lang="ja-JP" altLang="en-US" sz="1100" dirty="0"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1100" dirty="0" smtClean="0">
                <a:latin typeface="+mn-ea"/>
                <a:cs typeface="Aharoni" panose="02010803020104030203" pitchFamily="2" charset="-79"/>
              </a:rPr>
              <a:t> 　・</a:t>
            </a:r>
            <a:r>
              <a:rPr lang="ja-JP" altLang="en-US" sz="1100" dirty="0">
                <a:latin typeface="+mn-ea"/>
                <a:cs typeface="Aharoni" panose="02010803020104030203" pitchFamily="2" charset="-79"/>
              </a:rPr>
              <a:t>増加するインバウンドを見据え、水都の魅力を</a:t>
            </a:r>
            <a:r>
              <a:rPr lang="ja-JP" altLang="en-US" sz="1100" dirty="0" smtClean="0">
                <a:latin typeface="+mn-ea"/>
                <a:cs typeface="Aharoni" panose="02010803020104030203" pitchFamily="2" charset="-79"/>
              </a:rPr>
              <a:t>極め</a:t>
            </a:r>
            <a:endParaRPr lang="en-US" altLang="ja-JP" sz="1100" dirty="0" smtClean="0">
              <a:latin typeface="+mn-ea"/>
              <a:cs typeface="Aharoni" panose="02010803020104030203" pitchFamily="2" charset="-79"/>
            </a:endParaRPr>
          </a:p>
          <a:p>
            <a:r>
              <a:rPr lang="ja-JP" altLang="en-US" sz="1100" dirty="0" smtClean="0">
                <a:latin typeface="+mn-ea"/>
                <a:cs typeface="Aharoni" panose="02010803020104030203" pitchFamily="2" charset="-79"/>
              </a:rPr>
              <a:t>　　　観光プレゼンスを</a:t>
            </a:r>
            <a:r>
              <a:rPr lang="ja-JP" altLang="en-US" sz="1100" dirty="0">
                <a:latin typeface="+mn-ea"/>
                <a:cs typeface="Aharoni" panose="02010803020104030203" pitchFamily="2" charset="-79"/>
              </a:rPr>
              <a:t>向上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195" y="2607084"/>
            <a:ext cx="2323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haroni" panose="02010803020104030203" pitchFamily="2" charset="-79"/>
              </a:rPr>
              <a:t>◆次期ﾌｪｰｽﾞでの課題</a:t>
            </a:r>
            <a:endParaRPr lang="en-US" altLang="ja-JP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Aharoni" panose="02010803020104030203" pitchFamily="2" charset="-79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36480" y="1267036"/>
            <a:ext cx="4180033" cy="1236148"/>
          </a:xfrm>
          <a:prstGeom prst="roundRect">
            <a:avLst>
              <a:gd name="adj" fmla="val 344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◆水都大阪のめざすもの</a:t>
            </a:r>
            <a:endParaRPr kumimoji="1" lang="en-US" altLang="ja-JP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12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sz="12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32422" y="1592417"/>
            <a:ext cx="1806917" cy="8280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r>
              <a:rPr kumimoji="1" lang="en-US" altLang="ja-JP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kumimoji="1" lang="ja-JP" alt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年まで</a:t>
            </a:r>
            <a:endParaRPr kumimoji="1" lang="en-US" altLang="ja-JP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ja-JP" altLang="en-US" sz="1200" b="1" dirty="0" smtClean="0"/>
              <a:t>多くのプレイヤーの参画による民間ビジネスの創出</a:t>
            </a:r>
            <a:endParaRPr kumimoji="1" lang="en-US" altLang="ja-JP" sz="1200" b="1" dirty="0" smtClean="0"/>
          </a:p>
          <a:p>
            <a:endParaRPr kumimoji="1" lang="ja-JP" altLang="en-US" sz="1200" u="sng" dirty="0"/>
          </a:p>
        </p:txBody>
      </p:sp>
      <p:sp>
        <p:nvSpPr>
          <p:cNvPr id="22" name="角丸四角形 21"/>
          <p:cNvSpPr/>
          <p:nvPr/>
        </p:nvSpPr>
        <p:spPr>
          <a:xfrm>
            <a:off x="2134875" y="1592417"/>
            <a:ext cx="2099423" cy="8280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36000" bIns="0" rtlCol="0" anchor="t" anchorCtr="0"/>
          <a:lstStyle/>
          <a:p>
            <a:r>
              <a:rPr lang="ja-JP" alt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将来像</a:t>
            </a:r>
            <a:endParaRPr lang="en-US" altLang="ja-JP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200" b="1" dirty="0" smtClean="0"/>
              <a:t>水の回廊を船が行き交い、</a:t>
            </a:r>
            <a:endParaRPr kumimoji="1" lang="en-US" altLang="ja-JP" sz="1200" b="1" dirty="0" smtClean="0"/>
          </a:p>
          <a:p>
            <a:r>
              <a:rPr kumimoji="1" lang="ja-JP" altLang="en-US" sz="1200" b="1" dirty="0" smtClean="0"/>
              <a:t>内外の人々が水辺に集い憩う</a:t>
            </a:r>
            <a:endParaRPr kumimoji="1" lang="en-US" altLang="ja-JP" sz="1200" b="1" dirty="0" smtClean="0"/>
          </a:p>
          <a:p>
            <a:r>
              <a:rPr kumimoji="1" lang="ja-JP" altLang="en-US" sz="1200" b="1" dirty="0" smtClean="0"/>
              <a:t>世界に類をみない水都の修景</a:t>
            </a:r>
            <a:endParaRPr kumimoji="1" lang="ja-JP" altLang="en-US" sz="1200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4381534" y="4741908"/>
            <a:ext cx="4600369" cy="18537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</a:rPr>
              <a:t>◆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2020</a:t>
            </a:r>
            <a:r>
              <a:rPr lang="ja-JP" altLang="en-US" sz="1600" dirty="0">
                <a:solidFill>
                  <a:schemeClr val="tx1"/>
                </a:solidFill>
              </a:rPr>
              <a:t>年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の目標＜舟運利用者数＞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endParaRPr kumimoji="1" lang="en-US" altLang="ja-JP" sz="1600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76497" y="4890538"/>
            <a:ext cx="2848530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　水都大阪の成長　　</a:t>
            </a:r>
            <a:endParaRPr kumimoji="1" lang="ja-JP" altLang="en-US" sz="1400" b="1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273650" y="4622883"/>
            <a:ext cx="861883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下矢印 29"/>
          <p:cNvSpPr/>
          <p:nvPr/>
        </p:nvSpPr>
        <p:spPr>
          <a:xfrm>
            <a:off x="5755337" y="4509120"/>
            <a:ext cx="1903838" cy="311404"/>
          </a:xfrm>
          <a:prstGeom prst="downArrow">
            <a:avLst>
              <a:gd name="adj1" fmla="val 50000"/>
              <a:gd name="adj2" fmla="val 3137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136480" y="4777808"/>
            <a:ext cx="4123669" cy="1853751"/>
          </a:xfrm>
          <a:prstGeom prst="roundRect">
            <a:avLst>
              <a:gd name="adj" fmla="val 49"/>
            </a:avLst>
          </a:prstGeom>
          <a:solidFill>
            <a:srgbClr val="FF9997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600" b="1" dirty="0" smtClean="0"/>
              <a:t>水都大阪コンソーシアム（ＳＯＣ）</a:t>
            </a:r>
            <a:endParaRPr kumimoji="1" lang="en-US" altLang="ja-JP" sz="1600" b="1" dirty="0" smtClean="0"/>
          </a:p>
          <a:p>
            <a:pPr algn="ctr"/>
            <a:r>
              <a:rPr lang="ja-JP" altLang="en-US" sz="1100" dirty="0" smtClean="0"/>
              <a:t>＜構成団体＞</a:t>
            </a:r>
            <a:endParaRPr lang="en-US" altLang="ja-JP" sz="1100" dirty="0" smtClean="0"/>
          </a:p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66649" y="5308744"/>
            <a:ext cx="3877116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 smtClean="0"/>
              <a:t>経済界</a:t>
            </a:r>
            <a:r>
              <a:rPr kumimoji="1" lang="ja-JP" altLang="en-US" sz="1000" dirty="0" smtClean="0"/>
              <a:t>（大阪商工会議所・</a:t>
            </a:r>
            <a:r>
              <a:rPr lang="ja-JP" altLang="en-US" sz="1000" dirty="0" smtClean="0"/>
              <a:t>関西経済</a:t>
            </a:r>
            <a:r>
              <a:rPr lang="ja-JP" altLang="en-US" sz="1000" dirty="0"/>
              <a:t>連合会</a:t>
            </a:r>
            <a:r>
              <a:rPr kumimoji="1" lang="ja-JP" altLang="en-US" sz="1000" dirty="0" smtClean="0"/>
              <a:t>・関西経済同友会）</a:t>
            </a:r>
            <a:endParaRPr kumimoji="1" lang="ja-JP" altLang="en-US" sz="1000" dirty="0"/>
          </a:p>
        </p:txBody>
      </p:sp>
      <p:sp>
        <p:nvSpPr>
          <p:cNvPr id="34" name="正方形/長方形 33"/>
          <p:cNvSpPr/>
          <p:nvPr/>
        </p:nvSpPr>
        <p:spPr>
          <a:xfrm>
            <a:off x="273650" y="5752929"/>
            <a:ext cx="3870115" cy="3580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 smtClean="0"/>
              <a:t>行　  政</a:t>
            </a:r>
            <a:r>
              <a:rPr kumimoji="1" lang="ja-JP" altLang="en-US" sz="1200" dirty="0" smtClean="0"/>
              <a:t>（</a:t>
            </a:r>
            <a:r>
              <a:rPr lang="ja-JP" altLang="en-US" sz="1200" dirty="0" smtClean="0"/>
              <a:t>大阪府</a:t>
            </a:r>
            <a:r>
              <a:rPr kumimoji="1" lang="ja-JP" altLang="en-US" sz="1200" dirty="0" smtClean="0"/>
              <a:t>・大阪市）</a:t>
            </a:r>
            <a:endParaRPr kumimoji="1" lang="ja-JP" altLang="en-US" sz="1200" dirty="0"/>
          </a:p>
        </p:txBody>
      </p:sp>
      <p:sp>
        <p:nvSpPr>
          <p:cNvPr id="35" name="正方形/長方形 34"/>
          <p:cNvSpPr/>
          <p:nvPr/>
        </p:nvSpPr>
        <p:spPr>
          <a:xfrm>
            <a:off x="271279" y="6193701"/>
            <a:ext cx="1225632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 smtClean="0"/>
              <a:t>大阪観光局</a:t>
            </a:r>
            <a:endParaRPr kumimoji="1" lang="ja-JP" altLang="en-US" sz="16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1584716" y="6195366"/>
            <a:ext cx="158243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200" b="1" dirty="0" smtClean="0"/>
              <a:t>大阪ｼﾃｨｸﾙｰｽﾞ</a:t>
            </a:r>
            <a:endParaRPr lang="en-US" altLang="ja-JP" sz="1200" b="1" dirty="0" smtClean="0"/>
          </a:p>
          <a:p>
            <a:pPr algn="ctr"/>
            <a:r>
              <a:rPr lang="ja-JP" altLang="en-US" sz="1200" b="1" dirty="0" smtClean="0"/>
              <a:t>推進協議会</a:t>
            </a:r>
            <a:endParaRPr kumimoji="1"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3250352" y="6193377"/>
            <a:ext cx="893413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/>
              <a:t>学</a:t>
            </a:r>
            <a:r>
              <a:rPr lang="ja-JP" altLang="en-US" sz="1600" b="1" dirty="0" smtClean="0"/>
              <a:t>識者</a:t>
            </a:r>
            <a:endParaRPr kumimoji="1" lang="ja-JP" altLang="en-US" sz="1600" b="1" dirty="0"/>
          </a:p>
        </p:txBody>
      </p:sp>
      <p:sp>
        <p:nvSpPr>
          <p:cNvPr id="33" name="角丸四角形 32"/>
          <p:cNvSpPr/>
          <p:nvPr/>
        </p:nvSpPr>
        <p:spPr>
          <a:xfrm>
            <a:off x="4727834" y="5729180"/>
            <a:ext cx="1258374" cy="802476"/>
          </a:xfrm>
          <a:prstGeom prst="roundRect">
            <a:avLst>
              <a:gd name="adj" fmla="val 10722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300" dirty="0" smtClean="0"/>
              <a:t>2016</a:t>
            </a:r>
            <a:r>
              <a:rPr lang="ja-JP" altLang="en-US" sz="1300" dirty="0" smtClean="0"/>
              <a:t>年度実績</a:t>
            </a:r>
            <a:endParaRPr kumimoji="1" lang="en-US" altLang="ja-JP" sz="1300" dirty="0" smtClean="0"/>
          </a:p>
          <a:p>
            <a:pPr algn="ctr">
              <a:lnSpc>
                <a:spcPts val="1200"/>
              </a:lnSpc>
            </a:pPr>
            <a:endParaRPr lang="en-US" altLang="ja-JP" sz="1200" dirty="0"/>
          </a:p>
          <a:p>
            <a:pPr algn="ctr"/>
            <a:r>
              <a:rPr kumimoji="1" lang="ja-JP" altLang="en-US" sz="1400" u="sng" dirty="0" smtClean="0"/>
              <a:t>８６万人</a:t>
            </a:r>
            <a:endParaRPr kumimoji="1" lang="ja-JP" altLang="en-US" sz="1400" u="sng" dirty="0"/>
          </a:p>
        </p:txBody>
      </p:sp>
      <p:sp>
        <p:nvSpPr>
          <p:cNvPr id="39" name="角丸四角形 38"/>
          <p:cNvSpPr/>
          <p:nvPr/>
        </p:nvSpPr>
        <p:spPr>
          <a:xfrm>
            <a:off x="7183473" y="5741055"/>
            <a:ext cx="1512168" cy="802476"/>
          </a:xfrm>
          <a:prstGeom prst="roundRect">
            <a:avLst>
              <a:gd name="adj" fmla="val 13694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300" dirty="0" smtClean="0"/>
              <a:t>2020</a:t>
            </a:r>
            <a:r>
              <a:rPr kumimoji="1" lang="ja-JP" altLang="en-US" sz="1300" dirty="0" smtClean="0"/>
              <a:t>年度目標</a:t>
            </a:r>
            <a:endParaRPr kumimoji="1" lang="en-US" altLang="ja-JP" sz="1300" dirty="0" smtClean="0"/>
          </a:p>
          <a:p>
            <a:pPr algn="ctr">
              <a:lnSpc>
                <a:spcPts val="1200"/>
              </a:lnSpc>
            </a:pPr>
            <a:endParaRPr lang="en-US" altLang="ja-JP" sz="1200" dirty="0"/>
          </a:p>
          <a:p>
            <a:pPr algn="ctr"/>
            <a:r>
              <a:rPr lang="ja-JP" altLang="en-US" b="1" u="sng" dirty="0"/>
              <a:t>１００</a:t>
            </a:r>
            <a:r>
              <a:rPr kumimoji="1" lang="ja-JP" altLang="en-US" b="1" u="sng" dirty="0" smtClean="0"/>
              <a:t>万人</a:t>
            </a:r>
            <a:endParaRPr kumimoji="1" lang="ja-JP" altLang="en-US" b="1" u="sng" dirty="0"/>
          </a:p>
        </p:txBody>
      </p:sp>
      <p:sp>
        <p:nvSpPr>
          <p:cNvPr id="38" name="ストライプ矢印 37"/>
          <p:cNvSpPr/>
          <p:nvPr/>
        </p:nvSpPr>
        <p:spPr>
          <a:xfrm>
            <a:off x="6158450" y="5705430"/>
            <a:ext cx="861822" cy="800487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27487" y="6428807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3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77638" y="2136873"/>
            <a:ext cx="1872588" cy="1368152"/>
          </a:xfrm>
          <a:prstGeom prst="rect">
            <a:avLst/>
          </a:prstGeom>
          <a:ln w="158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r>
              <a:rPr kumimoji="1" lang="en-US" altLang="ja-JP" sz="1200" b="1" u="sng" dirty="0" smtClean="0"/>
              <a:t>Ⅰ</a:t>
            </a:r>
            <a:r>
              <a:rPr kumimoji="1" lang="ja-JP" altLang="en-US" sz="1200" b="1" u="sng" dirty="0" smtClean="0"/>
              <a:t>　舟運</a:t>
            </a:r>
            <a:endParaRPr kumimoji="1" lang="en-US" altLang="ja-JP" sz="1200" b="1" u="sng" dirty="0" smtClean="0"/>
          </a:p>
          <a:p>
            <a:r>
              <a:rPr lang="ja-JP" altLang="en-US" sz="1000" dirty="0"/>
              <a:t>●</a:t>
            </a:r>
            <a:r>
              <a:rPr lang="ja-JP" altLang="en-US" sz="1000" dirty="0" smtClean="0"/>
              <a:t>新航路の開発や共同運航に</a:t>
            </a:r>
            <a:r>
              <a:rPr lang="ja-JP" altLang="en-US" sz="1000" dirty="0" err="1" smtClean="0"/>
              <a:t>よ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る、魅力あるクルーズの造成</a:t>
            </a:r>
            <a:endParaRPr lang="en-US" altLang="ja-JP" sz="1000" dirty="0" smtClean="0"/>
          </a:p>
          <a:p>
            <a:r>
              <a:rPr lang="ja-JP" altLang="en-US" sz="1000" dirty="0"/>
              <a:t>●</a:t>
            </a:r>
            <a:r>
              <a:rPr kumimoji="1" lang="ja-JP" altLang="en-US" sz="1000" dirty="0" smtClean="0"/>
              <a:t>船から見える景色を意識した水</a:t>
            </a:r>
            <a:endParaRPr kumimoji="1" lang="en-US" altLang="ja-JP" sz="1000" dirty="0" smtClean="0"/>
          </a:p>
          <a:p>
            <a:r>
              <a:rPr lang="ja-JP" altLang="en-US" sz="1000" dirty="0"/>
              <a:t>　</a:t>
            </a:r>
            <a:r>
              <a:rPr kumimoji="1" lang="ja-JP" altLang="en-US" sz="1000" dirty="0" smtClean="0"/>
              <a:t>辺の</a:t>
            </a:r>
            <a:r>
              <a:rPr lang="ja-JP" altLang="en-US" sz="1000" dirty="0"/>
              <a:t>景観</a:t>
            </a:r>
            <a:r>
              <a:rPr kumimoji="1" lang="ja-JP" altLang="en-US" sz="1000" dirty="0" smtClean="0"/>
              <a:t>づくりや観光・ｸﾙｰｽﾞ</a:t>
            </a:r>
            <a:endParaRPr kumimoji="1" lang="en-US" altLang="ja-JP" sz="1000" dirty="0" smtClean="0"/>
          </a:p>
          <a:p>
            <a:r>
              <a:rPr lang="ja-JP" altLang="en-US" sz="1000" dirty="0"/>
              <a:t>　</a:t>
            </a:r>
            <a:r>
              <a:rPr kumimoji="1" lang="ja-JP" altLang="en-US" sz="1000" dirty="0" smtClean="0"/>
              <a:t>の拠点創出</a:t>
            </a:r>
            <a:endParaRPr kumimoji="1" lang="en-US" altLang="ja-JP" sz="1000" dirty="0" smtClean="0"/>
          </a:p>
          <a:p>
            <a:r>
              <a:rPr lang="ja-JP" altLang="en-US" sz="1000" dirty="0"/>
              <a:t>●</a:t>
            </a:r>
            <a:r>
              <a:rPr lang="ja-JP" altLang="en-US" sz="1000" dirty="0" smtClean="0"/>
              <a:t>運航における安心・安全の確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保や、防災機能との連携 ほか</a:t>
            </a:r>
            <a:endParaRPr kumimoji="1" lang="ja-JP" altLang="en-US" sz="1000" dirty="0"/>
          </a:p>
        </p:txBody>
      </p:sp>
      <p:sp>
        <p:nvSpPr>
          <p:cNvPr id="40" name="正方形/長方形 39"/>
          <p:cNvSpPr/>
          <p:nvPr/>
        </p:nvSpPr>
        <p:spPr>
          <a:xfrm>
            <a:off x="6825258" y="2151135"/>
            <a:ext cx="2047287" cy="1368152"/>
          </a:xfrm>
          <a:prstGeom prst="rect">
            <a:avLst/>
          </a:prstGeom>
          <a:ln w="158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r>
              <a:rPr kumimoji="1" lang="en-US" altLang="ja-JP" sz="1200" b="1" u="sng" dirty="0" smtClean="0"/>
              <a:t>Ⅱ</a:t>
            </a:r>
            <a:r>
              <a:rPr kumimoji="1" lang="ja-JP" altLang="en-US" sz="1200" b="1" u="sng" dirty="0" smtClean="0"/>
              <a:t>　水辺・水上観光ﾒﾆｭｰ</a:t>
            </a:r>
            <a:endParaRPr kumimoji="1" lang="en-US" altLang="ja-JP" sz="1200" b="1" u="sng" dirty="0" smtClean="0"/>
          </a:p>
          <a:p>
            <a:r>
              <a:rPr lang="ja-JP" altLang="en-US" sz="1000" dirty="0"/>
              <a:t>●</a:t>
            </a:r>
            <a:r>
              <a:rPr lang="ja-JP" altLang="en-US" sz="1000" dirty="0" smtClean="0"/>
              <a:t>「水都大阪</a:t>
            </a:r>
            <a:r>
              <a:rPr lang="en-US" altLang="ja-JP" sz="1000" dirty="0" smtClean="0"/>
              <a:t>×</a:t>
            </a:r>
            <a:r>
              <a:rPr lang="ja-JP" altLang="en-US" sz="1000" dirty="0" smtClean="0"/>
              <a:t>ﾅｲﾄｶﾙﾁｬｰ・ﾂｰﾘｽﾞﾑ」</a:t>
            </a:r>
            <a:endParaRPr lang="en-US" altLang="ja-JP" sz="1000" dirty="0" smtClean="0"/>
          </a:p>
          <a:p>
            <a:r>
              <a:rPr lang="ja-JP" altLang="en-US" sz="1000" dirty="0"/>
              <a:t>●</a:t>
            </a:r>
            <a:r>
              <a:rPr kumimoji="1" lang="ja-JP" altLang="en-US" sz="1000" dirty="0" smtClean="0"/>
              <a:t>「水都大阪</a:t>
            </a:r>
            <a:r>
              <a:rPr kumimoji="1" lang="en-US" altLang="ja-JP" sz="1000" dirty="0" smtClean="0"/>
              <a:t>×</a:t>
            </a:r>
            <a:r>
              <a:rPr kumimoji="1" lang="ja-JP" altLang="en-US" sz="1000" dirty="0" smtClean="0"/>
              <a:t>スポーツ・健康」</a:t>
            </a:r>
            <a:endParaRPr kumimoji="1" lang="en-US" altLang="ja-JP" sz="1000" dirty="0" smtClean="0"/>
          </a:p>
          <a:p>
            <a:r>
              <a:rPr lang="ja-JP" altLang="en-US" sz="1000" dirty="0"/>
              <a:t>●</a:t>
            </a:r>
            <a:r>
              <a:rPr lang="ja-JP" altLang="en-US" sz="1000" dirty="0" smtClean="0"/>
              <a:t>「水都大阪</a:t>
            </a:r>
            <a:r>
              <a:rPr lang="en-US" altLang="ja-JP" sz="1000" dirty="0" smtClean="0"/>
              <a:t>×</a:t>
            </a:r>
            <a:r>
              <a:rPr lang="ja-JP" altLang="en-US" sz="1000" dirty="0" smtClean="0"/>
              <a:t>エリア・拠点の魅力　</a:t>
            </a:r>
            <a:endParaRPr lang="en-US" altLang="ja-JP" sz="1000" dirty="0" smtClean="0"/>
          </a:p>
          <a:p>
            <a:r>
              <a:rPr lang="ja-JP" altLang="en-US" sz="1000" dirty="0"/>
              <a:t>　（</a:t>
            </a:r>
            <a:r>
              <a:rPr lang="ja-JP" altLang="en-US" sz="1000" dirty="0" smtClean="0"/>
              <a:t>民間開発・投資と連携した水辺環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境づくり</a:t>
            </a:r>
            <a:r>
              <a:rPr lang="ja-JP" altLang="en-US" sz="1000" dirty="0"/>
              <a:t>）</a:t>
            </a:r>
            <a:r>
              <a:rPr lang="ja-JP" altLang="en-US" sz="1000" dirty="0" smtClean="0"/>
              <a:t>」</a:t>
            </a:r>
            <a:endParaRPr lang="en-US" altLang="ja-JP" sz="1000" dirty="0" smtClean="0"/>
          </a:p>
          <a:p>
            <a:r>
              <a:rPr lang="ja-JP" altLang="en-US" sz="1000" dirty="0"/>
              <a:t>●</a:t>
            </a:r>
            <a:r>
              <a:rPr lang="ja-JP" altLang="en-US" sz="1000" dirty="0" smtClean="0"/>
              <a:t>水辺の誘客につながる水都</a:t>
            </a:r>
            <a:r>
              <a:rPr lang="ja-JP" altLang="en-US" sz="1000" dirty="0"/>
              <a:t>フェス</a:t>
            </a:r>
            <a:endParaRPr lang="en-US" altLang="ja-JP" sz="1000" dirty="0" smtClean="0"/>
          </a:p>
          <a:p>
            <a:r>
              <a:rPr lang="en-US" altLang="ja-JP" sz="1000" dirty="0"/>
              <a:t> </a:t>
            </a:r>
            <a:r>
              <a:rPr lang="en-US" altLang="ja-JP" sz="1000" dirty="0" smtClean="0"/>
              <a:t>  </a:t>
            </a:r>
            <a:r>
              <a:rPr lang="ja-JP" altLang="en-US" sz="1000" dirty="0" smtClean="0"/>
              <a:t>開催</a:t>
            </a:r>
            <a:endParaRPr lang="en-US" altLang="ja-JP" sz="1000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4475256" y="3874818"/>
            <a:ext cx="4464000" cy="530416"/>
          </a:xfrm>
          <a:prstGeom prst="rect">
            <a:avLst/>
          </a:prstGeom>
          <a:ln w="158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0" bIns="36000" rtlCol="0" anchor="ctr"/>
          <a:lstStyle/>
          <a:p>
            <a:pPr algn="ctr"/>
            <a:r>
              <a:rPr kumimoji="1" lang="en-US" altLang="ja-JP" sz="1200" b="1" u="sng" dirty="0" smtClean="0"/>
              <a:t>Ⅲ</a:t>
            </a:r>
            <a:r>
              <a:rPr kumimoji="1" lang="ja-JP" altLang="en-US" sz="1200" b="1" u="sng" dirty="0" smtClean="0"/>
              <a:t>　ブランディング</a:t>
            </a:r>
            <a:endParaRPr lang="en-US" altLang="ja-JP" sz="1200" b="1" u="sng" dirty="0"/>
          </a:p>
          <a:p>
            <a:r>
              <a:rPr lang="ja-JP" altLang="en-US" sz="1000" dirty="0" smtClean="0"/>
              <a:t>●世界第一級の水と光のまちのｲﾒｰｼﾞ発信</a:t>
            </a:r>
            <a:r>
              <a:rPr lang="ja-JP" altLang="en-US" sz="900" dirty="0" smtClean="0"/>
              <a:t>（水都大阪の象徴となる風景の発掘発信）</a:t>
            </a:r>
            <a:r>
              <a:rPr lang="ja-JP" altLang="en-US" sz="1000" dirty="0" smtClean="0"/>
              <a:t>　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●ﾒﾃﾞｨｱ等を通じた効果的な首都圏等でのＰＲ　ほか</a:t>
            </a:r>
            <a:endParaRPr kumimoji="1" lang="ja-JP" altLang="en-US" sz="1000" dirty="0"/>
          </a:p>
        </p:txBody>
      </p:sp>
      <p:sp>
        <p:nvSpPr>
          <p:cNvPr id="16" name="加算記号 15"/>
          <p:cNvSpPr/>
          <p:nvPr/>
        </p:nvSpPr>
        <p:spPr>
          <a:xfrm>
            <a:off x="6509601" y="2666459"/>
            <a:ext cx="274655" cy="307777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475256" y="2060848"/>
            <a:ext cx="4464000" cy="151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乗算記号 19"/>
          <p:cNvSpPr/>
          <p:nvPr/>
        </p:nvSpPr>
        <p:spPr>
          <a:xfrm>
            <a:off x="6454596" y="3555764"/>
            <a:ext cx="376913" cy="337368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96724" y="647016"/>
            <a:ext cx="81369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～水都大阪のめざす姿（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kumimoji="1"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年）～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1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2760304" y="2276872"/>
            <a:ext cx="3672408" cy="2252289"/>
          </a:xfrm>
          <a:prstGeom prst="roundRect">
            <a:avLst>
              <a:gd name="adj" fmla="val 120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96000" rtlCol="0" anchor="t" anchorCtr="0"/>
          <a:lstStyle/>
          <a:p>
            <a:r>
              <a:rPr lang="ja-JP" altLang="en-US" sz="2400" b="1" dirty="0" smtClean="0"/>
              <a:t>　　　　  ＳＯＣ</a:t>
            </a:r>
            <a:endParaRPr lang="en-US" altLang="ja-JP" sz="2400" b="1" dirty="0"/>
          </a:p>
          <a:p>
            <a:r>
              <a:rPr kumimoji="1" lang="ja-JP" altLang="en-US" b="1" u="sng" dirty="0" smtClean="0"/>
              <a:t>公民共通のプラットフォーム</a:t>
            </a:r>
            <a:endParaRPr lang="en-US" altLang="ja-JP" sz="1200" b="1" u="sng" dirty="0" smtClean="0"/>
          </a:p>
          <a:p>
            <a:endParaRPr lang="en-US" altLang="ja-JP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企画立案機能</a:t>
            </a:r>
            <a:endParaRPr kumimoji="1" lang="en-US" altLang="ja-JP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b="1" dirty="0" smtClean="0"/>
              <a:t>魅力創出の実践</a:t>
            </a:r>
            <a:endParaRPr lang="en-US" altLang="ja-JP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規制緩和等に向けた</a:t>
            </a:r>
            <a:r>
              <a:rPr lang="ja-JP" altLang="en-US" b="1" dirty="0" smtClean="0"/>
              <a:t>調整</a:t>
            </a:r>
            <a:endParaRPr kumimoji="1" lang="en-US" altLang="ja-JP" b="1" dirty="0" smtClean="0"/>
          </a:p>
          <a:p>
            <a:pPr algn="ctr"/>
            <a:endParaRPr kumimoji="1" lang="en-US" altLang="ja-JP" b="1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35496" y="692696"/>
            <a:ext cx="9073008" cy="4392488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44000" rtlCol="0" anchor="t" anchorCtr="0"/>
          <a:lstStyle/>
          <a:p>
            <a:pPr algn="ctr">
              <a:spcBef>
                <a:spcPts val="1200"/>
              </a:spcBef>
            </a:pPr>
            <a:r>
              <a:rPr lang="ja-JP" altLang="en-US" sz="22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～プランニングからアクションまでを公民一体となって実践～</a:t>
            </a:r>
            <a:endParaRPr kumimoji="1" lang="ja-JP" altLang="en-US" sz="22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66381" y="1212119"/>
            <a:ext cx="614597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kumimoji="1" lang="ja-JP" altLang="en-US" sz="1600" i="1" dirty="0" smtClean="0"/>
              <a:t>◇これまでの成果を水都全体に応用・波及　</a:t>
            </a:r>
            <a:endParaRPr kumimoji="1" lang="en-US" altLang="ja-JP" sz="1600" i="1" dirty="0" smtClean="0"/>
          </a:p>
          <a:p>
            <a:pPr>
              <a:spcAft>
                <a:spcPts val="400"/>
              </a:spcAft>
            </a:pPr>
            <a:r>
              <a:rPr lang="ja-JP" altLang="en-US" sz="1600" i="1" dirty="0" smtClean="0"/>
              <a:t>◇総合力を発揮できるネットワーク・コーディネーター型の取り組み</a:t>
            </a:r>
            <a:endParaRPr lang="en-US" altLang="ja-JP" sz="1600" i="1" dirty="0" smtClean="0"/>
          </a:p>
          <a:p>
            <a:pPr>
              <a:spcAft>
                <a:spcPts val="400"/>
              </a:spcAft>
            </a:pPr>
            <a:r>
              <a:rPr kumimoji="1" lang="ja-JP" altLang="en-US" sz="1600" i="1" dirty="0" smtClean="0"/>
              <a:t>◇公民で目標・ビジョン等を共有し実践</a:t>
            </a:r>
            <a:endParaRPr kumimoji="1" lang="ja-JP" altLang="en-US" sz="1600" i="1" dirty="0"/>
          </a:p>
        </p:txBody>
      </p:sp>
      <p:sp>
        <p:nvSpPr>
          <p:cNvPr id="5" name="角丸四角形 4"/>
          <p:cNvSpPr/>
          <p:nvPr/>
        </p:nvSpPr>
        <p:spPr>
          <a:xfrm>
            <a:off x="272786" y="2685231"/>
            <a:ext cx="2725474" cy="1656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kumimoji="1" lang="ja-JP" altLang="en-US" sz="2400" b="1" dirty="0" smtClean="0"/>
              <a:t>民間</a:t>
            </a:r>
            <a:endParaRPr kumimoji="1" lang="en-US" altLang="ja-JP" sz="24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b="1" dirty="0" smtClean="0"/>
              <a:t>具体的な水辺のビジネスの</a:t>
            </a:r>
            <a:r>
              <a:rPr kumimoji="1" lang="ja-JP" altLang="en-US" b="1" dirty="0" smtClean="0"/>
              <a:t>提案</a:t>
            </a:r>
            <a:endParaRPr kumimoji="1" lang="en-US" altLang="ja-JP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b="1" dirty="0" smtClean="0"/>
              <a:t>水辺を意識した</a:t>
            </a:r>
            <a:r>
              <a:rPr kumimoji="1" lang="ja-JP" altLang="en-US" b="1" dirty="0" smtClean="0"/>
              <a:t>開発</a:t>
            </a:r>
            <a:endParaRPr kumimoji="1" lang="ja-JP" altLang="en-US" b="1" dirty="0"/>
          </a:p>
        </p:txBody>
      </p:sp>
      <p:sp>
        <p:nvSpPr>
          <p:cNvPr id="6" name="角丸四角形 5"/>
          <p:cNvSpPr/>
          <p:nvPr/>
        </p:nvSpPr>
        <p:spPr>
          <a:xfrm>
            <a:off x="6191801" y="2685231"/>
            <a:ext cx="2664295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sz="2400" b="1" dirty="0" smtClean="0"/>
              <a:t>行政</a:t>
            </a:r>
            <a:endParaRPr kumimoji="1" lang="en-US" altLang="ja-JP" sz="2400" b="1" dirty="0" smtClean="0"/>
          </a:p>
          <a:p>
            <a:pPr marL="285750" indent="-28575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規制緩和</a:t>
            </a:r>
            <a:endParaRPr kumimoji="1" lang="en-US" altLang="ja-JP" b="1" dirty="0" smtClean="0"/>
          </a:p>
          <a:p>
            <a:pPr marL="285750" indent="-28575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基盤整備</a:t>
            </a:r>
            <a:endParaRPr kumimoji="1" lang="ja-JP" altLang="en-US" b="1" dirty="0"/>
          </a:p>
        </p:txBody>
      </p:sp>
      <p:sp>
        <p:nvSpPr>
          <p:cNvPr id="13" name="ストライプ矢印 12"/>
          <p:cNvSpPr/>
          <p:nvPr/>
        </p:nvSpPr>
        <p:spPr>
          <a:xfrm rot="5400000">
            <a:off x="4025651" y="2230067"/>
            <a:ext cx="1152134" cy="5998271"/>
          </a:xfrm>
          <a:prstGeom prst="striped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ja-JP" altLang="en-US" b="1" dirty="0" smtClean="0"/>
              <a:t>ＳＯＣを中心に</a:t>
            </a:r>
            <a:endParaRPr lang="en-US" altLang="ja-JP" b="1" dirty="0" smtClean="0"/>
          </a:p>
          <a:p>
            <a:pPr algn="ctr"/>
            <a:r>
              <a:rPr kumimoji="1" lang="ja-JP" altLang="en-US" b="1" dirty="0" smtClean="0"/>
              <a:t>多様な水辺関係者と実践</a:t>
            </a:r>
            <a:endParaRPr kumimoji="1" lang="ja-JP" altLang="en-US" b="1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17039" y="67807"/>
            <a:ext cx="8063660" cy="552881"/>
          </a:xfrm>
          <a:prstGeom prst="rect">
            <a:avLst/>
          </a:prstGeom>
          <a:gradFill>
            <a:gsLst>
              <a:gs pos="2000">
                <a:schemeClr val="tx2">
                  <a:lumMod val="75000"/>
                </a:schemeClr>
              </a:gs>
              <a:gs pos="41000">
                <a:schemeClr val="tx2">
                  <a:lumMod val="60000"/>
                  <a:lumOff val="40000"/>
                </a:schemeClr>
              </a:gs>
              <a:gs pos="78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 smtClean="0">
                <a:solidFill>
                  <a:schemeClr val="bg1"/>
                </a:solidFill>
              </a:rPr>
              <a:t>水都大阪コンソーシアム（ＳＯＣ）の役割・取組み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16436" y="5877272"/>
            <a:ext cx="8928992" cy="8728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東西軸を中心とした水の回廊の魅力創出により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「船が行き交い、内外の人々が水辺に集い憩う世界に類をみない水都の修景」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63883" y="6428118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4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040639" y="476672"/>
            <a:ext cx="1080120" cy="5251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役割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3388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29871" y="1510229"/>
            <a:ext cx="9072000" cy="529937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" name="上矢印 1"/>
          <p:cNvSpPr/>
          <p:nvPr/>
        </p:nvSpPr>
        <p:spPr>
          <a:xfrm>
            <a:off x="3940339" y="188640"/>
            <a:ext cx="1631512" cy="6505914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en-US" altLang="ja-JP" sz="1600" b="1" dirty="0" smtClean="0"/>
          </a:p>
          <a:p>
            <a:pPr algn="ctr"/>
            <a:endParaRPr lang="ja-JP" altLang="en-US" sz="1600" b="1" dirty="0"/>
          </a:p>
        </p:txBody>
      </p:sp>
      <p:sp>
        <p:nvSpPr>
          <p:cNvPr id="8" name="大かっこ 7"/>
          <p:cNvSpPr/>
          <p:nvPr/>
        </p:nvSpPr>
        <p:spPr>
          <a:xfrm>
            <a:off x="5584070" y="1993743"/>
            <a:ext cx="2258709" cy="333352"/>
          </a:xfrm>
          <a:prstGeom prst="bracketPair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5709" y="981665"/>
            <a:ext cx="2884490" cy="576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b="1" dirty="0" smtClean="0"/>
              <a:t>2020</a:t>
            </a:r>
            <a:r>
              <a:rPr lang="ja-JP" altLang="en-US" sz="1500" b="1" dirty="0" smtClean="0"/>
              <a:t>年に向けた</a:t>
            </a:r>
            <a:endParaRPr lang="en-US" altLang="ja-JP" sz="1500" b="1" dirty="0" smtClean="0"/>
          </a:p>
          <a:p>
            <a:pPr algn="ctr"/>
            <a:r>
              <a:rPr kumimoji="1" lang="ja-JP" altLang="en-US" sz="1500" b="1" dirty="0" smtClean="0"/>
              <a:t>取り組み概要</a:t>
            </a:r>
            <a:endParaRPr kumimoji="1" lang="ja-JP" altLang="en-US" sz="15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103335" y="1631074"/>
            <a:ext cx="4108625" cy="38861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72000" rtlCol="0" anchor="t" anchorCtr="0"/>
          <a:lstStyle/>
          <a:p>
            <a:pPr algn="ctr"/>
            <a:r>
              <a:rPr kumimoji="1" lang="ja-JP" altLang="en-US" sz="1400" b="1" dirty="0" smtClean="0"/>
              <a:t>水都の魅力の「広がり」と「厚み」をめざし</a:t>
            </a:r>
            <a:endParaRPr kumimoji="1" lang="en-US" altLang="ja-JP" sz="1400" b="1" dirty="0" smtClean="0"/>
          </a:p>
          <a:p>
            <a:pPr algn="ctr"/>
            <a:r>
              <a:rPr kumimoji="1" lang="ja-JP" altLang="en-US" sz="1400" b="1" dirty="0" smtClean="0"/>
              <a:t>取り組みをステップアップ</a:t>
            </a:r>
            <a:endParaRPr kumimoji="1" lang="ja-JP" altLang="en-US" sz="1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26020" y="6511422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5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角丸四角形 4"/>
          <p:cNvSpPr/>
          <p:nvPr/>
        </p:nvSpPr>
        <p:spPr>
          <a:xfrm>
            <a:off x="6077968" y="1606220"/>
            <a:ext cx="2888145" cy="13335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6000" tIns="0" rIns="0" bIns="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kumimoji="1" lang="en-US" altLang="ja-JP" sz="2800" b="1" kern="1200" dirty="0" smtClean="0"/>
              <a:t>  </a:t>
            </a:r>
            <a:r>
              <a:rPr kumimoji="1" lang="en-US" altLang="ja-JP" sz="2800" b="1" u="none" kern="1200" dirty="0" smtClean="0"/>
              <a:t>2020</a:t>
            </a:r>
            <a:r>
              <a:rPr kumimoji="1" lang="ja-JP" altLang="en-US" sz="2800" b="1" u="none" kern="1200" dirty="0" smtClean="0"/>
              <a:t>年</a:t>
            </a:r>
            <a:endParaRPr kumimoji="1" lang="en-US" altLang="ja-JP" sz="2800" b="1" u="none" kern="1200" dirty="0" smtClean="0"/>
          </a:p>
          <a:p>
            <a:pPr lvl="0" algn="l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1200" b="1" i="0" kern="1200" dirty="0" smtClean="0"/>
              <a:t>☆多彩なｸﾙｰｽﾞの創出</a:t>
            </a:r>
            <a:endParaRPr kumimoji="1" lang="en-US" altLang="ja-JP" sz="1200" b="1" i="0" kern="1200" dirty="0" smtClean="0"/>
          </a:p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1200" b="1" i="0" kern="1200" dirty="0" smtClean="0"/>
              <a:t>    大阪の主要観光地（ﾍﾞ  ｲ・道頓堀・　　</a:t>
            </a:r>
            <a:endParaRPr kumimoji="1" lang="en-US" altLang="ja-JP" sz="1200" b="1" i="0" kern="1200" dirty="0" smtClean="0"/>
          </a:p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1200" b="1" i="0" kern="1200" dirty="0" smtClean="0"/>
              <a:t>　  大阪城等）が舟運でつながる　など</a:t>
            </a:r>
            <a:endParaRPr kumimoji="1" lang="en-US" altLang="ja-JP" sz="1200" b="1" i="0" kern="1200" dirty="0" smtClean="0"/>
          </a:p>
          <a:p>
            <a:pPr lvl="0" algn="l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1200" b="1" i="0" kern="1200" dirty="0" smtClean="0"/>
              <a:t>☆水辺を楽しむｺﾝﾃﾝﾂの充実</a:t>
            </a:r>
            <a:endParaRPr kumimoji="1" lang="en-US" altLang="ja-JP" sz="1200" b="1" i="0" kern="1200" dirty="0" smtClean="0"/>
          </a:p>
          <a:p>
            <a:pPr lvl="0" algn="l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1200" b="1" i="0" kern="1200" dirty="0" smtClean="0"/>
              <a:t>☆国際的なﾌﾟﾚｾﾞﾝｽの向上</a:t>
            </a:r>
            <a:endParaRPr kumimoji="1" lang="en-US" altLang="ja-JP" sz="1200" b="1" i="0" kern="1200" dirty="0" smtClean="0"/>
          </a:p>
          <a:p>
            <a:pPr lvl="0" algn="l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1200" b="1" i="0" kern="1200" dirty="0" smtClean="0"/>
              <a:t>☆個性が磨かれにぎわいと</a:t>
            </a:r>
            <a:endParaRPr kumimoji="1" lang="en-US" altLang="ja-JP" sz="1200" b="1" i="0" kern="1200" dirty="0" smtClean="0"/>
          </a:p>
          <a:p>
            <a:pPr lvl="0" algn="l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en-US" altLang="ja-JP" sz="1200" b="1" i="0" kern="1200" dirty="0" smtClean="0"/>
              <a:t>  </a:t>
            </a:r>
            <a:r>
              <a:rPr kumimoji="1" lang="ja-JP" altLang="en-US" sz="1200" b="1" i="0" kern="1200" dirty="0" smtClean="0"/>
              <a:t>活気に溢れた水辺拠点形成</a:t>
            </a:r>
            <a:endParaRPr kumimoji="1" lang="en-US" altLang="ja-JP" sz="1200" b="1" i="0" kern="1200" dirty="0" smtClean="0"/>
          </a:p>
        </p:txBody>
      </p:sp>
      <p:sp>
        <p:nvSpPr>
          <p:cNvPr id="10" name="メモ 9"/>
          <p:cNvSpPr/>
          <p:nvPr/>
        </p:nvSpPr>
        <p:spPr>
          <a:xfrm>
            <a:off x="5895513" y="1647614"/>
            <a:ext cx="3140983" cy="1700808"/>
          </a:xfrm>
          <a:prstGeom prst="foldedCorner">
            <a:avLst>
              <a:gd name="adj" fmla="val 93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ja-JP" altLang="en-US" sz="2400" b="1" dirty="0" smtClean="0"/>
              <a:t>　  </a:t>
            </a:r>
            <a:r>
              <a:rPr lang="en-US" altLang="ja-JP" sz="2400" b="1" dirty="0" smtClean="0"/>
              <a:t>2020</a:t>
            </a:r>
            <a:r>
              <a:rPr lang="ja-JP" altLang="en-US" sz="2400" b="1" dirty="0"/>
              <a:t>年</a:t>
            </a:r>
            <a:endParaRPr lang="en-US" altLang="ja-JP" sz="2400" b="1" dirty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 smtClean="0"/>
              <a:t>　    ☆</a:t>
            </a:r>
            <a:r>
              <a:rPr lang="ja-JP" altLang="en-US" sz="1200" b="1" dirty="0"/>
              <a:t>多彩なｸﾙｰｽﾞの</a:t>
            </a:r>
            <a:r>
              <a:rPr lang="ja-JP" altLang="en-US" sz="1200" b="1" dirty="0" smtClean="0"/>
              <a:t>創出</a:t>
            </a:r>
            <a:endParaRPr lang="en-US" altLang="ja-JP" sz="1200" b="1" dirty="0" smtClean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 smtClean="0"/>
              <a:t>　　    </a:t>
            </a:r>
            <a:r>
              <a:rPr lang="ja-JP" altLang="en-US" sz="1000" b="1" dirty="0" smtClean="0"/>
              <a:t>大阪</a:t>
            </a:r>
            <a:r>
              <a:rPr lang="ja-JP" altLang="en-US" sz="1000" b="1" dirty="0"/>
              <a:t>の主要観光地（ﾍﾞ  ｲ・道頓堀</a:t>
            </a:r>
            <a:r>
              <a:rPr lang="ja-JP" altLang="en-US" sz="1000" b="1" dirty="0" smtClean="0"/>
              <a:t>・ 大阪城</a:t>
            </a:r>
            <a:r>
              <a:rPr lang="ja-JP" altLang="en-US" sz="1000" b="1" dirty="0"/>
              <a:t>等）が</a:t>
            </a:r>
            <a:r>
              <a:rPr lang="ja-JP" altLang="en-US" sz="1000" b="1" dirty="0" smtClean="0"/>
              <a:t>舟</a:t>
            </a:r>
            <a:r>
              <a:rPr lang="en-US" altLang="ja-JP" sz="1000" b="1" dirty="0"/>
              <a:t> </a:t>
            </a:r>
            <a:r>
              <a:rPr lang="en-US" altLang="ja-JP" sz="1000" b="1" dirty="0" smtClean="0"/>
              <a:t>       </a:t>
            </a:r>
            <a:r>
              <a:rPr lang="ja-JP" altLang="en-US" sz="1000" b="1" dirty="0" smtClean="0"/>
              <a:t>舟運</a:t>
            </a:r>
            <a:r>
              <a:rPr lang="ja-JP" altLang="en-US" sz="1000" b="1" dirty="0"/>
              <a:t>でつながる　など</a:t>
            </a:r>
            <a:endParaRPr lang="en-US" altLang="ja-JP" sz="1000" b="1" dirty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 smtClean="0"/>
              <a:t>　    ☆</a:t>
            </a:r>
            <a:r>
              <a:rPr lang="ja-JP" altLang="en-US" sz="1200" b="1" dirty="0"/>
              <a:t>水辺を楽しむｺﾝﾃﾝﾂの充実</a:t>
            </a:r>
            <a:endParaRPr lang="en-US" altLang="ja-JP" sz="1200" b="1" dirty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 smtClean="0"/>
              <a:t>　    ☆</a:t>
            </a:r>
            <a:r>
              <a:rPr lang="ja-JP" altLang="en-US" sz="1200" b="1" dirty="0"/>
              <a:t>国際的なﾌﾟﾚｾﾞﾝｽの向上</a:t>
            </a:r>
            <a:endParaRPr lang="en-US" altLang="ja-JP" sz="1200" b="1" dirty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 smtClean="0"/>
              <a:t>　    ☆</a:t>
            </a:r>
            <a:r>
              <a:rPr lang="ja-JP" altLang="en-US" sz="1200" b="1" dirty="0"/>
              <a:t>個性が磨かれにぎわい</a:t>
            </a:r>
            <a:r>
              <a:rPr lang="ja-JP" altLang="en-US" sz="1200" b="1" dirty="0" smtClean="0"/>
              <a:t>と活気</a:t>
            </a:r>
            <a:r>
              <a:rPr lang="ja-JP" altLang="en-US" sz="1200" b="1" dirty="0"/>
              <a:t>に</a:t>
            </a:r>
            <a:r>
              <a:rPr lang="ja-JP" altLang="en-US" sz="1200" b="1" dirty="0" smtClean="0"/>
              <a:t>溢れた　</a:t>
            </a:r>
            <a:endParaRPr lang="en-US" altLang="ja-JP" sz="1200" b="1" dirty="0" smtClean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/>
              <a:t>　</a:t>
            </a:r>
            <a:r>
              <a:rPr lang="ja-JP" altLang="en-US" sz="1200" b="1" dirty="0" smtClean="0"/>
              <a:t>　      水辺拠点の形成</a:t>
            </a:r>
            <a:endParaRPr lang="en-US" altLang="ja-JP" sz="1200" b="1" dirty="0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4522441" y="1581479"/>
            <a:ext cx="1633735" cy="16337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メモ 21"/>
          <p:cNvSpPr/>
          <p:nvPr/>
        </p:nvSpPr>
        <p:spPr>
          <a:xfrm>
            <a:off x="5918805" y="3594961"/>
            <a:ext cx="3117691" cy="1352290"/>
          </a:xfrm>
          <a:prstGeom prst="foldedCorner">
            <a:avLst>
              <a:gd name="adj" fmla="val 9387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ja-JP" altLang="en-US" sz="2400" b="1" dirty="0" smtClean="0"/>
              <a:t>　  </a:t>
            </a:r>
            <a:r>
              <a:rPr lang="en-US" altLang="ja-JP" sz="2400" b="1" dirty="0" smtClean="0"/>
              <a:t>2019</a:t>
            </a:r>
            <a:r>
              <a:rPr lang="ja-JP" altLang="en-US" sz="2400" b="1" dirty="0" smtClean="0"/>
              <a:t>年</a:t>
            </a:r>
            <a:endParaRPr lang="en-US" altLang="ja-JP" sz="2400" b="1" dirty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 smtClean="0"/>
              <a:t>　  　◆舟運や観光コンテンツの充実と</a:t>
            </a:r>
            <a:endParaRPr lang="en-US" altLang="ja-JP" sz="1200" b="1" dirty="0" smtClean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/>
              <a:t>　</a:t>
            </a:r>
            <a:r>
              <a:rPr lang="ja-JP" altLang="en-US" sz="1200" b="1" dirty="0" smtClean="0"/>
              <a:t>　　　アクションの実践</a:t>
            </a:r>
            <a:endParaRPr lang="en-US" altLang="ja-JP" sz="1200" b="1" dirty="0" smtClean="0"/>
          </a:p>
          <a:p>
            <a:pPr lvl="0" defTabSz="1244600"/>
            <a:r>
              <a:rPr lang="ja-JP" altLang="en-US" sz="1200" b="1" dirty="0" smtClean="0"/>
              <a:t>　  　◆大阪のおもてなし空間創造に向けた</a:t>
            </a:r>
            <a:endParaRPr lang="en-US" altLang="ja-JP" sz="1200" b="1" dirty="0" smtClean="0"/>
          </a:p>
          <a:p>
            <a:pPr lvl="0" defTabSz="1244600"/>
            <a:r>
              <a:rPr lang="ja-JP" altLang="en-US" sz="1200" b="1" dirty="0"/>
              <a:t>　</a:t>
            </a:r>
            <a:r>
              <a:rPr lang="ja-JP" altLang="en-US" sz="1200" b="1" dirty="0" smtClean="0"/>
              <a:t>　　　取り組み</a:t>
            </a:r>
            <a:endParaRPr lang="en-US" altLang="ja-JP" sz="1200" b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121671" y="5650281"/>
            <a:ext cx="3616570" cy="102103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/>
              <a:t>2017</a:t>
            </a:r>
            <a:r>
              <a:rPr kumimoji="1" lang="ja-JP" altLang="en-US" sz="2400" b="1" dirty="0" smtClean="0"/>
              <a:t>年</a:t>
            </a:r>
            <a:endParaRPr kumimoji="1" lang="en-US" altLang="ja-JP" sz="2400" b="1" dirty="0" smtClean="0"/>
          </a:p>
          <a:p>
            <a:r>
              <a:rPr lang="ja-JP" altLang="en-US" sz="1100" b="1" dirty="0" smtClean="0"/>
              <a:t>◆民間のｱｲﾃﾞｱ・ﾉｳﾊｳを活用した舟運創造と舟運拠点化</a:t>
            </a:r>
            <a:endParaRPr lang="en-US" altLang="ja-JP" sz="1100" b="1" dirty="0" smtClean="0"/>
          </a:p>
          <a:p>
            <a:r>
              <a:rPr kumimoji="1" lang="ja-JP" altLang="en-US" sz="1100" b="1" dirty="0" smtClean="0"/>
              <a:t>◆水辺に集い憩うにぎわいや魅力の創造・発信</a:t>
            </a:r>
            <a:endParaRPr kumimoji="1" lang="en-US" altLang="ja-JP" sz="1100" b="1" dirty="0" smtClean="0"/>
          </a:p>
          <a:p>
            <a:r>
              <a:rPr lang="ja-JP" altLang="en-US" sz="1100" b="1" dirty="0" smtClean="0"/>
              <a:t>◆水辺のプレイヤーとの関係構築　などの取り組み　</a:t>
            </a:r>
            <a:endParaRPr kumimoji="1" lang="ja-JP" altLang="en-US" sz="1100" b="1" dirty="0"/>
          </a:p>
        </p:txBody>
      </p:sp>
      <p:sp>
        <p:nvSpPr>
          <p:cNvPr id="25" name="メモ 24"/>
          <p:cNvSpPr/>
          <p:nvPr/>
        </p:nvSpPr>
        <p:spPr>
          <a:xfrm>
            <a:off x="5904809" y="5326782"/>
            <a:ext cx="3131687" cy="1332657"/>
          </a:xfrm>
          <a:prstGeom prst="foldedCorner">
            <a:avLst>
              <a:gd name="adj" fmla="val 93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ja-JP" altLang="en-US" sz="2400" b="1" dirty="0" smtClean="0"/>
              <a:t>　  </a:t>
            </a:r>
            <a:r>
              <a:rPr lang="en-US" altLang="ja-JP" sz="2400" b="1" dirty="0" smtClean="0"/>
              <a:t>2018</a:t>
            </a:r>
            <a:r>
              <a:rPr lang="ja-JP" altLang="en-US" sz="2400" b="1" dirty="0" smtClean="0"/>
              <a:t>年</a:t>
            </a:r>
            <a:endParaRPr lang="en-US" altLang="ja-JP" sz="2400" b="1" dirty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 smtClean="0"/>
              <a:t>　　  ◆ベイエリアの動向を見据えた水の東西</a:t>
            </a:r>
            <a:endParaRPr lang="en-US" altLang="ja-JP" sz="1200" b="1" dirty="0" smtClean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/>
              <a:t>　</a:t>
            </a:r>
            <a:r>
              <a:rPr lang="ja-JP" altLang="en-US" sz="1200" b="1" dirty="0" smtClean="0"/>
              <a:t>　　　軸・回廊の</a:t>
            </a:r>
            <a:r>
              <a:rPr lang="ja-JP" altLang="en-US" sz="1200" b="1" dirty="0"/>
              <a:t>ﾎﾟﾃﾝｼｬﾙ</a:t>
            </a:r>
            <a:r>
              <a:rPr lang="ja-JP" altLang="en-US" sz="1200" b="1" dirty="0" smtClean="0"/>
              <a:t>・課題の洗い出し</a:t>
            </a:r>
            <a:endParaRPr lang="en-US" altLang="ja-JP" sz="1200" b="1" dirty="0" smtClean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/>
              <a:t>　</a:t>
            </a:r>
            <a:r>
              <a:rPr lang="ja-JP" altLang="en-US" sz="1200" b="1" dirty="0" smtClean="0"/>
              <a:t>　  ◆商品化に向けたプランニングとトライ</a:t>
            </a:r>
            <a:endParaRPr lang="en-US" altLang="ja-JP" sz="1200" b="1" dirty="0" smtClean="0"/>
          </a:p>
          <a:p>
            <a:pPr lvl="0" defTabSz="1244600">
              <a:spcBef>
                <a:spcPct val="0"/>
              </a:spcBef>
            </a:pPr>
            <a:r>
              <a:rPr lang="ja-JP" altLang="en-US" sz="1200" b="1" dirty="0"/>
              <a:t>　</a:t>
            </a:r>
            <a:r>
              <a:rPr lang="ja-JP" altLang="en-US" sz="1200" b="1" dirty="0" smtClean="0"/>
              <a:t>　　    アルの実践</a:t>
            </a:r>
            <a:endParaRPr lang="en-US" altLang="ja-JP" sz="1200" b="1" dirty="0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4522071" y="3357420"/>
            <a:ext cx="1634105" cy="16341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341183"/>
              <a:satOff val="23809"/>
              <a:lumOff val="21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4522441" y="5082857"/>
            <a:ext cx="1633735" cy="16337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円形吹き出し 26"/>
          <p:cNvSpPr/>
          <p:nvPr/>
        </p:nvSpPr>
        <p:spPr>
          <a:xfrm>
            <a:off x="5364088" y="452164"/>
            <a:ext cx="3779912" cy="961550"/>
          </a:xfrm>
          <a:prstGeom prst="wedgeEllipseCallout">
            <a:avLst>
              <a:gd name="adj1" fmla="val -64452"/>
              <a:gd name="adj2" fmla="val 4393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300" b="1" dirty="0" smtClean="0"/>
              <a:t>水都</a:t>
            </a:r>
            <a:r>
              <a:rPr lang="ja-JP" altLang="en-US" sz="1300" b="1" dirty="0"/>
              <a:t>大阪の取り組みを</a:t>
            </a:r>
            <a:r>
              <a:rPr lang="ja-JP" altLang="en-US" sz="1300" b="1" dirty="0" smtClean="0"/>
              <a:t>通じた</a:t>
            </a:r>
            <a:endParaRPr lang="en-US" altLang="ja-JP" sz="1300" b="1" dirty="0" smtClean="0"/>
          </a:p>
          <a:p>
            <a:pPr algn="ctr"/>
            <a:r>
              <a:rPr lang="ja-JP" altLang="en-US" sz="1300" b="1" dirty="0" smtClean="0"/>
              <a:t>大阪</a:t>
            </a:r>
            <a:r>
              <a:rPr lang="ja-JP" altLang="en-US" sz="1300" b="1" dirty="0"/>
              <a:t>のプレゼンスの向上、</a:t>
            </a:r>
            <a:endParaRPr lang="en-US" altLang="ja-JP" sz="1300" b="1" dirty="0"/>
          </a:p>
          <a:p>
            <a:pPr algn="ctr"/>
            <a:r>
              <a:rPr lang="ja-JP" altLang="en-US" sz="1300" b="1" dirty="0"/>
              <a:t>まちづくり・経済（雇用・税収）への貢献</a:t>
            </a:r>
            <a:endParaRPr lang="en-US" altLang="ja-JP" sz="1300" b="1" dirty="0"/>
          </a:p>
        </p:txBody>
      </p:sp>
      <p:sp>
        <p:nvSpPr>
          <p:cNvPr id="28" name="ストライプ矢印 27"/>
          <p:cNvSpPr/>
          <p:nvPr/>
        </p:nvSpPr>
        <p:spPr>
          <a:xfrm>
            <a:off x="3804442" y="5754324"/>
            <a:ext cx="702053" cy="86503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" r="12850"/>
          <a:stretch/>
        </p:blipFill>
        <p:spPr>
          <a:xfrm>
            <a:off x="212882" y="3344417"/>
            <a:ext cx="3861956" cy="20956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</p:pic>
      <p:sp>
        <p:nvSpPr>
          <p:cNvPr id="29" name="円/楕円 28"/>
          <p:cNvSpPr/>
          <p:nvPr/>
        </p:nvSpPr>
        <p:spPr>
          <a:xfrm>
            <a:off x="2764684" y="3525630"/>
            <a:ext cx="1260000" cy="1260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水の回廊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 rot="20453516">
            <a:off x="83748" y="4524843"/>
            <a:ext cx="1488306" cy="827594"/>
          </a:xfrm>
          <a:prstGeom prst="ellipse">
            <a:avLst/>
          </a:prstGeom>
          <a:solidFill>
            <a:schemeClr val="accent5">
              <a:lumMod val="40000"/>
              <a:lumOff val="60000"/>
              <a:alpha val="31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ﾍﾞｲｴﾘｱ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左右矢印 33"/>
          <p:cNvSpPr/>
          <p:nvPr/>
        </p:nvSpPr>
        <p:spPr>
          <a:xfrm rot="20389023">
            <a:off x="1601604" y="4227572"/>
            <a:ext cx="1111846" cy="564591"/>
          </a:xfrm>
          <a:prstGeom prst="leftRightArrow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86346" y="2150218"/>
            <a:ext cx="1980000" cy="1188000"/>
          </a:xfrm>
          <a:prstGeom prst="roundRect">
            <a:avLst>
              <a:gd name="adj" fmla="val 0"/>
            </a:avLst>
          </a:prstGeom>
          <a:ln w="95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◇広がり</a:t>
            </a:r>
            <a:endParaRPr lang="en-US" altLang="ja-JP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100" dirty="0"/>
              <a:t>水辺</a:t>
            </a:r>
            <a:r>
              <a:rPr lang="ja-JP" altLang="en-US" sz="1100" dirty="0" smtClean="0"/>
              <a:t>の拠点・観光資源をつなぐほか、ベイエリアや淀川舟運の胎動と連携によるﾈｯﾄﾜｰｸ形成を通じ、水都大阪の魅力に「広がり」を創出</a:t>
            </a:r>
            <a:endParaRPr lang="en-US" altLang="ja-JP" sz="1100" dirty="0"/>
          </a:p>
        </p:txBody>
      </p:sp>
      <p:sp>
        <p:nvSpPr>
          <p:cNvPr id="35" name="大かっこ 34"/>
          <p:cNvSpPr/>
          <p:nvPr/>
        </p:nvSpPr>
        <p:spPr>
          <a:xfrm>
            <a:off x="6251934" y="2276936"/>
            <a:ext cx="2737929" cy="225006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150349" y="2150401"/>
            <a:ext cx="1944000" cy="1188000"/>
          </a:xfrm>
          <a:prstGeom prst="roundRect">
            <a:avLst>
              <a:gd name="adj" fmla="val 0"/>
            </a:avLst>
          </a:prstGeom>
          <a:ln w="95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◇厚み</a:t>
            </a:r>
            <a:endParaRPr lang="en-US" altLang="ja-JP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100" dirty="0" smtClean="0"/>
              <a:t>水辺に点在する観光・文化施設等との連携や、ライトアップなどの光景観を活かしたナイトカルチャーなど、水都大阪の魅力に「厚み」を創出</a:t>
            </a:r>
            <a:endParaRPr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154215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57606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kumimoji="1" lang="ja-JP" altLang="en-US" sz="2000" b="1" dirty="0" smtClean="0"/>
              <a:t>■ </a:t>
            </a:r>
            <a:r>
              <a:rPr lang="ja-JP" altLang="en-US" sz="2000" b="1" dirty="0"/>
              <a:t>２０１７</a:t>
            </a:r>
            <a:r>
              <a:rPr lang="ja-JP" altLang="en-US" sz="2000" b="1" dirty="0" smtClean="0"/>
              <a:t>年度</a:t>
            </a:r>
            <a:r>
              <a:rPr kumimoji="1" lang="ja-JP" altLang="en-US" sz="2000" b="1" dirty="0" smtClean="0"/>
              <a:t>・</a:t>
            </a:r>
            <a:r>
              <a:rPr lang="ja-JP" altLang="en-US" sz="2000" b="1" dirty="0"/>
              <a:t>２０１８</a:t>
            </a:r>
            <a:r>
              <a:rPr lang="ja-JP" altLang="en-US" sz="2000" b="1" dirty="0" smtClean="0"/>
              <a:t>年度</a:t>
            </a:r>
            <a:r>
              <a:rPr kumimoji="1" lang="ja-JP" altLang="en-US" sz="2000" b="1" dirty="0" smtClean="0"/>
              <a:t>の取り組み</a:t>
            </a:r>
            <a:endParaRPr kumimoji="1" lang="ja-JP" altLang="en-US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3185" y="6497091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6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2854" y="1061645"/>
            <a:ext cx="4456663" cy="131174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i="1" dirty="0" smtClean="0"/>
              <a:t>２０１７年度</a:t>
            </a:r>
            <a:endParaRPr kumimoji="1" lang="ja-JP" altLang="en-US" sz="2200" b="1" i="1" dirty="0"/>
          </a:p>
        </p:txBody>
      </p:sp>
      <p:sp>
        <p:nvSpPr>
          <p:cNvPr id="10" name="正方形/長方形 9"/>
          <p:cNvSpPr/>
          <p:nvPr/>
        </p:nvSpPr>
        <p:spPr>
          <a:xfrm>
            <a:off x="219622" y="2475765"/>
            <a:ext cx="4021814" cy="253741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72000" rIns="36000" rtlCol="0" anchor="t" anchorCtr="0"/>
          <a:lstStyle/>
          <a:p>
            <a:pPr>
              <a:spcBef>
                <a:spcPts val="1200"/>
              </a:spcBef>
            </a:pPr>
            <a:r>
              <a:rPr lang="en-US" altLang="ja-JP" sz="1400" b="1" dirty="0">
                <a:solidFill>
                  <a:schemeClr val="tx1"/>
                </a:solidFill>
              </a:rPr>
              <a:t>《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主な</a:t>
            </a:r>
            <a:r>
              <a:rPr lang="ja-JP" altLang="en-US" sz="1400" b="1" dirty="0">
                <a:solidFill>
                  <a:schemeClr val="tx1"/>
                </a:solidFill>
              </a:rPr>
              <a:t>取り組み</a:t>
            </a:r>
            <a:r>
              <a:rPr lang="en-US" altLang="ja-JP" sz="1400" b="1" dirty="0" smtClean="0">
                <a:solidFill>
                  <a:schemeClr val="tx1"/>
                </a:solidFill>
              </a:rPr>
              <a:t>》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 smtClean="0">
                <a:solidFill>
                  <a:schemeClr val="tx1"/>
                </a:solidFill>
              </a:rPr>
              <a:t>☆ 水の回廊における魅力創出等の課題解決に向けて、舟運事業者等の</a:t>
            </a:r>
            <a:r>
              <a:rPr lang="ja-JP" altLang="en-US" sz="1200" dirty="0">
                <a:solidFill>
                  <a:schemeClr val="tx1"/>
                </a:solidFill>
              </a:rPr>
              <a:t>アイデア</a:t>
            </a:r>
            <a:r>
              <a:rPr lang="ja-JP" altLang="en-US" sz="1200" dirty="0" smtClean="0">
                <a:solidFill>
                  <a:schemeClr val="tx1"/>
                </a:solidFill>
              </a:rPr>
              <a:t>やノウハウを活かす取り組みを実施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</a:pPr>
            <a:endParaRPr lang="en-US" altLang="ja-JP" sz="11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ja-JP" altLang="en-US" sz="1200" dirty="0" smtClean="0">
                <a:solidFill>
                  <a:schemeClr val="tx1"/>
                </a:solidFill>
              </a:rPr>
              <a:t>☆ 水都大阪を象徴する親水空間（中之島公園）での</a:t>
            </a:r>
            <a:r>
              <a:rPr lang="en-US" altLang="ja-JP" sz="1200" dirty="0" smtClean="0">
                <a:solidFill>
                  <a:schemeClr val="tx1"/>
                </a:solidFill>
              </a:rPr>
              <a:t>  </a:t>
            </a:r>
            <a:r>
              <a:rPr lang="ja-JP" altLang="en-US" sz="1200" dirty="0" smtClean="0">
                <a:solidFill>
                  <a:schemeClr val="tx1"/>
                </a:solidFill>
              </a:rPr>
              <a:t>「水辺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</a:rPr>
              <a:t>のまちあそび」や「水都大阪フェス」の開催</a:t>
            </a:r>
            <a:r>
              <a:rPr lang="ja-JP" altLang="en-US" sz="1200" dirty="0">
                <a:solidFill>
                  <a:schemeClr val="tx1"/>
                </a:solidFill>
              </a:rPr>
              <a:t>など</a:t>
            </a:r>
            <a:r>
              <a:rPr lang="ja-JP" altLang="en-US" sz="1200" dirty="0" smtClean="0">
                <a:solidFill>
                  <a:schemeClr val="tx1"/>
                </a:solidFill>
              </a:rPr>
              <a:t>、</a:t>
            </a:r>
            <a:r>
              <a:rPr lang="ja-JP" altLang="en-US" sz="1200" dirty="0" err="1" smtClean="0">
                <a:solidFill>
                  <a:schemeClr val="tx1"/>
                </a:solidFill>
              </a:rPr>
              <a:t>水辺のに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 dirty="0" err="1" smtClean="0">
                <a:solidFill>
                  <a:schemeClr val="tx1"/>
                </a:solidFill>
              </a:rPr>
              <a:t>ぎわいを</a:t>
            </a:r>
            <a:r>
              <a:rPr lang="ja-JP" altLang="en-US" sz="1200" dirty="0" smtClean="0">
                <a:solidFill>
                  <a:schemeClr val="tx1"/>
                </a:solidFill>
              </a:rPr>
              <a:t>創出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</a:pPr>
            <a:r>
              <a:rPr lang="ja-JP" altLang="en-US" sz="1200" dirty="0" smtClean="0">
                <a:solidFill>
                  <a:schemeClr val="tx1"/>
                </a:solidFill>
              </a:rPr>
              <a:t>☆ ドリカムツリーなど新た</a:t>
            </a:r>
            <a:r>
              <a:rPr lang="ja-JP" altLang="en-US" sz="1200" dirty="0">
                <a:solidFill>
                  <a:schemeClr val="tx1"/>
                </a:solidFill>
              </a:rPr>
              <a:t>な</a:t>
            </a:r>
            <a:r>
              <a:rPr lang="ja-JP" altLang="en-US" sz="1200" dirty="0" smtClean="0">
                <a:solidFill>
                  <a:schemeClr val="tx1"/>
                </a:solidFill>
              </a:rPr>
              <a:t>ランドマークを</a:t>
            </a:r>
            <a:r>
              <a:rPr lang="ja-JP" altLang="en-US" sz="1200" dirty="0">
                <a:solidFill>
                  <a:schemeClr val="tx1"/>
                </a:solidFill>
              </a:rPr>
              <a:t>活かす</a:t>
            </a:r>
            <a:r>
              <a:rPr lang="ja-JP" altLang="en-US" sz="1200" dirty="0" smtClean="0">
                <a:solidFill>
                  <a:schemeClr val="tx1"/>
                </a:solidFill>
              </a:rPr>
              <a:t>イベント・ク</a:t>
            </a:r>
            <a:endParaRPr lang="en-US" altLang="ja-JP" sz="12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</a:rPr>
              <a:t>ルーズや、大阪</a:t>
            </a:r>
            <a:r>
              <a:rPr lang="ja-JP" altLang="en-US" sz="1200" dirty="0">
                <a:solidFill>
                  <a:schemeClr val="tx1"/>
                </a:solidFill>
              </a:rPr>
              <a:t>観光局と連携</a:t>
            </a:r>
            <a:r>
              <a:rPr lang="ja-JP" altLang="en-US" sz="1200" dirty="0" smtClean="0">
                <a:solidFill>
                  <a:schemeClr val="tx1"/>
                </a:solidFill>
              </a:rPr>
              <a:t>した</a:t>
            </a:r>
            <a:r>
              <a:rPr lang="ja-JP" altLang="en-US" sz="1200" dirty="0">
                <a:solidFill>
                  <a:schemeClr val="tx1"/>
                </a:solidFill>
              </a:rPr>
              <a:t>ツーリズム</a:t>
            </a:r>
            <a:r>
              <a:rPr lang="ja-JP" altLang="en-US" sz="1200" dirty="0" smtClean="0">
                <a:solidFill>
                  <a:schemeClr val="tx1"/>
                </a:solidFill>
              </a:rPr>
              <a:t>ＥＸＰＯ</a:t>
            </a:r>
            <a:r>
              <a:rPr lang="ja-JP" altLang="en-US" sz="1200" dirty="0">
                <a:solidFill>
                  <a:schemeClr val="tx1"/>
                </a:solidFill>
              </a:rPr>
              <a:t>（</a:t>
            </a:r>
            <a:r>
              <a:rPr lang="ja-JP" altLang="en-US" sz="1200" dirty="0" smtClean="0">
                <a:solidFill>
                  <a:schemeClr val="tx1"/>
                </a:solidFill>
              </a:rPr>
              <a:t>首都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</a:rPr>
              <a:t>圏ﾌﾟﾛﾓｰｼｮﾝ）などを通じた水都の魅力発信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1932" y="5301208"/>
            <a:ext cx="4059504" cy="1300130"/>
          </a:xfrm>
          <a:prstGeom prst="rect">
            <a:avLst/>
          </a:prstGeom>
          <a:noFill/>
          <a:ln w="57150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72000" rIns="72000" rtlCol="0" anchor="t" anchorCtr="0"/>
          <a:lstStyle/>
          <a:p>
            <a:r>
              <a:rPr lang="en-US" altLang="ja-JP" sz="1400" b="1" dirty="0" smtClean="0">
                <a:solidFill>
                  <a:schemeClr val="tx1"/>
                </a:solidFill>
              </a:rPr>
              <a:t>《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課題</a:t>
            </a:r>
            <a:r>
              <a:rPr lang="en-US" altLang="ja-JP" sz="1400" b="1" dirty="0" smtClean="0">
                <a:solidFill>
                  <a:schemeClr val="tx1"/>
                </a:solidFill>
              </a:rPr>
              <a:t>》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ja-JP" altLang="en-US" sz="1200" b="1" dirty="0" smtClean="0">
                <a:solidFill>
                  <a:schemeClr val="tx1"/>
                </a:solidFill>
              </a:rPr>
              <a:t>  </a:t>
            </a:r>
            <a:r>
              <a:rPr lang="ja-JP" altLang="en-US" sz="1200" b="1" dirty="0">
                <a:solidFill>
                  <a:schemeClr val="tx1"/>
                </a:solidFill>
              </a:rPr>
              <a:t>・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水の回廊・東西軸の水辺拠点をつなぐ・周遊する日常</a:t>
            </a:r>
            <a:endParaRPr lang="en-US" altLang="ja-JP" sz="1200" b="1" dirty="0" smtClean="0">
              <a:solidFill>
                <a:schemeClr val="tx1"/>
              </a:solidFill>
            </a:endParaRPr>
          </a:p>
          <a:p>
            <a:r>
              <a:rPr lang="en-US" altLang="ja-JP" sz="1200" b="1" dirty="0">
                <a:solidFill>
                  <a:schemeClr val="tx1"/>
                </a:solidFill>
              </a:rPr>
              <a:t> 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   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的なクルーズの充実が必要　　　　</a:t>
            </a:r>
            <a:r>
              <a:rPr lang="ja-JP" altLang="en-US" sz="1200" b="1" dirty="0">
                <a:solidFill>
                  <a:schemeClr val="tx1"/>
                </a:solidFill>
              </a:rPr>
              <a:t>　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　</a:t>
            </a:r>
            <a:endParaRPr lang="en-US" altLang="ja-JP" sz="12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ja-JP" altLang="en-US" sz="1200" b="1" dirty="0" smtClean="0">
                <a:solidFill>
                  <a:schemeClr val="tx1"/>
                </a:solidFill>
              </a:rPr>
              <a:t> ・  構成団体の役割の具体化や関係機関との連携の深化</a:t>
            </a:r>
            <a:r>
              <a:rPr lang="en-US" altLang="ja-JP" sz="1200" b="1" dirty="0">
                <a:solidFill>
                  <a:schemeClr val="tx1"/>
                </a:solidFill>
              </a:rPr>
              <a:t> 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       </a:t>
            </a:r>
            <a:r>
              <a:rPr lang="ja-JP" altLang="en-US" sz="1200" b="1" dirty="0">
                <a:solidFill>
                  <a:schemeClr val="tx1"/>
                </a:solidFill>
              </a:rPr>
              <a:t>　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　　　    </a:t>
            </a:r>
            <a:endParaRPr lang="en-US" altLang="ja-JP" sz="1200" b="1" dirty="0" smtClean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　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　など「公民共通のプラットフォーム」機能の強化が必要</a:t>
            </a:r>
            <a:endParaRPr lang="en-US" altLang="ja-JP" sz="1200" b="1" dirty="0" smtClean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66969" y="2373387"/>
            <a:ext cx="4055770" cy="41764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defTabSz="1244600">
              <a:spcBef>
                <a:spcPts val="600"/>
              </a:spcBef>
            </a:pPr>
            <a:r>
              <a:rPr lang="ja-JP" altLang="en-US" sz="15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⇒　Ｈ</a:t>
            </a:r>
            <a:r>
              <a:rPr lang="en-US" altLang="ja-JP" sz="15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</a:t>
            </a:r>
            <a:r>
              <a:rPr lang="ja-JP" altLang="en-US" sz="15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</a:t>
            </a:r>
            <a:r>
              <a:rPr lang="ja-JP" altLang="en-US" sz="15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の取り組み</a:t>
            </a:r>
            <a:r>
              <a:rPr lang="ja-JP" altLang="en-US" sz="15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en-US" sz="15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課題を踏まえ、</a:t>
            </a:r>
            <a:endParaRPr lang="en-US" altLang="ja-JP" sz="15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1244600"/>
            <a:r>
              <a:rPr lang="ja-JP" altLang="en-US" sz="15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　公民一体型プラットフォーム機能を強化</a:t>
            </a:r>
            <a:endParaRPr lang="en-US" altLang="ja-JP" sz="15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/>
            <a:r>
              <a:rPr lang="ja-JP" altLang="en-US" sz="1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spcBef>
                <a:spcPct val="0"/>
              </a:spcBef>
            </a:pPr>
            <a:endParaRPr lang="en-US" altLang="ja-JP" sz="16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spcBef>
                <a:spcPct val="0"/>
              </a:spcBef>
            </a:pPr>
            <a:endParaRPr lang="en-US" altLang="ja-JP" sz="16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spcBef>
                <a:spcPct val="0"/>
              </a:spcBef>
            </a:pPr>
            <a:endParaRPr lang="en-US" altLang="ja-JP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1244600">
              <a:spcBef>
                <a:spcPct val="0"/>
              </a:spcBef>
            </a:pPr>
            <a:endParaRPr lang="en-US" altLang="ja-JP" sz="16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1244600">
              <a:spcBef>
                <a:spcPct val="0"/>
              </a:spcBef>
            </a:pPr>
            <a:endParaRPr lang="en-US" altLang="ja-JP" sz="16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1244600">
              <a:spcBef>
                <a:spcPct val="0"/>
              </a:spcBef>
            </a:pPr>
            <a:endParaRPr lang="en-US" altLang="ja-JP" sz="16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831329" y="2973033"/>
            <a:ext cx="3926659" cy="139207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36000" rtlCol="0" anchor="t" anchorCtr="0"/>
          <a:lstStyle/>
          <a:p>
            <a:pPr defTabSz="1244600">
              <a:spcBef>
                <a:spcPts val="1200"/>
              </a:spcBef>
            </a:pPr>
            <a:r>
              <a:rPr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＜企画機能</a:t>
            </a:r>
            <a:r>
              <a:rPr lang="ja-JP" altLang="en-US" sz="13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強化</a:t>
            </a:r>
            <a:r>
              <a:rPr lang="ja-JP" altLang="en-US" sz="13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＞</a:t>
            </a:r>
            <a:endParaRPr lang="en-US" altLang="ja-JP" sz="13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lvl="0" indent="-171450" defTabSz="1244600">
              <a:buFont typeface="Wingdings" panose="05000000000000000000" pitchFamily="2" charset="2"/>
              <a:buChar char="Ø"/>
            </a:pP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構成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団体や水辺関係者との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情報交換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事業立案のための議論の場を常設・活性化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1244600">
              <a:spcBef>
                <a:spcPts val="600"/>
              </a:spcBef>
            </a:pPr>
            <a:r>
              <a:rPr lang="ja-JP" altLang="en-US" sz="13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＜</a:t>
            </a:r>
            <a:r>
              <a:rPr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ﾈｯﾄﾜｰｸ・ｺｰﾃﾞｨﾈｰﾄ型の取り組み</a:t>
            </a:r>
            <a:r>
              <a:rPr lang="ja-JP" altLang="en-US" sz="13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充実</a:t>
            </a:r>
            <a:r>
              <a:rPr lang="ja-JP" altLang="en-US" sz="13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＞</a:t>
            </a:r>
            <a:endParaRPr lang="en-US" altLang="ja-JP" sz="13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lvl="0" indent="-171450" defTabSz="1244600">
              <a:buFont typeface="Wingdings" panose="05000000000000000000" pitchFamily="2" charset="2"/>
              <a:buChar char="Ø"/>
            </a:pP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さら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なる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民間アイデアの活用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や民間ビジネス提案を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促すビジネスマッチング等の仕組みや仕掛け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づくり</a:t>
            </a:r>
            <a:endParaRPr lang="en-US" altLang="ja-JP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4642757" y="1065794"/>
            <a:ext cx="4456663" cy="130759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i="1" dirty="0" smtClean="0"/>
              <a:t>２０１８年度</a:t>
            </a:r>
            <a:endParaRPr kumimoji="1" lang="ja-JP" altLang="en-US" sz="2200" b="1" i="1" dirty="0"/>
          </a:p>
        </p:txBody>
      </p:sp>
      <p:sp>
        <p:nvSpPr>
          <p:cNvPr id="13" name="角丸四角形 12"/>
          <p:cNvSpPr/>
          <p:nvPr/>
        </p:nvSpPr>
        <p:spPr>
          <a:xfrm>
            <a:off x="4852767" y="4653136"/>
            <a:ext cx="3910597" cy="1825460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4000" tIns="72000" bIns="36000" rtlCol="0" anchor="t" anchorCtr="0"/>
          <a:lstStyle/>
          <a:p>
            <a:pPr lvl="0" defTabSz="1244600">
              <a:lnSpc>
                <a:spcPts val="1500"/>
              </a:lnSpc>
              <a:spcBef>
                <a:spcPct val="0"/>
              </a:spcBef>
            </a:pPr>
            <a:endParaRPr lang="en-US" altLang="ja-JP" sz="1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lnSpc>
                <a:spcPts val="1500"/>
              </a:lnSpc>
              <a:spcBef>
                <a:spcPct val="0"/>
              </a:spcBef>
            </a:pP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 ベイエリア・淀川舟運の動向を見据えた、</a:t>
            </a:r>
            <a:endParaRPr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lnSpc>
                <a:spcPts val="1500"/>
              </a:lnSpc>
              <a:spcBef>
                <a:spcPct val="0"/>
              </a:spcBef>
            </a:pPr>
            <a:r>
              <a:rPr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東西軸・水の回廊のポテンシャルや課題の洗い出し</a:t>
            </a:r>
            <a:endParaRPr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lnSpc>
                <a:spcPts val="1500"/>
              </a:lnSpc>
              <a:spcBef>
                <a:spcPct val="0"/>
              </a:spcBef>
            </a:pPr>
            <a:endParaRPr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lnSpc>
                <a:spcPts val="1500"/>
              </a:lnSpc>
              <a:spcBef>
                <a:spcPct val="0"/>
              </a:spcBef>
            </a:pP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 </a:t>
            </a:r>
            <a:r>
              <a:rPr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提案公募など民間事業者のアイデア、ノウハウ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を活か</a:t>
            </a:r>
            <a:endParaRPr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lnSpc>
                <a:spcPts val="1500"/>
              </a:lnSpc>
              <a:spcBef>
                <a:spcPct val="0"/>
              </a:spcBef>
            </a:pPr>
            <a:r>
              <a:rPr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した</a:t>
            </a:r>
            <a:r>
              <a:rPr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舟運・観光メニューの創出、民間ビジネス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の育成</a:t>
            </a:r>
            <a:endParaRPr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lnSpc>
                <a:spcPts val="1500"/>
              </a:lnSpc>
              <a:spcBef>
                <a:spcPct val="0"/>
              </a:spcBef>
            </a:pPr>
            <a:endParaRPr lang="en-US" altLang="ja-JP" sz="1200" b="1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lnSpc>
                <a:spcPts val="400"/>
              </a:lnSpc>
              <a:spcBef>
                <a:spcPct val="0"/>
              </a:spcBef>
            </a:pPr>
            <a:endParaRPr lang="en-US" altLang="ja-JP" sz="1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defTabSz="1244600">
              <a:lnSpc>
                <a:spcPts val="1500"/>
              </a:lnSpc>
              <a:spcBef>
                <a:spcPct val="0"/>
              </a:spcBef>
            </a:pP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 東横堀川など新たな水辺利活用促進</a:t>
            </a:r>
            <a:endParaRPr lang="ja-JP" altLang="en-US" sz="1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167637" y="2420888"/>
            <a:ext cx="4104456" cy="2520280"/>
          </a:xfrm>
          <a:prstGeom prst="wedgeRectCallout">
            <a:avLst>
              <a:gd name="adj1" fmla="val -20833"/>
              <a:gd name="adj2" fmla="val -59169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吹き出し 16"/>
          <p:cNvSpPr/>
          <p:nvPr/>
        </p:nvSpPr>
        <p:spPr>
          <a:xfrm>
            <a:off x="4750725" y="2420886"/>
            <a:ext cx="4104456" cy="4180453"/>
          </a:xfrm>
          <a:prstGeom prst="wedgeRectCallout">
            <a:avLst>
              <a:gd name="adj1" fmla="val -20833"/>
              <a:gd name="adj2" fmla="val -5916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5966762" y="4367096"/>
            <a:ext cx="1656184" cy="288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25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YamamotoAy\Desktop\クルーズ画像\船上クリスマスショー＆光クルージン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9122" r="-4009" b="-9787"/>
          <a:stretch/>
        </p:blipFill>
        <p:spPr bwMode="auto">
          <a:xfrm>
            <a:off x="91522" y="2827969"/>
            <a:ext cx="2288845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YamamotoAy\Desktop\クルーズ画像\光の中之島クルーズ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1" t="4354" r="5685" b="-4354"/>
          <a:stretch/>
        </p:blipFill>
        <p:spPr bwMode="auto">
          <a:xfrm>
            <a:off x="2330788" y="2831857"/>
            <a:ext cx="234000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YamamotoAy\Desktop\クルーズ画像\冬ものがたりシンボルシップ・ファンタジア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75" y="2835390"/>
            <a:ext cx="2050256" cy="15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YamamotoAy\Desktop\クルーズ画像\ハタポップライナ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4860" r="16596" b="3065"/>
          <a:stretch/>
        </p:blipFill>
        <p:spPr bwMode="auto">
          <a:xfrm>
            <a:off x="3401884" y="4703536"/>
            <a:ext cx="1008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YamamotoAy\Desktop\クルーズ画像\top_img2_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016" r="1579" b="1622"/>
          <a:stretch/>
        </p:blipFill>
        <p:spPr bwMode="auto">
          <a:xfrm>
            <a:off x="137407" y="707536"/>
            <a:ext cx="352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YamamotoAy\Desktop\クルーズ画像\TEMMABASHI BEST VIEW CRUIS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5"/>
          <a:stretch/>
        </p:blipFill>
        <p:spPr bwMode="auto">
          <a:xfrm>
            <a:off x="91522" y="4714815"/>
            <a:ext cx="1800000" cy="18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YamamotoAy\Desktop\クルーズ画像\中之島リバークルーズヘッドホン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r="3086"/>
          <a:stretch/>
        </p:blipFill>
        <p:spPr bwMode="auto">
          <a:xfrm>
            <a:off x="4756351" y="2843887"/>
            <a:ext cx="2160000" cy="15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YamamotoAy\Desktop\クルーズ画像\プレミアムフライデー特別企画中之島クルーズアコースティックライブ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0" r="16010" b="36905"/>
          <a:stretch/>
        </p:blipFill>
        <p:spPr bwMode="auto">
          <a:xfrm>
            <a:off x="4529172" y="4694214"/>
            <a:ext cx="1240376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YamamotoAy\Desktop\クルーズ画像\水都号アクアminiプレミアムナイトクルーズ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8" t="10356" r="5570" b="30440"/>
          <a:stretch/>
        </p:blipFill>
        <p:spPr bwMode="auto">
          <a:xfrm>
            <a:off x="4499063" y="5678831"/>
            <a:ext cx="1270485" cy="8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YamamotoAy\Desktop\クルーズ画像\GRACE GARDEN2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-9644"/>
          <a:stretch/>
        </p:blipFill>
        <p:spPr bwMode="auto">
          <a:xfrm>
            <a:off x="5573663" y="758976"/>
            <a:ext cx="1885950" cy="7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YamamotoAy\Desktop\クルーズ画像\バラクルーズ飲食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80" y="1435025"/>
            <a:ext cx="1903531" cy="4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YamamotoAy\Desktop\クルーズ画像\ひまわり納涼ゆかたクルーズ舟遊びは大人の粋な夕涼み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64" r="3248" b="43"/>
          <a:stretch/>
        </p:blipFill>
        <p:spPr bwMode="auto">
          <a:xfrm>
            <a:off x="3768484" y="756715"/>
            <a:ext cx="1692000" cy="17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YamamotoAy\Desktop\クルーズ画像\毛馬閘門体験お月見クルーズ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42" b="12041"/>
          <a:stretch/>
        </p:blipFill>
        <p:spPr bwMode="auto">
          <a:xfrm>
            <a:off x="7592709" y="541317"/>
            <a:ext cx="142875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356563" y="6484377"/>
            <a:ext cx="14670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プレミアムフライデー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42" name="Picture 18" descr="D:\YamamotoAy\Desktop\クルーズ画像\キテミテおりがみアートクルーズ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r="3355"/>
          <a:stretch/>
        </p:blipFill>
        <p:spPr bwMode="auto">
          <a:xfrm>
            <a:off x="1997728" y="4728463"/>
            <a:ext cx="1296000" cy="9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-67016" y="4359028"/>
            <a:ext cx="2492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船上クリスマスショー＆光クルージング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59939" y="4359028"/>
            <a:ext cx="13388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光の中之島クルーズ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987232" y="4359028"/>
            <a:ext cx="14670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中之島リバークルーズ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054967" y="4375949"/>
            <a:ext cx="1851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冬ものがたりシンボルシップ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-77300" y="6508159"/>
            <a:ext cx="2300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ベストビュー</a:t>
            </a:r>
            <a:r>
              <a:rPr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ナイトビュークルーズ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202563" y="2512162"/>
            <a:ext cx="13388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大川さくらクルーズ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65407" y="2513935"/>
            <a:ext cx="1851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ひまわり納涼ゆかたクルーズ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707617" y="6508262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イベント連携･中之島周遊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987398" y="2513935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バラクルーズ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949644" y="566626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おりがみ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パラアート船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44" name="Picture 20" descr="D:\YamamotoAy\Desktop\クルーズ画像\バラクルーズ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1" r="11812" b="6087"/>
          <a:stretch/>
        </p:blipFill>
        <p:spPr bwMode="auto">
          <a:xfrm>
            <a:off x="5576333" y="1888822"/>
            <a:ext cx="191517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2332867" y="6492340"/>
            <a:ext cx="22067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アート観光船ハタポップライナー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タイトル 1"/>
          <p:cNvSpPr txBox="1">
            <a:spLocks noGrp="1"/>
          </p:cNvSpPr>
          <p:nvPr>
            <p:ph type="title"/>
          </p:nvPr>
        </p:nvSpPr>
        <p:spPr>
          <a:xfrm>
            <a:off x="152174" y="261528"/>
            <a:ext cx="8928992" cy="418058"/>
          </a:xfrm>
          <a:prstGeom prst="rect">
            <a:avLst/>
          </a:prstGeom>
          <a:gradFill>
            <a:gsLst>
              <a:gs pos="2000">
                <a:schemeClr val="tx2">
                  <a:lumMod val="75000"/>
                </a:schemeClr>
              </a:gs>
              <a:gs pos="41000">
                <a:schemeClr val="tx2">
                  <a:lumMod val="60000"/>
                  <a:lumOff val="40000"/>
                </a:schemeClr>
              </a:gs>
              <a:gs pos="78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solidFill>
                  <a:schemeClr val="bg1"/>
                </a:solidFill>
              </a:rPr>
              <a:t> 　</a:t>
            </a:r>
            <a:r>
              <a:rPr lang="en-US" altLang="ja-JP" sz="2000" dirty="0" smtClean="0">
                <a:solidFill>
                  <a:schemeClr val="bg1"/>
                </a:solidFill>
              </a:rPr>
              <a:t>〔</a:t>
            </a:r>
            <a:r>
              <a:rPr lang="ja-JP" altLang="en-US" sz="2000" dirty="0">
                <a:solidFill>
                  <a:schemeClr val="bg1"/>
                </a:solidFill>
              </a:rPr>
              <a:t>参 考</a:t>
            </a:r>
            <a:r>
              <a:rPr lang="en-US" altLang="ja-JP" sz="2000" dirty="0" smtClean="0">
                <a:solidFill>
                  <a:schemeClr val="bg1"/>
                </a:solidFill>
              </a:rPr>
              <a:t>〕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魅力あるクルーズ・メニューの広がりと厚み　　</a:t>
            </a:r>
            <a:r>
              <a:rPr lang="ja-JP" altLang="en-US" sz="1400" dirty="0" smtClean="0">
                <a:solidFill>
                  <a:schemeClr val="bg1"/>
                </a:solidFill>
              </a:rPr>
              <a:t>（季節・水と光・ナイト・アート・イベント</a:t>
            </a:r>
            <a:r>
              <a:rPr lang="en-US" altLang="ja-JP" sz="1400" dirty="0" smtClean="0">
                <a:solidFill>
                  <a:schemeClr val="bg1"/>
                </a:solidFill>
              </a:rPr>
              <a:t>… </a:t>
            </a:r>
            <a:r>
              <a:rPr lang="ja-JP" altLang="en-US" sz="1400" dirty="0" smtClean="0">
                <a:solidFill>
                  <a:schemeClr val="bg1"/>
                </a:solidFill>
              </a:rPr>
              <a:t>）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341377" y="2537684"/>
            <a:ext cx="1851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毛馬閘門体験お月見クルーズ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45" name="Picture 21" descr="D:\YamamotoAy\Desktop\クルーズ画像\水上たこ焼バー中之島周遊ナイトクルーズ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-3162"/>
          <a:stretch/>
        </p:blipFill>
        <p:spPr bwMode="auto">
          <a:xfrm>
            <a:off x="5853268" y="4694214"/>
            <a:ext cx="1478615" cy="18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YamamotoAy\Desktop\クルーズ画像\淀川浪漫紀行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r="8657"/>
          <a:stretch/>
        </p:blipFill>
        <p:spPr bwMode="auto">
          <a:xfrm>
            <a:off x="7387842" y="4707862"/>
            <a:ext cx="1630663" cy="18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7779188" y="6499314"/>
            <a:ext cx="8274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淀 川 舟 運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80700" y="646322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7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1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00" y="408432"/>
            <a:ext cx="9036496" cy="562074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ja-JP" altLang="en-US" sz="2000" dirty="0" smtClean="0"/>
              <a:t>■ </a:t>
            </a:r>
            <a:r>
              <a:rPr kumimoji="1" lang="ja-JP" altLang="en-US" sz="2000" dirty="0" smtClean="0"/>
              <a:t>舟運活性化</a:t>
            </a:r>
            <a:r>
              <a:rPr lang="ja-JP" altLang="en-US" sz="2000" dirty="0"/>
              <a:t>、</a:t>
            </a:r>
            <a:r>
              <a:rPr lang="ja-JP" altLang="en-US" sz="2000" dirty="0" smtClean="0"/>
              <a:t>水辺・水上観光ﾒﾆｭｰの充実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48792" y="1731211"/>
            <a:ext cx="9036495" cy="5085184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36000" rtlCol="0" anchor="t" anchorCtr="0"/>
          <a:lstStyle/>
          <a:p>
            <a:r>
              <a:rPr kumimoji="1" lang="ja-JP" altLang="en-US" sz="1600" b="1" dirty="0" smtClean="0"/>
              <a:t>＜Ｈ２９年度の取り組み実績＞</a:t>
            </a:r>
            <a:endParaRPr lang="en-US" altLang="ja-JP" sz="1600" b="1" dirty="0"/>
          </a:p>
          <a:p>
            <a:pPr>
              <a:lnSpc>
                <a:spcPts val="700"/>
              </a:lnSpc>
            </a:pPr>
            <a:endParaRPr kumimoji="1" lang="en-US" altLang="ja-JP" sz="800" dirty="0" smtClean="0"/>
          </a:p>
          <a:p>
            <a:r>
              <a:rPr kumimoji="1" lang="en-US" altLang="ja-JP" sz="1400" b="1" u="sng" dirty="0" smtClean="0"/>
              <a:t>Ⅰ</a:t>
            </a:r>
            <a:r>
              <a:rPr lang="ja-JP" altLang="en-US" sz="1400" b="1" u="sng" dirty="0" smtClean="0"/>
              <a:t>） </a:t>
            </a:r>
            <a:r>
              <a:rPr kumimoji="1" lang="ja-JP" altLang="en-US" sz="1400" b="1" u="sng" dirty="0" smtClean="0"/>
              <a:t>舟運</a:t>
            </a:r>
            <a:r>
              <a:rPr lang="ja-JP" altLang="en-US" sz="1400" b="1" u="sng" dirty="0" smtClean="0">
                <a:solidFill>
                  <a:schemeClr val="tx1"/>
                </a:solidFill>
              </a:rPr>
              <a:t>創造に向けた取り組みの推進</a:t>
            </a:r>
            <a:endParaRPr kumimoji="1" lang="en-US" altLang="ja-JP" sz="1400" b="1" u="sng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</a:rPr>
              <a:t>  ● 民間のアイデア・ノウハウを活かし、魅力あるクルーズの造成や水辺拠点の活性化を実施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</a:rPr>
              <a:t>  　</a:t>
            </a:r>
            <a:r>
              <a:rPr lang="en-US" altLang="ja-JP" sz="1200" dirty="0" smtClean="0">
                <a:solidFill>
                  <a:schemeClr val="tx1"/>
                </a:solidFill>
              </a:rPr>
              <a:t>〔</a:t>
            </a:r>
            <a:r>
              <a:rPr lang="ja-JP" altLang="en-US" sz="1200" dirty="0" smtClean="0">
                <a:solidFill>
                  <a:schemeClr val="tx1"/>
                </a:solidFill>
              </a:rPr>
              <a:t>提案公募｝＜実施期間：</a:t>
            </a:r>
            <a:r>
              <a:rPr lang="en-US" altLang="ja-JP" sz="1200" dirty="0" smtClean="0">
                <a:solidFill>
                  <a:schemeClr val="tx1"/>
                </a:solidFill>
              </a:rPr>
              <a:t>H29.11</a:t>
            </a:r>
            <a:r>
              <a:rPr lang="ja-JP" altLang="en-US" sz="1200" dirty="0" smtClean="0">
                <a:solidFill>
                  <a:schemeClr val="tx1"/>
                </a:solidFill>
              </a:rPr>
              <a:t>月～</a:t>
            </a:r>
            <a:r>
              <a:rPr lang="en-US" altLang="ja-JP" sz="1200" dirty="0" smtClean="0">
                <a:solidFill>
                  <a:schemeClr val="tx1"/>
                </a:solidFill>
              </a:rPr>
              <a:t>H30.3</a:t>
            </a:r>
            <a:r>
              <a:rPr lang="ja-JP" altLang="en-US" sz="1200" dirty="0" smtClean="0">
                <a:solidFill>
                  <a:schemeClr val="tx1"/>
                </a:solidFill>
              </a:rPr>
              <a:t>月＞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</a:rPr>
              <a:t>  </a:t>
            </a:r>
            <a:endParaRPr lang="ja-JP" altLang="en-US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</a:t>
            </a:r>
            <a:r>
              <a:rPr lang="ja-JP" altLang="en-US" sz="1100" dirty="0" smtClean="0">
                <a:solidFill>
                  <a:schemeClr val="tx1"/>
                </a:solidFill>
              </a:rPr>
              <a:t>  </a:t>
            </a:r>
            <a:endParaRPr lang="ja-JP" altLang="en-US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</a:t>
            </a:r>
            <a:r>
              <a:rPr lang="ja-JP" altLang="en-US" sz="1100" dirty="0" smtClean="0">
                <a:solidFill>
                  <a:schemeClr val="tx1"/>
                </a:solidFill>
              </a:rPr>
              <a:t>  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endParaRPr lang="en-US" altLang="ja-JP" sz="1200" dirty="0" smtClean="0">
              <a:solidFill>
                <a:schemeClr val="tx1"/>
              </a:solidFill>
            </a:endParaRPr>
          </a:p>
          <a:p>
            <a:pPr>
              <a:lnSpc>
                <a:spcPts val="900"/>
              </a:lnSpc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　  ● </a:t>
            </a:r>
            <a:r>
              <a:rPr lang="ja-JP" altLang="en-US" sz="1100" dirty="0" smtClean="0">
                <a:solidFill>
                  <a:schemeClr val="tx1"/>
                </a:solidFill>
              </a:rPr>
              <a:t>イベント</a:t>
            </a:r>
            <a:r>
              <a:rPr lang="ja-JP" altLang="en-US" sz="1100" dirty="0">
                <a:solidFill>
                  <a:schemeClr val="tx1"/>
                </a:solidFill>
              </a:rPr>
              <a:t>等と連携した舟運のトライアル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sz="1050" dirty="0">
                <a:solidFill>
                  <a:schemeClr val="tx1"/>
                </a:solidFill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</a:rPr>
              <a:t>　    </a:t>
            </a:r>
            <a:r>
              <a:rPr lang="ja-JP" altLang="en-US" sz="1100" dirty="0" smtClean="0">
                <a:solidFill>
                  <a:schemeClr val="tx1"/>
                </a:solidFill>
              </a:rPr>
              <a:t> </a:t>
            </a:r>
            <a:r>
              <a:rPr lang="ja-JP" altLang="en-US" sz="1050" dirty="0" smtClean="0">
                <a:solidFill>
                  <a:schemeClr val="tx1"/>
                </a:solidFill>
              </a:rPr>
              <a:t>・大阪クラッシックと連携した船上</a:t>
            </a:r>
            <a:r>
              <a:rPr lang="ja-JP" altLang="en-US" sz="1050" dirty="0">
                <a:solidFill>
                  <a:schemeClr val="tx1"/>
                </a:solidFill>
              </a:rPr>
              <a:t>演奏会の開催</a:t>
            </a:r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</a:rPr>
              <a:t>        ・小型船事業者の共同運航体制を構築し、中之島バラクルーズなどを実施</a:t>
            </a:r>
            <a:endParaRPr lang="en-US" altLang="ja-JP" sz="1050" dirty="0" smtClean="0">
              <a:solidFill>
                <a:schemeClr val="tx1"/>
              </a:solidFill>
            </a:endParaRPr>
          </a:p>
          <a:p>
            <a:endParaRPr lang="en-US" altLang="ja-JP" sz="1100" dirty="0" smtClean="0">
              <a:solidFill>
                <a:srgbClr val="FF0000"/>
              </a:solidFill>
            </a:endParaRPr>
          </a:p>
          <a:p>
            <a:endParaRPr lang="en-US" altLang="ja-JP" sz="1600" b="1" u="sng" dirty="0" smtClean="0"/>
          </a:p>
          <a:p>
            <a:endParaRPr lang="en-US" altLang="ja-JP" sz="1600" b="1" u="sng" dirty="0"/>
          </a:p>
          <a:p>
            <a:endParaRPr lang="en-US" altLang="ja-JP" sz="1600" b="1" u="sng" dirty="0" smtClean="0"/>
          </a:p>
          <a:p>
            <a:pPr>
              <a:lnSpc>
                <a:spcPts val="1000"/>
              </a:lnSpc>
            </a:pPr>
            <a:endParaRPr lang="en-US" altLang="ja-JP" sz="1600" b="1" u="sng" dirty="0" smtClean="0"/>
          </a:p>
          <a:p>
            <a:endParaRPr lang="en-US" altLang="ja-JP" sz="1600" b="1" u="sng" dirty="0"/>
          </a:p>
          <a:p>
            <a:pPr>
              <a:spcBef>
                <a:spcPts val="1200"/>
              </a:spcBef>
            </a:pPr>
            <a:r>
              <a:rPr lang="en-US" altLang="ja-JP" sz="1400" b="1" u="sng" dirty="0" smtClean="0"/>
              <a:t>Ⅱ</a:t>
            </a:r>
            <a:r>
              <a:rPr lang="ja-JP" altLang="en-US" sz="1400" b="1" u="sng" dirty="0" smtClean="0"/>
              <a:t>） 舟運の拠点化に向けた取り組み</a:t>
            </a:r>
            <a:endParaRPr kumimoji="1" lang="en-US" altLang="ja-JP" sz="14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  ● 舟運事業者や周辺事業者と連携し、八軒家浜船着場を活用した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 </a:t>
            </a:r>
            <a:r>
              <a:rPr lang="ja-JP" altLang="en-US" sz="1100" dirty="0" smtClean="0"/>
              <a:t>水上ビアテラスや乗合型周遊ｸﾙｰｽﾞを実施</a:t>
            </a:r>
            <a:endParaRPr lang="en-US" altLang="ja-JP" sz="1100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  ● 天の川伝説と連携したにぎわいづくりやブランディングのため、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      ＯＭＭビル屋上スカイガーデン開放事業を実施</a:t>
            </a:r>
            <a:endParaRPr lang="en-US" altLang="ja-JP" sz="1100" dirty="0" smtClean="0"/>
          </a:p>
          <a:p>
            <a:endParaRPr lang="en-US" altLang="ja-JP" sz="1100" dirty="0" smtClean="0"/>
          </a:p>
          <a:p>
            <a:endParaRPr lang="en-US" altLang="ja-JP" sz="1100" dirty="0"/>
          </a:p>
          <a:p>
            <a:endParaRPr lang="en-US" altLang="ja-JP" sz="1100" dirty="0" smtClean="0"/>
          </a:p>
          <a:p>
            <a:endParaRPr lang="en-US" altLang="ja-JP" sz="1100" dirty="0" smtClean="0"/>
          </a:p>
          <a:p>
            <a:endParaRPr lang="en-US" altLang="ja-JP" sz="1100" dirty="0" smtClean="0"/>
          </a:p>
          <a:p>
            <a:endParaRPr lang="en-US" altLang="ja-JP" sz="1100" dirty="0"/>
          </a:p>
          <a:p>
            <a:endParaRPr lang="en-US" altLang="ja-JP" sz="1100" dirty="0" smtClean="0"/>
          </a:p>
          <a:p>
            <a:endParaRPr lang="en-US" altLang="ja-JP" sz="1200" dirty="0"/>
          </a:p>
          <a:p>
            <a:endParaRPr kumimoji="1" lang="en-US" altLang="ja-JP" sz="800" dirty="0" smtClean="0"/>
          </a:p>
          <a:p>
            <a:pPr marL="400050" indent="-400050">
              <a:buFont typeface="+mj-lt"/>
              <a:buAutoNum type="romanUcPeriod"/>
            </a:pPr>
            <a:endParaRPr lang="en-US" altLang="ja-JP" dirty="0" smtClean="0"/>
          </a:p>
          <a:p>
            <a:pPr marL="400050" indent="-400050">
              <a:buFont typeface="+mj-lt"/>
              <a:buAutoNum type="romanUcPeriod"/>
            </a:pPr>
            <a:endParaRPr lang="en-US" altLang="ja-JP" dirty="0"/>
          </a:p>
          <a:p>
            <a:pPr marL="400050" indent="-400050">
              <a:buFont typeface="+mj-lt"/>
              <a:buAutoNum type="romanUcPeriod"/>
            </a:pPr>
            <a:endParaRPr lang="en-US" altLang="ja-JP" dirty="0"/>
          </a:p>
          <a:p>
            <a:pPr marL="400050" indent="-400050">
              <a:buFont typeface="+mj-lt"/>
              <a:buAutoNum type="romanUcPeriod"/>
            </a:pPr>
            <a:endParaRPr kumimoji="1" lang="en-US" altLang="ja-JP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48792" y="1084558"/>
            <a:ext cx="9047079" cy="647314"/>
          </a:xfrm>
          <a:prstGeom prst="roundRect">
            <a:avLst>
              <a:gd name="adj" fmla="val 156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600" i="1" dirty="0" smtClean="0"/>
              <a:t>多様な水辺関係者とのネットワークの下、水都大阪に「広がり」と「厚み」を創出</a:t>
            </a:r>
            <a:endParaRPr kumimoji="1" lang="ja-JP" altLang="en-US" sz="1600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5724127" y="1731872"/>
            <a:ext cx="3371743" cy="5081504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36000" rtlCol="0" anchor="t" anchorCtr="0"/>
          <a:lstStyle/>
          <a:p>
            <a:r>
              <a:rPr lang="ja-JP" altLang="en-US" sz="1600" b="1" dirty="0"/>
              <a:t>～</a:t>
            </a:r>
            <a:r>
              <a:rPr kumimoji="1" lang="ja-JP" altLang="en-US" sz="1600" b="1" dirty="0" smtClean="0"/>
              <a:t>Ｈ３０年度の取り組み～</a:t>
            </a:r>
            <a:endParaRPr kumimoji="1" lang="en-US" altLang="ja-JP" sz="1600" b="1" dirty="0" smtClean="0"/>
          </a:p>
          <a:p>
            <a:pPr>
              <a:lnSpc>
                <a:spcPts val="600"/>
              </a:lnSpc>
            </a:pPr>
            <a:endParaRPr lang="en-US" altLang="ja-JP" sz="600" dirty="0" smtClean="0"/>
          </a:p>
          <a:p>
            <a:r>
              <a:rPr lang="ja-JP" altLang="en-US" sz="1300" b="1" dirty="0" smtClean="0"/>
              <a:t>＜方針＞</a:t>
            </a:r>
            <a:endParaRPr kumimoji="1" lang="en-US" altLang="ja-JP" sz="1300" b="1" dirty="0" smtClean="0"/>
          </a:p>
          <a:p>
            <a:pPr marL="28800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ja-JP" altLang="en-US" sz="1200" u="sng" dirty="0" smtClean="0"/>
              <a:t>民間の</a:t>
            </a:r>
            <a:r>
              <a:rPr lang="ja-JP" altLang="en-US" sz="1200" u="sng" dirty="0"/>
              <a:t>アイデア</a:t>
            </a:r>
            <a:r>
              <a:rPr lang="ja-JP" altLang="en-US" sz="1200" u="sng" dirty="0" smtClean="0"/>
              <a:t>やノウハウ</a:t>
            </a:r>
            <a:r>
              <a:rPr lang="ja-JP" altLang="en-US" sz="1200" u="sng" dirty="0"/>
              <a:t>を</a:t>
            </a:r>
            <a:r>
              <a:rPr lang="ja-JP" altLang="en-US" sz="1200" u="sng" dirty="0" smtClean="0"/>
              <a:t>活用したプラン</a:t>
            </a:r>
            <a:endParaRPr lang="en-US" altLang="ja-JP" sz="1200" u="sng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</a:t>
            </a:r>
            <a:r>
              <a:rPr lang="ja-JP" altLang="en-US" sz="1200" u="sng" dirty="0" smtClean="0"/>
              <a:t>ニングと</a:t>
            </a:r>
            <a:r>
              <a:rPr lang="ja-JP" altLang="en-US" sz="1200" u="sng" dirty="0"/>
              <a:t>トライアル</a:t>
            </a:r>
            <a:r>
              <a:rPr lang="ja-JP" altLang="en-US" sz="1200" u="sng" dirty="0" smtClean="0"/>
              <a:t>の実践</a:t>
            </a:r>
            <a:endParaRPr lang="en-US" altLang="ja-JP" sz="1200" u="sng" dirty="0" smtClean="0"/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 smtClean="0"/>
              <a:t> </a:t>
            </a:r>
            <a:r>
              <a:rPr lang="ja-JP" altLang="en-US" sz="1200" u="sng" dirty="0" smtClean="0"/>
              <a:t>拠点周辺事業者等との連携</a:t>
            </a:r>
            <a:endParaRPr lang="en-US" altLang="ja-JP" sz="1200" u="sng" dirty="0" smtClean="0"/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 smtClean="0"/>
              <a:t> </a:t>
            </a:r>
            <a:r>
              <a:rPr lang="ja-JP" altLang="en-US" sz="1200" u="sng" dirty="0" smtClean="0"/>
              <a:t>ベイエリア等中長期の動向を見据えた水の</a:t>
            </a:r>
            <a:endParaRPr lang="en-US" altLang="ja-JP" sz="1200" u="sng" dirty="0" smtClean="0"/>
          </a:p>
          <a:p>
            <a:pPr>
              <a:spcBef>
                <a:spcPts val="300"/>
              </a:spcBef>
            </a:pPr>
            <a:r>
              <a:rPr lang="en-US" altLang="ja-JP" sz="1200" dirty="0"/>
              <a:t> </a:t>
            </a:r>
            <a:r>
              <a:rPr lang="en-US" altLang="ja-JP" sz="1200" dirty="0" smtClean="0"/>
              <a:t>        </a:t>
            </a:r>
            <a:r>
              <a:rPr lang="ja-JP" altLang="en-US" sz="1200" u="sng" dirty="0" smtClean="0"/>
              <a:t>回廊のポテンシャルの調査・検討</a:t>
            </a:r>
            <a:endParaRPr lang="en-US" altLang="ja-JP" sz="1200" u="sng" dirty="0" smtClean="0"/>
          </a:p>
          <a:p>
            <a:pPr>
              <a:lnSpc>
                <a:spcPts val="600"/>
              </a:lnSpc>
            </a:pPr>
            <a:endParaRPr lang="en-US" altLang="ja-JP" sz="600" b="1" u="sng" dirty="0" smtClean="0"/>
          </a:p>
          <a:p>
            <a:pPr>
              <a:spcBef>
                <a:spcPts val="600"/>
              </a:spcBef>
            </a:pPr>
            <a:r>
              <a:rPr lang="ja-JP" altLang="en-US" sz="1300" b="1" dirty="0" smtClean="0"/>
              <a:t>＜具体的な取り組み＞</a:t>
            </a:r>
            <a:endParaRPr lang="en-US" altLang="ja-JP" sz="1300" b="1" dirty="0" smtClean="0"/>
          </a:p>
          <a:p>
            <a:pPr>
              <a:spcBef>
                <a:spcPts val="300"/>
              </a:spcBef>
            </a:pPr>
            <a:r>
              <a:rPr lang="ja-JP" altLang="en-US" sz="1300" b="1" u="sng" dirty="0" smtClean="0"/>
              <a:t>１．提案公募など民間アイデア等を活用した　</a:t>
            </a:r>
            <a:endParaRPr lang="en-US" altLang="ja-JP" sz="1300" b="1" u="sng" dirty="0" smtClean="0"/>
          </a:p>
          <a:p>
            <a:r>
              <a:rPr lang="ja-JP" altLang="en-US" sz="1300" b="1" dirty="0"/>
              <a:t>　</a:t>
            </a:r>
            <a:r>
              <a:rPr lang="ja-JP" altLang="en-US" sz="1300" b="1" u="sng" dirty="0" smtClean="0"/>
              <a:t>舟運・観光創造に向けた取り組み</a:t>
            </a:r>
            <a:endParaRPr lang="en-US" altLang="ja-JP" sz="13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◇  今年度の成果を活かし、引き続き、水都の観光化、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</a:t>
            </a:r>
            <a:r>
              <a:rPr lang="ja-JP" altLang="en-US" sz="1100" dirty="0" smtClean="0"/>
              <a:t>活性化に向けて、東西軸をつなぐクルーズや水の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回廊周遊クルーズの創出と舟運拠点の活性化</a:t>
            </a:r>
            <a:endParaRPr lang="en-US" altLang="ja-JP" sz="1100" dirty="0" smtClean="0"/>
          </a:p>
          <a:p>
            <a:pPr>
              <a:spcBef>
                <a:spcPts val="300"/>
              </a:spcBef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◇   歴史や文化、スポーツなどを素材としたストリー性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を持たせた水都を体感できる観光メニューづくり</a:t>
            </a:r>
            <a:endParaRPr lang="en-US" altLang="ja-JP" sz="1100" dirty="0" smtClean="0"/>
          </a:p>
          <a:p>
            <a:endParaRPr lang="en-US" altLang="ja-JP" sz="600" dirty="0"/>
          </a:p>
          <a:p>
            <a:r>
              <a:rPr lang="ja-JP" altLang="en-US" sz="1300" b="1" u="sng" dirty="0"/>
              <a:t>２</a:t>
            </a:r>
            <a:r>
              <a:rPr lang="ja-JP" altLang="en-US" sz="1300" b="1" u="sng" dirty="0" smtClean="0"/>
              <a:t>．水都の広がりと厚みを支える</a:t>
            </a:r>
            <a:r>
              <a:rPr lang="ja-JP" altLang="en-US" sz="1300" b="1" u="sng" dirty="0"/>
              <a:t>水</a:t>
            </a:r>
            <a:r>
              <a:rPr lang="ja-JP" altLang="en-US" sz="1300" b="1" u="sng" dirty="0" smtClean="0"/>
              <a:t>の回廊の</a:t>
            </a:r>
            <a:endParaRPr lang="en-US" altLang="ja-JP" sz="1300" b="1" u="sng" dirty="0" smtClean="0"/>
          </a:p>
          <a:p>
            <a:r>
              <a:rPr lang="ja-JP" altLang="en-US" sz="1300" b="1" dirty="0"/>
              <a:t>　</a:t>
            </a:r>
            <a:r>
              <a:rPr lang="ja-JP" altLang="en-US" sz="1300" b="1" u="sng" dirty="0" smtClean="0"/>
              <a:t>ポテンシャルの強化に向けた調査・検討</a:t>
            </a:r>
            <a:endParaRPr lang="en-US" altLang="ja-JP" sz="1300" b="1" u="sng" dirty="0" smtClean="0"/>
          </a:p>
          <a:p>
            <a:pPr>
              <a:spcBef>
                <a:spcPts val="300"/>
              </a:spcBef>
            </a:pPr>
            <a:r>
              <a:rPr lang="ja-JP" altLang="en-US" sz="1200" dirty="0"/>
              <a:t>　</a:t>
            </a:r>
            <a:r>
              <a:rPr lang="ja-JP" altLang="en-US" sz="1100" dirty="0" smtClean="0"/>
              <a:t>◇  ライトアップﾟ等水の回廊の魅力を支える機能の維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</a:t>
            </a:r>
            <a:r>
              <a:rPr lang="ja-JP" altLang="en-US" sz="1100" dirty="0" smtClean="0"/>
              <a:t>持・創出に向けた、中長期の取り組み方策</a:t>
            </a:r>
            <a:r>
              <a:rPr lang="ja-JP" altLang="en-US" sz="1100" dirty="0"/>
              <a:t>の</a:t>
            </a:r>
            <a:r>
              <a:rPr lang="ja-JP" altLang="en-US" sz="1100" dirty="0" smtClean="0"/>
              <a:t>検討 </a:t>
            </a:r>
            <a:endParaRPr lang="en-US" altLang="ja-JP" sz="1100" dirty="0" smtClean="0"/>
          </a:p>
          <a:p>
            <a:r>
              <a:rPr lang="en-US" altLang="ja-JP" sz="1100" dirty="0">
                <a:solidFill>
                  <a:schemeClr val="tx1"/>
                </a:solidFill>
              </a:rPr>
              <a:t> </a:t>
            </a:r>
            <a:r>
              <a:rPr lang="en-US" altLang="ja-JP" sz="1100" dirty="0" smtClean="0">
                <a:solidFill>
                  <a:schemeClr val="tx1"/>
                </a:solidFill>
              </a:rPr>
              <a:t>      </a:t>
            </a:r>
            <a:r>
              <a:rPr lang="ja-JP" altLang="en-US" sz="1100" dirty="0" smtClean="0">
                <a:solidFill>
                  <a:schemeClr val="tx1"/>
                </a:solidFill>
              </a:rPr>
              <a:t>　・ライトアップ</a:t>
            </a:r>
            <a:r>
              <a:rPr lang="ja-JP" altLang="en-US" sz="1100" dirty="0">
                <a:solidFill>
                  <a:schemeClr val="tx1"/>
                </a:solidFill>
              </a:rPr>
              <a:t>設備更新や係留機能</a:t>
            </a:r>
            <a:r>
              <a:rPr lang="ja-JP" altLang="en-US" sz="1100" dirty="0" smtClean="0">
                <a:solidFill>
                  <a:schemeClr val="tx1"/>
                </a:solidFill>
              </a:rPr>
              <a:t>拡充に向けた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</a:rPr>
              <a:t>　　　調査、計画策定　など</a:t>
            </a:r>
            <a:endParaRPr lang="en-US" altLang="ja-JP" sz="1100" dirty="0" smtClean="0"/>
          </a:p>
          <a:p>
            <a:pPr>
              <a:spcBef>
                <a:spcPts val="300"/>
              </a:spcBef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◇  乗船予約の仕組みや安全安心な舟運を支える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基盤</a:t>
            </a:r>
            <a:r>
              <a:rPr lang="ja-JP" altLang="en-US" sz="1100" dirty="0"/>
              <a:t>や</a:t>
            </a:r>
            <a:r>
              <a:rPr lang="ja-JP" altLang="en-US" sz="1100" dirty="0" smtClean="0"/>
              <a:t>仕組みづくりの検討等</a:t>
            </a:r>
            <a:endParaRPr lang="en-US" altLang="ja-JP" sz="11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146" y="6445103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8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6774" y="2780928"/>
            <a:ext cx="1754946" cy="782912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b="1" dirty="0" smtClean="0">
                <a:solidFill>
                  <a:schemeClr val="tx1"/>
                </a:solidFill>
              </a:rPr>
              <a:t>１．デジタルサイネージに</a:t>
            </a:r>
            <a:r>
              <a:rPr lang="ja-JP" altLang="en-US" sz="1000" b="1" dirty="0" smtClean="0">
                <a:solidFill>
                  <a:schemeClr val="tx1"/>
                </a:solidFill>
              </a:rPr>
              <a:t>よ</a:t>
            </a:r>
            <a:r>
              <a:rPr kumimoji="1" lang="ja-JP" altLang="en-US" sz="1000" b="1" dirty="0" smtClean="0">
                <a:solidFill>
                  <a:schemeClr val="tx1"/>
                </a:solidFill>
              </a:rPr>
              <a:t>る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lang="en-US" altLang="ja-JP" sz="1000" b="1" dirty="0">
                <a:solidFill>
                  <a:schemeClr val="tx1"/>
                </a:solidFill>
              </a:rPr>
              <a:t> </a:t>
            </a:r>
            <a:r>
              <a:rPr lang="en-US" altLang="ja-JP" sz="1000" b="1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1000" b="1" dirty="0" smtClean="0">
                <a:solidFill>
                  <a:schemeClr val="tx1"/>
                </a:solidFill>
              </a:rPr>
              <a:t>魅力発信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  ・クルーズ船の紹介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  ・</a:t>
            </a:r>
            <a:r>
              <a:rPr kumimoji="1" lang="ja-JP" altLang="en-US" sz="1000" dirty="0" smtClean="0">
                <a:solidFill>
                  <a:schemeClr val="tx1"/>
                </a:solidFill>
              </a:rPr>
              <a:t>水辺資源の魅力発信</a:t>
            </a:r>
            <a:endParaRPr kumimoji="1" lang="en-US" altLang="ja-JP" sz="1000" dirty="0" smtClean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86677" y="2785269"/>
            <a:ext cx="1755717" cy="778571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rtlCol="0" anchor="ctr"/>
          <a:lstStyle/>
          <a:p>
            <a:r>
              <a:rPr lang="ja-JP" altLang="en-US" sz="1000" b="1" dirty="0" smtClean="0">
                <a:solidFill>
                  <a:schemeClr val="tx1"/>
                </a:solidFill>
              </a:rPr>
              <a:t>２．水</a:t>
            </a:r>
            <a:r>
              <a:rPr lang="ja-JP" altLang="en-US" sz="1000" b="1" dirty="0">
                <a:solidFill>
                  <a:schemeClr val="tx1"/>
                </a:solidFill>
              </a:rPr>
              <a:t>の</a:t>
            </a:r>
            <a:r>
              <a:rPr lang="ja-JP" altLang="en-US" sz="1000" b="1" dirty="0" smtClean="0">
                <a:solidFill>
                  <a:schemeClr val="tx1"/>
                </a:solidFill>
              </a:rPr>
              <a:t>回廊ナイトクルーズ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 ・プロジェクションマッピングに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 </a:t>
            </a:r>
            <a:r>
              <a:rPr lang="ja-JP" altLang="en-US" sz="1000" dirty="0" smtClean="0">
                <a:solidFill>
                  <a:schemeClr val="tx1"/>
                </a:solidFill>
              </a:rPr>
              <a:t>  よる水面・壁面への幻想的な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映像ｺﾝﾃﾝﾂの投影 等</a:t>
            </a:r>
            <a:endParaRPr lang="en-US" altLang="ja-JP" sz="1000" dirty="0" smtClean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865670" y="2785271"/>
            <a:ext cx="1674022" cy="778570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b="1" dirty="0" smtClean="0">
                <a:solidFill>
                  <a:schemeClr val="tx1"/>
                </a:solidFill>
              </a:rPr>
              <a:t>３．中之島西部賑わい創出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 ・陸上と水辺を繋ぐ賑わい　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   創出イベントの実施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 ・水上・水辺ライトアップ</a:t>
            </a:r>
            <a:endParaRPr lang="en-US" altLang="ja-JP" sz="1000" dirty="0" smtClean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0" y="4306606"/>
            <a:ext cx="1834456" cy="1031882"/>
          </a:xfrm>
          <a:prstGeom prst="rect">
            <a:avLst/>
          </a:prstGeom>
        </p:spPr>
      </p:pic>
      <p:pic>
        <p:nvPicPr>
          <p:cNvPr id="21" name="図 20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3184" b="13184"/>
          <a:stretch/>
        </p:blipFill>
        <p:spPr>
          <a:xfrm>
            <a:off x="4181381" y="5691229"/>
            <a:ext cx="1520306" cy="109225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22F8BC7E-CF5C-45EF-AFEB-7216851CA3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81" y="4814740"/>
            <a:ext cx="1520306" cy="10135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89" y="4325841"/>
            <a:ext cx="1400619" cy="10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00" y="476672"/>
            <a:ext cx="9036496" cy="562074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ja-JP" altLang="en-US" sz="2000" dirty="0" smtClean="0"/>
              <a:t>■ 水辺の誘客・にぎわいや魅力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創造～</a:t>
            </a:r>
            <a:endParaRPr kumimoji="1" lang="ja-JP" altLang="en-US" sz="2000" dirty="0"/>
          </a:p>
        </p:txBody>
      </p:sp>
      <p:sp>
        <p:nvSpPr>
          <p:cNvPr id="5" name="角丸四角形 4"/>
          <p:cNvSpPr/>
          <p:nvPr/>
        </p:nvSpPr>
        <p:spPr>
          <a:xfrm>
            <a:off x="59375" y="1149252"/>
            <a:ext cx="9036497" cy="648000"/>
          </a:xfrm>
          <a:prstGeom prst="roundRect">
            <a:avLst>
              <a:gd name="adj" fmla="val 0"/>
            </a:avLst>
          </a:prstGeom>
          <a:ln w="158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600" i="1" dirty="0" smtClean="0"/>
              <a:t>水辺へ誘う仕掛けやエリアの特徴を活かしたにぎわい</a:t>
            </a:r>
            <a:r>
              <a:rPr lang="ja-JP" altLang="en-US" sz="1600" i="1" dirty="0"/>
              <a:t>や</a:t>
            </a:r>
            <a:r>
              <a:rPr lang="ja-JP" altLang="en-US" sz="1600" i="1" dirty="0" smtClean="0"/>
              <a:t>魅力づくりを推進</a:t>
            </a:r>
            <a:endParaRPr kumimoji="1" lang="ja-JP" altLang="en-US" sz="1600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59376" y="1798082"/>
            <a:ext cx="9036495" cy="4950718"/>
          </a:xfrm>
          <a:prstGeom prst="rect">
            <a:avLst/>
          </a:prstGeom>
          <a:ln w="158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600" b="1" dirty="0" smtClean="0"/>
              <a:t>＜Ｈ</a:t>
            </a:r>
            <a:r>
              <a:rPr lang="ja-JP" altLang="en-US" sz="1600" b="1" dirty="0"/>
              <a:t>２９年度の取り組み</a:t>
            </a:r>
            <a:r>
              <a:rPr lang="ja-JP" altLang="en-US" sz="1600" b="1" dirty="0" smtClean="0"/>
              <a:t>実績＞</a:t>
            </a:r>
            <a:endParaRPr lang="en-US" altLang="ja-JP" sz="1600" b="1" dirty="0" smtClean="0"/>
          </a:p>
          <a:p>
            <a:endParaRPr lang="en-US" altLang="ja-JP" sz="1100" dirty="0"/>
          </a:p>
          <a:p>
            <a:r>
              <a:rPr lang="en-US" altLang="ja-JP" sz="1400" b="1" u="sng" dirty="0" smtClean="0"/>
              <a:t>Ⅰ</a:t>
            </a:r>
            <a:r>
              <a:rPr lang="ja-JP" altLang="en-US" sz="1400" b="1" u="sng" dirty="0" smtClean="0"/>
              <a:t>） 水都大阪フェスによる魅力発信</a:t>
            </a:r>
            <a:endParaRPr lang="en-US" altLang="ja-JP" sz="14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     ● 「水辺のまちあそび」と連動して「水都大阪ﾌｪｽ</a:t>
            </a:r>
            <a:r>
              <a:rPr lang="en-US" altLang="ja-JP" sz="1100" dirty="0" smtClean="0"/>
              <a:t>2017</a:t>
            </a:r>
            <a:r>
              <a:rPr lang="ja-JP" altLang="en-US" sz="1100" dirty="0" smtClean="0"/>
              <a:t>」を開催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コアイベントとして水上ｽﾃｰｼﾞでのパフォーマンスやメディアと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タイアップしたプログラムを実施</a:t>
            </a:r>
            <a:endParaRPr lang="en-US" altLang="ja-JP" sz="1100" dirty="0" smtClean="0"/>
          </a:p>
          <a:p>
            <a:r>
              <a:rPr lang="ja-JP" altLang="en-US" sz="1200" dirty="0" smtClean="0"/>
              <a:t>　　　</a:t>
            </a:r>
            <a:endParaRPr lang="en-US" altLang="ja-JP" sz="1200" dirty="0" smtClean="0"/>
          </a:p>
          <a:p>
            <a:r>
              <a:rPr lang="en-US" altLang="ja-JP" sz="1400" b="1" u="sng" dirty="0" smtClean="0"/>
              <a:t>Ⅱ</a:t>
            </a:r>
            <a:r>
              <a:rPr lang="ja-JP" altLang="en-US" sz="1400" b="1" u="sng" dirty="0" smtClean="0"/>
              <a:t>） 水都大阪を象徴する親水空間（中之島</a:t>
            </a:r>
            <a:endParaRPr lang="en-US" altLang="ja-JP" sz="1400" b="1" u="sng" dirty="0" smtClean="0"/>
          </a:p>
          <a:p>
            <a:r>
              <a:rPr lang="ja-JP" altLang="en-US" sz="1400" b="1" dirty="0"/>
              <a:t>　 </a:t>
            </a:r>
            <a:r>
              <a:rPr lang="ja-JP" altLang="en-US" sz="1400" b="1" u="sng" dirty="0" smtClean="0"/>
              <a:t>公園）のにぎわい定常化に向けた「水辺</a:t>
            </a:r>
            <a:endParaRPr lang="en-US" altLang="ja-JP" sz="1400" b="1" u="sng" dirty="0" smtClean="0"/>
          </a:p>
          <a:p>
            <a:r>
              <a:rPr lang="ja-JP" altLang="en-US" sz="1400" b="1" dirty="0"/>
              <a:t>　</a:t>
            </a:r>
            <a:r>
              <a:rPr lang="ja-JP" altLang="en-US" sz="1400" b="1" dirty="0" smtClean="0"/>
              <a:t> </a:t>
            </a:r>
            <a:r>
              <a:rPr lang="ja-JP" altLang="en-US" sz="1400" b="1" u="sng" dirty="0" smtClean="0"/>
              <a:t>のまちあそび」の実施</a:t>
            </a:r>
            <a:endParaRPr lang="en-US" altLang="ja-JP" sz="14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  ● 水辺の憩いリバーサイドテラスの実施（８～１０月）</a:t>
            </a:r>
            <a:endParaRPr lang="en-US" altLang="ja-JP" sz="1100" dirty="0"/>
          </a:p>
          <a:p>
            <a:pPr>
              <a:spcBef>
                <a:spcPts val="300"/>
              </a:spcBef>
            </a:pPr>
            <a:r>
              <a:rPr lang="ja-JP" altLang="en-US" sz="1100" dirty="0" smtClean="0"/>
              <a:t>　  ● </a:t>
            </a:r>
            <a:r>
              <a:rPr lang="ja-JP" altLang="en-US" sz="1100" dirty="0" smtClean="0">
                <a:solidFill>
                  <a:schemeClr val="tx1"/>
                </a:solidFill>
              </a:rPr>
              <a:t>多様な民間事業者誘致による各種ｲﾍﾞﾝﾄやｱｸﾃｨﾋﾞﾃｨの実施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</a:rPr>
              <a:t>  ● 水辺のイベントと連動した中之島周遊クルーズの実施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endParaRPr lang="en-US" altLang="ja-JP" sz="1200" dirty="0" smtClean="0"/>
          </a:p>
          <a:p>
            <a:endParaRPr lang="en-US" altLang="ja-JP" sz="1200" dirty="0" smtClean="0"/>
          </a:p>
          <a:p>
            <a:endParaRPr lang="en-US" altLang="ja-JP" sz="1600" b="1" u="sng" dirty="0" smtClean="0"/>
          </a:p>
          <a:p>
            <a:endParaRPr lang="en-US" altLang="ja-JP" sz="1600" b="1" u="sng" dirty="0"/>
          </a:p>
          <a:p>
            <a:endParaRPr lang="en-US" altLang="ja-JP" sz="1600" b="1" u="sng" dirty="0" smtClean="0"/>
          </a:p>
          <a:p>
            <a:endParaRPr lang="en-US" altLang="ja-JP" sz="1600" b="1" u="sng" dirty="0"/>
          </a:p>
          <a:p>
            <a:r>
              <a:rPr lang="en-US" altLang="ja-JP" sz="1400" b="1" u="sng" dirty="0" smtClean="0"/>
              <a:t>Ⅲ</a:t>
            </a:r>
            <a:r>
              <a:rPr lang="ja-JP" altLang="en-US" sz="1400" b="1" u="sng" dirty="0" smtClean="0"/>
              <a:t>） 水辺のﾗﾝﾄﾞﾏｰｸを活かす取り組み</a:t>
            </a:r>
            <a:endParaRPr lang="en-US" altLang="ja-JP" sz="1400" b="1" u="sng" dirty="0"/>
          </a:p>
          <a:p>
            <a:pPr>
              <a:spcBef>
                <a:spcPts val="300"/>
              </a:spcBef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  ● 水都大阪の新たなﾗﾝﾄﾞﾏｰｸ（ﾄﾞﾘｶﾑﾂﾘｰ）整備に合わせ</a:t>
            </a:r>
            <a:r>
              <a:rPr lang="ja-JP" altLang="en-US" sz="1100" dirty="0"/>
              <a:t>た</a:t>
            </a:r>
            <a:endParaRPr lang="en-US" altLang="ja-JP" sz="1100" dirty="0" smtClean="0"/>
          </a:p>
          <a:p>
            <a:r>
              <a:rPr lang="ja-JP" altLang="en-US" sz="1100" dirty="0"/>
              <a:t>　 </a:t>
            </a:r>
            <a:r>
              <a:rPr lang="ja-JP" altLang="en-US" sz="1100" dirty="0" smtClean="0"/>
              <a:t>    記念ｲﾍﾞﾝﾄの開催や光の特別クルーズの運航</a:t>
            </a:r>
            <a:endParaRPr lang="en-US" altLang="ja-JP" sz="1100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712252" y="1801880"/>
            <a:ext cx="3383619" cy="4945678"/>
          </a:xfrm>
          <a:prstGeom prst="rect">
            <a:avLst/>
          </a:prstGeom>
          <a:ln w="158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36000" rtlCol="0" anchor="t" anchorCtr="0"/>
          <a:lstStyle/>
          <a:p>
            <a:r>
              <a:rPr lang="ja-JP" altLang="en-US" sz="1600" b="1" dirty="0"/>
              <a:t>～</a:t>
            </a:r>
            <a:r>
              <a:rPr kumimoji="1" lang="ja-JP" altLang="en-US" sz="1600" b="1" dirty="0" smtClean="0"/>
              <a:t>Ｈ３０年度の取り組み</a:t>
            </a:r>
            <a:r>
              <a:rPr lang="ja-JP" altLang="en-US" sz="1600" b="1" dirty="0"/>
              <a:t>～</a:t>
            </a:r>
            <a:endParaRPr kumimoji="1" lang="en-US" altLang="ja-JP" sz="1600" b="1" dirty="0" smtClean="0"/>
          </a:p>
          <a:p>
            <a:endParaRPr lang="en-US" altLang="ja-JP" sz="800" b="1" u="sng" dirty="0" smtClean="0"/>
          </a:p>
          <a:p>
            <a:r>
              <a:rPr lang="ja-JP" altLang="en-US" sz="1300" b="1" dirty="0"/>
              <a:t>＜方針＞</a:t>
            </a:r>
            <a:endParaRPr lang="en-US" altLang="ja-JP" sz="1300" b="1" dirty="0"/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ja-JP" altLang="en-US" sz="1200" u="sng" dirty="0" smtClean="0"/>
              <a:t>水辺の魅力の結集</a:t>
            </a:r>
            <a:endParaRPr lang="en-US" altLang="ja-JP" sz="1200" u="sng" dirty="0"/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ja-JP" altLang="en-US" sz="1200" u="sng" dirty="0" smtClean="0"/>
              <a:t>民間ビジネスを</a:t>
            </a:r>
            <a:r>
              <a:rPr lang="ja-JP" altLang="en-US" sz="1200" u="sng" dirty="0"/>
              <a:t>巻き</a:t>
            </a:r>
            <a:r>
              <a:rPr lang="ja-JP" altLang="en-US" sz="1200" u="sng" dirty="0" smtClean="0"/>
              <a:t>込んだ水辺の魅力向上</a:t>
            </a:r>
            <a:endParaRPr lang="en-US" altLang="ja-JP" sz="1200" u="sng" dirty="0"/>
          </a:p>
          <a:p>
            <a:endParaRPr lang="en-US" altLang="ja-JP" sz="1600" b="1" u="sng" dirty="0" smtClean="0"/>
          </a:p>
          <a:p>
            <a:r>
              <a:rPr lang="ja-JP" altLang="en-US" sz="1300" b="1" dirty="0" smtClean="0"/>
              <a:t>＜具体的な取り組み＞</a:t>
            </a:r>
            <a:endParaRPr lang="en-US" altLang="ja-JP" sz="1300" b="1" dirty="0" smtClean="0"/>
          </a:p>
          <a:p>
            <a:pPr>
              <a:spcBef>
                <a:spcPts val="300"/>
              </a:spcBef>
            </a:pPr>
            <a:r>
              <a:rPr lang="ja-JP" altLang="en-US" sz="1300" b="1" u="sng" dirty="0" smtClean="0"/>
              <a:t>１．水都大阪フェスの開催</a:t>
            </a:r>
            <a:endParaRPr lang="en-US" altLang="ja-JP" sz="13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◇ 水都の魅力を結集し、</a:t>
            </a:r>
            <a:r>
              <a:rPr lang="ja-JP" altLang="en-US" sz="1100" dirty="0"/>
              <a:t>人々</a:t>
            </a:r>
            <a:r>
              <a:rPr lang="ja-JP" altLang="en-US" sz="1100" dirty="0" smtClean="0"/>
              <a:t>が水辺・水上の魅力を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体験する</a:t>
            </a:r>
            <a:r>
              <a:rPr lang="ja-JP" altLang="en-US" sz="1100" dirty="0"/>
              <a:t>水</a:t>
            </a:r>
            <a:r>
              <a:rPr lang="ja-JP" altLang="en-US" sz="1100" dirty="0" smtClean="0"/>
              <a:t>都大阪フェスを実施</a:t>
            </a:r>
            <a:endParaRPr lang="en-US" altLang="ja-JP" sz="1100" dirty="0" smtClean="0"/>
          </a:p>
          <a:p>
            <a:r>
              <a:rPr lang="ja-JP" altLang="en-US" sz="1100" dirty="0" smtClean="0"/>
              <a:t>　　   ・水辺をつなぐコンテンツの充実と府民市民等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    の参加を促す仕掛け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 ・内外への効果的な魅力発信</a:t>
            </a:r>
            <a:endParaRPr lang="en-US" altLang="ja-JP" sz="1100" dirty="0" smtClean="0"/>
          </a:p>
          <a:p>
            <a:endParaRPr lang="en-US" altLang="ja-JP" sz="1200" dirty="0"/>
          </a:p>
          <a:p>
            <a:r>
              <a:rPr lang="ja-JP" altLang="en-US" sz="1300" b="1" u="sng" dirty="0"/>
              <a:t>２</a:t>
            </a:r>
            <a:r>
              <a:rPr lang="ja-JP" altLang="en-US" sz="1300" b="1" u="sng" dirty="0" smtClean="0"/>
              <a:t>．人々が集い憩う親水空間（中之島公園）の</a:t>
            </a:r>
            <a:endParaRPr lang="en-US" altLang="ja-JP" sz="1300" b="1" u="sng" dirty="0" smtClean="0"/>
          </a:p>
          <a:p>
            <a:r>
              <a:rPr lang="en-US" altLang="ja-JP" sz="1300" b="1" dirty="0"/>
              <a:t> </a:t>
            </a:r>
            <a:r>
              <a:rPr lang="en-US" altLang="ja-JP" sz="1300" b="1" dirty="0" smtClean="0"/>
              <a:t>  </a:t>
            </a:r>
            <a:r>
              <a:rPr lang="ja-JP" altLang="en-US" sz="1300" b="1" u="sng" dirty="0" smtClean="0"/>
              <a:t>にぎわいの強化</a:t>
            </a:r>
            <a:endParaRPr lang="en-US" altLang="ja-JP" sz="1300" b="1" u="sng" dirty="0" smtClean="0"/>
          </a:p>
          <a:p>
            <a:pPr>
              <a:spcBef>
                <a:spcPts val="300"/>
              </a:spcBef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◇ 多くのプレイヤーが参加できる水辺のにぎわいや</a:t>
            </a:r>
            <a:r>
              <a:rPr lang="en-US" altLang="ja-JP" sz="1100" dirty="0" smtClean="0"/>
              <a:t> </a:t>
            </a:r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</a:t>
            </a:r>
            <a:r>
              <a:rPr lang="ja-JP" altLang="en-US" sz="1100" dirty="0" smtClean="0"/>
              <a:t>魅力づくりの実践</a:t>
            </a:r>
            <a:endParaRPr lang="en-US" altLang="ja-JP" sz="1100" dirty="0" smtClean="0"/>
          </a:p>
          <a:p>
            <a:r>
              <a:rPr lang="ja-JP" altLang="en-US" sz="1100" dirty="0"/>
              <a:t>　　</a:t>
            </a:r>
            <a:r>
              <a:rPr lang="ja-JP" altLang="en-US" sz="1100" dirty="0" smtClean="0"/>
              <a:t>   ・親水空間を最大限に</a:t>
            </a:r>
            <a:r>
              <a:rPr lang="ja-JP" altLang="en-US" sz="1100" dirty="0" smtClean="0">
                <a:solidFill>
                  <a:schemeClr val="tx1"/>
                </a:solidFill>
              </a:rPr>
              <a:t>活かした民間による定常的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r>
              <a:rPr lang="en-US" altLang="ja-JP" sz="1100" dirty="0">
                <a:solidFill>
                  <a:schemeClr val="tx1"/>
                </a:solidFill>
              </a:rPr>
              <a:t> </a:t>
            </a:r>
            <a:r>
              <a:rPr lang="en-US" altLang="ja-JP" sz="1100" dirty="0" smtClean="0">
                <a:solidFill>
                  <a:schemeClr val="tx1"/>
                </a:solidFill>
              </a:rPr>
              <a:t>          </a:t>
            </a:r>
            <a:r>
              <a:rPr lang="ja-JP" altLang="en-US" sz="1100" dirty="0" smtClean="0">
                <a:solidFill>
                  <a:schemeClr val="tx1"/>
                </a:solidFill>
              </a:rPr>
              <a:t>なにぎわいづくり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r>
              <a:rPr lang="ja-JP" altLang="en-US" sz="1100" dirty="0"/>
              <a:t>　 </a:t>
            </a:r>
            <a:r>
              <a:rPr lang="ja-JP" altLang="en-US" sz="1100" dirty="0" smtClean="0"/>
              <a:t>     ・舟運とのさらなる融合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  ・にぎわいのプラットフォーム機能の実践</a:t>
            </a:r>
            <a:endParaRPr lang="en-US" altLang="ja-JP" sz="1100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61" r="38904"/>
          <a:stretch/>
        </p:blipFill>
        <p:spPr>
          <a:xfrm>
            <a:off x="2047992" y="4475739"/>
            <a:ext cx="1711790" cy="10629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50344"/>
            <a:ext cx="1648800" cy="9600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04" y="2810404"/>
            <a:ext cx="1648800" cy="8473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962" y="6468822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400" b="1" smtClean="0">
                <a:solidFill>
                  <a:schemeClr val="tx1"/>
                </a:solidFill>
              </a:rPr>
              <a:t>9</a:t>
            </a:fld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7" t="34112" r="27438" b="29459"/>
          <a:stretch/>
        </p:blipFill>
        <p:spPr>
          <a:xfrm>
            <a:off x="179512" y="4473377"/>
            <a:ext cx="1874386" cy="10629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53" y="4544807"/>
            <a:ext cx="1699493" cy="11325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53" y="5590600"/>
            <a:ext cx="1699493" cy="1132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6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</TotalTime>
  <Words>1000</Words>
  <Application>Microsoft Office PowerPoint</Application>
  <PresentationFormat>画面に合わせる (4:3)</PresentationFormat>
  <Paragraphs>367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■ ２０１７年度・２０１８年度の取り組み</vt:lpstr>
      <vt:lpstr> 　〔参 考〕　　魅力あるクルーズ・メニューの広がりと厚み　　（季節・水と光・ナイト・アート・イベント… ）</vt:lpstr>
      <vt:lpstr>■ 舟運活性化、水辺・水上観光ﾒﾆｭｰの充実</vt:lpstr>
      <vt:lpstr>■ 水辺の誘客・にぎわいや魅力の創造～</vt:lpstr>
      <vt:lpstr>■ 水辺利活用／ブランディング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水都大阪コンソーシアム Ｈ３０年度事業実施方針</dc:title>
  <dc:creator>小路口　智</dc:creator>
  <cp:lastModifiedBy>小路口　智</cp:lastModifiedBy>
  <cp:revision>334</cp:revision>
  <cp:lastPrinted>2017-12-25T04:59:09Z</cp:lastPrinted>
  <dcterms:created xsi:type="dcterms:W3CDTF">2017-11-13T05:06:39Z</dcterms:created>
  <dcterms:modified xsi:type="dcterms:W3CDTF">2017-12-25T04:59:58Z</dcterms:modified>
</cp:coreProperties>
</file>