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33" r:id="rId1"/>
  </p:sldMasterIdLst>
  <p:notesMasterIdLst>
    <p:notesMasterId r:id="rId3"/>
  </p:notesMasterIdLst>
  <p:handoutMasterIdLst>
    <p:handoutMasterId r:id="rId4"/>
  </p:handoutMasterIdLst>
  <p:sldIdLst>
    <p:sldId id="444" r:id="rId2"/>
  </p:sldIdLst>
  <p:sldSz cx="12801600" cy="9601200" type="A3"/>
  <p:notesSz cx="9939338" cy="143684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7" userDrawn="1">
          <p15:clr>
            <a:srgbClr val="A4A3A4"/>
          </p15:clr>
        </p15:guide>
        <p15:guide id="2" pos="1909" userDrawn="1">
          <p15:clr>
            <a:srgbClr val="A4A3A4"/>
          </p15:clr>
        </p15:guide>
        <p15:guide id="3" orient="horz" pos="2995" userDrawn="1">
          <p15:clr>
            <a:srgbClr val="A4A3A4"/>
          </p15:clr>
        </p15:guide>
        <p15:guide id="4" pos="2012" userDrawn="1">
          <p15:clr>
            <a:srgbClr val="A4A3A4"/>
          </p15:clr>
        </p15:guide>
        <p15:guide id="5" orient="horz" pos="3107" userDrawn="1">
          <p15:clr>
            <a:srgbClr val="A4A3A4"/>
          </p15:clr>
        </p15:guide>
        <p15:guide id="6" pos="2013" userDrawn="1">
          <p15:clr>
            <a:srgbClr val="A4A3A4"/>
          </p15:clr>
        </p15:guide>
        <p15:guide id="7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CC66"/>
    <a:srgbClr val="66CCFF"/>
    <a:srgbClr val="FF9933"/>
    <a:srgbClr val="FFFFCC"/>
    <a:srgbClr val="0000FF"/>
    <a:srgbClr val="0066FF"/>
    <a:srgbClr val="008000"/>
    <a:srgbClr val="FF99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8537" autoAdjust="0"/>
  </p:normalViewPr>
  <p:slideViewPr>
    <p:cSldViewPr>
      <p:cViewPr>
        <p:scale>
          <a:sx n="41" d="100"/>
          <a:sy n="41" d="100"/>
        </p:scale>
        <p:origin x="-132" y="-37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4044" y="-114"/>
      </p:cViewPr>
      <p:guideLst>
        <p:guide orient="horz" pos="4204"/>
        <p:guide orient="horz" pos="4362"/>
        <p:guide orient="horz" pos="4525"/>
        <p:guide pos="2817"/>
        <p:guide pos="2969"/>
        <p:guide pos="2970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8379" cy="71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608" tIns="66305" rIns="132608" bIns="66305" numCol="1" anchor="t" anchorCtr="0" compatLnSpc="1">
            <a:prstTxWarp prst="textNoShape">
              <a:avLst/>
            </a:prstTxWarp>
          </a:bodyPr>
          <a:lstStyle>
            <a:lvl1pPr defTabSz="132623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361" y="1"/>
            <a:ext cx="4308379" cy="71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608" tIns="66305" rIns="132608" bIns="66305" numCol="1" anchor="t" anchorCtr="0" compatLnSpc="1">
            <a:prstTxWarp prst="textNoShape">
              <a:avLst/>
            </a:prstTxWarp>
          </a:bodyPr>
          <a:lstStyle>
            <a:lvl1pPr algn="r" defTabSz="132623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13647096"/>
            <a:ext cx="4308379" cy="719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608" tIns="66305" rIns="132608" bIns="66305" numCol="1" anchor="b" anchorCtr="0" compatLnSpc="1">
            <a:prstTxWarp prst="textNoShape">
              <a:avLst/>
            </a:prstTxWarp>
          </a:bodyPr>
          <a:lstStyle>
            <a:lvl1pPr defTabSz="132623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70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361" y="13647096"/>
            <a:ext cx="4308379" cy="719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608" tIns="66305" rIns="132608" bIns="66305" numCol="1" anchor="b" anchorCtr="0" compatLnSpc="1">
            <a:prstTxWarp prst="textNoShape">
              <a:avLst/>
            </a:prstTxWarp>
          </a:bodyPr>
          <a:lstStyle>
            <a:lvl1pPr algn="r" defTabSz="132623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851B427-90B8-4796-9D48-DCC41446BB0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9102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8379" cy="71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5" rIns="138747" bIns="69375" numCol="1" anchor="t" anchorCtr="0" compatLnSpc="1">
            <a:prstTxWarp prst="textNoShape">
              <a:avLst/>
            </a:prstTxWarp>
          </a:bodyPr>
          <a:lstStyle>
            <a:lvl1pPr defTabSz="138847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361" y="1"/>
            <a:ext cx="4308379" cy="71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5" rIns="138747" bIns="69375" numCol="1" anchor="t" anchorCtr="0" compatLnSpc="1">
            <a:prstTxWarp prst="textNoShape">
              <a:avLst/>
            </a:prstTxWarp>
          </a:bodyPr>
          <a:lstStyle>
            <a:lvl1pPr algn="r" defTabSz="138847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7475" y="1074738"/>
            <a:ext cx="7185025" cy="5389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6333" y="6824347"/>
            <a:ext cx="7951470" cy="64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5" rIns="138747" bIns="69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3647096"/>
            <a:ext cx="4308379" cy="719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5" rIns="138747" bIns="69375" numCol="1" anchor="b" anchorCtr="0" compatLnSpc="1">
            <a:prstTxWarp prst="textNoShape">
              <a:avLst/>
            </a:prstTxWarp>
          </a:bodyPr>
          <a:lstStyle>
            <a:lvl1pPr defTabSz="138847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361" y="13647096"/>
            <a:ext cx="4308379" cy="719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5" rIns="138747" bIns="69375" numCol="1" anchor="b" anchorCtr="0" compatLnSpc="1">
            <a:prstTxWarp prst="textNoShape">
              <a:avLst/>
            </a:prstTxWarp>
          </a:bodyPr>
          <a:lstStyle>
            <a:lvl1pPr algn="r" defTabSz="1388479">
              <a:defRPr sz="19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25496D-CEC3-4924-8269-34A33DADCA3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8386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97D164-D834-4947-8EE9-0B735A2E0A04}" type="slidenum">
              <a:rPr lang="en-US" altLang="ja-JP" smtClean="0">
                <a:solidFill>
                  <a:srgbClr val="000000"/>
                </a:solidFill>
                <a:latin typeface="Arial" charset="0"/>
              </a:rPr>
              <a:pPr/>
              <a:t>0</a:t>
            </a:fld>
            <a:endParaRPr lang="en-US" altLang="ja-JP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179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80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991539" y="6824347"/>
            <a:ext cx="7956268" cy="6470038"/>
          </a:xfrm>
          <a:noFill/>
        </p:spPr>
        <p:txBody>
          <a:bodyPr lIns="138593" tIns="69296" rIns="138593" bIns="69296"/>
          <a:lstStyle/>
          <a:p>
            <a:pPr eaLnBrk="1" hangingPunct="1"/>
            <a:endParaRPr lang="ja-JP" altLang="ja-JP" dirty="0" smtClean="0">
              <a:latin typeface="Arial" charset="0"/>
            </a:endParaRPr>
          </a:p>
        </p:txBody>
      </p:sp>
      <p:sp>
        <p:nvSpPr>
          <p:cNvPr id="50181" name="スライド番号プレースホルダ 3"/>
          <p:cNvSpPr txBox="1">
            <a:spLocks noGrp="1"/>
          </p:cNvSpPr>
          <p:nvPr/>
        </p:nvSpPr>
        <p:spPr bwMode="auto">
          <a:xfrm>
            <a:off x="5630964" y="13647096"/>
            <a:ext cx="4306780" cy="719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8593" tIns="69296" rIns="138593" bIns="69296" anchor="b"/>
          <a:lstStyle/>
          <a:p>
            <a:pPr algn="r" defTabSz="1388479"/>
            <a:fld id="{F8818601-2E12-4BDC-96CA-7B464AF3795E}" type="slidenum">
              <a:rPr lang="en-US" altLang="ja-JP">
                <a:solidFill>
                  <a:srgbClr val="000000"/>
                </a:solidFill>
                <a:ea typeface="ＭＳ Ｐゴシック" panose="020B0600070205080204" pitchFamily="50" charset="-128"/>
              </a:rPr>
              <a:pPr algn="r" defTabSz="1388479"/>
              <a:t>0</a:t>
            </a:fld>
            <a:endParaRPr lang="en-US" altLang="ja-JP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1522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6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945938" y="9191625"/>
            <a:ext cx="646112" cy="2333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91A09-BEF8-46AF-B2F5-DD67B4BA05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138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 userDrawn="1"/>
        </p:nvCxnSpPr>
        <p:spPr bwMode="auto">
          <a:xfrm>
            <a:off x="208112" y="552128"/>
            <a:ext cx="12385376" cy="0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 bwMode="auto">
          <a:xfrm>
            <a:off x="208112" y="9337104"/>
            <a:ext cx="11593288" cy="0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945938" y="9191625"/>
            <a:ext cx="646112" cy="2333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91A09-BEF8-46AF-B2F5-DD67B4BA05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61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196850" y="554038"/>
            <a:ext cx="12369800" cy="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163513" y="192088"/>
            <a:ext cx="652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8" tIns="45714" rIns="91428" bIns="45714">
            <a:spAutoFit/>
          </a:bodyPr>
          <a:lstStyle>
            <a:lvl1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30188"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lang="en-US" altLang="ja-JP" sz="1600" smtClean="0">
                <a:solidFill>
                  <a:srgbClr val="66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『</a:t>
            </a:r>
            <a:r>
              <a:rPr lang="ja-JP" altLang="en-US" sz="1600" smtClean="0">
                <a:solidFill>
                  <a:srgbClr val="660066"/>
                </a:solidFill>
                <a:latin typeface="HGP創英角ｺﾞｼｯｸUB" pitchFamily="50" charset="-128"/>
                <a:ea typeface="HGP創英角ｺﾞｼｯｸUB" pitchFamily="50" charset="-128"/>
              </a:rPr>
              <a:t>大阪光のまちづくり２０２０構想</a:t>
            </a:r>
            <a:r>
              <a:rPr lang="en-US" altLang="ja-JP" sz="1600" smtClean="0">
                <a:solidFill>
                  <a:srgbClr val="66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』</a:t>
            </a:r>
            <a:r>
              <a:rPr lang="ja-JP" altLang="en-US" sz="1600" smtClean="0">
                <a:solidFill>
                  <a:srgbClr val="66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　第３編　光のまちづくりアクションプラン　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945938" y="9191625"/>
            <a:ext cx="646112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</a:bodyPr>
          <a:lstStyle>
            <a:lvl1pPr algn="r" defTabSz="912813">
              <a:defRPr>
                <a:latin typeface="HGP創英角ｺﾞｼｯｸUB" pitchFamily="50" charset="-128"/>
              </a:defRPr>
            </a:lvl1pPr>
          </a:lstStyle>
          <a:p>
            <a:pPr>
              <a:defRPr/>
            </a:pPr>
            <a:fld id="{367A4E49-8BB0-42C8-94A0-B5DA1F54A3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4" name="Line 7"/>
          <p:cNvSpPr>
            <a:spLocks noChangeShapeType="1"/>
          </p:cNvSpPr>
          <p:nvPr userDrawn="1"/>
        </p:nvSpPr>
        <p:spPr bwMode="auto">
          <a:xfrm>
            <a:off x="166688" y="9336088"/>
            <a:ext cx="11818937" cy="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473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40" r:id="rId2"/>
    <p:sldLayoutId id="2147483832" r:id="rId3"/>
  </p:sldLayoutIdLst>
  <p:hf hdr="0" ftr="0" dt="0"/>
  <p:txStyles>
    <p:titleStyle>
      <a:lvl1pPr algn="ctr" defTabSz="1279415" rtl="0" eaLnBrk="1" latinLnBrk="0" hangingPunct="1">
        <a:spcBef>
          <a:spcPct val="0"/>
        </a:spcBef>
        <a:buNone/>
        <a:defRPr kumimoji="1" sz="62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783" indent="-479783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528" indent="-399813" algn="l" defTabSz="1279415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273" indent="-319854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3401" kern="1200">
          <a:solidFill>
            <a:schemeClr val="tx1"/>
          </a:solidFill>
          <a:latin typeface="+mn-lt"/>
          <a:ea typeface="+mn-ea"/>
          <a:cs typeface="+mn-cs"/>
        </a:defRPr>
      </a:lvl3pPr>
      <a:lvl4pPr marL="2238981" indent="-319854" algn="l" defTabSz="127941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688" indent="-319854" algn="l" defTabSz="1279415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8397" indent="-319854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105" indent="-319854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7815" indent="-319854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7527" indent="-319854" algn="l" defTabSz="1279415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08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415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123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8832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8542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254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7962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7671" algn="l" defTabSz="1279415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正方形/長方形 169"/>
          <p:cNvSpPr/>
          <p:nvPr/>
        </p:nvSpPr>
        <p:spPr>
          <a:xfrm>
            <a:off x="9829743" y="696144"/>
            <a:ext cx="603504" cy="5197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6379832" y="696144"/>
            <a:ext cx="603504" cy="5197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27807" y="8153638"/>
            <a:ext cx="2628000" cy="6480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no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第１フェーズ</a:t>
            </a:r>
          </a:p>
          <a:p>
            <a:pPr algn="ctr"/>
            <a:r>
              <a:rPr lang="en-US" altLang="ja-JP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2010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年～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2013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88827" y="8153638"/>
            <a:ext cx="2628000" cy="6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no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第２フェーズ</a:t>
            </a:r>
          </a:p>
          <a:p>
            <a:pPr algn="ctr"/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2014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年～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2016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049845" y="8153638"/>
            <a:ext cx="3311737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no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第３フェーズ</a:t>
            </a:r>
          </a:p>
          <a:p>
            <a:pPr algn="ctr"/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2017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年～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2019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年</a:t>
            </a:r>
          </a:p>
        </p:txBody>
      </p:sp>
      <p:sp>
        <p:nvSpPr>
          <p:cNvPr id="29" name="フリーフォーム 28"/>
          <p:cNvSpPr/>
          <p:nvPr/>
        </p:nvSpPr>
        <p:spPr>
          <a:xfrm>
            <a:off x="1451084" y="4606399"/>
            <a:ext cx="9770004" cy="2891022"/>
          </a:xfrm>
          <a:custGeom>
            <a:avLst/>
            <a:gdLst>
              <a:gd name="connsiteX0" fmla="*/ 0 w 1028700"/>
              <a:gd name="connsiteY0" fmla="*/ 638175 h 638175"/>
              <a:gd name="connsiteX1" fmla="*/ 1028700 w 1028700"/>
              <a:gd name="connsiteY1" fmla="*/ 638175 h 638175"/>
              <a:gd name="connsiteX2" fmla="*/ 1028700 w 1028700"/>
              <a:gd name="connsiteY2" fmla="*/ 0 h 638175"/>
              <a:gd name="connsiteX3" fmla="*/ 19050 w 1028700"/>
              <a:gd name="connsiteY3" fmla="*/ 390525 h 638175"/>
              <a:gd name="connsiteX4" fmla="*/ 0 w 1028700"/>
              <a:gd name="connsiteY4" fmla="*/ 638175 h 638175"/>
              <a:gd name="connsiteX0" fmla="*/ 0 w 1028700"/>
              <a:gd name="connsiteY0" fmla="*/ 638175 h 638175"/>
              <a:gd name="connsiteX1" fmla="*/ 1028700 w 1028700"/>
              <a:gd name="connsiteY1" fmla="*/ 638175 h 638175"/>
              <a:gd name="connsiteX2" fmla="*/ 1028700 w 1028700"/>
              <a:gd name="connsiteY2" fmla="*/ 0 h 638175"/>
              <a:gd name="connsiteX3" fmla="*/ 21626 w 1028700"/>
              <a:gd name="connsiteY3" fmla="*/ 377689 h 638175"/>
              <a:gd name="connsiteX4" fmla="*/ 0 w 1028700"/>
              <a:gd name="connsiteY4" fmla="*/ 638175 h 638175"/>
              <a:gd name="connsiteX0" fmla="*/ 0 w 1028700"/>
              <a:gd name="connsiteY0" fmla="*/ 715190 h 715190"/>
              <a:gd name="connsiteX1" fmla="*/ 1028700 w 1028700"/>
              <a:gd name="connsiteY1" fmla="*/ 715190 h 715190"/>
              <a:gd name="connsiteX2" fmla="*/ 1028700 w 1028700"/>
              <a:gd name="connsiteY2" fmla="*/ 0 h 715190"/>
              <a:gd name="connsiteX3" fmla="*/ 21626 w 1028700"/>
              <a:gd name="connsiteY3" fmla="*/ 454704 h 715190"/>
              <a:gd name="connsiteX4" fmla="*/ 0 w 1028700"/>
              <a:gd name="connsiteY4" fmla="*/ 715190 h 715190"/>
              <a:gd name="connsiteX0" fmla="*/ 0 w 1028700"/>
              <a:gd name="connsiteY0" fmla="*/ 715190 h 715190"/>
              <a:gd name="connsiteX1" fmla="*/ 1028700 w 1028700"/>
              <a:gd name="connsiteY1" fmla="*/ 715190 h 715190"/>
              <a:gd name="connsiteX2" fmla="*/ 1028700 w 1028700"/>
              <a:gd name="connsiteY2" fmla="*/ 0 h 715190"/>
              <a:gd name="connsiteX3" fmla="*/ 21626 w 1028700"/>
              <a:gd name="connsiteY3" fmla="*/ 565947 h 715190"/>
              <a:gd name="connsiteX4" fmla="*/ 0 w 1028700"/>
              <a:gd name="connsiteY4" fmla="*/ 715190 h 715190"/>
              <a:gd name="connsiteX0" fmla="*/ 0 w 1028700"/>
              <a:gd name="connsiteY0" fmla="*/ 715190 h 715190"/>
              <a:gd name="connsiteX1" fmla="*/ 1028700 w 1028700"/>
              <a:gd name="connsiteY1" fmla="*/ 715190 h 715190"/>
              <a:gd name="connsiteX2" fmla="*/ 1028700 w 1028700"/>
              <a:gd name="connsiteY2" fmla="*/ 0 h 715190"/>
              <a:gd name="connsiteX3" fmla="*/ 8213 w 1028700"/>
              <a:gd name="connsiteY3" fmla="*/ 489447 h 715190"/>
              <a:gd name="connsiteX4" fmla="*/ 0 w 1028700"/>
              <a:gd name="connsiteY4" fmla="*/ 715190 h 715190"/>
              <a:gd name="connsiteX0" fmla="*/ 0 w 1028700"/>
              <a:gd name="connsiteY0" fmla="*/ 560946 h 560946"/>
              <a:gd name="connsiteX1" fmla="*/ 1028700 w 1028700"/>
              <a:gd name="connsiteY1" fmla="*/ 560946 h 560946"/>
              <a:gd name="connsiteX2" fmla="*/ 1028700 w 1028700"/>
              <a:gd name="connsiteY2" fmla="*/ 0 h 560946"/>
              <a:gd name="connsiteX3" fmla="*/ 8213 w 1028700"/>
              <a:gd name="connsiteY3" fmla="*/ 335203 h 560946"/>
              <a:gd name="connsiteX4" fmla="*/ 0 w 1028700"/>
              <a:gd name="connsiteY4" fmla="*/ 560946 h 560946"/>
              <a:gd name="connsiteX0" fmla="*/ 729 w 1029429"/>
              <a:gd name="connsiteY0" fmla="*/ 560946 h 560946"/>
              <a:gd name="connsiteX1" fmla="*/ 1029429 w 1029429"/>
              <a:gd name="connsiteY1" fmla="*/ 560946 h 560946"/>
              <a:gd name="connsiteX2" fmla="*/ 1029429 w 1029429"/>
              <a:gd name="connsiteY2" fmla="*/ 0 h 560946"/>
              <a:gd name="connsiteX3" fmla="*/ 0 w 1029429"/>
              <a:gd name="connsiteY3" fmla="*/ 384959 h 560946"/>
              <a:gd name="connsiteX4" fmla="*/ 729 w 1029429"/>
              <a:gd name="connsiteY4" fmla="*/ 560946 h 560946"/>
              <a:gd name="connsiteX0" fmla="*/ 729 w 1029429"/>
              <a:gd name="connsiteY0" fmla="*/ 560946 h 560946"/>
              <a:gd name="connsiteX1" fmla="*/ 1029429 w 1029429"/>
              <a:gd name="connsiteY1" fmla="*/ 560946 h 560946"/>
              <a:gd name="connsiteX2" fmla="*/ 1029429 w 1029429"/>
              <a:gd name="connsiteY2" fmla="*/ 0 h 560946"/>
              <a:gd name="connsiteX3" fmla="*/ 924267 w 1029429"/>
              <a:gd name="connsiteY3" fmla="*/ 39647 h 560946"/>
              <a:gd name="connsiteX4" fmla="*/ 0 w 1029429"/>
              <a:gd name="connsiteY4" fmla="*/ 384959 h 560946"/>
              <a:gd name="connsiteX5" fmla="*/ 729 w 1029429"/>
              <a:gd name="connsiteY5" fmla="*/ 560946 h 560946"/>
              <a:gd name="connsiteX0" fmla="*/ 3284 w 1031984"/>
              <a:gd name="connsiteY0" fmla="*/ 560946 h 560946"/>
              <a:gd name="connsiteX1" fmla="*/ 1031984 w 1031984"/>
              <a:gd name="connsiteY1" fmla="*/ 560946 h 560946"/>
              <a:gd name="connsiteX2" fmla="*/ 1031984 w 1031984"/>
              <a:gd name="connsiteY2" fmla="*/ 0 h 560946"/>
              <a:gd name="connsiteX3" fmla="*/ 926822 w 1031984"/>
              <a:gd name="connsiteY3" fmla="*/ 39647 h 560946"/>
              <a:gd name="connsiteX4" fmla="*/ 0 w 1031984"/>
              <a:gd name="connsiteY4" fmla="*/ 459346 h 560946"/>
              <a:gd name="connsiteX5" fmla="*/ 3284 w 1031984"/>
              <a:gd name="connsiteY5" fmla="*/ 560946 h 560946"/>
              <a:gd name="connsiteX0" fmla="*/ 3284 w 1031984"/>
              <a:gd name="connsiteY0" fmla="*/ 560946 h 560946"/>
              <a:gd name="connsiteX1" fmla="*/ 1031984 w 1031984"/>
              <a:gd name="connsiteY1" fmla="*/ 560946 h 560946"/>
              <a:gd name="connsiteX2" fmla="*/ 1031984 w 1031984"/>
              <a:gd name="connsiteY2" fmla="*/ 0 h 560946"/>
              <a:gd name="connsiteX3" fmla="*/ 926822 w 1031984"/>
              <a:gd name="connsiteY3" fmla="*/ 48573 h 560946"/>
              <a:gd name="connsiteX4" fmla="*/ 0 w 1031984"/>
              <a:gd name="connsiteY4" fmla="*/ 459346 h 560946"/>
              <a:gd name="connsiteX5" fmla="*/ 3284 w 1031984"/>
              <a:gd name="connsiteY5" fmla="*/ 560946 h 560946"/>
              <a:gd name="connsiteX0" fmla="*/ 0 w 1032753"/>
              <a:gd name="connsiteY0" fmla="*/ 563178 h 563178"/>
              <a:gd name="connsiteX1" fmla="*/ 1032753 w 1032753"/>
              <a:gd name="connsiteY1" fmla="*/ 560946 h 563178"/>
              <a:gd name="connsiteX2" fmla="*/ 1032753 w 1032753"/>
              <a:gd name="connsiteY2" fmla="*/ 0 h 563178"/>
              <a:gd name="connsiteX3" fmla="*/ 927591 w 1032753"/>
              <a:gd name="connsiteY3" fmla="*/ 48573 h 563178"/>
              <a:gd name="connsiteX4" fmla="*/ 769 w 1032753"/>
              <a:gd name="connsiteY4" fmla="*/ 459346 h 563178"/>
              <a:gd name="connsiteX5" fmla="*/ 0 w 1032753"/>
              <a:gd name="connsiteY5" fmla="*/ 563178 h 563178"/>
              <a:gd name="connsiteX0" fmla="*/ 0 w 1032753"/>
              <a:gd name="connsiteY0" fmla="*/ 563178 h 563178"/>
              <a:gd name="connsiteX1" fmla="*/ 1032753 w 1032753"/>
              <a:gd name="connsiteY1" fmla="*/ 560946 h 563178"/>
              <a:gd name="connsiteX2" fmla="*/ 1032753 w 1032753"/>
              <a:gd name="connsiteY2" fmla="*/ 0 h 563178"/>
              <a:gd name="connsiteX3" fmla="*/ 927591 w 1032753"/>
              <a:gd name="connsiteY3" fmla="*/ 48573 h 563178"/>
              <a:gd name="connsiteX4" fmla="*/ 769 w 1032753"/>
              <a:gd name="connsiteY4" fmla="*/ 434798 h 563178"/>
              <a:gd name="connsiteX5" fmla="*/ 0 w 1032753"/>
              <a:gd name="connsiteY5" fmla="*/ 563178 h 563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2753" h="563178">
                <a:moveTo>
                  <a:pt x="0" y="563178"/>
                </a:moveTo>
                <a:lnTo>
                  <a:pt x="1032753" y="560946"/>
                </a:lnTo>
                <a:lnTo>
                  <a:pt x="1032753" y="0"/>
                </a:lnTo>
                <a:lnTo>
                  <a:pt x="927591" y="48573"/>
                </a:lnTo>
                <a:lnTo>
                  <a:pt x="769" y="434798"/>
                </a:lnTo>
                <a:cubicBezTo>
                  <a:pt x="513" y="469409"/>
                  <a:pt x="256" y="528567"/>
                  <a:pt x="0" y="56317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6" name="台形 25"/>
          <p:cNvSpPr/>
          <p:nvPr/>
        </p:nvSpPr>
        <p:spPr>
          <a:xfrm>
            <a:off x="6386467" y="4925239"/>
            <a:ext cx="3468350" cy="2620007"/>
          </a:xfrm>
          <a:custGeom>
            <a:avLst/>
            <a:gdLst>
              <a:gd name="connsiteX0" fmla="*/ 0 w 995935"/>
              <a:gd name="connsiteY0" fmla="*/ 648072 h 648072"/>
              <a:gd name="connsiteX1" fmla="*/ 162018 w 995935"/>
              <a:gd name="connsiteY1" fmla="*/ 0 h 648072"/>
              <a:gd name="connsiteX2" fmla="*/ 833917 w 995935"/>
              <a:gd name="connsiteY2" fmla="*/ 0 h 648072"/>
              <a:gd name="connsiteX3" fmla="*/ 995935 w 995935"/>
              <a:gd name="connsiteY3" fmla="*/ 648072 h 648072"/>
              <a:gd name="connsiteX4" fmla="*/ 0 w 995935"/>
              <a:gd name="connsiteY4" fmla="*/ 648072 h 648072"/>
              <a:gd name="connsiteX0" fmla="*/ 3082 w 999017"/>
              <a:gd name="connsiteY0" fmla="*/ 1003672 h 1003672"/>
              <a:gd name="connsiteX1" fmla="*/ 0 w 999017"/>
              <a:gd name="connsiteY1" fmla="*/ 0 h 1003672"/>
              <a:gd name="connsiteX2" fmla="*/ 836999 w 999017"/>
              <a:gd name="connsiteY2" fmla="*/ 355600 h 1003672"/>
              <a:gd name="connsiteX3" fmla="*/ 999017 w 999017"/>
              <a:gd name="connsiteY3" fmla="*/ 1003672 h 1003672"/>
              <a:gd name="connsiteX4" fmla="*/ 3082 w 999017"/>
              <a:gd name="connsiteY4" fmla="*/ 1003672 h 1003672"/>
              <a:gd name="connsiteX0" fmla="*/ 3082 w 2907099"/>
              <a:gd name="connsiteY0" fmla="*/ 1537072 h 1537072"/>
              <a:gd name="connsiteX1" fmla="*/ 0 w 2907099"/>
              <a:gd name="connsiteY1" fmla="*/ 533400 h 1537072"/>
              <a:gd name="connsiteX2" fmla="*/ 2907099 w 2907099"/>
              <a:gd name="connsiteY2" fmla="*/ 0 h 1537072"/>
              <a:gd name="connsiteX3" fmla="*/ 999017 w 2907099"/>
              <a:gd name="connsiteY3" fmla="*/ 1537072 h 1537072"/>
              <a:gd name="connsiteX4" fmla="*/ 3082 w 2907099"/>
              <a:gd name="connsiteY4" fmla="*/ 1537072 h 1537072"/>
              <a:gd name="connsiteX0" fmla="*/ 3082 w 2929417"/>
              <a:gd name="connsiteY0" fmla="*/ 1537072 h 1549772"/>
              <a:gd name="connsiteX1" fmla="*/ 0 w 2929417"/>
              <a:gd name="connsiteY1" fmla="*/ 533400 h 1549772"/>
              <a:gd name="connsiteX2" fmla="*/ 2907099 w 2929417"/>
              <a:gd name="connsiteY2" fmla="*/ 0 h 1549772"/>
              <a:gd name="connsiteX3" fmla="*/ 2929417 w 2929417"/>
              <a:gd name="connsiteY3" fmla="*/ 1549772 h 1549772"/>
              <a:gd name="connsiteX4" fmla="*/ 3082 w 2929417"/>
              <a:gd name="connsiteY4" fmla="*/ 1537072 h 1549772"/>
              <a:gd name="connsiteX0" fmla="*/ 3082 w 2929417"/>
              <a:gd name="connsiteY0" fmla="*/ 1537072 h 1549772"/>
              <a:gd name="connsiteX1" fmla="*/ 0 w 2929417"/>
              <a:gd name="connsiteY1" fmla="*/ 497359 h 1549772"/>
              <a:gd name="connsiteX2" fmla="*/ 2907099 w 2929417"/>
              <a:gd name="connsiteY2" fmla="*/ 0 h 1549772"/>
              <a:gd name="connsiteX3" fmla="*/ 2929417 w 2929417"/>
              <a:gd name="connsiteY3" fmla="*/ 1549772 h 1549772"/>
              <a:gd name="connsiteX4" fmla="*/ 3082 w 2929417"/>
              <a:gd name="connsiteY4" fmla="*/ 1537072 h 1549772"/>
              <a:gd name="connsiteX0" fmla="*/ 3082 w 2929417"/>
              <a:gd name="connsiteY0" fmla="*/ 1555607 h 1568307"/>
              <a:gd name="connsiteX1" fmla="*/ 0 w 2929417"/>
              <a:gd name="connsiteY1" fmla="*/ 515894 h 1568307"/>
              <a:gd name="connsiteX2" fmla="*/ 2890995 w 2929417"/>
              <a:gd name="connsiteY2" fmla="*/ 0 h 1568307"/>
              <a:gd name="connsiteX3" fmla="*/ 2929417 w 2929417"/>
              <a:gd name="connsiteY3" fmla="*/ 1568307 h 1568307"/>
              <a:gd name="connsiteX4" fmla="*/ 3082 w 2929417"/>
              <a:gd name="connsiteY4" fmla="*/ 1555607 h 1568307"/>
              <a:gd name="connsiteX0" fmla="*/ 3082 w 2999873"/>
              <a:gd name="connsiteY0" fmla="*/ 1555607 h 1560584"/>
              <a:gd name="connsiteX1" fmla="*/ 0 w 2999873"/>
              <a:gd name="connsiteY1" fmla="*/ 515894 h 1560584"/>
              <a:gd name="connsiteX2" fmla="*/ 2890995 w 2999873"/>
              <a:gd name="connsiteY2" fmla="*/ 0 h 1560584"/>
              <a:gd name="connsiteX3" fmla="*/ 2999873 w 2999873"/>
              <a:gd name="connsiteY3" fmla="*/ 1560584 h 1560584"/>
              <a:gd name="connsiteX4" fmla="*/ 3082 w 2999873"/>
              <a:gd name="connsiteY4" fmla="*/ 1555607 h 1560584"/>
              <a:gd name="connsiteX0" fmla="*/ 3082 w 3011777"/>
              <a:gd name="connsiteY0" fmla="*/ 2103948 h 2108925"/>
              <a:gd name="connsiteX1" fmla="*/ 0 w 3011777"/>
              <a:gd name="connsiteY1" fmla="*/ 1064235 h 2108925"/>
              <a:gd name="connsiteX2" fmla="*/ 3011777 w 3011777"/>
              <a:gd name="connsiteY2" fmla="*/ 0 h 2108925"/>
              <a:gd name="connsiteX3" fmla="*/ 2999873 w 3011777"/>
              <a:gd name="connsiteY3" fmla="*/ 2108925 h 2108925"/>
              <a:gd name="connsiteX4" fmla="*/ 3082 w 3011777"/>
              <a:gd name="connsiteY4" fmla="*/ 2103948 h 2108925"/>
              <a:gd name="connsiteX0" fmla="*/ 82 w 3008777"/>
              <a:gd name="connsiteY0" fmla="*/ 2103948 h 2108925"/>
              <a:gd name="connsiteX1" fmla="*/ 7065 w 3008777"/>
              <a:gd name="connsiteY1" fmla="*/ 523617 h 2108925"/>
              <a:gd name="connsiteX2" fmla="*/ 3008777 w 3008777"/>
              <a:gd name="connsiteY2" fmla="*/ 0 h 2108925"/>
              <a:gd name="connsiteX3" fmla="*/ 2996873 w 3008777"/>
              <a:gd name="connsiteY3" fmla="*/ 2108925 h 2108925"/>
              <a:gd name="connsiteX4" fmla="*/ 82 w 3008777"/>
              <a:gd name="connsiteY4" fmla="*/ 2103948 h 2108925"/>
              <a:gd name="connsiteX0" fmla="*/ 629132 w 3637827"/>
              <a:gd name="connsiteY0" fmla="*/ 2103948 h 2108925"/>
              <a:gd name="connsiteX1" fmla="*/ 0 w 3637827"/>
              <a:gd name="connsiteY1" fmla="*/ 641008 h 2108925"/>
              <a:gd name="connsiteX2" fmla="*/ 3637827 w 3637827"/>
              <a:gd name="connsiteY2" fmla="*/ 0 h 2108925"/>
              <a:gd name="connsiteX3" fmla="*/ 3625923 w 3637827"/>
              <a:gd name="connsiteY3" fmla="*/ 2108925 h 2108925"/>
              <a:gd name="connsiteX4" fmla="*/ 629132 w 3637827"/>
              <a:gd name="connsiteY4" fmla="*/ 2103948 h 2108925"/>
              <a:gd name="connsiteX0" fmla="*/ 81 w 3644891"/>
              <a:gd name="connsiteY0" fmla="*/ 2097770 h 2108925"/>
              <a:gd name="connsiteX1" fmla="*/ 7064 w 3644891"/>
              <a:gd name="connsiteY1" fmla="*/ 641008 h 2108925"/>
              <a:gd name="connsiteX2" fmla="*/ 3644891 w 3644891"/>
              <a:gd name="connsiteY2" fmla="*/ 0 h 2108925"/>
              <a:gd name="connsiteX3" fmla="*/ 3632987 w 3644891"/>
              <a:gd name="connsiteY3" fmla="*/ 2108925 h 2108925"/>
              <a:gd name="connsiteX4" fmla="*/ 81 w 3644891"/>
              <a:gd name="connsiteY4" fmla="*/ 2097770 h 2108925"/>
              <a:gd name="connsiteX0" fmla="*/ 81 w 3665021"/>
              <a:gd name="connsiteY0" fmla="*/ 2108067 h 2119222"/>
              <a:gd name="connsiteX1" fmla="*/ 7064 w 3665021"/>
              <a:gd name="connsiteY1" fmla="*/ 651305 h 2119222"/>
              <a:gd name="connsiteX2" fmla="*/ 3665021 w 3665021"/>
              <a:gd name="connsiteY2" fmla="*/ 0 h 2119222"/>
              <a:gd name="connsiteX3" fmla="*/ 3632987 w 3665021"/>
              <a:gd name="connsiteY3" fmla="*/ 2119222 h 2119222"/>
              <a:gd name="connsiteX4" fmla="*/ 81 w 3665021"/>
              <a:gd name="connsiteY4" fmla="*/ 2108067 h 2119222"/>
              <a:gd name="connsiteX0" fmla="*/ 81 w 3665021"/>
              <a:gd name="connsiteY0" fmla="*/ 2108067 h 2124371"/>
              <a:gd name="connsiteX1" fmla="*/ 7064 w 3665021"/>
              <a:gd name="connsiteY1" fmla="*/ 651305 h 2124371"/>
              <a:gd name="connsiteX2" fmla="*/ 3665021 w 3665021"/>
              <a:gd name="connsiteY2" fmla="*/ 0 h 2124371"/>
              <a:gd name="connsiteX3" fmla="*/ 3659827 w 3665021"/>
              <a:gd name="connsiteY3" fmla="*/ 2124371 h 2124371"/>
              <a:gd name="connsiteX4" fmla="*/ 81 w 3665021"/>
              <a:gd name="connsiteY4" fmla="*/ 2108067 h 212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5021" h="2124371">
                <a:moveTo>
                  <a:pt x="81" y="2108067"/>
                </a:moveTo>
                <a:cubicBezTo>
                  <a:pt x="-946" y="1773510"/>
                  <a:pt x="8091" y="985862"/>
                  <a:pt x="7064" y="651305"/>
                </a:cubicBezTo>
                <a:lnTo>
                  <a:pt x="3665021" y="0"/>
                </a:lnTo>
                <a:cubicBezTo>
                  <a:pt x="3663290" y="708124"/>
                  <a:pt x="3661558" y="1416247"/>
                  <a:pt x="3659827" y="2124371"/>
                </a:cubicBezTo>
                <a:lnTo>
                  <a:pt x="81" y="2108067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106" name="直線コネクタ 105"/>
          <p:cNvCxnSpPr/>
          <p:nvPr/>
        </p:nvCxnSpPr>
        <p:spPr>
          <a:xfrm>
            <a:off x="6385942" y="1133341"/>
            <a:ext cx="0" cy="702958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9836611" y="1133341"/>
            <a:ext cx="0" cy="702958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286429" y="1589058"/>
            <a:ext cx="1175430" cy="4068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>
            <a:off x="1461296" y="1133341"/>
            <a:ext cx="0" cy="7695577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角丸四角形 125"/>
          <p:cNvSpPr/>
          <p:nvPr/>
        </p:nvSpPr>
        <p:spPr>
          <a:xfrm>
            <a:off x="482832" y="7127716"/>
            <a:ext cx="832413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123" name="角丸四角形 122"/>
          <p:cNvSpPr/>
          <p:nvPr/>
        </p:nvSpPr>
        <p:spPr>
          <a:xfrm>
            <a:off x="482953" y="6782072"/>
            <a:ext cx="832413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82278" y="6442052"/>
            <a:ext cx="832413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0832062" y="3571746"/>
            <a:ext cx="1341071" cy="4195673"/>
          </a:xfrm>
          <a:custGeom>
            <a:avLst/>
            <a:gdLst>
              <a:gd name="connsiteX0" fmla="*/ 0 w 1028700"/>
              <a:gd name="connsiteY0" fmla="*/ 638175 h 638175"/>
              <a:gd name="connsiteX1" fmla="*/ 1028700 w 1028700"/>
              <a:gd name="connsiteY1" fmla="*/ 638175 h 638175"/>
              <a:gd name="connsiteX2" fmla="*/ 1028700 w 1028700"/>
              <a:gd name="connsiteY2" fmla="*/ 0 h 638175"/>
              <a:gd name="connsiteX3" fmla="*/ 19050 w 1028700"/>
              <a:gd name="connsiteY3" fmla="*/ 390525 h 638175"/>
              <a:gd name="connsiteX4" fmla="*/ 0 w 1028700"/>
              <a:gd name="connsiteY4" fmla="*/ 638175 h 638175"/>
              <a:gd name="connsiteX0" fmla="*/ 0 w 1028700"/>
              <a:gd name="connsiteY0" fmla="*/ 638175 h 638175"/>
              <a:gd name="connsiteX1" fmla="*/ 1028700 w 1028700"/>
              <a:gd name="connsiteY1" fmla="*/ 638175 h 638175"/>
              <a:gd name="connsiteX2" fmla="*/ 1028700 w 1028700"/>
              <a:gd name="connsiteY2" fmla="*/ 0 h 638175"/>
              <a:gd name="connsiteX3" fmla="*/ 21626 w 1028700"/>
              <a:gd name="connsiteY3" fmla="*/ 377689 h 638175"/>
              <a:gd name="connsiteX4" fmla="*/ 0 w 1028700"/>
              <a:gd name="connsiteY4" fmla="*/ 638175 h 638175"/>
              <a:gd name="connsiteX0" fmla="*/ 0 w 1028700"/>
              <a:gd name="connsiteY0" fmla="*/ 715190 h 715190"/>
              <a:gd name="connsiteX1" fmla="*/ 1028700 w 1028700"/>
              <a:gd name="connsiteY1" fmla="*/ 715190 h 715190"/>
              <a:gd name="connsiteX2" fmla="*/ 1028700 w 1028700"/>
              <a:gd name="connsiteY2" fmla="*/ 0 h 715190"/>
              <a:gd name="connsiteX3" fmla="*/ 21626 w 1028700"/>
              <a:gd name="connsiteY3" fmla="*/ 454704 h 715190"/>
              <a:gd name="connsiteX4" fmla="*/ 0 w 1028700"/>
              <a:gd name="connsiteY4" fmla="*/ 715190 h 715190"/>
              <a:gd name="connsiteX0" fmla="*/ 0 w 1028700"/>
              <a:gd name="connsiteY0" fmla="*/ 715190 h 715190"/>
              <a:gd name="connsiteX1" fmla="*/ 1028700 w 1028700"/>
              <a:gd name="connsiteY1" fmla="*/ 715190 h 715190"/>
              <a:gd name="connsiteX2" fmla="*/ 1028700 w 1028700"/>
              <a:gd name="connsiteY2" fmla="*/ 0 h 715190"/>
              <a:gd name="connsiteX3" fmla="*/ 21626 w 1028700"/>
              <a:gd name="connsiteY3" fmla="*/ 565947 h 715190"/>
              <a:gd name="connsiteX4" fmla="*/ 0 w 1028700"/>
              <a:gd name="connsiteY4" fmla="*/ 715190 h 715190"/>
              <a:gd name="connsiteX0" fmla="*/ 122 w 1028822"/>
              <a:gd name="connsiteY0" fmla="*/ 715190 h 715190"/>
              <a:gd name="connsiteX1" fmla="*/ 1028822 w 1028822"/>
              <a:gd name="connsiteY1" fmla="*/ 715190 h 715190"/>
              <a:gd name="connsiteX2" fmla="*/ 1028822 w 1028822"/>
              <a:gd name="connsiteY2" fmla="*/ 0 h 715190"/>
              <a:gd name="connsiteX3" fmla="*/ 0 w 1028822"/>
              <a:gd name="connsiteY3" fmla="*/ 9731 h 715190"/>
              <a:gd name="connsiteX4" fmla="*/ 122 w 1028822"/>
              <a:gd name="connsiteY4" fmla="*/ 715190 h 715190"/>
              <a:gd name="connsiteX0" fmla="*/ 122 w 1028822"/>
              <a:gd name="connsiteY0" fmla="*/ 897743 h 897743"/>
              <a:gd name="connsiteX1" fmla="*/ 1028822 w 1028822"/>
              <a:gd name="connsiteY1" fmla="*/ 897743 h 897743"/>
              <a:gd name="connsiteX2" fmla="*/ 999824 w 1028822"/>
              <a:gd name="connsiteY2" fmla="*/ 0 h 897743"/>
              <a:gd name="connsiteX3" fmla="*/ 0 w 1028822"/>
              <a:gd name="connsiteY3" fmla="*/ 192284 h 897743"/>
              <a:gd name="connsiteX4" fmla="*/ 122 w 1028822"/>
              <a:gd name="connsiteY4" fmla="*/ 897743 h 897743"/>
              <a:gd name="connsiteX0" fmla="*/ 1 w 1028701"/>
              <a:gd name="connsiteY0" fmla="*/ 897743 h 897743"/>
              <a:gd name="connsiteX1" fmla="*/ 1028701 w 1028701"/>
              <a:gd name="connsiteY1" fmla="*/ 897743 h 897743"/>
              <a:gd name="connsiteX2" fmla="*/ 999703 w 1028701"/>
              <a:gd name="connsiteY2" fmla="*/ 0 h 897743"/>
              <a:gd name="connsiteX3" fmla="*/ 4229 w 1028701"/>
              <a:gd name="connsiteY3" fmla="*/ 173458 h 897743"/>
              <a:gd name="connsiteX4" fmla="*/ 1 w 1028701"/>
              <a:gd name="connsiteY4" fmla="*/ 897743 h 897743"/>
              <a:gd name="connsiteX0" fmla="*/ 1 w 1028701"/>
              <a:gd name="connsiteY0" fmla="*/ 824151 h 824151"/>
              <a:gd name="connsiteX1" fmla="*/ 1028701 w 1028701"/>
              <a:gd name="connsiteY1" fmla="*/ 824151 h 824151"/>
              <a:gd name="connsiteX2" fmla="*/ 999703 w 1028701"/>
              <a:gd name="connsiteY2" fmla="*/ 0 h 824151"/>
              <a:gd name="connsiteX3" fmla="*/ 4229 w 1028701"/>
              <a:gd name="connsiteY3" fmla="*/ 99866 h 824151"/>
              <a:gd name="connsiteX4" fmla="*/ 1 w 1028701"/>
              <a:gd name="connsiteY4" fmla="*/ 824151 h 824151"/>
              <a:gd name="connsiteX0" fmla="*/ 1 w 1028701"/>
              <a:gd name="connsiteY0" fmla="*/ 921703 h 921703"/>
              <a:gd name="connsiteX1" fmla="*/ 1028701 w 1028701"/>
              <a:gd name="connsiteY1" fmla="*/ 921703 h 921703"/>
              <a:gd name="connsiteX2" fmla="*/ 1023038 w 1028701"/>
              <a:gd name="connsiteY2" fmla="*/ 0 h 921703"/>
              <a:gd name="connsiteX3" fmla="*/ 4229 w 1028701"/>
              <a:gd name="connsiteY3" fmla="*/ 197418 h 921703"/>
              <a:gd name="connsiteX4" fmla="*/ 1 w 1028701"/>
              <a:gd name="connsiteY4" fmla="*/ 921703 h 921703"/>
              <a:gd name="connsiteX0" fmla="*/ 1 w 1040697"/>
              <a:gd name="connsiteY0" fmla="*/ 923414 h 923414"/>
              <a:gd name="connsiteX1" fmla="*/ 1028701 w 1040697"/>
              <a:gd name="connsiteY1" fmla="*/ 923414 h 923414"/>
              <a:gd name="connsiteX2" fmla="*/ 1040539 w 1040697"/>
              <a:gd name="connsiteY2" fmla="*/ 0 h 923414"/>
              <a:gd name="connsiteX3" fmla="*/ 4229 w 1040697"/>
              <a:gd name="connsiteY3" fmla="*/ 199129 h 923414"/>
              <a:gd name="connsiteX4" fmla="*/ 1 w 1040697"/>
              <a:gd name="connsiteY4" fmla="*/ 923414 h 923414"/>
              <a:gd name="connsiteX0" fmla="*/ 1 w 1040539"/>
              <a:gd name="connsiteY0" fmla="*/ 923414 h 923414"/>
              <a:gd name="connsiteX1" fmla="*/ 1028701 w 1040539"/>
              <a:gd name="connsiteY1" fmla="*/ 923414 h 923414"/>
              <a:gd name="connsiteX2" fmla="*/ 1040539 w 1040539"/>
              <a:gd name="connsiteY2" fmla="*/ 0 h 923414"/>
              <a:gd name="connsiteX3" fmla="*/ 4229 w 1040539"/>
              <a:gd name="connsiteY3" fmla="*/ 199129 h 923414"/>
              <a:gd name="connsiteX4" fmla="*/ 1 w 1040539"/>
              <a:gd name="connsiteY4" fmla="*/ 923414 h 923414"/>
              <a:gd name="connsiteX0" fmla="*/ 1 w 1046202"/>
              <a:gd name="connsiteY0" fmla="*/ 923414 h 923414"/>
              <a:gd name="connsiteX1" fmla="*/ 1046202 w 1046202"/>
              <a:gd name="connsiteY1" fmla="*/ 919991 h 923414"/>
              <a:gd name="connsiteX2" fmla="*/ 1040539 w 1046202"/>
              <a:gd name="connsiteY2" fmla="*/ 0 h 923414"/>
              <a:gd name="connsiteX3" fmla="*/ 4229 w 1046202"/>
              <a:gd name="connsiteY3" fmla="*/ 199129 h 923414"/>
              <a:gd name="connsiteX4" fmla="*/ 1 w 1046202"/>
              <a:gd name="connsiteY4" fmla="*/ 923414 h 923414"/>
              <a:gd name="connsiteX0" fmla="*/ 1 w 1040539"/>
              <a:gd name="connsiteY0" fmla="*/ 923414 h 923414"/>
              <a:gd name="connsiteX1" fmla="*/ 1022867 w 1040539"/>
              <a:gd name="connsiteY1" fmla="*/ 918280 h 923414"/>
              <a:gd name="connsiteX2" fmla="*/ 1040539 w 1040539"/>
              <a:gd name="connsiteY2" fmla="*/ 0 h 923414"/>
              <a:gd name="connsiteX3" fmla="*/ 4229 w 1040539"/>
              <a:gd name="connsiteY3" fmla="*/ 199129 h 923414"/>
              <a:gd name="connsiteX4" fmla="*/ 1 w 1040539"/>
              <a:gd name="connsiteY4" fmla="*/ 923414 h 923414"/>
              <a:gd name="connsiteX0" fmla="*/ 1 w 1040539"/>
              <a:gd name="connsiteY0" fmla="*/ 923414 h 923414"/>
              <a:gd name="connsiteX1" fmla="*/ 993699 w 1040539"/>
              <a:gd name="connsiteY1" fmla="*/ 921703 h 923414"/>
              <a:gd name="connsiteX2" fmla="*/ 1040539 w 1040539"/>
              <a:gd name="connsiteY2" fmla="*/ 0 h 923414"/>
              <a:gd name="connsiteX3" fmla="*/ 4229 w 1040539"/>
              <a:gd name="connsiteY3" fmla="*/ 199129 h 923414"/>
              <a:gd name="connsiteX4" fmla="*/ 1 w 1040539"/>
              <a:gd name="connsiteY4" fmla="*/ 923414 h 923414"/>
              <a:gd name="connsiteX0" fmla="*/ 1 w 1001648"/>
              <a:gd name="connsiteY0" fmla="*/ 923414 h 923414"/>
              <a:gd name="connsiteX1" fmla="*/ 993699 w 1001648"/>
              <a:gd name="connsiteY1" fmla="*/ 921703 h 923414"/>
              <a:gd name="connsiteX2" fmla="*/ 1001648 w 1001648"/>
              <a:gd name="connsiteY2" fmla="*/ 0 h 923414"/>
              <a:gd name="connsiteX3" fmla="*/ 4229 w 1001648"/>
              <a:gd name="connsiteY3" fmla="*/ 199129 h 923414"/>
              <a:gd name="connsiteX4" fmla="*/ 1 w 1001648"/>
              <a:gd name="connsiteY4" fmla="*/ 923414 h 923414"/>
              <a:gd name="connsiteX0" fmla="*/ 1 w 1001648"/>
              <a:gd name="connsiteY0" fmla="*/ 923414 h 923414"/>
              <a:gd name="connsiteX1" fmla="*/ 993699 w 1001648"/>
              <a:gd name="connsiteY1" fmla="*/ 921703 h 923414"/>
              <a:gd name="connsiteX2" fmla="*/ 1001648 w 1001648"/>
              <a:gd name="connsiteY2" fmla="*/ 0 h 923414"/>
              <a:gd name="connsiteX3" fmla="*/ 13952 w 1001648"/>
              <a:gd name="connsiteY3" fmla="*/ 239411 h 923414"/>
              <a:gd name="connsiteX4" fmla="*/ 1 w 1001648"/>
              <a:gd name="connsiteY4" fmla="*/ 923414 h 923414"/>
              <a:gd name="connsiteX0" fmla="*/ 5495 w 1007142"/>
              <a:gd name="connsiteY0" fmla="*/ 923414 h 923414"/>
              <a:gd name="connsiteX1" fmla="*/ 999193 w 1007142"/>
              <a:gd name="connsiteY1" fmla="*/ 921703 h 923414"/>
              <a:gd name="connsiteX2" fmla="*/ 1007142 w 1007142"/>
              <a:gd name="connsiteY2" fmla="*/ 0 h 923414"/>
              <a:gd name="connsiteX3" fmla="*/ 0 w 1007142"/>
              <a:gd name="connsiteY3" fmla="*/ 246735 h 923414"/>
              <a:gd name="connsiteX4" fmla="*/ 5495 w 1007142"/>
              <a:gd name="connsiteY4" fmla="*/ 923414 h 923414"/>
              <a:gd name="connsiteX0" fmla="*/ 5495 w 1013438"/>
              <a:gd name="connsiteY0" fmla="*/ 995429 h 995429"/>
              <a:gd name="connsiteX1" fmla="*/ 999193 w 1013438"/>
              <a:gd name="connsiteY1" fmla="*/ 993718 h 995429"/>
              <a:gd name="connsiteX2" fmla="*/ 1013438 w 1013438"/>
              <a:gd name="connsiteY2" fmla="*/ 0 h 995429"/>
              <a:gd name="connsiteX3" fmla="*/ 0 w 1013438"/>
              <a:gd name="connsiteY3" fmla="*/ 318750 h 995429"/>
              <a:gd name="connsiteX4" fmla="*/ 5495 w 1013438"/>
              <a:gd name="connsiteY4" fmla="*/ 995429 h 995429"/>
              <a:gd name="connsiteX0" fmla="*/ 5495 w 1013438"/>
              <a:gd name="connsiteY0" fmla="*/ 995429 h 995429"/>
              <a:gd name="connsiteX1" fmla="*/ 999193 w 1013438"/>
              <a:gd name="connsiteY1" fmla="*/ 993718 h 995429"/>
              <a:gd name="connsiteX2" fmla="*/ 1013438 w 1013438"/>
              <a:gd name="connsiteY2" fmla="*/ 0 h 995429"/>
              <a:gd name="connsiteX3" fmla="*/ 0 w 1013438"/>
              <a:gd name="connsiteY3" fmla="*/ 318750 h 995429"/>
              <a:gd name="connsiteX4" fmla="*/ 5495 w 1013438"/>
              <a:gd name="connsiteY4" fmla="*/ 995429 h 995429"/>
              <a:gd name="connsiteX0" fmla="*/ 2 w 1007945"/>
              <a:gd name="connsiteY0" fmla="*/ 995429 h 995429"/>
              <a:gd name="connsiteX1" fmla="*/ 993700 w 1007945"/>
              <a:gd name="connsiteY1" fmla="*/ 993718 h 995429"/>
              <a:gd name="connsiteX2" fmla="*/ 1007945 w 1007945"/>
              <a:gd name="connsiteY2" fmla="*/ 0 h 995429"/>
              <a:gd name="connsiteX3" fmla="*/ 803 w 1007945"/>
              <a:gd name="connsiteY3" fmla="*/ 358031 h 995429"/>
              <a:gd name="connsiteX4" fmla="*/ 2 w 1007945"/>
              <a:gd name="connsiteY4" fmla="*/ 995429 h 995429"/>
              <a:gd name="connsiteX0" fmla="*/ 2 w 1007945"/>
              <a:gd name="connsiteY0" fmla="*/ 995429 h 995429"/>
              <a:gd name="connsiteX1" fmla="*/ 993700 w 1007945"/>
              <a:gd name="connsiteY1" fmla="*/ 993718 h 995429"/>
              <a:gd name="connsiteX2" fmla="*/ 1007945 w 1007945"/>
              <a:gd name="connsiteY2" fmla="*/ 0 h 995429"/>
              <a:gd name="connsiteX3" fmla="*/ 803 w 1007945"/>
              <a:gd name="connsiteY3" fmla="*/ 358031 h 995429"/>
              <a:gd name="connsiteX4" fmla="*/ 2 w 1007945"/>
              <a:gd name="connsiteY4" fmla="*/ 995429 h 995429"/>
              <a:gd name="connsiteX0" fmla="*/ 2 w 1007945"/>
              <a:gd name="connsiteY0" fmla="*/ 995429 h 995429"/>
              <a:gd name="connsiteX1" fmla="*/ 993700 w 1007945"/>
              <a:gd name="connsiteY1" fmla="*/ 993718 h 995429"/>
              <a:gd name="connsiteX2" fmla="*/ 1007945 w 1007945"/>
              <a:gd name="connsiteY2" fmla="*/ 0 h 995429"/>
              <a:gd name="connsiteX3" fmla="*/ 803 w 1007945"/>
              <a:gd name="connsiteY3" fmla="*/ 358031 h 995429"/>
              <a:gd name="connsiteX4" fmla="*/ 2 w 1007945"/>
              <a:gd name="connsiteY4" fmla="*/ 995429 h 995429"/>
              <a:gd name="connsiteX0" fmla="*/ 2 w 1007945"/>
              <a:gd name="connsiteY0" fmla="*/ 995429 h 995429"/>
              <a:gd name="connsiteX1" fmla="*/ 993700 w 1007945"/>
              <a:gd name="connsiteY1" fmla="*/ 993718 h 995429"/>
              <a:gd name="connsiteX2" fmla="*/ 1007945 w 1007945"/>
              <a:gd name="connsiteY2" fmla="*/ 0 h 995429"/>
              <a:gd name="connsiteX3" fmla="*/ 803 w 1007945"/>
              <a:gd name="connsiteY3" fmla="*/ 335020 h 995429"/>
              <a:gd name="connsiteX4" fmla="*/ 2 w 1007945"/>
              <a:gd name="connsiteY4" fmla="*/ 995429 h 995429"/>
              <a:gd name="connsiteX0" fmla="*/ 2 w 1007945"/>
              <a:gd name="connsiteY0" fmla="*/ 995429 h 995429"/>
              <a:gd name="connsiteX1" fmla="*/ 993700 w 1007945"/>
              <a:gd name="connsiteY1" fmla="*/ 993718 h 995429"/>
              <a:gd name="connsiteX2" fmla="*/ 1007945 w 1007945"/>
              <a:gd name="connsiteY2" fmla="*/ 0 h 995429"/>
              <a:gd name="connsiteX3" fmla="*/ 803 w 1007945"/>
              <a:gd name="connsiteY3" fmla="*/ 335020 h 995429"/>
              <a:gd name="connsiteX4" fmla="*/ 2 w 1007945"/>
              <a:gd name="connsiteY4" fmla="*/ 995429 h 995429"/>
              <a:gd name="connsiteX0" fmla="*/ 2 w 1015167"/>
              <a:gd name="connsiteY0" fmla="*/ 905027 h 905027"/>
              <a:gd name="connsiteX1" fmla="*/ 993700 w 1015167"/>
              <a:gd name="connsiteY1" fmla="*/ 903316 h 905027"/>
              <a:gd name="connsiteX2" fmla="*/ 1015167 w 1015167"/>
              <a:gd name="connsiteY2" fmla="*/ 0 h 905027"/>
              <a:gd name="connsiteX3" fmla="*/ 803 w 1015167"/>
              <a:gd name="connsiteY3" fmla="*/ 244618 h 905027"/>
              <a:gd name="connsiteX4" fmla="*/ 2 w 1015167"/>
              <a:gd name="connsiteY4" fmla="*/ 905027 h 905027"/>
              <a:gd name="connsiteX0" fmla="*/ 2 w 1016810"/>
              <a:gd name="connsiteY0" fmla="*/ 905027 h 905027"/>
              <a:gd name="connsiteX1" fmla="*/ 1016810 w 1016810"/>
              <a:gd name="connsiteY1" fmla="*/ 901672 h 905027"/>
              <a:gd name="connsiteX2" fmla="*/ 1015167 w 1016810"/>
              <a:gd name="connsiteY2" fmla="*/ 0 h 905027"/>
              <a:gd name="connsiteX3" fmla="*/ 803 w 1016810"/>
              <a:gd name="connsiteY3" fmla="*/ 244618 h 905027"/>
              <a:gd name="connsiteX4" fmla="*/ 2 w 1016810"/>
              <a:gd name="connsiteY4" fmla="*/ 905027 h 90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6810" h="905027">
                <a:moveTo>
                  <a:pt x="2" y="905027"/>
                </a:moveTo>
                <a:lnTo>
                  <a:pt x="1016810" y="901672"/>
                </a:lnTo>
                <a:cubicBezTo>
                  <a:pt x="1014922" y="594438"/>
                  <a:pt x="999554" y="307234"/>
                  <a:pt x="1015167" y="0"/>
                </a:cubicBezTo>
                <a:lnTo>
                  <a:pt x="803" y="244618"/>
                </a:lnTo>
                <a:cubicBezTo>
                  <a:pt x="844" y="479771"/>
                  <a:pt x="-39" y="669874"/>
                  <a:pt x="2" y="90502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 bwMode="auto">
          <a:xfrm flipV="1">
            <a:off x="9624348" y="6102418"/>
            <a:ext cx="0" cy="141096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V="1">
            <a:off x="2793151" y="6590350"/>
            <a:ext cx="11906" cy="92302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 bwMode="auto">
          <a:xfrm flipV="1">
            <a:off x="4315476" y="6214118"/>
            <a:ext cx="0" cy="129290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 flipV="1">
            <a:off x="7064071" y="6102418"/>
            <a:ext cx="0" cy="140461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上矢印 79"/>
          <p:cNvSpPr/>
          <p:nvPr/>
        </p:nvSpPr>
        <p:spPr>
          <a:xfrm>
            <a:off x="5490164" y="5893842"/>
            <a:ext cx="232378" cy="1620000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1" name="上矢印 80"/>
          <p:cNvSpPr/>
          <p:nvPr/>
        </p:nvSpPr>
        <p:spPr>
          <a:xfrm>
            <a:off x="8255527" y="6102418"/>
            <a:ext cx="232378" cy="1391909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11516945" y="4164113"/>
            <a:ext cx="427425" cy="26173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wordArtVertRtl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1279551"/>
            <a:r>
              <a:rPr lang="ja-JP" altLang="en-US" sz="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官民の役割を活かした大阪・光のまちづくりによる魅力をさらに国内外へ発信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ja-JP" altLang="en-US" sz="8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2" name="直線矢印コネクタ 91"/>
          <p:cNvCxnSpPr/>
          <p:nvPr/>
        </p:nvCxnSpPr>
        <p:spPr bwMode="auto">
          <a:xfrm flipV="1">
            <a:off x="1461859" y="4705350"/>
            <a:ext cx="9402991" cy="213506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1300986" y="8153638"/>
            <a:ext cx="972000" cy="105704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noAutofit/>
          </a:bodyPr>
          <a:lstStyle/>
          <a:p>
            <a:pPr algn="ctr"/>
            <a:r>
              <a:rPr lang="en-US" altLang="ja-JP" sz="1600" b="1" dirty="0">
                <a:solidFill>
                  <a:prstClr val="white"/>
                </a:solidFill>
                <a:latin typeface="ＭＳ Ｐゴシック" pitchFamily="50" charset="-128"/>
              </a:rPr>
              <a:t>2020</a:t>
            </a:r>
            <a:r>
              <a:rPr lang="ja-JP" altLang="en-US" sz="1600" b="1" dirty="0">
                <a:solidFill>
                  <a:prstClr val="white"/>
                </a:solidFill>
                <a:latin typeface="ＭＳ Ｐゴシック" pitchFamily="50" charset="-128"/>
              </a:rPr>
              <a:t>年</a:t>
            </a:r>
            <a:endParaRPr lang="en-US" altLang="ja-JP" sz="1600" b="1" dirty="0">
              <a:solidFill>
                <a:prstClr val="white"/>
              </a:solidFill>
              <a:latin typeface="ＭＳ Ｐゴシック" pitchFamily="50" charset="-128"/>
            </a:endParaRPr>
          </a:p>
          <a:p>
            <a:pPr algn="ctr"/>
            <a:r>
              <a:rPr lang="ja-JP" altLang="en-US" sz="1600" b="1" dirty="0">
                <a:solidFill>
                  <a:prstClr val="white"/>
                </a:solidFill>
                <a:latin typeface="ＭＳ Ｐゴシック" pitchFamily="50" charset="-128"/>
              </a:rPr>
              <a:t>以後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433247" y="8153638"/>
            <a:ext cx="720501" cy="10570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noAutofit/>
          </a:bodyPr>
          <a:lstStyle/>
          <a:p>
            <a:pPr algn="ctr"/>
            <a:r>
              <a:rPr lang="en-US" altLang="ja-JP" sz="1600" b="1" dirty="0" smtClean="0">
                <a:solidFill>
                  <a:prstClr val="white"/>
                </a:solidFill>
                <a:latin typeface="ＭＳ Ｐゴシック" pitchFamily="50" charset="-128"/>
              </a:rPr>
              <a:t>2020</a:t>
            </a:r>
            <a:r>
              <a:rPr lang="ja-JP" altLang="en-US" sz="1600" b="1" dirty="0" smtClean="0">
                <a:solidFill>
                  <a:prstClr val="white"/>
                </a:solidFill>
                <a:latin typeface="ＭＳ Ｐゴシック" pitchFamily="50" charset="-128"/>
              </a:rPr>
              <a:t>年</a:t>
            </a:r>
            <a:endParaRPr lang="en-US" altLang="ja-JP" sz="1600" b="1" dirty="0">
              <a:solidFill>
                <a:prstClr val="white"/>
              </a:solidFill>
              <a:latin typeface="ＭＳ Ｐゴシック" pitchFamily="50" charset="-128"/>
            </a:endParaRPr>
          </a:p>
        </p:txBody>
      </p:sp>
      <p:cxnSp>
        <p:nvCxnSpPr>
          <p:cNvPr id="118" name="直線コネクタ 117"/>
          <p:cNvCxnSpPr/>
          <p:nvPr/>
        </p:nvCxnSpPr>
        <p:spPr>
          <a:xfrm>
            <a:off x="4222316" y="1133341"/>
            <a:ext cx="0" cy="7696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6983336" y="1133341"/>
            <a:ext cx="0" cy="7696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10433248" y="1133341"/>
            <a:ext cx="0" cy="700735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11221088" y="3171825"/>
            <a:ext cx="0" cy="565831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ホームベース 18"/>
          <p:cNvSpPr/>
          <p:nvPr/>
        </p:nvSpPr>
        <p:spPr>
          <a:xfrm>
            <a:off x="6328792" y="8872080"/>
            <a:ext cx="4069210" cy="288000"/>
          </a:xfrm>
          <a:prstGeom prst="homePlate">
            <a:avLst>
              <a:gd name="adj" fmla="val 47976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>
                <a:solidFill>
                  <a:prstClr val="black"/>
                </a:solidFill>
              </a:rPr>
              <a:t>大阪・光の都市博（仮称）の取り組みに</a:t>
            </a:r>
            <a:r>
              <a:rPr lang="ja-JP" altLang="en-US" sz="1100" dirty="0" smtClean="0">
                <a:solidFill>
                  <a:prstClr val="black"/>
                </a:solidFill>
              </a:rPr>
              <a:t>向けて第３</a:t>
            </a:r>
            <a:r>
              <a:rPr lang="ja-JP" altLang="en-US" sz="1100" dirty="0">
                <a:solidFill>
                  <a:prstClr val="black"/>
                </a:solidFill>
              </a:rPr>
              <a:t>フェーズを検討</a:t>
            </a:r>
          </a:p>
        </p:txBody>
      </p:sp>
      <p:cxnSp>
        <p:nvCxnSpPr>
          <p:cNvPr id="104" name="直線矢印コネクタ 103"/>
          <p:cNvCxnSpPr/>
          <p:nvPr/>
        </p:nvCxnSpPr>
        <p:spPr bwMode="auto">
          <a:xfrm flipV="1">
            <a:off x="12161440" y="3613150"/>
            <a:ext cx="0" cy="397960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ホームベース 101"/>
          <p:cNvSpPr/>
          <p:nvPr/>
        </p:nvSpPr>
        <p:spPr>
          <a:xfrm>
            <a:off x="6864967" y="1128192"/>
            <a:ext cx="3568280" cy="360000"/>
          </a:xfrm>
          <a:prstGeom prst="homePlate">
            <a:avLst>
              <a:gd name="adj" fmla="val 2653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000" dirty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294303" y="1100405"/>
            <a:ext cx="31981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C00000"/>
                </a:solidFill>
              </a:rPr>
              <a:t>民主導のまちづくり・</a:t>
            </a:r>
            <a:r>
              <a:rPr lang="ja-JP" altLang="en-US" sz="1100" dirty="0" smtClean="0">
                <a:solidFill>
                  <a:srgbClr val="C00000"/>
                </a:solidFill>
              </a:rPr>
              <a:t>賑わいづくり</a:t>
            </a:r>
            <a:endParaRPr lang="en-US" altLang="ja-JP" sz="1100" dirty="0" smtClean="0">
              <a:solidFill>
                <a:srgbClr val="C00000"/>
              </a:solidFill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「官」と「民」相互の分担による都市魅力の向上</a:t>
            </a:r>
            <a:endParaRPr lang="ja-JP" altLang="en-US" sz="1000" dirty="0">
              <a:latin typeface="+mn-ea"/>
              <a:ea typeface="+mn-ea"/>
            </a:endParaRPr>
          </a:p>
        </p:txBody>
      </p:sp>
      <p:sp>
        <p:nvSpPr>
          <p:cNvPr id="100" name="ホームベース 99"/>
          <p:cNvSpPr/>
          <p:nvPr/>
        </p:nvSpPr>
        <p:spPr>
          <a:xfrm>
            <a:off x="4053354" y="1128192"/>
            <a:ext cx="3010717" cy="360000"/>
          </a:xfrm>
          <a:prstGeom prst="homePlate">
            <a:avLst>
              <a:gd name="adj" fmla="val 3802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r>
              <a:rPr lang="ja-JP" altLang="en-US" sz="1000" dirty="0">
                <a:solidFill>
                  <a:prstClr val="black"/>
                </a:solidFill>
                <a:latin typeface="ＭＳ Ｐゴシック" pitchFamily="50" charset="-128"/>
              </a:rPr>
              <a:t>民間が主役、行政は</a:t>
            </a:r>
            <a:r>
              <a:rPr lang="ja-JP" altLang="en-US" sz="1000" dirty="0" smtClean="0">
                <a:solidFill>
                  <a:prstClr val="black"/>
                </a:solidFill>
                <a:latin typeface="ＭＳ Ｐゴシック" pitchFamily="50" charset="-128"/>
              </a:rPr>
              <a:t>サポート役</a:t>
            </a:r>
            <a:endParaRPr lang="en-US" altLang="ja-JP" sz="1000" dirty="0" smtClean="0">
              <a:solidFill>
                <a:prstClr val="black"/>
              </a:solidFill>
              <a:latin typeface="ＭＳ Ｐゴシック" pitchFamily="50" charset="-128"/>
            </a:endParaRPr>
          </a:p>
          <a:p>
            <a:pPr marL="128905"/>
            <a:r>
              <a:rPr lang="ja-JP" altLang="en-US" sz="1000" dirty="0" smtClean="0">
                <a:solidFill>
                  <a:prstClr val="black"/>
                </a:solidFill>
                <a:latin typeface="ＭＳ Ｐゴシック" pitchFamily="50" charset="-128"/>
              </a:rPr>
              <a:t>と</a:t>
            </a:r>
            <a:r>
              <a:rPr lang="ja-JP" altLang="en-US" sz="1000" dirty="0">
                <a:solidFill>
                  <a:prstClr val="black"/>
                </a:solidFill>
                <a:latin typeface="ＭＳ Ｐゴシック" pitchFamily="50" charset="-128"/>
              </a:rPr>
              <a:t>の基本的な考え方のもと</a:t>
            </a:r>
            <a:r>
              <a:rPr lang="ja-JP" altLang="en-US" sz="1000" dirty="0" smtClean="0">
                <a:solidFill>
                  <a:prstClr val="black"/>
                </a:solidFill>
                <a:latin typeface="ＭＳ Ｐゴシック" pitchFamily="50" charset="-128"/>
              </a:rPr>
              <a:t>プロジェクトを推進</a:t>
            </a:r>
            <a:endParaRPr lang="ja-JP" altLang="en-US" sz="1000" dirty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sp>
        <p:nvSpPr>
          <p:cNvPr id="88" name="ホームベース 87"/>
          <p:cNvSpPr/>
          <p:nvPr/>
        </p:nvSpPr>
        <p:spPr>
          <a:xfrm>
            <a:off x="1521638" y="1128192"/>
            <a:ext cx="2702035" cy="360000"/>
          </a:xfrm>
          <a:prstGeom prst="homePlate">
            <a:avLst>
              <a:gd name="adj" fmla="val 38027"/>
            </a:avLst>
          </a:prstGeom>
          <a:solidFill>
            <a:schemeClr val="bg1"/>
          </a:soli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>
                <a:solidFill>
                  <a:prstClr val="black"/>
                </a:solidFill>
                <a:latin typeface="ＭＳ Ｐゴシック" pitchFamily="50" charset="-128"/>
              </a:rPr>
              <a:t>官民が一体となり光のまちづくりを推進</a:t>
            </a:r>
            <a:endParaRPr lang="ja-JP" altLang="en-US" sz="1000" dirty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86429" y="696144"/>
            <a:ext cx="3766925" cy="30777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水</a:t>
            </a: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と光の首都大阪の実現に向けた推進イメージ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08112" y="213574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>
                <a:solidFill>
                  <a:srgbClr val="7030A0"/>
                </a:solidFill>
              </a:rPr>
              <a:t>光の</a:t>
            </a:r>
            <a:r>
              <a:rPr lang="ja-JP" altLang="en-US" sz="1600" dirty="0" smtClean="0">
                <a:solidFill>
                  <a:srgbClr val="7030A0"/>
                </a:solidFill>
              </a:rPr>
              <a:t>まちづくり推進委員会の活動について</a:t>
            </a:r>
            <a:endParaRPr kumimoji="1" lang="ja-JP" altLang="en-US" sz="1600" dirty="0" smtClean="0">
              <a:solidFill>
                <a:srgbClr val="7030A0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558316" y="1746647"/>
            <a:ext cx="266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官民が一体となって光のまちづくりに取り組むための指針</a:t>
            </a:r>
            <a:r>
              <a:rPr lang="en-US" altLang="ja-JP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『</a:t>
            </a:r>
            <a:r>
              <a:rPr lang="en-US" altLang="ja-JP" sz="80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大阪光のまちづくり2020 構想』（第1稿</a:t>
            </a:r>
            <a:r>
              <a:rPr lang="en-US" altLang="ja-JP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r>
              <a:rPr lang="ja-JP" altLang="en-US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策定（</a:t>
            </a:r>
            <a:r>
              <a:rPr lang="en-US" altLang="ja-JP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2010.8</a:t>
            </a:r>
            <a:r>
              <a:rPr lang="ja-JP" altLang="en-US" sz="80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315475" y="2371005"/>
            <a:ext cx="2025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「大阪光のまちづくり技術指針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」公開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「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第２フェーズアクションプラン」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策定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558316" y="2165748"/>
            <a:ext cx="266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構成</a:t>
            </a:r>
            <a:endParaRPr lang="en-US" altLang="ja-JP" sz="9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9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＜</a:t>
            </a:r>
            <a:r>
              <a:rPr lang="en-US" altLang="ja-JP" sz="9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第１編光のグランドデザイン＞</a:t>
            </a:r>
          </a:p>
          <a:p>
            <a:r>
              <a:rPr lang="en-US" altLang="ja-JP" sz="9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＜第２編光のまちづくり参考技術指針＞</a:t>
            </a:r>
          </a:p>
          <a:p>
            <a:r>
              <a:rPr lang="en-US" altLang="ja-JP" sz="9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＜第３編アクションプラン</a:t>
            </a:r>
            <a:r>
              <a:rPr lang="en-US" altLang="ja-JP" sz="9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＞</a:t>
            </a:r>
          </a:p>
          <a:p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同構想の礎であり、光のまちづくりグランドデザインを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取りまとめた「大阪のライトアップ戦略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『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光のまちづくり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計画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』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」は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2004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年に策定。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" name="二等辺三角形 108"/>
          <p:cNvSpPr/>
          <p:nvPr/>
        </p:nvSpPr>
        <p:spPr>
          <a:xfrm rot="10800000">
            <a:off x="2669044" y="1531665"/>
            <a:ext cx="172928" cy="14907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723924" y="2444995"/>
            <a:ext cx="635652" cy="179465"/>
          </a:xfrm>
          <a:prstGeom prst="rightArrow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大かっこ 14"/>
          <p:cNvSpPr/>
          <p:nvPr/>
        </p:nvSpPr>
        <p:spPr>
          <a:xfrm>
            <a:off x="3579737" y="2444994"/>
            <a:ext cx="72008" cy="268363"/>
          </a:xfrm>
          <a:prstGeom prst="rightBracket">
            <a:avLst>
              <a:gd name="adj" fmla="val 0"/>
            </a:avLst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54870" y="5693490"/>
            <a:ext cx="905257" cy="38640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wrap="square"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100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その他</a:t>
            </a:r>
            <a:endParaRPr lang="ja-JP" altLang="en-US" sz="1000" dirty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58139" y="3288432"/>
            <a:ext cx="895285" cy="540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53973" y="1690269"/>
            <a:ext cx="1044000" cy="74520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ctr"/>
            <a:r>
              <a:rPr lang="ja-JP" altLang="en-US" sz="105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大阪</a:t>
            </a:r>
            <a:endParaRPr lang="en-US" altLang="ja-JP" sz="105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05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光</a:t>
            </a:r>
            <a:r>
              <a:rPr lang="ja-JP" altLang="en-US" sz="105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のまちづくり</a:t>
            </a:r>
          </a:p>
          <a:p>
            <a:pPr algn="ctr"/>
            <a:r>
              <a:rPr lang="ja-JP" altLang="en-US" sz="105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2020 構想</a:t>
            </a:r>
            <a:endParaRPr lang="ja-JP" altLang="en-US" sz="105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3973" y="3086258"/>
            <a:ext cx="1044000" cy="252000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454870" y="2834709"/>
            <a:ext cx="864000" cy="35742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  <a:prstDash val="solid"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90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光の</a:t>
            </a:r>
            <a:endParaRPr lang="en-US" altLang="ja-JP" sz="900" smtClean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  <a:p>
            <a:pPr algn="ctr">
              <a:spcBef>
                <a:spcPts val="0"/>
              </a:spcBef>
            </a:pPr>
            <a:r>
              <a:rPr lang="ja-JP" altLang="en-US" sz="90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ネックレス構想</a:t>
            </a:r>
            <a:endParaRPr lang="en-US" altLang="ja-JP" sz="900" smtClean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353973" y="2496344"/>
            <a:ext cx="1104238" cy="282891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noAutofit/>
          </a:bodyPr>
          <a:lstStyle/>
          <a:p>
            <a:pPr>
              <a:spcBef>
                <a:spcPts val="0"/>
              </a:spcBef>
            </a:pPr>
            <a:r>
              <a:rPr lang="ja-JP" altLang="en-US" sz="80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大阪光のまちづくりの基本方針</a:t>
            </a:r>
          </a:p>
          <a:p>
            <a:pPr>
              <a:spcBef>
                <a:spcPts val="0"/>
              </a:spcBef>
            </a:pPr>
            <a:endParaRPr lang="en-US" altLang="ja-JP" sz="800" smtClean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4600600" y="2729376"/>
            <a:ext cx="0" cy="58532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7092144" y="2136304"/>
            <a:ext cx="820824" cy="1804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ja-JP" altLang="en-US" sz="700" dirty="0">
                <a:solidFill>
                  <a:prstClr val="black"/>
                </a:solidFill>
                <a:latin typeface="HGP創英角ｺﾞｼｯｸUB" pitchFamily="50" charset="-128"/>
              </a:rPr>
              <a:t>基本的</a:t>
            </a:r>
            <a:r>
              <a:rPr lang="ja-JP" altLang="en-US" sz="700" dirty="0" smtClean="0">
                <a:solidFill>
                  <a:prstClr val="black"/>
                </a:solidFill>
                <a:latin typeface="HGP創英角ｺﾞｼｯｸUB" pitchFamily="50" charset="-128"/>
              </a:rPr>
              <a:t>な考え方</a:t>
            </a:r>
            <a:endParaRPr lang="ja-JP" altLang="en-US" sz="7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7983437" y="2080285"/>
            <a:ext cx="1780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「</a:t>
            </a:r>
            <a:r>
              <a:rPr lang="en-US" altLang="ja-JP" sz="700" dirty="0" err="1">
                <a:solidFill>
                  <a:prstClr val="black"/>
                </a:solidFill>
                <a:latin typeface="HGP創英角ｺﾞｼｯｸUB" panose="020B0900000000000000" pitchFamily="50" charset="-128"/>
              </a:rPr>
              <a:t>日常（景観</a:t>
            </a:r>
            <a:r>
              <a:rPr lang="en-US" altLang="ja-JP" sz="7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）」</a:t>
            </a:r>
            <a:r>
              <a:rPr lang="en-US" altLang="ja-JP" sz="700" dirty="0" err="1">
                <a:solidFill>
                  <a:prstClr val="black"/>
                </a:solidFill>
                <a:latin typeface="HGP創英角ｺﾞｼｯｸUB" panose="020B0900000000000000" pitchFamily="50" charset="-128"/>
              </a:rPr>
              <a:t>と「非日常（オペレーション</a:t>
            </a:r>
            <a:r>
              <a:rPr lang="en-US" altLang="ja-JP" sz="7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）</a:t>
            </a:r>
            <a:r>
              <a:rPr lang="ja-JP" altLang="en-US" sz="7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」</a:t>
            </a:r>
            <a:endParaRPr lang="en-US" altLang="ja-JP" sz="700" dirty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  <a:p>
            <a:r>
              <a:rPr lang="en-US" altLang="ja-JP" sz="700" dirty="0" smtClean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２つの視点で光景観づくりを推進</a:t>
            </a:r>
            <a:endParaRPr lang="en-US" altLang="ja-JP" sz="700" dirty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6429" y="3341973"/>
            <a:ext cx="1174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光の都市軸</a:t>
            </a:r>
            <a:endParaRPr lang="en-US" altLang="ja-JP" sz="1000" dirty="0">
              <a:solidFill>
                <a:prstClr val="white"/>
              </a:solidFill>
              <a:latin typeface="HGP創英角ｺﾞｼｯｸUB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（常設のあかり）</a:t>
            </a:r>
          </a:p>
        </p:txBody>
      </p:sp>
      <p:cxnSp>
        <p:nvCxnSpPr>
          <p:cNvPr id="49" name="直線矢印コネクタ 48"/>
          <p:cNvCxnSpPr/>
          <p:nvPr/>
        </p:nvCxnSpPr>
        <p:spPr bwMode="auto">
          <a:xfrm flipV="1">
            <a:off x="1456550" y="6849960"/>
            <a:ext cx="0" cy="65706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458139" y="3892805"/>
            <a:ext cx="895285" cy="78700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6429" y="4106461"/>
            <a:ext cx="1175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光の暦</a:t>
            </a:r>
            <a:endParaRPr lang="en-US" altLang="ja-JP" sz="1000" dirty="0">
              <a:solidFill>
                <a:prstClr val="white"/>
              </a:solidFill>
              <a:latin typeface="HGP創英角ｺﾞｼｯｸUB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（イベント）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458139" y="4754620"/>
            <a:ext cx="895285" cy="7968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6430" y="4938454"/>
            <a:ext cx="11748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光百景</a:t>
            </a:r>
            <a:endParaRPr lang="en-US" altLang="ja-JP" sz="1000" dirty="0">
              <a:solidFill>
                <a:prstClr val="white"/>
              </a:solidFill>
              <a:latin typeface="HGP創英角ｺﾞｼｯｸUB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white"/>
                </a:solidFill>
                <a:latin typeface="HGP創英角ｺﾞｼｯｸUB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HGP創英角ｺﾞｼｯｸUB" panose="020B0900000000000000" pitchFamily="50" charset="-128"/>
              </a:rPr>
              <a:t>（ﾌﾟﾛﾓｰｼｮﾝ）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65576" y="7126942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  <a:latin typeface="HGP創英角ｺﾞｼｯｸUB" pitchFamily="50" charset="-128"/>
              </a:rPr>
              <a:t>光景観整備</a:t>
            </a:r>
            <a:endParaRPr lang="ja-JP" altLang="en-US" sz="1100" dirty="0"/>
          </a:p>
        </p:txBody>
      </p:sp>
      <p:sp>
        <p:nvSpPr>
          <p:cNvPr id="110" name="正方形/長方形 109"/>
          <p:cNvSpPr/>
          <p:nvPr/>
        </p:nvSpPr>
        <p:spPr>
          <a:xfrm>
            <a:off x="536108" y="6786478"/>
            <a:ext cx="7489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  <a:latin typeface="HGP創英角ｺﾞｼｯｸUB" pitchFamily="50" charset="-128"/>
              </a:rPr>
              <a:t>観光集客</a:t>
            </a:r>
            <a:endParaRPr lang="ja-JP" altLang="en-US" sz="1100" dirty="0"/>
          </a:p>
        </p:txBody>
      </p:sp>
      <p:sp>
        <p:nvSpPr>
          <p:cNvPr id="112" name="正方形/長方形 111"/>
          <p:cNvSpPr/>
          <p:nvPr/>
        </p:nvSpPr>
        <p:spPr>
          <a:xfrm>
            <a:off x="536108" y="6441678"/>
            <a:ext cx="7489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 smtClean="0">
                <a:solidFill>
                  <a:srgbClr val="C00000"/>
                </a:solidFill>
                <a:latin typeface="HGP創英角ｺﾞｼｯｸUB" pitchFamily="50" charset="-128"/>
              </a:rPr>
              <a:t>市民意識</a:t>
            </a:r>
            <a:endParaRPr lang="ja-JP" altLang="en-US" sz="110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528375" y="5691113"/>
            <a:ext cx="2352146" cy="3879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wrap="square" rtlCol="0">
            <a:noAutofit/>
          </a:bodyPr>
          <a:lstStyle/>
          <a:p>
            <a:pPr algn="ctr">
              <a:spcBef>
                <a:spcPts val="0"/>
              </a:spcBef>
            </a:pPr>
            <a:endParaRPr lang="ja-JP" altLang="en-US" sz="1000" dirty="0">
              <a:solidFill>
                <a:prstClr val="black"/>
              </a:solidFill>
              <a:latin typeface="HGP創英角ｺﾞｼｯｸUB" panose="020B0900000000000000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558316" y="5685494"/>
            <a:ext cx="2322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光のまちづくり企画推進委員会から「光のまちづくり推進委員会」に改称（2013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ja-JP" altLang="en-US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04242" y="1580977"/>
            <a:ext cx="23565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>
                <a:latin typeface="+mn-ea"/>
                <a:ea typeface="+mn-ea"/>
              </a:rPr>
              <a:t>公共空間を中心と</a:t>
            </a:r>
            <a:r>
              <a:rPr lang="ja-JP" altLang="en-US" sz="800" smtClean="0">
                <a:latin typeface="+mn-ea"/>
                <a:ea typeface="+mn-ea"/>
              </a:rPr>
              <a:t>した</a:t>
            </a:r>
            <a:endParaRPr lang="en-US" altLang="ja-JP" sz="800" smtClean="0">
              <a:latin typeface="+mn-ea"/>
              <a:ea typeface="+mn-ea"/>
            </a:endParaRPr>
          </a:p>
          <a:p>
            <a:pPr algn="ctr"/>
            <a:r>
              <a:rPr lang="ja-JP" altLang="en-US" sz="800" smtClean="0">
                <a:latin typeface="+mn-ea"/>
                <a:ea typeface="+mn-ea"/>
              </a:rPr>
              <a:t>光</a:t>
            </a:r>
            <a:r>
              <a:rPr lang="ja-JP" altLang="en-US" sz="800">
                <a:latin typeface="+mn-ea"/>
                <a:ea typeface="+mn-ea"/>
              </a:rPr>
              <a:t>による都市魅力の</a:t>
            </a:r>
            <a:r>
              <a:rPr lang="ja-JP" altLang="en-US" sz="800" smtClean="0">
                <a:latin typeface="+mn-ea"/>
                <a:ea typeface="+mn-ea"/>
              </a:rPr>
              <a:t>創造</a:t>
            </a:r>
            <a:endParaRPr lang="ja-JP" altLang="en-US" sz="800">
              <a:latin typeface="+mn-ea"/>
              <a:ea typeface="+mn-ea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147601" y="1520485"/>
            <a:ext cx="3069624" cy="5615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800" dirty="0">
                <a:latin typeface="+mn-ea"/>
                <a:ea typeface="+mn-ea"/>
              </a:rPr>
              <a:t>公共空間・民有地相互に</a:t>
            </a:r>
            <a:r>
              <a:rPr lang="ja-JP" altLang="en-US" sz="800" dirty="0" smtClean="0">
                <a:latin typeface="+mn-ea"/>
                <a:ea typeface="+mn-ea"/>
              </a:rPr>
              <a:t>よる</a:t>
            </a:r>
            <a:endParaRPr lang="en-US" altLang="ja-JP" sz="800" dirty="0" smtClean="0">
              <a:latin typeface="+mn-ea"/>
              <a:ea typeface="+mn-ea"/>
            </a:endParaRPr>
          </a:p>
          <a:p>
            <a:pPr algn="ctr"/>
            <a:r>
              <a:rPr lang="ja-JP" altLang="en-US" sz="800" dirty="0" smtClean="0">
                <a:latin typeface="+mn-ea"/>
                <a:ea typeface="+mn-ea"/>
              </a:rPr>
              <a:t>都市</a:t>
            </a:r>
            <a:r>
              <a:rPr lang="ja-JP" altLang="en-US" sz="800" dirty="0">
                <a:latin typeface="+mn-ea"/>
                <a:ea typeface="+mn-ea"/>
              </a:rPr>
              <a:t>魅力の拡大と新たな価値の</a:t>
            </a:r>
            <a:r>
              <a:rPr lang="ja-JP" altLang="en-US" sz="800" dirty="0" smtClean="0">
                <a:latin typeface="+mn-ea"/>
                <a:ea typeface="+mn-ea"/>
              </a:rPr>
              <a:t>創造</a:t>
            </a:r>
            <a:endParaRPr lang="en-US" altLang="ja-JP" sz="800" dirty="0" smtClean="0">
              <a:latin typeface="+mn-ea"/>
              <a:ea typeface="+mn-ea"/>
            </a:endParaRPr>
          </a:p>
          <a:p>
            <a:pPr algn="ctr"/>
            <a:endParaRPr lang="en-US" altLang="ja-JP" sz="800" dirty="0">
              <a:latin typeface="+mn-ea"/>
              <a:ea typeface="+mn-ea"/>
            </a:endParaRPr>
          </a:p>
          <a:p>
            <a:pPr algn="ctr"/>
            <a:endParaRPr lang="en-US" altLang="ja-JP" sz="800" dirty="0" smtClean="0">
              <a:latin typeface="+mn-ea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226845" y="1831802"/>
            <a:ext cx="2880000" cy="216024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800">
                <a:solidFill>
                  <a:schemeClr val="tx1"/>
                </a:solidFill>
              </a:rPr>
              <a:t>官：制度整備・その他支援／民：光景観を活用したビジネス</a:t>
            </a:r>
            <a:r>
              <a:rPr lang="ja-JP" altLang="en-US" sz="800" smtClean="0">
                <a:solidFill>
                  <a:schemeClr val="tx1"/>
                </a:solidFill>
              </a:rPr>
              <a:t>展開</a:t>
            </a:r>
            <a:endParaRPr lang="ja-JP" altLang="en-US" sz="800">
              <a:solidFill>
                <a:schemeClr val="tx1"/>
              </a:solidFill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9591184" y="1632248"/>
            <a:ext cx="216030" cy="11398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056823" y="2390491"/>
            <a:ext cx="2700161" cy="371420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7064070" y="2400914"/>
            <a:ext cx="2701357" cy="2616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ja-JP" sz="110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「第</a:t>
            </a:r>
            <a:r>
              <a:rPr lang="ja-JP" altLang="en-US" sz="110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３</a:t>
            </a:r>
            <a:r>
              <a:rPr lang="en-US" altLang="ja-JP" sz="110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フェーズアクションプラン</a:t>
            </a:r>
            <a:r>
              <a:rPr lang="en-US" altLang="ja-JP" sz="110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」</a:t>
            </a:r>
            <a:r>
              <a:rPr lang="en-US" altLang="ja-JP" sz="110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策定</a:t>
            </a:r>
          </a:p>
        </p:txBody>
      </p:sp>
      <p:sp>
        <p:nvSpPr>
          <p:cNvPr id="142" name="右矢印 141"/>
          <p:cNvSpPr/>
          <p:nvPr/>
        </p:nvSpPr>
        <p:spPr>
          <a:xfrm>
            <a:off x="6257950" y="2444995"/>
            <a:ext cx="255983" cy="179465"/>
          </a:xfrm>
          <a:prstGeom prst="rightArrow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147600" y="2713418"/>
            <a:ext cx="2517431" cy="3804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tIns="36000" bIns="36000" rtlCol="0">
            <a:spAutoFit/>
          </a:bodyPr>
          <a:lstStyle/>
          <a:p>
            <a:r>
              <a:rPr lang="ja-JP" altLang="en-US" sz="1000">
                <a:latin typeface="HGP創英角ｺﾞｼｯｸUB" panose="020B0900000000000000" pitchFamily="50" charset="-128"/>
              </a:rPr>
              <a:t>１．</a:t>
            </a:r>
            <a:r>
              <a:rPr lang="en-US" altLang="ja-JP" sz="1000" smtClean="0">
                <a:latin typeface="HGP創英角ｺﾞｼｯｸUB" panose="020B0900000000000000" pitchFamily="50" charset="-128"/>
              </a:rPr>
              <a:t>大阪</a:t>
            </a:r>
            <a:r>
              <a:rPr lang="en-US" altLang="ja-JP" sz="1000">
                <a:latin typeface="HGP創英角ｺﾞｼｯｸUB" panose="020B0900000000000000" pitchFamily="50" charset="-128"/>
              </a:rPr>
              <a:t>・光の都市博（仮称）</a:t>
            </a:r>
            <a:r>
              <a:rPr lang="en-US" altLang="ja-JP" sz="1000" smtClean="0">
                <a:latin typeface="HGP創英角ｺﾞｼｯｸUB" panose="020B0900000000000000" pitchFamily="50" charset="-128"/>
              </a:rPr>
              <a:t>の</a:t>
            </a:r>
          </a:p>
          <a:p>
            <a:r>
              <a:rPr lang="ja-JP" altLang="en-US" sz="1000">
                <a:latin typeface="HGP創英角ｺﾞｼｯｸUB" panose="020B0900000000000000" pitchFamily="50" charset="-128"/>
              </a:rPr>
              <a:t>　</a:t>
            </a:r>
            <a:r>
              <a:rPr lang="ja-JP" altLang="en-US" sz="1000" smtClean="0">
                <a:latin typeface="HGP創英角ｺﾞｼｯｸUB" panose="020B0900000000000000" pitchFamily="50" charset="-128"/>
              </a:rPr>
              <a:t>　</a:t>
            </a:r>
            <a:r>
              <a:rPr lang="en-US" altLang="ja-JP" sz="1000" smtClean="0">
                <a:latin typeface="HGP創英角ｺﾞｼｯｸUB" panose="020B0900000000000000" pitchFamily="50" charset="-128"/>
              </a:rPr>
              <a:t>具体的な計画策定</a:t>
            </a:r>
            <a:endParaRPr lang="en-US" altLang="ja-JP" sz="1000">
              <a:latin typeface="HGP創英角ｺﾞｼｯｸUB" panose="020B0900000000000000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7147600" y="5592688"/>
            <a:ext cx="2517431" cy="2265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tIns="36000" bIns="36000" rtlCol="0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</a:rPr>
              <a:t>２．</a:t>
            </a:r>
            <a:r>
              <a:rPr lang="en-US" altLang="ja-JP" sz="1000" dirty="0" smtClean="0">
                <a:latin typeface="HGP創英角ｺﾞｼｯｸUB" panose="020B0900000000000000" pitchFamily="50" charset="-128"/>
              </a:rPr>
              <a:t>2020</a:t>
            </a:r>
            <a:r>
              <a:rPr lang="ja-JP" altLang="en-US" sz="1000" dirty="0" smtClean="0">
                <a:latin typeface="HGP創英角ｺﾞｼｯｸUB" panose="020B0900000000000000" pitchFamily="50" charset="-128"/>
              </a:rPr>
              <a:t>年以降の構想策定 </a:t>
            </a:r>
            <a:r>
              <a:rPr lang="ja-JP" altLang="en-US" sz="800" dirty="0" smtClean="0">
                <a:latin typeface="HGP創英角ｺﾞｼｯｸUB" panose="020B0900000000000000" pitchFamily="50" charset="-128"/>
              </a:rPr>
              <a:t>（ブラッシュアップ）</a:t>
            </a:r>
            <a:endParaRPr lang="en-US" altLang="ja-JP" sz="800" dirty="0">
              <a:latin typeface="HGP創英角ｺﾞｼｯｸUB" panose="020B0900000000000000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7150401" y="3091460"/>
            <a:ext cx="2446214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altLang="ja-JP" sz="90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《1-1.》</a:t>
            </a:r>
            <a:r>
              <a:rPr lang="ja-JP" altLang="en-US" sz="90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エリア別の「日常」「非日常」の指針検討</a:t>
            </a:r>
            <a:endParaRPr lang="en-US" altLang="ja-JP" sz="800" dirty="0">
              <a:solidFill>
                <a:srgbClr val="C00000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9882967" y="830155"/>
            <a:ext cx="476660" cy="211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ja-JP" sz="900" smtClean="0">
                <a:solidFill>
                  <a:prstClr val="black"/>
                </a:solidFill>
                <a:latin typeface="HGP創英角ｺﾞｼｯｸUB" pitchFamily="50" charset="-128"/>
              </a:rPr>
              <a:t>2019</a:t>
            </a:r>
            <a:r>
              <a:rPr lang="ja-JP" altLang="en-US" sz="900" smtClean="0">
                <a:solidFill>
                  <a:prstClr val="black"/>
                </a:solidFill>
                <a:latin typeface="HGP創英角ｺﾞｼｯｸUB" pitchFamily="50" charset="-128"/>
              </a:rPr>
              <a:t>年</a:t>
            </a:r>
            <a:endParaRPr lang="ja-JP" altLang="en-US" sz="9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6449450" y="830155"/>
            <a:ext cx="476660" cy="211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ja-JP" sz="900" smtClean="0">
                <a:solidFill>
                  <a:prstClr val="black"/>
                </a:solidFill>
                <a:latin typeface="HGP創英角ｺﾞｼｯｸUB" pitchFamily="50" charset="-128"/>
              </a:rPr>
              <a:t>2016</a:t>
            </a:r>
            <a:r>
              <a:rPr lang="ja-JP" altLang="en-US" sz="900" smtClean="0">
                <a:solidFill>
                  <a:prstClr val="black"/>
                </a:solidFill>
                <a:latin typeface="HGP創英角ｺﾞｼｯｸUB" pitchFamily="50" charset="-128"/>
              </a:rPr>
              <a:t>年</a:t>
            </a:r>
            <a:endParaRPr lang="ja-JP" altLang="en-US" sz="9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7150401" y="4080520"/>
            <a:ext cx="1659015" cy="2308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altLang="ja-JP" sz="900" dirty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《</a:t>
            </a:r>
            <a:r>
              <a:rPr lang="en-US" altLang="ja-JP" sz="9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1-2.》</a:t>
            </a:r>
            <a:r>
              <a:rPr lang="ja-JP" altLang="en-US" sz="9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国内外への発信力強化</a:t>
            </a:r>
            <a:endParaRPr lang="en-US" altLang="ja-JP" sz="800" dirty="0">
              <a:solidFill>
                <a:srgbClr val="C00000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7139821" y="4256340"/>
            <a:ext cx="2488988" cy="32316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 anchor="t" anchorCtr="0">
            <a:spAutoFit/>
          </a:bodyPr>
          <a:lstStyle/>
          <a:p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・ 国内外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に向けたプロモーションの強化と観光振興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大阪・光の饗宴と連携　　</a:t>
            </a:r>
            <a:r>
              <a:rPr lang="en-US" altLang="ja-JP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※</a:t>
            </a:r>
            <a:r>
              <a:rPr lang="en-US" altLang="ja-JP" sz="7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LUC</a:t>
            </a:r>
            <a:r>
              <a:rPr lang="ja-JP" altLang="en-US" sz="7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Ｉと</a:t>
            </a:r>
            <a:r>
              <a:rPr lang="ja-JP" altLang="en-US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の連携</a:t>
            </a:r>
            <a:r>
              <a:rPr lang="ja-JP" altLang="en-US" sz="7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強化　等</a:t>
            </a:r>
            <a:endParaRPr lang="en-US" altLang="ja-JP" sz="7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7139821" y="3278906"/>
            <a:ext cx="2276434" cy="83099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 anchor="t" anchorCtr="0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エリア</a:t>
            </a:r>
            <a:r>
              <a:rPr lang="ja-JP" altLang="en-US" sz="800" dirty="0">
                <a:solidFill>
                  <a:prstClr val="black"/>
                </a:solidFill>
                <a:latin typeface="+mn-ea"/>
                <a:ea typeface="+mn-ea"/>
              </a:rPr>
              <a:t>選定とエリア別のブランドや個性を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活かした</a:t>
            </a:r>
            <a:r>
              <a:rPr lang="ja-JP" altLang="en-US" sz="800" dirty="0">
                <a:solidFill>
                  <a:prstClr val="black"/>
                </a:solidFill>
                <a:latin typeface="+mn-ea"/>
                <a:ea typeface="+mn-ea"/>
              </a:rPr>
              <a:t>日常・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非日常（</a:t>
            </a:r>
            <a:r>
              <a:rPr lang="ja-JP" altLang="en-US" sz="800" dirty="0">
                <a:solidFill>
                  <a:prstClr val="black"/>
                </a:solidFill>
                <a:latin typeface="+mn-ea"/>
                <a:ea typeface="+mn-ea"/>
              </a:rPr>
              <a:t>光の都市軸と光の暦）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において</a:t>
            </a:r>
            <a:r>
              <a:rPr lang="ja-JP" altLang="en-US" sz="800" dirty="0">
                <a:solidFill>
                  <a:prstClr val="black"/>
                </a:solidFill>
                <a:latin typeface="+mn-ea"/>
                <a:ea typeface="+mn-ea"/>
              </a:rPr>
              <a:t>まちづくり団体との連携に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よる具体的プログラム</a:t>
            </a:r>
            <a:r>
              <a:rPr lang="ja-JP" altLang="en-US" sz="800" dirty="0">
                <a:solidFill>
                  <a:prstClr val="black"/>
                </a:solidFill>
                <a:latin typeface="+mn-ea"/>
                <a:ea typeface="+mn-ea"/>
              </a:rPr>
              <a:t>などの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  <a:ea typeface="+mn-ea"/>
              </a:rPr>
              <a:t>策定</a:t>
            </a:r>
            <a:endParaRPr lang="en-US" altLang="ja-JP" sz="8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r>
              <a:rPr lang="en-US" altLang="ja-JP" sz="700" dirty="0" smtClean="0">
                <a:solidFill>
                  <a:prstClr val="black"/>
                </a:solidFill>
                <a:latin typeface="+mn-ea"/>
                <a:ea typeface="+mn-ea"/>
              </a:rPr>
              <a:t>※</a:t>
            </a:r>
            <a:r>
              <a:rPr lang="ja-JP" altLang="en-US" sz="700" dirty="0">
                <a:solidFill>
                  <a:prstClr val="black"/>
                </a:solidFill>
                <a:latin typeface="+mn-ea"/>
                <a:ea typeface="+mn-ea"/>
              </a:rPr>
              <a:t>梅田・中之島・御堂筋のまちづくりに関する意見</a:t>
            </a:r>
            <a:r>
              <a:rPr lang="ja-JP" altLang="en-US" sz="700" dirty="0" smtClean="0">
                <a:solidFill>
                  <a:prstClr val="black"/>
                </a:solidFill>
                <a:latin typeface="+mn-ea"/>
                <a:ea typeface="+mn-ea"/>
              </a:rPr>
              <a:t>交換会</a:t>
            </a:r>
            <a:r>
              <a:rPr lang="ja-JP" altLang="en-US" sz="700" dirty="0">
                <a:solidFill>
                  <a:prstClr val="black"/>
                </a:solidFill>
                <a:latin typeface="+mn-ea"/>
                <a:ea typeface="+mn-ea"/>
              </a:rPr>
              <a:t>と</a:t>
            </a:r>
            <a:r>
              <a:rPr lang="ja-JP" altLang="en-US" sz="700" dirty="0" smtClean="0">
                <a:solidFill>
                  <a:prstClr val="black"/>
                </a:solidFill>
                <a:latin typeface="+mn-ea"/>
                <a:ea typeface="+mn-ea"/>
              </a:rPr>
              <a:t>連携</a:t>
            </a:r>
            <a:endParaRPr lang="en-US" altLang="ja-JP" sz="7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1213468" y="3216424"/>
            <a:ext cx="587932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 flipV="1">
            <a:off x="11801400" y="1178945"/>
            <a:ext cx="0" cy="203747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3" name="テキスト ボックス 172"/>
          <p:cNvSpPr txBox="1"/>
          <p:nvPr/>
        </p:nvSpPr>
        <p:spPr>
          <a:xfrm>
            <a:off x="10508202" y="830155"/>
            <a:ext cx="1111081" cy="211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900" smtClean="0">
                <a:solidFill>
                  <a:prstClr val="black"/>
                </a:solidFill>
                <a:latin typeface="HGP創英角ｺﾞｼｯｸUB" pitchFamily="50" charset="-128"/>
              </a:rPr>
              <a:t>2020</a:t>
            </a:r>
            <a:r>
              <a:rPr lang="ja-JP" altLang="en-US" sz="900" smtClean="0">
                <a:solidFill>
                  <a:prstClr val="black"/>
                </a:solidFill>
                <a:latin typeface="HGP創英角ｺﾞｼｯｸUB" pitchFamily="50" charset="-128"/>
              </a:rPr>
              <a:t>年</a:t>
            </a:r>
            <a:endParaRPr lang="ja-JP" altLang="en-US" sz="9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5400000">
            <a:off x="10395440" y="883400"/>
            <a:ext cx="108000" cy="108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10054829" y="2280319"/>
            <a:ext cx="217625" cy="38318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eaVert" wrap="square" lIns="46800" rIns="46800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P創英角ｺﾞｼｯｸUB" panose="020B0900000000000000" pitchFamily="50" charset="-128"/>
              </a:rPr>
              <a:t>プロモーションの強化</a:t>
            </a:r>
            <a:r>
              <a:rPr lang="ja-JP" altLang="en-US" sz="800" dirty="0">
                <a:latin typeface="HGP創英角ｺﾞｼｯｸUB" panose="020B0900000000000000" pitchFamily="50" charset="-128"/>
              </a:rPr>
              <a:t>　</a:t>
            </a:r>
            <a:r>
              <a:rPr lang="ja-JP" altLang="en-US" sz="800" dirty="0" smtClean="0">
                <a:latin typeface="HGP創英角ｺﾞｼｯｸUB" panose="020B0900000000000000" pitchFamily="50" charset="-128"/>
              </a:rPr>
              <a:t>～２０２０年の準備期間</a:t>
            </a:r>
            <a:endParaRPr lang="en-US" altLang="ja-JP" sz="800" dirty="0">
              <a:latin typeface="HGP創英角ｺﾞｼｯｸUB" panose="020B0900000000000000" pitchFamily="50" charset="-128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7226844" y="5825640"/>
            <a:ext cx="2488987" cy="20005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 anchor="t" anchorCtr="0">
            <a:spAutoFit/>
          </a:bodyPr>
          <a:lstStyle/>
          <a:p>
            <a:pPr marL="90488" indent="-90488">
              <a:buFont typeface="Wingdings" panose="05000000000000000000" pitchFamily="2" charset="2"/>
              <a:buChar char="l"/>
            </a:pPr>
            <a:r>
              <a:rPr lang="ja-JP" altLang="en-US" sz="7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</a:t>
            </a:r>
            <a:r>
              <a:rPr lang="ja-JP" altLang="en-US" sz="7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のまちづくりの更なる魅力向上</a:t>
            </a:r>
            <a:endParaRPr lang="en-US" altLang="ja-JP" sz="7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9416255" y="3136617"/>
            <a:ext cx="516883" cy="1440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8000" tIns="18000" rIns="18000" bIns="18000" rtlCol="0" anchor="ctr" anchorCtr="0">
            <a:spAutoFit/>
          </a:bodyPr>
          <a:lstStyle/>
          <a:p>
            <a:pPr algn="ctr"/>
            <a:r>
              <a:rPr lang="ja-JP" altLang="en-US" sz="700">
                <a:solidFill>
                  <a:schemeClr val="bg1"/>
                </a:solidFill>
                <a:latin typeface="HGP創英角ｺﾞｼｯｸUB" pitchFamily="50" charset="-128"/>
              </a:rPr>
              <a:t>コンテンツ</a:t>
            </a:r>
            <a:endParaRPr lang="ja-JP" altLang="en-US" sz="700" dirty="0">
              <a:solidFill>
                <a:schemeClr val="bg1"/>
              </a:solidFill>
              <a:latin typeface="HGP創英角ｺﾞｼｯｸUB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696869" y="4128663"/>
            <a:ext cx="439842" cy="1440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8000" tIns="18000" rIns="18000" bIns="18000" rtlCol="0" anchor="ctr" anchorCtr="0">
            <a:spAutoFit/>
          </a:bodyPr>
          <a:lstStyle/>
          <a:p>
            <a:pPr algn="ctr"/>
            <a:r>
              <a:rPr lang="ja-JP" altLang="en-US" sz="700" dirty="0">
                <a:solidFill>
                  <a:schemeClr val="bg1"/>
                </a:solidFill>
                <a:latin typeface="HGP創英角ｺﾞｼｯｸUB" pitchFamily="50" charset="-128"/>
              </a:rPr>
              <a:t>発信力</a:t>
            </a:r>
          </a:p>
        </p:txBody>
      </p:sp>
      <p:sp>
        <p:nvSpPr>
          <p:cNvPr id="165" name="右大かっこ 164"/>
          <p:cNvSpPr/>
          <p:nvPr/>
        </p:nvSpPr>
        <p:spPr>
          <a:xfrm>
            <a:off x="9293118" y="3371357"/>
            <a:ext cx="72000" cy="673573"/>
          </a:xfrm>
          <a:prstGeom prst="rightBracket">
            <a:avLst>
              <a:gd name="adj" fmla="val 0"/>
            </a:avLst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9416255" y="3360560"/>
            <a:ext cx="288147" cy="735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eaVert" wrap="square" lIns="36000" tIns="36000" rIns="36000" bIns="36000" rtlCol="0" anchor="ctr" anchorCtr="0">
            <a:spAutoFit/>
          </a:bodyPr>
          <a:lstStyle/>
          <a:p>
            <a:pPr algn="ctr"/>
            <a:r>
              <a:rPr lang="ja-JP" altLang="en-US" sz="700" dirty="0" smtClean="0">
                <a:solidFill>
                  <a:prstClr val="black"/>
                </a:solidFill>
                <a:latin typeface="HGP創英角ｺﾞｼｯｸUB" pitchFamily="50" charset="-128"/>
              </a:rPr>
              <a:t>まちづくり団体と連携</a:t>
            </a:r>
            <a:endParaRPr lang="ja-JP" altLang="en-US" sz="7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148" name="右矢印 147"/>
          <p:cNvSpPr/>
          <p:nvPr/>
        </p:nvSpPr>
        <p:spPr>
          <a:xfrm>
            <a:off x="6844746" y="2444995"/>
            <a:ext cx="255983" cy="179465"/>
          </a:xfrm>
          <a:prstGeom prst="rightArrow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0470726" y="1113814"/>
            <a:ext cx="1296000" cy="2088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大阪・</a:t>
            </a:r>
            <a:endParaRPr lang="en-US" altLang="ja-JP" sz="1800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光の都市博</a:t>
            </a:r>
            <a:endParaRPr lang="en-US" altLang="ja-JP" sz="1800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（仮称</a:t>
            </a:r>
            <a:r>
              <a:rPr lang="ja-JP" altLang="en-US" sz="1800" dirty="0" smtClean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endParaRPr lang="en-US" altLang="ja-JP" sz="1800" dirty="0" smtClean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1800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1800" dirty="0" smtClean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1800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ja-JP" altLang="en-US" sz="1800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10465187" y="2163782"/>
            <a:ext cx="1328035" cy="92333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900" dirty="0" err="1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光のまちづくりに</a:t>
            </a:r>
            <a:r>
              <a:rPr lang="ja-JP" altLang="en-US" sz="900" dirty="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よってこれ</a:t>
            </a:r>
            <a:r>
              <a:rPr lang="ja-JP" altLang="en-US" sz="90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まで積み上げてきた</a:t>
            </a:r>
            <a:r>
              <a:rPr lang="en-US" altLang="ja-JP" sz="900" dirty="0" err="1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日常と非日常の魅力を</a:t>
            </a:r>
            <a:r>
              <a:rPr lang="ja-JP" altLang="en-US" sz="900" dirty="0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パッケージ化し、大阪の魅力として、</a:t>
            </a:r>
            <a:r>
              <a:rPr lang="en-US" altLang="ja-JP" sz="900" dirty="0" err="1" smtClean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広く国内外に発信する取り組み</a:t>
            </a:r>
            <a:r>
              <a:rPr lang="en-US" altLang="ja-JP" sz="90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。</a:t>
            </a:r>
            <a:endParaRPr lang="en-US" altLang="ja-JP" sz="900" dirty="0" smtClean="0">
              <a:solidFill>
                <a:schemeClr val="bg1"/>
              </a:solidFill>
              <a:latin typeface="HGP創英角ｺﾞｼｯｸUB" panose="020B0900000000000000" pitchFamily="50" charset="-128"/>
            </a:endParaRPr>
          </a:p>
        </p:txBody>
      </p:sp>
      <p:sp>
        <p:nvSpPr>
          <p:cNvPr id="152" name="右矢印 151"/>
          <p:cNvSpPr/>
          <p:nvPr/>
        </p:nvSpPr>
        <p:spPr>
          <a:xfrm>
            <a:off x="10256599" y="2774559"/>
            <a:ext cx="254942" cy="269733"/>
          </a:xfrm>
          <a:prstGeom prst="rightArrow">
            <a:avLst/>
          </a:prstGeom>
          <a:solidFill>
            <a:srgbClr val="CCECFF"/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4614353" y="2205182"/>
            <a:ext cx="431776" cy="1958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HGP創英角ｺﾞｼｯｸUB" pitchFamily="50" charset="-128"/>
              </a:rPr>
              <a:t>2014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itchFamily="50" charset="-128"/>
              </a:rPr>
              <a:t>年</a:t>
            </a:r>
            <a:endParaRPr lang="ja-JP" altLang="en-US" sz="800" dirty="0">
              <a:solidFill>
                <a:prstClr val="black"/>
              </a:solidFill>
              <a:latin typeface="HGP創英角ｺﾞｼｯｸUB" pitchFamily="50" charset="-128"/>
            </a:endParaRPr>
          </a:p>
        </p:txBody>
      </p:sp>
      <p:sp>
        <p:nvSpPr>
          <p:cNvPr id="24" name="左大かっこ 23"/>
          <p:cNvSpPr/>
          <p:nvPr/>
        </p:nvSpPr>
        <p:spPr>
          <a:xfrm>
            <a:off x="4504739" y="2343481"/>
            <a:ext cx="72008" cy="33908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ホームベース 104"/>
          <p:cNvSpPr/>
          <p:nvPr/>
        </p:nvSpPr>
        <p:spPr>
          <a:xfrm>
            <a:off x="3929668" y="3331213"/>
            <a:ext cx="3046128" cy="468000"/>
          </a:xfrm>
          <a:prstGeom prst="homePlate">
            <a:avLst>
              <a:gd name="adj" fmla="val 25676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8" name="ホームベース 127"/>
          <p:cNvSpPr/>
          <p:nvPr/>
        </p:nvSpPr>
        <p:spPr>
          <a:xfrm>
            <a:off x="3929668" y="3892805"/>
            <a:ext cx="3046128" cy="796800"/>
          </a:xfrm>
          <a:prstGeom prst="homePlate">
            <a:avLst>
              <a:gd name="adj" fmla="val 18025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7" name="ホームベース 136"/>
          <p:cNvSpPr/>
          <p:nvPr/>
        </p:nvSpPr>
        <p:spPr>
          <a:xfrm>
            <a:off x="3929668" y="4762240"/>
            <a:ext cx="3052742" cy="807239"/>
          </a:xfrm>
          <a:prstGeom prst="homePlate">
            <a:avLst>
              <a:gd name="adj" fmla="val 14839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4059211" y="3351148"/>
            <a:ext cx="2236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中之島エリアを中心にライトアップ施設の拡大（鉾流橋）及び設備の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改修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063944" y="3894976"/>
            <a:ext cx="2283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大阪・光の饗宴において光のプログラム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強化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年シンボルイヤーにおいて御堂筋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イルミネーション 梅田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～淀屋橋区間</a:t>
            </a:r>
            <a:r>
              <a:rPr lang="en-US" altLang="ja-JP" sz="800" dirty="0" err="1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延伸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☆　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月・</a:t>
            </a:r>
            <a:r>
              <a:rPr lang="en-US" altLang="ja-JP" sz="800" dirty="0" err="1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世界記録に認定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059211" y="4745375"/>
            <a:ext cx="2310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ja-JP" sz="800" dirty="0" err="1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光の国際年関連フォーラム「光によるまちづくり都市のブランディング」</a:t>
            </a:r>
            <a:r>
              <a:rPr lang="en-US" altLang="ja-JP" sz="800" dirty="0" err="1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開催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◆　ミズベリング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世界会議会場内にて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『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光の文化祭』を実施（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◆「光のまちをつくる」書籍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発刊（</a:t>
            </a:r>
            <a:r>
              <a:rPr lang="en-US" altLang="ja-JP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6571495" y="2280320"/>
            <a:ext cx="217625" cy="38318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eaVert" wrap="square" lIns="46800" rIns="46800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P創英角ｺﾞｼｯｸUB" panose="020B0900000000000000" pitchFamily="50" charset="-128"/>
              </a:rPr>
              <a:t>第３フェーズアクションプラン策定検討期間</a:t>
            </a:r>
            <a:endParaRPr lang="en-US" altLang="ja-JP" sz="800" dirty="0">
              <a:latin typeface="HGP創英角ｺﾞｼｯｸUB" panose="020B0900000000000000" pitchFamily="50" charset="-128"/>
            </a:endParaRPr>
          </a:p>
        </p:txBody>
      </p:sp>
      <p:sp>
        <p:nvSpPr>
          <p:cNvPr id="127" name="ホームベース 126"/>
          <p:cNvSpPr/>
          <p:nvPr/>
        </p:nvSpPr>
        <p:spPr>
          <a:xfrm>
            <a:off x="1521639" y="3331213"/>
            <a:ext cx="2531715" cy="468000"/>
          </a:xfrm>
          <a:prstGeom prst="homePlate">
            <a:avLst>
              <a:gd name="adj" fmla="val 25676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5" name="ホームベース 134"/>
          <p:cNvSpPr/>
          <p:nvPr/>
        </p:nvSpPr>
        <p:spPr>
          <a:xfrm>
            <a:off x="1528374" y="3892805"/>
            <a:ext cx="2525539" cy="796800"/>
          </a:xfrm>
          <a:prstGeom prst="homePlate">
            <a:avLst>
              <a:gd name="adj" fmla="val 15156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8" name="ホームベース 137"/>
          <p:cNvSpPr/>
          <p:nvPr/>
        </p:nvSpPr>
        <p:spPr>
          <a:xfrm>
            <a:off x="1521639" y="4762240"/>
            <a:ext cx="2537572" cy="806400"/>
          </a:xfrm>
          <a:prstGeom prst="homePlate">
            <a:avLst>
              <a:gd name="adj" fmla="val 16113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905"/>
            <a:endParaRPr lang="ja-JP" altLang="en-US" sz="100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558316" y="3351148"/>
            <a:ext cx="2483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天満橋、中之島ガーデンブリッジ、堂島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大橋等</a:t>
            </a:r>
            <a:endParaRPr lang="en-US" altLang="ja-JP" sz="800" dirty="0" smtClean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の橋梁や堂島川護岸のライトアップ等が拡大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558316" y="3894976"/>
            <a:ext cx="248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◆　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800" dirty="0" err="1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光のルネサンス・御堂筋イルミネーション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の連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携強化と共に市内エリアマネジメントによる合同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ＰＲが発足（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2012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◆　大阪・光の饗宴開催・幹事会参加（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2013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558316" y="4745375"/>
            <a:ext cx="2483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LUCI（光景観創造国際ネットワーク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）日本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初加盟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(2009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800" dirty="0" err="1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。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 LUCI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News Letterに大阪・光の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饗宴記事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掲載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(2013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800" dirty="0" err="1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。</a:t>
            </a: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／以後LUCI年次総会適宜参画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ja-JP" sz="800" dirty="0" err="1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フランス</a:t>
            </a:r>
            <a:r>
              <a:rPr lang="en-US" altLang="ja-JP" sz="800" dirty="0" err="1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・リヨン市と大阪の光の交流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8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国内におけるシンポジウム等に多数</a:t>
            </a:r>
            <a:r>
              <a:rPr lang="ja-JP" altLang="en-US" sz="800" dirty="0" smtClean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参画</a:t>
            </a:r>
            <a:endParaRPr lang="en-US" altLang="ja-JP" sz="8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5" name="二等辺三角形 154"/>
          <p:cNvSpPr/>
          <p:nvPr/>
        </p:nvSpPr>
        <p:spPr>
          <a:xfrm rot="5400000">
            <a:off x="1355961" y="3500965"/>
            <a:ext cx="252000" cy="1080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56" name="二等辺三角形 155"/>
          <p:cNvSpPr/>
          <p:nvPr/>
        </p:nvSpPr>
        <p:spPr>
          <a:xfrm rot="5400000">
            <a:off x="1355961" y="4236745"/>
            <a:ext cx="252000" cy="1080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57" name="二等辺三角形 156"/>
          <p:cNvSpPr/>
          <p:nvPr/>
        </p:nvSpPr>
        <p:spPr>
          <a:xfrm rot="5400000">
            <a:off x="1355961" y="5106640"/>
            <a:ext cx="252000" cy="1080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150400" y="4656584"/>
            <a:ext cx="2346744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altLang="ja-JP" sz="9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《1-3.》</a:t>
            </a:r>
            <a:r>
              <a:rPr lang="ja-JP" altLang="en-US" sz="900" dirty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持続可能な光景観・光環境を</a:t>
            </a:r>
            <a:r>
              <a:rPr lang="ja-JP" altLang="en-US" sz="9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目指した　　</a:t>
            </a:r>
            <a:endParaRPr lang="en-US" altLang="ja-JP" sz="900" dirty="0" smtClean="0">
              <a:solidFill>
                <a:srgbClr val="C00000"/>
              </a:solidFill>
              <a:latin typeface="HGP創英角ｺﾞｼｯｸUB" panose="020B0900000000000000" pitchFamily="50" charset="-128"/>
            </a:endParaRPr>
          </a:p>
          <a:p>
            <a:r>
              <a:rPr lang="ja-JP" altLang="en-US" sz="900" dirty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　</a:t>
            </a:r>
            <a:r>
              <a:rPr lang="ja-JP" altLang="en-US" sz="900" dirty="0" smtClean="0">
                <a:solidFill>
                  <a:srgbClr val="C00000"/>
                </a:solidFill>
                <a:latin typeface="HGP創英角ｺﾞｼｯｸUB" panose="020B0900000000000000" pitchFamily="50" charset="-128"/>
              </a:rPr>
              <a:t>　　　　技術の検討</a:t>
            </a:r>
            <a:endParaRPr lang="en-US" altLang="ja-JP" sz="800" dirty="0">
              <a:solidFill>
                <a:srgbClr val="C00000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7143204" y="4953854"/>
            <a:ext cx="2360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ja-JP" altLang="ja-JP" sz="800" dirty="0">
                <a:latin typeface="+mn-ea"/>
                <a:ea typeface="+mn-ea"/>
              </a:rPr>
              <a:t>省エネで環境に配慮し、持続可能な光景観・光環境を目指した、安心・安全なまちづくりを推進するため、スマートコミュニティの構成要素であるスマートライティングの検討と技術力の強化</a:t>
            </a:r>
            <a:r>
              <a:rPr lang="ja-JP" altLang="ja-JP" sz="800" dirty="0" smtClean="0">
                <a:latin typeface="+mn-ea"/>
                <a:ea typeface="+mn-ea"/>
              </a:rPr>
              <a:t>。</a:t>
            </a:r>
            <a:endParaRPr lang="ja-JP" altLang="ja-JP" sz="800" dirty="0">
              <a:latin typeface="+mn-ea"/>
              <a:ea typeface="+mn-ea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9382430" y="4710510"/>
            <a:ext cx="439842" cy="1440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lIns="18000" tIns="18000" rIns="18000" bIns="18000" rtlCol="0" anchor="ctr" anchorCtr="0">
            <a:spAutoFit/>
          </a:bodyPr>
          <a:lstStyle/>
          <a:p>
            <a:pPr algn="ctr"/>
            <a:r>
              <a:rPr lang="ja-JP" altLang="en-US" sz="700" smtClean="0">
                <a:solidFill>
                  <a:schemeClr val="bg1"/>
                </a:solidFill>
                <a:latin typeface="HGP創英角ｺﾞｼｯｸUB" pitchFamily="50" charset="-128"/>
              </a:rPr>
              <a:t>技術</a:t>
            </a:r>
            <a:endParaRPr lang="ja-JP" altLang="en-US" sz="700" dirty="0">
              <a:solidFill>
                <a:schemeClr val="bg1"/>
              </a:solidFill>
              <a:latin typeface="HGP創英角ｺﾞｼｯｸUB" pitchFamily="50" charset="-128"/>
            </a:endParaRPr>
          </a:p>
        </p:txBody>
      </p:sp>
      <p:cxnSp>
        <p:nvCxnSpPr>
          <p:cNvPr id="159" name="直線矢印コネクタ 158"/>
          <p:cNvCxnSpPr/>
          <p:nvPr/>
        </p:nvCxnSpPr>
        <p:spPr bwMode="auto">
          <a:xfrm flipV="1">
            <a:off x="10858500" y="3568700"/>
            <a:ext cx="1295400" cy="112236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上矢印 84"/>
          <p:cNvSpPr/>
          <p:nvPr/>
        </p:nvSpPr>
        <p:spPr>
          <a:xfrm>
            <a:off x="10707563" y="4754620"/>
            <a:ext cx="232378" cy="2733798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171" name="直線矢印コネクタ 170"/>
          <p:cNvCxnSpPr/>
          <p:nvPr/>
        </p:nvCxnSpPr>
        <p:spPr bwMode="auto">
          <a:xfrm flipV="1">
            <a:off x="11233604" y="3324225"/>
            <a:ext cx="0" cy="42100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4993900" y="6276430"/>
            <a:ext cx="6364072" cy="276999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水と光の首都</a:t>
            </a:r>
            <a:r>
              <a:rPr lang="ja-JP" altLang="en-US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大阪</a:t>
            </a:r>
            <a:r>
              <a:rPr lang="ja-JP" altLang="en-US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を国内外に</a:t>
            </a:r>
            <a:r>
              <a:rPr lang="ja-JP" altLang="en-US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発信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37230" y="6698902"/>
            <a:ext cx="8420742" cy="276999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観光集客</a:t>
            </a:r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  <a:latin typeface="ＭＳ Ｐゴシック" pitchFamily="50" charset="-128"/>
              </a:rPr>
              <a:t>光の都市軸・光の暦・光百景の取り組みを進めることで、光を大阪の代表的な観光資源とし、国内外からの観光客増加を図る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694865" y="7121376"/>
            <a:ext cx="9663108" cy="276999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魅力創造</a:t>
            </a:r>
            <a:r>
              <a:rPr lang="ja-JP" altLang="en-US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  <a:latin typeface="ＭＳ Ｐゴシック" pitchFamily="50" charset="-128"/>
              </a:rPr>
              <a:t>事業の連携・強化　牽引力ある事業を核として周辺事業との連携を強化　⇒大阪の個性へと発展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018160" y="3483329"/>
            <a:ext cx="430887" cy="242790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vert="eaVert" wrap="none" rtlCol="0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水と光の首都大阪の実現へ</a:t>
            </a:r>
          </a:p>
        </p:txBody>
      </p:sp>
      <p:cxnSp>
        <p:nvCxnSpPr>
          <p:cNvPr id="175" name="直線矢印コネクタ 174"/>
          <p:cNvCxnSpPr/>
          <p:nvPr/>
        </p:nvCxnSpPr>
        <p:spPr bwMode="auto">
          <a:xfrm flipV="1">
            <a:off x="12126534" y="3371850"/>
            <a:ext cx="236916" cy="22085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ホームベース 3"/>
          <p:cNvSpPr/>
          <p:nvPr/>
        </p:nvSpPr>
        <p:spPr>
          <a:xfrm>
            <a:off x="1070237" y="7497420"/>
            <a:ext cx="11497836" cy="540000"/>
          </a:xfrm>
          <a:prstGeom prst="homePlate">
            <a:avLst>
              <a:gd name="adj" fmla="val 3588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prstClr val="white"/>
                </a:solidFill>
                <a:latin typeface="HGP創英角ｺﾞｼｯｸUB" pitchFamily="50" charset="-128"/>
                <a:ea typeface="HGP創英角ｺﾞｼｯｸUB" pitchFamily="50" charset="-128"/>
              </a:rPr>
              <a:t>水と光のまちづくり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10178" y="7664071"/>
            <a:ext cx="3148619" cy="264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2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【背景】水と光のまちづくり推進に関する基本方針</a:t>
            </a:r>
          </a:p>
        </p:txBody>
      </p:sp>
      <p:sp>
        <p:nvSpPr>
          <p:cNvPr id="9" name="山形 8"/>
          <p:cNvSpPr/>
          <p:nvPr/>
        </p:nvSpPr>
        <p:spPr>
          <a:xfrm>
            <a:off x="5038384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74" name="山形 73"/>
          <p:cNvSpPr/>
          <p:nvPr/>
        </p:nvSpPr>
        <p:spPr>
          <a:xfrm>
            <a:off x="5192057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75" name="山形 74"/>
          <p:cNvSpPr/>
          <p:nvPr/>
        </p:nvSpPr>
        <p:spPr>
          <a:xfrm>
            <a:off x="5330144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139" name="Text Box 48"/>
          <p:cNvSpPr txBox="1">
            <a:spLocks noChangeArrowheads="1"/>
          </p:cNvSpPr>
          <p:nvPr/>
        </p:nvSpPr>
        <p:spPr bwMode="auto">
          <a:xfrm>
            <a:off x="8615669" y="7655956"/>
            <a:ext cx="343876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defTabSz="1279525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defTabSz="12795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>
                <a:solidFill>
                  <a:prstClr val="black"/>
                </a:solidFill>
                <a:ea typeface="HGP創英角ｺﾞｼｯｸUB" pitchFamily="50" charset="-128"/>
              </a:rPr>
              <a:t>国内外へ発信する大阪らしい光のまちづくり</a:t>
            </a:r>
          </a:p>
        </p:txBody>
      </p:sp>
      <p:sp>
        <p:nvSpPr>
          <p:cNvPr id="76" name="山形 75"/>
          <p:cNvSpPr/>
          <p:nvPr/>
        </p:nvSpPr>
        <p:spPr>
          <a:xfrm>
            <a:off x="8135639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77" name="山形 76"/>
          <p:cNvSpPr/>
          <p:nvPr/>
        </p:nvSpPr>
        <p:spPr>
          <a:xfrm>
            <a:off x="8289312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79" name="山形 78"/>
          <p:cNvSpPr/>
          <p:nvPr/>
        </p:nvSpPr>
        <p:spPr>
          <a:xfrm>
            <a:off x="8427399" y="7687560"/>
            <a:ext cx="117348" cy="202394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2520">
              <a:solidFill>
                <a:prstClr val="black"/>
              </a:solidFill>
            </a:endParaRPr>
          </a:p>
        </p:txBody>
      </p:sp>
      <p:sp>
        <p:nvSpPr>
          <p:cNvPr id="140" name="テキスト ボックス 3"/>
          <p:cNvSpPr txBox="1"/>
          <p:nvPr/>
        </p:nvSpPr>
        <p:spPr>
          <a:xfrm>
            <a:off x="9933138" y="180489"/>
            <a:ext cx="1806585" cy="307777"/>
          </a:xfrm>
          <a:prstGeom prst="rect">
            <a:avLst/>
          </a:prstGeom>
          <a:noFill/>
          <a:ln w="6350">
            <a:noFill/>
            <a:prstDash val="dash"/>
          </a:ln>
          <a:effectLst/>
        </p:spPr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4625" indent="-174625" algn="r"/>
            <a:r>
              <a:rPr lang="ja-JP" altLang="en-US" sz="1000" kern="1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第６回水と光のまちづくり推進会議資料</a:t>
            </a:r>
            <a:endParaRPr lang="en-US" altLang="ja-JP" sz="1000" kern="1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4625" indent="-174625" algn="r"/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８年２月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９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1856525" y="169342"/>
            <a:ext cx="688256" cy="3189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535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20384</TotalTime>
  <Words>713</Words>
  <Application>Microsoft Office PowerPoint</Application>
  <PresentationFormat>A3 297x420 mm</PresentationFormat>
  <Paragraphs>112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​​テーマ</vt:lpstr>
      <vt:lpstr>PowerPoint プレゼンテーション</vt:lpstr>
    </vt:vector>
  </TitlesOfParts>
  <Company>経営改革・ＩＴ本部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467610</dc:creator>
  <cp:lastModifiedBy>玉村　美雪</cp:lastModifiedBy>
  <cp:revision>3224</cp:revision>
  <cp:lastPrinted>2016-02-05T08:40:26Z</cp:lastPrinted>
  <dcterms:created xsi:type="dcterms:W3CDTF">2009-10-26T05:30:56Z</dcterms:created>
  <dcterms:modified xsi:type="dcterms:W3CDTF">2016-03-08T06:06:57Z</dcterms:modified>
</cp:coreProperties>
</file>