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274" r:id="rId3"/>
    <p:sldId id="256" r:id="rId4"/>
    <p:sldId id="257" r:id="rId5"/>
    <p:sldId id="275" r:id="rId6"/>
    <p:sldId id="277" r:id="rId7"/>
    <p:sldId id="263" r:id="rId8"/>
    <p:sldId id="276" r:id="rId9"/>
    <p:sldId id="272" r:id="rId10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82" autoAdjust="0"/>
    <p:restoredTop sz="99394" autoAdjust="0"/>
  </p:normalViewPr>
  <p:slideViewPr>
    <p:cSldViewPr>
      <p:cViewPr>
        <p:scale>
          <a:sx n="80" d="100"/>
          <a:sy n="80" d="100"/>
        </p:scale>
        <p:origin x="720" y="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8" cy="496967"/>
          </a:xfrm>
          <a:prstGeom prst="rect">
            <a:avLst/>
          </a:prstGeom>
        </p:spPr>
        <p:txBody>
          <a:bodyPr vert="horz" lIns="92228" tIns="46114" rIns="92228" bIns="461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7" y="0"/>
            <a:ext cx="2949788" cy="496967"/>
          </a:xfrm>
          <a:prstGeom prst="rect">
            <a:avLst/>
          </a:prstGeom>
        </p:spPr>
        <p:txBody>
          <a:bodyPr vert="horz" lIns="92228" tIns="46114" rIns="92228" bIns="46114" rtlCol="0"/>
          <a:lstStyle>
            <a:lvl1pPr algn="r">
              <a:defRPr sz="1200"/>
            </a:lvl1pPr>
          </a:lstStyle>
          <a:p>
            <a:fld id="{9704E358-717D-48D8-8AE0-3340247E49F7}" type="datetimeFigureOut">
              <a:rPr kumimoji="1" lang="ja-JP" altLang="en-US" smtClean="0"/>
              <a:t>2016/3/8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848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8" tIns="46114" rIns="92228" bIns="461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28" tIns="46114" rIns="92228" bIns="4611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8" cy="496967"/>
          </a:xfrm>
          <a:prstGeom prst="rect">
            <a:avLst/>
          </a:prstGeom>
        </p:spPr>
        <p:txBody>
          <a:bodyPr vert="horz" lIns="92228" tIns="46114" rIns="92228" bIns="461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7" y="9440646"/>
            <a:ext cx="2949788" cy="496967"/>
          </a:xfrm>
          <a:prstGeom prst="rect">
            <a:avLst/>
          </a:prstGeom>
        </p:spPr>
        <p:txBody>
          <a:bodyPr vert="horz" lIns="92228" tIns="46114" rIns="92228" bIns="46114" rtlCol="0" anchor="b"/>
          <a:lstStyle>
            <a:lvl1pPr algn="r">
              <a:defRPr sz="1200"/>
            </a:lvl1pPr>
          </a:lstStyle>
          <a:p>
            <a:fld id="{D540B77F-195B-45FE-875D-5DFD28E29B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83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kumimoji="1" lang="ja-JP" altLang="en-US" smtClean="0"/>
              <a:t>2016/3/8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536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kumimoji="1" lang="ja-JP" altLang="en-US" smtClean="0"/>
              <a:t>2016/3/8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83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kumimoji="1" lang="ja-JP" altLang="en-US" smtClean="0"/>
              <a:t>2016/3/8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672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585535" y="6453336"/>
            <a:ext cx="2311400" cy="365125"/>
          </a:xfrm>
        </p:spPr>
        <p:txBody>
          <a:bodyPr/>
          <a:lstStyle/>
          <a:p>
            <a:r>
              <a:rPr lang="en-US" altLang="ja-JP" dirty="0" smtClean="0"/>
              <a:t>page</a:t>
            </a:r>
            <a:fld id="{B9B53B02-569E-4D96-8BDB-304D42DAAC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AACB7C4-E008-497A-A658-0C4F2BFFA7DB}" type="datetime1">
              <a:rPr kumimoji="1" lang="ja-JP" altLang="en-US" smtClean="0"/>
              <a:pPr/>
              <a:t>2016/3/8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881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kumimoji="1" lang="ja-JP" altLang="en-US" smtClean="0"/>
              <a:t>2016/3/8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99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kumimoji="1" lang="ja-JP" altLang="en-US" smtClean="0"/>
              <a:t>2016/3/8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06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kumimoji="1" lang="ja-JP" altLang="en-US" smtClean="0"/>
              <a:t>2016/3/8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56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kumimoji="1" lang="ja-JP" altLang="en-US" smtClean="0"/>
              <a:t>2016/3/8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0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kumimoji="1" lang="ja-JP" altLang="en-US" smtClean="0"/>
              <a:t>2016/3/8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57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kumimoji="1" lang="ja-JP" altLang="en-US" smtClean="0"/>
              <a:t>2016/3/8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17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kumimoji="1" lang="ja-JP" altLang="en-US" smtClean="0"/>
              <a:t>2016/3/8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71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00C4-A35F-4A64-BDE9-6285A247B597}" type="datetimeFigureOut">
              <a:rPr kumimoji="1" lang="ja-JP" altLang="en-US" smtClean="0"/>
              <a:t>2016/3/8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30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000C4-A35F-4A64-BDE9-6285A247B597}" type="datetimeFigureOut">
              <a:rPr kumimoji="1" lang="ja-JP" altLang="en-US" smtClean="0"/>
              <a:t>2016/3/8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055D7-ACC0-4196-9136-B0F8FF198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18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image" Target="../media/image18.png"/><Relationship Id="rId16" Type="http://schemas.openxmlformats.org/officeDocument/2006/relationships/image" Target="../media/image32.jpe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19" Type="http://schemas.openxmlformats.org/officeDocument/2006/relationships/image" Target="../media/image35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2276476"/>
            <a:ext cx="9905999" cy="11890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大阪・光の饗宴</a:t>
            </a:r>
            <a:r>
              <a:rPr lang="en-US" altLang="ja-JP" sz="3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9844" y="2297370"/>
            <a:ext cx="1349687" cy="114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7"/>
          <p:cNvSpPr txBox="1">
            <a:spLocks noChangeArrowheads="1"/>
          </p:cNvSpPr>
          <p:nvPr/>
        </p:nvSpPr>
        <p:spPr bwMode="auto">
          <a:xfrm>
            <a:off x="1575286" y="5646240"/>
            <a:ext cx="67191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　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7"/>
          <p:cNvSpPr txBox="1">
            <a:spLocks noChangeArrowheads="1"/>
          </p:cNvSpPr>
          <p:nvPr/>
        </p:nvSpPr>
        <p:spPr bwMode="auto">
          <a:xfrm>
            <a:off x="1591677" y="6150296"/>
            <a:ext cx="67191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大阪・光の饗宴実行委員会　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3"/>
          <p:cNvSpPr txBox="1"/>
          <p:nvPr/>
        </p:nvSpPr>
        <p:spPr>
          <a:xfrm>
            <a:off x="6537176" y="227246"/>
            <a:ext cx="2238633" cy="369332"/>
          </a:xfrm>
          <a:prstGeom prst="rect">
            <a:avLst/>
          </a:prstGeom>
          <a:noFill/>
          <a:ln w="6350">
            <a:noFill/>
            <a:prstDash val="dash"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4625" indent="-174625" algn="r"/>
            <a:r>
              <a:rPr lang="ja-JP" altLang="en-US" sz="1200" kern="100" spc="-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第</a:t>
            </a:r>
            <a:r>
              <a:rPr lang="en-US" altLang="ja-JP" sz="1200" kern="100" spc="-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6</a:t>
            </a:r>
            <a:r>
              <a:rPr lang="ja-JP" altLang="en-US" sz="1200" kern="100" spc="-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回水と光のまちづくり推進会議資料</a:t>
            </a:r>
            <a:endParaRPr lang="en-US" altLang="ja-JP" sz="1200" kern="100" spc="-100" dirty="0" smtClean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74625" indent="-174625" algn="r"/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平成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８年２月</a:t>
            </a:r>
            <a:r>
              <a:rPr lang="ja-JP" altLang="en-US" sz="12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９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</a:t>
            </a:r>
            <a:endParaRPr lang="ja-JP" altLang="ja-JP" sz="12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28496" y="251000"/>
            <a:ext cx="688256" cy="3189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資料２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48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直線コネクタ 9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二等辺三角形 84"/>
          <p:cNvSpPr/>
          <p:nvPr/>
        </p:nvSpPr>
        <p:spPr>
          <a:xfrm rot="10800000">
            <a:off x="2216696" y="1628800"/>
            <a:ext cx="529680" cy="17780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1" tIns="34196" rIns="68391" bIns="3419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5145627" y="4517326"/>
            <a:ext cx="4318305" cy="921098"/>
          </a:xfrm>
          <a:prstGeom prst="rect">
            <a:avLst/>
          </a:prstGeom>
          <a:solidFill>
            <a:srgbClr val="FFFFFF"/>
          </a:solidFill>
          <a:ln w="952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kumimoji="1" lang="ja-JP" altLang="en-US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4945234" y="3708891"/>
            <a:ext cx="4824536" cy="2446924"/>
            <a:chOff x="4953000" y="3088118"/>
            <a:chExt cx="4824536" cy="2446924"/>
          </a:xfrm>
        </p:grpSpPr>
        <p:sp>
          <p:nvSpPr>
            <p:cNvPr id="47" name="正方形/長方形 46"/>
            <p:cNvSpPr/>
            <p:nvPr/>
          </p:nvSpPr>
          <p:spPr>
            <a:xfrm>
              <a:off x="4955930" y="3114930"/>
              <a:ext cx="4821606" cy="2420112"/>
            </a:xfrm>
            <a:prstGeom prst="rect">
              <a:avLst/>
            </a:prstGeom>
            <a:solidFill>
              <a:srgbClr val="FFFFFF"/>
            </a:solidFill>
            <a:ln w="9525"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7" tIns="45704" rIns="91407" bIns="45704" rtlCol="0" anchor="ctr"/>
            <a:lstStyle/>
            <a:p>
              <a:pPr algn="ctr"/>
              <a:endParaRPr kumimoji="1" lang="ja-JP" altLang="en-US" dirty="0">
                <a:latin typeface="HGS明朝E" panose="02020900000000000000" pitchFamily="18" charset="-128"/>
                <a:ea typeface="HGS明朝E" panose="02020900000000000000" pitchFamily="18" charset="-128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4953000" y="3088118"/>
              <a:ext cx="1001276" cy="235182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5746" tIns="47874" rIns="95746" bIns="47874" rtlCol="0">
              <a:spAutoFit/>
            </a:bodyPr>
            <a:lstStyle/>
            <a:p>
              <a:r>
                <a:rPr lang="ja-JP" altLang="en-US" sz="9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■事業開発会議</a:t>
              </a:r>
              <a:endParaRPr lang="en-US" altLang="ja-JP" sz="9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4968453" y="3419515"/>
              <a:ext cx="4803147" cy="954075"/>
            </a:xfrm>
            <a:prstGeom prst="rect">
              <a:avLst/>
            </a:prstGeom>
          </p:spPr>
          <p:txBody>
            <a:bodyPr wrap="square" lIns="91407" tIns="45704" rIns="91407" bIns="45704">
              <a:spAutoFit/>
            </a:bodyPr>
            <a:lstStyle/>
            <a:p>
              <a:r>
                <a:rPr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大阪・光の饗宴</a:t>
              </a:r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事業をモデルケースとして、民間</a:t>
              </a:r>
              <a:r>
                <a:rPr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企業と</a:t>
              </a:r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行政が一体となった都市経営の実現に向けて、大阪の都市観光事業等民間投資の誘発・促進をめざす会議</a:t>
              </a:r>
              <a:endPara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座長　　</a:t>
              </a:r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大阪市　</a:t>
              </a:r>
              <a:r>
                <a:rPr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田中</a:t>
              </a:r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副市長</a:t>
              </a:r>
              <a:endPara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副座長　大阪・光の饗宴実行委員会</a:t>
              </a:r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委員長代行（大阪市担当）</a:t>
              </a:r>
              <a:endPara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民間企業　各部会において策定した計画等を総合的に判断いただき、</a:t>
              </a:r>
              <a:endPara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　　　大阪・光の饗宴を活用</a:t>
              </a:r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した都市</a:t>
              </a:r>
              <a:r>
                <a:rPr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経営施策を具現化する場</a:t>
              </a:r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と</a:t>
              </a:r>
              <a:r>
                <a:rPr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なること</a:t>
              </a:r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をめざす。</a:t>
              </a:r>
              <a:endPara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8125960" y="3114930"/>
              <a:ext cx="1633116" cy="21541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91407" tIns="45704" rIns="91407" bIns="45704" rtlCol="0">
              <a:spAutoFit/>
            </a:bodyPr>
            <a:lstStyle/>
            <a:p>
              <a:pPr algn="ctr"/>
              <a:r>
                <a:rPr lang="ja-JP" altLang="en-US" sz="800" dirty="0">
                  <a:solidFill>
                    <a:srgbClr val="FFFF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官民一体の都市経営</a:t>
              </a: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5218095" y="4547789"/>
              <a:ext cx="4256438" cy="830964"/>
            </a:xfrm>
            <a:prstGeom prst="rect">
              <a:avLst/>
            </a:prstGeom>
          </p:spPr>
          <p:txBody>
            <a:bodyPr wrap="square" lIns="91407" tIns="45704" rIns="91407" bIns="45704">
              <a:spAutoFit/>
            </a:bodyPr>
            <a:lstStyle/>
            <a:p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■事業開発会議　担当部会</a:t>
              </a:r>
              <a:endPara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＜観光部会＞　　　観光事業者及び鉄道観光担当等観光における専門分野の会議</a:t>
              </a:r>
              <a:endPara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</a:t>
              </a:r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＜交通事業者部会＞鉄道各社により鉄道商品及び鉄道ＰＲ活性などを推進する会議</a:t>
              </a:r>
              <a:endPara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</a:t>
              </a:r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＜開発部会＞　　　当事業を推進するための商品開発。都市活用、ＰＲ活性などを</a:t>
              </a:r>
              <a:endPara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</a:t>
              </a:r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　　　　　　推進する会議</a:t>
              </a:r>
              <a:endPara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302766" y="764704"/>
            <a:ext cx="5442342" cy="73183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77821" tIns="46750" rIns="77821" bIns="9312" anchor="t" anchorCtr="0"/>
          <a:lstStyle/>
          <a:p>
            <a:pPr algn="ctr">
              <a:lnSpc>
                <a:spcPts val="1299"/>
              </a:lnSpc>
            </a:pP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1299"/>
              </a:lnSpc>
            </a:pP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と光のまちづくり推進会議　　</a:t>
            </a:r>
            <a:r>
              <a: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〔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事務局：大商</a:t>
            </a:r>
            <a:r>
              <a: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〕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1299"/>
              </a:lnSpc>
            </a:pP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〔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会長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〕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大商会頭　　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〔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副会長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〕 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大阪府知事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1299"/>
              </a:lnSpc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〔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構成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〕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大阪市長・関経連会長・同友会代表幹事・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橋爪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都市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魅力会議会長・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zh-TW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大阪観光局理事長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4953000" y="2124733"/>
            <a:ext cx="4824536" cy="1169466"/>
            <a:chOff x="4953000" y="1733779"/>
            <a:chExt cx="4824536" cy="1169466"/>
          </a:xfrm>
        </p:grpSpPr>
        <p:sp>
          <p:nvSpPr>
            <p:cNvPr id="41" name="正方形/長方形 40"/>
            <p:cNvSpPr/>
            <p:nvPr/>
          </p:nvSpPr>
          <p:spPr>
            <a:xfrm>
              <a:off x="4953000" y="1733779"/>
              <a:ext cx="4824536" cy="1169466"/>
            </a:xfrm>
            <a:prstGeom prst="rect">
              <a:avLst/>
            </a:prstGeom>
            <a:solidFill>
              <a:srgbClr val="FFFFFF"/>
            </a:solidFill>
            <a:ln w="9525"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7" tIns="45704" rIns="91407" bIns="45704" rtlCol="0" anchor="ctr"/>
            <a:lstStyle/>
            <a:p>
              <a:pPr algn="ctr"/>
              <a:endParaRPr kumimoji="1" lang="ja-JP" altLang="en-US" dirty="0">
                <a:latin typeface="HGS明朝E" panose="02020900000000000000" pitchFamily="18" charset="-128"/>
                <a:ea typeface="HGS明朝E" panose="02020900000000000000" pitchFamily="18" charset="-128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4955930" y="1750745"/>
              <a:ext cx="1578357" cy="235182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5746" tIns="47874" rIns="95746" bIns="47874" rtlCol="0">
              <a:spAutoFit/>
            </a:bodyPr>
            <a:lstStyle/>
            <a:p>
              <a:r>
                <a:rPr lang="ja-JP" altLang="en-US" sz="900" dirty="0">
                  <a:solidFill>
                    <a:schemeClr val="bg1"/>
                  </a:solidFill>
                  <a:latin typeface="HGS明朝E" panose="02020900000000000000" pitchFamily="18" charset="-128"/>
                  <a:ea typeface="HGS明朝E" panose="02020900000000000000" pitchFamily="18" charset="-128"/>
                  <a:cs typeface="メイリオ" pitchFamily="50" charset="-128"/>
                </a:rPr>
                <a:t>■合同</a:t>
              </a:r>
              <a:r>
                <a:rPr lang="ja-JP" altLang="en-US" sz="9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プロモーション</a:t>
              </a:r>
              <a:r>
                <a:rPr lang="ja-JP" altLang="en-US" sz="900" dirty="0">
                  <a:solidFill>
                    <a:schemeClr val="bg1"/>
                  </a:solidFill>
                  <a:latin typeface="HGS明朝E" panose="02020900000000000000" pitchFamily="18" charset="-128"/>
                  <a:ea typeface="HGS明朝E" panose="02020900000000000000" pitchFamily="18" charset="-128"/>
                  <a:cs typeface="メイリオ" pitchFamily="50" charset="-128"/>
                </a:rPr>
                <a:t>会議</a:t>
              </a:r>
              <a:endParaRPr lang="en-US" altLang="ja-JP" sz="900" dirty="0">
                <a:solidFill>
                  <a:schemeClr val="bg1"/>
                </a:solidFill>
                <a:latin typeface="HGS明朝E" panose="02020900000000000000" pitchFamily="18" charset="-128"/>
                <a:ea typeface="HGS明朝E" panose="02020900000000000000" pitchFamily="18" charset="-128"/>
                <a:cs typeface="メイリオ" pitchFamily="50" charset="-128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8240508" y="1735817"/>
              <a:ext cx="1537028" cy="21541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91407" tIns="45704" rIns="91407" bIns="45704" rtlCol="0">
              <a:spAutoFit/>
            </a:bodyPr>
            <a:lstStyle/>
            <a:p>
              <a:pPr algn="ctr"/>
              <a:r>
                <a:rPr lang="ja-JP" altLang="en-US" sz="800" dirty="0">
                  <a:solidFill>
                    <a:srgbClr val="FFFF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プロモーションの活性化</a:t>
              </a:r>
            </a:p>
          </p:txBody>
        </p:sp>
      </p:grpSp>
      <p:sp>
        <p:nvSpPr>
          <p:cNvPr id="71" name="正方形/長方形 70"/>
          <p:cNvSpPr/>
          <p:nvPr/>
        </p:nvSpPr>
        <p:spPr>
          <a:xfrm>
            <a:off x="5063403" y="2384880"/>
            <a:ext cx="3191045" cy="338522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endParaRPr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有料プログラムは</a:t>
            </a:r>
            <a:r>
              <a: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</a:t>
            </a: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特別協賛プログラム</a:t>
            </a:r>
            <a:r>
              <a: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として参加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8" name="上下矢印 57"/>
          <p:cNvSpPr/>
          <p:nvPr/>
        </p:nvSpPr>
        <p:spPr>
          <a:xfrm rot="16200000">
            <a:off x="4678610" y="4694241"/>
            <a:ext cx="221105" cy="247454"/>
          </a:xfrm>
          <a:prstGeom prst="up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1" tIns="34196" rIns="68391" bIns="34196" rtlCol="0" anchor="ctr"/>
          <a:lstStyle/>
          <a:p>
            <a:pPr algn="ctr"/>
            <a:endParaRPr kumimoji="1" lang="ja-JP" altLang="en-US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59" name="上下矢印 58"/>
          <p:cNvSpPr/>
          <p:nvPr/>
        </p:nvSpPr>
        <p:spPr>
          <a:xfrm rot="16200000">
            <a:off x="4678609" y="2531776"/>
            <a:ext cx="221105" cy="247454"/>
          </a:xfrm>
          <a:prstGeom prst="up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1" tIns="34196" rIns="68391" bIns="34196" rtlCol="0" anchor="ctr"/>
          <a:lstStyle/>
          <a:p>
            <a:pPr algn="ctr"/>
            <a:endParaRPr kumimoji="1" lang="ja-JP" altLang="en-US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375791" y="2124732"/>
            <a:ext cx="4240212" cy="4336949"/>
          </a:xfrm>
          <a:prstGeom prst="rect">
            <a:avLst/>
          </a:prstGeom>
          <a:solidFill>
            <a:srgbClr val="0070C0"/>
          </a:solidFill>
          <a:ln w="952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37" name="正方形/長方形 36"/>
          <p:cNvSpPr/>
          <p:nvPr/>
        </p:nvSpPr>
        <p:spPr bwMode="auto">
          <a:xfrm>
            <a:off x="475801" y="2554141"/>
            <a:ext cx="4014788" cy="1871764"/>
          </a:xfrm>
          <a:prstGeom prst="rect">
            <a:avLst/>
          </a:prstGeom>
          <a:solidFill>
            <a:srgbClr val="FFFFFF"/>
          </a:solidFill>
          <a:ln w="952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smtClean="0">
                <a:latin typeface="HGS明朝E" panose="02020900000000000000" pitchFamily="18" charset="-128"/>
                <a:ea typeface="HGS明朝E" panose="02020900000000000000" pitchFamily="18" charset="-128"/>
              </a:rPr>
              <a:t>Ｄ</a:t>
            </a:r>
            <a:endParaRPr lang="ja-JP" altLang="en-US" sz="16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38" name="テキスト ボックス 15"/>
          <p:cNvSpPr txBox="1">
            <a:spLocks noChangeArrowheads="1"/>
          </p:cNvSpPr>
          <p:nvPr/>
        </p:nvSpPr>
        <p:spPr bwMode="auto">
          <a:xfrm>
            <a:off x="723129" y="2771805"/>
            <a:ext cx="3760033" cy="152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ct val="0"/>
              </a:spcBef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実行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委員長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大阪府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都市魅力創造局　　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局長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600"/>
              </a:lnSpc>
              <a:spcBef>
                <a:spcPct val="0"/>
              </a:spcBef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実行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委員長代行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大阪市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経済戦略局　　　　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理事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600"/>
              </a:lnSpc>
              <a:spcBef>
                <a:spcPct val="0"/>
              </a:spcBef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委員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関西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経済連合会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産業部長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600"/>
              </a:lnSpc>
              <a:spcBef>
                <a:spcPct val="0"/>
              </a:spcBef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大阪商工会議所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地域振興部長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600"/>
              </a:lnSpc>
              <a:spcBef>
                <a:spcPct val="0"/>
              </a:spcBef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関西経済同友会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企画調査部長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600"/>
              </a:lnSpc>
              <a:spcBef>
                <a:spcPct val="0"/>
              </a:spcBef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大阪観光局　　　　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専務理事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600"/>
              </a:lnSpc>
              <a:spcBef>
                <a:spcPct val="0"/>
              </a:spcBef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光のまちづくり推進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委員会事務局長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507105" y="4946758"/>
            <a:ext cx="4014788" cy="1223363"/>
          </a:xfrm>
          <a:prstGeom prst="rect">
            <a:avLst/>
          </a:prstGeom>
          <a:solidFill>
            <a:srgbClr val="FFFFFF"/>
          </a:solidFill>
          <a:ln w="952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u="sng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大阪・光の饗宴実行委員会事務局</a:t>
            </a:r>
            <a:endParaRPr lang="en-US" altLang="ja-JP" sz="1050" u="sng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＜大阪府都市魅力創造局　大阪市経済戦略局＞</a:t>
            </a:r>
            <a:endParaRPr lang="en-US" altLang="ja-JP" sz="105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050" u="sng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050" u="sng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050" u="sng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050" u="sng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050" u="sng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6" name="二等辺三角形 65"/>
          <p:cNvSpPr/>
          <p:nvPr/>
        </p:nvSpPr>
        <p:spPr>
          <a:xfrm rot="10800000">
            <a:off x="2354149" y="4618516"/>
            <a:ext cx="233363" cy="1778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1" tIns="34196" rIns="68391" bIns="3419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06447" y="5453570"/>
            <a:ext cx="1747701" cy="716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/>
              <a:t>御堂筋</a:t>
            </a:r>
            <a:r>
              <a:rPr kumimoji="1"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事業部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685752" y="5448534"/>
            <a:ext cx="1747701" cy="716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中之島</a:t>
            </a:r>
            <a:r>
              <a:rPr kumimoji="1"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事業部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4993355" y="2771805"/>
            <a:ext cx="4622847" cy="215411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大阪府内の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光</a:t>
            </a: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プログラムによるエリア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活性等に取り組む団体</a:t>
            </a: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とのプロモーション連携の推進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78494" y="1970707"/>
            <a:ext cx="3152064" cy="312127"/>
          </a:xfrm>
          <a:prstGeom prst="rect">
            <a:avLst/>
          </a:prstGeom>
          <a:solidFill>
            <a:srgbClr val="002060"/>
          </a:solidFill>
          <a:ln w="31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5746" tIns="47874" rIns="95746" bIns="47874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schemeClr val="bg1">
                    <a:lumMod val="9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</a:t>
            </a:r>
            <a:r>
              <a:rPr lang="ja-JP" altLang="en-US" sz="1400" dirty="0">
                <a:solidFill>
                  <a:schemeClr val="bg1">
                    <a:lumMod val="9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・光の</a:t>
            </a:r>
            <a:r>
              <a:rPr lang="ja-JP" altLang="en-US" sz="1400" dirty="0" smtClean="0">
                <a:solidFill>
                  <a:schemeClr val="bg1">
                    <a:lumMod val="9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饗宴実行</a:t>
            </a:r>
            <a:r>
              <a:rPr lang="ja-JP" altLang="en-US" sz="1400" dirty="0">
                <a:solidFill>
                  <a:schemeClr val="bg1">
                    <a:lumMod val="9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委員会</a:t>
            </a:r>
            <a:endParaRPr lang="en-US" altLang="ja-JP" sz="1400" strike="dblStrike" dirty="0">
              <a:solidFill>
                <a:schemeClr val="bg1">
                  <a:lumMod val="9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テキスト ボックス 5"/>
          <p:cNvSpPr txBox="1">
            <a:spLocks noChangeArrowheads="1"/>
          </p:cNvSpPr>
          <p:nvPr/>
        </p:nvSpPr>
        <p:spPr bwMode="auto">
          <a:xfrm>
            <a:off x="6931009" y="186826"/>
            <a:ext cx="26468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大阪・光の饗宴の推進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体制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452438" y="529524"/>
            <a:ext cx="9001125" cy="0"/>
          </a:xfrm>
          <a:prstGeom prst="line">
            <a:avLst/>
          </a:prstGeom>
          <a:ln w="19050">
            <a:solidFill>
              <a:srgbClr val="3A3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スライド番号プレースホルダー 1"/>
          <p:cNvSpPr txBox="1">
            <a:spLocks/>
          </p:cNvSpPr>
          <p:nvPr/>
        </p:nvSpPr>
        <p:spPr>
          <a:xfrm>
            <a:off x="7653338" y="6297613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page.1</a:t>
            </a:r>
          </a:p>
        </p:txBody>
      </p:sp>
    </p:spTree>
    <p:extLst>
      <p:ext uri="{BB962C8B-B14F-4D97-AF65-F5344CB8AC3E}">
        <p14:creationId xmlns:p14="http://schemas.microsoft.com/office/powerpoint/2010/main" val="85380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図 2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0316" y="2509045"/>
            <a:ext cx="1476408" cy="100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711" y="2512196"/>
            <a:ext cx="1205148" cy="10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7653338" y="6297613"/>
            <a:ext cx="2228850" cy="365125"/>
          </a:xfrm>
        </p:spPr>
        <p:txBody>
          <a:bodyPr/>
          <a:lstStyle/>
          <a:p>
            <a:pPr algn="r">
              <a:defRPr/>
            </a:pPr>
            <a:r>
              <a:rPr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page.2</a:t>
            </a: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452438" y="477838"/>
            <a:ext cx="9001125" cy="0"/>
          </a:xfrm>
          <a:prstGeom prst="line">
            <a:avLst/>
          </a:prstGeom>
          <a:ln w="19050">
            <a:solidFill>
              <a:srgbClr val="3A3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4822731" y="144463"/>
            <a:ext cx="47371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2015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年度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開催日程及び来場者数 ・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経済波及効果</a:t>
            </a: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2544393" y="1983175"/>
            <a:ext cx="48013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＝大阪発・光が文化</a:t>
            </a:r>
            <a:r>
              <a:rPr lang="ja-JP" altLang="en-US" sz="2400" b="1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になる</a:t>
            </a:r>
            <a:r>
              <a:rPr lang="ja-JP" altLang="en-US" sz="2400" b="1" dirty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季節＝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2077638" y="3084764"/>
            <a:ext cx="5718813" cy="431165"/>
            <a:chOff x="2629678" y="4643754"/>
            <a:chExt cx="4529300" cy="431165"/>
          </a:xfrm>
          <a:solidFill>
            <a:srgbClr val="3A3C95"/>
          </a:solidFill>
        </p:grpSpPr>
        <p:sp>
          <p:nvSpPr>
            <p:cNvPr id="12" name="正方形/長方形 11"/>
            <p:cNvSpPr/>
            <p:nvPr/>
          </p:nvSpPr>
          <p:spPr>
            <a:xfrm>
              <a:off x="2629678" y="4643754"/>
              <a:ext cx="4529300" cy="4311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503417" y="4694966"/>
              <a:ext cx="2962180" cy="328739"/>
            </a:xfrm>
            <a:prstGeom prst="rect">
              <a:avLst/>
            </a:prstGeom>
            <a:grpFill/>
          </p:spPr>
          <p:txBody>
            <a:bodyPr wrap="none" tIns="360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開催テーマ：</a:t>
              </a:r>
              <a:r>
                <a:rPr lang="ja-JP" altLang="en-US" sz="1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大阪の夜を彩る</a:t>
              </a:r>
              <a:r>
                <a:rPr lang="ja-JP" altLang="en-US" sz="1600" dirty="0"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光のミュージアム</a:t>
              </a:r>
            </a:p>
          </p:txBody>
        </p:sp>
      </p:grpSp>
      <p:sp>
        <p:nvSpPr>
          <p:cNvPr id="15" name="テキスト ボックス 24"/>
          <p:cNvSpPr txBox="1">
            <a:spLocks noChangeArrowheads="1"/>
          </p:cNvSpPr>
          <p:nvPr/>
        </p:nvSpPr>
        <p:spPr bwMode="auto">
          <a:xfrm>
            <a:off x="1921182" y="2597127"/>
            <a:ext cx="6072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2015</a:t>
            </a:r>
            <a:r>
              <a:rPr lang="ja-JP" altLang="en-US" sz="2000" b="1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000" b="1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000" b="1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000" b="1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29</a:t>
            </a:r>
            <a:r>
              <a:rPr lang="ja-JP" altLang="en-US" sz="2000" b="1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日（日）</a:t>
            </a:r>
            <a:r>
              <a:rPr lang="en-US" altLang="ja-JP" sz="2000" b="1" dirty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~</a:t>
            </a:r>
            <a:r>
              <a:rPr lang="en-US" altLang="ja-JP" sz="2000" b="1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2000" b="1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000" b="1" dirty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000" b="1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000" b="1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r>
            <a:r>
              <a:rPr lang="ja-JP" altLang="en-US" sz="2000" b="1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ja-JP" altLang="en-US" sz="2000" b="1" dirty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（日）</a:t>
            </a:r>
          </a:p>
        </p:txBody>
      </p:sp>
      <p:sp>
        <p:nvSpPr>
          <p:cNvPr id="16" name="テキスト ボックス 35"/>
          <p:cNvSpPr txBox="1">
            <a:spLocks noChangeArrowheads="1"/>
          </p:cNvSpPr>
          <p:nvPr/>
        </p:nvSpPr>
        <p:spPr bwMode="auto">
          <a:xfrm>
            <a:off x="673784" y="4949123"/>
            <a:ext cx="3546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2015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29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日～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日（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日間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のコア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・エリアプログラムへ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の来場者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の延べ人数</a:t>
            </a:r>
          </a:p>
        </p:txBody>
      </p:sp>
      <p:sp>
        <p:nvSpPr>
          <p:cNvPr id="17" name="二等辺三角形 16"/>
          <p:cNvSpPr/>
          <p:nvPr/>
        </p:nvSpPr>
        <p:spPr>
          <a:xfrm rot="10800000">
            <a:off x="4497084" y="3505629"/>
            <a:ext cx="864096" cy="422399"/>
          </a:xfrm>
          <a:prstGeom prst="triangle">
            <a:avLst>
              <a:gd name="adj" fmla="val 49237"/>
            </a:avLst>
          </a:prstGeom>
          <a:solidFill>
            <a:srgbClr val="3A3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34"/>
          <p:cNvSpPr txBox="1">
            <a:spLocks noChangeArrowheads="1"/>
          </p:cNvSpPr>
          <p:nvPr/>
        </p:nvSpPr>
        <p:spPr bwMode="auto">
          <a:xfrm>
            <a:off x="493894" y="4094704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総来場者数</a:t>
            </a:r>
            <a:endParaRPr lang="en-US" altLang="ja-JP" b="1" dirty="0">
              <a:solidFill>
                <a:srgbClr val="3A3C9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38"/>
          <p:cNvSpPr txBox="1">
            <a:spLocks noChangeArrowheads="1"/>
          </p:cNvSpPr>
          <p:nvPr/>
        </p:nvSpPr>
        <p:spPr bwMode="auto">
          <a:xfrm>
            <a:off x="781862" y="4446544"/>
            <a:ext cx="251062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000" b="1" u="sng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3000" b="1" u="sng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1,154</a:t>
            </a:r>
            <a:r>
              <a:rPr lang="ja-JP" altLang="en-US" sz="3000" b="1" u="sng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万人</a:t>
            </a:r>
            <a:endParaRPr lang="en-US" altLang="ja-JP" sz="3000" b="1" u="sng" dirty="0">
              <a:solidFill>
                <a:srgbClr val="3A3C9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46"/>
          <p:cNvSpPr txBox="1">
            <a:spLocks noChangeArrowheads="1"/>
          </p:cNvSpPr>
          <p:nvPr/>
        </p:nvSpPr>
        <p:spPr bwMode="auto">
          <a:xfrm>
            <a:off x="263872" y="6099349"/>
            <a:ext cx="14157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エリアプログラム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62"/>
          <p:cNvSpPr txBox="1">
            <a:spLocks noChangeArrowheads="1"/>
          </p:cNvSpPr>
          <p:nvPr/>
        </p:nvSpPr>
        <p:spPr bwMode="auto">
          <a:xfrm>
            <a:off x="5452569" y="5113603"/>
            <a:ext cx="41146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2015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29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日～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日（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日間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）の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コア・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エリアプログラムを対象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、大阪府産業連関表を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もと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に算出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64"/>
          <p:cNvSpPr txBox="1">
            <a:spLocks noChangeArrowheads="1"/>
          </p:cNvSpPr>
          <p:nvPr/>
        </p:nvSpPr>
        <p:spPr bwMode="auto">
          <a:xfrm>
            <a:off x="5452569" y="4094704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経済波及効果</a:t>
            </a:r>
            <a:endParaRPr lang="en-US" altLang="ja-JP" b="1" dirty="0">
              <a:solidFill>
                <a:srgbClr val="3A3C9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>
            <a:off x="1703017" y="2502366"/>
            <a:ext cx="6499966" cy="0"/>
          </a:xfrm>
          <a:prstGeom prst="line">
            <a:avLst/>
          </a:prstGeom>
          <a:ln w="38100">
            <a:solidFill>
              <a:srgbClr val="3A3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38"/>
          <p:cNvSpPr txBox="1">
            <a:spLocks noChangeArrowheads="1"/>
          </p:cNvSpPr>
          <p:nvPr/>
        </p:nvSpPr>
        <p:spPr bwMode="auto">
          <a:xfrm>
            <a:off x="5792261" y="4429599"/>
            <a:ext cx="21178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000" b="1" u="sng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3000" b="1" u="sng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543</a:t>
            </a:r>
            <a:r>
              <a:rPr lang="ja-JP" altLang="en-US" sz="3000" b="1" u="sng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億円</a:t>
            </a:r>
            <a:endParaRPr lang="en-US" altLang="ja-JP" sz="3000" b="1" u="sng" dirty="0">
              <a:solidFill>
                <a:srgbClr val="3A3C9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256769" y="5482935"/>
            <a:ext cx="22621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御堂筋イルミネーション</a:t>
            </a:r>
            <a:r>
              <a:rPr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2015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256769" y="5812553"/>
            <a:ext cx="21713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OSAKA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光のルネサンス</a:t>
            </a:r>
            <a:r>
              <a:rPr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2015</a:t>
            </a:r>
            <a:endParaRPr lang="ja-JP" altLang="en-US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256770" y="3928029"/>
            <a:ext cx="4380066" cy="26422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5275167" y="3934656"/>
            <a:ext cx="4257605" cy="1933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コネクタ 57"/>
          <p:cNvCxnSpPr/>
          <p:nvPr/>
        </p:nvCxnSpPr>
        <p:spPr>
          <a:xfrm>
            <a:off x="655674" y="5410236"/>
            <a:ext cx="36643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85"/>
          <p:cNvSpPr txBox="1">
            <a:spLocks noChangeArrowheads="1"/>
          </p:cNvSpPr>
          <p:nvPr/>
        </p:nvSpPr>
        <p:spPr bwMode="auto">
          <a:xfrm>
            <a:off x="263872" y="6292503"/>
            <a:ext cx="164660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団体１</a:t>
            </a:r>
            <a:r>
              <a: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のプログラムと連携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0" name="右矢印 59"/>
          <p:cNvSpPr/>
          <p:nvPr/>
        </p:nvSpPr>
        <p:spPr>
          <a:xfrm>
            <a:off x="2471611" y="5549426"/>
            <a:ext cx="152319" cy="14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右矢印 60"/>
          <p:cNvSpPr/>
          <p:nvPr/>
        </p:nvSpPr>
        <p:spPr>
          <a:xfrm>
            <a:off x="2471611" y="5868456"/>
            <a:ext cx="152319" cy="14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右矢印 61"/>
          <p:cNvSpPr/>
          <p:nvPr/>
        </p:nvSpPr>
        <p:spPr>
          <a:xfrm>
            <a:off x="2487847" y="6212190"/>
            <a:ext cx="152319" cy="144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2586521" y="5473289"/>
            <a:ext cx="9589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ja-JP" altLang="en-US" sz="12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12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455</a:t>
            </a:r>
            <a:r>
              <a:rPr lang="ja-JP" altLang="en-US" sz="12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万人</a:t>
            </a:r>
            <a:endParaRPr lang="ja-JP" altLang="en-US" sz="1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2576736" y="5801964"/>
            <a:ext cx="9589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ja-JP" altLang="en-US" sz="12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12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272</a:t>
            </a:r>
            <a:r>
              <a:rPr lang="ja-JP" altLang="en-US" sz="12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万人</a:t>
            </a:r>
            <a:endParaRPr lang="ja-JP" altLang="en-US" sz="1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2576736" y="6138607"/>
            <a:ext cx="9589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ja-JP" altLang="en-US" sz="12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12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427</a:t>
            </a:r>
            <a:r>
              <a:rPr lang="ja-JP" altLang="en-US" sz="12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万人</a:t>
            </a:r>
            <a:endParaRPr lang="ja-JP" altLang="en-US" sz="1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69" name="グループ化 68"/>
          <p:cNvGrpSpPr>
            <a:grpSpLocks noChangeAspect="1"/>
          </p:cNvGrpSpPr>
          <p:nvPr/>
        </p:nvGrpSpPr>
        <p:grpSpPr>
          <a:xfrm>
            <a:off x="1721547" y="738314"/>
            <a:ext cx="6172092" cy="1017313"/>
            <a:chOff x="1512888" y="1524275"/>
            <a:chExt cx="6850062" cy="1129059"/>
          </a:xfrm>
        </p:grpSpPr>
        <p:pic>
          <p:nvPicPr>
            <p:cNvPr id="70" name="図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109" y="1724925"/>
              <a:ext cx="2920841" cy="727758"/>
            </a:xfrm>
            <a:prstGeom prst="rect">
              <a:avLst/>
            </a:prstGeom>
          </p:spPr>
        </p:pic>
        <p:pic>
          <p:nvPicPr>
            <p:cNvPr id="71" name="図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888" y="1524275"/>
              <a:ext cx="3417887" cy="1129059"/>
            </a:xfrm>
            <a:prstGeom prst="rect">
              <a:avLst/>
            </a:prstGeom>
          </p:spPr>
        </p:pic>
      </p:grpSp>
      <p:sp>
        <p:nvSpPr>
          <p:cNvPr id="38" name="テキスト ボックス 38"/>
          <p:cNvSpPr txBox="1">
            <a:spLocks noChangeArrowheads="1"/>
          </p:cNvSpPr>
          <p:nvPr/>
        </p:nvSpPr>
        <p:spPr bwMode="auto">
          <a:xfrm>
            <a:off x="3463111" y="4417868"/>
            <a:ext cx="934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2014</a:t>
            </a:r>
          </a:p>
          <a:p>
            <a:r>
              <a:rPr lang="ja-JP" altLang="en-US" sz="1200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1200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886</a:t>
            </a:r>
            <a:r>
              <a:rPr lang="ja-JP" altLang="en-US" sz="1200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万人</a:t>
            </a:r>
            <a:endParaRPr lang="en-US" altLang="ja-JP" sz="1200" dirty="0">
              <a:solidFill>
                <a:srgbClr val="3A3C9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85"/>
          <p:cNvSpPr txBox="1">
            <a:spLocks noChangeArrowheads="1"/>
          </p:cNvSpPr>
          <p:nvPr/>
        </p:nvSpPr>
        <p:spPr bwMode="auto">
          <a:xfrm>
            <a:off x="3367751" y="5504066"/>
            <a:ext cx="12490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2014</a:t>
            </a: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約</a:t>
            </a:r>
            <a:r>
              <a: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269</a:t>
            </a: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万人）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85"/>
          <p:cNvSpPr txBox="1">
            <a:spLocks noChangeArrowheads="1"/>
          </p:cNvSpPr>
          <p:nvPr/>
        </p:nvSpPr>
        <p:spPr bwMode="auto">
          <a:xfrm>
            <a:off x="3355004" y="5832741"/>
            <a:ext cx="12490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2014</a:t>
            </a: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約</a:t>
            </a:r>
            <a:r>
              <a: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246</a:t>
            </a: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万人）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テキスト ボックス 85"/>
          <p:cNvSpPr txBox="1">
            <a:spLocks noChangeArrowheads="1"/>
          </p:cNvSpPr>
          <p:nvPr/>
        </p:nvSpPr>
        <p:spPr bwMode="auto">
          <a:xfrm>
            <a:off x="3355004" y="6184781"/>
            <a:ext cx="12490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2014</a:t>
            </a: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約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371</a:t>
            </a: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万人）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38"/>
          <p:cNvSpPr txBox="1">
            <a:spLocks noChangeArrowheads="1"/>
          </p:cNvSpPr>
          <p:nvPr/>
        </p:nvSpPr>
        <p:spPr bwMode="auto">
          <a:xfrm>
            <a:off x="7969476" y="4400343"/>
            <a:ext cx="934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2014</a:t>
            </a:r>
            <a:r>
              <a:rPr lang="ja-JP" altLang="en-US" sz="1200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200" dirty="0" smtClean="0">
              <a:solidFill>
                <a:srgbClr val="3A3C9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1200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487</a:t>
            </a:r>
            <a:r>
              <a:rPr lang="ja-JP" altLang="en-US" sz="1200" dirty="0" smtClean="0">
                <a:solidFill>
                  <a:srgbClr val="3A3C9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億円</a:t>
            </a:r>
            <a:endParaRPr lang="en-US" altLang="ja-JP" sz="1200" dirty="0">
              <a:solidFill>
                <a:srgbClr val="3A3C9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大かっこ 1"/>
          <p:cNvSpPr/>
          <p:nvPr/>
        </p:nvSpPr>
        <p:spPr>
          <a:xfrm>
            <a:off x="3400593" y="4417867"/>
            <a:ext cx="1059906" cy="38700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大かっこ 43"/>
          <p:cNvSpPr/>
          <p:nvPr/>
        </p:nvSpPr>
        <p:spPr>
          <a:xfrm>
            <a:off x="7906958" y="4450428"/>
            <a:ext cx="1059906" cy="38700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6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7653338" y="6500813"/>
            <a:ext cx="2228850" cy="365125"/>
          </a:xfrm>
        </p:spPr>
        <p:txBody>
          <a:bodyPr/>
          <a:lstStyle/>
          <a:p>
            <a:pPr algn="r">
              <a:defRPr/>
            </a:pPr>
            <a:r>
              <a:rPr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page.3</a:t>
            </a: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452438" y="681038"/>
            <a:ext cx="9001125" cy="0"/>
          </a:xfrm>
          <a:prstGeom prst="line">
            <a:avLst/>
          </a:prstGeom>
          <a:ln w="19050">
            <a:solidFill>
              <a:srgbClr val="3A3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6605270" y="347663"/>
            <a:ext cx="29546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御堂筋イルミネーション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2015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284" y="4689337"/>
            <a:ext cx="2879645" cy="192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76" y="4712590"/>
            <a:ext cx="2880320" cy="192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2282812"/>
            <a:ext cx="2880769" cy="192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25" y="2276874"/>
            <a:ext cx="2880771" cy="192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305" y="2132856"/>
            <a:ext cx="1659698" cy="4403215"/>
          </a:xfrm>
          <a:prstGeom prst="rect">
            <a:avLst/>
          </a:prstGeom>
        </p:spPr>
      </p:pic>
      <p:sp>
        <p:nvSpPr>
          <p:cNvPr id="33" name="テキスト ボックス 2"/>
          <p:cNvSpPr txBox="1">
            <a:spLocks noChangeArrowheads="1"/>
          </p:cNvSpPr>
          <p:nvPr/>
        </p:nvSpPr>
        <p:spPr bwMode="auto">
          <a:xfrm>
            <a:off x="526009" y="789797"/>
            <a:ext cx="41601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世界記録に認定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～最も多く街路樹にイルミネーションを施した通り～</a:t>
            </a:r>
          </a:p>
        </p:txBody>
      </p:sp>
      <p:sp>
        <p:nvSpPr>
          <p:cNvPr id="34" name="テキスト ボックス 5"/>
          <p:cNvSpPr txBox="1">
            <a:spLocks noChangeArrowheads="1"/>
          </p:cNvSpPr>
          <p:nvPr/>
        </p:nvSpPr>
        <p:spPr bwMode="auto">
          <a:xfrm>
            <a:off x="455477" y="978958"/>
            <a:ext cx="36407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御堂筋イルミネーション</a:t>
            </a:r>
            <a:r>
              <a:rPr lang="en-US" altLang="ja-JP" sz="2000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2015</a:t>
            </a:r>
            <a:endParaRPr lang="ja-JP" altLang="en-US" sz="2000" u="sng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テキスト ボックス 7"/>
          <p:cNvSpPr txBox="1">
            <a:spLocks noChangeArrowheads="1"/>
          </p:cNvSpPr>
          <p:nvPr/>
        </p:nvSpPr>
        <p:spPr bwMode="auto">
          <a:xfrm>
            <a:off x="526009" y="1372826"/>
            <a:ext cx="4504759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開催日程　　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2015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29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日（日）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2016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日（日）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点灯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　　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時頃～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23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開催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エリア　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阪神前～淀屋橋交差点（土佐堀通）～難波西口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交差点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357951" y="1015703"/>
            <a:ext cx="3051829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/>
              <a:t>デザインコンセプト：「四季の彩り」</a:t>
            </a:r>
            <a:endParaRPr kumimoji="1" lang="ja-JP" altLang="en-US" sz="16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45157" y="1994356"/>
            <a:ext cx="3038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■春エリア：ピンク［阪神前～大江橋北詰］</a:t>
            </a:r>
            <a:endParaRPr kumimoji="1" lang="ja-JP" altLang="en-US" sz="1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57582" y="4397693"/>
            <a:ext cx="3038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■秋エリア：イエロー［船場中央～新橋］</a:t>
            </a:r>
            <a:endParaRPr kumimoji="1" lang="ja-JP" altLang="en-US" sz="12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14190" y="1972200"/>
            <a:ext cx="3038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■夏エリア：ブルー［淀屋橋～船場中央］</a:t>
            </a:r>
            <a:endParaRPr kumimoji="1" lang="ja-JP" altLang="en-US" sz="12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314190" y="4397693"/>
            <a:ext cx="3038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■冬エリア：ホワイト［新橋～難波西口］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879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7746102" y="6574045"/>
            <a:ext cx="2228850" cy="380790"/>
          </a:xfrm>
        </p:spPr>
        <p:txBody>
          <a:bodyPr/>
          <a:lstStyle/>
          <a:p>
            <a:pPr algn="r">
              <a:defRPr/>
            </a:pPr>
            <a:r>
              <a:rPr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page.4</a:t>
            </a: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452438" y="465138"/>
            <a:ext cx="9001125" cy="0"/>
          </a:xfrm>
          <a:prstGeom prst="line">
            <a:avLst/>
          </a:prstGeom>
          <a:ln w="19050">
            <a:solidFill>
              <a:srgbClr val="3A3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6723058" y="131763"/>
            <a:ext cx="28368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OSAKA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光のルネサンス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2015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509260" y="630537"/>
            <a:ext cx="24929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水辺に広がる光のアートフェスティバル</a:t>
            </a:r>
          </a:p>
        </p:txBody>
      </p:sp>
      <p:sp>
        <p:nvSpPr>
          <p:cNvPr id="19" name="テキスト ボックス 5"/>
          <p:cNvSpPr txBox="1">
            <a:spLocks noChangeArrowheads="1"/>
          </p:cNvSpPr>
          <p:nvPr/>
        </p:nvSpPr>
        <p:spPr bwMode="auto">
          <a:xfrm>
            <a:off x="519194" y="839604"/>
            <a:ext cx="3620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OSAKA</a:t>
            </a:r>
            <a:r>
              <a:rPr lang="ja-JP" altLang="en-US" sz="2000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光のルネサンス</a:t>
            </a:r>
            <a:r>
              <a:rPr lang="en-US" altLang="ja-JP" sz="2000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2015</a:t>
            </a:r>
            <a:endParaRPr lang="ja-JP" altLang="en-US" sz="2000" u="sng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7"/>
          <p:cNvSpPr txBox="1">
            <a:spLocks noChangeArrowheads="1"/>
          </p:cNvSpPr>
          <p:nvPr/>
        </p:nvSpPr>
        <p:spPr bwMode="auto">
          <a:xfrm>
            <a:off x="835292" y="1316707"/>
            <a:ext cx="3608680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開催日程　　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2015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日（土）～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日（金）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点灯時間　　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時～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開催会場　　大阪市役所周辺～中之島公園</a:t>
            </a:r>
            <a:endParaRPr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49220" y="2284376"/>
            <a:ext cx="381245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◆特別プログラム</a:t>
            </a:r>
            <a:endParaRPr lang="en-US" altLang="ja-JP" sz="1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3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「ウォールタペストリー特別公演</a:t>
            </a:r>
            <a:endParaRPr lang="en-US" altLang="ja-JP" sz="13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3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～ありがとう、そして永遠へ～」</a:t>
            </a:r>
            <a:endParaRPr lang="ja-JP" altLang="en-US" sz="13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テキスト ボックス 10"/>
          <p:cNvSpPr txBox="1">
            <a:spLocks noChangeArrowheads="1"/>
          </p:cNvSpPr>
          <p:nvPr/>
        </p:nvSpPr>
        <p:spPr bwMode="auto">
          <a:xfrm>
            <a:off x="4206535" y="4345359"/>
            <a:ext cx="53533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◆市民参加型プログラム 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「中之島スマイルアートプロジェクト」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72" y="3063212"/>
            <a:ext cx="3448889" cy="231000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9" y="4665073"/>
            <a:ext cx="2296381" cy="153092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テキスト ボックス 7"/>
          <p:cNvSpPr txBox="1">
            <a:spLocks noChangeArrowheads="1"/>
          </p:cNvSpPr>
          <p:nvPr/>
        </p:nvSpPr>
        <p:spPr bwMode="auto">
          <a:xfrm>
            <a:off x="4263416" y="6211120"/>
            <a:ext cx="5256584" cy="4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■会場でのワークショップ参加者数　　　　　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2,435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200"/>
              </a:spcAft>
            </a:pP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■北区の保育所、幼稚園、小学校等の参加者数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2,304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名  </a:t>
            </a:r>
            <a:r>
              <a:rPr lang="ja-JP" altLang="en-US" sz="1200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合計 </a:t>
            </a:r>
            <a:r>
              <a:rPr lang="en-US" altLang="ja-JP" sz="1200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4,739</a:t>
            </a:r>
            <a:r>
              <a:rPr lang="ja-JP" altLang="en-US" sz="1200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1200" b="1" u="sng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7"/>
          <p:cNvSpPr txBox="1">
            <a:spLocks noChangeArrowheads="1"/>
          </p:cNvSpPr>
          <p:nvPr/>
        </p:nvSpPr>
        <p:spPr bwMode="auto">
          <a:xfrm>
            <a:off x="277543" y="5445022"/>
            <a:ext cx="3765857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■総観覧者数　</a:t>
            </a:r>
            <a:r>
              <a:rPr lang="en-US" altLang="ja-JP" sz="1200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53,037</a:t>
            </a:r>
            <a:r>
              <a:rPr lang="ja-JP" altLang="en-US" sz="1200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1200" b="1" u="sng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5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200"/>
              </a:spcAft>
            </a:pP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別途、特別写真撮影会を開催　</a:t>
            </a:r>
            <a:r>
              <a:rPr lang="en-US" altLang="ja-JP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922</a:t>
            </a:r>
            <a:r>
              <a:rPr lang="ja-JP" altLang="en-US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（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OSAKA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光の饗宴グルメパスポート等の購入者特典として）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373" y="4665073"/>
            <a:ext cx="2296381" cy="153092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\\APZR002C\OA-ga0021$\ユーザ作業用フォルダ\まち魅力\まち魅力\27年度事業企画データ\20　大阪・光の饗宴\ルネサンス上空写真\2015_1225_0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69" y="588437"/>
            <a:ext cx="5188410" cy="346338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5"/>
          <p:cNvSpPr txBox="1">
            <a:spLocks noChangeArrowheads="1"/>
          </p:cNvSpPr>
          <p:nvPr/>
        </p:nvSpPr>
        <p:spPr bwMode="auto">
          <a:xfrm>
            <a:off x="7949124" y="4006805"/>
            <a:ext cx="167706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OSAKA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光のルネサンス</a:t>
            </a:r>
            <a:r>
              <a: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2015</a:t>
            </a:r>
            <a:endParaRPr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14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7653338" y="6500813"/>
            <a:ext cx="2228850" cy="365125"/>
          </a:xfrm>
        </p:spPr>
        <p:txBody>
          <a:bodyPr/>
          <a:lstStyle/>
          <a:p>
            <a:pPr algn="r">
              <a:defRPr/>
            </a:pPr>
            <a:r>
              <a:rPr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page.5</a:t>
            </a: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452438" y="681038"/>
            <a:ext cx="9001125" cy="0"/>
          </a:xfrm>
          <a:prstGeom prst="line">
            <a:avLst/>
          </a:prstGeom>
          <a:ln w="19050">
            <a:solidFill>
              <a:srgbClr val="3A3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7011869" y="347663"/>
            <a:ext cx="24416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２０１５特別プログラム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2"/>
          <p:cNvSpPr txBox="1">
            <a:spLocks noChangeArrowheads="1"/>
          </p:cNvSpPr>
          <p:nvPr/>
        </p:nvSpPr>
        <p:spPr bwMode="auto">
          <a:xfrm>
            <a:off x="452438" y="740628"/>
            <a:ext cx="40318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一夜限りの特別プログラム！夜の大阪のメインストリートを満喫！</a:t>
            </a:r>
          </a:p>
        </p:txBody>
      </p:sp>
      <p:sp>
        <p:nvSpPr>
          <p:cNvPr id="40" name="テキスト ボックス 5"/>
          <p:cNvSpPr txBox="1">
            <a:spLocks noChangeArrowheads="1"/>
          </p:cNvSpPr>
          <p:nvPr/>
        </p:nvSpPr>
        <p:spPr bwMode="auto">
          <a:xfrm>
            <a:off x="452438" y="972113"/>
            <a:ext cx="35766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御堂筋イルミネーション</a:t>
            </a:r>
            <a:r>
              <a:rPr lang="en-US" altLang="ja-JP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2015</a:t>
            </a:r>
            <a:r>
              <a:rPr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ワンダーイルミナイト</a:t>
            </a:r>
            <a:endParaRPr lang="ja-JP" altLang="en-US" u="sng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テキスト ボックス 7"/>
          <p:cNvSpPr txBox="1">
            <a:spLocks noChangeArrowheads="1"/>
          </p:cNvSpPr>
          <p:nvPr/>
        </p:nvSpPr>
        <p:spPr bwMode="auto">
          <a:xfrm>
            <a:off x="660305" y="1586219"/>
            <a:ext cx="25731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開催日程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2015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29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日（日）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0" hangingPunct="0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実施時間：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時～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0" hangingPunct="0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開催場所：久太郎町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交差点～新橋交差点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38" y="4050040"/>
            <a:ext cx="3268701" cy="217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470" y="1152239"/>
            <a:ext cx="3289569" cy="219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テキスト ボックス 5"/>
          <p:cNvSpPr txBox="1">
            <a:spLocks noChangeArrowheads="1"/>
          </p:cNvSpPr>
          <p:nvPr/>
        </p:nvSpPr>
        <p:spPr bwMode="auto">
          <a:xfrm>
            <a:off x="6134858" y="3723351"/>
            <a:ext cx="30636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大阪・光の饗宴</a:t>
            </a:r>
            <a:r>
              <a:rPr lang="en-US" altLang="ja-JP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2015</a:t>
            </a:r>
            <a:r>
              <a:rPr lang="ja-JP" altLang="en-US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開宴式</a:t>
            </a:r>
            <a:endParaRPr lang="en-US" altLang="ja-JP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9" name="図 18" descr="\\G0000sv0ns502\d10939$\doc\み_魅力づくり\魅力推進グループ\御堂筋イルミネーション\★27年度イルミネーション事業関係\22《イルミ》経済波及効果・アンケート・通行量調査・報告書\05_実施報告書（御堂筋イルミネーション）\写真\165_トリミン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4" y="2420888"/>
            <a:ext cx="4801870" cy="31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テキスト ボックス 7"/>
          <p:cNvSpPr txBox="1">
            <a:spLocks noChangeArrowheads="1"/>
          </p:cNvSpPr>
          <p:nvPr/>
        </p:nvSpPr>
        <p:spPr bwMode="auto">
          <a:xfrm>
            <a:off x="272480" y="5559264"/>
            <a:ext cx="50978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～御堂筋の一部区間を歩行者に開放～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262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4" y="1808074"/>
            <a:ext cx="3240360" cy="38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654099" y="5764985"/>
            <a:ext cx="1840529" cy="1008658"/>
            <a:chOff x="632519" y="764704"/>
            <a:chExt cx="1840529" cy="1008658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544" y="1052736"/>
              <a:ext cx="1012477" cy="720626"/>
            </a:xfrm>
            <a:prstGeom prst="rect">
              <a:avLst/>
            </a:prstGeom>
          </p:spPr>
        </p:pic>
        <p:sp>
          <p:nvSpPr>
            <p:cNvPr id="26" name="正方形/長方形 25"/>
            <p:cNvSpPr/>
            <p:nvPr/>
          </p:nvSpPr>
          <p:spPr>
            <a:xfrm>
              <a:off x="632519" y="764704"/>
              <a:ext cx="1840529" cy="338522"/>
            </a:xfrm>
            <a:prstGeom prst="rect">
              <a:avLst/>
            </a:prstGeom>
          </p:spPr>
          <p:txBody>
            <a:bodyPr wrap="square" lIns="91407" tIns="45704" rIns="91407" bIns="45704">
              <a:spAutoFit/>
            </a:bodyPr>
            <a:lstStyle/>
            <a:p>
              <a:pPr algn="ctr"/>
              <a:r>
                <a:rPr lang="ja-JP" altLang="en-US" sz="800" u="sng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大阪ミナミ光マッセ！</a:t>
              </a:r>
              <a:endParaRPr lang="en-US" altLang="ja-JP" sz="800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endParaRPr>
            </a:p>
            <a:p>
              <a:pPr algn="ctr"/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主催：</a:t>
              </a:r>
              <a:r>
                <a:rPr lang="en-US" altLang="ja-JP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M</a:t>
              </a:r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プロジェクト実行委員会</a:t>
              </a:r>
              <a:endPara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419491" y="798274"/>
            <a:ext cx="2698108" cy="1558601"/>
            <a:chOff x="-997152" y="1772816"/>
            <a:chExt cx="2698108" cy="1558601"/>
          </a:xfrm>
        </p:grpSpPr>
        <p:pic>
          <p:nvPicPr>
            <p:cNvPr id="9" name="Picture 2" descr="\\G0000sv0ns502\d10939$\doc\み_魅力づくり\魅力推進グループ\御堂筋イルミネーション\★27年度イルミネーション事業関係\25《イルミ》合同プロモーション会議\エントリー\エリアプログラム（市内）\☆150908TWF2015パース（全体）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069" y="2061544"/>
              <a:ext cx="1037539" cy="634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\\G0000sv0ns502\d10939$\doc\み_魅力づくり\魅力推進グループ\御堂筋イルミネーション\★27年度イルミネーション事業関係\25《イルミ》合同プロモーション会議\エントリー\エリアプログラム（市内）\④-2けやき並木イルミネーション(0904差替)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973" y="2746340"/>
              <a:ext cx="1012477" cy="585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正方形/長方形 26"/>
            <p:cNvSpPr/>
            <p:nvPr/>
          </p:nvSpPr>
          <p:spPr>
            <a:xfrm>
              <a:off x="-997152" y="1772816"/>
              <a:ext cx="2698108" cy="338522"/>
            </a:xfrm>
            <a:prstGeom prst="rect">
              <a:avLst/>
            </a:prstGeom>
          </p:spPr>
          <p:txBody>
            <a:bodyPr wrap="none" lIns="91407" tIns="45704" rIns="91407" bIns="45704">
              <a:spAutoFit/>
            </a:bodyPr>
            <a:lstStyle/>
            <a:p>
              <a:pPr algn="ctr"/>
              <a:r>
                <a:rPr lang="ja-JP" altLang="en-US" sz="800" u="sng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梅田スノーマンフェスティバル</a:t>
              </a:r>
              <a:r>
                <a:rPr lang="en-US" altLang="ja-JP" sz="800" u="sng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2015</a:t>
              </a:r>
            </a:p>
            <a:p>
              <a:pPr algn="ctr"/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主催：梅田スノーマンフェスティバル</a:t>
              </a:r>
              <a:r>
                <a:rPr lang="en-US" altLang="ja-JP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2015</a:t>
              </a:r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実行委員会</a:t>
              </a:r>
              <a:endPara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3218368" y="1031218"/>
            <a:ext cx="2646812" cy="1584176"/>
            <a:chOff x="56456" y="3501008"/>
            <a:chExt cx="2646812" cy="158417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128" y="3862241"/>
              <a:ext cx="908472" cy="1222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正方形/長方形 28"/>
            <p:cNvSpPr/>
            <p:nvPr/>
          </p:nvSpPr>
          <p:spPr>
            <a:xfrm>
              <a:off x="56456" y="3501008"/>
              <a:ext cx="2646812" cy="338522"/>
            </a:xfrm>
            <a:prstGeom prst="rect">
              <a:avLst/>
            </a:prstGeom>
          </p:spPr>
          <p:txBody>
            <a:bodyPr wrap="none" lIns="91407" tIns="45704" rIns="91407" bIns="45704">
              <a:spAutoFit/>
            </a:bodyPr>
            <a:lstStyle/>
            <a:p>
              <a:r>
                <a:rPr lang="ja-JP" altLang="en-US" sz="800" u="sng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ドイツ・クリスマスマーケット大阪</a:t>
              </a:r>
              <a:endParaRPr lang="en-US" altLang="ja-JP" sz="800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endParaRPr>
            </a:p>
            <a:p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主催：ドイツ・クリスマスマーケット大阪実行委員会</a:t>
              </a:r>
              <a:endPara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endParaRPr>
            </a:p>
          </p:txBody>
        </p:sp>
      </p:grpSp>
      <p:pic>
        <p:nvPicPr>
          <p:cNvPr id="12" name="Picture 2" descr="\\G0000sv0ns502\d10939$\doc\み_魅力づくり\魅力推進グループ\御堂筋イルミネーション\★27年度イルミネーション事業関係\25《イルミ》合同プロモーション会議\エントリー\エリアプログラム（市内）\【中之島ウエスト】画像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3202" y="2785888"/>
            <a:ext cx="1037539" cy="73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グループ化 43"/>
          <p:cNvGrpSpPr/>
          <p:nvPr/>
        </p:nvGrpSpPr>
        <p:grpSpPr>
          <a:xfrm>
            <a:off x="-102529" y="1312565"/>
            <a:ext cx="1928666" cy="1103342"/>
            <a:chOff x="1187446" y="5721462"/>
            <a:chExt cx="1928666" cy="1103342"/>
          </a:xfrm>
        </p:grpSpPr>
        <p:pic>
          <p:nvPicPr>
            <p:cNvPr id="13" name="Picture 2" descr="\\G0000sv0ns502\d10939$\doc\み_魅力づくり\魅力推進グループ\御堂筋イルミネーション\★27年度イルミネーション事業関係\25《イルミ》合同プロモーション会議\エントリー\エリアプログラム（市内）\05_OCC_mainphoto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532" y="6074297"/>
              <a:ext cx="1125641" cy="75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正方形/長方形 30"/>
            <p:cNvSpPr/>
            <p:nvPr/>
          </p:nvSpPr>
          <p:spPr>
            <a:xfrm>
              <a:off x="1187446" y="5721462"/>
              <a:ext cx="1928666" cy="338522"/>
            </a:xfrm>
            <a:prstGeom prst="rect">
              <a:avLst/>
            </a:prstGeom>
          </p:spPr>
          <p:txBody>
            <a:bodyPr wrap="none" lIns="91407" tIns="45704" rIns="91407" bIns="45704">
              <a:spAutoFit/>
            </a:bodyPr>
            <a:lstStyle/>
            <a:p>
              <a:pPr algn="ctr"/>
              <a:r>
                <a:rPr lang="ja-JP" altLang="en-US" sz="800" u="sng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光の水都ルネサンスボート</a:t>
              </a:r>
              <a:endParaRPr lang="en-US" altLang="ja-JP" sz="800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endParaRPr>
            </a:p>
            <a:p>
              <a:pPr algn="ctr"/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主催：大阪シティクルーズ推進協議会</a:t>
              </a:r>
              <a:endPara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endParaRP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414975" y="2529579"/>
            <a:ext cx="1569594" cy="1080120"/>
            <a:chOff x="2663326" y="5661248"/>
            <a:chExt cx="1569594" cy="1080120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9478" y="5991169"/>
              <a:ext cx="1127418" cy="750199"/>
            </a:xfrm>
            <a:prstGeom prst="rect">
              <a:avLst/>
            </a:prstGeom>
          </p:spPr>
        </p:pic>
        <p:sp>
          <p:nvSpPr>
            <p:cNvPr id="32" name="正方形/長方形 31"/>
            <p:cNvSpPr/>
            <p:nvPr/>
          </p:nvSpPr>
          <p:spPr>
            <a:xfrm>
              <a:off x="2663326" y="5661248"/>
              <a:ext cx="1569594" cy="338522"/>
            </a:xfrm>
            <a:prstGeom prst="rect">
              <a:avLst/>
            </a:prstGeom>
          </p:spPr>
          <p:txBody>
            <a:bodyPr wrap="none" lIns="91407" tIns="45704" rIns="91407" bIns="45704">
              <a:spAutoFit/>
            </a:bodyPr>
            <a:lstStyle/>
            <a:p>
              <a:pPr algn="ctr"/>
              <a:r>
                <a:rPr lang="ja-JP" altLang="en-US" sz="800" u="sng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天満・桜ノ宮 光のエレガンス</a:t>
              </a:r>
              <a:endParaRPr lang="en-US" altLang="ja-JP" sz="800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endParaRPr>
            </a:p>
            <a:p>
              <a:pPr algn="ctr"/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主催：天満エリア交流会</a:t>
              </a:r>
              <a:endPara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endParaRP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1707638" y="4431803"/>
            <a:ext cx="1928666" cy="1080120"/>
            <a:chOff x="5871627" y="5661248"/>
            <a:chExt cx="1928666" cy="1080120"/>
          </a:xfrm>
        </p:grpSpPr>
        <p:pic>
          <p:nvPicPr>
            <p:cNvPr id="16" name="Picture 2" descr="\\G0000sv0ns502\d10939$\doc\み_魅力づくり\魅力推進グループ\御堂筋イルミネーション\★27年度イルミネーション事業関係\25《イルミ》合同プロモーション会議\エントリー\エリアプログラム（市内）\光のワンダーランド（0904差替え）.jp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695" y="5968317"/>
              <a:ext cx="1159577" cy="773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正方形/長方形 33"/>
            <p:cNvSpPr/>
            <p:nvPr/>
          </p:nvSpPr>
          <p:spPr>
            <a:xfrm>
              <a:off x="5871627" y="5661248"/>
              <a:ext cx="1928666" cy="338522"/>
            </a:xfrm>
            <a:prstGeom prst="rect">
              <a:avLst/>
            </a:prstGeom>
          </p:spPr>
          <p:txBody>
            <a:bodyPr wrap="none" lIns="91407" tIns="45704" rIns="91407" bIns="45704">
              <a:spAutoFit/>
            </a:bodyPr>
            <a:lstStyle/>
            <a:p>
              <a:pPr algn="ctr"/>
              <a:r>
                <a:rPr lang="ja-JP" altLang="en-US" sz="800" u="sng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光のワンダーランド</a:t>
              </a:r>
              <a:endParaRPr lang="en-US" altLang="ja-JP" sz="800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endParaRPr>
            </a:p>
            <a:p>
              <a:pPr algn="ctr"/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主催：光のワンダーランド実行委員会</a:t>
              </a:r>
              <a:endPara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endParaRP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-124694" y="3757744"/>
            <a:ext cx="2954588" cy="2038113"/>
            <a:chOff x="7300685" y="4653136"/>
            <a:chExt cx="2954588" cy="2038113"/>
          </a:xfrm>
        </p:grpSpPr>
        <p:pic>
          <p:nvPicPr>
            <p:cNvPr id="17" name="Picture 2" descr="\\G0000sv0ns502\d10939$\doc\み_魅力づくり\魅力推進グループ\御堂筋イルミネーション\★27年度イルミネーション事業関係\25《イルミ》合同プロモーション会議\エントリー\エリアプログラム（市内）\海遊館１.JP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7817" y="5909012"/>
              <a:ext cx="1171805" cy="78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9" name="グループ化 48"/>
            <p:cNvGrpSpPr/>
            <p:nvPr/>
          </p:nvGrpSpPr>
          <p:grpSpPr>
            <a:xfrm>
              <a:off x="7300685" y="4653136"/>
              <a:ext cx="2954588" cy="1204789"/>
              <a:chOff x="7300685" y="4509120"/>
              <a:chExt cx="2954588" cy="1204789"/>
            </a:xfrm>
          </p:grpSpPr>
          <p:pic>
            <p:nvPicPr>
              <p:cNvPr id="18" name="図 17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48448" y="4945824"/>
                <a:ext cx="1152128" cy="768085"/>
              </a:xfrm>
              <a:prstGeom prst="rect">
                <a:avLst/>
              </a:prstGeom>
            </p:spPr>
          </p:pic>
          <p:sp>
            <p:nvSpPr>
              <p:cNvPr id="36" name="正方形/長方形 35"/>
              <p:cNvSpPr/>
              <p:nvPr/>
            </p:nvSpPr>
            <p:spPr>
              <a:xfrm>
                <a:off x="7300685" y="4509120"/>
                <a:ext cx="2954588" cy="338522"/>
              </a:xfrm>
              <a:prstGeom prst="rect">
                <a:avLst/>
              </a:prstGeom>
            </p:spPr>
            <p:txBody>
              <a:bodyPr wrap="none" lIns="91407" tIns="45704" rIns="91407" bIns="45704">
                <a:spAutoFit/>
              </a:bodyPr>
              <a:lstStyle/>
              <a:p>
                <a:pPr algn="ctr"/>
                <a:r>
                  <a:rPr lang="ja-JP" altLang="en-US" sz="800" u="sng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itchFamily="50" charset="-128"/>
                  </a:rPr>
                  <a:t>築港・天保山ウィンターイルミネーション</a:t>
                </a:r>
                <a:endParaRPr lang="en-US" altLang="ja-JP" sz="800" u="sng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endParaRPr>
              </a:p>
              <a:p>
                <a:pPr algn="ctr"/>
                <a:r>
                  <a:rPr lang="ja-JP" altLang="en-US" sz="8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itchFamily="50" charset="-128"/>
                  </a:rPr>
                  <a:t>主催：築港・天保山ウインターイルミネーション実行委員会</a:t>
                </a:r>
                <a:endParaRPr lang="en-US" altLang="ja-JP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endParaRPr>
              </a:p>
            </p:txBody>
          </p:sp>
        </p:grpSp>
      </p:grpSp>
      <p:grpSp>
        <p:nvGrpSpPr>
          <p:cNvPr id="56" name="グループ化 55"/>
          <p:cNvGrpSpPr/>
          <p:nvPr/>
        </p:nvGrpSpPr>
        <p:grpSpPr>
          <a:xfrm>
            <a:off x="2494628" y="5589240"/>
            <a:ext cx="3787579" cy="1244424"/>
            <a:chOff x="7309603" y="2356411"/>
            <a:chExt cx="3787579" cy="1244424"/>
          </a:xfrm>
        </p:grpSpPr>
        <p:grpSp>
          <p:nvGrpSpPr>
            <p:cNvPr id="46" name="グループ化 45"/>
            <p:cNvGrpSpPr/>
            <p:nvPr/>
          </p:nvGrpSpPr>
          <p:grpSpPr>
            <a:xfrm>
              <a:off x="7309603" y="2356411"/>
              <a:ext cx="2016832" cy="1244424"/>
              <a:chOff x="3563723" y="5573096"/>
              <a:chExt cx="2016832" cy="1244424"/>
            </a:xfrm>
          </p:grpSpPr>
          <p:pic>
            <p:nvPicPr>
              <p:cNvPr id="15" name="Picture 2" descr="\\G0000sv0ns502\d10939$\doc\み_魅力づくり\魅力推進グループ\御堂筋イルミネーション\★27年度イルミネーション事業関係\25《イルミ》合同プロモーション会議\エントリー\エリアプログラム（市内）\トップライト電飾パース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054" y="6005144"/>
                <a:ext cx="1026169" cy="8123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正方形/長方形 32"/>
              <p:cNvSpPr/>
              <p:nvPr/>
            </p:nvSpPr>
            <p:spPr>
              <a:xfrm>
                <a:off x="3563723" y="5573096"/>
                <a:ext cx="2016832" cy="461633"/>
              </a:xfrm>
              <a:prstGeom prst="rect">
                <a:avLst/>
              </a:prstGeom>
            </p:spPr>
            <p:txBody>
              <a:bodyPr wrap="none" lIns="91407" tIns="45704" rIns="91407" bIns="45704">
                <a:spAutoFit/>
              </a:bodyPr>
              <a:lstStyle/>
              <a:p>
                <a:pPr algn="ctr"/>
                <a:r>
                  <a:rPr lang="en-US" altLang="ja-JP" sz="800" u="sng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itchFamily="50" charset="-128"/>
                  </a:rPr>
                  <a:t>Welcoming</a:t>
                </a:r>
                <a:r>
                  <a:rPr lang="ja-JP" altLang="en-US" sz="800" u="sng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itchFamily="50" charset="-128"/>
                  </a:rPr>
                  <a:t>あべてん「光の音色」</a:t>
                </a:r>
                <a:r>
                  <a:rPr lang="en-US" altLang="ja-JP" sz="800" u="sng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itchFamily="50" charset="-128"/>
                  </a:rPr>
                  <a:t>2015</a:t>
                </a:r>
              </a:p>
              <a:p>
                <a:pPr algn="ctr"/>
                <a:r>
                  <a:rPr lang="ja-JP" altLang="en-US" sz="8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itchFamily="50" charset="-128"/>
                  </a:rPr>
                  <a:t>主催：</a:t>
                </a:r>
                <a:r>
                  <a:rPr lang="en-US" altLang="ja-JP" sz="8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itchFamily="50" charset="-128"/>
                  </a:rPr>
                  <a:t>Welcoming</a:t>
                </a:r>
                <a:r>
                  <a:rPr lang="ja-JP" altLang="en-US" sz="8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itchFamily="50" charset="-128"/>
                  </a:rPr>
                  <a:t>アベノ・</a:t>
                </a:r>
                <a:endParaRPr lang="en-US" altLang="ja-JP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endParaRPr>
              </a:p>
              <a:p>
                <a:pPr algn="ctr"/>
                <a:r>
                  <a:rPr lang="ja-JP" altLang="en-US" sz="8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itchFamily="50" charset="-128"/>
                  </a:rPr>
                  <a:t>天王寺キャンペーン事務局</a:t>
                </a:r>
                <a:endParaRPr lang="en-US" altLang="ja-JP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endParaRPr>
              </a:p>
            </p:txBody>
          </p:sp>
        </p:grpSp>
        <p:grpSp>
          <p:nvGrpSpPr>
            <p:cNvPr id="50" name="グループ化 49"/>
            <p:cNvGrpSpPr/>
            <p:nvPr/>
          </p:nvGrpSpPr>
          <p:grpSpPr>
            <a:xfrm>
              <a:off x="9168516" y="2356411"/>
              <a:ext cx="1928666" cy="1219971"/>
              <a:chOff x="9051411" y="2207966"/>
              <a:chExt cx="1928666" cy="1219971"/>
            </a:xfrm>
          </p:grpSpPr>
          <p:pic>
            <p:nvPicPr>
              <p:cNvPr id="19" name="Picture 3" descr="\\G0000sv0ns502\d10939$\doc\み_魅力づくり\魅力推進グループ\御堂筋イルミネーション\★27年度イルミネーション事業関係\25《イルミ》合同プロモーション会議\エントリー\14イルミネーション協会\天王寺\天王寺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6854" y="2636174"/>
                <a:ext cx="1163389" cy="791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正方形/長方形 36"/>
              <p:cNvSpPr/>
              <p:nvPr/>
            </p:nvSpPr>
            <p:spPr>
              <a:xfrm>
                <a:off x="9051411" y="2207966"/>
                <a:ext cx="1928666" cy="461633"/>
              </a:xfrm>
              <a:prstGeom prst="rect">
                <a:avLst/>
              </a:prstGeom>
            </p:spPr>
            <p:txBody>
              <a:bodyPr wrap="none" lIns="91407" tIns="45704" rIns="91407" bIns="45704">
                <a:spAutoFit/>
              </a:bodyPr>
              <a:lstStyle/>
              <a:p>
                <a:pPr algn="ctr"/>
                <a:r>
                  <a:rPr lang="ja-JP" altLang="en-US" sz="800" u="sng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Meiryo UI" panose="020B0604030504040204" pitchFamily="50" charset="-128"/>
                  </a:rPr>
                  <a:t>あべの・天王寺イルミナージュ</a:t>
                </a:r>
                <a:endParaRPr lang="en-US" altLang="ja-JP" sz="800" u="sng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endParaRPr>
              </a:p>
              <a:p>
                <a:pPr algn="ctr"/>
                <a:r>
                  <a:rPr lang="ja-JP" altLang="en-US" sz="8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itchFamily="50" charset="-128"/>
                  </a:rPr>
                  <a:t>主催：</a:t>
                </a:r>
                <a:r>
                  <a:rPr lang="ja-JP" altLang="en-US" sz="8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Meiryo UI" panose="020B0604030504040204" pitchFamily="50" charset="-128"/>
                  </a:rPr>
                  <a:t>あべの・天王寺イルミナージュ</a:t>
                </a:r>
                <a:endParaRPr lang="en-US" altLang="ja-JP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r>
                  <a:rPr lang="ja-JP" altLang="en-US" sz="8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Meiryo UI" panose="020B0604030504040204" pitchFamily="50" charset="-128"/>
                  </a:rPr>
                  <a:t>実行委員会</a:t>
                </a:r>
                <a:endParaRPr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p:grpSp>
        <p:nvGrpSpPr>
          <p:cNvPr id="51" name="グループ化 50"/>
          <p:cNvGrpSpPr/>
          <p:nvPr/>
        </p:nvGrpSpPr>
        <p:grpSpPr>
          <a:xfrm>
            <a:off x="6048425" y="2785888"/>
            <a:ext cx="3159774" cy="1331167"/>
            <a:chOff x="6905794" y="1984517"/>
            <a:chExt cx="3159774" cy="1331167"/>
          </a:xfrm>
        </p:grpSpPr>
        <p:pic>
          <p:nvPicPr>
            <p:cNvPr id="20" name="Picture 2" descr="\\G0000sv0ns502\d10939$\doc\み_魅力づくり\魅力推進グループ\御堂筋イルミネーション\★27年度イルミネーション事業関係\25《イルミ》合同プロモーション会議\エントリー\10○堺市\イラレ加工\堺東・大小路.jpg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344" y="2276872"/>
              <a:ext cx="851219" cy="1038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正方形/長方形 37"/>
            <p:cNvSpPr/>
            <p:nvPr/>
          </p:nvSpPr>
          <p:spPr>
            <a:xfrm>
              <a:off x="6905794" y="1984517"/>
              <a:ext cx="3159774" cy="338522"/>
            </a:xfrm>
            <a:prstGeom prst="rect">
              <a:avLst/>
            </a:prstGeom>
          </p:spPr>
          <p:txBody>
            <a:bodyPr wrap="none" lIns="91407" tIns="45704" rIns="91407" bIns="45704">
              <a:spAutoFit/>
            </a:bodyPr>
            <a:lstStyle/>
            <a:p>
              <a:pPr algn="ctr"/>
              <a:r>
                <a:rPr lang="ja-JP" altLang="en-US" sz="800" u="sng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「</a:t>
              </a:r>
              <a:r>
                <a:rPr lang="ja-JP" altLang="ja-JP" sz="800" u="sng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堺東</a:t>
              </a:r>
              <a:r>
                <a:rPr lang="ja-JP" altLang="en-US" sz="800" u="sng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イルミネーション事業」「</a:t>
              </a:r>
              <a:r>
                <a:rPr lang="ja-JP" altLang="ja-JP" sz="800" u="sng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大小路イルミネーション</a:t>
              </a:r>
              <a:r>
                <a:rPr lang="ja-JP" altLang="en-US" sz="800" u="sng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事業」</a:t>
              </a:r>
              <a:endParaRPr lang="en-US" altLang="ja-JP" sz="800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endParaRPr>
            </a:p>
            <a:p>
              <a:pPr algn="ctr"/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主催：</a:t>
              </a:r>
              <a:r>
                <a:rPr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堺市中心市街地活性化協議会・大小路界隈</a:t>
              </a:r>
              <a:r>
                <a:rPr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『</a:t>
              </a:r>
              <a:r>
                <a:rPr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夢</a:t>
              </a:r>
              <a:r>
                <a:rPr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』</a:t>
              </a:r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倶楽部</a:t>
              </a:r>
              <a:endPara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6519831" y="4278787"/>
            <a:ext cx="2784670" cy="1058602"/>
            <a:chOff x="6824407" y="786222"/>
            <a:chExt cx="2784670" cy="1058602"/>
          </a:xfrm>
        </p:grpSpPr>
        <p:pic>
          <p:nvPicPr>
            <p:cNvPr id="21" name="Picture 2" descr="\\G0000sv0ns502\d10939$\doc\み_魅力づくり\魅力推進グループ\御堂筋イルミネーション\★27年度イルミネーション事業関係\25《イルミ》合同プロモーション会議\エントリー\12岸和田市\2014浪切ホールイルミP\DSC_0022.JPG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1352" y="1124744"/>
              <a:ext cx="1031302" cy="690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\\G0000sv0ns502\d10939$\doc\み_魅力づくり\魅力推進グループ\御堂筋イルミネーション\★27年度イルミネーション事業関係\25《イルミ》合同プロモーション会議\エントリー\12岸和田市\ベイサイド\DSC_9194_250.jpg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608" y="1146081"/>
              <a:ext cx="1048114" cy="698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正方形/長方形 38"/>
            <p:cNvSpPr/>
            <p:nvPr/>
          </p:nvSpPr>
          <p:spPr>
            <a:xfrm>
              <a:off x="6824407" y="786222"/>
              <a:ext cx="2784670" cy="338522"/>
            </a:xfrm>
            <a:prstGeom prst="rect">
              <a:avLst/>
            </a:prstGeom>
          </p:spPr>
          <p:txBody>
            <a:bodyPr wrap="none" lIns="91407" tIns="45704" rIns="91407" bIns="45704">
              <a:spAutoFit/>
            </a:bodyPr>
            <a:lstStyle/>
            <a:p>
              <a:pPr algn="ctr"/>
              <a:r>
                <a:rPr lang="ja-JP" altLang="en-US" sz="800" u="sng" dirty="0"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岸和田カンカンベイエリア ウインターイルミネーション</a:t>
              </a:r>
              <a:endParaRPr lang="en-US" altLang="ja-JP" sz="800" u="sng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主催：港緑振興会</a:t>
              </a:r>
              <a:endPara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endParaRPr>
            </a:p>
          </p:txBody>
        </p:sp>
      </p:grpSp>
      <p:grpSp>
        <p:nvGrpSpPr>
          <p:cNvPr id="53" name="グループ化 52"/>
          <p:cNvGrpSpPr/>
          <p:nvPr/>
        </p:nvGrpSpPr>
        <p:grpSpPr>
          <a:xfrm>
            <a:off x="6846887" y="1556792"/>
            <a:ext cx="2544221" cy="1080120"/>
            <a:chOff x="4619349" y="692696"/>
            <a:chExt cx="2544221" cy="1080120"/>
          </a:xfrm>
        </p:grpSpPr>
        <p:pic>
          <p:nvPicPr>
            <p:cNvPr id="23" name="Picture 2" descr="\\G0000sv0ns502\d10939$\doc\み_魅力づくり\魅力推進グループ\御堂筋イルミネーション\★27年度イルミネーション事業関係\25《イルミ》合同プロモーション会議\エントリー\11○大東市\メインビジュアル.JPG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028" y="1040531"/>
              <a:ext cx="1203140" cy="732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正方形/長方形 39"/>
            <p:cNvSpPr/>
            <p:nvPr/>
          </p:nvSpPr>
          <p:spPr>
            <a:xfrm>
              <a:off x="4619349" y="692696"/>
              <a:ext cx="2544221" cy="338522"/>
            </a:xfrm>
            <a:prstGeom prst="rect">
              <a:avLst/>
            </a:prstGeom>
          </p:spPr>
          <p:txBody>
            <a:bodyPr wrap="none" lIns="91407" tIns="45704" rIns="91407" bIns="45704">
              <a:spAutoFit/>
            </a:bodyPr>
            <a:lstStyle/>
            <a:p>
              <a:pPr algn="ctr"/>
              <a:r>
                <a:rPr lang="ja-JP" altLang="en-US" sz="800" u="sng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大東市スマイルミネーション</a:t>
              </a:r>
              <a:r>
                <a:rPr lang="en-US" altLang="ja-JP" sz="800" u="sng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2015</a:t>
              </a:r>
            </a:p>
            <a:p>
              <a:pPr algn="ctr"/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主催：大東市イルミネーションイベント実行委員会</a:t>
              </a:r>
              <a:endPara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endParaRPr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5039479" y="1369740"/>
            <a:ext cx="2236443" cy="1156451"/>
            <a:chOff x="3101278" y="616365"/>
            <a:chExt cx="2236443" cy="1156451"/>
          </a:xfrm>
        </p:grpSpPr>
        <p:pic>
          <p:nvPicPr>
            <p:cNvPr id="24" name="Picture 2" descr="\\G0000sv0ns502\d10939$\doc\み_魅力づくり\魅力推進グループ\御堂筋イルミネーション\★27年度イルミネーション事業関係\25《イルミ》合同プロモーション会議\エントリー\13○万博\万博\メインビジュアル3DP_02.jpg"/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848" y="953932"/>
              <a:ext cx="1228326" cy="818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正方形/長方形 40"/>
            <p:cNvSpPr/>
            <p:nvPr/>
          </p:nvSpPr>
          <p:spPr>
            <a:xfrm>
              <a:off x="3101278" y="616365"/>
              <a:ext cx="2236443" cy="338522"/>
            </a:xfrm>
            <a:prstGeom prst="rect">
              <a:avLst/>
            </a:prstGeom>
          </p:spPr>
          <p:txBody>
            <a:bodyPr wrap="none" lIns="91407" tIns="45704" rIns="91407" bIns="45704">
              <a:spAutoFit/>
            </a:bodyPr>
            <a:lstStyle/>
            <a:p>
              <a:pPr algn="ctr"/>
              <a:r>
                <a:rPr lang="ja-JP" altLang="en-US" sz="800" u="sng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イルミナイト万博</a:t>
              </a:r>
              <a:r>
                <a:rPr lang="en-US" altLang="ja-JP" sz="800" u="sng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Xmas</a:t>
              </a:r>
            </a:p>
            <a:p>
              <a:pPr algn="ctr"/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主催：大阪府日本万国博覧会記念公園事務所</a:t>
              </a:r>
              <a:endPara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endParaRPr>
            </a:p>
          </p:txBody>
        </p:sp>
      </p:grpSp>
      <p:cxnSp>
        <p:nvCxnSpPr>
          <p:cNvPr id="59" name="直線コネクタ 58"/>
          <p:cNvCxnSpPr/>
          <p:nvPr/>
        </p:nvCxnSpPr>
        <p:spPr>
          <a:xfrm>
            <a:off x="4353541" y="2698840"/>
            <a:ext cx="887491" cy="91085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3355887" y="3234599"/>
            <a:ext cx="1885145" cy="4547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直線コネクタ 62"/>
          <p:cNvCxnSpPr>
            <a:stCxn id="10" idx="3"/>
          </p:cNvCxnSpPr>
          <p:nvPr/>
        </p:nvCxnSpPr>
        <p:spPr>
          <a:xfrm>
            <a:off x="2579093" y="2064337"/>
            <a:ext cx="2592288" cy="156333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5" name="直線コネクタ 1024"/>
          <p:cNvCxnSpPr/>
          <p:nvPr/>
        </p:nvCxnSpPr>
        <p:spPr>
          <a:xfrm>
            <a:off x="1873363" y="3520681"/>
            <a:ext cx="3367669" cy="2139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8" name="直線コネクタ 1027"/>
          <p:cNvCxnSpPr/>
          <p:nvPr/>
        </p:nvCxnSpPr>
        <p:spPr>
          <a:xfrm flipV="1">
            <a:off x="3443187" y="3734662"/>
            <a:ext cx="1797845" cy="11079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0" name="直線コネクタ 1029"/>
          <p:cNvCxnSpPr/>
          <p:nvPr/>
        </p:nvCxnSpPr>
        <p:spPr>
          <a:xfrm flipV="1">
            <a:off x="1870075" y="3734661"/>
            <a:ext cx="3370957" cy="7133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2" name="直線コネクタ 1031"/>
          <p:cNvCxnSpPr/>
          <p:nvPr/>
        </p:nvCxnSpPr>
        <p:spPr>
          <a:xfrm flipV="1">
            <a:off x="3710207" y="3835523"/>
            <a:ext cx="1530825" cy="17537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4" name="直線コネクタ 1033"/>
          <p:cNvCxnSpPr/>
          <p:nvPr/>
        </p:nvCxnSpPr>
        <p:spPr>
          <a:xfrm>
            <a:off x="4862635" y="4690240"/>
            <a:ext cx="1602533" cy="1069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9" name="直線コネクタ 1038"/>
          <p:cNvCxnSpPr/>
          <p:nvPr/>
        </p:nvCxnSpPr>
        <p:spPr>
          <a:xfrm>
            <a:off x="5241032" y="4842576"/>
            <a:ext cx="1412299" cy="11532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1" name="直線コネクタ 1040"/>
          <p:cNvCxnSpPr/>
          <p:nvPr/>
        </p:nvCxnSpPr>
        <p:spPr>
          <a:xfrm flipV="1">
            <a:off x="5025008" y="3835523"/>
            <a:ext cx="1821879" cy="43038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3" name="直線コネクタ 1042"/>
          <p:cNvCxnSpPr>
            <a:endCxn id="23" idx="1"/>
          </p:cNvCxnSpPr>
          <p:nvPr/>
        </p:nvCxnSpPr>
        <p:spPr>
          <a:xfrm flipV="1">
            <a:off x="5817096" y="2270770"/>
            <a:ext cx="1672470" cy="124991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5" name="直線コネクタ 1044"/>
          <p:cNvCxnSpPr/>
          <p:nvPr/>
        </p:nvCxnSpPr>
        <p:spPr>
          <a:xfrm flipV="1">
            <a:off x="5332873" y="2588815"/>
            <a:ext cx="484223" cy="64578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9" name="正方形/長方形 68"/>
          <p:cNvSpPr/>
          <p:nvPr/>
        </p:nvSpPr>
        <p:spPr>
          <a:xfrm>
            <a:off x="1924889" y="2357999"/>
            <a:ext cx="1518298" cy="461633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pPr algn="ctr"/>
            <a:r>
              <a:rPr lang="ja-JP" altLang="en-US" sz="800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中之島ウエスト冬ものがたり</a:t>
            </a:r>
            <a:endParaRPr lang="en-US" altLang="ja-JP" sz="800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  <a:p>
            <a:pPr algn="ctr"/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主催：中之島ウエスト・</a:t>
            </a:r>
            <a:endParaRPr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  <a:p>
            <a:pPr algn="ctr"/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エリアプロモーション連絡会</a:t>
            </a:r>
            <a:endParaRPr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</p:txBody>
      </p:sp>
      <p:cxnSp>
        <p:nvCxnSpPr>
          <p:cNvPr id="70" name="直線コネクタ 69"/>
          <p:cNvCxnSpPr/>
          <p:nvPr/>
        </p:nvCxnSpPr>
        <p:spPr>
          <a:xfrm>
            <a:off x="452438" y="522015"/>
            <a:ext cx="9001125" cy="0"/>
          </a:xfrm>
          <a:prstGeom prst="line">
            <a:avLst/>
          </a:prstGeom>
          <a:ln w="19050">
            <a:solidFill>
              <a:srgbClr val="3A3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5"/>
          <p:cNvSpPr txBox="1">
            <a:spLocks noChangeArrowheads="1"/>
          </p:cNvSpPr>
          <p:nvPr/>
        </p:nvSpPr>
        <p:spPr bwMode="auto">
          <a:xfrm>
            <a:off x="7627422" y="188640"/>
            <a:ext cx="18261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エリアプログラム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78" name="グループ化 77"/>
          <p:cNvGrpSpPr/>
          <p:nvPr/>
        </p:nvGrpSpPr>
        <p:grpSpPr>
          <a:xfrm>
            <a:off x="6393160" y="5513860"/>
            <a:ext cx="2031259" cy="1209459"/>
            <a:chOff x="2004723" y="648617"/>
            <a:chExt cx="2031259" cy="1209459"/>
          </a:xfrm>
        </p:grpSpPr>
        <p:pic>
          <p:nvPicPr>
            <p:cNvPr id="79" name="Picture 2" descr="\\G0000sv0ns502\d10939$\doc\み_魅力づくり\魅力推進グループ\御堂筋イルミネーション\★27年度イルミネーション事業関係\25《イルミ》合同プロモーション会議\エントリー\14イルミネーション協会\奥河内\奥河内パネル用_3.jpg"/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750" y="974228"/>
              <a:ext cx="1146838" cy="883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正方形/長方形 79"/>
            <p:cNvSpPr/>
            <p:nvPr/>
          </p:nvSpPr>
          <p:spPr>
            <a:xfrm>
              <a:off x="2004723" y="648617"/>
              <a:ext cx="2031259" cy="338522"/>
            </a:xfrm>
            <a:prstGeom prst="rect">
              <a:avLst/>
            </a:prstGeom>
          </p:spPr>
          <p:txBody>
            <a:bodyPr wrap="none" lIns="91407" tIns="45704" rIns="91407" bIns="45704">
              <a:spAutoFit/>
            </a:bodyPr>
            <a:lstStyle/>
            <a:p>
              <a:pPr algn="ctr"/>
              <a:r>
                <a:rPr lang="ja-JP" altLang="en-US" sz="800" u="sng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奥河内イルミナージュ</a:t>
              </a:r>
              <a:endParaRPr lang="en-US" altLang="ja-JP" sz="800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endParaRPr>
            </a:p>
            <a:p>
              <a:pPr algn="ctr"/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itchFamily="50" charset="-128"/>
                </a:rPr>
                <a:t>主催：奥河内イルミナージュ実行委員会</a:t>
              </a:r>
              <a:endPara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endParaRPr>
            </a:p>
          </p:txBody>
        </p:sp>
      </p:grpSp>
      <p:sp>
        <p:nvSpPr>
          <p:cNvPr id="87" name="テキスト ボックス 62"/>
          <p:cNvSpPr txBox="1">
            <a:spLocks noChangeArrowheads="1"/>
          </p:cNvSpPr>
          <p:nvPr/>
        </p:nvSpPr>
        <p:spPr bwMode="auto">
          <a:xfrm>
            <a:off x="4919775" y="548680"/>
            <a:ext cx="44727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団体１８のエリアプログラムが参加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7" name="テキスト ボックス 7"/>
          <p:cNvSpPr txBox="1">
            <a:spLocks noChangeArrowheads="1"/>
          </p:cNvSpPr>
          <p:nvPr/>
        </p:nvSpPr>
        <p:spPr bwMode="auto">
          <a:xfrm>
            <a:off x="7041233" y="860268"/>
            <a:ext cx="2376264" cy="395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総来場者数　約４２７万人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7653338" y="6580325"/>
            <a:ext cx="2228850" cy="365125"/>
          </a:xfrm>
        </p:spPr>
        <p:txBody>
          <a:bodyPr/>
          <a:lstStyle/>
          <a:p>
            <a:pPr algn="r">
              <a:defRPr/>
            </a:pPr>
            <a:r>
              <a:rPr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page.6</a:t>
            </a: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957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コネクタ 15"/>
          <p:cNvCxnSpPr/>
          <p:nvPr/>
        </p:nvCxnSpPr>
        <p:spPr>
          <a:xfrm>
            <a:off x="0" y="2089079"/>
            <a:ext cx="990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31" y="439930"/>
            <a:ext cx="1786869" cy="59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右カーブ矢印 4"/>
          <p:cNvSpPr/>
          <p:nvPr/>
        </p:nvSpPr>
        <p:spPr>
          <a:xfrm>
            <a:off x="2862231" y="923756"/>
            <a:ext cx="768834" cy="929423"/>
          </a:xfrm>
          <a:prstGeom prst="curv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398049" y="1110571"/>
            <a:ext cx="2971152" cy="587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民間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業者やまちづくり団体等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との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連携・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協働に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推進</a:t>
            </a:r>
            <a:endParaRPr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430832" y="1018480"/>
            <a:ext cx="2863659" cy="63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観光コンテンツとしての</a:t>
            </a: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魅力向上、集客力強化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71354" y="992986"/>
            <a:ext cx="2548686" cy="690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多くの集客等を活かした</a:t>
            </a: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民間投資の誘発</a:t>
            </a: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右カーブ矢印 25"/>
          <p:cNvSpPr/>
          <p:nvPr/>
        </p:nvSpPr>
        <p:spPr>
          <a:xfrm>
            <a:off x="6155138" y="860408"/>
            <a:ext cx="768834" cy="948665"/>
          </a:xfrm>
          <a:prstGeom prst="curvedRightArrow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0" y="2388000"/>
            <a:ext cx="4945152" cy="4209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①観光</a:t>
            </a:r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商品</a:t>
            </a:r>
            <a:r>
              <a:rPr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造成の推進</a:t>
            </a:r>
            <a:endParaRPr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</a:t>
            </a:r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大阪の魅力の商品化と回遊</a:t>
            </a:r>
            <a:r>
              <a:rPr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施策</a:t>
            </a:r>
            <a:endParaRPr lang="en-US" altLang="ja-JP" sz="12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2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③民間団体等が主催する光プログラムとの連携</a:t>
            </a:r>
            <a:endParaRPr lang="en-US" altLang="ja-JP" sz="12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004929" y="2395020"/>
            <a:ext cx="4909788" cy="4078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④民間との連携プロジェクト</a:t>
            </a:r>
            <a:endParaRPr lang="en-US" altLang="ja-JP" sz="12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⑤広報</a:t>
            </a:r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プロモーション</a:t>
            </a:r>
            <a:r>
              <a:rPr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関係</a:t>
            </a:r>
            <a:endParaRPr lang="en-US" altLang="ja-JP" sz="12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⑥</a:t>
            </a:r>
            <a:r>
              <a:rPr kumimoji="1"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街灯バナー掲出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　　　　　　　　　　　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r>
              <a:rPr kumimoji="1" lang="ja-JP" altLang="en-US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261487" y="1952086"/>
            <a:ext cx="3405068" cy="353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主な官民連携の取組と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実績</a:t>
            </a:r>
            <a:r>
              <a:rPr kumimoji="1"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（事務局調べ）</a:t>
            </a:r>
            <a:endParaRPr kumimoji="1" lang="en-US" altLang="ja-JP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764075"/>
              </p:ext>
            </p:extLst>
          </p:nvPr>
        </p:nvGraphicFramePr>
        <p:xfrm>
          <a:off x="119663" y="2644778"/>
          <a:ext cx="4641694" cy="1002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3"/>
                <a:gridCol w="1152128"/>
                <a:gridCol w="1113303"/>
              </a:tblGrid>
              <a:tr h="212286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2015</a:t>
                      </a:r>
                      <a:endParaRPr kumimoji="1" lang="ja-JP" alt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2014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371461">
                <a:tc>
                  <a:txBody>
                    <a:bodyPr/>
                    <a:lstStyle/>
                    <a:p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観光商品造成</a:t>
                      </a:r>
                      <a:endParaRPr kumimoji="1" lang="ja-JP" altLang="en-US" sz="11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17</a:t>
                      </a:r>
                      <a:r>
                        <a:rPr kumimoji="1" lang="ja-JP" altLang="en-US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社、</a:t>
                      </a:r>
                      <a:r>
                        <a:rPr kumimoji="1" lang="en-US" altLang="ja-JP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59</a:t>
                      </a:r>
                      <a:r>
                        <a:rPr kumimoji="1" lang="ja-JP" altLang="en-US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商品</a:t>
                      </a:r>
                      <a:endParaRPr kumimoji="1" lang="ja-JP" alt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社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371461">
                <a:tc>
                  <a:txBody>
                    <a:bodyPr/>
                    <a:lstStyle/>
                    <a:p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イルミネーション特別便（バス）運行</a:t>
                      </a:r>
                      <a:endParaRPr kumimoji="1" lang="ja-JP" altLang="en-US" sz="11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社、</a:t>
                      </a:r>
                      <a:r>
                        <a:rPr kumimoji="1" lang="en-US" altLang="ja-JP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498</a:t>
                      </a:r>
                      <a:r>
                        <a:rPr kumimoji="1" lang="ja-JP" altLang="en-US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便</a:t>
                      </a:r>
                      <a:endParaRPr kumimoji="1" lang="ja-JP" alt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社、</a:t>
                      </a: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198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便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001236"/>
              </p:ext>
            </p:extLst>
          </p:nvPr>
        </p:nvGraphicFramePr>
        <p:xfrm>
          <a:off x="127776" y="4126918"/>
          <a:ext cx="4596825" cy="1117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9859"/>
                <a:gridCol w="1152338"/>
                <a:gridCol w="1094628"/>
              </a:tblGrid>
              <a:tr h="264552">
                <a:tc>
                  <a:txBody>
                    <a:bodyPr/>
                    <a:lstStyle/>
                    <a:p>
                      <a:endParaRPr kumimoji="1" lang="ja-JP" alt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2015</a:t>
                      </a:r>
                      <a:endParaRPr kumimoji="1" lang="ja-JP" alt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2014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OSAKA</a:t>
                      </a:r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光の饗宴グルメパスポート</a:t>
                      </a:r>
                      <a:endParaRPr kumimoji="1" lang="ja-JP" altLang="en-US" sz="11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33</a:t>
                      </a:r>
                      <a:r>
                        <a:rPr kumimoji="1" lang="ja-JP" altLang="en-US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店舗参加</a:t>
                      </a:r>
                      <a:endParaRPr kumimoji="1" lang="en-US" altLang="ja-JP" sz="11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販売数</a:t>
                      </a:r>
                      <a:r>
                        <a:rPr kumimoji="1" lang="en-US" altLang="ja-JP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6.437</a:t>
                      </a:r>
                      <a:r>
                        <a:rPr kumimoji="1" lang="ja-JP" altLang="en-US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部</a:t>
                      </a:r>
                      <a:endParaRPr kumimoji="1" lang="ja-JP" alt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336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店舗参加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1,067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部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212486"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OSAKA</a:t>
                      </a:r>
                      <a:r>
                        <a:rPr kumimoji="1" lang="ja-JP" altLang="en-US" sz="1100" b="1" baseline="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100" b="1" dirty="0" err="1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Hikari</a:t>
                      </a:r>
                      <a:r>
                        <a:rPr kumimoji="1" lang="en-US" altLang="ja-JP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Marche Tickets</a:t>
                      </a:r>
                    </a:p>
                    <a:p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　　　　　　　　（新規）</a:t>
                      </a:r>
                      <a:endParaRPr kumimoji="1" lang="ja-JP" altLang="en-US" sz="11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311</a:t>
                      </a:r>
                      <a:r>
                        <a:rPr kumimoji="1" lang="ja-JP" altLang="en-US" sz="1100" b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枚</a:t>
                      </a:r>
                      <a:endParaRPr kumimoji="1" lang="ja-JP" alt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－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554307"/>
              </p:ext>
            </p:extLst>
          </p:nvPr>
        </p:nvGraphicFramePr>
        <p:xfrm>
          <a:off x="152389" y="5692200"/>
          <a:ext cx="4584588" cy="106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2339"/>
                <a:gridCol w="1135222"/>
                <a:gridCol w="1097027"/>
              </a:tblGrid>
              <a:tr h="264552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2015</a:t>
                      </a:r>
                      <a:endParaRPr kumimoji="1" lang="ja-JP" alt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2014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287212">
                <a:tc>
                  <a:txBody>
                    <a:bodyPr/>
                    <a:lstStyle/>
                    <a:p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エリアプログラム数</a:t>
                      </a:r>
                      <a:endParaRPr kumimoji="1" lang="ja-JP" altLang="en-US" sz="11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18</a:t>
                      </a:r>
                      <a:r>
                        <a:rPr kumimoji="1" lang="ja-JP" altLang="en-US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プログラム</a:t>
                      </a:r>
                      <a:endParaRPr kumimoji="1" lang="en-US" altLang="ja-JP" sz="11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11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プログラム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212486">
                <a:tc>
                  <a:txBody>
                    <a:bodyPr/>
                    <a:lstStyle/>
                    <a:p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エリアプログラム主催団体数</a:t>
                      </a:r>
                      <a:endParaRPr kumimoji="1" lang="ja-JP" altLang="en-US" sz="11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</a:t>
                      </a:r>
                      <a:r>
                        <a:rPr kumimoji="1" lang="ja-JP" altLang="en-US" sz="1100" b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団体</a:t>
                      </a:r>
                      <a:endParaRPr kumimoji="1" lang="ja-JP" alt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団体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212486">
                <a:tc>
                  <a:txBody>
                    <a:bodyPr/>
                    <a:lstStyle/>
                    <a:p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主催団体参加企業団体数</a:t>
                      </a:r>
                      <a:endParaRPr kumimoji="1" lang="ja-JP" altLang="en-US" sz="11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87</a:t>
                      </a:r>
                      <a:r>
                        <a:rPr kumimoji="1" lang="ja-JP" altLang="en-US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企業団体等</a:t>
                      </a:r>
                      <a:endParaRPr kumimoji="1" lang="ja-JP" alt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58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企業団体等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170567"/>
              </p:ext>
            </p:extLst>
          </p:nvPr>
        </p:nvGraphicFramePr>
        <p:xfrm>
          <a:off x="5208852" y="2649358"/>
          <a:ext cx="4636946" cy="10296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4216"/>
                <a:gridCol w="1224136"/>
                <a:gridCol w="1138594"/>
              </a:tblGrid>
              <a:tr h="276311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2015</a:t>
                      </a:r>
                      <a:endParaRPr kumimoji="1" lang="ja-JP" alt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2014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455101">
                <a:tc>
                  <a:txBody>
                    <a:bodyPr/>
                    <a:lstStyle/>
                    <a:p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御堂筋イルミネーション等に合わせた</a:t>
                      </a:r>
                      <a:endParaRPr kumimoji="1" lang="en-US" altLang="ja-JP" sz="1100" b="1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民間主体の独自ｲﾙﾐﾈｰｼｮﾝ展開</a:t>
                      </a:r>
                      <a:endParaRPr kumimoji="1" lang="ja-JP" altLang="en-US" sz="11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団体、</a:t>
                      </a:r>
                      <a:r>
                        <a:rPr kumimoji="1" lang="en-US" altLang="ja-JP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か所</a:t>
                      </a:r>
                      <a:endParaRPr kumimoji="1" lang="ja-JP" alt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団体、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か所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298262"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QR</a:t>
                      </a:r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ｺｰﾄﾞによる多言語対応（新規）</a:t>
                      </a:r>
                      <a:endParaRPr kumimoji="1" lang="ja-JP" altLang="en-US" sz="11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1204</a:t>
                      </a:r>
                      <a:r>
                        <a:rPr kumimoji="1" lang="ja-JP" altLang="en-US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アクセス</a:t>
                      </a:r>
                      <a:endParaRPr kumimoji="1" lang="ja-JP" alt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－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214142"/>
              </p:ext>
            </p:extLst>
          </p:nvPr>
        </p:nvGraphicFramePr>
        <p:xfrm>
          <a:off x="5174712" y="4142775"/>
          <a:ext cx="4671086" cy="11709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1679"/>
                <a:gridCol w="1224136"/>
                <a:gridCol w="1155271"/>
              </a:tblGrid>
              <a:tr h="197477"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2015</a:t>
                      </a:r>
                      <a:endParaRPr kumimoji="1" lang="ja-JP" alt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2014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357297">
                <a:tc>
                  <a:txBody>
                    <a:bodyPr/>
                    <a:lstStyle/>
                    <a:p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民間パブリシティ・</a:t>
                      </a:r>
                      <a:r>
                        <a:rPr kumimoji="1" lang="en-US" altLang="ja-JP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HP</a:t>
                      </a:r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掲載</a:t>
                      </a:r>
                      <a:endParaRPr kumimoji="1" lang="ja-JP" altLang="en-US" sz="11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349</a:t>
                      </a:r>
                      <a:r>
                        <a:rPr kumimoji="1" lang="ja-JP" altLang="en-US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回</a:t>
                      </a:r>
                      <a:endParaRPr kumimoji="1" lang="ja-JP" alt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271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回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277266">
                <a:tc rowSpan="2"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鉄道事業者によるポスター掲出協力</a:t>
                      </a:r>
                      <a:endParaRPr kumimoji="1" lang="en-US" altLang="ja-JP" sz="1100" b="1" dirty="0" smtClean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　　　　 ガイドブック設置協力</a:t>
                      </a:r>
                      <a:endParaRPr kumimoji="1" lang="ja-JP" altLang="en-US" sz="11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</a:t>
                      </a:r>
                      <a:r>
                        <a:rPr kumimoji="1" lang="ja-JP" altLang="en-US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社・約</a:t>
                      </a:r>
                      <a:r>
                        <a:rPr kumimoji="1" lang="en-US" altLang="ja-JP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1.3</a:t>
                      </a:r>
                      <a:r>
                        <a:rPr kumimoji="1" lang="ja-JP" altLang="en-US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万枚</a:t>
                      </a:r>
                      <a:endParaRPr kumimoji="1" lang="en-US" altLang="ja-JP" sz="11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社・約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1.7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万枚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66">
                <a:tc vMerge="1">
                  <a:txBody>
                    <a:bodyPr/>
                    <a:lstStyle/>
                    <a:p>
                      <a:endParaRPr kumimoji="1" lang="ja-JP" altLang="en-US" sz="11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社・約</a:t>
                      </a:r>
                      <a:r>
                        <a:rPr kumimoji="1" lang="en-US" altLang="ja-JP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万部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社・約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万部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790127"/>
              </p:ext>
            </p:extLst>
          </p:nvPr>
        </p:nvGraphicFramePr>
        <p:xfrm>
          <a:off x="5170010" y="5702954"/>
          <a:ext cx="468519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1679"/>
                <a:gridCol w="1224136"/>
                <a:gridCol w="1169375"/>
              </a:tblGrid>
              <a:tr h="219024">
                <a:tc>
                  <a:txBody>
                    <a:bodyPr/>
                    <a:lstStyle/>
                    <a:p>
                      <a:endParaRPr kumimoji="1" lang="ja-JP" alt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2015</a:t>
                      </a:r>
                      <a:endParaRPr kumimoji="1" lang="ja-JP" alt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2014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100" b="1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街灯バナー掲出</a:t>
                      </a:r>
                      <a:endParaRPr kumimoji="1" lang="ja-JP" altLang="en-US" sz="11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347</a:t>
                      </a:r>
                      <a:r>
                        <a:rPr kumimoji="1" lang="ja-JP" altLang="en-US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枚</a:t>
                      </a:r>
                      <a:endParaRPr kumimoji="1" lang="en-US" altLang="ja-JP" sz="11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売上 約</a:t>
                      </a:r>
                      <a:r>
                        <a:rPr kumimoji="1" lang="en-US" altLang="ja-JP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649</a:t>
                      </a:r>
                      <a:r>
                        <a:rPr kumimoji="1" lang="ja-JP" altLang="en-US" sz="11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  <a:endParaRPr kumimoji="1" lang="ja-JP" alt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344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枚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売上 約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557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万円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72000" marR="72000" anchor="ctr"/>
                </a:tc>
              </a:tr>
            </a:tbl>
          </a:graphicData>
        </a:graphic>
      </p:graphicFrame>
      <p:sp>
        <p:nvSpPr>
          <p:cNvPr id="33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7653338" y="6483141"/>
            <a:ext cx="2228850" cy="365125"/>
          </a:xfrm>
        </p:spPr>
        <p:txBody>
          <a:bodyPr/>
          <a:lstStyle/>
          <a:p>
            <a:pPr algn="r">
              <a:defRPr/>
            </a:pPr>
            <a:r>
              <a:rPr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page.7</a:t>
            </a: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>
            <a:off x="452438" y="355258"/>
            <a:ext cx="9001125" cy="0"/>
          </a:xfrm>
          <a:prstGeom prst="line">
            <a:avLst/>
          </a:prstGeom>
          <a:ln w="19050">
            <a:solidFill>
              <a:srgbClr val="3A3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5"/>
          <p:cNvSpPr txBox="1">
            <a:spLocks noChangeArrowheads="1"/>
          </p:cNvSpPr>
          <p:nvPr/>
        </p:nvSpPr>
        <p:spPr bwMode="auto">
          <a:xfrm>
            <a:off x="5271572" y="21883"/>
            <a:ext cx="42883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大阪・光の饗宴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おける民間投資誘発の取組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067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1081583" y="5415632"/>
            <a:ext cx="7730257" cy="546348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07" tIns="45704" rIns="91407" bIns="45704" anchor="ctr" anchorCtr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「官民連携・協働による都市経営」に向けた、様々なモデル事業を創出・推進</a:t>
            </a:r>
            <a:endParaRPr lang="en-US" altLang="ja-JP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49719" y="2435740"/>
            <a:ext cx="3194692" cy="458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年を見据えた今後の方向性＞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1502981" y="641897"/>
            <a:ext cx="6977953" cy="574134"/>
          </a:xfrm>
          <a:prstGeom prst="roundRect">
            <a:avLst>
              <a:gd name="adj" fmla="val 266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大阪・光の饗宴 「事業開発会議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二等辺三角形 29"/>
          <p:cNvSpPr/>
          <p:nvPr/>
        </p:nvSpPr>
        <p:spPr>
          <a:xfrm flipV="1">
            <a:off x="3391452" y="4844695"/>
            <a:ext cx="3099131" cy="43204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dirty="0" smtClean="0"/>
          </a:p>
        </p:txBody>
      </p:sp>
      <p:sp>
        <p:nvSpPr>
          <p:cNvPr id="31" name="正方形/長方形 30"/>
          <p:cNvSpPr/>
          <p:nvPr/>
        </p:nvSpPr>
        <p:spPr>
          <a:xfrm>
            <a:off x="1424608" y="1387376"/>
            <a:ext cx="7875552" cy="851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 官民の連携・協働の推進・強化に向けた枠組み（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2013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～）</a:t>
            </a: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 大阪市・副市長を座長に、観光・交通・デベロッパー等の事業者が参画（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2014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→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現在</a:t>
            </a:r>
            <a:r>
              <a:rPr lang="en-US" altLang="ja-JP" sz="14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14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 大阪・光の饗宴の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魅力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向上策や関連ビジネス創出、大阪の観光振興について議論し、実践につなげる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5001491" y="2774574"/>
            <a:ext cx="839479" cy="365125"/>
          </a:xfrm>
        </p:spPr>
        <p:txBody>
          <a:bodyPr/>
          <a:lstStyle/>
          <a:p>
            <a:r>
              <a:rPr lang="en-US" altLang="ja-JP" dirty="0" smtClean="0">
                <a:latin typeface="HGS明朝E" panose="02020900000000000000" pitchFamily="18" charset="-128"/>
                <a:ea typeface="HGS明朝E" panose="02020900000000000000" pitchFamily="18" charset="-128"/>
              </a:rPr>
              <a:t>page</a:t>
            </a:r>
            <a:fld id="{B9B53B02-569E-4D96-8BDB-304D42DAACCF}" type="slidenum">
              <a:rPr lang="ja-JP" altLang="en-US" smtClean="0">
                <a:latin typeface="HGS明朝E" panose="02020900000000000000" pitchFamily="18" charset="-128"/>
                <a:ea typeface="HGS明朝E" panose="02020900000000000000" pitchFamily="18" charset="-128"/>
              </a:rPr>
              <a:pPr/>
              <a:t>9</a:t>
            </a:fld>
            <a:endParaRPr lang="ja-JP" altLang="en-US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52919" y="2863281"/>
            <a:ext cx="8788377" cy="182913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740149" y="2935869"/>
            <a:ext cx="4536504" cy="759150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>
              <a:spcAft>
                <a:spcPts val="400"/>
              </a:spcAft>
            </a:pPr>
            <a:r>
              <a:rPr lang="ja-JP" altLang="en-US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１．観光地域まちづくりの推進</a:t>
            </a:r>
            <a:endParaRPr lang="en-US" altLang="ja-JP" b="1" dirty="0" smtClean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　　　・各エリアの個性を活かしたプログラムの創出を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めざすとともに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、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　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　　　公共空間の利活用を推進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145000" y="2935869"/>
            <a:ext cx="4214212" cy="759150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>
              <a:spcAft>
                <a:spcPts val="400"/>
              </a:spcAft>
            </a:pPr>
            <a:r>
              <a:rPr lang="ja-JP" altLang="en-US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３．ブランド戦略の推進</a:t>
            </a:r>
            <a:endParaRPr lang="en-US" altLang="ja-JP" b="1" dirty="0" smtClean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r>
              <a:rPr lang="ja-JP" altLang="en-US" sz="1100" dirty="0">
                <a:latin typeface="HGS明朝E" pitchFamily="18" charset="-128"/>
                <a:ea typeface="HGS明朝E" pitchFamily="18" charset="-128"/>
                <a:cs typeface="メイリオ" pitchFamily="50" charset="-128"/>
              </a:rPr>
              <a:t>　</a:t>
            </a:r>
            <a:r>
              <a:rPr lang="ja-JP" altLang="en-US" sz="1100" dirty="0" smtClean="0">
                <a:latin typeface="HGS明朝E" pitchFamily="18" charset="-128"/>
                <a:ea typeface="HGS明朝E" pitchFamily="18" charset="-128"/>
                <a:cs typeface="メイリオ" pitchFamily="50" charset="-128"/>
              </a:rPr>
              <a:t>　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・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各エリアの歴史や特色、個性を際立たせるブランド戦略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を推進し、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　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　　　エリアブランド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や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資産価値の向上をめざす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　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　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36772" y="3834486"/>
            <a:ext cx="4320480" cy="759150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>
              <a:spcAft>
                <a:spcPts val="400"/>
              </a:spcAft>
            </a:pPr>
            <a:r>
              <a:rPr lang="ja-JP" altLang="en-US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２．ビジネスプログラムの創出</a:t>
            </a:r>
            <a:endParaRPr lang="en-US" altLang="ja-JP" b="1" dirty="0" smtClean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r>
              <a:rPr lang="ja-JP" altLang="en-US" sz="1100" dirty="0" smtClean="0">
                <a:latin typeface="HGS明朝E" pitchFamily="18" charset="-128"/>
                <a:ea typeface="HGS明朝E" pitchFamily="18" charset="-128"/>
                <a:cs typeface="メイリオ" pitchFamily="50" charset="-128"/>
              </a:rPr>
              <a:t>　　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・大阪・光の饗宴を契機として、新たなビジネスの創出・拡大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　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　　　（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観光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商品造成、新製品・サービスの実証実験など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）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等を促進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　</a:t>
            </a:r>
            <a:endParaRPr lang="en-US" altLang="ja-JP" sz="11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128819" y="3834486"/>
            <a:ext cx="4467500" cy="759150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>
              <a:spcAft>
                <a:spcPts val="400"/>
              </a:spcAft>
            </a:pPr>
            <a:r>
              <a:rPr lang="ja-JP" altLang="en-US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４．マーケティング、プロモーションの強化</a:t>
            </a:r>
            <a:endParaRPr lang="en-US" altLang="ja-JP" b="1" dirty="0" smtClean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　　　・戦略的なプロモーション展開とともに、事業効果測定のための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　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　　　マーケティングを実施し、ＰＤＣＡサイクルを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確立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293292" y="6006951"/>
            <a:ext cx="7290917" cy="458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観光振興による交流人口の拡大、大阪の経済活性化につなげていく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スライド番号プレースホルダー 1"/>
          <p:cNvSpPr txBox="1">
            <a:spLocks/>
          </p:cNvSpPr>
          <p:nvPr/>
        </p:nvSpPr>
        <p:spPr>
          <a:xfrm>
            <a:off x="7653338" y="652952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page.8</a:t>
            </a: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368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5234</TotalTime>
  <Words>1063</Words>
  <Application>Microsoft Office PowerPoint</Application>
  <PresentationFormat>A4 210 x 297 mm</PresentationFormat>
  <Paragraphs>264</Paragraphs>
  <Slides>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oka chieko</dc:creator>
  <cp:lastModifiedBy>玉村　美雪</cp:lastModifiedBy>
  <cp:revision>91</cp:revision>
  <cp:lastPrinted>2016-02-08T05:23:42Z</cp:lastPrinted>
  <dcterms:created xsi:type="dcterms:W3CDTF">2016-01-18T07:11:54Z</dcterms:created>
  <dcterms:modified xsi:type="dcterms:W3CDTF">2016-03-08T06:05:52Z</dcterms:modified>
</cp:coreProperties>
</file>