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2" r:id="rId2"/>
  </p:sldMasterIdLst>
  <p:notesMasterIdLst>
    <p:notesMasterId r:id="rId9"/>
  </p:notesMasterIdLst>
  <p:sldIdLst>
    <p:sldId id="262" r:id="rId3"/>
    <p:sldId id="265" r:id="rId4"/>
    <p:sldId id="263" r:id="rId5"/>
    <p:sldId id="266" r:id="rId6"/>
    <p:sldId id="267" r:id="rId7"/>
    <p:sldId id="268" r:id="rId8"/>
  </p:sldIdLst>
  <p:sldSz cx="15119350" cy="10691813"/>
  <p:notesSz cx="9939338" cy="14368463"/>
  <p:defaultTextStyle>
    <a:defPPr>
      <a:defRPr lang="ja-JP"/>
    </a:defPPr>
    <a:lvl1pPr marL="0" algn="l" defTabSz="1238921" rtl="0" eaLnBrk="1" latinLnBrk="0" hangingPunct="1">
      <a:defRPr kumimoji="1" sz="2439" kern="1200">
        <a:solidFill>
          <a:schemeClr val="tx1"/>
        </a:solidFill>
        <a:latin typeface="+mn-lt"/>
        <a:ea typeface="+mn-ea"/>
        <a:cs typeface="+mn-cs"/>
      </a:defRPr>
    </a:lvl1pPr>
    <a:lvl2pPr marL="619460" algn="l" defTabSz="1238921" rtl="0" eaLnBrk="1" latinLnBrk="0" hangingPunct="1">
      <a:defRPr kumimoji="1" sz="2439" kern="1200">
        <a:solidFill>
          <a:schemeClr val="tx1"/>
        </a:solidFill>
        <a:latin typeface="+mn-lt"/>
        <a:ea typeface="+mn-ea"/>
        <a:cs typeface="+mn-cs"/>
      </a:defRPr>
    </a:lvl2pPr>
    <a:lvl3pPr marL="1238921" algn="l" defTabSz="1238921" rtl="0" eaLnBrk="1" latinLnBrk="0" hangingPunct="1">
      <a:defRPr kumimoji="1" sz="2439" kern="1200">
        <a:solidFill>
          <a:schemeClr val="tx1"/>
        </a:solidFill>
        <a:latin typeface="+mn-lt"/>
        <a:ea typeface="+mn-ea"/>
        <a:cs typeface="+mn-cs"/>
      </a:defRPr>
    </a:lvl3pPr>
    <a:lvl4pPr marL="1858381" algn="l" defTabSz="1238921" rtl="0" eaLnBrk="1" latinLnBrk="0" hangingPunct="1">
      <a:defRPr kumimoji="1" sz="2439" kern="1200">
        <a:solidFill>
          <a:schemeClr val="tx1"/>
        </a:solidFill>
        <a:latin typeface="+mn-lt"/>
        <a:ea typeface="+mn-ea"/>
        <a:cs typeface="+mn-cs"/>
      </a:defRPr>
    </a:lvl4pPr>
    <a:lvl5pPr marL="2477841" algn="l" defTabSz="1238921" rtl="0" eaLnBrk="1" latinLnBrk="0" hangingPunct="1">
      <a:defRPr kumimoji="1" sz="2439" kern="1200">
        <a:solidFill>
          <a:schemeClr val="tx1"/>
        </a:solidFill>
        <a:latin typeface="+mn-lt"/>
        <a:ea typeface="+mn-ea"/>
        <a:cs typeface="+mn-cs"/>
      </a:defRPr>
    </a:lvl5pPr>
    <a:lvl6pPr marL="3097301" algn="l" defTabSz="1238921" rtl="0" eaLnBrk="1" latinLnBrk="0" hangingPunct="1">
      <a:defRPr kumimoji="1" sz="2439" kern="1200">
        <a:solidFill>
          <a:schemeClr val="tx1"/>
        </a:solidFill>
        <a:latin typeface="+mn-lt"/>
        <a:ea typeface="+mn-ea"/>
        <a:cs typeface="+mn-cs"/>
      </a:defRPr>
    </a:lvl6pPr>
    <a:lvl7pPr marL="3716762" algn="l" defTabSz="1238921" rtl="0" eaLnBrk="1" latinLnBrk="0" hangingPunct="1">
      <a:defRPr kumimoji="1" sz="2439" kern="1200">
        <a:solidFill>
          <a:schemeClr val="tx1"/>
        </a:solidFill>
        <a:latin typeface="+mn-lt"/>
        <a:ea typeface="+mn-ea"/>
        <a:cs typeface="+mn-cs"/>
      </a:defRPr>
    </a:lvl7pPr>
    <a:lvl8pPr marL="4336222" algn="l" defTabSz="1238921" rtl="0" eaLnBrk="1" latinLnBrk="0" hangingPunct="1">
      <a:defRPr kumimoji="1" sz="2439" kern="1200">
        <a:solidFill>
          <a:schemeClr val="tx1"/>
        </a:solidFill>
        <a:latin typeface="+mn-lt"/>
        <a:ea typeface="+mn-ea"/>
        <a:cs typeface="+mn-cs"/>
      </a:defRPr>
    </a:lvl8pPr>
    <a:lvl9pPr marL="4955682" algn="l" defTabSz="1238921" rtl="0" eaLnBrk="1" latinLnBrk="0" hangingPunct="1">
      <a:defRPr kumimoji="1" sz="2439" kern="1200">
        <a:solidFill>
          <a:schemeClr val="tx1"/>
        </a:solidFill>
        <a:latin typeface="+mn-lt"/>
        <a:ea typeface="+mn-ea"/>
        <a:cs typeface="+mn-cs"/>
      </a:defRPr>
    </a:lvl9pPr>
  </p:defaultTextStyle>
  <p:extLst>
    <p:ext uri="{EFAFB233-063F-42B5-8137-9DF3F51BA10A}">
      <p15:sldGuideLst xmlns:p15="http://schemas.microsoft.com/office/powerpoint/2012/main" xmlns="">
        <p15:guide id="1" pos="4762" userDrawn="1">
          <p15:clr>
            <a:srgbClr val="A4A3A4"/>
          </p15:clr>
        </p15:guide>
        <p15:guide id="2" orient="horz" pos="3367">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BA1C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スタイルなし、表のグリッド線あり">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9D7B26C5-4107-4FEC-AEDC-1716B250A1EF}" styleName="スタイル (淡色)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2D5ABB26-0587-4C30-8999-92F81FD0307C}" styleName="スタイルなし、表のグリッド線なし">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191" autoAdjust="0"/>
    <p:restoredTop sz="89214" autoAdjust="0"/>
  </p:normalViewPr>
  <p:slideViewPr>
    <p:cSldViewPr>
      <p:cViewPr>
        <p:scale>
          <a:sx n="66" d="100"/>
          <a:sy n="66" d="100"/>
        </p:scale>
        <p:origin x="-336" y="570"/>
      </p:cViewPr>
      <p:guideLst>
        <p:guide orient="horz" pos="3367"/>
        <p:guide pos="4762"/>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tableStyles" Target="tableStyles.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theme" Target="theme/theme1.xml"/><Relationship Id="rId2" Type="http://schemas.openxmlformats.org/officeDocument/2006/relationships/slideMaster" Target="slideMasters/slideMaster2.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viewProps" Target="viewProps.xml"/><Relationship Id="rId5" Type="http://schemas.openxmlformats.org/officeDocument/2006/relationships/slide" Target="slides/slide3.xml"/><Relationship Id="rId10" Type="http://schemas.openxmlformats.org/officeDocument/2006/relationships/presProps" Target="presProps.xml"/><Relationship Id="rId4" Type="http://schemas.openxmlformats.org/officeDocument/2006/relationships/slide" Target="slides/slide2.xml"/><Relationship Id="rId9"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1" y="0"/>
            <a:ext cx="4308130" cy="719229"/>
          </a:xfrm>
          <a:prstGeom prst="rect">
            <a:avLst/>
          </a:prstGeom>
        </p:spPr>
        <p:txBody>
          <a:bodyPr vert="horz" lIns="132885" tIns="66442" rIns="132885" bIns="66442" rtlCol="0"/>
          <a:lstStyle>
            <a:lvl1pPr algn="l">
              <a:defRPr sz="1700"/>
            </a:lvl1pPr>
          </a:lstStyle>
          <a:p>
            <a:endParaRPr kumimoji="1" lang="ja-JP" altLang="en-US"/>
          </a:p>
        </p:txBody>
      </p:sp>
      <p:sp>
        <p:nvSpPr>
          <p:cNvPr id="3" name="日付プレースホルダー 2"/>
          <p:cNvSpPr>
            <a:spLocks noGrp="1"/>
          </p:cNvSpPr>
          <p:nvPr>
            <p:ph type="dt" idx="1"/>
          </p:nvPr>
        </p:nvSpPr>
        <p:spPr>
          <a:xfrm>
            <a:off x="5628890" y="0"/>
            <a:ext cx="4308130" cy="719229"/>
          </a:xfrm>
          <a:prstGeom prst="rect">
            <a:avLst/>
          </a:prstGeom>
        </p:spPr>
        <p:txBody>
          <a:bodyPr vert="horz" lIns="132885" tIns="66442" rIns="132885" bIns="66442" rtlCol="0"/>
          <a:lstStyle>
            <a:lvl1pPr algn="r">
              <a:defRPr sz="1700"/>
            </a:lvl1pPr>
          </a:lstStyle>
          <a:p>
            <a:fld id="{E42A420D-4CFF-4EAC-959F-395DFE123CA4}" type="datetimeFigureOut">
              <a:rPr kumimoji="1" lang="ja-JP" altLang="en-US" smtClean="0"/>
              <a:t>2016/2/8</a:t>
            </a:fld>
            <a:endParaRPr kumimoji="1" lang="ja-JP" altLang="en-US"/>
          </a:p>
        </p:txBody>
      </p:sp>
      <p:sp>
        <p:nvSpPr>
          <p:cNvPr id="4" name="スライド イメージ プレースホルダー 3"/>
          <p:cNvSpPr>
            <a:spLocks noGrp="1" noRot="1" noChangeAspect="1"/>
          </p:cNvSpPr>
          <p:nvPr>
            <p:ph type="sldImg" idx="2"/>
          </p:nvPr>
        </p:nvSpPr>
        <p:spPr>
          <a:xfrm>
            <a:off x="1539875" y="1797050"/>
            <a:ext cx="6859588" cy="4849813"/>
          </a:xfrm>
          <a:prstGeom prst="rect">
            <a:avLst/>
          </a:prstGeom>
          <a:noFill/>
          <a:ln w="12700">
            <a:solidFill>
              <a:prstClr val="black"/>
            </a:solidFill>
          </a:ln>
        </p:spPr>
        <p:txBody>
          <a:bodyPr vert="horz" lIns="132885" tIns="66442" rIns="132885" bIns="66442" rtlCol="0" anchor="ctr"/>
          <a:lstStyle/>
          <a:p>
            <a:endParaRPr lang="ja-JP" altLang="en-US"/>
          </a:p>
        </p:txBody>
      </p:sp>
      <p:sp>
        <p:nvSpPr>
          <p:cNvPr id="5" name="ノート プレースホルダー 4"/>
          <p:cNvSpPr>
            <a:spLocks noGrp="1"/>
          </p:cNvSpPr>
          <p:nvPr>
            <p:ph type="body" sz="quarter" idx="3"/>
          </p:nvPr>
        </p:nvSpPr>
        <p:spPr>
          <a:xfrm>
            <a:off x="993471" y="6914237"/>
            <a:ext cx="7952399" cy="5657309"/>
          </a:xfrm>
          <a:prstGeom prst="rect">
            <a:avLst/>
          </a:prstGeom>
        </p:spPr>
        <p:txBody>
          <a:bodyPr vert="horz" lIns="132885" tIns="66442" rIns="132885" bIns="66442" rtlCol="0"/>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6" name="フッター プレースホルダー 5"/>
          <p:cNvSpPr>
            <a:spLocks noGrp="1"/>
          </p:cNvSpPr>
          <p:nvPr>
            <p:ph type="ftr" sz="quarter" idx="4"/>
          </p:nvPr>
        </p:nvSpPr>
        <p:spPr>
          <a:xfrm>
            <a:off x="1" y="13649234"/>
            <a:ext cx="4308130" cy="719229"/>
          </a:xfrm>
          <a:prstGeom prst="rect">
            <a:avLst/>
          </a:prstGeom>
        </p:spPr>
        <p:txBody>
          <a:bodyPr vert="horz" lIns="132885" tIns="66442" rIns="132885" bIns="66442" rtlCol="0" anchor="b"/>
          <a:lstStyle>
            <a:lvl1pPr algn="l">
              <a:defRPr sz="1700"/>
            </a:lvl1pPr>
          </a:lstStyle>
          <a:p>
            <a:endParaRPr kumimoji="1" lang="ja-JP" altLang="en-US"/>
          </a:p>
        </p:txBody>
      </p:sp>
      <p:sp>
        <p:nvSpPr>
          <p:cNvPr id="7" name="スライド番号プレースホルダー 6"/>
          <p:cNvSpPr>
            <a:spLocks noGrp="1"/>
          </p:cNvSpPr>
          <p:nvPr>
            <p:ph type="sldNum" sz="quarter" idx="5"/>
          </p:nvPr>
        </p:nvSpPr>
        <p:spPr>
          <a:xfrm>
            <a:off x="5628890" y="13649234"/>
            <a:ext cx="4308130" cy="719229"/>
          </a:xfrm>
          <a:prstGeom prst="rect">
            <a:avLst/>
          </a:prstGeom>
        </p:spPr>
        <p:txBody>
          <a:bodyPr vert="horz" lIns="132885" tIns="66442" rIns="132885" bIns="66442" rtlCol="0" anchor="b"/>
          <a:lstStyle>
            <a:lvl1pPr algn="r">
              <a:defRPr sz="1700"/>
            </a:lvl1pPr>
          </a:lstStyle>
          <a:p>
            <a:fld id="{FBA5AC77-DA9E-49A7-A84D-621D48953240}" type="slidenum">
              <a:rPr kumimoji="1" lang="ja-JP" altLang="en-US" smtClean="0"/>
              <a:t>‹#›</a:t>
            </a:fld>
            <a:endParaRPr kumimoji="1" lang="ja-JP" altLang="en-US"/>
          </a:p>
        </p:txBody>
      </p:sp>
    </p:spTree>
    <p:extLst>
      <p:ext uri="{BB962C8B-B14F-4D97-AF65-F5344CB8AC3E}">
        <p14:creationId xmlns:p14="http://schemas.microsoft.com/office/powerpoint/2010/main" val="829448691"/>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FBA5AC77-DA9E-49A7-A84D-621D48953240}" type="slidenum">
              <a:rPr kumimoji="1" lang="ja-JP" altLang="en-US" smtClean="0"/>
              <a:t>1</a:t>
            </a:fld>
            <a:endParaRPr kumimoji="1" lang="ja-JP" altLang="en-US"/>
          </a:p>
        </p:txBody>
      </p:sp>
    </p:spTree>
    <p:extLst>
      <p:ext uri="{BB962C8B-B14F-4D97-AF65-F5344CB8AC3E}">
        <p14:creationId xmlns:p14="http://schemas.microsoft.com/office/powerpoint/2010/main" val="326468563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FBA5AC77-DA9E-49A7-A84D-621D48953240}" type="slidenum">
              <a:rPr kumimoji="1" lang="ja-JP" altLang="en-US" smtClean="0"/>
              <a:t>2</a:t>
            </a:fld>
            <a:endParaRPr kumimoji="1" lang="ja-JP" altLang="en-US"/>
          </a:p>
        </p:txBody>
      </p:sp>
    </p:spTree>
    <p:extLst>
      <p:ext uri="{BB962C8B-B14F-4D97-AF65-F5344CB8AC3E}">
        <p14:creationId xmlns:p14="http://schemas.microsoft.com/office/powerpoint/2010/main" val="326468563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FBA5AC77-DA9E-49A7-A84D-621D48953240}" type="slidenum">
              <a:rPr kumimoji="1" lang="ja-JP" altLang="en-US" smtClean="0"/>
              <a:t>3</a:t>
            </a:fld>
            <a:endParaRPr kumimoji="1" lang="ja-JP" altLang="en-US"/>
          </a:p>
        </p:txBody>
      </p:sp>
    </p:spTree>
    <p:extLst>
      <p:ext uri="{BB962C8B-B14F-4D97-AF65-F5344CB8AC3E}">
        <p14:creationId xmlns:p14="http://schemas.microsoft.com/office/powerpoint/2010/main" val="193705247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FBA5AC77-DA9E-49A7-A84D-621D48953240}" type="slidenum">
              <a:rPr kumimoji="1" lang="ja-JP" altLang="en-US" smtClean="0"/>
              <a:t>4</a:t>
            </a:fld>
            <a:endParaRPr kumimoji="1" lang="ja-JP" altLang="en-US"/>
          </a:p>
        </p:txBody>
      </p:sp>
    </p:spTree>
    <p:extLst>
      <p:ext uri="{BB962C8B-B14F-4D97-AF65-F5344CB8AC3E}">
        <p14:creationId xmlns:p14="http://schemas.microsoft.com/office/powerpoint/2010/main" val="193705247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FBA5AC77-DA9E-49A7-A84D-621D48953240}" type="slidenum">
              <a:rPr kumimoji="1" lang="ja-JP" altLang="en-US" smtClean="0"/>
              <a:t>5</a:t>
            </a:fld>
            <a:endParaRPr kumimoji="1" lang="ja-JP" altLang="en-US"/>
          </a:p>
        </p:txBody>
      </p:sp>
    </p:spTree>
    <p:extLst>
      <p:ext uri="{BB962C8B-B14F-4D97-AF65-F5344CB8AC3E}">
        <p14:creationId xmlns:p14="http://schemas.microsoft.com/office/powerpoint/2010/main" val="193705247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1133951" y="1749795"/>
            <a:ext cx="12851448" cy="3722335"/>
          </a:xfrm>
        </p:spPr>
        <p:txBody>
          <a:bodyPr anchor="b"/>
          <a:lstStyle>
            <a:lvl1pPr algn="ctr">
              <a:defRPr sz="9354"/>
            </a:lvl1pPr>
          </a:lstStyle>
          <a:p>
            <a:r>
              <a:rPr lang="ja-JP" altLang="en-US" smtClean="0"/>
              <a:t>マスター タイトルの書式設定</a:t>
            </a:r>
            <a:endParaRPr lang="en-US" dirty="0"/>
          </a:p>
        </p:txBody>
      </p:sp>
      <p:sp>
        <p:nvSpPr>
          <p:cNvPr id="3" name="Subtitle 2"/>
          <p:cNvSpPr>
            <a:spLocks noGrp="1"/>
          </p:cNvSpPr>
          <p:nvPr>
            <p:ph type="subTitle" idx="1"/>
          </p:nvPr>
        </p:nvSpPr>
        <p:spPr>
          <a:xfrm>
            <a:off x="1889919" y="5615678"/>
            <a:ext cx="11339513" cy="2581379"/>
          </a:xfrm>
        </p:spPr>
        <p:txBody>
          <a:bodyPr/>
          <a:lstStyle>
            <a:lvl1pPr marL="0" indent="0" algn="ctr">
              <a:buNone/>
              <a:defRPr sz="3742"/>
            </a:lvl1pPr>
            <a:lvl2pPr marL="712775" indent="0" algn="ctr">
              <a:buNone/>
              <a:defRPr sz="3118"/>
            </a:lvl2pPr>
            <a:lvl3pPr marL="1425550" indent="0" algn="ctr">
              <a:buNone/>
              <a:defRPr sz="2806"/>
            </a:lvl3pPr>
            <a:lvl4pPr marL="2138324" indent="0" algn="ctr">
              <a:buNone/>
              <a:defRPr sz="2494"/>
            </a:lvl4pPr>
            <a:lvl5pPr marL="2851099" indent="0" algn="ctr">
              <a:buNone/>
              <a:defRPr sz="2494"/>
            </a:lvl5pPr>
            <a:lvl6pPr marL="3563874" indent="0" algn="ctr">
              <a:buNone/>
              <a:defRPr sz="2494"/>
            </a:lvl6pPr>
            <a:lvl7pPr marL="4276649" indent="0" algn="ctr">
              <a:buNone/>
              <a:defRPr sz="2494"/>
            </a:lvl7pPr>
            <a:lvl8pPr marL="4989424" indent="0" algn="ctr">
              <a:buNone/>
              <a:defRPr sz="2494"/>
            </a:lvl8pPr>
            <a:lvl9pPr marL="5702198" indent="0" algn="ctr">
              <a:buNone/>
              <a:defRPr sz="2494"/>
            </a:lvl9pPr>
          </a:lstStyle>
          <a:p>
            <a:r>
              <a:rPr lang="ja-JP" altLang="en-US" smtClean="0"/>
              <a:t>マスター サブタイトルの書式設定</a:t>
            </a:r>
            <a:endParaRPr lang="en-US" dirty="0"/>
          </a:p>
        </p:txBody>
      </p:sp>
      <p:sp>
        <p:nvSpPr>
          <p:cNvPr id="4" name="Date Placeholder 3"/>
          <p:cNvSpPr>
            <a:spLocks noGrp="1"/>
          </p:cNvSpPr>
          <p:nvPr>
            <p:ph type="dt" sz="half" idx="10"/>
          </p:nvPr>
        </p:nvSpPr>
        <p:spPr/>
        <p:txBody>
          <a:bodyPr/>
          <a:lstStyle/>
          <a:p>
            <a:fld id="{E183E137-D61E-4013-9E70-2393BA4B8142}" type="datetimeFigureOut">
              <a:rPr kumimoji="1" lang="ja-JP" altLang="en-US" smtClean="0"/>
              <a:pPr/>
              <a:t>2016/2/8</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3B2D019D-6236-4885-BF3A-3A6E585CFFB2}" type="slidenum">
              <a:rPr kumimoji="1" lang="ja-JP" altLang="en-US" smtClean="0"/>
              <a:pPr/>
              <a:t>‹#›</a:t>
            </a:fld>
            <a:endParaRPr kumimoji="1" lang="ja-JP" altLang="en-US"/>
          </a:p>
        </p:txBody>
      </p:sp>
    </p:spTree>
    <p:extLst>
      <p:ext uri="{BB962C8B-B14F-4D97-AF65-F5344CB8AC3E}">
        <p14:creationId xmlns:p14="http://schemas.microsoft.com/office/powerpoint/2010/main" val="420241345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smtClean="0"/>
              <a:t>マスター タイトルの書式設定</a:t>
            </a:r>
            <a:endParaRPr lang="en-US" dirty="0"/>
          </a:p>
        </p:txBody>
      </p:sp>
      <p:sp>
        <p:nvSpPr>
          <p:cNvPr id="3" name="Vertical Text Placeholder 2"/>
          <p:cNvSpPr>
            <a:spLocks noGrp="1"/>
          </p:cNvSpPr>
          <p:nvPr>
            <p:ph type="body" orient="vert" idx="1"/>
          </p:nvPr>
        </p:nvSpPr>
        <p:spPr/>
        <p:txBody>
          <a:bodyPr vert="eaVert"/>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Date Placeholder 3"/>
          <p:cNvSpPr>
            <a:spLocks noGrp="1"/>
          </p:cNvSpPr>
          <p:nvPr>
            <p:ph type="dt" sz="half" idx="10"/>
          </p:nvPr>
        </p:nvSpPr>
        <p:spPr/>
        <p:txBody>
          <a:bodyPr/>
          <a:lstStyle/>
          <a:p>
            <a:fld id="{E183E137-D61E-4013-9E70-2393BA4B8142}" type="datetimeFigureOut">
              <a:rPr kumimoji="1" lang="ja-JP" altLang="en-US" smtClean="0"/>
              <a:pPr/>
              <a:t>2016/2/8</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3B2D019D-6236-4885-BF3A-3A6E585CFFB2}" type="slidenum">
              <a:rPr kumimoji="1" lang="ja-JP" altLang="en-US" smtClean="0"/>
              <a:pPr/>
              <a:t>‹#›</a:t>
            </a:fld>
            <a:endParaRPr kumimoji="1" lang="ja-JP" altLang="en-US"/>
          </a:p>
        </p:txBody>
      </p:sp>
    </p:spTree>
    <p:extLst>
      <p:ext uri="{BB962C8B-B14F-4D97-AF65-F5344CB8AC3E}">
        <p14:creationId xmlns:p14="http://schemas.microsoft.com/office/powerpoint/2010/main" val="272993022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0819786" y="569240"/>
            <a:ext cx="3260110" cy="9060817"/>
          </a:xfrm>
        </p:spPr>
        <p:txBody>
          <a:bodyPr vert="eaVert"/>
          <a:lstStyle/>
          <a:p>
            <a:r>
              <a:rPr lang="ja-JP" altLang="en-US" smtClean="0"/>
              <a:t>マスター タイトルの書式設定</a:t>
            </a:r>
            <a:endParaRPr lang="en-US" dirty="0"/>
          </a:p>
        </p:txBody>
      </p:sp>
      <p:sp>
        <p:nvSpPr>
          <p:cNvPr id="3" name="Vertical Text Placeholder 2"/>
          <p:cNvSpPr>
            <a:spLocks noGrp="1"/>
          </p:cNvSpPr>
          <p:nvPr>
            <p:ph type="body" orient="vert" idx="1"/>
          </p:nvPr>
        </p:nvSpPr>
        <p:spPr>
          <a:xfrm>
            <a:off x="1039456" y="569240"/>
            <a:ext cx="9591338" cy="9060817"/>
          </a:xfrm>
        </p:spPr>
        <p:txBody>
          <a:bodyPr vert="eaVert"/>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Date Placeholder 3"/>
          <p:cNvSpPr>
            <a:spLocks noGrp="1"/>
          </p:cNvSpPr>
          <p:nvPr>
            <p:ph type="dt" sz="half" idx="10"/>
          </p:nvPr>
        </p:nvSpPr>
        <p:spPr/>
        <p:txBody>
          <a:bodyPr/>
          <a:lstStyle/>
          <a:p>
            <a:fld id="{E183E137-D61E-4013-9E70-2393BA4B8142}" type="datetimeFigureOut">
              <a:rPr kumimoji="1" lang="ja-JP" altLang="en-US" smtClean="0"/>
              <a:pPr/>
              <a:t>2016/2/8</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3B2D019D-6236-4885-BF3A-3A6E585CFFB2}" type="slidenum">
              <a:rPr kumimoji="1" lang="ja-JP" altLang="en-US" smtClean="0"/>
              <a:pPr/>
              <a:t>‹#›</a:t>
            </a:fld>
            <a:endParaRPr kumimoji="1" lang="ja-JP" altLang="en-US"/>
          </a:p>
        </p:txBody>
      </p:sp>
    </p:spTree>
    <p:extLst>
      <p:ext uri="{BB962C8B-B14F-4D97-AF65-F5344CB8AC3E}">
        <p14:creationId xmlns:p14="http://schemas.microsoft.com/office/powerpoint/2010/main" val="333519862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1133951" y="1749795"/>
            <a:ext cx="12851448" cy="3722335"/>
          </a:xfrm>
        </p:spPr>
        <p:txBody>
          <a:bodyPr anchor="b"/>
          <a:lstStyle>
            <a:lvl1pPr algn="ctr">
              <a:defRPr sz="9354"/>
            </a:lvl1pPr>
          </a:lstStyle>
          <a:p>
            <a:r>
              <a:rPr lang="ja-JP" altLang="en-US" smtClean="0"/>
              <a:t>マスター タイトルの書式設定</a:t>
            </a:r>
            <a:endParaRPr lang="en-US" dirty="0"/>
          </a:p>
        </p:txBody>
      </p:sp>
      <p:sp>
        <p:nvSpPr>
          <p:cNvPr id="3" name="Subtitle 2"/>
          <p:cNvSpPr>
            <a:spLocks noGrp="1"/>
          </p:cNvSpPr>
          <p:nvPr>
            <p:ph type="subTitle" idx="1"/>
          </p:nvPr>
        </p:nvSpPr>
        <p:spPr>
          <a:xfrm>
            <a:off x="1889919" y="5615678"/>
            <a:ext cx="11339513" cy="2581379"/>
          </a:xfrm>
        </p:spPr>
        <p:txBody>
          <a:bodyPr/>
          <a:lstStyle>
            <a:lvl1pPr marL="0" indent="0" algn="ctr">
              <a:buNone/>
              <a:defRPr sz="3742"/>
            </a:lvl1pPr>
            <a:lvl2pPr marL="712775" indent="0" algn="ctr">
              <a:buNone/>
              <a:defRPr sz="3118"/>
            </a:lvl2pPr>
            <a:lvl3pPr marL="1425550" indent="0" algn="ctr">
              <a:buNone/>
              <a:defRPr sz="2806"/>
            </a:lvl3pPr>
            <a:lvl4pPr marL="2138324" indent="0" algn="ctr">
              <a:buNone/>
              <a:defRPr sz="2494"/>
            </a:lvl4pPr>
            <a:lvl5pPr marL="2851099" indent="0" algn="ctr">
              <a:buNone/>
              <a:defRPr sz="2494"/>
            </a:lvl5pPr>
            <a:lvl6pPr marL="3563874" indent="0" algn="ctr">
              <a:buNone/>
              <a:defRPr sz="2494"/>
            </a:lvl6pPr>
            <a:lvl7pPr marL="4276649" indent="0" algn="ctr">
              <a:buNone/>
              <a:defRPr sz="2494"/>
            </a:lvl7pPr>
            <a:lvl8pPr marL="4989424" indent="0" algn="ctr">
              <a:buNone/>
              <a:defRPr sz="2494"/>
            </a:lvl8pPr>
            <a:lvl9pPr marL="5702198" indent="0" algn="ctr">
              <a:buNone/>
              <a:defRPr sz="2494"/>
            </a:lvl9pPr>
          </a:lstStyle>
          <a:p>
            <a:r>
              <a:rPr lang="ja-JP" altLang="en-US" smtClean="0"/>
              <a:t>マスター サブタイトルの書式設定</a:t>
            </a:r>
            <a:endParaRPr lang="en-US" dirty="0"/>
          </a:p>
        </p:txBody>
      </p:sp>
      <p:sp>
        <p:nvSpPr>
          <p:cNvPr id="4" name="Date Placeholder 3"/>
          <p:cNvSpPr>
            <a:spLocks noGrp="1"/>
          </p:cNvSpPr>
          <p:nvPr>
            <p:ph type="dt" sz="half" idx="10"/>
          </p:nvPr>
        </p:nvSpPr>
        <p:spPr/>
        <p:txBody>
          <a:bodyPr/>
          <a:lstStyle/>
          <a:p>
            <a:fld id="{E183E137-D61E-4013-9E70-2393BA4B8142}" type="datetimeFigureOut">
              <a:rPr lang="ja-JP" altLang="en-US" smtClean="0">
                <a:solidFill>
                  <a:prstClr val="black">
                    <a:tint val="75000"/>
                  </a:prstClr>
                </a:solidFill>
              </a:rPr>
              <a:pPr/>
              <a:t>2016/2/8</a:t>
            </a:fld>
            <a:endParaRPr lang="ja-JP"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ja-JP"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3B2D019D-6236-4885-BF3A-3A6E585CFFB2}"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360089230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smtClean="0"/>
              <a:t>マスター タイトルの書式設定</a:t>
            </a:r>
            <a:endParaRPr lang="en-US" dirty="0"/>
          </a:p>
        </p:txBody>
      </p:sp>
      <p:sp>
        <p:nvSpPr>
          <p:cNvPr id="3" name="Content Placeholder 2"/>
          <p:cNvSpPr>
            <a:spLocks noGrp="1"/>
          </p:cNvSpPr>
          <p:nvPr>
            <p:ph idx="1"/>
          </p:nvPr>
        </p:nvSpPr>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Date Placeholder 3"/>
          <p:cNvSpPr>
            <a:spLocks noGrp="1"/>
          </p:cNvSpPr>
          <p:nvPr>
            <p:ph type="dt" sz="half" idx="10"/>
          </p:nvPr>
        </p:nvSpPr>
        <p:spPr/>
        <p:txBody>
          <a:bodyPr/>
          <a:lstStyle/>
          <a:p>
            <a:fld id="{E183E137-D61E-4013-9E70-2393BA4B8142}" type="datetimeFigureOut">
              <a:rPr lang="ja-JP" altLang="en-US" smtClean="0">
                <a:solidFill>
                  <a:prstClr val="black">
                    <a:tint val="75000"/>
                  </a:prstClr>
                </a:solidFill>
              </a:rPr>
              <a:pPr/>
              <a:t>2016/2/8</a:t>
            </a:fld>
            <a:endParaRPr lang="ja-JP"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ja-JP"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3B2D019D-6236-4885-BF3A-3A6E585CFFB2}"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7644958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1031582" y="2665532"/>
            <a:ext cx="13040439" cy="4447496"/>
          </a:xfrm>
        </p:spPr>
        <p:txBody>
          <a:bodyPr anchor="b"/>
          <a:lstStyle>
            <a:lvl1pPr>
              <a:defRPr sz="9354"/>
            </a:lvl1pPr>
          </a:lstStyle>
          <a:p>
            <a:r>
              <a:rPr lang="ja-JP" altLang="en-US" smtClean="0"/>
              <a:t>マスター タイトルの書式設定</a:t>
            </a:r>
            <a:endParaRPr lang="en-US" dirty="0"/>
          </a:p>
        </p:txBody>
      </p:sp>
      <p:sp>
        <p:nvSpPr>
          <p:cNvPr id="3" name="Text Placeholder 2"/>
          <p:cNvSpPr>
            <a:spLocks noGrp="1"/>
          </p:cNvSpPr>
          <p:nvPr>
            <p:ph type="body" idx="1"/>
          </p:nvPr>
        </p:nvSpPr>
        <p:spPr>
          <a:xfrm>
            <a:off x="1031582" y="7155103"/>
            <a:ext cx="13040439" cy="2338833"/>
          </a:xfrm>
        </p:spPr>
        <p:txBody>
          <a:bodyPr/>
          <a:lstStyle>
            <a:lvl1pPr marL="0" indent="0">
              <a:buNone/>
              <a:defRPr sz="3742">
                <a:solidFill>
                  <a:schemeClr val="tx1"/>
                </a:solidFill>
              </a:defRPr>
            </a:lvl1pPr>
            <a:lvl2pPr marL="712775" indent="0">
              <a:buNone/>
              <a:defRPr sz="3118">
                <a:solidFill>
                  <a:schemeClr val="tx1">
                    <a:tint val="75000"/>
                  </a:schemeClr>
                </a:solidFill>
              </a:defRPr>
            </a:lvl2pPr>
            <a:lvl3pPr marL="1425550" indent="0">
              <a:buNone/>
              <a:defRPr sz="2806">
                <a:solidFill>
                  <a:schemeClr val="tx1">
                    <a:tint val="75000"/>
                  </a:schemeClr>
                </a:solidFill>
              </a:defRPr>
            </a:lvl3pPr>
            <a:lvl4pPr marL="2138324" indent="0">
              <a:buNone/>
              <a:defRPr sz="2494">
                <a:solidFill>
                  <a:schemeClr val="tx1">
                    <a:tint val="75000"/>
                  </a:schemeClr>
                </a:solidFill>
              </a:defRPr>
            </a:lvl4pPr>
            <a:lvl5pPr marL="2851099" indent="0">
              <a:buNone/>
              <a:defRPr sz="2494">
                <a:solidFill>
                  <a:schemeClr val="tx1">
                    <a:tint val="75000"/>
                  </a:schemeClr>
                </a:solidFill>
              </a:defRPr>
            </a:lvl5pPr>
            <a:lvl6pPr marL="3563874" indent="0">
              <a:buNone/>
              <a:defRPr sz="2494">
                <a:solidFill>
                  <a:schemeClr val="tx1">
                    <a:tint val="75000"/>
                  </a:schemeClr>
                </a:solidFill>
              </a:defRPr>
            </a:lvl6pPr>
            <a:lvl7pPr marL="4276649" indent="0">
              <a:buNone/>
              <a:defRPr sz="2494">
                <a:solidFill>
                  <a:schemeClr val="tx1">
                    <a:tint val="75000"/>
                  </a:schemeClr>
                </a:solidFill>
              </a:defRPr>
            </a:lvl7pPr>
            <a:lvl8pPr marL="4989424" indent="0">
              <a:buNone/>
              <a:defRPr sz="2494">
                <a:solidFill>
                  <a:schemeClr val="tx1">
                    <a:tint val="75000"/>
                  </a:schemeClr>
                </a:solidFill>
              </a:defRPr>
            </a:lvl8pPr>
            <a:lvl9pPr marL="5702198" indent="0">
              <a:buNone/>
              <a:defRPr sz="2494">
                <a:solidFill>
                  <a:schemeClr val="tx1">
                    <a:tint val="75000"/>
                  </a:schemeClr>
                </a:solidFill>
              </a:defRPr>
            </a:lvl9pPr>
          </a:lstStyle>
          <a:p>
            <a:pPr lvl="0"/>
            <a:r>
              <a:rPr lang="ja-JP" altLang="en-US" smtClean="0"/>
              <a:t>マスター テキストの書式設定</a:t>
            </a:r>
          </a:p>
        </p:txBody>
      </p:sp>
      <p:sp>
        <p:nvSpPr>
          <p:cNvPr id="4" name="Date Placeholder 3"/>
          <p:cNvSpPr>
            <a:spLocks noGrp="1"/>
          </p:cNvSpPr>
          <p:nvPr>
            <p:ph type="dt" sz="half" idx="10"/>
          </p:nvPr>
        </p:nvSpPr>
        <p:spPr/>
        <p:txBody>
          <a:bodyPr/>
          <a:lstStyle/>
          <a:p>
            <a:fld id="{E183E137-D61E-4013-9E70-2393BA4B8142}" type="datetimeFigureOut">
              <a:rPr lang="ja-JP" altLang="en-US" smtClean="0">
                <a:solidFill>
                  <a:prstClr val="black">
                    <a:tint val="75000"/>
                  </a:prstClr>
                </a:solidFill>
              </a:rPr>
              <a:pPr/>
              <a:t>2016/2/8</a:t>
            </a:fld>
            <a:endParaRPr lang="ja-JP"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ja-JP"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3B2D019D-6236-4885-BF3A-3A6E585CFFB2}"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183998838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smtClean="0"/>
              <a:t>マスター タイトルの書式設定</a:t>
            </a:r>
            <a:endParaRPr lang="en-US" dirty="0"/>
          </a:p>
        </p:txBody>
      </p:sp>
      <p:sp>
        <p:nvSpPr>
          <p:cNvPr id="3" name="Content Placeholder 2"/>
          <p:cNvSpPr>
            <a:spLocks noGrp="1"/>
          </p:cNvSpPr>
          <p:nvPr>
            <p:ph sz="half" idx="1"/>
          </p:nvPr>
        </p:nvSpPr>
        <p:spPr>
          <a:xfrm>
            <a:off x="1039455" y="2846200"/>
            <a:ext cx="6425724" cy="6783857"/>
          </a:xfrm>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Content Placeholder 3"/>
          <p:cNvSpPr>
            <a:spLocks noGrp="1"/>
          </p:cNvSpPr>
          <p:nvPr>
            <p:ph sz="half" idx="2"/>
          </p:nvPr>
        </p:nvSpPr>
        <p:spPr>
          <a:xfrm>
            <a:off x="7654171" y="2846200"/>
            <a:ext cx="6425724" cy="6783857"/>
          </a:xfrm>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5" name="Date Placeholder 4"/>
          <p:cNvSpPr>
            <a:spLocks noGrp="1"/>
          </p:cNvSpPr>
          <p:nvPr>
            <p:ph type="dt" sz="half" idx="10"/>
          </p:nvPr>
        </p:nvSpPr>
        <p:spPr/>
        <p:txBody>
          <a:bodyPr/>
          <a:lstStyle/>
          <a:p>
            <a:fld id="{E183E137-D61E-4013-9E70-2393BA4B8142}" type="datetimeFigureOut">
              <a:rPr lang="ja-JP" altLang="en-US" smtClean="0">
                <a:solidFill>
                  <a:prstClr val="black">
                    <a:tint val="75000"/>
                  </a:prstClr>
                </a:solidFill>
              </a:rPr>
              <a:pPr/>
              <a:t>2016/2/8</a:t>
            </a:fld>
            <a:endParaRPr lang="ja-JP" alt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ja-JP" alt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3B2D019D-6236-4885-BF3A-3A6E585CFFB2}"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246956649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1041425" y="569242"/>
            <a:ext cx="13040439" cy="2066590"/>
          </a:xfrm>
        </p:spPr>
        <p:txBody>
          <a:bodyPr/>
          <a:lstStyle/>
          <a:p>
            <a:r>
              <a:rPr lang="ja-JP" altLang="en-US" smtClean="0"/>
              <a:t>マスター タイトルの書式設定</a:t>
            </a:r>
            <a:endParaRPr lang="en-US" dirty="0"/>
          </a:p>
        </p:txBody>
      </p:sp>
      <p:sp>
        <p:nvSpPr>
          <p:cNvPr id="3" name="Text Placeholder 2"/>
          <p:cNvSpPr>
            <a:spLocks noGrp="1"/>
          </p:cNvSpPr>
          <p:nvPr>
            <p:ph type="body" idx="1"/>
          </p:nvPr>
        </p:nvSpPr>
        <p:spPr>
          <a:xfrm>
            <a:off x="1041426" y="2620980"/>
            <a:ext cx="6396193" cy="1284502"/>
          </a:xfrm>
        </p:spPr>
        <p:txBody>
          <a:bodyPr anchor="b"/>
          <a:lstStyle>
            <a:lvl1pPr marL="0" indent="0">
              <a:buNone/>
              <a:defRPr sz="3742" b="1"/>
            </a:lvl1pPr>
            <a:lvl2pPr marL="712775" indent="0">
              <a:buNone/>
              <a:defRPr sz="3118" b="1"/>
            </a:lvl2pPr>
            <a:lvl3pPr marL="1425550" indent="0">
              <a:buNone/>
              <a:defRPr sz="2806" b="1"/>
            </a:lvl3pPr>
            <a:lvl4pPr marL="2138324" indent="0">
              <a:buNone/>
              <a:defRPr sz="2494" b="1"/>
            </a:lvl4pPr>
            <a:lvl5pPr marL="2851099" indent="0">
              <a:buNone/>
              <a:defRPr sz="2494" b="1"/>
            </a:lvl5pPr>
            <a:lvl6pPr marL="3563874" indent="0">
              <a:buNone/>
              <a:defRPr sz="2494" b="1"/>
            </a:lvl6pPr>
            <a:lvl7pPr marL="4276649" indent="0">
              <a:buNone/>
              <a:defRPr sz="2494" b="1"/>
            </a:lvl7pPr>
            <a:lvl8pPr marL="4989424" indent="0">
              <a:buNone/>
              <a:defRPr sz="2494" b="1"/>
            </a:lvl8pPr>
            <a:lvl9pPr marL="5702198" indent="0">
              <a:buNone/>
              <a:defRPr sz="2494" b="1"/>
            </a:lvl9pPr>
          </a:lstStyle>
          <a:p>
            <a:pPr lvl="0"/>
            <a:r>
              <a:rPr lang="ja-JP" altLang="en-US" smtClean="0"/>
              <a:t>マスター テキストの書式設定</a:t>
            </a:r>
          </a:p>
        </p:txBody>
      </p:sp>
      <p:sp>
        <p:nvSpPr>
          <p:cNvPr id="4" name="Content Placeholder 3"/>
          <p:cNvSpPr>
            <a:spLocks noGrp="1"/>
          </p:cNvSpPr>
          <p:nvPr>
            <p:ph sz="half" idx="2"/>
          </p:nvPr>
        </p:nvSpPr>
        <p:spPr>
          <a:xfrm>
            <a:off x="1041426" y="3905482"/>
            <a:ext cx="6396193" cy="5744375"/>
          </a:xfrm>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5" name="Text Placeholder 4"/>
          <p:cNvSpPr>
            <a:spLocks noGrp="1"/>
          </p:cNvSpPr>
          <p:nvPr>
            <p:ph type="body" sz="quarter" idx="3"/>
          </p:nvPr>
        </p:nvSpPr>
        <p:spPr>
          <a:xfrm>
            <a:off x="7654172" y="2620980"/>
            <a:ext cx="6427693" cy="1284502"/>
          </a:xfrm>
        </p:spPr>
        <p:txBody>
          <a:bodyPr anchor="b"/>
          <a:lstStyle>
            <a:lvl1pPr marL="0" indent="0">
              <a:buNone/>
              <a:defRPr sz="3742" b="1"/>
            </a:lvl1pPr>
            <a:lvl2pPr marL="712775" indent="0">
              <a:buNone/>
              <a:defRPr sz="3118" b="1"/>
            </a:lvl2pPr>
            <a:lvl3pPr marL="1425550" indent="0">
              <a:buNone/>
              <a:defRPr sz="2806" b="1"/>
            </a:lvl3pPr>
            <a:lvl4pPr marL="2138324" indent="0">
              <a:buNone/>
              <a:defRPr sz="2494" b="1"/>
            </a:lvl4pPr>
            <a:lvl5pPr marL="2851099" indent="0">
              <a:buNone/>
              <a:defRPr sz="2494" b="1"/>
            </a:lvl5pPr>
            <a:lvl6pPr marL="3563874" indent="0">
              <a:buNone/>
              <a:defRPr sz="2494" b="1"/>
            </a:lvl6pPr>
            <a:lvl7pPr marL="4276649" indent="0">
              <a:buNone/>
              <a:defRPr sz="2494" b="1"/>
            </a:lvl7pPr>
            <a:lvl8pPr marL="4989424" indent="0">
              <a:buNone/>
              <a:defRPr sz="2494" b="1"/>
            </a:lvl8pPr>
            <a:lvl9pPr marL="5702198" indent="0">
              <a:buNone/>
              <a:defRPr sz="2494" b="1"/>
            </a:lvl9pPr>
          </a:lstStyle>
          <a:p>
            <a:pPr lvl="0"/>
            <a:r>
              <a:rPr lang="ja-JP" altLang="en-US" smtClean="0"/>
              <a:t>マスター テキストの書式設定</a:t>
            </a:r>
          </a:p>
        </p:txBody>
      </p:sp>
      <p:sp>
        <p:nvSpPr>
          <p:cNvPr id="6" name="Content Placeholder 5"/>
          <p:cNvSpPr>
            <a:spLocks noGrp="1"/>
          </p:cNvSpPr>
          <p:nvPr>
            <p:ph sz="quarter" idx="4"/>
          </p:nvPr>
        </p:nvSpPr>
        <p:spPr>
          <a:xfrm>
            <a:off x="7654172" y="3905482"/>
            <a:ext cx="6427693" cy="5744375"/>
          </a:xfrm>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7" name="Date Placeholder 6"/>
          <p:cNvSpPr>
            <a:spLocks noGrp="1"/>
          </p:cNvSpPr>
          <p:nvPr>
            <p:ph type="dt" sz="half" idx="10"/>
          </p:nvPr>
        </p:nvSpPr>
        <p:spPr/>
        <p:txBody>
          <a:bodyPr/>
          <a:lstStyle/>
          <a:p>
            <a:fld id="{E183E137-D61E-4013-9E70-2393BA4B8142}" type="datetimeFigureOut">
              <a:rPr lang="ja-JP" altLang="en-US" smtClean="0">
                <a:solidFill>
                  <a:prstClr val="black">
                    <a:tint val="75000"/>
                  </a:prstClr>
                </a:solidFill>
              </a:rPr>
              <a:pPr/>
              <a:t>2016/2/8</a:t>
            </a:fld>
            <a:endParaRPr lang="ja-JP" alt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ja-JP" alt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3B2D019D-6236-4885-BF3A-3A6E585CFFB2}"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118770980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smtClean="0"/>
              <a:t>マスター タイトルの書式設定</a:t>
            </a:r>
            <a:endParaRPr lang="en-US" dirty="0"/>
          </a:p>
        </p:txBody>
      </p:sp>
      <p:sp>
        <p:nvSpPr>
          <p:cNvPr id="3" name="Date Placeholder 2"/>
          <p:cNvSpPr>
            <a:spLocks noGrp="1"/>
          </p:cNvSpPr>
          <p:nvPr>
            <p:ph type="dt" sz="half" idx="10"/>
          </p:nvPr>
        </p:nvSpPr>
        <p:spPr/>
        <p:txBody>
          <a:bodyPr/>
          <a:lstStyle/>
          <a:p>
            <a:fld id="{E183E137-D61E-4013-9E70-2393BA4B8142}" type="datetimeFigureOut">
              <a:rPr lang="ja-JP" altLang="en-US" smtClean="0">
                <a:solidFill>
                  <a:prstClr val="black">
                    <a:tint val="75000"/>
                  </a:prstClr>
                </a:solidFill>
              </a:rPr>
              <a:pPr/>
              <a:t>2016/2/8</a:t>
            </a:fld>
            <a:endParaRPr lang="ja-JP" alt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ja-JP" alt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3B2D019D-6236-4885-BF3A-3A6E585CFFB2}"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159848386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183E137-D61E-4013-9E70-2393BA4B8142}" type="datetimeFigureOut">
              <a:rPr lang="ja-JP" altLang="en-US" smtClean="0">
                <a:solidFill>
                  <a:prstClr val="black">
                    <a:tint val="75000"/>
                  </a:prstClr>
                </a:solidFill>
              </a:rPr>
              <a:pPr/>
              <a:t>2016/2/8</a:t>
            </a:fld>
            <a:endParaRPr lang="ja-JP" alt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ja-JP" alt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3B2D019D-6236-4885-BF3A-3A6E585CFFB2}"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372526662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1041425" y="712788"/>
            <a:ext cx="4876384" cy="2494756"/>
          </a:xfrm>
        </p:spPr>
        <p:txBody>
          <a:bodyPr anchor="b"/>
          <a:lstStyle>
            <a:lvl1pPr>
              <a:defRPr sz="4989"/>
            </a:lvl1pPr>
          </a:lstStyle>
          <a:p>
            <a:r>
              <a:rPr lang="ja-JP" altLang="en-US" smtClean="0"/>
              <a:t>マスター タイトルの書式設定</a:t>
            </a:r>
            <a:endParaRPr lang="en-US" dirty="0"/>
          </a:p>
        </p:txBody>
      </p:sp>
      <p:sp>
        <p:nvSpPr>
          <p:cNvPr id="3" name="Content Placeholder 2"/>
          <p:cNvSpPr>
            <a:spLocks noGrp="1"/>
          </p:cNvSpPr>
          <p:nvPr>
            <p:ph idx="1"/>
          </p:nvPr>
        </p:nvSpPr>
        <p:spPr>
          <a:xfrm>
            <a:off x="6427693" y="1539425"/>
            <a:ext cx="7654171" cy="7598117"/>
          </a:xfrm>
        </p:spPr>
        <p:txBody>
          <a:bodyPr/>
          <a:lstStyle>
            <a:lvl1pPr>
              <a:defRPr sz="4989"/>
            </a:lvl1pPr>
            <a:lvl2pPr>
              <a:defRPr sz="4365"/>
            </a:lvl2pPr>
            <a:lvl3pPr>
              <a:defRPr sz="3742"/>
            </a:lvl3pPr>
            <a:lvl4pPr>
              <a:defRPr sz="3118"/>
            </a:lvl4pPr>
            <a:lvl5pPr>
              <a:defRPr sz="3118"/>
            </a:lvl5pPr>
            <a:lvl6pPr>
              <a:defRPr sz="3118"/>
            </a:lvl6pPr>
            <a:lvl7pPr>
              <a:defRPr sz="3118"/>
            </a:lvl7pPr>
            <a:lvl8pPr>
              <a:defRPr sz="3118"/>
            </a:lvl8pPr>
            <a:lvl9pPr>
              <a:defRPr sz="3118"/>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Text Placeholder 3"/>
          <p:cNvSpPr>
            <a:spLocks noGrp="1"/>
          </p:cNvSpPr>
          <p:nvPr>
            <p:ph type="body" sz="half" idx="2"/>
          </p:nvPr>
        </p:nvSpPr>
        <p:spPr>
          <a:xfrm>
            <a:off x="1041425" y="3207544"/>
            <a:ext cx="4876384" cy="5942372"/>
          </a:xfrm>
        </p:spPr>
        <p:txBody>
          <a:bodyPr/>
          <a:lstStyle>
            <a:lvl1pPr marL="0" indent="0">
              <a:buNone/>
              <a:defRPr sz="2494"/>
            </a:lvl1pPr>
            <a:lvl2pPr marL="712775" indent="0">
              <a:buNone/>
              <a:defRPr sz="2183"/>
            </a:lvl2pPr>
            <a:lvl3pPr marL="1425550" indent="0">
              <a:buNone/>
              <a:defRPr sz="1871"/>
            </a:lvl3pPr>
            <a:lvl4pPr marL="2138324" indent="0">
              <a:buNone/>
              <a:defRPr sz="1559"/>
            </a:lvl4pPr>
            <a:lvl5pPr marL="2851099" indent="0">
              <a:buNone/>
              <a:defRPr sz="1559"/>
            </a:lvl5pPr>
            <a:lvl6pPr marL="3563874" indent="0">
              <a:buNone/>
              <a:defRPr sz="1559"/>
            </a:lvl6pPr>
            <a:lvl7pPr marL="4276649" indent="0">
              <a:buNone/>
              <a:defRPr sz="1559"/>
            </a:lvl7pPr>
            <a:lvl8pPr marL="4989424" indent="0">
              <a:buNone/>
              <a:defRPr sz="1559"/>
            </a:lvl8pPr>
            <a:lvl9pPr marL="5702198" indent="0">
              <a:buNone/>
              <a:defRPr sz="1559"/>
            </a:lvl9pPr>
          </a:lstStyle>
          <a:p>
            <a:pPr lvl="0"/>
            <a:r>
              <a:rPr lang="ja-JP" altLang="en-US" smtClean="0"/>
              <a:t>マスター テキストの書式設定</a:t>
            </a:r>
          </a:p>
        </p:txBody>
      </p:sp>
      <p:sp>
        <p:nvSpPr>
          <p:cNvPr id="5" name="Date Placeholder 4"/>
          <p:cNvSpPr>
            <a:spLocks noGrp="1"/>
          </p:cNvSpPr>
          <p:nvPr>
            <p:ph type="dt" sz="half" idx="10"/>
          </p:nvPr>
        </p:nvSpPr>
        <p:spPr/>
        <p:txBody>
          <a:bodyPr/>
          <a:lstStyle/>
          <a:p>
            <a:fld id="{E183E137-D61E-4013-9E70-2393BA4B8142}" type="datetimeFigureOut">
              <a:rPr lang="ja-JP" altLang="en-US" smtClean="0">
                <a:solidFill>
                  <a:prstClr val="black">
                    <a:tint val="75000"/>
                  </a:prstClr>
                </a:solidFill>
              </a:rPr>
              <a:pPr/>
              <a:t>2016/2/8</a:t>
            </a:fld>
            <a:endParaRPr lang="ja-JP" alt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ja-JP" alt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3B2D019D-6236-4885-BF3A-3A6E585CFFB2}"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128227283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smtClean="0"/>
              <a:t>マスター タイトルの書式設定</a:t>
            </a:r>
            <a:endParaRPr lang="en-US" dirty="0"/>
          </a:p>
        </p:txBody>
      </p:sp>
      <p:sp>
        <p:nvSpPr>
          <p:cNvPr id="3" name="Content Placeholder 2"/>
          <p:cNvSpPr>
            <a:spLocks noGrp="1"/>
          </p:cNvSpPr>
          <p:nvPr>
            <p:ph idx="1"/>
          </p:nvPr>
        </p:nvSpPr>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Date Placeholder 3"/>
          <p:cNvSpPr>
            <a:spLocks noGrp="1"/>
          </p:cNvSpPr>
          <p:nvPr>
            <p:ph type="dt" sz="half" idx="10"/>
          </p:nvPr>
        </p:nvSpPr>
        <p:spPr/>
        <p:txBody>
          <a:bodyPr/>
          <a:lstStyle/>
          <a:p>
            <a:fld id="{E183E137-D61E-4013-9E70-2393BA4B8142}" type="datetimeFigureOut">
              <a:rPr kumimoji="1" lang="ja-JP" altLang="en-US" smtClean="0"/>
              <a:pPr/>
              <a:t>2016/2/8</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3B2D019D-6236-4885-BF3A-3A6E585CFFB2}" type="slidenum">
              <a:rPr kumimoji="1" lang="ja-JP" altLang="en-US" smtClean="0"/>
              <a:pPr/>
              <a:t>‹#›</a:t>
            </a:fld>
            <a:endParaRPr kumimoji="1" lang="ja-JP" altLang="en-US"/>
          </a:p>
        </p:txBody>
      </p:sp>
    </p:spTree>
    <p:extLst>
      <p:ext uri="{BB962C8B-B14F-4D97-AF65-F5344CB8AC3E}">
        <p14:creationId xmlns:p14="http://schemas.microsoft.com/office/powerpoint/2010/main" val="274070437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1041425" y="712788"/>
            <a:ext cx="4876384" cy="2494756"/>
          </a:xfrm>
        </p:spPr>
        <p:txBody>
          <a:bodyPr anchor="b"/>
          <a:lstStyle>
            <a:lvl1pPr>
              <a:defRPr sz="4989"/>
            </a:lvl1pPr>
          </a:lstStyle>
          <a:p>
            <a:r>
              <a:rPr lang="ja-JP" altLang="en-US" smtClean="0"/>
              <a:t>マスター タイトルの書式設定</a:t>
            </a:r>
            <a:endParaRPr lang="en-US" dirty="0"/>
          </a:p>
        </p:txBody>
      </p:sp>
      <p:sp>
        <p:nvSpPr>
          <p:cNvPr id="3" name="Picture Placeholder 2"/>
          <p:cNvSpPr>
            <a:spLocks noGrp="1" noChangeAspect="1"/>
          </p:cNvSpPr>
          <p:nvPr>
            <p:ph type="pic" idx="1"/>
          </p:nvPr>
        </p:nvSpPr>
        <p:spPr>
          <a:xfrm>
            <a:off x="6427693" y="1539425"/>
            <a:ext cx="7654171" cy="7598117"/>
          </a:xfrm>
        </p:spPr>
        <p:txBody>
          <a:bodyPr anchor="t"/>
          <a:lstStyle>
            <a:lvl1pPr marL="0" indent="0">
              <a:buNone/>
              <a:defRPr sz="4989"/>
            </a:lvl1pPr>
            <a:lvl2pPr marL="712775" indent="0">
              <a:buNone/>
              <a:defRPr sz="4365"/>
            </a:lvl2pPr>
            <a:lvl3pPr marL="1425550" indent="0">
              <a:buNone/>
              <a:defRPr sz="3742"/>
            </a:lvl3pPr>
            <a:lvl4pPr marL="2138324" indent="0">
              <a:buNone/>
              <a:defRPr sz="3118"/>
            </a:lvl4pPr>
            <a:lvl5pPr marL="2851099" indent="0">
              <a:buNone/>
              <a:defRPr sz="3118"/>
            </a:lvl5pPr>
            <a:lvl6pPr marL="3563874" indent="0">
              <a:buNone/>
              <a:defRPr sz="3118"/>
            </a:lvl6pPr>
            <a:lvl7pPr marL="4276649" indent="0">
              <a:buNone/>
              <a:defRPr sz="3118"/>
            </a:lvl7pPr>
            <a:lvl8pPr marL="4989424" indent="0">
              <a:buNone/>
              <a:defRPr sz="3118"/>
            </a:lvl8pPr>
            <a:lvl9pPr marL="5702198" indent="0">
              <a:buNone/>
              <a:defRPr sz="3118"/>
            </a:lvl9pPr>
          </a:lstStyle>
          <a:p>
            <a:r>
              <a:rPr lang="ja-JP" altLang="en-US" smtClean="0"/>
              <a:t>図を追加</a:t>
            </a:r>
            <a:endParaRPr lang="en-US" dirty="0"/>
          </a:p>
        </p:txBody>
      </p:sp>
      <p:sp>
        <p:nvSpPr>
          <p:cNvPr id="4" name="Text Placeholder 3"/>
          <p:cNvSpPr>
            <a:spLocks noGrp="1"/>
          </p:cNvSpPr>
          <p:nvPr>
            <p:ph type="body" sz="half" idx="2"/>
          </p:nvPr>
        </p:nvSpPr>
        <p:spPr>
          <a:xfrm>
            <a:off x="1041425" y="3207544"/>
            <a:ext cx="4876384" cy="5942372"/>
          </a:xfrm>
        </p:spPr>
        <p:txBody>
          <a:bodyPr/>
          <a:lstStyle>
            <a:lvl1pPr marL="0" indent="0">
              <a:buNone/>
              <a:defRPr sz="2494"/>
            </a:lvl1pPr>
            <a:lvl2pPr marL="712775" indent="0">
              <a:buNone/>
              <a:defRPr sz="2183"/>
            </a:lvl2pPr>
            <a:lvl3pPr marL="1425550" indent="0">
              <a:buNone/>
              <a:defRPr sz="1871"/>
            </a:lvl3pPr>
            <a:lvl4pPr marL="2138324" indent="0">
              <a:buNone/>
              <a:defRPr sz="1559"/>
            </a:lvl4pPr>
            <a:lvl5pPr marL="2851099" indent="0">
              <a:buNone/>
              <a:defRPr sz="1559"/>
            </a:lvl5pPr>
            <a:lvl6pPr marL="3563874" indent="0">
              <a:buNone/>
              <a:defRPr sz="1559"/>
            </a:lvl6pPr>
            <a:lvl7pPr marL="4276649" indent="0">
              <a:buNone/>
              <a:defRPr sz="1559"/>
            </a:lvl7pPr>
            <a:lvl8pPr marL="4989424" indent="0">
              <a:buNone/>
              <a:defRPr sz="1559"/>
            </a:lvl8pPr>
            <a:lvl9pPr marL="5702198" indent="0">
              <a:buNone/>
              <a:defRPr sz="1559"/>
            </a:lvl9pPr>
          </a:lstStyle>
          <a:p>
            <a:pPr lvl="0"/>
            <a:r>
              <a:rPr lang="ja-JP" altLang="en-US" smtClean="0"/>
              <a:t>マスター テキストの書式設定</a:t>
            </a:r>
          </a:p>
        </p:txBody>
      </p:sp>
      <p:sp>
        <p:nvSpPr>
          <p:cNvPr id="5" name="Date Placeholder 4"/>
          <p:cNvSpPr>
            <a:spLocks noGrp="1"/>
          </p:cNvSpPr>
          <p:nvPr>
            <p:ph type="dt" sz="half" idx="10"/>
          </p:nvPr>
        </p:nvSpPr>
        <p:spPr/>
        <p:txBody>
          <a:bodyPr/>
          <a:lstStyle/>
          <a:p>
            <a:fld id="{E183E137-D61E-4013-9E70-2393BA4B8142}" type="datetimeFigureOut">
              <a:rPr lang="ja-JP" altLang="en-US" smtClean="0">
                <a:solidFill>
                  <a:prstClr val="black">
                    <a:tint val="75000"/>
                  </a:prstClr>
                </a:solidFill>
              </a:rPr>
              <a:pPr/>
              <a:t>2016/2/8</a:t>
            </a:fld>
            <a:endParaRPr lang="ja-JP" alt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ja-JP" alt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3B2D019D-6236-4885-BF3A-3A6E585CFFB2}"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59441878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smtClean="0"/>
              <a:t>マスター タイトルの書式設定</a:t>
            </a:r>
            <a:endParaRPr lang="en-US" dirty="0"/>
          </a:p>
        </p:txBody>
      </p:sp>
      <p:sp>
        <p:nvSpPr>
          <p:cNvPr id="3" name="Vertical Text Placeholder 2"/>
          <p:cNvSpPr>
            <a:spLocks noGrp="1"/>
          </p:cNvSpPr>
          <p:nvPr>
            <p:ph type="body" orient="vert" idx="1"/>
          </p:nvPr>
        </p:nvSpPr>
        <p:spPr/>
        <p:txBody>
          <a:bodyPr vert="eaVert"/>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Date Placeholder 3"/>
          <p:cNvSpPr>
            <a:spLocks noGrp="1"/>
          </p:cNvSpPr>
          <p:nvPr>
            <p:ph type="dt" sz="half" idx="10"/>
          </p:nvPr>
        </p:nvSpPr>
        <p:spPr/>
        <p:txBody>
          <a:bodyPr/>
          <a:lstStyle/>
          <a:p>
            <a:fld id="{E183E137-D61E-4013-9E70-2393BA4B8142}" type="datetimeFigureOut">
              <a:rPr lang="ja-JP" altLang="en-US" smtClean="0">
                <a:solidFill>
                  <a:prstClr val="black">
                    <a:tint val="75000"/>
                  </a:prstClr>
                </a:solidFill>
              </a:rPr>
              <a:pPr/>
              <a:t>2016/2/8</a:t>
            </a:fld>
            <a:endParaRPr lang="ja-JP"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ja-JP"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3B2D019D-6236-4885-BF3A-3A6E585CFFB2}"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209369299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0819786" y="569240"/>
            <a:ext cx="3260110" cy="9060817"/>
          </a:xfrm>
        </p:spPr>
        <p:txBody>
          <a:bodyPr vert="eaVert"/>
          <a:lstStyle/>
          <a:p>
            <a:r>
              <a:rPr lang="ja-JP" altLang="en-US" smtClean="0"/>
              <a:t>マスター タイトルの書式設定</a:t>
            </a:r>
            <a:endParaRPr lang="en-US" dirty="0"/>
          </a:p>
        </p:txBody>
      </p:sp>
      <p:sp>
        <p:nvSpPr>
          <p:cNvPr id="3" name="Vertical Text Placeholder 2"/>
          <p:cNvSpPr>
            <a:spLocks noGrp="1"/>
          </p:cNvSpPr>
          <p:nvPr>
            <p:ph type="body" orient="vert" idx="1"/>
          </p:nvPr>
        </p:nvSpPr>
        <p:spPr>
          <a:xfrm>
            <a:off x="1039456" y="569240"/>
            <a:ext cx="9591338" cy="9060817"/>
          </a:xfrm>
        </p:spPr>
        <p:txBody>
          <a:bodyPr vert="eaVert"/>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Date Placeholder 3"/>
          <p:cNvSpPr>
            <a:spLocks noGrp="1"/>
          </p:cNvSpPr>
          <p:nvPr>
            <p:ph type="dt" sz="half" idx="10"/>
          </p:nvPr>
        </p:nvSpPr>
        <p:spPr/>
        <p:txBody>
          <a:bodyPr/>
          <a:lstStyle/>
          <a:p>
            <a:fld id="{E183E137-D61E-4013-9E70-2393BA4B8142}" type="datetimeFigureOut">
              <a:rPr lang="ja-JP" altLang="en-US" smtClean="0">
                <a:solidFill>
                  <a:prstClr val="black">
                    <a:tint val="75000"/>
                  </a:prstClr>
                </a:solidFill>
              </a:rPr>
              <a:pPr/>
              <a:t>2016/2/8</a:t>
            </a:fld>
            <a:endParaRPr lang="ja-JP"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ja-JP"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3B2D019D-6236-4885-BF3A-3A6E585CFFB2}"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279182930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1031582" y="2665532"/>
            <a:ext cx="13040439" cy="4447496"/>
          </a:xfrm>
        </p:spPr>
        <p:txBody>
          <a:bodyPr anchor="b"/>
          <a:lstStyle>
            <a:lvl1pPr>
              <a:defRPr sz="9354"/>
            </a:lvl1pPr>
          </a:lstStyle>
          <a:p>
            <a:r>
              <a:rPr lang="ja-JP" altLang="en-US" smtClean="0"/>
              <a:t>マスター タイトルの書式設定</a:t>
            </a:r>
            <a:endParaRPr lang="en-US" dirty="0"/>
          </a:p>
        </p:txBody>
      </p:sp>
      <p:sp>
        <p:nvSpPr>
          <p:cNvPr id="3" name="Text Placeholder 2"/>
          <p:cNvSpPr>
            <a:spLocks noGrp="1"/>
          </p:cNvSpPr>
          <p:nvPr>
            <p:ph type="body" idx="1"/>
          </p:nvPr>
        </p:nvSpPr>
        <p:spPr>
          <a:xfrm>
            <a:off x="1031582" y="7155103"/>
            <a:ext cx="13040439" cy="2338833"/>
          </a:xfrm>
        </p:spPr>
        <p:txBody>
          <a:bodyPr/>
          <a:lstStyle>
            <a:lvl1pPr marL="0" indent="0">
              <a:buNone/>
              <a:defRPr sz="3742">
                <a:solidFill>
                  <a:schemeClr val="tx1"/>
                </a:solidFill>
              </a:defRPr>
            </a:lvl1pPr>
            <a:lvl2pPr marL="712775" indent="0">
              <a:buNone/>
              <a:defRPr sz="3118">
                <a:solidFill>
                  <a:schemeClr val="tx1">
                    <a:tint val="75000"/>
                  </a:schemeClr>
                </a:solidFill>
              </a:defRPr>
            </a:lvl2pPr>
            <a:lvl3pPr marL="1425550" indent="0">
              <a:buNone/>
              <a:defRPr sz="2806">
                <a:solidFill>
                  <a:schemeClr val="tx1">
                    <a:tint val="75000"/>
                  </a:schemeClr>
                </a:solidFill>
              </a:defRPr>
            </a:lvl3pPr>
            <a:lvl4pPr marL="2138324" indent="0">
              <a:buNone/>
              <a:defRPr sz="2494">
                <a:solidFill>
                  <a:schemeClr val="tx1">
                    <a:tint val="75000"/>
                  </a:schemeClr>
                </a:solidFill>
              </a:defRPr>
            </a:lvl4pPr>
            <a:lvl5pPr marL="2851099" indent="0">
              <a:buNone/>
              <a:defRPr sz="2494">
                <a:solidFill>
                  <a:schemeClr val="tx1">
                    <a:tint val="75000"/>
                  </a:schemeClr>
                </a:solidFill>
              </a:defRPr>
            </a:lvl5pPr>
            <a:lvl6pPr marL="3563874" indent="0">
              <a:buNone/>
              <a:defRPr sz="2494">
                <a:solidFill>
                  <a:schemeClr val="tx1">
                    <a:tint val="75000"/>
                  </a:schemeClr>
                </a:solidFill>
              </a:defRPr>
            </a:lvl6pPr>
            <a:lvl7pPr marL="4276649" indent="0">
              <a:buNone/>
              <a:defRPr sz="2494">
                <a:solidFill>
                  <a:schemeClr val="tx1">
                    <a:tint val="75000"/>
                  </a:schemeClr>
                </a:solidFill>
              </a:defRPr>
            </a:lvl7pPr>
            <a:lvl8pPr marL="4989424" indent="0">
              <a:buNone/>
              <a:defRPr sz="2494">
                <a:solidFill>
                  <a:schemeClr val="tx1">
                    <a:tint val="75000"/>
                  </a:schemeClr>
                </a:solidFill>
              </a:defRPr>
            </a:lvl8pPr>
            <a:lvl9pPr marL="5702198" indent="0">
              <a:buNone/>
              <a:defRPr sz="2494">
                <a:solidFill>
                  <a:schemeClr val="tx1">
                    <a:tint val="75000"/>
                  </a:schemeClr>
                </a:solidFill>
              </a:defRPr>
            </a:lvl9pPr>
          </a:lstStyle>
          <a:p>
            <a:pPr lvl="0"/>
            <a:r>
              <a:rPr lang="ja-JP" altLang="en-US" smtClean="0"/>
              <a:t>マスター テキストの書式設定</a:t>
            </a:r>
          </a:p>
        </p:txBody>
      </p:sp>
      <p:sp>
        <p:nvSpPr>
          <p:cNvPr id="4" name="Date Placeholder 3"/>
          <p:cNvSpPr>
            <a:spLocks noGrp="1"/>
          </p:cNvSpPr>
          <p:nvPr>
            <p:ph type="dt" sz="half" idx="10"/>
          </p:nvPr>
        </p:nvSpPr>
        <p:spPr/>
        <p:txBody>
          <a:bodyPr/>
          <a:lstStyle/>
          <a:p>
            <a:fld id="{E183E137-D61E-4013-9E70-2393BA4B8142}" type="datetimeFigureOut">
              <a:rPr kumimoji="1" lang="ja-JP" altLang="en-US" smtClean="0"/>
              <a:pPr/>
              <a:t>2016/2/8</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3B2D019D-6236-4885-BF3A-3A6E585CFFB2}" type="slidenum">
              <a:rPr kumimoji="1" lang="ja-JP" altLang="en-US" smtClean="0"/>
              <a:pPr/>
              <a:t>‹#›</a:t>
            </a:fld>
            <a:endParaRPr kumimoji="1" lang="ja-JP" altLang="en-US"/>
          </a:p>
        </p:txBody>
      </p:sp>
    </p:spTree>
    <p:extLst>
      <p:ext uri="{BB962C8B-B14F-4D97-AF65-F5344CB8AC3E}">
        <p14:creationId xmlns:p14="http://schemas.microsoft.com/office/powerpoint/2010/main" val="384807055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smtClean="0"/>
              <a:t>マスター タイトルの書式設定</a:t>
            </a:r>
            <a:endParaRPr lang="en-US" dirty="0"/>
          </a:p>
        </p:txBody>
      </p:sp>
      <p:sp>
        <p:nvSpPr>
          <p:cNvPr id="3" name="Content Placeholder 2"/>
          <p:cNvSpPr>
            <a:spLocks noGrp="1"/>
          </p:cNvSpPr>
          <p:nvPr>
            <p:ph sz="half" idx="1"/>
          </p:nvPr>
        </p:nvSpPr>
        <p:spPr>
          <a:xfrm>
            <a:off x="1039455" y="2846200"/>
            <a:ext cx="6425724" cy="6783857"/>
          </a:xfrm>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Content Placeholder 3"/>
          <p:cNvSpPr>
            <a:spLocks noGrp="1"/>
          </p:cNvSpPr>
          <p:nvPr>
            <p:ph sz="half" idx="2"/>
          </p:nvPr>
        </p:nvSpPr>
        <p:spPr>
          <a:xfrm>
            <a:off x="7654171" y="2846200"/>
            <a:ext cx="6425724" cy="6783857"/>
          </a:xfrm>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5" name="Date Placeholder 4"/>
          <p:cNvSpPr>
            <a:spLocks noGrp="1"/>
          </p:cNvSpPr>
          <p:nvPr>
            <p:ph type="dt" sz="half" idx="10"/>
          </p:nvPr>
        </p:nvSpPr>
        <p:spPr/>
        <p:txBody>
          <a:bodyPr/>
          <a:lstStyle/>
          <a:p>
            <a:fld id="{E183E137-D61E-4013-9E70-2393BA4B8142}" type="datetimeFigureOut">
              <a:rPr kumimoji="1" lang="ja-JP" altLang="en-US" smtClean="0"/>
              <a:pPr/>
              <a:t>2016/2/8</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3B2D019D-6236-4885-BF3A-3A6E585CFFB2}" type="slidenum">
              <a:rPr kumimoji="1" lang="ja-JP" altLang="en-US" smtClean="0"/>
              <a:pPr/>
              <a:t>‹#›</a:t>
            </a:fld>
            <a:endParaRPr kumimoji="1" lang="ja-JP" altLang="en-US"/>
          </a:p>
        </p:txBody>
      </p:sp>
    </p:spTree>
    <p:extLst>
      <p:ext uri="{BB962C8B-B14F-4D97-AF65-F5344CB8AC3E}">
        <p14:creationId xmlns:p14="http://schemas.microsoft.com/office/powerpoint/2010/main" val="301128023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1041425" y="569242"/>
            <a:ext cx="13040439" cy="2066590"/>
          </a:xfrm>
        </p:spPr>
        <p:txBody>
          <a:bodyPr/>
          <a:lstStyle/>
          <a:p>
            <a:r>
              <a:rPr lang="ja-JP" altLang="en-US" smtClean="0"/>
              <a:t>マスター タイトルの書式設定</a:t>
            </a:r>
            <a:endParaRPr lang="en-US" dirty="0"/>
          </a:p>
        </p:txBody>
      </p:sp>
      <p:sp>
        <p:nvSpPr>
          <p:cNvPr id="3" name="Text Placeholder 2"/>
          <p:cNvSpPr>
            <a:spLocks noGrp="1"/>
          </p:cNvSpPr>
          <p:nvPr>
            <p:ph type="body" idx="1"/>
          </p:nvPr>
        </p:nvSpPr>
        <p:spPr>
          <a:xfrm>
            <a:off x="1041426" y="2620980"/>
            <a:ext cx="6396193" cy="1284502"/>
          </a:xfrm>
        </p:spPr>
        <p:txBody>
          <a:bodyPr anchor="b"/>
          <a:lstStyle>
            <a:lvl1pPr marL="0" indent="0">
              <a:buNone/>
              <a:defRPr sz="3742" b="1"/>
            </a:lvl1pPr>
            <a:lvl2pPr marL="712775" indent="0">
              <a:buNone/>
              <a:defRPr sz="3118" b="1"/>
            </a:lvl2pPr>
            <a:lvl3pPr marL="1425550" indent="0">
              <a:buNone/>
              <a:defRPr sz="2806" b="1"/>
            </a:lvl3pPr>
            <a:lvl4pPr marL="2138324" indent="0">
              <a:buNone/>
              <a:defRPr sz="2494" b="1"/>
            </a:lvl4pPr>
            <a:lvl5pPr marL="2851099" indent="0">
              <a:buNone/>
              <a:defRPr sz="2494" b="1"/>
            </a:lvl5pPr>
            <a:lvl6pPr marL="3563874" indent="0">
              <a:buNone/>
              <a:defRPr sz="2494" b="1"/>
            </a:lvl6pPr>
            <a:lvl7pPr marL="4276649" indent="0">
              <a:buNone/>
              <a:defRPr sz="2494" b="1"/>
            </a:lvl7pPr>
            <a:lvl8pPr marL="4989424" indent="0">
              <a:buNone/>
              <a:defRPr sz="2494" b="1"/>
            </a:lvl8pPr>
            <a:lvl9pPr marL="5702198" indent="0">
              <a:buNone/>
              <a:defRPr sz="2494" b="1"/>
            </a:lvl9pPr>
          </a:lstStyle>
          <a:p>
            <a:pPr lvl="0"/>
            <a:r>
              <a:rPr lang="ja-JP" altLang="en-US" smtClean="0"/>
              <a:t>マスター テキストの書式設定</a:t>
            </a:r>
          </a:p>
        </p:txBody>
      </p:sp>
      <p:sp>
        <p:nvSpPr>
          <p:cNvPr id="4" name="Content Placeholder 3"/>
          <p:cNvSpPr>
            <a:spLocks noGrp="1"/>
          </p:cNvSpPr>
          <p:nvPr>
            <p:ph sz="half" idx="2"/>
          </p:nvPr>
        </p:nvSpPr>
        <p:spPr>
          <a:xfrm>
            <a:off x="1041426" y="3905482"/>
            <a:ext cx="6396193" cy="5744375"/>
          </a:xfrm>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5" name="Text Placeholder 4"/>
          <p:cNvSpPr>
            <a:spLocks noGrp="1"/>
          </p:cNvSpPr>
          <p:nvPr>
            <p:ph type="body" sz="quarter" idx="3"/>
          </p:nvPr>
        </p:nvSpPr>
        <p:spPr>
          <a:xfrm>
            <a:off x="7654172" y="2620980"/>
            <a:ext cx="6427693" cy="1284502"/>
          </a:xfrm>
        </p:spPr>
        <p:txBody>
          <a:bodyPr anchor="b"/>
          <a:lstStyle>
            <a:lvl1pPr marL="0" indent="0">
              <a:buNone/>
              <a:defRPr sz="3742" b="1"/>
            </a:lvl1pPr>
            <a:lvl2pPr marL="712775" indent="0">
              <a:buNone/>
              <a:defRPr sz="3118" b="1"/>
            </a:lvl2pPr>
            <a:lvl3pPr marL="1425550" indent="0">
              <a:buNone/>
              <a:defRPr sz="2806" b="1"/>
            </a:lvl3pPr>
            <a:lvl4pPr marL="2138324" indent="0">
              <a:buNone/>
              <a:defRPr sz="2494" b="1"/>
            </a:lvl4pPr>
            <a:lvl5pPr marL="2851099" indent="0">
              <a:buNone/>
              <a:defRPr sz="2494" b="1"/>
            </a:lvl5pPr>
            <a:lvl6pPr marL="3563874" indent="0">
              <a:buNone/>
              <a:defRPr sz="2494" b="1"/>
            </a:lvl6pPr>
            <a:lvl7pPr marL="4276649" indent="0">
              <a:buNone/>
              <a:defRPr sz="2494" b="1"/>
            </a:lvl7pPr>
            <a:lvl8pPr marL="4989424" indent="0">
              <a:buNone/>
              <a:defRPr sz="2494" b="1"/>
            </a:lvl8pPr>
            <a:lvl9pPr marL="5702198" indent="0">
              <a:buNone/>
              <a:defRPr sz="2494" b="1"/>
            </a:lvl9pPr>
          </a:lstStyle>
          <a:p>
            <a:pPr lvl="0"/>
            <a:r>
              <a:rPr lang="ja-JP" altLang="en-US" smtClean="0"/>
              <a:t>マスター テキストの書式設定</a:t>
            </a:r>
          </a:p>
        </p:txBody>
      </p:sp>
      <p:sp>
        <p:nvSpPr>
          <p:cNvPr id="6" name="Content Placeholder 5"/>
          <p:cNvSpPr>
            <a:spLocks noGrp="1"/>
          </p:cNvSpPr>
          <p:nvPr>
            <p:ph sz="quarter" idx="4"/>
          </p:nvPr>
        </p:nvSpPr>
        <p:spPr>
          <a:xfrm>
            <a:off x="7654172" y="3905482"/>
            <a:ext cx="6427693" cy="5744375"/>
          </a:xfrm>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7" name="Date Placeholder 6"/>
          <p:cNvSpPr>
            <a:spLocks noGrp="1"/>
          </p:cNvSpPr>
          <p:nvPr>
            <p:ph type="dt" sz="half" idx="10"/>
          </p:nvPr>
        </p:nvSpPr>
        <p:spPr/>
        <p:txBody>
          <a:bodyPr/>
          <a:lstStyle/>
          <a:p>
            <a:fld id="{E183E137-D61E-4013-9E70-2393BA4B8142}" type="datetimeFigureOut">
              <a:rPr kumimoji="1" lang="ja-JP" altLang="en-US" smtClean="0"/>
              <a:pPr/>
              <a:t>2016/2/8</a:t>
            </a:fld>
            <a:endParaRPr kumimoji="1" lang="ja-JP" altLang="en-US"/>
          </a:p>
        </p:txBody>
      </p:sp>
      <p:sp>
        <p:nvSpPr>
          <p:cNvPr id="8" name="Footer Placeholder 7"/>
          <p:cNvSpPr>
            <a:spLocks noGrp="1"/>
          </p:cNvSpPr>
          <p:nvPr>
            <p:ph type="ftr" sz="quarter" idx="11"/>
          </p:nvPr>
        </p:nvSpPr>
        <p:spPr/>
        <p:txBody>
          <a:bodyPr/>
          <a:lstStyle/>
          <a:p>
            <a:endParaRPr kumimoji="1" lang="ja-JP" altLang="en-US"/>
          </a:p>
        </p:txBody>
      </p:sp>
      <p:sp>
        <p:nvSpPr>
          <p:cNvPr id="9" name="Slide Number Placeholder 8"/>
          <p:cNvSpPr>
            <a:spLocks noGrp="1"/>
          </p:cNvSpPr>
          <p:nvPr>
            <p:ph type="sldNum" sz="quarter" idx="12"/>
          </p:nvPr>
        </p:nvSpPr>
        <p:spPr/>
        <p:txBody>
          <a:bodyPr/>
          <a:lstStyle/>
          <a:p>
            <a:fld id="{3B2D019D-6236-4885-BF3A-3A6E585CFFB2}" type="slidenum">
              <a:rPr kumimoji="1" lang="ja-JP" altLang="en-US" smtClean="0"/>
              <a:pPr/>
              <a:t>‹#›</a:t>
            </a:fld>
            <a:endParaRPr kumimoji="1" lang="ja-JP" altLang="en-US"/>
          </a:p>
        </p:txBody>
      </p:sp>
    </p:spTree>
    <p:extLst>
      <p:ext uri="{BB962C8B-B14F-4D97-AF65-F5344CB8AC3E}">
        <p14:creationId xmlns:p14="http://schemas.microsoft.com/office/powerpoint/2010/main" val="40636180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smtClean="0"/>
              <a:t>マスター タイトルの書式設定</a:t>
            </a:r>
            <a:endParaRPr lang="en-US" dirty="0"/>
          </a:p>
        </p:txBody>
      </p:sp>
      <p:sp>
        <p:nvSpPr>
          <p:cNvPr id="3" name="Date Placeholder 2"/>
          <p:cNvSpPr>
            <a:spLocks noGrp="1"/>
          </p:cNvSpPr>
          <p:nvPr>
            <p:ph type="dt" sz="half" idx="10"/>
          </p:nvPr>
        </p:nvSpPr>
        <p:spPr/>
        <p:txBody>
          <a:bodyPr/>
          <a:lstStyle/>
          <a:p>
            <a:fld id="{E183E137-D61E-4013-9E70-2393BA4B8142}" type="datetimeFigureOut">
              <a:rPr kumimoji="1" lang="ja-JP" altLang="en-US" smtClean="0"/>
              <a:pPr/>
              <a:t>2016/2/8</a:t>
            </a:fld>
            <a:endParaRPr kumimoji="1" lang="ja-JP" altLang="en-US"/>
          </a:p>
        </p:txBody>
      </p:sp>
      <p:sp>
        <p:nvSpPr>
          <p:cNvPr id="4" name="Footer Placeholder 3"/>
          <p:cNvSpPr>
            <a:spLocks noGrp="1"/>
          </p:cNvSpPr>
          <p:nvPr>
            <p:ph type="ftr" sz="quarter" idx="11"/>
          </p:nvPr>
        </p:nvSpPr>
        <p:spPr/>
        <p:txBody>
          <a:bodyPr/>
          <a:lstStyle/>
          <a:p>
            <a:endParaRPr kumimoji="1" lang="ja-JP" altLang="en-US"/>
          </a:p>
        </p:txBody>
      </p:sp>
      <p:sp>
        <p:nvSpPr>
          <p:cNvPr id="5" name="Slide Number Placeholder 4"/>
          <p:cNvSpPr>
            <a:spLocks noGrp="1"/>
          </p:cNvSpPr>
          <p:nvPr>
            <p:ph type="sldNum" sz="quarter" idx="12"/>
          </p:nvPr>
        </p:nvSpPr>
        <p:spPr/>
        <p:txBody>
          <a:bodyPr/>
          <a:lstStyle/>
          <a:p>
            <a:fld id="{3B2D019D-6236-4885-BF3A-3A6E585CFFB2}" type="slidenum">
              <a:rPr kumimoji="1" lang="ja-JP" altLang="en-US" smtClean="0"/>
              <a:pPr/>
              <a:t>‹#›</a:t>
            </a:fld>
            <a:endParaRPr kumimoji="1" lang="ja-JP" altLang="en-US"/>
          </a:p>
        </p:txBody>
      </p:sp>
    </p:spTree>
    <p:extLst>
      <p:ext uri="{BB962C8B-B14F-4D97-AF65-F5344CB8AC3E}">
        <p14:creationId xmlns:p14="http://schemas.microsoft.com/office/powerpoint/2010/main" val="326911682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183E137-D61E-4013-9E70-2393BA4B8142}" type="datetimeFigureOut">
              <a:rPr kumimoji="1" lang="ja-JP" altLang="en-US" smtClean="0"/>
              <a:pPr/>
              <a:t>2016/2/8</a:t>
            </a:fld>
            <a:endParaRPr kumimoji="1" lang="ja-JP" altLang="en-US"/>
          </a:p>
        </p:txBody>
      </p:sp>
      <p:sp>
        <p:nvSpPr>
          <p:cNvPr id="3" name="Footer Placeholder 2"/>
          <p:cNvSpPr>
            <a:spLocks noGrp="1"/>
          </p:cNvSpPr>
          <p:nvPr>
            <p:ph type="ftr" sz="quarter" idx="11"/>
          </p:nvPr>
        </p:nvSpPr>
        <p:spPr/>
        <p:txBody>
          <a:bodyPr/>
          <a:lstStyle/>
          <a:p>
            <a:endParaRPr kumimoji="1" lang="ja-JP" altLang="en-US"/>
          </a:p>
        </p:txBody>
      </p:sp>
      <p:sp>
        <p:nvSpPr>
          <p:cNvPr id="4" name="Slide Number Placeholder 3"/>
          <p:cNvSpPr>
            <a:spLocks noGrp="1"/>
          </p:cNvSpPr>
          <p:nvPr>
            <p:ph type="sldNum" sz="quarter" idx="12"/>
          </p:nvPr>
        </p:nvSpPr>
        <p:spPr/>
        <p:txBody>
          <a:bodyPr/>
          <a:lstStyle/>
          <a:p>
            <a:fld id="{3B2D019D-6236-4885-BF3A-3A6E585CFFB2}" type="slidenum">
              <a:rPr kumimoji="1" lang="ja-JP" altLang="en-US" smtClean="0"/>
              <a:pPr/>
              <a:t>‹#›</a:t>
            </a:fld>
            <a:endParaRPr kumimoji="1" lang="ja-JP" altLang="en-US"/>
          </a:p>
        </p:txBody>
      </p:sp>
    </p:spTree>
    <p:extLst>
      <p:ext uri="{BB962C8B-B14F-4D97-AF65-F5344CB8AC3E}">
        <p14:creationId xmlns:p14="http://schemas.microsoft.com/office/powerpoint/2010/main" val="58892534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1041425" y="712788"/>
            <a:ext cx="4876384" cy="2494756"/>
          </a:xfrm>
        </p:spPr>
        <p:txBody>
          <a:bodyPr anchor="b"/>
          <a:lstStyle>
            <a:lvl1pPr>
              <a:defRPr sz="4989"/>
            </a:lvl1pPr>
          </a:lstStyle>
          <a:p>
            <a:r>
              <a:rPr lang="ja-JP" altLang="en-US" smtClean="0"/>
              <a:t>マスター タイトルの書式設定</a:t>
            </a:r>
            <a:endParaRPr lang="en-US" dirty="0"/>
          </a:p>
        </p:txBody>
      </p:sp>
      <p:sp>
        <p:nvSpPr>
          <p:cNvPr id="3" name="Content Placeholder 2"/>
          <p:cNvSpPr>
            <a:spLocks noGrp="1"/>
          </p:cNvSpPr>
          <p:nvPr>
            <p:ph idx="1"/>
          </p:nvPr>
        </p:nvSpPr>
        <p:spPr>
          <a:xfrm>
            <a:off x="6427693" y="1539425"/>
            <a:ext cx="7654171" cy="7598117"/>
          </a:xfrm>
        </p:spPr>
        <p:txBody>
          <a:bodyPr/>
          <a:lstStyle>
            <a:lvl1pPr>
              <a:defRPr sz="4989"/>
            </a:lvl1pPr>
            <a:lvl2pPr>
              <a:defRPr sz="4365"/>
            </a:lvl2pPr>
            <a:lvl3pPr>
              <a:defRPr sz="3742"/>
            </a:lvl3pPr>
            <a:lvl4pPr>
              <a:defRPr sz="3118"/>
            </a:lvl4pPr>
            <a:lvl5pPr>
              <a:defRPr sz="3118"/>
            </a:lvl5pPr>
            <a:lvl6pPr>
              <a:defRPr sz="3118"/>
            </a:lvl6pPr>
            <a:lvl7pPr>
              <a:defRPr sz="3118"/>
            </a:lvl7pPr>
            <a:lvl8pPr>
              <a:defRPr sz="3118"/>
            </a:lvl8pPr>
            <a:lvl9pPr>
              <a:defRPr sz="3118"/>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Text Placeholder 3"/>
          <p:cNvSpPr>
            <a:spLocks noGrp="1"/>
          </p:cNvSpPr>
          <p:nvPr>
            <p:ph type="body" sz="half" idx="2"/>
          </p:nvPr>
        </p:nvSpPr>
        <p:spPr>
          <a:xfrm>
            <a:off x="1041425" y="3207544"/>
            <a:ext cx="4876384" cy="5942372"/>
          </a:xfrm>
        </p:spPr>
        <p:txBody>
          <a:bodyPr/>
          <a:lstStyle>
            <a:lvl1pPr marL="0" indent="0">
              <a:buNone/>
              <a:defRPr sz="2494"/>
            </a:lvl1pPr>
            <a:lvl2pPr marL="712775" indent="0">
              <a:buNone/>
              <a:defRPr sz="2183"/>
            </a:lvl2pPr>
            <a:lvl3pPr marL="1425550" indent="0">
              <a:buNone/>
              <a:defRPr sz="1871"/>
            </a:lvl3pPr>
            <a:lvl4pPr marL="2138324" indent="0">
              <a:buNone/>
              <a:defRPr sz="1559"/>
            </a:lvl4pPr>
            <a:lvl5pPr marL="2851099" indent="0">
              <a:buNone/>
              <a:defRPr sz="1559"/>
            </a:lvl5pPr>
            <a:lvl6pPr marL="3563874" indent="0">
              <a:buNone/>
              <a:defRPr sz="1559"/>
            </a:lvl6pPr>
            <a:lvl7pPr marL="4276649" indent="0">
              <a:buNone/>
              <a:defRPr sz="1559"/>
            </a:lvl7pPr>
            <a:lvl8pPr marL="4989424" indent="0">
              <a:buNone/>
              <a:defRPr sz="1559"/>
            </a:lvl8pPr>
            <a:lvl9pPr marL="5702198" indent="0">
              <a:buNone/>
              <a:defRPr sz="1559"/>
            </a:lvl9pPr>
          </a:lstStyle>
          <a:p>
            <a:pPr lvl="0"/>
            <a:r>
              <a:rPr lang="ja-JP" altLang="en-US" smtClean="0"/>
              <a:t>マスター テキストの書式設定</a:t>
            </a:r>
          </a:p>
        </p:txBody>
      </p:sp>
      <p:sp>
        <p:nvSpPr>
          <p:cNvPr id="5" name="Date Placeholder 4"/>
          <p:cNvSpPr>
            <a:spLocks noGrp="1"/>
          </p:cNvSpPr>
          <p:nvPr>
            <p:ph type="dt" sz="half" idx="10"/>
          </p:nvPr>
        </p:nvSpPr>
        <p:spPr/>
        <p:txBody>
          <a:bodyPr/>
          <a:lstStyle/>
          <a:p>
            <a:fld id="{E183E137-D61E-4013-9E70-2393BA4B8142}" type="datetimeFigureOut">
              <a:rPr kumimoji="1" lang="ja-JP" altLang="en-US" smtClean="0"/>
              <a:pPr/>
              <a:t>2016/2/8</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3B2D019D-6236-4885-BF3A-3A6E585CFFB2}" type="slidenum">
              <a:rPr kumimoji="1" lang="ja-JP" altLang="en-US" smtClean="0"/>
              <a:pPr/>
              <a:t>‹#›</a:t>
            </a:fld>
            <a:endParaRPr kumimoji="1" lang="ja-JP" altLang="en-US"/>
          </a:p>
        </p:txBody>
      </p:sp>
    </p:spTree>
    <p:extLst>
      <p:ext uri="{BB962C8B-B14F-4D97-AF65-F5344CB8AC3E}">
        <p14:creationId xmlns:p14="http://schemas.microsoft.com/office/powerpoint/2010/main" val="197992398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1041425" y="712788"/>
            <a:ext cx="4876384" cy="2494756"/>
          </a:xfrm>
        </p:spPr>
        <p:txBody>
          <a:bodyPr anchor="b"/>
          <a:lstStyle>
            <a:lvl1pPr>
              <a:defRPr sz="4989"/>
            </a:lvl1pPr>
          </a:lstStyle>
          <a:p>
            <a:r>
              <a:rPr lang="ja-JP" altLang="en-US" smtClean="0"/>
              <a:t>マスター タイトルの書式設定</a:t>
            </a:r>
            <a:endParaRPr lang="en-US" dirty="0"/>
          </a:p>
        </p:txBody>
      </p:sp>
      <p:sp>
        <p:nvSpPr>
          <p:cNvPr id="3" name="Picture Placeholder 2"/>
          <p:cNvSpPr>
            <a:spLocks noGrp="1" noChangeAspect="1"/>
          </p:cNvSpPr>
          <p:nvPr>
            <p:ph type="pic" idx="1"/>
          </p:nvPr>
        </p:nvSpPr>
        <p:spPr>
          <a:xfrm>
            <a:off x="6427693" y="1539425"/>
            <a:ext cx="7654171" cy="7598117"/>
          </a:xfrm>
        </p:spPr>
        <p:txBody>
          <a:bodyPr anchor="t"/>
          <a:lstStyle>
            <a:lvl1pPr marL="0" indent="0">
              <a:buNone/>
              <a:defRPr sz="4989"/>
            </a:lvl1pPr>
            <a:lvl2pPr marL="712775" indent="0">
              <a:buNone/>
              <a:defRPr sz="4365"/>
            </a:lvl2pPr>
            <a:lvl3pPr marL="1425550" indent="0">
              <a:buNone/>
              <a:defRPr sz="3742"/>
            </a:lvl3pPr>
            <a:lvl4pPr marL="2138324" indent="0">
              <a:buNone/>
              <a:defRPr sz="3118"/>
            </a:lvl4pPr>
            <a:lvl5pPr marL="2851099" indent="0">
              <a:buNone/>
              <a:defRPr sz="3118"/>
            </a:lvl5pPr>
            <a:lvl6pPr marL="3563874" indent="0">
              <a:buNone/>
              <a:defRPr sz="3118"/>
            </a:lvl6pPr>
            <a:lvl7pPr marL="4276649" indent="0">
              <a:buNone/>
              <a:defRPr sz="3118"/>
            </a:lvl7pPr>
            <a:lvl8pPr marL="4989424" indent="0">
              <a:buNone/>
              <a:defRPr sz="3118"/>
            </a:lvl8pPr>
            <a:lvl9pPr marL="5702198" indent="0">
              <a:buNone/>
              <a:defRPr sz="3118"/>
            </a:lvl9pPr>
          </a:lstStyle>
          <a:p>
            <a:r>
              <a:rPr lang="ja-JP" altLang="en-US" smtClean="0"/>
              <a:t>図を追加</a:t>
            </a:r>
            <a:endParaRPr lang="en-US" dirty="0"/>
          </a:p>
        </p:txBody>
      </p:sp>
      <p:sp>
        <p:nvSpPr>
          <p:cNvPr id="4" name="Text Placeholder 3"/>
          <p:cNvSpPr>
            <a:spLocks noGrp="1"/>
          </p:cNvSpPr>
          <p:nvPr>
            <p:ph type="body" sz="half" idx="2"/>
          </p:nvPr>
        </p:nvSpPr>
        <p:spPr>
          <a:xfrm>
            <a:off x="1041425" y="3207544"/>
            <a:ext cx="4876384" cy="5942372"/>
          </a:xfrm>
        </p:spPr>
        <p:txBody>
          <a:bodyPr/>
          <a:lstStyle>
            <a:lvl1pPr marL="0" indent="0">
              <a:buNone/>
              <a:defRPr sz="2494"/>
            </a:lvl1pPr>
            <a:lvl2pPr marL="712775" indent="0">
              <a:buNone/>
              <a:defRPr sz="2183"/>
            </a:lvl2pPr>
            <a:lvl3pPr marL="1425550" indent="0">
              <a:buNone/>
              <a:defRPr sz="1871"/>
            </a:lvl3pPr>
            <a:lvl4pPr marL="2138324" indent="0">
              <a:buNone/>
              <a:defRPr sz="1559"/>
            </a:lvl4pPr>
            <a:lvl5pPr marL="2851099" indent="0">
              <a:buNone/>
              <a:defRPr sz="1559"/>
            </a:lvl5pPr>
            <a:lvl6pPr marL="3563874" indent="0">
              <a:buNone/>
              <a:defRPr sz="1559"/>
            </a:lvl6pPr>
            <a:lvl7pPr marL="4276649" indent="0">
              <a:buNone/>
              <a:defRPr sz="1559"/>
            </a:lvl7pPr>
            <a:lvl8pPr marL="4989424" indent="0">
              <a:buNone/>
              <a:defRPr sz="1559"/>
            </a:lvl8pPr>
            <a:lvl9pPr marL="5702198" indent="0">
              <a:buNone/>
              <a:defRPr sz="1559"/>
            </a:lvl9pPr>
          </a:lstStyle>
          <a:p>
            <a:pPr lvl="0"/>
            <a:r>
              <a:rPr lang="ja-JP" altLang="en-US" smtClean="0"/>
              <a:t>マスター テキストの書式設定</a:t>
            </a:r>
          </a:p>
        </p:txBody>
      </p:sp>
      <p:sp>
        <p:nvSpPr>
          <p:cNvPr id="5" name="Date Placeholder 4"/>
          <p:cNvSpPr>
            <a:spLocks noGrp="1"/>
          </p:cNvSpPr>
          <p:nvPr>
            <p:ph type="dt" sz="half" idx="10"/>
          </p:nvPr>
        </p:nvSpPr>
        <p:spPr/>
        <p:txBody>
          <a:bodyPr/>
          <a:lstStyle/>
          <a:p>
            <a:fld id="{E183E137-D61E-4013-9E70-2393BA4B8142}" type="datetimeFigureOut">
              <a:rPr kumimoji="1" lang="ja-JP" altLang="en-US" smtClean="0"/>
              <a:pPr/>
              <a:t>2016/2/8</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3B2D019D-6236-4885-BF3A-3A6E585CFFB2}" type="slidenum">
              <a:rPr kumimoji="1" lang="ja-JP" altLang="en-US" smtClean="0"/>
              <a:pPr/>
              <a:t>‹#›</a:t>
            </a:fld>
            <a:endParaRPr kumimoji="1" lang="ja-JP" altLang="en-US"/>
          </a:p>
        </p:txBody>
      </p:sp>
    </p:spTree>
    <p:extLst>
      <p:ext uri="{BB962C8B-B14F-4D97-AF65-F5344CB8AC3E}">
        <p14:creationId xmlns:p14="http://schemas.microsoft.com/office/powerpoint/2010/main" val="198876173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039456" y="569242"/>
            <a:ext cx="13040439" cy="2066590"/>
          </a:xfrm>
          <a:prstGeom prst="rect">
            <a:avLst/>
          </a:prstGeom>
        </p:spPr>
        <p:txBody>
          <a:bodyPr vert="horz" lIns="91440" tIns="45720" rIns="91440" bIns="45720" rtlCol="0" anchor="ctr">
            <a:normAutofit/>
          </a:bodyPr>
          <a:lstStyle/>
          <a:p>
            <a:r>
              <a:rPr lang="ja-JP" altLang="en-US" smtClean="0"/>
              <a:t>マスター タイトルの書式設定</a:t>
            </a:r>
            <a:endParaRPr lang="en-US" dirty="0"/>
          </a:p>
        </p:txBody>
      </p:sp>
      <p:sp>
        <p:nvSpPr>
          <p:cNvPr id="3" name="Text Placeholder 2"/>
          <p:cNvSpPr>
            <a:spLocks noGrp="1"/>
          </p:cNvSpPr>
          <p:nvPr>
            <p:ph type="body" idx="1"/>
          </p:nvPr>
        </p:nvSpPr>
        <p:spPr>
          <a:xfrm>
            <a:off x="1039456" y="2846200"/>
            <a:ext cx="13040439" cy="6783857"/>
          </a:xfrm>
          <a:prstGeom prst="rect">
            <a:avLst/>
          </a:prstGeom>
        </p:spPr>
        <p:txBody>
          <a:bodyPr vert="horz" lIns="91440" tIns="45720" rIns="91440" bIns="45720" rtlCol="0">
            <a:normAutofit/>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Date Placeholder 3"/>
          <p:cNvSpPr>
            <a:spLocks noGrp="1"/>
          </p:cNvSpPr>
          <p:nvPr>
            <p:ph type="dt" sz="half" idx="2"/>
          </p:nvPr>
        </p:nvSpPr>
        <p:spPr>
          <a:xfrm>
            <a:off x="1039455" y="9909729"/>
            <a:ext cx="3401854" cy="569240"/>
          </a:xfrm>
          <a:prstGeom prst="rect">
            <a:avLst/>
          </a:prstGeom>
        </p:spPr>
        <p:txBody>
          <a:bodyPr vert="horz" lIns="91440" tIns="45720" rIns="91440" bIns="45720" rtlCol="0" anchor="ctr"/>
          <a:lstStyle>
            <a:lvl1pPr algn="l">
              <a:defRPr sz="1871">
                <a:solidFill>
                  <a:schemeClr val="tx1">
                    <a:tint val="75000"/>
                  </a:schemeClr>
                </a:solidFill>
              </a:defRPr>
            </a:lvl1pPr>
          </a:lstStyle>
          <a:p>
            <a:fld id="{E183E137-D61E-4013-9E70-2393BA4B8142}" type="datetimeFigureOut">
              <a:rPr kumimoji="1" lang="ja-JP" altLang="en-US" smtClean="0"/>
              <a:pPr/>
              <a:t>2016/2/8</a:t>
            </a:fld>
            <a:endParaRPr kumimoji="1" lang="ja-JP" altLang="en-US"/>
          </a:p>
        </p:txBody>
      </p:sp>
      <p:sp>
        <p:nvSpPr>
          <p:cNvPr id="5" name="Footer Placeholder 4"/>
          <p:cNvSpPr>
            <a:spLocks noGrp="1"/>
          </p:cNvSpPr>
          <p:nvPr>
            <p:ph type="ftr" sz="quarter" idx="3"/>
          </p:nvPr>
        </p:nvSpPr>
        <p:spPr>
          <a:xfrm>
            <a:off x="5008285" y="9909729"/>
            <a:ext cx="5102781" cy="569240"/>
          </a:xfrm>
          <a:prstGeom prst="rect">
            <a:avLst/>
          </a:prstGeom>
        </p:spPr>
        <p:txBody>
          <a:bodyPr vert="horz" lIns="91440" tIns="45720" rIns="91440" bIns="45720" rtlCol="0" anchor="ctr"/>
          <a:lstStyle>
            <a:lvl1pPr algn="ctr">
              <a:defRPr sz="1871">
                <a:solidFill>
                  <a:schemeClr val="tx1">
                    <a:tint val="75000"/>
                  </a:schemeClr>
                </a:solidFill>
              </a:defRPr>
            </a:lvl1pPr>
          </a:lstStyle>
          <a:p>
            <a:endParaRPr kumimoji="1" lang="ja-JP" altLang="en-US"/>
          </a:p>
        </p:txBody>
      </p:sp>
      <p:sp>
        <p:nvSpPr>
          <p:cNvPr id="6" name="Slide Number Placeholder 5"/>
          <p:cNvSpPr>
            <a:spLocks noGrp="1"/>
          </p:cNvSpPr>
          <p:nvPr>
            <p:ph type="sldNum" sz="quarter" idx="4"/>
          </p:nvPr>
        </p:nvSpPr>
        <p:spPr>
          <a:xfrm>
            <a:off x="10678041" y="9909729"/>
            <a:ext cx="3401854" cy="569240"/>
          </a:xfrm>
          <a:prstGeom prst="rect">
            <a:avLst/>
          </a:prstGeom>
        </p:spPr>
        <p:txBody>
          <a:bodyPr vert="horz" lIns="91440" tIns="45720" rIns="91440" bIns="45720" rtlCol="0" anchor="ctr"/>
          <a:lstStyle>
            <a:lvl1pPr algn="r">
              <a:defRPr sz="1871">
                <a:solidFill>
                  <a:schemeClr val="tx1">
                    <a:tint val="75000"/>
                  </a:schemeClr>
                </a:solidFill>
              </a:defRPr>
            </a:lvl1pPr>
          </a:lstStyle>
          <a:p>
            <a:fld id="{3B2D019D-6236-4885-BF3A-3A6E585CFFB2}" type="slidenum">
              <a:rPr kumimoji="1" lang="ja-JP" altLang="en-US" smtClean="0"/>
              <a:pPr/>
              <a:t>‹#›</a:t>
            </a:fld>
            <a:endParaRPr kumimoji="1" lang="ja-JP" altLang="en-US"/>
          </a:p>
        </p:txBody>
      </p:sp>
    </p:spTree>
    <p:extLst>
      <p:ext uri="{BB962C8B-B14F-4D97-AF65-F5344CB8AC3E}">
        <p14:creationId xmlns:p14="http://schemas.microsoft.com/office/powerpoint/2010/main" val="126852493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1425550" rtl="0" eaLnBrk="1" latinLnBrk="0" hangingPunct="1">
        <a:lnSpc>
          <a:spcPct val="90000"/>
        </a:lnSpc>
        <a:spcBef>
          <a:spcPct val="0"/>
        </a:spcBef>
        <a:buNone/>
        <a:defRPr kumimoji="1" sz="6860" kern="1200">
          <a:solidFill>
            <a:schemeClr val="tx1"/>
          </a:solidFill>
          <a:latin typeface="+mj-lt"/>
          <a:ea typeface="+mj-ea"/>
          <a:cs typeface="+mj-cs"/>
        </a:defRPr>
      </a:lvl1pPr>
    </p:titleStyle>
    <p:bodyStyle>
      <a:lvl1pPr marL="356387" indent="-356387" algn="l" defTabSz="1425550" rtl="0" eaLnBrk="1" latinLnBrk="0" hangingPunct="1">
        <a:lnSpc>
          <a:spcPct val="90000"/>
        </a:lnSpc>
        <a:spcBef>
          <a:spcPts val="1559"/>
        </a:spcBef>
        <a:buFont typeface="Arial" panose="020B0604020202020204" pitchFamily="34" charset="0"/>
        <a:buChar char="•"/>
        <a:defRPr kumimoji="1" sz="4365" kern="1200">
          <a:solidFill>
            <a:schemeClr val="tx1"/>
          </a:solidFill>
          <a:latin typeface="+mn-lt"/>
          <a:ea typeface="+mn-ea"/>
          <a:cs typeface="+mn-cs"/>
        </a:defRPr>
      </a:lvl1pPr>
      <a:lvl2pPr marL="1069162" indent="-356387" algn="l" defTabSz="1425550" rtl="0" eaLnBrk="1" latinLnBrk="0" hangingPunct="1">
        <a:lnSpc>
          <a:spcPct val="90000"/>
        </a:lnSpc>
        <a:spcBef>
          <a:spcPts val="780"/>
        </a:spcBef>
        <a:buFont typeface="Arial" panose="020B0604020202020204" pitchFamily="34" charset="0"/>
        <a:buChar char="•"/>
        <a:defRPr kumimoji="1" sz="3742" kern="1200">
          <a:solidFill>
            <a:schemeClr val="tx1"/>
          </a:solidFill>
          <a:latin typeface="+mn-lt"/>
          <a:ea typeface="+mn-ea"/>
          <a:cs typeface="+mn-cs"/>
        </a:defRPr>
      </a:lvl2pPr>
      <a:lvl3pPr marL="1781937" indent="-356387" algn="l" defTabSz="1425550" rtl="0" eaLnBrk="1" latinLnBrk="0" hangingPunct="1">
        <a:lnSpc>
          <a:spcPct val="90000"/>
        </a:lnSpc>
        <a:spcBef>
          <a:spcPts val="780"/>
        </a:spcBef>
        <a:buFont typeface="Arial" panose="020B0604020202020204" pitchFamily="34" charset="0"/>
        <a:buChar char="•"/>
        <a:defRPr kumimoji="1" sz="3118" kern="1200">
          <a:solidFill>
            <a:schemeClr val="tx1"/>
          </a:solidFill>
          <a:latin typeface="+mn-lt"/>
          <a:ea typeface="+mn-ea"/>
          <a:cs typeface="+mn-cs"/>
        </a:defRPr>
      </a:lvl3pPr>
      <a:lvl4pPr marL="2494712" indent="-356387" algn="l" defTabSz="1425550" rtl="0" eaLnBrk="1" latinLnBrk="0" hangingPunct="1">
        <a:lnSpc>
          <a:spcPct val="90000"/>
        </a:lnSpc>
        <a:spcBef>
          <a:spcPts val="780"/>
        </a:spcBef>
        <a:buFont typeface="Arial" panose="020B0604020202020204" pitchFamily="34" charset="0"/>
        <a:buChar char="•"/>
        <a:defRPr kumimoji="1" sz="2806" kern="1200">
          <a:solidFill>
            <a:schemeClr val="tx1"/>
          </a:solidFill>
          <a:latin typeface="+mn-lt"/>
          <a:ea typeface="+mn-ea"/>
          <a:cs typeface="+mn-cs"/>
        </a:defRPr>
      </a:lvl4pPr>
      <a:lvl5pPr marL="3207487" indent="-356387" algn="l" defTabSz="1425550" rtl="0" eaLnBrk="1" latinLnBrk="0" hangingPunct="1">
        <a:lnSpc>
          <a:spcPct val="90000"/>
        </a:lnSpc>
        <a:spcBef>
          <a:spcPts val="780"/>
        </a:spcBef>
        <a:buFont typeface="Arial" panose="020B0604020202020204" pitchFamily="34" charset="0"/>
        <a:buChar char="•"/>
        <a:defRPr kumimoji="1" sz="2806" kern="1200">
          <a:solidFill>
            <a:schemeClr val="tx1"/>
          </a:solidFill>
          <a:latin typeface="+mn-lt"/>
          <a:ea typeface="+mn-ea"/>
          <a:cs typeface="+mn-cs"/>
        </a:defRPr>
      </a:lvl5pPr>
      <a:lvl6pPr marL="3920261" indent="-356387" algn="l" defTabSz="1425550" rtl="0" eaLnBrk="1" latinLnBrk="0" hangingPunct="1">
        <a:lnSpc>
          <a:spcPct val="90000"/>
        </a:lnSpc>
        <a:spcBef>
          <a:spcPts val="780"/>
        </a:spcBef>
        <a:buFont typeface="Arial" panose="020B0604020202020204" pitchFamily="34" charset="0"/>
        <a:buChar char="•"/>
        <a:defRPr kumimoji="1" sz="2806" kern="1200">
          <a:solidFill>
            <a:schemeClr val="tx1"/>
          </a:solidFill>
          <a:latin typeface="+mn-lt"/>
          <a:ea typeface="+mn-ea"/>
          <a:cs typeface="+mn-cs"/>
        </a:defRPr>
      </a:lvl6pPr>
      <a:lvl7pPr marL="4633036" indent="-356387" algn="l" defTabSz="1425550" rtl="0" eaLnBrk="1" latinLnBrk="0" hangingPunct="1">
        <a:lnSpc>
          <a:spcPct val="90000"/>
        </a:lnSpc>
        <a:spcBef>
          <a:spcPts val="780"/>
        </a:spcBef>
        <a:buFont typeface="Arial" panose="020B0604020202020204" pitchFamily="34" charset="0"/>
        <a:buChar char="•"/>
        <a:defRPr kumimoji="1" sz="2806" kern="1200">
          <a:solidFill>
            <a:schemeClr val="tx1"/>
          </a:solidFill>
          <a:latin typeface="+mn-lt"/>
          <a:ea typeface="+mn-ea"/>
          <a:cs typeface="+mn-cs"/>
        </a:defRPr>
      </a:lvl7pPr>
      <a:lvl8pPr marL="5345811" indent="-356387" algn="l" defTabSz="1425550" rtl="0" eaLnBrk="1" latinLnBrk="0" hangingPunct="1">
        <a:lnSpc>
          <a:spcPct val="90000"/>
        </a:lnSpc>
        <a:spcBef>
          <a:spcPts val="780"/>
        </a:spcBef>
        <a:buFont typeface="Arial" panose="020B0604020202020204" pitchFamily="34" charset="0"/>
        <a:buChar char="•"/>
        <a:defRPr kumimoji="1" sz="2806" kern="1200">
          <a:solidFill>
            <a:schemeClr val="tx1"/>
          </a:solidFill>
          <a:latin typeface="+mn-lt"/>
          <a:ea typeface="+mn-ea"/>
          <a:cs typeface="+mn-cs"/>
        </a:defRPr>
      </a:lvl8pPr>
      <a:lvl9pPr marL="6058586" indent="-356387" algn="l" defTabSz="1425550" rtl="0" eaLnBrk="1" latinLnBrk="0" hangingPunct="1">
        <a:lnSpc>
          <a:spcPct val="90000"/>
        </a:lnSpc>
        <a:spcBef>
          <a:spcPts val="780"/>
        </a:spcBef>
        <a:buFont typeface="Arial" panose="020B0604020202020204" pitchFamily="34" charset="0"/>
        <a:buChar char="•"/>
        <a:defRPr kumimoji="1" sz="2806" kern="1200">
          <a:solidFill>
            <a:schemeClr val="tx1"/>
          </a:solidFill>
          <a:latin typeface="+mn-lt"/>
          <a:ea typeface="+mn-ea"/>
          <a:cs typeface="+mn-cs"/>
        </a:defRPr>
      </a:lvl9pPr>
    </p:bodyStyle>
    <p:otherStyle>
      <a:defPPr>
        <a:defRPr lang="en-US"/>
      </a:defPPr>
      <a:lvl1pPr marL="0" algn="l" defTabSz="1425550" rtl="0" eaLnBrk="1" latinLnBrk="0" hangingPunct="1">
        <a:defRPr kumimoji="1" sz="2806" kern="1200">
          <a:solidFill>
            <a:schemeClr val="tx1"/>
          </a:solidFill>
          <a:latin typeface="+mn-lt"/>
          <a:ea typeface="+mn-ea"/>
          <a:cs typeface="+mn-cs"/>
        </a:defRPr>
      </a:lvl1pPr>
      <a:lvl2pPr marL="712775" algn="l" defTabSz="1425550" rtl="0" eaLnBrk="1" latinLnBrk="0" hangingPunct="1">
        <a:defRPr kumimoji="1" sz="2806" kern="1200">
          <a:solidFill>
            <a:schemeClr val="tx1"/>
          </a:solidFill>
          <a:latin typeface="+mn-lt"/>
          <a:ea typeface="+mn-ea"/>
          <a:cs typeface="+mn-cs"/>
        </a:defRPr>
      </a:lvl2pPr>
      <a:lvl3pPr marL="1425550" algn="l" defTabSz="1425550" rtl="0" eaLnBrk="1" latinLnBrk="0" hangingPunct="1">
        <a:defRPr kumimoji="1" sz="2806" kern="1200">
          <a:solidFill>
            <a:schemeClr val="tx1"/>
          </a:solidFill>
          <a:latin typeface="+mn-lt"/>
          <a:ea typeface="+mn-ea"/>
          <a:cs typeface="+mn-cs"/>
        </a:defRPr>
      </a:lvl3pPr>
      <a:lvl4pPr marL="2138324" algn="l" defTabSz="1425550" rtl="0" eaLnBrk="1" latinLnBrk="0" hangingPunct="1">
        <a:defRPr kumimoji="1" sz="2806" kern="1200">
          <a:solidFill>
            <a:schemeClr val="tx1"/>
          </a:solidFill>
          <a:latin typeface="+mn-lt"/>
          <a:ea typeface="+mn-ea"/>
          <a:cs typeface="+mn-cs"/>
        </a:defRPr>
      </a:lvl4pPr>
      <a:lvl5pPr marL="2851099" algn="l" defTabSz="1425550" rtl="0" eaLnBrk="1" latinLnBrk="0" hangingPunct="1">
        <a:defRPr kumimoji="1" sz="2806" kern="1200">
          <a:solidFill>
            <a:schemeClr val="tx1"/>
          </a:solidFill>
          <a:latin typeface="+mn-lt"/>
          <a:ea typeface="+mn-ea"/>
          <a:cs typeface="+mn-cs"/>
        </a:defRPr>
      </a:lvl5pPr>
      <a:lvl6pPr marL="3563874" algn="l" defTabSz="1425550" rtl="0" eaLnBrk="1" latinLnBrk="0" hangingPunct="1">
        <a:defRPr kumimoji="1" sz="2806" kern="1200">
          <a:solidFill>
            <a:schemeClr val="tx1"/>
          </a:solidFill>
          <a:latin typeface="+mn-lt"/>
          <a:ea typeface="+mn-ea"/>
          <a:cs typeface="+mn-cs"/>
        </a:defRPr>
      </a:lvl6pPr>
      <a:lvl7pPr marL="4276649" algn="l" defTabSz="1425550" rtl="0" eaLnBrk="1" latinLnBrk="0" hangingPunct="1">
        <a:defRPr kumimoji="1" sz="2806" kern="1200">
          <a:solidFill>
            <a:schemeClr val="tx1"/>
          </a:solidFill>
          <a:latin typeface="+mn-lt"/>
          <a:ea typeface="+mn-ea"/>
          <a:cs typeface="+mn-cs"/>
        </a:defRPr>
      </a:lvl7pPr>
      <a:lvl8pPr marL="4989424" algn="l" defTabSz="1425550" rtl="0" eaLnBrk="1" latinLnBrk="0" hangingPunct="1">
        <a:defRPr kumimoji="1" sz="2806" kern="1200">
          <a:solidFill>
            <a:schemeClr val="tx1"/>
          </a:solidFill>
          <a:latin typeface="+mn-lt"/>
          <a:ea typeface="+mn-ea"/>
          <a:cs typeface="+mn-cs"/>
        </a:defRPr>
      </a:lvl8pPr>
      <a:lvl9pPr marL="5702198" algn="l" defTabSz="1425550" rtl="0" eaLnBrk="1" latinLnBrk="0" hangingPunct="1">
        <a:defRPr kumimoji="1" sz="2806"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039456" y="569242"/>
            <a:ext cx="13040439" cy="2066590"/>
          </a:xfrm>
          <a:prstGeom prst="rect">
            <a:avLst/>
          </a:prstGeom>
        </p:spPr>
        <p:txBody>
          <a:bodyPr vert="horz" lIns="91440" tIns="45720" rIns="91440" bIns="45720" rtlCol="0" anchor="ctr">
            <a:normAutofit/>
          </a:bodyPr>
          <a:lstStyle/>
          <a:p>
            <a:r>
              <a:rPr lang="ja-JP" altLang="en-US" smtClean="0"/>
              <a:t>マスター タイトルの書式設定</a:t>
            </a:r>
            <a:endParaRPr lang="en-US" dirty="0"/>
          </a:p>
        </p:txBody>
      </p:sp>
      <p:sp>
        <p:nvSpPr>
          <p:cNvPr id="3" name="Text Placeholder 2"/>
          <p:cNvSpPr>
            <a:spLocks noGrp="1"/>
          </p:cNvSpPr>
          <p:nvPr>
            <p:ph type="body" idx="1"/>
          </p:nvPr>
        </p:nvSpPr>
        <p:spPr>
          <a:xfrm>
            <a:off x="1039456" y="2846200"/>
            <a:ext cx="13040439" cy="6783857"/>
          </a:xfrm>
          <a:prstGeom prst="rect">
            <a:avLst/>
          </a:prstGeom>
        </p:spPr>
        <p:txBody>
          <a:bodyPr vert="horz" lIns="91440" tIns="45720" rIns="91440" bIns="45720" rtlCol="0">
            <a:normAutofit/>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Date Placeholder 3"/>
          <p:cNvSpPr>
            <a:spLocks noGrp="1"/>
          </p:cNvSpPr>
          <p:nvPr>
            <p:ph type="dt" sz="half" idx="2"/>
          </p:nvPr>
        </p:nvSpPr>
        <p:spPr>
          <a:xfrm>
            <a:off x="1039455" y="9909729"/>
            <a:ext cx="3401854" cy="569240"/>
          </a:xfrm>
          <a:prstGeom prst="rect">
            <a:avLst/>
          </a:prstGeom>
        </p:spPr>
        <p:txBody>
          <a:bodyPr vert="horz" lIns="91440" tIns="45720" rIns="91440" bIns="45720" rtlCol="0" anchor="ctr"/>
          <a:lstStyle>
            <a:lvl1pPr algn="l">
              <a:defRPr sz="1871">
                <a:solidFill>
                  <a:schemeClr val="tx1">
                    <a:tint val="75000"/>
                  </a:schemeClr>
                </a:solidFill>
              </a:defRPr>
            </a:lvl1pPr>
          </a:lstStyle>
          <a:p>
            <a:fld id="{E183E137-D61E-4013-9E70-2393BA4B8142}" type="datetimeFigureOut">
              <a:rPr lang="ja-JP" altLang="en-US" smtClean="0">
                <a:solidFill>
                  <a:prstClr val="black">
                    <a:tint val="75000"/>
                  </a:prstClr>
                </a:solidFill>
              </a:rPr>
              <a:pPr/>
              <a:t>2016/2/8</a:t>
            </a:fld>
            <a:endParaRPr lang="ja-JP" altLang="en-US">
              <a:solidFill>
                <a:prstClr val="black">
                  <a:tint val="75000"/>
                </a:prstClr>
              </a:solidFill>
            </a:endParaRPr>
          </a:p>
        </p:txBody>
      </p:sp>
      <p:sp>
        <p:nvSpPr>
          <p:cNvPr id="5" name="Footer Placeholder 4"/>
          <p:cNvSpPr>
            <a:spLocks noGrp="1"/>
          </p:cNvSpPr>
          <p:nvPr>
            <p:ph type="ftr" sz="quarter" idx="3"/>
          </p:nvPr>
        </p:nvSpPr>
        <p:spPr>
          <a:xfrm>
            <a:off x="5008285" y="9909729"/>
            <a:ext cx="5102781" cy="569240"/>
          </a:xfrm>
          <a:prstGeom prst="rect">
            <a:avLst/>
          </a:prstGeom>
        </p:spPr>
        <p:txBody>
          <a:bodyPr vert="horz" lIns="91440" tIns="45720" rIns="91440" bIns="45720" rtlCol="0" anchor="ctr"/>
          <a:lstStyle>
            <a:lvl1pPr algn="ctr">
              <a:defRPr sz="1871">
                <a:solidFill>
                  <a:schemeClr val="tx1">
                    <a:tint val="75000"/>
                  </a:schemeClr>
                </a:solidFill>
              </a:defRPr>
            </a:lvl1pPr>
          </a:lstStyle>
          <a:p>
            <a:endParaRPr lang="ja-JP" altLang="en-US">
              <a:solidFill>
                <a:prstClr val="black">
                  <a:tint val="75000"/>
                </a:prstClr>
              </a:solidFill>
            </a:endParaRPr>
          </a:p>
        </p:txBody>
      </p:sp>
      <p:sp>
        <p:nvSpPr>
          <p:cNvPr id="6" name="Slide Number Placeholder 5"/>
          <p:cNvSpPr>
            <a:spLocks noGrp="1"/>
          </p:cNvSpPr>
          <p:nvPr>
            <p:ph type="sldNum" sz="quarter" idx="4"/>
          </p:nvPr>
        </p:nvSpPr>
        <p:spPr>
          <a:xfrm>
            <a:off x="10678041" y="9909729"/>
            <a:ext cx="3401854" cy="569240"/>
          </a:xfrm>
          <a:prstGeom prst="rect">
            <a:avLst/>
          </a:prstGeom>
        </p:spPr>
        <p:txBody>
          <a:bodyPr vert="horz" lIns="91440" tIns="45720" rIns="91440" bIns="45720" rtlCol="0" anchor="ctr"/>
          <a:lstStyle>
            <a:lvl1pPr algn="r">
              <a:defRPr sz="1871">
                <a:solidFill>
                  <a:schemeClr val="tx1">
                    <a:tint val="75000"/>
                  </a:schemeClr>
                </a:solidFill>
              </a:defRPr>
            </a:lvl1pPr>
          </a:lstStyle>
          <a:p>
            <a:fld id="{3B2D019D-6236-4885-BF3A-3A6E585CFFB2}"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461498098"/>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1425550" rtl="0" eaLnBrk="1" latinLnBrk="0" hangingPunct="1">
        <a:lnSpc>
          <a:spcPct val="90000"/>
        </a:lnSpc>
        <a:spcBef>
          <a:spcPct val="0"/>
        </a:spcBef>
        <a:buNone/>
        <a:defRPr kumimoji="1" sz="6860" kern="1200">
          <a:solidFill>
            <a:schemeClr val="tx1"/>
          </a:solidFill>
          <a:latin typeface="+mj-lt"/>
          <a:ea typeface="+mj-ea"/>
          <a:cs typeface="+mj-cs"/>
        </a:defRPr>
      </a:lvl1pPr>
    </p:titleStyle>
    <p:bodyStyle>
      <a:lvl1pPr marL="356387" indent="-356387" algn="l" defTabSz="1425550" rtl="0" eaLnBrk="1" latinLnBrk="0" hangingPunct="1">
        <a:lnSpc>
          <a:spcPct val="90000"/>
        </a:lnSpc>
        <a:spcBef>
          <a:spcPts val="1559"/>
        </a:spcBef>
        <a:buFont typeface="Arial" panose="020B0604020202020204" pitchFamily="34" charset="0"/>
        <a:buChar char="•"/>
        <a:defRPr kumimoji="1" sz="4365" kern="1200">
          <a:solidFill>
            <a:schemeClr val="tx1"/>
          </a:solidFill>
          <a:latin typeface="+mn-lt"/>
          <a:ea typeface="+mn-ea"/>
          <a:cs typeface="+mn-cs"/>
        </a:defRPr>
      </a:lvl1pPr>
      <a:lvl2pPr marL="1069162" indent="-356387" algn="l" defTabSz="1425550" rtl="0" eaLnBrk="1" latinLnBrk="0" hangingPunct="1">
        <a:lnSpc>
          <a:spcPct val="90000"/>
        </a:lnSpc>
        <a:spcBef>
          <a:spcPts val="780"/>
        </a:spcBef>
        <a:buFont typeface="Arial" panose="020B0604020202020204" pitchFamily="34" charset="0"/>
        <a:buChar char="•"/>
        <a:defRPr kumimoji="1" sz="3742" kern="1200">
          <a:solidFill>
            <a:schemeClr val="tx1"/>
          </a:solidFill>
          <a:latin typeface="+mn-lt"/>
          <a:ea typeface="+mn-ea"/>
          <a:cs typeface="+mn-cs"/>
        </a:defRPr>
      </a:lvl2pPr>
      <a:lvl3pPr marL="1781937" indent="-356387" algn="l" defTabSz="1425550" rtl="0" eaLnBrk="1" latinLnBrk="0" hangingPunct="1">
        <a:lnSpc>
          <a:spcPct val="90000"/>
        </a:lnSpc>
        <a:spcBef>
          <a:spcPts val="780"/>
        </a:spcBef>
        <a:buFont typeface="Arial" panose="020B0604020202020204" pitchFamily="34" charset="0"/>
        <a:buChar char="•"/>
        <a:defRPr kumimoji="1" sz="3118" kern="1200">
          <a:solidFill>
            <a:schemeClr val="tx1"/>
          </a:solidFill>
          <a:latin typeface="+mn-lt"/>
          <a:ea typeface="+mn-ea"/>
          <a:cs typeface="+mn-cs"/>
        </a:defRPr>
      </a:lvl3pPr>
      <a:lvl4pPr marL="2494712" indent="-356387" algn="l" defTabSz="1425550" rtl="0" eaLnBrk="1" latinLnBrk="0" hangingPunct="1">
        <a:lnSpc>
          <a:spcPct val="90000"/>
        </a:lnSpc>
        <a:spcBef>
          <a:spcPts val="780"/>
        </a:spcBef>
        <a:buFont typeface="Arial" panose="020B0604020202020204" pitchFamily="34" charset="0"/>
        <a:buChar char="•"/>
        <a:defRPr kumimoji="1" sz="2806" kern="1200">
          <a:solidFill>
            <a:schemeClr val="tx1"/>
          </a:solidFill>
          <a:latin typeface="+mn-lt"/>
          <a:ea typeface="+mn-ea"/>
          <a:cs typeface="+mn-cs"/>
        </a:defRPr>
      </a:lvl4pPr>
      <a:lvl5pPr marL="3207487" indent="-356387" algn="l" defTabSz="1425550" rtl="0" eaLnBrk="1" latinLnBrk="0" hangingPunct="1">
        <a:lnSpc>
          <a:spcPct val="90000"/>
        </a:lnSpc>
        <a:spcBef>
          <a:spcPts val="780"/>
        </a:spcBef>
        <a:buFont typeface="Arial" panose="020B0604020202020204" pitchFamily="34" charset="0"/>
        <a:buChar char="•"/>
        <a:defRPr kumimoji="1" sz="2806" kern="1200">
          <a:solidFill>
            <a:schemeClr val="tx1"/>
          </a:solidFill>
          <a:latin typeface="+mn-lt"/>
          <a:ea typeface="+mn-ea"/>
          <a:cs typeface="+mn-cs"/>
        </a:defRPr>
      </a:lvl5pPr>
      <a:lvl6pPr marL="3920261" indent="-356387" algn="l" defTabSz="1425550" rtl="0" eaLnBrk="1" latinLnBrk="0" hangingPunct="1">
        <a:lnSpc>
          <a:spcPct val="90000"/>
        </a:lnSpc>
        <a:spcBef>
          <a:spcPts val="780"/>
        </a:spcBef>
        <a:buFont typeface="Arial" panose="020B0604020202020204" pitchFamily="34" charset="0"/>
        <a:buChar char="•"/>
        <a:defRPr kumimoji="1" sz="2806" kern="1200">
          <a:solidFill>
            <a:schemeClr val="tx1"/>
          </a:solidFill>
          <a:latin typeface="+mn-lt"/>
          <a:ea typeface="+mn-ea"/>
          <a:cs typeface="+mn-cs"/>
        </a:defRPr>
      </a:lvl6pPr>
      <a:lvl7pPr marL="4633036" indent="-356387" algn="l" defTabSz="1425550" rtl="0" eaLnBrk="1" latinLnBrk="0" hangingPunct="1">
        <a:lnSpc>
          <a:spcPct val="90000"/>
        </a:lnSpc>
        <a:spcBef>
          <a:spcPts val="780"/>
        </a:spcBef>
        <a:buFont typeface="Arial" panose="020B0604020202020204" pitchFamily="34" charset="0"/>
        <a:buChar char="•"/>
        <a:defRPr kumimoji="1" sz="2806" kern="1200">
          <a:solidFill>
            <a:schemeClr val="tx1"/>
          </a:solidFill>
          <a:latin typeface="+mn-lt"/>
          <a:ea typeface="+mn-ea"/>
          <a:cs typeface="+mn-cs"/>
        </a:defRPr>
      </a:lvl7pPr>
      <a:lvl8pPr marL="5345811" indent="-356387" algn="l" defTabSz="1425550" rtl="0" eaLnBrk="1" latinLnBrk="0" hangingPunct="1">
        <a:lnSpc>
          <a:spcPct val="90000"/>
        </a:lnSpc>
        <a:spcBef>
          <a:spcPts val="780"/>
        </a:spcBef>
        <a:buFont typeface="Arial" panose="020B0604020202020204" pitchFamily="34" charset="0"/>
        <a:buChar char="•"/>
        <a:defRPr kumimoji="1" sz="2806" kern="1200">
          <a:solidFill>
            <a:schemeClr val="tx1"/>
          </a:solidFill>
          <a:latin typeface="+mn-lt"/>
          <a:ea typeface="+mn-ea"/>
          <a:cs typeface="+mn-cs"/>
        </a:defRPr>
      </a:lvl8pPr>
      <a:lvl9pPr marL="6058586" indent="-356387" algn="l" defTabSz="1425550" rtl="0" eaLnBrk="1" latinLnBrk="0" hangingPunct="1">
        <a:lnSpc>
          <a:spcPct val="90000"/>
        </a:lnSpc>
        <a:spcBef>
          <a:spcPts val="780"/>
        </a:spcBef>
        <a:buFont typeface="Arial" panose="020B0604020202020204" pitchFamily="34" charset="0"/>
        <a:buChar char="•"/>
        <a:defRPr kumimoji="1" sz="2806" kern="1200">
          <a:solidFill>
            <a:schemeClr val="tx1"/>
          </a:solidFill>
          <a:latin typeface="+mn-lt"/>
          <a:ea typeface="+mn-ea"/>
          <a:cs typeface="+mn-cs"/>
        </a:defRPr>
      </a:lvl9pPr>
    </p:bodyStyle>
    <p:otherStyle>
      <a:defPPr>
        <a:defRPr lang="en-US"/>
      </a:defPPr>
      <a:lvl1pPr marL="0" algn="l" defTabSz="1425550" rtl="0" eaLnBrk="1" latinLnBrk="0" hangingPunct="1">
        <a:defRPr kumimoji="1" sz="2806" kern="1200">
          <a:solidFill>
            <a:schemeClr val="tx1"/>
          </a:solidFill>
          <a:latin typeface="+mn-lt"/>
          <a:ea typeface="+mn-ea"/>
          <a:cs typeface="+mn-cs"/>
        </a:defRPr>
      </a:lvl1pPr>
      <a:lvl2pPr marL="712775" algn="l" defTabSz="1425550" rtl="0" eaLnBrk="1" latinLnBrk="0" hangingPunct="1">
        <a:defRPr kumimoji="1" sz="2806" kern="1200">
          <a:solidFill>
            <a:schemeClr val="tx1"/>
          </a:solidFill>
          <a:latin typeface="+mn-lt"/>
          <a:ea typeface="+mn-ea"/>
          <a:cs typeface="+mn-cs"/>
        </a:defRPr>
      </a:lvl2pPr>
      <a:lvl3pPr marL="1425550" algn="l" defTabSz="1425550" rtl="0" eaLnBrk="1" latinLnBrk="0" hangingPunct="1">
        <a:defRPr kumimoji="1" sz="2806" kern="1200">
          <a:solidFill>
            <a:schemeClr val="tx1"/>
          </a:solidFill>
          <a:latin typeface="+mn-lt"/>
          <a:ea typeface="+mn-ea"/>
          <a:cs typeface="+mn-cs"/>
        </a:defRPr>
      </a:lvl3pPr>
      <a:lvl4pPr marL="2138324" algn="l" defTabSz="1425550" rtl="0" eaLnBrk="1" latinLnBrk="0" hangingPunct="1">
        <a:defRPr kumimoji="1" sz="2806" kern="1200">
          <a:solidFill>
            <a:schemeClr val="tx1"/>
          </a:solidFill>
          <a:latin typeface="+mn-lt"/>
          <a:ea typeface="+mn-ea"/>
          <a:cs typeface="+mn-cs"/>
        </a:defRPr>
      </a:lvl4pPr>
      <a:lvl5pPr marL="2851099" algn="l" defTabSz="1425550" rtl="0" eaLnBrk="1" latinLnBrk="0" hangingPunct="1">
        <a:defRPr kumimoji="1" sz="2806" kern="1200">
          <a:solidFill>
            <a:schemeClr val="tx1"/>
          </a:solidFill>
          <a:latin typeface="+mn-lt"/>
          <a:ea typeface="+mn-ea"/>
          <a:cs typeface="+mn-cs"/>
        </a:defRPr>
      </a:lvl5pPr>
      <a:lvl6pPr marL="3563874" algn="l" defTabSz="1425550" rtl="0" eaLnBrk="1" latinLnBrk="0" hangingPunct="1">
        <a:defRPr kumimoji="1" sz="2806" kern="1200">
          <a:solidFill>
            <a:schemeClr val="tx1"/>
          </a:solidFill>
          <a:latin typeface="+mn-lt"/>
          <a:ea typeface="+mn-ea"/>
          <a:cs typeface="+mn-cs"/>
        </a:defRPr>
      </a:lvl6pPr>
      <a:lvl7pPr marL="4276649" algn="l" defTabSz="1425550" rtl="0" eaLnBrk="1" latinLnBrk="0" hangingPunct="1">
        <a:defRPr kumimoji="1" sz="2806" kern="1200">
          <a:solidFill>
            <a:schemeClr val="tx1"/>
          </a:solidFill>
          <a:latin typeface="+mn-lt"/>
          <a:ea typeface="+mn-ea"/>
          <a:cs typeface="+mn-cs"/>
        </a:defRPr>
      </a:lvl7pPr>
      <a:lvl8pPr marL="4989424" algn="l" defTabSz="1425550" rtl="0" eaLnBrk="1" latinLnBrk="0" hangingPunct="1">
        <a:defRPr kumimoji="1" sz="2806" kern="1200">
          <a:solidFill>
            <a:schemeClr val="tx1"/>
          </a:solidFill>
          <a:latin typeface="+mn-lt"/>
          <a:ea typeface="+mn-ea"/>
          <a:cs typeface="+mn-cs"/>
        </a:defRPr>
      </a:lvl8pPr>
      <a:lvl9pPr marL="5702198" algn="l" defTabSz="1425550" rtl="0" eaLnBrk="1" latinLnBrk="0" hangingPunct="1">
        <a:defRPr kumimoji="1" sz="2806"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4.jpeg"/><Relationship Id="rId13" Type="http://schemas.openxmlformats.org/officeDocument/2006/relationships/image" Target="../media/image8.jpeg"/><Relationship Id="rId3" Type="http://schemas.openxmlformats.org/officeDocument/2006/relationships/image" Target="../media/image1.jpeg"/><Relationship Id="rId7" Type="http://schemas.openxmlformats.org/officeDocument/2006/relationships/image" Target="../media/image3.jpeg"/><Relationship Id="rId12" Type="http://schemas.microsoft.com/office/2007/relationships/hdphoto" Target="../media/hdphoto1.wdp"/><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hyperlink" Target="//imagec.navi.com/images/templates/NEWYORK/1000013/3f2e3bcad0cf451f_S.jpg" TargetMode="External"/><Relationship Id="rId11" Type="http://schemas.openxmlformats.org/officeDocument/2006/relationships/image" Target="../media/image7.jpeg"/><Relationship Id="rId5" Type="http://schemas.openxmlformats.org/officeDocument/2006/relationships/image" Target="../media/image2.jpeg"/><Relationship Id="rId15" Type="http://schemas.openxmlformats.org/officeDocument/2006/relationships/image" Target="../media/image9.jpeg"/><Relationship Id="rId10" Type="http://schemas.openxmlformats.org/officeDocument/2006/relationships/image" Target="../media/image6.jpeg"/><Relationship Id="rId4" Type="http://schemas.openxmlformats.org/officeDocument/2006/relationships/image" Target="http://www.google.co.jp/url?source=imglanding&amp;ct=img&amp;q=http://blog.looktour.net/wp-content/uploads/2010/07/DSC01308-500x375.jpg&amp;sa=X&amp;ei=PQfUUdTJHIHxkQWPiYGIAQ&amp;ved=0CAwQ8wc&amp;usg=AFQjCNEQcPq2_H8TlgPogyLycVaT5VD4oA" TargetMode="External"/><Relationship Id="rId9" Type="http://schemas.openxmlformats.org/officeDocument/2006/relationships/image" Target="../media/image5.jpeg"/><Relationship Id="rId14" Type="http://schemas.microsoft.com/office/2007/relationships/hdphoto" Target="../media/hdphoto2.wdp"/></Relationships>
</file>

<file path=ppt/slides/_rels/slide2.xml.rels><?xml version="1.0" encoding="UTF-8" standalone="yes"?>
<Relationships xmlns="http://schemas.openxmlformats.org/package/2006/relationships"><Relationship Id="rId8" Type="http://schemas.openxmlformats.org/officeDocument/2006/relationships/image" Target="../media/image10.jpeg"/><Relationship Id="rId13" Type="http://schemas.openxmlformats.org/officeDocument/2006/relationships/image" Target="../media/image15.jpeg"/><Relationship Id="rId3" Type="http://schemas.openxmlformats.org/officeDocument/2006/relationships/image" Target="../media/image1.jpeg"/><Relationship Id="rId7" Type="http://schemas.openxmlformats.org/officeDocument/2006/relationships/image" Target="../media/image3.jpeg"/><Relationship Id="rId12" Type="http://schemas.openxmlformats.org/officeDocument/2006/relationships/image" Target="../media/image14.jpeg"/><Relationship Id="rId2" Type="http://schemas.openxmlformats.org/officeDocument/2006/relationships/notesSlide" Target="../notesSlides/notesSlide2.xml"/><Relationship Id="rId16" Type="http://schemas.openxmlformats.org/officeDocument/2006/relationships/image" Target="../media/image17.jpeg"/><Relationship Id="rId1" Type="http://schemas.openxmlformats.org/officeDocument/2006/relationships/slideLayout" Target="../slideLayouts/slideLayout2.xml"/><Relationship Id="rId6" Type="http://schemas.openxmlformats.org/officeDocument/2006/relationships/hyperlink" Target="//imagec.navi.com/images/templates/NEWYORK/1000013/3f2e3bcad0cf451f_S.jpg" TargetMode="External"/><Relationship Id="rId11" Type="http://schemas.openxmlformats.org/officeDocument/2006/relationships/image" Target="../media/image13.jpeg"/><Relationship Id="rId5" Type="http://schemas.openxmlformats.org/officeDocument/2006/relationships/image" Target="../media/image2.jpeg"/><Relationship Id="rId15" Type="http://schemas.microsoft.com/office/2007/relationships/hdphoto" Target="../media/hdphoto3.wdp"/><Relationship Id="rId10" Type="http://schemas.openxmlformats.org/officeDocument/2006/relationships/image" Target="../media/image12.jpeg"/><Relationship Id="rId4" Type="http://schemas.openxmlformats.org/officeDocument/2006/relationships/image" Target="http://www.google.co.jp/url?source=imglanding&amp;ct=img&amp;q=http://blog.looktour.net/wp-content/uploads/2010/07/DSC01308-500x375.jpg&amp;sa=X&amp;ei=PQfUUdTJHIHxkQWPiYGIAQ&amp;ved=0CAwQ8wc&amp;usg=AFQjCNEQcPq2_H8TlgPogyLycVaT5VD4oA" TargetMode="External"/><Relationship Id="rId9" Type="http://schemas.openxmlformats.org/officeDocument/2006/relationships/image" Target="../media/image11.jpeg"/><Relationship Id="rId14" Type="http://schemas.openxmlformats.org/officeDocument/2006/relationships/image" Target="../media/image16.jpeg"/></Relationships>
</file>

<file path=ppt/slides/_rels/slide3.xml.rels><?xml version="1.0" encoding="UTF-8" standalone="yes"?>
<Relationships xmlns="http://schemas.openxmlformats.org/package/2006/relationships"><Relationship Id="rId8" Type="http://schemas.openxmlformats.org/officeDocument/2006/relationships/image" Target="../media/image23.jpeg"/><Relationship Id="rId3" Type="http://schemas.openxmlformats.org/officeDocument/2006/relationships/image" Target="../media/image18.png"/><Relationship Id="rId7" Type="http://schemas.openxmlformats.org/officeDocument/2006/relationships/image" Target="../media/image22.emf"/><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21.emf"/><Relationship Id="rId5" Type="http://schemas.openxmlformats.org/officeDocument/2006/relationships/image" Target="../media/image20.jpeg"/><Relationship Id="rId4" Type="http://schemas.openxmlformats.org/officeDocument/2006/relationships/image" Target="../media/image19.jpeg"/><Relationship Id="rId9" Type="http://schemas.openxmlformats.org/officeDocument/2006/relationships/image" Target="../media/image24.jpeg"/></Relationships>
</file>

<file path=ppt/slides/_rels/slide4.xml.rels><?xml version="1.0" encoding="UTF-8" standalone="yes"?>
<Relationships xmlns="http://schemas.openxmlformats.org/package/2006/relationships"><Relationship Id="rId8" Type="http://schemas.openxmlformats.org/officeDocument/2006/relationships/image" Target="../media/image28.jpeg"/><Relationship Id="rId3" Type="http://schemas.openxmlformats.org/officeDocument/2006/relationships/image" Target="../media/image25.jpeg"/><Relationship Id="rId7" Type="http://schemas.openxmlformats.org/officeDocument/2006/relationships/image" Target="../media/image27.jpe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26.jpeg"/><Relationship Id="rId5" Type="http://schemas.openxmlformats.org/officeDocument/2006/relationships/image" Target="../media/image20.jpeg"/><Relationship Id="rId4" Type="http://schemas.openxmlformats.org/officeDocument/2006/relationships/image" Target="../media/image19.jpeg"/><Relationship Id="rId9" Type="http://schemas.openxmlformats.org/officeDocument/2006/relationships/image" Target="../media/image29.jpeg"/></Relationships>
</file>

<file path=ppt/slides/_rels/slide5.xml.rels><?xml version="1.0" encoding="UTF-8" standalone="yes"?>
<Relationships xmlns="http://schemas.openxmlformats.org/package/2006/relationships"><Relationship Id="rId8" Type="http://schemas.openxmlformats.org/officeDocument/2006/relationships/image" Target="../media/image33.jpeg"/><Relationship Id="rId13" Type="http://schemas.openxmlformats.org/officeDocument/2006/relationships/image" Target="../media/image38.png"/><Relationship Id="rId18" Type="http://schemas.openxmlformats.org/officeDocument/2006/relationships/image" Target="../media/image43.jpeg"/><Relationship Id="rId3" Type="http://schemas.openxmlformats.org/officeDocument/2006/relationships/image" Target="../media/image18.png"/><Relationship Id="rId21" Type="http://schemas.openxmlformats.org/officeDocument/2006/relationships/image" Target="../media/image46.png"/><Relationship Id="rId7" Type="http://schemas.openxmlformats.org/officeDocument/2006/relationships/image" Target="../media/image32.png"/><Relationship Id="rId12" Type="http://schemas.openxmlformats.org/officeDocument/2006/relationships/image" Target="../media/image37.png"/><Relationship Id="rId17" Type="http://schemas.openxmlformats.org/officeDocument/2006/relationships/image" Target="../media/image42.png"/><Relationship Id="rId2" Type="http://schemas.openxmlformats.org/officeDocument/2006/relationships/notesSlide" Target="../notesSlides/notesSlide5.xml"/><Relationship Id="rId16" Type="http://schemas.openxmlformats.org/officeDocument/2006/relationships/image" Target="../media/image41.jpeg"/><Relationship Id="rId20" Type="http://schemas.openxmlformats.org/officeDocument/2006/relationships/image" Target="../media/image45.jpeg"/><Relationship Id="rId1" Type="http://schemas.openxmlformats.org/officeDocument/2006/relationships/slideLayout" Target="../slideLayouts/slideLayout2.xml"/><Relationship Id="rId6" Type="http://schemas.openxmlformats.org/officeDocument/2006/relationships/image" Target="../media/image31.emf"/><Relationship Id="rId11" Type="http://schemas.openxmlformats.org/officeDocument/2006/relationships/image" Target="../media/image36.png"/><Relationship Id="rId24" Type="http://schemas.openxmlformats.org/officeDocument/2006/relationships/image" Target="../media/image49.png"/><Relationship Id="rId5" Type="http://schemas.openxmlformats.org/officeDocument/2006/relationships/image" Target="../media/image20.jpeg"/><Relationship Id="rId15" Type="http://schemas.openxmlformats.org/officeDocument/2006/relationships/image" Target="../media/image40.png"/><Relationship Id="rId23" Type="http://schemas.openxmlformats.org/officeDocument/2006/relationships/image" Target="../media/image48.jpeg"/><Relationship Id="rId10" Type="http://schemas.openxmlformats.org/officeDocument/2006/relationships/image" Target="../media/image35.png"/><Relationship Id="rId19" Type="http://schemas.openxmlformats.org/officeDocument/2006/relationships/image" Target="../media/image44.jpeg"/><Relationship Id="rId4" Type="http://schemas.openxmlformats.org/officeDocument/2006/relationships/image" Target="../media/image30.png"/><Relationship Id="rId9" Type="http://schemas.openxmlformats.org/officeDocument/2006/relationships/image" Target="../media/image34.png"/><Relationship Id="rId14" Type="http://schemas.openxmlformats.org/officeDocument/2006/relationships/image" Target="../media/image39.png"/><Relationship Id="rId22" Type="http://schemas.openxmlformats.org/officeDocument/2006/relationships/image" Target="../media/image47.png"/></Relationships>
</file>

<file path=ppt/slides/_rels/slide6.xml.rels><?xml version="1.0" encoding="UTF-8" standalone="yes"?>
<Relationships xmlns="http://schemas.openxmlformats.org/package/2006/relationships"><Relationship Id="rId8" Type="http://schemas.openxmlformats.org/officeDocument/2006/relationships/image" Target="../media/image56.jpeg"/><Relationship Id="rId13" Type="http://schemas.openxmlformats.org/officeDocument/2006/relationships/image" Target="../media/image61.jpeg"/><Relationship Id="rId3" Type="http://schemas.openxmlformats.org/officeDocument/2006/relationships/image" Target="../media/image51.png"/><Relationship Id="rId7" Type="http://schemas.openxmlformats.org/officeDocument/2006/relationships/image" Target="../media/image55.jpeg"/><Relationship Id="rId12" Type="http://schemas.openxmlformats.org/officeDocument/2006/relationships/image" Target="../media/image60.png"/><Relationship Id="rId17" Type="http://schemas.openxmlformats.org/officeDocument/2006/relationships/image" Target="../media/image23.jpeg"/><Relationship Id="rId2" Type="http://schemas.openxmlformats.org/officeDocument/2006/relationships/image" Target="../media/image50.emf"/><Relationship Id="rId16" Type="http://schemas.openxmlformats.org/officeDocument/2006/relationships/image" Target="../media/image49.png"/><Relationship Id="rId1" Type="http://schemas.openxmlformats.org/officeDocument/2006/relationships/slideLayout" Target="../slideLayouts/slideLayout13.xml"/><Relationship Id="rId6" Type="http://schemas.openxmlformats.org/officeDocument/2006/relationships/image" Target="../media/image54.jpeg"/><Relationship Id="rId11" Type="http://schemas.openxmlformats.org/officeDocument/2006/relationships/image" Target="../media/image59.png"/><Relationship Id="rId5" Type="http://schemas.openxmlformats.org/officeDocument/2006/relationships/image" Target="../media/image53.png"/><Relationship Id="rId15" Type="http://schemas.openxmlformats.org/officeDocument/2006/relationships/image" Target="../media/image63.jpeg"/><Relationship Id="rId10" Type="http://schemas.openxmlformats.org/officeDocument/2006/relationships/image" Target="../media/image58.jpeg"/><Relationship Id="rId4" Type="http://schemas.openxmlformats.org/officeDocument/2006/relationships/image" Target="../media/image52.png"/><Relationship Id="rId9" Type="http://schemas.openxmlformats.org/officeDocument/2006/relationships/image" Target="../media/image57.png"/><Relationship Id="rId14" Type="http://schemas.openxmlformats.org/officeDocument/2006/relationships/image" Target="../media/image62.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テキスト ボックス 20"/>
          <p:cNvSpPr txBox="1"/>
          <p:nvPr/>
        </p:nvSpPr>
        <p:spPr>
          <a:xfrm>
            <a:off x="216000" y="3688598"/>
            <a:ext cx="14556392" cy="6757035"/>
          </a:xfrm>
          <a:prstGeom prst="rect">
            <a:avLst/>
          </a:prstGeom>
          <a:noFill/>
          <a:ln w="6350">
            <a:solidFill>
              <a:prstClr val="black"/>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72000" rIns="91440" bIns="108000" numCol="1" spcCol="0" rtlCol="0" fromWordArt="0" anchor="t" anchorCtr="0" forceAA="0" compatLnSpc="1">
            <a:prstTxWarp prst="textNoShape">
              <a:avLst/>
            </a:prstTxWarp>
            <a:noAutofit/>
          </a:bodyPr>
          <a:lstStyle/>
          <a:p>
            <a:pPr marL="304800" marR="2125345" indent="-304800" algn="just">
              <a:lnSpc>
                <a:spcPts val="1200"/>
              </a:lnSpc>
              <a:spcAft>
                <a:spcPts val="0"/>
              </a:spcAft>
            </a:pPr>
            <a:r>
              <a:rPr lang="ja-JP" altLang="en-US" sz="1100" kern="100" dirty="0" smtClean="0">
                <a:effectLst/>
                <a:latin typeface="HGPｺﾞｼｯｸM" panose="020B0600000000000000" pitchFamily="50" charset="-128"/>
                <a:ea typeface="HGPｺﾞｼｯｸM" panose="020B0600000000000000" pitchFamily="50" charset="-128"/>
                <a:cs typeface="Times New Roman" panose="02020603050405020304" pitchFamily="18" charset="0"/>
              </a:rPr>
              <a:t>　</a:t>
            </a:r>
            <a:endParaRPr lang="ja-JP" sz="1100" kern="100" dirty="0">
              <a:effectLst/>
              <a:latin typeface="HGPｺﾞｼｯｸM" panose="020B0600000000000000" pitchFamily="50" charset="-128"/>
              <a:ea typeface="HGPｺﾞｼｯｸM" panose="020B0600000000000000" pitchFamily="50" charset="-128"/>
              <a:cs typeface="Times New Roman" panose="02020603050405020304" pitchFamily="18" charset="0"/>
            </a:endParaRPr>
          </a:p>
        </p:txBody>
      </p:sp>
      <p:sp>
        <p:nvSpPr>
          <p:cNvPr id="58" name="テキスト ボックス 3"/>
          <p:cNvSpPr txBox="1"/>
          <p:nvPr/>
        </p:nvSpPr>
        <p:spPr>
          <a:xfrm>
            <a:off x="2229956" y="4229441"/>
            <a:ext cx="7952215" cy="6170920"/>
          </a:xfrm>
          <a:prstGeom prst="rect">
            <a:avLst/>
          </a:prstGeom>
          <a:noFill/>
          <a:ln w="12700">
            <a:solidFill>
              <a:srgbClr val="FF0000"/>
            </a:solidFill>
            <a:prstDash val="sysDash"/>
          </a:ln>
          <a:effectLst/>
        </p:spPr>
        <p:txBody>
          <a:bodyPr rot="0" spcFirstLastPara="0" vert="horz" wrap="square" lIns="0" tIns="0" rIns="0" bIns="0" numCol="1" spcCol="0" rtlCol="0" fromWordArt="0" anchor="t" anchorCtr="0" forceAA="0" compatLnSpc="1">
            <a:prstTxWarp prst="textNoShape">
              <a:avLst/>
            </a:prstTxWarp>
            <a:spAutoFit/>
          </a:bodyPr>
          <a:lstStyle/>
          <a:p>
            <a:endParaRPr lang="en-US" altLang="ja-JP" sz="1800" kern="100" dirty="0" smtClean="0">
              <a:latin typeface="Meiryo UI" panose="020B0604030504040204" pitchFamily="50" charset="-128"/>
              <a:ea typeface="Meiryo UI" panose="020B0604030504040204" pitchFamily="50" charset="-128"/>
              <a:cs typeface="Times New Roman" panose="02020603050405020304" pitchFamily="18" charset="0"/>
            </a:endParaRPr>
          </a:p>
          <a:p>
            <a:endParaRPr lang="en-US" altLang="ja-JP" sz="1800" kern="100" dirty="0">
              <a:latin typeface="Meiryo UI" panose="020B0604030504040204" pitchFamily="50" charset="-128"/>
              <a:ea typeface="Meiryo UI" panose="020B0604030504040204" pitchFamily="50" charset="-128"/>
              <a:cs typeface="Times New Roman" panose="02020603050405020304" pitchFamily="18" charset="0"/>
            </a:endParaRPr>
          </a:p>
          <a:p>
            <a:pPr>
              <a:spcBef>
                <a:spcPts val="600"/>
              </a:spcBef>
            </a:pPr>
            <a:r>
              <a:rPr lang="ja-JP" altLang="en-US" sz="1800" kern="100" dirty="0" smtClean="0">
                <a:latin typeface="Meiryo UI" panose="020B0604030504040204" pitchFamily="50" charset="-128"/>
                <a:ea typeface="Meiryo UI" panose="020B0604030504040204" pitchFamily="50" charset="-128"/>
                <a:cs typeface="Times New Roman" panose="02020603050405020304" pitchFamily="18" charset="0"/>
              </a:rPr>
              <a:t> ◆公園</a:t>
            </a:r>
            <a:r>
              <a:rPr lang="ja-JP" altLang="en-US" sz="1800" kern="100" dirty="0">
                <a:latin typeface="Meiryo UI" panose="020B0604030504040204" pitchFamily="50" charset="-128"/>
                <a:ea typeface="Meiryo UI" panose="020B0604030504040204" pitchFamily="50" charset="-128"/>
                <a:cs typeface="Times New Roman" panose="02020603050405020304" pitchFamily="18" charset="0"/>
              </a:rPr>
              <a:t>占用</a:t>
            </a:r>
            <a:r>
              <a:rPr lang="ja-JP" altLang="en-US" sz="1800" kern="100" dirty="0" smtClean="0">
                <a:latin typeface="Meiryo UI" panose="020B0604030504040204" pitchFamily="50" charset="-128"/>
                <a:ea typeface="Meiryo UI" panose="020B0604030504040204" pitchFamily="50" charset="-128"/>
                <a:cs typeface="Times New Roman" panose="02020603050405020304" pitchFamily="18" charset="0"/>
              </a:rPr>
              <a:t>継続による「水辺のまちあそび（</a:t>
            </a:r>
            <a:r>
              <a:rPr lang="en-US" altLang="ja-JP" sz="1800" kern="100" dirty="0" smtClean="0">
                <a:latin typeface="Meiryo UI" panose="020B0604030504040204" pitchFamily="50" charset="-128"/>
                <a:ea typeface="Meiryo UI" panose="020B0604030504040204" pitchFamily="50" charset="-128"/>
                <a:cs typeface="Times New Roman" panose="02020603050405020304" pitchFamily="18" charset="0"/>
              </a:rPr>
              <a:t>6</a:t>
            </a:r>
            <a:r>
              <a:rPr lang="ja-JP" altLang="en-US" sz="1800" kern="100" dirty="0" smtClean="0">
                <a:latin typeface="Meiryo UI" panose="020B0604030504040204" pitchFamily="50" charset="-128"/>
                <a:ea typeface="Meiryo UI" panose="020B0604030504040204" pitchFamily="50" charset="-128"/>
                <a:cs typeface="Times New Roman" panose="02020603050405020304" pitchFamily="18" charset="0"/>
              </a:rPr>
              <a:t>月</a:t>
            </a:r>
            <a:r>
              <a:rPr lang="en-US" altLang="ja-JP" sz="1800" kern="100" dirty="0" smtClean="0">
                <a:latin typeface="Meiryo UI" panose="020B0604030504040204" pitchFamily="50" charset="-128"/>
                <a:ea typeface="Meiryo UI" panose="020B0604030504040204" pitchFamily="50" charset="-128"/>
                <a:cs typeface="Times New Roman" panose="02020603050405020304" pitchFamily="18" charset="0"/>
              </a:rPr>
              <a:t>20</a:t>
            </a:r>
            <a:r>
              <a:rPr lang="ja-JP" altLang="en-US" sz="1800" kern="100" dirty="0" smtClean="0">
                <a:latin typeface="Meiryo UI" panose="020B0604030504040204" pitchFamily="50" charset="-128"/>
                <a:ea typeface="Meiryo UI" panose="020B0604030504040204" pitchFamily="50" charset="-128"/>
                <a:cs typeface="Times New Roman" panose="02020603050405020304" pitchFamily="18" charset="0"/>
              </a:rPr>
              <a:t>日～</a:t>
            </a:r>
            <a:r>
              <a:rPr lang="en-US" altLang="ja-JP" sz="1800" kern="100" dirty="0" smtClean="0">
                <a:latin typeface="Meiryo UI" panose="020B0604030504040204" pitchFamily="50" charset="-128"/>
                <a:ea typeface="Meiryo UI" panose="020B0604030504040204" pitchFamily="50" charset="-128"/>
                <a:cs typeface="Times New Roman" panose="02020603050405020304" pitchFamily="18" charset="0"/>
              </a:rPr>
              <a:t>11</a:t>
            </a:r>
            <a:r>
              <a:rPr lang="ja-JP" altLang="en-US" sz="1800" kern="100" dirty="0" smtClean="0">
                <a:latin typeface="Meiryo UI" panose="020B0604030504040204" pitchFamily="50" charset="-128"/>
                <a:ea typeface="Meiryo UI" panose="020B0604030504040204" pitchFamily="50" charset="-128"/>
                <a:cs typeface="Times New Roman" panose="02020603050405020304" pitchFamily="18" charset="0"/>
              </a:rPr>
              <a:t>月</a:t>
            </a:r>
            <a:r>
              <a:rPr lang="en-US" altLang="ja-JP" sz="1800" kern="100" dirty="0" smtClean="0">
                <a:latin typeface="Meiryo UI" panose="020B0604030504040204" pitchFamily="50" charset="-128"/>
                <a:ea typeface="Meiryo UI" panose="020B0604030504040204" pitchFamily="50" charset="-128"/>
                <a:cs typeface="Times New Roman" panose="02020603050405020304" pitchFamily="18" charset="0"/>
              </a:rPr>
              <a:t>15</a:t>
            </a:r>
            <a:r>
              <a:rPr lang="ja-JP" altLang="en-US" sz="1800" kern="100" dirty="0" smtClean="0">
                <a:latin typeface="Meiryo UI" panose="020B0604030504040204" pitchFamily="50" charset="-128"/>
                <a:ea typeface="Meiryo UI" panose="020B0604030504040204" pitchFamily="50" charset="-128"/>
                <a:cs typeface="Times New Roman" panose="02020603050405020304" pitchFamily="18" charset="0"/>
              </a:rPr>
              <a:t>日）」の実施</a:t>
            </a:r>
            <a:endParaRPr lang="en-US" altLang="ja-JP" sz="1800" kern="100" dirty="0" smtClean="0">
              <a:latin typeface="Meiryo UI" panose="020B0604030504040204" pitchFamily="50" charset="-128"/>
              <a:ea typeface="Meiryo UI" panose="020B0604030504040204" pitchFamily="50" charset="-128"/>
              <a:cs typeface="Times New Roman" panose="02020603050405020304" pitchFamily="18" charset="0"/>
            </a:endParaRPr>
          </a:p>
          <a:p>
            <a:pPr>
              <a:spcBef>
                <a:spcPts val="300"/>
              </a:spcBef>
            </a:pPr>
            <a:r>
              <a:rPr lang="ja-JP" altLang="en-US" sz="1400" kern="100" dirty="0">
                <a:latin typeface="Meiryo UI" panose="020B0604030504040204" pitchFamily="50" charset="-128"/>
                <a:ea typeface="Meiryo UI" panose="020B0604030504040204" pitchFamily="50" charset="-128"/>
                <a:cs typeface="Times New Roman" panose="02020603050405020304" pitchFamily="18" charset="0"/>
              </a:rPr>
              <a:t>　</a:t>
            </a:r>
            <a:r>
              <a:rPr lang="ja-JP" altLang="en-US" sz="1400" kern="100" dirty="0" smtClean="0">
                <a:latin typeface="Meiryo UI" panose="020B0604030504040204" pitchFamily="50" charset="-128"/>
                <a:ea typeface="Meiryo UI" panose="020B0604030504040204" pitchFamily="50" charset="-128"/>
                <a:cs typeface="Times New Roman" panose="02020603050405020304" pitchFamily="18" charset="0"/>
              </a:rPr>
              <a:t>　　・「中之島オープンテラス（飲食・音楽ｲﾍﾞﾝﾄ）」の実施（５カ月間・実施エリア前年の２倍）　</a:t>
            </a:r>
            <a:endParaRPr lang="en-US" altLang="ja-JP" sz="1400" kern="100" dirty="0" smtClean="0">
              <a:latin typeface="Meiryo UI" panose="020B0604030504040204" pitchFamily="50" charset="-128"/>
              <a:ea typeface="Meiryo UI" panose="020B0604030504040204" pitchFamily="50" charset="-128"/>
              <a:cs typeface="Times New Roman" panose="02020603050405020304" pitchFamily="18" charset="0"/>
            </a:endParaRPr>
          </a:p>
          <a:p>
            <a:pPr>
              <a:spcBef>
                <a:spcPts val="300"/>
              </a:spcBef>
            </a:pPr>
            <a:r>
              <a:rPr lang="ja-JP" altLang="en-US" sz="1400" kern="100" dirty="0">
                <a:latin typeface="Meiryo UI" panose="020B0604030504040204" pitchFamily="50" charset="-128"/>
                <a:ea typeface="Meiryo UI" panose="020B0604030504040204" pitchFamily="50" charset="-128"/>
                <a:cs typeface="Times New Roman" panose="02020603050405020304" pitchFamily="18" charset="0"/>
              </a:rPr>
              <a:t>　</a:t>
            </a:r>
            <a:r>
              <a:rPr lang="ja-JP" altLang="en-US" sz="1400" kern="100" dirty="0" smtClean="0">
                <a:latin typeface="Meiryo UI" panose="020B0604030504040204" pitchFamily="50" charset="-128"/>
                <a:ea typeface="Meiryo UI" panose="020B0604030504040204" pitchFamily="50" charset="-128"/>
                <a:cs typeface="Times New Roman" panose="02020603050405020304" pitchFamily="18" charset="0"/>
              </a:rPr>
              <a:t>　　・「中之島</a:t>
            </a:r>
            <a:r>
              <a:rPr lang="ja-JP" altLang="en-US" sz="1400" kern="100" dirty="0">
                <a:latin typeface="Meiryo UI" panose="020B0604030504040204" pitchFamily="50" charset="-128"/>
                <a:ea typeface="Meiryo UI" panose="020B0604030504040204" pitchFamily="50" charset="-128"/>
                <a:cs typeface="Times New Roman" panose="02020603050405020304" pitchFamily="18" charset="0"/>
              </a:rPr>
              <a:t>・</a:t>
            </a:r>
            <a:r>
              <a:rPr lang="ja-JP" altLang="en-US" sz="1400" kern="100" dirty="0" smtClean="0">
                <a:latin typeface="Meiryo UI" panose="020B0604030504040204" pitchFamily="50" charset="-128"/>
                <a:ea typeface="Meiryo UI" panose="020B0604030504040204" pitchFamily="50" charset="-128"/>
                <a:cs typeface="Times New Roman" panose="02020603050405020304" pitchFamily="18" charset="0"/>
              </a:rPr>
              <a:t>夕市（グリーン</a:t>
            </a:r>
            <a:r>
              <a:rPr lang="ja-JP" altLang="en-US" sz="1400" kern="100" dirty="0">
                <a:latin typeface="Meiryo UI" panose="020B0604030504040204" pitchFamily="50" charset="-128"/>
                <a:ea typeface="Meiryo UI" panose="020B0604030504040204" pitchFamily="50" charset="-128"/>
                <a:cs typeface="Times New Roman" panose="02020603050405020304" pitchFamily="18" charset="0"/>
              </a:rPr>
              <a:t>マーケット</a:t>
            </a:r>
            <a:r>
              <a:rPr lang="ja-JP" altLang="en-US" sz="1400" kern="100" dirty="0" smtClean="0">
                <a:latin typeface="Meiryo UI" panose="020B0604030504040204" pitchFamily="50" charset="-128"/>
                <a:ea typeface="Meiryo UI" panose="020B0604030504040204" pitchFamily="50" charset="-128"/>
                <a:cs typeface="Times New Roman" panose="02020603050405020304" pitchFamily="18" charset="0"/>
              </a:rPr>
              <a:t>、ものづくりワークショップ）」の　定期開催（４カ月）</a:t>
            </a:r>
            <a:endParaRPr lang="en-US" altLang="ja-JP" sz="1400" kern="100" dirty="0" smtClean="0">
              <a:latin typeface="Meiryo UI" panose="020B0604030504040204" pitchFamily="50" charset="-128"/>
              <a:ea typeface="Meiryo UI" panose="020B0604030504040204" pitchFamily="50" charset="-128"/>
              <a:cs typeface="Times New Roman" panose="02020603050405020304" pitchFamily="18" charset="0"/>
            </a:endParaRPr>
          </a:p>
          <a:p>
            <a:pPr>
              <a:spcBef>
                <a:spcPts val="300"/>
              </a:spcBef>
            </a:pPr>
            <a:r>
              <a:rPr lang="ja-JP" altLang="en-US" sz="1400" kern="100" dirty="0">
                <a:latin typeface="Meiryo UI" panose="020B0604030504040204" pitchFamily="50" charset="-128"/>
                <a:ea typeface="Meiryo UI" panose="020B0604030504040204" pitchFamily="50" charset="-128"/>
                <a:cs typeface="Times New Roman" panose="02020603050405020304" pitchFamily="18" charset="0"/>
              </a:rPr>
              <a:t>　</a:t>
            </a:r>
            <a:r>
              <a:rPr lang="ja-JP" altLang="en-US" sz="1400" kern="100" dirty="0" smtClean="0">
                <a:latin typeface="Meiryo UI" panose="020B0604030504040204" pitchFamily="50" charset="-128"/>
                <a:ea typeface="Meiryo UI" panose="020B0604030504040204" pitchFamily="50" charset="-128"/>
                <a:cs typeface="Times New Roman" panose="02020603050405020304" pitchFamily="18" charset="0"/>
              </a:rPr>
              <a:t>　　・「</a:t>
            </a:r>
            <a:r>
              <a:rPr lang="ja-JP" altLang="en-US" sz="1400" kern="100" dirty="0">
                <a:latin typeface="Meiryo UI" panose="020B0604030504040204" pitchFamily="50" charset="-128"/>
                <a:ea typeface="Meiryo UI" panose="020B0604030504040204" pitchFamily="50" charset="-128"/>
                <a:cs typeface="Times New Roman" panose="02020603050405020304" pitchFamily="18" charset="0"/>
              </a:rPr>
              <a:t>水</a:t>
            </a:r>
            <a:r>
              <a:rPr lang="ja-JP" altLang="en-US" sz="1400" kern="100" dirty="0" smtClean="0">
                <a:latin typeface="Meiryo UI" panose="020B0604030504040204" pitchFamily="50" charset="-128"/>
                <a:ea typeface="Meiryo UI" panose="020B0604030504040204" pitchFamily="50" charset="-128"/>
                <a:cs typeface="Times New Roman" panose="02020603050405020304" pitchFamily="18" charset="0"/>
              </a:rPr>
              <a:t>都大阪フェス</a:t>
            </a:r>
            <a:r>
              <a:rPr lang="en-US" altLang="ja-JP" sz="1400" kern="100" dirty="0" smtClean="0">
                <a:latin typeface="Meiryo UI" panose="020B0604030504040204" pitchFamily="50" charset="-128"/>
                <a:ea typeface="Meiryo UI" panose="020B0604030504040204" pitchFamily="50" charset="-128"/>
                <a:cs typeface="Times New Roman" panose="02020603050405020304" pitchFamily="18" charset="0"/>
              </a:rPr>
              <a:t>2015</a:t>
            </a:r>
            <a:r>
              <a:rPr lang="ja-JP" altLang="en-US" sz="1400" kern="100" dirty="0" smtClean="0">
                <a:latin typeface="Meiryo UI" panose="020B0604030504040204" pitchFamily="50" charset="-128"/>
                <a:ea typeface="Meiryo UI" panose="020B0604030504040204" pitchFamily="50" charset="-128"/>
                <a:cs typeface="Times New Roman" panose="02020603050405020304" pitchFamily="18" charset="0"/>
              </a:rPr>
              <a:t>」等におけるイベント誘致・実施（</a:t>
            </a:r>
            <a:r>
              <a:rPr lang="en-US" altLang="ja-JP" sz="1400" kern="100" dirty="0" smtClean="0">
                <a:latin typeface="Meiryo UI" panose="020B0604030504040204" pitchFamily="50" charset="-128"/>
                <a:ea typeface="Meiryo UI" panose="020B0604030504040204" pitchFamily="50" charset="-128"/>
                <a:cs typeface="Times New Roman" panose="02020603050405020304" pitchFamily="18" charset="0"/>
              </a:rPr>
              <a:t>※</a:t>
            </a:r>
            <a:r>
              <a:rPr lang="ja-JP" altLang="en-US" sz="1400" kern="100" dirty="0" smtClean="0">
                <a:latin typeface="Meiryo UI" panose="020B0604030504040204" pitchFamily="50" charset="-128"/>
                <a:ea typeface="Meiryo UI" panose="020B0604030504040204" pitchFamily="50" charset="-128"/>
                <a:cs typeface="Times New Roman" panose="02020603050405020304" pitchFamily="18" charset="0"/>
              </a:rPr>
              <a:t>　連携事業４＋自主事業２）</a:t>
            </a:r>
            <a:endParaRPr lang="en-US" altLang="ja-JP" sz="1400" kern="100" dirty="0" smtClean="0">
              <a:latin typeface="Meiryo UI" panose="020B0604030504040204" pitchFamily="50" charset="-128"/>
              <a:ea typeface="Meiryo UI" panose="020B0604030504040204" pitchFamily="50" charset="-128"/>
              <a:cs typeface="Times New Roman" panose="02020603050405020304" pitchFamily="18" charset="0"/>
            </a:endParaRPr>
          </a:p>
          <a:p>
            <a:pPr>
              <a:spcBef>
                <a:spcPts val="600"/>
              </a:spcBef>
            </a:pPr>
            <a:r>
              <a:rPr lang="ja-JP" altLang="en-US" sz="1400" kern="100" dirty="0" smtClean="0">
                <a:latin typeface="Meiryo UI" panose="020B0604030504040204" pitchFamily="50" charset="-128"/>
                <a:ea typeface="Meiryo UI" panose="020B0604030504040204" pitchFamily="50" charset="-128"/>
                <a:cs typeface="Times New Roman" panose="02020603050405020304" pitchFamily="18" charset="0"/>
              </a:rPr>
              <a:t>　　成果：収益</a:t>
            </a:r>
            <a:r>
              <a:rPr lang="ja-JP" altLang="en-US" sz="1400" kern="100" dirty="0">
                <a:latin typeface="Meiryo UI" panose="020B0604030504040204" pitchFamily="50" charset="-128"/>
                <a:ea typeface="Meiryo UI" panose="020B0604030504040204" pitchFamily="50" charset="-128"/>
                <a:cs typeface="Times New Roman" panose="02020603050405020304" pitchFamily="18" charset="0"/>
              </a:rPr>
              <a:t>及び日常の賑わいに一定の</a:t>
            </a:r>
            <a:r>
              <a:rPr lang="ja-JP" altLang="en-US" sz="1400" kern="100" dirty="0" smtClean="0">
                <a:latin typeface="Meiryo UI" panose="020B0604030504040204" pitchFamily="50" charset="-128"/>
                <a:ea typeface="Meiryo UI" panose="020B0604030504040204" pitchFamily="50" charset="-128"/>
                <a:cs typeface="Times New Roman" panose="02020603050405020304" pitchFamily="18" charset="0"/>
              </a:rPr>
              <a:t>目処、公共空間活用のノウハウ蓄積等</a:t>
            </a:r>
            <a:endParaRPr lang="en-US" altLang="ja-JP" sz="1400" kern="100" dirty="0" smtClean="0">
              <a:latin typeface="Meiryo UI" panose="020B0604030504040204" pitchFamily="50" charset="-128"/>
              <a:ea typeface="Meiryo UI" panose="020B0604030504040204" pitchFamily="50" charset="-128"/>
              <a:cs typeface="Times New Roman" panose="02020603050405020304" pitchFamily="18" charset="0"/>
            </a:endParaRPr>
          </a:p>
          <a:p>
            <a:pPr marL="88900" indent="-88900">
              <a:spcBef>
                <a:spcPts val="1200"/>
              </a:spcBef>
            </a:pPr>
            <a:r>
              <a:rPr lang="ja-JP" altLang="en-US" sz="1800" kern="100" dirty="0" smtClean="0">
                <a:latin typeface="Meiryo UI" panose="020B0604030504040204" pitchFamily="50" charset="-128"/>
                <a:ea typeface="Meiryo UI" panose="020B0604030504040204" pitchFamily="50" charset="-128"/>
                <a:cs typeface="Times New Roman" panose="02020603050405020304" pitchFamily="18" charset="0"/>
              </a:rPr>
              <a:t> ◆水都大阪フェス</a:t>
            </a:r>
            <a:r>
              <a:rPr lang="en-US" altLang="ja-JP" sz="1800" kern="100" dirty="0" smtClean="0">
                <a:latin typeface="Meiryo UI" panose="020B0604030504040204" pitchFamily="50" charset="-128"/>
                <a:ea typeface="Meiryo UI" panose="020B0604030504040204" pitchFamily="50" charset="-128"/>
                <a:cs typeface="Times New Roman" panose="02020603050405020304" pitchFamily="18" charset="0"/>
              </a:rPr>
              <a:t>2015</a:t>
            </a:r>
            <a:r>
              <a:rPr lang="ja-JP" altLang="en-US" sz="1800" kern="100" dirty="0" smtClean="0">
                <a:latin typeface="Meiryo UI" panose="020B0604030504040204" pitchFamily="50" charset="-128"/>
                <a:ea typeface="Meiryo UI" panose="020B0604030504040204" pitchFamily="50" charset="-128"/>
                <a:cs typeface="Times New Roman" panose="02020603050405020304" pitchFamily="18" charset="0"/>
              </a:rPr>
              <a:t>と各種事業との連携による一体的な公園利用・賑わいを創出</a:t>
            </a:r>
            <a:endParaRPr lang="en-US" altLang="ja-JP" sz="1800" kern="100" dirty="0" smtClean="0">
              <a:latin typeface="Meiryo UI" panose="020B0604030504040204" pitchFamily="50" charset="-128"/>
              <a:ea typeface="Meiryo UI" panose="020B0604030504040204" pitchFamily="50" charset="-128"/>
              <a:cs typeface="Times New Roman" panose="02020603050405020304" pitchFamily="18" charset="0"/>
            </a:endParaRPr>
          </a:p>
          <a:p>
            <a:pPr>
              <a:spcBef>
                <a:spcPts val="300"/>
              </a:spcBef>
            </a:pPr>
            <a:r>
              <a:rPr lang="ja-JP" altLang="en-US" sz="1400" kern="100" dirty="0" smtClean="0">
                <a:latin typeface="Meiryo UI" panose="020B0604030504040204" pitchFamily="50" charset="-128"/>
                <a:ea typeface="Meiryo UI" panose="020B0604030504040204" pitchFamily="50" charset="-128"/>
                <a:cs typeface="Times New Roman" panose="02020603050405020304" pitchFamily="18" charset="0"/>
              </a:rPr>
              <a:t>　　　</a:t>
            </a:r>
            <a:r>
              <a:rPr lang="ja-JP" altLang="en-US" sz="1400" kern="100" dirty="0">
                <a:latin typeface="Meiryo UI" panose="020B0604030504040204" pitchFamily="50" charset="-128"/>
                <a:ea typeface="Meiryo UI" panose="020B0604030504040204" pitchFamily="50" charset="-128"/>
                <a:cs typeface="Times New Roman" panose="02020603050405020304" pitchFamily="18" charset="0"/>
              </a:rPr>
              <a:t>・</a:t>
            </a:r>
            <a:r>
              <a:rPr lang="ja-JP" altLang="en-US" sz="1400" kern="100" dirty="0" smtClean="0">
                <a:latin typeface="Meiryo UI" panose="020B0604030504040204" pitchFamily="50" charset="-128"/>
                <a:ea typeface="Meiryo UI" panose="020B0604030504040204" pitchFamily="50" charset="-128"/>
                <a:cs typeface="Times New Roman" panose="02020603050405020304" pitchFamily="18" charset="0"/>
              </a:rPr>
              <a:t>近畿</a:t>
            </a:r>
            <a:r>
              <a:rPr lang="ja-JP" altLang="en-US" sz="1400" kern="100" dirty="0">
                <a:latin typeface="Meiryo UI" panose="020B0604030504040204" pitchFamily="50" charset="-128"/>
                <a:ea typeface="Meiryo UI" panose="020B0604030504040204" pitchFamily="50" charset="-128"/>
                <a:cs typeface="Times New Roman" panose="02020603050405020304" pitchFamily="18" charset="0"/>
              </a:rPr>
              <a:t>地方整備局主催のミズベリング世界会議との</a:t>
            </a:r>
            <a:r>
              <a:rPr lang="ja-JP" altLang="en-US" sz="1400" kern="100" dirty="0" smtClean="0">
                <a:latin typeface="Meiryo UI" panose="020B0604030504040204" pitchFamily="50" charset="-128"/>
                <a:ea typeface="Meiryo UI" panose="020B0604030504040204" pitchFamily="50" charset="-128"/>
                <a:cs typeface="Times New Roman" panose="02020603050405020304" pitchFamily="18" charset="0"/>
              </a:rPr>
              <a:t>連携。「おおさかカンヴァス」「中之島のっと」との連携　</a:t>
            </a:r>
            <a:endParaRPr lang="en-US" altLang="ja-JP" sz="1400" kern="100" dirty="0" smtClean="0">
              <a:latin typeface="Meiryo UI" panose="020B0604030504040204" pitchFamily="50" charset="-128"/>
              <a:ea typeface="Meiryo UI" panose="020B0604030504040204" pitchFamily="50" charset="-128"/>
              <a:cs typeface="Times New Roman" panose="02020603050405020304" pitchFamily="18" charset="0"/>
            </a:endParaRPr>
          </a:p>
          <a:p>
            <a:pPr marL="88900" indent="-88900">
              <a:spcBef>
                <a:spcPts val="300"/>
              </a:spcBef>
            </a:pPr>
            <a:r>
              <a:rPr lang="ja-JP" altLang="en-US" sz="1400" kern="100" dirty="0">
                <a:latin typeface="Meiryo UI" panose="020B0604030504040204" pitchFamily="50" charset="-128"/>
                <a:ea typeface="Meiryo UI" panose="020B0604030504040204" pitchFamily="50" charset="-128"/>
                <a:cs typeface="Times New Roman" panose="02020603050405020304" pitchFamily="18" charset="0"/>
              </a:rPr>
              <a:t>　</a:t>
            </a:r>
            <a:r>
              <a:rPr lang="ja-JP" altLang="en-US" sz="1400" kern="100" dirty="0" smtClean="0">
                <a:latin typeface="Meiryo UI" panose="020B0604030504040204" pitchFamily="50" charset="-128"/>
                <a:ea typeface="Meiryo UI" panose="020B0604030504040204" pitchFamily="50" charset="-128"/>
                <a:cs typeface="Times New Roman" panose="02020603050405020304" pitchFamily="18" charset="0"/>
              </a:rPr>
              <a:t>　　・フェスに合わせた舟運企画による利用機会の創出</a:t>
            </a:r>
            <a:endParaRPr lang="en-US" altLang="ja-JP" sz="1400" kern="100" dirty="0" smtClean="0">
              <a:latin typeface="Meiryo UI" panose="020B0604030504040204" pitchFamily="50" charset="-128"/>
              <a:ea typeface="Meiryo UI" panose="020B0604030504040204" pitchFamily="50" charset="-128"/>
              <a:cs typeface="Times New Roman" panose="02020603050405020304" pitchFamily="18" charset="0"/>
            </a:endParaRPr>
          </a:p>
          <a:p>
            <a:pPr marL="88900" indent="-88900">
              <a:spcBef>
                <a:spcPts val="300"/>
              </a:spcBef>
            </a:pPr>
            <a:r>
              <a:rPr lang="ja-JP" altLang="en-US" sz="1400" kern="100" dirty="0" smtClean="0">
                <a:latin typeface="Meiryo UI" panose="020B0604030504040204" pitchFamily="50" charset="-128"/>
                <a:ea typeface="Meiryo UI" panose="020B0604030504040204" pitchFamily="50" charset="-128"/>
                <a:cs typeface="Times New Roman" panose="02020603050405020304" pitchFamily="18" charset="0"/>
              </a:rPr>
              <a:t>　　　　</a:t>
            </a:r>
            <a:r>
              <a:rPr lang="en-US" altLang="ja-JP" sz="1200" kern="100" dirty="0" smtClean="0">
                <a:latin typeface="Meiryo UI" panose="020B0604030504040204" pitchFamily="50" charset="-128"/>
                <a:ea typeface="Meiryo UI" panose="020B0604030504040204" pitchFamily="50" charset="-128"/>
                <a:cs typeface="Times New Roman" panose="02020603050405020304" pitchFamily="18" charset="0"/>
              </a:rPr>
              <a:t>※</a:t>
            </a:r>
            <a:r>
              <a:rPr lang="ja-JP" altLang="en-US" sz="1200" kern="100" dirty="0" smtClean="0">
                <a:latin typeface="Meiryo UI" panose="020B0604030504040204" pitchFamily="50" charset="-128"/>
                <a:ea typeface="Meiryo UI" panose="020B0604030504040204" pitchFamily="50" charset="-128"/>
                <a:cs typeface="Times New Roman" panose="02020603050405020304" pitchFamily="18" charset="0"/>
              </a:rPr>
              <a:t>ｻﾝｾｯﾄｸﾙｰｽﾞ（ﾛｰｽﾞﾎﾟｰﾄ）、ﾅｲﾄｸﾙｰｽﾞ（八軒家）、リパリウス（ふれあいの岸辺）</a:t>
            </a:r>
            <a:r>
              <a:rPr lang="ja-JP" altLang="en-US" sz="1200" kern="100" dirty="0">
                <a:latin typeface="Meiryo UI" panose="020B0604030504040204" pitchFamily="50" charset="-128"/>
                <a:ea typeface="Meiryo UI" panose="020B0604030504040204" pitchFamily="50" charset="-128"/>
                <a:cs typeface="Times New Roman" panose="02020603050405020304" pitchFamily="18" charset="0"/>
              </a:rPr>
              <a:t>：</a:t>
            </a:r>
            <a:r>
              <a:rPr lang="ja-JP" altLang="en-US" sz="1200" kern="100" dirty="0" smtClean="0">
                <a:latin typeface="Meiryo UI" panose="020B0604030504040204" pitchFamily="50" charset="-128"/>
                <a:ea typeface="Meiryo UI" panose="020B0604030504040204" pitchFamily="50" charset="-128"/>
                <a:cs typeface="Times New Roman" panose="02020603050405020304" pitchFamily="18" charset="0"/>
              </a:rPr>
              <a:t>約</a:t>
            </a:r>
            <a:r>
              <a:rPr lang="en-US" altLang="ja-JP" sz="1200" kern="100" dirty="0" smtClean="0">
                <a:latin typeface="Meiryo UI" panose="020B0604030504040204" pitchFamily="50" charset="-128"/>
                <a:ea typeface="Meiryo UI" panose="020B0604030504040204" pitchFamily="50" charset="-128"/>
                <a:cs typeface="Times New Roman" panose="02020603050405020304" pitchFamily="18" charset="0"/>
              </a:rPr>
              <a:t>6,600</a:t>
            </a:r>
            <a:r>
              <a:rPr lang="ja-JP" altLang="en-US" sz="1200" kern="100" dirty="0" smtClean="0">
                <a:latin typeface="Meiryo UI" panose="020B0604030504040204" pitchFamily="50" charset="-128"/>
                <a:ea typeface="Meiryo UI" panose="020B0604030504040204" pitchFamily="50" charset="-128"/>
                <a:cs typeface="Times New Roman" panose="02020603050405020304" pitchFamily="18" charset="0"/>
              </a:rPr>
              <a:t>人がナイトクルーズを利用</a:t>
            </a:r>
            <a:endParaRPr lang="en-US" altLang="ja-JP" sz="1200" kern="100" dirty="0" smtClean="0">
              <a:latin typeface="Meiryo UI" panose="020B0604030504040204" pitchFamily="50" charset="-128"/>
              <a:ea typeface="Meiryo UI" panose="020B0604030504040204" pitchFamily="50" charset="-128"/>
              <a:cs typeface="Times New Roman" panose="02020603050405020304" pitchFamily="18" charset="0"/>
            </a:endParaRPr>
          </a:p>
          <a:p>
            <a:pPr marL="269875" indent="-88900">
              <a:spcBef>
                <a:spcPts val="600"/>
              </a:spcBef>
            </a:pPr>
            <a:r>
              <a:rPr lang="ja-JP" altLang="en-US" sz="1400" kern="100" dirty="0">
                <a:latin typeface="Meiryo UI" panose="020B0604030504040204" pitchFamily="50" charset="-128"/>
                <a:ea typeface="Meiryo UI" panose="020B0604030504040204" pitchFamily="50" charset="-128"/>
                <a:cs typeface="Times New Roman" panose="02020603050405020304" pitchFamily="18" charset="0"/>
              </a:rPr>
              <a:t>　</a:t>
            </a:r>
            <a:r>
              <a:rPr lang="ja-JP" altLang="en-US" sz="1400" kern="100" dirty="0" smtClean="0">
                <a:latin typeface="Meiryo UI" panose="020B0604030504040204" pitchFamily="50" charset="-128"/>
                <a:ea typeface="Meiryo UI" panose="020B0604030504040204" pitchFamily="50" charset="-128"/>
                <a:cs typeface="Times New Roman" panose="02020603050405020304" pitchFamily="18" charset="0"/>
              </a:rPr>
              <a:t>課題：フェスと舟運の連携不足により、一体的な風景づくりができなかった</a:t>
            </a:r>
            <a:endParaRPr lang="en-US" altLang="ja-JP" sz="1400" kern="100" dirty="0" smtClean="0">
              <a:latin typeface="Meiryo UI" panose="020B0604030504040204" pitchFamily="50" charset="-128"/>
              <a:ea typeface="Meiryo UI" panose="020B0604030504040204" pitchFamily="50" charset="-128"/>
              <a:cs typeface="Times New Roman" panose="02020603050405020304" pitchFamily="18" charset="0"/>
            </a:endParaRPr>
          </a:p>
          <a:p>
            <a:pPr marL="88900" indent="-88900"/>
            <a:endParaRPr lang="en-US" altLang="ja-JP" sz="1400" kern="100" dirty="0">
              <a:latin typeface="Meiryo UI" panose="020B0604030504040204" pitchFamily="50" charset="-128"/>
              <a:ea typeface="Meiryo UI" panose="020B0604030504040204" pitchFamily="50" charset="-128"/>
              <a:cs typeface="Times New Roman" panose="02020603050405020304" pitchFamily="18" charset="0"/>
            </a:endParaRPr>
          </a:p>
          <a:p>
            <a:pPr marL="88900" indent="-88900"/>
            <a:endParaRPr lang="en-US" altLang="ja-JP" sz="1400" kern="100" dirty="0" smtClean="0">
              <a:latin typeface="Meiryo UI" panose="020B0604030504040204" pitchFamily="50" charset="-128"/>
              <a:ea typeface="Meiryo UI" panose="020B0604030504040204" pitchFamily="50" charset="-128"/>
              <a:cs typeface="Times New Roman" panose="02020603050405020304" pitchFamily="18" charset="0"/>
            </a:endParaRPr>
          </a:p>
          <a:p>
            <a:pPr marL="88900" indent="-88900"/>
            <a:endParaRPr lang="en-US" altLang="ja-JP" sz="1400" kern="100" dirty="0">
              <a:latin typeface="Meiryo UI" panose="020B0604030504040204" pitchFamily="50" charset="-128"/>
              <a:ea typeface="Meiryo UI" panose="020B0604030504040204" pitchFamily="50" charset="-128"/>
              <a:cs typeface="Times New Roman" panose="02020603050405020304" pitchFamily="18" charset="0"/>
            </a:endParaRPr>
          </a:p>
          <a:p>
            <a:pPr marL="88900" indent="-88900"/>
            <a:endParaRPr lang="en-US" altLang="ja-JP" sz="1400" kern="100" dirty="0" smtClean="0">
              <a:latin typeface="Meiryo UI" panose="020B0604030504040204" pitchFamily="50" charset="-128"/>
              <a:ea typeface="Meiryo UI" panose="020B0604030504040204" pitchFamily="50" charset="-128"/>
              <a:cs typeface="Times New Roman" panose="02020603050405020304" pitchFamily="18" charset="0"/>
            </a:endParaRPr>
          </a:p>
          <a:p>
            <a:pPr marL="88900" indent="-88900"/>
            <a:endParaRPr lang="en-US" altLang="ja-JP" sz="1400" kern="100" dirty="0">
              <a:latin typeface="Meiryo UI" panose="020B0604030504040204" pitchFamily="50" charset="-128"/>
              <a:ea typeface="Meiryo UI" panose="020B0604030504040204" pitchFamily="50" charset="-128"/>
              <a:cs typeface="Times New Roman" panose="02020603050405020304" pitchFamily="18" charset="0"/>
            </a:endParaRPr>
          </a:p>
          <a:p>
            <a:pPr marL="88900" indent="-88900"/>
            <a:endParaRPr lang="ja-JP" altLang="en-US" sz="1400" kern="100" dirty="0" smtClean="0">
              <a:latin typeface="Meiryo UI" panose="020B0604030504040204" pitchFamily="50" charset="-128"/>
              <a:ea typeface="Meiryo UI" panose="020B0604030504040204" pitchFamily="50" charset="-128"/>
              <a:cs typeface="Times New Roman" panose="02020603050405020304" pitchFamily="18" charset="0"/>
            </a:endParaRPr>
          </a:p>
          <a:p>
            <a:pPr marL="266700" indent="-266700">
              <a:spcBef>
                <a:spcPts val="3000"/>
              </a:spcBef>
            </a:pPr>
            <a:r>
              <a:rPr lang="ja-JP" altLang="en-US" sz="1800" kern="100" dirty="0" smtClean="0">
                <a:latin typeface="Meiryo UI" panose="020B0604030504040204" pitchFamily="50" charset="-128"/>
                <a:ea typeface="Meiryo UI" panose="020B0604030504040204" pitchFamily="50" charset="-128"/>
                <a:cs typeface="Times New Roman" panose="02020603050405020304" pitchFamily="18" charset="0"/>
              </a:rPr>
              <a:t> ◆水辺</a:t>
            </a:r>
            <a:r>
              <a:rPr lang="ja-JP" altLang="en-US" sz="1800" kern="100" dirty="0">
                <a:latin typeface="Meiryo UI" panose="020B0604030504040204" pitchFamily="50" charset="-128"/>
                <a:ea typeface="Meiryo UI" panose="020B0604030504040204" pitchFamily="50" charset="-128"/>
                <a:cs typeface="Times New Roman" panose="02020603050405020304" pitchFamily="18" charset="0"/>
              </a:rPr>
              <a:t>のまち</a:t>
            </a:r>
            <a:r>
              <a:rPr lang="ja-JP" altLang="en-US" sz="1800" kern="100" dirty="0" smtClean="0">
                <a:latin typeface="Meiryo UI" panose="020B0604030504040204" pitchFamily="50" charset="-128"/>
                <a:ea typeface="Meiryo UI" panose="020B0604030504040204" pitchFamily="50" charset="-128"/>
                <a:cs typeface="Times New Roman" panose="02020603050405020304" pitchFamily="18" charset="0"/>
              </a:rPr>
              <a:t>あそびを通じた事業性</a:t>
            </a:r>
            <a:r>
              <a:rPr lang="ja-JP" altLang="en-US" sz="1800" kern="100" dirty="0">
                <a:latin typeface="Meiryo UI" panose="020B0604030504040204" pitchFamily="50" charset="-128"/>
                <a:ea typeface="Meiryo UI" panose="020B0604030504040204" pitchFamily="50" charset="-128"/>
                <a:cs typeface="Times New Roman" panose="02020603050405020304" pitchFamily="18" charset="0"/>
              </a:rPr>
              <a:t>の検証と共に</a:t>
            </a:r>
            <a:r>
              <a:rPr lang="ja-JP" altLang="en-US" sz="1800" kern="100" dirty="0" smtClean="0">
                <a:latin typeface="Meiryo UI" panose="020B0604030504040204" pitchFamily="50" charset="-128"/>
                <a:ea typeface="Meiryo UI" panose="020B0604030504040204" pitchFamily="50" charset="-128"/>
                <a:cs typeface="Times New Roman" panose="02020603050405020304" pitchFamily="18" charset="0"/>
              </a:rPr>
              <a:t>、事</a:t>
            </a:r>
            <a:r>
              <a:rPr lang="ja-JP" altLang="en-US" sz="1800" kern="100" dirty="0">
                <a:latin typeface="Meiryo UI" panose="020B0604030504040204" pitchFamily="50" charset="-128"/>
                <a:ea typeface="Meiryo UI" panose="020B0604030504040204" pitchFamily="50" charset="-128"/>
                <a:cs typeface="Times New Roman" panose="02020603050405020304" pitchFamily="18" charset="0"/>
              </a:rPr>
              <a:t>業者</a:t>
            </a:r>
            <a:r>
              <a:rPr lang="ja-JP" altLang="en-US" sz="1800" kern="100" dirty="0" smtClean="0">
                <a:latin typeface="Meiryo UI" panose="020B0604030504040204" pitchFamily="50" charset="-128"/>
                <a:ea typeface="Meiryo UI" panose="020B0604030504040204" pitchFamily="50" charset="-128"/>
                <a:cs typeface="Times New Roman" panose="02020603050405020304" pitchFamily="18" charset="0"/>
              </a:rPr>
              <a:t>ヒアリング等を通しての公園      利用</a:t>
            </a:r>
            <a:r>
              <a:rPr lang="ja-JP" altLang="en-US" sz="1800" kern="100" dirty="0">
                <a:latin typeface="Meiryo UI" panose="020B0604030504040204" pitchFamily="50" charset="-128"/>
                <a:ea typeface="Meiryo UI" panose="020B0604030504040204" pitchFamily="50" charset="-128"/>
                <a:cs typeface="Times New Roman" panose="02020603050405020304" pitchFamily="18" charset="0"/>
              </a:rPr>
              <a:t>の</a:t>
            </a:r>
            <a:r>
              <a:rPr lang="ja-JP" altLang="en-US" sz="1800" kern="100" dirty="0" smtClean="0">
                <a:latin typeface="Meiryo UI" panose="020B0604030504040204" pitchFamily="50" charset="-128"/>
                <a:ea typeface="Meiryo UI" panose="020B0604030504040204" pitchFamily="50" charset="-128"/>
                <a:cs typeface="Times New Roman" panose="02020603050405020304" pitchFamily="18" charset="0"/>
              </a:rPr>
              <a:t>ニーズを把握</a:t>
            </a:r>
            <a:endParaRPr lang="en-US" altLang="ja-JP" sz="1800" kern="100" dirty="0" smtClean="0">
              <a:latin typeface="Meiryo UI" panose="020B0604030504040204" pitchFamily="50" charset="-128"/>
              <a:ea typeface="Meiryo UI" panose="020B0604030504040204" pitchFamily="50" charset="-128"/>
              <a:cs typeface="Times New Roman" panose="02020603050405020304" pitchFamily="18" charset="0"/>
            </a:endParaRPr>
          </a:p>
          <a:p>
            <a:pPr marL="88900" indent="-88900" algn="dist"/>
            <a:r>
              <a:rPr lang="ja-JP" altLang="en-US" sz="1800" kern="100" dirty="0">
                <a:latin typeface="Meiryo UI" panose="020B0604030504040204" pitchFamily="50" charset="-128"/>
                <a:ea typeface="Meiryo UI" panose="020B0604030504040204" pitchFamily="50" charset="-128"/>
                <a:cs typeface="Times New Roman" panose="02020603050405020304" pitchFamily="18" charset="0"/>
              </a:rPr>
              <a:t>　</a:t>
            </a:r>
            <a:r>
              <a:rPr lang="ja-JP" altLang="en-US" sz="1800" kern="100" dirty="0" smtClean="0">
                <a:latin typeface="Meiryo UI" panose="020B0604030504040204" pitchFamily="50" charset="-128"/>
                <a:ea typeface="Meiryo UI" panose="020B0604030504040204" pitchFamily="50" charset="-128"/>
                <a:cs typeface="Times New Roman" panose="02020603050405020304" pitchFamily="18" charset="0"/>
              </a:rPr>
              <a:t>　</a:t>
            </a:r>
            <a:r>
              <a:rPr lang="ja-JP" altLang="en-US" sz="1400" kern="100" dirty="0" smtClean="0">
                <a:latin typeface="Meiryo UI" panose="020B0604030504040204" pitchFamily="50" charset="-128"/>
                <a:ea typeface="Meiryo UI" panose="020B0604030504040204" pitchFamily="50" charset="-128"/>
                <a:cs typeface="Times New Roman" panose="02020603050405020304" pitchFamily="18" charset="0"/>
              </a:rPr>
              <a:t>成　　　　果：</a:t>
            </a:r>
            <a:r>
              <a:rPr lang="ja-JP" altLang="en-US" sz="1400" kern="100" dirty="0">
                <a:latin typeface="Meiryo UI" panose="020B0604030504040204" pitchFamily="50" charset="-128"/>
                <a:ea typeface="Meiryo UI" panose="020B0604030504040204" pitchFamily="50" charset="-128"/>
                <a:cs typeface="Times New Roman" panose="02020603050405020304" pitchFamily="18" charset="0"/>
              </a:rPr>
              <a:t>ヨガ利用など・市民利用等の公園利用ニーズの高まりを反映した担当部署との協議開始</a:t>
            </a:r>
            <a:endParaRPr lang="en-US" altLang="ja-JP" sz="1400" kern="100" dirty="0">
              <a:latin typeface="Meiryo UI" panose="020B0604030504040204" pitchFamily="50" charset="-128"/>
              <a:ea typeface="Meiryo UI" panose="020B0604030504040204" pitchFamily="50" charset="-128"/>
              <a:cs typeface="Times New Roman" panose="02020603050405020304" pitchFamily="18" charset="0"/>
            </a:endParaRPr>
          </a:p>
          <a:p>
            <a:pPr marL="88900" indent="-88900" algn="dist">
              <a:tabLst>
                <a:tab pos="3048000" algn="l"/>
              </a:tabLst>
            </a:pPr>
            <a:r>
              <a:rPr lang="ja-JP" altLang="en-US" sz="1400" kern="100" dirty="0">
                <a:solidFill>
                  <a:srgbClr val="FF0000"/>
                </a:solidFill>
                <a:latin typeface="Meiryo UI" panose="020B0604030504040204" pitchFamily="50" charset="-128"/>
                <a:ea typeface="Meiryo UI" panose="020B0604030504040204" pitchFamily="50" charset="-128"/>
                <a:cs typeface="Times New Roman" panose="02020603050405020304" pitchFamily="18" charset="0"/>
              </a:rPr>
              <a:t>　</a:t>
            </a:r>
            <a:r>
              <a:rPr lang="ja-JP" altLang="en-US" sz="1400" kern="100" dirty="0" smtClean="0">
                <a:solidFill>
                  <a:srgbClr val="FF0000"/>
                </a:solidFill>
                <a:latin typeface="Meiryo UI" panose="020B0604030504040204" pitchFamily="50" charset="-128"/>
                <a:ea typeface="Meiryo UI" panose="020B0604030504040204" pitchFamily="50" charset="-128"/>
                <a:cs typeface="Times New Roman" panose="02020603050405020304" pitchFamily="18" charset="0"/>
              </a:rPr>
              <a:t>　</a:t>
            </a:r>
            <a:r>
              <a:rPr lang="ja-JP" altLang="en-US" sz="1400" kern="100" spc="-300" dirty="0" smtClean="0">
                <a:latin typeface="Meiryo UI" panose="020B0604030504040204" pitchFamily="50" charset="-128"/>
                <a:ea typeface="Meiryo UI" panose="020B0604030504040204" pitchFamily="50" charset="-128"/>
                <a:cs typeface="Times New Roman" panose="02020603050405020304" pitchFamily="18" charset="0"/>
              </a:rPr>
              <a:t>今後</a:t>
            </a:r>
            <a:r>
              <a:rPr lang="ja-JP" altLang="en-US" sz="1400" kern="100" spc="-300" dirty="0">
                <a:latin typeface="Meiryo UI" panose="020B0604030504040204" pitchFamily="50" charset="-128"/>
                <a:ea typeface="Meiryo UI" panose="020B0604030504040204" pitchFamily="50" charset="-128"/>
                <a:cs typeface="Times New Roman" panose="02020603050405020304" pitchFamily="18" charset="0"/>
              </a:rPr>
              <a:t>に向けた動き</a:t>
            </a:r>
            <a:r>
              <a:rPr lang="ja-JP" altLang="en-US" sz="1400" kern="100" dirty="0">
                <a:latin typeface="Meiryo UI" panose="020B0604030504040204" pitchFamily="50" charset="-128"/>
                <a:ea typeface="Meiryo UI" panose="020B0604030504040204" pitchFamily="50" charset="-128"/>
                <a:cs typeface="Times New Roman" panose="02020603050405020304" pitchFamily="18" charset="0"/>
              </a:rPr>
              <a:t>：賑わいづくりのため</a:t>
            </a:r>
            <a:r>
              <a:rPr lang="ja-JP" altLang="en-US" sz="1400" kern="100" dirty="0" smtClean="0">
                <a:latin typeface="Meiryo UI" panose="020B0604030504040204" pitchFamily="50" charset="-128"/>
                <a:ea typeface="Meiryo UI" panose="020B0604030504040204" pitchFamily="50" charset="-128"/>
                <a:cs typeface="Times New Roman" panose="02020603050405020304" pitchFamily="18" charset="0"/>
              </a:rPr>
              <a:t>の、中之島公園付近におけるエリアマネジメントの民間を交えた勉強会発足</a:t>
            </a:r>
            <a:endParaRPr lang="en-US" altLang="ja-JP" sz="1400" kern="100" dirty="0" smtClean="0">
              <a:latin typeface="Meiryo UI" panose="020B0604030504040204" pitchFamily="50" charset="-128"/>
              <a:ea typeface="Meiryo UI" panose="020B0604030504040204" pitchFamily="50" charset="-128"/>
              <a:cs typeface="Times New Roman" panose="02020603050405020304" pitchFamily="18" charset="0"/>
            </a:endParaRPr>
          </a:p>
        </p:txBody>
      </p:sp>
      <p:sp>
        <p:nvSpPr>
          <p:cNvPr id="8" name="テキスト ボックス 7"/>
          <p:cNvSpPr txBox="1"/>
          <p:nvPr/>
        </p:nvSpPr>
        <p:spPr>
          <a:xfrm>
            <a:off x="7128000" y="1584000"/>
            <a:ext cx="2880000" cy="2016000"/>
          </a:xfrm>
          <a:prstGeom prst="rect">
            <a:avLst/>
          </a:prstGeom>
          <a:solidFill>
            <a:srgbClr val="FFCCFF"/>
          </a:solidFill>
          <a:ln w="6350">
            <a:solidFill>
              <a:prstClr val="black"/>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72000" tIns="36000" rIns="72000" bIns="36000" numCol="1" spcCol="0" rtlCol="0" fromWordArt="0" anchor="t" anchorCtr="0" forceAA="0" compatLnSpc="1">
            <a:prstTxWarp prst="textNoShape">
              <a:avLst/>
            </a:prstTxWarp>
            <a:noAutofit/>
          </a:bodyPr>
          <a:lstStyle/>
          <a:p>
            <a:pPr lvl="0" algn="just">
              <a:tabLst>
                <a:tab pos="1533525" algn="l"/>
              </a:tabLst>
            </a:pPr>
            <a:r>
              <a:rPr lang="ja-JP" altLang="en-US" sz="1400" b="1" kern="100" spc="-100" dirty="0" smtClean="0">
                <a:solidFill>
                  <a:schemeClr val="tx1"/>
                </a:solidFill>
                <a:latin typeface="Meiryo UI" panose="020B0604030504040204" pitchFamily="50" charset="-128"/>
                <a:ea typeface="Meiryo UI" panose="020B0604030504040204" pitchFamily="50" charset="-128"/>
                <a:cs typeface="Times New Roman" panose="02020603050405020304" pitchFamily="18" charset="0"/>
              </a:rPr>
              <a:t>中之島</a:t>
            </a:r>
            <a:r>
              <a:rPr lang="ja-JP" altLang="en-US" sz="1400" b="1" kern="100" spc="-100" dirty="0">
                <a:solidFill>
                  <a:schemeClr val="tx1"/>
                </a:solidFill>
                <a:latin typeface="Meiryo UI" panose="020B0604030504040204" pitchFamily="50" charset="-128"/>
                <a:ea typeface="Meiryo UI" panose="020B0604030504040204" pitchFamily="50" charset="-128"/>
                <a:cs typeface="Times New Roman" panose="02020603050405020304" pitchFamily="18" charset="0"/>
              </a:rPr>
              <a:t>全体で</a:t>
            </a:r>
            <a:r>
              <a:rPr lang="ja-JP" altLang="en-US" sz="1400" b="1" kern="100" spc="-100" dirty="0" smtClean="0">
                <a:solidFill>
                  <a:schemeClr val="tx1"/>
                </a:solidFill>
                <a:latin typeface="Meiryo UI" panose="020B0604030504040204" pitchFamily="50" charset="-128"/>
                <a:ea typeface="Meiryo UI" panose="020B0604030504040204" pitchFamily="50" charset="-128"/>
                <a:cs typeface="Times New Roman" panose="02020603050405020304" pitchFamily="18" charset="0"/>
              </a:rPr>
              <a:t>の水辺エリアマネジメントへの準備</a:t>
            </a:r>
            <a:endParaRPr lang="en-US" altLang="ja-JP" sz="1400" b="1" kern="100" spc="-100" dirty="0" smtClean="0">
              <a:solidFill>
                <a:schemeClr val="tx1"/>
              </a:solidFill>
              <a:latin typeface="Meiryo UI" panose="020B0604030504040204" pitchFamily="50" charset="-128"/>
              <a:ea typeface="Meiryo UI" panose="020B0604030504040204" pitchFamily="50" charset="-128"/>
              <a:cs typeface="Times New Roman" panose="02020603050405020304" pitchFamily="18" charset="0"/>
            </a:endParaRPr>
          </a:p>
          <a:p>
            <a:pPr marL="216000" indent="-288000" fontAlgn="base">
              <a:spcBef>
                <a:spcPts val="600"/>
              </a:spcBef>
              <a:tabLst>
                <a:tab pos="1533525" algn="l"/>
              </a:tabLst>
            </a:pPr>
            <a:r>
              <a:rPr lang="ja-JP" sz="9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１</a:t>
            </a:r>
            <a:r>
              <a:rPr lang="ja-JP" altLang="en-US" sz="9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）２拠点の賑わい通年化を目指しつつ、エリアマネジメント活動の準備</a:t>
            </a:r>
            <a:endParaRPr lang="en-US" altLang="ja-JP" sz="9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216000" indent="-288000" fontAlgn="base">
              <a:spcBef>
                <a:spcPts val="300"/>
              </a:spcBef>
              <a:tabLst>
                <a:tab pos="1533525" algn="l"/>
              </a:tabLst>
            </a:pPr>
            <a:r>
              <a:rPr lang="ja-JP" altLang="en-US" sz="9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lang="en-US" altLang="ja-JP" sz="9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9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中之島公園</a:t>
            </a:r>
            <a:r>
              <a:rPr lang="en-US" altLang="ja-JP" sz="9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p>
          <a:p>
            <a:pPr marL="216000" indent="-288000" fontAlgn="base">
              <a:tabLst>
                <a:tab pos="1533525" algn="l"/>
              </a:tabLst>
            </a:pPr>
            <a:r>
              <a:rPr lang="ja-JP" altLang="en-US" sz="9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・グリーンマーケットやオープンテラス等イベントの</a:t>
            </a:r>
            <a:r>
              <a:rPr lang="ja-JP" altLang="en-US" sz="9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風物詩化</a:t>
            </a:r>
            <a:endParaRPr lang="en-US" altLang="ja-JP" sz="9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216000" indent="-288000" fontAlgn="base">
              <a:spcBef>
                <a:spcPts val="300"/>
              </a:spcBef>
              <a:tabLst>
                <a:tab pos="1533525" algn="l"/>
              </a:tabLst>
            </a:pPr>
            <a:r>
              <a:rPr lang="ja-JP" altLang="en-US" sz="9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lang="en-US" altLang="ja-JP" sz="9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ja-JP" sz="9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中之島</a:t>
            </a:r>
            <a:r>
              <a:rPr lang="en-US" sz="9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GATE]</a:t>
            </a:r>
          </a:p>
          <a:p>
            <a:pPr marL="216000" indent="-288000" fontAlgn="base">
              <a:spcAft>
                <a:spcPts val="0"/>
              </a:spcAft>
              <a:tabLst>
                <a:tab pos="1533525" algn="l"/>
              </a:tabLst>
            </a:pPr>
            <a:r>
              <a:rPr lang="ja-JP" altLang="en-US" sz="9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9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フィッシャーマンズマーケットの開始と</a:t>
            </a:r>
            <a:r>
              <a:rPr lang="ja-JP" sz="9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船</a:t>
            </a:r>
            <a:r>
              <a:rPr lang="ja-JP" sz="9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のある</a:t>
            </a:r>
            <a:r>
              <a:rPr lang="ja-JP" sz="9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風景</a:t>
            </a:r>
            <a:r>
              <a:rPr lang="ja-JP" altLang="en-US" sz="9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の定着</a:t>
            </a:r>
            <a:endParaRPr lang="en-US" altLang="ja-JP" sz="9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216000" indent="-288000" fontAlgn="base">
              <a:spcAft>
                <a:spcPts val="0"/>
              </a:spcAft>
              <a:tabLst>
                <a:tab pos="1533525" algn="l"/>
              </a:tabLst>
            </a:pPr>
            <a:r>
              <a:rPr lang="ja-JP" altLang="en-US" sz="9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・海</a:t>
            </a:r>
            <a:r>
              <a:rPr lang="ja-JP" altLang="en-US" sz="9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の駅化への準備</a:t>
            </a:r>
            <a:endParaRPr lang="ja-JP" sz="9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216000" indent="-288000" fontAlgn="base">
              <a:spcBef>
                <a:spcPts val="600"/>
              </a:spcBef>
              <a:tabLst>
                <a:tab pos="1533525" algn="l"/>
              </a:tabLst>
            </a:pPr>
            <a:r>
              <a:rPr lang="ja-JP" sz="9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２</a:t>
            </a:r>
            <a:r>
              <a:rPr lang="ja-JP" altLang="en-US" sz="9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ja-JP" sz="9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両地区</a:t>
            </a:r>
            <a:r>
              <a:rPr lang="ja-JP" sz="9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で水辺に繰り出すコンテンツ</a:t>
            </a:r>
            <a:r>
              <a:rPr lang="ja-JP" altLang="en-US" sz="9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が</a:t>
            </a:r>
            <a:r>
              <a:rPr lang="ja-JP" sz="9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増え、舟運と連携した水辺のシンボル</a:t>
            </a:r>
            <a:r>
              <a:rPr lang="ja-JP" sz="9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拠点</a:t>
            </a:r>
            <a:r>
              <a:rPr lang="ja-JP" altLang="en-US" sz="9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の形成</a:t>
            </a:r>
            <a:endParaRPr lang="ja-JP" sz="9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31" name="テキスト ボックス 13"/>
          <p:cNvSpPr txBox="1"/>
          <p:nvPr/>
        </p:nvSpPr>
        <p:spPr>
          <a:xfrm>
            <a:off x="7128000" y="1152000"/>
            <a:ext cx="2880000" cy="432000"/>
          </a:xfrm>
          <a:prstGeom prst="rect">
            <a:avLst/>
          </a:prstGeom>
          <a:solidFill>
            <a:sysClr val="windowText" lastClr="000000">
              <a:lumMod val="65000"/>
              <a:lumOff val="35000"/>
            </a:sysClr>
          </a:solidFill>
          <a:ln w="6350">
            <a:solidFill>
              <a:prstClr val="black"/>
            </a:solidFill>
          </a:ln>
          <a:effectLst/>
        </p:spPr>
        <p:txBody>
          <a:bodyPr rot="0" spcFirstLastPara="0" vert="horz" wrap="square" lIns="72000" tIns="36000" rIns="72000" bIns="36000" numCol="1" spcCol="0" rtlCol="0" fromWordArt="0" anchor="ctr" anchorCtr="0" forceAA="0" compatLnSpc="1">
            <a:prstTxWarp prst="textNoShape">
              <a:avLst/>
            </a:prstTxWarp>
            <a:noAutofit/>
          </a:bodyPr>
          <a:lstStyle/>
          <a:p>
            <a:pPr algn="just">
              <a:tabLst>
                <a:tab pos="1533525" algn="l"/>
              </a:tabLst>
            </a:pPr>
            <a:r>
              <a:rPr lang="ja-JP" altLang="en-US" sz="1000" kern="100" dirty="0" smtClean="0">
                <a:solidFill>
                  <a:schemeClr val="bg1"/>
                </a:solidFill>
                <a:latin typeface="Meiryo UI" panose="020B0604030504040204" pitchFamily="50" charset="-128"/>
                <a:ea typeface="Meiryo UI" panose="020B0604030504040204" pitchFamily="50" charset="-128"/>
                <a:cs typeface="Times New Roman" panose="02020603050405020304" pitchFamily="18" charset="0"/>
              </a:rPr>
              <a:t>平成</a:t>
            </a:r>
            <a:r>
              <a:rPr lang="en-US" altLang="ja-JP" sz="1000" kern="100" dirty="0" smtClean="0">
                <a:solidFill>
                  <a:schemeClr val="bg1"/>
                </a:solidFill>
                <a:latin typeface="Meiryo UI" panose="020B0604030504040204" pitchFamily="50" charset="-128"/>
                <a:ea typeface="Meiryo UI" panose="020B0604030504040204" pitchFamily="50" charset="-128"/>
                <a:cs typeface="Times New Roman" panose="02020603050405020304" pitchFamily="18" charset="0"/>
              </a:rPr>
              <a:t>2</a:t>
            </a:r>
            <a:r>
              <a:rPr lang="en-US" altLang="ja-JP" sz="1000" kern="100" dirty="0">
                <a:solidFill>
                  <a:schemeClr val="bg1"/>
                </a:solidFill>
                <a:latin typeface="Meiryo UI" panose="020B0604030504040204" pitchFamily="50" charset="-128"/>
                <a:ea typeface="Meiryo UI" panose="020B0604030504040204" pitchFamily="50" charset="-128"/>
                <a:cs typeface="Times New Roman" panose="02020603050405020304" pitchFamily="18" charset="0"/>
              </a:rPr>
              <a:t>7</a:t>
            </a:r>
            <a:r>
              <a:rPr lang="ja-JP" altLang="en-US" sz="1000" kern="100" dirty="0" smtClean="0">
                <a:solidFill>
                  <a:schemeClr val="bg1"/>
                </a:solidFill>
                <a:latin typeface="Meiryo UI" panose="020B0604030504040204" pitchFamily="50" charset="-128"/>
                <a:ea typeface="Meiryo UI" panose="020B0604030504040204" pitchFamily="50" charset="-128"/>
                <a:cs typeface="Times New Roman" panose="02020603050405020304" pitchFamily="18" charset="0"/>
              </a:rPr>
              <a:t>年度（</a:t>
            </a:r>
            <a:r>
              <a:rPr lang="en-US" altLang="ja-JP" sz="1000" kern="100" dirty="0" smtClean="0">
                <a:solidFill>
                  <a:schemeClr val="bg1"/>
                </a:solidFill>
                <a:latin typeface="Meiryo UI" panose="020B0604030504040204" pitchFamily="50" charset="-128"/>
                <a:ea typeface="Meiryo UI" panose="020B0604030504040204" pitchFamily="50" charset="-128"/>
                <a:cs typeface="Times New Roman" panose="02020603050405020304" pitchFamily="18" charset="0"/>
              </a:rPr>
              <a:t>2015</a:t>
            </a:r>
            <a:r>
              <a:rPr lang="ja-JP" altLang="en-US" sz="1000" kern="100" dirty="0" smtClean="0">
                <a:solidFill>
                  <a:schemeClr val="bg1"/>
                </a:solidFill>
                <a:latin typeface="Meiryo UI" panose="020B0604030504040204" pitchFamily="50" charset="-128"/>
                <a:ea typeface="Meiryo UI" panose="020B0604030504040204" pitchFamily="50" charset="-128"/>
                <a:cs typeface="Times New Roman" panose="02020603050405020304" pitchFamily="18" charset="0"/>
              </a:rPr>
              <a:t>年度</a:t>
            </a:r>
            <a:r>
              <a:rPr lang="ja-JP" altLang="en-US" sz="1000" kern="100" dirty="0">
                <a:solidFill>
                  <a:schemeClr val="bg1"/>
                </a:solidFill>
                <a:latin typeface="Meiryo UI" panose="020B0604030504040204" pitchFamily="50" charset="-128"/>
                <a:ea typeface="Meiryo UI" panose="020B0604030504040204" pitchFamily="50" charset="-128"/>
                <a:cs typeface="Times New Roman" panose="02020603050405020304" pitchFamily="18" charset="0"/>
              </a:rPr>
              <a:t>）</a:t>
            </a:r>
            <a:endParaRPr lang="en-US" altLang="ja-JP" sz="1000" kern="100" dirty="0">
              <a:solidFill>
                <a:schemeClr val="bg1"/>
              </a:solidFill>
              <a:latin typeface="Meiryo UI" panose="020B0604030504040204" pitchFamily="50" charset="-128"/>
              <a:ea typeface="Meiryo UI" panose="020B0604030504040204" pitchFamily="50" charset="-128"/>
              <a:cs typeface="Times New Roman" panose="02020603050405020304" pitchFamily="18" charset="0"/>
            </a:endParaRPr>
          </a:p>
          <a:p>
            <a:pPr algn="ctr">
              <a:tabLst>
                <a:tab pos="1533525" algn="l"/>
              </a:tabLst>
            </a:pPr>
            <a:r>
              <a:rPr lang="ja-JP" altLang="en-US" sz="1400" b="1" kern="100" dirty="0">
                <a:solidFill>
                  <a:srgbClr val="FFFFFF"/>
                </a:solidFill>
                <a:latin typeface="Meiryo UI" panose="020B0604030504040204" pitchFamily="50" charset="-128"/>
                <a:ea typeface="Meiryo UI" panose="020B0604030504040204" pitchFamily="50" charset="-128"/>
                <a:cs typeface="Times New Roman" panose="02020603050405020304" pitchFamily="18" charset="0"/>
              </a:rPr>
              <a:t>中之島から</a:t>
            </a:r>
            <a:r>
              <a:rPr lang="ja-JP" altLang="en-US" sz="1400" b="1" kern="100" dirty="0" smtClean="0">
                <a:solidFill>
                  <a:srgbClr val="FFFFFF"/>
                </a:solidFill>
                <a:latin typeface="Meiryo UI" panose="020B0604030504040204" pitchFamily="50" charset="-128"/>
                <a:ea typeface="Meiryo UI" panose="020B0604030504040204" pitchFamily="50" charset="-128"/>
                <a:cs typeface="Times New Roman" panose="02020603050405020304" pitchFamily="18" charset="0"/>
              </a:rPr>
              <a:t>‘</a:t>
            </a:r>
            <a:r>
              <a:rPr lang="en-US" altLang="ja-JP" sz="1400" b="1" kern="100" dirty="0" smtClean="0">
                <a:solidFill>
                  <a:srgbClr val="FFFFFF"/>
                </a:solidFill>
                <a:latin typeface="Meiryo UI" panose="020B0604030504040204" pitchFamily="50" charset="-128"/>
                <a:ea typeface="Meiryo UI" panose="020B0604030504040204" pitchFamily="50" charset="-128"/>
                <a:cs typeface="Times New Roman" panose="02020603050405020304" pitchFamily="18" charset="0"/>
              </a:rPr>
              <a:t>NAKANOSHIMA</a:t>
            </a:r>
            <a:r>
              <a:rPr lang="ja-JP" altLang="en-US" sz="1400" b="1" kern="100" dirty="0" smtClean="0">
                <a:solidFill>
                  <a:srgbClr val="FFFFFF"/>
                </a:solidFill>
                <a:latin typeface="Meiryo UI" panose="020B0604030504040204" pitchFamily="50" charset="-128"/>
                <a:ea typeface="Meiryo UI" panose="020B0604030504040204" pitchFamily="50" charset="-128"/>
                <a:cs typeface="Times New Roman" panose="02020603050405020304" pitchFamily="18" charset="0"/>
              </a:rPr>
              <a:t>’</a:t>
            </a:r>
            <a:r>
              <a:rPr lang="ja-JP" altLang="en-US" sz="1400" b="1" kern="100" dirty="0">
                <a:solidFill>
                  <a:srgbClr val="FFFFFF"/>
                </a:solidFill>
                <a:latin typeface="Meiryo UI" panose="020B0604030504040204" pitchFamily="50" charset="-128"/>
                <a:ea typeface="Meiryo UI" panose="020B0604030504040204" pitchFamily="50" charset="-128"/>
                <a:cs typeface="Times New Roman" panose="02020603050405020304" pitchFamily="18" charset="0"/>
              </a:rPr>
              <a:t>へ</a:t>
            </a:r>
            <a:endParaRPr lang="en-US" altLang="ja-JP" sz="1400" b="1" kern="100" dirty="0">
              <a:solidFill>
                <a:srgbClr val="FFFFFF"/>
              </a:solidFill>
              <a:latin typeface="Meiryo UI" panose="020B0604030504040204" pitchFamily="50" charset="-128"/>
              <a:ea typeface="Meiryo UI" panose="020B0604030504040204" pitchFamily="50" charset="-128"/>
              <a:cs typeface="Times New Roman" panose="02020603050405020304" pitchFamily="18" charset="0"/>
            </a:endParaRPr>
          </a:p>
        </p:txBody>
      </p:sp>
      <p:sp>
        <p:nvSpPr>
          <p:cNvPr id="4" name="テキスト ボックス 14"/>
          <p:cNvSpPr txBox="1"/>
          <p:nvPr/>
        </p:nvSpPr>
        <p:spPr>
          <a:xfrm>
            <a:off x="10368000" y="1152000"/>
            <a:ext cx="4392000" cy="2448000"/>
          </a:xfrm>
          <a:prstGeom prst="rect">
            <a:avLst/>
          </a:prstGeom>
          <a:solidFill>
            <a:schemeClr val="accent1">
              <a:lumMod val="40000"/>
              <a:lumOff val="60000"/>
            </a:schemeClr>
          </a:solidFill>
          <a:ln w="6350">
            <a:solidFill>
              <a:prstClr val="black"/>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just">
              <a:spcAft>
                <a:spcPts val="0"/>
              </a:spcAft>
            </a:pPr>
            <a:r>
              <a:rPr lang="en-US" sz="1050" kern="100">
                <a:solidFill>
                  <a:schemeClr val="tx1"/>
                </a:solidFill>
                <a:effectLst/>
                <a:latin typeface="HGPｺﾞｼｯｸM" panose="020B0600000000000000" pitchFamily="50" charset="-128"/>
                <a:ea typeface="HGPｺﾞｼｯｸM" panose="020B0600000000000000" pitchFamily="50" charset="-128"/>
                <a:cs typeface="Times New Roman" panose="02020603050405020304" pitchFamily="18" charset="0"/>
              </a:rPr>
              <a:t> </a:t>
            </a:r>
            <a:endParaRPr lang="ja-JP" sz="1050" kern="100">
              <a:solidFill>
                <a:schemeClr val="tx1"/>
              </a:solidFill>
              <a:effectLst/>
              <a:latin typeface="HGPｺﾞｼｯｸM" panose="020B0600000000000000" pitchFamily="50" charset="-128"/>
              <a:ea typeface="HGPｺﾞｼｯｸM" panose="020B0600000000000000" pitchFamily="50" charset="-128"/>
              <a:cs typeface="Times New Roman" panose="02020603050405020304" pitchFamily="18" charset="0"/>
            </a:endParaRPr>
          </a:p>
        </p:txBody>
      </p:sp>
      <p:sp>
        <p:nvSpPr>
          <p:cNvPr id="5" name="テキスト ボックス 4"/>
          <p:cNvSpPr txBox="1"/>
          <p:nvPr/>
        </p:nvSpPr>
        <p:spPr>
          <a:xfrm>
            <a:off x="3744000" y="1584000"/>
            <a:ext cx="3024000" cy="972000"/>
          </a:xfrm>
          <a:prstGeom prst="rect">
            <a:avLst/>
          </a:prstGeom>
          <a:solidFill>
            <a:srgbClr val="FFCCFF"/>
          </a:solidFill>
          <a:ln w="6350">
            <a:solidFill>
              <a:prstClr val="black"/>
            </a:solidFill>
          </a:ln>
          <a:effectLst/>
        </p:spPr>
        <p:txBody>
          <a:bodyPr rot="0" spcFirstLastPara="0" vert="horz" wrap="square" lIns="72000" tIns="36000" rIns="72000" bIns="36000" numCol="1" spcCol="0" rtlCol="0" fromWordArt="0" anchor="t" anchorCtr="0" forceAA="0" compatLnSpc="1">
            <a:prstTxWarp prst="textNoShape">
              <a:avLst/>
            </a:prstTxWarp>
            <a:spAutoFit/>
          </a:bodyPr>
          <a:lstStyle/>
          <a:p>
            <a:pPr lvl="0">
              <a:tabLst>
                <a:tab pos="1533525" algn="l"/>
              </a:tabLst>
            </a:pPr>
            <a:r>
              <a:rPr lang="ja-JP" altLang="en-US" sz="1400" b="1" kern="100" spc="-100" dirty="0">
                <a:latin typeface="Meiryo UI" panose="020B0604030504040204" pitchFamily="50" charset="-128"/>
                <a:ea typeface="Meiryo UI" panose="020B0604030504040204" pitchFamily="50" charset="-128"/>
                <a:cs typeface="Times New Roman" panose="02020603050405020304" pitchFamily="18" charset="0"/>
              </a:rPr>
              <a:t>イベントの定着</a:t>
            </a:r>
            <a:endParaRPr lang="en-US" altLang="ja-JP" sz="1400" b="1" kern="100" spc="-100" dirty="0">
              <a:latin typeface="Meiryo UI" panose="020B0604030504040204" pitchFamily="50" charset="-128"/>
              <a:ea typeface="Meiryo UI" panose="020B0604030504040204" pitchFamily="50" charset="-128"/>
              <a:cs typeface="Times New Roman" panose="02020603050405020304" pitchFamily="18" charset="0"/>
            </a:endParaRPr>
          </a:p>
          <a:p>
            <a:pPr marL="216000" lvl="0" indent="-288000" fontAlgn="base">
              <a:tabLst>
                <a:tab pos="1533525" algn="l"/>
              </a:tabLst>
            </a:pPr>
            <a:r>
              <a:rPr lang="ja-JP" sz="9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１</a:t>
            </a:r>
            <a:r>
              <a:rPr lang="ja-JP" altLang="en-US" sz="900"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rPr>
              <a:t>）</a:t>
            </a:r>
            <a:r>
              <a:rPr lang="en-US" sz="900"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rPr>
              <a:t>2</a:t>
            </a:r>
            <a:r>
              <a:rPr lang="ja-JP" sz="9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拠点でのイベントから</a:t>
            </a:r>
            <a:r>
              <a:rPr lang="ja-JP" altLang="en-US" sz="9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日常</a:t>
            </a:r>
            <a:r>
              <a:rPr lang="ja-JP" sz="9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的な賑わい形成</a:t>
            </a:r>
          </a:p>
          <a:p>
            <a:pPr marL="216000" indent="-288000" fontAlgn="base">
              <a:tabLst>
                <a:tab pos="806450" algn="l"/>
              </a:tabLst>
            </a:pPr>
            <a:r>
              <a:rPr lang="ja-JP" altLang="en-US" sz="9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　</a:t>
            </a:r>
            <a:r>
              <a:rPr lang="en-US" altLang="ja-JP" sz="9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a:t>
            </a:r>
            <a:r>
              <a:rPr lang="ja-JP" sz="9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中之島公園</a:t>
            </a:r>
            <a:r>
              <a:rPr lang="en-US" altLang="ja-JP" sz="9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900"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rPr>
              <a:t>長期間</a:t>
            </a:r>
            <a:r>
              <a:rPr lang="ja-JP" altLang="en-US" sz="9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の</a:t>
            </a:r>
            <a:r>
              <a:rPr lang="ja-JP" sz="9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グリー</a:t>
            </a:r>
            <a:r>
              <a:rPr lang="ja-JP" altLang="en-US" sz="9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ン</a:t>
            </a:r>
            <a:r>
              <a:rPr lang="ja-JP" sz="9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マーケットやオープンテラ</a:t>
            </a:r>
            <a:r>
              <a:rPr lang="ja-JP" altLang="ja-JP" sz="9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ス</a:t>
            </a:r>
            <a:r>
              <a:rPr lang="ja-JP" altLang="en-US" sz="9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等</a:t>
            </a:r>
            <a:endParaRPr lang="en-US" altLang="ja-JP" sz="900" dirty="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a:p>
            <a:pPr marL="810000" fontAlgn="base">
              <a:tabLst>
                <a:tab pos="806450" algn="l"/>
              </a:tabLst>
            </a:pPr>
            <a:r>
              <a:rPr lang="ja-JP" sz="900"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rPr>
              <a:t>賑わい</a:t>
            </a:r>
            <a:r>
              <a:rPr lang="ja-JP" sz="9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創出</a:t>
            </a:r>
            <a:r>
              <a:rPr lang="ja-JP" altLang="en-US" sz="9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事業</a:t>
            </a:r>
            <a:r>
              <a:rPr lang="ja-JP" sz="9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のトライアル開始</a:t>
            </a:r>
          </a:p>
          <a:p>
            <a:pPr marL="216000" indent="-288000" fontAlgn="base">
              <a:tabLst>
                <a:tab pos="806450" algn="l"/>
              </a:tabLst>
            </a:pPr>
            <a:r>
              <a:rPr lang="ja-JP" altLang="en-US" sz="9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　</a:t>
            </a:r>
            <a:r>
              <a:rPr lang="en-US" altLang="ja-JP" sz="9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a:t>
            </a:r>
            <a:r>
              <a:rPr lang="ja-JP" sz="9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中之島</a:t>
            </a:r>
            <a:r>
              <a:rPr lang="en-US" sz="9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GATE</a:t>
            </a:r>
            <a:r>
              <a:rPr lang="en-US" sz="900"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900"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rPr>
              <a:t>　フィッシャーマンズマーケット</a:t>
            </a:r>
            <a:r>
              <a:rPr lang="ja-JP" sz="9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とイベントの</a:t>
            </a:r>
            <a:r>
              <a:rPr lang="ja-JP" sz="900"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rPr>
              <a:t>定着</a:t>
            </a:r>
            <a:endParaRPr lang="en-US" altLang="ja-JP" sz="900" dirty="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a:p>
            <a:pPr marL="882000" fontAlgn="base">
              <a:tabLst>
                <a:tab pos="806450" algn="l"/>
              </a:tabLst>
            </a:pPr>
            <a:r>
              <a:rPr lang="ja-JP" sz="900"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rPr>
              <a:t>船</a:t>
            </a:r>
            <a:r>
              <a:rPr lang="ja-JP" sz="9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のある風景づくり</a:t>
            </a:r>
          </a:p>
        </p:txBody>
      </p:sp>
      <p:sp>
        <p:nvSpPr>
          <p:cNvPr id="7" name="テキスト ボックス 11"/>
          <p:cNvSpPr txBox="1"/>
          <p:nvPr/>
        </p:nvSpPr>
        <p:spPr>
          <a:xfrm>
            <a:off x="359675" y="648000"/>
            <a:ext cx="14400000" cy="360000"/>
          </a:xfrm>
          <a:prstGeom prst="rect">
            <a:avLst/>
          </a:prstGeom>
          <a:solidFill>
            <a:schemeClr val="accent1">
              <a:lumMod val="40000"/>
              <a:lumOff val="60000"/>
            </a:schemeClr>
          </a:solidFill>
          <a:ln w="6350">
            <a:solidFill>
              <a:prstClr val="black"/>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spcAft>
                <a:spcPts val="0"/>
              </a:spcAft>
            </a:pPr>
            <a:r>
              <a:rPr lang="ja-JP" altLang="en-US" sz="1800" b="1" kern="100" dirty="0" smtClean="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rPr>
              <a:t>　</a:t>
            </a:r>
            <a:r>
              <a:rPr lang="ja-JP" sz="1800" b="1" kern="100" dirty="0" smtClean="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rPr>
              <a:t>将来像</a:t>
            </a:r>
            <a:r>
              <a:rPr lang="ja-JP" altLang="en-US" sz="1800" b="1" kern="100" dirty="0" smtClean="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rPr>
              <a:t>　：　</a:t>
            </a:r>
            <a:r>
              <a:rPr lang="ja-JP" sz="1800" b="1" kern="100" dirty="0" smtClean="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rPr>
              <a:t>中之島</a:t>
            </a:r>
            <a:r>
              <a:rPr lang="ja-JP" sz="1800" b="1" kern="100" dirty="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rPr>
              <a:t>公園、中之島</a:t>
            </a:r>
            <a:r>
              <a:rPr lang="en-US" sz="1800" b="1" kern="100" dirty="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rPr>
              <a:t>GATE</a:t>
            </a:r>
            <a:r>
              <a:rPr lang="ja-JP" sz="1800" b="1" kern="100" dirty="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rPr>
              <a:t>にこれまでにないシンボル的な拠点をつくり、国内外から注目される</a:t>
            </a:r>
            <a:endParaRPr lang="ja-JP" sz="1200" b="1" kern="100" dirty="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endParaRPr>
          </a:p>
        </p:txBody>
      </p:sp>
      <p:pic>
        <p:nvPicPr>
          <p:cNvPr id="9" name="il_fi" descr="http://www.google.co.jp/url?source=imglanding&amp;ct=img&amp;q=http://blog.looktour.net/wp-content/uploads/2010/07/DSC01308-500x375.jpg&amp;sa=X&amp;ei=PQfUUdTJHIHxkQWPiYGIAQ&amp;ved=0CAwQ8wc&amp;usg=AFQjCNEQcPq2_H8TlgPogyLycVaT5VD4oA"/>
          <p:cNvPicPr/>
          <p:nvPr/>
        </p:nvPicPr>
        <p:blipFill rotWithShape="1">
          <a:blip r:embed="rId3" r:link="rId4" cstate="print">
            <a:extLst>
              <a:ext uri="{28A0092B-C50C-407E-A947-70E740481C1C}">
                <a14:useLocalDpi xmlns:a14="http://schemas.microsoft.com/office/drawing/2010/main" val="0"/>
              </a:ext>
            </a:extLst>
          </a:blip>
          <a:srcRect/>
          <a:stretch/>
        </p:blipFill>
        <p:spPr bwMode="auto">
          <a:xfrm>
            <a:off x="13608000" y="1224000"/>
            <a:ext cx="1080000" cy="684915"/>
          </a:xfrm>
          <a:prstGeom prst="rect">
            <a:avLst/>
          </a:prstGeom>
          <a:noFill/>
          <a:ln>
            <a:noFill/>
          </a:ln>
          <a:extLst/>
        </p:spPr>
      </p:pic>
      <p:pic>
        <p:nvPicPr>
          <p:cNvPr id="10" name="図 9" descr="コピー ～ テラス緑化２"/>
          <p:cNvPicPr/>
          <p:nvPr/>
        </p:nvPicPr>
        <p:blipFill rotWithShape="1">
          <a:blip r:embed="rId5" cstate="print">
            <a:extLst>
              <a:ext uri="{28A0092B-C50C-407E-A947-70E740481C1C}">
                <a14:useLocalDpi xmlns:a14="http://schemas.microsoft.com/office/drawing/2010/main" val="0"/>
              </a:ext>
            </a:extLst>
          </a:blip>
          <a:srcRect/>
          <a:stretch/>
        </p:blipFill>
        <p:spPr bwMode="auto">
          <a:xfrm>
            <a:off x="13608000" y="1982318"/>
            <a:ext cx="1080000" cy="716280"/>
          </a:xfrm>
          <a:prstGeom prst="rect">
            <a:avLst/>
          </a:prstGeom>
          <a:noFill/>
          <a:ln>
            <a:noFill/>
          </a:ln>
          <a:extLst/>
        </p:spPr>
      </p:pic>
      <p:pic>
        <p:nvPicPr>
          <p:cNvPr id="11" name="Picture 10" descr="ブライアント・パーク 公園 ニューヨーク市立図書館 スケートリンクトイレ">
            <a:hlinkClick r:id="rId6" tooltip="ブライアント・パーク 公園 ニューヨーク市立図書館 スケートリンクトイレ"/>
          </p:cNvPr>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13608000" y="2772000"/>
            <a:ext cx="1080000" cy="767108"/>
          </a:xfrm>
          <a:prstGeom prst="rect">
            <a:avLst/>
          </a:prstGeom>
          <a:noFill/>
          <a:ln>
            <a:noFill/>
          </a:ln>
          <a:extLst/>
        </p:spPr>
      </p:pic>
      <p:sp>
        <p:nvSpPr>
          <p:cNvPr id="12" name="テキスト ボックス 16"/>
          <p:cNvSpPr txBox="1"/>
          <p:nvPr/>
        </p:nvSpPr>
        <p:spPr>
          <a:xfrm>
            <a:off x="10440000" y="1224000"/>
            <a:ext cx="2275229" cy="226591"/>
          </a:xfrm>
          <a:prstGeom prst="rect">
            <a:avLst/>
          </a:prstGeom>
          <a:solidFill>
            <a:schemeClr val="tx1">
              <a:lumMod val="65000"/>
              <a:lumOff val="35000"/>
            </a:schemeClr>
          </a:solid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none" lIns="36000" tIns="36000" rIns="36000" bIns="36000" numCol="1" spcCol="0" rtlCol="0" fromWordArt="0" anchor="t" anchorCtr="0" forceAA="0" compatLnSpc="1">
            <a:prstTxWarp prst="textNoShape">
              <a:avLst/>
            </a:prstTxWarp>
            <a:spAutoFit/>
          </a:bodyPr>
          <a:lstStyle/>
          <a:p>
            <a:pPr algn="ctr">
              <a:lnSpc>
                <a:spcPts val="1200"/>
              </a:lnSpc>
              <a:spcAft>
                <a:spcPts val="0"/>
              </a:spcAft>
            </a:pPr>
            <a:r>
              <a:rPr lang="ja-JP" altLang="en-US" sz="1200" b="1" kern="100" dirty="0" smtClean="0">
                <a:solidFill>
                  <a:schemeClr val="bg1"/>
                </a:solidFill>
                <a:effectLst/>
                <a:latin typeface="Meiryo UI" panose="020B0604030504040204" pitchFamily="50" charset="-128"/>
                <a:ea typeface="Meiryo UI" panose="020B0604030504040204" pitchFamily="50" charset="-128"/>
                <a:cs typeface="Times New Roman" panose="02020603050405020304" pitchFamily="18" charset="0"/>
              </a:rPr>
              <a:t>平成</a:t>
            </a:r>
            <a:r>
              <a:rPr lang="en-US" altLang="ja-JP" sz="1200" b="1" kern="100" dirty="0" smtClean="0">
                <a:solidFill>
                  <a:schemeClr val="bg1"/>
                </a:solidFill>
                <a:effectLst/>
                <a:latin typeface="Meiryo UI" panose="020B0604030504040204" pitchFamily="50" charset="-128"/>
                <a:ea typeface="Meiryo UI" panose="020B0604030504040204" pitchFamily="50" charset="-128"/>
                <a:cs typeface="Times New Roman" panose="02020603050405020304" pitchFamily="18" charset="0"/>
              </a:rPr>
              <a:t>28</a:t>
            </a:r>
            <a:r>
              <a:rPr lang="ja-JP" altLang="en-US" sz="1200" b="1" kern="100" dirty="0" smtClean="0">
                <a:solidFill>
                  <a:schemeClr val="bg1"/>
                </a:solidFill>
                <a:effectLst/>
                <a:latin typeface="Meiryo UI" panose="020B0604030504040204" pitchFamily="50" charset="-128"/>
                <a:ea typeface="Meiryo UI" panose="020B0604030504040204" pitchFamily="50" charset="-128"/>
                <a:cs typeface="Times New Roman" panose="02020603050405020304" pitchFamily="18" charset="0"/>
              </a:rPr>
              <a:t>年度（</a:t>
            </a:r>
            <a:r>
              <a:rPr lang="en-US" altLang="ja-JP" sz="1200" b="1" kern="100" dirty="0" smtClean="0">
                <a:solidFill>
                  <a:schemeClr val="bg1"/>
                </a:solidFill>
                <a:effectLst/>
                <a:latin typeface="Meiryo UI" panose="020B0604030504040204" pitchFamily="50" charset="-128"/>
                <a:ea typeface="Meiryo UI" panose="020B0604030504040204" pitchFamily="50" charset="-128"/>
                <a:cs typeface="Times New Roman" panose="02020603050405020304" pitchFamily="18" charset="0"/>
              </a:rPr>
              <a:t>2016</a:t>
            </a:r>
            <a:r>
              <a:rPr lang="ja-JP" altLang="en-US" sz="1200" b="1" kern="100" dirty="0" smtClean="0">
                <a:solidFill>
                  <a:schemeClr val="bg1"/>
                </a:solidFill>
                <a:effectLst/>
                <a:latin typeface="Meiryo UI" panose="020B0604030504040204" pitchFamily="50" charset="-128"/>
                <a:ea typeface="Meiryo UI" panose="020B0604030504040204" pitchFamily="50" charset="-128"/>
                <a:cs typeface="Times New Roman" panose="02020603050405020304" pitchFamily="18" charset="0"/>
              </a:rPr>
              <a:t>年度）</a:t>
            </a:r>
            <a:r>
              <a:rPr lang="ja-JP" sz="1200" b="1" kern="100" dirty="0" smtClean="0">
                <a:solidFill>
                  <a:schemeClr val="bg1"/>
                </a:solidFill>
                <a:effectLst/>
                <a:latin typeface="Meiryo UI" panose="020B0604030504040204" pitchFamily="50" charset="-128"/>
                <a:ea typeface="Meiryo UI" panose="020B0604030504040204" pitchFamily="50" charset="-128"/>
                <a:cs typeface="Times New Roman" panose="02020603050405020304" pitchFamily="18" charset="0"/>
              </a:rPr>
              <a:t>の姿</a:t>
            </a:r>
            <a:r>
              <a:rPr lang="en-US" sz="1200" b="1" kern="100" dirty="0">
                <a:solidFill>
                  <a:srgbClr val="FFFFFF"/>
                </a:solidFill>
                <a:effectLst/>
                <a:latin typeface="Meiryo UI" panose="020B0604030504040204" pitchFamily="50" charset="-128"/>
                <a:ea typeface="Meiryo UI" panose="020B0604030504040204" pitchFamily="50" charset="-128"/>
                <a:cs typeface="Times New Roman" panose="02020603050405020304" pitchFamily="18" charset="0"/>
              </a:rPr>
              <a:t> </a:t>
            </a:r>
            <a:endParaRPr lang="ja-JP" sz="1200" b="1" kern="100" dirty="0">
              <a:effectLst/>
              <a:latin typeface="Meiryo UI" panose="020B0604030504040204" pitchFamily="50" charset="-128"/>
              <a:ea typeface="Meiryo UI" panose="020B0604030504040204" pitchFamily="50" charset="-128"/>
              <a:cs typeface="Times New Roman" panose="02020603050405020304" pitchFamily="18" charset="0"/>
            </a:endParaRPr>
          </a:p>
        </p:txBody>
      </p:sp>
      <p:sp>
        <p:nvSpPr>
          <p:cNvPr id="13" name="テキスト ボックス 17"/>
          <p:cNvSpPr txBox="1"/>
          <p:nvPr/>
        </p:nvSpPr>
        <p:spPr>
          <a:xfrm>
            <a:off x="10439999" y="1476000"/>
            <a:ext cx="2880000" cy="1854354"/>
          </a:xfrm>
          <a:prstGeom prst="rect">
            <a:avLst/>
          </a:prstGeom>
          <a:noFill/>
          <a:ln w="6350">
            <a:noFill/>
            <a:prstDash val="sysDash"/>
          </a:ln>
          <a:effectLst/>
        </p:spPr>
        <p:style>
          <a:lnRef idx="0">
            <a:schemeClr val="accent1"/>
          </a:lnRef>
          <a:fillRef idx="0">
            <a:schemeClr val="accent1"/>
          </a:fillRef>
          <a:effectRef idx="0">
            <a:schemeClr val="accent1"/>
          </a:effectRef>
          <a:fontRef idx="minor">
            <a:schemeClr val="dk1"/>
          </a:fontRef>
        </p:style>
        <p:txBody>
          <a:bodyPr rot="0" spcFirstLastPara="0" vert="horz" wrap="square" lIns="0" tIns="0" rIns="0" bIns="0" numCol="1" spcCol="0" rtlCol="0" fromWordArt="0" anchor="t" anchorCtr="0" forceAA="0" compatLnSpc="1">
            <a:prstTxWarp prst="textNoShape">
              <a:avLst/>
            </a:prstTxWarp>
            <a:spAutoFit/>
          </a:bodyPr>
          <a:lstStyle/>
          <a:p>
            <a:pPr algn="just">
              <a:spcBef>
                <a:spcPts val="600"/>
              </a:spcBef>
              <a:spcAft>
                <a:spcPts val="0"/>
              </a:spcAft>
            </a:pPr>
            <a:r>
              <a:rPr lang="ja-JP" altLang="en-US" sz="1200" spc="-5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en-US" altLang="ja-JP" sz="1200" spc="-5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ja-JP" sz="1200" spc="-5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中之島公園</a:t>
            </a:r>
            <a:r>
              <a:rPr lang="en-US" altLang="ja-JP" sz="1200" spc="-5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p>
          <a:p>
            <a:pPr marL="144000" algn="just">
              <a:spcBef>
                <a:spcPts val="300"/>
              </a:spcBef>
              <a:spcAft>
                <a:spcPts val="0"/>
              </a:spcAft>
            </a:pPr>
            <a:r>
              <a:rPr lang="ja-JP" altLang="en-US" sz="1200" spc="-5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賑わいが定着し、</a:t>
            </a:r>
            <a:r>
              <a:rPr lang="ja-JP" sz="1200" spc="-5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府民</a:t>
            </a:r>
            <a:r>
              <a:rPr lang="ja-JP" altLang="en-US" sz="1200" spc="-5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ja-JP" sz="1200" spc="-5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市民の</a:t>
            </a:r>
            <a:r>
              <a:rPr lang="ja-JP" altLang="en-US" sz="1200" spc="-5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さら</a:t>
            </a:r>
            <a:r>
              <a:rPr lang="ja-JP" sz="1200" spc="-5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なる憩いの場と</a:t>
            </a:r>
            <a:r>
              <a:rPr lang="ja-JP" sz="1200" spc="-5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なる</a:t>
            </a:r>
            <a:r>
              <a:rPr lang="ja-JP" altLang="en-US" sz="1200" spc="-5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と共に、インバウンドでも注目を浴びる</a:t>
            </a:r>
            <a:endParaRPr lang="ja-JP" sz="1200" spc="-5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gn="just">
              <a:spcBef>
                <a:spcPts val="600"/>
              </a:spcBef>
              <a:spcAft>
                <a:spcPts val="0"/>
              </a:spcAft>
            </a:pPr>
            <a:r>
              <a:rPr lang="ja-JP" altLang="en-US" sz="1200" spc="-5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en-US" altLang="ja-JP" sz="1200" spc="-5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ja-JP" sz="1200" spc="-5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中之島</a:t>
            </a:r>
            <a:r>
              <a:rPr lang="en-US" sz="1200" spc="-5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GATE</a:t>
            </a:r>
            <a:r>
              <a:rPr lang="en-US" sz="1200" spc="-5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endParaRPr lang="en-US" altLang="ja-JP" sz="1200" spc="-5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144000" algn="just">
              <a:spcBef>
                <a:spcPts val="300"/>
              </a:spcBef>
            </a:pPr>
            <a:r>
              <a:rPr lang="ja-JP" altLang="en-US" sz="1200" spc="-5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フィッシャーマンズマーケット及び周辺エリアでの船の</a:t>
            </a:r>
            <a:r>
              <a:rPr lang="ja-JP" altLang="en-US" sz="1200" spc="-5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ある</a:t>
            </a:r>
            <a:r>
              <a:rPr lang="ja-JP" altLang="en-US" sz="1200" spc="-5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風景を</a:t>
            </a:r>
            <a:r>
              <a:rPr lang="ja-JP" altLang="en-US" sz="1200" spc="-5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実現する</a:t>
            </a:r>
            <a:endParaRPr lang="en-US" altLang="ja-JP" sz="1200" spc="-5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144000" indent="-144000" algn="just">
              <a:spcBef>
                <a:spcPts val="300"/>
              </a:spcBef>
            </a:pPr>
            <a:r>
              <a:rPr lang="ja-JP" altLang="en-US" sz="1200" spc="-5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ja-JP" sz="1200" spc="-5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水都大阪パートナーズ</a:t>
            </a:r>
            <a:r>
              <a:rPr lang="ja-JP" altLang="en-US" sz="1200" spc="-5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のコーディネートを通じて、</a:t>
            </a:r>
            <a:r>
              <a:rPr lang="ja-JP" sz="1200" spc="-5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企業・市民の</a:t>
            </a:r>
            <a:r>
              <a:rPr lang="ja-JP" altLang="en-US" sz="1200" spc="-5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水辺活用が進むとともに、民間</a:t>
            </a:r>
            <a:r>
              <a:rPr lang="ja-JP" altLang="en-US" sz="1200" spc="-5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を交えた賑わいづくりのエリアマネジメントの</a:t>
            </a:r>
            <a:r>
              <a:rPr lang="ja-JP" altLang="en-US" sz="1200" spc="-5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検討</a:t>
            </a:r>
            <a:endParaRPr lang="ja-JP" sz="1200" spc="-5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25" name="二等辺三角形 24"/>
          <p:cNvSpPr/>
          <p:nvPr/>
        </p:nvSpPr>
        <p:spPr>
          <a:xfrm rot="5400000">
            <a:off x="9288000" y="2250000"/>
            <a:ext cx="1800000" cy="252000"/>
          </a:xfrm>
          <a:prstGeom prst="triangle">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9" name="テキスト ボックス 8"/>
          <p:cNvSpPr txBox="1"/>
          <p:nvPr/>
        </p:nvSpPr>
        <p:spPr>
          <a:xfrm>
            <a:off x="3744000" y="1152000"/>
            <a:ext cx="3024000" cy="432000"/>
          </a:xfrm>
          <a:prstGeom prst="rect">
            <a:avLst/>
          </a:prstGeom>
          <a:solidFill>
            <a:schemeClr val="tx1">
              <a:lumMod val="65000"/>
              <a:lumOff val="35000"/>
            </a:schemeClr>
          </a:solidFill>
          <a:ln w="6350">
            <a:solidFill>
              <a:prstClr val="black"/>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72000" tIns="36000" rIns="72000" bIns="36000" numCol="1" spcCol="0" rtlCol="0" fromWordArt="0" anchor="ctr" anchorCtr="0" forceAA="0" compatLnSpc="1">
            <a:prstTxWarp prst="textNoShape">
              <a:avLst/>
            </a:prstTxWarp>
            <a:noAutofit/>
          </a:bodyPr>
          <a:lstStyle/>
          <a:p>
            <a:pPr algn="just">
              <a:spcAft>
                <a:spcPts val="0"/>
              </a:spcAft>
              <a:tabLst>
                <a:tab pos="1533525" algn="l"/>
              </a:tabLst>
            </a:pPr>
            <a:r>
              <a:rPr lang="ja-JP" altLang="en-US" sz="1000" kern="100" dirty="0" smtClean="0">
                <a:solidFill>
                  <a:schemeClr val="bg1"/>
                </a:solidFill>
                <a:latin typeface="Meiryo UI" panose="020B0604030504040204" pitchFamily="50" charset="-128"/>
                <a:ea typeface="Meiryo UI" panose="020B0604030504040204" pitchFamily="50" charset="-128"/>
                <a:cs typeface="Times New Roman" panose="02020603050405020304" pitchFamily="18" charset="0"/>
              </a:rPr>
              <a:t>平成</a:t>
            </a:r>
            <a:r>
              <a:rPr lang="en-US" altLang="ja-JP" sz="1000" kern="100" dirty="0" smtClean="0">
                <a:solidFill>
                  <a:schemeClr val="bg1"/>
                </a:solidFill>
                <a:latin typeface="Meiryo UI" panose="020B0604030504040204" pitchFamily="50" charset="-128"/>
                <a:ea typeface="Meiryo UI" panose="020B0604030504040204" pitchFamily="50" charset="-128"/>
                <a:cs typeface="Times New Roman" panose="02020603050405020304" pitchFamily="18" charset="0"/>
              </a:rPr>
              <a:t>26</a:t>
            </a:r>
            <a:r>
              <a:rPr lang="ja-JP" altLang="en-US" sz="1000" kern="100" dirty="0" smtClean="0">
                <a:solidFill>
                  <a:schemeClr val="bg1"/>
                </a:solidFill>
                <a:latin typeface="Meiryo UI" panose="020B0604030504040204" pitchFamily="50" charset="-128"/>
                <a:ea typeface="Meiryo UI" panose="020B0604030504040204" pitchFamily="50" charset="-128"/>
                <a:cs typeface="Times New Roman" panose="02020603050405020304" pitchFamily="18" charset="0"/>
              </a:rPr>
              <a:t>年度（</a:t>
            </a:r>
            <a:r>
              <a:rPr lang="en-US" altLang="ja-JP" sz="1000" kern="100" dirty="0" smtClean="0">
                <a:solidFill>
                  <a:schemeClr val="bg1"/>
                </a:solidFill>
                <a:latin typeface="Meiryo UI" panose="020B0604030504040204" pitchFamily="50" charset="-128"/>
                <a:ea typeface="Meiryo UI" panose="020B0604030504040204" pitchFamily="50" charset="-128"/>
                <a:cs typeface="Times New Roman" panose="02020603050405020304" pitchFamily="18" charset="0"/>
              </a:rPr>
              <a:t>2014</a:t>
            </a:r>
            <a:r>
              <a:rPr lang="ja-JP" altLang="en-US" sz="1000" kern="100" dirty="0" smtClean="0">
                <a:solidFill>
                  <a:schemeClr val="bg1"/>
                </a:solidFill>
                <a:latin typeface="Meiryo UI" panose="020B0604030504040204" pitchFamily="50" charset="-128"/>
                <a:ea typeface="Meiryo UI" panose="020B0604030504040204" pitchFamily="50" charset="-128"/>
                <a:cs typeface="Times New Roman" panose="02020603050405020304" pitchFamily="18" charset="0"/>
              </a:rPr>
              <a:t>年度</a:t>
            </a:r>
            <a:r>
              <a:rPr lang="ja-JP" altLang="en-US" sz="1000" kern="100" dirty="0">
                <a:solidFill>
                  <a:schemeClr val="bg1"/>
                </a:solidFill>
                <a:latin typeface="Meiryo UI" panose="020B0604030504040204" pitchFamily="50" charset="-128"/>
                <a:ea typeface="Meiryo UI" panose="020B0604030504040204" pitchFamily="50" charset="-128"/>
                <a:cs typeface="Times New Roman" panose="02020603050405020304" pitchFamily="18" charset="0"/>
              </a:rPr>
              <a:t>）</a:t>
            </a:r>
            <a:endParaRPr lang="en-US" altLang="ja-JP" sz="1000" kern="100" dirty="0">
              <a:solidFill>
                <a:schemeClr val="bg1"/>
              </a:solidFill>
              <a:latin typeface="Meiryo UI" panose="020B0604030504040204" pitchFamily="50" charset="-128"/>
              <a:ea typeface="Meiryo UI" panose="020B0604030504040204" pitchFamily="50" charset="-128"/>
              <a:cs typeface="Times New Roman" panose="02020603050405020304" pitchFamily="18" charset="0"/>
            </a:endParaRPr>
          </a:p>
          <a:p>
            <a:pPr algn="ctr">
              <a:spcAft>
                <a:spcPts val="0"/>
              </a:spcAft>
              <a:tabLst>
                <a:tab pos="1533525" algn="l"/>
              </a:tabLst>
            </a:pPr>
            <a:r>
              <a:rPr lang="ja-JP" altLang="en-US" sz="1400" b="1" kern="100" dirty="0" smtClean="0">
                <a:solidFill>
                  <a:srgbClr val="FFFFFF"/>
                </a:solidFill>
                <a:latin typeface="Meiryo UI" panose="020B0604030504040204" pitchFamily="50" charset="-128"/>
                <a:ea typeface="Meiryo UI" panose="020B0604030504040204" pitchFamily="50" charset="-128"/>
                <a:cs typeface="Times New Roman" panose="02020603050405020304" pitchFamily="18" charset="0"/>
              </a:rPr>
              <a:t>イベント</a:t>
            </a:r>
            <a:r>
              <a:rPr lang="ja-JP" altLang="en-US" sz="1400" b="1" kern="100" dirty="0">
                <a:solidFill>
                  <a:srgbClr val="FFFFFF"/>
                </a:solidFill>
                <a:latin typeface="Meiryo UI" panose="020B0604030504040204" pitchFamily="50" charset="-128"/>
                <a:ea typeface="Meiryo UI" panose="020B0604030504040204" pitchFamily="50" charset="-128"/>
                <a:cs typeface="Times New Roman" panose="02020603050405020304" pitchFamily="18" charset="0"/>
              </a:rPr>
              <a:t>から日常へ</a:t>
            </a:r>
          </a:p>
        </p:txBody>
      </p:sp>
      <p:sp>
        <p:nvSpPr>
          <p:cNvPr id="36" name="テキスト ボックス 3"/>
          <p:cNvSpPr txBox="1"/>
          <p:nvPr/>
        </p:nvSpPr>
        <p:spPr>
          <a:xfrm>
            <a:off x="363449" y="3864082"/>
            <a:ext cx="14040000" cy="276999"/>
          </a:xfrm>
          <a:prstGeom prst="rect">
            <a:avLst/>
          </a:prstGeom>
          <a:noFill/>
          <a:ln w="6350">
            <a:noFill/>
            <a:prstDash val="dash"/>
          </a:ln>
          <a:effectLst/>
        </p:spPr>
        <p:txBody>
          <a:bodyPr rot="0" spcFirstLastPara="0" vert="horz" wrap="square" lIns="0" tIns="0" rIns="0" bIns="0" numCol="1" spcCol="0" rtlCol="0" fromWordArt="0" anchor="t" anchorCtr="0" forceAA="0" compatLnSpc="1">
            <a:prstTxWarp prst="textNoShape">
              <a:avLst/>
            </a:prstTxWarp>
            <a:spAutoFit/>
          </a:bodyPr>
          <a:lstStyle/>
          <a:p>
            <a:pPr marL="174625" indent="-174625"/>
            <a:r>
              <a:rPr lang="ja-JP" altLang="en-US" sz="1800" b="1" kern="100" dirty="0" smtClean="0">
                <a:latin typeface="Meiryo UI" panose="020B0604030504040204" pitchFamily="50" charset="-128"/>
                <a:ea typeface="Meiryo UI" panose="020B0604030504040204" pitchFamily="50" charset="-128"/>
                <a:cs typeface="Times New Roman" panose="02020603050405020304" pitchFamily="18" charset="0"/>
              </a:rPr>
              <a:t>１</a:t>
            </a:r>
            <a:r>
              <a:rPr lang="ja-JP" altLang="en-US" sz="1800" b="1" kern="100" dirty="0">
                <a:latin typeface="Meiryo UI" panose="020B0604030504040204" pitchFamily="50" charset="-128"/>
                <a:ea typeface="Meiryo UI" panose="020B0604030504040204" pitchFamily="50" charset="-128"/>
                <a:cs typeface="Times New Roman" panose="02020603050405020304" pitchFamily="18" charset="0"/>
              </a:rPr>
              <a:t>．中之島</a:t>
            </a:r>
            <a:r>
              <a:rPr lang="ja-JP" altLang="en-US" sz="1800" b="1" kern="100" dirty="0" smtClean="0">
                <a:latin typeface="Meiryo UI" panose="020B0604030504040204" pitchFamily="50" charset="-128"/>
                <a:ea typeface="Meiryo UI" panose="020B0604030504040204" pitchFamily="50" charset="-128"/>
                <a:cs typeface="Times New Roman" panose="02020603050405020304" pitchFamily="18" charset="0"/>
              </a:rPr>
              <a:t>公園 ：</a:t>
            </a:r>
            <a:r>
              <a:rPr lang="ja-JP" altLang="en-US" sz="1800" b="1" kern="100" dirty="0">
                <a:latin typeface="Meiryo UI" panose="020B0604030504040204" pitchFamily="50" charset="-128"/>
                <a:ea typeface="Meiryo UI" panose="020B0604030504040204" pitchFamily="50" charset="-128"/>
                <a:cs typeface="Times New Roman" panose="02020603050405020304" pitchFamily="18" charset="0"/>
              </a:rPr>
              <a:t> </a:t>
            </a:r>
            <a:r>
              <a:rPr lang="ja-JP" altLang="en-US" sz="1800" b="1" kern="100" dirty="0" smtClean="0">
                <a:latin typeface="Meiryo UI" panose="020B0604030504040204" pitchFamily="50" charset="-128"/>
                <a:ea typeface="Meiryo UI" panose="020B0604030504040204" pitchFamily="50" charset="-128"/>
                <a:cs typeface="Times New Roman" panose="02020603050405020304" pitchFamily="18" charset="0"/>
              </a:rPr>
              <a:t>水辺のまちあそびを通じ、賑わいの定常化とエリアマネジメント活動についての公共空間利用に向けた検証</a:t>
            </a:r>
            <a:endParaRPr lang="ja-JP" altLang="ja-JP" sz="1800" b="1" kern="100" spc="-100" dirty="0">
              <a:solidFill>
                <a:srgbClr val="FF0000"/>
              </a:solidFill>
              <a:latin typeface="Meiryo UI" panose="020B0604030504040204" pitchFamily="50" charset="-128"/>
              <a:ea typeface="Meiryo UI" panose="020B0604030504040204" pitchFamily="50" charset="-128"/>
              <a:cs typeface="Times New Roman" panose="02020603050405020304" pitchFamily="18" charset="0"/>
            </a:endParaRPr>
          </a:p>
        </p:txBody>
      </p:sp>
      <p:sp>
        <p:nvSpPr>
          <p:cNvPr id="92" name="テキスト ボックス 91"/>
          <p:cNvSpPr txBox="1"/>
          <p:nvPr/>
        </p:nvSpPr>
        <p:spPr>
          <a:xfrm>
            <a:off x="3744000" y="2556000"/>
            <a:ext cx="3024000" cy="1044000"/>
          </a:xfrm>
          <a:prstGeom prst="rect">
            <a:avLst/>
          </a:prstGeom>
          <a:solidFill>
            <a:srgbClr val="FFCCFF"/>
          </a:solidFill>
          <a:ln w="6350">
            <a:solidFill>
              <a:prstClr val="black"/>
            </a:solidFill>
          </a:ln>
          <a:effectLst/>
        </p:spPr>
        <p:txBody>
          <a:bodyPr rot="0" spcFirstLastPara="0" vert="horz" wrap="square" lIns="72000" tIns="36000" rIns="72000" bIns="36000" numCol="1" spcCol="0" rtlCol="0" fromWordArt="0" anchor="t" anchorCtr="0" forceAA="0" compatLnSpc="1">
            <a:prstTxWarp prst="textNoShape">
              <a:avLst/>
            </a:prstTxWarp>
            <a:noAutofit/>
          </a:bodyPr>
          <a:lstStyle/>
          <a:p>
            <a:pPr>
              <a:lnSpc>
                <a:spcPts val="1600"/>
              </a:lnSpc>
              <a:tabLst>
                <a:tab pos="1533525" algn="l"/>
              </a:tabLst>
            </a:pPr>
            <a:r>
              <a:rPr lang="ja-JP" altLang="en-US" sz="1400" b="1" kern="100" spc="-100" dirty="0">
                <a:latin typeface="Meiryo UI" panose="020B0604030504040204" pitchFamily="50" charset="-128"/>
                <a:ea typeface="Meiryo UI" panose="020B0604030504040204" pitchFamily="50" charset="-128"/>
                <a:cs typeface="Times New Roman" panose="02020603050405020304" pitchFamily="18" charset="0"/>
              </a:rPr>
              <a:t>世界に発信するための、国際集客</a:t>
            </a:r>
            <a:r>
              <a:rPr lang="ja-JP" altLang="en-US" sz="1400" b="1" kern="100" spc="-100" dirty="0" smtClean="0">
                <a:latin typeface="Meiryo UI" panose="020B0604030504040204" pitchFamily="50" charset="-128"/>
                <a:ea typeface="Meiryo UI" panose="020B0604030504040204" pitchFamily="50" charset="-128"/>
                <a:cs typeface="Times New Roman" panose="02020603050405020304" pitchFamily="18" charset="0"/>
              </a:rPr>
              <a:t>・交流</a:t>
            </a:r>
            <a:r>
              <a:rPr lang="ja-JP" altLang="en-US" sz="1400" b="1" kern="100" spc="-100" dirty="0">
                <a:latin typeface="Meiryo UI" panose="020B0604030504040204" pitchFamily="50" charset="-128"/>
                <a:ea typeface="Meiryo UI" panose="020B0604030504040204" pitchFamily="50" charset="-128"/>
                <a:cs typeface="Times New Roman" panose="02020603050405020304" pitchFamily="18" charset="0"/>
              </a:rPr>
              <a:t>拠点及びランドマークの創出</a:t>
            </a:r>
            <a:endParaRPr lang="en-US" altLang="ja-JP" sz="1400" b="1" kern="100" spc="-100" dirty="0">
              <a:latin typeface="Meiryo UI" panose="020B0604030504040204" pitchFamily="50" charset="-128"/>
              <a:ea typeface="Meiryo UI" panose="020B0604030504040204" pitchFamily="50" charset="-128"/>
              <a:cs typeface="Times New Roman" panose="02020603050405020304" pitchFamily="18" charset="0"/>
            </a:endParaRPr>
          </a:p>
          <a:p>
            <a:pPr marL="216000" indent="-216000" fontAlgn="base">
              <a:spcBef>
                <a:spcPts val="100"/>
              </a:spcBef>
              <a:spcAft>
                <a:spcPts val="0"/>
              </a:spcAft>
            </a:pPr>
            <a:r>
              <a:rPr lang="ja-JP" altLang="en-US" sz="9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１</a:t>
            </a:r>
            <a:r>
              <a:rPr lang="ja-JP" altLang="en-US" sz="900"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rPr>
              <a:t>）水</a:t>
            </a:r>
            <a:r>
              <a:rPr lang="ja-JP" altLang="en-US" sz="9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都大阪の魅力を世界に発信し、国際集客・</a:t>
            </a:r>
            <a:r>
              <a:rPr lang="ja-JP" altLang="en-US" sz="900"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rPr>
              <a:t>交流拠点の</a:t>
            </a:r>
            <a:r>
              <a:rPr lang="en-US" altLang="ja-JP" sz="900"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900"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rPr>
              <a:t>創出</a:t>
            </a:r>
            <a:r>
              <a:rPr lang="ja-JP" altLang="en-US" sz="9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を実現する民間プレイヤーの発掘誘致</a:t>
            </a:r>
            <a:endParaRPr lang="en-US" altLang="ja-JP" sz="900" dirty="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a:p>
            <a:pPr marL="180975" indent="-180975" fontAlgn="base">
              <a:spcAft>
                <a:spcPts val="0"/>
              </a:spcAft>
            </a:pPr>
            <a:r>
              <a:rPr lang="ja-JP" altLang="en-US" sz="9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２</a:t>
            </a:r>
            <a:r>
              <a:rPr lang="ja-JP" altLang="en-US" sz="900"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rPr>
              <a:t>）</a:t>
            </a:r>
            <a:r>
              <a:rPr lang="ja-JP" sz="900"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rPr>
              <a:t>民間</a:t>
            </a:r>
            <a:r>
              <a:rPr lang="ja-JP" sz="9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誘致のためのインフラ投資等</a:t>
            </a:r>
          </a:p>
          <a:p>
            <a:pPr marL="180975" indent="-180975" fontAlgn="base">
              <a:spcAft>
                <a:spcPts val="0"/>
              </a:spcAft>
            </a:pPr>
            <a:r>
              <a:rPr lang="ja-JP" altLang="en-US" sz="9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３</a:t>
            </a:r>
            <a:r>
              <a:rPr lang="ja-JP" altLang="en-US" sz="900"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rPr>
              <a:t>）エリアマネジメント</a:t>
            </a:r>
            <a:r>
              <a:rPr lang="ja-JP" altLang="en-US" sz="9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の仕組みの検討と構築</a:t>
            </a:r>
          </a:p>
        </p:txBody>
      </p:sp>
      <p:sp>
        <p:nvSpPr>
          <p:cNvPr id="3" name="二等辺三角形 2"/>
          <p:cNvSpPr/>
          <p:nvPr/>
        </p:nvSpPr>
        <p:spPr>
          <a:xfrm rot="10800000">
            <a:off x="8167950" y="3600000"/>
            <a:ext cx="800100" cy="219766"/>
          </a:xfrm>
          <a:prstGeom prst="triangl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 name="正方形/長方形 1"/>
          <p:cNvSpPr/>
          <p:nvPr/>
        </p:nvSpPr>
        <p:spPr>
          <a:xfrm>
            <a:off x="7128000" y="1152000"/>
            <a:ext cx="2880000" cy="2448000"/>
          </a:xfrm>
          <a:prstGeom prst="rect">
            <a:avLst/>
          </a:prstGeom>
          <a:noFill/>
          <a:ln w="4762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9" name="右矢印 68"/>
          <p:cNvSpPr/>
          <p:nvPr/>
        </p:nvSpPr>
        <p:spPr>
          <a:xfrm>
            <a:off x="3438000" y="1998000"/>
            <a:ext cx="252000" cy="756000"/>
          </a:xfrm>
          <a:prstGeom prst="rightArrow">
            <a:avLst>
              <a:gd name="adj1" fmla="val 50000"/>
              <a:gd name="adj2" fmla="val 70879"/>
            </a:avLst>
          </a:prstGeom>
          <a:solidFill>
            <a:sysClr val="windowText" lastClr="000000">
              <a:lumMod val="50000"/>
              <a:lumOff val="50000"/>
            </a:sysClr>
          </a:solidFill>
          <a:ln w="12700" cap="flat" cmpd="sng" algn="ctr">
            <a:solidFill>
              <a:sysClr val="windowText" lastClr="000000"/>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ja-JP" altLang="en-US">
              <a:latin typeface="HGPｺﾞｼｯｸM" panose="020B0600000000000000" pitchFamily="50" charset="-128"/>
              <a:ea typeface="HGPｺﾞｼｯｸM" panose="020B0600000000000000" pitchFamily="50" charset="-128"/>
            </a:endParaRPr>
          </a:p>
        </p:txBody>
      </p:sp>
      <p:sp>
        <p:nvSpPr>
          <p:cNvPr id="86" name="テキスト ボックス 9"/>
          <p:cNvSpPr txBox="1"/>
          <p:nvPr/>
        </p:nvSpPr>
        <p:spPr>
          <a:xfrm>
            <a:off x="360000" y="1152000"/>
            <a:ext cx="3024000" cy="432000"/>
          </a:xfrm>
          <a:prstGeom prst="rect">
            <a:avLst/>
          </a:prstGeom>
          <a:solidFill>
            <a:sysClr val="windowText" lastClr="000000">
              <a:lumMod val="65000"/>
              <a:lumOff val="35000"/>
            </a:sysClr>
          </a:solidFill>
          <a:ln w="6350">
            <a:solidFill>
              <a:prstClr val="black"/>
            </a:solidFill>
          </a:ln>
          <a:effectLst/>
        </p:spPr>
        <p:txBody>
          <a:bodyPr rot="0" spcFirstLastPara="0" vert="horz" wrap="square" lIns="72000" tIns="36000" rIns="72000" bIns="36000" numCol="1" spcCol="0" rtlCol="0" fromWordArt="0" anchor="ctr" anchorCtr="0" forceAA="0" compatLnSpc="1">
            <a:prstTxWarp prst="textNoShape">
              <a:avLst/>
            </a:prstTxWarp>
            <a:noAutofit/>
          </a:bodyPr>
          <a:lstStyle/>
          <a:p>
            <a:pPr algn="just">
              <a:spcAft>
                <a:spcPts val="0"/>
              </a:spcAft>
              <a:tabLst>
                <a:tab pos="1533525" algn="l"/>
              </a:tabLst>
            </a:pPr>
            <a:r>
              <a:rPr lang="ja-JP" altLang="en-US" sz="1000" kern="100" dirty="0" smtClean="0">
                <a:solidFill>
                  <a:schemeClr val="bg1"/>
                </a:solidFill>
                <a:latin typeface="Meiryo UI" panose="020B0604030504040204" pitchFamily="50" charset="-128"/>
                <a:ea typeface="Meiryo UI" panose="020B0604030504040204" pitchFamily="50" charset="-128"/>
                <a:cs typeface="Times New Roman" panose="02020603050405020304" pitchFamily="18" charset="0"/>
              </a:rPr>
              <a:t>平成</a:t>
            </a:r>
            <a:r>
              <a:rPr lang="en-US" altLang="ja-JP" sz="1000" kern="100" dirty="0" smtClean="0">
                <a:solidFill>
                  <a:schemeClr val="bg1"/>
                </a:solidFill>
                <a:latin typeface="Meiryo UI" panose="020B0604030504040204" pitchFamily="50" charset="-128"/>
                <a:ea typeface="Meiryo UI" panose="020B0604030504040204" pitchFamily="50" charset="-128"/>
                <a:cs typeface="Times New Roman" panose="02020603050405020304" pitchFamily="18" charset="0"/>
              </a:rPr>
              <a:t>25</a:t>
            </a:r>
            <a:r>
              <a:rPr lang="ja-JP" altLang="en-US" sz="1000" kern="100" dirty="0" smtClean="0">
                <a:solidFill>
                  <a:schemeClr val="bg1"/>
                </a:solidFill>
                <a:latin typeface="Meiryo UI" panose="020B0604030504040204" pitchFamily="50" charset="-128"/>
                <a:ea typeface="Meiryo UI" panose="020B0604030504040204" pitchFamily="50" charset="-128"/>
                <a:cs typeface="Times New Roman" panose="02020603050405020304" pitchFamily="18" charset="0"/>
              </a:rPr>
              <a:t>年度（</a:t>
            </a:r>
            <a:r>
              <a:rPr lang="en-US" altLang="ja-JP" sz="1000" kern="100" dirty="0" smtClean="0">
                <a:solidFill>
                  <a:schemeClr val="bg1"/>
                </a:solidFill>
                <a:latin typeface="Meiryo UI" panose="020B0604030504040204" pitchFamily="50" charset="-128"/>
                <a:ea typeface="Meiryo UI" panose="020B0604030504040204" pitchFamily="50" charset="-128"/>
                <a:cs typeface="Times New Roman" panose="02020603050405020304" pitchFamily="18" charset="0"/>
              </a:rPr>
              <a:t>2013</a:t>
            </a:r>
            <a:r>
              <a:rPr lang="ja-JP" altLang="en-US" sz="1000" kern="100" dirty="0" smtClean="0">
                <a:solidFill>
                  <a:schemeClr val="bg1"/>
                </a:solidFill>
                <a:latin typeface="Meiryo UI" panose="020B0604030504040204" pitchFamily="50" charset="-128"/>
                <a:ea typeface="Meiryo UI" panose="020B0604030504040204" pitchFamily="50" charset="-128"/>
                <a:cs typeface="Times New Roman" panose="02020603050405020304" pitchFamily="18" charset="0"/>
              </a:rPr>
              <a:t>年度）</a:t>
            </a:r>
            <a:endParaRPr lang="en-US" altLang="ja-JP" sz="1000" kern="100" dirty="0" smtClean="0">
              <a:solidFill>
                <a:schemeClr val="bg1"/>
              </a:solidFill>
              <a:latin typeface="Meiryo UI" panose="020B0604030504040204" pitchFamily="50" charset="-128"/>
              <a:ea typeface="Meiryo UI" panose="020B0604030504040204" pitchFamily="50" charset="-128"/>
              <a:cs typeface="Times New Roman" panose="02020603050405020304" pitchFamily="18" charset="0"/>
            </a:endParaRPr>
          </a:p>
          <a:p>
            <a:pPr algn="ctr">
              <a:spcAft>
                <a:spcPts val="0"/>
              </a:spcAft>
              <a:tabLst>
                <a:tab pos="1533525" algn="l"/>
              </a:tabLst>
            </a:pPr>
            <a:r>
              <a:rPr lang="ja-JP" altLang="en-US" sz="1400" b="1" kern="100" dirty="0" smtClean="0">
                <a:solidFill>
                  <a:srgbClr val="FFFFFF"/>
                </a:solidFill>
                <a:latin typeface="Meiryo UI" panose="020B0604030504040204" pitchFamily="50" charset="-128"/>
                <a:ea typeface="Meiryo UI" panose="020B0604030504040204" pitchFamily="50" charset="-128"/>
                <a:cs typeface="Times New Roman" panose="02020603050405020304" pitchFamily="18" charset="0"/>
              </a:rPr>
              <a:t>１　から　２　へ</a:t>
            </a:r>
            <a:endParaRPr lang="ja-JP" altLang="en-US" sz="1400" b="1" kern="100" dirty="0">
              <a:solidFill>
                <a:srgbClr val="FFFFFF"/>
              </a:solidFill>
              <a:latin typeface="Meiryo UI" panose="020B0604030504040204" pitchFamily="50" charset="-128"/>
              <a:ea typeface="Meiryo UI" panose="020B0604030504040204" pitchFamily="50" charset="-128"/>
              <a:cs typeface="Times New Roman" panose="02020603050405020304" pitchFamily="18" charset="0"/>
            </a:endParaRPr>
          </a:p>
        </p:txBody>
      </p:sp>
      <p:sp>
        <p:nvSpPr>
          <p:cNvPr id="101" name="テキスト ボックス 100"/>
          <p:cNvSpPr txBox="1"/>
          <p:nvPr/>
        </p:nvSpPr>
        <p:spPr>
          <a:xfrm>
            <a:off x="360000" y="1584000"/>
            <a:ext cx="3024000" cy="2016000"/>
          </a:xfrm>
          <a:prstGeom prst="rect">
            <a:avLst/>
          </a:prstGeom>
          <a:solidFill>
            <a:srgbClr val="FFCCFF"/>
          </a:solidFill>
          <a:ln w="6350">
            <a:solidFill>
              <a:prstClr val="black"/>
            </a:solidFill>
          </a:ln>
          <a:effectLst/>
        </p:spPr>
        <p:txBody>
          <a:bodyPr rot="0" spcFirstLastPara="0" vert="horz" wrap="square" lIns="72000" tIns="36000" rIns="72000" bIns="36000" numCol="1" spcCol="0" rtlCol="0" fromWordArt="0" anchor="t" anchorCtr="0" forceAA="0" compatLnSpc="1">
            <a:prstTxWarp prst="textNoShape">
              <a:avLst/>
            </a:prstTxWarp>
            <a:noAutofit/>
          </a:bodyPr>
          <a:lstStyle/>
          <a:p>
            <a:pPr lvl="0" algn="just">
              <a:tabLst>
                <a:tab pos="1533525" algn="l"/>
              </a:tabLst>
            </a:pPr>
            <a:r>
              <a:rPr lang="ja-JP" altLang="en-US" sz="1400" b="1" kern="100" spc="-100" dirty="0" smtClean="0">
                <a:latin typeface="Meiryo UI" panose="020B0604030504040204" pitchFamily="50" charset="-128"/>
                <a:ea typeface="Meiryo UI" panose="020B0604030504040204" pitchFamily="50" charset="-128"/>
                <a:cs typeface="Times New Roman" panose="02020603050405020304" pitchFamily="18" charset="0"/>
              </a:rPr>
              <a:t>認知度向上のため、中之島公園単体から２拠点に拡大し水</a:t>
            </a:r>
            <a:r>
              <a:rPr lang="ja-JP" altLang="en-US" sz="1400" b="1" kern="100" spc="-100" dirty="0">
                <a:latin typeface="Meiryo UI" panose="020B0604030504040204" pitchFamily="50" charset="-128"/>
                <a:ea typeface="Meiryo UI" panose="020B0604030504040204" pitchFamily="50" charset="-128"/>
                <a:cs typeface="Times New Roman" panose="02020603050405020304" pitchFamily="18" charset="0"/>
              </a:rPr>
              <a:t>都大阪フェス</a:t>
            </a:r>
            <a:r>
              <a:rPr lang="ja-JP" altLang="en-US" sz="1400" b="1" kern="100" spc="-100" dirty="0" smtClean="0">
                <a:latin typeface="Meiryo UI" panose="020B0604030504040204" pitchFamily="50" charset="-128"/>
                <a:ea typeface="Meiryo UI" panose="020B0604030504040204" pitchFamily="50" charset="-128"/>
                <a:cs typeface="Times New Roman" panose="02020603050405020304" pitchFamily="18" charset="0"/>
              </a:rPr>
              <a:t>開催</a:t>
            </a:r>
            <a:endParaRPr lang="en-US" altLang="ja-JP" sz="900" b="1" spc="-100" dirty="0">
              <a:latin typeface="Meiryo UI" panose="020B0604030504040204" pitchFamily="50" charset="-128"/>
              <a:ea typeface="Meiryo UI" panose="020B0604030504040204" pitchFamily="50" charset="-128"/>
              <a:cs typeface="Meiryo UI" panose="020B0604030504040204" pitchFamily="50" charset="-128"/>
            </a:endParaRPr>
          </a:p>
          <a:p>
            <a:pPr marL="216000" indent="-288000" fontAlgn="base">
              <a:spcBef>
                <a:spcPts val="600"/>
              </a:spcBef>
              <a:spcAft>
                <a:spcPts val="0"/>
              </a:spcAft>
            </a:pPr>
            <a:r>
              <a:rPr lang="ja-JP" sz="900" kern="1200" dirty="0" smtClean="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１</a:t>
            </a:r>
            <a:r>
              <a:rPr lang="ja-JP" altLang="en-US" sz="900" kern="1200" dirty="0" smtClean="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a:t>
            </a:r>
            <a:r>
              <a:rPr lang="ja-JP" sz="900" kern="1200" dirty="0" smtClean="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水</a:t>
            </a:r>
            <a:r>
              <a:rPr lang="ja-JP" sz="900" kern="1200"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の回廊で</a:t>
            </a:r>
            <a:r>
              <a:rPr lang="en-US" sz="900" kern="1200"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2</a:t>
            </a:r>
            <a:r>
              <a:rPr lang="ja-JP" sz="900" kern="1200"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拠点</a:t>
            </a:r>
            <a:r>
              <a:rPr lang="en-US" sz="900" kern="1200"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a:t>
            </a:r>
            <a:r>
              <a:rPr lang="ja-JP" sz="900" kern="1200"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中之島公園、</a:t>
            </a:r>
            <a:r>
              <a:rPr lang="ja-JP" sz="900" kern="1200" dirty="0" smtClean="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中之島</a:t>
            </a:r>
            <a:r>
              <a:rPr lang="en-US" altLang="ja-JP" sz="900" kern="1200" dirty="0" smtClean="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GATE</a:t>
            </a:r>
            <a:r>
              <a:rPr lang="ja-JP" sz="900" kern="1200" dirty="0" smtClean="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）を船で繋いで</a:t>
            </a:r>
            <a:r>
              <a:rPr lang="ja-JP" sz="900" kern="1200"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水都大阪フェスの実施と検証</a:t>
            </a:r>
            <a:endParaRPr lang="ja-JP" sz="900" dirty="0">
              <a:effectLst/>
              <a:latin typeface="Meiryo UI" panose="020B0604030504040204" pitchFamily="50" charset="-128"/>
              <a:ea typeface="Meiryo UI" panose="020B0604030504040204" pitchFamily="50" charset="-128"/>
              <a:cs typeface="ＭＳ Ｐゴシック" panose="020B0600070205080204" pitchFamily="50" charset="-128"/>
            </a:endParaRPr>
          </a:p>
          <a:p>
            <a:pPr marL="216000" indent="-288000" fontAlgn="base">
              <a:spcBef>
                <a:spcPts val="600"/>
              </a:spcBef>
              <a:spcAft>
                <a:spcPts val="0"/>
              </a:spcAft>
            </a:pPr>
            <a:r>
              <a:rPr lang="ja-JP" sz="900" kern="1200" dirty="0" smtClean="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２</a:t>
            </a:r>
            <a:r>
              <a:rPr lang="ja-JP" altLang="en-US" sz="900"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rPr>
              <a:t>）</a:t>
            </a:r>
            <a:r>
              <a:rPr lang="ja-JP" sz="900" kern="1200" dirty="0" smtClean="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中之島</a:t>
            </a:r>
            <a:r>
              <a:rPr lang="ja-JP" sz="900" kern="1200"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公園「</a:t>
            </a:r>
            <a:r>
              <a:rPr lang="ja-JP" sz="900" kern="1200" dirty="0" smtClean="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ピクニックリゾート</a:t>
            </a:r>
            <a:r>
              <a:rPr lang="ja-JP" altLang="en-US" sz="900" kern="1200" dirty="0" smtClean="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a:t>
            </a:r>
            <a:r>
              <a:rPr lang="en-US" altLang="ja-JP" sz="9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
            </a:r>
            <a:br>
              <a:rPr lang="en-US" altLang="ja-JP" sz="9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br>
            <a:r>
              <a:rPr lang="ja-JP" altLang="en-US" sz="900"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rPr>
              <a:t>　⇒</a:t>
            </a:r>
            <a:r>
              <a:rPr lang="en-US" sz="900" kern="1200" dirty="0" smtClean="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4</a:t>
            </a:r>
            <a:r>
              <a:rPr lang="ja-JP" sz="900" kern="1200" dirty="0" smtClean="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日間</a:t>
            </a:r>
            <a:r>
              <a:rPr lang="ja-JP" altLang="en-US" sz="900" kern="1200" dirty="0" smtClean="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a:t>
            </a:r>
            <a:r>
              <a:rPr lang="ja-JP" sz="900" kern="1200" dirty="0" smtClean="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集客</a:t>
            </a:r>
            <a:r>
              <a:rPr lang="ja-JP" sz="900" kern="1200"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約</a:t>
            </a:r>
            <a:r>
              <a:rPr lang="en-US" sz="900" kern="1200"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11</a:t>
            </a:r>
            <a:r>
              <a:rPr lang="ja-JP" sz="900" kern="1200"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万人</a:t>
            </a:r>
            <a:endParaRPr lang="ja-JP" sz="900" dirty="0">
              <a:effectLst/>
              <a:latin typeface="Meiryo UI" panose="020B0604030504040204" pitchFamily="50" charset="-128"/>
              <a:ea typeface="Meiryo UI" panose="020B0604030504040204" pitchFamily="50" charset="-128"/>
              <a:cs typeface="ＭＳ Ｐゴシック" panose="020B0600070205080204" pitchFamily="50" charset="-128"/>
            </a:endParaRPr>
          </a:p>
          <a:p>
            <a:pPr marL="216000" indent="-288000" fontAlgn="base">
              <a:spcBef>
                <a:spcPts val="600"/>
              </a:spcBef>
              <a:spcAft>
                <a:spcPts val="0"/>
              </a:spcAft>
            </a:pPr>
            <a:r>
              <a:rPr lang="ja-JP" sz="900" kern="1200" dirty="0" smtClean="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３</a:t>
            </a:r>
            <a:r>
              <a:rPr lang="ja-JP" altLang="en-US" sz="900"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rPr>
              <a:t>）</a:t>
            </a:r>
            <a:r>
              <a:rPr lang="ja-JP" sz="900" kern="1200" dirty="0" smtClean="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中之島</a:t>
            </a:r>
            <a:r>
              <a:rPr lang="en-US" sz="900" kern="1200"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GATE</a:t>
            </a:r>
            <a:r>
              <a:rPr lang="ja-JP" sz="900" kern="1200"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会場「インナーベイマーケットリゾート</a:t>
            </a:r>
            <a:r>
              <a:rPr lang="ja-JP" sz="900" kern="1200" dirty="0" smtClean="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a:t>
            </a:r>
            <a:r>
              <a:rPr lang="en-US" altLang="ja-JP" sz="900" dirty="0">
                <a:latin typeface="Meiryo UI" panose="020B0604030504040204" pitchFamily="50" charset="-128"/>
                <a:ea typeface="Meiryo UI" panose="020B0604030504040204" pitchFamily="50" charset="-128"/>
                <a:cs typeface="Meiryo UI" panose="020B0604030504040204" pitchFamily="50" charset="-128"/>
              </a:rPr>
              <a:t/>
            </a:r>
            <a:br>
              <a:rPr lang="en-US" altLang="ja-JP" sz="900" dirty="0">
                <a:latin typeface="Meiryo UI" panose="020B0604030504040204" pitchFamily="50" charset="-128"/>
                <a:ea typeface="Meiryo UI" panose="020B0604030504040204" pitchFamily="50" charset="-128"/>
                <a:cs typeface="Meiryo UI" panose="020B0604030504040204" pitchFamily="50" charset="-128"/>
              </a:rPr>
            </a:br>
            <a:r>
              <a:rPr lang="ja-JP" altLang="en-US" sz="900" dirty="0" smtClean="0">
                <a:latin typeface="Meiryo UI" panose="020B0604030504040204" pitchFamily="50" charset="-128"/>
                <a:ea typeface="Meiryo UI" panose="020B0604030504040204" pitchFamily="50" charset="-128"/>
                <a:cs typeface="Meiryo UI" panose="020B0604030504040204" pitchFamily="50" charset="-128"/>
              </a:rPr>
              <a:t>　</a:t>
            </a:r>
            <a:r>
              <a:rPr lang="en-US" sz="900" kern="1200" dirty="0" smtClean="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a:t>
            </a:r>
            <a:r>
              <a:rPr lang="en-US" sz="900" kern="1200"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17</a:t>
            </a:r>
            <a:r>
              <a:rPr lang="ja-JP" sz="900" kern="1200" dirty="0" smtClean="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日間</a:t>
            </a:r>
            <a:r>
              <a:rPr lang="ja-JP" altLang="en-US" sz="900" kern="1200" dirty="0" smtClean="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、集客</a:t>
            </a:r>
            <a:r>
              <a:rPr lang="ja-JP" sz="900" kern="1200" dirty="0" smtClean="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約</a:t>
            </a:r>
            <a:r>
              <a:rPr lang="en-US" sz="900" kern="1200"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5</a:t>
            </a:r>
            <a:r>
              <a:rPr lang="ja-JP" sz="900" kern="1200"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万人</a:t>
            </a:r>
            <a:r>
              <a:rPr lang="ja-JP" sz="900" kern="1200" dirty="0" smtClean="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a:t>
            </a:r>
            <a:endParaRPr lang="en-US" altLang="ja-JP" sz="900" kern="1200" dirty="0" smtClean="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p>
            <a:pPr marL="216000" indent="-288000" algn="r" fontAlgn="base">
              <a:spcBef>
                <a:spcPts val="600"/>
              </a:spcBef>
              <a:spcAft>
                <a:spcPts val="0"/>
              </a:spcAft>
            </a:pPr>
            <a:r>
              <a:rPr lang="ja-JP" altLang="en-US" sz="900" kern="1200" dirty="0" smtClean="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a:t>
            </a:r>
            <a:r>
              <a:rPr lang="en-US" sz="900" kern="1200" dirty="0" smtClean="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2</a:t>
            </a:r>
            <a:r>
              <a:rPr lang="ja-JP" sz="900" kern="1200"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拠点</a:t>
            </a:r>
            <a:r>
              <a:rPr lang="ja-JP" sz="900" kern="1200" dirty="0" smtClean="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で</a:t>
            </a:r>
            <a:r>
              <a:rPr lang="ja-JP" altLang="en-US" sz="900" kern="1200" dirty="0" smtClean="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集客</a:t>
            </a:r>
            <a:r>
              <a:rPr lang="ja-JP" sz="900" kern="1200" dirty="0" smtClean="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約</a:t>
            </a:r>
            <a:r>
              <a:rPr lang="en-US" sz="900" kern="1200" dirty="0" smtClean="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16</a:t>
            </a:r>
            <a:r>
              <a:rPr lang="ja-JP" sz="900" kern="1200" dirty="0" smtClean="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万人</a:t>
            </a:r>
            <a:r>
              <a:rPr lang="ja-JP" altLang="en-US" sz="900" kern="1200" dirty="0" smtClean="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a:t>
            </a:r>
            <a:r>
              <a:rPr lang="ja-JP" sz="900" kern="1200" dirty="0" smtClean="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経済効果約</a:t>
            </a:r>
            <a:r>
              <a:rPr lang="en-US" sz="900" kern="1200"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22</a:t>
            </a:r>
            <a:r>
              <a:rPr lang="ja-JP" sz="900" kern="1200"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億</a:t>
            </a:r>
            <a:r>
              <a:rPr lang="ja-JP" sz="900" kern="1200" dirty="0" smtClean="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円</a:t>
            </a:r>
            <a:endParaRPr lang="ja-JP" sz="900" dirty="0">
              <a:effectLst/>
              <a:latin typeface="Meiryo UI" panose="020B0604030504040204" pitchFamily="50" charset="-128"/>
              <a:ea typeface="Meiryo UI" panose="020B0604030504040204" pitchFamily="50" charset="-128"/>
              <a:cs typeface="ＭＳ Ｐゴシック" panose="020B0600070205080204" pitchFamily="50" charset="-128"/>
            </a:endParaRPr>
          </a:p>
        </p:txBody>
      </p:sp>
      <p:sp>
        <p:nvSpPr>
          <p:cNvPr id="89" name="テキスト ボックス 3"/>
          <p:cNvSpPr txBox="1"/>
          <p:nvPr/>
        </p:nvSpPr>
        <p:spPr>
          <a:xfrm>
            <a:off x="360000" y="216000"/>
            <a:ext cx="11770851" cy="276999"/>
          </a:xfrm>
          <a:prstGeom prst="rect">
            <a:avLst/>
          </a:prstGeom>
          <a:noFill/>
          <a:ln w="6350">
            <a:noFill/>
            <a:prstDash val="dash"/>
          </a:ln>
          <a:effectLst/>
        </p:spPr>
        <p:txBody>
          <a:bodyPr rot="0" spcFirstLastPara="0" vert="horz" wrap="none" lIns="0" tIns="0" rIns="0" bIns="0" numCol="1" spcCol="0" rtlCol="0" fromWordArt="0" anchor="t" anchorCtr="0" forceAA="0" compatLnSpc="1">
            <a:prstTxWarp prst="textNoShape">
              <a:avLst/>
            </a:prstTxWarp>
            <a:spAutoFit/>
          </a:bodyPr>
          <a:lstStyle/>
          <a:p>
            <a:pPr marL="174625" indent="-174625"/>
            <a:r>
              <a:rPr lang="ja-JP" altLang="en-US" sz="1800" b="1" kern="100" dirty="0" smtClean="0">
                <a:latin typeface="Meiryo UI" panose="020B0604030504040204" pitchFamily="50" charset="-128"/>
                <a:ea typeface="Meiryo UI" panose="020B0604030504040204" pitchFamily="50" charset="-128"/>
                <a:cs typeface="Times New Roman" panose="02020603050405020304" pitchFamily="18" charset="0"/>
              </a:rPr>
              <a:t>平成</a:t>
            </a:r>
            <a:r>
              <a:rPr lang="en-US" altLang="ja-JP" sz="1800" b="1" kern="100" dirty="0" smtClean="0">
                <a:latin typeface="Meiryo UI" panose="020B0604030504040204" pitchFamily="50" charset="-128"/>
                <a:ea typeface="Meiryo UI" panose="020B0604030504040204" pitchFamily="50" charset="-128"/>
                <a:cs typeface="Times New Roman" panose="02020603050405020304" pitchFamily="18" charset="0"/>
              </a:rPr>
              <a:t>27</a:t>
            </a:r>
            <a:r>
              <a:rPr lang="ja-JP" altLang="en-US" sz="1800" b="1" kern="100" dirty="0" smtClean="0">
                <a:latin typeface="Meiryo UI" panose="020B0604030504040204" pitchFamily="50" charset="-128"/>
                <a:ea typeface="Meiryo UI" panose="020B0604030504040204" pitchFamily="50" charset="-128"/>
                <a:cs typeface="Times New Roman" panose="02020603050405020304" pitchFamily="18" charset="0"/>
              </a:rPr>
              <a:t>年度 水都大阪パートナーズの取組みについて　</a:t>
            </a:r>
            <a:r>
              <a:rPr lang="ja-JP" altLang="en-US" sz="1800" b="1" kern="100" dirty="0">
                <a:latin typeface="Meiryo UI" panose="020B0604030504040204" pitchFamily="50" charset="-128"/>
                <a:ea typeface="Meiryo UI" panose="020B0604030504040204" pitchFamily="50" charset="-128"/>
                <a:cs typeface="Times New Roman" panose="02020603050405020304" pitchFamily="18" charset="0"/>
              </a:rPr>
              <a:t>ミッション①：</a:t>
            </a:r>
            <a:r>
              <a:rPr lang="ja-JP" altLang="en-US" sz="1800" b="1" kern="100" dirty="0" smtClean="0">
                <a:latin typeface="Meiryo UI" panose="020B0604030504040204" pitchFamily="50" charset="-128"/>
                <a:ea typeface="Meiryo UI" panose="020B0604030504040204" pitchFamily="50" charset="-128"/>
                <a:cs typeface="Times New Roman" panose="02020603050405020304" pitchFamily="18" charset="0"/>
              </a:rPr>
              <a:t>世界各国から注目される「水と光のシンボル空間」の創出</a:t>
            </a:r>
            <a:endParaRPr lang="ja-JP" altLang="ja-JP" sz="2400" b="1" kern="100" spc="-100" dirty="0">
              <a:latin typeface="Meiryo UI" panose="020B0604030504040204" pitchFamily="50" charset="-128"/>
              <a:ea typeface="Meiryo UI" panose="020B0604030504040204" pitchFamily="50" charset="-128"/>
              <a:cs typeface="Times New Roman" panose="02020603050405020304" pitchFamily="18" charset="0"/>
            </a:endParaRPr>
          </a:p>
        </p:txBody>
      </p:sp>
      <p:sp>
        <p:nvSpPr>
          <p:cNvPr id="6" name="テキスト ボックス 5"/>
          <p:cNvSpPr txBox="1"/>
          <p:nvPr/>
        </p:nvSpPr>
        <p:spPr>
          <a:xfrm>
            <a:off x="14256000" y="216000"/>
            <a:ext cx="688256" cy="318924"/>
          </a:xfrm>
          <a:prstGeom prst="rect">
            <a:avLst/>
          </a:prstGeom>
          <a:noFill/>
          <a:ln w="12700">
            <a:solidFill>
              <a:schemeClr val="tx1"/>
            </a:solidFill>
          </a:ln>
        </p:spPr>
        <p:txBody>
          <a:bodyPr wrap="none" lIns="36000" tIns="36000" rIns="36000" bIns="36000" rtlCol="0">
            <a:spAutoFit/>
          </a:bodyPr>
          <a:lstStyle/>
          <a:p>
            <a:r>
              <a:rPr kumimoji="1" lang="ja-JP" altLang="en-US" sz="1600" dirty="0" smtClean="0">
                <a:latin typeface="Meiryo UI" panose="020B0604030504040204" pitchFamily="50" charset="-128"/>
                <a:ea typeface="Meiryo UI" panose="020B0604030504040204" pitchFamily="50" charset="-128"/>
              </a:rPr>
              <a:t>資料１</a:t>
            </a:r>
            <a:endParaRPr kumimoji="1" lang="ja-JP" altLang="en-US" sz="1600" dirty="0">
              <a:latin typeface="Meiryo UI" panose="020B0604030504040204" pitchFamily="50" charset="-128"/>
              <a:ea typeface="Meiryo UI" panose="020B0604030504040204" pitchFamily="50" charset="-128"/>
            </a:endParaRPr>
          </a:p>
        </p:txBody>
      </p:sp>
      <p:sp>
        <p:nvSpPr>
          <p:cNvPr id="166" name="テキスト ボックス 3"/>
          <p:cNvSpPr txBox="1"/>
          <p:nvPr/>
        </p:nvSpPr>
        <p:spPr>
          <a:xfrm>
            <a:off x="12300914" y="216000"/>
            <a:ext cx="1806585" cy="307777"/>
          </a:xfrm>
          <a:prstGeom prst="rect">
            <a:avLst/>
          </a:prstGeom>
          <a:noFill/>
          <a:ln w="6350">
            <a:noFill/>
            <a:prstDash val="dash"/>
          </a:ln>
          <a:effectLst/>
        </p:spPr>
        <p:txBody>
          <a:bodyPr rot="0" spcFirstLastPara="0" vert="horz" wrap="none" lIns="0" tIns="0" rIns="0" bIns="0" numCol="1" spcCol="0" rtlCol="0" fromWordArt="0" anchor="t" anchorCtr="0" forceAA="0" compatLnSpc="1">
            <a:prstTxWarp prst="textNoShape">
              <a:avLst/>
            </a:prstTxWarp>
            <a:spAutoFit/>
          </a:bodyPr>
          <a:lstStyle/>
          <a:p>
            <a:pPr marL="174625" indent="-174625" algn="r"/>
            <a:r>
              <a:rPr lang="ja-JP" altLang="en-US" sz="1000" kern="100" spc="-100" dirty="0" smtClean="0">
                <a:latin typeface="Meiryo UI" panose="020B0604030504040204" pitchFamily="50" charset="-128"/>
                <a:ea typeface="Meiryo UI" panose="020B0604030504040204" pitchFamily="50" charset="-128"/>
                <a:cs typeface="Times New Roman" panose="02020603050405020304" pitchFamily="18" charset="0"/>
              </a:rPr>
              <a:t>第６回水と光のまちづくり推進会議資料</a:t>
            </a:r>
            <a:endParaRPr lang="en-US" altLang="ja-JP" sz="1000" kern="100" spc="-100" dirty="0" smtClean="0">
              <a:latin typeface="Meiryo UI" panose="020B0604030504040204" pitchFamily="50" charset="-128"/>
              <a:ea typeface="Meiryo UI" panose="020B0604030504040204" pitchFamily="50" charset="-128"/>
              <a:cs typeface="Times New Roman" panose="02020603050405020304" pitchFamily="18" charset="0"/>
            </a:endParaRPr>
          </a:p>
          <a:p>
            <a:pPr marL="174625" indent="-174625" algn="r"/>
            <a:r>
              <a:rPr lang="ja-JP" altLang="en-US" sz="1000" kern="100" dirty="0" smtClean="0">
                <a:latin typeface="Meiryo UI" panose="020B0604030504040204" pitchFamily="50" charset="-128"/>
                <a:ea typeface="Meiryo UI" panose="020B0604030504040204" pitchFamily="50" charset="-128"/>
                <a:cs typeface="Times New Roman" panose="02020603050405020304" pitchFamily="18" charset="0"/>
              </a:rPr>
              <a:t>平成</a:t>
            </a:r>
            <a:r>
              <a:rPr lang="en-US" altLang="ja-JP" sz="1000" kern="100" dirty="0" smtClean="0">
                <a:latin typeface="Meiryo UI" panose="020B0604030504040204" pitchFamily="50" charset="-128"/>
                <a:ea typeface="Meiryo UI" panose="020B0604030504040204" pitchFamily="50" charset="-128"/>
                <a:cs typeface="Times New Roman" panose="02020603050405020304" pitchFamily="18" charset="0"/>
              </a:rPr>
              <a:t>2</a:t>
            </a:r>
            <a:r>
              <a:rPr lang="ja-JP" altLang="en-US" sz="1000" kern="100" dirty="0" smtClean="0">
                <a:latin typeface="Meiryo UI" panose="020B0604030504040204" pitchFamily="50" charset="-128"/>
                <a:ea typeface="Meiryo UI" panose="020B0604030504040204" pitchFamily="50" charset="-128"/>
                <a:cs typeface="Times New Roman" panose="02020603050405020304" pitchFamily="18" charset="0"/>
              </a:rPr>
              <a:t>８年２月</a:t>
            </a:r>
            <a:r>
              <a:rPr lang="ja-JP" altLang="en-US" sz="1000" kern="100" dirty="0">
                <a:latin typeface="Meiryo UI" panose="020B0604030504040204" pitchFamily="50" charset="-128"/>
                <a:ea typeface="Meiryo UI" panose="020B0604030504040204" pitchFamily="50" charset="-128"/>
                <a:cs typeface="Times New Roman" panose="02020603050405020304" pitchFamily="18" charset="0"/>
              </a:rPr>
              <a:t>９</a:t>
            </a:r>
            <a:r>
              <a:rPr lang="ja-JP" altLang="en-US" sz="1000" kern="100" dirty="0" smtClean="0">
                <a:latin typeface="Meiryo UI" panose="020B0604030504040204" pitchFamily="50" charset="-128"/>
                <a:ea typeface="Meiryo UI" panose="020B0604030504040204" pitchFamily="50" charset="-128"/>
                <a:cs typeface="Times New Roman" panose="02020603050405020304" pitchFamily="18" charset="0"/>
              </a:rPr>
              <a:t>日</a:t>
            </a:r>
            <a:endParaRPr lang="ja-JP" altLang="ja-JP" sz="1000" kern="100" dirty="0">
              <a:latin typeface="Meiryo UI" panose="020B0604030504040204" pitchFamily="50" charset="-128"/>
              <a:ea typeface="Meiryo UI" panose="020B0604030504040204" pitchFamily="50" charset="-128"/>
              <a:cs typeface="Times New Roman" panose="02020603050405020304" pitchFamily="18" charset="0"/>
            </a:endParaRPr>
          </a:p>
        </p:txBody>
      </p:sp>
      <p:sp>
        <p:nvSpPr>
          <p:cNvPr id="98" name="テキスト ボックス 3"/>
          <p:cNvSpPr txBox="1"/>
          <p:nvPr/>
        </p:nvSpPr>
        <p:spPr>
          <a:xfrm>
            <a:off x="2342235" y="4337794"/>
            <a:ext cx="3057200" cy="408623"/>
          </a:xfrm>
          <a:prstGeom prst="roundRect">
            <a:avLst/>
          </a:prstGeom>
          <a:ln/>
        </p:spPr>
        <p:style>
          <a:lnRef idx="3">
            <a:schemeClr val="lt1"/>
          </a:lnRef>
          <a:fillRef idx="1">
            <a:schemeClr val="accent4"/>
          </a:fillRef>
          <a:effectRef idx="1">
            <a:schemeClr val="accent4"/>
          </a:effectRef>
          <a:fontRef idx="minor">
            <a:schemeClr val="lt1"/>
          </a:fontRef>
        </p:style>
        <p:txBody>
          <a:bodyPr rot="0" spcFirstLastPara="0" vert="horz" wrap="square" lIns="0" tIns="0" rIns="0" bIns="0" numCol="1" spcCol="0" rtlCol="0" fromWordArt="0" anchor="ctr" anchorCtr="0" forceAA="0" compatLnSpc="1">
            <a:prstTxWarp prst="textNoShape">
              <a:avLst/>
            </a:prstTxWarp>
            <a:spAutoFit/>
          </a:bodyPr>
          <a:lstStyle/>
          <a:p>
            <a:pPr algn="ctr">
              <a:lnSpc>
                <a:spcPct val="150000"/>
              </a:lnSpc>
              <a:spcAft>
                <a:spcPts val="0"/>
              </a:spcAft>
            </a:pPr>
            <a:r>
              <a:rPr lang="ja-JP" altLang="en-US" sz="1600" kern="100" dirty="0" smtClean="0">
                <a:latin typeface="HGPｺﾞｼｯｸE" panose="020B0900000000000000" pitchFamily="50" charset="-128"/>
                <a:ea typeface="HGPｺﾞｼｯｸE" panose="020B0900000000000000" pitchFamily="50" charset="-128"/>
                <a:cs typeface="Times New Roman" panose="02020603050405020304" pitchFamily="18" charset="0"/>
              </a:rPr>
              <a:t>Ｈ２７年度取組み（課題・成果）</a:t>
            </a:r>
            <a:endParaRPr lang="ja-JP" sz="1600" kern="100" dirty="0">
              <a:effectLst/>
              <a:latin typeface="HGPｺﾞｼｯｸE" panose="020B0900000000000000" pitchFamily="50" charset="-128"/>
              <a:ea typeface="HGPｺﾞｼｯｸE" panose="020B0900000000000000" pitchFamily="50" charset="-128"/>
              <a:cs typeface="Times New Roman" panose="02020603050405020304" pitchFamily="18" charset="0"/>
            </a:endParaRPr>
          </a:p>
        </p:txBody>
      </p:sp>
      <p:sp>
        <p:nvSpPr>
          <p:cNvPr id="136" name="右矢印 135"/>
          <p:cNvSpPr/>
          <p:nvPr/>
        </p:nvSpPr>
        <p:spPr>
          <a:xfrm>
            <a:off x="6822000" y="1998000"/>
            <a:ext cx="252000" cy="756000"/>
          </a:xfrm>
          <a:prstGeom prst="rightArrow">
            <a:avLst>
              <a:gd name="adj1" fmla="val 50000"/>
              <a:gd name="adj2" fmla="val 70879"/>
            </a:avLst>
          </a:prstGeom>
          <a:solidFill>
            <a:sysClr val="windowText" lastClr="000000">
              <a:lumMod val="50000"/>
              <a:lumOff val="50000"/>
            </a:sysClr>
          </a:solidFill>
          <a:ln w="12700" cap="flat" cmpd="sng" algn="ctr">
            <a:solidFill>
              <a:sysClr val="windowText" lastClr="000000"/>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ja-JP" altLang="en-US">
              <a:latin typeface="HGPｺﾞｼｯｸM" panose="020B0600000000000000" pitchFamily="50" charset="-128"/>
              <a:ea typeface="HGPｺﾞｼｯｸM" panose="020B0600000000000000" pitchFamily="50" charset="-128"/>
            </a:endParaRPr>
          </a:p>
        </p:txBody>
      </p:sp>
      <p:pic>
        <p:nvPicPr>
          <p:cNvPr id="14" name="図 13"/>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417456" y="6010988"/>
            <a:ext cx="1741619" cy="1161079"/>
          </a:xfrm>
          <a:prstGeom prst="rect">
            <a:avLst/>
          </a:prstGeom>
        </p:spPr>
      </p:pic>
      <p:pic>
        <p:nvPicPr>
          <p:cNvPr id="15" name="図 14"/>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417456" y="4453806"/>
            <a:ext cx="1741619" cy="1160625"/>
          </a:xfrm>
          <a:prstGeom prst="rect">
            <a:avLst/>
          </a:prstGeom>
        </p:spPr>
      </p:pic>
      <p:sp>
        <p:nvSpPr>
          <p:cNvPr id="61" name="Text Box 11"/>
          <p:cNvSpPr txBox="1">
            <a:spLocks noChangeArrowheads="1"/>
          </p:cNvSpPr>
          <p:nvPr/>
        </p:nvSpPr>
        <p:spPr bwMode="auto">
          <a:xfrm>
            <a:off x="720691" y="5614431"/>
            <a:ext cx="1431992" cy="123111"/>
          </a:xfrm>
          <a:prstGeom prst="rect">
            <a:avLst/>
          </a:prstGeom>
          <a:noFill/>
          <a:ln w="9525">
            <a:noFill/>
            <a:miter lim="800000"/>
            <a:headEnd/>
            <a:tailEnd/>
          </a:ln>
        </p:spPr>
        <p:txBody>
          <a:bodyPr wrap="square" lIns="0" tIns="0" rIns="0" bIns="0">
            <a:spAutoFit/>
          </a:bodyPr>
          <a:lstStyle/>
          <a:p>
            <a:pPr algn="r" defTabSz="518925"/>
            <a:r>
              <a:rPr lang="ja-JP" altLang="en-US" sz="800" b="1" dirty="0" smtClean="0">
                <a:latin typeface="Meiryo UI" panose="020B0604030504040204" pitchFamily="50" charset="-128"/>
                <a:ea typeface="Meiryo UI" panose="020B0604030504040204" pitchFamily="50" charset="-128"/>
                <a:cs typeface="ＭＳ Ｐゴシック" pitchFamily="50" charset="-128"/>
              </a:rPr>
              <a:t>中之島オープンテラス</a:t>
            </a:r>
            <a:endParaRPr lang="ja-JP" altLang="ja-JP" sz="800" b="1" dirty="0">
              <a:latin typeface="Meiryo UI" panose="020B0604030504040204" pitchFamily="50" charset="-128"/>
              <a:ea typeface="Meiryo UI" panose="020B0604030504040204" pitchFamily="50" charset="-128"/>
              <a:cs typeface="ＭＳ Ｐゴシック" pitchFamily="50" charset="-128"/>
            </a:endParaRPr>
          </a:p>
        </p:txBody>
      </p:sp>
      <p:sp>
        <p:nvSpPr>
          <p:cNvPr id="62" name="Text Box 11"/>
          <p:cNvSpPr txBox="1">
            <a:spLocks noChangeArrowheads="1"/>
          </p:cNvSpPr>
          <p:nvPr/>
        </p:nvSpPr>
        <p:spPr bwMode="auto">
          <a:xfrm>
            <a:off x="417456" y="7191791"/>
            <a:ext cx="1706061" cy="246221"/>
          </a:xfrm>
          <a:prstGeom prst="rect">
            <a:avLst/>
          </a:prstGeom>
          <a:noFill/>
          <a:ln w="9525">
            <a:noFill/>
            <a:miter lim="800000"/>
            <a:headEnd/>
            <a:tailEnd/>
          </a:ln>
        </p:spPr>
        <p:txBody>
          <a:bodyPr wrap="square" lIns="0" tIns="0" rIns="0" bIns="0">
            <a:spAutoFit/>
          </a:bodyPr>
          <a:lstStyle/>
          <a:p>
            <a:pPr algn="r" defTabSz="518925"/>
            <a:r>
              <a:rPr lang="en-US" altLang="ja-JP" sz="800" b="1" dirty="0" smtClean="0">
                <a:latin typeface="Meiryo UI" panose="020B0604030504040204" pitchFamily="50" charset="-128"/>
                <a:ea typeface="Meiryo UI" panose="020B0604030504040204" pitchFamily="50" charset="-128"/>
                <a:cs typeface="ＭＳ Ｐゴシック" pitchFamily="50" charset="-128"/>
              </a:rPr>
              <a:t>[</a:t>
            </a:r>
            <a:r>
              <a:rPr lang="ja-JP" altLang="en-US" sz="800" b="1" dirty="0" smtClean="0">
                <a:latin typeface="Meiryo UI" panose="020B0604030504040204" pitchFamily="50" charset="-128"/>
                <a:ea typeface="Meiryo UI" panose="020B0604030504040204" pitchFamily="50" charset="-128"/>
                <a:cs typeface="ＭＳ Ｐゴシック" pitchFamily="50" charset="-128"/>
              </a:rPr>
              <a:t>水都大阪フェス</a:t>
            </a:r>
            <a:r>
              <a:rPr lang="en-US" altLang="ja-JP" sz="800" b="1" dirty="0" smtClean="0">
                <a:latin typeface="Meiryo UI" panose="020B0604030504040204" pitchFamily="50" charset="-128"/>
                <a:ea typeface="Meiryo UI" panose="020B0604030504040204" pitchFamily="50" charset="-128"/>
                <a:cs typeface="ＭＳ Ｐゴシック" pitchFamily="50" charset="-128"/>
              </a:rPr>
              <a:t>2015</a:t>
            </a:r>
            <a:r>
              <a:rPr lang="ja-JP" altLang="en-US" sz="800" b="1" dirty="0" smtClean="0">
                <a:latin typeface="Meiryo UI" panose="020B0604030504040204" pitchFamily="50" charset="-128"/>
                <a:ea typeface="Meiryo UI" panose="020B0604030504040204" pitchFamily="50" charset="-128"/>
                <a:cs typeface="ＭＳ Ｐゴシック" pitchFamily="50" charset="-128"/>
              </a:rPr>
              <a:t>」における</a:t>
            </a:r>
            <a:endParaRPr lang="en-US" altLang="ja-JP" sz="800" b="1" dirty="0" smtClean="0">
              <a:latin typeface="Meiryo UI" panose="020B0604030504040204" pitchFamily="50" charset="-128"/>
              <a:ea typeface="Meiryo UI" panose="020B0604030504040204" pitchFamily="50" charset="-128"/>
              <a:cs typeface="ＭＳ Ｐゴシック" pitchFamily="50" charset="-128"/>
            </a:endParaRPr>
          </a:p>
          <a:p>
            <a:pPr algn="r" defTabSz="518925"/>
            <a:r>
              <a:rPr lang="ja-JP" altLang="en-US" sz="800" b="1" dirty="0" smtClean="0">
                <a:latin typeface="Meiryo UI" panose="020B0604030504040204" pitchFamily="50" charset="-128"/>
                <a:ea typeface="Meiryo UI" panose="020B0604030504040204" pitchFamily="50" charset="-128"/>
                <a:cs typeface="ＭＳ Ｐゴシック" pitchFamily="50" charset="-128"/>
              </a:rPr>
              <a:t>ラバー・ダック</a:t>
            </a:r>
            <a:endParaRPr lang="ja-JP" altLang="ja-JP" sz="800" b="1" dirty="0">
              <a:latin typeface="Meiryo UI" panose="020B0604030504040204" pitchFamily="50" charset="-128"/>
              <a:ea typeface="Meiryo UI" panose="020B0604030504040204" pitchFamily="50" charset="-128"/>
              <a:cs typeface="ＭＳ Ｐゴシック" pitchFamily="50" charset="-128"/>
            </a:endParaRPr>
          </a:p>
        </p:txBody>
      </p:sp>
      <p:sp>
        <p:nvSpPr>
          <p:cNvPr id="57" name="テキスト ボックス 3"/>
          <p:cNvSpPr txBox="1"/>
          <p:nvPr/>
        </p:nvSpPr>
        <p:spPr>
          <a:xfrm>
            <a:off x="10314000" y="4229441"/>
            <a:ext cx="4374000" cy="4068793"/>
          </a:xfrm>
          <a:prstGeom prst="rect">
            <a:avLst/>
          </a:prstGeom>
          <a:noFill/>
          <a:ln w="12700">
            <a:solidFill>
              <a:schemeClr val="accent2">
                <a:lumMod val="75000"/>
              </a:schemeClr>
            </a:solidFill>
            <a:prstDash val="sysDash"/>
          </a:ln>
          <a:effectLst/>
        </p:spPr>
        <p:txBody>
          <a:bodyPr rot="0" spcFirstLastPara="0" vert="horz" wrap="square" lIns="0" tIns="0" rIns="0" bIns="0" numCol="1" spcCol="0" rtlCol="0" fromWordArt="0" anchor="t" anchorCtr="0" forceAA="0" compatLnSpc="1">
            <a:prstTxWarp prst="textNoShape">
              <a:avLst/>
            </a:prstTxWarp>
            <a:noAutofit/>
          </a:bodyPr>
          <a:lstStyle/>
          <a:p>
            <a:pPr marL="180000" indent="-216000">
              <a:defRPr/>
            </a:pPr>
            <a:endParaRPr lang="en-US" altLang="ja-JP" sz="1400" kern="100" dirty="0" smtClean="0">
              <a:latin typeface="Meiryo UI" panose="020B0604030504040204" pitchFamily="50" charset="-128"/>
              <a:ea typeface="Meiryo UI" panose="020B0604030504040204" pitchFamily="50" charset="-128"/>
              <a:cs typeface="Times New Roman" panose="02020603050405020304" pitchFamily="18" charset="0"/>
            </a:endParaRPr>
          </a:p>
          <a:p>
            <a:pPr marL="180000" indent="-216000">
              <a:defRPr/>
            </a:pPr>
            <a:endParaRPr lang="en-US" altLang="ja-JP" sz="1400" kern="100" dirty="0" smtClean="0">
              <a:latin typeface="Meiryo UI" panose="020B0604030504040204" pitchFamily="50" charset="-128"/>
              <a:ea typeface="Meiryo UI" panose="020B0604030504040204" pitchFamily="50" charset="-128"/>
              <a:cs typeface="Times New Roman" panose="02020603050405020304" pitchFamily="18" charset="0"/>
            </a:endParaRPr>
          </a:p>
          <a:p>
            <a:pPr marL="180000" indent="-216000">
              <a:defRPr/>
            </a:pPr>
            <a:endParaRPr lang="en-US" altLang="ja-JP" sz="1400" kern="100" dirty="0" smtClean="0">
              <a:latin typeface="Meiryo UI" panose="020B0604030504040204" pitchFamily="50" charset="-128"/>
              <a:ea typeface="Meiryo UI" panose="020B0604030504040204" pitchFamily="50" charset="-128"/>
              <a:cs typeface="Times New Roman" panose="02020603050405020304" pitchFamily="18" charset="0"/>
            </a:endParaRPr>
          </a:p>
          <a:p>
            <a:pPr marL="180000" indent="-216000">
              <a:defRPr/>
            </a:pPr>
            <a:r>
              <a:rPr lang="ja-JP" altLang="en-US" sz="1800" kern="100" dirty="0" smtClean="0">
                <a:latin typeface="Meiryo UI" panose="020B0604030504040204" pitchFamily="50" charset="-128"/>
                <a:ea typeface="Meiryo UI" panose="020B0604030504040204" pitchFamily="50" charset="-128"/>
                <a:cs typeface="Times New Roman" panose="02020603050405020304" pitchFamily="18" charset="0"/>
              </a:rPr>
              <a:t> </a:t>
            </a:r>
            <a:r>
              <a:rPr lang="ja-JP" altLang="en-US" sz="1800" kern="100" dirty="0">
                <a:latin typeface="Meiryo UI" panose="020B0604030504040204" pitchFamily="50" charset="-128"/>
                <a:ea typeface="Meiryo UI" panose="020B0604030504040204" pitchFamily="50" charset="-128"/>
                <a:cs typeface="Times New Roman" panose="02020603050405020304" pitchFamily="18" charset="0"/>
              </a:rPr>
              <a:t>◆公共空間の継続的活用</a:t>
            </a:r>
            <a:endParaRPr lang="en-US" altLang="ja-JP" sz="1800" kern="100" dirty="0">
              <a:latin typeface="Meiryo UI" panose="020B0604030504040204" pitchFamily="50" charset="-128"/>
              <a:ea typeface="Meiryo UI" panose="020B0604030504040204" pitchFamily="50" charset="-128"/>
              <a:cs typeface="Times New Roman" panose="02020603050405020304" pitchFamily="18" charset="0"/>
            </a:endParaRPr>
          </a:p>
          <a:p>
            <a:pPr marL="180000" indent="-216000">
              <a:spcBef>
                <a:spcPts val="300"/>
              </a:spcBef>
              <a:defRPr/>
            </a:pPr>
            <a:r>
              <a:rPr lang="ja-JP" altLang="en-US" sz="1800" kern="100" dirty="0" smtClean="0">
                <a:latin typeface="Meiryo UI" panose="020B0604030504040204" pitchFamily="50" charset="-128"/>
                <a:ea typeface="Meiryo UI" panose="020B0604030504040204" pitchFamily="50" charset="-128"/>
                <a:cs typeface="Times New Roman" panose="02020603050405020304" pitchFamily="18" charset="0"/>
              </a:rPr>
              <a:t> </a:t>
            </a:r>
            <a:r>
              <a:rPr lang="ja-JP" altLang="en-US" sz="1800" kern="100" dirty="0">
                <a:latin typeface="Meiryo UI" panose="020B0604030504040204" pitchFamily="50" charset="-128"/>
                <a:ea typeface="Meiryo UI" panose="020B0604030504040204" pitchFamily="50" charset="-128"/>
                <a:cs typeface="Times New Roman" panose="02020603050405020304" pitchFamily="18" charset="0"/>
              </a:rPr>
              <a:t>　</a:t>
            </a:r>
            <a:r>
              <a:rPr lang="ja-JP" altLang="en-US" sz="1400" kern="100" dirty="0" smtClean="0">
                <a:latin typeface="Meiryo UI" panose="020B0604030504040204" pitchFamily="50" charset="-128"/>
                <a:ea typeface="Meiryo UI" panose="020B0604030504040204" pitchFamily="50" charset="-128"/>
                <a:cs typeface="Times New Roman" panose="02020603050405020304" pitchFamily="18" charset="0"/>
              </a:rPr>
              <a:t>・</a:t>
            </a:r>
            <a:r>
              <a:rPr lang="ja-JP" altLang="en-US" sz="1400" kern="100" dirty="0">
                <a:latin typeface="Meiryo UI" panose="020B0604030504040204" pitchFamily="50" charset="-128"/>
                <a:ea typeface="Meiryo UI" panose="020B0604030504040204" pitchFamily="50" charset="-128"/>
                <a:cs typeface="Times New Roman" panose="02020603050405020304" pitchFamily="18" charset="0"/>
              </a:rPr>
              <a:t>水辺のまちあそび（フェス含む）の発展的継続</a:t>
            </a:r>
            <a:r>
              <a:rPr lang="ja-JP" altLang="en-US" sz="1400" kern="100" dirty="0" smtClean="0">
                <a:latin typeface="Meiryo UI" panose="020B0604030504040204" pitchFamily="50" charset="-128"/>
                <a:ea typeface="Meiryo UI" panose="020B0604030504040204" pitchFamily="50" charset="-128"/>
                <a:cs typeface="Times New Roman" panose="02020603050405020304" pitchFamily="18" charset="0"/>
              </a:rPr>
              <a:t>と賑わいの</a:t>
            </a:r>
            <a:endParaRPr lang="en-US" altLang="ja-JP" sz="1400" kern="100" dirty="0" smtClean="0">
              <a:latin typeface="Meiryo UI" panose="020B0604030504040204" pitchFamily="50" charset="-128"/>
              <a:ea typeface="Meiryo UI" panose="020B0604030504040204" pitchFamily="50" charset="-128"/>
              <a:cs typeface="Times New Roman" panose="02020603050405020304" pitchFamily="18" charset="0"/>
            </a:endParaRPr>
          </a:p>
          <a:p>
            <a:pPr marL="180000" indent="-216000">
              <a:spcBef>
                <a:spcPts val="300"/>
              </a:spcBef>
              <a:defRPr/>
            </a:pPr>
            <a:r>
              <a:rPr lang="ja-JP" altLang="en-US" sz="1400" kern="100" dirty="0">
                <a:latin typeface="Meiryo UI" panose="020B0604030504040204" pitchFamily="50" charset="-128"/>
                <a:ea typeface="Meiryo UI" panose="020B0604030504040204" pitchFamily="50" charset="-128"/>
                <a:cs typeface="Times New Roman" panose="02020603050405020304" pitchFamily="18" charset="0"/>
              </a:rPr>
              <a:t>　</a:t>
            </a:r>
            <a:r>
              <a:rPr lang="ja-JP" altLang="en-US" sz="1400" kern="100" dirty="0" smtClean="0">
                <a:latin typeface="Meiryo UI" panose="020B0604030504040204" pitchFamily="50" charset="-128"/>
                <a:ea typeface="Meiryo UI" panose="020B0604030504040204" pitchFamily="50" charset="-128"/>
                <a:cs typeface="Times New Roman" panose="02020603050405020304" pitchFamily="18" charset="0"/>
              </a:rPr>
              <a:t>　　定常化</a:t>
            </a:r>
            <a:endParaRPr lang="en-US" altLang="ja-JP" sz="1400" kern="100" dirty="0">
              <a:latin typeface="Meiryo UI" panose="020B0604030504040204" pitchFamily="50" charset="-128"/>
              <a:ea typeface="Meiryo UI" panose="020B0604030504040204" pitchFamily="50" charset="-128"/>
              <a:cs typeface="Times New Roman" panose="02020603050405020304" pitchFamily="18" charset="0"/>
            </a:endParaRPr>
          </a:p>
          <a:p>
            <a:pPr marL="180000" indent="-216000">
              <a:spcBef>
                <a:spcPts val="300"/>
              </a:spcBef>
              <a:defRPr/>
            </a:pPr>
            <a:r>
              <a:rPr lang="ja-JP" altLang="en-US" sz="1400" kern="100" dirty="0">
                <a:latin typeface="Meiryo UI" panose="020B0604030504040204" pitchFamily="50" charset="-128"/>
                <a:ea typeface="Meiryo UI" panose="020B0604030504040204" pitchFamily="50" charset="-128"/>
                <a:cs typeface="Times New Roman" panose="02020603050405020304" pitchFamily="18" charset="0"/>
              </a:rPr>
              <a:t>　</a:t>
            </a:r>
            <a:r>
              <a:rPr lang="ja-JP" altLang="en-US" sz="1400" kern="100" dirty="0" smtClean="0">
                <a:latin typeface="Meiryo UI" panose="020B0604030504040204" pitchFamily="50" charset="-128"/>
                <a:ea typeface="Meiryo UI" panose="020B0604030504040204" pitchFamily="50" charset="-128"/>
                <a:cs typeface="Times New Roman" panose="02020603050405020304" pitchFamily="18" charset="0"/>
              </a:rPr>
              <a:t>  ・</a:t>
            </a:r>
            <a:r>
              <a:rPr lang="ja-JP" altLang="en-US" sz="1400" kern="100" dirty="0">
                <a:latin typeface="Meiryo UI" panose="020B0604030504040204" pitchFamily="50" charset="-128"/>
                <a:ea typeface="Meiryo UI" panose="020B0604030504040204" pitchFamily="50" charset="-128"/>
                <a:cs typeface="Times New Roman" panose="02020603050405020304" pitchFamily="18" charset="0"/>
              </a:rPr>
              <a:t>マルシェ等にぎわい創出ﾌﾟﾛｸﾞﾗﾑ（公募等）の</a:t>
            </a:r>
            <a:r>
              <a:rPr lang="ja-JP" altLang="en-US" sz="1400" kern="100" dirty="0" smtClean="0">
                <a:latin typeface="Meiryo UI" panose="020B0604030504040204" pitchFamily="50" charset="-128"/>
                <a:ea typeface="Meiryo UI" panose="020B0604030504040204" pitchFamily="50" charset="-128"/>
                <a:cs typeface="Times New Roman" panose="02020603050405020304" pitchFamily="18" charset="0"/>
              </a:rPr>
              <a:t>実施</a:t>
            </a:r>
            <a:endParaRPr lang="en-US" altLang="ja-JP" sz="1400" kern="100" dirty="0" smtClean="0">
              <a:latin typeface="Meiryo UI" panose="020B0604030504040204" pitchFamily="50" charset="-128"/>
              <a:ea typeface="Meiryo UI" panose="020B0604030504040204" pitchFamily="50" charset="-128"/>
              <a:cs typeface="Times New Roman" panose="02020603050405020304" pitchFamily="18" charset="0"/>
            </a:endParaRPr>
          </a:p>
          <a:p>
            <a:pPr marL="180000" indent="-216000">
              <a:spcBef>
                <a:spcPts val="300"/>
              </a:spcBef>
              <a:defRPr/>
            </a:pPr>
            <a:endParaRPr lang="en-US" altLang="ja-JP" sz="1400" kern="100" dirty="0">
              <a:latin typeface="Meiryo UI" panose="020B0604030504040204" pitchFamily="50" charset="-128"/>
              <a:ea typeface="Meiryo UI" panose="020B0604030504040204" pitchFamily="50" charset="-128"/>
              <a:cs typeface="Times New Roman" panose="02020603050405020304" pitchFamily="18" charset="0"/>
            </a:endParaRPr>
          </a:p>
          <a:p>
            <a:pPr marL="180000" indent="-216000">
              <a:defRPr/>
            </a:pPr>
            <a:r>
              <a:rPr lang="ja-JP" altLang="en-US" sz="1800" kern="100" dirty="0" smtClean="0">
                <a:latin typeface="Meiryo UI" panose="020B0604030504040204" pitchFamily="50" charset="-128"/>
                <a:ea typeface="Meiryo UI" panose="020B0604030504040204" pitchFamily="50" charset="-128"/>
                <a:cs typeface="Times New Roman" panose="02020603050405020304" pitchFamily="18" charset="0"/>
              </a:rPr>
              <a:t>◆賑わい</a:t>
            </a:r>
            <a:r>
              <a:rPr lang="ja-JP" altLang="en-US" sz="1800" kern="100" dirty="0">
                <a:latin typeface="Meiryo UI" panose="020B0604030504040204" pitchFamily="50" charset="-128"/>
                <a:ea typeface="Meiryo UI" panose="020B0604030504040204" pitchFamily="50" charset="-128"/>
                <a:cs typeface="Times New Roman" panose="02020603050405020304" pitchFamily="18" charset="0"/>
              </a:rPr>
              <a:t>の総合</a:t>
            </a:r>
            <a:r>
              <a:rPr lang="ja-JP" altLang="en-US" sz="1800" kern="100" dirty="0" smtClean="0">
                <a:latin typeface="Meiryo UI" panose="020B0604030504040204" pitchFamily="50" charset="-128"/>
                <a:ea typeface="Meiryo UI" panose="020B0604030504040204" pitchFamily="50" charset="-128"/>
                <a:cs typeface="Times New Roman" panose="02020603050405020304" pitchFamily="18" charset="0"/>
              </a:rPr>
              <a:t>プロデュースと検証</a:t>
            </a:r>
            <a:endParaRPr lang="en-US" altLang="ja-JP" sz="1800" kern="100" dirty="0">
              <a:latin typeface="Meiryo UI" panose="020B0604030504040204" pitchFamily="50" charset="-128"/>
              <a:ea typeface="Meiryo UI" panose="020B0604030504040204" pitchFamily="50" charset="-128"/>
              <a:cs typeface="Times New Roman" panose="02020603050405020304" pitchFamily="18" charset="0"/>
            </a:endParaRPr>
          </a:p>
          <a:p>
            <a:pPr marL="179388" indent="-215900">
              <a:defRPr/>
            </a:pPr>
            <a:r>
              <a:rPr lang="ja-JP" altLang="en-US" sz="1800" kern="100" dirty="0">
                <a:latin typeface="Meiryo UI" panose="020B0604030504040204" pitchFamily="50" charset="-128"/>
                <a:ea typeface="Meiryo UI" panose="020B0604030504040204" pitchFamily="50" charset="-128"/>
                <a:cs typeface="Times New Roman" panose="02020603050405020304" pitchFamily="18" charset="0"/>
              </a:rPr>
              <a:t>　 </a:t>
            </a:r>
            <a:r>
              <a:rPr lang="ja-JP" altLang="en-US" sz="1800" kern="100" dirty="0" smtClean="0">
                <a:latin typeface="Meiryo UI" panose="020B0604030504040204" pitchFamily="50" charset="-128"/>
                <a:ea typeface="Meiryo UI" panose="020B0604030504040204" pitchFamily="50" charset="-128"/>
                <a:cs typeface="Times New Roman" panose="02020603050405020304" pitchFamily="18" charset="0"/>
              </a:rPr>
              <a:t>・</a:t>
            </a:r>
            <a:r>
              <a:rPr lang="ja-JP" altLang="en-US" sz="1400" kern="100" dirty="0" smtClean="0">
                <a:latin typeface="Meiryo UI" panose="020B0604030504040204" pitchFamily="50" charset="-128"/>
                <a:ea typeface="Meiryo UI" panose="020B0604030504040204" pitchFamily="50" charset="-128"/>
                <a:cs typeface="Times New Roman" panose="02020603050405020304" pitchFamily="18" charset="0"/>
              </a:rPr>
              <a:t>関係事</a:t>
            </a:r>
            <a:r>
              <a:rPr lang="ja-JP" altLang="en-US" sz="1400" kern="100" dirty="0">
                <a:latin typeface="Meiryo UI" panose="020B0604030504040204" pitchFamily="50" charset="-128"/>
                <a:ea typeface="Meiryo UI" panose="020B0604030504040204" pitchFamily="50" charset="-128"/>
                <a:cs typeface="Times New Roman" panose="02020603050405020304" pitchFamily="18" charset="0"/>
              </a:rPr>
              <a:t>業者との調整を踏まえ、</a:t>
            </a:r>
            <a:r>
              <a:rPr lang="ja-JP" altLang="en-US" sz="1400" kern="100" dirty="0" smtClean="0">
                <a:latin typeface="Meiryo UI" panose="020B0604030504040204" pitchFamily="50" charset="-128"/>
                <a:ea typeface="Meiryo UI" panose="020B0604030504040204" pitchFamily="50" charset="-128"/>
                <a:cs typeface="Times New Roman" panose="02020603050405020304" pitchFamily="18" charset="0"/>
              </a:rPr>
              <a:t>賑わいの</a:t>
            </a:r>
            <a:r>
              <a:rPr lang="ja-JP" altLang="en-US" sz="1400" kern="100" dirty="0">
                <a:latin typeface="Meiryo UI" panose="020B0604030504040204" pitchFamily="50" charset="-128"/>
                <a:ea typeface="Meiryo UI" panose="020B0604030504040204" pitchFamily="50" charset="-128"/>
                <a:cs typeface="Times New Roman" panose="02020603050405020304" pitchFamily="18" charset="0"/>
              </a:rPr>
              <a:t>定常化を</a:t>
            </a:r>
            <a:r>
              <a:rPr lang="ja-JP" altLang="en-US" sz="1400" kern="100" dirty="0" smtClean="0">
                <a:latin typeface="Meiryo UI" panose="020B0604030504040204" pitchFamily="50" charset="-128"/>
                <a:ea typeface="Meiryo UI" panose="020B0604030504040204" pitchFamily="50" charset="-128"/>
                <a:cs typeface="Times New Roman" panose="02020603050405020304" pitchFamily="18" charset="0"/>
              </a:rPr>
              <a:t>通じて</a:t>
            </a:r>
            <a:endParaRPr lang="en-US" altLang="ja-JP" sz="1400" kern="100" dirty="0" smtClean="0">
              <a:latin typeface="Meiryo UI" panose="020B0604030504040204" pitchFamily="50" charset="-128"/>
              <a:ea typeface="Meiryo UI" panose="020B0604030504040204" pitchFamily="50" charset="-128"/>
              <a:cs typeface="Times New Roman" panose="02020603050405020304" pitchFamily="18" charset="0"/>
            </a:endParaRPr>
          </a:p>
          <a:p>
            <a:pPr marL="180000" indent="-216000">
              <a:defRPr/>
            </a:pPr>
            <a:r>
              <a:rPr lang="en-US" altLang="ja-JP" sz="1400" kern="100" dirty="0">
                <a:latin typeface="Meiryo UI" panose="020B0604030504040204" pitchFamily="50" charset="-128"/>
                <a:ea typeface="Meiryo UI" panose="020B0604030504040204" pitchFamily="50" charset="-128"/>
                <a:cs typeface="Times New Roman" panose="02020603050405020304" pitchFamily="18" charset="0"/>
              </a:rPr>
              <a:t> </a:t>
            </a:r>
            <a:r>
              <a:rPr lang="en-US" altLang="ja-JP" sz="1400" kern="100" dirty="0" smtClean="0">
                <a:latin typeface="Meiryo UI" panose="020B0604030504040204" pitchFamily="50" charset="-128"/>
                <a:ea typeface="Meiryo UI" panose="020B0604030504040204" pitchFamily="50" charset="-128"/>
                <a:cs typeface="Times New Roman" panose="02020603050405020304" pitchFamily="18" charset="0"/>
              </a:rPr>
              <a:t>      </a:t>
            </a:r>
            <a:r>
              <a:rPr lang="ja-JP" altLang="en-US" sz="1400" kern="100" dirty="0" smtClean="0">
                <a:latin typeface="Meiryo UI" panose="020B0604030504040204" pitchFamily="50" charset="-128"/>
                <a:ea typeface="Meiryo UI" panose="020B0604030504040204" pitchFamily="50" charset="-128"/>
                <a:cs typeface="Times New Roman" panose="02020603050405020304" pitchFamily="18" charset="0"/>
              </a:rPr>
              <a:t>実施検証</a:t>
            </a:r>
            <a:endParaRPr lang="en-US" altLang="ja-JP" sz="1400" kern="100" dirty="0">
              <a:latin typeface="Meiryo UI" panose="020B0604030504040204" pitchFamily="50" charset="-128"/>
              <a:ea typeface="Meiryo UI" panose="020B0604030504040204" pitchFamily="50" charset="-128"/>
              <a:cs typeface="Times New Roman" panose="02020603050405020304" pitchFamily="18" charset="0"/>
            </a:endParaRPr>
          </a:p>
          <a:p>
            <a:pPr marL="180000" indent="-216000">
              <a:defRPr/>
            </a:pPr>
            <a:endParaRPr lang="en-US" altLang="ja-JP" sz="1400" kern="100" dirty="0" smtClean="0">
              <a:latin typeface="Meiryo UI" panose="020B0604030504040204" pitchFamily="50" charset="-128"/>
              <a:ea typeface="Meiryo UI" panose="020B0604030504040204" pitchFamily="50" charset="-128"/>
              <a:cs typeface="Times New Roman" panose="02020603050405020304" pitchFamily="18" charset="0"/>
            </a:endParaRPr>
          </a:p>
          <a:p>
            <a:pPr marL="36513" indent="-73025">
              <a:defRPr/>
            </a:pPr>
            <a:r>
              <a:rPr lang="ja-JP" altLang="en-US" sz="1800" kern="100" dirty="0" smtClean="0">
                <a:latin typeface="Meiryo UI" panose="020B0604030504040204" pitchFamily="50" charset="-128"/>
                <a:ea typeface="Meiryo UI" panose="020B0604030504040204" pitchFamily="50" charset="-128"/>
                <a:cs typeface="Times New Roman" panose="02020603050405020304" pitchFamily="18" charset="0"/>
              </a:rPr>
              <a:t>◆水陸</a:t>
            </a:r>
            <a:r>
              <a:rPr lang="ja-JP" altLang="en-US" sz="1800" kern="100" dirty="0">
                <a:latin typeface="Meiryo UI" panose="020B0604030504040204" pitchFamily="50" charset="-128"/>
                <a:ea typeface="Meiryo UI" panose="020B0604030504040204" pitchFamily="50" charset="-128"/>
                <a:cs typeface="Times New Roman" panose="02020603050405020304" pitchFamily="18" charset="0"/>
              </a:rPr>
              <a:t>を</a:t>
            </a:r>
            <a:r>
              <a:rPr lang="ja-JP" altLang="en-US" sz="1800" kern="100" dirty="0" smtClean="0">
                <a:latin typeface="Meiryo UI" panose="020B0604030504040204" pitchFamily="50" charset="-128"/>
                <a:ea typeface="Meiryo UI" panose="020B0604030504040204" pitchFamily="50" charset="-128"/>
                <a:cs typeface="Times New Roman" panose="02020603050405020304" pitchFamily="18" charset="0"/>
              </a:rPr>
              <a:t>つなぐ舟運と連動した賑わいづくり</a:t>
            </a:r>
            <a:endParaRPr lang="en-US" altLang="ja-JP" sz="1800" kern="100" dirty="0">
              <a:latin typeface="Meiryo UI" panose="020B0604030504040204" pitchFamily="50" charset="-128"/>
              <a:ea typeface="Meiryo UI" panose="020B0604030504040204" pitchFamily="50" charset="-128"/>
              <a:cs typeface="Times New Roman" panose="02020603050405020304" pitchFamily="18" charset="0"/>
            </a:endParaRPr>
          </a:p>
          <a:p>
            <a:pPr marL="180000" indent="-216000">
              <a:spcBef>
                <a:spcPts val="300"/>
              </a:spcBef>
              <a:defRPr/>
            </a:pPr>
            <a:r>
              <a:rPr lang="ja-JP" altLang="en-US" sz="1400" kern="100" dirty="0">
                <a:latin typeface="Meiryo UI" panose="020B0604030504040204" pitchFamily="50" charset="-128"/>
                <a:ea typeface="Meiryo UI" panose="020B0604030504040204" pitchFamily="50" charset="-128"/>
                <a:cs typeface="Times New Roman" panose="02020603050405020304" pitchFamily="18" charset="0"/>
              </a:rPr>
              <a:t>　　</a:t>
            </a:r>
            <a:r>
              <a:rPr lang="ja-JP" altLang="en-US" sz="1400" kern="100" dirty="0" smtClean="0">
                <a:latin typeface="Meiryo UI" panose="020B0604030504040204" pitchFamily="50" charset="-128"/>
                <a:ea typeface="Meiryo UI" panose="020B0604030504040204" pitchFamily="50" charset="-128"/>
                <a:cs typeface="Times New Roman" panose="02020603050405020304" pitchFamily="18" charset="0"/>
              </a:rPr>
              <a:t>・水都大阪フェスなど水辺のにぎわいづくりと「舟運」が</a:t>
            </a:r>
            <a:endParaRPr lang="en-US" altLang="ja-JP" sz="1400" kern="100" dirty="0" smtClean="0">
              <a:latin typeface="Meiryo UI" panose="020B0604030504040204" pitchFamily="50" charset="-128"/>
              <a:ea typeface="Meiryo UI" panose="020B0604030504040204" pitchFamily="50" charset="-128"/>
              <a:cs typeface="Times New Roman" panose="02020603050405020304" pitchFamily="18" charset="0"/>
            </a:endParaRPr>
          </a:p>
          <a:p>
            <a:pPr marL="180000" indent="-216000">
              <a:defRPr/>
            </a:pPr>
            <a:r>
              <a:rPr lang="ja-JP" altLang="en-US" sz="1400" kern="100" dirty="0">
                <a:latin typeface="Meiryo UI" panose="020B0604030504040204" pitchFamily="50" charset="-128"/>
                <a:ea typeface="Meiryo UI" panose="020B0604030504040204" pitchFamily="50" charset="-128"/>
                <a:cs typeface="Times New Roman" panose="02020603050405020304" pitchFamily="18" charset="0"/>
              </a:rPr>
              <a:t>　</a:t>
            </a:r>
            <a:r>
              <a:rPr lang="ja-JP" altLang="en-US" sz="1400" kern="100" dirty="0" smtClean="0">
                <a:latin typeface="Meiryo UI" panose="020B0604030504040204" pitchFamily="50" charset="-128"/>
                <a:ea typeface="Meiryo UI" panose="020B0604030504040204" pitchFamily="50" charset="-128"/>
                <a:cs typeface="Times New Roman" panose="02020603050405020304" pitchFamily="18" charset="0"/>
              </a:rPr>
              <a:t>　　連携したプログラムの実施</a:t>
            </a:r>
            <a:r>
              <a:rPr lang="ja-JP" altLang="en-US" sz="1400" kern="100" dirty="0">
                <a:latin typeface="Meiryo UI" panose="020B0604030504040204" pitchFamily="50" charset="-128"/>
                <a:ea typeface="Meiryo UI" panose="020B0604030504040204" pitchFamily="50" charset="-128"/>
                <a:cs typeface="Times New Roman" panose="02020603050405020304" pitchFamily="18" charset="0"/>
              </a:rPr>
              <a:t>　　</a:t>
            </a:r>
            <a:endParaRPr lang="en-US" altLang="ja-JP" sz="1400" kern="100" dirty="0">
              <a:latin typeface="Meiryo UI" panose="020B0604030504040204" pitchFamily="50" charset="-128"/>
              <a:ea typeface="Meiryo UI" panose="020B0604030504040204" pitchFamily="50" charset="-128"/>
              <a:cs typeface="Times New Roman" panose="02020603050405020304" pitchFamily="18" charset="0"/>
            </a:endParaRPr>
          </a:p>
        </p:txBody>
      </p:sp>
      <p:sp>
        <p:nvSpPr>
          <p:cNvPr id="124" name="テキスト ボックス 3"/>
          <p:cNvSpPr txBox="1"/>
          <p:nvPr/>
        </p:nvSpPr>
        <p:spPr>
          <a:xfrm>
            <a:off x="10440000" y="4337794"/>
            <a:ext cx="2592283" cy="408623"/>
          </a:xfrm>
          <a:prstGeom prst="roundRect">
            <a:avLst/>
          </a:prstGeom>
          <a:solidFill>
            <a:schemeClr val="accent6"/>
          </a:solidFill>
          <a:ln/>
        </p:spPr>
        <p:style>
          <a:lnRef idx="3">
            <a:schemeClr val="lt1"/>
          </a:lnRef>
          <a:fillRef idx="1">
            <a:schemeClr val="accent4"/>
          </a:fillRef>
          <a:effectRef idx="1">
            <a:schemeClr val="accent4"/>
          </a:effectRef>
          <a:fontRef idx="minor">
            <a:schemeClr val="lt1"/>
          </a:fontRef>
        </p:style>
        <p:txBody>
          <a:bodyPr rot="0" spcFirstLastPara="0" vert="horz" wrap="square" lIns="0" tIns="0" rIns="0" bIns="0" numCol="1" spcCol="0" rtlCol="0" fromWordArt="0" anchor="ctr" anchorCtr="0" forceAA="0" compatLnSpc="1">
            <a:prstTxWarp prst="textNoShape">
              <a:avLst/>
            </a:prstTxWarp>
            <a:spAutoFit/>
          </a:bodyPr>
          <a:lstStyle/>
          <a:p>
            <a:pPr algn="ctr">
              <a:lnSpc>
                <a:spcPct val="150000"/>
              </a:lnSpc>
              <a:spcAft>
                <a:spcPts val="0"/>
              </a:spcAft>
            </a:pPr>
            <a:r>
              <a:rPr lang="ja-JP" altLang="en-US" sz="1600" kern="100" dirty="0" smtClean="0">
                <a:latin typeface="HGPｺﾞｼｯｸE" panose="020B0900000000000000" pitchFamily="50" charset="-128"/>
                <a:ea typeface="HGPｺﾞｼｯｸE" panose="020B0900000000000000" pitchFamily="50" charset="-128"/>
                <a:cs typeface="Times New Roman" panose="02020603050405020304" pitchFamily="18" charset="0"/>
              </a:rPr>
              <a:t>Ｈ２８年度の取組み</a:t>
            </a:r>
            <a:endParaRPr lang="en-US" altLang="ja-JP" sz="1600" kern="100" dirty="0">
              <a:latin typeface="HGPｺﾞｼｯｸE" panose="020B0900000000000000" pitchFamily="50" charset="-128"/>
              <a:ea typeface="HGPｺﾞｼｯｸE" panose="020B0900000000000000" pitchFamily="50" charset="-128"/>
              <a:cs typeface="Times New Roman" panose="02020603050405020304" pitchFamily="18" charset="0"/>
            </a:endParaRPr>
          </a:p>
        </p:txBody>
      </p:sp>
      <p:pic>
        <p:nvPicPr>
          <p:cNvPr id="2050" name="Picture 2" descr="C:\Users\psy\AppData\Local\Microsoft\Windows\Temporary Internet Files\Content.Outlook\CO7FH8RV\Image-1.jpg"/>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10440000" y="8877458"/>
            <a:ext cx="1884676" cy="1413507"/>
          </a:xfrm>
          <a:prstGeom prst="rect">
            <a:avLst/>
          </a:prstGeom>
          <a:noFill/>
          <a:extLst>
            <a:ext uri="{909E8E84-426E-40DD-AFC4-6F175D3DCCD1}">
              <a14:hiddenFill xmlns:a14="http://schemas.microsoft.com/office/drawing/2010/main">
                <a:solidFill>
                  <a:srgbClr val="FFFFFF"/>
                </a:solidFill>
              </a14:hiddenFill>
            </a:ext>
          </a:extLst>
        </p:spPr>
      </p:pic>
      <p:pic>
        <p:nvPicPr>
          <p:cNvPr id="2051" name="Picture 3" descr="C:\Users\psy\AppData\Local\Temp\Image.jpg"/>
          <p:cNvPicPr>
            <a:picLocks noChangeAspect="1" noChangeArrowheads="1"/>
          </p:cNvPicPr>
          <p:nvPr/>
        </p:nvPicPr>
        <p:blipFill>
          <a:blip r:embed="rId11" cstate="print">
            <a:extLst>
              <a:ext uri="{BEBA8EAE-BF5A-486C-A8C5-ECC9F3942E4B}">
                <a14:imgProps xmlns:a14="http://schemas.microsoft.com/office/drawing/2010/main">
                  <a14:imgLayer r:embed="rId12">
                    <a14:imgEffect>
                      <a14:brightnessContrast bright="40000" contrast="20000"/>
                    </a14:imgEffect>
                  </a14:imgLayer>
                </a14:imgProps>
              </a:ext>
              <a:ext uri="{28A0092B-C50C-407E-A947-70E740481C1C}">
                <a14:useLocalDpi xmlns:a14="http://schemas.microsoft.com/office/drawing/2010/main" val="0"/>
              </a:ext>
            </a:extLst>
          </a:blip>
          <a:srcRect/>
          <a:stretch>
            <a:fillRect/>
          </a:stretch>
        </p:blipFill>
        <p:spPr bwMode="auto">
          <a:xfrm>
            <a:off x="377411" y="7686860"/>
            <a:ext cx="1775272" cy="1331454"/>
          </a:xfrm>
          <a:prstGeom prst="rect">
            <a:avLst/>
          </a:prstGeom>
          <a:noFill/>
          <a:extLst>
            <a:ext uri="{909E8E84-426E-40DD-AFC4-6F175D3DCCD1}">
              <a14:hiddenFill xmlns:a14="http://schemas.microsoft.com/office/drawing/2010/main">
                <a:solidFill>
                  <a:srgbClr val="FFFFFF"/>
                </a:solidFill>
              </a14:hiddenFill>
            </a:ext>
          </a:extLst>
        </p:spPr>
      </p:pic>
      <p:sp>
        <p:nvSpPr>
          <p:cNvPr id="42" name="Text Box 11"/>
          <p:cNvSpPr txBox="1">
            <a:spLocks noChangeArrowheads="1"/>
          </p:cNvSpPr>
          <p:nvPr/>
        </p:nvSpPr>
        <p:spPr bwMode="auto">
          <a:xfrm>
            <a:off x="445633" y="9040016"/>
            <a:ext cx="1706061" cy="153888"/>
          </a:xfrm>
          <a:prstGeom prst="rect">
            <a:avLst/>
          </a:prstGeom>
          <a:noFill/>
          <a:ln w="9525">
            <a:noFill/>
            <a:miter lim="800000"/>
            <a:headEnd/>
            <a:tailEnd/>
          </a:ln>
        </p:spPr>
        <p:txBody>
          <a:bodyPr wrap="square" lIns="0" tIns="0" rIns="0" bIns="0">
            <a:spAutoFit/>
          </a:bodyPr>
          <a:lstStyle/>
          <a:p>
            <a:pPr algn="r" defTabSz="518925"/>
            <a:r>
              <a:rPr lang="ja-JP" altLang="en-US" sz="1000" kern="100" dirty="0">
                <a:latin typeface="Meiryo UI" panose="020B0604030504040204" pitchFamily="50" charset="-128"/>
                <a:ea typeface="Meiryo UI" panose="020B0604030504040204" pitchFamily="50" charset="-128"/>
                <a:cs typeface="Times New Roman" panose="02020603050405020304" pitchFamily="18" charset="0"/>
              </a:rPr>
              <a:t>ﾅｲﾄｸﾙｰｽ</a:t>
            </a:r>
            <a:r>
              <a:rPr lang="ja-JP" altLang="en-US" sz="900" kern="100" dirty="0">
                <a:latin typeface="Meiryo UI" panose="020B0604030504040204" pitchFamily="50" charset="-128"/>
                <a:ea typeface="Meiryo UI" panose="020B0604030504040204" pitchFamily="50" charset="-128"/>
                <a:cs typeface="Times New Roman" panose="02020603050405020304" pitchFamily="18" charset="0"/>
              </a:rPr>
              <a:t>ﾞ</a:t>
            </a:r>
            <a:endParaRPr lang="ja-JP" altLang="ja-JP" sz="900" b="1" dirty="0">
              <a:latin typeface="Meiryo UI" panose="020B0604030504040204" pitchFamily="50" charset="-128"/>
              <a:ea typeface="Meiryo UI" panose="020B0604030504040204" pitchFamily="50" charset="-128"/>
              <a:cs typeface="ＭＳ Ｐゴシック" pitchFamily="50" charset="-128"/>
            </a:endParaRPr>
          </a:p>
        </p:txBody>
      </p:sp>
      <p:pic>
        <p:nvPicPr>
          <p:cNvPr id="2052" name="Picture 4" descr="C:\Users\psy\AppData\Local\Temp\Image.jpg"/>
          <p:cNvPicPr>
            <a:picLocks noChangeAspect="1" noChangeArrowheads="1"/>
          </p:cNvPicPr>
          <p:nvPr/>
        </p:nvPicPr>
        <p:blipFill>
          <a:blip r:embed="rId13" cstate="print">
            <a:extLst>
              <a:ext uri="{BEBA8EAE-BF5A-486C-A8C5-ECC9F3942E4B}">
                <a14:imgProps xmlns:a14="http://schemas.microsoft.com/office/drawing/2010/main">
                  <a14:imgLayer r:embed="rId14">
                    <a14:imgEffect>
                      <a14:brightnessContrast bright="20000"/>
                    </a14:imgEffect>
                  </a14:imgLayer>
                </a14:imgProps>
              </a:ext>
              <a:ext uri="{28A0092B-C50C-407E-A947-70E740481C1C}">
                <a14:useLocalDpi xmlns:a14="http://schemas.microsoft.com/office/drawing/2010/main" val="0"/>
              </a:ext>
            </a:extLst>
          </a:blip>
          <a:srcRect/>
          <a:stretch>
            <a:fillRect/>
          </a:stretch>
        </p:blipFill>
        <p:spPr bwMode="auto">
          <a:xfrm>
            <a:off x="12476869" y="8795077"/>
            <a:ext cx="1995574" cy="1496680"/>
          </a:xfrm>
          <a:prstGeom prst="rect">
            <a:avLst/>
          </a:prstGeom>
          <a:noFill/>
          <a:extLst>
            <a:ext uri="{909E8E84-426E-40DD-AFC4-6F175D3DCCD1}">
              <a14:hiddenFill xmlns:a14="http://schemas.microsoft.com/office/drawing/2010/main">
                <a:solidFill>
                  <a:srgbClr val="FFFFFF"/>
                </a:solidFill>
              </a14:hiddenFill>
            </a:ext>
          </a:extLst>
        </p:spPr>
      </p:pic>
      <p:pic>
        <p:nvPicPr>
          <p:cNvPr id="44" name="図 43"/>
          <p:cNvPicPr>
            <a:picLocks noChangeAspect="1"/>
          </p:cNvPicPr>
          <p:nvPr/>
        </p:nvPicPr>
        <p:blipFill rotWithShape="1">
          <a:blip r:embed="rId15" cstate="print">
            <a:extLst>
              <a:ext uri="{28A0092B-C50C-407E-A947-70E740481C1C}">
                <a14:useLocalDpi xmlns:a14="http://schemas.microsoft.com/office/drawing/2010/main" val="0"/>
              </a:ext>
            </a:extLst>
          </a:blip>
          <a:srcRect/>
          <a:stretch/>
        </p:blipFill>
        <p:spPr>
          <a:xfrm>
            <a:off x="358021" y="7673841"/>
            <a:ext cx="1765496" cy="1344473"/>
          </a:xfrm>
          <a:prstGeom prst="rect">
            <a:avLst/>
          </a:prstGeom>
        </p:spPr>
      </p:pic>
      <p:graphicFrame>
        <p:nvGraphicFramePr>
          <p:cNvPr id="17" name="表 16"/>
          <p:cNvGraphicFramePr>
            <a:graphicFrameLocks noGrp="1"/>
          </p:cNvGraphicFramePr>
          <p:nvPr>
            <p:extLst>
              <p:ext uri="{D42A27DB-BD31-4B8C-83A1-F6EECF244321}">
                <p14:modId xmlns:p14="http://schemas.microsoft.com/office/powerpoint/2010/main" val="1286778355"/>
              </p:ext>
            </p:extLst>
          </p:nvPr>
        </p:nvGraphicFramePr>
        <p:xfrm>
          <a:off x="2879155" y="7695619"/>
          <a:ext cx="6984776" cy="1463040"/>
        </p:xfrm>
        <a:graphic>
          <a:graphicData uri="http://schemas.openxmlformats.org/drawingml/2006/table">
            <a:tbl>
              <a:tblPr firstRow="1" bandRow="1">
                <a:tableStyleId>{5C22544A-7EE6-4342-B048-85BDC9FD1C3A}</a:tableStyleId>
              </a:tblPr>
              <a:tblGrid>
                <a:gridCol w="864096"/>
                <a:gridCol w="1185784"/>
                <a:gridCol w="3720152"/>
                <a:gridCol w="1214744"/>
              </a:tblGrid>
              <a:tr h="207387">
                <a:tc>
                  <a:txBody>
                    <a:bodyPr/>
                    <a:lstStyle/>
                    <a:p>
                      <a:r>
                        <a:rPr kumimoji="1" lang="ja-JP" altLang="en-US" sz="900" dirty="0" smtClean="0"/>
                        <a:t>大項目</a:t>
                      </a:r>
                      <a:endParaRPr kumimoji="1" lang="ja-JP" altLang="en-US" sz="900" dirty="0"/>
                    </a:p>
                  </a:txBody>
                  <a:tcPr/>
                </a:tc>
                <a:tc>
                  <a:txBody>
                    <a:bodyPr/>
                    <a:lstStyle/>
                    <a:p>
                      <a:r>
                        <a:rPr kumimoji="1" lang="ja-JP" altLang="en-US" sz="900" dirty="0" smtClean="0">
                          <a:solidFill>
                            <a:schemeClr val="tx1"/>
                          </a:solidFill>
                        </a:rPr>
                        <a:t>中項目</a:t>
                      </a:r>
                      <a:endParaRPr kumimoji="1" lang="ja-JP" altLang="en-US" sz="900" dirty="0">
                        <a:solidFill>
                          <a:schemeClr val="tx1"/>
                        </a:solidFill>
                      </a:endParaRPr>
                    </a:p>
                  </a:txBody>
                  <a:tcPr/>
                </a:tc>
                <a:tc>
                  <a:txBody>
                    <a:bodyPr/>
                    <a:lstStyle/>
                    <a:p>
                      <a:r>
                        <a:rPr kumimoji="1" lang="en-US" altLang="ja-JP" sz="900" dirty="0" smtClean="0">
                          <a:solidFill>
                            <a:schemeClr val="tx1"/>
                          </a:solidFill>
                        </a:rPr>
                        <a:t>※</a:t>
                      </a:r>
                      <a:r>
                        <a:rPr kumimoji="1" lang="ja-JP" altLang="en-US" sz="900" dirty="0" smtClean="0">
                          <a:solidFill>
                            <a:schemeClr val="tx1"/>
                          </a:solidFill>
                        </a:rPr>
                        <a:t>　プログラム内容　（場所：市役所南側＋水辺劇場前＋公園等）</a:t>
                      </a:r>
                      <a:endParaRPr kumimoji="1" lang="ja-JP" altLang="en-US" sz="900" dirty="0">
                        <a:solidFill>
                          <a:schemeClr val="tx1"/>
                        </a:solidFill>
                      </a:endParaRPr>
                    </a:p>
                  </a:txBody>
                  <a:tcPr/>
                </a:tc>
                <a:tc>
                  <a:txBody>
                    <a:bodyPr/>
                    <a:lstStyle/>
                    <a:p>
                      <a:r>
                        <a:rPr kumimoji="1" lang="ja-JP" altLang="en-US" sz="900" dirty="0" smtClean="0"/>
                        <a:t>期　間</a:t>
                      </a:r>
                      <a:endParaRPr kumimoji="1" lang="ja-JP" altLang="en-US" sz="900" dirty="0"/>
                    </a:p>
                  </a:txBody>
                  <a:tcPr/>
                </a:tc>
              </a:tr>
              <a:tr h="331820">
                <a:tc rowSpan="3">
                  <a:txBody>
                    <a:bodyPr/>
                    <a:lstStyle/>
                    <a:p>
                      <a:r>
                        <a:rPr kumimoji="1" lang="ja-JP" altLang="en-US" sz="1000" b="1" dirty="0" smtClean="0"/>
                        <a:t>水辺のまちあそび</a:t>
                      </a:r>
                      <a:endParaRPr kumimoji="1" lang="en-US" altLang="ja-JP" sz="1000" b="1" dirty="0" smtClean="0"/>
                    </a:p>
                    <a:p>
                      <a:r>
                        <a:rPr kumimoji="1" lang="ja-JP" altLang="en-US" sz="1000" b="1" dirty="0" smtClean="0"/>
                        <a:t>（６</a:t>
                      </a:r>
                      <a:r>
                        <a:rPr kumimoji="1" lang="en-US" altLang="ja-JP" sz="1000" b="1" dirty="0" smtClean="0"/>
                        <a:t>/</a:t>
                      </a:r>
                      <a:r>
                        <a:rPr kumimoji="1" lang="ja-JP" altLang="en-US" sz="1000" b="1" dirty="0" smtClean="0"/>
                        <a:t>２０～</a:t>
                      </a:r>
                      <a:endParaRPr kumimoji="1" lang="en-US" altLang="ja-JP" sz="1000" b="1" dirty="0" smtClean="0"/>
                    </a:p>
                    <a:p>
                      <a:r>
                        <a:rPr kumimoji="1" lang="ja-JP" altLang="en-US" sz="1000" b="1" dirty="0" smtClean="0"/>
                        <a:t>　　１１</a:t>
                      </a:r>
                      <a:r>
                        <a:rPr kumimoji="1" lang="en-US" altLang="ja-JP" sz="1000" b="1" dirty="0" smtClean="0"/>
                        <a:t>/</a:t>
                      </a:r>
                      <a:r>
                        <a:rPr kumimoji="1" lang="ja-JP" altLang="en-US" sz="1000" b="1" dirty="0" smtClean="0"/>
                        <a:t>１５）</a:t>
                      </a:r>
                      <a:endParaRPr kumimoji="1" lang="en-US" altLang="ja-JP" sz="1000" b="1" dirty="0" smtClean="0"/>
                    </a:p>
                    <a:p>
                      <a:endParaRPr kumimoji="1" lang="en-US" altLang="ja-JP" sz="1000" b="1" dirty="0" smtClean="0"/>
                    </a:p>
                    <a:p>
                      <a:r>
                        <a:rPr kumimoji="1" lang="ja-JP" altLang="en-US" sz="1000" b="1" dirty="0" smtClean="0"/>
                        <a:t>来場者実績　</a:t>
                      </a:r>
                      <a:r>
                        <a:rPr kumimoji="1" lang="en-US" altLang="ja-JP" sz="1000" b="1" dirty="0" smtClean="0"/>
                        <a:t>22</a:t>
                      </a:r>
                      <a:r>
                        <a:rPr kumimoji="1" lang="ja-JP" altLang="en-US" sz="1000" b="1" dirty="0" smtClean="0"/>
                        <a:t>万人</a:t>
                      </a:r>
                      <a:endParaRPr kumimoji="1" lang="ja-JP" altLang="en-US" sz="1000" b="1" dirty="0"/>
                    </a:p>
                  </a:txBody>
                  <a:tcPr/>
                </a:tc>
                <a:tc>
                  <a:txBody>
                    <a:bodyPr/>
                    <a:lstStyle/>
                    <a:p>
                      <a:r>
                        <a:rPr kumimoji="1" lang="ja-JP" altLang="en-US" sz="900" b="1" dirty="0" smtClean="0"/>
                        <a:t>水の都の夕涼み</a:t>
                      </a:r>
                      <a:endParaRPr kumimoji="1" lang="en-US" altLang="ja-JP" sz="900" b="1" dirty="0" smtClean="0"/>
                    </a:p>
                    <a:p>
                      <a:r>
                        <a:rPr kumimoji="1" lang="ja-JP" altLang="en-US" sz="900" b="1" dirty="0" smtClean="0"/>
                        <a:t>（６８千人）</a:t>
                      </a:r>
                      <a:endParaRPr kumimoji="1" lang="ja-JP" altLang="en-US" sz="900" b="1" dirty="0"/>
                    </a:p>
                  </a:txBody>
                  <a:tcPr/>
                </a:tc>
                <a:tc>
                  <a:txBody>
                    <a:bodyPr/>
                    <a:lstStyle/>
                    <a:p>
                      <a:r>
                        <a:rPr kumimoji="1" lang="ja-JP" altLang="en-US" sz="900" b="1" dirty="0" smtClean="0"/>
                        <a:t>①オープンテラス　（市役所南側＋</a:t>
                      </a:r>
                      <a:r>
                        <a:rPr kumimoji="1" lang="ja-JP" altLang="en-US" sz="900" b="1" dirty="0" smtClean="0">
                          <a:solidFill>
                            <a:schemeClr val="tx1"/>
                          </a:solidFill>
                        </a:rPr>
                        <a:t>水辺劇場前）</a:t>
                      </a:r>
                      <a:endParaRPr kumimoji="1" lang="en-US" altLang="ja-JP" sz="900" b="1" dirty="0" smtClean="0">
                        <a:solidFill>
                          <a:schemeClr val="tx1"/>
                        </a:solidFill>
                      </a:endParaRPr>
                    </a:p>
                    <a:p>
                      <a:r>
                        <a:rPr kumimoji="1" lang="ja-JP" altLang="en-US" sz="900" b="1" dirty="0" smtClean="0">
                          <a:solidFill>
                            <a:schemeClr val="tx1"/>
                          </a:solidFill>
                        </a:rPr>
                        <a:t>②中之島夕市　</a:t>
                      </a:r>
                      <a:r>
                        <a:rPr kumimoji="1" lang="ja-JP" altLang="en-US" sz="900" b="1" dirty="0" smtClean="0"/>
                        <a:t>（</a:t>
                      </a:r>
                      <a:r>
                        <a:rPr kumimoji="1" lang="ja-JP" altLang="en-US" sz="900" b="1" dirty="0" smtClean="0">
                          <a:solidFill>
                            <a:schemeClr val="tx1"/>
                          </a:solidFill>
                        </a:rPr>
                        <a:t>グリーンマーケット</a:t>
                      </a:r>
                      <a:r>
                        <a:rPr kumimoji="1" lang="ja-JP" altLang="en-US" sz="900" b="1" dirty="0" smtClean="0"/>
                        <a:t>、ワークショップ：市役所南側）</a:t>
                      </a:r>
                      <a:endParaRPr kumimoji="1" lang="ja-JP" altLang="en-US" sz="900" b="1" dirty="0"/>
                    </a:p>
                  </a:txBody>
                  <a:tcPr/>
                </a:tc>
                <a:tc>
                  <a:txBody>
                    <a:bodyPr/>
                    <a:lstStyle/>
                    <a:p>
                      <a:r>
                        <a:rPr kumimoji="1" lang="ja-JP" altLang="en-US" sz="900" b="1" dirty="0" smtClean="0"/>
                        <a:t>・６</a:t>
                      </a:r>
                      <a:r>
                        <a:rPr kumimoji="1" lang="en-US" altLang="ja-JP" sz="900" b="1" dirty="0" smtClean="0"/>
                        <a:t>/</a:t>
                      </a:r>
                      <a:r>
                        <a:rPr kumimoji="1" lang="ja-JP" altLang="en-US" sz="900" b="1" dirty="0" smtClean="0"/>
                        <a:t>２０～１１</a:t>
                      </a:r>
                      <a:r>
                        <a:rPr kumimoji="1" lang="en-US" altLang="ja-JP" sz="900" b="1" dirty="0" smtClean="0"/>
                        <a:t>/</a:t>
                      </a:r>
                      <a:r>
                        <a:rPr kumimoji="1" lang="ja-JP" altLang="en-US" sz="900" b="1" dirty="0" smtClean="0"/>
                        <a:t>１５</a:t>
                      </a:r>
                      <a:endParaRPr kumimoji="1" lang="en-US" altLang="ja-JP" sz="900" b="1" dirty="0" smtClean="0"/>
                    </a:p>
                    <a:p>
                      <a:r>
                        <a:rPr kumimoji="1" lang="ja-JP" altLang="en-US" sz="900" b="1" dirty="0" smtClean="0"/>
                        <a:t>・</a:t>
                      </a:r>
                      <a:r>
                        <a:rPr kumimoji="1" lang="en-US" altLang="ja-JP" sz="900" b="1" dirty="0" smtClean="0"/>
                        <a:t>7/</a:t>
                      </a:r>
                      <a:r>
                        <a:rPr kumimoji="1" lang="ja-JP" altLang="en-US" sz="900" b="1" dirty="0" smtClean="0"/>
                        <a:t>１７～１０</a:t>
                      </a:r>
                      <a:r>
                        <a:rPr kumimoji="1" lang="en-US" altLang="ja-JP" sz="900" b="1" dirty="0" smtClean="0"/>
                        <a:t>/</a:t>
                      </a:r>
                      <a:r>
                        <a:rPr kumimoji="1" lang="ja-JP" altLang="en-US" sz="900" b="1" dirty="0" smtClean="0"/>
                        <a:t>１７</a:t>
                      </a:r>
                      <a:endParaRPr kumimoji="1" lang="ja-JP" altLang="en-US" sz="900" b="1" dirty="0"/>
                    </a:p>
                  </a:txBody>
                  <a:tcPr/>
                </a:tc>
              </a:tr>
              <a:tr h="456252">
                <a:tc vMerge="1">
                  <a:txBody>
                    <a:bodyPr/>
                    <a:lstStyle/>
                    <a:p>
                      <a:endParaRPr kumimoji="1" lang="ja-JP" altLang="en-US" sz="900" dirty="0"/>
                    </a:p>
                  </a:txBody>
                  <a:tcPr/>
                </a:tc>
                <a:tc>
                  <a:txBody>
                    <a:bodyPr/>
                    <a:lstStyle/>
                    <a:p>
                      <a:r>
                        <a:rPr kumimoji="1" lang="ja-JP" altLang="en-US" sz="900" b="1" dirty="0" smtClean="0"/>
                        <a:t>水都大阪</a:t>
                      </a:r>
                      <a:endParaRPr kumimoji="1" lang="en-US" altLang="ja-JP" sz="900" b="1" dirty="0" smtClean="0"/>
                    </a:p>
                    <a:p>
                      <a:r>
                        <a:rPr kumimoji="1" lang="ja-JP" altLang="en-US" sz="900" b="1" dirty="0" smtClean="0"/>
                        <a:t>フェス</a:t>
                      </a:r>
                      <a:r>
                        <a:rPr kumimoji="1" lang="en-US" altLang="ja-JP" sz="900" b="1" dirty="0" smtClean="0"/>
                        <a:t>2015</a:t>
                      </a:r>
                      <a:r>
                        <a:rPr kumimoji="1" lang="ja-JP" altLang="en-US" sz="900" b="1" dirty="0" smtClean="0"/>
                        <a:t>（公園等）</a:t>
                      </a:r>
                      <a:endParaRPr kumimoji="1" lang="en-US" altLang="ja-JP" sz="900" b="1" dirty="0" smtClean="0"/>
                    </a:p>
                    <a:p>
                      <a:r>
                        <a:rPr kumimoji="1" lang="ja-JP" altLang="en-US" sz="900" b="1" dirty="0" smtClean="0"/>
                        <a:t>（１４２千人）</a:t>
                      </a:r>
                      <a:endParaRPr kumimoji="1" lang="ja-JP" altLang="en-US" sz="900" b="1" dirty="0"/>
                    </a:p>
                  </a:txBody>
                  <a:tcPr/>
                </a:tc>
                <a:tc>
                  <a:txBody>
                    <a:bodyPr/>
                    <a:lstStyle/>
                    <a:p>
                      <a:r>
                        <a:rPr kumimoji="1" lang="ja-JP" altLang="en-US" sz="900" b="1" dirty="0" smtClean="0"/>
                        <a:t>①クラフトビアピクニック（</a:t>
                      </a:r>
                      <a:r>
                        <a:rPr kumimoji="1" lang="en-US" altLang="ja-JP" sz="900" b="1" dirty="0" smtClean="0"/>
                        <a:t>6</a:t>
                      </a:r>
                      <a:r>
                        <a:rPr kumimoji="1" lang="ja-JP" altLang="en-US" sz="900" b="1" dirty="0" smtClean="0"/>
                        <a:t>日間）、　</a:t>
                      </a:r>
                      <a:r>
                        <a:rPr kumimoji="1" lang="ja-JP" altLang="en-US" sz="900" b="1" dirty="0" err="1" smtClean="0"/>
                        <a:t>あか</a:t>
                      </a:r>
                      <a:r>
                        <a:rPr kumimoji="1" lang="ja-JP" altLang="en-US" sz="900" b="1" dirty="0" smtClean="0"/>
                        <a:t>マルシェ（２日間）、リバー　</a:t>
                      </a:r>
                      <a:endParaRPr kumimoji="1" lang="en-US" altLang="ja-JP" sz="900" b="1" dirty="0" smtClean="0"/>
                    </a:p>
                    <a:p>
                      <a:r>
                        <a:rPr kumimoji="1" lang="ja-JP" altLang="en-US" sz="900" b="1" dirty="0" smtClean="0"/>
                        <a:t>　サイドヨガ（２日間）、　ミズベリング世界会</a:t>
                      </a:r>
                      <a:r>
                        <a:rPr kumimoji="1" lang="ja-JP" altLang="en-US" sz="900" b="1" dirty="0" smtClean="0">
                          <a:solidFill>
                            <a:schemeClr val="tx1"/>
                          </a:solidFill>
                        </a:rPr>
                        <a:t>議（３日間</a:t>
                      </a:r>
                      <a:r>
                        <a:rPr kumimoji="1" lang="ja-JP" altLang="en-US" sz="900" b="1" dirty="0" smtClean="0"/>
                        <a:t>）等、　連携事業</a:t>
                      </a:r>
                      <a:endParaRPr kumimoji="1" lang="en-US" altLang="ja-JP" sz="900" b="1" dirty="0" smtClean="0"/>
                    </a:p>
                    <a:p>
                      <a:r>
                        <a:rPr kumimoji="1" lang="ja-JP" altLang="en-US" sz="900" b="1" dirty="0" smtClean="0"/>
                        <a:t>②くう</a:t>
                      </a:r>
                      <a:r>
                        <a:rPr kumimoji="1" lang="ja-JP" altLang="en-US" sz="900" b="1" dirty="0" err="1" smtClean="0"/>
                        <a:t>そうの</a:t>
                      </a:r>
                      <a:r>
                        <a:rPr kumimoji="1" lang="ja-JP" altLang="en-US" sz="900" b="1" dirty="0" smtClean="0"/>
                        <a:t>島（３日間）、　ラバーダック誘致（２５日間）等、　自主事業</a:t>
                      </a:r>
                      <a:endParaRPr kumimoji="1" lang="en-US" altLang="ja-JP" sz="900" b="1" dirty="0" smtClean="0"/>
                    </a:p>
                  </a:txBody>
                  <a:tcPr/>
                </a:tc>
                <a:tc>
                  <a:txBody>
                    <a:bodyPr/>
                    <a:lstStyle/>
                    <a:p>
                      <a:r>
                        <a:rPr kumimoji="1" lang="ja-JP" altLang="en-US" sz="900" b="1" dirty="0" smtClean="0"/>
                        <a:t>・９</a:t>
                      </a:r>
                      <a:r>
                        <a:rPr kumimoji="1" lang="en-US" altLang="ja-JP" sz="900" b="1" dirty="0" smtClean="0"/>
                        <a:t>/</a:t>
                      </a:r>
                      <a:r>
                        <a:rPr kumimoji="1" lang="ja-JP" altLang="en-US" sz="900" b="1" dirty="0" smtClean="0"/>
                        <a:t>１８～１０</a:t>
                      </a:r>
                      <a:r>
                        <a:rPr kumimoji="1" lang="en-US" altLang="ja-JP" sz="900" b="1" dirty="0" smtClean="0"/>
                        <a:t>/</a:t>
                      </a:r>
                      <a:r>
                        <a:rPr kumimoji="1" lang="ja-JP" altLang="en-US" sz="900" b="1" dirty="0" smtClean="0"/>
                        <a:t>１２</a:t>
                      </a:r>
                      <a:endParaRPr kumimoji="1" lang="en-US" altLang="ja-JP" sz="900" b="1" dirty="0" smtClean="0"/>
                    </a:p>
                    <a:p>
                      <a:endParaRPr kumimoji="1" lang="en-US" altLang="ja-JP" sz="900" b="1" dirty="0" smtClean="0"/>
                    </a:p>
                    <a:p>
                      <a:r>
                        <a:rPr kumimoji="1" lang="ja-JP" altLang="en-US" sz="900" b="1" dirty="0" smtClean="0"/>
                        <a:t>・同上</a:t>
                      </a:r>
                      <a:endParaRPr kumimoji="1" lang="ja-JP" altLang="en-US" sz="900" b="1" dirty="0"/>
                    </a:p>
                  </a:txBody>
                  <a:tcPr/>
                </a:tc>
              </a:tr>
              <a:tr h="202294">
                <a:tc vMerge="1">
                  <a:txBody>
                    <a:bodyPr/>
                    <a:lstStyle/>
                    <a:p>
                      <a:endParaRPr kumimoji="1" lang="ja-JP" altLang="en-US" sz="900" dirty="0"/>
                    </a:p>
                  </a:txBody>
                  <a:tcPr/>
                </a:tc>
                <a:tc>
                  <a:txBody>
                    <a:bodyPr/>
                    <a:lstStyle/>
                    <a:p>
                      <a:r>
                        <a:rPr kumimoji="1" lang="ja-JP" altLang="en-US" sz="900" b="1" dirty="0" smtClean="0"/>
                        <a:t>オータムフェスタ</a:t>
                      </a:r>
                      <a:endParaRPr kumimoji="1" lang="en-US" altLang="ja-JP" sz="900" b="1" dirty="0" smtClean="0"/>
                    </a:p>
                    <a:p>
                      <a:r>
                        <a:rPr kumimoji="1" lang="ja-JP" altLang="en-US" sz="900" b="1" dirty="0" smtClean="0"/>
                        <a:t>　（公園）　（３千人）</a:t>
                      </a:r>
                      <a:endParaRPr kumimoji="1" lang="ja-JP" altLang="en-US" sz="900" b="1" dirty="0"/>
                    </a:p>
                  </a:txBody>
                  <a:tcPr/>
                </a:tc>
                <a:tc>
                  <a:txBody>
                    <a:bodyPr/>
                    <a:lstStyle/>
                    <a:p>
                      <a:r>
                        <a:rPr kumimoji="1" lang="ja-JP" altLang="en-US" sz="900" b="1" dirty="0" smtClean="0"/>
                        <a:t>・アウトドアヨガ祭り２０１５（２日間）</a:t>
                      </a:r>
                      <a:endParaRPr kumimoji="1" lang="ja-JP" altLang="en-US" sz="900" b="1" dirty="0"/>
                    </a:p>
                  </a:txBody>
                  <a:tcPr/>
                </a:tc>
                <a:tc>
                  <a:txBody>
                    <a:bodyPr/>
                    <a:lstStyle/>
                    <a:p>
                      <a:r>
                        <a:rPr kumimoji="1" lang="ja-JP" altLang="en-US" sz="900" b="1" dirty="0" smtClean="0"/>
                        <a:t>・１０</a:t>
                      </a:r>
                      <a:r>
                        <a:rPr kumimoji="1" lang="en-US" altLang="ja-JP" sz="900" b="1" dirty="0" smtClean="0"/>
                        <a:t>/</a:t>
                      </a:r>
                      <a:r>
                        <a:rPr kumimoji="1" lang="ja-JP" altLang="en-US" sz="900" b="1" dirty="0" smtClean="0"/>
                        <a:t>９～１０</a:t>
                      </a:r>
                      <a:r>
                        <a:rPr kumimoji="1" lang="en-US" altLang="ja-JP" sz="900" b="1" dirty="0" smtClean="0"/>
                        <a:t>/</a:t>
                      </a:r>
                      <a:r>
                        <a:rPr kumimoji="1" lang="ja-JP" altLang="en-US" sz="900" b="1" dirty="0" smtClean="0"/>
                        <a:t>１１</a:t>
                      </a:r>
                      <a:endParaRPr kumimoji="1" lang="ja-JP" altLang="en-US" sz="900" b="1" dirty="0"/>
                    </a:p>
                  </a:txBody>
                  <a:tcPr/>
                </a:tc>
              </a:tr>
            </a:tbl>
          </a:graphicData>
        </a:graphic>
      </p:graphicFrame>
    </p:spTree>
    <p:extLst>
      <p:ext uri="{BB962C8B-B14F-4D97-AF65-F5344CB8AC3E}">
        <p14:creationId xmlns:p14="http://schemas.microsoft.com/office/powerpoint/2010/main" val="364930638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テキスト ボックス 20"/>
          <p:cNvSpPr txBox="1"/>
          <p:nvPr/>
        </p:nvSpPr>
        <p:spPr>
          <a:xfrm>
            <a:off x="275608" y="3704109"/>
            <a:ext cx="14556392" cy="6780800"/>
          </a:xfrm>
          <a:prstGeom prst="rect">
            <a:avLst/>
          </a:prstGeom>
          <a:noFill/>
          <a:ln w="6350">
            <a:solidFill>
              <a:prstClr val="black"/>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marL="304800" marR="2125345" indent="-304800" algn="just">
              <a:lnSpc>
                <a:spcPts val="1200"/>
              </a:lnSpc>
              <a:spcAft>
                <a:spcPts val="0"/>
              </a:spcAft>
            </a:pPr>
            <a:r>
              <a:rPr lang="ja-JP" altLang="en-US" sz="1100" kern="100" dirty="0" smtClean="0">
                <a:effectLst/>
                <a:latin typeface="HGPｺﾞｼｯｸM" panose="020B0600000000000000" pitchFamily="50" charset="-128"/>
                <a:ea typeface="HGPｺﾞｼｯｸM" panose="020B0600000000000000" pitchFamily="50" charset="-128"/>
                <a:cs typeface="Times New Roman" panose="02020603050405020304" pitchFamily="18" charset="0"/>
              </a:rPr>
              <a:t>　</a:t>
            </a:r>
            <a:endParaRPr lang="ja-JP" sz="1100" kern="100" dirty="0">
              <a:effectLst/>
              <a:latin typeface="HGPｺﾞｼｯｸM" panose="020B0600000000000000" pitchFamily="50" charset="-128"/>
              <a:ea typeface="HGPｺﾞｼｯｸM" panose="020B0600000000000000" pitchFamily="50" charset="-128"/>
              <a:cs typeface="Times New Roman" panose="02020603050405020304" pitchFamily="18" charset="0"/>
            </a:endParaRPr>
          </a:p>
        </p:txBody>
      </p:sp>
      <p:sp>
        <p:nvSpPr>
          <p:cNvPr id="8" name="テキスト ボックス 7"/>
          <p:cNvSpPr txBox="1"/>
          <p:nvPr/>
        </p:nvSpPr>
        <p:spPr>
          <a:xfrm>
            <a:off x="7128000" y="1584000"/>
            <a:ext cx="2880000" cy="2016000"/>
          </a:xfrm>
          <a:prstGeom prst="rect">
            <a:avLst/>
          </a:prstGeom>
          <a:solidFill>
            <a:srgbClr val="FFCCFF"/>
          </a:solidFill>
          <a:ln w="6350">
            <a:solidFill>
              <a:prstClr val="black"/>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72000" tIns="36000" rIns="72000" bIns="36000" numCol="1" spcCol="0" rtlCol="0" fromWordArt="0" anchor="t" anchorCtr="0" forceAA="0" compatLnSpc="1">
            <a:prstTxWarp prst="textNoShape">
              <a:avLst/>
            </a:prstTxWarp>
            <a:noAutofit/>
          </a:bodyPr>
          <a:lstStyle/>
          <a:p>
            <a:pPr lvl="0" algn="just">
              <a:tabLst>
                <a:tab pos="1533525" algn="l"/>
              </a:tabLst>
            </a:pPr>
            <a:r>
              <a:rPr lang="ja-JP" altLang="en-US" sz="1400" b="1" kern="100" spc="-100" dirty="0" smtClean="0">
                <a:solidFill>
                  <a:schemeClr val="tx1"/>
                </a:solidFill>
                <a:latin typeface="Meiryo UI" panose="020B0604030504040204" pitchFamily="50" charset="-128"/>
                <a:ea typeface="Meiryo UI" panose="020B0604030504040204" pitchFamily="50" charset="-128"/>
                <a:cs typeface="Times New Roman" panose="02020603050405020304" pitchFamily="18" charset="0"/>
              </a:rPr>
              <a:t>中之島</a:t>
            </a:r>
            <a:r>
              <a:rPr lang="ja-JP" altLang="en-US" sz="1400" b="1" kern="100" spc="-100" dirty="0">
                <a:solidFill>
                  <a:schemeClr val="tx1"/>
                </a:solidFill>
                <a:latin typeface="Meiryo UI" panose="020B0604030504040204" pitchFamily="50" charset="-128"/>
                <a:ea typeface="Meiryo UI" panose="020B0604030504040204" pitchFamily="50" charset="-128"/>
                <a:cs typeface="Times New Roman" panose="02020603050405020304" pitchFamily="18" charset="0"/>
              </a:rPr>
              <a:t>全体で</a:t>
            </a:r>
            <a:r>
              <a:rPr lang="ja-JP" altLang="en-US" sz="1400" b="1" kern="100" spc="-100" dirty="0" smtClean="0">
                <a:solidFill>
                  <a:schemeClr val="tx1"/>
                </a:solidFill>
                <a:latin typeface="Meiryo UI" panose="020B0604030504040204" pitchFamily="50" charset="-128"/>
                <a:ea typeface="Meiryo UI" panose="020B0604030504040204" pitchFamily="50" charset="-128"/>
                <a:cs typeface="Times New Roman" panose="02020603050405020304" pitchFamily="18" charset="0"/>
              </a:rPr>
              <a:t>の水辺エリアマネジメントへの準備</a:t>
            </a:r>
            <a:endParaRPr lang="en-US" altLang="ja-JP" sz="1400" b="1" kern="100" spc="-100" dirty="0" smtClean="0">
              <a:solidFill>
                <a:schemeClr val="tx1"/>
              </a:solidFill>
              <a:latin typeface="Meiryo UI" panose="020B0604030504040204" pitchFamily="50" charset="-128"/>
              <a:ea typeface="Meiryo UI" panose="020B0604030504040204" pitchFamily="50" charset="-128"/>
              <a:cs typeface="Times New Roman" panose="02020603050405020304" pitchFamily="18" charset="0"/>
            </a:endParaRPr>
          </a:p>
          <a:p>
            <a:pPr marL="216000" indent="-288000" fontAlgn="base">
              <a:spcBef>
                <a:spcPts val="600"/>
              </a:spcBef>
              <a:tabLst>
                <a:tab pos="1533525" algn="l"/>
              </a:tabLst>
            </a:pPr>
            <a:r>
              <a:rPr lang="ja-JP" sz="9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１</a:t>
            </a:r>
            <a:r>
              <a:rPr lang="ja-JP" altLang="en-US" sz="9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）２拠点の賑わい通年化を目指しつつ、エリアマネジメント活動の準備</a:t>
            </a:r>
            <a:endParaRPr lang="en-US" altLang="ja-JP" sz="9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216000" indent="-288000" fontAlgn="base">
              <a:spcBef>
                <a:spcPts val="300"/>
              </a:spcBef>
              <a:tabLst>
                <a:tab pos="1533525" algn="l"/>
              </a:tabLst>
            </a:pPr>
            <a:r>
              <a:rPr lang="ja-JP" altLang="en-US" sz="9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lang="en-US" altLang="ja-JP" sz="9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9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中之島公園</a:t>
            </a:r>
            <a:r>
              <a:rPr lang="en-US" altLang="ja-JP" sz="9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p>
          <a:p>
            <a:pPr marL="216000" indent="-288000" fontAlgn="base">
              <a:tabLst>
                <a:tab pos="1533525" algn="l"/>
              </a:tabLst>
            </a:pPr>
            <a:r>
              <a:rPr lang="ja-JP" altLang="en-US" sz="9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・グリーンマーケットやオープンテラス等イベントの</a:t>
            </a:r>
            <a:r>
              <a:rPr lang="ja-JP" altLang="en-US" sz="9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風物詩化</a:t>
            </a:r>
            <a:endParaRPr lang="en-US" altLang="ja-JP" sz="9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216000" indent="-288000" fontAlgn="base">
              <a:spcBef>
                <a:spcPts val="300"/>
              </a:spcBef>
              <a:tabLst>
                <a:tab pos="1533525" algn="l"/>
              </a:tabLst>
            </a:pPr>
            <a:r>
              <a:rPr lang="ja-JP" altLang="en-US" sz="9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lang="en-US" altLang="ja-JP" sz="9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ja-JP" sz="9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中之島</a:t>
            </a:r>
            <a:r>
              <a:rPr lang="en-US" sz="9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GATE]</a:t>
            </a:r>
          </a:p>
          <a:p>
            <a:pPr marL="216000" indent="-288000" fontAlgn="base">
              <a:spcAft>
                <a:spcPts val="0"/>
              </a:spcAft>
              <a:tabLst>
                <a:tab pos="1533525" algn="l"/>
              </a:tabLst>
            </a:pPr>
            <a:r>
              <a:rPr lang="ja-JP" altLang="en-US" sz="9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9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フィッシャーマンズマーケットの開始と</a:t>
            </a:r>
            <a:r>
              <a:rPr lang="ja-JP" sz="9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船</a:t>
            </a:r>
            <a:r>
              <a:rPr lang="ja-JP" sz="9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のある</a:t>
            </a:r>
            <a:r>
              <a:rPr lang="ja-JP" sz="9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風景</a:t>
            </a:r>
            <a:r>
              <a:rPr lang="ja-JP" altLang="en-US" sz="9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の定着</a:t>
            </a:r>
            <a:endParaRPr lang="en-US" altLang="ja-JP" sz="9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216000" indent="-288000" fontAlgn="base">
              <a:spcAft>
                <a:spcPts val="0"/>
              </a:spcAft>
              <a:tabLst>
                <a:tab pos="1533525" algn="l"/>
              </a:tabLst>
            </a:pPr>
            <a:r>
              <a:rPr lang="ja-JP" altLang="en-US" sz="9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・海</a:t>
            </a:r>
            <a:r>
              <a:rPr lang="ja-JP" altLang="en-US" sz="9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の駅化への準備</a:t>
            </a:r>
            <a:endParaRPr lang="ja-JP" sz="9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216000" indent="-288000" fontAlgn="base">
              <a:spcBef>
                <a:spcPts val="600"/>
              </a:spcBef>
              <a:tabLst>
                <a:tab pos="1533525" algn="l"/>
              </a:tabLst>
            </a:pPr>
            <a:r>
              <a:rPr lang="ja-JP" sz="9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２</a:t>
            </a:r>
            <a:r>
              <a:rPr lang="ja-JP" altLang="en-US" sz="9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ja-JP" sz="9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両地区</a:t>
            </a:r>
            <a:r>
              <a:rPr lang="ja-JP" sz="9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で水辺に繰り出すコンテンツ</a:t>
            </a:r>
            <a:r>
              <a:rPr lang="ja-JP" altLang="en-US" sz="9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が</a:t>
            </a:r>
            <a:r>
              <a:rPr lang="ja-JP" sz="9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増え、舟運と連携した水辺のシンボル</a:t>
            </a:r>
            <a:r>
              <a:rPr lang="ja-JP" sz="9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拠点</a:t>
            </a:r>
            <a:r>
              <a:rPr lang="ja-JP" altLang="en-US" sz="9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の形成</a:t>
            </a:r>
            <a:endParaRPr lang="ja-JP" sz="9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31" name="テキスト ボックス 13"/>
          <p:cNvSpPr txBox="1"/>
          <p:nvPr/>
        </p:nvSpPr>
        <p:spPr>
          <a:xfrm>
            <a:off x="7128000" y="1152000"/>
            <a:ext cx="2880000" cy="432000"/>
          </a:xfrm>
          <a:prstGeom prst="rect">
            <a:avLst/>
          </a:prstGeom>
          <a:solidFill>
            <a:sysClr val="windowText" lastClr="000000">
              <a:lumMod val="65000"/>
              <a:lumOff val="35000"/>
            </a:sysClr>
          </a:solidFill>
          <a:ln w="6350">
            <a:solidFill>
              <a:prstClr val="black"/>
            </a:solidFill>
          </a:ln>
          <a:effectLst/>
        </p:spPr>
        <p:txBody>
          <a:bodyPr rot="0" spcFirstLastPara="0" vert="horz" wrap="square" lIns="72000" tIns="36000" rIns="72000" bIns="36000" numCol="1" spcCol="0" rtlCol="0" fromWordArt="0" anchor="ctr" anchorCtr="0" forceAA="0" compatLnSpc="1">
            <a:prstTxWarp prst="textNoShape">
              <a:avLst/>
            </a:prstTxWarp>
            <a:noAutofit/>
          </a:bodyPr>
          <a:lstStyle/>
          <a:p>
            <a:pPr algn="just">
              <a:tabLst>
                <a:tab pos="1533525" algn="l"/>
              </a:tabLst>
            </a:pPr>
            <a:r>
              <a:rPr lang="ja-JP" altLang="en-US" sz="1000" kern="100" dirty="0" smtClean="0">
                <a:solidFill>
                  <a:schemeClr val="bg1"/>
                </a:solidFill>
                <a:latin typeface="Meiryo UI" panose="020B0604030504040204" pitchFamily="50" charset="-128"/>
                <a:ea typeface="Meiryo UI" panose="020B0604030504040204" pitchFamily="50" charset="-128"/>
                <a:cs typeface="Times New Roman" panose="02020603050405020304" pitchFamily="18" charset="0"/>
              </a:rPr>
              <a:t>平成</a:t>
            </a:r>
            <a:r>
              <a:rPr lang="en-US" altLang="ja-JP" sz="1000" kern="100" dirty="0" smtClean="0">
                <a:solidFill>
                  <a:schemeClr val="bg1"/>
                </a:solidFill>
                <a:latin typeface="Meiryo UI" panose="020B0604030504040204" pitchFamily="50" charset="-128"/>
                <a:ea typeface="Meiryo UI" panose="020B0604030504040204" pitchFamily="50" charset="-128"/>
                <a:cs typeface="Times New Roman" panose="02020603050405020304" pitchFamily="18" charset="0"/>
              </a:rPr>
              <a:t>2</a:t>
            </a:r>
            <a:r>
              <a:rPr lang="en-US" altLang="ja-JP" sz="1000" kern="100" dirty="0">
                <a:solidFill>
                  <a:schemeClr val="bg1"/>
                </a:solidFill>
                <a:latin typeface="Meiryo UI" panose="020B0604030504040204" pitchFamily="50" charset="-128"/>
                <a:ea typeface="Meiryo UI" panose="020B0604030504040204" pitchFamily="50" charset="-128"/>
                <a:cs typeface="Times New Roman" panose="02020603050405020304" pitchFamily="18" charset="0"/>
              </a:rPr>
              <a:t>7</a:t>
            </a:r>
            <a:r>
              <a:rPr lang="ja-JP" altLang="en-US" sz="1000" kern="100" dirty="0" smtClean="0">
                <a:solidFill>
                  <a:schemeClr val="bg1"/>
                </a:solidFill>
                <a:latin typeface="Meiryo UI" panose="020B0604030504040204" pitchFamily="50" charset="-128"/>
                <a:ea typeface="Meiryo UI" panose="020B0604030504040204" pitchFamily="50" charset="-128"/>
                <a:cs typeface="Times New Roman" panose="02020603050405020304" pitchFamily="18" charset="0"/>
              </a:rPr>
              <a:t>年度（</a:t>
            </a:r>
            <a:r>
              <a:rPr lang="en-US" altLang="ja-JP" sz="1000" kern="100" dirty="0" smtClean="0">
                <a:solidFill>
                  <a:schemeClr val="bg1"/>
                </a:solidFill>
                <a:latin typeface="Meiryo UI" panose="020B0604030504040204" pitchFamily="50" charset="-128"/>
                <a:ea typeface="Meiryo UI" panose="020B0604030504040204" pitchFamily="50" charset="-128"/>
                <a:cs typeface="Times New Roman" panose="02020603050405020304" pitchFamily="18" charset="0"/>
              </a:rPr>
              <a:t>2015</a:t>
            </a:r>
            <a:r>
              <a:rPr lang="ja-JP" altLang="en-US" sz="1000" kern="100" dirty="0" smtClean="0">
                <a:solidFill>
                  <a:schemeClr val="bg1"/>
                </a:solidFill>
                <a:latin typeface="Meiryo UI" panose="020B0604030504040204" pitchFamily="50" charset="-128"/>
                <a:ea typeface="Meiryo UI" panose="020B0604030504040204" pitchFamily="50" charset="-128"/>
                <a:cs typeface="Times New Roman" panose="02020603050405020304" pitchFamily="18" charset="0"/>
              </a:rPr>
              <a:t>年度</a:t>
            </a:r>
            <a:r>
              <a:rPr lang="ja-JP" altLang="en-US" sz="1000" kern="100" dirty="0">
                <a:solidFill>
                  <a:schemeClr val="bg1"/>
                </a:solidFill>
                <a:latin typeface="Meiryo UI" panose="020B0604030504040204" pitchFamily="50" charset="-128"/>
                <a:ea typeface="Meiryo UI" panose="020B0604030504040204" pitchFamily="50" charset="-128"/>
                <a:cs typeface="Times New Roman" panose="02020603050405020304" pitchFamily="18" charset="0"/>
              </a:rPr>
              <a:t>）</a:t>
            </a:r>
            <a:endParaRPr lang="en-US" altLang="ja-JP" sz="1000" kern="100" dirty="0">
              <a:solidFill>
                <a:schemeClr val="bg1"/>
              </a:solidFill>
              <a:latin typeface="Meiryo UI" panose="020B0604030504040204" pitchFamily="50" charset="-128"/>
              <a:ea typeface="Meiryo UI" panose="020B0604030504040204" pitchFamily="50" charset="-128"/>
              <a:cs typeface="Times New Roman" panose="02020603050405020304" pitchFamily="18" charset="0"/>
            </a:endParaRPr>
          </a:p>
          <a:p>
            <a:pPr algn="ctr">
              <a:tabLst>
                <a:tab pos="1533525" algn="l"/>
              </a:tabLst>
            </a:pPr>
            <a:r>
              <a:rPr lang="ja-JP" altLang="en-US" sz="1400" b="1" kern="100" dirty="0">
                <a:solidFill>
                  <a:srgbClr val="FFFFFF"/>
                </a:solidFill>
                <a:latin typeface="Meiryo UI" panose="020B0604030504040204" pitchFamily="50" charset="-128"/>
                <a:ea typeface="Meiryo UI" panose="020B0604030504040204" pitchFamily="50" charset="-128"/>
                <a:cs typeface="Times New Roman" panose="02020603050405020304" pitchFamily="18" charset="0"/>
              </a:rPr>
              <a:t>中之島から</a:t>
            </a:r>
            <a:r>
              <a:rPr lang="ja-JP" altLang="en-US" sz="1400" b="1" kern="100" dirty="0" smtClean="0">
                <a:solidFill>
                  <a:srgbClr val="FFFFFF"/>
                </a:solidFill>
                <a:latin typeface="Meiryo UI" panose="020B0604030504040204" pitchFamily="50" charset="-128"/>
                <a:ea typeface="Meiryo UI" panose="020B0604030504040204" pitchFamily="50" charset="-128"/>
                <a:cs typeface="Times New Roman" panose="02020603050405020304" pitchFamily="18" charset="0"/>
              </a:rPr>
              <a:t>‘</a:t>
            </a:r>
            <a:r>
              <a:rPr lang="en-US" altLang="ja-JP" sz="1400" b="1" kern="100" dirty="0" smtClean="0">
                <a:solidFill>
                  <a:srgbClr val="FFFFFF"/>
                </a:solidFill>
                <a:latin typeface="Meiryo UI" panose="020B0604030504040204" pitchFamily="50" charset="-128"/>
                <a:ea typeface="Meiryo UI" panose="020B0604030504040204" pitchFamily="50" charset="-128"/>
                <a:cs typeface="Times New Roman" panose="02020603050405020304" pitchFamily="18" charset="0"/>
              </a:rPr>
              <a:t>NAKANOSHIMA</a:t>
            </a:r>
            <a:r>
              <a:rPr lang="ja-JP" altLang="en-US" sz="1400" b="1" kern="100" dirty="0" smtClean="0">
                <a:solidFill>
                  <a:srgbClr val="FFFFFF"/>
                </a:solidFill>
                <a:latin typeface="Meiryo UI" panose="020B0604030504040204" pitchFamily="50" charset="-128"/>
                <a:ea typeface="Meiryo UI" panose="020B0604030504040204" pitchFamily="50" charset="-128"/>
                <a:cs typeface="Times New Roman" panose="02020603050405020304" pitchFamily="18" charset="0"/>
              </a:rPr>
              <a:t>’</a:t>
            </a:r>
            <a:r>
              <a:rPr lang="ja-JP" altLang="en-US" sz="1400" b="1" kern="100" dirty="0">
                <a:solidFill>
                  <a:srgbClr val="FFFFFF"/>
                </a:solidFill>
                <a:latin typeface="Meiryo UI" panose="020B0604030504040204" pitchFamily="50" charset="-128"/>
                <a:ea typeface="Meiryo UI" panose="020B0604030504040204" pitchFamily="50" charset="-128"/>
                <a:cs typeface="Times New Roman" panose="02020603050405020304" pitchFamily="18" charset="0"/>
              </a:rPr>
              <a:t>へ</a:t>
            </a:r>
            <a:endParaRPr lang="en-US" altLang="ja-JP" sz="1400" b="1" kern="100" dirty="0">
              <a:solidFill>
                <a:srgbClr val="FFFFFF"/>
              </a:solidFill>
              <a:latin typeface="Meiryo UI" panose="020B0604030504040204" pitchFamily="50" charset="-128"/>
              <a:ea typeface="Meiryo UI" panose="020B0604030504040204" pitchFamily="50" charset="-128"/>
              <a:cs typeface="Times New Roman" panose="02020603050405020304" pitchFamily="18" charset="0"/>
            </a:endParaRPr>
          </a:p>
        </p:txBody>
      </p:sp>
      <p:sp>
        <p:nvSpPr>
          <p:cNvPr id="4" name="テキスト ボックス 14"/>
          <p:cNvSpPr txBox="1"/>
          <p:nvPr/>
        </p:nvSpPr>
        <p:spPr>
          <a:xfrm>
            <a:off x="10440000" y="1116458"/>
            <a:ext cx="4392000" cy="2448000"/>
          </a:xfrm>
          <a:prstGeom prst="rect">
            <a:avLst/>
          </a:prstGeom>
          <a:solidFill>
            <a:schemeClr val="accent1">
              <a:lumMod val="40000"/>
              <a:lumOff val="60000"/>
            </a:schemeClr>
          </a:solidFill>
          <a:ln w="6350">
            <a:solidFill>
              <a:prstClr val="black"/>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just">
              <a:spcAft>
                <a:spcPts val="0"/>
              </a:spcAft>
            </a:pPr>
            <a:r>
              <a:rPr lang="en-US" sz="1050" kern="100">
                <a:solidFill>
                  <a:schemeClr val="tx1"/>
                </a:solidFill>
                <a:effectLst/>
                <a:latin typeface="HGPｺﾞｼｯｸM" panose="020B0600000000000000" pitchFamily="50" charset="-128"/>
                <a:ea typeface="HGPｺﾞｼｯｸM" panose="020B0600000000000000" pitchFamily="50" charset="-128"/>
                <a:cs typeface="Times New Roman" panose="02020603050405020304" pitchFamily="18" charset="0"/>
              </a:rPr>
              <a:t> </a:t>
            </a:r>
            <a:endParaRPr lang="ja-JP" sz="1050" kern="100">
              <a:solidFill>
                <a:schemeClr val="tx1"/>
              </a:solidFill>
              <a:effectLst/>
              <a:latin typeface="HGPｺﾞｼｯｸM" panose="020B0600000000000000" pitchFamily="50" charset="-128"/>
              <a:ea typeface="HGPｺﾞｼｯｸM" panose="020B0600000000000000" pitchFamily="50" charset="-128"/>
              <a:cs typeface="Times New Roman" panose="02020603050405020304" pitchFamily="18" charset="0"/>
            </a:endParaRPr>
          </a:p>
        </p:txBody>
      </p:sp>
      <p:sp>
        <p:nvSpPr>
          <p:cNvPr id="5" name="テキスト ボックス 4"/>
          <p:cNvSpPr txBox="1"/>
          <p:nvPr/>
        </p:nvSpPr>
        <p:spPr>
          <a:xfrm>
            <a:off x="3744000" y="1584000"/>
            <a:ext cx="3024000" cy="972000"/>
          </a:xfrm>
          <a:prstGeom prst="rect">
            <a:avLst/>
          </a:prstGeom>
          <a:solidFill>
            <a:srgbClr val="FFCCFF"/>
          </a:solidFill>
          <a:ln w="6350">
            <a:solidFill>
              <a:prstClr val="black"/>
            </a:solidFill>
          </a:ln>
          <a:effectLst/>
        </p:spPr>
        <p:txBody>
          <a:bodyPr rot="0" spcFirstLastPara="0" vert="horz" wrap="square" lIns="72000" tIns="36000" rIns="72000" bIns="36000" numCol="1" spcCol="0" rtlCol="0" fromWordArt="0" anchor="t" anchorCtr="0" forceAA="0" compatLnSpc="1">
            <a:prstTxWarp prst="textNoShape">
              <a:avLst/>
            </a:prstTxWarp>
            <a:spAutoFit/>
          </a:bodyPr>
          <a:lstStyle/>
          <a:p>
            <a:pPr lvl="0">
              <a:tabLst>
                <a:tab pos="1533525" algn="l"/>
              </a:tabLst>
            </a:pPr>
            <a:r>
              <a:rPr lang="ja-JP" altLang="en-US" sz="1400" b="1" kern="100" spc="-100" dirty="0">
                <a:latin typeface="Meiryo UI" panose="020B0604030504040204" pitchFamily="50" charset="-128"/>
                <a:ea typeface="Meiryo UI" panose="020B0604030504040204" pitchFamily="50" charset="-128"/>
                <a:cs typeface="Times New Roman" panose="02020603050405020304" pitchFamily="18" charset="0"/>
              </a:rPr>
              <a:t>イベントの定着</a:t>
            </a:r>
            <a:endParaRPr lang="en-US" altLang="ja-JP" sz="1400" b="1" kern="100" spc="-100" dirty="0">
              <a:latin typeface="Meiryo UI" panose="020B0604030504040204" pitchFamily="50" charset="-128"/>
              <a:ea typeface="Meiryo UI" panose="020B0604030504040204" pitchFamily="50" charset="-128"/>
              <a:cs typeface="Times New Roman" panose="02020603050405020304" pitchFamily="18" charset="0"/>
            </a:endParaRPr>
          </a:p>
          <a:p>
            <a:pPr marL="216000" lvl="0" indent="-288000" fontAlgn="base">
              <a:tabLst>
                <a:tab pos="1533525" algn="l"/>
              </a:tabLst>
            </a:pPr>
            <a:r>
              <a:rPr lang="ja-JP" sz="9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１</a:t>
            </a:r>
            <a:r>
              <a:rPr lang="ja-JP" altLang="en-US" sz="900"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rPr>
              <a:t>）</a:t>
            </a:r>
            <a:r>
              <a:rPr lang="en-US" sz="900"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rPr>
              <a:t>2</a:t>
            </a:r>
            <a:r>
              <a:rPr lang="ja-JP" sz="9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拠点でのイベントから</a:t>
            </a:r>
            <a:r>
              <a:rPr lang="ja-JP" altLang="en-US" sz="9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日常</a:t>
            </a:r>
            <a:r>
              <a:rPr lang="ja-JP" sz="9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的な賑わい形成</a:t>
            </a:r>
          </a:p>
          <a:p>
            <a:pPr marL="216000" indent="-288000" fontAlgn="base">
              <a:tabLst>
                <a:tab pos="806450" algn="l"/>
              </a:tabLst>
            </a:pPr>
            <a:r>
              <a:rPr lang="ja-JP" altLang="en-US" sz="9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　</a:t>
            </a:r>
            <a:r>
              <a:rPr lang="en-US" altLang="ja-JP" sz="9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a:t>
            </a:r>
            <a:r>
              <a:rPr lang="ja-JP" sz="9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中之島公園</a:t>
            </a:r>
            <a:r>
              <a:rPr lang="en-US" altLang="ja-JP" sz="9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900"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rPr>
              <a:t>長期間</a:t>
            </a:r>
            <a:r>
              <a:rPr lang="ja-JP" altLang="en-US" sz="9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の</a:t>
            </a:r>
            <a:r>
              <a:rPr lang="ja-JP" sz="9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グリー</a:t>
            </a:r>
            <a:r>
              <a:rPr lang="ja-JP" altLang="en-US" sz="9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ン</a:t>
            </a:r>
            <a:r>
              <a:rPr lang="ja-JP" sz="9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マーケットやオープンテラ</a:t>
            </a:r>
            <a:r>
              <a:rPr lang="ja-JP" altLang="ja-JP" sz="9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ス</a:t>
            </a:r>
            <a:r>
              <a:rPr lang="ja-JP" altLang="en-US" sz="9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等</a:t>
            </a:r>
            <a:endParaRPr lang="en-US" altLang="ja-JP" sz="900" dirty="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a:p>
            <a:pPr marL="810000" fontAlgn="base">
              <a:tabLst>
                <a:tab pos="806450" algn="l"/>
              </a:tabLst>
            </a:pPr>
            <a:r>
              <a:rPr lang="ja-JP" sz="900"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rPr>
              <a:t>賑わい</a:t>
            </a:r>
            <a:r>
              <a:rPr lang="ja-JP" sz="9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創出</a:t>
            </a:r>
            <a:r>
              <a:rPr lang="ja-JP" altLang="en-US" sz="9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事業</a:t>
            </a:r>
            <a:r>
              <a:rPr lang="ja-JP" sz="9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のトライアル開始</a:t>
            </a:r>
          </a:p>
          <a:p>
            <a:pPr marL="216000" indent="-288000" fontAlgn="base">
              <a:tabLst>
                <a:tab pos="806450" algn="l"/>
              </a:tabLst>
            </a:pPr>
            <a:r>
              <a:rPr lang="ja-JP" altLang="en-US" sz="9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　</a:t>
            </a:r>
            <a:r>
              <a:rPr lang="en-US" altLang="ja-JP" sz="9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a:t>
            </a:r>
            <a:r>
              <a:rPr lang="ja-JP" sz="9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中之島</a:t>
            </a:r>
            <a:r>
              <a:rPr lang="en-US" sz="9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GATE</a:t>
            </a:r>
            <a:r>
              <a:rPr lang="en-US" sz="900"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900"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rPr>
              <a:t>　フィッシャーマンズマーケット</a:t>
            </a:r>
            <a:r>
              <a:rPr lang="ja-JP" sz="9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とイベントの</a:t>
            </a:r>
            <a:r>
              <a:rPr lang="ja-JP" sz="900"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rPr>
              <a:t>定着</a:t>
            </a:r>
            <a:endParaRPr lang="en-US" altLang="ja-JP" sz="900" dirty="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a:p>
            <a:pPr marL="882000" fontAlgn="base">
              <a:tabLst>
                <a:tab pos="806450" algn="l"/>
              </a:tabLst>
            </a:pPr>
            <a:r>
              <a:rPr lang="ja-JP" sz="900"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rPr>
              <a:t>船</a:t>
            </a:r>
            <a:r>
              <a:rPr lang="ja-JP" sz="9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のある風景づくり</a:t>
            </a:r>
          </a:p>
        </p:txBody>
      </p:sp>
      <p:sp>
        <p:nvSpPr>
          <p:cNvPr id="7" name="テキスト ボックス 11"/>
          <p:cNvSpPr txBox="1"/>
          <p:nvPr/>
        </p:nvSpPr>
        <p:spPr>
          <a:xfrm>
            <a:off x="359675" y="648000"/>
            <a:ext cx="14400000" cy="360000"/>
          </a:xfrm>
          <a:prstGeom prst="rect">
            <a:avLst/>
          </a:prstGeom>
          <a:solidFill>
            <a:schemeClr val="accent1">
              <a:lumMod val="40000"/>
              <a:lumOff val="60000"/>
            </a:schemeClr>
          </a:solidFill>
          <a:ln w="6350">
            <a:solidFill>
              <a:prstClr val="black"/>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spcAft>
                <a:spcPts val="0"/>
              </a:spcAft>
            </a:pPr>
            <a:r>
              <a:rPr lang="ja-JP" altLang="en-US" sz="1800" b="1" kern="100" dirty="0" smtClean="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rPr>
              <a:t>　</a:t>
            </a:r>
            <a:r>
              <a:rPr lang="ja-JP" sz="1800" b="1" kern="100" dirty="0" smtClean="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rPr>
              <a:t>将来像</a:t>
            </a:r>
            <a:r>
              <a:rPr lang="ja-JP" altLang="en-US" sz="1800" b="1" kern="100" dirty="0" smtClean="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rPr>
              <a:t>　：　</a:t>
            </a:r>
            <a:r>
              <a:rPr lang="ja-JP" sz="1800" b="1" kern="100" dirty="0" smtClean="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rPr>
              <a:t>中之島</a:t>
            </a:r>
            <a:r>
              <a:rPr lang="ja-JP" sz="1800" b="1" kern="100" dirty="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rPr>
              <a:t>公園、中之島</a:t>
            </a:r>
            <a:r>
              <a:rPr lang="en-US" sz="1800" b="1" kern="100" dirty="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rPr>
              <a:t>GATE</a:t>
            </a:r>
            <a:r>
              <a:rPr lang="ja-JP" sz="1800" b="1" kern="100" dirty="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rPr>
              <a:t>にこれまでにないシンボル的な拠点をつくり、国内外から注目される</a:t>
            </a:r>
            <a:endParaRPr lang="ja-JP" sz="1200" b="1" kern="100" dirty="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endParaRPr>
          </a:p>
        </p:txBody>
      </p:sp>
      <p:pic>
        <p:nvPicPr>
          <p:cNvPr id="9" name="il_fi" descr="http://www.google.co.jp/url?source=imglanding&amp;ct=img&amp;q=http://blog.looktour.net/wp-content/uploads/2010/07/DSC01308-500x375.jpg&amp;sa=X&amp;ei=PQfUUdTJHIHxkQWPiYGIAQ&amp;ved=0CAwQ8wc&amp;usg=AFQjCNEQcPq2_H8TlgPogyLycVaT5VD4oA"/>
          <p:cNvPicPr/>
          <p:nvPr/>
        </p:nvPicPr>
        <p:blipFill rotWithShape="1">
          <a:blip r:embed="rId3" r:link="rId4" cstate="print">
            <a:extLst>
              <a:ext uri="{28A0092B-C50C-407E-A947-70E740481C1C}">
                <a14:useLocalDpi xmlns:a14="http://schemas.microsoft.com/office/drawing/2010/main" val="0"/>
              </a:ext>
            </a:extLst>
          </a:blip>
          <a:srcRect/>
          <a:stretch/>
        </p:blipFill>
        <p:spPr bwMode="auto">
          <a:xfrm>
            <a:off x="13608000" y="1224000"/>
            <a:ext cx="1080000" cy="684915"/>
          </a:xfrm>
          <a:prstGeom prst="rect">
            <a:avLst/>
          </a:prstGeom>
          <a:noFill/>
          <a:ln>
            <a:noFill/>
          </a:ln>
          <a:extLst/>
        </p:spPr>
      </p:pic>
      <p:pic>
        <p:nvPicPr>
          <p:cNvPr id="10" name="図 9" descr="コピー ～ テラス緑化２"/>
          <p:cNvPicPr/>
          <p:nvPr/>
        </p:nvPicPr>
        <p:blipFill rotWithShape="1">
          <a:blip r:embed="rId5" cstate="print">
            <a:extLst>
              <a:ext uri="{28A0092B-C50C-407E-A947-70E740481C1C}">
                <a14:useLocalDpi xmlns:a14="http://schemas.microsoft.com/office/drawing/2010/main" val="0"/>
              </a:ext>
            </a:extLst>
          </a:blip>
          <a:srcRect/>
          <a:stretch/>
        </p:blipFill>
        <p:spPr bwMode="auto">
          <a:xfrm>
            <a:off x="13608000" y="1982318"/>
            <a:ext cx="1080000" cy="716280"/>
          </a:xfrm>
          <a:prstGeom prst="rect">
            <a:avLst/>
          </a:prstGeom>
          <a:noFill/>
          <a:ln>
            <a:noFill/>
          </a:ln>
          <a:extLst/>
        </p:spPr>
      </p:pic>
      <p:pic>
        <p:nvPicPr>
          <p:cNvPr id="11" name="Picture 10" descr="ブライアント・パーク 公園 ニューヨーク市立図書館 スケートリンクトイレ">
            <a:hlinkClick r:id="rId6" tooltip="ブライアント・パーク 公園 ニューヨーク市立図書館 スケートリンクトイレ"/>
          </p:cNvPr>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13608000" y="2772000"/>
            <a:ext cx="1080000" cy="767108"/>
          </a:xfrm>
          <a:prstGeom prst="rect">
            <a:avLst/>
          </a:prstGeom>
          <a:noFill/>
          <a:ln>
            <a:noFill/>
          </a:ln>
          <a:extLst/>
        </p:spPr>
      </p:pic>
      <p:sp>
        <p:nvSpPr>
          <p:cNvPr id="12" name="テキスト ボックス 16"/>
          <p:cNvSpPr txBox="1"/>
          <p:nvPr/>
        </p:nvSpPr>
        <p:spPr>
          <a:xfrm>
            <a:off x="10440000" y="1224000"/>
            <a:ext cx="2275229" cy="226591"/>
          </a:xfrm>
          <a:prstGeom prst="rect">
            <a:avLst/>
          </a:prstGeom>
          <a:solidFill>
            <a:schemeClr val="tx1">
              <a:lumMod val="65000"/>
              <a:lumOff val="35000"/>
            </a:schemeClr>
          </a:solid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none" lIns="36000" tIns="36000" rIns="36000" bIns="36000" numCol="1" spcCol="0" rtlCol="0" fromWordArt="0" anchor="t" anchorCtr="0" forceAA="0" compatLnSpc="1">
            <a:prstTxWarp prst="textNoShape">
              <a:avLst/>
            </a:prstTxWarp>
            <a:spAutoFit/>
          </a:bodyPr>
          <a:lstStyle/>
          <a:p>
            <a:pPr algn="ctr">
              <a:lnSpc>
                <a:spcPts val="1200"/>
              </a:lnSpc>
              <a:spcAft>
                <a:spcPts val="0"/>
              </a:spcAft>
            </a:pPr>
            <a:r>
              <a:rPr lang="ja-JP" altLang="en-US" sz="1200" b="1" kern="100" dirty="0" smtClean="0">
                <a:solidFill>
                  <a:schemeClr val="bg1"/>
                </a:solidFill>
                <a:effectLst/>
                <a:latin typeface="Meiryo UI" panose="020B0604030504040204" pitchFamily="50" charset="-128"/>
                <a:ea typeface="Meiryo UI" panose="020B0604030504040204" pitchFamily="50" charset="-128"/>
                <a:cs typeface="Times New Roman" panose="02020603050405020304" pitchFamily="18" charset="0"/>
              </a:rPr>
              <a:t>平成</a:t>
            </a:r>
            <a:r>
              <a:rPr lang="en-US" altLang="ja-JP" sz="1200" b="1" kern="100" dirty="0" smtClean="0">
                <a:solidFill>
                  <a:schemeClr val="bg1"/>
                </a:solidFill>
                <a:effectLst/>
                <a:latin typeface="Meiryo UI" panose="020B0604030504040204" pitchFamily="50" charset="-128"/>
                <a:ea typeface="Meiryo UI" panose="020B0604030504040204" pitchFamily="50" charset="-128"/>
                <a:cs typeface="Times New Roman" panose="02020603050405020304" pitchFamily="18" charset="0"/>
              </a:rPr>
              <a:t>28</a:t>
            </a:r>
            <a:r>
              <a:rPr lang="ja-JP" altLang="en-US" sz="1200" b="1" kern="100" dirty="0" smtClean="0">
                <a:solidFill>
                  <a:schemeClr val="bg1"/>
                </a:solidFill>
                <a:effectLst/>
                <a:latin typeface="Meiryo UI" panose="020B0604030504040204" pitchFamily="50" charset="-128"/>
                <a:ea typeface="Meiryo UI" panose="020B0604030504040204" pitchFamily="50" charset="-128"/>
                <a:cs typeface="Times New Roman" panose="02020603050405020304" pitchFamily="18" charset="0"/>
              </a:rPr>
              <a:t>年度（</a:t>
            </a:r>
            <a:r>
              <a:rPr lang="en-US" altLang="ja-JP" sz="1200" b="1" kern="100" dirty="0" smtClean="0">
                <a:solidFill>
                  <a:schemeClr val="bg1"/>
                </a:solidFill>
                <a:effectLst/>
                <a:latin typeface="Meiryo UI" panose="020B0604030504040204" pitchFamily="50" charset="-128"/>
                <a:ea typeface="Meiryo UI" panose="020B0604030504040204" pitchFamily="50" charset="-128"/>
                <a:cs typeface="Times New Roman" panose="02020603050405020304" pitchFamily="18" charset="0"/>
              </a:rPr>
              <a:t>2016</a:t>
            </a:r>
            <a:r>
              <a:rPr lang="ja-JP" altLang="en-US" sz="1200" b="1" kern="100" dirty="0" smtClean="0">
                <a:solidFill>
                  <a:schemeClr val="bg1"/>
                </a:solidFill>
                <a:effectLst/>
                <a:latin typeface="Meiryo UI" panose="020B0604030504040204" pitchFamily="50" charset="-128"/>
                <a:ea typeface="Meiryo UI" panose="020B0604030504040204" pitchFamily="50" charset="-128"/>
                <a:cs typeface="Times New Roman" panose="02020603050405020304" pitchFamily="18" charset="0"/>
              </a:rPr>
              <a:t>年度）</a:t>
            </a:r>
            <a:r>
              <a:rPr lang="ja-JP" sz="1200" b="1" kern="100" dirty="0" smtClean="0">
                <a:solidFill>
                  <a:schemeClr val="bg1"/>
                </a:solidFill>
                <a:effectLst/>
                <a:latin typeface="Meiryo UI" panose="020B0604030504040204" pitchFamily="50" charset="-128"/>
                <a:ea typeface="Meiryo UI" panose="020B0604030504040204" pitchFamily="50" charset="-128"/>
                <a:cs typeface="Times New Roman" panose="02020603050405020304" pitchFamily="18" charset="0"/>
              </a:rPr>
              <a:t>の姿</a:t>
            </a:r>
            <a:r>
              <a:rPr lang="en-US" sz="1200" b="1" kern="100" dirty="0">
                <a:solidFill>
                  <a:srgbClr val="FFFFFF"/>
                </a:solidFill>
                <a:effectLst/>
                <a:latin typeface="Meiryo UI" panose="020B0604030504040204" pitchFamily="50" charset="-128"/>
                <a:ea typeface="Meiryo UI" panose="020B0604030504040204" pitchFamily="50" charset="-128"/>
                <a:cs typeface="Times New Roman" panose="02020603050405020304" pitchFamily="18" charset="0"/>
              </a:rPr>
              <a:t> </a:t>
            </a:r>
            <a:endParaRPr lang="ja-JP" sz="1200" b="1" kern="100" dirty="0">
              <a:effectLst/>
              <a:latin typeface="Meiryo UI" panose="020B0604030504040204" pitchFamily="50" charset="-128"/>
              <a:ea typeface="Meiryo UI" panose="020B0604030504040204" pitchFamily="50" charset="-128"/>
              <a:cs typeface="Times New Roman" panose="02020603050405020304" pitchFamily="18" charset="0"/>
            </a:endParaRPr>
          </a:p>
        </p:txBody>
      </p:sp>
      <p:sp>
        <p:nvSpPr>
          <p:cNvPr id="13" name="テキスト ボックス 17"/>
          <p:cNvSpPr txBox="1"/>
          <p:nvPr/>
        </p:nvSpPr>
        <p:spPr>
          <a:xfrm>
            <a:off x="10439999" y="1476000"/>
            <a:ext cx="2880000" cy="1854354"/>
          </a:xfrm>
          <a:prstGeom prst="rect">
            <a:avLst/>
          </a:prstGeom>
          <a:noFill/>
          <a:ln w="6350">
            <a:noFill/>
            <a:prstDash val="sysDash"/>
          </a:ln>
          <a:effectLst/>
        </p:spPr>
        <p:style>
          <a:lnRef idx="0">
            <a:schemeClr val="accent1"/>
          </a:lnRef>
          <a:fillRef idx="0">
            <a:schemeClr val="accent1"/>
          </a:fillRef>
          <a:effectRef idx="0">
            <a:schemeClr val="accent1"/>
          </a:effectRef>
          <a:fontRef idx="minor">
            <a:schemeClr val="dk1"/>
          </a:fontRef>
        </p:style>
        <p:txBody>
          <a:bodyPr rot="0" spcFirstLastPara="0" vert="horz" wrap="square" lIns="0" tIns="0" rIns="0" bIns="0" numCol="1" spcCol="0" rtlCol="0" fromWordArt="0" anchor="t" anchorCtr="0" forceAA="0" compatLnSpc="1">
            <a:prstTxWarp prst="textNoShape">
              <a:avLst/>
            </a:prstTxWarp>
            <a:spAutoFit/>
          </a:bodyPr>
          <a:lstStyle/>
          <a:p>
            <a:pPr algn="just">
              <a:spcBef>
                <a:spcPts val="600"/>
              </a:spcBef>
              <a:spcAft>
                <a:spcPts val="0"/>
              </a:spcAft>
            </a:pPr>
            <a:r>
              <a:rPr lang="ja-JP" altLang="en-US" sz="1200" spc="-5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en-US" altLang="ja-JP" sz="1200" spc="-5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ja-JP" sz="1200" spc="-5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中之島公園</a:t>
            </a:r>
            <a:r>
              <a:rPr lang="en-US" altLang="ja-JP" sz="1200" spc="-5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p>
          <a:p>
            <a:pPr marL="144000" algn="just">
              <a:spcBef>
                <a:spcPts val="300"/>
              </a:spcBef>
              <a:spcAft>
                <a:spcPts val="0"/>
              </a:spcAft>
            </a:pPr>
            <a:r>
              <a:rPr lang="ja-JP" altLang="en-US" sz="1200" spc="-5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賑わいが定着し、</a:t>
            </a:r>
            <a:r>
              <a:rPr lang="ja-JP" sz="1200" spc="-5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府民</a:t>
            </a:r>
            <a:r>
              <a:rPr lang="ja-JP" altLang="en-US" sz="1200" spc="-5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ja-JP" sz="1200" spc="-5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市民の</a:t>
            </a:r>
            <a:r>
              <a:rPr lang="ja-JP" altLang="en-US" sz="1200" spc="-5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さら</a:t>
            </a:r>
            <a:r>
              <a:rPr lang="ja-JP" sz="1200" spc="-5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なる憩いの場と</a:t>
            </a:r>
            <a:r>
              <a:rPr lang="ja-JP" sz="1200" spc="-5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なる</a:t>
            </a:r>
            <a:r>
              <a:rPr lang="ja-JP" altLang="en-US" sz="1200" spc="-5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と共に、インバウンドでも注目を浴びる</a:t>
            </a:r>
            <a:endParaRPr lang="ja-JP" sz="1200" spc="-5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gn="just">
              <a:spcBef>
                <a:spcPts val="600"/>
              </a:spcBef>
              <a:spcAft>
                <a:spcPts val="0"/>
              </a:spcAft>
            </a:pPr>
            <a:r>
              <a:rPr lang="ja-JP" altLang="en-US" sz="1200" spc="-5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en-US" altLang="ja-JP" sz="1200" spc="-5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ja-JP" sz="1200" spc="-5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中之島</a:t>
            </a:r>
            <a:r>
              <a:rPr lang="en-US" sz="1200" spc="-5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GATE</a:t>
            </a:r>
            <a:r>
              <a:rPr lang="en-US" sz="1200" spc="-5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endParaRPr lang="en-US" altLang="ja-JP" sz="1200" spc="-5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144000" algn="just">
              <a:spcBef>
                <a:spcPts val="300"/>
              </a:spcBef>
            </a:pPr>
            <a:r>
              <a:rPr lang="ja-JP" altLang="en-US" sz="1200" spc="-5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フィッシャーマンズマーケット及び周辺エリアでの船の</a:t>
            </a:r>
            <a:r>
              <a:rPr lang="ja-JP" altLang="en-US" sz="1200" spc="-5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ある</a:t>
            </a:r>
            <a:r>
              <a:rPr lang="ja-JP" altLang="en-US" sz="1200" spc="-5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風景を</a:t>
            </a:r>
            <a:r>
              <a:rPr lang="ja-JP" altLang="en-US" sz="1200" spc="-5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実現する</a:t>
            </a:r>
            <a:endParaRPr lang="en-US" altLang="ja-JP" sz="1200" spc="-5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144000" indent="-144000" algn="just">
              <a:spcBef>
                <a:spcPts val="300"/>
              </a:spcBef>
            </a:pPr>
            <a:r>
              <a:rPr lang="ja-JP" altLang="en-US" sz="1200" spc="-5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ja-JP" sz="1200" spc="-5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水都大阪パートナーズ</a:t>
            </a:r>
            <a:r>
              <a:rPr lang="ja-JP" altLang="en-US" sz="1200" spc="-5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のコーディネートを通じて、</a:t>
            </a:r>
            <a:r>
              <a:rPr lang="ja-JP" sz="1200" spc="-5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企業・市民の</a:t>
            </a:r>
            <a:r>
              <a:rPr lang="ja-JP" altLang="en-US" sz="1200" spc="-5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水辺活用が進むとともに</a:t>
            </a:r>
            <a:r>
              <a:rPr lang="ja-JP" altLang="en-US" sz="1200" spc="-5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、民間を交えた賑わいづくりのエリアマネジメントの</a:t>
            </a:r>
            <a:r>
              <a:rPr lang="ja-JP" altLang="en-US" sz="1200" spc="-5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検討</a:t>
            </a:r>
            <a:endParaRPr lang="ja-JP" altLang="ja-JP" sz="1200" spc="-5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25" name="二等辺三角形 24"/>
          <p:cNvSpPr/>
          <p:nvPr/>
        </p:nvSpPr>
        <p:spPr>
          <a:xfrm rot="5400000">
            <a:off x="9288000" y="2250000"/>
            <a:ext cx="1800000" cy="252000"/>
          </a:xfrm>
          <a:prstGeom prst="triangle">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9" name="テキスト ボックス 8"/>
          <p:cNvSpPr txBox="1"/>
          <p:nvPr/>
        </p:nvSpPr>
        <p:spPr>
          <a:xfrm>
            <a:off x="3744000" y="1152000"/>
            <a:ext cx="3024000" cy="432000"/>
          </a:xfrm>
          <a:prstGeom prst="rect">
            <a:avLst/>
          </a:prstGeom>
          <a:solidFill>
            <a:schemeClr val="tx1">
              <a:lumMod val="65000"/>
              <a:lumOff val="35000"/>
            </a:schemeClr>
          </a:solidFill>
          <a:ln w="6350">
            <a:solidFill>
              <a:prstClr val="black"/>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72000" tIns="36000" rIns="72000" bIns="36000" numCol="1" spcCol="0" rtlCol="0" fromWordArt="0" anchor="ctr" anchorCtr="0" forceAA="0" compatLnSpc="1">
            <a:prstTxWarp prst="textNoShape">
              <a:avLst/>
            </a:prstTxWarp>
            <a:noAutofit/>
          </a:bodyPr>
          <a:lstStyle/>
          <a:p>
            <a:pPr algn="just">
              <a:spcAft>
                <a:spcPts val="0"/>
              </a:spcAft>
              <a:tabLst>
                <a:tab pos="1533525" algn="l"/>
              </a:tabLst>
            </a:pPr>
            <a:r>
              <a:rPr lang="ja-JP" altLang="en-US" sz="1000" kern="100" dirty="0" smtClean="0">
                <a:solidFill>
                  <a:schemeClr val="bg1"/>
                </a:solidFill>
                <a:latin typeface="Meiryo UI" panose="020B0604030504040204" pitchFamily="50" charset="-128"/>
                <a:ea typeface="Meiryo UI" panose="020B0604030504040204" pitchFamily="50" charset="-128"/>
                <a:cs typeface="Times New Roman" panose="02020603050405020304" pitchFamily="18" charset="0"/>
              </a:rPr>
              <a:t>平成</a:t>
            </a:r>
            <a:r>
              <a:rPr lang="en-US" altLang="ja-JP" sz="1000" kern="100" dirty="0" smtClean="0">
                <a:solidFill>
                  <a:schemeClr val="bg1"/>
                </a:solidFill>
                <a:latin typeface="Meiryo UI" panose="020B0604030504040204" pitchFamily="50" charset="-128"/>
                <a:ea typeface="Meiryo UI" panose="020B0604030504040204" pitchFamily="50" charset="-128"/>
                <a:cs typeface="Times New Roman" panose="02020603050405020304" pitchFamily="18" charset="0"/>
              </a:rPr>
              <a:t>26</a:t>
            </a:r>
            <a:r>
              <a:rPr lang="ja-JP" altLang="en-US" sz="1000" kern="100" dirty="0" smtClean="0">
                <a:solidFill>
                  <a:schemeClr val="bg1"/>
                </a:solidFill>
                <a:latin typeface="Meiryo UI" panose="020B0604030504040204" pitchFamily="50" charset="-128"/>
                <a:ea typeface="Meiryo UI" panose="020B0604030504040204" pitchFamily="50" charset="-128"/>
                <a:cs typeface="Times New Roman" panose="02020603050405020304" pitchFamily="18" charset="0"/>
              </a:rPr>
              <a:t>年度（</a:t>
            </a:r>
            <a:r>
              <a:rPr lang="en-US" altLang="ja-JP" sz="1000" kern="100" dirty="0" smtClean="0">
                <a:solidFill>
                  <a:schemeClr val="bg1"/>
                </a:solidFill>
                <a:latin typeface="Meiryo UI" panose="020B0604030504040204" pitchFamily="50" charset="-128"/>
                <a:ea typeface="Meiryo UI" panose="020B0604030504040204" pitchFamily="50" charset="-128"/>
                <a:cs typeface="Times New Roman" panose="02020603050405020304" pitchFamily="18" charset="0"/>
              </a:rPr>
              <a:t>2014</a:t>
            </a:r>
            <a:r>
              <a:rPr lang="ja-JP" altLang="en-US" sz="1000" kern="100" dirty="0" smtClean="0">
                <a:solidFill>
                  <a:schemeClr val="bg1"/>
                </a:solidFill>
                <a:latin typeface="Meiryo UI" panose="020B0604030504040204" pitchFamily="50" charset="-128"/>
                <a:ea typeface="Meiryo UI" panose="020B0604030504040204" pitchFamily="50" charset="-128"/>
                <a:cs typeface="Times New Roman" panose="02020603050405020304" pitchFamily="18" charset="0"/>
              </a:rPr>
              <a:t>年度</a:t>
            </a:r>
            <a:r>
              <a:rPr lang="ja-JP" altLang="en-US" sz="1000" kern="100" dirty="0">
                <a:solidFill>
                  <a:schemeClr val="bg1"/>
                </a:solidFill>
                <a:latin typeface="Meiryo UI" panose="020B0604030504040204" pitchFamily="50" charset="-128"/>
                <a:ea typeface="Meiryo UI" panose="020B0604030504040204" pitchFamily="50" charset="-128"/>
                <a:cs typeface="Times New Roman" panose="02020603050405020304" pitchFamily="18" charset="0"/>
              </a:rPr>
              <a:t>）</a:t>
            </a:r>
            <a:endParaRPr lang="en-US" altLang="ja-JP" sz="1000" kern="100" dirty="0">
              <a:solidFill>
                <a:schemeClr val="bg1"/>
              </a:solidFill>
              <a:latin typeface="Meiryo UI" panose="020B0604030504040204" pitchFamily="50" charset="-128"/>
              <a:ea typeface="Meiryo UI" panose="020B0604030504040204" pitchFamily="50" charset="-128"/>
              <a:cs typeface="Times New Roman" panose="02020603050405020304" pitchFamily="18" charset="0"/>
            </a:endParaRPr>
          </a:p>
          <a:p>
            <a:pPr algn="ctr">
              <a:spcAft>
                <a:spcPts val="0"/>
              </a:spcAft>
              <a:tabLst>
                <a:tab pos="1533525" algn="l"/>
              </a:tabLst>
            </a:pPr>
            <a:r>
              <a:rPr lang="ja-JP" altLang="en-US" sz="1400" b="1" kern="100" dirty="0" smtClean="0">
                <a:solidFill>
                  <a:srgbClr val="FFFFFF"/>
                </a:solidFill>
                <a:latin typeface="Meiryo UI" panose="020B0604030504040204" pitchFamily="50" charset="-128"/>
                <a:ea typeface="Meiryo UI" panose="020B0604030504040204" pitchFamily="50" charset="-128"/>
                <a:cs typeface="Times New Roman" panose="02020603050405020304" pitchFamily="18" charset="0"/>
              </a:rPr>
              <a:t>イベント</a:t>
            </a:r>
            <a:r>
              <a:rPr lang="ja-JP" altLang="en-US" sz="1400" b="1" kern="100" dirty="0">
                <a:solidFill>
                  <a:srgbClr val="FFFFFF"/>
                </a:solidFill>
                <a:latin typeface="Meiryo UI" panose="020B0604030504040204" pitchFamily="50" charset="-128"/>
                <a:ea typeface="Meiryo UI" panose="020B0604030504040204" pitchFamily="50" charset="-128"/>
                <a:cs typeface="Times New Roman" panose="02020603050405020304" pitchFamily="18" charset="0"/>
              </a:rPr>
              <a:t>から日常へ</a:t>
            </a:r>
          </a:p>
        </p:txBody>
      </p:sp>
      <p:sp>
        <p:nvSpPr>
          <p:cNvPr id="43" name="テキスト ボックス 3"/>
          <p:cNvSpPr txBox="1"/>
          <p:nvPr/>
        </p:nvSpPr>
        <p:spPr>
          <a:xfrm>
            <a:off x="388601" y="3843709"/>
            <a:ext cx="14040000" cy="592470"/>
          </a:xfrm>
          <a:prstGeom prst="rect">
            <a:avLst/>
          </a:prstGeom>
          <a:noFill/>
          <a:ln w="6350">
            <a:noFill/>
            <a:prstDash val="dash"/>
          </a:ln>
          <a:effectLst/>
        </p:spPr>
        <p:txBody>
          <a:bodyPr rot="0" spcFirstLastPara="0" vert="horz" wrap="square" lIns="0" tIns="0" rIns="0" bIns="0" numCol="1" spcCol="0" rtlCol="0" fromWordArt="0" anchor="t" anchorCtr="0" forceAA="0" compatLnSpc="1">
            <a:prstTxWarp prst="textNoShape">
              <a:avLst/>
            </a:prstTxWarp>
            <a:spAutoFit/>
          </a:bodyPr>
          <a:lstStyle/>
          <a:p>
            <a:pPr marL="174625" indent="-174625">
              <a:spcBef>
                <a:spcPts val="300"/>
              </a:spcBef>
              <a:spcAft>
                <a:spcPts val="300"/>
              </a:spcAft>
            </a:pPr>
            <a:r>
              <a:rPr lang="ja-JP" altLang="en-US" sz="1800" b="1" kern="100" dirty="0">
                <a:latin typeface="Meiryo UI" panose="020B0604030504040204" pitchFamily="50" charset="-128"/>
                <a:ea typeface="Meiryo UI" panose="020B0604030504040204" pitchFamily="50" charset="-128"/>
                <a:cs typeface="Times New Roman" panose="02020603050405020304" pitchFamily="18" charset="0"/>
              </a:rPr>
              <a:t>２．中之島</a:t>
            </a:r>
            <a:r>
              <a:rPr lang="en-US" altLang="ja-JP" sz="1800" b="1" kern="100" dirty="0" smtClean="0">
                <a:latin typeface="Meiryo UI" panose="020B0604030504040204" pitchFamily="50" charset="-128"/>
                <a:ea typeface="Meiryo UI" panose="020B0604030504040204" pitchFamily="50" charset="-128"/>
                <a:cs typeface="Times New Roman" panose="02020603050405020304" pitchFamily="18" charset="0"/>
              </a:rPr>
              <a:t>GATE</a:t>
            </a:r>
            <a:r>
              <a:rPr lang="ja-JP" altLang="en-US" sz="1800" b="1" kern="100" dirty="0" smtClean="0">
                <a:latin typeface="Meiryo UI" panose="020B0604030504040204" pitchFamily="50" charset="-128"/>
                <a:ea typeface="Meiryo UI" panose="020B0604030504040204" pitchFamily="50" charset="-128"/>
                <a:cs typeface="Times New Roman" panose="02020603050405020304" pitchFamily="18" charset="0"/>
              </a:rPr>
              <a:t> ： 中之島漁港・中之島みなと食堂を</a:t>
            </a:r>
            <a:r>
              <a:rPr lang="ja-JP" altLang="en-US" sz="1800" b="1" kern="100" dirty="0">
                <a:latin typeface="Meiryo UI" panose="020B0604030504040204" pitchFamily="50" charset="-128"/>
                <a:ea typeface="Meiryo UI" panose="020B0604030504040204" pitchFamily="50" charset="-128"/>
                <a:cs typeface="Times New Roman" panose="02020603050405020304" pitchFamily="18" charset="0"/>
              </a:rPr>
              <a:t>核とした賑わい創出・誘客事業の</a:t>
            </a:r>
            <a:r>
              <a:rPr lang="ja-JP" altLang="en-US" sz="1800" b="1" kern="100" dirty="0" smtClean="0">
                <a:latin typeface="Meiryo UI" panose="020B0604030504040204" pitchFamily="50" charset="-128"/>
                <a:ea typeface="Meiryo UI" panose="020B0604030504040204" pitchFamily="50" charset="-128"/>
                <a:cs typeface="Times New Roman" panose="02020603050405020304" pitchFamily="18" charset="0"/>
              </a:rPr>
              <a:t>実施</a:t>
            </a:r>
            <a:endParaRPr lang="en-US" altLang="ja-JP" sz="1800" b="1" kern="100" dirty="0" smtClean="0">
              <a:latin typeface="Meiryo UI" panose="020B0604030504040204" pitchFamily="50" charset="-128"/>
              <a:ea typeface="Meiryo UI" panose="020B0604030504040204" pitchFamily="50" charset="-128"/>
              <a:cs typeface="Times New Roman" panose="02020603050405020304" pitchFamily="18" charset="0"/>
            </a:endParaRPr>
          </a:p>
          <a:p>
            <a:pPr marL="2160000">
              <a:spcAft>
                <a:spcPts val="300"/>
              </a:spcAft>
            </a:pPr>
            <a:r>
              <a:rPr lang="ja-JP" altLang="en-US" sz="1800" b="1" kern="100" dirty="0" smtClean="0">
                <a:latin typeface="Meiryo UI" panose="020B0604030504040204" pitchFamily="50" charset="-128"/>
                <a:ea typeface="Meiryo UI" panose="020B0604030504040204" pitchFamily="50" charset="-128"/>
                <a:cs typeface="Times New Roman" panose="02020603050405020304" pitchFamily="18" charset="0"/>
              </a:rPr>
              <a:t>クルーザー</a:t>
            </a:r>
            <a:r>
              <a:rPr lang="ja-JP" altLang="en-US" sz="1800" b="1" kern="100" dirty="0">
                <a:latin typeface="Meiryo UI" panose="020B0604030504040204" pitchFamily="50" charset="-128"/>
                <a:ea typeface="Meiryo UI" panose="020B0604030504040204" pitchFamily="50" charset="-128"/>
                <a:cs typeface="Times New Roman" panose="02020603050405020304" pitchFamily="18" charset="0"/>
              </a:rPr>
              <a:t>を呼び込むための「海の駅」化に向けた</a:t>
            </a:r>
            <a:r>
              <a:rPr lang="ja-JP" altLang="en-US" sz="1800" b="1" kern="100" dirty="0" smtClean="0">
                <a:latin typeface="Meiryo UI" panose="020B0604030504040204" pitchFamily="50" charset="-128"/>
                <a:ea typeface="Meiryo UI" panose="020B0604030504040204" pitchFamily="50" charset="-128"/>
                <a:cs typeface="Times New Roman" panose="02020603050405020304" pitchFamily="18" charset="0"/>
              </a:rPr>
              <a:t>準備、</a:t>
            </a:r>
            <a:r>
              <a:rPr lang="ja-JP" altLang="en-US" sz="1800" b="1" kern="100" dirty="0">
                <a:latin typeface="Meiryo UI" panose="020B0604030504040204" pitchFamily="50" charset="-128"/>
                <a:ea typeface="Meiryo UI" panose="020B0604030504040204" pitchFamily="50" charset="-128"/>
                <a:cs typeface="Times New Roman" panose="02020603050405020304" pitchFamily="18" charset="0"/>
              </a:rPr>
              <a:t>恒久</a:t>
            </a:r>
            <a:r>
              <a:rPr lang="ja-JP" altLang="en-US" sz="1800" b="1" kern="100" dirty="0" smtClean="0">
                <a:latin typeface="Meiryo UI" panose="020B0604030504040204" pitchFamily="50" charset="-128"/>
                <a:ea typeface="Meiryo UI" panose="020B0604030504040204" pitchFamily="50" charset="-128"/>
                <a:cs typeface="Times New Roman" panose="02020603050405020304" pitchFamily="18" charset="0"/>
              </a:rPr>
              <a:t>施設等インナーベイマーケットリゾートに向けた将来像の検証</a:t>
            </a:r>
            <a:endParaRPr lang="ja-JP" altLang="en-US" sz="1800" b="1" kern="100" dirty="0">
              <a:latin typeface="Meiryo UI" panose="020B0604030504040204" pitchFamily="50" charset="-128"/>
              <a:ea typeface="Meiryo UI" panose="020B0604030504040204" pitchFamily="50" charset="-128"/>
              <a:cs typeface="Times New Roman" panose="02020603050405020304" pitchFamily="18" charset="0"/>
            </a:endParaRPr>
          </a:p>
        </p:txBody>
      </p:sp>
      <p:sp>
        <p:nvSpPr>
          <p:cNvPr id="92" name="テキスト ボックス 91"/>
          <p:cNvSpPr txBox="1"/>
          <p:nvPr/>
        </p:nvSpPr>
        <p:spPr>
          <a:xfrm>
            <a:off x="3744000" y="2556000"/>
            <a:ext cx="3024000" cy="1044000"/>
          </a:xfrm>
          <a:prstGeom prst="rect">
            <a:avLst/>
          </a:prstGeom>
          <a:solidFill>
            <a:srgbClr val="FFCCFF"/>
          </a:solidFill>
          <a:ln w="6350">
            <a:solidFill>
              <a:prstClr val="black"/>
            </a:solidFill>
          </a:ln>
          <a:effectLst/>
        </p:spPr>
        <p:txBody>
          <a:bodyPr rot="0" spcFirstLastPara="0" vert="horz" wrap="square" lIns="72000" tIns="36000" rIns="72000" bIns="36000" numCol="1" spcCol="0" rtlCol="0" fromWordArt="0" anchor="t" anchorCtr="0" forceAA="0" compatLnSpc="1">
            <a:prstTxWarp prst="textNoShape">
              <a:avLst/>
            </a:prstTxWarp>
            <a:noAutofit/>
          </a:bodyPr>
          <a:lstStyle/>
          <a:p>
            <a:pPr>
              <a:lnSpc>
                <a:spcPts val="1600"/>
              </a:lnSpc>
              <a:tabLst>
                <a:tab pos="1533525" algn="l"/>
              </a:tabLst>
            </a:pPr>
            <a:r>
              <a:rPr lang="ja-JP" altLang="en-US" sz="1400" b="1" kern="100" spc="-100" dirty="0">
                <a:latin typeface="Meiryo UI" panose="020B0604030504040204" pitchFamily="50" charset="-128"/>
                <a:ea typeface="Meiryo UI" panose="020B0604030504040204" pitchFamily="50" charset="-128"/>
                <a:cs typeface="Times New Roman" panose="02020603050405020304" pitchFamily="18" charset="0"/>
              </a:rPr>
              <a:t>世界に発信するための、国際集客</a:t>
            </a:r>
            <a:r>
              <a:rPr lang="ja-JP" altLang="en-US" sz="1400" b="1" kern="100" spc="-100" dirty="0" smtClean="0">
                <a:latin typeface="Meiryo UI" panose="020B0604030504040204" pitchFamily="50" charset="-128"/>
                <a:ea typeface="Meiryo UI" panose="020B0604030504040204" pitchFamily="50" charset="-128"/>
                <a:cs typeface="Times New Roman" panose="02020603050405020304" pitchFamily="18" charset="0"/>
              </a:rPr>
              <a:t>・交流</a:t>
            </a:r>
            <a:r>
              <a:rPr lang="ja-JP" altLang="en-US" sz="1400" b="1" kern="100" spc="-100" dirty="0">
                <a:latin typeface="Meiryo UI" panose="020B0604030504040204" pitchFamily="50" charset="-128"/>
                <a:ea typeface="Meiryo UI" panose="020B0604030504040204" pitchFamily="50" charset="-128"/>
                <a:cs typeface="Times New Roman" panose="02020603050405020304" pitchFamily="18" charset="0"/>
              </a:rPr>
              <a:t>拠点及びランドマークの創出</a:t>
            </a:r>
            <a:endParaRPr lang="en-US" altLang="ja-JP" sz="1400" b="1" kern="100" spc="-100" dirty="0">
              <a:latin typeface="Meiryo UI" panose="020B0604030504040204" pitchFamily="50" charset="-128"/>
              <a:ea typeface="Meiryo UI" panose="020B0604030504040204" pitchFamily="50" charset="-128"/>
              <a:cs typeface="Times New Roman" panose="02020603050405020304" pitchFamily="18" charset="0"/>
            </a:endParaRPr>
          </a:p>
          <a:p>
            <a:pPr marL="216000" indent="-216000" fontAlgn="base">
              <a:spcBef>
                <a:spcPts val="100"/>
              </a:spcBef>
              <a:spcAft>
                <a:spcPts val="0"/>
              </a:spcAft>
            </a:pPr>
            <a:r>
              <a:rPr lang="ja-JP" altLang="en-US" sz="9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１</a:t>
            </a:r>
            <a:r>
              <a:rPr lang="ja-JP" altLang="en-US" sz="900"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rPr>
              <a:t>）水</a:t>
            </a:r>
            <a:r>
              <a:rPr lang="ja-JP" altLang="en-US" sz="9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都大阪の魅力を世界に発信し、国際集客・</a:t>
            </a:r>
            <a:r>
              <a:rPr lang="ja-JP" altLang="en-US" sz="900"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rPr>
              <a:t>交流拠点の</a:t>
            </a:r>
            <a:r>
              <a:rPr lang="en-US" altLang="ja-JP" sz="900"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900"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rPr>
              <a:t>創出</a:t>
            </a:r>
            <a:r>
              <a:rPr lang="ja-JP" altLang="en-US" sz="9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を実現する民間プレイヤーの発掘誘致</a:t>
            </a:r>
            <a:endParaRPr lang="en-US" altLang="ja-JP" sz="900" dirty="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a:p>
            <a:pPr marL="180975" indent="-180975" fontAlgn="base">
              <a:spcAft>
                <a:spcPts val="0"/>
              </a:spcAft>
            </a:pPr>
            <a:r>
              <a:rPr lang="ja-JP" altLang="en-US" sz="9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２</a:t>
            </a:r>
            <a:r>
              <a:rPr lang="ja-JP" altLang="en-US" sz="900"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rPr>
              <a:t>）</a:t>
            </a:r>
            <a:r>
              <a:rPr lang="ja-JP" sz="900"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rPr>
              <a:t>民間</a:t>
            </a:r>
            <a:r>
              <a:rPr lang="ja-JP" sz="9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誘致のためのインフラ投資等</a:t>
            </a:r>
          </a:p>
          <a:p>
            <a:pPr marL="180975" indent="-180975" fontAlgn="base">
              <a:spcAft>
                <a:spcPts val="0"/>
              </a:spcAft>
            </a:pPr>
            <a:r>
              <a:rPr lang="ja-JP" altLang="en-US" sz="9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３</a:t>
            </a:r>
            <a:r>
              <a:rPr lang="ja-JP" altLang="en-US" sz="900"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rPr>
              <a:t>）エリアマネジメント</a:t>
            </a:r>
            <a:r>
              <a:rPr lang="ja-JP" altLang="en-US" sz="9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の仕組みの検討と構築</a:t>
            </a:r>
          </a:p>
        </p:txBody>
      </p:sp>
      <p:sp>
        <p:nvSpPr>
          <p:cNvPr id="3" name="二等辺三角形 2"/>
          <p:cNvSpPr/>
          <p:nvPr/>
        </p:nvSpPr>
        <p:spPr>
          <a:xfrm rot="10800000">
            <a:off x="8167950" y="3600000"/>
            <a:ext cx="800100" cy="219766"/>
          </a:xfrm>
          <a:prstGeom prst="triangl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 name="正方形/長方形 1"/>
          <p:cNvSpPr/>
          <p:nvPr/>
        </p:nvSpPr>
        <p:spPr>
          <a:xfrm>
            <a:off x="7128000" y="1152000"/>
            <a:ext cx="2880000" cy="2448000"/>
          </a:xfrm>
          <a:prstGeom prst="rect">
            <a:avLst/>
          </a:prstGeom>
          <a:noFill/>
          <a:ln w="4762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9" name="右矢印 68"/>
          <p:cNvSpPr/>
          <p:nvPr/>
        </p:nvSpPr>
        <p:spPr>
          <a:xfrm>
            <a:off x="3438000" y="1998000"/>
            <a:ext cx="252000" cy="756000"/>
          </a:xfrm>
          <a:prstGeom prst="rightArrow">
            <a:avLst>
              <a:gd name="adj1" fmla="val 50000"/>
              <a:gd name="adj2" fmla="val 70879"/>
            </a:avLst>
          </a:prstGeom>
          <a:solidFill>
            <a:sysClr val="windowText" lastClr="000000">
              <a:lumMod val="50000"/>
              <a:lumOff val="50000"/>
            </a:sysClr>
          </a:solidFill>
          <a:ln w="12700" cap="flat" cmpd="sng" algn="ctr">
            <a:solidFill>
              <a:sysClr val="windowText" lastClr="000000"/>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ja-JP" altLang="en-US">
              <a:latin typeface="HGPｺﾞｼｯｸM" panose="020B0600000000000000" pitchFamily="50" charset="-128"/>
              <a:ea typeface="HGPｺﾞｼｯｸM" panose="020B0600000000000000" pitchFamily="50" charset="-128"/>
            </a:endParaRPr>
          </a:p>
        </p:txBody>
      </p:sp>
      <p:sp>
        <p:nvSpPr>
          <p:cNvPr id="86" name="テキスト ボックス 9"/>
          <p:cNvSpPr txBox="1"/>
          <p:nvPr/>
        </p:nvSpPr>
        <p:spPr>
          <a:xfrm>
            <a:off x="360000" y="1152000"/>
            <a:ext cx="3024000" cy="432000"/>
          </a:xfrm>
          <a:prstGeom prst="rect">
            <a:avLst/>
          </a:prstGeom>
          <a:solidFill>
            <a:sysClr val="windowText" lastClr="000000">
              <a:lumMod val="65000"/>
              <a:lumOff val="35000"/>
            </a:sysClr>
          </a:solidFill>
          <a:ln w="6350">
            <a:solidFill>
              <a:prstClr val="black"/>
            </a:solidFill>
          </a:ln>
          <a:effectLst/>
        </p:spPr>
        <p:txBody>
          <a:bodyPr rot="0" spcFirstLastPara="0" vert="horz" wrap="square" lIns="72000" tIns="36000" rIns="72000" bIns="36000" numCol="1" spcCol="0" rtlCol="0" fromWordArt="0" anchor="ctr" anchorCtr="0" forceAA="0" compatLnSpc="1">
            <a:prstTxWarp prst="textNoShape">
              <a:avLst/>
            </a:prstTxWarp>
            <a:noAutofit/>
          </a:bodyPr>
          <a:lstStyle/>
          <a:p>
            <a:pPr algn="just">
              <a:spcAft>
                <a:spcPts val="0"/>
              </a:spcAft>
              <a:tabLst>
                <a:tab pos="1533525" algn="l"/>
              </a:tabLst>
            </a:pPr>
            <a:r>
              <a:rPr lang="ja-JP" altLang="en-US" sz="1000" kern="100" dirty="0" smtClean="0">
                <a:solidFill>
                  <a:schemeClr val="bg1"/>
                </a:solidFill>
                <a:latin typeface="Meiryo UI" panose="020B0604030504040204" pitchFamily="50" charset="-128"/>
                <a:ea typeface="Meiryo UI" panose="020B0604030504040204" pitchFamily="50" charset="-128"/>
                <a:cs typeface="Times New Roman" panose="02020603050405020304" pitchFamily="18" charset="0"/>
              </a:rPr>
              <a:t>平成</a:t>
            </a:r>
            <a:r>
              <a:rPr lang="en-US" altLang="ja-JP" sz="1000" kern="100" dirty="0" smtClean="0">
                <a:solidFill>
                  <a:schemeClr val="bg1"/>
                </a:solidFill>
                <a:latin typeface="Meiryo UI" panose="020B0604030504040204" pitchFamily="50" charset="-128"/>
                <a:ea typeface="Meiryo UI" panose="020B0604030504040204" pitchFamily="50" charset="-128"/>
                <a:cs typeface="Times New Roman" panose="02020603050405020304" pitchFamily="18" charset="0"/>
              </a:rPr>
              <a:t>25</a:t>
            </a:r>
            <a:r>
              <a:rPr lang="ja-JP" altLang="en-US" sz="1000" kern="100" dirty="0" smtClean="0">
                <a:solidFill>
                  <a:schemeClr val="bg1"/>
                </a:solidFill>
                <a:latin typeface="Meiryo UI" panose="020B0604030504040204" pitchFamily="50" charset="-128"/>
                <a:ea typeface="Meiryo UI" panose="020B0604030504040204" pitchFamily="50" charset="-128"/>
                <a:cs typeface="Times New Roman" panose="02020603050405020304" pitchFamily="18" charset="0"/>
              </a:rPr>
              <a:t>年度（</a:t>
            </a:r>
            <a:r>
              <a:rPr lang="en-US" altLang="ja-JP" sz="1000" kern="100" dirty="0" smtClean="0">
                <a:solidFill>
                  <a:schemeClr val="bg1"/>
                </a:solidFill>
                <a:latin typeface="Meiryo UI" panose="020B0604030504040204" pitchFamily="50" charset="-128"/>
                <a:ea typeface="Meiryo UI" panose="020B0604030504040204" pitchFamily="50" charset="-128"/>
                <a:cs typeface="Times New Roman" panose="02020603050405020304" pitchFamily="18" charset="0"/>
              </a:rPr>
              <a:t>2013</a:t>
            </a:r>
            <a:r>
              <a:rPr lang="ja-JP" altLang="en-US" sz="1000" kern="100" dirty="0" smtClean="0">
                <a:solidFill>
                  <a:schemeClr val="bg1"/>
                </a:solidFill>
                <a:latin typeface="Meiryo UI" panose="020B0604030504040204" pitchFamily="50" charset="-128"/>
                <a:ea typeface="Meiryo UI" panose="020B0604030504040204" pitchFamily="50" charset="-128"/>
                <a:cs typeface="Times New Roman" panose="02020603050405020304" pitchFamily="18" charset="0"/>
              </a:rPr>
              <a:t>年度）</a:t>
            </a:r>
            <a:endParaRPr lang="en-US" altLang="ja-JP" sz="1000" kern="100" dirty="0" smtClean="0">
              <a:solidFill>
                <a:schemeClr val="bg1"/>
              </a:solidFill>
              <a:latin typeface="Meiryo UI" panose="020B0604030504040204" pitchFamily="50" charset="-128"/>
              <a:ea typeface="Meiryo UI" panose="020B0604030504040204" pitchFamily="50" charset="-128"/>
              <a:cs typeface="Times New Roman" panose="02020603050405020304" pitchFamily="18" charset="0"/>
            </a:endParaRPr>
          </a:p>
          <a:p>
            <a:pPr algn="ctr">
              <a:spcAft>
                <a:spcPts val="0"/>
              </a:spcAft>
              <a:tabLst>
                <a:tab pos="1533525" algn="l"/>
              </a:tabLst>
            </a:pPr>
            <a:r>
              <a:rPr lang="ja-JP" altLang="en-US" sz="1400" b="1" kern="100" dirty="0" smtClean="0">
                <a:solidFill>
                  <a:srgbClr val="FFFFFF"/>
                </a:solidFill>
                <a:latin typeface="Meiryo UI" panose="020B0604030504040204" pitchFamily="50" charset="-128"/>
                <a:ea typeface="Meiryo UI" panose="020B0604030504040204" pitchFamily="50" charset="-128"/>
                <a:cs typeface="Times New Roman" panose="02020603050405020304" pitchFamily="18" charset="0"/>
              </a:rPr>
              <a:t>１　から　２　へ</a:t>
            </a:r>
            <a:endParaRPr lang="ja-JP" altLang="en-US" sz="1400" b="1" kern="100" dirty="0">
              <a:solidFill>
                <a:srgbClr val="FFFFFF"/>
              </a:solidFill>
              <a:latin typeface="Meiryo UI" panose="020B0604030504040204" pitchFamily="50" charset="-128"/>
              <a:ea typeface="Meiryo UI" panose="020B0604030504040204" pitchFamily="50" charset="-128"/>
              <a:cs typeface="Times New Roman" panose="02020603050405020304" pitchFamily="18" charset="0"/>
            </a:endParaRPr>
          </a:p>
        </p:txBody>
      </p:sp>
      <p:sp>
        <p:nvSpPr>
          <p:cNvPr id="101" name="テキスト ボックス 100"/>
          <p:cNvSpPr txBox="1"/>
          <p:nvPr/>
        </p:nvSpPr>
        <p:spPr>
          <a:xfrm>
            <a:off x="360000" y="1584000"/>
            <a:ext cx="3024000" cy="2016000"/>
          </a:xfrm>
          <a:prstGeom prst="rect">
            <a:avLst/>
          </a:prstGeom>
          <a:solidFill>
            <a:srgbClr val="FFCCFF"/>
          </a:solidFill>
          <a:ln w="6350">
            <a:solidFill>
              <a:prstClr val="black"/>
            </a:solidFill>
          </a:ln>
          <a:effectLst/>
        </p:spPr>
        <p:txBody>
          <a:bodyPr rot="0" spcFirstLastPara="0" vert="horz" wrap="square" lIns="72000" tIns="36000" rIns="72000" bIns="36000" numCol="1" spcCol="0" rtlCol="0" fromWordArt="0" anchor="t" anchorCtr="0" forceAA="0" compatLnSpc="1">
            <a:prstTxWarp prst="textNoShape">
              <a:avLst/>
            </a:prstTxWarp>
            <a:noAutofit/>
          </a:bodyPr>
          <a:lstStyle/>
          <a:p>
            <a:pPr lvl="0" algn="just">
              <a:tabLst>
                <a:tab pos="1533525" algn="l"/>
              </a:tabLst>
            </a:pPr>
            <a:r>
              <a:rPr lang="ja-JP" altLang="en-US" sz="1400" b="1" kern="100" spc="-100" dirty="0" smtClean="0">
                <a:latin typeface="Meiryo UI" panose="020B0604030504040204" pitchFamily="50" charset="-128"/>
                <a:ea typeface="Meiryo UI" panose="020B0604030504040204" pitchFamily="50" charset="-128"/>
                <a:cs typeface="Times New Roman" panose="02020603050405020304" pitchFamily="18" charset="0"/>
              </a:rPr>
              <a:t>認知度向上のため、中之島公園単体から２拠点に拡大し水</a:t>
            </a:r>
            <a:r>
              <a:rPr lang="ja-JP" altLang="en-US" sz="1400" b="1" kern="100" spc="-100" dirty="0">
                <a:latin typeface="Meiryo UI" panose="020B0604030504040204" pitchFamily="50" charset="-128"/>
                <a:ea typeface="Meiryo UI" panose="020B0604030504040204" pitchFamily="50" charset="-128"/>
                <a:cs typeface="Times New Roman" panose="02020603050405020304" pitchFamily="18" charset="0"/>
              </a:rPr>
              <a:t>都大阪フェス</a:t>
            </a:r>
            <a:r>
              <a:rPr lang="ja-JP" altLang="en-US" sz="1400" b="1" kern="100" spc="-100" dirty="0" smtClean="0">
                <a:latin typeface="Meiryo UI" panose="020B0604030504040204" pitchFamily="50" charset="-128"/>
                <a:ea typeface="Meiryo UI" panose="020B0604030504040204" pitchFamily="50" charset="-128"/>
                <a:cs typeface="Times New Roman" panose="02020603050405020304" pitchFamily="18" charset="0"/>
              </a:rPr>
              <a:t>開催</a:t>
            </a:r>
            <a:endParaRPr lang="en-US" altLang="ja-JP" sz="900" b="1" spc="-100" dirty="0">
              <a:latin typeface="Meiryo UI" panose="020B0604030504040204" pitchFamily="50" charset="-128"/>
              <a:ea typeface="Meiryo UI" panose="020B0604030504040204" pitchFamily="50" charset="-128"/>
              <a:cs typeface="Meiryo UI" panose="020B0604030504040204" pitchFamily="50" charset="-128"/>
            </a:endParaRPr>
          </a:p>
          <a:p>
            <a:pPr marL="216000" indent="-288000" fontAlgn="base">
              <a:spcBef>
                <a:spcPts val="600"/>
              </a:spcBef>
              <a:spcAft>
                <a:spcPts val="0"/>
              </a:spcAft>
            </a:pPr>
            <a:r>
              <a:rPr lang="ja-JP" sz="900" kern="1200" dirty="0" smtClean="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１</a:t>
            </a:r>
            <a:r>
              <a:rPr lang="ja-JP" altLang="en-US" sz="900" kern="1200" dirty="0" smtClean="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a:t>
            </a:r>
            <a:r>
              <a:rPr lang="ja-JP" sz="900" kern="1200" dirty="0" smtClean="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水</a:t>
            </a:r>
            <a:r>
              <a:rPr lang="ja-JP" sz="900" kern="1200"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の回廊で</a:t>
            </a:r>
            <a:r>
              <a:rPr lang="en-US" sz="900" kern="1200"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2</a:t>
            </a:r>
            <a:r>
              <a:rPr lang="ja-JP" sz="900" kern="1200"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拠点</a:t>
            </a:r>
            <a:r>
              <a:rPr lang="en-US" sz="900" kern="1200"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a:t>
            </a:r>
            <a:r>
              <a:rPr lang="ja-JP" sz="900" kern="1200"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中之島公園、</a:t>
            </a:r>
            <a:r>
              <a:rPr lang="ja-JP" sz="900" kern="1200" dirty="0" smtClean="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中之島</a:t>
            </a:r>
            <a:r>
              <a:rPr lang="en-US" altLang="ja-JP" sz="900" kern="1200" dirty="0" smtClean="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GATE</a:t>
            </a:r>
            <a:r>
              <a:rPr lang="ja-JP" sz="900" kern="1200" dirty="0" smtClean="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）を船で繋いで</a:t>
            </a:r>
            <a:r>
              <a:rPr lang="ja-JP" sz="900" kern="1200"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水都大阪フェスの実施と検証</a:t>
            </a:r>
            <a:endParaRPr lang="ja-JP" sz="900" dirty="0">
              <a:effectLst/>
              <a:latin typeface="Meiryo UI" panose="020B0604030504040204" pitchFamily="50" charset="-128"/>
              <a:ea typeface="Meiryo UI" panose="020B0604030504040204" pitchFamily="50" charset="-128"/>
              <a:cs typeface="ＭＳ Ｐゴシック" panose="020B0600070205080204" pitchFamily="50" charset="-128"/>
            </a:endParaRPr>
          </a:p>
          <a:p>
            <a:pPr marL="216000" indent="-288000" fontAlgn="base">
              <a:spcBef>
                <a:spcPts val="600"/>
              </a:spcBef>
              <a:spcAft>
                <a:spcPts val="0"/>
              </a:spcAft>
            </a:pPr>
            <a:r>
              <a:rPr lang="ja-JP" sz="900" kern="1200" dirty="0" smtClean="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２</a:t>
            </a:r>
            <a:r>
              <a:rPr lang="ja-JP" altLang="en-US" sz="900"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rPr>
              <a:t>）</a:t>
            </a:r>
            <a:r>
              <a:rPr lang="ja-JP" sz="900" kern="1200" dirty="0" smtClean="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中之島</a:t>
            </a:r>
            <a:r>
              <a:rPr lang="ja-JP" sz="900" kern="1200"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公園「</a:t>
            </a:r>
            <a:r>
              <a:rPr lang="ja-JP" sz="900" kern="1200" dirty="0" smtClean="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ピクニックリゾート</a:t>
            </a:r>
            <a:r>
              <a:rPr lang="ja-JP" altLang="en-US" sz="900" kern="1200" dirty="0" smtClean="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a:t>
            </a:r>
            <a:r>
              <a:rPr lang="en-US" altLang="ja-JP" sz="9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
            </a:r>
            <a:br>
              <a:rPr lang="en-US" altLang="ja-JP" sz="9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br>
            <a:r>
              <a:rPr lang="ja-JP" altLang="en-US" sz="900"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rPr>
              <a:t>　⇒</a:t>
            </a:r>
            <a:r>
              <a:rPr lang="en-US" sz="900" kern="1200" dirty="0" smtClean="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4</a:t>
            </a:r>
            <a:r>
              <a:rPr lang="ja-JP" sz="900" kern="1200" dirty="0" smtClean="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日間</a:t>
            </a:r>
            <a:r>
              <a:rPr lang="ja-JP" altLang="en-US" sz="900" kern="1200" dirty="0" smtClean="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a:t>
            </a:r>
            <a:r>
              <a:rPr lang="ja-JP" sz="900" kern="1200" dirty="0" smtClean="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集客</a:t>
            </a:r>
            <a:r>
              <a:rPr lang="ja-JP" sz="900" kern="1200"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約</a:t>
            </a:r>
            <a:r>
              <a:rPr lang="en-US" sz="900" kern="1200"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11</a:t>
            </a:r>
            <a:r>
              <a:rPr lang="ja-JP" sz="900" kern="1200"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万人</a:t>
            </a:r>
            <a:endParaRPr lang="ja-JP" sz="900" dirty="0">
              <a:effectLst/>
              <a:latin typeface="Meiryo UI" panose="020B0604030504040204" pitchFamily="50" charset="-128"/>
              <a:ea typeface="Meiryo UI" panose="020B0604030504040204" pitchFamily="50" charset="-128"/>
              <a:cs typeface="ＭＳ Ｐゴシック" panose="020B0600070205080204" pitchFamily="50" charset="-128"/>
            </a:endParaRPr>
          </a:p>
          <a:p>
            <a:pPr marL="216000" indent="-288000" fontAlgn="base">
              <a:spcBef>
                <a:spcPts val="600"/>
              </a:spcBef>
              <a:spcAft>
                <a:spcPts val="0"/>
              </a:spcAft>
            </a:pPr>
            <a:r>
              <a:rPr lang="ja-JP" sz="900" kern="1200" dirty="0" smtClean="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３</a:t>
            </a:r>
            <a:r>
              <a:rPr lang="ja-JP" altLang="en-US" sz="900"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rPr>
              <a:t>）</a:t>
            </a:r>
            <a:r>
              <a:rPr lang="ja-JP" sz="900" kern="1200" dirty="0" smtClean="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中之島</a:t>
            </a:r>
            <a:r>
              <a:rPr lang="en-US" sz="900" kern="1200"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GATE</a:t>
            </a:r>
            <a:r>
              <a:rPr lang="ja-JP" sz="900" kern="1200"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会場「インナーベイマーケットリゾート</a:t>
            </a:r>
            <a:r>
              <a:rPr lang="ja-JP" sz="900" kern="1200" dirty="0" smtClean="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a:t>
            </a:r>
            <a:r>
              <a:rPr lang="en-US" altLang="ja-JP" sz="900" dirty="0">
                <a:latin typeface="Meiryo UI" panose="020B0604030504040204" pitchFamily="50" charset="-128"/>
                <a:ea typeface="Meiryo UI" panose="020B0604030504040204" pitchFamily="50" charset="-128"/>
                <a:cs typeface="Meiryo UI" panose="020B0604030504040204" pitchFamily="50" charset="-128"/>
              </a:rPr>
              <a:t/>
            </a:r>
            <a:br>
              <a:rPr lang="en-US" altLang="ja-JP" sz="900" dirty="0">
                <a:latin typeface="Meiryo UI" panose="020B0604030504040204" pitchFamily="50" charset="-128"/>
                <a:ea typeface="Meiryo UI" panose="020B0604030504040204" pitchFamily="50" charset="-128"/>
                <a:cs typeface="Meiryo UI" panose="020B0604030504040204" pitchFamily="50" charset="-128"/>
              </a:rPr>
            </a:br>
            <a:r>
              <a:rPr lang="ja-JP" altLang="en-US" sz="900" dirty="0" smtClean="0">
                <a:latin typeface="Meiryo UI" panose="020B0604030504040204" pitchFamily="50" charset="-128"/>
                <a:ea typeface="Meiryo UI" panose="020B0604030504040204" pitchFamily="50" charset="-128"/>
                <a:cs typeface="Meiryo UI" panose="020B0604030504040204" pitchFamily="50" charset="-128"/>
              </a:rPr>
              <a:t>　</a:t>
            </a:r>
            <a:r>
              <a:rPr lang="en-US" sz="900" kern="1200" dirty="0" smtClean="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a:t>
            </a:r>
            <a:r>
              <a:rPr lang="en-US" sz="900" kern="1200"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17</a:t>
            </a:r>
            <a:r>
              <a:rPr lang="ja-JP" sz="900" kern="1200" dirty="0" smtClean="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日間</a:t>
            </a:r>
            <a:r>
              <a:rPr lang="ja-JP" altLang="en-US" sz="900" kern="1200" dirty="0" smtClean="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、集客</a:t>
            </a:r>
            <a:r>
              <a:rPr lang="ja-JP" sz="900" kern="1200" dirty="0" smtClean="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約</a:t>
            </a:r>
            <a:r>
              <a:rPr lang="en-US" sz="900" kern="1200"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5</a:t>
            </a:r>
            <a:r>
              <a:rPr lang="ja-JP" sz="900" kern="1200"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万人</a:t>
            </a:r>
            <a:r>
              <a:rPr lang="ja-JP" sz="900" kern="1200" dirty="0" smtClean="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a:t>
            </a:r>
            <a:endParaRPr lang="en-US" altLang="ja-JP" sz="900" kern="1200" dirty="0" smtClean="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p>
            <a:pPr marL="216000" indent="-288000" algn="r" fontAlgn="base">
              <a:spcBef>
                <a:spcPts val="600"/>
              </a:spcBef>
              <a:spcAft>
                <a:spcPts val="0"/>
              </a:spcAft>
            </a:pPr>
            <a:r>
              <a:rPr lang="ja-JP" altLang="en-US" sz="900" kern="1200" dirty="0" smtClean="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a:t>
            </a:r>
            <a:r>
              <a:rPr lang="en-US" sz="900" kern="1200" dirty="0" smtClean="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2</a:t>
            </a:r>
            <a:r>
              <a:rPr lang="ja-JP" sz="900" kern="1200"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拠点</a:t>
            </a:r>
            <a:r>
              <a:rPr lang="ja-JP" sz="900" kern="1200" dirty="0" smtClean="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で</a:t>
            </a:r>
            <a:r>
              <a:rPr lang="ja-JP" altLang="en-US" sz="900" kern="1200" dirty="0" smtClean="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集客</a:t>
            </a:r>
            <a:r>
              <a:rPr lang="ja-JP" sz="900" kern="1200" dirty="0" smtClean="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約</a:t>
            </a:r>
            <a:r>
              <a:rPr lang="en-US" sz="900" kern="1200" dirty="0" smtClean="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16</a:t>
            </a:r>
            <a:r>
              <a:rPr lang="ja-JP" sz="900" kern="1200" dirty="0" smtClean="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万人</a:t>
            </a:r>
            <a:r>
              <a:rPr lang="ja-JP" altLang="en-US" sz="900" kern="1200" dirty="0" smtClean="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a:t>
            </a:r>
            <a:r>
              <a:rPr lang="ja-JP" sz="900" kern="1200" dirty="0" smtClean="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経済効果約</a:t>
            </a:r>
            <a:r>
              <a:rPr lang="en-US" sz="900" kern="1200"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22</a:t>
            </a:r>
            <a:r>
              <a:rPr lang="ja-JP" sz="900" kern="1200"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億</a:t>
            </a:r>
            <a:r>
              <a:rPr lang="ja-JP" sz="900" kern="1200" dirty="0" smtClean="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円</a:t>
            </a:r>
            <a:endParaRPr lang="ja-JP" sz="900" dirty="0">
              <a:effectLst/>
              <a:latin typeface="Meiryo UI" panose="020B0604030504040204" pitchFamily="50" charset="-128"/>
              <a:ea typeface="Meiryo UI" panose="020B0604030504040204" pitchFamily="50" charset="-128"/>
              <a:cs typeface="ＭＳ Ｐゴシック" panose="020B0600070205080204" pitchFamily="50" charset="-128"/>
            </a:endParaRPr>
          </a:p>
        </p:txBody>
      </p:sp>
      <p:sp>
        <p:nvSpPr>
          <p:cNvPr id="89" name="テキスト ボックス 3"/>
          <p:cNvSpPr txBox="1"/>
          <p:nvPr/>
        </p:nvSpPr>
        <p:spPr>
          <a:xfrm>
            <a:off x="360000" y="216000"/>
            <a:ext cx="11770851" cy="276999"/>
          </a:xfrm>
          <a:prstGeom prst="rect">
            <a:avLst/>
          </a:prstGeom>
          <a:noFill/>
          <a:ln w="6350">
            <a:noFill/>
            <a:prstDash val="dash"/>
          </a:ln>
          <a:effectLst/>
        </p:spPr>
        <p:txBody>
          <a:bodyPr rot="0" spcFirstLastPara="0" vert="horz" wrap="none" lIns="0" tIns="0" rIns="0" bIns="0" numCol="1" spcCol="0" rtlCol="0" fromWordArt="0" anchor="t" anchorCtr="0" forceAA="0" compatLnSpc="1">
            <a:prstTxWarp prst="textNoShape">
              <a:avLst/>
            </a:prstTxWarp>
            <a:spAutoFit/>
          </a:bodyPr>
          <a:lstStyle/>
          <a:p>
            <a:pPr marL="174625" indent="-174625"/>
            <a:r>
              <a:rPr lang="ja-JP" altLang="en-US" sz="1800" b="1" kern="100" dirty="0" smtClean="0">
                <a:latin typeface="Meiryo UI" panose="020B0604030504040204" pitchFamily="50" charset="-128"/>
                <a:ea typeface="Meiryo UI" panose="020B0604030504040204" pitchFamily="50" charset="-128"/>
                <a:cs typeface="Times New Roman" panose="02020603050405020304" pitchFamily="18" charset="0"/>
              </a:rPr>
              <a:t>平成</a:t>
            </a:r>
            <a:r>
              <a:rPr lang="en-US" altLang="ja-JP" sz="1800" b="1" kern="100" dirty="0" smtClean="0">
                <a:latin typeface="Meiryo UI" panose="020B0604030504040204" pitchFamily="50" charset="-128"/>
                <a:ea typeface="Meiryo UI" panose="020B0604030504040204" pitchFamily="50" charset="-128"/>
                <a:cs typeface="Times New Roman" panose="02020603050405020304" pitchFamily="18" charset="0"/>
              </a:rPr>
              <a:t>27</a:t>
            </a:r>
            <a:r>
              <a:rPr lang="ja-JP" altLang="en-US" sz="1800" b="1" kern="100" dirty="0" smtClean="0">
                <a:latin typeface="Meiryo UI" panose="020B0604030504040204" pitchFamily="50" charset="-128"/>
                <a:ea typeface="Meiryo UI" panose="020B0604030504040204" pitchFamily="50" charset="-128"/>
                <a:cs typeface="Times New Roman" panose="02020603050405020304" pitchFamily="18" charset="0"/>
              </a:rPr>
              <a:t>年度 水都大阪パートナーズの取組みについて　</a:t>
            </a:r>
            <a:r>
              <a:rPr lang="ja-JP" altLang="en-US" sz="1800" b="1" kern="100" dirty="0">
                <a:latin typeface="Meiryo UI" panose="020B0604030504040204" pitchFamily="50" charset="-128"/>
                <a:ea typeface="Meiryo UI" panose="020B0604030504040204" pitchFamily="50" charset="-128"/>
                <a:cs typeface="Times New Roman" panose="02020603050405020304" pitchFamily="18" charset="0"/>
              </a:rPr>
              <a:t>ミッション①：</a:t>
            </a:r>
            <a:r>
              <a:rPr lang="ja-JP" altLang="en-US" sz="1800" b="1" kern="100" dirty="0" smtClean="0">
                <a:latin typeface="Meiryo UI" panose="020B0604030504040204" pitchFamily="50" charset="-128"/>
                <a:ea typeface="Meiryo UI" panose="020B0604030504040204" pitchFamily="50" charset="-128"/>
                <a:cs typeface="Times New Roman" panose="02020603050405020304" pitchFamily="18" charset="0"/>
              </a:rPr>
              <a:t>世界各国から注目される「水と光のシンボル空間」の創出</a:t>
            </a:r>
            <a:endParaRPr lang="ja-JP" altLang="ja-JP" sz="2400" b="1" kern="100" spc="-100" dirty="0">
              <a:latin typeface="Meiryo UI" panose="020B0604030504040204" pitchFamily="50" charset="-128"/>
              <a:ea typeface="Meiryo UI" panose="020B0604030504040204" pitchFamily="50" charset="-128"/>
              <a:cs typeface="Times New Roman" panose="02020603050405020304" pitchFamily="18" charset="0"/>
            </a:endParaRPr>
          </a:p>
        </p:txBody>
      </p:sp>
      <p:sp>
        <p:nvSpPr>
          <p:cNvPr id="6" name="テキスト ボックス 5"/>
          <p:cNvSpPr txBox="1"/>
          <p:nvPr/>
        </p:nvSpPr>
        <p:spPr>
          <a:xfrm>
            <a:off x="14256000" y="216000"/>
            <a:ext cx="688256" cy="318924"/>
          </a:xfrm>
          <a:prstGeom prst="rect">
            <a:avLst/>
          </a:prstGeom>
          <a:noFill/>
          <a:ln w="12700">
            <a:solidFill>
              <a:schemeClr val="tx1"/>
            </a:solidFill>
          </a:ln>
        </p:spPr>
        <p:txBody>
          <a:bodyPr wrap="none" lIns="36000" tIns="36000" rIns="36000" bIns="36000" rtlCol="0">
            <a:spAutoFit/>
          </a:bodyPr>
          <a:lstStyle/>
          <a:p>
            <a:r>
              <a:rPr kumimoji="1" lang="ja-JP" altLang="en-US" sz="1600" dirty="0" smtClean="0">
                <a:latin typeface="Meiryo UI" panose="020B0604030504040204" pitchFamily="50" charset="-128"/>
                <a:ea typeface="Meiryo UI" panose="020B0604030504040204" pitchFamily="50" charset="-128"/>
              </a:rPr>
              <a:t>資料１</a:t>
            </a:r>
            <a:endParaRPr kumimoji="1" lang="ja-JP" altLang="en-US" sz="1600" dirty="0">
              <a:latin typeface="Meiryo UI" panose="020B0604030504040204" pitchFamily="50" charset="-128"/>
              <a:ea typeface="Meiryo UI" panose="020B0604030504040204" pitchFamily="50" charset="-128"/>
            </a:endParaRPr>
          </a:p>
        </p:txBody>
      </p:sp>
      <p:sp>
        <p:nvSpPr>
          <p:cNvPr id="166" name="テキスト ボックス 3"/>
          <p:cNvSpPr txBox="1"/>
          <p:nvPr/>
        </p:nvSpPr>
        <p:spPr>
          <a:xfrm>
            <a:off x="12228780" y="216000"/>
            <a:ext cx="1878719" cy="307777"/>
          </a:xfrm>
          <a:prstGeom prst="rect">
            <a:avLst/>
          </a:prstGeom>
          <a:noFill/>
          <a:ln w="6350">
            <a:noFill/>
            <a:prstDash val="dash"/>
          </a:ln>
          <a:effectLst/>
        </p:spPr>
        <p:txBody>
          <a:bodyPr rot="0" spcFirstLastPara="0" vert="horz" wrap="none" lIns="0" tIns="0" rIns="0" bIns="0" numCol="1" spcCol="0" rtlCol="0" fromWordArt="0" anchor="t" anchorCtr="0" forceAA="0" compatLnSpc="1">
            <a:prstTxWarp prst="textNoShape">
              <a:avLst/>
            </a:prstTxWarp>
            <a:spAutoFit/>
          </a:bodyPr>
          <a:lstStyle/>
          <a:p>
            <a:pPr marL="174625" indent="-174625" algn="r"/>
            <a:r>
              <a:rPr lang="ja-JP" altLang="en-US" sz="1000" kern="100" spc="-100" dirty="0" smtClean="0">
                <a:latin typeface="Meiryo UI" panose="020B0604030504040204" pitchFamily="50" charset="-128"/>
                <a:ea typeface="Meiryo UI" panose="020B0604030504040204" pitchFamily="50" charset="-128"/>
                <a:cs typeface="Times New Roman" panose="02020603050405020304" pitchFamily="18" charset="0"/>
              </a:rPr>
              <a:t>第６回　水と光のまちづくり推進会議資料</a:t>
            </a:r>
            <a:endParaRPr lang="en-US" altLang="ja-JP" sz="1000" kern="100" spc="-100" dirty="0" smtClean="0">
              <a:latin typeface="Meiryo UI" panose="020B0604030504040204" pitchFamily="50" charset="-128"/>
              <a:ea typeface="Meiryo UI" panose="020B0604030504040204" pitchFamily="50" charset="-128"/>
              <a:cs typeface="Times New Roman" panose="02020603050405020304" pitchFamily="18" charset="0"/>
            </a:endParaRPr>
          </a:p>
          <a:p>
            <a:pPr marL="174625" indent="-174625" algn="r"/>
            <a:r>
              <a:rPr lang="ja-JP" altLang="en-US" sz="1000" kern="100" dirty="0" smtClean="0">
                <a:latin typeface="Meiryo UI" panose="020B0604030504040204" pitchFamily="50" charset="-128"/>
                <a:ea typeface="Meiryo UI" panose="020B0604030504040204" pitchFamily="50" charset="-128"/>
                <a:cs typeface="Times New Roman" panose="02020603050405020304" pitchFamily="18" charset="0"/>
              </a:rPr>
              <a:t>平成</a:t>
            </a:r>
            <a:r>
              <a:rPr lang="en-US" altLang="ja-JP" sz="1000" kern="100" dirty="0" smtClean="0">
                <a:latin typeface="Meiryo UI" panose="020B0604030504040204" pitchFamily="50" charset="-128"/>
                <a:ea typeface="Meiryo UI" panose="020B0604030504040204" pitchFamily="50" charset="-128"/>
                <a:cs typeface="Times New Roman" panose="02020603050405020304" pitchFamily="18" charset="0"/>
              </a:rPr>
              <a:t>2</a:t>
            </a:r>
            <a:r>
              <a:rPr lang="ja-JP" altLang="en-US" sz="1000" kern="100" dirty="0" smtClean="0">
                <a:latin typeface="Meiryo UI" panose="020B0604030504040204" pitchFamily="50" charset="-128"/>
                <a:ea typeface="Meiryo UI" panose="020B0604030504040204" pitchFamily="50" charset="-128"/>
                <a:cs typeface="Times New Roman" panose="02020603050405020304" pitchFamily="18" charset="0"/>
              </a:rPr>
              <a:t>８年２月</a:t>
            </a:r>
            <a:r>
              <a:rPr lang="ja-JP" altLang="en-US" sz="1000" kern="100" dirty="0">
                <a:latin typeface="Meiryo UI" panose="020B0604030504040204" pitchFamily="50" charset="-128"/>
                <a:ea typeface="Meiryo UI" panose="020B0604030504040204" pitchFamily="50" charset="-128"/>
                <a:cs typeface="Times New Roman" panose="02020603050405020304" pitchFamily="18" charset="0"/>
              </a:rPr>
              <a:t>９</a:t>
            </a:r>
            <a:r>
              <a:rPr lang="ja-JP" altLang="en-US" sz="1000" kern="100" dirty="0" smtClean="0">
                <a:latin typeface="Meiryo UI" panose="020B0604030504040204" pitchFamily="50" charset="-128"/>
                <a:ea typeface="Meiryo UI" panose="020B0604030504040204" pitchFamily="50" charset="-128"/>
                <a:cs typeface="Times New Roman" panose="02020603050405020304" pitchFamily="18" charset="0"/>
              </a:rPr>
              <a:t>日</a:t>
            </a:r>
            <a:endParaRPr lang="ja-JP" altLang="ja-JP" sz="1000" kern="100" dirty="0">
              <a:latin typeface="Meiryo UI" panose="020B0604030504040204" pitchFamily="50" charset="-128"/>
              <a:ea typeface="Meiryo UI" panose="020B0604030504040204" pitchFamily="50" charset="-128"/>
              <a:cs typeface="Times New Roman" panose="02020603050405020304" pitchFamily="18" charset="0"/>
            </a:endParaRPr>
          </a:p>
        </p:txBody>
      </p:sp>
      <p:sp>
        <p:nvSpPr>
          <p:cNvPr id="129" name="テキスト ボックス 3"/>
          <p:cNvSpPr txBox="1"/>
          <p:nvPr/>
        </p:nvSpPr>
        <p:spPr>
          <a:xfrm>
            <a:off x="10104532" y="4604455"/>
            <a:ext cx="4538128" cy="4053819"/>
          </a:xfrm>
          <a:prstGeom prst="rect">
            <a:avLst/>
          </a:prstGeom>
          <a:noFill/>
          <a:ln w="12700">
            <a:solidFill>
              <a:schemeClr val="accent2">
                <a:lumMod val="75000"/>
              </a:schemeClr>
            </a:solidFill>
            <a:prstDash val="sysDash"/>
          </a:ln>
          <a:effectLst/>
        </p:spPr>
        <p:txBody>
          <a:bodyPr rot="0" spcFirstLastPara="0" vert="horz" wrap="square" lIns="0" tIns="0" rIns="0" bIns="0" numCol="1" spcCol="0" rtlCol="0" fromWordArt="0" anchor="t" anchorCtr="0" forceAA="0" compatLnSpc="1">
            <a:prstTxWarp prst="textNoShape">
              <a:avLst/>
            </a:prstTxWarp>
            <a:noAutofit/>
          </a:bodyPr>
          <a:lstStyle/>
          <a:p>
            <a:pPr>
              <a:buFont typeface="Wingdings" panose="05000000000000000000" pitchFamily="2" charset="2"/>
              <a:buChar char="l"/>
            </a:pPr>
            <a:endParaRPr lang="en-US" altLang="ja-JP" sz="1400" kern="100" dirty="0" smtClean="0">
              <a:latin typeface="Meiryo UI" panose="020B0604030504040204" pitchFamily="50" charset="-128"/>
              <a:ea typeface="Meiryo UI" panose="020B0604030504040204" pitchFamily="50" charset="-128"/>
              <a:cs typeface="Times New Roman" panose="02020603050405020304" pitchFamily="18" charset="0"/>
            </a:endParaRPr>
          </a:p>
          <a:p>
            <a:pPr>
              <a:buFont typeface="Wingdings" panose="05000000000000000000" pitchFamily="2" charset="2"/>
              <a:buChar char="l"/>
            </a:pPr>
            <a:endParaRPr lang="en-US" altLang="ja-JP" sz="1400" kern="100" dirty="0">
              <a:latin typeface="Meiryo UI" panose="020B0604030504040204" pitchFamily="50" charset="-128"/>
              <a:ea typeface="Meiryo UI" panose="020B0604030504040204" pitchFamily="50" charset="-128"/>
              <a:cs typeface="Times New Roman" panose="02020603050405020304" pitchFamily="18" charset="0"/>
            </a:endParaRPr>
          </a:p>
          <a:p>
            <a:pPr>
              <a:buFont typeface="Wingdings" panose="05000000000000000000" pitchFamily="2" charset="2"/>
              <a:buChar char="l"/>
            </a:pPr>
            <a:endParaRPr lang="en-US" altLang="ja-JP" sz="1400" kern="100" dirty="0" smtClean="0">
              <a:latin typeface="Meiryo UI" panose="020B0604030504040204" pitchFamily="50" charset="-128"/>
              <a:ea typeface="Meiryo UI" panose="020B0604030504040204" pitchFamily="50" charset="-128"/>
              <a:cs typeface="Times New Roman" panose="02020603050405020304" pitchFamily="18" charset="0"/>
            </a:endParaRPr>
          </a:p>
          <a:p>
            <a:r>
              <a:rPr lang="ja-JP" altLang="en-US" sz="1800" kern="100" dirty="0" smtClean="0">
                <a:latin typeface="Meiryo UI" panose="020B0604030504040204" pitchFamily="50" charset="-128"/>
                <a:ea typeface="Meiryo UI" panose="020B0604030504040204" pitchFamily="50" charset="-128"/>
                <a:cs typeface="Times New Roman" panose="02020603050405020304" pitchFamily="18" charset="0"/>
              </a:rPr>
              <a:t> ◆中之島漁港・中之島みなと食堂のリニューアル</a:t>
            </a:r>
            <a:endParaRPr lang="en-US" altLang="ja-JP" sz="1800" kern="100" dirty="0" smtClean="0">
              <a:latin typeface="Meiryo UI" panose="020B0604030504040204" pitchFamily="50" charset="-128"/>
              <a:ea typeface="Meiryo UI" panose="020B0604030504040204" pitchFamily="50" charset="-128"/>
              <a:cs typeface="Times New Roman" panose="02020603050405020304" pitchFamily="18" charset="0"/>
            </a:endParaRPr>
          </a:p>
          <a:p>
            <a:r>
              <a:rPr lang="ja-JP" altLang="en-US" sz="1800" kern="100" dirty="0">
                <a:latin typeface="Meiryo UI" panose="020B0604030504040204" pitchFamily="50" charset="-128"/>
                <a:ea typeface="Meiryo UI" panose="020B0604030504040204" pitchFamily="50" charset="-128"/>
                <a:cs typeface="Times New Roman" panose="02020603050405020304" pitchFamily="18" charset="0"/>
              </a:rPr>
              <a:t>　</a:t>
            </a:r>
            <a:r>
              <a:rPr lang="ja-JP" altLang="en-US" sz="1800" kern="100" dirty="0" smtClean="0">
                <a:latin typeface="Meiryo UI" panose="020B0604030504040204" pitchFamily="50" charset="-128"/>
                <a:ea typeface="Meiryo UI" panose="020B0604030504040204" pitchFamily="50" charset="-128"/>
                <a:cs typeface="Times New Roman" panose="02020603050405020304" pitchFamily="18" charset="0"/>
              </a:rPr>
              <a:t>  オープン（</a:t>
            </a:r>
            <a:r>
              <a:rPr lang="en-US" altLang="ja-JP" sz="1800" kern="100" dirty="0" smtClean="0">
                <a:latin typeface="Meiryo UI" panose="020B0604030504040204" pitchFamily="50" charset="-128"/>
                <a:ea typeface="Meiryo UI" panose="020B0604030504040204" pitchFamily="50" charset="-128"/>
                <a:cs typeface="Times New Roman" panose="02020603050405020304" pitchFamily="18" charset="0"/>
              </a:rPr>
              <a:t>2016</a:t>
            </a:r>
            <a:r>
              <a:rPr lang="ja-JP" altLang="en-US" sz="1800" kern="100" dirty="0" smtClean="0">
                <a:latin typeface="Meiryo UI" panose="020B0604030504040204" pitchFamily="50" charset="-128"/>
                <a:ea typeface="Meiryo UI" panose="020B0604030504040204" pitchFamily="50" charset="-128"/>
                <a:cs typeface="Times New Roman" panose="02020603050405020304" pitchFamily="18" charset="0"/>
              </a:rPr>
              <a:t>春予定）</a:t>
            </a:r>
            <a:endParaRPr lang="en-US" altLang="ja-JP" sz="1800" kern="100" dirty="0" smtClean="0">
              <a:latin typeface="Meiryo UI" panose="020B0604030504040204" pitchFamily="50" charset="-128"/>
              <a:ea typeface="Meiryo UI" panose="020B0604030504040204" pitchFamily="50" charset="-128"/>
              <a:cs typeface="Times New Roman" panose="02020603050405020304" pitchFamily="18" charset="0"/>
            </a:endParaRPr>
          </a:p>
          <a:p>
            <a:r>
              <a:rPr lang="ja-JP" altLang="en-US" sz="1200" kern="100" dirty="0" smtClean="0">
                <a:latin typeface="Meiryo UI" panose="020B0604030504040204" pitchFamily="50" charset="-128"/>
                <a:ea typeface="Meiryo UI" panose="020B0604030504040204" pitchFamily="50" charset="-128"/>
                <a:cs typeface="Times New Roman" panose="02020603050405020304" pitchFamily="18" charset="0"/>
              </a:rPr>
              <a:t>  </a:t>
            </a:r>
            <a:r>
              <a:rPr lang="ja-JP" altLang="en-US" sz="1200" kern="100" dirty="0">
                <a:latin typeface="Meiryo UI" panose="020B0604030504040204" pitchFamily="50" charset="-128"/>
                <a:ea typeface="Meiryo UI" panose="020B0604030504040204" pitchFamily="50" charset="-128"/>
                <a:cs typeface="Times New Roman" panose="02020603050405020304" pitchFamily="18" charset="0"/>
              </a:rPr>
              <a:t>　</a:t>
            </a:r>
            <a:r>
              <a:rPr lang="ja-JP" altLang="en-US" sz="1400" kern="100" dirty="0" smtClean="0">
                <a:latin typeface="Meiryo UI" panose="020B0604030504040204" pitchFamily="50" charset="-128"/>
                <a:ea typeface="Meiryo UI" panose="020B0604030504040204" pitchFamily="50" charset="-128"/>
                <a:cs typeface="Times New Roman" panose="02020603050405020304" pitchFamily="18" charset="0"/>
              </a:rPr>
              <a:t>　</a:t>
            </a:r>
            <a:r>
              <a:rPr lang="ja-JP" altLang="en-US" sz="1400" kern="100" dirty="0">
                <a:latin typeface="Meiryo UI" panose="020B0604030504040204" pitchFamily="50" charset="-128"/>
                <a:ea typeface="Meiryo UI" panose="020B0604030504040204" pitchFamily="50" charset="-128"/>
                <a:cs typeface="Times New Roman" panose="02020603050405020304" pitchFamily="18" charset="0"/>
              </a:rPr>
              <a:t>・暫定利用施設への追加投資と</a:t>
            </a:r>
            <a:r>
              <a:rPr lang="ja-JP" altLang="en-US" sz="1400" kern="100" dirty="0" smtClean="0">
                <a:latin typeface="Meiryo UI" panose="020B0604030504040204" pitchFamily="50" charset="-128"/>
                <a:ea typeface="Meiryo UI" panose="020B0604030504040204" pitchFamily="50" charset="-128"/>
                <a:cs typeface="Times New Roman" panose="02020603050405020304" pitchFamily="18" charset="0"/>
              </a:rPr>
              <a:t>リニューアルオープン</a:t>
            </a:r>
            <a:endParaRPr lang="en-US" altLang="ja-JP" sz="1400" kern="100" dirty="0" smtClean="0">
              <a:latin typeface="Meiryo UI" panose="020B0604030504040204" pitchFamily="50" charset="-128"/>
              <a:ea typeface="Meiryo UI" panose="020B0604030504040204" pitchFamily="50" charset="-128"/>
              <a:cs typeface="Times New Roman" panose="02020603050405020304" pitchFamily="18" charset="0"/>
            </a:endParaRPr>
          </a:p>
          <a:p>
            <a:r>
              <a:rPr lang="ja-JP" altLang="en-US" sz="1400" kern="100" dirty="0">
                <a:latin typeface="Meiryo UI" panose="020B0604030504040204" pitchFamily="50" charset="-128"/>
                <a:ea typeface="Meiryo UI" panose="020B0604030504040204" pitchFamily="50" charset="-128"/>
                <a:cs typeface="Times New Roman" panose="02020603050405020304" pitchFamily="18" charset="0"/>
              </a:rPr>
              <a:t>　</a:t>
            </a:r>
            <a:r>
              <a:rPr lang="ja-JP" altLang="en-US" sz="1400" kern="100" dirty="0" smtClean="0">
                <a:latin typeface="Meiryo UI" panose="020B0604030504040204" pitchFamily="50" charset="-128"/>
                <a:ea typeface="Meiryo UI" panose="020B0604030504040204" pitchFamily="50" charset="-128"/>
                <a:cs typeface="Times New Roman" panose="02020603050405020304" pitchFamily="18" charset="0"/>
              </a:rPr>
              <a:t>　　</a:t>
            </a:r>
            <a:endParaRPr lang="en-US" altLang="ja-JP" sz="1400" kern="100" dirty="0" smtClean="0">
              <a:latin typeface="Meiryo UI" panose="020B0604030504040204" pitchFamily="50" charset="-128"/>
              <a:ea typeface="Meiryo UI" panose="020B0604030504040204" pitchFamily="50" charset="-128"/>
              <a:cs typeface="Times New Roman" panose="02020603050405020304" pitchFamily="18" charset="0"/>
            </a:endParaRPr>
          </a:p>
          <a:p>
            <a:r>
              <a:rPr lang="ja-JP" altLang="en-US" sz="1800" kern="100" dirty="0" smtClean="0">
                <a:latin typeface="Meiryo UI" panose="020B0604030504040204" pitchFamily="50" charset="-128"/>
                <a:ea typeface="Meiryo UI" panose="020B0604030504040204" pitchFamily="50" charset="-128"/>
                <a:cs typeface="Times New Roman" panose="02020603050405020304" pitchFamily="18" charset="0"/>
              </a:rPr>
              <a:t> ◆海</a:t>
            </a:r>
            <a:r>
              <a:rPr lang="ja-JP" altLang="en-US" sz="1800" kern="100" dirty="0">
                <a:latin typeface="Meiryo UI" panose="020B0604030504040204" pitchFamily="50" charset="-128"/>
                <a:ea typeface="Meiryo UI" panose="020B0604030504040204" pitchFamily="50" charset="-128"/>
                <a:cs typeface="Times New Roman" panose="02020603050405020304" pitchFamily="18" charset="0"/>
              </a:rPr>
              <a:t>の</a:t>
            </a:r>
            <a:r>
              <a:rPr lang="ja-JP" altLang="en-US" sz="1800" kern="100" dirty="0" smtClean="0">
                <a:latin typeface="Meiryo UI" panose="020B0604030504040204" pitchFamily="50" charset="-128"/>
                <a:ea typeface="Meiryo UI" panose="020B0604030504040204" pitchFamily="50" charset="-128"/>
                <a:cs typeface="Times New Roman" panose="02020603050405020304" pitchFamily="18" charset="0"/>
              </a:rPr>
              <a:t>駅、川の駅化の推進</a:t>
            </a:r>
            <a:endParaRPr lang="en-US" altLang="ja-JP" sz="1800" kern="100" dirty="0" smtClean="0">
              <a:latin typeface="Meiryo UI" panose="020B0604030504040204" pitchFamily="50" charset="-128"/>
              <a:ea typeface="Meiryo UI" panose="020B0604030504040204" pitchFamily="50" charset="-128"/>
              <a:cs typeface="Times New Roman" panose="02020603050405020304" pitchFamily="18" charset="0"/>
            </a:endParaRPr>
          </a:p>
          <a:p>
            <a:pPr marL="108000">
              <a:spcBef>
                <a:spcPts val="300"/>
              </a:spcBef>
            </a:pPr>
            <a:r>
              <a:rPr lang="ja-JP" altLang="en-US" sz="1400" kern="100" dirty="0" smtClean="0">
                <a:latin typeface="Meiryo UI" panose="020B0604030504040204" pitchFamily="50" charset="-128"/>
                <a:ea typeface="Meiryo UI" panose="020B0604030504040204" pitchFamily="50" charset="-128"/>
                <a:cs typeface="Times New Roman" panose="02020603050405020304" pitchFamily="18" charset="0"/>
              </a:rPr>
              <a:t>　　・福島区側海の駅目標（申請予定　</a:t>
            </a:r>
            <a:r>
              <a:rPr lang="en-US" altLang="ja-JP" sz="1400" kern="100" dirty="0" smtClean="0">
                <a:latin typeface="Meiryo UI" panose="020B0604030504040204" pitchFamily="50" charset="-128"/>
                <a:ea typeface="Meiryo UI" panose="020B0604030504040204" pitchFamily="50" charset="-128"/>
                <a:cs typeface="Times New Roman" panose="02020603050405020304" pitchFamily="18" charset="0"/>
              </a:rPr>
              <a:t>2016</a:t>
            </a:r>
            <a:r>
              <a:rPr lang="ja-JP" altLang="en-US" sz="1400" kern="100" dirty="0" smtClean="0">
                <a:latin typeface="Meiryo UI" panose="020B0604030504040204" pitchFamily="50" charset="-128"/>
                <a:ea typeface="Meiryo UI" panose="020B0604030504040204" pitchFamily="50" charset="-128"/>
                <a:cs typeface="Times New Roman" panose="02020603050405020304" pitchFamily="18" charset="0"/>
              </a:rPr>
              <a:t>年</a:t>
            </a:r>
            <a:r>
              <a:rPr lang="en-US" altLang="ja-JP" sz="1400" kern="100" dirty="0" smtClean="0">
                <a:latin typeface="Meiryo UI" panose="020B0604030504040204" pitchFamily="50" charset="-128"/>
                <a:ea typeface="Meiryo UI" panose="020B0604030504040204" pitchFamily="50" charset="-128"/>
                <a:cs typeface="Times New Roman" panose="02020603050405020304" pitchFamily="18" charset="0"/>
              </a:rPr>
              <a:t>5</a:t>
            </a:r>
            <a:r>
              <a:rPr lang="ja-JP" altLang="en-US" sz="1400" kern="100" dirty="0">
                <a:latin typeface="Meiryo UI" panose="020B0604030504040204" pitchFamily="50" charset="-128"/>
                <a:ea typeface="Meiryo UI" panose="020B0604030504040204" pitchFamily="50" charset="-128"/>
                <a:cs typeface="Times New Roman" panose="02020603050405020304" pitchFamily="18" charset="0"/>
              </a:rPr>
              <a:t>～</a:t>
            </a:r>
            <a:r>
              <a:rPr lang="en-US" altLang="ja-JP" sz="1400" kern="100" dirty="0">
                <a:latin typeface="Meiryo UI" panose="020B0604030504040204" pitchFamily="50" charset="-128"/>
                <a:ea typeface="Meiryo UI" panose="020B0604030504040204" pitchFamily="50" charset="-128"/>
                <a:cs typeface="Times New Roman" panose="02020603050405020304" pitchFamily="18" charset="0"/>
              </a:rPr>
              <a:t>6</a:t>
            </a:r>
            <a:r>
              <a:rPr lang="ja-JP" altLang="en-US" sz="1400" kern="100" dirty="0" smtClean="0">
                <a:latin typeface="Meiryo UI" panose="020B0604030504040204" pitchFamily="50" charset="-128"/>
                <a:ea typeface="Meiryo UI" panose="020B0604030504040204" pitchFamily="50" charset="-128"/>
                <a:cs typeface="Times New Roman" panose="02020603050405020304" pitchFamily="18" charset="0"/>
              </a:rPr>
              <a:t>月</a:t>
            </a:r>
            <a:endParaRPr lang="en-US" altLang="ja-JP" sz="1400" kern="100" dirty="0" smtClean="0">
              <a:latin typeface="Meiryo UI" panose="020B0604030504040204" pitchFamily="50" charset="-128"/>
              <a:ea typeface="Meiryo UI" panose="020B0604030504040204" pitchFamily="50" charset="-128"/>
              <a:cs typeface="Times New Roman" panose="02020603050405020304" pitchFamily="18" charset="0"/>
            </a:endParaRPr>
          </a:p>
          <a:p>
            <a:pPr marL="108000">
              <a:spcBef>
                <a:spcPts val="300"/>
              </a:spcBef>
            </a:pPr>
            <a:r>
              <a:rPr lang="ja-JP" altLang="en-US" sz="1400" kern="100" dirty="0">
                <a:latin typeface="Meiryo UI" panose="020B0604030504040204" pitchFamily="50" charset="-128"/>
                <a:ea typeface="Meiryo UI" panose="020B0604030504040204" pitchFamily="50" charset="-128"/>
                <a:cs typeface="Times New Roman" panose="02020603050405020304" pitchFamily="18" charset="0"/>
              </a:rPr>
              <a:t>　</a:t>
            </a:r>
            <a:r>
              <a:rPr lang="ja-JP" altLang="en-US" sz="1400" kern="100" dirty="0" smtClean="0">
                <a:latin typeface="Meiryo UI" panose="020B0604030504040204" pitchFamily="50" charset="-128"/>
                <a:ea typeface="Meiryo UI" panose="020B0604030504040204" pitchFamily="50" charset="-128"/>
                <a:cs typeface="Times New Roman" panose="02020603050405020304" pitchFamily="18" charset="0"/>
              </a:rPr>
              <a:t>　　頃）と連動したエリア一体での賑わい創出等</a:t>
            </a:r>
            <a:endParaRPr lang="en-US" altLang="ja-JP" sz="1400" kern="100" dirty="0" smtClean="0">
              <a:solidFill>
                <a:srgbClr val="FF0000"/>
              </a:solidFill>
              <a:latin typeface="Meiryo UI" panose="020B0604030504040204" pitchFamily="50" charset="-128"/>
              <a:ea typeface="Meiryo UI" panose="020B0604030504040204" pitchFamily="50" charset="-128"/>
              <a:cs typeface="Times New Roman" panose="02020603050405020304" pitchFamily="18" charset="0"/>
            </a:endParaRPr>
          </a:p>
          <a:p>
            <a:pPr marL="108000">
              <a:spcBef>
                <a:spcPts val="300"/>
              </a:spcBef>
            </a:pPr>
            <a:r>
              <a:rPr lang="ja-JP" altLang="en-US" sz="1400" kern="100" dirty="0">
                <a:latin typeface="Meiryo UI" panose="020B0604030504040204" pitchFamily="50" charset="-128"/>
                <a:ea typeface="Meiryo UI" panose="020B0604030504040204" pitchFamily="50" charset="-128"/>
                <a:cs typeface="Times New Roman" panose="02020603050405020304" pitchFamily="18" charset="0"/>
              </a:rPr>
              <a:t>　</a:t>
            </a:r>
            <a:r>
              <a:rPr lang="ja-JP" altLang="en-US" sz="1400" kern="100" dirty="0" smtClean="0">
                <a:latin typeface="Meiryo UI" panose="020B0604030504040204" pitchFamily="50" charset="-128"/>
                <a:ea typeface="Meiryo UI" panose="020B0604030504040204" pitchFamily="50" charset="-128"/>
                <a:cs typeface="Times New Roman" panose="02020603050405020304" pitchFamily="18" charset="0"/>
              </a:rPr>
              <a:t>　　</a:t>
            </a:r>
            <a:endParaRPr lang="en-US" altLang="ja-JP" sz="1400" kern="100" dirty="0" smtClean="0">
              <a:latin typeface="Meiryo UI" panose="020B0604030504040204" pitchFamily="50" charset="-128"/>
              <a:ea typeface="Meiryo UI" panose="020B0604030504040204" pitchFamily="50" charset="-128"/>
              <a:cs typeface="Times New Roman" panose="02020603050405020304" pitchFamily="18" charset="0"/>
            </a:endParaRPr>
          </a:p>
          <a:p>
            <a:pPr>
              <a:spcBef>
                <a:spcPts val="600"/>
              </a:spcBef>
            </a:pPr>
            <a:r>
              <a:rPr lang="ja-JP" altLang="en-US" sz="1800" kern="100" dirty="0" smtClean="0">
                <a:latin typeface="Meiryo UI" panose="020B0604030504040204" pitchFamily="50" charset="-128"/>
                <a:ea typeface="Meiryo UI" panose="020B0604030504040204" pitchFamily="50" charset="-128"/>
                <a:cs typeface="Times New Roman" panose="02020603050405020304" pitchFamily="18" charset="0"/>
              </a:rPr>
              <a:t> ◆恒久施設</a:t>
            </a:r>
            <a:r>
              <a:rPr lang="ja-JP" altLang="en-US" sz="1800" kern="100" dirty="0">
                <a:latin typeface="Meiryo UI" panose="020B0604030504040204" pitchFamily="50" charset="-128"/>
                <a:ea typeface="Meiryo UI" panose="020B0604030504040204" pitchFamily="50" charset="-128"/>
                <a:cs typeface="Times New Roman" panose="02020603050405020304" pitchFamily="18" charset="0"/>
              </a:rPr>
              <a:t>等</a:t>
            </a:r>
            <a:r>
              <a:rPr lang="ja-JP" altLang="en-US" sz="1800" kern="100" dirty="0" smtClean="0">
                <a:latin typeface="Meiryo UI" panose="020B0604030504040204" pitchFamily="50" charset="-128"/>
                <a:ea typeface="Meiryo UI" panose="020B0604030504040204" pitchFamily="50" charset="-128"/>
                <a:cs typeface="Times New Roman" panose="02020603050405020304" pitchFamily="18" charset="0"/>
              </a:rPr>
              <a:t>インナーベイマーケットリゾートに</a:t>
            </a:r>
            <a:endParaRPr lang="en-US" altLang="ja-JP" sz="1800" kern="100" dirty="0" smtClean="0">
              <a:latin typeface="Meiryo UI" panose="020B0604030504040204" pitchFamily="50" charset="-128"/>
              <a:ea typeface="Meiryo UI" panose="020B0604030504040204" pitchFamily="50" charset="-128"/>
              <a:cs typeface="Times New Roman" panose="02020603050405020304" pitchFamily="18" charset="0"/>
            </a:endParaRPr>
          </a:p>
          <a:p>
            <a:r>
              <a:rPr lang="ja-JP" altLang="en-US" sz="1800" kern="100" dirty="0">
                <a:latin typeface="Meiryo UI" panose="020B0604030504040204" pitchFamily="50" charset="-128"/>
                <a:ea typeface="Meiryo UI" panose="020B0604030504040204" pitchFamily="50" charset="-128"/>
                <a:cs typeface="Times New Roman" panose="02020603050405020304" pitchFamily="18" charset="0"/>
              </a:rPr>
              <a:t>　</a:t>
            </a:r>
            <a:r>
              <a:rPr lang="ja-JP" altLang="en-US" sz="1800" kern="100" dirty="0" smtClean="0">
                <a:latin typeface="Meiryo UI" panose="020B0604030504040204" pitchFamily="50" charset="-128"/>
                <a:ea typeface="Meiryo UI" panose="020B0604030504040204" pitchFamily="50" charset="-128"/>
                <a:cs typeface="Times New Roman" panose="02020603050405020304" pitchFamily="18" charset="0"/>
              </a:rPr>
              <a:t>　向けた将来像の検証</a:t>
            </a:r>
            <a:endParaRPr lang="en-US" altLang="ja-JP" sz="1800" kern="100" dirty="0">
              <a:latin typeface="Meiryo UI" panose="020B0604030504040204" pitchFamily="50" charset="-128"/>
              <a:ea typeface="Meiryo UI" panose="020B0604030504040204" pitchFamily="50" charset="-128"/>
              <a:cs typeface="Times New Roman" panose="02020603050405020304" pitchFamily="18" charset="0"/>
            </a:endParaRPr>
          </a:p>
          <a:p>
            <a:r>
              <a:rPr lang="ja-JP" altLang="en-US" sz="1800" kern="100" dirty="0">
                <a:latin typeface="Meiryo UI" panose="020B0604030504040204" pitchFamily="50" charset="-128"/>
                <a:ea typeface="Meiryo UI" panose="020B0604030504040204" pitchFamily="50" charset="-128"/>
                <a:cs typeface="Times New Roman" panose="02020603050405020304" pitchFamily="18" charset="0"/>
              </a:rPr>
              <a:t> </a:t>
            </a:r>
            <a:r>
              <a:rPr lang="ja-JP" altLang="en-US" sz="1800" kern="100" dirty="0" smtClean="0">
                <a:latin typeface="Meiryo UI" panose="020B0604030504040204" pitchFamily="50" charset="-128"/>
                <a:ea typeface="Meiryo UI" panose="020B0604030504040204" pitchFamily="50" charset="-128"/>
                <a:cs typeface="Times New Roman" panose="02020603050405020304" pitchFamily="18" charset="0"/>
              </a:rPr>
              <a:t>    </a:t>
            </a:r>
            <a:r>
              <a:rPr lang="ja-JP" altLang="en-US" sz="1400" kern="100" dirty="0" smtClean="0">
                <a:latin typeface="Meiryo UI" panose="020B0604030504040204" pitchFamily="50" charset="-128"/>
                <a:ea typeface="Meiryo UI" panose="020B0604030504040204" pitchFamily="50" charset="-128"/>
                <a:cs typeface="Times New Roman" panose="02020603050405020304" pitchFamily="18" charset="0"/>
              </a:rPr>
              <a:t>・暫定利用の検証の継続と本格開発に向けた諸条件の</a:t>
            </a:r>
            <a:endParaRPr lang="en-US" altLang="ja-JP" sz="1400" kern="100" dirty="0" smtClean="0">
              <a:latin typeface="Meiryo UI" panose="020B0604030504040204" pitchFamily="50" charset="-128"/>
              <a:ea typeface="Meiryo UI" panose="020B0604030504040204" pitchFamily="50" charset="-128"/>
              <a:cs typeface="Times New Roman" panose="02020603050405020304" pitchFamily="18" charset="0"/>
            </a:endParaRPr>
          </a:p>
          <a:p>
            <a:r>
              <a:rPr lang="ja-JP" altLang="en-US" sz="1400" kern="100" dirty="0">
                <a:latin typeface="Meiryo UI" panose="020B0604030504040204" pitchFamily="50" charset="-128"/>
                <a:ea typeface="Meiryo UI" panose="020B0604030504040204" pitchFamily="50" charset="-128"/>
                <a:cs typeface="Times New Roman" panose="02020603050405020304" pitchFamily="18" charset="0"/>
              </a:rPr>
              <a:t>　</a:t>
            </a:r>
            <a:r>
              <a:rPr lang="ja-JP" altLang="en-US" sz="1400" kern="100" dirty="0" smtClean="0">
                <a:latin typeface="Meiryo UI" panose="020B0604030504040204" pitchFamily="50" charset="-128"/>
                <a:ea typeface="Meiryo UI" panose="020B0604030504040204" pitchFamily="50" charset="-128"/>
                <a:cs typeface="Times New Roman" panose="02020603050405020304" pitchFamily="18" charset="0"/>
              </a:rPr>
              <a:t>　    整理・検討など、将来像検証のための企業への</a:t>
            </a:r>
            <a:r>
              <a:rPr lang="en-US" altLang="ja-JP" sz="1400" kern="100" dirty="0" smtClean="0">
                <a:latin typeface="Meiryo UI" panose="020B0604030504040204" pitchFamily="50" charset="-128"/>
                <a:ea typeface="Meiryo UI" panose="020B0604030504040204" pitchFamily="50" charset="-128"/>
                <a:cs typeface="Times New Roman" panose="02020603050405020304" pitchFamily="18" charset="0"/>
              </a:rPr>
              <a:t>PR</a:t>
            </a:r>
            <a:r>
              <a:rPr lang="ja-JP" altLang="en-US" sz="1400" kern="100" dirty="0" err="1">
                <a:latin typeface="Meiryo UI" panose="020B0604030504040204" pitchFamily="50" charset="-128"/>
                <a:ea typeface="Meiryo UI" panose="020B0604030504040204" pitchFamily="50" charset="-128"/>
                <a:cs typeface="Times New Roman" panose="02020603050405020304" pitchFamily="18" charset="0"/>
              </a:rPr>
              <a:t>、</a:t>
            </a:r>
            <a:r>
              <a:rPr lang="ja-JP" altLang="en-US" sz="1400" kern="100" dirty="0" smtClean="0">
                <a:latin typeface="Meiryo UI" panose="020B0604030504040204" pitchFamily="50" charset="-128"/>
                <a:ea typeface="Meiryo UI" panose="020B0604030504040204" pitchFamily="50" charset="-128"/>
                <a:cs typeface="Times New Roman" panose="02020603050405020304" pitchFamily="18" charset="0"/>
              </a:rPr>
              <a:t>ヒア</a:t>
            </a:r>
            <a:endParaRPr lang="en-US" altLang="ja-JP" sz="1400" kern="100" dirty="0">
              <a:latin typeface="Meiryo UI" panose="020B0604030504040204" pitchFamily="50" charset="-128"/>
              <a:ea typeface="Meiryo UI" panose="020B0604030504040204" pitchFamily="50" charset="-128"/>
              <a:cs typeface="Times New Roman" panose="02020603050405020304" pitchFamily="18" charset="0"/>
            </a:endParaRPr>
          </a:p>
          <a:p>
            <a:r>
              <a:rPr lang="ja-JP" altLang="en-US" sz="1400" kern="100" dirty="0" smtClean="0">
                <a:latin typeface="Meiryo UI" panose="020B0604030504040204" pitchFamily="50" charset="-128"/>
                <a:ea typeface="Meiryo UI" panose="020B0604030504040204" pitchFamily="50" charset="-128"/>
                <a:cs typeface="Times New Roman" panose="02020603050405020304" pitchFamily="18" charset="0"/>
              </a:rPr>
              <a:t>　　　  リング等の実施</a:t>
            </a:r>
            <a:endParaRPr lang="en-US" altLang="ja-JP" sz="1400" kern="100" dirty="0">
              <a:latin typeface="Meiryo UI" panose="020B0604030504040204" pitchFamily="50" charset="-128"/>
              <a:ea typeface="Meiryo UI" panose="020B0604030504040204" pitchFamily="50" charset="-128"/>
              <a:cs typeface="Times New Roman" panose="02020603050405020304" pitchFamily="18" charset="0"/>
            </a:endParaRPr>
          </a:p>
        </p:txBody>
      </p:sp>
      <p:sp>
        <p:nvSpPr>
          <p:cNvPr id="136" name="右矢印 135"/>
          <p:cNvSpPr/>
          <p:nvPr/>
        </p:nvSpPr>
        <p:spPr>
          <a:xfrm>
            <a:off x="6822000" y="1998000"/>
            <a:ext cx="252000" cy="756000"/>
          </a:xfrm>
          <a:prstGeom prst="rightArrow">
            <a:avLst>
              <a:gd name="adj1" fmla="val 50000"/>
              <a:gd name="adj2" fmla="val 70879"/>
            </a:avLst>
          </a:prstGeom>
          <a:solidFill>
            <a:sysClr val="windowText" lastClr="000000">
              <a:lumMod val="50000"/>
              <a:lumOff val="50000"/>
            </a:sysClr>
          </a:solidFill>
          <a:ln w="12700" cap="flat" cmpd="sng" algn="ctr">
            <a:solidFill>
              <a:sysClr val="windowText" lastClr="000000"/>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ja-JP" altLang="en-US">
              <a:latin typeface="HGPｺﾞｼｯｸM" panose="020B0600000000000000" pitchFamily="50" charset="-128"/>
              <a:ea typeface="HGPｺﾞｼｯｸM" panose="020B0600000000000000" pitchFamily="50" charset="-128"/>
            </a:endParaRPr>
          </a:p>
        </p:txBody>
      </p:sp>
      <p:pic>
        <p:nvPicPr>
          <p:cNvPr id="59" name="図 58"/>
          <p:cNvPicPr preferRelativeResize="0">
            <a:picLocks/>
          </p:cNvPicPr>
          <p:nvPr/>
        </p:nvPicPr>
        <p:blipFill rotWithShape="1">
          <a:blip r:embed="rId8" cstate="print">
            <a:extLst>
              <a:ext uri="{28A0092B-C50C-407E-A947-70E740481C1C}">
                <a14:useLocalDpi xmlns:a14="http://schemas.microsoft.com/office/drawing/2010/main" val="0"/>
              </a:ext>
            </a:extLst>
          </a:blip>
          <a:srcRect/>
          <a:stretch/>
        </p:blipFill>
        <p:spPr>
          <a:xfrm>
            <a:off x="388601" y="4779773"/>
            <a:ext cx="1757805" cy="1054683"/>
          </a:xfrm>
          <a:prstGeom prst="rect">
            <a:avLst/>
          </a:prstGeom>
        </p:spPr>
      </p:pic>
      <p:sp>
        <p:nvSpPr>
          <p:cNvPr id="47" name="テキスト ボックス 3"/>
          <p:cNvSpPr txBox="1"/>
          <p:nvPr/>
        </p:nvSpPr>
        <p:spPr>
          <a:xfrm>
            <a:off x="2303091" y="4604455"/>
            <a:ext cx="7682175" cy="5565987"/>
          </a:xfrm>
          <a:prstGeom prst="rect">
            <a:avLst/>
          </a:prstGeom>
          <a:noFill/>
          <a:ln w="12700">
            <a:solidFill>
              <a:schemeClr val="accent2">
                <a:lumMod val="75000"/>
              </a:schemeClr>
            </a:solidFill>
            <a:prstDash val="sysDash"/>
          </a:ln>
          <a:effectLst/>
        </p:spPr>
        <p:txBody>
          <a:bodyPr rot="0" spcFirstLastPara="0" vert="horz" wrap="square" lIns="0" tIns="0" rIns="0" bIns="0" numCol="1" spcCol="0" rtlCol="0" fromWordArt="0" anchor="t" anchorCtr="0" forceAA="0" compatLnSpc="1">
            <a:prstTxWarp prst="textNoShape">
              <a:avLst/>
            </a:prstTxWarp>
            <a:noAutofit/>
          </a:bodyPr>
          <a:lstStyle/>
          <a:p>
            <a:pPr>
              <a:spcBef>
                <a:spcPts val="600"/>
              </a:spcBef>
            </a:pPr>
            <a:endParaRPr lang="en-US" altLang="ja-JP" sz="1400" kern="100" dirty="0" smtClean="0">
              <a:latin typeface="Meiryo UI" panose="020B0604030504040204" pitchFamily="50" charset="-128"/>
              <a:ea typeface="Meiryo UI" panose="020B0604030504040204" pitchFamily="50" charset="-128"/>
              <a:cs typeface="Times New Roman" panose="02020603050405020304" pitchFamily="18" charset="0"/>
            </a:endParaRPr>
          </a:p>
          <a:p>
            <a:pPr>
              <a:spcBef>
                <a:spcPts val="600"/>
              </a:spcBef>
            </a:pPr>
            <a:endParaRPr lang="en-US" altLang="ja-JP" sz="1400" kern="100" dirty="0" smtClean="0">
              <a:latin typeface="Meiryo UI" panose="020B0604030504040204" pitchFamily="50" charset="-128"/>
              <a:ea typeface="Meiryo UI" panose="020B0604030504040204" pitchFamily="50" charset="-128"/>
              <a:cs typeface="Times New Roman" panose="02020603050405020304" pitchFamily="18" charset="0"/>
            </a:endParaRPr>
          </a:p>
          <a:p>
            <a:pPr>
              <a:spcBef>
                <a:spcPts val="600"/>
              </a:spcBef>
            </a:pPr>
            <a:r>
              <a:rPr lang="ja-JP" altLang="en-US" sz="1400" kern="100" dirty="0" smtClean="0">
                <a:latin typeface="Meiryo UI" panose="020B0604030504040204" pitchFamily="50" charset="-128"/>
                <a:ea typeface="Meiryo UI" panose="020B0604030504040204" pitchFamily="50" charset="-128"/>
                <a:cs typeface="Times New Roman" panose="02020603050405020304" pitchFamily="18" charset="0"/>
              </a:rPr>
              <a:t> </a:t>
            </a:r>
            <a:r>
              <a:rPr lang="ja-JP" altLang="en-US" sz="1800" kern="100" dirty="0" smtClean="0">
                <a:latin typeface="Meiryo UI" panose="020B0604030504040204" pitchFamily="50" charset="-128"/>
                <a:ea typeface="Meiryo UI" panose="020B0604030504040204" pitchFamily="50" charset="-128"/>
                <a:cs typeface="Times New Roman" panose="02020603050405020304" pitchFamily="18" charset="0"/>
              </a:rPr>
              <a:t>◆中之島漁港・中之島みなと食堂の運営支援＆船着場等の整備、国内外</a:t>
            </a:r>
            <a:endParaRPr lang="en-US" altLang="ja-JP" sz="1800" kern="100" dirty="0" smtClean="0">
              <a:latin typeface="Meiryo UI" panose="020B0604030504040204" pitchFamily="50" charset="-128"/>
              <a:ea typeface="Meiryo UI" panose="020B0604030504040204" pitchFamily="50" charset="-128"/>
              <a:cs typeface="Times New Roman" panose="02020603050405020304" pitchFamily="18" charset="0"/>
            </a:endParaRPr>
          </a:p>
          <a:p>
            <a:pPr>
              <a:spcBef>
                <a:spcPts val="300"/>
              </a:spcBef>
            </a:pPr>
            <a:r>
              <a:rPr lang="ja-JP" altLang="en-US" sz="1800" kern="100" dirty="0">
                <a:latin typeface="Meiryo UI" panose="020B0604030504040204" pitchFamily="50" charset="-128"/>
                <a:ea typeface="Meiryo UI" panose="020B0604030504040204" pitchFamily="50" charset="-128"/>
                <a:cs typeface="Times New Roman" panose="02020603050405020304" pitchFamily="18" charset="0"/>
              </a:rPr>
              <a:t>　</a:t>
            </a:r>
            <a:r>
              <a:rPr lang="ja-JP" altLang="en-US" sz="1800" kern="100" dirty="0" smtClean="0">
                <a:latin typeface="Meiryo UI" panose="020B0604030504040204" pitchFamily="50" charset="-128"/>
                <a:ea typeface="Meiryo UI" panose="020B0604030504040204" pitchFamily="50" charset="-128"/>
                <a:cs typeface="Times New Roman" panose="02020603050405020304" pitchFamily="18" charset="0"/>
              </a:rPr>
              <a:t>　　　　　　　　　　　　　　　　　　　　　　　　　　　　　　　　　　　　メディアへのＰＲ</a:t>
            </a:r>
            <a:endParaRPr lang="en-US" altLang="ja-JP" sz="1800" kern="100" dirty="0">
              <a:latin typeface="Meiryo UI" panose="020B0604030504040204" pitchFamily="50" charset="-128"/>
              <a:ea typeface="Meiryo UI" panose="020B0604030504040204" pitchFamily="50" charset="-128"/>
              <a:cs typeface="Times New Roman" panose="02020603050405020304" pitchFamily="18" charset="0"/>
            </a:endParaRPr>
          </a:p>
          <a:p>
            <a:r>
              <a:rPr lang="ja-JP" altLang="en-US" sz="1800" kern="100" dirty="0">
                <a:latin typeface="Meiryo UI" panose="020B0604030504040204" pitchFamily="50" charset="-128"/>
                <a:ea typeface="Meiryo UI" panose="020B0604030504040204" pitchFamily="50" charset="-128"/>
                <a:cs typeface="Times New Roman" panose="02020603050405020304" pitchFamily="18" charset="0"/>
              </a:rPr>
              <a:t>　</a:t>
            </a:r>
            <a:r>
              <a:rPr lang="en-US" altLang="ja-JP" sz="1400" kern="100" dirty="0" smtClean="0">
                <a:latin typeface="Meiryo UI" panose="020B0604030504040204" pitchFamily="50" charset="-128"/>
                <a:ea typeface="Meiryo UI" panose="020B0604030504040204" pitchFamily="50" charset="-128"/>
                <a:cs typeface="Times New Roman" panose="02020603050405020304" pitchFamily="18" charset="0"/>
              </a:rPr>
              <a:t>【</a:t>
            </a:r>
            <a:r>
              <a:rPr lang="ja-JP" altLang="en-US" sz="1400" kern="100" dirty="0" smtClean="0">
                <a:latin typeface="Meiryo UI" panose="020B0604030504040204" pitchFamily="50" charset="-128"/>
                <a:ea typeface="Meiryo UI" panose="020B0604030504040204" pitchFamily="50" charset="-128"/>
                <a:cs typeface="Times New Roman" panose="02020603050405020304" pitchFamily="18" charset="0"/>
              </a:rPr>
              <a:t>サウスピア</a:t>
            </a:r>
            <a:r>
              <a:rPr lang="en-US" altLang="ja-JP" sz="1400" kern="100" dirty="0" smtClean="0">
                <a:latin typeface="Meiryo UI" panose="020B0604030504040204" pitchFamily="50" charset="-128"/>
                <a:ea typeface="Meiryo UI" panose="020B0604030504040204" pitchFamily="50" charset="-128"/>
                <a:cs typeface="Times New Roman" panose="02020603050405020304" pitchFamily="18" charset="0"/>
              </a:rPr>
              <a:t>/</a:t>
            </a:r>
            <a:r>
              <a:rPr lang="ja-JP" altLang="en-US" sz="1400" kern="100" dirty="0" smtClean="0">
                <a:latin typeface="Meiryo UI" panose="020B0604030504040204" pitchFamily="50" charset="-128"/>
                <a:ea typeface="Meiryo UI" panose="020B0604030504040204" pitchFamily="50" charset="-128"/>
                <a:cs typeface="Times New Roman" panose="02020603050405020304" pitchFamily="18" charset="0"/>
              </a:rPr>
              <a:t>西区側</a:t>
            </a:r>
            <a:r>
              <a:rPr lang="en-US" altLang="ja-JP" sz="1400" kern="100" dirty="0" smtClean="0">
                <a:latin typeface="Meiryo UI" panose="020B0604030504040204" pitchFamily="50" charset="-128"/>
                <a:ea typeface="Meiryo UI" panose="020B0604030504040204" pitchFamily="50" charset="-128"/>
                <a:cs typeface="Times New Roman" panose="02020603050405020304" pitchFamily="18" charset="0"/>
              </a:rPr>
              <a:t>】</a:t>
            </a:r>
            <a:r>
              <a:rPr lang="ja-JP" altLang="en-US" sz="1400" kern="100" dirty="0">
                <a:latin typeface="Meiryo UI" panose="020B0604030504040204" pitchFamily="50" charset="-128"/>
                <a:ea typeface="Meiryo UI" panose="020B0604030504040204" pitchFamily="50" charset="-128"/>
                <a:cs typeface="Times New Roman" panose="02020603050405020304" pitchFamily="18" charset="0"/>
              </a:rPr>
              <a:t>　</a:t>
            </a:r>
            <a:endParaRPr lang="en-US" altLang="ja-JP" sz="1400" kern="100" dirty="0">
              <a:solidFill>
                <a:srgbClr val="FF0000"/>
              </a:solidFill>
              <a:latin typeface="Meiryo UI" panose="020B0604030504040204" pitchFamily="50" charset="-128"/>
              <a:ea typeface="Meiryo UI" panose="020B0604030504040204" pitchFamily="50" charset="-128"/>
              <a:cs typeface="Times New Roman" panose="02020603050405020304" pitchFamily="18" charset="0"/>
            </a:endParaRPr>
          </a:p>
          <a:p>
            <a:pPr>
              <a:spcBef>
                <a:spcPts val="300"/>
              </a:spcBef>
            </a:pPr>
            <a:r>
              <a:rPr lang="ja-JP" altLang="en-US" sz="1400" kern="100" dirty="0" smtClean="0">
                <a:latin typeface="Meiryo UI" panose="020B0604030504040204" pitchFamily="50" charset="-128"/>
                <a:ea typeface="Meiryo UI" panose="020B0604030504040204" pitchFamily="50" charset="-128"/>
                <a:cs typeface="Times New Roman" panose="02020603050405020304" pitchFamily="18" charset="0"/>
              </a:rPr>
              <a:t>　　　・漁港・食堂の集客・売上状況　⇒　当初目標を上回る</a:t>
            </a:r>
            <a:endParaRPr lang="en-US" altLang="ja-JP" sz="1400" kern="100" dirty="0">
              <a:latin typeface="Meiryo UI" panose="020B0604030504040204" pitchFamily="50" charset="-128"/>
              <a:ea typeface="Meiryo UI" panose="020B0604030504040204" pitchFamily="50" charset="-128"/>
              <a:cs typeface="Times New Roman" panose="02020603050405020304" pitchFamily="18" charset="0"/>
            </a:endParaRPr>
          </a:p>
          <a:p>
            <a:pPr>
              <a:spcBef>
                <a:spcPts val="200"/>
              </a:spcBef>
            </a:pPr>
            <a:r>
              <a:rPr lang="en-US" altLang="ja-JP" sz="1200" kern="100" dirty="0" smtClean="0">
                <a:latin typeface="Meiryo UI" panose="020B0604030504040204" pitchFamily="50" charset="-128"/>
                <a:ea typeface="Meiryo UI" panose="020B0604030504040204" pitchFamily="50" charset="-128"/>
                <a:cs typeface="Times New Roman" panose="02020603050405020304" pitchFamily="18" charset="0"/>
              </a:rPr>
              <a:t>         ※</a:t>
            </a:r>
            <a:r>
              <a:rPr lang="ja-JP" altLang="en-US" sz="1200" kern="100" dirty="0" smtClean="0">
                <a:latin typeface="Meiryo UI" panose="020B0604030504040204" pitchFamily="50" charset="-128"/>
                <a:ea typeface="Meiryo UI" panose="020B0604030504040204" pitchFamily="50" charset="-128"/>
                <a:cs typeface="Times New Roman" panose="02020603050405020304" pitchFamily="18" charset="0"/>
              </a:rPr>
              <a:t>集客：目標</a:t>
            </a:r>
            <a:r>
              <a:rPr lang="en-US" altLang="ja-JP" sz="1200" kern="100" dirty="0">
                <a:latin typeface="Meiryo UI" panose="020B0604030504040204" pitchFamily="50" charset="-128"/>
                <a:ea typeface="Meiryo UI" panose="020B0604030504040204" pitchFamily="50" charset="-128"/>
                <a:cs typeface="Times New Roman" panose="02020603050405020304" pitchFamily="18" charset="0"/>
              </a:rPr>
              <a:t>12</a:t>
            </a:r>
            <a:r>
              <a:rPr lang="ja-JP" altLang="en-US" sz="1200" kern="100" dirty="0" smtClean="0">
                <a:latin typeface="Meiryo UI" panose="020B0604030504040204" pitchFamily="50" charset="-128"/>
                <a:ea typeface="Meiryo UI" panose="020B0604030504040204" pitchFamily="50" charset="-128"/>
                <a:cs typeface="Times New Roman" panose="02020603050405020304" pitchFamily="18" charset="0"/>
              </a:rPr>
              <a:t>万人</a:t>
            </a:r>
            <a:r>
              <a:rPr lang="ja-JP" altLang="en-US" sz="1200" kern="100" dirty="0">
                <a:latin typeface="Meiryo UI" panose="020B0604030504040204" pitchFamily="50" charset="-128"/>
                <a:ea typeface="Meiryo UI" panose="020B0604030504040204" pitchFamily="50" charset="-128"/>
                <a:cs typeface="Times New Roman" panose="02020603050405020304" pitchFamily="18" charset="0"/>
              </a:rPr>
              <a:t>／</a:t>
            </a:r>
            <a:r>
              <a:rPr lang="ja-JP" altLang="en-US" sz="1200" kern="100" dirty="0" smtClean="0">
                <a:latin typeface="Meiryo UI" panose="020B0604030504040204" pitchFamily="50" charset="-128"/>
                <a:ea typeface="Meiryo UI" panose="020B0604030504040204" pitchFamily="50" charset="-128"/>
                <a:cs typeface="Times New Roman" panose="02020603050405020304" pitchFamily="18" charset="0"/>
              </a:rPr>
              <a:t>年　　実績：</a:t>
            </a:r>
            <a:r>
              <a:rPr lang="en-US" altLang="ja-JP" sz="1200" kern="100" dirty="0" smtClean="0">
                <a:latin typeface="Meiryo UI" panose="020B0604030504040204" pitchFamily="50" charset="-128"/>
                <a:ea typeface="Meiryo UI" panose="020B0604030504040204" pitchFamily="50" charset="-128"/>
                <a:cs typeface="Times New Roman" panose="02020603050405020304" pitchFamily="18" charset="0"/>
              </a:rPr>
              <a:t>14.4</a:t>
            </a:r>
            <a:r>
              <a:rPr lang="ja-JP" altLang="en-US" sz="1200" kern="100" dirty="0" smtClean="0">
                <a:latin typeface="Meiryo UI" panose="020B0604030504040204" pitchFamily="50" charset="-128"/>
                <a:ea typeface="Meiryo UI" panose="020B0604030504040204" pitchFamily="50" charset="-128"/>
                <a:cs typeface="Times New Roman" panose="02020603050405020304" pitchFamily="18" charset="0"/>
              </a:rPr>
              <a:t>万人／</a:t>
            </a:r>
            <a:r>
              <a:rPr lang="en-US" altLang="ja-JP" sz="1200" kern="100" dirty="0" smtClean="0">
                <a:latin typeface="Meiryo UI" panose="020B0604030504040204" pitchFamily="50" charset="-128"/>
                <a:ea typeface="Meiryo UI" panose="020B0604030504040204" pitchFamily="50" charset="-128"/>
                <a:cs typeface="Times New Roman" panose="02020603050405020304" pitchFamily="18" charset="0"/>
              </a:rPr>
              <a:t>9</a:t>
            </a:r>
            <a:r>
              <a:rPr lang="ja-JP" altLang="en-US" sz="1200" kern="100" dirty="0" smtClean="0">
                <a:latin typeface="Meiryo UI" panose="020B0604030504040204" pitchFamily="50" charset="-128"/>
                <a:ea typeface="Meiryo UI" panose="020B0604030504040204" pitchFamily="50" charset="-128"/>
                <a:cs typeface="Times New Roman" panose="02020603050405020304" pitchFamily="18" charset="0"/>
              </a:rPr>
              <a:t>ヶ月（</a:t>
            </a:r>
            <a:r>
              <a:rPr lang="en-US" altLang="ja-JP" sz="1200" kern="100" dirty="0">
                <a:latin typeface="Meiryo UI" panose="020B0604030504040204" pitchFamily="50" charset="-128"/>
                <a:ea typeface="Meiryo UI" panose="020B0604030504040204" pitchFamily="50" charset="-128"/>
                <a:cs typeface="Times New Roman" panose="02020603050405020304" pitchFamily="18" charset="0"/>
              </a:rPr>
              <a:t>H27.4</a:t>
            </a:r>
            <a:r>
              <a:rPr lang="ja-JP" altLang="en-US" sz="1200" kern="100" dirty="0">
                <a:latin typeface="Meiryo UI" panose="020B0604030504040204" pitchFamily="50" charset="-128"/>
                <a:ea typeface="Meiryo UI" panose="020B0604030504040204" pitchFamily="50" charset="-128"/>
                <a:cs typeface="Times New Roman" panose="02020603050405020304" pitchFamily="18" charset="0"/>
              </a:rPr>
              <a:t>～</a:t>
            </a:r>
            <a:r>
              <a:rPr lang="en-US" altLang="ja-JP" sz="1200" kern="100" dirty="0">
                <a:latin typeface="Meiryo UI" panose="020B0604030504040204" pitchFamily="50" charset="-128"/>
                <a:ea typeface="Meiryo UI" panose="020B0604030504040204" pitchFamily="50" charset="-128"/>
                <a:cs typeface="Times New Roman" panose="02020603050405020304" pitchFamily="18" charset="0"/>
              </a:rPr>
              <a:t>12</a:t>
            </a:r>
            <a:r>
              <a:rPr lang="ja-JP" altLang="en-US" sz="1200" kern="100" dirty="0">
                <a:latin typeface="Meiryo UI" panose="020B0604030504040204" pitchFamily="50" charset="-128"/>
                <a:ea typeface="Meiryo UI" panose="020B0604030504040204" pitchFamily="50" charset="-128"/>
                <a:cs typeface="Times New Roman" panose="02020603050405020304" pitchFamily="18" charset="0"/>
              </a:rPr>
              <a:t>実績） 　</a:t>
            </a:r>
            <a:endParaRPr lang="en-US" altLang="ja-JP" sz="1200" kern="100" dirty="0" smtClean="0">
              <a:latin typeface="Meiryo UI" panose="020B0604030504040204" pitchFamily="50" charset="-128"/>
              <a:ea typeface="Meiryo UI" panose="020B0604030504040204" pitchFamily="50" charset="-128"/>
              <a:cs typeface="Times New Roman" panose="02020603050405020304" pitchFamily="18" charset="0"/>
            </a:endParaRPr>
          </a:p>
          <a:p>
            <a:r>
              <a:rPr lang="en-US" altLang="ja-JP" sz="1200" kern="100" dirty="0" smtClean="0">
                <a:latin typeface="Meiryo UI" panose="020B0604030504040204" pitchFamily="50" charset="-128"/>
                <a:ea typeface="Meiryo UI" panose="020B0604030504040204" pitchFamily="50" charset="-128"/>
                <a:cs typeface="Times New Roman" panose="02020603050405020304" pitchFamily="18" charset="0"/>
              </a:rPr>
              <a:t>         ※</a:t>
            </a:r>
            <a:r>
              <a:rPr lang="ja-JP" altLang="en-US" sz="1200" kern="100" dirty="0" smtClean="0">
                <a:latin typeface="Meiryo UI" panose="020B0604030504040204" pitchFamily="50" charset="-128"/>
                <a:ea typeface="Meiryo UI" panose="020B0604030504040204" pitchFamily="50" charset="-128"/>
                <a:cs typeface="Times New Roman" panose="02020603050405020304" pitchFamily="18" charset="0"/>
              </a:rPr>
              <a:t>売上：目標</a:t>
            </a:r>
            <a:r>
              <a:rPr lang="en-US" altLang="ja-JP" sz="1200" kern="100" dirty="0" smtClean="0">
                <a:latin typeface="Meiryo UI" panose="020B0604030504040204" pitchFamily="50" charset="-128"/>
                <a:ea typeface="Meiryo UI" panose="020B0604030504040204" pitchFamily="50" charset="-128"/>
                <a:cs typeface="Times New Roman" panose="02020603050405020304" pitchFamily="18" charset="0"/>
              </a:rPr>
              <a:t>2.4</a:t>
            </a:r>
            <a:r>
              <a:rPr lang="ja-JP" altLang="en-US" sz="1200" kern="100" dirty="0" smtClean="0">
                <a:latin typeface="Meiryo UI" panose="020B0604030504040204" pitchFamily="50" charset="-128"/>
                <a:ea typeface="Meiryo UI" panose="020B0604030504040204" pitchFamily="50" charset="-128"/>
                <a:cs typeface="Times New Roman" panose="02020603050405020304" pitchFamily="18" charset="0"/>
              </a:rPr>
              <a:t>億円／年　　実績：</a:t>
            </a:r>
            <a:r>
              <a:rPr lang="en-US" altLang="ja-JP" sz="1200" kern="100" dirty="0" smtClean="0">
                <a:latin typeface="Meiryo UI" panose="020B0604030504040204" pitchFamily="50" charset="-128"/>
                <a:ea typeface="Meiryo UI" panose="020B0604030504040204" pitchFamily="50" charset="-128"/>
                <a:cs typeface="Times New Roman" panose="02020603050405020304" pitchFamily="18" charset="0"/>
              </a:rPr>
              <a:t>2.2</a:t>
            </a:r>
            <a:r>
              <a:rPr lang="ja-JP" altLang="en-US" sz="1200" kern="100" dirty="0" smtClean="0">
                <a:latin typeface="Meiryo UI" panose="020B0604030504040204" pitchFamily="50" charset="-128"/>
                <a:ea typeface="Meiryo UI" panose="020B0604030504040204" pitchFamily="50" charset="-128"/>
                <a:cs typeface="Times New Roman" panose="02020603050405020304" pitchFamily="18" charset="0"/>
              </a:rPr>
              <a:t>億円／</a:t>
            </a:r>
            <a:r>
              <a:rPr lang="en-US" altLang="ja-JP" sz="1200" kern="100" dirty="0" smtClean="0">
                <a:latin typeface="Meiryo UI" panose="020B0604030504040204" pitchFamily="50" charset="-128"/>
                <a:ea typeface="Meiryo UI" panose="020B0604030504040204" pitchFamily="50" charset="-128"/>
                <a:cs typeface="Times New Roman" panose="02020603050405020304" pitchFamily="18" charset="0"/>
              </a:rPr>
              <a:t>9</a:t>
            </a:r>
            <a:r>
              <a:rPr lang="ja-JP" altLang="en-US" sz="1200" kern="100" dirty="0" smtClean="0">
                <a:latin typeface="Meiryo UI" panose="020B0604030504040204" pitchFamily="50" charset="-128"/>
                <a:ea typeface="Meiryo UI" panose="020B0604030504040204" pitchFamily="50" charset="-128"/>
                <a:cs typeface="Times New Roman" panose="02020603050405020304" pitchFamily="18" charset="0"/>
              </a:rPr>
              <a:t>ヶ月（</a:t>
            </a:r>
            <a:r>
              <a:rPr lang="en-US" altLang="ja-JP" sz="1200" kern="100" dirty="0" smtClean="0">
                <a:latin typeface="Meiryo UI" panose="020B0604030504040204" pitchFamily="50" charset="-128"/>
                <a:ea typeface="Meiryo UI" panose="020B0604030504040204" pitchFamily="50" charset="-128"/>
                <a:cs typeface="Times New Roman" panose="02020603050405020304" pitchFamily="18" charset="0"/>
              </a:rPr>
              <a:t>H27.4</a:t>
            </a:r>
            <a:r>
              <a:rPr lang="ja-JP" altLang="en-US" sz="1200" kern="100" dirty="0" smtClean="0">
                <a:latin typeface="Meiryo UI" panose="020B0604030504040204" pitchFamily="50" charset="-128"/>
                <a:ea typeface="Meiryo UI" panose="020B0604030504040204" pitchFamily="50" charset="-128"/>
                <a:cs typeface="Times New Roman" panose="02020603050405020304" pitchFamily="18" charset="0"/>
              </a:rPr>
              <a:t>～</a:t>
            </a:r>
            <a:r>
              <a:rPr lang="en-US" altLang="ja-JP" sz="1200" kern="100" dirty="0" smtClean="0">
                <a:latin typeface="Meiryo UI" panose="020B0604030504040204" pitchFamily="50" charset="-128"/>
                <a:ea typeface="Meiryo UI" panose="020B0604030504040204" pitchFamily="50" charset="-128"/>
                <a:cs typeface="Times New Roman" panose="02020603050405020304" pitchFamily="18" charset="0"/>
              </a:rPr>
              <a:t>12</a:t>
            </a:r>
            <a:r>
              <a:rPr lang="ja-JP" altLang="en-US" sz="1200" kern="100" dirty="0" smtClean="0">
                <a:latin typeface="Meiryo UI" panose="020B0604030504040204" pitchFamily="50" charset="-128"/>
                <a:ea typeface="Meiryo UI" panose="020B0604030504040204" pitchFamily="50" charset="-128"/>
                <a:cs typeface="Times New Roman" panose="02020603050405020304" pitchFamily="18" charset="0"/>
              </a:rPr>
              <a:t>実績）</a:t>
            </a:r>
            <a:endParaRPr lang="en-US" altLang="ja-JP" sz="1200" kern="100" dirty="0">
              <a:latin typeface="Meiryo UI" panose="020B0604030504040204" pitchFamily="50" charset="-128"/>
              <a:ea typeface="Meiryo UI" panose="020B0604030504040204" pitchFamily="50" charset="-128"/>
              <a:cs typeface="Times New Roman" panose="02020603050405020304" pitchFamily="18" charset="0"/>
            </a:endParaRPr>
          </a:p>
          <a:p>
            <a:r>
              <a:rPr lang="en-US" altLang="ja-JP" sz="1200" kern="100" dirty="0" smtClean="0">
                <a:latin typeface="Meiryo UI" panose="020B0604030504040204" pitchFamily="50" charset="-128"/>
                <a:ea typeface="Meiryo UI" panose="020B0604030504040204" pitchFamily="50" charset="-128"/>
                <a:cs typeface="Times New Roman" panose="02020603050405020304" pitchFamily="18" charset="0"/>
              </a:rPr>
              <a:t>         ※</a:t>
            </a:r>
            <a:r>
              <a:rPr lang="ja-JP" altLang="en-US" sz="1200" kern="100" dirty="0" smtClean="0">
                <a:latin typeface="Meiryo UI" panose="020B0604030504040204" pitchFamily="50" charset="-128"/>
                <a:ea typeface="Meiryo UI" panose="020B0604030504040204" pitchFamily="50" charset="-128"/>
                <a:cs typeface="Times New Roman" panose="02020603050405020304" pitchFamily="18" charset="0"/>
              </a:rPr>
              <a:t>整地工事、船着場補修、隣接国有地利活用など、サウスピア利用環境の整備</a:t>
            </a:r>
            <a:endParaRPr lang="en-US" altLang="ja-JP" sz="1200" kern="100" dirty="0" smtClean="0">
              <a:latin typeface="Meiryo UI" panose="020B0604030504040204" pitchFamily="50" charset="-128"/>
              <a:ea typeface="Meiryo UI" panose="020B0604030504040204" pitchFamily="50" charset="-128"/>
              <a:cs typeface="Times New Roman" panose="02020603050405020304" pitchFamily="18" charset="0"/>
            </a:endParaRPr>
          </a:p>
          <a:p>
            <a:pPr>
              <a:spcBef>
                <a:spcPts val="400"/>
              </a:spcBef>
            </a:pPr>
            <a:r>
              <a:rPr lang="ja-JP" altLang="en-US" sz="1400" kern="100" dirty="0" smtClean="0">
                <a:latin typeface="Meiryo UI" panose="020B0604030504040204" pitchFamily="50" charset="-128"/>
                <a:ea typeface="Meiryo UI" panose="020B0604030504040204" pitchFamily="50" charset="-128"/>
                <a:cs typeface="Times New Roman" panose="02020603050405020304" pitchFamily="18" charset="0"/>
              </a:rPr>
              <a:t>      ・エリアコンセプトを補強する日常的／シンボル的イベントの誘致・実施</a:t>
            </a:r>
            <a:endParaRPr lang="en-US" altLang="ja-JP" sz="1400" kern="100" dirty="0" smtClean="0">
              <a:latin typeface="Meiryo UI" panose="020B0604030504040204" pitchFamily="50" charset="-128"/>
              <a:ea typeface="Meiryo UI" panose="020B0604030504040204" pitchFamily="50" charset="-128"/>
              <a:cs typeface="Times New Roman" panose="02020603050405020304" pitchFamily="18" charset="0"/>
            </a:endParaRPr>
          </a:p>
          <a:p>
            <a:pPr>
              <a:spcBef>
                <a:spcPts val="200"/>
              </a:spcBef>
            </a:pPr>
            <a:r>
              <a:rPr lang="en-US" altLang="ja-JP" sz="1200" kern="100" dirty="0" smtClean="0">
                <a:latin typeface="Meiryo UI" panose="020B0604030504040204" pitchFamily="50" charset="-128"/>
                <a:ea typeface="Meiryo UI" panose="020B0604030504040204" pitchFamily="50" charset="-128"/>
                <a:cs typeface="Times New Roman" panose="02020603050405020304" pitchFamily="18" charset="0"/>
              </a:rPr>
              <a:t>         ※</a:t>
            </a:r>
            <a:r>
              <a:rPr lang="ja-JP" altLang="en-US" sz="1200" kern="100" dirty="0">
                <a:latin typeface="Meiryo UI" panose="020B0604030504040204" pitchFamily="50" charset="-128"/>
                <a:ea typeface="Meiryo UI" panose="020B0604030504040204" pitchFamily="50" charset="-128"/>
                <a:cs typeface="Times New Roman" panose="02020603050405020304" pitchFamily="18" charset="0"/>
              </a:rPr>
              <a:t>イベント誘致実績 </a:t>
            </a:r>
            <a:r>
              <a:rPr lang="en-US" altLang="ja-JP" sz="1200" kern="100" dirty="0">
                <a:latin typeface="Meiryo UI" panose="020B0604030504040204" pitchFamily="50" charset="-128"/>
                <a:ea typeface="Meiryo UI" panose="020B0604030504040204" pitchFamily="50" charset="-128"/>
                <a:cs typeface="Times New Roman" panose="02020603050405020304" pitchFamily="18" charset="0"/>
              </a:rPr>
              <a:t>7</a:t>
            </a:r>
            <a:r>
              <a:rPr lang="ja-JP" altLang="en-US" sz="1200" kern="100" dirty="0">
                <a:latin typeface="Meiryo UI" panose="020B0604030504040204" pitchFamily="50" charset="-128"/>
                <a:ea typeface="Meiryo UI" panose="020B0604030504040204" pitchFamily="50" charset="-128"/>
                <a:cs typeface="Times New Roman" panose="02020603050405020304" pitchFamily="18" charset="0"/>
              </a:rPr>
              <a:t>イベント・</a:t>
            </a:r>
            <a:r>
              <a:rPr lang="en-US" altLang="ja-JP" sz="1200" kern="100" dirty="0">
                <a:latin typeface="Meiryo UI" panose="020B0604030504040204" pitchFamily="50" charset="-128"/>
                <a:ea typeface="Meiryo UI" panose="020B0604030504040204" pitchFamily="50" charset="-128"/>
                <a:cs typeface="Times New Roman" panose="02020603050405020304" pitchFamily="18" charset="0"/>
              </a:rPr>
              <a:t>24</a:t>
            </a:r>
            <a:r>
              <a:rPr lang="ja-JP" altLang="en-US" sz="1200" kern="100" dirty="0" smtClean="0">
                <a:latin typeface="Meiryo UI" panose="020B0604030504040204" pitchFamily="50" charset="-128"/>
                <a:ea typeface="Meiryo UI" panose="020B0604030504040204" pitchFamily="50" charset="-128"/>
                <a:cs typeface="Times New Roman" panose="02020603050405020304" pitchFamily="18" charset="0"/>
              </a:rPr>
              <a:t>日間</a:t>
            </a:r>
            <a:r>
              <a:rPr lang="en-US" altLang="ja-JP" sz="1200" kern="100" dirty="0">
                <a:latin typeface="Meiryo UI" panose="020B0604030504040204" pitchFamily="50" charset="-128"/>
                <a:ea typeface="Meiryo UI" panose="020B0604030504040204" pitchFamily="50" charset="-128"/>
                <a:cs typeface="Times New Roman" panose="02020603050405020304" pitchFamily="18" charset="0"/>
              </a:rPr>
              <a:t> </a:t>
            </a:r>
            <a:r>
              <a:rPr lang="ja-JP" altLang="en-US" sz="1200" kern="100" dirty="0" smtClean="0">
                <a:latin typeface="Meiryo UI" panose="020B0604030504040204" pitchFamily="50" charset="-128"/>
                <a:ea typeface="Meiryo UI" panose="020B0604030504040204" pitchFamily="50" charset="-128"/>
                <a:cs typeface="Times New Roman" panose="02020603050405020304" pitchFamily="18" charset="0"/>
              </a:rPr>
              <a:t>その他</a:t>
            </a:r>
            <a:r>
              <a:rPr lang="ja-JP" altLang="en-US" sz="1200" kern="100" dirty="0">
                <a:latin typeface="Meiryo UI" panose="020B0604030504040204" pitchFamily="50" charset="-128"/>
                <a:ea typeface="Meiryo UI" panose="020B0604030504040204" pitchFamily="50" charset="-128"/>
                <a:cs typeface="Times New Roman" panose="02020603050405020304" pitchFamily="18" charset="0"/>
              </a:rPr>
              <a:t>、船着場利用多数あり。</a:t>
            </a:r>
            <a:endParaRPr lang="en-US" altLang="ja-JP" sz="1200" kern="100" dirty="0">
              <a:latin typeface="Meiryo UI" panose="020B0604030504040204" pitchFamily="50" charset="-128"/>
              <a:ea typeface="Meiryo UI" panose="020B0604030504040204" pitchFamily="50" charset="-128"/>
              <a:cs typeface="Times New Roman" panose="02020603050405020304" pitchFamily="18" charset="0"/>
            </a:endParaRPr>
          </a:p>
          <a:p>
            <a:pPr>
              <a:spcBef>
                <a:spcPts val="400"/>
              </a:spcBef>
            </a:pPr>
            <a:r>
              <a:rPr lang="ja-JP" altLang="en-US" sz="1400" kern="100" dirty="0" smtClean="0">
                <a:latin typeface="Meiryo UI" panose="020B0604030504040204" pitchFamily="50" charset="-128"/>
                <a:ea typeface="Meiryo UI" panose="020B0604030504040204" pitchFamily="50" charset="-128"/>
                <a:cs typeface="Times New Roman" panose="02020603050405020304" pitchFamily="18" charset="0"/>
              </a:rPr>
              <a:t>　　　・中之島漁港等をコアとし</a:t>
            </a:r>
            <a:r>
              <a:rPr lang="en-US" altLang="ja-JP" sz="1400" kern="100" dirty="0" smtClean="0">
                <a:latin typeface="Meiryo UI" panose="020B0604030504040204" pitchFamily="50" charset="-128"/>
                <a:ea typeface="Meiryo UI" panose="020B0604030504040204" pitchFamily="50" charset="-128"/>
                <a:cs typeface="Times New Roman" panose="02020603050405020304" pitchFamily="18" charset="0"/>
              </a:rPr>
              <a:t>GATE</a:t>
            </a:r>
            <a:r>
              <a:rPr lang="ja-JP" altLang="en-US" sz="1400" kern="100" dirty="0" err="1" smtClean="0">
                <a:latin typeface="Meiryo UI" panose="020B0604030504040204" pitchFamily="50" charset="-128"/>
                <a:ea typeface="Meiryo UI" panose="020B0604030504040204" pitchFamily="50" charset="-128"/>
                <a:cs typeface="Times New Roman" panose="02020603050405020304" pitchFamily="18" charset="0"/>
              </a:rPr>
              <a:t>への</a:t>
            </a:r>
            <a:r>
              <a:rPr lang="ja-JP" altLang="en-US" sz="1400" kern="100" dirty="0" smtClean="0">
                <a:latin typeface="Meiryo UI" panose="020B0604030504040204" pitchFamily="50" charset="-128"/>
                <a:ea typeface="Meiryo UI" panose="020B0604030504040204" pitchFamily="50" charset="-128"/>
                <a:cs typeface="Times New Roman" panose="02020603050405020304" pitchFamily="18" charset="0"/>
              </a:rPr>
              <a:t>追加機能誘致のための開発条件の整理、暫定事業の検証</a:t>
            </a:r>
            <a:endParaRPr lang="en-US" altLang="ja-JP" sz="1400" kern="100" dirty="0">
              <a:latin typeface="Meiryo UI" panose="020B0604030504040204" pitchFamily="50" charset="-128"/>
              <a:ea typeface="Meiryo UI" panose="020B0604030504040204" pitchFamily="50" charset="-128"/>
              <a:cs typeface="Times New Roman" panose="02020603050405020304" pitchFamily="18" charset="0"/>
            </a:endParaRPr>
          </a:p>
          <a:p>
            <a:pPr>
              <a:spcBef>
                <a:spcPts val="400"/>
              </a:spcBef>
            </a:pPr>
            <a:r>
              <a:rPr lang="ja-JP" altLang="en-US" sz="1400" kern="100" dirty="0" smtClean="0">
                <a:latin typeface="Meiryo UI" panose="020B0604030504040204" pitchFamily="50" charset="-128"/>
                <a:ea typeface="Meiryo UI" panose="020B0604030504040204" pitchFamily="50" charset="-128"/>
                <a:cs typeface="Times New Roman" panose="02020603050405020304" pitchFamily="18" charset="0"/>
              </a:rPr>
              <a:t>      ・</a:t>
            </a:r>
            <a:r>
              <a:rPr lang="ja-JP" altLang="en-US" sz="1400" kern="100" dirty="0">
                <a:latin typeface="Meiryo UI" panose="020B0604030504040204" pitchFamily="50" charset="-128"/>
                <a:ea typeface="Meiryo UI" panose="020B0604030504040204" pitchFamily="50" charset="-128"/>
                <a:cs typeface="Times New Roman" panose="02020603050405020304" pitchFamily="18" charset="0"/>
              </a:rPr>
              <a:t>水</a:t>
            </a:r>
            <a:r>
              <a:rPr lang="ja-JP" altLang="en-US" sz="1400" kern="100" dirty="0" smtClean="0">
                <a:latin typeface="Meiryo UI" panose="020B0604030504040204" pitchFamily="50" charset="-128"/>
                <a:ea typeface="Meiryo UI" panose="020B0604030504040204" pitchFamily="50" charset="-128"/>
                <a:cs typeface="Times New Roman" panose="02020603050405020304" pitchFamily="18" charset="0"/>
              </a:rPr>
              <a:t>都定番</a:t>
            </a:r>
            <a:r>
              <a:rPr lang="ja-JP" altLang="en-US" sz="1400" kern="100" dirty="0">
                <a:latin typeface="Meiryo UI" panose="020B0604030504040204" pitchFamily="50" charset="-128"/>
                <a:ea typeface="Meiryo UI" panose="020B0604030504040204" pitchFamily="50" charset="-128"/>
                <a:cs typeface="Times New Roman" panose="02020603050405020304" pitchFamily="18" charset="0"/>
              </a:rPr>
              <a:t>商品として</a:t>
            </a:r>
            <a:r>
              <a:rPr lang="ja-JP" altLang="en-US" sz="1400" kern="100" dirty="0" smtClean="0">
                <a:latin typeface="Meiryo UI" panose="020B0604030504040204" pitchFamily="50" charset="-128"/>
                <a:ea typeface="Meiryo UI" panose="020B0604030504040204" pitchFamily="50" charset="-128"/>
                <a:cs typeface="Times New Roman" panose="02020603050405020304" pitchFamily="18" charset="0"/>
              </a:rPr>
              <a:t>国内外旅行</a:t>
            </a:r>
            <a:r>
              <a:rPr lang="ja-JP" altLang="en-US" sz="1400" kern="100" dirty="0">
                <a:latin typeface="Meiryo UI" panose="020B0604030504040204" pitchFamily="50" charset="-128"/>
                <a:ea typeface="Meiryo UI" panose="020B0604030504040204" pitchFamily="50" charset="-128"/>
                <a:cs typeface="Times New Roman" panose="02020603050405020304" pitchFamily="18" charset="0"/>
              </a:rPr>
              <a:t>雑誌、</a:t>
            </a:r>
            <a:r>
              <a:rPr lang="ja-JP" altLang="en-US" sz="1400" kern="100" dirty="0" smtClean="0">
                <a:latin typeface="Meiryo UI" panose="020B0604030504040204" pitchFamily="50" charset="-128"/>
                <a:ea typeface="Meiryo UI" panose="020B0604030504040204" pitchFamily="50" charset="-128"/>
                <a:cs typeface="Times New Roman" panose="02020603050405020304" pitchFamily="18" charset="0"/>
              </a:rPr>
              <a:t>マガジンでの掲載／</a:t>
            </a:r>
            <a:r>
              <a:rPr lang="ja-JP" altLang="en-US" sz="1200" kern="100" dirty="0" smtClean="0">
                <a:latin typeface="Meiryo UI" panose="020B0604030504040204" pitchFamily="50" charset="-128"/>
                <a:ea typeface="Meiryo UI" panose="020B0604030504040204" pitchFamily="50" charset="-128"/>
                <a:cs typeface="Times New Roman" panose="02020603050405020304" pitchFamily="18" charset="0"/>
              </a:rPr>
              <a:t>これまでの水都大阪最大のメディア露出</a:t>
            </a:r>
            <a:endParaRPr lang="en-US" altLang="ja-JP" sz="1200" kern="100" dirty="0" smtClean="0">
              <a:latin typeface="Meiryo UI" panose="020B0604030504040204" pitchFamily="50" charset="-128"/>
              <a:ea typeface="Meiryo UI" panose="020B0604030504040204" pitchFamily="50" charset="-128"/>
              <a:cs typeface="Times New Roman" panose="02020603050405020304" pitchFamily="18" charset="0"/>
            </a:endParaRPr>
          </a:p>
          <a:p>
            <a:pPr>
              <a:spcBef>
                <a:spcPts val="200"/>
              </a:spcBef>
            </a:pPr>
            <a:r>
              <a:rPr lang="en-US" altLang="ja-JP" sz="1200" kern="100" dirty="0" smtClean="0">
                <a:latin typeface="Meiryo UI" panose="020B0604030504040204" pitchFamily="50" charset="-128"/>
                <a:ea typeface="Meiryo UI" panose="020B0604030504040204" pitchFamily="50" charset="-128"/>
                <a:cs typeface="Times New Roman" panose="02020603050405020304" pitchFamily="18" charset="0"/>
              </a:rPr>
              <a:t>         ※</a:t>
            </a:r>
            <a:r>
              <a:rPr lang="ja-JP" altLang="en-US" sz="1200" kern="100" dirty="0" smtClean="0">
                <a:latin typeface="Meiryo UI" panose="020B0604030504040204" pitchFamily="50" charset="-128"/>
                <a:ea typeface="Meiryo UI" panose="020B0604030504040204" pitchFamily="50" charset="-128"/>
                <a:cs typeface="Times New Roman" panose="02020603050405020304" pitchFamily="18" charset="0"/>
              </a:rPr>
              <a:t>主要国内旅行雑誌、フランス旅行雑誌など、各種国内外メディアや雑誌に掲載</a:t>
            </a:r>
            <a:endParaRPr lang="en-US" altLang="ja-JP" sz="1400" kern="100" dirty="0" smtClean="0">
              <a:latin typeface="Meiryo UI" panose="020B0604030504040204" pitchFamily="50" charset="-128"/>
              <a:ea typeface="Meiryo UI" panose="020B0604030504040204" pitchFamily="50" charset="-128"/>
              <a:cs typeface="Times New Roman" panose="02020603050405020304" pitchFamily="18" charset="0"/>
            </a:endParaRPr>
          </a:p>
          <a:p>
            <a:pPr marL="266700" indent="-266700">
              <a:spcBef>
                <a:spcPts val="1800"/>
              </a:spcBef>
            </a:pPr>
            <a:r>
              <a:rPr lang="ja-JP" altLang="en-US" sz="1800" kern="100" dirty="0" smtClean="0">
                <a:latin typeface="Meiryo UI" panose="020B0604030504040204" pitchFamily="50" charset="-128"/>
                <a:ea typeface="Meiryo UI" panose="020B0604030504040204" pitchFamily="50" charset="-128"/>
                <a:cs typeface="Times New Roman" panose="02020603050405020304" pitchFamily="18" charset="0"/>
              </a:rPr>
              <a:t> ◆中之島</a:t>
            </a:r>
            <a:r>
              <a:rPr lang="en-US" altLang="ja-JP" sz="1800" kern="100" dirty="0" smtClean="0">
                <a:latin typeface="Meiryo UI" panose="020B0604030504040204" pitchFamily="50" charset="-128"/>
                <a:ea typeface="Meiryo UI" panose="020B0604030504040204" pitchFamily="50" charset="-128"/>
                <a:cs typeface="Times New Roman" panose="02020603050405020304" pitchFamily="18" charset="0"/>
              </a:rPr>
              <a:t>GATE</a:t>
            </a:r>
            <a:r>
              <a:rPr lang="ja-JP" altLang="en-US" sz="1800" kern="100" dirty="0" smtClean="0">
                <a:latin typeface="Meiryo UI" panose="020B0604030504040204" pitchFamily="50" charset="-128"/>
                <a:ea typeface="Meiryo UI" panose="020B0604030504040204" pitchFamily="50" charset="-128"/>
                <a:cs typeface="Times New Roman" panose="02020603050405020304" pitchFamily="18" charset="0"/>
              </a:rPr>
              <a:t>周辺地域</a:t>
            </a:r>
            <a:r>
              <a:rPr lang="ja-JP" altLang="en-US" sz="1800" kern="100" dirty="0">
                <a:latin typeface="Meiryo UI" panose="020B0604030504040204" pitchFamily="50" charset="-128"/>
                <a:ea typeface="Meiryo UI" panose="020B0604030504040204" pitchFamily="50" charset="-128"/>
                <a:cs typeface="Times New Roman" panose="02020603050405020304" pitchFamily="18" charset="0"/>
              </a:rPr>
              <a:t>との</a:t>
            </a:r>
            <a:r>
              <a:rPr lang="ja-JP" altLang="en-US" sz="1800" kern="100" dirty="0" smtClean="0">
                <a:latin typeface="Meiryo UI" panose="020B0604030504040204" pitchFamily="50" charset="-128"/>
                <a:ea typeface="Meiryo UI" panose="020B0604030504040204" pitchFamily="50" charset="-128"/>
                <a:cs typeface="Times New Roman" panose="02020603050405020304" pitchFamily="18" charset="0"/>
              </a:rPr>
              <a:t>連携</a:t>
            </a:r>
            <a:r>
              <a:rPr lang="ja-JP" altLang="en-US" sz="1800" kern="100" dirty="0">
                <a:latin typeface="Meiryo UI" panose="020B0604030504040204" pitchFamily="50" charset="-128"/>
                <a:ea typeface="Meiryo UI" panose="020B0604030504040204" pitchFamily="50" charset="-128"/>
                <a:cs typeface="Times New Roman" panose="02020603050405020304" pitchFamily="18" charset="0"/>
              </a:rPr>
              <a:t>～</a:t>
            </a:r>
            <a:r>
              <a:rPr lang="ja-JP" altLang="en-US" sz="1800" kern="100" dirty="0" smtClean="0">
                <a:latin typeface="Meiryo UI" panose="020B0604030504040204" pitchFamily="50" charset="-128"/>
                <a:ea typeface="Meiryo UI" panose="020B0604030504040204" pitchFamily="50" charset="-128"/>
                <a:cs typeface="Times New Roman" panose="02020603050405020304" pitchFamily="18" charset="0"/>
              </a:rPr>
              <a:t>「</a:t>
            </a:r>
            <a:r>
              <a:rPr lang="ja-JP" altLang="en-US" sz="1800" kern="100" dirty="0">
                <a:latin typeface="Meiryo UI" panose="020B0604030504040204" pitchFamily="50" charset="-128"/>
                <a:ea typeface="Meiryo UI" panose="020B0604030504040204" pitchFamily="50" charset="-128"/>
                <a:cs typeface="Times New Roman" panose="02020603050405020304" pitchFamily="18" charset="0"/>
              </a:rPr>
              <a:t>海と川の玄関口」として</a:t>
            </a:r>
            <a:r>
              <a:rPr lang="ja-JP" altLang="en-US" sz="1800" kern="100" dirty="0" smtClean="0">
                <a:latin typeface="Meiryo UI" panose="020B0604030504040204" pitchFamily="50" charset="-128"/>
                <a:ea typeface="Meiryo UI" panose="020B0604030504040204" pitchFamily="50" charset="-128"/>
                <a:cs typeface="Times New Roman" panose="02020603050405020304" pitchFamily="18" charset="0"/>
              </a:rPr>
              <a:t>、海</a:t>
            </a:r>
            <a:r>
              <a:rPr lang="ja-JP" altLang="en-US" sz="1800" kern="100" dirty="0">
                <a:latin typeface="Meiryo UI" panose="020B0604030504040204" pitchFamily="50" charset="-128"/>
                <a:ea typeface="Meiryo UI" panose="020B0604030504040204" pitchFamily="50" charset="-128"/>
                <a:cs typeface="Times New Roman" panose="02020603050405020304" pitchFamily="18" charset="0"/>
              </a:rPr>
              <a:t>の駅、川の駅</a:t>
            </a:r>
            <a:r>
              <a:rPr lang="ja-JP" altLang="en-US" sz="1800" kern="100" dirty="0" smtClean="0">
                <a:latin typeface="Meiryo UI" panose="020B0604030504040204" pitchFamily="50" charset="-128"/>
                <a:ea typeface="Meiryo UI" panose="020B0604030504040204" pitchFamily="50" charset="-128"/>
                <a:cs typeface="Times New Roman" panose="02020603050405020304" pitchFamily="18" charset="0"/>
              </a:rPr>
              <a:t>等　</a:t>
            </a:r>
            <a:r>
              <a:rPr lang="ja-JP" altLang="en-US" sz="1800" kern="100" dirty="0">
                <a:latin typeface="Meiryo UI" panose="020B0604030504040204" pitchFamily="50" charset="-128"/>
                <a:ea typeface="Meiryo UI" panose="020B0604030504040204" pitchFamily="50" charset="-128"/>
                <a:cs typeface="Times New Roman" panose="02020603050405020304" pitchFamily="18" charset="0"/>
              </a:rPr>
              <a:t>　　　</a:t>
            </a:r>
            <a:r>
              <a:rPr lang="ja-JP" altLang="en-US" sz="1800" kern="100" dirty="0" smtClean="0">
                <a:latin typeface="Meiryo UI" panose="020B0604030504040204" pitchFamily="50" charset="-128"/>
                <a:ea typeface="Meiryo UI" panose="020B0604030504040204" pitchFamily="50" charset="-128"/>
                <a:cs typeface="Times New Roman" panose="02020603050405020304" pitchFamily="18" charset="0"/>
              </a:rPr>
              <a:t>指定に向けた活動</a:t>
            </a:r>
            <a:endParaRPr lang="en-US" altLang="ja-JP" sz="1800" kern="100" dirty="0">
              <a:latin typeface="Meiryo UI" panose="020B0604030504040204" pitchFamily="50" charset="-128"/>
              <a:ea typeface="Meiryo UI" panose="020B0604030504040204" pitchFamily="50" charset="-128"/>
              <a:cs typeface="Times New Roman" panose="02020603050405020304" pitchFamily="18" charset="0"/>
            </a:endParaRPr>
          </a:p>
          <a:p>
            <a:pPr>
              <a:spcBef>
                <a:spcPts val="300"/>
              </a:spcBef>
            </a:pPr>
            <a:r>
              <a:rPr lang="ja-JP" altLang="en-US" sz="1100" kern="100" dirty="0">
                <a:latin typeface="Meiryo UI" panose="020B0604030504040204" pitchFamily="50" charset="-128"/>
                <a:ea typeface="Meiryo UI" panose="020B0604030504040204" pitchFamily="50" charset="-128"/>
                <a:cs typeface="Times New Roman" panose="02020603050405020304" pitchFamily="18" charset="0"/>
              </a:rPr>
              <a:t> </a:t>
            </a:r>
            <a:r>
              <a:rPr lang="ja-JP" altLang="en-US" sz="1100" kern="100" dirty="0" smtClean="0">
                <a:latin typeface="Meiryo UI" panose="020B0604030504040204" pitchFamily="50" charset="-128"/>
                <a:ea typeface="Meiryo UI" panose="020B0604030504040204" pitchFamily="50" charset="-128"/>
                <a:cs typeface="Times New Roman" panose="02020603050405020304" pitchFamily="18" charset="0"/>
              </a:rPr>
              <a:t>  </a:t>
            </a:r>
            <a:r>
              <a:rPr lang="en-US" altLang="ja-JP" sz="1400" kern="100" dirty="0" smtClean="0">
                <a:latin typeface="Meiryo UI" panose="020B0604030504040204" pitchFamily="50" charset="-128"/>
                <a:ea typeface="Meiryo UI" panose="020B0604030504040204" pitchFamily="50" charset="-128"/>
                <a:cs typeface="Times New Roman" panose="02020603050405020304" pitchFamily="18" charset="0"/>
              </a:rPr>
              <a:t>【</a:t>
            </a:r>
            <a:r>
              <a:rPr lang="ja-JP" altLang="en-US" sz="1400" kern="100" dirty="0">
                <a:latin typeface="Meiryo UI" panose="020B0604030504040204" pitchFamily="50" charset="-128"/>
                <a:ea typeface="Meiryo UI" panose="020B0604030504040204" pitchFamily="50" charset="-128"/>
                <a:cs typeface="Times New Roman" panose="02020603050405020304" pitchFamily="18" charset="0"/>
              </a:rPr>
              <a:t>ノースピア</a:t>
            </a:r>
            <a:r>
              <a:rPr lang="en-US" altLang="ja-JP" sz="1400" kern="100" dirty="0">
                <a:latin typeface="Meiryo UI" panose="020B0604030504040204" pitchFamily="50" charset="-128"/>
                <a:ea typeface="Meiryo UI" panose="020B0604030504040204" pitchFamily="50" charset="-128"/>
                <a:cs typeface="Times New Roman" panose="02020603050405020304" pitchFamily="18" charset="0"/>
              </a:rPr>
              <a:t>/</a:t>
            </a:r>
            <a:r>
              <a:rPr lang="ja-JP" altLang="en-US" sz="1400" kern="100" dirty="0" smtClean="0">
                <a:latin typeface="Meiryo UI" panose="020B0604030504040204" pitchFamily="50" charset="-128"/>
                <a:ea typeface="Meiryo UI" panose="020B0604030504040204" pitchFamily="50" charset="-128"/>
                <a:cs typeface="Times New Roman" panose="02020603050405020304" pitchFamily="18" charset="0"/>
              </a:rPr>
              <a:t>福島区側等</a:t>
            </a:r>
            <a:r>
              <a:rPr lang="en-US" altLang="ja-JP" sz="1400" kern="100" dirty="0" smtClean="0">
                <a:latin typeface="Meiryo UI" panose="020B0604030504040204" pitchFamily="50" charset="-128"/>
                <a:ea typeface="Meiryo UI" panose="020B0604030504040204" pitchFamily="50" charset="-128"/>
                <a:cs typeface="Times New Roman" panose="02020603050405020304" pitchFamily="18" charset="0"/>
              </a:rPr>
              <a:t>】</a:t>
            </a:r>
            <a:r>
              <a:rPr lang="ja-JP" altLang="en-US" sz="1400" kern="100" dirty="0" smtClean="0">
                <a:latin typeface="Meiryo UI" panose="020B0604030504040204" pitchFamily="50" charset="-128"/>
                <a:ea typeface="Meiryo UI" panose="020B0604030504040204" pitchFamily="50" charset="-128"/>
                <a:cs typeface="Times New Roman" panose="02020603050405020304" pitchFamily="18" charset="0"/>
              </a:rPr>
              <a:t>　</a:t>
            </a:r>
            <a:endParaRPr lang="en-US" altLang="ja-JP" sz="1400" kern="100" dirty="0" smtClean="0">
              <a:latin typeface="Meiryo UI" panose="020B0604030504040204" pitchFamily="50" charset="-128"/>
              <a:ea typeface="Meiryo UI" panose="020B0604030504040204" pitchFamily="50" charset="-128"/>
              <a:cs typeface="Times New Roman" panose="02020603050405020304" pitchFamily="18" charset="0"/>
            </a:endParaRPr>
          </a:p>
          <a:p>
            <a:pPr>
              <a:spcBef>
                <a:spcPts val="300"/>
              </a:spcBef>
            </a:pPr>
            <a:r>
              <a:rPr lang="en-US" altLang="ja-JP" sz="1400" kern="100" dirty="0">
                <a:latin typeface="Meiryo UI" panose="020B0604030504040204" pitchFamily="50" charset="-128"/>
                <a:ea typeface="Meiryo UI" panose="020B0604030504040204" pitchFamily="50" charset="-128"/>
                <a:cs typeface="Times New Roman" panose="02020603050405020304" pitchFamily="18" charset="0"/>
              </a:rPr>
              <a:t> </a:t>
            </a:r>
            <a:r>
              <a:rPr lang="en-US" altLang="ja-JP" sz="1400" kern="100" dirty="0" smtClean="0">
                <a:latin typeface="Meiryo UI" panose="020B0604030504040204" pitchFamily="50" charset="-128"/>
                <a:ea typeface="Meiryo UI" panose="020B0604030504040204" pitchFamily="50" charset="-128"/>
                <a:cs typeface="Times New Roman" panose="02020603050405020304" pitchFamily="18" charset="0"/>
              </a:rPr>
              <a:t>     </a:t>
            </a:r>
            <a:r>
              <a:rPr lang="ja-JP" altLang="en-US" sz="1400" kern="100" dirty="0" smtClean="0">
                <a:latin typeface="Meiryo UI" panose="020B0604030504040204" pitchFamily="50" charset="-128"/>
                <a:ea typeface="Meiryo UI" panose="020B0604030504040204" pitchFamily="50" charset="-128"/>
                <a:cs typeface="Times New Roman" panose="02020603050405020304" pitchFamily="18" charset="0"/>
              </a:rPr>
              <a:t>・都市・地域再生等利用区域の指定に向けた地域協議会設立の支援、エリア一体での海の駅化に</a:t>
            </a:r>
            <a:endParaRPr lang="en-US" altLang="ja-JP" sz="1400" kern="100" dirty="0" smtClean="0">
              <a:latin typeface="Meiryo UI" panose="020B0604030504040204" pitchFamily="50" charset="-128"/>
              <a:ea typeface="Meiryo UI" panose="020B0604030504040204" pitchFamily="50" charset="-128"/>
              <a:cs typeface="Times New Roman" panose="02020603050405020304" pitchFamily="18" charset="0"/>
            </a:endParaRPr>
          </a:p>
          <a:p>
            <a:r>
              <a:rPr lang="ja-JP" altLang="en-US" sz="1400" kern="100" dirty="0">
                <a:latin typeface="Meiryo UI" panose="020B0604030504040204" pitchFamily="50" charset="-128"/>
                <a:ea typeface="Meiryo UI" panose="020B0604030504040204" pitchFamily="50" charset="-128"/>
                <a:cs typeface="Times New Roman" panose="02020603050405020304" pitchFamily="18" charset="0"/>
              </a:rPr>
              <a:t>　</a:t>
            </a:r>
            <a:r>
              <a:rPr lang="ja-JP" altLang="en-US" sz="1400" kern="100" dirty="0" smtClean="0">
                <a:latin typeface="Meiryo UI" panose="020B0604030504040204" pitchFamily="50" charset="-128"/>
                <a:ea typeface="Meiryo UI" panose="020B0604030504040204" pitchFamily="50" charset="-128"/>
                <a:cs typeface="Times New Roman" panose="02020603050405020304" pitchFamily="18" charset="0"/>
              </a:rPr>
              <a:t>　　　向けた協議活動と賑わい支援</a:t>
            </a:r>
            <a:endParaRPr lang="en-US" altLang="ja-JP" sz="1400" kern="100" dirty="0" smtClean="0">
              <a:latin typeface="Meiryo UI" panose="020B0604030504040204" pitchFamily="50" charset="-128"/>
              <a:ea typeface="Meiryo UI" panose="020B0604030504040204" pitchFamily="50" charset="-128"/>
              <a:cs typeface="Times New Roman" panose="02020603050405020304" pitchFamily="18" charset="0"/>
            </a:endParaRPr>
          </a:p>
          <a:p>
            <a:pPr marL="180975" indent="-180975"/>
            <a:r>
              <a:rPr lang="ja-JP" altLang="en-US" sz="1400" kern="100" dirty="0" smtClean="0">
                <a:latin typeface="Meiryo UI" panose="020B0604030504040204" pitchFamily="50" charset="-128"/>
                <a:ea typeface="Meiryo UI" panose="020B0604030504040204" pitchFamily="50" charset="-128"/>
                <a:cs typeface="Times New Roman" panose="02020603050405020304" pitchFamily="18" charset="0"/>
              </a:rPr>
              <a:t>　</a:t>
            </a:r>
            <a:r>
              <a:rPr lang="en-US" altLang="ja-JP" sz="1400" kern="100" dirty="0" smtClean="0">
                <a:latin typeface="Meiryo UI" panose="020B0604030504040204" pitchFamily="50" charset="-128"/>
                <a:ea typeface="Meiryo UI" panose="020B0604030504040204" pitchFamily="50" charset="-128"/>
                <a:cs typeface="Times New Roman" panose="02020603050405020304" pitchFamily="18" charset="0"/>
              </a:rPr>
              <a:t>【</a:t>
            </a:r>
            <a:r>
              <a:rPr lang="ja-JP" altLang="en-US" sz="1400" kern="100" dirty="0" smtClean="0">
                <a:latin typeface="Meiryo UI" panose="020B0604030504040204" pitchFamily="50" charset="-128"/>
                <a:ea typeface="Meiryo UI" panose="020B0604030504040204" pitchFamily="50" charset="-128"/>
                <a:cs typeface="Times New Roman" panose="02020603050405020304" pitchFamily="18" charset="0"/>
              </a:rPr>
              <a:t>その他、大正区</a:t>
            </a:r>
            <a:r>
              <a:rPr lang="ja-JP" altLang="en-US" sz="1400" kern="100" dirty="0">
                <a:latin typeface="Meiryo UI" panose="020B0604030504040204" pitchFamily="50" charset="-128"/>
                <a:ea typeface="Meiryo UI" panose="020B0604030504040204" pitchFamily="50" charset="-128"/>
                <a:cs typeface="Times New Roman" panose="02020603050405020304" pitchFamily="18" charset="0"/>
              </a:rPr>
              <a:t>、西区、福島区、浪速区</a:t>
            </a:r>
            <a:r>
              <a:rPr lang="en-US" altLang="ja-JP" sz="1400" kern="100" dirty="0" smtClean="0">
                <a:latin typeface="Meiryo UI" panose="020B0604030504040204" pitchFamily="50" charset="-128"/>
                <a:ea typeface="Meiryo UI" panose="020B0604030504040204" pitchFamily="50" charset="-128"/>
                <a:cs typeface="Times New Roman" panose="02020603050405020304" pitchFamily="18" charset="0"/>
              </a:rPr>
              <a:t>】</a:t>
            </a:r>
            <a:r>
              <a:rPr lang="ja-JP" altLang="en-US" sz="1400" kern="100" dirty="0">
                <a:latin typeface="Meiryo UI" panose="020B0604030504040204" pitchFamily="50" charset="-128"/>
                <a:ea typeface="Meiryo UI" panose="020B0604030504040204" pitchFamily="50" charset="-128"/>
                <a:cs typeface="Times New Roman" panose="02020603050405020304" pitchFamily="18" charset="0"/>
              </a:rPr>
              <a:t>　</a:t>
            </a:r>
            <a:endParaRPr lang="en-US" altLang="ja-JP" sz="1400" kern="100" dirty="0">
              <a:latin typeface="Meiryo UI" panose="020B0604030504040204" pitchFamily="50" charset="-128"/>
              <a:ea typeface="Meiryo UI" panose="020B0604030504040204" pitchFamily="50" charset="-128"/>
              <a:cs typeface="Times New Roman" panose="02020603050405020304" pitchFamily="18" charset="0"/>
            </a:endParaRPr>
          </a:p>
          <a:p>
            <a:pPr>
              <a:spcBef>
                <a:spcPts val="300"/>
              </a:spcBef>
            </a:pPr>
            <a:r>
              <a:rPr lang="en-US" altLang="ja-JP" sz="1400" kern="100" dirty="0">
                <a:latin typeface="Meiryo UI" panose="020B0604030504040204" pitchFamily="50" charset="-128"/>
                <a:ea typeface="Meiryo UI" panose="020B0604030504040204" pitchFamily="50" charset="-128"/>
                <a:cs typeface="Times New Roman" panose="02020603050405020304" pitchFamily="18" charset="0"/>
              </a:rPr>
              <a:t> </a:t>
            </a:r>
            <a:r>
              <a:rPr lang="en-US" altLang="ja-JP" sz="1400" kern="100" dirty="0" smtClean="0">
                <a:latin typeface="Meiryo UI" panose="020B0604030504040204" pitchFamily="50" charset="-128"/>
                <a:ea typeface="Meiryo UI" panose="020B0604030504040204" pitchFamily="50" charset="-128"/>
                <a:cs typeface="Times New Roman" panose="02020603050405020304" pitchFamily="18" charset="0"/>
              </a:rPr>
              <a:t>     </a:t>
            </a:r>
            <a:r>
              <a:rPr lang="ja-JP" altLang="en-US" sz="1400" kern="100" dirty="0" smtClean="0">
                <a:latin typeface="Meiryo UI" panose="020B0604030504040204" pitchFamily="50" charset="-128"/>
                <a:ea typeface="Meiryo UI" panose="020B0604030504040204" pitchFamily="50" charset="-128"/>
                <a:cs typeface="Times New Roman" panose="02020603050405020304" pitchFamily="18" charset="0"/>
              </a:rPr>
              <a:t>・大阪市４区連携事業におけるイベント連携の実施（ローリング寿司等展示</a:t>
            </a:r>
            <a:r>
              <a:rPr lang="en-US" altLang="ja-JP" sz="1400" kern="100" dirty="0" smtClean="0">
                <a:latin typeface="Meiryo UI" panose="020B0604030504040204" pitchFamily="50" charset="-128"/>
                <a:ea typeface="Meiryo UI" panose="020B0604030504040204" pitchFamily="50" charset="-128"/>
                <a:cs typeface="Times New Roman" panose="02020603050405020304" pitchFamily="18" charset="0"/>
              </a:rPr>
              <a:t>/</a:t>
            </a:r>
            <a:r>
              <a:rPr lang="ja-JP" altLang="en-US" sz="1400" kern="100" dirty="0" smtClean="0">
                <a:latin typeface="Meiryo UI" panose="020B0604030504040204" pitchFamily="50" charset="-128"/>
                <a:ea typeface="Meiryo UI" panose="020B0604030504040204" pitchFamily="50" charset="-128"/>
                <a:cs typeface="Times New Roman" panose="02020603050405020304" pitchFamily="18" charset="0"/>
              </a:rPr>
              <a:t>大阪カンヴァス）</a:t>
            </a:r>
            <a:endParaRPr lang="en-US" altLang="ja-JP" sz="1400" kern="100" dirty="0" smtClean="0">
              <a:latin typeface="Meiryo UI" panose="020B0604030504040204" pitchFamily="50" charset="-128"/>
              <a:ea typeface="Meiryo UI" panose="020B0604030504040204" pitchFamily="50" charset="-128"/>
              <a:cs typeface="Times New Roman" panose="02020603050405020304" pitchFamily="18" charset="0"/>
            </a:endParaRPr>
          </a:p>
          <a:p>
            <a:pPr>
              <a:spcBef>
                <a:spcPts val="200"/>
              </a:spcBef>
            </a:pPr>
            <a:r>
              <a:rPr lang="ja-JP" altLang="en-US" sz="1400" kern="100" dirty="0">
                <a:latin typeface="Meiryo UI" panose="020B0604030504040204" pitchFamily="50" charset="-128"/>
                <a:ea typeface="Meiryo UI" panose="020B0604030504040204" pitchFamily="50" charset="-128"/>
                <a:cs typeface="Times New Roman" panose="02020603050405020304" pitchFamily="18" charset="0"/>
              </a:rPr>
              <a:t>　</a:t>
            </a:r>
            <a:r>
              <a:rPr lang="ja-JP" altLang="en-US" sz="1400" kern="100" dirty="0" smtClean="0">
                <a:latin typeface="Meiryo UI" panose="020B0604030504040204" pitchFamily="50" charset="-128"/>
                <a:ea typeface="Meiryo UI" panose="020B0604030504040204" pitchFamily="50" charset="-128"/>
                <a:cs typeface="Times New Roman" panose="02020603050405020304" pitchFamily="18" charset="0"/>
              </a:rPr>
              <a:t>　　</a:t>
            </a:r>
            <a:endParaRPr lang="en-US" altLang="ja-JP" sz="1200" kern="100" dirty="0" smtClean="0">
              <a:latin typeface="Meiryo UI" panose="020B0604030504040204" pitchFamily="50" charset="-128"/>
              <a:ea typeface="Meiryo UI" panose="020B0604030504040204" pitchFamily="50" charset="-128"/>
              <a:cs typeface="Times New Roman" panose="02020603050405020304" pitchFamily="18" charset="0"/>
            </a:endParaRPr>
          </a:p>
        </p:txBody>
      </p:sp>
      <p:grpSp>
        <p:nvGrpSpPr>
          <p:cNvPr id="19" name="グループ化 18"/>
          <p:cNvGrpSpPr/>
          <p:nvPr/>
        </p:nvGrpSpPr>
        <p:grpSpPr>
          <a:xfrm>
            <a:off x="388600" y="6065986"/>
            <a:ext cx="1757805" cy="1300915"/>
            <a:chOff x="721350" y="8892540"/>
            <a:chExt cx="2160000" cy="1598571"/>
          </a:xfrm>
        </p:grpSpPr>
        <p:sp>
          <p:nvSpPr>
            <p:cNvPr id="53" name="Text Box 11"/>
            <p:cNvSpPr txBox="1">
              <a:spLocks noChangeArrowheads="1"/>
            </p:cNvSpPr>
            <p:nvPr/>
          </p:nvSpPr>
          <p:spPr bwMode="auto">
            <a:xfrm>
              <a:off x="721350" y="10368000"/>
              <a:ext cx="1759639" cy="123111"/>
            </a:xfrm>
            <a:prstGeom prst="rect">
              <a:avLst/>
            </a:prstGeom>
            <a:noFill/>
            <a:ln w="9525">
              <a:noFill/>
              <a:miter lim="800000"/>
              <a:headEnd/>
              <a:tailEnd/>
            </a:ln>
          </p:spPr>
          <p:txBody>
            <a:bodyPr wrap="square" lIns="0" tIns="0" rIns="0" bIns="0">
              <a:spAutoFit/>
            </a:bodyPr>
            <a:lstStyle/>
            <a:p>
              <a:pPr defTabSz="518925"/>
              <a:r>
                <a:rPr lang="ja-JP" altLang="en-US" sz="800" b="1" dirty="0" smtClean="0">
                  <a:latin typeface="Meiryo UI" panose="020B0604030504040204" pitchFamily="50" charset="-128"/>
                  <a:ea typeface="Meiryo UI" panose="020B0604030504040204" pitchFamily="50" charset="-128"/>
                  <a:cs typeface="ＭＳ Ｐゴシック" pitchFamily="50" charset="-128"/>
                </a:rPr>
                <a:t>中之島漁港・中之島みなと食堂</a:t>
              </a:r>
              <a:endParaRPr lang="ja-JP" altLang="ja-JP" sz="800" b="1" dirty="0">
                <a:latin typeface="Meiryo UI" panose="020B0604030504040204" pitchFamily="50" charset="-128"/>
                <a:ea typeface="Meiryo UI" panose="020B0604030504040204" pitchFamily="50" charset="-128"/>
                <a:cs typeface="ＭＳ Ｐゴシック" pitchFamily="50" charset="-128"/>
              </a:endParaRPr>
            </a:p>
          </p:txBody>
        </p:sp>
        <p:pic>
          <p:nvPicPr>
            <p:cNvPr id="60" name="図 59"/>
            <p:cNvPicPr>
              <a:picLocks noChangeAspect="1"/>
            </p:cNvPicPr>
            <p:nvPr/>
          </p:nvPicPr>
          <p:blipFill rotWithShape="1">
            <a:blip r:embed="rId9" cstate="print">
              <a:extLst>
                <a:ext uri="{28A0092B-C50C-407E-A947-70E740481C1C}">
                  <a14:useLocalDpi xmlns:a14="http://schemas.microsoft.com/office/drawing/2010/main" val="0"/>
                </a:ext>
              </a:extLst>
            </a:blip>
            <a:srcRect b="-1"/>
            <a:stretch/>
          </p:blipFill>
          <p:spPr>
            <a:xfrm>
              <a:off x="721350" y="8892540"/>
              <a:ext cx="2160000" cy="1439460"/>
            </a:xfrm>
            <a:prstGeom prst="rect">
              <a:avLst/>
            </a:prstGeom>
          </p:spPr>
        </p:pic>
      </p:grpSp>
      <p:sp>
        <p:nvSpPr>
          <p:cNvPr id="51" name="テキスト ボックス 3"/>
          <p:cNvSpPr txBox="1"/>
          <p:nvPr/>
        </p:nvSpPr>
        <p:spPr>
          <a:xfrm>
            <a:off x="2569856" y="4700462"/>
            <a:ext cx="3117611" cy="408623"/>
          </a:xfrm>
          <a:prstGeom prst="roundRect">
            <a:avLst/>
          </a:prstGeom>
          <a:ln/>
        </p:spPr>
        <p:style>
          <a:lnRef idx="3">
            <a:schemeClr val="lt1"/>
          </a:lnRef>
          <a:fillRef idx="1">
            <a:schemeClr val="accent4"/>
          </a:fillRef>
          <a:effectRef idx="1">
            <a:schemeClr val="accent4"/>
          </a:effectRef>
          <a:fontRef idx="minor">
            <a:schemeClr val="lt1"/>
          </a:fontRef>
        </p:style>
        <p:txBody>
          <a:bodyPr rot="0" spcFirstLastPara="0" vert="horz" wrap="square" lIns="0" tIns="0" rIns="0" bIns="0" numCol="1" spcCol="0" rtlCol="0" fromWordArt="0" anchor="ctr" anchorCtr="0" forceAA="0" compatLnSpc="1">
            <a:prstTxWarp prst="textNoShape">
              <a:avLst/>
            </a:prstTxWarp>
            <a:spAutoFit/>
          </a:bodyPr>
          <a:lstStyle/>
          <a:p>
            <a:pPr algn="ctr">
              <a:lnSpc>
                <a:spcPct val="150000"/>
              </a:lnSpc>
              <a:spcAft>
                <a:spcPts val="0"/>
              </a:spcAft>
            </a:pPr>
            <a:r>
              <a:rPr lang="ja-JP" altLang="en-US" sz="1600" kern="100" dirty="0" smtClean="0">
                <a:latin typeface="HGPｺﾞｼｯｸE" panose="020B0900000000000000" pitchFamily="50" charset="-128"/>
                <a:ea typeface="HGPｺﾞｼｯｸE" panose="020B0900000000000000" pitchFamily="50" charset="-128"/>
                <a:cs typeface="Times New Roman" panose="02020603050405020304" pitchFamily="18" charset="0"/>
              </a:rPr>
              <a:t>Ｈ２７年度取組み（課題・成果）</a:t>
            </a:r>
            <a:endParaRPr lang="ja-JP" sz="1600" kern="100" dirty="0">
              <a:effectLst/>
              <a:latin typeface="HGPｺﾞｼｯｸE" panose="020B0900000000000000" pitchFamily="50" charset="-128"/>
              <a:ea typeface="HGPｺﾞｼｯｸE" panose="020B0900000000000000" pitchFamily="50" charset="-128"/>
              <a:cs typeface="Times New Roman" panose="02020603050405020304" pitchFamily="18" charset="0"/>
            </a:endParaRPr>
          </a:p>
        </p:txBody>
      </p:sp>
      <p:pic>
        <p:nvPicPr>
          <p:cNvPr id="54" name="Picture 2" descr="L:\業務フォルダ\2015水都パートナーズ\広報\るるぶ大阪2016表紙.jpg"/>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388601" y="7578154"/>
            <a:ext cx="828832" cy="1152256"/>
          </a:xfrm>
          <a:prstGeom prst="rect">
            <a:avLst/>
          </a:prstGeom>
          <a:noFill/>
          <a:extLst>
            <a:ext uri="{909E8E84-426E-40DD-AFC4-6F175D3DCCD1}">
              <a14:hiddenFill xmlns:a14="http://schemas.microsoft.com/office/drawing/2010/main">
                <a:solidFill>
                  <a:srgbClr val="FFFFFF"/>
                </a:solidFill>
              </a14:hiddenFill>
            </a:ext>
          </a:extLst>
        </p:spPr>
      </p:pic>
      <p:pic>
        <p:nvPicPr>
          <p:cNvPr id="55" name="Picture 6" descr="L:\業務フォルダ\2015水都パートナーズ\広報\まっぷる大阪2016表紙.jpg"/>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1316448" y="7578154"/>
            <a:ext cx="829958" cy="1167489"/>
          </a:xfrm>
          <a:prstGeom prst="rect">
            <a:avLst/>
          </a:prstGeom>
          <a:noFill/>
          <a:extLst>
            <a:ext uri="{909E8E84-426E-40DD-AFC4-6F175D3DCCD1}">
              <a14:hiddenFill xmlns:a14="http://schemas.microsoft.com/office/drawing/2010/main">
                <a:solidFill>
                  <a:srgbClr val="FFFFFF"/>
                </a:solidFill>
              </a14:hiddenFill>
            </a:ext>
          </a:extLst>
        </p:spPr>
      </p:pic>
      <p:sp>
        <p:nvSpPr>
          <p:cNvPr id="125" name="テキスト ボックス 3"/>
          <p:cNvSpPr txBox="1"/>
          <p:nvPr/>
        </p:nvSpPr>
        <p:spPr>
          <a:xfrm>
            <a:off x="10439998" y="4693105"/>
            <a:ext cx="2275231" cy="408623"/>
          </a:xfrm>
          <a:prstGeom prst="roundRect">
            <a:avLst/>
          </a:prstGeom>
          <a:solidFill>
            <a:schemeClr val="accent6"/>
          </a:solidFill>
          <a:ln/>
        </p:spPr>
        <p:style>
          <a:lnRef idx="3">
            <a:schemeClr val="lt1"/>
          </a:lnRef>
          <a:fillRef idx="1">
            <a:schemeClr val="accent4"/>
          </a:fillRef>
          <a:effectRef idx="1">
            <a:schemeClr val="accent4"/>
          </a:effectRef>
          <a:fontRef idx="minor">
            <a:schemeClr val="lt1"/>
          </a:fontRef>
        </p:style>
        <p:txBody>
          <a:bodyPr rot="0" spcFirstLastPara="0" vert="horz" wrap="square" lIns="0" tIns="0" rIns="0" bIns="0" numCol="1" spcCol="0" rtlCol="0" fromWordArt="0" anchor="ctr" anchorCtr="0" forceAA="0" compatLnSpc="1">
            <a:prstTxWarp prst="textNoShape">
              <a:avLst/>
            </a:prstTxWarp>
            <a:spAutoFit/>
          </a:bodyPr>
          <a:lstStyle/>
          <a:p>
            <a:pPr algn="ctr">
              <a:lnSpc>
                <a:spcPct val="150000"/>
              </a:lnSpc>
            </a:pPr>
            <a:r>
              <a:rPr lang="ja-JP" altLang="en-US" sz="1600" kern="100" dirty="0" smtClean="0">
                <a:latin typeface="HGPｺﾞｼｯｸE" panose="020B0900000000000000" pitchFamily="50" charset="-128"/>
                <a:ea typeface="HGPｺﾞｼｯｸE" panose="020B0900000000000000" pitchFamily="50" charset="-128"/>
                <a:cs typeface="Times New Roman" panose="02020603050405020304" pitchFamily="18" charset="0"/>
              </a:rPr>
              <a:t>Ｈ２８年度の取組み</a:t>
            </a:r>
            <a:endParaRPr lang="ja-JP" altLang="ja-JP" sz="1600" kern="100" dirty="0">
              <a:latin typeface="HGPｺﾞｼｯｸE" panose="020B0900000000000000" pitchFamily="50" charset="-128"/>
              <a:ea typeface="HGPｺﾞｼｯｸE" panose="020B0900000000000000" pitchFamily="50" charset="-128"/>
              <a:cs typeface="Times New Roman" panose="02020603050405020304" pitchFamily="18" charset="0"/>
            </a:endParaRPr>
          </a:p>
        </p:txBody>
      </p:sp>
      <p:pic>
        <p:nvPicPr>
          <p:cNvPr id="14" name="図 13"/>
          <p:cNvPicPr>
            <a:picLocks noChangeAspect="1"/>
          </p:cNvPicPr>
          <p:nvPr/>
        </p:nvPicPr>
        <p:blipFill rotWithShape="1">
          <a:blip r:embed="rId12" cstate="print">
            <a:extLst>
              <a:ext uri="{28A0092B-C50C-407E-A947-70E740481C1C}">
                <a14:useLocalDpi xmlns:a14="http://schemas.microsoft.com/office/drawing/2010/main" val="0"/>
              </a:ext>
            </a:extLst>
          </a:blip>
          <a:srcRect/>
          <a:stretch/>
        </p:blipFill>
        <p:spPr>
          <a:xfrm>
            <a:off x="312177" y="8925991"/>
            <a:ext cx="1080120" cy="1305315"/>
          </a:xfrm>
          <a:prstGeom prst="rect">
            <a:avLst/>
          </a:prstGeom>
        </p:spPr>
      </p:pic>
      <p:pic>
        <p:nvPicPr>
          <p:cNvPr id="42" name="Picture 2"/>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1366987" y="8984362"/>
            <a:ext cx="816808" cy="118608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9" name="Picture 3" descr="L:\写真（業務関連）\2015中之島GATE\150816BIG盆\IMG_5940.JPG"/>
          <p:cNvPicPr>
            <a:picLocks noChangeAspect="1" noChangeArrowheads="1"/>
          </p:cNvPicPr>
          <p:nvPr/>
        </p:nvPicPr>
        <p:blipFill>
          <a:blip r:embed="rId14" cstate="print">
            <a:extLst>
              <a:ext uri="{BEBA8EAE-BF5A-486C-A8C5-ECC9F3942E4B}">
                <a14:imgProps xmlns:a14="http://schemas.microsoft.com/office/drawing/2010/main">
                  <a14:imgLayer r:embed="rId15">
                    <a14:imgEffect>
                      <a14:brightnessContrast bright="30000"/>
                    </a14:imgEffect>
                  </a14:imgLayer>
                </a14:imgProps>
              </a:ext>
              <a:ext uri="{28A0092B-C50C-407E-A947-70E740481C1C}">
                <a14:useLocalDpi xmlns:a14="http://schemas.microsoft.com/office/drawing/2010/main" val="0"/>
              </a:ext>
            </a:extLst>
          </a:blip>
          <a:srcRect/>
          <a:stretch>
            <a:fillRect/>
          </a:stretch>
        </p:blipFill>
        <p:spPr bwMode="auto">
          <a:xfrm>
            <a:off x="10360792" y="8754845"/>
            <a:ext cx="1951322" cy="1463491"/>
          </a:xfrm>
          <a:prstGeom prst="rect">
            <a:avLst/>
          </a:prstGeom>
          <a:noFill/>
          <a:extLst>
            <a:ext uri="{909E8E84-426E-40DD-AFC4-6F175D3DCCD1}">
              <a14:hiddenFill xmlns:a14="http://schemas.microsoft.com/office/drawing/2010/main">
                <a:solidFill>
                  <a:srgbClr val="FFFFFF"/>
                </a:solidFill>
              </a14:hiddenFill>
            </a:ext>
          </a:extLst>
        </p:spPr>
      </p:pic>
      <p:pic>
        <p:nvPicPr>
          <p:cNvPr id="40" name="Picture 4" descr="L:\写真（業務関連）\2015中之島GATE\1508海フェス\IMG_2442.JPG"/>
          <p:cNvPicPr>
            <a:picLocks noChangeAspect="1" noChangeArrowheads="1"/>
          </p:cNvPicPr>
          <p:nvPr/>
        </p:nvPicPr>
        <p:blipFill>
          <a:blip r:embed="rId16" cstate="print">
            <a:extLst>
              <a:ext uri="{28A0092B-C50C-407E-A947-70E740481C1C}">
                <a14:useLocalDpi xmlns:a14="http://schemas.microsoft.com/office/drawing/2010/main" val="0"/>
              </a:ext>
            </a:extLst>
          </a:blip>
          <a:srcRect/>
          <a:stretch>
            <a:fillRect/>
          </a:stretch>
        </p:blipFill>
        <p:spPr bwMode="auto">
          <a:xfrm>
            <a:off x="12449010" y="8761089"/>
            <a:ext cx="1929284" cy="144696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9009488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テキスト ボックス 7"/>
          <p:cNvSpPr txBox="1"/>
          <p:nvPr/>
        </p:nvSpPr>
        <p:spPr>
          <a:xfrm>
            <a:off x="7128000" y="1872000"/>
            <a:ext cx="2880000" cy="1728000"/>
          </a:xfrm>
          <a:prstGeom prst="rect">
            <a:avLst/>
          </a:prstGeom>
          <a:solidFill>
            <a:srgbClr val="FFCCFF"/>
          </a:solidFill>
          <a:ln w="6350">
            <a:solidFill>
              <a:prstClr val="black"/>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72000" tIns="72000" rIns="72000" bIns="36000" numCol="1" spcCol="0" rtlCol="0" fromWordArt="0" anchor="t" anchorCtr="0" forceAA="0" compatLnSpc="1">
            <a:prstTxWarp prst="textNoShape">
              <a:avLst/>
            </a:prstTxWarp>
            <a:noAutofit/>
          </a:bodyPr>
          <a:lstStyle/>
          <a:p>
            <a:pPr marL="216000" indent="-288000" fontAlgn="base">
              <a:spcBef>
                <a:spcPts val="600"/>
              </a:spcBef>
            </a:pPr>
            <a:r>
              <a:rPr lang="ja-JP" altLang="en-US" sz="900" spc="-3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１</a:t>
            </a:r>
            <a:r>
              <a:rPr lang="ja-JP" altLang="en-US" sz="900" spc="-3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）水の回廊と水辺の利活用の促進</a:t>
            </a:r>
            <a:endParaRPr lang="en-US" altLang="ja-JP" sz="900" spc="-3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216000" indent="-288000" fontAlgn="base">
              <a:spcBef>
                <a:spcPts val="300"/>
              </a:spcBef>
            </a:pPr>
            <a:r>
              <a:rPr lang="ja-JP" altLang="en-US" sz="900" spc="-3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900" spc="-3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オープンテラス等地先利用の促進や拠点の賑わい創出のトライアルを実施</a:t>
            </a:r>
            <a:endParaRPr lang="en-US" altLang="ja-JP" sz="900" spc="-3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216000" indent="-288000" fontAlgn="base">
              <a:spcBef>
                <a:spcPts val="600"/>
              </a:spcBef>
            </a:pPr>
            <a:r>
              <a:rPr lang="ja-JP" altLang="en-US" sz="900" spc="-3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２）舟運活性化</a:t>
            </a:r>
            <a:r>
              <a:rPr lang="ja-JP" altLang="en-US" sz="900" spc="-3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に</a:t>
            </a:r>
            <a:r>
              <a:rPr lang="ja-JP" altLang="en-US" sz="900" spc="-3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よる船着場周辺の賑わい創出と魅力向上</a:t>
            </a:r>
            <a:endParaRPr lang="en-US" altLang="ja-JP" sz="900" spc="-3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216000" indent="-288000" fontAlgn="base">
              <a:spcBef>
                <a:spcPts val="300"/>
              </a:spcBef>
            </a:pPr>
            <a:r>
              <a:rPr lang="ja-JP" altLang="en-US" sz="900" spc="-3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900" spc="-3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新たな舟運企画（ナイトクルーズ 等）と事業環境整備</a:t>
            </a:r>
            <a:endParaRPr lang="en-US" altLang="ja-JP" sz="900" spc="-3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216000" indent="-288000" fontAlgn="base">
              <a:spcBef>
                <a:spcPts val="600"/>
              </a:spcBef>
            </a:pPr>
            <a:r>
              <a:rPr lang="ja-JP" altLang="en-US" sz="900" spc="-3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３）国内・海外の水都都市との交流と水都大阪の紹介・発信</a:t>
            </a:r>
            <a:endParaRPr lang="en-US" altLang="ja-JP" sz="900" spc="-3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216000" indent="-288000" fontAlgn="base">
              <a:spcBef>
                <a:spcPts val="300"/>
              </a:spcBef>
            </a:pPr>
            <a:r>
              <a:rPr lang="ja-JP" altLang="en-US" sz="900" spc="-3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900" spc="-3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ナイトクルーズ等の目玉商品のプロモーション 等</a:t>
            </a:r>
            <a:endParaRPr lang="en-US" altLang="ja-JP" sz="900" spc="-3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216000" indent="-288000" fontAlgn="base">
              <a:spcBef>
                <a:spcPts val="300"/>
              </a:spcBef>
            </a:pPr>
            <a:r>
              <a:rPr lang="ja-JP" altLang="en-US" sz="900" spc="-3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900" spc="-3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拠点・舟運既存コンテンツの多言語化推進</a:t>
            </a:r>
            <a:endParaRPr lang="en-US" altLang="ja-JP" sz="900" spc="-3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216000" indent="-288000" fontAlgn="base">
              <a:spcBef>
                <a:spcPts val="300"/>
              </a:spcBef>
            </a:pPr>
            <a:r>
              <a:rPr lang="ja-JP" altLang="en-US" sz="900" spc="-3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900" spc="-3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「ミズベリング世界会議」等の開催と水都大阪の発信 等</a:t>
            </a:r>
            <a:endParaRPr lang="en-US" altLang="ja-JP" sz="900" spc="-3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216000" indent="-288000" fontAlgn="base">
              <a:spcBef>
                <a:spcPts val="300"/>
              </a:spcBef>
            </a:pPr>
            <a:endParaRPr lang="en-US" altLang="ja-JP" sz="9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31" name="テキスト ボックス 13"/>
          <p:cNvSpPr txBox="1"/>
          <p:nvPr/>
        </p:nvSpPr>
        <p:spPr>
          <a:xfrm>
            <a:off x="7128000" y="1152000"/>
            <a:ext cx="2880000" cy="720000"/>
          </a:xfrm>
          <a:prstGeom prst="rect">
            <a:avLst/>
          </a:prstGeom>
          <a:solidFill>
            <a:sysClr val="windowText" lastClr="000000">
              <a:lumMod val="65000"/>
              <a:lumOff val="35000"/>
            </a:sysClr>
          </a:solidFill>
          <a:ln w="6350">
            <a:solidFill>
              <a:prstClr val="black"/>
            </a:solidFill>
          </a:ln>
          <a:effectLst/>
        </p:spPr>
        <p:txBody>
          <a:bodyPr rot="0" spcFirstLastPara="0" vert="horz" wrap="square" lIns="72000" tIns="36000" rIns="72000" bIns="36000" numCol="1" spcCol="0" rtlCol="0" fromWordArt="0" anchor="ctr" anchorCtr="0" forceAA="0" compatLnSpc="1">
            <a:prstTxWarp prst="textNoShape">
              <a:avLst/>
            </a:prstTxWarp>
            <a:noAutofit/>
          </a:bodyPr>
          <a:lstStyle/>
          <a:p>
            <a:pPr algn="just">
              <a:spcAft>
                <a:spcPts val="300"/>
              </a:spcAft>
              <a:tabLst>
                <a:tab pos="1533525" algn="l"/>
              </a:tabLst>
            </a:pPr>
            <a:r>
              <a:rPr lang="ja-JP" altLang="en-US" sz="1000" kern="100" dirty="0" smtClean="0">
                <a:solidFill>
                  <a:schemeClr val="bg1"/>
                </a:solidFill>
                <a:latin typeface="Meiryo UI" panose="020B0604030504040204" pitchFamily="50" charset="-128"/>
                <a:ea typeface="Meiryo UI" panose="020B0604030504040204" pitchFamily="50" charset="-128"/>
                <a:cs typeface="Times New Roman" panose="02020603050405020304" pitchFamily="18" charset="0"/>
              </a:rPr>
              <a:t>平成</a:t>
            </a:r>
            <a:r>
              <a:rPr lang="en-US" altLang="ja-JP" sz="1000" kern="100" dirty="0" smtClean="0">
                <a:solidFill>
                  <a:schemeClr val="bg1"/>
                </a:solidFill>
                <a:latin typeface="Meiryo UI" panose="020B0604030504040204" pitchFamily="50" charset="-128"/>
                <a:ea typeface="Meiryo UI" panose="020B0604030504040204" pitchFamily="50" charset="-128"/>
                <a:cs typeface="Times New Roman" panose="02020603050405020304" pitchFamily="18" charset="0"/>
              </a:rPr>
              <a:t>2</a:t>
            </a:r>
            <a:r>
              <a:rPr lang="en-US" altLang="ja-JP" sz="1000" kern="100" dirty="0">
                <a:solidFill>
                  <a:schemeClr val="bg1"/>
                </a:solidFill>
                <a:latin typeface="Meiryo UI" panose="020B0604030504040204" pitchFamily="50" charset="-128"/>
                <a:ea typeface="Meiryo UI" panose="020B0604030504040204" pitchFamily="50" charset="-128"/>
                <a:cs typeface="Times New Roman" panose="02020603050405020304" pitchFamily="18" charset="0"/>
              </a:rPr>
              <a:t>7</a:t>
            </a:r>
            <a:r>
              <a:rPr lang="ja-JP" altLang="en-US" sz="1000" kern="100" dirty="0" smtClean="0">
                <a:solidFill>
                  <a:schemeClr val="bg1"/>
                </a:solidFill>
                <a:latin typeface="Meiryo UI" panose="020B0604030504040204" pitchFamily="50" charset="-128"/>
                <a:ea typeface="Meiryo UI" panose="020B0604030504040204" pitchFamily="50" charset="-128"/>
                <a:cs typeface="Times New Roman" panose="02020603050405020304" pitchFamily="18" charset="0"/>
              </a:rPr>
              <a:t>年度（</a:t>
            </a:r>
            <a:r>
              <a:rPr lang="en-US" altLang="ja-JP" sz="1000" kern="100" dirty="0" smtClean="0">
                <a:solidFill>
                  <a:schemeClr val="bg1"/>
                </a:solidFill>
                <a:latin typeface="Meiryo UI" panose="020B0604030504040204" pitchFamily="50" charset="-128"/>
                <a:ea typeface="Meiryo UI" panose="020B0604030504040204" pitchFamily="50" charset="-128"/>
                <a:cs typeface="Times New Roman" panose="02020603050405020304" pitchFamily="18" charset="0"/>
              </a:rPr>
              <a:t>2015</a:t>
            </a:r>
            <a:r>
              <a:rPr lang="ja-JP" altLang="en-US" sz="1000" kern="100" dirty="0" smtClean="0">
                <a:solidFill>
                  <a:schemeClr val="bg1"/>
                </a:solidFill>
                <a:latin typeface="Meiryo UI" panose="020B0604030504040204" pitchFamily="50" charset="-128"/>
                <a:ea typeface="Meiryo UI" panose="020B0604030504040204" pitchFamily="50" charset="-128"/>
                <a:cs typeface="Times New Roman" panose="02020603050405020304" pitchFamily="18" charset="0"/>
              </a:rPr>
              <a:t>年度</a:t>
            </a:r>
            <a:r>
              <a:rPr lang="ja-JP" altLang="en-US" sz="1000" kern="100" dirty="0">
                <a:solidFill>
                  <a:schemeClr val="bg1"/>
                </a:solidFill>
                <a:latin typeface="Meiryo UI" panose="020B0604030504040204" pitchFamily="50" charset="-128"/>
                <a:ea typeface="Meiryo UI" panose="020B0604030504040204" pitchFamily="50" charset="-128"/>
                <a:cs typeface="Times New Roman" panose="02020603050405020304" pitchFamily="18" charset="0"/>
              </a:rPr>
              <a:t>）</a:t>
            </a:r>
            <a:endParaRPr lang="en-US" altLang="ja-JP" sz="1000" kern="100" dirty="0">
              <a:solidFill>
                <a:schemeClr val="bg1"/>
              </a:solidFill>
              <a:latin typeface="Meiryo UI" panose="020B0604030504040204" pitchFamily="50" charset="-128"/>
              <a:ea typeface="Meiryo UI" panose="020B0604030504040204" pitchFamily="50" charset="-128"/>
              <a:cs typeface="Times New Roman" panose="02020603050405020304" pitchFamily="18" charset="0"/>
            </a:endParaRPr>
          </a:p>
          <a:p>
            <a:pPr algn="ctr">
              <a:tabLst>
                <a:tab pos="1533525" algn="l"/>
              </a:tabLst>
            </a:pPr>
            <a:r>
              <a:rPr lang="ja-JP" altLang="en-US" sz="1400" b="1" kern="100" dirty="0">
                <a:solidFill>
                  <a:srgbClr val="FFFFFF"/>
                </a:solidFill>
                <a:latin typeface="Meiryo UI" panose="020B0604030504040204" pitchFamily="50" charset="-128"/>
                <a:ea typeface="Meiryo UI" panose="020B0604030504040204" pitchFamily="50" charset="-128"/>
                <a:cs typeface="Times New Roman" panose="02020603050405020304" pitchFamily="18" charset="0"/>
              </a:rPr>
              <a:t>水の</a:t>
            </a:r>
            <a:r>
              <a:rPr lang="ja-JP" altLang="en-US" sz="1400" b="1" kern="100" dirty="0" smtClean="0">
                <a:solidFill>
                  <a:srgbClr val="FFFFFF"/>
                </a:solidFill>
                <a:latin typeface="Meiryo UI" panose="020B0604030504040204" pitchFamily="50" charset="-128"/>
                <a:ea typeface="Meiryo UI" panose="020B0604030504040204" pitchFamily="50" charset="-128"/>
                <a:cs typeface="Times New Roman" panose="02020603050405020304" pitchFamily="18" charset="0"/>
              </a:rPr>
              <a:t>回廊でのネットワーク</a:t>
            </a:r>
            <a:r>
              <a:rPr lang="ja-JP" altLang="en-US" sz="1400" b="1" kern="100" dirty="0">
                <a:solidFill>
                  <a:srgbClr val="FFFFFF"/>
                </a:solidFill>
                <a:latin typeface="Meiryo UI" panose="020B0604030504040204" pitchFamily="50" charset="-128"/>
                <a:ea typeface="Meiryo UI" panose="020B0604030504040204" pitchFamily="50" charset="-128"/>
                <a:cs typeface="Times New Roman" panose="02020603050405020304" pitchFamily="18" charset="0"/>
              </a:rPr>
              <a:t>強化</a:t>
            </a:r>
            <a:r>
              <a:rPr lang="ja-JP" altLang="en-US" sz="1400" b="1" kern="100" dirty="0" smtClean="0">
                <a:solidFill>
                  <a:srgbClr val="FFFFFF"/>
                </a:solidFill>
                <a:latin typeface="Meiryo UI" panose="020B0604030504040204" pitchFamily="50" charset="-128"/>
                <a:ea typeface="Meiryo UI" panose="020B0604030504040204" pitchFamily="50" charset="-128"/>
                <a:cs typeface="Times New Roman" panose="02020603050405020304" pitchFamily="18" charset="0"/>
              </a:rPr>
              <a:t>に</a:t>
            </a:r>
            <a:endParaRPr lang="en-US" altLang="ja-JP" sz="1400" b="1" kern="100" dirty="0" smtClean="0">
              <a:solidFill>
                <a:srgbClr val="FFFFFF"/>
              </a:solidFill>
              <a:latin typeface="Meiryo UI" panose="020B0604030504040204" pitchFamily="50" charset="-128"/>
              <a:ea typeface="Meiryo UI" panose="020B0604030504040204" pitchFamily="50" charset="-128"/>
              <a:cs typeface="Times New Roman" panose="02020603050405020304" pitchFamily="18" charset="0"/>
            </a:endParaRPr>
          </a:p>
          <a:p>
            <a:pPr algn="ctr">
              <a:tabLst>
                <a:tab pos="1533525" algn="l"/>
              </a:tabLst>
            </a:pPr>
            <a:r>
              <a:rPr lang="ja-JP" altLang="en-US" sz="1400" b="1" kern="100" dirty="0" smtClean="0">
                <a:solidFill>
                  <a:srgbClr val="FFFFFF"/>
                </a:solidFill>
                <a:latin typeface="Meiryo UI" panose="020B0604030504040204" pitchFamily="50" charset="-128"/>
                <a:ea typeface="Meiryo UI" panose="020B0604030504040204" pitchFamily="50" charset="-128"/>
                <a:cs typeface="Times New Roman" panose="02020603050405020304" pitchFamily="18" charset="0"/>
              </a:rPr>
              <a:t>向けたトライアル事業の実践</a:t>
            </a:r>
            <a:endParaRPr lang="ja-JP" altLang="en-US" sz="1400" b="1" kern="100" dirty="0">
              <a:solidFill>
                <a:srgbClr val="FFFFFF"/>
              </a:solidFill>
              <a:latin typeface="Meiryo UI" panose="020B0604030504040204" pitchFamily="50" charset="-128"/>
              <a:ea typeface="Meiryo UI" panose="020B0604030504040204" pitchFamily="50" charset="-128"/>
              <a:cs typeface="Times New Roman" panose="02020603050405020304" pitchFamily="18" charset="0"/>
            </a:endParaRPr>
          </a:p>
        </p:txBody>
      </p:sp>
      <p:sp>
        <p:nvSpPr>
          <p:cNvPr id="16" name="テキスト ボックス 20"/>
          <p:cNvSpPr txBox="1"/>
          <p:nvPr/>
        </p:nvSpPr>
        <p:spPr>
          <a:xfrm>
            <a:off x="360323" y="3741797"/>
            <a:ext cx="14400000" cy="6751186"/>
          </a:xfrm>
          <a:prstGeom prst="rect">
            <a:avLst/>
          </a:prstGeom>
          <a:noFill/>
          <a:ln w="6350">
            <a:solidFill>
              <a:prstClr val="black"/>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marL="304800" marR="2125345" indent="-304800" algn="just">
              <a:lnSpc>
                <a:spcPts val="1200"/>
              </a:lnSpc>
              <a:spcAft>
                <a:spcPts val="0"/>
              </a:spcAft>
            </a:pPr>
            <a:endParaRPr lang="ja-JP" sz="1050" kern="100" dirty="0">
              <a:effectLst/>
              <a:latin typeface="HGPｺﾞｼｯｸM" panose="020B0600000000000000" pitchFamily="50" charset="-128"/>
              <a:ea typeface="HGPｺﾞｼｯｸM" panose="020B0600000000000000" pitchFamily="50" charset="-128"/>
              <a:cs typeface="Times New Roman" panose="02020603050405020304" pitchFamily="18" charset="0"/>
            </a:endParaRPr>
          </a:p>
        </p:txBody>
      </p:sp>
      <p:sp>
        <p:nvSpPr>
          <p:cNvPr id="4" name="テキスト ボックス 14"/>
          <p:cNvSpPr txBox="1"/>
          <p:nvPr/>
        </p:nvSpPr>
        <p:spPr>
          <a:xfrm>
            <a:off x="10368000" y="1152000"/>
            <a:ext cx="4392000" cy="2448000"/>
          </a:xfrm>
          <a:prstGeom prst="rect">
            <a:avLst/>
          </a:prstGeom>
          <a:solidFill>
            <a:schemeClr val="accent1">
              <a:lumMod val="40000"/>
              <a:lumOff val="60000"/>
            </a:schemeClr>
          </a:solidFill>
          <a:ln w="6350">
            <a:solidFill>
              <a:prstClr val="black"/>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just">
              <a:spcAft>
                <a:spcPts val="0"/>
              </a:spcAft>
            </a:pPr>
            <a:r>
              <a:rPr lang="en-US" sz="1050" kern="100">
                <a:solidFill>
                  <a:schemeClr val="tx1"/>
                </a:solidFill>
                <a:effectLst/>
                <a:latin typeface="HGPｺﾞｼｯｸM" panose="020B0600000000000000" pitchFamily="50" charset="-128"/>
                <a:ea typeface="HGPｺﾞｼｯｸM" panose="020B0600000000000000" pitchFamily="50" charset="-128"/>
                <a:cs typeface="Times New Roman" panose="02020603050405020304" pitchFamily="18" charset="0"/>
              </a:rPr>
              <a:t> </a:t>
            </a:r>
            <a:endParaRPr lang="ja-JP" sz="1050" kern="100">
              <a:solidFill>
                <a:schemeClr val="tx1"/>
              </a:solidFill>
              <a:effectLst/>
              <a:latin typeface="HGPｺﾞｼｯｸM" panose="020B0600000000000000" pitchFamily="50" charset="-128"/>
              <a:ea typeface="HGPｺﾞｼｯｸM" panose="020B0600000000000000" pitchFamily="50" charset="-128"/>
              <a:cs typeface="Times New Roman" panose="02020603050405020304" pitchFamily="18" charset="0"/>
            </a:endParaRPr>
          </a:p>
        </p:txBody>
      </p:sp>
      <p:sp>
        <p:nvSpPr>
          <p:cNvPr id="5" name="テキスト ボックス 4"/>
          <p:cNvSpPr txBox="1"/>
          <p:nvPr/>
        </p:nvSpPr>
        <p:spPr>
          <a:xfrm>
            <a:off x="3744000" y="1872000"/>
            <a:ext cx="3024000" cy="1728000"/>
          </a:xfrm>
          <a:prstGeom prst="rect">
            <a:avLst/>
          </a:prstGeom>
          <a:solidFill>
            <a:srgbClr val="FFCCFF"/>
          </a:solidFill>
          <a:ln w="6350">
            <a:solidFill>
              <a:prstClr val="black"/>
            </a:solidFill>
          </a:ln>
          <a:effectLst/>
        </p:spPr>
        <p:txBody>
          <a:bodyPr rot="0" spcFirstLastPara="0" vert="horz" wrap="square" lIns="72000" tIns="72000" rIns="72000" bIns="36000" numCol="1" spcCol="0" rtlCol="0" fromWordArt="0" anchor="t" anchorCtr="0" forceAA="0" compatLnSpc="1">
            <a:prstTxWarp prst="textNoShape">
              <a:avLst/>
            </a:prstTxWarp>
            <a:spAutoFit/>
          </a:bodyPr>
          <a:lstStyle/>
          <a:p>
            <a:pPr marL="216000" indent="-288000" fontAlgn="base">
              <a:spcBef>
                <a:spcPts val="600"/>
              </a:spcBef>
            </a:pPr>
            <a:r>
              <a:rPr lang="ja-JP" altLang="en-US" sz="9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１</a:t>
            </a:r>
            <a:r>
              <a:rPr lang="ja-JP" altLang="en-US" sz="900"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rPr>
              <a:t>）先行</a:t>
            </a:r>
            <a:r>
              <a:rPr lang="ja-JP" altLang="en-US" sz="9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拠点の支援強化と拠点情報発信の充実</a:t>
            </a:r>
            <a:endParaRPr lang="en-US" altLang="ja-JP" sz="900" dirty="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a:p>
            <a:pPr marL="216000" indent="-288000" fontAlgn="base">
              <a:spcBef>
                <a:spcPts val="300"/>
              </a:spcBef>
            </a:pPr>
            <a:r>
              <a:rPr lang="ja-JP" altLang="en-US" sz="9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　・　水の回廊でのマーケットサウンディングや公募と民間投資の誘発（大阪城、大正、本町橋等）</a:t>
            </a:r>
            <a:endParaRPr lang="en-US" altLang="ja-JP" sz="900" dirty="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a:p>
            <a:pPr marL="216000" indent="-288000" fontAlgn="base">
              <a:spcBef>
                <a:spcPts val="300"/>
              </a:spcBef>
            </a:pPr>
            <a:r>
              <a:rPr lang="ja-JP" altLang="en-US" sz="9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　・　水都コンシェルジュ制度導入による</a:t>
            </a:r>
            <a:r>
              <a:rPr lang="en-US" altLang="ja-JP" sz="9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17</a:t>
            </a:r>
            <a:r>
              <a:rPr lang="ja-JP" altLang="en-US" sz="9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拠点の情報発信の強化</a:t>
            </a:r>
          </a:p>
          <a:p>
            <a:pPr marL="216000" indent="-288000" fontAlgn="base">
              <a:spcBef>
                <a:spcPts val="600"/>
              </a:spcBef>
            </a:pPr>
            <a:r>
              <a:rPr lang="ja-JP" altLang="en-US" sz="9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２</a:t>
            </a:r>
            <a:r>
              <a:rPr lang="ja-JP" altLang="en-US" sz="900"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rPr>
              <a:t>）舟運</a:t>
            </a:r>
            <a:r>
              <a:rPr lang="ja-JP" altLang="en-US" sz="9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の活性化・回遊体験商品の造成</a:t>
            </a:r>
          </a:p>
          <a:p>
            <a:pPr marL="216000" indent="-288000" fontAlgn="base">
              <a:spcBef>
                <a:spcPts val="600"/>
              </a:spcBef>
            </a:pPr>
            <a:r>
              <a:rPr lang="ja-JP" altLang="en-US" sz="9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３</a:t>
            </a:r>
            <a:r>
              <a:rPr lang="ja-JP" altLang="en-US" sz="900"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rPr>
              <a:t>）国内外</a:t>
            </a:r>
            <a:r>
              <a:rPr lang="ja-JP" altLang="en-US" sz="9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へ向けた情報発信</a:t>
            </a:r>
            <a:endParaRPr lang="en-US" altLang="ja-JP" sz="900" dirty="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a:p>
            <a:pPr marL="216000" indent="-288000" fontAlgn="base">
              <a:spcBef>
                <a:spcPts val="300"/>
              </a:spcBef>
            </a:pPr>
            <a:r>
              <a:rPr lang="ja-JP" altLang="en-US" sz="9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　・　海外メディアへの発信</a:t>
            </a:r>
            <a:endParaRPr lang="en-US" altLang="ja-JP" sz="900" dirty="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a:p>
            <a:pPr marL="216000" indent="-288000" fontAlgn="base">
              <a:spcBef>
                <a:spcPts val="300"/>
              </a:spcBef>
            </a:pPr>
            <a:r>
              <a:rPr lang="ja-JP" altLang="en-US" sz="9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　・　水都都市との連携　</a:t>
            </a:r>
          </a:p>
        </p:txBody>
      </p:sp>
      <p:sp>
        <p:nvSpPr>
          <p:cNvPr id="7" name="テキスト ボックス 11"/>
          <p:cNvSpPr txBox="1"/>
          <p:nvPr/>
        </p:nvSpPr>
        <p:spPr>
          <a:xfrm>
            <a:off x="359675" y="648000"/>
            <a:ext cx="14400000" cy="360000"/>
          </a:xfrm>
          <a:prstGeom prst="rect">
            <a:avLst/>
          </a:prstGeom>
          <a:solidFill>
            <a:schemeClr val="accent1">
              <a:lumMod val="40000"/>
              <a:lumOff val="60000"/>
            </a:schemeClr>
          </a:solidFill>
          <a:ln w="6350">
            <a:solidFill>
              <a:prstClr val="black"/>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spcAft>
                <a:spcPts val="0"/>
              </a:spcAft>
            </a:pPr>
            <a:r>
              <a:rPr lang="ja-JP" altLang="en-US" sz="1800" b="1" kern="100" dirty="0" smtClean="0">
                <a:solidFill>
                  <a:schemeClr val="tx1"/>
                </a:solidFill>
                <a:latin typeface="Meiryo UI" panose="020B0604030504040204" pitchFamily="50" charset="-128"/>
                <a:ea typeface="Meiryo UI" panose="020B0604030504040204" pitchFamily="50" charset="-128"/>
                <a:cs typeface="Times New Roman" panose="02020603050405020304" pitchFamily="18" charset="0"/>
              </a:rPr>
              <a:t>　将来像</a:t>
            </a:r>
            <a:r>
              <a:rPr lang="ja-JP" altLang="en-US" sz="1800" b="1" kern="100" dirty="0">
                <a:solidFill>
                  <a:schemeClr val="tx1"/>
                </a:solidFill>
                <a:latin typeface="Meiryo UI" panose="020B0604030504040204" pitchFamily="50" charset="-128"/>
                <a:ea typeface="Meiryo UI" panose="020B0604030504040204" pitchFamily="50" charset="-128"/>
                <a:cs typeface="Times New Roman" panose="02020603050405020304" pitchFamily="18" charset="0"/>
              </a:rPr>
              <a:t>　：　水の回廊をめぐる拠点が多数できていると共に、水の回廊を船で巡るクルーズ商品・観光商品化により、国内外から観光客が訪れる</a:t>
            </a:r>
          </a:p>
        </p:txBody>
      </p:sp>
      <p:sp>
        <p:nvSpPr>
          <p:cNvPr id="12" name="テキスト ボックス 16"/>
          <p:cNvSpPr txBox="1"/>
          <p:nvPr/>
        </p:nvSpPr>
        <p:spPr>
          <a:xfrm>
            <a:off x="10440000" y="1224000"/>
            <a:ext cx="2275229" cy="226591"/>
          </a:xfrm>
          <a:prstGeom prst="rect">
            <a:avLst/>
          </a:prstGeom>
          <a:solidFill>
            <a:schemeClr val="tx1">
              <a:lumMod val="65000"/>
              <a:lumOff val="35000"/>
            </a:schemeClr>
          </a:solid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none" lIns="36000" tIns="36000" rIns="36000" bIns="36000" numCol="1" spcCol="0" rtlCol="0" fromWordArt="0" anchor="t" anchorCtr="0" forceAA="0" compatLnSpc="1">
            <a:prstTxWarp prst="textNoShape">
              <a:avLst/>
            </a:prstTxWarp>
            <a:spAutoFit/>
          </a:bodyPr>
          <a:lstStyle/>
          <a:p>
            <a:pPr algn="ctr">
              <a:lnSpc>
                <a:spcPts val="1200"/>
              </a:lnSpc>
              <a:spcAft>
                <a:spcPts val="0"/>
              </a:spcAft>
            </a:pPr>
            <a:r>
              <a:rPr lang="ja-JP" altLang="en-US" sz="1200" b="1" kern="100" dirty="0" smtClean="0">
                <a:solidFill>
                  <a:schemeClr val="bg1"/>
                </a:solidFill>
                <a:effectLst/>
                <a:latin typeface="Meiryo UI" panose="020B0604030504040204" pitchFamily="50" charset="-128"/>
                <a:ea typeface="Meiryo UI" panose="020B0604030504040204" pitchFamily="50" charset="-128"/>
                <a:cs typeface="Times New Roman" panose="02020603050405020304" pitchFamily="18" charset="0"/>
              </a:rPr>
              <a:t>平成</a:t>
            </a:r>
            <a:r>
              <a:rPr lang="en-US" altLang="ja-JP" sz="1200" b="1" kern="100" dirty="0" smtClean="0">
                <a:solidFill>
                  <a:schemeClr val="bg1"/>
                </a:solidFill>
                <a:effectLst/>
                <a:latin typeface="Meiryo UI" panose="020B0604030504040204" pitchFamily="50" charset="-128"/>
                <a:ea typeface="Meiryo UI" panose="020B0604030504040204" pitchFamily="50" charset="-128"/>
                <a:cs typeface="Times New Roman" panose="02020603050405020304" pitchFamily="18" charset="0"/>
              </a:rPr>
              <a:t>28</a:t>
            </a:r>
            <a:r>
              <a:rPr lang="ja-JP" altLang="en-US" sz="1200" b="1" kern="100" dirty="0" smtClean="0">
                <a:solidFill>
                  <a:schemeClr val="bg1"/>
                </a:solidFill>
                <a:effectLst/>
                <a:latin typeface="Meiryo UI" panose="020B0604030504040204" pitchFamily="50" charset="-128"/>
                <a:ea typeface="Meiryo UI" panose="020B0604030504040204" pitchFamily="50" charset="-128"/>
                <a:cs typeface="Times New Roman" panose="02020603050405020304" pitchFamily="18" charset="0"/>
              </a:rPr>
              <a:t>年度（</a:t>
            </a:r>
            <a:r>
              <a:rPr lang="en-US" altLang="ja-JP" sz="1200" b="1" kern="100" dirty="0" smtClean="0">
                <a:solidFill>
                  <a:schemeClr val="bg1"/>
                </a:solidFill>
                <a:effectLst/>
                <a:latin typeface="Meiryo UI" panose="020B0604030504040204" pitchFamily="50" charset="-128"/>
                <a:ea typeface="Meiryo UI" panose="020B0604030504040204" pitchFamily="50" charset="-128"/>
                <a:cs typeface="Times New Roman" panose="02020603050405020304" pitchFamily="18" charset="0"/>
              </a:rPr>
              <a:t>2016</a:t>
            </a:r>
            <a:r>
              <a:rPr lang="ja-JP" altLang="en-US" sz="1200" b="1" kern="100" dirty="0" smtClean="0">
                <a:solidFill>
                  <a:schemeClr val="bg1"/>
                </a:solidFill>
                <a:effectLst/>
                <a:latin typeface="Meiryo UI" panose="020B0604030504040204" pitchFamily="50" charset="-128"/>
                <a:ea typeface="Meiryo UI" panose="020B0604030504040204" pitchFamily="50" charset="-128"/>
                <a:cs typeface="Times New Roman" panose="02020603050405020304" pitchFamily="18" charset="0"/>
              </a:rPr>
              <a:t>年度）</a:t>
            </a:r>
            <a:r>
              <a:rPr lang="ja-JP" sz="1200" b="1" kern="100" dirty="0" smtClean="0">
                <a:solidFill>
                  <a:schemeClr val="bg1"/>
                </a:solidFill>
                <a:effectLst/>
                <a:latin typeface="Meiryo UI" panose="020B0604030504040204" pitchFamily="50" charset="-128"/>
                <a:ea typeface="Meiryo UI" panose="020B0604030504040204" pitchFamily="50" charset="-128"/>
                <a:cs typeface="Times New Roman" panose="02020603050405020304" pitchFamily="18" charset="0"/>
              </a:rPr>
              <a:t>の姿</a:t>
            </a:r>
            <a:r>
              <a:rPr lang="en-US" sz="1200" b="1" kern="100" dirty="0">
                <a:solidFill>
                  <a:srgbClr val="FFFFFF"/>
                </a:solidFill>
                <a:effectLst/>
                <a:latin typeface="Meiryo UI" panose="020B0604030504040204" pitchFamily="50" charset="-128"/>
                <a:ea typeface="Meiryo UI" panose="020B0604030504040204" pitchFamily="50" charset="-128"/>
                <a:cs typeface="Times New Roman" panose="02020603050405020304" pitchFamily="18" charset="0"/>
              </a:rPr>
              <a:t> </a:t>
            </a:r>
            <a:endParaRPr lang="ja-JP" sz="1200" b="1" kern="100" dirty="0">
              <a:effectLst/>
              <a:latin typeface="Meiryo UI" panose="020B0604030504040204" pitchFamily="50" charset="-128"/>
              <a:ea typeface="Meiryo UI" panose="020B0604030504040204" pitchFamily="50" charset="-128"/>
              <a:cs typeface="Times New Roman" panose="02020603050405020304" pitchFamily="18" charset="0"/>
            </a:endParaRPr>
          </a:p>
        </p:txBody>
      </p:sp>
      <p:sp>
        <p:nvSpPr>
          <p:cNvPr id="13" name="テキスト ボックス 17"/>
          <p:cNvSpPr txBox="1"/>
          <p:nvPr/>
        </p:nvSpPr>
        <p:spPr>
          <a:xfrm>
            <a:off x="10439999" y="1476000"/>
            <a:ext cx="2880000" cy="1523494"/>
          </a:xfrm>
          <a:prstGeom prst="rect">
            <a:avLst/>
          </a:prstGeom>
          <a:noFill/>
          <a:ln w="6350">
            <a:noFill/>
            <a:prstDash val="sysDash"/>
          </a:ln>
          <a:effectLst/>
        </p:spPr>
        <p:style>
          <a:lnRef idx="0">
            <a:schemeClr val="accent1"/>
          </a:lnRef>
          <a:fillRef idx="0">
            <a:schemeClr val="accent1"/>
          </a:fillRef>
          <a:effectRef idx="0">
            <a:schemeClr val="accent1"/>
          </a:effectRef>
          <a:fontRef idx="minor">
            <a:schemeClr val="dk1"/>
          </a:fontRef>
        </p:style>
        <p:txBody>
          <a:bodyPr rot="0" spcFirstLastPara="0" vert="horz" wrap="square" lIns="0" tIns="0" rIns="0" bIns="0" numCol="1" spcCol="0" rtlCol="0" fromWordArt="0" anchor="t" anchorCtr="0" forceAA="0" compatLnSpc="1">
            <a:prstTxWarp prst="textNoShape">
              <a:avLst/>
            </a:prstTxWarp>
            <a:spAutoFit/>
          </a:bodyPr>
          <a:lstStyle/>
          <a:p>
            <a:pPr marL="180000" indent="-180000" algn="just">
              <a:spcBef>
                <a:spcPts val="600"/>
              </a:spcBef>
              <a:spcAft>
                <a:spcPts val="0"/>
              </a:spcAft>
              <a:buFont typeface="Wingdings" panose="05000000000000000000" pitchFamily="2" charset="2"/>
              <a:buChar char="l"/>
            </a:pPr>
            <a:r>
              <a:rPr lang="ja-JP" altLang="en-US" sz="1200" spc="-3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川</a:t>
            </a:r>
            <a:r>
              <a:rPr lang="ja-JP" altLang="en-US" sz="1200" spc="-3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に向かい水辺を生かしたまちができる</a:t>
            </a:r>
          </a:p>
          <a:p>
            <a:pPr marL="180000" indent="-180000" algn="just">
              <a:spcBef>
                <a:spcPts val="600"/>
              </a:spcBef>
              <a:spcAft>
                <a:spcPts val="0"/>
              </a:spcAft>
              <a:buFont typeface="Wingdings" panose="05000000000000000000" pitchFamily="2" charset="2"/>
              <a:buChar char="l"/>
            </a:pPr>
            <a:r>
              <a:rPr lang="ja-JP" altLang="en-US" sz="1200" spc="-3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定期船や観光クルーズ等の</a:t>
            </a:r>
            <a:r>
              <a:rPr lang="ja-JP" altLang="en-US" sz="1200" spc="-3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船が川を行き交っている</a:t>
            </a:r>
          </a:p>
          <a:p>
            <a:pPr marL="180000" indent="-180000" algn="just">
              <a:spcBef>
                <a:spcPts val="600"/>
              </a:spcBef>
              <a:spcAft>
                <a:spcPts val="0"/>
              </a:spcAft>
              <a:buFont typeface="Wingdings" panose="05000000000000000000" pitchFamily="2" charset="2"/>
              <a:buChar char="l"/>
            </a:pPr>
            <a:r>
              <a:rPr lang="ja-JP" altLang="en-US" sz="1200" spc="-3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美しい水辺景観が広がり光で輝いて</a:t>
            </a:r>
            <a:r>
              <a:rPr lang="ja-JP" altLang="en-US" sz="1200" spc="-3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いると共に、ナイトクルーズ等も定着</a:t>
            </a:r>
            <a:endParaRPr lang="ja-JP" altLang="en-US" sz="1200" spc="-3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180000" indent="-180000" algn="just">
              <a:spcBef>
                <a:spcPts val="600"/>
              </a:spcBef>
              <a:spcAft>
                <a:spcPts val="0"/>
              </a:spcAft>
              <a:buFont typeface="Wingdings" panose="05000000000000000000" pitchFamily="2" charset="2"/>
              <a:buChar char="l"/>
            </a:pPr>
            <a:r>
              <a:rPr lang="ja-JP" altLang="en-US" sz="1200" spc="-3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情報発信、プロモーション等、水</a:t>
            </a:r>
            <a:r>
              <a:rPr lang="ja-JP" altLang="en-US" sz="1200" spc="-3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都大阪全体の魅力が向上し、</a:t>
            </a:r>
            <a:r>
              <a:rPr lang="ja-JP" altLang="en-US" sz="1200" spc="-3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国内外に水都大阪が知られる</a:t>
            </a:r>
          </a:p>
        </p:txBody>
      </p:sp>
      <p:sp>
        <p:nvSpPr>
          <p:cNvPr id="25" name="二等辺三角形 24"/>
          <p:cNvSpPr/>
          <p:nvPr/>
        </p:nvSpPr>
        <p:spPr>
          <a:xfrm rot="5400000">
            <a:off x="9288000" y="2250000"/>
            <a:ext cx="1800000" cy="252000"/>
          </a:xfrm>
          <a:prstGeom prst="triangle">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9" name="テキスト ボックス 8"/>
          <p:cNvSpPr txBox="1"/>
          <p:nvPr/>
        </p:nvSpPr>
        <p:spPr>
          <a:xfrm>
            <a:off x="3744000" y="1152000"/>
            <a:ext cx="3024000" cy="720000"/>
          </a:xfrm>
          <a:prstGeom prst="rect">
            <a:avLst/>
          </a:prstGeom>
          <a:solidFill>
            <a:schemeClr val="tx1">
              <a:lumMod val="65000"/>
              <a:lumOff val="35000"/>
            </a:schemeClr>
          </a:solidFill>
          <a:ln w="6350">
            <a:solidFill>
              <a:prstClr val="black"/>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72000" tIns="36000" rIns="72000" bIns="36000" numCol="1" spcCol="0" rtlCol="0" fromWordArt="0" anchor="ctr" anchorCtr="0" forceAA="0" compatLnSpc="1">
            <a:prstTxWarp prst="textNoShape">
              <a:avLst/>
            </a:prstTxWarp>
            <a:noAutofit/>
          </a:bodyPr>
          <a:lstStyle/>
          <a:p>
            <a:pPr algn="just">
              <a:spcAft>
                <a:spcPts val="300"/>
              </a:spcAft>
              <a:tabLst>
                <a:tab pos="1533525" algn="l"/>
              </a:tabLst>
            </a:pPr>
            <a:r>
              <a:rPr lang="ja-JP" altLang="en-US" sz="1000" kern="100" dirty="0">
                <a:solidFill>
                  <a:schemeClr val="bg1"/>
                </a:solidFill>
                <a:latin typeface="Meiryo UI" panose="020B0604030504040204" pitchFamily="50" charset="-128"/>
                <a:ea typeface="Meiryo UI" panose="020B0604030504040204" pitchFamily="50" charset="-128"/>
                <a:cs typeface="Times New Roman" panose="02020603050405020304" pitchFamily="18" charset="0"/>
              </a:rPr>
              <a:t>平成</a:t>
            </a:r>
            <a:r>
              <a:rPr lang="en-US" altLang="ja-JP" sz="1000" kern="100" dirty="0">
                <a:solidFill>
                  <a:schemeClr val="bg1"/>
                </a:solidFill>
                <a:latin typeface="Meiryo UI" panose="020B0604030504040204" pitchFamily="50" charset="-128"/>
                <a:ea typeface="Meiryo UI" panose="020B0604030504040204" pitchFamily="50" charset="-128"/>
                <a:cs typeface="Times New Roman" panose="02020603050405020304" pitchFamily="18" charset="0"/>
              </a:rPr>
              <a:t>26</a:t>
            </a:r>
            <a:r>
              <a:rPr lang="ja-JP" altLang="en-US" sz="1000" kern="100" dirty="0">
                <a:solidFill>
                  <a:schemeClr val="bg1"/>
                </a:solidFill>
                <a:latin typeface="Meiryo UI" panose="020B0604030504040204" pitchFamily="50" charset="-128"/>
                <a:ea typeface="Meiryo UI" panose="020B0604030504040204" pitchFamily="50" charset="-128"/>
                <a:cs typeface="Times New Roman" panose="02020603050405020304" pitchFamily="18" charset="0"/>
              </a:rPr>
              <a:t>年度（</a:t>
            </a:r>
            <a:r>
              <a:rPr lang="en-US" altLang="ja-JP" sz="1000" kern="100" dirty="0">
                <a:solidFill>
                  <a:schemeClr val="bg1"/>
                </a:solidFill>
                <a:latin typeface="Meiryo UI" panose="020B0604030504040204" pitchFamily="50" charset="-128"/>
                <a:ea typeface="Meiryo UI" panose="020B0604030504040204" pitchFamily="50" charset="-128"/>
                <a:cs typeface="Times New Roman" panose="02020603050405020304" pitchFamily="18" charset="0"/>
              </a:rPr>
              <a:t>2014</a:t>
            </a:r>
            <a:r>
              <a:rPr lang="ja-JP" altLang="en-US" sz="1000" kern="100" dirty="0">
                <a:solidFill>
                  <a:schemeClr val="bg1"/>
                </a:solidFill>
                <a:latin typeface="Meiryo UI" panose="020B0604030504040204" pitchFamily="50" charset="-128"/>
                <a:ea typeface="Meiryo UI" panose="020B0604030504040204" pitchFamily="50" charset="-128"/>
                <a:cs typeface="Times New Roman" panose="02020603050405020304" pitchFamily="18" charset="0"/>
              </a:rPr>
              <a:t>年度）</a:t>
            </a:r>
            <a:endParaRPr lang="en-US" altLang="ja-JP" sz="1000" kern="100" dirty="0">
              <a:solidFill>
                <a:schemeClr val="bg1"/>
              </a:solidFill>
              <a:latin typeface="Meiryo UI" panose="020B0604030504040204" pitchFamily="50" charset="-128"/>
              <a:ea typeface="Meiryo UI" panose="020B0604030504040204" pitchFamily="50" charset="-128"/>
              <a:cs typeface="Times New Roman" panose="02020603050405020304" pitchFamily="18" charset="0"/>
            </a:endParaRPr>
          </a:p>
          <a:p>
            <a:pPr algn="ctr">
              <a:spcAft>
                <a:spcPts val="0"/>
              </a:spcAft>
              <a:tabLst>
                <a:tab pos="1533525" algn="l"/>
              </a:tabLst>
            </a:pPr>
            <a:r>
              <a:rPr lang="ja-JP" altLang="en-US" sz="1400" b="1" kern="100" dirty="0">
                <a:solidFill>
                  <a:srgbClr val="FFFFFF"/>
                </a:solidFill>
                <a:latin typeface="Meiryo UI" panose="020B0604030504040204" pitchFamily="50" charset="-128"/>
                <a:ea typeface="Meiryo UI" panose="020B0604030504040204" pitchFamily="50" charset="-128"/>
                <a:cs typeface="Times New Roman" panose="02020603050405020304" pitchFamily="18" charset="0"/>
              </a:rPr>
              <a:t>水の回廊全域で</a:t>
            </a:r>
            <a:r>
              <a:rPr lang="ja-JP" altLang="en-US" sz="1400" b="1" kern="100" dirty="0" smtClean="0">
                <a:solidFill>
                  <a:srgbClr val="FFFFFF"/>
                </a:solidFill>
                <a:latin typeface="Meiryo UI" panose="020B0604030504040204" pitchFamily="50" charset="-128"/>
                <a:ea typeface="Meiryo UI" panose="020B0604030504040204" pitchFamily="50" charset="-128"/>
                <a:cs typeface="Times New Roman" panose="02020603050405020304" pitchFamily="18" charset="0"/>
              </a:rPr>
              <a:t>の水辺</a:t>
            </a:r>
            <a:r>
              <a:rPr lang="ja-JP" altLang="en-US" sz="1400" b="1" kern="100" dirty="0">
                <a:solidFill>
                  <a:srgbClr val="FFFFFF"/>
                </a:solidFill>
                <a:latin typeface="Meiryo UI" panose="020B0604030504040204" pitchFamily="50" charset="-128"/>
                <a:ea typeface="Meiryo UI" panose="020B0604030504040204" pitchFamily="50" charset="-128"/>
                <a:cs typeface="Times New Roman" panose="02020603050405020304" pitchFamily="18" charset="0"/>
              </a:rPr>
              <a:t>の名所化</a:t>
            </a:r>
            <a:r>
              <a:rPr lang="ja-JP" altLang="en-US" sz="1400" b="1" kern="100" dirty="0" smtClean="0">
                <a:solidFill>
                  <a:srgbClr val="FFFFFF"/>
                </a:solidFill>
                <a:latin typeface="Meiryo UI" panose="020B0604030504040204" pitchFamily="50" charset="-128"/>
                <a:ea typeface="Meiryo UI" panose="020B0604030504040204" pitchFamily="50" charset="-128"/>
                <a:cs typeface="Times New Roman" panose="02020603050405020304" pitchFamily="18" charset="0"/>
              </a:rPr>
              <a:t>、</a:t>
            </a:r>
            <a:endParaRPr lang="en-US" altLang="ja-JP" sz="1400" b="1" kern="100" dirty="0" smtClean="0">
              <a:solidFill>
                <a:srgbClr val="FFFFFF"/>
              </a:solidFill>
              <a:latin typeface="Meiryo UI" panose="020B0604030504040204" pitchFamily="50" charset="-128"/>
              <a:ea typeface="Meiryo UI" panose="020B0604030504040204" pitchFamily="50" charset="-128"/>
              <a:cs typeface="Times New Roman" panose="02020603050405020304" pitchFamily="18" charset="0"/>
            </a:endParaRPr>
          </a:p>
          <a:p>
            <a:pPr algn="ctr">
              <a:spcAft>
                <a:spcPts val="0"/>
              </a:spcAft>
              <a:tabLst>
                <a:tab pos="1533525" algn="l"/>
              </a:tabLst>
            </a:pPr>
            <a:r>
              <a:rPr lang="ja-JP" altLang="en-US" sz="1400" b="1" kern="100" dirty="0" smtClean="0">
                <a:solidFill>
                  <a:srgbClr val="FFFFFF"/>
                </a:solidFill>
                <a:latin typeface="Meiryo UI" panose="020B0604030504040204" pitchFamily="50" charset="-128"/>
                <a:ea typeface="Meiryo UI" panose="020B0604030504040204" pitchFamily="50" charset="-128"/>
                <a:cs typeface="Times New Roman" panose="02020603050405020304" pitchFamily="18" charset="0"/>
              </a:rPr>
              <a:t>ネットワーク</a:t>
            </a:r>
            <a:r>
              <a:rPr lang="ja-JP" altLang="en-US" sz="1400" b="1" kern="100" dirty="0">
                <a:solidFill>
                  <a:srgbClr val="FFFFFF"/>
                </a:solidFill>
                <a:latin typeface="Meiryo UI" panose="020B0604030504040204" pitchFamily="50" charset="-128"/>
                <a:ea typeface="Meiryo UI" panose="020B0604030504040204" pitchFamily="50" charset="-128"/>
                <a:cs typeface="Times New Roman" panose="02020603050405020304" pitchFamily="18" charset="0"/>
              </a:rPr>
              <a:t>構築</a:t>
            </a:r>
          </a:p>
        </p:txBody>
      </p:sp>
      <p:sp>
        <p:nvSpPr>
          <p:cNvPr id="2" name="正方形/長方形 1"/>
          <p:cNvSpPr/>
          <p:nvPr/>
        </p:nvSpPr>
        <p:spPr>
          <a:xfrm>
            <a:off x="7128000" y="1152000"/>
            <a:ext cx="2880000" cy="2448000"/>
          </a:xfrm>
          <a:prstGeom prst="rect">
            <a:avLst/>
          </a:prstGeom>
          <a:noFill/>
          <a:ln w="4762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9" name="右矢印 68"/>
          <p:cNvSpPr/>
          <p:nvPr/>
        </p:nvSpPr>
        <p:spPr>
          <a:xfrm>
            <a:off x="3438000" y="1998000"/>
            <a:ext cx="252000" cy="756000"/>
          </a:xfrm>
          <a:prstGeom prst="rightArrow">
            <a:avLst>
              <a:gd name="adj1" fmla="val 50000"/>
              <a:gd name="adj2" fmla="val 70879"/>
            </a:avLst>
          </a:prstGeom>
          <a:solidFill>
            <a:sysClr val="windowText" lastClr="000000">
              <a:lumMod val="50000"/>
              <a:lumOff val="50000"/>
            </a:sysClr>
          </a:solidFill>
          <a:ln w="12700" cap="flat" cmpd="sng" algn="ctr">
            <a:solidFill>
              <a:sysClr val="windowText" lastClr="000000"/>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ja-JP" altLang="en-US">
              <a:latin typeface="HGPｺﾞｼｯｸM" panose="020B0600000000000000" pitchFamily="50" charset="-128"/>
              <a:ea typeface="HGPｺﾞｼｯｸM" panose="020B0600000000000000" pitchFamily="50" charset="-128"/>
            </a:endParaRPr>
          </a:p>
        </p:txBody>
      </p:sp>
      <p:sp>
        <p:nvSpPr>
          <p:cNvPr id="86" name="テキスト ボックス 9"/>
          <p:cNvSpPr txBox="1"/>
          <p:nvPr/>
        </p:nvSpPr>
        <p:spPr>
          <a:xfrm>
            <a:off x="360000" y="1152000"/>
            <a:ext cx="3024000" cy="720000"/>
          </a:xfrm>
          <a:prstGeom prst="rect">
            <a:avLst/>
          </a:prstGeom>
          <a:solidFill>
            <a:sysClr val="windowText" lastClr="000000">
              <a:lumMod val="65000"/>
              <a:lumOff val="35000"/>
            </a:sysClr>
          </a:solidFill>
          <a:ln w="6350">
            <a:solidFill>
              <a:prstClr val="black"/>
            </a:solidFill>
          </a:ln>
          <a:effectLst/>
        </p:spPr>
        <p:txBody>
          <a:bodyPr rot="0" spcFirstLastPara="0" vert="horz" wrap="square" lIns="72000" tIns="36000" rIns="72000" bIns="36000" numCol="1" spcCol="0" rtlCol="0" fromWordArt="0" anchor="ctr" anchorCtr="0" forceAA="0" compatLnSpc="1">
            <a:prstTxWarp prst="textNoShape">
              <a:avLst/>
            </a:prstTxWarp>
            <a:noAutofit/>
          </a:bodyPr>
          <a:lstStyle/>
          <a:p>
            <a:pPr algn="just">
              <a:spcAft>
                <a:spcPts val="300"/>
              </a:spcAft>
              <a:tabLst>
                <a:tab pos="1533525" algn="l"/>
              </a:tabLst>
            </a:pPr>
            <a:r>
              <a:rPr lang="ja-JP" altLang="en-US" sz="1000" kern="100" dirty="0" smtClean="0">
                <a:solidFill>
                  <a:schemeClr val="bg1"/>
                </a:solidFill>
                <a:latin typeface="Meiryo UI" panose="020B0604030504040204" pitchFamily="50" charset="-128"/>
                <a:ea typeface="Meiryo UI" panose="020B0604030504040204" pitchFamily="50" charset="-128"/>
                <a:cs typeface="Times New Roman" panose="02020603050405020304" pitchFamily="18" charset="0"/>
              </a:rPr>
              <a:t>平成</a:t>
            </a:r>
            <a:r>
              <a:rPr lang="en-US" altLang="ja-JP" sz="1000" kern="100" dirty="0" smtClean="0">
                <a:solidFill>
                  <a:schemeClr val="bg1"/>
                </a:solidFill>
                <a:latin typeface="Meiryo UI" panose="020B0604030504040204" pitchFamily="50" charset="-128"/>
                <a:ea typeface="Meiryo UI" panose="020B0604030504040204" pitchFamily="50" charset="-128"/>
                <a:cs typeface="Times New Roman" panose="02020603050405020304" pitchFamily="18" charset="0"/>
              </a:rPr>
              <a:t>25</a:t>
            </a:r>
            <a:r>
              <a:rPr lang="ja-JP" altLang="en-US" sz="1000" kern="100" dirty="0" smtClean="0">
                <a:solidFill>
                  <a:schemeClr val="bg1"/>
                </a:solidFill>
                <a:latin typeface="Meiryo UI" panose="020B0604030504040204" pitchFamily="50" charset="-128"/>
                <a:ea typeface="Meiryo UI" panose="020B0604030504040204" pitchFamily="50" charset="-128"/>
                <a:cs typeface="Times New Roman" panose="02020603050405020304" pitchFamily="18" charset="0"/>
              </a:rPr>
              <a:t>年度（</a:t>
            </a:r>
            <a:r>
              <a:rPr lang="en-US" altLang="ja-JP" sz="1000" kern="100" dirty="0" smtClean="0">
                <a:solidFill>
                  <a:schemeClr val="bg1"/>
                </a:solidFill>
                <a:latin typeface="Meiryo UI" panose="020B0604030504040204" pitchFamily="50" charset="-128"/>
                <a:ea typeface="Meiryo UI" panose="020B0604030504040204" pitchFamily="50" charset="-128"/>
                <a:cs typeface="Times New Roman" panose="02020603050405020304" pitchFamily="18" charset="0"/>
              </a:rPr>
              <a:t>2013</a:t>
            </a:r>
            <a:r>
              <a:rPr lang="ja-JP" altLang="en-US" sz="1000" kern="100" dirty="0" smtClean="0">
                <a:solidFill>
                  <a:schemeClr val="bg1"/>
                </a:solidFill>
                <a:latin typeface="Meiryo UI" panose="020B0604030504040204" pitchFamily="50" charset="-128"/>
                <a:ea typeface="Meiryo UI" panose="020B0604030504040204" pitchFamily="50" charset="-128"/>
                <a:cs typeface="Times New Roman" panose="02020603050405020304" pitchFamily="18" charset="0"/>
              </a:rPr>
              <a:t>年度）</a:t>
            </a:r>
            <a:endParaRPr lang="en-US" altLang="ja-JP" sz="1000" kern="100" dirty="0" smtClean="0">
              <a:solidFill>
                <a:schemeClr val="bg1"/>
              </a:solidFill>
              <a:latin typeface="Meiryo UI" panose="020B0604030504040204" pitchFamily="50" charset="-128"/>
              <a:ea typeface="Meiryo UI" panose="020B0604030504040204" pitchFamily="50" charset="-128"/>
              <a:cs typeface="Times New Roman" panose="02020603050405020304" pitchFamily="18" charset="0"/>
            </a:endParaRPr>
          </a:p>
          <a:p>
            <a:pPr algn="ctr">
              <a:spcAft>
                <a:spcPts val="0"/>
              </a:spcAft>
              <a:tabLst>
                <a:tab pos="1533525" algn="l"/>
              </a:tabLst>
            </a:pPr>
            <a:r>
              <a:rPr lang="ja-JP" altLang="en-US" sz="1400" b="1" kern="100" dirty="0">
                <a:solidFill>
                  <a:srgbClr val="FFFFFF"/>
                </a:solidFill>
                <a:latin typeface="Meiryo UI" panose="020B0604030504040204" pitchFamily="50" charset="-128"/>
                <a:ea typeface="Meiryo UI" panose="020B0604030504040204" pitchFamily="50" charset="-128"/>
                <a:cs typeface="Times New Roman" panose="02020603050405020304" pitchFamily="18" charset="0"/>
              </a:rPr>
              <a:t>水の回廊における拠点づくり支援</a:t>
            </a:r>
            <a:r>
              <a:rPr lang="ja-JP" altLang="en-US" sz="1400" b="1" kern="100" dirty="0" smtClean="0">
                <a:solidFill>
                  <a:srgbClr val="FFFFFF"/>
                </a:solidFill>
                <a:latin typeface="Meiryo UI" panose="020B0604030504040204" pitchFamily="50" charset="-128"/>
                <a:ea typeface="Meiryo UI" panose="020B0604030504040204" pitchFamily="50" charset="-128"/>
                <a:cs typeface="Times New Roman" panose="02020603050405020304" pitchFamily="18" charset="0"/>
              </a:rPr>
              <a:t>と</a:t>
            </a:r>
            <a:endParaRPr lang="en-US" altLang="ja-JP" sz="1400" b="1" kern="100" dirty="0" smtClean="0">
              <a:solidFill>
                <a:srgbClr val="FFFFFF"/>
              </a:solidFill>
              <a:latin typeface="Meiryo UI" panose="020B0604030504040204" pitchFamily="50" charset="-128"/>
              <a:ea typeface="Meiryo UI" panose="020B0604030504040204" pitchFamily="50" charset="-128"/>
              <a:cs typeface="Times New Roman" panose="02020603050405020304" pitchFamily="18" charset="0"/>
            </a:endParaRPr>
          </a:p>
          <a:p>
            <a:pPr algn="ctr">
              <a:spcAft>
                <a:spcPts val="0"/>
              </a:spcAft>
              <a:tabLst>
                <a:tab pos="1533525" algn="l"/>
              </a:tabLst>
            </a:pPr>
            <a:r>
              <a:rPr lang="ja-JP" altLang="en-US" sz="1400" b="1" kern="100" dirty="0" smtClean="0">
                <a:solidFill>
                  <a:srgbClr val="FFFFFF"/>
                </a:solidFill>
                <a:latin typeface="Meiryo UI" panose="020B0604030504040204" pitchFamily="50" charset="-128"/>
                <a:ea typeface="Meiryo UI" panose="020B0604030504040204" pitchFamily="50" charset="-128"/>
                <a:cs typeface="Times New Roman" panose="02020603050405020304" pitchFamily="18" charset="0"/>
              </a:rPr>
              <a:t>舟運</a:t>
            </a:r>
            <a:r>
              <a:rPr lang="ja-JP" altLang="en-US" sz="1400" b="1" kern="100" dirty="0">
                <a:solidFill>
                  <a:srgbClr val="FFFFFF"/>
                </a:solidFill>
                <a:latin typeface="Meiryo UI" panose="020B0604030504040204" pitchFamily="50" charset="-128"/>
                <a:ea typeface="Meiryo UI" panose="020B0604030504040204" pitchFamily="50" charset="-128"/>
                <a:cs typeface="Times New Roman" panose="02020603050405020304" pitchFamily="18" charset="0"/>
              </a:rPr>
              <a:t>の魅力づくり、情報発信</a:t>
            </a:r>
          </a:p>
        </p:txBody>
      </p:sp>
      <p:sp>
        <p:nvSpPr>
          <p:cNvPr id="101" name="テキスト ボックス 100"/>
          <p:cNvSpPr txBox="1"/>
          <p:nvPr/>
        </p:nvSpPr>
        <p:spPr>
          <a:xfrm>
            <a:off x="360000" y="1872000"/>
            <a:ext cx="3024000" cy="1728000"/>
          </a:xfrm>
          <a:prstGeom prst="rect">
            <a:avLst/>
          </a:prstGeom>
          <a:solidFill>
            <a:srgbClr val="FFCCFF"/>
          </a:solidFill>
          <a:ln w="6350">
            <a:solidFill>
              <a:prstClr val="black"/>
            </a:solidFill>
          </a:ln>
          <a:effectLst/>
        </p:spPr>
        <p:txBody>
          <a:bodyPr rot="0" spcFirstLastPara="0" vert="horz" wrap="square" lIns="72000" tIns="72000" rIns="72000" bIns="36000" numCol="1" spcCol="0" rtlCol="0" fromWordArt="0" anchor="t" anchorCtr="0" forceAA="0" compatLnSpc="1">
            <a:prstTxWarp prst="textNoShape">
              <a:avLst/>
            </a:prstTxWarp>
            <a:noAutofit/>
          </a:bodyPr>
          <a:lstStyle/>
          <a:p>
            <a:pPr marL="216000" indent="-288000" fontAlgn="base">
              <a:spcBef>
                <a:spcPts val="600"/>
              </a:spcBef>
              <a:spcAft>
                <a:spcPts val="0"/>
              </a:spcAft>
            </a:pPr>
            <a:r>
              <a:rPr lang="ja-JP" altLang="en-US" sz="900"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rPr>
              <a:t>１）水</a:t>
            </a:r>
            <a:r>
              <a:rPr lang="ja-JP" altLang="en-US" sz="9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の回廊の拠点づくりへの助成・公募</a:t>
            </a:r>
          </a:p>
          <a:p>
            <a:pPr marL="216000" indent="-288000" fontAlgn="base">
              <a:spcBef>
                <a:spcPts val="600"/>
              </a:spcBef>
              <a:spcAft>
                <a:spcPts val="0"/>
              </a:spcAft>
            </a:pPr>
            <a:r>
              <a:rPr lang="ja-JP" altLang="en-US" sz="9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２</a:t>
            </a:r>
            <a:r>
              <a:rPr lang="ja-JP" altLang="en-US" sz="900"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rPr>
              <a:t>）クルーズ</a:t>
            </a:r>
            <a:r>
              <a:rPr lang="ja-JP" altLang="en-US" sz="9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船の楽しみ方</a:t>
            </a:r>
            <a:r>
              <a:rPr lang="ja-JP" altLang="en-US" sz="900"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rPr>
              <a:t>造成</a:t>
            </a:r>
            <a:endParaRPr lang="en-US" altLang="ja-JP" sz="900"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a:p>
            <a:pPr marL="216000" indent="-288000" fontAlgn="base">
              <a:spcBef>
                <a:spcPts val="300"/>
              </a:spcBef>
              <a:spcAft>
                <a:spcPts val="0"/>
              </a:spcAft>
            </a:pPr>
            <a:r>
              <a:rPr lang="ja-JP" altLang="en-US" sz="9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900"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rPr>
              <a:t>　・　「</a:t>
            </a:r>
            <a:r>
              <a:rPr lang="ja-JP" altLang="en-US" sz="9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大阪の食を船でめぐり楽しむ水辺バルの実施</a:t>
            </a:r>
            <a:r>
              <a:rPr lang="ja-JP" altLang="en-US" sz="900"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rPr>
              <a:t>」</a:t>
            </a:r>
            <a:endParaRPr lang="en-US" altLang="ja-JP" sz="900"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a:p>
            <a:pPr marL="216000" indent="-288000" fontAlgn="base">
              <a:spcBef>
                <a:spcPts val="300"/>
              </a:spcBef>
              <a:spcAft>
                <a:spcPts val="0"/>
              </a:spcAft>
            </a:pPr>
            <a:r>
              <a:rPr lang="ja-JP" altLang="en-US" sz="9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900"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rPr>
              <a:t>　・　ラバーダッククルーズ造成</a:t>
            </a:r>
            <a:endParaRPr lang="en-US" altLang="ja-JP" sz="900"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a:p>
            <a:pPr marL="216000" indent="-288000" fontAlgn="base">
              <a:spcBef>
                <a:spcPts val="300"/>
              </a:spcBef>
              <a:spcAft>
                <a:spcPts val="0"/>
              </a:spcAft>
            </a:pPr>
            <a:r>
              <a:rPr lang="ja-JP" altLang="en-US" sz="9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900"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rPr>
              <a:t>　・　２</a:t>
            </a:r>
            <a:r>
              <a:rPr lang="ja-JP" altLang="en-US" sz="9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拠点をつなぐクルーズ船造成</a:t>
            </a:r>
          </a:p>
          <a:p>
            <a:pPr marL="216000" indent="-288000" fontAlgn="base">
              <a:spcBef>
                <a:spcPts val="600"/>
              </a:spcBef>
              <a:spcAft>
                <a:spcPts val="0"/>
              </a:spcAft>
            </a:pPr>
            <a:r>
              <a:rPr lang="ja-JP" altLang="en-US" sz="9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３</a:t>
            </a:r>
            <a:r>
              <a:rPr lang="ja-JP" altLang="en-US" sz="900"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rPr>
              <a:t>）国内</a:t>
            </a:r>
            <a:r>
              <a:rPr lang="ja-JP" altLang="en-US" sz="9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中心の水都大阪の情報</a:t>
            </a:r>
            <a:r>
              <a:rPr lang="ja-JP" altLang="en-US" sz="900"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rPr>
              <a:t>発信</a:t>
            </a:r>
            <a:endParaRPr lang="en-US" altLang="ja-JP" sz="900"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a:p>
            <a:pPr marL="216000" indent="-288000" fontAlgn="base">
              <a:spcBef>
                <a:spcPts val="600"/>
              </a:spcBef>
              <a:spcAft>
                <a:spcPts val="0"/>
              </a:spcAft>
            </a:pPr>
            <a:r>
              <a:rPr lang="ja-JP" altLang="en-US" sz="9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900"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9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　水の回廊、ネットワーク会議開始</a:t>
            </a:r>
          </a:p>
        </p:txBody>
      </p:sp>
      <p:sp>
        <p:nvSpPr>
          <p:cNvPr id="89" name="テキスト ボックス 3"/>
          <p:cNvSpPr txBox="1"/>
          <p:nvPr/>
        </p:nvSpPr>
        <p:spPr>
          <a:xfrm>
            <a:off x="360000" y="216000"/>
            <a:ext cx="11988859" cy="276999"/>
          </a:xfrm>
          <a:prstGeom prst="rect">
            <a:avLst/>
          </a:prstGeom>
          <a:noFill/>
          <a:ln w="6350">
            <a:noFill/>
            <a:prstDash val="dash"/>
          </a:ln>
          <a:effectLst/>
        </p:spPr>
        <p:txBody>
          <a:bodyPr rot="0" spcFirstLastPara="0" vert="horz" wrap="none" lIns="0" tIns="0" rIns="0" bIns="0" numCol="1" spcCol="0" rtlCol="0" fromWordArt="0" anchor="t" anchorCtr="0" forceAA="0" compatLnSpc="1">
            <a:prstTxWarp prst="textNoShape">
              <a:avLst/>
            </a:prstTxWarp>
            <a:spAutoFit/>
          </a:bodyPr>
          <a:lstStyle/>
          <a:p>
            <a:pPr marL="174625" indent="-174625"/>
            <a:r>
              <a:rPr lang="ja-JP" altLang="en-US" sz="1800" b="1" kern="100" dirty="0" smtClean="0">
                <a:latin typeface="Meiryo UI" panose="020B0604030504040204" pitchFamily="50" charset="-128"/>
                <a:ea typeface="Meiryo UI" panose="020B0604030504040204" pitchFamily="50" charset="-128"/>
                <a:cs typeface="Times New Roman" panose="02020603050405020304" pitchFamily="18" charset="0"/>
              </a:rPr>
              <a:t>平成</a:t>
            </a:r>
            <a:r>
              <a:rPr lang="en-US" altLang="ja-JP" sz="1800" b="1" kern="100" dirty="0" smtClean="0">
                <a:latin typeface="Meiryo UI" panose="020B0604030504040204" pitchFamily="50" charset="-128"/>
                <a:ea typeface="Meiryo UI" panose="020B0604030504040204" pitchFamily="50" charset="-128"/>
                <a:cs typeface="Times New Roman" panose="02020603050405020304" pitchFamily="18" charset="0"/>
              </a:rPr>
              <a:t>27</a:t>
            </a:r>
            <a:r>
              <a:rPr lang="ja-JP" altLang="en-US" sz="1800" b="1" kern="100" dirty="0" smtClean="0">
                <a:latin typeface="Meiryo UI" panose="020B0604030504040204" pitchFamily="50" charset="-128"/>
                <a:ea typeface="Meiryo UI" panose="020B0604030504040204" pitchFamily="50" charset="-128"/>
                <a:cs typeface="Times New Roman" panose="02020603050405020304" pitchFamily="18" charset="0"/>
              </a:rPr>
              <a:t>年度 水都大阪パートナーズの取組みについて　</a:t>
            </a:r>
            <a:r>
              <a:rPr lang="ja-JP" altLang="en-US" sz="1800" b="1" kern="100" dirty="0">
                <a:latin typeface="Meiryo UI" panose="020B0604030504040204" pitchFamily="50" charset="-128"/>
                <a:ea typeface="Meiryo UI" panose="020B0604030504040204" pitchFamily="50" charset="-128"/>
                <a:cs typeface="Times New Roman" panose="02020603050405020304" pitchFamily="18" charset="0"/>
              </a:rPr>
              <a:t>ミッション②：国内外から観光客が訪れる「水と光のテーマパークの実現」</a:t>
            </a:r>
          </a:p>
        </p:txBody>
      </p:sp>
      <p:sp>
        <p:nvSpPr>
          <p:cNvPr id="6" name="テキスト ボックス 5"/>
          <p:cNvSpPr txBox="1"/>
          <p:nvPr/>
        </p:nvSpPr>
        <p:spPr>
          <a:xfrm>
            <a:off x="14256000" y="216000"/>
            <a:ext cx="688256" cy="318924"/>
          </a:xfrm>
          <a:prstGeom prst="rect">
            <a:avLst/>
          </a:prstGeom>
          <a:noFill/>
          <a:ln w="12700">
            <a:solidFill>
              <a:schemeClr val="tx1"/>
            </a:solidFill>
          </a:ln>
        </p:spPr>
        <p:txBody>
          <a:bodyPr wrap="none" lIns="36000" tIns="36000" rIns="36000" bIns="36000" rtlCol="0">
            <a:spAutoFit/>
          </a:bodyPr>
          <a:lstStyle/>
          <a:p>
            <a:r>
              <a:rPr kumimoji="1" lang="ja-JP" altLang="en-US" sz="1600" dirty="0" smtClean="0">
                <a:latin typeface="Meiryo UI" panose="020B0604030504040204" pitchFamily="50" charset="-128"/>
                <a:ea typeface="Meiryo UI" panose="020B0604030504040204" pitchFamily="50" charset="-128"/>
              </a:rPr>
              <a:t>資料１</a:t>
            </a:r>
            <a:endParaRPr kumimoji="1" lang="ja-JP" altLang="en-US" sz="1600" dirty="0">
              <a:latin typeface="Meiryo UI" panose="020B0604030504040204" pitchFamily="50" charset="-128"/>
              <a:ea typeface="Meiryo UI" panose="020B0604030504040204" pitchFamily="50" charset="-128"/>
            </a:endParaRPr>
          </a:p>
        </p:txBody>
      </p:sp>
      <p:sp>
        <p:nvSpPr>
          <p:cNvPr id="166" name="テキスト ボックス 3"/>
          <p:cNvSpPr txBox="1"/>
          <p:nvPr/>
        </p:nvSpPr>
        <p:spPr>
          <a:xfrm>
            <a:off x="12300914" y="216000"/>
            <a:ext cx="1806585" cy="307777"/>
          </a:xfrm>
          <a:prstGeom prst="rect">
            <a:avLst/>
          </a:prstGeom>
          <a:noFill/>
          <a:ln w="6350">
            <a:noFill/>
            <a:prstDash val="dash"/>
          </a:ln>
          <a:effectLst/>
        </p:spPr>
        <p:txBody>
          <a:bodyPr rot="0" spcFirstLastPara="0" vert="horz" wrap="none" lIns="0" tIns="0" rIns="0" bIns="0" numCol="1" spcCol="0" rtlCol="0" fromWordArt="0" anchor="t" anchorCtr="0" forceAA="0" compatLnSpc="1">
            <a:prstTxWarp prst="textNoShape">
              <a:avLst/>
            </a:prstTxWarp>
            <a:spAutoFit/>
          </a:bodyPr>
          <a:lstStyle/>
          <a:p>
            <a:pPr marL="174625" indent="-174625" algn="r"/>
            <a:r>
              <a:rPr lang="ja-JP" altLang="en-US" sz="1000" kern="100" spc="-100" dirty="0" smtClean="0">
                <a:latin typeface="Meiryo UI" panose="020B0604030504040204" pitchFamily="50" charset="-128"/>
                <a:ea typeface="Meiryo UI" panose="020B0604030504040204" pitchFamily="50" charset="-128"/>
                <a:cs typeface="Times New Roman" panose="02020603050405020304" pitchFamily="18" charset="0"/>
              </a:rPr>
              <a:t>第６回水と光のまちづくり推進会議資料</a:t>
            </a:r>
            <a:endParaRPr lang="en-US" altLang="ja-JP" sz="1000" kern="100" spc="-100" dirty="0" smtClean="0">
              <a:latin typeface="Meiryo UI" panose="020B0604030504040204" pitchFamily="50" charset="-128"/>
              <a:ea typeface="Meiryo UI" panose="020B0604030504040204" pitchFamily="50" charset="-128"/>
              <a:cs typeface="Times New Roman" panose="02020603050405020304" pitchFamily="18" charset="0"/>
            </a:endParaRPr>
          </a:p>
          <a:p>
            <a:pPr marL="174625" indent="-174625" algn="r"/>
            <a:r>
              <a:rPr lang="ja-JP" altLang="en-US" sz="1000" kern="100" dirty="0" smtClean="0">
                <a:latin typeface="Meiryo UI" panose="020B0604030504040204" pitchFamily="50" charset="-128"/>
                <a:ea typeface="Meiryo UI" panose="020B0604030504040204" pitchFamily="50" charset="-128"/>
                <a:cs typeface="Times New Roman" panose="02020603050405020304" pitchFamily="18" charset="0"/>
              </a:rPr>
              <a:t>平成</a:t>
            </a:r>
            <a:r>
              <a:rPr lang="en-US" altLang="ja-JP" sz="1000" kern="100" dirty="0" smtClean="0">
                <a:latin typeface="Meiryo UI" panose="020B0604030504040204" pitchFamily="50" charset="-128"/>
                <a:ea typeface="Meiryo UI" panose="020B0604030504040204" pitchFamily="50" charset="-128"/>
                <a:cs typeface="Times New Roman" panose="02020603050405020304" pitchFamily="18" charset="0"/>
              </a:rPr>
              <a:t>2</a:t>
            </a:r>
            <a:r>
              <a:rPr lang="ja-JP" altLang="en-US" sz="1000" kern="100" dirty="0" smtClean="0">
                <a:latin typeface="Meiryo UI" panose="020B0604030504040204" pitchFamily="50" charset="-128"/>
                <a:ea typeface="Meiryo UI" panose="020B0604030504040204" pitchFamily="50" charset="-128"/>
                <a:cs typeface="Times New Roman" panose="02020603050405020304" pitchFamily="18" charset="0"/>
              </a:rPr>
              <a:t>８年２月９日</a:t>
            </a:r>
            <a:endParaRPr lang="ja-JP" altLang="ja-JP" sz="1000" kern="100" dirty="0">
              <a:latin typeface="Meiryo UI" panose="020B0604030504040204" pitchFamily="50" charset="-128"/>
              <a:ea typeface="Meiryo UI" panose="020B0604030504040204" pitchFamily="50" charset="-128"/>
              <a:cs typeface="Times New Roman" panose="02020603050405020304" pitchFamily="18" charset="0"/>
            </a:endParaRPr>
          </a:p>
        </p:txBody>
      </p:sp>
      <p:sp>
        <p:nvSpPr>
          <p:cNvPr id="36" name="テキスト ボックス 3"/>
          <p:cNvSpPr txBox="1"/>
          <p:nvPr/>
        </p:nvSpPr>
        <p:spPr>
          <a:xfrm>
            <a:off x="596247" y="3929700"/>
            <a:ext cx="12364028" cy="276999"/>
          </a:xfrm>
          <a:prstGeom prst="rect">
            <a:avLst/>
          </a:prstGeom>
          <a:noFill/>
          <a:ln w="6350">
            <a:noFill/>
            <a:prstDash val="dash"/>
          </a:ln>
          <a:effectLst/>
        </p:spPr>
        <p:txBody>
          <a:bodyPr rot="0" spcFirstLastPara="0" vert="horz" wrap="square" lIns="0" tIns="0" rIns="0" bIns="0" numCol="1" spcCol="0" rtlCol="0" fromWordArt="0" anchor="t" anchorCtr="0" forceAA="0" compatLnSpc="1">
            <a:prstTxWarp prst="textNoShape">
              <a:avLst/>
            </a:prstTxWarp>
            <a:spAutoFit/>
          </a:bodyPr>
          <a:lstStyle/>
          <a:p>
            <a:r>
              <a:rPr lang="ja-JP" altLang="en-US" sz="1800" b="1" kern="100" dirty="0" smtClean="0">
                <a:latin typeface="Meiryo UI" panose="020B0604030504040204" pitchFamily="50" charset="-128"/>
                <a:ea typeface="Meiryo UI" panose="020B0604030504040204" pitchFamily="50" charset="-128"/>
                <a:cs typeface="Times New Roman" panose="02020603050405020304" pitchFamily="18" charset="0"/>
              </a:rPr>
              <a:t>１．水の回廊 ： 公共空間利用の手続きの簡便化</a:t>
            </a:r>
            <a:r>
              <a:rPr lang="ja-JP" altLang="en-US" sz="1800" b="1" kern="100" dirty="0">
                <a:latin typeface="Meiryo UI" panose="020B0604030504040204" pitchFamily="50" charset="-128"/>
                <a:ea typeface="Meiryo UI" panose="020B0604030504040204" pitchFamily="50" charset="-128"/>
                <a:cs typeface="Times New Roman" panose="02020603050405020304" pitchFamily="18" charset="0"/>
              </a:rPr>
              <a:t>や民間投資</a:t>
            </a:r>
            <a:r>
              <a:rPr lang="ja-JP" altLang="en-US" sz="1800" b="1" kern="100" dirty="0" smtClean="0">
                <a:latin typeface="Meiryo UI" panose="020B0604030504040204" pitchFamily="50" charset="-128"/>
                <a:ea typeface="Meiryo UI" panose="020B0604030504040204" pitchFamily="50" charset="-128"/>
                <a:cs typeface="Times New Roman" panose="02020603050405020304" pitchFamily="18" charset="0"/>
              </a:rPr>
              <a:t>の更なる促進が可能な新しいスキームの構築</a:t>
            </a:r>
            <a:endParaRPr lang="ja-JP" altLang="ja-JP" sz="1800" b="1" kern="100" spc="-100" dirty="0">
              <a:latin typeface="Meiryo UI" panose="020B0604030504040204" pitchFamily="50" charset="-128"/>
              <a:ea typeface="Meiryo UI" panose="020B0604030504040204" pitchFamily="50" charset="-128"/>
              <a:cs typeface="Times New Roman" panose="02020603050405020304" pitchFamily="18" charset="0"/>
            </a:endParaRPr>
          </a:p>
        </p:txBody>
      </p:sp>
      <p:sp>
        <p:nvSpPr>
          <p:cNvPr id="136" name="右矢印 135"/>
          <p:cNvSpPr/>
          <p:nvPr/>
        </p:nvSpPr>
        <p:spPr>
          <a:xfrm>
            <a:off x="6822000" y="1998000"/>
            <a:ext cx="252000" cy="756000"/>
          </a:xfrm>
          <a:prstGeom prst="rightArrow">
            <a:avLst>
              <a:gd name="adj1" fmla="val 50000"/>
              <a:gd name="adj2" fmla="val 70879"/>
            </a:avLst>
          </a:prstGeom>
          <a:solidFill>
            <a:sysClr val="windowText" lastClr="000000">
              <a:lumMod val="50000"/>
              <a:lumOff val="50000"/>
            </a:sysClr>
          </a:solidFill>
          <a:ln w="12700" cap="flat" cmpd="sng" algn="ctr">
            <a:solidFill>
              <a:sysClr val="windowText" lastClr="000000"/>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ja-JP" altLang="en-US">
              <a:latin typeface="HGPｺﾞｼｯｸM" panose="020B0600000000000000" pitchFamily="50" charset="-128"/>
              <a:ea typeface="HGPｺﾞｼｯｸM" panose="020B0600000000000000" pitchFamily="50" charset="-128"/>
            </a:endParaRPr>
          </a:p>
        </p:txBody>
      </p:sp>
      <p:pic>
        <p:nvPicPr>
          <p:cNvPr id="77" name="図 76"/>
          <p:cNvPicPr>
            <a:picLocks noChangeAspect="1"/>
          </p:cNvPicPr>
          <p:nvPr/>
        </p:nvPicPr>
        <p:blipFill rotWithShape="1">
          <a:blip r:embed="rId3" cstate="print">
            <a:extLst>
              <a:ext uri="{28A0092B-C50C-407E-A947-70E740481C1C}">
                <a14:useLocalDpi xmlns:a14="http://schemas.microsoft.com/office/drawing/2010/main" val="0"/>
              </a:ext>
            </a:extLst>
          </a:blip>
          <a:srcRect/>
          <a:stretch/>
        </p:blipFill>
        <p:spPr>
          <a:xfrm>
            <a:off x="13644000" y="2046725"/>
            <a:ext cx="1080000" cy="651600"/>
          </a:xfrm>
          <a:prstGeom prst="rect">
            <a:avLst/>
          </a:prstGeom>
        </p:spPr>
      </p:pic>
      <p:pic>
        <p:nvPicPr>
          <p:cNvPr id="78"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3644000" y="1193975"/>
            <a:ext cx="1080000" cy="8057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9" name="Picture 2" descr="E:\LIB\水都フォルダ\★★画像セレクト版\天の川伝説.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3644000" y="2742818"/>
            <a:ext cx="1080000" cy="8078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2" name="テキスト ボックス 3"/>
          <p:cNvSpPr txBox="1"/>
          <p:nvPr/>
        </p:nvSpPr>
        <p:spPr>
          <a:xfrm>
            <a:off x="900000" y="7308000"/>
            <a:ext cx="105798" cy="169277"/>
          </a:xfrm>
          <a:prstGeom prst="rect">
            <a:avLst/>
          </a:prstGeom>
          <a:noFill/>
          <a:ln w="6350">
            <a:noFill/>
            <a:prstDash val="dash"/>
          </a:ln>
          <a:effectLst/>
        </p:spPr>
        <p:txBody>
          <a:bodyPr rot="0" spcFirstLastPara="0" vert="horz" wrap="none" lIns="0" tIns="0" rIns="0" bIns="0" numCol="1" spcCol="0" rtlCol="0" fromWordArt="0" anchor="t" anchorCtr="0" forceAA="0" compatLnSpc="1">
            <a:prstTxWarp prst="textNoShape">
              <a:avLst/>
            </a:prstTxWarp>
            <a:spAutoFit/>
          </a:bodyPr>
          <a:lstStyle/>
          <a:p>
            <a:pPr>
              <a:spcAft>
                <a:spcPts val="0"/>
              </a:spcAft>
              <a:buFont typeface="Wingdings" panose="05000000000000000000" pitchFamily="2" charset="2"/>
              <a:buChar char="l"/>
            </a:pPr>
            <a:endParaRPr lang="en-US" altLang="ja-JP" sz="1100" kern="100" dirty="0">
              <a:latin typeface="Meiryo UI" panose="020B0604030504040204" pitchFamily="50" charset="-128"/>
              <a:ea typeface="Meiryo UI" panose="020B0604030504040204" pitchFamily="50" charset="-128"/>
              <a:cs typeface="Times New Roman" panose="02020603050405020304" pitchFamily="18" charset="0"/>
            </a:endParaRPr>
          </a:p>
        </p:txBody>
      </p:sp>
      <p:sp>
        <p:nvSpPr>
          <p:cNvPr id="72" name="正方形/長方形 71"/>
          <p:cNvSpPr/>
          <p:nvPr/>
        </p:nvSpPr>
        <p:spPr>
          <a:xfrm>
            <a:off x="12768108" y="10314474"/>
            <a:ext cx="1856598" cy="123111"/>
          </a:xfrm>
          <a:prstGeom prst="rect">
            <a:avLst/>
          </a:prstGeom>
          <a:noFill/>
        </p:spPr>
        <p:txBody>
          <a:bodyPr wrap="none" lIns="0" tIns="0" rIns="0" bIns="0">
            <a:spAutoFit/>
          </a:bodyPr>
          <a:lstStyle/>
          <a:p>
            <a:r>
              <a:rPr lang="ja-JP" altLang="en-US" sz="800" b="1" spc="-40" dirty="0" smtClean="0">
                <a:solidFill>
                  <a:schemeClr val="bg1"/>
                </a:solidFill>
                <a:latin typeface="Meiryo UI" panose="020B0604030504040204" pitchFamily="50" charset="-128"/>
                <a:ea typeface="Meiryo UI" panose="020B0604030504040204" pitchFamily="50" charset="-128"/>
              </a:rPr>
              <a:t>フォーラムイメージ</a:t>
            </a:r>
            <a:r>
              <a:rPr lang="ja-JP" altLang="en-US" sz="700" b="1" spc="-40" dirty="0" smtClean="0">
                <a:solidFill>
                  <a:schemeClr val="bg1"/>
                </a:solidFill>
                <a:latin typeface="Meiryo UI" panose="020B0604030504040204" pitchFamily="50" charset="-128"/>
                <a:ea typeface="Meiryo UI" panose="020B0604030504040204" pitchFamily="50" charset="-128"/>
              </a:rPr>
              <a:t>（出典：ミズベリング大阪会議）</a:t>
            </a:r>
            <a:endParaRPr lang="ja-JP" altLang="en-US" sz="700" b="1" spc="-40" dirty="0">
              <a:solidFill>
                <a:schemeClr val="bg1"/>
              </a:solidFill>
              <a:latin typeface="Meiryo UI" panose="020B0604030504040204" pitchFamily="50" charset="-128"/>
              <a:ea typeface="Meiryo UI" panose="020B0604030504040204" pitchFamily="50" charset="-128"/>
            </a:endParaRPr>
          </a:p>
        </p:txBody>
      </p:sp>
      <p:sp>
        <p:nvSpPr>
          <p:cNvPr id="49" name="テキスト ボックス 3"/>
          <p:cNvSpPr txBox="1"/>
          <p:nvPr/>
        </p:nvSpPr>
        <p:spPr>
          <a:xfrm>
            <a:off x="2735140" y="4459539"/>
            <a:ext cx="7237592" cy="5742598"/>
          </a:xfrm>
          <a:prstGeom prst="rect">
            <a:avLst/>
          </a:prstGeom>
          <a:noFill/>
          <a:ln w="12700">
            <a:solidFill>
              <a:srgbClr val="FF0000"/>
            </a:solidFill>
            <a:prstDash val="sysDash"/>
          </a:ln>
          <a:effectLst/>
        </p:spPr>
        <p:txBody>
          <a:bodyPr rot="0" spcFirstLastPara="0" vert="horz" wrap="square" lIns="72000" tIns="0" rIns="0" bIns="0" numCol="1" spcCol="0" rtlCol="0" fromWordArt="0" anchor="t" anchorCtr="0" forceAA="0" compatLnSpc="1">
            <a:prstTxWarp prst="textNoShape">
              <a:avLst/>
            </a:prstTxWarp>
            <a:spAutoFit/>
          </a:bodyPr>
          <a:lstStyle/>
          <a:p>
            <a:pPr>
              <a:buFont typeface="Wingdings" panose="05000000000000000000" pitchFamily="2" charset="2"/>
              <a:buChar char="l"/>
            </a:pPr>
            <a:endParaRPr lang="en-US" altLang="ja-JP" sz="1200" kern="100" dirty="0" smtClean="0">
              <a:latin typeface="Meiryo UI" panose="020B0604030504040204" pitchFamily="50" charset="-128"/>
              <a:ea typeface="Meiryo UI" panose="020B0604030504040204" pitchFamily="50" charset="-128"/>
              <a:cs typeface="Times New Roman" panose="02020603050405020304" pitchFamily="18" charset="0"/>
            </a:endParaRPr>
          </a:p>
          <a:p>
            <a:pPr>
              <a:buFont typeface="Wingdings" panose="05000000000000000000" pitchFamily="2" charset="2"/>
              <a:buChar char="l"/>
            </a:pPr>
            <a:endParaRPr lang="en-US" altLang="ja-JP" sz="1200" kern="100" dirty="0">
              <a:latin typeface="Meiryo UI" panose="020B0604030504040204" pitchFamily="50" charset="-128"/>
              <a:ea typeface="Meiryo UI" panose="020B0604030504040204" pitchFamily="50" charset="-128"/>
              <a:cs typeface="Times New Roman" panose="02020603050405020304" pitchFamily="18" charset="0"/>
            </a:endParaRPr>
          </a:p>
          <a:p>
            <a:pPr>
              <a:buFont typeface="Wingdings" panose="05000000000000000000" pitchFamily="2" charset="2"/>
              <a:buChar char="l"/>
            </a:pPr>
            <a:endParaRPr lang="en-US" altLang="ja-JP" sz="1400" kern="100" dirty="0" smtClean="0">
              <a:latin typeface="Meiryo UI" panose="020B0604030504040204" pitchFamily="50" charset="-128"/>
              <a:ea typeface="Meiryo UI" panose="020B0604030504040204" pitchFamily="50" charset="-128"/>
              <a:cs typeface="Times New Roman" panose="02020603050405020304" pitchFamily="18" charset="0"/>
            </a:endParaRPr>
          </a:p>
          <a:p>
            <a:r>
              <a:rPr lang="ja-JP" altLang="en-US" sz="1800" kern="100" dirty="0" smtClean="0">
                <a:latin typeface="Meiryo UI" panose="020B0604030504040204" pitchFamily="50" charset="-128"/>
                <a:ea typeface="Meiryo UI" panose="020B0604030504040204" pitchFamily="50" charset="-128"/>
                <a:cs typeface="Times New Roman" panose="02020603050405020304" pitchFamily="18" charset="0"/>
              </a:rPr>
              <a:t>◆都市・地域再生等利用区域指定を目標とした拠点の利活用</a:t>
            </a:r>
            <a:r>
              <a:rPr lang="ja-JP" altLang="en-US" sz="1800" kern="100" dirty="0">
                <a:latin typeface="Meiryo UI" panose="020B0604030504040204" pitchFamily="50" charset="-128"/>
                <a:ea typeface="Meiryo UI" panose="020B0604030504040204" pitchFamily="50" charset="-128"/>
                <a:cs typeface="Times New Roman" panose="02020603050405020304" pitchFamily="18" charset="0"/>
              </a:rPr>
              <a:t>（</a:t>
            </a:r>
            <a:r>
              <a:rPr lang="ja-JP" altLang="en-US" sz="1800" kern="100" dirty="0" smtClean="0">
                <a:latin typeface="Meiryo UI" panose="020B0604030504040204" pitchFamily="50" charset="-128"/>
                <a:ea typeface="Meiryo UI" panose="020B0604030504040204" pitchFamily="50" charset="-128"/>
                <a:cs typeface="Times New Roman" panose="02020603050405020304" pitchFamily="18" charset="0"/>
              </a:rPr>
              <a:t>社会実験）</a:t>
            </a:r>
            <a:endParaRPr lang="en-US" altLang="ja-JP" sz="1800" kern="100" dirty="0" smtClean="0">
              <a:latin typeface="Meiryo UI" panose="020B0604030504040204" pitchFamily="50" charset="-128"/>
              <a:ea typeface="Meiryo UI" panose="020B0604030504040204" pitchFamily="50" charset="-128"/>
              <a:cs typeface="Times New Roman" panose="02020603050405020304" pitchFamily="18" charset="0"/>
            </a:endParaRPr>
          </a:p>
          <a:p>
            <a:r>
              <a:rPr lang="ja-JP" altLang="en-US" sz="1800" kern="100" dirty="0">
                <a:latin typeface="Meiryo UI" panose="020B0604030504040204" pitchFamily="50" charset="-128"/>
                <a:ea typeface="Meiryo UI" panose="020B0604030504040204" pitchFamily="50" charset="-128"/>
                <a:cs typeface="Times New Roman" panose="02020603050405020304" pitchFamily="18" charset="0"/>
              </a:rPr>
              <a:t>　</a:t>
            </a:r>
            <a:r>
              <a:rPr lang="ja-JP" altLang="en-US" sz="1800" kern="100" dirty="0" smtClean="0">
                <a:latin typeface="Meiryo UI" panose="020B0604030504040204" pitchFamily="50" charset="-128"/>
                <a:ea typeface="Meiryo UI" panose="020B0604030504040204" pitchFamily="50" charset="-128"/>
                <a:cs typeface="Times New Roman" panose="02020603050405020304" pitchFamily="18" charset="0"/>
              </a:rPr>
              <a:t> と検証</a:t>
            </a:r>
            <a:endParaRPr lang="en-US" altLang="ja-JP" sz="1800" kern="100" dirty="0">
              <a:latin typeface="Meiryo UI" panose="020B0604030504040204" pitchFamily="50" charset="-128"/>
              <a:ea typeface="Meiryo UI" panose="020B0604030504040204" pitchFamily="50" charset="-128"/>
              <a:cs typeface="Times New Roman" panose="02020603050405020304" pitchFamily="18" charset="0"/>
            </a:endParaRPr>
          </a:p>
          <a:p>
            <a:pPr>
              <a:spcBef>
                <a:spcPts val="300"/>
              </a:spcBef>
              <a:spcAft>
                <a:spcPts val="0"/>
              </a:spcAft>
            </a:pPr>
            <a:r>
              <a:rPr lang="ja-JP" altLang="en-US" sz="1600" kern="100" dirty="0" smtClean="0">
                <a:latin typeface="Meiryo UI" panose="020B0604030504040204" pitchFamily="50" charset="-128"/>
                <a:ea typeface="Meiryo UI" panose="020B0604030504040204" pitchFamily="50" charset="-128"/>
                <a:cs typeface="Times New Roman" panose="02020603050405020304" pitchFamily="18" charset="0"/>
              </a:rPr>
              <a:t>　</a:t>
            </a:r>
            <a:r>
              <a:rPr lang="ja-JP" altLang="en-US" sz="1600" kern="100" dirty="0">
                <a:latin typeface="Meiryo UI" panose="020B0604030504040204" pitchFamily="50" charset="-128"/>
                <a:ea typeface="Meiryo UI" panose="020B0604030504040204" pitchFamily="50" charset="-128"/>
                <a:cs typeface="Times New Roman" panose="02020603050405020304" pitchFamily="18" charset="0"/>
              </a:rPr>
              <a:t>　</a:t>
            </a:r>
            <a:r>
              <a:rPr lang="ja-JP" altLang="en-US" sz="1600" kern="100" dirty="0" smtClean="0">
                <a:latin typeface="Meiryo UI" panose="020B0604030504040204" pitchFamily="50" charset="-128"/>
                <a:ea typeface="Meiryo UI" panose="020B0604030504040204" pitchFamily="50" charset="-128"/>
                <a:cs typeface="Times New Roman" panose="02020603050405020304" pitchFamily="18" charset="0"/>
              </a:rPr>
              <a:t>　</a:t>
            </a:r>
            <a:r>
              <a:rPr lang="en-US" altLang="ja-JP" sz="1600" kern="100" dirty="0" smtClean="0">
                <a:latin typeface="Meiryo UI" panose="020B0604030504040204" pitchFamily="50" charset="-128"/>
                <a:ea typeface="Meiryo UI" panose="020B0604030504040204" pitchFamily="50" charset="-128"/>
                <a:cs typeface="Times New Roman" panose="02020603050405020304" pitchFamily="18" charset="0"/>
              </a:rPr>
              <a:t>【</a:t>
            </a:r>
            <a:r>
              <a:rPr lang="ja-JP" altLang="en-US" sz="1600" kern="100" dirty="0" smtClean="0">
                <a:latin typeface="Meiryo UI" panose="020B0604030504040204" pitchFamily="50" charset="-128"/>
                <a:ea typeface="Meiryo UI" panose="020B0604030504040204" pitchFamily="50" charset="-128"/>
                <a:cs typeface="Times New Roman" panose="02020603050405020304" pitchFamily="18" charset="0"/>
              </a:rPr>
              <a:t>本町橋</a:t>
            </a:r>
            <a:r>
              <a:rPr lang="en-US" altLang="ja-JP" sz="1600" kern="100" dirty="0" smtClean="0">
                <a:latin typeface="Meiryo UI" panose="020B0604030504040204" pitchFamily="50" charset="-128"/>
                <a:ea typeface="Meiryo UI" panose="020B0604030504040204" pitchFamily="50" charset="-128"/>
                <a:cs typeface="Times New Roman" panose="02020603050405020304" pitchFamily="18" charset="0"/>
              </a:rPr>
              <a:t>BASE】</a:t>
            </a:r>
          </a:p>
          <a:p>
            <a:pPr marL="108000">
              <a:spcBef>
                <a:spcPts val="100"/>
              </a:spcBef>
            </a:pPr>
            <a:r>
              <a:rPr lang="ja-JP" altLang="en-US" sz="1400" kern="100" dirty="0">
                <a:latin typeface="Meiryo UI" panose="020B0604030504040204" pitchFamily="50" charset="-128"/>
                <a:ea typeface="Meiryo UI" panose="020B0604030504040204" pitchFamily="50" charset="-128"/>
                <a:cs typeface="Times New Roman" panose="02020603050405020304" pitchFamily="18" charset="0"/>
              </a:rPr>
              <a:t>　</a:t>
            </a:r>
            <a:r>
              <a:rPr lang="ja-JP" altLang="en-US" sz="1400" kern="100" dirty="0" smtClean="0">
                <a:latin typeface="Meiryo UI" panose="020B0604030504040204" pitchFamily="50" charset="-128"/>
                <a:ea typeface="Meiryo UI" panose="020B0604030504040204" pitchFamily="50" charset="-128"/>
                <a:cs typeface="Times New Roman" panose="02020603050405020304" pitchFamily="18" charset="0"/>
              </a:rPr>
              <a:t>　　  ・船着場の</a:t>
            </a:r>
            <a:r>
              <a:rPr lang="ja-JP" altLang="en-US" sz="1400" kern="100" dirty="0">
                <a:latin typeface="Meiryo UI" panose="020B0604030504040204" pitchFamily="50" charset="-128"/>
                <a:ea typeface="Meiryo UI" panose="020B0604030504040204" pitchFamily="50" charset="-128"/>
                <a:cs typeface="Times New Roman" panose="02020603050405020304" pitchFamily="18" charset="0"/>
              </a:rPr>
              <a:t>開設</a:t>
            </a:r>
            <a:r>
              <a:rPr lang="ja-JP" altLang="en-US" sz="1400" kern="100" dirty="0" smtClean="0">
                <a:latin typeface="Meiryo UI" panose="020B0604030504040204" pitchFamily="50" charset="-128"/>
                <a:ea typeface="Meiryo UI" panose="020B0604030504040204" pitchFamily="50" charset="-128"/>
                <a:cs typeface="Times New Roman" panose="02020603050405020304" pitchFamily="18" charset="0"/>
              </a:rPr>
              <a:t>に伴うオープニング記念事業を実施</a:t>
            </a:r>
            <a:endParaRPr lang="en-US" altLang="ja-JP" sz="1400" kern="100" dirty="0" smtClean="0">
              <a:latin typeface="Meiryo UI" panose="020B0604030504040204" pitchFamily="50" charset="-128"/>
              <a:ea typeface="Meiryo UI" panose="020B0604030504040204" pitchFamily="50" charset="-128"/>
              <a:cs typeface="Times New Roman" panose="02020603050405020304" pitchFamily="18" charset="0"/>
            </a:endParaRPr>
          </a:p>
          <a:p>
            <a:pPr marL="108000">
              <a:spcBef>
                <a:spcPts val="100"/>
              </a:spcBef>
            </a:pPr>
            <a:r>
              <a:rPr lang="ja-JP" altLang="en-US" sz="1400" kern="100" dirty="0">
                <a:latin typeface="Meiryo UI" panose="020B0604030504040204" pitchFamily="50" charset="-128"/>
                <a:ea typeface="Meiryo UI" panose="020B0604030504040204" pitchFamily="50" charset="-128"/>
                <a:cs typeface="Times New Roman" panose="02020603050405020304" pitchFamily="18" charset="0"/>
              </a:rPr>
              <a:t>　</a:t>
            </a:r>
            <a:r>
              <a:rPr lang="ja-JP" altLang="en-US" sz="1400" kern="100" dirty="0" smtClean="0">
                <a:latin typeface="Meiryo UI" panose="020B0604030504040204" pitchFamily="50" charset="-128"/>
                <a:ea typeface="Meiryo UI" panose="020B0604030504040204" pitchFamily="50" charset="-128"/>
                <a:cs typeface="Times New Roman" panose="02020603050405020304" pitchFamily="18" charset="0"/>
              </a:rPr>
              <a:t>　  　・地域、事業者の</a:t>
            </a:r>
            <a:r>
              <a:rPr lang="ja-JP" altLang="en-US" sz="1400" kern="100" dirty="0">
                <a:latin typeface="Meiryo UI" panose="020B0604030504040204" pitchFamily="50" charset="-128"/>
                <a:ea typeface="Meiryo UI" panose="020B0604030504040204" pitchFamily="50" charset="-128"/>
                <a:cs typeface="Times New Roman" panose="02020603050405020304" pitchFamily="18" charset="0"/>
              </a:rPr>
              <a:t>声を集約する</a:t>
            </a:r>
            <a:r>
              <a:rPr lang="ja-JP" altLang="en-US" sz="1400" kern="100" dirty="0" smtClean="0">
                <a:latin typeface="Meiryo UI" panose="020B0604030504040204" pitchFamily="50" charset="-128"/>
                <a:ea typeface="Meiryo UI" panose="020B0604030504040204" pitchFamily="50" charset="-128"/>
                <a:cs typeface="Times New Roman" panose="02020603050405020304" pitchFamily="18" charset="0"/>
              </a:rPr>
              <a:t>アンケートを実施</a:t>
            </a:r>
            <a:endParaRPr lang="en-US" altLang="ja-JP" sz="1400" kern="100" dirty="0" smtClean="0">
              <a:latin typeface="Meiryo UI" panose="020B0604030504040204" pitchFamily="50" charset="-128"/>
              <a:ea typeface="Meiryo UI" panose="020B0604030504040204" pitchFamily="50" charset="-128"/>
              <a:cs typeface="Times New Roman" panose="02020603050405020304" pitchFamily="18" charset="0"/>
            </a:endParaRPr>
          </a:p>
          <a:p>
            <a:pPr marL="108000">
              <a:spcBef>
                <a:spcPts val="100"/>
              </a:spcBef>
            </a:pPr>
            <a:r>
              <a:rPr lang="ja-JP" altLang="en-US" sz="1400" kern="100" dirty="0">
                <a:latin typeface="Meiryo UI" panose="020B0604030504040204" pitchFamily="50" charset="-128"/>
                <a:ea typeface="Meiryo UI" panose="020B0604030504040204" pitchFamily="50" charset="-128"/>
                <a:cs typeface="Times New Roman" panose="02020603050405020304" pitchFamily="18" charset="0"/>
              </a:rPr>
              <a:t>　</a:t>
            </a:r>
            <a:r>
              <a:rPr lang="ja-JP" altLang="en-US" sz="1400" kern="100" dirty="0" smtClean="0">
                <a:latin typeface="Meiryo UI" panose="020B0604030504040204" pitchFamily="50" charset="-128"/>
                <a:ea typeface="Meiryo UI" panose="020B0604030504040204" pitchFamily="50" charset="-128"/>
                <a:cs typeface="Times New Roman" panose="02020603050405020304" pitchFamily="18" charset="0"/>
              </a:rPr>
              <a:t>　　  ・水辺の賑わい拠点づくり検討会（地域団体・</a:t>
            </a:r>
            <a:r>
              <a:rPr lang="en-US" altLang="ja-JP" sz="1400" kern="100" dirty="0" smtClean="0">
                <a:latin typeface="Meiryo UI" panose="020B0604030504040204" pitchFamily="50" charset="-128"/>
                <a:ea typeface="Meiryo UI" panose="020B0604030504040204" pitchFamily="50" charset="-128"/>
                <a:cs typeface="Times New Roman" panose="02020603050405020304" pitchFamily="18" charset="0"/>
              </a:rPr>
              <a:t>SOP</a:t>
            </a:r>
            <a:r>
              <a:rPr lang="ja-JP" altLang="en-US" sz="1400" kern="100" dirty="0" smtClean="0">
                <a:latin typeface="Meiryo UI" panose="020B0604030504040204" pitchFamily="50" charset="-128"/>
                <a:ea typeface="Meiryo UI" panose="020B0604030504040204" pitchFamily="50" charset="-128"/>
                <a:cs typeface="Times New Roman" panose="02020603050405020304" pitchFamily="18" charset="0"/>
              </a:rPr>
              <a:t>・大商等）の立上げ</a:t>
            </a:r>
            <a:endParaRPr lang="en-US" altLang="ja-JP" sz="1400" kern="100" dirty="0" smtClean="0">
              <a:latin typeface="Meiryo UI" panose="020B0604030504040204" pitchFamily="50" charset="-128"/>
              <a:ea typeface="Meiryo UI" panose="020B0604030504040204" pitchFamily="50" charset="-128"/>
              <a:cs typeface="Times New Roman" panose="02020603050405020304" pitchFamily="18" charset="0"/>
            </a:endParaRPr>
          </a:p>
          <a:p>
            <a:pPr marL="108000">
              <a:lnSpc>
                <a:spcPct val="200000"/>
              </a:lnSpc>
              <a:spcAft>
                <a:spcPts val="600"/>
              </a:spcAft>
            </a:pPr>
            <a:r>
              <a:rPr lang="ja-JP" altLang="en-US" sz="1400" kern="100" dirty="0">
                <a:latin typeface="Meiryo UI" panose="020B0604030504040204" pitchFamily="50" charset="-128"/>
                <a:ea typeface="Meiryo UI" panose="020B0604030504040204" pitchFamily="50" charset="-128"/>
                <a:cs typeface="Times New Roman" panose="02020603050405020304" pitchFamily="18" charset="0"/>
              </a:rPr>
              <a:t>　</a:t>
            </a:r>
            <a:r>
              <a:rPr lang="ja-JP" altLang="en-US" sz="1400" kern="100" dirty="0" smtClean="0">
                <a:latin typeface="Meiryo UI" panose="020B0604030504040204" pitchFamily="50" charset="-128"/>
                <a:ea typeface="Meiryo UI" panose="020B0604030504040204" pitchFamily="50" charset="-128"/>
                <a:cs typeface="Times New Roman" panose="02020603050405020304" pitchFamily="18" charset="0"/>
              </a:rPr>
              <a:t>　課題：船着場</a:t>
            </a:r>
            <a:r>
              <a:rPr lang="ja-JP" altLang="en-US" sz="1400" kern="100" dirty="0">
                <a:latin typeface="Meiryo UI" panose="020B0604030504040204" pitchFamily="50" charset="-128"/>
                <a:ea typeface="Meiryo UI" panose="020B0604030504040204" pitchFamily="50" charset="-128"/>
                <a:cs typeface="Times New Roman" panose="02020603050405020304" pitchFamily="18" charset="0"/>
              </a:rPr>
              <a:t>等の全面オープン</a:t>
            </a:r>
            <a:r>
              <a:rPr lang="ja-JP" altLang="en-US" sz="1400" kern="100" dirty="0" smtClean="0">
                <a:latin typeface="Meiryo UI" panose="020B0604030504040204" pitchFamily="50" charset="-128"/>
                <a:ea typeface="Meiryo UI" panose="020B0604030504040204" pitchFamily="50" charset="-128"/>
                <a:cs typeface="Times New Roman" panose="02020603050405020304" pitchFamily="18" charset="0"/>
              </a:rPr>
              <a:t>に向けた整備方針とロードマップの策定</a:t>
            </a:r>
            <a:endParaRPr lang="en-US" altLang="ja-JP" sz="1400" kern="100" dirty="0" smtClean="0">
              <a:latin typeface="Meiryo UI" panose="020B0604030504040204" pitchFamily="50" charset="-128"/>
              <a:ea typeface="Meiryo UI" panose="020B0604030504040204" pitchFamily="50" charset="-128"/>
              <a:cs typeface="Times New Roman" panose="02020603050405020304" pitchFamily="18" charset="0"/>
            </a:endParaRPr>
          </a:p>
          <a:p>
            <a:pPr>
              <a:spcBef>
                <a:spcPts val="300"/>
              </a:spcBef>
              <a:spcAft>
                <a:spcPts val="0"/>
              </a:spcAft>
            </a:pPr>
            <a:r>
              <a:rPr lang="ja-JP" altLang="en-US" sz="1600" kern="100" dirty="0" smtClean="0">
                <a:latin typeface="Meiryo UI" panose="020B0604030504040204" pitchFamily="50" charset="-128"/>
                <a:ea typeface="Meiryo UI" panose="020B0604030504040204" pitchFamily="50" charset="-128"/>
                <a:cs typeface="Times New Roman" panose="02020603050405020304" pitchFamily="18" charset="0"/>
              </a:rPr>
              <a:t>　　　</a:t>
            </a:r>
            <a:r>
              <a:rPr lang="en-US" altLang="ja-JP" sz="1600" kern="100" dirty="0" smtClean="0">
                <a:latin typeface="Meiryo UI" panose="020B0604030504040204" pitchFamily="50" charset="-128"/>
                <a:ea typeface="Meiryo UI" panose="020B0604030504040204" pitchFamily="50" charset="-128"/>
                <a:cs typeface="Times New Roman" panose="02020603050405020304" pitchFamily="18" charset="0"/>
              </a:rPr>
              <a:t>【</a:t>
            </a:r>
            <a:r>
              <a:rPr lang="ja-JP" altLang="en-US" sz="1600" kern="100" dirty="0">
                <a:latin typeface="Meiryo UI" panose="020B0604030504040204" pitchFamily="50" charset="-128"/>
                <a:ea typeface="Meiryo UI" panose="020B0604030504040204" pitchFamily="50" charset="-128"/>
                <a:cs typeface="Times New Roman" panose="02020603050405020304" pitchFamily="18" charset="0"/>
              </a:rPr>
              <a:t>大阪城港周辺</a:t>
            </a:r>
            <a:r>
              <a:rPr lang="en-US" altLang="ja-JP" sz="1600" kern="100" dirty="0">
                <a:latin typeface="Meiryo UI" panose="020B0604030504040204" pitchFamily="50" charset="-128"/>
                <a:ea typeface="Meiryo UI" panose="020B0604030504040204" pitchFamily="50" charset="-128"/>
                <a:cs typeface="Times New Roman" panose="02020603050405020304" pitchFamily="18" charset="0"/>
              </a:rPr>
              <a:t>】</a:t>
            </a:r>
          </a:p>
          <a:p>
            <a:pPr>
              <a:spcBef>
                <a:spcPts val="200"/>
              </a:spcBef>
              <a:spcAft>
                <a:spcPts val="0"/>
              </a:spcAft>
            </a:pPr>
            <a:r>
              <a:rPr lang="ja-JP" altLang="en-US" sz="1400" kern="100" dirty="0">
                <a:latin typeface="Meiryo UI" panose="020B0604030504040204" pitchFamily="50" charset="-128"/>
                <a:ea typeface="Meiryo UI" panose="020B0604030504040204" pitchFamily="50" charset="-128"/>
                <a:cs typeface="Times New Roman" panose="02020603050405020304" pitchFamily="18" charset="0"/>
              </a:rPr>
              <a:t>　　　　</a:t>
            </a:r>
            <a:r>
              <a:rPr lang="ja-JP" altLang="en-US" sz="1400" kern="100" dirty="0" smtClean="0">
                <a:latin typeface="Meiryo UI" panose="020B0604030504040204" pitchFamily="50" charset="-128"/>
                <a:ea typeface="Meiryo UI" panose="020B0604030504040204" pitchFamily="50" charset="-128"/>
                <a:cs typeface="Times New Roman" panose="02020603050405020304" pitchFamily="18" charset="0"/>
              </a:rPr>
              <a:t>  ・</a:t>
            </a:r>
            <a:r>
              <a:rPr lang="ja-JP" altLang="en-US" sz="1400" kern="100" dirty="0">
                <a:latin typeface="Meiryo UI" panose="020B0604030504040204" pitchFamily="50" charset="-128"/>
                <a:ea typeface="Meiryo UI" panose="020B0604030504040204" pitchFamily="50" charset="-128"/>
                <a:cs typeface="Times New Roman" panose="02020603050405020304" pitchFamily="18" charset="0"/>
              </a:rPr>
              <a:t>両岸の</a:t>
            </a:r>
            <a:r>
              <a:rPr lang="en-US" altLang="ja-JP" sz="1400" kern="100" dirty="0">
                <a:latin typeface="Meiryo UI" panose="020B0604030504040204" pitchFamily="50" charset="-128"/>
                <a:ea typeface="Meiryo UI" panose="020B0604030504040204" pitchFamily="50" charset="-128"/>
                <a:cs typeface="Times New Roman" panose="02020603050405020304" pitchFamily="18" charset="0"/>
              </a:rPr>
              <a:t>OBP</a:t>
            </a:r>
            <a:r>
              <a:rPr lang="ja-JP" altLang="en-US" sz="1400" kern="100" dirty="0">
                <a:latin typeface="Meiryo UI" panose="020B0604030504040204" pitchFamily="50" charset="-128"/>
                <a:ea typeface="Meiryo UI" panose="020B0604030504040204" pitchFamily="50" charset="-128"/>
                <a:cs typeface="Times New Roman" panose="02020603050405020304" pitchFamily="18" charset="0"/>
              </a:rPr>
              <a:t>開発協議会・大阪城</a:t>
            </a:r>
            <a:r>
              <a:rPr lang="en-US" altLang="ja-JP" sz="1400" kern="100" dirty="0">
                <a:latin typeface="Meiryo UI" panose="020B0604030504040204" pitchFamily="50" charset="-128"/>
                <a:ea typeface="Meiryo UI" panose="020B0604030504040204" pitchFamily="50" charset="-128"/>
                <a:cs typeface="Times New Roman" panose="02020603050405020304" pitchFamily="18" charset="0"/>
              </a:rPr>
              <a:t>PMO</a:t>
            </a:r>
            <a:r>
              <a:rPr lang="ja-JP" altLang="en-US" sz="1400" kern="100" dirty="0">
                <a:latin typeface="Meiryo UI" panose="020B0604030504040204" pitchFamily="50" charset="-128"/>
                <a:ea typeface="Meiryo UI" panose="020B0604030504040204" pitchFamily="50" charset="-128"/>
                <a:cs typeface="Times New Roman" panose="02020603050405020304" pitchFamily="18" charset="0"/>
              </a:rPr>
              <a:t>事業者との協議の開始</a:t>
            </a:r>
            <a:endParaRPr lang="en-US" altLang="ja-JP" sz="1400" kern="100" dirty="0">
              <a:latin typeface="Meiryo UI" panose="020B0604030504040204" pitchFamily="50" charset="-128"/>
              <a:ea typeface="Meiryo UI" panose="020B0604030504040204" pitchFamily="50" charset="-128"/>
              <a:cs typeface="Times New Roman" panose="02020603050405020304" pitchFamily="18" charset="0"/>
            </a:endParaRPr>
          </a:p>
          <a:p>
            <a:pPr>
              <a:lnSpc>
                <a:spcPct val="200000"/>
              </a:lnSpc>
              <a:spcAft>
                <a:spcPts val="600"/>
              </a:spcAft>
            </a:pPr>
            <a:r>
              <a:rPr lang="ja-JP" altLang="en-US" sz="1400" kern="100" dirty="0">
                <a:latin typeface="Meiryo UI" panose="020B0604030504040204" pitchFamily="50" charset="-128"/>
                <a:ea typeface="Meiryo UI" panose="020B0604030504040204" pitchFamily="50" charset="-128"/>
                <a:cs typeface="Times New Roman" panose="02020603050405020304" pitchFamily="18" charset="0"/>
              </a:rPr>
              <a:t>　　　課題：両岸での賑わい機能</a:t>
            </a:r>
            <a:r>
              <a:rPr lang="ja-JP" altLang="en-US" sz="1400" kern="100" dirty="0" smtClean="0">
                <a:latin typeface="Meiryo UI" panose="020B0604030504040204" pitchFamily="50" charset="-128"/>
                <a:ea typeface="Meiryo UI" panose="020B0604030504040204" pitchFamily="50" charset="-128"/>
                <a:cs typeface="Times New Roman" panose="02020603050405020304" pitchFamily="18" charset="0"/>
              </a:rPr>
              <a:t>の</a:t>
            </a:r>
            <a:r>
              <a:rPr lang="ja-JP" altLang="en-US" sz="1400" kern="100" dirty="0">
                <a:latin typeface="Meiryo UI" panose="020B0604030504040204" pitchFamily="50" charset="-128"/>
                <a:ea typeface="Meiryo UI" panose="020B0604030504040204" pitchFamily="50" charset="-128"/>
                <a:cs typeface="Times New Roman" panose="02020603050405020304" pitchFamily="18" charset="0"/>
              </a:rPr>
              <a:t>検討</a:t>
            </a:r>
            <a:endParaRPr lang="en-US" altLang="ja-JP" sz="1400" kern="100" dirty="0">
              <a:latin typeface="Meiryo UI" panose="020B0604030504040204" pitchFamily="50" charset="-128"/>
              <a:ea typeface="Meiryo UI" panose="020B0604030504040204" pitchFamily="50" charset="-128"/>
              <a:cs typeface="Times New Roman" panose="02020603050405020304" pitchFamily="18" charset="0"/>
            </a:endParaRPr>
          </a:p>
          <a:p>
            <a:pPr>
              <a:spcBef>
                <a:spcPts val="600"/>
              </a:spcBef>
              <a:spcAft>
                <a:spcPts val="0"/>
              </a:spcAft>
            </a:pPr>
            <a:r>
              <a:rPr lang="ja-JP" altLang="en-US" sz="1800" kern="100" dirty="0" smtClean="0">
                <a:latin typeface="Meiryo UI" panose="020B0604030504040204" pitchFamily="50" charset="-128"/>
                <a:ea typeface="Meiryo UI" panose="020B0604030504040204" pitchFamily="50" charset="-128"/>
                <a:cs typeface="Times New Roman" panose="02020603050405020304" pitchFamily="18" charset="0"/>
              </a:rPr>
              <a:t>◆地先利用支援</a:t>
            </a:r>
            <a:endParaRPr lang="en-US" altLang="ja-JP" sz="1800" kern="100" dirty="0" smtClean="0">
              <a:latin typeface="Meiryo UI" panose="020B0604030504040204" pitchFamily="50" charset="-128"/>
              <a:ea typeface="Meiryo UI" panose="020B0604030504040204" pitchFamily="50" charset="-128"/>
              <a:cs typeface="Times New Roman" panose="02020603050405020304" pitchFamily="18" charset="0"/>
            </a:endParaRPr>
          </a:p>
          <a:p>
            <a:pPr>
              <a:spcBef>
                <a:spcPts val="600"/>
              </a:spcBef>
              <a:spcAft>
                <a:spcPts val="0"/>
              </a:spcAft>
            </a:pPr>
            <a:r>
              <a:rPr lang="ja-JP" altLang="en-US" sz="1400" kern="100" dirty="0" smtClean="0">
                <a:latin typeface="Meiryo UI" panose="020B0604030504040204" pitchFamily="50" charset="-128"/>
                <a:ea typeface="Meiryo UI" panose="020B0604030504040204" pitchFamily="50" charset="-128"/>
                <a:cs typeface="Times New Roman" panose="02020603050405020304" pitchFamily="18" charset="0"/>
              </a:rPr>
              <a:t>　　　  </a:t>
            </a:r>
            <a:r>
              <a:rPr lang="en-US" altLang="ja-JP" sz="1400" kern="100" dirty="0" smtClean="0">
                <a:latin typeface="Meiryo UI" panose="020B0604030504040204" pitchFamily="50" charset="-128"/>
                <a:ea typeface="Meiryo UI" panose="020B0604030504040204" pitchFamily="50" charset="-128"/>
                <a:cs typeface="Times New Roman" panose="02020603050405020304" pitchFamily="18" charset="0"/>
              </a:rPr>
              <a:t>1.</a:t>
            </a:r>
            <a:r>
              <a:rPr lang="ja-JP" altLang="en-US" sz="1400" kern="100" dirty="0" smtClean="0">
                <a:latin typeface="Meiryo UI" panose="020B0604030504040204" pitchFamily="50" charset="-128"/>
                <a:ea typeface="Meiryo UI" panose="020B0604030504040204" pitchFamily="50" charset="-128"/>
                <a:cs typeface="Times New Roman" panose="02020603050405020304" pitchFamily="18" charset="0"/>
              </a:rPr>
              <a:t>地先利用社会実験スキームの構築</a:t>
            </a:r>
            <a:endParaRPr lang="en-US" altLang="ja-JP" sz="1400" kern="100" dirty="0" smtClean="0">
              <a:latin typeface="Meiryo UI" panose="020B0604030504040204" pitchFamily="50" charset="-128"/>
              <a:ea typeface="Meiryo UI" panose="020B0604030504040204" pitchFamily="50" charset="-128"/>
              <a:cs typeface="Times New Roman" panose="02020603050405020304" pitchFamily="18" charset="0"/>
            </a:endParaRPr>
          </a:p>
          <a:p>
            <a:pPr>
              <a:spcAft>
                <a:spcPts val="0"/>
              </a:spcAft>
            </a:pPr>
            <a:r>
              <a:rPr lang="ja-JP" altLang="en-US" sz="1400" kern="100" dirty="0">
                <a:latin typeface="Meiryo UI" panose="020B0604030504040204" pitchFamily="50" charset="-128"/>
                <a:ea typeface="Meiryo UI" panose="020B0604030504040204" pitchFamily="50" charset="-128"/>
                <a:cs typeface="Times New Roman" panose="02020603050405020304" pitchFamily="18" charset="0"/>
              </a:rPr>
              <a:t>　</a:t>
            </a:r>
            <a:r>
              <a:rPr lang="ja-JP" altLang="en-US" sz="1400" kern="100" dirty="0" smtClean="0">
                <a:latin typeface="Meiryo UI" panose="020B0604030504040204" pitchFamily="50" charset="-128"/>
                <a:ea typeface="Meiryo UI" panose="020B0604030504040204" pitchFamily="50" charset="-128"/>
                <a:cs typeface="Times New Roman" panose="02020603050405020304" pitchFamily="18" charset="0"/>
              </a:rPr>
              <a:t>　　　　　</a:t>
            </a:r>
            <a:r>
              <a:rPr lang="en-US" altLang="ja-JP" sz="1400" kern="100" dirty="0" smtClean="0">
                <a:latin typeface="Meiryo UI" panose="020B0604030504040204" pitchFamily="50" charset="-128"/>
                <a:ea typeface="Meiryo UI" panose="020B0604030504040204" pitchFamily="50" charset="-128"/>
                <a:cs typeface="Times New Roman" panose="02020603050405020304" pitchFamily="18" charset="0"/>
              </a:rPr>
              <a:t>※</a:t>
            </a:r>
            <a:r>
              <a:rPr lang="ja-JP" altLang="en-US" sz="1400" kern="100" dirty="0" smtClean="0">
                <a:latin typeface="Meiryo UI" panose="020B0604030504040204" pitchFamily="50" charset="-128"/>
                <a:ea typeface="Meiryo UI" panose="020B0604030504040204" pitchFamily="50" charset="-128"/>
                <a:cs typeface="Times New Roman" panose="02020603050405020304" pitchFamily="18" charset="0"/>
              </a:rPr>
              <a:t>オーソリティによる河川占有とパートナーズによる地権者等の利活用支援</a:t>
            </a:r>
            <a:endParaRPr lang="en-US" altLang="ja-JP" sz="1400" kern="100" dirty="0" smtClean="0">
              <a:latin typeface="Meiryo UI" panose="020B0604030504040204" pitchFamily="50" charset="-128"/>
              <a:ea typeface="Meiryo UI" panose="020B0604030504040204" pitchFamily="50" charset="-128"/>
              <a:cs typeface="Times New Roman" panose="02020603050405020304" pitchFamily="18" charset="0"/>
            </a:endParaRPr>
          </a:p>
          <a:p>
            <a:pPr>
              <a:spcBef>
                <a:spcPts val="300"/>
              </a:spcBef>
              <a:spcAft>
                <a:spcPts val="0"/>
              </a:spcAft>
            </a:pPr>
            <a:r>
              <a:rPr lang="ja-JP" altLang="en-US" sz="1400" kern="100" dirty="0">
                <a:latin typeface="Meiryo UI" panose="020B0604030504040204" pitchFamily="50" charset="-128"/>
                <a:ea typeface="Meiryo UI" panose="020B0604030504040204" pitchFamily="50" charset="-128"/>
                <a:cs typeface="Times New Roman" panose="02020603050405020304" pitchFamily="18" charset="0"/>
              </a:rPr>
              <a:t>　</a:t>
            </a:r>
            <a:r>
              <a:rPr lang="ja-JP" altLang="en-US" sz="1400" kern="100" dirty="0" smtClean="0">
                <a:latin typeface="Meiryo UI" panose="020B0604030504040204" pitchFamily="50" charset="-128"/>
                <a:ea typeface="Meiryo UI" panose="020B0604030504040204" pitchFamily="50" charset="-128"/>
                <a:cs typeface="Times New Roman" panose="02020603050405020304" pitchFamily="18" charset="0"/>
              </a:rPr>
              <a:t>　　  </a:t>
            </a:r>
            <a:r>
              <a:rPr lang="en-US" altLang="ja-JP" sz="1400" kern="100" dirty="0" smtClean="0">
                <a:latin typeface="Meiryo UI" panose="020B0604030504040204" pitchFamily="50" charset="-128"/>
                <a:ea typeface="Meiryo UI" panose="020B0604030504040204" pitchFamily="50" charset="-128"/>
                <a:cs typeface="Times New Roman" panose="02020603050405020304" pitchFamily="18" charset="0"/>
              </a:rPr>
              <a:t>2.</a:t>
            </a:r>
            <a:r>
              <a:rPr lang="ja-JP" altLang="en-US" sz="1400" kern="100" dirty="0" smtClean="0">
                <a:latin typeface="Meiryo UI" panose="020B0604030504040204" pitchFamily="50" charset="-128"/>
                <a:ea typeface="Meiryo UI" panose="020B0604030504040204" pitchFamily="50" charset="-128"/>
                <a:cs typeface="Times New Roman" panose="02020603050405020304" pitchFamily="18" charset="0"/>
              </a:rPr>
              <a:t>地先利用スキームの課題整理、事業費のケーススタディ</a:t>
            </a:r>
            <a:endParaRPr lang="en-US" altLang="ja-JP" sz="1400" kern="100" dirty="0" smtClean="0">
              <a:latin typeface="Meiryo UI" panose="020B0604030504040204" pitchFamily="50" charset="-128"/>
              <a:ea typeface="Meiryo UI" panose="020B0604030504040204" pitchFamily="50" charset="-128"/>
              <a:cs typeface="Times New Roman" panose="02020603050405020304" pitchFamily="18" charset="0"/>
            </a:endParaRPr>
          </a:p>
          <a:p>
            <a:pPr marL="108000">
              <a:spcBef>
                <a:spcPts val="300"/>
              </a:spcBef>
            </a:pPr>
            <a:r>
              <a:rPr lang="ja-JP" altLang="en-US" sz="1400" kern="100" dirty="0" smtClean="0">
                <a:latin typeface="Meiryo UI" panose="020B0604030504040204" pitchFamily="50" charset="-128"/>
                <a:ea typeface="Meiryo UI" panose="020B0604030504040204" pitchFamily="50" charset="-128"/>
                <a:cs typeface="Times New Roman" panose="02020603050405020304" pitchFamily="18" charset="0"/>
              </a:rPr>
              <a:t>　　  </a:t>
            </a:r>
            <a:r>
              <a:rPr lang="en-US" altLang="ja-JP" sz="1400" kern="100" dirty="0" smtClean="0">
                <a:latin typeface="Meiryo UI" panose="020B0604030504040204" pitchFamily="50" charset="-128"/>
                <a:ea typeface="Meiryo UI" panose="020B0604030504040204" pitchFamily="50" charset="-128"/>
                <a:cs typeface="Times New Roman" panose="02020603050405020304" pitchFamily="18" charset="0"/>
              </a:rPr>
              <a:t>3.</a:t>
            </a:r>
            <a:r>
              <a:rPr lang="ja-JP" altLang="en-US" sz="1400" kern="100" dirty="0" smtClean="0">
                <a:latin typeface="Meiryo UI" panose="020B0604030504040204" pitchFamily="50" charset="-128"/>
                <a:ea typeface="Meiryo UI" panose="020B0604030504040204" pitchFamily="50" charset="-128"/>
                <a:cs typeface="Times New Roman" panose="02020603050405020304" pitchFamily="18" charset="0"/>
              </a:rPr>
              <a:t>地先での川床やオープンテラスの社会実験（Ｈ</a:t>
            </a:r>
            <a:r>
              <a:rPr lang="en-US" altLang="ja-JP" sz="1400" kern="100" dirty="0" smtClean="0">
                <a:latin typeface="Meiryo UI" panose="020B0604030504040204" pitchFamily="50" charset="-128"/>
                <a:ea typeface="Meiryo UI" panose="020B0604030504040204" pitchFamily="50" charset="-128"/>
                <a:cs typeface="Times New Roman" panose="02020603050405020304" pitchFamily="18" charset="0"/>
              </a:rPr>
              <a:t>27</a:t>
            </a:r>
            <a:r>
              <a:rPr lang="ja-JP" altLang="en-US" sz="1400" kern="100" dirty="0" smtClean="0">
                <a:latin typeface="Meiryo UI" panose="020B0604030504040204" pitchFamily="50" charset="-128"/>
                <a:ea typeface="Meiryo UI" panose="020B0604030504040204" pitchFamily="50" charset="-128"/>
                <a:cs typeface="Times New Roman" panose="02020603050405020304" pitchFamily="18" charset="0"/>
              </a:rPr>
              <a:t>年度実績</a:t>
            </a:r>
            <a:r>
              <a:rPr lang="en-US" altLang="ja-JP" sz="1400" kern="100" dirty="0" smtClean="0">
                <a:latin typeface="Meiryo UI" panose="020B0604030504040204" pitchFamily="50" charset="-128"/>
                <a:ea typeface="Meiryo UI" panose="020B0604030504040204" pitchFamily="50" charset="-128"/>
                <a:cs typeface="Times New Roman" panose="02020603050405020304" pitchFamily="18" charset="0"/>
              </a:rPr>
              <a:t>1</a:t>
            </a:r>
            <a:r>
              <a:rPr lang="ja-JP" altLang="en-US" sz="1400" kern="100" dirty="0" smtClean="0">
                <a:latin typeface="Meiryo UI" panose="020B0604030504040204" pitchFamily="50" charset="-128"/>
                <a:ea typeface="Meiryo UI" panose="020B0604030504040204" pitchFamily="50" charset="-128"/>
                <a:cs typeface="Times New Roman" panose="02020603050405020304" pitchFamily="18" charset="0"/>
              </a:rPr>
              <a:t>件（本町橋））</a:t>
            </a:r>
            <a:endParaRPr lang="en-US" altLang="ja-JP" sz="1400" kern="100" dirty="0" smtClean="0">
              <a:latin typeface="Meiryo UI" panose="020B0604030504040204" pitchFamily="50" charset="-128"/>
              <a:ea typeface="Meiryo UI" panose="020B0604030504040204" pitchFamily="50" charset="-128"/>
              <a:cs typeface="Times New Roman" panose="02020603050405020304" pitchFamily="18" charset="0"/>
            </a:endParaRPr>
          </a:p>
          <a:p>
            <a:pPr marL="108000">
              <a:spcBef>
                <a:spcPts val="300"/>
              </a:spcBef>
            </a:pPr>
            <a:r>
              <a:rPr lang="ja-JP" altLang="en-US" sz="1400" kern="100" dirty="0" smtClean="0">
                <a:latin typeface="Meiryo UI" panose="020B0604030504040204" pitchFamily="50" charset="-128"/>
                <a:ea typeface="Meiryo UI" panose="020B0604030504040204" pitchFamily="50" charset="-128"/>
                <a:cs typeface="Times New Roman" panose="02020603050405020304" pitchFamily="18" charset="0"/>
              </a:rPr>
              <a:t>　　  </a:t>
            </a:r>
            <a:r>
              <a:rPr lang="en-US" altLang="ja-JP" sz="1400" kern="100" dirty="0" smtClean="0">
                <a:latin typeface="Meiryo UI" panose="020B0604030504040204" pitchFamily="50" charset="-128"/>
                <a:ea typeface="Meiryo UI" panose="020B0604030504040204" pitchFamily="50" charset="-128"/>
                <a:cs typeface="Times New Roman" panose="02020603050405020304" pitchFamily="18" charset="0"/>
              </a:rPr>
              <a:t>4.</a:t>
            </a:r>
            <a:r>
              <a:rPr lang="ja-JP" altLang="en-US" sz="1400" kern="100" dirty="0" smtClean="0">
                <a:latin typeface="Meiryo UI" panose="020B0604030504040204" pitchFamily="50" charset="-128"/>
                <a:ea typeface="Meiryo UI" panose="020B0604030504040204" pitchFamily="50" charset="-128"/>
                <a:cs typeface="Times New Roman" panose="02020603050405020304" pitchFamily="18" charset="0"/>
              </a:rPr>
              <a:t>他エリアでの地先活用の可能性の検証（８候補）</a:t>
            </a:r>
            <a:endParaRPr lang="en-US" altLang="ja-JP" sz="1400" kern="100" dirty="0" smtClean="0">
              <a:latin typeface="Meiryo UI" panose="020B0604030504040204" pitchFamily="50" charset="-128"/>
              <a:ea typeface="Meiryo UI" panose="020B0604030504040204" pitchFamily="50" charset="-128"/>
              <a:cs typeface="Times New Roman" panose="02020603050405020304" pitchFamily="18" charset="0"/>
            </a:endParaRPr>
          </a:p>
          <a:p>
            <a:pPr marL="108000">
              <a:lnSpc>
                <a:spcPct val="200000"/>
              </a:lnSpc>
              <a:spcBef>
                <a:spcPts val="300"/>
              </a:spcBef>
            </a:pPr>
            <a:r>
              <a:rPr lang="en-US" altLang="ja-JP" sz="1400" kern="100" dirty="0" smtClean="0">
                <a:latin typeface="Meiryo UI" panose="020B0604030504040204" pitchFamily="50" charset="-128"/>
                <a:ea typeface="Meiryo UI" panose="020B0604030504040204" pitchFamily="50" charset="-128"/>
                <a:cs typeface="Times New Roman" panose="02020603050405020304" pitchFamily="18" charset="0"/>
              </a:rPr>
              <a:t>    </a:t>
            </a:r>
            <a:r>
              <a:rPr lang="ja-JP" altLang="en-US" sz="1400" kern="100" dirty="0" smtClean="0">
                <a:latin typeface="Meiryo UI" panose="020B0604030504040204" pitchFamily="50" charset="-128"/>
                <a:ea typeface="Meiryo UI" panose="020B0604030504040204" pitchFamily="50" charset="-128"/>
                <a:cs typeface="Times New Roman" panose="02020603050405020304" pitchFamily="18" charset="0"/>
              </a:rPr>
              <a:t>課題：本格利用に向けての地域協議会設立のための条件整理</a:t>
            </a:r>
            <a:endParaRPr lang="en-US" altLang="ja-JP" sz="1400" kern="100" dirty="0" smtClean="0">
              <a:latin typeface="Meiryo UI" panose="020B0604030504040204" pitchFamily="50" charset="-128"/>
              <a:ea typeface="Meiryo UI" panose="020B0604030504040204" pitchFamily="50" charset="-128"/>
              <a:cs typeface="Times New Roman" panose="02020603050405020304" pitchFamily="18" charset="0"/>
            </a:endParaRPr>
          </a:p>
        </p:txBody>
      </p:sp>
      <p:sp>
        <p:nvSpPr>
          <p:cNvPr id="98" name="テキスト ボックス 3"/>
          <p:cNvSpPr txBox="1"/>
          <p:nvPr/>
        </p:nvSpPr>
        <p:spPr>
          <a:xfrm>
            <a:off x="3005951" y="4538706"/>
            <a:ext cx="3113564" cy="408623"/>
          </a:xfrm>
          <a:prstGeom prst="roundRect">
            <a:avLst/>
          </a:prstGeom>
          <a:ln/>
        </p:spPr>
        <p:style>
          <a:lnRef idx="3">
            <a:schemeClr val="lt1"/>
          </a:lnRef>
          <a:fillRef idx="1">
            <a:schemeClr val="accent4"/>
          </a:fillRef>
          <a:effectRef idx="1">
            <a:schemeClr val="accent4"/>
          </a:effectRef>
          <a:fontRef idx="minor">
            <a:schemeClr val="lt1"/>
          </a:fontRef>
        </p:style>
        <p:txBody>
          <a:bodyPr rot="0" spcFirstLastPara="0" vert="horz" wrap="square" lIns="0" tIns="0" rIns="0" bIns="0" numCol="1" spcCol="0" rtlCol="0" fromWordArt="0" anchor="ctr" anchorCtr="0" forceAA="0" compatLnSpc="1">
            <a:prstTxWarp prst="textNoShape">
              <a:avLst/>
            </a:prstTxWarp>
            <a:spAutoFit/>
          </a:bodyPr>
          <a:lstStyle/>
          <a:p>
            <a:pPr algn="ctr">
              <a:lnSpc>
                <a:spcPct val="150000"/>
              </a:lnSpc>
              <a:spcAft>
                <a:spcPts val="0"/>
              </a:spcAft>
            </a:pPr>
            <a:r>
              <a:rPr lang="ja-JP" altLang="en-US" sz="1600" kern="100" dirty="0" smtClean="0">
                <a:latin typeface="HGPｺﾞｼｯｸE" panose="020B0900000000000000" pitchFamily="50" charset="-128"/>
                <a:ea typeface="HGPｺﾞｼｯｸE" panose="020B0900000000000000" pitchFamily="50" charset="-128"/>
                <a:cs typeface="Times New Roman" panose="02020603050405020304" pitchFamily="18" charset="0"/>
              </a:rPr>
              <a:t>Ｈ２７年度の取組み（課題・成果）</a:t>
            </a:r>
            <a:endParaRPr lang="ja-JP" sz="1600" kern="100" dirty="0">
              <a:effectLst/>
              <a:latin typeface="HGPｺﾞｼｯｸE" panose="020B0900000000000000" pitchFamily="50" charset="-128"/>
              <a:ea typeface="HGPｺﾞｼｯｸE" panose="020B0900000000000000" pitchFamily="50" charset="-128"/>
              <a:cs typeface="Times New Roman" panose="02020603050405020304" pitchFamily="18" charset="0"/>
            </a:endParaRPr>
          </a:p>
        </p:txBody>
      </p:sp>
      <p:sp>
        <p:nvSpPr>
          <p:cNvPr id="3" name="二等辺三角形 2"/>
          <p:cNvSpPr/>
          <p:nvPr/>
        </p:nvSpPr>
        <p:spPr>
          <a:xfrm rot="10800000">
            <a:off x="8167950" y="3600000"/>
            <a:ext cx="800100" cy="219766"/>
          </a:xfrm>
          <a:prstGeom prst="triangl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43" name="Picture 2"/>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539056" y="9087968"/>
            <a:ext cx="2138894" cy="111416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 name="図 9"/>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633859" y="4459539"/>
            <a:ext cx="1799521" cy="1350610"/>
          </a:xfrm>
          <a:prstGeom prst="rect">
            <a:avLst/>
          </a:prstGeom>
        </p:spPr>
      </p:pic>
      <p:sp>
        <p:nvSpPr>
          <p:cNvPr id="44" name="テキスト ボックス 3"/>
          <p:cNvSpPr txBox="1"/>
          <p:nvPr/>
        </p:nvSpPr>
        <p:spPr>
          <a:xfrm>
            <a:off x="10124220" y="4469636"/>
            <a:ext cx="4475908" cy="3828598"/>
          </a:xfrm>
          <a:prstGeom prst="rect">
            <a:avLst/>
          </a:prstGeom>
          <a:noFill/>
          <a:ln w="12700">
            <a:solidFill>
              <a:srgbClr val="FF0000"/>
            </a:solidFill>
            <a:prstDash val="sysDash"/>
          </a:ln>
          <a:effectLst/>
        </p:spPr>
        <p:txBody>
          <a:bodyPr rot="0" spcFirstLastPara="0" vert="horz" wrap="square" lIns="72000" tIns="0" rIns="0" bIns="0" numCol="1" spcCol="0" rtlCol="0" fromWordArt="0" anchor="t" anchorCtr="0" forceAA="0" compatLnSpc="1">
            <a:prstTxWarp prst="textNoShape">
              <a:avLst/>
            </a:prstTxWarp>
            <a:noAutofit/>
          </a:bodyPr>
          <a:lstStyle/>
          <a:p>
            <a:pPr>
              <a:buFont typeface="Wingdings" panose="05000000000000000000" pitchFamily="2" charset="2"/>
              <a:buChar char="l"/>
            </a:pPr>
            <a:endParaRPr lang="en-US" altLang="ja-JP" sz="1200" kern="100" dirty="0" smtClean="0">
              <a:latin typeface="Meiryo UI" panose="020B0604030504040204" pitchFamily="50" charset="-128"/>
              <a:ea typeface="Meiryo UI" panose="020B0604030504040204" pitchFamily="50" charset="-128"/>
              <a:cs typeface="Times New Roman" panose="02020603050405020304" pitchFamily="18" charset="0"/>
            </a:endParaRPr>
          </a:p>
          <a:p>
            <a:pPr>
              <a:buFont typeface="Wingdings" panose="05000000000000000000" pitchFamily="2" charset="2"/>
              <a:buChar char="l"/>
            </a:pPr>
            <a:endParaRPr lang="en-US" altLang="ja-JP" sz="1200" kern="100" dirty="0">
              <a:latin typeface="Meiryo UI" panose="020B0604030504040204" pitchFamily="50" charset="-128"/>
              <a:ea typeface="Meiryo UI" panose="020B0604030504040204" pitchFamily="50" charset="-128"/>
              <a:cs typeface="Times New Roman" panose="02020603050405020304" pitchFamily="18" charset="0"/>
            </a:endParaRPr>
          </a:p>
          <a:p>
            <a:pPr>
              <a:buFont typeface="Wingdings" panose="05000000000000000000" pitchFamily="2" charset="2"/>
              <a:buChar char="l"/>
            </a:pPr>
            <a:endParaRPr lang="en-US" altLang="ja-JP" sz="1400" kern="100" dirty="0" smtClean="0">
              <a:latin typeface="Meiryo UI" panose="020B0604030504040204" pitchFamily="50" charset="-128"/>
              <a:ea typeface="Meiryo UI" panose="020B0604030504040204" pitchFamily="50" charset="-128"/>
              <a:cs typeface="Times New Roman" panose="02020603050405020304" pitchFamily="18" charset="0"/>
            </a:endParaRPr>
          </a:p>
          <a:p>
            <a:r>
              <a:rPr lang="ja-JP" altLang="en-US" sz="1800" kern="100" dirty="0">
                <a:latin typeface="Meiryo UI" panose="020B0604030504040204" pitchFamily="50" charset="-128"/>
                <a:ea typeface="Meiryo UI" panose="020B0604030504040204" pitchFamily="50" charset="-128"/>
                <a:cs typeface="Times New Roman" panose="02020603050405020304" pitchFamily="18" charset="0"/>
              </a:rPr>
              <a:t>◆拠点利活用（社会実験）</a:t>
            </a:r>
            <a:r>
              <a:rPr lang="ja-JP" altLang="en-US" sz="1800" kern="100" dirty="0" smtClean="0">
                <a:latin typeface="Meiryo UI" panose="020B0604030504040204" pitchFamily="50" charset="-128"/>
                <a:ea typeface="Meiryo UI" panose="020B0604030504040204" pitchFamily="50" charset="-128"/>
                <a:cs typeface="Times New Roman" panose="02020603050405020304" pitchFamily="18" charset="0"/>
              </a:rPr>
              <a:t>と継続支援</a:t>
            </a:r>
            <a:endParaRPr lang="en-US" altLang="ja-JP" sz="1800" kern="100" dirty="0">
              <a:latin typeface="Meiryo UI" panose="020B0604030504040204" pitchFamily="50" charset="-128"/>
              <a:ea typeface="Meiryo UI" panose="020B0604030504040204" pitchFamily="50" charset="-128"/>
              <a:cs typeface="Times New Roman" panose="02020603050405020304" pitchFamily="18" charset="0"/>
            </a:endParaRPr>
          </a:p>
          <a:p>
            <a:r>
              <a:rPr lang="ja-JP" altLang="en-US" sz="1800" kern="100" dirty="0" smtClean="0">
                <a:latin typeface="Meiryo UI" panose="020B0604030504040204" pitchFamily="50" charset="-128"/>
                <a:ea typeface="Meiryo UI" panose="020B0604030504040204" pitchFamily="50" charset="-128"/>
                <a:cs typeface="Times New Roman" panose="02020603050405020304" pitchFamily="18" charset="0"/>
              </a:rPr>
              <a:t>　</a:t>
            </a:r>
            <a:r>
              <a:rPr lang="en-US" altLang="ja-JP" sz="1400" kern="100" dirty="0" smtClean="0">
                <a:latin typeface="Meiryo UI" panose="020B0604030504040204" pitchFamily="50" charset="-128"/>
                <a:ea typeface="Meiryo UI" panose="020B0604030504040204" pitchFamily="50" charset="-128"/>
                <a:cs typeface="Times New Roman" panose="02020603050405020304" pitchFamily="18" charset="0"/>
              </a:rPr>
              <a:t>※</a:t>
            </a:r>
            <a:r>
              <a:rPr lang="ja-JP" altLang="en-US" sz="1400" kern="100" dirty="0" smtClean="0">
                <a:latin typeface="Meiryo UI" panose="020B0604030504040204" pitchFamily="50" charset="-128"/>
                <a:ea typeface="Meiryo UI" panose="020B0604030504040204" pitchFamily="50" charset="-128"/>
                <a:cs typeface="Times New Roman" panose="02020603050405020304" pitchFamily="18" charset="0"/>
              </a:rPr>
              <a:t>都市・地域再生等利用区域指定を目標とする下記活動</a:t>
            </a:r>
            <a:endParaRPr lang="en-US" altLang="ja-JP" sz="1400" kern="100" dirty="0" smtClean="0">
              <a:latin typeface="Meiryo UI" panose="020B0604030504040204" pitchFamily="50" charset="-128"/>
              <a:ea typeface="Meiryo UI" panose="020B0604030504040204" pitchFamily="50" charset="-128"/>
              <a:cs typeface="Times New Roman" panose="02020603050405020304" pitchFamily="18" charset="0"/>
            </a:endParaRPr>
          </a:p>
          <a:p>
            <a:endParaRPr lang="en-US" altLang="ja-JP" sz="1600" kern="100" dirty="0" smtClean="0">
              <a:latin typeface="Meiryo UI" panose="020B0604030504040204" pitchFamily="50" charset="-128"/>
              <a:ea typeface="Meiryo UI" panose="020B0604030504040204" pitchFamily="50" charset="-128"/>
              <a:cs typeface="Times New Roman" panose="02020603050405020304" pitchFamily="18" charset="0"/>
            </a:endParaRPr>
          </a:p>
          <a:p>
            <a:r>
              <a:rPr lang="ja-JP" altLang="en-US" sz="1600" kern="100" dirty="0">
                <a:latin typeface="Meiryo UI" panose="020B0604030504040204" pitchFamily="50" charset="-128"/>
                <a:ea typeface="Meiryo UI" panose="020B0604030504040204" pitchFamily="50" charset="-128"/>
                <a:cs typeface="Times New Roman" panose="02020603050405020304" pitchFamily="18" charset="0"/>
              </a:rPr>
              <a:t>　</a:t>
            </a:r>
            <a:r>
              <a:rPr lang="en-US" altLang="ja-JP" sz="1600" kern="100" dirty="0">
                <a:latin typeface="Meiryo UI" panose="020B0604030504040204" pitchFamily="50" charset="-128"/>
                <a:ea typeface="Meiryo UI" panose="020B0604030504040204" pitchFamily="50" charset="-128"/>
                <a:cs typeface="Times New Roman" panose="02020603050405020304" pitchFamily="18" charset="0"/>
              </a:rPr>
              <a:t>【</a:t>
            </a:r>
            <a:r>
              <a:rPr lang="ja-JP" altLang="en-US" sz="1600" kern="100" dirty="0">
                <a:latin typeface="Meiryo UI" panose="020B0604030504040204" pitchFamily="50" charset="-128"/>
                <a:ea typeface="Meiryo UI" panose="020B0604030504040204" pitchFamily="50" charset="-128"/>
                <a:cs typeface="Times New Roman" panose="02020603050405020304" pitchFamily="18" charset="0"/>
              </a:rPr>
              <a:t>本町橋</a:t>
            </a:r>
            <a:r>
              <a:rPr lang="en-US" altLang="ja-JP" sz="1600" kern="100" dirty="0" smtClean="0">
                <a:latin typeface="Meiryo UI" panose="020B0604030504040204" pitchFamily="50" charset="-128"/>
                <a:ea typeface="Meiryo UI" panose="020B0604030504040204" pitchFamily="50" charset="-128"/>
                <a:cs typeface="Times New Roman" panose="02020603050405020304" pitchFamily="18" charset="0"/>
              </a:rPr>
              <a:t>BASE】</a:t>
            </a:r>
            <a:endParaRPr lang="en-US" altLang="ja-JP" sz="1600" kern="100" dirty="0">
              <a:latin typeface="Meiryo UI" panose="020B0604030504040204" pitchFamily="50" charset="-128"/>
              <a:ea typeface="Meiryo UI" panose="020B0604030504040204" pitchFamily="50" charset="-128"/>
              <a:cs typeface="Times New Roman" panose="02020603050405020304" pitchFamily="18" charset="0"/>
            </a:endParaRPr>
          </a:p>
          <a:p>
            <a:pPr>
              <a:spcBef>
                <a:spcPts val="300"/>
              </a:spcBef>
            </a:pPr>
            <a:r>
              <a:rPr lang="ja-JP" altLang="en-US" sz="1600" kern="100" dirty="0">
                <a:latin typeface="Meiryo UI" panose="020B0604030504040204" pitchFamily="50" charset="-128"/>
                <a:ea typeface="Meiryo UI" panose="020B0604030504040204" pitchFamily="50" charset="-128"/>
                <a:cs typeface="Times New Roman" panose="02020603050405020304" pitchFamily="18" charset="0"/>
              </a:rPr>
              <a:t>　　</a:t>
            </a:r>
            <a:r>
              <a:rPr lang="ja-JP" altLang="en-US" sz="1400" kern="100" dirty="0">
                <a:latin typeface="Meiryo UI" panose="020B0604030504040204" pitchFamily="50" charset="-128"/>
                <a:ea typeface="Meiryo UI" panose="020B0604030504040204" pitchFamily="50" charset="-128"/>
                <a:cs typeface="Times New Roman" panose="02020603050405020304" pitchFamily="18" charset="0"/>
              </a:rPr>
              <a:t>・</a:t>
            </a:r>
            <a:r>
              <a:rPr lang="en-US" altLang="ja-JP" sz="1400" kern="100" dirty="0">
                <a:latin typeface="Meiryo UI" panose="020B0604030504040204" pitchFamily="50" charset="-128"/>
                <a:ea typeface="Meiryo UI" panose="020B0604030504040204" pitchFamily="50" charset="-128"/>
                <a:cs typeface="Times New Roman" panose="02020603050405020304" pitchFamily="18" charset="0"/>
              </a:rPr>
              <a:t>H27</a:t>
            </a:r>
            <a:r>
              <a:rPr lang="ja-JP" altLang="en-US" sz="1400" kern="100" dirty="0">
                <a:latin typeface="Meiryo UI" panose="020B0604030504040204" pitchFamily="50" charset="-128"/>
                <a:ea typeface="Meiryo UI" panose="020B0604030504040204" pitchFamily="50" charset="-128"/>
                <a:cs typeface="Times New Roman" panose="02020603050405020304" pitchFamily="18" charset="0"/>
              </a:rPr>
              <a:t>年度社会実験</a:t>
            </a:r>
            <a:r>
              <a:rPr lang="en-US" altLang="ja-JP" sz="1400" kern="100" dirty="0">
                <a:latin typeface="Meiryo UI" panose="020B0604030504040204" pitchFamily="50" charset="-128"/>
                <a:ea typeface="Meiryo UI" panose="020B0604030504040204" pitchFamily="50" charset="-128"/>
                <a:cs typeface="Times New Roman" panose="02020603050405020304" pitchFamily="18" charset="0"/>
              </a:rPr>
              <a:t>(</a:t>
            </a:r>
            <a:r>
              <a:rPr lang="ja-JP" altLang="en-US" sz="1400" kern="100" dirty="0">
                <a:latin typeface="Meiryo UI" panose="020B0604030504040204" pitchFamily="50" charset="-128"/>
                <a:ea typeface="Meiryo UI" panose="020B0604030504040204" pitchFamily="50" charset="-128"/>
                <a:cs typeface="Times New Roman" panose="02020603050405020304" pitchFamily="18" charset="0"/>
              </a:rPr>
              <a:t>本町橋</a:t>
            </a:r>
            <a:r>
              <a:rPr lang="en-US" altLang="ja-JP" sz="1400" kern="100" dirty="0">
                <a:latin typeface="Meiryo UI" panose="020B0604030504040204" pitchFamily="50" charset="-128"/>
                <a:ea typeface="Meiryo UI" panose="020B0604030504040204" pitchFamily="50" charset="-128"/>
                <a:cs typeface="Times New Roman" panose="02020603050405020304" pitchFamily="18" charset="0"/>
              </a:rPr>
              <a:t>)</a:t>
            </a:r>
            <a:r>
              <a:rPr lang="ja-JP" altLang="en-US" sz="1400" kern="100" dirty="0">
                <a:latin typeface="Meiryo UI" panose="020B0604030504040204" pitchFamily="50" charset="-128"/>
                <a:ea typeface="Meiryo UI" panose="020B0604030504040204" pitchFamily="50" charset="-128"/>
                <a:cs typeface="Times New Roman" panose="02020603050405020304" pitchFamily="18" charset="0"/>
              </a:rPr>
              <a:t>の地先</a:t>
            </a:r>
            <a:r>
              <a:rPr lang="ja-JP" altLang="en-US" sz="1400" kern="100" dirty="0" smtClean="0">
                <a:latin typeface="Meiryo UI" panose="020B0604030504040204" pitchFamily="50" charset="-128"/>
                <a:ea typeface="Meiryo UI" panose="020B0604030504040204" pitchFamily="50" charset="-128"/>
                <a:cs typeface="Times New Roman" panose="02020603050405020304" pitchFamily="18" charset="0"/>
              </a:rPr>
              <a:t>利用に</a:t>
            </a:r>
            <a:r>
              <a:rPr lang="ja-JP" altLang="en-US" sz="1400" kern="100" dirty="0">
                <a:latin typeface="Meiryo UI" panose="020B0604030504040204" pitchFamily="50" charset="-128"/>
                <a:ea typeface="Meiryo UI" panose="020B0604030504040204" pitchFamily="50" charset="-128"/>
                <a:cs typeface="Times New Roman" panose="02020603050405020304" pitchFamily="18" charset="0"/>
              </a:rPr>
              <a:t>向けた</a:t>
            </a:r>
            <a:r>
              <a:rPr lang="ja-JP" altLang="en-US" sz="1400" kern="100" dirty="0" smtClean="0">
                <a:latin typeface="Meiryo UI" panose="020B0604030504040204" pitchFamily="50" charset="-128"/>
                <a:ea typeface="Meiryo UI" panose="020B0604030504040204" pitchFamily="50" charset="-128"/>
                <a:cs typeface="Times New Roman" panose="02020603050405020304" pitchFamily="18" charset="0"/>
              </a:rPr>
              <a:t>支援</a:t>
            </a:r>
            <a:r>
              <a:rPr lang="ja-JP" altLang="en-US" sz="1400" kern="100" dirty="0">
                <a:latin typeface="Meiryo UI" panose="020B0604030504040204" pitchFamily="50" charset="-128"/>
                <a:ea typeface="Meiryo UI" panose="020B0604030504040204" pitchFamily="50" charset="-128"/>
                <a:cs typeface="Times New Roman" panose="02020603050405020304" pitchFamily="18" charset="0"/>
              </a:rPr>
              <a:t>　</a:t>
            </a:r>
            <a:endParaRPr lang="en-US" altLang="ja-JP" sz="1400" kern="100" dirty="0">
              <a:latin typeface="Meiryo UI" panose="020B0604030504040204" pitchFamily="50" charset="-128"/>
              <a:ea typeface="Meiryo UI" panose="020B0604030504040204" pitchFamily="50" charset="-128"/>
              <a:cs typeface="Times New Roman" panose="02020603050405020304" pitchFamily="18" charset="0"/>
            </a:endParaRPr>
          </a:p>
          <a:p>
            <a:r>
              <a:rPr lang="ja-JP" altLang="en-US" sz="1400" kern="100" dirty="0">
                <a:latin typeface="Meiryo UI" panose="020B0604030504040204" pitchFamily="50" charset="-128"/>
                <a:ea typeface="Meiryo UI" panose="020B0604030504040204" pitchFamily="50" charset="-128"/>
                <a:cs typeface="Times New Roman" panose="02020603050405020304" pitchFamily="18" charset="0"/>
              </a:rPr>
              <a:t>　　　等</a:t>
            </a:r>
            <a:r>
              <a:rPr lang="ja-JP" altLang="en-US" sz="1400" kern="100" dirty="0" smtClean="0">
                <a:latin typeface="Meiryo UI" panose="020B0604030504040204" pitchFamily="50" charset="-128"/>
                <a:ea typeface="Meiryo UI" panose="020B0604030504040204" pitchFamily="50" charset="-128"/>
                <a:cs typeface="Times New Roman" panose="02020603050405020304" pitchFamily="18" charset="0"/>
              </a:rPr>
              <a:t>の継続</a:t>
            </a:r>
            <a:endParaRPr lang="en-US" altLang="ja-JP" sz="1400" kern="100" dirty="0">
              <a:latin typeface="Meiryo UI" panose="020B0604030504040204" pitchFamily="50" charset="-128"/>
              <a:ea typeface="Meiryo UI" panose="020B0604030504040204" pitchFamily="50" charset="-128"/>
              <a:cs typeface="Times New Roman" panose="02020603050405020304" pitchFamily="18" charset="0"/>
            </a:endParaRPr>
          </a:p>
          <a:p>
            <a:pPr>
              <a:spcBef>
                <a:spcPts val="300"/>
              </a:spcBef>
            </a:pPr>
            <a:r>
              <a:rPr lang="ja-JP" altLang="en-US" sz="1400" kern="100" dirty="0" smtClean="0">
                <a:latin typeface="Meiryo UI" panose="020B0604030504040204" pitchFamily="50" charset="-128"/>
                <a:ea typeface="Meiryo UI" panose="020B0604030504040204" pitchFamily="50" charset="-128"/>
                <a:cs typeface="Times New Roman" panose="02020603050405020304" pitchFamily="18" charset="0"/>
              </a:rPr>
              <a:t>　　</a:t>
            </a:r>
            <a:endParaRPr lang="en-US" altLang="ja-JP" sz="1400" kern="100" dirty="0" smtClean="0">
              <a:latin typeface="Meiryo UI" panose="020B0604030504040204" pitchFamily="50" charset="-128"/>
              <a:ea typeface="Meiryo UI" panose="020B0604030504040204" pitchFamily="50" charset="-128"/>
              <a:cs typeface="Times New Roman" panose="02020603050405020304" pitchFamily="18" charset="0"/>
            </a:endParaRPr>
          </a:p>
          <a:p>
            <a:pPr>
              <a:spcBef>
                <a:spcPts val="300"/>
              </a:spcBef>
            </a:pPr>
            <a:r>
              <a:rPr lang="ja-JP" altLang="en-US" sz="1400" kern="100" dirty="0" smtClean="0">
                <a:latin typeface="Meiryo UI" panose="020B0604030504040204" pitchFamily="50" charset="-128"/>
                <a:ea typeface="Meiryo UI" panose="020B0604030504040204" pitchFamily="50" charset="-128"/>
                <a:cs typeface="Times New Roman" panose="02020603050405020304" pitchFamily="18" charset="0"/>
              </a:rPr>
              <a:t>　</a:t>
            </a:r>
            <a:r>
              <a:rPr lang="en-US" altLang="ja-JP" sz="1600" kern="100" dirty="0" smtClean="0">
                <a:latin typeface="Meiryo UI" panose="020B0604030504040204" pitchFamily="50" charset="-128"/>
                <a:ea typeface="Meiryo UI" panose="020B0604030504040204" pitchFamily="50" charset="-128"/>
                <a:cs typeface="Times New Roman" panose="02020603050405020304" pitchFamily="18" charset="0"/>
              </a:rPr>
              <a:t> 【</a:t>
            </a:r>
            <a:r>
              <a:rPr lang="ja-JP" altLang="en-US" sz="1600" kern="100" dirty="0" smtClean="0">
                <a:latin typeface="Meiryo UI" panose="020B0604030504040204" pitchFamily="50" charset="-128"/>
                <a:ea typeface="Meiryo UI" panose="020B0604030504040204" pitchFamily="50" charset="-128"/>
                <a:cs typeface="Times New Roman" panose="02020603050405020304" pitchFamily="18" charset="0"/>
              </a:rPr>
              <a:t>大阪城港周辺</a:t>
            </a:r>
            <a:r>
              <a:rPr lang="en-US" altLang="ja-JP" sz="1600" kern="100" dirty="0" smtClean="0">
                <a:latin typeface="Meiryo UI" panose="020B0604030504040204" pitchFamily="50" charset="-128"/>
                <a:ea typeface="Meiryo UI" panose="020B0604030504040204" pitchFamily="50" charset="-128"/>
                <a:cs typeface="Times New Roman" panose="02020603050405020304" pitchFamily="18" charset="0"/>
              </a:rPr>
              <a:t>】</a:t>
            </a:r>
          </a:p>
          <a:p>
            <a:pPr>
              <a:spcBef>
                <a:spcPts val="300"/>
              </a:spcBef>
            </a:pPr>
            <a:r>
              <a:rPr lang="ja-JP" altLang="en-US" sz="1400" kern="100" dirty="0" smtClean="0">
                <a:latin typeface="Meiryo UI" panose="020B0604030504040204" pitchFamily="50" charset="-128"/>
                <a:ea typeface="Meiryo UI" panose="020B0604030504040204" pitchFamily="50" charset="-128"/>
                <a:cs typeface="Times New Roman" panose="02020603050405020304" pitchFamily="18" charset="0"/>
              </a:rPr>
              <a:t>　　・</a:t>
            </a:r>
            <a:r>
              <a:rPr lang="en-US" altLang="ja-JP" sz="1400" kern="100" dirty="0" smtClean="0">
                <a:latin typeface="Meiryo UI" panose="020B0604030504040204" pitchFamily="50" charset="-128"/>
                <a:ea typeface="Meiryo UI" panose="020B0604030504040204" pitchFamily="50" charset="-128"/>
                <a:cs typeface="Times New Roman" panose="02020603050405020304" pitchFamily="18" charset="0"/>
              </a:rPr>
              <a:t>OBP</a:t>
            </a:r>
            <a:r>
              <a:rPr lang="ja-JP" altLang="en-US" sz="1400" kern="100" dirty="0">
                <a:latin typeface="Meiryo UI" panose="020B0604030504040204" pitchFamily="50" charset="-128"/>
                <a:ea typeface="Meiryo UI" panose="020B0604030504040204" pitchFamily="50" charset="-128"/>
                <a:cs typeface="Times New Roman" panose="02020603050405020304" pitchFamily="18" charset="0"/>
              </a:rPr>
              <a:t>開発</a:t>
            </a:r>
            <a:r>
              <a:rPr lang="ja-JP" altLang="en-US" sz="1400" kern="100" dirty="0" smtClean="0">
                <a:latin typeface="Meiryo UI" panose="020B0604030504040204" pitchFamily="50" charset="-128"/>
                <a:ea typeface="Meiryo UI" panose="020B0604030504040204" pitchFamily="50" charset="-128"/>
                <a:cs typeface="Times New Roman" panose="02020603050405020304" pitchFamily="18" charset="0"/>
              </a:rPr>
              <a:t>協議会、大阪城</a:t>
            </a:r>
            <a:r>
              <a:rPr lang="en-US" altLang="ja-JP" sz="1400" kern="100" dirty="0" smtClean="0">
                <a:latin typeface="Meiryo UI" panose="020B0604030504040204" pitchFamily="50" charset="-128"/>
                <a:ea typeface="Meiryo UI" panose="020B0604030504040204" pitchFamily="50" charset="-128"/>
                <a:cs typeface="Times New Roman" panose="02020603050405020304" pitchFamily="18" charset="0"/>
              </a:rPr>
              <a:t>PMO</a:t>
            </a:r>
            <a:r>
              <a:rPr lang="ja-JP" altLang="en-US" sz="1400" kern="100" dirty="0" smtClean="0">
                <a:latin typeface="Meiryo UI" panose="020B0604030504040204" pitchFamily="50" charset="-128"/>
                <a:ea typeface="Meiryo UI" panose="020B0604030504040204" pitchFamily="50" charset="-128"/>
                <a:cs typeface="Times New Roman" panose="02020603050405020304" pitchFamily="18" charset="0"/>
              </a:rPr>
              <a:t>事業者との協議に併せ、　</a:t>
            </a:r>
            <a:endParaRPr lang="en-US" altLang="ja-JP" sz="1400" kern="100" dirty="0" smtClean="0">
              <a:latin typeface="Meiryo UI" panose="020B0604030504040204" pitchFamily="50" charset="-128"/>
              <a:ea typeface="Meiryo UI" panose="020B0604030504040204" pitchFamily="50" charset="-128"/>
              <a:cs typeface="Times New Roman" panose="02020603050405020304" pitchFamily="18" charset="0"/>
            </a:endParaRPr>
          </a:p>
          <a:p>
            <a:r>
              <a:rPr lang="ja-JP" altLang="en-US" sz="1400" kern="100" dirty="0">
                <a:latin typeface="Meiryo UI" panose="020B0604030504040204" pitchFamily="50" charset="-128"/>
                <a:ea typeface="Meiryo UI" panose="020B0604030504040204" pitchFamily="50" charset="-128"/>
                <a:cs typeface="Times New Roman" panose="02020603050405020304" pitchFamily="18" charset="0"/>
              </a:rPr>
              <a:t>　</a:t>
            </a:r>
            <a:r>
              <a:rPr lang="ja-JP" altLang="en-US" sz="1400" kern="100" dirty="0" smtClean="0">
                <a:latin typeface="Meiryo UI" panose="020B0604030504040204" pitchFamily="50" charset="-128"/>
                <a:ea typeface="Meiryo UI" panose="020B0604030504040204" pitchFamily="50" charset="-128"/>
                <a:cs typeface="Times New Roman" panose="02020603050405020304" pitchFamily="18" charset="0"/>
              </a:rPr>
              <a:t>　　両岸でのにぎわい機能等の検討</a:t>
            </a:r>
            <a:endParaRPr lang="en-US" altLang="ja-JP" sz="1800" kern="100" dirty="0" smtClean="0">
              <a:latin typeface="Meiryo UI" panose="020B0604030504040204" pitchFamily="50" charset="-128"/>
              <a:ea typeface="Meiryo UI" panose="020B0604030504040204" pitchFamily="50" charset="-128"/>
              <a:cs typeface="Times New Roman" panose="02020603050405020304" pitchFamily="18" charset="0"/>
            </a:endParaRPr>
          </a:p>
          <a:p>
            <a:pPr>
              <a:spcBef>
                <a:spcPts val="300"/>
              </a:spcBef>
            </a:pPr>
            <a:r>
              <a:rPr lang="ja-JP" altLang="en-US" sz="1400" kern="100" dirty="0">
                <a:latin typeface="Meiryo UI" panose="020B0604030504040204" pitchFamily="50" charset="-128"/>
                <a:ea typeface="Meiryo UI" panose="020B0604030504040204" pitchFamily="50" charset="-128"/>
                <a:cs typeface="Times New Roman" panose="02020603050405020304" pitchFamily="18" charset="0"/>
              </a:rPr>
              <a:t>　</a:t>
            </a:r>
            <a:r>
              <a:rPr lang="ja-JP" altLang="en-US" sz="1400" kern="100" dirty="0" smtClean="0">
                <a:latin typeface="Meiryo UI" panose="020B0604030504040204" pitchFamily="50" charset="-128"/>
                <a:ea typeface="Meiryo UI" panose="020B0604030504040204" pitchFamily="50" charset="-128"/>
                <a:cs typeface="Times New Roman" panose="02020603050405020304" pitchFamily="18" charset="0"/>
              </a:rPr>
              <a:t>　</a:t>
            </a:r>
            <a:endParaRPr lang="en-US" altLang="ja-JP" sz="1400" kern="100" dirty="0" smtClean="0">
              <a:latin typeface="Meiryo UI" panose="020B0604030504040204" pitchFamily="50" charset="-128"/>
              <a:ea typeface="Meiryo UI" panose="020B0604030504040204" pitchFamily="50" charset="-128"/>
              <a:cs typeface="Times New Roman" panose="02020603050405020304" pitchFamily="18" charset="0"/>
            </a:endParaRPr>
          </a:p>
        </p:txBody>
      </p:sp>
      <p:sp>
        <p:nvSpPr>
          <p:cNvPr id="124" name="テキスト ボックス 3"/>
          <p:cNvSpPr txBox="1"/>
          <p:nvPr/>
        </p:nvSpPr>
        <p:spPr>
          <a:xfrm rot="10800000" flipV="1">
            <a:off x="10340718" y="4564245"/>
            <a:ext cx="1942628" cy="408623"/>
          </a:xfrm>
          <a:prstGeom prst="roundRect">
            <a:avLst/>
          </a:prstGeom>
          <a:solidFill>
            <a:schemeClr val="accent6"/>
          </a:solidFill>
          <a:ln w="12700">
            <a:solidFill>
              <a:schemeClr val="tx1"/>
            </a:solidFill>
            <a:prstDash val="sysDash"/>
          </a:ln>
        </p:spPr>
        <p:style>
          <a:lnRef idx="3">
            <a:schemeClr val="lt1"/>
          </a:lnRef>
          <a:fillRef idx="1">
            <a:schemeClr val="accent4"/>
          </a:fillRef>
          <a:effectRef idx="1">
            <a:schemeClr val="accent4"/>
          </a:effectRef>
          <a:fontRef idx="minor">
            <a:schemeClr val="lt1"/>
          </a:fontRef>
        </p:style>
        <p:txBody>
          <a:bodyPr rot="0" spcFirstLastPara="0" vert="horz" wrap="square" lIns="0" tIns="0" rIns="0" bIns="0" numCol="1" spcCol="0" rtlCol="0" fromWordArt="0" anchor="ctr" anchorCtr="0" forceAA="0" compatLnSpc="1">
            <a:prstTxWarp prst="textNoShape">
              <a:avLst/>
            </a:prstTxWarp>
            <a:spAutoFit/>
          </a:bodyPr>
          <a:lstStyle/>
          <a:p>
            <a:pPr algn="ctr">
              <a:lnSpc>
                <a:spcPct val="150000"/>
              </a:lnSpc>
            </a:pPr>
            <a:r>
              <a:rPr lang="ja-JP" altLang="en-US" sz="1600" kern="100" dirty="0" smtClean="0">
                <a:latin typeface="HGPｺﾞｼｯｸE" panose="020B0900000000000000" pitchFamily="50" charset="-128"/>
                <a:ea typeface="HGPｺﾞｼｯｸE" panose="020B0900000000000000" pitchFamily="50" charset="-128"/>
                <a:cs typeface="Times New Roman" panose="02020603050405020304" pitchFamily="18" charset="0"/>
              </a:rPr>
              <a:t>Ｈ２８年度の取組み</a:t>
            </a:r>
            <a:endParaRPr lang="ja-JP" altLang="ja-JP" sz="1600" kern="100" dirty="0">
              <a:latin typeface="HGPｺﾞｼｯｸE" panose="020B0900000000000000" pitchFamily="50" charset="-128"/>
              <a:ea typeface="HGPｺﾞｼｯｸE" panose="020B0900000000000000" pitchFamily="50" charset="-128"/>
              <a:cs typeface="Times New Roman" panose="02020603050405020304" pitchFamily="18" charset="0"/>
            </a:endParaRPr>
          </a:p>
        </p:txBody>
      </p:sp>
      <p:pic>
        <p:nvPicPr>
          <p:cNvPr id="37" name="図 36" descr="C:\Users\hi-tsunemi\Desktop\IP150516TAN000139000_02.jpg"/>
          <p:cNvPicPr/>
          <p:nvPr/>
        </p:nvPicPr>
        <p:blipFill>
          <a:blip r:embed="rId8">
            <a:extLst>
              <a:ext uri="{28A0092B-C50C-407E-A947-70E740481C1C}">
                <a14:useLocalDpi xmlns:a14="http://schemas.microsoft.com/office/drawing/2010/main" val="0"/>
              </a:ext>
            </a:extLst>
          </a:blip>
          <a:srcRect/>
          <a:stretch>
            <a:fillRect/>
          </a:stretch>
        </p:blipFill>
        <p:spPr bwMode="auto">
          <a:xfrm>
            <a:off x="633857" y="7578154"/>
            <a:ext cx="1799521" cy="1296144"/>
          </a:xfrm>
          <a:prstGeom prst="rect">
            <a:avLst/>
          </a:prstGeom>
          <a:noFill/>
          <a:ln>
            <a:noFill/>
          </a:ln>
        </p:spPr>
      </p:pic>
      <p:pic>
        <p:nvPicPr>
          <p:cNvPr id="39" name="図 38" descr="\\DONA6\busho\地域振興部\地域振興担当\03.大阪・水辺のランドスケープ研究会\本町橋船着場開設記念事業実行委員会\20150515　オープニング\写真\IMG00911.jpg"/>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633859" y="6021234"/>
            <a:ext cx="1799521" cy="1322276"/>
          </a:xfrm>
          <a:prstGeom prst="rect">
            <a:avLst/>
          </a:prstGeom>
          <a:noFill/>
          <a:ln>
            <a:noFill/>
          </a:ln>
        </p:spPr>
      </p:pic>
      <p:sp>
        <p:nvSpPr>
          <p:cNvPr id="11" name="正方形/長方形 10"/>
          <p:cNvSpPr/>
          <p:nvPr/>
        </p:nvSpPr>
        <p:spPr>
          <a:xfrm>
            <a:off x="520809" y="5790402"/>
            <a:ext cx="1927131" cy="230832"/>
          </a:xfrm>
          <a:prstGeom prst="rect">
            <a:avLst/>
          </a:prstGeom>
        </p:spPr>
        <p:txBody>
          <a:bodyPr wrap="none">
            <a:spAutoFit/>
          </a:bodyPr>
          <a:lstStyle/>
          <a:p>
            <a:r>
              <a:rPr lang="ja-JP" altLang="en-US" sz="800" b="1" kern="100" dirty="0">
                <a:latin typeface="Meiryo UI" panose="020B0604030504040204" pitchFamily="50" charset="-128"/>
                <a:ea typeface="Meiryo UI" panose="020B0604030504040204" pitchFamily="50" charset="-128"/>
                <a:cs typeface="Times New Roman" panose="02020603050405020304" pitchFamily="18" charset="0"/>
              </a:rPr>
              <a:t>オープニング記念</a:t>
            </a:r>
            <a:r>
              <a:rPr lang="ja-JP" altLang="en-US" sz="800" b="1" kern="100" dirty="0" smtClean="0">
                <a:latin typeface="Meiryo UI" panose="020B0604030504040204" pitchFamily="50" charset="-128"/>
                <a:ea typeface="Meiryo UI" panose="020B0604030504040204" pitchFamily="50" charset="-128"/>
                <a:cs typeface="Times New Roman" panose="02020603050405020304" pitchFamily="18" charset="0"/>
              </a:rPr>
              <a:t>事業</a:t>
            </a:r>
            <a:r>
              <a:rPr lang="en-US" altLang="ja-JP" sz="800" b="1" kern="100" dirty="0" smtClean="0">
                <a:latin typeface="Meiryo UI" panose="020B0604030504040204" pitchFamily="50" charset="-128"/>
                <a:ea typeface="Meiryo UI" panose="020B0604030504040204" pitchFamily="50" charset="-128"/>
                <a:cs typeface="Times New Roman" panose="02020603050405020304" pitchFamily="18" charset="0"/>
              </a:rPr>
              <a:t>(</a:t>
            </a:r>
            <a:r>
              <a:rPr lang="ja-JP" altLang="en-US" sz="800" b="1" kern="100" dirty="0" smtClean="0">
                <a:latin typeface="Meiryo UI" panose="020B0604030504040204" pitchFamily="50" charset="-128"/>
                <a:ea typeface="Meiryo UI" panose="020B0604030504040204" pitchFamily="50" charset="-128"/>
                <a:cs typeface="Times New Roman" panose="02020603050405020304" pitchFamily="18" charset="0"/>
              </a:rPr>
              <a:t>大阪城・ご座船</a:t>
            </a:r>
            <a:r>
              <a:rPr lang="ja-JP" altLang="en-US" sz="900" b="1" kern="100" dirty="0" smtClean="0">
                <a:latin typeface="Meiryo UI" panose="020B0604030504040204" pitchFamily="50" charset="-128"/>
                <a:ea typeface="Meiryo UI" panose="020B0604030504040204" pitchFamily="50" charset="-128"/>
                <a:cs typeface="Times New Roman" panose="02020603050405020304" pitchFamily="18" charset="0"/>
              </a:rPr>
              <a:t>）</a:t>
            </a:r>
            <a:endParaRPr lang="ja-JP" altLang="en-US" sz="900" b="1" dirty="0"/>
          </a:p>
        </p:txBody>
      </p:sp>
      <p:sp>
        <p:nvSpPr>
          <p:cNvPr id="45" name="正方形/長方形 44"/>
          <p:cNvSpPr/>
          <p:nvPr/>
        </p:nvSpPr>
        <p:spPr>
          <a:xfrm>
            <a:off x="862931" y="7370422"/>
            <a:ext cx="1104790" cy="215444"/>
          </a:xfrm>
          <a:prstGeom prst="rect">
            <a:avLst/>
          </a:prstGeom>
        </p:spPr>
        <p:txBody>
          <a:bodyPr wrap="none">
            <a:spAutoFit/>
          </a:bodyPr>
          <a:lstStyle/>
          <a:p>
            <a:r>
              <a:rPr lang="ja-JP" altLang="en-US" sz="800" b="1" kern="100" dirty="0">
                <a:latin typeface="Meiryo UI" panose="020B0604030504040204" pitchFamily="50" charset="-128"/>
                <a:ea typeface="Meiryo UI" panose="020B0604030504040204" pitchFamily="50" charset="-128"/>
                <a:cs typeface="Times New Roman" panose="02020603050405020304" pitchFamily="18" charset="0"/>
              </a:rPr>
              <a:t>オープニング</a:t>
            </a:r>
            <a:r>
              <a:rPr lang="ja-JP" altLang="en-US" sz="800" b="1" kern="100" dirty="0" smtClean="0">
                <a:latin typeface="Meiryo UI" panose="020B0604030504040204" pitchFamily="50" charset="-128"/>
                <a:ea typeface="Meiryo UI" panose="020B0604030504040204" pitchFamily="50" charset="-128"/>
                <a:cs typeface="Times New Roman" panose="02020603050405020304" pitchFamily="18" charset="0"/>
              </a:rPr>
              <a:t>記念事業</a:t>
            </a:r>
            <a:endParaRPr lang="ja-JP" altLang="en-US" sz="800" b="1" dirty="0"/>
          </a:p>
        </p:txBody>
      </p:sp>
      <p:sp>
        <p:nvSpPr>
          <p:cNvPr id="46" name="正方形/長方形 45"/>
          <p:cNvSpPr/>
          <p:nvPr/>
        </p:nvSpPr>
        <p:spPr>
          <a:xfrm>
            <a:off x="548948" y="8878007"/>
            <a:ext cx="2071401" cy="215444"/>
          </a:xfrm>
          <a:prstGeom prst="rect">
            <a:avLst/>
          </a:prstGeom>
        </p:spPr>
        <p:txBody>
          <a:bodyPr wrap="none">
            <a:spAutoFit/>
          </a:bodyPr>
          <a:lstStyle/>
          <a:p>
            <a:r>
              <a:rPr lang="ja-JP" altLang="en-US" sz="800" b="1" kern="100" dirty="0">
                <a:latin typeface="Meiryo UI" panose="020B0604030504040204" pitchFamily="50" charset="-128"/>
                <a:ea typeface="Meiryo UI" panose="020B0604030504040204" pitchFamily="50" charset="-128"/>
                <a:cs typeface="Times New Roman" panose="02020603050405020304" pitchFamily="18" charset="0"/>
              </a:rPr>
              <a:t>オープニング記念</a:t>
            </a:r>
            <a:r>
              <a:rPr lang="ja-JP" altLang="en-US" sz="800" b="1" kern="100" dirty="0" smtClean="0">
                <a:latin typeface="Meiryo UI" panose="020B0604030504040204" pitchFamily="50" charset="-128"/>
                <a:ea typeface="Meiryo UI" panose="020B0604030504040204" pitchFamily="50" charset="-128"/>
                <a:cs typeface="Times New Roman" panose="02020603050405020304" pitchFamily="18" charset="0"/>
              </a:rPr>
              <a:t>事業</a:t>
            </a:r>
            <a:r>
              <a:rPr lang="en-US" altLang="ja-JP" sz="800" b="1" kern="100" dirty="0" smtClean="0">
                <a:latin typeface="Meiryo UI" panose="020B0604030504040204" pitchFamily="50" charset="-128"/>
                <a:ea typeface="Meiryo UI" panose="020B0604030504040204" pitchFamily="50" charset="-128"/>
                <a:cs typeface="Times New Roman" panose="02020603050405020304" pitchFamily="18" charset="0"/>
              </a:rPr>
              <a:t>(</a:t>
            </a:r>
            <a:r>
              <a:rPr lang="ja-JP" altLang="en-US" sz="800" b="1" kern="100" dirty="0" smtClean="0">
                <a:latin typeface="Meiryo UI" panose="020B0604030504040204" pitchFamily="50" charset="-128"/>
                <a:ea typeface="Meiryo UI" panose="020B0604030504040204" pitchFamily="50" charset="-128"/>
                <a:cs typeface="Times New Roman" panose="02020603050405020304" pitchFamily="18" charset="0"/>
              </a:rPr>
              <a:t>地元小学校の参加）</a:t>
            </a:r>
            <a:endParaRPr lang="ja-JP" altLang="en-US" sz="800" b="1" dirty="0"/>
          </a:p>
        </p:txBody>
      </p:sp>
      <p:sp>
        <p:nvSpPr>
          <p:cNvPr id="48" name="正方形/長方形 47"/>
          <p:cNvSpPr/>
          <p:nvPr/>
        </p:nvSpPr>
        <p:spPr>
          <a:xfrm>
            <a:off x="539056" y="10227164"/>
            <a:ext cx="1369286" cy="215444"/>
          </a:xfrm>
          <a:prstGeom prst="rect">
            <a:avLst/>
          </a:prstGeom>
        </p:spPr>
        <p:txBody>
          <a:bodyPr wrap="none">
            <a:spAutoFit/>
          </a:bodyPr>
          <a:lstStyle/>
          <a:p>
            <a:r>
              <a:rPr lang="ja-JP" altLang="en-US" sz="800" b="1" kern="100" dirty="0" smtClean="0">
                <a:latin typeface="Meiryo UI" panose="020B0604030504040204" pitchFamily="50" charset="-128"/>
                <a:ea typeface="Meiryo UI" panose="020B0604030504040204" pitchFamily="50" charset="-128"/>
                <a:cs typeface="Times New Roman" panose="02020603050405020304" pitchFamily="18" charset="0"/>
              </a:rPr>
              <a:t>水の回廊と地先利用の促進</a:t>
            </a:r>
            <a:endParaRPr lang="en-US" altLang="ja-JP" sz="800" b="1" kern="100" dirty="0" smtClean="0">
              <a:latin typeface="Meiryo UI" panose="020B0604030504040204" pitchFamily="50" charset="-128"/>
              <a:ea typeface="Meiryo UI" panose="020B0604030504040204" pitchFamily="50" charset="-128"/>
              <a:cs typeface="Times New Roman" panose="02020603050405020304" pitchFamily="18" charset="0"/>
            </a:endParaRPr>
          </a:p>
        </p:txBody>
      </p:sp>
    </p:spTree>
    <p:extLst>
      <p:ext uri="{BB962C8B-B14F-4D97-AF65-F5344CB8AC3E}">
        <p14:creationId xmlns:p14="http://schemas.microsoft.com/office/powerpoint/2010/main" val="223478412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テキスト ボックス 7"/>
          <p:cNvSpPr txBox="1"/>
          <p:nvPr/>
        </p:nvSpPr>
        <p:spPr>
          <a:xfrm>
            <a:off x="7128000" y="1872000"/>
            <a:ext cx="2880000" cy="1728000"/>
          </a:xfrm>
          <a:prstGeom prst="rect">
            <a:avLst/>
          </a:prstGeom>
          <a:solidFill>
            <a:srgbClr val="FFCCFF"/>
          </a:solidFill>
          <a:ln w="6350">
            <a:solidFill>
              <a:prstClr val="black"/>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72000" tIns="72000" rIns="72000" bIns="36000" numCol="1" spcCol="0" rtlCol="0" fromWordArt="0" anchor="t" anchorCtr="0" forceAA="0" compatLnSpc="1">
            <a:prstTxWarp prst="textNoShape">
              <a:avLst/>
            </a:prstTxWarp>
            <a:noAutofit/>
          </a:bodyPr>
          <a:lstStyle/>
          <a:p>
            <a:pPr marL="216000" indent="-288000" fontAlgn="base">
              <a:spcBef>
                <a:spcPts val="600"/>
              </a:spcBef>
            </a:pPr>
            <a:r>
              <a:rPr lang="ja-JP" altLang="en-US" sz="900" spc="-3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１</a:t>
            </a:r>
            <a:r>
              <a:rPr lang="ja-JP" altLang="en-US" sz="900" spc="-3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）水の回廊と水辺の利活用の促進</a:t>
            </a:r>
            <a:endParaRPr lang="en-US" altLang="ja-JP" sz="900" spc="-3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216000" indent="-288000" fontAlgn="base">
              <a:spcBef>
                <a:spcPts val="300"/>
              </a:spcBef>
            </a:pPr>
            <a:r>
              <a:rPr lang="ja-JP" altLang="en-US" sz="900" spc="-3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900" spc="-3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オープンテラス等地先利用の促進や拠点の賑わい創出のトライアルを実施</a:t>
            </a:r>
            <a:endParaRPr lang="en-US" altLang="ja-JP" sz="900" spc="-3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216000" indent="-288000" fontAlgn="base">
              <a:spcBef>
                <a:spcPts val="600"/>
              </a:spcBef>
            </a:pPr>
            <a:r>
              <a:rPr lang="ja-JP" altLang="en-US" sz="900" spc="-3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２）舟運活性化</a:t>
            </a:r>
            <a:r>
              <a:rPr lang="ja-JP" altLang="en-US" sz="900" spc="-3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に</a:t>
            </a:r>
            <a:r>
              <a:rPr lang="ja-JP" altLang="en-US" sz="900" spc="-3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よる船着場周辺の賑わい創出と魅力向上</a:t>
            </a:r>
            <a:endParaRPr lang="en-US" altLang="ja-JP" sz="900" spc="-3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216000" indent="-288000" fontAlgn="base">
              <a:spcBef>
                <a:spcPts val="300"/>
              </a:spcBef>
            </a:pPr>
            <a:r>
              <a:rPr lang="ja-JP" altLang="en-US" sz="900" spc="-3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900" spc="-3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新たな舟運企画（ナイトクルーズ 等）と事業環境整備</a:t>
            </a:r>
            <a:endParaRPr lang="en-US" altLang="ja-JP" sz="900" spc="-3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216000" indent="-288000" fontAlgn="base">
              <a:spcBef>
                <a:spcPts val="600"/>
              </a:spcBef>
            </a:pPr>
            <a:r>
              <a:rPr lang="ja-JP" altLang="en-US" sz="900" spc="-3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３）国内・海外の水都都市との交流と水都大阪の紹介・発信</a:t>
            </a:r>
            <a:endParaRPr lang="en-US" altLang="ja-JP" sz="900" spc="-3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216000" indent="-288000" fontAlgn="base">
              <a:spcBef>
                <a:spcPts val="300"/>
              </a:spcBef>
            </a:pPr>
            <a:r>
              <a:rPr lang="ja-JP" altLang="en-US" sz="900" spc="-3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900" spc="-3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ナイトクルーズ等の目玉商品のプロモーション 等</a:t>
            </a:r>
            <a:endParaRPr lang="en-US" altLang="ja-JP" sz="900" spc="-3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216000" indent="-288000" fontAlgn="base">
              <a:spcBef>
                <a:spcPts val="300"/>
              </a:spcBef>
            </a:pPr>
            <a:r>
              <a:rPr lang="ja-JP" altLang="en-US" sz="900" spc="-3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900" spc="-3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拠点・舟運既存コンテンツの多言語化推進</a:t>
            </a:r>
            <a:endParaRPr lang="en-US" altLang="ja-JP" sz="900" spc="-3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216000" indent="-288000" fontAlgn="base">
              <a:spcBef>
                <a:spcPts val="300"/>
              </a:spcBef>
            </a:pPr>
            <a:r>
              <a:rPr lang="ja-JP" altLang="en-US" sz="900" spc="-3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900" spc="-3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「ミズベリング世界会議」等の開催と水都大阪の発信 等</a:t>
            </a:r>
            <a:endParaRPr lang="en-US" altLang="ja-JP" sz="900" spc="-3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216000" indent="-288000" fontAlgn="base">
              <a:spcBef>
                <a:spcPts val="300"/>
              </a:spcBef>
            </a:pPr>
            <a:endParaRPr lang="en-US" altLang="ja-JP" sz="9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31" name="テキスト ボックス 13"/>
          <p:cNvSpPr txBox="1"/>
          <p:nvPr/>
        </p:nvSpPr>
        <p:spPr>
          <a:xfrm>
            <a:off x="7128000" y="1152000"/>
            <a:ext cx="2880000" cy="720000"/>
          </a:xfrm>
          <a:prstGeom prst="rect">
            <a:avLst/>
          </a:prstGeom>
          <a:solidFill>
            <a:sysClr val="windowText" lastClr="000000">
              <a:lumMod val="65000"/>
              <a:lumOff val="35000"/>
            </a:sysClr>
          </a:solidFill>
          <a:ln w="6350">
            <a:solidFill>
              <a:prstClr val="black"/>
            </a:solidFill>
          </a:ln>
          <a:effectLst/>
        </p:spPr>
        <p:txBody>
          <a:bodyPr rot="0" spcFirstLastPara="0" vert="horz" wrap="square" lIns="72000" tIns="36000" rIns="72000" bIns="36000" numCol="1" spcCol="0" rtlCol="0" fromWordArt="0" anchor="ctr" anchorCtr="0" forceAA="0" compatLnSpc="1">
            <a:prstTxWarp prst="textNoShape">
              <a:avLst/>
            </a:prstTxWarp>
            <a:noAutofit/>
          </a:bodyPr>
          <a:lstStyle/>
          <a:p>
            <a:pPr algn="just">
              <a:spcAft>
                <a:spcPts val="300"/>
              </a:spcAft>
              <a:tabLst>
                <a:tab pos="1533525" algn="l"/>
              </a:tabLst>
            </a:pPr>
            <a:r>
              <a:rPr lang="ja-JP" altLang="en-US" sz="1000" kern="100" dirty="0" smtClean="0">
                <a:solidFill>
                  <a:schemeClr val="bg1"/>
                </a:solidFill>
                <a:latin typeface="Meiryo UI" panose="020B0604030504040204" pitchFamily="50" charset="-128"/>
                <a:ea typeface="Meiryo UI" panose="020B0604030504040204" pitchFamily="50" charset="-128"/>
                <a:cs typeface="Times New Roman" panose="02020603050405020304" pitchFamily="18" charset="0"/>
              </a:rPr>
              <a:t>平成</a:t>
            </a:r>
            <a:r>
              <a:rPr lang="en-US" altLang="ja-JP" sz="1000" kern="100" dirty="0" smtClean="0">
                <a:solidFill>
                  <a:schemeClr val="bg1"/>
                </a:solidFill>
                <a:latin typeface="Meiryo UI" panose="020B0604030504040204" pitchFamily="50" charset="-128"/>
                <a:ea typeface="Meiryo UI" panose="020B0604030504040204" pitchFamily="50" charset="-128"/>
                <a:cs typeface="Times New Roman" panose="02020603050405020304" pitchFamily="18" charset="0"/>
              </a:rPr>
              <a:t>2</a:t>
            </a:r>
            <a:r>
              <a:rPr lang="en-US" altLang="ja-JP" sz="1000" kern="100" dirty="0">
                <a:solidFill>
                  <a:schemeClr val="bg1"/>
                </a:solidFill>
                <a:latin typeface="Meiryo UI" panose="020B0604030504040204" pitchFamily="50" charset="-128"/>
                <a:ea typeface="Meiryo UI" panose="020B0604030504040204" pitchFamily="50" charset="-128"/>
                <a:cs typeface="Times New Roman" panose="02020603050405020304" pitchFamily="18" charset="0"/>
              </a:rPr>
              <a:t>7</a:t>
            </a:r>
            <a:r>
              <a:rPr lang="ja-JP" altLang="en-US" sz="1000" kern="100" dirty="0" smtClean="0">
                <a:solidFill>
                  <a:schemeClr val="bg1"/>
                </a:solidFill>
                <a:latin typeface="Meiryo UI" panose="020B0604030504040204" pitchFamily="50" charset="-128"/>
                <a:ea typeface="Meiryo UI" panose="020B0604030504040204" pitchFamily="50" charset="-128"/>
                <a:cs typeface="Times New Roman" panose="02020603050405020304" pitchFamily="18" charset="0"/>
              </a:rPr>
              <a:t>年度（</a:t>
            </a:r>
            <a:r>
              <a:rPr lang="en-US" altLang="ja-JP" sz="1000" kern="100" dirty="0" smtClean="0">
                <a:solidFill>
                  <a:schemeClr val="bg1"/>
                </a:solidFill>
                <a:latin typeface="Meiryo UI" panose="020B0604030504040204" pitchFamily="50" charset="-128"/>
                <a:ea typeface="Meiryo UI" panose="020B0604030504040204" pitchFamily="50" charset="-128"/>
                <a:cs typeface="Times New Roman" panose="02020603050405020304" pitchFamily="18" charset="0"/>
              </a:rPr>
              <a:t>2015</a:t>
            </a:r>
            <a:r>
              <a:rPr lang="ja-JP" altLang="en-US" sz="1000" kern="100" dirty="0" smtClean="0">
                <a:solidFill>
                  <a:schemeClr val="bg1"/>
                </a:solidFill>
                <a:latin typeface="Meiryo UI" panose="020B0604030504040204" pitchFamily="50" charset="-128"/>
                <a:ea typeface="Meiryo UI" panose="020B0604030504040204" pitchFamily="50" charset="-128"/>
                <a:cs typeface="Times New Roman" panose="02020603050405020304" pitchFamily="18" charset="0"/>
              </a:rPr>
              <a:t>年度</a:t>
            </a:r>
            <a:r>
              <a:rPr lang="ja-JP" altLang="en-US" sz="1000" kern="100" dirty="0">
                <a:solidFill>
                  <a:schemeClr val="bg1"/>
                </a:solidFill>
                <a:latin typeface="Meiryo UI" panose="020B0604030504040204" pitchFamily="50" charset="-128"/>
                <a:ea typeface="Meiryo UI" panose="020B0604030504040204" pitchFamily="50" charset="-128"/>
                <a:cs typeface="Times New Roman" panose="02020603050405020304" pitchFamily="18" charset="0"/>
              </a:rPr>
              <a:t>）</a:t>
            </a:r>
            <a:endParaRPr lang="en-US" altLang="ja-JP" sz="1000" kern="100" dirty="0">
              <a:solidFill>
                <a:schemeClr val="bg1"/>
              </a:solidFill>
              <a:latin typeface="Meiryo UI" panose="020B0604030504040204" pitchFamily="50" charset="-128"/>
              <a:ea typeface="Meiryo UI" panose="020B0604030504040204" pitchFamily="50" charset="-128"/>
              <a:cs typeface="Times New Roman" panose="02020603050405020304" pitchFamily="18" charset="0"/>
            </a:endParaRPr>
          </a:p>
          <a:p>
            <a:pPr algn="ctr">
              <a:tabLst>
                <a:tab pos="1533525" algn="l"/>
              </a:tabLst>
            </a:pPr>
            <a:r>
              <a:rPr lang="ja-JP" altLang="en-US" sz="1400" b="1" kern="100" dirty="0">
                <a:solidFill>
                  <a:srgbClr val="FFFFFF"/>
                </a:solidFill>
                <a:latin typeface="Meiryo UI" panose="020B0604030504040204" pitchFamily="50" charset="-128"/>
                <a:ea typeface="Meiryo UI" panose="020B0604030504040204" pitchFamily="50" charset="-128"/>
                <a:cs typeface="Times New Roman" panose="02020603050405020304" pitchFamily="18" charset="0"/>
              </a:rPr>
              <a:t>水の</a:t>
            </a:r>
            <a:r>
              <a:rPr lang="ja-JP" altLang="en-US" sz="1400" b="1" kern="100" dirty="0" smtClean="0">
                <a:solidFill>
                  <a:srgbClr val="FFFFFF"/>
                </a:solidFill>
                <a:latin typeface="Meiryo UI" panose="020B0604030504040204" pitchFamily="50" charset="-128"/>
                <a:ea typeface="Meiryo UI" panose="020B0604030504040204" pitchFamily="50" charset="-128"/>
                <a:cs typeface="Times New Roman" panose="02020603050405020304" pitchFamily="18" charset="0"/>
              </a:rPr>
              <a:t>回廊でのネットワーク</a:t>
            </a:r>
            <a:r>
              <a:rPr lang="ja-JP" altLang="en-US" sz="1400" b="1" kern="100" dirty="0">
                <a:solidFill>
                  <a:srgbClr val="FFFFFF"/>
                </a:solidFill>
                <a:latin typeface="Meiryo UI" panose="020B0604030504040204" pitchFamily="50" charset="-128"/>
                <a:ea typeface="Meiryo UI" panose="020B0604030504040204" pitchFamily="50" charset="-128"/>
                <a:cs typeface="Times New Roman" panose="02020603050405020304" pitchFamily="18" charset="0"/>
              </a:rPr>
              <a:t>強化</a:t>
            </a:r>
            <a:r>
              <a:rPr lang="ja-JP" altLang="en-US" sz="1400" b="1" kern="100" dirty="0" smtClean="0">
                <a:solidFill>
                  <a:srgbClr val="FFFFFF"/>
                </a:solidFill>
                <a:latin typeface="Meiryo UI" panose="020B0604030504040204" pitchFamily="50" charset="-128"/>
                <a:ea typeface="Meiryo UI" panose="020B0604030504040204" pitchFamily="50" charset="-128"/>
                <a:cs typeface="Times New Roman" panose="02020603050405020304" pitchFamily="18" charset="0"/>
              </a:rPr>
              <a:t>に</a:t>
            </a:r>
            <a:endParaRPr lang="en-US" altLang="ja-JP" sz="1400" b="1" kern="100" dirty="0" smtClean="0">
              <a:solidFill>
                <a:srgbClr val="FFFFFF"/>
              </a:solidFill>
              <a:latin typeface="Meiryo UI" panose="020B0604030504040204" pitchFamily="50" charset="-128"/>
              <a:ea typeface="Meiryo UI" panose="020B0604030504040204" pitchFamily="50" charset="-128"/>
              <a:cs typeface="Times New Roman" panose="02020603050405020304" pitchFamily="18" charset="0"/>
            </a:endParaRPr>
          </a:p>
          <a:p>
            <a:pPr algn="ctr">
              <a:tabLst>
                <a:tab pos="1533525" algn="l"/>
              </a:tabLst>
            </a:pPr>
            <a:r>
              <a:rPr lang="ja-JP" altLang="en-US" sz="1400" b="1" kern="100" dirty="0" smtClean="0">
                <a:solidFill>
                  <a:srgbClr val="FFFFFF"/>
                </a:solidFill>
                <a:latin typeface="Meiryo UI" panose="020B0604030504040204" pitchFamily="50" charset="-128"/>
                <a:ea typeface="Meiryo UI" panose="020B0604030504040204" pitchFamily="50" charset="-128"/>
                <a:cs typeface="Times New Roman" panose="02020603050405020304" pitchFamily="18" charset="0"/>
              </a:rPr>
              <a:t>向けたトライアル事業の実践</a:t>
            </a:r>
            <a:endParaRPr lang="ja-JP" altLang="en-US" sz="1400" b="1" kern="100" dirty="0">
              <a:solidFill>
                <a:srgbClr val="FFFFFF"/>
              </a:solidFill>
              <a:latin typeface="Meiryo UI" panose="020B0604030504040204" pitchFamily="50" charset="-128"/>
              <a:ea typeface="Meiryo UI" panose="020B0604030504040204" pitchFamily="50" charset="-128"/>
              <a:cs typeface="Times New Roman" panose="02020603050405020304" pitchFamily="18" charset="0"/>
            </a:endParaRPr>
          </a:p>
        </p:txBody>
      </p:sp>
      <p:sp>
        <p:nvSpPr>
          <p:cNvPr id="16" name="テキスト ボックス 20"/>
          <p:cNvSpPr txBox="1"/>
          <p:nvPr/>
        </p:nvSpPr>
        <p:spPr>
          <a:xfrm>
            <a:off x="360000" y="3709883"/>
            <a:ext cx="14399675" cy="6751186"/>
          </a:xfrm>
          <a:prstGeom prst="rect">
            <a:avLst/>
          </a:prstGeom>
          <a:noFill/>
          <a:ln w="6350">
            <a:solidFill>
              <a:prstClr val="black"/>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marL="304800" marR="2125345" indent="-304800" algn="just">
              <a:lnSpc>
                <a:spcPts val="1200"/>
              </a:lnSpc>
              <a:spcAft>
                <a:spcPts val="0"/>
              </a:spcAft>
            </a:pPr>
            <a:endParaRPr lang="ja-JP" sz="1050" kern="100" dirty="0">
              <a:effectLst/>
              <a:latin typeface="HGPｺﾞｼｯｸM" panose="020B0600000000000000" pitchFamily="50" charset="-128"/>
              <a:ea typeface="HGPｺﾞｼｯｸM" panose="020B0600000000000000" pitchFamily="50" charset="-128"/>
              <a:cs typeface="Times New Roman" panose="02020603050405020304" pitchFamily="18" charset="0"/>
            </a:endParaRPr>
          </a:p>
        </p:txBody>
      </p:sp>
      <p:sp>
        <p:nvSpPr>
          <p:cNvPr id="4" name="テキスト ボックス 14"/>
          <p:cNvSpPr txBox="1"/>
          <p:nvPr/>
        </p:nvSpPr>
        <p:spPr>
          <a:xfrm>
            <a:off x="10368000" y="1152000"/>
            <a:ext cx="4392000" cy="2448000"/>
          </a:xfrm>
          <a:prstGeom prst="rect">
            <a:avLst/>
          </a:prstGeom>
          <a:solidFill>
            <a:schemeClr val="accent1">
              <a:lumMod val="40000"/>
              <a:lumOff val="60000"/>
            </a:schemeClr>
          </a:solidFill>
          <a:ln w="6350">
            <a:solidFill>
              <a:prstClr val="black"/>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just">
              <a:spcAft>
                <a:spcPts val="0"/>
              </a:spcAft>
            </a:pPr>
            <a:r>
              <a:rPr lang="en-US" sz="1050" kern="100">
                <a:solidFill>
                  <a:schemeClr val="tx1"/>
                </a:solidFill>
                <a:effectLst/>
                <a:latin typeface="HGPｺﾞｼｯｸM" panose="020B0600000000000000" pitchFamily="50" charset="-128"/>
                <a:ea typeface="HGPｺﾞｼｯｸM" panose="020B0600000000000000" pitchFamily="50" charset="-128"/>
                <a:cs typeface="Times New Roman" panose="02020603050405020304" pitchFamily="18" charset="0"/>
              </a:rPr>
              <a:t> </a:t>
            </a:r>
            <a:endParaRPr lang="ja-JP" sz="1050" kern="100">
              <a:solidFill>
                <a:schemeClr val="tx1"/>
              </a:solidFill>
              <a:effectLst/>
              <a:latin typeface="HGPｺﾞｼｯｸM" panose="020B0600000000000000" pitchFamily="50" charset="-128"/>
              <a:ea typeface="HGPｺﾞｼｯｸM" panose="020B0600000000000000" pitchFamily="50" charset="-128"/>
              <a:cs typeface="Times New Roman" panose="02020603050405020304" pitchFamily="18" charset="0"/>
            </a:endParaRPr>
          </a:p>
        </p:txBody>
      </p:sp>
      <p:sp>
        <p:nvSpPr>
          <p:cNvPr id="5" name="テキスト ボックス 4"/>
          <p:cNvSpPr txBox="1"/>
          <p:nvPr/>
        </p:nvSpPr>
        <p:spPr>
          <a:xfrm>
            <a:off x="3744000" y="1872000"/>
            <a:ext cx="3024000" cy="1728000"/>
          </a:xfrm>
          <a:prstGeom prst="rect">
            <a:avLst/>
          </a:prstGeom>
          <a:solidFill>
            <a:srgbClr val="FFCCFF"/>
          </a:solidFill>
          <a:ln w="6350">
            <a:solidFill>
              <a:prstClr val="black"/>
            </a:solidFill>
          </a:ln>
          <a:effectLst/>
        </p:spPr>
        <p:txBody>
          <a:bodyPr rot="0" spcFirstLastPara="0" vert="horz" wrap="square" lIns="72000" tIns="72000" rIns="72000" bIns="36000" numCol="1" spcCol="0" rtlCol="0" fromWordArt="0" anchor="t" anchorCtr="0" forceAA="0" compatLnSpc="1">
            <a:prstTxWarp prst="textNoShape">
              <a:avLst/>
            </a:prstTxWarp>
            <a:spAutoFit/>
          </a:bodyPr>
          <a:lstStyle/>
          <a:p>
            <a:pPr marL="216000" indent="-288000" fontAlgn="base">
              <a:spcBef>
                <a:spcPts val="600"/>
              </a:spcBef>
            </a:pPr>
            <a:r>
              <a:rPr lang="ja-JP" altLang="en-US" sz="9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１</a:t>
            </a:r>
            <a:r>
              <a:rPr lang="ja-JP" altLang="en-US" sz="900"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rPr>
              <a:t>）先行</a:t>
            </a:r>
            <a:r>
              <a:rPr lang="ja-JP" altLang="en-US" sz="9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拠点の支援強化と拠点情報発信の充実</a:t>
            </a:r>
            <a:endParaRPr lang="en-US" altLang="ja-JP" sz="900" dirty="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a:p>
            <a:pPr marL="216000" indent="-288000" fontAlgn="base">
              <a:spcBef>
                <a:spcPts val="300"/>
              </a:spcBef>
            </a:pPr>
            <a:r>
              <a:rPr lang="ja-JP" altLang="en-US" sz="9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　・　水の回廊でのマーケットサウンディングや公募と民間投資の誘発（大阪城、大正、本町橋等）</a:t>
            </a:r>
            <a:endParaRPr lang="en-US" altLang="ja-JP" sz="900" dirty="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a:p>
            <a:pPr marL="216000" indent="-288000" fontAlgn="base">
              <a:spcBef>
                <a:spcPts val="300"/>
              </a:spcBef>
            </a:pPr>
            <a:r>
              <a:rPr lang="ja-JP" altLang="en-US" sz="9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　・　水都コンシェルジュ制度導入による</a:t>
            </a:r>
            <a:r>
              <a:rPr lang="en-US" altLang="ja-JP" sz="9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17</a:t>
            </a:r>
            <a:r>
              <a:rPr lang="ja-JP" altLang="en-US" sz="9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拠点の情報発信の強化</a:t>
            </a:r>
          </a:p>
          <a:p>
            <a:pPr marL="216000" indent="-288000" fontAlgn="base">
              <a:spcBef>
                <a:spcPts val="600"/>
              </a:spcBef>
            </a:pPr>
            <a:r>
              <a:rPr lang="ja-JP" altLang="en-US" sz="9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２</a:t>
            </a:r>
            <a:r>
              <a:rPr lang="ja-JP" altLang="en-US" sz="900"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rPr>
              <a:t>）舟運</a:t>
            </a:r>
            <a:r>
              <a:rPr lang="ja-JP" altLang="en-US" sz="9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の活性化・回遊体験商品の造成</a:t>
            </a:r>
          </a:p>
          <a:p>
            <a:pPr marL="216000" indent="-288000" fontAlgn="base">
              <a:spcBef>
                <a:spcPts val="600"/>
              </a:spcBef>
            </a:pPr>
            <a:r>
              <a:rPr lang="ja-JP" altLang="en-US" sz="9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３</a:t>
            </a:r>
            <a:r>
              <a:rPr lang="ja-JP" altLang="en-US" sz="900"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rPr>
              <a:t>）国内外</a:t>
            </a:r>
            <a:r>
              <a:rPr lang="ja-JP" altLang="en-US" sz="9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へ向けた情報発信</a:t>
            </a:r>
            <a:endParaRPr lang="en-US" altLang="ja-JP" sz="900" dirty="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a:p>
            <a:pPr marL="216000" indent="-288000" fontAlgn="base">
              <a:spcBef>
                <a:spcPts val="300"/>
              </a:spcBef>
            </a:pPr>
            <a:r>
              <a:rPr lang="ja-JP" altLang="en-US" sz="9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　・　海外メディアへの発信</a:t>
            </a:r>
            <a:endParaRPr lang="en-US" altLang="ja-JP" sz="900" dirty="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a:p>
            <a:pPr marL="216000" indent="-288000" fontAlgn="base">
              <a:spcBef>
                <a:spcPts val="300"/>
              </a:spcBef>
            </a:pPr>
            <a:r>
              <a:rPr lang="ja-JP" altLang="en-US" sz="9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　・　水都都市との連携　</a:t>
            </a:r>
          </a:p>
        </p:txBody>
      </p:sp>
      <p:sp>
        <p:nvSpPr>
          <p:cNvPr id="7" name="テキスト ボックス 11"/>
          <p:cNvSpPr txBox="1"/>
          <p:nvPr/>
        </p:nvSpPr>
        <p:spPr>
          <a:xfrm>
            <a:off x="359675" y="648000"/>
            <a:ext cx="14400000" cy="360000"/>
          </a:xfrm>
          <a:prstGeom prst="rect">
            <a:avLst/>
          </a:prstGeom>
          <a:solidFill>
            <a:schemeClr val="accent1">
              <a:lumMod val="40000"/>
              <a:lumOff val="60000"/>
            </a:schemeClr>
          </a:solidFill>
          <a:ln w="6350">
            <a:solidFill>
              <a:prstClr val="black"/>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spcAft>
                <a:spcPts val="0"/>
              </a:spcAft>
            </a:pPr>
            <a:r>
              <a:rPr lang="ja-JP" altLang="en-US" sz="1800" b="1" kern="100" dirty="0" smtClean="0">
                <a:solidFill>
                  <a:schemeClr val="tx1"/>
                </a:solidFill>
                <a:latin typeface="Meiryo UI" panose="020B0604030504040204" pitchFamily="50" charset="-128"/>
                <a:ea typeface="Meiryo UI" panose="020B0604030504040204" pitchFamily="50" charset="-128"/>
                <a:cs typeface="Times New Roman" panose="02020603050405020304" pitchFamily="18" charset="0"/>
              </a:rPr>
              <a:t>　将来像</a:t>
            </a:r>
            <a:r>
              <a:rPr lang="ja-JP" altLang="en-US" sz="1800" b="1" kern="100" dirty="0">
                <a:solidFill>
                  <a:schemeClr val="tx1"/>
                </a:solidFill>
                <a:latin typeface="Meiryo UI" panose="020B0604030504040204" pitchFamily="50" charset="-128"/>
                <a:ea typeface="Meiryo UI" panose="020B0604030504040204" pitchFamily="50" charset="-128"/>
                <a:cs typeface="Times New Roman" panose="02020603050405020304" pitchFamily="18" charset="0"/>
              </a:rPr>
              <a:t>　：　水の回廊をめぐる拠点が多数できていると共に、水の回廊を船で巡るクルーズ商品・観光商品化により、国内外から観光客が訪れる</a:t>
            </a:r>
          </a:p>
        </p:txBody>
      </p:sp>
      <p:sp>
        <p:nvSpPr>
          <p:cNvPr id="12" name="テキスト ボックス 16"/>
          <p:cNvSpPr txBox="1"/>
          <p:nvPr/>
        </p:nvSpPr>
        <p:spPr>
          <a:xfrm>
            <a:off x="10440000" y="1224000"/>
            <a:ext cx="2275229" cy="226591"/>
          </a:xfrm>
          <a:prstGeom prst="rect">
            <a:avLst/>
          </a:prstGeom>
          <a:solidFill>
            <a:schemeClr val="tx1">
              <a:lumMod val="65000"/>
              <a:lumOff val="35000"/>
            </a:schemeClr>
          </a:solid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none" lIns="36000" tIns="36000" rIns="36000" bIns="36000" numCol="1" spcCol="0" rtlCol="0" fromWordArt="0" anchor="t" anchorCtr="0" forceAA="0" compatLnSpc="1">
            <a:prstTxWarp prst="textNoShape">
              <a:avLst/>
            </a:prstTxWarp>
            <a:spAutoFit/>
          </a:bodyPr>
          <a:lstStyle/>
          <a:p>
            <a:pPr algn="ctr">
              <a:lnSpc>
                <a:spcPts val="1200"/>
              </a:lnSpc>
              <a:spcAft>
                <a:spcPts val="0"/>
              </a:spcAft>
            </a:pPr>
            <a:r>
              <a:rPr lang="ja-JP" altLang="en-US" sz="1200" b="1" kern="100" dirty="0" smtClean="0">
                <a:solidFill>
                  <a:schemeClr val="bg1"/>
                </a:solidFill>
                <a:effectLst/>
                <a:latin typeface="Meiryo UI" panose="020B0604030504040204" pitchFamily="50" charset="-128"/>
                <a:ea typeface="Meiryo UI" panose="020B0604030504040204" pitchFamily="50" charset="-128"/>
                <a:cs typeface="Times New Roman" panose="02020603050405020304" pitchFamily="18" charset="0"/>
              </a:rPr>
              <a:t>平成</a:t>
            </a:r>
            <a:r>
              <a:rPr lang="en-US" altLang="ja-JP" sz="1200" b="1" kern="100" dirty="0" smtClean="0">
                <a:solidFill>
                  <a:schemeClr val="bg1"/>
                </a:solidFill>
                <a:effectLst/>
                <a:latin typeface="Meiryo UI" panose="020B0604030504040204" pitchFamily="50" charset="-128"/>
                <a:ea typeface="Meiryo UI" panose="020B0604030504040204" pitchFamily="50" charset="-128"/>
                <a:cs typeface="Times New Roman" panose="02020603050405020304" pitchFamily="18" charset="0"/>
              </a:rPr>
              <a:t>28</a:t>
            </a:r>
            <a:r>
              <a:rPr lang="ja-JP" altLang="en-US" sz="1200" b="1" kern="100" dirty="0" smtClean="0">
                <a:solidFill>
                  <a:schemeClr val="bg1"/>
                </a:solidFill>
                <a:effectLst/>
                <a:latin typeface="Meiryo UI" panose="020B0604030504040204" pitchFamily="50" charset="-128"/>
                <a:ea typeface="Meiryo UI" panose="020B0604030504040204" pitchFamily="50" charset="-128"/>
                <a:cs typeface="Times New Roman" panose="02020603050405020304" pitchFamily="18" charset="0"/>
              </a:rPr>
              <a:t>年度（</a:t>
            </a:r>
            <a:r>
              <a:rPr lang="en-US" altLang="ja-JP" sz="1200" b="1" kern="100" dirty="0" smtClean="0">
                <a:solidFill>
                  <a:schemeClr val="bg1"/>
                </a:solidFill>
                <a:effectLst/>
                <a:latin typeface="Meiryo UI" panose="020B0604030504040204" pitchFamily="50" charset="-128"/>
                <a:ea typeface="Meiryo UI" panose="020B0604030504040204" pitchFamily="50" charset="-128"/>
                <a:cs typeface="Times New Roman" panose="02020603050405020304" pitchFamily="18" charset="0"/>
              </a:rPr>
              <a:t>2016</a:t>
            </a:r>
            <a:r>
              <a:rPr lang="ja-JP" altLang="en-US" sz="1200" b="1" kern="100" dirty="0" smtClean="0">
                <a:solidFill>
                  <a:schemeClr val="bg1"/>
                </a:solidFill>
                <a:effectLst/>
                <a:latin typeface="Meiryo UI" panose="020B0604030504040204" pitchFamily="50" charset="-128"/>
                <a:ea typeface="Meiryo UI" panose="020B0604030504040204" pitchFamily="50" charset="-128"/>
                <a:cs typeface="Times New Roman" panose="02020603050405020304" pitchFamily="18" charset="0"/>
              </a:rPr>
              <a:t>年度）</a:t>
            </a:r>
            <a:r>
              <a:rPr lang="ja-JP" sz="1200" b="1" kern="100" dirty="0" smtClean="0">
                <a:solidFill>
                  <a:schemeClr val="bg1"/>
                </a:solidFill>
                <a:effectLst/>
                <a:latin typeface="Meiryo UI" panose="020B0604030504040204" pitchFamily="50" charset="-128"/>
                <a:ea typeface="Meiryo UI" panose="020B0604030504040204" pitchFamily="50" charset="-128"/>
                <a:cs typeface="Times New Roman" panose="02020603050405020304" pitchFamily="18" charset="0"/>
              </a:rPr>
              <a:t>の姿</a:t>
            </a:r>
            <a:r>
              <a:rPr lang="en-US" sz="1200" b="1" kern="100" dirty="0">
                <a:solidFill>
                  <a:srgbClr val="FFFFFF"/>
                </a:solidFill>
                <a:effectLst/>
                <a:latin typeface="Meiryo UI" panose="020B0604030504040204" pitchFamily="50" charset="-128"/>
                <a:ea typeface="Meiryo UI" panose="020B0604030504040204" pitchFamily="50" charset="-128"/>
                <a:cs typeface="Times New Roman" panose="02020603050405020304" pitchFamily="18" charset="0"/>
              </a:rPr>
              <a:t> </a:t>
            </a:r>
            <a:endParaRPr lang="ja-JP" sz="1200" b="1" kern="100" dirty="0">
              <a:effectLst/>
              <a:latin typeface="Meiryo UI" panose="020B0604030504040204" pitchFamily="50" charset="-128"/>
              <a:ea typeface="Meiryo UI" panose="020B0604030504040204" pitchFamily="50" charset="-128"/>
              <a:cs typeface="Times New Roman" panose="02020603050405020304" pitchFamily="18" charset="0"/>
            </a:endParaRPr>
          </a:p>
        </p:txBody>
      </p:sp>
      <p:sp>
        <p:nvSpPr>
          <p:cNvPr id="13" name="テキスト ボックス 17"/>
          <p:cNvSpPr txBox="1"/>
          <p:nvPr/>
        </p:nvSpPr>
        <p:spPr>
          <a:xfrm>
            <a:off x="10439999" y="1476000"/>
            <a:ext cx="2880000" cy="1523494"/>
          </a:xfrm>
          <a:prstGeom prst="rect">
            <a:avLst/>
          </a:prstGeom>
          <a:noFill/>
          <a:ln w="6350">
            <a:noFill/>
            <a:prstDash val="sysDash"/>
          </a:ln>
          <a:effectLst/>
        </p:spPr>
        <p:style>
          <a:lnRef idx="0">
            <a:schemeClr val="accent1"/>
          </a:lnRef>
          <a:fillRef idx="0">
            <a:schemeClr val="accent1"/>
          </a:fillRef>
          <a:effectRef idx="0">
            <a:schemeClr val="accent1"/>
          </a:effectRef>
          <a:fontRef idx="minor">
            <a:schemeClr val="dk1"/>
          </a:fontRef>
        </p:style>
        <p:txBody>
          <a:bodyPr rot="0" spcFirstLastPara="0" vert="horz" wrap="square" lIns="0" tIns="0" rIns="0" bIns="0" numCol="1" spcCol="0" rtlCol="0" fromWordArt="0" anchor="t" anchorCtr="0" forceAA="0" compatLnSpc="1">
            <a:prstTxWarp prst="textNoShape">
              <a:avLst/>
            </a:prstTxWarp>
            <a:spAutoFit/>
          </a:bodyPr>
          <a:lstStyle/>
          <a:p>
            <a:pPr marL="180000" indent="-180000" algn="just">
              <a:spcBef>
                <a:spcPts val="600"/>
              </a:spcBef>
              <a:spcAft>
                <a:spcPts val="0"/>
              </a:spcAft>
              <a:buFont typeface="Wingdings" panose="05000000000000000000" pitchFamily="2" charset="2"/>
              <a:buChar char="l"/>
            </a:pPr>
            <a:r>
              <a:rPr lang="ja-JP" altLang="en-US" sz="1200" spc="-3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川</a:t>
            </a:r>
            <a:r>
              <a:rPr lang="ja-JP" altLang="en-US" sz="1200" spc="-3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に向かい水辺を生かしたまちができる</a:t>
            </a:r>
          </a:p>
          <a:p>
            <a:pPr marL="180000" indent="-180000" algn="just">
              <a:spcBef>
                <a:spcPts val="600"/>
              </a:spcBef>
              <a:spcAft>
                <a:spcPts val="0"/>
              </a:spcAft>
              <a:buFont typeface="Wingdings" panose="05000000000000000000" pitchFamily="2" charset="2"/>
              <a:buChar char="l"/>
            </a:pPr>
            <a:r>
              <a:rPr lang="ja-JP" altLang="en-US" sz="1200" spc="-3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定期船や観光クルーズ等の</a:t>
            </a:r>
            <a:r>
              <a:rPr lang="ja-JP" altLang="en-US" sz="1200" spc="-3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船が川を行き交っている</a:t>
            </a:r>
          </a:p>
          <a:p>
            <a:pPr marL="180000" indent="-180000" algn="just">
              <a:spcBef>
                <a:spcPts val="600"/>
              </a:spcBef>
              <a:spcAft>
                <a:spcPts val="0"/>
              </a:spcAft>
              <a:buFont typeface="Wingdings" panose="05000000000000000000" pitchFamily="2" charset="2"/>
              <a:buChar char="l"/>
            </a:pPr>
            <a:r>
              <a:rPr lang="ja-JP" altLang="en-US" sz="1200" spc="-3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美しい水辺景観が広がり光で輝いて</a:t>
            </a:r>
            <a:r>
              <a:rPr lang="ja-JP" altLang="en-US" sz="1200" spc="-3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いると共に、ナイトクルーズ等も定着</a:t>
            </a:r>
            <a:endParaRPr lang="ja-JP" altLang="en-US" sz="1200" spc="-3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180000" indent="-180000" algn="just">
              <a:spcBef>
                <a:spcPts val="600"/>
              </a:spcBef>
              <a:spcAft>
                <a:spcPts val="0"/>
              </a:spcAft>
              <a:buFont typeface="Wingdings" panose="05000000000000000000" pitchFamily="2" charset="2"/>
              <a:buChar char="l"/>
            </a:pPr>
            <a:r>
              <a:rPr lang="ja-JP" altLang="en-US" sz="1200" spc="-3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情報発信、プロモーション等、水</a:t>
            </a:r>
            <a:r>
              <a:rPr lang="ja-JP" altLang="en-US" sz="1200" spc="-3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都大阪全体の魅力が向上し、</a:t>
            </a:r>
            <a:r>
              <a:rPr lang="ja-JP" altLang="en-US" sz="1200" spc="-3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国内外に水都大阪が知られる</a:t>
            </a:r>
          </a:p>
        </p:txBody>
      </p:sp>
      <p:sp>
        <p:nvSpPr>
          <p:cNvPr id="25" name="二等辺三角形 24"/>
          <p:cNvSpPr/>
          <p:nvPr/>
        </p:nvSpPr>
        <p:spPr>
          <a:xfrm rot="5400000">
            <a:off x="9288000" y="2250000"/>
            <a:ext cx="1800000" cy="252000"/>
          </a:xfrm>
          <a:prstGeom prst="triangle">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9" name="テキスト ボックス 8"/>
          <p:cNvSpPr txBox="1"/>
          <p:nvPr/>
        </p:nvSpPr>
        <p:spPr>
          <a:xfrm>
            <a:off x="3744000" y="1152000"/>
            <a:ext cx="3024000" cy="720000"/>
          </a:xfrm>
          <a:prstGeom prst="rect">
            <a:avLst/>
          </a:prstGeom>
          <a:solidFill>
            <a:schemeClr val="tx1">
              <a:lumMod val="65000"/>
              <a:lumOff val="35000"/>
            </a:schemeClr>
          </a:solidFill>
          <a:ln w="6350">
            <a:solidFill>
              <a:prstClr val="black"/>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72000" tIns="36000" rIns="72000" bIns="36000" numCol="1" spcCol="0" rtlCol="0" fromWordArt="0" anchor="ctr" anchorCtr="0" forceAA="0" compatLnSpc="1">
            <a:prstTxWarp prst="textNoShape">
              <a:avLst/>
            </a:prstTxWarp>
            <a:noAutofit/>
          </a:bodyPr>
          <a:lstStyle/>
          <a:p>
            <a:pPr algn="just">
              <a:spcAft>
                <a:spcPts val="300"/>
              </a:spcAft>
              <a:tabLst>
                <a:tab pos="1533525" algn="l"/>
              </a:tabLst>
            </a:pPr>
            <a:r>
              <a:rPr lang="ja-JP" altLang="en-US" sz="1000" kern="100" dirty="0">
                <a:solidFill>
                  <a:schemeClr val="bg1"/>
                </a:solidFill>
                <a:latin typeface="Meiryo UI" panose="020B0604030504040204" pitchFamily="50" charset="-128"/>
                <a:ea typeface="Meiryo UI" panose="020B0604030504040204" pitchFamily="50" charset="-128"/>
                <a:cs typeface="Times New Roman" panose="02020603050405020304" pitchFamily="18" charset="0"/>
              </a:rPr>
              <a:t>平成</a:t>
            </a:r>
            <a:r>
              <a:rPr lang="en-US" altLang="ja-JP" sz="1000" kern="100" dirty="0">
                <a:solidFill>
                  <a:schemeClr val="bg1"/>
                </a:solidFill>
                <a:latin typeface="Meiryo UI" panose="020B0604030504040204" pitchFamily="50" charset="-128"/>
                <a:ea typeface="Meiryo UI" panose="020B0604030504040204" pitchFamily="50" charset="-128"/>
                <a:cs typeface="Times New Roman" panose="02020603050405020304" pitchFamily="18" charset="0"/>
              </a:rPr>
              <a:t>26</a:t>
            </a:r>
            <a:r>
              <a:rPr lang="ja-JP" altLang="en-US" sz="1000" kern="100" dirty="0">
                <a:solidFill>
                  <a:schemeClr val="bg1"/>
                </a:solidFill>
                <a:latin typeface="Meiryo UI" panose="020B0604030504040204" pitchFamily="50" charset="-128"/>
                <a:ea typeface="Meiryo UI" panose="020B0604030504040204" pitchFamily="50" charset="-128"/>
                <a:cs typeface="Times New Roman" panose="02020603050405020304" pitchFamily="18" charset="0"/>
              </a:rPr>
              <a:t>年度（</a:t>
            </a:r>
            <a:r>
              <a:rPr lang="en-US" altLang="ja-JP" sz="1000" kern="100" dirty="0">
                <a:solidFill>
                  <a:schemeClr val="bg1"/>
                </a:solidFill>
                <a:latin typeface="Meiryo UI" panose="020B0604030504040204" pitchFamily="50" charset="-128"/>
                <a:ea typeface="Meiryo UI" panose="020B0604030504040204" pitchFamily="50" charset="-128"/>
                <a:cs typeface="Times New Roman" panose="02020603050405020304" pitchFamily="18" charset="0"/>
              </a:rPr>
              <a:t>2014</a:t>
            </a:r>
            <a:r>
              <a:rPr lang="ja-JP" altLang="en-US" sz="1000" kern="100" dirty="0">
                <a:solidFill>
                  <a:schemeClr val="bg1"/>
                </a:solidFill>
                <a:latin typeface="Meiryo UI" panose="020B0604030504040204" pitchFamily="50" charset="-128"/>
                <a:ea typeface="Meiryo UI" panose="020B0604030504040204" pitchFamily="50" charset="-128"/>
                <a:cs typeface="Times New Roman" panose="02020603050405020304" pitchFamily="18" charset="0"/>
              </a:rPr>
              <a:t>年度）</a:t>
            </a:r>
            <a:endParaRPr lang="en-US" altLang="ja-JP" sz="1000" kern="100" dirty="0">
              <a:solidFill>
                <a:schemeClr val="bg1"/>
              </a:solidFill>
              <a:latin typeface="Meiryo UI" panose="020B0604030504040204" pitchFamily="50" charset="-128"/>
              <a:ea typeface="Meiryo UI" panose="020B0604030504040204" pitchFamily="50" charset="-128"/>
              <a:cs typeface="Times New Roman" panose="02020603050405020304" pitchFamily="18" charset="0"/>
            </a:endParaRPr>
          </a:p>
          <a:p>
            <a:pPr algn="ctr">
              <a:spcAft>
                <a:spcPts val="0"/>
              </a:spcAft>
              <a:tabLst>
                <a:tab pos="1533525" algn="l"/>
              </a:tabLst>
            </a:pPr>
            <a:r>
              <a:rPr lang="ja-JP" altLang="en-US" sz="1400" b="1" kern="100" dirty="0">
                <a:solidFill>
                  <a:srgbClr val="FFFFFF"/>
                </a:solidFill>
                <a:latin typeface="Meiryo UI" panose="020B0604030504040204" pitchFamily="50" charset="-128"/>
                <a:ea typeface="Meiryo UI" panose="020B0604030504040204" pitchFamily="50" charset="-128"/>
                <a:cs typeface="Times New Roman" panose="02020603050405020304" pitchFamily="18" charset="0"/>
              </a:rPr>
              <a:t>水の回廊全域で</a:t>
            </a:r>
            <a:r>
              <a:rPr lang="ja-JP" altLang="en-US" sz="1400" b="1" kern="100" dirty="0" smtClean="0">
                <a:solidFill>
                  <a:srgbClr val="FFFFFF"/>
                </a:solidFill>
                <a:latin typeface="Meiryo UI" panose="020B0604030504040204" pitchFamily="50" charset="-128"/>
                <a:ea typeface="Meiryo UI" panose="020B0604030504040204" pitchFamily="50" charset="-128"/>
                <a:cs typeface="Times New Roman" panose="02020603050405020304" pitchFamily="18" charset="0"/>
              </a:rPr>
              <a:t>の水辺</a:t>
            </a:r>
            <a:r>
              <a:rPr lang="ja-JP" altLang="en-US" sz="1400" b="1" kern="100" dirty="0">
                <a:solidFill>
                  <a:srgbClr val="FFFFFF"/>
                </a:solidFill>
                <a:latin typeface="Meiryo UI" panose="020B0604030504040204" pitchFamily="50" charset="-128"/>
                <a:ea typeface="Meiryo UI" panose="020B0604030504040204" pitchFamily="50" charset="-128"/>
                <a:cs typeface="Times New Roman" panose="02020603050405020304" pitchFamily="18" charset="0"/>
              </a:rPr>
              <a:t>の名所化</a:t>
            </a:r>
            <a:r>
              <a:rPr lang="ja-JP" altLang="en-US" sz="1400" b="1" kern="100" dirty="0" smtClean="0">
                <a:solidFill>
                  <a:srgbClr val="FFFFFF"/>
                </a:solidFill>
                <a:latin typeface="Meiryo UI" panose="020B0604030504040204" pitchFamily="50" charset="-128"/>
                <a:ea typeface="Meiryo UI" panose="020B0604030504040204" pitchFamily="50" charset="-128"/>
                <a:cs typeface="Times New Roman" panose="02020603050405020304" pitchFamily="18" charset="0"/>
              </a:rPr>
              <a:t>、</a:t>
            </a:r>
            <a:endParaRPr lang="en-US" altLang="ja-JP" sz="1400" b="1" kern="100" dirty="0" smtClean="0">
              <a:solidFill>
                <a:srgbClr val="FFFFFF"/>
              </a:solidFill>
              <a:latin typeface="Meiryo UI" panose="020B0604030504040204" pitchFamily="50" charset="-128"/>
              <a:ea typeface="Meiryo UI" panose="020B0604030504040204" pitchFamily="50" charset="-128"/>
              <a:cs typeface="Times New Roman" panose="02020603050405020304" pitchFamily="18" charset="0"/>
            </a:endParaRPr>
          </a:p>
          <a:p>
            <a:pPr algn="ctr">
              <a:spcAft>
                <a:spcPts val="0"/>
              </a:spcAft>
              <a:tabLst>
                <a:tab pos="1533525" algn="l"/>
              </a:tabLst>
            </a:pPr>
            <a:r>
              <a:rPr lang="ja-JP" altLang="en-US" sz="1400" b="1" kern="100" dirty="0" smtClean="0">
                <a:solidFill>
                  <a:srgbClr val="FFFFFF"/>
                </a:solidFill>
                <a:latin typeface="Meiryo UI" panose="020B0604030504040204" pitchFamily="50" charset="-128"/>
                <a:ea typeface="Meiryo UI" panose="020B0604030504040204" pitchFamily="50" charset="-128"/>
                <a:cs typeface="Times New Roman" panose="02020603050405020304" pitchFamily="18" charset="0"/>
              </a:rPr>
              <a:t>ネットワーク</a:t>
            </a:r>
            <a:r>
              <a:rPr lang="ja-JP" altLang="en-US" sz="1400" b="1" kern="100" dirty="0">
                <a:solidFill>
                  <a:srgbClr val="FFFFFF"/>
                </a:solidFill>
                <a:latin typeface="Meiryo UI" panose="020B0604030504040204" pitchFamily="50" charset="-128"/>
                <a:ea typeface="Meiryo UI" panose="020B0604030504040204" pitchFamily="50" charset="-128"/>
                <a:cs typeface="Times New Roman" panose="02020603050405020304" pitchFamily="18" charset="0"/>
              </a:rPr>
              <a:t>構築</a:t>
            </a:r>
          </a:p>
        </p:txBody>
      </p:sp>
      <p:sp>
        <p:nvSpPr>
          <p:cNvPr id="2" name="正方形/長方形 1"/>
          <p:cNvSpPr/>
          <p:nvPr/>
        </p:nvSpPr>
        <p:spPr>
          <a:xfrm>
            <a:off x="7128000" y="1152000"/>
            <a:ext cx="2880000" cy="2448000"/>
          </a:xfrm>
          <a:prstGeom prst="rect">
            <a:avLst/>
          </a:prstGeom>
          <a:noFill/>
          <a:ln w="4762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9" name="右矢印 68"/>
          <p:cNvSpPr/>
          <p:nvPr/>
        </p:nvSpPr>
        <p:spPr>
          <a:xfrm>
            <a:off x="3438000" y="1998000"/>
            <a:ext cx="252000" cy="756000"/>
          </a:xfrm>
          <a:prstGeom prst="rightArrow">
            <a:avLst>
              <a:gd name="adj1" fmla="val 50000"/>
              <a:gd name="adj2" fmla="val 70879"/>
            </a:avLst>
          </a:prstGeom>
          <a:solidFill>
            <a:sysClr val="windowText" lastClr="000000">
              <a:lumMod val="50000"/>
              <a:lumOff val="50000"/>
            </a:sysClr>
          </a:solidFill>
          <a:ln w="12700" cap="flat" cmpd="sng" algn="ctr">
            <a:solidFill>
              <a:sysClr val="windowText" lastClr="000000"/>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ja-JP" altLang="en-US">
              <a:latin typeface="HGPｺﾞｼｯｸM" panose="020B0600000000000000" pitchFamily="50" charset="-128"/>
              <a:ea typeface="HGPｺﾞｼｯｸM" panose="020B0600000000000000" pitchFamily="50" charset="-128"/>
            </a:endParaRPr>
          </a:p>
        </p:txBody>
      </p:sp>
      <p:sp>
        <p:nvSpPr>
          <p:cNvPr id="86" name="テキスト ボックス 9"/>
          <p:cNvSpPr txBox="1"/>
          <p:nvPr/>
        </p:nvSpPr>
        <p:spPr>
          <a:xfrm>
            <a:off x="360000" y="1152000"/>
            <a:ext cx="3024000" cy="720000"/>
          </a:xfrm>
          <a:prstGeom prst="rect">
            <a:avLst/>
          </a:prstGeom>
          <a:solidFill>
            <a:sysClr val="windowText" lastClr="000000">
              <a:lumMod val="65000"/>
              <a:lumOff val="35000"/>
            </a:sysClr>
          </a:solidFill>
          <a:ln w="6350">
            <a:solidFill>
              <a:prstClr val="black"/>
            </a:solidFill>
          </a:ln>
          <a:effectLst/>
        </p:spPr>
        <p:txBody>
          <a:bodyPr rot="0" spcFirstLastPara="0" vert="horz" wrap="square" lIns="72000" tIns="36000" rIns="72000" bIns="36000" numCol="1" spcCol="0" rtlCol="0" fromWordArt="0" anchor="ctr" anchorCtr="0" forceAA="0" compatLnSpc="1">
            <a:prstTxWarp prst="textNoShape">
              <a:avLst/>
            </a:prstTxWarp>
            <a:noAutofit/>
          </a:bodyPr>
          <a:lstStyle/>
          <a:p>
            <a:pPr algn="just">
              <a:spcAft>
                <a:spcPts val="300"/>
              </a:spcAft>
              <a:tabLst>
                <a:tab pos="1533525" algn="l"/>
              </a:tabLst>
            </a:pPr>
            <a:r>
              <a:rPr lang="ja-JP" altLang="en-US" sz="1000" kern="100" dirty="0" smtClean="0">
                <a:solidFill>
                  <a:schemeClr val="bg1"/>
                </a:solidFill>
                <a:latin typeface="Meiryo UI" panose="020B0604030504040204" pitchFamily="50" charset="-128"/>
                <a:ea typeface="Meiryo UI" panose="020B0604030504040204" pitchFamily="50" charset="-128"/>
                <a:cs typeface="Times New Roman" panose="02020603050405020304" pitchFamily="18" charset="0"/>
              </a:rPr>
              <a:t>平成</a:t>
            </a:r>
            <a:r>
              <a:rPr lang="en-US" altLang="ja-JP" sz="1000" kern="100" dirty="0" smtClean="0">
                <a:solidFill>
                  <a:schemeClr val="bg1"/>
                </a:solidFill>
                <a:latin typeface="Meiryo UI" panose="020B0604030504040204" pitchFamily="50" charset="-128"/>
                <a:ea typeface="Meiryo UI" panose="020B0604030504040204" pitchFamily="50" charset="-128"/>
                <a:cs typeface="Times New Roman" panose="02020603050405020304" pitchFamily="18" charset="0"/>
              </a:rPr>
              <a:t>25</a:t>
            </a:r>
            <a:r>
              <a:rPr lang="ja-JP" altLang="en-US" sz="1000" kern="100" dirty="0" smtClean="0">
                <a:solidFill>
                  <a:schemeClr val="bg1"/>
                </a:solidFill>
                <a:latin typeface="Meiryo UI" panose="020B0604030504040204" pitchFamily="50" charset="-128"/>
                <a:ea typeface="Meiryo UI" panose="020B0604030504040204" pitchFamily="50" charset="-128"/>
                <a:cs typeface="Times New Roman" panose="02020603050405020304" pitchFamily="18" charset="0"/>
              </a:rPr>
              <a:t>年度（</a:t>
            </a:r>
            <a:r>
              <a:rPr lang="en-US" altLang="ja-JP" sz="1000" kern="100" dirty="0" smtClean="0">
                <a:solidFill>
                  <a:schemeClr val="bg1"/>
                </a:solidFill>
                <a:latin typeface="Meiryo UI" panose="020B0604030504040204" pitchFamily="50" charset="-128"/>
                <a:ea typeface="Meiryo UI" panose="020B0604030504040204" pitchFamily="50" charset="-128"/>
                <a:cs typeface="Times New Roman" panose="02020603050405020304" pitchFamily="18" charset="0"/>
              </a:rPr>
              <a:t>2013</a:t>
            </a:r>
            <a:r>
              <a:rPr lang="ja-JP" altLang="en-US" sz="1000" kern="100" dirty="0" smtClean="0">
                <a:solidFill>
                  <a:schemeClr val="bg1"/>
                </a:solidFill>
                <a:latin typeface="Meiryo UI" panose="020B0604030504040204" pitchFamily="50" charset="-128"/>
                <a:ea typeface="Meiryo UI" panose="020B0604030504040204" pitchFamily="50" charset="-128"/>
                <a:cs typeface="Times New Roman" panose="02020603050405020304" pitchFamily="18" charset="0"/>
              </a:rPr>
              <a:t>年度）</a:t>
            </a:r>
            <a:endParaRPr lang="en-US" altLang="ja-JP" sz="1000" kern="100" dirty="0" smtClean="0">
              <a:solidFill>
                <a:schemeClr val="bg1"/>
              </a:solidFill>
              <a:latin typeface="Meiryo UI" panose="020B0604030504040204" pitchFamily="50" charset="-128"/>
              <a:ea typeface="Meiryo UI" panose="020B0604030504040204" pitchFamily="50" charset="-128"/>
              <a:cs typeface="Times New Roman" panose="02020603050405020304" pitchFamily="18" charset="0"/>
            </a:endParaRPr>
          </a:p>
          <a:p>
            <a:pPr algn="ctr">
              <a:spcAft>
                <a:spcPts val="0"/>
              </a:spcAft>
              <a:tabLst>
                <a:tab pos="1533525" algn="l"/>
              </a:tabLst>
            </a:pPr>
            <a:r>
              <a:rPr lang="ja-JP" altLang="en-US" sz="1400" b="1" kern="100" dirty="0">
                <a:solidFill>
                  <a:srgbClr val="FFFFFF"/>
                </a:solidFill>
                <a:latin typeface="Meiryo UI" panose="020B0604030504040204" pitchFamily="50" charset="-128"/>
                <a:ea typeface="Meiryo UI" panose="020B0604030504040204" pitchFamily="50" charset="-128"/>
                <a:cs typeface="Times New Roman" panose="02020603050405020304" pitchFamily="18" charset="0"/>
              </a:rPr>
              <a:t>水の回廊における拠点づくり支援</a:t>
            </a:r>
            <a:r>
              <a:rPr lang="ja-JP" altLang="en-US" sz="1400" b="1" kern="100" dirty="0" smtClean="0">
                <a:solidFill>
                  <a:srgbClr val="FFFFFF"/>
                </a:solidFill>
                <a:latin typeface="Meiryo UI" panose="020B0604030504040204" pitchFamily="50" charset="-128"/>
                <a:ea typeface="Meiryo UI" panose="020B0604030504040204" pitchFamily="50" charset="-128"/>
                <a:cs typeface="Times New Roman" panose="02020603050405020304" pitchFamily="18" charset="0"/>
              </a:rPr>
              <a:t>と</a:t>
            </a:r>
            <a:endParaRPr lang="en-US" altLang="ja-JP" sz="1400" b="1" kern="100" dirty="0" smtClean="0">
              <a:solidFill>
                <a:srgbClr val="FFFFFF"/>
              </a:solidFill>
              <a:latin typeface="Meiryo UI" panose="020B0604030504040204" pitchFamily="50" charset="-128"/>
              <a:ea typeface="Meiryo UI" panose="020B0604030504040204" pitchFamily="50" charset="-128"/>
              <a:cs typeface="Times New Roman" panose="02020603050405020304" pitchFamily="18" charset="0"/>
            </a:endParaRPr>
          </a:p>
          <a:p>
            <a:pPr algn="ctr">
              <a:spcAft>
                <a:spcPts val="0"/>
              </a:spcAft>
              <a:tabLst>
                <a:tab pos="1533525" algn="l"/>
              </a:tabLst>
            </a:pPr>
            <a:r>
              <a:rPr lang="ja-JP" altLang="en-US" sz="1400" b="1" kern="100" dirty="0" smtClean="0">
                <a:solidFill>
                  <a:srgbClr val="FFFFFF"/>
                </a:solidFill>
                <a:latin typeface="Meiryo UI" panose="020B0604030504040204" pitchFamily="50" charset="-128"/>
                <a:ea typeface="Meiryo UI" panose="020B0604030504040204" pitchFamily="50" charset="-128"/>
                <a:cs typeface="Times New Roman" panose="02020603050405020304" pitchFamily="18" charset="0"/>
              </a:rPr>
              <a:t>舟運</a:t>
            </a:r>
            <a:r>
              <a:rPr lang="ja-JP" altLang="en-US" sz="1400" b="1" kern="100" dirty="0">
                <a:solidFill>
                  <a:srgbClr val="FFFFFF"/>
                </a:solidFill>
                <a:latin typeface="Meiryo UI" panose="020B0604030504040204" pitchFamily="50" charset="-128"/>
                <a:ea typeface="Meiryo UI" panose="020B0604030504040204" pitchFamily="50" charset="-128"/>
                <a:cs typeface="Times New Roman" panose="02020603050405020304" pitchFamily="18" charset="0"/>
              </a:rPr>
              <a:t>の魅力づくり、情報発信</a:t>
            </a:r>
          </a:p>
        </p:txBody>
      </p:sp>
      <p:sp>
        <p:nvSpPr>
          <p:cNvPr id="101" name="テキスト ボックス 100"/>
          <p:cNvSpPr txBox="1"/>
          <p:nvPr/>
        </p:nvSpPr>
        <p:spPr>
          <a:xfrm>
            <a:off x="360000" y="1872000"/>
            <a:ext cx="3024000" cy="1728000"/>
          </a:xfrm>
          <a:prstGeom prst="rect">
            <a:avLst/>
          </a:prstGeom>
          <a:solidFill>
            <a:srgbClr val="FFCCFF"/>
          </a:solidFill>
          <a:ln w="6350">
            <a:solidFill>
              <a:prstClr val="black"/>
            </a:solidFill>
          </a:ln>
          <a:effectLst/>
        </p:spPr>
        <p:txBody>
          <a:bodyPr rot="0" spcFirstLastPara="0" vert="horz" wrap="square" lIns="72000" tIns="72000" rIns="72000" bIns="36000" numCol="1" spcCol="0" rtlCol="0" fromWordArt="0" anchor="t" anchorCtr="0" forceAA="0" compatLnSpc="1">
            <a:prstTxWarp prst="textNoShape">
              <a:avLst/>
            </a:prstTxWarp>
            <a:noAutofit/>
          </a:bodyPr>
          <a:lstStyle/>
          <a:p>
            <a:pPr marL="216000" indent="-288000" fontAlgn="base">
              <a:spcBef>
                <a:spcPts val="600"/>
              </a:spcBef>
              <a:spcAft>
                <a:spcPts val="0"/>
              </a:spcAft>
            </a:pPr>
            <a:r>
              <a:rPr lang="ja-JP" altLang="en-US" sz="900"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rPr>
              <a:t>１）水</a:t>
            </a:r>
            <a:r>
              <a:rPr lang="ja-JP" altLang="en-US" sz="9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の回廊の拠点づくりへの助成・公募</a:t>
            </a:r>
          </a:p>
          <a:p>
            <a:pPr marL="216000" indent="-288000" fontAlgn="base">
              <a:spcBef>
                <a:spcPts val="600"/>
              </a:spcBef>
              <a:spcAft>
                <a:spcPts val="0"/>
              </a:spcAft>
            </a:pPr>
            <a:r>
              <a:rPr lang="ja-JP" altLang="en-US" sz="9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２</a:t>
            </a:r>
            <a:r>
              <a:rPr lang="ja-JP" altLang="en-US" sz="900"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rPr>
              <a:t>）クルーズ</a:t>
            </a:r>
            <a:r>
              <a:rPr lang="ja-JP" altLang="en-US" sz="9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船の楽しみ方</a:t>
            </a:r>
            <a:r>
              <a:rPr lang="ja-JP" altLang="en-US" sz="900"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rPr>
              <a:t>造成</a:t>
            </a:r>
            <a:endParaRPr lang="en-US" altLang="ja-JP" sz="900"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a:p>
            <a:pPr marL="216000" indent="-288000" fontAlgn="base">
              <a:spcBef>
                <a:spcPts val="300"/>
              </a:spcBef>
              <a:spcAft>
                <a:spcPts val="0"/>
              </a:spcAft>
            </a:pPr>
            <a:r>
              <a:rPr lang="ja-JP" altLang="en-US" sz="9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900"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rPr>
              <a:t>　・　「</a:t>
            </a:r>
            <a:r>
              <a:rPr lang="ja-JP" altLang="en-US" sz="9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大阪の食を船でめぐり楽しむ水辺バルの実施</a:t>
            </a:r>
            <a:r>
              <a:rPr lang="ja-JP" altLang="en-US" sz="900"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rPr>
              <a:t>」</a:t>
            </a:r>
            <a:endParaRPr lang="en-US" altLang="ja-JP" sz="900"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a:p>
            <a:pPr marL="216000" indent="-288000" fontAlgn="base">
              <a:spcBef>
                <a:spcPts val="300"/>
              </a:spcBef>
              <a:spcAft>
                <a:spcPts val="0"/>
              </a:spcAft>
            </a:pPr>
            <a:r>
              <a:rPr lang="ja-JP" altLang="en-US" sz="9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900"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rPr>
              <a:t>　・　ラバーダッククルーズ造成</a:t>
            </a:r>
            <a:endParaRPr lang="en-US" altLang="ja-JP" sz="900"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a:p>
            <a:pPr marL="216000" indent="-288000" fontAlgn="base">
              <a:spcBef>
                <a:spcPts val="300"/>
              </a:spcBef>
              <a:spcAft>
                <a:spcPts val="0"/>
              </a:spcAft>
            </a:pPr>
            <a:r>
              <a:rPr lang="ja-JP" altLang="en-US" sz="9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900"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rPr>
              <a:t>　・　２</a:t>
            </a:r>
            <a:r>
              <a:rPr lang="ja-JP" altLang="en-US" sz="9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拠点をつなぐクルーズ船造成</a:t>
            </a:r>
          </a:p>
          <a:p>
            <a:pPr marL="216000" indent="-288000" fontAlgn="base">
              <a:spcBef>
                <a:spcPts val="600"/>
              </a:spcBef>
              <a:spcAft>
                <a:spcPts val="0"/>
              </a:spcAft>
            </a:pPr>
            <a:r>
              <a:rPr lang="ja-JP" altLang="en-US" sz="9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３</a:t>
            </a:r>
            <a:r>
              <a:rPr lang="ja-JP" altLang="en-US" sz="900"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rPr>
              <a:t>）国内</a:t>
            </a:r>
            <a:r>
              <a:rPr lang="ja-JP" altLang="en-US" sz="9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中心の水都大阪の情報</a:t>
            </a:r>
            <a:r>
              <a:rPr lang="ja-JP" altLang="en-US" sz="900"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rPr>
              <a:t>発信</a:t>
            </a:r>
            <a:endParaRPr lang="en-US" altLang="ja-JP" sz="900"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a:p>
            <a:pPr marL="216000" indent="-288000" fontAlgn="base">
              <a:spcBef>
                <a:spcPts val="600"/>
              </a:spcBef>
              <a:spcAft>
                <a:spcPts val="0"/>
              </a:spcAft>
            </a:pPr>
            <a:r>
              <a:rPr lang="ja-JP" altLang="en-US" sz="9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900"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9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　水の回廊、ネットワーク会議開始</a:t>
            </a:r>
          </a:p>
        </p:txBody>
      </p:sp>
      <p:sp>
        <p:nvSpPr>
          <p:cNvPr id="89" name="テキスト ボックス 3"/>
          <p:cNvSpPr txBox="1"/>
          <p:nvPr/>
        </p:nvSpPr>
        <p:spPr>
          <a:xfrm>
            <a:off x="360000" y="216000"/>
            <a:ext cx="11988859" cy="276999"/>
          </a:xfrm>
          <a:prstGeom prst="rect">
            <a:avLst/>
          </a:prstGeom>
          <a:noFill/>
          <a:ln w="6350">
            <a:noFill/>
            <a:prstDash val="dash"/>
          </a:ln>
          <a:effectLst/>
        </p:spPr>
        <p:txBody>
          <a:bodyPr rot="0" spcFirstLastPara="0" vert="horz" wrap="none" lIns="0" tIns="0" rIns="0" bIns="0" numCol="1" spcCol="0" rtlCol="0" fromWordArt="0" anchor="t" anchorCtr="0" forceAA="0" compatLnSpc="1">
            <a:prstTxWarp prst="textNoShape">
              <a:avLst/>
            </a:prstTxWarp>
            <a:spAutoFit/>
          </a:bodyPr>
          <a:lstStyle/>
          <a:p>
            <a:pPr marL="174625" indent="-174625"/>
            <a:r>
              <a:rPr lang="ja-JP" altLang="en-US" sz="1800" b="1" kern="100" dirty="0" smtClean="0">
                <a:latin typeface="Meiryo UI" panose="020B0604030504040204" pitchFamily="50" charset="-128"/>
                <a:ea typeface="Meiryo UI" panose="020B0604030504040204" pitchFamily="50" charset="-128"/>
                <a:cs typeface="Times New Roman" panose="02020603050405020304" pitchFamily="18" charset="0"/>
              </a:rPr>
              <a:t>平成</a:t>
            </a:r>
            <a:r>
              <a:rPr lang="en-US" altLang="ja-JP" sz="1800" b="1" kern="100" dirty="0" smtClean="0">
                <a:latin typeface="Meiryo UI" panose="020B0604030504040204" pitchFamily="50" charset="-128"/>
                <a:ea typeface="Meiryo UI" panose="020B0604030504040204" pitchFamily="50" charset="-128"/>
                <a:cs typeface="Times New Roman" panose="02020603050405020304" pitchFamily="18" charset="0"/>
              </a:rPr>
              <a:t>27</a:t>
            </a:r>
            <a:r>
              <a:rPr lang="ja-JP" altLang="en-US" sz="1800" b="1" kern="100" dirty="0" smtClean="0">
                <a:latin typeface="Meiryo UI" panose="020B0604030504040204" pitchFamily="50" charset="-128"/>
                <a:ea typeface="Meiryo UI" panose="020B0604030504040204" pitchFamily="50" charset="-128"/>
                <a:cs typeface="Times New Roman" panose="02020603050405020304" pitchFamily="18" charset="0"/>
              </a:rPr>
              <a:t>年度 水都大阪パートナーズの取組みについて　</a:t>
            </a:r>
            <a:r>
              <a:rPr lang="ja-JP" altLang="en-US" sz="1800" b="1" kern="100" dirty="0">
                <a:latin typeface="Meiryo UI" panose="020B0604030504040204" pitchFamily="50" charset="-128"/>
                <a:ea typeface="Meiryo UI" panose="020B0604030504040204" pitchFamily="50" charset="-128"/>
                <a:cs typeface="Times New Roman" panose="02020603050405020304" pitchFamily="18" charset="0"/>
              </a:rPr>
              <a:t>ミッション②：国内外から観光客が訪れる「水と光のテーマパークの実現」</a:t>
            </a:r>
          </a:p>
        </p:txBody>
      </p:sp>
      <p:sp>
        <p:nvSpPr>
          <p:cNvPr id="6" name="テキスト ボックス 5"/>
          <p:cNvSpPr txBox="1"/>
          <p:nvPr/>
        </p:nvSpPr>
        <p:spPr>
          <a:xfrm>
            <a:off x="14256000" y="216000"/>
            <a:ext cx="688256" cy="318924"/>
          </a:xfrm>
          <a:prstGeom prst="rect">
            <a:avLst/>
          </a:prstGeom>
          <a:noFill/>
          <a:ln w="12700">
            <a:solidFill>
              <a:schemeClr val="tx1"/>
            </a:solidFill>
          </a:ln>
        </p:spPr>
        <p:txBody>
          <a:bodyPr wrap="none" lIns="36000" tIns="36000" rIns="36000" bIns="36000" rtlCol="0">
            <a:spAutoFit/>
          </a:bodyPr>
          <a:lstStyle/>
          <a:p>
            <a:r>
              <a:rPr kumimoji="1" lang="ja-JP" altLang="en-US" sz="1600" dirty="0" smtClean="0">
                <a:latin typeface="Meiryo UI" panose="020B0604030504040204" pitchFamily="50" charset="-128"/>
                <a:ea typeface="Meiryo UI" panose="020B0604030504040204" pitchFamily="50" charset="-128"/>
              </a:rPr>
              <a:t>資料１</a:t>
            </a:r>
            <a:endParaRPr kumimoji="1" lang="ja-JP" altLang="en-US" sz="1600" dirty="0">
              <a:latin typeface="Meiryo UI" panose="020B0604030504040204" pitchFamily="50" charset="-128"/>
              <a:ea typeface="Meiryo UI" panose="020B0604030504040204" pitchFamily="50" charset="-128"/>
            </a:endParaRPr>
          </a:p>
        </p:txBody>
      </p:sp>
      <p:sp>
        <p:nvSpPr>
          <p:cNvPr id="166" name="テキスト ボックス 3"/>
          <p:cNvSpPr txBox="1"/>
          <p:nvPr/>
        </p:nvSpPr>
        <p:spPr>
          <a:xfrm>
            <a:off x="12300914" y="216000"/>
            <a:ext cx="1806585" cy="307777"/>
          </a:xfrm>
          <a:prstGeom prst="rect">
            <a:avLst/>
          </a:prstGeom>
          <a:noFill/>
          <a:ln w="6350">
            <a:noFill/>
            <a:prstDash val="dash"/>
          </a:ln>
          <a:effectLst/>
        </p:spPr>
        <p:txBody>
          <a:bodyPr rot="0" spcFirstLastPara="0" vert="horz" wrap="none" lIns="0" tIns="0" rIns="0" bIns="0" numCol="1" spcCol="0" rtlCol="0" fromWordArt="0" anchor="t" anchorCtr="0" forceAA="0" compatLnSpc="1">
            <a:prstTxWarp prst="textNoShape">
              <a:avLst/>
            </a:prstTxWarp>
            <a:spAutoFit/>
          </a:bodyPr>
          <a:lstStyle/>
          <a:p>
            <a:pPr marL="174625" indent="-174625" algn="r"/>
            <a:r>
              <a:rPr lang="ja-JP" altLang="en-US" sz="1000" kern="100" spc="-100" dirty="0" smtClean="0">
                <a:latin typeface="Meiryo UI" panose="020B0604030504040204" pitchFamily="50" charset="-128"/>
                <a:ea typeface="Meiryo UI" panose="020B0604030504040204" pitchFamily="50" charset="-128"/>
                <a:cs typeface="Times New Roman" panose="02020603050405020304" pitchFamily="18" charset="0"/>
              </a:rPr>
              <a:t>第</a:t>
            </a:r>
            <a:r>
              <a:rPr lang="ja-JP" altLang="en-US" sz="1000" kern="100" spc="-100" dirty="0">
                <a:latin typeface="Meiryo UI" panose="020B0604030504040204" pitchFamily="50" charset="-128"/>
                <a:ea typeface="Meiryo UI" panose="020B0604030504040204" pitchFamily="50" charset="-128"/>
                <a:cs typeface="Times New Roman" panose="02020603050405020304" pitchFamily="18" charset="0"/>
              </a:rPr>
              <a:t>６</a:t>
            </a:r>
            <a:r>
              <a:rPr lang="ja-JP" altLang="en-US" sz="1000" kern="100" spc="-100" dirty="0" smtClean="0">
                <a:latin typeface="Meiryo UI" panose="020B0604030504040204" pitchFamily="50" charset="-128"/>
                <a:ea typeface="Meiryo UI" panose="020B0604030504040204" pitchFamily="50" charset="-128"/>
                <a:cs typeface="Times New Roman" panose="02020603050405020304" pitchFamily="18" charset="0"/>
              </a:rPr>
              <a:t>回水と光のまちづくり推進会議資料</a:t>
            </a:r>
            <a:endParaRPr lang="en-US" altLang="ja-JP" sz="1000" kern="100" spc="-100" dirty="0" smtClean="0">
              <a:latin typeface="Meiryo UI" panose="020B0604030504040204" pitchFamily="50" charset="-128"/>
              <a:ea typeface="Meiryo UI" panose="020B0604030504040204" pitchFamily="50" charset="-128"/>
              <a:cs typeface="Times New Roman" panose="02020603050405020304" pitchFamily="18" charset="0"/>
            </a:endParaRPr>
          </a:p>
          <a:p>
            <a:pPr marL="174625" indent="-174625" algn="r"/>
            <a:r>
              <a:rPr lang="ja-JP" altLang="en-US" sz="1000" kern="100" dirty="0" smtClean="0">
                <a:latin typeface="Meiryo UI" panose="020B0604030504040204" pitchFamily="50" charset="-128"/>
                <a:ea typeface="Meiryo UI" panose="020B0604030504040204" pitchFamily="50" charset="-128"/>
                <a:cs typeface="Times New Roman" panose="02020603050405020304" pitchFamily="18" charset="0"/>
              </a:rPr>
              <a:t>平成</a:t>
            </a:r>
            <a:r>
              <a:rPr lang="en-US" altLang="ja-JP" sz="1000" kern="100" dirty="0" smtClean="0">
                <a:latin typeface="Meiryo UI" panose="020B0604030504040204" pitchFamily="50" charset="-128"/>
                <a:ea typeface="Meiryo UI" panose="020B0604030504040204" pitchFamily="50" charset="-128"/>
                <a:cs typeface="Times New Roman" panose="02020603050405020304" pitchFamily="18" charset="0"/>
              </a:rPr>
              <a:t>2</a:t>
            </a:r>
            <a:r>
              <a:rPr lang="ja-JP" altLang="en-US" sz="1000" kern="100" dirty="0" smtClean="0">
                <a:latin typeface="Meiryo UI" panose="020B0604030504040204" pitchFamily="50" charset="-128"/>
                <a:ea typeface="Meiryo UI" panose="020B0604030504040204" pitchFamily="50" charset="-128"/>
                <a:cs typeface="Times New Roman" panose="02020603050405020304" pitchFamily="18" charset="0"/>
              </a:rPr>
              <a:t>８年２月９日</a:t>
            </a:r>
            <a:endParaRPr lang="ja-JP" altLang="ja-JP" sz="1000" kern="100" dirty="0">
              <a:latin typeface="Meiryo UI" panose="020B0604030504040204" pitchFamily="50" charset="-128"/>
              <a:ea typeface="Meiryo UI" panose="020B0604030504040204" pitchFamily="50" charset="-128"/>
              <a:cs typeface="Times New Roman" panose="02020603050405020304" pitchFamily="18" charset="0"/>
            </a:endParaRPr>
          </a:p>
        </p:txBody>
      </p:sp>
      <p:sp>
        <p:nvSpPr>
          <p:cNvPr id="136" name="右矢印 135"/>
          <p:cNvSpPr/>
          <p:nvPr/>
        </p:nvSpPr>
        <p:spPr>
          <a:xfrm>
            <a:off x="6822000" y="1998000"/>
            <a:ext cx="252000" cy="756000"/>
          </a:xfrm>
          <a:prstGeom prst="rightArrow">
            <a:avLst>
              <a:gd name="adj1" fmla="val 50000"/>
              <a:gd name="adj2" fmla="val 70879"/>
            </a:avLst>
          </a:prstGeom>
          <a:solidFill>
            <a:sysClr val="windowText" lastClr="000000">
              <a:lumMod val="50000"/>
              <a:lumOff val="50000"/>
            </a:sysClr>
          </a:solidFill>
          <a:ln w="12700" cap="flat" cmpd="sng" algn="ctr">
            <a:solidFill>
              <a:sysClr val="windowText" lastClr="000000"/>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ja-JP" altLang="en-US">
              <a:latin typeface="HGPｺﾞｼｯｸM" panose="020B0600000000000000" pitchFamily="50" charset="-128"/>
              <a:ea typeface="HGPｺﾞｼｯｸM" panose="020B0600000000000000" pitchFamily="50" charset="-128"/>
            </a:endParaRPr>
          </a:p>
        </p:txBody>
      </p:sp>
      <p:pic>
        <p:nvPicPr>
          <p:cNvPr id="77" name="図 76"/>
          <p:cNvPicPr>
            <a:picLocks noChangeAspect="1"/>
          </p:cNvPicPr>
          <p:nvPr/>
        </p:nvPicPr>
        <p:blipFill rotWithShape="1">
          <a:blip r:embed="rId3" cstate="print">
            <a:extLst>
              <a:ext uri="{28A0092B-C50C-407E-A947-70E740481C1C}">
                <a14:useLocalDpi xmlns:a14="http://schemas.microsoft.com/office/drawing/2010/main" val="0"/>
              </a:ext>
            </a:extLst>
          </a:blip>
          <a:srcRect/>
          <a:stretch/>
        </p:blipFill>
        <p:spPr>
          <a:xfrm>
            <a:off x="13644000" y="2046725"/>
            <a:ext cx="1080000" cy="651600"/>
          </a:xfrm>
          <a:prstGeom prst="rect">
            <a:avLst/>
          </a:prstGeom>
        </p:spPr>
      </p:pic>
      <p:pic>
        <p:nvPicPr>
          <p:cNvPr id="78"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3644000" y="1193975"/>
            <a:ext cx="1080000" cy="8057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9" name="Picture 2" descr="E:\LIB\水都フォルダ\★★画像セレクト版\天の川伝説.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3644000" y="2742818"/>
            <a:ext cx="1080000" cy="8078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2" name="正方形/長方形 71"/>
          <p:cNvSpPr/>
          <p:nvPr/>
        </p:nvSpPr>
        <p:spPr>
          <a:xfrm>
            <a:off x="12768108" y="10314474"/>
            <a:ext cx="1856598" cy="123111"/>
          </a:xfrm>
          <a:prstGeom prst="rect">
            <a:avLst/>
          </a:prstGeom>
          <a:noFill/>
        </p:spPr>
        <p:txBody>
          <a:bodyPr wrap="none" lIns="0" tIns="0" rIns="0" bIns="0">
            <a:spAutoFit/>
          </a:bodyPr>
          <a:lstStyle/>
          <a:p>
            <a:r>
              <a:rPr lang="ja-JP" altLang="en-US" sz="800" b="1" spc="-40" dirty="0" smtClean="0">
                <a:solidFill>
                  <a:schemeClr val="bg1"/>
                </a:solidFill>
                <a:latin typeface="Meiryo UI" panose="020B0604030504040204" pitchFamily="50" charset="-128"/>
                <a:ea typeface="Meiryo UI" panose="020B0604030504040204" pitchFamily="50" charset="-128"/>
              </a:rPr>
              <a:t>フォーラムイメージ</a:t>
            </a:r>
            <a:r>
              <a:rPr lang="ja-JP" altLang="en-US" sz="700" b="1" spc="-40" dirty="0" smtClean="0">
                <a:solidFill>
                  <a:schemeClr val="bg1"/>
                </a:solidFill>
                <a:latin typeface="Meiryo UI" panose="020B0604030504040204" pitchFamily="50" charset="-128"/>
                <a:ea typeface="Meiryo UI" panose="020B0604030504040204" pitchFamily="50" charset="-128"/>
              </a:rPr>
              <a:t>（出典：ミズベリング大阪会議）</a:t>
            </a:r>
            <a:endParaRPr lang="ja-JP" altLang="en-US" sz="700" b="1" spc="-40" dirty="0">
              <a:solidFill>
                <a:schemeClr val="bg1"/>
              </a:solidFill>
              <a:latin typeface="Meiryo UI" panose="020B0604030504040204" pitchFamily="50" charset="-128"/>
              <a:ea typeface="Meiryo UI" panose="020B0604030504040204" pitchFamily="50" charset="-128"/>
            </a:endParaRPr>
          </a:p>
        </p:txBody>
      </p:sp>
      <p:sp>
        <p:nvSpPr>
          <p:cNvPr id="3" name="二等辺三角形 2"/>
          <p:cNvSpPr/>
          <p:nvPr/>
        </p:nvSpPr>
        <p:spPr>
          <a:xfrm rot="10800000">
            <a:off x="8167950" y="3600000"/>
            <a:ext cx="800100" cy="219766"/>
          </a:xfrm>
          <a:prstGeom prst="triangl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5" name="テキスト ボックス 3"/>
          <p:cNvSpPr txBox="1"/>
          <p:nvPr/>
        </p:nvSpPr>
        <p:spPr>
          <a:xfrm>
            <a:off x="600544" y="3869861"/>
            <a:ext cx="12167564" cy="276999"/>
          </a:xfrm>
          <a:prstGeom prst="rect">
            <a:avLst/>
          </a:prstGeom>
          <a:noFill/>
          <a:ln w="6350">
            <a:noFill/>
            <a:prstDash val="dash"/>
          </a:ln>
          <a:effectLst/>
        </p:spPr>
        <p:txBody>
          <a:bodyPr rot="0" spcFirstLastPara="0" vert="horz" wrap="square" lIns="0" tIns="0" rIns="0" bIns="0" numCol="1" spcCol="0" rtlCol="0" fromWordArt="0" anchor="t" anchorCtr="0" forceAA="0" compatLnSpc="1">
            <a:prstTxWarp prst="textNoShape">
              <a:avLst/>
            </a:prstTxWarp>
            <a:spAutoFit/>
          </a:bodyPr>
          <a:lstStyle/>
          <a:p>
            <a:r>
              <a:rPr lang="ja-JP" altLang="en-US" sz="1800" b="1" kern="100" dirty="0" smtClean="0">
                <a:latin typeface="Meiryo UI" panose="020B0604030504040204" pitchFamily="50" charset="-128"/>
                <a:ea typeface="Meiryo UI" panose="020B0604030504040204" pitchFamily="50" charset="-128"/>
                <a:cs typeface="Times New Roman" panose="02020603050405020304" pitchFamily="18" charset="0"/>
              </a:rPr>
              <a:t>２．舟運活性化 ： 水</a:t>
            </a:r>
            <a:r>
              <a:rPr lang="ja-JP" altLang="en-US" sz="1800" b="1" kern="100" dirty="0">
                <a:latin typeface="Meiryo UI" panose="020B0604030504040204" pitchFamily="50" charset="-128"/>
                <a:ea typeface="Meiryo UI" panose="020B0604030504040204" pitchFamily="50" charset="-128"/>
                <a:cs typeface="Times New Roman" panose="02020603050405020304" pitchFamily="18" charset="0"/>
              </a:rPr>
              <a:t>の回廊を</a:t>
            </a:r>
            <a:r>
              <a:rPr lang="ja-JP" altLang="en-US" sz="1800" b="1" kern="100" dirty="0" smtClean="0">
                <a:latin typeface="Meiryo UI" panose="020B0604030504040204" pitchFamily="50" charset="-128"/>
                <a:ea typeface="Meiryo UI" panose="020B0604030504040204" pitchFamily="50" charset="-128"/>
                <a:cs typeface="Times New Roman" panose="02020603050405020304" pitchFamily="18" charset="0"/>
              </a:rPr>
              <a:t>巡るクルーズや</a:t>
            </a:r>
            <a:r>
              <a:rPr lang="ja-JP" altLang="en-US" sz="1800" b="1" kern="100" dirty="0">
                <a:latin typeface="Meiryo UI" panose="020B0604030504040204" pitchFamily="50" charset="-128"/>
                <a:ea typeface="Meiryo UI" panose="020B0604030504040204" pitchFamily="50" charset="-128"/>
                <a:cs typeface="Times New Roman" panose="02020603050405020304" pitchFamily="18" charset="0"/>
              </a:rPr>
              <a:t>観光</a:t>
            </a:r>
            <a:r>
              <a:rPr lang="ja-JP" altLang="en-US" sz="1800" b="1" kern="100" dirty="0" smtClean="0">
                <a:latin typeface="Meiryo UI" panose="020B0604030504040204" pitchFamily="50" charset="-128"/>
                <a:ea typeface="Meiryo UI" panose="020B0604030504040204" pitchFamily="50" charset="-128"/>
                <a:cs typeface="Times New Roman" panose="02020603050405020304" pitchFamily="18" charset="0"/>
              </a:rPr>
              <a:t>商品の創出により、国内外</a:t>
            </a:r>
            <a:r>
              <a:rPr lang="ja-JP" altLang="en-US" sz="1800" b="1" kern="100" dirty="0">
                <a:latin typeface="Meiryo UI" panose="020B0604030504040204" pitchFamily="50" charset="-128"/>
                <a:ea typeface="Meiryo UI" panose="020B0604030504040204" pitchFamily="50" charset="-128"/>
                <a:cs typeface="Times New Roman" panose="02020603050405020304" pitchFamily="18" charset="0"/>
              </a:rPr>
              <a:t>から観光客が</a:t>
            </a:r>
            <a:r>
              <a:rPr lang="ja-JP" altLang="en-US" sz="1800" b="1" kern="100" dirty="0" smtClean="0">
                <a:latin typeface="Meiryo UI" panose="020B0604030504040204" pitchFamily="50" charset="-128"/>
                <a:ea typeface="Meiryo UI" panose="020B0604030504040204" pitchFamily="50" charset="-128"/>
                <a:cs typeface="Times New Roman" panose="02020603050405020304" pitchFamily="18" charset="0"/>
              </a:rPr>
              <a:t>訪れる</a:t>
            </a:r>
            <a:r>
              <a:rPr lang="ja-JP" altLang="en-US" sz="1800" b="1" kern="100" dirty="0">
                <a:latin typeface="Meiryo UI" panose="020B0604030504040204" pitchFamily="50" charset="-128"/>
                <a:ea typeface="Meiryo UI" panose="020B0604030504040204" pitchFamily="50" charset="-128"/>
                <a:cs typeface="Times New Roman" panose="02020603050405020304" pitchFamily="18" charset="0"/>
              </a:rPr>
              <a:t>環境</a:t>
            </a:r>
            <a:r>
              <a:rPr lang="ja-JP" altLang="en-US" sz="1800" b="1" kern="100" dirty="0" smtClean="0">
                <a:latin typeface="Meiryo UI" panose="020B0604030504040204" pitchFamily="50" charset="-128"/>
                <a:ea typeface="Meiryo UI" panose="020B0604030504040204" pitchFamily="50" charset="-128"/>
                <a:cs typeface="Times New Roman" panose="02020603050405020304" pitchFamily="18" charset="0"/>
              </a:rPr>
              <a:t>の</a:t>
            </a:r>
            <a:r>
              <a:rPr lang="ja-JP" altLang="en-US" sz="1800" b="1" kern="100" dirty="0">
                <a:latin typeface="Meiryo UI" panose="020B0604030504040204" pitchFamily="50" charset="-128"/>
                <a:ea typeface="Meiryo UI" panose="020B0604030504040204" pitchFamily="50" charset="-128"/>
                <a:cs typeface="Times New Roman" panose="02020603050405020304" pitchFamily="18" charset="0"/>
              </a:rPr>
              <a:t>整備</a:t>
            </a:r>
            <a:endParaRPr lang="ja-JP" altLang="ja-JP" sz="1800" b="1" kern="100" dirty="0">
              <a:latin typeface="Meiryo UI" panose="020B0604030504040204" pitchFamily="50" charset="-128"/>
              <a:ea typeface="Meiryo UI" panose="020B0604030504040204" pitchFamily="50" charset="-128"/>
              <a:cs typeface="Times New Roman" panose="02020603050405020304" pitchFamily="18" charset="0"/>
            </a:endParaRPr>
          </a:p>
        </p:txBody>
      </p:sp>
      <p:sp>
        <p:nvSpPr>
          <p:cNvPr id="46" name="テキスト ボックス 3"/>
          <p:cNvSpPr txBox="1"/>
          <p:nvPr/>
        </p:nvSpPr>
        <p:spPr>
          <a:xfrm>
            <a:off x="2231082" y="4302571"/>
            <a:ext cx="7776917" cy="5827236"/>
          </a:xfrm>
          <a:prstGeom prst="rect">
            <a:avLst/>
          </a:prstGeom>
          <a:noFill/>
          <a:ln w="12700">
            <a:solidFill>
              <a:srgbClr val="FF0000"/>
            </a:solidFill>
            <a:prstDash val="sysDash"/>
          </a:ln>
          <a:effectLst/>
        </p:spPr>
        <p:txBody>
          <a:bodyPr rot="0" spcFirstLastPara="0" vert="horz" wrap="square" lIns="72000" tIns="0" rIns="0" bIns="0" numCol="1" spcCol="0" rtlCol="0" fromWordArt="0" anchor="t" anchorCtr="0" forceAA="0" compatLnSpc="1">
            <a:prstTxWarp prst="textNoShape">
              <a:avLst/>
            </a:prstTxWarp>
            <a:spAutoFit/>
          </a:bodyPr>
          <a:lstStyle/>
          <a:p>
            <a:pPr>
              <a:spcAft>
                <a:spcPts val="0"/>
              </a:spcAft>
              <a:buFont typeface="Wingdings" panose="05000000000000000000" pitchFamily="2" charset="2"/>
              <a:buChar char="l"/>
            </a:pPr>
            <a:endParaRPr lang="en-US" altLang="ja-JP" sz="1400" kern="100" dirty="0" smtClean="0">
              <a:latin typeface="Meiryo UI" panose="020B0604030504040204" pitchFamily="50" charset="-128"/>
              <a:ea typeface="Meiryo UI" panose="020B0604030504040204" pitchFamily="50" charset="-128"/>
              <a:cs typeface="Times New Roman" panose="02020603050405020304" pitchFamily="18" charset="0"/>
            </a:endParaRPr>
          </a:p>
          <a:p>
            <a:pPr>
              <a:spcAft>
                <a:spcPts val="0"/>
              </a:spcAft>
              <a:buFont typeface="Wingdings" panose="05000000000000000000" pitchFamily="2" charset="2"/>
              <a:buChar char="l"/>
            </a:pPr>
            <a:endParaRPr lang="en-US" altLang="ja-JP" sz="1400" kern="100" dirty="0">
              <a:latin typeface="Meiryo UI" panose="020B0604030504040204" pitchFamily="50" charset="-128"/>
              <a:ea typeface="Meiryo UI" panose="020B0604030504040204" pitchFamily="50" charset="-128"/>
              <a:cs typeface="Times New Roman" panose="02020603050405020304" pitchFamily="18" charset="0"/>
            </a:endParaRPr>
          </a:p>
          <a:p>
            <a:pPr>
              <a:spcAft>
                <a:spcPts val="0"/>
              </a:spcAft>
              <a:buFont typeface="Wingdings" panose="05000000000000000000" pitchFamily="2" charset="2"/>
              <a:buChar char="l"/>
            </a:pPr>
            <a:endParaRPr lang="en-US" altLang="ja-JP" sz="1400" kern="100" dirty="0" smtClean="0">
              <a:latin typeface="Meiryo UI" panose="020B0604030504040204" pitchFamily="50" charset="-128"/>
              <a:ea typeface="Meiryo UI" panose="020B0604030504040204" pitchFamily="50" charset="-128"/>
              <a:cs typeface="Times New Roman" panose="02020603050405020304" pitchFamily="18" charset="0"/>
            </a:endParaRPr>
          </a:p>
          <a:p>
            <a:pPr>
              <a:spcAft>
                <a:spcPts val="0"/>
              </a:spcAft>
            </a:pPr>
            <a:r>
              <a:rPr lang="ja-JP" altLang="en-US" sz="1800" kern="100" dirty="0" smtClean="0">
                <a:latin typeface="Meiryo UI" panose="020B0604030504040204" pitchFamily="50" charset="-128"/>
                <a:ea typeface="Meiryo UI" panose="020B0604030504040204" pitchFamily="50" charset="-128"/>
                <a:cs typeface="Times New Roman" panose="02020603050405020304" pitchFamily="18" charset="0"/>
              </a:rPr>
              <a:t>◆舟運活性化に関する推進方策等の検討</a:t>
            </a:r>
            <a:endParaRPr lang="en-US" altLang="ja-JP" sz="1800" kern="100" dirty="0">
              <a:latin typeface="Meiryo UI" panose="020B0604030504040204" pitchFamily="50" charset="-128"/>
              <a:ea typeface="Meiryo UI" panose="020B0604030504040204" pitchFamily="50" charset="-128"/>
              <a:cs typeface="Times New Roman" panose="02020603050405020304" pitchFamily="18" charset="0"/>
            </a:endParaRPr>
          </a:p>
          <a:p>
            <a:pPr marL="108000">
              <a:spcBef>
                <a:spcPts val="300"/>
              </a:spcBef>
            </a:pPr>
            <a:r>
              <a:rPr lang="ja-JP" altLang="en-US" sz="1400" kern="100" dirty="0" smtClean="0">
                <a:latin typeface="Meiryo UI" panose="020B0604030504040204" pitchFamily="50" charset="-128"/>
                <a:ea typeface="Meiryo UI" panose="020B0604030504040204" pitchFamily="50" charset="-128"/>
                <a:cs typeface="Times New Roman" panose="02020603050405020304" pitchFamily="18" charset="0"/>
              </a:rPr>
              <a:t>　 ・検討の場づくり</a:t>
            </a:r>
            <a:r>
              <a:rPr lang="ja-JP" altLang="en-US" sz="1400" kern="100" dirty="0">
                <a:latin typeface="Meiryo UI" panose="020B0604030504040204" pitchFamily="50" charset="-128"/>
                <a:ea typeface="Meiryo UI" panose="020B0604030504040204" pitchFamily="50" charset="-128"/>
                <a:cs typeface="Times New Roman" panose="02020603050405020304" pitchFamily="18" charset="0"/>
              </a:rPr>
              <a:t>としての</a:t>
            </a:r>
            <a:r>
              <a:rPr lang="ja-JP" altLang="en-US" sz="1400" kern="100" dirty="0" smtClean="0">
                <a:latin typeface="Meiryo UI" panose="020B0604030504040204" pitchFamily="50" charset="-128"/>
                <a:ea typeface="Meiryo UI" panose="020B0604030504040204" pitchFamily="50" charset="-128"/>
                <a:cs typeface="Times New Roman" panose="02020603050405020304" pitchFamily="18" charset="0"/>
              </a:rPr>
              <a:t>観光庁</a:t>
            </a:r>
            <a:r>
              <a:rPr lang="ja-JP" altLang="en-US" sz="1400" kern="100" dirty="0">
                <a:latin typeface="Meiryo UI" panose="020B0604030504040204" pitchFamily="50" charset="-128"/>
                <a:ea typeface="Meiryo UI" panose="020B0604030504040204" pitchFamily="50" charset="-128"/>
                <a:cs typeface="Times New Roman" panose="02020603050405020304" pitchFamily="18" charset="0"/>
              </a:rPr>
              <a:t>「</a:t>
            </a:r>
            <a:r>
              <a:rPr lang="ja-JP" altLang="en-US" sz="1400" kern="100" dirty="0" smtClean="0">
                <a:latin typeface="Meiryo UI" panose="020B0604030504040204" pitchFamily="50" charset="-128"/>
                <a:ea typeface="Meiryo UI" panose="020B0604030504040204" pitchFamily="50" charset="-128"/>
                <a:cs typeface="Times New Roman" panose="02020603050405020304" pitchFamily="18" charset="0"/>
              </a:rPr>
              <a:t>地域</a:t>
            </a:r>
            <a:r>
              <a:rPr lang="ja-JP" altLang="en-US" sz="1400" kern="100" dirty="0">
                <a:latin typeface="Meiryo UI" panose="020B0604030504040204" pitchFamily="50" charset="-128"/>
                <a:ea typeface="Meiryo UI" panose="020B0604030504040204" pitchFamily="50" charset="-128"/>
                <a:cs typeface="Times New Roman" panose="02020603050405020304" pitchFamily="18" charset="0"/>
              </a:rPr>
              <a:t>資源を活用した観光地魅力創造</a:t>
            </a:r>
            <a:r>
              <a:rPr lang="ja-JP" altLang="en-US" sz="1400" kern="100" dirty="0" smtClean="0">
                <a:latin typeface="Meiryo UI" panose="020B0604030504040204" pitchFamily="50" charset="-128"/>
                <a:ea typeface="Meiryo UI" panose="020B0604030504040204" pitchFamily="50" charset="-128"/>
                <a:cs typeface="Times New Roman" panose="02020603050405020304" pitchFamily="18" charset="0"/>
              </a:rPr>
              <a:t>事業」の活用及び「水辺観光</a:t>
            </a:r>
            <a:endParaRPr lang="en-US" altLang="ja-JP" sz="1400" kern="100" dirty="0" smtClean="0">
              <a:latin typeface="Meiryo UI" panose="020B0604030504040204" pitchFamily="50" charset="-128"/>
              <a:ea typeface="Meiryo UI" panose="020B0604030504040204" pitchFamily="50" charset="-128"/>
              <a:cs typeface="Times New Roman" panose="02020603050405020304" pitchFamily="18" charset="0"/>
            </a:endParaRPr>
          </a:p>
          <a:p>
            <a:pPr marL="108000"/>
            <a:r>
              <a:rPr lang="ja-JP" altLang="en-US" sz="1400" kern="100" dirty="0">
                <a:latin typeface="Meiryo UI" panose="020B0604030504040204" pitchFamily="50" charset="-128"/>
                <a:ea typeface="Meiryo UI" panose="020B0604030504040204" pitchFamily="50" charset="-128"/>
                <a:cs typeface="Times New Roman" panose="02020603050405020304" pitchFamily="18" charset="0"/>
              </a:rPr>
              <a:t>　</a:t>
            </a:r>
            <a:r>
              <a:rPr lang="ja-JP" altLang="en-US" sz="1400" kern="100" dirty="0" smtClean="0">
                <a:latin typeface="Meiryo UI" panose="020B0604030504040204" pitchFamily="50" charset="-128"/>
                <a:ea typeface="Meiryo UI" panose="020B0604030504040204" pitchFamily="50" charset="-128"/>
                <a:cs typeface="Times New Roman" panose="02020603050405020304" pitchFamily="18" charset="0"/>
              </a:rPr>
              <a:t>　 商品創造</a:t>
            </a:r>
            <a:r>
              <a:rPr lang="ja-JP" altLang="en-US" sz="1400" kern="100" dirty="0">
                <a:latin typeface="Meiryo UI" panose="020B0604030504040204" pitchFamily="50" charset="-128"/>
                <a:ea typeface="Meiryo UI" panose="020B0604030504040204" pitchFamily="50" charset="-128"/>
                <a:cs typeface="Times New Roman" panose="02020603050405020304" pitchFamily="18" charset="0"/>
              </a:rPr>
              <a:t>事業協</a:t>
            </a:r>
            <a:r>
              <a:rPr lang="ja-JP" altLang="en-US" sz="1400" kern="100" dirty="0" smtClean="0">
                <a:latin typeface="Meiryo UI" panose="020B0604030504040204" pitchFamily="50" charset="-128"/>
                <a:ea typeface="Meiryo UI" panose="020B0604030504040204" pitchFamily="50" charset="-128"/>
                <a:cs typeface="Times New Roman" panose="02020603050405020304" pitchFamily="18" charset="0"/>
              </a:rPr>
              <a:t>議会」を発足</a:t>
            </a:r>
            <a:r>
              <a:rPr lang="ja-JP" altLang="en-US" sz="1400" kern="100" dirty="0">
                <a:latin typeface="Meiryo UI" panose="020B0604030504040204" pitchFamily="50" charset="-128"/>
                <a:ea typeface="Meiryo UI" panose="020B0604030504040204" pitchFamily="50" charset="-128"/>
                <a:cs typeface="Times New Roman" panose="02020603050405020304" pitchFamily="18" charset="0"/>
              </a:rPr>
              <a:t>・運営</a:t>
            </a:r>
            <a:endParaRPr lang="en-US" altLang="ja-JP" sz="1400" kern="100" dirty="0">
              <a:latin typeface="Meiryo UI" panose="020B0604030504040204" pitchFamily="50" charset="-128"/>
              <a:ea typeface="Meiryo UI" panose="020B0604030504040204" pitchFamily="50" charset="-128"/>
              <a:cs typeface="Times New Roman" panose="02020603050405020304" pitchFamily="18" charset="0"/>
            </a:endParaRPr>
          </a:p>
          <a:p>
            <a:pPr marL="108000">
              <a:spcBef>
                <a:spcPts val="300"/>
              </a:spcBef>
            </a:pPr>
            <a:r>
              <a:rPr lang="ja-JP" altLang="en-US" sz="1400" kern="100" dirty="0" smtClean="0">
                <a:latin typeface="Meiryo UI" panose="020B0604030504040204" pitchFamily="50" charset="-128"/>
                <a:ea typeface="Meiryo UI" panose="020B0604030504040204" pitchFamily="50" charset="-128"/>
                <a:cs typeface="Times New Roman" panose="02020603050405020304" pitchFamily="18" charset="0"/>
              </a:rPr>
              <a:t>　 ・舟運活性化に向け必要</a:t>
            </a:r>
            <a:r>
              <a:rPr lang="ja-JP" altLang="en-US" sz="1400" kern="100" dirty="0">
                <a:latin typeface="Meiryo UI" panose="020B0604030504040204" pitchFamily="50" charset="-128"/>
                <a:ea typeface="Meiryo UI" panose="020B0604030504040204" pitchFamily="50" charset="-128"/>
                <a:cs typeface="Times New Roman" panose="02020603050405020304" pitchFamily="18" charset="0"/>
              </a:rPr>
              <a:t>機能別</a:t>
            </a:r>
            <a:r>
              <a:rPr lang="ja-JP" altLang="en-US" sz="1400" kern="100" dirty="0" smtClean="0">
                <a:latin typeface="Meiryo UI" panose="020B0604030504040204" pitchFamily="50" charset="-128"/>
                <a:ea typeface="Meiryo UI" panose="020B0604030504040204" pitchFamily="50" charset="-128"/>
                <a:cs typeface="Times New Roman" panose="02020603050405020304" pitchFamily="18" charset="0"/>
              </a:rPr>
              <a:t>に課題・取組みを整理</a:t>
            </a:r>
            <a:r>
              <a:rPr lang="ja-JP" altLang="en-US" sz="1400" kern="100" dirty="0">
                <a:latin typeface="Meiryo UI" panose="020B0604030504040204" pitchFamily="50" charset="-128"/>
                <a:ea typeface="Meiryo UI" panose="020B0604030504040204" pitchFamily="50" charset="-128"/>
                <a:cs typeface="Times New Roman" panose="02020603050405020304" pitchFamily="18" charset="0"/>
              </a:rPr>
              <a:t>した「舟運活性化ロードマップ（案</a:t>
            </a:r>
            <a:r>
              <a:rPr lang="ja-JP" altLang="en-US" sz="1400" kern="100" dirty="0" smtClean="0">
                <a:latin typeface="Meiryo UI" panose="020B0604030504040204" pitchFamily="50" charset="-128"/>
                <a:ea typeface="Meiryo UI" panose="020B0604030504040204" pitchFamily="50" charset="-128"/>
                <a:cs typeface="Times New Roman" panose="02020603050405020304" pitchFamily="18" charset="0"/>
              </a:rPr>
              <a:t>）</a:t>
            </a:r>
            <a:r>
              <a:rPr lang="en-US" altLang="ja-JP" sz="1400" kern="100" dirty="0">
                <a:latin typeface="Meiryo UI" panose="020B0604030504040204" pitchFamily="50" charset="-128"/>
                <a:ea typeface="Meiryo UI" panose="020B0604030504040204" pitchFamily="50" charset="-128"/>
                <a:cs typeface="Times New Roman" panose="02020603050405020304" pitchFamily="18" charset="0"/>
              </a:rPr>
              <a:t>2020</a:t>
            </a:r>
            <a:r>
              <a:rPr lang="ja-JP" altLang="en-US" sz="1400" kern="100" dirty="0" smtClean="0">
                <a:latin typeface="Meiryo UI" panose="020B0604030504040204" pitchFamily="50" charset="-128"/>
                <a:ea typeface="Meiryo UI" panose="020B0604030504040204" pitchFamily="50" charset="-128"/>
                <a:cs typeface="Times New Roman" panose="02020603050405020304" pitchFamily="18" charset="0"/>
              </a:rPr>
              <a:t>年に</a:t>
            </a:r>
            <a:endParaRPr lang="en-US" altLang="ja-JP" sz="1400" kern="100" dirty="0" smtClean="0">
              <a:latin typeface="Meiryo UI" panose="020B0604030504040204" pitchFamily="50" charset="-128"/>
              <a:ea typeface="Meiryo UI" panose="020B0604030504040204" pitchFamily="50" charset="-128"/>
              <a:cs typeface="Times New Roman" panose="02020603050405020304" pitchFamily="18" charset="0"/>
            </a:endParaRPr>
          </a:p>
          <a:p>
            <a:pPr marL="108000"/>
            <a:r>
              <a:rPr lang="ja-JP" altLang="en-US" sz="1400" kern="100" dirty="0">
                <a:latin typeface="Meiryo UI" panose="020B0604030504040204" pitchFamily="50" charset="-128"/>
                <a:ea typeface="Meiryo UI" panose="020B0604030504040204" pitchFamily="50" charset="-128"/>
                <a:cs typeface="Times New Roman" panose="02020603050405020304" pitchFamily="18" charset="0"/>
              </a:rPr>
              <a:t>　</a:t>
            </a:r>
            <a:r>
              <a:rPr lang="ja-JP" altLang="en-US" sz="1400" kern="100" dirty="0" smtClean="0">
                <a:latin typeface="Meiryo UI" panose="020B0604030504040204" pitchFamily="50" charset="-128"/>
                <a:ea typeface="Meiryo UI" panose="020B0604030504040204" pitchFamily="50" charset="-128"/>
                <a:cs typeface="Times New Roman" panose="02020603050405020304" pitchFamily="18" charset="0"/>
              </a:rPr>
              <a:t>　 向けて」（素案）を策定</a:t>
            </a:r>
            <a:endParaRPr lang="en-US" altLang="ja-JP" sz="1400" kern="100" dirty="0">
              <a:latin typeface="Meiryo UI" panose="020B0604030504040204" pitchFamily="50" charset="-128"/>
              <a:ea typeface="Meiryo UI" panose="020B0604030504040204" pitchFamily="50" charset="-128"/>
              <a:cs typeface="Times New Roman" panose="02020603050405020304" pitchFamily="18" charset="0"/>
            </a:endParaRPr>
          </a:p>
          <a:p>
            <a:pPr marL="108000">
              <a:lnSpc>
                <a:spcPct val="150000"/>
              </a:lnSpc>
              <a:spcAft>
                <a:spcPts val="600"/>
              </a:spcAft>
            </a:pPr>
            <a:r>
              <a:rPr lang="ja-JP" altLang="en-US" sz="1400" kern="100" dirty="0" smtClean="0">
                <a:latin typeface="Meiryo UI" panose="020B0604030504040204" pitchFamily="50" charset="-128"/>
                <a:ea typeface="Meiryo UI" panose="020B0604030504040204" pitchFamily="50" charset="-128"/>
                <a:cs typeface="Times New Roman" panose="02020603050405020304" pitchFamily="18" charset="0"/>
              </a:rPr>
              <a:t> 課題：「</a:t>
            </a:r>
            <a:r>
              <a:rPr lang="ja-JP" altLang="en-US" sz="1400" kern="100" dirty="0">
                <a:latin typeface="Meiryo UI" panose="020B0604030504040204" pitchFamily="50" charset="-128"/>
                <a:ea typeface="Meiryo UI" panose="020B0604030504040204" pitchFamily="50" charset="-128"/>
                <a:cs typeface="Times New Roman" panose="02020603050405020304" pitchFamily="18" charset="0"/>
              </a:rPr>
              <a:t>舟運活性化ロードマップ（案</a:t>
            </a:r>
            <a:r>
              <a:rPr lang="ja-JP" altLang="en-US" sz="1400" kern="100" dirty="0" smtClean="0">
                <a:latin typeface="Meiryo UI" panose="020B0604030504040204" pitchFamily="50" charset="-128"/>
                <a:ea typeface="Meiryo UI" panose="020B0604030504040204" pitchFamily="50" charset="-128"/>
                <a:cs typeface="Times New Roman" panose="02020603050405020304" pitchFamily="18" charset="0"/>
              </a:rPr>
              <a:t>）</a:t>
            </a:r>
            <a:r>
              <a:rPr lang="en-US" altLang="ja-JP" sz="1400" kern="100" dirty="0" smtClean="0">
                <a:latin typeface="Meiryo UI" panose="020B0604030504040204" pitchFamily="50" charset="-128"/>
                <a:ea typeface="Meiryo UI" panose="020B0604030504040204" pitchFamily="50" charset="-128"/>
                <a:cs typeface="Times New Roman" panose="02020603050405020304" pitchFamily="18" charset="0"/>
              </a:rPr>
              <a:t>2020</a:t>
            </a:r>
            <a:r>
              <a:rPr lang="ja-JP" altLang="en-US" sz="1400" kern="100" dirty="0" smtClean="0">
                <a:latin typeface="Meiryo UI" panose="020B0604030504040204" pitchFamily="50" charset="-128"/>
                <a:ea typeface="Meiryo UI" panose="020B0604030504040204" pitchFamily="50" charset="-128"/>
                <a:cs typeface="Times New Roman" panose="02020603050405020304" pitchFamily="18" charset="0"/>
              </a:rPr>
              <a:t>年に向けて」の関係機関等との共有</a:t>
            </a:r>
            <a:endParaRPr lang="en-US" altLang="ja-JP" sz="1400" kern="100" dirty="0">
              <a:latin typeface="Meiryo UI" panose="020B0604030504040204" pitchFamily="50" charset="-128"/>
              <a:ea typeface="Meiryo UI" panose="020B0604030504040204" pitchFamily="50" charset="-128"/>
              <a:cs typeface="Times New Roman" panose="02020603050405020304" pitchFamily="18" charset="0"/>
            </a:endParaRPr>
          </a:p>
          <a:p>
            <a:pPr>
              <a:spcBef>
                <a:spcPts val="600"/>
              </a:spcBef>
              <a:spcAft>
                <a:spcPts val="0"/>
              </a:spcAft>
            </a:pPr>
            <a:r>
              <a:rPr lang="ja-JP" altLang="en-US" sz="1800" kern="100" dirty="0" smtClean="0">
                <a:latin typeface="Meiryo UI" panose="020B0604030504040204" pitchFamily="50" charset="-128"/>
                <a:ea typeface="Meiryo UI" panose="020B0604030504040204" pitchFamily="50" charset="-128"/>
                <a:cs typeface="Times New Roman" panose="02020603050405020304" pitchFamily="18" charset="0"/>
              </a:rPr>
              <a:t>◆新た</a:t>
            </a:r>
            <a:r>
              <a:rPr lang="ja-JP" altLang="en-US" sz="1800" kern="100" dirty="0">
                <a:latin typeface="Meiryo UI" panose="020B0604030504040204" pitchFamily="50" charset="-128"/>
                <a:ea typeface="Meiryo UI" panose="020B0604030504040204" pitchFamily="50" charset="-128"/>
                <a:cs typeface="Times New Roman" panose="02020603050405020304" pitchFamily="18" charset="0"/>
              </a:rPr>
              <a:t>な舟運企画の創出</a:t>
            </a:r>
            <a:endParaRPr lang="en-US" altLang="ja-JP" sz="1800" kern="100" dirty="0">
              <a:latin typeface="Meiryo UI" panose="020B0604030504040204" pitchFamily="50" charset="-128"/>
              <a:ea typeface="Meiryo UI" panose="020B0604030504040204" pitchFamily="50" charset="-128"/>
              <a:cs typeface="Times New Roman" panose="02020603050405020304" pitchFamily="18" charset="0"/>
            </a:endParaRPr>
          </a:p>
          <a:p>
            <a:pPr>
              <a:spcBef>
                <a:spcPts val="300"/>
              </a:spcBef>
              <a:spcAft>
                <a:spcPts val="0"/>
              </a:spcAft>
            </a:pPr>
            <a:r>
              <a:rPr lang="ja-JP" altLang="en-US" sz="1400" kern="100" dirty="0">
                <a:latin typeface="Meiryo UI" panose="020B0604030504040204" pitchFamily="50" charset="-128"/>
                <a:ea typeface="Meiryo UI" panose="020B0604030504040204" pitchFamily="50" charset="-128"/>
                <a:cs typeface="Times New Roman" panose="02020603050405020304" pitchFamily="18" charset="0"/>
              </a:rPr>
              <a:t>　</a:t>
            </a:r>
            <a:r>
              <a:rPr lang="ja-JP" altLang="en-US" sz="1400" kern="100" dirty="0" smtClean="0">
                <a:latin typeface="Meiryo UI" panose="020B0604030504040204" pitchFamily="50" charset="-128"/>
                <a:ea typeface="Meiryo UI" panose="020B0604030504040204" pitchFamily="50" charset="-128"/>
                <a:cs typeface="Times New Roman" panose="02020603050405020304" pitchFamily="18" charset="0"/>
              </a:rPr>
              <a:t>　 ・小型船等の活用によるナイトクルーズ・周遊クルーズなど新クルーズの企画</a:t>
            </a:r>
            <a:endParaRPr lang="en-US" altLang="ja-JP" sz="1400" kern="100" dirty="0" smtClean="0">
              <a:latin typeface="Meiryo UI" panose="020B0604030504040204" pitchFamily="50" charset="-128"/>
              <a:ea typeface="Meiryo UI" panose="020B0604030504040204" pitchFamily="50" charset="-128"/>
              <a:cs typeface="Times New Roman" panose="02020603050405020304" pitchFamily="18" charset="0"/>
            </a:endParaRPr>
          </a:p>
          <a:p>
            <a:pPr>
              <a:spcBef>
                <a:spcPts val="300"/>
              </a:spcBef>
              <a:spcAft>
                <a:spcPts val="0"/>
              </a:spcAft>
            </a:pPr>
            <a:r>
              <a:rPr lang="ja-JP" altLang="en-US" sz="1200" kern="100" dirty="0">
                <a:solidFill>
                  <a:srgbClr val="FF0000"/>
                </a:solidFill>
                <a:latin typeface="Meiryo UI" panose="020B0604030504040204" pitchFamily="50" charset="-128"/>
                <a:ea typeface="Meiryo UI" panose="020B0604030504040204" pitchFamily="50" charset="-128"/>
                <a:cs typeface="Times New Roman" panose="02020603050405020304" pitchFamily="18" charset="0"/>
              </a:rPr>
              <a:t>　</a:t>
            </a:r>
            <a:r>
              <a:rPr lang="ja-JP" altLang="en-US" sz="1200" kern="100" dirty="0" smtClean="0">
                <a:solidFill>
                  <a:srgbClr val="FF0000"/>
                </a:solidFill>
                <a:latin typeface="Meiryo UI" panose="020B0604030504040204" pitchFamily="50" charset="-128"/>
                <a:ea typeface="Meiryo UI" panose="020B0604030504040204" pitchFamily="50" charset="-128"/>
                <a:cs typeface="Times New Roman" panose="02020603050405020304" pitchFamily="18" charset="0"/>
              </a:rPr>
              <a:t>　　　　</a:t>
            </a:r>
            <a:r>
              <a:rPr lang="ja-JP" altLang="en-US" sz="1200" kern="100" dirty="0">
                <a:solidFill>
                  <a:srgbClr val="FF0000"/>
                </a:solidFill>
                <a:latin typeface="Meiryo UI" panose="020B0604030504040204" pitchFamily="50" charset="-128"/>
                <a:ea typeface="Meiryo UI" panose="020B0604030504040204" pitchFamily="50" charset="-128"/>
                <a:cs typeface="Times New Roman" panose="02020603050405020304" pitchFamily="18" charset="0"/>
              </a:rPr>
              <a:t>　</a:t>
            </a:r>
            <a:r>
              <a:rPr lang="ja-JP" altLang="en-US" sz="1200" kern="100" dirty="0" smtClean="0">
                <a:latin typeface="Meiryo UI" panose="020B0604030504040204" pitchFamily="50" charset="-128"/>
                <a:ea typeface="Meiryo UI" panose="020B0604030504040204" pitchFamily="50" charset="-128"/>
                <a:cs typeface="Times New Roman" panose="02020603050405020304" pitchFamily="18" charset="0"/>
              </a:rPr>
              <a:t>目標：新クルーズ企画数１０本、運行便数４００便</a:t>
            </a:r>
            <a:endParaRPr lang="en-US" altLang="ja-JP" sz="1200" kern="100" dirty="0" smtClean="0">
              <a:latin typeface="Meiryo UI" panose="020B0604030504040204" pitchFamily="50" charset="-128"/>
              <a:ea typeface="Meiryo UI" panose="020B0604030504040204" pitchFamily="50" charset="-128"/>
              <a:cs typeface="Times New Roman" panose="02020603050405020304" pitchFamily="18" charset="0"/>
            </a:endParaRPr>
          </a:p>
          <a:p>
            <a:pPr>
              <a:spcAft>
                <a:spcPts val="0"/>
              </a:spcAft>
            </a:pPr>
            <a:r>
              <a:rPr lang="ja-JP" altLang="en-US" sz="1200" kern="100" dirty="0" smtClean="0">
                <a:latin typeface="Meiryo UI" panose="020B0604030504040204" pitchFamily="50" charset="-128"/>
                <a:ea typeface="Meiryo UI" panose="020B0604030504040204" pitchFamily="50" charset="-128"/>
                <a:cs typeface="Times New Roman" panose="02020603050405020304" pitchFamily="18" charset="0"/>
              </a:rPr>
              <a:t>　　　　　</a:t>
            </a:r>
            <a:r>
              <a:rPr lang="ja-JP" altLang="en-US" sz="1200" kern="100" dirty="0">
                <a:latin typeface="Meiryo UI" panose="020B0604030504040204" pitchFamily="50" charset="-128"/>
                <a:ea typeface="Meiryo UI" panose="020B0604030504040204" pitchFamily="50" charset="-128"/>
                <a:cs typeface="Times New Roman" panose="02020603050405020304" pitchFamily="18" charset="0"/>
              </a:rPr>
              <a:t>　</a:t>
            </a:r>
            <a:r>
              <a:rPr lang="ja-JP" altLang="en-US" sz="1200" kern="100" dirty="0" smtClean="0">
                <a:latin typeface="Meiryo UI" panose="020B0604030504040204" pitchFamily="50" charset="-128"/>
                <a:ea typeface="Meiryo UI" panose="020B0604030504040204" pitchFamily="50" charset="-128"/>
                <a:cs typeface="Times New Roman" panose="02020603050405020304" pitchFamily="18" charset="0"/>
              </a:rPr>
              <a:t>実績：新クルーズ企画数２３本、運行便数５７９便（内、ナイトクルー２９４便・周遊</a:t>
            </a:r>
            <a:r>
              <a:rPr lang="en-US" altLang="ja-JP" sz="1200" kern="100" dirty="0" smtClean="0">
                <a:latin typeface="Meiryo UI" panose="020B0604030504040204" pitchFamily="50" charset="-128"/>
                <a:ea typeface="Meiryo UI" panose="020B0604030504040204" pitchFamily="50" charset="-128"/>
                <a:cs typeface="Times New Roman" panose="02020603050405020304" pitchFamily="18" charset="0"/>
              </a:rPr>
              <a:t>40</a:t>
            </a:r>
            <a:r>
              <a:rPr lang="ja-JP" altLang="en-US" sz="1200" kern="100" dirty="0" smtClean="0">
                <a:latin typeface="Meiryo UI" panose="020B0604030504040204" pitchFamily="50" charset="-128"/>
                <a:ea typeface="Meiryo UI" panose="020B0604030504040204" pitchFamily="50" charset="-128"/>
                <a:cs typeface="Times New Roman" panose="02020603050405020304" pitchFamily="18" charset="0"/>
              </a:rPr>
              <a:t>便）</a:t>
            </a:r>
            <a:endParaRPr lang="en-US" altLang="ja-JP" sz="1200" kern="100" dirty="0" smtClean="0">
              <a:latin typeface="Meiryo UI" panose="020B0604030504040204" pitchFamily="50" charset="-128"/>
              <a:ea typeface="Meiryo UI" panose="020B0604030504040204" pitchFamily="50" charset="-128"/>
              <a:cs typeface="Times New Roman" panose="02020603050405020304" pitchFamily="18" charset="0"/>
            </a:endParaRPr>
          </a:p>
          <a:p>
            <a:pPr>
              <a:spcAft>
                <a:spcPts val="0"/>
              </a:spcAft>
            </a:pPr>
            <a:r>
              <a:rPr lang="ja-JP" altLang="en-US" sz="1200" kern="100" dirty="0" smtClean="0">
                <a:latin typeface="Meiryo UI" panose="020B0604030504040204" pitchFamily="50" charset="-128"/>
                <a:ea typeface="Meiryo UI" panose="020B0604030504040204" pitchFamily="50" charset="-128"/>
                <a:cs typeface="Times New Roman" panose="02020603050405020304" pitchFamily="18" charset="0"/>
              </a:rPr>
              <a:t>　　　　　　</a:t>
            </a:r>
            <a:r>
              <a:rPr lang="en-US" altLang="ja-JP" sz="1200" kern="100" dirty="0" smtClean="0">
                <a:latin typeface="Meiryo UI" panose="020B0604030504040204" pitchFamily="50" charset="-128"/>
                <a:ea typeface="Meiryo UI" panose="020B0604030504040204" pitchFamily="50" charset="-128"/>
                <a:cs typeface="Times New Roman" panose="02020603050405020304" pitchFamily="18" charset="0"/>
              </a:rPr>
              <a:t>※</a:t>
            </a:r>
            <a:r>
              <a:rPr lang="ja-JP" altLang="en-US" sz="1200" kern="100" dirty="0" smtClean="0">
                <a:latin typeface="Meiryo UI" panose="020B0604030504040204" pitchFamily="50" charset="-128"/>
                <a:ea typeface="Meiryo UI" panose="020B0604030504040204" pitchFamily="50" charset="-128"/>
                <a:cs typeface="Times New Roman" panose="02020603050405020304" pitchFamily="18" charset="0"/>
              </a:rPr>
              <a:t>実績のうち、小型</a:t>
            </a:r>
            <a:r>
              <a:rPr lang="ja-JP" altLang="en-US" sz="1200" kern="100" dirty="0">
                <a:latin typeface="Meiryo UI" panose="020B0604030504040204" pitchFamily="50" charset="-128"/>
                <a:ea typeface="Meiryo UI" panose="020B0604030504040204" pitchFamily="50" charset="-128"/>
                <a:cs typeface="Times New Roman" panose="02020603050405020304" pitchFamily="18" charset="0"/>
              </a:rPr>
              <a:t>船を活用</a:t>
            </a:r>
            <a:r>
              <a:rPr lang="ja-JP" altLang="en-US" sz="1200" kern="100" dirty="0" smtClean="0">
                <a:latin typeface="Meiryo UI" panose="020B0604030504040204" pitchFamily="50" charset="-128"/>
                <a:ea typeface="Meiryo UI" panose="020B0604030504040204" pitchFamily="50" charset="-128"/>
                <a:cs typeface="Times New Roman" panose="02020603050405020304" pitchFamily="18" charset="0"/>
              </a:rPr>
              <a:t>したｸﾙｰｽﾞ：運行便数３７０便（内</a:t>
            </a:r>
            <a:r>
              <a:rPr lang="ja-JP" altLang="en-US" sz="1200" kern="100" dirty="0">
                <a:latin typeface="Meiryo UI" panose="020B0604030504040204" pitchFamily="50" charset="-128"/>
                <a:ea typeface="Meiryo UI" panose="020B0604030504040204" pitchFamily="50" charset="-128"/>
                <a:cs typeface="Times New Roman" panose="02020603050405020304" pitchFamily="18" charset="0"/>
              </a:rPr>
              <a:t>、</a:t>
            </a:r>
            <a:r>
              <a:rPr lang="ja-JP" altLang="en-US" sz="1200" kern="100" dirty="0" smtClean="0">
                <a:latin typeface="Meiryo UI" panose="020B0604030504040204" pitchFamily="50" charset="-128"/>
                <a:ea typeface="Meiryo UI" panose="020B0604030504040204" pitchFamily="50" charset="-128"/>
                <a:cs typeface="Times New Roman" panose="02020603050405020304" pitchFamily="18" charset="0"/>
              </a:rPr>
              <a:t>ナイトクルーズ</a:t>
            </a:r>
            <a:r>
              <a:rPr lang="en-US" altLang="ja-JP" sz="1200" kern="100" dirty="0" smtClean="0">
                <a:latin typeface="Meiryo UI" panose="020B0604030504040204" pitchFamily="50" charset="-128"/>
                <a:ea typeface="Meiryo UI" panose="020B0604030504040204" pitchFamily="50" charset="-128"/>
                <a:cs typeface="Times New Roman" panose="02020603050405020304" pitchFamily="18" charset="0"/>
              </a:rPr>
              <a:t>157</a:t>
            </a:r>
            <a:r>
              <a:rPr lang="ja-JP" altLang="en-US" sz="1200" kern="100" dirty="0" smtClean="0">
                <a:latin typeface="Meiryo UI" panose="020B0604030504040204" pitchFamily="50" charset="-128"/>
                <a:ea typeface="Meiryo UI" panose="020B0604030504040204" pitchFamily="50" charset="-128"/>
                <a:cs typeface="Times New Roman" panose="02020603050405020304" pitchFamily="18" charset="0"/>
              </a:rPr>
              <a:t>便）</a:t>
            </a:r>
            <a:endParaRPr lang="en-US" altLang="ja-JP" sz="1200" kern="100" dirty="0">
              <a:latin typeface="Meiryo UI" panose="020B0604030504040204" pitchFamily="50" charset="-128"/>
              <a:ea typeface="Meiryo UI" panose="020B0604030504040204" pitchFamily="50" charset="-128"/>
              <a:cs typeface="Times New Roman" panose="02020603050405020304" pitchFamily="18" charset="0"/>
            </a:endParaRPr>
          </a:p>
          <a:p>
            <a:pPr>
              <a:lnSpc>
                <a:spcPct val="150000"/>
              </a:lnSpc>
              <a:spcAft>
                <a:spcPts val="0"/>
              </a:spcAft>
            </a:pPr>
            <a:r>
              <a:rPr lang="en-US" altLang="ja-JP" sz="1400" kern="100" dirty="0">
                <a:solidFill>
                  <a:srgbClr val="FF0000"/>
                </a:solidFill>
                <a:latin typeface="Meiryo UI" panose="020B0604030504040204" pitchFamily="50" charset="-128"/>
                <a:ea typeface="Meiryo UI" panose="020B0604030504040204" pitchFamily="50" charset="-128"/>
                <a:cs typeface="Times New Roman" panose="02020603050405020304" pitchFamily="18" charset="0"/>
              </a:rPr>
              <a:t> </a:t>
            </a:r>
            <a:r>
              <a:rPr lang="en-US" altLang="ja-JP" sz="1400" kern="100" dirty="0" smtClean="0">
                <a:solidFill>
                  <a:srgbClr val="FF0000"/>
                </a:solidFill>
                <a:latin typeface="Meiryo UI" panose="020B0604030504040204" pitchFamily="50" charset="-128"/>
                <a:ea typeface="Meiryo UI" panose="020B0604030504040204" pitchFamily="50" charset="-128"/>
                <a:cs typeface="Times New Roman" panose="02020603050405020304" pitchFamily="18" charset="0"/>
              </a:rPr>
              <a:t>  </a:t>
            </a:r>
            <a:r>
              <a:rPr lang="ja-JP" altLang="en-US" sz="1400" kern="100" dirty="0" smtClean="0">
                <a:latin typeface="Meiryo UI" panose="020B0604030504040204" pitchFamily="50" charset="-128"/>
                <a:ea typeface="Meiryo UI" panose="020B0604030504040204" pitchFamily="50" charset="-128"/>
                <a:cs typeface="Times New Roman" panose="02020603050405020304" pitchFamily="18" charset="0"/>
              </a:rPr>
              <a:t>課題：</a:t>
            </a:r>
            <a:endParaRPr lang="en-US" altLang="ja-JP" sz="1400" kern="100" dirty="0">
              <a:latin typeface="Meiryo UI" panose="020B0604030504040204" pitchFamily="50" charset="-128"/>
              <a:ea typeface="Meiryo UI" panose="020B0604030504040204" pitchFamily="50" charset="-128"/>
              <a:cs typeface="Times New Roman" panose="02020603050405020304" pitchFamily="18" charset="0"/>
            </a:endParaRPr>
          </a:p>
          <a:p>
            <a:pPr marL="108000"/>
            <a:r>
              <a:rPr lang="ja-JP" altLang="en-US" sz="1400" kern="100" dirty="0" smtClean="0">
                <a:latin typeface="Meiryo UI" panose="020B0604030504040204" pitchFamily="50" charset="-128"/>
                <a:ea typeface="Meiryo UI" panose="020B0604030504040204" pitchFamily="50" charset="-128"/>
                <a:cs typeface="Times New Roman" panose="02020603050405020304" pitchFamily="18" charset="0"/>
              </a:rPr>
              <a:t>     </a:t>
            </a:r>
            <a:r>
              <a:rPr lang="en-US" altLang="ja-JP" sz="1400" kern="100" dirty="0" smtClean="0">
                <a:latin typeface="Meiryo UI" panose="020B0604030504040204" pitchFamily="50" charset="-128"/>
                <a:ea typeface="Meiryo UI" panose="020B0604030504040204" pitchFamily="50" charset="-128"/>
                <a:cs typeface="Times New Roman" panose="02020603050405020304" pitchFamily="18" charset="0"/>
              </a:rPr>
              <a:t>1.</a:t>
            </a:r>
            <a:r>
              <a:rPr lang="ja-JP" altLang="en-US" sz="1400" kern="100" dirty="0" smtClean="0">
                <a:latin typeface="Meiryo UI" panose="020B0604030504040204" pitchFamily="50" charset="-128"/>
                <a:ea typeface="Meiryo UI" panose="020B0604030504040204" pitchFamily="50" charset="-128"/>
                <a:cs typeface="Times New Roman" panose="02020603050405020304" pitchFamily="18" charset="0"/>
              </a:rPr>
              <a:t>インバウンドの受皿</a:t>
            </a:r>
            <a:r>
              <a:rPr lang="ja-JP" altLang="en-US" sz="1400" kern="100" dirty="0">
                <a:latin typeface="Meiryo UI" panose="020B0604030504040204" pitchFamily="50" charset="-128"/>
                <a:ea typeface="Meiryo UI" panose="020B0604030504040204" pitchFamily="50" charset="-128"/>
                <a:cs typeface="Times New Roman" panose="02020603050405020304" pitchFamily="18" charset="0"/>
              </a:rPr>
              <a:t>としての中型船</a:t>
            </a:r>
            <a:r>
              <a:rPr lang="ja-JP" altLang="en-US" sz="1400" kern="100" dirty="0" smtClean="0">
                <a:latin typeface="Meiryo UI" panose="020B0604030504040204" pitchFamily="50" charset="-128"/>
                <a:ea typeface="Meiryo UI" panose="020B0604030504040204" pitchFamily="50" charset="-128"/>
                <a:cs typeface="Times New Roman" panose="02020603050405020304" pitchFamily="18" charset="0"/>
              </a:rPr>
              <a:t>活用（定期航路の拡充、</a:t>
            </a:r>
            <a:r>
              <a:rPr lang="ja-JP" altLang="en-US" sz="1400" kern="100" dirty="0">
                <a:latin typeface="Meiryo UI" panose="020B0604030504040204" pitchFamily="50" charset="-128"/>
                <a:ea typeface="Meiryo UI" panose="020B0604030504040204" pitchFamily="50" charset="-128"/>
                <a:cs typeface="Times New Roman" panose="02020603050405020304" pitchFamily="18" charset="0"/>
              </a:rPr>
              <a:t>ﾁｬｰﾀｰ</a:t>
            </a:r>
            <a:r>
              <a:rPr lang="ja-JP" altLang="en-US" sz="1400" kern="100" dirty="0" smtClean="0">
                <a:latin typeface="Meiryo UI" panose="020B0604030504040204" pitchFamily="50" charset="-128"/>
                <a:ea typeface="Meiryo UI" panose="020B0604030504040204" pitchFamily="50" charset="-128"/>
                <a:cs typeface="Times New Roman" panose="02020603050405020304" pitchFamily="18" charset="0"/>
              </a:rPr>
              <a:t>機会の創出、採算性の向上）</a:t>
            </a:r>
            <a:endParaRPr lang="en-US" altLang="ja-JP" sz="1400" kern="100" dirty="0">
              <a:latin typeface="Meiryo UI" panose="020B0604030504040204" pitchFamily="50" charset="-128"/>
              <a:ea typeface="Meiryo UI" panose="020B0604030504040204" pitchFamily="50" charset="-128"/>
              <a:cs typeface="Times New Roman" panose="02020603050405020304" pitchFamily="18" charset="0"/>
            </a:endParaRPr>
          </a:p>
          <a:p>
            <a:pPr marL="108000"/>
            <a:r>
              <a:rPr lang="ja-JP" altLang="en-US" sz="1400" kern="100" dirty="0" smtClean="0">
                <a:latin typeface="Meiryo UI" panose="020B0604030504040204" pitchFamily="50" charset="-128"/>
                <a:ea typeface="Meiryo UI" panose="020B0604030504040204" pitchFamily="50" charset="-128"/>
                <a:cs typeface="Times New Roman" panose="02020603050405020304" pitchFamily="18" charset="0"/>
              </a:rPr>
              <a:t>     </a:t>
            </a:r>
            <a:r>
              <a:rPr lang="en-US" altLang="ja-JP" sz="1400" kern="100" dirty="0" smtClean="0">
                <a:latin typeface="Meiryo UI" panose="020B0604030504040204" pitchFamily="50" charset="-128"/>
                <a:ea typeface="Meiryo UI" panose="020B0604030504040204" pitchFamily="50" charset="-128"/>
                <a:cs typeface="Times New Roman" panose="02020603050405020304" pitchFamily="18" charset="0"/>
              </a:rPr>
              <a:t>2.</a:t>
            </a:r>
            <a:r>
              <a:rPr lang="ja-JP" altLang="en-US" sz="1400" kern="100" dirty="0" smtClean="0">
                <a:latin typeface="Meiryo UI" panose="020B0604030504040204" pitchFamily="50" charset="-128"/>
                <a:ea typeface="Meiryo UI" panose="020B0604030504040204" pitchFamily="50" charset="-128"/>
                <a:cs typeface="Times New Roman" panose="02020603050405020304" pitchFamily="18" charset="0"/>
              </a:rPr>
              <a:t>船</a:t>
            </a:r>
            <a:r>
              <a:rPr lang="ja-JP" altLang="en-US" sz="1400" kern="100" dirty="0">
                <a:latin typeface="Meiryo UI" panose="020B0604030504040204" pitchFamily="50" charset="-128"/>
                <a:ea typeface="Meiryo UI" panose="020B0604030504040204" pitchFamily="50" charset="-128"/>
                <a:cs typeface="Times New Roman" panose="02020603050405020304" pitchFamily="18" charset="0"/>
              </a:rPr>
              <a:t>行き交う風景づくりとしての小型船</a:t>
            </a:r>
            <a:r>
              <a:rPr lang="ja-JP" altLang="en-US" sz="1400" kern="100" dirty="0" smtClean="0">
                <a:latin typeface="Meiryo UI" panose="020B0604030504040204" pitchFamily="50" charset="-128"/>
                <a:ea typeface="Meiryo UI" panose="020B0604030504040204" pitchFamily="50" charset="-128"/>
                <a:cs typeface="Times New Roman" panose="02020603050405020304" pitchFamily="18" charset="0"/>
              </a:rPr>
              <a:t>活用（共同</a:t>
            </a:r>
            <a:r>
              <a:rPr lang="ja-JP" altLang="en-US" sz="1400" kern="100" dirty="0">
                <a:latin typeface="Meiryo UI" panose="020B0604030504040204" pitchFamily="50" charset="-128"/>
                <a:ea typeface="Meiryo UI" panose="020B0604030504040204" pitchFamily="50" charset="-128"/>
                <a:cs typeface="Times New Roman" panose="02020603050405020304" pitchFamily="18" charset="0"/>
              </a:rPr>
              <a:t>運航</a:t>
            </a:r>
            <a:r>
              <a:rPr lang="ja-JP" altLang="en-US" sz="1400" kern="100" dirty="0" smtClean="0">
                <a:latin typeface="Meiryo UI" panose="020B0604030504040204" pitchFamily="50" charset="-128"/>
                <a:ea typeface="Meiryo UI" panose="020B0604030504040204" pitchFamily="50" charset="-128"/>
                <a:cs typeface="Times New Roman" panose="02020603050405020304" pitchFamily="18" charset="0"/>
              </a:rPr>
              <a:t>体制の構築</a:t>
            </a:r>
            <a:r>
              <a:rPr lang="ja-JP" altLang="en-US" sz="1400" kern="100" dirty="0">
                <a:latin typeface="Meiryo UI" panose="020B0604030504040204" pitchFamily="50" charset="-128"/>
                <a:ea typeface="Meiryo UI" panose="020B0604030504040204" pitchFamily="50" charset="-128"/>
                <a:cs typeface="Times New Roman" panose="02020603050405020304" pitchFamily="18" charset="0"/>
              </a:rPr>
              <a:t>・運用、船上</a:t>
            </a:r>
            <a:r>
              <a:rPr lang="ja-JP" altLang="en-US" sz="1400" kern="100" dirty="0" smtClean="0">
                <a:latin typeface="Meiryo UI" panose="020B0604030504040204" pitchFamily="50" charset="-128"/>
                <a:ea typeface="Meiryo UI" panose="020B0604030504040204" pitchFamily="50" charset="-128"/>
                <a:cs typeface="Times New Roman" panose="02020603050405020304" pitchFamily="18" charset="0"/>
              </a:rPr>
              <a:t>サービスの充実）</a:t>
            </a:r>
            <a:endParaRPr lang="en-US" altLang="ja-JP" sz="1400" kern="100" dirty="0">
              <a:latin typeface="Meiryo UI" panose="020B0604030504040204" pitchFamily="50" charset="-128"/>
              <a:ea typeface="Meiryo UI" panose="020B0604030504040204" pitchFamily="50" charset="-128"/>
              <a:cs typeface="Times New Roman" panose="02020603050405020304" pitchFamily="18" charset="0"/>
            </a:endParaRPr>
          </a:p>
          <a:p>
            <a:pPr marL="108000"/>
            <a:r>
              <a:rPr lang="ja-JP" altLang="en-US" sz="1400" kern="100" dirty="0" smtClean="0">
                <a:latin typeface="Meiryo UI" panose="020B0604030504040204" pitchFamily="50" charset="-128"/>
                <a:ea typeface="Meiryo UI" panose="020B0604030504040204" pitchFamily="50" charset="-128"/>
                <a:cs typeface="Times New Roman" panose="02020603050405020304" pitchFamily="18" charset="0"/>
              </a:rPr>
              <a:t>     </a:t>
            </a:r>
            <a:r>
              <a:rPr lang="en-US" altLang="ja-JP" sz="1400" kern="100" dirty="0" smtClean="0">
                <a:latin typeface="Meiryo UI" panose="020B0604030504040204" pitchFamily="50" charset="-128"/>
                <a:ea typeface="Meiryo UI" panose="020B0604030504040204" pitchFamily="50" charset="-128"/>
                <a:cs typeface="Times New Roman" panose="02020603050405020304" pitchFamily="18" charset="0"/>
              </a:rPr>
              <a:t>3.</a:t>
            </a:r>
            <a:r>
              <a:rPr lang="zh-TW" altLang="en-US" sz="1400" kern="100" dirty="0">
                <a:latin typeface="Meiryo UI" panose="020B0604030504040204" pitchFamily="50" charset="-128"/>
                <a:ea typeface="Meiryo UI" panose="020B0604030504040204" pitchFamily="50" charset="-128"/>
                <a:cs typeface="Times New Roman" panose="02020603050405020304" pitchFamily="18" charset="0"/>
              </a:rPr>
              <a:t>一時係留等船着場</a:t>
            </a:r>
            <a:r>
              <a:rPr lang="ja-JP" altLang="en-US" sz="1400" kern="100" dirty="0" smtClean="0">
                <a:latin typeface="Meiryo UI" panose="020B0604030504040204" pitchFamily="50" charset="-128"/>
                <a:ea typeface="Meiryo UI" panose="020B0604030504040204" pitchFamily="50" charset="-128"/>
                <a:cs typeface="Times New Roman" panose="02020603050405020304" pitchFamily="18" charset="0"/>
              </a:rPr>
              <a:t>の弾力的運用（利用者</a:t>
            </a:r>
            <a:r>
              <a:rPr lang="ja-JP" altLang="en-US" sz="1400" kern="100" dirty="0">
                <a:latin typeface="Meiryo UI" panose="020B0604030504040204" pitchFamily="50" charset="-128"/>
                <a:ea typeface="Meiryo UI" panose="020B0604030504040204" pitchFamily="50" charset="-128"/>
                <a:cs typeface="Times New Roman" panose="02020603050405020304" pitchFamily="18" charset="0"/>
              </a:rPr>
              <a:t>目線での運用、</a:t>
            </a:r>
            <a:r>
              <a:rPr lang="ja-JP" altLang="en-US" sz="1400" kern="100" dirty="0" smtClean="0">
                <a:latin typeface="Meiryo UI" panose="020B0604030504040204" pitchFamily="50" charset="-128"/>
                <a:ea typeface="Meiryo UI" panose="020B0604030504040204" pitchFamily="50" charset="-128"/>
                <a:cs typeface="Times New Roman" panose="02020603050405020304" pitchFamily="18" charset="0"/>
              </a:rPr>
              <a:t>省人化、一時係留）</a:t>
            </a:r>
            <a:endParaRPr lang="en-US" altLang="ja-JP" sz="1400" kern="100" dirty="0">
              <a:latin typeface="Meiryo UI" panose="020B0604030504040204" pitchFamily="50" charset="-128"/>
              <a:ea typeface="Meiryo UI" panose="020B0604030504040204" pitchFamily="50" charset="-128"/>
              <a:cs typeface="Times New Roman" panose="02020603050405020304" pitchFamily="18" charset="0"/>
            </a:endParaRPr>
          </a:p>
          <a:p>
            <a:pPr>
              <a:spcBef>
                <a:spcPts val="600"/>
              </a:spcBef>
            </a:pPr>
            <a:r>
              <a:rPr lang="ja-JP" altLang="en-US" sz="1800" kern="100" dirty="0" smtClean="0">
                <a:latin typeface="Meiryo UI" panose="020B0604030504040204" pitchFamily="50" charset="-128"/>
                <a:ea typeface="Meiryo UI" panose="020B0604030504040204" pitchFamily="50" charset="-128"/>
                <a:cs typeface="Times New Roman" panose="02020603050405020304" pitchFamily="18" charset="0"/>
              </a:rPr>
              <a:t>◆舟運事</a:t>
            </a:r>
            <a:r>
              <a:rPr lang="ja-JP" altLang="en-US" sz="1800" kern="100" dirty="0">
                <a:latin typeface="Meiryo UI" panose="020B0604030504040204" pitchFamily="50" charset="-128"/>
                <a:ea typeface="Meiryo UI" panose="020B0604030504040204" pitchFamily="50" charset="-128"/>
                <a:cs typeface="Times New Roman" panose="02020603050405020304" pitchFamily="18" charset="0"/>
              </a:rPr>
              <a:t>業者・拠点事業者（陸側事業者）の事業環境整備</a:t>
            </a:r>
            <a:endParaRPr lang="en-US" altLang="ja-JP" sz="1800" kern="100" dirty="0">
              <a:latin typeface="Meiryo UI" panose="020B0604030504040204" pitchFamily="50" charset="-128"/>
              <a:ea typeface="Meiryo UI" panose="020B0604030504040204" pitchFamily="50" charset="-128"/>
              <a:cs typeface="Times New Roman" panose="02020603050405020304" pitchFamily="18" charset="0"/>
            </a:endParaRPr>
          </a:p>
          <a:p>
            <a:pPr marL="108000">
              <a:spcBef>
                <a:spcPts val="100"/>
              </a:spcBef>
            </a:pPr>
            <a:r>
              <a:rPr lang="ja-JP" altLang="en-US" sz="1400" kern="100" dirty="0" smtClean="0">
                <a:latin typeface="Meiryo UI" panose="020B0604030504040204" pitchFamily="50" charset="-128"/>
                <a:ea typeface="Meiryo UI" panose="020B0604030504040204" pitchFamily="50" charset="-128"/>
                <a:cs typeface="Times New Roman" panose="02020603050405020304" pitchFamily="18" charset="0"/>
              </a:rPr>
              <a:t>　 ・</a:t>
            </a:r>
            <a:r>
              <a:rPr lang="ja-JP" altLang="en-US" sz="1400" kern="100" dirty="0">
                <a:latin typeface="Meiryo UI" panose="020B0604030504040204" pitchFamily="50" charset="-128"/>
                <a:ea typeface="Meiryo UI" panose="020B0604030504040204" pitchFamily="50" charset="-128"/>
                <a:cs typeface="Times New Roman" panose="02020603050405020304" pitchFamily="18" charset="0"/>
              </a:rPr>
              <a:t>ルール整備：係留共通ルール策定、係留登録予約システム運用、ピアマスター講習要領策定・実施</a:t>
            </a:r>
            <a:endParaRPr lang="en-US" altLang="ja-JP" sz="1400" kern="100" dirty="0">
              <a:latin typeface="Meiryo UI" panose="020B0604030504040204" pitchFamily="50" charset="-128"/>
              <a:ea typeface="Meiryo UI" panose="020B0604030504040204" pitchFamily="50" charset="-128"/>
              <a:cs typeface="Times New Roman" panose="02020603050405020304" pitchFamily="18" charset="0"/>
            </a:endParaRPr>
          </a:p>
          <a:p>
            <a:pPr marL="108000">
              <a:spcBef>
                <a:spcPts val="100"/>
              </a:spcBef>
            </a:pPr>
            <a:r>
              <a:rPr lang="ja-JP" altLang="en-US" sz="1400" kern="100" dirty="0" smtClean="0">
                <a:latin typeface="Meiryo UI" panose="020B0604030504040204" pitchFamily="50" charset="-128"/>
                <a:ea typeface="Meiryo UI" panose="020B0604030504040204" pitchFamily="50" charset="-128"/>
                <a:cs typeface="Times New Roman" panose="02020603050405020304" pitchFamily="18" charset="0"/>
              </a:rPr>
              <a:t>　 ・</a:t>
            </a:r>
            <a:r>
              <a:rPr lang="ja-JP" altLang="en-US" sz="1400" kern="100" dirty="0">
                <a:latin typeface="Meiryo UI" panose="020B0604030504040204" pitchFamily="50" charset="-128"/>
                <a:ea typeface="Meiryo UI" panose="020B0604030504040204" pitchFamily="50" charset="-128"/>
                <a:cs typeface="Times New Roman" panose="02020603050405020304" pitchFamily="18" charset="0"/>
              </a:rPr>
              <a:t>小型船係留社会実験</a:t>
            </a:r>
            <a:r>
              <a:rPr lang="ja-JP" altLang="en-US" sz="1400" kern="100" dirty="0" smtClean="0">
                <a:latin typeface="Meiryo UI" panose="020B0604030504040204" pitchFamily="50" charset="-128"/>
                <a:ea typeface="Meiryo UI" panose="020B0604030504040204" pitchFamily="50" charset="-128"/>
                <a:cs typeface="Times New Roman" panose="02020603050405020304" pitchFamily="18" charset="0"/>
              </a:rPr>
              <a:t>を通じた拠点事</a:t>
            </a:r>
            <a:r>
              <a:rPr lang="ja-JP" altLang="en-US" sz="1400" kern="100" dirty="0">
                <a:latin typeface="Meiryo UI" panose="020B0604030504040204" pitchFamily="50" charset="-128"/>
                <a:ea typeface="Meiryo UI" panose="020B0604030504040204" pitchFamily="50" charset="-128"/>
                <a:cs typeface="Times New Roman" panose="02020603050405020304" pitchFamily="18" charset="0"/>
              </a:rPr>
              <a:t>業者と</a:t>
            </a:r>
            <a:r>
              <a:rPr lang="ja-JP" altLang="en-US" sz="1400" kern="100" dirty="0" smtClean="0">
                <a:latin typeface="Meiryo UI" panose="020B0604030504040204" pitchFamily="50" charset="-128"/>
                <a:ea typeface="Meiryo UI" panose="020B0604030504040204" pitchFamily="50" charset="-128"/>
                <a:cs typeface="Times New Roman" panose="02020603050405020304" pitchFamily="18" charset="0"/>
              </a:rPr>
              <a:t>舟運の結びつけ</a:t>
            </a:r>
            <a:r>
              <a:rPr lang="en-US" altLang="ja-JP" sz="1400" kern="100" dirty="0" smtClean="0">
                <a:latin typeface="Meiryo UI" panose="020B0604030504040204" pitchFamily="50" charset="-128"/>
                <a:ea typeface="Meiryo UI" panose="020B0604030504040204" pitchFamily="50" charset="-128"/>
                <a:cs typeface="Times New Roman" panose="02020603050405020304" pitchFamily="18" charset="0"/>
              </a:rPr>
              <a:t>(H28</a:t>
            </a:r>
            <a:r>
              <a:rPr lang="ja-JP" altLang="en-US" sz="1400" kern="100" dirty="0" smtClean="0">
                <a:latin typeface="Meiryo UI" panose="020B0604030504040204" pitchFamily="50" charset="-128"/>
                <a:ea typeface="Meiryo UI" panose="020B0604030504040204" pitchFamily="50" charset="-128"/>
                <a:cs typeface="Times New Roman" panose="02020603050405020304" pitchFamily="18" charset="0"/>
              </a:rPr>
              <a:t>年度継続実施</a:t>
            </a:r>
            <a:r>
              <a:rPr lang="en-US" altLang="ja-JP" sz="1400" kern="100" dirty="0" smtClean="0">
                <a:latin typeface="Meiryo UI" panose="020B0604030504040204" pitchFamily="50" charset="-128"/>
                <a:ea typeface="Meiryo UI" panose="020B0604030504040204" pitchFamily="50" charset="-128"/>
                <a:cs typeface="Times New Roman" panose="02020603050405020304" pitchFamily="18" charset="0"/>
              </a:rPr>
              <a:t>)</a:t>
            </a:r>
            <a:endParaRPr lang="en-US" altLang="ja-JP" sz="1400" kern="100" dirty="0">
              <a:latin typeface="Meiryo UI" panose="020B0604030504040204" pitchFamily="50" charset="-128"/>
              <a:ea typeface="Meiryo UI" panose="020B0604030504040204" pitchFamily="50" charset="-128"/>
              <a:cs typeface="Times New Roman" panose="02020603050405020304" pitchFamily="18" charset="0"/>
            </a:endParaRPr>
          </a:p>
          <a:p>
            <a:pPr marL="108000">
              <a:spcBef>
                <a:spcPts val="1200"/>
              </a:spcBef>
            </a:pPr>
            <a:r>
              <a:rPr lang="ja-JP" altLang="en-US" sz="1400" kern="100" dirty="0">
                <a:latin typeface="Meiryo UI" panose="020B0604030504040204" pitchFamily="50" charset="-128"/>
                <a:ea typeface="Meiryo UI" panose="020B0604030504040204" pitchFamily="50" charset="-128"/>
                <a:cs typeface="Times New Roman" panose="02020603050405020304" pitchFamily="18" charset="0"/>
              </a:rPr>
              <a:t> </a:t>
            </a:r>
            <a:r>
              <a:rPr lang="ja-JP" altLang="en-US" sz="1400" kern="100" dirty="0" smtClean="0">
                <a:latin typeface="Meiryo UI" panose="020B0604030504040204" pitchFamily="50" charset="-128"/>
                <a:ea typeface="Meiryo UI" panose="020B0604030504040204" pitchFamily="50" charset="-128"/>
                <a:cs typeface="Times New Roman" panose="02020603050405020304" pitchFamily="18" charset="0"/>
              </a:rPr>
              <a:t> 課題：拠点事業者の支援強化</a:t>
            </a:r>
            <a:endParaRPr lang="en-US" altLang="ja-JP" sz="1400" kern="100" dirty="0" smtClean="0">
              <a:latin typeface="Meiryo UI" panose="020B0604030504040204" pitchFamily="50" charset="-128"/>
              <a:ea typeface="Meiryo UI" panose="020B0604030504040204" pitchFamily="50" charset="-128"/>
              <a:cs typeface="Times New Roman" panose="02020603050405020304" pitchFamily="18" charset="0"/>
            </a:endParaRPr>
          </a:p>
          <a:p>
            <a:pPr marL="108000">
              <a:spcAft>
                <a:spcPts val="600"/>
              </a:spcAft>
            </a:pPr>
            <a:r>
              <a:rPr lang="ja-JP" altLang="en-US" sz="1400" kern="100" dirty="0">
                <a:latin typeface="Meiryo UI" panose="020B0604030504040204" pitchFamily="50" charset="-128"/>
                <a:ea typeface="Meiryo UI" panose="020B0604030504040204" pitchFamily="50" charset="-128"/>
                <a:cs typeface="Times New Roman" panose="02020603050405020304" pitchFamily="18" charset="0"/>
              </a:rPr>
              <a:t>　</a:t>
            </a:r>
            <a:r>
              <a:rPr lang="ja-JP" altLang="en-US" sz="1400" kern="100" dirty="0" smtClean="0">
                <a:latin typeface="Meiryo UI" panose="020B0604030504040204" pitchFamily="50" charset="-128"/>
                <a:ea typeface="Meiryo UI" panose="020B0604030504040204" pitchFamily="50" charset="-128"/>
                <a:cs typeface="Times New Roman" panose="02020603050405020304" pitchFamily="18" charset="0"/>
              </a:rPr>
              <a:t>　</a:t>
            </a:r>
            <a:r>
              <a:rPr lang="en-US" altLang="ja-JP" sz="1200" kern="100" dirty="0" smtClean="0">
                <a:latin typeface="Meiryo UI" panose="020B0604030504040204" pitchFamily="50" charset="-128"/>
                <a:ea typeface="Meiryo UI" panose="020B0604030504040204" pitchFamily="50" charset="-128"/>
                <a:cs typeface="Times New Roman" panose="02020603050405020304" pitchFamily="18" charset="0"/>
              </a:rPr>
              <a:t>※</a:t>
            </a:r>
            <a:r>
              <a:rPr lang="ja-JP" altLang="en-US" sz="1200" kern="100" dirty="0" smtClean="0">
                <a:latin typeface="Meiryo UI" panose="020B0604030504040204" pitchFamily="50" charset="-128"/>
                <a:ea typeface="Meiryo UI" panose="020B0604030504040204" pitchFamily="50" charset="-128"/>
                <a:cs typeface="Times New Roman" panose="02020603050405020304" pitchFamily="18" charset="0"/>
              </a:rPr>
              <a:t>中之島</a:t>
            </a:r>
            <a:r>
              <a:rPr lang="en-US" altLang="ja-JP" sz="1200" kern="100" dirty="0" smtClean="0">
                <a:latin typeface="Meiryo UI" panose="020B0604030504040204" pitchFamily="50" charset="-128"/>
                <a:ea typeface="Meiryo UI" panose="020B0604030504040204" pitchFamily="50" charset="-128"/>
                <a:cs typeface="Times New Roman" panose="02020603050405020304" pitchFamily="18" charset="0"/>
              </a:rPr>
              <a:t>GATE</a:t>
            </a:r>
            <a:r>
              <a:rPr lang="ja-JP" altLang="en-US" sz="1200" kern="100" dirty="0" smtClean="0">
                <a:latin typeface="Meiryo UI" panose="020B0604030504040204" pitchFamily="50" charset="-128"/>
                <a:ea typeface="Meiryo UI" panose="020B0604030504040204" pitchFamily="50" charset="-128"/>
                <a:cs typeface="Times New Roman" panose="02020603050405020304" pitchFamily="18" charset="0"/>
              </a:rPr>
              <a:t>サウスピア</a:t>
            </a:r>
            <a:r>
              <a:rPr lang="ja-JP" altLang="en-US" sz="1200" kern="100" dirty="0">
                <a:latin typeface="Meiryo UI" panose="020B0604030504040204" pitchFamily="50" charset="-128"/>
                <a:ea typeface="Meiryo UI" panose="020B0604030504040204" pitchFamily="50" charset="-128"/>
                <a:cs typeface="Times New Roman" panose="02020603050405020304" pitchFamily="18" charset="0"/>
              </a:rPr>
              <a:t>・</a:t>
            </a:r>
            <a:r>
              <a:rPr lang="ja-JP" altLang="en-US" sz="1200" kern="100" dirty="0" smtClean="0">
                <a:latin typeface="Meiryo UI" panose="020B0604030504040204" pitchFamily="50" charset="-128"/>
                <a:ea typeface="Meiryo UI" panose="020B0604030504040204" pitchFamily="50" charset="-128"/>
                <a:cs typeface="Times New Roman" panose="02020603050405020304" pitchFamily="18" charset="0"/>
              </a:rPr>
              <a:t>中之島バンクスの社会</a:t>
            </a:r>
            <a:r>
              <a:rPr lang="ja-JP" altLang="en-US" sz="1200" kern="100" dirty="0">
                <a:latin typeface="Meiryo UI" panose="020B0604030504040204" pitchFamily="50" charset="-128"/>
                <a:ea typeface="Meiryo UI" panose="020B0604030504040204" pitchFamily="50" charset="-128"/>
                <a:cs typeface="Times New Roman" panose="02020603050405020304" pitchFamily="18" charset="0"/>
              </a:rPr>
              <a:t>実験</a:t>
            </a:r>
            <a:r>
              <a:rPr lang="ja-JP" altLang="en-US" sz="1200" kern="100" dirty="0" smtClean="0">
                <a:latin typeface="Meiryo UI" panose="020B0604030504040204" pitchFamily="50" charset="-128"/>
                <a:ea typeface="Meiryo UI" panose="020B0604030504040204" pitchFamily="50" charset="-128"/>
                <a:cs typeface="Times New Roman" panose="02020603050405020304" pitchFamily="18" charset="0"/>
              </a:rPr>
              <a:t>、中之島</a:t>
            </a:r>
            <a:r>
              <a:rPr lang="en-US" altLang="ja-JP" sz="1200" kern="100" dirty="0" smtClean="0">
                <a:latin typeface="Meiryo UI" panose="020B0604030504040204" pitchFamily="50" charset="-128"/>
                <a:ea typeface="Meiryo UI" panose="020B0604030504040204" pitchFamily="50" charset="-128"/>
                <a:cs typeface="Times New Roman" panose="02020603050405020304" pitchFamily="18" charset="0"/>
              </a:rPr>
              <a:t>GATE</a:t>
            </a:r>
            <a:r>
              <a:rPr lang="ja-JP" altLang="en-US" sz="1200" kern="100" dirty="0" smtClean="0">
                <a:latin typeface="Meiryo UI" panose="020B0604030504040204" pitchFamily="50" charset="-128"/>
                <a:ea typeface="Meiryo UI" panose="020B0604030504040204" pitchFamily="50" charset="-128"/>
                <a:cs typeface="Times New Roman" panose="02020603050405020304" pitchFamily="18" charset="0"/>
              </a:rPr>
              <a:t>ノースピア・大正の本格運用</a:t>
            </a:r>
            <a:endParaRPr lang="ja-JP" altLang="en-US" sz="1200" kern="100" dirty="0">
              <a:latin typeface="Meiryo UI" panose="020B0604030504040204" pitchFamily="50" charset="-128"/>
              <a:ea typeface="Meiryo UI" panose="020B0604030504040204" pitchFamily="50" charset="-128"/>
              <a:cs typeface="Times New Roman" panose="02020603050405020304" pitchFamily="18" charset="0"/>
            </a:endParaRPr>
          </a:p>
        </p:txBody>
      </p:sp>
      <p:sp>
        <p:nvSpPr>
          <p:cNvPr id="47" name="テキスト ボックス 3"/>
          <p:cNvSpPr txBox="1"/>
          <p:nvPr/>
        </p:nvSpPr>
        <p:spPr>
          <a:xfrm>
            <a:off x="10222350" y="4278124"/>
            <a:ext cx="4412128" cy="5028222"/>
          </a:xfrm>
          <a:prstGeom prst="rect">
            <a:avLst/>
          </a:prstGeom>
          <a:noFill/>
          <a:ln w="12700">
            <a:solidFill>
              <a:srgbClr val="FF0000"/>
            </a:solidFill>
            <a:prstDash val="sysDash"/>
          </a:ln>
          <a:effectLst/>
        </p:spPr>
        <p:txBody>
          <a:bodyPr rot="0" spcFirstLastPara="0" vert="horz" wrap="square" lIns="72000" tIns="0" rIns="0" bIns="0" numCol="1" spcCol="0" rtlCol="0" fromWordArt="0" anchor="t" anchorCtr="0" forceAA="0" compatLnSpc="1">
            <a:prstTxWarp prst="textNoShape">
              <a:avLst/>
            </a:prstTxWarp>
            <a:noAutofit/>
          </a:bodyPr>
          <a:lstStyle/>
          <a:p>
            <a:pPr>
              <a:spcAft>
                <a:spcPts val="0"/>
              </a:spcAft>
              <a:buFont typeface="Wingdings" panose="05000000000000000000" pitchFamily="2" charset="2"/>
              <a:buChar char="l"/>
            </a:pPr>
            <a:endParaRPr lang="en-US" altLang="ja-JP" sz="2000" kern="100" dirty="0">
              <a:latin typeface="Meiryo UI" panose="020B0604030504040204" pitchFamily="50" charset="-128"/>
              <a:ea typeface="Meiryo UI" panose="020B0604030504040204" pitchFamily="50" charset="-128"/>
              <a:cs typeface="Times New Roman" panose="02020603050405020304" pitchFamily="18" charset="0"/>
            </a:endParaRPr>
          </a:p>
          <a:p>
            <a:pPr>
              <a:spcBef>
                <a:spcPts val="600"/>
              </a:spcBef>
            </a:pPr>
            <a:endParaRPr lang="en-US" altLang="ja-JP" sz="1800" kern="100" dirty="0" smtClean="0">
              <a:latin typeface="Meiryo UI" panose="020B0604030504040204" pitchFamily="50" charset="-128"/>
              <a:ea typeface="Meiryo UI" panose="020B0604030504040204" pitchFamily="50" charset="-128"/>
              <a:cs typeface="Times New Roman" panose="02020603050405020304" pitchFamily="18" charset="0"/>
            </a:endParaRPr>
          </a:p>
          <a:p>
            <a:pPr>
              <a:spcAft>
                <a:spcPts val="0"/>
              </a:spcAft>
            </a:pPr>
            <a:r>
              <a:rPr lang="ja-JP" altLang="en-US" sz="1800" kern="100" dirty="0" smtClean="0">
                <a:latin typeface="Meiryo UI" panose="020B0604030504040204" pitchFamily="50" charset="-128"/>
                <a:ea typeface="Meiryo UI" panose="020B0604030504040204" pitchFamily="50" charset="-128"/>
                <a:cs typeface="Times New Roman" panose="02020603050405020304" pitchFamily="18" charset="0"/>
              </a:rPr>
              <a:t>◆舟運活性化のための社会</a:t>
            </a:r>
            <a:r>
              <a:rPr lang="ja-JP" altLang="en-US" sz="1800" kern="100" dirty="0">
                <a:latin typeface="Meiryo UI" panose="020B0604030504040204" pitchFamily="50" charset="-128"/>
                <a:ea typeface="Meiryo UI" panose="020B0604030504040204" pitchFamily="50" charset="-128"/>
                <a:cs typeface="Times New Roman" panose="02020603050405020304" pitchFamily="18" charset="0"/>
              </a:rPr>
              <a:t>実験の</a:t>
            </a:r>
            <a:r>
              <a:rPr lang="ja-JP" altLang="en-US" sz="1800" kern="100" dirty="0" smtClean="0">
                <a:latin typeface="Meiryo UI" panose="020B0604030504040204" pitchFamily="50" charset="-128"/>
                <a:ea typeface="Meiryo UI" panose="020B0604030504040204" pitchFamily="50" charset="-128"/>
                <a:cs typeface="Times New Roman" panose="02020603050405020304" pitchFamily="18" charset="0"/>
              </a:rPr>
              <a:t>実施</a:t>
            </a:r>
            <a:endParaRPr lang="en-US" altLang="ja-JP" sz="1800" kern="100" dirty="0" smtClean="0">
              <a:latin typeface="Meiryo UI" panose="020B0604030504040204" pitchFamily="50" charset="-128"/>
              <a:ea typeface="Meiryo UI" panose="020B0604030504040204" pitchFamily="50" charset="-128"/>
              <a:cs typeface="Times New Roman" panose="02020603050405020304" pitchFamily="18" charset="0"/>
            </a:endParaRPr>
          </a:p>
          <a:p>
            <a:pPr>
              <a:spcAft>
                <a:spcPts val="0"/>
              </a:spcAft>
            </a:pPr>
            <a:r>
              <a:rPr lang="ja-JP" altLang="en-US" sz="1400" kern="100" dirty="0">
                <a:latin typeface="Meiryo UI" panose="020B0604030504040204" pitchFamily="50" charset="-128"/>
                <a:ea typeface="Meiryo UI" panose="020B0604030504040204" pitchFamily="50" charset="-128"/>
                <a:cs typeface="Times New Roman" panose="02020603050405020304" pitchFamily="18" charset="0"/>
              </a:rPr>
              <a:t>　　</a:t>
            </a:r>
            <a:r>
              <a:rPr lang="ja-JP" altLang="en-US" sz="1400" kern="100" dirty="0" smtClean="0">
                <a:latin typeface="Meiryo UI" panose="020B0604030504040204" pitchFamily="50" charset="-128"/>
                <a:ea typeface="Meiryo UI" panose="020B0604030504040204" pitchFamily="50" charset="-128"/>
                <a:cs typeface="Times New Roman" panose="02020603050405020304" pitchFamily="18" charset="0"/>
              </a:rPr>
              <a:t>・ターミナル化</a:t>
            </a:r>
            <a:r>
              <a:rPr lang="ja-JP" altLang="en-US" sz="1400" kern="100" dirty="0">
                <a:latin typeface="Meiryo UI" panose="020B0604030504040204" pitchFamily="50" charset="-128"/>
                <a:ea typeface="Meiryo UI" panose="020B0604030504040204" pitchFamily="50" charset="-128"/>
                <a:cs typeface="Times New Roman" panose="02020603050405020304" pitchFamily="18" charset="0"/>
              </a:rPr>
              <a:t>社会</a:t>
            </a:r>
            <a:r>
              <a:rPr lang="ja-JP" altLang="en-US" sz="1400" kern="100" dirty="0" smtClean="0">
                <a:latin typeface="Meiryo UI" panose="020B0604030504040204" pitchFamily="50" charset="-128"/>
                <a:ea typeface="Meiryo UI" panose="020B0604030504040204" pitchFamily="50" charset="-128"/>
                <a:cs typeface="Times New Roman" panose="02020603050405020304" pitchFamily="18" charset="0"/>
              </a:rPr>
              <a:t>実験</a:t>
            </a:r>
            <a:endParaRPr lang="en-US" altLang="ja-JP" sz="1400" kern="100" dirty="0">
              <a:latin typeface="Meiryo UI" panose="020B0604030504040204" pitchFamily="50" charset="-128"/>
              <a:ea typeface="Meiryo UI" panose="020B0604030504040204" pitchFamily="50" charset="-128"/>
              <a:cs typeface="Times New Roman" panose="02020603050405020304" pitchFamily="18" charset="0"/>
            </a:endParaRPr>
          </a:p>
          <a:p>
            <a:pPr marL="108000"/>
            <a:r>
              <a:rPr lang="ja-JP" altLang="en-US" sz="1400" kern="100" dirty="0" smtClean="0">
                <a:latin typeface="Meiryo UI" panose="020B0604030504040204" pitchFamily="50" charset="-128"/>
                <a:ea typeface="Meiryo UI" panose="020B0604030504040204" pitchFamily="50" charset="-128"/>
                <a:cs typeface="Times New Roman" panose="02020603050405020304" pitchFamily="18" charset="0"/>
              </a:rPr>
              <a:t>　  </a:t>
            </a:r>
            <a:r>
              <a:rPr lang="en-US" altLang="ja-JP" sz="1400" kern="100" dirty="0" smtClean="0">
                <a:latin typeface="Meiryo UI" panose="020B0604030504040204" pitchFamily="50" charset="-128"/>
                <a:ea typeface="Meiryo UI" panose="020B0604030504040204" pitchFamily="50" charset="-128"/>
                <a:cs typeface="Times New Roman" panose="02020603050405020304" pitchFamily="18" charset="0"/>
              </a:rPr>
              <a:t>※</a:t>
            </a:r>
            <a:r>
              <a:rPr lang="ja-JP" altLang="en-US" sz="1400" kern="100" dirty="0" smtClean="0">
                <a:latin typeface="Meiryo UI" panose="020B0604030504040204" pitchFamily="50" charset="-128"/>
                <a:ea typeface="Meiryo UI" panose="020B0604030504040204" pitchFamily="50" charset="-128"/>
                <a:cs typeface="Times New Roman" panose="02020603050405020304" pitchFamily="18" charset="0"/>
              </a:rPr>
              <a:t>チケット販売カウンター設置の検討他</a:t>
            </a:r>
            <a:endParaRPr lang="en-US" altLang="ja-JP" sz="1400" kern="100" dirty="0" smtClean="0">
              <a:latin typeface="Meiryo UI" panose="020B0604030504040204" pitchFamily="50" charset="-128"/>
              <a:ea typeface="Meiryo UI" panose="020B0604030504040204" pitchFamily="50" charset="-128"/>
              <a:cs typeface="Times New Roman" panose="02020603050405020304" pitchFamily="18" charset="0"/>
            </a:endParaRPr>
          </a:p>
          <a:p>
            <a:pPr marL="108000"/>
            <a:r>
              <a:rPr lang="ja-JP" altLang="en-US" sz="1400" kern="100" dirty="0">
                <a:latin typeface="Meiryo UI" panose="020B0604030504040204" pitchFamily="50" charset="-128"/>
                <a:ea typeface="Meiryo UI" panose="020B0604030504040204" pitchFamily="50" charset="-128"/>
                <a:cs typeface="Times New Roman" panose="02020603050405020304" pitchFamily="18" charset="0"/>
              </a:rPr>
              <a:t>　</a:t>
            </a:r>
            <a:r>
              <a:rPr lang="ja-JP" altLang="en-US" sz="1400" kern="100" dirty="0" smtClean="0">
                <a:latin typeface="Meiryo UI" panose="020B0604030504040204" pitchFamily="50" charset="-128"/>
                <a:ea typeface="Meiryo UI" panose="020B0604030504040204" pitchFamily="50" charset="-128"/>
                <a:cs typeface="Times New Roman" panose="02020603050405020304" pitchFamily="18" charset="0"/>
              </a:rPr>
              <a:t>　</a:t>
            </a:r>
            <a:r>
              <a:rPr lang="en-US" altLang="ja-JP" sz="1400" kern="100" dirty="0" smtClean="0">
                <a:latin typeface="Meiryo UI" panose="020B0604030504040204" pitchFamily="50" charset="-128"/>
                <a:ea typeface="Meiryo UI" panose="020B0604030504040204" pitchFamily="50" charset="-128"/>
                <a:cs typeface="Times New Roman" panose="02020603050405020304" pitchFamily="18" charset="0"/>
              </a:rPr>
              <a:t>※</a:t>
            </a:r>
            <a:r>
              <a:rPr lang="ja-JP" altLang="en-US" sz="1400" kern="100" dirty="0" smtClean="0">
                <a:latin typeface="Meiryo UI" panose="020B0604030504040204" pitchFamily="50" charset="-128"/>
                <a:ea typeface="Meiryo UI" panose="020B0604030504040204" pitchFamily="50" charset="-128"/>
                <a:cs typeface="Times New Roman" panose="02020603050405020304" pitchFamily="18" charset="0"/>
              </a:rPr>
              <a:t>小型船の一時係留の弾力的運用</a:t>
            </a:r>
            <a:endParaRPr lang="en-US" altLang="ja-JP" sz="1400" kern="100" dirty="0">
              <a:latin typeface="Meiryo UI" panose="020B0604030504040204" pitchFamily="50" charset="-128"/>
              <a:ea typeface="Meiryo UI" panose="020B0604030504040204" pitchFamily="50" charset="-128"/>
              <a:cs typeface="Times New Roman" panose="02020603050405020304" pitchFamily="18" charset="0"/>
            </a:endParaRPr>
          </a:p>
          <a:p>
            <a:pPr marL="108000"/>
            <a:r>
              <a:rPr lang="ja-JP" altLang="en-US" sz="1400" kern="100" dirty="0">
                <a:latin typeface="Meiryo UI" panose="020B0604030504040204" pitchFamily="50" charset="-128"/>
                <a:ea typeface="Meiryo UI" panose="020B0604030504040204" pitchFamily="50" charset="-128"/>
                <a:cs typeface="Times New Roman" panose="02020603050405020304" pitchFamily="18" charset="0"/>
              </a:rPr>
              <a:t>　・</a:t>
            </a:r>
            <a:r>
              <a:rPr lang="ja-JP" altLang="en-US" sz="1400" kern="100" dirty="0" smtClean="0">
                <a:latin typeface="Meiryo UI" panose="020B0604030504040204" pitchFamily="50" charset="-128"/>
                <a:ea typeface="Meiryo UI" panose="020B0604030504040204" pitchFamily="50" charset="-128"/>
                <a:cs typeface="Times New Roman" panose="02020603050405020304" pitchFamily="18" charset="0"/>
              </a:rPr>
              <a:t>多言語</a:t>
            </a:r>
            <a:r>
              <a:rPr lang="ja-JP" altLang="en-US" sz="1400" kern="100" dirty="0">
                <a:latin typeface="Meiryo UI" panose="020B0604030504040204" pitchFamily="50" charset="-128"/>
                <a:ea typeface="Meiryo UI" panose="020B0604030504040204" pitchFamily="50" charset="-128"/>
                <a:cs typeface="Times New Roman" panose="02020603050405020304" pitchFamily="18" charset="0"/>
              </a:rPr>
              <a:t>対応の舟運案内（案内板）の作成</a:t>
            </a:r>
            <a:endParaRPr lang="en-US" altLang="ja-JP" sz="1400" kern="100" dirty="0">
              <a:latin typeface="Meiryo UI" panose="020B0604030504040204" pitchFamily="50" charset="-128"/>
              <a:ea typeface="Meiryo UI" panose="020B0604030504040204" pitchFamily="50" charset="-128"/>
              <a:cs typeface="Times New Roman" panose="02020603050405020304" pitchFamily="18" charset="0"/>
            </a:endParaRPr>
          </a:p>
          <a:p>
            <a:pPr marL="108000"/>
            <a:r>
              <a:rPr lang="ja-JP" altLang="en-US" sz="1400" kern="100" dirty="0" smtClean="0">
                <a:latin typeface="Meiryo UI" panose="020B0604030504040204" pitchFamily="50" charset="-128"/>
                <a:ea typeface="Meiryo UI" panose="020B0604030504040204" pitchFamily="50" charset="-128"/>
                <a:cs typeface="Times New Roman" panose="02020603050405020304" pitchFamily="18" charset="0"/>
              </a:rPr>
              <a:t>　・</a:t>
            </a:r>
            <a:r>
              <a:rPr lang="ja-JP" altLang="en-US" sz="1400" kern="100" dirty="0">
                <a:latin typeface="Meiryo UI" panose="020B0604030504040204" pitchFamily="50" charset="-128"/>
                <a:ea typeface="Meiryo UI" panose="020B0604030504040204" pitchFamily="50" charset="-128"/>
                <a:cs typeface="Times New Roman" panose="02020603050405020304" pitchFamily="18" charset="0"/>
              </a:rPr>
              <a:t>訪日外国人動態調査（</a:t>
            </a:r>
            <a:r>
              <a:rPr lang="ja-JP" altLang="en-US" sz="1400" kern="100" dirty="0" smtClean="0">
                <a:latin typeface="Meiryo UI" panose="020B0604030504040204" pitchFamily="50" charset="-128"/>
                <a:ea typeface="Meiryo UI" panose="020B0604030504040204" pitchFamily="50" charset="-128"/>
                <a:cs typeface="Times New Roman" panose="02020603050405020304" pitchFamily="18" charset="0"/>
              </a:rPr>
              <a:t>平成</a:t>
            </a:r>
            <a:r>
              <a:rPr lang="en-US" altLang="ja-JP" sz="1400" kern="100" dirty="0">
                <a:latin typeface="Meiryo UI" panose="020B0604030504040204" pitchFamily="50" charset="-128"/>
                <a:ea typeface="Meiryo UI" panose="020B0604030504040204" pitchFamily="50" charset="-128"/>
                <a:cs typeface="Times New Roman" panose="02020603050405020304" pitchFamily="18" charset="0"/>
              </a:rPr>
              <a:t>27</a:t>
            </a:r>
            <a:r>
              <a:rPr lang="ja-JP" altLang="en-US" sz="1400" kern="100" dirty="0" smtClean="0">
                <a:latin typeface="Meiryo UI" panose="020B0604030504040204" pitchFamily="50" charset="-128"/>
                <a:ea typeface="Meiryo UI" panose="020B0604030504040204" pitchFamily="50" charset="-128"/>
                <a:cs typeface="Times New Roman" panose="02020603050405020304" pitchFamily="18" charset="0"/>
              </a:rPr>
              <a:t>年度観光庁助成事</a:t>
            </a:r>
            <a:endParaRPr lang="en-US" altLang="ja-JP" sz="1400" kern="100" dirty="0" smtClean="0">
              <a:latin typeface="Meiryo UI" panose="020B0604030504040204" pitchFamily="50" charset="-128"/>
              <a:ea typeface="Meiryo UI" panose="020B0604030504040204" pitchFamily="50" charset="-128"/>
              <a:cs typeface="Times New Roman" panose="02020603050405020304" pitchFamily="18" charset="0"/>
            </a:endParaRPr>
          </a:p>
          <a:p>
            <a:pPr marL="108000"/>
            <a:r>
              <a:rPr lang="ja-JP" altLang="en-US" sz="1400" kern="100" dirty="0">
                <a:latin typeface="Meiryo UI" panose="020B0604030504040204" pitchFamily="50" charset="-128"/>
                <a:ea typeface="Meiryo UI" panose="020B0604030504040204" pitchFamily="50" charset="-128"/>
                <a:cs typeface="Times New Roman" panose="02020603050405020304" pitchFamily="18" charset="0"/>
              </a:rPr>
              <a:t>　</a:t>
            </a:r>
            <a:r>
              <a:rPr lang="ja-JP" altLang="en-US" sz="1400" kern="100" dirty="0" smtClean="0">
                <a:latin typeface="Meiryo UI" panose="020B0604030504040204" pitchFamily="50" charset="-128"/>
                <a:ea typeface="Meiryo UI" panose="020B0604030504040204" pitchFamily="50" charset="-128"/>
                <a:cs typeface="Times New Roman" panose="02020603050405020304" pitchFamily="18" charset="0"/>
              </a:rPr>
              <a:t>　業</a:t>
            </a:r>
            <a:r>
              <a:rPr lang="ja-JP" altLang="en-US" sz="1400" kern="100" dirty="0">
                <a:latin typeface="Meiryo UI" panose="020B0604030504040204" pitchFamily="50" charset="-128"/>
                <a:ea typeface="Meiryo UI" panose="020B0604030504040204" pitchFamily="50" charset="-128"/>
                <a:cs typeface="Times New Roman" panose="02020603050405020304" pitchFamily="18" charset="0"/>
              </a:rPr>
              <a:t>）</a:t>
            </a:r>
            <a:r>
              <a:rPr lang="ja-JP" altLang="en-US" sz="1400" kern="100" dirty="0" smtClean="0">
                <a:latin typeface="Meiryo UI" panose="020B0604030504040204" pitchFamily="50" charset="-128"/>
                <a:ea typeface="Meiryo UI" panose="020B0604030504040204" pitchFamily="50" charset="-128"/>
                <a:cs typeface="Times New Roman" panose="02020603050405020304" pitchFamily="18" charset="0"/>
              </a:rPr>
              <a:t>を</a:t>
            </a:r>
            <a:r>
              <a:rPr lang="ja-JP" altLang="en-US" sz="1400" kern="100" dirty="0">
                <a:latin typeface="Meiryo UI" panose="020B0604030504040204" pitchFamily="50" charset="-128"/>
                <a:ea typeface="Meiryo UI" panose="020B0604030504040204" pitchFamily="50" charset="-128"/>
                <a:cs typeface="Times New Roman" panose="02020603050405020304" pitchFamily="18" charset="0"/>
              </a:rPr>
              <a:t>活用</a:t>
            </a:r>
            <a:r>
              <a:rPr lang="ja-JP" altLang="en-US" sz="1400" kern="100" dirty="0" smtClean="0">
                <a:latin typeface="Meiryo UI" panose="020B0604030504040204" pitchFamily="50" charset="-128"/>
                <a:ea typeface="Meiryo UI" panose="020B0604030504040204" pitchFamily="50" charset="-128"/>
                <a:cs typeface="Times New Roman" panose="02020603050405020304" pitchFamily="18" charset="0"/>
              </a:rPr>
              <a:t>した</a:t>
            </a:r>
            <a:r>
              <a:rPr lang="ja-JP" altLang="en-US" sz="1400" kern="100" dirty="0">
                <a:latin typeface="Meiryo UI" panose="020B0604030504040204" pitchFamily="50" charset="-128"/>
                <a:ea typeface="Meiryo UI" panose="020B0604030504040204" pitchFamily="50" charset="-128"/>
                <a:cs typeface="Times New Roman" panose="02020603050405020304" pitchFamily="18" charset="0"/>
              </a:rPr>
              <a:t>舟運</a:t>
            </a:r>
            <a:r>
              <a:rPr lang="ja-JP" altLang="en-US" sz="1400" kern="100" dirty="0" smtClean="0">
                <a:latin typeface="Meiryo UI" panose="020B0604030504040204" pitchFamily="50" charset="-128"/>
                <a:ea typeface="Meiryo UI" panose="020B0604030504040204" pitchFamily="50" charset="-128"/>
                <a:cs typeface="Times New Roman" panose="02020603050405020304" pitchFamily="18" charset="0"/>
              </a:rPr>
              <a:t>活性化の企画</a:t>
            </a:r>
            <a:r>
              <a:rPr lang="ja-JP" altLang="en-US" sz="1400" kern="100" dirty="0">
                <a:latin typeface="Meiryo UI" panose="020B0604030504040204" pitchFamily="50" charset="-128"/>
                <a:ea typeface="Meiryo UI" panose="020B0604030504040204" pitchFamily="50" charset="-128"/>
                <a:cs typeface="Times New Roman" panose="02020603050405020304" pitchFamily="18" charset="0"/>
              </a:rPr>
              <a:t>立案・</a:t>
            </a:r>
            <a:r>
              <a:rPr lang="ja-JP" altLang="en-US" sz="1400" kern="100" dirty="0" smtClean="0">
                <a:latin typeface="Meiryo UI" panose="020B0604030504040204" pitchFamily="50" charset="-128"/>
                <a:ea typeface="Meiryo UI" panose="020B0604030504040204" pitchFamily="50" charset="-128"/>
                <a:cs typeface="Times New Roman" panose="02020603050405020304" pitchFamily="18" charset="0"/>
              </a:rPr>
              <a:t>提言</a:t>
            </a:r>
            <a:endParaRPr lang="en-US" altLang="ja-JP" sz="1400" kern="100" dirty="0" smtClean="0">
              <a:latin typeface="Meiryo UI" panose="020B0604030504040204" pitchFamily="50" charset="-128"/>
              <a:ea typeface="Meiryo UI" panose="020B0604030504040204" pitchFamily="50" charset="-128"/>
              <a:cs typeface="Times New Roman" panose="02020603050405020304" pitchFamily="18" charset="0"/>
            </a:endParaRPr>
          </a:p>
          <a:p>
            <a:pPr marL="107950" indent="-107950">
              <a:spcBef>
                <a:spcPts val="1200"/>
              </a:spcBef>
            </a:pPr>
            <a:r>
              <a:rPr lang="ja-JP" altLang="en-US" sz="1800" kern="100" dirty="0" smtClean="0">
                <a:latin typeface="Meiryo UI" panose="020B0604030504040204" pitchFamily="50" charset="-128"/>
                <a:ea typeface="Meiryo UI" panose="020B0604030504040204" pitchFamily="50" charset="-128"/>
                <a:cs typeface="Times New Roman" panose="02020603050405020304" pitchFamily="18" charset="0"/>
              </a:rPr>
              <a:t>◆</a:t>
            </a:r>
            <a:r>
              <a:rPr lang="ja-JP" altLang="en-US" sz="1800" kern="100" dirty="0">
                <a:latin typeface="Meiryo UI" panose="020B0604030504040204" pitchFamily="50" charset="-128"/>
                <a:ea typeface="Meiryo UI" panose="020B0604030504040204" pitchFamily="50" charset="-128"/>
                <a:cs typeface="Times New Roman" panose="02020603050405020304" pitchFamily="18" charset="0"/>
              </a:rPr>
              <a:t>船が行き交う風景づくり</a:t>
            </a:r>
            <a:endParaRPr lang="en-US" altLang="ja-JP" sz="1800" kern="100" dirty="0">
              <a:latin typeface="Meiryo UI" panose="020B0604030504040204" pitchFamily="50" charset="-128"/>
              <a:ea typeface="Meiryo UI" panose="020B0604030504040204" pitchFamily="50" charset="-128"/>
              <a:cs typeface="Times New Roman" panose="02020603050405020304" pitchFamily="18" charset="0"/>
            </a:endParaRPr>
          </a:p>
          <a:p>
            <a:pPr marL="107950" indent="-107950">
              <a:spcBef>
                <a:spcPts val="300"/>
              </a:spcBef>
            </a:pPr>
            <a:r>
              <a:rPr lang="ja-JP" altLang="en-US" sz="1600" kern="100" dirty="0">
                <a:latin typeface="Meiryo UI" panose="020B0604030504040204" pitchFamily="50" charset="-128"/>
                <a:ea typeface="Meiryo UI" panose="020B0604030504040204" pitchFamily="50" charset="-128"/>
                <a:cs typeface="Times New Roman" panose="02020603050405020304" pitchFamily="18" charset="0"/>
              </a:rPr>
              <a:t>　①インバウンドの受皿としての中型船の活用</a:t>
            </a:r>
            <a:endParaRPr lang="en-US" altLang="ja-JP" sz="1600" kern="100" dirty="0">
              <a:latin typeface="Meiryo UI" panose="020B0604030504040204" pitchFamily="50" charset="-128"/>
              <a:ea typeface="Meiryo UI" panose="020B0604030504040204" pitchFamily="50" charset="-128"/>
              <a:cs typeface="Times New Roman" panose="02020603050405020304" pitchFamily="18" charset="0"/>
            </a:endParaRPr>
          </a:p>
          <a:p>
            <a:pPr marL="107950" indent="-107950"/>
            <a:r>
              <a:rPr lang="ja-JP" altLang="en-US" sz="1400" kern="100" dirty="0">
                <a:latin typeface="Meiryo UI" panose="020B0604030504040204" pitchFamily="50" charset="-128"/>
                <a:ea typeface="Meiryo UI" panose="020B0604030504040204" pitchFamily="50" charset="-128"/>
                <a:cs typeface="Times New Roman" panose="02020603050405020304" pitchFamily="18" charset="0"/>
              </a:rPr>
              <a:t>　　　・周遊バス（停留所：八軒家、道頓堀）と連携した</a:t>
            </a:r>
            <a:endParaRPr lang="en-US" altLang="ja-JP" sz="1400" kern="100" dirty="0">
              <a:latin typeface="Meiryo UI" panose="020B0604030504040204" pitchFamily="50" charset="-128"/>
              <a:ea typeface="Meiryo UI" panose="020B0604030504040204" pitchFamily="50" charset="-128"/>
              <a:cs typeface="Times New Roman" panose="02020603050405020304" pitchFamily="18" charset="0"/>
            </a:endParaRPr>
          </a:p>
          <a:p>
            <a:pPr>
              <a:spcAft>
                <a:spcPts val="0"/>
              </a:spcAft>
            </a:pPr>
            <a:r>
              <a:rPr lang="ja-JP" altLang="en-US" sz="1400" kern="100" dirty="0">
                <a:latin typeface="Meiryo UI" panose="020B0604030504040204" pitchFamily="50" charset="-128"/>
                <a:ea typeface="Meiryo UI" panose="020B0604030504040204" pitchFamily="50" charset="-128"/>
                <a:cs typeface="Times New Roman" panose="02020603050405020304" pitchFamily="18" charset="0"/>
              </a:rPr>
              <a:t> 　　  定期航路の企画　</a:t>
            </a:r>
            <a:endParaRPr lang="en-US" altLang="ja-JP" sz="1400" kern="100" dirty="0">
              <a:latin typeface="Meiryo UI" panose="020B0604030504040204" pitchFamily="50" charset="-128"/>
              <a:ea typeface="Meiryo UI" panose="020B0604030504040204" pitchFamily="50" charset="-128"/>
              <a:cs typeface="Times New Roman" panose="02020603050405020304" pitchFamily="18" charset="0"/>
            </a:endParaRPr>
          </a:p>
          <a:p>
            <a:pPr>
              <a:spcAft>
                <a:spcPts val="0"/>
              </a:spcAft>
            </a:pPr>
            <a:r>
              <a:rPr lang="ja-JP" altLang="en-US" sz="1400" kern="100" dirty="0">
                <a:latin typeface="Meiryo UI" panose="020B0604030504040204" pitchFamily="50" charset="-128"/>
                <a:ea typeface="Meiryo UI" panose="020B0604030504040204" pitchFamily="50" charset="-128"/>
                <a:cs typeface="Times New Roman" panose="02020603050405020304" pitchFamily="18" charset="0"/>
              </a:rPr>
              <a:t>　　　・着地型旅行者向け企画クルーズ・祭事クルーズの企画</a:t>
            </a:r>
            <a:endParaRPr lang="en-US" altLang="ja-JP" sz="1400" kern="100" dirty="0">
              <a:latin typeface="Meiryo UI" panose="020B0604030504040204" pitchFamily="50" charset="-128"/>
              <a:ea typeface="Meiryo UI" panose="020B0604030504040204" pitchFamily="50" charset="-128"/>
              <a:cs typeface="Times New Roman" panose="02020603050405020304" pitchFamily="18" charset="0"/>
            </a:endParaRPr>
          </a:p>
          <a:p>
            <a:pPr>
              <a:spcBef>
                <a:spcPts val="300"/>
              </a:spcBef>
              <a:spcAft>
                <a:spcPts val="0"/>
              </a:spcAft>
            </a:pPr>
            <a:r>
              <a:rPr lang="ja-JP" altLang="en-US" sz="1600" kern="100" dirty="0">
                <a:latin typeface="Meiryo UI" panose="020B0604030504040204" pitchFamily="50" charset="-128"/>
                <a:ea typeface="Meiryo UI" panose="020B0604030504040204" pitchFamily="50" charset="-128"/>
                <a:cs typeface="Times New Roman" panose="02020603050405020304" pitchFamily="18" charset="0"/>
              </a:rPr>
              <a:t>　②船が行き交う風景づくりとしての小型船の活用</a:t>
            </a:r>
            <a:endParaRPr lang="en-US" altLang="ja-JP" sz="1600" kern="100" dirty="0">
              <a:latin typeface="Meiryo UI" panose="020B0604030504040204" pitchFamily="50" charset="-128"/>
              <a:ea typeface="Meiryo UI" panose="020B0604030504040204" pitchFamily="50" charset="-128"/>
              <a:cs typeface="Times New Roman" panose="02020603050405020304" pitchFamily="18" charset="0"/>
            </a:endParaRPr>
          </a:p>
          <a:p>
            <a:pPr>
              <a:spcAft>
                <a:spcPts val="0"/>
              </a:spcAft>
            </a:pPr>
            <a:r>
              <a:rPr lang="ja-JP" altLang="en-US" sz="1400" kern="100" dirty="0">
                <a:latin typeface="Meiryo UI" panose="020B0604030504040204" pitchFamily="50" charset="-128"/>
                <a:ea typeface="Meiryo UI" panose="020B0604030504040204" pitchFamily="50" charset="-128"/>
                <a:cs typeface="Times New Roman" panose="02020603050405020304" pitchFamily="18" charset="0"/>
              </a:rPr>
              <a:t>　　　 ・共同運航体制の構築・運用</a:t>
            </a:r>
            <a:endParaRPr lang="en-US" altLang="ja-JP" sz="1400" kern="100" dirty="0">
              <a:latin typeface="Meiryo UI" panose="020B0604030504040204" pitchFamily="50" charset="-128"/>
              <a:ea typeface="Meiryo UI" panose="020B0604030504040204" pitchFamily="50" charset="-128"/>
              <a:cs typeface="Times New Roman" panose="02020603050405020304" pitchFamily="18" charset="0"/>
            </a:endParaRPr>
          </a:p>
          <a:p>
            <a:pPr>
              <a:spcBef>
                <a:spcPts val="300"/>
              </a:spcBef>
              <a:spcAft>
                <a:spcPts val="0"/>
              </a:spcAft>
            </a:pPr>
            <a:r>
              <a:rPr lang="ja-JP" altLang="en-US" sz="1600" kern="100" dirty="0">
                <a:latin typeface="Meiryo UI" panose="020B0604030504040204" pitchFamily="50" charset="-128"/>
                <a:ea typeface="Meiryo UI" panose="020B0604030504040204" pitchFamily="50" charset="-128"/>
                <a:cs typeface="Times New Roman" panose="02020603050405020304" pitchFamily="18" charset="0"/>
              </a:rPr>
              <a:t>  </a:t>
            </a:r>
            <a:r>
              <a:rPr lang="ja-JP" altLang="en-US" sz="1600" kern="100" dirty="0" smtClean="0">
                <a:latin typeface="Meiryo UI" panose="020B0604030504040204" pitchFamily="50" charset="-128"/>
                <a:ea typeface="Meiryo UI" panose="020B0604030504040204" pitchFamily="50" charset="-128"/>
                <a:cs typeface="Times New Roman" panose="02020603050405020304" pitchFamily="18" charset="0"/>
              </a:rPr>
              <a:t>③水上イベントの開催</a:t>
            </a:r>
            <a:endParaRPr lang="en-US" altLang="ja-JP" sz="1600" kern="100" dirty="0">
              <a:latin typeface="Meiryo UI" panose="020B0604030504040204" pitchFamily="50" charset="-128"/>
              <a:ea typeface="Meiryo UI" panose="020B0604030504040204" pitchFamily="50" charset="-128"/>
              <a:cs typeface="Times New Roman" panose="02020603050405020304" pitchFamily="18" charset="0"/>
            </a:endParaRPr>
          </a:p>
          <a:p>
            <a:pPr>
              <a:spcAft>
                <a:spcPts val="0"/>
              </a:spcAft>
            </a:pPr>
            <a:r>
              <a:rPr lang="ja-JP" altLang="en-US" sz="1400" kern="100" dirty="0">
                <a:latin typeface="Meiryo UI" panose="020B0604030504040204" pitchFamily="50" charset="-128"/>
                <a:ea typeface="Meiryo UI" panose="020B0604030504040204" pitchFamily="50" charset="-128"/>
                <a:cs typeface="Times New Roman" panose="02020603050405020304" pitchFamily="18" charset="0"/>
              </a:rPr>
              <a:t>　　　 ・水辺のにぎわいと連動した府民・市民・観光客参加型</a:t>
            </a:r>
            <a:endParaRPr lang="en-US" altLang="ja-JP" sz="1400" kern="100" dirty="0">
              <a:latin typeface="Meiryo UI" panose="020B0604030504040204" pitchFamily="50" charset="-128"/>
              <a:ea typeface="Meiryo UI" panose="020B0604030504040204" pitchFamily="50" charset="-128"/>
              <a:cs typeface="Times New Roman" panose="02020603050405020304" pitchFamily="18" charset="0"/>
            </a:endParaRPr>
          </a:p>
          <a:p>
            <a:pPr>
              <a:spcAft>
                <a:spcPts val="0"/>
              </a:spcAft>
            </a:pPr>
            <a:r>
              <a:rPr lang="ja-JP" altLang="en-US" sz="1400" kern="100" dirty="0">
                <a:latin typeface="Meiryo UI" panose="020B0604030504040204" pitchFamily="50" charset="-128"/>
                <a:ea typeface="Meiryo UI" panose="020B0604030504040204" pitchFamily="50" charset="-128"/>
                <a:cs typeface="Times New Roman" panose="02020603050405020304" pitchFamily="18" charset="0"/>
              </a:rPr>
              <a:t>　 　　 水上パレードの企画・実施</a:t>
            </a:r>
            <a:endParaRPr lang="en-US" altLang="ja-JP" sz="1400" kern="100" dirty="0">
              <a:latin typeface="Meiryo UI" panose="020B0604030504040204" pitchFamily="50" charset="-128"/>
              <a:ea typeface="Meiryo UI" panose="020B0604030504040204" pitchFamily="50" charset="-128"/>
              <a:cs typeface="Times New Roman" panose="02020603050405020304" pitchFamily="18" charset="0"/>
            </a:endParaRPr>
          </a:p>
          <a:p>
            <a:pPr>
              <a:spcAft>
                <a:spcPts val="0"/>
              </a:spcAft>
            </a:pPr>
            <a:endParaRPr lang="en-US" altLang="ja-JP" sz="1400" kern="100" dirty="0" smtClean="0">
              <a:latin typeface="Meiryo UI" panose="020B0604030504040204" pitchFamily="50" charset="-128"/>
              <a:ea typeface="Meiryo UI" panose="020B0604030504040204" pitchFamily="50" charset="-128"/>
              <a:cs typeface="Times New Roman" panose="02020603050405020304" pitchFamily="18" charset="0"/>
            </a:endParaRPr>
          </a:p>
        </p:txBody>
      </p:sp>
      <p:sp>
        <p:nvSpPr>
          <p:cNvPr id="51" name="テキスト ボックス 3"/>
          <p:cNvSpPr txBox="1"/>
          <p:nvPr/>
        </p:nvSpPr>
        <p:spPr>
          <a:xfrm>
            <a:off x="10435888" y="4409802"/>
            <a:ext cx="2250000" cy="408623"/>
          </a:xfrm>
          <a:prstGeom prst="roundRect">
            <a:avLst/>
          </a:prstGeom>
          <a:solidFill>
            <a:schemeClr val="accent6"/>
          </a:solidFill>
          <a:ln/>
        </p:spPr>
        <p:style>
          <a:lnRef idx="3">
            <a:schemeClr val="lt1"/>
          </a:lnRef>
          <a:fillRef idx="1">
            <a:schemeClr val="accent4"/>
          </a:fillRef>
          <a:effectRef idx="1">
            <a:schemeClr val="accent4"/>
          </a:effectRef>
          <a:fontRef idx="minor">
            <a:schemeClr val="lt1"/>
          </a:fontRef>
        </p:style>
        <p:txBody>
          <a:bodyPr rot="0" spcFirstLastPara="0" vert="horz" wrap="square" lIns="0" tIns="0" rIns="0" bIns="0" numCol="1" spcCol="0" rtlCol="0" fromWordArt="0" anchor="ctr" anchorCtr="0" forceAA="0" compatLnSpc="1">
            <a:prstTxWarp prst="textNoShape">
              <a:avLst/>
            </a:prstTxWarp>
            <a:spAutoFit/>
          </a:bodyPr>
          <a:lstStyle/>
          <a:p>
            <a:pPr algn="ctr">
              <a:lnSpc>
                <a:spcPct val="150000"/>
              </a:lnSpc>
            </a:pPr>
            <a:r>
              <a:rPr lang="ja-JP" altLang="en-US" sz="1600" kern="100" dirty="0" smtClean="0">
                <a:latin typeface="HGPｺﾞｼｯｸE" panose="020B0900000000000000" pitchFamily="50" charset="-128"/>
                <a:ea typeface="HGPｺﾞｼｯｸE" panose="020B0900000000000000" pitchFamily="50" charset="-128"/>
                <a:cs typeface="Times New Roman" panose="02020603050405020304" pitchFamily="18" charset="0"/>
              </a:rPr>
              <a:t>Ｈ２８年度取組み</a:t>
            </a:r>
            <a:endParaRPr lang="ja-JP" altLang="ja-JP" sz="1600" kern="100" dirty="0">
              <a:latin typeface="HGPｺﾞｼｯｸE" panose="020B0900000000000000" pitchFamily="50" charset="-128"/>
              <a:ea typeface="HGPｺﾞｼｯｸE" panose="020B0900000000000000" pitchFamily="50" charset="-128"/>
              <a:cs typeface="Times New Roman" panose="02020603050405020304" pitchFamily="18" charset="0"/>
            </a:endParaRPr>
          </a:p>
        </p:txBody>
      </p:sp>
      <p:sp>
        <p:nvSpPr>
          <p:cNvPr id="44" name="テキスト ボックス 3"/>
          <p:cNvSpPr txBox="1"/>
          <p:nvPr/>
        </p:nvSpPr>
        <p:spPr>
          <a:xfrm>
            <a:off x="2588266" y="4409802"/>
            <a:ext cx="3113564" cy="408623"/>
          </a:xfrm>
          <a:prstGeom prst="roundRect">
            <a:avLst/>
          </a:prstGeom>
          <a:ln/>
        </p:spPr>
        <p:style>
          <a:lnRef idx="3">
            <a:schemeClr val="lt1"/>
          </a:lnRef>
          <a:fillRef idx="1">
            <a:schemeClr val="accent4"/>
          </a:fillRef>
          <a:effectRef idx="1">
            <a:schemeClr val="accent4"/>
          </a:effectRef>
          <a:fontRef idx="minor">
            <a:schemeClr val="lt1"/>
          </a:fontRef>
        </p:style>
        <p:txBody>
          <a:bodyPr rot="0" spcFirstLastPara="0" vert="horz" wrap="square" lIns="0" tIns="0" rIns="0" bIns="0" numCol="1" spcCol="0" rtlCol="0" fromWordArt="0" anchor="ctr" anchorCtr="0" forceAA="0" compatLnSpc="1">
            <a:prstTxWarp prst="textNoShape">
              <a:avLst/>
            </a:prstTxWarp>
            <a:spAutoFit/>
          </a:bodyPr>
          <a:lstStyle/>
          <a:p>
            <a:pPr algn="ctr">
              <a:lnSpc>
                <a:spcPct val="150000"/>
              </a:lnSpc>
              <a:spcAft>
                <a:spcPts val="0"/>
              </a:spcAft>
            </a:pPr>
            <a:r>
              <a:rPr lang="ja-JP" altLang="en-US" sz="1600" kern="100" dirty="0" smtClean="0">
                <a:latin typeface="HGPｺﾞｼｯｸE" panose="020B0900000000000000" pitchFamily="50" charset="-128"/>
                <a:ea typeface="HGPｺﾞｼｯｸE" panose="020B0900000000000000" pitchFamily="50" charset="-128"/>
                <a:cs typeface="Times New Roman" panose="02020603050405020304" pitchFamily="18" charset="0"/>
              </a:rPr>
              <a:t>Ｈ２７年度の取組み（課題・成果）</a:t>
            </a:r>
            <a:endParaRPr lang="ja-JP" sz="1600" kern="100" dirty="0">
              <a:effectLst/>
              <a:latin typeface="HGPｺﾞｼｯｸE" panose="020B0900000000000000" pitchFamily="50" charset="-128"/>
              <a:ea typeface="HGPｺﾞｼｯｸE" panose="020B0900000000000000" pitchFamily="50" charset="-128"/>
              <a:cs typeface="Times New Roman" panose="02020603050405020304" pitchFamily="18" charset="0"/>
            </a:endParaRPr>
          </a:p>
        </p:txBody>
      </p:sp>
      <p:sp>
        <p:nvSpPr>
          <p:cNvPr id="39" name="テキスト ボックス 38"/>
          <p:cNvSpPr txBox="1"/>
          <p:nvPr/>
        </p:nvSpPr>
        <p:spPr>
          <a:xfrm>
            <a:off x="12177444" y="9854080"/>
            <a:ext cx="2422684" cy="338554"/>
          </a:xfrm>
          <a:prstGeom prst="rect">
            <a:avLst/>
          </a:prstGeom>
          <a:noFill/>
        </p:spPr>
        <p:txBody>
          <a:bodyPr wrap="square" rtlCol="0">
            <a:spAutoFit/>
          </a:bodyPr>
          <a:lstStyle/>
          <a:p>
            <a:pPr marL="108000">
              <a:spcBef>
                <a:spcPts val="300"/>
              </a:spcBef>
            </a:pPr>
            <a:r>
              <a:rPr kumimoji="1" lang="ja-JP" altLang="en-US" sz="800" dirty="0" smtClean="0"/>
              <a:t>大阪市内・稼働観光船一覧（  </a:t>
            </a:r>
            <a:r>
              <a:rPr lang="ja-JP" altLang="en-US" sz="800" dirty="0"/>
              <a:t>）</a:t>
            </a:r>
            <a:r>
              <a:rPr kumimoji="1" lang="ja-JP" altLang="en-US" sz="800" dirty="0" smtClean="0"/>
              <a:t>内はＨ２７増船数。</a:t>
            </a:r>
            <a:r>
              <a:rPr kumimoji="1" lang="en-US" altLang="ja-JP" sz="800" dirty="0" smtClean="0"/>
              <a:t>《</a:t>
            </a:r>
            <a:r>
              <a:rPr kumimoji="1" lang="ja-JP" altLang="en-US" sz="800" dirty="0" smtClean="0"/>
              <a:t>水辺</a:t>
            </a:r>
            <a:r>
              <a:rPr lang="ja-JP" altLang="en-US" sz="800" kern="100" dirty="0" smtClean="0">
                <a:latin typeface="Meiryo UI" panose="020B0604030504040204" pitchFamily="50" charset="-128"/>
                <a:ea typeface="Meiryo UI" panose="020B0604030504040204" pitchFamily="50" charset="-128"/>
                <a:cs typeface="Times New Roman" panose="02020603050405020304" pitchFamily="18" charset="0"/>
              </a:rPr>
              <a:t>観光商品</a:t>
            </a:r>
            <a:r>
              <a:rPr lang="ja-JP" altLang="en-US" sz="800" kern="100" dirty="0">
                <a:latin typeface="Meiryo UI" panose="020B0604030504040204" pitchFamily="50" charset="-128"/>
                <a:ea typeface="Meiryo UI" panose="020B0604030504040204" pitchFamily="50" charset="-128"/>
                <a:cs typeface="Times New Roman" panose="02020603050405020304" pitchFamily="18" charset="0"/>
              </a:rPr>
              <a:t>創造事業協</a:t>
            </a:r>
            <a:r>
              <a:rPr lang="ja-JP" altLang="en-US" sz="800" kern="100" dirty="0" smtClean="0">
                <a:latin typeface="Meiryo UI" panose="020B0604030504040204" pitchFamily="50" charset="-128"/>
                <a:ea typeface="Meiryo UI" panose="020B0604030504040204" pitchFamily="50" charset="-128"/>
                <a:cs typeface="Times New Roman" panose="02020603050405020304" pitchFamily="18" charset="0"/>
              </a:rPr>
              <a:t>議会</a:t>
            </a:r>
            <a:r>
              <a:rPr kumimoji="1" lang="ja-JP" altLang="en-US" sz="800" dirty="0" smtClean="0"/>
              <a:t>調べ</a:t>
            </a:r>
            <a:r>
              <a:rPr kumimoji="1" lang="en-US" altLang="ja-JP" sz="800" dirty="0" smtClean="0"/>
              <a:t>》</a:t>
            </a:r>
            <a:endParaRPr kumimoji="1" lang="ja-JP" altLang="en-US" sz="800" dirty="0"/>
          </a:p>
        </p:txBody>
      </p:sp>
      <p:graphicFrame>
        <p:nvGraphicFramePr>
          <p:cNvPr id="40" name="表 39"/>
          <p:cNvGraphicFramePr>
            <a:graphicFrameLocks noGrp="1"/>
          </p:cNvGraphicFramePr>
          <p:nvPr>
            <p:extLst>
              <p:ext uri="{D42A27DB-BD31-4B8C-83A1-F6EECF244321}">
                <p14:modId xmlns:p14="http://schemas.microsoft.com/office/powerpoint/2010/main" val="1606475167"/>
              </p:ext>
            </p:extLst>
          </p:nvPr>
        </p:nvGraphicFramePr>
        <p:xfrm>
          <a:off x="10314000" y="9404224"/>
          <a:ext cx="1945836" cy="971805"/>
        </p:xfrm>
        <a:graphic>
          <a:graphicData uri="http://schemas.openxmlformats.org/drawingml/2006/table">
            <a:tbl>
              <a:tblPr firstRow="1" bandRow="1">
                <a:tableStyleId>{5C22544A-7EE6-4342-B048-85BDC9FD1C3A}</a:tableStyleId>
              </a:tblPr>
              <a:tblGrid>
                <a:gridCol w="577684"/>
                <a:gridCol w="720080"/>
                <a:gridCol w="648072"/>
              </a:tblGrid>
              <a:tr h="286005">
                <a:tc>
                  <a:txBody>
                    <a:bodyPr/>
                    <a:lstStyle/>
                    <a:p>
                      <a:pPr algn="r"/>
                      <a:r>
                        <a:rPr kumimoji="1" lang="ja-JP" altLang="en-US" sz="900" b="1" dirty="0" smtClean="0"/>
                        <a:t>区分</a:t>
                      </a:r>
                      <a:endParaRPr kumimoji="1" lang="ja-JP" altLang="en-US" sz="900" b="1" dirty="0"/>
                    </a:p>
                  </a:txBody>
                  <a:tcPr/>
                </a:tc>
                <a:tc>
                  <a:txBody>
                    <a:bodyPr/>
                    <a:lstStyle/>
                    <a:p>
                      <a:r>
                        <a:rPr kumimoji="1" lang="ja-JP" altLang="en-US" sz="900" b="1" dirty="0" smtClean="0"/>
                        <a:t>旅客定員</a:t>
                      </a:r>
                      <a:endParaRPr kumimoji="1" lang="ja-JP" altLang="en-US" sz="900" b="1" dirty="0"/>
                    </a:p>
                  </a:txBody>
                  <a:tcPr/>
                </a:tc>
                <a:tc>
                  <a:txBody>
                    <a:bodyPr/>
                    <a:lstStyle/>
                    <a:p>
                      <a:r>
                        <a:rPr kumimoji="1" lang="ja-JP" altLang="en-US" sz="900" b="1" dirty="0" smtClean="0"/>
                        <a:t>船数</a:t>
                      </a:r>
                      <a:endParaRPr kumimoji="1" lang="en-US" altLang="ja-JP" sz="900" b="1" dirty="0" smtClean="0"/>
                    </a:p>
                  </a:txBody>
                  <a:tcPr/>
                </a:tc>
              </a:tr>
              <a:tr h="216700">
                <a:tc>
                  <a:txBody>
                    <a:bodyPr/>
                    <a:lstStyle/>
                    <a:p>
                      <a:pPr algn="r"/>
                      <a:r>
                        <a:rPr kumimoji="1" lang="ja-JP" altLang="en-US" sz="900" b="1" dirty="0" smtClean="0"/>
                        <a:t>大型船</a:t>
                      </a:r>
                      <a:endParaRPr kumimoji="1" lang="ja-JP" altLang="en-US" sz="900" b="1" dirty="0"/>
                    </a:p>
                  </a:txBody>
                  <a:tcPr/>
                </a:tc>
                <a:tc>
                  <a:txBody>
                    <a:bodyPr/>
                    <a:lstStyle/>
                    <a:p>
                      <a:r>
                        <a:rPr kumimoji="1" lang="ja-JP" altLang="en-US" sz="900" b="1" dirty="0" smtClean="0"/>
                        <a:t>１００～</a:t>
                      </a:r>
                      <a:endParaRPr kumimoji="1" lang="ja-JP" altLang="en-US" sz="900" b="1" dirty="0"/>
                    </a:p>
                  </a:txBody>
                  <a:tcPr/>
                </a:tc>
                <a:tc>
                  <a:txBody>
                    <a:bodyPr/>
                    <a:lstStyle/>
                    <a:p>
                      <a:r>
                        <a:rPr kumimoji="1" lang="ja-JP" altLang="en-US" sz="900" b="1" dirty="0" smtClean="0"/>
                        <a:t>４</a:t>
                      </a:r>
                      <a:endParaRPr kumimoji="1" lang="ja-JP" altLang="en-US" sz="900" b="1" dirty="0"/>
                    </a:p>
                  </a:txBody>
                  <a:tcPr/>
                </a:tc>
              </a:tr>
              <a:tr h="216700">
                <a:tc>
                  <a:txBody>
                    <a:bodyPr/>
                    <a:lstStyle/>
                    <a:p>
                      <a:pPr algn="r"/>
                      <a:r>
                        <a:rPr kumimoji="1" lang="ja-JP" altLang="en-US" sz="900" b="1" dirty="0" smtClean="0"/>
                        <a:t>中型船</a:t>
                      </a:r>
                      <a:endParaRPr kumimoji="1" lang="ja-JP" altLang="en-US" sz="900" b="1" dirty="0"/>
                    </a:p>
                  </a:txBody>
                  <a:tcPr/>
                </a:tc>
                <a:tc>
                  <a:txBody>
                    <a:bodyPr/>
                    <a:lstStyle/>
                    <a:p>
                      <a:r>
                        <a:rPr kumimoji="1" lang="ja-JP" altLang="en-US" sz="900" b="1" dirty="0" smtClean="0"/>
                        <a:t>１３～</a:t>
                      </a:r>
                      <a:r>
                        <a:rPr kumimoji="1" lang="ja-JP" altLang="en-US" sz="900" b="1" dirty="0" smtClean="0">
                          <a:solidFill>
                            <a:schemeClr val="tx1"/>
                          </a:solidFill>
                        </a:rPr>
                        <a:t>９９</a:t>
                      </a:r>
                      <a:endParaRPr kumimoji="1" lang="en-US" altLang="ja-JP" sz="900" b="1" dirty="0" smtClean="0">
                        <a:solidFill>
                          <a:schemeClr val="tx1"/>
                        </a:solidFill>
                      </a:endParaRPr>
                    </a:p>
                  </a:txBody>
                  <a:tcPr/>
                </a:tc>
                <a:tc>
                  <a:txBody>
                    <a:bodyPr/>
                    <a:lstStyle/>
                    <a:p>
                      <a:r>
                        <a:rPr kumimoji="1" lang="ja-JP" altLang="en-US" sz="900" b="1" dirty="0" smtClean="0"/>
                        <a:t>２５（２）</a:t>
                      </a:r>
                      <a:endParaRPr kumimoji="1" lang="ja-JP" altLang="en-US" sz="900" b="1" dirty="0"/>
                    </a:p>
                  </a:txBody>
                  <a:tcPr/>
                </a:tc>
              </a:tr>
              <a:tr h="216700">
                <a:tc>
                  <a:txBody>
                    <a:bodyPr/>
                    <a:lstStyle/>
                    <a:p>
                      <a:pPr algn="r"/>
                      <a:r>
                        <a:rPr kumimoji="1" lang="ja-JP" altLang="en-US" sz="900" b="1" dirty="0" smtClean="0"/>
                        <a:t>小型船</a:t>
                      </a:r>
                      <a:endParaRPr kumimoji="1" lang="ja-JP" altLang="en-US" sz="900" b="1" dirty="0"/>
                    </a:p>
                  </a:txBody>
                  <a:tcPr/>
                </a:tc>
                <a:tc>
                  <a:txBody>
                    <a:bodyPr/>
                    <a:lstStyle/>
                    <a:p>
                      <a:r>
                        <a:rPr kumimoji="1" lang="ja-JP" altLang="en-US" sz="900" b="1" dirty="0" smtClean="0"/>
                        <a:t>～１２</a:t>
                      </a:r>
                      <a:endParaRPr kumimoji="1" lang="ja-JP" altLang="en-US" sz="900" b="1" dirty="0"/>
                    </a:p>
                  </a:txBody>
                  <a:tcPr/>
                </a:tc>
                <a:tc>
                  <a:txBody>
                    <a:bodyPr/>
                    <a:lstStyle/>
                    <a:p>
                      <a:r>
                        <a:rPr kumimoji="1" lang="ja-JP" altLang="en-US" sz="900" b="1" dirty="0" smtClean="0"/>
                        <a:t>２１（２）</a:t>
                      </a:r>
                      <a:endParaRPr kumimoji="1" lang="ja-JP" altLang="en-US" sz="900" b="1" dirty="0"/>
                    </a:p>
                  </a:txBody>
                  <a:tcPr/>
                </a:tc>
              </a:tr>
            </a:tbl>
          </a:graphicData>
        </a:graphic>
      </p:graphicFrame>
      <p:pic>
        <p:nvPicPr>
          <p:cNvPr id="48" name="図 47"/>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537403" y="4302570"/>
            <a:ext cx="1584000" cy="1188000"/>
          </a:xfrm>
          <a:prstGeom prst="rect">
            <a:avLst/>
          </a:prstGeom>
        </p:spPr>
      </p:pic>
      <p:sp>
        <p:nvSpPr>
          <p:cNvPr id="50" name="Text Box 11"/>
          <p:cNvSpPr txBox="1">
            <a:spLocks noChangeArrowheads="1"/>
          </p:cNvSpPr>
          <p:nvPr/>
        </p:nvSpPr>
        <p:spPr bwMode="auto">
          <a:xfrm>
            <a:off x="509889" y="5490570"/>
            <a:ext cx="1793201" cy="123111"/>
          </a:xfrm>
          <a:prstGeom prst="rect">
            <a:avLst/>
          </a:prstGeom>
          <a:noFill/>
          <a:ln w="9525">
            <a:noFill/>
            <a:miter lim="800000"/>
            <a:headEnd/>
            <a:tailEnd/>
          </a:ln>
        </p:spPr>
        <p:txBody>
          <a:bodyPr wrap="square" lIns="0" tIns="0" rIns="0" bIns="0">
            <a:spAutoFit/>
          </a:bodyPr>
          <a:lstStyle/>
          <a:p>
            <a:pPr defTabSz="518925"/>
            <a:r>
              <a:rPr lang="ja-JP" altLang="en-US" sz="800" b="1" dirty="0" smtClean="0">
                <a:latin typeface="Meiryo UI" panose="020B0604030504040204" pitchFamily="50" charset="-128"/>
                <a:ea typeface="Meiryo UI" panose="020B0604030504040204" pitchFamily="50" charset="-128"/>
                <a:cs typeface="ＭＳ Ｐゴシック" pitchFamily="50" charset="-128"/>
              </a:rPr>
              <a:t>新規定期観光船就航（大阪</a:t>
            </a:r>
            <a:r>
              <a:rPr lang="ja-JP" altLang="en-US" sz="800" b="1" dirty="0">
                <a:latin typeface="Meiryo UI" panose="020B0604030504040204" pitchFamily="50" charset="-128"/>
                <a:ea typeface="Meiryo UI" panose="020B0604030504040204" pitchFamily="50" charset="-128"/>
                <a:cs typeface="ＭＳ Ｐゴシック" pitchFamily="50" charset="-128"/>
              </a:rPr>
              <a:t>城御座</a:t>
            </a:r>
            <a:r>
              <a:rPr lang="ja-JP" altLang="en-US" sz="800" b="1" dirty="0" smtClean="0">
                <a:latin typeface="Meiryo UI" panose="020B0604030504040204" pitchFamily="50" charset="-128"/>
                <a:ea typeface="Meiryo UI" panose="020B0604030504040204" pitchFamily="50" charset="-128"/>
                <a:cs typeface="ＭＳ Ｐゴシック" pitchFamily="50" charset="-128"/>
              </a:rPr>
              <a:t>船）</a:t>
            </a:r>
            <a:endParaRPr lang="ja-JP" altLang="ja-JP" sz="800" b="1" dirty="0">
              <a:latin typeface="Meiryo UI" panose="020B0604030504040204" pitchFamily="50" charset="-128"/>
              <a:ea typeface="Meiryo UI" panose="020B0604030504040204" pitchFamily="50" charset="-128"/>
              <a:cs typeface="ＭＳ Ｐゴシック" pitchFamily="50" charset="-128"/>
            </a:endParaRPr>
          </a:p>
        </p:txBody>
      </p:sp>
      <p:sp>
        <p:nvSpPr>
          <p:cNvPr id="53" name="Text Box 11"/>
          <p:cNvSpPr txBox="1">
            <a:spLocks noChangeArrowheads="1"/>
          </p:cNvSpPr>
          <p:nvPr/>
        </p:nvSpPr>
        <p:spPr bwMode="auto">
          <a:xfrm>
            <a:off x="509889" y="8319139"/>
            <a:ext cx="1656000" cy="123111"/>
          </a:xfrm>
          <a:prstGeom prst="rect">
            <a:avLst/>
          </a:prstGeom>
          <a:noFill/>
          <a:ln w="9525">
            <a:noFill/>
            <a:miter lim="800000"/>
            <a:headEnd/>
            <a:tailEnd/>
          </a:ln>
        </p:spPr>
        <p:txBody>
          <a:bodyPr wrap="square" lIns="0" tIns="0" rIns="0" bIns="0">
            <a:spAutoFit/>
          </a:bodyPr>
          <a:lstStyle/>
          <a:p>
            <a:pPr defTabSz="518925"/>
            <a:r>
              <a:rPr lang="ja-JP" altLang="en-US" sz="800" b="1" spc="-100" dirty="0" smtClean="0">
                <a:latin typeface="Meiryo UI" panose="020B0604030504040204" pitchFamily="50" charset="-128"/>
                <a:ea typeface="Meiryo UI" panose="020B0604030504040204" pitchFamily="50" charset="-128"/>
                <a:cs typeface="ＭＳ Ｐゴシック" pitchFamily="50" charset="-128"/>
              </a:rPr>
              <a:t>レストランクルーズ運航（</a:t>
            </a:r>
            <a:r>
              <a:rPr lang="ja-JP" altLang="en-US" sz="800" b="1" spc="-100" dirty="0">
                <a:latin typeface="Meiryo UI" panose="020B0604030504040204" pitchFamily="50" charset="-128"/>
                <a:ea typeface="Meiryo UI" panose="020B0604030504040204" pitchFamily="50" charset="-128"/>
                <a:cs typeface="ＭＳ Ｐゴシック" pitchFamily="50" charset="-128"/>
              </a:rPr>
              <a:t>ふれあい</a:t>
            </a:r>
            <a:r>
              <a:rPr lang="ja-JP" altLang="en-US" sz="800" b="1" spc="-100" dirty="0" smtClean="0">
                <a:latin typeface="Meiryo UI" panose="020B0604030504040204" pitchFamily="50" charset="-128"/>
                <a:ea typeface="Meiryo UI" panose="020B0604030504040204" pitchFamily="50" charset="-128"/>
                <a:cs typeface="ＭＳ Ｐゴシック" pitchFamily="50" charset="-128"/>
              </a:rPr>
              <a:t>の岸辺）</a:t>
            </a:r>
            <a:endParaRPr lang="ja-JP" altLang="ja-JP" sz="800" b="1" spc="-100" dirty="0">
              <a:latin typeface="Meiryo UI" panose="020B0604030504040204" pitchFamily="50" charset="-128"/>
              <a:ea typeface="Meiryo UI" panose="020B0604030504040204" pitchFamily="50" charset="-128"/>
              <a:cs typeface="ＭＳ Ｐゴシック" pitchFamily="50" charset="-128"/>
            </a:endParaRPr>
          </a:p>
        </p:txBody>
      </p:sp>
      <p:pic>
        <p:nvPicPr>
          <p:cNvPr id="57" name="図 56"/>
          <p:cNvPicPr>
            <a:picLocks noChangeAspect="1"/>
          </p:cNvPicPr>
          <p:nvPr/>
        </p:nvPicPr>
        <p:blipFill rotWithShape="1">
          <a:blip r:embed="rId7" cstate="print">
            <a:extLst>
              <a:ext uri="{28A0092B-C50C-407E-A947-70E740481C1C}">
                <a14:useLocalDpi xmlns:a14="http://schemas.microsoft.com/office/drawing/2010/main" val="0"/>
              </a:ext>
            </a:extLst>
          </a:blip>
          <a:srcRect/>
          <a:stretch/>
        </p:blipFill>
        <p:spPr>
          <a:xfrm>
            <a:off x="509250" y="7105609"/>
            <a:ext cx="1612153" cy="1211239"/>
          </a:xfrm>
          <a:prstGeom prst="rect">
            <a:avLst/>
          </a:prstGeom>
        </p:spPr>
      </p:pic>
      <p:pic>
        <p:nvPicPr>
          <p:cNvPr id="58" name="図 57"/>
          <p:cNvPicPr>
            <a:picLocks noChangeAspect="1"/>
          </p:cNvPicPr>
          <p:nvPr/>
        </p:nvPicPr>
        <p:blipFill rotWithShape="1">
          <a:blip r:embed="rId8" cstate="print">
            <a:extLst>
              <a:ext uri="{28A0092B-C50C-407E-A947-70E740481C1C}">
                <a14:useLocalDpi xmlns:a14="http://schemas.microsoft.com/office/drawing/2010/main" val="0"/>
              </a:ext>
            </a:extLst>
          </a:blip>
          <a:srcRect/>
          <a:stretch/>
        </p:blipFill>
        <p:spPr>
          <a:xfrm>
            <a:off x="509888" y="8582135"/>
            <a:ext cx="1620000" cy="1130612"/>
          </a:xfrm>
          <a:prstGeom prst="rect">
            <a:avLst/>
          </a:prstGeom>
        </p:spPr>
      </p:pic>
      <p:pic>
        <p:nvPicPr>
          <p:cNvPr id="59" name="図 58"/>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537403" y="5691186"/>
            <a:ext cx="1584000" cy="1188000"/>
          </a:xfrm>
          <a:prstGeom prst="rect">
            <a:avLst/>
          </a:prstGeom>
        </p:spPr>
      </p:pic>
      <p:sp>
        <p:nvSpPr>
          <p:cNvPr id="60" name="Text Box 11"/>
          <p:cNvSpPr txBox="1">
            <a:spLocks noChangeArrowheads="1"/>
          </p:cNvSpPr>
          <p:nvPr/>
        </p:nvSpPr>
        <p:spPr bwMode="auto">
          <a:xfrm>
            <a:off x="505132" y="6878979"/>
            <a:ext cx="1584000" cy="123111"/>
          </a:xfrm>
          <a:prstGeom prst="rect">
            <a:avLst/>
          </a:prstGeom>
          <a:noFill/>
          <a:ln w="9525">
            <a:noFill/>
            <a:miter lim="800000"/>
            <a:headEnd/>
            <a:tailEnd/>
          </a:ln>
        </p:spPr>
        <p:txBody>
          <a:bodyPr wrap="square" lIns="0" tIns="0" rIns="0" bIns="0">
            <a:spAutoFit/>
          </a:bodyPr>
          <a:lstStyle/>
          <a:p>
            <a:pPr defTabSz="518925"/>
            <a:r>
              <a:rPr lang="ja-JP" altLang="en-US" sz="800" b="1" dirty="0" smtClean="0">
                <a:latin typeface="Meiryo UI" panose="020B0604030504040204" pitchFamily="50" charset="-128"/>
                <a:ea typeface="Meiryo UI" panose="020B0604030504040204" pitchFamily="50" charset="-128"/>
                <a:cs typeface="ＭＳ Ｐゴシック" pitchFamily="50" charset="-128"/>
              </a:rPr>
              <a:t>係留社会実験に伴う小型船定期運航</a:t>
            </a:r>
            <a:endParaRPr lang="ja-JP" altLang="ja-JP" sz="800" b="1" dirty="0">
              <a:latin typeface="Meiryo UI" panose="020B0604030504040204" pitchFamily="50" charset="-128"/>
              <a:ea typeface="Meiryo UI" panose="020B0604030504040204" pitchFamily="50" charset="-128"/>
              <a:cs typeface="ＭＳ Ｐゴシック" pitchFamily="50" charset="-128"/>
            </a:endParaRPr>
          </a:p>
        </p:txBody>
      </p:sp>
      <p:sp>
        <p:nvSpPr>
          <p:cNvPr id="61" name="Text Box 11"/>
          <p:cNvSpPr txBox="1">
            <a:spLocks noChangeArrowheads="1"/>
          </p:cNvSpPr>
          <p:nvPr/>
        </p:nvSpPr>
        <p:spPr bwMode="auto">
          <a:xfrm>
            <a:off x="505131" y="9712037"/>
            <a:ext cx="1620000" cy="123111"/>
          </a:xfrm>
          <a:prstGeom prst="rect">
            <a:avLst/>
          </a:prstGeom>
          <a:noFill/>
          <a:ln w="9525">
            <a:noFill/>
            <a:miter lim="800000"/>
            <a:headEnd/>
            <a:tailEnd/>
          </a:ln>
        </p:spPr>
        <p:txBody>
          <a:bodyPr wrap="square" lIns="0" tIns="0" rIns="0" bIns="0">
            <a:spAutoFit/>
          </a:bodyPr>
          <a:lstStyle/>
          <a:p>
            <a:pPr defTabSz="518925"/>
            <a:r>
              <a:rPr lang="ja-JP" altLang="en-US" sz="800" b="1" spc="-100" dirty="0" smtClean="0">
                <a:latin typeface="Meiryo UI" panose="020B0604030504040204" pitchFamily="50" charset="-128"/>
                <a:ea typeface="Meiryo UI" panose="020B0604030504040204" pitchFamily="50" charset="-128"/>
                <a:cs typeface="ＭＳ Ｐゴシック" pitchFamily="50" charset="-128"/>
              </a:rPr>
              <a:t>ナイトクルーズ運航（</a:t>
            </a:r>
            <a:r>
              <a:rPr lang="ja-JP" altLang="en-US" sz="800" b="1" spc="-100" dirty="0">
                <a:latin typeface="Meiryo UI" panose="020B0604030504040204" pitchFamily="50" charset="-128"/>
                <a:ea typeface="Meiryo UI" panose="020B0604030504040204" pitchFamily="50" charset="-128"/>
                <a:cs typeface="ＭＳ Ｐゴシック" pitchFamily="50" charset="-128"/>
              </a:rPr>
              <a:t>水晶</a:t>
            </a:r>
            <a:r>
              <a:rPr lang="ja-JP" altLang="en-US" sz="800" b="1" spc="-100" dirty="0" smtClean="0">
                <a:latin typeface="Meiryo UI" panose="020B0604030504040204" pitchFamily="50" charset="-128"/>
                <a:ea typeface="Meiryo UI" panose="020B0604030504040204" pitchFamily="50" charset="-128"/>
                <a:cs typeface="ＭＳ Ｐゴシック" pitchFamily="50" charset="-128"/>
              </a:rPr>
              <a:t>橋桟橋）</a:t>
            </a:r>
            <a:endParaRPr lang="ja-JP" altLang="ja-JP" sz="800" b="1" spc="-100" dirty="0">
              <a:latin typeface="Meiryo UI" panose="020B0604030504040204" pitchFamily="50" charset="-128"/>
              <a:ea typeface="Meiryo UI" panose="020B0604030504040204" pitchFamily="50" charset="-128"/>
              <a:cs typeface="ＭＳ Ｐゴシック" pitchFamily="50" charset="-128"/>
            </a:endParaRPr>
          </a:p>
        </p:txBody>
      </p:sp>
    </p:spTree>
    <p:extLst>
      <p:ext uri="{BB962C8B-B14F-4D97-AF65-F5344CB8AC3E}">
        <p14:creationId xmlns:p14="http://schemas.microsoft.com/office/powerpoint/2010/main" val="214914618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テキスト ボックス 7"/>
          <p:cNvSpPr txBox="1"/>
          <p:nvPr/>
        </p:nvSpPr>
        <p:spPr>
          <a:xfrm>
            <a:off x="7128000" y="1872000"/>
            <a:ext cx="2880000" cy="1728000"/>
          </a:xfrm>
          <a:prstGeom prst="rect">
            <a:avLst/>
          </a:prstGeom>
          <a:solidFill>
            <a:srgbClr val="FFCCFF"/>
          </a:solidFill>
          <a:ln w="6350">
            <a:solidFill>
              <a:prstClr val="black"/>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72000" tIns="72000" rIns="72000" bIns="36000" numCol="1" spcCol="0" rtlCol="0" fromWordArt="0" anchor="t" anchorCtr="0" forceAA="0" compatLnSpc="1">
            <a:prstTxWarp prst="textNoShape">
              <a:avLst/>
            </a:prstTxWarp>
            <a:noAutofit/>
          </a:bodyPr>
          <a:lstStyle/>
          <a:p>
            <a:pPr marL="216000" indent="-288000" fontAlgn="base">
              <a:spcBef>
                <a:spcPts val="600"/>
              </a:spcBef>
            </a:pPr>
            <a:r>
              <a:rPr lang="ja-JP" altLang="en-US" sz="900" spc="-3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１</a:t>
            </a:r>
            <a:r>
              <a:rPr lang="ja-JP" altLang="en-US" sz="900" spc="-3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）水の回廊と水辺の利活用の促進</a:t>
            </a:r>
            <a:endParaRPr lang="en-US" altLang="ja-JP" sz="900" spc="-3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216000" indent="-288000" fontAlgn="base">
              <a:spcBef>
                <a:spcPts val="300"/>
              </a:spcBef>
            </a:pPr>
            <a:r>
              <a:rPr lang="ja-JP" altLang="en-US" sz="900" spc="-3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900" spc="-3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オープンテラス等地先利用の促進や拠点の賑わい創出のトライアルを実施</a:t>
            </a:r>
            <a:endParaRPr lang="en-US" altLang="ja-JP" sz="900" spc="-3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216000" indent="-288000" fontAlgn="base">
              <a:spcBef>
                <a:spcPts val="600"/>
              </a:spcBef>
            </a:pPr>
            <a:r>
              <a:rPr lang="ja-JP" altLang="en-US" sz="900" spc="-3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２）舟運活性化</a:t>
            </a:r>
            <a:r>
              <a:rPr lang="ja-JP" altLang="en-US" sz="900" spc="-3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に</a:t>
            </a:r>
            <a:r>
              <a:rPr lang="ja-JP" altLang="en-US" sz="900" spc="-3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よる船着場周辺の賑わい創出と魅力向上</a:t>
            </a:r>
            <a:endParaRPr lang="en-US" altLang="ja-JP" sz="900" spc="-3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216000" indent="-288000" fontAlgn="base">
              <a:spcBef>
                <a:spcPts val="300"/>
              </a:spcBef>
            </a:pPr>
            <a:r>
              <a:rPr lang="ja-JP" altLang="en-US" sz="900" spc="-3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900" spc="-3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新たな舟運企画（ナイトクルーズ 等）と事業環境整備</a:t>
            </a:r>
            <a:endParaRPr lang="en-US" altLang="ja-JP" sz="900" spc="-3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216000" indent="-288000" fontAlgn="base">
              <a:spcBef>
                <a:spcPts val="600"/>
              </a:spcBef>
            </a:pPr>
            <a:r>
              <a:rPr lang="ja-JP" altLang="en-US" sz="900" spc="-3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３）国内・海外の水都都市との交流と水都大阪の紹介・発信</a:t>
            </a:r>
            <a:endParaRPr lang="en-US" altLang="ja-JP" sz="900" spc="-3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216000" indent="-288000" fontAlgn="base">
              <a:spcBef>
                <a:spcPts val="300"/>
              </a:spcBef>
            </a:pPr>
            <a:r>
              <a:rPr lang="ja-JP" altLang="en-US" sz="900" spc="-3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900" spc="-3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ナイトクルーズ等の目玉商品のプロモーション 等</a:t>
            </a:r>
            <a:endParaRPr lang="en-US" altLang="ja-JP" sz="900" spc="-3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216000" indent="-288000" fontAlgn="base">
              <a:spcBef>
                <a:spcPts val="300"/>
              </a:spcBef>
            </a:pPr>
            <a:r>
              <a:rPr lang="ja-JP" altLang="en-US" sz="900" spc="-3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900" spc="-3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拠点・舟運既存コンテンツの多言語化推進</a:t>
            </a:r>
            <a:endParaRPr lang="en-US" altLang="ja-JP" sz="900" spc="-3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216000" indent="-288000" fontAlgn="base">
              <a:spcBef>
                <a:spcPts val="300"/>
              </a:spcBef>
            </a:pPr>
            <a:r>
              <a:rPr lang="ja-JP" altLang="en-US" sz="900" spc="-3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900" spc="-3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「ミズベリング世界会議」等の開催と水都大阪の発信 等</a:t>
            </a:r>
            <a:endParaRPr lang="en-US" altLang="ja-JP" sz="900" spc="-3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216000" indent="-288000" fontAlgn="base">
              <a:spcBef>
                <a:spcPts val="300"/>
              </a:spcBef>
            </a:pPr>
            <a:endParaRPr lang="en-US" altLang="ja-JP" sz="9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31" name="テキスト ボックス 13"/>
          <p:cNvSpPr txBox="1"/>
          <p:nvPr/>
        </p:nvSpPr>
        <p:spPr>
          <a:xfrm>
            <a:off x="7128000" y="1152000"/>
            <a:ext cx="2880000" cy="720000"/>
          </a:xfrm>
          <a:prstGeom prst="rect">
            <a:avLst/>
          </a:prstGeom>
          <a:solidFill>
            <a:sysClr val="windowText" lastClr="000000">
              <a:lumMod val="65000"/>
              <a:lumOff val="35000"/>
            </a:sysClr>
          </a:solidFill>
          <a:ln w="6350">
            <a:solidFill>
              <a:prstClr val="black"/>
            </a:solidFill>
          </a:ln>
          <a:effectLst/>
        </p:spPr>
        <p:txBody>
          <a:bodyPr rot="0" spcFirstLastPara="0" vert="horz" wrap="square" lIns="72000" tIns="36000" rIns="72000" bIns="36000" numCol="1" spcCol="0" rtlCol="0" fromWordArt="0" anchor="ctr" anchorCtr="0" forceAA="0" compatLnSpc="1">
            <a:prstTxWarp prst="textNoShape">
              <a:avLst/>
            </a:prstTxWarp>
            <a:noAutofit/>
          </a:bodyPr>
          <a:lstStyle/>
          <a:p>
            <a:pPr algn="just">
              <a:spcAft>
                <a:spcPts val="300"/>
              </a:spcAft>
              <a:tabLst>
                <a:tab pos="1533525" algn="l"/>
              </a:tabLst>
            </a:pPr>
            <a:r>
              <a:rPr lang="ja-JP" altLang="en-US" sz="1000" kern="100" dirty="0" smtClean="0">
                <a:solidFill>
                  <a:schemeClr val="bg1"/>
                </a:solidFill>
                <a:latin typeface="Meiryo UI" panose="020B0604030504040204" pitchFamily="50" charset="-128"/>
                <a:ea typeface="Meiryo UI" panose="020B0604030504040204" pitchFamily="50" charset="-128"/>
                <a:cs typeface="Times New Roman" panose="02020603050405020304" pitchFamily="18" charset="0"/>
              </a:rPr>
              <a:t>平成</a:t>
            </a:r>
            <a:r>
              <a:rPr lang="en-US" altLang="ja-JP" sz="1000" kern="100" dirty="0" smtClean="0">
                <a:solidFill>
                  <a:schemeClr val="bg1"/>
                </a:solidFill>
                <a:latin typeface="Meiryo UI" panose="020B0604030504040204" pitchFamily="50" charset="-128"/>
                <a:ea typeface="Meiryo UI" panose="020B0604030504040204" pitchFamily="50" charset="-128"/>
                <a:cs typeface="Times New Roman" panose="02020603050405020304" pitchFamily="18" charset="0"/>
              </a:rPr>
              <a:t>2</a:t>
            </a:r>
            <a:r>
              <a:rPr lang="en-US" altLang="ja-JP" sz="1000" kern="100" dirty="0">
                <a:solidFill>
                  <a:schemeClr val="bg1"/>
                </a:solidFill>
                <a:latin typeface="Meiryo UI" panose="020B0604030504040204" pitchFamily="50" charset="-128"/>
                <a:ea typeface="Meiryo UI" panose="020B0604030504040204" pitchFamily="50" charset="-128"/>
                <a:cs typeface="Times New Roman" panose="02020603050405020304" pitchFamily="18" charset="0"/>
              </a:rPr>
              <a:t>7</a:t>
            </a:r>
            <a:r>
              <a:rPr lang="ja-JP" altLang="en-US" sz="1000" kern="100" dirty="0" smtClean="0">
                <a:solidFill>
                  <a:schemeClr val="bg1"/>
                </a:solidFill>
                <a:latin typeface="Meiryo UI" panose="020B0604030504040204" pitchFamily="50" charset="-128"/>
                <a:ea typeface="Meiryo UI" panose="020B0604030504040204" pitchFamily="50" charset="-128"/>
                <a:cs typeface="Times New Roman" panose="02020603050405020304" pitchFamily="18" charset="0"/>
              </a:rPr>
              <a:t>年度（</a:t>
            </a:r>
            <a:r>
              <a:rPr lang="en-US" altLang="ja-JP" sz="1000" kern="100" dirty="0" smtClean="0">
                <a:solidFill>
                  <a:schemeClr val="bg1"/>
                </a:solidFill>
                <a:latin typeface="Meiryo UI" panose="020B0604030504040204" pitchFamily="50" charset="-128"/>
                <a:ea typeface="Meiryo UI" panose="020B0604030504040204" pitchFamily="50" charset="-128"/>
                <a:cs typeface="Times New Roman" panose="02020603050405020304" pitchFamily="18" charset="0"/>
              </a:rPr>
              <a:t>2015</a:t>
            </a:r>
            <a:r>
              <a:rPr lang="ja-JP" altLang="en-US" sz="1000" kern="100" dirty="0" smtClean="0">
                <a:solidFill>
                  <a:schemeClr val="bg1"/>
                </a:solidFill>
                <a:latin typeface="Meiryo UI" panose="020B0604030504040204" pitchFamily="50" charset="-128"/>
                <a:ea typeface="Meiryo UI" panose="020B0604030504040204" pitchFamily="50" charset="-128"/>
                <a:cs typeface="Times New Roman" panose="02020603050405020304" pitchFamily="18" charset="0"/>
              </a:rPr>
              <a:t>年度</a:t>
            </a:r>
            <a:r>
              <a:rPr lang="ja-JP" altLang="en-US" sz="1000" kern="100" dirty="0">
                <a:solidFill>
                  <a:schemeClr val="bg1"/>
                </a:solidFill>
                <a:latin typeface="Meiryo UI" panose="020B0604030504040204" pitchFamily="50" charset="-128"/>
                <a:ea typeface="Meiryo UI" panose="020B0604030504040204" pitchFamily="50" charset="-128"/>
                <a:cs typeface="Times New Roman" panose="02020603050405020304" pitchFamily="18" charset="0"/>
              </a:rPr>
              <a:t>）</a:t>
            </a:r>
            <a:endParaRPr lang="en-US" altLang="ja-JP" sz="1000" kern="100" dirty="0">
              <a:solidFill>
                <a:schemeClr val="bg1"/>
              </a:solidFill>
              <a:latin typeface="Meiryo UI" panose="020B0604030504040204" pitchFamily="50" charset="-128"/>
              <a:ea typeface="Meiryo UI" panose="020B0604030504040204" pitchFamily="50" charset="-128"/>
              <a:cs typeface="Times New Roman" panose="02020603050405020304" pitchFamily="18" charset="0"/>
            </a:endParaRPr>
          </a:p>
          <a:p>
            <a:pPr algn="ctr">
              <a:tabLst>
                <a:tab pos="1533525" algn="l"/>
              </a:tabLst>
            </a:pPr>
            <a:r>
              <a:rPr lang="ja-JP" altLang="en-US" sz="1400" b="1" kern="100" dirty="0">
                <a:solidFill>
                  <a:srgbClr val="FFFFFF"/>
                </a:solidFill>
                <a:latin typeface="Meiryo UI" panose="020B0604030504040204" pitchFamily="50" charset="-128"/>
                <a:ea typeface="Meiryo UI" panose="020B0604030504040204" pitchFamily="50" charset="-128"/>
                <a:cs typeface="Times New Roman" panose="02020603050405020304" pitchFamily="18" charset="0"/>
              </a:rPr>
              <a:t>水の</a:t>
            </a:r>
            <a:r>
              <a:rPr lang="ja-JP" altLang="en-US" sz="1400" b="1" kern="100" dirty="0" smtClean="0">
                <a:solidFill>
                  <a:srgbClr val="FFFFFF"/>
                </a:solidFill>
                <a:latin typeface="Meiryo UI" panose="020B0604030504040204" pitchFamily="50" charset="-128"/>
                <a:ea typeface="Meiryo UI" panose="020B0604030504040204" pitchFamily="50" charset="-128"/>
                <a:cs typeface="Times New Roman" panose="02020603050405020304" pitchFamily="18" charset="0"/>
              </a:rPr>
              <a:t>回廊でのネットワーク</a:t>
            </a:r>
            <a:r>
              <a:rPr lang="ja-JP" altLang="en-US" sz="1400" b="1" kern="100" dirty="0">
                <a:solidFill>
                  <a:srgbClr val="FFFFFF"/>
                </a:solidFill>
                <a:latin typeface="Meiryo UI" panose="020B0604030504040204" pitchFamily="50" charset="-128"/>
                <a:ea typeface="Meiryo UI" panose="020B0604030504040204" pitchFamily="50" charset="-128"/>
                <a:cs typeface="Times New Roman" panose="02020603050405020304" pitchFamily="18" charset="0"/>
              </a:rPr>
              <a:t>強化</a:t>
            </a:r>
            <a:r>
              <a:rPr lang="ja-JP" altLang="en-US" sz="1400" b="1" kern="100" dirty="0" smtClean="0">
                <a:solidFill>
                  <a:srgbClr val="FFFFFF"/>
                </a:solidFill>
                <a:latin typeface="Meiryo UI" panose="020B0604030504040204" pitchFamily="50" charset="-128"/>
                <a:ea typeface="Meiryo UI" panose="020B0604030504040204" pitchFamily="50" charset="-128"/>
                <a:cs typeface="Times New Roman" panose="02020603050405020304" pitchFamily="18" charset="0"/>
              </a:rPr>
              <a:t>に</a:t>
            </a:r>
            <a:endParaRPr lang="en-US" altLang="ja-JP" sz="1400" b="1" kern="100" dirty="0" smtClean="0">
              <a:solidFill>
                <a:srgbClr val="FFFFFF"/>
              </a:solidFill>
              <a:latin typeface="Meiryo UI" panose="020B0604030504040204" pitchFamily="50" charset="-128"/>
              <a:ea typeface="Meiryo UI" panose="020B0604030504040204" pitchFamily="50" charset="-128"/>
              <a:cs typeface="Times New Roman" panose="02020603050405020304" pitchFamily="18" charset="0"/>
            </a:endParaRPr>
          </a:p>
          <a:p>
            <a:pPr algn="ctr">
              <a:tabLst>
                <a:tab pos="1533525" algn="l"/>
              </a:tabLst>
            </a:pPr>
            <a:r>
              <a:rPr lang="ja-JP" altLang="en-US" sz="1400" b="1" kern="100" dirty="0" smtClean="0">
                <a:solidFill>
                  <a:srgbClr val="FFFFFF"/>
                </a:solidFill>
                <a:latin typeface="Meiryo UI" panose="020B0604030504040204" pitchFamily="50" charset="-128"/>
                <a:ea typeface="Meiryo UI" panose="020B0604030504040204" pitchFamily="50" charset="-128"/>
                <a:cs typeface="Times New Roman" panose="02020603050405020304" pitchFamily="18" charset="0"/>
              </a:rPr>
              <a:t>向けたトライアル事業の実践</a:t>
            </a:r>
            <a:endParaRPr lang="ja-JP" altLang="en-US" sz="1400" b="1" kern="100" dirty="0">
              <a:solidFill>
                <a:srgbClr val="FFFFFF"/>
              </a:solidFill>
              <a:latin typeface="Meiryo UI" panose="020B0604030504040204" pitchFamily="50" charset="-128"/>
              <a:ea typeface="Meiryo UI" panose="020B0604030504040204" pitchFamily="50" charset="-128"/>
              <a:cs typeface="Times New Roman" panose="02020603050405020304" pitchFamily="18" charset="0"/>
            </a:endParaRPr>
          </a:p>
        </p:txBody>
      </p:sp>
      <p:sp>
        <p:nvSpPr>
          <p:cNvPr id="4" name="テキスト ボックス 14"/>
          <p:cNvSpPr txBox="1"/>
          <p:nvPr/>
        </p:nvSpPr>
        <p:spPr>
          <a:xfrm>
            <a:off x="10368000" y="1152000"/>
            <a:ext cx="4392000" cy="2448000"/>
          </a:xfrm>
          <a:prstGeom prst="rect">
            <a:avLst/>
          </a:prstGeom>
          <a:solidFill>
            <a:schemeClr val="accent1">
              <a:lumMod val="40000"/>
              <a:lumOff val="60000"/>
            </a:schemeClr>
          </a:solidFill>
          <a:ln w="6350">
            <a:solidFill>
              <a:prstClr val="black"/>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just">
              <a:spcAft>
                <a:spcPts val="0"/>
              </a:spcAft>
            </a:pPr>
            <a:r>
              <a:rPr lang="en-US" sz="1050" kern="100">
                <a:solidFill>
                  <a:schemeClr val="tx1"/>
                </a:solidFill>
                <a:effectLst/>
                <a:latin typeface="HGPｺﾞｼｯｸM" panose="020B0600000000000000" pitchFamily="50" charset="-128"/>
                <a:ea typeface="HGPｺﾞｼｯｸM" panose="020B0600000000000000" pitchFamily="50" charset="-128"/>
                <a:cs typeface="Times New Roman" panose="02020603050405020304" pitchFamily="18" charset="0"/>
              </a:rPr>
              <a:t> </a:t>
            </a:r>
            <a:endParaRPr lang="ja-JP" sz="1050" kern="100">
              <a:solidFill>
                <a:schemeClr val="tx1"/>
              </a:solidFill>
              <a:effectLst/>
              <a:latin typeface="HGPｺﾞｼｯｸM" panose="020B0600000000000000" pitchFamily="50" charset="-128"/>
              <a:ea typeface="HGPｺﾞｼｯｸM" panose="020B0600000000000000" pitchFamily="50" charset="-128"/>
              <a:cs typeface="Times New Roman" panose="02020603050405020304" pitchFamily="18" charset="0"/>
            </a:endParaRPr>
          </a:p>
        </p:txBody>
      </p:sp>
      <p:sp>
        <p:nvSpPr>
          <p:cNvPr id="5" name="テキスト ボックス 4"/>
          <p:cNvSpPr txBox="1"/>
          <p:nvPr/>
        </p:nvSpPr>
        <p:spPr>
          <a:xfrm>
            <a:off x="3744000" y="1872000"/>
            <a:ext cx="3024000" cy="1728000"/>
          </a:xfrm>
          <a:prstGeom prst="rect">
            <a:avLst/>
          </a:prstGeom>
          <a:solidFill>
            <a:srgbClr val="FFCCFF"/>
          </a:solidFill>
          <a:ln w="6350">
            <a:solidFill>
              <a:prstClr val="black"/>
            </a:solidFill>
          </a:ln>
          <a:effectLst/>
        </p:spPr>
        <p:txBody>
          <a:bodyPr rot="0" spcFirstLastPara="0" vert="horz" wrap="square" lIns="72000" tIns="72000" rIns="72000" bIns="36000" numCol="1" spcCol="0" rtlCol="0" fromWordArt="0" anchor="t" anchorCtr="0" forceAA="0" compatLnSpc="1">
            <a:prstTxWarp prst="textNoShape">
              <a:avLst/>
            </a:prstTxWarp>
            <a:spAutoFit/>
          </a:bodyPr>
          <a:lstStyle/>
          <a:p>
            <a:pPr marL="216000" indent="-288000" fontAlgn="base">
              <a:spcBef>
                <a:spcPts val="600"/>
              </a:spcBef>
            </a:pPr>
            <a:r>
              <a:rPr lang="ja-JP" altLang="en-US" sz="9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１</a:t>
            </a:r>
            <a:r>
              <a:rPr lang="ja-JP" altLang="en-US" sz="900"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rPr>
              <a:t>）先行</a:t>
            </a:r>
            <a:r>
              <a:rPr lang="ja-JP" altLang="en-US" sz="9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拠点の支援強化と拠点情報発信の充実</a:t>
            </a:r>
            <a:endParaRPr lang="en-US" altLang="ja-JP" sz="900" dirty="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a:p>
            <a:pPr marL="216000" indent="-288000" fontAlgn="base">
              <a:spcBef>
                <a:spcPts val="300"/>
              </a:spcBef>
            </a:pPr>
            <a:r>
              <a:rPr lang="ja-JP" altLang="en-US" sz="9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　・　水の回廊でのマーケットサウンディングや公募と民間投資の誘発（大阪城、大正、本町橋等）</a:t>
            </a:r>
            <a:endParaRPr lang="en-US" altLang="ja-JP" sz="900" dirty="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a:p>
            <a:pPr marL="216000" indent="-288000" fontAlgn="base">
              <a:spcBef>
                <a:spcPts val="300"/>
              </a:spcBef>
            </a:pPr>
            <a:r>
              <a:rPr lang="ja-JP" altLang="en-US" sz="9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　・　水都コンシェルジュ制度導入による</a:t>
            </a:r>
            <a:r>
              <a:rPr lang="en-US" altLang="ja-JP" sz="9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17</a:t>
            </a:r>
            <a:r>
              <a:rPr lang="ja-JP" altLang="en-US" sz="9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拠点の情報発信の強化</a:t>
            </a:r>
          </a:p>
          <a:p>
            <a:pPr marL="216000" indent="-288000" fontAlgn="base">
              <a:spcBef>
                <a:spcPts val="600"/>
              </a:spcBef>
            </a:pPr>
            <a:r>
              <a:rPr lang="ja-JP" altLang="en-US" sz="9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２</a:t>
            </a:r>
            <a:r>
              <a:rPr lang="ja-JP" altLang="en-US" sz="900"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rPr>
              <a:t>）舟運</a:t>
            </a:r>
            <a:r>
              <a:rPr lang="ja-JP" altLang="en-US" sz="9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の活性化・回遊体験商品の造成</a:t>
            </a:r>
          </a:p>
          <a:p>
            <a:pPr marL="216000" indent="-288000" fontAlgn="base">
              <a:spcBef>
                <a:spcPts val="600"/>
              </a:spcBef>
            </a:pPr>
            <a:r>
              <a:rPr lang="ja-JP" altLang="en-US" sz="9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３</a:t>
            </a:r>
            <a:r>
              <a:rPr lang="ja-JP" altLang="en-US" sz="900"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rPr>
              <a:t>）国内外</a:t>
            </a:r>
            <a:r>
              <a:rPr lang="ja-JP" altLang="en-US" sz="9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へ向けた情報発信</a:t>
            </a:r>
            <a:endParaRPr lang="en-US" altLang="ja-JP" sz="900" dirty="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a:p>
            <a:pPr marL="216000" indent="-288000" fontAlgn="base">
              <a:spcBef>
                <a:spcPts val="300"/>
              </a:spcBef>
            </a:pPr>
            <a:r>
              <a:rPr lang="ja-JP" altLang="en-US" sz="9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　・　海外メディアへの発信</a:t>
            </a:r>
            <a:endParaRPr lang="en-US" altLang="ja-JP" sz="900" dirty="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a:p>
            <a:pPr marL="216000" indent="-288000" fontAlgn="base">
              <a:spcBef>
                <a:spcPts val="300"/>
              </a:spcBef>
            </a:pPr>
            <a:r>
              <a:rPr lang="ja-JP" altLang="en-US" sz="9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　・　水都都市との連携　</a:t>
            </a:r>
          </a:p>
        </p:txBody>
      </p:sp>
      <p:sp>
        <p:nvSpPr>
          <p:cNvPr id="7" name="テキスト ボックス 11"/>
          <p:cNvSpPr txBox="1"/>
          <p:nvPr/>
        </p:nvSpPr>
        <p:spPr>
          <a:xfrm>
            <a:off x="359675" y="648000"/>
            <a:ext cx="14400000" cy="360000"/>
          </a:xfrm>
          <a:prstGeom prst="rect">
            <a:avLst/>
          </a:prstGeom>
          <a:solidFill>
            <a:schemeClr val="accent1">
              <a:lumMod val="40000"/>
              <a:lumOff val="60000"/>
            </a:schemeClr>
          </a:solidFill>
          <a:ln w="6350">
            <a:solidFill>
              <a:prstClr val="black"/>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spcAft>
                <a:spcPts val="0"/>
              </a:spcAft>
            </a:pPr>
            <a:r>
              <a:rPr lang="ja-JP" altLang="en-US" sz="1800" b="1" kern="100" dirty="0" smtClean="0">
                <a:solidFill>
                  <a:schemeClr val="tx1"/>
                </a:solidFill>
                <a:latin typeface="Meiryo UI" panose="020B0604030504040204" pitchFamily="50" charset="-128"/>
                <a:ea typeface="Meiryo UI" panose="020B0604030504040204" pitchFamily="50" charset="-128"/>
                <a:cs typeface="Times New Roman" panose="02020603050405020304" pitchFamily="18" charset="0"/>
              </a:rPr>
              <a:t>　将来像</a:t>
            </a:r>
            <a:r>
              <a:rPr lang="ja-JP" altLang="en-US" sz="1800" b="1" kern="100" dirty="0">
                <a:solidFill>
                  <a:schemeClr val="tx1"/>
                </a:solidFill>
                <a:latin typeface="Meiryo UI" panose="020B0604030504040204" pitchFamily="50" charset="-128"/>
                <a:ea typeface="Meiryo UI" panose="020B0604030504040204" pitchFamily="50" charset="-128"/>
                <a:cs typeface="Times New Roman" panose="02020603050405020304" pitchFamily="18" charset="0"/>
              </a:rPr>
              <a:t>　：　水の回廊をめぐる拠点が多数できていると共に、水の回廊を船で巡るクルーズ商品・観光商品化により、国内外から観光客が訪れる</a:t>
            </a:r>
          </a:p>
        </p:txBody>
      </p:sp>
      <p:sp>
        <p:nvSpPr>
          <p:cNvPr id="12" name="テキスト ボックス 16"/>
          <p:cNvSpPr txBox="1"/>
          <p:nvPr/>
        </p:nvSpPr>
        <p:spPr>
          <a:xfrm>
            <a:off x="10440000" y="1224000"/>
            <a:ext cx="2275229" cy="226591"/>
          </a:xfrm>
          <a:prstGeom prst="rect">
            <a:avLst/>
          </a:prstGeom>
          <a:solidFill>
            <a:schemeClr val="tx1">
              <a:lumMod val="65000"/>
              <a:lumOff val="35000"/>
            </a:schemeClr>
          </a:solid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none" lIns="36000" tIns="36000" rIns="36000" bIns="36000" numCol="1" spcCol="0" rtlCol="0" fromWordArt="0" anchor="t" anchorCtr="0" forceAA="0" compatLnSpc="1">
            <a:prstTxWarp prst="textNoShape">
              <a:avLst/>
            </a:prstTxWarp>
            <a:spAutoFit/>
          </a:bodyPr>
          <a:lstStyle/>
          <a:p>
            <a:pPr algn="ctr">
              <a:lnSpc>
                <a:spcPts val="1200"/>
              </a:lnSpc>
              <a:spcAft>
                <a:spcPts val="0"/>
              </a:spcAft>
            </a:pPr>
            <a:r>
              <a:rPr lang="ja-JP" altLang="en-US" sz="1200" b="1" kern="100" dirty="0" smtClean="0">
                <a:solidFill>
                  <a:schemeClr val="bg1"/>
                </a:solidFill>
                <a:effectLst/>
                <a:latin typeface="Meiryo UI" panose="020B0604030504040204" pitchFamily="50" charset="-128"/>
                <a:ea typeface="Meiryo UI" panose="020B0604030504040204" pitchFamily="50" charset="-128"/>
                <a:cs typeface="Times New Roman" panose="02020603050405020304" pitchFamily="18" charset="0"/>
              </a:rPr>
              <a:t>平成</a:t>
            </a:r>
            <a:r>
              <a:rPr lang="en-US" altLang="ja-JP" sz="1200" b="1" kern="100" dirty="0" smtClean="0">
                <a:solidFill>
                  <a:schemeClr val="bg1"/>
                </a:solidFill>
                <a:effectLst/>
                <a:latin typeface="Meiryo UI" panose="020B0604030504040204" pitchFamily="50" charset="-128"/>
                <a:ea typeface="Meiryo UI" panose="020B0604030504040204" pitchFamily="50" charset="-128"/>
                <a:cs typeface="Times New Roman" panose="02020603050405020304" pitchFamily="18" charset="0"/>
              </a:rPr>
              <a:t>28</a:t>
            </a:r>
            <a:r>
              <a:rPr lang="ja-JP" altLang="en-US" sz="1200" b="1" kern="100" dirty="0" smtClean="0">
                <a:solidFill>
                  <a:schemeClr val="bg1"/>
                </a:solidFill>
                <a:effectLst/>
                <a:latin typeface="Meiryo UI" panose="020B0604030504040204" pitchFamily="50" charset="-128"/>
                <a:ea typeface="Meiryo UI" panose="020B0604030504040204" pitchFamily="50" charset="-128"/>
                <a:cs typeface="Times New Roman" panose="02020603050405020304" pitchFamily="18" charset="0"/>
              </a:rPr>
              <a:t>年度（</a:t>
            </a:r>
            <a:r>
              <a:rPr lang="en-US" altLang="ja-JP" sz="1200" b="1" kern="100" dirty="0" smtClean="0">
                <a:solidFill>
                  <a:schemeClr val="bg1"/>
                </a:solidFill>
                <a:effectLst/>
                <a:latin typeface="Meiryo UI" panose="020B0604030504040204" pitchFamily="50" charset="-128"/>
                <a:ea typeface="Meiryo UI" panose="020B0604030504040204" pitchFamily="50" charset="-128"/>
                <a:cs typeface="Times New Roman" panose="02020603050405020304" pitchFamily="18" charset="0"/>
              </a:rPr>
              <a:t>2016</a:t>
            </a:r>
            <a:r>
              <a:rPr lang="ja-JP" altLang="en-US" sz="1200" b="1" kern="100" dirty="0" smtClean="0">
                <a:solidFill>
                  <a:schemeClr val="bg1"/>
                </a:solidFill>
                <a:effectLst/>
                <a:latin typeface="Meiryo UI" panose="020B0604030504040204" pitchFamily="50" charset="-128"/>
                <a:ea typeface="Meiryo UI" panose="020B0604030504040204" pitchFamily="50" charset="-128"/>
                <a:cs typeface="Times New Roman" panose="02020603050405020304" pitchFamily="18" charset="0"/>
              </a:rPr>
              <a:t>年度）</a:t>
            </a:r>
            <a:r>
              <a:rPr lang="ja-JP" sz="1200" b="1" kern="100" dirty="0" smtClean="0">
                <a:solidFill>
                  <a:schemeClr val="bg1"/>
                </a:solidFill>
                <a:effectLst/>
                <a:latin typeface="Meiryo UI" panose="020B0604030504040204" pitchFamily="50" charset="-128"/>
                <a:ea typeface="Meiryo UI" panose="020B0604030504040204" pitchFamily="50" charset="-128"/>
                <a:cs typeface="Times New Roman" panose="02020603050405020304" pitchFamily="18" charset="0"/>
              </a:rPr>
              <a:t>の姿</a:t>
            </a:r>
            <a:r>
              <a:rPr lang="en-US" sz="1200" b="1" kern="100" dirty="0">
                <a:solidFill>
                  <a:srgbClr val="FFFFFF"/>
                </a:solidFill>
                <a:effectLst/>
                <a:latin typeface="Meiryo UI" panose="020B0604030504040204" pitchFamily="50" charset="-128"/>
                <a:ea typeface="Meiryo UI" panose="020B0604030504040204" pitchFamily="50" charset="-128"/>
                <a:cs typeface="Times New Roman" panose="02020603050405020304" pitchFamily="18" charset="0"/>
              </a:rPr>
              <a:t> </a:t>
            </a:r>
            <a:endParaRPr lang="ja-JP" sz="1200" b="1" kern="100" dirty="0">
              <a:effectLst/>
              <a:latin typeface="Meiryo UI" panose="020B0604030504040204" pitchFamily="50" charset="-128"/>
              <a:ea typeface="Meiryo UI" panose="020B0604030504040204" pitchFamily="50" charset="-128"/>
              <a:cs typeface="Times New Roman" panose="02020603050405020304" pitchFamily="18" charset="0"/>
            </a:endParaRPr>
          </a:p>
        </p:txBody>
      </p:sp>
      <p:sp>
        <p:nvSpPr>
          <p:cNvPr id="13" name="テキスト ボックス 17"/>
          <p:cNvSpPr txBox="1"/>
          <p:nvPr/>
        </p:nvSpPr>
        <p:spPr>
          <a:xfrm>
            <a:off x="10439999" y="1476000"/>
            <a:ext cx="2880000" cy="1523494"/>
          </a:xfrm>
          <a:prstGeom prst="rect">
            <a:avLst/>
          </a:prstGeom>
          <a:noFill/>
          <a:ln w="6350">
            <a:noFill/>
            <a:prstDash val="sysDash"/>
          </a:ln>
          <a:effectLst/>
        </p:spPr>
        <p:style>
          <a:lnRef idx="0">
            <a:schemeClr val="accent1"/>
          </a:lnRef>
          <a:fillRef idx="0">
            <a:schemeClr val="accent1"/>
          </a:fillRef>
          <a:effectRef idx="0">
            <a:schemeClr val="accent1"/>
          </a:effectRef>
          <a:fontRef idx="minor">
            <a:schemeClr val="dk1"/>
          </a:fontRef>
        </p:style>
        <p:txBody>
          <a:bodyPr rot="0" spcFirstLastPara="0" vert="horz" wrap="square" lIns="0" tIns="0" rIns="0" bIns="0" numCol="1" spcCol="0" rtlCol="0" fromWordArt="0" anchor="t" anchorCtr="0" forceAA="0" compatLnSpc="1">
            <a:prstTxWarp prst="textNoShape">
              <a:avLst/>
            </a:prstTxWarp>
            <a:spAutoFit/>
          </a:bodyPr>
          <a:lstStyle/>
          <a:p>
            <a:pPr marL="180000" indent="-180000" algn="just">
              <a:spcBef>
                <a:spcPts val="600"/>
              </a:spcBef>
              <a:spcAft>
                <a:spcPts val="0"/>
              </a:spcAft>
              <a:buFont typeface="Wingdings" panose="05000000000000000000" pitchFamily="2" charset="2"/>
              <a:buChar char="l"/>
            </a:pPr>
            <a:r>
              <a:rPr lang="ja-JP" altLang="en-US" sz="1200" spc="-3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川</a:t>
            </a:r>
            <a:r>
              <a:rPr lang="ja-JP" altLang="en-US" sz="1200" spc="-3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に向かい水辺を生かしたまちができる</a:t>
            </a:r>
          </a:p>
          <a:p>
            <a:pPr marL="180000" indent="-180000" algn="just">
              <a:spcBef>
                <a:spcPts val="600"/>
              </a:spcBef>
              <a:spcAft>
                <a:spcPts val="0"/>
              </a:spcAft>
              <a:buFont typeface="Wingdings" panose="05000000000000000000" pitchFamily="2" charset="2"/>
              <a:buChar char="l"/>
            </a:pPr>
            <a:r>
              <a:rPr lang="ja-JP" altLang="en-US" sz="1200" spc="-3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定期船や観光クルーズ等の</a:t>
            </a:r>
            <a:r>
              <a:rPr lang="ja-JP" altLang="en-US" sz="1200" spc="-3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船が川を行き交っている</a:t>
            </a:r>
          </a:p>
          <a:p>
            <a:pPr marL="180000" indent="-180000" algn="just">
              <a:spcBef>
                <a:spcPts val="600"/>
              </a:spcBef>
              <a:spcAft>
                <a:spcPts val="0"/>
              </a:spcAft>
              <a:buFont typeface="Wingdings" panose="05000000000000000000" pitchFamily="2" charset="2"/>
              <a:buChar char="l"/>
            </a:pPr>
            <a:r>
              <a:rPr lang="ja-JP" altLang="en-US" sz="1200" spc="-3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美しい水辺景観が広がり光で輝いて</a:t>
            </a:r>
            <a:r>
              <a:rPr lang="ja-JP" altLang="en-US" sz="1200" spc="-3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いると共に、ナイトクルーズ等も定着</a:t>
            </a:r>
            <a:endParaRPr lang="ja-JP" altLang="en-US" sz="1200" spc="-3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180000" indent="-180000" algn="just">
              <a:spcBef>
                <a:spcPts val="600"/>
              </a:spcBef>
              <a:spcAft>
                <a:spcPts val="0"/>
              </a:spcAft>
              <a:buFont typeface="Wingdings" panose="05000000000000000000" pitchFamily="2" charset="2"/>
              <a:buChar char="l"/>
            </a:pPr>
            <a:r>
              <a:rPr lang="ja-JP" altLang="en-US" sz="1200" spc="-3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情報発信、プロモーション等、水</a:t>
            </a:r>
            <a:r>
              <a:rPr lang="ja-JP" altLang="en-US" sz="1200" spc="-3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都大阪全体の魅力が向上し、</a:t>
            </a:r>
            <a:r>
              <a:rPr lang="ja-JP" altLang="en-US" sz="1200" spc="-3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国内外に水都大阪が知られる</a:t>
            </a:r>
          </a:p>
        </p:txBody>
      </p:sp>
      <p:sp>
        <p:nvSpPr>
          <p:cNvPr id="25" name="二等辺三角形 24"/>
          <p:cNvSpPr/>
          <p:nvPr/>
        </p:nvSpPr>
        <p:spPr>
          <a:xfrm rot="5400000">
            <a:off x="9288000" y="2250000"/>
            <a:ext cx="1800000" cy="252000"/>
          </a:xfrm>
          <a:prstGeom prst="triangle">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9" name="テキスト ボックス 8"/>
          <p:cNvSpPr txBox="1"/>
          <p:nvPr/>
        </p:nvSpPr>
        <p:spPr>
          <a:xfrm>
            <a:off x="3744000" y="1152000"/>
            <a:ext cx="3024000" cy="720000"/>
          </a:xfrm>
          <a:prstGeom prst="rect">
            <a:avLst/>
          </a:prstGeom>
          <a:solidFill>
            <a:schemeClr val="tx1">
              <a:lumMod val="65000"/>
              <a:lumOff val="35000"/>
            </a:schemeClr>
          </a:solidFill>
          <a:ln w="6350">
            <a:solidFill>
              <a:prstClr val="black"/>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72000" tIns="36000" rIns="72000" bIns="36000" numCol="1" spcCol="0" rtlCol="0" fromWordArt="0" anchor="ctr" anchorCtr="0" forceAA="0" compatLnSpc="1">
            <a:prstTxWarp prst="textNoShape">
              <a:avLst/>
            </a:prstTxWarp>
            <a:noAutofit/>
          </a:bodyPr>
          <a:lstStyle/>
          <a:p>
            <a:pPr algn="just">
              <a:spcAft>
                <a:spcPts val="300"/>
              </a:spcAft>
              <a:tabLst>
                <a:tab pos="1533525" algn="l"/>
              </a:tabLst>
            </a:pPr>
            <a:r>
              <a:rPr lang="ja-JP" altLang="en-US" sz="1000" kern="100" dirty="0">
                <a:solidFill>
                  <a:schemeClr val="bg1"/>
                </a:solidFill>
                <a:latin typeface="Meiryo UI" panose="020B0604030504040204" pitchFamily="50" charset="-128"/>
                <a:ea typeface="Meiryo UI" panose="020B0604030504040204" pitchFamily="50" charset="-128"/>
                <a:cs typeface="Times New Roman" panose="02020603050405020304" pitchFamily="18" charset="0"/>
              </a:rPr>
              <a:t>平成</a:t>
            </a:r>
            <a:r>
              <a:rPr lang="en-US" altLang="ja-JP" sz="1000" kern="100" dirty="0">
                <a:solidFill>
                  <a:schemeClr val="bg1"/>
                </a:solidFill>
                <a:latin typeface="Meiryo UI" panose="020B0604030504040204" pitchFamily="50" charset="-128"/>
                <a:ea typeface="Meiryo UI" panose="020B0604030504040204" pitchFamily="50" charset="-128"/>
                <a:cs typeface="Times New Roman" panose="02020603050405020304" pitchFamily="18" charset="0"/>
              </a:rPr>
              <a:t>26</a:t>
            </a:r>
            <a:r>
              <a:rPr lang="ja-JP" altLang="en-US" sz="1000" kern="100" dirty="0">
                <a:solidFill>
                  <a:schemeClr val="bg1"/>
                </a:solidFill>
                <a:latin typeface="Meiryo UI" panose="020B0604030504040204" pitchFamily="50" charset="-128"/>
                <a:ea typeface="Meiryo UI" panose="020B0604030504040204" pitchFamily="50" charset="-128"/>
                <a:cs typeface="Times New Roman" panose="02020603050405020304" pitchFamily="18" charset="0"/>
              </a:rPr>
              <a:t>年度（</a:t>
            </a:r>
            <a:r>
              <a:rPr lang="en-US" altLang="ja-JP" sz="1000" kern="100" dirty="0">
                <a:solidFill>
                  <a:schemeClr val="bg1"/>
                </a:solidFill>
                <a:latin typeface="Meiryo UI" panose="020B0604030504040204" pitchFamily="50" charset="-128"/>
                <a:ea typeface="Meiryo UI" panose="020B0604030504040204" pitchFamily="50" charset="-128"/>
                <a:cs typeface="Times New Roman" panose="02020603050405020304" pitchFamily="18" charset="0"/>
              </a:rPr>
              <a:t>2014</a:t>
            </a:r>
            <a:r>
              <a:rPr lang="ja-JP" altLang="en-US" sz="1000" kern="100" dirty="0">
                <a:solidFill>
                  <a:schemeClr val="bg1"/>
                </a:solidFill>
                <a:latin typeface="Meiryo UI" panose="020B0604030504040204" pitchFamily="50" charset="-128"/>
                <a:ea typeface="Meiryo UI" panose="020B0604030504040204" pitchFamily="50" charset="-128"/>
                <a:cs typeface="Times New Roman" panose="02020603050405020304" pitchFamily="18" charset="0"/>
              </a:rPr>
              <a:t>年度）</a:t>
            </a:r>
            <a:endParaRPr lang="en-US" altLang="ja-JP" sz="1000" kern="100" dirty="0">
              <a:solidFill>
                <a:schemeClr val="bg1"/>
              </a:solidFill>
              <a:latin typeface="Meiryo UI" panose="020B0604030504040204" pitchFamily="50" charset="-128"/>
              <a:ea typeface="Meiryo UI" panose="020B0604030504040204" pitchFamily="50" charset="-128"/>
              <a:cs typeface="Times New Roman" panose="02020603050405020304" pitchFamily="18" charset="0"/>
            </a:endParaRPr>
          </a:p>
          <a:p>
            <a:pPr algn="ctr">
              <a:spcAft>
                <a:spcPts val="0"/>
              </a:spcAft>
              <a:tabLst>
                <a:tab pos="1533525" algn="l"/>
              </a:tabLst>
            </a:pPr>
            <a:r>
              <a:rPr lang="ja-JP" altLang="en-US" sz="1400" b="1" kern="100" dirty="0">
                <a:solidFill>
                  <a:srgbClr val="FFFFFF"/>
                </a:solidFill>
                <a:latin typeface="Meiryo UI" panose="020B0604030504040204" pitchFamily="50" charset="-128"/>
                <a:ea typeface="Meiryo UI" panose="020B0604030504040204" pitchFamily="50" charset="-128"/>
                <a:cs typeface="Times New Roman" panose="02020603050405020304" pitchFamily="18" charset="0"/>
              </a:rPr>
              <a:t>水の回廊全域で</a:t>
            </a:r>
            <a:r>
              <a:rPr lang="ja-JP" altLang="en-US" sz="1400" b="1" kern="100" dirty="0" smtClean="0">
                <a:solidFill>
                  <a:srgbClr val="FFFFFF"/>
                </a:solidFill>
                <a:latin typeface="Meiryo UI" panose="020B0604030504040204" pitchFamily="50" charset="-128"/>
                <a:ea typeface="Meiryo UI" panose="020B0604030504040204" pitchFamily="50" charset="-128"/>
                <a:cs typeface="Times New Roman" panose="02020603050405020304" pitchFamily="18" charset="0"/>
              </a:rPr>
              <a:t>の水辺</a:t>
            </a:r>
            <a:r>
              <a:rPr lang="ja-JP" altLang="en-US" sz="1400" b="1" kern="100" dirty="0">
                <a:solidFill>
                  <a:srgbClr val="FFFFFF"/>
                </a:solidFill>
                <a:latin typeface="Meiryo UI" panose="020B0604030504040204" pitchFamily="50" charset="-128"/>
                <a:ea typeface="Meiryo UI" panose="020B0604030504040204" pitchFamily="50" charset="-128"/>
                <a:cs typeface="Times New Roman" panose="02020603050405020304" pitchFamily="18" charset="0"/>
              </a:rPr>
              <a:t>の名所化</a:t>
            </a:r>
            <a:r>
              <a:rPr lang="ja-JP" altLang="en-US" sz="1400" b="1" kern="100" dirty="0" smtClean="0">
                <a:solidFill>
                  <a:srgbClr val="FFFFFF"/>
                </a:solidFill>
                <a:latin typeface="Meiryo UI" panose="020B0604030504040204" pitchFamily="50" charset="-128"/>
                <a:ea typeface="Meiryo UI" panose="020B0604030504040204" pitchFamily="50" charset="-128"/>
                <a:cs typeface="Times New Roman" panose="02020603050405020304" pitchFamily="18" charset="0"/>
              </a:rPr>
              <a:t>、</a:t>
            </a:r>
            <a:endParaRPr lang="en-US" altLang="ja-JP" sz="1400" b="1" kern="100" dirty="0" smtClean="0">
              <a:solidFill>
                <a:srgbClr val="FFFFFF"/>
              </a:solidFill>
              <a:latin typeface="Meiryo UI" panose="020B0604030504040204" pitchFamily="50" charset="-128"/>
              <a:ea typeface="Meiryo UI" panose="020B0604030504040204" pitchFamily="50" charset="-128"/>
              <a:cs typeface="Times New Roman" panose="02020603050405020304" pitchFamily="18" charset="0"/>
            </a:endParaRPr>
          </a:p>
          <a:p>
            <a:pPr algn="ctr">
              <a:spcAft>
                <a:spcPts val="0"/>
              </a:spcAft>
              <a:tabLst>
                <a:tab pos="1533525" algn="l"/>
              </a:tabLst>
            </a:pPr>
            <a:r>
              <a:rPr lang="ja-JP" altLang="en-US" sz="1400" b="1" kern="100" dirty="0" smtClean="0">
                <a:solidFill>
                  <a:srgbClr val="FFFFFF"/>
                </a:solidFill>
                <a:latin typeface="Meiryo UI" panose="020B0604030504040204" pitchFamily="50" charset="-128"/>
                <a:ea typeface="Meiryo UI" panose="020B0604030504040204" pitchFamily="50" charset="-128"/>
                <a:cs typeface="Times New Roman" panose="02020603050405020304" pitchFamily="18" charset="0"/>
              </a:rPr>
              <a:t>ネットワーク</a:t>
            </a:r>
            <a:r>
              <a:rPr lang="ja-JP" altLang="en-US" sz="1400" b="1" kern="100" dirty="0">
                <a:solidFill>
                  <a:srgbClr val="FFFFFF"/>
                </a:solidFill>
                <a:latin typeface="Meiryo UI" panose="020B0604030504040204" pitchFamily="50" charset="-128"/>
                <a:ea typeface="Meiryo UI" panose="020B0604030504040204" pitchFamily="50" charset="-128"/>
                <a:cs typeface="Times New Roman" panose="02020603050405020304" pitchFamily="18" charset="0"/>
              </a:rPr>
              <a:t>構築</a:t>
            </a:r>
          </a:p>
        </p:txBody>
      </p:sp>
      <p:sp>
        <p:nvSpPr>
          <p:cNvPr id="2" name="正方形/長方形 1"/>
          <p:cNvSpPr/>
          <p:nvPr/>
        </p:nvSpPr>
        <p:spPr>
          <a:xfrm>
            <a:off x="7128000" y="1152000"/>
            <a:ext cx="2880000" cy="2448000"/>
          </a:xfrm>
          <a:prstGeom prst="rect">
            <a:avLst/>
          </a:prstGeom>
          <a:noFill/>
          <a:ln w="4762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9" name="右矢印 68"/>
          <p:cNvSpPr/>
          <p:nvPr/>
        </p:nvSpPr>
        <p:spPr>
          <a:xfrm>
            <a:off x="3438000" y="1998000"/>
            <a:ext cx="252000" cy="756000"/>
          </a:xfrm>
          <a:prstGeom prst="rightArrow">
            <a:avLst>
              <a:gd name="adj1" fmla="val 50000"/>
              <a:gd name="adj2" fmla="val 70879"/>
            </a:avLst>
          </a:prstGeom>
          <a:solidFill>
            <a:sysClr val="windowText" lastClr="000000">
              <a:lumMod val="50000"/>
              <a:lumOff val="50000"/>
            </a:sysClr>
          </a:solidFill>
          <a:ln w="12700" cap="flat" cmpd="sng" algn="ctr">
            <a:solidFill>
              <a:sysClr val="windowText" lastClr="000000"/>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ja-JP" altLang="en-US">
              <a:latin typeface="HGPｺﾞｼｯｸM" panose="020B0600000000000000" pitchFamily="50" charset="-128"/>
              <a:ea typeface="HGPｺﾞｼｯｸM" panose="020B0600000000000000" pitchFamily="50" charset="-128"/>
            </a:endParaRPr>
          </a:p>
        </p:txBody>
      </p:sp>
      <p:sp>
        <p:nvSpPr>
          <p:cNvPr id="86" name="テキスト ボックス 9"/>
          <p:cNvSpPr txBox="1"/>
          <p:nvPr/>
        </p:nvSpPr>
        <p:spPr>
          <a:xfrm>
            <a:off x="360000" y="1152000"/>
            <a:ext cx="3024000" cy="720000"/>
          </a:xfrm>
          <a:prstGeom prst="rect">
            <a:avLst/>
          </a:prstGeom>
          <a:solidFill>
            <a:sysClr val="windowText" lastClr="000000">
              <a:lumMod val="65000"/>
              <a:lumOff val="35000"/>
            </a:sysClr>
          </a:solidFill>
          <a:ln w="6350">
            <a:solidFill>
              <a:prstClr val="black"/>
            </a:solidFill>
          </a:ln>
          <a:effectLst/>
        </p:spPr>
        <p:txBody>
          <a:bodyPr rot="0" spcFirstLastPara="0" vert="horz" wrap="square" lIns="72000" tIns="36000" rIns="72000" bIns="36000" numCol="1" spcCol="0" rtlCol="0" fromWordArt="0" anchor="ctr" anchorCtr="0" forceAA="0" compatLnSpc="1">
            <a:prstTxWarp prst="textNoShape">
              <a:avLst/>
            </a:prstTxWarp>
            <a:noAutofit/>
          </a:bodyPr>
          <a:lstStyle/>
          <a:p>
            <a:pPr algn="just">
              <a:spcAft>
                <a:spcPts val="300"/>
              </a:spcAft>
              <a:tabLst>
                <a:tab pos="1533525" algn="l"/>
              </a:tabLst>
            </a:pPr>
            <a:r>
              <a:rPr lang="ja-JP" altLang="en-US" sz="1000" kern="100" dirty="0" smtClean="0">
                <a:solidFill>
                  <a:schemeClr val="bg1"/>
                </a:solidFill>
                <a:latin typeface="Meiryo UI" panose="020B0604030504040204" pitchFamily="50" charset="-128"/>
                <a:ea typeface="Meiryo UI" panose="020B0604030504040204" pitchFamily="50" charset="-128"/>
                <a:cs typeface="Times New Roman" panose="02020603050405020304" pitchFamily="18" charset="0"/>
              </a:rPr>
              <a:t>平成</a:t>
            </a:r>
            <a:r>
              <a:rPr lang="en-US" altLang="ja-JP" sz="1000" kern="100" dirty="0" smtClean="0">
                <a:solidFill>
                  <a:schemeClr val="bg1"/>
                </a:solidFill>
                <a:latin typeface="Meiryo UI" panose="020B0604030504040204" pitchFamily="50" charset="-128"/>
                <a:ea typeface="Meiryo UI" panose="020B0604030504040204" pitchFamily="50" charset="-128"/>
                <a:cs typeface="Times New Roman" panose="02020603050405020304" pitchFamily="18" charset="0"/>
              </a:rPr>
              <a:t>25</a:t>
            </a:r>
            <a:r>
              <a:rPr lang="ja-JP" altLang="en-US" sz="1000" kern="100" dirty="0" smtClean="0">
                <a:solidFill>
                  <a:schemeClr val="bg1"/>
                </a:solidFill>
                <a:latin typeface="Meiryo UI" panose="020B0604030504040204" pitchFamily="50" charset="-128"/>
                <a:ea typeface="Meiryo UI" panose="020B0604030504040204" pitchFamily="50" charset="-128"/>
                <a:cs typeface="Times New Roman" panose="02020603050405020304" pitchFamily="18" charset="0"/>
              </a:rPr>
              <a:t>年度（</a:t>
            </a:r>
            <a:r>
              <a:rPr lang="en-US" altLang="ja-JP" sz="1000" kern="100" dirty="0" smtClean="0">
                <a:solidFill>
                  <a:schemeClr val="bg1"/>
                </a:solidFill>
                <a:latin typeface="Meiryo UI" panose="020B0604030504040204" pitchFamily="50" charset="-128"/>
                <a:ea typeface="Meiryo UI" panose="020B0604030504040204" pitchFamily="50" charset="-128"/>
                <a:cs typeface="Times New Roman" panose="02020603050405020304" pitchFamily="18" charset="0"/>
              </a:rPr>
              <a:t>2013</a:t>
            </a:r>
            <a:r>
              <a:rPr lang="ja-JP" altLang="en-US" sz="1000" kern="100" dirty="0" smtClean="0">
                <a:solidFill>
                  <a:schemeClr val="bg1"/>
                </a:solidFill>
                <a:latin typeface="Meiryo UI" panose="020B0604030504040204" pitchFamily="50" charset="-128"/>
                <a:ea typeface="Meiryo UI" panose="020B0604030504040204" pitchFamily="50" charset="-128"/>
                <a:cs typeface="Times New Roman" panose="02020603050405020304" pitchFamily="18" charset="0"/>
              </a:rPr>
              <a:t>年度）</a:t>
            </a:r>
            <a:endParaRPr lang="en-US" altLang="ja-JP" sz="1000" kern="100" dirty="0" smtClean="0">
              <a:solidFill>
                <a:schemeClr val="bg1"/>
              </a:solidFill>
              <a:latin typeface="Meiryo UI" panose="020B0604030504040204" pitchFamily="50" charset="-128"/>
              <a:ea typeface="Meiryo UI" panose="020B0604030504040204" pitchFamily="50" charset="-128"/>
              <a:cs typeface="Times New Roman" panose="02020603050405020304" pitchFamily="18" charset="0"/>
            </a:endParaRPr>
          </a:p>
          <a:p>
            <a:pPr algn="ctr">
              <a:spcAft>
                <a:spcPts val="0"/>
              </a:spcAft>
              <a:tabLst>
                <a:tab pos="1533525" algn="l"/>
              </a:tabLst>
            </a:pPr>
            <a:r>
              <a:rPr lang="ja-JP" altLang="en-US" sz="1400" b="1" kern="100" dirty="0">
                <a:solidFill>
                  <a:srgbClr val="FFFFFF"/>
                </a:solidFill>
                <a:latin typeface="Meiryo UI" panose="020B0604030504040204" pitchFamily="50" charset="-128"/>
                <a:ea typeface="Meiryo UI" panose="020B0604030504040204" pitchFamily="50" charset="-128"/>
                <a:cs typeface="Times New Roman" panose="02020603050405020304" pitchFamily="18" charset="0"/>
              </a:rPr>
              <a:t>水の回廊における拠点づくり支援</a:t>
            </a:r>
            <a:r>
              <a:rPr lang="ja-JP" altLang="en-US" sz="1400" b="1" kern="100" dirty="0" smtClean="0">
                <a:solidFill>
                  <a:srgbClr val="FFFFFF"/>
                </a:solidFill>
                <a:latin typeface="Meiryo UI" panose="020B0604030504040204" pitchFamily="50" charset="-128"/>
                <a:ea typeface="Meiryo UI" panose="020B0604030504040204" pitchFamily="50" charset="-128"/>
                <a:cs typeface="Times New Roman" panose="02020603050405020304" pitchFamily="18" charset="0"/>
              </a:rPr>
              <a:t>と</a:t>
            </a:r>
            <a:endParaRPr lang="en-US" altLang="ja-JP" sz="1400" b="1" kern="100" dirty="0" smtClean="0">
              <a:solidFill>
                <a:srgbClr val="FFFFFF"/>
              </a:solidFill>
              <a:latin typeface="Meiryo UI" panose="020B0604030504040204" pitchFamily="50" charset="-128"/>
              <a:ea typeface="Meiryo UI" panose="020B0604030504040204" pitchFamily="50" charset="-128"/>
              <a:cs typeface="Times New Roman" panose="02020603050405020304" pitchFamily="18" charset="0"/>
            </a:endParaRPr>
          </a:p>
          <a:p>
            <a:pPr algn="ctr">
              <a:spcAft>
                <a:spcPts val="0"/>
              </a:spcAft>
              <a:tabLst>
                <a:tab pos="1533525" algn="l"/>
              </a:tabLst>
            </a:pPr>
            <a:r>
              <a:rPr lang="ja-JP" altLang="en-US" sz="1400" b="1" kern="100" dirty="0" smtClean="0">
                <a:solidFill>
                  <a:srgbClr val="FFFFFF"/>
                </a:solidFill>
                <a:latin typeface="Meiryo UI" panose="020B0604030504040204" pitchFamily="50" charset="-128"/>
                <a:ea typeface="Meiryo UI" panose="020B0604030504040204" pitchFamily="50" charset="-128"/>
                <a:cs typeface="Times New Roman" panose="02020603050405020304" pitchFamily="18" charset="0"/>
              </a:rPr>
              <a:t>舟運</a:t>
            </a:r>
            <a:r>
              <a:rPr lang="ja-JP" altLang="en-US" sz="1400" b="1" kern="100" dirty="0">
                <a:solidFill>
                  <a:srgbClr val="FFFFFF"/>
                </a:solidFill>
                <a:latin typeface="Meiryo UI" panose="020B0604030504040204" pitchFamily="50" charset="-128"/>
                <a:ea typeface="Meiryo UI" panose="020B0604030504040204" pitchFamily="50" charset="-128"/>
                <a:cs typeface="Times New Roman" panose="02020603050405020304" pitchFamily="18" charset="0"/>
              </a:rPr>
              <a:t>の魅力づくり、情報発信</a:t>
            </a:r>
          </a:p>
        </p:txBody>
      </p:sp>
      <p:sp>
        <p:nvSpPr>
          <p:cNvPr id="101" name="テキスト ボックス 100"/>
          <p:cNvSpPr txBox="1"/>
          <p:nvPr/>
        </p:nvSpPr>
        <p:spPr>
          <a:xfrm>
            <a:off x="360000" y="1872000"/>
            <a:ext cx="3024000" cy="1728000"/>
          </a:xfrm>
          <a:prstGeom prst="rect">
            <a:avLst/>
          </a:prstGeom>
          <a:solidFill>
            <a:srgbClr val="FFCCFF"/>
          </a:solidFill>
          <a:ln w="6350">
            <a:solidFill>
              <a:prstClr val="black"/>
            </a:solidFill>
          </a:ln>
          <a:effectLst/>
        </p:spPr>
        <p:txBody>
          <a:bodyPr rot="0" spcFirstLastPara="0" vert="horz" wrap="square" lIns="72000" tIns="72000" rIns="72000" bIns="36000" numCol="1" spcCol="0" rtlCol="0" fromWordArt="0" anchor="t" anchorCtr="0" forceAA="0" compatLnSpc="1">
            <a:prstTxWarp prst="textNoShape">
              <a:avLst/>
            </a:prstTxWarp>
            <a:noAutofit/>
          </a:bodyPr>
          <a:lstStyle/>
          <a:p>
            <a:pPr marL="216000" indent="-288000" fontAlgn="base">
              <a:spcBef>
                <a:spcPts val="600"/>
              </a:spcBef>
              <a:spcAft>
                <a:spcPts val="0"/>
              </a:spcAft>
            </a:pPr>
            <a:r>
              <a:rPr lang="ja-JP" altLang="en-US" sz="900"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rPr>
              <a:t>１）水</a:t>
            </a:r>
            <a:r>
              <a:rPr lang="ja-JP" altLang="en-US" sz="9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の回廊の拠点づくりへの助成・公募</a:t>
            </a:r>
          </a:p>
          <a:p>
            <a:pPr marL="216000" indent="-288000" fontAlgn="base">
              <a:spcBef>
                <a:spcPts val="600"/>
              </a:spcBef>
              <a:spcAft>
                <a:spcPts val="0"/>
              </a:spcAft>
            </a:pPr>
            <a:r>
              <a:rPr lang="ja-JP" altLang="en-US" sz="9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２</a:t>
            </a:r>
            <a:r>
              <a:rPr lang="ja-JP" altLang="en-US" sz="900"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rPr>
              <a:t>）クルーズ</a:t>
            </a:r>
            <a:r>
              <a:rPr lang="ja-JP" altLang="en-US" sz="9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船の楽しみ方</a:t>
            </a:r>
            <a:r>
              <a:rPr lang="ja-JP" altLang="en-US" sz="900"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rPr>
              <a:t>造成</a:t>
            </a:r>
            <a:endParaRPr lang="en-US" altLang="ja-JP" sz="900"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a:p>
            <a:pPr marL="216000" indent="-288000" fontAlgn="base">
              <a:spcBef>
                <a:spcPts val="300"/>
              </a:spcBef>
              <a:spcAft>
                <a:spcPts val="0"/>
              </a:spcAft>
            </a:pPr>
            <a:r>
              <a:rPr lang="ja-JP" altLang="en-US" sz="9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900"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rPr>
              <a:t>　・　「</a:t>
            </a:r>
            <a:r>
              <a:rPr lang="ja-JP" altLang="en-US" sz="9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大阪の食を船でめぐり楽しむ水辺バルの実施</a:t>
            </a:r>
            <a:r>
              <a:rPr lang="ja-JP" altLang="en-US" sz="900"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rPr>
              <a:t>」</a:t>
            </a:r>
            <a:endParaRPr lang="en-US" altLang="ja-JP" sz="900"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a:p>
            <a:pPr marL="216000" indent="-288000" fontAlgn="base">
              <a:spcBef>
                <a:spcPts val="300"/>
              </a:spcBef>
              <a:spcAft>
                <a:spcPts val="0"/>
              </a:spcAft>
            </a:pPr>
            <a:r>
              <a:rPr lang="ja-JP" altLang="en-US" sz="9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900"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rPr>
              <a:t>　・　ラバーダッククルーズ造成</a:t>
            </a:r>
            <a:endParaRPr lang="en-US" altLang="ja-JP" sz="900"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a:p>
            <a:pPr marL="216000" indent="-288000" fontAlgn="base">
              <a:spcBef>
                <a:spcPts val="300"/>
              </a:spcBef>
              <a:spcAft>
                <a:spcPts val="0"/>
              </a:spcAft>
            </a:pPr>
            <a:r>
              <a:rPr lang="ja-JP" altLang="en-US" sz="9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900"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rPr>
              <a:t>　・　２</a:t>
            </a:r>
            <a:r>
              <a:rPr lang="ja-JP" altLang="en-US" sz="9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拠点をつなぐクルーズ船造成</a:t>
            </a:r>
          </a:p>
          <a:p>
            <a:pPr marL="216000" indent="-288000" fontAlgn="base">
              <a:spcBef>
                <a:spcPts val="600"/>
              </a:spcBef>
              <a:spcAft>
                <a:spcPts val="0"/>
              </a:spcAft>
            </a:pPr>
            <a:r>
              <a:rPr lang="ja-JP" altLang="en-US" sz="9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３</a:t>
            </a:r>
            <a:r>
              <a:rPr lang="ja-JP" altLang="en-US" sz="900"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rPr>
              <a:t>）国内</a:t>
            </a:r>
            <a:r>
              <a:rPr lang="ja-JP" altLang="en-US" sz="9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中心の水都大阪の情報</a:t>
            </a:r>
            <a:r>
              <a:rPr lang="ja-JP" altLang="en-US" sz="900"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rPr>
              <a:t>発信</a:t>
            </a:r>
            <a:endParaRPr lang="en-US" altLang="ja-JP" sz="900"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a:p>
            <a:pPr marL="216000" indent="-288000" fontAlgn="base">
              <a:spcBef>
                <a:spcPts val="600"/>
              </a:spcBef>
              <a:spcAft>
                <a:spcPts val="0"/>
              </a:spcAft>
            </a:pPr>
            <a:r>
              <a:rPr lang="ja-JP" altLang="en-US" sz="9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900"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9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　水の回廊、ネットワーク会議開始</a:t>
            </a:r>
          </a:p>
        </p:txBody>
      </p:sp>
      <p:sp>
        <p:nvSpPr>
          <p:cNvPr id="89" name="テキスト ボックス 3"/>
          <p:cNvSpPr txBox="1"/>
          <p:nvPr/>
        </p:nvSpPr>
        <p:spPr>
          <a:xfrm>
            <a:off x="360000" y="216000"/>
            <a:ext cx="11988859" cy="276999"/>
          </a:xfrm>
          <a:prstGeom prst="rect">
            <a:avLst/>
          </a:prstGeom>
          <a:noFill/>
          <a:ln w="6350">
            <a:noFill/>
            <a:prstDash val="dash"/>
          </a:ln>
          <a:effectLst/>
        </p:spPr>
        <p:txBody>
          <a:bodyPr rot="0" spcFirstLastPara="0" vert="horz" wrap="none" lIns="0" tIns="0" rIns="0" bIns="0" numCol="1" spcCol="0" rtlCol="0" fromWordArt="0" anchor="t" anchorCtr="0" forceAA="0" compatLnSpc="1">
            <a:prstTxWarp prst="textNoShape">
              <a:avLst/>
            </a:prstTxWarp>
            <a:spAutoFit/>
          </a:bodyPr>
          <a:lstStyle/>
          <a:p>
            <a:pPr marL="174625" indent="-174625"/>
            <a:r>
              <a:rPr lang="ja-JP" altLang="en-US" sz="1800" b="1" kern="100" dirty="0" smtClean="0">
                <a:latin typeface="Meiryo UI" panose="020B0604030504040204" pitchFamily="50" charset="-128"/>
                <a:ea typeface="Meiryo UI" panose="020B0604030504040204" pitchFamily="50" charset="-128"/>
                <a:cs typeface="Times New Roman" panose="02020603050405020304" pitchFamily="18" charset="0"/>
              </a:rPr>
              <a:t>平成</a:t>
            </a:r>
            <a:r>
              <a:rPr lang="en-US" altLang="ja-JP" sz="1800" b="1" kern="100" dirty="0" smtClean="0">
                <a:latin typeface="Meiryo UI" panose="020B0604030504040204" pitchFamily="50" charset="-128"/>
                <a:ea typeface="Meiryo UI" panose="020B0604030504040204" pitchFamily="50" charset="-128"/>
                <a:cs typeface="Times New Roman" panose="02020603050405020304" pitchFamily="18" charset="0"/>
              </a:rPr>
              <a:t>27</a:t>
            </a:r>
            <a:r>
              <a:rPr lang="ja-JP" altLang="en-US" sz="1800" b="1" kern="100" dirty="0" smtClean="0">
                <a:latin typeface="Meiryo UI" panose="020B0604030504040204" pitchFamily="50" charset="-128"/>
                <a:ea typeface="Meiryo UI" panose="020B0604030504040204" pitchFamily="50" charset="-128"/>
                <a:cs typeface="Times New Roman" panose="02020603050405020304" pitchFamily="18" charset="0"/>
              </a:rPr>
              <a:t>年度 水都大阪パートナーズの取組みについて　</a:t>
            </a:r>
            <a:r>
              <a:rPr lang="ja-JP" altLang="en-US" sz="1800" b="1" kern="100" dirty="0">
                <a:latin typeface="Meiryo UI" panose="020B0604030504040204" pitchFamily="50" charset="-128"/>
                <a:ea typeface="Meiryo UI" panose="020B0604030504040204" pitchFamily="50" charset="-128"/>
                <a:cs typeface="Times New Roman" panose="02020603050405020304" pitchFamily="18" charset="0"/>
              </a:rPr>
              <a:t>ミッション②：国内外から観光客が訪れる「水と光のテーマパークの実現」</a:t>
            </a:r>
          </a:p>
        </p:txBody>
      </p:sp>
      <p:sp>
        <p:nvSpPr>
          <p:cNvPr id="6" name="テキスト ボックス 5"/>
          <p:cNvSpPr txBox="1"/>
          <p:nvPr/>
        </p:nvSpPr>
        <p:spPr>
          <a:xfrm>
            <a:off x="14256000" y="216000"/>
            <a:ext cx="688256" cy="318924"/>
          </a:xfrm>
          <a:prstGeom prst="rect">
            <a:avLst/>
          </a:prstGeom>
          <a:noFill/>
          <a:ln w="12700">
            <a:solidFill>
              <a:schemeClr val="tx1"/>
            </a:solidFill>
          </a:ln>
        </p:spPr>
        <p:txBody>
          <a:bodyPr wrap="none" lIns="36000" tIns="36000" rIns="36000" bIns="36000" rtlCol="0">
            <a:spAutoFit/>
          </a:bodyPr>
          <a:lstStyle/>
          <a:p>
            <a:r>
              <a:rPr kumimoji="1" lang="ja-JP" altLang="en-US" sz="1600" dirty="0" smtClean="0">
                <a:latin typeface="Meiryo UI" panose="020B0604030504040204" pitchFamily="50" charset="-128"/>
                <a:ea typeface="Meiryo UI" panose="020B0604030504040204" pitchFamily="50" charset="-128"/>
              </a:rPr>
              <a:t>資料１</a:t>
            </a:r>
            <a:endParaRPr kumimoji="1" lang="ja-JP" altLang="en-US" sz="1600" dirty="0">
              <a:latin typeface="Meiryo UI" panose="020B0604030504040204" pitchFamily="50" charset="-128"/>
              <a:ea typeface="Meiryo UI" panose="020B0604030504040204" pitchFamily="50" charset="-128"/>
            </a:endParaRPr>
          </a:p>
        </p:txBody>
      </p:sp>
      <p:sp>
        <p:nvSpPr>
          <p:cNvPr id="166" name="テキスト ボックス 3"/>
          <p:cNvSpPr txBox="1"/>
          <p:nvPr/>
        </p:nvSpPr>
        <p:spPr>
          <a:xfrm>
            <a:off x="12300914" y="216000"/>
            <a:ext cx="1806585" cy="307777"/>
          </a:xfrm>
          <a:prstGeom prst="rect">
            <a:avLst/>
          </a:prstGeom>
          <a:noFill/>
          <a:ln w="6350">
            <a:noFill/>
            <a:prstDash val="dash"/>
          </a:ln>
          <a:effectLst/>
        </p:spPr>
        <p:txBody>
          <a:bodyPr rot="0" spcFirstLastPara="0" vert="horz" wrap="none" lIns="0" tIns="0" rIns="0" bIns="0" numCol="1" spcCol="0" rtlCol="0" fromWordArt="0" anchor="t" anchorCtr="0" forceAA="0" compatLnSpc="1">
            <a:prstTxWarp prst="textNoShape">
              <a:avLst/>
            </a:prstTxWarp>
            <a:spAutoFit/>
          </a:bodyPr>
          <a:lstStyle/>
          <a:p>
            <a:pPr marL="174625" indent="-174625" algn="r"/>
            <a:r>
              <a:rPr lang="ja-JP" altLang="en-US" sz="1000" kern="100" spc="-100" dirty="0" smtClean="0">
                <a:latin typeface="Meiryo UI" panose="020B0604030504040204" pitchFamily="50" charset="-128"/>
                <a:ea typeface="Meiryo UI" panose="020B0604030504040204" pitchFamily="50" charset="-128"/>
                <a:cs typeface="Times New Roman" panose="02020603050405020304" pitchFamily="18" charset="0"/>
              </a:rPr>
              <a:t>第</a:t>
            </a:r>
            <a:r>
              <a:rPr lang="ja-JP" altLang="en-US" sz="1000" kern="100" spc="-100" dirty="0">
                <a:latin typeface="Meiryo UI" panose="020B0604030504040204" pitchFamily="50" charset="-128"/>
                <a:ea typeface="Meiryo UI" panose="020B0604030504040204" pitchFamily="50" charset="-128"/>
                <a:cs typeface="Times New Roman" panose="02020603050405020304" pitchFamily="18" charset="0"/>
              </a:rPr>
              <a:t>６</a:t>
            </a:r>
            <a:r>
              <a:rPr lang="ja-JP" altLang="en-US" sz="1000" kern="100" spc="-100" dirty="0" smtClean="0">
                <a:latin typeface="Meiryo UI" panose="020B0604030504040204" pitchFamily="50" charset="-128"/>
                <a:ea typeface="Meiryo UI" panose="020B0604030504040204" pitchFamily="50" charset="-128"/>
                <a:cs typeface="Times New Roman" panose="02020603050405020304" pitchFamily="18" charset="0"/>
              </a:rPr>
              <a:t>回水と光のまちづくり推進会議資料</a:t>
            </a:r>
            <a:endParaRPr lang="en-US" altLang="ja-JP" sz="1000" kern="100" spc="-100" dirty="0" smtClean="0">
              <a:latin typeface="Meiryo UI" panose="020B0604030504040204" pitchFamily="50" charset="-128"/>
              <a:ea typeface="Meiryo UI" panose="020B0604030504040204" pitchFamily="50" charset="-128"/>
              <a:cs typeface="Times New Roman" panose="02020603050405020304" pitchFamily="18" charset="0"/>
            </a:endParaRPr>
          </a:p>
          <a:p>
            <a:pPr marL="174625" indent="-174625" algn="r"/>
            <a:r>
              <a:rPr lang="ja-JP" altLang="en-US" sz="1000" kern="100" dirty="0" smtClean="0">
                <a:latin typeface="Meiryo UI" panose="020B0604030504040204" pitchFamily="50" charset="-128"/>
                <a:ea typeface="Meiryo UI" panose="020B0604030504040204" pitchFamily="50" charset="-128"/>
                <a:cs typeface="Times New Roman" panose="02020603050405020304" pitchFamily="18" charset="0"/>
              </a:rPr>
              <a:t>平成</a:t>
            </a:r>
            <a:r>
              <a:rPr lang="en-US" altLang="ja-JP" sz="1000" kern="100" dirty="0" smtClean="0">
                <a:latin typeface="Meiryo UI" panose="020B0604030504040204" pitchFamily="50" charset="-128"/>
                <a:ea typeface="Meiryo UI" panose="020B0604030504040204" pitchFamily="50" charset="-128"/>
                <a:cs typeface="Times New Roman" panose="02020603050405020304" pitchFamily="18" charset="0"/>
              </a:rPr>
              <a:t>2</a:t>
            </a:r>
            <a:r>
              <a:rPr lang="ja-JP" altLang="en-US" sz="1000" kern="100" dirty="0" smtClean="0">
                <a:latin typeface="Meiryo UI" panose="020B0604030504040204" pitchFamily="50" charset="-128"/>
                <a:ea typeface="Meiryo UI" panose="020B0604030504040204" pitchFamily="50" charset="-128"/>
                <a:cs typeface="Times New Roman" panose="02020603050405020304" pitchFamily="18" charset="0"/>
              </a:rPr>
              <a:t>８年２月９日</a:t>
            </a:r>
            <a:endParaRPr lang="ja-JP" altLang="ja-JP" sz="1000" kern="100" dirty="0">
              <a:latin typeface="Meiryo UI" panose="020B0604030504040204" pitchFamily="50" charset="-128"/>
              <a:ea typeface="Meiryo UI" panose="020B0604030504040204" pitchFamily="50" charset="-128"/>
              <a:cs typeface="Times New Roman" panose="02020603050405020304" pitchFamily="18" charset="0"/>
            </a:endParaRPr>
          </a:p>
        </p:txBody>
      </p:sp>
      <p:sp>
        <p:nvSpPr>
          <p:cNvPr id="136" name="右矢印 135"/>
          <p:cNvSpPr/>
          <p:nvPr/>
        </p:nvSpPr>
        <p:spPr>
          <a:xfrm>
            <a:off x="6822000" y="1998000"/>
            <a:ext cx="252000" cy="756000"/>
          </a:xfrm>
          <a:prstGeom prst="rightArrow">
            <a:avLst>
              <a:gd name="adj1" fmla="val 50000"/>
              <a:gd name="adj2" fmla="val 70879"/>
            </a:avLst>
          </a:prstGeom>
          <a:solidFill>
            <a:sysClr val="windowText" lastClr="000000">
              <a:lumMod val="50000"/>
              <a:lumOff val="50000"/>
            </a:sysClr>
          </a:solidFill>
          <a:ln w="12700" cap="flat" cmpd="sng" algn="ctr">
            <a:solidFill>
              <a:sysClr val="windowText" lastClr="000000"/>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ja-JP" altLang="en-US">
              <a:latin typeface="HGPｺﾞｼｯｸM" panose="020B0600000000000000" pitchFamily="50" charset="-128"/>
              <a:ea typeface="HGPｺﾞｼｯｸM" panose="020B0600000000000000" pitchFamily="50" charset="-128"/>
            </a:endParaRPr>
          </a:p>
        </p:txBody>
      </p:sp>
      <p:pic>
        <p:nvPicPr>
          <p:cNvPr id="77" name="図 76"/>
          <p:cNvPicPr>
            <a:picLocks noChangeAspect="1"/>
          </p:cNvPicPr>
          <p:nvPr/>
        </p:nvPicPr>
        <p:blipFill rotWithShape="1">
          <a:blip r:embed="rId3" cstate="print">
            <a:extLst>
              <a:ext uri="{28A0092B-C50C-407E-A947-70E740481C1C}">
                <a14:useLocalDpi xmlns:a14="http://schemas.microsoft.com/office/drawing/2010/main" val="0"/>
              </a:ext>
            </a:extLst>
          </a:blip>
          <a:srcRect/>
          <a:stretch/>
        </p:blipFill>
        <p:spPr>
          <a:xfrm>
            <a:off x="13644000" y="2046725"/>
            <a:ext cx="1080000" cy="651600"/>
          </a:xfrm>
          <a:prstGeom prst="rect">
            <a:avLst/>
          </a:prstGeom>
        </p:spPr>
      </p:pic>
      <p:pic>
        <p:nvPicPr>
          <p:cNvPr id="78"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3644000" y="1193975"/>
            <a:ext cx="1080000" cy="8057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9" name="Picture 2" descr="E:\LIB\水都フォルダ\★★画像セレクト版\天の川伝説.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3644000" y="2742818"/>
            <a:ext cx="1080000" cy="8078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2" name="正方形/長方形 71"/>
          <p:cNvSpPr/>
          <p:nvPr/>
        </p:nvSpPr>
        <p:spPr>
          <a:xfrm>
            <a:off x="12768108" y="10314474"/>
            <a:ext cx="1856598" cy="123111"/>
          </a:xfrm>
          <a:prstGeom prst="rect">
            <a:avLst/>
          </a:prstGeom>
          <a:noFill/>
        </p:spPr>
        <p:txBody>
          <a:bodyPr wrap="none" lIns="0" tIns="0" rIns="0" bIns="0">
            <a:spAutoFit/>
          </a:bodyPr>
          <a:lstStyle/>
          <a:p>
            <a:r>
              <a:rPr lang="ja-JP" altLang="en-US" sz="800" b="1" spc="-40" dirty="0" smtClean="0">
                <a:solidFill>
                  <a:schemeClr val="bg1"/>
                </a:solidFill>
                <a:latin typeface="Meiryo UI" panose="020B0604030504040204" pitchFamily="50" charset="-128"/>
                <a:ea typeface="Meiryo UI" panose="020B0604030504040204" pitchFamily="50" charset="-128"/>
              </a:rPr>
              <a:t>フォーラムイメージ</a:t>
            </a:r>
            <a:r>
              <a:rPr lang="ja-JP" altLang="en-US" sz="700" b="1" spc="-40" dirty="0" smtClean="0">
                <a:solidFill>
                  <a:schemeClr val="bg1"/>
                </a:solidFill>
                <a:latin typeface="Meiryo UI" panose="020B0604030504040204" pitchFamily="50" charset="-128"/>
                <a:ea typeface="Meiryo UI" panose="020B0604030504040204" pitchFamily="50" charset="-128"/>
              </a:rPr>
              <a:t>（出典：ミズベリング大阪会議）</a:t>
            </a:r>
            <a:endParaRPr lang="ja-JP" altLang="en-US" sz="700" b="1" spc="-40" dirty="0">
              <a:solidFill>
                <a:schemeClr val="bg1"/>
              </a:solidFill>
              <a:latin typeface="Meiryo UI" panose="020B0604030504040204" pitchFamily="50" charset="-128"/>
              <a:ea typeface="Meiryo UI" panose="020B0604030504040204" pitchFamily="50" charset="-128"/>
            </a:endParaRPr>
          </a:p>
        </p:txBody>
      </p:sp>
      <p:sp>
        <p:nvSpPr>
          <p:cNvPr id="3" name="二等辺三角形 2"/>
          <p:cNvSpPr/>
          <p:nvPr/>
        </p:nvSpPr>
        <p:spPr>
          <a:xfrm rot="10800000">
            <a:off x="8167950" y="3600000"/>
            <a:ext cx="800100" cy="219766"/>
          </a:xfrm>
          <a:prstGeom prst="triangl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8" name="テキスト ボックス 3"/>
          <p:cNvSpPr txBox="1"/>
          <p:nvPr/>
        </p:nvSpPr>
        <p:spPr>
          <a:xfrm>
            <a:off x="480264" y="3829797"/>
            <a:ext cx="12083736" cy="276999"/>
          </a:xfrm>
          <a:prstGeom prst="rect">
            <a:avLst/>
          </a:prstGeom>
          <a:noFill/>
          <a:ln w="6350">
            <a:noFill/>
            <a:prstDash val="dash"/>
          </a:ln>
          <a:effectLst/>
        </p:spPr>
        <p:txBody>
          <a:bodyPr rot="0" spcFirstLastPara="0" vert="horz" wrap="square" lIns="0" tIns="0" rIns="0" bIns="0" numCol="1" spcCol="0" rtlCol="0" fromWordArt="0" anchor="t" anchorCtr="0" forceAA="0" compatLnSpc="1">
            <a:prstTxWarp prst="textNoShape">
              <a:avLst/>
            </a:prstTxWarp>
            <a:spAutoFit/>
          </a:bodyPr>
          <a:lstStyle>
            <a:defPPr>
              <a:defRPr lang="ja-JP"/>
            </a:defPPr>
            <a:lvl1pPr marL="0" algn="l" defTabSz="1238921" rtl="0" eaLnBrk="1" latinLnBrk="0" hangingPunct="1">
              <a:defRPr kumimoji="1" sz="2439" kern="1200">
                <a:solidFill>
                  <a:schemeClr val="tx1"/>
                </a:solidFill>
                <a:latin typeface="+mn-lt"/>
                <a:ea typeface="+mn-ea"/>
                <a:cs typeface="+mn-cs"/>
              </a:defRPr>
            </a:lvl1pPr>
            <a:lvl2pPr marL="619460" algn="l" defTabSz="1238921" rtl="0" eaLnBrk="1" latinLnBrk="0" hangingPunct="1">
              <a:defRPr kumimoji="1" sz="2439" kern="1200">
                <a:solidFill>
                  <a:schemeClr val="tx1"/>
                </a:solidFill>
                <a:latin typeface="+mn-lt"/>
                <a:ea typeface="+mn-ea"/>
                <a:cs typeface="+mn-cs"/>
              </a:defRPr>
            </a:lvl2pPr>
            <a:lvl3pPr marL="1238921" algn="l" defTabSz="1238921" rtl="0" eaLnBrk="1" latinLnBrk="0" hangingPunct="1">
              <a:defRPr kumimoji="1" sz="2439" kern="1200">
                <a:solidFill>
                  <a:schemeClr val="tx1"/>
                </a:solidFill>
                <a:latin typeface="+mn-lt"/>
                <a:ea typeface="+mn-ea"/>
                <a:cs typeface="+mn-cs"/>
              </a:defRPr>
            </a:lvl3pPr>
            <a:lvl4pPr marL="1858381" algn="l" defTabSz="1238921" rtl="0" eaLnBrk="1" latinLnBrk="0" hangingPunct="1">
              <a:defRPr kumimoji="1" sz="2439" kern="1200">
                <a:solidFill>
                  <a:schemeClr val="tx1"/>
                </a:solidFill>
                <a:latin typeface="+mn-lt"/>
                <a:ea typeface="+mn-ea"/>
                <a:cs typeface="+mn-cs"/>
              </a:defRPr>
            </a:lvl4pPr>
            <a:lvl5pPr marL="2477841" algn="l" defTabSz="1238921" rtl="0" eaLnBrk="1" latinLnBrk="0" hangingPunct="1">
              <a:defRPr kumimoji="1" sz="2439" kern="1200">
                <a:solidFill>
                  <a:schemeClr val="tx1"/>
                </a:solidFill>
                <a:latin typeface="+mn-lt"/>
                <a:ea typeface="+mn-ea"/>
                <a:cs typeface="+mn-cs"/>
              </a:defRPr>
            </a:lvl5pPr>
            <a:lvl6pPr marL="3097301" algn="l" defTabSz="1238921" rtl="0" eaLnBrk="1" latinLnBrk="0" hangingPunct="1">
              <a:defRPr kumimoji="1" sz="2439" kern="1200">
                <a:solidFill>
                  <a:schemeClr val="tx1"/>
                </a:solidFill>
                <a:latin typeface="+mn-lt"/>
                <a:ea typeface="+mn-ea"/>
                <a:cs typeface="+mn-cs"/>
              </a:defRPr>
            </a:lvl6pPr>
            <a:lvl7pPr marL="3716762" algn="l" defTabSz="1238921" rtl="0" eaLnBrk="1" latinLnBrk="0" hangingPunct="1">
              <a:defRPr kumimoji="1" sz="2439" kern="1200">
                <a:solidFill>
                  <a:schemeClr val="tx1"/>
                </a:solidFill>
                <a:latin typeface="+mn-lt"/>
                <a:ea typeface="+mn-ea"/>
                <a:cs typeface="+mn-cs"/>
              </a:defRPr>
            </a:lvl7pPr>
            <a:lvl8pPr marL="4336222" algn="l" defTabSz="1238921" rtl="0" eaLnBrk="1" latinLnBrk="0" hangingPunct="1">
              <a:defRPr kumimoji="1" sz="2439" kern="1200">
                <a:solidFill>
                  <a:schemeClr val="tx1"/>
                </a:solidFill>
                <a:latin typeface="+mn-lt"/>
                <a:ea typeface="+mn-ea"/>
                <a:cs typeface="+mn-cs"/>
              </a:defRPr>
            </a:lvl8pPr>
            <a:lvl9pPr marL="4955682" algn="l" defTabSz="1238921" rtl="0" eaLnBrk="1" latinLnBrk="0" hangingPunct="1">
              <a:defRPr kumimoji="1" sz="2439" kern="1200">
                <a:solidFill>
                  <a:schemeClr val="tx1"/>
                </a:solidFill>
                <a:latin typeface="+mn-lt"/>
                <a:ea typeface="+mn-ea"/>
                <a:cs typeface="+mn-cs"/>
              </a:defRPr>
            </a:lvl9pPr>
          </a:lstStyle>
          <a:p>
            <a:r>
              <a:rPr lang="ja-JP" altLang="en-US" sz="1800" b="1" kern="100" dirty="0" smtClean="0">
                <a:latin typeface="Meiryo UI" panose="020B0604030504040204" pitchFamily="50" charset="-128"/>
                <a:ea typeface="Meiryo UI" panose="020B0604030504040204" pitchFamily="50" charset="-128"/>
                <a:cs typeface="Times New Roman" panose="02020603050405020304" pitchFamily="18" charset="0"/>
              </a:rPr>
              <a:t>３．プロモーション： 質の追求（水都大阪のブランディング化）＋量の対応（</a:t>
            </a:r>
            <a:r>
              <a:rPr lang="ja-JP" altLang="en-US" sz="1800" b="1" kern="100" spc="-100" dirty="0" smtClean="0">
                <a:latin typeface="Meiryo UI" panose="020B0604030504040204" pitchFamily="50" charset="-128"/>
                <a:ea typeface="Meiryo UI" panose="020B0604030504040204" pitchFamily="50" charset="-128"/>
                <a:cs typeface="Times New Roman" panose="02020603050405020304" pitchFamily="18" charset="0"/>
              </a:rPr>
              <a:t>インバウンド</a:t>
            </a:r>
            <a:r>
              <a:rPr lang="ja-JP" altLang="en-US" sz="1800" b="1" kern="100" spc="-100" dirty="0">
                <a:latin typeface="Meiryo UI" panose="020B0604030504040204" pitchFamily="50" charset="-128"/>
                <a:ea typeface="Meiryo UI" panose="020B0604030504040204" pitchFamily="50" charset="-128"/>
                <a:cs typeface="Times New Roman" panose="02020603050405020304" pitchFamily="18" charset="0"/>
              </a:rPr>
              <a:t>の</a:t>
            </a:r>
            <a:r>
              <a:rPr lang="ja-JP" altLang="en-US" sz="1800" b="1" kern="100" spc="-100" dirty="0" smtClean="0">
                <a:latin typeface="Meiryo UI" panose="020B0604030504040204" pitchFamily="50" charset="-128"/>
                <a:ea typeface="Meiryo UI" panose="020B0604030504040204" pitchFamily="50" charset="-128"/>
                <a:cs typeface="Times New Roman" panose="02020603050405020304" pitchFamily="18" charset="0"/>
              </a:rPr>
              <a:t>水辺への</a:t>
            </a:r>
            <a:r>
              <a:rPr lang="ja-JP" altLang="en-US" sz="1800" b="1" kern="100" spc="-100" dirty="0">
                <a:latin typeface="Meiryo UI" panose="020B0604030504040204" pitchFamily="50" charset="-128"/>
                <a:ea typeface="Meiryo UI" panose="020B0604030504040204" pitchFamily="50" charset="-128"/>
                <a:cs typeface="Times New Roman" panose="02020603050405020304" pitchFamily="18" charset="0"/>
              </a:rPr>
              <a:t>取り込</a:t>
            </a:r>
            <a:r>
              <a:rPr lang="ja-JP" altLang="en-US" sz="1800" b="1" kern="100" spc="-100" dirty="0" smtClean="0">
                <a:latin typeface="Meiryo UI" panose="020B0604030504040204" pitchFamily="50" charset="-128"/>
                <a:ea typeface="Meiryo UI" panose="020B0604030504040204" pitchFamily="50" charset="-128"/>
                <a:cs typeface="Times New Roman" panose="02020603050405020304" pitchFamily="18" charset="0"/>
              </a:rPr>
              <a:t>み）</a:t>
            </a:r>
            <a:endParaRPr lang="ja-JP" altLang="ja-JP" sz="1800" b="1" kern="100" spc="-100" dirty="0">
              <a:latin typeface="Meiryo UI" panose="020B0604030504040204" pitchFamily="50" charset="-128"/>
              <a:ea typeface="Meiryo UI" panose="020B0604030504040204" pitchFamily="50" charset="-128"/>
              <a:cs typeface="Times New Roman" panose="02020603050405020304" pitchFamily="18" charset="0"/>
            </a:endParaRPr>
          </a:p>
        </p:txBody>
      </p:sp>
      <p:sp>
        <p:nvSpPr>
          <p:cNvPr id="55" name="テキスト ボックス 3"/>
          <p:cNvSpPr txBox="1"/>
          <p:nvPr/>
        </p:nvSpPr>
        <p:spPr>
          <a:xfrm>
            <a:off x="2306607" y="4320000"/>
            <a:ext cx="3492387" cy="408623"/>
          </a:xfrm>
          <a:prstGeom prst="roundRect">
            <a:avLst/>
          </a:prstGeom>
          <a:ln/>
        </p:spPr>
        <p:style>
          <a:lnRef idx="3">
            <a:schemeClr val="lt1"/>
          </a:lnRef>
          <a:fillRef idx="1">
            <a:schemeClr val="accent4"/>
          </a:fillRef>
          <a:effectRef idx="1">
            <a:schemeClr val="accent4"/>
          </a:effectRef>
          <a:fontRef idx="minor">
            <a:schemeClr val="lt1"/>
          </a:fontRef>
        </p:style>
        <p:txBody>
          <a:bodyPr rot="0" spcFirstLastPara="0" vert="horz" wrap="square" lIns="0" tIns="0" rIns="0" bIns="0" numCol="1" spcCol="0" rtlCol="0" fromWordArt="0" anchor="ctr" anchorCtr="0" forceAA="0" compatLnSpc="1">
            <a:prstTxWarp prst="textNoShape">
              <a:avLst/>
            </a:prstTxWarp>
            <a:spAutoFit/>
          </a:bodyPr>
          <a:lstStyle>
            <a:defPPr>
              <a:defRPr lang="ja-JP"/>
            </a:defPPr>
            <a:lvl1pPr marL="0" algn="l" defTabSz="1238921" rtl="0" eaLnBrk="1" latinLnBrk="0" hangingPunct="1">
              <a:defRPr kumimoji="1" sz="2439" kern="1200">
                <a:solidFill>
                  <a:schemeClr val="lt1"/>
                </a:solidFill>
                <a:latin typeface="+mn-lt"/>
                <a:ea typeface="+mn-ea"/>
                <a:cs typeface="+mn-cs"/>
              </a:defRPr>
            </a:lvl1pPr>
            <a:lvl2pPr marL="619460" algn="l" defTabSz="1238921" rtl="0" eaLnBrk="1" latinLnBrk="0" hangingPunct="1">
              <a:defRPr kumimoji="1" sz="2439" kern="1200">
                <a:solidFill>
                  <a:schemeClr val="lt1"/>
                </a:solidFill>
                <a:latin typeface="+mn-lt"/>
                <a:ea typeface="+mn-ea"/>
                <a:cs typeface="+mn-cs"/>
              </a:defRPr>
            </a:lvl2pPr>
            <a:lvl3pPr marL="1238921" algn="l" defTabSz="1238921" rtl="0" eaLnBrk="1" latinLnBrk="0" hangingPunct="1">
              <a:defRPr kumimoji="1" sz="2439" kern="1200">
                <a:solidFill>
                  <a:schemeClr val="lt1"/>
                </a:solidFill>
                <a:latin typeface="+mn-lt"/>
                <a:ea typeface="+mn-ea"/>
                <a:cs typeface="+mn-cs"/>
              </a:defRPr>
            </a:lvl3pPr>
            <a:lvl4pPr marL="1858381" algn="l" defTabSz="1238921" rtl="0" eaLnBrk="1" latinLnBrk="0" hangingPunct="1">
              <a:defRPr kumimoji="1" sz="2439" kern="1200">
                <a:solidFill>
                  <a:schemeClr val="lt1"/>
                </a:solidFill>
                <a:latin typeface="+mn-lt"/>
                <a:ea typeface="+mn-ea"/>
                <a:cs typeface="+mn-cs"/>
              </a:defRPr>
            </a:lvl4pPr>
            <a:lvl5pPr marL="2477841" algn="l" defTabSz="1238921" rtl="0" eaLnBrk="1" latinLnBrk="0" hangingPunct="1">
              <a:defRPr kumimoji="1" sz="2439" kern="1200">
                <a:solidFill>
                  <a:schemeClr val="lt1"/>
                </a:solidFill>
                <a:latin typeface="+mn-lt"/>
                <a:ea typeface="+mn-ea"/>
                <a:cs typeface="+mn-cs"/>
              </a:defRPr>
            </a:lvl5pPr>
            <a:lvl6pPr marL="3097301" algn="l" defTabSz="1238921" rtl="0" eaLnBrk="1" latinLnBrk="0" hangingPunct="1">
              <a:defRPr kumimoji="1" sz="2439" kern="1200">
                <a:solidFill>
                  <a:schemeClr val="lt1"/>
                </a:solidFill>
                <a:latin typeface="+mn-lt"/>
                <a:ea typeface="+mn-ea"/>
                <a:cs typeface="+mn-cs"/>
              </a:defRPr>
            </a:lvl6pPr>
            <a:lvl7pPr marL="3716762" algn="l" defTabSz="1238921" rtl="0" eaLnBrk="1" latinLnBrk="0" hangingPunct="1">
              <a:defRPr kumimoji="1" sz="2439" kern="1200">
                <a:solidFill>
                  <a:schemeClr val="lt1"/>
                </a:solidFill>
                <a:latin typeface="+mn-lt"/>
                <a:ea typeface="+mn-ea"/>
                <a:cs typeface="+mn-cs"/>
              </a:defRPr>
            </a:lvl7pPr>
            <a:lvl8pPr marL="4336222" algn="l" defTabSz="1238921" rtl="0" eaLnBrk="1" latinLnBrk="0" hangingPunct="1">
              <a:defRPr kumimoji="1" sz="2439" kern="1200">
                <a:solidFill>
                  <a:schemeClr val="lt1"/>
                </a:solidFill>
                <a:latin typeface="+mn-lt"/>
                <a:ea typeface="+mn-ea"/>
                <a:cs typeface="+mn-cs"/>
              </a:defRPr>
            </a:lvl8pPr>
            <a:lvl9pPr marL="4955682" algn="l" defTabSz="1238921" rtl="0" eaLnBrk="1" latinLnBrk="0" hangingPunct="1">
              <a:defRPr kumimoji="1" sz="2439" kern="1200">
                <a:solidFill>
                  <a:schemeClr val="lt1"/>
                </a:solidFill>
                <a:latin typeface="+mn-lt"/>
                <a:ea typeface="+mn-ea"/>
                <a:cs typeface="+mn-cs"/>
              </a:defRPr>
            </a:lvl9pPr>
          </a:lstStyle>
          <a:p>
            <a:pPr algn="ctr">
              <a:lnSpc>
                <a:spcPct val="150000"/>
              </a:lnSpc>
              <a:spcAft>
                <a:spcPts val="0"/>
              </a:spcAft>
            </a:pPr>
            <a:r>
              <a:rPr lang="ja-JP" altLang="en-US" sz="1600" kern="100" dirty="0" smtClean="0">
                <a:latin typeface="HGPｺﾞｼｯｸE" panose="020B0900000000000000" pitchFamily="50" charset="-128"/>
                <a:ea typeface="HGPｺﾞｼｯｸE" panose="020B0900000000000000" pitchFamily="50" charset="-128"/>
                <a:cs typeface="Times New Roman" panose="02020603050405020304" pitchFamily="18" charset="0"/>
              </a:rPr>
              <a:t>Ｈ２７年度の取組み（成果・課題）</a:t>
            </a:r>
            <a:endParaRPr lang="ja-JP" sz="1600" kern="100" dirty="0">
              <a:effectLst/>
              <a:latin typeface="HGPｺﾞｼｯｸE" panose="020B0900000000000000" pitchFamily="50" charset="-128"/>
              <a:ea typeface="HGPｺﾞｼｯｸE" panose="020B0900000000000000" pitchFamily="50" charset="-128"/>
              <a:cs typeface="Times New Roman" panose="02020603050405020304" pitchFamily="18" charset="0"/>
            </a:endParaRPr>
          </a:p>
        </p:txBody>
      </p:sp>
      <p:sp>
        <p:nvSpPr>
          <p:cNvPr id="57" name="テキスト ボックス 3"/>
          <p:cNvSpPr txBox="1"/>
          <p:nvPr/>
        </p:nvSpPr>
        <p:spPr>
          <a:xfrm>
            <a:off x="9431883" y="6530460"/>
            <a:ext cx="5192823" cy="3845570"/>
          </a:xfrm>
          <a:prstGeom prst="rect">
            <a:avLst/>
          </a:prstGeom>
          <a:noFill/>
          <a:ln w="12700">
            <a:solidFill>
              <a:srgbClr val="FF0000"/>
            </a:solidFill>
            <a:prstDash val="sysDash"/>
          </a:ln>
          <a:effectLst/>
        </p:spPr>
        <p:txBody>
          <a:bodyPr rot="0" spcFirstLastPara="0" vert="horz" wrap="square" lIns="36000" tIns="0" rIns="0" bIns="0" numCol="1" spcCol="0" rtlCol="0" fromWordArt="0" anchor="t" anchorCtr="0" forceAA="0" compatLnSpc="1">
            <a:prstTxWarp prst="textNoShape">
              <a:avLst/>
            </a:prstTxWarp>
            <a:noAutofit/>
          </a:bodyPr>
          <a:lstStyle/>
          <a:p>
            <a:endParaRPr lang="en-US" altLang="ja-JP" sz="1400" kern="100" dirty="0" smtClean="0">
              <a:latin typeface="Meiryo UI" panose="020B0604030504040204" pitchFamily="50" charset="-128"/>
              <a:ea typeface="Meiryo UI" panose="020B0604030504040204" pitchFamily="50" charset="-128"/>
              <a:cs typeface="Times New Roman" panose="02020603050405020304" pitchFamily="18" charset="0"/>
            </a:endParaRPr>
          </a:p>
          <a:p>
            <a:endParaRPr lang="en-US" altLang="ja-JP" sz="1400" kern="100" dirty="0">
              <a:latin typeface="Meiryo UI" panose="020B0604030504040204" pitchFamily="50" charset="-128"/>
              <a:ea typeface="Meiryo UI" panose="020B0604030504040204" pitchFamily="50" charset="-128"/>
              <a:cs typeface="Times New Roman" panose="02020603050405020304" pitchFamily="18" charset="0"/>
            </a:endParaRPr>
          </a:p>
          <a:p>
            <a:pPr>
              <a:spcBef>
                <a:spcPts val="900"/>
              </a:spcBef>
            </a:pPr>
            <a:r>
              <a:rPr lang="ja-JP" altLang="en-US" sz="1600" kern="100" dirty="0" smtClean="0">
                <a:latin typeface="Meiryo UI" panose="020B0604030504040204" pitchFamily="50" charset="-128"/>
                <a:ea typeface="Meiryo UI" panose="020B0604030504040204" pitchFamily="50" charset="-128"/>
                <a:cs typeface="Times New Roman" panose="02020603050405020304" pitchFamily="18" charset="0"/>
              </a:rPr>
              <a:t>☆</a:t>
            </a:r>
            <a:r>
              <a:rPr lang="ja-JP" altLang="en-US" sz="1600" kern="100" dirty="0">
                <a:latin typeface="Meiryo UI" panose="020B0604030504040204" pitchFamily="50" charset="-128"/>
                <a:ea typeface="Meiryo UI" panose="020B0604030504040204" pitchFamily="50" charset="-128"/>
                <a:cs typeface="Times New Roman" panose="02020603050405020304" pitchFamily="18" charset="0"/>
              </a:rPr>
              <a:t>取組み</a:t>
            </a:r>
            <a:r>
              <a:rPr lang="ja-JP" altLang="en-US" sz="1600" kern="100" dirty="0" smtClean="0">
                <a:latin typeface="Meiryo UI" panose="020B0604030504040204" pitchFamily="50" charset="-128"/>
                <a:ea typeface="Meiryo UI" panose="020B0604030504040204" pitchFamily="50" charset="-128"/>
                <a:cs typeface="Times New Roman" panose="02020603050405020304" pitchFamily="18" charset="0"/>
              </a:rPr>
              <a:t>方針：情報のイメージ化、発信の拡大・効率化</a:t>
            </a:r>
            <a:endParaRPr lang="en-US" altLang="ja-JP" sz="1600" kern="100" dirty="0" smtClean="0">
              <a:latin typeface="Meiryo UI" panose="020B0604030504040204" pitchFamily="50" charset="-128"/>
              <a:ea typeface="Meiryo UI" panose="020B0604030504040204" pitchFamily="50" charset="-128"/>
              <a:cs typeface="Times New Roman" panose="02020603050405020304" pitchFamily="18" charset="0"/>
            </a:endParaRPr>
          </a:p>
          <a:p>
            <a:pPr>
              <a:spcBef>
                <a:spcPts val="600"/>
              </a:spcBef>
            </a:pPr>
            <a:r>
              <a:rPr lang="ja-JP" altLang="en-US" sz="1800" kern="100" dirty="0" smtClean="0">
                <a:latin typeface="Meiryo UI" panose="020B0604030504040204" pitchFamily="50" charset="-128"/>
                <a:ea typeface="Meiryo UI" panose="020B0604030504040204" pitchFamily="50" charset="-128"/>
                <a:cs typeface="Times New Roman" panose="02020603050405020304" pitchFamily="18" charset="0"/>
              </a:rPr>
              <a:t>◆水</a:t>
            </a:r>
            <a:r>
              <a:rPr lang="ja-JP" altLang="en-US" sz="1800" kern="100" dirty="0">
                <a:latin typeface="Meiryo UI" panose="020B0604030504040204" pitchFamily="50" charset="-128"/>
                <a:ea typeface="Meiryo UI" panose="020B0604030504040204" pitchFamily="50" charset="-128"/>
                <a:cs typeface="Times New Roman" panose="02020603050405020304" pitchFamily="18" charset="0"/>
              </a:rPr>
              <a:t>都</a:t>
            </a:r>
            <a:r>
              <a:rPr lang="ja-JP" altLang="en-US" sz="1800" kern="100" dirty="0" smtClean="0">
                <a:latin typeface="Meiryo UI" panose="020B0604030504040204" pitchFamily="50" charset="-128"/>
                <a:ea typeface="Meiryo UI" panose="020B0604030504040204" pitchFamily="50" charset="-128"/>
                <a:cs typeface="Times New Roman" panose="02020603050405020304" pitchFamily="18" charset="0"/>
              </a:rPr>
              <a:t>大阪イメージ構築のための</a:t>
            </a:r>
            <a:r>
              <a:rPr lang="en-US" altLang="ja-JP" sz="1800" kern="100" dirty="0" smtClean="0">
                <a:latin typeface="Meiryo UI" panose="020B0604030504040204" pitchFamily="50" charset="-128"/>
                <a:ea typeface="Meiryo UI" panose="020B0604030504040204" pitchFamily="50" charset="-128"/>
                <a:cs typeface="Times New Roman" panose="02020603050405020304" pitchFamily="18" charset="0"/>
              </a:rPr>
              <a:t>PR</a:t>
            </a:r>
            <a:r>
              <a:rPr lang="ja-JP" altLang="en-US" sz="1800" kern="100" dirty="0" smtClean="0">
                <a:latin typeface="Meiryo UI" panose="020B0604030504040204" pitchFamily="50" charset="-128"/>
                <a:ea typeface="Meiryo UI" panose="020B0604030504040204" pitchFamily="50" charset="-128"/>
                <a:cs typeface="Times New Roman" panose="02020603050405020304" pitchFamily="18" charset="0"/>
              </a:rPr>
              <a:t>ｺﾝﾃﾝﾂの作成</a:t>
            </a:r>
            <a:endParaRPr lang="en-US" altLang="ja-JP" sz="1800" kern="100" dirty="0">
              <a:latin typeface="Meiryo UI" panose="020B0604030504040204" pitchFamily="50" charset="-128"/>
              <a:ea typeface="Meiryo UI" panose="020B0604030504040204" pitchFamily="50" charset="-128"/>
              <a:cs typeface="Times New Roman" panose="02020603050405020304" pitchFamily="18" charset="0"/>
            </a:endParaRPr>
          </a:p>
          <a:p>
            <a:r>
              <a:rPr lang="ja-JP" altLang="en-US" sz="1200" kern="100" dirty="0" smtClean="0">
                <a:latin typeface="Meiryo UI" panose="020B0604030504040204" pitchFamily="50" charset="-128"/>
                <a:ea typeface="Meiryo UI" panose="020B0604030504040204" pitchFamily="50" charset="-128"/>
                <a:cs typeface="Times New Roman" panose="02020603050405020304" pitchFamily="18" charset="0"/>
              </a:rPr>
              <a:t>　 </a:t>
            </a:r>
            <a:r>
              <a:rPr lang="ja-JP" altLang="en-US" sz="1400" kern="100" dirty="0" smtClean="0">
                <a:latin typeface="Meiryo UI" panose="020B0604030504040204" pitchFamily="50" charset="-128"/>
                <a:ea typeface="Meiryo UI" panose="020B0604030504040204" pitchFamily="50" charset="-128"/>
                <a:cs typeface="Times New Roman" panose="02020603050405020304" pitchFamily="18" charset="0"/>
              </a:rPr>
              <a:t>・コンテンツ作成のための素材収集</a:t>
            </a:r>
            <a:endParaRPr lang="en-US" altLang="ja-JP" sz="1400" kern="100" dirty="0" smtClean="0">
              <a:latin typeface="Meiryo UI" panose="020B0604030504040204" pitchFamily="50" charset="-128"/>
              <a:ea typeface="Meiryo UI" panose="020B0604030504040204" pitchFamily="50" charset="-128"/>
              <a:cs typeface="Times New Roman" panose="02020603050405020304" pitchFamily="18" charset="0"/>
            </a:endParaRPr>
          </a:p>
          <a:p>
            <a:r>
              <a:rPr lang="ja-JP" altLang="en-US" sz="1400" kern="100" dirty="0" smtClean="0">
                <a:latin typeface="Meiryo UI" panose="020B0604030504040204" pitchFamily="50" charset="-128"/>
                <a:ea typeface="Meiryo UI" panose="020B0604030504040204" pitchFamily="50" charset="-128"/>
                <a:cs typeface="Times New Roman" panose="02020603050405020304" pitchFamily="18" charset="0"/>
              </a:rPr>
              <a:t>　 ・定常</a:t>
            </a:r>
            <a:r>
              <a:rPr lang="ja-JP" altLang="en-US" sz="1400" kern="100" dirty="0">
                <a:latin typeface="Meiryo UI" panose="020B0604030504040204" pitchFamily="50" charset="-128"/>
                <a:ea typeface="Meiryo UI" panose="020B0604030504040204" pitchFamily="50" charset="-128"/>
                <a:cs typeface="Times New Roman" panose="02020603050405020304" pitchFamily="18" charset="0"/>
              </a:rPr>
              <a:t>的</a:t>
            </a:r>
            <a:r>
              <a:rPr lang="ja-JP" altLang="en-US" sz="1400" kern="100" dirty="0" smtClean="0">
                <a:latin typeface="Meiryo UI" panose="020B0604030504040204" pitchFamily="50" charset="-128"/>
                <a:ea typeface="Meiryo UI" panose="020B0604030504040204" pitchFamily="50" charset="-128"/>
                <a:cs typeface="Times New Roman" panose="02020603050405020304" pitchFamily="18" charset="0"/>
              </a:rPr>
              <a:t>に</a:t>
            </a:r>
            <a:r>
              <a:rPr lang="ja-JP" altLang="en-US" sz="1400" kern="100" dirty="0">
                <a:latin typeface="Meiryo UI" panose="020B0604030504040204" pitchFamily="50" charset="-128"/>
                <a:ea typeface="Meiryo UI" panose="020B0604030504040204" pitchFamily="50" charset="-128"/>
                <a:cs typeface="Times New Roman" panose="02020603050405020304" pitchFamily="18" charset="0"/>
              </a:rPr>
              <a:t>使用</a:t>
            </a:r>
            <a:r>
              <a:rPr lang="ja-JP" altLang="en-US" sz="1400" kern="100" dirty="0" smtClean="0">
                <a:latin typeface="Meiryo UI" panose="020B0604030504040204" pitchFamily="50" charset="-128"/>
                <a:ea typeface="Meiryo UI" panose="020B0604030504040204" pitchFamily="50" charset="-128"/>
                <a:cs typeface="Times New Roman" panose="02020603050405020304" pitchFamily="18" charset="0"/>
              </a:rPr>
              <a:t>できるコンテンツの作成とポスター</a:t>
            </a:r>
            <a:r>
              <a:rPr lang="ja-JP" altLang="en-US" sz="1400" kern="100" dirty="0">
                <a:latin typeface="Meiryo UI" panose="020B0604030504040204" pitchFamily="50" charset="-128"/>
                <a:ea typeface="Meiryo UI" panose="020B0604030504040204" pitchFamily="50" charset="-128"/>
                <a:cs typeface="Times New Roman" panose="02020603050405020304" pitchFamily="18" charset="0"/>
              </a:rPr>
              <a:t>・</a:t>
            </a:r>
            <a:r>
              <a:rPr lang="ja-JP" altLang="en-US" sz="1400" kern="100" dirty="0" smtClean="0">
                <a:latin typeface="Meiryo UI" panose="020B0604030504040204" pitchFamily="50" charset="-128"/>
                <a:ea typeface="Meiryo UI" panose="020B0604030504040204" pitchFamily="50" charset="-128"/>
                <a:cs typeface="Times New Roman" panose="02020603050405020304" pitchFamily="18" charset="0"/>
              </a:rPr>
              <a:t>チラシ等</a:t>
            </a:r>
            <a:r>
              <a:rPr lang="ja-JP" altLang="en-US" sz="1400" kern="100" dirty="0">
                <a:latin typeface="Meiryo UI" panose="020B0604030504040204" pitchFamily="50" charset="-128"/>
                <a:ea typeface="Meiryo UI" panose="020B0604030504040204" pitchFamily="50" charset="-128"/>
                <a:cs typeface="Times New Roman" panose="02020603050405020304" pitchFamily="18" charset="0"/>
              </a:rPr>
              <a:t>へ</a:t>
            </a:r>
            <a:r>
              <a:rPr lang="ja-JP" altLang="en-US" sz="1400" kern="100" dirty="0" smtClean="0">
                <a:latin typeface="Meiryo UI" panose="020B0604030504040204" pitchFamily="50" charset="-128"/>
                <a:ea typeface="Meiryo UI" panose="020B0604030504040204" pitchFamily="50" charset="-128"/>
                <a:cs typeface="Times New Roman" panose="02020603050405020304" pitchFamily="18" charset="0"/>
              </a:rPr>
              <a:t>の活用</a:t>
            </a:r>
            <a:endParaRPr lang="en-US" altLang="ja-JP" sz="1400" kern="100" dirty="0" smtClean="0">
              <a:latin typeface="Meiryo UI" panose="020B0604030504040204" pitchFamily="50" charset="-128"/>
              <a:ea typeface="Meiryo UI" panose="020B0604030504040204" pitchFamily="50" charset="-128"/>
              <a:cs typeface="Times New Roman" panose="02020603050405020304" pitchFamily="18" charset="0"/>
            </a:endParaRPr>
          </a:p>
          <a:p>
            <a:r>
              <a:rPr lang="ja-JP" altLang="en-US" sz="1400" kern="100" dirty="0">
                <a:latin typeface="Meiryo UI" panose="020B0604030504040204" pitchFamily="50" charset="-128"/>
                <a:ea typeface="Meiryo UI" panose="020B0604030504040204" pitchFamily="50" charset="-128"/>
                <a:cs typeface="Times New Roman" panose="02020603050405020304" pitchFamily="18" charset="0"/>
              </a:rPr>
              <a:t>　</a:t>
            </a:r>
            <a:r>
              <a:rPr lang="ja-JP" altLang="en-US" sz="1400" kern="100" dirty="0" smtClean="0">
                <a:latin typeface="Meiryo UI" panose="020B0604030504040204" pitchFamily="50" charset="-128"/>
                <a:ea typeface="Meiryo UI" panose="020B0604030504040204" pitchFamily="50" charset="-128"/>
                <a:cs typeface="Times New Roman" panose="02020603050405020304" pitchFamily="18" charset="0"/>
              </a:rPr>
              <a:t> </a:t>
            </a:r>
            <a:r>
              <a:rPr lang="ja-JP" altLang="en-US" sz="1400" kern="100" dirty="0">
                <a:latin typeface="Meiryo UI" panose="020B0604030504040204" pitchFamily="50" charset="-128"/>
                <a:ea typeface="Meiryo UI" panose="020B0604030504040204" pitchFamily="50" charset="-128"/>
                <a:cs typeface="Times New Roman" panose="02020603050405020304" pitchFamily="18" charset="0"/>
              </a:rPr>
              <a:t>・世界河川ﾌﾟﾛﾓｰｼｮﾝ会議招聘</a:t>
            </a:r>
            <a:r>
              <a:rPr lang="ja-JP" altLang="en-US" sz="1400" kern="100" dirty="0" smtClean="0">
                <a:latin typeface="Meiryo UI" panose="020B0604030504040204" pitchFamily="50" charset="-128"/>
                <a:ea typeface="Meiryo UI" panose="020B0604030504040204" pitchFamily="50" charset="-128"/>
                <a:cs typeface="Times New Roman" panose="02020603050405020304" pitchFamily="18" charset="0"/>
              </a:rPr>
              <a:t>メディア等、国内外メディアに対する</a:t>
            </a:r>
            <a:endParaRPr lang="en-US" altLang="ja-JP" sz="1400" kern="100" dirty="0" smtClean="0">
              <a:latin typeface="Meiryo UI" panose="020B0604030504040204" pitchFamily="50" charset="-128"/>
              <a:ea typeface="Meiryo UI" panose="020B0604030504040204" pitchFamily="50" charset="-128"/>
              <a:cs typeface="Times New Roman" panose="02020603050405020304" pitchFamily="18" charset="0"/>
            </a:endParaRPr>
          </a:p>
          <a:p>
            <a:r>
              <a:rPr lang="ja-JP" altLang="en-US" sz="1400" kern="100" dirty="0">
                <a:latin typeface="Meiryo UI" panose="020B0604030504040204" pitchFamily="50" charset="-128"/>
                <a:ea typeface="Meiryo UI" panose="020B0604030504040204" pitchFamily="50" charset="-128"/>
                <a:cs typeface="Times New Roman" panose="02020603050405020304" pitchFamily="18" charset="0"/>
              </a:rPr>
              <a:t>　</a:t>
            </a:r>
            <a:r>
              <a:rPr lang="ja-JP" altLang="en-US" sz="1400" kern="100" dirty="0" smtClean="0">
                <a:latin typeface="Meiryo UI" panose="020B0604030504040204" pitchFamily="50" charset="-128"/>
                <a:ea typeface="Meiryo UI" panose="020B0604030504040204" pitchFamily="50" charset="-128"/>
                <a:cs typeface="Times New Roman" panose="02020603050405020304" pitchFamily="18" charset="0"/>
              </a:rPr>
              <a:t>　 水都大阪のプロモーションの継続</a:t>
            </a:r>
            <a:endParaRPr lang="en-US" altLang="ja-JP" sz="1400" kern="100" dirty="0">
              <a:latin typeface="Meiryo UI" panose="020B0604030504040204" pitchFamily="50" charset="-128"/>
              <a:ea typeface="Meiryo UI" panose="020B0604030504040204" pitchFamily="50" charset="-128"/>
              <a:cs typeface="Times New Roman" panose="02020603050405020304" pitchFamily="18" charset="0"/>
            </a:endParaRPr>
          </a:p>
          <a:p>
            <a:pPr>
              <a:spcBef>
                <a:spcPts val="600"/>
              </a:spcBef>
            </a:pPr>
            <a:r>
              <a:rPr lang="ja-JP" altLang="en-US" sz="1800" kern="100" dirty="0" smtClean="0">
                <a:latin typeface="Meiryo UI" panose="020B0604030504040204" pitchFamily="50" charset="-128"/>
                <a:ea typeface="Meiryo UI" panose="020B0604030504040204" pitchFamily="50" charset="-128"/>
                <a:cs typeface="Times New Roman" panose="02020603050405020304" pitchFamily="18" charset="0"/>
              </a:rPr>
              <a:t>◆観光局との連携強化</a:t>
            </a:r>
            <a:endParaRPr lang="en-US" altLang="ja-JP" sz="1800" kern="100" dirty="0" smtClean="0">
              <a:latin typeface="Meiryo UI" panose="020B0604030504040204" pitchFamily="50" charset="-128"/>
              <a:ea typeface="Meiryo UI" panose="020B0604030504040204" pitchFamily="50" charset="-128"/>
              <a:cs typeface="Times New Roman" panose="02020603050405020304" pitchFamily="18" charset="0"/>
            </a:endParaRPr>
          </a:p>
          <a:p>
            <a:r>
              <a:rPr lang="ja-JP" altLang="en-US" sz="1400" kern="100" dirty="0" smtClean="0">
                <a:latin typeface="Meiryo UI" panose="020B0604030504040204" pitchFamily="50" charset="-128"/>
                <a:ea typeface="Meiryo UI" panose="020B0604030504040204" pitchFamily="50" charset="-128"/>
                <a:cs typeface="Times New Roman" panose="02020603050405020304" pitchFamily="18" charset="0"/>
              </a:rPr>
              <a:t>　 ・大阪観光における水と光の</a:t>
            </a:r>
            <a:r>
              <a:rPr lang="ja-JP" altLang="en-US" sz="1400" kern="100" dirty="0">
                <a:latin typeface="Meiryo UI" panose="020B0604030504040204" pitchFamily="50" charset="-128"/>
                <a:ea typeface="Meiryo UI" panose="020B0604030504040204" pitchFamily="50" charset="-128"/>
                <a:cs typeface="Times New Roman" panose="02020603050405020304" pitchFamily="18" charset="0"/>
              </a:rPr>
              <a:t>水</a:t>
            </a:r>
            <a:r>
              <a:rPr lang="ja-JP" altLang="en-US" sz="1400" kern="100" dirty="0" smtClean="0">
                <a:latin typeface="Meiryo UI" panose="020B0604030504040204" pitchFamily="50" charset="-128"/>
                <a:ea typeface="Meiryo UI" panose="020B0604030504040204" pitchFamily="50" charset="-128"/>
                <a:cs typeface="Times New Roman" panose="02020603050405020304" pitchFamily="18" charset="0"/>
              </a:rPr>
              <a:t>都</a:t>
            </a:r>
            <a:r>
              <a:rPr lang="ja-JP" altLang="en-US" sz="1400" kern="100" dirty="0">
                <a:latin typeface="Meiryo UI" panose="020B0604030504040204" pitchFamily="50" charset="-128"/>
                <a:ea typeface="Meiryo UI" panose="020B0604030504040204" pitchFamily="50" charset="-128"/>
                <a:cs typeface="Times New Roman" panose="02020603050405020304" pitchFamily="18" charset="0"/>
              </a:rPr>
              <a:t>の更</a:t>
            </a:r>
            <a:r>
              <a:rPr lang="ja-JP" altLang="en-US" sz="1400" kern="100" dirty="0" smtClean="0">
                <a:latin typeface="Meiryo UI" panose="020B0604030504040204" pitchFamily="50" charset="-128"/>
                <a:ea typeface="Meiryo UI" panose="020B0604030504040204" pitchFamily="50" charset="-128"/>
                <a:cs typeface="Times New Roman" panose="02020603050405020304" pitchFamily="18" charset="0"/>
              </a:rPr>
              <a:t>なる意識共有</a:t>
            </a:r>
            <a:endParaRPr lang="en-US" altLang="ja-JP" sz="1400" kern="100" dirty="0">
              <a:latin typeface="Meiryo UI" panose="020B0604030504040204" pitchFamily="50" charset="-128"/>
              <a:ea typeface="Meiryo UI" panose="020B0604030504040204" pitchFamily="50" charset="-128"/>
              <a:cs typeface="Times New Roman" panose="02020603050405020304" pitchFamily="18" charset="0"/>
            </a:endParaRPr>
          </a:p>
          <a:p>
            <a:r>
              <a:rPr lang="ja-JP" altLang="en-US" sz="1400" kern="100" dirty="0">
                <a:latin typeface="Meiryo UI" panose="020B0604030504040204" pitchFamily="50" charset="-128"/>
                <a:ea typeface="Meiryo UI" panose="020B0604030504040204" pitchFamily="50" charset="-128"/>
                <a:cs typeface="Times New Roman" panose="02020603050405020304" pitchFamily="18" charset="0"/>
              </a:rPr>
              <a:t>　</a:t>
            </a:r>
            <a:r>
              <a:rPr lang="ja-JP" altLang="en-US" sz="1400" kern="100" dirty="0" smtClean="0">
                <a:latin typeface="Meiryo UI" panose="020B0604030504040204" pitchFamily="50" charset="-128"/>
                <a:ea typeface="Meiryo UI" panose="020B0604030504040204" pitchFamily="50" charset="-128"/>
                <a:cs typeface="Times New Roman" panose="02020603050405020304" pitchFamily="18" charset="0"/>
              </a:rPr>
              <a:t> </a:t>
            </a:r>
            <a:r>
              <a:rPr lang="ja-JP" altLang="en-US" sz="1400" kern="100" dirty="0">
                <a:latin typeface="Meiryo UI" panose="020B0604030504040204" pitchFamily="50" charset="-128"/>
                <a:ea typeface="Meiryo UI" panose="020B0604030504040204" pitchFamily="50" charset="-128"/>
                <a:cs typeface="Times New Roman" panose="02020603050405020304" pitchFamily="18" charset="0"/>
              </a:rPr>
              <a:t>・コンテンツ、素材の</a:t>
            </a:r>
            <a:r>
              <a:rPr lang="ja-JP" altLang="en-US" sz="1400" kern="100" dirty="0" smtClean="0">
                <a:latin typeface="Meiryo UI" panose="020B0604030504040204" pitchFamily="50" charset="-128"/>
                <a:ea typeface="Meiryo UI" panose="020B0604030504040204" pitchFamily="50" charset="-128"/>
                <a:cs typeface="Times New Roman" panose="02020603050405020304" pitchFamily="18" charset="0"/>
              </a:rPr>
              <a:t>共有化、水都</a:t>
            </a:r>
            <a:r>
              <a:rPr lang="ja-JP" altLang="en-US" sz="1400" kern="100" dirty="0">
                <a:latin typeface="Meiryo UI" panose="020B0604030504040204" pitchFamily="50" charset="-128"/>
                <a:ea typeface="Meiryo UI" panose="020B0604030504040204" pitchFamily="50" charset="-128"/>
                <a:cs typeface="Times New Roman" panose="02020603050405020304" pitchFamily="18" charset="0"/>
              </a:rPr>
              <a:t>の</a:t>
            </a:r>
            <a:r>
              <a:rPr lang="ja-JP" altLang="en-US" sz="1400" kern="100" dirty="0" smtClean="0">
                <a:latin typeface="Meiryo UI" panose="020B0604030504040204" pitchFamily="50" charset="-128"/>
                <a:ea typeface="Meiryo UI" panose="020B0604030504040204" pitchFamily="50" charset="-128"/>
                <a:cs typeface="Times New Roman" panose="02020603050405020304" pitchFamily="18" charset="0"/>
              </a:rPr>
              <a:t>イメージ構築のための</a:t>
            </a:r>
            <a:r>
              <a:rPr lang="en-US" altLang="ja-JP" sz="1400" kern="100" dirty="0" smtClean="0">
                <a:latin typeface="Meiryo UI" panose="020B0604030504040204" pitchFamily="50" charset="-128"/>
                <a:ea typeface="Meiryo UI" panose="020B0604030504040204" pitchFamily="50" charset="-128"/>
                <a:cs typeface="Times New Roman" panose="02020603050405020304" pitchFamily="18" charset="0"/>
              </a:rPr>
              <a:t>Instagram</a:t>
            </a:r>
          </a:p>
          <a:p>
            <a:r>
              <a:rPr lang="ja-JP" altLang="en-US" sz="1400" kern="100" dirty="0">
                <a:latin typeface="Meiryo UI" panose="020B0604030504040204" pitchFamily="50" charset="-128"/>
                <a:ea typeface="Meiryo UI" panose="020B0604030504040204" pitchFamily="50" charset="-128"/>
                <a:cs typeface="Times New Roman" panose="02020603050405020304" pitchFamily="18" charset="0"/>
              </a:rPr>
              <a:t>　</a:t>
            </a:r>
            <a:r>
              <a:rPr lang="ja-JP" altLang="en-US" sz="1400" kern="100" dirty="0" smtClean="0">
                <a:latin typeface="Meiryo UI" panose="020B0604030504040204" pitchFamily="50" charset="-128"/>
                <a:ea typeface="Meiryo UI" panose="020B0604030504040204" pitchFamily="50" charset="-128"/>
                <a:cs typeface="Times New Roman" panose="02020603050405020304" pitchFamily="18" charset="0"/>
              </a:rPr>
              <a:t>（画像）</a:t>
            </a:r>
            <a:r>
              <a:rPr lang="ja-JP" altLang="en-US" sz="1400" kern="100" dirty="0">
                <a:latin typeface="Meiryo UI" panose="020B0604030504040204" pitchFamily="50" charset="-128"/>
                <a:ea typeface="Meiryo UI" panose="020B0604030504040204" pitchFamily="50" charset="-128"/>
                <a:cs typeface="Times New Roman" panose="02020603050405020304" pitchFamily="18" charset="0"/>
              </a:rPr>
              <a:t>による</a:t>
            </a:r>
            <a:r>
              <a:rPr lang="ja-JP" altLang="en-US" sz="1400" kern="100" dirty="0" smtClean="0">
                <a:latin typeface="Meiryo UI" panose="020B0604030504040204" pitchFamily="50" charset="-128"/>
                <a:ea typeface="Meiryo UI" panose="020B0604030504040204" pitchFamily="50" charset="-128"/>
                <a:cs typeface="Times New Roman" panose="02020603050405020304" pitchFamily="18" charset="0"/>
              </a:rPr>
              <a:t>連携</a:t>
            </a:r>
            <a:endParaRPr lang="en-US" altLang="ja-JP" sz="1400" kern="100" dirty="0" smtClean="0">
              <a:latin typeface="Meiryo UI" panose="020B0604030504040204" pitchFamily="50" charset="-128"/>
              <a:ea typeface="Meiryo UI" panose="020B0604030504040204" pitchFamily="50" charset="-128"/>
              <a:cs typeface="Times New Roman" panose="02020603050405020304" pitchFamily="18" charset="0"/>
            </a:endParaRPr>
          </a:p>
          <a:p>
            <a:pPr>
              <a:spcBef>
                <a:spcPts val="600"/>
              </a:spcBef>
            </a:pPr>
            <a:r>
              <a:rPr lang="ja-JP" altLang="en-US" sz="1800" kern="100" dirty="0" smtClean="0">
                <a:latin typeface="Meiryo UI" panose="020B0604030504040204" pitchFamily="50" charset="-128"/>
                <a:ea typeface="Meiryo UI" panose="020B0604030504040204" pitchFamily="50" charset="-128"/>
                <a:cs typeface="Times New Roman" panose="02020603050405020304" pitchFamily="18" charset="0"/>
              </a:rPr>
              <a:t>◆ミズベリングとの連携</a:t>
            </a:r>
            <a:endParaRPr lang="en-US" altLang="ja-JP" sz="1800" kern="100" dirty="0">
              <a:latin typeface="Meiryo UI" panose="020B0604030504040204" pitchFamily="50" charset="-128"/>
              <a:ea typeface="Meiryo UI" panose="020B0604030504040204" pitchFamily="50" charset="-128"/>
              <a:cs typeface="Times New Roman" panose="02020603050405020304" pitchFamily="18" charset="0"/>
            </a:endParaRPr>
          </a:p>
          <a:p>
            <a:r>
              <a:rPr lang="ja-JP" altLang="en-US" sz="1400" kern="100" dirty="0" smtClean="0">
                <a:latin typeface="Meiryo UI" panose="020B0604030504040204" pitchFamily="50" charset="-128"/>
                <a:ea typeface="Meiryo UI" panose="020B0604030504040204" pitchFamily="50" charset="-128"/>
                <a:cs typeface="Times New Roman" panose="02020603050405020304" pitchFamily="18" charset="0"/>
              </a:rPr>
              <a:t>　 ・ﾐｽﾞﾍﾞﾘﾝｸﾞ大阪会議</a:t>
            </a:r>
            <a:r>
              <a:rPr lang="ja-JP" altLang="en-US" sz="1400" kern="100" dirty="0">
                <a:latin typeface="Meiryo UI" panose="020B0604030504040204" pitchFamily="50" charset="-128"/>
                <a:ea typeface="Meiryo UI" panose="020B0604030504040204" pitchFamily="50" charset="-128"/>
                <a:cs typeface="Times New Roman" panose="02020603050405020304" pitchFamily="18" charset="0"/>
              </a:rPr>
              <a:t>、</a:t>
            </a:r>
            <a:r>
              <a:rPr lang="ja-JP" altLang="en-US" sz="1400" kern="100" dirty="0" smtClean="0">
                <a:latin typeface="Meiryo UI" panose="020B0604030504040204" pitchFamily="50" charset="-128"/>
                <a:ea typeface="Meiryo UI" panose="020B0604030504040204" pitchFamily="50" charset="-128"/>
                <a:cs typeface="Times New Roman" panose="02020603050405020304" pitchFamily="18" charset="0"/>
              </a:rPr>
              <a:t>ﾐｽﾞﾍﾞﾘﾝｸﾞ世界会議</a:t>
            </a:r>
            <a:r>
              <a:rPr lang="ja-JP" altLang="en-US" sz="1400" kern="100" dirty="0">
                <a:latin typeface="Meiryo UI" panose="020B0604030504040204" pitchFamily="50" charset="-128"/>
                <a:ea typeface="Meiryo UI" panose="020B0604030504040204" pitchFamily="50" charset="-128"/>
                <a:cs typeface="Times New Roman" panose="02020603050405020304" pitchFamily="18" charset="0"/>
              </a:rPr>
              <a:t>を</a:t>
            </a:r>
            <a:r>
              <a:rPr lang="ja-JP" altLang="en-US" sz="1400" kern="100" dirty="0" smtClean="0">
                <a:latin typeface="Meiryo UI" panose="020B0604030504040204" pitchFamily="50" charset="-128"/>
                <a:ea typeface="Meiryo UI" panose="020B0604030504040204" pitchFamily="50" charset="-128"/>
                <a:cs typeface="Times New Roman" panose="02020603050405020304" pitchFamily="18" charset="0"/>
              </a:rPr>
              <a:t>踏まえた連携強化</a:t>
            </a:r>
            <a:endParaRPr lang="en-US" altLang="ja-JP" sz="1400" kern="100" dirty="0" smtClean="0">
              <a:latin typeface="Meiryo UI" panose="020B0604030504040204" pitchFamily="50" charset="-128"/>
              <a:ea typeface="Meiryo UI" panose="020B0604030504040204" pitchFamily="50" charset="-128"/>
              <a:cs typeface="Times New Roman" panose="02020603050405020304" pitchFamily="18" charset="0"/>
            </a:endParaRPr>
          </a:p>
          <a:p>
            <a:r>
              <a:rPr lang="ja-JP" altLang="en-US" sz="1400" kern="100" dirty="0">
                <a:latin typeface="Meiryo UI" panose="020B0604030504040204" pitchFamily="50" charset="-128"/>
                <a:ea typeface="Meiryo UI" panose="020B0604030504040204" pitchFamily="50" charset="-128"/>
                <a:cs typeface="Times New Roman" panose="02020603050405020304" pitchFamily="18" charset="0"/>
              </a:rPr>
              <a:t>　　</a:t>
            </a:r>
            <a:r>
              <a:rPr lang="ja-JP" altLang="en-US" sz="1400" kern="100" dirty="0" smtClean="0">
                <a:latin typeface="Meiryo UI" panose="020B0604030504040204" pitchFamily="50" charset="-128"/>
                <a:ea typeface="Meiryo UI" panose="020B0604030504040204" pitchFamily="50" charset="-128"/>
                <a:cs typeface="Times New Roman" panose="02020603050405020304" pitchFamily="18" charset="0"/>
              </a:rPr>
              <a:t> </a:t>
            </a:r>
            <a:r>
              <a:rPr lang="en-US" altLang="ja-JP" sz="1400" kern="100" dirty="0" smtClean="0">
                <a:latin typeface="Meiryo UI" panose="020B0604030504040204" pitchFamily="50" charset="-128"/>
                <a:ea typeface="Meiryo UI" panose="020B0604030504040204" pitchFamily="50" charset="-128"/>
                <a:cs typeface="Times New Roman" panose="02020603050405020304" pitchFamily="18" charset="0"/>
              </a:rPr>
              <a:t>※</a:t>
            </a:r>
            <a:r>
              <a:rPr lang="ja-JP" altLang="en-US" sz="1400" kern="100" dirty="0" smtClean="0">
                <a:latin typeface="Meiryo UI" panose="020B0604030504040204" pitchFamily="50" charset="-128"/>
                <a:ea typeface="Meiryo UI" panose="020B0604030504040204" pitchFamily="50" charset="-128"/>
                <a:cs typeface="Times New Roman" panose="02020603050405020304" pitchFamily="18" charset="0"/>
              </a:rPr>
              <a:t>全国の水辺活性化に取組む団体との情報交換・情報発信の継続</a:t>
            </a:r>
            <a:endParaRPr lang="en-US" altLang="ja-JP" sz="1400" kern="100" dirty="0" smtClean="0">
              <a:latin typeface="Meiryo UI" panose="020B0604030504040204" pitchFamily="50" charset="-128"/>
              <a:ea typeface="Meiryo UI" panose="020B0604030504040204" pitchFamily="50" charset="-128"/>
              <a:cs typeface="Times New Roman" panose="02020603050405020304" pitchFamily="18" charset="0"/>
            </a:endParaRPr>
          </a:p>
          <a:p>
            <a:pPr marL="396000" indent="-216000"/>
            <a:endParaRPr lang="en-US" altLang="ja-JP" sz="1200" kern="100" dirty="0">
              <a:latin typeface="Meiryo UI" panose="020B0604030504040204" pitchFamily="50" charset="-128"/>
              <a:ea typeface="Meiryo UI" panose="020B0604030504040204" pitchFamily="50" charset="-128"/>
              <a:cs typeface="Times New Roman" panose="02020603050405020304" pitchFamily="18" charset="0"/>
            </a:endParaRPr>
          </a:p>
          <a:p>
            <a:endParaRPr lang="en-US" altLang="ja-JP" sz="1200" kern="100" dirty="0" smtClean="0">
              <a:latin typeface="Meiryo UI" panose="020B0604030504040204" pitchFamily="50" charset="-128"/>
              <a:ea typeface="Meiryo UI" panose="020B0604030504040204" pitchFamily="50" charset="-128"/>
              <a:cs typeface="Times New Roman" panose="02020603050405020304" pitchFamily="18" charset="0"/>
            </a:endParaRPr>
          </a:p>
        </p:txBody>
      </p:sp>
      <p:sp>
        <p:nvSpPr>
          <p:cNvPr id="10" name="正方形/長方形 9"/>
          <p:cNvSpPr/>
          <p:nvPr/>
        </p:nvSpPr>
        <p:spPr>
          <a:xfrm>
            <a:off x="9431883" y="4307484"/>
            <a:ext cx="5192824" cy="2222975"/>
          </a:xfrm>
          <a:prstGeom prst="rect">
            <a:avLst/>
          </a:prstGeom>
          <a:noFill/>
          <a:ln>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lIns="36000" rIns="0" rtlCol="0" anchor="t" anchorCtr="0"/>
          <a:lstStyle/>
          <a:p>
            <a:pPr>
              <a:lnSpc>
                <a:spcPct val="150000"/>
              </a:lnSpc>
              <a:spcBef>
                <a:spcPts val="1800"/>
              </a:spcBef>
            </a:pPr>
            <a:r>
              <a:rPr lang="ja-JP" altLang="en-US" sz="1800" kern="100" dirty="0" smtClean="0">
                <a:solidFill>
                  <a:schemeClr val="tx1"/>
                </a:solidFill>
                <a:latin typeface="Meiryo UI" panose="020B0604030504040204" pitchFamily="50" charset="-128"/>
                <a:ea typeface="Meiryo UI" panose="020B0604030504040204" pitchFamily="50" charset="-128"/>
                <a:cs typeface="Times New Roman" panose="02020603050405020304" pitchFamily="18" charset="0"/>
              </a:rPr>
              <a:t>◆水都大阪</a:t>
            </a:r>
            <a:r>
              <a:rPr lang="en-US" altLang="ja-JP" sz="1800" kern="100" dirty="0" smtClean="0">
                <a:solidFill>
                  <a:schemeClr val="tx1"/>
                </a:solidFill>
                <a:latin typeface="Meiryo UI" panose="020B0604030504040204" pitchFamily="50" charset="-128"/>
                <a:ea typeface="Meiryo UI" panose="020B0604030504040204" pitchFamily="50" charset="-128"/>
                <a:cs typeface="Times New Roman" panose="02020603050405020304" pitchFamily="18" charset="0"/>
              </a:rPr>
              <a:t>2015</a:t>
            </a:r>
            <a:r>
              <a:rPr lang="ja-JP" altLang="en-US" sz="1800" kern="100" dirty="0" smtClean="0">
                <a:solidFill>
                  <a:schemeClr val="tx1"/>
                </a:solidFill>
                <a:latin typeface="Meiryo UI" panose="020B0604030504040204" pitchFamily="50" charset="-128"/>
                <a:ea typeface="Meiryo UI" panose="020B0604030504040204" pitchFamily="50" charset="-128"/>
                <a:cs typeface="Times New Roman" panose="02020603050405020304" pitchFamily="18" charset="0"/>
              </a:rPr>
              <a:t>連携企画</a:t>
            </a:r>
            <a:endParaRPr lang="en-US" altLang="ja-JP" sz="1800" kern="100" dirty="0" smtClean="0">
              <a:solidFill>
                <a:schemeClr val="tx1"/>
              </a:solidFill>
              <a:latin typeface="Meiryo UI" panose="020B0604030504040204" pitchFamily="50" charset="-128"/>
              <a:ea typeface="Meiryo UI" panose="020B0604030504040204" pitchFamily="50" charset="-128"/>
              <a:cs typeface="Times New Roman" panose="02020603050405020304" pitchFamily="18" charset="0"/>
            </a:endParaRPr>
          </a:p>
          <a:p>
            <a:pPr>
              <a:spcBef>
                <a:spcPts val="300"/>
              </a:spcBef>
            </a:pPr>
            <a:r>
              <a:rPr lang="ja-JP" altLang="en-US" sz="1600" kern="100" dirty="0" smtClean="0">
                <a:solidFill>
                  <a:schemeClr val="tx1"/>
                </a:solidFill>
                <a:latin typeface="Meiryo UI" panose="020B0604030504040204" pitchFamily="50" charset="-128"/>
                <a:ea typeface="Meiryo UI" panose="020B0604030504040204" pitchFamily="50" charset="-128"/>
                <a:cs typeface="Times New Roman" panose="02020603050405020304" pitchFamily="18" charset="0"/>
              </a:rPr>
              <a:t>　①ミズベリング</a:t>
            </a:r>
            <a:r>
              <a:rPr lang="ja-JP" altLang="en-US" sz="1600" kern="100" dirty="0">
                <a:solidFill>
                  <a:schemeClr val="tx1"/>
                </a:solidFill>
                <a:latin typeface="Meiryo UI" panose="020B0604030504040204" pitchFamily="50" charset="-128"/>
                <a:ea typeface="Meiryo UI" panose="020B0604030504040204" pitchFamily="50" charset="-128"/>
                <a:cs typeface="Times New Roman" panose="02020603050405020304" pitchFamily="18" charset="0"/>
              </a:rPr>
              <a:t>世界</a:t>
            </a:r>
            <a:r>
              <a:rPr lang="ja-JP" altLang="en-US" sz="1600" kern="100" dirty="0" smtClean="0">
                <a:solidFill>
                  <a:schemeClr val="tx1"/>
                </a:solidFill>
                <a:latin typeface="Meiryo UI" panose="020B0604030504040204" pitchFamily="50" charset="-128"/>
                <a:ea typeface="Meiryo UI" panose="020B0604030504040204" pitchFamily="50" charset="-128"/>
                <a:cs typeface="Times New Roman" panose="02020603050405020304" pitchFamily="18" charset="0"/>
              </a:rPr>
              <a:t>会議の開催</a:t>
            </a:r>
            <a:r>
              <a:rPr lang="ja-JP" altLang="en-US" sz="1400" kern="100" dirty="0" smtClean="0">
                <a:solidFill>
                  <a:schemeClr val="tx1"/>
                </a:solidFill>
                <a:latin typeface="Meiryo UI" panose="020B0604030504040204" pitchFamily="50" charset="-128"/>
                <a:ea typeface="Meiryo UI" panose="020B0604030504040204" pitchFamily="50" charset="-128"/>
                <a:cs typeface="Times New Roman" panose="02020603050405020304" pitchFamily="18" charset="0"/>
              </a:rPr>
              <a:t>（延べ</a:t>
            </a:r>
            <a:r>
              <a:rPr lang="en-US" altLang="ja-JP" sz="1400" kern="100" dirty="0" smtClean="0">
                <a:solidFill>
                  <a:schemeClr val="tx1"/>
                </a:solidFill>
                <a:latin typeface="Meiryo UI" panose="020B0604030504040204" pitchFamily="50" charset="-128"/>
                <a:ea typeface="Meiryo UI" panose="020B0604030504040204" pitchFamily="50" charset="-128"/>
                <a:cs typeface="Times New Roman" panose="02020603050405020304" pitchFamily="18" charset="0"/>
              </a:rPr>
              <a:t>1080</a:t>
            </a:r>
            <a:r>
              <a:rPr lang="ja-JP" altLang="en-US" sz="1400" kern="100" dirty="0" smtClean="0">
                <a:solidFill>
                  <a:schemeClr val="tx1"/>
                </a:solidFill>
                <a:latin typeface="Meiryo UI" panose="020B0604030504040204" pitchFamily="50" charset="-128"/>
                <a:ea typeface="Meiryo UI" panose="020B0604030504040204" pitchFamily="50" charset="-128"/>
                <a:cs typeface="Times New Roman" panose="02020603050405020304" pitchFamily="18" charset="0"/>
              </a:rPr>
              <a:t>人参加</a:t>
            </a:r>
            <a:r>
              <a:rPr lang="ja-JP" altLang="en-US" sz="1400" kern="100" dirty="0">
                <a:solidFill>
                  <a:schemeClr val="tx1"/>
                </a:solidFill>
                <a:latin typeface="Meiryo UI" panose="020B0604030504040204" pitchFamily="50" charset="-128"/>
                <a:ea typeface="Meiryo UI" panose="020B0604030504040204" pitchFamily="50" charset="-128"/>
                <a:cs typeface="Times New Roman" panose="02020603050405020304" pitchFamily="18" charset="0"/>
              </a:rPr>
              <a:t>）</a:t>
            </a:r>
            <a:endParaRPr lang="en-US" altLang="ja-JP" sz="1400" kern="100" dirty="0">
              <a:solidFill>
                <a:schemeClr val="tx1"/>
              </a:solidFill>
              <a:latin typeface="Meiryo UI" panose="020B0604030504040204" pitchFamily="50" charset="-128"/>
              <a:ea typeface="Meiryo UI" panose="020B0604030504040204" pitchFamily="50" charset="-128"/>
              <a:cs typeface="Times New Roman" panose="02020603050405020304" pitchFamily="18" charset="0"/>
            </a:endParaRPr>
          </a:p>
          <a:p>
            <a:pPr>
              <a:spcBef>
                <a:spcPts val="300"/>
              </a:spcBef>
            </a:pPr>
            <a:r>
              <a:rPr lang="ja-JP" altLang="en-US" sz="1400" kern="100" dirty="0">
                <a:solidFill>
                  <a:schemeClr val="tx1"/>
                </a:solidFill>
                <a:latin typeface="Meiryo UI" panose="020B0604030504040204" pitchFamily="50" charset="-128"/>
                <a:ea typeface="Meiryo UI" panose="020B0604030504040204" pitchFamily="50" charset="-128"/>
                <a:cs typeface="Times New Roman" panose="02020603050405020304" pitchFamily="18" charset="0"/>
              </a:rPr>
              <a:t>　　</a:t>
            </a:r>
            <a:r>
              <a:rPr lang="ja-JP" altLang="en-US" sz="1400" kern="100" dirty="0" smtClean="0">
                <a:solidFill>
                  <a:schemeClr val="tx1"/>
                </a:solidFill>
                <a:latin typeface="Meiryo UI" panose="020B0604030504040204" pitchFamily="50" charset="-128"/>
                <a:ea typeface="Meiryo UI" panose="020B0604030504040204" pitchFamily="50" charset="-128"/>
                <a:cs typeface="Times New Roman" panose="02020603050405020304" pitchFamily="18" charset="0"/>
              </a:rPr>
              <a:t> ・</a:t>
            </a:r>
            <a:r>
              <a:rPr lang="ja-JP" altLang="en-US" sz="1400" kern="100" spc="-100" dirty="0" smtClean="0">
                <a:solidFill>
                  <a:schemeClr val="tx1"/>
                </a:solidFill>
                <a:latin typeface="Meiryo UI" panose="020B0604030504040204" pitchFamily="50" charset="-128"/>
                <a:ea typeface="Meiryo UI" panose="020B0604030504040204" pitchFamily="50" charset="-128"/>
                <a:cs typeface="Times New Roman" panose="02020603050405020304" pitchFamily="18" charset="0"/>
              </a:rPr>
              <a:t>パリ</a:t>
            </a:r>
            <a:r>
              <a:rPr lang="ja-JP" altLang="en-US" sz="1400" kern="100" spc="-100" dirty="0">
                <a:solidFill>
                  <a:schemeClr val="tx1"/>
                </a:solidFill>
                <a:latin typeface="Meiryo UI" panose="020B0604030504040204" pitchFamily="50" charset="-128"/>
                <a:ea typeface="Meiryo UI" panose="020B0604030504040204" pitchFamily="50" charset="-128"/>
                <a:cs typeface="Times New Roman" panose="02020603050405020304" pitchFamily="18" charset="0"/>
              </a:rPr>
              <a:t>、サンアントニオ、バンコク、大阪による</a:t>
            </a:r>
            <a:r>
              <a:rPr lang="ja-JP" altLang="en-US" sz="1400" kern="100" spc="-100" dirty="0" smtClean="0">
                <a:solidFill>
                  <a:schemeClr val="tx1"/>
                </a:solidFill>
                <a:latin typeface="Meiryo UI" panose="020B0604030504040204" pitchFamily="50" charset="-128"/>
                <a:ea typeface="Meiryo UI" panose="020B0604030504040204" pitchFamily="50" charset="-128"/>
                <a:cs typeface="Times New Roman" panose="02020603050405020304" pitchFamily="18" charset="0"/>
              </a:rPr>
              <a:t>シンポジウムの開催</a:t>
            </a:r>
            <a:endParaRPr lang="en-US" altLang="ja-JP" sz="1400" kern="100" spc="-100" dirty="0" smtClean="0">
              <a:solidFill>
                <a:schemeClr val="tx1"/>
              </a:solidFill>
              <a:latin typeface="Meiryo UI" panose="020B0604030504040204" pitchFamily="50" charset="-128"/>
              <a:ea typeface="Meiryo UI" panose="020B0604030504040204" pitchFamily="50" charset="-128"/>
              <a:cs typeface="Times New Roman" panose="02020603050405020304" pitchFamily="18" charset="0"/>
            </a:endParaRPr>
          </a:p>
          <a:p>
            <a:r>
              <a:rPr lang="ja-JP" altLang="en-US" sz="1400" kern="100" spc="-100" dirty="0">
                <a:solidFill>
                  <a:schemeClr val="tx1"/>
                </a:solidFill>
                <a:latin typeface="Meiryo UI" panose="020B0604030504040204" pitchFamily="50" charset="-128"/>
                <a:ea typeface="Meiryo UI" panose="020B0604030504040204" pitchFamily="50" charset="-128"/>
                <a:cs typeface="Times New Roman" panose="02020603050405020304" pitchFamily="18" charset="0"/>
              </a:rPr>
              <a:t>　</a:t>
            </a:r>
            <a:r>
              <a:rPr lang="ja-JP" altLang="en-US" sz="1400" kern="100" spc="-100" dirty="0" smtClean="0">
                <a:solidFill>
                  <a:schemeClr val="tx1"/>
                </a:solidFill>
                <a:latin typeface="Meiryo UI" panose="020B0604030504040204" pitchFamily="50" charset="-128"/>
                <a:ea typeface="Meiryo UI" panose="020B0604030504040204" pitchFamily="50" charset="-128"/>
                <a:cs typeface="Times New Roman" panose="02020603050405020304" pitchFamily="18" charset="0"/>
              </a:rPr>
              <a:t>　　 　　⇒</a:t>
            </a:r>
            <a:r>
              <a:rPr lang="ja-JP" altLang="en-US" sz="1400" kern="100" spc="-100" dirty="0">
                <a:solidFill>
                  <a:schemeClr val="tx1"/>
                </a:solidFill>
                <a:latin typeface="Meiryo UI" panose="020B0604030504040204" pitchFamily="50" charset="-128"/>
                <a:ea typeface="Meiryo UI" panose="020B0604030504040204" pitchFamily="50" charset="-128"/>
                <a:cs typeface="Times New Roman" panose="02020603050405020304" pitchFamily="18" charset="0"/>
              </a:rPr>
              <a:t>大阪の水辺活性化の先進性を</a:t>
            </a:r>
            <a:r>
              <a:rPr lang="ja-JP" altLang="en-US" sz="1400" kern="100" spc="-100" dirty="0" smtClean="0">
                <a:solidFill>
                  <a:schemeClr val="tx1"/>
                </a:solidFill>
                <a:latin typeface="Meiryo UI" panose="020B0604030504040204" pitchFamily="50" charset="-128"/>
                <a:ea typeface="Meiryo UI" panose="020B0604030504040204" pitchFamily="50" charset="-128"/>
                <a:cs typeface="Times New Roman" panose="02020603050405020304" pitchFamily="18" charset="0"/>
              </a:rPr>
              <a:t>発信</a:t>
            </a:r>
            <a:endParaRPr lang="en-US" altLang="ja-JP" sz="1400" kern="100" spc="-100" dirty="0">
              <a:solidFill>
                <a:schemeClr val="tx1"/>
              </a:solidFill>
              <a:latin typeface="Meiryo UI" panose="020B0604030504040204" pitchFamily="50" charset="-128"/>
              <a:ea typeface="Meiryo UI" panose="020B0604030504040204" pitchFamily="50" charset="-128"/>
              <a:cs typeface="Times New Roman" panose="02020603050405020304" pitchFamily="18" charset="0"/>
            </a:endParaRPr>
          </a:p>
          <a:p>
            <a:pPr indent="-216000"/>
            <a:r>
              <a:rPr lang="ja-JP" altLang="en-US" sz="1400" kern="100" spc="-60" dirty="0" smtClean="0">
                <a:solidFill>
                  <a:schemeClr val="tx1"/>
                </a:solidFill>
                <a:latin typeface="Meiryo UI" panose="020B0604030504040204" pitchFamily="50" charset="-128"/>
                <a:ea typeface="Meiryo UI" panose="020B0604030504040204" pitchFamily="50" charset="-128"/>
                <a:cs typeface="Times New Roman" panose="02020603050405020304" pitchFamily="18" charset="0"/>
              </a:rPr>
              <a:t>      ・</a:t>
            </a:r>
            <a:r>
              <a:rPr lang="en-US" altLang="ja-JP" sz="1400" kern="100" spc="-60" dirty="0" err="1" smtClean="0">
                <a:solidFill>
                  <a:schemeClr val="tx1"/>
                </a:solidFill>
                <a:latin typeface="Meiryo UI" panose="020B0604030504040204" pitchFamily="50" charset="-128"/>
                <a:ea typeface="Meiryo UI" panose="020B0604030504040204" pitchFamily="50" charset="-128"/>
                <a:cs typeface="Times New Roman" panose="02020603050405020304" pitchFamily="18" charset="0"/>
              </a:rPr>
              <a:t>Youtube</a:t>
            </a:r>
            <a:r>
              <a:rPr lang="ja-JP" altLang="en-US" sz="1400" kern="100" spc="-60" dirty="0">
                <a:solidFill>
                  <a:schemeClr val="tx1"/>
                </a:solidFill>
                <a:latin typeface="Meiryo UI" panose="020B0604030504040204" pitchFamily="50" charset="-128"/>
                <a:ea typeface="Meiryo UI" panose="020B0604030504040204" pitchFamily="50" charset="-128"/>
                <a:cs typeface="Times New Roman" panose="02020603050405020304" pitchFamily="18" charset="0"/>
              </a:rPr>
              <a:t>・</a:t>
            </a:r>
            <a:r>
              <a:rPr lang="en-US" altLang="ja-JP" sz="1400" kern="100" spc="-60" dirty="0">
                <a:solidFill>
                  <a:schemeClr val="tx1"/>
                </a:solidFill>
                <a:latin typeface="Meiryo UI" panose="020B0604030504040204" pitchFamily="50" charset="-128"/>
                <a:ea typeface="Meiryo UI" panose="020B0604030504040204" pitchFamily="50" charset="-128"/>
                <a:cs typeface="Times New Roman" panose="02020603050405020304" pitchFamily="18" charset="0"/>
              </a:rPr>
              <a:t>SNS</a:t>
            </a:r>
            <a:r>
              <a:rPr lang="ja-JP" altLang="en-US" sz="1400" kern="100" spc="-60" dirty="0">
                <a:solidFill>
                  <a:schemeClr val="tx1"/>
                </a:solidFill>
                <a:latin typeface="Meiryo UI" panose="020B0604030504040204" pitchFamily="50" charset="-128"/>
                <a:ea typeface="Meiryo UI" panose="020B0604030504040204" pitchFamily="50" charset="-128"/>
                <a:cs typeface="Times New Roman" panose="02020603050405020304" pitchFamily="18" charset="0"/>
              </a:rPr>
              <a:t>を活用</a:t>
            </a:r>
            <a:r>
              <a:rPr lang="ja-JP" altLang="en-US" sz="1400" kern="100" spc="-60" dirty="0" smtClean="0">
                <a:solidFill>
                  <a:schemeClr val="tx1"/>
                </a:solidFill>
                <a:latin typeface="Meiryo UI" panose="020B0604030504040204" pitchFamily="50" charset="-128"/>
                <a:ea typeface="Meiryo UI" panose="020B0604030504040204" pitchFamily="50" charset="-128"/>
                <a:cs typeface="Times New Roman" panose="02020603050405020304" pitchFamily="18" charset="0"/>
              </a:rPr>
              <a:t>したリアルタイムでの会議情報</a:t>
            </a:r>
            <a:r>
              <a:rPr lang="ja-JP" altLang="en-US" sz="1400" kern="100" spc="-60" dirty="0">
                <a:solidFill>
                  <a:schemeClr val="tx1"/>
                </a:solidFill>
                <a:latin typeface="Meiryo UI" panose="020B0604030504040204" pitchFamily="50" charset="-128"/>
                <a:ea typeface="Meiryo UI" panose="020B0604030504040204" pitchFamily="50" charset="-128"/>
                <a:cs typeface="Times New Roman" panose="02020603050405020304" pitchFamily="18" charset="0"/>
              </a:rPr>
              <a:t>発信の</a:t>
            </a:r>
            <a:r>
              <a:rPr lang="ja-JP" altLang="en-US" sz="1400" kern="100" spc="-60" dirty="0" smtClean="0">
                <a:solidFill>
                  <a:schemeClr val="tx1"/>
                </a:solidFill>
                <a:latin typeface="Meiryo UI" panose="020B0604030504040204" pitchFamily="50" charset="-128"/>
                <a:ea typeface="Meiryo UI" panose="020B0604030504040204" pitchFamily="50" charset="-128"/>
                <a:cs typeface="Times New Roman" panose="02020603050405020304" pitchFamily="18" charset="0"/>
              </a:rPr>
              <a:t>強化</a:t>
            </a:r>
            <a:endParaRPr lang="en-US" altLang="ja-JP" sz="1400" kern="100" spc="-60" dirty="0" smtClean="0">
              <a:solidFill>
                <a:schemeClr val="tx1"/>
              </a:solidFill>
              <a:latin typeface="Meiryo UI" panose="020B0604030504040204" pitchFamily="50" charset="-128"/>
              <a:ea typeface="Meiryo UI" panose="020B0604030504040204" pitchFamily="50" charset="-128"/>
              <a:cs typeface="Times New Roman" panose="02020603050405020304" pitchFamily="18" charset="0"/>
            </a:endParaRPr>
          </a:p>
          <a:p>
            <a:pPr indent="-216000">
              <a:lnSpc>
                <a:spcPts val="1200"/>
              </a:lnSpc>
            </a:pPr>
            <a:r>
              <a:rPr lang="ja-JP" altLang="en-US" sz="1400" kern="100" spc="-60" dirty="0" smtClean="0">
                <a:solidFill>
                  <a:srgbClr val="FF0000"/>
                </a:solidFill>
                <a:latin typeface="Meiryo UI" panose="020B0604030504040204" pitchFamily="50" charset="-128"/>
                <a:ea typeface="Meiryo UI" panose="020B0604030504040204" pitchFamily="50" charset="-128"/>
                <a:cs typeface="Times New Roman" panose="02020603050405020304" pitchFamily="18" charset="0"/>
              </a:rPr>
              <a:t>　　　</a:t>
            </a:r>
            <a:endParaRPr lang="en-US" altLang="ja-JP" sz="1400" kern="100" spc="-60" dirty="0" smtClean="0">
              <a:solidFill>
                <a:srgbClr val="FF0000"/>
              </a:solidFill>
              <a:latin typeface="Meiryo UI" panose="020B0604030504040204" pitchFamily="50" charset="-128"/>
              <a:ea typeface="Meiryo UI" panose="020B0604030504040204" pitchFamily="50" charset="-128"/>
              <a:cs typeface="Times New Roman" panose="02020603050405020304" pitchFamily="18" charset="0"/>
            </a:endParaRPr>
          </a:p>
          <a:p>
            <a:pPr indent="-216000">
              <a:spcBef>
                <a:spcPts val="300"/>
              </a:spcBef>
            </a:pPr>
            <a:r>
              <a:rPr lang="ja-JP" altLang="en-US" sz="1600" kern="100" dirty="0" smtClean="0">
                <a:solidFill>
                  <a:schemeClr val="tx1"/>
                </a:solidFill>
                <a:latin typeface="Meiryo UI" panose="020B0604030504040204" pitchFamily="50" charset="-128"/>
                <a:ea typeface="Meiryo UI" panose="020B0604030504040204" pitchFamily="50" charset="-128"/>
                <a:cs typeface="Times New Roman" panose="02020603050405020304" pitchFamily="18" charset="0"/>
              </a:rPr>
              <a:t>　②世界</a:t>
            </a:r>
            <a:r>
              <a:rPr lang="ja-JP" altLang="en-US" sz="1600" kern="100" dirty="0">
                <a:solidFill>
                  <a:schemeClr val="tx1"/>
                </a:solidFill>
                <a:latin typeface="Meiryo UI" panose="020B0604030504040204" pitchFamily="50" charset="-128"/>
                <a:ea typeface="Meiryo UI" panose="020B0604030504040204" pitchFamily="50" charset="-128"/>
                <a:cs typeface="Times New Roman" panose="02020603050405020304" pitchFamily="18" charset="0"/>
              </a:rPr>
              <a:t>河川プロモーション</a:t>
            </a:r>
            <a:r>
              <a:rPr lang="ja-JP" altLang="en-US" sz="1600" kern="100" dirty="0" smtClean="0">
                <a:solidFill>
                  <a:schemeClr val="tx1"/>
                </a:solidFill>
                <a:latin typeface="Meiryo UI" panose="020B0604030504040204" pitchFamily="50" charset="-128"/>
                <a:ea typeface="Meiryo UI" panose="020B0604030504040204" pitchFamily="50" charset="-128"/>
                <a:cs typeface="Times New Roman" panose="02020603050405020304" pitchFamily="18" charset="0"/>
              </a:rPr>
              <a:t>会議の開催</a:t>
            </a:r>
            <a:endParaRPr lang="en-US" altLang="ja-JP" sz="1600" kern="100" dirty="0" smtClean="0">
              <a:solidFill>
                <a:schemeClr val="tx1"/>
              </a:solidFill>
              <a:latin typeface="Meiryo UI" panose="020B0604030504040204" pitchFamily="50" charset="-128"/>
              <a:ea typeface="Meiryo UI" panose="020B0604030504040204" pitchFamily="50" charset="-128"/>
              <a:cs typeface="Times New Roman" panose="02020603050405020304" pitchFamily="18" charset="0"/>
            </a:endParaRPr>
          </a:p>
          <a:p>
            <a:pPr indent="-216000"/>
            <a:r>
              <a:rPr lang="ja-JP" altLang="en-US" sz="1400" kern="100" dirty="0">
                <a:solidFill>
                  <a:schemeClr val="tx1"/>
                </a:solidFill>
                <a:latin typeface="Meiryo UI" panose="020B0604030504040204" pitchFamily="50" charset="-128"/>
                <a:ea typeface="Meiryo UI" panose="020B0604030504040204" pitchFamily="50" charset="-128"/>
                <a:cs typeface="Times New Roman" panose="02020603050405020304" pitchFamily="18" charset="0"/>
              </a:rPr>
              <a:t>　</a:t>
            </a:r>
            <a:r>
              <a:rPr lang="ja-JP" altLang="en-US" sz="1400" kern="100" dirty="0" smtClean="0">
                <a:solidFill>
                  <a:schemeClr val="tx1"/>
                </a:solidFill>
                <a:latin typeface="Meiryo UI" panose="020B0604030504040204" pitchFamily="50" charset="-128"/>
                <a:ea typeface="Meiryo UI" panose="020B0604030504040204" pitchFamily="50" charset="-128"/>
                <a:cs typeface="Times New Roman" panose="02020603050405020304" pitchFamily="18" charset="0"/>
              </a:rPr>
              <a:t>　　・ﾐｽﾞﾍﾞﾘﾝｸﾞ世界会議と連携</a:t>
            </a:r>
            <a:r>
              <a:rPr lang="ja-JP" altLang="en-US" sz="1400" kern="100" dirty="0">
                <a:solidFill>
                  <a:schemeClr val="tx1"/>
                </a:solidFill>
                <a:latin typeface="Meiryo UI" panose="020B0604030504040204" pitchFamily="50" charset="-128"/>
                <a:ea typeface="Meiryo UI" panose="020B0604030504040204" pitchFamily="50" charset="-128"/>
                <a:cs typeface="Times New Roman" panose="02020603050405020304" pitchFamily="18" charset="0"/>
              </a:rPr>
              <a:t>した関東圏、</a:t>
            </a:r>
            <a:r>
              <a:rPr lang="ja-JP" altLang="en-US" sz="1400" kern="100" dirty="0" smtClean="0">
                <a:solidFill>
                  <a:schemeClr val="tx1"/>
                </a:solidFill>
                <a:latin typeface="Meiryo UI" panose="020B0604030504040204" pitchFamily="50" charset="-128"/>
                <a:ea typeface="Meiryo UI" panose="020B0604030504040204" pitchFamily="50" charset="-128"/>
                <a:cs typeface="Times New Roman" panose="02020603050405020304" pitchFamily="18" charset="0"/>
              </a:rPr>
              <a:t>海外</a:t>
            </a:r>
            <a:r>
              <a:rPr lang="ja-JP" altLang="en-US" sz="1400" kern="100" dirty="0">
                <a:solidFill>
                  <a:schemeClr val="tx1"/>
                </a:solidFill>
                <a:latin typeface="Meiryo UI" panose="020B0604030504040204" pitchFamily="50" charset="-128"/>
                <a:ea typeface="Meiryo UI" panose="020B0604030504040204" pitchFamily="50" charset="-128"/>
                <a:cs typeface="Times New Roman" panose="02020603050405020304" pitchFamily="18" charset="0"/>
              </a:rPr>
              <a:t>ﾒﾃﾞｨｱ</a:t>
            </a:r>
            <a:r>
              <a:rPr lang="ja-JP" altLang="en-US" sz="1400" kern="100" dirty="0" smtClean="0">
                <a:solidFill>
                  <a:schemeClr val="tx1"/>
                </a:solidFill>
                <a:latin typeface="Meiryo UI" panose="020B0604030504040204" pitchFamily="50" charset="-128"/>
                <a:ea typeface="Meiryo UI" panose="020B0604030504040204" pitchFamily="50" charset="-128"/>
                <a:cs typeface="Times New Roman" panose="02020603050405020304" pitchFamily="18" charset="0"/>
              </a:rPr>
              <a:t>へのｱﾌﾟﾛｰﾁ</a:t>
            </a:r>
            <a:endParaRPr lang="en-US" altLang="ja-JP" sz="1400" kern="100" dirty="0">
              <a:solidFill>
                <a:schemeClr val="tx1"/>
              </a:solidFill>
              <a:latin typeface="Meiryo UI" panose="020B0604030504040204" pitchFamily="50" charset="-128"/>
              <a:ea typeface="Meiryo UI" panose="020B0604030504040204" pitchFamily="50" charset="-128"/>
              <a:cs typeface="Times New Roman" panose="02020603050405020304" pitchFamily="18" charset="0"/>
            </a:endParaRPr>
          </a:p>
        </p:txBody>
      </p:sp>
      <p:sp>
        <p:nvSpPr>
          <p:cNvPr id="56" name="テキスト ボックス 3"/>
          <p:cNvSpPr txBox="1"/>
          <p:nvPr/>
        </p:nvSpPr>
        <p:spPr>
          <a:xfrm>
            <a:off x="9647906" y="6642049"/>
            <a:ext cx="2445669" cy="344775"/>
          </a:xfrm>
          <a:prstGeom prst="roundRect">
            <a:avLst/>
          </a:prstGeom>
          <a:solidFill>
            <a:schemeClr val="accent6"/>
          </a:solidFill>
          <a:ln/>
        </p:spPr>
        <p:style>
          <a:lnRef idx="3">
            <a:schemeClr val="lt1"/>
          </a:lnRef>
          <a:fillRef idx="1">
            <a:schemeClr val="accent4"/>
          </a:fillRef>
          <a:effectRef idx="1">
            <a:schemeClr val="accent4"/>
          </a:effectRef>
          <a:fontRef idx="minor">
            <a:schemeClr val="lt1"/>
          </a:fontRef>
        </p:style>
        <p:txBody>
          <a:bodyPr rot="0" spcFirstLastPara="0" vert="horz" wrap="square" lIns="0" tIns="0" rIns="0" bIns="0" numCol="1" spcCol="0" rtlCol="0" fromWordArt="0" anchor="ctr" anchorCtr="0" forceAA="0" compatLnSpc="1">
            <a:prstTxWarp prst="textNoShape">
              <a:avLst/>
            </a:prstTxWarp>
            <a:spAutoFit/>
          </a:bodyPr>
          <a:lstStyle/>
          <a:p>
            <a:pPr algn="ctr">
              <a:lnSpc>
                <a:spcPct val="150000"/>
              </a:lnSpc>
            </a:pPr>
            <a:r>
              <a:rPr lang="ja-JP" altLang="en-US" sz="1600" kern="100" dirty="0" smtClean="0">
                <a:latin typeface="HGPｺﾞｼｯｸE" panose="020B0900000000000000" pitchFamily="50" charset="-128"/>
                <a:ea typeface="HGPｺﾞｼｯｸE" panose="020B0900000000000000" pitchFamily="50" charset="-128"/>
                <a:cs typeface="Times New Roman" panose="02020603050405020304" pitchFamily="18" charset="0"/>
              </a:rPr>
              <a:t>Ｈ２８年度取組み</a:t>
            </a:r>
            <a:endParaRPr lang="ja-JP" altLang="ja-JP" sz="1600" kern="100" dirty="0">
              <a:latin typeface="HGPｺﾞｼｯｸE" panose="020B0900000000000000" pitchFamily="50" charset="-128"/>
              <a:ea typeface="HGPｺﾞｼｯｸE" panose="020B0900000000000000" pitchFamily="50" charset="-128"/>
              <a:cs typeface="Times New Roman" panose="02020603050405020304" pitchFamily="18" charset="0"/>
            </a:endParaRPr>
          </a:p>
        </p:txBody>
      </p:sp>
      <p:pic>
        <p:nvPicPr>
          <p:cNvPr id="60" name="Picture 6"/>
          <p:cNvPicPr preferRelativeResize="0">
            <a:picLocks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3772250" y="4344921"/>
            <a:ext cx="823499" cy="84563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4" name="正方形/長方形 13"/>
          <p:cNvSpPr/>
          <p:nvPr/>
        </p:nvSpPr>
        <p:spPr>
          <a:xfrm>
            <a:off x="9139378" y="4330578"/>
            <a:ext cx="216024" cy="231147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73" name="Picture 4"/>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714815" y="8059083"/>
            <a:ext cx="738734" cy="117525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8" name="テキスト ボックス 3"/>
          <p:cNvSpPr txBox="1"/>
          <p:nvPr/>
        </p:nvSpPr>
        <p:spPr>
          <a:xfrm>
            <a:off x="2054578" y="4309975"/>
            <a:ext cx="7377305" cy="6066053"/>
          </a:xfrm>
          <a:prstGeom prst="rect">
            <a:avLst/>
          </a:prstGeom>
          <a:noFill/>
          <a:ln w="12700">
            <a:solidFill>
              <a:srgbClr val="FF0000"/>
            </a:solidFill>
            <a:prstDash val="sysDash"/>
          </a:ln>
          <a:effectLst/>
        </p:spPr>
        <p:txBody>
          <a:bodyPr rot="0" spcFirstLastPara="0" vert="horz" wrap="square" lIns="0" tIns="0" rIns="0" bIns="0" numCol="1" spcCol="0" rtlCol="0" fromWordArt="0" anchor="t" anchorCtr="0" forceAA="0" compatLnSpc="1">
            <a:prstTxWarp prst="textNoShape">
              <a:avLst/>
            </a:prstTxWarp>
            <a:noAutofit/>
          </a:bodyPr>
          <a:lstStyle>
            <a:defPPr>
              <a:defRPr lang="ja-JP"/>
            </a:defPPr>
            <a:lvl1pPr marL="0" algn="l" defTabSz="1238921" rtl="0" eaLnBrk="1" latinLnBrk="0" hangingPunct="1">
              <a:defRPr kumimoji="1" sz="2439" kern="1200">
                <a:solidFill>
                  <a:schemeClr val="tx1"/>
                </a:solidFill>
                <a:latin typeface="+mn-lt"/>
                <a:ea typeface="+mn-ea"/>
                <a:cs typeface="+mn-cs"/>
              </a:defRPr>
            </a:lvl1pPr>
            <a:lvl2pPr marL="619460" algn="l" defTabSz="1238921" rtl="0" eaLnBrk="1" latinLnBrk="0" hangingPunct="1">
              <a:defRPr kumimoji="1" sz="2439" kern="1200">
                <a:solidFill>
                  <a:schemeClr val="tx1"/>
                </a:solidFill>
                <a:latin typeface="+mn-lt"/>
                <a:ea typeface="+mn-ea"/>
                <a:cs typeface="+mn-cs"/>
              </a:defRPr>
            </a:lvl2pPr>
            <a:lvl3pPr marL="1238921" algn="l" defTabSz="1238921" rtl="0" eaLnBrk="1" latinLnBrk="0" hangingPunct="1">
              <a:defRPr kumimoji="1" sz="2439" kern="1200">
                <a:solidFill>
                  <a:schemeClr val="tx1"/>
                </a:solidFill>
                <a:latin typeface="+mn-lt"/>
                <a:ea typeface="+mn-ea"/>
                <a:cs typeface="+mn-cs"/>
              </a:defRPr>
            </a:lvl3pPr>
            <a:lvl4pPr marL="1858381" algn="l" defTabSz="1238921" rtl="0" eaLnBrk="1" latinLnBrk="0" hangingPunct="1">
              <a:defRPr kumimoji="1" sz="2439" kern="1200">
                <a:solidFill>
                  <a:schemeClr val="tx1"/>
                </a:solidFill>
                <a:latin typeface="+mn-lt"/>
                <a:ea typeface="+mn-ea"/>
                <a:cs typeface="+mn-cs"/>
              </a:defRPr>
            </a:lvl4pPr>
            <a:lvl5pPr marL="2477841" algn="l" defTabSz="1238921" rtl="0" eaLnBrk="1" latinLnBrk="0" hangingPunct="1">
              <a:defRPr kumimoji="1" sz="2439" kern="1200">
                <a:solidFill>
                  <a:schemeClr val="tx1"/>
                </a:solidFill>
                <a:latin typeface="+mn-lt"/>
                <a:ea typeface="+mn-ea"/>
                <a:cs typeface="+mn-cs"/>
              </a:defRPr>
            </a:lvl5pPr>
            <a:lvl6pPr marL="3097301" algn="l" defTabSz="1238921" rtl="0" eaLnBrk="1" latinLnBrk="0" hangingPunct="1">
              <a:defRPr kumimoji="1" sz="2439" kern="1200">
                <a:solidFill>
                  <a:schemeClr val="tx1"/>
                </a:solidFill>
                <a:latin typeface="+mn-lt"/>
                <a:ea typeface="+mn-ea"/>
                <a:cs typeface="+mn-cs"/>
              </a:defRPr>
            </a:lvl6pPr>
            <a:lvl7pPr marL="3716762" algn="l" defTabSz="1238921" rtl="0" eaLnBrk="1" latinLnBrk="0" hangingPunct="1">
              <a:defRPr kumimoji="1" sz="2439" kern="1200">
                <a:solidFill>
                  <a:schemeClr val="tx1"/>
                </a:solidFill>
                <a:latin typeface="+mn-lt"/>
                <a:ea typeface="+mn-ea"/>
                <a:cs typeface="+mn-cs"/>
              </a:defRPr>
            </a:lvl7pPr>
            <a:lvl8pPr marL="4336222" algn="l" defTabSz="1238921" rtl="0" eaLnBrk="1" latinLnBrk="0" hangingPunct="1">
              <a:defRPr kumimoji="1" sz="2439" kern="1200">
                <a:solidFill>
                  <a:schemeClr val="tx1"/>
                </a:solidFill>
                <a:latin typeface="+mn-lt"/>
                <a:ea typeface="+mn-ea"/>
                <a:cs typeface="+mn-cs"/>
              </a:defRPr>
            </a:lvl8pPr>
            <a:lvl9pPr marL="4955682" algn="l" defTabSz="1238921" rtl="0" eaLnBrk="1" latinLnBrk="0" hangingPunct="1">
              <a:defRPr kumimoji="1" sz="2439" kern="1200">
                <a:solidFill>
                  <a:schemeClr val="tx1"/>
                </a:solidFill>
                <a:latin typeface="+mn-lt"/>
                <a:ea typeface="+mn-ea"/>
                <a:cs typeface="+mn-cs"/>
              </a:defRPr>
            </a:lvl9pPr>
          </a:lstStyle>
          <a:p>
            <a:pPr>
              <a:spcAft>
                <a:spcPts val="0"/>
              </a:spcAft>
              <a:buFont typeface="Wingdings" panose="05000000000000000000" pitchFamily="2" charset="2"/>
              <a:buChar char="l"/>
            </a:pPr>
            <a:endParaRPr lang="en-US" altLang="ja-JP" sz="1200" kern="100" dirty="0" smtClean="0">
              <a:latin typeface="Meiryo UI" panose="020B0604030504040204" pitchFamily="50" charset="-128"/>
              <a:ea typeface="Meiryo UI" panose="020B0604030504040204" pitchFamily="50" charset="-128"/>
              <a:cs typeface="Times New Roman" panose="02020603050405020304" pitchFamily="18" charset="0"/>
            </a:endParaRPr>
          </a:p>
          <a:p>
            <a:pPr>
              <a:lnSpc>
                <a:spcPts val="1000"/>
              </a:lnSpc>
              <a:spcAft>
                <a:spcPts val="0"/>
              </a:spcAft>
            </a:pPr>
            <a:endParaRPr lang="en-US" altLang="ja-JP" sz="1200" kern="100" dirty="0">
              <a:latin typeface="Meiryo UI" panose="020B0604030504040204" pitchFamily="50" charset="-128"/>
              <a:ea typeface="Meiryo UI" panose="020B0604030504040204" pitchFamily="50" charset="-128"/>
              <a:cs typeface="Times New Roman" panose="02020603050405020304" pitchFamily="18" charset="0"/>
            </a:endParaRPr>
          </a:p>
          <a:p>
            <a:pPr>
              <a:lnSpc>
                <a:spcPts val="1000"/>
              </a:lnSpc>
              <a:spcAft>
                <a:spcPts val="0"/>
              </a:spcAft>
            </a:pPr>
            <a:endParaRPr lang="en-US" altLang="ja-JP" sz="1200" kern="100" dirty="0" smtClean="0">
              <a:latin typeface="Meiryo UI" panose="020B0604030504040204" pitchFamily="50" charset="-128"/>
              <a:ea typeface="Meiryo UI" panose="020B0604030504040204" pitchFamily="50" charset="-128"/>
              <a:cs typeface="Times New Roman" panose="02020603050405020304" pitchFamily="18" charset="0"/>
            </a:endParaRPr>
          </a:p>
          <a:p>
            <a:pPr>
              <a:spcAft>
                <a:spcPts val="0"/>
              </a:spcAft>
            </a:pPr>
            <a:r>
              <a:rPr lang="ja-JP" altLang="en-US" sz="1800" kern="100" dirty="0" smtClean="0">
                <a:latin typeface="Meiryo UI" panose="020B0604030504040204" pitchFamily="50" charset="-128"/>
                <a:ea typeface="Meiryo UI" panose="020B0604030504040204" pitchFamily="50" charset="-128"/>
                <a:cs typeface="Times New Roman" panose="02020603050405020304" pitchFamily="18" charset="0"/>
              </a:rPr>
              <a:t> ◆</a:t>
            </a:r>
            <a:r>
              <a:rPr lang="ja-JP" altLang="en-US" sz="1800" kern="100" dirty="0">
                <a:latin typeface="Meiryo UI" panose="020B0604030504040204" pitchFamily="50" charset="-128"/>
                <a:ea typeface="Meiryo UI" panose="020B0604030504040204" pitchFamily="50" charset="-128"/>
                <a:cs typeface="Times New Roman" panose="02020603050405020304" pitchFamily="18" charset="0"/>
              </a:rPr>
              <a:t>水</a:t>
            </a:r>
            <a:r>
              <a:rPr lang="ja-JP" altLang="en-US" sz="1800" kern="100" dirty="0" smtClean="0">
                <a:latin typeface="Meiryo UI" panose="020B0604030504040204" pitchFamily="50" charset="-128"/>
                <a:ea typeface="Meiryo UI" panose="020B0604030504040204" pitchFamily="50" charset="-128"/>
                <a:cs typeface="Times New Roman" panose="02020603050405020304" pitchFamily="18" charset="0"/>
              </a:rPr>
              <a:t>都大阪のブランディング化とインバウンドの水辺への取り込み</a:t>
            </a:r>
            <a:endParaRPr lang="en-US" altLang="ja-JP" sz="1800" kern="100" dirty="0" smtClean="0">
              <a:latin typeface="Meiryo UI" panose="020B0604030504040204" pitchFamily="50" charset="-128"/>
              <a:ea typeface="Meiryo UI" panose="020B0604030504040204" pitchFamily="50" charset="-128"/>
              <a:cs typeface="Times New Roman" panose="02020603050405020304" pitchFamily="18" charset="0"/>
            </a:endParaRPr>
          </a:p>
          <a:p>
            <a:pPr>
              <a:spcBef>
                <a:spcPts val="300"/>
              </a:spcBef>
            </a:pPr>
            <a:r>
              <a:rPr lang="ja-JP" altLang="en-US" sz="1600" kern="100" dirty="0">
                <a:latin typeface="Meiryo UI" panose="020B0604030504040204" pitchFamily="50" charset="-128"/>
                <a:ea typeface="Meiryo UI" panose="020B0604030504040204" pitchFamily="50" charset="-128"/>
                <a:cs typeface="Times New Roman" panose="02020603050405020304" pitchFamily="18" charset="0"/>
              </a:rPr>
              <a:t>　</a:t>
            </a:r>
            <a:r>
              <a:rPr lang="en-US" altLang="ja-JP" sz="1600" kern="100" dirty="0" smtClean="0">
                <a:latin typeface="Meiryo UI" panose="020B0604030504040204" pitchFamily="50" charset="-128"/>
                <a:ea typeface="Meiryo UI" panose="020B0604030504040204" pitchFamily="50" charset="-128"/>
                <a:cs typeface="Times New Roman" panose="02020603050405020304" pitchFamily="18" charset="0"/>
              </a:rPr>
              <a:t>【</a:t>
            </a:r>
            <a:r>
              <a:rPr lang="ja-JP" altLang="en-US" sz="1600" kern="100" dirty="0" smtClean="0">
                <a:latin typeface="Meiryo UI" panose="020B0604030504040204" pitchFamily="50" charset="-128"/>
                <a:ea typeface="Meiryo UI" panose="020B0604030504040204" pitchFamily="50" charset="-128"/>
                <a:cs typeface="Times New Roman" panose="02020603050405020304" pitchFamily="18" charset="0"/>
              </a:rPr>
              <a:t>水都大阪情報の発信</a:t>
            </a:r>
            <a:r>
              <a:rPr lang="en-US" altLang="ja-JP" sz="1600" kern="100" dirty="0" smtClean="0">
                <a:latin typeface="Meiryo UI" panose="020B0604030504040204" pitchFamily="50" charset="-128"/>
                <a:ea typeface="Meiryo UI" panose="020B0604030504040204" pitchFamily="50" charset="-128"/>
                <a:cs typeface="Times New Roman" panose="02020603050405020304" pitchFamily="18" charset="0"/>
              </a:rPr>
              <a:t>】</a:t>
            </a:r>
            <a:endParaRPr lang="en-US" altLang="ja-JP" sz="1600" kern="100" dirty="0">
              <a:latin typeface="Meiryo UI" panose="020B0604030504040204" pitchFamily="50" charset="-128"/>
              <a:ea typeface="Meiryo UI" panose="020B0604030504040204" pitchFamily="50" charset="-128"/>
              <a:cs typeface="Times New Roman" panose="02020603050405020304" pitchFamily="18" charset="0"/>
            </a:endParaRPr>
          </a:p>
          <a:p>
            <a:pPr>
              <a:spcBef>
                <a:spcPts val="100"/>
              </a:spcBef>
            </a:pPr>
            <a:r>
              <a:rPr lang="ja-JP" altLang="en-US" sz="1400" kern="100" dirty="0" smtClean="0">
                <a:latin typeface="Meiryo UI" panose="020B0604030504040204" pitchFamily="50" charset="-128"/>
                <a:ea typeface="Meiryo UI" panose="020B0604030504040204" pitchFamily="50" charset="-128"/>
                <a:cs typeface="Times New Roman" panose="02020603050405020304" pitchFamily="18" charset="0"/>
              </a:rPr>
              <a:t>　　 ・インバウンド等観光客の利便性向上のため、</a:t>
            </a:r>
            <a:r>
              <a:rPr lang="en-US" altLang="ja-JP" sz="1400" kern="100" dirty="0" smtClean="0">
                <a:latin typeface="Meiryo UI" panose="020B0604030504040204" pitchFamily="50" charset="-128"/>
                <a:ea typeface="Meiryo UI" panose="020B0604030504040204" pitchFamily="50" charset="-128"/>
                <a:cs typeface="Times New Roman" panose="02020603050405020304" pitchFamily="18" charset="0"/>
              </a:rPr>
              <a:t>HP</a:t>
            </a:r>
            <a:r>
              <a:rPr lang="ja-JP" altLang="en-US" sz="1400" kern="100" dirty="0" smtClean="0">
                <a:latin typeface="Meiryo UI" panose="020B0604030504040204" pitchFamily="50" charset="-128"/>
                <a:ea typeface="Meiryo UI" panose="020B0604030504040204" pitchFamily="50" charset="-128"/>
                <a:cs typeface="Times New Roman" panose="02020603050405020304" pitchFamily="18" charset="0"/>
              </a:rPr>
              <a:t>をスマートフォン・タブレット対応に変更</a:t>
            </a:r>
            <a:endParaRPr lang="en-US" altLang="ja-JP" sz="1400" kern="100" dirty="0" smtClean="0">
              <a:latin typeface="Meiryo UI" panose="020B0604030504040204" pitchFamily="50" charset="-128"/>
              <a:ea typeface="Meiryo UI" panose="020B0604030504040204" pitchFamily="50" charset="-128"/>
              <a:cs typeface="Times New Roman" panose="02020603050405020304" pitchFamily="18" charset="0"/>
            </a:endParaRPr>
          </a:p>
          <a:p>
            <a:pPr>
              <a:spcBef>
                <a:spcPts val="100"/>
              </a:spcBef>
            </a:pPr>
            <a:r>
              <a:rPr lang="ja-JP" altLang="en-US" sz="1400" kern="100" dirty="0" smtClean="0">
                <a:latin typeface="Meiryo UI" panose="020B0604030504040204" pitchFamily="50" charset="-128"/>
                <a:ea typeface="Meiryo UI" panose="020B0604030504040204" pitchFamily="50" charset="-128"/>
                <a:cs typeface="Times New Roman" panose="02020603050405020304" pitchFamily="18" charset="0"/>
              </a:rPr>
              <a:t>      併せて５言語対応の「舟運</a:t>
            </a:r>
            <a:r>
              <a:rPr lang="ja-JP" altLang="en-US" sz="1400" kern="100" dirty="0">
                <a:latin typeface="Meiryo UI" panose="020B0604030504040204" pitchFamily="50" charset="-128"/>
                <a:ea typeface="Meiryo UI" panose="020B0604030504040204" pitchFamily="50" charset="-128"/>
                <a:cs typeface="Times New Roman" panose="02020603050405020304" pitchFamily="18" charset="0"/>
              </a:rPr>
              <a:t>ﾌﾟﾛｸﾞﾗﾑ</a:t>
            </a:r>
            <a:r>
              <a:rPr lang="ja-JP" altLang="en-US" sz="1400" kern="100" dirty="0" smtClean="0">
                <a:latin typeface="Meiryo UI" panose="020B0604030504040204" pitchFamily="50" charset="-128"/>
                <a:ea typeface="Meiryo UI" panose="020B0604030504040204" pitchFamily="50" charset="-128"/>
                <a:cs typeface="Times New Roman" panose="02020603050405020304" pitchFamily="18" charset="0"/>
              </a:rPr>
              <a:t>情報ﾎﾟｰﾀﾙｻｲﾄ」を作成。　</a:t>
            </a:r>
            <a:r>
              <a:rPr lang="en-US" altLang="ja-JP" sz="1400" kern="100" dirty="0" smtClean="0">
                <a:latin typeface="Meiryo UI" panose="020B0604030504040204" pitchFamily="50" charset="-128"/>
                <a:ea typeface="Meiryo UI" panose="020B0604030504040204" pitchFamily="50" charset="-128"/>
                <a:cs typeface="Times New Roman" panose="02020603050405020304" pitchFamily="18" charset="0"/>
              </a:rPr>
              <a:t>HP</a:t>
            </a:r>
            <a:r>
              <a:rPr lang="ja-JP" altLang="en-US" sz="1400" kern="100" dirty="0" err="1" smtClean="0">
                <a:latin typeface="Meiryo UI" panose="020B0604030504040204" pitchFamily="50" charset="-128"/>
                <a:ea typeface="Meiryo UI" panose="020B0604030504040204" pitchFamily="50" charset="-128"/>
                <a:cs typeface="Times New Roman" panose="02020603050405020304" pitchFamily="18" charset="0"/>
              </a:rPr>
              <a:t>、</a:t>
            </a:r>
            <a:r>
              <a:rPr lang="en-US" altLang="ja-JP" sz="1400" kern="100" dirty="0" smtClean="0">
                <a:latin typeface="Meiryo UI" panose="020B0604030504040204" pitchFamily="50" charset="-128"/>
                <a:ea typeface="Meiryo UI" panose="020B0604030504040204" pitchFamily="50" charset="-128"/>
                <a:cs typeface="Times New Roman" panose="02020603050405020304" pitchFamily="18" charset="0"/>
              </a:rPr>
              <a:t>FB</a:t>
            </a:r>
            <a:r>
              <a:rPr lang="ja-JP" altLang="en-US" sz="1400" kern="100" dirty="0" err="1" smtClean="0">
                <a:latin typeface="Meiryo UI" panose="020B0604030504040204" pitchFamily="50" charset="-128"/>
                <a:ea typeface="Meiryo UI" panose="020B0604030504040204" pitchFamily="50" charset="-128"/>
                <a:cs typeface="Times New Roman" panose="02020603050405020304" pitchFamily="18" charset="0"/>
              </a:rPr>
              <a:t>、</a:t>
            </a:r>
            <a:r>
              <a:rPr lang="ja-JP" altLang="en-US" sz="1400" kern="100" dirty="0" smtClean="0">
                <a:latin typeface="Meiryo UI" panose="020B0604030504040204" pitchFamily="50" charset="-128"/>
                <a:ea typeface="Meiryo UI" panose="020B0604030504040204" pitchFamily="50" charset="-128"/>
                <a:cs typeface="Times New Roman" panose="02020603050405020304" pitchFamily="18" charset="0"/>
              </a:rPr>
              <a:t>ﾂｲｯﾀｰにも掲載</a:t>
            </a:r>
            <a:endParaRPr lang="en-US" altLang="ja-JP" sz="1400" kern="100" dirty="0" smtClean="0">
              <a:latin typeface="Meiryo UI" panose="020B0604030504040204" pitchFamily="50" charset="-128"/>
              <a:ea typeface="Meiryo UI" panose="020B0604030504040204" pitchFamily="50" charset="-128"/>
              <a:cs typeface="Times New Roman" panose="02020603050405020304" pitchFamily="18" charset="0"/>
            </a:endParaRPr>
          </a:p>
          <a:p>
            <a:pPr>
              <a:spcBef>
                <a:spcPts val="100"/>
              </a:spcBef>
            </a:pPr>
            <a:r>
              <a:rPr lang="ja-JP" altLang="en-US" sz="1400" kern="100" dirty="0">
                <a:latin typeface="Meiryo UI" panose="020B0604030504040204" pitchFamily="50" charset="-128"/>
                <a:ea typeface="Meiryo UI" panose="020B0604030504040204" pitchFamily="50" charset="-128"/>
                <a:cs typeface="Times New Roman" panose="02020603050405020304" pitchFamily="18" charset="0"/>
              </a:rPr>
              <a:t>　</a:t>
            </a:r>
            <a:r>
              <a:rPr lang="ja-JP" altLang="en-US" sz="1400" kern="100" dirty="0" smtClean="0">
                <a:latin typeface="Meiryo UI" panose="020B0604030504040204" pitchFamily="50" charset="-128"/>
                <a:ea typeface="Meiryo UI" panose="020B0604030504040204" pitchFamily="50" charset="-128"/>
                <a:cs typeface="Times New Roman" panose="02020603050405020304" pitchFamily="18" charset="0"/>
              </a:rPr>
              <a:t>　 ・水都大阪</a:t>
            </a:r>
            <a:r>
              <a:rPr lang="en-US" altLang="ja-JP" sz="1400" kern="100" dirty="0" smtClean="0">
                <a:latin typeface="Meiryo UI" panose="020B0604030504040204" pitchFamily="50" charset="-128"/>
                <a:ea typeface="Meiryo UI" panose="020B0604030504040204" pitchFamily="50" charset="-128"/>
                <a:cs typeface="Times New Roman" panose="02020603050405020304" pitchFamily="18" charset="0"/>
              </a:rPr>
              <a:t>2015</a:t>
            </a:r>
            <a:r>
              <a:rPr lang="ja-JP" altLang="en-US" sz="1400" kern="100" dirty="0" smtClean="0">
                <a:latin typeface="Meiryo UI" panose="020B0604030504040204" pitchFamily="50" charset="-128"/>
                <a:ea typeface="Meiryo UI" panose="020B0604030504040204" pitchFamily="50" charset="-128"/>
                <a:cs typeface="Times New Roman" panose="02020603050405020304" pitchFamily="18" charset="0"/>
              </a:rPr>
              <a:t>と連携し、ｸﾙｰｽﾞ情報・水都大阪のﾏｯﾌﾟを作成、継続した活用</a:t>
            </a:r>
            <a:endParaRPr lang="en-US" altLang="ja-JP" sz="1400" kern="100" dirty="0" smtClean="0">
              <a:latin typeface="Meiryo UI" panose="020B0604030504040204" pitchFamily="50" charset="-128"/>
              <a:ea typeface="Meiryo UI" panose="020B0604030504040204" pitchFamily="50" charset="-128"/>
              <a:cs typeface="Times New Roman" panose="02020603050405020304" pitchFamily="18" charset="0"/>
            </a:endParaRPr>
          </a:p>
          <a:p>
            <a:pPr>
              <a:spcBef>
                <a:spcPts val="100"/>
              </a:spcBef>
            </a:pPr>
            <a:r>
              <a:rPr lang="ja-JP" altLang="en-US" sz="1400" kern="100" dirty="0">
                <a:latin typeface="Meiryo UI" panose="020B0604030504040204" pitchFamily="50" charset="-128"/>
                <a:ea typeface="Meiryo UI" panose="020B0604030504040204" pitchFamily="50" charset="-128"/>
                <a:cs typeface="Times New Roman" panose="02020603050405020304" pitchFamily="18" charset="0"/>
              </a:rPr>
              <a:t>　</a:t>
            </a:r>
            <a:r>
              <a:rPr lang="ja-JP" altLang="en-US" sz="1400" kern="100" dirty="0" smtClean="0">
                <a:latin typeface="Meiryo UI" panose="020B0604030504040204" pitchFamily="50" charset="-128"/>
                <a:ea typeface="Meiryo UI" panose="020B0604030504040204" pitchFamily="50" charset="-128"/>
                <a:cs typeface="Times New Roman" panose="02020603050405020304" pitchFamily="18" charset="0"/>
              </a:rPr>
              <a:t>　 ・ｲﾝﾊﾞｳﾝﾄﾞ等への魅力発信のため新たに</a:t>
            </a:r>
            <a:r>
              <a:rPr lang="en-US" altLang="ja-JP" sz="1400" kern="100" dirty="0" smtClean="0">
                <a:latin typeface="Meiryo UI" panose="020B0604030504040204" pitchFamily="50" charset="-128"/>
                <a:ea typeface="Meiryo UI" panose="020B0604030504040204" pitchFamily="50" charset="-128"/>
                <a:cs typeface="Times New Roman" panose="02020603050405020304" pitchFamily="18" charset="0"/>
              </a:rPr>
              <a:t>Instagram</a:t>
            </a:r>
            <a:r>
              <a:rPr lang="ja-JP" altLang="en-US" sz="1400" kern="100" dirty="0">
                <a:latin typeface="Meiryo UI" panose="020B0604030504040204" pitchFamily="50" charset="-128"/>
                <a:ea typeface="Meiryo UI" panose="020B0604030504040204" pitchFamily="50" charset="-128"/>
                <a:cs typeface="Times New Roman" panose="02020603050405020304" pitchFamily="18" charset="0"/>
              </a:rPr>
              <a:t>を</a:t>
            </a:r>
            <a:r>
              <a:rPr lang="ja-JP" altLang="en-US" sz="1400" kern="100" dirty="0" smtClean="0">
                <a:latin typeface="Meiryo UI" panose="020B0604030504040204" pitchFamily="50" charset="-128"/>
                <a:ea typeface="Meiryo UI" panose="020B0604030504040204" pitchFamily="50" charset="-128"/>
                <a:cs typeface="Times New Roman" panose="02020603050405020304" pitchFamily="18" charset="0"/>
              </a:rPr>
              <a:t>活用</a:t>
            </a:r>
            <a:r>
              <a:rPr lang="ja-JP" altLang="en-US" sz="1400" kern="100" dirty="0">
                <a:latin typeface="Meiryo UI" panose="020B0604030504040204" pitchFamily="50" charset="-128"/>
                <a:ea typeface="Meiryo UI" panose="020B0604030504040204" pitchFamily="50" charset="-128"/>
                <a:cs typeface="Times New Roman" panose="02020603050405020304" pitchFamily="18" charset="0"/>
              </a:rPr>
              <a:t>。</a:t>
            </a:r>
            <a:r>
              <a:rPr lang="en-US" altLang="ja-JP" sz="1400" kern="100" dirty="0" err="1" smtClean="0">
                <a:latin typeface="Meiryo UI" panose="020B0604030504040204" pitchFamily="50" charset="-128"/>
                <a:ea typeface="Meiryo UI" panose="020B0604030504040204" pitchFamily="50" charset="-128"/>
                <a:cs typeface="Times New Roman" panose="02020603050405020304" pitchFamily="18" charset="0"/>
              </a:rPr>
              <a:t>Youtube</a:t>
            </a:r>
            <a:r>
              <a:rPr lang="ja-JP" altLang="en-US" sz="1400" kern="100" dirty="0" err="1" smtClean="0">
                <a:latin typeface="Meiryo UI" panose="020B0604030504040204" pitchFamily="50" charset="-128"/>
                <a:ea typeface="Meiryo UI" panose="020B0604030504040204" pitchFamily="50" charset="-128"/>
                <a:cs typeface="Times New Roman" panose="02020603050405020304" pitchFamily="18" charset="0"/>
              </a:rPr>
              <a:t>、</a:t>
            </a:r>
            <a:r>
              <a:rPr lang="en-US" altLang="ja-JP" sz="1400" kern="100" dirty="0" smtClean="0">
                <a:latin typeface="Meiryo UI" panose="020B0604030504040204" pitchFamily="50" charset="-128"/>
                <a:ea typeface="Meiryo UI" panose="020B0604030504040204" pitchFamily="50" charset="-128"/>
                <a:cs typeface="Times New Roman" panose="02020603050405020304" pitchFamily="18" charset="0"/>
              </a:rPr>
              <a:t>FB</a:t>
            </a:r>
            <a:r>
              <a:rPr lang="ja-JP" altLang="en-US" sz="1400" kern="100" dirty="0" err="1" smtClean="0">
                <a:latin typeface="Meiryo UI" panose="020B0604030504040204" pitchFamily="50" charset="-128"/>
                <a:ea typeface="Meiryo UI" panose="020B0604030504040204" pitchFamily="50" charset="-128"/>
                <a:cs typeface="Times New Roman" panose="02020603050405020304" pitchFamily="18" charset="0"/>
              </a:rPr>
              <a:t>での</a:t>
            </a:r>
            <a:r>
              <a:rPr lang="ja-JP" altLang="en-US" sz="1400" kern="100" dirty="0" smtClean="0">
                <a:latin typeface="Meiryo UI" panose="020B0604030504040204" pitchFamily="50" charset="-128"/>
                <a:ea typeface="Meiryo UI" panose="020B0604030504040204" pitchFamily="50" charset="-128"/>
                <a:cs typeface="Times New Roman" panose="02020603050405020304" pitchFamily="18" charset="0"/>
              </a:rPr>
              <a:t>動画配信</a:t>
            </a:r>
            <a:endParaRPr lang="en-US" altLang="ja-JP" sz="1400" kern="100" dirty="0" smtClean="0">
              <a:latin typeface="Meiryo UI" panose="020B0604030504040204" pitchFamily="50" charset="-128"/>
              <a:ea typeface="Meiryo UI" panose="020B0604030504040204" pitchFamily="50" charset="-128"/>
              <a:cs typeface="Times New Roman" panose="02020603050405020304" pitchFamily="18" charset="0"/>
            </a:endParaRPr>
          </a:p>
          <a:p>
            <a:pPr>
              <a:spcBef>
                <a:spcPts val="100"/>
              </a:spcBef>
            </a:pPr>
            <a:r>
              <a:rPr lang="ja-JP" altLang="en-US" sz="1400" kern="100" dirty="0">
                <a:latin typeface="Meiryo UI" panose="020B0604030504040204" pitchFamily="50" charset="-128"/>
                <a:ea typeface="Meiryo UI" panose="020B0604030504040204" pitchFamily="50" charset="-128"/>
                <a:cs typeface="Times New Roman" panose="02020603050405020304" pitchFamily="18" charset="0"/>
              </a:rPr>
              <a:t>　</a:t>
            </a:r>
            <a:r>
              <a:rPr lang="ja-JP" altLang="en-US" sz="1400" kern="100" dirty="0" smtClean="0">
                <a:latin typeface="Meiryo UI" panose="020B0604030504040204" pitchFamily="50" charset="-128"/>
                <a:ea typeface="Meiryo UI" panose="020B0604030504040204" pitchFamily="50" charset="-128"/>
                <a:cs typeface="Times New Roman" panose="02020603050405020304" pitchFamily="18" charset="0"/>
              </a:rPr>
              <a:t>　 ・ｲﾝﾊﾞｳﾄﾞ向けに在阪外国人が大阪の情報を発信する新サイトへの情報提供</a:t>
            </a:r>
            <a:r>
              <a:rPr lang="ja-JP" altLang="en-US" sz="1050" kern="100" dirty="0" smtClean="0">
                <a:latin typeface="Meiryo UI" panose="020B0604030504040204" pitchFamily="50" charset="-128"/>
                <a:ea typeface="Meiryo UI" panose="020B0604030504040204" pitchFamily="50" charset="-128"/>
                <a:cs typeface="Times New Roman" panose="02020603050405020304" pitchFamily="18" charset="0"/>
              </a:rPr>
              <a:t>（関西経済連合会と連携）</a:t>
            </a:r>
            <a:endParaRPr lang="en-US" altLang="ja-JP" sz="1050" kern="100" dirty="0" smtClean="0">
              <a:latin typeface="Meiryo UI" panose="020B0604030504040204" pitchFamily="50" charset="-128"/>
              <a:ea typeface="Meiryo UI" panose="020B0604030504040204" pitchFamily="50" charset="-128"/>
              <a:cs typeface="Times New Roman" panose="02020603050405020304" pitchFamily="18" charset="0"/>
            </a:endParaRPr>
          </a:p>
          <a:p>
            <a:pPr>
              <a:spcBef>
                <a:spcPts val="100"/>
              </a:spcBef>
            </a:pPr>
            <a:r>
              <a:rPr lang="ja-JP" altLang="en-US" sz="1400" kern="100" dirty="0" smtClean="0">
                <a:latin typeface="Meiryo UI" panose="020B0604030504040204" pitchFamily="50" charset="-128"/>
                <a:ea typeface="Meiryo UI" panose="020B0604030504040204" pitchFamily="50" charset="-128"/>
                <a:cs typeface="Times New Roman" panose="02020603050405020304" pitchFamily="18" charset="0"/>
              </a:rPr>
              <a:t>　　 ・サポーター</a:t>
            </a:r>
            <a:r>
              <a:rPr lang="ja-JP" altLang="en-US" sz="1400" kern="100" dirty="0">
                <a:latin typeface="Meiryo UI" panose="020B0604030504040204" pitchFamily="50" charset="-128"/>
                <a:ea typeface="Meiryo UI" panose="020B0604030504040204" pitchFamily="50" charset="-128"/>
                <a:cs typeface="Times New Roman" panose="02020603050405020304" pitchFamily="18" charset="0"/>
              </a:rPr>
              <a:t>による水辺ｺﾝﾃﾝﾂ・ｲﾍﾞﾝﾄ情報の</a:t>
            </a:r>
            <a:r>
              <a:rPr lang="en-US" altLang="ja-JP" sz="1400" kern="100" dirty="0">
                <a:latin typeface="Meiryo UI" panose="020B0604030504040204" pitchFamily="50" charset="-128"/>
                <a:ea typeface="Meiryo UI" panose="020B0604030504040204" pitchFamily="50" charset="-128"/>
                <a:cs typeface="Times New Roman" panose="02020603050405020304" pitchFamily="18" charset="0"/>
              </a:rPr>
              <a:t>SNS</a:t>
            </a:r>
            <a:r>
              <a:rPr lang="ja-JP" altLang="en-US" sz="1400" kern="100" dirty="0">
                <a:latin typeface="Meiryo UI" panose="020B0604030504040204" pitchFamily="50" charset="-128"/>
                <a:ea typeface="Meiryo UI" panose="020B0604030504040204" pitchFamily="50" charset="-128"/>
                <a:cs typeface="Times New Roman" panose="02020603050405020304" pitchFamily="18" charset="0"/>
              </a:rPr>
              <a:t>に</a:t>
            </a:r>
            <a:r>
              <a:rPr lang="ja-JP" altLang="en-US" sz="1400" kern="100" dirty="0" smtClean="0">
                <a:latin typeface="Meiryo UI" panose="020B0604030504040204" pitchFamily="50" charset="-128"/>
                <a:ea typeface="Meiryo UI" panose="020B0604030504040204" pitchFamily="50" charset="-128"/>
                <a:cs typeface="Times New Roman" panose="02020603050405020304" pitchFamily="18" charset="0"/>
              </a:rPr>
              <a:t>よるﾘｱﾙﾀｲﾑ発信、舟運の企画提案等</a:t>
            </a:r>
            <a:endParaRPr lang="en-US" altLang="ja-JP" sz="1400" kern="100" dirty="0" smtClean="0">
              <a:latin typeface="Meiryo UI" panose="020B0604030504040204" pitchFamily="50" charset="-128"/>
              <a:ea typeface="Meiryo UI" panose="020B0604030504040204" pitchFamily="50" charset="-128"/>
              <a:cs typeface="Times New Roman" panose="02020603050405020304" pitchFamily="18" charset="0"/>
            </a:endParaRPr>
          </a:p>
          <a:p>
            <a:pPr>
              <a:spcBef>
                <a:spcPts val="300"/>
              </a:spcBef>
            </a:pPr>
            <a:r>
              <a:rPr lang="ja-JP" altLang="en-US" sz="1600" kern="100" dirty="0">
                <a:latin typeface="Meiryo UI" panose="020B0604030504040204" pitchFamily="50" charset="-128"/>
                <a:ea typeface="Meiryo UI" panose="020B0604030504040204" pitchFamily="50" charset="-128"/>
                <a:cs typeface="Times New Roman" panose="02020603050405020304" pitchFamily="18" charset="0"/>
              </a:rPr>
              <a:t>　</a:t>
            </a:r>
            <a:r>
              <a:rPr lang="ja-JP" altLang="en-US" sz="1600" kern="100" dirty="0" smtClean="0">
                <a:latin typeface="Meiryo UI" panose="020B0604030504040204" pitchFamily="50" charset="-128"/>
                <a:ea typeface="Meiryo UI" panose="020B0604030504040204" pitchFamily="50" charset="-128"/>
                <a:cs typeface="Times New Roman" panose="02020603050405020304" pitchFamily="18" charset="0"/>
              </a:rPr>
              <a:t>＜夜景の魅力＞</a:t>
            </a:r>
            <a:r>
              <a:rPr lang="ja-JP" altLang="en-US" sz="1400" kern="100" dirty="0" smtClean="0">
                <a:latin typeface="Meiryo UI" panose="020B0604030504040204" pitchFamily="50" charset="-128"/>
                <a:ea typeface="Meiryo UI" panose="020B0604030504040204" pitchFamily="50" charset="-128"/>
                <a:cs typeface="Times New Roman" panose="02020603050405020304" pitchFamily="18" charset="0"/>
              </a:rPr>
              <a:t>ナイトクルーズの造成と</a:t>
            </a:r>
            <a:r>
              <a:rPr lang="en-US" altLang="ja-JP" sz="1400" kern="100" dirty="0" smtClean="0">
                <a:latin typeface="Meiryo UI" panose="020B0604030504040204" pitchFamily="50" charset="-128"/>
                <a:ea typeface="Meiryo UI" panose="020B0604030504040204" pitchFamily="50" charset="-128"/>
                <a:cs typeface="Times New Roman" panose="02020603050405020304" pitchFamily="18" charset="0"/>
              </a:rPr>
              <a:t>SNS</a:t>
            </a:r>
            <a:r>
              <a:rPr lang="ja-JP" altLang="en-US" sz="1400" kern="100" dirty="0" smtClean="0">
                <a:latin typeface="Meiryo UI" panose="020B0604030504040204" pitchFamily="50" charset="-128"/>
                <a:ea typeface="Meiryo UI" panose="020B0604030504040204" pitchFamily="50" charset="-128"/>
                <a:cs typeface="Times New Roman" panose="02020603050405020304" pitchFamily="18" charset="0"/>
              </a:rPr>
              <a:t>ｷｬﾝﾍﾟｰﾝの</a:t>
            </a:r>
            <a:r>
              <a:rPr lang="ja-JP" altLang="en-US" sz="1400" kern="100" dirty="0">
                <a:latin typeface="Meiryo UI" panose="020B0604030504040204" pitchFamily="50" charset="-128"/>
                <a:ea typeface="Meiryo UI" panose="020B0604030504040204" pitchFamily="50" charset="-128"/>
                <a:cs typeface="Times New Roman" panose="02020603050405020304" pitchFamily="18" charset="0"/>
              </a:rPr>
              <a:t>実施</a:t>
            </a:r>
            <a:endParaRPr lang="en-US" altLang="ja-JP" sz="1400" kern="100" dirty="0">
              <a:latin typeface="Meiryo UI" panose="020B0604030504040204" pitchFamily="50" charset="-128"/>
              <a:ea typeface="Meiryo UI" panose="020B0604030504040204" pitchFamily="50" charset="-128"/>
              <a:cs typeface="Times New Roman" panose="02020603050405020304" pitchFamily="18" charset="0"/>
            </a:endParaRPr>
          </a:p>
          <a:p>
            <a:pPr>
              <a:spcBef>
                <a:spcPts val="100"/>
              </a:spcBef>
            </a:pPr>
            <a:r>
              <a:rPr lang="ja-JP" altLang="en-US" sz="1400" kern="100" dirty="0">
                <a:latin typeface="Meiryo UI" panose="020B0604030504040204" pitchFamily="50" charset="-128"/>
                <a:ea typeface="Meiryo UI" panose="020B0604030504040204" pitchFamily="50" charset="-128"/>
                <a:cs typeface="Times New Roman" panose="02020603050405020304" pitchFamily="18" charset="0"/>
              </a:rPr>
              <a:t>　</a:t>
            </a:r>
            <a:r>
              <a:rPr lang="ja-JP" altLang="en-US" sz="1400" kern="100" dirty="0" smtClean="0">
                <a:latin typeface="Meiryo UI" panose="020B0604030504040204" pitchFamily="50" charset="-128"/>
                <a:ea typeface="Meiryo UI" panose="020B0604030504040204" pitchFamily="50" charset="-128"/>
                <a:cs typeface="Times New Roman" panose="02020603050405020304" pitchFamily="18" charset="0"/>
              </a:rPr>
              <a:t>　  「中之島ナイトビュークルーズ</a:t>
            </a:r>
            <a:r>
              <a:rPr lang="en-US" altLang="ja-JP" sz="1400" kern="100" dirty="0" smtClean="0">
                <a:latin typeface="Meiryo UI" panose="020B0604030504040204" pitchFamily="50" charset="-128"/>
                <a:ea typeface="Meiryo UI" panose="020B0604030504040204" pitchFamily="50" charset="-128"/>
                <a:cs typeface="Times New Roman" panose="02020603050405020304" pitchFamily="18" charset="0"/>
              </a:rPr>
              <a:t>(</a:t>
            </a:r>
            <a:r>
              <a:rPr lang="en-US" altLang="ja-JP" sz="1400" kern="100" dirty="0">
                <a:latin typeface="Meiryo UI" panose="020B0604030504040204" pitchFamily="50" charset="-128"/>
                <a:ea typeface="Meiryo UI" panose="020B0604030504040204" pitchFamily="50" charset="-128"/>
                <a:cs typeface="Times New Roman" panose="02020603050405020304" pitchFamily="18" charset="0"/>
              </a:rPr>
              <a:t>QR</a:t>
            </a:r>
            <a:r>
              <a:rPr lang="ja-JP" altLang="en-US" sz="1400" kern="100" dirty="0" smtClean="0">
                <a:latin typeface="Meiryo UI" panose="020B0604030504040204" pitchFamily="50" charset="-128"/>
                <a:ea typeface="Meiryo UI" panose="020B0604030504040204" pitchFamily="50" charset="-128"/>
                <a:cs typeface="Times New Roman" panose="02020603050405020304" pitchFamily="18" charset="0"/>
              </a:rPr>
              <a:t>コード</a:t>
            </a:r>
            <a:r>
              <a:rPr lang="ja-JP" altLang="en-US" sz="1400" kern="100" dirty="0">
                <a:latin typeface="Meiryo UI" panose="020B0604030504040204" pitchFamily="50" charset="-128"/>
                <a:ea typeface="Meiryo UI" panose="020B0604030504040204" pitchFamily="50" charset="-128"/>
                <a:cs typeface="Times New Roman" panose="02020603050405020304" pitchFamily="18" charset="0"/>
              </a:rPr>
              <a:t>活用</a:t>
            </a:r>
            <a:r>
              <a:rPr lang="en-US" altLang="ja-JP" sz="1400" kern="100" dirty="0" smtClean="0">
                <a:latin typeface="Meiryo UI" panose="020B0604030504040204" pitchFamily="50" charset="-128"/>
                <a:ea typeface="Meiryo UI" panose="020B0604030504040204" pitchFamily="50" charset="-128"/>
                <a:cs typeface="Times New Roman" panose="02020603050405020304" pitchFamily="18" charset="0"/>
              </a:rPr>
              <a:t>5</a:t>
            </a:r>
            <a:r>
              <a:rPr lang="ja-JP" altLang="en-US" sz="1400" kern="100" dirty="0">
                <a:latin typeface="Meiryo UI" panose="020B0604030504040204" pitchFamily="50" charset="-128"/>
                <a:ea typeface="Meiryo UI" panose="020B0604030504040204" pitchFamily="50" charset="-128"/>
                <a:cs typeface="Times New Roman" panose="02020603050405020304" pitchFamily="18" charset="0"/>
              </a:rPr>
              <a:t>言語</a:t>
            </a:r>
            <a:r>
              <a:rPr lang="ja-JP" altLang="en-US" sz="1400" kern="100" dirty="0" smtClean="0">
                <a:latin typeface="Meiryo UI" panose="020B0604030504040204" pitchFamily="50" charset="-128"/>
                <a:ea typeface="Meiryo UI" panose="020B0604030504040204" pitchFamily="50" charset="-128"/>
                <a:cs typeface="Times New Roman" panose="02020603050405020304" pitchFamily="18" charset="0"/>
              </a:rPr>
              <a:t>発信</a:t>
            </a:r>
            <a:r>
              <a:rPr lang="en-US" altLang="ja-JP" sz="1400" kern="100" dirty="0" smtClean="0">
                <a:latin typeface="Meiryo UI" panose="020B0604030504040204" pitchFamily="50" charset="-128"/>
                <a:ea typeface="Meiryo UI" panose="020B0604030504040204" pitchFamily="50" charset="-128"/>
                <a:cs typeface="Times New Roman" panose="02020603050405020304" pitchFamily="18" charset="0"/>
              </a:rPr>
              <a:t>)</a:t>
            </a:r>
            <a:r>
              <a:rPr lang="ja-JP" altLang="en-US" sz="1400" kern="100" dirty="0" smtClean="0">
                <a:latin typeface="Meiryo UI" panose="020B0604030504040204" pitchFamily="50" charset="-128"/>
                <a:ea typeface="Meiryo UI" panose="020B0604030504040204" pitchFamily="50" charset="-128"/>
                <a:cs typeface="Times New Roman" panose="02020603050405020304" pitchFamily="18" charset="0"/>
              </a:rPr>
              <a:t>」、</a:t>
            </a:r>
            <a:endParaRPr lang="en-US" altLang="ja-JP" sz="1400" kern="100" dirty="0" smtClean="0">
              <a:latin typeface="Meiryo UI" panose="020B0604030504040204" pitchFamily="50" charset="-128"/>
              <a:ea typeface="Meiryo UI" panose="020B0604030504040204" pitchFamily="50" charset="-128"/>
              <a:cs typeface="Times New Roman" panose="02020603050405020304" pitchFamily="18" charset="0"/>
            </a:endParaRPr>
          </a:p>
          <a:p>
            <a:pPr>
              <a:spcBef>
                <a:spcPts val="100"/>
              </a:spcBef>
            </a:pPr>
            <a:r>
              <a:rPr lang="ja-JP" altLang="en-US" sz="1400" kern="100" dirty="0">
                <a:latin typeface="Meiryo UI" panose="020B0604030504040204" pitchFamily="50" charset="-128"/>
                <a:ea typeface="Meiryo UI" panose="020B0604030504040204" pitchFamily="50" charset="-128"/>
                <a:cs typeface="Times New Roman" panose="02020603050405020304" pitchFamily="18" charset="0"/>
              </a:rPr>
              <a:t>　</a:t>
            </a:r>
            <a:r>
              <a:rPr lang="ja-JP" altLang="en-US" sz="1400" kern="100" dirty="0" smtClean="0">
                <a:latin typeface="Meiryo UI" panose="020B0604030504040204" pitchFamily="50" charset="-128"/>
                <a:ea typeface="Meiryo UI" panose="020B0604030504040204" pitchFamily="50" charset="-128"/>
                <a:cs typeface="Times New Roman" panose="02020603050405020304" pitchFamily="18" charset="0"/>
              </a:rPr>
              <a:t>　  「水</a:t>
            </a:r>
            <a:r>
              <a:rPr lang="ja-JP" altLang="en-US" sz="1400" kern="100" dirty="0">
                <a:latin typeface="Meiryo UI" panose="020B0604030504040204" pitchFamily="50" charset="-128"/>
                <a:ea typeface="Meiryo UI" panose="020B0604030504040204" pitchFamily="50" charset="-128"/>
                <a:cs typeface="Times New Roman" panose="02020603050405020304" pitchFamily="18" charset="0"/>
              </a:rPr>
              <a:t>都大阪フェス</a:t>
            </a:r>
            <a:r>
              <a:rPr lang="en-US" altLang="ja-JP" sz="1400" kern="100" dirty="0" smtClean="0">
                <a:latin typeface="Meiryo UI" panose="020B0604030504040204" pitchFamily="50" charset="-128"/>
                <a:ea typeface="Meiryo UI" panose="020B0604030504040204" pitchFamily="50" charset="-128"/>
                <a:cs typeface="Times New Roman" panose="02020603050405020304" pitchFamily="18" charset="0"/>
              </a:rPr>
              <a:t>2015</a:t>
            </a:r>
            <a:r>
              <a:rPr lang="ja-JP" altLang="en-US" sz="1400" kern="100" dirty="0">
                <a:latin typeface="Meiryo UI" panose="020B0604030504040204" pitchFamily="50" charset="-128"/>
                <a:ea typeface="Meiryo UI" panose="020B0604030504040204" pitchFamily="50" charset="-128"/>
                <a:cs typeface="Times New Roman" panose="02020603050405020304" pitchFamily="18" charset="0"/>
              </a:rPr>
              <a:t>ｻﾝｾｯﾄ</a:t>
            </a:r>
            <a:r>
              <a:rPr lang="en-US" altLang="ja-JP" sz="1400" kern="100" dirty="0" smtClean="0">
                <a:latin typeface="Meiryo UI" panose="020B0604030504040204" pitchFamily="50" charset="-128"/>
                <a:ea typeface="Meiryo UI" panose="020B0604030504040204" pitchFamily="50" charset="-128"/>
                <a:cs typeface="Times New Roman" panose="02020603050405020304" pitchFamily="18" charset="0"/>
              </a:rPr>
              <a:t>&amp;</a:t>
            </a:r>
            <a:r>
              <a:rPr lang="ja-JP" altLang="en-US" sz="1400" kern="100" dirty="0" smtClean="0">
                <a:latin typeface="Meiryo UI" panose="020B0604030504040204" pitchFamily="50" charset="-128"/>
                <a:ea typeface="Meiryo UI" panose="020B0604030504040204" pitchFamily="50" charset="-128"/>
                <a:cs typeface="Times New Roman" panose="02020603050405020304" pitchFamily="18" charset="0"/>
              </a:rPr>
              <a:t>ﾅｲﾄｸﾙｰｽﾞ」、食事つきﾅｲﾄｸﾙｰｽﾞ「リパリウス ダックとﾃﾞｰﾄ」</a:t>
            </a:r>
            <a:endParaRPr lang="en-US" altLang="ja-JP" sz="1400" kern="100" dirty="0" smtClean="0">
              <a:latin typeface="Meiryo UI" panose="020B0604030504040204" pitchFamily="50" charset="-128"/>
              <a:ea typeface="Meiryo UI" panose="020B0604030504040204" pitchFamily="50" charset="-128"/>
              <a:cs typeface="Times New Roman" panose="02020603050405020304" pitchFamily="18" charset="0"/>
            </a:endParaRPr>
          </a:p>
          <a:p>
            <a:pPr>
              <a:spcBef>
                <a:spcPts val="300"/>
              </a:spcBef>
            </a:pPr>
            <a:r>
              <a:rPr lang="ja-JP" altLang="en-US" sz="1600" kern="100" dirty="0">
                <a:latin typeface="Meiryo UI" panose="020B0604030504040204" pitchFamily="50" charset="-128"/>
                <a:ea typeface="Meiryo UI" panose="020B0604030504040204" pitchFamily="50" charset="-128"/>
                <a:cs typeface="Times New Roman" panose="02020603050405020304" pitchFamily="18" charset="0"/>
              </a:rPr>
              <a:t>　</a:t>
            </a:r>
            <a:r>
              <a:rPr lang="ja-JP" altLang="en-US" sz="1600" kern="100" dirty="0" smtClean="0">
                <a:latin typeface="Meiryo UI" panose="020B0604030504040204" pitchFamily="50" charset="-128"/>
                <a:ea typeface="Meiryo UI" panose="020B0604030504040204" pitchFamily="50" charset="-128"/>
                <a:cs typeface="Times New Roman" panose="02020603050405020304" pitchFamily="18" charset="0"/>
              </a:rPr>
              <a:t>＜水都大阪の歴史</a:t>
            </a:r>
            <a:r>
              <a:rPr lang="ja-JP" altLang="en-US" sz="1600" kern="100" dirty="0">
                <a:latin typeface="Meiryo UI" panose="020B0604030504040204" pitchFamily="50" charset="-128"/>
                <a:ea typeface="Meiryo UI" panose="020B0604030504040204" pitchFamily="50" charset="-128"/>
                <a:cs typeface="Times New Roman" panose="02020603050405020304" pitchFamily="18" charset="0"/>
              </a:rPr>
              <a:t>・</a:t>
            </a:r>
            <a:r>
              <a:rPr lang="ja-JP" altLang="en-US" sz="1600" kern="100" dirty="0" smtClean="0">
                <a:latin typeface="Meiryo UI" panose="020B0604030504040204" pitchFamily="50" charset="-128"/>
                <a:ea typeface="Meiryo UI" panose="020B0604030504040204" pitchFamily="50" charset="-128"/>
                <a:cs typeface="Times New Roman" panose="02020603050405020304" pitchFamily="18" charset="0"/>
              </a:rPr>
              <a:t>文化の体感＞</a:t>
            </a:r>
            <a:endParaRPr lang="en-US" altLang="ja-JP" sz="1600" kern="100" dirty="0" smtClean="0">
              <a:latin typeface="Meiryo UI" panose="020B0604030504040204" pitchFamily="50" charset="-128"/>
              <a:ea typeface="Meiryo UI" panose="020B0604030504040204" pitchFamily="50" charset="-128"/>
              <a:cs typeface="Times New Roman" panose="02020603050405020304" pitchFamily="18" charset="0"/>
            </a:endParaRPr>
          </a:p>
          <a:p>
            <a:pPr>
              <a:spcBef>
                <a:spcPts val="300"/>
              </a:spcBef>
            </a:pPr>
            <a:r>
              <a:rPr lang="ja-JP" altLang="en-US" sz="1400" kern="100" dirty="0" smtClean="0">
                <a:latin typeface="Meiryo UI" panose="020B0604030504040204" pitchFamily="50" charset="-128"/>
                <a:ea typeface="Meiryo UI" panose="020B0604030504040204" pitchFamily="50" charset="-128"/>
                <a:cs typeface="Times New Roman" panose="02020603050405020304" pitchFamily="18" charset="0"/>
              </a:rPr>
              <a:t>     ・子どもたちの</a:t>
            </a:r>
            <a:r>
              <a:rPr lang="ja-JP" altLang="en-US" sz="1400" kern="100" dirty="0">
                <a:latin typeface="Meiryo UI" panose="020B0604030504040204" pitchFamily="50" charset="-128"/>
                <a:ea typeface="Meiryo UI" panose="020B0604030504040204" pitchFamily="50" charset="-128"/>
                <a:cs typeface="Times New Roman" panose="02020603050405020304" pitchFamily="18" charset="0"/>
              </a:rPr>
              <a:t>水都</a:t>
            </a:r>
            <a:r>
              <a:rPr lang="ja-JP" altLang="en-US" sz="1400" kern="100" dirty="0" smtClean="0">
                <a:latin typeface="Meiryo UI" panose="020B0604030504040204" pitchFamily="50" charset="-128"/>
                <a:ea typeface="Meiryo UI" panose="020B0604030504040204" pitchFamily="50" charset="-128"/>
                <a:cs typeface="Times New Roman" panose="02020603050405020304" pitchFamily="18" charset="0"/>
              </a:rPr>
              <a:t>大阪学習機会創出のため、教員向けに</a:t>
            </a:r>
            <a:r>
              <a:rPr lang="ja-JP" altLang="en-US" sz="1400" kern="100" dirty="0">
                <a:latin typeface="Meiryo UI" panose="020B0604030504040204" pitchFamily="50" charset="-128"/>
                <a:ea typeface="Meiryo UI" panose="020B0604030504040204" pitchFamily="50" charset="-128"/>
                <a:cs typeface="Times New Roman" panose="02020603050405020304" pitchFamily="18" charset="0"/>
              </a:rPr>
              <a:t>「水都大阪水辺の研修会」を</a:t>
            </a:r>
            <a:r>
              <a:rPr lang="ja-JP" altLang="en-US" sz="1400" kern="100" dirty="0" smtClean="0">
                <a:latin typeface="Meiryo UI" panose="020B0604030504040204" pitchFamily="50" charset="-128"/>
                <a:ea typeface="Meiryo UI" panose="020B0604030504040204" pitchFamily="50" charset="-128"/>
                <a:cs typeface="Times New Roman" panose="02020603050405020304" pitchFamily="18" charset="0"/>
              </a:rPr>
              <a:t>実施</a:t>
            </a:r>
            <a:endParaRPr lang="en-US" altLang="ja-JP" sz="1400" kern="100" dirty="0" smtClean="0">
              <a:latin typeface="Meiryo UI" panose="020B0604030504040204" pitchFamily="50" charset="-128"/>
              <a:ea typeface="Meiryo UI" panose="020B0604030504040204" pitchFamily="50" charset="-128"/>
              <a:cs typeface="Times New Roman" panose="02020603050405020304" pitchFamily="18" charset="0"/>
            </a:endParaRPr>
          </a:p>
          <a:p>
            <a:pPr>
              <a:spcBef>
                <a:spcPts val="100"/>
              </a:spcBef>
            </a:pPr>
            <a:r>
              <a:rPr lang="ja-JP" altLang="en-US" sz="1400" kern="100" dirty="0" smtClean="0">
                <a:latin typeface="Meiryo UI" panose="020B0604030504040204" pitchFamily="50" charset="-128"/>
                <a:ea typeface="Meiryo UI" panose="020B0604030504040204" pitchFamily="50" charset="-128"/>
                <a:cs typeface="Times New Roman" panose="02020603050405020304" pitchFamily="18" charset="0"/>
              </a:rPr>
              <a:t>　　 ・「黄金の和舟 大阪城御座船</a:t>
            </a:r>
            <a:r>
              <a:rPr lang="en-US" altLang="ja-JP" sz="1400" kern="100" dirty="0" smtClean="0">
                <a:latin typeface="Meiryo UI" panose="020B0604030504040204" pitchFamily="50" charset="-128"/>
                <a:ea typeface="Meiryo UI" panose="020B0604030504040204" pitchFamily="50" charset="-128"/>
                <a:cs typeface="Times New Roman" panose="02020603050405020304" pitchFamily="18" charset="0"/>
              </a:rPr>
              <a:t>(</a:t>
            </a:r>
            <a:r>
              <a:rPr lang="ja-JP" altLang="en-US" sz="1400" kern="100" dirty="0" smtClean="0">
                <a:latin typeface="Meiryo UI" panose="020B0604030504040204" pitchFamily="50" charset="-128"/>
                <a:ea typeface="Meiryo UI" panose="020B0604030504040204" pitchFamily="50" charset="-128"/>
                <a:cs typeface="Times New Roman" panose="02020603050405020304" pitchFamily="18" charset="0"/>
              </a:rPr>
              <a:t>定期運行</a:t>
            </a:r>
            <a:r>
              <a:rPr lang="en-US" altLang="ja-JP" sz="1400" kern="100" dirty="0" smtClean="0">
                <a:latin typeface="Meiryo UI" panose="020B0604030504040204" pitchFamily="50" charset="-128"/>
                <a:ea typeface="Meiryo UI" panose="020B0604030504040204" pitchFamily="50" charset="-128"/>
                <a:cs typeface="Times New Roman" panose="02020603050405020304" pitchFamily="18" charset="0"/>
              </a:rPr>
              <a:t>)</a:t>
            </a:r>
            <a:r>
              <a:rPr lang="ja-JP" altLang="en-US" sz="1400" kern="100" dirty="0" smtClean="0">
                <a:latin typeface="Meiryo UI" panose="020B0604030504040204" pitchFamily="50" charset="-128"/>
                <a:ea typeface="Meiryo UI" panose="020B0604030504040204" pitchFamily="50" charset="-128"/>
                <a:cs typeface="Times New Roman" panose="02020603050405020304" pitchFamily="18" charset="0"/>
              </a:rPr>
              <a:t>」の見所案内を５言語化</a:t>
            </a:r>
            <a:endParaRPr lang="en-US" altLang="ja-JP" sz="1400" kern="100" dirty="0" smtClean="0">
              <a:latin typeface="Meiryo UI" panose="020B0604030504040204" pitchFamily="50" charset="-128"/>
              <a:ea typeface="Meiryo UI" panose="020B0604030504040204" pitchFamily="50" charset="-128"/>
              <a:cs typeface="Times New Roman" panose="02020603050405020304" pitchFamily="18" charset="0"/>
            </a:endParaRPr>
          </a:p>
          <a:p>
            <a:pPr>
              <a:spcBef>
                <a:spcPts val="300"/>
              </a:spcBef>
            </a:pPr>
            <a:r>
              <a:rPr lang="ja-JP" altLang="en-US" sz="1600" kern="100" dirty="0">
                <a:latin typeface="Meiryo UI" panose="020B0604030504040204" pitchFamily="50" charset="-128"/>
                <a:ea typeface="Meiryo UI" panose="020B0604030504040204" pitchFamily="50" charset="-128"/>
                <a:cs typeface="Times New Roman" panose="02020603050405020304" pitchFamily="18" charset="0"/>
              </a:rPr>
              <a:t> </a:t>
            </a:r>
            <a:r>
              <a:rPr lang="ja-JP" altLang="en-US" sz="1600" kern="100" dirty="0" smtClean="0">
                <a:latin typeface="Meiryo UI" panose="020B0604030504040204" pitchFamily="50" charset="-128"/>
                <a:ea typeface="Meiryo UI" panose="020B0604030504040204" pitchFamily="50" charset="-128"/>
                <a:cs typeface="Times New Roman" panose="02020603050405020304" pitchFamily="18" charset="0"/>
              </a:rPr>
              <a:t> ＜海外＞</a:t>
            </a:r>
            <a:endParaRPr lang="en-US" altLang="ja-JP" sz="1600" kern="100" dirty="0" smtClean="0">
              <a:latin typeface="Meiryo UI" panose="020B0604030504040204" pitchFamily="50" charset="-128"/>
              <a:ea typeface="Meiryo UI" panose="020B0604030504040204" pitchFamily="50" charset="-128"/>
              <a:cs typeface="Times New Roman" panose="02020603050405020304" pitchFamily="18" charset="0"/>
            </a:endParaRPr>
          </a:p>
          <a:p>
            <a:r>
              <a:rPr lang="ja-JP" altLang="en-US" sz="1400" kern="100" dirty="0">
                <a:latin typeface="Meiryo UI" panose="020B0604030504040204" pitchFamily="50" charset="-128"/>
                <a:ea typeface="Meiryo UI" panose="020B0604030504040204" pitchFamily="50" charset="-128"/>
                <a:cs typeface="Times New Roman" panose="02020603050405020304" pitchFamily="18" charset="0"/>
              </a:rPr>
              <a:t>　</a:t>
            </a:r>
            <a:r>
              <a:rPr lang="ja-JP" altLang="en-US" sz="1400" kern="100" dirty="0" smtClean="0">
                <a:latin typeface="Meiryo UI" panose="020B0604030504040204" pitchFamily="50" charset="-128"/>
                <a:ea typeface="Meiryo UI" panose="020B0604030504040204" pitchFamily="50" charset="-128"/>
                <a:cs typeface="Times New Roman" panose="02020603050405020304" pitchFamily="18" charset="0"/>
              </a:rPr>
              <a:t>　 ・フランス語圏：旅行ガイド「</a:t>
            </a:r>
            <a:r>
              <a:rPr lang="en-US" altLang="ja-JP" sz="1400" kern="100" dirty="0" err="1" smtClean="0">
                <a:latin typeface="Meiryo UI" panose="020B0604030504040204" pitchFamily="50" charset="-128"/>
                <a:ea typeface="Meiryo UI" panose="020B0604030504040204" pitchFamily="50" charset="-128"/>
                <a:cs typeface="Times New Roman" panose="02020603050405020304" pitchFamily="18" charset="0"/>
              </a:rPr>
              <a:t>PetitFeté</a:t>
            </a:r>
            <a:r>
              <a:rPr lang="ja-JP" altLang="en-US" sz="1400" kern="100" dirty="0" smtClean="0">
                <a:latin typeface="Meiryo UI" panose="020B0604030504040204" pitchFamily="50" charset="-128"/>
                <a:ea typeface="Meiryo UI" panose="020B0604030504040204" pitchFamily="50" charset="-128"/>
                <a:cs typeface="Times New Roman" panose="02020603050405020304" pitchFamily="18" charset="0"/>
              </a:rPr>
              <a:t>」</a:t>
            </a:r>
            <a:r>
              <a:rPr lang="en-US" altLang="ja-JP" sz="1400" kern="100" dirty="0" smtClean="0">
                <a:latin typeface="Meiryo UI" panose="020B0604030504040204" pitchFamily="50" charset="-128"/>
                <a:ea typeface="Meiryo UI" panose="020B0604030504040204" pitchFamily="50" charset="-128"/>
                <a:cs typeface="Times New Roman" panose="02020603050405020304" pitchFamily="18" charset="0"/>
              </a:rPr>
              <a:t>(22</a:t>
            </a:r>
            <a:r>
              <a:rPr lang="ja-JP" altLang="en-US" sz="1400" kern="100" dirty="0" smtClean="0">
                <a:latin typeface="Meiryo UI" panose="020B0604030504040204" pitchFamily="50" charset="-128"/>
                <a:ea typeface="Meiryo UI" panose="020B0604030504040204" pitchFamily="50" charset="-128"/>
                <a:cs typeface="Times New Roman" panose="02020603050405020304" pitchFamily="18" charset="0"/>
              </a:rPr>
              <a:t>年前創刊</a:t>
            </a:r>
            <a:r>
              <a:rPr lang="en-US" altLang="ja-JP" sz="1400" kern="100" dirty="0" smtClean="0">
                <a:latin typeface="Meiryo UI" panose="020B0604030504040204" pitchFamily="50" charset="-128"/>
                <a:ea typeface="Meiryo UI" panose="020B0604030504040204" pitchFamily="50" charset="-128"/>
                <a:cs typeface="Times New Roman" panose="02020603050405020304" pitchFamily="18" charset="0"/>
              </a:rPr>
              <a:t>)</a:t>
            </a:r>
            <a:r>
              <a:rPr lang="ja-JP" altLang="en-US" sz="1400" kern="100" dirty="0" smtClean="0">
                <a:latin typeface="Meiryo UI" panose="020B0604030504040204" pitchFamily="50" charset="-128"/>
                <a:ea typeface="Meiryo UI" panose="020B0604030504040204" pitchFamily="50" charset="-128"/>
                <a:cs typeface="Times New Roman" panose="02020603050405020304" pitchFamily="18" charset="0"/>
              </a:rPr>
              <a:t>に、</a:t>
            </a:r>
            <a:r>
              <a:rPr lang="en-US" altLang="ja-JP" sz="1400" kern="100" dirty="0" smtClean="0">
                <a:latin typeface="Meiryo UI" panose="020B0604030504040204" pitchFamily="50" charset="-128"/>
                <a:ea typeface="Meiryo UI" panose="020B0604030504040204" pitchFamily="50" charset="-128"/>
                <a:cs typeface="Times New Roman" panose="02020603050405020304" pitchFamily="18" charset="0"/>
              </a:rPr>
              <a:t>NAKANOSHIMA</a:t>
            </a:r>
            <a:r>
              <a:rPr lang="ja-JP" altLang="en-US" sz="1400" kern="100" dirty="0" smtClean="0">
                <a:latin typeface="Meiryo UI" panose="020B0604030504040204" pitchFamily="50" charset="-128"/>
                <a:ea typeface="Meiryo UI" panose="020B0604030504040204" pitchFamily="50" charset="-128"/>
                <a:cs typeface="Times New Roman" panose="02020603050405020304" pitchFamily="18" charset="0"/>
              </a:rPr>
              <a:t>の初掲載</a:t>
            </a:r>
            <a:endParaRPr lang="en-US" altLang="ja-JP" sz="1400" kern="100" dirty="0" smtClean="0">
              <a:latin typeface="Meiryo UI" panose="020B0604030504040204" pitchFamily="50" charset="-128"/>
              <a:ea typeface="Meiryo UI" panose="020B0604030504040204" pitchFamily="50" charset="-128"/>
              <a:cs typeface="Times New Roman" panose="02020603050405020304" pitchFamily="18" charset="0"/>
            </a:endParaRPr>
          </a:p>
          <a:p>
            <a:r>
              <a:rPr lang="ja-JP" altLang="en-US" sz="1400" kern="100" dirty="0" smtClean="0">
                <a:latin typeface="Meiryo UI" panose="020B0604030504040204" pitchFamily="50" charset="-128"/>
                <a:ea typeface="Meiryo UI" panose="020B0604030504040204" pitchFamily="50" charset="-128"/>
                <a:cs typeface="Times New Roman" panose="02020603050405020304" pitchFamily="18" charset="0"/>
              </a:rPr>
              <a:t>     ・中国：「</a:t>
            </a:r>
            <a:r>
              <a:rPr lang="ja-JP" altLang="en-US" sz="1400" kern="100" dirty="0">
                <a:latin typeface="Meiryo UI" panose="020B0604030504040204" pitchFamily="50" charset="-128"/>
                <a:ea typeface="Meiryo UI" panose="020B0604030504040204" pitchFamily="50" charset="-128"/>
                <a:cs typeface="Times New Roman" panose="02020603050405020304" pitchFamily="18" charset="0"/>
              </a:rPr>
              <a:t>在日本</a:t>
            </a:r>
            <a:r>
              <a:rPr lang="ja-JP" altLang="en-US" sz="1400" kern="100" dirty="0" smtClean="0">
                <a:latin typeface="Meiryo UI" panose="020B0604030504040204" pitchFamily="50" charset="-128"/>
                <a:ea typeface="Meiryo UI" panose="020B0604030504040204" pitchFamily="50" charset="-128"/>
                <a:cs typeface="Times New Roman" panose="02020603050405020304" pitchFamily="18" charset="0"/>
              </a:rPr>
              <a:t>」</a:t>
            </a:r>
            <a:r>
              <a:rPr lang="ja-JP" altLang="en-US" sz="1400" kern="100" dirty="0">
                <a:latin typeface="Meiryo UI" panose="020B0604030504040204" pitchFamily="50" charset="-128"/>
                <a:ea typeface="Meiryo UI" panose="020B0604030504040204" pitchFamily="50" charset="-128"/>
                <a:cs typeface="Times New Roman" panose="02020603050405020304" pitchFamily="18" charset="0"/>
              </a:rPr>
              <a:t>創刊号（２月創刊）</a:t>
            </a:r>
            <a:r>
              <a:rPr lang="ja-JP" altLang="en-US" sz="1400" kern="100" dirty="0" smtClean="0">
                <a:latin typeface="Meiryo UI" panose="020B0604030504040204" pitchFamily="50" charset="-128"/>
                <a:ea typeface="Meiryo UI" panose="020B0604030504040204" pitchFamily="50" charset="-128"/>
                <a:cs typeface="Times New Roman" panose="02020603050405020304" pitchFamily="18" charset="0"/>
              </a:rPr>
              <a:t>に、水の回廊中心の水</a:t>
            </a:r>
            <a:r>
              <a:rPr lang="ja-JP" altLang="en-US" sz="1400" kern="100" dirty="0">
                <a:latin typeface="Meiryo UI" panose="020B0604030504040204" pitchFamily="50" charset="-128"/>
                <a:ea typeface="Meiryo UI" panose="020B0604030504040204" pitchFamily="50" charset="-128"/>
                <a:cs typeface="Times New Roman" panose="02020603050405020304" pitchFamily="18" charset="0"/>
              </a:rPr>
              <a:t>都</a:t>
            </a:r>
            <a:r>
              <a:rPr lang="ja-JP" altLang="en-US" sz="1400" kern="100" dirty="0" smtClean="0">
                <a:latin typeface="Meiryo UI" panose="020B0604030504040204" pitchFamily="50" charset="-128"/>
                <a:ea typeface="Meiryo UI" panose="020B0604030504040204" pitchFamily="50" charset="-128"/>
                <a:cs typeface="Times New Roman" panose="02020603050405020304" pitchFamily="18" charset="0"/>
              </a:rPr>
              <a:t>大阪に関する特集の掲載</a:t>
            </a:r>
            <a:endParaRPr lang="en-US" altLang="ja-JP" sz="1400" kern="100" dirty="0" smtClean="0">
              <a:latin typeface="Meiryo UI" panose="020B0604030504040204" pitchFamily="50" charset="-128"/>
              <a:ea typeface="Meiryo UI" panose="020B0604030504040204" pitchFamily="50" charset="-128"/>
              <a:cs typeface="Times New Roman" panose="02020603050405020304" pitchFamily="18" charset="0"/>
            </a:endParaRPr>
          </a:p>
          <a:p>
            <a:r>
              <a:rPr lang="en-US" altLang="ja-JP" sz="1400" kern="100" dirty="0">
                <a:latin typeface="Meiryo UI" panose="020B0604030504040204" pitchFamily="50" charset="-128"/>
                <a:ea typeface="Meiryo UI" panose="020B0604030504040204" pitchFamily="50" charset="-128"/>
                <a:cs typeface="Times New Roman" panose="02020603050405020304" pitchFamily="18" charset="0"/>
              </a:rPr>
              <a:t> </a:t>
            </a:r>
            <a:r>
              <a:rPr lang="en-US" altLang="ja-JP" sz="1400" kern="100" dirty="0" smtClean="0">
                <a:latin typeface="Meiryo UI" panose="020B0604030504040204" pitchFamily="50" charset="-128"/>
                <a:ea typeface="Meiryo UI" panose="020B0604030504040204" pitchFamily="50" charset="-128"/>
                <a:cs typeface="Times New Roman" panose="02020603050405020304" pitchFamily="18" charset="0"/>
              </a:rPr>
              <a:t>    </a:t>
            </a:r>
            <a:r>
              <a:rPr lang="ja-JP" altLang="en-US" sz="1400" kern="100" dirty="0" smtClean="0">
                <a:latin typeface="Meiryo UI" panose="020B0604030504040204" pitchFamily="50" charset="-128"/>
                <a:ea typeface="Meiryo UI" panose="020B0604030504040204" pitchFamily="50" charset="-128"/>
                <a:cs typeface="Times New Roman" panose="02020603050405020304" pitchFamily="18" charset="0"/>
              </a:rPr>
              <a:t>・タイ：女性向け</a:t>
            </a:r>
            <a:r>
              <a:rPr lang="ja-JP" altLang="en-US" sz="1400" kern="100" dirty="0">
                <a:latin typeface="Meiryo UI" panose="020B0604030504040204" pitchFamily="50" charset="-128"/>
                <a:ea typeface="Meiryo UI" panose="020B0604030504040204" pitchFamily="50" charset="-128"/>
                <a:cs typeface="Times New Roman" panose="02020603050405020304" pitchFamily="18" charset="0"/>
              </a:rPr>
              <a:t>情報誌「</a:t>
            </a:r>
            <a:r>
              <a:rPr lang="en-US" altLang="ja-JP" sz="1400" kern="100" dirty="0">
                <a:latin typeface="Meiryo UI" panose="020B0604030504040204" pitchFamily="50" charset="-128"/>
                <a:ea typeface="Meiryo UI" panose="020B0604030504040204" pitchFamily="50" charset="-128"/>
                <a:cs typeface="Times New Roman" panose="02020603050405020304" pitchFamily="18" charset="0"/>
              </a:rPr>
              <a:t>IMAGE</a:t>
            </a:r>
            <a:r>
              <a:rPr lang="ja-JP" altLang="en-US" sz="1400" kern="100" dirty="0">
                <a:latin typeface="Meiryo UI" panose="020B0604030504040204" pitchFamily="50" charset="-128"/>
                <a:ea typeface="Meiryo UI" panose="020B0604030504040204" pitchFamily="50" charset="-128"/>
                <a:cs typeface="Times New Roman" panose="02020603050405020304" pitchFamily="18" charset="0"/>
              </a:rPr>
              <a:t>」</a:t>
            </a:r>
            <a:r>
              <a:rPr lang="ja-JP" altLang="en-US" sz="1400" kern="100" dirty="0" smtClean="0">
                <a:latin typeface="Meiryo UI" panose="020B0604030504040204" pitchFamily="50" charset="-128"/>
                <a:ea typeface="Meiryo UI" panose="020B0604030504040204" pitchFamily="50" charset="-128"/>
                <a:cs typeface="Times New Roman" panose="02020603050405020304" pitchFamily="18" charset="0"/>
              </a:rPr>
              <a:t>に水都大阪</a:t>
            </a:r>
            <a:r>
              <a:rPr lang="ja-JP" altLang="en-US" sz="1400" kern="100" dirty="0">
                <a:latin typeface="Meiryo UI" panose="020B0604030504040204" pitchFamily="50" charset="-128"/>
                <a:ea typeface="Meiryo UI" panose="020B0604030504040204" pitchFamily="50" charset="-128"/>
                <a:cs typeface="Times New Roman" panose="02020603050405020304" pitchFamily="18" charset="0"/>
              </a:rPr>
              <a:t>の</a:t>
            </a:r>
            <a:r>
              <a:rPr lang="ja-JP" altLang="en-US" sz="1400" kern="100" dirty="0" smtClean="0">
                <a:latin typeface="Meiryo UI" panose="020B0604030504040204" pitchFamily="50" charset="-128"/>
                <a:ea typeface="Meiryo UI" panose="020B0604030504040204" pitchFamily="50" charset="-128"/>
                <a:cs typeface="Times New Roman" panose="02020603050405020304" pitchFamily="18" charset="0"/>
              </a:rPr>
              <a:t>掲載（世界</a:t>
            </a:r>
            <a:r>
              <a:rPr lang="ja-JP" altLang="en-US" sz="1400" kern="100" dirty="0">
                <a:latin typeface="Meiryo UI" panose="020B0604030504040204" pitchFamily="50" charset="-128"/>
                <a:ea typeface="Meiryo UI" panose="020B0604030504040204" pitchFamily="50" charset="-128"/>
                <a:cs typeface="Times New Roman" panose="02020603050405020304" pitchFamily="18" charset="0"/>
              </a:rPr>
              <a:t>河川プロモーション会議</a:t>
            </a:r>
            <a:r>
              <a:rPr lang="ja-JP" altLang="en-US" sz="1400" kern="100" dirty="0" smtClean="0">
                <a:latin typeface="Meiryo UI" panose="020B0604030504040204" pitchFamily="50" charset="-128"/>
                <a:ea typeface="Meiryo UI" panose="020B0604030504040204" pitchFamily="50" charset="-128"/>
                <a:cs typeface="Times New Roman" panose="02020603050405020304" pitchFamily="18" charset="0"/>
              </a:rPr>
              <a:t>に招聘）</a:t>
            </a:r>
            <a:endParaRPr lang="en-US" altLang="ja-JP" sz="1400" kern="100" dirty="0" smtClean="0">
              <a:latin typeface="Meiryo UI" panose="020B0604030504040204" pitchFamily="50" charset="-128"/>
              <a:ea typeface="Meiryo UI" panose="020B0604030504040204" pitchFamily="50" charset="-128"/>
              <a:cs typeface="Times New Roman" panose="02020603050405020304" pitchFamily="18" charset="0"/>
            </a:endParaRPr>
          </a:p>
          <a:p>
            <a:pPr>
              <a:lnSpc>
                <a:spcPts val="1600"/>
              </a:lnSpc>
              <a:spcBef>
                <a:spcPts val="600"/>
              </a:spcBef>
            </a:pPr>
            <a:r>
              <a:rPr lang="en-US" altLang="ja-JP" sz="1400" kern="100" dirty="0" smtClean="0">
                <a:latin typeface="Meiryo UI" panose="020B0604030504040204" pitchFamily="50" charset="-128"/>
                <a:ea typeface="Meiryo UI" panose="020B0604030504040204" pitchFamily="50" charset="-128"/>
                <a:cs typeface="Times New Roman" panose="02020603050405020304" pitchFamily="18" charset="0"/>
              </a:rPr>
              <a:t> </a:t>
            </a:r>
            <a:r>
              <a:rPr lang="ja-JP" altLang="en-US" sz="1400" kern="100" dirty="0" smtClean="0">
                <a:latin typeface="Meiryo UI" panose="020B0604030504040204" pitchFamily="50" charset="-128"/>
                <a:ea typeface="Meiryo UI" panose="020B0604030504040204" pitchFamily="50" charset="-128"/>
                <a:cs typeface="Times New Roman" panose="02020603050405020304" pitchFamily="18" charset="0"/>
              </a:rPr>
              <a:t>　</a:t>
            </a:r>
            <a:r>
              <a:rPr lang="en-US" altLang="ja-JP" sz="1300" i="1" kern="100" dirty="0" smtClean="0">
                <a:latin typeface="Meiryo UI" panose="020B0604030504040204" pitchFamily="50" charset="-128"/>
                <a:ea typeface="Meiryo UI" panose="020B0604030504040204" pitchFamily="50" charset="-128"/>
                <a:cs typeface="Times New Roman" panose="02020603050405020304" pitchFamily="18" charset="0"/>
              </a:rPr>
              <a:t>※</a:t>
            </a:r>
            <a:r>
              <a:rPr lang="ja-JP" altLang="en-US" sz="1300" i="1" kern="100" dirty="0" smtClean="0">
                <a:latin typeface="Meiryo UI" panose="020B0604030504040204" pitchFamily="50" charset="-128"/>
                <a:ea typeface="Meiryo UI" panose="020B0604030504040204" pitchFamily="50" charset="-128"/>
                <a:cs typeface="Times New Roman" panose="02020603050405020304" pitchFamily="18" charset="0"/>
              </a:rPr>
              <a:t>広告</a:t>
            </a:r>
            <a:r>
              <a:rPr lang="ja-JP" altLang="en-US" sz="1300" i="1" kern="100" dirty="0">
                <a:latin typeface="Meiryo UI" panose="020B0604030504040204" pitchFamily="50" charset="-128"/>
                <a:ea typeface="Meiryo UI" panose="020B0604030504040204" pitchFamily="50" charset="-128"/>
                <a:cs typeface="Times New Roman" panose="02020603050405020304" pitchFamily="18" charset="0"/>
              </a:rPr>
              <a:t>価値</a:t>
            </a:r>
            <a:r>
              <a:rPr lang="ja-JP" altLang="en-US" sz="1300" i="1" kern="100" dirty="0" smtClean="0">
                <a:latin typeface="Meiryo UI" panose="020B0604030504040204" pitchFamily="50" charset="-128"/>
                <a:ea typeface="Meiryo UI" panose="020B0604030504040204" pitchFamily="50" charset="-128"/>
                <a:cs typeface="Times New Roman" panose="02020603050405020304" pitchFamily="18" charset="0"/>
              </a:rPr>
              <a:t>換算値 </a:t>
            </a:r>
            <a:r>
              <a:rPr lang="en-US" altLang="ja-JP" sz="1300" i="1" kern="100" dirty="0" smtClean="0">
                <a:latin typeface="Meiryo UI" panose="020B0604030504040204" pitchFamily="50" charset="-128"/>
                <a:ea typeface="Meiryo UI" panose="020B0604030504040204" pitchFamily="50" charset="-128"/>
                <a:cs typeface="Times New Roman" panose="02020603050405020304" pitchFamily="18" charset="0"/>
              </a:rPr>
              <a:t>11,461</a:t>
            </a:r>
            <a:r>
              <a:rPr lang="ja-JP" altLang="en-US" sz="1300" i="1" kern="100" dirty="0" smtClean="0">
                <a:latin typeface="Meiryo UI" panose="020B0604030504040204" pitchFamily="50" charset="-128"/>
                <a:ea typeface="Meiryo UI" panose="020B0604030504040204" pitchFamily="50" charset="-128"/>
                <a:cs typeface="Times New Roman" panose="02020603050405020304" pitchFamily="18" charset="0"/>
              </a:rPr>
              <a:t>万円</a:t>
            </a:r>
            <a:r>
              <a:rPr lang="ja-JP" altLang="en-US" sz="1300" i="1" kern="100" dirty="0">
                <a:latin typeface="Meiryo UI" panose="020B0604030504040204" pitchFamily="50" charset="-128"/>
                <a:ea typeface="Meiryo UI" panose="020B0604030504040204" pitchFamily="50" charset="-128"/>
                <a:cs typeface="Times New Roman" panose="02020603050405020304" pitchFamily="18" charset="0"/>
              </a:rPr>
              <a:t>（</a:t>
            </a:r>
            <a:r>
              <a:rPr lang="ja-JP" altLang="en-US" sz="1300" i="1" kern="100" dirty="0" smtClean="0">
                <a:latin typeface="Meiryo UI" panose="020B0604030504040204" pitchFamily="50" charset="-128"/>
                <a:ea typeface="Meiryo UI" panose="020B0604030504040204" pitchFamily="50" charset="-128"/>
                <a:cs typeface="Times New Roman" panose="02020603050405020304" pitchFamily="18" charset="0"/>
              </a:rPr>
              <a:t>実績</a:t>
            </a:r>
            <a:r>
              <a:rPr lang="en-US" altLang="ja-JP" sz="1300" i="1" kern="100" dirty="0" smtClean="0">
                <a:latin typeface="Meiryo UI" panose="020B0604030504040204" pitchFamily="50" charset="-128"/>
                <a:ea typeface="Meiryo UI" panose="020B0604030504040204" pitchFamily="50" charset="-128"/>
                <a:cs typeface="Times New Roman" panose="02020603050405020304" pitchFamily="18" charset="0"/>
              </a:rPr>
              <a:t>:</a:t>
            </a:r>
            <a:r>
              <a:rPr lang="en-US" altLang="ja-JP" sz="1300" i="1" kern="100" dirty="0">
                <a:latin typeface="Meiryo UI" panose="020B0604030504040204" pitchFamily="50" charset="-128"/>
                <a:ea typeface="Meiryo UI" panose="020B0604030504040204" pitchFamily="50" charset="-128"/>
                <a:cs typeface="Times New Roman" panose="02020603050405020304" pitchFamily="18" charset="0"/>
              </a:rPr>
              <a:t>TV15</a:t>
            </a:r>
            <a:r>
              <a:rPr lang="ja-JP" altLang="en-US" sz="1300" i="1" kern="100" dirty="0" err="1">
                <a:latin typeface="Meiryo UI" panose="020B0604030504040204" pitchFamily="50" charset="-128"/>
                <a:ea typeface="Meiryo UI" panose="020B0604030504040204" pitchFamily="50" charset="-128"/>
                <a:cs typeface="Times New Roman" panose="02020603050405020304" pitchFamily="18" charset="0"/>
              </a:rPr>
              <a:t>、</a:t>
            </a:r>
            <a:r>
              <a:rPr lang="ja-JP" altLang="en-US" sz="1300" i="1" kern="100" dirty="0">
                <a:latin typeface="Meiryo UI" panose="020B0604030504040204" pitchFamily="50" charset="-128"/>
                <a:ea typeface="Meiryo UI" panose="020B0604030504040204" pitchFamily="50" charset="-128"/>
                <a:cs typeface="Times New Roman" panose="02020603050405020304" pitchFamily="18" charset="0"/>
              </a:rPr>
              <a:t>ラジオ</a:t>
            </a:r>
            <a:r>
              <a:rPr lang="en-US" altLang="ja-JP" sz="1300" i="1" kern="100" dirty="0">
                <a:latin typeface="Meiryo UI" panose="020B0604030504040204" pitchFamily="50" charset="-128"/>
                <a:ea typeface="Meiryo UI" panose="020B0604030504040204" pitchFamily="50" charset="-128"/>
                <a:cs typeface="Times New Roman" panose="02020603050405020304" pitchFamily="18" charset="0"/>
              </a:rPr>
              <a:t>1</a:t>
            </a:r>
            <a:r>
              <a:rPr lang="ja-JP" altLang="en-US" sz="1300" i="1" kern="100" dirty="0" err="1">
                <a:latin typeface="Meiryo UI" panose="020B0604030504040204" pitchFamily="50" charset="-128"/>
                <a:ea typeface="Meiryo UI" panose="020B0604030504040204" pitchFamily="50" charset="-128"/>
                <a:cs typeface="Times New Roman" panose="02020603050405020304" pitchFamily="18" charset="0"/>
              </a:rPr>
              <a:t>、</a:t>
            </a:r>
            <a:r>
              <a:rPr lang="ja-JP" altLang="en-US" sz="1300" i="1" kern="100" dirty="0" smtClean="0">
                <a:latin typeface="Meiryo UI" panose="020B0604030504040204" pitchFamily="50" charset="-128"/>
                <a:ea typeface="Meiryo UI" panose="020B0604030504040204" pitchFamily="50" charset="-128"/>
                <a:cs typeface="Times New Roman" panose="02020603050405020304" pitchFamily="18" charset="0"/>
              </a:rPr>
              <a:t>新聞</a:t>
            </a:r>
            <a:r>
              <a:rPr lang="en-US" altLang="ja-JP" sz="1300" i="1" kern="100" dirty="0" smtClean="0">
                <a:latin typeface="Meiryo UI" panose="020B0604030504040204" pitchFamily="50" charset="-128"/>
                <a:ea typeface="Meiryo UI" panose="020B0604030504040204" pitchFamily="50" charset="-128"/>
                <a:cs typeface="Times New Roman" panose="02020603050405020304" pitchFamily="18" charset="0"/>
              </a:rPr>
              <a:t>13</a:t>
            </a:r>
            <a:r>
              <a:rPr lang="ja-JP" altLang="en-US" sz="1300" i="1" kern="100" dirty="0" err="1" smtClean="0">
                <a:latin typeface="Meiryo UI" panose="020B0604030504040204" pitchFamily="50" charset="-128"/>
                <a:ea typeface="Meiryo UI" panose="020B0604030504040204" pitchFamily="50" charset="-128"/>
                <a:cs typeface="Times New Roman" panose="02020603050405020304" pitchFamily="18" charset="0"/>
              </a:rPr>
              <a:t>、</a:t>
            </a:r>
            <a:r>
              <a:rPr lang="ja-JP" altLang="en-US" sz="1300" i="1" kern="100" dirty="0">
                <a:latin typeface="Meiryo UI" panose="020B0604030504040204" pitchFamily="50" charset="-128"/>
                <a:ea typeface="Meiryo UI" panose="020B0604030504040204" pitchFamily="50" charset="-128"/>
                <a:cs typeface="Times New Roman" panose="02020603050405020304" pitchFamily="18" charset="0"/>
              </a:rPr>
              <a:t>雑誌・</a:t>
            </a:r>
            <a:r>
              <a:rPr lang="ja-JP" altLang="en-US" sz="1300" i="1" kern="100" dirty="0" smtClean="0">
                <a:latin typeface="Meiryo UI" panose="020B0604030504040204" pitchFamily="50" charset="-128"/>
                <a:ea typeface="Meiryo UI" panose="020B0604030504040204" pitchFamily="50" charset="-128"/>
                <a:cs typeface="Times New Roman" panose="02020603050405020304" pitchFamily="18" charset="0"/>
              </a:rPr>
              <a:t>ｶﾞｲﾄﾞﾌﾞｯｸ</a:t>
            </a:r>
            <a:r>
              <a:rPr lang="en-US" altLang="ja-JP" sz="1300" i="1" kern="100" dirty="0" smtClean="0">
                <a:latin typeface="Meiryo UI" panose="020B0604030504040204" pitchFamily="50" charset="-128"/>
                <a:ea typeface="Meiryo UI" panose="020B0604030504040204" pitchFamily="50" charset="-128"/>
                <a:cs typeface="Times New Roman" panose="02020603050405020304" pitchFamily="18" charset="0"/>
              </a:rPr>
              <a:t>14</a:t>
            </a:r>
            <a:r>
              <a:rPr lang="ja-JP" altLang="en-US" sz="1300" i="1" kern="100" dirty="0" smtClean="0">
                <a:latin typeface="Meiryo UI" panose="020B0604030504040204" pitchFamily="50" charset="-128"/>
                <a:ea typeface="Meiryo UI" panose="020B0604030504040204" pitchFamily="50" charset="-128"/>
                <a:cs typeface="Times New Roman" panose="02020603050405020304" pitchFamily="18" charset="0"/>
              </a:rPr>
              <a:t>）</a:t>
            </a:r>
            <a:endParaRPr lang="en-US" altLang="ja-JP" sz="1300" i="1" kern="100" dirty="0" smtClean="0">
              <a:latin typeface="Meiryo UI" panose="020B0604030504040204" pitchFamily="50" charset="-128"/>
              <a:ea typeface="Meiryo UI" panose="020B0604030504040204" pitchFamily="50" charset="-128"/>
              <a:cs typeface="Times New Roman" panose="02020603050405020304" pitchFamily="18" charset="0"/>
            </a:endParaRPr>
          </a:p>
          <a:p>
            <a:pPr>
              <a:lnSpc>
                <a:spcPts val="1600"/>
              </a:lnSpc>
              <a:spcBef>
                <a:spcPts val="1800"/>
              </a:spcBef>
            </a:pPr>
            <a:r>
              <a:rPr lang="ja-JP" altLang="en-US" sz="1800" kern="100" dirty="0" smtClean="0">
                <a:latin typeface="Meiryo UI" panose="020B0604030504040204" pitchFamily="50" charset="-128"/>
                <a:ea typeface="Meiryo UI" panose="020B0604030504040204" pitchFamily="50" charset="-128"/>
                <a:cs typeface="Times New Roman" panose="02020603050405020304" pitchFamily="18" charset="0"/>
              </a:rPr>
              <a:t> ◆</a:t>
            </a:r>
            <a:r>
              <a:rPr lang="ja-JP" altLang="en-US" sz="1800" kern="100" dirty="0">
                <a:latin typeface="Meiryo UI" panose="020B0604030504040204" pitchFamily="50" charset="-128"/>
                <a:ea typeface="Meiryo UI" panose="020B0604030504040204" pitchFamily="50" charset="-128"/>
                <a:cs typeface="Times New Roman" panose="02020603050405020304" pitchFamily="18" charset="0"/>
              </a:rPr>
              <a:t>ビジネスに繋がるプロモーション</a:t>
            </a:r>
          </a:p>
          <a:p>
            <a:pPr>
              <a:spcBef>
                <a:spcPts val="100"/>
              </a:spcBef>
            </a:pPr>
            <a:r>
              <a:rPr lang="ja-JP" altLang="en-US" sz="1400" kern="100" dirty="0">
                <a:latin typeface="Meiryo UI" panose="020B0604030504040204" pitchFamily="50" charset="-128"/>
                <a:ea typeface="Meiryo UI" panose="020B0604030504040204" pitchFamily="50" charset="-128"/>
                <a:cs typeface="Times New Roman" panose="02020603050405020304" pitchFamily="18" charset="0"/>
              </a:rPr>
              <a:t>　</a:t>
            </a:r>
            <a:r>
              <a:rPr lang="ja-JP" altLang="en-US" sz="1400" kern="100" dirty="0" smtClean="0">
                <a:latin typeface="Meiryo UI" panose="020B0604030504040204" pitchFamily="50" charset="-128"/>
                <a:ea typeface="Meiryo UI" panose="020B0604030504040204" pitchFamily="50" charset="-128"/>
                <a:cs typeface="Times New Roman" panose="02020603050405020304" pitchFamily="18" charset="0"/>
              </a:rPr>
              <a:t>　 ・</a:t>
            </a:r>
            <a:r>
              <a:rPr lang="en-US" altLang="ja-JP" sz="1400" kern="100" dirty="0">
                <a:latin typeface="Meiryo UI" panose="020B0604030504040204" pitchFamily="50" charset="-128"/>
                <a:ea typeface="Meiryo UI" panose="020B0604030504040204" pitchFamily="50" charset="-128"/>
                <a:cs typeface="Times New Roman" panose="02020603050405020304" pitchFamily="18" charset="0"/>
              </a:rPr>
              <a:t>QR</a:t>
            </a:r>
            <a:r>
              <a:rPr lang="ja-JP" altLang="en-US" sz="1400" kern="100" dirty="0">
                <a:latin typeface="Meiryo UI" panose="020B0604030504040204" pitchFamily="50" charset="-128"/>
                <a:ea typeface="Meiryo UI" panose="020B0604030504040204" pitchFamily="50" charset="-128"/>
                <a:cs typeface="Times New Roman" panose="02020603050405020304" pitchFamily="18" charset="0"/>
              </a:rPr>
              <a:t>コードを活用した舟運プログラムの多言語化（</a:t>
            </a:r>
            <a:r>
              <a:rPr lang="en-US" altLang="ja-JP" sz="1400" kern="100" dirty="0" smtClean="0">
                <a:latin typeface="Meiryo UI" panose="020B0604030504040204" pitchFamily="50" charset="-128"/>
                <a:ea typeface="Meiryo UI" panose="020B0604030504040204" pitchFamily="50" charset="-128"/>
                <a:cs typeface="Times New Roman" panose="02020603050405020304" pitchFamily="18" charset="0"/>
              </a:rPr>
              <a:t>QR</a:t>
            </a:r>
            <a:r>
              <a:rPr lang="ja-JP" altLang="en-US" sz="1400" kern="100" dirty="0">
                <a:latin typeface="Meiryo UI" panose="020B0604030504040204" pitchFamily="50" charset="-128"/>
                <a:ea typeface="Meiryo UI" panose="020B0604030504040204" pitchFamily="50" charset="-128"/>
                <a:cs typeface="Times New Roman" panose="02020603050405020304" pitchFamily="18" charset="0"/>
              </a:rPr>
              <a:t> </a:t>
            </a:r>
            <a:r>
              <a:rPr lang="en-US" altLang="ja-JP" sz="1400" kern="100" dirty="0" smtClean="0">
                <a:latin typeface="Meiryo UI" panose="020B0604030504040204" pitchFamily="50" charset="-128"/>
                <a:ea typeface="Meiryo UI" panose="020B0604030504040204" pitchFamily="50" charset="-128"/>
                <a:cs typeface="Times New Roman" panose="02020603050405020304" pitchFamily="18" charset="0"/>
              </a:rPr>
              <a:t>translator</a:t>
            </a:r>
            <a:r>
              <a:rPr lang="ja-JP" altLang="en-US" sz="1400" kern="100" dirty="0">
                <a:latin typeface="Meiryo UI" panose="020B0604030504040204" pitchFamily="50" charset="-128"/>
                <a:ea typeface="Meiryo UI" panose="020B0604030504040204" pitchFamily="50" charset="-128"/>
                <a:cs typeface="Times New Roman" panose="02020603050405020304" pitchFamily="18" charset="0"/>
              </a:rPr>
              <a:t>）</a:t>
            </a:r>
          </a:p>
          <a:p>
            <a:pPr>
              <a:spcBef>
                <a:spcPts val="100"/>
              </a:spcBef>
            </a:pPr>
            <a:r>
              <a:rPr lang="ja-JP" altLang="en-US" sz="1400" kern="100" dirty="0">
                <a:latin typeface="Meiryo UI" panose="020B0604030504040204" pitchFamily="50" charset="-128"/>
                <a:ea typeface="Meiryo UI" panose="020B0604030504040204" pitchFamily="50" charset="-128"/>
                <a:cs typeface="Times New Roman" panose="02020603050405020304" pitchFamily="18" charset="0"/>
              </a:rPr>
              <a:t>　</a:t>
            </a:r>
            <a:r>
              <a:rPr lang="ja-JP" altLang="en-US" sz="1400" kern="100" dirty="0" smtClean="0">
                <a:latin typeface="Meiryo UI" panose="020B0604030504040204" pitchFamily="50" charset="-128"/>
                <a:ea typeface="Meiryo UI" panose="020B0604030504040204" pitchFamily="50" charset="-128"/>
                <a:cs typeface="Times New Roman" panose="02020603050405020304" pitchFamily="18" charset="0"/>
              </a:rPr>
              <a:t>   ・ツーリング</a:t>
            </a:r>
            <a:r>
              <a:rPr lang="en-US" altLang="ja-JP" sz="1400" kern="100" dirty="0" smtClean="0">
                <a:latin typeface="Meiryo UI" panose="020B0604030504040204" pitchFamily="50" charset="-128"/>
                <a:ea typeface="Meiryo UI" panose="020B0604030504040204" pitchFamily="50" charset="-128"/>
                <a:cs typeface="Times New Roman" panose="02020603050405020304" pitchFamily="18" charset="0"/>
              </a:rPr>
              <a:t>EXPO2015</a:t>
            </a:r>
            <a:r>
              <a:rPr lang="ja-JP" altLang="en-US" sz="1400" kern="100" dirty="0">
                <a:latin typeface="Meiryo UI" panose="020B0604030504040204" pitchFamily="50" charset="-128"/>
                <a:ea typeface="Meiryo UI" panose="020B0604030504040204" pitchFamily="50" charset="-128"/>
                <a:cs typeface="Times New Roman" panose="02020603050405020304" pitchFamily="18" charset="0"/>
              </a:rPr>
              <a:t>で舟運を中心とした営業によるツアー商品の実現</a:t>
            </a:r>
          </a:p>
          <a:p>
            <a:pPr>
              <a:spcBef>
                <a:spcPts val="600"/>
              </a:spcBef>
            </a:pPr>
            <a:endParaRPr lang="en-US" altLang="ja-JP" sz="1400" kern="100" dirty="0">
              <a:latin typeface="Meiryo UI" panose="020B0604030504040204" pitchFamily="50" charset="-128"/>
              <a:ea typeface="Meiryo UI" panose="020B0604030504040204" pitchFamily="50" charset="-128"/>
              <a:cs typeface="Times New Roman" panose="02020603050405020304" pitchFamily="18" charset="0"/>
            </a:endParaRPr>
          </a:p>
          <a:p>
            <a:pPr>
              <a:spcBef>
                <a:spcPts val="600"/>
              </a:spcBef>
            </a:pPr>
            <a:endParaRPr lang="en-US" altLang="ja-JP" sz="1400" kern="100" dirty="0" smtClean="0">
              <a:latin typeface="Meiryo UI" panose="020B0604030504040204" pitchFamily="50" charset="-128"/>
              <a:ea typeface="Meiryo UI" panose="020B0604030504040204" pitchFamily="50" charset="-128"/>
              <a:cs typeface="Times New Roman" panose="02020603050405020304" pitchFamily="18" charset="0"/>
            </a:endParaRPr>
          </a:p>
          <a:p>
            <a:pPr>
              <a:spcBef>
                <a:spcPts val="1200"/>
              </a:spcBef>
            </a:pPr>
            <a:r>
              <a:rPr lang="ja-JP" altLang="en-US" sz="1400" kern="100" dirty="0" smtClean="0">
                <a:latin typeface="Meiryo UI" panose="020B0604030504040204" pitchFamily="50" charset="-128"/>
                <a:ea typeface="Meiryo UI" panose="020B0604030504040204" pitchFamily="50" charset="-128"/>
                <a:cs typeface="Times New Roman" panose="02020603050405020304" pitchFamily="18" charset="0"/>
              </a:rPr>
              <a:t>  </a:t>
            </a:r>
            <a:endParaRPr lang="en-US" altLang="ja-JP" sz="1200" kern="100" dirty="0">
              <a:latin typeface="Meiryo UI" panose="020B0604030504040204" pitchFamily="50" charset="-128"/>
              <a:ea typeface="Meiryo UI" panose="020B0604030504040204" pitchFamily="50" charset="-128"/>
              <a:cs typeface="Times New Roman" panose="02020603050405020304" pitchFamily="18" charset="0"/>
            </a:endParaRPr>
          </a:p>
        </p:txBody>
      </p:sp>
      <p:grpSp>
        <p:nvGrpSpPr>
          <p:cNvPr id="70" name="グループ化 69"/>
          <p:cNvGrpSpPr/>
          <p:nvPr/>
        </p:nvGrpSpPr>
        <p:grpSpPr>
          <a:xfrm>
            <a:off x="311289" y="5635470"/>
            <a:ext cx="1656184" cy="1668395"/>
            <a:chOff x="358617" y="5633955"/>
            <a:chExt cx="1656184" cy="1668395"/>
          </a:xfrm>
        </p:grpSpPr>
        <p:grpSp>
          <p:nvGrpSpPr>
            <p:cNvPr id="71" name="グループ化 70"/>
            <p:cNvGrpSpPr/>
            <p:nvPr/>
          </p:nvGrpSpPr>
          <p:grpSpPr>
            <a:xfrm>
              <a:off x="399222" y="5633955"/>
              <a:ext cx="1587821" cy="1427174"/>
              <a:chOff x="466756" y="5680939"/>
              <a:chExt cx="1409600" cy="1266985"/>
            </a:xfrm>
          </p:grpSpPr>
          <p:pic>
            <p:nvPicPr>
              <p:cNvPr id="76" name="図 75"/>
              <p:cNvPicPr>
                <a:picLocks noChangeAspect="1"/>
              </p:cNvPicPr>
              <p:nvPr/>
            </p:nvPicPr>
            <p:blipFill rotWithShape="1">
              <a:blip r:embed="rId8" cstate="print">
                <a:extLst>
                  <a:ext uri="{28A0092B-C50C-407E-A947-70E740481C1C}">
                    <a14:useLocalDpi xmlns:a14="http://schemas.microsoft.com/office/drawing/2010/main" val="0"/>
                  </a:ext>
                </a:extLst>
              </a:blip>
              <a:srcRect/>
              <a:stretch/>
            </p:blipFill>
            <p:spPr>
              <a:xfrm>
                <a:off x="466756" y="6003022"/>
                <a:ext cx="1409600" cy="944902"/>
              </a:xfrm>
              <a:prstGeom prst="rect">
                <a:avLst/>
              </a:prstGeom>
            </p:spPr>
          </p:pic>
          <p:pic>
            <p:nvPicPr>
              <p:cNvPr id="80" name="図 79"/>
              <p:cNvPicPr>
                <a:picLocks noChangeAspect="1"/>
              </p:cNvPicPr>
              <p:nvPr/>
            </p:nvPicPr>
            <p:blipFill rotWithShape="1">
              <a:blip r:embed="rId9" cstate="print">
                <a:extLst>
                  <a:ext uri="{28A0092B-C50C-407E-A947-70E740481C1C}">
                    <a14:useLocalDpi xmlns:a14="http://schemas.microsoft.com/office/drawing/2010/main" val="0"/>
                  </a:ext>
                </a:extLst>
              </a:blip>
              <a:srcRect/>
              <a:stretch/>
            </p:blipFill>
            <p:spPr>
              <a:xfrm>
                <a:off x="491698" y="5850224"/>
                <a:ext cx="217253" cy="156357"/>
              </a:xfrm>
              <a:prstGeom prst="rect">
                <a:avLst/>
              </a:prstGeom>
              <a:noFill/>
              <a:effectLst>
                <a:outerShdw blurRad="25400" dist="12700" dir="2340000" sx="99000" sy="99000" algn="tl" rotWithShape="0">
                  <a:schemeClr val="tx1">
                    <a:lumMod val="85000"/>
                    <a:lumOff val="15000"/>
                    <a:alpha val="79000"/>
                  </a:schemeClr>
                </a:outerShdw>
              </a:effectLst>
            </p:spPr>
          </p:pic>
          <p:pic>
            <p:nvPicPr>
              <p:cNvPr id="81" name="図 80"/>
              <p:cNvPicPr>
                <a:picLocks noChangeAspect="1"/>
              </p:cNvPicPr>
              <p:nvPr/>
            </p:nvPicPr>
            <p:blipFill rotWithShape="1">
              <a:blip r:embed="rId10" cstate="print">
                <a:extLst>
                  <a:ext uri="{28A0092B-C50C-407E-A947-70E740481C1C}">
                    <a14:useLocalDpi xmlns:a14="http://schemas.microsoft.com/office/drawing/2010/main" val="0"/>
                  </a:ext>
                </a:extLst>
              </a:blip>
              <a:srcRect/>
              <a:stretch/>
            </p:blipFill>
            <p:spPr>
              <a:xfrm>
                <a:off x="747755" y="5850224"/>
                <a:ext cx="213860" cy="156357"/>
              </a:xfrm>
              <a:prstGeom prst="rect">
                <a:avLst/>
              </a:prstGeom>
              <a:noFill/>
              <a:effectLst>
                <a:outerShdw blurRad="25400" dist="12700" dir="2340000" sx="99000" sy="99000" algn="tl" rotWithShape="0">
                  <a:schemeClr val="tx1">
                    <a:lumMod val="85000"/>
                    <a:lumOff val="15000"/>
                    <a:alpha val="79000"/>
                  </a:schemeClr>
                </a:outerShdw>
              </a:effectLst>
            </p:spPr>
          </p:pic>
          <p:pic>
            <p:nvPicPr>
              <p:cNvPr id="82" name="図 81"/>
              <p:cNvPicPr>
                <a:picLocks noChangeAspect="1"/>
              </p:cNvPicPr>
              <p:nvPr/>
            </p:nvPicPr>
            <p:blipFill rotWithShape="1">
              <a:blip r:embed="rId11" cstate="print">
                <a:extLst>
                  <a:ext uri="{28A0092B-C50C-407E-A947-70E740481C1C}">
                    <a14:useLocalDpi xmlns:a14="http://schemas.microsoft.com/office/drawing/2010/main" val="0"/>
                  </a:ext>
                </a:extLst>
              </a:blip>
              <a:srcRect/>
              <a:stretch/>
            </p:blipFill>
            <p:spPr>
              <a:xfrm>
                <a:off x="1012171" y="5850224"/>
                <a:ext cx="218515" cy="156358"/>
              </a:xfrm>
              <a:prstGeom prst="rect">
                <a:avLst/>
              </a:prstGeom>
              <a:noFill/>
              <a:effectLst>
                <a:outerShdw blurRad="25400" dist="12700" dir="2340000" sx="99000" sy="99000" algn="tl" rotWithShape="0">
                  <a:schemeClr val="tx1">
                    <a:lumMod val="85000"/>
                    <a:lumOff val="15000"/>
                    <a:alpha val="79000"/>
                  </a:schemeClr>
                </a:outerShdw>
              </a:effectLst>
            </p:spPr>
          </p:pic>
          <p:pic>
            <p:nvPicPr>
              <p:cNvPr id="83" name="図 82"/>
              <p:cNvPicPr>
                <a:picLocks noChangeAspect="1"/>
              </p:cNvPicPr>
              <p:nvPr/>
            </p:nvPicPr>
            <p:blipFill rotWithShape="1">
              <a:blip r:embed="rId12" cstate="print">
                <a:extLst>
                  <a:ext uri="{28A0092B-C50C-407E-A947-70E740481C1C}">
                    <a14:useLocalDpi xmlns:a14="http://schemas.microsoft.com/office/drawing/2010/main" val="0"/>
                  </a:ext>
                </a:extLst>
              </a:blip>
              <a:srcRect/>
              <a:stretch/>
            </p:blipFill>
            <p:spPr>
              <a:xfrm>
                <a:off x="1315391" y="5680939"/>
                <a:ext cx="218515" cy="156358"/>
              </a:xfrm>
              <a:prstGeom prst="rect">
                <a:avLst/>
              </a:prstGeom>
              <a:noFill/>
              <a:effectLst>
                <a:outerShdw blurRad="25400" dist="12700" dir="2340000" sx="99000" sy="99000" algn="tl" rotWithShape="0">
                  <a:schemeClr val="tx1">
                    <a:lumMod val="85000"/>
                    <a:lumOff val="15000"/>
                    <a:alpha val="79000"/>
                  </a:schemeClr>
                </a:outerShdw>
              </a:effectLst>
            </p:spPr>
          </p:pic>
          <p:pic>
            <p:nvPicPr>
              <p:cNvPr id="84" name="図 83"/>
              <p:cNvPicPr>
                <a:picLocks noChangeAspect="1"/>
              </p:cNvPicPr>
              <p:nvPr/>
            </p:nvPicPr>
            <p:blipFill rotWithShape="1">
              <a:blip r:embed="rId13" cstate="print">
                <a:extLst>
                  <a:ext uri="{28A0092B-C50C-407E-A947-70E740481C1C}">
                    <a14:useLocalDpi xmlns:a14="http://schemas.microsoft.com/office/drawing/2010/main" val="0"/>
                  </a:ext>
                </a:extLst>
              </a:blip>
              <a:srcRect/>
              <a:stretch/>
            </p:blipFill>
            <p:spPr>
              <a:xfrm>
                <a:off x="1597687" y="5850224"/>
                <a:ext cx="218515" cy="156358"/>
              </a:xfrm>
              <a:prstGeom prst="rect">
                <a:avLst/>
              </a:prstGeom>
              <a:noFill/>
              <a:effectLst>
                <a:outerShdw blurRad="25400" dist="12700" dir="2340000" sx="99000" sy="99000" algn="tl" rotWithShape="0">
                  <a:schemeClr val="tx1">
                    <a:lumMod val="85000"/>
                    <a:lumOff val="15000"/>
                    <a:alpha val="79000"/>
                  </a:schemeClr>
                </a:outerShdw>
              </a:effectLst>
            </p:spPr>
          </p:pic>
          <p:pic>
            <p:nvPicPr>
              <p:cNvPr id="88" name="図 87"/>
              <p:cNvPicPr>
                <a:picLocks noChangeAspect="1"/>
              </p:cNvPicPr>
              <p:nvPr/>
            </p:nvPicPr>
            <p:blipFill rotWithShape="1">
              <a:blip r:embed="rId14" cstate="print">
                <a:extLst>
                  <a:ext uri="{28A0092B-C50C-407E-A947-70E740481C1C}">
                    <a14:useLocalDpi xmlns:a14="http://schemas.microsoft.com/office/drawing/2010/main" val="0"/>
                  </a:ext>
                </a:extLst>
              </a:blip>
              <a:srcRect/>
              <a:stretch/>
            </p:blipFill>
            <p:spPr>
              <a:xfrm>
                <a:off x="1315391" y="5844653"/>
                <a:ext cx="218515" cy="156358"/>
              </a:xfrm>
              <a:prstGeom prst="rect">
                <a:avLst/>
              </a:prstGeom>
              <a:noFill/>
              <a:effectLst>
                <a:outerShdw blurRad="25400" dist="12700" dir="2340000" sx="99000" sy="99000" algn="tl" rotWithShape="0">
                  <a:schemeClr val="tx1">
                    <a:lumMod val="85000"/>
                    <a:lumOff val="15000"/>
                    <a:alpha val="79000"/>
                  </a:schemeClr>
                </a:outerShdw>
              </a:effectLst>
            </p:spPr>
          </p:pic>
        </p:grpSp>
        <p:pic>
          <p:nvPicPr>
            <p:cNvPr id="75" name="図 74"/>
            <p:cNvPicPr>
              <a:picLocks noChangeAspect="1"/>
            </p:cNvPicPr>
            <p:nvPr/>
          </p:nvPicPr>
          <p:blipFill rotWithShape="1">
            <a:blip r:embed="rId15" cstate="print">
              <a:extLst>
                <a:ext uri="{28A0092B-C50C-407E-A947-70E740481C1C}">
                  <a14:useLocalDpi xmlns:a14="http://schemas.microsoft.com/office/drawing/2010/main" val="0"/>
                </a:ext>
              </a:extLst>
            </a:blip>
            <a:srcRect l="-2359" t="-6777" r="-995" b="-6421"/>
            <a:stretch/>
          </p:blipFill>
          <p:spPr>
            <a:xfrm>
              <a:off x="358617" y="6510262"/>
              <a:ext cx="1656184" cy="792088"/>
            </a:xfrm>
            <a:prstGeom prst="rect">
              <a:avLst/>
            </a:prstGeom>
            <a:noFill/>
            <a:effectLst/>
          </p:spPr>
        </p:pic>
      </p:grpSp>
      <p:grpSp>
        <p:nvGrpSpPr>
          <p:cNvPr id="91" name="グループ化 90"/>
          <p:cNvGrpSpPr/>
          <p:nvPr/>
        </p:nvGrpSpPr>
        <p:grpSpPr>
          <a:xfrm>
            <a:off x="405496" y="7337365"/>
            <a:ext cx="1464987" cy="600256"/>
            <a:chOff x="405496" y="7337365"/>
            <a:chExt cx="1464987" cy="600256"/>
          </a:xfrm>
        </p:grpSpPr>
        <p:grpSp>
          <p:nvGrpSpPr>
            <p:cNvPr id="95" name="グループ化 94"/>
            <p:cNvGrpSpPr/>
            <p:nvPr/>
          </p:nvGrpSpPr>
          <p:grpSpPr>
            <a:xfrm>
              <a:off x="405496" y="7337365"/>
              <a:ext cx="658352" cy="576851"/>
              <a:chOff x="6195201" y="301417"/>
              <a:chExt cx="1852213" cy="1622917"/>
            </a:xfrm>
            <a:effectLst>
              <a:outerShdw blurRad="50800" dist="50800" dir="3600000" sx="1000" sy="1000" algn="ctr" rotWithShape="0">
                <a:schemeClr val="bg1">
                  <a:lumMod val="65000"/>
                  <a:alpha val="99000"/>
                </a:schemeClr>
              </a:outerShdw>
            </a:effectLst>
          </p:grpSpPr>
          <p:pic>
            <p:nvPicPr>
              <p:cNvPr id="102" name="図 101"/>
              <p:cNvPicPr>
                <a:picLocks noChangeAspect="1"/>
              </p:cNvPicPr>
              <p:nvPr/>
            </p:nvPicPr>
            <p:blipFill rotWithShape="1">
              <a:blip r:embed="rId16" cstate="print">
                <a:extLst>
                  <a:ext uri="{28A0092B-C50C-407E-A947-70E740481C1C}">
                    <a14:useLocalDpi xmlns:a14="http://schemas.microsoft.com/office/drawing/2010/main" val="0"/>
                  </a:ext>
                </a:extLst>
              </a:blip>
              <a:srcRect/>
              <a:stretch/>
            </p:blipFill>
            <p:spPr>
              <a:xfrm>
                <a:off x="6195201" y="342361"/>
                <a:ext cx="1354944" cy="1581973"/>
              </a:xfrm>
              <a:prstGeom prst="rect">
                <a:avLst/>
              </a:prstGeom>
              <a:effectLst>
                <a:outerShdw blurRad="63500" dist="63500" dir="2880000" sx="95000" sy="95000" algn="ctr" rotWithShape="0">
                  <a:schemeClr val="bg1">
                    <a:lumMod val="75000"/>
                  </a:schemeClr>
                </a:outerShdw>
              </a:effectLst>
            </p:spPr>
          </p:pic>
          <p:pic>
            <p:nvPicPr>
              <p:cNvPr id="103" name="図 102"/>
              <p:cNvPicPr>
                <a:picLocks noChangeAspect="1"/>
              </p:cNvPicPr>
              <p:nvPr/>
            </p:nvPicPr>
            <p:blipFill>
              <a:blip r:embed="rId17" cstate="print">
                <a:extLst>
                  <a:ext uri="{28A0092B-C50C-407E-A947-70E740481C1C}">
                    <a14:useLocalDpi xmlns:a14="http://schemas.microsoft.com/office/drawing/2010/main" val="0"/>
                  </a:ext>
                </a:extLst>
              </a:blip>
              <a:stretch>
                <a:fillRect/>
              </a:stretch>
            </p:blipFill>
            <p:spPr>
              <a:xfrm>
                <a:off x="6930197" y="301417"/>
                <a:ext cx="1117217" cy="1117217"/>
              </a:xfrm>
              <a:prstGeom prst="rect">
                <a:avLst/>
              </a:prstGeom>
            </p:spPr>
          </p:pic>
        </p:grpSp>
        <p:grpSp>
          <p:nvGrpSpPr>
            <p:cNvPr id="97" name="グループ化 96"/>
            <p:cNvGrpSpPr/>
            <p:nvPr/>
          </p:nvGrpSpPr>
          <p:grpSpPr>
            <a:xfrm>
              <a:off x="1104338" y="7356276"/>
              <a:ext cx="766145" cy="581345"/>
              <a:chOff x="1057829" y="7394917"/>
              <a:chExt cx="766145" cy="581345"/>
            </a:xfrm>
          </p:grpSpPr>
          <p:pic>
            <p:nvPicPr>
              <p:cNvPr id="98" name="図 97"/>
              <p:cNvPicPr>
                <a:picLocks noChangeAspect="1"/>
              </p:cNvPicPr>
              <p:nvPr/>
            </p:nvPicPr>
            <p:blipFill>
              <a:blip r:embed="rId18" cstate="print">
                <a:extLst>
                  <a:ext uri="{28A0092B-C50C-407E-A947-70E740481C1C}">
                    <a14:useLocalDpi xmlns:a14="http://schemas.microsoft.com/office/drawing/2010/main" val="0"/>
                  </a:ext>
                </a:extLst>
              </a:blip>
              <a:stretch>
                <a:fillRect/>
              </a:stretch>
            </p:blipFill>
            <p:spPr>
              <a:xfrm>
                <a:off x="1379040" y="7726377"/>
                <a:ext cx="444934" cy="249885"/>
              </a:xfrm>
              <a:prstGeom prst="rect">
                <a:avLst/>
              </a:prstGeom>
              <a:effectLst>
                <a:outerShdw blurRad="50800" dist="25400" dir="3060000" algn="ctr" rotWithShape="0">
                  <a:schemeClr val="tx1">
                    <a:lumMod val="95000"/>
                    <a:lumOff val="5000"/>
                    <a:alpha val="62000"/>
                  </a:schemeClr>
                </a:outerShdw>
              </a:effectLst>
            </p:spPr>
          </p:pic>
          <p:pic>
            <p:nvPicPr>
              <p:cNvPr id="99" name="図 98"/>
              <p:cNvPicPr>
                <a:picLocks noChangeAspect="1"/>
              </p:cNvPicPr>
              <p:nvPr/>
            </p:nvPicPr>
            <p:blipFill rotWithShape="1">
              <a:blip r:embed="rId19" cstate="print">
                <a:extLst>
                  <a:ext uri="{28A0092B-C50C-407E-A947-70E740481C1C}">
                    <a14:useLocalDpi xmlns:a14="http://schemas.microsoft.com/office/drawing/2010/main" val="0"/>
                  </a:ext>
                </a:extLst>
              </a:blip>
              <a:srcRect/>
              <a:stretch/>
            </p:blipFill>
            <p:spPr>
              <a:xfrm>
                <a:off x="1069748" y="7653249"/>
                <a:ext cx="459781" cy="297446"/>
              </a:xfrm>
              <a:prstGeom prst="rect">
                <a:avLst/>
              </a:prstGeom>
              <a:effectLst>
                <a:outerShdw blurRad="50800" dist="25400" dir="3060000" algn="ctr" rotWithShape="0">
                  <a:schemeClr val="tx1">
                    <a:lumMod val="95000"/>
                    <a:lumOff val="5000"/>
                    <a:alpha val="61000"/>
                  </a:schemeClr>
                </a:outerShdw>
              </a:effectLst>
            </p:spPr>
          </p:pic>
          <p:pic>
            <p:nvPicPr>
              <p:cNvPr id="100" name="図 99"/>
              <p:cNvPicPr>
                <a:picLocks noChangeAspect="1"/>
              </p:cNvPicPr>
              <p:nvPr/>
            </p:nvPicPr>
            <p:blipFill>
              <a:blip r:embed="rId20" cstate="print">
                <a:extLst>
                  <a:ext uri="{28A0092B-C50C-407E-A947-70E740481C1C}">
                    <a14:useLocalDpi xmlns:a14="http://schemas.microsoft.com/office/drawing/2010/main" val="0"/>
                  </a:ext>
                </a:extLst>
              </a:blip>
              <a:stretch>
                <a:fillRect/>
              </a:stretch>
            </p:blipFill>
            <p:spPr>
              <a:xfrm>
                <a:off x="1057829" y="7394917"/>
                <a:ext cx="714449" cy="287180"/>
              </a:xfrm>
              <a:prstGeom prst="rect">
                <a:avLst/>
              </a:prstGeom>
            </p:spPr>
          </p:pic>
        </p:grpSp>
      </p:grpSp>
      <p:grpSp>
        <p:nvGrpSpPr>
          <p:cNvPr id="104" name="グループ化 103"/>
          <p:cNvGrpSpPr/>
          <p:nvPr/>
        </p:nvGrpSpPr>
        <p:grpSpPr>
          <a:xfrm>
            <a:off x="370479" y="4192803"/>
            <a:ext cx="1618303" cy="1445173"/>
            <a:chOff x="370479" y="4192803"/>
            <a:chExt cx="1618303" cy="1445173"/>
          </a:xfrm>
        </p:grpSpPr>
        <p:sp>
          <p:nvSpPr>
            <p:cNvPr id="105" name="テキスト ボックス 3"/>
            <p:cNvSpPr txBox="1"/>
            <p:nvPr/>
          </p:nvSpPr>
          <p:spPr>
            <a:xfrm>
              <a:off x="1102130" y="4593406"/>
              <a:ext cx="886652" cy="794544"/>
            </a:xfrm>
            <a:prstGeom prst="roundRect">
              <a:avLst/>
            </a:prstGeom>
            <a:solidFill>
              <a:srgbClr val="0BA1CB"/>
            </a:solidFill>
            <a:ln>
              <a:noFill/>
            </a:ln>
          </p:spPr>
          <p:style>
            <a:lnRef idx="3">
              <a:schemeClr val="lt1"/>
            </a:lnRef>
            <a:fillRef idx="1">
              <a:schemeClr val="accent4"/>
            </a:fillRef>
            <a:effectRef idx="1">
              <a:schemeClr val="accent4"/>
            </a:effectRef>
            <a:fontRef idx="minor">
              <a:schemeClr val="lt1"/>
            </a:fontRef>
          </p:style>
          <p:txBody>
            <a:bodyPr rot="0" spcFirstLastPara="0" vert="horz" wrap="square" lIns="0" tIns="0" rIns="0" bIns="0" numCol="1" spcCol="0" rtlCol="0" fromWordArt="0" anchor="ctr" anchorCtr="0" forceAA="0" compatLnSpc="1">
              <a:prstTxWarp prst="textNoShape">
                <a:avLst/>
              </a:prstTxWarp>
              <a:spAutoFit/>
            </a:bodyPr>
            <a:lstStyle>
              <a:defPPr>
                <a:defRPr lang="ja-JP"/>
              </a:defPPr>
              <a:lvl1pPr marL="0" algn="l" defTabSz="1238921" rtl="0" eaLnBrk="1" latinLnBrk="0" hangingPunct="1">
                <a:defRPr kumimoji="1" sz="2439" kern="1200">
                  <a:solidFill>
                    <a:schemeClr val="lt1"/>
                  </a:solidFill>
                  <a:latin typeface="+mn-lt"/>
                  <a:ea typeface="+mn-ea"/>
                  <a:cs typeface="+mn-cs"/>
                </a:defRPr>
              </a:lvl1pPr>
              <a:lvl2pPr marL="619460" algn="l" defTabSz="1238921" rtl="0" eaLnBrk="1" latinLnBrk="0" hangingPunct="1">
                <a:defRPr kumimoji="1" sz="2439" kern="1200">
                  <a:solidFill>
                    <a:schemeClr val="lt1"/>
                  </a:solidFill>
                  <a:latin typeface="+mn-lt"/>
                  <a:ea typeface="+mn-ea"/>
                  <a:cs typeface="+mn-cs"/>
                </a:defRPr>
              </a:lvl2pPr>
              <a:lvl3pPr marL="1238921" algn="l" defTabSz="1238921" rtl="0" eaLnBrk="1" latinLnBrk="0" hangingPunct="1">
                <a:defRPr kumimoji="1" sz="2439" kern="1200">
                  <a:solidFill>
                    <a:schemeClr val="lt1"/>
                  </a:solidFill>
                  <a:latin typeface="+mn-lt"/>
                  <a:ea typeface="+mn-ea"/>
                  <a:cs typeface="+mn-cs"/>
                </a:defRPr>
              </a:lvl3pPr>
              <a:lvl4pPr marL="1858381" algn="l" defTabSz="1238921" rtl="0" eaLnBrk="1" latinLnBrk="0" hangingPunct="1">
                <a:defRPr kumimoji="1" sz="2439" kern="1200">
                  <a:solidFill>
                    <a:schemeClr val="lt1"/>
                  </a:solidFill>
                  <a:latin typeface="+mn-lt"/>
                  <a:ea typeface="+mn-ea"/>
                  <a:cs typeface="+mn-cs"/>
                </a:defRPr>
              </a:lvl4pPr>
              <a:lvl5pPr marL="2477841" algn="l" defTabSz="1238921" rtl="0" eaLnBrk="1" latinLnBrk="0" hangingPunct="1">
                <a:defRPr kumimoji="1" sz="2439" kern="1200">
                  <a:solidFill>
                    <a:schemeClr val="lt1"/>
                  </a:solidFill>
                  <a:latin typeface="+mn-lt"/>
                  <a:ea typeface="+mn-ea"/>
                  <a:cs typeface="+mn-cs"/>
                </a:defRPr>
              </a:lvl5pPr>
              <a:lvl6pPr marL="3097301" algn="l" defTabSz="1238921" rtl="0" eaLnBrk="1" latinLnBrk="0" hangingPunct="1">
                <a:defRPr kumimoji="1" sz="2439" kern="1200">
                  <a:solidFill>
                    <a:schemeClr val="lt1"/>
                  </a:solidFill>
                  <a:latin typeface="+mn-lt"/>
                  <a:ea typeface="+mn-ea"/>
                  <a:cs typeface="+mn-cs"/>
                </a:defRPr>
              </a:lvl6pPr>
              <a:lvl7pPr marL="3716762" algn="l" defTabSz="1238921" rtl="0" eaLnBrk="1" latinLnBrk="0" hangingPunct="1">
                <a:defRPr kumimoji="1" sz="2439" kern="1200">
                  <a:solidFill>
                    <a:schemeClr val="lt1"/>
                  </a:solidFill>
                  <a:latin typeface="+mn-lt"/>
                  <a:ea typeface="+mn-ea"/>
                  <a:cs typeface="+mn-cs"/>
                </a:defRPr>
              </a:lvl7pPr>
              <a:lvl8pPr marL="4336222" algn="l" defTabSz="1238921" rtl="0" eaLnBrk="1" latinLnBrk="0" hangingPunct="1">
                <a:defRPr kumimoji="1" sz="2439" kern="1200">
                  <a:solidFill>
                    <a:schemeClr val="lt1"/>
                  </a:solidFill>
                  <a:latin typeface="+mn-lt"/>
                  <a:ea typeface="+mn-ea"/>
                  <a:cs typeface="+mn-cs"/>
                </a:defRPr>
              </a:lvl8pPr>
              <a:lvl9pPr marL="4955682" algn="l" defTabSz="1238921" rtl="0" eaLnBrk="1" latinLnBrk="0" hangingPunct="1">
                <a:defRPr kumimoji="1" sz="2439" kern="1200">
                  <a:solidFill>
                    <a:schemeClr val="lt1"/>
                  </a:solidFill>
                  <a:latin typeface="+mn-lt"/>
                  <a:ea typeface="+mn-ea"/>
                  <a:cs typeface="+mn-cs"/>
                </a:defRPr>
              </a:lvl9pPr>
            </a:lstStyle>
            <a:p>
              <a:pPr>
                <a:lnSpc>
                  <a:spcPts val="1400"/>
                </a:lnSpc>
                <a:spcAft>
                  <a:spcPts val="0"/>
                </a:spcAft>
              </a:pPr>
              <a:r>
                <a:rPr lang="ja-JP" altLang="en-US" sz="1050" kern="100" dirty="0" smtClean="0">
                  <a:effectLst/>
                  <a:latin typeface="HGPｺﾞｼｯｸE" panose="020B0900000000000000" pitchFamily="50" charset="-128"/>
                  <a:ea typeface="HGPｺﾞｼｯｸE" panose="020B0900000000000000" pitchFamily="50" charset="-128"/>
                  <a:cs typeface="Times New Roman" panose="02020603050405020304" pitchFamily="18" charset="0"/>
                </a:rPr>
                <a:t>スマートフォン等に対応</a:t>
              </a:r>
              <a:endParaRPr lang="en-US" altLang="ja-JP" sz="1050" kern="100" dirty="0" smtClean="0">
                <a:effectLst/>
                <a:latin typeface="HGPｺﾞｼｯｸE" panose="020B0900000000000000" pitchFamily="50" charset="-128"/>
                <a:ea typeface="HGPｺﾞｼｯｸE" panose="020B0900000000000000" pitchFamily="50" charset="-128"/>
                <a:cs typeface="Times New Roman" panose="02020603050405020304" pitchFamily="18" charset="0"/>
              </a:endParaRPr>
            </a:p>
            <a:p>
              <a:pPr>
                <a:lnSpc>
                  <a:spcPts val="1400"/>
                </a:lnSpc>
                <a:spcAft>
                  <a:spcPts val="0"/>
                </a:spcAft>
              </a:pPr>
              <a:r>
                <a:rPr lang="ja-JP" altLang="en-US" sz="1050" kern="100" dirty="0" smtClean="0">
                  <a:effectLst/>
                  <a:latin typeface="HGPｺﾞｼｯｸE" panose="020B0900000000000000" pitchFamily="50" charset="-128"/>
                  <a:ea typeface="HGPｺﾞｼｯｸE" panose="020B0900000000000000" pitchFamily="50" charset="-128"/>
                  <a:cs typeface="Times New Roman" panose="02020603050405020304" pitchFamily="18" charset="0"/>
                </a:rPr>
                <a:t>レスポンシブデザイン</a:t>
              </a:r>
              <a:r>
                <a:rPr lang="en-US" altLang="ja-JP" sz="1050" kern="100" dirty="0" smtClean="0">
                  <a:effectLst/>
                  <a:latin typeface="HGPｺﾞｼｯｸE" panose="020B0900000000000000" pitchFamily="50" charset="-128"/>
                  <a:ea typeface="HGPｺﾞｼｯｸE" panose="020B0900000000000000" pitchFamily="50" charset="-128"/>
                  <a:cs typeface="Times New Roman" panose="02020603050405020304" pitchFamily="18" charset="0"/>
                </a:rPr>
                <a:t>HP</a:t>
              </a:r>
              <a:endParaRPr lang="ja-JP" sz="1050" kern="100" dirty="0">
                <a:effectLst/>
                <a:latin typeface="HGPｺﾞｼｯｸE" panose="020B0900000000000000" pitchFamily="50" charset="-128"/>
                <a:ea typeface="HGPｺﾞｼｯｸE" panose="020B0900000000000000" pitchFamily="50" charset="-128"/>
                <a:cs typeface="Times New Roman" panose="02020603050405020304" pitchFamily="18" charset="0"/>
              </a:endParaRPr>
            </a:p>
          </p:txBody>
        </p:sp>
        <p:grpSp>
          <p:nvGrpSpPr>
            <p:cNvPr id="106" name="グループ化 105"/>
            <p:cNvGrpSpPr/>
            <p:nvPr/>
          </p:nvGrpSpPr>
          <p:grpSpPr>
            <a:xfrm>
              <a:off x="370479" y="4192803"/>
              <a:ext cx="674120" cy="1445173"/>
              <a:chOff x="370479" y="4192803"/>
              <a:chExt cx="674120" cy="1445173"/>
            </a:xfrm>
          </p:grpSpPr>
          <p:grpSp>
            <p:nvGrpSpPr>
              <p:cNvPr id="107" name="グループ化 106"/>
              <p:cNvGrpSpPr/>
              <p:nvPr/>
            </p:nvGrpSpPr>
            <p:grpSpPr>
              <a:xfrm>
                <a:off x="370479" y="4192803"/>
                <a:ext cx="674120" cy="1445173"/>
                <a:chOff x="-752871" y="3753517"/>
                <a:chExt cx="873315" cy="1872208"/>
              </a:xfrm>
              <a:effectLst>
                <a:outerShdw blurRad="114300" dist="88900" dir="2700000" sx="96000" sy="96000" algn="tl" rotWithShape="0">
                  <a:prstClr val="black">
                    <a:alpha val="31000"/>
                  </a:prstClr>
                </a:outerShdw>
              </a:effectLst>
            </p:grpSpPr>
            <p:grpSp>
              <p:nvGrpSpPr>
                <p:cNvPr id="109" name="グループ化 108"/>
                <p:cNvGrpSpPr/>
                <p:nvPr/>
              </p:nvGrpSpPr>
              <p:grpSpPr>
                <a:xfrm>
                  <a:off x="-752871" y="3753517"/>
                  <a:ext cx="873315" cy="1872208"/>
                  <a:chOff x="-1039950" y="3689722"/>
                  <a:chExt cx="873315" cy="1872208"/>
                </a:xfrm>
              </p:grpSpPr>
              <p:pic>
                <p:nvPicPr>
                  <p:cNvPr id="111" name="図 110"/>
                  <p:cNvPicPr>
                    <a:picLocks noChangeAspect="1"/>
                  </p:cNvPicPr>
                  <p:nvPr/>
                </p:nvPicPr>
                <p:blipFill rotWithShape="1">
                  <a:blip r:embed="rId21" cstate="print">
                    <a:extLst>
                      <a:ext uri="{28A0092B-C50C-407E-A947-70E740481C1C}">
                        <a14:useLocalDpi xmlns:a14="http://schemas.microsoft.com/office/drawing/2010/main" val="0"/>
                      </a:ext>
                    </a:extLst>
                  </a:blip>
                  <a:srcRect/>
                  <a:stretch/>
                </p:blipFill>
                <p:spPr>
                  <a:xfrm>
                    <a:off x="-1039950" y="3689722"/>
                    <a:ext cx="873315" cy="1872208"/>
                  </a:xfrm>
                  <a:prstGeom prst="rect">
                    <a:avLst/>
                  </a:prstGeom>
                </p:spPr>
              </p:pic>
              <p:sp>
                <p:nvSpPr>
                  <p:cNvPr id="112" name="正方形/長方形 111"/>
                  <p:cNvSpPr/>
                  <p:nvPr/>
                </p:nvSpPr>
                <p:spPr>
                  <a:xfrm>
                    <a:off x="-978090" y="3976047"/>
                    <a:ext cx="746077" cy="128743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pic>
              <p:nvPicPr>
                <p:cNvPr id="110" name="図 109"/>
                <p:cNvPicPr>
                  <a:picLocks noChangeAspect="1"/>
                </p:cNvPicPr>
                <p:nvPr/>
              </p:nvPicPr>
              <p:blipFill rotWithShape="1">
                <a:blip r:embed="rId22" cstate="print">
                  <a:extLst>
                    <a:ext uri="{28A0092B-C50C-407E-A947-70E740481C1C}">
                      <a14:useLocalDpi xmlns:a14="http://schemas.microsoft.com/office/drawing/2010/main" val="0"/>
                    </a:ext>
                  </a:extLst>
                </a:blip>
                <a:srcRect l="-299"/>
                <a:stretch/>
              </p:blipFill>
              <p:spPr>
                <a:xfrm>
                  <a:off x="-678340" y="4025347"/>
                  <a:ext cx="720733" cy="1317702"/>
                </a:xfrm>
                <a:prstGeom prst="rect">
                  <a:avLst/>
                </a:prstGeom>
              </p:spPr>
            </p:pic>
          </p:grpSp>
          <p:pic>
            <p:nvPicPr>
              <p:cNvPr id="108" name="図 107"/>
              <p:cNvPicPr>
                <a:picLocks noChangeAspect="1"/>
              </p:cNvPicPr>
              <p:nvPr/>
            </p:nvPicPr>
            <p:blipFill>
              <a:blip r:embed="rId23" cstate="print">
                <a:extLst>
                  <a:ext uri="{28A0092B-C50C-407E-A947-70E740481C1C}">
                    <a14:useLocalDpi xmlns:a14="http://schemas.microsoft.com/office/drawing/2010/main" val="0"/>
                  </a:ext>
                </a:extLst>
              </a:blip>
              <a:stretch>
                <a:fillRect/>
              </a:stretch>
            </p:blipFill>
            <p:spPr>
              <a:xfrm>
                <a:off x="418450" y="4401650"/>
                <a:ext cx="575683" cy="80798"/>
              </a:xfrm>
              <a:prstGeom prst="rect">
                <a:avLst/>
              </a:prstGeom>
            </p:spPr>
          </p:pic>
        </p:grpSp>
      </p:grpSp>
      <p:pic>
        <p:nvPicPr>
          <p:cNvPr id="1026" name="Picture 2"/>
          <p:cNvPicPr>
            <a:picLocks noChangeAspect="1" noChangeArrowheads="1"/>
          </p:cNvPicPr>
          <p:nvPr/>
        </p:nvPicPr>
        <p:blipFill>
          <a:blip r:embed="rId24">
            <a:extLst>
              <a:ext uri="{28A0092B-C50C-407E-A947-70E740481C1C}">
                <a14:useLocalDpi xmlns:a14="http://schemas.microsoft.com/office/drawing/2010/main" val="0"/>
              </a:ext>
            </a:extLst>
          </a:blip>
          <a:srcRect/>
          <a:stretch>
            <a:fillRect/>
          </a:stretch>
        </p:blipFill>
        <p:spPr bwMode="auto">
          <a:xfrm>
            <a:off x="282494" y="9417876"/>
            <a:ext cx="1603375" cy="1066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3" name="テキスト ボックス 62"/>
          <p:cNvSpPr txBox="1"/>
          <p:nvPr/>
        </p:nvSpPr>
        <p:spPr>
          <a:xfrm>
            <a:off x="531104" y="10437585"/>
            <a:ext cx="1194558" cy="230832"/>
          </a:xfrm>
          <a:prstGeom prst="rect">
            <a:avLst/>
          </a:prstGeom>
          <a:noFill/>
        </p:spPr>
        <p:txBody>
          <a:bodyPr wrap="none" rtlCol="0">
            <a:spAutoFit/>
          </a:bodyPr>
          <a:lstStyle/>
          <a:p>
            <a:r>
              <a:rPr kumimoji="1" lang="ja-JP" altLang="en-US" sz="900" b="1" dirty="0" smtClean="0">
                <a:latin typeface="Meiryo UI" panose="020B0604030504040204" pitchFamily="50" charset="-128"/>
                <a:ea typeface="Meiryo UI" panose="020B0604030504040204" pitchFamily="50" charset="-128"/>
                <a:cs typeface="Meiryo UI" panose="020B0604030504040204" pitchFamily="50" charset="-128"/>
              </a:rPr>
              <a:t>ミズベリング世界会議</a:t>
            </a:r>
            <a:endParaRPr kumimoji="1" lang="ja-JP" altLang="en-US" sz="900" b="1"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11" name="正方形/長方形 10"/>
          <p:cNvSpPr/>
          <p:nvPr/>
        </p:nvSpPr>
        <p:spPr>
          <a:xfrm>
            <a:off x="94027" y="9202432"/>
            <a:ext cx="1869871" cy="215444"/>
          </a:xfrm>
          <a:prstGeom prst="rect">
            <a:avLst/>
          </a:prstGeom>
        </p:spPr>
        <p:txBody>
          <a:bodyPr wrap="none">
            <a:spAutoFit/>
          </a:bodyPr>
          <a:lstStyle/>
          <a:p>
            <a:r>
              <a:rPr lang="ja-JP" altLang="en-US" sz="800" b="1" kern="100" dirty="0">
                <a:latin typeface="Meiryo UI" panose="020B0604030504040204" pitchFamily="50" charset="-128"/>
                <a:ea typeface="Meiryo UI" panose="020B0604030504040204" pitchFamily="50" charset="-128"/>
                <a:cs typeface="Times New Roman" panose="02020603050405020304" pitchFamily="18" charset="0"/>
              </a:rPr>
              <a:t>旅行ガイド「</a:t>
            </a:r>
            <a:r>
              <a:rPr lang="en-US" altLang="ja-JP" sz="800" b="1" kern="100" dirty="0" err="1">
                <a:latin typeface="Meiryo UI" panose="020B0604030504040204" pitchFamily="50" charset="-128"/>
                <a:ea typeface="Meiryo UI" panose="020B0604030504040204" pitchFamily="50" charset="-128"/>
                <a:cs typeface="Times New Roman" panose="02020603050405020304" pitchFamily="18" charset="0"/>
              </a:rPr>
              <a:t>PetitFeté</a:t>
            </a:r>
            <a:r>
              <a:rPr lang="ja-JP" altLang="en-US" sz="800" b="1" kern="100" dirty="0">
                <a:latin typeface="Meiryo UI" panose="020B0604030504040204" pitchFamily="50" charset="-128"/>
                <a:ea typeface="Meiryo UI" panose="020B0604030504040204" pitchFamily="50" charset="-128"/>
                <a:cs typeface="Times New Roman" panose="02020603050405020304" pitchFamily="18" charset="0"/>
              </a:rPr>
              <a:t>」</a:t>
            </a:r>
            <a:r>
              <a:rPr lang="en-US" altLang="ja-JP" sz="800" b="1" kern="100" dirty="0">
                <a:latin typeface="Meiryo UI" panose="020B0604030504040204" pitchFamily="50" charset="-128"/>
                <a:ea typeface="Meiryo UI" panose="020B0604030504040204" pitchFamily="50" charset="-128"/>
                <a:cs typeface="Times New Roman" panose="02020603050405020304" pitchFamily="18" charset="0"/>
              </a:rPr>
              <a:t>(22</a:t>
            </a:r>
            <a:r>
              <a:rPr lang="ja-JP" altLang="en-US" sz="800" b="1" kern="100" dirty="0">
                <a:latin typeface="Meiryo UI" panose="020B0604030504040204" pitchFamily="50" charset="-128"/>
                <a:ea typeface="Meiryo UI" panose="020B0604030504040204" pitchFamily="50" charset="-128"/>
                <a:cs typeface="Times New Roman" panose="02020603050405020304" pitchFamily="18" charset="0"/>
              </a:rPr>
              <a:t>年前創刊</a:t>
            </a:r>
            <a:r>
              <a:rPr lang="en-US" altLang="ja-JP" sz="800" b="1" kern="100" dirty="0">
                <a:latin typeface="Meiryo UI" panose="020B0604030504040204" pitchFamily="50" charset="-128"/>
                <a:ea typeface="Meiryo UI" panose="020B0604030504040204" pitchFamily="50" charset="-128"/>
                <a:cs typeface="Times New Roman" panose="02020603050405020304" pitchFamily="18" charset="0"/>
              </a:rPr>
              <a:t>)</a:t>
            </a:r>
            <a:endParaRPr lang="ja-JP" altLang="en-US" sz="800" b="1" dirty="0"/>
          </a:p>
        </p:txBody>
      </p:sp>
    </p:spTree>
    <p:extLst>
      <p:ext uri="{BB962C8B-B14F-4D97-AF65-F5344CB8AC3E}">
        <p14:creationId xmlns:p14="http://schemas.microsoft.com/office/powerpoint/2010/main" val="171913395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正方形/長方形 22"/>
          <p:cNvSpPr/>
          <p:nvPr/>
        </p:nvSpPr>
        <p:spPr>
          <a:xfrm>
            <a:off x="4078794" y="1210604"/>
            <a:ext cx="6686128" cy="2416255"/>
          </a:xfrm>
          <a:prstGeom prst="rect">
            <a:avLst/>
          </a:prstGeom>
          <a:solidFill>
            <a:srgbClr val="FF99CC">
              <a:alpha val="29000"/>
            </a:srgbClr>
          </a:solidFill>
          <a:ln w="9525" cap="rnd">
            <a:solidFill>
              <a:schemeClr val="accent1">
                <a:shade val="50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anchor="t" anchorCtr="0"/>
          <a:lstStyle/>
          <a:p>
            <a:endParaRPr lang="ja-JP" altLang="en-US" sz="1000" spc="-40" dirty="0">
              <a:solidFill>
                <a:prstClr val="black"/>
              </a:solidFill>
              <a:latin typeface="Meiryo UI" panose="020B0604030504040204" pitchFamily="50" charset="-128"/>
              <a:ea typeface="Meiryo UI" panose="020B0604030504040204" pitchFamily="50" charset="-128"/>
            </a:endParaRPr>
          </a:p>
        </p:txBody>
      </p:sp>
      <p:sp>
        <p:nvSpPr>
          <p:cNvPr id="2" name="タイトル 1"/>
          <p:cNvSpPr>
            <a:spLocks noGrp="1"/>
          </p:cNvSpPr>
          <p:nvPr>
            <p:ph type="title"/>
          </p:nvPr>
        </p:nvSpPr>
        <p:spPr>
          <a:xfrm>
            <a:off x="527938" y="124305"/>
            <a:ext cx="12529391" cy="502314"/>
          </a:xfrm>
        </p:spPr>
        <p:txBody>
          <a:bodyPr>
            <a:noAutofit/>
          </a:bodyPr>
          <a:lstStyle/>
          <a:p>
            <a:pPr algn="ctr"/>
            <a:r>
              <a:rPr kumimoji="1" lang="ja-JP" altLang="en-US" sz="2000" b="1" dirty="0" smtClean="0"/>
              <a:t>水都大阪パートナーズ　３年間（平成</a:t>
            </a:r>
            <a:r>
              <a:rPr kumimoji="1" lang="en-US" altLang="ja-JP" sz="2000" b="1" dirty="0" smtClean="0"/>
              <a:t>25</a:t>
            </a:r>
            <a:r>
              <a:rPr kumimoji="1" lang="ja-JP" altLang="en-US" sz="2000" b="1" dirty="0" smtClean="0"/>
              <a:t>～</a:t>
            </a:r>
            <a:r>
              <a:rPr kumimoji="1" lang="en-US" altLang="ja-JP" sz="2000" b="1" dirty="0" smtClean="0"/>
              <a:t>27</a:t>
            </a:r>
            <a:r>
              <a:rPr kumimoji="1" lang="ja-JP" altLang="en-US" sz="2000" b="1" dirty="0" smtClean="0"/>
              <a:t>年度）の取り組み結果と平成２８年度の取り組み方針</a:t>
            </a:r>
            <a:endParaRPr kumimoji="1" lang="ja-JP" altLang="en-US" sz="2000" b="1" dirty="0"/>
          </a:p>
        </p:txBody>
      </p:sp>
      <p:sp>
        <p:nvSpPr>
          <p:cNvPr id="4" name="テキスト ボックス 11"/>
          <p:cNvSpPr txBox="1"/>
          <p:nvPr/>
        </p:nvSpPr>
        <p:spPr>
          <a:xfrm>
            <a:off x="214861" y="976120"/>
            <a:ext cx="1224134" cy="4369786"/>
          </a:xfrm>
          <a:prstGeom prst="rect">
            <a:avLst/>
          </a:prstGeom>
          <a:solidFill>
            <a:schemeClr val="accent1">
              <a:lumMod val="40000"/>
              <a:lumOff val="60000"/>
            </a:schemeClr>
          </a:solidFill>
          <a:ln w="6350">
            <a:solidFill>
              <a:prstClr val="black"/>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r>
              <a:rPr lang="ja-JP" altLang="en-US" sz="1400" b="1" kern="100" dirty="0" smtClean="0">
                <a:solidFill>
                  <a:prstClr val="black"/>
                </a:solidFill>
                <a:latin typeface="Meiryo UI" panose="020B0604030504040204" pitchFamily="50" charset="-128"/>
                <a:ea typeface="Meiryo UI" panose="020B0604030504040204" pitchFamily="50" charset="-128"/>
                <a:cs typeface="Times New Roman" panose="02020603050405020304" pitchFamily="18" charset="0"/>
              </a:rPr>
              <a:t>ミッション①</a:t>
            </a:r>
            <a:endParaRPr lang="en-US" altLang="ja-JP" sz="1400" b="1" kern="100" dirty="0" smtClean="0">
              <a:solidFill>
                <a:prstClr val="black"/>
              </a:solidFill>
              <a:latin typeface="Meiryo UI" panose="020B0604030504040204" pitchFamily="50" charset="-128"/>
              <a:ea typeface="Meiryo UI" panose="020B0604030504040204" pitchFamily="50" charset="-128"/>
              <a:cs typeface="Times New Roman" panose="02020603050405020304" pitchFamily="18" charset="0"/>
            </a:endParaRPr>
          </a:p>
          <a:p>
            <a:r>
              <a:rPr lang="ja-JP" altLang="en-US" sz="1400" b="1" kern="100" dirty="0" smtClean="0">
                <a:solidFill>
                  <a:prstClr val="black"/>
                </a:solidFill>
                <a:latin typeface="Meiryo UI" panose="020B0604030504040204" pitchFamily="50" charset="-128"/>
                <a:ea typeface="Meiryo UI" panose="020B0604030504040204" pitchFamily="50" charset="-128"/>
                <a:cs typeface="Times New Roman" panose="02020603050405020304" pitchFamily="18" charset="0"/>
              </a:rPr>
              <a:t>： 世界</a:t>
            </a:r>
            <a:r>
              <a:rPr lang="ja-JP" altLang="en-US" sz="1400" b="1" kern="100" dirty="0">
                <a:solidFill>
                  <a:prstClr val="black"/>
                </a:solidFill>
                <a:latin typeface="Meiryo UI" panose="020B0604030504040204" pitchFamily="50" charset="-128"/>
                <a:ea typeface="Meiryo UI" panose="020B0604030504040204" pitchFamily="50" charset="-128"/>
                <a:cs typeface="Times New Roman" panose="02020603050405020304" pitchFamily="18" charset="0"/>
              </a:rPr>
              <a:t>各国から注目される「水と光のシンボル空間」の創出</a:t>
            </a:r>
            <a:endParaRPr lang="ja-JP" altLang="ja-JP" sz="1400" b="1" kern="100" spc="-100" dirty="0">
              <a:solidFill>
                <a:prstClr val="black"/>
              </a:solidFill>
              <a:latin typeface="Meiryo UI" panose="020B0604030504040204" pitchFamily="50" charset="-128"/>
              <a:ea typeface="Meiryo UI" panose="020B0604030504040204" pitchFamily="50" charset="-128"/>
              <a:cs typeface="Times New Roman" panose="02020603050405020304" pitchFamily="18" charset="0"/>
            </a:endParaRPr>
          </a:p>
          <a:p>
            <a:r>
              <a:rPr lang="ja-JP" altLang="en-US" sz="1400" b="1" kern="100" dirty="0" smtClean="0">
                <a:solidFill>
                  <a:prstClr val="black"/>
                </a:solidFill>
                <a:latin typeface="Meiryo UI" panose="020B0604030504040204" pitchFamily="50" charset="-128"/>
                <a:ea typeface="Meiryo UI" panose="020B0604030504040204" pitchFamily="50" charset="-128"/>
                <a:cs typeface="Times New Roman" panose="02020603050405020304" pitchFamily="18" charset="0"/>
              </a:rPr>
              <a:t>　</a:t>
            </a:r>
            <a:endParaRPr lang="en-US" altLang="ja-JP" sz="1400" b="1" kern="100" dirty="0" smtClean="0">
              <a:solidFill>
                <a:prstClr val="black"/>
              </a:solidFill>
              <a:latin typeface="Meiryo UI" panose="020B0604030504040204" pitchFamily="50" charset="-128"/>
              <a:ea typeface="Meiryo UI" panose="020B0604030504040204" pitchFamily="50" charset="-128"/>
              <a:cs typeface="Times New Roman" panose="02020603050405020304" pitchFamily="18" charset="0"/>
            </a:endParaRPr>
          </a:p>
          <a:p>
            <a:r>
              <a:rPr lang="ja-JP" altLang="en-US" sz="1400" b="1" kern="100" dirty="0" smtClean="0">
                <a:solidFill>
                  <a:prstClr val="black"/>
                </a:solidFill>
                <a:latin typeface="Meiryo UI" panose="020B0604030504040204" pitchFamily="50" charset="-128"/>
                <a:ea typeface="Meiryo UI" panose="020B0604030504040204" pitchFamily="50" charset="-128"/>
                <a:cs typeface="Times New Roman" panose="02020603050405020304" pitchFamily="18" charset="0"/>
              </a:rPr>
              <a:t>将来像</a:t>
            </a:r>
            <a:r>
              <a:rPr lang="ja-JP" altLang="en-US" sz="1400" b="1" kern="100" spc="-240" dirty="0" smtClean="0">
                <a:solidFill>
                  <a:prstClr val="black"/>
                </a:solidFill>
                <a:latin typeface="Meiryo UI" panose="020B0604030504040204" pitchFamily="50" charset="-128"/>
                <a:ea typeface="Meiryo UI" panose="020B0604030504040204" pitchFamily="50" charset="-128"/>
                <a:cs typeface="Times New Roman" panose="02020603050405020304" pitchFamily="18" charset="0"/>
              </a:rPr>
              <a:t>　　</a:t>
            </a:r>
            <a:endParaRPr lang="en-US" altLang="ja-JP" sz="1400" b="1" kern="100" spc="-240" dirty="0" smtClean="0">
              <a:solidFill>
                <a:prstClr val="black"/>
              </a:solidFill>
              <a:latin typeface="Meiryo UI" panose="020B0604030504040204" pitchFamily="50" charset="-128"/>
              <a:ea typeface="Meiryo UI" panose="020B0604030504040204" pitchFamily="50" charset="-128"/>
              <a:cs typeface="Times New Roman" panose="02020603050405020304" pitchFamily="18" charset="0"/>
            </a:endParaRPr>
          </a:p>
          <a:p>
            <a:r>
              <a:rPr lang="ja-JP" altLang="en-US" sz="1400" b="1" kern="100" spc="-240" dirty="0" smtClean="0">
                <a:solidFill>
                  <a:prstClr val="black"/>
                </a:solidFill>
                <a:latin typeface="Meiryo UI" panose="020B0604030504040204" pitchFamily="50" charset="-128"/>
                <a:ea typeface="Meiryo UI" panose="020B0604030504040204" pitchFamily="50" charset="-128"/>
                <a:cs typeface="Times New Roman" panose="02020603050405020304" pitchFamily="18" charset="0"/>
              </a:rPr>
              <a:t>　</a:t>
            </a:r>
            <a:r>
              <a:rPr lang="ja-JP" altLang="en-US" sz="1400" b="1" kern="100" dirty="0" smtClean="0">
                <a:solidFill>
                  <a:prstClr val="black"/>
                </a:solidFill>
                <a:latin typeface="Meiryo UI" panose="020B0604030504040204" pitchFamily="50" charset="-128"/>
                <a:ea typeface="Meiryo UI" panose="020B0604030504040204" pitchFamily="50" charset="-128"/>
                <a:cs typeface="Times New Roman" panose="02020603050405020304" pitchFamily="18" charset="0"/>
              </a:rPr>
              <a:t>： 中之島</a:t>
            </a:r>
            <a:r>
              <a:rPr lang="ja-JP" altLang="en-US" sz="1400" b="1" kern="100" dirty="0">
                <a:solidFill>
                  <a:prstClr val="black"/>
                </a:solidFill>
                <a:latin typeface="Meiryo UI" panose="020B0604030504040204" pitchFamily="50" charset="-128"/>
                <a:ea typeface="Meiryo UI" panose="020B0604030504040204" pitchFamily="50" charset="-128"/>
                <a:cs typeface="Times New Roman" panose="02020603050405020304" pitchFamily="18" charset="0"/>
              </a:rPr>
              <a:t>公園、中之島</a:t>
            </a:r>
            <a:r>
              <a:rPr lang="en-US" altLang="ja-JP" sz="1400" b="1" kern="100" dirty="0">
                <a:solidFill>
                  <a:prstClr val="black"/>
                </a:solidFill>
                <a:latin typeface="Meiryo UI" panose="020B0604030504040204" pitchFamily="50" charset="-128"/>
                <a:ea typeface="Meiryo UI" panose="020B0604030504040204" pitchFamily="50" charset="-128"/>
                <a:cs typeface="Times New Roman" panose="02020603050405020304" pitchFamily="18" charset="0"/>
              </a:rPr>
              <a:t>GATE</a:t>
            </a:r>
            <a:r>
              <a:rPr lang="ja-JP" altLang="en-US" sz="1400" b="1" kern="100" dirty="0">
                <a:solidFill>
                  <a:prstClr val="black"/>
                </a:solidFill>
                <a:latin typeface="Meiryo UI" panose="020B0604030504040204" pitchFamily="50" charset="-128"/>
                <a:ea typeface="Meiryo UI" panose="020B0604030504040204" pitchFamily="50" charset="-128"/>
                <a:cs typeface="Times New Roman" panose="02020603050405020304" pitchFamily="18" charset="0"/>
              </a:rPr>
              <a:t>にこれまでにないシンボル的な拠点をつくり、国内外から注目</a:t>
            </a:r>
            <a:r>
              <a:rPr lang="ja-JP" altLang="en-US" sz="1400" b="1" kern="100" dirty="0" smtClean="0">
                <a:solidFill>
                  <a:prstClr val="black"/>
                </a:solidFill>
                <a:latin typeface="Meiryo UI" panose="020B0604030504040204" pitchFamily="50" charset="-128"/>
                <a:ea typeface="Meiryo UI" panose="020B0604030504040204" pitchFamily="50" charset="-128"/>
                <a:cs typeface="Times New Roman" panose="02020603050405020304" pitchFamily="18" charset="0"/>
              </a:rPr>
              <a:t>される</a:t>
            </a:r>
            <a:endParaRPr lang="ja-JP" altLang="en-US" sz="1400" b="1" kern="100" dirty="0">
              <a:solidFill>
                <a:prstClr val="black"/>
              </a:solidFill>
              <a:latin typeface="Meiryo UI" panose="020B0604030504040204" pitchFamily="50" charset="-128"/>
              <a:ea typeface="Meiryo UI" panose="020B0604030504040204" pitchFamily="50" charset="-128"/>
              <a:cs typeface="Times New Roman" panose="02020603050405020304" pitchFamily="18" charset="0"/>
            </a:endParaRPr>
          </a:p>
        </p:txBody>
      </p:sp>
      <p:sp>
        <p:nvSpPr>
          <p:cNvPr id="5" name="テキスト ボックス 11"/>
          <p:cNvSpPr txBox="1"/>
          <p:nvPr/>
        </p:nvSpPr>
        <p:spPr>
          <a:xfrm>
            <a:off x="213113" y="5504817"/>
            <a:ext cx="1225882" cy="4928449"/>
          </a:xfrm>
          <a:prstGeom prst="rect">
            <a:avLst/>
          </a:prstGeom>
          <a:solidFill>
            <a:schemeClr val="accent1">
              <a:lumMod val="40000"/>
              <a:lumOff val="60000"/>
            </a:schemeClr>
          </a:solidFill>
          <a:ln w="6350">
            <a:solidFill>
              <a:prstClr val="black"/>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r>
              <a:rPr lang="ja-JP" altLang="en-US" sz="1400" b="1" kern="100" dirty="0" smtClean="0">
                <a:solidFill>
                  <a:prstClr val="black"/>
                </a:solidFill>
                <a:latin typeface="Meiryo UI" panose="020B0604030504040204" pitchFamily="50" charset="-128"/>
                <a:ea typeface="Meiryo UI" panose="020B0604030504040204" pitchFamily="50" charset="-128"/>
                <a:cs typeface="Times New Roman" panose="02020603050405020304" pitchFamily="18" charset="0"/>
              </a:rPr>
              <a:t>ミッション②</a:t>
            </a:r>
            <a:endParaRPr lang="en-US" altLang="ja-JP" sz="1400" b="1" kern="100" dirty="0" smtClean="0">
              <a:solidFill>
                <a:prstClr val="black"/>
              </a:solidFill>
              <a:latin typeface="Meiryo UI" panose="020B0604030504040204" pitchFamily="50" charset="-128"/>
              <a:ea typeface="Meiryo UI" panose="020B0604030504040204" pitchFamily="50" charset="-128"/>
              <a:cs typeface="Times New Roman" panose="02020603050405020304" pitchFamily="18" charset="0"/>
            </a:endParaRPr>
          </a:p>
          <a:p>
            <a:r>
              <a:rPr lang="ja-JP" altLang="en-US" sz="1400" b="1" kern="100" dirty="0" smtClean="0">
                <a:solidFill>
                  <a:prstClr val="black"/>
                </a:solidFill>
                <a:latin typeface="Meiryo UI" panose="020B0604030504040204" pitchFamily="50" charset="-128"/>
                <a:ea typeface="Meiryo UI" panose="020B0604030504040204" pitchFamily="50" charset="-128"/>
                <a:cs typeface="Times New Roman" panose="02020603050405020304" pitchFamily="18" charset="0"/>
              </a:rPr>
              <a:t>： 国内外</a:t>
            </a:r>
            <a:r>
              <a:rPr lang="ja-JP" altLang="en-US" sz="1400" b="1" kern="100" dirty="0">
                <a:solidFill>
                  <a:prstClr val="black"/>
                </a:solidFill>
                <a:latin typeface="Meiryo UI" panose="020B0604030504040204" pitchFamily="50" charset="-128"/>
                <a:ea typeface="Meiryo UI" panose="020B0604030504040204" pitchFamily="50" charset="-128"/>
                <a:cs typeface="Times New Roman" panose="02020603050405020304" pitchFamily="18" charset="0"/>
              </a:rPr>
              <a:t>から観光客が訪れる「水と光のテーマパークの実現」</a:t>
            </a:r>
          </a:p>
          <a:p>
            <a:r>
              <a:rPr lang="ja-JP" altLang="en-US" sz="1400" b="1" kern="100" dirty="0" smtClean="0">
                <a:solidFill>
                  <a:prstClr val="black"/>
                </a:solidFill>
                <a:latin typeface="Meiryo UI" panose="020B0604030504040204" pitchFamily="50" charset="-128"/>
                <a:ea typeface="Meiryo UI" panose="020B0604030504040204" pitchFamily="50" charset="-128"/>
                <a:cs typeface="Times New Roman" panose="02020603050405020304" pitchFamily="18" charset="0"/>
              </a:rPr>
              <a:t>　</a:t>
            </a:r>
            <a:endParaRPr lang="en-US" altLang="ja-JP" sz="1400" b="1" kern="100" dirty="0" smtClean="0">
              <a:solidFill>
                <a:prstClr val="black"/>
              </a:solidFill>
              <a:latin typeface="Meiryo UI" panose="020B0604030504040204" pitchFamily="50" charset="-128"/>
              <a:ea typeface="Meiryo UI" panose="020B0604030504040204" pitchFamily="50" charset="-128"/>
              <a:cs typeface="Times New Roman" panose="02020603050405020304" pitchFamily="18" charset="0"/>
            </a:endParaRPr>
          </a:p>
          <a:p>
            <a:r>
              <a:rPr lang="ja-JP" altLang="en-US" sz="1400" b="1" kern="100" dirty="0" smtClean="0">
                <a:solidFill>
                  <a:prstClr val="black"/>
                </a:solidFill>
                <a:latin typeface="Meiryo UI" panose="020B0604030504040204" pitchFamily="50" charset="-128"/>
                <a:ea typeface="Meiryo UI" panose="020B0604030504040204" pitchFamily="50" charset="-128"/>
                <a:cs typeface="Times New Roman" panose="02020603050405020304" pitchFamily="18" charset="0"/>
              </a:rPr>
              <a:t>将来像</a:t>
            </a:r>
            <a:r>
              <a:rPr lang="ja-JP" altLang="en-US" sz="1400" b="1" kern="100" spc="-240" dirty="0" smtClean="0">
                <a:solidFill>
                  <a:prstClr val="black"/>
                </a:solidFill>
                <a:latin typeface="Meiryo UI" panose="020B0604030504040204" pitchFamily="50" charset="-128"/>
                <a:ea typeface="Meiryo UI" panose="020B0604030504040204" pitchFamily="50" charset="-128"/>
                <a:cs typeface="Times New Roman" panose="02020603050405020304" pitchFamily="18" charset="0"/>
              </a:rPr>
              <a:t>　</a:t>
            </a:r>
            <a:endParaRPr lang="en-US" altLang="ja-JP" sz="1400" b="1" kern="100" spc="-240" dirty="0" smtClean="0">
              <a:solidFill>
                <a:prstClr val="black"/>
              </a:solidFill>
              <a:latin typeface="Meiryo UI" panose="020B0604030504040204" pitchFamily="50" charset="-128"/>
              <a:ea typeface="Meiryo UI" panose="020B0604030504040204" pitchFamily="50" charset="-128"/>
              <a:cs typeface="Times New Roman" panose="02020603050405020304" pitchFamily="18" charset="0"/>
            </a:endParaRPr>
          </a:p>
          <a:p>
            <a:r>
              <a:rPr lang="ja-JP" altLang="en-US" sz="1400" b="1" kern="100" spc="-240" dirty="0" smtClean="0">
                <a:solidFill>
                  <a:prstClr val="black"/>
                </a:solidFill>
                <a:latin typeface="Meiryo UI" panose="020B0604030504040204" pitchFamily="50" charset="-128"/>
                <a:ea typeface="Meiryo UI" panose="020B0604030504040204" pitchFamily="50" charset="-128"/>
                <a:cs typeface="Times New Roman" panose="02020603050405020304" pitchFamily="18" charset="0"/>
              </a:rPr>
              <a:t>　　</a:t>
            </a:r>
            <a:r>
              <a:rPr lang="ja-JP" altLang="en-US" sz="1400" b="1" kern="100" dirty="0" smtClean="0">
                <a:solidFill>
                  <a:prstClr val="black"/>
                </a:solidFill>
                <a:latin typeface="Meiryo UI" panose="020B0604030504040204" pitchFamily="50" charset="-128"/>
                <a:ea typeface="Meiryo UI" panose="020B0604030504040204" pitchFamily="50" charset="-128"/>
                <a:cs typeface="Times New Roman" panose="02020603050405020304" pitchFamily="18" charset="0"/>
              </a:rPr>
              <a:t>： 水</a:t>
            </a:r>
            <a:r>
              <a:rPr lang="ja-JP" altLang="en-US" sz="1400" b="1" kern="100" dirty="0">
                <a:solidFill>
                  <a:prstClr val="black"/>
                </a:solidFill>
                <a:latin typeface="Meiryo UI" panose="020B0604030504040204" pitchFamily="50" charset="-128"/>
                <a:ea typeface="Meiryo UI" panose="020B0604030504040204" pitchFamily="50" charset="-128"/>
                <a:cs typeface="Times New Roman" panose="02020603050405020304" pitchFamily="18" charset="0"/>
              </a:rPr>
              <a:t>の回廊をめぐる拠点が多数できていると共に、水の回廊を船で巡るクルーズ商品・観光商品化により、国内外から観光客が</a:t>
            </a:r>
            <a:r>
              <a:rPr lang="ja-JP" altLang="en-US" sz="1400" b="1" kern="100" dirty="0" smtClean="0">
                <a:solidFill>
                  <a:prstClr val="black"/>
                </a:solidFill>
                <a:latin typeface="Meiryo UI" panose="020B0604030504040204" pitchFamily="50" charset="-128"/>
                <a:ea typeface="Meiryo UI" panose="020B0604030504040204" pitchFamily="50" charset="-128"/>
                <a:cs typeface="Times New Roman" panose="02020603050405020304" pitchFamily="18" charset="0"/>
              </a:rPr>
              <a:t>訪れる</a:t>
            </a:r>
            <a:endParaRPr lang="ja-JP" altLang="en-US" sz="1400" b="1" kern="100" dirty="0">
              <a:solidFill>
                <a:prstClr val="black"/>
              </a:solidFill>
              <a:latin typeface="Meiryo UI" panose="020B0604030504040204" pitchFamily="50" charset="-128"/>
              <a:ea typeface="Meiryo UI" panose="020B0604030504040204" pitchFamily="50" charset="-128"/>
              <a:cs typeface="Times New Roman" panose="02020603050405020304" pitchFamily="18" charset="0"/>
            </a:endParaRPr>
          </a:p>
        </p:txBody>
      </p:sp>
      <p:sp>
        <p:nvSpPr>
          <p:cNvPr id="9" name="テキスト ボックス 8"/>
          <p:cNvSpPr txBox="1"/>
          <p:nvPr/>
        </p:nvSpPr>
        <p:spPr>
          <a:xfrm>
            <a:off x="1583011" y="976120"/>
            <a:ext cx="2324113" cy="4369786"/>
          </a:xfrm>
          <a:prstGeom prst="rect">
            <a:avLst/>
          </a:prstGeom>
          <a:solidFill>
            <a:schemeClr val="accent1">
              <a:lumMod val="40000"/>
              <a:lumOff val="60000"/>
            </a:schemeClr>
          </a:solidFill>
          <a:ln w="6350">
            <a:solidFill>
              <a:prstClr val="black"/>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72000" tIns="36000" rIns="72000" bIns="36000" numCol="1" spcCol="0" rtlCol="0" fromWordArt="0" anchor="t" anchorCtr="0" forceAA="0" compatLnSpc="1">
            <a:prstTxWarp prst="textNoShape">
              <a:avLst/>
            </a:prstTxWarp>
            <a:noAutofit/>
          </a:bodyPr>
          <a:lstStyle/>
          <a:p>
            <a:pPr algn="just">
              <a:tabLst>
                <a:tab pos="1533525" algn="l"/>
              </a:tabLst>
            </a:pPr>
            <a:endParaRPr lang="en-US" altLang="ja-JP" sz="1400" b="1" kern="100" spc="-100" dirty="0" smtClean="0">
              <a:solidFill>
                <a:prstClr val="black"/>
              </a:solidFill>
              <a:latin typeface="Meiryo UI" panose="020B0604030504040204" pitchFamily="50" charset="-128"/>
              <a:ea typeface="Meiryo UI" panose="020B0604030504040204" pitchFamily="50" charset="-128"/>
              <a:cs typeface="Times New Roman" panose="02020603050405020304" pitchFamily="18" charset="0"/>
            </a:endParaRPr>
          </a:p>
        </p:txBody>
      </p:sp>
      <p:pic>
        <p:nvPicPr>
          <p:cNvPr id="11" name="図 10"/>
          <p:cNvPicPr>
            <a:picLocks noChangeAspect="1"/>
          </p:cNvPicPr>
          <p:nvPr/>
        </p:nvPicPr>
        <p:blipFill rotWithShape="1">
          <a:blip r:embed="rId2"/>
          <a:srcRect r="7454"/>
          <a:stretch/>
        </p:blipFill>
        <p:spPr>
          <a:xfrm>
            <a:off x="1686933" y="4507760"/>
            <a:ext cx="1224136" cy="765988"/>
          </a:xfrm>
          <a:prstGeom prst="rect">
            <a:avLst/>
          </a:prstGeom>
        </p:spPr>
      </p:pic>
      <p:sp>
        <p:nvSpPr>
          <p:cNvPr id="13" name="テキスト ボックス 12"/>
          <p:cNvSpPr txBox="1"/>
          <p:nvPr/>
        </p:nvSpPr>
        <p:spPr>
          <a:xfrm>
            <a:off x="1583011" y="5504817"/>
            <a:ext cx="2324113" cy="4928449"/>
          </a:xfrm>
          <a:prstGeom prst="rect">
            <a:avLst/>
          </a:prstGeom>
          <a:solidFill>
            <a:schemeClr val="accent1">
              <a:lumMod val="40000"/>
              <a:lumOff val="60000"/>
            </a:schemeClr>
          </a:solidFill>
          <a:ln w="6350">
            <a:solidFill>
              <a:prstClr val="black"/>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72000" tIns="72000" rIns="72000" bIns="36000" numCol="1" spcCol="0" rtlCol="0" fromWordArt="0" anchor="t" anchorCtr="0" forceAA="0" compatLnSpc="1">
            <a:prstTxWarp prst="textNoShape">
              <a:avLst/>
            </a:prstTxWarp>
            <a:noAutofit/>
          </a:bodyPr>
          <a:lstStyle/>
          <a:p>
            <a:pPr marL="216000" indent="-288000" fontAlgn="base">
              <a:spcBef>
                <a:spcPts val="300"/>
              </a:spcBef>
            </a:pPr>
            <a:endParaRPr lang="en-US" altLang="ja-JP" sz="9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pic>
        <p:nvPicPr>
          <p:cNvPr id="16" name="図 15"/>
          <p:cNvPicPr preferRelativeResize="0">
            <a:picLocks noChangeAspect="1"/>
          </p:cNvPicPr>
          <p:nvPr/>
        </p:nvPicPr>
        <p:blipFill rotWithShape="1">
          <a:blip r:embed="rId3"/>
          <a:srcRect l="12023" t="13866"/>
          <a:stretch/>
        </p:blipFill>
        <p:spPr>
          <a:xfrm>
            <a:off x="1722799" y="9241446"/>
            <a:ext cx="1457067" cy="1093839"/>
          </a:xfrm>
          <a:prstGeom prst="rect">
            <a:avLst/>
          </a:prstGeom>
        </p:spPr>
      </p:pic>
      <p:sp>
        <p:nvSpPr>
          <p:cNvPr id="24" name="正方形/長方形 23"/>
          <p:cNvSpPr/>
          <p:nvPr/>
        </p:nvSpPr>
        <p:spPr>
          <a:xfrm>
            <a:off x="4076329" y="1016692"/>
            <a:ext cx="6688592" cy="297327"/>
          </a:xfrm>
          <a:prstGeom prst="rect">
            <a:avLst/>
          </a:prstGeom>
          <a:solidFill>
            <a:schemeClr val="tx1">
              <a:lumMod val="50000"/>
              <a:lumOff val="50000"/>
            </a:schemeClr>
          </a:solidFill>
          <a:ln w="9525" cap="rnd">
            <a:solidFill>
              <a:schemeClr val="accent1">
                <a:shade val="50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anchor="ctr"/>
          <a:lstStyle/>
          <a:p>
            <a:pPr defTabSz="861833">
              <a:defRPr/>
            </a:pPr>
            <a:r>
              <a:rPr lang="ja-JP" altLang="en-US" sz="1100" b="1" dirty="0" smtClean="0">
                <a:solidFill>
                  <a:prstClr val="white"/>
                </a:solidFill>
                <a:latin typeface="Meiryo UI" pitchFamily="50" charset="-128"/>
                <a:ea typeface="Meiryo UI" pitchFamily="50" charset="-128"/>
                <a:cs typeface="Meiryo UI" pitchFamily="50" charset="-128"/>
              </a:rPr>
              <a:t>　　中之島の東西のシンボル拠点の形成：中之島公園・周辺及び、　中之島ＧＡＴＥ　</a:t>
            </a:r>
            <a:endParaRPr lang="ja-JP" altLang="en-US" sz="1100" b="1" dirty="0">
              <a:solidFill>
                <a:prstClr val="white"/>
              </a:solidFill>
              <a:latin typeface="Meiryo UI" pitchFamily="50" charset="-128"/>
              <a:ea typeface="Meiryo UI" pitchFamily="50" charset="-128"/>
              <a:cs typeface="Meiryo UI" pitchFamily="50" charset="-128"/>
            </a:endParaRPr>
          </a:p>
        </p:txBody>
      </p:sp>
      <p:sp>
        <p:nvSpPr>
          <p:cNvPr id="25" name="正方形/長方形 24"/>
          <p:cNvSpPr/>
          <p:nvPr/>
        </p:nvSpPr>
        <p:spPr>
          <a:xfrm>
            <a:off x="4061827" y="6369151"/>
            <a:ext cx="6705557" cy="2459168"/>
          </a:xfrm>
          <a:prstGeom prst="rect">
            <a:avLst/>
          </a:prstGeom>
          <a:solidFill>
            <a:srgbClr val="FF99CC">
              <a:alpha val="29000"/>
            </a:srgbClr>
          </a:solidFill>
          <a:ln w="9525" cap="rnd">
            <a:solidFill>
              <a:schemeClr val="accent1">
                <a:shade val="50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anchor="t" anchorCtr="0"/>
          <a:lstStyle/>
          <a:p>
            <a:endParaRPr lang="en-US" altLang="ja-JP" sz="1000" spc="-40" dirty="0">
              <a:solidFill>
                <a:prstClr val="black"/>
              </a:solidFill>
              <a:latin typeface="Meiryo UI" panose="020B0604030504040204" pitchFamily="50" charset="-128"/>
              <a:ea typeface="Meiryo UI" panose="020B0604030504040204" pitchFamily="50" charset="-128"/>
            </a:endParaRPr>
          </a:p>
        </p:txBody>
      </p:sp>
      <p:sp>
        <p:nvSpPr>
          <p:cNvPr id="26" name="正方形/長方形 25"/>
          <p:cNvSpPr/>
          <p:nvPr/>
        </p:nvSpPr>
        <p:spPr>
          <a:xfrm>
            <a:off x="4061827" y="6319576"/>
            <a:ext cx="6705557" cy="258813"/>
          </a:xfrm>
          <a:prstGeom prst="rect">
            <a:avLst/>
          </a:prstGeom>
          <a:solidFill>
            <a:schemeClr val="tx1">
              <a:lumMod val="50000"/>
              <a:lumOff val="50000"/>
            </a:schemeClr>
          </a:solidFill>
          <a:ln w="9525" cap="rnd">
            <a:solidFill>
              <a:schemeClr val="accent1">
                <a:shade val="50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anchor="ctr"/>
          <a:lstStyle/>
          <a:p>
            <a:pPr defTabSz="861833">
              <a:defRPr/>
            </a:pPr>
            <a:r>
              <a:rPr lang="ja-JP" altLang="en-US" sz="1100" b="1" dirty="0" smtClean="0">
                <a:solidFill>
                  <a:prstClr val="white"/>
                </a:solidFill>
                <a:latin typeface="Meiryo UI" pitchFamily="50" charset="-128"/>
                <a:ea typeface="Meiryo UI" pitchFamily="50" charset="-128"/>
                <a:cs typeface="Meiryo UI" pitchFamily="50" charset="-128"/>
              </a:rPr>
              <a:t>　</a:t>
            </a:r>
            <a:r>
              <a:rPr lang="ja-JP" altLang="en-US" sz="1100" b="1" dirty="0">
                <a:solidFill>
                  <a:prstClr val="white"/>
                </a:solidFill>
                <a:latin typeface="Meiryo UI" pitchFamily="50" charset="-128"/>
                <a:ea typeface="Meiryo UI" pitchFamily="50" charset="-128"/>
                <a:cs typeface="Meiryo UI" pitchFamily="50" charset="-128"/>
              </a:rPr>
              <a:t>水</a:t>
            </a:r>
            <a:r>
              <a:rPr lang="ja-JP" altLang="en-US" sz="1100" b="1" dirty="0" smtClean="0">
                <a:solidFill>
                  <a:prstClr val="white"/>
                </a:solidFill>
                <a:latin typeface="Meiryo UI" pitchFamily="50" charset="-128"/>
                <a:ea typeface="Meiryo UI" pitchFamily="50" charset="-128"/>
                <a:cs typeface="Meiryo UI" pitchFamily="50" charset="-128"/>
              </a:rPr>
              <a:t>都大阪</a:t>
            </a:r>
            <a:r>
              <a:rPr lang="ja-JP" altLang="en-US" sz="1100" b="1" dirty="0">
                <a:solidFill>
                  <a:prstClr val="white"/>
                </a:solidFill>
                <a:latin typeface="Meiryo UI" pitchFamily="50" charset="-128"/>
                <a:ea typeface="Meiryo UI" pitchFamily="50" charset="-128"/>
                <a:cs typeface="Meiryo UI" pitchFamily="50" charset="-128"/>
              </a:rPr>
              <a:t>の</a:t>
            </a:r>
            <a:r>
              <a:rPr lang="ja-JP" altLang="en-US" sz="1100" b="1" dirty="0" smtClean="0">
                <a:solidFill>
                  <a:prstClr val="white"/>
                </a:solidFill>
                <a:latin typeface="Meiryo UI" pitchFamily="50" charset="-128"/>
                <a:ea typeface="Meiryo UI" pitchFamily="50" charset="-128"/>
                <a:cs typeface="Meiryo UI" pitchFamily="50" charset="-128"/>
              </a:rPr>
              <a:t>魅力発信等、プロモーション　　</a:t>
            </a:r>
            <a:endParaRPr lang="ja-JP" altLang="en-US" sz="1100" b="1" dirty="0">
              <a:solidFill>
                <a:prstClr val="white"/>
              </a:solidFill>
              <a:latin typeface="Meiryo UI" pitchFamily="50" charset="-128"/>
              <a:ea typeface="Meiryo UI" pitchFamily="50" charset="-128"/>
              <a:cs typeface="Meiryo UI" pitchFamily="50" charset="-128"/>
            </a:endParaRPr>
          </a:p>
        </p:txBody>
      </p:sp>
      <p:sp>
        <p:nvSpPr>
          <p:cNvPr id="27" name="正方形/長方形 26"/>
          <p:cNvSpPr/>
          <p:nvPr/>
        </p:nvSpPr>
        <p:spPr>
          <a:xfrm>
            <a:off x="4078794" y="3859052"/>
            <a:ext cx="6688591" cy="2346831"/>
          </a:xfrm>
          <a:prstGeom prst="rect">
            <a:avLst/>
          </a:prstGeom>
          <a:solidFill>
            <a:srgbClr val="FF99CC">
              <a:alpha val="29000"/>
            </a:srgbClr>
          </a:solidFill>
          <a:ln w="9525" cap="rnd">
            <a:solidFill>
              <a:schemeClr val="accent1">
                <a:shade val="50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anchor="t" anchorCtr="0"/>
          <a:lstStyle/>
          <a:p>
            <a:pPr>
              <a:spcBef>
                <a:spcPts val="600"/>
              </a:spcBef>
              <a:spcAft>
                <a:spcPts val="200"/>
              </a:spcAft>
            </a:pPr>
            <a:endParaRPr lang="ja-JP" altLang="en-US" sz="1000" spc="-40" dirty="0">
              <a:solidFill>
                <a:prstClr val="black"/>
              </a:solidFill>
              <a:latin typeface="Meiryo UI" panose="020B0604030504040204" pitchFamily="50" charset="-128"/>
              <a:ea typeface="Meiryo UI" panose="020B0604030504040204" pitchFamily="50" charset="-128"/>
              <a:cs typeface="Meiryo UI" pitchFamily="50" charset="-128"/>
            </a:endParaRPr>
          </a:p>
        </p:txBody>
      </p:sp>
      <p:sp>
        <p:nvSpPr>
          <p:cNvPr id="28" name="正方形/長方形 27"/>
          <p:cNvSpPr/>
          <p:nvPr/>
        </p:nvSpPr>
        <p:spPr>
          <a:xfrm>
            <a:off x="4078793" y="3769395"/>
            <a:ext cx="6688591" cy="273455"/>
          </a:xfrm>
          <a:prstGeom prst="rect">
            <a:avLst/>
          </a:prstGeom>
          <a:solidFill>
            <a:schemeClr val="tx1">
              <a:lumMod val="50000"/>
              <a:lumOff val="50000"/>
            </a:schemeClr>
          </a:solidFill>
          <a:ln w="9525" cap="rnd">
            <a:solidFill>
              <a:schemeClr val="accent1">
                <a:shade val="50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anchor="ctr"/>
          <a:lstStyle/>
          <a:p>
            <a:pPr defTabSz="861833">
              <a:defRPr/>
            </a:pPr>
            <a:r>
              <a:rPr lang="ja-JP" altLang="en-US" sz="1100" b="1" dirty="0" smtClean="0">
                <a:solidFill>
                  <a:prstClr val="white"/>
                </a:solidFill>
                <a:latin typeface="Meiryo UI" pitchFamily="50" charset="-128"/>
                <a:ea typeface="Meiryo UI" pitchFamily="50" charset="-128"/>
                <a:cs typeface="Meiryo UI" pitchFamily="50" charset="-128"/>
              </a:rPr>
              <a:t>　水の回廊（その他、拠点</a:t>
            </a:r>
            <a:r>
              <a:rPr lang="ja-JP" altLang="en-US" sz="1100" b="1" dirty="0">
                <a:solidFill>
                  <a:prstClr val="white"/>
                </a:solidFill>
                <a:latin typeface="Meiryo UI" pitchFamily="50" charset="-128"/>
                <a:ea typeface="Meiryo UI" pitchFamily="50" charset="-128"/>
                <a:cs typeface="Meiryo UI" pitchFamily="50" charset="-128"/>
              </a:rPr>
              <a:t>１７</a:t>
            </a:r>
            <a:r>
              <a:rPr lang="ja-JP" altLang="en-US" sz="1100" b="1" dirty="0" smtClean="0">
                <a:solidFill>
                  <a:prstClr val="white"/>
                </a:solidFill>
                <a:latin typeface="Meiryo UI" pitchFamily="50" charset="-128"/>
                <a:ea typeface="Meiryo UI" pitchFamily="50" charset="-128"/>
                <a:cs typeface="Meiryo UI" pitchFamily="50" charset="-128"/>
              </a:rPr>
              <a:t>拠点）と舟運運活性化</a:t>
            </a:r>
            <a:endParaRPr lang="ja-JP" altLang="en-US" sz="1100" b="1" dirty="0">
              <a:solidFill>
                <a:prstClr val="white"/>
              </a:solidFill>
              <a:latin typeface="Meiryo UI" pitchFamily="50" charset="-128"/>
              <a:ea typeface="Meiryo UI" pitchFamily="50" charset="-128"/>
              <a:cs typeface="Meiryo UI" pitchFamily="50" charset="-128"/>
            </a:endParaRPr>
          </a:p>
        </p:txBody>
      </p:sp>
      <p:sp>
        <p:nvSpPr>
          <p:cNvPr id="29" name="正方形/長方形 28"/>
          <p:cNvSpPr/>
          <p:nvPr/>
        </p:nvSpPr>
        <p:spPr>
          <a:xfrm>
            <a:off x="10872046" y="4014214"/>
            <a:ext cx="3618982" cy="2191669"/>
          </a:xfrm>
          <a:prstGeom prst="rect">
            <a:avLst/>
          </a:prstGeom>
          <a:solidFill>
            <a:schemeClr val="bg1">
              <a:alpha val="28000"/>
            </a:schemeClr>
          </a:solidFill>
          <a:ln w="9525" cap="rnd" cmpd="sng">
            <a:solidFill>
              <a:schemeClr val="accent1">
                <a:shade val="50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anchor="t" anchorCtr="0"/>
          <a:lstStyle/>
          <a:p>
            <a:r>
              <a:rPr lang="en-US" altLang="ja-JP" sz="1200" b="1" kern="100" dirty="0" smtClean="0">
                <a:solidFill>
                  <a:prstClr val="black"/>
                </a:solidFill>
                <a:latin typeface="Meiryo UI" panose="020B0604030504040204" pitchFamily="50" charset="-128"/>
                <a:ea typeface="Meiryo UI" panose="020B0604030504040204" pitchFamily="50" charset="-128"/>
                <a:cs typeface="Times New Roman" panose="02020603050405020304" pitchFamily="18" charset="0"/>
              </a:rPr>
              <a:t>【</a:t>
            </a:r>
            <a:r>
              <a:rPr lang="ja-JP" altLang="en-US" sz="1200" b="1" kern="100" dirty="0" smtClean="0">
                <a:solidFill>
                  <a:prstClr val="black"/>
                </a:solidFill>
                <a:latin typeface="Meiryo UI" panose="020B0604030504040204" pitchFamily="50" charset="-128"/>
                <a:ea typeface="Meiryo UI" panose="020B0604030504040204" pitchFamily="50" charset="-128"/>
                <a:cs typeface="Times New Roman" panose="02020603050405020304" pitchFamily="18" charset="0"/>
              </a:rPr>
              <a:t>舟運の活性化</a:t>
            </a:r>
            <a:r>
              <a:rPr lang="en-US" altLang="ja-JP" sz="1200" b="1" kern="100" dirty="0" smtClean="0">
                <a:solidFill>
                  <a:prstClr val="black"/>
                </a:solidFill>
                <a:latin typeface="Meiryo UI" panose="020B0604030504040204" pitchFamily="50" charset="-128"/>
                <a:ea typeface="Meiryo UI" panose="020B0604030504040204" pitchFamily="50" charset="-128"/>
                <a:cs typeface="Times New Roman" panose="02020603050405020304" pitchFamily="18" charset="0"/>
              </a:rPr>
              <a:t>】</a:t>
            </a:r>
          </a:p>
          <a:p>
            <a:r>
              <a:rPr lang="ja-JP" altLang="en-US" sz="1200" kern="100" dirty="0" smtClean="0">
                <a:solidFill>
                  <a:prstClr val="black"/>
                </a:solidFill>
                <a:latin typeface="Meiryo UI" panose="020B0604030504040204" pitchFamily="50" charset="-128"/>
                <a:ea typeface="Meiryo UI" panose="020B0604030504040204" pitchFamily="50" charset="-128"/>
                <a:cs typeface="Times New Roman" panose="02020603050405020304" pitchFamily="18" charset="0"/>
              </a:rPr>
              <a:t>◆舟運活性化</a:t>
            </a:r>
            <a:r>
              <a:rPr lang="ja-JP" altLang="en-US" sz="1200" kern="100" dirty="0">
                <a:solidFill>
                  <a:prstClr val="black"/>
                </a:solidFill>
                <a:latin typeface="Meiryo UI" panose="020B0604030504040204" pitchFamily="50" charset="-128"/>
                <a:ea typeface="Meiryo UI" panose="020B0604030504040204" pitchFamily="50" charset="-128"/>
                <a:cs typeface="Times New Roman" panose="02020603050405020304" pitchFamily="18" charset="0"/>
              </a:rPr>
              <a:t>の</a:t>
            </a:r>
            <a:r>
              <a:rPr lang="ja-JP" altLang="en-US" sz="1200" kern="100" dirty="0" smtClean="0">
                <a:solidFill>
                  <a:prstClr val="black"/>
                </a:solidFill>
                <a:latin typeface="Meiryo UI" panose="020B0604030504040204" pitchFamily="50" charset="-128"/>
                <a:ea typeface="Meiryo UI" panose="020B0604030504040204" pitchFamily="50" charset="-128"/>
                <a:cs typeface="Times New Roman" panose="02020603050405020304" pitchFamily="18" charset="0"/>
              </a:rPr>
              <a:t>ための社会実験の実施</a:t>
            </a:r>
            <a:endParaRPr lang="en-US" altLang="ja-JP" sz="1200" kern="100" dirty="0" smtClean="0">
              <a:solidFill>
                <a:prstClr val="black"/>
              </a:solidFill>
              <a:latin typeface="Meiryo UI" panose="020B0604030504040204" pitchFamily="50" charset="-128"/>
              <a:ea typeface="Meiryo UI" panose="020B0604030504040204" pitchFamily="50" charset="-128"/>
              <a:cs typeface="Times New Roman" panose="02020603050405020304" pitchFamily="18" charset="0"/>
            </a:endParaRPr>
          </a:p>
          <a:p>
            <a:r>
              <a:rPr lang="ja-JP" altLang="en-US" sz="1200" kern="100" dirty="0" smtClean="0">
                <a:solidFill>
                  <a:prstClr val="black"/>
                </a:solidFill>
                <a:latin typeface="Meiryo UI" panose="020B0604030504040204" pitchFamily="50" charset="-128"/>
                <a:ea typeface="Meiryo UI" panose="020B0604030504040204" pitchFamily="50" charset="-128"/>
                <a:cs typeface="Times New Roman" panose="02020603050405020304" pitchFamily="18" charset="0"/>
              </a:rPr>
              <a:t>　・公共船着場でのターミナル化社会実験</a:t>
            </a:r>
            <a:endParaRPr lang="en-US" altLang="ja-JP" sz="1200" kern="100" dirty="0" smtClean="0">
              <a:solidFill>
                <a:prstClr val="black"/>
              </a:solidFill>
              <a:latin typeface="Meiryo UI" panose="020B0604030504040204" pitchFamily="50" charset="-128"/>
              <a:ea typeface="Meiryo UI" panose="020B0604030504040204" pitchFamily="50" charset="-128"/>
              <a:cs typeface="Times New Roman" panose="02020603050405020304" pitchFamily="18" charset="0"/>
            </a:endParaRPr>
          </a:p>
          <a:p>
            <a:pPr marL="108000"/>
            <a:r>
              <a:rPr lang="ja-JP" altLang="en-US" sz="1200" kern="100" dirty="0" smtClean="0">
                <a:solidFill>
                  <a:prstClr val="black"/>
                </a:solidFill>
                <a:latin typeface="Meiryo UI" panose="020B0604030504040204" pitchFamily="50" charset="-128"/>
                <a:ea typeface="Meiryo UI" panose="020B0604030504040204" pitchFamily="50" charset="-128"/>
                <a:cs typeface="Times New Roman" panose="02020603050405020304" pitchFamily="18" charset="0"/>
              </a:rPr>
              <a:t>・多言語対応の舟運案内（案内板）の作成　等</a:t>
            </a:r>
            <a:endParaRPr lang="en-US" altLang="ja-JP" sz="1200" kern="100" dirty="0" smtClean="0">
              <a:solidFill>
                <a:prstClr val="black"/>
              </a:solidFill>
              <a:latin typeface="Meiryo UI" panose="020B0604030504040204" pitchFamily="50" charset="-128"/>
              <a:ea typeface="Meiryo UI" panose="020B0604030504040204" pitchFamily="50" charset="-128"/>
              <a:cs typeface="Times New Roman" panose="02020603050405020304" pitchFamily="18" charset="0"/>
            </a:endParaRPr>
          </a:p>
          <a:p>
            <a:pPr marL="107950" indent="-107950"/>
            <a:r>
              <a:rPr lang="ja-JP" altLang="en-US" sz="1200" kern="100" dirty="0" smtClean="0">
                <a:solidFill>
                  <a:prstClr val="black"/>
                </a:solidFill>
                <a:latin typeface="Meiryo UI" panose="020B0604030504040204" pitchFamily="50" charset="-128"/>
                <a:ea typeface="Meiryo UI" panose="020B0604030504040204" pitchFamily="50" charset="-128"/>
                <a:cs typeface="Times New Roman" panose="02020603050405020304" pitchFamily="18" charset="0"/>
              </a:rPr>
              <a:t>◆</a:t>
            </a:r>
            <a:r>
              <a:rPr lang="ja-JP" altLang="en-US" sz="1200" kern="100" dirty="0">
                <a:solidFill>
                  <a:prstClr val="black"/>
                </a:solidFill>
                <a:latin typeface="Meiryo UI" panose="020B0604030504040204" pitchFamily="50" charset="-128"/>
                <a:ea typeface="Meiryo UI" panose="020B0604030504040204" pitchFamily="50" charset="-128"/>
                <a:cs typeface="Times New Roman" panose="02020603050405020304" pitchFamily="18" charset="0"/>
              </a:rPr>
              <a:t>船が</a:t>
            </a:r>
            <a:r>
              <a:rPr lang="ja-JP" altLang="en-US" sz="1200" kern="100" dirty="0" smtClean="0">
                <a:solidFill>
                  <a:prstClr val="black"/>
                </a:solidFill>
                <a:latin typeface="Meiryo UI" panose="020B0604030504040204" pitchFamily="50" charset="-128"/>
                <a:ea typeface="Meiryo UI" panose="020B0604030504040204" pitchFamily="50" charset="-128"/>
                <a:cs typeface="Times New Roman" panose="02020603050405020304" pitchFamily="18" charset="0"/>
              </a:rPr>
              <a:t>行き交う風景</a:t>
            </a:r>
            <a:r>
              <a:rPr lang="ja-JP" altLang="en-US" sz="1200" kern="100" dirty="0">
                <a:solidFill>
                  <a:prstClr val="black"/>
                </a:solidFill>
                <a:latin typeface="Meiryo UI" panose="020B0604030504040204" pitchFamily="50" charset="-128"/>
                <a:ea typeface="Meiryo UI" panose="020B0604030504040204" pitchFamily="50" charset="-128"/>
                <a:cs typeface="Times New Roman" panose="02020603050405020304" pitchFamily="18" charset="0"/>
              </a:rPr>
              <a:t>づくり</a:t>
            </a:r>
            <a:endParaRPr lang="en-US" altLang="ja-JP" sz="1200" kern="100" dirty="0" smtClean="0">
              <a:solidFill>
                <a:prstClr val="black"/>
              </a:solidFill>
              <a:latin typeface="Meiryo UI" panose="020B0604030504040204" pitchFamily="50" charset="-128"/>
              <a:ea typeface="Meiryo UI" panose="020B0604030504040204" pitchFamily="50" charset="-128"/>
              <a:cs typeface="Times New Roman" panose="02020603050405020304" pitchFamily="18" charset="0"/>
            </a:endParaRPr>
          </a:p>
          <a:p>
            <a:pPr marL="107950" indent="-107950"/>
            <a:r>
              <a:rPr lang="ja-JP" altLang="en-US" sz="1200" kern="100" dirty="0" smtClean="0">
                <a:solidFill>
                  <a:prstClr val="black"/>
                </a:solidFill>
                <a:latin typeface="Meiryo UI" panose="020B0604030504040204" pitchFamily="50" charset="-128"/>
                <a:ea typeface="Meiryo UI" panose="020B0604030504040204" pitchFamily="50" charset="-128"/>
                <a:cs typeface="Times New Roman" panose="02020603050405020304" pitchFamily="18" charset="0"/>
              </a:rPr>
              <a:t>　・インバウンドの受皿としての中型船の活用</a:t>
            </a:r>
            <a:endParaRPr lang="en-US" altLang="ja-JP" sz="1200" kern="100" dirty="0" smtClean="0">
              <a:solidFill>
                <a:prstClr val="black"/>
              </a:solidFill>
              <a:latin typeface="Meiryo UI" panose="020B0604030504040204" pitchFamily="50" charset="-128"/>
              <a:ea typeface="Meiryo UI" panose="020B0604030504040204" pitchFamily="50" charset="-128"/>
              <a:cs typeface="Times New Roman" panose="02020603050405020304" pitchFamily="18" charset="0"/>
            </a:endParaRPr>
          </a:p>
          <a:p>
            <a:pPr marL="107950" indent="-107950">
              <a:spcBef>
                <a:spcPts val="100"/>
              </a:spcBef>
            </a:pPr>
            <a:r>
              <a:rPr lang="ja-JP" altLang="en-US" sz="1200" kern="100" dirty="0" smtClean="0">
                <a:solidFill>
                  <a:prstClr val="black"/>
                </a:solidFill>
                <a:latin typeface="Meiryo UI" panose="020B0604030504040204" pitchFamily="50" charset="-128"/>
                <a:ea typeface="Meiryo UI" panose="020B0604030504040204" pitchFamily="50" charset="-128"/>
                <a:cs typeface="Times New Roman" panose="02020603050405020304" pitchFamily="18" charset="0"/>
              </a:rPr>
              <a:t>　・船が行き交う風景づくりとしての小型船の活用</a:t>
            </a:r>
            <a:endParaRPr lang="en-US" altLang="ja-JP" sz="1200" kern="100" dirty="0" smtClean="0">
              <a:solidFill>
                <a:prstClr val="black"/>
              </a:solidFill>
              <a:latin typeface="Meiryo UI" panose="020B0604030504040204" pitchFamily="50" charset="-128"/>
              <a:ea typeface="Meiryo UI" panose="020B0604030504040204" pitchFamily="50" charset="-128"/>
              <a:cs typeface="Times New Roman" panose="02020603050405020304" pitchFamily="18" charset="0"/>
            </a:endParaRPr>
          </a:p>
          <a:p>
            <a:r>
              <a:rPr lang="ja-JP" altLang="en-US" sz="1200" kern="100" dirty="0" smtClean="0">
                <a:solidFill>
                  <a:prstClr val="black"/>
                </a:solidFill>
                <a:latin typeface="Meiryo UI" panose="020B0604030504040204" pitchFamily="50" charset="-128"/>
                <a:ea typeface="Meiryo UI" panose="020B0604030504040204" pitchFamily="50" charset="-128"/>
                <a:cs typeface="Times New Roman" panose="02020603050405020304" pitchFamily="18" charset="0"/>
              </a:rPr>
              <a:t>　・水上イベントの開催</a:t>
            </a:r>
            <a:endParaRPr lang="en-US" altLang="ja-JP" sz="1200" kern="100" dirty="0" smtClean="0">
              <a:solidFill>
                <a:prstClr val="black"/>
              </a:solidFill>
              <a:latin typeface="Meiryo UI" panose="020B0604030504040204" pitchFamily="50" charset="-128"/>
              <a:ea typeface="Meiryo UI" panose="020B0604030504040204" pitchFamily="50" charset="-128"/>
              <a:cs typeface="Times New Roman" panose="02020603050405020304" pitchFamily="18" charset="0"/>
            </a:endParaRPr>
          </a:p>
          <a:p>
            <a:endParaRPr lang="en-US" altLang="ja-JP" sz="1200" kern="100" dirty="0" smtClean="0">
              <a:solidFill>
                <a:srgbClr val="FF0000"/>
              </a:solidFill>
              <a:latin typeface="Meiryo UI" panose="020B0604030504040204" pitchFamily="50" charset="-128"/>
              <a:ea typeface="Meiryo UI" panose="020B0604030504040204" pitchFamily="50" charset="-128"/>
              <a:cs typeface="Times New Roman" panose="02020603050405020304" pitchFamily="18" charset="0"/>
            </a:endParaRPr>
          </a:p>
          <a:p>
            <a:r>
              <a:rPr lang="en-US" altLang="ja-JP" sz="1200" b="1" kern="100" dirty="0" smtClean="0">
                <a:solidFill>
                  <a:prstClr val="black"/>
                </a:solidFill>
                <a:latin typeface="Meiryo UI" panose="020B0604030504040204" pitchFamily="50" charset="-128"/>
                <a:ea typeface="Meiryo UI" panose="020B0604030504040204" pitchFamily="50" charset="-128"/>
                <a:cs typeface="Times New Roman" panose="02020603050405020304" pitchFamily="18" charset="0"/>
              </a:rPr>
              <a:t>【</a:t>
            </a:r>
            <a:r>
              <a:rPr lang="ja-JP" altLang="en-US" sz="1200" b="1" kern="100" dirty="0" smtClean="0">
                <a:solidFill>
                  <a:prstClr val="black"/>
                </a:solidFill>
                <a:latin typeface="Meiryo UI" panose="020B0604030504040204" pitchFamily="50" charset="-128"/>
                <a:ea typeface="Meiryo UI" panose="020B0604030504040204" pitchFamily="50" charset="-128"/>
                <a:cs typeface="Times New Roman" panose="02020603050405020304" pitchFamily="18" charset="0"/>
              </a:rPr>
              <a:t>水の回廊の活性化</a:t>
            </a:r>
            <a:r>
              <a:rPr lang="en-US" altLang="ja-JP" sz="1200" b="1" kern="100" dirty="0" smtClean="0">
                <a:solidFill>
                  <a:prstClr val="black"/>
                </a:solidFill>
                <a:latin typeface="Meiryo UI" panose="020B0604030504040204" pitchFamily="50" charset="-128"/>
                <a:ea typeface="Meiryo UI" panose="020B0604030504040204" pitchFamily="50" charset="-128"/>
                <a:cs typeface="Times New Roman" panose="02020603050405020304" pitchFamily="18" charset="0"/>
              </a:rPr>
              <a:t>】</a:t>
            </a:r>
          </a:p>
          <a:p>
            <a:r>
              <a:rPr lang="ja-JP" altLang="en-US" sz="1200" kern="100" dirty="0" smtClean="0">
                <a:solidFill>
                  <a:prstClr val="black"/>
                </a:solidFill>
                <a:latin typeface="Meiryo UI" panose="020B0604030504040204" pitchFamily="50" charset="-128"/>
                <a:ea typeface="Meiryo UI" panose="020B0604030504040204" pitchFamily="50" charset="-128"/>
                <a:cs typeface="Times New Roman" panose="02020603050405020304" pitchFamily="18" charset="0"/>
              </a:rPr>
              <a:t>◆</a:t>
            </a:r>
            <a:r>
              <a:rPr lang="ja-JP" altLang="en-US" sz="1200" kern="100" dirty="0">
                <a:solidFill>
                  <a:prstClr val="black"/>
                </a:solidFill>
                <a:latin typeface="Meiryo UI" panose="020B0604030504040204" pitchFamily="50" charset="-128"/>
                <a:ea typeface="Meiryo UI" panose="020B0604030504040204" pitchFamily="50" charset="-128"/>
                <a:cs typeface="Times New Roman" panose="02020603050405020304" pitchFamily="18" charset="0"/>
              </a:rPr>
              <a:t>地先利用</a:t>
            </a:r>
            <a:r>
              <a:rPr lang="ja-JP" altLang="en-US" sz="1200" kern="100" dirty="0" smtClean="0">
                <a:solidFill>
                  <a:prstClr val="black"/>
                </a:solidFill>
                <a:latin typeface="Meiryo UI" panose="020B0604030504040204" pitchFamily="50" charset="-128"/>
                <a:ea typeface="Meiryo UI" panose="020B0604030504040204" pitchFamily="50" charset="-128"/>
                <a:cs typeface="Times New Roman" panose="02020603050405020304" pitchFamily="18" charset="0"/>
              </a:rPr>
              <a:t>支援</a:t>
            </a:r>
            <a:r>
              <a:rPr lang="en-US" altLang="ja-JP" sz="1200" kern="100" dirty="0" smtClean="0">
                <a:solidFill>
                  <a:prstClr val="black"/>
                </a:solidFill>
                <a:latin typeface="Meiryo UI" panose="020B0604030504040204" pitchFamily="50" charset="-128"/>
                <a:ea typeface="Meiryo UI" panose="020B0604030504040204" pitchFamily="50" charset="-128"/>
                <a:cs typeface="Times New Roman" panose="02020603050405020304" pitchFamily="18" charset="0"/>
              </a:rPr>
              <a:t>(</a:t>
            </a:r>
            <a:r>
              <a:rPr lang="ja-JP" altLang="en-US" sz="1200" kern="100" dirty="0" smtClean="0">
                <a:solidFill>
                  <a:prstClr val="black"/>
                </a:solidFill>
                <a:latin typeface="Meiryo UI" panose="020B0604030504040204" pitchFamily="50" charset="-128"/>
                <a:ea typeface="Meiryo UI" panose="020B0604030504040204" pitchFamily="50" charset="-128"/>
                <a:cs typeface="Times New Roman" panose="02020603050405020304" pitchFamily="18" charset="0"/>
              </a:rPr>
              <a:t>大阪城港周辺、本町橋</a:t>
            </a:r>
            <a:r>
              <a:rPr lang="en-US" altLang="ja-JP" sz="1200" kern="100" dirty="0" smtClean="0">
                <a:solidFill>
                  <a:prstClr val="black"/>
                </a:solidFill>
                <a:latin typeface="Meiryo UI" panose="020B0604030504040204" pitchFamily="50" charset="-128"/>
                <a:ea typeface="Meiryo UI" panose="020B0604030504040204" pitchFamily="50" charset="-128"/>
                <a:cs typeface="Times New Roman" panose="02020603050405020304" pitchFamily="18" charset="0"/>
              </a:rPr>
              <a:t>BASE)</a:t>
            </a:r>
            <a:r>
              <a:rPr lang="ja-JP" altLang="en-US" sz="1200" kern="100" dirty="0" smtClean="0">
                <a:solidFill>
                  <a:prstClr val="black"/>
                </a:solidFill>
                <a:latin typeface="Meiryo UI" panose="020B0604030504040204" pitchFamily="50" charset="-128"/>
                <a:ea typeface="Meiryo UI" panose="020B0604030504040204" pitchFamily="50" charset="-128"/>
                <a:cs typeface="Times New Roman" panose="02020603050405020304" pitchFamily="18" charset="0"/>
              </a:rPr>
              <a:t>　等</a:t>
            </a:r>
            <a:endParaRPr lang="en-US" altLang="ja-JP" sz="1200" kern="100" dirty="0" smtClean="0">
              <a:solidFill>
                <a:prstClr val="black"/>
              </a:solidFill>
              <a:latin typeface="Meiryo UI" panose="020B0604030504040204" pitchFamily="50" charset="-128"/>
              <a:ea typeface="Meiryo UI" panose="020B0604030504040204" pitchFamily="50" charset="-128"/>
              <a:cs typeface="Times New Roman" panose="02020603050405020304" pitchFamily="18" charset="0"/>
            </a:endParaRPr>
          </a:p>
          <a:p>
            <a:endParaRPr lang="en-US" altLang="ja-JP" sz="1200" kern="100" dirty="0">
              <a:solidFill>
                <a:prstClr val="black"/>
              </a:solidFill>
              <a:latin typeface="Meiryo UI" panose="020B0604030504040204" pitchFamily="50" charset="-128"/>
              <a:ea typeface="Meiryo UI" panose="020B0604030504040204" pitchFamily="50" charset="-128"/>
              <a:cs typeface="Times New Roman" panose="02020603050405020304" pitchFamily="18" charset="0"/>
            </a:endParaRPr>
          </a:p>
        </p:txBody>
      </p:sp>
      <p:sp>
        <p:nvSpPr>
          <p:cNvPr id="30" name="正方形/長方形 29"/>
          <p:cNvSpPr/>
          <p:nvPr/>
        </p:nvSpPr>
        <p:spPr>
          <a:xfrm>
            <a:off x="10872047" y="3755681"/>
            <a:ext cx="3618981" cy="258533"/>
          </a:xfrm>
          <a:prstGeom prst="rect">
            <a:avLst/>
          </a:prstGeom>
          <a:solidFill>
            <a:schemeClr val="accent6">
              <a:lumMod val="60000"/>
              <a:lumOff val="40000"/>
            </a:schemeClr>
          </a:solidFill>
          <a:ln w="9525" cap="rnd">
            <a:solidFill>
              <a:schemeClr val="accent1">
                <a:shade val="50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anchor="ctr"/>
          <a:lstStyle/>
          <a:p>
            <a:pPr defTabSz="861833">
              <a:defRPr/>
            </a:pPr>
            <a:r>
              <a:rPr lang="ja-JP" altLang="en-US" sz="1100" b="1" dirty="0">
                <a:solidFill>
                  <a:prstClr val="white"/>
                </a:solidFill>
                <a:latin typeface="Meiryo UI" pitchFamily="50" charset="-128"/>
                <a:ea typeface="Meiryo UI" pitchFamily="50" charset="-128"/>
                <a:cs typeface="Meiryo UI" pitchFamily="50" charset="-128"/>
              </a:rPr>
              <a:t> 　</a:t>
            </a:r>
            <a:r>
              <a:rPr lang="ja-JP" altLang="en-US" sz="1100" b="1" dirty="0" smtClean="0">
                <a:solidFill>
                  <a:prstClr val="white"/>
                </a:solidFill>
                <a:latin typeface="Meiryo UI" pitchFamily="50" charset="-128"/>
                <a:ea typeface="Meiryo UI" pitchFamily="50" charset="-128"/>
                <a:cs typeface="Meiryo UI" pitchFamily="50" charset="-128"/>
              </a:rPr>
              <a:t>　　　　　　　　　　　　　　　　目　標</a:t>
            </a:r>
            <a:endParaRPr lang="ja-JP" altLang="en-US" sz="1100" b="1" dirty="0">
              <a:solidFill>
                <a:prstClr val="white"/>
              </a:solidFill>
              <a:latin typeface="Meiryo UI" pitchFamily="50" charset="-128"/>
              <a:ea typeface="Meiryo UI" pitchFamily="50" charset="-128"/>
              <a:cs typeface="Meiryo UI" pitchFamily="50" charset="-128"/>
            </a:endParaRPr>
          </a:p>
        </p:txBody>
      </p:sp>
      <p:sp>
        <p:nvSpPr>
          <p:cNvPr id="31" name="正方形/長方形 30"/>
          <p:cNvSpPr/>
          <p:nvPr/>
        </p:nvSpPr>
        <p:spPr>
          <a:xfrm>
            <a:off x="10880044" y="1314019"/>
            <a:ext cx="3610984" cy="2330159"/>
          </a:xfrm>
          <a:prstGeom prst="rect">
            <a:avLst/>
          </a:prstGeom>
          <a:solidFill>
            <a:schemeClr val="bg1">
              <a:alpha val="28000"/>
            </a:schemeClr>
          </a:solidFill>
          <a:ln w="9525" cap="rnd" cmpd="sng">
            <a:solidFill>
              <a:schemeClr val="accent1">
                <a:shade val="50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anchor="t" anchorCtr="0"/>
          <a:lstStyle/>
          <a:p>
            <a:pPr marL="180000" indent="-216000">
              <a:defRPr/>
            </a:pPr>
            <a:r>
              <a:rPr lang="en-US" altLang="ja-JP" sz="1200" b="1" kern="100" dirty="0" smtClean="0">
                <a:solidFill>
                  <a:prstClr val="black"/>
                </a:solidFill>
                <a:latin typeface="Meiryo UI" panose="020B0604030504040204" pitchFamily="50" charset="-128"/>
                <a:ea typeface="Meiryo UI" panose="020B0604030504040204" pitchFamily="50" charset="-128"/>
                <a:cs typeface="Times New Roman" panose="02020603050405020304" pitchFamily="18" charset="0"/>
              </a:rPr>
              <a:t>【</a:t>
            </a:r>
            <a:r>
              <a:rPr lang="ja-JP" altLang="en-US" sz="1200" b="1" kern="100" dirty="0" smtClean="0">
                <a:solidFill>
                  <a:prstClr val="black"/>
                </a:solidFill>
                <a:latin typeface="Meiryo UI" panose="020B0604030504040204" pitchFamily="50" charset="-128"/>
                <a:ea typeface="Meiryo UI" panose="020B0604030504040204" pitchFamily="50" charset="-128"/>
                <a:cs typeface="Times New Roman" panose="02020603050405020304" pitchFamily="18" charset="0"/>
              </a:rPr>
              <a:t>中之島公園（市役所前＋中之島公園等</a:t>
            </a:r>
            <a:r>
              <a:rPr lang="en-US" altLang="ja-JP" sz="1200" b="1" kern="100" dirty="0" smtClean="0">
                <a:solidFill>
                  <a:prstClr val="black"/>
                </a:solidFill>
                <a:latin typeface="Meiryo UI" panose="020B0604030504040204" pitchFamily="50" charset="-128"/>
                <a:ea typeface="Meiryo UI" panose="020B0604030504040204" pitchFamily="50" charset="-128"/>
                <a:cs typeface="Times New Roman" panose="02020603050405020304" pitchFamily="18" charset="0"/>
              </a:rPr>
              <a:t>】</a:t>
            </a:r>
          </a:p>
          <a:p>
            <a:pPr marL="180000" indent="-216000" algn="dist">
              <a:defRPr/>
            </a:pPr>
            <a:r>
              <a:rPr lang="ja-JP" altLang="en-US" sz="1200" kern="100" dirty="0" smtClean="0">
                <a:solidFill>
                  <a:schemeClr val="tx1"/>
                </a:solidFill>
                <a:latin typeface="Meiryo UI" panose="020B0604030504040204" pitchFamily="50" charset="-128"/>
                <a:ea typeface="Meiryo UI" panose="020B0604030504040204" pitchFamily="50" charset="-128"/>
                <a:cs typeface="Times New Roman" panose="02020603050405020304" pitchFamily="18" charset="0"/>
              </a:rPr>
              <a:t>◆</a:t>
            </a:r>
            <a:r>
              <a:rPr lang="ja-JP" altLang="en-US" sz="1200" kern="100" dirty="0">
                <a:solidFill>
                  <a:schemeClr val="tx1"/>
                </a:solidFill>
                <a:latin typeface="Meiryo UI" panose="020B0604030504040204" pitchFamily="50" charset="-128"/>
                <a:ea typeface="Meiryo UI" panose="020B0604030504040204" pitchFamily="50" charset="-128"/>
                <a:cs typeface="Times New Roman" panose="02020603050405020304" pitchFamily="18" charset="0"/>
              </a:rPr>
              <a:t>公共空間の継続的活用（水辺のまちあそび（フェス含む）等の発展的継続と賑わいの定常化等）</a:t>
            </a:r>
            <a:endParaRPr lang="en-US" altLang="ja-JP" sz="1200" kern="100" dirty="0">
              <a:solidFill>
                <a:schemeClr val="tx1"/>
              </a:solidFill>
              <a:latin typeface="Meiryo UI" panose="020B0604030504040204" pitchFamily="50" charset="-128"/>
              <a:ea typeface="Meiryo UI" panose="020B0604030504040204" pitchFamily="50" charset="-128"/>
              <a:cs typeface="Times New Roman" panose="02020603050405020304" pitchFamily="18" charset="0"/>
            </a:endParaRPr>
          </a:p>
          <a:p>
            <a:pPr marL="180000" indent="-216000">
              <a:defRPr/>
            </a:pPr>
            <a:r>
              <a:rPr lang="ja-JP" altLang="en-US" sz="1200" kern="100" dirty="0" smtClean="0">
                <a:solidFill>
                  <a:schemeClr val="tx1"/>
                </a:solidFill>
                <a:latin typeface="Meiryo UI" panose="020B0604030504040204" pitchFamily="50" charset="-128"/>
                <a:ea typeface="Meiryo UI" panose="020B0604030504040204" pitchFamily="50" charset="-128"/>
                <a:cs typeface="Times New Roman" panose="02020603050405020304" pitchFamily="18" charset="0"/>
              </a:rPr>
              <a:t>◆賑わい</a:t>
            </a:r>
            <a:r>
              <a:rPr lang="ja-JP" altLang="en-US" sz="1200" kern="100" dirty="0">
                <a:solidFill>
                  <a:schemeClr val="tx1"/>
                </a:solidFill>
                <a:latin typeface="Meiryo UI" panose="020B0604030504040204" pitchFamily="50" charset="-128"/>
                <a:ea typeface="Meiryo UI" panose="020B0604030504040204" pitchFamily="50" charset="-128"/>
                <a:cs typeface="Times New Roman" panose="02020603050405020304" pitchFamily="18" charset="0"/>
              </a:rPr>
              <a:t>の</a:t>
            </a:r>
            <a:r>
              <a:rPr lang="ja-JP" altLang="en-US" sz="1200" kern="100" dirty="0" smtClean="0">
                <a:solidFill>
                  <a:schemeClr val="tx1"/>
                </a:solidFill>
                <a:latin typeface="Meiryo UI" panose="020B0604030504040204" pitchFamily="50" charset="-128"/>
                <a:ea typeface="Meiryo UI" panose="020B0604030504040204" pitchFamily="50" charset="-128"/>
                <a:cs typeface="Times New Roman" panose="02020603050405020304" pitchFamily="18" charset="0"/>
              </a:rPr>
              <a:t>総合プロデュースと</a:t>
            </a:r>
            <a:r>
              <a:rPr lang="ja-JP" altLang="en-US" sz="1200" kern="100" spc="-150" dirty="0" smtClean="0">
                <a:solidFill>
                  <a:schemeClr val="tx1"/>
                </a:solidFill>
                <a:latin typeface="Meiryo UI" panose="020B0604030504040204" pitchFamily="50" charset="-128"/>
                <a:ea typeface="Meiryo UI" panose="020B0604030504040204" pitchFamily="50" charset="-128"/>
                <a:cs typeface="Times New Roman" panose="02020603050405020304" pitchFamily="18" charset="0"/>
              </a:rPr>
              <a:t>検証</a:t>
            </a:r>
            <a:endParaRPr lang="en-US" altLang="ja-JP" sz="1200" kern="100" dirty="0">
              <a:solidFill>
                <a:schemeClr val="tx1"/>
              </a:solidFill>
              <a:latin typeface="Meiryo UI" panose="020B0604030504040204" pitchFamily="50" charset="-128"/>
              <a:ea typeface="Meiryo UI" panose="020B0604030504040204" pitchFamily="50" charset="-128"/>
              <a:cs typeface="Times New Roman" panose="02020603050405020304" pitchFamily="18" charset="0"/>
            </a:endParaRPr>
          </a:p>
          <a:p>
            <a:pPr marL="180000" indent="-216000">
              <a:spcBef>
                <a:spcPts val="300"/>
              </a:spcBef>
              <a:defRPr/>
            </a:pPr>
            <a:r>
              <a:rPr lang="ja-JP" altLang="en-US" sz="1200" kern="100" dirty="0" smtClean="0">
                <a:solidFill>
                  <a:prstClr val="black"/>
                </a:solidFill>
                <a:latin typeface="Meiryo UI" panose="020B0604030504040204" pitchFamily="50" charset="-128"/>
                <a:ea typeface="Meiryo UI" panose="020B0604030504040204" pitchFamily="50" charset="-128"/>
                <a:cs typeface="Times New Roman" panose="02020603050405020304" pitchFamily="18" charset="0"/>
              </a:rPr>
              <a:t>◆</a:t>
            </a:r>
            <a:r>
              <a:rPr lang="ja-JP" altLang="en-US" sz="1200" kern="100" dirty="0">
                <a:solidFill>
                  <a:prstClr val="black"/>
                </a:solidFill>
                <a:latin typeface="Meiryo UI" panose="020B0604030504040204" pitchFamily="50" charset="-128"/>
                <a:ea typeface="Meiryo UI" panose="020B0604030504040204" pitchFamily="50" charset="-128"/>
                <a:cs typeface="Times New Roman" panose="02020603050405020304" pitchFamily="18" charset="0"/>
              </a:rPr>
              <a:t>水陸をつなぐ舟運と連動した賑わいづくり</a:t>
            </a:r>
            <a:endParaRPr lang="en-US" altLang="ja-JP" sz="1200" kern="100" dirty="0">
              <a:solidFill>
                <a:prstClr val="black"/>
              </a:solidFill>
              <a:latin typeface="Meiryo UI" panose="020B0604030504040204" pitchFamily="50" charset="-128"/>
              <a:ea typeface="Meiryo UI" panose="020B0604030504040204" pitchFamily="50" charset="-128"/>
              <a:cs typeface="Times New Roman" panose="02020603050405020304" pitchFamily="18" charset="0"/>
            </a:endParaRPr>
          </a:p>
          <a:p>
            <a:pPr marL="180000" indent="-216000">
              <a:spcBef>
                <a:spcPts val="300"/>
              </a:spcBef>
              <a:defRPr/>
            </a:pPr>
            <a:r>
              <a:rPr lang="en-US" altLang="ja-JP" sz="1200" b="1" kern="100" dirty="0" smtClean="0">
                <a:solidFill>
                  <a:prstClr val="black"/>
                </a:solidFill>
                <a:latin typeface="Meiryo UI" panose="020B0604030504040204" pitchFamily="50" charset="-128"/>
                <a:ea typeface="Meiryo UI" panose="020B0604030504040204" pitchFamily="50" charset="-128"/>
                <a:cs typeface="Times New Roman" panose="02020603050405020304" pitchFamily="18" charset="0"/>
              </a:rPr>
              <a:t>【</a:t>
            </a:r>
            <a:r>
              <a:rPr lang="ja-JP" altLang="en-US" sz="1200" b="1" kern="100" dirty="0" smtClean="0">
                <a:solidFill>
                  <a:prstClr val="black"/>
                </a:solidFill>
                <a:latin typeface="Meiryo UI" panose="020B0604030504040204" pitchFamily="50" charset="-128"/>
                <a:ea typeface="Meiryo UI" panose="020B0604030504040204" pitchFamily="50" charset="-128"/>
                <a:cs typeface="Times New Roman" panose="02020603050405020304" pitchFamily="18" charset="0"/>
              </a:rPr>
              <a:t>中之島</a:t>
            </a:r>
            <a:r>
              <a:rPr lang="en-US" altLang="ja-JP" sz="1200" b="1" kern="100" dirty="0" smtClean="0">
                <a:solidFill>
                  <a:prstClr val="black"/>
                </a:solidFill>
                <a:latin typeface="Meiryo UI" panose="020B0604030504040204" pitchFamily="50" charset="-128"/>
                <a:ea typeface="Meiryo UI" panose="020B0604030504040204" pitchFamily="50" charset="-128"/>
                <a:cs typeface="Times New Roman" panose="02020603050405020304" pitchFamily="18" charset="0"/>
              </a:rPr>
              <a:t>GATE</a:t>
            </a:r>
            <a:r>
              <a:rPr lang="ja-JP" altLang="en-US" sz="1200" b="1" kern="100" dirty="0" smtClean="0">
                <a:solidFill>
                  <a:prstClr val="black"/>
                </a:solidFill>
                <a:latin typeface="Meiryo UI" panose="020B0604030504040204" pitchFamily="50" charset="-128"/>
                <a:ea typeface="Meiryo UI" panose="020B0604030504040204" pitchFamily="50" charset="-128"/>
                <a:cs typeface="Times New Roman" panose="02020603050405020304" pitchFamily="18" charset="0"/>
              </a:rPr>
              <a:t>（含む、中之島漁港、食堂、その他</a:t>
            </a:r>
            <a:r>
              <a:rPr lang="en-US" altLang="ja-JP" sz="1200" b="1" kern="100" dirty="0" smtClean="0">
                <a:solidFill>
                  <a:prstClr val="black"/>
                </a:solidFill>
                <a:latin typeface="Meiryo UI" panose="020B0604030504040204" pitchFamily="50" charset="-128"/>
                <a:ea typeface="Meiryo UI" panose="020B0604030504040204" pitchFamily="50" charset="-128"/>
                <a:cs typeface="Times New Roman" panose="02020603050405020304" pitchFamily="18" charset="0"/>
              </a:rPr>
              <a:t>】</a:t>
            </a:r>
            <a:endParaRPr lang="en-US" altLang="ja-JP" sz="1200" b="1" kern="100" dirty="0">
              <a:solidFill>
                <a:prstClr val="black"/>
              </a:solidFill>
              <a:latin typeface="Meiryo UI" panose="020B0604030504040204" pitchFamily="50" charset="-128"/>
              <a:ea typeface="Meiryo UI" panose="020B0604030504040204" pitchFamily="50" charset="-128"/>
              <a:cs typeface="Times New Roman" panose="02020603050405020304" pitchFamily="18" charset="0"/>
            </a:endParaRPr>
          </a:p>
          <a:p>
            <a:r>
              <a:rPr lang="ja-JP" altLang="en-US" sz="1200" kern="100" dirty="0">
                <a:solidFill>
                  <a:prstClr val="black"/>
                </a:solidFill>
                <a:latin typeface="Meiryo UI" panose="020B0604030504040204" pitchFamily="50" charset="-128"/>
                <a:ea typeface="Meiryo UI" panose="020B0604030504040204" pitchFamily="50" charset="-128"/>
                <a:cs typeface="Times New Roman" panose="02020603050405020304" pitchFamily="18" charset="0"/>
              </a:rPr>
              <a:t>◆中之島漁港・中之島みなと食堂の</a:t>
            </a:r>
            <a:r>
              <a:rPr lang="ja-JP" altLang="en-US" sz="1200" kern="100" dirty="0" smtClean="0">
                <a:solidFill>
                  <a:prstClr val="black"/>
                </a:solidFill>
                <a:latin typeface="Meiryo UI" panose="020B0604030504040204" pitchFamily="50" charset="-128"/>
                <a:ea typeface="Meiryo UI" panose="020B0604030504040204" pitchFamily="50" charset="-128"/>
                <a:cs typeface="Times New Roman" panose="02020603050405020304" pitchFamily="18" charset="0"/>
              </a:rPr>
              <a:t>リニューアルオープン　　</a:t>
            </a:r>
            <a:endParaRPr lang="en-US" altLang="ja-JP" sz="1200" kern="100" dirty="0" smtClean="0">
              <a:solidFill>
                <a:prstClr val="black"/>
              </a:solidFill>
              <a:latin typeface="Meiryo UI" panose="020B0604030504040204" pitchFamily="50" charset="-128"/>
              <a:ea typeface="Meiryo UI" panose="020B0604030504040204" pitchFamily="50" charset="-128"/>
              <a:cs typeface="Times New Roman" panose="02020603050405020304" pitchFamily="18" charset="0"/>
            </a:endParaRPr>
          </a:p>
          <a:p>
            <a:r>
              <a:rPr lang="ja-JP" altLang="en-US" sz="1200" kern="100" dirty="0">
                <a:solidFill>
                  <a:prstClr val="black"/>
                </a:solidFill>
                <a:latin typeface="Meiryo UI" panose="020B0604030504040204" pitchFamily="50" charset="-128"/>
                <a:ea typeface="Meiryo UI" panose="020B0604030504040204" pitchFamily="50" charset="-128"/>
                <a:cs typeface="Times New Roman" panose="02020603050405020304" pitchFamily="18" charset="0"/>
              </a:rPr>
              <a:t>　</a:t>
            </a:r>
            <a:r>
              <a:rPr lang="ja-JP" altLang="en-US" sz="1200" kern="100" dirty="0" smtClean="0">
                <a:solidFill>
                  <a:prstClr val="black"/>
                </a:solidFill>
                <a:latin typeface="Meiryo UI" panose="020B0604030504040204" pitchFamily="50" charset="-128"/>
                <a:ea typeface="Meiryo UI" panose="020B0604030504040204" pitchFamily="50" charset="-128"/>
                <a:cs typeface="Times New Roman" panose="02020603050405020304" pitchFamily="18" charset="0"/>
              </a:rPr>
              <a:t>　　　　　　　　　　　　　　　　　　　　（</a:t>
            </a:r>
            <a:r>
              <a:rPr lang="en-US" altLang="ja-JP" sz="1200" kern="100" dirty="0">
                <a:solidFill>
                  <a:prstClr val="black"/>
                </a:solidFill>
                <a:latin typeface="Meiryo UI" panose="020B0604030504040204" pitchFamily="50" charset="-128"/>
                <a:ea typeface="Meiryo UI" panose="020B0604030504040204" pitchFamily="50" charset="-128"/>
                <a:cs typeface="Times New Roman" panose="02020603050405020304" pitchFamily="18" charset="0"/>
              </a:rPr>
              <a:t>2016</a:t>
            </a:r>
            <a:r>
              <a:rPr lang="ja-JP" altLang="en-US" sz="1200" kern="100" dirty="0">
                <a:solidFill>
                  <a:prstClr val="black"/>
                </a:solidFill>
                <a:latin typeface="Meiryo UI" panose="020B0604030504040204" pitchFamily="50" charset="-128"/>
                <a:ea typeface="Meiryo UI" panose="020B0604030504040204" pitchFamily="50" charset="-128"/>
                <a:cs typeface="Times New Roman" panose="02020603050405020304" pitchFamily="18" charset="0"/>
              </a:rPr>
              <a:t>春</a:t>
            </a:r>
            <a:r>
              <a:rPr lang="ja-JP" altLang="en-US" sz="1200" kern="100" dirty="0" smtClean="0">
                <a:solidFill>
                  <a:prstClr val="black"/>
                </a:solidFill>
                <a:latin typeface="Meiryo UI" panose="020B0604030504040204" pitchFamily="50" charset="-128"/>
                <a:ea typeface="Meiryo UI" panose="020B0604030504040204" pitchFamily="50" charset="-128"/>
                <a:cs typeface="Times New Roman" panose="02020603050405020304" pitchFamily="18" charset="0"/>
              </a:rPr>
              <a:t>予定</a:t>
            </a:r>
            <a:r>
              <a:rPr lang="ja-JP" altLang="en-US" sz="1200" kern="100" dirty="0">
                <a:solidFill>
                  <a:prstClr val="black"/>
                </a:solidFill>
                <a:latin typeface="Meiryo UI" panose="020B0604030504040204" pitchFamily="50" charset="-128"/>
                <a:ea typeface="Meiryo UI" panose="020B0604030504040204" pitchFamily="50" charset="-128"/>
                <a:cs typeface="Times New Roman" panose="02020603050405020304" pitchFamily="18" charset="0"/>
              </a:rPr>
              <a:t>）</a:t>
            </a:r>
            <a:endParaRPr lang="en-US" altLang="ja-JP" sz="1200" kern="100" dirty="0" smtClean="0">
              <a:solidFill>
                <a:prstClr val="black"/>
              </a:solidFill>
              <a:latin typeface="Meiryo UI" panose="020B0604030504040204" pitchFamily="50" charset="-128"/>
              <a:ea typeface="Meiryo UI" panose="020B0604030504040204" pitchFamily="50" charset="-128"/>
              <a:cs typeface="Times New Roman" panose="02020603050405020304" pitchFamily="18" charset="0"/>
            </a:endParaRPr>
          </a:p>
          <a:p>
            <a:r>
              <a:rPr lang="ja-JP" altLang="en-US" sz="1200" kern="100" dirty="0" smtClean="0">
                <a:solidFill>
                  <a:prstClr val="black"/>
                </a:solidFill>
                <a:latin typeface="Meiryo UI" panose="020B0604030504040204" pitchFamily="50" charset="-128"/>
                <a:ea typeface="Meiryo UI" panose="020B0604030504040204" pitchFamily="50" charset="-128"/>
                <a:cs typeface="Times New Roman" panose="02020603050405020304" pitchFamily="18" charset="0"/>
              </a:rPr>
              <a:t>◆中之島</a:t>
            </a:r>
            <a:r>
              <a:rPr lang="en-US" altLang="ja-JP" sz="1200" kern="100" dirty="0" smtClean="0">
                <a:solidFill>
                  <a:prstClr val="black"/>
                </a:solidFill>
                <a:latin typeface="Meiryo UI" panose="020B0604030504040204" pitchFamily="50" charset="-128"/>
                <a:ea typeface="Meiryo UI" panose="020B0604030504040204" pitchFamily="50" charset="-128"/>
                <a:cs typeface="Times New Roman" panose="02020603050405020304" pitchFamily="18" charset="0"/>
              </a:rPr>
              <a:t>GATE(</a:t>
            </a:r>
            <a:r>
              <a:rPr lang="ja-JP" altLang="en-US" sz="1200" kern="100" dirty="0" smtClean="0">
                <a:solidFill>
                  <a:prstClr val="black"/>
                </a:solidFill>
                <a:latin typeface="Meiryo UI" panose="020B0604030504040204" pitchFamily="50" charset="-128"/>
                <a:ea typeface="Meiryo UI" panose="020B0604030504040204" pitchFamily="50" charset="-128"/>
                <a:cs typeface="Times New Roman" panose="02020603050405020304" pitchFamily="18" charset="0"/>
              </a:rPr>
              <a:t>福島区側）海</a:t>
            </a:r>
            <a:r>
              <a:rPr lang="ja-JP" altLang="en-US" sz="1200" kern="100" dirty="0">
                <a:solidFill>
                  <a:prstClr val="black"/>
                </a:solidFill>
                <a:latin typeface="Meiryo UI" panose="020B0604030504040204" pitchFamily="50" charset="-128"/>
                <a:ea typeface="Meiryo UI" panose="020B0604030504040204" pitchFamily="50" charset="-128"/>
                <a:cs typeface="Times New Roman" panose="02020603050405020304" pitchFamily="18" charset="0"/>
              </a:rPr>
              <a:t>の</a:t>
            </a:r>
            <a:r>
              <a:rPr lang="ja-JP" altLang="en-US" sz="1200" kern="100" dirty="0" smtClean="0">
                <a:solidFill>
                  <a:prstClr val="black"/>
                </a:solidFill>
                <a:latin typeface="Meiryo UI" panose="020B0604030504040204" pitchFamily="50" charset="-128"/>
                <a:ea typeface="Meiryo UI" panose="020B0604030504040204" pitchFamily="50" charset="-128"/>
                <a:cs typeface="Times New Roman" panose="02020603050405020304" pitchFamily="18" charset="0"/>
              </a:rPr>
              <a:t>駅申請と連動した、</a:t>
            </a:r>
            <a:endParaRPr lang="en-US" altLang="ja-JP" sz="1200" kern="100" dirty="0" smtClean="0">
              <a:solidFill>
                <a:prstClr val="black"/>
              </a:solidFill>
              <a:latin typeface="Meiryo UI" panose="020B0604030504040204" pitchFamily="50" charset="-128"/>
              <a:ea typeface="Meiryo UI" panose="020B0604030504040204" pitchFamily="50" charset="-128"/>
              <a:cs typeface="Times New Roman" panose="02020603050405020304" pitchFamily="18" charset="0"/>
            </a:endParaRPr>
          </a:p>
          <a:p>
            <a:r>
              <a:rPr lang="en-US" altLang="ja-JP" sz="1200" kern="100" dirty="0">
                <a:solidFill>
                  <a:prstClr val="black"/>
                </a:solidFill>
                <a:latin typeface="Meiryo UI" panose="020B0604030504040204" pitchFamily="50" charset="-128"/>
                <a:ea typeface="Meiryo UI" panose="020B0604030504040204" pitchFamily="50" charset="-128"/>
                <a:cs typeface="Times New Roman" panose="02020603050405020304" pitchFamily="18" charset="0"/>
              </a:rPr>
              <a:t> </a:t>
            </a:r>
            <a:r>
              <a:rPr lang="en-US" altLang="ja-JP" sz="1200" kern="100" dirty="0" smtClean="0">
                <a:solidFill>
                  <a:prstClr val="black"/>
                </a:solidFill>
                <a:latin typeface="Meiryo UI" panose="020B0604030504040204" pitchFamily="50" charset="-128"/>
                <a:ea typeface="Meiryo UI" panose="020B0604030504040204" pitchFamily="50" charset="-128"/>
                <a:cs typeface="Times New Roman" panose="02020603050405020304" pitchFamily="18" charset="0"/>
              </a:rPr>
              <a:t>  </a:t>
            </a:r>
            <a:r>
              <a:rPr lang="ja-JP" altLang="en-US" sz="1200" kern="100" dirty="0" smtClean="0">
                <a:solidFill>
                  <a:prstClr val="black"/>
                </a:solidFill>
                <a:latin typeface="Meiryo UI" panose="020B0604030504040204" pitchFamily="50" charset="-128"/>
                <a:ea typeface="Meiryo UI" panose="020B0604030504040204" pitchFamily="50" charset="-128"/>
                <a:cs typeface="Times New Roman" panose="02020603050405020304" pitchFamily="18" charset="0"/>
              </a:rPr>
              <a:t>地域全体の賑わい創出等</a:t>
            </a:r>
            <a:endParaRPr lang="en-US" altLang="ja-JP" sz="1200" kern="100" dirty="0" smtClean="0">
              <a:solidFill>
                <a:prstClr val="black"/>
              </a:solidFill>
              <a:latin typeface="Meiryo UI" panose="020B0604030504040204" pitchFamily="50" charset="-128"/>
              <a:ea typeface="Meiryo UI" panose="020B0604030504040204" pitchFamily="50" charset="-128"/>
              <a:cs typeface="Times New Roman" panose="02020603050405020304" pitchFamily="18" charset="0"/>
            </a:endParaRPr>
          </a:p>
          <a:p>
            <a:r>
              <a:rPr lang="ja-JP" altLang="en-US" sz="1200" kern="100" spc="-100" dirty="0" smtClean="0">
                <a:solidFill>
                  <a:prstClr val="black"/>
                </a:solidFill>
                <a:latin typeface="Meiryo UI" panose="020B0604030504040204" pitchFamily="50" charset="-128"/>
                <a:ea typeface="Meiryo UI" panose="020B0604030504040204" pitchFamily="50" charset="-128"/>
                <a:cs typeface="Times New Roman" panose="02020603050405020304" pitchFamily="18" charset="0"/>
              </a:rPr>
              <a:t>◆</a:t>
            </a:r>
            <a:r>
              <a:rPr lang="ja-JP" altLang="en-US" sz="1200" kern="100" spc="-150" dirty="0" smtClean="0">
                <a:solidFill>
                  <a:prstClr val="black"/>
                </a:solidFill>
                <a:latin typeface="Meiryo UI" panose="020B0604030504040204" pitchFamily="50" charset="-128"/>
                <a:ea typeface="Meiryo UI" panose="020B0604030504040204" pitchFamily="50" charset="-128"/>
                <a:cs typeface="Times New Roman" panose="02020603050405020304" pitchFamily="18" charset="0"/>
              </a:rPr>
              <a:t>インナーベイマーケットリゾートに向けた</a:t>
            </a:r>
            <a:r>
              <a:rPr lang="ja-JP" altLang="en-US" sz="1200" kern="100" spc="-150" dirty="0">
                <a:solidFill>
                  <a:prstClr val="black"/>
                </a:solidFill>
                <a:latin typeface="Meiryo UI" panose="020B0604030504040204" pitchFamily="50" charset="-128"/>
                <a:ea typeface="Meiryo UI" panose="020B0604030504040204" pitchFamily="50" charset="-128"/>
                <a:cs typeface="Times New Roman" panose="02020603050405020304" pitchFamily="18" charset="0"/>
              </a:rPr>
              <a:t>将来像</a:t>
            </a:r>
            <a:r>
              <a:rPr lang="ja-JP" altLang="en-US" sz="1200" kern="100" spc="-150" dirty="0" smtClean="0">
                <a:solidFill>
                  <a:prstClr val="black"/>
                </a:solidFill>
                <a:latin typeface="Meiryo UI" panose="020B0604030504040204" pitchFamily="50" charset="-128"/>
                <a:ea typeface="Meiryo UI" panose="020B0604030504040204" pitchFamily="50" charset="-128"/>
                <a:cs typeface="Times New Roman" panose="02020603050405020304" pitchFamily="18" charset="0"/>
              </a:rPr>
              <a:t>の検証　</a:t>
            </a:r>
            <a:endParaRPr lang="en-US" altLang="ja-JP" sz="1200" kern="100" spc="-150" dirty="0" smtClean="0">
              <a:solidFill>
                <a:prstClr val="black"/>
              </a:solidFill>
              <a:latin typeface="Meiryo UI" panose="020B0604030504040204" pitchFamily="50" charset="-128"/>
              <a:ea typeface="Meiryo UI" panose="020B0604030504040204" pitchFamily="50" charset="-128"/>
              <a:cs typeface="Times New Roman" panose="02020603050405020304" pitchFamily="18" charset="0"/>
            </a:endParaRPr>
          </a:p>
          <a:p>
            <a:r>
              <a:rPr lang="ja-JP" altLang="en-US" sz="1200" kern="100" spc="-150" dirty="0" smtClean="0">
                <a:solidFill>
                  <a:prstClr val="black"/>
                </a:solidFill>
                <a:latin typeface="Meiryo UI" panose="020B0604030504040204" pitchFamily="50" charset="-128"/>
                <a:ea typeface="Meiryo UI" panose="020B0604030504040204" pitchFamily="50" charset="-128"/>
                <a:cs typeface="Times New Roman" panose="02020603050405020304" pitchFamily="18" charset="0"/>
              </a:rPr>
              <a:t>　（</a:t>
            </a:r>
            <a:r>
              <a:rPr lang="en-US" altLang="ja-JP" sz="1200" kern="100" spc="-150" dirty="0" smtClean="0">
                <a:solidFill>
                  <a:prstClr val="black"/>
                </a:solidFill>
                <a:latin typeface="Meiryo UI" panose="020B0604030504040204" pitchFamily="50" charset="-128"/>
                <a:ea typeface="Meiryo UI" panose="020B0604030504040204" pitchFamily="50" charset="-128"/>
                <a:cs typeface="Times New Roman" panose="02020603050405020304" pitchFamily="18" charset="0"/>
              </a:rPr>
              <a:t>2020</a:t>
            </a:r>
            <a:r>
              <a:rPr lang="ja-JP" altLang="en-US" sz="1200" kern="100" spc="-150" dirty="0" smtClean="0">
                <a:solidFill>
                  <a:prstClr val="black"/>
                </a:solidFill>
                <a:latin typeface="Meiryo UI" panose="020B0604030504040204" pitchFamily="50" charset="-128"/>
                <a:ea typeface="Meiryo UI" panose="020B0604030504040204" pitchFamily="50" charset="-128"/>
                <a:cs typeface="Times New Roman" panose="02020603050405020304" pitchFamily="18" charset="0"/>
              </a:rPr>
              <a:t>年以降）</a:t>
            </a:r>
            <a:endParaRPr lang="en-US" altLang="ja-JP" sz="1200" kern="100" spc="-150" dirty="0">
              <a:solidFill>
                <a:prstClr val="black"/>
              </a:solidFill>
              <a:latin typeface="Meiryo UI" panose="020B0604030504040204" pitchFamily="50" charset="-128"/>
              <a:ea typeface="Meiryo UI" panose="020B0604030504040204" pitchFamily="50" charset="-128"/>
              <a:cs typeface="Times New Roman" panose="02020603050405020304" pitchFamily="18" charset="0"/>
            </a:endParaRPr>
          </a:p>
          <a:p>
            <a:pPr>
              <a:spcBef>
                <a:spcPts val="600"/>
              </a:spcBef>
            </a:pPr>
            <a:endParaRPr lang="en-US" altLang="ja-JP" sz="1200" kern="100" dirty="0">
              <a:solidFill>
                <a:prstClr val="black"/>
              </a:solidFill>
              <a:latin typeface="Meiryo UI" panose="020B0604030504040204" pitchFamily="50" charset="-128"/>
              <a:ea typeface="Meiryo UI" panose="020B0604030504040204" pitchFamily="50" charset="-128"/>
              <a:cs typeface="Times New Roman" panose="02020603050405020304" pitchFamily="18" charset="0"/>
            </a:endParaRPr>
          </a:p>
        </p:txBody>
      </p:sp>
      <p:sp>
        <p:nvSpPr>
          <p:cNvPr id="33" name="正方形/長方形 32"/>
          <p:cNvSpPr/>
          <p:nvPr/>
        </p:nvSpPr>
        <p:spPr>
          <a:xfrm>
            <a:off x="10872044" y="1020760"/>
            <a:ext cx="3618984" cy="293259"/>
          </a:xfrm>
          <a:prstGeom prst="rect">
            <a:avLst/>
          </a:prstGeom>
          <a:solidFill>
            <a:schemeClr val="accent6">
              <a:lumMod val="60000"/>
              <a:lumOff val="40000"/>
            </a:schemeClr>
          </a:solidFill>
          <a:ln w="9525" cap="rnd">
            <a:solidFill>
              <a:schemeClr val="accent1">
                <a:shade val="50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anchor="ctr"/>
          <a:lstStyle/>
          <a:p>
            <a:pPr defTabSz="861833">
              <a:defRPr/>
            </a:pPr>
            <a:r>
              <a:rPr lang="ja-JP" altLang="en-US" sz="1100" b="1" dirty="0">
                <a:solidFill>
                  <a:prstClr val="white"/>
                </a:solidFill>
                <a:latin typeface="Meiryo UI" pitchFamily="50" charset="-128"/>
                <a:ea typeface="Meiryo UI" pitchFamily="50" charset="-128"/>
                <a:cs typeface="Meiryo UI" pitchFamily="50" charset="-128"/>
              </a:rPr>
              <a:t> 　</a:t>
            </a:r>
            <a:r>
              <a:rPr lang="ja-JP" altLang="en-US" sz="1100" b="1" dirty="0" smtClean="0">
                <a:solidFill>
                  <a:prstClr val="white"/>
                </a:solidFill>
                <a:latin typeface="Meiryo UI" pitchFamily="50" charset="-128"/>
                <a:ea typeface="Meiryo UI" pitchFamily="50" charset="-128"/>
                <a:cs typeface="Meiryo UI" pitchFamily="50" charset="-128"/>
              </a:rPr>
              <a:t>　　　　　　　　　　　　　　　目　標</a:t>
            </a:r>
            <a:endParaRPr lang="ja-JP" altLang="en-US" sz="1100" b="1" dirty="0">
              <a:solidFill>
                <a:prstClr val="white"/>
              </a:solidFill>
              <a:latin typeface="Meiryo UI" pitchFamily="50" charset="-128"/>
              <a:ea typeface="Meiryo UI" pitchFamily="50" charset="-128"/>
              <a:cs typeface="Meiryo UI" pitchFamily="50" charset="-128"/>
            </a:endParaRPr>
          </a:p>
        </p:txBody>
      </p:sp>
      <p:sp>
        <p:nvSpPr>
          <p:cNvPr id="34" name="正方形/長方形 33"/>
          <p:cNvSpPr/>
          <p:nvPr/>
        </p:nvSpPr>
        <p:spPr>
          <a:xfrm>
            <a:off x="10872047" y="6578391"/>
            <a:ext cx="3647212" cy="2249928"/>
          </a:xfrm>
          <a:prstGeom prst="rect">
            <a:avLst/>
          </a:prstGeom>
          <a:solidFill>
            <a:schemeClr val="bg1">
              <a:alpha val="28000"/>
            </a:schemeClr>
          </a:solidFill>
          <a:ln w="15875" cap="rnd" cmpd="sng">
            <a:solidFill>
              <a:schemeClr val="accent1">
                <a:shade val="50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anchor="t" anchorCtr="0"/>
          <a:lstStyle/>
          <a:p>
            <a:pPr>
              <a:spcBef>
                <a:spcPts val="900"/>
              </a:spcBef>
            </a:pPr>
            <a:r>
              <a:rPr lang="en-US" altLang="ja-JP" sz="1200" b="1" kern="100" dirty="0" smtClean="0">
                <a:solidFill>
                  <a:prstClr val="black"/>
                </a:solidFill>
                <a:latin typeface="Meiryo UI" panose="020B0604030504040204" pitchFamily="50" charset="-128"/>
                <a:ea typeface="Meiryo UI" panose="020B0604030504040204" pitchFamily="50" charset="-128"/>
                <a:cs typeface="Times New Roman" panose="02020603050405020304" pitchFamily="18" charset="0"/>
              </a:rPr>
              <a:t>【</a:t>
            </a:r>
            <a:r>
              <a:rPr lang="ja-JP" altLang="en-US" sz="1200" b="1" kern="100" dirty="0" smtClean="0">
                <a:solidFill>
                  <a:prstClr val="black"/>
                </a:solidFill>
                <a:latin typeface="Meiryo UI" panose="020B0604030504040204" pitchFamily="50" charset="-128"/>
                <a:ea typeface="Meiryo UI" panose="020B0604030504040204" pitchFamily="50" charset="-128"/>
                <a:cs typeface="Times New Roman" panose="02020603050405020304" pitchFamily="18" charset="0"/>
              </a:rPr>
              <a:t>情報</a:t>
            </a:r>
            <a:r>
              <a:rPr lang="ja-JP" altLang="en-US" sz="1200" b="1" kern="100" dirty="0">
                <a:solidFill>
                  <a:prstClr val="black"/>
                </a:solidFill>
                <a:latin typeface="Meiryo UI" panose="020B0604030504040204" pitchFamily="50" charset="-128"/>
                <a:ea typeface="Meiryo UI" panose="020B0604030504040204" pitchFamily="50" charset="-128"/>
                <a:cs typeface="Times New Roman" panose="02020603050405020304" pitchFamily="18" charset="0"/>
              </a:rPr>
              <a:t>のイメージ化、発信の拡大・</a:t>
            </a:r>
            <a:r>
              <a:rPr lang="ja-JP" altLang="en-US" sz="1200" b="1" kern="100" dirty="0" smtClean="0">
                <a:solidFill>
                  <a:prstClr val="black"/>
                </a:solidFill>
                <a:latin typeface="Meiryo UI" panose="020B0604030504040204" pitchFamily="50" charset="-128"/>
                <a:ea typeface="Meiryo UI" panose="020B0604030504040204" pitchFamily="50" charset="-128"/>
                <a:cs typeface="Times New Roman" panose="02020603050405020304" pitchFamily="18" charset="0"/>
              </a:rPr>
              <a:t>効率化</a:t>
            </a:r>
            <a:r>
              <a:rPr lang="en-US" altLang="ja-JP" sz="1200" b="1" kern="100" dirty="0" smtClean="0">
                <a:solidFill>
                  <a:prstClr val="black"/>
                </a:solidFill>
                <a:latin typeface="Meiryo UI" panose="020B0604030504040204" pitchFamily="50" charset="-128"/>
                <a:ea typeface="Meiryo UI" panose="020B0604030504040204" pitchFamily="50" charset="-128"/>
                <a:cs typeface="Times New Roman" panose="02020603050405020304" pitchFamily="18" charset="0"/>
              </a:rPr>
              <a:t>】</a:t>
            </a:r>
            <a:endParaRPr lang="en-US" altLang="ja-JP" sz="1200" b="1" kern="100" dirty="0">
              <a:solidFill>
                <a:prstClr val="black"/>
              </a:solidFill>
              <a:latin typeface="Meiryo UI" panose="020B0604030504040204" pitchFamily="50" charset="-128"/>
              <a:ea typeface="Meiryo UI" panose="020B0604030504040204" pitchFamily="50" charset="-128"/>
              <a:cs typeface="Times New Roman" panose="02020603050405020304" pitchFamily="18" charset="0"/>
            </a:endParaRPr>
          </a:p>
          <a:p>
            <a:pPr>
              <a:spcBef>
                <a:spcPts val="600"/>
              </a:spcBef>
            </a:pPr>
            <a:r>
              <a:rPr lang="ja-JP" altLang="en-US" sz="1200" kern="100" dirty="0">
                <a:solidFill>
                  <a:prstClr val="black"/>
                </a:solidFill>
                <a:latin typeface="Meiryo UI" panose="020B0604030504040204" pitchFamily="50" charset="-128"/>
                <a:ea typeface="Meiryo UI" panose="020B0604030504040204" pitchFamily="50" charset="-128"/>
                <a:cs typeface="Times New Roman" panose="02020603050405020304" pitchFamily="18" charset="0"/>
              </a:rPr>
              <a:t>◆水都大阪イメージ構築のための</a:t>
            </a:r>
            <a:r>
              <a:rPr lang="en-US" altLang="ja-JP" sz="1200" kern="100" dirty="0">
                <a:solidFill>
                  <a:prstClr val="black"/>
                </a:solidFill>
                <a:latin typeface="Meiryo UI" panose="020B0604030504040204" pitchFamily="50" charset="-128"/>
                <a:ea typeface="Meiryo UI" panose="020B0604030504040204" pitchFamily="50" charset="-128"/>
                <a:cs typeface="Times New Roman" panose="02020603050405020304" pitchFamily="18" charset="0"/>
              </a:rPr>
              <a:t>PR</a:t>
            </a:r>
            <a:r>
              <a:rPr lang="ja-JP" altLang="en-US" sz="1200" kern="100" dirty="0">
                <a:solidFill>
                  <a:prstClr val="black"/>
                </a:solidFill>
                <a:latin typeface="Meiryo UI" panose="020B0604030504040204" pitchFamily="50" charset="-128"/>
                <a:ea typeface="Meiryo UI" panose="020B0604030504040204" pitchFamily="50" charset="-128"/>
                <a:cs typeface="Times New Roman" panose="02020603050405020304" pitchFamily="18" charset="0"/>
              </a:rPr>
              <a:t>ｺﾝﾃﾝﾂの作成</a:t>
            </a:r>
            <a:endParaRPr lang="en-US" altLang="ja-JP" sz="1200" kern="100" dirty="0">
              <a:solidFill>
                <a:prstClr val="black"/>
              </a:solidFill>
              <a:latin typeface="Meiryo UI" panose="020B0604030504040204" pitchFamily="50" charset="-128"/>
              <a:ea typeface="Meiryo UI" panose="020B0604030504040204" pitchFamily="50" charset="-128"/>
              <a:cs typeface="Times New Roman" panose="02020603050405020304" pitchFamily="18" charset="0"/>
            </a:endParaRPr>
          </a:p>
          <a:p>
            <a:r>
              <a:rPr lang="ja-JP" altLang="en-US" sz="1200" kern="100" dirty="0">
                <a:solidFill>
                  <a:prstClr val="black"/>
                </a:solidFill>
                <a:latin typeface="Meiryo UI" panose="020B0604030504040204" pitchFamily="50" charset="-128"/>
                <a:ea typeface="Meiryo UI" panose="020B0604030504040204" pitchFamily="50" charset="-128"/>
                <a:cs typeface="Times New Roman" panose="02020603050405020304" pitchFamily="18" charset="0"/>
              </a:rPr>
              <a:t>　 </a:t>
            </a:r>
            <a:r>
              <a:rPr lang="ja-JP" altLang="en-US" sz="1200" kern="100" dirty="0" smtClean="0">
                <a:solidFill>
                  <a:prstClr val="black"/>
                </a:solidFill>
                <a:latin typeface="Meiryo UI" panose="020B0604030504040204" pitchFamily="50" charset="-128"/>
                <a:ea typeface="Meiryo UI" panose="020B0604030504040204" pitchFamily="50" charset="-128"/>
                <a:cs typeface="Times New Roman" panose="02020603050405020304" pitchFamily="18" charset="0"/>
              </a:rPr>
              <a:t>・</a:t>
            </a:r>
            <a:r>
              <a:rPr lang="ja-JP" altLang="en-US" sz="1200" kern="100" spc="-150" dirty="0" smtClean="0">
                <a:solidFill>
                  <a:prstClr val="black"/>
                </a:solidFill>
                <a:latin typeface="Meiryo UI" panose="020B0604030504040204" pitchFamily="50" charset="-128"/>
                <a:ea typeface="Meiryo UI" panose="020B0604030504040204" pitchFamily="50" charset="-128"/>
                <a:cs typeface="Times New Roman" panose="02020603050405020304" pitchFamily="18" charset="0"/>
              </a:rPr>
              <a:t>定常的</a:t>
            </a:r>
            <a:r>
              <a:rPr lang="ja-JP" altLang="en-US" sz="1200" kern="100" spc="-150" dirty="0">
                <a:solidFill>
                  <a:prstClr val="black"/>
                </a:solidFill>
                <a:latin typeface="Meiryo UI" panose="020B0604030504040204" pitchFamily="50" charset="-128"/>
                <a:ea typeface="Meiryo UI" panose="020B0604030504040204" pitchFamily="50" charset="-128"/>
                <a:cs typeface="Times New Roman" panose="02020603050405020304" pitchFamily="18" charset="0"/>
              </a:rPr>
              <a:t>に使用できるコンテンツの作成とポスター・チラシ</a:t>
            </a:r>
            <a:r>
              <a:rPr lang="ja-JP" altLang="en-US" sz="1200" kern="100" spc="-150" dirty="0" smtClean="0">
                <a:solidFill>
                  <a:prstClr val="black"/>
                </a:solidFill>
                <a:latin typeface="Meiryo UI" panose="020B0604030504040204" pitchFamily="50" charset="-128"/>
                <a:ea typeface="Meiryo UI" panose="020B0604030504040204" pitchFamily="50" charset="-128"/>
                <a:cs typeface="Times New Roman" panose="02020603050405020304" pitchFamily="18" charset="0"/>
              </a:rPr>
              <a:t>等活用</a:t>
            </a:r>
            <a:endParaRPr lang="en-US" altLang="ja-JP" sz="1200" kern="100" spc="-150" dirty="0">
              <a:solidFill>
                <a:prstClr val="black"/>
              </a:solidFill>
              <a:latin typeface="Meiryo UI" panose="020B0604030504040204" pitchFamily="50" charset="-128"/>
              <a:ea typeface="Meiryo UI" panose="020B0604030504040204" pitchFamily="50" charset="-128"/>
              <a:cs typeface="Times New Roman" panose="02020603050405020304" pitchFamily="18" charset="0"/>
            </a:endParaRPr>
          </a:p>
          <a:p>
            <a:r>
              <a:rPr lang="ja-JP" altLang="en-US" sz="1200" kern="100" dirty="0">
                <a:solidFill>
                  <a:prstClr val="black"/>
                </a:solidFill>
                <a:latin typeface="Meiryo UI" panose="020B0604030504040204" pitchFamily="50" charset="-128"/>
                <a:ea typeface="Meiryo UI" panose="020B0604030504040204" pitchFamily="50" charset="-128"/>
                <a:cs typeface="Times New Roman" panose="02020603050405020304" pitchFamily="18" charset="0"/>
              </a:rPr>
              <a:t>　 ・世界河川ﾌﾟﾛﾓｰｼｮﾝ会議招聘メディア等、国内外</a:t>
            </a:r>
            <a:r>
              <a:rPr lang="ja-JP" altLang="en-US" sz="1200" kern="100" dirty="0" smtClean="0">
                <a:solidFill>
                  <a:prstClr val="black"/>
                </a:solidFill>
                <a:latin typeface="Meiryo UI" panose="020B0604030504040204" pitchFamily="50" charset="-128"/>
                <a:ea typeface="Meiryo UI" panose="020B0604030504040204" pitchFamily="50" charset="-128"/>
                <a:cs typeface="Times New Roman" panose="02020603050405020304" pitchFamily="18" charset="0"/>
              </a:rPr>
              <a:t>メ</a:t>
            </a:r>
            <a:endParaRPr lang="en-US" altLang="ja-JP" sz="1200" kern="100" dirty="0" smtClean="0">
              <a:solidFill>
                <a:prstClr val="black"/>
              </a:solidFill>
              <a:latin typeface="Meiryo UI" panose="020B0604030504040204" pitchFamily="50" charset="-128"/>
              <a:ea typeface="Meiryo UI" panose="020B0604030504040204" pitchFamily="50" charset="-128"/>
              <a:cs typeface="Times New Roman" panose="02020603050405020304" pitchFamily="18" charset="0"/>
            </a:endParaRPr>
          </a:p>
          <a:p>
            <a:r>
              <a:rPr lang="ja-JP" altLang="en-US" sz="1200" kern="100" dirty="0">
                <a:solidFill>
                  <a:prstClr val="black"/>
                </a:solidFill>
                <a:latin typeface="Meiryo UI" panose="020B0604030504040204" pitchFamily="50" charset="-128"/>
                <a:ea typeface="Meiryo UI" panose="020B0604030504040204" pitchFamily="50" charset="-128"/>
                <a:cs typeface="Times New Roman" panose="02020603050405020304" pitchFamily="18" charset="0"/>
              </a:rPr>
              <a:t>　</a:t>
            </a:r>
            <a:r>
              <a:rPr lang="ja-JP" altLang="en-US" sz="1200" kern="100" dirty="0" smtClean="0">
                <a:solidFill>
                  <a:prstClr val="black"/>
                </a:solidFill>
                <a:latin typeface="Meiryo UI" panose="020B0604030504040204" pitchFamily="50" charset="-128"/>
                <a:ea typeface="Meiryo UI" panose="020B0604030504040204" pitchFamily="50" charset="-128"/>
                <a:cs typeface="Times New Roman" panose="02020603050405020304" pitchFamily="18" charset="0"/>
              </a:rPr>
              <a:t>　ディアに対する</a:t>
            </a:r>
            <a:r>
              <a:rPr lang="ja-JP" altLang="en-US" sz="1200" kern="100" dirty="0">
                <a:solidFill>
                  <a:prstClr val="black"/>
                </a:solidFill>
                <a:latin typeface="Meiryo UI" panose="020B0604030504040204" pitchFamily="50" charset="-128"/>
                <a:ea typeface="Meiryo UI" panose="020B0604030504040204" pitchFamily="50" charset="-128"/>
                <a:cs typeface="Times New Roman" panose="02020603050405020304" pitchFamily="18" charset="0"/>
              </a:rPr>
              <a:t>水</a:t>
            </a:r>
            <a:r>
              <a:rPr lang="ja-JP" altLang="en-US" sz="1200" kern="100" dirty="0" smtClean="0">
                <a:solidFill>
                  <a:prstClr val="black"/>
                </a:solidFill>
                <a:latin typeface="Meiryo UI" panose="020B0604030504040204" pitchFamily="50" charset="-128"/>
                <a:ea typeface="Meiryo UI" panose="020B0604030504040204" pitchFamily="50" charset="-128"/>
                <a:cs typeface="Times New Roman" panose="02020603050405020304" pitchFamily="18" charset="0"/>
              </a:rPr>
              <a:t>都大阪</a:t>
            </a:r>
            <a:r>
              <a:rPr lang="ja-JP" altLang="en-US" sz="1200" kern="100" dirty="0">
                <a:solidFill>
                  <a:prstClr val="black"/>
                </a:solidFill>
                <a:latin typeface="Meiryo UI" panose="020B0604030504040204" pitchFamily="50" charset="-128"/>
                <a:ea typeface="Meiryo UI" panose="020B0604030504040204" pitchFamily="50" charset="-128"/>
                <a:cs typeface="Times New Roman" panose="02020603050405020304" pitchFamily="18" charset="0"/>
              </a:rPr>
              <a:t>のプロモーションの継続</a:t>
            </a:r>
            <a:endParaRPr lang="en-US" altLang="ja-JP" sz="1200" kern="100" dirty="0">
              <a:solidFill>
                <a:prstClr val="black"/>
              </a:solidFill>
              <a:latin typeface="Meiryo UI" panose="020B0604030504040204" pitchFamily="50" charset="-128"/>
              <a:ea typeface="Meiryo UI" panose="020B0604030504040204" pitchFamily="50" charset="-128"/>
              <a:cs typeface="Times New Roman" panose="02020603050405020304" pitchFamily="18" charset="0"/>
            </a:endParaRPr>
          </a:p>
          <a:p>
            <a:pPr>
              <a:spcBef>
                <a:spcPts val="600"/>
              </a:spcBef>
            </a:pPr>
            <a:r>
              <a:rPr lang="ja-JP" altLang="en-US" sz="1200" kern="100" dirty="0">
                <a:solidFill>
                  <a:prstClr val="black"/>
                </a:solidFill>
                <a:latin typeface="Meiryo UI" panose="020B0604030504040204" pitchFamily="50" charset="-128"/>
                <a:ea typeface="Meiryo UI" panose="020B0604030504040204" pitchFamily="50" charset="-128"/>
                <a:cs typeface="Times New Roman" panose="02020603050405020304" pitchFamily="18" charset="0"/>
              </a:rPr>
              <a:t>◆観光局との連携強化</a:t>
            </a:r>
            <a:endParaRPr lang="en-US" altLang="ja-JP" sz="1200" kern="100" dirty="0">
              <a:solidFill>
                <a:prstClr val="black"/>
              </a:solidFill>
              <a:latin typeface="Meiryo UI" panose="020B0604030504040204" pitchFamily="50" charset="-128"/>
              <a:ea typeface="Meiryo UI" panose="020B0604030504040204" pitchFamily="50" charset="-128"/>
              <a:cs typeface="Times New Roman" panose="02020603050405020304" pitchFamily="18" charset="0"/>
            </a:endParaRPr>
          </a:p>
          <a:p>
            <a:r>
              <a:rPr lang="ja-JP" altLang="en-US" sz="1200" kern="100" dirty="0">
                <a:solidFill>
                  <a:prstClr val="black"/>
                </a:solidFill>
                <a:latin typeface="Meiryo UI" panose="020B0604030504040204" pitchFamily="50" charset="-128"/>
                <a:ea typeface="Meiryo UI" panose="020B0604030504040204" pitchFamily="50" charset="-128"/>
                <a:cs typeface="Times New Roman" panose="02020603050405020304" pitchFamily="18" charset="0"/>
              </a:rPr>
              <a:t>　 ・コンテンツ、素材の共有化</a:t>
            </a:r>
            <a:endParaRPr lang="en-US" altLang="ja-JP" sz="1200" kern="100" dirty="0">
              <a:solidFill>
                <a:prstClr val="black"/>
              </a:solidFill>
              <a:latin typeface="Meiryo UI" panose="020B0604030504040204" pitchFamily="50" charset="-128"/>
              <a:ea typeface="Meiryo UI" panose="020B0604030504040204" pitchFamily="50" charset="-128"/>
              <a:cs typeface="Times New Roman" panose="02020603050405020304" pitchFamily="18" charset="0"/>
            </a:endParaRPr>
          </a:p>
          <a:p>
            <a:r>
              <a:rPr lang="ja-JP" altLang="en-US" sz="1200" kern="100" dirty="0">
                <a:solidFill>
                  <a:prstClr val="black"/>
                </a:solidFill>
                <a:latin typeface="Meiryo UI" panose="020B0604030504040204" pitchFamily="50" charset="-128"/>
                <a:ea typeface="Meiryo UI" panose="020B0604030504040204" pitchFamily="50" charset="-128"/>
                <a:cs typeface="Times New Roman" panose="02020603050405020304" pitchFamily="18" charset="0"/>
              </a:rPr>
              <a:t>　 ・</a:t>
            </a:r>
            <a:r>
              <a:rPr lang="ja-JP" altLang="en-US" sz="1200" kern="100" spc="-150" dirty="0">
                <a:solidFill>
                  <a:prstClr val="black"/>
                </a:solidFill>
                <a:latin typeface="Meiryo UI" panose="020B0604030504040204" pitchFamily="50" charset="-128"/>
                <a:ea typeface="Meiryo UI" panose="020B0604030504040204" pitchFamily="50" charset="-128"/>
                <a:cs typeface="Times New Roman" panose="02020603050405020304" pitchFamily="18" charset="0"/>
              </a:rPr>
              <a:t>水都のイメージ構築のための</a:t>
            </a:r>
            <a:r>
              <a:rPr lang="en-US" altLang="ja-JP" sz="1200" kern="100" spc="-150" dirty="0">
                <a:solidFill>
                  <a:prstClr val="black"/>
                </a:solidFill>
                <a:latin typeface="Meiryo UI" panose="020B0604030504040204" pitchFamily="50" charset="-128"/>
                <a:ea typeface="Meiryo UI" panose="020B0604030504040204" pitchFamily="50" charset="-128"/>
                <a:cs typeface="Times New Roman" panose="02020603050405020304" pitchFamily="18" charset="0"/>
              </a:rPr>
              <a:t>Instagram</a:t>
            </a:r>
            <a:r>
              <a:rPr lang="ja-JP" altLang="en-US" sz="1200" kern="100" spc="-150" dirty="0">
                <a:solidFill>
                  <a:prstClr val="black"/>
                </a:solidFill>
                <a:latin typeface="Meiryo UI" panose="020B0604030504040204" pitchFamily="50" charset="-128"/>
                <a:ea typeface="Meiryo UI" panose="020B0604030504040204" pitchFamily="50" charset="-128"/>
                <a:cs typeface="Times New Roman" panose="02020603050405020304" pitchFamily="18" charset="0"/>
              </a:rPr>
              <a:t>（画像）による連携</a:t>
            </a:r>
            <a:endParaRPr lang="en-US" altLang="ja-JP" sz="1200" kern="100" spc="-150" dirty="0">
              <a:solidFill>
                <a:prstClr val="black"/>
              </a:solidFill>
              <a:latin typeface="Meiryo UI" panose="020B0604030504040204" pitchFamily="50" charset="-128"/>
              <a:ea typeface="Meiryo UI" panose="020B0604030504040204" pitchFamily="50" charset="-128"/>
              <a:cs typeface="Times New Roman" panose="02020603050405020304" pitchFamily="18" charset="0"/>
            </a:endParaRPr>
          </a:p>
          <a:p>
            <a:pPr>
              <a:spcBef>
                <a:spcPts val="600"/>
              </a:spcBef>
            </a:pPr>
            <a:r>
              <a:rPr lang="ja-JP" altLang="en-US" sz="1200" kern="100" dirty="0">
                <a:solidFill>
                  <a:prstClr val="black"/>
                </a:solidFill>
                <a:latin typeface="Meiryo UI" panose="020B0604030504040204" pitchFamily="50" charset="-128"/>
                <a:ea typeface="Meiryo UI" panose="020B0604030504040204" pitchFamily="50" charset="-128"/>
                <a:cs typeface="Times New Roman" panose="02020603050405020304" pitchFamily="18" charset="0"/>
              </a:rPr>
              <a:t>◆ミズベリングとの連携</a:t>
            </a:r>
            <a:endParaRPr lang="en-US" altLang="ja-JP" sz="1200" kern="100" dirty="0">
              <a:solidFill>
                <a:prstClr val="black"/>
              </a:solidFill>
              <a:latin typeface="Meiryo UI" panose="020B0604030504040204" pitchFamily="50" charset="-128"/>
              <a:ea typeface="Meiryo UI" panose="020B0604030504040204" pitchFamily="50" charset="-128"/>
              <a:cs typeface="Times New Roman" panose="02020603050405020304" pitchFamily="18" charset="0"/>
            </a:endParaRPr>
          </a:p>
          <a:p>
            <a:r>
              <a:rPr lang="ja-JP" altLang="en-US" sz="1200" kern="100" dirty="0">
                <a:solidFill>
                  <a:prstClr val="black"/>
                </a:solidFill>
                <a:latin typeface="Meiryo UI" panose="020B0604030504040204" pitchFamily="50" charset="-128"/>
                <a:ea typeface="Meiryo UI" panose="020B0604030504040204" pitchFamily="50" charset="-128"/>
                <a:cs typeface="Times New Roman" panose="02020603050405020304" pitchFamily="18" charset="0"/>
              </a:rPr>
              <a:t>　 ・ﾐｽﾞﾍﾞﾘﾝｸﾞ大阪会議、ﾐｽﾞﾍﾞﾘﾝｸﾞ世界会議に</a:t>
            </a:r>
            <a:r>
              <a:rPr lang="ja-JP" altLang="en-US" sz="1200" kern="100" dirty="0" smtClean="0">
                <a:solidFill>
                  <a:prstClr val="black"/>
                </a:solidFill>
                <a:latin typeface="Meiryo UI" panose="020B0604030504040204" pitchFamily="50" charset="-128"/>
                <a:ea typeface="Meiryo UI" panose="020B0604030504040204" pitchFamily="50" charset="-128"/>
                <a:cs typeface="Times New Roman" panose="02020603050405020304" pitchFamily="18" charset="0"/>
              </a:rPr>
              <a:t>続く</a:t>
            </a:r>
            <a:endParaRPr lang="en-US" altLang="ja-JP" sz="1200" kern="100" dirty="0" smtClean="0">
              <a:solidFill>
                <a:prstClr val="black"/>
              </a:solidFill>
              <a:latin typeface="Meiryo UI" panose="020B0604030504040204" pitchFamily="50" charset="-128"/>
              <a:ea typeface="Meiryo UI" panose="020B0604030504040204" pitchFamily="50" charset="-128"/>
              <a:cs typeface="Times New Roman" panose="02020603050405020304" pitchFamily="18" charset="0"/>
            </a:endParaRPr>
          </a:p>
          <a:p>
            <a:r>
              <a:rPr lang="ja-JP" altLang="en-US" sz="1200" kern="100" dirty="0">
                <a:solidFill>
                  <a:prstClr val="black"/>
                </a:solidFill>
                <a:latin typeface="Meiryo UI" panose="020B0604030504040204" pitchFamily="50" charset="-128"/>
                <a:ea typeface="Meiryo UI" panose="020B0604030504040204" pitchFamily="50" charset="-128"/>
                <a:cs typeface="Times New Roman" panose="02020603050405020304" pitchFamily="18" charset="0"/>
              </a:rPr>
              <a:t>　</a:t>
            </a:r>
            <a:r>
              <a:rPr lang="ja-JP" altLang="en-US" sz="1200" kern="100" dirty="0" smtClean="0">
                <a:solidFill>
                  <a:prstClr val="black"/>
                </a:solidFill>
                <a:latin typeface="Meiryo UI" panose="020B0604030504040204" pitchFamily="50" charset="-128"/>
                <a:ea typeface="Meiryo UI" panose="020B0604030504040204" pitchFamily="50" charset="-128"/>
                <a:cs typeface="Times New Roman" panose="02020603050405020304" pitchFamily="18" charset="0"/>
              </a:rPr>
              <a:t>　連携事業の実施</a:t>
            </a:r>
            <a:endParaRPr lang="en-US" altLang="ja-JP" sz="1200" kern="100" dirty="0">
              <a:solidFill>
                <a:prstClr val="black"/>
              </a:solidFill>
              <a:latin typeface="Meiryo UI" panose="020B0604030504040204" pitchFamily="50" charset="-128"/>
              <a:ea typeface="Meiryo UI" panose="020B0604030504040204" pitchFamily="50" charset="-128"/>
              <a:cs typeface="Times New Roman" panose="02020603050405020304" pitchFamily="18" charset="0"/>
            </a:endParaRPr>
          </a:p>
          <a:p>
            <a:r>
              <a:rPr lang="ja-JP" altLang="en-US" sz="1200" kern="100" dirty="0">
                <a:solidFill>
                  <a:prstClr val="black"/>
                </a:solidFill>
                <a:latin typeface="Meiryo UI" panose="020B0604030504040204" pitchFamily="50" charset="-128"/>
                <a:ea typeface="Meiryo UI" panose="020B0604030504040204" pitchFamily="50" charset="-128"/>
                <a:cs typeface="Times New Roman" panose="02020603050405020304" pitchFamily="18" charset="0"/>
              </a:rPr>
              <a:t>　　</a:t>
            </a:r>
            <a:endParaRPr lang="en-US" altLang="ja-JP" sz="1200" kern="100" dirty="0">
              <a:solidFill>
                <a:prstClr val="black"/>
              </a:solidFill>
              <a:latin typeface="Meiryo UI" panose="020B0604030504040204" pitchFamily="50" charset="-128"/>
              <a:ea typeface="Meiryo UI" panose="020B0604030504040204" pitchFamily="50" charset="-128"/>
              <a:cs typeface="Times New Roman" panose="02020603050405020304" pitchFamily="18" charset="0"/>
            </a:endParaRPr>
          </a:p>
        </p:txBody>
      </p:sp>
      <p:sp>
        <p:nvSpPr>
          <p:cNvPr id="35" name="正方形/長方形 34"/>
          <p:cNvSpPr/>
          <p:nvPr/>
        </p:nvSpPr>
        <p:spPr>
          <a:xfrm>
            <a:off x="10872047" y="6319576"/>
            <a:ext cx="3642444" cy="258814"/>
          </a:xfrm>
          <a:prstGeom prst="rect">
            <a:avLst/>
          </a:prstGeom>
          <a:solidFill>
            <a:schemeClr val="accent6">
              <a:lumMod val="60000"/>
              <a:lumOff val="40000"/>
            </a:schemeClr>
          </a:solidFill>
          <a:ln w="9525" cap="rnd">
            <a:solidFill>
              <a:schemeClr val="accent1">
                <a:shade val="50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anchor="ctr"/>
          <a:lstStyle/>
          <a:p>
            <a:pPr defTabSz="861833">
              <a:defRPr/>
            </a:pPr>
            <a:r>
              <a:rPr lang="ja-JP" altLang="en-US" sz="1100" b="1" dirty="0">
                <a:solidFill>
                  <a:prstClr val="white"/>
                </a:solidFill>
                <a:latin typeface="Meiryo UI" pitchFamily="50" charset="-128"/>
                <a:ea typeface="Meiryo UI" pitchFamily="50" charset="-128"/>
                <a:cs typeface="Meiryo UI" pitchFamily="50" charset="-128"/>
              </a:rPr>
              <a:t> </a:t>
            </a:r>
            <a:r>
              <a:rPr lang="ja-JP" altLang="en-US" sz="1100" b="1" dirty="0" smtClean="0">
                <a:solidFill>
                  <a:prstClr val="white"/>
                </a:solidFill>
                <a:latin typeface="Meiryo UI" pitchFamily="50" charset="-128"/>
                <a:ea typeface="Meiryo UI" pitchFamily="50" charset="-128"/>
                <a:cs typeface="Meiryo UI" pitchFamily="50" charset="-128"/>
              </a:rPr>
              <a:t>　　　　　　　　　　　　　　　　　目　標</a:t>
            </a:r>
            <a:endParaRPr lang="ja-JP" altLang="en-US" sz="1100" b="1" dirty="0">
              <a:solidFill>
                <a:prstClr val="white"/>
              </a:solidFill>
              <a:latin typeface="Meiryo UI" pitchFamily="50" charset="-128"/>
              <a:ea typeface="Meiryo UI" pitchFamily="50" charset="-128"/>
              <a:cs typeface="Meiryo UI" pitchFamily="50" charset="-128"/>
            </a:endParaRPr>
          </a:p>
        </p:txBody>
      </p:sp>
      <p:sp>
        <p:nvSpPr>
          <p:cNvPr id="42" name="テキスト ボックス 41"/>
          <p:cNvSpPr txBox="1"/>
          <p:nvPr/>
        </p:nvSpPr>
        <p:spPr>
          <a:xfrm>
            <a:off x="213113" y="607012"/>
            <a:ext cx="1224134" cy="307777"/>
          </a:xfrm>
          <a:prstGeom prst="rect">
            <a:avLst/>
          </a:prstGeom>
          <a:noFill/>
          <a:ln>
            <a:solidFill>
              <a:srgbClr val="FF0000"/>
            </a:solidFill>
          </a:ln>
        </p:spPr>
        <p:txBody>
          <a:bodyPr wrap="square" rtlCol="0">
            <a:spAutoFit/>
          </a:bodyPr>
          <a:lstStyle/>
          <a:p>
            <a:pPr algn="ctr"/>
            <a:r>
              <a:rPr lang="ja-JP" altLang="en-US" sz="1400" b="1" dirty="0" smtClean="0">
                <a:solidFill>
                  <a:prstClr val="black"/>
                </a:solidFill>
              </a:rPr>
              <a:t>方　針</a:t>
            </a:r>
            <a:endParaRPr lang="ja-JP" altLang="en-US" sz="1400" b="1" dirty="0">
              <a:solidFill>
                <a:prstClr val="black"/>
              </a:solidFill>
            </a:endParaRPr>
          </a:p>
        </p:txBody>
      </p:sp>
      <p:sp>
        <p:nvSpPr>
          <p:cNvPr id="43" name="テキスト ボックス 42"/>
          <p:cNvSpPr txBox="1"/>
          <p:nvPr/>
        </p:nvSpPr>
        <p:spPr>
          <a:xfrm>
            <a:off x="1583011" y="607013"/>
            <a:ext cx="2324113" cy="307777"/>
          </a:xfrm>
          <a:prstGeom prst="rect">
            <a:avLst/>
          </a:prstGeom>
          <a:noFill/>
          <a:ln>
            <a:solidFill>
              <a:srgbClr val="FF0000"/>
            </a:solidFill>
          </a:ln>
        </p:spPr>
        <p:txBody>
          <a:bodyPr wrap="square" rtlCol="0">
            <a:spAutoFit/>
          </a:bodyPr>
          <a:lstStyle/>
          <a:p>
            <a:pPr algn="ctr"/>
            <a:r>
              <a:rPr lang="en-US" altLang="ja-JP" sz="1400" b="1" dirty="0" smtClean="0">
                <a:solidFill>
                  <a:prstClr val="black"/>
                </a:solidFill>
              </a:rPr>
              <a:t>2016</a:t>
            </a:r>
            <a:r>
              <a:rPr lang="ja-JP" altLang="en-US" sz="1400" b="1" dirty="0" smtClean="0">
                <a:solidFill>
                  <a:prstClr val="black"/>
                </a:solidFill>
              </a:rPr>
              <a:t>年度末に目指す姿</a:t>
            </a:r>
            <a:endParaRPr lang="ja-JP" altLang="en-US" sz="1400" b="1" dirty="0">
              <a:solidFill>
                <a:prstClr val="black"/>
              </a:solidFill>
            </a:endParaRPr>
          </a:p>
        </p:txBody>
      </p:sp>
      <p:sp>
        <p:nvSpPr>
          <p:cNvPr id="44" name="テキスト ボックス 43"/>
          <p:cNvSpPr txBox="1"/>
          <p:nvPr/>
        </p:nvSpPr>
        <p:spPr>
          <a:xfrm>
            <a:off x="4078793" y="591636"/>
            <a:ext cx="6688592" cy="307777"/>
          </a:xfrm>
          <a:prstGeom prst="rect">
            <a:avLst/>
          </a:prstGeom>
          <a:noFill/>
          <a:ln>
            <a:solidFill>
              <a:srgbClr val="FF0000"/>
            </a:solidFill>
          </a:ln>
        </p:spPr>
        <p:txBody>
          <a:bodyPr wrap="square" rtlCol="0">
            <a:spAutoFit/>
          </a:bodyPr>
          <a:lstStyle/>
          <a:p>
            <a:pPr algn="ctr"/>
            <a:r>
              <a:rPr lang="ja-JP" altLang="en-US" sz="1400" b="1" dirty="0" smtClean="0">
                <a:solidFill>
                  <a:prstClr val="black"/>
                </a:solidFill>
              </a:rPr>
              <a:t>３年間の取組結果と課題　</a:t>
            </a:r>
            <a:endParaRPr lang="ja-JP" altLang="en-US" sz="1400" b="1" dirty="0">
              <a:solidFill>
                <a:prstClr val="black"/>
              </a:solidFill>
            </a:endParaRPr>
          </a:p>
        </p:txBody>
      </p:sp>
      <p:sp>
        <p:nvSpPr>
          <p:cNvPr id="45" name="テキスト ボックス 44"/>
          <p:cNvSpPr txBox="1"/>
          <p:nvPr/>
        </p:nvSpPr>
        <p:spPr>
          <a:xfrm>
            <a:off x="10872045" y="600362"/>
            <a:ext cx="4110296" cy="314427"/>
          </a:xfrm>
          <a:prstGeom prst="rect">
            <a:avLst/>
          </a:prstGeom>
          <a:noFill/>
          <a:ln>
            <a:solidFill>
              <a:srgbClr val="FF0000"/>
            </a:solidFill>
          </a:ln>
        </p:spPr>
        <p:txBody>
          <a:bodyPr wrap="square" rtlCol="0" anchor="ctr" anchorCtr="0">
            <a:spAutoFit/>
          </a:bodyPr>
          <a:lstStyle/>
          <a:p>
            <a:pPr algn="ctr"/>
            <a:r>
              <a:rPr lang="ja-JP" altLang="en-US" sz="1400" b="1" dirty="0" smtClean="0">
                <a:solidFill>
                  <a:prstClr val="black"/>
                </a:solidFill>
              </a:rPr>
              <a:t>Ｈ２８年度　取組方針（社会実験から定着へ）　</a:t>
            </a:r>
            <a:endParaRPr lang="ja-JP" altLang="en-US" sz="1400" b="1" dirty="0">
              <a:solidFill>
                <a:prstClr val="black"/>
              </a:solidFill>
            </a:endParaRPr>
          </a:p>
        </p:txBody>
      </p:sp>
      <p:sp>
        <p:nvSpPr>
          <p:cNvPr id="48" name="テキスト ボックス 17"/>
          <p:cNvSpPr txBox="1"/>
          <p:nvPr/>
        </p:nvSpPr>
        <p:spPr>
          <a:xfrm>
            <a:off x="1660765" y="5772842"/>
            <a:ext cx="2082487" cy="2136627"/>
          </a:xfrm>
          <a:prstGeom prst="rect">
            <a:avLst/>
          </a:prstGeom>
          <a:noFill/>
          <a:ln w="6350">
            <a:noFill/>
            <a:prstDash val="sysDash"/>
          </a:ln>
          <a:effectLst/>
        </p:spPr>
        <p:style>
          <a:lnRef idx="0">
            <a:schemeClr val="accent1"/>
          </a:lnRef>
          <a:fillRef idx="0">
            <a:schemeClr val="accent1"/>
          </a:fillRef>
          <a:effectRef idx="0">
            <a:schemeClr val="accent1"/>
          </a:effectRef>
          <a:fontRef idx="minor">
            <a:schemeClr val="dk1"/>
          </a:fontRef>
        </p:style>
        <p:txBody>
          <a:bodyPr rot="0" spcFirstLastPara="0" vert="horz" wrap="square" lIns="0" tIns="0" rIns="0" bIns="0" numCol="1" spcCol="0" rtlCol="0" fromWordArt="0" anchor="t" anchorCtr="0" forceAA="0" compatLnSpc="1">
            <a:prstTxWarp prst="textNoShape">
              <a:avLst/>
            </a:prstTxWarp>
            <a:spAutoFit/>
          </a:bodyPr>
          <a:lstStyle/>
          <a:p>
            <a:pPr marL="180000" indent="-180000" algn="just">
              <a:spcBef>
                <a:spcPts val="600"/>
              </a:spcBef>
              <a:buFont typeface="Wingdings" panose="05000000000000000000" pitchFamily="2" charset="2"/>
              <a:buChar char="l"/>
            </a:pPr>
            <a:r>
              <a:rPr lang="ja-JP" altLang="en-US" sz="1200" b="1" spc="-3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川</a:t>
            </a:r>
            <a:r>
              <a:rPr lang="ja-JP" altLang="en-US" sz="1200" b="1" spc="-3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に向かい水辺を生かしたまちができる</a:t>
            </a:r>
          </a:p>
          <a:p>
            <a:pPr marL="180000" indent="-180000" algn="just">
              <a:spcBef>
                <a:spcPts val="600"/>
              </a:spcBef>
              <a:buFont typeface="Wingdings" panose="05000000000000000000" pitchFamily="2" charset="2"/>
              <a:buChar char="l"/>
            </a:pPr>
            <a:r>
              <a:rPr lang="ja-JP" altLang="en-US" sz="1200" b="1" spc="-3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定期船や観光クルーズ等の</a:t>
            </a:r>
            <a:r>
              <a:rPr lang="ja-JP" altLang="en-US" sz="1200" b="1" spc="-3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船が川を行き交っている</a:t>
            </a:r>
          </a:p>
          <a:p>
            <a:pPr marL="180000" indent="-180000" algn="just">
              <a:spcBef>
                <a:spcPts val="600"/>
              </a:spcBef>
              <a:buFont typeface="Wingdings" panose="05000000000000000000" pitchFamily="2" charset="2"/>
              <a:buChar char="l"/>
            </a:pPr>
            <a:r>
              <a:rPr lang="ja-JP" altLang="en-US" sz="1200" b="1" spc="-3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美しい水辺景観が広がり光で輝いて</a:t>
            </a:r>
            <a:r>
              <a:rPr lang="ja-JP" altLang="en-US" sz="1200" b="1" spc="-3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いると共に、ナイトクルーズ等も定着</a:t>
            </a:r>
            <a:endParaRPr lang="ja-JP" altLang="en-US" sz="1200" b="1" spc="-3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marL="180000" indent="-180000" algn="just">
              <a:spcBef>
                <a:spcPts val="600"/>
              </a:spcBef>
              <a:buFont typeface="Wingdings" panose="05000000000000000000" pitchFamily="2" charset="2"/>
              <a:buChar char="l"/>
            </a:pPr>
            <a:r>
              <a:rPr lang="ja-JP" altLang="en-US" sz="1200" b="1" spc="-3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情報発信、プロモーション等、水</a:t>
            </a:r>
            <a:r>
              <a:rPr lang="ja-JP" altLang="en-US" sz="1200" b="1" spc="-3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都大阪全体の魅力が向上し、</a:t>
            </a:r>
            <a:r>
              <a:rPr lang="ja-JP" altLang="en-US" sz="1200" b="1" spc="-3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国内外に水都大阪が知られ</a:t>
            </a:r>
            <a:r>
              <a:rPr lang="ja-JP" altLang="en-US" sz="1200" spc="-3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る</a:t>
            </a:r>
          </a:p>
        </p:txBody>
      </p:sp>
      <p:pic>
        <p:nvPicPr>
          <p:cNvPr id="49"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r="5772"/>
          <a:stretch>
            <a:fillRect/>
          </a:stretch>
        </p:blipFill>
        <p:spPr bwMode="auto">
          <a:xfrm>
            <a:off x="1722799" y="8006204"/>
            <a:ext cx="1457068" cy="1087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9" name="Picture 5"/>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722799" y="3617715"/>
            <a:ext cx="1188270" cy="7934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6" name="テキスト ボックス 65"/>
          <p:cNvSpPr txBox="1"/>
          <p:nvPr/>
        </p:nvSpPr>
        <p:spPr>
          <a:xfrm>
            <a:off x="14583948" y="1020760"/>
            <a:ext cx="369332" cy="4484057"/>
          </a:xfrm>
          <a:prstGeom prst="rect">
            <a:avLst/>
          </a:prstGeom>
          <a:noFill/>
          <a:ln>
            <a:solidFill>
              <a:srgbClr val="FF0000"/>
            </a:solidFill>
          </a:ln>
        </p:spPr>
        <p:txBody>
          <a:bodyPr vert="eaVert" wrap="square" rtlCol="0">
            <a:spAutoFit/>
          </a:bodyPr>
          <a:lstStyle/>
          <a:p>
            <a:pPr algn="dist"/>
            <a:r>
              <a:rPr lang="ja-JP" altLang="en-US" sz="1200" b="1" dirty="0" smtClean="0">
                <a:solidFill>
                  <a:prstClr val="black"/>
                </a:solidFill>
              </a:rPr>
              <a:t>水辺の拠点と舟運企画支援による賑わいの定着化</a:t>
            </a:r>
            <a:endParaRPr lang="ja-JP" altLang="en-US" sz="1200" b="1" dirty="0">
              <a:solidFill>
                <a:prstClr val="black"/>
              </a:solidFill>
            </a:endParaRPr>
          </a:p>
        </p:txBody>
      </p:sp>
      <p:sp>
        <p:nvSpPr>
          <p:cNvPr id="71" name="テキスト ボックス 70"/>
          <p:cNvSpPr txBox="1"/>
          <p:nvPr/>
        </p:nvSpPr>
        <p:spPr>
          <a:xfrm>
            <a:off x="14602513" y="5639279"/>
            <a:ext cx="369332" cy="4789287"/>
          </a:xfrm>
          <a:prstGeom prst="rect">
            <a:avLst/>
          </a:prstGeom>
          <a:noFill/>
          <a:ln>
            <a:solidFill>
              <a:srgbClr val="FF0000"/>
            </a:solidFill>
          </a:ln>
        </p:spPr>
        <p:txBody>
          <a:bodyPr vert="eaVert" wrap="square" rtlCol="0">
            <a:spAutoFit/>
          </a:bodyPr>
          <a:lstStyle/>
          <a:p>
            <a:r>
              <a:rPr lang="ja-JP" altLang="en-US" sz="1200" b="1" dirty="0" smtClean="0">
                <a:solidFill>
                  <a:prstClr val="black"/>
                </a:solidFill>
                <a:latin typeface="ＭＳ Ｐゴシック"/>
              </a:rPr>
              <a:t>水都大阪の</a:t>
            </a:r>
            <a:r>
              <a:rPr lang="ja-JP" altLang="en-US" sz="1200" b="1" kern="100" dirty="0">
                <a:solidFill>
                  <a:prstClr val="black"/>
                </a:solidFill>
                <a:latin typeface="Meiryo UI" panose="020B0604030504040204" pitchFamily="50" charset="-128"/>
                <a:ea typeface="Meiryo UI" panose="020B0604030504040204" pitchFamily="50" charset="-128"/>
                <a:cs typeface="Times New Roman" panose="02020603050405020304" pitchFamily="18" charset="0"/>
              </a:rPr>
              <a:t>情報のイメージ化、発信の拡大・</a:t>
            </a:r>
            <a:r>
              <a:rPr lang="ja-JP" altLang="en-US" sz="1200" b="1" kern="100" dirty="0" smtClean="0">
                <a:solidFill>
                  <a:prstClr val="black"/>
                </a:solidFill>
                <a:latin typeface="Meiryo UI" panose="020B0604030504040204" pitchFamily="50" charset="-128"/>
                <a:ea typeface="Meiryo UI" panose="020B0604030504040204" pitchFamily="50" charset="-128"/>
                <a:cs typeface="Times New Roman" panose="02020603050405020304" pitchFamily="18" charset="0"/>
              </a:rPr>
              <a:t>効率化 ⇒</a:t>
            </a:r>
            <a:r>
              <a:rPr lang="en-US" altLang="ja-JP" sz="1200" b="1" kern="100" dirty="0">
                <a:solidFill>
                  <a:prstClr val="black"/>
                </a:solidFill>
                <a:latin typeface="Meiryo UI" panose="020B0604030504040204" pitchFamily="50" charset="-128"/>
                <a:ea typeface="Meiryo UI" panose="020B0604030504040204" pitchFamily="50" charset="-128"/>
                <a:cs typeface="Times New Roman" panose="02020603050405020304" pitchFamily="18" charset="0"/>
              </a:rPr>
              <a:t> </a:t>
            </a:r>
            <a:r>
              <a:rPr lang="en-US" altLang="ja-JP" sz="1200" b="1" kern="100" dirty="0" smtClean="0">
                <a:solidFill>
                  <a:prstClr val="black"/>
                </a:solidFill>
                <a:latin typeface="Meiryo UI" panose="020B0604030504040204" pitchFamily="50" charset="-128"/>
                <a:ea typeface="Meiryo UI" panose="020B0604030504040204" pitchFamily="50" charset="-128"/>
                <a:cs typeface="Times New Roman" panose="02020603050405020304" pitchFamily="18" charset="0"/>
              </a:rPr>
              <a:t> </a:t>
            </a:r>
            <a:r>
              <a:rPr lang="ja-JP" altLang="en-US" sz="1200" b="1" dirty="0" smtClean="0">
                <a:solidFill>
                  <a:prstClr val="black"/>
                </a:solidFill>
                <a:latin typeface="ＭＳ Ｐゴシック"/>
              </a:rPr>
              <a:t>楽しみ方発信</a:t>
            </a:r>
            <a:endParaRPr lang="ja-JP" altLang="en-US" sz="1200" b="1" dirty="0">
              <a:solidFill>
                <a:prstClr val="black"/>
              </a:solidFill>
              <a:latin typeface="ＭＳ Ｐゴシック"/>
            </a:endParaRPr>
          </a:p>
        </p:txBody>
      </p:sp>
      <p:sp>
        <p:nvSpPr>
          <p:cNvPr id="50" name="正方形/長方形 49"/>
          <p:cNvSpPr/>
          <p:nvPr/>
        </p:nvSpPr>
        <p:spPr>
          <a:xfrm>
            <a:off x="4068098" y="9264746"/>
            <a:ext cx="10438162" cy="1168520"/>
          </a:xfrm>
          <a:prstGeom prst="rect">
            <a:avLst/>
          </a:prstGeom>
          <a:solidFill>
            <a:srgbClr val="FF99CC">
              <a:alpha val="29000"/>
            </a:srgbClr>
          </a:solidFill>
          <a:ln w="9525" cap="rnd">
            <a:solidFill>
              <a:schemeClr val="accent1">
                <a:shade val="50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anchor="t" anchorCtr="0"/>
          <a:lstStyle/>
          <a:p>
            <a:endParaRPr lang="en-US" altLang="ja-JP" sz="1000" spc="-40" dirty="0">
              <a:solidFill>
                <a:prstClr val="black"/>
              </a:solidFill>
              <a:latin typeface="Meiryo UI" panose="020B0604030504040204" pitchFamily="50" charset="-128"/>
              <a:ea typeface="Meiryo UI" panose="020B0604030504040204" pitchFamily="50" charset="-128"/>
            </a:endParaRPr>
          </a:p>
        </p:txBody>
      </p:sp>
      <p:sp>
        <p:nvSpPr>
          <p:cNvPr id="51" name="正方形/長方形 50"/>
          <p:cNvSpPr/>
          <p:nvPr/>
        </p:nvSpPr>
        <p:spPr>
          <a:xfrm>
            <a:off x="4061828" y="8966243"/>
            <a:ext cx="10457431" cy="300699"/>
          </a:xfrm>
          <a:prstGeom prst="rect">
            <a:avLst/>
          </a:prstGeom>
          <a:solidFill>
            <a:schemeClr val="tx1">
              <a:lumMod val="50000"/>
              <a:lumOff val="50000"/>
            </a:schemeClr>
          </a:solidFill>
          <a:ln w="9525" cap="rnd">
            <a:solidFill>
              <a:schemeClr val="accent1">
                <a:shade val="50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anchor="ctr"/>
          <a:lstStyle/>
          <a:p>
            <a:pPr defTabSz="861833">
              <a:defRPr/>
            </a:pPr>
            <a:r>
              <a:rPr lang="ja-JP" altLang="en-US" sz="1100" b="1" dirty="0" smtClean="0">
                <a:solidFill>
                  <a:prstClr val="white"/>
                </a:solidFill>
                <a:latin typeface="Meiryo UI" pitchFamily="50" charset="-128"/>
                <a:ea typeface="Meiryo UI" pitchFamily="50" charset="-128"/>
                <a:cs typeface="Meiryo UI" pitchFamily="50" charset="-128"/>
              </a:rPr>
              <a:t>　</a:t>
            </a:r>
            <a:r>
              <a:rPr lang="ja-JP" altLang="en-US" sz="1100" b="1" dirty="0">
                <a:solidFill>
                  <a:prstClr val="white"/>
                </a:solidFill>
                <a:latin typeface="Meiryo UI" pitchFamily="50" charset="-128"/>
                <a:ea typeface="Meiryo UI" pitchFamily="50" charset="-128"/>
                <a:cs typeface="Meiryo UI" pitchFamily="50" charset="-128"/>
              </a:rPr>
              <a:t>水</a:t>
            </a:r>
            <a:r>
              <a:rPr lang="ja-JP" altLang="en-US" sz="1100" b="1" dirty="0" smtClean="0">
                <a:solidFill>
                  <a:prstClr val="white"/>
                </a:solidFill>
                <a:latin typeface="Meiryo UI" pitchFamily="50" charset="-128"/>
                <a:ea typeface="Meiryo UI" pitchFamily="50" charset="-128"/>
                <a:cs typeface="Meiryo UI" pitchFamily="50" charset="-128"/>
              </a:rPr>
              <a:t>都大阪の推進体制（推進会議＋パートナーズ＋オーソリティ）　</a:t>
            </a:r>
            <a:endParaRPr lang="ja-JP" altLang="en-US" sz="1100" b="1" dirty="0">
              <a:solidFill>
                <a:prstClr val="white"/>
              </a:solidFill>
              <a:latin typeface="Meiryo UI" pitchFamily="50" charset="-128"/>
              <a:ea typeface="Meiryo UI" pitchFamily="50" charset="-128"/>
              <a:cs typeface="Meiryo UI" pitchFamily="50" charset="-128"/>
            </a:endParaRPr>
          </a:p>
        </p:txBody>
      </p:sp>
      <p:pic>
        <p:nvPicPr>
          <p:cNvPr id="54" name="図 53"/>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8252980" y="2409522"/>
            <a:ext cx="1275275" cy="850184"/>
          </a:xfrm>
          <a:prstGeom prst="rect">
            <a:avLst/>
          </a:prstGeom>
        </p:spPr>
      </p:pic>
      <p:sp>
        <p:nvSpPr>
          <p:cNvPr id="55" name="Text Box 11"/>
          <p:cNvSpPr txBox="1">
            <a:spLocks noChangeArrowheads="1"/>
          </p:cNvSpPr>
          <p:nvPr/>
        </p:nvSpPr>
        <p:spPr bwMode="auto">
          <a:xfrm>
            <a:off x="8482831" y="3316242"/>
            <a:ext cx="640908" cy="123111"/>
          </a:xfrm>
          <a:prstGeom prst="rect">
            <a:avLst/>
          </a:prstGeom>
          <a:noFill/>
          <a:ln w="9525">
            <a:noFill/>
            <a:miter lim="800000"/>
            <a:headEnd/>
            <a:tailEnd/>
          </a:ln>
        </p:spPr>
        <p:txBody>
          <a:bodyPr wrap="square" lIns="0" tIns="0" rIns="0" bIns="0">
            <a:spAutoFit/>
          </a:bodyPr>
          <a:lstStyle/>
          <a:p>
            <a:pPr defTabSz="518925"/>
            <a:r>
              <a:rPr lang="ja-JP" altLang="en-US" sz="800" b="1" dirty="0">
                <a:solidFill>
                  <a:prstClr val="black"/>
                </a:solidFill>
                <a:latin typeface="Meiryo UI" panose="020B0604030504040204" pitchFamily="50" charset="-128"/>
                <a:ea typeface="Meiryo UI" panose="020B0604030504040204" pitchFamily="50" charset="-128"/>
                <a:cs typeface="ＭＳ Ｐゴシック" pitchFamily="50" charset="-128"/>
              </a:rPr>
              <a:t>維新派</a:t>
            </a:r>
            <a:r>
              <a:rPr lang="ja-JP" altLang="en-US" sz="800" b="1" dirty="0" smtClean="0">
                <a:solidFill>
                  <a:prstClr val="black"/>
                </a:solidFill>
                <a:latin typeface="Meiryo UI" panose="020B0604030504040204" pitchFamily="50" charset="-128"/>
                <a:ea typeface="Meiryo UI" panose="020B0604030504040204" pitchFamily="50" charset="-128"/>
                <a:cs typeface="ＭＳ Ｐゴシック" pitchFamily="50" charset="-128"/>
              </a:rPr>
              <a:t>公演</a:t>
            </a:r>
            <a:endParaRPr lang="en-US" altLang="ja-JP" sz="800" b="1" dirty="0" smtClean="0">
              <a:solidFill>
                <a:prstClr val="black"/>
              </a:solidFill>
              <a:latin typeface="Meiryo UI" panose="020B0604030504040204" pitchFamily="50" charset="-128"/>
              <a:ea typeface="Meiryo UI" panose="020B0604030504040204" pitchFamily="50" charset="-128"/>
              <a:cs typeface="ＭＳ Ｐゴシック" pitchFamily="50" charset="-128"/>
            </a:endParaRPr>
          </a:p>
        </p:txBody>
      </p:sp>
      <p:sp>
        <p:nvSpPr>
          <p:cNvPr id="56" name="Text Box 11"/>
          <p:cNvSpPr txBox="1">
            <a:spLocks noChangeArrowheads="1"/>
          </p:cNvSpPr>
          <p:nvPr/>
        </p:nvSpPr>
        <p:spPr bwMode="auto">
          <a:xfrm>
            <a:off x="9674158" y="3380078"/>
            <a:ext cx="1341901" cy="123111"/>
          </a:xfrm>
          <a:prstGeom prst="rect">
            <a:avLst/>
          </a:prstGeom>
          <a:noFill/>
          <a:ln w="9525">
            <a:noFill/>
            <a:miter lim="800000"/>
            <a:headEnd/>
            <a:tailEnd/>
          </a:ln>
        </p:spPr>
        <p:txBody>
          <a:bodyPr wrap="square" lIns="0" tIns="0" rIns="0" bIns="0">
            <a:spAutoFit/>
          </a:bodyPr>
          <a:lstStyle/>
          <a:p>
            <a:pPr defTabSz="518925"/>
            <a:r>
              <a:rPr lang="ja-JP" altLang="en-US" sz="800" b="1" dirty="0">
                <a:solidFill>
                  <a:prstClr val="black"/>
                </a:solidFill>
                <a:latin typeface="Meiryo UI" panose="020B0604030504040204" pitchFamily="50" charset="-128"/>
                <a:ea typeface="Meiryo UI" panose="020B0604030504040204" pitchFamily="50" charset="-128"/>
                <a:cs typeface="ＭＳ Ｐゴシック" pitchFamily="50" charset="-128"/>
              </a:rPr>
              <a:t>中之島漁港＆みなと</a:t>
            </a:r>
            <a:r>
              <a:rPr lang="ja-JP" altLang="en-US" sz="800" b="1" dirty="0" smtClean="0">
                <a:solidFill>
                  <a:prstClr val="black"/>
                </a:solidFill>
                <a:latin typeface="Meiryo UI" panose="020B0604030504040204" pitchFamily="50" charset="-128"/>
                <a:ea typeface="Meiryo UI" panose="020B0604030504040204" pitchFamily="50" charset="-128"/>
                <a:cs typeface="ＭＳ Ｐゴシック" pitchFamily="50" charset="-128"/>
              </a:rPr>
              <a:t>食堂</a:t>
            </a:r>
            <a:endParaRPr lang="ja-JP" altLang="ja-JP" sz="800" b="1" dirty="0">
              <a:solidFill>
                <a:prstClr val="black"/>
              </a:solidFill>
              <a:latin typeface="Meiryo UI" panose="020B0604030504040204" pitchFamily="50" charset="-128"/>
              <a:ea typeface="Meiryo UI" panose="020B0604030504040204" pitchFamily="50" charset="-128"/>
              <a:cs typeface="ＭＳ Ｐゴシック" pitchFamily="50" charset="-128"/>
            </a:endParaRPr>
          </a:p>
        </p:txBody>
      </p:sp>
      <p:pic>
        <p:nvPicPr>
          <p:cNvPr id="57" name="図 56"/>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9550370" y="2428875"/>
            <a:ext cx="1192436" cy="794958"/>
          </a:xfrm>
          <a:prstGeom prst="rect">
            <a:avLst/>
          </a:prstGeom>
        </p:spPr>
      </p:pic>
      <p:sp>
        <p:nvSpPr>
          <p:cNvPr id="60" name="Text Box 11"/>
          <p:cNvSpPr txBox="1">
            <a:spLocks noChangeArrowheads="1"/>
          </p:cNvSpPr>
          <p:nvPr/>
        </p:nvSpPr>
        <p:spPr bwMode="auto">
          <a:xfrm>
            <a:off x="8340940" y="2257787"/>
            <a:ext cx="1313832" cy="123111"/>
          </a:xfrm>
          <a:prstGeom prst="rect">
            <a:avLst/>
          </a:prstGeom>
          <a:noFill/>
          <a:ln w="9525">
            <a:noFill/>
            <a:miter lim="800000"/>
            <a:headEnd/>
            <a:tailEnd/>
          </a:ln>
        </p:spPr>
        <p:txBody>
          <a:bodyPr wrap="square" lIns="0" tIns="0" rIns="0" bIns="0">
            <a:spAutoFit/>
          </a:bodyPr>
          <a:lstStyle/>
          <a:p>
            <a:pPr defTabSz="518925"/>
            <a:r>
              <a:rPr lang="ja-JP" altLang="en-US" sz="800" b="1" dirty="0" smtClean="0">
                <a:solidFill>
                  <a:prstClr val="black"/>
                </a:solidFill>
                <a:latin typeface="Meiryo UI" panose="020B0604030504040204" pitchFamily="50" charset="-128"/>
                <a:ea typeface="Meiryo UI" panose="020B0604030504040204" pitchFamily="50" charset="-128"/>
                <a:cs typeface="ＭＳ Ｐゴシック" pitchFamily="50" charset="-128"/>
              </a:rPr>
              <a:t>中之島オープンテラス</a:t>
            </a:r>
            <a:endParaRPr lang="ja-JP" altLang="ja-JP" sz="800" b="1" dirty="0">
              <a:solidFill>
                <a:prstClr val="black"/>
              </a:solidFill>
              <a:latin typeface="Meiryo UI" panose="020B0604030504040204" pitchFamily="50" charset="-128"/>
              <a:ea typeface="Meiryo UI" panose="020B0604030504040204" pitchFamily="50" charset="-128"/>
              <a:cs typeface="ＭＳ Ｐゴシック" pitchFamily="50" charset="-128"/>
            </a:endParaRPr>
          </a:p>
        </p:txBody>
      </p:sp>
      <p:pic>
        <p:nvPicPr>
          <p:cNvPr id="61" name="図 60"/>
          <p:cNvPicPr>
            <a:picLocks noChangeAspect="1"/>
          </p:cNvPicPr>
          <p:nvPr/>
        </p:nvPicPr>
        <p:blipFill rotWithShape="1">
          <a:blip r:embed="rId8" cstate="print">
            <a:extLst>
              <a:ext uri="{28A0092B-C50C-407E-A947-70E740481C1C}">
                <a14:useLocalDpi xmlns:a14="http://schemas.microsoft.com/office/drawing/2010/main" val="0"/>
              </a:ext>
            </a:extLst>
          </a:blip>
          <a:srcRect r="26846" b="11932"/>
          <a:stretch/>
        </p:blipFill>
        <p:spPr>
          <a:xfrm>
            <a:off x="9605349" y="1386932"/>
            <a:ext cx="1079539" cy="865883"/>
          </a:xfrm>
          <a:prstGeom prst="rect">
            <a:avLst/>
          </a:prstGeom>
        </p:spPr>
      </p:pic>
      <p:sp>
        <p:nvSpPr>
          <p:cNvPr id="62" name="Text Box 11"/>
          <p:cNvSpPr txBox="1">
            <a:spLocks noChangeArrowheads="1"/>
          </p:cNvSpPr>
          <p:nvPr/>
        </p:nvSpPr>
        <p:spPr bwMode="auto">
          <a:xfrm>
            <a:off x="9777201" y="2271357"/>
            <a:ext cx="844136" cy="123111"/>
          </a:xfrm>
          <a:prstGeom prst="rect">
            <a:avLst/>
          </a:prstGeom>
          <a:noFill/>
          <a:ln w="9525">
            <a:noFill/>
            <a:miter lim="800000"/>
            <a:headEnd/>
            <a:tailEnd/>
          </a:ln>
        </p:spPr>
        <p:txBody>
          <a:bodyPr wrap="square" lIns="0" tIns="0" rIns="0" bIns="0">
            <a:spAutoFit/>
          </a:bodyPr>
          <a:lstStyle/>
          <a:p>
            <a:pPr defTabSz="518925"/>
            <a:r>
              <a:rPr lang="ja-JP" altLang="en-US" sz="800" b="1" dirty="0" smtClean="0">
                <a:solidFill>
                  <a:prstClr val="black"/>
                </a:solidFill>
                <a:latin typeface="Meiryo UI" panose="020B0604030504040204" pitchFamily="50" charset="-128"/>
                <a:ea typeface="Meiryo UI" panose="020B0604030504040204" pitchFamily="50" charset="-128"/>
                <a:cs typeface="ＭＳ Ｐゴシック" pitchFamily="50" charset="-128"/>
              </a:rPr>
              <a:t>くう</a:t>
            </a:r>
            <a:r>
              <a:rPr lang="ja-JP" altLang="en-US" sz="800" b="1" dirty="0" err="1" smtClean="0">
                <a:solidFill>
                  <a:prstClr val="black"/>
                </a:solidFill>
                <a:latin typeface="Meiryo UI" panose="020B0604030504040204" pitchFamily="50" charset="-128"/>
                <a:ea typeface="Meiryo UI" panose="020B0604030504040204" pitchFamily="50" charset="-128"/>
                <a:cs typeface="ＭＳ Ｐゴシック" pitchFamily="50" charset="-128"/>
              </a:rPr>
              <a:t>そうの</a:t>
            </a:r>
            <a:r>
              <a:rPr lang="ja-JP" altLang="en-US" sz="800" b="1" dirty="0" smtClean="0">
                <a:solidFill>
                  <a:prstClr val="black"/>
                </a:solidFill>
                <a:latin typeface="Meiryo UI" panose="020B0604030504040204" pitchFamily="50" charset="-128"/>
                <a:ea typeface="Meiryo UI" panose="020B0604030504040204" pitchFamily="50" charset="-128"/>
                <a:cs typeface="ＭＳ Ｐゴシック" pitchFamily="50" charset="-128"/>
              </a:rPr>
              <a:t>島</a:t>
            </a:r>
            <a:endParaRPr lang="ja-JP" altLang="ja-JP" sz="800" b="1" dirty="0">
              <a:solidFill>
                <a:prstClr val="black"/>
              </a:solidFill>
              <a:latin typeface="Meiryo UI" panose="020B0604030504040204" pitchFamily="50" charset="-128"/>
              <a:ea typeface="Meiryo UI" panose="020B0604030504040204" pitchFamily="50" charset="-128"/>
              <a:cs typeface="ＭＳ Ｐゴシック" pitchFamily="50" charset="-128"/>
            </a:endParaRPr>
          </a:p>
        </p:txBody>
      </p:sp>
      <p:sp>
        <p:nvSpPr>
          <p:cNvPr id="63" name="テキスト ボックス 17"/>
          <p:cNvSpPr txBox="1"/>
          <p:nvPr/>
        </p:nvSpPr>
        <p:spPr>
          <a:xfrm>
            <a:off x="4204059" y="1352606"/>
            <a:ext cx="3999429" cy="2192908"/>
          </a:xfrm>
          <a:prstGeom prst="rect">
            <a:avLst/>
          </a:prstGeom>
          <a:noFill/>
          <a:ln w="6350">
            <a:noFill/>
            <a:prstDash val="sysDash"/>
          </a:ln>
          <a:effectLst/>
        </p:spPr>
        <p:style>
          <a:lnRef idx="0">
            <a:schemeClr val="accent1"/>
          </a:lnRef>
          <a:fillRef idx="0">
            <a:schemeClr val="accent1"/>
          </a:fillRef>
          <a:effectRef idx="0">
            <a:schemeClr val="accent1"/>
          </a:effectRef>
          <a:fontRef idx="minor">
            <a:schemeClr val="dk1"/>
          </a:fontRef>
        </p:style>
        <p:txBody>
          <a:bodyPr rot="0" spcFirstLastPara="0" vert="horz" wrap="square" lIns="0" tIns="0" rIns="0" bIns="0" numCol="1" spcCol="0" rtlCol="0" fromWordArt="0" anchor="t" anchorCtr="0" forceAA="0" compatLnSpc="1">
            <a:prstTxWarp prst="textNoShape">
              <a:avLst/>
            </a:prstTxWarp>
            <a:spAutoFit/>
          </a:bodyPr>
          <a:lstStyle/>
          <a:p>
            <a:pPr marL="144000" indent="-144000" algn="just">
              <a:spcBef>
                <a:spcPts val="300"/>
              </a:spcBef>
            </a:pPr>
            <a:r>
              <a:rPr lang="en-US" altLang="ja-JP" sz="1200" b="1" spc="-5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200" b="1" spc="-5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成果</a:t>
            </a:r>
            <a:r>
              <a:rPr lang="en-US" altLang="ja-JP" sz="1200" b="1" spc="-5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p>
          <a:p>
            <a:pPr marL="144000" indent="-144000" algn="just">
              <a:spcBef>
                <a:spcPts val="300"/>
              </a:spcBef>
            </a:pPr>
            <a:r>
              <a:rPr lang="ja-JP" altLang="en-US" sz="1200" b="1" spc="-5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200" b="1" spc="-5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公共空間活用の長期事業の社会</a:t>
            </a:r>
            <a:r>
              <a:rPr lang="ja-JP" altLang="en-US" sz="1200" b="1" spc="-5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実験と定着</a:t>
            </a:r>
            <a:endParaRPr lang="en-US" altLang="ja-JP" sz="1200" b="1" spc="-5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marL="144000" indent="-144000" algn="just">
              <a:spcBef>
                <a:spcPts val="300"/>
              </a:spcBef>
            </a:pPr>
            <a:r>
              <a:rPr lang="ja-JP" altLang="en-US" sz="1200" b="1" spc="-5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200" b="1" spc="-5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en-US" altLang="ja-JP" sz="1200" b="1" spc="-5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en-US" altLang="ja-JP" sz="1200" b="1" spc="-5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2</a:t>
            </a:r>
            <a:r>
              <a:rPr lang="ja-JP" altLang="en-US" sz="1200" b="1" spc="-5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大拠点</a:t>
            </a:r>
            <a:r>
              <a:rPr lang="ja-JP" altLang="en-US" sz="1200" b="1" spc="-5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賑わい</a:t>
            </a:r>
            <a:r>
              <a:rPr lang="ja-JP" altLang="en-US" sz="1200" b="1" spc="-5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と民間投資＆回収モデルの実践</a:t>
            </a:r>
            <a:r>
              <a:rPr lang="ja-JP" altLang="en-US" sz="1200" b="1" spc="-5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endParaRPr lang="en-US" altLang="ja-JP" sz="1200" b="1" spc="-5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marL="144000" indent="-144000" algn="just">
              <a:spcBef>
                <a:spcPts val="300"/>
              </a:spcBef>
            </a:pPr>
            <a:r>
              <a:rPr lang="ja-JP" altLang="en-US" sz="1200" spc="-5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200" spc="-15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中之島公園：オープンテラス＆グリーンマーケット</a:t>
            </a:r>
            <a:r>
              <a:rPr lang="en-US" altLang="ja-JP" sz="1200" spc="-15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200" spc="-15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事業者＆市民活動</a:t>
            </a:r>
            <a:r>
              <a:rPr lang="en-US" altLang="ja-JP" sz="1200" spc="-15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p>
          <a:p>
            <a:pPr marL="144000" indent="-144000" algn="just">
              <a:spcBef>
                <a:spcPts val="300"/>
              </a:spcBef>
            </a:pPr>
            <a:r>
              <a:rPr lang="ja-JP" altLang="en-US" sz="1200" spc="-5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・中之島</a:t>
            </a:r>
            <a:r>
              <a:rPr lang="en-US" altLang="ja-JP" sz="1200" spc="-5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GATE</a:t>
            </a:r>
            <a:r>
              <a:rPr lang="ja-JP" altLang="en-US" sz="1200" spc="-5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：インフラ投資＆</a:t>
            </a:r>
            <a:r>
              <a:rPr lang="ja-JP" altLang="en-US" sz="1200" spc="-5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事業者</a:t>
            </a:r>
            <a:r>
              <a:rPr lang="ja-JP" altLang="en-US" sz="1200" spc="-5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投資</a:t>
            </a:r>
            <a:r>
              <a:rPr lang="en-US" altLang="ja-JP" sz="1200" spc="-5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200" spc="-5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資</a:t>
            </a:r>
            <a:r>
              <a:rPr lang="ja-JP" altLang="en-US" sz="1200" spc="-5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200" spc="-5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利用料回収</a:t>
            </a:r>
            <a:r>
              <a:rPr lang="en-US" altLang="ja-JP" sz="1200" spc="-5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p>
          <a:p>
            <a:pPr marL="144000" indent="-144000" algn="just">
              <a:spcBef>
                <a:spcPts val="300"/>
              </a:spcBef>
            </a:pPr>
            <a:r>
              <a:rPr lang="ja-JP" altLang="en-US" sz="1200" b="1" spc="-5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■国内外からの評価</a:t>
            </a:r>
            <a:endParaRPr lang="en-US" altLang="ja-JP" sz="1200" b="1" spc="-5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marL="144000" indent="-144000" algn="just">
              <a:spcBef>
                <a:spcPts val="300"/>
              </a:spcBef>
            </a:pPr>
            <a:r>
              <a:rPr lang="ja-JP" altLang="en-US" sz="1200" spc="-5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・全国からの視察受入、国内外に水都発信</a:t>
            </a:r>
            <a:endParaRPr lang="en-US" altLang="ja-JP" sz="1200" spc="-50" dirty="0">
              <a:solidFill>
                <a:srgbClr val="FF0000"/>
              </a:solidFill>
              <a:latin typeface="Meiryo UI" panose="020B0604030504040204" pitchFamily="50" charset="-128"/>
              <a:ea typeface="Meiryo UI" panose="020B0604030504040204" pitchFamily="50" charset="-128"/>
              <a:cs typeface="Meiryo UI" panose="020B0604030504040204" pitchFamily="50" charset="-128"/>
            </a:endParaRPr>
          </a:p>
          <a:p>
            <a:pPr marL="144000" indent="-144000" algn="just">
              <a:spcBef>
                <a:spcPts val="300"/>
              </a:spcBef>
            </a:pPr>
            <a:r>
              <a:rPr lang="en-US" altLang="ja-JP" sz="1200" b="1" spc="-5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200" b="1" spc="-5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課題</a:t>
            </a:r>
            <a:r>
              <a:rPr lang="en-US" altLang="ja-JP" sz="1200" b="1" spc="-5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p>
          <a:p>
            <a:pPr marL="144000" indent="-144000" algn="just">
              <a:spcBef>
                <a:spcPts val="300"/>
              </a:spcBef>
            </a:pPr>
            <a:r>
              <a:rPr lang="ja-JP" altLang="en-US" sz="1200" b="1" spc="-5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■民間事業投資のための利用期間の確保</a:t>
            </a:r>
            <a:endParaRPr lang="en-US" altLang="ja-JP" sz="1200" b="1" spc="-5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marL="144000" indent="-144000" algn="just">
              <a:spcBef>
                <a:spcPts val="300"/>
              </a:spcBef>
            </a:pPr>
            <a:r>
              <a:rPr lang="ja-JP" altLang="en-US" sz="1200" b="1" spc="-5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200" b="1" spc="-15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事業者拡充と共に海の駅申請（福島区側）と賑わいの周辺連系</a:t>
            </a:r>
            <a:endParaRPr lang="en-US" altLang="ja-JP" sz="1200" b="1" spc="-15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64" name="テキスト ボックス 17"/>
          <p:cNvSpPr txBox="1"/>
          <p:nvPr/>
        </p:nvSpPr>
        <p:spPr>
          <a:xfrm>
            <a:off x="4223059" y="4068807"/>
            <a:ext cx="4660703" cy="2077492"/>
          </a:xfrm>
          <a:prstGeom prst="rect">
            <a:avLst/>
          </a:prstGeom>
          <a:noFill/>
          <a:ln w="6350">
            <a:noFill/>
            <a:prstDash val="sysDash"/>
          </a:ln>
          <a:effectLst/>
        </p:spPr>
        <p:style>
          <a:lnRef idx="0">
            <a:schemeClr val="accent1"/>
          </a:lnRef>
          <a:fillRef idx="0">
            <a:schemeClr val="accent1"/>
          </a:fillRef>
          <a:effectRef idx="0">
            <a:schemeClr val="accent1"/>
          </a:effectRef>
          <a:fontRef idx="minor">
            <a:schemeClr val="dk1"/>
          </a:fontRef>
        </p:style>
        <p:txBody>
          <a:bodyPr rot="0" spcFirstLastPara="0" vert="horz" wrap="square" lIns="0" tIns="0" rIns="0" bIns="0" numCol="1" spcCol="0" rtlCol="0" fromWordArt="0" anchor="t" anchorCtr="0" forceAA="0" compatLnSpc="1">
            <a:prstTxWarp prst="textNoShape">
              <a:avLst/>
            </a:prstTxWarp>
            <a:spAutoFit/>
          </a:bodyPr>
          <a:lstStyle/>
          <a:p>
            <a:pPr marL="144000" indent="-144000" algn="just">
              <a:spcBef>
                <a:spcPts val="200"/>
              </a:spcBef>
            </a:pPr>
            <a:r>
              <a:rPr lang="en-US" altLang="ja-JP" sz="1200" b="1" spc="-5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200" b="1" spc="-5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成果</a:t>
            </a:r>
            <a:r>
              <a:rPr lang="en-US" altLang="ja-JP" sz="1200" b="1" spc="-5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p>
          <a:p>
            <a:pPr marL="144000" indent="-144000" algn="just">
              <a:spcBef>
                <a:spcPts val="200"/>
              </a:spcBef>
            </a:pPr>
            <a:r>
              <a:rPr lang="ja-JP" altLang="en-US" sz="1200" b="1" spc="-5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■水都の風景づくりと、</a:t>
            </a:r>
            <a:r>
              <a:rPr lang="ja-JP" altLang="en-US" sz="1200" b="1" spc="-15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様々</a:t>
            </a:r>
            <a:r>
              <a:rPr lang="ja-JP" altLang="en-US" sz="1200" b="1" spc="-15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な舟運</a:t>
            </a:r>
            <a:r>
              <a:rPr lang="ja-JP" altLang="en-US" sz="1200" b="1" spc="-15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コンテンツの増加（実験と検証）</a:t>
            </a:r>
            <a:endParaRPr lang="en-US" altLang="ja-JP" sz="1200" b="1" spc="-15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marL="144000" indent="-144000" algn="just">
              <a:spcBef>
                <a:spcPts val="200"/>
              </a:spcBef>
            </a:pPr>
            <a:r>
              <a:rPr lang="ja-JP" altLang="en-US" sz="1200" b="1" spc="-15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200" b="1" spc="-15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200" spc="-15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ナイト＆ディナークルーズ</a:t>
            </a:r>
            <a:r>
              <a:rPr lang="ja-JP" altLang="en-US" sz="1200" spc="-15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、小型船、水上</a:t>
            </a:r>
            <a:r>
              <a:rPr lang="ja-JP" altLang="en-US" sz="1200" spc="-15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スポーツ等</a:t>
            </a:r>
            <a:r>
              <a:rPr lang="ja-JP" altLang="en-US" sz="1200" spc="-15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endParaRPr lang="en-US" altLang="ja-JP" sz="1200" spc="-15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marL="144000" indent="-144000" algn="just">
              <a:spcBef>
                <a:spcPts val="200"/>
              </a:spcBef>
            </a:pPr>
            <a:r>
              <a:rPr lang="ja-JP" altLang="en-US" sz="1200" b="1" spc="-5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■係留システム始動（</a:t>
            </a:r>
            <a:r>
              <a:rPr lang="en-US" altLang="ja-JP" sz="1200" b="1" spc="-5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6</a:t>
            </a:r>
            <a:r>
              <a:rPr lang="ja-JP" altLang="en-US" sz="1200" b="1" spc="-5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拠点）：</a:t>
            </a:r>
            <a:r>
              <a:rPr lang="ja-JP" altLang="en-US" sz="1200" spc="-5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大阪城・</a:t>
            </a:r>
            <a:r>
              <a:rPr lang="en-US" altLang="ja-JP" sz="1200" spc="-5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GATE</a:t>
            </a:r>
            <a:r>
              <a:rPr lang="ja-JP" altLang="en-US" sz="1200" spc="-5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サウス＆ノース・</a:t>
            </a:r>
            <a:r>
              <a:rPr lang="en-US" altLang="ja-JP" sz="1200" spc="-5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BANKS</a:t>
            </a:r>
            <a:endParaRPr lang="en-US" altLang="ja-JP" sz="1200" spc="-5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marL="144000" indent="-144000" algn="just">
              <a:spcBef>
                <a:spcPts val="200"/>
              </a:spcBef>
            </a:pPr>
            <a:r>
              <a:rPr lang="en-US" altLang="ja-JP" sz="1200" b="1" spc="-5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200" b="1" spc="-5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課題</a:t>
            </a:r>
            <a:r>
              <a:rPr lang="en-US" altLang="ja-JP" sz="1200" b="1" spc="-5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endParaRPr lang="en-US" altLang="ja-JP" sz="1200" b="1" spc="-5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marL="144000" indent="-144000" algn="just">
              <a:spcBef>
                <a:spcPts val="200"/>
              </a:spcBef>
            </a:pPr>
            <a:r>
              <a:rPr lang="ja-JP" altLang="en-US" sz="1200" b="1" spc="-5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■船のある風景づくりと</a:t>
            </a:r>
            <a:r>
              <a:rPr lang="ja-JP" altLang="en-US" sz="1200" b="1" spc="-5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200" b="1" spc="-5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定着</a:t>
            </a:r>
            <a:r>
              <a:rPr lang="ja-JP" altLang="en-US" sz="1200" b="1" spc="-5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させる</a:t>
            </a:r>
            <a:r>
              <a:rPr lang="ja-JP" altLang="en-US" sz="1200" b="1" spc="-5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仕組み・企画等</a:t>
            </a:r>
            <a:endParaRPr lang="en-US" altLang="ja-JP" sz="1200" b="1" spc="-5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marL="144000" indent="-144000" algn="just">
              <a:spcBef>
                <a:spcPts val="200"/>
              </a:spcBef>
            </a:pPr>
            <a:r>
              <a:rPr lang="ja-JP" altLang="en-US" sz="1200" spc="-5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・ナイトクルーズ等</a:t>
            </a:r>
            <a:r>
              <a:rPr lang="ja-JP" altLang="en-US" sz="1200" spc="-5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企画や拠点同士の連携強化等</a:t>
            </a:r>
            <a:endParaRPr lang="en-US" altLang="ja-JP" sz="1200" spc="-5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marL="144000" indent="-144000" algn="just">
              <a:spcBef>
                <a:spcPts val="200"/>
              </a:spcBef>
            </a:pPr>
            <a:r>
              <a:rPr lang="ja-JP" altLang="en-US" sz="1200" spc="-5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・ユーザー目線の利便性の向上や魅力伝達等</a:t>
            </a:r>
            <a:endParaRPr lang="en-US" altLang="ja-JP" sz="1200" spc="-5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marL="144000" indent="-144000" algn="just">
              <a:spcBef>
                <a:spcPts val="200"/>
              </a:spcBef>
            </a:pPr>
            <a:r>
              <a:rPr lang="ja-JP" altLang="en-US" sz="1200" b="1" spc="-5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■係留実験の更なる検証</a:t>
            </a:r>
            <a:endParaRPr lang="en-US" altLang="ja-JP" sz="1200" b="1" spc="-5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marL="144000" indent="-144000" algn="just">
              <a:spcBef>
                <a:spcPts val="200"/>
              </a:spcBef>
            </a:pPr>
            <a:r>
              <a:rPr lang="ja-JP" altLang="en-US" sz="1200" spc="-5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200" spc="-5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一時係留の弾力的運用や船着き場のターミナル化</a:t>
            </a:r>
            <a:endParaRPr lang="en-US" altLang="ja-JP" sz="1200" spc="-5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65" name="テキスト ボックス 17"/>
          <p:cNvSpPr txBox="1"/>
          <p:nvPr/>
        </p:nvSpPr>
        <p:spPr>
          <a:xfrm>
            <a:off x="4189440" y="6668752"/>
            <a:ext cx="4668776" cy="2159566"/>
          </a:xfrm>
          <a:prstGeom prst="rect">
            <a:avLst/>
          </a:prstGeom>
          <a:noFill/>
          <a:ln w="6350">
            <a:noFill/>
            <a:prstDash val="sysDash"/>
          </a:ln>
          <a:effectLst/>
        </p:spPr>
        <p:style>
          <a:lnRef idx="0">
            <a:schemeClr val="accent1"/>
          </a:lnRef>
          <a:fillRef idx="0">
            <a:schemeClr val="accent1"/>
          </a:fillRef>
          <a:effectRef idx="0">
            <a:schemeClr val="accent1"/>
          </a:effectRef>
          <a:fontRef idx="minor">
            <a:schemeClr val="dk1"/>
          </a:fontRef>
        </p:style>
        <p:txBody>
          <a:bodyPr rot="0" spcFirstLastPara="0" vert="horz" wrap="square" lIns="0" tIns="0" rIns="0" bIns="0" numCol="1" spcCol="0" rtlCol="0" fromWordArt="0" anchor="t" anchorCtr="0" forceAA="0" compatLnSpc="1">
            <a:prstTxWarp prst="textNoShape">
              <a:avLst/>
            </a:prstTxWarp>
            <a:spAutoFit/>
          </a:bodyPr>
          <a:lstStyle/>
          <a:p>
            <a:pPr marL="144000" indent="-144000" algn="just">
              <a:spcBef>
                <a:spcPts val="100"/>
              </a:spcBef>
            </a:pPr>
            <a:r>
              <a:rPr lang="en-US" altLang="ja-JP" sz="1200" b="1" spc="-5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200" b="1" spc="-5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成果</a:t>
            </a:r>
            <a:r>
              <a:rPr lang="en-US" altLang="ja-JP" sz="1200" b="1" spc="-5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p>
          <a:p>
            <a:pPr marL="144000" indent="-144000" algn="just">
              <a:spcBef>
                <a:spcPts val="100"/>
              </a:spcBef>
            </a:pPr>
            <a:r>
              <a:rPr lang="ja-JP" altLang="en-US" sz="1200" b="1" spc="-5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■国内外メディア掲載</a:t>
            </a:r>
            <a:endParaRPr lang="en-US" altLang="ja-JP" sz="1200" b="1" spc="-5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marL="82550" indent="-82550" algn="just">
              <a:spcBef>
                <a:spcPts val="100"/>
              </a:spcBef>
            </a:pPr>
            <a:r>
              <a:rPr lang="ja-JP" altLang="en-US" sz="1200" spc="-5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・新しい大阪の魅力として国内外ガイドブックで水都大阪の情報を発信</a:t>
            </a:r>
            <a:endParaRPr lang="en-US" altLang="ja-JP" sz="1200" spc="-5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marL="82550" indent="-82550" algn="just">
              <a:spcBef>
                <a:spcPts val="100"/>
              </a:spcBef>
            </a:pPr>
            <a:r>
              <a:rPr lang="ja-JP" altLang="en-US" sz="1200" b="1" spc="-5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en-US" altLang="ja-JP" sz="1200" b="1" spc="-5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WEB</a:t>
            </a:r>
            <a:r>
              <a:rPr lang="ja-JP" altLang="en-US" sz="1200" b="1" spc="-5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en-US" altLang="ja-JP" sz="1200" b="1" spc="-5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SNS</a:t>
            </a:r>
            <a:r>
              <a:rPr lang="ja-JP" altLang="en-US" sz="1200" b="1" spc="-5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の有効活用</a:t>
            </a:r>
            <a:endParaRPr lang="en-US" altLang="ja-JP" sz="1200" b="1" spc="-5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marL="82550" indent="-82550" algn="just">
              <a:spcBef>
                <a:spcPts val="100"/>
              </a:spcBef>
            </a:pPr>
            <a:r>
              <a:rPr lang="ja-JP" altLang="en-US" sz="1200" spc="-5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200" spc="-5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・国内外での口コミの伝播。スマホに対応した情報発信</a:t>
            </a:r>
            <a:endParaRPr lang="en-US" altLang="ja-JP" sz="1200" spc="-5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marL="144000" indent="-144000" algn="just">
              <a:spcBef>
                <a:spcPts val="100"/>
              </a:spcBef>
            </a:pPr>
            <a:r>
              <a:rPr lang="ja-JP" altLang="en-US" sz="1200" b="1" spc="-5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■年間プログラム認知</a:t>
            </a:r>
            <a:endParaRPr lang="en-US" altLang="ja-JP" sz="1200" b="1" spc="-5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marL="82550" indent="-82550" algn="just">
              <a:spcBef>
                <a:spcPts val="100"/>
              </a:spcBef>
            </a:pPr>
            <a:r>
              <a:rPr lang="ja-JP" altLang="en-US" sz="1200" spc="-5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200" spc="-5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・水辺の定常イベントとしてメディア等の認知が向上</a:t>
            </a:r>
            <a:endParaRPr lang="en-US" altLang="ja-JP" sz="1200" spc="-5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marL="144000" indent="-144000" algn="just">
              <a:spcBef>
                <a:spcPts val="100"/>
              </a:spcBef>
            </a:pPr>
            <a:r>
              <a:rPr lang="en-US" altLang="ja-JP" sz="1200" b="1" spc="-5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200" b="1" spc="-5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課題</a:t>
            </a:r>
            <a:r>
              <a:rPr lang="en-US" altLang="ja-JP" sz="1200" b="1" spc="-5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p>
          <a:p>
            <a:pPr marL="144000" indent="-144000" algn="just">
              <a:spcBef>
                <a:spcPts val="100"/>
              </a:spcBef>
            </a:pPr>
            <a:r>
              <a:rPr lang="ja-JP" altLang="en-US" sz="1200" spc="-5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200" b="1" spc="-5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水都大阪のブランディングの強化</a:t>
            </a:r>
            <a:endParaRPr lang="en-US" altLang="ja-JP" sz="1200" b="1" spc="-5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marL="144000" indent="-144000" algn="just">
              <a:spcBef>
                <a:spcPts val="100"/>
              </a:spcBef>
            </a:pPr>
            <a:r>
              <a:rPr lang="ja-JP" altLang="en-US" sz="1200" b="1" spc="-5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200" spc="-5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・水都のイメージ発信（夜景・船の行き交う風景等）</a:t>
            </a:r>
            <a:endParaRPr lang="en-US" altLang="ja-JP" sz="1200" spc="-5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marL="144000" indent="-144000" algn="just">
              <a:spcBef>
                <a:spcPts val="100"/>
              </a:spcBef>
            </a:pPr>
            <a:r>
              <a:rPr lang="ja-JP" altLang="en-US" sz="1200" b="1" spc="-5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■インバウンドの取り込みのための官民プロモーション強化（観光局他）</a:t>
            </a:r>
            <a:endParaRPr lang="en-US" altLang="ja-JP" sz="1200" b="1" spc="-5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67" name="テキスト ボックス 17"/>
          <p:cNvSpPr txBox="1"/>
          <p:nvPr/>
        </p:nvSpPr>
        <p:spPr>
          <a:xfrm>
            <a:off x="4261352" y="9361325"/>
            <a:ext cx="5151561" cy="854080"/>
          </a:xfrm>
          <a:prstGeom prst="rect">
            <a:avLst/>
          </a:prstGeom>
          <a:noFill/>
          <a:ln w="6350">
            <a:noFill/>
            <a:prstDash val="sysDash"/>
          </a:ln>
          <a:effectLst/>
        </p:spPr>
        <p:style>
          <a:lnRef idx="0">
            <a:schemeClr val="accent1"/>
          </a:lnRef>
          <a:fillRef idx="0">
            <a:schemeClr val="accent1"/>
          </a:fillRef>
          <a:effectRef idx="0">
            <a:schemeClr val="accent1"/>
          </a:effectRef>
          <a:fontRef idx="minor">
            <a:schemeClr val="dk1"/>
          </a:fontRef>
        </p:style>
        <p:txBody>
          <a:bodyPr rot="0" spcFirstLastPara="0" vert="horz" wrap="square" lIns="0" tIns="0" rIns="0" bIns="0" numCol="1" spcCol="0" rtlCol="0" fromWordArt="0" anchor="t" anchorCtr="0" forceAA="0" compatLnSpc="1">
            <a:prstTxWarp prst="textNoShape">
              <a:avLst/>
            </a:prstTxWarp>
            <a:spAutoFit/>
          </a:bodyPr>
          <a:lstStyle/>
          <a:p>
            <a:pPr marL="144000" indent="-144000" algn="just">
              <a:spcBef>
                <a:spcPts val="300"/>
              </a:spcBef>
            </a:pPr>
            <a:r>
              <a:rPr lang="en-US" altLang="ja-JP" sz="1200" b="1" spc="-5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200" b="1" spc="-5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成果</a:t>
            </a:r>
            <a:r>
              <a:rPr lang="en-US" altLang="ja-JP" sz="1200" b="1" spc="-5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p>
          <a:p>
            <a:pPr marL="144000" indent="-144000" algn="just">
              <a:spcBef>
                <a:spcPts val="300"/>
              </a:spcBef>
            </a:pPr>
            <a:r>
              <a:rPr lang="ja-JP" altLang="en-US" sz="1200" b="1" spc="-5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200" b="1" spc="-5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全国初の官民推進</a:t>
            </a:r>
            <a:r>
              <a:rPr lang="ja-JP" altLang="en-US" sz="1200" b="1" spc="-5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体制の構築</a:t>
            </a:r>
            <a:r>
              <a:rPr lang="ja-JP" altLang="en-US" sz="1200" b="1" spc="-5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200" b="1" spc="-5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経済界、府市都市魅力戦略の一体推進）</a:t>
            </a:r>
            <a:endParaRPr lang="en-US" altLang="ja-JP" sz="1200" b="1" spc="-5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marL="144000" indent="-144000" algn="just">
              <a:spcBef>
                <a:spcPts val="300"/>
              </a:spcBef>
            </a:pPr>
            <a:r>
              <a:rPr lang="ja-JP" altLang="en-US" sz="1200" b="1" spc="-5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■国内外からの</a:t>
            </a:r>
            <a:r>
              <a:rPr lang="ja-JP" altLang="en-US" sz="1200" b="1" spc="-5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評価（全国の行政機関、民間事業者等視察など、水都大阪を発信）</a:t>
            </a:r>
            <a:endParaRPr lang="en-US" altLang="ja-JP" sz="1200" b="1" spc="-5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marL="144000" indent="-144000" algn="just">
              <a:spcBef>
                <a:spcPts val="300"/>
              </a:spcBef>
            </a:pPr>
            <a:r>
              <a:rPr lang="ja-JP" altLang="en-US" sz="1200" b="1" spc="-5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■公共空間活用の事業モデル（社会実験からの展開）</a:t>
            </a:r>
            <a:endParaRPr lang="en-US" altLang="ja-JP" sz="1200" b="1" spc="-5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68" name="テキスト ボックス 17"/>
          <p:cNvSpPr txBox="1"/>
          <p:nvPr/>
        </p:nvSpPr>
        <p:spPr>
          <a:xfrm>
            <a:off x="9528255" y="9361325"/>
            <a:ext cx="4978005" cy="854080"/>
          </a:xfrm>
          <a:prstGeom prst="rect">
            <a:avLst/>
          </a:prstGeom>
          <a:noFill/>
          <a:ln w="6350">
            <a:noFill/>
            <a:prstDash val="sysDash"/>
          </a:ln>
          <a:effectLst/>
        </p:spPr>
        <p:style>
          <a:lnRef idx="0">
            <a:schemeClr val="accent1"/>
          </a:lnRef>
          <a:fillRef idx="0">
            <a:schemeClr val="accent1"/>
          </a:fillRef>
          <a:effectRef idx="0">
            <a:schemeClr val="accent1"/>
          </a:effectRef>
          <a:fontRef idx="minor">
            <a:schemeClr val="dk1"/>
          </a:fontRef>
        </p:style>
        <p:txBody>
          <a:bodyPr rot="0" spcFirstLastPara="0" vert="horz" wrap="square" lIns="0" tIns="0" rIns="0" bIns="0" numCol="1" spcCol="0" rtlCol="0" fromWordArt="0" anchor="t" anchorCtr="0" forceAA="0" compatLnSpc="1">
            <a:prstTxWarp prst="textNoShape">
              <a:avLst/>
            </a:prstTxWarp>
            <a:spAutoFit/>
          </a:bodyPr>
          <a:lstStyle/>
          <a:p>
            <a:pPr marL="144000" indent="-144000" algn="just">
              <a:spcBef>
                <a:spcPts val="300"/>
              </a:spcBef>
            </a:pPr>
            <a:r>
              <a:rPr lang="en-US" altLang="ja-JP" sz="1200" b="1" spc="-5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200" b="1" spc="-5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課題</a:t>
            </a:r>
            <a:r>
              <a:rPr lang="en-US" altLang="ja-JP" sz="1200" b="1" spc="-5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p>
          <a:p>
            <a:pPr marL="144000" indent="-144000">
              <a:spcBef>
                <a:spcPts val="300"/>
              </a:spcBef>
            </a:pPr>
            <a:r>
              <a:rPr lang="ja-JP" altLang="en-US" sz="1200" b="1" spc="-5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200" b="1" spc="-5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民間投資の内容や規模に応じた事業期間の確保</a:t>
            </a:r>
            <a:r>
              <a:rPr lang="ja-JP" altLang="en-US" sz="1200" b="1" spc="-50" dirty="0" smtClean="0">
                <a:solidFill>
                  <a:srgbClr val="FF0000"/>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200" b="1" spc="-5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及び、</a:t>
            </a:r>
            <a:r>
              <a:rPr lang="ja-JP" altLang="en-US" sz="1200" b="1" spc="-5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呼び込む手法の開発</a:t>
            </a:r>
            <a:endParaRPr lang="en-US" altLang="ja-JP" sz="1200" b="1" spc="-5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marL="144000" indent="-144000">
              <a:spcBef>
                <a:spcPts val="300"/>
              </a:spcBef>
            </a:pPr>
            <a:r>
              <a:rPr lang="ja-JP" altLang="en-US" sz="1200" b="1" spc="-5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■関係</a:t>
            </a:r>
            <a:r>
              <a:rPr lang="ja-JP" altLang="en-US" sz="1200" b="1" spc="-5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機関と</a:t>
            </a:r>
            <a:r>
              <a:rPr lang="ja-JP" altLang="en-US" sz="1200" b="1" spc="-5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の連携や役割</a:t>
            </a:r>
            <a:r>
              <a:rPr lang="ja-JP" altLang="en-US" sz="1200" b="1" spc="-5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分担</a:t>
            </a:r>
            <a:r>
              <a:rPr lang="ja-JP" altLang="en-US" sz="1200" b="1" spc="-5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等</a:t>
            </a:r>
            <a:r>
              <a:rPr lang="en-US" altLang="ja-JP" sz="1200" b="1" spc="-5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200" b="1" spc="-5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観光局等とプロモーションの連携強化　　</a:t>
            </a:r>
            <a:endParaRPr lang="en-US" altLang="ja-JP" sz="1200" b="1" spc="-5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marL="144000" indent="-144000" algn="just">
              <a:spcBef>
                <a:spcPts val="300"/>
              </a:spcBef>
            </a:pPr>
            <a:r>
              <a:rPr lang="ja-JP" altLang="en-US" sz="1200" b="1" spc="-5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■パートナーズ</a:t>
            </a:r>
            <a:r>
              <a:rPr lang="ja-JP" altLang="en-US" sz="1200" b="1" spc="-5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とオーソリティ</a:t>
            </a:r>
            <a:r>
              <a:rPr lang="ja-JP" altLang="en-US" sz="1200" b="1" spc="-5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の役割を</a:t>
            </a:r>
            <a:r>
              <a:rPr lang="ja-JP" altLang="en-US" sz="1200" b="1" spc="-5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踏まえた連携の強化</a:t>
            </a:r>
            <a:endParaRPr lang="en-US" altLang="ja-JP" sz="1200" b="1" strike="sngStrike" spc="-5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pic>
        <p:nvPicPr>
          <p:cNvPr id="70" name="Picture 4"/>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10084958" y="6662157"/>
            <a:ext cx="575639" cy="91578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nvGrpSpPr>
          <p:cNvPr id="72" name="グループ化 71"/>
          <p:cNvGrpSpPr/>
          <p:nvPr/>
        </p:nvGrpSpPr>
        <p:grpSpPr>
          <a:xfrm>
            <a:off x="8997856" y="6641399"/>
            <a:ext cx="943462" cy="950418"/>
            <a:chOff x="358617" y="5633955"/>
            <a:chExt cx="1656184" cy="1668395"/>
          </a:xfrm>
        </p:grpSpPr>
        <p:grpSp>
          <p:nvGrpSpPr>
            <p:cNvPr id="73" name="グループ化 72"/>
            <p:cNvGrpSpPr/>
            <p:nvPr/>
          </p:nvGrpSpPr>
          <p:grpSpPr>
            <a:xfrm>
              <a:off x="399222" y="5633955"/>
              <a:ext cx="1587821" cy="1427174"/>
              <a:chOff x="466756" y="5680939"/>
              <a:chExt cx="1409600" cy="1266985"/>
            </a:xfrm>
          </p:grpSpPr>
          <p:pic>
            <p:nvPicPr>
              <p:cNvPr id="75" name="図 74"/>
              <p:cNvPicPr>
                <a:picLocks noChangeAspect="1"/>
              </p:cNvPicPr>
              <p:nvPr/>
            </p:nvPicPr>
            <p:blipFill rotWithShape="1">
              <a:blip r:embed="rId10" cstate="print">
                <a:extLst>
                  <a:ext uri="{28A0092B-C50C-407E-A947-70E740481C1C}">
                    <a14:useLocalDpi xmlns:a14="http://schemas.microsoft.com/office/drawing/2010/main" val="0"/>
                  </a:ext>
                </a:extLst>
              </a:blip>
              <a:srcRect t="10622"/>
              <a:stretch/>
            </p:blipFill>
            <p:spPr>
              <a:xfrm>
                <a:off x="466756" y="6003022"/>
                <a:ext cx="1409600" cy="944902"/>
              </a:xfrm>
              <a:prstGeom prst="rect">
                <a:avLst/>
              </a:prstGeom>
            </p:spPr>
          </p:pic>
          <p:pic>
            <p:nvPicPr>
              <p:cNvPr id="76" name="図 75"/>
              <p:cNvPicPr>
                <a:picLocks noChangeAspect="1"/>
              </p:cNvPicPr>
              <p:nvPr/>
            </p:nvPicPr>
            <p:blipFill rotWithShape="1">
              <a:blip r:embed="rId11" cstate="print">
                <a:extLst>
                  <a:ext uri="{28A0092B-C50C-407E-A947-70E740481C1C}">
                    <a14:useLocalDpi xmlns:a14="http://schemas.microsoft.com/office/drawing/2010/main" val="0"/>
                  </a:ext>
                </a:extLst>
              </a:blip>
              <a:srcRect l="43310" t="35451" r="48312" b="50741"/>
              <a:stretch/>
            </p:blipFill>
            <p:spPr>
              <a:xfrm>
                <a:off x="491698" y="5850224"/>
                <a:ext cx="217253" cy="156357"/>
              </a:xfrm>
              <a:prstGeom prst="rect">
                <a:avLst/>
              </a:prstGeom>
              <a:noFill/>
              <a:effectLst>
                <a:outerShdw blurRad="25400" dist="12700" dir="2340000" sx="99000" sy="99000" algn="tl" rotWithShape="0">
                  <a:schemeClr val="tx1">
                    <a:lumMod val="85000"/>
                    <a:lumOff val="15000"/>
                    <a:alpha val="79000"/>
                  </a:schemeClr>
                </a:outerShdw>
              </a:effectLst>
            </p:spPr>
          </p:pic>
          <p:pic>
            <p:nvPicPr>
              <p:cNvPr id="77" name="図 76"/>
              <p:cNvPicPr>
                <a:picLocks noChangeAspect="1"/>
              </p:cNvPicPr>
              <p:nvPr/>
            </p:nvPicPr>
            <p:blipFill rotWithShape="1">
              <a:blip r:embed="rId11" cstate="print">
                <a:extLst>
                  <a:ext uri="{28A0092B-C50C-407E-A947-70E740481C1C}">
                    <a14:useLocalDpi xmlns:a14="http://schemas.microsoft.com/office/drawing/2010/main" val="0"/>
                  </a:ext>
                </a:extLst>
              </a:blip>
              <a:srcRect l="53985" t="34373" r="37768" b="51818"/>
              <a:stretch/>
            </p:blipFill>
            <p:spPr>
              <a:xfrm>
                <a:off x="747755" y="5850224"/>
                <a:ext cx="213860" cy="156357"/>
              </a:xfrm>
              <a:prstGeom prst="rect">
                <a:avLst/>
              </a:prstGeom>
              <a:noFill/>
              <a:effectLst>
                <a:outerShdw blurRad="25400" dist="12700" dir="2340000" sx="99000" sy="99000" algn="tl" rotWithShape="0">
                  <a:schemeClr val="tx1">
                    <a:lumMod val="85000"/>
                    <a:lumOff val="15000"/>
                    <a:alpha val="79000"/>
                  </a:schemeClr>
                </a:outerShdw>
              </a:effectLst>
            </p:spPr>
          </p:pic>
          <p:pic>
            <p:nvPicPr>
              <p:cNvPr id="78" name="図 77"/>
              <p:cNvPicPr>
                <a:picLocks noChangeAspect="1"/>
              </p:cNvPicPr>
              <p:nvPr/>
            </p:nvPicPr>
            <p:blipFill rotWithShape="1">
              <a:blip r:embed="rId11" cstate="print">
                <a:extLst>
                  <a:ext uri="{28A0092B-C50C-407E-A947-70E740481C1C}">
                    <a14:useLocalDpi xmlns:a14="http://schemas.microsoft.com/office/drawing/2010/main" val="0"/>
                  </a:ext>
                </a:extLst>
              </a:blip>
              <a:srcRect l="64093" t="35055" r="27481" b="51135"/>
              <a:stretch/>
            </p:blipFill>
            <p:spPr>
              <a:xfrm>
                <a:off x="1012171" y="5850224"/>
                <a:ext cx="218515" cy="156358"/>
              </a:xfrm>
              <a:prstGeom prst="rect">
                <a:avLst/>
              </a:prstGeom>
              <a:noFill/>
              <a:effectLst>
                <a:outerShdw blurRad="25400" dist="12700" dir="2340000" sx="99000" sy="99000" algn="tl" rotWithShape="0">
                  <a:schemeClr val="tx1">
                    <a:lumMod val="85000"/>
                    <a:lumOff val="15000"/>
                    <a:alpha val="79000"/>
                  </a:schemeClr>
                </a:outerShdw>
              </a:effectLst>
            </p:spPr>
          </p:pic>
          <p:pic>
            <p:nvPicPr>
              <p:cNvPr id="79" name="図 78"/>
              <p:cNvPicPr>
                <a:picLocks noChangeAspect="1"/>
              </p:cNvPicPr>
              <p:nvPr/>
            </p:nvPicPr>
            <p:blipFill rotWithShape="1">
              <a:blip r:embed="rId11" cstate="print">
                <a:extLst>
                  <a:ext uri="{28A0092B-C50C-407E-A947-70E740481C1C}">
                    <a14:useLocalDpi xmlns:a14="http://schemas.microsoft.com/office/drawing/2010/main" val="0"/>
                  </a:ext>
                </a:extLst>
              </a:blip>
              <a:srcRect l="64424" t="35055" r="27150" b="51135"/>
              <a:stretch/>
            </p:blipFill>
            <p:spPr>
              <a:xfrm>
                <a:off x="1315391" y="5680939"/>
                <a:ext cx="218515" cy="156358"/>
              </a:xfrm>
              <a:prstGeom prst="rect">
                <a:avLst/>
              </a:prstGeom>
              <a:noFill/>
              <a:effectLst>
                <a:outerShdw blurRad="25400" dist="12700" dir="2340000" sx="99000" sy="99000" algn="tl" rotWithShape="0">
                  <a:schemeClr val="tx1">
                    <a:lumMod val="85000"/>
                    <a:lumOff val="15000"/>
                    <a:alpha val="79000"/>
                  </a:schemeClr>
                </a:outerShdw>
              </a:effectLst>
            </p:spPr>
          </p:pic>
          <p:pic>
            <p:nvPicPr>
              <p:cNvPr id="80" name="図 79"/>
              <p:cNvPicPr>
                <a:picLocks noChangeAspect="1"/>
              </p:cNvPicPr>
              <p:nvPr/>
            </p:nvPicPr>
            <p:blipFill rotWithShape="1">
              <a:blip r:embed="rId11" cstate="print">
                <a:extLst>
                  <a:ext uri="{28A0092B-C50C-407E-A947-70E740481C1C}">
                    <a14:useLocalDpi xmlns:a14="http://schemas.microsoft.com/office/drawing/2010/main" val="0"/>
                  </a:ext>
                </a:extLst>
              </a:blip>
              <a:srcRect l="75382" t="35055" r="16192" b="51135"/>
              <a:stretch/>
            </p:blipFill>
            <p:spPr>
              <a:xfrm>
                <a:off x="1597687" y="5850224"/>
                <a:ext cx="218515" cy="156358"/>
              </a:xfrm>
              <a:prstGeom prst="rect">
                <a:avLst/>
              </a:prstGeom>
              <a:noFill/>
              <a:effectLst>
                <a:outerShdw blurRad="25400" dist="12700" dir="2340000" sx="99000" sy="99000" algn="tl" rotWithShape="0">
                  <a:schemeClr val="tx1">
                    <a:lumMod val="85000"/>
                    <a:lumOff val="15000"/>
                    <a:alpha val="79000"/>
                  </a:schemeClr>
                </a:outerShdw>
              </a:effectLst>
            </p:spPr>
          </p:pic>
          <p:pic>
            <p:nvPicPr>
              <p:cNvPr id="81" name="図 80"/>
              <p:cNvPicPr>
                <a:picLocks noChangeAspect="1"/>
              </p:cNvPicPr>
              <p:nvPr/>
            </p:nvPicPr>
            <p:blipFill rotWithShape="1">
              <a:blip r:embed="rId11" cstate="print">
                <a:extLst>
                  <a:ext uri="{28A0092B-C50C-407E-A947-70E740481C1C}">
                    <a14:useLocalDpi xmlns:a14="http://schemas.microsoft.com/office/drawing/2010/main" val="0"/>
                  </a:ext>
                </a:extLst>
              </a:blip>
              <a:srcRect l="86043" t="34912" r="5531" b="51278"/>
              <a:stretch/>
            </p:blipFill>
            <p:spPr>
              <a:xfrm>
                <a:off x="1315391" y="5844653"/>
                <a:ext cx="218515" cy="156358"/>
              </a:xfrm>
              <a:prstGeom prst="rect">
                <a:avLst/>
              </a:prstGeom>
              <a:noFill/>
              <a:effectLst>
                <a:outerShdw blurRad="25400" dist="12700" dir="2340000" sx="99000" sy="99000" algn="tl" rotWithShape="0">
                  <a:schemeClr val="tx1">
                    <a:lumMod val="85000"/>
                    <a:lumOff val="15000"/>
                    <a:alpha val="79000"/>
                  </a:schemeClr>
                </a:outerShdw>
              </a:effectLst>
            </p:spPr>
          </p:pic>
        </p:grpSp>
        <p:pic>
          <p:nvPicPr>
            <p:cNvPr id="74" name="図 73"/>
            <p:cNvPicPr>
              <a:picLocks noChangeAspect="1"/>
            </p:cNvPicPr>
            <p:nvPr/>
          </p:nvPicPr>
          <p:blipFill rotWithShape="1">
            <a:blip r:embed="rId12" cstate="print">
              <a:extLst>
                <a:ext uri="{28A0092B-C50C-407E-A947-70E740481C1C}">
                  <a14:useLocalDpi xmlns:a14="http://schemas.microsoft.com/office/drawing/2010/main" val="0"/>
                </a:ext>
              </a:extLst>
            </a:blip>
            <a:srcRect l="-2359" t="-6777" r="-995" b="-6421"/>
            <a:stretch/>
          </p:blipFill>
          <p:spPr>
            <a:xfrm>
              <a:off x="358617" y="6510262"/>
              <a:ext cx="1656184" cy="792088"/>
            </a:xfrm>
            <a:prstGeom prst="rect">
              <a:avLst/>
            </a:prstGeom>
            <a:noFill/>
            <a:effectLst/>
          </p:spPr>
        </p:pic>
      </p:grpSp>
      <p:pic>
        <p:nvPicPr>
          <p:cNvPr id="91" name="図 90"/>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8234097" y="1372443"/>
            <a:ext cx="1299333" cy="865883"/>
          </a:xfrm>
          <a:prstGeom prst="rect">
            <a:avLst/>
          </a:prstGeom>
        </p:spPr>
      </p:pic>
      <p:sp>
        <p:nvSpPr>
          <p:cNvPr id="82" name="テキスト ボックス 17"/>
          <p:cNvSpPr txBox="1"/>
          <p:nvPr/>
        </p:nvSpPr>
        <p:spPr>
          <a:xfrm>
            <a:off x="1606372" y="1127583"/>
            <a:ext cx="2136880" cy="3077766"/>
          </a:xfrm>
          <a:prstGeom prst="rect">
            <a:avLst/>
          </a:prstGeom>
          <a:noFill/>
          <a:ln w="6350">
            <a:noFill/>
            <a:prstDash val="sysDash"/>
          </a:ln>
          <a:effectLst/>
        </p:spPr>
        <p:style>
          <a:lnRef idx="0">
            <a:schemeClr val="accent1"/>
          </a:lnRef>
          <a:fillRef idx="0">
            <a:schemeClr val="accent1"/>
          </a:fillRef>
          <a:effectRef idx="0">
            <a:schemeClr val="accent1"/>
          </a:effectRef>
          <a:fontRef idx="minor">
            <a:schemeClr val="dk1"/>
          </a:fontRef>
        </p:style>
        <p:txBody>
          <a:bodyPr rot="0" spcFirstLastPara="0" vert="horz" wrap="square" lIns="0" tIns="0" rIns="0" bIns="0" numCol="1" spcCol="0" rtlCol="0" fromWordArt="0" anchor="t" anchorCtr="0" forceAA="0" compatLnSpc="1">
            <a:prstTxWarp prst="textNoShape">
              <a:avLst/>
            </a:prstTxWarp>
            <a:spAutoFit/>
          </a:bodyPr>
          <a:lstStyle>
            <a:defPPr>
              <a:defRPr lang="ja-JP"/>
            </a:defPPr>
            <a:lvl1pPr marL="0" algn="l" defTabSz="1238921" rtl="0" eaLnBrk="1" latinLnBrk="0" hangingPunct="1">
              <a:defRPr kumimoji="1" sz="2439" kern="1200">
                <a:solidFill>
                  <a:schemeClr val="dk1"/>
                </a:solidFill>
                <a:latin typeface="+mn-lt"/>
                <a:ea typeface="+mn-ea"/>
                <a:cs typeface="+mn-cs"/>
              </a:defRPr>
            </a:lvl1pPr>
            <a:lvl2pPr marL="619460" algn="l" defTabSz="1238921" rtl="0" eaLnBrk="1" latinLnBrk="0" hangingPunct="1">
              <a:defRPr kumimoji="1" sz="2439" kern="1200">
                <a:solidFill>
                  <a:schemeClr val="dk1"/>
                </a:solidFill>
                <a:latin typeface="+mn-lt"/>
                <a:ea typeface="+mn-ea"/>
                <a:cs typeface="+mn-cs"/>
              </a:defRPr>
            </a:lvl2pPr>
            <a:lvl3pPr marL="1238921" algn="l" defTabSz="1238921" rtl="0" eaLnBrk="1" latinLnBrk="0" hangingPunct="1">
              <a:defRPr kumimoji="1" sz="2439" kern="1200">
                <a:solidFill>
                  <a:schemeClr val="dk1"/>
                </a:solidFill>
                <a:latin typeface="+mn-lt"/>
                <a:ea typeface="+mn-ea"/>
                <a:cs typeface="+mn-cs"/>
              </a:defRPr>
            </a:lvl3pPr>
            <a:lvl4pPr marL="1858381" algn="l" defTabSz="1238921" rtl="0" eaLnBrk="1" latinLnBrk="0" hangingPunct="1">
              <a:defRPr kumimoji="1" sz="2439" kern="1200">
                <a:solidFill>
                  <a:schemeClr val="dk1"/>
                </a:solidFill>
                <a:latin typeface="+mn-lt"/>
                <a:ea typeface="+mn-ea"/>
                <a:cs typeface="+mn-cs"/>
              </a:defRPr>
            </a:lvl4pPr>
            <a:lvl5pPr marL="2477841" algn="l" defTabSz="1238921" rtl="0" eaLnBrk="1" latinLnBrk="0" hangingPunct="1">
              <a:defRPr kumimoji="1" sz="2439" kern="1200">
                <a:solidFill>
                  <a:schemeClr val="dk1"/>
                </a:solidFill>
                <a:latin typeface="+mn-lt"/>
                <a:ea typeface="+mn-ea"/>
                <a:cs typeface="+mn-cs"/>
              </a:defRPr>
            </a:lvl5pPr>
            <a:lvl6pPr marL="3097301" algn="l" defTabSz="1238921" rtl="0" eaLnBrk="1" latinLnBrk="0" hangingPunct="1">
              <a:defRPr kumimoji="1" sz="2439" kern="1200">
                <a:solidFill>
                  <a:schemeClr val="dk1"/>
                </a:solidFill>
                <a:latin typeface="+mn-lt"/>
                <a:ea typeface="+mn-ea"/>
                <a:cs typeface="+mn-cs"/>
              </a:defRPr>
            </a:lvl6pPr>
            <a:lvl7pPr marL="3716762" algn="l" defTabSz="1238921" rtl="0" eaLnBrk="1" latinLnBrk="0" hangingPunct="1">
              <a:defRPr kumimoji="1" sz="2439" kern="1200">
                <a:solidFill>
                  <a:schemeClr val="dk1"/>
                </a:solidFill>
                <a:latin typeface="+mn-lt"/>
                <a:ea typeface="+mn-ea"/>
                <a:cs typeface="+mn-cs"/>
              </a:defRPr>
            </a:lvl7pPr>
            <a:lvl8pPr marL="4336222" algn="l" defTabSz="1238921" rtl="0" eaLnBrk="1" latinLnBrk="0" hangingPunct="1">
              <a:defRPr kumimoji="1" sz="2439" kern="1200">
                <a:solidFill>
                  <a:schemeClr val="dk1"/>
                </a:solidFill>
                <a:latin typeface="+mn-lt"/>
                <a:ea typeface="+mn-ea"/>
                <a:cs typeface="+mn-cs"/>
              </a:defRPr>
            </a:lvl8pPr>
            <a:lvl9pPr marL="4955682" algn="l" defTabSz="1238921" rtl="0" eaLnBrk="1" latinLnBrk="0" hangingPunct="1">
              <a:defRPr kumimoji="1" sz="2439" kern="1200">
                <a:solidFill>
                  <a:schemeClr val="dk1"/>
                </a:solidFill>
                <a:latin typeface="+mn-lt"/>
                <a:ea typeface="+mn-ea"/>
                <a:cs typeface="+mn-cs"/>
              </a:defRPr>
            </a:lvl9pPr>
          </a:lstStyle>
          <a:p>
            <a:pPr algn="just">
              <a:spcBef>
                <a:spcPts val="600"/>
              </a:spcBef>
            </a:pPr>
            <a:r>
              <a:rPr lang="ja-JP" altLang="en-US" sz="1200" spc="-5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en-US" altLang="ja-JP" sz="1200" b="1" spc="-5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200" b="1" spc="-5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中之島公園</a:t>
            </a:r>
            <a:r>
              <a:rPr lang="en-US" altLang="ja-JP" sz="1200" b="1" spc="-5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p>
          <a:p>
            <a:pPr marL="144000" algn="just">
              <a:spcBef>
                <a:spcPts val="300"/>
              </a:spcBef>
            </a:pPr>
            <a:r>
              <a:rPr lang="ja-JP" altLang="en-US" sz="1200" b="1" spc="-5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賑わいが定着し、府民</a:t>
            </a:r>
            <a:r>
              <a:rPr lang="ja-JP" altLang="en-US" sz="1200" b="1" spc="-5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・市民のさらなる憩いの場と</a:t>
            </a:r>
            <a:r>
              <a:rPr lang="ja-JP" altLang="en-US" sz="1200" b="1" spc="-5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なると共に、インバウンドでも注目を浴びる</a:t>
            </a:r>
            <a:endParaRPr lang="ja-JP" altLang="en-US" sz="1200" b="1" spc="-5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gn="just">
              <a:spcBef>
                <a:spcPts val="600"/>
              </a:spcBef>
            </a:pPr>
            <a:r>
              <a:rPr lang="ja-JP" altLang="en-US" sz="1200" b="1" spc="-5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en-US" altLang="ja-JP" sz="1200" b="1" spc="-5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200" b="1" spc="-5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中之島</a:t>
            </a:r>
            <a:r>
              <a:rPr lang="en-US" sz="1200" b="1" spc="-5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GATE</a:t>
            </a:r>
            <a:r>
              <a:rPr lang="en-US" sz="1200" b="1" spc="-5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endParaRPr lang="en-US" altLang="ja-JP" sz="1200" b="1" spc="-5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marL="144000" algn="just">
              <a:spcBef>
                <a:spcPts val="300"/>
              </a:spcBef>
            </a:pPr>
            <a:r>
              <a:rPr lang="ja-JP" altLang="en-US" sz="1200" b="1" spc="-5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フィッシャーマンズマーケット及び周辺エリアでの船の</a:t>
            </a:r>
            <a:r>
              <a:rPr lang="ja-JP" altLang="en-US" sz="1200" b="1" spc="-5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ある</a:t>
            </a:r>
            <a:r>
              <a:rPr lang="ja-JP" altLang="en-US" sz="1200" b="1" spc="-5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風景を</a:t>
            </a:r>
            <a:r>
              <a:rPr lang="ja-JP" altLang="en-US" sz="1200" b="1" spc="-5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実現する</a:t>
            </a:r>
            <a:endParaRPr lang="en-US" altLang="ja-JP" sz="1200" b="1" spc="-5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marL="144000" indent="-144000" algn="just">
              <a:spcBef>
                <a:spcPts val="300"/>
              </a:spcBef>
            </a:pPr>
            <a:r>
              <a:rPr lang="ja-JP" altLang="en-US" sz="1200" b="1" spc="-5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●水都大阪パートナーズのコーディネートを通じて、企業・市民の水辺活用が進むとともに、民間のエリアマネジメントを具体化する</a:t>
            </a:r>
            <a:endParaRPr lang="en-US" altLang="ja-JP" sz="1200" b="1" spc="-5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marL="144000" indent="-144000" algn="just">
              <a:spcBef>
                <a:spcPts val="300"/>
              </a:spcBef>
            </a:pPr>
            <a:endParaRPr lang="en-US" altLang="ja-JP" sz="1200" b="1" spc="-5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marL="144000" indent="-144000" algn="just">
              <a:spcBef>
                <a:spcPts val="300"/>
              </a:spcBef>
            </a:pPr>
            <a:endParaRPr lang="en-US" altLang="ja-JP" sz="1200" b="1" spc="-5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marL="144000" indent="-144000" algn="just">
              <a:spcBef>
                <a:spcPts val="300"/>
              </a:spcBef>
            </a:pPr>
            <a:endParaRPr lang="ja-JP" altLang="en-US" sz="1200" b="1" spc="-5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grpSp>
        <p:nvGrpSpPr>
          <p:cNvPr id="58" name="グループ化 57"/>
          <p:cNvGrpSpPr>
            <a:grpSpLocks noChangeAspect="1"/>
          </p:cNvGrpSpPr>
          <p:nvPr/>
        </p:nvGrpSpPr>
        <p:grpSpPr>
          <a:xfrm>
            <a:off x="9335062" y="4098958"/>
            <a:ext cx="1528830" cy="2064667"/>
            <a:chOff x="9080296" y="4131474"/>
            <a:chExt cx="1954920" cy="2669936"/>
          </a:xfrm>
        </p:grpSpPr>
        <p:sp>
          <p:nvSpPr>
            <p:cNvPr id="59" name="テキスト ボックス 3"/>
            <p:cNvSpPr txBox="1"/>
            <p:nvPr/>
          </p:nvSpPr>
          <p:spPr>
            <a:xfrm>
              <a:off x="9470407" y="5737033"/>
              <a:ext cx="105798" cy="169277"/>
            </a:xfrm>
            <a:prstGeom prst="rect">
              <a:avLst/>
            </a:prstGeom>
            <a:noFill/>
            <a:ln w="6350">
              <a:noFill/>
              <a:prstDash val="dash"/>
            </a:ln>
            <a:effectLst/>
          </p:spPr>
          <p:txBody>
            <a:bodyPr rot="0" spcFirstLastPara="0" vert="horz" wrap="none" lIns="0" tIns="0" rIns="0" bIns="0" numCol="1" spcCol="0" rtlCol="0" fromWordArt="0" anchor="t" anchorCtr="0" forceAA="0" compatLnSpc="1">
              <a:prstTxWarp prst="textNoShape">
                <a:avLst/>
              </a:prstTxWarp>
              <a:spAutoFit/>
            </a:bodyPr>
            <a:lstStyle/>
            <a:p>
              <a:pPr>
                <a:buFont typeface="Wingdings" panose="05000000000000000000" pitchFamily="2" charset="2"/>
                <a:buChar char="l"/>
              </a:pPr>
              <a:endParaRPr lang="en-US" altLang="ja-JP" sz="1100" kern="100" dirty="0">
                <a:solidFill>
                  <a:prstClr val="black"/>
                </a:solidFill>
                <a:latin typeface="Meiryo UI" panose="020B0604030504040204" pitchFamily="50" charset="-128"/>
                <a:ea typeface="Meiryo UI" panose="020B0604030504040204" pitchFamily="50" charset="-128"/>
                <a:cs typeface="Times New Roman" panose="02020603050405020304" pitchFamily="18" charset="0"/>
              </a:endParaRPr>
            </a:p>
          </p:txBody>
        </p:sp>
        <p:pic>
          <p:nvPicPr>
            <p:cNvPr id="83" name="図 82"/>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a:off x="9091216" y="4131474"/>
              <a:ext cx="1620000" cy="1215000"/>
            </a:xfrm>
            <a:prstGeom prst="rect">
              <a:avLst/>
            </a:prstGeom>
          </p:spPr>
        </p:pic>
        <p:pic>
          <p:nvPicPr>
            <p:cNvPr id="84" name="図 83"/>
            <p:cNvPicPr>
              <a:picLocks noChangeAspect="1"/>
            </p:cNvPicPr>
            <p:nvPr/>
          </p:nvPicPr>
          <p:blipFill>
            <a:blip r:embed="rId15" cstate="print">
              <a:extLst>
                <a:ext uri="{28A0092B-C50C-407E-A947-70E740481C1C}">
                  <a14:useLocalDpi xmlns:a14="http://schemas.microsoft.com/office/drawing/2010/main" val="0"/>
                </a:ext>
              </a:extLst>
            </a:blip>
            <a:stretch>
              <a:fillRect/>
            </a:stretch>
          </p:blipFill>
          <p:spPr>
            <a:xfrm>
              <a:off x="9091216" y="5561218"/>
              <a:ext cx="1600594" cy="1117081"/>
            </a:xfrm>
            <a:prstGeom prst="rect">
              <a:avLst/>
            </a:prstGeom>
          </p:spPr>
        </p:pic>
        <p:sp>
          <p:nvSpPr>
            <p:cNvPr id="85" name="Text Box 11"/>
            <p:cNvSpPr txBox="1">
              <a:spLocks noChangeArrowheads="1"/>
            </p:cNvSpPr>
            <p:nvPr/>
          </p:nvSpPr>
          <p:spPr bwMode="auto">
            <a:xfrm>
              <a:off x="9080296" y="5346474"/>
              <a:ext cx="1933399" cy="123111"/>
            </a:xfrm>
            <a:prstGeom prst="rect">
              <a:avLst/>
            </a:prstGeom>
            <a:noFill/>
            <a:ln w="9525">
              <a:noFill/>
              <a:miter lim="800000"/>
              <a:headEnd/>
              <a:tailEnd/>
            </a:ln>
          </p:spPr>
          <p:txBody>
            <a:bodyPr wrap="square" lIns="0" tIns="0" rIns="0" bIns="0">
              <a:spAutoFit/>
            </a:bodyPr>
            <a:lstStyle/>
            <a:p>
              <a:pPr defTabSz="518925"/>
              <a:r>
                <a:rPr lang="ja-JP" altLang="en-US" sz="800" b="1" dirty="0" smtClean="0">
                  <a:solidFill>
                    <a:prstClr val="black"/>
                  </a:solidFill>
                  <a:latin typeface="Meiryo UI" panose="020B0604030504040204" pitchFamily="50" charset="-128"/>
                  <a:ea typeface="Meiryo UI" panose="020B0604030504040204" pitchFamily="50" charset="-128"/>
                  <a:cs typeface="ＭＳ Ｐゴシック" pitchFamily="50" charset="-128"/>
                </a:rPr>
                <a:t>係留社会実験（大阪城ハーバー）</a:t>
              </a:r>
              <a:endParaRPr lang="ja-JP" altLang="ja-JP" sz="800" b="1" dirty="0">
                <a:solidFill>
                  <a:prstClr val="black"/>
                </a:solidFill>
                <a:latin typeface="Meiryo UI" panose="020B0604030504040204" pitchFamily="50" charset="-128"/>
                <a:ea typeface="Meiryo UI" panose="020B0604030504040204" pitchFamily="50" charset="-128"/>
                <a:cs typeface="ＭＳ Ｐゴシック" pitchFamily="50" charset="-128"/>
              </a:endParaRPr>
            </a:p>
          </p:txBody>
        </p:sp>
        <p:sp>
          <p:nvSpPr>
            <p:cNvPr id="86" name="Text Box 11"/>
            <p:cNvSpPr txBox="1">
              <a:spLocks noChangeArrowheads="1"/>
            </p:cNvSpPr>
            <p:nvPr/>
          </p:nvSpPr>
          <p:spPr bwMode="auto">
            <a:xfrm>
              <a:off x="9091216" y="6678299"/>
              <a:ext cx="1944000" cy="123111"/>
            </a:xfrm>
            <a:prstGeom prst="rect">
              <a:avLst/>
            </a:prstGeom>
            <a:noFill/>
            <a:ln w="9525">
              <a:noFill/>
              <a:miter lim="800000"/>
              <a:headEnd/>
              <a:tailEnd/>
            </a:ln>
          </p:spPr>
          <p:txBody>
            <a:bodyPr wrap="square" lIns="0" tIns="0" rIns="0" bIns="0">
              <a:spAutoFit/>
            </a:bodyPr>
            <a:lstStyle/>
            <a:p>
              <a:pPr defTabSz="518925"/>
              <a:r>
                <a:rPr lang="ja-JP" altLang="en-US" sz="800" b="1" spc="-100" dirty="0" smtClean="0">
                  <a:solidFill>
                    <a:prstClr val="black"/>
                  </a:solidFill>
                  <a:latin typeface="Meiryo UI" panose="020B0604030504040204" pitchFamily="50" charset="-128"/>
                  <a:ea typeface="Meiryo UI" panose="020B0604030504040204" pitchFamily="50" charset="-128"/>
                  <a:cs typeface="ＭＳ Ｐゴシック" pitchFamily="50" charset="-128"/>
                </a:rPr>
                <a:t>ナイトクルーズ運航（中之島公園）</a:t>
              </a:r>
              <a:endParaRPr lang="ja-JP" altLang="ja-JP" sz="800" b="1" spc="-100" dirty="0">
                <a:solidFill>
                  <a:prstClr val="black"/>
                </a:solidFill>
                <a:latin typeface="Meiryo UI" panose="020B0604030504040204" pitchFamily="50" charset="-128"/>
                <a:ea typeface="Meiryo UI" panose="020B0604030504040204" pitchFamily="50" charset="-128"/>
                <a:cs typeface="ＭＳ Ｐゴシック" pitchFamily="50" charset="-128"/>
              </a:endParaRPr>
            </a:p>
          </p:txBody>
        </p:sp>
      </p:grpSp>
      <p:pic>
        <p:nvPicPr>
          <p:cNvPr id="87" name="Picture 2"/>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9085116" y="7703355"/>
            <a:ext cx="1603375" cy="1066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9" name="図 88" descr="C:\Users\hi-tsunemi\Desktop\IP150516TAN000139000_02.jpg"/>
          <p:cNvPicPr/>
          <p:nvPr/>
        </p:nvPicPr>
        <p:blipFill>
          <a:blip r:embed="rId17">
            <a:extLst>
              <a:ext uri="{28A0092B-C50C-407E-A947-70E740481C1C}">
                <a14:useLocalDpi xmlns:a14="http://schemas.microsoft.com/office/drawing/2010/main" val="0"/>
              </a:ext>
            </a:extLst>
          </a:blip>
          <a:srcRect/>
          <a:stretch>
            <a:fillRect/>
          </a:stretch>
        </p:blipFill>
        <p:spPr bwMode="auto">
          <a:xfrm>
            <a:off x="7883595" y="5178893"/>
            <a:ext cx="1198471" cy="915129"/>
          </a:xfrm>
          <a:prstGeom prst="rect">
            <a:avLst/>
          </a:prstGeom>
          <a:noFill/>
          <a:ln>
            <a:noFill/>
          </a:ln>
        </p:spPr>
      </p:pic>
      <p:sp>
        <p:nvSpPr>
          <p:cNvPr id="69" name="テキスト ボックス 3"/>
          <p:cNvSpPr txBox="1"/>
          <p:nvPr/>
        </p:nvSpPr>
        <p:spPr>
          <a:xfrm>
            <a:off x="12240195" y="227907"/>
            <a:ext cx="1806585" cy="307777"/>
          </a:xfrm>
          <a:prstGeom prst="rect">
            <a:avLst/>
          </a:prstGeom>
          <a:noFill/>
          <a:ln w="6350">
            <a:noFill/>
            <a:prstDash val="dash"/>
          </a:ln>
          <a:effectLst/>
        </p:spPr>
        <p:txBody>
          <a:bodyPr rot="0" spcFirstLastPara="0" vert="horz" wrap="none" lIns="0" tIns="0" rIns="0" bIns="0" numCol="1" spcCol="0" rtlCol="0" fromWordArt="0" anchor="t" anchorCtr="0" forceAA="0" compatLnSpc="1">
            <a:prstTxWarp prst="textNoShape">
              <a:avLst/>
            </a:prstTxWarp>
            <a:spAutoFit/>
          </a:bodyPr>
          <a:lstStyle/>
          <a:p>
            <a:pPr marL="174625" indent="-174625" algn="r"/>
            <a:r>
              <a:rPr lang="ja-JP" altLang="en-US" sz="1000" kern="100" spc="-100" dirty="0" smtClean="0">
                <a:latin typeface="Meiryo UI" panose="020B0604030504040204" pitchFamily="50" charset="-128"/>
                <a:ea typeface="Meiryo UI" panose="020B0604030504040204" pitchFamily="50" charset="-128"/>
                <a:cs typeface="Times New Roman" panose="02020603050405020304" pitchFamily="18" charset="0"/>
              </a:rPr>
              <a:t>第</a:t>
            </a:r>
            <a:r>
              <a:rPr lang="ja-JP" altLang="en-US" sz="1000" kern="100" spc="-100" dirty="0">
                <a:latin typeface="Meiryo UI" panose="020B0604030504040204" pitchFamily="50" charset="-128"/>
                <a:ea typeface="Meiryo UI" panose="020B0604030504040204" pitchFamily="50" charset="-128"/>
                <a:cs typeface="Times New Roman" panose="02020603050405020304" pitchFamily="18" charset="0"/>
              </a:rPr>
              <a:t>６</a:t>
            </a:r>
            <a:r>
              <a:rPr lang="ja-JP" altLang="en-US" sz="1000" kern="100" spc="-100" dirty="0" smtClean="0">
                <a:latin typeface="Meiryo UI" panose="020B0604030504040204" pitchFamily="50" charset="-128"/>
                <a:ea typeface="Meiryo UI" panose="020B0604030504040204" pitchFamily="50" charset="-128"/>
                <a:cs typeface="Times New Roman" panose="02020603050405020304" pitchFamily="18" charset="0"/>
              </a:rPr>
              <a:t>回水と光のまちづくり推進会議資料</a:t>
            </a:r>
            <a:endParaRPr lang="en-US" altLang="ja-JP" sz="1000" kern="100" spc="-100" dirty="0" smtClean="0">
              <a:latin typeface="Meiryo UI" panose="020B0604030504040204" pitchFamily="50" charset="-128"/>
              <a:ea typeface="Meiryo UI" panose="020B0604030504040204" pitchFamily="50" charset="-128"/>
              <a:cs typeface="Times New Roman" panose="02020603050405020304" pitchFamily="18" charset="0"/>
            </a:endParaRPr>
          </a:p>
          <a:p>
            <a:pPr marL="174625" indent="-174625" algn="r"/>
            <a:r>
              <a:rPr lang="ja-JP" altLang="en-US" sz="1000" kern="100" dirty="0" smtClean="0">
                <a:latin typeface="Meiryo UI" panose="020B0604030504040204" pitchFamily="50" charset="-128"/>
                <a:ea typeface="Meiryo UI" panose="020B0604030504040204" pitchFamily="50" charset="-128"/>
                <a:cs typeface="Times New Roman" panose="02020603050405020304" pitchFamily="18" charset="0"/>
              </a:rPr>
              <a:t>平成</a:t>
            </a:r>
            <a:r>
              <a:rPr lang="en-US" altLang="ja-JP" sz="1000" kern="100" dirty="0" smtClean="0">
                <a:latin typeface="Meiryo UI" panose="020B0604030504040204" pitchFamily="50" charset="-128"/>
                <a:ea typeface="Meiryo UI" panose="020B0604030504040204" pitchFamily="50" charset="-128"/>
                <a:cs typeface="Times New Roman" panose="02020603050405020304" pitchFamily="18" charset="0"/>
              </a:rPr>
              <a:t>2</a:t>
            </a:r>
            <a:r>
              <a:rPr lang="ja-JP" altLang="en-US" sz="1000" kern="100" dirty="0" smtClean="0">
                <a:latin typeface="Meiryo UI" panose="020B0604030504040204" pitchFamily="50" charset="-128"/>
                <a:ea typeface="Meiryo UI" panose="020B0604030504040204" pitchFamily="50" charset="-128"/>
                <a:cs typeface="Times New Roman" panose="02020603050405020304" pitchFamily="18" charset="0"/>
              </a:rPr>
              <a:t>８年２月９日</a:t>
            </a:r>
            <a:endParaRPr lang="ja-JP" altLang="ja-JP" sz="1000" kern="100" dirty="0">
              <a:latin typeface="Meiryo UI" panose="020B0604030504040204" pitchFamily="50" charset="-128"/>
              <a:ea typeface="Meiryo UI" panose="020B0604030504040204" pitchFamily="50" charset="-128"/>
              <a:cs typeface="Times New Roman" panose="02020603050405020304" pitchFamily="18" charset="0"/>
            </a:endParaRPr>
          </a:p>
        </p:txBody>
      </p:sp>
      <p:sp>
        <p:nvSpPr>
          <p:cNvPr id="88" name="テキスト ボックス 87"/>
          <p:cNvSpPr txBox="1"/>
          <p:nvPr/>
        </p:nvSpPr>
        <p:spPr>
          <a:xfrm>
            <a:off x="14256000" y="216000"/>
            <a:ext cx="688256" cy="318924"/>
          </a:xfrm>
          <a:prstGeom prst="rect">
            <a:avLst/>
          </a:prstGeom>
          <a:noFill/>
          <a:ln w="12700">
            <a:solidFill>
              <a:schemeClr val="tx1"/>
            </a:solidFill>
          </a:ln>
        </p:spPr>
        <p:txBody>
          <a:bodyPr wrap="none" lIns="36000" tIns="36000" rIns="36000" bIns="36000" rtlCol="0">
            <a:spAutoFit/>
          </a:bodyPr>
          <a:lstStyle/>
          <a:p>
            <a:r>
              <a:rPr kumimoji="1" lang="ja-JP" altLang="en-US" sz="1600" dirty="0" smtClean="0">
                <a:latin typeface="Meiryo UI" panose="020B0604030504040204" pitchFamily="50" charset="-128"/>
                <a:ea typeface="Meiryo UI" panose="020B0604030504040204" pitchFamily="50" charset="-128"/>
              </a:rPr>
              <a:t>資料１</a:t>
            </a:r>
            <a:endParaRPr kumimoji="1" lang="ja-JP" altLang="en-US" sz="1600" dirty="0">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1105945860"/>
      </p:ext>
    </p:extLst>
  </p:cSld>
  <p:clrMapOvr>
    <a:masterClrMapping/>
  </p:clrMapOvr>
</p:sld>
</file>

<file path=ppt/theme/theme1.xml><?xml version="1.0" encoding="utf-8"?>
<a:theme xmlns:a="http://schemas.openxmlformats.org/drawingml/2006/main" name="Office テーマ">
  <a:themeElements>
    <a:clrScheme name="Office テーマ">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テーマ">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1_Office テーマ">
  <a:themeElements>
    <a:clrScheme name="Office テーマ">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テーマ">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3.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4901</TotalTime>
  <Words>2334</Words>
  <Application>Microsoft Office PowerPoint</Application>
  <PresentationFormat>ユーザー設定</PresentationFormat>
  <Paragraphs>608</Paragraphs>
  <Slides>6</Slides>
  <Notes>5</Notes>
  <HiddenSlides>0</HiddenSlides>
  <MMClips>0</MMClips>
  <ScaleCrop>false</ScaleCrop>
  <HeadingPairs>
    <vt:vector size="4" baseType="variant">
      <vt:variant>
        <vt:lpstr>テーマ</vt:lpstr>
      </vt:variant>
      <vt:variant>
        <vt:i4>2</vt:i4>
      </vt:variant>
      <vt:variant>
        <vt:lpstr>スライド タイトル</vt:lpstr>
      </vt:variant>
      <vt:variant>
        <vt:i4>6</vt:i4>
      </vt:variant>
    </vt:vector>
  </HeadingPairs>
  <TitlesOfParts>
    <vt:vector size="8" baseType="lpstr">
      <vt:lpstr>Office テーマ</vt:lpstr>
      <vt:lpstr>1_Office テーマ</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水都大阪パートナーズ　３年間（平成25～27年度）の取り組み結果と平成２８年度の取り組み方針</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小路口　智</dc:creator>
  <cp:lastModifiedBy>中村 裕子</cp:lastModifiedBy>
  <cp:revision>312</cp:revision>
  <cp:lastPrinted>2016-02-07T23:50:39Z</cp:lastPrinted>
  <dcterms:modified xsi:type="dcterms:W3CDTF">2016-02-07T23:53:47Z</dcterms:modified>
</cp:coreProperties>
</file>