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64" r:id="rId2"/>
    <p:sldId id="265" r:id="rId3"/>
    <p:sldId id="266" r:id="rId4"/>
    <p:sldId id="268"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68" autoAdjust="0"/>
    <p:restoredTop sz="94660"/>
  </p:normalViewPr>
  <p:slideViewPr>
    <p:cSldViewPr snapToGrid="0">
      <p:cViewPr varScale="1">
        <p:scale>
          <a:sx n="125" d="100"/>
          <a:sy n="125" d="100"/>
        </p:scale>
        <p:origin x="15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3803A661-518F-44F3-B462-2D0A09FF72C5}"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314826" y="6356351"/>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72743339"/>
              </p:ext>
            </p:extLst>
          </p:nvPr>
        </p:nvGraphicFramePr>
        <p:xfrm>
          <a:off x="93950" y="491318"/>
          <a:ext cx="8921427" cy="6327144"/>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99571">
                <a:tc>
                  <a:txBody>
                    <a:bodyPr/>
                    <a:lstStyle/>
                    <a:p>
                      <a:r>
                        <a:rPr kumimoji="1" lang="en-US" altLang="ja-JP" dirty="0">
                          <a:solidFill>
                            <a:schemeClr val="bg1"/>
                          </a:solidFill>
                          <a:latin typeface="+mn-lt"/>
                          <a:ea typeface="+mn-ea"/>
                        </a:rPr>
                        <a:t>Ⅰ</a:t>
                      </a:r>
                      <a:r>
                        <a:rPr kumimoji="1" lang="ja-JP" altLang="en-US" dirty="0">
                          <a:solidFill>
                            <a:schemeClr val="bg1"/>
                          </a:solidFill>
                          <a:latin typeface="+mn-lt"/>
                          <a:ea typeface="+mn-ea"/>
                        </a:rPr>
                        <a:t>　待機者本人及び家族等の状態像について　（令和５年度末現在）　</a:t>
                      </a:r>
                      <a:endParaRPr kumimoji="1" lang="ja-JP" altLang="en-US" dirty="0">
                        <a:solidFill>
                          <a:schemeClr val="bg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27573">
                <a:tc>
                  <a:txBody>
                    <a:bodyPr/>
                    <a:lstStyle/>
                    <a:p>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今年度追加修正した箇所は赤字。青字はケアマネ部会及び基盤整備促進</a:t>
                      </a:r>
                      <a:r>
                        <a:rPr kumimoji="1" lang="en-US" altLang="ja-JP" sz="1250" dirty="0">
                          <a:solidFill>
                            <a:schemeClr val="tx1"/>
                          </a:solidFill>
                          <a:latin typeface="Meiryo UI" panose="020B0604030504040204" pitchFamily="50" charset="-128"/>
                          <a:ea typeface="Meiryo UI" panose="020B0604030504040204" pitchFamily="50" charset="-128"/>
                        </a:rPr>
                        <a:t>WG</a:t>
                      </a:r>
                      <a:r>
                        <a:rPr kumimoji="1" lang="ja-JP" altLang="en-US" sz="1250" dirty="0">
                          <a:solidFill>
                            <a:schemeClr val="tx1"/>
                          </a:solidFill>
                          <a:latin typeface="Meiryo UI" panose="020B0604030504040204" pitchFamily="50" charset="-128"/>
                          <a:ea typeface="Meiryo UI" panose="020B0604030504040204" pitchFamily="50" charset="-128"/>
                        </a:rPr>
                        <a:t>の委員意見を反映。</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問１：　待機者数（人）</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令和５年度末</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問２：　待機者本人及び家族等の状況について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（１）待機者（本人）の状況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b="1" dirty="0">
                          <a:solidFill>
                            <a:schemeClr val="tx1"/>
                          </a:solidFill>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待機者となった年度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年齢　・　性別</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療育手帳</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等級</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　身体障害者手帳</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等級</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　精神障がい者保健福祉手帳</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等級）</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障がい支援区分</a:t>
                      </a:r>
                      <a:r>
                        <a:rPr kumimoji="1" lang="en-US" altLang="ja-JP" sz="1250" dirty="0">
                          <a:solidFill>
                            <a:schemeClr val="tx1"/>
                          </a:solidFill>
                          <a:latin typeface="Meiryo UI" panose="020B0604030504040204" pitchFamily="50" charset="-128"/>
                          <a:ea typeface="Meiryo UI" panose="020B0604030504040204" pitchFamily="50" charset="-128"/>
                        </a:rPr>
                        <a:t>(1~6)</a:t>
                      </a:r>
                    </a:p>
                    <a:p>
                      <a:r>
                        <a:rPr kumimoji="1" lang="ja-JP" altLang="en-US" sz="1250" dirty="0">
                          <a:solidFill>
                            <a:schemeClr val="tx1"/>
                          </a:solidFill>
                          <a:latin typeface="Meiryo UI" panose="020B0604030504040204" pitchFamily="50" charset="-128"/>
                          <a:ea typeface="Meiryo UI" panose="020B0604030504040204" pitchFamily="50" charset="-128"/>
                        </a:rPr>
                        <a:t>　　　行動関連項目点数</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０点～</a:t>
                      </a:r>
                      <a:r>
                        <a:rPr kumimoji="1" lang="en-US" altLang="ja-JP" sz="1250" dirty="0">
                          <a:solidFill>
                            <a:schemeClr val="tx1"/>
                          </a:solidFill>
                          <a:latin typeface="Meiryo UI" panose="020B0604030504040204" pitchFamily="50" charset="-128"/>
                          <a:ea typeface="Meiryo UI" panose="020B0604030504040204" pitchFamily="50" charset="-128"/>
                        </a:rPr>
                        <a:t>24</a:t>
                      </a:r>
                      <a:r>
                        <a:rPr kumimoji="1" lang="ja-JP" altLang="en-US" sz="1250" dirty="0">
                          <a:solidFill>
                            <a:schemeClr val="tx1"/>
                          </a:solidFill>
                          <a:latin typeface="Meiryo UI" panose="020B0604030504040204" pitchFamily="50" charset="-128"/>
                          <a:ea typeface="Meiryo UI" panose="020B0604030504040204" pitchFamily="50" charset="-128"/>
                        </a:rPr>
                        <a:t>点）</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行動関連項目</a:t>
                      </a:r>
                      <a:r>
                        <a:rPr kumimoji="1" lang="en-US" altLang="ja-JP" sz="1250" dirty="0">
                          <a:solidFill>
                            <a:schemeClr val="tx1"/>
                          </a:solidFill>
                          <a:latin typeface="Meiryo UI" panose="020B0604030504040204" pitchFamily="50" charset="-128"/>
                          <a:ea typeface="Meiryo UI" panose="020B0604030504040204" pitchFamily="50" charset="-128"/>
                        </a:rPr>
                        <a:t>10</a:t>
                      </a:r>
                      <a:r>
                        <a:rPr kumimoji="1" lang="ja-JP" altLang="en-US" sz="1250" dirty="0">
                          <a:solidFill>
                            <a:schemeClr val="tx1"/>
                          </a:solidFill>
                          <a:latin typeface="Meiryo UI" panose="020B0604030504040204" pitchFamily="50" charset="-128"/>
                          <a:ea typeface="Meiryo UI" panose="020B0604030504040204" pitchFamily="50" charset="-128"/>
                        </a:rPr>
                        <a:t>点以上（強度行動障がい）の場合は、特に激しい行動上の問題について、該当する主なものを</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プルダウンで選択（３つまで）</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（自傷行為／他傷行為／激しいこだわり／激しい器物損壊／睡眠障がい／異食・過食等の食事に関する行動／</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排泄に関する障がい／著しい多動／大声等の行動／沈静化が困難なパニック／粗暴な行為）</a:t>
                      </a:r>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医療的ケアの状況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（喀痰吸引、人工呼吸などで</a:t>
                      </a:r>
                      <a:r>
                        <a:rPr kumimoji="1" lang="en-US" altLang="ja-JP" sz="1250" dirty="0">
                          <a:solidFill>
                            <a:schemeClr val="tx1"/>
                          </a:solidFill>
                          <a:latin typeface="Meiryo UI" panose="020B0604030504040204" pitchFamily="50" charset="-128"/>
                          <a:ea typeface="Meiryo UI" panose="020B0604030504040204" pitchFamily="50" charset="-128"/>
                        </a:rPr>
                        <a:t>24</a:t>
                      </a:r>
                      <a:r>
                        <a:rPr kumimoji="1" lang="ja-JP" altLang="en-US" sz="1250" dirty="0">
                          <a:solidFill>
                            <a:schemeClr val="tx1"/>
                          </a:solidFill>
                          <a:latin typeface="Meiryo UI" panose="020B0604030504040204" pitchFamily="50" charset="-128"/>
                          <a:ea typeface="Meiryo UI" panose="020B0604030504040204" pitchFamily="50" charset="-128"/>
                        </a:rPr>
                        <a:t>時間医療的なケアが必要／定期通院と服薬管理が必要／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特に医療的ケアが必要ない／その他）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（２）生活基盤の状況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現在の居所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ja-JP" altLang="en-US" sz="1250" baseline="0" dirty="0">
                          <a:solidFill>
                            <a:schemeClr val="tx1"/>
                          </a:solidFill>
                          <a:latin typeface="Meiryo UI" panose="020B0604030504040204" pitchFamily="50" charset="-128"/>
                          <a:ea typeface="Meiryo UI" panose="020B0604030504040204" pitchFamily="50" charset="-128"/>
                        </a:rPr>
                        <a:t>自宅（家族と同居）／自宅（単身）／グループホーム／病院（精神科）／病院（その他）／高齢者施設／</a:t>
                      </a:r>
                      <a:endParaRPr kumimoji="1" lang="en-US" altLang="ja-JP" sz="1250" baseline="0" dirty="0">
                        <a:solidFill>
                          <a:schemeClr val="tx1"/>
                        </a:solidFill>
                        <a:latin typeface="Meiryo UI" panose="020B0604030504040204" pitchFamily="50" charset="-128"/>
                        <a:ea typeface="Meiryo UI" panose="020B0604030504040204" pitchFamily="50" charset="-128"/>
                      </a:endParaRPr>
                    </a:p>
                    <a:p>
                      <a:r>
                        <a:rPr kumimoji="1" lang="ja-JP" altLang="en-US" sz="1250" baseline="0" dirty="0">
                          <a:solidFill>
                            <a:schemeClr val="tx1"/>
                          </a:solidFill>
                          <a:latin typeface="Meiryo UI" panose="020B0604030504040204" pitchFamily="50" charset="-128"/>
                          <a:ea typeface="Meiryo UI" panose="020B0604030504040204" pitchFamily="50" charset="-128"/>
                        </a:rPr>
                        <a:t>　　　　　入所施設（障がい者）／矯正施設／その他）</a:t>
                      </a:r>
                      <a:endParaRPr kumimoji="1" lang="en-US" altLang="ja-JP" sz="1250" baseline="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（３）家族等の状況（年代）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それぞれの生年月（</a:t>
                      </a:r>
                      <a:r>
                        <a:rPr kumimoji="1" lang="en-US" altLang="ja-JP" sz="1250" dirty="0">
                          <a:solidFill>
                            <a:schemeClr val="tx1"/>
                          </a:solidFill>
                          <a:latin typeface="Meiryo UI" panose="020B0604030504040204" pitchFamily="50" charset="-128"/>
                          <a:ea typeface="Meiryo UI" panose="020B0604030504040204" pitchFamily="50" charset="-128"/>
                        </a:rPr>
                        <a:t>5</a:t>
                      </a:r>
                      <a:r>
                        <a:rPr kumimoji="1" lang="ja-JP" altLang="en-US" sz="1250" dirty="0">
                          <a:solidFill>
                            <a:schemeClr val="tx1"/>
                          </a:solidFill>
                          <a:latin typeface="Meiryo UI" panose="020B0604030504040204" pitchFamily="50" charset="-128"/>
                          <a:ea typeface="Meiryo UI" panose="020B0604030504040204" pitchFamily="50" charset="-128"/>
                        </a:rPr>
                        <a:t>年区切り）をプルダウンで選択。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父　・　母　・　兄弟姉妹　・　親戚</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（４）主な介護者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直接的に介護を行っている方について、プルダウンで選択。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（父／母／兄弟姉妹／親戚／ヘルパー等）</a:t>
                      </a:r>
                    </a:p>
                    <a:p>
                      <a:r>
                        <a:rPr kumimoji="1" lang="ja-JP" altLang="en-US" sz="1250" dirty="0">
                          <a:solidFill>
                            <a:schemeClr val="tx1"/>
                          </a:solidFill>
                          <a:latin typeface="Meiryo UI" panose="020B0604030504040204" pitchFamily="50" charset="-128"/>
                          <a:ea typeface="Meiryo UI" panose="020B0604030504040204" pitchFamily="50" charset="-128"/>
                        </a:rPr>
                        <a:t>　　　			</a:t>
                      </a:r>
                    </a:p>
                    <a:p>
                      <a:r>
                        <a:rPr kumimoji="1" lang="ja-JP" altLang="en-US" sz="1250" dirty="0">
                          <a:solidFill>
                            <a:schemeClr val="tx1"/>
                          </a:solidFill>
                          <a:latin typeface="Meiryo UI" panose="020B0604030504040204" pitchFamily="50" charset="-128"/>
                          <a:ea typeface="Meiryo UI" panose="020B0604030504040204" pitchFamily="50" charset="-128"/>
                        </a:rPr>
                        <a:t>　（５）後見人等の有無</a:t>
                      </a:r>
                      <a:endParaRPr kumimoji="1" lang="en-US" altLang="ja-JP" sz="125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令和６年度　施設入所の待機者に関する実態調査（調査項目）</a:t>
            </a:r>
          </a:p>
        </p:txBody>
      </p:sp>
      <p:sp>
        <p:nvSpPr>
          <p:cNvPr id="10" name="スライド番号プレースホルダー 9"/>
          <p:cNvSpPr>
            <a:spLocks noGrp="1"/>
          </p:cNvSpPr>
          <p:nvPr>
            <p:ph type="sldNum" sz="quarter" idx="12"/>
          </p:nvPr>
        </p:nvSpPr>
        <p:spPr>
          <a:xfrm>
            <a:off x="6916450" y="6453337"/>
            <a:ext cx="2133600" cy="365125"/>
          </a:xfrm>
        </p:spPr>
        <p:txBody>
          <a:bodyPr/>
          <a:lstStyle/>
          <a:p>
            <a:fld id="{1C2C60DF-5D73-46A2-8FFF-B4A756D3B2D0}"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D5752619-0E46-4331-A5CA-343B52C6103B}"/>
              </a:ext>
            </a:extLst>
          </p:cNvPr>
          <p:cNvSpPr txBox="1"/>
          <p:nvPr/>
        </p:nvSpPr>
        <p:spPr>
          <a:xfrm>
            <a:off x="7881257" y="88223"/>
            <a:ext cx="1134120"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参考資料５</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448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822999531"/>
              </p:ext>
            </p:extLst>
          </p:nvPr>
        </p:nvGraphicFramePr>
        <p:xfrm>
          <a:off x="53130" y="473383"/>
          <a:ext cx="9043897" cy="6358505"/>
        </p:xfrm>
        <a:graphic>
          <a:graphicData uri="http://schemas.openxmlformats.org/drawingml/2006/table">
            <a:tbl>
              <a:tblPr firstRow="1" bandRow="1">
                <a:tableStyleId>{5A111915-BE36-4E01-A7E5-04B1672EAD32}</a:tableStyleId>
              </a:tblPr>
              <a:tblGrid>
                <a:gridCol w="9043897">
                  <a:extLst>
                    <a:ext uri="{9D8B030D-6E8A-4147-A177-3AD203B41FA5}">
                      <a16:colId xmlns:a16="http://schemas.microsoft.com/office/drawing/2014/main" val="3114873037"/>
                    </a:ext>
                  </a:extLst>
                </a:gridCol>
              </a:tblGrid>
              <a:tr h="307288">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（令和５年度末現在）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51217">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問３：　施設入所後の地域移行について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本人への地域移行の説明及び意向確認について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家族等への地域移行の説明及び意向確認について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本人または家族等に対して、「障がい者支援施設は終の棲家ではなく、一定期間の支援を経た後、地域で生活することを</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前提としていること」について、説明をした上で意向確認を行ったか、回答してください。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問４：　地域生活の継続の可能性の検討について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（１）サービス等利用計画の策定状況について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（サービス等利用計画（ケアプラン含む）／セルフプラン／策定なし）</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（２）市町村における、施設入所ではなく、地域生活の継続の可能性についての検討</a:t>
                      </a:r>
                    </a:p>
                    <a:p>
                      <a:r>
                        <a:rPr kumimoji="1" lang="ja-JP" altLang="en-US" sz="1250" dirty="0">
                          <a:solidFill>
                            <a:schemeClr val="tx1"/>
                          </a:solidFill>
                          <a:latin typeface="Meiryo UI" panose="020B0604030504040204" pitchFamily="50" charset="-128"/>
                          <a:ea typeface="Meiryo UI" panose="020B0604030504040204" pitchFamily="50" charset="-128"/>
                        </a:rPr>
                        <a:t>　　（検討した／検討していない）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（３）検討した内容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自由記述からプルダウンで選択に変更（３つまで）</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（自立支援協議会等の会議で検討した　／　モニタリング会議等のケースカンファレンスで確認した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グループホームの体験利用、入居等により検討した／グループホームの見学等により検討した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短期入所の利用により検討した　／　生活介護等の通所サービスの利用により検討した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居宅介護等の在宅サービスの利用により検討した　／</a:t>
                      </a:r>
                    </a:p>
                    <a:p>
                      <a:r>
                        <a:rPr kumimoji="1" lang="ja-JP" altLang="en-US" sz="1250" dirty="0">
                          <a:solidFill>
                            <a:schemeClr val="tx1"/>
                          </a:solidFill>
                          <a:latin typeface="Meiryo UI" panose="020B0604030504040204" pitchFamily="50" charset="-128"/>
                          <a:ea typeface="Meiryo UI" panose="020B0604030504040204" pitchFamily="50" charset="-128"/>
                        </a:rPr>
                        <a:t>　　　　サービス付き高齢者住宅等の高齢者向け住居への入居により検討した　／　計画相談員と協議した　／</a:t>
                      </a:r>
                    </a:p>
                    <a:p>
                      <a:r>
                        <a:rPr kumimoji="1" lang="ja-JP" altLang="en-US" sz="1250" dirty="0">
                          <a:solidFill>
                            <a:schemeClr val="tx1"/>
                          </a:solidFill>
                          <a:latin typeface="Meiryo UI" panose="020B0604030504040204" pitchFamily="50" charset="-128"/>
                          <a:ea typeface="Meiryo UI" panose="020B0604030504040204" pitchFamily="50" charset="-128"/>
                        </a:rPr>
                        <a:t>　　　　計画相談員以外の相談支援専門員と協議した　／　病院の相談員と協議した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提出されたサービス等利用計画案により検討した　／　その他）</a:t>
                      </a: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（４）検討した結果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（施設入所に向けて調整中／地域生活の継続に向けて調整中／施設入所と地域生活の継続を併せて調整中／</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検討継続中）</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（５）検討しなかった理由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（本人や家族が強く希望しており検討に同意が得られない／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現在は地域生活ができており、本人や家族も今すぐの入所を希望していない／その他）</a:t>
                      </a:r>
                      <a:endParaRPr kumimoji="1" lang="en-US" altLang="ja-JP" sz="125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5" name="タイトル 1">
            <a:extLst>
              <a:ext uri="{FF2B5EF4-FFF2-40B4-BE49-F238E27FC236}">
                <a16:creationId xmlns:a16="http://schemas.microsoft.com/office/drawing/2014/main" id="{A95194F3-60C7-4EDF-8849-1B6B3F5B01DA}"/>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令和６年度　施設入所の待機者に関する実態調査（調査項目）</a:t>
            </a:r>
          </a:p>
        </p:txBody>
      </p:sp>
    </p:spTree>
    <p:extLst>
      <p:ext uri="{BB962C8B-B14F-4D97-AF65-F5344CB8AC3E}">
        <p14:creationId xmlns:p14="http://schemas.microsoft.com/office/powerpoint/2010/main" val="325187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643552173"/>
              </p:ext>
            </p:extLst>
          </p:nvPr>
        </p:nvGraphicFramePr>
        <p:xfrm>
          <a:off x="111286" y="519892"/>
          <a:ext cx="8921427" cy="6287933"/>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30525">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（令和５年度末現在）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957408">
                <a:tc>
                  <a:txBody>
                    <a:bodyPr/>
                    <a:lstStyle/>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問５：　待機している理由について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chemeClr val="tx1"/>
                          </a:solidFill>
                          <a:latin typeface="Meiryo UI" panose="020B0604030504040204" pitchFamily="50" charset="-128"/>
                          <a:ea typeface="Meiryo UI" panose="020B0604030504040204" pitchFamily="50" charset="-128"/>
                        </a:rPr>
                        <a:t>　（１）待機している理由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（支援方法の整理や環境調整により、本人の行動改善や生活能力の習得を図るため／</a:t>
                      </a:r>
                    </a:p>
                    <a:p>
                      <a:r>
                        <a:rPr kumimoji="1" lang="ja-JP" altLang="en-US" sz="1250" dirty="0">
                          <a:solidFill>
                            <a:schemeClr val="tx1"/>
                          </a:solidFill>
                          <a:latin typeface="Meiryo UI" panose="020B0604030504040204" pitchFamily="50" charset="-128"/>
                          <a:ea typeface="Meiryo UI" panose="020B0604030504040204" pitchFamily="50" charset="-128"/>
                        </a:rPr>
                        <a:t>　　　　家族から不適切な扱いを受けているため／居室の広さや動線等の構造面で施設が適しているため／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近隣の障がい理解の不足による孤立のため／</a:t>
                      </a:r>
                    </a:p>
                    <a:p>
                      <a:r>
                        <a:rPr kumimoji="1" lang="ja-JP" altLang="en-US" sz="1250" dirty="0">
                          <a:solidFill>
                            <a:schemeClr val="tx1"/>
                          </a:solidFill>
                          <a:latin typeface="Meiryo UI" panose="020B0604030504040204" pitchFamily="50" charset="-128"/>
                          <a:ea typeface="Meiryo UI" panose="020B0604030504040204" pitchFamily="50" charset="-128"/>
                        </a:rPr>
                        <a:t>　　　　★地域生活を継続するための障がい福祉サービスが不足しているため／本人の希望により待機している／</a:t>
                      </a:r>
                    </a:p>
                    <a:p>
                      <a:r>
                        <a:rPr kumimoji="1" lang="ja-JP" altLang="en-US" sz="1250" dirty="0">
                          <a:solidFill>
                            <a:schemeClr val="tx1"/>
                          </a:solidFill>
                          <a:latin typeface="Meiryo UI" panose="020B0604030504040204" pitchFamily="50" charset="-128"/>
                          <a:ea typeface="Meiryo UI" panose="020B0604030504040204" pitchFamily="50" charset="-128"/>
                        </a:rPr>
                        <a:t>　　　　★家族等の希望により待機している／</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相談時から待機者としてエントリーしたまま、その後の相談がなく現時点で待機する理由は不明／その他）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（２）必要な支援について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（１）で、「★地域生活を継続するための障がい福祉サービスが不足しているため」を選択した方について、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その内容を、プルダウンで選択。（複数回答可）</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・サービスの量（居宅介護、重度訪問介護等の訪問系の事業所数）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・サービスの量（生活介護、就労継続支援等の日中活動・訓練系の事業所数）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・サービスの量（グループホーム等の居住系の事業所数）</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・サービスの質（専門的支援を行う居宅介護、重度訪問介護等の訪問系）</a:t>
                      </a: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・サービスの質（専門的支援を行う生活介護、就労継続支援等の日中活動・訓練系）</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・サービスの質（専門的支援を行グループホーム等の居住系）</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・障がい特性に応じた設備・環境が整備されたグループホーム</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・その他</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・不明</a:t>
                      </a: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（３）家族等の希望内容</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（１）で「★家族等の希望により待機している」を選択した方について、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その理由を、プルダウンで選択。</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（将来、家族に何かあった時に本人の行き場がないと困るため／</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本人の状態が変化した時、グループホーム等の事業所で対応してもらえるか不安なため／</a:t>
                      </a:r>
                    </a:p>
                    <a:p>
                      <a:r>
                        <a:rPr kumimoji="1" lang="ja-JP" altLang="en-US" sz="1250" dirty="0">
                          <a:solidFill>
                            <a:schemeClr val="tx1"/>
                          </a:solidFill>
                          <a:latin typeface="Meiryo UI" panose="020B0604030504040204" pitchFamily="50" charset="-128"/>
                          <a:ea typeface="Meiryo UI" panose="020B0604030504040204" pitchFamily="50" charset="-128"/>
                        </a:rPr>
                        <a:t>　　　　必要な支援を受けながら地域で生活する本人の様子がイメージできないため／</a:t>
                      </a:r>
                    </a:p>
                    <a:p>
                      <a:r>
                        <a:rPr kumimoji="1" lang="ja-JP" altLang="en-US" sz="1250" dirty="0">
                          <a:solidFill>
                            <a:schemeClr val="tx1"/>
                          </a:solidFill>
                          <a:latin typeface="Meiryo UI" panose="020B0604030504040204" pitchFamily="50" charset="-128"/>
                          <a:ea typeface="Meiryo UI" panose="020B0604030504040204" pitchFamily="50" charset="-128"/>
                        </a:rPr>
                        <a:t>　　　　家族が希望する特定の入所施設に空きが出ないため／施設にこだわらず待機（グループホームや高齢者施設等でもよい）／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経済的に不安があるため／その他／不明）　</a:t>
                      </a:r>
                    </a:p>
                  </a:txBody>
                  <a:tcPr/>
                </a:tc>
                <a:extLst>
                  <a:ext uri="{0D108BD9-81ED-4DB2-BD59-A6C34878D82A}">
                    <a16:rowId xmlns:a16="http://schemas.microsoft.com/office/drawing/2014/main" val="2647611836"/>
                  </a:ext>
                </a:extLst>
              </a:tr>
            </a:tbl>
          </a:graphicData>
        </a:graphic>
      </p:graphicFrame>
      <p:sp>
        <p:nvSpPr>
          <p:cNvPr id="10" name="スライド番号プレースホルダー 9"/>
          <p:cNvSpPr>
            <a:spLocks noGrp="1"/>
          </p:cNvSpPr>
          <p:nvPr>
            <p:ph type="sldNum" sz="quarter" idx="12"/>
          </p:nvPr>
        </p:nvSpPr>
        <p:spPr>
          <a:xfrm>
            <a:off x="6899113" y="6442700"/>
            <a:ext cx="2133600" cy="365125"/>
          </a:xfrm>
        </p:spPr>
        <p:txBody>
          <a:bodyPr/>
          <a:lstStyle/>
          <a:p>
            <a:fld id="{1C2C60DF-5D73-46A2-8FFF-B4A756D3B2D0}" type="slidenum">
              <a:rPr kumimoji="1" lang="ja-JP" altLang="en-US" smtClean="0"/>
              <a:t>3</a:t>
            </a:fld>
            <a:endParaRPr kumimoji="1" lang="ja-JP" altLang="en-US" dirty="0"/>
          </a:p>
        </p:txBody>
      </p:sp>
      <p:sp>
        <p:nvSpPr>
          <p:cNvPr id="5" name="タイトル 1">
            <a:extLst>
              <a:ext uri="{FF2B5EF4-FFF2-40B4-BE49-F238E27FC236}">
                <a16:creationId xmlns:a16="http://schemas.microsoft.com/office/drawing/2014/main" id="{0DD6F674-81C4-4724-A2DE-80FACAB8A393}"/>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令和６年度　施設入所の待機者に関する実態調査（調査項目）</a:t>
            </a:r>
          </a:p>
        </p:txBody>
      </p:sp>
    </p:spTree>
    <p:extLst>
      <p:ext uri="{BB962C8B-B14F-4D97-AF65-F5344CB8AC3E}">
        <p14:creationId xmlns:p14="http://schemas.microsoft.com/office/powerpoint/2010/main" val="35121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4</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879658429"/>
              </p:ext>
            </p:extLst>
          </p:nvPr>
        </p:nvGraphicFramePr>
        <p:xfrm>
          <a:off x="93950" y="530529"/>
          <a:ext cx="8921427" cy="5379302"/>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81963">
                <a:tc>
                  <a:txBody>
                    <a:bodyPr/>
                    <a:lstStyle/>
                    <a:p>
                      <a:r>
                        <a:rPr kumimoji="1" lang="en-US" altLang="ja-JP" dirty="0">
                          <a:latin typeface="+mn-lt"/>
                          <a:ea typeface="+mn-ea"/>
                        </a:rPr>
                        <a:t>Ⅱ</a:t>
                      </a:r>
                      <a:r>
                        <a:rPr kumimoji="1" lang="ja-JP" altLang="en-US" dirty="0">
                          <a:latin typeface="+mn-lt"/>
                          <a:ea typeface="+mn-ea"/>
                        </a:rPr>
                        <a:t>　待機者に関する</a:t>
                      </a:r>
                      <a:r>
                        <a:rPr kumimoji="1" lang="ja-JP" altLang="en-US" dirty="0">
                          <a:solidFill>
                            <a:schemeClr val="bg1"/>
                          </a:solidFill>
                          <a:latin typeface="+mn-lt"/>
                          <a:ea typeface="+mn-ea"/>
                        </a:rPr>
                        <a:t>協議</a:t>
                      </a:r>
                      <a:r>
                        <a:rPr kumimoji="1" lang="ja-JP" altLang="en-US" dirty="0">
                          <a:latin typeface="+mn-lt"/>
                          <a:ea typeface="+mn-ea"/>
                        </a:rPr>
                        <a:t>の場等について　（令和６年６月末現在）</a:t>
                      </a:r>
                      <a:endParaRPr kumimoji="1" lang="en-US" altLang="ja-JP" dirty="0">
                        <a:latin typeface="+mn-lt"/>
                        <a:ea typeface="+mn-ea"/>
                      </a:endParaRPr>
                    </a:p>
                  </a:txBody>
                  <a:tcPr/>
                </a:tc>
                <a:extLst>
                  <a:ext uri="{0D108BD9-81ED-4DB2-BD59-A6C34878D82A}">
                    <a16:rowId xmlns:a16="http://schemas.microsoft.com/office/drawing/2014/main" val="2118333835"/>
                  </a:ext>
                </a:extLst>
              </a:tr>
              <a:tr h="5082122">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問６：　現在、施設入所の待機者について、協議する場はありますか。</a:t>
                      </a: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実質的に待機者について協議する場があれば「有」を選択してください。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今後、協議する場を設置する予定があれば「予定有」を選択してください。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（有／無／予定有）</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問７：　協議する場について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　協議の場が「無」を選択した場合も、過去に協議する場があった場合はご記入ください。</a:t>
                      </a:r>
                    </a:p>
                    <a:p>
                      <a:r>
                        <a:rPr kumimoji="1" lang="ja-JP" altLang="en-US" sz="1250" dirty="0">
                          <a:solidFill>
                            <a:schemeClr val="tx1"/>
                          </a:solidFill>
                          <a:latin typeface="Meiryo UI" panose="020B0604030504040204" pitchFamily="50" charset="-128"/>
                          <a:ea typeface="Meiryo UI" panose="020B0604030504040204" pitchFamily="50" charset="-128"/>
                        </a:rPr>
                        <a:t>　　（１）名称　（２）開催頻度　（３）自立支援協議会の位置づけ　（４）協議内容　</a:t>
                      </a:r>
                    </a:p>
                    <a:p>
                      <a:r>
                        <a:rPr kumimoji="1" lang="ja-JP" altLang="en-US" sz="1250" dirty="0">
                          <a:solidFill>
                            <a:schemeClr val="tx1"/>
                          </a:solidFill>
                          <a:latin typeface="Meiryo UI" panose="020B0604030504040204" pitchFamily="50" charset="-128"/>
                          <a:ea typeface="Meiryo UI" panose="020B0604030504040204" pitchFamily="50" charset="-128"/>
                        </a:rPr>
                        <a:t>　　（５）協議の場で待機者の地域生活の継続を前提とした支援の検討の有無</a:t>
                      </a:r>
                    </a:p>
                    <a:p>
                      <a:r>
                        <a:rPr kumimoji="1" lang="ja-JP" altLang="en-US" sz="1250" dirty="0">
                          <a:solidFill>
                            <a:schemeClr val="tx1"/>
                          </a:solidFill>
                          <a:latin typeface="Meiryo UI" panose="020B0604030504040204" pitchFamily="50" charset="-128"/>
                          <a:ea typeface="Meiryo UI" panose="020B0604030504040204" pitchFamily="50" charset="-128"/>
                        </a:rPr>
                        <a:t>　　（６）協議の場への障がい者支援施設の参加の有無　</a:t>
                      </a:r>
                    </a:p>
                    <a:p>
                      <a:r>
                        <a:rPr kumimoji="1" lang="ja-JP" altLang="en-US" sz="1250" dirty="0">
                          <a:solidFill>
                            <a:schemeClr val="tx1"/>
                          </a:solidFill>
                          <a:latin typeface="Meiryo UI" panose="020B0604030504040204" pitchFamily="50" charset="-128"/>
                          <a:ea typeface="Meiryo UI" panose="020B0604030504040204" pitchFamily="50" charset="-128"/>
                        </a:rPr>
                        <a:t>　　（７）備考　</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協議の場に関する課題（例</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運用上の課題や協議の場がなくなった場合その理由等）があればご記入ください。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問８：　待機者に関する取組等について</a:t>
                      </a:r>
                    </a:p>
                    <a:p>
                      <a:r>
                        <a:rPr kumimoji="1" lang="ja-JP" altLang="en-US" sz="1250" dirty="0">
                          <a:solidFill>
                            <a:schemeClr val="tx1"/>
                          </a:solidFill>
                          <a:latin typeface="Meiryo UI" panose="020B0604030504040204" pitchFamily="50" charset="-128"/>
                          <a:ea typeface="Meiryo UI" panose="020B0604030504040204" pitchFamily="50" charset="-128"/>
                        </a:rPr>
                        <a:t>　　（１）待機者を解消するために、取り組んでいることがありましたら、ご記入ください。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（待機者に対しての地域生活支援拠点等の活用による地域生活の継続、等）</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（２）待機者の地域での生活を進める上での課題について、ご記入ください。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ja-JP" altLang="en-US"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（３）待機者本人またはその家族に対して、地域生活継続及び施設入所後の地域移行についての説明にあたり、</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ツールや資料の活用等、どのような工夫をされていますか。</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（４）待機者本人またはその家族に対して、地域生活継続及び施設入所後の地域移行についての説明にあたり、</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困難に感じる点は何ですか。</a:t>
                      </a:r>
                      <a:endParaRPr kumimoji="1" lang="en-US" altLang="ja-JP" sz="125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5" name="タイトル 1">
            <a:extLst>
              <a:ext uri="{FF2B5EF4-FFF2-40B4-BE49-F238E27FC236}">
                <a16:creationId xmlns:a16="http://schemas.microsoft.com/office/drawing/2014/main" id="{5696712A-65F4-41A0-A0B1-B7C4608D571D}"/>
              </a:ext>
            </a:extLst>
          </p:cNvPr>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　　　令和６年度　施設入所の待機者に関する実態調査（調査項目）</a:t>
            </a:r>
          </a:p>
        </p:txBody>
      </p:sp>
    </p:spTree>
    <p:extLst>
      <p:ext uri="{BB962C8B-B14F-4D97-AF65-F5344CB8AC3E}">
        <p14:creationId xmlns:p14="http://schemas.microsoft.com/office/powerpoint/2010/main" val="350617541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2042</Words>
  <Application>Microsoft Office PowerPoint</Application>
  <PresentationFormat>画面に合わせる (4:3)</PresentationFormat>
  <Paragraphs>129</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游ゴシック</vt:lpstr>
      <vt:lpstr>游ゴシック Light</vt:lpstr>
      <vt:lpstr>Arial</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2025-07-03T05:08:02Z</dcterms:created>
  <dcterms:modified xsi:type="dcterms:W3CDTF">2025-07-03T05:08:12Z</dcterms:modified>
</cp:coreProperties>
</file>