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6.xml" ContentType="application/vnd.openxmlformats-officedocument.presentationml.notesSl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7.xml" ContentType="application/vnd.openxmlformats-officedocument.presentationml.notesSlid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0.xml" ContentType="application/vnd.openxmlformats-officedocument.presentationml.notesSlid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3.xml" ContentType="application/vnd.openxmlformats-officedocument.presentationml.notesSlide+xml"/>
  <Override PartName="/ppt/charts/chart30.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1.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2.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14.xml" ContentType="application/vnd.openxmlformats-officedocument.presentationml.notesSlide+xml"/>
  <Override PartName="/ppt/charts/chart33.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4.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5.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5.xml" ContentType="application/vnd.openxmlformats-officedocument.presentationml.notesSlide+xml"/>
  <Override PartName="/ppt/charts/chart36.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7.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8.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9.xml" ContentType="application/vnd.openxmlformats-officedocument.drawingml.chart+xml"/>
  <Override PartName="/ppt/charts/style38.xml" ContentType="application/vnd.ms-office.chartstyle+xml"/>
  <Override PartName="/ppt/charts/colors38.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0.xml" ContentType="application/vnd.openxmlformats-officedocument.drawingml.chart+xml"/>
  <Override PartName="/ppt/charts/style39.xml" ContentType="application/vnd.ms-office.chartstyle+xml"/>
  <Override PartName="/ppt/charts/colors39.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1.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2.xml" ContentType="application/vnd.openxmlformats-officedocument.drawingml.chart+xml"/>
  <Override PartName="/ppt/charts/style41.xml" ContentType="application/vnd.ms-office.chartstyle+xml"/>
  <Override PartName="/ppt/charts/colors41.xml" ContentType="application/vnd.ms-office.chartcolorstyle+xml"/>
  <Override PartName="/ppt/notesSlides/notesSlide20.xml" ContentType="application/vnd.openxmlformats-officedocument.presentationml.notesSlide+xml"/>
  <Override PartName="/ppt/charts/chart43.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4.xml" ContentType="application/vnd.openxmlformats-officedocument.drawingml.chart+xml"/>
  <Override PartName="/ppt/charts/style43.xml" ContentType="application/vnd.ms-office.chartstyle+xml"/>
  <Override PartName="/ppt/charts/colors43.xml" ContentType="application/vnd.ms-office.chartcolorstyle+xml"/>
  <Override PartName="/ppt/notesSlides/notesSlide21.xml" ContentType="application/vnd.openxmlformats-officedocument.presentationml.notesSlide+xml"/>
  <Override PartName="/ppt/charts/chart45.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6.xml" ContentType="application/vnd.openxmlformats-officedocument.drawingml.chart+xml"/>
  <Override PartName="/ppt/charts/style45.xml" ContentType="application/vnd.ms-office.chartstyle+xml"/>
  <Override PartName="/ppt/charts/colors4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handoutMasterIdLst>
    <p:handoutMasterId r:id="rId25"/>
  </p:handoutMasterIdLst>
  <p:sldIdLst>
    <p:sldId id="356" r:id="rId2"/>
    <p:sldId id="359" r:id="rId3"/>
    <p:sldId id="360" r:id="rId4"/>
    <p:sldId id="383" r:id="rId5"/>
    <p:sldId id="361" r:id="rId6"/>
    <p:sldId id="371" r:id="rId7"/>
    <p:sldId id="362" r:id="rId8"/>
    <p:sldId id="363" r:id="rId9"/>
    <p:sldId id="369" r:id="rId10"/>
    <p:sldId id="367" r:id="rId11"/>
    <p:sldId id="368" r:id="rId12"/>
    <p:sldId id="365" r:id="rId13"/>
    <p:sldId id="376" r:id="rId14"/>
    <p:sldId id="378" r:id="rId15"/>
    <p:sldId id="381" r:id="rId16"/>
    <p:sldId id="377" r:id="rId17"/>
    <p:sldId id="379" r:id="rId18"/>
    <p:sldId id="357" r:id="rId19"/>
    <p:sldId id="358" r:id="rId20"/>
    <p:sldId id="384" r:id="rId21"/>
    <p:sldId id="385" r:id="rId22"/>
    <p:sldId id="386"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434" autoAdjust="0"/>
  </p:normalViewPr>
  <p:slideViewPr>
    <p:cSldViewPr>
      <p:cViewPr varScale="1">
        <p:scale>
          <a:sx n="125" d="100"/>
          <a:sy n="125" d="100"/>
        </p:scale>
        <p:origin x="1356" y="84"/>
      </p:cViewPr>
      <p:guideLst>
        <p:guide orient="horz" pos="2115"/>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4.xml"/><Relationship Id="rId1" Type="http://schemas.microsoft.com/office/2011/relationships/chartStyle" Target="style24.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5.xml"/><Relationship Id="rId1" Type="http://schemas.microsoft.com/office/2011/relationships/chartStyle" Target="style25.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6.xml"/><Relationship Id="rId1" Type="http://schemas.microsoft.com/office/2011/relationships/chartStyle" Target="style26.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7.xml"/><Relationship Id="rId1" Type="http://schemas.microsoft.com/office/2011/relationships/chartStyle" Target="style27.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9.xml"/><Relationship Id="rId1" Type="http://schemas.microsoft.com/office/2011/relationships/chartStyle" Target="style29.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0.xml"/><Relationship Id="rId1" Type="http://schemas.microsoft.com/office/2011/relationships/chartStyle" Target="style30.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1.xml"/><Relationship Id="rId1" Type="http://schemas.microsoft.com/office/2011/relationships/chartStyle" Target="style31.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2.xml"/><Relationship Id="rId1" Type="http://schemas.microsoft.com/office/2011/relationships/chartStyle" Target="style32.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3.xml"/><Relationship Id="rId1" Type="http://schemas.microsoft.com/office/2011/relationships/chartStyle" Target="style33.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4.xml"/><Relationship Id="rId1" Type="http://schemas.microsoft.com/office/2011/relationships/chartStyle" Target="style34.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5.xml"/><Relationship Id="rId1" Type="http://schemas.microsoft.com/office/2011/relationships/chartStyle" Target="style35.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6.xml"/><Relationship Id="rId1" Type="http://schemas.microsoft.com/office/2011/relationships/chartStyle" Target="style36.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7.xml"/><Relationship Id="rId1" Type="http://schemas.microsoft.com/office/2011/relationships/chartStyle" Target="style37.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8.xml"/><Relationship Id="rId1" Type="http://schemas.microsoft.com/office/2011/relationships/chartStyle" Target="style38.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39.xml"/><Relationship Id="rId1" Type="http://schemas.microsoft.com/office/2011/relationships/chartStyle" Target="style39.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0.xml"/><Relationship Id="rId1" Type="http://schemas.microsoft.com/office/2011/relationships/chartStyle" Target="style40.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1.xml"/><Relationship Id="rId1" Type="http://schemas.microsoft.com/office/2011/relationships/chartStyle" Target="style41.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2.xml"/><Relationship Id="rId1" Type="http://schemas.microsoft.com/office/2011/relationships/chartStyle" Target="style42.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3.xml"/><Relationship Id="rId1" Type="http://schemas.microsoft.com/office/2011/relationships/chartStyle" Target="style43.xml"/></Relationships>
</file>

<file path=ppt/charts/_rels/chart45.xml.rels><?xml version="1.0" encoding="UTF-8" standalone="yes"?>
<Relationships xmlns="http://schemas.openxmlformats.org/package/2006/relationships"><Relationship Id="rId3" Type="http://schemas.openxmlformats.org/officeDocument/2006/relationships/package" Target="../embeddings/Microsoft_Excel_Worksheet44.xlsx"/><Relationship Id="rId2" Type="http://schemas.microsoft.com/office/2011/relationships/chartColorStyle" Target="colors44.xml"/><Relationship Id="rId1" Type="http://schemas.microsoft.com/office/2011/relationships/chartStyle" Target="style44.xml"/></Relationships>
</file>

<file path=ppt/charts/_rels/chart46.xml.rels><?xml version="1.0" encoding="UTF-8" standalone="yes"?>
<Relationships xmlns="http://schemas.openxmlformats.org/package/2006/relationships"><Relationship Id="rId3" Type="http://schemas.openxmlformats.org/officeDocument/2006/relationships/package" Target="../embeddings/Microsoft_Excel_Worksheet45.xlsx"/><Relationship Id="rId2" Type="http://schemas.microsoft.com/office/2011/relationships/chartColorStyle" Target="colors45.xml"/><Relationship Id="rId1" Type="http://schemas.microsoft.com/office/2011/relationships/chartStyle" Target="style45.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83080099261131"/>
          <c:y val="0.1813051582226094"/>
          <c:w val="0.32342040861749755"/>
          <c:h val="0.80379113526360491"/>
        </c:manualLayout>
      </c:layout>
      <c:pieChart>
        <c:varyColors val="1"/>
        <c:ser>
          <c:idx val="0"/>
          <c:order val="0"/>
          <c:tx>
            <c:strRef>
              <c:f>Sheet1!$B$1</c:f>
              <c:strCache>
                <c:ptCount val="1"/>
                <c:pt idx="0">
                  <c:v>医療的ケアの状況</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930-4B9B-9BD0-CF131D532AF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930-4B9B-9BD0-CF131D532AF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930-4B9B-9BD0-CF131D532AF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930-4B9B-9BD0-CF131D532AFF}"/>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930-4B9B-9BD0-CF131D532AFF}"/>
              </c:ext>
            </c:extLst>
          </c:dPt>
          <c:dLbls>
            <c:dLbl>
              <c:idx val="0"/>
              <c:layout>
                <c:manualLayout>
                  <c:x val="0.16031552157897042"/>
                  <c:y val="-8.4849918892841339E-2"/>
                </c:manualLayout>
              </c:layout>
              <c:tx>
                <c:rich>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fld id="{992FA206-E26F-4B5F-9808-ACF605E1094D}" type="CATEGORYNAME">
                      <a:rPr lang="ja-JP" altLang="en-US" dirty="0"/>
                      <a:pPr algn="l">
                        <a:defRPr sz="1000"/>
                      </a:pPr>
                      <a:t>[分類名]</a:t>
                    </a:fld>
                    <a:r>
                      <a:rPr lang="en-US" altLang="ja-JP" baseline="0" dirty="0"/>
                      <a:t>, </a:t>
                    </a:r>
                  </a:p>
                  <a:p>
                    <a:pPr algn="l">
                      <a:defRPr sz="1000"/>
                    </a:pPr>
                    <a:fld id="{42754B21-55FE-45A9-9404-1A225215760D}" type="VALUE">
                      <a:rPr lang="en-US" altLang="ja-JP" baseline="0" smtClean="0"/>
                      <a:pPr algn="l">
                        <a:defRPr sz="1000"/>
                      </a:pPr>
                      <a:t>[値]</a:t>
                    </a:fld>
                    <a:r>
                      <a:rPr lang="ja-JP" altLang="en-US" baseline="0" dirty="0"/>
                      <a:t>人</a:t>
                    </a:r>
                    <a:r>
                      <a:rPr lang="en-US" altLang="ja-JP" baseline="0" dirty="0"/>
                      <a:t>, </a:t>
                    </a:r>
                    <a:fld id="{D02C4845-B83D-46C8-809D-908E322E6D85}" type="PERCENTAGE">
                      <a:rPr lang="en-US" altLang="ja-JP" baseline="0" dirty="0"/>
                      <a:pPr algn="l">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83204313191748"/>
                      <c:h val="0.27516175422822003"/>
                    </c:manualLayout>
                  </c15:layout>
                  <c15:dlblFieldTable/>
                  <c15:showDataLabelsRange val="0"/>
                </c:ext>
                <c:ext xmlns:c16="http://schemas.microsoft.com/office/drawing/2014/chart" uri="{C3380CC4-5D6E-409C-BE32-E72D297353CC}">
                  <c16:uniqueId val="{00000001-B930-4B9B-9BD0-CF131D532AFF}"/>
                </c:ext>
              </c:extLst>
            </c:dLbl>
            <c:dLbl>
              <c:idx val="1"/>
              <c:layout>
                <c:manualLayout>
                  <c:x val="-3.4185171636740168E-2"/>
                  <c:y val="0.29791224652369724"/>
                </c:manualLayout>
              </c:layout>
              <c:tx>
                <c:rich>
                  <a:bodyPr/>
                  <a:lstStyle/>
                  <a:p>
                    <a:fld id="{9F2B9322-3E33-4C3B-BE93-A61E108DC9C1}" type="CATEGORYNAME">
                      <a:rPr lang="ja-JP" altLang="en-US"/>
                      <a:pPr/>
                      <a:t>[分類名]</a:t>
                    </a:fld>
                    <a:r>
                      <a:rPr lang="en-US" altLang="ja-JP" baseline="0" dirty="0"/>
                      <a:t>,</a:t>
                    </a:r>
                  </a:p>
                  <a:p>
                    <a:r>
                      <a:rPr lang="en-US" altLang="ja-JP" baseline="0" dirty="0"/>
                      <a:t> </a:t>
                    </a:r>
                    <a:fld id="{0BA940A7-914A-4E24-94EE-86EE644319DB}" type="VALUE">
                      <a:rPr lang="en-US" altLang="ja-JP" baseline="0" smtClean="0"/>
                      <a:pPr/>
                      <a:t>[値]</a:t>
                    </a:fld>
                    <a:r>
                      <a:rPr lang="ja-JP" altLang="en-US" baseline="0" dirty="0"/>
                      <a:t>人</a:t>
                    </a:r>
                    <a:r>
                      <a:rPr lang="en-US" altLang="ja-JP" baseline="0" dirty="0"/>
                      <a:t>, </a:t>
                    </a:r>
                    <a:fld id="{F4DC2F49-D0C7-4F85-8F94-E0CC111FE424}"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851742179187533"/>
                      <c:h val="0.27516175422822003"/>
                    </c:manualLayout>
                  </c15:layout>
                  <c15:dlblFieldTable/>
                  <c15:showDataLabelsRange val="0"/>
                </c:ext>
                <c:ext xmlns:c16="http://schemas.microsoft.com/office/drawing/2014/chart" uri="{C3380CC4-5D6E-409C-BE32-E72D297353CC}">
                  <c16:uniqueId val="{00000003-B930-4B9B-9BD0-CF131D532AFF}"/>
                </c:ext>
              </c:extLst>
            </c:dLbl>
            <c:dLbl>
              <c:idx val="2"/>
              <c:layout>
                <c:manualLayout>
                  <c:x val="-0.15593365355463201"/>
                  <c:y val="0.1841487332125074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71AC3AA1-6385-4FBA-B4EF-582421D7EF41}" type="CATEGORYNAME">
                      <a:rPr lang="ja-JP" altLang="en-US"/>
                      <a:pPr>
                        <a:defRPr sz="1000"/>
                      </a:pPr>
                      <a:t>[分類名]</a:t>
                    </a:fld>
                    <a:r>
                      <a:rPr lang="en-US" altLang="ja-JP" baseline="0" dirty="0"/>
                      <a:t>, </a:t>
                    </a:r>
                    <a:fld id="{07478B40-365D-4719-8B7B-3F591FA20961}" type="VALUE">
                      <a:rPr lang="en-US" altLang="ja-JP" baseline="0" smtClean="0"/>
                      <a:pPr>
                        <a:defRPr sz="1000"/>
                      </a:pPr>
                      <a:t>[値]</a:t>
                    </a:fld>
                    <a:r>
                      <a:rPr lang="ja-JP" altLang="en-US" baseline="0" dirty="0"/>
                      <a:t>人</a:t>
                    </a:r>
                    <a:r>
                      <a:rPr lang="en-US" altLang="ja-JP" baseline="0" dirty="0"/>
                      <a:t>, </a:t>
                    </a:r>
                    <a:fld id="{42F592DF-6648-4A06-BCEA-CFDE9D9AFC87}"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60521190735769"/>
                      <c:h val="0.29784808091486731"/>
                    </c:manualLayout>
                  </c15:layout>
                  <c15:dlblFieldTable/>
                  <c15:showDataLabelsRange val="0"/>
                </c:ext>
                <c:ext xmlns:c16="http://schemas.microsoft.com/office/drawing/2014/chart" uri="{C3380CC4-5D6E-409C-BE32-E72D297353CC}">
                  <c16:uniqueId val="{00000005-B930-4B9B-9BD0-CF131D532AFF}"/>
                </c:ext>
              </c:extLst>
            </c:dLbl>
            <c:dLbl>
              <c:idx val="3"/>
              <c:layout>
                <c:manualLayout>
                  <c:x val="-0.1419269513763077"/>
                  <c:y val="-8.0114344107638409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930-4B9B-9BD0-CF131D532AFF}"/>
                </c:ext>
              </c:extLst>
            </c:dLbl>
            <c:dLbl>
              <c:idx val="4"/>
              <c:layout>
                <c:manualLayout>
                  <c:x val="0.14185078545053098"/>
                  <c:y val="3.6238227704497054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930-4B9B-9BD0-CF131D532AF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特に医療的ケアが必要ない</c:v>
                </c:pt>
                <c:pt idx="1">
                  <c:v>定期通院と服薬管理が必要</c:v>
                </c:pt>
                <c:pt idx="2">
                  <c:v>喀痰吸引、人工呼吸などで24時間医療的なケアが必要</c:v>
                </c:pt>
                <c:pt idx="3">
                  <c:v>その他</c:v>
                </c:pt>
                <c:pt idx="4">
                  <c:v>不明</c:v>
                </c:pt>
              </c:strCache>
            </c:strRef>
          </c:cat>
          <c:val>
            <c:numRef>
              <c:f>Sheet1!$B$2:$B$6</c:f>
              <c:numCache>
                <c:formatCode>General</c:formatCode>
                <c:ptCount val="5"/>
                <c:pt idx="0">
                  <c:v>642</c:v>
                </c:pt>
                <c:pt idx="1">
                  <c:v>381</c:v>
                </c:pt>
                <c:pt idx="2">
                  <c:v>16</c:v>
                </c:pt>
                <c:pt idx="3">
                  <c:v>31</c:v>
                </c:pt>
                <c:pt idx="4">
                  <c:v>7</c:v>
                </c:pt>
              </c:numCache>
            </c:numRef>
          </c:val>
          <c:extLst>
            <c:ext xmlns:c16="http://schemas.microsoft.com/office/drawing/2014/chart" uri="{C3380CC4-5D6E-409C-BE32-E72D297353CC}">
              <c16:uniqueId val="{0000000A-B930-4B9B-9BD0-CF131D532AF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756-4A40-8584-7A708821B1F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756-4A40-8584-7A708821B1F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756-4A40-8584-7A708821B1F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756-4A40-8584-7A708821B1F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4756-4A40-8584-7A708821B1F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756-4A40-8584-7A708821B1F9}"/>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4756-4A40-8584-7A708821B1F9}"/>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4756-4A40-8584-7A708821B1F9}"/>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4756-4A40-8584-7A708821B1F9}"/>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4756-4A40-8584-7A708821B1F9}"/>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4756-4A40-8584-7A708821B1F9}"/>
              </c:ext>
            </c:extLst>
          </c:dPt>
          <c:dLbls>
            <c:dLbl>
              <c:idx val="0"/>
              <c:layout>
                <c:manualLayout>
                  <c:x val="-4.5405402716447753E-3"/>
                  <c:y val="0.12411176760453725"/>
                </c:manualLayout>
              </c:layout>
              <c:tx>
                <c:rich>
                  <a:bodyPr/>
                  <a:lstStyle/>
                  <a:p>
                    <a:fld id="{02D2A3CF-2070-41C1-A002-D6CC97206233}" type="CATEGORYNAME">
                      <a:rPr lang="ja-JP" altLang="en-US"/>
                      <a:pPr/>
                      <a:t>[分類名]</a:t>
                    </a:fld>
                    <a:r>
                      <a:rPr lang="en-US" altLang="ja-JP" baseline="0" dirty="0"/>
                      <a:t>, </a:t>
                    </a:r>
                    <a:fld id="{4D0423A5-70F0-4381-8ADE-C0A17BEF4EF7}" type="VALUE">
                      <a:rPr lang="en-US" altLang="ja-JP" baseline="0" smtClean="0"/>
                      <a:pPr/>
                      <a:t>[値]</a:t>
                    </a:fld>
                    <a:r>
                      <a:rPr lang="ja-JP" altLang="en-US" baseline="0" dirty="0"/>
                      <a:t>人</a:t>
                    </a:r>
                    <a:r>
                      <a:rPr lang="en-US" altLang="ja-JP" baseline="0" dirty="0"/>
                      <a:t>, </a:t>
                    </a:r>
                    <a:fld id="{8F20144F-CDC1-40BB-93E6-41E436911319}"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8269122667962265"/>
                      <c:h val="0.17244990826748335"/>
                    </c:manualLayout>
                  </c15:layout>
                  <c15:dlblFieldTable/>
                  <c15:showDataLabelsRange val="0"/>
                </c:ext>
                <c:ext xmlns:c16="http://schemas.microsoft.com/office/drawing/2014/chart" uri="{C3380CC4-5D6E-409C-BE32-E72D297353CC}">
                  <c16:uniqueId val="{00000001-4756-4A40-8584-7A708821B1F9}"/>
                </c:ext>
              </c:extLst>
            </c:dLbl>
            <c:dLbl>
              <c:idx val="1"/>
              <c:layout>
                <c:manualLayout>
                  <c:x val="5.9692787036929248E-3"/>
                  <c:y val="-7.5743253056599616E-3"/>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E9286DDD-D96A-41F1-9486-FED55648F052}" type="CATEGORYNAME">
                      <a:rPr lang="ja-JP" altLang="en-US" sz="1100"/>
                      <a:pPr>
                        <a:defRPr sz="1100"/>
                      </a:pPr>
                      <a:t>[分類名]</a:t>
                    </a:fld>
                    <a:r>
                      <a:rPr lang="en-US" altLang="ja-JP" sz="1100" baseline="0" dirty="0"/>
                      <a:t>, </a:t>
                    </a:r>
                    <a:fld id="{1B72930F-EBE9-4B43-ADB9-84A78FF895F4}" type="VALUE">
                      <a:rPr lang="en-US" altLang="ja-JP" sz="1100" baseline="0" smtClean="0"/>
                      <a:pPr>
                        <a:defRPr sz="1100"/>
                      </a:pPr>
                      <a:t>[値]</a:t>
                    </a:fld>
                    <a:r>
                      <a:rPr lang="ja-JP" altLang="en-US" sz="1100" baseline="0" dirty="0"/>
                      <a:t>人</a:t>
                    </a:r>
                    <a:r>
                      <a:rPr lang="en-US" altLang="ja-JP" sz="1100" baseline="0" dirty="0"/>
                      <a:t>, </a:t>
                    </a:r>
                    <a:fld id="{E82F1359-A5AF-4F0D-B286-07692E75F2A7}"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180398695335674"/>
                      <c:h val="0.10898994714345102"/>
                    </c:manualLayout>
                  </c15:layout>
                  <c15:dlblFieldTable/>
                  <c15:showDataLabelsRange val="0"/>
                </c:ext>
                <c:ext xmlns:c16="http://schemas.microsoft.com/office/drawing/2014/chart" uri="{C3380CC4-5D6E-409C-BE32-E72D297353CC}">
                  <c16:uniqueId val="{00000003-4756-4A40-8584-7A708821B1F9}"/>
                </c:ext>
              </c:extLst>
            </c:dLbl>
            <c:dLbl>
              <c:idx val="2"/>
              <c:layout>
                <c:manualLayout>
                  <c:x val="3.3963887926217137E-3"/>
                  <c:y val="3.696888638490418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89B3B1F8-35D8-43F1-A28D-8A3E2EBAB346}" type="CATEGORYNAME">
                      <a:rPr lang="ja-JP" altLang="en-US" sz="1100"/>
                      <a:pPr>
                        <a:defRPr sz="1100"/>
                      </a:pPr>
                      <a:t>[分類名]</a:t>
                    </a:fld>
                    <a:r>
                      <a:rPr lang="en-US" altLang="ja-JP" sz="1100" baseline="0" dirty="0"/>
                      <a:t>, </a:t>
                    </a:r>
                    <a:fld id="{A1049DA3-2BB6-4DC1-98C7-B8E8D7C8DA3A}" type="VALUE">
                      <a:rPr lang="en-US" altLang="ja-JP" sz="1100" baseline="0" smtClean="0"/>
                      <a:pPr>
                        <a:defRPr sz="1100"/>
                      </a:pPr>
                      <a:t>[値]</a:t>
                    </a:fld>
                    <a:r>
                      <a:rPr lang="ja-JP" altLang="en-US" sz="1100" baseline="0" dirty="0"/>
                      <a:t>人</a:t>
                    </a:r>
                    <a:r>
                      <a:rPr lang="en-US" altLang="ja-JP" sz="1100" baseline="0" dirty="0"/>
                      <a:t>, </a:t>
                    </a:r>
                    <a:fld id="{BCFA64C9-9FF7-4E60-A8FC-131AECC5BA0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849339293975631"/>
                      <c:h val="0.15471535632825953"/>
                    </c:manualLayout>
                  </c15:layout>
                  <c15:dlblFieldTable/>
                  <c15:showDataLabelsRange val="0"/>
                </c:ext>
                <c:ext xmlns:c16="http://schemas.microsoft.com/office/drawing/2014/chart" uri="{C3380CC4-5D6E-409C-BE32-E72D297353CC}">
                  <c16:uniqueId val="{00000005-4756-4A40-8584-7A708821B1F9}"/>
                </c:ext>
              </c:extLst>
            </c:dLbl>
            <c:dLbl>
              <c:idx val="3"/>
              <c:layout>
                <c:manualLayout>
                  <c:x val="-6.5637192882382886E-2"/>
                  <c:y val="0.1600100400156017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A16E6F63-B5A4-4759-9A17-D4E58310E753}" type="CATEGORYNAME">
                      <a:rPr lang="ja-JP" altLang="en-US" sz="1100"/>
                      <a:pPr>
                        <a:defRPr sz="1100"/>
                      </a:pPr>
                      <a:t>[分類名]</a:t>
                    </a:fld>
                    <a:r>
                      <a:rPr lang="en-US" altLang="ja-JP" sz="1100" baseline="0" dirty="0"/>
                      <a:t>, </a:t>
                    </a:r>
                    <a:fld id="{9234FEAE-AB5C-4132-8ED0-07EFA56502C6}" type="VALUE">
                      <a:rPr lang="en-US" altLang="ja-JP" sz="1100" baseline="0" smtClean="0"/>
                      <a:pPr>
                        <a:defRPr sz="1100"/>
                      </a:pPr>
                      <a:t>[値]</a:t>
                    </a:fld>
                    <a:r>
                      <a:rPr lang="ja-JP" altLang="en-US" sz="1100" baseline="0" dirty="0"/>
                      <a:t>人</a:t>
                    </a:r>
                    <a:r>
                      <a:rPr lang="en-US" altLang="ja-JP" sz="1100" baseline="0" dirty="0"/>
                      <a:t>, </a:t>
                    </a:r>
                    <a:fld id="{E21DA270-802A-482A-89C9-9E0FDAF9440D}"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845500582853976"/>
                      <c:h val="0.10245751652870673"/>
                    </c:manualLayout>
                  </c15:layout>
                  <c15:dlblFieldTable/>
                  <c15:showDataLabelsRange val="0"/>
                </c:ext>
                <c:ext xmlns:c16="http://schemas.microsoft.com/office/drawing/2014/chart" uri="{C3380CC4-5D6E-409C-BE32-E72D297353CC}">
                  <c16:uniqueId val="{00000007-4756-4A40-8584-7A708821B1F9}"/>
                </c:ext>
              </c:extLst>
            </c:dLbl>
            <c:dLbl>
              <c:idx val="4"/>
              <c:layout>
                <c:manualLayout>
                  <c:x val="-9.2537499979272617E-2"/>
                  <c:y val="0.12042280423815459"/>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FB0A6C18-7609-4D39-BFFA-2DBA29A6E4BA}" type="CATEGORYNAME">
                      <a:rPr lang="ja-JP" altLang="en-US" sz="1100"/>
                      <a:pPr>
                        <a:defRPr sz="1100"/>
                      </a:pPr>
                      <a:t>[分類名]</a:t>
                    </a:fld>
                    <a:r>
                      <a:rPr lang="en-US" altLang="ja-JP" sz="1100" baseline="0" dirty="0"/>
                      <a:t>, </a:t>
                    </a:r>
                    <a:fld id="{92CB800C-CCFE-4357-9FE3-97E8821FB8F7}" type="VALUE">
                      <a:rPr lang="en-US" altLang="ja-JP" sz="1100" baseline="0" smtClean="0"/>
                      <a:pPr>
                        <a:defRPr sz="1100"/>
                      </a:pPr>
                      <a:t>[値]</a:t>
                    </a:fld>
                    <a:r>
                      <a:rPr lang="ja-JP" altLang="en-US" sz="1100" baseline="0" dirty="0"/>
                      <a:t>人</a:t>
                    </a:r>
                    <a:r>
                      <a:rPr lang="en-US" altLang="ja-JP" sz="1100" baseline="0" dirty="0"/>
                      <a:t>, </a:t>
                    </a:r>
                    <a:fld id="{08C5C152-3C87-468F-BB47-60808EFB7FFB}"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48235685255535"/>
                      <c:h val="0.12205440709333924"/>
                    </c:manualLayout>
                  </c15:layout>
                  <c15:dlblFieldTable/>
                  <c15:showDataLabelsRange val="0"/>
                </c:ext>
                <c:ext xmlns:c16="http://schemas.microsoft.com/office/drawing/2014/chart" uri="{C3380CC4-5D6E-409C-BE32-E72D297353CC}">
                  <c16:uniqueId val="{00000009-4756-4A40-8584-7A708821B1F9}"/>
                </c:ext>
              </c:extLst>
            </c:dLbl>
            <c:dLbl>
              <c:idx val="5"/>
              <c:layout>
                <c:manualLayout>
                  <c:x val="-7.4561574418762752E-2"/>
                  <c:y val="4.36136752877576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2AE420B4-FEEE-4393-BDE9-077D0267ED17}" type="CATEGORYNAME">
                      <a:rPr lang="zh-TW" altLang="en-US" sz="1100"/>
                      <a:pPr>
                        <a:defRPr sz="1100"/>
                      </a:pPr>
                      <a:t>[分類名]</a:t>
                    </a:fld>
                    <a:r>
                      <a:rPr lang="en-US" altLang="zh-TW" sz="1100" baseline="0" dirty="0"/>
                      <a:t>, </a:t>
                    </a:r>
                    <a:fld id="{85C45AC3-DDCC-4731-98FE-F2BB825D486D}" type="VALUE">
                      <a:rPr lang="en-US" altLang="zh-TW" sz="1100" baseline="0" smtClean="0"/>
                      <a:pPr>
                        <a:defRPr sz="1100"/>
                      </a:pPr>
                      <a:t>[値]</a:t>
                    </a:fld>
                    <a:r>
                      <a:rPr lang="zh-TW" altLang="en-US" sz="1100" baseline="0" dirty="0"/>
                      <a:t>人</a:t>
                    </a:r>
                    <a:r>
                      <a:rPr lang="en-US" altLang="zh-TW" sz="1100" baseline="0" dirty="0"/>
                      <a:t>, </a:t>
                    </a:r>
                    <a:fld id="{E0A243DF-896E-47EC-8566-5F888F56AA1D}" type="PERCENTAGE">
                      <a:rPr lang="en-US" altLang="zh-TW" sz="1100" baseline="0"/>
                      <a:pPr>
                        <a:defRPr sz="1100"/>
                      </a:pPr>
                      <a:t>[パーセンテージ]</a:t>
                    </a:fld>
                    <a:endParaRPr lang="en-US" altLang="zh-TW"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05356950388596"/>
                      <c:h val="0.10898994714345102"/>
                    </c:manualLayout>
                  </c15:layout>
                  <c15:dlblFieldTable/>
                  <c15:showDataLabelsRange val="0"/>
                </c:ext>
                <c:ext xmlns:c16="http://schemas.microsoft.com/office/drawing/2014/chart" uri="{C3380CC4-5D6E-409C-BE32-E72D297353CC}">
                  <c16:uniqueId val="{0000000B-4756-4A40-8584-7A708821B1F9}"/>
                </c:ext>
              </c:extLst>
            </c:dLbl>
            <c:dLbl>
              <c:idx val="6"/>
              <c:layout>
                <c:manualLayout>
                  <c:x val="-4.5744917231418734E-2"/>
                  <c:y val="-1.0080143561789835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9ADF3458-DD5A-42EE-9C00-5F32F5582CA7}" type="CATEGORYNAME">
                      <a:rPr lang="ja-JP" altLang="en-US" sz="1100"/>
                      <a:pPr>
                        <a:defRPr sz="1100"/>
                      </a:pPr>
                      <a:t>[分類名]</a:t>
                    </a:fld>
                    <a:r>
                      <a:rPr lang="en-US" altLang="ja-JP" sz="1100" baseline="0" dirty="0"/>
                      <a:t>, </a:t>
                    </a:r>
                    <a:fld id="{0A73B62E-449C-451B-934F-8A6E6BEE4258}" type="VALUE">
                      <a:rPr lang="en-US" altLang="ja-JP" sz="1100" baseline="0" smtClean="0"/>
                      <a:pPr>
                        <a:defRPr sz="1100"/>
                      </a:pPr>
                      <a:t>[値]</a:t>
                    </a:fld>
                    <a:r>
                      <a:rPr lang="ja-JP" altLang="en-US" sz="1100" baseline="0" dirty="0"/>
                      <a:t>人</a:t>
                    </a:r>
                    <a:r>
                      <a:rPr lang="en-US" altLang="ja-JP" sz="1100" baseline="0" dirty="0"/>
                      <a:t>, </a:t>
                    </a:r>
                    <a:fld id="{F81EF8A9-DD4E-49DA-A174-199505C4C6D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0244968635325767"/>
                      <c:h val="0.10059557918289842"/>
                    </c:manualLayout>
                  </c15:layout>
                  <c15:dlblFieldTable/>
                  <c15:showDataLabelsRange val="0"/>
                </c:ext>
                <c:ext xmlns:c16="http://schemas.microsoft.com/office/drawing/2014/chart" uri="{C3380CC4-5D6E-409C-BE32-E72D297353CC}">
                  <c16:uniqueId val="{0000000D-4756-4A40-8584-7A708821B1F9}"/>
                </c:ext>
              </c:extLst>
            </c:dLbl>
            <c:dLbl>
              <c:idx val="7"/>
              <c:layout>
                <c:manualLayout>
                  <c:x val="-0.10235160438226604"/>
                  <c:y val="-5.907136677437011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38BBD40-2B71-4E7C-864B-D3A23ABBCAC2}" type="CATEGORYNAME">
                      <a:rPr lang="ja-JP" altLang="en-US"/>
                      <a:pPr>
                        <a:defRPr sz="1100"/>
                      </a:pPr>
                      <a:t>[分類名]</a:t>
                    </a:fld>
                    <a:r>
                      <a:rPr lang="en-US" altLang="ja-JP" baseline="0" dirty="0"/>
                      <a:t>, </a:t>
                    </a:r>
                    <a:fld id="{AFF1D2C0-CA92-4F3B-8176-57BBFC54A34F}" type="VALUE">
                      <a:rPr lang="en-US" altLang="ja-JP" baseline="0" smtClean="0"/>
                      <a:pPr>
                        <a:defRPr sz="1100"/>
                      </a:pPr>
                      <a:t>[値]</a:t>
                    </a:fld>
                    <a:r>
                      <a:rPr lang="ja-JP" altLang="en-US" baseline="0" dirty="0"/>
                      <a:t>人</a:t>
                    </a:r>
                    <a:r>
                      <a:rPr lang="en-US" altLang="ja-JP" baseline="0" dirty="0"/>
                      <a:t>, </a:t>
                    </a:r>
                    <a:fld id="{7D5A23DB-33E1-4345-907D-E910719BEC08}"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4889129234396842"/>
                      <c:h val="0.11583778352410164"/>
                    </c:manualLayout>
                  </c15:layout>
                  <c15:dlblFieldTable/>
                  <c15:showDataLabelsRange val="0"/>
                </c:ext>
                <c:ext xmlns:c16="http://schemas.microsoft.com/office/drawing/2014/chart" uri="{C3380CC4-5D6E-409C-BE32-E72D297353CC}">
                  <c16:uniqueId val="{0000000F-4756-4A40-8584-7A708821B1F9}"/>
                </c:ext>
              </c:extLst>
            </c:dLbl>
            <c:dLbl>
              <c:idx val="8"/>
              <c:layout>
                <c:manualLayout>
                  <c:x val="-2.369139747324929E-2"/>
                  <c:y val="-0.13171380899412044"/>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8D49112-62D5-464B-9AB9-F196D4E8F26C}" type="CATEGORYNAME">
                      <a:rPr lang="ja-JP" altLang="en-US"/>
                      <a:pPr>
                        <a:defRPr sz="1100"/>
                      </a:pPr>
                      <a:t>[分類名]</a:t>
                    </a:fld>
                    <a:r>
                      <a:rPr lang="en-US" altLang="ja-JP" baseline="0" dirty="0"/>
                      <a:t>, </a:t>
                    </a:r>
                    <a:fld id="{6901ED6C-F3BA-46A7-87B2-7D0C82F4E1C7}" type="VALUE">
                      <a:rPr lang="en-US" altLang="ja-JP" baseline="0" smtClean="0"/>
                      <a:pPr>
                        <a:defRPr sz="1100"/>
                      </a:pPr>
                      <a:t>[値]</a:t>
                    </a:fld>
                    <a:r>
                      <a:rPr lang="ja-JP" altLang="en-US" baseline="0" dirty="0"/>
                      <a:t>人</a:t>
                    </a:r>
                    <a:r>
                      <a:rPr lang="en-US" altLang="ja-JP" baseline="0" dirty="0"/>
                      <a:t>, </a:t>
                    </a:r>
                    <a:fld id="{57E6AA80-1808-4571-8128-D0A5E9FAE18B}"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181718615012927"/>
                      <c:h val="8.5260277974404775E-2"/>
                    </c:manualLayout>
                  </c15:layout>
                  <c15:dlblFieldTable/>
                  <c15:showDataLabelsRange val="0"/>
                </c:ext>
                <c:ext xmlns:c16="http://schemas.microsoft.com/office/drawing/2014/chart" uri="{C3380CC4-5D6E-409C-BE32-E72D297353CC}">
                  <c16:uniqueId val="{00000011-4756-4A40-8584-7A708821B1F9}"/>
                </c:ext>
              </c:extLst>
            </c:dLbl>
            <c:dLbl>
              <c:idx val="9"/>
              <c:layout>
                <c:manualLayout>
                  <c:x val="0.13916778732711291"/>
                  <c:y val="-4.5077743909779505E-2"/>
                </c:manualLayout>
              </c:layout>
              <c:tx>
                <c:rich>
                  <a:bodyPr/>
                  <a:lstStyle/>
                  <a:p>
                    <a:fld id="{4154E025-3CC9-48F5-84D8-351C14FCB8B2}" type="CATEGORYNAME">
                      <a:rPr lang="ja-JP" altLang="en-US"/>
                      <a:pPr/>
                      <a:t>[分類名]</a:t>
                    </a:fld>
                    <a:r>
                      <a:rPr lang="en-US" altLang="ja-JP" baseline="0" dirty="0"/>
                      <a:t>, </a:t>
                    </a:r>
                    <a:fld id="{542A2E25-7C29-4342-B9DC-D6D2C2E47BF2}" type="VALUE">
                      <a:rPr lang="en-US" altLang="ja-JP" baseline="0" smtClean="0"/>
                      <a:pPr/>
                      <a:t>[値]</a:t>
                    </a:fld>
                    <a:r>
                      <a:rPr lang="ja-JP" altLang="en-US" baseline="0" dirty="0"/>
                      <a:t>人</a:t>
                    </a:r>
                    <a:r>
                      <a:rPr lang="en-US" altLang="ja-JP" baseline="0" dirty="0"/>
                      <a:t>, </a:t>
                    </a:r>
                    <a:fld id="{0679515F-2CDD-4DCA-9C4F-DADD37F269F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4756-4A40-8584-7A708821B1F9}"/>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4756-4A40-8584-7A708821B1F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自宅（家族と同居）</c:v>
                </c:pt>
                <c:pt idx="1">
                  <c:v>自宅（単身）</c:v>
                </c:pt>
                <c:pt idx="2">
                  <c:v>グループホーム</c:v>
                </c:pt>
                <c:pt idx="3">
                  <c:v>病院（精神科）</c:v>
                </c:pt>
                <c:pt idx="4">
                  <c:v>病院（その他）</c:v>
                </c:pt>
                <c:pt idx="5">
                  <c:v>高齢者施設</c:v>
                </c:pt>
                <c:pt idx="6">
                  <c:v>入所施設（障がい者）</c:v>
                </c:pt>
                <c:pt idx="7">
                  <c:v>矯正施設</c:v>
                </c:pt>
                <c:pt idx="8">
                  <c:v>その他</c:v>
                </c:pt>
                <c:pt idx="9">
                  <c:v>不明</c:v>
                </c:pt>
              </c:strCache>
            </c:strRef>
          </c:cat>
          <c:val>
            <c:numRef>
              <c:f>Sheet1!$B$2:$B$11</c:f>
              <c:numCache>
                <c:formatCode>General</c:formatCode>
                <c:ptCount val="10"/>
                <c:pt idx="0">
                  <c:v>581</c:v>
                </c:pt>
                <c:pt idx="1">
                  <c:v>45</c:v>
                </c:pt>
                <c:pt idx="2">
                  <c:v>272</c:v>
                </c:pt>
                <c:pt idx="3">
                  <c:v>48</c:v>
                </c:pt>
                <c:pt idx="4">
                  <c:v>15</c:v>
                </c:pt>
                <c:pt idx="5">
                  <c:v>18</c:v>
                </c:pt>
                <c:pt idx="6">
                  <c:v>70</c:v>
                </c:pt>
                <c:pt idx="7">
                  <c:v>1</c:v>
                </c:pt>
                <c:pt idx="8">
                  <c:v>26</c:v>
                </c:pt>
                <c:pt idx="9">
                  <c:v>1</c:v>
                </c:pt>
              </c:numCache>
            </c:numRef>
          </c:val>
          <c:extLst>
            <c:ext xmlns:c16="http://schemas.microsoft.com/office/drawing/2014/chart" uri="{C3380CC4-5D6E-409C-BE32-E72D297353CC}">
              <c16:uniqueId val="{00000016-4756-4A40-8584-7A708821B1F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175-44DF-AA51-E622B31FE67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175-44DF-AA51-E622B31FE67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175-44DF-AA51-E622B31FE67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175-44DF-AA51-E622B31FE67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175-44DF-AA51-E622B31FE67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175-44DF-AA51-E622B31FE67D}"/>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175-44DF-AA51-E622B31FE67D}"/>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175-44DF-AA51-E622B31FE67D}"/>
              </c:ext>
            </c:extLst>
          </c:dPt>
          <c:dLbls>
            <c:dLbl>
              <c:idx val="0"/>
              <c:layout>
                <c:manualLayout>
                  <c:x val="0.10336116537540509"/>
                  <c:y val="-2.7901648406429222E-4"/>
                </c:manualLayout>
              </c:layout>
              <c:tx>
                <c:rich>
                  <a:bodyPr/>
                  <a:lstStyle/>
                  <a:p>
                    <a:fld id="{31E9C2F5-4386-40BE-ABA9-1AE675EC5E51}" type="CATEGORYNAME">
                      <a:rPr lang="ja-JP" altLang="en-US"/>
                      <a:pPr/>
                      <a:t>[分類名]</a:t>
                    </a:fld>
                    <a:r>
                      <a:rPr lang="en-US" altLang="ja-JP" baseline="0" dirty="0"/>
                      <a:t>, </a:t>
                    </a:r>
                    <a:fld id="{F1EDAA71-0DEB-4259-850F-73950B0BD4EA}" type="VALUE">
                      <a:rPr lang="en-US" altLang="ja-JP" baseline="0" smtClean="0"/>
                      <a:pPr/>
                      <a:t>[値]</a:t>
                    </a:fld>
                    <a:r>
                      <a:rPr lang="ja-JP" altLang="en-US" baseline="0" dirty="0"/>
                      <a:t>人</a:t>
                    </a:r>
                    <a:r>
                      <a:rPr lang="en-US" altLang="ja-JP" baseline="0" dirty="0"/>
                      <a:t>, </a:t>
                    </a:r>
                    <a:fld id="{681E39E9-3543-41B7-8F4F-E036B5622C66}"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2449868906583795"/>
                      <c:h val="0.18401070731644292"/>
                    </c:manualLayout>
                  </c15:layout>
                  <c15:dlblFieldTable/>
                  <c15:showDataLabelsRange val="0"/>
                </c:ext>
                <c:ext xmlns:c16="http://schemas.microsoft.com/office/drawing/2014/chart" uri="{C3380CC4-5D6E-409C-BE32-E72D297353CC}">
                  <c16:uniqueId val="{00000001-A175-44DF-AA51-E622B31FE67D}"/>
                </c:ext>
              </c:extLst>
            </c:dLbl>
            <c:dLbl>
              <c:idx val="1"/>
              <c:layout>
                <c:manualLayout>
                  <c:x val="5.4412404574450492E-2"/>
                  <c:y val="-2.5424242517643195E-2"/>
                </c:manualLayout>
              </c:layout>
              <c:tx>
                <c:rich>
                  <a:bodyPr/>
                  <a:lstStyle/>
                  <a:p>
                    <a:fld id="{E2769408-1DB9-4CA8-B881-0F019A2A2D83}" type="CATEGORYNAME">
                      <a:rPr lang="ja-JP" altLang="en-US"/>
                      <a:pPr/>
                      <a:t>[分類名]</a:t>
                    </a:fld>
                    <a:r>
                      <a:rPr lang="en-US" altLang="ja-JP" baseline="0" dirty="0"/>
                      <a:t>, </a:t>
                    </a:r>
                    <a:fld id="{70CBAA04-7EBB-4F46-8BEB-D4E4AF03EAEF}" type="VALUE">
                      <a:rPr lang="en-US" altLang="ja-JP" baseline="0" smtClean="0"/>
                      <a:pPr/>
                      <a:t>[値]</a:t>
                    </a:fld>
                    <a:r>
                      <a:rPr lang="ja-JP" altLang="en-US" baseline="0" dirty="0"/>
                      <a:t>人</a:t>
                    </a:r>
                    <a:r>
                      <a:rPr lang="en-US" altLang="ja-JP" baseline="0" dirty="0"/>
                      <a:t>, </a:t>
                    </a:r>
                    <a:fld id="{3A174E88-7C7B-4CD9-9382-4505D052EEB5}"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175-44DF-AA51-E622B31FE67D}"/>
                </c:ext>
              </c:extLst>
            </c:dLbl>
            <c:dLbl>
              <c:idx val="2"/>
              <c:layout>
                <c:manualLayout>
                  <c:x val="7.3482108176344915E-2"/>
                  <c:y val="-4.300129295535534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4237E6C6-BD2F-4691-A845-DB006B9BEBC6}" type="CATEGORYNAME">
                      <a:rPr lang="ja-JP" altLang="en-US"/>
                      <a:pPr>
                        <a:defRPr sz="1100"/>
                      </a:pPr>
                      <a:t>[分類名]</a:t>
                    </a:fld>
                    <a:r>
                      <a:rPr lang="en-US" altLang="ja-JP" baseline="0" dirty="0"/>
                      <a:t>, </a:t>
                    </a:r>
                    <a:fld id="{6781B592-16C4-45DF-B8C4-2C13D184D23A}" type="VALUE">
                      <a:rPr lang="en-US" altLang="ja-JP" baseline="0" smtClean="0"/>
                      <a:pPr>
                        <a:defRPr sz="1100"/>
                      </a:pPr>
                      <a:t>[値]</a:t>
                    </a:fld>
                    <a:r>
                      <a:rPr lang="ja-JP" altLang="en-US" baseline="0" dirty="0"/>
                      <a:t>人</a:t>
                    </a:r>
                    <a:r>
                      <a:rPr lang="en-US" altLang="ja-JP" baseline="0" dirty="0"/>
                      <a:t>, </a:t>
                    </a:r>
                    <a:fld id="{67C05F19-5E25-4F1A-A104-C28C6782CB73}"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145123399614566"/>
                      <c:h val="0.13205706230207301"/>
                    </c:manualLayout>
                  </c15:layout>
                  <c15:dlblFieldTable/>
                  <c15:showDataLabelsRange val="0"/>
                </c:ext>
                <c:ext xmlns:c16="http://schemas.microsoft.com/office/drawing/2014/chart" uri="{C3380CC4-5D6E-409C-BE32-E72D297353CC}">
                  <c16:uniqueId val="{00000005-A175-44DF-AA51-E622B31FE67D}"/>
                </c:ext>
              </c:extLst>
            </c:dLbl>
            <c:dLbl>
              <c:idx val="3"/>
              <c:layout>
                <c:manualLayout>
                  <c:x val="-1.4951558547770194E-2"/>
                  <c:y val="-1.9795502926063392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848CF69-A286-49B9-9123-6DEE64935F23}" type="CATEGORYNAME">
                      <a:rPr lang="ja-JP" altLang="en-US" sz="1100"/>
                      <a:pPr>
                        <a:defRPr sz="1100"/>
                      </a:pPr>
                      <a:t>[分類名]</a:t>
                    </a:fld>
                    <a:r>
                      <a:rPr lang="en-US" altLang="ja-JP" sz="1100" baseline="0" dirty="0"/>
                      <a:t>, </a:t>
                    </a:r>
                    <a:fld id="{316EDA6D-9096-4CD2-8B4C-30AF3E09E1CB}" type="VALUE">
                      <a:rPr lang="en-US" altLang="ja-JP" sz="1100" baseline="0" smtClean="0"/>
                      <a:pPr>
                        <a:defRPr sz="1100"/>
                      </a:pPr>
                      <a:t>[値]</a:t>
                    </a:fld>
                    <a:r>
                      <a:rPr lang="ja-JP" altLang="en-US" sz="1100" baseline="0" dirty="0"/>
                      <a:t>人</a:t>
                    </a:r>
                    <a:r>
                      <a:rPr lang="en-US" altLang="ja-JP" sz="1100" baseline="0" dirty="0"/>
                      <a:t>, </a:t>
                    </a:r>
                    <a:fld id="{51D07873-1770-4EEC-9ADE-1CEE624EC33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95548612874791"/>
                      <c:h val="0.1039379151740896"/>
                    </c:manualLayout>
                  </c15:layout>
                  <c15:dlblFieldTable/>
                  <c15:showDataLabelsRange val="0"/>
                </c:ext>
                <c:ext xmlns:c16="http://schemas.microsoft.com/office/drawing/2014/chart" uri="{C3380CC4-5D6E-409C-BE32-E72D297353CC}">
                  <c16:uniqueId val="{00000007-A175-44DF-AA51-E622B31FE67D}"/>
                </c:ext>
              </c:extLst>
            </c:dLbl>
            <c:dLbl>
              <c:idx val="4"/>
              <c:layout>
                <c:manualLayout>
                  <c:x val="-6.8108118454666342E-2"/>
                  <c:y val="-0.1202926998266808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B49ADFE9-C43C-49C6-868E-7C85FEB7C42B}" type="CATEGORYNAME">
                      <a:rPr lang="ja-JP" altLang="en-US"/>
                      <a:pPr>
                        <a:defRPr sz="1100"/>
                      </a:pPr>
                      <a:t>[分類名]</a:t>
                    </a:fld>
                    <a:r>
                      <a:rPr lang="en-US" altLang="ja-JP" baseline="0" dirty="0"/>
                      <a:t>, </a:t>
                    </a:r>
                    <a:fld id="{9146008D-8D0A-4652-AA72-22A946E97C3B}" type="VALUE">
                      <a:rPr lang="en-US" altLang="ja-JP" baseline="0" smtClean="0"/>
                      <a:pPr>
                        <a:defRPr sz="1100"/>
                      </a:pPr>
                      <a:t>[値]</a:t>
                    </a:fld>
                    <a:r>
                      <a:rPr lang="ja-JP" altLang="en-US" baseline="0" dirty="0"/>
                      <a:t>人</a:t>
                    </a:r>
                    <a:r>
                      <a:rPr lang="en-US" altLang="ja-JP" baseline="0" dirty="0"/>
                      <a:t>, </a:t>
                    </a:r>
                    <a:fld id="{6A10A174-77BA-4F49-A176-8A43CDEE0482}"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A175-44DF-AA51-E622B31FE67D}"/>
                </c:ext>
              </c:extLst>
            </c:dLbl>
            <c:dLbl>
              <c:idx val="5"/>
              <c:layout>
                <c:manualLayout>
                  <c:x val="0"/>
                  <c:y val="-0.10551463164170877"/>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1D30FD7B-4F61-45FF-8036-682BFE4E4A1B}" type="CATEGORYNAME">
                      <a:rPr lang="ja-JP" altLang="en-US" sz="1100"/>
                      <a:pPr>
                        <a:defRPr sz="1100"/>
                      </a:pPr>
                      <a:t>[分類名]</a:t>
                    </a:fld>
                    <a:r>
                      <a:rPr lang="en-US" altLang="ja-JP" sz="1100" baseline="0" dirty="0"/>
                      <a:t>, </a:t>
                    </a:r>
                    <a:fld id="{F1E033ED-5C8C-42D8-ACA1-C18DB809BC0D}" type="VALUE">
                      <a:rPr lang="en-US" altLang="ja-JP" sz="1100" baseline="0" smtClean="0"/>
                      <a:pPr>
                        <a:defRPr sz="1100"/>
                      </a:pPr>
                      <a:t>[値]</a:t>
                    </a:fld>
                    <a:r>
                      <a:rPr lang="ja-JP" altLang="en-US" sz="1100" baseline="0" dirty="0"/>
                      <a:t>人</a:t>
                    </a:r>
                    <a:r>
                      <a:rPr lang="en-US" altLang="ja-JP" sz="1100" baseline="0" dirty="0"/>
                      <a:t>, </a:t>
                    </a:r>
                    <a:fld id="{97BFC24A-EB24-42E1-8EF0-38D9DE55EAB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036963861541449"/>
                      <c:h val="0.13181876038981982"/>
                    </c:manualLayout>
                  </c15:layout>
                  <c15:dlblFieldTable/>
                  <c15:showDataLabelsRange val="0"/>
                </c:ext>
                <c:ext xmlns:c16="http://schemas.microsoft.com/office/drawing/2014/chart" uri="{C3380CC4-5D6E-409C-BE32-E72D297353CC}">
                  <c16:uniqueId val="{0000000B-A175-44DF-AA51-E622B31FE67D}"/>
                </c:ext>
              </c:extLst>
            </c:dLbl>
            <c:dLbl>
              <c:idx val="6"/>
              <c:layout>
                <c:manualLayout>
                  <c:x val="-0.13641354119312152"/>
                  <c:y val="1.3821181582570679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DCD882E-9800-4552-90E2-166C934BFE86}" type="CATEGORYNAME">
                      <a:rPr lang="ja-JP" altLang="en-US" sz="1100"/>
                      <a:pPr>
                        <a:defRPr sz="1100"/>
                      </a:pPr>
                      <a:t>[分類名]</a:t>
                    </a:fld>
                    <a:r>
                      <a:rPr lang="en-US" altLang="ja-JP" sz="1100" baseline="0" dirty="0"/>
                      <a:t>, </a:t>
                    </a:r>
                    <a:fld id="{D756023E-E3D0-40F1-9B19-02D1D6936F46}" type="VALUE">
                      <a:rPr lang="en-US" altLang="ja-JP" sz="1100" baseline="0" smtClean="0"/>
                      <a:pPr>
                        <a:defRPr sz="1100"/>
                      </a:pPr>
                      <a:t>[値]</a:t>
                    </a:fld>
                    <a:r>
                      <a:rPr lang="ja-JP" altLang="en-US" sz="1100" baseline="0" dirty="0"/>
                      <a:t>人</a:t>
                    </a:r>
                    <a:r>
                      <a:rPr lang="en-US" altLang="ja-JP" sz="1100" baseline="0" dirty="0"/>
                      <a:t>, </a:t>
                    </a:r>
                    <a:fld id="{1E1DF743-0557-4B6F-BD35-0EA69D3855EA}"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37637255927215"/>
                      <c:h val="0.10556870416396703"/>
                    </c:manualLayout>
                  </c15:layout>
                  <c15:dlblFieldTable/>
                  <c15:showDataLabelsRange val="0"/>
                </c:ext>
                <c:ext xmlns:c16="http://schemas.microsoft.com/office/drawing/2014/chart" uri="{C3380CC4-5D6E-409C-BE32-E72D297353CC}">
                  <c16:uniqueId val="{0000000D-A175-44DF-AA51-E622B31FE67D}"/>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5BFC6C1-2CDD-467E-AB45-96AF50413B9A}" type="CATEGORYNAME">
                      <a:rPr lang="ja-JP" altLang="en-US" sz="1100"/>
                      <a:pPr>
                        <a:defRPr sz="1100"/>
                      </a:pPr>
                      <a:t>[分類名]</a:t>
                    </a:fld>
                    <a:r>
                      <a:rPr lang="en-US" altLang="ja-JP" sz="1100" baseline="0" dirty="0"/>
                      <a:t>, </a:t>
                    </a:r>
                    <a:fld id="{46819B2C-60A7-421D-B01A-654B58399F0D}" type="VALUE">
                      <a:rPr lang="en-US" altLang="ja-JP" sz="1100" baseline="0" smtClean="0"/>
                      <a:pPr>
                        <a:defRPr sz="1100"/>
                      </a:pPr>
                      <a:t>[値]</a:t>
                    </a:fld>
                    <a:r>
                      <a:rPr lang="ja-JP" altLang="en-US" sz="1100" baseline="0" dirty="0"/>
                      <a:t>人</a:t>
                    </a:r>
                    <a:r>
                      <a:rPr lang="en-US" altLang="ja-JP" sz="1100" baseline="0" dirty="0"/>
                      <a:t>, </a:t>
                    </a:r>
                    <a:fld id="{776FA3AC-3FC8-4BAB-9D19-98DA75325796}"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A175-44DF-AA51-E622B31FE67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157</c:v>
                </c:pt>
                <c:pt idx="1">
                  <c:v>54</c:v>
                </c:pt>
                <c:pt idx="2">
                  <c:v>399</c:v>
                </c:pt>
                <c:pt idx="3">
                  <c:v>56</c:v>
                </c:pt>
                <c:pt idx="4">
                  <c:v>5</c:v>
                </c:pt>
                <c:pt idx="5">
                  <c:v>389</c:v>
                </c:pt>
                <c:pt idx="6">
                  <c:v>1</c:v>
                </c:pt>
                <c:pt idx="7">
                  <c:v>16</c:v>
                </c:pt>
              </c:numCache>
            </c:numRef>
          </c:val>
          <c:extLst>
            <c:ext xmlns:c16="http://schemas.microsoft.com/office/drawing/2014/chart" uri="{C3380CC4-5D6E-409C-BE32-E72D297353CC}">
              <c16:uniqueId val="{00000010-A175-44DF-AA51-E622B31FE67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32513229412187"/>
          <c:y val="0.10646601085329085"/>
          <c:w val="0.37874256746500107"/>
          <c:h val="0.78690661651738258"/>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457-4AF1-8673-850257F466EE}"/>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457-4AF1-8673-850257F466EE}"/>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457-4AF1-8673-850257F466EE}"/>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457-4AF1-8673-850257F466EE}"/>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457-4AF1-8673-850257F466EE}"/>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457-4AF1-8673-850257F466EE}"/>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457-4AF1-8673-850257F466EE}"/>
              </c:ext>
            </c:extLst>
          </c:dPt>
          <c:dLbls>
            <c:dLbl>
              <c:idx val="0"/>
              <c:layout>
                <c:manualLayout>
                  <c:x val="0.12245405154793232"/>
                  <c:y val="5.6858022174041843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922B216-CF57-4557-8881-EB152136FD66}" type="CATEGORYNAME">
                      <a:rPr lang="ja-JP" altLang="en-US"/>
                      <a:pPr>
                        <a:defRPr/>
                      </a:pPr>
                      <a:t>[分類名]</a:t>
                    </a:fld>
                    <a:r>
                      <a:rPr lang="en-US" altLang="ja-JP" baseline="0" dirty="0"/>
                      <a:t>, </a:t>
                    </a:r>
                    <a:fld id="{14E4292F-F47D-475D-81DD-A6BFA04FEE5C}" type="VALUE">
                      <a:rPr lang="en-US" altLang="ja-JP" baseline="0" smtClean="0"/>
                      <a:pPr>
                        <a:defRPr/>
                      </a:pPr>
                      <a:t>[値]</a:t>
                    </a:fld>
                    <a:r>
                      <a:rPr lang="ja-JP" altLang="en-US" baseline="0" dirty="0"/>
                      <a:t>人</a:t>
                    </a:r>
                    <a:r>
                      <a:rPr lang="en-US" altLang="ja-JP" baseline="0" dirty="0"/>
                      <a:t>, </a:t>
                    </a:r>
                    <a:fld id="{9EA394BB-7C0F-4B7B-8358-7255C123175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414648668939327"/>
                      <c:h val="7.8705485967719854E-2"/>
                    </c:manualLayout>
                  </c15:layout>
                  <c15:dlblFieldTable/>
                  <c15:showDataLabelsRange val="0"/>
                </c:ext>
                <c:ext xmlns:c16="http://schemas.microsoft.com/office/drawing/2014/chart" uri="{C3380CC4-5D6E-409C-BE32-E72D297353CC}">
                  <c16:uniqueId val="{00000001-6457-4AF1-8673-850257F466EE}"/>
                </c:ext>
              </c:extLst>
            </c:dLbl>
            <c:dLbl>
              <c:idx val="1"/>
              <c:layout>
                <c:manualLayout>
                  <c:x val="0.14483757072020387"/>
                  <c:y val="8.279696741894858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8E9A708C-F4F5-4913-92B6-8B7D93C67FCF}" type="CATEGORYNAME">
                      <a:rPr lang="ja-JP" altLang="en-US"/>
                      <a:pPr>
                        <a:defRPr/>
                      </a:pPr>
                      <a:t>[分類名]</a:t>
                    </a:fld>
                    <a:r>
                      <a:rPr lang="en-US" altLang="ja-JP" baseline="0" dirty="0"/>
                      <a:t>, </a:t>
                    </a:r>
                    <a:fld id="{DCD43192-2B00-4959-984B-38E148C71921}" type="VALUE">
                      <a:rPr lang="en-US" altLang="ja-JP" baseline="0" smtClean="0"/>
                      <a:pPr>
                        <a:defRPr/>
                      </a:pPr>
                      <a:t>[値]</a:t>
                    </a:fld>
                    <a:r>
                      <a:rPr lang="ja-JP" altLang="en-US" baseline="0" dirty="0"/>
                      <a:t>人</a:t>
                    </a:r>
                    <a:r>
                      <a:rPr lang="en-US" altLang="ja-JP" baseline="0" dirty="0"/>
                      <a:t>, </a:t>
                    </a:r>
                    <a:fld id="{C3F24360-9148-4D63-B9F9-932DA7C4BAD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464059655617545"/>
                      <c:h val="0.13959899589896632"/>
                    </c:manualLayout>
                  </c15:layout>
                  <c15:dlblFieldTable/>
                  <c15:showDataLabelsRange val="0"/>
                </c:ext>
                <c:ext xmlns:c16="http://schemas.microsoft.com/office/drawing/2014/chart" uri="{C3380CC4-5D6E-409C-BE32-E72D297353CC}">
                  <c16:uniqueId val="{00000003-6457-4AF1-8673-850257F466EE}"/>
                </c:ext>
              </c:extLst>
            </c:dLbl>
            <c:dLbl>
              <c:idx val="2"/>
              <c:layout>
                <c:manualLayout>
                  <c:x val="0.12744233717850204"/>
                  <c:y val="0.1672646831881566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C7D2FB-ABC9-4D95-A6D7-EDCD3225DEFF}" type="CATEGORYNAME">
                      <a:rPr lang="ja-JP" altLang="en-US"/>
                      <a:pPr>
                        <a:defRPr/>
                      </a:pPr>
                      <a:t>[分類名]</a:t>
                    </a:fld>
                    <a:r>
                      <a:rPr lang="en-US" altLang="ja-JP" baseline="0" dirty="0"/>
                      <a:t>, </a:t>
                    </a:r>
                    <a:fld id="{ACD6BC33-AB29-4ECD-A44A-8AFA2AE6FDFB}" type="VALUE">
                      <a:rPr lang="en-US" altLang="ja-JP" baseline="0" smtClean="0"/>
                      <a:pPr>
                        <a:defRPr/>
                      </a:pPr>
                      <a:t>[値]</a:t>
                    </a:fld>
                    <a:r>
                      <a:rPr lang="ja-JP" altLang="en-US" baseline="0" dirty="0"/>
                      <a:t>人</a:t>
                    </a:r>
                    <a:r>
                      <a:rPr lang="en-US" altLang="ja-JP" baseline="0" dirty="0"/>
                      <a:t>, </a:t>
                    </a:r>
                    <a:fld id="{AE7CFC52-2A46-40C3-A29A-524033CF368F}"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431228476"/>
                      <c:h val="0.13231685080401928"/>
                    </c:manualLayout>
                  </c15:layout>
                  <c15:dlblFieldTable/>
                  <c15:showDataLabelsRange val="0"/>
                </c:ext>
                <c:ext xmlns:c16="http://schemas.microsoft.com/office/drawing/2014/chart" uri="{C3380CC4-5D6E-409C-BE32-E72D297353CC}">
                  <c16:uniqueId val="{00000005-6457-4AF1-8673-850257F466EE}"/>
                </c:ext>
              </c:extLst>
            </c:dLbl>
            <c:dLbl>
              <c:idx val="3"/>
              <c:layout>
                <c:manualLayout>
                  <c:x val="5.929071287615717E-2"/>
                  <c:y val="0.19145978558391735"/>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B75921D-4866-4981-88A6-97A2CFE80F36}" type="CATEGORYNAME">
                      <a:rPr lang="ja-JP" altLang="en-US"/>
                      <a:pPr>
                        <a:defRPr/>
                      </a:pPr>
                      <a:t>[分類名]</a:t>
                    </a:fld>
                    <a:r>
                      <a:rPr lang="en-US" altLang="ja-JP" baseline="0" dirty="0"/>
                      <a:t>, </a:t>
                    </a:r>
                    <a:fld id="{6719D090-62B5-4AB3-B267-18A7E0EB90B1}" type="VALUE">
                      <a:rPr lang="en-US" altLang="ja-JP" baseline="0" smtClean="0"/>
                      <a:pPr>
                        <a:defRPr/>
                      </a:pPr>
                      <a:t>[値]</a:t>
                    </a:fld>
                    <a:r>
                      <a:rPr lang="ja-JP" altLang="en-US" baseline="0" dirty="0"/>
                      <a:t>人</a:t>
                    </a:r>
                    <a:r>
                      <a:rPr lang="en-US" altLang="ja-JP" baseline="0" dirty="0"/>
                      <a:t>, </a:t>
                    </a:r>
                    <a:fld id="{CB448B32-30A9-4EE4-99F1-1743A7B9619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85684857018681"/>
                      <c:h val="0.15292536416534977"/>
                    </c:manualLayout>
                  </c15:layout>
                  <c15:dlblFieldTable/>
                  <c15:showDataLabelsRange val="0"/>
                </c:ext>
                <c:ext xmlns:c16="http://schemas.microsoft.com/office/drawing/2014/chart" uri="{C3380CC4-5D6E-409C-BE32-E72D297353CC}">
                  <c16:uniqueId val="{00000007-6457-4AF1-8673-850257F466EE}"/>
                </c:ext>
              </c:extLst>
            </c:dLbl>
            <c:dLbl>
              <c:idx val="4"/>
              <c:layout>
                <c:manualLayout>
                  <c:x val="3.9364046829236145E-2"/>
                  <c:y val="-4.7140146754859572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FE4FD8A-1D73-469A-81A1-DC641CEDC9F8}" type="CATEGORYNAME">
                      <a:rPr lang="ja-JP" altLang="en-US"/>
                      <a:pPr>
                        <a:defRPr/>
                      </a:pPr>
                      <a:t>[分類名]</a:t>
                    </a:fld>
                    <a:r>
                      <a:rPr lang="en-US" altLang="ja-JP" baseline="0" dirty="0"/>
                      <a:t>, </a:t>
                    </a:r>
                    <a:fld id="{5C62500A-4EAD-4E8C-AEAD-BC2DFC262D0B}" type="VALUE">
                      <a:rPr lang="en-US" altLang="ja-JP" baseline="0" smtClean="0"/>
                      <a:pPr>
                        <a:defRPr/>
                      </a:pPr>
                      <a:t>[値]</a:t>
                    </a:fld>
                    <a:r>
                      <a:rPr lang="ja-JP" altLang="en-US" baseline="0" dirty="0"/>
                      <a:t>人</a:t>
                    </a:r>
                    <a:r>
                      <a:rPr lang="en-US" altLang="ja-JP" baseline="0" dirty="0"/>
                      <a:t>, </a:t>
                    </a:r>
                    <a:fld id="{D73A93D5-3BB5-41DD-A9AE-55A187E6FB4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527380907898435"/>
                      <c:h val="0.1832919721924692"/>
                    </c:manualLayout>
                  </c15:layout>
                  <c15:dlblFieldTable/>
                  <c15:showDataLabelsRange val="0"/>
                </c:ext>
                <c:ext xmlns:c16="http://schemas.microsoft.com/office/drawing/2014/chart" uri="{C3380CC4-5D6E-409C-BE32-E72D297353CC}">
                  <c16:uniqueId val="{00000009-6457-4AF1-8673-850257F466EE}"/>
                </c:ext>
              </c:extLst>
            </c:dLbl>
            <c:dLbl>
              <c:idx val="5"/>
              <c:layout>
                <c:manualLayout>
                  <c:x val="-2.4976730119991387E-2"/>
                  <c:y val="-7.441965653975414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76476EC-D8F6-4D7C-9D2A-5BEA63E4901C}" type="CATEGORYNAME">
                      <a:rPr lang="ja-JP" altLang="en-US"/>
                      <a:pPr>
                        <a:defRPr/>
                      </a:pPr>
                      <a:t>[分類名]</a:t>
                    </a:fld>
                    <a:r>
                      <a:rPr lang="en-US" altLang="ja-JP" baseline="0" dirty="0"/>
                      <a:t>, </a:t>
                    </a:r>
                  </a:p>
                  <a:p>
                    <a:pPr>
                      <a:defRPr/>
                    </a:pPr>
                    <a:fld id="{5991547E-94C9-4E88-9DAA-82AE6B6B2DEE}" type="VALUE">
                      <a:rPr lang="en-US" altLang="ja-JP" baseline="0" smtClean="0"/>
                      <a:pPr>
                        <a:defRPr/>
                      </a:pPr>
                      <a:t>[値]</a:t>
                    </a:fld>
                    <a:r>
                      <a:rPr lang="ja-JP" altLang="en-US" baseline="0" dirty="0"/>
                      <a:t>人</a:t>
                    </a:r>
                    <a:r>
                      <a:rPr lang="en-US" altLang="ja-JP" baseline="0" dirty="0"/>
                      <a:t>, </a:t>
                    </a:r>
                    <a:fld id="{39EB977B-CE6A-46FD-832D-DB9EB31A150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944811258032666"/>
                      <c:h val="0.25572601658866534"/>
                    </c:manualLayout>
                  </c15:layout>
                  <c15:dlblFieldTable/>
                  <c15:showDataLabelsRange val="0"/>
                </c:ext>
                <c:ext xmlns:c16="http://schemas.microsoft.com/office/drawing/2014/chart" uri="{C3380CC4-5D6E-409C-BE32-E72D297353CC}">
                  <c16:uniqueId val="{0000000B-6457-4AF1-8673-850257F466EE}"/>
                </c:ext>
              </c:extLst>
            </c:dLbl>
            <c:dLbl>
              <c:idx val="6"/>
              <c:layout>
                <c:manualLayout>
                  <c:x val="-0.13453061916120174"/>
                  <c:y val="0.1159207494063735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8C9935B-BA29-4F7C-9D5E-E3F8F27D1555}" type="CATEGORYNAME">
                      <a:rPr lang="ja-JP" altLang="en-US"/>
                      <a:pPr>
                        <a:defRPr/>
                      </a:pPr>
                      <a:t>[分類名]</a:t>
                    </a:fld>
                    <a:r>
                      <a:rPr lang="en-US" altLang="ja-JP" baseline="0" dirty="0"/>
                      <a:t>, </a:t>
                    </a:r>
                  </a:p>
                  <a:p>
                    <a:pPr>
                      <a:defRPr/>
                    </a:pPr>
                    <a:fld id="{85888582-878D-40A9-8BF0-F2E6B27F5667}" type="VALUE">
                      <a:rPr lang="en-US" altLang="ja-JP" baseline="0" smtClean="0"/>
                      <a:pPr>
                        <a:defRPr/>
                      </a:pPr>
                      <a:t>[値]</a:t>
                    </a:fld>
                    <a:r>
                      <a:rPr lang="ja-JP" altLang="en-US" baseline="0" dirty="0"/>
                      <a:t>人</a:t>
                    </a:r>
                    <a:r>
                      <a:rPr lang="en-US" altLang="ja-JP" baseline="0" dirty="0"/>
                      <a:t>, </a:t>
                    </a:r>
                    <a:fld id="{DD6B0C0D-0E19-4EE1-81BF-8C88947042C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523012764014588"/>
                      <c:h val="0.27985392387370045"/>
                    </c:manualLayout>
                  </c15:layout>
                  <c15:dlblFieldTable/>
                  <c15:showDataLabelsRange val="0"/>
                </c:ext>
                <c:ext xmlns:c16="http://schemas.microsoft.com/office/drawing/2014/chart" uri="{C3380CC4-5D6E-409C-BE32-E72D297353CC}">
                  <c16:uniqueId val="{0000000D-6457-4AF1-8673-850257F466E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ヘルパー等</c:v>
                </c:pt>
                <c:pt idx="1">
                  <c:v>不明</c:v>
                </c:pt>
                <c:pt idx="2">
                  <c:v>40代</c:v>
                </c:pt>
                <c:pt idx="3">
                  <c:v>50代</c:v>
                </c:pt>
                <c:pt idx="4">
                  <c:v>60代</c:v>
                </c:pt>
                <c:pt idx="5">
                  <c:v>70代</c:v>
                </c:pt>
                <c:pt idx="6">
                  <c:v>80代</c:v>
                </c:pt>
              </c:strCache>
            </c:strRef>
          </c:cat>
          <c:val>
            <c:numRef>
              <c:f>Sheet1!$B$2:$B$8</c:f>
              <c:numCache>
                <c:formatCode>General</c:formatCode>
                <c:ptCount val="7"/>
                <c:pt idx="0">
                  <c:v>6</c:v>
                </c:pt>
                <c:pt idx="1">
                  <c:v>2</c:v>
                </c:pt>
                <c:pt idx="2">
                  <c:v>5</c:v>
                </c:pt>
                <c:pt idx="3">
                  <c:v>17</c:v>
                </c:pt>
                <c:pt idx="4">
                  <c:v>31</c:v>
                </c:pt>
                <c:pt idx="5">
                  <c:v>32</c:v>
                </c:pt>
                <c:pt idx="6">
                  <c:v>22</c:v>
                </c:pt>
              </c:numCache>
            </c:numRef>
          </c:val>
          <c:extLst>
            <c:ext xmlns:c16="http://schemas.microsoft.com/office/drawing/2014/chart" uri="{C3380CC4-5D6E-409C-BE32-E72D297353CC}">
              <c16:uniqueId val="{0000000E-6457-4AF1-8673-850257F466E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862206176722271"/>
          <c:y val="9.0611470068111974E-2"/>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DF3-42D6-B2D4-6395660F8F8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DF3-42D6-B2D4-6395660F8F8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DF3-42D6-B2D4-6395660F8F8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DF3-42D6-B2D4-6395660F8F8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DF3-42D6-B2D4-6395660F8F8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DF3-42D6-B2D4-6395660F8F86}"/>
              </c:ext>
            </c:extLst>
          </c:dPt>
          <c:dLbls>
            <c:dLbl>
              <c:idx val="0"/>
              <c:layout>
                <c:manualLayout>
                  <c:x val="2.8054222480222535E-3"/>
                  <c:y val="-0.11764044616131056"/>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7471762674201803"/>
                      <c:h val="0.24946483443936868"/>
                    </c:manualLayout>
                  </c15:layout>
                  <c15:dlblFieldTable/>
                  <c15:showDataLabelsRange val="0"/>
                </c:ext>
                <c:ext xmlns:c16="http://schemas.microsoft.com/office/drawing/2014/chart" uri="{C3380CC4-5D6E-409C-BE32-E72D297353CC}">
                  <c16:uniqueId val="{00000001-0DF3-42D6-B2D4-6395660F8F86}"/>
                </c:ext>
              </c:extLst>
            </c:dLbl>
            <c:dLbl>
              <c:idx val="1"/>
              <c:layout>
                <c:manualLayout>
                  <c:x val="-2.3396229066858811E-2"/>
                  <c:y val="-7.680719457649407E-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DF3-42D6-B2D4-6395660F8F86}"/>
                </c:ext>
              </c:extLst>
            </c:dLbl>
            <c:dLbl>
              <c:idx val="2"/>
              <c:layout>
                <c:manualLayout>
                  <c:x val="5.5647684990081284E-2"/>
                  <c:y val="-8.9390810052681402E-2"/>
                </c:manualLayout>
              </c:layout>
              <c:tx>
                <c:rich>
                  <a:bodyPr/>
                  <a:lstStyle/>
                  <a:p>
                    <a:fld id="{65D91F28-EFCC-4516-945E-1563270DBE05}" type="CATEGORYNAME">
                      <a:rPr lang="zh-TW" altLang="en-US" smtClean="0"/>
                      <a:pPr/>
                      <a:t>[分類名]</a:t>
                    </a:fld>
                    <a:r>
                      <a:rPr lang="en-US" altLang="zh-TW" baseline="0" dirty="0"/>
                      <a:t>, </a:t>
                    </a:r>
                  </a:p>
                  <a:p>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18693206241664137"/>
                      <c:h val="0.22997669504444909"/>
                    </c:manualLayout>
                  </c15:layout>
                  <c15:dlblFieldTable/>
                  <c15:showDataLabelsRange val="0"/>
                </c:ext>
                <c:ext xmlns:c16="http://schemas.microsoft.com/office/drawing/2014/chart" uri="{C3380CC4-5D6E-409C-BE32-E72D297353CC}">
                  <c16:uniqueId val="{00000005-0DF3-42D6-B2D4-6395660F8F86}"/>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DF3-42D6-B2D4-6395660F8F86}"/>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DF3-42D6-B2D4-6395660F8F8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466</c:v>
                </c:pt>
                <c:pt idx="1">
                  <c:v>107</c:v>
                </c:pt>
                <c:pt idx="2">
                  <c:v>8</c:v>
                </c:pt>
              </c:numCache>
            </c:numRef>
          </c:val>
          <c:extLst>
            <c:ext xmlns:c16="http://schemas.microsoft.com/office/drawing/2014/chart" uri="{C3380CC4-5D6E-409C-BE32-E72D297353CC}">
              <c16:uniqueId val="{0000000C-0DF3-42D6-B2D4-6395660F8F86}"/>
            </c:ext>
          </c:extLst>
        </c:ser>
        <c:dLbls>
          <c:dLblPos val="bestFit"/>
          <c:showLegendKey val="0"/>
          <c:showVal val="1"/>
          <c:showCatName val="0"/>
          <c:showSerName val="0"/>
          <c:showPercent val="0"/>
          <c:showBubbleSize val="0"/>
          <c:showLeaderLines val="1"/>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544905404775804E-2"/>
          <c:y val="3.0907153637105177E-2"/>
          <c:w val="0.93419457245306436"/>
          <c:h val="0.75333139354924339"/>
        </c:manualLayout>
      </c:layout>
      <c:barChart>
        <c:barDir val="col"/>
        <c:grouping val="clustered"/>
        <c:varyColors val="0"/>
        <c:ser>
          <c:idx val="0"/>
          <c:order val="0"/>
          <c:tx>
            <c:strRef>
              <c:f>Sheet1!$B$1</c:f>
              <c:strCache>
                <c:ptCount val="1"/>
                <c:pt idx="0">
                  <c:v>父</c:v>
                </c:pt>
              </c:strCache>
            </c:strRef>
          </c:tx>
          <c:spPr>
            <a:noFill/>
            <a:ln>
              <a:solidFill>
                <a:schemeClr val="tx2">
                  <a:lumMod val="75000"/>
                </a:schemeClr>
              </a:solidFill>
            </a:ln>
            <a:effectLst>
              <a:innerShdw blurRad="114300">
                <a:schemeClr val="accent1"/>
              </a:innerShdw>
            </a:effectLst>
          </c:spPr>
          <c:invertIfNegative val="0"/>
          <c:dLbls>
            <c:dLbl>
              <c:idx val="2"/>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E6-4998-88DA-FF744F630DBE}"/>
                </c:ext>
              </c:extLst>
            </c:dLbl>
            <c:dLbl>
              <c:idx val="3"/>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E6-4998-88DA-FF744F630DBE}"/>
                </c:ext>
              </c:extLst>
            </c:dLbl>
            <c:dLbl>
              <c:idx val="4"/>
              <c:layout>
                <c:manualLayout>
                  <c:x val="-1.103113058882568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E6-4998-88DA-FF744F630DBE}"/>
                </c:ext>
              </c:extLst>
            </c:dLbl>
            <c:dLbl>
              <c:idx val="5"/>
              <c:layout>
                <c:manualLayout>
                  <c:x val="-8.273347941619262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E6-4998-88DA-FF744F630DBE}"/>
                </c:ext>
              </c:extLst>
            </c:dLbl>
            <c:dLbl>
              <c:idx val="6"/>
              <c:layout>
                <c:manualLayout>
                  <c:x val="-8.2733479416193124E-3"/>
                  <c:y val="-5.24927964142465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E6-4998-88DA-FF744F630DBE}"/>
                </c:ext>
              </c:extLst>
            </c:dLbl>
            <c:dLbl>
              <c:idx val="7"/>
              <c:layout>
                <c:manualLayout>
                  <c:x val="-1.7067996029115046E-2"/>
                  <c:y val="1.7681070676035315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6.1672358985202361E-2"/>
                      <c:h val="8.242226129634192E-2"/>
                    </c:manualLayout>
                  </c15:layout>
                </c:ext>
                <c:ext xmlns:c16="http://schemas.microsoft.com/office/drawing/2014/chart" uri="{C3380CC4-5D6E-409C-BE32-E72D297353CC}">
                  <c16:uniqueId val="{00000000-B1E6-4998-88DA-FF744F630DBE}"/>
                </c:ext>
              </c:extLst>
            </c:dLbl>
            <c:dLbl>
              <c:idx val="8"/>
              <c:layout>
                <c:manualLayout>
                  <c:x val="-1.137866401941002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1E6-4998-88DA-FF744F630DBE}"/>
                </c:ext>
              </c:extLst>
            </c:dLbl>
            <c:dLbl>
              <c:idx val="9"/>
              <c:layout>
                <c:manualLayout>
                  <c:x val="-5.602424590387846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1E6-4998-88DA-FF744F630DBE}"/>
                </c:ext>
              </c:extLst>
            </c:dLbl>
            <c:dLbl>
              <c:idx val="13"/>
              <c:layout>
                <c:manualLayout>
                  <c:x val="-4.2669990072787614E-2"/>
                  <c:y val="4.58124242753543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Sheet1!$B$2:$B$16</c:f>
              <c:numCache>
                <c:formatCode>General</c:formatCode>
                <c:ptCount val="15"/>
                <c:pt idx="0">
                  <c:v>1</c:v>
                </c:pt>
                <c:pt idx="1">
                  <c:v>0</c:v>
                </c:pt>
                <c:pt idx="2">
                  <c:v>8</c:v>
                </c:pt>
                <c:pt idx="3">
                  <c:v>21</c:v>
                </c:pt>
                <c:pt idx="4">
                  <c:v>50</c:v>
                </c:pt>
                <c:pt idx="5">
                  <c:v>69</c:v>
                </c:pt>
                <c:pt idx="6">
                  <c:v>79</c:v>
                </c:pt>
                <c:pt idx="7">
                  <c:v>115</c:v>
                </c:pt>
                <c:pt idx="8">
                  <c:v>98</c:v>
                </c:pt>
                <c:pt idx="9">
                  <c:v>85</c:v>
                </c:pt>
                <c:pt idx="10">
                  <c:v>46</c:v>
                </c:pt>
                <c:pt idx="11">
                  <c:v>13</c:v>
                </c:pt>
                <c:pt idx="12">
                  <c:v>1</c:v>
                </c:pt>
                <c:pt idx="13">
                  <c:v>257</c:v>
                </c:pt>
                <c:pt idx="14">
                  <c:v>234</c:v>
                </c:pt>
              </c:numCache>
            </c:numRef>
          </c:val>
          <c:extLst>
            <c:ext xmlns:c16="http://schemas.microsoft.com/office/drawing/2014/chart" uri="{C3380CC4-5D6E-409C-BE32-E72D297353CC}">
              <c16:uniqueId val="{00000002-DB07-4494-B849-08108FFD98AE}"/>
            </c:ext>
          </c:extLst>
        </c:ser>
        <c:ser>
          <c:idx val="1"/>
          <c:order val="1"/>
          <c:tx>
            <c:strRef>
              <c:f>Sheet1!$C$1</c:f>
              <c:strCache>
                <c:ptCount val="1"/>
                <c:pt idx="0">
                  <c:v>母</c:v>
                </c:pt>
              </c:strCache>
            </c:strRef>
          </c:tx>
          <c:spPr>
            <a:solidFill>
              <a:schemeClr val="accent6">
                <a:lumMod val="60000"/>
                <a:lumOff val="40000"/>
              </a:schemeClr>
            </a:solidFill>
            <a:ln>
              <a:solidFill>
                <a:schemeClr val="tx2">
                  <a:lumMod val="75000"/>
                </a:schemeClr>
              </a:solidFill>
            </a:ln>
            <a:effectLst>
              <a:innerShdw blurRad="114300">
                <a:schemeClr val="accent2"/>
              </a:innerShdw>
            </a:effectLst>
          </c:spPr>
          <c:invertIfNegative val="0"/>
          <c:dLbls>
            <c:dLbl>
              <c:idx val="10"/>
              <c:layout>
                <c:manualLayout>
                  <c:x val="8.5339980145575228E-3"/>
                  <c:y val="-5.89360237860223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1E6-4998-88DA-FF744F630DBE}"/>
                </c:ext>
              </c:extLst>
            </c:dLbl>
            <c:dLbl>
              <c:idx val="11"/>
              <c:layout>
                <c:manualLayout>
                  <c:x val="1.706799602911494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E6-4998-88DA-FF744F630DBE}"/>
                </c:ext>
              </c:extLst>
            </c:dLbl>
            <c:dLbl>
              <c:idx val="13"/>
              <c:layout>
                <c:manualLayout>
                  <c:x val="8.533998014557312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Sheet1!$C$2:$C$16</c:f>
              <c:numCache>
                <c:formatCode>General</c:formatCode>
                <c:ptCount val="15"/>
                <c:pt idx="0">
                  <c:v>1</c:v>
                </c:pt>
                <c:pt idx="1">
                  <c:v>3</c:v>
                </c:pt>
                <c:pt idx="2">
                  <c:v>21</c:v>
                </c:pt>
                <c:pt idx="3">
                  <c:v>59</c:v>
                </c:pt>
                <c:pt idx="4">
                  <c:v>75</c:v>
                </c:pt>
                <c:pt idx="5">
                  <c:v>122</c:v>
                </c:pt>
                <c:pt idx="6">
                  <c:v>127</c:v>
                </c:pt>
                <c:pt idx="7">
                  <c:v>150</c:v>
                </c:pt>
                <c:pt idx="8">
                  <c:v>149</c:v>
                </c:pt>
                <c:pt idx="9">
                  <c:v>130</c:v>
                </c:pt>
                <c:pt idx="10">
                  <c:v>54</c:v>
                </c:pt>
                <c:pt idx="11">
                  <c:v>15</c:v>
                </c:pt>
                <c:pt idx="12">
                  <c:v>0</c:v>
                </c:pt>
                <c:pt idx="13">
                  <c:v>109</c:v>
                </c:pt>
                <c:pt idx="14">
                  <c:v>62</c:v>
                </c:pt>
              </c:numCache>
            </c:numRef>
          </c:val>
          <c:extLst>
            <c:ext xmlns:c16="http://schemas.microsoft.com/office/drawing/2014/chart" uri="{C3380CC4-5D6E-409C-BE32-E72D297353CC}">
              <c16:uniqueId val="{00000001-81EC-462E-9749-DF134BA182F0}"/>
            </c:ext>
          </c:extLst>
        </c:ser>
        <c:dLbls>
          <c:dLblPos val="inEnd"/>
          <c:showLegendKey val="0"/>
          <c:showVal val="1"/>
          <c:showCatName val="0"/>
          <c:showSerName val="0"/>
          <c:showPercent val="0"/>
          <c:showBubbleSize val="0"/>
        </c:dLbls>
        <c:gapWidth val="164"/>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legend>
      <c:legendPos val="r"/>
      <c:layout>
        <c:manualLayout>
          <c:xMode val="edge"/>
          <c:yMode val="edge"/>
          <c:x val="8.0004958493486183E-2"/>
          <c:y val="8.5071441993117045E-2"/>
          <c:w val="8.8523318197619619E-2"/>
          <c:h val="0.241212615650345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19955421955753"/>
          <c:y val="0.29019411460219169"/>
          <c:w val="0.30650550020445005"/>
          <c:h val="0.65067105771416078"/>
        </c:manualLayout>
      </c:layout>
      <c:pieChart>
        <c:varyColors val="1"/>
        <c:ser>
          <c:idx val="0"/>
          <c:order val="0"/>
          <c:tx>
            <c:strRef>
              <c:f>Sheet1!$B$1</c:f>
              <c:strCache>
                <c:ptCount val="1"/>
                <c:pt idx="0">
                  <c:v>売上高</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73-4B87-AB6E-3AFA80A6A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73-4B87-AB6E-3AFA80A6A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73-4B87-AB6E-3AFA80A6A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73-4B87-AB6E-3AFA80A6A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73-4B87-AB6E-3AFA80A6A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73-4B87-AB6E-3AFA80A6AD55}"/>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E73-4B87-AB6E-3AFA80A6AD55}"/>
              </c:ext>
            </c:extLst>
          </c:dPt>
          <c:dLbls>
            <c:dLbl>
              <c:idx val="0"/>
              <c:layout>
                <c:manualLayout>
                  <c:x val="-5.6449625265607714E-3"/>
                  <c:y val="-3.9557882238466374E-2"/>
                </c:manualLayout>
              </c:layout>
              <c:tx>
                <c:rich>
                  <a:bodyPr/>
                  <a:lstStyle/>
                  <a:p>
                    <a:fld id="{B634CB2A-7640-4E4B-9BA7-95034C3D9FE3}" type="CATEGORYNAME">
                      <a:rPr lang="ja-JP" altLang="en-US"/>
                      <a:pPr/>
                      <a:t>[分類名]</a:t>
                    </a:fld>
                    <a:r>
                      <a:rPr lang="en-US" altLang="ja-JP" baseline="0" dirty="0"/>
                      <a:t>, </a:t>
                    </a:r>
                    <a:fld id="{8872F94C-E98B-44A5-BB70-E51FADFDA209}" type="VALUE">
                      <a:rPr lang="en-US" altLang="ja-JP" baseline="0" smtClean="0"/>
                      <a:pPr/>
                      <a:t>[値]</a:t>
                    </a:fld>
                    <a:r>
                      <a:rPr lang="ja-JP" altLang="en-US" baseline="0" dirty="0"/>
                      <a:t>人</a:t>
                    </a:r>
                    <a:r>
                      <a:rPr lang="en-US" altLang="ja-JP" baseline="0" dirty="0"/>
                      <a:t>, </a:t>
                    </a:r>
                    <a:fld id="{B5BE69CF-4D9D-4523-9458-44C829C9D93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0059425453936106"/>
                      <c:h val="8.2310536699265385E-2"/>
                    </c:manualLayout>
                  </c15:layout>
                  <c15:dlblFieldTable/>
                  <c15:showDataLabelsRange val="0"/>
                </c:ext>
                <c:ext xmlns:c16="http://schemas.microsoft.com/office/drawing/2014/chart" uri="{C3380CC4-5D6E-409C-BE32-E72D297353CC}">
                  <c16:uniqueId val="{00000001-7E73-4B87-AB6E-3AFA80A6AD55}"/>
                </c:ext>
              </c:extLst>
            </c:dLbl>
            <c:dLbl>
              <c:idx val="1"/>
              <c:layout>
                <c:manualLayout>
                  <c:x val="7.0704661238974023E-2"/>
                  <c:y val="0.1163963885333861"/>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3A320358-10B4-4A45-97A3-7A0A027EA6EA}" type="CATEGORYNAME">
                      <a:rPr lang="ja-JP" altLang="en-US" sz="1100">
                        <a:solidFill>
                          <a:schemeClr val="tx1"/>
                        </a:solidFill>
                      </a:rPr>
                      <a:pPr>
                        <a:defRPr sz="1100">
                          <a:solidFill>
                            <a:schemeClr val="tx1"/>
                          </a:solidFill>
                        </a:defRPr>
                      </a:pPr>
                      <a:t>[分類名]</a:t>
                    </a:fld>
                    <a:r>
                      <a:rPr lang="en-US" altLang="ja-JP" sz="1100" baseline="0" dirty="0">
                        <a:solidFill>
                          <a:schemeClr val="tx1"/>
                        </a:solidFill>
                      </a:rPr>
                      <a:t>, 69</a:t>
                    </a:r>
                    <a:r>
                      <a:rPr lang="ja-JP" altLang="en-US" sz="1100" baseline="0" dirty="0">
                        <a:solidFill>
                          <a:schemeClr val="tx1"/>
                        </a:solidFill>
                      </a:rPr>
                      <a:t>人</a:t>
                    </a:r>
                    <a:r>
                      <a:rPr lang="en-US" altLang="ja-JP" sz="1100" baseline="0" dirty="0">
                        <a:solidFill>
                          <a:schemeClr val="tx1"/>
                        </a:solidFill>
                      </a:rPr>
                      <a:t>, 12</a:t>
                    </a:r>
                    <a:r>
                      <a:rPr lang="ja-JP" altLang="en-US" sz="1100"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646189528061131"/>
                      <c:h val="0.18179653872311077"/>
                    </c:manualLayout>
                  </c15:layout>
                  <c15:dlblFieldTable/>
                  <c15:showDataLabelsRange val="0"/>
                </c:ext>
                <c:ext xmlns:c16="http://schemas.microsoft.com/office/drawing/2014/chart" uri="{C3380CC4-5D6E-409C-BE32-E72D297353CC}">
                  <c16:uniqueId val="{00000003-7E73-4B87-AB6E-3AFA80A6AD55}"/>
                </c:ext>
              </c:extLst>
            </c:dLbl>
            <c:dLbl>
              <c:idx val="2"/>
              <c:layout>
                <c:manualLayout>
                  <c:x val="-6.9395148778029839E-3"/>
                  <c:y val="6.345559076497382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36223855-1E9B-482B-995D-2F0044E5310F}" type="CATEGORYNAME">
                      <a:rPr lang="ja-JP" altLang="en-US" sz="1100"/>
                      <a:pPr>
                        <a:defRPr sz="1100"/>
                      </a:pPr>
                      <a:t>[分類名]</a:t>
                    </a:fld>
                    <a:r>
                      <a:rPr lang="en-US" altLang="ja-JP" sz="1100" baseline="0" dirty="0"/>
                      <a:t>, </a:t>
                    </a:r>
                    <a:fld id="{D2C7B062-C11F-487F-92B7-B156E6781077}" type="VALUE">
                      <a:rPr lang="en-US" altLang="ja-JP" sz="1100" baseline="0" smtClean="0"/>
                      <a:pPr>
                        <a:defRPr sz="1100"/>
                      </a:pPr>
                      <a:t>[値]</a:t>
                    </a:fld>
                    <a:r>
                      <a:rPr lang="ja-JP" altLang="en-US" sz="1100" baseline="0" dirty="0"/>
                      <a:t>人</a:t>
                    </a:r>
                    <a:r>
                      <a:rPr lang="en-US" altLang="ja-JP" sz="1100" baseline="0" dirty="0"/>
                      <a:t>, </a:t>
                    </a:r>
                    <a:fld id="{B3D82880-47B5-4D36-99D9-CD6B28A8115C}"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104037689635288"/>
                      <c:h val="0.198917130356558"/>
                    </c:manualLayout>
                  </c15:layout>
                  <c15:dlblFieldTable/>
                  <c15:showDataLabelsRange val="0"/>
                </c:ext>
                <c:ext xmlns:c16="http://schemas.microsoft.com/office/drawing/2014/chart" uri="{C3380CC4-5D6E-409C-BE32-E72D297353CC}">
                  <c16:uniqueId val="{00000005-7E73-4B87-AB6E-3AFA80A6AD55}"/>
                </c:ext>
              </c:extLst>
            </c:dLbl>
            <c:dLbl>
              <c:idx val="3"/>
              <c:layout>
                <c:manualLayout>
                  <c:x val="-0.1499231620952981"/>
                  <c:y val="-6.036106024612805E-2"/>
                </c:manualLayout>
              </c:layout>
              <c:tx>
                <c:rich>
                  <a:bodyPr/>
                  <a:lstStyle/>
                  <a:p>
                    <a:fld id="{97705109-70B2-4756-8CA6-9B2FB65A9E14}" type="CATEGORYNAME">
                      <a:rPr lang="ja-JP" altLang="en-US" sz="1000" b="0" u="none"/>
                      <a:pPr/>
                      <a:t>[分類名]</a:t>
                    </a:fld>
                    <a:r>
                      <a:rPr lang="en-US" altLang="ja-JP" sz="1000" b="0" u="none" baseline="0" dirty="0"/>
                      <a:t>, </a:t>
                    </a:r>
                    <a:fld id="{453FBE74-BBE1-4ECB-9639-B94EC338C8A4}" type="VALUE">
                      <a:rPr lang="en-US" altLang="ja-JP" sz="1000" b="0" u="none" baseline="0" smtClean="0"/>
                      <a:pPr/>
                      <a:t>[値]</a:t>
                    </a:fld>
                    <a:r>
                      <a:rPr lang="ja-JP" altLang="en-US" sz="1000" b="0" u="none" baseline="0" dirty="0"/>
                      <a:t>人</a:t>
                    </a:r>
                    <a:r>
                      <a:rPr lang="en-US" altLang="ja-JP" sz="1000" b="0" u="none" baseline="0" dirty="0"/>
                      <a:t>, </a:t>
                    </a:r>
                    <a:fld id="{986F8C1A-385F-4330-9058-3B62C250CA13}" type="PERCENTAGE">
                      <a:rPr lang="en-US" altLang="ja-JP" sz="1000" b="0" u="none" baseline="0"/>
                      <a:pPr/>
                      <a:t>[パーセンテージ]</a:t>
                    </a:fld>
                    <a:endParaRPr lang="en-US" altLang="ja-JP" sz="1000" b="0" u="none" baseline="0" dirty="0"/>
                  </a:p>
                </c:rich>
              </c:tx>
              <c:showLegendKey val="0"/>
              <c:showVal val="1"/>
              <c:showCatName val="1"/>
              <c:showSerName val="0"/>
              <c:showPercent val="1"/>
              <c:showBubbleSize val="0"/>
              <c:extLst>
                <c:ext xmlns:c15="http://schemas.microsoft.com/office/drawing/2012/chart" uri="{CE6537A1-D6FC-4f65-9D91-7224C49458BB}">
                  <c15:layout>
                    <c:manualLayout>
                      <c:w val="0.29015316146504677"/>
                      <c:h val="0.15639001972860422"/>
                    </c:manualLayout>
                  </c15:layout>
                  <c15:dlblFieldTable/>
                  <c15:showDataLabelsRange val="0"/>
                </c:ext>
                <c:ext xmlns:c16="http://schemas.microsoft.com/office/drawing/2014/chart" uri="{C3380CC4-5D6E-409C-BE32-E72D297353CC}">
                  <c16:uniqueId val="{00000007-7E73-4B87-AB6E-3AFA80A6AD55}"/>
                </c:ext>
              </c:extLst>
            </c:dLbl>
            <c:dLbl>
              <c:idx val="4"/>
              <c:layout>
                <c:manualLayout>
                  <c:x val="1.5344969330068615E-2"/>
                  <c:y val="4.4062709827057137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CED3568E-E915-4B7E-BE48-41F70F852D71}" type="CATEGORYNAME">
                      <a:rPr lang="ja-JP" altLang="en-US" sz="1100" b="0" u="none">
                        <a:solidFill>
                          <a:schemeClr val="tx1"/>
                        </a:solidFill>
                      </a:rPr>
                      <a:pPr>
                        <a:defRPr sz="1100">
                          <a:solidFill>
                            <a:schemeClr val="tx1"/>
                          </a:solidFill>
                        </a:defRPr>
                      </a:pPr>
                      <a:t>[分類名]</a:t>
                    </a:fld>
                    <a:r>
                      <a:rPr lang="en-US" altLang="ja-JP" sz="1100" b="0" u="none" baseline="0" dirty="0">
                        <a:solidFill>
                          <a:schemeClr val="tx1"/>
                        </a:solidFill>
                      </a:rPr>
                      <a:t>, 81</a:t>
                    </a:r>
                    <a:r>
                      <a:rPr lang="ja-JP" altLang="en-US" sz="1100" b="0" u="none" baseline="0" dirty="0">
                        <a:solidFill>
                          <a:schemeClr val="tx1"/>
                        </a:solidFill>
                      </a:rPr>
                      <a:t>人</a:t>
                    </a:r>
                    <a:r>
                      <a:rPr lang="en-US" altLang="ja-JP" sz="1100" b="0" u="none" baseline="0" dirty="0">
                        <a:solidFill>
                          <a:schemeClr val="tx1"/>
                        </a:solidFill>
                      </a:rPr>
                      <a:t>, 14</a:t>
                    </a:r>
                    <a:r>
                      <a:rPr lang="ja-JP" altLang="en-US" sz="1100" b="0" u="none"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18495036751255"/>
                      <c:h val="0.1605055465635675"/>
                    </c:manualLayout>
                  </c15:layout>
                  <c15:dlblFieldTable/>
                  <c15:showDataLabelsRange val="0"/>
                </c:ext>
                <c:ext xmlns:c16="http://schemas.microsoft.com/office/drawing/2014/chart" uri="{C3380CC4-5D6E-409C-BE32-E72D297353CC}">
                  <c16:uniqueId val="{00000009-7E73-4B87-AB6E-3AFA80A6AD55}"/>
                </c:ext>
              </c:extLst>
            </c:dLbl>
            <c:dLbl>
              <c:idx val="5"/>
              <c:layout>
                <c:manualLayout>
                  <c:x val="1.1470157382296897E-2"/>
                  <c:y val="3.134022293409194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EF080CC-FFEF-45C0-9CA6-60E1BC328971}" type="CATEGORYNAME">
                      <a:rPr lang="ja-JP" altLang="en-US" sz="1100" b="0" u="none"/>
                      <a:pPr>
                        <a:defRPr sz="1100"/>
                      </a:pPr>
                      <a:t>[分類名]</a:t>
                    </a:fld>
                    <a:r>
                      <a:rPr lang="en-US" altLang="ja-JP" sz="1100" b="0" u="none" baseline="0" dirty="0"/>
                      <a:t>, </a:t>
                    </a:r>
                    <a:fld id="{BDCDF5F1-5115-4AF3-A8BE-3786E970DF3D}" type="VALUE">
                      <a:rPr lang="en-US" altLang="ja-JP" sz="1100" b="0" u="none" baseline="0" smtClean="0"/>
                      <a:pPr>
                        <a:defRPr sz="1100"/>
                      </a:pPr>
                      <a:t>[値]</a:t>
                    </a:fld>
                    <a:r>
                      <a:rPr lang="ja-JP" altLang="en-US" sz="1100" b="0" u="none" baseline="0" dirty="0"/>
                      <a:t>人</a:t>
                    </a:r>
                    <a:r>
                      <a:rPr lang="en-US" altLang="ja-JP" sz="1100" b="0" u="none" baseline="0" dirty="0"/>
                      <a:t>, </a:t>
                    </a:r>
                    <a:fld id="{49630EBB-6B95-4E90-8CE2-71692A6A671C}" type="PERCENTAGE">
                      <a:rPr lang="en-US" altLang="ja-JP" sz="1100" b="0" u="none" baseline="0"/>
                      <a:pPr>
                        <a:defRPr sz="1100"/>
                      </a:pPr>
                      <a:t>[パーセンテージ]</a:t>
                    </a:fld>
                    <a:endParaRPr lang="en-US" altLang="ja-JP" sz="1100" b="0" u="none"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724131474089801"/>
                      <c:h val="0.11660659365729263"/>
                    </c:manualLayout>
                  </c15:layout>
                  <c15:dlblFieldTable/>
                  <c15:showDataLabelsRange val="0"/>
                </c:ext>
                <c:ext xmlns:c16="http://schemas.microsoft.com/office/drawing/2014/chart" uri="{C3380CC4-5D6E-409C-BE32-E72D297353CC}">
                  <c16:uniqueId val="{0000000B-7E73-4B87-AB6E-3AFA80A6AD55}"/>
                </c:ext>
              </c:extLst>
            </c:dLbl>
            <c:dLbl>
              <c:idx val="6"/>
              <c:layout>
                <c:manualLayout>
                  <c:x val="-3.2110253110159956E-2"/>
                  <c:y val="4.370062988084199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6747537-CF81-4110-B515-3E7190144C7F}" type="CATEGORYNAME">
                      <a:rPr lang="ja-JP" altLang="en-US" sz="1000"/>
                      <a:pPr>
                        <a:defRPr sz="1100"/>
                      </a:pPr>
                      <a:t>[分類名]</a:t>
                    </a:fld>
                    <a:r>
                      <a:rPr lang="en-US" altLang="ja-JP" sz="1100" baseline="0" dirty="0"/>
                      <a:t>, </a:t>
                    </a:r>
                  </a:p>
                  <a:p>
                    <a:pPr>
                      <a:defRPr sz="1100"/>
                    </a:pPr>
                    <a:fld id="{59631591-0004-4D50-B3BE-11BE6794B639}" type="VALUE">
                      <a:rPr lang="en-US" altLang="ja-JP" sz="1100" baseline="0" smtClean="0"/>
                      <a:pPr>
                        <a:defRPr sz="1100"/>
                      </a:pPr>
                      <a:t>[値]</a:t>
                    </a:fld>
                    <a:r>
                      <a:rPr lang="ja-JP" altLang="en-US" sz="1100" baseline="0" dirty="0"/>
                      <a:t>人</a:t>
                    </a:r>
                    <a:r>
                      <a:rPr lang="en-US" altLang="ja-JP" sz="1100" baseline="0" dirty="0"/>
                      <a:t>, </a:t>
                    </a:r>
                    <a:fld id="{95601ED3-2630-41C8-84FF-136628E0D1F6}"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5830069776243931"/>
                      <c:h val="0.25653450604604378"/>
                    </c:manualLayout>
                  </c15:layout>
                  <c15:dlblFieldTable/>
                  <c15:showDataLabelsRange val="0"/>
                </c:ext>
                <c:ext xmlns:c16="http://schemas.microsoft.com/office/drawing/2014/chart" uri="{C3380CC4-5D6E-409C-BE32-E72D297353CC}">
                  <c16:uniqueId val="{0000000D-7E73-4B87-AB6E-3AFA80A6AD5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40～49歳</c:v>
                </c:pt>
                <c:pt idx="1">
                  <c:v>50～59歳</c:v>
                </c:pt>
                <c:pt idx="2">
                  <c:v>60～69歳</c:v>
                </c:pt>
                <c:pt idx="3">
                  <c:v>70～79歳</c:v>
                </c:pt>
                <c:pt idx="4">
                  <c:v>80～89歳</c:v>
                </c:pt>
                <c:pt idx="5">
                  <c:v>90～99歳</c:v>
                </c:pt>
                <c:pt idx="6">
                  <c:v>兄弟姉妹、ヘルパー等が主な介護者</c:v>
                </c:pt>
              </c:strCache>
            </c:strRef>
          </c:cat>
          <c:val>
            <c:numRef>
              <c:f>Sheet1!$B$2:$B$8</c:f>
              <c:numCache>
                <c:formatCode>General</c:formatCode>
                <c:ptCount val="7"/>
                <c:pt idx="0">
                  <c:v>12</c:v>
                </c:pt>
                <c:pt idx="1">
                  <c:v>69</c:v>
                </c:pt>
                <c:pt idx="2">
                  <c:v>144</c:v>
                </c:pt>
                <c:pt idx="3">
                  <c:v>176</c:v>
                </c:pt>
                <c:pt idx="4">
                  <c:v>81</c:v>
                </c:pt>
                <c:pt idx="5">
                  <c:v>8</c:v>
                </c:pt>
                <c:pt idx="6">
                  <c:v>91</c:v>
                </c:pt>
              </c:numCache>
            </c:numRef>
          </c:val>
          <c:extLst>
            <c:ext xmlns:c16="http://schemas.microsoft.com/office/drawing/2014/chart" uri="{C3380CC4-5D6E-409C-BE32-E72D297353CC}">
              <c16:uniqueId val="{0000000E-7E73-4B87-AB6E-3AFA80A6AD5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986367686025315"/>
          <c:y val="9.343121291440748E-2"/>
          <c:w val="0.51999422517745775"/>
          <c:h val="0.77895863578221736"/>
        </c:manualLayout>
      </c:layout>
      <c:ofPieChart>
        <c:ofPieType val="pie"/>
        <c:varyColors val="1"/>
        <c:ser>
          <c:idx val="0"/>
          <c:order val="0"/>
          <c:tx>
            <c:strRef>
              <c:f>Sheet1!$B$1</c:f>
              <c:strCache>
                <c:ptCount val="1"/>
                <c:pt idx="0">
                  <c:v>積極的な理由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D50-4C7F-8BFB-60646AF26A9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D50-4C7F-8BFB-60646AF26A9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D50-4C7F-8BFB-60646AF26A9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D50-4C7F-8BFB-60646AF26A9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D50-4C7F-8BFB-60646AF26A9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D50-4C7F-8BFB-60646AF26A94}"/>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D50-4C7F-8BFB-60646AF26A94}"/>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D50-4C7F-8BFB-60646AF26A94}"/>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D50-4C7F-8BFB-60646AF26A94}"/>
              </c:ext>
            </c:extLst>
          </c:dPt>
          <c:dLbls>
            <c:dLbl>
              <c:idx val="0"/>
              <c:layout>
                <c:manualLayout>
                  <c:x val="-2.1001854859826165E-2"/>
                  <c:y val="5.9809166070760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B4CBBB60-8662-404B-959B-7130B106DD7C}" type="CATEGORYNAME">
                      <a:rPr lang="ja-JP" altLang="en-US"/>
                      <a:pPr>
                        <a:defRPr sz="1000"/>
                      </a:pPr>
                      <a:t>[分類名]</a:t>
                    </a:fld>
                    <a:r>
                      <a:rPr lang="en-US" altLang="ja-JP" baseline="0" dirty="0"/>
                      <a:t>, </a:t>
                    </a:r>
                    <a:fld id="{65A7C489-0350-4250-B42E-6246DCC3CEC4}" type="VALUE">
                      <a:rPr lang="en-US" altLang="ja-JP" baseline="0" smtClean="0"/>
                      <a:pPr>
                        <a:defRPr sz="1000"/>
                      </a:pPr>
                      <a:t>[値]</a:t>
                    </a:fld>
                    <a:r>
                      <a:rPr lang="ja-JP" altLang="en-US" baseline="0" dirty="0"/>
                      <a:t>人</a:t>
                    </a:r>
                    <a:r>
                      <a:rPr lang="en-US" altLang="ja-JP" baseline="0" dirty="0"/>
                      <a:t>, </a:t>
                    </a:r>
                    <a:fld id="{09962F04-5B6F-4BF4-90AF-851C40A4E6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4841425678527922"/>
                      <c:h val="0.11118312422659278"/>
                    </c:manualLayout>
                  </c15:layout>
                  <c15:dlblFieldTable/>
                  <c15:showDataLabelsRange val="0"/>
                </c:ext>
                <c:ext xmlns:c16="http://schemas.microsoft.com/office/drawing/2014/chart" uri="{C3380CC4-5D6E-409C-BE32-E72D297353CC}">
                  <c16:uniqueId val="{00000001-7D50-4C7F-8BFB-60646AF26A94}"/>
                </c:ext>
              </c:extLst>
            </c:dLbl>
            <c:dLbl>
              <c:idx val="1"/>
              <c:layout>
                <c:manualLayout>
                  <c:x val="-0.11608924845515263"/>
                  <c:y val="-1.4779322684890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F6FC90F-9440-4D01-AEB2-56C312E23E22}" type="CATEGORYNAME">
                      <a:rPr lang="ja-JP" altLang="en-US"/>
                      <a:pPr>
                        <a:defRPr sz="1000"/>
                      </a:pPr>
                      <a:t>[分類名]</a:t>
                    </a:fld>
                    <a:r>
                      <a:rPr lang="en-US" altLang="ja-JP" baseline="0" dirty="0"/>
                      <a:t>, </a:t>
                    </a:r>
                    <a:fld id="{3D3850A9-A053-457B-A303-1654B9B7CC0C}" type="VALUE">
                      <a:rPr lang="en-US" altLang="ja-JP" baseline="0" smtClean="0"/>
                      <a:pPr>
                        <a:defRPr sz="1000"/>
                      </a:pPr>
                      <a:t>[値]</a:t>
                    </a:fld>
                    <a:r>
                      <a:rPr lang="ja-JP" altLang="en-US" baseline="0" dirty="0"/>
                      <a:t>人</a:t>
                    </a:r>
                    <a:r>
                      <a:rPr lang="en-US" altLang="ja-JP" baseline="0" dirty="0"/>
                      <a:t>, </a:t>
                    </a:r>
                    <a:fld id="{73B3371B-ED21-4CF3-8EC6-95D3FBB155CD}"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233368154269"/>
                      <c:h val="0.18536952599869963"/>
                    </c:manualLayout>
                  </c15:layout>
                  <c15:dlblFieldTable/>
                  <c15:showDataLabelsRange val="0"/>
                </c:ext>
                <c:ext xmlns:c16="http://schemas.microsoft.com/office/drawing/2014/chart" uri="{C3380CC4-5D6E-409C-BE32-E72D297353CC}">
                  <c16:uniqueId val="{00000003-7D50-4C7F-8BFB-60646AF26A94}"/>
                </c:ext>
              </c:extLst>
            </c:dLbl>
            <c:dLbl>
              <c:idx val="2"/>
              <c:layout>
                <c:manualLayout>
                  <c:x val="-4.4382726677103343E-2"/>
                  <c:y val="-3.11905115730810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C1927D9-46B8-46D7-943D-7518BCE50E18}" type="CATEGORYNAME">
                      <a:rPr lang="ja-JP" altLang="en-US"/>
                      <a:pPr>
                        <a:defRPr sz="1000"/>
                      </a:pPr>
                      <a:t>[分類名]</a:t>
                    </a:fld>
                    <a:r>
                      <a:rPr lang="en-US" altLang="ja-JP" baseline="0" dirty="0"/>
                      <a:t>, </a:t>
                    </a:r>
                    <a:fld id="{3A98DEB0-C667-412F-9296-162864589DC1}" type="VALUE">
                      <a:rPr lang="en-US" altLang="ja-JP" baseline="0" smtClean="0"/>
                      <a:pPr>
                        <a:defRPr sz="1000"/>
                      </a:pPr>
                      <a:t>[値]</a:t>
                    </a:fld>
                    <a:r>
                      <a:rPr lang="ja-JP" altLang="en-US" baseline="0" dirty="0"/>
                      <a:t>人</a:t>
                    </a:r>
                    <a:r>
                      <a:rPr lang="en-US" altLang="ja-JP" baseline="0" dirty="0"/>
                      <a:t>, </a:t>
                    </a:r>
                    <a:fld id="{1F2C5B49-29FE-4837-9BF7-22553EB746B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358372751620601"/>
                      <c:h val="0.19515235982680143"/>
                    </c:manualLayout>
                  </c15:layout>
                  <c15:dlblFieldTable/>
                  <c15:showDataLabelsRange val="0"/>
                </c:ext>
                <c:ext xmlns:c16="http://schemas.microsoft.com/office/drawing/2014/chart" uri="{C3380CC4-5D6E-409C-BE32-E72D297353CC}">
                  <c16:uniqueId val="{00000005-7D50-4C7F-8BFB-60646AF26A94}"/>
                </c:ext>
              </c:extLst>
            </c:dLbl>
            <c:dLbl>
              <c:idx val="3"/>
              <c:layout>
                <c:manualLayout>
                  <c:x val="-3.0987082951593047E-2"/>
                  <c:y val="-6.70272600718446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C02E4D3-87E3-417E-B711-266018BB7EA4}" type="CATEGORYNAME">
                      <a:rPr lang="ja-JP" altLang="en-US"/>
                      <a:pPr>
                        <a:defRPr sz="1000"/>
                      </a:pPr>
                      <a:t>[分類名]</a:t>
                    </a:fld>
                    <a:r>
                      <a:rPr lang="en-US" altLang="ja-JP" baseline="0" dirty="0"/>
                      <a:t>, </a:t>
                    </a:r>
                    <a:fld id="{1AB83A76-A57B-47A0-BE35-76425FB1225E}" type="VALUE">
                      <a:rPr lang="en-US" altLang="ja-JP" baseline="0" smtClean="0"/>
                      <a:pPr>
                        <a:defRPr sz="1000"/>
                      </a:pPr>
                      <a:t>[値]</a:t>
                    </a:fld>
                    <a:r>
                      <a:rPr lang="ja-JP" altLang="en-US" baseline="0" dirty="0"/>
                      <a:t>人</a:t>
                    </a:r>
                    <a:r>
                      <a:rPr lang="en-US" altLang="ja-JP" baseline="0" dirty="0"/>
                      <a:t>, </a:t>
                    </a:r>
                    <a:fld id="{F86E2EE3-8354-4201-BF57-122DAF28F86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031568846918345"/>
                      <c:h val="8.9776704658563369E-2"/>
                    </c:manualLayout>
                  </c15:layout>
                  <c15:dlblFieldTable/>
                  <c15:showDataLabelsRange val="0"/>
                </c:ext>
                <c:ext xmlns:c16="http://schemas.microsoft.com/office/drawing/2014/chart" uri="{C3380CC4-5D6E-409C-BE32-E72D297353CC}">
                  <c16:uniqueId val="{00000007-7D50-4C7F-8BFB-60646AF26A94}"/>
                </c:ext>
              </c:extLst>
            </c:dLbl>
            <c:dLbl>
              <c:idx val="4"/>
              <c:layout>
                <c:manualLayout>
                  <c:x val="-1.8706253111789476E-2"/>
                  <c:y val="-0.1475389373096479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60704D-B3F1-4D45-B75C-82AF9C22F263}" type="CATEGORYNAME">
                      <a:rPr lang="ja-JP" altLang="en-US"/>
                      <a:pPr>
                        <a:defRPr sz="1000"/>
                      </a:pPr>
                      <a:t>[分類名]</a:t>
                    </a:fld>
                    <a:r>
                      <a:rPr lang="en-US" altLang="ja-JP" baseline="0" dirty="0"/>
                      <a:t>, </a:t>
                    </a:r>
                    <a:fld id="{4C0351A6-A76E-43F8-888A-6F1BB9664FDA}" type="VALUE">
                      <a:rPr lang="en-US" altLang="ja-JP" baseline="0" smtClean="0"/>
                      <a:pPr>
                        <a:defRPr sz="1000"/>
                      </a:pPr>
                      <a:t>[値]</a:t>
                    </a:fld>
                    <a:r>
                      <a:rPr lang="ja-JP" altLang="en-US" baseline="0" dirty="0"/>
                      <a:t>人</a:t>
                    </a:r>
                    <a:r>
                      <a:rPr lang="en-US" altLang="ja-JP" baseline="0" dirty="0"/>
                      <a:t>, </a:t>
                    </a:r>
                    <a:fld id="{9A1BD1AB-0DFA-4CE0-9065-BFFE891A374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255195007303616"/>
                      <c:h val="0.16344629140309741"/>
                    </c:manualLayout>
                  </c15:layout>
                  <c15:dlblFieldTable/>
                  <c15:showDataLabelsRange val="0"/>
                </c:ext>
                <c:ext xmlns:c16="http://schemas.microsoft.com/office/drawing/2014/chart" uri="{C3380CC4-5D6E-409C-BE32-E72D297353CC}">
                  <c16:uniqueId val="{00000009-7D50-4C7F-8BFB-60646AF26A94}"/>
                </c:ext>
              </c:extLst>
            </c:dLbl>
            <c:dLbl>
              <c:idx val="5"/>
              <c:layout>
                <c:manualLayout>
                  <c:x val="-8.569908014542453E-2"/>
                  <c:y val="3.496457478777775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356B6EF-CD8A-4D9F-BC45-5AAB6F5EA6C2}" type="CATEGORYNAME">
                      <a:rPr lang="ja-JP" altLang="en-US"/>
                      <a:pPr>
                        <a:defRPr sz="1000"/>
                      </a:pPr>
                      <a:t>[分類名]</a:t>
                    </a:fld>
                    <a:r>
                      <a:rPr lang="en-US" altLang="ja-JP" baseline="0" dirty="0"/>
                      <a:t>, </a:t>
                    </a:r>
                    <a:fld id="{53605190-BBE5-4324-861D-C096E5A9303A}" type="VALUE">
                      <a:rPr lang="en-US" altLang="ja-JP" baseline="0" smtClean="0"/>
                      <a:pPr>
                        <a:defRPr sz="1000"/>
                      </a:pPr>
                      <a:t>[値]</a:t>
                    </a:fld>
                    <a:r>
                      <a:rPr lang="ja-JP" altLang="en-US" baseline="0" dirty="0"/>
                      <a:t>人</a:t>
                    </a:r>
                    <a:r>
                      <a:rPr lang="en-US" altLang="ja-JP" baseline="0" dirty="0"/>
                      <a:t>, </a:t>
                    </a:r>
                    <a:fld id="{0DC11C6C-BB89-4606-BB8E-E75619A510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642896940826179"/>
                      <c:h val="8.1961260251017382E-2"/>
                    </c:manualLayout>
                  </c15:layout>
                  <c15:dlblFieldTable/>
                  <c15:showDataLabelsRange val="0"/>
                </c:ext>
                <c:ext xmlns:c16="http://schemas.microsoft.com/office/drawing/2014/chart" uri="{C3380CC4-5D6E-409C-BE32-E72D297353CC}">
                  <c16:uniqueId val="{0000000B-7D50-4C7F-8BFB-60646AF26A94}"/>
                </c:ext>
              </c:extLst>
            </c:dLbl>
            <c:dLbl>
              <c:idx val="6"/>
              <c:layout>
                <c:manualLayout>
                  <c:x val="1.6493576936538318E-2"/>
                  <c:y val="3.61865127476967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52CFF64-07F5-4F95-89F2-861FE2A569B5}" type="CATEGORYNAME">
                      <a:rPr lang="ja-JP" altLang="en-US" sz="1000"/>
                      <a:pPr>
                        <a:defRPr sz="1000"/>
                      </a:pPr>
                      <a:t>[分類名]</a:t>
                    </a:fld>
                    <a:r>
                      <a:rPr lang="en-US" altLang="ja-JP" sz="1000" baseline="0" dirty="0"/>
                      <a:t>,</a:t>
                    </a:r>
                  </a:p>
                  <a:p>
                    <a:pPr>
                      <a:defRPr sz="1000"/>
                    </a:pPr>
                    <a:r>
                      <a:rPr lang="en-US" altLang="ja-JP" sz="1000" baseline="0" dirty="0"/>
                      <a:t> </a:t>
                    </a:r>
                    <a:fld id="{95CD677B-0BFE-4E52-A736-478B846B9E7C}"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618942954963521"/>
                      <c:h val="0.2519695043946798"/>
                    </c:manualLayout>
                  </c15:layout>
                  <c15:dlblFieldTable/>
                  <c15:showDataLabelsRange val="0"/>
                </c:ext>
                <c:ext xmlns:c16="http://schemas.microsoft.com/office/drawing/2014/chart" uri="{C3380CC4-5D6E-409C-BE32-E72D297353CC}">
                  <c16:uniqueId val="{0000000D-7D50-4C7F-8BFB-60646AF26A94}"/>
                </c:ext>
              </c:extLst>
            </c:dLbl>
            <c:dLbl>
              <c:idx val="7"/>
              <c:layout>
                <c:manualLayout>
                  <c:x val="-9.1901496205774834E-3"/>
                  <c:y val="6.939758965783725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21A0E2F-1DA4-4315-A69C-34BD59D55F40}" type="CATEGORYNAME">
                      <a:rPr lang="ja-JP" altLang="en-US" sz="1000"/>
                      <a:pPr>
                        <a:defRPr sz="1000"/>
                      </a:pPr>
                      <a:t>[分類名]</a:t>
                    </a:fld>
                    <a:r>
                      <a:rPr lang="en-US" altLang="ja-JP" sz="1000" baseline="0" dirty="0"/>
                      <a:t>,</a:t>
                    </a:r>
                  </a:p>
                  <a:p>
                    <a:pPr>
                      <a:defRPr sz="1000"/>
                    </a:pPr>
                    <a:r>
                      <a:rPr lang="en-US" altLang="ja-JP" sz="1000" baseline="0" dirty="0"/>
                      <a:t> </a:t>
                    </a:r>
                    <a:fld id="{97949099-24D3-419E-875C-2D989DC5FA20}"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044876351551268"/>
                      <c:h val="0.30354553117268152"/>
                    </c:manualLayout>
                  </c15:layout>
                  <c15:dlblFieldTable/>
                  <c15:showDataLabelsRange val="0"/>
                </c:ext>
                <c:ext xmlns:c16="http://schemas.microsoft.com/office/drawing/2014/chart" uri="{C3380CC4-5D6E-409C-BE32-E72D297353CC}">
                  <c16:uniqueId val="{0000000F-7D50-4C7F-8BFB-60646AF26A94}"/>
                </c:ext>
              </c:extLst>
            </c:dLbl>
            <c:dLbl>
              <c:idx val="8"/>
              <c:layout>
                <c:manualLayout>
                  <c:x val="6.0442959629488117E-3"/>
                  <c:y val="-4.956508459298155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dirty="0"/>
                      <a:t>本人が希望しているため</a:t>
                    </a:r>
                    <a:r>
                      <a:rPr lang="en-US" altLang="ja-JP" sz="1000" baseline="0" dirty="0"/>
                      <a:t>, </a:t>
                    </a:r>
                  </a:p>
                  <a:p>
                    <a:pPr>
                      <a:defRPr sz="1000"/>
                    </a:pPr>
                    <a:fld id="{8861ADFB-8414-4BC5-BE72-B255828047AD}" type="VALUE">
                      <a:rPr lang="en-US" altLang="ja-JP" sz="1000" baseline="0" smtClean="0"/>
                      <a:pPr>
                        <a:defRPr sz="1000"/>
                      </a:pPr>
                      <a:t>[値]</a:t>
                    </a:fld>
                    <a:r>
                      <a:rPr lang="ja-JP" altLang="en-US" sz="1000" baseline="0" dirty="0"/>
                      <a:t>人</a:t>
                    </a:r>
                    <a:r>
                      <a:rPr lang="en-US" altLang="ja-JP" sz="1000" baseline="0" dirty="0"/>
                      <a:t>, </a:t>
                    </a:r>
                    <a:fld id="{55B836C7-B84D-4345-9777-87E3F2B052ED}"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22882237175685"/>
                      <c:h val="0.22259691670807183"/>
                    </c:manualLayout>
                  </c15:layout>
                  <c15:dlblFieldTable/>
                  <c15:showDataLabelsRange val="0"/>
                </c:ext>
                <c:ext xmlns:c16="http://schemas.microsoft.com/office/drawing/2014/chart" uri="{C3380CC4-5D6E-409C-BE32-E72D297353CC}">
                  <c16:uniqueId val="{00000011-7D50-4C7F-8BFB-60646AF26A9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その他</c:v>
                </c:pt>
                <c:pt idx="1">
                  <c:v>本人の状態が変化し、本人の行動改善や生活能力の習得が必要となったため</c:v>
                </c:pt>
                <c:pt idx="2">
                  <c:v>アセスメントや有効な支援方法を整理して環境調整を集中的に実施するため</c:v>
                </c:pt>
                <c:pt idx="3">
                  <c:v>家族から不適切な扱いを受けているため</c:v>
                </c:pt>
                <c:pt idx="4">
                  <c:v>地域で孤立または排除された状況に置かれており、入所することでつながりができるため</c:v>
                </c:pt>
                <c:pt idx="5">
                  <c:v>住環境において入所したほうがよいため</c:v>
                </c:pt>
                <c:pt idx="6">
                  <c:v>地域移行の説明　有</c:v>
                </c:pt>
                <c:pt idx="7">
                  <c:v>地域移行の説明　無</c:v>
                </c:pt>
              </c:strCache>
            </c:strRef>
          </c:cat>
          <c:val>
            <c:numRef>
              <c:f>Sheet1!$B$2:$B$9</c:f>
              <c:numCache>
                <c:formatCode>General</c:formatCode>
                <c:ptCount val="8"/>
                <c:pt idx="0">
                  <c:v>34</c:v>
                </c:pt>
                <c:pt idx="1">
                  <c:v>77</c:v>
                </c:pt>
                <c:pt idx="2">
                  <c:v>22</c:v>
                </c:pt>
                <c:pt idx="3">
                  <c:v>9</c:v>
                </c:pt>
                <c:pt idx="4">
                  <c:v>3</c:v>
                </c:pt>
                <c:pt idx="5">
                  <c:v>142</c:v>
                </c:pt>
                <c:pt idx="6">
                  <c:v>30</c:v>
                </c:pt>
                <c:pt idx="7">
                  <c:v>9</c:v>
                </c:pt>
              </c:numCache>
            </c:numRef>
          </c:val>
          <c:extLst>
            <c:ext xmlns:c16="http://schemas.microsoft.com/office/drawing/2014/chart" uri="{C3380CC4-5D6E-409C-BE32-E72D297353CC}">
              <c16:uniqueId val="{00000012-7D50-4C7F-8BFB-60646AF26A94}"/>
            </c:ext>
          </c:extLst>
        </c:ser>
        <c:dLbls>
          <c:showLegendKey val="0"/>
          <c:showVal val="0"/>
          <c:showCatName val="0"/>
          <c:showSerName val="0"/>
          <c:showPercent val="0"/>
          <c:showBubbleSize val="0"/>
          <c:showLeaderLines val="1"/>
        </c:dLbls>
        <c:gapWidth val="200"/>
        <c:splitType val="pos"/>
        <c:splitPos val="2"/>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7F1-4DC8-90CA-61F4AA9E222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7F1-4DC8-90CA-61F4AA9E222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7F1-4DC8-90CA-61F4AA9E222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7F1-4DC8-90CA-61F4AA9E222D}"/>
              </c:ext>
            </c:extLst>
          </c:dPt>
          <c:dLbls>
            <c:dLbl>
              <c:idx val="0"/>
              <c:layout>
                <c:manualLayout>
                  <c:x val="2.2860864222531314E-2"/>
                  <c:y val="3.3580307444677444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67F1-4DC8-90CA-61F4AA9E222D}"/>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67F1-4DC8-90CA-61F4AA9E222D}"/>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D522E5BB-E74F-4813-B5BE-92FA02ECFF24}" type="CATEGORYNAME">
                      <a:rPr lang="ja-JP" altLang="en-US"/>
                      <a:pPr>
                        <a:defRPr/>
                      </a:pPr>
                      <a:t>[分類名]</a:t>
                    </a:fld>
                    <a:r>
                      <a:rPr lang="en-US" altLang="ja-JP" baseline="0" dirty="0"/>
                      <a:t>, </a:t>
                    </a:r>
                    <a:fld id="{58027E21-7BCA-4B7F-A9F8-F3812BED8A03}" type="VALUE">
                      <a:rPr lang="en-US" altLang="ja-JP" baseline="0" smtClean="0"/>
                      <a:pPr>
                        <a:defRPr/>
                      </a:pPr>
                      <a:t>[値]</a:t>
                    </a:fld>
                    <a:r>
                      <a:rPr lang="ja-JP" altLang="en-US" baseline="0" dirty="0"/>
                      <a:t>人</a:t>
                    </a:r>
                    <a:r>
                      <a:rPr lang="en-US" altLang="ja-JP" baseline="0" dirty="0"/>
                      <a:t>, </a:t>
                    </a:r>
                    <a:fld id="{B2037832-2EFE-4BD3-BDAB-49B70831180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67F1-4DC8-90CA-61F4AA9E222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326</c:v>
                </c:pt>
                <c:pt idx="1">
                  <c:v>739</c:v>
                </c:pt>
                <c:pt idx="2">
                  <c:v>12</c:v>
                </c:pt>
              </c:numCache>
            </c:numRef>
          </c:val>
          <c:extLst>
            <c:ext xmlns:c16="http://schemas.microsoft.com/office/drawing/2014/chart" uri="{C3380CC4-5D6E-409C-BE32-E72D297353CC}">
              <c16:uniqueId val="{00000008-67F1-4DC8-90CA-61F4AA9E222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6590463012527"/>
          <c:y val="0.12425880907429636"/>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CCD-4E64-B9F3-0FA65FCD768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CCD-4E64-B9F3-0FA65FCD768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CCD-4E64-B9F3-0FA65FCD768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CCD-4E64-B9F3-0FA65FCD768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CCD-4E64-B9F3-0FA65FCD768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5AF-4324-9A93-45CC490DB687}"/>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C-45AF-4324-9A93-45CC490DB687}"/>
              </c:ext>
            </c:extLst>
          </c:dPt>
          <c:dLbls>
            <c:dLbl>
              <c:idx val="0"/>
              <c:layout>
                <c:manualLayout>
                  <c:x val="0.20931482078250796"/>
                  <c:y val="1.240405172977919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4275F9D-8577-4096-8088-E20237B2B8C0}" type="CATEGORYNAME">
                      <a:rPr lang="ja-JP" altLang="en-US"/>
                      <a:pPr>
                        <a:defRPr sz="1000"/>
                      </a:pPr>
                      <a:t>[分類名]</a:t>
                    </a:fld>
                    <a:r>
                      <a:rPr lang="en-US" altLang="ja-JP" baseline="0" dirty="0"/>
                      <a:t>, </a:t>
                    </a:r>
                    <a:fld id="{9A1C988E-18E7-4880-AC18-6024F1D4A84E}" type="VALUE">
                      <a:rPr lang="en-US" altLang="ja-JP" baseline="0" smtClean="0"/>
                      <a:pPr>
                        <a:defRPr sz="1000"/>
                      </a:pPr>
                      <a:t>[値]</a:t>
                    </a:fld>
                    <a:r>
                      <a:rPr lang="ja-JP" altLang="en-US" baseline="0" dirty="0"/>
                      <a:t>人</a:t>
                    </a:r>
                    <a:r>
                      <a:rPr lang="en-US" altLang="ja-JP" baseline="0" dirty="0"/>
                      <a:t>, </a:t>
                    </a:r>
                    <a:fld id="{490FC6F8-C9FA-497C-8C2F-E9286A87C28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9261924658474795"/>
                      <c:h val="0.11424278147674631"/>
                    </c:manualLayout>
                  </c15:layout>
                  <c15:dlblFieldTable/>
                  <c15:showDataLabelsRange val="0"/>
                </c:ext>
                <c:ext xmlns:c16="http://schemas.microsoft.com/office/drawing/2014/chart" uri="{C3380CC4-5D6E-409C-BE32-E72D297353CC}">
                  <c16:uniqueId val="{00000001-2CCD-4E64-B9F3-0FA65FCD7680}"/>
                </c:ext>
              </c:extLst>
            </c:dLbl>
            <c:dLbl>
              <c:idx val="1"/>
              <c:layout>
                <c:manualLayout>
                  <c:x val="6.8291238861658651E-2"/>
                  <c:y val="0.1581519037289314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082B5AF-B371-4BA2-9366-9F597FCEF77E}" type="CATEGORYNAME">
                      <a:rPr lang="ja-JP" altLang="en-US"/>
                      <a:pPr>
                        <a:defRPr sz="1000"/>
                      </a:pPr>
                      <a:t>[分類名]</a:t>
                    </a:fld>
                    <a:r>
                      <a:rPr lang="en-US" altLang="ja-JP" baseline="0" dirty="0"/>
                      <a:t>, </a:t>
                    </a:r>
                    <a:fld id="{06B2914D-5328-4F56-85FA-43062D3E8389}" type="VALUE">
                      <a:rPr lang="en-US" altLang="ja-JP" baseline="0" smtClean="0"/>
                      <a:pPr>
                        <a:defRPr sz="1000"/>
                      </a:pPr>
                      <a:t>[値]</a:t>
                    </a:fld>
                    <a:r>
                      <a:rPr lang="ja-JP" altLang="en-US" baseline="0" dirty="0"/>
                      <a:t>人</a:t>
                    </a:r>
                    <a:r>
                      <a:rPr lang="en-US" altLang="ja-JP" baseline="0" dirty="0"/>
                      <a:t>, </a:t>
                    </a:r>
                    <a:fld id="{422FDF59-C75E-4AB4-9AB6-5CCD555A94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4183399912087065"/>
                      <c:h val="0.26117902953434013"/>
                    </c:manualLayout>
                  </c15:layout>
                  <c15:dlblFieldTable/>
                  <c15:showDataLabelsRange val="0"/>
                </c:ext>
                <c:ext xmlns:c16="http://schemas.microsoft.com/office/drawing/2014/chart" uri="{C3380CC4-5D6E-409C-BE32-E72D297353CC}">
                  <c16:uniqueId val="{00000003-2CCD-4E64-B9F3-0FA65FCD7680}"/>
                </c:ext>
              </c:extLst>
            </c:dLbl>
            <c:dLbl>
              <c:idx val="2"/>
              <c:layout>
                <c:manualLayout>
                  <c:x val="3.819373761783542E-2"/>
                  <c:y val="0.2518029826372576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493954777971527"/>
                      <c:h val="0.20481091634687976"/>
                    </c:manualLayout>
                  </c15:layout>
                  <c15:dlblFieldTable/>
                  <c15:showDataLabelsRange val="0"/>
                </c:ext>
                <c:ext xmlns:c16="http://schemas.microsoft.com/office/drawing/2014/chart" uri="{C3380CC4-5D6E-409C-BE32-E72D297353CC}">
                  <c16:uniqueId val="{00000005-2CCD-4E64-B9F3-0FA65FCD7680}"/>
                </c:ext>
              </c:extLst>
            </c:dLbl>
            <c:dLbl>
              <c:idx val="3"/>
              <c:layout>
                <c:manualLayout>
                  <c:x val="3.3610827230376672E-2"/>
                  <c:y val="0.1304129767868427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27C80E-3406-42B7-B672-A5263ED3C398}" type="CATEGORYNAME">
                      <a:rPr lang="en-US" altLang="ja-JP"/>
                      <a:pPr>
                        <a:defRPr sz="1000"/>
                      </a:pPr>
                      <a:t>[分類名]</a:t>
                    </a:fld>
                    <a:r>
                      <a:rPr lang="en-US" altLang="ja-JP" baseline="0" dirty="0"/>
                      <a:t>, </a:t>
                    </a:r>
                    <a:fld id="{D81A1E74-8095-40F3-980D-4C5D9C07D5CE}" type="VALUE">
                      <a:rPr lang="en-US" altLang="ja-JP" baseline="0" smtClean="0"/>
                      <a:pPr>
                        <a:defRPr sz="1000"/>
                      </a:pPr>
                      <a:t>[値]</a:t>
                    </a:fld>
                    <a:r>
                      <a:rPr lang="ja-JP" altLang="en-US" baseline="0" dirty="0"/>
                      <a:t>人</a:t>
                    </a:r>
                    <a:r>
                      <a:rPr lang="en-US" altLang="ja-JP" baseline="0" dirty="0"/>
                      <a:t>, </a:t>
                    </a:r>
                    <a:fld id="{6D6B9AEF-EC48-4FFA-8F31-6A825031DEB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989979029245198"/>
                      <c:h val="0.18558707790818854"/>
                    </c:manualLayout>
                  </c15:layout>
                  <c15:dlblFieldTable/>
                  <c15:showDataLabelsRange val="0"/>
                </c:ext>
                <c:ext xmlns:c16="http://schemas.microsoft.com/office/drawing/2014/chart" uri="{C3380CC4-5D6E-409C-BE32-E72D297353CC}">
                  <c16:uniqueId val="{00000007-2CCD-4E64-B9F3-0FA65FCD7680}"/>
                </c:ext>
              </c:extLst>
            </c:dLbl>
            <c:dLbl>
              <c:idx val="4"/>
              <c:layout>
                <c:manualLayout>
                  <c:x val="-0.49743601642605617"/>
                  <c:y val="1.269559578027822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003880B-3282-4611-8B4A-FCA18AD9F7DE}" type="CATEGORYNAME">
                      <a:rPr lang="en-US" altLang="ja-JP"/>
                      <a:pPr>
                        <a:defRPr sz="1000"/>
                      </a:pPr>
                      <a:t>[分類名]</a:t>
                    </a:fld>
                    <a:r>
                      <a:rPr lang="en-US" altLang="ja-JP" baseline="0" dirty="0"/>
                      <a:t>, </a:t>
                    </a:r>
                    <a:fld id="{B77CAA8D-5303-42D8-A547-DD53EF3D3716}" type="VALUE">
                      <a:rPr lang="en-US" altLang="ja-JP" baseline="0" smtClean="0"/>
                      <a:pPr>
                        <a:defRPr sz="1000"/>
                      </a:pPr>
                      <a:t>[値]</a:t>
                    </a:fld>
                    <a:r>
                      <a:rPr lang="ja-JP" altLang="en-US" baseline="0" dirty="0"/>
                      <a:t>人</a:t>
                    </a:r>
                    <a:r>
                      <a:rPr lang="en-US" altLang="ja-JP" baseline="0" dirty="0"/>
                      <a:t>, </a:t>
                    </a:r>
                    <a:fld id="{5722A034-87AB-40DE-9207-D55BEC8BD7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343553269788517"/>
                      <c:h val="0.20950882885241034"/>
                    </c:manualLayout>
                  </c15:layout>
                  <c15:dlblFieldTable/>
                  <c15:showDataLabelsRange val="0"/>
                </c:ext>
                <c:ext xmlns:c16="http://schemas.microsoft.com/office/drawing/2014/chart" uri="{C3380CC4-5D6E-409C-BE32-E72D297353CC}">
                  <c16:uniqueId val="{00000009-2CCD-4E64-B9F3-0FA65FCD7680}"/>
                </c:ext>
              </c:extLst>
            </c:dLbl>
            <c:dLbl>
              <c:idx val="5"/>
              <c:layout>
                <c:manualLayout>
                  <c:x val="-1.2982511950017987E-2"/>
                  <c:y val="-0.11912089457630408"/>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5AF-4324-9A93-45CC490DB687}"/>
                </c:ext>
              </c:extLst>
            </c:dLbl>
            <c:dLbl>
              <c:idx val="6"/>
              <c:layout>
                <c:manualLayout>
                  <c:x val="-9.6965025771547267E-2"/>
                  <c:y val="1.732367445126721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45AF-4324-9A93-45CC490DB68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本人が希望しているため</c:v>
                </c:pt>
                <c:pt idx="1">
                  <c:v>本人の状態が変化し、本人の行動改善や生活能力の習得が必要となったため</c:v>
                </c:pt>
                <c:pt idx="2">
                  <c:v>住環境において入所したほうがよいため</c:v>
                </c:pt>
                <c:pt idx="3">
                  <c:v>それ以外の積極的理由…</c:v>
                </c:pt>
                <c:pt idx="4">
                  <c:v>それ以外の消極的理由…</c:v>
                </c:pt>
                <c:pt idx="5">
                  <c:v>家族が希望しているため</c:v>
                </c:pt>
                <c:pt idx="6">
                  <c:v>不明</c:v>
                </c:pt>
              </c:strCache>
            </c:strRef>
          </c:cat>
          <c:val>
            <c:numRef>
              <c:f>Sheet1!$B$2:$B$8</c:f>
              <c:numCache>
                <c:formatCode>General</c:formatCode>
                <c:ptCount val="7"/>
                <c:pt idx="0">
                  <c:v>39</c:v>
                </c:pt>
                <c:pt idx="1">
                  <c:v>77</c:v>
                </c:pt>
                <c:pt idx="2">
                  <c:v>142</c:v>
                </c:pt>
                <c:pt idx="3">
                  <c:v>68</c:v>
                </c:pt>
                <c:pt idx="4">
                  <c:v>94</c:v>
                </c:pt>
                <c:pt idx="5">
                  <c:v>645</c:v>
                </c:pt>
                <c:pt idx="6">
                  <c:v>12</c:v>
                </c:pt>
              </c:numCache>
            </c:numRef>
          </c:val>
          <c:extLst>
            <c:ext xmlns:c16="http://schemas.microsoft.com/office/drawing/2014/chart" uri="{C3380CC4-5D6E-409C-BE32-E72D297353CC}">
              <c16:uniqueId val="{0000000A-2CCD-4E64-B9F3-0FA65FCD768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453783564794902"/>
          <c:y val="0.21315097875449429"/>
          <c:w val="0.49549909805726694"/>
          <c:h val="0.60248643998875506"/>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A10-47B9-A9BD-33F5A7FAC0C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A10-47B9-A9BD-33F5A7FAC0C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A10-47B9-A9BD-33F5A7FAC0C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A10-47B9-A9BD-33F5A7FAC0C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A10-47B9-A9BD-33F5A7FAC0C7}"/>
              </c:ext>
            </c:extLst>
          </c:dPt>
          <c:dLbls>
            <c:dLbl>
              <c:idx val="0"/>
              <c:layout>
                <c:manualLayout>
                  <c:x val="0.12214008030791915"/>
                  <c:y val="-2.591848636039656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0A9B4F6-3F54-450A-A690-C632F9AD613B}" type="CATEGORYNAME">
                      <a:rPr lang="ja-JP" altLang="en-US"/>
                      <a:pPr>
                        <a:defRPr sz="1000"/>
                      </a:pPr>
                      <a:t>[分類名]</a:t>
                    </a:fld>
                    <a:r>
                      <a:rPr lang="en-US" altLang="ja-JP" baseline="0" dirty="0"/>
                      <a:t>, </a:t>
                    </a:r>
                    <a:fld id="{616E370C-0403-4D84-B493-6BD423D64807}" type="VALUE">
                      <a:rPr lang="en-US" altLang="ja-JP" baseline="0" smtClean="0"/>
                      <a:pPr>
                        <a:defRPr sz="1000"/>
                      </a:pPr>
                      <a:t>[値]</a:t>
                    </a:fld>
                    <a:r>
                      <a:rPr lang="ja-JP" altLang="en-US" baseline="0" dirty="0"/>
                      <a:t>人</a:t>
                    </a:r>
                    <a:r>
                      <a:rPr lang="en-US" altLang="ja-JP" baseline="0" dirty="0"/>
                      <a:t>, </a:t>
                    </a:r>
                    <a:fld id="{E5F32C37-7C10-49AE-A1F1-23F6CB1F320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2476104459558484"/>
                      <c:h val="0.12311281021188362"/>
                    </c:manualLayout>
                  </c15:layout>
                  <c15:dlblFieldTable/>
                  <c15:showDataLabelsRange val="0"/>
                </c:ext>
                <c:ext xmlns:c16="http://schemas.microsoft.com/office/drawing/2014/chart" uri="{C3380CC4-5D6E-409C-BE32-E72D297353CC}">
                  <c16:uniqueId val="{00000001-0A10-47B9-A9BD-33F5A7FAC0C7}"/>
                </c:ext>
              </c:extLst>
            </c:dLbl>
            <c:dLbl>
              <c:idx val="1"/>
              <c:layout>
                <c:manualLayout>
                  <c:x val="7.5741737900554509E-2"/>
                  <c:y val="0.15795786817388446"/>
                </c:manualLayout>
              </c:layout>
              <c:tx>
                <c:rich>
                  <a:bodyPr/>
                  <a:lstStyle/>
                  <a:p>
                    <a:fld id="{74F07739-5441-44BE-A5A9-174D45817F54}" type="CATEGORYNAME">
                      <a:rPr lang="en-US" altLang="zh-CN"/>
                      <a:pPr/>
                      <a:t>[分類名]</a:t>
                    </a:fld>
                    <a:r>
                      <a:rPr lang="en-US" altLang="zh-CN" baseline="0" dirty="0"/>
                      <a:t>, </a:t>
                    </a:r>
                  </a:p>
                  <a:p>
                    <a:fld id="{4FE3CCA3-AB5F-4976-A2B7-6C2E3DC866D6}" type="VALUE">
                      <a:rPr lang="en-US" altLang="zh-CN" baseline="0" smtClean="0"/>
                      <a:pPr/>
                      <a:t>[値]</a:t>
                    </a:fld>
                    <a:r>
                      <a:rPr lang="zh-CN" altLang="en-US" baseline="0" dirty="0"/>
                      <a:t>人</a:t>
                    </a:r>
                    <a:r>
                      <a:rPr lang="en-US" altLang="zh-CN" baseline="0" dirty="0"/>
                      <a:t>, </a:t>
                    </a:r>
                    <a:fld id="{08C873D8-28ED-4BF0-A0BB-ECED319811A3}"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92237359184606"/>
                      <c:h val="0.18790902611287502"/>
                    </c:manualLayout>
                  </c15:layout>
                  <c15:dlblFieldTable/>
                  <c15:showDataLabelsRange val="0"/>
                </c:ext>
                <c:ext xmlns:c16="http://schemas.microsoft.com/office/drawing/2014/chart" uri="{C3380CC4-5D6E-409C-BE32-E72D297353CC}">
                  <c16:uniqueId val="{00000003-0A10-47B9-A9BD-33F5A7FAC0C7}"/>
                </c:ext>
              </c:extLst>
            </c:dLbl>
            <c:dLbl>
              <c:idx val="2"/>
              <c:layout>
                <c:manualLayout>
                  <c:x val="0"/>
                  <c:y val="0.12812099647396327"/>
                </c:manualLayout>
              </c:layout>
              <c:tx>
                <c:rich>
                  <a:bodyPr/>
                  <a:lstStyle/>
                  <a:p>
                    <a:fld id="{81DB0961-14FE-427B-8BB0-ACAD738E9B98}" type="CATEGORYNAME">
                      <a:rPr lang="en-US" altLang="zh-CN"/>
                      <a:pPr/>
                      <a:t>[分類名]</a:t>
                    </a:fld>
                    <a:r>
                      <a:rPr lang="en-US" altLang="zh-CN" baseline="0" dirty="0"/>
                      <a:t>, </a:t>
                    </a:r>
                  </a:p>
                  <a:p>
                    <a:fld id="{AF84B6AA-BBBF-4D95-A7B0-CDD631AD6D73}" type="VALUE">
                      <a:rPr lang="en-US" altLang="zh-CN" baseline="0" smtClean="0"/>
                      <a:pPr/>
                      <a:t>[値]</a:t>
                    </a:fld>
                    <a:r>
                      <a:rPr lang="zh-CN" altLang="en-US" baseline="0" dirty="0"/>
                      <a:t>人</a:t>
                    </a:r>
                    <a:r>
                      <a:rPr lang="en-US" altLang="zh-CN" baseline="0" dirty="0"/>
                      <a:t>, </a:t>
                    </a:r>
                    <a:fld id="{12BACF16-0AEA-4B10-8960-F043308B3184}"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0A10-47B9-A9BD-33F5A7FAC0C7}"/>
                </c:ext>
              </c:extLst>
            </c:dLbl>
            <c:dLbl>
              <c:idx val="3"/>
              <c:layout>
                <c:manualLayout>
                  <c:x val="2.7735106195941658E-2"/>
                  <c:y val="-4.972522833013008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49FAA97-2BD7-4503-BBCC-8FC81F0908EA}" type="CATEGORYNAME">
                      <a:rPr lang="en-US" altLang="zh-CN"/>
                      <a:pPr>
                        <a:defRPr sz="1000"/>
                      </a:pPr>
                      <a:t>[分類名]</a:t>
                    </a:fld>
                    <a:r>
                      <a:rPr lang="en-US" altLang="zh-CN" baseline="0" dirty="0"/>
                      <a:t>, </a:t>
                    </a:r>
                    <a:fld id="{83FA7DDF-63C8-4740-AB9D-61FF8D82FFF2}" type="VALUE">
                      <a:rPr lang="en-US" altLang="zh-CN" baseline="0" smtClean="0"/>
                      <a:pPr>
                        <a:defRPr sz="1000"/>
                      </a:pPr>
                      <a:t>[値]</a:t>
                    </a:fld>
                    <a:r>
                      <a:rPr lang="zh-CN" altLang="en-US" baseline="0" dirty="0"/>
                      <a:t>人</a:t>
                    </a:r>
                    <a:r>
                      <a:rPr lang="en-US" altLang="zh-CN" baseline="0" dirty="0"/>
                      <a:t>, </a:t>
                    </a:r>
                    <a:fld id="{5F5669E1-8191-4FFE-A79B-FA03EE5A51D0}" type="PERCENTAGE">
                      <a:rPr lang="en-US" altLang="zh-CN" baseline="0"/>
                      <a:pPr>
                        <a:defRPr sz="10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0516627090843403"/>
                      <c:h val="0.2818635391693125"/>
                    </c:manualLayout>
                  </c15:layout>
                  <c15:dlblFieldTable/>
                  <c15:showDataLabelsRange val="0"/>
                </c:ext>
                <c:ext xmlns:c16="http://schemas.microsoft.com/office/drawing/2014/chart" uri="{C3380CC4-5D6E-409C-BE32-E72D297353CC}">
                  <c16:uniqueId val="{00000007-0A10-47B9-A9BD-33F5A7FAC0C7}"/>
                </c:ext>
              </c:extLst>
            </c:dLbl>
            <c:dLbl>
              <c:idx val="4"/>
              <c:layout>
                <c:manualLayout>
                  <c:x val="-2.2667580075352561E-3"/>
                  <c:y val="-5.268748683029667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A10-47B9-A9BD-33F5A7FAC0C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区分なし</c:v>
                </c:pt>
                <c:pt idx="1">
                  <c:v>区分4</c:v>
                </c:pt>
                <c:pt idx="2">
                  <c:v>区分5</c:v>
                </c:pt>
                <c:pt idx="3">
                  <c:v>区分6</c:v>
                </c:pt>
              </c:strCache>
            </c:strRef>
          </c:cat>
          <c:val>
            <c:numRef>
              <c:f>Sheet1!$B$2:$B$5</c:f>
              <c:numCache>
                <c:formatCode>General</c:formatCode>
                <c:ptCount val="4"/>
                <c:pt idx="0">
                  <c:v>1</c:v>
                </c:pt>
                <c:pt idx="1">
                  <c:v>4</c:v>
                </c:pt>
                <c:pt idx="2">
                  <c:v>10</c:v>
                </c:pt>
                <c:pt idx="3">
                  <c:v>22</c:v>
                </c:pt>
              </c:numCache>
            </c:numRef>
          </c:val>
          <c:extLst>
            <c:ext xmlns:c16="http://schemas.microsoft.com/office/drawing/2014/chart" uri="{C3380CC4-5D6E-409C-BE32-E72D297353CC}">
              <c16:uniqueId val="{0000000A-0A10-47B9-A9BD-33F5A7FAC0C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34002892634752"/>
          <c:y val="0.11292774741150045"/>
          <c:w val="0.302996525602786"/>
          <c:h val="0.8251957602857708"/>
        </c:manualLayout>
      </c:layout>
      <c:pieChart>
        <c:varyColors val="1"/>
        <c:ser>
          <c:idx val="0"/>
          <c:order val="0"/>
          <c:tx>
            <c:strRef>
              <c:f>Sheet1!$B$1</c:f>
              <c:strCache>
                <c:ptCount val="1"/>
                <c:pt idx="0">
                  <c:v>待機者となった年度</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61-493B-A1FD-4D5B6C137E6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61-493B-A1FD-4D5B6C137E6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61-493B-A1FD-4D5B6C137E6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61-493B-A1FD-4D5B6C137E6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61-493B-A1FD-4D5B6C137E6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F61-493B-A1FD-4D5B6C137E64}"/>
              </c:ext>
            </c:extLst>
          </c:dPt>
          <c:dLbls>
            <c:dLbl>
              <c:idx val="0"/>
              <c:layout>
                <c:manualLayout>
                  <c:x val="-4.5532494782724406E-2"/>
                  <c:y val="-8.068516928693210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90BEC0D-3BA1-426E-B5B5-0B1E96E53B8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p>
                  <a:p>
                    <a:pPr>
                      <a:defRPr sz="1197" b="0" i="0" u="none" strike="noStrike" kern="1200" baseline="0">
                        <a:solidFill>
                          <a:schemeClr val="tx1">
                            <a:lumMod val="75000"/>
                            <a:lumOff val="25000"/>
                          </a:schemeClr>
                        </a:solidFill>
                        <a:latin typeface="+mn-lt"/>
                        <a:ea typeface="+mn-ea"/>
                        <a:cs typeface="+mn-cs"/>
                      </a:defRPr>
                    </a:pPr>
                    <a:fld id="{9B283A2B-3137-4F40-BFBF-1D6E50225102}"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6720D66C-71C0-450B-876D-CFE97FE91D5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59267114773574"/>
                      <c:h val="0.23974019430734503"/>
                    </c:manualLayout>
                  </c15:layout>
                  <c15:dlblFieldTable/>
                  <c15:showDataLabelsRange val="0"/>
                </c:ext>
                <c:ext xmlns:c16="http://schemas.microsoft.com/office/drawing/2014/chart" uri="{C3380CC4-5D6E-409C-BE32-E72D297353CC}">
                  <c16:uniqueId val="{00000001-CF61-493B-A1FD-4D5B6C137E64}"/>
                </c:ext>
              </c:extLst>
            </c:dLbl>
            <c:dLbl>
              <c:idx val="1"/>
              <c:layout>
                <c:manualLayout>
                  <c:x val="-7.4444224109470158E-2"/>
                  <c:y val="-0.1506020036218553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79FCACB-F3C5-4561-9D83-D9F12B27C060}"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09E34BE7-71B0-47D7-AE49-834CF038F6B3}"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25A0FB2E-6D10-48AF-BF37-F1DF2B59F8F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7315155901606886"/>
                      <c:h val="0.12046646579622808"/>
                    </c:manualLayout>
                  </c15:layout>
                  <c15:dlblFieldTable/>
                  <c15:showDataLabelsRange val="0"/>
                </c:ext>
                <c:ext xmlns:c16="http://schemas.microsoft.com/office/drawing/2014/chart" uri="{C3380CC4-5D6E-409C-BE32-E72D297353CC}">
                  <c16:uniqueId val="{00000003-CF61-493B-A1FD-4D5B6C137E64}"/>
                </c:ext>
              </c:extLst>
            </c:dLbl>
            <c:dLbl>
              <c:idx val="2"/>
              <c:layout>
                <c:manualLayout>
                  <c:x val="-6.0050801496863156E-2"/>
                  <c:y val="-8.36979496409634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1083325-7250-4A24-85A1-5F48D71D5554}" type="CATEGORYNAME">
                      <a:rPr lang="ja-JP" altLang="pl-PL"/>
                      <a:pPr>
                        <a:defRPr sz="1197" b="0" i="0" u="none" strike="noStrike" kern="1200" baseline="0">
                          <a:solidFill>
                            <a:schemeClr val="tx1">
                              <a:lumMod val="75000"/>
                              <a:lumOff val="25000"/>
                            </a:schemeClr>
                          </a:solidFill>
                          <a:latin typeface="+mn-lt"/>
                          <a:ea typeface="+mn-ea"/>
                          <a:cs typeface="+mn-cs"/>
                        </a:defRPr>
                      </a:pPr>
                      <a:t>[分類名]</a:t>
                    </a:fld>
                    <a:r>
                      <a:rPr lang="pl-PL" altLang="ja-JP" baseline="0" dirty="0"/>
                      <a:t>, </a:t>
                    </a:r>
                    <a:fld id="{BB0BA0A2-8206-4580-85DC-DCCDAA3C9842}" type="VALUE">
                      <a:rPr lang="pl-PL"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l-PL" baseline="0" dirty="0"/>
                      <a:t>人</a:t>
                    </a:r>
                    <a:r>
                      <a:rPr lang="pl-PL" altLang="ja-JP" baseline="0" dirty="0"/>
                      <a:t>, </a:t>
                    </a:r>
                    <a:fld id="{A6C71E01-A3C7-4C3C-BE3B-B17C6FCB8A4E}" type="PERCENTAGE">
                      <a:rPr lang="pl-PL"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l-PL"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6847690442730054"/>
                      <c:h val="0.12046646579622808"/>
                    </c:manualLayout>
                  </c15:layout>
                  <c15:dlblFieldTable/>
                  <c15:showDataLabelsRange val="0"/>
                </c:ext>
                <c:ext xmlns:c16="http://schemas.microsoft.com/office/drawing/2014/chart" uri="{C3380CC4-5D6E-409C-BE32-E72D297353CC}">
                  <c16:uniqueId val="{00000005-CF61-493B-A1FD-4D5B6C137E64}"/>
                </c:ext>
              </c:extLst>
            </c:dLbl>
            <c:dLbl>
              <c:idx val="3"/>
              <c:layout>
                <c:manualLayout>
                  <c:x val="-7.6393993253867323E-2"/>
                  <c:y val="-1.99599805979928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D2AF570-B6EE-4BFD-A261-AAB272342D84}"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C9FC7A1B-D3E0-4B95-AAB0-B1B0F47481B7}"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8E754CD4-57DB-4EAB-B0B6-4D6217D2492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857255177517193"/>
                      <c:h val="0.14853087250472621"/>
                    </c:manualLayout>
                  </c15:layout>
                  <c15:dlblFieldTable/>
                  <c15:showDataLabelsRange val="0"/>
                </c:ext>
                <c:ext xmlns:c16="http://schemas.microsoft.com/office/drawing/2014/chart" uri="{C3380CC4-5D6E-409C-BE32-E72D297353CC}">
                  <c16:uniqueId val="{00000007-CF61-493B-A1FD-4D5B6C137E64}"/>
                </c:ext>
              </c:extLst>
            </c:dLbl>
            <c:dLbl>
              <c:idx val="4"/>
              <c:layout>
                <c:manualLayout>
                  <c:x val="-0.11248812613655716"/>
                  <c:y val="2.512289226913985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3C9C73C-CC7B-4C35-98AD-C35DE168D931}"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FB885461-97BF-4EFD-8490-6D1E5C7FA90E}"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188A68D1-1124-4543-A2E4-53363C2A539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397700828597482"/>
                      <c:h val="0.12046646579622812"/>
                    </c:manualLayout>
                  </c15:layout>
                  <c15:dlblFieldTable/>
                  <c15:showDataLabelsRange val="0"/>
                </c:ext>
                <c:ext xmlns:c16="http://schemas.microsoft.com/office/drawing/2014/chart" uri="{C3380CC4-5D6E-409C-BE32-E72D297353CC}">
                  <c16:uniqueId val="{00000009-CF61-493B-A1FD-4D5B6C137E64}"/>
                </c:ext>
              </c:extLst>
            </c:dLbl>
            <c:dLbl>
              <c:idx val="5"/>
              <c:layout>
                <c:manualLayout>
                  <c:x val="-0.15356772802658783"/>
                  <c:y val="1.403247957872452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540A3A2-BC56-44BE-AE69-77A8403B59B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BDD3D873-F273-4D3A-BB72-870925B8AF28}"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01F04A49-4472-4E3A-81B5-B37EC167F571}"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942385211823006"/>
                      <c:h val="0.16256307585897523"/>
                    </c:manualLayout>
                  </c15:layout>
                  <c15:dlblFieldTable/>
                  <c15:showDataLabelsRange val="0"/>
                </c:ext>
                <c:ext xmlns:c16="http://schemas.microsoft.com/office/drawing/2014/chart" uri="{C3380CC4-5D6E-409C-BE32-E72D297353CC}">
                  <c16:uniqueId val="{0000000B-CF61-493B-A1FD-4D5B6C137E6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H29年度以前</c:v>
                </c:pt>
                <c:pt idx="1">
                  <c:v>H30年度</c:v>
                </c:pt>
                <c:pt idx="2">
                  <c:v>R元年度</c:v>
                </c:pt>
                <c:pt idx="3">
                  <c:v>R2年度</c:v>
                </c:pt>
                <c:pt idx="4">
                  <c:v>R3年度</c:v>
                </c:pt>
                <c:pt idx="5">
                  <c:v>R4年度</c:v>
                </c:pt>
              </c:strCache>
            </c:strRef>
          </c:cat>
          <c:val>
            <c:numRef>
              <c:f>Sheet1!$B$2:$B$7</c:f>
              <c:numCache>
                <c:formatCode>General</c:formatCode>
                <c:ptCount val="6"/>
                <c:pt idx="0">
                  <c:v>620</c:v>
                </c:pt>
                <c:pt idx="1">
                  <c:v>98</c:v>
                </c:pt>
                <c:pt idx="2">
                  <c:v>84</c:v>
                </c:pt>
                <c:pt idx="3">
                  <c:v>91</c:v>
                </c:pt>
                <c:pt idx="4">
                  <c:v>81</c:v>
                </c:pt>
                <c:pt idx="5">
                  <c:v>103</c:v>
                </c:pt>
              </c:numCache>
            </c:numRef>
          </c:val>
          <c:extLst>
            <c:ext xmlns:c16="http://schemas.microsoft.com/office/drawing/2014/chart" uri="{C3380CC4-5D6E-409C-BE32-E72D297353CC}">
              <c16:uniqueId val="{0000000C-CF61-493B-A1FD-4D5B6C137E6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232697641044488"/>
          <c:y val="5.3770446765140756E-2"/>
          <c:w val="0.5931832119633631"/>
          <c:h val="0.94622955323485913"/>
        </c:manualLayout>
      </c:layout>
      <c:ofPieChart>
        <c:ofPieType val="pie"/>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702-45CF-A69B-454BB185BFD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702-45CF-A69B-454BB185BFD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702-45CF-A69B-454BB185BFD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702-45CF-A69B-454BB185BFD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702-45CF-A69B-454BB185BFD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702-45CF-A69B-454BB185BFD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702-45CF-A69B-454BB185BFD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E702-45CF-A69B-454BB185BFD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E702-45CF-A69B-454BB185BFD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E702-45CF-A69B-454BB185BFDA}"/>
              </c:ext>
            </c:extLst>
          </c:dPt>
          <c:dLbls>
            <c:dLbl>
              <c:idx val="0"/>
              <c:layout>
                <c:manualLayout>
                  <c:x val="1.7736935244796567E-2"/>
                  <c:y val="0.16687255933684045"/>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3F8899D-A617-4BB5-9905-2253368E1B27}" type="CATEGORYNAME">
                      <a:rPr lang="ja-JP" altLang="en-US"/>
                      <a:pPr>
                        <a:defRPr sz="1000"/>
                      </a:pPr>
                      <a:t>[分類名]</a:t>
                    </a:fld>
                    <a:r>
                      <a:rPr lang="en-US" altLang="ja-JP" baseline="0" dirty="0"/>
                      <a:t>, </a:t>
                    </a:r>
                    <a:fld id="{120B18EF-67EF-46E2-84E8-20C05A8FE5B7}" type="VALUE">
                      <a:rPr lang="en-US" altLang="ja-JP" baseline="0" smtClean="0"/>
                      <a:pPr>
                        <a:defRPr sz="1000"/>
                      </a:pPr>
                      <a:t>[値]</a:t>
                    </a:fld>
                    <a:r>
                      <a:rPr lang="ja-JP" altLang="en-US" baseline="0" dirty="0"/>
                      <a:t>人</a:t>
                    </a:r>
                    <a:r>
                      <a:rPr lang="en-US" altLang="ja-JP" baseline="0" dirty="0"/>
                      <a:t>, </a:t>
                    </a:r>
                    <a:fld id="{EFAFAC69-2EEC-41F2-850B-43EA6784BB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993583695622484"/>
                      <c:h val="0.10375297019386055"/>
                    </c:manualLayout>
                  </c15:layout>
                  <c15:dlblFieldTable/>
                  <c15:showDataLabelsRange val="0"/>
                </c:ext>
                <c:ext xmlns:c16="http://schemas.microsoft.com/office/drawing/2014/chart" uri="{C3380CC4-5D6E-409C-BE32-E72D297353CC}">
                  <c16:uniqueId val="{00000001-E702-45CF-A69B-454BB185BFDA}"/>
                </c:ext>
              </c:extLst>
            </c:dLbl>
            <c:dLbl>
              <c:idx val="1"/>
              <c:layout>
                <c:manualLayout>
                  <c:x val="-8.3559065753309014E-2"/>
                  <c:y val="0.1176457858882448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F1CA42F-68CB-4D03-B043-CCB1B0023487}" type="CATEGORYNAME">
                      <a:rPr lang="ja-JP" altLang="en-US"/>
                      <a:pPr>
                        <a:defRPr sz="1000"/>
                      </a:pPr>
                      <a:t>[分類名]</a:t>
                    </a:fld>
                    <a:r>
                      <a:rPr lang="en-US" altLang="ja-JP" baseline="0" dirty="0"/>
                      <a:t>, </a:t>
                    </a:r>
                    <a:fld id="{F471FE50-FCDB-4B84-81F4-48ABBFA624C4}" type="VALUE">
                      <a:rPr lang="en-US" altLang="ja-JP" baseline="0" smtClean="0"/>
                      <a:pPr>
                        <a:defRPr sz="1000"/>
                      </a:pPr>
                      <a:t>[値]</a:t>
                    </a:fld>
                    <a:r>
                      <a:rPr lang="ja-JP" altLang="en-US" baseline="0" dirty="0"/>
                      <a:t>人</a:t>
                    </a:r>
                    <a:r>
                      <a:rPr lang="en-US" altLang="ja-JP" baseline="0" dirty="0"/>
                      <a:t>, </a:t>
                    </a:r>
                    <a:fld id="{B8090A20-4661-458E-BBFF-C29EA633B24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910579546780614"/>
                      <c:h val="7.1902801096860661E-2"/>
                    </c:manualLayout>
                  </c15:layout>
                  <c15:dlblFieldTable/>
                  <c15:showDataLabelsRange val="0"/>
                </c:ext>
                <c:ext xmlns:c16="http://schemas.microsoft.com/office/drawing/2014/chart" uri="{C3380CC4-5D6E-409C-BE32-E72D297353CC}">
                  <c16:uniqueId val="{00000003-E702-45CF-A69B-454BB185BFDA}"/>
                </c:ext>
              </c:extLst>
            </c:dLbl>
            <c:dLbl>
              <c:idx val="2"/>
              <c:layout>
                <c:manualLayout>
                  <c:x val="-1.7367533760549007E-3"/>
                  <c:y val="0.1096952396454254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6D9A3C1-9B79-412D-A83B-3E2845781469}" type="CATEGORYNAME">
                      <a:rPr lang="ja-JP" altLang="en-US"/>
                      <a:pPr>
                        <a:defRPr sz="1000"/>
                      </a:pPr>
                      <a:t>[分類名]</a:t>
                    </a:fld>
                    <a:r>
                      <a:rPr lang="en-US" altLang="ja-JP" baseline="0" dirty="0"/>
                      <a:t>, </a:t>
                    </a:r>
                    <a:fld id="{F9B97EAE-EABB-4CB3-85FB-79C894B068C1}" type="VALUE">
                      <a:rPr lang="en-US" altLang="ja-JP" baseline="0" smtClean="0"/>
                      <a:pPr>
                        <a:defRPr sz="1000"/>
                      </a:pPr>
                      <a:t>[値]</a:t>
                    </a:fld>
                    <a:r>
                      <a:rPr lang="ja-JP" altLang="en-US" baseline="0" dirty="0"/>
                      <a:t>人</a:t>
                    </a:r>
                    <a:r>
                      <a:rPr lang="en-US" altLang="ja-JP" baseline="0" dirty="0"/>
                      <a:t>, </a:t>
                    </a:r>
                    <a:fld id="{305C8689-22B0-4D46-B8D3-4F14635AD7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12871403281831"/>
                      <c:h val="0.21627809717538149"/>
                    </c:manualLayout>
                  </c15:layout>
                  <c15:dlblFieldTable/>
                  <c15:showDataLabelsRange val="0"/>
                </c:ext>
                <c:ext xmlns:c16="http://schemas.microsoft.com/office/drawing/2014/chart" uri="{C3380CC4-5D6E-409C-BE32-E72D297353CC}">
                  <c16:uniqueId val="{00000005-E702-45CF-A69B-454BB185BFDA}"/>
                </c:ext>
              </c:extLst>
            </c:dLbl>
            <c:dLbl>
              <c:idx val="3"/>
              <c:layout>
                <c:manualLayout>
                  <c:x val="-4.04005426268053E-2"/>
                  <c:y val="-2.457916275227536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969C5A1-D098-4BAC-828B-3B96A66583B3}" type="CATEGORYNAME">
                      <a:rPr lang="ja-JP" altLang="en-US"/>
                      <a:pPr>
                        <a:defRPr sz="1000"/>
                      </a:pPr>
                      <a:t>[分類名]</a:t>
                    </a:fld>
                    <a:r>
                      <a:rPr lang="en-US" altLang="ja-JP" baseline="0" dirty="0"/>
                      <a:t>, </a:t>
                    </a:r>
                    <a:fld id="{88A1A856-9E09-4A2E-A038-146A9D39D25E}" type="VALUE">
                      <a:rPr lang="en-US" altLang="ja-JP" baseline="0" smtClean="0"/>
                      <a:pPr>
                        <a:defRPr sz="1000"/>
                      </a:pPr>
                      <a:t>[値]</a:t>
                    </a:fld>
                    <a:r>
                      <a:rPr lang="ja-JP" altLang="en-US" baseline="0" dirty="0"/>
                      <a:t>人</a:t>
                    </a:r>
                    <a:r>
                      <a:rPr lang="en-US" altLang="ja-JP" baseline="0" dirty="0"/>
                      <a:t>, </a:t>
                    </a:r>
                    <a:fld id="{177CC380-148E-46C7-A7B1-524AD43B41D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955180838359034"/>
                      <c:h val="0.17960458257809297"/>
                    </c:manualLayout>
                  </c15:layout>
                  <c15:dlblFieldTable/>
                  <c15:showDataLabelsRange val="0"/>
                </c:ext>
                <c:ext xmlns:c16="http://schemas.microsoft.com/office/drawing/2014/chart" uri="{C3380CC4-5D6E-409C-BE32-E72D297353CC}">
                  <c16:uniqueId val="{00000007-E702-45CF-A69B-454BB185BFDA}"/>
                </c:ext>
              </c:extLst>
            </c:dLbl>
            <c:dLbl>
              <c:idx val="4"/>
              <c:layout>
                <c:manualLayout>
                  <c:x val="-1.6980441972077872E-2"/>
                  <c:y val="-0.1595008804146204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8473603-693D-4094-9D2F-2A0623AE710C}" type="CATEGORYNAME">
                      <a:rPr lang="ja-JP" altLang="en-US"/>
                      <a:pPr>
                        <a:defRPr sz="1000"/>
                      </a:pPr>
                      <a:t>[分類名]</a:t>
                    </a:fld>
                    <a:r>
                      <a:rPr lang="en-US" altLang="ja-JP" baseline="0" dirty="0"/>
                      <a:t>, </a:t>
                    </a:r>
                    <a:fld id="{6CB853A4-8B2B-44FC-9942-9C7C5151B00A}" type="VALUE">
                      <a:rPr lang="en-US" altLang="ja-JP" baseline="0" smtClean="0"/>
                      <a:pPr>
                        <a:defRPr sz="1000"/>
                      </a:pPr>
                      <a:t>[値]</a:t>
                    </a:fld>
                    <a:r>
                      <a:rPr lang="ja-JP" altLang="en-US" baseline="0" dirty="0"/>
                      <a:t>人</a:t>
                    </a:r>
                    <a:r>
                      <a:rPr lang="en-US" altLang="ja-JP" baseline="0" dirty="0"/>
                      <a:t>, </a:t>
                    </a:r>
                    <a:fld id="{FD2E41DD-7120-4FD0-97E9-A214C4ED908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131865389819811"/>
                      <c:h val="0.21917690288812686"/>
                    </c:manualLayout>
                  </c15:layout>
                  <c15:dlblFieldTable/>
                  <c15:showDataLabelsRange val="0"/>
                </c:ext>
                <c:ext xmlns:c16="http://schemas.microsoft.com/office/drawing/2014/chart" uri="{C3380CC4-5D6E-409C-BE32-E72D297353CC}">
                  <c16:uniqueId val="{00000009-E702-45CF-A69B-454BB185BFDA}"/>
                </c:ext>
              </c:extLst>
            </c:dLbl>
            <c:dLbl>
              <c:idx val="5"/>
              <c:layout>
                <c:manualLayout>
                  <c:x val="1.0839190789620673E-2"/>
                  <c:y val="-0.305463180886511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9E7E2CB-4600-4868-B522-0CFC364087C8}" type="CATEGORYNAME">
                      <a:rPr lang="ja-JP" altLang="en-US"/>
                      <a:pPr>
                        <a:defRPr sz="1000"/>
                      </a:pPr>
                      <a:t>[分類名]</a:t>
                    </a:fld>
                    <a:r>
                      <a:rPr lang="en-US" altLang="ja-JP" baseline="0" dirty="0"/>
                      <a:t>, </a:t>
                    </a:r>
                    <a:fld id="{9268B9D6-E312-4AA2-B872-65146260B48F}" type="VALUE">
                      <a:rPr lang="en-US" altLang="ja-JP" baseline="0" smtClean="0"/>
                      <a:pPr>
                        <a:defRPr sz="1000"/>
                      </a:pPr>
                      <a:t>[値]</a:t>
                    </a:fld>
                    <a:r>
                      <a:rPr lang="ja-JP" altLang="en-US" baseline="0" dirty="0"/>
                      <a:t>人</a:t>
                    </a:r>
                    <a:r>
                      <a:rPr lang="en-US" altLang="ja-JP" baseline="0" dirty="0"/>
                      <a:t>, </a:t>
                    </a:r>
                    <a:fld id="{5EE3A343-BD1A-45B8-9513-335B5AF0D31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05236578335143"/>
                      <c:h val="0.11037572040873066"/>
                    </c:manualLayout>
                  </c15:layout>
                  <c15:dlblFieldTable/>
                  <c15:showDataLabelsRange val="0"/>
                </c:ext>
                <c:ext xmlns:c16="http://schemas.microsoft.com/office/drawing/2014/chart" uri="{C3380CC4-5D6E-409C-BE32-E72D297353CC}">
                  <c16:uniqueId val="{0000000B-E702-45CF-A69B-454BB185BFDA}"/>
                </c:ext>
              </c:extLst>
            </c:dLbl>
            <c:dLbl>
              <c:idx val="6"/>
              <c:layout>
                <c:manualLayout>
                  <c:x val="7.8505811343048196E-3"/>
                  <c:y val="0.181409443396395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p>
                  <a:p>
                    <a:pPr>
                      <a:defRPr sz="1000"/>
                    </a:pP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2917056680976158"/>
                      <c:h val="0.39339362083978802"/>
                    </c:manualLayout>
                  </c15:layout>
                  <c15:dlblFieldTable/>
                  <c15:showDataLabelsRange val="0"/>
                </c:ext>
                <c:ext xmlns:c16="http://schemas.microsoft.com/office/drawing/2014/chart" uri="{C3380CC4-5D6E-409C-BE32-E72D297353CC}">
                  <c16:uniqueId val="{0000000D-E702-45CF-A69B-454BB185BFDA}"/>
                </c:ext>
              </c:extLst>
            </c:dLbl>
            <c:dLbl>
              <c:idx val="7"/>
              <c:layout>
                <c:manualLayout>
                  <c:x val="-9.8545856992822076E-4"/>
                  <c:y val="-0.324455015587784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p>
                  <a:p>
                    <a:pPr>
                      <a:defRPr sz="1000"/>
                    </a:pPr>
                    <a:fld id="{0DD35DE0-9EA2-4C88-9431-F577F11F216E}"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0545717953238007"/>
                      <c:h val="0.38426252397442162"/>
                    </c:manualLayout>
                  </c15:layout>
                  <c15:dlblFieldTable/>
                  <c15:showDataLabelsRange val="0"/>
                </c:ext>
                <c:ext xmlns:c16="http://schemas.microsoft.com/office/drawing/2014/chart" uri="{C3380CC4-5D6E-409C-BE32-E72D297353CC}">
                  <c16:uniqueId val="{0000000F-E702-45CF-A69B-454BB185BFDA}"/>
                </c:ext>
              </c:extLst>
            </c:dLbl>
            <c:dLbl>
              <c:idx val="8"/>
              <c:layout>
                <c:manualLayout>
                  <c:x val="5.5953346012419213E-3"/>
                  <c:y val="0.17561719581710145"/>
                </c:manualLayout>
              </c:layout>
              <c:tx>
                <c:rich>
                  <a:bodyPr/>
                  <a:lstStyle/>
                  <a:p>
                    <a:fld id="{139F3604-BEBD-469C-B242-8F057C584731}" type="CATEGORYNAME">
                      <a:rPr lang="ja-JP" altLang="en-US"/>
                      <a:pPr/>
                      <a:t>[分類名]</a:t>
                    </a:fld>
                    <a:r>
                      <a:rPr lang="en-US" altLang="ja-JP" baseline="0" dirty="0"/>
                      <a:t>, </a:t>
                    </a:r>
                    <a:fld id="{AD6C67D9-A617-4B91-B5D1-81AF5DE8DC9C}" type="VALUE">
                      <a:rPr lang="en-US" altLang="ja-JP" baseline="0" smtClean="0"/>
                      <a:pPr/>
                      <a:t>[値]</a:t>
                    </a:fld>
                    <a:r>
                      <a:rPr lang="ja-JP" altLang="en-US" baseline="0" dirty="0"/>
                      <a:t>人</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E702-45CF-A69B-454BB185BFDA}"/>
                </c:ext>
              </c:extLst>
            </c:dLbl>
            <c:dLbl>
              <c:idx val="9"/>
              <c:layout>
                <c:manualLayout>
                  <c:x val="-1.9492077226557627E-2"/>
                  <c:y val="-0.2823016667897632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家族が希望しているため</a:t>
                    </a:r>
                    <a:r>
                      <a:rPr lang="en-US" altLang="ja-JP" sz="1000" baseline="0" dirty="0"/>
                      <a:t>, </a:t>
                    </a:r>
                    <a:fld id="{A365BF07-EC96-45FC-BDC3-C83FC86506EC}" type="VALUE">
                      <a:rPr lang="en-US" altLang="ja-JP" sz="1000" baseline="0" smtClean="0"/>
                      <a:pPr>
                        <a:defRPr sz="1000"/>
                      </a:pPr>
                      <a:t>[値]</a:t>
                    </a:fld>
                    <a:r>
                      <a:rPr lang="ja-JP" altLang="en-US" sz="1000" baseline="0" dirty="0"/>
                      <a:t>人</a:t>
                    </a:r>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780571328548053"/>
                      <c:h val="0.19821442600400899"/>
                    </c:manualLayout>
                  </c15:layout>
                  <c15:dlblFieldTable/>
                  <c15:showDataLabelsRange val="0"/>
                </c:ext>
                <c:ext xmlns:c16="http://schemas.microsoft.com/office/drawing/2014/chart" uri="{C3380CC4-5D6E-409C-BE32-E72D297353CC}">
                  <c16:uniqueId val="{00000013-E702-45CF-A69B-454BB185BFD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地域移行の説明　有</c:v>
                </c:pt>
                <c:pt idx="7">
                  <c:v>地域移行の説明　無</c:v>
                </c:pt>
                <c:pt idx="8">
                  <c:v>不明</c:v>
                </c:pt>
              </c:strCache>
            </c:strRef>
          </c:cat>
          <c:val>
            <c:numRef>
              <c:f>Sheet1!$B$2:$B$10</c:f>
              <c:numCache>
                <c:formatCode>General</c:formatCode>
                <c:ptCount val="9"/>
                <c:pt idx="0">
                  <c:v>1</c:v>
                </c:pt>
                <c:pt idx="1">
                  <c:v>44</c:v>
                </c:pt>
                <c:pt idx="2">
                  <c:v>22</c:v>
                </c:pt>
                <c:pt idx="3">
                  <c:v>12</c:v>
                </c:pt>
                <c:pt idx="4">
                  <c:v>3</c:v>
                </c:pt>
                <c:pt idx="5">
                  <c:v>12</c:v>
                </c:pt>
                <c:pt idx="6">
                  <c:v>109</c:v>
                </c:pt>
                <c:pt idx="7">
                  <c:v>507</c:v>
                </c:pt>
                <c:pt idx="8">
                  <c:v>29</c:v>
                </c:pt>
              </c:numCache>
            </c:numRef>
          </c:val>
          <c:extLst>
            <c:ext xmlns:c16="http://schemas.microsoft.com/office/drawing/2014/chart" uri="{C3380CC4-5D6E-409C-BE32-E72D297353CC}">
              <c16:uniqueId val="{00000014-E702-45CF-A69B-454BB185BFDA}"/>
            </c:ext>
          </c:extLst>
        </c:ser>
        <c:dLbls>
          <c:showLegendKey val="0"/>
          <c:showVal val="0"/>
          <c:showCatName val="0"/>
          <c:showSerName val="0"/>
          <c:showPercent val="0"/>
          <c:showBubbleSize val="0"/>
          <c:showLeaderLines val="1"/>
        </c:dLbls>
        <c:gapWidth val="100"/>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436524780674562E-2"/>
          <c:y val="9.6194787411142901E-2"/>
          <c:w val="0.37087386007566608"/>
          <c:h val="0.81448148142136723"/>
        </c:manualLayout>
      </c:layout>
      <c:pieChart>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1C1-41FC-B7CE-B38D60D06A8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1C1-41FC-B7CE-B38D60D06A8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1C1-41FC-B7CE-B38D60D06A8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1C1-41FC-B7CE-B38D60D06A8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1C1-41FC-B7CE-B38D60D06A8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1C1-41FC-B7CE-B38D60D06A8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1C1-41FC-B7CE-B38D60D06A8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1C1-41FC-B7CE-B38D60D06A8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1C1-41FC-B7CE-B38D60D06A8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71C1-41FC-B7CE-B38D60D06A8A}"/>
              </c:ext>
            </c:extLst>
          </c:dPt>
          <c:dLbls>
            <c:dLbl>
              <c:idx val="0"/>
              <c:layout>
                <c:manualLayout>
                  <c:x val="8.9924098204878858E-2"/>
                  <c:y val="-0.173673561451067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9D914C2-BE2F-480C-BB9B-373B28FC6DB5}" type="CATEGORYNAME">
                      <a:rPr lang="ja-JP" altLang="en-US"/>
                      <a:pPr>
                        <a:defRPr sz="1000"/>
                      </a:pPr>
                      <a:t>[分類名]</a:t>
                    </a:fld>
                    <a:r>
                      <a:rPr lang="en-US" altLang="ja-JP" baseline="0" dirty="0"/>
                      <a:t>, </a:t>
                    </a:r>
                    <a:fld id="{7B3ABA41-C730-4DB6-ADE8-54A1393191F9}" type="VALUE">
                      <a:rPr lang="en-US" altLang="ja-JP" baseline="0" smtClean="0"/>
                      <a:pPr>
                        <a:defRPr sz="1000"/>
                      </a:pPr>
                      <a:t>[値]</a:t>
                    </a:fld>
                    <a:r>
                      <a:rPr lang="ja-JP" altLang="en-US" baseline="0" dirty="0"/>
                      <a:t>人</a:t>
                    </a:r>
                    <a:r>
                      <a:rPr lang="en-US" altLang="ja-JP" baseline="0" dirty="0"/>
                      <a:t>, </a:t>
                    </a:r>
                    <a:fld id="{8AB3FD8C-67FF-4E36-94EE-788EE4AF8895}"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912878782114014"/>
                      <c:h val="0.10375284192498319"/>
                    </c:manualLayout>
                  </c15:layout>
                  <c15:dlblFieldTable/>
                  <c15:showDataLabelsRange val="0"/>
                </c:ext>
                <c:ext xmlns:c16="http://schemas.microsoft.com/office/drawing/2014/chart" uri="{C3380CC4-5D6E-409C-BE32-E72D297353CC}">
                  <c16:uniqueId val="{00000001-71C1-41FC-B7CE-B38D60D06A8A}"/>
                </c:ext>
              </c:extLst>
            </c:dLbl>
            <c:dLbl>
              <c:idx val="1"/>
              <c:layout>
                <c:manualLayout>
                  <c:x val="5.5429817713112915E-2"/>
                  <c:y val="-0.1601068253071280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ED289F-AF81-4877-B262-86849856E1E7}" type="CATEGORYNAME">
                      <a:rPr lang="ja-JP" altLang="en-US"/>
                      <a:pPr>
                        <a:defRPr sz="1000"/>
                      </a:pPr>
                      <a:t>[分類名]</a:t>
                    </a:fld>
                    <a:r>
                      <a:rPr lang="en-US" altLang="ja-JP" baseline="0" dirty="0"/>
                      <a:t>, </a:t>
                    </a:r>
                    <a:fld id="{B457093D-A5B7-460D-A7C1-8E285800278C}" type="VALUE">
                      <a:rPr lang="en-US" altLang="ja-JP" baseline="0" smtClean="0"/>
                      <a:pPr>
                        <a:defRPr sz="1000"/>
                      </a:pPr>
                      <a:t>[値]</a:t>
                    </a:fld>
                    <a:r>
                      <a:rPr lang="ja-JP" altLang="en-US" baseline="0" dirty="0"/>
                      <a:t>人</a:t>
                    </a:r>
                    <a:r>
                      <a:rPr lang="en-US" altLang="ja-JP" baseline="0" dirty="0"/>
                      <a:t>, </a:t>
                    </a:r>
                    <a:fld id="{C08EB2BF-6899-4A42-850B-590D78D7F79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9344685625146738"/>
                      <c:h val="8.9231215370823333E-2"/>
                    </c:manualLayout>
                  </c15:layout>
                  <c15:dlblFieldTable/>
                  <c15:showDataLabelsRange val="0"/>
                </c:ext>
                <c:ext xmlns:c16="http://schemas.microsoft.com/office/drawing/2014/chart" uri="{C3380CC4-5D6E-409C-BE32-E72D297353CC}">
                  <c16:uniqueId val="{00000003-71C1-41FC-B7CE-B38D60D06A8A}"/>
                </c:ext>
              </c:extLst>
            </c:dLbl>
            <c:dLbl>
              <c:idx val="2"/>
              <c:layout>
                <c:manualLayout>
                  <c:x val="2.300852708223838E-2"/>
                  <c:y val="-0.1271960568801049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A9D1744-3B94-4241-87C9-BA3A8B90293F}" type="CATEGORYNAME">
                      <a:rPr lang="ja-JP" altLang="en-US"/>
                      <a:pPr>
                        <a:defRPr sz="1000"/>
                      </a:pPr>
                      <a:t>[分類名]</a:t>
                    </a:fld>
                    <a:r>
                      <a:rPr lang="en-US" altLang="ja-JP" baseline="0" dirty="0"/>
                      <a:t>, </a:t>
                    </a:r>
                    <a:fld id="{6CA4EB15-2056-4DE7-9DE3-E777D2A7C9AE}" type="VALUE">
                      <a:rPr lang="en-US" altLang="ja-JP" baseline="0" smtClean="0"/>
                      <a:pPr>
                        <a:defRPr sz="1000"/>
                      </a:pPr>
                      <a:t>[値]</a:t>
                    </a:fld>
                    <a:r>
                      <a:rPr lang="ja-JP" altLang="en-US" baseline="0" dirty="0"/>
                      <a:t>人</a:t>
                    </a:r>
                    <a:r>
                      <a:rPr lang="en-US" altLang="ja-JP" baseline="0" dirty="0"/>
                      <a:t>, </a:t>
                    </a:r>
                    <a:fld id="{CB43F76E-8BD3-469E-A4C5-231BFFBFAE6B}"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58273323876815986"/>
                      <c:h val="0.16848211055292261"/>
                    </c:manualLayout>
                  </c15:layout>
                  <c15:dlblFieldTable/>
                  <c15:showDataLabelsRange val="0"/>
                </c:ext>
                <c:ext xmlns:c16="http://schemas.microsoft.com/office/drawing/2014/chart" uri="{C3380CC4-5D6E-409C-BE32-E72D297353CC}">
                  <c16:uniqueId val="{00000005-71C1-41FC-B7CE-B38D60D06A8A}"/>
                </c:ext>
              </c:extLst>
            </c:dLbl>
            <c:dLbl>
              <c:idx val="3"/>
              <c:layout>
                <c:manualLayout>
                  <c:x val="0.11876967656739232"/>
                  <c:y val="-2.46813647138378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14F6ABF-C666-4DC2-8FE7-F926044B4254}" type="CATEGORYNAME">
                      <a:rPr lang="ja-JP" altLang="en-US"/>
                      <a:pPr>
                        <a:defRPr sz="1000"/>
                      </a:pPr>
                      <a:t>[分類名]</a:t>
                    </a:fld>
                    <a:r>
                      <a:rPr lang="en-US" altLang="ja-JP" baseline="0" dirty="0"/>
                      <a:t>, </a:t>
                    </a:r>
                    <a:fld id="{314236DB-17D6-4CAC-8F05-C85414BD60BE}" type="VALUE">
                      <a:rPr lang="en-US" altLang="ja-JP" baseline="0" smtClean="0"/>
                      <a:pPr>
                        <a:defRPr sz="1000"/>
                      </a:pPr>
                      <a:t>[値]</a:t>
                    </a:fld>
                    <a:r>
                      <a:rPr lang="ja-JP" altLang="en-US" baseline="0" dirty="0"/>
                      <a:t>人</a:t>
                    </a:r>
                    <a:r>
                      <a:rPr lang="en-US" altLang="ja-JP" baseline="0" dirty="0"/>
                      <a:t>, </a:t>
                    </a:r>
                    <a:fld id="{0E412800-0B33-4807-BA85-5D55946A682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7109021180500232"/>
                      <c:h val="0.17960439245608151"/>
                    </c:manualLayout>
                  </c15:layout>
                  <c15:dlblFieldTable/>
                  <c15:showDataLabelsRange val="0"/>
                </c:ext>
                <c:ext xmlns:c16="http://schemas.microsoft.com/office/drawing/2014/chart" uri="{C3380CC4-5D6E-409C-BE32-E72D297353CC}">
                  <c16:uniqueId val="{00000007-71C1-41FC-B7CE-B38D60D06A8A}"/>
                </c:ext>
              </c:extLst>
            </c:dLbl>
            <c:dLbl>
              <c:idx val="4"/>
              <c:layout>
                <c:manualLayout>
                  <c:x val="0.15397095825300541"/>
                  <c:y val="0.11771007072357767"/>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57516D8-E2DF-49AF-9F92-6002BAF1BB3D}" type="CATEGORYNAME">
                      <a:rPr lang="ja-JP" altLang="en-US"/>
                      <a:pPr>
                        <a:defRPr sz="1000"/>
                      </a:pPr>
                      <a:t>[分類名]</a:t>
                    </a:fld>
                    <a:r>
                      <a:rPr lang="en-US" altLang="ja-JP" baseline="0" dirty="0"/>
                      <a:t>, </a:t>
                    </a:r>
                    <a:fld id="{E628C166-9ADC-4AA0-AD8B-61A29DE1550A}" type="VALUE">
                      <a:rPr lang="en-US" altLang="ja-JP" baseline="0" smtClean="0"/>
                      <a:pPr>
                        <a:defRPr sz="1000"/>
                      </a:pPr>
                      <a:t>[値]</a:t>
                    </a:fld>
                    <a:r>
                      <a:rPr lang="ja-JP" altLang="en-US" baseline="0" dirty="0"/>
                      <a:t>人</a:t>
                    </a:r>
                    <a:r>
                      <a:rPr lang="en-US" altLang="ja-JP" baseline="0" dirty="0"/>
                      <a:t>, </a:t>
                    </a:r>
                    <a:fld id="{CAF2E549-1466-4642-B3D5-0A5D190BE2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4409605201529706"/>
                      <c:h val="0.1450636480600126"/>
                    </c:manualLayout>
                  </c15:layout>
                  <c15:dlblFieldTable/>
                  <c15:showDataLabelsRange val="0"/>
                </c:ext>
                <c:ext xmlns:c16="http://schemas.microsoft.com/office/drawing/2014/chart" uri="{C3380CC4-5D6E-409C-BE32-E72D297353CC}">
                  <c16:uniqueId val="{00000009-71C1-41FC-B7CE-B38D60D06A8A}"/>
                </c:ext>
              </c:extLst>
            </c:dLbl>
            <c:dLbl>
              <c:idx val="5"/>
              <c:layout>
                <c:manualLayout>
                  <c:x val="3.0043759445785762E-2"/>
                  <c:y val="0.273622143658024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B35C79B-0E72-49A8-9C72-DEC5AE8EB0BD}" type="CATEGORYNAME">
                      <a:rPr lang="ja-JP" altLang="en-US"/>
                      <a:pPr>
                        <a:defRPr sz="1000"/>
                      </a:pPr>
                      <a:t>[分類名]</a:t>
                    </a:fld>
                    <a:r>
                      <a:rPr lang="en-US" altLang="ja-JP" baseline="0" dirty="0"/>
                      <a:t>, </a:t>
                    </a:r>
                    <a:fld id="{3148BC2C-C556-4FA9-BEC9-9485731185CE}" type="VALUE">
                      <a:rPr lang="en-US" altLang="ja-JP" baseline="0" smtClean="0"/>
                      <a:pPr>
                        <a:defRPr sz="1000"/>
                      </a:pPr>
                      <a:t>[値]</a:t>
                    </a:fld>
                    <a:r>
                      <a:rPr lang="ja-JP" altLang="en-US" baseline="0" dirty="0"/>
                      <a:t>人</a:t>
                    </a:r>
                    <a:r>
                      <a:rPr lang="en-US" altLang="ja-JP" baseline="0" dirty="0"/>
                      <a:t>, </a:t>
                    </a:r>
                    <a:fld id="{BD581A17-3A45-4F40-B517-44F2432B4B7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826510958225514"/>
                      <c:h val="0.16414621648082131"/>
                    </c:manualLayout>
                  </c15:layout>
                  <c15:dlblFieldTable/>
                  <c15:showDataLabelsRange val="0"/>
                </c:ext>
                <c:ext xmlns:c16="http://schemas.microsoft.com/office/drawing/2014/chart" uri="{C3380CC4-5D6E-409C-BE32-E72D297353CC}">
                  <c16:uniqueId val="{0000000B-71C1-41FC-B7CE-B38D60D06A8A}"/>
                </c:ext>
              </c:extLst>
            </c:dLbl>
            <c:dLbl>
              <c:idx val="6"/>
              <c:layout>
                <c:manualLayout>
                  <c:x val="-8.5622934237975287E-3"/>
                  <c:y val="0.2307417938507697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940540954764841"/>
                      <c:h val="0.33725703746732805"/>
                    </c:manualLayout>
                  </c15:layout>
                  <c15:dlblFieldTable/>
                  <c15:showDataLabelsRange val="0"/>
                </c:ext>
                <c:ext xmlns:c16="http://schemas.microsoft.com/office/drawing/2014/chart" uri="{C3380CC4-5D6E-409C-BE32-E72D297353CC}">
                  <c16:uniqueId val="{0000000D-71C1-41FC-B7CE-B38D60D06A8A}"/>
                </c:ext>
              </c:extLst>
            </c:dLbl>
            <c:dLbl>
              <c:idx val="7"/>
              <c:layout>
                <c:manualLayout>
                  <c:x val="-5.3355333821887486E-2"/>
                  <c:y val="0.2909178382267352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fld id="{0DD35DE0-9EA2-4C88-9431-F577F11F216E}" type="VALUE">
                      <a:rPr lang="en-US" altLang="ja-JP" sz="1000" baseline="0" smtClean="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107712601641536"/>
                      <c:h val="0.20502783241729169"/>
                    </c:manualLayout>
                  </c15:layout>
                  <c15:dlblFieldTable/>
                  <c15:showDataLabelsRange val="0"/>
                </c:ext>
                <c:ext xmlns:c16="http://schemas.microsoft.com/office/drawing/2014/chart" uri="{C3380CC4-5D6E-409C-BE32-E72D297353CC}">
                  <c16:uniqueId val="{0000000F-71C1-41FC-B7CE-B38D60D06A8A}"/>
                </c:ext>
              </c:extLst>
            </c:dLbl>
            <c:dLbl>
              <c:idx val="8"/>
              <c:tx>
                <c:rich>
                  <a:bodyPr/>
                  <a:lstStyle/>
                  <a:p>
                    <a:fld id="{139F3604-BEBD-469C-B242-8F057C584731}" type="CATEGORYNAME">
                      <a:rPr lang="ja-JP" altLang="en-US"/>
                      <a:pPr/>
                      <a:t>[分類名]</a:t>
                    </a:fld>
                    <a:r>
                      <a:rPr lang="en-US" altLang="ja-JP" baseline="0"/>
                      <a:t>, </a:t>
                    </a:r>
                    <a:fld id="{AD6C67D9-A617-4B91-B5D1-81AF5DE8DC9C}" type="VALUE">
                      <a:rPr lang="en-US" altLang="ja-JP" baseline="0" smtClean="0"/>
                      <a:pPr/>
                      <a:t>[値]</a:t>
                    </a:fld>
                    <a:endParaRPr lang="en-US" altLang="ja-JP"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71C1-41FC-B7CE-B38D60D06A8A}"/>
                </c:ext>
              </c:extLst>
            </c:dLbl>
            <c:dLbl>
              <c:idx val="9"/>
              <c:layout>
                <c:manualLayout>
                  <c:x val="-3.3287425367308596E-2"/>
                  <c:y val="-0.2584037926667699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a:t>家族が希望しているため</a:t>
                    </a:r>
                    <a:r>
                      <a:rPr lang="en-US" altLang="ja-JP" sz="1000" baseline="0"/>
                      <a:t>, </a:t>
                    </a:r>
                    <a:fld id="{A365BF07-EC96-45FC-BDC3-C83FC86506EC}" type="VALUE">
                      <a:rPr lang="en-US" altLang="ja-JP" sz="1000" baseline="0"/>
                      <a:pPr>
                        <a:defRPr sz="1000"/>
                      </a:pPr>
                      <a:t>[値]</a:t>
                    </a:fld>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44887559692695"/>
                      <c:h val="0.1982142178209714"/>
                    </c:manualLayout>
                  </c15:layout>
                  <c15:dlblFieldTable/>
                  <c15:showDataLabelsRange val="0"/>
                </c:ext>
                <c:ext xmlns:c16="http://schemas.microsoft.com/office/drawing/2014/chart" uri="{C3380CC4-5D6E-409C-BE32-E72D297353CC}">
                  <c16:uniqueId val="{00000013-71C1-41FC-B7CE-B38D60D06A8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7"/>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家族のが希望しているため</c:v>
                </c:pt>
              </c:strCache>
            </c:strRef>
          </c:cat>
          <c:val>
            <c:numRef>
              <c:f>Sheet1!$B$2:$B$10</c:f>
              <c:numCache>
                <c:formatCode>General</c:formatCode>
                <c:ptCount val="9"/>
                <c:pt idx="0">
                  <c:v>1</c:v>
                </c:pt>
                <c:pt idx="1">
                  <c:v>44</c:v>
                </c:pt>
                <c:pt idx="2">
                  <c:v>22</c:v>
                </c:pt>
                <c:pt idx="3">
                  <c:v>12</c:v>
                </c:pt>
                <c:pt idx="4">
                  <c:v>3</c:v>
                </c:pt>
                <c:pt idx="5">
                  <c:v>12</c:v>
                </c:pt>
                <c:pt idx="6">
                  <c:v>645</c:v>
                </c:pt>
              </c:numCache>
            </c:numRef>
          </c:val>
          <c:extLst>
            <c:ext xmlns:c16="http://schemas.microsoft.com/office/drawing/2014/chart" uri="{C3380CC4-5D6E-409C-BE32-E72D297353CC}">
              <c16:uniqueId val="{00000014-71C1-41FC-B7CE-B38D60D06A8A}"/>
            </c:ext>
          </c:extLst>
        </c:ser>
        <c:dLbls>
          <c:showLegendKey val="0"/>
          <c:showVal val="0"/>
          <c:showCatName val="0"/>
          <c:showSerName val="0"/>
          <c:showPercent val="0"/>
          <c:showBubbleSize val="0"/>
          <c:showLeaderLines val="1"/>
        </c:dLbls>
        <c:firstSliceAng val="57"/>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B17-4798-B5E0-4F012FA0FBD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B17-4798-B5E0-4F012FA0FBD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B17-4798-B5E0-4F012FA0FBD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B17-4798-B5E0-4F012FA0FBD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B17-4798-B5E0-4F012FA0FBD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2B17-4798-B5E0-4F012FA0FBDD}"/>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2B17-4798-B5E0-4F012FA0FBDD}"/>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2B17-4798-B5E0-4F012FA0FBDD}"/>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B17-4798-B5E0-4F012FA0FBDD}"/>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B17-4798-B5E0-4F012FA0FBDD}"/>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B17-4798-B5E0-4F012FA0FBD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854</c:v>
                </c:pt>
                <c:pt idx="1">
                  <c:v>190</c:v>
                </c:pt>
                <c:pt idx="2">
                  <c:v>33</c:v>
                </c:pt>
              </c:numCache>
            </c:numRef>
          </c:val>
          <c:extLst>
            <c:ext xmlns:c16="http://schemas.microsoft.com/office/drawing/2014/chart" uri="{C3380CC4-5D6E-409C-BE32-E72D297353CC}">
              <c16:uniqueId val="{0000000C-2B17-4798-B5E0-4F012FA0FBD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07C-4EDC-A60B-C6032101B14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07C-4EDC-A60B-C6032101B14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07C-4EDC-A60B-C6032101B14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07C-4EDC-A60B-C6032101B14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07C-4EDC-A60B-C6032101B14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07C-4EDC-A60B-C6032101B147}"/>
              </c:ext>
            </c:extLst>
          </c:dPt>
          <c:dLbls>
            <c:dLbl>
              <c:idx val="0"/>
              <c:layout>
                <c:manualLayout>
                  <c:x val="4.5582679819607515E-2"/>
                  <c:y val="-0.1676983503870247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28973322434351684"/>
                    </c:manualLayout>
                  </c15:layout>
                  <c15:dlblFieldTable/>
                  <c15:showDataLabelsRange val="0"/>
                </c:ext>
                <c:ext xmlns:c16="http://schemas.microsoft.com/office/drawing/2014/chart" uri="{C3380CC4-5D6E-409C-BE32-E72D297353CC}">
                  <c16:uniqueId val="{00000001-B07C-4EDC-A60B-C6032101B147}"/>
                </c:ext>
              </c:extLst>
            </c:dLbl>
            <c:dLbl>
              <c:idx val="1"/>
              <c:layout>
                <c:manualLayout>
                  <c:x val="-2.6393303101156541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129959937440609"/>
                      <c:h val="0.23228307486977681"/>
                    </c:manualLayout>
                  </c15:layout>
                  <c15:dlblFieldTable/>
                  <c15:showDataLabelsRange val="0"/>
                </c:ext>
                <c:ext xmlns:c16="http://schemas.microsoft.com/office/drawing/2014/chart" uri="{C3380CC4-5D6E-409C-BE32-E72D297353CC}">
                  <c16:uniqueId val="{00000003-B07C-4EDC-A60B-C6032101B147}"/>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B07C-4EDC-A60B-C6032101B147}"/>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07C-4EDC-A60B-C6032101B147}"/>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07C-4EDC-A60B-C6032101B1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579</c:v>
                </c:pt>
                <c:pt idx="1">
                  <c:v>462</c:v>
                </c:pt>
                <c:pt idx="2">
                  <c:v>36</c:v>
                </c:pt>
              </c:numCache>
            </c:numRef>
          </c:val>
          <c:extLst>
            <c:ext xmlns:c16="http://schemas.microsoft.com/office/drawing/2014/chart" uri="{C3380CC4-5D6E-409C-BE32-E72D297353CC}">
              <c16:uniqueId val="{0000000C-B07C-4EDC-A60B-C6032101B14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6100042922492"/>
          <c:y val="0.1567800452312334"/>
          <c:w val="0.34308434323722076"/>
          <c:h val="0.84132904529221331"/>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392-494A-9E65-921528AA5B7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392-494A-9E65-921528AA5B7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392-494A-9E65-921528AA5B7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392-494A-9E65-921528AA5B7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392-494A-9E65-921528AA5B77}"/>
              </c:ext>
            </c:extLst>
          </c:dPt>
          <c:dLbls>
            <c:dLbl>
              <c:idx val="0"/>
              <c:layout>
                <c:manualLayout>
                  <c:x val="3.8446551767011859E-2"/>
                  <c:y val="3.5355128813568309E-2"/>
                </c:manualLayout>
              </c:layout>
              <c:tx>
                <c:rich>
                  <a:bodyPr/>
                  <a:lstStyle/>
                  <a:p>
                    <a:fld id="{8DBB4991-35C3-4EB9-94E5-B2F1E2174C30}" type="CATEGORYNAME">
                      <a:rPr lang="ja-JP" altLang="en-US"/>
                      <a:pPr/>
                      <a:t>[分類名]</a:t>
                    </a:fld>
                    <a:r>
                      <a:rPr lang="en-US" altLang="ja-JP" baseline="0" dirty="0"/>
                      <a:t>, </a:t>
                    </a:r>
                    <a:fld id="{B0115FF7-D0EE-4543-B706-05E928E1860E}" type="VALUE">
                      <a:rPr lang="en-US" altLang="ja-JP" baseline="0" smtClean="0"/>
                      <a:pPr/>
                      <a:t>[値]</a:t>
                    </a:fld>
                    <a:r>
                      <a:rPr lang="ja-JP" altLang="en-US" baseline="0" dirty="0"/>
                      <a:t>人</a:t>
                    </a:r>
                    <a:r>
                      <a:rPr lang="en-US" altLang="ja-JP" baseline="0" dirty="0"/>
                      <a:t>, </a:t>
                    </a:r>
                    <a:fld id="{8E0D977C-CFD6-4849-AD81-BAB67B23D98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2412773820090962"/>
                      <c:h val="0.25224340024338965"/>
                    </c:manualLayout>
                  </c15:layout>
                  <c15:dlblFieldTable/>
                  <c15:showDataLabelsRange val="0"/>
                </c:ext>
                <c:ext xmlns:c16="http://schemas.microsoft.com/office/drawing/2014/chart" uri="{C3380CC4-5D6E-409C-BE32-E72D297353CC}">
                  <c16:uniqueId val="{00000001-5392-494A-9E65-921528AA5B77}"/>
                </c:ext>
              </c:extLst>
            </c:dLbl>
            <c:dLbl>
              <c:idx val="1"/>
              <c:layout>
                <c:manualLayout>
                  <c:x val="3.330558327558078E-2"/>
                  <c:y val="0.14382683808225932"/>
                </c:manualLayout>
              </c:layout>
              <c:tx>
                <c:rich>
                  <a:bodyPr/>
                  <a:lstStyle/>
                  <a:p>
                    <a:fld id="{D55F02C1-EDDA-4AD4-A519-CFAA7E966333}" type="CATEGORYNAME">
                      <a:rPr lang="ja-JP" altLang="en-US"/>
                      <a:pPr/>
                      <a:t>[分類名]</a:t>
                    </a:fld>
                    <a:r>
                      <a:rPr lang="en-US" altLang="ja-JP" baseline="0" dirty="0"/>
                      <a:t>, </a:t>
                    </a:r>
                    <a:fld id="{BEB1C086-0E25-4A33-BB38-DEFCC9317A8B}" type="VALUE">
                      <a:rPr lang="en-US" altLang="ja-JP" baseline="0" smtClean="0"/>
                      <a:pPr/>
                      <a:t>[値]</a:t>
                    </a:fld>
                    <a:r>
                      <a:rPr lang="ja-JP" altLang="en-US" baseline="0" dirty="0"/>
                      <a:t>人</a:t>
                    </a:r>
                    <a:r>
                      <a:rPr lang="en-US" altLang="ja-JP" baseline="0" dirty="0"/>
                      <a:t>, </a:t>
                    </a:r>
                    <a:fld id="{A4288EB0-6783-429C-81A3-FFEC58E1B765}"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9566699065760066"/>
                      <c:h val="0.32816293849241596"/>
                    </c:manualLayout>
                  </c15:layout>
                  <c15:dlblFieldTable/>
                  <c15:showDataLabelsRange val="0"/>
                </c:ext>
                <c:ext xmlns:c16="http://schemas.microsoft.com/office/drawing/2014/chart" uri="{C3380CC4-5D6E-409C-BE32-E72D297353CC}">
                  <c16:uniqueId val="{00000003-5392-494A-9E65-921528AA5B77}"/>
                </c:ext>
              </c:extLst>
            </c:dLbl>
            <c:dLbl>
              <c:idx val="2"/>
              <c:layout>
                <c:manualLayout>
                  <c:x val="-0.16161312887667406"/>
                  <c:y val="-7.36163511173918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CCA3E0A-ACF7-4F7C-9640-2CE8BD44F2AC}" type="CATEGORYNAME">
                      <a:rPr lang="ja-JP" altLang="en-US"/>
                      <a:pPr>
                        <a:defRPr/>
                      </a:pPr>
                      <a:t>[分類名]</a:t>
                    </a:fld>
                    <a:r>
                      <a:rPr lang="en-US" altLang="ja-JP" baseline="0" dirty="0"/>
                      <a:t>, </a:t>
                    </a:r>
                    <a:fld id="{51B0924B-EC99-4666-9DB2-AA81D771F334}" type="VALUE">
                      <a:rPr lang="en-US" altLang="ja-JP" baseline="0" smtClean="0"/>
                      <a:pPr>
                        <a:defRPr/>
                      </a:pPr>
                      <a:t>[値]</a:t>
                    </a:fld>
                    <a:r>
                      <a:rPr lang="ja-JP" altLang="en-US" baseline="0" dirty="0"/>
                      <a:t>人</a:t>
                    </a:r>
                    <a:r>
                      <a:rPr lang="en-US" altLang="ja-JP" baseline="0" dirty="0"/>
                      <a:t>, </a:t>
                    </a:r>
                    <a:fld id="{27EC54DE-B229-48BF-AA36-8B670C9BB5A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3640119231539"/>
                      <c:h val="0.34540277273293679"/>
                    </c:manualLayout>
                  </c15:layout>
                  <c15:dlblFieldTable/>
                  <c15:showDataLabelsRange val="0"/>
                </c:ext>
                <c:ext xmlns:c16="http://schemas.microsoft.com/office/drawing/2014/chart" uri="{C3380CC4-5D6E-409C-BE32-E72D297353CC}">
                  <c16:uniqueId val="{00000005-5392-494A-9E65-921528AA5B77}"/>
                </c:ext>
              </c:extLst>
            </c:dLbl>
            <c:dLbl>
              <c:idx val="3"/>
              <c:layout>
                <c:manualLayout>
                  <c:x val="-6.8500513015678055E-2"/>
                  <c:y val="2.2482295558647184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7F39058-B8CB-4C55-8DF5-4EDE448609CE}" type="CATEGORYNAME">
                      <a:rPr lang="ja-JP" altLang="en-US"/>
                      <a:pPr>
                        <a:defRPr/>
                      </a:pPr>
                      <a:t>[分類名]</a:t>
                    </a:fld>
                    <a:r>
                      <a:rPr lang="en-US" altLang="ja-JP" baseline="0" dirty="0"/>
                      <a:t>, </a:t>
                    </a:r>
                    <a:fld id="{80819FD4-2F6D-429B-BF4E-3CCD7AD085E2}" type="VALUE">
                      <a:rPr lang="en-US" altLang="ja-JP" baseline="0" smtClean="0"/>
                      <a:pPr>
                        <a:defRPr/>
                      </a:pPr>
                      <a:t>[値]</a:t>
                    </a:fld>
                    <a:r>
                      <a:rPr lang="ja-JP" altLang="en-US" baseline="0" dirty="0"/>
                      <a:t>人</a:t>
                    </a:r>
                    <a:r>
                      <a:rPr lang="en-US" altLang="ja-JP" baseline="0" dirty="0"/>
                      <a:t>, </a:t>
                    </a:r>
                    <a:fld id="{E05E1CB4-AC78-4A1C-9625-8BEA4EF8E83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115900458740883"/>
                      <c:h val="0.26696237535560602"/>
                    </c:manualLayout>
                  </c15:layout>
                  <c15:dlblFieldTable/>
                  <c15:showDataLabelsRange val="0"/>
                </c:ext>
                <c:ext xmlns:c16="http://schemas.microsoft.com/office/drawing/2014/chart" uri="{C3380CC4-5D6E-409C-BE32-E72D297353CC}">
                  <c16:uniqueId val="{00000007-5392-494A-9E65-921528AA5B77}"/>
                </c:ext>
              </c:extLst>
            </c:dLbl>
            <c:dLbl>
              <c:idx val="4"/>
              <c:layout>
                <c:manualLayout>
                  <c:x val="0.11259315640328979"/>
                  <c:y val="-5.512681343505244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FDE3770-C493-4747-93E7-6D1EA5FB8043}" type="CATEGORYNAME">
                      <a:rPr lang="ja-JP" altLang="en-US"/>
                      <a:pPr>
                        <a:defRPr/>
                      </a:pPr>
                      <a:t>[分類名]</a:t>
                    </a:fld>
                    <a:r>
                      <a:rPr lang="en-US" altLang="ja-JP" baseline="0" dirty="0"/>
                      <a:t>, </a:t>
                    </a:r>
                    <a:fld id="{E6964A4D-6BB1-4C18-9E1D-024B04EA8362}" type="VALUE">
                      <a:rPr lang="en-US" altLang="ja-JP" baseline="0" smtClean="0"/>
                      <a:pPr>
                        <a:defRPr/>
                      </a:pPr>
                      <a:t>[値]</a:t>
                    </a:fld>
                    <a:r>
                      <a:rPr lang="ja-JP" altLang="en-US" baseline="0" dirty="0"/>
                      <a:t>人</a:t>
                    </a:r>
                    <a:r>
                      <a:rPr lang="en-US" altLang="ja-JP" baseline="0" dirty="0"/>
                      <a:t>, </a:t>
                    </a:r>
                    <a:fld id="{031F04E5-DED3-4E3E-BDFB-B77E81BA66D1}"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676732009042913"/>
                      <c:h val="0.11448327425345929"/>
                    </c:manualLayout>
                  </c15:layout>
                  <c15:dlblFieldTable/>
                  <c15:showDataLabelsRange val="0"/>
                </c:ext>
                <c:ext xmlns:c16="http://schemas.microsoft.com/office/drawing/2014/chart" uri="{C3380CC4-5D6E-409C-BE32-E72D297353CC}">
                  <c16:uniqueId val="{00000009-5392-494A-9E65-921528AA5B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GHの見学、体験等</c:v>
                </c:pt>
                <c:pt idx="1">
                  <c:v>支援者会議等での検討</c:v>
                </c:pt>
                <c:pt idx="2">
                  <c:v>相談支援専門員等との協議</c:v>
                </c:pt>
                <c:pt idx="3">
                  <c:v>短期入所の利用</c:v>
                </c:pt>
                <c:pt idx="4">
                  <c:v>その他</c:v>
                </c:pt>
              </c:strCache>
            </c:strRef>
          </c:cat>
          <c:val>
            <c:numRef>
              <c:f>Sheet1!$B$2:$B$6</c:f>
              <c:numCache>
                <c:formatCode>General</c:formatCode>
                <c:ptCount val="5"/>
                <c:pt idx="0">
                  <c:v>90</c:v>
                </c:pt>
                <c:pt idx="1">
                  <c:v>24</c:v>
                </c:pt>
                <c:pt idx="2">
                  <c:v>414</c:v>
                </c:pt>
                <c:pt idx="3">
                  <c:v>13</c:v>
                </c:pt>
                <c:pt idx="4">
                  <c:v>38</c:v>
                </c:pt>
              </c:numCache>
            </c:numRef>
          </c:val>
          <c:extLst>
            <c:ext xmlns:c16="http://schemas.microsoft.com/office/drawing/2014/chart" uri="{C3380CC4-5D6E-409C-BE32-E72D297353CC}">
              <c16:uniqueId val="{0000000A-5392-494A-9E65-921528AA5B7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検討　有</c:v>
                </c:pt>
              </c:strCache>
            </c:strRef>
          </c:tx>
          <c:spPr>
            <a:solidFill>
              <a:schemeClr val="accent1"/>
            </a:solidFill>
            <a:ln>
              <a:noFill/>
            </a:ln>
            <a:effectLst/>
          </c:spPr>
          <c:invertIfNegative val="0"/>
          <c:dLbls>
            <c:dLbl>
              <c:idx val="0"/>
              <c:layout>
                <c:manualLayout>
                  <c:x val="0.15677270426742707"/>
                  <c:y val="-7.2094369827087043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有</a:t>
                    </a:r>
                    <a:r>
                      <a:rPr lang="en-US" altLang="ja-JP" sz="1000" baseline="0"/>
                      <a:t>, </a:t>
                    </a:r>
                    <a:fld id="{006F9E66-ED98-450B-A698-8D3F2E43C312}"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6D8C-44E6-9468-97DB84F4DF09}"/>
                </c:ext>
              </c:extLst>
            </c:dLbl>
            <c:dLbl>
              <c:idx val="1"/>
              <c:layout>
                <c:manualLayout>
                  <c:x val="0.14837405632178424"/>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52505883-7D82-40EE-8339-A25A55C2107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1312689242641467"/>
                      <c:h val="0.14858649621362641"/>
                    </c:manualLayout>
                  </c15:layout>
                  <c15:dlblFieldTable/>
                  <c15:showDataLabelsRange val="1"/>
                </c:ext>
                <c:ext xmlns:c16="http://schemas.microsoft.com/office/drawing/2014/chart" uri="{C3380CC4-5D6E-409C-BE32-E72D297353CC}">
                  <c16:uniqueId val="{00000001-6D8C-44E6-9468-97DB84F4DF09}"/>
                </c:ext>
              </c:extLst>
            </c:dLbl>
            <c:dLbl>
              <c:idx val="2"/>
              <c:layout>
                <c:manualLayout>
                  <c:x val="9.0431310101346862E-2"/>
                  <c:y val="-5.767549586166963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EFCD005C-9668-4E88-9358-077DD08BD65A}"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8233225408817011"/>
                      <c:h val="0.134167622248209"/>
                    </c:manualLayout>
                  </c15:layout>
                  <c15:dlblFieldTable/>
                  <c15:showDataLabelsRange val="1"/>
                </c:ext>
                <c:ext xmlns:c16="http://schemas.microsoft.com/office/drawing/2014/chart" uri="{C3380CC4-5D6E-409C-BE32-E72D297353CC}">
                  <c16:uniqueId val="{00000002-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505</c:v>
                </c:pt>
                <c:pt idx="1">
                  <c:v>63</c:v>
                </c:pt>
                <c:pt idx="2">
                  <c:v>11</c:v>
                </c:pt>
              </c:numCache>
            </c:numRef>
          </c:val>
          <c:extLst>
            <c:ext xmlns:c15="http://schemas.microsoft.com/office/drawing/2012/chart" uri="{02D57815-91ED-43cb-92C2-25804820EDAC}">
              <c15:datalabelsRange>
                <c15:f>Sheet1!$C$1</c15:f>
                <c15:dlblRangeCache>
                  <c:ptCount val="1"/>
                  <c:pt idx="0">
                    <c:v>検討　無</c:v>
                  </c:pt>
                </c15:dlblRangeCache>
              </c15:datalabelsRange>
            </c:ext>
            <c:ext xmlns:c16="http://schemas.microsoft.com/office/drawing/2014/chart" uri="{C3380CC4-5D6E-409C-BE32-E72D297353CC}">
              <c16:uniqueId val="{00000003-6D8C-44E6-9468-97DB84F4DF09}"/>
            </c:ext>
          </c:extLst>
        </c:ser>
        <c:ser>
          <c:idx val="1"/>
          <c:order val="1"/>
          <c:tx>
            <c:strRef>
              <c:f>Sheet1!$C$1</c:f>
              <c:strCache>
                <c:ptCount val="1"/>
                <c:pt idx="0">
                  <c:v>検討　無</c:v>
                </c:pt>
              </c:strCache>
            </c:strRef>
          </c:tx>
          <c:spPr>
            <a:solidFill>
              <a:schemeClr val="accent2"/>
            </a:solidFill>
            <a:ln>
              <a:noFill/>
            </a:ln>
            <a:effectLst/>
          </c:spPr>
          <c:invertIfNegative val="0"/>
          <c:dLbls>
            <c:dLbl>
              <c:idx val="0"/>
              <c:layout>
                <c:manualLayout>
                  <c:x val="0.16237172941983519"/>
                  <c:y val="-7.2094369827087048E-3"/>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無</a:t>
                    </a:r>
                    <a:r>
                      <a:rPr lang="en-US" altLang="ja-JP" sz="1000" baseline="0"/>
                      <a:t>, </a:t>
                    </a:r>
                    <a:fld id="{8C3C895A-1E53-4EED-9425-496EF9115231}"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6D8C-44E6-9468-97DB84F4DF09}"/>
                </c:ext>
              </c:extLst>
            </c:dLbl>
            <c:dLbl>
              <c:idx val="1"/>
              <c:layout>
                <c:manualLayout>
                  <c:x val="0.10918099047195814"/>
                  <c:y val="-0.15139817663688288"/>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fld id="{5CA72F12-270B-4A6E-937E-BF84FDDD383C}" type="CELLRANGE">
                      <a:rPr lang="en-US" altLang="ja-JP" sz="1000" baseline="0" dirty="0"/>
                      <a:pPr>
                        <a:defRPr sz="1000"/>
                      </a:pPr>
                      <a:t>[CELLRANGE]</a:t>
                    </a:fld>
                    <a:r>
                      <a:rPr lang="en-US" altLang="ja-JP" sz="1000" baseline="0" dirty="0"/>
                      <a:t>, </a:t>
                    </a:r>
                    <a:fld id="{A9E97963-F0DE-46A7-A4FB-5DCBD388B99F}" type="VALUE">
                      <a:rPr lang="en-US" altLang="ja-JP" sz="1000" baseline="0" dirty="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6D8C-44E6-9468-97DB84F4DF09}"/>
                </c:ext>
              </c:extLst>
            </c:dLbl>
            <c:dLbl>
              <c:idx val="2"/>
              <c:layout>
                <c:manualLayout>
                  <c:x val="4.1994892983672006E-3"/>
                  <c:y val="-0.2090733886624508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無</a:t>
                    </a:r>
                    <a:r>
                      <a:rPr lang="en-US" altLang="ja-JP" sz="1000" dirty="0"/>
                      <a:t>, </a:t>
                    </a:r>
                    <a:fld id="{64F56327-8C2D-4294-B4DC-7625C972B0E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0472835469780254"/>
                      <c:h val="0.1702148071617525"/>
                    </c:manualLayout>
                  </c15:layout>
                  <c15:dlblFieldTable/>
                  <c15:showDataLabelsRange val="1"/>
                </c:ext>
                <c:ext xmlns:c16="http://schemas.microsoft.com/office/drawing/2014/chart" uri="{C3380CC4-5D6E-409C-BE32-E72D297353CC}">
                  <c16:uniqueId val="{00000006-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Sheet1!$C$2:$C$4</c:f>
              <c:numCache>
                <c:formatCode>General</c:formatCode>
                <c:ptCount val="3"/>
                <c:pt idx="0">
                  <c:v>349</c:v>
                </c:pt>
                <c:pt idx="1">
                  <c:v>127</c:v>
                </c:pt>
                <c:pt idx="2">
                  <c:v>22</c:v>
                </c:pt>
              </c:numCache>
            </c:numRef>
          </c:val>
          <c:extLst>
            <c:ext xmlns:c15="http://schemas.microsoft.com/office/drawing/2012/chart" uri="{02D57815-91ED-43cb-92C2-25804820EDAC}">
              <c15:datalabelsRange>
                <c15:f>Sheet1!$B$1:$C$1</c15:f>
                <c15:dlblRangeCache>
                  <c:ptCount val="2"/>
                  <c:pt idx="0">
                    <c:v>検討　有</c:v>
                  </c:pt>
                  <c:pt idx="1">
                    <c:v>検討　無</c:v>
                  </c:pt>
                </c15:dlblRangeCache>
              </c15:datalabelsRange>
            </c:ext>
            <c:ext xmlns:c16="http://schemas.microsoft.com/office/drawing/2014/chart" uri="{C3380CC4-5D6E-409C-BE32-E72D297353CC}">
              <c16:uniqueId val="{00000007-6D8C-44E6-9468-97DB84F4DF09}"/>
            </c:ext>
          </c:extLst>
        </c:ser>
        <c:dLbls>
          <c:dLblPos val="ctr"/>
          <c:showLegendKey val="0"/>
          <c:showVal val="1"/>
          <c:showCatName val="0"/>
          <c:showSerName val="0"/>
          <c:showPercent val="0"/>
          <c:showBubbleSize val="0"/>
        </c:dLbls>
        <c:gapWidth val="150"/>
        <c:overlap val="100"/>
        <c:axId val="1115855840"/>
        <c:axId val="1115878304"/>
      </c:barChart>
      <c:catAx>
        <c:axId val="11158558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15878304"/>
        <c:crosses val="autoZero"/>
        <c:auto val="1"/>
        <c:lblAlgn val="ctr"/>
        <c:lblOffset val="100"/>
        <c:noMultiLvlLbl val="0"/>
      </c:catAx>
      <c:valAx>
        <c:axId val="11158783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115855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2483528766164"/>
          <c:y val="0.13101718856634978"/>
          <c:w val="0.42884818353516274"/>
          <c:h val="0.80868514609487829"/>
        </c:manualLayout>
      </c:layout>
      <c:pieChart>
        <c:varyColors val="1"/>
        <c:dLbls>
          <c:dLblPos val="bestFit"/>
          <c:showLegendKey val="0"/>
          <c:showVal val="1"/>
          <c:showCatName val="0"/>
          <c:showSerName val="0"/>
          <c:showPercent val="0"/>
          <c:showBubbleSize val="0"/>
          <c:showLeaderLines val="0"/>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5597234183769"/>
          <c:y val="9.528807196648890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1A1-4684-8524-95AD606D0FE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1A1-4684-8524-95AD606D0FE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1A1-4684-8524-95AD606D0FE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1A1-4684-8524-95AD606D0FE5}"/>
              </c:ext>
            </c:extLst>
          </c:dPt>
          <c:dLbls>
            <c:dLbl>
              <c:idx val="0"/>
              <c:layout>
                <c:manualLayout>
                  <c:x val="1.0141312658029556E-2"/>
                  <c:y val="-9.7457466990151842E-2"/>
                </c:manualLayout>
              </c:layout>
              <c:tx>
                <c:rich>
                  <a:bodyPr/>
                  <a:lstStyle/>
                  <a:p>
                    <a:fld id="{DE8A7DDC-87C9-4837-A424-16D5C7D8B854}" type="CATEGORYNAME">
                      <a:rPr lang="ja-JP" altLang="en-US"/>
                      <a:pPr/>
                      <a:t>[分類名]</a:t>
                    </a:fld>
                    <a:r>
                      <a:rPr lang="en-US" altLang="ja-JP" baseline="0" dirty="0"/>
                      <a:t>, </a:t>
                    </a:r>
                    <a:fld id="{F9DEFBA7-4B56-4655-9ABD-A9AA3D3E8358}" type="VALUE">
                      <a:rPr lang="en-US" altLang="ja-JP" baseline="0" smtClean="0"/>
                      <a:pPr/>
                      <a:t>[値]</a:t>
                    </a:fld>
                    <a:r>
                      <a:rPr lang="ja-JP" altLang="en-US" baseline="0" dirty="0"/>
                      <a:t>人</a:t>
                    </a:r>
                    <a:r>
                      <a:rPr lang="en-US" altLang="ja-JP" baseline="0" dirty="0"/>
                      <a:t>, </a:t>
                    </a:r>
                    <a:fld id="{C2A5D18D-BC81-4E9E-AEF6-58DADF6757F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4457607435651801"/>
                      <c:h val="0.20816660839000886"/>
                    </c:manualLayout>
                  </c15:layout>
                  <c15:dlblFieldTable/>
                  <c15:showDataLabelsRange val="0"/>
                </c:ext>
                <c:ext xmlns:c16="http://schemas.microsoft.com/office/drawing/2014/chart" uri="{C3380CC4-5D6E-409C-BE32-E72D297353CC}">
                  <c16:uniqueId val="{00000001-D1A1-4684-8524-95AD606D0FE5}"/>
                </c:ext>
              </c:extLst>
            </c:dLbl>
            <c:dLbl>
              <c:idx val="1"/>
              <c:layout>
                <c:manualLayout>
                  <c:x val="1.0601271460600394E-2"/>
                  <c:y val="0.100791267152913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BDB6065-175D-4B81-A5A0-ACD136318920}" type="CATEGORYNAME">
                      <a:rPr lang="ja-JP" altLang="en-US"/>
                      <a:pPr>
                        <a:defRPr sz="1000"/>
                      </a:pPr>
                      <a:t>[分類名]</a:t>
                    </a:fld>
                    <a:r>
                      <a:rPr lang="en-US" altLang="ja-JP" baseline="0" dirty="0"/>
                      <a:t>, </a:t>
                    </a:r>
                    <a:fld id="{4E232DB4-6566-42B7-ABAD-EF615A614862}" type="VALUE">
                      <a:rPr lang="en-US" altLang="ja-JP" baseline="0" smtClean="0"/>
                      <a:pPr>
                        <a:defRPr sz="1000"/>
                      </a:pPr>
                      <a:t>[値]</a:t>
                    </a:fld>
                    <a:r>
                      <a:rPr lang="ja-JP" altLang="en-US" baseline="0" dirty="0"/>
                      <a:t>人</a:t>
                    </a:r>
                    <a:r>
                      <a:rPr lang="en-US" altLang="ja-JP" baseline="0" dirty="0"/>
                      <a:t>, </a:t>
                    </a:r>
                    <a:fld id="{915085DB-4B09-4E8C-9632-038D58C2095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6777158241995663"/>
                      <c:h val="0.24642731751069269"/>
                    </c:manualLayout>
                  </c15:layout>
                  <c15:dlblFieldTable/>
                  <c15:showDataLabelsRange val="0"/>
                </c:ext>
                <c:ext xmlns:c16="http://schemas.microsoft.com/office/drawing/2014/chart" uri="{C3380CC4-5D6E-409C-BE32-E72D297353CC}">
                  <c16:uniqueId val="{00000003-D1A1-4684-8524-95AD606D0FE5}"/>
                </c:ext>
              </c:extLst>
            </c:dLbl>
            <c:dLbl>
              <c:idx val="2"/>
              <c:layout>
                <c:manualLayout>
                  <c:x val="-0.17588968941053895"/>
                  <c:y val="-1.524387001181642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A1F84D9-C904-4B21-955A-84B217C39D00}" type="CATEGORYNAME">
                      <a:rPr lang="ja-JP" altLang="en-US"/>
                      <a:pPr>
                        <a:defRPr sz="1000"/>
                      </a:pPr>
                      <a:t>[分類名]</a:t>
                    </a:fld>
                    <a:r>
                      <a:rPr lang="en-US" altLang="ja-JP" baseline="0" dirty="0"/>
                      <a:t>, </a:t>
                    </a:r>
                    <a:fld id="{5F8EA2DD-DA0B-42DB-BBD7-450C3CEBC11C}" type="VALUE">
                      <a:rPr lang="en-US" altLang="ja-JP" baseline="0" smtClean="0"/>
                      <a:pPr>
                        <a:defRPr sz="1000"/>
                      </a:pPr>
                      <a:t>[値]</a:t>
                    </a:fld>
                    <a:r>
                      <a:rPr lang="ja-JP" altLang="en-US" baseline="0" dirty="0"/>
                      <a:t>人</a:t>
                    </a:r>
                    <a:r>
                      <a:rPr lang="en-US" altLang="ja-JP" baseline="0" dirty="0"/>
                      <a:t>, </a:t>
                    </a:r>
                    <a:fld id="{CF074961-E4E1-4618-8876-CC8385D0A73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553613539795369"/>
                      <c:h val="9.8891709240450279E-2"/>
                    </c:manualLayout>
                  </c15:layout>
                  <c15:dlblFieldTable/>
                  <c15:showDataLabelsRange val="0"/>
                </c:ext>
                <c:ext xmlns:c16="http://schemas.microsoft.com/office/drawing/2014/chart" uri="{C3380CC4-5D6E-409C-BE32-E72D297353CC}">
                  <c16:uniqueId val="{00000005-D1A1-4684-8524-95AD606D0FE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238</c:v>
                </c:pt>
                <c:pt idx="1">
                  <c:v>340</c:v>
                </c:pt>
                <c:pt idx="2">
                  <c:v>1</c:v>
                </c:pt>
              </c:numCache>
            </c:numRef>
          </c:val>
          <c:extLst>
            <c:ext xmlns:c16="http://schemas.microsoft.com/office/drawing/2014/chart" uri="{C3380CC4-5D6E-409C-BE32-E72D297353CC}">
              <c16:uniqueId val="{00000008-D1A1-4684-8524-95AD606D0FE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39123430729919"/>
          <c:y val="8.904292136312183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11E-471B-B40C-A9A4AB29B12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11E-471B-B40C-A9A4AB29B12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11E-471B-B40C-A9A4AB29B12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11E-471B-B40C-A9A4AB29B12C}"/>
              </c:ext>
            </c:extLst>
          </c:dPt>
          <c:dLbls>
            <c:dLbl>
              <c:idx val="0"/>
              <c:layout>
                <c:manualLayout>
                  <c:x val="8.7441812020886564E-2"/>
                  <c:y val="0.103318055097117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22C0663-AE0E-4D7A-90A1-A0C2280249E5}" type="CATEGORYNAME">
                      <a:rPr lang="ja-JP" altLang="en-US"/>
                      <a:pPr>
                        <a:defRPr sz="1000"/>
                      </a:pPr>
                      <a:t>[分類名]</a:t>
                    </a:fld>
                    <a:r>
                      <a:rPr lang="en-US" altLang="ja-JP" baseline="0" dirty="0"/>
                      <a:t>, </a:t>
                    </a:r>
                    <a:fld id="{395257B6-1EBB-44A7-80CE-2721D8F1F362}" type="VALUE">
                      <a:rPr lang="en-US" altLang="ja-JP" baseline="0" smtClean="0"/>
                      <a:pPr>
                        <a:defRPr sz="1000"/>
                      </a:pPr>
                      <a:t>[値]</a:t>
                    </a:fld>
                    <a:r>
                      <a:rPr lang="ja-JP" altLang="en-US" baseline="0" dirty="0"/>
                      <a:t>人</a:t>
                    </a:r>
                    <a:r>
                      <a:rPr lang="en-US" altLang="ja-JP" baseline="0" dirty="0"/>
                      <a:t>, </a:t>
                    </a:r>
                    <a:fld id="{A7ABA739-C4CE-4CC5-89E9-348EAFB962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615959337851351"/>
                      <c:h val="0.24821968247848916"/>
                    </c:manualLayout>
                  </c15:layout>
                  <c15:dlblFieldTable/>
                  <c15:showDataLabelsRange val="0"/>
                </c:ext>
                <c:ext xmlns:c16="http://schemas.microsoft.com/office/drawing/2014/chart" uri="{C3380CC4-5D6E-409C-BE32-E72D297353CC}">
                  <c16:uniqueId val="{00000001-411E-471B-B40C-A9A4AB29B12C}"/>
                </c:ext>
              </c:extLst>
            </c:dLbl>
            <c:dLbl>
              <c:idx val="1"/>
              <c:layout>
                <c:manualLayout>
                  <c:x val="-0.10590448283524052"/>
                  <c:y val="-8.1232689883033379E-2"/>
                </c:manualLayout>
              </c:layout>
              <c:tx>
                <c:rich>
                  <a:bodyPr/>
                  <a:lstStyle/>
                  <a:p>
                    <a:fld id="{D0DC6E00-3C52-444B-AFE0-5CD4D9C36258}" type="CATEGORYNAME">
                      <a:rPr lang="ja-JP" altLang="en-US"/>
                      <a:pPr/>
                      <a:t>[分類名]</a:t>
                    </a:fld>
                    <a:r>
                      <a:rPr lang="en-US" altLang="ja-JP" baseline="0" dirty="0"/>
                      <a:t>, </a:t>
                    </a:r>
                    <a:fld id="{ADB3F869-3004-454C-825D-7EF68A19906D}" type="VALUE">
                      <a:rPr lang="en-US" altLang="ja-JP" baseline="0" smtClean="0"/>
                      <a:pPr/>
                      <a:t>[値]</a:t>
                    </a:fld>
                    <a:r>
                      <a:rPr lang="ja-JP" altLang="en-US" baseline="0" dirty="0"/>
                      <a:t>人</a:t>
                    </a:r>
                    <a:r>
                      <a:rPr lang="en-US" altLang="ja-JP" baseline="0" dirty="0"/>
                      <a:t>, </a:t>
                    </a:r>
                    <a:fld id="{2D67C3AE-20AF-4992-9DB0-0FE26FBC4C47}"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6111459837795797"/>
                      <c:h val="0.22846036441616227"/>
                    </c:manualLayout>
                  </c15:layout>
                  <c15:dlblFieldTable/>
                  <c15:showDataLabelsRange val="0"/>
                </c:ext>
                <c:ext xmlns:c16="http://schemas.microsoft.com/office/drawing/2014/chart" uri="{C3380CC4-5D6E-409C-BE32-E72D297353CC}">
                  <c16:uniqueId val="{00000003-411E-471B-B40C-A9A4AB29B12C}"/>
                </c:ext>
              </c:extLst>
            </c:dLbl>
            <c:dLbl>
              <c:idx val="2"/>
              <c:layout>
                <c:manualLayout>
                  <c:x val="-9.6624366616269705E-2"/>
                  <c:y val="6.8230394140167405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D14FD8F-10E9-4E6B-8DDD-7B2E80509046}" type="CATEGORYNAME">
                      <a:rPr lang="ja-JP" altLang="en-US"/>
                      <a:pPr>
                        <a:defRPr sz="1000"/>
                      </a:pPr>
                      <a:t>[分類名]</a:t>
                    </a:fld>
                    <a:r>
                      <a:rPr lang="en-US" altLang="ja-JP" baseline="0" dirty="0"/>
                      <a:t>, </a:t>
                    </a:r>
                    <a:fld id="{8B9857DC-7B71-4754-826E-373B3D9B2A96}" type="VALUE">
                      <a:rPr lang="en-US" altLang="ja-JP" baseline="0" smtClean="0"/>
                      <a:pPr>
                        <a:defRPr sz="1000"/>
                      </a:pPr>
                      <a:t>[値]</a:t>
                    </a:fld>
                    <a:r>
                      <a:rPr lang="ja-JP" altLang="en-US" baseline="0" dirty="0"/>
                      <a:t>人</a:t>
                    </a:r>
                    <a:r>
                      <a:rPr lang="en-US" altLang="ja-JP" baseline="0" dirty="0"/>
                      <a:t>, </a:t>
                    </a:r>
                    <a:fld id="{D431EA9D-BD28-4996-B69C-1AC08514C09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825832153915267"/>
                      <c:h val="0.11202649848103829"/>
                    </c:manualLayout>
                  </c15:layout>
                  <c15:dlblFieldTable/>
                  <c15:showDataLabelsRange val="0"/>
                </c:ext>
                <c:ext xmlns:c16="http://schemas.microsoft.com/office/drawing/2014/chart" uri="{C3380CC4-5D6E-409C-BE32-E72D297353CC}">
                  <c16:uniqueId val="{00000005-411E-471B-B40C-A9A4AB29B1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88</c:v>
                </c:pt>
                <c:pt idx="1">
                  <c:v>363</c:v>
                </c:pt>
                <c:pt idx="2">
                  <c:v>11</c:v>
                </c:pt>
              </c:numCache>
            </c:numRef>
          </c:val>
          <c:extLst>
            <c:ext xmlns:c16="http://schemas.microsoft.com/office/drawing/2014/chart" uri="{C3380CC4-5D6E-409C-BE32-E72D297353CC}">
              <c16:uniqueId val="{00000008-411E-471B-B40C-A9A4AB29B12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F3B8-4C30-A500-54272831A82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F3B8-4C30-A500-54272831A82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F3B8-4C30-A500-54272831A82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F3B8-4C30-A500-54272831A82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F3B8-4C30-A500-54272831A82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F3B8-4C30-A500-54272831A829}"/>
              </c:ext>
            </c:extLst>
          </c:dPt>
          <c:dLbls>
            <c:dLbl>
              <c:idx val="0"/>
              <c:layout>
                <c:manualLayout>
                  <c:x val="4.5582679819607515E-2"/>
                  <c:y val="-0.1529438307407428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3192422636360806"/>
                    </c:manualLayout>
                  </c15:layout>
                  <c15:dlblFieldTable/>
                  <c15:showDataLabelsRange val="0"/>
                </c:ext>
                <c:ext xmlns:c16="http://schemas.microsoft.com/office/drawing/2014/chart" uri="{C3380CC4-5D6E-409C-BE32-E72D297353CC}">
                  <c16:uniqueId val="{00000001-F3B8-4C30-A500-54272831A829}"/>
                </c:ext>
              </c:extLst>
            </c:dLbl>
            <c:dLbl>
              <c:idx val="1"/>
              <c:layout>
                <c:manualLayout>
                  <c:x val="4.0800899785125265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1473843995166245"/>
                      <c:h val="0.23228307486977681"/>
                    </c:manualLayout>
                  </c15:layout>
                  <c15:dlblFieldTable/>
                  <c15:showDataLabelsRange val="0"/>
                </c:ext>
                <c:ext xmlns:c16="http://schemas.microsoft.com/office/drawing/2014/chart" uri="{C3380CC4-5D6E-409C-BE32-E72D297353CC}">
                  <c16:uniqueId val="{00000003-F3B8-4C30-A500-54272831A829}"/>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F3B8-4C30-A500-54272831A829}"/>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3B8-4C30-A500-54272831A829}"/>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3B8-4C30-A500-54272831A8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304</c:v>
                </c:pt>
                <c:pt idx="1">
                  <c:v>251</c:v>
                </c:pt>
                <c:pt idx="2">
                  <c:v>14</c:v>
                </c:pt>
              </c:numCache>
            </c:numRef>
          </c:val>
          <c:extLst>
            <c:ext xmlns:c16="http://schemas.microsoft.com/office/drawing/2014/chart" uri="{C3380CC4-5D6E-409C-BE32-E72D297353CC}">
              <c16:uniqueId val="{0000000C-F3B8-4C30-A500-54272831A82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52569050208846"/>
          <c:y val="8.0104764494568562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19272831681065422"/>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7FDEE6F-770B-4F74-800D-3D1D47A1D12E}" type="CATEGORYNAME">
                      <a:rPr lang="ja-JP" altLang="en-US"/>
                      <a:pPr>
                        <a:defRPr/>
                      </a:pPr>
                      <a:t>[分類名]</a:t>
                    </a:fld>
                    <a:r>
                      <a:rPr lang="en-US" altLang="ja-JP" baseline="0" dirty="0"/>
                      <a:t>, </a:t>
                    </a:r>
                    <a:fld id="{FCAF74D3-52DB-4C23-AF7B-10301A9AD609}" type="VALUE">
                      <a:rPr lang="en-US" altLang="ja-JP" baseline="0" smtClean="0"/>
                      <a:pPr>
                        <a:defRPr/>
                      </a:pPr>
                      <a:t>[値]</a:t>
                    </a:fld>
                    <a:r>
                      <a:rPr lang="ja-JP" altLang="en-US" baseline="0" dirty="0"/>
                      <a:t>人</a:t>
                    </a:r>
                    <a:r>
                      <a:rPr lang="en-US" altLang="ja-JP" baseline="0" dirty="0"/>
                      <a:t>, </a:t>
                    </a:r>
                    <a:fld id="{A00AC017-727E-49D8-BC27-9647E59EA00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7.7511536453917215E-2"/>
                  <c:y val="0.1070529976671294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A3D126B-DDAF-4004-9A5C-A44BC04A1367}" type="CATEGORYNAME">
                      <a:rPr lang="ja-JP" altLang="en-US"/>
                      <a:pPr>
                        <a:defRPr/>
                      </a:pPr>
                      <a:t>[分類名]</a:t>
                    </a:fld>
                    <a:r>
                      <a:rPr lang="en-US" altLang="ja-JP" baseline="0" dirty="0"/>
                      <a:t>, </a:t>
                    </a:r>
                    <a:fld id="{6371CABE-464F-452F-A68E-C17345D030E2}" type="VALUE">
                      <a:rPr lang="en-US" altLang="ja-JP" baseline="0" smtClean="0"/>
                      <a:pPr>
                        <a:defRPr/>
                      </a:pPr>
                      <a:t>[値]</a:t>
                    </a:fld>
                    <a:r>
                      <a:rPr lang="ja-JP" altLang="en-US" baseline="0" dirty="0"/>
                      <a:t>人</a:t>
                    </a:r>
                    <a:r>
                      <a:rPr lang="en-US" altLang="ja-JP" baseline="0" dirty="0"/>
                      <a:t>, </a:t>
                    </a:r>
                    <a:fld id="{4215E235-B291-40DF-9BB7-A7122C8D4083}"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38325955347995"/>
                      <c:h val="0.13959916608225634"/>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2.7711990955645624E-2"/>
                  <c:y val="-7.003246947370367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C8EEEF1-033E-488F-BB81-F64105BF6809}" type="CATEGORYNAME">
                      <a:rPr lang="ja-JP" altLang="en-US"/>
                      <a:pPr>
                        <a:defRPr/>
                      </a:pPr>
                      <a:t>[分類名]</a:t>
                    </a:fld>
                    <a:r>
                      <a:rPr lang="en-US" altLang="ja-JP" baseline="0" dirty="0"/>
                      <a:t>, </a:t>
                    </a:r>
                    <a:fld id="{216C98A0-CA7D-4D9A-91BF-F6B4BE12D1AF}" type="VALUE">
                      <a:rPr lang="en-US" altLang="ja-JP" baseline="0" smtClean="0"/>
                      <a:pPr>
                        <a:defRPr/>
                      </a:pPr>
                      <a:t>[値]</a:t>
                    </a:fld>
                    <a:r>
                      <a:rPr lang="ja-JP" altLang="en-US" baseline="0" dirty="0"/>
                      <a:t>人</a:t>
                    </a:r>
                    <a:r>
                      <a:rPr lang="en-US" altLang="ja-JP" baseline="0" dirty="0"/>
                      <a:t>, </a:t>
                    </a:r>
                    <a:fld id="{103D5B58-5351-4999-83EA-9BB62DBEE1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422118677359837"/>
                      <c:h val="0.13231669791472855"/>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10559521355841503"/>
                  <c:y val="-5.097522719961493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8B671CE-D1D4-45AA-8F5A-51D44C8A3CFC}" type="CATEGORYNAME">
                      <a:rPr lang="ja-JP" altLang="en-US"/>
                      <a:pPr>
                        <a:defRPr/>
                      </a:pPr>
                      <a:t>[分類名]</a:t>
                    </a:fld>
                    <a:r>
                      <a:rPr lang="en-US" altLang="ja-JP" baseline="0" dirty="0"/>
                      <a:t>, </a:t>
                    </a:r>
                    <a:fld id="{B647E635-2F02-4FAA-8C67-33607E76EEC7}" type="VALUE">
                      <a:rPr lang="en-US" altLang="ja-JP" baseline="0" smtClean="0"/>
                      <a:pPr>
                        <a:defRPr/>
                      </a:pPr>
                      <a:t>[値]</a:t>
                    </a:fld>
                    <a:r>
                      <a:rPr lang="ja-JP" altLang="en-US" baseline="0" dirty="0"/>
                      <a:t>人</a:t>
                    </a:r>
                    <a:r>
                      <a:rPr lang="en-US" altLang="ja-JP" baseline="0" dirty="0"/>
                      <a:t>, </a:t>
                    </a:r>
                    <a:fld id="{4AAEFE27-6897-4C29-A68B-4F02C8FF9C5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539803891105679"/>
                      <c:h val="0.15292515254301975"/>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5.4054333097997412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3FE3EC6-7B20-4763-B0F3-A37FF7CC00E7}" type="CATEGORYNAME">
                      <a:rPr lang="ja-JP" altLang="en-US"/>
                      <a:pPr>
                        <a:defRPr/>
                      </a:pPr>
                      <a:t>[分類名]</a:t>
                    </a:fld>
                    <a:r>
                      <a:rPr lang="en-US" altLang="ja-JP" baseline="0" dirty="0"/>
                      <a:t>, </a:t>
                    </a:r>
                    <a:fld id="{C3FA70B7-C630-4850-8847-9C7E50EC83B5}" type="VALUE">
                      <a:rPr lang="en-US" altLang="ja-JP" baseline="0" smtClean="0"/>
                      <a:pPr>
                        <a:defRPr/>
                      </a:pPr>
                      <a:t>[値]</a:t>
                    </a:fld>
                    <a:r>
                      <a:rPr lang="ja-JP" altLang="en-US" baseline="0" dirty="0"/>
                      <a:t>人</a:t>
                    </a:r>
                    <a:r>
                      <a:rPr lang="en-US" altLang="ja-JP" baseline="0" dirty="0"/>
                      <a:t>, </a:t>
                    </a:r>
                    <a:fld id="{8A5136C6-23E4-40F1-9305-C8C458F6043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9961548143238942"/>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F084DE9-D04F-497A-8C9D-247926BA9BE4}" type="CATEGORYNAME">
                      <a:rPr lang="ja-JP" altLang="en-US"/>
                      <a:pPr>
                        <a:defRPr/>
                      </a:pPr>
                      <a:t>[分類名]</a:t>
                    </a:fld>
                    <a:r>
                      <a:rPr lang="en-US" altLang="ja-JP" baseline="0" dirty="0"/>
                      <a:t>, </a:t>
                    </a:r>
                    <a:fld id="{D7FF9816-EBAE-4D6B-9BCC-1F47FE1F56A3}" type="VALUE">
                      <a:rPr lang="en-US" altLang="ja-JP" baseline="0" smtClean="0"/>
                      <a:pPr>
                        <a:defRPr/>
                      </a:pPr>
                      <a:t>[値]</a:t>
                    </a:fld>
                    <a:r>
                      <a:rPr lang="ja-JP" altLang="en-US" baseline="0" dirty="0"/>
                      <a:t>人</a:t>
                    </a:r>
                    <a:r>
                      <a:rPr lang="en-US" altLang="ja-JP" baseline="0" dirty="0"/>
                      <a:t>, </a:t>
                    </a:r>
                    <a:fld id="{4E2BE28B-9C0A-4BF5-89E5-49C43216B6A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6009991779631183"/>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B58F584-C105-4837-BA3B-39B404656F0D}" type="CATEGORYNAME">
                      <a:rPr lang="ja-JP" altLang="en-US"/>
                      <a:pPr>
                        <a:defRPr/>
                      </a:pPr>
                      <a:t>[分類名]</a:t>
                    </a:fld>
                    <a:r>
                      <a:rPr lang="en-US" altLang="ja-JP" baseline="0" dirty="0"/>
                      <a:t>, </a:t>
                    </a:r>
                    <a:fld id="{30B0ED24-6815-4FB2-8CDE-2B44AA9532C6}" type="VALUE">
                      <a:rPr lang="en-US" altLang="ja-JP" baseline="0" smtClean="0"/>
                      <a:pPr>
                        <a:defRPr/>
                      </a:pPr>
                      <a:t>[値]</a:t>
                    </a:fld>
                    <a:r>
                      <a:rPr lang="ja-JP" altLang="en-US" baseline="0" dirty="0"/>
                      <a:t>人</a:t>
                    </a:r>
                    <a:r>
                      <a:rPr lang="en-US" altLang="ja-JP" baseline="0" dirty="0"/>
                      <a:t>, </a:t>
                    </a:r>
                    <a:fld id="{6A7312ED-DF6A-44DF-B050-BDC9BB64E5F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755863895864841"/>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15</c:v>
                </c:pt>
                <c:pt idx="1">
                  <c:v>160</c:v>
                </c:pt>
                <c:pt idx="2">
                  <c:v>246</c:v>
                </c:pt>
                <c:pt idx="3">
                  <c:v>307</c:v>
                </c:pt>
                <c:pt idx="4">
                  <c:v>271</c:v>
                </c:pt>
                <c:pt idx="5">
                  <c:v>68</c:v>
                </c:pt>
                <c:pt idx="6">
                  <c:v>10</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157380730904848"/>
          <c:y val="8.1626135042213596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200533242345519"/>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4D64D21-D830-4275-B576-824F7C9D929C}" type="CATEGORYNAME">
                      <a:rPr lang="ja-JP" altLang="en-US"/>
                      <a:pPr>
                        <a:defRPr/>
                      </a:pPr>
                      <a:t>[分類名]</a:t>
                    </a:fld>
                    <a:r>
                      <a:rPr lang="en-US" altLang="ja-JP" baseline="0" dirty="0"/>
                      <a:t>, </a:t>
                    </a:r>
                    <a:fld id="{986208E1-0366-40DE-840E-33811B35FFE0}" type="VALUE">
                      <a:rPr lang="en-US" altLang="ja-JP" baseline="0" smtClean="0"/>
                      <a:pPr>
                        <a:defRPr/>
                      </a:pPr>
                      <a:t>[値]</a:t>
                    </a:fld>
                    <a:r>
                      <a:rPr lang="ja-JP" altLang="en-US" baseline="0" dirty="0"/>
                      <a:t>人</a:t>
                    </a:r>
                    <a:r>
                      <a:rPr lang="en-US" altLang="ja-JP" baseline="0" dirty="0"/>
                      <a:t>, </a:t>
                    </a:r>
                    <a:fld id="{3D67A5D0-7437-48FB-BB64-9198CC93175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380257938654024"/>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8.9543022224494728E-2"/>
                  <c:y val="0.1434054762124366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BC6594B-9DAA-4977-8519-5D9A13D03E4A}" type="CATEGORYNAME">
                      <a:rPr lang="ja-JP" altLang="en-US"/>
                      <a:pPr>
                        <a:defRPr/>
                      </a:pPr>
                      <a:t>[分類名]</a:t>
                    </a:fld>
                    <a:r>
                      <a:rPr lang="en-US" altLang="ja-JP" baseline="0" dirty="0"/>
                      <a:t>, </a:t>
                    </a:r>
                    <a:fld id="{837CD846-11A2-4964-97EB-FA7B7144B5E9}" type="VALUE">
                      <a:rPr lang="en-US" altLang="ja-JP" baseline="0" smtClean="0"/>
                      <a:pPr>
                        <a:defRPr/>
                      </a:pPr>
                      <a:t>[値]</a:t>
                    </a:fld>
                    <a:r>
                      <a:rPr lang="ja-JP" altLang="en-US" baseline="0" dirty="0"/>
                      <a:t>人</a:t>
                    </a:r>
                    <a:r>
                      <a:rPr lang="en-US" altLang="ja-JP" baseline="0" dirty="0"/>
                      <a:t>, </a:t>
                    </a:r>
                    <a:fld id="{DA7F81C6-9F25-4D73-9113-E6968E6411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37183895917865"/>
                      <c:h val="0.13959901100236929"/>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8.442719300278843E-3"/>
                  <c:y val="1.781990609460555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3CACDE3-F886-48FD-BBA8-C66722781C4F}" type="CATEGORYNAME">
                      <a:rPr lang="ja-JP" altLang="en-US"/>
                      <a:pPr>
                        <a:defRPr/>
                      </a:pPr>
                      <a:t>[分類名]</a:t>
                    </a:fld>
                    <a:r>
                      <a:rPr lang="en-US" altLang="ja-JP" baseline="0" dirty="0"/>
                      <a:t>, </a:t>
                    </a:r>
                    <a:fld id="{7A1AEDD6-7A6A-4A97-9E21-9A96FFBB556A}" type="VALUE">
                      <a:rPr lang="en-US" altLang="ja-JP" baseline="0" smtClean="0"/>
                      <a:pPr>
                        <a:defRPr/>
                      </a:pPr>
                      <a:t>[値]</a:t>
                    </a:fld>
                    <a:r>
                      <a:rPr lang="ja-JP" altLang="en-US" baseline="0" dirty="0"/>
                      <a:t>人</a:t>
                    </a:r>
                    <a:r>
                      <a:rPr lang="en-US" altLang="ja-JP" baseline="0" dirty="0"/>
                      <a:t>, </a:t>
                    </a:r>
                    <a:fld id="{B7AF9EA8-D25C-42D6-A8BE-EF589A704E1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889506835"/>
                      <c:h val="0.24743360383182342"/>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29135233916691083"/>
                  <c:y val="-1.3191214285373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E523742-EA58-4A44-9B9E-808EAAEA035D}" type="CATEGORYNAME">
                      <a:rPr lang="ja-JP" altLang="en-US"/>
                      <a:pPr>
                        <a:defRPr/>
                      </a:pPr>
                      <a:t>[分類名]</a:t>
                    </a:fld>
                    <a:r>
                      <a:rPr lang="en-US" altLang="ja-JP" baseline="0" dirty="0"/>
                      <a:t>, </a:t>
                    </a:r>
                    <a:fld id="{E1B32A0B-8725-4526-A2E5-324D69F8A05A}" type="VALUE">
                      <a:rPr lang="en-US" altLang="ja-JP" baseline="0" smtClean="0"/>
                      <a:pPr>
                        <a:defRPr/>
                      </a:pPr>
                      <a:t>[値]</a:t>
                    </a:fld>
                    <a:r>
                      <a:rPr lang="ja-JP" altLang="en-US" baseline="0" dirty="0"/>
                      <a:t>人</a:t>
                    </a:r>
                    <a:r>
                      <a:rPr lang="en-US" altLang="ja-JP" baseline="0" dirty="0"/>
                      <a:t>, </a:t>
                    </a:r>
                    <a:fld id="{2DBB7054-F59E-471F-AC8E-1731035D0CC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973971126446186"/>
                      <c:h val="0.10445487636740086"/>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4.7810392670105575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52D6AB5-C3C7-43F8-ADFB-D43221C4BCAA}" type="CATEGORYNAME">
                      <a:rPr lang="ja-JP" altLang="en-US"/>
                      <a:pPr>
                        <a:defRPr/>
                      </a:pPr>
                      <a:t>[分類名]</a:t>
                    </a:fld>
                    <a:r>
                      <a:rPr lang="en-US" altLang="ja-JP" baseline="0" dirty="0"/>
                      <a:t>, </a:t>
                    </a:r>
                    <a:fld id="{D5939421-EB30-482F-A4C2-B96B249D206D}" type="VALUE">
                      <a:rPr lang="en-US" altLang="ja-JP" baseline="0" smtClean="0"/>
                      <a:pPr>
                        <a:defRPr/>
                      </a:pPr>
                      <a:t>[値]</a:t>
                    </a:fld>
                    <a:r>
                      <a:rPr lang="ja-JP" altLang="en-US" baseline="0" dirty="0"/>
                      <a:t>人</a:t>
                    </a:r>
                    <a:r>
                      <a:rPr lang="en-US" altLang="ja-JP" baseline="0" dirty="0"/>
                      <a:t>, </a:t>
                    </a:r>
                    <a:fld id="{13D0033E-63A9-4646-8B6A-2F4C08F9BD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1210336228817309"/>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FADFF75-56B8-4671-981B-6817D7752FEB}" type="CATEGORYNAME">
                      <a:rPr lang="ja-JP" altLang="en-US"/>
                      <a:pPr>
                        <a:defRPr/>
                      </a:pPr>
                      <a:t>[分類名]</a:t>
                    </a:fld>
                    <a:r>
                      <a:rPr lang="en-US" altLang="ja-JP" baseline="0" dirty="0"/>
                      <a:t>, </a:t>
                    </a:r>
                    <a:fld id="{D5E4B996-F1A7-4246-8A9A-7FCB26AE0827}" type="VALUE">
                      <a:rPr lang="en-US" altLang="ja-JP" baseline="0" smtClean="0"/>
                      <a:pPr>
                        <a:defRPr/>
                      </a:pPr>
                      <a:t>[値]</a:t>
                    </a:fld>
                    <a:r>
                      <a:rPr lang="ja-JP" altLang="en-US" baseline="0" dirty="0"/>
                      <a:t>人</a:t>
                    </a:r>
                    <a:r>
                      <a:rPr lang="en-US" altLang="ja-JP" baseline="0" dirty="0"/>
                      <a:t>, </a:t>
                    </a:r>
                    <a:fld id="{CF14334E-D7A0-4D27-895B-07C592FF5D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5853893268933889"/>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5F6A110-0F94-4A3B-9E6F-E363C49E0C63}" type="CATEGORYNAME">
                      <a:rPr lang="ja-JP" altLang="en-US"/>
                      <a:pPr>
                        <a:defRPr/>
                      </a:pPr>
                      <a:t>[分類名]</a:t>
                    </a:fld>
                    <a:r>
                      <a:rPr lang="en-US" altLang="ja-JP" baseline="0" dirty="0"/>
                      <a:t>, </a:t>
                    </a:r>
                    <a:fld id="{4A9089FF-B763-4CAE-BE86-520C4F6F41B1}" type="VALUE">
                      <a:rPr lang="en-US" altLang="ja-JP" baseline="0" smtClean="0"/>
                      <a:pPr>
                        <a:defRPr/>
                      </a:pPr>
                      <a:t>[値]</a:t>
                    </a:fld>
                    <a:r>
                      <a:rPr lang="ja-JP" altLang="en-US" baseline="0" dirty="0"/>
                      <a:t>人</a:t>
                    </a:r>
                    <a:r>
                      <a:rPr lang="en-US" altLang="ja-JP" baseline="0" dirty="0"/>
                      <a:t>, </a:t>
                    </a:r>
                    <a:fld id="{5D40D06B-CFD1-49E0-B4D7-A81BFBB4108D}"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6806091725943"/>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4</c:v>
                </c:pt>
                <c:pt idx="1">
                  <c:v>52</c:v>
                </c:pt>
                <c:pt idx="2">
                  <c:v>149</c:v>
                </c:pt>
                <c:pt idx="3">
                  <c:v>189</c:v>
                </c:pt>
                <c:pt idx="4">
                  <c:v>175</c:v>
                </c:pt>
                <c:pt idx="5">
                  <c:v>42</c:v>
                </c:pt>
                <c:pt idx="6">
                  <c:v>9</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375-466E-BBB8-BB82A55FEF2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375-466E-BBB8-BB82A55FEF2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375-466E-BBB8-BB82A55FEF2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375-466E-BBB8-BB82A55FEF2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375-466E-BBB8-BB82A55FEF2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375-466E-BBB8-BB82A55FEF2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375-466E-BBB8-BB82A55FEF2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6375-466E-BBB8-BB82A55FEF22}"/>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6375-466E-BBB8-BB82A55FEF22}"/>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6375-466E-BBB8-BB82A55FEF22}"/>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6375-466E-BBB8-BB82A55FEF22}"/>
              </c:ext>
            </c:extLst>
          </c:dPt>
          <c:dLbls>
            <c:dLbl>
              <c:idx val="0"/>
              <c:layout>
                <c:manualLayout>
                  <c:x val="3.577732656570496E-2"/>
                  <c:y val="6.897806827022652E-3"/>
                </c:manualLayout>
              </c:layout>
              <c:tx>
                <c:rich>
                  <a:bodyPr/>
                  <a:lstStyle/>
                  <a:p>
                    <a:fld id="{F553736D-DF6A-4098-9E89-421E5B898DD5}" type="CATEGORYNAME">
                      <a:rPr lang="ja-JP" altLang="en-US"/>
                      <a:pPr/>
                      <a:t>[分類名]</a:t>
                    </a:fld>
                    <a:r>
                      <a:rPr lang="en-US" altLang="ja-JP" baseline="0" dirty="0"/>
                      <a:t>, </a:t>
                    </a:r>
                    <a:fld id="{75339831-1E54-4C5D-B95C-BF2370EA27A6}" type="VALUE">
                      <a:rPr lang="en-US" altLang="ja-JP" baseline="0" smtClean="0"/>
                      <a:pPr/>
                      <a:t>[値]</a:t>
                    </a:fld>
                    <a:r>
                      <a:rPr lang="ja-JP" altLang="en-US" baseline="0" dirty="0"/>
                      <a:t>人</a:t>
                    </a:r>
                    <a:r>
                      <a:rPr lang="en-US" altLang="ja-JP" baseline="0" dirty="0"/>
                      <a:t>, </a:t>
                    </a:r>
                    <a:fld id="{9B0B4C26-89B4-4D4C-B5E1-F8352A84C838}"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004346946525012"/>
                      <c:h val="0.17244990826748335"/>
                    </c:manualLayout>
                  </c15:layout>
                  <c15:dlblFieldTable/>
                  <c15:showDataLabelsRange val="0"/>
                </c:ext>
                <c:ext xmlns:c16="http://schemas.microsoft.com/office/drawing/2014/chart" uri="{C3380CC4-5D6E-409C-BE32-E72D297353CC}">
                  <c16:uniqueId val="{00000001-6375-466E-BBB8-BB82A55FEF22}"/>
                </c:ext>
              </c:extLst>
            </c:dLbl>
            <c:dLbl>
              <c:idx val="1"/>
              <c:layout>
                <c:manualLayout>
                  <c:x val="-0.11117151991403942"/>
                  <c:y val="-6.87293641965499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EBF7D14-7281-4429-95DB-0DB5EF103230}" type="CATEGORYNAME">
                      <a:rPr lang="ja-JP" altLang="en-US" sz="1000"/>
                      <a:pPr>
                        <a:defRPr sz="1000"/>
                      </a:pPr>
                      <a:t>[分類名]</a:t>
                    </a:fld>
                    <a:r>
                      <a:rPr lang="en-US" altLang="ja-JP" sz="1000" baseline="0" dirty="0"/>
                      <a:t>, </a:t>
                    </a:r>
                    <a:fld id="{9F9EDBD2-3535-4E30-8285-45098D0B7018}" type="VALUE">
                      <a:rPr lang="en-US" altLang="ja-JP" sz="1000" baseline="0" smtClean="0"/>
                      <a:pPr>
                        <a:defRPr sz="1000"/>
                      </a:pPr>
                      <a:t>[値]</a:t>
                    </a:fld>
                    <a:r>
                      <a:rPr lang="ja-JP" altLang="en-US" sz="1000" baseline="0" dirty="0"/>
                      <a:t>人</a:t>
                    </a:r>
                    <a:r>
                      <a:rPr lang="en-US" altLang="ja-JP" sz="1000" baseline="0" dirty="0"/>
                      <a:t>, </a:t>
                    </a:r>
                    <a:fld id="{5AD3D788-8B1D-4169-AEAD-749EAA5D289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72979453360902"/>
                      <c:h val="0.10898994714345102"/>
                    </c:manualLayout>
                  </c15:layout>
                  <c15:dlblFieldTable/>
                  <c15:showDataLabelsRange val="0"/>
                </c:ext>
                <c:ext xmlns:c16="http://schemas.microsoft.com/office/drawing/2014/chart" uri="{C3380CC4-5D6E-409C-BE32-E72D297353CC}">
                  <c16:uniqueId val="{00000003-6375-466E-BBB8-BB82A55FEF22}"/>
                </c:ext>
              </c:extLst>
            </c:dLbl>
            <c:dLbl>
              <c:idx val="2"/>
              <c:layout>
                <c:manualLayout>
                  <c:x val="-3.5486314124301283E-2"/>
                  <c:y val="2.932450999747987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D47D3B2-322C-4363-966B-E971218F6A32}" type="CATEGORYNAME">
                      <a:rPr lang="ja-JP" altLang="en-US" sz="1000"/>
                      <a:pPr>
                        <a:defRPr sz="1000"/>
                      </a:pPr>
                      <a:t>[分類名]</a:t>
                    </a:fld>
                    <a:r>
                      <a:rPr lang="en-US" altLang="ja-JP" sz="1000" baseline="0" dirty="0"/>
                      <a:t>, </a:t>
                    </a:r>
                    <a:fld id="{E8DF34D3-E13F-43BF-BCE2-C4A01B082970}" type="VALUE">
                      <a:rPr lang="en-US" altLang="ja-JP" sz="1000" baseline="0" smtClean="0"/>
                      <a:pPr>
                        <a:defRPr sz="1000"/>
                      </a:pPr>
                      <a:t>[値]</a:t>
                    </a:fld>
                    <a:r>
                      <a:rPr lang="ja-JP" altLang="en-US" sz="1000" baseline="0" dirty="0"/>
                      <a:t>人</a:t>
                    </a:r>
                    <a:r>
                      <a:rPr lang="en-US" altLang="ja-JP" sz="1000" baseline="0" dirty="0"/>
                      <a:t>, </a:t>
                    </a:r>
                    <a:fld id="{AD555F9C-97C4-4EB3-8331-B1E3D11B64A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3900773048434085"/>
                      <c:h val="0.10884909800371421"/>
                    </c:manualLayout>
                  </c15:layout>
                  <c15:dlblFieldTable/>
                  <c15:showDataLabelsRange val="0"/>
                </c:ext>
                <c:ext xmlns:c16="http://schemas.microsoft.com/office/drawing/2014/chart" uri="{C3380CC4-5D6E-409C-BE32-E72D297353CC}">
                  <c16:uniqueId val="{00000005-6375-466E-BBB8-BB82A55FEF22}"/>
                </c:ext>
              </c:extLst>
            </c:dLbl>
            <c:dLbl>
              <c:idx val="3"/>
              <c:layout>
                <c:manualLayout>
                  <c:x val="-0.10410959727526128"/>
                  <c:y val="0.307801116199336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6158A7-3FFE-4D6C-B081-AB6FBF2E2366}" type="CATEGORYNAME">
                      <a:rPr lang="ja-JP" altLang="en-US" sz="1000"/>
                      <a:pPr>
                        <a:defRPr sz="1000"/>
                      </a:pPr>
                      <a:t>[分類名]</a:t>
                    </a:fld>
                    <a:r>
                      <a:rPr lang="en-US" altLang="ja-JP" sz="1000" baseline="0" dirty="0"/>
                      <a:t>, </a:t>
                    </a:r>
                    <a:fld id="{5ABC17C1-F9A8-4639-90E0-31D8D0E025E7}" type="VALUE">
                      <a:rPr lang="en-US" altLang="ja-JP" sz="1000" baseline="0" smtClean="0"/>
                      <a:pPr>
                        <a:defRPr sz="1000"/>
                      </a:pPr>
                      <a:t>[値]</a:t>
                    </a:fld>
                    <a:r>
                      <a:rPr lang="ja-JP" altLang="en-US" sz="1000" baseline="0" dirty="0"/>
                      <a:t>人</a:t>
                    </a:r>
                    <a:r>
                      <a:rPr lang="en-US" altLang="ja-JP" sz="1000" baseline="0" dirty="0"/>
                      <a:t>, </a:t>
                    </a:r>
                    <a:fld id="{53603618-0B6F-453D-A67D-424176F68415}"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96934337312435"/>
                      <c:h val="0.10245769890912382"/>
                    </c:manualLayout>
                  </c15:layout>
                  <c15:dlblFieldTable/>
                  <c15:showDataLabelsRange val="0"/>
                </c:ext>
                <c:ext xmlns:c16="http://schemas.microsoft.com/office/drawing/2014/chart" uri="{C3380CC4-5D6E-409C-BE32-E72D297353CC}">
                  <c16:uniqueId val="{00000007-6375-466E-BBB8-BB82A55FEF22}"/>
                </c:ext>
              </c:extLst>
            </c:dLbl>
            <c:dLbl>
              <c:idx val="4"/>
              <c:layout>
                <c:manualLayout>
                  <c:x val="-0.12834767944523576"/>
                  <c:y val="0.2325401239472428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EEB7C6-2E66-438E-AFAE-85EC6AB0E091}" type="CATEGORYNAME">
                      <a:rPr lang="ja-JP" altLang="en-US" sz="1000"/>
                      <a:pPr>
                        <a:defRPr sz="1000"/>
                      </a:pPr>
                      <a:t>[分類名]</a:t>
                    </a:fld>
                    <a:r>
                      <a:rPr lang="en-US" altLang="ja-JP" sz="1000" baseline="0" dirty="0"/>
                      <a:t>, </a:t>
                    </a:r>
                    <a:fld id="{FEB88A49-9614-497C-8EE5-F233E787B65A}" type="VALUE">
                      <a:rPr lang="en-US" altLang="ja-JP" sz="1000" baseline="0" smtClean="0"/>
                      <a:pPr>
                        <a:defRPr sz="1000"/>
                      </a:pPr>
                      <a:t>[値]</a:t>
                    </a:fld>
                    <a:r>
                      <a:rPr lang="ja-JP" altLang="en-US" sz="1000" baseline="0" dirty="0"/>
                      <a:t>人</a:t>
                    </a:r>
                    <a:r>
                      <a:rPr lang="en-US" altLang="ja-JP" sz="1000" baseline="0" dirty="0"/>
                      <a:t>, </a:t>
                    </a:r>
                    <a:fld id="{8EFAF552-613D-42E0-88D5-EC27B7A84ED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7028356716586"/>
                      <c:h val="0.12205427686312793"/>
                    </c:manualLayout>
                  </c15:layout>
                  <c15:dlblFieldTable/>
                  <c15:showDataLabelsRange val="0"/>
                </c:ext>
                <c:ext xmlns:c16="http://schemas.microsoft.com/office/drawing/2014/chart" uri="{C3380CC4-5D6E-409C-BE32-E72D297353CC}">
                  <c16:uniqueId val="{00000009-6375-466E-BBB8-BB82A55FEF22}"/>
                </c:ext>
              </c:extLst>
            </c:dLbl>
            <c:dLbl>
              <c:idx val="5"/>
              <c:layout>
                <c:manualLayout>
                  <c:x val="-0.11273104812566431"/>
                  <c:y val="0.1557311956366460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D40A83-8956-418B-946F-80383433C21C}" type="CATEGORYNAME">
                      <a:rPr lang="zh-TW" altLang="en-US" sz="1000"/>
                      <a:pPr>
                        <a:defRPr sz="1000"/>
                      </a:pPr>
                      <a:t>[分類名]</a:t>
                    </a:fld>
                    <a:r>
                      <a:rPr lang="en-US" altLang="zh-TW" sz="1000" baseline="0" dirty="0"/>
                      <a:t>, </a:t>
                    </a:r>
                    <a:fld id="{841FEBC8-CCF6-4DA9-98A5-94561C76674E}" type="VALUE">
                      <a:rPr lang="en-US" altLang="zh-TW" sz="1000" baseline="0" smtClean="0"/>
                      <a:pPr>
                        <a:defRPr sz="1000"/>
                      </a:pPr>
                      <a:t>[値]</a:t>
                    </a:fld>
                    <a:r>
                      <a:rPr lang="zh-TW" altLang="en-US" sz="1000" baseline="0" dirty="0"/>
                      <a:t>人</a:t>
                    </a:r>
                    <a:r>
                      <a:rPr lang="en-US" altLang="zh-TW" sz="1000" baseline="0" dirty="0"/>
                      <a:t>, </a:t>
                    </a:r>
                    <a:fld id="{F59F3B07-B800-4635-B69C-3AA4BAAEAB80}" type="PERCENTAGE">
                      <a:rPr lang="en-US" altLang="zh-TW" sz="1000" baseline="0"/>
                      <a:pPr>
                        <a:defRPr sz="1000"/>
                      </a:pPr>
                      <a:t>[パーセンテージ]</a:t>
                    </a:fld>
                    <a:endParaRPr lang="en-US" altLang="zh-TW"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62692702469211"/>
                      <c:h val="0.10898994714345102"/>
                    </c:manualLayout>
                  </c15:layout>
                  <c15:dlblFieldTable/>
                  <c15:showDataLabelsRange val="0"/>
                </c:ext>
                <c:ext xmlns:c16="http://schemas.microsoft.com/office/drawing/2014/chart" uri="{C3380CC4-5D6E-409C-BE32-E72D297353CC}">
                  <c16:uniqueId val="{0000000B-6375-466E-BBB8-BB82A55FEF22}"/>
                </c:ext>
              </c:extLst>
            </c:dLbl>
            <c:dLbl>
              <c:idx val="6"/>
              <c:layout>
                <c:manualLayout>
                  <c:x val="-0.12916540499045004"/>
                  <c:y val="8.165227926347279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FC7478C-F307-4988-8C92-20E07B5C56D1}" type="CATEGORYNAME">
                      <a:rPr lang="ja-JP" altLang="en-US" sz="1000"/>
                      <a:pPr>
                        <a:defRPr sz="1000"/>
                      </a:pPr>
                      <a:t>[分類名]</a:t>
                    </a:fld>
                    <a:r>
                      <a:rPr lang="en-US" altLang="ja-JP" sz="1000" baseline="0" dirty="0"/>
                      <a:t>, </a:t>
                    </a:r>
                    <a:fld id="{0E209C5D-4302-49EE-A4DA-C2B7D0468330}" type="VALUE">
                      <a:rPr lang="en-US" altLang="ja-JP" sz="1000" baseline="0" smtClean="0"/>
                      <a:pPr>
                        <a:defRPr sz="1000"/>
                      </a:pPr>
                      <a:t>[値]</a:t>
                    </a:fld>
                    <a:r>
                      <a:rPr lang="ja-JP" altLang="en-US" sz="1000" baseline="0" dirty="0"/>
                      <a:t>人</a:t>
                    </a:r>
                    <a:r>
                      <a:rPr lang="en-US" altLang="ja-JP" sz="1000" baseline="0" dirty="0"/>
                      <a:t>, </a:t>
                    </a:r>
                    <a:fld id="{262346C5-7CBA-482C-BED3-ECF31A3C4F8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8139066637703606"/>
                      <c:h val="0.10059557918289842"/>
                    </c:manualLayout>
                  </c15:layout>
                  <c15:dlblFieldTable/>
                  <c15:showDataLabelsRange val="0"/>
                </c:ext>
                <c:ext xmlns:c16="http://schemas.microsoft.com/office/drawing/2014/chart" uri="{C3380CC4-5D6E-409C-BE32-E72D297353CC}">
                  <c16:uniqueId val="{0000000D-6375-466E-BBB8-BB82A55FEF22}"/>
                </c:ext>
              </c:extLst>
            </c:dLbl>
            <c:dLbl>
              <c:idx val="7"/>
              <c:layout>
                <c:manualLayout>
                  <c:x val="-7.602786128400929E-2"/>
                  <c:y val="-4.6466775549809658E-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DFC4FA7-E43A-4A55-8E99-7D3BB8D7933E}" type="CATEGORYNAME">
                      <a:rPr lang="ja-JP" altLang="en-US"/>
                      <a:pPr>
                        <a:defRPr sz="1000"/>
                      </a:pPr>
                      <a:t>[分類名]</a:t>
                    </a:fld>
                    <a:r>
                      <a:rPr lang="en-US" altLang="ja-JP" baseline="0" dirty="0"/>
                      <a:t>, </a:t>
                    </a:r>
                    <a:fld id="{47659E4C-84A4-42CC-BC09-975367C0A242}" type="VALUE">
                      <a:rPr lang="en-US" altLang="ja-JP" baseline="0" smtClean="0"/>
                      <a:pPr>
                        <a:defRPr sz="1000"/>
                      </a:pPr>
                      <a:t>[値]</a:t>
                    </a:fld>
                    <a:r>
                      <a:rPr lang="ja-JP" altLang="en-US" baseline="0" dirty="0"/>
                      <a:t>人</a:t>
                    </a:r>
                    <a:r>
                      <a:rPr lang="en-US" altLang="ja-JP" baseline="0" dirty="0"/>
                      <a:t>, </a:t>
                    </a:r>
                    <a:fld id="{49C47DB3-096F-4834-95DB-943EFE8357A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74758774729839"/>
                      <c:h val="7.7488695953657025E-2"/>
                    </c:manualLayout>
                  </c15:layout>
                  <c15:dlblFieldTable/>
                  <c15:showDataLabelsRange val="0"/>
                </c:ext>
                <c:ext xmlns:c16="http://schemas.microsoft.com/office/drawing/2014/chart" uri="{C3380CC4-5D6E-409C-BE32-E72D297353CC}">
                  <c16:uniqueId val="{0000000F-6375-466E-BBB8-BB82A55FEF22}"/>
                </c:ext>
              </c:extLst>
            </c:dLbl>
            <c:dLbl>
              <c:idx val="8"/>
              <c:layout>
                <c:manualLayout>
                  <c:x val="-4.4750417449470788E-2"/>
                  <c:y val="-6.5462747609577418E-2"/>
                </c:manualLayout>
              </c:layout>
              <c:tx>
                <c:rich>
                  <a:bodyPr/>
                  <a:lstStyle/>
                  <a:p>
                    <a:fld id="{457774B2-8AD1-4299-B661-B9579A83F7DC}" type="CATEGORYNAME">
                      <a:rPr lang="ja-JP" altLang="en-US"/>
                      <a:pPr/>
                      <a:t>[分類名]</a:t>
                    </a:fld>
                    <a:r>
                      <a:rPr lang="en-US" altLang="ja-JP" baseline="0" dirty="0"/>
                      <a:t>, </a:t>
                    </a:r>
                    <a:fld id="{836A5B2D-C1C7-4D4A-99A6-0E531404FB56}" type="VALUE">
                      <a:rPr lang="en-US" altLang="ja-JP" baseline="0" smtClean="0"/>
                      <a:pPr/>
                      <a:t>[値]</a:t>
                    </a:fld>
                    <a:r>
                      <a:rPr lang="ja-JP" altLang="en-US" baseline="0" dirty="0"/>
                      <a:t>人</a:t>
                    </a:r>
                    <a:r>
                      <a:rPr lang="en-US" altLang="ja-JP" baseline="0" dirty="0"/>
                      <a:t>, </a:t>
                    </a:r>
                    <a:fld id="{0A12FB68-8557-4C85-9DEC-36E911340D5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6375-466E-BBB8-BB82A55FEF22}"/>
                </c:ext>
              </c:extLst>
            </c:dLbl>
            <c:dLbl>
              <c:idx val="9"/>
              <c:layout>
                <c:manualLayout>
                  <c:x val="0.10494687986575289"/>
                  <c:y val="-6.036649668462794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3-6375-466E-BBB8-BB82A55FEF22}"/>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6375-466E-BBB8-BB82A55FEF2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自宅（家族と同居）</c:v>
                </c:pt>
                <c:pt idx="1">
                  <c:v>自宅（単身）</c:v>
                </c:pt>
                <c:pt idx="2">
                  <c:v>グループホーム</c:v>
                </c:pt>
                <c:pt idx="3">
                  <c:v>病院（精神科）</c:v>
                </c:pt>
                <c:pt idx="4">
                  <c:v>病院（その他）</c:v>
                </c:pt>
                <c:pt idx="5">
                  <c:v>高齢者施設</c:v>
                </c:pt>
                <c:pt idx="6">
                  <c:v>入所施設（障がい者）</c:v>
                </c:pt>
                <c:pt idx="7">
                  <c:v>その他</c:v>
                </c:pt>
                <c:pt idx="8">
                  <c:v>不明</c:v>
                </c:pt>
              </c:strCache>
            </c:strRef>
          </c:cat>
          <c:val>
            <c:numRef>
              <c:f>Sheet1!$B$2:$B$10</c:f>
              <c:numCache>
                <c:formatCode>General</c:formatCode>
                <c:ptCount val="9"/>
                <c:pt idx="0">
                  <c:v>315</c:v>
                </c:pt>
                <c:pt idx="1">
                  <c:v>25</c:v>
                </c:pt>
                <c:pt idx="2">
                  <c:v>183</c:v>
                </c:pt>
                <c:pt idx="3">
                  <c:v>24</c:v>
                </c:pt>
                <c:pt idx="4">
                  <c:v>10</c:v>
                </c:pt>
                <c:pt idx="5">
                  <c:v>11</c:v>
                </c:pt>
                <c:pt idx="6">
                  <c:v>34</c:v>
                </c:pt>
                <c:pt idx="7">
                  <c:v>17</c:v>
                </c:pt>
                <c:pt idx="8">
                  <c:v>1</c:v>
                </c:pt>
              </c:numCache>
            </c:numRef>
          </c:val>
          <c:extLst>
            <c:ext xmlns:c16="http://schemas.microsoft.com/office/drawing/2014/chart" uri="{C3380CC4-5D6E-409C-BE32-E72D297353CC}">
              <c16:uniqueId val="{00000016-6375-466E-BBB8-BB82A55FEF2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906-44C4-9BBE-EB8EDEED46B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906-44C4-9BBE-EB8EDEED46B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906-44C4-9BBE-EB8EDEED46B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906-44C4-9BBE-EB8EDEED46B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9906-44C4-9BBE-EB8EDEED46B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9906-44C4-9BBE-EB8EDEED46B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9906-44C4-9BBE-EB8EDEED46B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9906-44C4-9BBE-EB8EDEED46B2}"/>
              </c:ext>
            </c:extLst>
          </c:dPt>
          <c:dLbls>
            <c:dLbl>
              <c:idx val="0"/>
              <c:layout>
                <c:manualLayout>
                  <c:x val="6.6304399311793091E-2"/>
                  <c:y val="-2.7894131752768611E-4"/>
                </c:manualLayout>
              </c:layout>
              <c:tx>
                <c:rich>
                  <a:bodyPr/>
                  <a:lstStyle/>
                  <a:p>
                    <a:fld id="{5B42238A-D18D-4EB5-987D-0249242D2771}" type="CATEGORYNAME">
                      <a:rPr lang="ja-JP" altLang="en-US"/>
                      <a:pPr/>
                      <a:t>[分類名]</a:t>
                    </a:fld>
                    <a:r>
                      <a:rPr lang="en-US" altLang="ja-JP" baseline="0" dirty="0"/>
                      <a:t>, </a:t>
                    </a:r>
                    <a:fld id="{3C048CAA-A53E-474D-BB7E-9F35D8FCB6DF}" type="VALUE">
                      <a:rPr lang="en-US" altLang="ja-JP" baseline="0" smtClean="0"/>
                      <a:pPr/>
                      <a:t>[値]</a:t>
                    </a:fld>
                    <a:r>
                      <a:rPr lang="ja-JP" altLang="en-US" baseline="0" dirty="0"/>
                      <a:t>人</a:t>
                    </a:r>
                    <a:r>
                      <a:rPr lang="en-US" altLang="ja-JP" baseline="0" dirty="0"/>
                      <a:t>, </a:t>
                    </a:r>
                    <a:fld id="{70DF8EA6-13F5-4D73-B93C-556593F6BE82}"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038515693861396"/>
                      <c:h val="0.18401085764951614"/>
                    </c:manualLayout>
                  </c15:layout>
                  <c15:dlblFieldTable/>
                  <c15:showDataLabelsRange val="0"/>
                </c:ext>
                <c:ext xmlns:c16="http://schemas.microsoft.com/office/drawing/2014/chart" uri="{C3380CC4-5D6E-409C-BE32-E72D297353CC}">
                  <c16:uniqueId val="{00000001-9906-44C4-9BBE-EB8EDEED46B2}"/>
                </c:ext>
              </c:extLst>
            </c:dLbl>
            <c:dLbl>
              <c:idx val="1"/>
              <c:layout>
                <c:manualLayout>
                  <c:x val="5.4412404574450492E-2"/>
                  <c:y val="-2.5424242517643195E-2"/>
                </c:manualLayout>
              </c:layout>
              <c:tx>
                <c:rich>
                  <a:bodyPr/>
                  <a:lstStyle/>
                  <a:p>
                    <a:fld id="{B87C983D-DF18-429E-BF18-53907845DE76}" type="CATEGORYNAME">
                      <a:rPr lang="ja-JP" altLang="en-US"/>
                      <a:pPr/>
                      <a:t>[分類名]</a:t>
                    </a:fld>
                    <a:r>
                      <a:rPr lang="en-US" altLang="ja-JP" baseline="0" dirty="0"/>
                      <a:t>, </a:t>
                    </a:r>
                    <a:fld id="{0C718FA6-78BB-49A4-8941-A0DF1D58953B}" type="VALUE">
                      <a:rPr lang="en-US" altLang="ja-JP" baseline="0" smtClean="0"/>
                      <a:pPr/>
                      <a:t>[値]</a:t>
                    </a:fld>
                    <a:r>
                      <a:rPr lang="ja-JP" altLang="en-US" baseline="0" dirty="0"/>
                      <a:t>人</a:t>
                    </a:r>
                    <a:r>
                      <a:rPr lang="en-US" altLang="ja-JP" baseline="0" dirty="0"/>
                      <a:t>, </a:t>
                    </a:r>
                    <a:fld id="{DCB0711D-DC23-492A-9DE0-7F2FC080B07B}"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906-44C4-9BBE-EB8EDEED46B2}"/>
                </c:ext>
              </c:extLst>
            </c:dLbl>
            <c:dLbl>
              <c:idx val="2"/>
              <c:layout>
                <c:manualLayout>
                  <c:x val="0.12684388748279302"/>
                  <c:y val="-3.38856363880596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FD7C264-8D05-4A25-B7EC-2B0857617339}" type="CATEGORYNAME">
                      <a:rPr lang="ja-JP" altLang="en-US"/>
                      <a:pPr>
                        <a:defRPr sz="1000"/>
                      </a:pPr>
                      <a:t>[分類名]</a:t>
                    </a:fld>
                    <a:r>
                      <a:rPr lang="en-US" altLang="ja-JP" baseline="0" dirty="0"/>
                      <a:t>, </a:t>
                    </a:r>
                    <a:fld id="{8A90246E-68E3-40FB-AF0B-1F6833445231}" type="VALUE">
                      <a:rPr lang="en-US" altLang="ja-JP" baseline="0" smtClean="0"/>
                      <a:pPr>
                        <a:defRPr sz="1000"/>
                      </a:pPr>
                      <a:t>[値]</a:t>
                    </a:fld>
                    <a:r>
                      <a:rPr lang="ja-JP" altLang="en-US" baseline="0" dirty="0"/>
                      <a:t>人</a:t>
                    </a:r>
                    <a:r>
                      <a:rPr lang="en-US" altLang="ja-JP" baseline="0" dirty="0"/>
                      <a:t>, </a:t>
                    </a:r>
                    <a:fld id="{0B3AD261-C321-469E-9997-9C0023D8897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25979092280801"/>
                      <c:h val="0.1349439607691888"/>
                    </c:manualLayout>
                  </c15:layout>
                  <c15:dlblFieldTable/>
                  <c15:showDataLabelsRange val="0"/>
                </c:ext>
                <c:ext xmlns:c16="http://schemas.microsoft.com/office/drawing/2014/chart" uri="{C3380CC4-5D6E-409C-BE32-E72D297353CC}">
                  <c16:uniqueId val="{00000005-9906-44C4-9BBE-EB8EDEED46B2}"/>
                </c:ext>
              </c:extLst>
            </c:dLbl>
            <c:dLbl>
              <c:idx val="3"/>
              <c:layout>
                <c:manualLayout>
                  <c:x val="-2.3845182783811644E-2"/>
                  <c:y val="-3.49882715263669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1FDA932-1E0A-4477-97EA-4BC395B485B9}" type="CATEGORYNAME">
                      <a:rPr lang="ja-JP" altLang="en-US"/>
                      <a:pPr>
                        <a:defRPr sz="1000"/>
                      </a:pPr>
                      <a:t>[分類名]</a:t>
                    </a:fld>
                    <a:r>
                      <a:rPr lang="en-US" altLang="ja-JP" baseline="0" dirty="0"/>
                      <a:t>, </a:t>
                    </a:r>
                    <a:fld id="{C0D70F10-DBC8-46A2-9B11-B7129C93522A}" type="VALUE">
                      <a:rPr lang="en-US" altLang="ja-JP" baseline="0" smtClean="0"/>
                      <a:pPr>
                        <a:defRPr sz="1000"/>
                      </a:pPr>
                      <a:t>[値]</a:t>
                    </a:fld>
                    <a:r>
                      <a:rPr lang="ja-JP" altLang="en-US" baseline="0" dirty="0"/>
                      <a:t>人</a:t>
                    </a:r>
                    <a:r>
                      <a:rPr lang="en-US" altLang="ja-JP" baseline="0" dirty="0"/>
                      <a:t>, </a:t>
                    </a:r>
                    <a:fld id="{AF41017A-3BB9-4A7D-8D18-0E8D7F6F0AA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23100732778583"/>
                      <c:h val="9.7860737893736491E-2"/>
                    </c:manualLayout>
                  </c15:layout>
                  <c15:dlblFieldTable/>
                  <c15:showDataLabelsRange val="0"/>
                </c:ext>
                <c:ext xmlns:c16="http://schemas.microsoft.com/office/drawing/2014/chart" uri="{C3380CC4-5D6E-409C-BE32-E72D297353CC}">
                  <c16:uniqueId val="{00000007-9906-44C4-9BBE-EB8EDEED46B2}"/>
                </c:ext>
              </c:extLst>
            </c:dLbl>
            <c:dLbl>
              <c:idx val="4"/>
              <c:layout>
                <c:manualLayout>
                  <c:x val="-8.2930824880111165E-2"/>
                  <c:y val="-0.2479134227140960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3101114-3D7B-4CF2-BF08-F34A71E09DD1}" type="CATEGORYNAME">
                      <a:rPr lang="ja-JP" altLang="en-US"/>
                      <a:pPr>
                        <a:defRPr sz="1000"/>
                      </a:pPr>
                      <a:t>[分類名]</a:t>
                    </a:fld>
                    <a:r>
                      <a:rPr lang="en-US" altLang="ja-JP" baseline="0" dirty="0"/>
                      <a:t>, </a:t>
                    </a:r>
                    <a:fld id="{B3A8C17A-8EAD-486D-A8C2-B5ED5B2B2C1C}" type="VALUE">
                      <a:rPr lang="en-US" altLang="ja-JP" baseline="0" smtClean="0"/>
                      <a:pPr>
                        <a:defRPr sz="1000"/>
                      </a:pPr>
                      <a:t>[値]</a:t>
                    </a:fld>
                    <a:r>
                      <a:rPr lang="ja-JP" altLang="en-US" baseline="0" dirty="0"/>
                      <a:t>人</a:t>
                    </a:r>
                    <a:r>
                      <a:rPr lang="en-US" altLang="ja-JP" baseline="0" dirty="0"/>
                      <a:t>, </a:t>
                    </a:r>
                    <a:fld id="{39C94971-ACD1-4793-97B6-5C91814215E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9906-44C4-9BBE-EB8EDEED46B2}"/>
                </c:ext>
              </c:extLst>
            </c:dLbl>
            <c:dLbl>
              <c:idx val="5"/>
              <c:layout>
                <c:manualLayout>
                  <c:x val="0"/>
                  <c:y val="-0.141977695323827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B387B54-FE58-4E6D-BBA1-B35F1C1C1C77}" type="CATEGORYNAME">
                      <a:rPr lang="ja-JP" altLang="en-US"/>
                      <a:pPr>
                        <a:defRPr sz="1000"/>
                      </a:pPr>
                      <a:t>[分類名]</a:t>
                    </a:fld>
                    <a:r>
                      <a:rPr lang="en-US" altLang="ja-JP" baseline="0" dirty="0"/>
                      <a:t>, </a:t>
                    </a:r>
                    <a:fld id="{64670521-3D67-4A5C-B19D-088330F0F4E0}" type="VALUE">
                      <a:rPr lang="en-US" altLang="ja-JP" baseline="0" smtClean="0"/>
                      <a:pPr>
                        <a:defRPr sz="1000"/>
                      </a:pPr>
                      <a:t>[値]</a:t>
                    </a:fld>
                    <a:r>
                      <a:rPr lang="ja-JP" altLang="en-US" baseline="0" dirty="0"/>
                      <a:t>人</a:t>
                    </a:r>
                    <a:r>
                      <a:rPr lang="en-US" altLang="ja-JP" baseline="0" dirty="0"/>
                      <a:t>, </a:t>
                    </a:r>
                    <a:fld id="{277E9544-3109-4FAF-8DA8-285B0BEA61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83060190925794"/>
                      <c:h val="0.13181876038981982"/>
                    </c:manualLayout>
                  </c15:layout>
                  <c15:dlblFieldTable/>
                  <c15:showDataLabelsRange val="0"/>
                </c:ext>
                <c:ext xmlns:c16="http://schemas.microsoft.com/office/drawing/2014/chart" uri="{C3380CC4-5D6E-409C-BE32-E72D297353CC}">
                  <c16:uniqueId val="{0000000B-9906-44C4-9BBE-EB8EDEED46B2}"/>
                </c:ext>
              </c:extLst>
            </c:dLbl>
            <c:dLbl>
              <c:idx val="6"/>
              <c:layout>
                <c:manualLayout>
                  <c:x val="-0.22386750910324596"/>
                  <c:y val="1.078238797510722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15E339-CB8C-4D83-824C-2DC8AAFB8A19}" type="CATEGORYNAME">
                      <a:rPr lang="ja-JP" altLang="en-US"/>
                      <a:pPr>
                        <a:defRPr sz="1000"/>
                      </a:pPr>
                      <a:t>[分類名]</a:t>
                    </a:fld>
                    <a:r>
                      <a:rPr lang="en-US" altLang="ja-JP" baseline="0" dirty="0"/>
                      <a:t>, </a:t>
                    </a:r>
                    <a:fld id="{47F33013-7222-4AB2-97EA-5273582234E3}" type="VALUE">
                      <a:rPr lang="en-US" altLang="ja-JP" baseline="0" smtClean="0"/>
                      <a:pPr>
                        <a:defRPr sz="1000"/>
                      </a:pPr>
                      <a:t>[値]</a:t>
                    </a:fld>
                    <a:r>
                      <a:rPr lang="ja-JP" altLang="en-US" baseline="0" dirty="0"/>
                      <a:t>人</a:t>
                    </a:r>
                    <a:r>
                      <a:rPr lang="en-US" altLang="ja-JP" baseline="0" dirty="0"/>
                      <a:t>, </a:t>
                    </a:r>
                    <a:fld id="{00EEC28D-5494-4F3F-BD50-6D483DAF2C14}"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433375786187012"/>
                      <c:h val="9.9491526883613915E-2"/>
                    </c:manualLayout>
                  </c15:layout>
                  <c15:dlblFieldTable/>
                  <c15:showDataLabelsRange val="0"/>
                </c:ext>
                <c:ext xmlns:c16="http://schemas.microsoft.com/office/drawing/2014/chart" uri="{C3380CC4-5D6E-409C-BE32-E72D297353CC}">
                  <c16:uniqueId val="{0000000D-9906-44C4-9BBE-EB8EDEED46B2}"/>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F336C31-9B04-45BA-96AB-75699D601177}" type="CATEGORYNAME">
                      <a:rPr lang="ja-JP" altLang="en-US"/>
                      <a:pPr>
                        <a:defRPr sz="1000"/>
                      </a:pPr>
                      <a:t>[分類名]</a:t>
                    </a:fld>
                    <a:r>
                      <a:rPr lang="en-US" altLang="ja-JP" baseline="0" dirty="0"/>
                      <a:t>, </a:t>
                    </a:r>
                    <a:fld id="{EF0E3334-9050-42A5-AE9C-16247B932CEE}" type="VALUE">
                      <a:rPr lang="en-US" altLang="ja-JP" baseline="0" smtClean="0"/>
                      <a:pPr>
                        <a:defRPr sz="1000"/>
                      </a:pPr>
                      <a:t>[値]</a:t>
                    </a:fld>
                    <a:r>
                      <a:rPr lang="ja-JP" altLang="en-US" baseline="0" dirty="0"/>
                      <a:t>人</a:t>
                    </a:r>
                    <a:r>
                      <a:rPr lang="en-US" altLang="ja-JP" baseline="0" dirty="0"/>
                      <a:t>, </a:t>
                    </a:r>
                    <a:fld id="{35DD2563-75A9-4598-899D-714DF85D6CEA}"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9906-44C4-9BBE-EB8EDEED46B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78</c:v>
                </c:pt>
                <c:pt idx="1">
                  <c:v>33</c:v>
                </c:pt>
                <c:pt idx="2">
                  <c:v>235</c:v>
                </c:pt>
                <c:pt idx="3">
                  <c:v>26</c:v>
                </c:pt>
                <c:pt idx="4">
                  <c:v>3</c:v>
                </c:pt>
                <c:pt idx="5">
                  <c:v>233</c:v>
                </c:pt>
                <c:pt idx="6">
                  <c:v>1</c:v>
                </c:pt>
                <c:pt idx="7">
                  <c:v>11</c:v>
                </c:pt>
              </c:numCache>
            </c:numRef>
          </c:val>
          <c:extLst>
            <c:ext xmlns:c16="http://schemas.microsoft.com/office/drawing/2014/chart" uri="{C3380CC4-5D6E-409C-BE32-E72D297353CC}">
              <c16:uniqueId val="{00000010-9906-44C4-9BBE-EB8EDEED46B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5500447214000929"/>
          <c:y val="6.1231045378177432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3281112523947242"/>
          <c:y val="4.8058935808091389E-2"/>
          <c:w val="0.84393540367401465"/>
          <c:h val="0.6126229736701202"/>
        </c:manualLayout>
      </c:layout>
      <c:barChart>
        <c:barDir val="col"/>
        <c:grouping val="clustered"/>
        <c:varyColors val="0"/>
        <c:ser>
          <c:idx val="0"/>
          <c:order val="0"/>
          <c:tx>
            <c:strRef>
              <c:f>Sheet1!$B$1</c:f>
              <c:strCache>
                <c:ptCount val="1"/>
                <c:pt idx="0">
                  <c:v>家族等の年代（父）</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12"/>
              <c:layout>
                <c:manualLayout>
                  <c:x val="-4.6295513842093523E-2"/>
                  <c:y val="0.1061893626687254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E2-4B56-A725-D0DFD0A39E24}"/>
                </c:ext>
              </c:extLst>
            </c:dLbl>
            <c:dLbl>
              <c:idx val="13"/>
              <c:layout>
                <c:manualLayout>
                  <c:x val="-1.2626049229662024E-2"/>
                  <c:y val="4.71952722972113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E2-4B56-A725-D0DFD0A39E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45歳～49歳</c:v>
                </c:pt>
                <c:pt idx="2">
                  <c:v>50歳～54歳</c:v>
                </c:pt>
                <c:pt idx="3">
                  <c:v>55歳～59歳</c:v>
                </c:pt>
                <c:pt idx="4">
                  <c:v>60歳～64歳</c:v>
                </c:pt>
                <c:pt idx="5">
                  <c:v>65歳～69歳</c:v>
                </c:pt>
                <c:pt idx="6">
                  <c:v>70歳～74歳</c:v>
                </c:pt>
                <c:pt idx="7">
                  <c:v>75歳～79歳</c:v>
                </c:pt>
                <c:pt idx="8">
                  <c:v>80歳～84歳</c:v>
                </c:pt>
                <c:pt idx="9">
                  <c:v>85歳～89歳</c:v>
                </c:pt>
                <c:pt idx="10">
                  <c:v>90歳～94歳</c:v>
                </c:pt>
                <c:pt idx="11">
                  <c:v>95歳～99歳</c:v>
                </c:pt>
                <c:pt idx="12">
                  <c:v>故</c:v>
                </c:pt>
                <c:pt idx="13">
                  <c:v>不明</c:v>
                </c:pt>
              </c:strCache>
            </c:strRef>
          </c:cat>
          <c:val>
            <c:numRef>
              <c:f>Sheet1!$B$2:$B$15</c:f>
              <c:numCache>
                <c:formatCode>General</c:formatCode>
                <c:ptCount val="14"/>
                <c:pt idx="0">
                  <c:v>0</c:v>
                </c:pt>
                <c:pt idx="1">
                  <c:v>0</c:v>
                </c:pt>
                <c:pt idx="2">
                  <c:v>7</c:v>
                </c:pt>
                <c:pt idx="3">
                  <c:v>14</c:v>
                </c:pt>
                <c:pt idx="4">
                  <c:v>33</c:v>
                </c:pt>
                <c:pt idx="5">
                  <c:v>56</c:v>
                </c:pt>
                <c:pt idx="6">
                  <c:v>65</c:v>
                </c:pt>
                <c:pt idx="7">
                  <c:v>58</c:v>
                </c:pt>
                <c:pt idx="8">
                  <c:v>52</c:v>
                </c:pt>
                <c:pt idx="9">
                  <c:v>35</c:v>
                </c:pt>
                <c:pt idx="10">
                  <c:v>5</c:v>
                </c:pt>
                <c:pt idx="11">
                  <c:v>1</c:v>
                </c:pt>
                <c:pt idx="12">
                  <c:v>161</c:v>
                </c:pt>
                <c:pt idx="13">
                  <c:v>133</c:v>
                </c:pt>
              </c:numCache>
            </c:numRef>
          </c:val>
          <c:extLst>
            <c:ext xmlns:c16="http://schemas.microsoft.com/office/drawing/2014/chart" uri="{C3380CC4-5D6E-409C-BE32-E72D297353CC}">
              <c16:uniqueId val="{00000002-2BE2-4B56-A725-D0DFD0A39E24}"/>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763052136967116"/>
          <c:y val="4.4476493891117158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5385454062224219"/>
          <c:y val="3.9342810322710725E-2"/>
          <c:w val="0.81424829753797801"/>
          <c:h val="0.62828808292074245"/>
        </c:manualLayout>
      </c:layout>
      <c:barChart>
        <c:barDir val="col"/>
        <c:grouping val="clustered"/>
        <c:varyColors val="0"/>
        <c:ser>
          <c:idx val="0"/>
          <c:order val="0"/>
          <c:tx>
            <c:strRef>
              <c:f>Sheet1!$B$1</c:f>
              <c:strCache>
                <c:ptCount val="1"/>
                <c:pt idx="0">
                  <c:v>家族等の年代（母）</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5"/>
              <c:layout>
                <c:manualLayout>
                  <c:x val="0"/>
                  <c:y val="1.769822711145423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13-4CCF-AEE3-888D3D0F8AE6}"/>
                </c:ext>
              </c:extLst>
            </c:dLbl>
            <c:dLbl>
              <c:idx val="8"/>
              <c:layout>
                <c:manualLayout>
                  <c:x val="-4.2086830765539571E-3"/>
                  <c:y val="2.949704518575706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13-4CCF-AEE3-888D3D0F8AE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故</c:v>
                </c:pt>
                <c:pt idx="13">
                  <c:v>不明</c:v>
                </c:pt>
              </c:strCache>
            </c:strRef>
          </c:cat>
          <c:val>
            <c:numRef>
              <c:f>Sheet1!$B$2:$B$15</c:f>
              <c:numCache>
                <c:formatCode>General</c:formatCode>
                <c:ptCount val="14"/>
                <c:pt idx="0">
                  <c:v>0</c:v>
                </c:pt>
                <c:pt idx="1">
                  <c:v>0</c:v>
                </c:pt>
                <c:pt idx="2">
                  <c:v>3</c:v>
                </c:pt>
                <c:pt idx="3">
                  <c:v>16</c:v>
                </c:pt>
                <c:pt idx="4">
                  <c:v>36</c:v>
                </c:pt>
                <c:pt idx="5">
                  <c:v>76</c:v>
                </c:pt>
                <c:pt idx="6">
                  <c:v>71</c:v>
                </c:pt>
                <c:pt idx="7">
                  <c:v>92</c:v>
                </c:pt>
                <c:pt idx="8">
                  <c:v>96</c:v>
                </c:pt>
                <c:pt idx="9">
                  <c:v>83</c:v>
                </c:pt>
                <c:pt idx="10">
                  <c:v>35</c:v>
                </c:pt>
                <c:pt idx="11">
                  <c:v>6</c:v>
                </c:pt>
                <c:pt idx="12">
                  <c:v>74</c:v>
                </c:pt>
                <c:pt idx="13">
                  <c:v>32</c:v>
                </c:pt>
              </c:numCache>
            </c:numRef>
          </c:val>
          <c:extLst>
            <c:ext xmlns:c16="http://schemas.microsoft.com/office/drawing/2014/chart" uri="{C3380CC4-5D6E-409C-BE32-E72D297353CC}">
              <c16:uniqueId val="{00000002-BF13-4CCF-AEE3-888D3D0F8AE6}"/>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8F6D-4424-A0FA-6A56748D8018}"/>
              </c:ext>
            </c:extLst>
          </c:dPt>
          <c:dLbls>
            <c:dLbl>
              <c:idx val="0"/>
              <c:layout>
                <c:manualLayout>
                  <c:x val="-5.1086390443022718E-3"/>
                  <c:y val="0.14379900435762763"/>
                </c:manualLayout>
              </c:layout>
              <c:tx>
                <c:rich>
                  <a:bodyPr/>
                  <a:lstStyle/>
                  <a:p>
                    <a:fld id="{3DAE1D8A-CB7D-425A-95C2-B147A3C13BCC}" type="CATEGORYNAME">
                      <a:rPr lang="zh-CN" altLang="en-US"/>
                      <a:pPr/>
                      <a:t>[分類名]</a:t>
                    </a:fld>
                    <a:r>
                      <a:rPr lang="en-US" altLang="zh-CN" baseline="0" dirty="0"/>
                      <a:t>, </a:t>
                    </a:r>
                  </a:p>
                  <a:p>
                    <a:fld id="{67EFCDCB-7D8D-4BE1-B2A4-ECBEAF05FC89}" type="VALUE">
                      <a:rPr lang="en-US" altLang="zh-CN" baseline="0" smtClean="0"/>
                      <a:pPr/>
                      <a:t>[値]</a:t>
                    </a:fld>
                    <a:r>
                      <a:rPr lang="zh-CN" altLang="en-US" baseline="0" dirty="0"/>
                      <a:t>人</a:t>
                    </a:r>
                    <a:r>
                      <a:rPr lang="en-US" altLang="zh-CN" baseline="0" dirty="0"/>
                      <a:t>, </a:t>
                    </a:r>
                    <a:fld id="{E9CAF04A-349D-46BE-84AB-AC0DD5B763A8}"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F6D-4424-A0FA-6A56748D8018}"/>
                </c:ext>
              </c:extLst>
            </c:dLbl>
            <c:dLbl>
              <c:idx val="1"/>
              <c:layout>
                <c:manualLayout>
                  <c:x val="-6.5414182719583838E-2"/>
                  <c:y val="8.8967734493923312E-2"/>
                </c:manualLayout>
              </c:layout>
              <c:tx>
                <c:rich>
                  <a:bodyPr/>
                  <a:lstStyle/>
                  <a:p>
                    <a:r>
                      <a:rPr lang="ja-JP" altLang="en-US" baseline="0" dirty="0">
                        <a:latin typeface="+mn-lt"/>
                      </a:rPr>
                      <a:t>未調査・不明</a:t>
                    </a:r>
                  </a:p>
                  <a:p>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F6D-4424-A0FA-6A56748D8018}"/>
                </c:ext>
              </c:extLst>
            </c:dLbl>
            <c:dLbl>
              <c:idx val="2"/>
              <c:layout>
                <c:manualLayout>
                  <c:x val="0.22987657365139494"/>
                  <c:y val="-2.4082566944305002E-2"/>
                </c:manualLayout>
              </c:layout>
              <c:tx>
                <c:rich>
                  <a:bodyPr/>
                  <a:lstStyle/>
                  <a:p>
                    <a:fld id="{C7F3D98A-D2DD-4C18-A0F7-20C9FEFB6C49}" type="CATEGORYNAME">
                      <a:rPr lang="ja-JP" altLang="en-US"/>
                      <a:pPr/>
                      <a:t>[分類名]</a:t>
                    </a:fld>
                    <a:r>
                      <a:rPr lang="en-US" altLang="ja-JP" baseline="0" dirty="0"/>
                      <a:t>, </a:t>
                    </a:r>
                    <a:fld id="{F53AF314-B2EA-4D5F-AF99-8813E0EF8BAF}"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F6D-4424-A0FA-6A56748D8018}"/>
                </c:ext>
              </c:extLst>
            </c:dLbl>
            <c:dLbl>
              <c:idx val="3"/>
              <c:layout>
                <c:manualLayout>
                  <c:x val="7.4594967515936625E-2"/>
                  <c:y val="5.9262815253808658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8A8CB20-D011-43BF-9F3E-68455AD9AE2B}" type="CATEGORYNAME">
                      <a:rPr lang="en-US" altLang="ja-JP"/>
                      <a:pPr>
                        <a:defRPr/>
                      </a:pPr>
                      <a:t>[分類名]</a:t>
                    </a:fld>
                    <a:r>
                      <a:rPr lang="en-US" altLang="ja-JP" baseline="0" dirty="0"/>
                      <a:t>, </a:t>
                    </a:r>
                    <a:fld id="{6A1E16DC-E598-4F1E-9195-02CDCA3071A6}"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426272959235628"/>
                      <c:h val="0.11388857751373163"/>
                    </c:manualLayout>
                  </c15:layout>
                  <c15:dlblFieldTable/>
                  <c15:showDataLabelsRange val="0"/>
                </c:ext>
                <c:ext xmlns:c16="http://schemas.microsoft.com/office/drawing/2014/chart" uri="{C3380CC4-5D6E-409C-BE32-E72D297353CC}">
                  <c16:uniqueId val="{00000007-8F6D-4424-A0FA-6A56748D8018}"/>
                </c:ext>
              </c:extLst>
            </c:dLbl>
            <c:dLbl>
              <c:idx val="4"/>
              <c:layout>
                <c:manualLayout>
                  <c:x val="-6.1129283081229072E-2"/>
                  <c:y val="0"/>
                </c:manualLayout>
              </c:layout>
              <c:tx>
                <c:rich>
                  <a:bodyPr/>
                  <a:lstStyle/>
                  <a:p>
                    <a:fld id="{DF861691-51DC-4065-87F9-A91B05A4954E}" type="CATEGORYNAME">
                      <a:rPr lang="en-US" altLang="ja-JP"/>
                      <a:pPr/>
                      <a:t>[分類名]</a:t>
                    </a:fld>
                    <a:r>
                      <a:rPr lang="en-US" altLang="ja-JP" baseline="0" dirty="0"/>
                      <a:t>, </a:t>
                    </a:r>
                  </a:p>
                  <a:p>
                    <a:fld id="{8D937D92-0E86-4906-B154-A7D8D61D138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F6D-4424-A0FA-6A56748D8018}"/>
                </c:ext>
              </c:extLst>
            </c:dLbl>
            <c:dLbl>
              <c:idx val="5"/>
              <c:layout>
                <c:manualLayout>
                  <c:x val="-6.3527946768613961E-3"/>
                  <c:y val="7.4693755763824921E-2"/>
                </c:manualLayout>
              </c:layout>
              <c:tx>
                <c:rich>
                  <a:bodyPr/>
                  <a:lstStyle/>
                  <a:p>
                    <a:fld id="{FB9DA9C3-D746-435B-B798-0EA42D13B7CC}" type="CATEGORYNAME">
                      <a:rPr lang="en-US" altLang="ja-JP"/>
                      <a:pPr/>
                      <a:t>[分類名]</a:t>
                    </a:fld>
                    <a:r>
                      <a:rPr lang="en-US" altLang="ja-JP" baseline="0" dirty="0"/>
                      <a:t>, </a:t>
                    </a:r>
                  </a:p>
                  <a:p>
                    <a:fld id="{A3ACC058-79D6-4A49-BB93-3AB83BBBBE2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F6D-4424-A0FA-6A56748D8018}"/>
                </c:ext>
              </c:extLst>
            </c:dLbl>
            <c:dLbl>
              <c:idx val="6"/>
              <c:layout>
                <c:manualLayout>
                  <c:x val="2.1939653542115814E-2"/>
                  <c:y val="-0.13030156819359628"/>
                </c:manualLayout>
              </c:layout>
              <c:tx>
                <c:rich>
                  <a:bodyPr/>
                  <a:lstStyle/>
                  <a:p>
                    <a:fld id="{6B1B381A-B11B-4DC9-920C-C0A39B1E41C6}" type="CATEGORYNAME">
                      <a:rPr lang="en-US" altLang="ja-JP"/>
                      <a:pPr/>
                      <a:t>[分類名]</a:t>
                    </a:fld>
                    <a:r>
                      <a:rPr lang="en-US" altLang="ja-JP" baseline="0" dirty="0"/>
                      <a:t>, </a:t>
                    </a:r>
                  </a:p>
                  <a:p>
                    <a:fld id="{501938CE-72CE-4E77-ACE8-6714C69A5462}"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8F6D-4424-A0FA-6A56748D8018}"/>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F6D-4424-A0FA-6A56748D801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231</c:v>
                </c:pt>
                <c:pt idx="1">
                  <c:v>22</c:v>
                </c:pt>
                <c:pt idx="2">
                  <c:v>2</c:v>
                </c:pt>
                <c:pt idx="3">
                  <c:v>2</c:v>
                </c:pt>
                <c:pt idx="4">
                  <c:v>22</c:v>
                </c:pt>
                <c:pt idx="5">
                  <c:v>91</c:v>
                </c:pt>
                <c:pt idx="6">
                  <c:v>250</c:v>
                </c:pt>
              </c:numCache>
            </c:numRef>
          </c:val>
          <c:extLst>
            <c:ext xmlns:c16="http://schemas.microsoft.com/office/drawing/2014/chart" uri="{C3380CC4-5D6E-409C-BE32-E72D297353CC}">
              <c16:uniqueId val="{00000010-8F6D-4424-A0FA-6A56748D8018}"/>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8F6D-4424-A0FA-6A56748D801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8F6D-4424-A0FA-6A56748D8018}"/>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706-466D-8130-9F6DEEDF6F3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706-466D-8130-9F6DEEDF6F3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706-466D-8130-9F6DEEDF6F3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706-466D-8130-9F6DEEDF6F3C}"/>
              </c:ext>
            </c:extLst>
          </c:dPt>
          <c:dLbls>
            <c:dLbl>
              <c:idx val="0"/>
              <c:layout>
                <c:manualLayout>
                  <c:x val="9.4821115851340093E-2"/>
                  <c:y val="7.6994540326183858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9706-466D-8130-9F6DEEDF6F3C}"/>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9706-466D-8130-9F6DEEDF6F3C}"/>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70E3E69-0854-46C6-9B5F-7627FF7E3E28}" type="CATEGORYNAME">
                      <a:rPr lang="ja-JP" altLang="en-US"/>
                      <a:pPr>
                        <a:defRPr/>
                      </a:pPr>
                      <a:t>[分類名]</a:t>
                    </a:fld>
                    <a:r>
                      <a:rPr lang="en-US" altLang="ja-JP" baseline="0" dirty="0"/>
                      <a:t>, </a:t>
                    </a:r>
                    <a:fld id="{4BD54797-9301-44A4-9363-4DBF6D7AB985}" type="VALUE">
                      <a:rPr lang="en-US" altLang="ja-JP" baseline="0" smtClean="0"/>
                      <a:pPr>
                        <a:defRPr/>
                      </a:pPr>
                      <a:t>[値]</a:t>
                    </a:fld>
                    <a:r>
                      <a:rPr lang="ja-JP" altLang="en-US" baseline="0" dirty="0"/>
                      <a:t>人</a:t>
                    </a:r>
                    <a:r>
                      <a:rPr lang="en-US" altLang="ja-JP" baseline="0" dirty="0"/>
                      <a:t>, </a:t>
                    </a:r>
                    <a:fld id="{ABEB4BB8-E6C3-44B0-A8D4-3CD71956C49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9706-466D-8130-9F6DEEDF6F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173</c:v>
                </c:pt>
                <c:pt idx="1">
                  <c:v>435</c:v>
                </c:pt>
                <c:pt idx="2">
                  <c:v>12</c:v>
                </c:pt>
              </c:numCache>
            </c:numRef>
          </c:val>
          <c:extLst>
            <c:ext xmlns:c16="http://schemas.microsoft.com/office/drawing/2014/chart" uri="{C3380CC4-5D6E-409C-BE32-E72D297353CC}">
              <c16:uniqueId val="{00000008-9706-466D-8130-9F6DEEDF6F3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C40-4F36-91AE-0F282A5C4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C40-4F36-91AE-0F282A5C4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C40-4F36-91AE-0F282A5C4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C40-4F36-91AE-0F282A5C4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C40-4F36-91AE-0F282A5C4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C40-4F36-91AE-0F282A5C4D55}"/>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0C40-4F36-91AE-0F282A5C4D55}"/>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C40-4F36-91AE-0F282A5C4D55}"/>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40-4F36-91AE-0F282A5C4D55}"/>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40-4F36-91AE-0F282A5C4D55}"/>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C40-4F36-91AE-0F282A5C4D5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481</c:v>
                </c:pt>
                <c:pt idx="1">
                  <c:v>113</c:v>
                </c:pt>
                <c:pt idx="2">
                  <c:v>26</c:v>
                </c:pt>
              </c:numCache>
            </c:numRef>
          </c:val>
          <c:extLst>
            <c:ext xmlns:c16="http://schemas.microsoft.com/office/drawing/2014/chart" uri="{C3380CC4-5D6E-409C-BE32-E72D297353CC}">
              <c16:uniqueId val="{0000000C-0C40-4F36-91AE-0F282A5C4D5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565-42F3-9F8F-4341B42E6C1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565-42F3-9F8F-4341B42E6C1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565-42F3-9F8F-4341B42E6C1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565-42F3-9F8F-4341B42E6C1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565-42F3-9F8F-4341B42E6C1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5565-42F3-9F8F-4341B42E6C14}"/>
              </c:ext>
            </c:extLst>
          </c:dPt>
          <c:dLbls>
            <c:dLbl>
              <c:idx val="0"/>
              <c:layout>
                <c:manualLayout>
                  <c:x val="7.126553667533661E-3"/>
                  <c:y val="-0.1824529958180811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411885649222979"/>
                      <c:h val="0.26022418505095302"/>
                    </c:manualLayout>
                  </c15:layout>
                  <c15:dlblFieldTable/>
                  <c15:showDataLabelsRange val="0"/>
                </c:ext>
                <c:ext xmlns:c16="http://schemas.microsoft.com/office/drawing/2014/chart" uri="{C3380CC4-5D6E-409C-BE32-E72D297353CC}">
                  <c16:uniqueId val="{00000001-5565-42F3-9F8F-4341B42E6C14}"/>
                </c:ext>
              </c:extLst>
            </c:dLbl>
            <c:dLbl>
              <c:idx val="1"/>
              <c:layout>
                <c:manualLayout>
                  <c:x val="-4.7850228520080723E-2"/>
                  <c:y val="-0.1554206495483717"/>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465930951872022"/>
                      <c:h val="0.23228307486977681"/>
                    </c:manualLayout>
                  </c15:layout>
                  <c15:dlblFieldTable/>
                  <c15:showDataLabelsRange val="0"/>
                </c:ext>
                <c:ext xmlns:c16="http://schemas.microsoft.com/office/drawing/2014/chart" uri="{C3380CC4-5D6E-409C-BE32-E72D297353CC}">
                  <c16:uniqueId val="{00000003-5565-42F3-9F8F-4341B42E6C14}"/>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5565-42F3-9F8F-4341B42E6C14}"/>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565-42F3-9F8F-4341B42E6C14}"/>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565-42F3-9F8F-4341B42E6C1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315</c:v>
                </c:pt>
                <c:pt idx="1">
                  <c:v>278</c:v>
                </c:pt>
                <c:pt idx="2">
                  <c:v>27</c:v>
                </c:pt>
              </c:numCache>
            </c:numRef>
          </c:val>
          <c:extLst>
            <c:ext xmlns:c16="http://schemas.microsoft.com/office/drawing/2014/chart" uri="{C3380CC4-5D6E-409C-BE32-E72D297353CC}">
              <c16:uniqueId val="{0000000C-5565-42F3-9F8F-4341B42E6C1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399476657475771"/>
          <c:y val="9.9450705614737969E-2"/>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E73-44FB-927E-649A554C1C4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E73-44FB-927E-649A554C1C4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E73-44FB-927E-649A554C1C4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E73-44FB-927E-649A554C1C4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E73-44FB-927E-649A554C1C48}"/>
              </c:ext>
            </c:extLst>
          </c:dPt>
          <c:dLbls>
            <c:dLbl>
              <c:idx val="0"/>
              <c:layout>
                <c:manualLayout>
                  <c:x val="4.5975531338268813E-4"/>
                  <c:y val="-0.48924900792003584"/>
                </c:manualLayout>
              </c:layout>
              <c:tx>
                <c:rich>
                  <a:bodyPr/>
                  <a:lstStyle/>
                  <a:p>
                    <a:fld id="{8AC13F5E-D242-4192-9D0E-173DA83B2355}" type="CATEGORYNAME">
                      <a:rPr lang="ja-JP" altLang="en-US"/>
                      <a:pPr/>
                      <a:t>[分類名]</a:t>
                    </a:fld>
                    <a:r>
                      <a:rPr lang="en-US" altLang="ja-JP" baseline="0" dirty="0"/>
                      <a:t>, </a:t>
                    </a:r>
                    <a:fld id="{B91A1A73-C633-4033-8599-CA33CBA036C1}" type="VALUE">
                      <a:rPr lang="en-US" altLang="ja-JP" baseline="0" smtClean="0"/>
                      <a:pPr/>
                      <a:t>[値]</a:t>
                    </a:fld>
                    <a:r>
                      <a:rPr lang="ja-JP" altLang="en-US" baseline="0" dirty="0"/>
                      <a:t>人</a:t>
                    </a:r>
                    <a:r>
                      <a:rPr lang="en-US" altLang="ja-JP" baseline="0" dirty="0"/>
                      <a:t>, </a:t>
                    </a:r>
                    <a:fld id="{135714BC-DE27-4A66-AF77-D5A3E14D7CE6}"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607589055761482"/>
                      <c:h val="0.30650558328832389"/>
                    </c:manualLayout>
                  </c15:layout>
                  <c15:dlblFieldTable/>
                  <c15:showDataLabelsRange val="0"/>
                </c:ext>
                <c:ext xmlns:c16="http://schemas.microsoft.com/office/drawing/2014/chart" uri="{C3380CC4-5D6E-409C-BE32-E72D297353CC}">
                  <c16:uniqueId val="{00000001-6E73-44FB-927E-649A554C1C48}"/>
                </c:ext>
              </c:extLst>
            </c:dLbl>
            <c:dLbl>
              <c:idx val="1"/>
              <c:layout>
                <c:manualLayout>
                  <c:x val="-2.5219287053419248E-2"/>
                  <c:y val="6.682579958838808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B8017D1-90EB-4BEF-9E06-AEA5698BAE4A}" type="CATEGORYNAME">
                      <a:rPr lang="ja-JP" altLang="en-US"/>
                      <a:pPr>
                        <a:defRPr sz="1000"/>
                      </a:pPr>
                      <a:t>[分類名]</a:t>
                    </a:fld>
                    <a:r>
                      <a:rPr lang="en-US" altLang="ja-JP" baseline="0" dirty="0"/>
                      <a:t>, </a:t>
                    </a:r>
                    <a:fld id="{A4312246-3FF1-45E9-A737-10EE5F0B609E}" type="VALUE">
                      <a:rPr lang="en-US" altLang="ja-JP" baseline="0" smtClean="0"/>
                      <a:pPr>
                        <a:defRPr sz="1000"/>
                      </a:pPr>
                      <a:t>[値]</a:t>
                    </a:fld>
                    <a:r>
                      <a:rPr lang="ja-JP" altLang="en-US" baseline="0" dirty="0"/>
                      <a:t>人</a:t>
                    </a:r>
                    <a:r>
                      <a:rPr lang="en-US" altLang="ja-JP" baseline="0" dirty="0"/>
                      <a:t>, </a:t>
                    </a:r>
                    <a:fld id="{F2EAD79C-A850-49C3-976E-ADB4B40146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23807539902974"/>
                      <c:h val="0.2921891588587881"/>
                    </c:manualLayout>
                  </c15:layout>
                  <c15:dlblFieldTable/>
                  <c15:showDataLabelsRange val="0"/>
                </c:ext>
                <c:ext xmlns:c16="http://schemas.microsoft.com/office/drawing/2014/chart" uri="{C3380CC4-5D6E-409C-BE32-E72D297353CC}">
                  <c16:uniqueId val="{00000003-6E73-44FB-927E-649A554C1C48}"/>
                </c:ext>
              </c:extLst>
            </c:dLbl>
            <c:dLbl>
              <c:idx val="2"/>
              <c:layout>
                <c:manualLayout>
                  <c:x val="-2.3055783661494238E-2"/>
                  <c:y val="-2.4801202265412031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094901071598106"/>
                      <c:h val="0.32885143364467179"/>
                    </c:manualLayout>
                  </c15:layout>
                  <c15:dlblFieldTable/>
                  <c15:showDataLabelsRange val="0"/>
                </c:ext>
                <c:ext xmlns:c16="http://schemas.microsoft.com/office/drawing/2014/chart" uri="{C3380CC4-5D6E-409C-BE32-E72D297353CC}">
                  <c16:uniqueId val="{00000005-6E73-44FB-927E-649A554C1C48}"/>
                </c:ext>
              </c:extLst>
            </c:dLbl>
            <c:dLbl>
              <c:idx val="3"/>
              <c:layout>
                <c:manualLayout>
                  <c:x val="-1.8705835834415346E-2"/>
                  <c:y val="-9.906203489810989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23017D-C637-459F-9AD9-4FDECF11D404}" type="CATEGORYNAME">
                      <a:rPr lang="ja-JP" altLang="en-US"/>
                      <a:pPr>
                        <a:defRPr sz="1000"/>
                      </a:pPr>
                      <a:t>[分類名]</a:t>
                    </a:fld>
                    <a:r>
                      <a:rPr lang="en-US" altLang="ja-JP" baseline="0" dirty="0"/>
                      <a:t>, </a:t>
                    </a:r>
                    <a:fld id="{42CB2D73-9F7C-42FB-8F76-B533EE72B8CE}" type="VALUE">
                      <a:rPr lang="en-US" altLang="ja-JP" baseline="0" smtClean="0"/>
                      <a:pPr>
                        <a:defRPr sz="1000"/>
                      </a:pPr>
                      <a:t>[値]</a:t>
                    </a:fld>
                    <a:r>
                      <a:rPr lang="ja-JP" altLang="en-US" baseline="0" dirty="0"/>
                      <a:t>人</a:t>
                    </a:r>
                    <a:r>
                      <a:rPr lang="en-US" altLang="ja-JP" baseline="0" dirty="0"/>
                      <a:t>, </a:t>
                    </a:r>
                    <a:fld id="{1B8B7BB6-0A25-4FEF-A19D-1B7A203A3BC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322438500099316"/>
                      <c:h val="0.11116276752951335"/>
                    </c:manualLayout>
                  </c15:layout>
                  <c15:dlblFieldTable/>
                  <c15:showDataLabelsRange val="0"/>
                </c:ext>
                <c:ext xmlns:c16="http://schemas.microsoft.com/office/drawing/2014/chart" uri="{C3380CC4-5D6E-409C-BE32-E72D297353CC}">
                  <c16:uniqueId val="{00000007-6E73-44FB-927E-649A554C1C48}"/>
                </c:ext>
              </c:extLst>
            </c:dLbl>
            <c:dLbl>
              <c:idx val="4"/>
              <c:layout>
                <c:manualLayout>
                  <c:x val="-4.2212162210860681E-2"/>
                  <c:y val="-8.3435529266005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4CC60A-3892-4D9B-9F61-2BFEF842C066}" type="CATEGORYNAME">
                      <a:rPr lang="ja-JP" altLang="en-US"/>
                      <a:pPr>
                        <a:defRPr sz="1000"/>
                      </a:pPr>
                      <a:t>[分類名]</a:t>
                    </a:fld>
                    <a:r>
                      <a:rPr lang="en-US" altLang="ja-JP" baseline="0" dirty="0"/>
                      <a:t>, </a:t>
                    </a:r>
                    <a:fld id="{F9FF47CA-DAE8-4C3C-A355-3767609305DE}" type="VALUE">
                      <a:rPr lang="en-US" altLang="ja-JP" baseline="0" smtClean="0"/>
                      <a:pPr>
                        <a:defRPr sz="1000"/>
                      </a:pPr>
                      <a:t>[値]</a:t>
                    </a:fld>
                    <a:r>
                      <a:rPr lang="ja-JP" altLang="en-US" baseline="0" dirty="0"/>
                      <a:t>人</a:t>
                    </a:r>
                    <a:r>
                      <a:rPr lang="en-US" altLang="ja-JP" baseline="0" dirty="0"/>
                      <a:t>, </a:t>
                    </a:r>
                    <a:fld id="{8A13538B-A8D8-4EDC-9622-D1A8423B033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519010167655581"/>
                      <c:h val="9.1670101725994754E-2"/>
                    </c:manualLayout>
                  </c15:layout>
                  <c15:dlblFieldTable/>
                  <c15:showDataLabelsRange val="0"/>
                </c:ext>
                <c:ext xmlns:c16="http://schemas.microsoft.com/office/drawing/2014/chart" uri="{C3380CC4-5D6E-409C-BE32-E72D297353CC}">
                  <c16:uniqueId val="{00000009-6E73-44FB-927E-649A554C1C4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家族が希望しているため</c:v>
                </c:pt>
                <c:pt idx="1">
                  <c:v>住環境において入所したほうがよいため      
</c:v>
                </c:pt>
                <c:pt idx="2">
                  <c:v>本人の状態が変化し、本人の行動改善や生活能力の習得が必要となったため</c:v>
                </c:pt>
                <c:pt idx="3">
                  <c:v>本人が希望しているため</c:v>
                </c:pt>
                <c:pt idx="4">
                  <c:v>その他</c:v>
                </c:pt>
              </c:strCache>
            </c:strRef>
          </c:cat>
          <c:val>
            <c:numRef>
              <c:f>Sheet1!$B$2:$B$6</c:f>
              <c:numCache>
                <c:formatCode>General</c:formatCode>
                <c:ptCount val="5"/>
                <c:pt idx="0">
                  <c:v>381</c:v>
                </c:pt>
                <c:pt idx="1">
                  <c:v>73</c:v>
                </c:pt>
                <c:pt idx="2">
                  <c:v>48</c:v>
                </c:pt>
                <c:pt idx="3">
                  <c:v>18</c:v>
                </c:pt>
                <c:pt idx="4">
                  <c:v>100</c:v>
                </c:pt>
              </c:numCache>
            </c:numRef>
          </c:val>
          <c:extLst>
            <c:ext xmlns:c16="http://schemas.microsoft.com/office/drawing/2014/chart" uri="{C3380CC4-5D6E-409C-BE32-E72D297353CC}">
              <c16:uniqueId val="{0000000A-6E73-44FB-927E-649A554C1C48}"/>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69456324224486E-2"/>
          <c:y val="0.14519753378867437"/>
          <c:w val="0.94354355474624418"/>
          <c:h val="0.77819945078324804"/>
        </c:manualLayout>
      </c:layout>
      <c:barChart>
        <c:barDir val="col"/>
        <c:grouping val="clustered"/>
        <c:varyColors val="0"/>
        <c:ser>
          <c:idx val="0"/>
          <c:order val="0"/>
          <c:tx>
            <c:strRef>
              <c:f>Sheet1!$B$1</c:f>
              <c:strCache>
                <c:ptCount val="1"/>
                <c:pt idx="0">
                  <c:v>療育手帳</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Sheet1!$B$2</c:f>
              <c:numCache>
                <c:formatCode>General</c:formatCode>
                <c:ptCount val="1"/>
                <c:pt idx="0">
                  <c:v>1009</c:v>
                </c:pt>
              </c:numCache>
            </c:numRef>
          </c:val>
          <c:extLst>
            <c:ext xmlns:c16="http://schemas.microsoft.com/office/drawing/2014/chart" uri="{C3380CC4-5D6E-409C-BE32-E72D297353CC}">
              <c16:uniqueId val="{00000000-0969-463B-8DF0-388642E7EFEE}"/>
            </c:ext>
          </c:extLst>
        </c:ser>
        <c:ser>
          <c:idx val="1"/>
          <c:order val="1"/>
          <c:tx>
            <c:strRef>
              <c:f>Sheet1!$C$1</c:f>
              <c:strCache>
                <c:ptCount val="1"/>
                <c:pt idx="0">
                  <c:v>身体障害者手帳</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dLbl>
              <c:idx val="0"/>
              <c:tx>
                <c:rich>
                  <a:bodyPr/>
                  <a:lstStyle/>
                  <a:p>
                    <a:r>
                      <a:rPr lang="zh-TW" altLang="en-US"/>
                      <a:t>身体障害者手帳</a:t>
                    </a:r>
                    <a:r>
                      <a:rPr lang="en-US" altLang="zh-TW" baseline="0"/>
                      <a:t>, </a:t>
                    </a:r>
                    <a:fld id="{C9F43968-BD27-4740-BFA3-FBA78DE09588}" type="VALUE">
                      <a:rPr lang="en-US" altLang="zh-TW" baseline="0"/>
                      <a:pPr/>
                      <a:t>[値]</a:t>
                    </a:fld>
                    <a:endParaRPr lang="en-US" altLang="zh-TW" baseline="0"/>
                  </a:p>
                </c:rich>
              </c:tx>
              <c:dLblPos val="outEnd"/>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13F-4038-BB48-B61ABB9B523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Sheet1!$C$2</c:f>
              <c:numCache>
                <c:formatCode>General</c:formatCode>
                <c:ptCount val="1"/>
                <c:pt idx="0">
                  <c:v>387</c:v>
                </c:pt>
              </c:numCache>
            </c:numRef>
          </c:val>
          <c:extLst>
            <c:ext xmlns:c16="http://schemas.microsoft.com/office/drawing/2014/chart" uri="{C3380CC4-5D6E-409C-BE32-E72D297353CC}">
              <c16:uniqueId val="{00000001-0969-463B-8DF0-388642E7EFEE}"/>
            </c:ext>
          </c:extLst>
        </c:ser>
        <c:ser>
          <c:idx val="2"/>
          <c:order val="2"/>
          <c:tx>
            <c:strRef>
              <c:f>Sheet1!$D$1</c:f>
              <c:strCache>
                <c:ptCount val="1"/>
                <c:pt idx="0">
                  <c:v>精神障がい者保健福祉手帳</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Sheet1!$D$2</c:f>
              <c:numCache>
                <c:formatCode>General</c:formatCode>
                <c:ptCount val="1"/>
                <c:pt idx="0">
                  <c:v>45</c:v>
                </c:pt>
              </c:numCache>
            </c:numRef>
          </c:val>
          <c:extLst>
            <c:ext xmlns:c16="http://schemas.microsoft.com/office/drawing/2014/chart" uri="{C3380CC4-5D6E-409C-BE32-E72D297353CC}">
              <c16:uniqueId val="{00000002-0969-463B-8DF0-388642E7EFEE}"/>
            </c:ext>
          </c:extLst>
        </c:ser>
        <c:dLbls>
          <c:dLblPos val="outEnd"/>
          <c:showLegendKey val="0"/>
          <c:showVal val="1"/>
          <c:showCatName val="0"/>
          <c:showSerName val="0"/>
          <c:showPercent val="0"/>
          <c:showBubbleSize val="0"/>
        </c:dLbls>
        <c:gapWidth val="164"/>
        <c:overlap val="-22"/>
        <c:axId val="621918047"/>
        <c:axId val="621917215"/>
      </c:barChart>
      <c:catAx>
        <c:axId val="621918047"/>
        <c:scaling>
          <c:orientation val="minMax"/>
        </c:scaling>
        <c:delete val="1"/>
        <c:axPos val="b"/>
        <c:numFmt formatCode="General" sourceLinked="1"/>
        <c:majorTickMark val="none"/>
        <c:minorTickMark val="none"/>
        <c:tickLblPos val="nextTo"/>
        <c:crossAx val="621917215"/>
        <c:crosses val="autoZero"/>
        <c:auto val="1"/>
        <c:lblAlgn val="ctr"/>
        <c:lblOffset val="100"/>
        <c:noMultiLvlLbl val="0"/>
      </c:catAx>
      <c:valAx>
        <c:axId val="621917215"/>
        <c:scaling>
          <c:orientation val="minMax"/>
          <c:max val="1100"/>
          <c:min val="0"/>
        </c:scaling>
        <c:delete val="1"/>
        <c:axPos val="l"/>
        <c:numFmt formatCode="General" sourceLinked="1"/>
        <c:majorTickMark val="none"/>
        <c:minorTickMark val="none"/>
        <c:tickLblPos val="nextTo"/>
        <c:crossAx val="6219180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46351572784002E-2"/>
          <c:y val="8.6262781490877696E-2"/>
          <c:w val="0.53143283616719317"/>
          <c:h val="0.70583306285479608"/>
        </c:manualLayout>
      </c:layout>
      <c:barChart>
        <c:barDir val="col"/>
        <c:grouping val="stacked"/>
        <c:varyColors val="0"/>
        <c:ser>
          <c:idx val="0"/>
          <c:order val="0"/>
          <c:tx>
            <c:strRef>
              <c:f>Sheet1!$B$1</c:f>
              <c:strCache>
                <c:ptCount val="1"/>
                <c:pt idx="0">
                  <c:v>H29年度から継続している待機者</c:v>
                </c:pt>
              </c:strCache>
            </c:strRef>
          </c:tx>
          <c:spPr>
            <a:pattFill prst="pct25">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Sheet1!$B$2:$B$7</c:f>
              <c:numCache>
                <c:formatCode>General</c:formatCode>
                <c:ptCount val="6"/>
                <c:pt idx="0">
                  <c:v>1051</c:v>
                </c:pt>
                <c:pt idx="1">
                  <c:v>881</c:v>
                </c:pt>
                <c:pt idx="2">
                  <c:v>860</c:v>
                </c:pt>
                <c:pt idx="3">
                  <c:v>807</c:v>
                </c:pt>
                <c:pt idx="4">
                  <c:v>759</c:v>
                </c:pt>
                <c:pt idx="5">
                  <c:v>620</c:v>
                </c:pt>
              </c:numCache>
            </c:numRef>
          </c:val>
          <c:extLst>
            <c:ext xmlns:c16="http://schemas.microsoft.com/office/drawing/2014/chart" uri="{C3380CC4-5D6E-409C-BE32-E72D297353CC}">
              <c16:uniqueId val="{00000000-47FB-4C42-A1B2-2B2BF819F785}"/>
            </c:ext>
          </c:extLst>
        </c:ser>
        <c:ser>
          <c:idx val="1"/>
          <c:order val="1"/>
          <c:tx>
            <c:strRef>
              <c:f>Sheet1!$C$1</c:f>
              <c:strCache>
                <c:ptCount val="1"/>
                <c:pt idx="0">
                  <c:v>H30～前年度までの待機者</c:v>
                </c:pt>
              </c:strCache>
            </c:strRef>
          </c:tx>
          <c:spPr>
            <a:noFill/>
            <a:ln>
              <a:solidFill>
                <a:schemeClr val="tx2"/>
              </a:solidFill>
            </a:ln>
            <a:effectLst/>
          </c:spPr>
          <c:invertIfNegative val="0"/>
          <c:dPt>
            <c:idx val="1"/>
            <c:invertIfNegative val="0"/>
            <c:bubble3D val="0"/>
            <c:spPr>
              <a:solidFill>
                <a:schemeClr val="bg1">
                  <a:lumMod val="50000"/>
                </a:schemeClr>
              </a:solidFill>
              <a:ln>
                <a:solidFill>
                  <a:schemeClr val="tx2"/>
                </a:solidFill>
              </a:ln>
              <a:effectLst/>
            </c:spPr>
            <c:extLst>
              <c:ext xmlns:c16="http://schemas.microsoft.com/office/drawing/2014/chart" uri="{C3380CC4-5D6E-409C-BE32-E72D297353CC}">
                <c16:uniqueId val="{00000002-CFAD-436A-8B8D-F963A7DA7559}"/>
              </c:ext>
            </c:extLst>
          </c:dPt>
          <c:dLbls>
            <c:dLbl>
              <c:idx val="0"/>
              <c:delete val="1"/>
              <c:extLst>
                <c:ext xmlns:c15="http://schemas.microsoft.com/office/drawing/2012/chart" uri="{CE6537A1-D6FC-4f65-9D91-7224C49458BB}"/>
                <c:ext xmlns:c16="http://schemas.microsoft.com/office/drawing/2014/chart" uri="{C3380CC4-5D6E-409C-BE32-E72D297353CC}">
                  <c16:uniqueId val="{00000001-CFAD-436A-8B8D-F963A7DA7559}"/>
                </c:ext>
              </c:extLst>
            </c:dLbl>
            <c:dLbl>
              <c:idx val="1"/>
              <c:delete val="1"/>
              <c:extLst>
                <c:ext xmlns:c15="http://schemas.microsoft.com/office/drawing/2012/chart" uri="{CE6537A1-D6FC-4f65-9D91-7224C49458BB}"/>
                <c:ext xmlns:c16="http://schemas.microsoft.com/office/drawing/2014/chart" uri="{C3380CC4-5D6E-409C-BE32-E72D297353CC}">
                  <c16:uniqueId val="{00000002-CFAD-436A-8B8D-F963A7DA755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Sheet1!$C$2:$C$7</c:f>
              <c:numCache>
                <c:formatCode>General</c:formatCode>
                <c:ptCount val="6"/>
                <c:pt idx="0">
                  <c:v>0</c:v>
                </c:pt>
                <c:pt idx="1">
                  <c:v>58</c:v>
                </c:pt>
                <c:pt idx="2">
                  <c:v>112</c:v>
                </c:pt>
                <c:pt idx="3">
                  <c:v>189</c:v>
                </c:pt>
                <c:pt idx="4">
                  <c:v>245</c:v>
                </c:pt>
                <c:pt idx="5">
                  <c:v>354</c:v>
                </c:pt>
              </c:numCache>
            </c:numRef>
          </c:val>
          <c:extLst>
            <c:ext xmlns:c16="http://schemas.microsoft.com/office/drawing/2014/chart" uri="{C3380CC4-5D6E-409C-BE32-E72D297353CC}">
              <c16:uniqueId val="{00000001-47FB-4C42-A1B2-2B2BF819F785}"/>
            </c:ext>
          </c:extLst>
        </c:ser>
        <c:ser>
          <c:idx val="2"/>
          <c:order val="2"/>
          <c:tx>
            <c:strRef>
              <c:f>Sheet1!$D$1</c:f>
              <c:strCache>
                <c:ptCount val="1"/>
                <c:pt idx="0">
                  <c:v>新たな待機者</c:v>
                </c:pt>
              </c:strCache>
            </c:strRef>
          </c:tx>
          <c:spPr>
            <a:pattFill prst="pct10">
              <a:fgClr>
                <a:schemeClr val="tx1"/>
              </a:fgClr>
              <a:bgClr>
                <a:schemeClr val="bg1"/>
              </a:bgClr>
            </a:pattFill>
            <a:ln>
              <a:solidFill>
                <a:schemeClr val="accent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47FB-4C42-A1B2-2B2BF819F785}"/>
                </c:ext>
              </c:extLst>
            </c:dLbl>
            <c:dLbl>
              <c:idx val="1"/>
              <c:layout>
                <c:manualLayout>
                  <c:x val="3.661895256660252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FB-4C42-A1B2-2B2BF819F785}"/>
                </c:ext>
              </c:extLst>
            </c:dLbl>
            <c:dLbl>
              <c:idx val="2"/>
              <c:layout>
                <c:manualLayout>
                  <c:x val="4.475649758140308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FB-4C42-A1B2-2B2BF819F785}"/>
                </c:ext>
              </c:extLst>
            </c:dLbl>
            <c:dLbl>
              <c:idx val="3"/>
              <c:layout>
                <c:manualLayout>
                  <c:x val="3.2550180059202245E-2"/>
                  <c:y val="-3.50518104398091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FB-4C42-A1B2-2B2BF819F785}"/>
                </c:ext>
              </c:extLst>
            </c:dLbl>
            <c:dLbl>
              <c:idx val="4"/>
              <c:layout>
                <c:manualLayout>
                  <c:x val="3.2550180059202245E-2"/>
                  <c:y val="-2.80414483518473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FB-4C42-A1B2-2B2BF819F785}"/>
                </c:ext>
              </c:extLst>
            </c:dLbl>
            <c:dLbl>
              <c:idx val="5"/>
              <c:layout>
                <c:manualLayout>
                  <c:x val="4.2722111327702941E-2"/>
                  <c:y val="-2.80414483518473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7FB-4C42-A1B2-2B2BF819F7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Sheet1!$D$2:$D$7</c:f>
              <c:numCache>
                <c:formatCode>General</c:formatCode>
                <c:ptCount val="6"/>
                <c:pt idx="0">
                  <c:v>0</c:v>
                </c:pt>
                <c:pt idx="1">
                  <c:v>137</c:v>
                </c:pt>
                <c:pt idx="2">
                  <c:v>138</c:v>
                </c:pt>
                <c:pt idx="3">
                  <c:v>141</c:v>
                </c:pt>
                <c:pt idx="4">
                  <c:v>112</c:v>
                </c:pt>
                <c:pt idx="5">
                  <c:v>103</c:v>
                </c:pt>
              </c:numCache>
            </c:numRef>
          </c:val>
          <c:extLst>
            <c:ext xmlns:c16="http://schemas.microsoft.com/office/drawing/2014/chart" uri="{C3380CC4-5D6E-409C-BE32-E72D297353CC}">
              <c16:uniqueId val="{00000002-47FB-4C42-A1B2-2B2BF819F785}"/>
            </c:ext>
          </c:extLst>
        </c:ser>
        <c:dLbls>
          <c:showLegendKey val="0"/>
          <c:showVal val="0"/>
          <c:showCatName val="0"/>
          <c:showSerName val="0"/>
          <c:showPercent val="0"/>
          <c:showBubbleSize val="0"/>
        </c:dLbls>
        <c:gapWidth val="150"/>
        <c:overlap val="100"/>
        <c:axId val="61465200"/>
        <c:axId val="61468112"/>
      </c:barChart>
      <c:catAx>
        <c:axId val="614652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8112"/>
        <c:crosses val="autoZero"/>
        <c:auto val="1"/>
        <c:lblAlgn val="ctr"/>
        <c:lblOffset val="100"/>
        <c:noMultiLvlLbl val="0"/>
      </c:catAx>
      <c:valAx>
        <c:axId val="61468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5200"/>
        <c:crosses val="autoZero"/>
        <c:crossBetween val="between"/>
      </c:valAx>
      <c:spPr>
        <a:noFill/>
        <a:ln>
          <a:noFill/>
        </a:ln>
        <a:effectLst/>
      </c:spPr>
    </c:plotArea>
    <c:legend>
      <c:legendPos val="r"/>
      <c:layout>
        <c:manualLayout>
          <c:xMode val="edge"/>
          <c:yMode val="edge"/>
          <c:x val="0.65134593485437842"/>
          <c:y val="6.5279166970265137E-3"/>
          <c:w val="0.32992405921173729"/>
          <c:h val="0.7345711314393211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積極的</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179</c:v>
                </c:pt>
                <c:pt idx="1">
                  <c:v>13</c:v>
                </c:pt>
                <c:pt idx="2">
                  <c:v>11</c:v>
                </c:pt>
                <c:pt idx="3">
                  <c:v>30</c:v>
                </c:pt>
                <c:pt idx="4">
                  <c:v>55</c:v>
                </c:pt>
                <c:pt idx="5">
                  <c:v>38</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消極的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91</c:v>
                </c:pt>
                <c:pt idx="1">
                  <c:v>114</c:v>
                </c:pt>
                <c:pt idx="2">
                  <c:v>148</c:v>
                </c:pt>
                <c:pt idx="3">
                  <c:v>52</c:v>
                </c:pt>
                <c:pt idx="4">
                  <c:v>77</c:v>
                </c:pt>
                <c:pt idx="5">
                  <c:v>257</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0</c:v>
                </c:pt>
                <c:pt idx="1">
                  <c:v>12</c:v>
                </c:pt>
                <c:pt idx="2">
                  <c:v>0</c:v>
                </c:pt>
                <c:pt idx="3">
                  <c:v>0</c:v>
                </c:pt>
                <c:pt idx="4">
                  <c:v>0</c:v>
                </c:pt>
                <c:pt idx="5">
                  <c:v>0</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H29年度以前</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143</c:v>
                </c:pt>
                <c:pt idx="1">
                  <c:v>79</c:v>
                </c:pt>
                <c:pt idx="2">
                  <c:v>94</c:v>
                </c:pt>
                <c:pt idx="3">
                  <c:v>41</c:v>
                </c:pt>
                <c:pt idx="4">
                  <c:v>90</c:v>
                </c:pt>
                <c:pt idx="5">
                  <c:v>173</c:v>
                </c:pt>
              </c:numCache>
            </c:numRef>
          </c:val>
          <c:extLst>
            <c:ext xmlns:c16="http://schemas.microsoft.com/office/drawing/2014/chart" uri="{C3380CC4-5D6E-409C-BE32-E72D297353CC}">
              <c16:uniqueId val="{00000000-263C-4980-A49E-C4EEE1487EC1}"/>
            </c:ext>
          </c:extLst>
        </c:ser>
        <c:ser>
          <c:idx val="1"/>
          <c:order val="1"/>
          <c:tx>
            <c:strRef>
              <c:f>Sheet1!$C$1</c:f>
              <c:strCache>
                <c:ptCount val="1"/>
                <c:pt idx="0">
                  <c:v>H30年度以降</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127</c:v>
                </c:pt>
                <c:pt idx="1">
                  <c:v>60</c:v>
                </c:pt>
                <c:pt idx="2">
                  <c:v>65</c:v>
                </c:pt>
                <c:pt idx="3">
                  <c:v>41</c:v>
                </c:pt>
                <c:pt idx="4">
                  <c:v>42</c:v>
                </c:pt>
                <c:pt idx="5">
                  <c:v>122</c:v>
                </c:pt>
              </c:numCache>
            </c:numRef>
          </c:val>
          <c:extLst>
            <c:ext xmlns:c16="http://schemas.microsoft.com/office/drawing/2014/chart" uri="{C3380CC4-5D6E-409C-BE32-E72D297353CC}">
              <c16:uniqueId val="{00000001-263C-4980-A49E-C4EEE1487EC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検討した</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207</c:v>
                </c:pt>
                <c:pt idx="1">
                  <c:v>25</c:v>
                </c:pt>
                <c:pt idx="2">
                  <c:v>84</c:v>
                </c:pt>
                <c:pt idx="3">
                  <c:v>57</c:v>
                </c:pt>
                <c:pt idx="4">
                  <c:v>67</c:v>
                </c:pt>
                <c:pt idx="5">
                  <c:v>139</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検討していない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34</c:v>
                </c:pt>
                <c:pt idx="1">
                  <c:v>114</c:v>
                </c:pt>
                <c:pt idx="2">
                  <c:v>75</c:v>
                </c:pt>
                <c:pt idx="3">
                  <c:v>25</c:v>
                </c:pt>
                <c:pt idx="4">
                  <c:v>65</c:v>
                </c:pt>
                <c:pt idx="5">
                  <c:v>149</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29</c:v>
                </c:pt>
                <c:pt idx="1">
                  <c:v>0</c:v>
                </c:pt>
                <c:pt idx="2">
                  <c:v>0</c:v>
                </c:pt>
                <c:pt idx="3">
                  <c:v>0</c:v>
                </c:pt>
                <c:pt idx="4">
                  <c:v>0</c:v>
                </c:pt>
                <c:pt idx="5">
                  <c:v>7</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サービス等利用計画</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218</c:v>
                </c:pt>
                <c:pt idx="1">
                  <c:v>109</c:v>
                </c:pt>
                <c:pt idx="2">
                  <c:v>94</c:v>
                </c:pt>
                <c:pt idx="3">
                  <c:v>61</c:v>
                </c:pt>
                <c:pt idx="4">
                  <c:v>107</c:v>
                </c:pt>
                <c:pt idx="5">
                  <c:v>265</c:v>
                </c:pt>
              </c:numCache>
            </c:numRef>
          </c:val>
          <c:extLst>
            <c:ext xmlns:c16="http://schemas.microsoft.com/office/drawing/2014/chart" uri="{C3380CC4-5D6E-409C-BE32-E72D297353CC}">
              <c16:uniqueId val="{00000000-6F83-4299-9395-D9E8CBA86341}"/>
            </c:ext>
          </c:extLst>
        </c:ser>
        <c:ser>
          <c:idx val="1"/>
          <c:order val="1"/>
          <c:tx>
            <c:strRef>
              <c:f>Sheet1!$C$1</c:f>
              <c:strCache>
                <c:ptCount val="1"/>
                <c:pt idx="0">
                  <c:v>セルフプラン</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48</c:v>
                </c:pt>
                <c:pt idx="1">
                  <c:v>30</c:v>
                </c:pt>
                <c:pt idx="2">
                  <c:v>62</c:v>
                </c:pt>
                <c:pt idx="3">
                  <c:v>16</c:v>
                </c:pt>
                <c:pt idx="4">
                  <c:v>18</c:v>
                </c:pt>
                <c:pt idx="5">
                  <c:v>16</c:v>
                </c:pt>
              </c:numCache>
            </c:numRef>
          </c:val>
          <c:extLst>
            <c:ext xmlns:c16="http://schemas.microsoft.com/office/drawing/2014/chart" uri="{C3380CC4-5D6E-409C-BE32-E72D297353CC}">
              <c16:uniqueId val="{00000001-6F83-4299-9395-D9E8CBA86341}"/>
            </c:ext>
          </c:extLst>
        </c:ser>
        <c:ser>
          <c:idx val="2"/>
          <c:order val="2"/>
          <c:tx>
            <c:strRef>
              <c:f>Sheet1!$D$1</c:f>
              <c:strCache>
                <c:ptCount val="1"/>
                <c:pt idx="0">
                  <c:v>計画　無</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4</c:v>
                </c:pt>
                <c:pt idx="1">
                  <c:v>0</c:v>
                </c:pt>
                <c:pt idx="2">
                  <c:v>3</c:v>
                </c:pt>
                <c:pt idx="3">
                  <c:v>5</c:v>
                </c:pt>
                <c:pt idx="4">
                  <c:v>7</c:v>
                </c:pt>
                <c:pt idx="5">
                  <c:v>14</c:v>
                </c:pt>
              </c:numCache>
            </c:numRef>
          </c:val>
          <c:extLst>
            <c:ext xmlns:c16="http://schemas.microsoft.com/office/drawing/2014/chart" uri="{C3380CC4-5D6E-409C-BE32-E72D297353CC}">
              <c16:uniqueId val="{00000002-6F83-4299-9395-D9E8CBA8634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2"/>
              <c:layout>
                <c:manualLayout>
                  <c:x val="3.8826750149274863E-2"/>
                  <c:y val="1.233601358321369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FC-4A13-A0CF-2A139E335FE1}"/>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204</c:v>
                </c:pt>
                <c:pt idx="1">
                  <c:v>0</c:v>
                </c:pt>
                <c:pt idx="2">
                  <c:v>3</c:v>
                </c:pt>
                <c:pt idx="3">
                  <c:v>57</c:v>
                </c:pt>
                <c:pt idx="4">
                  <c:v>38</c:v>
                </c:pt>
                <c:pt idx="5">
                  <c:v>20</c:v>
                </c:pt>
              </c:numCache>
            </c:numRef>
          </c:val>
          <c:extLst>
            <c:ext xmlns:c16="http://schemas.microsoft.com/office/drawing/2014/chart" uri="{C3380CC4-5D6E-409C-BE32-E72D297353CC}">
              <c16:uniqueId val="{00000000-E605-4B15-BCE3-64563B2A84BA}"/>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2"/>
              <c:layout>
                <c:manualLayout>
                  <c:x val="-2.98667308840575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FC-4A13-A0CF-2A139E335F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2</c:v>
                </c:pt>
                <c:pt idx="3">
                  <c:v>0</c:v>
                </c:pt>
                <c:pt idx="4">
                  <c:v>4</c:v>
                </c:pt>
                <c:pt idx="5">
                  <c:v>1</c:v>
                </c:pt>
              </c:numCache>
            </c:numRef>
          </c:val>
          <c:extLst>
            <c:ext xmlns:c16="http://schemas.microsoft.com/office/drawing/2014/chart" uri="{C3380CC4-5D6E-409C-BE32-E72D297353CC}">
              <c16:uniqueId val="{00000001-E605-4B15-BCE3-64563B2A84BA}"/>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36</c:v>
                </c:pt>
                <c:pt idx="1">
                  <c:v>132</c:v>
                </c:pt>
                <c:pt idx="2">
                  <c:v>154</c:v>
                </c:pt>
                <c:pt idx="3">
                  <c:v>25</c:v>
                </c:pt>
                <c:pt idx="4">
                  <c:v>90</c:v>
                </c:pt>
                <c:pt idx="5">
                  <c:v>274</c:v>
                </c:pt>
              </c:numCache>
            </c:numRef>
          </c:val>
          <c:extLst>
            <c:ext xmlns:c16="http://schemas.microsoft.com/office/drawing/2014/chart" uri="{C3380CC4-5D6E-409C-BE32-E72D297353CC}">
              <c16:uniqueId val="{00000002-E605-4B15-BCE3-64563B2A84B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1"/>
              <c:layout>
                <c:manualLayout>
                  <c:x val="5.3760115591303656E-2"/>
                  <c:y val="1.85040203748205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9B-4FC7-928B-874BFE41DACB}"/>
                </c:ext>
              </c:extLst>
            </c:dLbl>
            <c:dLbl>
              <c:idx val="2"/>
              <c:layout>
                <c:manualLayout>
                  <c:x val="5.973346176811517E-2"/>
                  <c:y val="2.15880237706239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9B-4FC7-928B-874BFE41DACB}"/>
                </c:ext>
              </c:extLst>
            </c:dLbl>
            <c:dLbl>
              <c:idx val="4"/>
              <c:layout>
                <c:manualLayout>
                  <c:x val="6.2720134856521045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9B-4FC7-928B-874BFE41DACB}"/>
                </c:ext>
              </c:extLst>
            </c:dLbl>
            <c:dLbl>
              <c:idx val="5"/>
              <c:layout>
                <c:manualLayout>
                  <c:x val="5.6746788679709302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9B-4FC7-928B-874BFE41DACB}"/>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189</c:v>
                </c:pt>
                <c:pt idx="1">
                  <c:v>0</c:v>
                </c:pt>
                <c:pt idx="2">
                  <c:v>1</c:v>
                </c:pt>
                <c:pt idx="3">
                  <c:v>47</c:v>
                </c:pt>
                <c:pt idx="4">
                  <c:v>1</c:v>
                </c:pt>
                <c:pt idx="5">
                  <c:v>2</c:v>
                </c:pt>
              </c:numCache>
            </c:numRef>
          </c:val>
          <c:extLst>
            <c:ext xmlns:c16="http://schemas.microsoft.com/office/drawing/2014/chart" uri="{C3380CC4-5D6E-409C-BE32-E72D297353CC}">
              <c16:uniqueId val="{00000000-F56E-4BF1-B730-56629E528713}"/>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1"/>
              <c:layout>
                <c:manualLayout>
                  <c:x val="2.9866730884057038E-3"/>
                  <c:y val="3.084003395803311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9B-4FC7-928B-874BFE41DA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0</c:v>
                </c:pt>
                <c:pt idx="3">
                  <c:v>0</c:v>
                </c:pt>
                <c:pt idx="4">
                  <c:v>0</c:v>
                </c:pt>
                <c:pt idx="5">
                  <c:v>1</c:v>
                </c:pt>
              </c:numCache>
            </c:numRef>
          </c:val>
          <c:extLst>
            <c:ext xmlns:c16="http://schemas.microsoft.com/office/drawing/2014/chart" uri="{C3380CC4-5D6E-409C-BE32-E72D297353CC}">
              <c16:uniqueId val="{00000001-F56E-4BF1-B730-56629E528713}"/>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51</c:v>
                </c:pt>
                <c:pt idx="1">
                  <c:v>132</c:v>
                </c:pt>
                <c:pt idx="2">
                  <c:v>158</c:v>
                </c:pt>
                <c:pt idx="3">
                  <c:v>35</c:v>
                </c:pt>
                <c:pt idx="4">
                  <c:v>131</c:v>
                </c:pt>
                <c:pt idx="5">
                  <c:v>292</c:v>
                </c:pt>
              </c:numCache>
            </c:numRef>
          </c:val>
          <c:extLst>
            <c:ext xmlns:c16="http://schemas.microsoft.com/office/drawing/2014/chart" uri="{C3380CC4-5D6E-409C-BE32-E72D297353CC}">
              <c16:uniqueId val="{00000002-F56E-4BF1-B730-56629E528713}"/>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50557823324285"/>
          <c:y val="0.20016931024579968"/>
          <c:w val="0.35769275572235082"/>
          <c:h val="0.80839809978719279"/>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D5-4EF8-B1CE-5B7E3977C04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D5-4EF8-B1CE-5B7E3977C04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D5-4EF8-B1CE-5B7E3977C04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D5-4EF8-B1CE-5B7E3977C04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D5-4EF8-B1CE-5B7E3977C049}"/>
              </c:ext>
            </c:extLst>
          </c:dPt>
          <c:dLbls>
            <c:dLbl>
              <c:idx val="0"/>
              <c:layout>
                <c:manualLayout>
                  <c:x val="-0.22568236145804588"/>
                  <c:y val="8.1902777315800146E-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DA92B269-752C-4053-A4E6-3BCA4D56122A}" type="CATEGORYNAME">
                      <a:rPr lang="ja-JP" altLang="en-US"/>
                      <a:pPr>
                        <a:defRPr sz="1200"/>
                      </a:pPr>
                      <a:t>[分類名]</a:t>
                    </a:fld>
                    <a:r>
                      <a:rPr lang="en-US" altLang="ja-JP" baseline="0" dirty="0"/>
                      <a:t>, </a:t>
                    </a:r>
                    <a:fld id="{FF7A81B8-5264-4B6E-B0DB-23F587CF0064}" type="VALUE">
                      <a:rPr lang="en-US" altLang="ja-JP" baseline="0" smtClean="0"/>
                      <a:pPr>
                        <a:defRPr sz="1200"/>
                      </a:pPr>
                      <a:t>[値]</a:t>
                    </a:fld>
                    <a:r>
                      <a:rPr lang="ja-JP" altLang="en-US" baseline="0" dirty="0"/>
                      <a:t>人</a:t>
                    </a:r>
                    <a:r>
                      <a:rPr lang="en-US" altLang="ja-JP" baseline="0" dirty="0"/>
                      <a:t>, </a:t>
                    </a:r>
                    <a:fld id="{F4FE041C-C9C4-4A52-9AFF-3D7C0083B760}" type="PERCENTAGE">
                      <a:rPr lang="en-US" altLang="ja-JP" baseline="0"/>
                      <a:pPr>
                        <a:defRPr sz="12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231009278538944"/>
                      <c:h val="0.12311300357968892"/>
                    </c:manualLayout>
                  </c15:layout>
                  <c15:dlblFieldTable/>
                  <c15:showDataLabelsRange val="0"/>
                </c:ext>
                <c:ext xmlns:c16="http://schemas.microsoft.com/office/drawing/2014/chart" uri="{C3380CC4-5D6E-409C-BE32-E72D297353CC}">
                  <c16:uniqueId val="{00000001-CFD5-4EF8-B1CE-5B7E3977C049}"/>
                </c:ext>
              </c:extLst>
            </c:dLbl>
            <c:dLbl>
              <c:idx val="1"/>
              <c:layout>
                <c:manualLayout>
                  <c:x val="0.10828893115818672"/>
                  <c:y val="8.5756061133460376E-4"/>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01FFAE1C-15ED-4E68-A0B4-393379B69C87}" type="CATEGORYNAME">
                      <a:rPr lang="en-US" altLang="zh-CN"/>
                      <a:pPr>
                        <a:defRPr sz="1200"/>
                      </a:pPr>
                      <a:t>[分類名]</a:t>
                    </a:fld>
                    <a:r>
                      <a:rPr lang="en-US" altLang="zh-CN" baseline="0" dirty="0"/>
                      <a:t>, </a:t>
                    </a:r>
                  </a:p>
                  <a:p>
                    <a:pPr>
                      <a:defRPr sz="1200"/>
                    </a:pPr>
                    <a:fld id="{C3E5C61D-4AB2-4656-AA0B-C66D1056A82B}" type="VALUE">
                      <a:rPr lang="en-US" altLang="zh-CN" baseline="0" smtClean="0"/>
                      <a:pPr>
                        <a:defRPr sz="1200"/>
                      </a:pPr>
                      <a:t>[値]</a:t>
                    </a:fld>
                    <a:r>
                      <a:rPr lang="zh-CN" altLang="en-US" baseline="0" dirty="0"/>
                      <a:t>人</a:t>
                    </a:r>
                    <a:r>
                      <a:rPr lang="en-US" altLang="zh-CN" baseline="0" dirty="0"/>
                      <a:t>, </a:t>
                    </a:r>
                    <a:fld id="{72479C85-F1F6-4124-8EC0-D03756CD6657}" type="PERCENTAGE">
                      <a:rPr lang="en-US" altLang="zh-CN" baseline="0"/>
                      <a:pPr>
                        <a:defRPr sz="12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61256096992807"/>
                      <c:h val="0.22165821911294359"/>
                    </c:manualLayout>
                  </c15:layout>
                  <c15:dlblFieldTable/>
                  <c15:showDataLabelsRange val="0"/>
                </c:ext>
                <c:ext xmlns:c16="http://schemas.microsoft.com/office/drawing/2014/chart" uri="{C3380CC4-5D6E-409C-BE32-E72D297353CC}">
                  <c16:uniqueId val="{00000003-CFD5-4EF8-B1CE-5B7E3977C049}"/>
                </c:ext>
              </c:extLst>
            </c:dLbl>
            <c:dLbl>
              <c:idx val="2"/>
              <c:layout>
                <c:manualLayout>
                  <c:x val="0.10863813070949095"/>
                  <c:y val="0.16235091071016139"/>
                </c:manualLayout>
              </c:layout>
              <c:tx>
                <c:rich>
                  <a:bodyPr/>
                  <a:lstStyle/>
                  <a:p>
                    <a:fld id="{33A73AD8-A601-4EDE-87AD-3623D6EC63EE}" type="CATEGORYNAME">
                      <a:rPr lang="en-US" altLang="zh-CN"/>
                      <a:pPr/>
                      <a:t>[分類名]</a:t>
                    </a:fld>
                    <a:r>
                      <a:rPr lang="en-US" altLang="zh-CN" baseline="0" dirty="0"/>
                      <a:t>, </a:t>
                    </a:r>
                  </a:p>
                  <a:p>
                    <a:fld id="{15120B80-0141-4658-B255-A16FEBED9BCB}" type="VALUE">
                      <a:rPr lang="en-US" altLang="zh-CN" baseline="0" smtClean="0"/>
                      <a:pPr/>
                      <a:t>[値]</a:t>
                    </a:fld>
                    <a:r>
                      <a:rPr lang="zh-CN" altLang="en-US" baseline="0" dirty="0"/>
                      <a:t>人</a:t>
                    </a:r>
                    <a:r>
                      <a:rPr lang="en-US" altLang="zh-CN" baseline="0" dirty="0"/>
                      <a:t>, </a:t>
                    </a:r>
                    <a:fld id="{DDDDD6F5-1983-4617-B65E-F848E5DED4A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CFD5-4EF8-B1CE-5B7E3977C049}"/>
                </c:ext>
              </c:extLst>
            </c:dLbl>
            <c:dLbl>
              <c:idx val="3"/>
              <c:layout>
                <c:manualLayout>
                  <c:x val="3.7987042658342622E-2"/>
                  <c:y val="-5.5365481042077856E-2"/>
                </c:manualLayout>
              </c:layout>
              <c:tx>
                <c:rich>
                  <a:bodyPr/>
                  <a:lstStyle/>
                  <a:p>
                    <a:fld id="{2AA26113-10B1-4B2E-BCD1-14B2FCC1DB5E}" type="CATEGORYNAME">
                      <a:rPr lang="en-US" altLang="zh-CN"/>
                      <a:pPr/>
                      <a:t>[分類名]</a:t>
                    </a:fld>
                    <a:r>
                      <a:rPr lang="en-US" altLang="zh-CN" baseline="0" dirty="0"/>
                      <a:t>, </a:t>
                    </a:r>
                  </a:p>
                  <a:p>
                    <a:fld id="{3F3BF068-3893-4458-96C4-1BAB6933C3EB}" type="VALUE">
                      <a:rPr lang="en-US" altLang="zh-CN" baseline="0" smtClean="0"/>
                      <a:pPr/>
                      <a:t>[値]</a:t>
                    </a:fld>
                    <a:r>
                      <a:rPr lang="zh-CN" altLang="en-US" baseline="0" dirty="0"/>
                      <a:t>人</a:t>
                    </a:r>
                    <a:r>
                      <a:rPr lang="en-US" altLang="zh-CN" baseline="0" dirty="0"/>
                      <a:t>, </a:t>
                    </a:r>
                    <a:fld id="{C3798714-98A0-4263-B0C4-7D159AE5003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FD5-4EF8-B1CE-5B7E3977C049}"/>
                </c:ext>
              </c:extLst>
            </c:dLbl>
            <c:dLbl>
              <c:idx val="4"/>
              <c:layout>
                <c:manualLayout>
                  <c:x val="2.9024568045842317E-2"/>
                  <c:y val="-5.268748683029667E-2"/>
                </c:manualLayout>
              </c:layout>
              <c:tx>
                <c:rich>
                  <a:bodyPr/>
                  <a:lstStyle/>
                  <a:p>
                    <a:fld id="{DB0FDC1B-0CE5-4DB3-90E0-47497A0E07DE}" type="CATEGORYNAME">
                      <a:rPr lang="en-US" altLang="zh-CN"/>
                      <a:pPr/>
                      <a:t>[分類名]</a:t>
                    </a:fld>
                    <a:r>
                      <a:rPr lang="en-US" altLang="zh-CN" baseline="0"/>
                      <a:t>, </a:t>
                    </a:r>
                  </a:p>
                  <a:p>
                    <a:fld id="{E4C11914-DD14-4DB5-A636-3F0AEA5A2A6E}" type="VALUE">
                      <a:rPr lang="en-US" altLang="zh-CN" baseline="0" smtClean="0"/>
                      <a:pPr/>
                      <a:t>[値]</a:t>
                    </a:fld>
                    <a:r>
                      <a:rPr lang="zh-CN" altLang="en-US" baseline="0" dirty="0"/>
                      <a:t>人</a:t>
                    </a:r>
                    <a:r>
                      <a:rPr lang="en-US" altLang="zh-CN" baseline="0" dirty="0"/>
                      <a:t>, </a:t>
                    </a:r>
                    <a:fld id="{85C6646D-DA78-4803-A2F0-0D7FA7C2F47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334795237805117"/>
                      <c:h val="0.20354099214679677"/>
                    </c:manualLayout>
                  </c15:layout>
                  <c15:dlblFieldTable/>
                  <c15:showDataLabelsRange val="0"/>
                </c:ext>
                <c:ext xmlns:c16="http://schemas.microsoft.com/office/drawing/2014/chart" uri="{C3380CC4-5D6E-409C-BE32-E72D297353CC}">
                  <c16:uniqueId val="{00000009-CFD5-4EF8-B1CE-5B7E3977C04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区分なし</c:v>
                </c:pt>
                <c:pt idx="1">
                  <c:v>区分3</c:v>
                </c:pt>
                <c:pt idx="2">
                  <c:v>区分4</c:v>
                </c:pt>
                <c:pt idx="3">
                  <c:v>区分5</c:v>
                </c:pt>
                <c:pt idx="4">
                  <c:v>区分6</c:v>
                </c:pt>
              </c:strCache>
            </c:strRef>
          </c:cat>
          <c:val>
            <c:numRef>
              <c:f>Sheet1!$B$2:$B$6</c:f>
              <c:numCache>
                <c:formatCode>General</c:formatCode>
                <c:ptCount val="5"/>
                <c:pt idx="0">
                  <c:v>30</c:v>
                </c:pt>
                <c:pt idx="1">
                  <c:v>20</c:v>
                </c:pt>
                <c:pt idx="2">
                  <c:v>164</c:v>
                </c:pt>
                <c:pt idx="3">
                  <c:v>264</c:v>
                </c:pt>
                <c:pt idx="4">
                  <c:v>599</c:v>
                </c:pt>
              </c:numCache>
            </c:numRef>
          </c:val>
          <c:extLst>
            <c:ext xmlns:c16="http://schemas.microsoft.com/office/drawing/2014/chart" uri="{C3380CC4-5D6E-409C-BE32-E72D297353CC}">
              <c16:uniqueId val="{0000000A-CFD5-4EF8-B1CE-5B7E3977C04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67457038266499"/>
          <c:y val="0.13036559881904106"/>
          <c:w val="0.35625322083834354"/>
          <c:h val="0.92292693092859357"/>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734-4DAC-B493-025FA1B3D89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734-4DAC-B493-025FA1B3D89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734-4DAC-B493-025FA1B3D89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734-4DAC-B493-025FA1B3D89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D734-4DAC-B493-025FA1B3D89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D734-4DAC-B493-025FA1B3D897}"/>
              </c:ext>
            </c:extLst>
          </c:dPt>
          <c:dLbls>
            <c:dLbl>
              <c:idx val="0"/>
              <c:layout>
                <c:manualLayout>
                  <c:x val="4.5977738187592737E-2"/>
                  <c:y val="1.8842085934015072E-2"/>
                </c:manualLayout>
              </c:layout>
              <c:tx>
                <c:rich>
                  <a:bodyPr/>
                  <a:lstStyle/>
                  <a:p>
                    <a:fld id="{0A3353D7-11B4-4F82-BEE6-C200FF8B65C0}" type="CATEGORYNAME">
                      <a:rPr lang="en-US" altLang="zh-CN" smtClean="0"/>
                      <a:pPr/>
                      <a:t>[分類名]</a:t>
                    </a:fld>
                    <a:r>
                      <a:rPr lang="zh-CN" altLang="en-US" dirty="0"/>
                      <a:t>点</a:t>
                    </a:r>
                    <a:r>
                      <a:rPr lang="en-US" altLang="zh-CN" baseline="0" dirty="0"/>
                      <a:t>, </a:t>
                    </a:r>
                    <a:fld id="{C0136095-1E03-490F-BA83-87FD0D95A197}" type="VALUE">
                      <a:rPr lang="en-US" altLang="zh-CN" baseline="0" smtClean="0"/>
                      <a:pPr/>
                      <a:t>[値]</a:t>
                    </a:fld>
                    <a:r>
                      <a:rPr lang="zh-CN" altLang="en-US" baseline="0" dirty="0"/>
                      <a:t>人</a:t>
                    </a:r>
                    <a:r>
                      <a:rPr lang="en-US" altLang="zh-CN" baseline="0" dirty="0"/>
                      <a:t>, </a:t>
                    </a:r>
                    <a:fld id="{75DA467B-5070-41A9-8D87-9F86F336BCB0}"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91192408521525"/>
                      <c:h val="0.18166649338104837"/>
                    </c:manualLayout>
                  </c15:layout>
                  <c15:dlblFieldTable/>
                  <c15:showDataLabelsRange val="0"/>
                </c:ext>
                <c:ext xmlns:c16="http://schemas.microsoft.com/office/drawing/2014/chart" uri="{C3380CC4-5D6E-409C-BE32-E72D297353CC}">
                  <c16:uniqueId val="{00000001-D734-4DAC-B493-025FA1B3D897}"/>
                </c:ext>
              </c:extLst>
            </c:dLbl>
            <c:dLbl>
              <c:idx val="1"/>
              <c:layout>
                <c:manualLayout>
                  <c:x val="2.1979256412176643E-2"/>
                  <c:y val="-3.906199337378629E-2"/>
                </c:manualLayout>
              </c:layout>
              <c:tx>
                <c:rich>
                  <a:bodyPr/>
                  <a:lstStyle/>
                  <a:p>
                    <a:fld id="{2275FAB3-80B7-42EA-923B-5CB8D0607170}" type="CATEGORYNAME">
                      <a:rPr lang="en-US" altLang="zh-CN" smtClean="0"/>
                      <a:pPr/>
                      <a:t>[分類名]</a:t>
                    </a:fld>
                    <a:r>
                      <a:rPr lang="zh-CN" altLang="en-US" dirty="0"/>
                      <a:t>点</a:t>
                    </a:r>
                    <a:r>
                      <a:rPr lang="en-US" altLang="zh-CN" baseline="0" dirty="0"/>
                      <a:t>, </a:t>
                    </a:r>
                  </a:p>
                  <a:p>
                    <a:fld id="{15C61A9D-CF60-4311-BF26-BB623E65761A}" type="VALUE">
                      <a:rPr lang="en-US" altLang="zh-CN" baseline="0" smtClean="0"/>
                      <a:pPr/>
                      <a:t>[値]</a:t>
                    </a:fld>
                    <a:r>
                      <a:rPr lang="zh-CN" altLang="en-US" baseline="0" dirty="0"/>
                      <a:t>人</a:t>
                    </a:r>
                    <a:r>
                      <a:rPr lang="en-US" altLang="zh-CN" baseline="0" dirty="0"/>
                      <a:t>, </a:t>
                    </a:r>
                    <a:fld id="{8B80602B-5E13-4CA0-AFC2-5B76B680F097}"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734-4DAC-B493-025FA1B3D897}"/>
                </c:ext>
              </c:extLst>
            </c:dLbl>
            <c:dLbl>
              <c:idx val="2"/>
              <c:tx>
                <c:rich>
                  <a:bodyPr/>
                  <a:lstStyle/>
                  <a:p>
                    <a:fld id="{65D91F28-EFCC-4516-945E-1563270DBE05}" type="CATEGORYNAME">
                      <a:rPr lang="en-US" altLang="zh-CN" smtClean="0"/>
                      <a:pPr/>
                      <a:t>[分類名]</a:t>
                    </a:fld>
                    <a:r>
                      <a:rPr lang="zh-CN" altLang="en-US" dirty="0"/>
                      <a:t>点</a:t>
                    </a:r>
                    <a:r>
                      <a:rPr lang="en-US" altLang="zh-CN" baseline="0" dirty="0"/>
                      <a:t>, </a:t>
                    </a:r>
                    <a:fld id="{B8ACB8F7-9318-4F1C-91DB-F0CC56233DBC}" type="VALUE">
                      <a:rPr lang="en-US" altLang="zh-CN" baseline="0" smtClean="0"/>
                      <a:pPr/>
                      <a:t>[値]</a:t>
                    </a:fld>
                    <a:r>
                      <a:rPr lang="zh-CN" altLang="en-US" baseline="0" dirty="0"/>
                      <a:t>人</a:t>
                    </a:r>
                    <a:r>
                      <a:rPr lang="en-US" altLang="zh-CN" baseline="0" dirty="0"/>
                      <a:t>, </a:t>
                    </a:r>
                    <a:fld id="{2140BBBC-7BA4-413B-A240-2847F29A657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734-4DAC-B493-025FA1B3D897}"/>
                </c:ext>
              </c:extLst>
            </c:dLbl>
            <c:dLbl>
              <c:idx val="3"/>
              <c:layout>
                <c:manualLayout>
                  <c:x val="-5.8525202150314454E-2"/>
                  <c:y val="-1.4644468769274652E-2"/>
                </c:manualLayout>
              </c:layout>
              <c:tx>
                <c:rich>
                  <a:bodyPr/>
                  <a:lstStyle/>
                  <a:p>
                    <a:fld id="{0ED0A3D2-5EB8-43C5-BD6C-03C8D69B9C2B}" type="CATEGORYNAME">
                      <a:rPr lang="en-US" altLang="zh-CN" smtClean="0"/>
                      <a:pPr/>
                      <a:t>[分類名]</a:t>
                    </a:fld>
                    <a:r>
                      <a:rPr lang="zh-CN" altLang="en-US" dirty="0"/>
                      <a:t>点</a:t>
                    </a:r>
                    <a:r>
                      <a:rPr lang="en-US" altLang="zh-CN" baseline="0" dirty="0"/>
                      <a:t>, </a:t>
                    </a:r>
                    <a:fld id="{7441A98E-5163-4440-8CA5-36D05F80543B}" type="VALUE">
                      <a:rPr lang="en-US" altLang="zh-CN" baseline="0" smtClean="0"/>
                      <a:pPr/>
                      <a:t>[値]</a:t>
                    </a:fld>
                    <a:r>
                      <a:rPr lang="zh-CN" altLang="en-US" baseline="0" dirty="0"/>
                      <a:t>人</a:t>
                    </a:r>
                    <a:r>
                      <a:rPr lang="en-US" altLang="zh-CN" baseline="0" dirty="0"/>
                      <a:t>, </a:t>
                    </a:r>
                    <a:fld id="{587C8368-A6C2-40D4-9DEF-95FB1E277FFB}"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734-4DAC-B493-025FA1B3D897}"/>
                </c:ext>
              </c:extLst>
            </c:dLbl>
            <c:dLbl>
              <c:idx val="4"/>
              <c:layout>
                <c:manualLayout>
                  <c:x val="-0.12890753385616377"/>
                  <c:y val="0.1331337505393855"/>
                </c:manualLayout>
              </c:layout>
              <c:tx>
                <c:rich>
                  <a:bodyPr/>
                  <a:lstStyle/>
                  <a:p>
                    <a:fld id="{C8E31357-9BA4-4D4D-BD82-EC71637249C4}" type="CATEGORYNAME">
                      <a:rPr lang="en-US" altLang="zh-CN"/>
                      <a:pPr/>
                      <a:t>[分類名]</a:t>
                    </a:fld>
                    <a:r>
                      <a:rPr lang="en-US" altLang="zh-CN" baseline="0" dirty="0"/>
                      <a:t>,</a:t>
                    </a:r>
                    <a:r>
                      <a:rPr lang="zh-CN" altLang="en-US" baseline="0" dirty="0"/>
                      <a:t>点 </a:t>
                    </a:r>
                  </a:p>
                  <a:p>
                    <a:fld id="{42A34441-AC55-4D8E-8938-32F89BB1DBE6}" type="VALUE">
                      <a:rPr lang="en-US" altLang="zh-CN" baseline="0" smtClean="0"/>
                      <a:pPr/>
                      <a:t>[値]</a:t>
                    </a:fld>
                    <a:r>
                      <a:rPr lang="zh-CN" altLang="en-US" baseline="0" dirty="0"/>
                      <a:t>人</a:t>
                    </a:r>
                    <a:r>
                      <a:rPr lang="en-US" altLang="zh-CN" baseline="0" dirty="0"/>
                      <a:t>, </a:t>
                    </a:r>
                    <a:fld id="{37775D78-43EF-4663-A632-53B77116E92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734-4DAC-B493-025FA1B3D897}"/>
                </c:ext>
              </c:extLst>
            </c:dLbl>
            <c:dLbl>
              <c:idx val="5"/>
              <c:layout>
                <c:manualLayout>
                  <c:x val="-8.8900138289104008E-2"/>
                  <c:y val="-2.9523222280748726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1D7D5EF-F07D-4641-B646-1C1C5CB9F150}" type="CATEGORYNAME">
                      <a:rPr lang="ja-JP" altLang="en-US"/>
                      <a:pPr>
                        <a:defRPr/>
                      </a:pPr>
                      <a:t>[分類名]</a:t>
                    </a:fld>
                    <a:r>
                      <a:rPr lang="en-US" altLang="ja-JP" baseline="0" dirty="0"/>
                      <a:t>, </a:t>
                    </a:r>
                    <a:fld id="{B3923A4D-4095-4F34-A28B-69B4F2D5BC9D}" type="VALUE">
                      <a:rPr lang="en-US" altLang="ja-JP" baseline="0" smtClean="0"/>
                      <a:pPr>
                        <a:defRPr/>
                      </a:pPr>
                      <a:t>[値]</a:t>
                    </a:fld>
                    <a:r>
                      <a:rPr lang="ja-JP" altLang="en-US" baseline="0" dirty="0"/>
                      <a:t>人</a:t>
                    </a:r>
                    <a:r>
                      <a:rPr lang="en-US" altLang="ja-JP" baseline="0" dirty="0"/>
                      <a:t>, </a:t>
                    </a:r>
                    <a:fld id="{DDD06640-A2BF-4E5D-8559-9E830BDABA8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124500638112106"/>
                      <c:h val="0.10526849768076763"/>
                    </c:manualLayout>
                  </c15:layout>
                  <c15:dlblFieldTable/>
                  <c15:showDataLabelsRange val="0"/>
                </c:ext>
                <c:ext xmlns:c16="http://schemas.microsoft.com/office/drawing/2014/chart" uri="{C3380CC4-5D6E-409C-BE32-E72D297353CC}">
                  <c16:uniqueId val="{0000000B-D734-4DAC-B493-025FA1B3D8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Sheet1!$A$2:$A$7</c:f>
              <c:strCache>
                <c:ptCount val="6"/>
                <c:pt idx="0">
                  <c:v>0~4</c:v>
                </c:pt>
                <c:pt idx="1">
                  <c:v>5~9</c:v>
                </c:pt>
                <c:pt idx="2">
                  <c:v>10~14</c:v>
                </c:pt>
                <c:pt idx="3">
                  <c:v>15~19</c:v>
                </c:pt>
                <c:pt idx="4">
                  <c:v>20~24</c:v>
                </c:pt>
                <c:pt idx="5">
                  <c:v>未調査等</c:v>
                </c:pt>
              </c:strCache>
            </c:strRef>
          </c:cat>
          <c:val>
            <c:numRef>
              <c:f>Sheet1!$B$2:$B$7</c:f>
              <c:numCache>
                <c:formatCode>General</c:formatCode>
                <c:ptCount val="6"/>
                <c:pt idx="0">
                  <c:v>188</c:v>
                </c:pt>
                <c:pt idx="1">
                  <c:v>240</c:v>
                </c:pt>
                <c:pt idx="2">
                  <c:v>250</c:v>
                </c:pt>
                <c:pt idx="3">
                  <c:v>280</c:v>
                </c:pt>
                <c:pt idx="4">
                  <c:v>89</c:v>
                </c:pt>
                <c:pt idx="5">
                  <c:v>30</c:v>
                </c:pt>
              </c:numCache>
            </c:numRef>
          </c:val>
          <c:extLst>
            <c:ext xmlns:c16="http://schemas.microsoft.com/office/drawing/2014/chart" uri="{C3380CC4-5D6E-409C-BE32-E72D297353CC}">
              <c16:uniqueId val="{0000000C-D734-4DAC-B493-025FA1B3D8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185656931364929"/>
          <c:y val="4.3142756819072495E-2"/>
          <c:w val="0.494688770964446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63</c:v>
                </c:pt>
                <c:pt idx="1">
                  <c:v>43</c:v>
                </c:pt>
                <c:pt idx="2">
                  <c:v>224</c:v>
                </c:pt>
                <c:pt idx="3">
                  <c:v>159</c:v>
                </c:pt>
                <c:pt idx="4">
                  <c:v>56</c:v>
                </c:pt>
                <c:pt idx="5">
                  <c:v>91</c:v>
                </c:pt>
                <c:pt idx="6">
                  <c:v>58</c:v>
                </c:pt>
                <c:pt idx="7">
                  <c:v>123</c:v>
                </c:pt>
                <c:pt idx="8">
                  <c:v>317</c:v>
                </c:pt>
                <c:pt idx="9">
                  <c:v>287</c:v>
                </c:pt>
                <c:pt idx="10">
                  <c:v>255</c:v>
                </c:pt>
              </c:numCache>
            </c:numRef>
          </c:val>
          <c:extLst>
            <c:ext xmlns:c16="http://schemas.microsoft.com/office/drawing/2014/chart" uri="{C3380CC4-5D6E-409C-BE32-E72D297353CC}">
              <c16:uniqueId val="{00000000-7623-44DE-A03A-3EC59C8449C0}"/>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59-4FBE-8771-39E3D9E2E866}"/>
              </c:ext>
            </c:extLst>
          </c:dPt>
          <c:dLbls>
            <c:dLbl>
              <c:idx val="0"/>
              <c:layout>
                <c:manualLayout>
                  <c:x val="3.1841453629409947E-2"/>
                  <c:y val="0.11628963034008284"/>
                </c:manualLayout>
              </c:layout>
              <c:tx>
                <c:rich>
                  <a:bodyPr/>
                  <a:lstStyle/>
                  <a:p>
                    <a:fld id="{1391B3EF-52DA-4AEE-8F40-CA37A2B0837E}" type="CATEGORYNAME">
                      <a:rPr lang="zh-CN" altLang="en-US"/>
                      <a:pPr/>
                      <a:t>[分類名]</a:t>
                    </a:fld>
                    <a:r>
                      <a:rPr lang="en-US" altLang="zh-CN" baseline="0" dirty="0"/>
                      <a:t>, </a:t>
                    </a:r>
                  </a:p>
                  <a:p>
                    <a:fld id="{71529F0E-FE00-4C2F-A3C2-AB83F2D88AEB}" type="VALUE">
                      <a:rPr lang="en-US" altLang="zh-CN" baseline="0" smtClean="0"/>
                      <a:pPr/>
                      <a:t>[値]</a:t>
                    </a:fld>
                    <a:r>
                      <a:rPr lang="zh-CN" altLang="en-US" baseline="0" dirty="0"/>
                      <a:t>人</a:t>
                    </a:r>
                    <a:r>
                      <a:rPr lang="en-US" altLang="zh-CN" baseline="0" dirty="0"/>
                      <a:t>, </a:t>
                    </a:r>
                    <a:fld id="{8EBFB6B2-5097-45EA-858C-0EA8DCEE116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759-4FBE-8771-39E3D9E2E866}"/>
                </c:ext>
              </c:extLst>
            </c:dLbl>
            <c:dLbl>
              <c:idx val="1"/>
              <c:layout>
                <c:manualLayout>
                  <c:x val="-5.9640733240812677E-2"/>
                  <c:y val="8.8968005254929608E-2"/>
                </c:manualLayout>
              </c:layout>
              <c:tx>
                <c:rich>
                  <a:bodyPr/>
                  <a:lstStyle/>
                  <a:p>
                    <a:r>
                      <a:rPr lang="ja-JP" altLang="en-US" baseline="0" dirty="0">
                        <a:latin typeface="+mn-lt"/>
                      </a:rPr>
                      <a:t>未調査・不明</a:t>
                    </a:r>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layout>
                    <c:manualLayout>
                      <c:w val="0.17744110536008867"/>
                      <c:h val="0.23465448458747123"/>
                    </c:manualLayout>
                  </c15:layout>
                  <c15:dlblFieldTable/>
                  <c15:showDataLabelsRange val="0"/>
                </c:ext>
                <c:ext xmlns:c16="http://schemas.microsoft.com/office/drawing/2014/chart" uri="{C3380CC4-5D6E-409C-BE32-E72D297353CC}">
                  <c16:uniqueId val="{00000003-A759-4FBE-8771-39E3D9E2E866}"/>
                </c:ext>
              </c:extLst>
            </c:dLbl>
            <c:dLbl>
              <c:idx val="2"/>
              <c:layout>
                <c:manualLayout>
                  <c:x val="0.23103126354714915"/>
                  <c:y val="-4.471428486332256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8911511112662818"/>
                      <c:h val="0.15212652986737582"/>
                    </c:manualLayout>
                  </c15:layout>
                  <c15:dlblFieldTable/>
                  <c15:showDataLabelsRange val="0"/>
                </c:ext>
                <c:ext xmlns:c16="http://schemas.microsoft.com/office/drawing/2014/chart" uri="{C3380CC4-5D6E-409C-BE32-E72D297353CC}">
                  <c16:uniqueId val="{00000005-A759-4FBE-8771-39E3D9E2E866}"/>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A759-4FBE-8771-39E3D9E2E866}"/>
                </c:ext>
              </c:extLst>
            </c:dLbl>
            <c:dLbl>
              <c:idx val="4"/>
              <c:layout>
                <c:manualLayout>
                  <c:x val="-8.0135175707588841E-3"/>
                  <c:y val="-5.5337537708097795E-2"/>
                </c:manualLayout>
              </c:layout>
              <c:tx>
                <c:rich>
                  <a:bodyPr/>
                  <a:lstStyle/>
                  <a:p>
                    <a:fld id="{3665A4FD-1F33-4748-B584-7FE8EBC36FB9}" type="CATEGORYNAME">
                      <a:rPr lang="en-US" altLang="ja-JP"/>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759-4FBE-8771-39E3D9E2E866}"/>
                </c:ext>
              </c:extLst>
            </c:dLbl>
            <c:dLbl>
              <c:idx val="5"/>
              <c:layout>
                <c:manualLayout>
                  <c:x val="7.5034840721893096E-3"/>
                  <c:y val="0.1228350626838805"/>
                </c:manualLayout>
              </c:layout>
              <c:tx>
                <c:rich>
                  <a:bodyPr/>
                  <a:lstStyle/>
                  <a:p>
                    <a:fld id="{C920BEE7-1E08-42F5-A3BD-7B2A4407C33B}" type="CATEGORYNAME">
                      <a:rPr lang="en-US" altLang="ja-JP"/>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759-4FBE-8771-39E3D9E2E866}"/>
                </c:ext>
              </c:extLst>
            </c:dLbl>
            <c:dLbl>
              <c:idx val="6"/>
              <c:layout>
                <c:manualLayout>
                  <c:x val="1.2702134376081954E-2"/>
                  <c:y val="-0.15093355687362014"/>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759-4FBE-8771-39E3D9E2E866}"/>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759-4FBE-8771-39E3D9E2E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428</c:v>
                </c:pt>
                <c:pt idx="1">
                  <c:v>30</c:v>
                </c:pt>
                <c:pt idx="2">
                  <c:v>3</c:v>
                </c:pt>
                <c:pt idx="3">
                  <c:v>3</c:v>
                </c:pt>
                <c:pt idx="4">
                  <c:v>44</c:v>
                </c:pt>
                <c:pt idx="5">
                  <c:v>169</c:v>
                </c:pt>
                <c:pt idx="6">
                  <c:v>400</c:v>
                </c:pt>
              </c:numCache>
            </c:numRef>
          </c:val>
          <c:extLst>
            <c:ext xmlns:c16="http://schemas.microsoft.com/office/drawing/2014/chart" uri="{C3380CC4-5D6E-409C-BE32-E72D297353CC}">
              <c16:uniqueId val="{00000010-A759-4FBE-8771-39E3D9E2E866}"/>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A759-4FBE-8771-39E3D9E2E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A759-4FBE-8771-39E3D9E2E866}"/>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48149157431143"/>
          <c:y val="0.18632467617470863"/>
          <c:w val="0.47942565687810285"/>
          <c:h val="0.7340327455625445"/>
        </c:manualLayout>
      </c:layout>
      <c:pieChart>
        <c:varyColors val="1"/>
        <c:ser>
          <c:idx val="0"/>
          <c:order val="0"/>
          <c:tx>
            <c:strRef>
              <c:f>Sheet1!$B$1</c:f>
              <c:strCache>
                <c:ptCount val="1"/>
                <c:pt idx="0">
                  <c:v>後見人の有無</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99B-4DED-AA0B-37479B29750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99B-4DED-AA0B-37479B29750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99B-4DED-AA0B-37479B29750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99B-4DED-AA0B-37479B29750C}"/>
              </c:ext>
            </c:extLst>
          </c:dPt>
          <c:dLbls>
            <c:dLbl>
              <c:idx val="0"/>
              <c:layout>
                <c:manualLayout>
                  <c:x val="0.19525949530897205"/>
                  <c:y val="1.449850397763856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005F1A4-2657-4173-AB71-FE7F9DC411E8}" type="CATEGORYNAME">
                      <a:rPr lang="ja-JP" altLang="en-US"/>
                      <a:pPr>
                        <a:defRPr/>
                      </a:pPr>
                      <a:t>[分類名]</a:t>
                    </a:fld>
                    <a:r>
                      <a:rPr lang="en-US" altLang="ja-JP" baseline="0" dirty="0"/>
                      <a:t>, </a:t>
                    </a:r>
                    <a:fld id="{9617CD79-DB7B-4CE3-ADD2-07DE8CAD126F}" type="VALUE">
                      <a:rPr lang="en-US" altLang="ja-JP" baseline="0" smtClean="0"/>
                      <a:pPr>
                        <a:defRPr/>
                      </a:pPr>
                      <a:t>[値]</a:t>
                    </a:fld>
                    <a:r>
                      <a:rPr lang="ja-JP" altLang="en-US" baseline="0" dirty="0"/>
                      <a:t>人</a:t>
                    </a:r>
                    <a:r>
                      <a:rPr lang="en-US" altLang="ja-JP" baseline="0" dirty="0"/>
                      <a:t>, </a:t>
                    </a:r>
                    <a:fld id="{70A25068-A4EA-4591-A5CF-1C5CF81D8C0C}"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153939479097244"/>
                      <c:h val="0.13641481298071484"/>
                    </c:manualLayout>
                  </c15:layout>
                  <c15:dlblFieldTable/>
                  <c15:showDataLabelsRange val="0"/>
                </c:ext>
                <c:ext xmlns:c16="http://schemas.microsoft.com/office/drawing/2014/chart" uri="{C3380CC4-5D6E-409C-BE32-E72D297353CC}">
                  <c16:uniqueId val="{00000001-099B-4DED-AA0B-37479B29750C}"/>
                </c:ext>
              </c:extLst>
            </c:dLbl>
            <c:dLbl>
              <c:idx val="1"/>
              <c:layout>
                <c:manualLayout>
                  <c:x val="-0.35300663657916415"/>
                  <c:y val="-1.37143416715164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0B86069-AB21-494A-A16C-FB0A47902E64}" type="CATEGORYNAME">
                      <a:rPr lang="ja-JP" altLang="en-US"/>
                      <a:pPr>
                        <a:defRPr/>
                      </a:pPr>
                      <a:t>[分類名]</a:t>
                    </a:fld>
                    <a:r>
                      <a:rPr lang="en-US" altLang="ja-JP" baseline="0" dirty="0"/>
                      <a:t>, </a:t>
                    </a:r>
                    <a:fld id="{50938321-A09C-4667-9871-7B0DE5947D30}" type="VALUE">
                      <a:rPr lang="en-US" altLang="ja-JP" baseline="0" smtClean="0"/>
                      <a:pPr>
                        <a:defRPr/>
                      </a:pPr>
                      <a:t>[値]</a:t>
                    </a:fld>
                    <a:r>
                      <a:rPr lang="ja-JP" altLang="en-US" baseline="0" dirty="0"/>
                      <a:t>人</a:t>
                    </a:r>
                    <a:r>
                      <a:rPr lang="en-US" altLang="ja-JP" baseline="0" dirty="0"/>
                      <a:t>, </a:t>
                    </a:r>
                    <a:fld id="{75D6AE1B-DB0D-4E16-A9F1-DD23E6D7888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19258027934004"/>
                      <c:h val="0.14898018309466823"/>
                    </c:manualLayout>
                  </c15:layout>
                  <c15:dlblFieldTable/>
                  <c15:showDataLabelsRange val="0"/>
                </c:ext>
                <c:ext xmlns:c16="http://schemas.microsoft.com/office/drawing/2014/chart" uri="{C3380CC4-5D6E-409C-BE32-E72D297353CC}">
                  <c16:uniqueId val="{00000003-099B-4DED-AA0B-37479B29750C}"/>
                </c:ext>
              </c:extLst>
            </c:dLbl>
            <c:dLbl>
              <c:idx val="2"/>
              <c:layout>
                <c:manualLayout>
                  <c:x val="-9.1473633245834643E-2"/>
                  <c:y val="5.420892965777442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09E1998-6913-429A-8F6E-A6106F49B840}" type="CATEGORYNAME">
                      <a:rPr lang="ja-JP" altLang="en-US"/>
                      <a:pPr>
                        <a:defRPr/>
                      </a:pPr>
                      <a:t>[分類名]</a:t>
                    </a:fld>
                    <a:r>
                      <a:rPr lang="en-US" altLang="ja-JP" baseline="0" dirty="0"/>
                      <a:t>, </a:t>
                    </a:r>
                    <a:fld id="{B55CCB33-8269-46C9-A964-B9D56723C7C6}" type="VALUE">
                      <a:rPr lang="en-US" altLang="ja-JP" baseline="0" smtClean="0"/>
                      <a:pPr>
                        <a:defRPr/>
                      </a:pPr>
                      <a:t>[値]</a:t>
                    </a:fld>
                    <a:r>
                      <a:rPr lang="ja-JP" altLang="en-US" baseline="0" dirty="0"/>
                      <a:t>人</a:t>
                    </a:r>
                    <a:r>
                      <a:rPr lang="en-US" altLang="ja-JP" baseline="0" dirty="0"/>
                      <a:t>, </a:t>
                    </a:r>
                    <a:fld id="{BE8BA54D-9905-40FD-B4E2-30C7C11DFCD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5538143452560655"/>
                      <c:h val="8.4864576615777718E-2"/>
                    </c:manualLayout>
                  </c15:layout>
                  <c15:dlblFieldTable/>
                  <c15:showDataLabelsRange val="0"/>
                </c:ext>
                <c:ext xmlns:c16="http://schemas.microsoft.com/office/drawing/2014/chart" uri="{C3380CC4-5D6E-409C-BE32-E72D297353CC}">
                  <c16:uniqueId val="{00000005-099B-4DED-AA0B-37479B2975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有</c:v>
                </c:pt>
                <c:pt idx="1">
                  <c:v>無</c:v>
                </c:pt>
                <c:pt idx="2">
                  <c:v>不明</c:v>
                </c:pt>
              </c:strCache>
            </c:strRef>
          </c:cat>
          <c:val>
            <c:numRef>
              <c:f>Sheet1!$B$2:$B$5</c:f>
              <c:numCache>
                <c:formatCode>General</c:formatCode>
                <c:ptCount val="4"/>
                <c:pt idx="0">
                  <c:v>79</c:v>
                </c:pt>
                <c:pt idx="1">
                  <c:v>906</c:v>
                </c:pt>
                <c:pt idx="2">
                  <c:v>92</c:v>
                </c:pt>
              </c:numCache>
            </c:numRef>
          </c:val>
          <c:extLst>
            <c:ext xmlns:c16="http://schemas.microsoft.com/office/drawing/2014/chart" uri="{C3380CC4-5D6E-409C-BE32-E72D297353CC}">
              <c16:uniqueId val="{00000008-099B-4DED-AA0B-37479B29750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7FEDEDD4-D022-4FFC-B8BF-03CBD4F963BC}" type="datetimeFigureOut">
              <a:rPr kumimoji="1" lang="ja-JP" altLang="en-US" smtClean="0"/>
              <a:t>2025/7/3</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2A4F3949-1819-4B71-ABD1-3C94C4D087A4}" type="slidenum">
              <a:rPr kumimoji="1" lang="ja-JP" altLang="en-US" smtClean="0"/>
              <a:t>‹#›</a:t>
            </a:fld>
            <a:endParaRPr kumimoji="1" lang="ja-JP" altLang="en-US"/>
          </a:p>
        </p:txBody>
      </p:sp>
    </p:spTree>
    <p:extLst>
      <p:ext uri="{BB962C8B-B14F-4D97-AF65-F5344CB8AC3E}">
        <p14:creationId xmlns:p14="http://schemas.microsoft.com/office/powerpoint/2010/main" val="2089273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2221857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11</a:t>
            </a:fld>
            <a:endParaRPr kumimoji="1" lang="ja-JP" altLang="en-US"/>
          </a:p>
        </p:txBody>
      </p:sp>
    </p:spTree>
    <p:extLst>
      <p:ext uri="{BB962C8B-B14F-4D97-AF65-F5344CB8AC3E}">
        <p14:creationId xmlns:p14="http://schemas.microsoft.com/office/powerpoint/2010/main" val="2525168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12</a:t>
            </a:fld>
            <a:endParaRPr kumimoji="1" lang="ja-JP" altLang="en-US"/>
          </a:p>
        </p:txBody>
      </p:sp>
    </p:spTree>
    <p:extLst>
      <p:ext uri="{BB962C8B-B14F-4D97-AF65-F5344CB8AC3E}">
        <p14:creationId xmlns:p14="http://schemas.microsoft.com/office/powerpoint/2010/main" val="3885066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13</a:t>
            </a:fld>
            <a:endParaRPr kumimoji="1" lang="ja-JP" altLang="en-US"/>
          </a:p>
        </p:txBody>
      </p:sp>
    </p:spTree>
    <p:extLst>
      <p:ext uri="{BB962C8B-B14F-4D97-AF65-F5344CB8AC3E}">
        <p14:creationId xmlns:p14="http://schemas.microsoft.com/office/powerpoint/2010/main" val="964767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14</a:t>
            </a:fld>
            <a:endParaRPr kumimoji="1" lang="ja-JP" altLang="en-US"/>
          </a:p>
        </p:txBody>
      </p:sp>
    </p:spTree>
    <p:extLst>
      <p:ext uri="{BB962C8B-B14F-4D97-AF65-F5344CB8AC3E}">
        <p14:creationId xmlns:p14="http://schemas.microsoft.com/office/powerpoint/2010/main" val="1364594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15</a:t>
            </a:fld>
            <a:endParaRPr kumimoji="1" lang="ja-JP" altLang="en-US"/>
          </a:p>
        </p:txBody>
      </p:sp>
    </p:spTree>
    <p:extLst>
      <p:ext uri="{BB962C8B-B14F-4D97-AF65-F5344CB8AC3E}">
        <p14:creationId xmlns:p14="http://schemas.microsoft.com/office/powerpoint/2010/main" val="3883570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16</a:t>
            </a:fld>
            <a:endParaRPr kumimoji="1" lang="ja-JP" altLang="en-US"/>
          </a:p>
        </p:txBody>
      </p:sp>
    </p:spTree>
    <p:extLst>
      <p:ext uri="{BB962C8B-B14F-4D97-AF65-F5344CB8AC3E}">
        <p14:creationId xmlns:p14="http://schemas.microsoft.com/office/powerpoint/2010/main" val="1838518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17</a:t>
            </a:fld>
            <a:endParaRPr kumimoji="1" lang="ja-JP" altLang="en-US"/>
          </a:p>
        </p:txBody>
      </p:sp>
    </p:spTree>
    <p:extLst>
      <p:ext uri="{BB962C8B-B14F-4D97-AF65-F5344CB8AC3E}">
        <p14:creationId xmlns:p14="http://schemas.microsoft.com/office/powerpoint/2010/main" val="2716158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18</a:t>
            </a:fld>
            <a:endParaRPr kumimoji="1" lang="ja-JP" altLang="en-US"/>
          </a:p>
        </p:txBody>
      </p:sp>
    </p:spTree>
    <p:extLst>
      <p:ext uri="{BB962C8B-B14F-4D97-AF65-F5344CB8AC3E}">
        <p14:creationId xmlns:p14="http://schemas.microsoft.com/office/powerpoint/2010/main" val="2738267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19</a:t>
            </a:fld>
            <a:endParaRPr kumimoji="1" lang="ja-JP" altLang="en-US"/>
          </a:p>
        </p:txBody>
      </p:sp>
    </p:spTree>
    <p:extLst>
      <p:ext uri="{BB962C8B-B14F-4D97-AF65-F5344CB8AC3E}">
        <p14:creationId xmlns:p14="http://schemas.microsoft.com/office/powerpoint/2010/main" val="2248823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20</a:t>
            </a:fld>
            <a:endParaRPr kumimoji="1" lang="ja-JP" altLang="en-US"/>
          </a:p>
        </p:txBody>
      </p:sp>
    </p:spTree>
    <p:extLst>
      <p:ext uri="{BB962C8B-B14F-4D97-AF65-F5344CB8AC3E}">
        <p14:creationId xmlns:p14="http://schemas.microsoft.com/office/powerpoint/2010/main" val="385698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3</a:t>
            </a:fld>
            <a:endParaRPr kumimoji="1" lang="ja-JP" altLang="en-US"/>
          </a:p>
        </p:txBody>
      </p:sp>
    </p:spTree>
    <p:extLst>
      <p:ext uri="{BB962C8B-B14F-4D97-AF65-F5344CB8AC3E}">
        <p14:creationId xmlns:p14="http://schemas.microsoft.com/office/powerpoint/2010/main" val="351090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21</a:t>
            </a:fld>
            <a:endParaRPr kumimoji="1" lang="ja-JP" altLang="en-US"/>
          </a:p>
        </p:txBody>
      </p:sp>
    </p:spTree>
    <p:extLst>
      <p:ext uri="{BB962C8B-B14F-4D97-AF65-F5344CB8AC3E}">
        <p14:creationId xmlns:p14="http://schemas.microsoft.com/office/powerpoint/2010/main" val="1589492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22</a:t>
            </a:fld>
            <a:endParaRPr kumimoji="1" lang="ja-JP" altLang="en-US"/>
          </a:p>
        </p:txBody>
      </p:sp>
    </p:spTree>
    <p:extLst>
      <p:ext uri="{BB962C8B-B14F-4D97-AF65-F5344CB8AC3E}">
        <p14:creationId xmlns:p14="http://schemas.microsoft.com/office/powerpoint/2010/main" val="155000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4</a:t>
            </a:fld>
            <a:endParaRPr kumimoji="1" lang="ja-JP" altLang="en-US"/>
          </a:p>
        </p:txBody>
      </p:sp>
    </p:spTree>
    <p:extLst>
      <p:ext uri="{BB962C8B-B14F-4D97-AF65-F5344CB8AC3E}">
        <p14:creationId xmlns:p14="http://schemas.microsoft.com/office/powerpoint/2010/main" val="99268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5</a:t>
            </a:fld>
            <a:endParaRPr kumimoji="1" lang="ja-JP" altLang="en-US"/>
          </a:p>
        </p:txBody>
      </p:sp>
    </p:spTree>
    <p:extLst>
      <p:ext uri="{BB962C8B-B14F-4D97-AF65-F5344CB8AC3E}">
        <p14:creationId xmlns:p14="http://schemas.microsoft.com/office/powerpoint/2010/main" val="183468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6</a:t>
            </a:fld>
            <a:endParaRPr kumimoji="1" lang="ja-JP" altLang="en-US"/>
          </a:p>
        </p:txBody>
      </p:sp>
    </p:spTree>
    <p:extLst>
      <p:ext uri="{BB962C8B-B14F-4D97-AF65-F5344CB8AC3E}">
        <p14:creationId xmlns:p14="http://schemas.microsoft.com/office/powerpoint/2010/main" val="3703956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7</a:t>
            </a:fld>
            <a:endParaRPr kumimoji="1" lang="ja-JP" altLang="en-US"/>
          </a:p>
        </p:txBody>
      </p:sp>
    </p:spTree>
    <p:extLst>
      <p:ext uri="{BB962C8B-B14F-4D97-AF65-F5344CB8AC3E}">
        <p14:creationId xmlns:p14="http://schemas.microsoft.com/office/powerpoint/2010/main" val="104797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8</a:t>
            </a:fld>
            <a:endParaRPr kumimoji="1" lang="ja-JP" altLang="en-US"/>
          </a:p>
        </p:txBody>
      </p:sp>
    </p:spTree>
    <p:extLst>
      <p:ext uri="{BB962C8B-B14F-4D97-AF65-F5344CB8AC3E}">
        <p14:creationId xmlns:p14="http://schemas.microsoft.com/office/powerpoint/2010/main" val="1098887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9</a:t>
            </a:fld>
            <a:endParaRPr kumimoji="1" lang="ja-JP" altLang="en-US"/>
          </a:p>
        </p:txBody>
      </p:sp>
    </p:spTree>
    <p:extLst>
      <p:ext uri="{BB962C8B-B14F-4D97-AF65-F5344CB8AC3E}">
        <p14:creationId xmlns:p14="http://schemas.microsoft.com/office/powerpoint/2010/main" val="631611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10</a:t>
            </a:fld>
            <a:endParaRPr kumimoji="1" lang="ja-JP" altLang="en-US"/>
          </a:p>
        </p:txBody>
      </p:sp>
    </p:spTree>
    <p:extLst>
      <p:ext uri="{BB962C8B-B14F-4D97-AF65-F5344CB8AC3E}">
        <p14:creationId xmlns:p14="http://schemas.microsoft.com/office/powerpoint/2010/main" val="379340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875118-3D73-49AF-8555-2CA3DD75069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9FAA54-F83A-40B3-9064-17EC4108FAB7}"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B760FA-6C14-439C-B9EB-E6DF352FAAED}"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B61BA9-C5B2-445B-9E31-A212BB6405A4}"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4794E0-3125-467B-9EC1-979F58D4082D}"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4CE0CF-C9E9-459F-AE00-E286530B8F75}"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7162CA-439F-4A99-88F2-E381EEB26623}"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B051BD-2DCC-4E26-81B7-013F222A88CA}"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B95FC1-FB8F-41AB-9710-5DEA8450F39B}"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347563-4DCF-4A00-9E23-7071A1ED7AF0}"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5032A1-EA70-4A2B-AA71-C80EA76F0DFD}"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21B62-CEDA-4202-95E0-8D7F9A03D039}"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81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24.xml"/><Relationship Id="rId4" Type="http://schemas.openxmlformats.org/officeDocument/2006/relationships/chart" Target="../charts/chart23.xml"/></Relationships>
</file>

<file path=ppt/slides/_rels/slide1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2.xml"/><Relationship Id="rId4" Type="http://schemas.openxmlformats.org/officeDocument/2006/relationships/chart" Target="../charts/chart31.xml"/></Relationships>
</file>

<file path=ppt/slides/_rels/slide1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chart" Target="../charts/chart35.xml"/><Relationship Id="rId4" Type="http://schemas.openxmlformats.org/officeDocument/2006/relationships/chart" Target="../charts/chart34.xml"/></Relationships>
</file>

<file path=ppt/slides/_rels/slide16.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chart" Target="../charts/chart39.xml"/><Relationship Id="rId5" Type="http://schemas.openxmlformats.org/officeDocument/2006/relationships/chart" Target="../charts/chart38.xml"/><Relationship Id="rId4" Type="http://schemas.openxmlformats.org/officeDocument/2006/relationships/chart" Target="../charts/char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chart" Target="../charts/chart42.xml"/></Relationships>
</file>

<file path=ppt/slides/_rels/slide21.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chart" Target="../charts/chart44.xml"/></Relationships>
</file>

<file path=ppt/slides/_rels/slide22.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chart" Target="../charts/chart46.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8.xml"/><Relationship Id="rId4" Type="http://schemas.openxmlformats.org/officeDocument/2006/relationships/chart" Target="../charts/chart17.xml"/></Relationships>
</file>

<file path=ppt/slides/_rels/slide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0D04-C190-40A1-BE59-51A5F737280E}"/>
              </a:ext>
            </a:extLst>
          </p:cNvPr>
          <p:cNvSpPr>
            <a:spLocks noGrp="1"/>
          </p:cNvSpPr>
          <p:nvPr>
            <p:ph type="ctrTitle"/>
          </p:nvPr>
        </p:nvSpPr>
        <p:spPr>
          <a:xfrm>
            <a:off x="685800" y="980728"/>
            <a:ext cx="7772400" cy="2952328"/>
          </a:xfrm>
        </p:spPr>
        <p:txBody>
          <a:bodyPr>
            <a:normAutofit/>
          </a:bodyPr>
          <a:lstStyle/>
          <a:p>
            <a:r>
              <a:rPr kumimoji="1" lang="ja-JP" altLang="en-US" sz="4000" dirty="0"/>
              <a:t>令和５年度</a:t>
            </a:r>
            <a:br>
              <a:rPr kumimoji="1" lang="en-US" altLang="ja-JP" sz="4000" dirty="0"/>
            </a:br>
            <a:r>
              <a:rPr kumimoji="1" lang="ja-JP" altLang="en-US" sz="4000" dirty="0"/>
              <a:t>施設入所の待機者に関する</a:t>
            </a:r>
            <a:br>
              <a:rPr kumimoji="1" lang="en-US" altLang="ja-JP" sz="4000" dirty="0"/>
            </a:br>
            <a:r>
              <a:rPr kumimoji="1" lang="ja-JP" altLang="en-US" sz="4000" dirty="0"/>
              <a:t>実態</a:t>
            </a:r>
            <a:r>
              <a:rPr lang="ja-JP" altLang="en-US" sz="4000" dirty="0"/>
              <a:t>調</a:t>
            </a:r>
            <a:r>
              <a:rPr kumimoji="1" lang="ja-JP" altLang="en-US" sz="4000" dirty="0"/>
              <a:t>査結果概要</a:t>
            </a:r>
            <a:br>
              <a:rPr kumimoji="1" lang="en-US" altLang="ja-JP" sz="3600" dirty="0"/>
            </a:br>
            <a:br>
              <a:rPr kumimoji="1" lang="en-US" altLang="ja-JP" sz="3600" dirty="0"/>
            </a:br>
            <a:r>
              <a:rPr kumimoji="1" lang="en-US" altLang="ja-JP" sz="2400" dirty="0"/>
              <a:t>【</a:t>
            </a:r>
            <a:r>
              <a:rPr kumimoji="1" lang="ja-JP" altLang="en-US" sz="2400" dirty="0" err="1"/>
              <a:t>大阪府福祉部障がい</a:t>
            </a:r>
            <a:r>
              <a:rPr kumimoji="1" lang="ja-JP" altLang="en-US" sz="2400" dirty="0"/>
              <a:t>福祉室</a:t>
            </a:r>
            <a:r>
              <a:rPr kumimoji="1" lang="en-US" altLang="ja-JP" sz="2400" dirty="0"/>
              <a:t>】</a:t>
            </a:r>
            <a:endParaRPr kumimoji="1" lang="ja-JP" altLang="en-US" sz="2400" dirty="0"/>
          </a:p>
        </p:txBody>
      </p:sp>
      <p:sp>
        <p:nvSpPr>
          <p:cNvPr id="3" name="字幕 2">
            <a:extLst>
              <a:ext uri="{FF2B5EF4-FFF2-40B4-BE49-F238E27FC236}">
                <a16:creationId xmlns:a16="http://schemas.microsoft.com/office/drawing/2014/main" id="{3FEC30D3-9E1E-4195-9F76-2322F86DB573}"/>
              </a:ext>
            </a:extLst>
          </p:cNvPr>
          <p:cNvSpPr>
            <a:spLocks noGrp="1"/>
          </p:cNvSpPr>
          <p:nvPr>
            <p:ph type="subTitle" idx="1"/>
          </p:nvPr>
        </p:nvSpPr>
        <p:spPr>
          <a:xfrm>
            <a:off x="1371600" y="4509120"/>
            <a:ext cx="6400800" cy="1368152"/>
          </a:xfrm>
          <a:ln>
            <a:solidFill>
              <a:schemeClr val="tx1"/>
            </a:solidFill>
          </a:ln>
        </p:spPr>
        <p:txBody>
          <a:bodyPr anchor="ctr" anchorCtr="0">
            <a:normAutofit/>
          </a:bodyPr>
          <a:lstStyle/>
          <a:p>
            <a:pPr algn="l"/>
            <a:r>
              <a:rPr kumimoji="1" lang="ja-JP" altLang="en-US" sz="2400" dirty="0">
                <a:solidFill>
                  <a:schemeClr val="tx1"/>
                </a:solidFill>
              </a:rPr>
              <a:t>○　調査時点：令和５年３月３１日時点</a:t>
            </a:r>
            <a:endParaRPr kumimoji="1" lang="en-US" altLang="ja-JP" sz="2400" dirty="0">
              <a:solidFill>
                <a:schemeClr val="tx1"/>
              </a:solidFill>
            </a:endParaRPr>
          </a:p>
          <a:p>
            <a:pPr algn="l"/>
            <a:r>
              <a:rPr kumimoji="1" lang="ja-JP" altLang="en-US" sz="2400" dirty="0">
                <a:solidFill>
                  <a:schemeClr val="tx1"/>
                </a:solidFill>
              </a:rPr>
              <a:t>○　調査対象：府内４３市町村（一部大阪市除く）</a:t>
            </a:r>
            <a:endParaRPr kumimoji="1" lang="en-US" altLang="ja-JP" sz="2400" dirty="0">
              <a:solidFill>
                <a:schemeClr val="tx1"/>
              </a:solidFill>
            </a:endParaRPr>
          </a:p>
          <a:p>
            <a:pPr algn="l"/>
            <a:r>
              <a:rPr lang="ja-JP" altLang="en-US" sz="2400" dirty="0">
                <a:solidFill>
                  <a:schemeClr val="tx1"/>
                </a:solidFill>
              </a:rPr>
              <a:t>○　調査期間：令和５年８月４日～８月２５日</a:t>
            </a:r>
          </a:p>
        </p:txBody>
      </p:sp>
      <p:sp>
        <p:nvSpPr>
          <p:cNvPr id="5" name="テキスト ボックス 4">
            <a:extLst>
              <a:ext uri="{FF2B5EF4-FFF2-40B4-BE49-F238E27FC236}">
                <a16:creationId xmlns:a16="http://schemas.microsoft.com/office/drawing/2014/main" id="{39B72EB0-B08A-437A-9A18-A5E9130B8E02}"/>
              </a:ext>
            </a:extLst>
          </p:cNvPr>
          <p:cNvSpPr txBox="1"/>
          <p:nvPr/>
        </p:nvSpPr>
        <p:spPr>
          <a:xfrm>
            <a:off x="7772400" y="136525"/>
            <a:ext cx="1252653"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参考資料４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802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190</a:t>
            </a:r>
            <a:r>
              <a:rPr lang="ja-JP" altLang="en-US" sz="1200" dirty="0">
                <a:solidFill>
                  <a:prstClr val="black"/>
                </a:solidFill>
                <a:latin typeface="Meiryo UI" panose="020B0604030504040204" pitchFamily="50" charset="-128"/>
                <a:ea typeface="Meiryo UI" panose="020B0604030504040204" pitchFamily="50" charset="-128"/>
              </a:rPr>
              <a:t>人はセルフプラン、計画無しが</a:t>
            </a:r>
            <a:r>
              <a:rPr lang="en-US" altLang="ja-JP" sz="1200" dirty="0">
                <a:solidFill>
                  <a:prstClr val="black"/>
                </a:solidFill>
                <a:latin typeface="Meiryo UI" panose="020B0604030504040204" pitchFamily="50" charset="-128"/>
                <a:ea typeface="Meiryo UI" panose="020B0604030504040204" pitchFamily="50" charset="-128"/>
              </a:rPr>
              <a:t>33</a:t>
            </a:r>
            <a:r>
              <a:rPr lang="ja-JP" altLang="en-US" sz="1200" dirty="0">
                <a:solidFill>
                  <a:prstClr val="black"/>
                </a:solidFill>
                <a:latin typeface="Meiryo UI" panose="020B0604030504040204" pitchFamily="50" charset="-128"/>
                <a:ea typeface="Meiryo UI" panose="020B0604030504040204" pitchFamily="50" charset="-128"/>
              </a:rPr>
              <a:t>名となっている。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人のうち、半数近くの</a:t>
            </a:r>
            <a:r>
              <a:rPr lang="en-US" altLang="ja-JP" sz="1200" dirty="0">
                <a:solidFill>
                  <a:prstClr val="black"/>
                </a:solidFill>
                <a:latin typeface="Meiryo UI" panose="020B0604030504040204" pitchFamily="50" charset="-128"/>
                <a:ea typeface="Meiryo UI" panose="020B0604030504040204" pitchFamily="50" charset="-128"/>
              </a:rPr>
              <a:t>462</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a:t>
            </a:r>
            <a:r>
              <a:rPr lang="en-US" altLang="ja-JP" sz="1200" dirty="0">
                <a:solidFill>
                  <a:prstClr val="black"/>
                </a:solidFill>
                <a:latin typeface="Meiryo UI" panose="020B0604030504040204" pitchFamily="50" charset="-128"/>
                <a:ea typeface="Meiryo UI" panose="020B0604030504040204" pitchFamily="50" charset="-128"/>
              </a:rPr>
              <a:t>579</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71</a:t>
            </a:r>
            <a:r>
              <a:rPr lang="ja-JP" altLang="en-US" sz="1200" dirty="0">
                <a:solidFill>
                  <a:prstClr val="black"/>
                </a:solidFill>
                <a:latin typeface="Meiryo UI" panose="020B0604030504040204" pitchFamily="50" charset="-128"/>
                <a:ea typeface="Meiryo UI" panose="020B0604030504040204" pitchFamily="50" charset="-128"/>
              </a:rPr>
              <a:t>％にあたる</a:t>
            </a:r>
            <a:r>
              <a:rPr lang="en-US" altLang="ja-JP" sz="1200" dirty="0">
                <a:solidFill>
                  <a:prstClr val="black"/>
                </a:solidFill>
                <a:latin typeface="Meiryo UI" panose="020B0604030504040204" pitchFamily="50" charset="-128"/>
                <a:ea typeface="Meiryo UI" panose="020B0604030504040204" pitchFamily="50" charset="-128"/>
              </a:rPr>
              <a:t>414</a:t>
            </a:r>
            <a:r>
              <a:rPr lang="ja-JP" altLang="en-US" sz="1200" dirty="0">
                <a:solidFill>
                  <a:prstClr val="black"/>
                </a:solidFill>
                <a:latin typeface="Meiryo UI" panose="020B0604030504040204" pitchFamily="50" charset="-128"/>
                <a:ea typeface="Meiryo UI" panose="020B0604030504040204" pitchFamily="50" charset="-128"/>
              </a:rPr>
              <a:t>人が相談支援専門員等と可能性を検討しているが、</a:t>
            </a:r>
            <a:r>
              <a:rPr lang="en-US" altLang="ja-JP" sz="1200" dirty="0">
                <a:solidFill>
                  <a:prstClr val="black"/>
                </a:solidFill>
                <a:latin typeface="Meiryo UI" panose="020B0604030504040204" pitchFamily="50" charset="-128"/>
                <a:ea typeface="Meiryo UI" panose="020B0604030504040204" pitchFamily="50" charset="-128"/>
              </a:rPr>
              <a:t>GH</a:t>
            </a:r>
            <a:r>
              <a:rPr lang="ja-JP" altLang="en-US" sz="1200" dirty="0">
                <a:solidFill>
                  <a:prstClr val="black"/>
                </a:solidFill>
                <a:latin typeface="Meiryo UI" panose="020B0604030504040204" pitchFamily="50" charset="-128"/>
                <a:ea typeface="Meiryo UI" panose="020B0604030504040204" pitchFamily="50" charset="-128"/>
              </a:rPr>
              <a:t>の見学や体験等した人は、わずか</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人となっており、大半の人が、相談支援専門員との協議だけで、可能性を検討している。　</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24188" y="6478359"/>
            <a:ext cx="2133600" cy="365125"/>
          </a:xfrm>
        </p:spPr>
        <p:txBody>
          <a:bodyPr/>
          <a:lstStyle/>
          <a:p>
            <a:fld id="{1C2C60DF-5D73-46A2-8FFF-B4A756D3B2D0}" type="slidenum">
              <a:rPr lang="ja-JP" altLang="en-US" smtClean="0"/>
              <a:pPr/>
              <a:t>10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663788" y="185827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4" name="グラフ 3">
            <a:extLst>
              <a:ext uri="{FF2B5EF4-FFF2-40B4-BE49-F238E27FC236}">
                <a16:creationId xmlns:a16="http://schemas.microsoft.com/office/drawing/2014/main" id="{7C85C93C-0B2F-5BC8-EED3-24EDA2582AD1}"/>
              </a:ext>
            </a:extLst>
          </p:cNvPr>
          <p:cNvGraphicFramePr/>
          <p:nvPr>
            <p:extLst>
              <p:ext uri="{D42A27DB-BD31-4B8C-83A1-F6EECF244321}">
                <p14:modId xmlns:p14="http://schemas.microsoft.com/office/powerpoint/2010/main" val="1678222640"/>
              </p:ext>
            </p:extLst>
          </p:nvPr>
        </p:nvGraphicFramePr>
        <p:xfrm>
          <a:off x="1978410" y="2108341"/>
          <a:ext cx="4249774"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CA5CAABB-FD52-E7F3-F5B3-BD8B26545E98}"/>
              </a:ext>
            </a:extLst>
          </p:cNvPr>
          <p:cNvGraphicFramePr/>
          <p:nvPr>
            <p:extLst>
              <p:ext uri="{D42A27DB-BD31-4B8C-83A1-F6EECF244321}">
                <p14:modId xmlns:p14="http://schemas.microsoft.com/office/powerpoint/2010/main" val="1164757368"/>
              </p:ext>
            </p:extLst>
          </p:nvPr>
        </p:nvGraphicFramePr>
        <p:xfrm>
          <a:off x="611560" y="4461014"/>
          <a:ext cx="3780088" cy="2151883"/>
        </p:xfrm>
        <a:graphic>
          <a:graphicData uri="http://schemas.openxmlformats.org/drawingml/2006/chart">
            <c:chart xmlns:c="http://schemas.openxmlformats.org/drawingml/2006/chart" xmlns:r="http://schemas.openxmlformats.org/officeDocument/2006/relationships" r:id="rId4"/>
          </a:graphicData>
        </a:graphic>
      </p:graphicFrame>
      <p:sp>
        <p:nvSpPr>
          <p:cNvPr id="7" name="正方形/長方形 6">
            <a:extLst>
              <a:ext uri="{FF2B5EF4-FFF2-40B4-BE49-F238E27FC236}">
                <a16:creationId xmlns:a16="http://schemas.microsoft.com/office/drawing/2014/main" id="{EA54C81C-B526-2DBA-8CF5-3EBB4ED5EB32}"/>
              </a:ext>
            </a:extLst>
          </p:cNvPr>
          <p:cNvSpPr/>
          <p:nvPr/>
        </p:nvSpPr>
        <p:spPr>
          <a:xfrm>
            <a:off x="1475656" y="4176334"/>
            <a:ext cx="2376264"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a:extLst>
              <a:ext uri="{FF2B5EF4-FFF2-40B4-BE49-F238E27FC236}">
                <a16:creationId xmlns:a16="http://schemas.microsoft.com/office/drawing/2014/main" id="{4606A1AA-E4AD-83BD-FF88-FACD078AD299}"/>
              </a:ext>
            </a:extLst>
          </p:cNvPr>
          <p:cNvGraphicFramePr/>
          <p:nvPr>
            <p:extLst>
              <p:ext uri="{D42A27DB-BD31-4B8C-83A1-F6EECF244321}">
                <p14:modId xmlns:p14="http://schemas.microsoft.com/office/powerpoint/2010/main" val="2750856157"/>
              </p:ext>
            </p:extLst>
          </p:nvPr>
        </p:nvGraphicFramePr>
        <p:xfrm>
          <a:off x="4355976" y="4401739"/>
          <a:ext cx="4624615" cy="2046944"/>
        </p:xfrm>
        <a:graphic>
          <a:graphicData uri="http://schemas.openxmlformats.org/drawingml/2006/chart">
            <c:chart xmlns:c="http://schemas.openxmlformats.org/drawingml/2006/chart" xmlns:r="http://schemas.openxmlformats.org/officeDocument/2006/relationships" r:id="rId5"/>
          </a:graphicData>
        </a:graphic>
      </p:graphicFrame>
      <p:sp>
        <p:nvSpPr>
          <p:cNvPr id="10" name="正方形/長方形 9">
            <a:extLst>
              <a:ext uri="{FF2B5EF4-FFF2-40B4-BE49-F238E27FC236}">
                <a16:creationId xmlns:a16="http://schemas.microsoft.com/office/drawing/2014/main" id="{660134A8-B5A8-E144-DDD5-A09B8ACBD4BF}"/>
              </a:ext>
            </a:extLst>
          </p:cNvPr>
          <p:cNvSpPr/>
          <p:nvPr/>
        </p:nvSpPr>
        <p:spPr>
          <a:xfrm>
            <a:off x="5364088" y="3932519"/>
            <a:ext cx="2726900" cy="22540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地域生活の継続の可能性の検討内容</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D5B8DD75-2725-9591-9613-482A586B50A8}"/>
              </a:ext>
            </a:extLst>
          </p:cNvPr>
          <p:cNvCxnSpPr/>
          <p:nvPr/>
        </p:nvCxnSpPr>
        <p:spPr>
          <a:xfrm>
            <a:off x="2699792" y="4813595"/>
            <a:ext cx="385340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A784703-9C94-2DE5-0A8E-49978E880E02}"/>
              </a:ext>
            </a:extLst>
          </p:cNvPr>
          <p:cNvCxnSpPr>
            <a:cxnSpLocks/>
          </p:cNvCxnSpPr>
          <p:nvPr/>
        </p:nvCxnSpPr>
        <p:spPr>
          <a:xfrm>
            <a:off x="2501604" y="6307045"/>
            <a:ext cx="4140794" cy="672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712BF79A-92C9-468E-043E-D2E06F874368}"/>
              </a:ext>
            </a:extLst>
          </p:cNvPr>
          <p:cNvSpPr txBox="1"/>
          <p:nvPr/>
        </p:nvSpPr>
        <p:spPr>
          <a:xfrm>
            <a:off x="3459384" y="207531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8" name="テキスト ボックス 7">
            <a:extLst>
              <a:ext uri="{FF2B5EF4-FFF2-40B4-BE49-F238E27FC236}">
                <a16:creationId xmlns:a16="http://schemas.microsoft.com/office/drawing/2014/main" id="{5DC5E24D-C722-2300-5686-6BFA85F7076E}"/>
              </a:ext>
            </a:extLst>
          </p:cNvPr>
          <p:cNvSpPr txBox="1"/>
          <p:nvPr/>
        </p:nvSpPr>
        <p:spPr>
          <a:xfrm>
            <a:off x="2399020" y="447766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BE5C9334-2EBE-1518-BAB3-D1D5B44C76A7}"/>
              </a:ext>
            </a:extLst>
          </p:cNvPr>
          <p:cNvSpPr txBox="1"/>
          <p:nvPr/>
        </p:nvSpPr>
        <p:spPr>
          <a:xfrm>
            <a:off x="6333243" y="4150314"/>
            <a:ext cx="67007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572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8980B7CF-A95C-B8EC-93D1-9CE47F43C5F7}"/>
              </a:ext>
            </a:extLst>
          </p:cNvPr>
          <p:cNvSpPr txBox="1"/>
          <p:nvPr/>
        </p:nvSpPr>
        <p:spPr>
          <a:xfrm>
            <a:off x="4859964" y="6346938"/>
            <a:ext cx="3734586"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「地域生活の継続の可能性を検討していない」</a:t>
            </a:r>
            <a:endParaRPr kumimoji="1" lang="ja-JP" altLang="en-US" sz="1200" b="1" dirty="0">
              <a:latin typeface="Calibri" panose="020F0502020204030204" pitchFamily="34" charset="0"/>
              <a:cs typeface="Calibri" panose="020F0502020204030204" pitchFamily="34" charset="0"/>
            </a:endParaRPr>
          </a:p>
        </p:txBody>
      </p:sp>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4"/>
            <a:ext cx="9071844" cy="147371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地域生活の継続の可能性を検討した割合を見ると、サービス等利用計画を策定している場合は、約</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割が検討しているが、セルフプランや計画無しの場合は、検討した割合が</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割程度に止まっており、サービス等利用計画を策定していない場合は、地域生活の継続の可能性を検討されないまま待機している割合が高い。（</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検討の有無が不明の</a:t>
            </a:r>
            <a:r>
              <a:rPr lang="en-US" altLang="ja-JP" sz="1200" dirty="0">
                <a:solidFill>
                  <a:prstClr val="black"/>
                </a:solidFill>
                <a:latin typeface="Meiryo UI" panose="020B0604030504040204" pitchFamily="50" charset="-128"/>
                <a:ea typeface="Meiryo UI" panose="020B0604030504040204" pitchFamily="50" charset="-128"/>
              </a:rPr>
              <a:t>36</a:t>
            </a:r>
            <a:r>
              <a:rPr lang="ja-JP" altLang="en-US" sz="1200" dirty="0">
                <a:solidFill>
                  <a:prstClr val="black"/>
                </a:solidFill>
                <a:latin typeface="Meiryo UI" panose="020B0604030504040204" pitchFamily="50" charset="-128"/>
                <a:ea typeface="Meiryo UI" panose="020B0604030504040204" pitchFamily="50" charset="-128"/>
              </a:rPr>
              <a:t>人は「検討していない」に含んでいる。）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41</a:t>
            </a:r>
            <a:r>
              <a:rPr lang="ja-JP" altLang="en-US" sz="1200" dirty="0">
                <a:solidFill>
                  <a:prstClr val="black"/>
                </a:solidFill>
                <a:latin typeface="Meiryo UI" panose="020B0604030504040204" pitchFamily="50" charset="-128"/>
                <a:ea typeface="Meiryo UI" panose="020B0604030504040204" pitchFamily="50" charset="-128"/>
              </a:rPr>
              <a:t>％に対して、検討していない待機者では、積極的な理由による入所希望が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19</a:t>
            </a:r>
            <a:r>
              <a:rPr lang="ja-JP" altLang="en-US" sz="1200" dirty="0">
                <a:solidFill>
                  <a:prstClr val="black"/>
                </a:solidFill>
                <a:latin typeface="Meiryo UI" panose="020B0604030504040204" pitchFamily="50" charset="-128"/>
                <a:ea typeface="Meiryo UI" panose="020B0604030504040204" pitchFamily="50" charset="-128"/>
              </a:rPr>
              <a:t>％にとどまっており、地域生活の継続の可能性を検討する機会を増やすことによって、入所希望の理由の精査や待機者の解消につながるものと考えられる。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87619" y="6471096"/>
            <a:ext cx="2133600" cy="365125"/>
          </a:xfrm>
        </p:spPr>
        <p:txBody>
          <a:bodyPr/>
          <a:lstStyle/>
          <a:p>
            <a:fld id="{1C2C60DF-5D73-46A2-8FFF-B4A756D3B2D0}" type="slidenum">
              <a:rPr lang="ja-JP" altLang="en-US" smtClean="0"/>
              <a:pPr/>
              <a:t>11</a:t>
            </a:fld>
            <a:endParaRPr lang="ja-JP" altLang="en-US" dirty="0"/>
          </a:p>
        </p:txBody>
      </p:sp>
      <p:graphicFrame>
        <p:nvGraphicFramePr>
          <p:cNvPr id="6" name="グラフ 5">
            <a:extLst>
              <a:ext uri="{FF2B5EF4-FFF2-40B4-BE49-F238E27FC236}">
                <a16:creationId xmlns:a16="http://schemas.microsoft.com/office/drawing/2014/main" id="{E77D5033-7EE1-966A-22E2-A06A6D7A4CF4}"/>
              </a:ext>
            </a:extLst>
          </p:cNvPr>
          <p:cNvGraphicFramePr/>
          <p:nvPr>
            <p:extLst>
              <p:ext uri="{D42A27DB-BD31-4B8C-83A1-F6EECF244321}">
                <p14:modId xmlns:p14="http://schemas.microsoft.com/office/powerpoint/2010/main" val="2704832629"/>
              </p:ext>
            </p:extLst>
          </p:nvPr>
        </p:nvGraphicFramePr>
        <p:xfrm>
          <a:off x="961770" y="2277083"/>
          <a:ext cx="4536504" cy="1761580"/>
        </p:xfrm>
        <a:graphic>
          <a:graphicData uri="http://schemas.openxmlformats.org/drawingml/2006/chart">
            <c:chart xmlns:c="http://schemas.openxmlformats.org/drawingml/2006/chart" xmlns:r="http://schemas.openxmlformats.org/officeDocument/2006/relationships" r:id="rId3"/>
          </a:graphicData>
        </a:graphic>
      </p:graphicFrame>
      <p:sp>
        <p:nvSpPr>
          <p:cNvPr id="8" name="正方形/長方形 7">
            <a:extLst>
              <a:ext uri="{FF2B5EF4-FFF2-40B4-BE49-F238E27FC236}">
                <a16:creationId xmlns:a16="http://schemas.microsoft.com/office/drawing/2014/main" id="{A72E9B38-0B1D-3740-D2E2-EA5B273901A5}"/>
              </a:ext>
            </a:extLst>
          </p:cNvPr>
          <p:cNvSpPr/>
          <p:nvPr/>
        </p:nvSpPr>
        <p:spPr>
          <a:xfrm>
            <a:off x="1187624" y="2132279"/>
            <a:ext cx="306938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計画策定状況ごとの地域生活の継続の検討</a:t>
            </a:r>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915736832"/>
              </p:ext>
            </p:extLst>
          </p:nvPr>
        </p:nvGraphicFramePr>
        <p:xfrm>
          <a:off x="1043608" y="4816227"/>
          <a:ext cx="3984531" cy="1885865"/>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356F2EB4-E5D2-9FF2-AAAC-5B92FCE3324B}"/>
              </a:ext>
            </a:extLst>
          </p:cNvPr>
          <p:cNvSpPr/>
          <p:nvPr/>
        </p:nvSpPr>
        <p:spPr>
          <a:xfrm>
            <a:off x="1979712" y="4244588"/>
            <a:ext cx="4824536" cy="24858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地域生活の継続の可能性の検討の有無による入所希望の理由の比較</a:t>
            </a:r>
          </a:p>
        </p:txBody>
      </p:sp>
      <p:graphicFrame>
        <p:nvGraphicFramePr>
          <p:cNvPr id="5" name="グラフ 4">
            <a:extLst>
              <a:ext uri="{FF2B5EF4-FFF2-40B4-BE49-F238E27FC236}">
                <a16:creationId xmlns:a16="http://schemas.microsoft.com/office/drawing/2014/main" id="{37D66EED-05EA-17A8-7EFF-6F328ECFD93C}"/>
              </a:ext>
            </a:extLst>
          </p:cNvPr>
          <p:cNvGraphicFramePr/>
          <p:nvPr>
            <p:extLst>
              <p:ext uri="{D42A27DB-BD31-4B8C-83A1-F6EECF244321}">
                <p14:modId xmlns:p14="http://schemas.microsoft.com/office/powerpoint/2010/main" val="376121511"/>
              </p:ext>
            </p:extLst>
          </p:nvPr>
        </p:nvGraphicFramePr>
        <p:xfrm>
          <a:off x="549450" y="4542421"/>
          <a:ext cx="3610230" cy="20336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グラフ 6">
            <a:extLst>
              <a:ext uri="{FF2B5EF4-FFF2-40B4-BE49-F238E27FC236}">
                <a16:creationId xmlns:a16="http://schemas.microsoft.com/office/drawing/2014/main" id="{F0C2DBC0-B71B-2E00-04F2-62918EEC88DC}"/>
              </a:ext>
            </a:extLst>
          </p:cNvPr>
          <p:cNvGraphicFramePr/>
          <p:nvPr>
            <p:extLst>
              <p:ext uri="{D42A27DB-BD31-4B8C-83A1-F6EECF244321}">
                <p14:modId xmlns:p14="http://schemas.microsoft.com/office/powerpoint/2010/main" val="2384906345"/>
              </p:ext>
            </p:extLst>
          </p:nvPr>
        </p:nvGraphicFramePr>
        <p:xfrm>
          <a:off x="4716016" y="4535214"/>
          <a:ext cx="3600400" cy="2033626"/>
        </p:xfrm>
        <a:graphic>
          <a:graphicData uri="http://schemas.openxmlformats.org/drawingml/2006/chart">
            <c:chart xmlns:c="http://schemas.openxmlformats.org/drawingml/2006/chart" xmlns:r="http://schemas.openxmlformats.org/officeDocument/2006/relationships" r:id="rId6"/>
          </a:graphicData>
        </a:graphic>
      </p:graphicFrame>
      <p:sp>
        <p:nvSpPr>
          <p:cNvPr id="9" name="テキスト ボックス 8">
            <a:extLst>
              <a:ext uri="{FF2B5EF4-FFF2-40B4-BE49-F238E27FC236}">
                <a16:creationId xmlns:a16="http://schemas.microsoft.com/office/drawing/2014/main" id="{01A37D32-F767-1EB6-7922-28A2BDC08590}"/>
              </a:ext>
            </a:extLst>
          </p:cNvPr>
          <p:cNvSpPr txBox="1"/>
          <p:nvPr/>
        </p:nvSpPr>
        <p:spPr>
          <a:xfrm>
            <a:off x="929191" y="6346937"/>
            <a:ext cx="340410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「地域生活の継続の可能性を検討した」</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A344FFBE-F927-44DA-8274-B74FAF7F5395}"/>
              </a:ext>
            </a:extLst>
          </p:cNvPr>
          <p:cNvSpPr txBox="1"/>
          <p:nvPr/>
        </p:nvSpPr>
        <p:spPr>
          <a:xfrm>
            <a:off x="4298028" y="2117562"/>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76E7F80-236B-49DB-B150-0E97AE6A64A2}"/>
              </a:ext>
            </a:extLst>
          </p:cNvPr>
          <p:cNvSpPr txBox="1"/>
          <p:nvPr/>
        </p:nvSpPr>
        <p:spPr>
          <a:xfrm>
            <a:off x="2335478"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DC25F1-3CBB-46F0-B526-ABA681969F7A}"/>
              </a:ext>
            </a:extLst>
          </p:cNvPr>
          <p:cNvSpPr txBox="1"/>
          <p:nvPr/>
        </p:nvSpPr>
        <p:spPr>
          <a:xfrm>
            <a:off x="6370112"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N=462</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053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53880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や家族等に対して、「障がい者支援施設は終の棲家ではなく、一定期間の支援を経た後、地域で生活することを前提としていることについて説明」を行ったか、「説明を踏まえた上での待機であることの確認」を行ったかを確認</a:t>
            </a:r>
            <a:r>
              <a:rPr lang="ja-JP" altLang="en-US" sz="16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799</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近くの</a:t>
            </a:r>
            <a:r>
              <a:rPr lang="en-US" altLang="ja-JP" sz="1200" dirty="0">
                <a:solidFill>
                  <a:prstClr val="black"/>
                </a:solidFill>
                <a:latin typeface="Meiryo UI" panose="020B0604030504040204" pitchFamily="50" charset="-128"/>
                <a:ea typeface="Meiryo UI" panose="020B0604030504040204" pitchFamily="50" charset="-128"/>
              </a:rPr>
              <a:t>74</a:t>
            </a:r>
            <a:r>
              <a:rPr lang="ja-JP" altLang="en-US" sz="1200" dirty="0">
                <a:solidFill>
                  <a:prstClr val="black"/>
                </a:solidFill>
                <a:latin typeface="Meiryo UI" panose="020B0604030504040204" pitchFamily="50" charset="-128"/>
                <a:ea typeface="Meiryo UI" panose="020B0604030504040204" pitchFamily="50" charset="-128"/>
              </a:rPr>
              <a:t>％は地域移行の説明や意向確認がされないまま待機者となっている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711</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％の家族は地域移行の説明や意向確認がされないまま待機している。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1C2C60DF-5D73-46A2-8FFF-B4A756D3B2D0}" type="slidenum">
              <a:rPr lang="ja-JP" altLang="en-US" smtClean="0"/>
              <a:pPr/>
              <a:t>12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263258" y="216079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graphicFrame>
        <p:nvGraphicFramePr>
          <p:cNvPr id="4" name="表 4">
            <a:extLst>
              <a:ext uri="{FF2B5EF4-FFF2-40B4-BE49-F238E27FC236}">
                <a16:creationId xmlns:a16="http://schemas.microsoft.com/office/drawing/2014/main" id="{BB8B8ACC-37E5-459F-6F10-3E2AC155B71C}"/>
              </a:ext>
            </a:extLst>
          </p:cNvPr>
          <p:cNvGraphicFramePr>
            <a:graphicFrameLocks noGrp="1"/>
          </p:cNvGraphicFramePr>
          <p:nvPr>
            <p:extLst>
              <p:ext uri="{D42A27DB-BD31-4B8C-83A1-F6EECF244321}">
                <p14:modId xmlns:p14="http://schemas.microsoft.com/office/powerpoint/2010/main" val="1809767133"/>
              </p:ext>
            </p:extLst>
          </p:nvPr>
        </p:nvGraphicFramePr>
        <p:xfrm>
          <a:off x="1259632" y="2500259"/>
          <a:ext cx="5832647" cy="1766144"/>
        </p:xfrm>
        <a:graphic>
          <a:graphicData uri="http://schemas.openxmlformats.org/drawingml/2006/table">
            <a:tbl>
              <a:tblPr firstRow="1" bandRow="1">
                <a:tableStyleId>{69CF1AB2-1976-4502-BF36-3FF5EA218861}</a:tableStyleId>
              </a:tblPr>
              <a:tblGrid>
                <a:gridCol w="1322759">
                  <a:extLst>
                    <a:ext uri="{9D8B030D-6E8A-4147-A177-3AD203B41FA5}">
                      <a16:colId xmlns:a16="http://schemas.microsoft.com/office/drawing/2014/main" val="236134612"/>
                    </a:ext>
                  </a:extLst>
                </a:gridCol>
                <a:gridCol w="1035818">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240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799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800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241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806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5" name="表 4">
            <a:extLst>
              <a:ext uri="{FF2B5EF4-FFF2-40B4-BE49-F238E27FC236}">
                <a16:creationId xmlns:a16="http://schemas.microsoft.com/office/drawing/2014/main" id="{13532BE0-04A4-2E1A-4F67-46B30A018903}"/>
              </a:ext>
            </a:extLst>
          </p:cNvPr>
          <p:cNvGraphicFramePr>
            <a:graphicFrameLocks noGrp="1"/>
          </p:cNvGraphicFramePr>
          <p:nvPr>
            <p:extLst>
              <p:ext uri="{D42A27DB-BD31-4B8C-83A1-F6EECF244321}">
                <p14:modId xmlns:p14="http://schemas.microsoft.com/office/powerpoint/2010/main" val="1652538890"/>
              </p:ext>
            </p:extLst>
          </p:nvPr>
        </p:nvGraphicFramePr>
        <p:xfrm>
          <a:off x="1259632" y="4893558"/>
          <a:ext cx="5829803" cy="1847810"/>
        </p:xfrm>
        <a:graphic>
          <a:graphicData uri="http://schemas.openxmlformats.org/drawingml/2006/table">
            <a:tbl>
              <a:tblPr firstRow="1" bandRow="1">
                <a:tableStyleId>{69CF1AB2-1976-4502-BF36-3FF5EA218861}</a:tableStyleId>
              </a:tblPr>
              <a:tblGrid>
                <a:gridCol w="1322114">
                  <a:extLst>
                    <a:ext uri="{9D8B030D-6E8A-4147-A177-3AD203B41FA5}">
                      <a16:colId xmlns:a16="http://schemas.microsoft.com/office/drawing/2014/main" val="236134612"/>
                    </a:ext>
                  </a:extLst>
                </a:gridCol>
                <a:gridCol w="1035313">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725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6" name="正方形/長方形 5">
            <a:extLst>
              <a:ext uri="{FF2B5EF4-FFF2-40B4-BE49-F238E27FC236}">
                <a16:creationId xmlns:a16="http://schemas.microsoft.com/office/drawing/2014/main" id="{746D32BC-53EE-0748-9081-0A4335C8791D}"/>
              </a:ext>
            </a:extLst>
          </p:cNvPr>
          <p:cNvSpPr/>
          <p:nvPr/>
        </p:nvSpPr>
        <p:spPr>
          <a:xfrm>
            <a:off x="1263258" y="45540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sp>
        <p:nvSpPr>
          <p:cNvPr id="9" name="テキスト ボックス 8">
            <a:extLst>
              <a:ext uri="{FF2B5EF4-FFF2-40B4-BE49-F238E27FC236}">
                <a16:creationId xmlns:a16="http://schemas.microsoft.com/office/drawing/2014/main" id="{01A88214-13B4-4D24-A616-ECA2C69C61BA}"/>
              </a:ext>
            </a:extLst>
          </p:cNvPr>
          <p:cNvSpPr txBox="1"/>
          <p:nvPr/>
        </p:nvSpPr>
        <p:spPr>
          <a:xfrm>
            <a:off x="3420895" y="217027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8D8542A3-3A07-4761-8BDF-24DEA15257C7}"/>
              </a:ext>
            </a:extLst>
          </p:cNvPr>
          <p:cNvSpPr txBox="1"/>
          <p:nvPr/>
        </p:nvSpPr>
        <p:spPr>
          <a:xfrm>
            <a:off x="3429566" y="455454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95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待機者のうち、行動関連項目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人となっており、うち地域生活の継続の可能性が検討された人は、</a:t>
            </a:r>
            <a:r>
              <a:rPr lang="en-US" altLang="ja-JP" sz="1200" dirty="0">
                <a:solidFill>
                  <a:prstClr val="black"/>
                </a:solidFill>
                <a:latin typeface="Meiryo UI" panose="020B0604030504040204" pitchFamily="50" charset="-128"/>
                <a:ea typeface="Meiryo UI" panose="020B0604030504040204" pitchFamily="50" charset="-128"/>
              </a:rPr>
              <a:t>304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lang="en-US" altLang="ja-JP" sz="1200" dirty="0">
                <a:solidFill>
                  <a:prstClr val="black"/>
                </a:solidFill>
                <a:latin typeface="Meiryo UI" panose="020B0604030504040204" pitchFamily="50" charset="-128"/>
                <a:ea typeface="Meiryo UI" panose="020B0604030504040204" pitchFamily="50" charset="-128"/>
              </a:rPr>
              <a:t>117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人、家族</a:t>
            </a:r>
            <a:r>
              <a:rPr lang="ja-JP" altLang="en-US" sz="1200" dirty="0">
                <a:solidFill>
                  <a:prstClr val="black"/>
                </a:solidFill>
                <a:latin typeface="Meiryo UI" panose="020B0604030504040204" pitchFamily="50" charset="-128"/>
                <a:ea typeface="Meiryo UI" panose="020B0604030504040204" pitchFamily="50" charset="-128"/>
              </a:rPr>
              <a:t>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人となっている。</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3740" y="6471194"/>
            <a:ext cx="2133600" cy="365125"/>
          </a:xfrm>
        </p:spPr>
        <p:txBody>
          <a:bodyPr/>
          <a:lstStyle/>
          <a:p>
            <a:fld id="{1C2C60DF-5D73-46A2-8FFF-B4A756D3B2D0}" type="slidenum">
              <a:rPr lang="ja-JP" altLang="en-US" smtClean="0"/>
              <a:pPr/>
              <a:t>13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3835028" y="210888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6" name="正方形/長方形 5">
            <a:extLst>
              <a:ext uri="{FF2B5EF4-FFF2-40B4-BE49-F238E27FC236}">
                <a16:creationId xmlns:a16="http://schemas.microsoft.com/office/drawing/2014/main" id="{746D32BC-53EE-0748-9081-0A4335C8791D}"/>
              </a:ext>
            </a:extLst>
          </p:cNvPr>
          <p:cNvSpPr/>
          <p:nvPr/>
        </p:nvSpPr>
        <p:spPr>
          <a:xfrm>
            <a:off x="3835028" y="442925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9" name="グラフ 8">
            <a:extLst>
              <a:ext uri="{FF2B5EF4-FFF2-40B4-BE49-F238E27FC236}">
                <a16:creationId xmlns:a16="http://schemas.microsoft.com/office/drawing/2014/main" id="{7D528BF5-1BD5-499D-B51B-998B4CF7D111}"/>
              </a:ext>
            </a:extLst>
          </p:cNvPr>
          <p:cNvGraphicFramePr/>
          <p:nvPr>
            <p:extLst>
              <p:ext uri="{D42A27DB-BD31-4B8C-83A1-F6EECF244321}">
                <p14:modId xmlns:p14="http://schemas.microsoft.com/office/powerpoint/2010/main" val="3076464735"/>
              </p:ext>
            </p:extLst>
          </p:nvPr>
        </p:nvGraphicFramePr>
        <p:xfrm>
          <a:off x="-157256" y="3037503"/>
          <a:ext cx="3780088" cy="21518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4">
            <a:extLst>
              <a:ext uri="{FF2B5EF4-FFF2-40B4-BE49-F238E27FC236}">
                <a16:creationId xmlns:a16="http://schemas.microsoft.com/office/drawing/2014/main" id="{C33A1FBE-7D45-4FC1-B5D1-B8BDBFE6AA39}"/>
              </a:ext>
            </a:extLst>
          </p:cNvPr>
          <p:cNvGraphicFramePr>
            <a:graphicFrameLocks noGrp="1"/>
          </p:cNvGraphicFramePr>
          <p:nvPr>
            <p:extLst>
              <p:ext uri="{D42A27DB-BD31-4B8C-83A1-F6EECF244321}">
                <p14:modId xmlns:p14="http://schemas.microsoft.com/office/powerpoint/2010/main" val="920644698"/>
              </p:ext>
            </p:extLst>
          </p:nvPr>
        </p:nvGraphicFramePr>
        <p:xfrm>
          <a:off x="3835028" y="2464876"/>
          <a:ext cx="5151059" cy="1648569"/>
        </p:xfrm>
        <a:graphic>
          <a:graphicData uri="http://schemas.openxmlformats.org/drawingml/2006/table">
            <a:tbl>
              <a:tblPr firstRow="1" bandRow="1">
                <a:tableStyleId>{69CF1AB2-1976-4502-BF36-3FF5EA218861}</a:tableStyleId>
              </a:tblPr>
              <a:tblGrid>
                <a:gridCol w="1168185">
                  <a:extLst>
                    <a:ext uri="{9D8B030D-6E8A-4147-A177-3AD203B41FA5}">
                      <a16:colId xmlns:a16="http://schemas.microsoft.com/office/drawing/2014/main" val="236134612"/>
                    </a:ext>
                  </a:extLst>
                </a:gridCol>
                <a:gridCol w="914775">
                  <a:extLst>
                    <a:ext uri="{9D8B030D-6E8A-4147-A177-3AD203B41FA5}">
                      <a16:colId xmlns:a16="http://schemas.microsoft.com/office/drawing/2014/main" val="4206567204"/>
                    </a:ext>
                  </a:extLst>
                </a:gridCol>
                <a:gridCol w="1373424">
                  <a:extLst>
                    <a:ext uri="{9D8B030D-6E8A-4147-A177-3AD203B41FA5}">
                      <a16:colId xmlns:a16="http://schemas.microsoft.com/office/drawing/2014/main" val="4227561102"/>
                    </a:ext>
                  </a:extLst>
                </a:gridCol>
                <a:gridCol w="1230166">
                  <a:extLst>
                    <a:ext uri="{9D8B030D-6E8A-4147-A177-3AD203B41FA5}">
                      <a16:colId xmlns:a16="http://schemas.microsoft.com/office/drawing/2014/main" val="2350263201"/>
                    </a:ext>
                  </a:extLst>
                </a:gridCol>
                <a:gridCol w="464509">
                  <a:extLst>
                    <a:ext uri="{9D8B030D-6E8A-4147-A177-3AD203B41FA5}">
                      <a16:colId xmlns:a16="http://schemas.microsoft.com/office/drawing/2014/main" val="2766326359"/>
                    </a:ext>
                  </a:extLst>
                </a:gridCol>
              </a:tblGrid>
              <a:tr h="334069">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69026">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51365">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60040">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34069">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187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304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11" name="表 10">
            <a:extLst>
              <a:ext uri="{FF2B5EF4-FFF2-40B4-BE49-F238E27FC236}">
                <a16:creationId xmlns:a16="http://schemas.microsoft.com/office/drawing/2014/main" id="{C69DCA55-DC8B-45B8-905B-5EBE4FC436EC}"/>
              </a:ext>
            </a:extLst>
          </p:cNvPr>
          <p:cNvGraphicFramePr>
            <a:graphicFrameLocks noGrp="1"/>
          </p:cNvGraphicFramePr>
          <p:nvPr>
            <p:extLst>
              <p:ext uri="{D42A27DB-BD31-4B8C-83A1-F6EECF244321}">
                <p14:modId xmlns:p14="http://schemas.microsoft.com/office/powerpoint/2010/main" val="943985136"/>
              </p:ext>
            </p:extLst>
          </p:nvPr>
        </p:nvGraphicFramePr>
        <p:xfrm>
          <a:off x="3851920" y="4771913"/>
          <a:ext cx="5134167" cy="1584437"/>
        </p:xfrm>
        <a:graphic>
          <a:graphicData uri="http://schemas.openxmlformats.org/drawingml/2006/table">
            <a:tbl>
              <a:tblPr firstRow="1" bandRow="1">
                <a:tableStyleId>{69CF1AB2-1976-4502-BF36-3FF5EA218861}</a:tableStyleId>
              </a:tblPr>
              <a:tblGrid>
                <a:gridCol w="1164354">
                  <a:extLst>
                    <a:ext uri="{9D8B030D-6E8A-4147-A177-3AD203B41FA5}">
                      <a16:colId xmlns:a16="http://schemas.microsoft.com/office/drawing/2014/main" val="236134612"/>
                    </a:ext>
                  </a:extLst>
                </a:gridCol>
                <a:gridCol w="911775">
                  <a:extLst>
                    <a:ext uri="{9D8B030D-6E8A-4147-A177-3AD203B41FA5}">
                      <a16:colId xmlns:a16="http://schemas.microsoft.com/office/drawing/2014/main" val="4206567204"/>
                    </a:ext>
                  </a:extLst>
                </a:gridCol>
                <a:gridCol w="1236239">
                  <a:extLst>
                    <a:ext uri="{9D8B030D-6E8A-4147-A177-3AD203B41FA5}">
                      <a16:colId xmlns:a16="http://schemas.microsoft.com/office/drawing/2014/main" val="4227561102"/>
                    </a:ext>
                  </a:extLst>
                </a:gridCol>
                <a:gridCol w="1358813">
                  <a:extLst>
                    <a:ext uri="{9D8B030D-6E8A-4147-A177-3AD203B41FA5}">
                      <a16:colId xmlns:a16="http://schemas.microsoft.com/office/drawing/2014/main" val="2350263201"/>
                    </a:ext>
                  </a:extLst>
                </a:gridCol>
                <a:gridCol w="462986">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11506">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17086">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17784">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162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12" name="正方形/長方形 11">
            <a:extLst>
              <a:ext uri="{FF2B5EF4-FFF2-40B4-BE49-F238E27FC236}">
                <a16:creationId xmlns:a16="http://schemas.microsoft.com/office/drawing/2014/main" id="{2ECC3C89-774A-493F-9369-514A516C9F26}"/>
              </a:ext>
            </a:extLst>
          </p:cNvPr>
          <p:cNvSpPr/>
          <p:nvPr/>
        </p:nvSpPr>
        <p:spPr>
          <a:xfrm>
            <a:off x="69013" y="2090774"/>
            <a:ext cx="3530547" cy="43285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点以上かつ障がい支援区分</a:t>
            </a:r>
            <a:r>
              <a:rPr lang="en-US" altLang="ja-JP" sz="1200" dirty="0">
                <a:solidFill>
                  <a:schemeClr val="tx1"/>
                </a:solidFill>
                <a:latin typeface="Meiryo UI" panose="020B0604030504040204" pitchFamily="50" charset="-128"/>
                <a:ea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rPr>
              <a:t>以上の</a:t>
            </a:r>
            <a:r>
              <a:rPr lang="en-US" altLang="ja-JP" sz="1200" dirty="0">
                <a:solidFill>
                  <a:schemeClr val="tx1"/>
                </a:solidFill>
                <a:latin typeface="Meiryo UI" panose="020B0604030504040204" pitchFamily="50" charset="-128"/>
                <a:ea typeface="Meiryo UI" panose="020B0604030504040204" pitchFamily="50" charset="-128"/>
              </a:rPr>
              <a:t>569</a:t>
            </a:r>
            <a:r>
              <a:rPr lang="ja-JP" altLang="en-US" sz="1200" dirty="0">
                <a:solidFill>
                  <a:schemeClr val="tx1"/>
                </a:solidFill>
                <a:latin typeface="Meiryo UI" panose="020B0604030504040204" pitchFamily="50" charset="-128"/>
                <a:ea typeface="Meiryo UI" panose="020B0604030504040204" pitchFamily="50" charset="-128"/>
              </a:rPr>
              <a:t>人についての地域生活の継続の可能性の検討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F0D2F85-725C-47A2-BF15-4E384B4B64D9}"/>
              </a:ext>
            </a:extLst>
          </p:cNvPr>
          <p:cNvSpPr txBox="1"/>
          <p:nvPr/>
        </p:nvSpPr>
        <p:spPr>
          <a:xfrm>
            <a:off x="2483768" y="259545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569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FF184670-BE49-47A5-A61F-21DD7A8C994C}"/>
              </a:ext>
            </a:extLst>
          </p:cNvPr>
          <p:cNvSpPr txBox="1"/>
          <p:nvPr/>
        </p:nvSpPr>
        <p:spPr>
          <a:xfrm>
            <a:off x="6095749" y="212222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C8EC20E9-E313-45EF-9758-FFF143BA7346}"/>
              </a:ext>
            </a:extLst>
          </p:cNvPr>
          <p:cNvSpPr txBox="1"/>
          <p:nvPr/>
        </p:nvSpPr>
        <p:spPr>
          <a:xfrm>
            <a:off x="6095749" y="442925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242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人を年代別に見ると、最も多いのは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189</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代以上の人が半数以上の</a:t>
            </a:r>
            <a:r>
              <a:rPr lang="en-US" altLang="ja-JP" sz="1200" dirty="0">
                <a:solidFill>
                  <a:prstClr val="black"/>
                </a:solidFill>
                <a:latin typeface="Meiryo UI" panose="020B0604030504040204" pitchFamily="50" charset="-128"/>
                <a:ea typeface="Meiryo UI" panose="020B0604030504040204" pitchFamily="50" charset="-128"/>
              </a:rPr>
              <a:t>67</a:t>
            </a:r>
            <a:r>
              <a:rPr lang="ja-JP" altLang="en-US" sz="1200" dirty="0">
                <a:solidFill>
                  <a:prstClr val="black"/>
                </a:solidFill>
                <a:latin typeface="Meiryo UI" panose="020B0604030504040204" pitchFamily="50" charset="-128"/>
                <a:ea typeface="Meiryo UI" panose="020B0604030504040204" pitchFamily="50" charset="-128"/>
              </a:rPr>
              <a:t>％を占める。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現在の居所として、自宅で家族と同居している人が約半数の</a:t>
            </a:r>
            <a:r>
              <a:rPr lang="en-US" altLang="ja-JP" sz="1200" dirty="0">
                <a:solidFill>
                  <a:prstClr val="black"/>
                </a:solidFill>
                <a:latin typeface="Meiryo UI" panose="020B0604030504040204" pitchFamily="50" charset="-128"/>
                <a:ea typeface="Meiryo UI" panose="020B0604030504040204" pitchFamily="50" charset="-128"/>
              </a:rPr>
              <a:t>315</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51</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◆主な介護者の内訳を見ると、待機者の</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346</a:t>
            </a:r>
            <a:r>
              <a:rPr lang="ja-JP" altLang="en-US" sz="1200" dirty="0">
                <a:solidFill>
                  <a:prstClr val="black"/>
                </a:solidFill>
                <a:latin typeface="Meiryo UI" panose="020B0604030504040204" pitchFamily="50" charset="-128"/>
                <a:ea typeface="Meiryo UI" panose="020B0604030504040204" pitchFamily="50" charset="-128"/>
              </a:rPr>
              <a:t>人について、父母が主な介護となっている。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01248" y="6492875"/>
            <a:ext cx="2133600" cy="365125"/>
          </a:xfrm>
        </p:spPr>
        <p:txBody>
          <a:bodyPr/>
          <a:lstStyle/>
          <a:p>
            <a:fld id="{1C2C60DF-5D73-46A2-8FFF-B4A756D3B2D0}" type="slidenum">
              <a:rPr lang="ja-JP" altLang="en-US" smtClean="0"/>
              <a:pPr/>
              <a:t>14</a:t>
            </a:fld>
            <a:endParaRPr lang="ja-JP" altLang="en-US" dirty="0"/>
          </a:p>
        </p:txBody>
      </p:sp>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757169964"/>
              </p:ext>
            </p:extLst>
          </p:nvPr>
        </p:nvGraphicFramePr>
        <p:xfrm>
          <a:off x="35496" y="2568643"/>
          <a:ext cx="4067944" cy="2096130"/>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935833" y="2069130"/>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sp>
        <p:nvSpPr>
          <p:cNvPr id="19" name="正方形/長方形 18">
            <a:extLst>
              <a:ext uri="{FF2B5EF4-FFF2-40B4-BE49-F238E27FC236}">
                <a16:creationId xmlns:a16="http://schemas.microsoft.com/office/drawing/2014/main" id="{527306CD-243A-40FA-8B12-A0A8E1AEDA59}"/>
              </a:ext>
            </a:extLst>
          </p:cNvPr>
          <p:cNvSpPr/>
          <p:nvPr/>
        </p:nvSpPr>
        <p:spPr>
          <a:xfrm>
            <a:off x="6050532" y="2069130"/>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20" name="グラフ 19">
            <a:extLst>
              <a:ext uri="{FF2B5EF4-FFF2-40B4-BE49-F238E27FC236}">
                <a16:creationId xmlns:a16="http://schemas.microsoft.com/office/drawing/2014/main" id="{7D4E2BF2-C129-422C-B08C-F621D52E33E3}"/>
              </a:ext>
            </a:extLst>
          </p:cNvPr>
          <p:cNvGraphicFramePr/>
          <p:nvPr>
            <p:extLst>
              <p:ext uri="{D42A27DB-BD31-4B8C-83A1-F6EECF244321}">
                <p14:modId xmlns:p14="http://schemas.microsoft.com/office/powerpoint/2010/main" val="4090910405"/>
              </p:ext>
            </p:extLst>
          </p:nvPr>
        </p:nvGraphicFramePr>
        <p:xfrm>
          <a:off x="4319464" y="2224466"/>
          <a:ext cx="4824536" cy="24920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グラフ 15">
            <a:extLst>
              <a:ext uri="{FF2B5EF4-FFF2-40B4-BE49-F238E27FC236}">
                <a16:creationId xmlns:a16="http://schemas.microsoft.com/office/drawing/2014/main" id="{2BED2137-6276-403A-B508-9F53EC76647F}"/>
              </a:ext>
            </a:extLst>
          </p:cNvPr>
          <p:cNvGraphicFramePr/>
          <p:nvPr>
            <p:extLst>
              <p:ext uri="{D42A27DB-BD31-4B8C-83A1-F6EECF244321}">
                <p14:modId xmlns:p14="http://schemas.microsoft.com/office/powerpoint/2010/main" val="583063702"/>
              </p:ext>
            </p:extLst>
          </p:nvPr>
        </p:nvGraphicFramePr>
        <p:xfrm>
          <a:off x="2108770" y="4768214"/>
          <a:ext cx="4283968" cy="2089786"/>
        </p:xfrm>
        <a:graphic>
          <a:graphicData uri="http://schemas.openxmlformats.org/drawingml/2006/chart">
            <c:chart xmlns:c="http://schemas.openxmlformats.org/drawingml/2006/chart" xmlns:r="http://schemas.openxmlformats.org/officeDocument/2006/relationships" r:id="rId5"/>
          </a:graphicData>
        </a:graphic>
      </p:graphicFrame>
      <p:sp>
        <p:nvSpPr>
          <p:cNvPr id="21" name="正方形/長方形 20">
            <a:extLst>
              <a:ext uri="{FF2B5EF4-FFF2-40B4-BE49-F238E27FC236}">
                <a16:creationId xmlns:a16="http://schemas.microsoft.com/office/drawing/2014/main" id="{717C03CC-07D0-4D6C-9E25-ECEE47609410}"/>
              </a:ext>
            </a:extLst>
          </p:cNvPr>
          <p:cNvSpPr/>
          <p:nvPr/>
        </p:nvSpPr>
        <p:spPr>
          <a:xfrm>
            <a:off x="3208596" y="454925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F70FA3EE-6BA6-4542-9850-21F96997EFA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4C2B7CBC-B76D-436D-BD6E-4BCA343A145D}"/>
              </a:ext>
            </a:extLst>
          </p:cNvPr>
          <p:cNvSpPr txBox="1"/>
          <p:nvPr/>
        </p:nvSpPr>
        <p:spPr>
          <a:xfrm>
            <a:off x="7295964" y="2298371"/>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6E138BEE-058E-49B1-B97C-591F9B5CA758}"/>
              </a:ext>
            </a:extLst>
          </p:cNvPr>
          <p:cNvSpPr txBox="1"/>
          <p:nvPr/>
        </p:nvSpPr>
        <p:spPr>
          <a:xfrm>
            <a:off x="5313137" y="463216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306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2018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人について、親の年代を見ると、父母ともに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123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代では、父が</a:t>
            </a:r>
            <a:r>
              <a:rPr lang="en-US" altLang="ja-JP" sz="1200" dirty="0">
                <a:solidFill>
                  <a:prstClr val="black"/>
                </a:solidFill>
                <a:latin typeface="Meiryo UI" panose="020B0604030504040204" pitchFamily="50" charset="-128"/>
                <a:ea typeface="Meiryo UI" panose="020B0604030504040204" pitchFamily="50" charset="-128"/>
              </a:rPr>
              <a:t>89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147</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87</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118</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367</a:t>
            </a:r>
            <a:r>
              <a:rPr lang="ja-JP" altLang="en-US" sz="1200" dirty="0">
                <a:solidFill>
                  <a:prstClr val="black"/>
                </a:solidFill>
                <a:latin typeface="Meiryo UI" panose="020B0604030504040204" pitchFamily="50" charset="-128"/>
                <a:ea typeface="Meiryo UI" panose="020B0604030504040204" pitchFamily="50" charset="-128"/>
              </a:rPr>
              <a:t>人のうち、区分５、６の人は</a:t>
            </a:r>
            <a:r>
              <a:rPr lang="en-US" altLang="ja-JP" sz="1200" dirty="0">
                <a:solidFill>
                  <a:prstClr val="black"/>
                </a:solidFill>
                <a:latin typeface="Meiryo UI" panose="020B0604030504040204" pitchFamily="50" charset="-128"/>
                <a:ea typeface="Meiryo UI" panose="020B0604030504040204" pitchFamily="50" charset="-128"/>
              </a:rPr>
              <a:t>341</a:t>
            </a:r>
            <a:r>
              <a:rPr lang="ja-JP" altLang="en-US" sz="1200" dirty="0">
                <a:solidFill>
                  <a:prstClr val="black"/>
                </a:solidFill>
                <a:latin typeface="Meiryo UI" panose="020B0604030504040204" pitchFamily="50" charset="-128"/>
                <a:ea typeface="Meiryo UI" panose="020B0604030504040204" pitchFamily="50" charset="-128"/>
              </a:rPr>
              <a:t>人。</a:t>
            </a: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1C2C60DF-5D73-46A2-8FFF-B4A756D3B2D0}" type="slidenum">
              <a:rPr lang="ja-JP" altLang="en-US" smtClean="0"/>
              <a:pPr/>
              <a:t>15</a:t>
            </a:fld>
            <a:endParaRPr lang="ja-JP" altLang="en-US" dirty="0"/>
          </a:p>
        </p:txBody>
      </p:sp>
      <p:graphicFrame>
        <p:nvGraphicFramePr>
          <p:cNvPr id="12" name="グラフ 11">
            <a:extLst>
              <a:ext uri="{FF2B5EF4-FFF2-40B4-BE49-F238E27FC236}">
                <a16:creationId xmlns:a16="http://schemas.microsoft.com/office/drawing/2014/main" id="{753AD21C-D720-4AF3-B194-5494B1EFD0AA}"/>
              </a:ext>
            </a:extLst>
          </p:cNvPr>
          <p:cNvGraphicFramePr/>
          <p:nvPr>
            <p:extLst>
              <p:ext uri="{D42A27DB-BD31-4B8C-83A1-F6EECF244321}">
                <p14:modId xmlns:p14="http://schemas.microsoft.com/office/powerpoint/2010/main" val="2577221464"/>
              </p:ext>
            </p:extLst>
          </p:nvPr>
        </p:nvGraphicFramePr>
        <p:xfrm>
          <a:off x="1142413" y="2317977"/>
          <a:ext cx="3017571" cy="2054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a:extLst>
              <a:ext uri="{FF2B5EF4-FFF2-40B4-BE49-F238E27FC236}">
                <a16:creationId xmlns:a16="http://schemas.microsoft.com/office/drawing/2014/main" id="{9C5FF8D0-3523-4F68-902A-41968AA32E52}"/>
              </a:ext>
            </a:extLst>
          </p:cNvPr>
          <p:cNvGraphicFramePr/>
          <p:nvPr>
            <p:extLst>
              <p:ext uri="{D42A27DB-BD31-4B8C-83A1-F6EECF244321}">
                <p14:modId xmlns:p14="http://schemas.microsoft.com/office/powerpoint/2010/main" val="557500609"/>
              </p:ext>
            </p:extLst>
          </p:nvPr>
        </p:nvGraphicFramePr>
        <p:xfrm>
          <a:off x="4085400" y="2343570"/>
          <a:ext cx="3017571" cy="1944218"/>
        </p:xfrm>
        <a:graphic>
          <a:graphicData uri="http://schemas.openxmlformats.org/drawingml/2006/chart">
            <c:chart xmlns:c="http://schemas.openxmlformats.org/drawingml/2006/chart" xmlns:r="http://schemas.openxmlformats.org/officeDocument/2006/relationships" r:id="rId4"/>
          </a:graphicData>
        </a:graphic>
      </p:graphicFrame>
      <p:sp>
        <p:nvSpPr>
          <p:cNvPr id="15" name="正方形/長方形 14">
            <a:extLst>
              <a:ext uri="{FF2B5EF4-FFF2-40B4-BE49-F238E27FC236}">
                <a16:creationId xmlns:a16="http://schemas.microsoft.com/office/drawing/2014/main" id="{E1210C6C-F285-45CC-8719-5FA99877D52D}"/>
              </a:ext>
            </a:extLst>
          </p:cNvPr>
          <p:cNvSpPr/>
          <p:nvPr/>
        </p:nvSpPr>
        <p:spPr>
          <a:xfrm>
            <a:off x="3002477" y="199420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graphicFrame>
        <p:nvGraphicFramePr>
          <p:cNvPr id="16" name="グラフ 15">
            <a:extLst>
              <a:ext uri="{FF2B5EF4-FFF2-40B4-BE49-F238E27FC236}">
                <a16:creationId xmlns:a16="http://schemas.microsoft.com/office/drawing/2014/main" id="{4C685B69-4ABB-4D2F-82B0-29A3568E8187}"/>
              </a:ext>
            </a:extLst>
          </p:cNvPr>
          <p:cNvGraphicFramePr/>
          <p:nvPr>
            <p:extLst>
              <p:ext uri="{D42A27DB-BD31-4B8C-83A1-F6EECF244321}">
                <p14:modId xmlns:p14="http://schemas.microsoft.com/office/powerpoint/2010/main" val="2572289108"/>
              </p:ext>
            </p:extLst>
          </p:nvPr>
        </p:nvGraphicFramePr>
        <p:xfrm>
          <a:off x="1331640" y="4937753"/>
          <a:ext cx="5499312" cy="1846647"/>
        </p:xfrm>
        <a:graphic>
          <a:graphicData uri="http://schemas.openxmlformats.org/drawingml/2006/chart">
            <c:chart xmlns:c="http://schemas.openxmlformats.org/drawingml/2006/chart" xmlns:r="http://schemas.openxmlformats.org/officeDocument/2006/relationships" r:id="rId5"/>
          </a:graphicData>
        </a:graphic>
      </p:graphicFrame>
      <p:sp>
        <p:nvSpPr>
          <p:cNvPr id="17" name="正方形/長方形 16">
            <a:extLst>
              <a:ext uri="{FF2B5EF4-FFF2-40B4-BE49-F238E27FC236}">
                <a16:creationId xmlns:a16="http://schemas.microsoft.com/office/drawing/2014/main" id="{44300A68-6CD0-48BC-8EC7-8089886BAF74}"/>
              </a:ext>
            </a:extLst>
          </p:cNvPr>
          <p:cNvSpPr/>
          <p:nvPr/>
        </p:nvSpPr>
        <p:spPr>
          <a:xfrm>
            <a:off x="2195736" y="4437112"/>
            <a:ext cx="3816424" cy="2484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AAC3688-2624-49A7-B0DE-5610776F8272}"/>
              </a:ext>
            </a:extLst>
          </p:cNvPr>
          <p:cNvSpPr txBox="1"/>
          <p:nvPr/>
        </p:nvSpPr>
        <p:spPr>
          <a:xfrm>
            <a:off x="2706726"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03F0B1B2-F4B8-493B-8EEF-E2A6B28E7BC4}"/>
              </a:ext>
            </a:extLst>
          </p:cNvPr>
          <p:cNvSpPr txBox="1"/>
          <p:nvPr/>
        </p:nvSpPr>
        <p:spPr>
          <a:xfrm>
            <a:off x="5160114"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N=367</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49E3E888-9E88-4713-AA10-53EC7D4D4D24}"/>
              </a:ext>
            </a:extLst>
          </p:cNvPr>
          <p:cNvSpPr txBox="1"/>
          <p:nvPr/>
        </p:nvSpPr>
        <p:spPr>
          <a:xfrm>
            <a:off x="5220900" y="196342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141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7" name="グラフ 26">
            <a:extLst>
              <a:ext uri="{FF2B5EF4-FFF2-40B4-BE49-F238E27FC236}">
                <a16:creationId xmlns:a16="http://schemas.microsoft.com/office/drawing/2014/main" id="{F0303E77-4E3C-4A35-80B2-F483D86442F0}"/>
              </a:ext>
            </a:extLst>
          </p:cNvPr>
          <p:cNvGraphicFramePr/>
          <p:nvPr>
            <p:extLst>
              <p:ext uri="{D42A27DB-BD31-4B8C-83A1-F6EECF244321}">
                <p14:modId xmlns:p14="http://schemas.microsoft.com/office/powerpoint/2010/main" val="485994812"/>
              </p:ext>
            </p:extLst>
          </p:nvPr>
        </p:nvGraphicFramePr>
        <p:xfrm>
          <a:off x="4773975" y="4740572"/>
          <a:ext cx="4059186" cy="2047718"/>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人のうちセルフプランは、</a:t>
            </a:r>
            <a:r>
              <a:rPr lang="en-US" altLang="ja-JP" sz="1200" dirty="0">
                <a:solidFill>
                  <a:prstClr val="black"/>
                </a:solidFill>
                <a:latin typeface="Meiryo UI" panose="020B0604030504040204" pitchFamily="50" charset="-128"/>
                <a:ea typeface="Meiryo UI" panose="020B0604030504040204" pitchFamily="50" charset="-128"/>
              </a:rPr>
              <a:t>113</a:t>
            </a:r>
            <a:r>
              <a:rPr lang="ja-JP" altLang="en-US" sz="1200" dirty="0">
                <a:solidFill>
                  <a:prstClr val="black"/>
                </a:solidFill>
                <a:latin typeface="Meiryo UI" panose="020B0604030504040204" pitchFamily="50" charset="-128"/>
                <a:ea typeface="Meiryo UI" panose="020B0604030504040204" pitchFamily="50" charset="-128"/>
              </a:rPr>
              <a:t>人、計画無しが</a:t>
            </a:r>
            <a:r>
              <a:rPr lang="en-US" altLang="ja-JP" sz="1200" dirty="0">
                <a:solidFill>
                  <a:prstClr val="black"/>
                </a:solidFill>
                <a:latin typeface="Meiryo UI" panose="020B0604030504040204" pitchFamily="50" charset="-128"/>
                <a:ea typeface="Meiryo UI" panose="020B0604030504040204" pitchFamily="50" charset="-128"/>
              </a:rPr>
              <a:t>26</a:t>
            </a:r>
            <a:r>
              <a:rPr lang="ja-JP" altLang="en-US" sz="1200" dirty="0">
                <a:solidFill>
                  <a:prstClr val="black"/>
                </a:solidFill>
                <a:latin typeface="Meiryo UI" panose="020B0604030504040204" pitchFamily="50" charset="-128"/>
                <a:ea typeface="Meiryo UI" panose="020B0604030504040204" pitchFamily="50" charset="-128"/>
              </a:rPr>
              <a:t>人なっている。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人のうち、約半数の</a:t>
            </a:r>
            <a:r>
              <a:rPr lang="en-US" altLang="ja-JP" sz="1200" dirty="0">
                <a:solidFill>
                  <a:prstClr val="black"/>
                </a:solidFill>
                <a:latin typeface="Meiryo UI" panose="020B0604030504040204" pitchFamily="50" charset="-128"/>
                <a:ea typeface="Meiryo UI" panose="020B0604030504040204" pitchFamily="50" charset="-128"/>
              </a:rPr>
              <a:t>278</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人の入所希望の理由では、本人が希望しているのはわずか</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61%</a:t>
            </a:r>
            <a:r>
              <a:rPr lang="ja-JP" altLang="en-US" sz="1200" dirty="0">
                <a:solidFill>
                  <a:prstClr val="black"/>
                </a:solidFill>
                <a:latin typeface="Meiryo UI" panose="020B0604030504040204" pitchFamily="50" charset="-128"/>
                <a:ea typeface="Meiryo UI" panose="020B0604030504040204" pitchFamily="50" charset="-128"/>
              </a:rPr>
              <a:t>が家族が希望しているためとなっている。　</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173</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p>
        </p:txBody>
      </p:sp>
      <p:sp>
        <p:nvSpPr>
          <p:cNvPr id="2" name="スライド番号プレースホルダー 1"/>
          <p:cNvSpPr>
            <a:spLocks noGrp="1"/>
          </p:cNvSpPr>
          <p:nvPr>
            <p:ph type="sldNum" sz="quarter" idx="12"/>
          </p:nvPr>
        </p:nvSpPr>
        <p:spPr>
          <a:xfrm>
            <a:off x="6973740" y="6492875"/>
            <a:ext cx="2133600" cy="365125"/>
          </a:xfrm>
        </p:spPr>
        <p:txBody>
          <a:bodyPr/>
          <a:lstStyle/>
          <a:p>
            <a:fld id="{1C2C60DF-5D73-46A2-8FFF-B4A756D3B2D0}" type="slidenum">
              <a:rPr lang="ja-JP" altLang="en-US" smtClean="0"/>
              <a:pPr/>
              <a:t>16</a:t>
            </a:fld>
            <a:endParaRPr lang="ja-JP" altLang="en-US" dirty="0"/>
          </a:p>
        </p:txBody>
      </p:sp>
      <p:sp>
        <p:nvSpPr>
          <p:cNvPr id="23" name="正方形/長方形 22">
            <a:extLst>
              <a:ext uri="{FF2B5EF4-FFF2-40B4-BE49-F238E27FC236}">
                <a16:creationId xmlns:a16="http://schemas.microsoft.com/office/drawing/2014/main" id="{6585E528-B550-478B-8944-E5D164A648A4}"/>
              </a:ext>
            </a:extLst>
          </p:cNvPr>
          <p:cNvSpPr/>
          <p:nvPr/>
        </p:nvSpPr>
        <p:spPr>
          <a:xfrm>
            <a:off x="915547" y="2038462"/>
            <a:ext cx="293637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24" name="グラフ 23">
            <a:extLst>
              <a:ext uri="{FF2B5EF4-FFF2-40B4-BE49-F238E27FC236}">
                <a16:creationId xmlns:a16="http://schemas.microsoft.com/office/drawing/2014/main" id="{A04BD0AF-440D-4A57-9359-AF5C2E927C7E}"/>
              </a:ext>
            </a:extLst>
          </p:cNvPr>
          <p:cNvGraphicFramePr/>
          <p:nvPr>
            <p:extLst>
              <p:ext uri="{D42A27DB-BD31-4B8C-83A1-F6EECF244321}">
                <p14:modId xmlns:p14="http://schemas.microsoft.com/office/powerpoint/2010/main" val="1689899225"/>
              </p:ext>
            </p:extLst>
          </p:nvPr>
        </p:nvGraphicFramePr>
        <p:xfrm>
          <a:off x="179512" y="2244778"/>
          <a:ext cx="4249774" cy="18858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a:extLst>
              <a:ext uri="{FF2B5EF4-FFF2-40B4-BE49-F238E27FC236}">
                <a16:creationId xmlns:a16="http://schemas.microsoft.com/office/drawing/2014/main" id="{BDD04749-F2E4-4E96-93AA-9C206E268FAD}"/>
              </a:ext>
            </a:extLst>
          </p:cNvPr>
          <p:cNvGraphicFramePr/>
          <p:nvPr>
            <p:extLst>
              <p:ext uri="{D42A27DB-BD31-4B8C-83A1-F6EECF244321}">
                <p14:modId xmlns:p14="http://schemas.microsoft.com/office/powerpoint/2010/main" val="1997172317"/>
              </p:ext>
            </p:extLst>
          </p:nvPr>
        </p:nvGraphicFramePr>
        <p:xfrm>
          <a:off x="4572000" y="2204864"/>
          <a:ext cx="3780088" cy="2151883"/>
        </p:xfrm>
        <a:graphic>
          <a:graphicData uri="http://schemas.openxmlformats.org/drawingml/2006/chart">
            <c:chart xmlns:c="http://schemas.openxmlformats.org/drawingml/2006/chart" xmlns:r="http://schemas.openxmlformats.org/officeDocument/2006/relationships" r:id="rId5"/>
          </a:graphicData>
        </a:graphic>
      </p:graphicFrame>
      <p:sp>
        <p:nvSpPr>
          <p:cNvPr id="26" name="正方形/長方形 25">
            <a:extLst>
              <a:ext uri="{FF2B5EF4-FFF2-40B4-BE49-F238E27FC236}">
                <a16:creationId xmlns:a16="http://schemas.microsoft.com/office/drawing/2014/main" id="{54034F01-E0C0-4872-B3FA-154E9B7A43B7}"/>
              </a:ext>
            </a:extLst>
          </p:cNvPr>
          <p:cNvSpPr/>
          <p:nvPr/>
        </p:nvSpPr>
        <p:spPr>
          <a:xfrm>
            <a:off x="5446095" y="2038462"/>
            <a:ext cx="2798311"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0A4C435C-1576-4E37-BF43-12A2C57DF482}"/>
              </a:ext>
            </a:extLst>
          </p:cNvPr>
          <p:cNvSpPr/>
          <p:nvPr/>
        </p:nvSpPr>
        <p:spPr>
          <a:xfrm>
            <a:off x="5446096" y="4280874"/>
            <a:ext cx="2798312" cy="23633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BA5B5817-92DD-4960-A1C7-BC4D0C23288D}"/>
              </a:ext>
            </a:extLst>
          </p:cNvPr>
          <p:cNvSpPr/>
          <p:nvPr/>
        </p:nvSpPr>
        <p:spPr>
          <a:xfrm>
            <a:off x="941295" y="4280875"/>
            <a:ext cx="2910625" cy="25666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0" name="グラフ 29">
            <a:extLst>
              <a:ext uri="{FF2B5EF4-FFF2-40B4-BE49-F238E27FC236}">
                <a16:creationId xmlns:a16="http://schemas.microsoft.com/office/drawing/2014/main" id="{FB542F4D-D83B-49C1-B641-615A63BB5929}"/>
              </a:ext>
            </a:extLst>
          </p:cNvPr>
          <p:cNvGraphicFramePr/>
          <p:nvPr>
            <p:extLst>
              <p:ext uri="{D42A27DB-BD31-4B8C-83A1-F6EECF244321}">
                <p14:modId xmlns:p14="http://schemas.microsoft.com/office/powerpoint/2010/main" val="2610520246"/>
              </p:ext>
            </p:extLst>
          </p:nvPr>
        </p:nvGraphicFramePr>
        <p:xfrm>
          <a:off x="-9128" y="4644779"/>
          <a:ext cx="4752528" cy="2047718"/>
        </p:xfrm>
        <a:graphic>
          <a:graphicData uri="http://schemas.openxmlformats.org/drawingml/2006/chart">
            <c:chart xmlns:c="http://schemas.openxmlformats.org/drawingml/2006/chart" xmlns:r="http://schemas.openxmlformats.org/officeDocument/2006/relationships" r:id="rId6"/>
          </a:graphicData>
        </a:graphic>
      </p:graphicFrame>
      <p:sp>
        <p:nvSpPr>
          <p:cNvPr id="13" name="テキスト ボックス 12">
            <a:extLst>
              <a:ext uri="{FF2B5EF4-FFF2-40B4-BE49-F238E27FC236}">
                <a16:creationId xmlns:a16="http://schemas.microsoft.com/office/drawing/2014/main" id="{717B02D9-D9BE-44D2-871D-E114AFA7903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CD57E0AB-1EC4-441A-A212-DDA63D54EBB4}"/>
              </a:ext>
            </a:extLst>
          </p:cNvPr>
          <p:cNvSpPr txBox="1"/>
          <p:nvPr/>
        </p:nvSpPr>
        <p:spPr>
          <a:xfrm>
            <a:off x="7295964" y="229713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BABEE7-8364-4A2F-8726-FC4D9AFB482B}"/>
              </a:ext>
            </a:extLst>
          </p:cNvPr>
          <p:cNvSpPr txBox="1"/>
          <p:nvPr/>
        </p:nvSpPr>
        <p:spPr>
          <a:xfrm>
            <a:off x="2987824" y="46020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8CE3F11F-AD75-4388-BF1F-18D23C033610}"/>
              </a:ext>
            </a:extLst>
          </p:cNvPr>
          <p:cNvSpPr txBox="1"/>
          <p:nvPr/>
        </p:nvSpPr>
        <p:spPr>
          <a:xfrm>
            <a:off x="7380312" y="4553830"/>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9302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lang="en-US" altLang="ja-JP" sz="1200" dirty="0">
                <a:solidFill>
                  <a:prstClr val="black"/>
                </a:solidFill>
                <a:latin typeface="Meiryo UI" panose="020B0604030504040204" pitchFamily="50" charset="-128"/>
                <a:ea typeface="Meiryo UI" panose="020B0604030504040204" pitchFamily="50" charset="-128"/>
              </a:rPr>
              <a:t>473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人となっており、</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426</a:t>
            </a:r>
            <a:r>
              <a:rPr lang="ja-JP" altLang="en-US" sz="1200" dirty="0">
                <a:solidFill>
                  <a:prstClr val="black"/>
                </a:solidFill>
                <a:latin typeface="Meiryo UI" panose="020B0604030504040204" pitchFamily="50" charset="-128"/>
                <a:ea typeface="Meiryo UI" panose="020B0604030504040204" pitchFamily="50" charset="-128"/>
              </a:rPr>
              <a:t>人となっており、</a:t>
            </a:r>
            <a:r>
              <a:rPr lang="en-US" altLang="ja-JP" sz="1200" dirty="0">
                <a:solidFill>
                  <a:prstClr val="black"/>
                </a:solidFill>
                <a:latin typeface="Meiryo UI" panose="020B0604030504040204" pitchFamily="50" charset="-128"/>
                <a:ea typeface="Meiryo UI" panose="020B0604030504040204" pitchFamily="50" charset="-128"/>
              </a:rPr>
              <a:t>69</a:t>
            </a:r>
            <a:r>
              <a:rPr lang="ja-JP" altLang="en-US" sz="1200" dirty="0">
                <a:solidFill>
                  <a:prstClr val="black"/>
                </a:solidFill>
                <a:latin typeface="Meiryo UI" panose="020B0604030504040204" pitchFamily="50" charset="-128"/>
                <a:ea typeface="Meiryo UI" panose="020B0604030504040204" pitchFamily="50" charset="-128"/>
              </a:rPr>
              <a:t>％の人が家族等への地域移行の説明や意向確認がされないまま待機している。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3740" y="6479331"/>
            <a:ext cx="2133600" cy="365125"/>
          </a:xfrm>
        </p:spPr>
        <p:txBody>
          <a:bodyPr/>
          <a:lstStyle/>
          <a:p>
            <a:fld id="{1C2C60DF-5D73-46A2-8FFF-B4A756D3B2D0}" type="slidenum">
              <a:rPr lang="ja-JP" altLang="en-US" smtClean="0"/>
              <a:pPr/>
              <a:t>17</a:t>
            </a:fld>
            <a:endParaRPr lang="ja-JP" altLang="en-US" dirty="0"/>
          </a:p>
        </p:txBody>
      </p:sp>
      <p:sp>
        <p:nvSpPr>
          <p:cNvPr id="16" name="正方形/長方形 15">
            <a:extLst>
              <a:ext uri="{FF2B5EF4-FFF2-40B4-BE49-F238E27FC236}">
                <a16:creationId xmlns:a16="http://schemas.microsoft.com/office/drawing/2014/main" id="{5D7B10F0-0F80-4C0B-AB03-03757E8A94E7}"/>
              </a:ext>
            </a:extLst>
          </p:cNvPr>
          <p:cNvSpPr/>
          <p:nvPr/>
        </p:nvSpPr>
        <p:spPr>
          <a:xfrm>
            <a:off x="1691680" y="199666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17" name="正方形/長方形 16">
            <a:extLst>
              <a:ext uri="{FF2B5EF4-FFF2-40B4-BE49-F238E27FC236}">
                <a16:creationId xmlns:a16="http://schemas.microsoft.com/office/drawing/2014/main" id="{7DD0515A-1006-46CD-B471-A8A629EB74CB}"/>
              </a:ext>
            </a:extLst>
          </p:cNvPr>
          <p:cNvSpPr/>
          <p:nvPr/>
        </p:nvSpPr>
        <p:spPr>
          <a:xfrm>
            <a:off x="1691679" y="427951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21" name="表 4">
            <a:extLst>
              <a:ext uri="{FF2B5EF4-FFF2-40B4-BE49-F238E27FC236}">
                <a16:creationId xmlns:a16="http://schemas.microsoft.com/office/drawing/2014/main" id="{C864C33D-C588-42B3-897F-724143722414}"/>
              </a:ext>
            </a:extLst>
          </p:cNvPr>
          <p:cNvGraphicFramePr>
            <a:graphicFrameLocks noGrp="1"/>
          </p:cNvGraphicFramePr>
          <p:nvPr>
            <p:extLst>
              <p:ext uri="{D42A27DB-BD31-4B8C-83A1-F6EECF244321}">
                <p14:modId xmlns:p14="http://schemas.microsoft.com/office/powerpoint/2010/main" val="212962183"/>
              </p:ext>
            </p:extLst>
          </p:nvPr>
        </p:nvGraphicFramePr>
        <p:xfrm>
          <a:off x="1691680" y="2362742"/>
          <a:ext cx="5170248" cy="1766144"/>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236134612"/>
                    </a:ext>
                  </a:extLst>
                </a:gridCol>
                <a:gridCol w="544050">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480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22" name="表 21">
            <a:extLst>
              <a:ext uri="{FF2B5EF4-FFF2-40B4-BE49-F238E27FC236}">
                <a16:creationId xmlns:a16="http://schemas.microsoft.com/office/drawing/2014/main" id="{40825533-B150-4F21-8F20-9D8FEC690632}"/>
              </a:ext>
            </a:extLst>
          </p:cNvPr>
          <p:cNvGraphicFramePr>
            <a:graphicFrameLocks noGrp="1"/>
          </p:cNvGraphicFramePr>
          <p:nvPr>
            <p:extLst>
              <p:ext uri="{D42A27DB-BD31-4B8C-83A1-F6EECF244321}">
                <p14:modId xmlns:p14="http://schemas.microsoft.com/office/powerpoint/2010/main" val="2243089866"/>
              </p:ext>
            </p:extLst>
          </p:nvPr>
        </p:nvGraphicFramePr>
        <p:xfrm>
          <a:off x="1691680" y="4605354"/>
          <a:ext cx="5170248" cy="1847810"/>
        </p:xfrm>
        <a:graphic>
          <a:graphicData uri="http://schemas.openxmlformats.org/drawingml/2006/table">
            <a:tbl>
              <a:tblPr firstRow="1" bandRow="1">
                <a:tableStyleId>{69CF1AB2-1976-4502-BF36-3FF5EA218861}</a:tableStyleId>
              </a:tblPr>
              <a:tblGrid>
                <a:gridCol w="1154972">
                  <a:extLst>
                    <a:ext uri="{9D8B030D-6E8A-4147-A177-3AD203B41FA5}">
                      <a16:colId xmlns:a16="http://schemas.microsoft.com/office/drawing/2014/main" val="236134612"/>
                    </a:ext>
                  </a:extLst>
                </a:gridCol>
                <a:gridCol w="542900">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170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9" name="テキスト ボックス 8">
            <a:extLst>
              <a:ext uri="{FF2B5EF4-FFF2-40B4-BE49-F238E27FC236}">
                <a16:creationId xmlns:a16="http://schemas.microsoft.com/office/drawing/2014/main" id="{392AFB50-5C96-4CB5-819C-9215E8669AEA}"/>
              </a:ext>
            </a:extLst>
          </p:cNvPr>
          <p:cNvSpPr txBox="1"/>
          <p:nvPr/>
        </p:nvSpPr>
        <p:spPr>
          <a:xfrm>
            <a:off x="3923346" y="19860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D9ED3162-A5BE-4E24-9266-2AFA85205918}"/>
              </a:ext>
            </a:extLst>
          </p:cNvPr>
          <p:cNvSpPr txBox="1"/>
          <p:nvPr/>
        </p:nvSpPr>
        <p:spPr>
          <a:xfrm>
            <a:off x="3952768" y="4273158"/>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7334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3" name="表 13">
            <a:extLst>
              <a:ext uri="{FF2B5EF4-FFF2-40B4-BE49-F238E27FC236}">
                <a16:creationId xmlns:a16="http://schemas.microsoft.com/office/drawing/2014/main" id="{00B5A5EE-D8F0-4F82-9010-0576C78DF5FA}"/>
              </a:ext>
            </a:extLst>
          </p:cNvPr>
          <p:cNvGraphicFramePr>
            <a:graphicFrameLocks noGrp="1"/>
          </p:cNvGraphicFramePr>
          <p:nvPr>
            <p:extLst>
              <p:ext uri="{D42A27DB-BD31-4B8C-83A1-F6EECF244321}">
                <p14:modId xmlns:p14="http://schemas.microsoft.com/office/powerpoint/2010/main" val="1927926786"/>
              </p:ext>
            </p:extLst>
          </p:nvPr>
        </p:nvGraphicFramePr>
        <p:xfrm>
          <a:off x="4644008" y="4688495"/>
          <a:ext cx="4320480" cy="2032980"/>
        </p:xfrm>
        <a:graphic>
          <a:graphicData uri="http://schemas.openxmlformats.org/drawingml/2006/table">
            <a:tbl>
              <a:tblPr firstRow="1" bandRow="1">
                <a:tableStyleId>{BC89EF96-8CEA-46FF-86C4-4CE0E7609802}</a:tableStyleId>
              </a:tblPr>
              <a:tblGrid>
                <a:gridCol w="4320480">
                  <a:extLst>
                    <a:ext uri="{9D8B030D-6E8A-4147-A177-3AD203B41FA5}">
                      <a16:colId xmlns:a16="http://schemas.microsoft.com/office/drawing/2014/main" val="2751547713"/>
                    </a:ext>
                  </a:extLst>
                </a:gridCol>
              </a:tblGrid>
              <a:tr h="260523">
                <a:tc>
                  <a:txBody>
                    <a:bodyPr/>
                    <a:lstStyle/>
                    <a:p>
                      <a:pPr algn="ctr">
                        <a:spcAft>
                          <a:spcPts val="600"/>
                        </a:spcAft>
                      </a:pPr>
                      <a:r>
                        <a:rPr kumimoji="1" lang="ja-JP" altLang="en-US" sz="1100" b="0" dirty="0">
                          <a:latin typeface="Meiryo UI" panose="020B0604030504040204" pitchFamily="50" charset="-128"/>
                          <a:ea typeface="Meiryo UI" panose="020B0604030504040204" pitchFamily="50" charset="-128"/>
                        </a:rPr>
                        <a:t>検討内容</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solidFill>
                      <a:schemeClr val="accent1">
                        <a:lumMod val="20000"/>
                        <a:lumOff val="80000"/>
                      </a:schemeClr>
                    </a:solidFill>
                  </a:tcPr>
                </a:tc>
                <a:extLst>
                  <a:ext uri="{0D108BD9-81ED-4DB2-BD59-A6C34878D82A}">
                    <a16:rowId xmlns:a16="http://schemas.microsoft.com/office/drawing/2014/main" val="2368992806"/>
                  </a:ext>
                </a:extLst>
              </a:tr>
              <a:tr h="1772457">
                <a:tc>
                  <a:txBody>
                    <a:bodyPr/>
                    <a:lstStyle/>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長期入院患者の退院促進及び施設入所待機者等の実態把握等</a:t>
                      </a:r>
                    </a:p>
                    <a:p>
                      <a:pPr>
                        <a:spcAft>
                          <a:spcPts val="600"/>
                        </a:spcAft>
                      </a:pPr>
                      <a:r>
                        <a:rPr kumimoji="1" lang="ja-JP" altLang="en-US" sz="1100" b="0" dirty="0">
                          <a:latin typeface="Meiryo UI" panose="020B0604030504040204" pitchFamily="50" charset="-128"/>
                          <a:ea typeface="Meiryo UI" panose="020B0604030504040204" pitchFamily="50" charset="-128"/>
                        </a:rPr>
                        <a:t>・ </a:t>
                      </a:r>
                      <a:r>
                        <a:rPr kumimoji="1" lang="ja-JP" altLang="en-US" sz="1100" b="0" dirty="0" err="1">
                          <a:latin typeface="Meiryo UI" panose="020B0604030504040204" pitchFamily="50" charset="-128"/>
                          <a:ea typeface="Meiryo UI" panose="020B0604030504040204" pitchFamily="50" charset="-128"/>
                        </a:rPr>
                        <a:t>障がい</a:t>
                      </a:r>
                      <a:r>
                        <a:rPr kumimoji="1" lang="ja-JP" altLang="en-US" sz="1100" b="0" dirty="0">
                          <a:latin typeface="Meiryo UI" panose="020B0604030504040204" pitchFamily="50" charset="-128"/>
                          <a:ea typeface="Meiryo UI" panose="020B0604030504040204" pitchFamily="50" charset="-128"/>
                        </a:rPr>
                        <a:t>者本人の権利擁護について</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地域課題を抽出し、必要な社会資源、福祉サービス等の開発・改善</a:t>
                      </a:r>
                    </a:p>
                    <a:p>
                      <a:pPr>
                        <a:spcAft>
                          <a:spcPts val="600"/>
                        </a:spcAft>
                      </a:pPr>
                      <a:r>
                        <a:rPr kumimoji="1" lang="ja-JP" altLang="en-US" sz="1100" b="0" dirty="0">
                          <a:latin typeface="Meiryo UI" panose="020B0604030504040204" pitchFamily="50" charset="-128"/>
                          <a:ea typeface="Meiryo UI" panose="020B0604030504040204" pitchFamily="50" charset="-128"/>
                        </a:rPr>
                        <a:t>・ 本人、家族の現状確認及び待機継続の有無</a:t>
                      </a:r>
                    </a:p>
                    <a:p>
                      <a:pPr>
                        <a:spcAft>
                          <a:spcPts val="600"/>
                        </a:spcAft>
                      </a:pPr>
                      <a:r>
                        <a:rPr kumimoji="1" lang="ja-JP" altLang="en-US" sz="1100" b="0" dirty="0">
                          <a:latin typeface="Meiryo UI" panose="020B0604030504040204" pitchFamily="50" charset="-128"/>
                          <a:ea typeface="Meiryo UI" panose="020B0604030504040204" pitchFamily="50" charset="-128"/>
                        </a:rPr>
                        <a:t>・ 市内相談支援事業所を中心に事例検討</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待機していることにより対応困難に陥っているケースについての個別検討</a:t>
                      </a:r>
                    </a:p>
                    <a:p>
                      <a:pPr>
                        <a:spcAft>
                          <a:spcPts val="600"/>
                        </a:spcAft>
                      </a:pPr>
                      <a:r>
                        <a:rPr kumimoji="1" lang="ja-JP" altLang="en-US" sz="1100" b="0" dirty="0">
                          <a:latin typeface="Meiryo UI" panose="020B0604030504040204" pitchFamily="50" charset="-128"/>
                          <a:ea typeface="Meiryo UI" panose="020B0604030504040204" pitchFamily="50" charset="-128"/>
                        </a:rPr>
                        <a:t>・ 施設入所者の地域移行や施設入所希望者の対応支援</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4079116975"/>
                  </a:ext>
                </a:extLst>
              </a:tr>
            </a:tbl>
          </a:graphicData>
        </a:graphic>
      </p:graphicFrame>
      <p:sp>
        <p:nvSpPr>
          <p:cNvPr id="3" name="テキスト ボックス 2"/>
          <p:cNvSpPr txBox="1"/>
          <p:nvPr/>
        </p:nvSpPr>
        <p:spPr>
          <a:xfrm>
            <a:off x="35497" y="134764"/>
            <a:ext cx="9045998"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府内市町村における待機者の変動状況及び検討の場</a:t>
            </a:r>
          </a:p>
        </p:txBody>
      </p:sp>
      <p:sp>
        <p:nvSpPr>
          <p:cNvPr id="21" name="正方形/長方形 20"/>
          <p:cNvSpPr/>
          <p:nvPr/>
        </p:nvSpPr>
        <p:spPr>
          <a:xfrm>
            <a:off x="35497" y="574125"/>
            <a:ext cx="9045998" cy="134036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年度からの待機者の変動状況を見ると、新たな待機者は、毎年度</a:t>
            </a:r>
            <a:r>
              <a:rPr lang="en-US" altLang="ja-JP" sz="1200" dirty="0">
                <a:solidFill>
                  <a:prstClr val="black"/>
                </a:solidFill>
                <a:latin typeface="Meiryo UI" panose="020B0604030504040204" pitchFamily="50" charset="-128"/>
                <a:ea typeface="Meiryo UI" panose="020B0604030504040204" pitchFamily="50" charset="-128"/>
              </a:rPr>
              <a:t>100</a:t>
            </a:r>
            <a:r>
              <a:rPr lang="ja-JP" altLang="en-US" sz="1200" dirty="0">
                <a:solidFill>
                  <a:prstClr val="black"/>
                </a:solidFill>
                <a:latin typeface="Meiryo UI" panose="020B0604030504040204" pitchFamily="50" charset="-128"/>
                <a:ea typeface="Meiryo UI" panose="020B0604030504040204" pitchFamily="50" charset="-128"/>
              </a:rPr>
              <a:t>人を超えている。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待機者数は大阪市を除く。）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年度及び平成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年度については、待機者数やその内訳が不明な市町村がある。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府内市町村において、</a:t>
            </a:r>
            <a:r>
              <a:rPr lang="ja-JP" altLang="en-US" sz="1200" dirty="0">
                <a:solidFill>
                  <a:prstClr val="black"/>
                </a:solidFill>
                <a:latin typeface="Meiryo UI" panose="020B0604030504040204" pitchFamily="50" charset="-128"/>
                <a:ea typeface="Meiryo UI" panose="020B0604030504040204" pitchFamily="50" charset="-128"/>
              </a:rPr>
              <a:t>施設入所の待機者について検討する場があるのは</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市町村、毎月～年</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回の頻度で開催されており、待機者の実態把握や事例検討等が行われている。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94732" y="6570996"/>
            <a:ext cx="2133600" cy="365125"/>
          </a:xfrm>
        </p:spPr>
        <p:txBody>
          <a:bodyPr/>
          <a:lstStyle/>
          <a:p>
            <a:fld id="{1C2C60DF-5D73-46A2-8FFF-B4A756D3B2D0}" type="slidenum">
              <a:rPr kumimoji="1" lang="ja-JP" altLang="en-US" smtClean="0"/>
              <a:t>18</a:t>
            </a:fld>
            <a:endParaRPr kumimoji="1" lang="ja-JP" altLang="en-US" dirty="0"/>
          </a:p>
        </p:txBody>
      </p:sp>
      <p:graphicFrame>
        <p:nvGraphicFramePr>
          <p:cNvPr id="8" name="グラフ 7">
            <a:extLst>
              <a:ext uri="{FF2B5EF4-FFF2-40B4-BE49-F238E27FC236}">
                <a16:creationId xmlns:a16="http://schemas.microsoft.com/office/drawing/2014/main" id="{4C86EFA3-7CE2-47EA-BF78-CCFD6B92EA37}"/>
              </a:ext>
            </a:extLst>
          </p:cNvPr>
          <p:cNvGraphicFramePr/>
          <p:nvPr>
            <p:extLst>
              <p:ext uri="{D42A27DB-BD31-4B8C-83A1-F6EECF244321}">
                <p14:modId xmlns:p14="http://schemas.microsoft.com/office/powerpoint/2010/main" val="3401470810"/>
              </p:ext>
            </p:extLst>
          </p:nvPr>
        </p:nvGraphicFramePr>
        <p:xfrm>
          <a:off x="179512" y="2390279"/>
          <a:ext cx="6982173" cy="1900098"/>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E3A5EAE0-9B28-4434-AC2B-A7D5F700D4D7}"/>
              </a:ext>
            </a:extLst>
          </p:cNvPr>
          <p:cNvSpPr txBox="1"/>
          <p:nvPr/>
        </p:nvSpPr>
        <p:spPr>
          <a:xfrm>
            <a:off x="755576" y="2285275"/>
            <a:ext cx="3664223" cy="215444"/>
          </a:xfrm>
          <a:prstGeom prst="rect">
            <a:avLst/>
          </a:prstGeom>
          <a:noFill/>
        </p:spPr>
        <p:txBody>
          <a:bodyPr wrap="square" rtlCol="0">
            <a:spAutoFit/>
          </a:bodyPr>
          <a:lstStyle/>
          <a:p>
            <a:r>
              <a:rPr kumimoji="1" lang="ja-JP" altLang="en-US" sz="800" b="1" dirty="0"/>
              <a:t> １０５１　　  　　 １０７６   　　　   １１１０　　　 　  １１３７　　   　   １１１６　　　　   １０７７　</a:t>
            </a:r>
          </a:p>
        </p:txBody>
      </p:sp>
      <p:graphicFrame>
        <p:nvGraphicFramePr>
          <p:cNvPr id="12" name="表 12">
            <a:extLst>
              <a:ext uri="{FF2B5EF4-FFF2-40B4-BE49-F238E27FC236}">
                <a16:creationId xmlns:a16="http://schemas.microsoft.com/office/drawing/2014/main" id="{562E557A-0488-424B-BB09-B189ABE1BA36}"/>
              </a:ext>
            </a:extLst>
          </p:cNvPr>
          <p:cNvGraphicFramePr>
            <a:graphicFrameLocks noGrp="1"/>
          </p:cNvGraphicFramePr>
          <p:nvPr>
            <p:extLst>
              <p:ext uri="{D42A27DB-BD31-4B8C-83A1-F6EECF244321}">
                <p14:modId xmlns:p14="http://schemas.microsoft.com/office/powerpoint/2010/main" val="1885932120"/>
              </p:ext>
            </p:extLst>
          </p:nvPr>
        </p:nvGraphicFramePr>
        <p:xfrm>
          <a:off x="252422" y="4704429"/>
          <a:ext cx="4111700" cy="1868760"/>
        </p:xfrm>
        <a:graphic>
          <a:graphicData uri="http://schemas.openxmlformats.org/drawingml/2006/table">
            <a:tbl>
              <a:tblPr firstRow="1" bandRow="1">
                <a:tableStyleId>{BC89EF96-8CEA-46FF-86C4-4CE0E7609802}</a:tableStyleId>
              </a:tblPr>
              <a:tblGrid>
                <a:gridCol w="2840477">
                  <a:extLst>
                    <a:ext uri="{9D8B030D-6E8A-4147-A177-3AD203B41FA5}">
                      <a16:colId xmlns:a16="http://schemas.microsoft.com/office/drawing/2014/main" val="178054494"/>
                    </a:ext>
                  </a:extLst>
                </a:gridCol>
                <a:gridCol w="1271223">
                  <a:extLst>
                    <a:ext uri="{9D8B030D-6E8A-4147-A177-3AD203B41FA5}">
                      <a16:colId xmlns:a16="http://schemas.microsoft.com/office/drawing/2014/main" val="2348882521"/>
                    </a:ext>
                  </a:extLst>
                </a:gridCol>
              </a:tblGrid>
              <a:tr h="186529">
                <a:tc>
                  <a:txBody>
                    <a:bodyPr/>
                    <a:lstStyle/>
                    <a:p>
                      <a:r>
                        <a:rPr kumimoji="1" lang="ja-JP" altLang="en-US" sz="1100" b="0" dirty="0">
                          <a:latin typeface="Meiryo UI" panose="020B0604030504040204" pitchFamily="50" charset="-128"/>
                          <a:ea typeface="Meiryo UI" panose="020B0604030504040204" pitchFamily="50" charset="-128"/>
                        </a:rPr>
                        <a:t>施設入所の待機者について</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検討する場がある</a:t>
                      </a:r>
                    </a:p>
                  </a:txBody>
                  <a:tcPr marL="36000" marR="36000" marT="36000" marB="36000">
                    <a:solidFill>
                      <a:schemeClr val="accent1">
                        <a:lumMod val="20000"/>
                        <a:lumOff val="80000"/>
                      </a:schemeClr>
                    </a:solidFill>
                  </a:tcPr>
                </a:tc>
                <a:tc>
                  <a:txBody>
                    <a:bodyPr/>
                    <a:lstStyle/>
                    <a:p>
                      <a:pPr algn="ctr"/>
                      <a:r>
                        <a:rPr kumimoji="1" lang="en-US" altLang="ja-JP" sz="1100" b="0" dirty="0">
                          <a:latin typeface="Meiryo UI" panose="020B0604030504040204" pitchFamily="50" charset="-128"/>
                          <a:ea typeface="Meiryo UI" panose="020B0604030504040204" pitchFamily="50" charset="-128"/>
                        </a:rPr>
                        <a:t>8</a:t>
                      </a:r>
                      <a:r>
                        <a:rPr kumimoji="1" lang="ja-JP" altLang="en-US" sz="1100" b="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359947202"/>
                  </a:ext>
                </a:extLst>
              </a:tr>
              <a:tr h="186529">
                <a:tc>
                  <a:txBody>
                    <a:bodyPr/>
                    <a:lstStyle/>
                    <a:p>
                      <a:r>
                        <a:rPr kumimoji="1" lang="ja-JP" altLang="en-US" sz="1100" b="0" dirty="0">
                          <a:latin typeface="Meiryo UI" panose="020B0604030504040204" pitchFamily="50" charset="-128"/>
                          <a:ea typeface="Meiryo UI" panose="020B0604030504040204" pitchFamily="50" charset="-128"/>
                        </a:rPr>
                        <a:t>開催頻度</a:t>
                      </a:r>
                    </a:p>
                  </a:txBody>
                  <a:tcPr marL="36000" marR="36000" marT="36000" marB="36000">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毎月～年２回</a:t>
                      </a:r>
                    </a:p>
                  </a:txBody>
                  <a:tcPr marL="36000" marR="36000" marT="36000" marB="36000" anchor="ctr" anchorCtr="1">
                    <a:noFill/>
                  </a:tcPr>
                </a:tc>
                <a:extLst>
                  <a:ext uri="{0D108BD9-81ED-4DB2-BD59-A6C34878D82A}">
                    <a16:rowId xmlns:a16="http://schemas.microsoft.com/office/drawing/2014/main" val="2940063873"/>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検討の場について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自立支援協議会の位置づけがある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291075991"/>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検討の場で地域生活の継続を</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前提とした支援の検討がある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967249445"/>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検討の場への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障がい者支援施設の参加がある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933206378"/>
                  </a:ext>
                </a:extLst>
              </a:tr>
            </a:tbl>
          </a:graphicData>
        </a:graphic>
      </p:graphicFrame>
      <p:sp>
        <p:nvSpPr>
          <p:cNvPr id="20" name="正方形/長方形 19">
            <a:extLst>
              <a:ext uri="{FF2B5EF4-FFF2-40B4-BE49-F238E27FC236}">
                <a16:creationId xmlns:a16="http://schemas.microsoft.com/office/drawing/2014/main" id="{4A00A68D-7D80-47CA-A5DD-06B3692DC567}"/>
              </a:ext>
            </a:extLst>
          </p:cNvPr>
          <p:cNvSpPr/>
          <p:nvPr/>
        </p:nvSpPr>
        <p:spPr>
          <a:xfrm>
            <a:off x="252421" y="199216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待機者の変動状況（</a:t>
            </a:r>
            <a:r>
              <a:rPr lang="en-US" altLang="ja-JP" sz="1200" dirty="0">
                <a:solidFill>
                  <a:schemeClr val="tx1"/>
                </a:solidFill>
                <a:latin typeface="Meiryo UI" panose="020B0604030504040204" pitchFamily="50" charset="-128"/>
                <a:ea typeface="Meiryo UI" panose="020B0604030504040204" pitchFamily="50" charset="-128"/>
              </a:rPr>
              <a:t>H29</a:t>
            </a:r>
            <a:r>
              <a:rPr lang="ja-JP" altLang="en-US"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0041AA6D-E02D-49B1-A083-36958E46A434}"/>
              </a:ext>
            </a:extLst>
          </p:cNvPr>
          <p:cNvSpPr/>
          <p:nvPr/>
        </p:nvSpPr>
        <p:spPr>
          <a:xfrm>
            <a:off x="252422" y="445986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待機者に関する検討の場</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7CDB001-2098-4E19-9E4D-BD93B93ECC0A}"/>
              </a:ext>
            </a:extLst>
          </p:cNvPr>
          <p:cNvSpPr txBox="1"/>
          <p:nvPr/>
        </p:nvSpPr>
        <p:spPr>
          <a:xfrm>
            <a:off x="1691680" y="2901809"/>
            <a:ext cx="360040" cy="261610"/>
          </a:xfrm>
          <a:prstGeom prst="rect">
            <a:avLst/>
          </a:prstGeom>
          <a:noFill/>
        </p:spPr>
        <p:txBody>
          <a:bodyPr wrap="square" rtlCol="0">
            <a:spAutoFit/>
          </a:bodyPr>
          <a:lstStyle/>
          <a:p>
            <a:r>
              <a:rPr lang="en-US" altLang="ja-JP" sz="1100" dirty="0"/>
              <a:t>58</a:t>
            </a:r>
            <a:endParaRPr kumimoji="1" lang="ja-JP" altLang="en-US" sz="1100" dirty="0"/>
          </a:p>
        </p:txBody>
      </p:sp>
      <p:sp>
        <p:nvSpPr>
          <p:cNvPr id="14" name="テキスト ボックス 13">
            <a:extLst>
              <a:ext uri="{FF2B5EF4-FFF2-40B4-BE49-F238E27FC236}">
                <a16:creationId xmlns:a16="http://schemas.microsoft.com/office/drawing/2014/main" id="{846234CA-4719-4175-8F96-90E80A955675}"/>
              </a:ext>
            </a:extLst>
          </p:cNvPr>
          <p:cNvSpPr txBox="1"/>
          <p:nvPr/>
        </p:nvSpPr>
        <p:spPr>
          <a:xfrm>
            <a:off x="4716016" y="4003749"/>
            <a:ext cx="792088" cy="261610"/>
          </a:xfrm>
          <a:prstGeom prst="rect">
            <a:avLst/>
          </a:prstGeom>
          <a:noFill/>
        </p:spPr>
        <p:txBody>
          <a:bodyPr wrap="square" rtlCol="0">
            <a:spAutoFit/>
          </a:bodyPr>
          <a:lstStyle/>
          <a:p>
            <a:r>
              <a:rPr lang="ja-JP" altLang="en-US" sz="1100" dirty="0">
                <a:solidFill>
                  <a:schemeClr val="bg1">
                    <a:lumMod val="50000"/>
                  </a:schemeClr>
                </a:solidFill>
              </a:rPr>
              <a:t>■</a:t>
            </a:r>
            <a:r>
              <a:rPr lang="ja-JP" altLang="en-US" sz="1100" dirty="0"/>
              <a:t>不明</a:t>
            </a:r>
            <a:endParaRPr kumimoji="1" lang="ja-JP" altLang="en-US" sz="1100" dirty="0"/>
          </a:p>
        </p:txBody>
      </p:sp>
      <p:sp>
        <p:nvSpPr>
          <p:cNvPr id="15" name="テキスト ボックス 14">
            <a:extLst>
              <a:ext uri="{FF2B5EF4-FFF2-40B4-BE49-F238E27FC236}">
                <a16:creationId xmlns:a16="http://schemas.microsoft.com/office/drawing/2014/main" id="{CC591702-EA2F-439B-A2D7-100E3452CBD5}"/>
              </a:ext>
            </a:extLst>
          </p:cNvPr>
          <p:cNvSpPr txBox="1"/>
          <p:nvPr/>
        </p:nvSpPr>
        <p:spPr>
          <a:xfrm>
            <a:off x="2411760" y="4429084"/>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4141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solidFill>
                  <a:schemeClr val="tx1"/>
                </a:solidFill>
                <a:latin typeface="Meiryo UI" panose="020B0604030504040204" pitchFamily="50" charset="-128"/>
                <a:ea typeface="Meiryo UI" panose="020B0604030504040204" pitchFamily="50" charset="-128"/>
              </a:rPr>
              <a:t>府内</a:t>
            </a:r>
            <a:r>
              <a:rPr lang="ja-JP" altLang="en-US" b="1" dirty="0">
                <a:latin typeface="Meiryo UI" panose="020B0604030504040204" pitchFamily="50" charset="-128"/>
                <a:ea typeface="Meiryo UI" panose="020B0604030504040204" pitchFamily="50" charset="-128"/>
              </a:rPr>
              <a:t>市町村における待機者に関する独自の取組み等について</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を解消するための取組みとして、定期的な意向確認等の待機者への働きかけ、連絡調整会議やリーフレット配布といった入所施設への働きかけ、支援機関や職員間での情報共有等による連携体制を整備し、対応しているなどがあ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地域生活を進める上での課題としては、障がい特性や重度化・高齢化に対応できる社会資源が少ないという回答が最も多く、中でも強度行動障がいのある方の受け入れができるグループホーム等が少ないという回答が多か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家族が入所を強く希望しているという回答も複数あった。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19</a:t>
            </a:fld>
            <a:endParaRPr kumimoji="1" lang="ja-JP" altLang="en-US" dirty="0"/>
          </a:p>
        </p:txBody>
      </p:sp>
      <p:graphicFrame>
        <p:nvGraphicFramePr>
          <p:cNvPr id="25" name="表 13">
            <a:extLst>
              <a:ext uri="{FF2B5EF4-FFF2-40B4-BE49-F238E27FC236}">
                <a16:creationId xmlns:a16="http://schemas.microsoft.com/office/drawing/2014/main" id="{1439724B-3577-447E-BE5F-7FDF64D330B6}"/>
              </a:ext>
            </a:extLst>
          </p:cNvPr>
          <p:cNvGraphicFramePr>
            <a:graphicFrameLocks noGrp="1"/>
          </p:cNvGraphicFramePr>
          <p:nvPr>
            <p:extLst>
              <p:ext uri="{D42A27DB-BD31-4B8C-83A1-F6EECF244321}">
                <p14:modId xmlns:p14="http://schemas.microsoft.com/office/powerpoint/2010/main" val="3278051439"/>
              </p:ext>
            </p:extLst>
          </p:nvPr>
        </p:nvGraphicFramePr>
        <p:xfrm>
          <a:off x="98497" y="2338513"/>
          <a:ext cx="4824536" cy="2125200"/>
        </p:xfrm>
        <a:graphic>
          <a:graphicData uri="http://schemas.openxmlformats.org/drawingml/2006/table">
            <a:tbl>
              <a:tblPr firstRow="1" bandRow="1">
                <a:tableStyleId>{BC89EF96-8CEA-46FF-86C4-4CE0E7609802}</a:tableStyleId>
              </a:tblPr>
              <a:tblGrid>
                <a:gridCol w="4824536">
                  <a:extLst>
                    <a:ext uri="{9D8B030D-6E8A-4147-A177-3AD203B41FA5}">
                      <a16:colId xmlns:a16="http://schemas.microsoft.com/office/drawing/2014/main" val="275154771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待機者を解消するための取組み</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300"/>
                        </a:spcAft>
                      </a:pPr>
                      <a:r>
                        <a:rPr kumimoji="1" lang="ja-JP" altLang="en-US" sz="1100" dirty="0">
                          <a:latin typeface="Meiryo UI" panose="020B0604030504040204" pitchFamily="50" charset="-128"/>
                          <a:ea typeface="Meiryo UI" panose="020B0604030504040204" pitchFamily="50" charset="-128"/>
                        </a:rPr>
                        <a:t>・援護市による定期的なモニタリング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・グループホームの開設補助金</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・待機者リストの管理と福祉サービス担当職員の情報共有を行い、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　入所可能施設が出れば待機者への案内等を遅滞なく対応できる体制を取っている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・定期的に待機者に対して現在の意向確認を一斉に行っている</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・入所施設担当者との連絡調整会議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・プロジェクトチームによる地域移行のリーフレット作成と入所施設への配布</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・個々のケースについて、相談支援事業所と地域で生活する可能性を話し合う</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・基幹相談と連携し、施設の空き状況があれば連絡が入る、等</a:t>
                      </a:r>
                    </a:p>
                  </a:txBody>
                  <a:tcPr marL="36000" marR="36000" marT="36000" marB="36000">
                    <a:noFill/>
                  </a:tcPr>
                </a:tc>
                <a:extLst>
                  <a:ext uri="{0D108BD9-81ED-4DB2-BD59-A6C34878D82A}">
                    <a16:rowId xmlns:a16="http://schemas.microsoft.com/office/drawing/2014/main" val="4079116975"/>
                  </a:ext>
                </a:extLst>
              </a:tr>
            </a:tbl>
          </a:graphicData>
        </a:graphic>
      </p:graphicFrame>
      <p:graphicFrame>
        <p:nvGraphicFramePr>
          <p:cNvPr id="19" name="表 13">
            <a:extLst>
              <a:ext uri="{FF2B5EF4-FFF2-40B4-BE49-F238E27FC236}">
                <a16:creationId xmlns:a16="http://schemas.microsoft.com/office/drawing/2014/main" id="{9C99F235-AFB8-48D0-B2AE-EFFEC25D35A0}"/>
              </a:ext>
            </a:extLst>
          </p:cNvPr>
          <p:cNvGraphicFramePr>
            <a:graphicFrameLocks noGrp="1"/>
          </p:cNvGraphicFramePr>
          <p:nvPr>
            <p:extLst>
              <p:ext uri="{D42A27DB-BD31-4B8C-83A1-F6EECF244321}">
                <p14:modId xmlns:p14="http://schemas.microsoft.com/office/powerpoint/2010/main" val="1173083582"/>
              </p:ext>
            </p:extLst>
          </p:nvPr>
        </p:nvGraphicFramePr>
        <p:xfrm>
          <a:off x="98497" y="4545644"/>
          <a:ext cx="8784976" cy="2125200"/>
        </p:xfrm>
        <a:graphic>
          <a:graphicData uri="http://schemas.openxmlformats.org/drawingml/2006/table">
            <a:tbl>
              <a:tblPr firstRow="1" bandRow="1">
                <a:tableStyleId>{BC89EF96-8CEA-46FF-86C4-4CE0E7609802}</a:tableStyleId>
              </a:tblPr>
              <a:tblGrid>
                <a:gridCol w="8784976">
                  <a:extLst>
                    <a:ext uri="{9D8B030D-6E8A-4147-A177-3AD203B41FA5}">
                      <a16:colId xmlns:a16="http://schemas.microsoft.com/office/drawing/2014/main" val="536892976"/>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待機者の地域での生活を進める上で課題となっていること</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8900" indent="-88900">
                        <a:spcAft>
                          <a:spcPts val="300"/>
                        </a:spcAft>
                      </a:pPr>
                      <a:r>
                        <a:rPr kumimoji="1" lang="ja-JP" altLang="en-US" sz="1100" dirty="0">
                          <a:latin typeface="Meiryo UI" panose="020B0604030504040204" pitchFamily="50" charset="-128"/>
                          <a:ea typeface="Meiryo UI" panose="020B0604030504040204" pitchFamily="50" charset="-128"/>
                        </a:rPr>
                        <a:t>・強度行動障がいを有する方の受け入れや対応が可能な地域資源や社会資源が極端に少ない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・障がい特性に対応できるヘルパー等の人材の不足</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・地域の理解</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・重度化・高齢化に対応できるグループホームやショートステイが少ない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・障がい者支援施設と地域の支援機関の連携</a:t>
                      </a:r>
                      <a:endParaRPr kumimoji="1" lang="en-US" altLang="ja-JP" sz="1100" dirty="0">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300"/>
                        </a:spcAft>
                        <a:buClrTx/>
                        <a:buSzTx/>
                        <a:buFontTx/>
                        <a:buNone/>
                        <a:tabLst/>
                        <a:defRPr/>
                      </a:pPr>
                      <a:r>
                        <a:rPr kumimoji="1" lang="ja-JP" altLang="en-US" sz="1100" dirty="0">
                          <a:latin typeface="Meiryo UI" panose="020B0604030504040204" pitchFamily="50" charset="-128"/>
                          <a:ea typeface="Meiryo UI" panose="020B0604030504040204" pitchFamily="50" charset="-128"/>
                        </a:rPr>
                        <a:t>・施設入所者のニーズを把握やグループホームの体験利用等、地域移行や地域定着に向けた支援の体制づくり</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・家族が入所を強く希望し、グループホーム等にあまり関心がない。</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・介護者の高齢化</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・施設の空きがないため、待期期間が長くなる、入所できる時期が明確でない。等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96A73006-56D0-49C8-A793-F7F8A99DB902}"/>
              </a:ext>
            </a:extLst>
          </p:cNvPr>
          <p:cNvSpPr/>
          <p:nvPr/>
        </p:nvSpPr>
        <p:spPr>
          <a:xfrm>
            <a:off x="98497" y="204113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待機者に関する独自の取組み</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表 13">
            <a:extLst>
              <a:ext uri="{FF2B5EF4-FFF2-40B4-BE49-F238E27FC236}">
                <a16:creationId xmlns:a16="http://schemas.microsoft.com/office/drawing/2014/main" id="{B3F0AC4B-7C81-4EF0-8345-277C2C2EDFF5}"/>
              </a:ext>
            </a:extLst>
          </p:cNvPr>
          <p:cNvGraphicFramePr>
            <a:graphicFrameLocks noGrp="1"/>
          </p:cNvGraphicFramePr>
          <p:nvPr>
            <p:extLst>
              <p:ext uri="{D42A27DB-BD31-4B8C-83A1-F6EECF244321}">
                <p14:modId xmlns:p14="http://schemas.microsoft.com/office/powerpoint/2010/main" val="2268621228"/>
              </p:ext>
            </p:extLst>
          </p:nvPr>
        </p:nvGraphicFramePr>
        <p:xfrm>
          <a:off x="5319910" y="2338513"/>
          <a:ext cx="3366890" cy="1738227"/>
        </p:xfrm>
        <a:graphic>
          <a:graphicData uri="http://schemas.openxmlformats.org/drawingml/2006/table">
            <a:tbl>
              <a:tblPr firstRow="1" bandRow="1">
                <a:tableStyleId>{BC89EF96-8CEA-46FF-86C4-4CE0E7609802}</a:tableStyleId>
              </a:tblPr>
              <a:tblGrid>
                <a:gridCol w="3366890">
                  <a:extLst>
                    <a:ext uri="{9D8B030D-6E8A-4147-A177-3AD203B41FA5}">
                      <a16:colId xmlns:a16="http://schemas.microsoft.com/office/drawing/2014/main" val="218502348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地域生活の継続への働きかけ</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・グループホームを勧めて入居</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・ピア相談</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・グループホームの増加等による地域での生活の継続</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・ショートステイの利用やグループホームの体験利用による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　自立に向けた取組み、等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10" name="テキスト ボックス 9">
            <a:extLst>
              <a:ext uri="{FF2B5EF4-FFF2-40B4-BE49-F238E27FC236}">
                <a16:creationId xmlns:a16="http://schemas.microsoft.com/office/drawing/2014/main" id="{12AFB3E1-EEBD-4BE2-A612-190FB07E5B38}"/>
              </a:ext>
            </a:extLst>
          </p:cNvPr>
          <p:cNvSpPr txBox="1"/>
          <p:nvPr/>
        </p:nvSpPr>
        <p:spPr>
          <a:xfrm>
            <a:off x="2256134" y="2020548"/>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292350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4" name="グラフ 13">
            <a:extLst>
              <a:ext uri="{FF2B5EF4-FFF2-40B4-BE49-F238E27FC236}">
                <a16:creationId xmlns:a16="http://schemas.microsoft.com/office/drawing/2014/main" id="{D6D8A1C2-F036-426A-BEC0-D75EDC7D2853}"/>
              </a:ext>
            </a:extLst>
          </p:cNvPr>
          <p:cNvGraphicFramePr/>
          <p:nvPr>
            <p:extLst>
              <p:ext uri="{D42A27DB-BD31-4B8C-83A1-F6EECF244321}">
                <p14:modId xmlns:p14="http://schemas.microsoft.com/office/powerpoint/2010/main" val="2431980672"/>
              </p:ext>
            </p:extLst>
          </p:nvPr>
        </p:nvGraphicFramePr>
        <p:xfrm>
          <a:off x="4309973" y="4761871"/>
          <a:ext cx="4726523" cy="2096129"/>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府内市町村における待機者の状況</a:t>
            </a:r>
          </a:p>
        </p:txBody>
      </p:sp>
      <p:sp>
        <p:nvSpPr>
          <p:cNvPr id="37" name="正方形/長方形 36"/>
          <p:cNvSpPr/>
          <p:nvPr/>
        </p:nvSpPr>
        <p:spPr>
          <a:xfrm>
            <a:off x="35496" y="550955"/>
            <a:ext cx="9071844" cy="169780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令和５年３月</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日時点での待機者は</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人となっている。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本調査の待機者数については、大阪市を除く。）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うち、</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人が平成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年度以前から継続している待機者となっており、半数以上が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年以上待機している。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年齢層では、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307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％と最も多く、次いで</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271</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代以上の合計では</a:t>
            </a:r>
            <a:r>
              <a:rPr lang="en-US" altLang="ja-JP" sz="1200" dirty="0">
                <a:solidFill>
                  <a:prstClr val="black"/>
                </a:solidFill>
                <a:latin typeface="Meiryo UI" panose="020B0604030504040204" pitchFamily="50" charset="-128"/>
                <a:ea typeface="Meiryo UI" panose="020B0604030504040204" pitchFamily="50" charset="-128"/>
              </a:rPr>
              <a:t>656</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割を超えている。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待機者が所持している手帳の種類別に見ると、療育手帳の所持が最も多く、</a:t>
            </a:r>
            <a:r>
              <a:rPr lang="en-US" altLang="ja-JP" sz="1200" dirty="0">
                <a:solidFill>
                  <a:prstClr val="black"/>
                </a:solidFill>
                <a:latin typeface="Meiryo UI" panose="020B0604030504040204" pitchFamily="50" charset="-128"/>
                <a:ea typeface="Meiryo UI" panose="020B0604030504040204" pitchFamily="50" charset="-128"/>
              </a:rPr>
              <a:t>1009</a:t>
            </a:r>
            <a:r>
              <a:rPr lang="ja-JP" altLang="en-US" sz="1200" dirty="0">
                <a:solidFill>
                  <a:prstClr val="black"/>
                </a:solidFill>
                <a:latin typeface="Meiryo UI" panose="020B0604030504040204" pitchFamily="50" charset="-128"/>
                <a:ea typeface="Meiryo UI" panose="020B0604030504040204" pitchFamily="50" charset="-128"/>
              </a:rPr>
              <a:t>人。待機者のうち</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％以上が療育手帳を所持している。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医療的ケアの状況では、特に医療的ケアが必要ない人が</a:t>
            </a:r>
            <a:r>
              <a:rPr lang="en-US" altLang="ja-JP" sz="1200" dirty="0">
                <a:solidFill>
                  <a:prstClr val="black"/>
                </a:solidFill>
                <a:latin typeface="Meiryo UI" panose="020B0604030504040204" pitchFamily="50" charset="-128"/>
                <a:ea typeface="Meiryo UI" panose="020B0604030504040204" pitchFamily="50" charset="-128"/>
              </a:rPr>
              <a:t>642</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％となっており、喀痰吸引や人工呼吸などで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時間医療的なケアが必要な人は</a:t>
            </a:r>
            <a:r>
              <a:rPr lang="en-US" altLang="ja-JP" sz="1200" dirty="0">
                <a:solidFill>
                  <a:prstClr val="black"/>
                </a:solidFill>
                <a:latin typeface="Meiryo UI" panose="020B0604030504040204" pitchFamily="50" charset="-128"/>
                <a:ea typeface="Meiryo UI" panose="020B0604030504040204" pitchFamily="50" charset="-128"/>
              </a:rPr>
              <a:t>16</a:t>
            </a:r>
            <a:r>
              <a:rPr lang="ja-JP" altLang="en-US" sz="1200" dirty="0">
                <a:solidFill>
                  <a:prstClr val="black"/>
                </a:solidFill>
                <a:latin typeface="Meiryo UI" panose="020B0604030504040204" pitchFamily="50" charset="-128"/>
                <a:ea typeface="Meiryo UI" panose="020B0604030504040204" pitchFamily="50" charset="-128"/>
              </a:rPr>
              <a:t>人で１％となっている</a:t>
            </a:r>
          </a:p>
        </p:txBody>
      </p:sp>
      <p:sp>
        <p:nvSpPr>
          <p:cNvPr id="2" name="スライド番号プレースホルダー 1"/>
          <p:cNvSpPr>
            <a:spLocks noGrp="1"/>
          </p:cNvSpPr>
          <p:nvPr>
            <p:ph type="sldNum" sz="quarter" idx="12"/>
          </p:nvPr>
        </p:nvSpPr>
        <p:spPr>
          <a:xfrm>
            <a:off x="6991138" y="6494324"/>
            <a:ext cx="2133600" cy="365125"/>
          </a:xfrm>
        </p:spPr>
        <p:txBody>
          <a:bodyPr/>
          <a:lstStyle/>
          <a:p>
            <a:fld id="{1C2C60DF-5D73-46A2-8FFF-B4A756D3B2D0}" type="slidenum">
              <a:rPr lang="ja-JP" altLang="en-US" smtClean="0"/>
              <a:pPr/>
              <a:t>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194097" y="236373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待機者となった年度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78BBD80B-E9A1-4143-98DB-D1E9E064E7CF}"/>
              </a:ext>
            </a:extLst>
          </p:cNvPr>
          <p:cNvGraphicFramePr/>
          <p:nvPr>
            <p:extLst>
              <p:ext uri="{D42A27DB-BD31-4B8C-83A1-F6EECF244321}">
                <p14:modId xmlns:p14="http://schemas.microsoft.com/office/powerpoint/2010/main" val="1667764841"/>
              </p:ext>
            </p:extLst>
          </p:nvPr>
        </p:nvGraphicFramePr>
        <p:xfrm>
          <a:off x="-35343" y="2677655"/>
          <a:ext cx="4929776" cy="18101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675689757"/>
              </p:ext>
            </p:extLst>
          </p:nvPr>
        </p:nvGraphicFramePr>
        <p:xfrm>
          <a:off x="4879220" y="2618663"/>
          <a:ext cx="4228119" cy="20961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グラフ 11">
            <a:extLst>
              <a:ext uri="{FF2B5EF4-FFF2-40B4-BE49-F238E27FC236}">
                <a16:creationId xmlns:a16="http://schemas.microsoft.com/office/drawing/2014/main" id="{52ED07DE-BDD0-46E6-B54C-424D99DF10FE}"/>
              </a:ext>
            </a:extLst>
          </p:cNvPr>
          <p:cNvGraphicFramePr/>
          <p:nvPr>
            <p:extLst>
              <p:ext uri="{D42A27DB-BD31-4B8C-83A1-F6EECF244321}">
                <p14:modId xmlns:p14="http://schemas.microsoft.com/office/powerpoint/2010/main" val="3649210573"/>
              </p:ext>
            </p:extLst>
          </p:nvPr>
        </p:nvGraphicFramePr>
        <p:xfrm>
          <a:off x="107504" y="5092711"/>
          <a:ext cx="4330824" cy="1650306"/>
        </p:xfrm>
        <a:graphic>
          <a:graphicData uri="http://schemas.openxmlformats.org/drawingml/2006/chart">
            <c:chart xmlns:c="http://schemas.openxmlformats.org/drawingml/2006/chart" xmlns:r="http://schemas.openxmlformats.org/officeDocument/2006/relationships" r:id="rId6"/>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5940152" y="235614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sp>
        <p:nvSpPr>
          <p:cNvPr id="15" name="正方形/長方形 14">
            <a:extLst>
              <a:ext uri="{FF2B5EF4-FFF2-40B4-BE49-F238E27FC236}">
                <a16:creationId xmlns:a16="http://schemas.microsoft.com/office/drawing/2014/main" id="{A04AD4E7-671B-4A12-BB75-D886D833770C}"/>
              </a:ext>
            </a:extLst>
          </p:cNvPr>
          <p:cNvSpPr/>
          <p:nvPr/>
        </p:nvSpPr>
        <p:spPr>
          <a:xfrm>
            <a:off x="5815185" y="471479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医療的ケアの状況</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3FAA702F-AA05-4F4D-8B6E-BE1831FC0063}"/>
              </a:ext>
            </a:extLst>
          </p:cNvPr>
          <p:cNvSpPr/>
          <p:nvPr/>
        </p:nvSpPr>
        <p:spPr>
          <a:xfrm>
            <a:off x="1268026" y="47787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手帳の種類（複数回答）</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2FACDB0-BB2C-4205-87DF-395AC5383453}"/>
              </a:ext>
            </a:extLst>
          </p:cNvPr>
          <p:cNvSpPr txBox="1"/>
          <p:nvPr/>
        </p:nvSpPr>
        <p:spPr>
          <a:xfrm>
            <a:off x="2777590" y="2607337"/>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8" name="テキスト ボックス 17">
            <a:extLst>
              <a:ext uri="{FF2B5EF4-FFF2-40B4-BE49-F238E27FC236}">
                <a16:creationId xmlns:a16="http://schemas.microsoft.com/office/drawing/2014/main" id="{4BCF6330-B52E-407F-91AB-F90999FF8C69}"/>
              </a:ext>
            </a:extLst>
          </p:cNvPr>
          <p:cNvSpPr txBox="1"/>
          <p:nvPr/>
        </p:nvSpPr>
        <p:spPr>
          <a:xfrm>
            <a:off x="8069959" y="236373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9" name="テキスト ボックス 18">
            <a:extLst>
              <a:ext uri="{FF2B5EF4-FFF2-40B4-BE49-F238E27FC236}">
                <a16:creationId xmlns:a16="http://schemas.microsoft.com/office/drawing/2014/main" id="{4325D8E0-5158-41AB-8C14-4C0DC8272ADB}"/>
              </a:ext>
            </a:extLst>
          </p:cNvPr>
          <p:cNvSpPr txBox="1"/>
          <p:nvPr/>
        </p:nvSpPr>
        <p:spPr>
          <a:xfrm>
            <a:off x="7952845" y="471479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046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938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待機者となった年度について、平成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以前からの待機者数と平成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年度以降に待機者となった数の割合を圏域ごとに比較すると、平成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年度以降に待機者となった数の割合は中河内圏域（</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％）が最も多く、南河内圏域（</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入所希望の理由について、積極的な理由と消極的な理由の割合を圏域ごとに比較すると、積極的な理由は豊能地域（</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3740" y="6471309"/>
            <a:ext cx="2133600" cy="365125"/>
          </a:xfrm>
        </p:spPr>
        <p:txBody>
          <a:bodyPr/>
          <a:lstStyle/>
          <a:p>
            <a:fld id="{1C2C60DF-5D73-46A2-8FFF-B4A756D3B2D0}" type="slidenum">
              <a:rPr lang="ja-JP" altLang="en-US" smtClean="0"/>
              <a:pPr/>
              <a:t>20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940152" y="213563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入所希望の理由</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660347397"/>
              </p:ext>
            </p:extLst>
          </p:nvPr>
        </p:nvGraphicFramePr>
        <p:xfrm>
          <a:off x="4716016" y="2420889"/>
          <a:ext cx="4248472" cy="4104455"/>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a:extLst>
              <a:ext uri="{FF2B5EF4-FFF2-40B4-BE49-F238E27FC236}">
                <a16:creationId xmlns:a16="http://schemas.microsoft.com/office/drawing/2014/main" id="{42304042-FD7B-43B0-8BBC-3D270E95D08A}"/>
              </a:ext>
            </a:extLst>
          </p:cNvPr>
          <p:cNvSpPr/>
          <p:nvPr/>
        </p:nvSpPr>
        <p:spPr>
          <a:xfrm>
            <a:off x="518659" y="2135632"/>
            <a:ext cx="4032448"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待機者となった年度（平成</a:t>
            </a:r>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年度以前と平成</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年度以降）</a:t>
            </a:r>
          </a:p>
        </p:txBody>
      </p:sp>
      <p:graphicFrame>
        <p:nvGraphicFramePr>
          <p:cNvPr id="13" name="グラフ 12">
            <a:extLst>
              <a:ext uri="{FF2B5EF4-FFF2-40B4-BE49-F238E27FC236}">
                <a16:creationId xmlns:a16="http://schemas.microsoft.com/office/drawing/2014/main" id="{9B381062-D327-4D33-90C2-D5743E77F6F0}"/>
              </a:ext>
            </a:extLst>
          </p:cNvPr>
          <p:cNvGraphicFramePr/>
          <p:nvPr>
            <p:extLst>
              <p:ext uri="{D42A27DB-BD31-4B8C-83A1-F6EECF244321}">
                <p14:modId xmlns:p14="http://schemas.microsoft.com/office/powerpoint/2010/main" val="2617604739"/>
              </p:ext>
            </p:extLst>
          </p:nvPr>
        </p:nvGraphicFramePr>
        <p:xfrm>
          <a:off x="361844" y="2412066"/>
          <a:ext cx="4248472" cy="41044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1778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サービス等利用計画等の策定状況について、圏域ごとに比較すると、サービス等利用計画を策定している割合は堺・泉州圏域（</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59</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地域生活の継続の可能性の検討の有無について、圏域ごとに比較すると、検討した割合は豊能圏域（</a:t>
            </a:r>
            <a:r>
              <a:rPr lang="en-US" altLang="ja-JP" sz="1200" dirty="0">
                <a:solidFill>
                  <a:prstClr val="black"/>
                </a:solidFill>
                <a:latin typeface="Meiryo UI" panose="020B0604030504040204" pitchFamily="50" charset="-128"/>
                <a:ea typeface="Meiryo UI" panose="020B0604030504040204" pitchFamily="50" charset="-128"/>
              </a:rPr>
              <a:t>77</a:t>
            </a:r>
            <a:r>
              <a:rPr lang="ja-JP" altLang="en-US" sz="1200" dirty="0">
                <a:solidFill>
                  <a:prstClr val="black"/>
                </a:solidFill>
                <a:latin typeface="Meiryo UI" panose="020B0604030504040204" pitchFamily="50" charset="-128"/>
                <a:ea typeface="Meiryo UI" panose="020B0604030504040204" pitchFamily="50" charset="-128"/>
              </a:rPr>
              <a:t>％）が最も多く、三島圏域（</a:t>
            </a:r>
            <a:r>
              <a:rPr lang="en-US" altLang="ja-JP" sz="1200" dirty="0">
                <a:solidFill>
                  <a:prstClr val="black"/>
                </a:solidFill>
                <a:latin typeface="Meiryo UI" panose="020B0604030504040204" pitchFamily="50" charset="-128"/>
                <a:ea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55556" y="6522221"/>
            <a:ext cx="2151784" cy="335779"/>
          </a:xfrm>
        </p:spPr>
        <p:txBody>
          <a:bodyPr/>
          <a:lstStyle/>
          <a:p>
            <a:fld id="{1C2C60DF-5D73-46A2-8FFF-B4A756D3B2D0}" type="slidenum">
              <a:rPr lang="ja-JP" altLang="en-US" smtClean="0"/>
              <a:pPr/>
              <a:t>21</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580112" y="2206581"/>
            <a:ext cx="2589685"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203669409"/>
              </p:ext>
            </p:extLst>
          </p:nvPr>
        </p:nvGraphicFramePr>
        <p:xfrm>
          <a:off x="4608888" y="2417766"/>
          <a:ext cx="4248472" cy="41044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74D65D-C249-41CB-8C05-FA71B05A347E}"/>
              </a:ext>
            </a:extLst>
          </p:cNvPr>
          <p:cNvGraphicFramePr/>
          <p:nvPr>
            <p:extLst>
              <p:ext uri="{D42A27DB-BD31-4B8C-83A1-F6EECF244321}">
                <p14:modId xmlns:p14="http://schemas.microsoft.com/office/powerpoint/2010/main" val="3085720187"/>
              </p:ext>
            </p:extLst>
          </p:nvPr>
        </p:nvGraphicFramePr>
        <p:xfrm>
          <a:off x="286640" y="2407320"/>
          <a:ext cx="4252223" cy="4118024"/>
        </p:xfrm>
        <a:graphic>
          <a:graphicData uri="http://schemas.openxmlformats.org/drawingml/2006/chart">
            <c:chart xmlns:c="http://schemas.openxmlformats.org/drawingml/2006/chart" xmlns:r="http://schemas.openxmlformats.org/officeDocument/2006/relationships" r:id="rId4"/>
          </a:graphicData>
        </a:graphic>
      </p:graphicFrame>
      <p:sp>
        <p:nvSpPr>
          <p:cNvPr id="12" name="正方形/長方形 11">
            <a:extLst>
              <a:ext uri="{FF2B5EF4-FFF2-40B4-BE49-F238E27FC236}">
                <a16:creationId xmlns:a16="http://schemas.microsoft.com/office/drawing/2014/main" id="{B58B3DA8-62D0-4649-BC42-7C9ACE44BBC1}"/>
              </a:ext>
            </a:extLst>
          </p:cNvPr>
          <p:cNvSpPr/>
          <p:nvPr/>
        </p:nvSpPr>
        <p:spPr>
          <a:xfrm>
            <a:off x="1232692" y="2202322"/>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サービス等利用計画の策定状況</a:t>
            </a:r>
          </a:p>
        </p:txBody>
      </p:sp>
    </p:spTree>
    <p:extLst>
      <p:ext uri="{BB962C8B-B14F-4D97-AF65-F5344CB8AC3E}">
        <p14:creationId xmlns:p14="http://schemas.microsoft.com/office/powerpoint/2010/main" val="298910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本人や家族への施設入所後の地域移行について、説明及び意向確認の両方を行った、全く行っていない、その他に分けて圏域ごとに比較した。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99</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97</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3740" y="6479715"/>
            <a:ext cx="2133600" cy="365125"/>
          </a:xfrm>
        </p:spPr>
        <p:txBody>
          <a:bodyPr/>
          <a:lstStyle/>
          <a:p>
            <a:fld id="{1C2C60DF-5D73-46A2-8FFF-B4A756D3B2D0}" type="slidenum">
              <a:rPr lang="ja-JP" altLang="en-US" smtClean="0"/>
              <a:pPr/>
              <a:t>22</a:t>
            </a:fld>
            <a:endParaRPr lang="ja-JP" altLang="en-US" dirty="0"/>
          </a:p>
        </p:txBody>
      </p:sp>
      <p:graphicFrame>
        <p:nvGraphicFramePr>
          <p:cNvPr id="9" name="グラフ 8">
            <a:extLst>
              <a:ext uri="{FF2B5EF4-FFF2-40B4-BE49-F238E27FC236}">
                <a16:creationId xmlns:a16="http://schemas.microsoft.com/office/drawing/2014/main" id="{64CEDCF0-368C-4639-AC2E-1FFF88052EA9}"/>
              </a:ext>
            </a:extLst>
          </p:cNvPr>
          <p:cNvGraphicFramePr/>
          <p:nvPr>
            <p:extLst>
              <p:ext uri="{D42A27DB-BD31-4B8C-83A1-F6EECF244321}">
                <p14:modId xmlns:p14="http://schemas.microsoft.com/office/powerpoint/2010/main" val="1283674560"/>
              </p:ext>
            </p:extLst>
          </p:nvPr>
        </p:nvGraphicFramePr>
        <p:xfrm>
          <a:off x="4644008" y="2170056"/>
          <a:ext cx="4252223" cy="4355288"/>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48E5275E-8430-46B3-909F-3E49A01C97E1}"/>
              </a:ext>
            </a:extLst>
          </p:cNvPr>
          <p:cNvSpPr/>
          <p:nvPr/>
        </p:nvSpPr>
        <p:spPr>
          <a:xfrm>
            <a:off x="5652120"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7CBF9972-340C-44F6-8C57-5CCC00E389BB}"/>
              </a:ext>
            </a:extLst>
          </p:cNvPr>
          <p:cNvGraphicFramePr/>
          <p:nvPr>
            <p:extLst>
              <p:ext uri="{D42A27DB-BD31-4B8C-83A1-F6EECF244321}">
                <p14:modId xmlns:p14="http://schemas.microsoft.com/office/powerpoint/2010/main" val="1658838487"/>
              </p:ext>
            </p:extLst>
          </p:nvPr>
        </p:nvGraphicFramePr>
        <p:xfrm>
          <a:off x="294804" y="2170056"/>
          <a:ext cx="4252223" cy="4355288"/>
        </p:xfrm>
        <a:graphic>
          <a:graphicData uri="http://schemas.openxmlformats.org/drawingml/2006/chart">
            <c:chart xmlns:c="http://schemas.openxmlformats.org/drawingml/2006/chart" xmlns:r="http://schemas.openxmlformats.org/officeDocument/2006/relationships" r:id="rId4"/>
          </a:graphicData>
        </a:graphic>
      </p:graphicFrame>
      <p:sp>
        <p:nvSpPr>
          <p:cNvPr id="11" name="正方形/長方形 10">
            <a:extLst>
              <a:ext uri="{FF2B5EF4-FFF2-40B4-BE49-F238E27FC236}">
                <a16:creationId xmlns:a16="http://schemas.microsoft.com/office/drawing/2014/main" id="{1AC86425-8E69-4BAD-9F52-1246760587E2}"/>
              </a:ext>
            </a:extLst>
          </p:cNvPr>
          <p:cNvSpPr/>
          <p:nvPr/>
        </p:nvSpPr>
        <p:spPr>
          <a:xfrm>
            <a:off x="1293632"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本人への地域移行の説明・意向確認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67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4"/>
            <a:ext cx="9071844" cy="17162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err="1">
                <a:solidFill>
                  <a:prstClr val="black"/>
                </a:solidFill>
                <a:latin typeface="Meiryo UI" panose="020B0604030504040204" pitchFamily="50" charset="-128"/>
                <a:ea typeface="Meiryo UI" panose="020B0604030504040204" pitchFamily="50" charset="-128"/>
              </a:rPr>
              <a:t>障がい</a:t>
            </a:r>
            <a:r>
              <a:rPr lang="ja-JP" altLang="en-US" sz="1200" dirty="0">
                <a:solidFill>
                  <a:prstClr val="black"/>
                </a:solidFill>
                <a:latin typeface="Meiryo UI" panose="020B0604030504040204" pitchFamily="50" charset="-128"/>
                <a:ea typeface="Meiryo UI" panose="020B0604030504040204" pitchFamily="50" charset="-128"/>
              </a:rPr>
              <a:t>支援区分では、標準的な支援の度合いが最も高い区分６が</a:t>
            </a:r>
            <a:r>
              <a:rPr lang="en-US" altLang="ja-JP" sz="1200" dirty="0">
                <a:solidFill>
                  <a:prstClr val="black"/>
                </a:solidFill>
                <a:latin typeface="Meiryo UI" panose="020B0604030504040204" pitchFamily="50" charset="-128"/>
                <a:ea typeface="Meiryo UI" panose="020B0604030504040204" pitchFamily="50" charset="-128"/>
              </a:rPr>
              <a:t>599</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％と最も多く、次に高い区分５が</a:t>
            </a:r>
            <a:r>
              <a:rPr lang="en-US" altLang="ja-JP" sz="1200" dirty="0">
                <a:solidFill>
                  <a:prstClr val="black"/>
                </a:solidFill>
                <a:latin typeface="Meiryo UI" panose="020B0604030504040204" pitchFamily="50" charset="-128"/>
                <a:ea typeface="Meiryo UI" panose="020B0604030504040204" pitchFamily="50" charset="-128"/>
              </a:rPr>
              <a:t>264</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％となっており、支援度合いの高い区分５、６の待機者が</a:t>
            </a:r>
            <a:r>
              <a:rPr lang="en-US" altLang="ja-JP" sz="1200" dirty="0">
                <a:solidFill>
                  <a:prstClr val="black"/>
                </a:solidFill>
                <a:latin typeface="Meiryo UI" panose="020B0604030504040204" pitchFamily="50" charset="-128"/>
                <a:ea typeface="Meiryo UI" panose="020B0604030504040204" pitchFamily="50" charset="-128"/>
              </a:rPr>
              <a:t>863</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行動関連項目については、</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点以上は</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人であり、　半数以上が強度行動障がいの状態を示している。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一方で、行動関連項目が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点未満の方も入所を希望している。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84558" y="6471310"/>
            <a:ext cx="2133600" cy="365125"/>
          </a:xfrm>
        </p:spPr>
        <p:txBody>
          <a:bodyPr/>
          <a:lstStyle/>
          <a:p>
            <a:fld id="{1C2C60DF-5D73-46A2-8FFF-B4A756D3B2D0}" type="slidenum">
              <a:rPr lang="ja-JP" altLang="en-US" smtClean="0"/>
              <a:pPr/>
              <a:t>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899592"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障がい支援区分</a:t>
            </a:r>
          </a:p>
        </p:txBody>
      </p:sp>
      <p:graphicFrame>
        <p:nvGraphicFramePr>
          <p:cNvPr id="6" name="グラフ 5">
            <a:extLst>
              <a:ext uri="{FF2B5EF4-FFF2-40B4-BE49-F238E27FC236}">
                <a16:creationId xmlns:a16="http://schemas.microsoft.com/office/drawing/2014/main" id="{6CA934D1-70F5-46A1-ADD7-3A9CEFDC2DC2}"/>
              </a:ext>
            </a:extLst>
          </p:cNvPr>
          <p:cNvGraphicFramePr/>
          <p:nvPr>
            <p:extLst>
              <p:ext uri="{D42A27DB-BD31-4B8C-83A1-F6EECF244321}">
                <p14:modId xmlns:p14="http://schemas.microsoft.com/office/powerpoint/2010/main" val="3488295516"/>
              </p:ext>
            </p:extLst>
          </p:nvPr>
        </p:nvGraphicFramePr>
        <p:xfrm>
          <a:off x="-18001" y="3472833"/>
          <a:ext cx="4464496" cy="2134543"/>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a:extLst>
              <a:ext uri="{FF2B5EF4-FFF2-40B4-BE49-F238E27FC236}">
                <a16:creationId xmlns:a16="http://schemas.microsoft.com/office/drawing/2014/main" id="{BB732682-15F5-47B6-A748-B55CB29BADDF}"/>
              </a:ext>
            </a:extLst>
          </p:cNvPr>
          <p:cNvSpPr/>
          <p:nvPr/>
        </p:nvSpPr>
        <p:spPr>
          <a:xfrm>
            <a:off x="5868144"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行動関連項目の点数</a:t>
            </a:r>
          </a:p>
        </p:txBody>
      </p:sp>
      <p:graphicFrame>
        <p:nvGraphicFramePr>
          <p:cNvPr id="4" name="グラフ 3">
            <a:extLst>
              <a:ext uri="{FF2B5EF4-FFF2-40B4-BE49-F238E27FC236}">
                <a16:creationId xmlns:a16="http://schemas.microsoft.com/office/drawing/2014/main" id="{20078962-8D64-B26E-1017-02BF109AC954}"/>
              </a:ext>
            </a:extLst>
          </p:cNvPr>
          <p:cNvGraphicFramePr/>
          <p:nvPr>
            <p:extLst>
              <p:ext uri="{D42A27DB-BD31-4B8C-83A1-F6EECF244321}">
                <p14:modId xmlns:p14="http://schemas.microsoft.com/office/powerpoint/2010/main" val="1262778805"/>
              </p:ext>
            </p:extLst>
          </p:nvPr>
        </p:nvGraphicFramePr>
        <p:xfrm>
          <a:off x="4511112" y="3424081"/>
          <a:ext cx="4499993" cy="2385272"/>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05C71934-CA69-4D37-AD78-BC224BF4A5F9}"/>
              </a:ext>
            </a:extLst>
          </p:cNvPr>
          <p:cNvSpPr txBox="1"/>
          <p:nvPr/>
        </p:nvSpPr>
        <p:spPr>
          <a:xfrm>
            <a:off x="2400659" y="322510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2" name="テキスト ボックス 11">
            <a:extLst>
              <a:ext uri="{FF2B5EF4-FFF2-40B4-BE49-F238E27FC236}">
                <a16:creationId xmlns:a16="http://schemas.microsoft.com/office/drawing/2014/main" id="{7E5BC632-DB03-4065-874F-D42F88B0DD2A}"/>
              </a:ext>
            </a:extLst>
          </p:cNvPr>
          <p:cNvSpPr txBox="1"/>
          <p:nvPr/>
        </p:nvSpPr>
        <p:spPr>
          <a:xfrm>
            <a:off x="7380312" y="323781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00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37283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強度行動障がいの状態を示す行動関連項目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人のうち、支援の度合いが高い区分５、６の人は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人のうち、強度行動障がいの状態かつ支援の度合いが高く、専門性の高い支援が求められる人が半数以上を占めている。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人の特に激しい行動上の問題では、激しいこだわりが最も多く</a:t>
            </a:r>
            <a:r>
              <a:rPr lang="en-US" altLang="ja-JP" sz="1200" dirty="0">
                <a:solidFill>
                  <a:prstClr val="black"/>
                </a:solidFill>
                <a:latin typeface="Meiryo UI" panose="020B0604030504040204" pitchFamily="50" charset="-128"/>
                <a:ea typeface="Meiryo UI" panose="020B0604030504040204" pitchFamily="50" charset="-128"/>
              </a:rPr>
              <a:t>317</a:t>
            </a:r>
            <a:r>
              <a:rPr lang="ja-JP" altLang="en-US" sz="1200" dirty="0">
                <a:solidFill>
                  <a:prstClr val="black"/>
                </a:solidFill>
                <a:latin typeface="Meiryo UI" panose="020B0604030504040204" pitchFamily="50" charset="-128"/>
                <a:ea typeface="Meiryo UI" panose="020B0604030504040204" pitchFamily="50" charset="-128"/>
              </a:rPr>
              <a:t>人、次いで他傷行為が</a:t>
            </a:r>
            <a:r>
              <a:rPr lang="en-US" altLang="ja-JP" sz="1200" dirty="0">
                <a:solidFill>
                  <a:prstClr val="black"/>
                </a:solidFill>
                <a:latin typeface="Meiryo UI" panose="020B0604030504040204" pitchFamily="50" charset="-128"/>
                <a:ea typeface="Meiryo UI" panose="020B0604030504040204" pitchFamily="50" charset="-128"/>
              </a:rPr>
              <a:t>287</a:t>
            </a:r>
            <a:r>
              <a:rPr lang="ja-JP" altLang="en-US" sz="1200" dirty="0">
                <a:solidFill>
                  <a:prstClr val="black"/>
                </a:solidFill>
                <a:latin typeface="Meiryo UI" panose="020B0604030504040204" pitchFamily="50" charset="-128"/>
                <a:ea typeface="Meiryo UI" panose="020B0604030504040204" pitchFamily="50" charset="-128"/>
              </a:rPr>
              <a:t>人、自傷行為が</a:t>
            </a:r>
            <a:r>
              <a:rPr lang="en-US" altLang="ja-JP" sz="1200" dirty="0">
                <a:solidFill>
                  <a:prstClr val="black"/>
                </a:solidFill>
                <a:latin typeface="Meiryo UI" panose="020B0604030504040204" pitchFamily="50" charset="-128"/>
                <a:ea typeface="Meiryo UI" panose="020B0604030504040204" pitchFamily="50" charset="-128"/>
              </a:rPr>
              <a:t>255</a:t>
            </a:r>
            <a:r>
              <a:rPr lang="ja-JP" altLang="en-US" sz="1200" dirty="0">
                <a:solidFill>
                  <a:prstClr val="black"/>
                </a:solidFill>
                <a:latin typeface="Meiryo UI" panose="020B0604030504040204" pitchFamily="50" charset="-128"/>
                <a:ea typeface="Meiryo UI" panose="020B0604030504040204" pitchFamily="50" charset="-128"/>
              </a:rPr>
              <a:t>人、大声等の行動が</a:t>
            </a:r>
            <a:r>
              <a:rPr lang="en-US" altLang="ja-JP" sz="1200" dirty="0">
                <a:solidFill>
                  <a:prstClr val="black"/>
                </a:solidFill>
                <a:latin typeface="Meiryo UI" panose="020B0604030504040204" pitchFamily="50" charset="-128"/>
                <a:ea typeface="Meiryo UI" panose="020B0604030504040204" pitchFamily="50" charset="-128"/>
              </a:rPr>
              <a:t>224</a:t>
            </a:r>
            <a:r>
              <a:rPr lang="ja-JP" altLang="en-US" sz="1200" dirty="0">
                <a:solidFill>
                  <a:prstClr val="black"/>
                </a:solidFill>
                <a:latin typeface="Meiryo UI" panose="020B0604030504040204" pitchFamily="50" charset="-128"/>
                <a:ea typeface="Meiryo UI" panose="020B0604030504040204" pitchFamily="50" charset="-128"/>
              </a:rPr>
              <a:t>人となっている。（複数回答あり）</a:t>
            </a:r>
          </a:p>
        </p:txBody>
      </p:sp>
      <p:sp>
        <p:nvSpPr>
          <p:cNvPr id="2" name="スライド番号プレースホルダー 1"/>
          <p:cNvSpPr>
            <a:spLocks noGrp="1"/>
          </p:cNvSpPr>
          <p:nvPr>
            <p:ph type="sldNum" sz="quarter" idx="12"/>
          </p:nvPr>
        </p:nvSpPr>
        <p:spPr>
          <a:xfrm>
            <a:off x="7016280" y="6471309"/>
            <a:ext cx="2133600" cy="365125"/>
          </a:xfrm>
        </p:spPr>
        <p:txBody>
          <a:bodyPr/>
          <a:lstStyle/>
          <a:p>
            <a:fld id="{1C2C60DF-5D73-46A2-8FFF-B4A756D3B2D0}" type="slidenum">
              <a:rPr lang="ja-JP" altLang="en-US" smtClean="0"/>
              <a:pPr/>
              <a:t>4</a:t>
            </a:fld>
            <a:endParaRPr lang="ja-JP" altLang="en-US" dirty="0"/>
          </a:p>
        </p:txBody>
      </p:sp>
      <p:sp>
        <p:nvSpPr>
          <p:cNvPr id="10" name="正方形/長方形 9">
            <a:extLst>
              <a:ext uri="{FF2B5EF4-FFF2-40B4-BE49-F238E27FC236}">
                <a16:creationId xmlns:a16="http://schemas.microsoft.com/office/drawing/2014/main" id="{26229F16-BC45-4086-890D-C1011A81D399}"/>
              </a:ext>
            </a:extLst>
          </p:cNvPr>
          <p:cNvSpPr/>
          <p:nvPr/>
        </p:nvSpPr>
        <p:spPr>
          <a:xfrm>
            <a:off x="5243703" y="2276873"/>
            <a:ext cx="3744416"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点以上の方の特に激しい行動上の問題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E33705-BE59-4DA6-B645-7E860ABEBD3C}"/>
              </a:ext>
            </a:extLst>
          </p:cNvPr>
          <p:cNvGraphicFramePr/>
          <p:nvPr>
            <p:extLst>
              <p:ext uri="{D42A27DB-BD31-4B8C-83A1-F6EECF244321}">
                <p14:modId xmlns:p14="http://schemas.microsoft.com/office/powerpoint/2010/main" val="11534075"/>
              </p:ext>
            </p:extLst>
          </p:nvPr>
        </p:nvGraphicFramePr>
        <p:xfrm>
          <a:off x="5315711" y="2729534"/>
          <a:ext cx="3672408" cy="323808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B0A10E11-76C0-4A38-816D-9580B7F8FFB2}"/>
              </a:ext>
            </a:extLst>
          </p:cNvPr>
          <p:cNvSpPr txBox="1"/>
          <p:nvPr/>
        </p:nvSpPr>
        <p:spPr>
          <a:xfrm>
            <a:off x="8362324" y="2592798"/>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graphicFrame>
        <p:nvGraphicFramePr>
          <p:cNvPr id="12" name="グラフ 11">
            <a:extLst>
              <a:ext uri="{FF2B5EF4-FFF2-40B4-BE49-F238E27FC236}">
                <a16:creationId xmlns:a16="http://schemas.microsoft.com/office/drawing/2014/main" id="{4FC572C7-43E6-491B-A3B4-CA5874FCA824}"/>
              </a:ext>
            </a:extLst>
          </p:cNvPr>
          <p:cNvGraphicFramePr/>
          <p:nvPr>
            <p:extLst>
              <p:ext uri="{D42A27DB-BD31-4B8C-83A1-F6EECF244321}">
                <p14:modId xmlns:p14="http://schemas.microsoft.com/office/powerpoint/2010/main" val="3402808362"/>
              </p:ext>
            </p:extLst>
          </p:nvPr>
        </p:nvGraphicFramePr>
        <p:xfrm>
          <a:off x="-108520" y="3135800"/>
          <a:ext cx="5499312" cy="1846647"/>
        </p:xfrm>
        <a:graphic>
          <a:graphicData uri="http://schemas.openxmlformats.org/drawingml/2006/chart">
            <c:chart xmlns:c="http://schemas.openxmlformats.org/drawingml/2006/chart" xmlns:r="http://schemas.openxmlformats.org/officeDocument/2006/relationships" r:id="rId4"/>
          </a:graphicData>
        </a:graphic>
      </p:graphicFrame>
      <p:sp>
        <p:nvSpPr>
          <p:cNvPr id="13" name="正方形/長方形 12">
            <a:extLst>
              <a:ext uri="{FF2B5EF4-FFF2-40B4-BE49-F238E27FC236}">
                <a16:creationId xmlns:a16="http://schemas.microsoft.com/office/drawing/2014/main" id="{78D570D5-16FE-49FF-BFF9-1302E5D7F463}"/>
              </a:ext>
            </a:extLst>
          </p:cNvPr>
          <p:cNvSpPr/>
          <p:nvPr/>
        </p:nvSpPr>
        <p:spPr>
          <a:xfrm>
            <a:off x="395536" y="2276872"/>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07D7920-2D26-4D3D-9DDB-0974ABDF2B83}"/>
              </a:ext>
            </a:extLst>
          </p:cNvPr>
          <p:cNvSpPr txBox="1"/>
          <p:nvPr/>
        </p:nvSpPr>
        <p:spPr>
          <a:xfrm>
            <a:off x="1259632" y="285880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9998D447-BD33-4EAE-9F63-334FF27B4D2A}"/>
              </a:ext>
            </a:extLst>
          </p:cNvPr>
          <p:cNvSpPr txBox="1"/>
          <p:nvPr/>
        </p:nvSpPr>
        <p:spPr>
          <a:xfrm>
            <a:off x="3707904" y="287952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706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グラフ 9">
            <a:extLst>
              <a:ext uri="{FF2B5EF4-FFF2-40B4-BE49-F238E27FC236}">
                <a16:creationId xmlns:a16="http://schemas.microsoft.com/office/drawing/2014/main" id="{BCAC01F4-DA96-4ABA-A068-4EC9F1641392}"/>
              </a:ext>
            </a:extLst>
          </p:cNvPr>
          <p:cNvGraphicFramePr/>
          <p:nvPr>
            <p:extLst>
              <p:ext uri="{D42A27DB-BD31-4B8C-83A1-F6EECF244321}">
                <p14:modId xmlns:p14="http://schemas.microsoft.com/office/powerpoint/2010/main" val="104757630"/>
              </p:ext>
            </p:extLst>
          </p:nvPr>
        </p:nvGraphicFramePr>
        <p:xfrm>
          <a:off x="4960300" y="4800290"/>
          <a:ext cx="3816424" cy="1970893"/>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2762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現在の居所として、自宅で家族と同居している人が半数以上の</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人となっており、それ以外は家族の元とは離れた居所となっている。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障がい者や高齢者の入所施設が居所となっている人が</a:t>
            </a:r>
            <a:r>
              <a:rPr lang="en-US" altLang="ja-JP" sz="1200" dirty="0">
                <a:solidFill>
                  <a:prstClr val="black"/>
                </a:solidFill>
                <a:latin typeface="Meiryo UI" panose="020B0604030504040204" pitchFamily="50" charset="-128"/>
                <a:ea typeface="Meiryo UI" panose="020B0604030504040204" pitchFamily="50" charset="-128"/>
              </a:rPr>
              <a:t>88</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％と割合的には少ないものの施設に入所しながら待機している人もいる。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◆主な介護者が親（父、母、両親）となっている人が</a:t>
            </a:r>
            <a:r>
              <a:rPr lang="en-US" altLang="ja-JP" sz="1200" dirty="0">
                <a:solidFill>
                  <a:prstClr val="black"/>
                </a:solidFill>
                <a:latin typeface="Meiryo UI" panose="020B0604030504040204" pitchFamily="50" charset="-128"/>
                <a:ea typeface="Meiryo UI" panose="020B0604030504040204" pitchFamily="50" charset="-128"/>
              </a:rPr>
              <a:t>610</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57</a:t>
            </a:r>
            <a:r>
              <a:rPr lang="ja-JP" altLang="en-US" sz="1200" dirty="0">
                <a:solidFill>
                  <a:prstClr val="black"/>
                </a:solidFill>
                <a:latin typeface="Meiryo UI" panose="020B0604030504040204" pitchFamily="50" charset="-128"/>
                <a:ea typeface="Meiryo UI" panose="020B0604030504040204" pitchFamily="50" charset="-128"/>
              </a:rPr>
              <a:t>％と待機者の半数以上を占めている。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後見人等の有無では、後見人がついている人が</a:t>
            </a:r>
            <a:r>
              <a:rPr lang="en-US" altLang="ja-JP" sz="1200" dirty="0">
                <a:solidFill>
                  <a:prstClr val="black"/>
                </a:solidFill>
                <a:latin typeface="Meiryo UI" panose="020B0604030504040204" pitchFamily="50" charset="-128"/>
                <a:ea typeface="Meiryo UI" panose="020B0604030504040204" pitchFamily="50" charset="-128"/>
              </a:rPr>
              <a:t>79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％と少なく、大半の</a:t>
            </a:r>
            <a:r>
              <a:rPr lang="en-US" altLang="ja-JP" sz="1200" dirty="0">
                <a:solidFill>
                  <a:prstClr val="black"/>
                </a:solidFill>
                <a:latin typeface="Meiryo UI" panose="020B0604030504040204" pitchFamily="50" charset="-128"/>
                <a:ea typeface="Meiryo UI" panose="020B0604030504040204" pitchFamily="50" charset="-128"/>
              </a:rPr>
              <a:t>906</a:t>
            </a:r>
            <a:r>
              <a:rPr lang="ja-JP" altLang="en-US" sz="1200" dirty="0">
                <a:solidFill>
                  <a:prstClr val="black"/>
                </a:solidFill>
                <a:latin typeface="Meiryo UI" panose="020B0604030504040204" pitchFamily="50" charset="-128"/>
                <a:ea typeface="Meiryo UI" panose="020B0604030504040204" pitchFamily="50" charset="-128"/>
              </a:rPr>
              <a:t>人には後見人がついていない。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3740" y="6455267"/>
            <a:ext cx="2133600" cy="365125"/>
          </a:xfrm>
        </p:spPr>
        <p:txBody>
          <a:bodyPr/>
          <a:lstStyle/>
          <a:p>
            <a:fld id="{1C2C60DF-5D73-46A2-8FFF-B4A756D3B2D0}" type="slidenum">
              <a:rPr lang="ja-JP" altLang="en-US" smtClean="0"/>
              <a:pPr/>
              <a:t>5</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602112" y="2011372"/>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6" name="グラフ 5">
            <a:extLst>
              <a:ext uri="{FF2B5EF4-FFF2-40B4-BE49-F238E27FC236}">
                <a16:creationId xmlns:a16="http://schemas.microsoft.com/office/drawing/2014/main" id="{8E4386ED-177F-4696-AE18-10D00E0B4F9C}"/>
              </a:ext>
            </a:extLst>
          </p:cNvPr>
          <p:cNvGraphicFramePr/>
          <p:nvPr>
            <p:extLst>
              <p:ext uri="{D42A27DB-BD31-4B8C-83A1-F6EECF244321}">
                <p14:modId xmlns:p14="http://schemas.microsoft.com/office/powerpoint/2010/main" val="2030359401"/>
              </p:ext>
            </p:extLst>
          </p:nvPr>
        </p:nvGraphicFramePr>
        <p:xfrm>
          <a:off x="179512" y="2595191"/>
          <a:ext cx="4824536" cy="29940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グラフ 8">
            <a:extLst>
              <a:ext uri="{FF2B5EF4-FFF2-40B4-BE49-F238E27FC236}">
                <a16:creationId xmlns:a16="http://schemas.microsoft.com/office/drawing/2014/main" id="{543AC590-6666-48FC-9D72-A1C2B331FEDA}"/>
              </a:ext>
            </a:extLst>
          </p:cNvPr>
          <p:cNvGraphicFramePr/>
          <p:nvPr>
            <p:extLst>
              <p:ext uri="{D42A27DB-BD31-4B8C-83A1-F6EECF244321}">
                <p14:modId xmlns:p14="http://schemas.microsoft.com/office/powerpoint/2010/main" val="2263513201"/>
              </p:ext>
            </p:extLst>
          </p:nvPr>
        </p:nvGraphicFramePr>
        <p:xfrm>
          <a:off x="4823372" y="2195559"/>
          <a:ext cx="4283968" cy="2089786"/>
        </p:xfrm>
        <a:graphic>
          <a:graphicData uri="http://schemas.openxmlformats.org/drawingml/2006/chart">
            <c:chart xmlns:c="http://schemas.openxmlformats.org/drawingml/2006/chart" xmlns:r="http://schemas.openxmlformats.org/officeDocument/2006/relationships" r:id="rId5"/>
          </a:graphicData>
        </a:graphic>
      </p:graphicFrame>
      <p:sp>
        <p:nvSpPr>
          <p:cNvPr id="11" name="正方形/長方形 10">
            <a:extLst>
              <a:ext uri="{FF2B5EF4-FFF2-40B4-BE49-F238E27FC236}">
                <a16:creationId xmlns:a16="http://schemas.microsoft.com/office/drawing/2014/main" id="{A4FF7331-4D09-411D-A961-62306F82EFE0}"/>
              </a:ext>
            </a:extLst>
          </p:cNvPr>
          <p:cNvSpPr/>
          <p:nvPr/>
        </p:nvSpPr>
        <p:spPr>
          <a:xfrm>
            <a:off x="5923198" y="197660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2932C57B-2600-46AC-80BA-E7F055960DD1}"/>
              </a:ext>
            </a:extLst>
          </p:cNvPr>
          <p:cNvSpPr/>
          <p:nvPr/>
        </p:nvSpPr>
        <p:spPr>
          <a:xfrm>
            <a:off x="6084168" y="4725144"/>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後見人等の有無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DDCF3ED-D46F-4B0D-AD15-8DE3745C0D02}"/>
              </a:ext>
            </a:extLst>
          </p:cNvPr>
          <p:cNvSpPr txBox="1"/>
          <p:nvPr/>
        </p:nvSpPr>
        <p:spPr>
          <a:xfrm>
            <a:off x="2682320" y="227250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141ADDBD-8EAC-4A8F-9008-6243E1A4DCAB}"/>
              </a:ext>
            </a:extLst>
          </p:cNvPr>
          <p:cNvSpPr txBox="1"/>
          <p:nvPr/>
        </p:nvSpPr>
        <p:spPr>
          <a:xfrm>
            <a:off x="8062435" y="198998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FB1225C7-248D-45AE-BABD-C07E38D2588C}"/>
              </a:ext>
            </a:extLst>
          </p:cNvPr>
          <p:cNvSpPr txBox="1"/>
          <p:nvPr/>
        </p:nvSpPr>
        <p:spPr>
          <a:xfrm>
            <a:off x="8241805" y="47251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46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3" name="グラフ 12">
            <a:extLst>
              <a:ext uri="{FF2B5EF4-FFF2-40B4-BE49-F238E27FC236}">
                <a16:creationId xmlns:a16="http://schemas.microsoft.com/office/drawing/2014/main" id="{D46ACC68-8A7B-D797-1A00-8EE6800C9156}"/>
              </a:ext>
            </a:extLst>
          </p:cNvPr>
          <p:cNvGraphicFramePr/>
          <p:nvPr>
            <p:extLst>
              <p:ext uri="{D42A27DB-BD31-4B8C-83A1-F6EECF244321}">
                <p14:modId xmlns:p14="http://schemas.microsoft.com/office/powerpoint/2010/main" val="3150311727"/>
              </p:ext>
            </p:extLst>
          </p:nvPr>
        </p:nvGraphicFramePr>
        <p:xfrm>
          <a:off x="4639722" y="4869160"/>
          <a:ext cx="4249055" cy="1945893"/>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家族等の状況</a:t>
            </a:r>
          </a:p>
        </p:txBody>
      </p:sp>
      <p:sp>
        <p:nvSpPr>
          <p:cNvPr id="37" name="正方形/長方形 36"/>
          <p:cNvSpPr/>
          <p:nvPr/>
        </p:nvSpPr>
        <p:spPr>
          <a:xfrm>
            <a:off x="35496" y="550953"/>
            <a:ext cx="9071844" cy="127646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213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299</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249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人の主な介護者の年齢を見ると、</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a:t>
            </a:r>
            <a:r>
              <a:rPr lang="en-US" altLang="ja-JP" sz="1200" dirty="0">
                <a:solidFill>
                  <a:prstClr val="black"/>
                </a:solidFill>
                <a:latin typeface="Meiryo UI" panose="020B0604030504040204" pitchFamily="50" charset="-128"/>
                <a:ea typeface="Meiryo UI" panose="020B0604030504040204" pitchFamily="50" charset="-128"/>
              </a:rPr>
              <a:t>176</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144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人のうち、セルフプラン等（計画無含む）は</a:t>
            </a:r>
            <a:r>
              <a:rPr lang="en-US" altLang="ja-JP" sz="1200" dirty="0">
                <a:solidFill>
                  <a:prstClr val="black"/>
                </a:solidFill>
                <a:latin typeface="Meiryo UI" panose="020B0604030504040204" pitchFamily="50" charset="-128"/>
                <a:ea typeface="Meiryo UI" panose="020B0604030504040204" pitchFamily="50" charset="-128"/>
              </a:rPr>
              <a:t>115</a:t>
            </a:r>
            <a:r>
              <a:rPr lang="ja-JP" altLang="en-US" sz="1200" dirty="0">
                <a:solidFill>
                  <a:prstClr val="black"/>
                </a:solidFill>
                <a:latin typeface="Meiryo UI" panose="020B0604030504040204" pitchFamily="50" charset="-128"/>
                <a:ea typeface="Meiryo UI" panose="020B0604030504040204" pitchFamily="50" charset="-128"/>
              </a:rPr>
              <a:t>人となっており、そのうちの半数近い</a:t>
            </a:r>
            <a:r>
              <a:rPr lang="en-US" altLang="ja-JP" sz="1200" dirty="0">
                <a:solidFill>
                  <a:prstClr val="black"/>
                </a:solidFill>
                <a:latin typeface="Meiryo UI" panose="020B0604030504040204" pitchFamily="50" charset="-128"/>
                <a:ea typeface="Meiryo UI" panose="020B0604030504040204" pitchFamily="50" charset="-128"/>
              </a:rPr>
              <a:t>54</a:t>
            </a:r>
            <a:r>
              <a:rPr lang="ja-JP" altLang="en-US" sz="1200" dirty="0">
                <a:solidFill>
                  <a:prstClr val="black"/>
                </a:solidFill>
                <a:latin typeface="Meiryo UI" panose="020B0604030504040204" pitchFamily="50" charset="-128"/>
                <a:ea typeface="Meiryo UI" panose="020B0604030504040204" pitchFamily="50" charset="-128"/>
              </a:rPr>
              <a:t>人は父母等の主な介護者が</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代以上となっている。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主な介護者が両親の場合は、父母のうち低い方の年齢とした。）</a:t>
            </a:r>
          </a:p>
        </p:txBody>
      </p:sp>
      <p:sp>
        <p:nvSpPr>
          <p:cNvPr id="2" name="スライド番号プレースホルダー 1"/>
          <p:cNvSpPr>
            <a:spLocks noGrp="1"/>
          </p:cNvSpPr>
          <p:nvPr>
            <p:ph type="sldNum" sz="quarter" idx="12"/>
          </p:nvPr>
        </p:nvSpPr>
        <p:spPr>
          <a:xfrm>
            <a:off x="6942296" y="6455269"/>
            <a:ext cx="2133600" cy="365125"/>
          </a:xfrm>
        </p:spPr>
        <p:txBody>
          <a:bodyPr/>
          <a:lstStyle/>
          <a:p>
            <a:fld id="{1C2C60DF-5D73-46A2-8FFF-B4A756D3B2D0}" type="slidenum">
              <a:rPr lang="ja-JP" altLang="en-US" smtClean="0"/>
              <a:pPr/>
              <a:t>6</a:t>
            </a:fld>
            <a:endParaRPr lang="ja-JP" altLang="en-US" dirty="0"/>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582538728"/>
              </p:ext>
            </p:extLst>
          </p:nvPr>
        </p:nvGraphicFramePr>
        <p:xfrm>
          <a:off x="372156" y="4929188"/>
          <a:ext cx="4527126" cy="1885865"/>
        </p:xfrm>
        <a:graphic>
          <a:graphicData uri="http://schemas.openxmlformats.org/drawingml/2006/chart">
            <c:chart xmlns:c="http://schemas.openxmlformats.org/drawingml/2006/chart" xmlns:r="http://schemas.openxmlformats.org/officeDocument/2006/relationships" r:id="rId4"/>
          </a:graphicData>
        </a:graphic>
      </p:graphicFrame>
      <p:sp>
        <p:nvSpPr>
          <p:cNvPr id="14" name="正方形/長方形 13">
            <a:extLst>
              <a:ext uri="{FF2B5EF4-FFF2-40B4-BE49-F238E27FC236}">
                <a16:creationId xmlns:a16="http://schemas.microsoft.com/office/drawing/2014/main" id="{5D2B0C17-6DB8-6E5E-E08C-CD5718F40528}"/>
              </a:ext>
            </a:extLst>
          </p:cNvPr>
          <p:cNvSpPr/>
          <p:nvPr/>
        </p:nvSpPr>
        <p:spPr>
          <a:xfrm>
            <a:off x="1331640" y="4349863"/>
            <a:ext cx="6480720" cy="231265"/>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人についての、セルフプラン等の割合と主な介護者の年齢</a:t>
            </a:r>
          </a:p>
        </p:txBody>
      </p:sp>
      <p:cxnSp>
        <p:nvCxnSpPr>
          <p:cNvPr id="16" name="直線コネクタ 15">
            <a:extLst>
              <a:ext uri="{FF2B5EF4-FFF2-40B4-BE49-F238E27FC236}">
                <a16:creationId xmlns:a16="http://schemas.microsoft.com/office/drawing/2014/main" id="{FF75F15C-27A5-57B1-6C03-9F66DF76181B}"/>
              </a:ext>
            </a:extLst>
          </p:cNvPr>
          <p:cNvCxnSpPr>
            <a:cxnSpLocks/>
          </p:cNvCxnSpPr>
          <p:nvPr/>
        </p:nvCxnSpPr>
        <p:spPr>
          <a:xfrm flipV="1">
            <a:off x="3549100" y="5086741"/>
            <a:ext cx="2910366" cy="27045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C8094A35-D5CB-DE82-753B-6022EC9DAEE2}"/>
              </a:ext>
            </a:extLst>
          </p:cNvPr>
          <p:cNvCxnSpPr>
            <a:cxnSpLocks/>
          </p:cNvCxnSpPr>
          <p:nvPr/>
        </p:nvCxnSpPr>
        <p:spPr>
          <a:xfrm>
            <a:off x="3549100" y="6270357"/>
            <a:ext cx="2910366" cy="35291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0B06913C-2944-1E2B-00E7-68771F54687E}"/>
              </a:ext>
            </a:extLst>
          </p:cNvPr>
          <p:cNvSpPr txBox="1"/>
          <p:nvPr/>
        </p:nvSpPr>
        <p:spPr>
          <a:xfrm>
            <a:off x="899593" y="4664169"/>
            <a:ext cx="334512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「家族と同居する人のセルフプラン率」　</a:t>
            </a:r>
            <a:r>
              <a:rPr lang="en-US" altLang="ja-JP" sz="1200" b="1" dirty="0">
                <a:latin typeface="Calibri" panose="020F0502020204030204" pitchFamily="34" charset="0"/>
                <a:cs typeface="Calibri" panose="020F0502020204030204" pitchFamily="34" charset="0"/>
              </a:rPr>
              <a:t>N=581</a:t>
            </a:r>
            <a:endParaRPr kumimoji="1" lang="ja-JP" altLang="en-US" sz="1200" b="1" dirty="0">
              <a:latin typeface="Calibri" panose="020F0502020204030204" pitchFamily="34" charset="0"/>
              <a:cs typeface="Calibri" panose="020F0502020204030204" pitchFamily="34" charset="0"/>
            </a:endParaRPr>
          </a:p>
        </p:txBody>
      </p:sp>
      <p:sp>
        <p:nvSpPr>
          <p:cNvPr id="23" name="テキスト ボックス 22">
            <a:extLst>
              <a:ext uri="{FF2B5EF4-FFF2-40B4-BE49-F238E27FC236}">
                <a16:creationId xmlns:a16="http://schemas.microsoft.com/office/drawing/2014/main" id="{4DD4AAF3-9476-3057-D149-17BD82B4DB36}"/>
              </a:ext>
            </a:extLst>
          </p:cNvPr>
          <p:cNvSpPr txBox="1"/>
          <p:nvPr/>
        </p:nvSpPr>
        <p:spPr>
          <a:xfrm>
            <a:off x="5294283" y="4663290"/>
            <a:ext cx="20630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「主な介護者の年齢」　</a:t>
            </a:r>
            <a:r>
              <a:rPr kumimoji="1" lang="en-US" altLang="ja-JP" sz="1200" b="1" dirty="0">
                <a:latin typeface="Calibri" panose="020F0502020204030204" pitchFamily="34" charset="0"/>
                <a:cs typeface="Calibri" panose="020F0502020204030204" pitchFamily="34" charset="0"/>
              </a:rPr>
              <a:t>N=115</a:t>
            </a:r>
            <a:endParaRPr kumimoji="1" lang="ja-JP" altLang="en-US" sz="1200" b="1" dirty="0">
              <a:latin typeface="Calibri" panose="020F0502020204030204" pitchFamily="34" charset="0"/>
              <a:cs typeface="Calibri" panose="020F0502020204030204" pitchFamily="34" charset="0"/>
            </a:endParaRPr>
          </a:p>
        </p:txBody>
      </p:sp>
      <p:graphicFrame>
        <p:nvGraphicFramePr>
          <p:cNvPr id="4" name="グラフ 3">
            <a:extLst>
              <a:ext uri="{FF2B5EF4-FFF2-40B4-BE49-F238E27FC236}">
                <a16:creationId xmlns:a16="http://schemas.microsoft.com/office/drawing/2014/main" id="{198F35F5-0033-A6C8-2F3A-858B788E7470}"/>
              </a:ext>
            </a:extLst>
          </p:cNvPr>
          <p:cNvGraphicFramePr/>
          <p:nvPr>
            <p:extLst>
              <p:ext uri="{D42A27DB-BD31-4B8C-83A1-F6EECF244321}">
                <p14:modId xmlns:p14="http://schemas.microsoft.com/office/powerpoint/2010/main" val="3042663206"/>
              </p:ext>
            </p:extLst>
          </p:nvPr>
        </p:nvGraphicFramePr>
        <p:xfrm>
          <a:off x="106921" y="2092435"/>
          <a:ext cx="4605149" cy="2217739"/>
        </p:xfrm>
        <a:graphic>
          <a:graphicData uri="http://schemas.openxmlformats.org/drawingml/2006/chart">
            <c:chart xmlns:c="http://schemas.openxmlformats.org/drawingml/2006/chart" xmlns:r="http://schemas.openxmlformats.org/officeDocument/2006/relationships" r:id="rId5"/>
          </a:graphicData>
        </a:graphic>
      </p:graphicFrame>
      <p:sp>
        <p:nvSpPr>
          <p:cNvPr id="7" name="正方形/長方形 6">
            <a:extLst>
              <a:ext uri="{FF2B5EF4-FFF2-40B4-BE49-F238E27FC236}">
                <a16:creationId xmlns:a16="http://schemas.microsoft.com/office/drawing/2014/main" id="{6C5709C6-4CAA-584B-94B5-EFEC4908520F}"/>
              </a:ext>
            </a:extLst>
          </p:cNvPr>
          <p:cNvSpPr/>
          <p:nvPr/>
        </p:nvSpPr>
        <p:spPr>
          <a:xfrm>
            <a:off x="689698" y="187956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sp>
        <p:nvSpPr>
          <p:cNvPr id="15" name="テキスト ボックス 14">
            <a:extLst>
              <a:ext uri="{FF2B5EF4-FFF2-40B4-BE49-F238E27FC236}">
                <a16:creationId xmlns:a16="http://schemas.microsoft.com/office/drawing/2014/main" id="{076CFA6C-CEAB-4A9C-B82D-CEF013BC506E}"/>
              </a:ext>
            </a:extLst>
          </p:cNvPr>
          <p:cNvSpPr txBox="1"/>
          <p:nvPr/>
        </p:nvSpPr>
        <p:spPr>
          <a:xfrm>
            <a:off x="2941186" y="1870836"/>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graphicFrame>
        <p:nvGraphicFramePr>
          <p:cNvPr id="17" name="グラフ 16">
            <a:extLst>
              <a:ext uri="{FF2B5EF4-FFF2-40B4-BE49-F238E27FC236}">
                <a16:creationId xmlns:a16="http://schemas.microsoft.com/office/drawing/2014/main" id="{142AE512-9D3B-4EE9-9D2A-01410707992D}"/>
              </a:ext>
            </a:extLst>
          </p:cNvPr>
          <p:cNvGraphicFramePr/>
          <p:nvPr>
            <p:extLst>
              <p:ext uri="{D42A27DB-BD31-4B8C-83A1-F6EECF244321}">
                <p14:modId xmlns:p14="http://schemas.microsoft.com/office/powerpoint/2010/main" val="2612877905"/>
              </p:ext>
            </p:extLst>
          </p:nvPr>
        </p:nvGraphicFramePr>
        <p:xfrm>
          <a:off x="4639722" y="1978690"/>
          <a:ext cx="4605149" cy="2314406"/>
        </p:xfrm>
        <a:graphic>
          <a:graphicData uri="http://schemas.openxmlformats.org/drawingml/2006/chart">
            <c:chart xmlns:c="http://schemas.openxmlformats.org/drawingml/2006/chart" xmlns:r="http://schemas.openxmlformats.org/officeDocument/2006/relationships" r:id="rId6"/>
          </a:graphicData>
        </a:graphic>
      </p:graphicFrame>
      <p:sp>
        <p:nvSpPr>
          <p:cNvPr id="18" name="正方形/長方形 17">
            <a:extLst>
              <a:ext uri="{FF2B5EF4-FFF2-40B4-BE49-F238E27FC236}">
                <a16:creationId xmlns:a16="http://schemas.microsoft.com/office/drawing/2014/main" id="{5F21286D-3E25-4D57-ACFD-9F92A8B577E0}"/>
              </a:ext>
            </a:extLst>
          </p:cNvPr>
          <p:cNvSpPr/>
          <p:nvPr/>
        </p:nvSpPr>
        <p:spPr>
          <a:xfrm>
            <a:off x="5188138" y="1876561"/>
            <a:ext cx="3700639" cy="22145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人の主な介護者の年齢</a:t>
            </a:r>
          </a:p>
        </p:txBody>
      </p:sp>
      <p:sp>
        <p:nvSpPr>
          <p:cNvPr id="20" name="テキスト ボックス 19">
            <a:extLst>
              <a:ext uri="{FF2B5EF4-FFF2-40B4-BE49-F238E27FC236}">
                <a16:creationId xmlns:a16="http://schemas.microsoft.com/office/drawing/2014/main" id="{FCB48070-97FC-48FA-BB01-07700467FFE7}"/>
              </a:ext>
            </a:extLst>
          </p:cNvPr>
          <p:cNvSpPr txBox="1"/>
          <p:nvPr/>
        </p:nvSpPr>
        <p:spPr>
          <a:xfrm>
            <a:off x="8203663" y="2126481"/>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581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102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13772D0F-7122-4429-B7EA-0817C63BA90D}"/>
              </a:ext>
            </a:extLst>
          </p:cNvPr>
          <p:cNvGraphicFramePr/>
          <p:nvPr>
            <p:extLst>
              <p:ext uri="{D42A27DB-BD31-4B8C-83A1-F6EECF244321}">
                <p14:modId xmlns:p14="http://schemas.microsoft.com/office/powerpoint/2010/main" val="1358297037"/>
              </p:ext>
            </p:extLst>
          </p:nvPr>
        </p:nvGraphicFramePr>
        <p:xfrm>
          <a:off x="179512" y="4441783"/>
          <a:ext cx="9108505" cy="2416217"/>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9325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立支援協議会から提言のあった、施設に求められる機能に沿った入所目的、入所により本人の生活の質の向上が図られるもの等を積極的な理由として分類し、これら積極的な理由に該当せず、地域に障がい特性に応じた支援スキルがある事業所がないため等、二次的な理由で施設入所を希望しているものを消極的な理由として分類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本人が入所を希望しているのは、わずか４％。　</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が家族の希望により入所を待っている。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人中、本人が入所希望しているのが</a:t>
            </a:r>
            <a:r>
              <a:rPr lang="en-US" altLang="ja-JP" sz="1200" dirty="0">
                <a:solidFill>
                  <a:prstClr val="black"/>
                </a:solidFill>
                <a:latin typeface="Meiryo UI" panose="020B0604030504040204" pitchFamily="50" charset="-128"/>
                <a:ea typeface="Meiryo UI" panose="020B0604030504040204" pitchFamily="50" charset="-128"/>
              </a:rPr>
              <a:t>39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％と少ないが、うち約</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割の</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人には入所後の地域移行の説明がされている。</a:t>
            </a:r>
          </a:p>
        </p:txBody>
      </p:sp>
      <p:sp>
        <p:nvSpPr>
          <p:cNvPr id="2" name="スライド番号プレースホルダー 1"/>
          <p:cNvSpPr>
            <a:spLocks noGrp="1"/>
          </p:cNvSpPr>
          <p:nvPr>
            <p:ph type="sldNum" sz="quarter" idx="12"/>
          </p:nvPr>
        </p:nvSpPr>
        <p:spPr>
          <a:xfrm>
            <a:off x="7010400" y="6442335"/>
            <a:ext cx="2133600" cy="365125"/>
          </a:xfrm>
        </p:spPr>
        <p:txBody>
          <a:bodyPr/>
          <a:lstStyle/>
          <a:p>
            <a:fld id="{1C2C60DF-5D73-46A2-8FFF-B4A756D3B2D0}" type="slidenum">
              <a:rPr lang="ja-JP" altLang="en-US" smtClean="0"/>
              <a:pPr/>
              <a:t>7</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4733764" y="1985173"/>
            <a:ext cx="1568695" cy="2296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6AC118-CB12-4517-9CF1-ED0B6E3E9833}"/>
              </a:ext>
            </a:extLst>
          </p:cNvPr>
          <p:cNvGraphicFramePr/>
          <p:nvPr>
            <p:extLst>
              <p:ext uri="{D42A27DB-BD31-4B8C-83A1-F6EECF244321}">
                <p14:modId xmlns:p14="http://schemas.microsoft.com/office/powerpoint/2010/main" val="2957521361"/>
              </p:ext>
            </p:extLst>
          </p:nvPr>
        </p:nvGraphicFramePr>
        <p:xfrm>
          <a:off x="-85378" y="2287509"/>
          <a:ext cx="4059186" cy="2047718"/>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a:extLst>
              <a:ext uri="{FF2B5EF4-FFF2-40B4-BE49-F238E27FC236}">
                <a16:creationId xmlns:a16="http://schemas.microsoft.com/office/drawing/2014/main" id="{9AE074BB-ADE4-419D-A626-3F370B7ECF96}"/>
              </a:ext>
            </a:extLst>
          </p:cNvPr>
          <p:cNvSpPr/>
          <p:nvPr/>
        </p:nvSpPr>
        <p:spPr>
          <a:xfrm>
            <a:off x="3468141" y="4325742"/>
            <a:ext cx="4248472" cy="233747"/>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積極的な理由の内訳</a:t>
            </a:r>
          </a:p>
        </p:txBody>
      </p:sp>
      <p:graphicFrame>
        <p:nvGraphicFramePr>
          <p:cNvPr id="4" name="グラフ 3">
            <a:extLst>
              <a:ext uri="{FF2B5EF4-FFF2-40B4-BE49-F238E27FC236}">
                <a16:creationId xmlns:a16="http://schemas.microsoft.com/office/drawing/2014/main" id="{107BE16A-636F-6008-6A22-C521DB3B9441}"/>
              </a:ext>
            </a:extLst>
          </p:cNvPr>
          <p:cNvGraphicFramePr/>
          <p:nvPr>
            <p:extLst>
              <p:ext uri="{D42A27DB-BD31-4B8C-83A1-F6EECF244321}">
                <p14:modId xmlns:p14="http://schemas.microsoft.com/office/powerpoint/2010/main" val="1363743928"/>
              </p:ext>
            </p:extLst>
          </p:nvPr>
        </p:nvGraphicFramePr>
        <p:xfrm>
          <a:off x="2958758" y="2262171"/>
          <a:ext cx="5796644" cy="2047718"/>
        </p:xfrm>
        <a:graphic>
          <a:graphicData uri="http://schemas.openxmlformats.org/drawingml/2006/chart">
            <c:chart xmlns:c="http://schemas.openxmlformats.org/drawingml/2006/chart" xmlns:r="http://schemas.openxmlformats.org/officeDocument/2006/relationships" r:id="rId5"/>
          </a:graphicData>
        </a:graphic>
      </p:graphicFrame>
      <p:sp>
        <p:nvSpPr>
          <p:cNvPr id="5" name="正方形/長方形 4">
            <a:extLst>
              <a:ext uri="{FF2B5EF4-FFF2-40B4-BE49-F238E27FC236}">
                <a16:creationId xmlns:a16="http://schemas.microsoft.com/office/drawing/2014/main" id="{656D78CA-0751-F8D1-70F9-D810E30A4ADE}"/>
              </a:ext>
            </a:extLst>
          </p:cNvPr>
          <p:cNvSpPr/>
          <p:nvPr/>
        </p:nvSpPr>
        <p:spPr>
          <a:xfrm>
            <a:off x="755576" y="2002501"/>
            <a:ext cx="1944216" cy="195550"/>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FEC8AB8-3540-0927-8146-2E105A9E8C54}"/>
              </a:ext>
            </a:extLst>
          </p:cNvPr>
          <p:cNvSpPr txBox="1"/>
          <p:nvPr/>
        </p:nvSpPr>
        <p:spPr>
          <a:xfrm>
            <a:off x="3877418" y="45114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N=326</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1E0EC912-18A6-4C3B-F695-EA5087609C9A}"/>
              </a:ext>
            </a:extLst>
          </p:cNvPr>
          <p:cNvSpPr txBox="1"/>
          <p:nvPr/>
        </p:nvSpPr>
        <p:spPr>
          <a:xfrm>
            <a:off x="5216089" y="2198167"/>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81290866-1421-4788-97A6-6A81FC564353}"/>
              </a:ext>
            </a:extLst>
          </p:cNvPr>
          <p:cNvSpPr txBox="1"/>
          <p:nvPr/>
        </p:nvSpPr>
        <p:spPr>
          <a:xfrm>
            <a:off x="1754021" y="219488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9ACD5DC5-DC40-4A29-BD17-7C48E477AB3A}"/>
              </a:ext>
            </a:extLst>
          </p:cNvPr>
          <p:cNvSpPr txBox="1"/>
          <p:nvPr/>
        </p:nvSpPr>
        <p:spPr>
          <a:xfrm>
            <a:off x="7090988" y="4666045"/>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N=39</a:t>
            </a:r>
            <a:endParaRPr kumimoji="1" lang="ja-JP" altLang="en-US" sz="1200" b="1" dirty="0">
              <a:latin typeface="Calibri" panose="020F0502020204030204" pitchFamily="34" charset="0"/>
              <a:cs typeface="Calibri" panose="020F0502020204030204" pitchFamily="34" charset="0"/>
            </a:endParaRPr>
          </a:p>
        </p:txBody>
      </p:sp>
      <p:sp>
        <p:nvSpPr>
          <p:cNvPr id="12" name="右中かっこ 11">
            <a:extLst>
              <a:ext uri="{FF2B5EF4-FFF2-40B4-BE49-F238E27FC236}">
                <a16:creationId xmlns:a16="http://schemas.microsoft.com/office/drawing/2014/main" id="{179E4A54-2E58-4C07-A1EF-AEE54B6A1625}"/>
              </a:ext>
            </a:extLst>
          </p:cNvPr>
          <p:cNvSpPr/>
          <p:nvPr/>
        </p:nvSpPr>
        <p:spPr>
          <a:xfrm>
            <a:off x="8225996" y="2262171"/>
            <a:ext cx="361741" cy="16439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E5D62B7-2C85-4CB9-AD1C-21A9AFD66F86}"/>
              </a:ext>
            </a:extLst>
          </p:cNvPr>
          <p:cNvSpPr txBox="1"/>
          <p:nvPr/>
        </p:nvSpPr>
        <p:spPr>
          <a:xfrm>
            <a:off x="8572927" y="2972031"/>
            <a:ext cx="532615" cy="246221"/>
          </a:xfrm>
          <a:prstGeom prst="rect">
            <a:avLst/>
          </a:prstGeom>
          <a:noFill/>
        </p:spPr>
        <p:txBody>
          <a:bodyPr wrap="square" rtlCol="0">
            <a:spAutoFit/>
          </a:bodyPr>
          <a:lstStyle/>
          <a:p>
            <a:r>
              <a:rPr kumimoji="1" lang="en-US" altLang="ja-JP" sz="1000" dirty="0"/>
              <a:t>326</a:t>
            </a:r>
            <a:r>
              <a:rPr kumimoji="1" lang="ja-JP" altLang="en-US" sz="1000" dirty="0"/>
              <a:t>人</a:t>
            </a:r>
          </a:p>
        </p:txBody>
      </p:sp>
      <p:cxnSp>
        <p:nvCxnSpPr>
          <p:cNvPr id="16" name="直線コネクタ 15">
            <a:extLst>
              <a:ext uri="{FF2B5EF4-FFF2-40B4-BE49-F238E27FC236}">
                <a16:creationId xmlns:a16="http://schemas.microsoft.com/office/drawing/2014/main" id="{7F346A92-B78A-4965-9DB0-99CE221395FA}"/>
              </a:ext>
            </a:extLst>
          </p:cNvPr>
          <p:cNvCxnSpPr>
            <a:cxnSpLocks/>
          </p:cNvCxnSpPr>
          <p:nvPr/>
        </p:nvCxnSpPr>
        <p:spPr>
          <a:xfrm flipV="1">
            <a:off x="4860032" y="3789040"/>
            <a:ext cx="1296144"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2" name="右中かっこ 21">
            <a:extLst>
              <a:ext uri="{FF2B5EF4-FFF2-40B4-BE49-F238E27FC236}">
                <a16:creationId xmlns:a16="http://schemas.microsoft.com/office/drawing/2014/main" id="{BA502D62-9239-4E4C-B613-6BAE3A82A92E}"/>
              </a:ext>
            </a:extLst>
          </p:cNvPr>
          <p:cNvSpPr/>
          <p:nvPr/>
        </p:nvSpPr>
        <p:spPr>
          <a:xfrm rot="10800000">
            <a:off x="3203847" y="3284981"/>
            <a:ext cx="261770" cy="934204"/>
          </a:xfrm>
          <a:prstGeom prst="rightBrace">
            <a:avLst>
              <a:gd name="adj1" fmla="val 105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D8311826-C680-4CEE-90B0-92B7710A93C4}"/>
              </a:ext>
            </a:extLst>
          </p:cNvPr>
          <p:cNvSpPr txBox="1"/>
          <p:nvPr/>
        </p:nvSpPr>
        <p:spPr>
          <a:xfrm>
            <a:off x="2802116" y="3628972"/>
            <a:ext cx="532615" cy="246221"/>
          </a:xfrm>
          <a:prstGeom prst="rect">
            <a:avLst/>
          </a:prstGeom>
          <a:noFill/>
        </p:spPr>
        <p:txBody>
          <a:bodyPr wrap="square" rtlCol="0">
            <a:spAutoFit/>
          </a:bodyPr>
          <a:lstStyle/>
          <a:p>
            <a:r>
              <a:rPr lang="en-US" altLang="ja-JP" sz="1000" dirty="0"/>
              <a:t>739</a:t>
            </a:r>
            <a:r>
              <a:rPr kumimoji="1" lang="ja-JP" altLang="en-US" sz="1000" dirty="0"/>
              <a:t>人</a:t>
            </a:r>
          </a:p>
        </p:txBody>
      </p:sp>
    </p:spTree>
    <p:extLst>
      <p:ext uri="{BB962C8B-B14F-4D97-AF65-F5344CB8AC3E}">
        <p14:creationId xmlns:p14="http://schemas.microsoft.com/office/powerpoint/2010/main" val="301543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1C4CE7B0-38CD-8A9B-F126-0CC65180370A}"/>
              </a:ext>
            </a:extLst>
          </p:cNvPr>
          <p:cNvGraphicFramePr/>
          <p:nvPr>
            <p:extLst>
              <p:ext uri="{D42A27DB-BD31-4B8C-83A1-F6EECF244321}">
                <p14:modId xmlns:p14="http://schemas.microsoft.com/office/powerpoint/2010/main" val="3801682981"/>
              </p:ext>
            </p:extLst>
          </p:nvPr>
        </p:nvGraphicFramePr>
        <p:xfrm>
          <a:off x="6156176" y="4839683"/>
          <a:ext cx="2617434" cy="1959991"/>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4"/>
            <a:ext cx="9071844" cy="13067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消極的な理由に分類された待機者</a:t>
            </a:r>
            <a:r>
              <a:rPr lang="en-US" altLang="ja-JP" sz="1200" dirty="0">
                <a:solidFill>
                  <a:prstClr val="black"/>
                </a:solidFill>
                <a:latin typeface="Meiryo UI" panose="020B0604030504040204" pitchFamily="50" charset="-128"/>
                <a:ea typeface="Meiryo UI" panose="020B0604030504040204" pitchFamily="50" charset="-128"/>
              </a:rPr>
              <a:t>739</a:t>
            </a:r>
            <a:r>
              <a:rPr lang="ja-JP" altLang="en-US" sz="1200" dirty="0">
                <a:solidFill>
                  <a:prstClr val="black"/>
                </a:solidFill>
                <a:latin typeface="Meiryo UI" panose="020B0604030504040204" pitchFamily="50" charset="-128"/>
                <a:ea typeface="Meiryo UI" panose="020B0604030504040204" pitchFamily="50" charset="-128"/>
              </a:rPr>
              <a:t>人のうち、入所希望の理由が家族が希望しているためが</a:t>
            </a:r>
            <a:r>
              <a:rPr lang="en-US" altLang="ja-JP" sz="1200" dirty="0">
                <a:solidFill>
                  <a:prstClr val="black"/>
                </a:solidFill>
                <a:latin typeface="Meiryo UI" panose="020B0604030504040204" pitchFamily="50" charset="-128"/>
                <a:ea typeface="Meiryo UI" panose="020B0604030504040204" pitchFamily="50" charset="-128"/>
              </a:rPr>
              <a:t>645</a:t>
            </a:r>
            <a:r>
              <a:rPr lang="ja-JP" altLang="en-US" sz="1200" dirty="0">
                <a:solidFill>
                  <a:prstClr val="black"/>
                </a:solidFill>
                <a:latin typeface="Meiryo UI" panose="020B0604030504040204" pitchFamily="50" charset="-128"/>
                <a:ea typeface="Meiryo UI" panose="020B0604030504040204" pitchFamily="50" charset="-128"/>
              </a:rPr>
              <a:t>人と大半を占めているが、</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割近い</a:t>
            </a:r>
            <a:r>
              <a:rPr lang="en-US" altLang="ja-JP" sz="1200" dirty="0">
                <a:solidFill>
                  <a:prstClr val="black"/>
                </a:solidFill>
                <a:latin typeface="Meiryo UI" panose="020B0604030504040204" pitchFamily="50" charset="-128"/>
                <a:ea typeface="Meiryo UI" panose="020B0604030504040204" pitchFamily="50" charset="-128"/>
              </a:rPr>
              <a:t>507</a:t>
            </a:r>
            <a:r>
              <a:rPr lang="ja-JP" altLang="en-US" sz="1200" dirty="0">
                <a:solidFill>
                  <a:prstClr val="black"/>
                </a:solidFill>
                <a:latin typeface="Meiryo UI" panose="020B0604030504040204" pitchFamily="50" charset="-128"/>
                <a:ea typeface="Meiryo UI" panose="020B0604030504040204" pitchFamily="50" charset="-128"/>
              </a:rPr>
              <a:t>人の家族に対しては、入所後の地域移行の説明がされていないままとなっている。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入所希望の理由のうち、支援スキルがある事業所やグループホーム等のサービスがないことを理由とした待機者が</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人となって</a:t>
            </a:r>
            <a:r>
              <a:rPr lang="ja-JP" altLang="en-US" sz="1200" dirty="0">
                <a:solidFill>
                  <a:schemeClr val="tx1"/>
                </a:solidFill>
                <a:latin typeface="Meiryo UI" panose="020B0604030504040204" pitchFamily="50" charset="-128"/>
                <a:ea typeface="Meiryo UI" panose="020B0604030504040204" pitchFamily="50" charset="-128"/>
              </a:rPr>
              <a:t>いる。</a:t>
            </a:r>
            <a:endParaRPr lang="en-US" altLang="ja-JP" sz="1200" strike="sngStrike"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人うち、障がい支援区分</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の人が</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86</a:t>
            </a:r>
            <a:r>
              <a:rPr lang="ja-JP" altLang="en-US" sz="1200" dirty="0">
                <a:solidFill>
                  <a:prstClr val="black"/>
                </a:solidFill>
                <a:latin typeface="Meiryo UI" panose="020B0604030504040204" pitchFamily="50" charset="-128"/>
                <a:ea typeface="Meiryo UI" panose="020B0604030504040204" pitchFamily="50" charset="-128"/>
              </a:rPr>
              <a:t>％を占めて</a:t>
            </a:r>
            <a:r>
              <a:rPr lang="ja-JP" altLang="en-US" sz="1200" dirty="0">
                <a:solidFill>
                  <a:schemeClr val="tx1"/>
                </a:solidFill>
                <a:latin typeface="Meiryo UI" panose="020B0604030504040204" pitchFamily="50" charset="-128"/>
                <a:ea typeface="Meiryo UI" panose="020B0604030504040204" pitchFamily="50" charset="-128"/>
              </a:rPr>
              <a:t>いる。</a:t>
            </a:r>
            <a:endParaRPr lang="ja-JP" altLang="en-US" sz="1200" strike="sngStrike"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03864" y="6492875"/>
            <a:ext cx="2133600" cy="365125"/>
          </a:xfrm>
        </p:spPr>
        <p:txBody>
          <a:bodyPr/>
          <a:lstStyle/>
          <a:p>
            <a:fld id="{1C2C60DF-5D73-46A2-8FFF-B4A756D3B2D0}" type="slidenum">
              <a:rPr lang="ja-JP" altLang="en-US" smtClean="0"/>
              <a:pPr/>
              <a:t>8</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835696" y="4552966"/>
            <a:ext cx="5976664" cy="26016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地域の社会資源不足を理由とした入所希望</a:t>
            </a:r>
          </a:p>
        </p:txBody>
      </p:sp>
      <p:sp>
        <p:nvSpPr>
          <p:cNvPr id="4" name="正方形/長方形 3">
            <a:extLst>
              <a:ext uri="{FF2B5EF4-FFF2-40B4-BE49-F238E27FC236}">
                <a16:creationId xmlns:a16="http://schemas.microsoft.com/office/drawing/2014/main" id="{B3F132ED-7FAA-B495-F909-96447447D603}"/>
              </a:ext>
            </a:extLst>
          </p:cNvPr>
          <p:cNvSpPr/>
          <p:nvPr/>
        </p:nvSpPr>
        <p:spPr>
          <a:xfrm>
            <a:off x="3131840" y="2000629"/>
            <a:ext cx="3528392" cy="24190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消極</a:t>
            </a:r>
            <a:r>
              <a:rPr kumimoji="1" lang="ja-JP" altLang="en-US" sz="1200" dirty="0">
                <a:solidFill>
                  <a:schemeClr val="tx1"/>
                </a:solidFill>
                <a:latin typeface="Meiryo UI" panose="020B0604030504040204" pitchFamily="50" charset="-128"/>
                <a:ea typeface="Meiryo UI" panose="020B0604030504040204" pitchFamily="50" charset="-128"/>
              </a:rPr>
              <a:t>的な理由の内訳</a:t>
            </a:r>
          </a:p>
        </p:txBody>
      </p:sp>
      <p:graphicFrame>
        <p:nvGraphicFramePr>
          <p:cNvPr id="5" name="グラフ 4">
            <a:extLst>
              <a:ext uri="{FF2B5EF4-FFF2-40B4-BE49-F238E27FC236}">
                <a16:creationId xmlns:a16="http://schemas.microsoft.com/office/drawing/2014/main" id="{C86DF059-9A1A-EE43-C23E-BE924E25DE1F}"/>
              </a:ext>
            </a:extLst>
          </p:cNvPr>
          <p:cNvGraphicFramePr/>
          <p:nvPr>
            <p:extLst>
              <p:ext uri="{D42A27DB-BD31-4B8C-83A1-F6EECF244321}">
                <p14:modId xmlns:p14="http://schemas.microsoft.com/office/powerpoint/2010/main" val="726754193"/>
              </p:ext>
            </p:extLst>
          </p:nvPr>
        </p:nvGraphicFramePr>
        <p:xfrm>
          <a:off x="539552" y="2332144"/>
          <a:ext cx="7128792" cy="2089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グラフ 5">
            <a:extLst>
              <a:ext uri="{FF2B5EF4-FFF2-40B4-BE49-F238E27FC236}">
                <a16:creationId xmlns:a16="http://schemas.microsoft.com/office/drawing/2014/main" id="{0C5740E6-5FFA-F639-D392-8D56694456AB}"/>
              </a:ext>
            </a:extLst>
          </p:cNvPr>
          <p:cNvGraphicFramePr/>
          <p:nvPr>
            <p:extLst>
              <p:ext uri="{D42A27DB-BD31-4B8C-83A1-F6EECF244321}">
                <p14:modId xmlns:p14="http://schemas.microsoft.com/office/powerpoint/2010/main" val="845635384"/>
              </p:ext>
            </p:extLst>
          </p:nvPr>
        </p:nvGraphicFramePr>
        <p:xfrm>
          <a:off x="154366" y="4881294"/>
          <a:ext cx="6289842" cy="1898801"/>
        </p:xfrm>
        <a:graphic>
          <a:graphicData uri="http://schemas.openxmlformats.org/drawingml/2006/chart">
            <c:chart xmlns:c="http://schemas.openxmlformats.org/drawingml/2006/chart" xmlns:r="http://schemas.openxmlformats.org/officeDocument/2006/relationships" r:id="rId5"/>
          </a:graphicData>
        </a:graphic>
      </p:graphicFrame>
      <p:cxnSp>
        <p:nvCxnSpPr>
          <p:cNvPr id="8" name="直線コネクタ 7">
            <a:extLst>
              <a:ext uri="{FF2B5EF4-FFF2-40B4-BE49-F238E27FC236}">
                <a16:creationId xmlns:a16="http://schemas.microsoft.com/office/drawing/2014/main" id="{8BBE07FB-7253-480B-52D1-563504D40431}"/>
              </a:ext>
            </a:extLst>
          </p:cNvPr>
          <p:cNvCxnSpPr>
            <a:cxnSpLocks/>
          </p:cNvCxnSpPr>
          <p:nvPr/>
        </p:nvCxnSpPr>
        <p:spPr>
          <a:xfrm flipV="1">
            <a:off x="6444208" y="5259041"/>
            <a:ext cx="1072692" cy="10175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BECBA26D-4AA0-A345-0BBF-FF65B968C37E}"/>
              </a:ext>
            </a:extLst>
          </p:cNvPr>
          <p:cNvCxnSpPr>
            <a:cxnSpLocks/>
          </p:cNvCxnSpPr>
          <p:nvPr/>
        </p:nvCxnSpPr>
        <p:spPr>
          <a:xfrm>
            <a:off x="6378124" y="6323882"/>
            <a:ext cx="1136172" cy="938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1C6359A-F929-D0FD-08C1-FCA578D30C64}"/>
              </a:ext>
            </a:extLst>
          </p:cNvPr>
          <p:cNvSpPr/>
          <p:nvPr/>
        </p:nvSpPr>
        <p:spPr>
          <a:xfrm>
            <a:off x="2796829" y="5357588"/>
            <a:ext cx="3647379" cy="3003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CCC069A-AE7A-2F28-C018-5AB60D51A7A6}"/>
              </a:ext>
            </a:extLst>
          </p:cNvPr>
          <p:cNvSpPr/>
          <p:nvPr/>
        </p:nvSpPr>
        <p:spPr>
          <a:xfrm>
            <a:off x="3442667" y="5698730"/>
            <a:ext cx="2929533"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802624D-36AF-4277-8972-CD26CD108768}"/>
              </a:ext>
            </a:extLst>
          </p:cNvPr>
          <p:cNvSpPr/>
          <p:nvPr/>
        </p:nvSpPr>
        <p:spPr>
          <a:xfrm>
            <a:off x="3635896" y="6039872"/>
            <a:ext cx="2736304" cy="2840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3D382F8-76D3-2570-CECB-344A20836DAC}"/>
              </a:ext>
            </a:extLst>
          </p:cNvPr>
          <p:cNvSpPr txBox="1"/>
          <p:nvPr/>
        </p:nvSpPr>
        <p:spPr>
          <a:xfrm>
            <a:off x="3333587" y="228016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87BD7015-43E9-F871-4C41-75975EC6B836}"/>
              </a:ext>
            </a:extLst>
          </p:cNvPr>
          <p:cNvSpPr txBox="1"/>
          <p:nvPr/>
        </p:nvSpPr>
        <p:spPr>
          <a:xfrm>
            <a:off x="1547664" y="483968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329AA713-C1AD-BFC8-3527-940B1B9131BD}"/>
              </a:ext>
            </a:extLst>
          </p:cNvPr>
          <p:cNvSpPr txBox="1"/>
          <p:nvPr/>
        </p:nvSpPr>
        <p:spPr>
          <a:xfrm>
            <a:off x="7255619" y="4746675"/>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N=37</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051729DD-1499-D33C-EA02-12C3FC017CA5}"/>
              </a:ext>
            </a:extLst>
          </p:cNvPr>
          <p:cNvSpPr txBox="1"/>
          <p:nvPr/>
        </p:nvSpPr>
        <p:spPr>
          <a:xfrm>
            <a:off x="5508104" y="2332144"/>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N=645</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34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行動関連項目の点数が高くない行動関連項目が</a:t>
            </a:r>
            <a:r>
              <a:rPr lang="en-US" altLang="ja-JP" sz="1200" dirty="0">
                <a:solidFill>
                  <a:prstClr val="black"/>
                </a:solidFill>
                <a:latin typeface="Meiryo UI" panose="020B0604030504040204" pitchFamily="50" charset="-128"/>
                <a:ea typeface="Meiryo UI" panose="020B0604030504040204" pitchFamily="50" charset="-128"/>
              </a:rPr>
              <a:t>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点であるのは</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53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居所が自宅以外であるのは、</a:t>
            </a:r>
            <a:r>
              <a:rPr lang="en-US" altLang="ja-JP" sz="1200" dirty="0">
                <a:solidFill>
                  <a:prstClr val="black"/>
                </a:solidFill>
                <a:latin typeface="Meiryo UI" panose="020B0604030504040204" pitchFamily="50" charset="-128"/>
                <a:ea typeface="Meiryo UI" panose="020B0604030504040204" pitchFamily="50" charset="-128"/>
              </a:rPr>
              <a:t>451</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112</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それぞれの入所希望の理由は下表のとおり。</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95662" y="6482005"/>
            <a:ext cx="2133600" cy="365125"/>
          </a:xfrm>
        </p:spPr>
        <p:txBody>
          <a:bodyPr/>
          <a:lstStyle/>
          <a:p>
            <a:fld id="{1C2C60DF-5D73-46A2-8FFF-B4A756D3B2D0}" type="slidenum">
              <a:rPr lang="ja-JP" altLang="en-US" smtClean="0"/>
              <a:pPr/>
              <a:t>9</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07519" y="2170794"/>
            <a:ext cx="3644401"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行動関連項目０～４点の</a:t>
            </a:r>
            <a:r>
              <a:rPr lang="en-US" altLang="ja-JP" sz="1200" dirty="0">
                <a:solidFill>
                  <a:schemeClr val="tx1"/>
                </a:solidFill>
                <a:latin typeface="Meiryo UI" panose="020B0604030504040204" pitchFamily="50" charset="-128"/>
                <a:ea typeface="Meiryo UI" panose="020B0604030504040204" pitchFamily="50" charset="-128"/>
              </a:rPr>
              <a:t>188</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graphicFrame>
        <p:nvGraphicFramePr>
          <p:cNvPr id="5" name="表 4">
            <a:extLst>
              <a:ext uri="{FF2B5EF4-FFF2-40B4-BE49-F238E27FC236}">
                <a16:creationId xmlns:a16="http://schemas.microsoft.com/office/drawing/2014/main" id="{5D2F81F0-EA4C-94F3-D60F-1940371D549F}"/>
              </a:ext>
            </a:extLst>
          </p:cNvPr>
          <p:cNvGraphicFramePr>
            <a:graphicFrameLocks noGrp="1"/>
          </p:cNvGraphicFramePr>
          <p:nvPr>
            <p:extLst>
              <p:ext uri="{D42A27DB-BD31-4B8C-83A1-F6EECF244321}">
                <p14:modId xmlns:p14="http://schemas.microsoft.com/office/powerpoint/2010/main" val="38749728"/>
              </p:ext>
            </p:extLst>
          </p:nvPr>
        </p:nvGraphicFramePr>
        <p:xfrm>
          <a:off x="171283" y="4821972"/>
          <a:ext cx="3373179" cy="175260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16167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7</a:t>
                      </a:r>
                    </a:p>
                  </a:txBody>
                  <a:tcPr marL="9525" marR="9525" marT="9525" marB="0" anchor="ctr"/>
                </a:tc>
                <a:extLst>
                  <a:ext uri="{0D108BD9-81ED-4DB2-BD59-A6C34878D82A}">
                    <a16:rowId xmlns:a16="http://schemas.microsoft.com/office/drawing/2014/main" val="226224339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3227899808"/>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tc>
                <a:extLst>
                  <a:ext uri="{0D108BD9-81ED-4DB2-BD59-A6C34878D82A}">
                    <a16:rowId xmlns:a16="http://schemas.microsoft.com/office/drawing/2014/main" val="2275951417"/>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6" name="表 5">
            <a:extLst>
              <a:ext uri="{FF2B5EF4-FFF2-40B4-BE49-F238E27FC236}">
                <a16:creationId xmlns:a16="http://schemas.microsoft.com/office/drawing/2014/main" id="{E5491AE7-3D48-67DC-EEB5-C52FA02BDD1B}"/>
              </a:ext>
            </a:extLst>
          </p:cNvPr>
          <p:cNvGraphicFramePr>
            <a:graphicFrameLocks noGrp="1"/>
          </p:cNvGraphicFramePr>
          <p:nvPr>
            <p:extLst>
              <p:ext uri="{D42A27DB-BD31-4B8C-83A1-F6EECF244321}">
                <p14:modId xmlns:p14="http://schemas.microsoft.com/office/powerpoint/2010/main" val="619157544"/>
              </p:ext>
            </p:extLst>
          </p:nvPr>
        </p:nvGraphicFramePr>
        <p:xfrm>
          <a:off x="3782026" y="4835238"/>
          <a:ext cx="3578859" cy="1646767"/>
        </p:xfrm>
        <a:graphic>
          <a:graphicData uri="http://schemas.openxmlformats.org/drawingml/2006/table">
            <a:tbl>
              <a:tblPr firstRow="1" bandRow="1">
                <a:tableStyleId>{5C22544A-7EE6-4342-B048-85BDC9FD1C3A}</a:tableStyleId>
              </a:tblPr>
              <a:tblGrid>
                <a:gridCol w="3178172">
                  <a:extLst>
                    <a:ext uri="{9D8B030D-6E8A-4147-A177-3AD203B41FA5}">
                      <a16:colId xmlns:a16="http://schemas.microsoft.com/office/drawing/2014/main" val="3137802365"/>
                    </a:ext>
                  </a:extLst>
                </a:gridCol>
                <a:gridCol w="400687">
                  <a:extLst>
                    <a:ext uri="{9D8B030D-6E8A-4147-A177-3AD203B41FA5}">
                      <a16:colId xmlns:a16="http://schemas.microsoft.com/office/drawing/2014/main" val="2578969192"/>
                    </a:ext>
                  </a:extLst>
                </a:gridCol>
              </a:tblGrid>
              <a:tr h="179185">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50038">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30069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169043">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14</a:t>
                      </a:r>
                    </a:p>
                  </a:txBody>
                  <a:tcPr marL="9525" marR="9525" marT="9525" marB="0" anchor="ctr"/>
                </a:tc>
                <a:extLst>
                  <a:ext uri="{0D108BD9-81ED-4DB2-BD59-A6C34878D82A}">
                    <a16:rowId xmlns:a16="http://schemas.microsoft.com/office/drawing/2014/main" val="3227899808"/>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552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282</a:t>
                      </a:r>
                    </a:p>
                  </a:txBody>
                  <a:tcPr marL="9525" marR="9525" marT="9525" marB="0" anchor="ctr"/>
                </a:tc>
                <a:extLst>
                  <a:ext uri="{0D108BD9-81ED-4DB2-BD59-A6C34878D82A}">
                    <a16:rowId xmlns:a16="http://schemas.microsoft.com/office/drawing/2014/main" val="2194904963"/>
                  </a:ext>
                </a:extLst>
              </a:tr>
              <a:tr h="184201">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9525" marR="9525" marT="9525" marB="0" anchor="ctr"/>
                </a:tc>
                <a:extLst>
                  <a:ext uri="{0D108BD9-81ED-4DB2-BD59-A6C34878D82A}">
                    <a16:rowId xmlns:a16="http://schemas.microsoft.com/office/drawing/2014/main" val="694355831"/>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7" name="表 6">
            <a:extLst>
              <a:ext uri="{FF2B5EF4-FFF2-40B4-BE49-F238E27FC236}">
                <a16:creationId xmlns:a16="http://schemas.microsoft.com/office/drawing/2014/main" id="{2F8B8F9A-8A10-A3E6-C1B6-EE5CF23BD25F}"/>
              </a:ext>
            </a:extLst>
          </p:cNvPr>
          <p:cNvGraphicFramePr>
            <a:graphicFrameLocks noGrp="1"/>
          </p:cNvGraphicFramePr>
          <p:nvPr>
            <p:extLst>
              <p:ext uri="{D42A27DB-BD31-4B8C-83A1-F6EECF244321}">
                <p14:modId xmlns:p14="http://schemas.microsoft.com/office/powerpoint/2010/main" val="3427428472"/>
              </p:ext>
            </p:extLst>
          </p:nvPr>
        </p:nvGraphicFramePr>
        <p:xfrm>
          <a:off x="7597579" y="4835238"/>
          <a:ext cx="713235" cy="411149"/>
        </p:xfrm>
        <a:graphic>
          <a:graphicData uri="http://schemas.openxmlformats.org/drawingml/2006/table">
            <a:tbl>
              <a:tblPr firstRow="1" bandRow="1">
                <a:tableStyleId>{5C22544A-7EE6-4342-B048-85BDC9FD1C3A}</a:tableStyleId>
              </a:tblPr>
              <a:tblGrid>
                <a:gridCol w="713235">
                  <a:extLst>
                    <a:ext uri="{9D8B030D-6E8A-4147-A177-3AD203B41FA5}">
                      <a16:colId xmlns:a16="http://schemas.microsoft.com/office/drawing/2014/main" val="3137802365"/>
                    </a:ext>
                  </a:extLst>
                </a:gridCol>
              </a:tblGrid>
              <a:tr h="17164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graphicFrame>
        <p:nvGraphicFramePr>
          <p:cNvPr id="8" name="表 7">
            <a:extLst>
              <a:ext uri="{FF2B5EF4-FFF2-40B4-BE49-F238E27FC236}">
                <a16:creationId xmlns:a16="http://schemas.microsoft.com/office/drawing/2014/main" id="{1052547F-75CD-9942-9A7F-0DF9E52DBD0C}"/>
              </a:ext>
            </a:extLst>
          </p:cNvPr>
          <p:cNvGraphicFramePr>
            <a:graphicFrameLocks noGrp="1"/>
          </p:cNvGraphicFramePr>
          <p:nvPr>
            <p:extLst>
              <p:ext uri="{D42A27DB-BD31-4B8C-83A1-F6EECF244321}">
                <p14:modId xmlns:p14="http://schemas.microsoft.com/office/powerpoint/2010/main" val="3735859295"/>
              </p:ext>
            </p:extLst>
          </p:nvPr>
        </p:nvGraphicFramePr>
        <p:xfrm>
          <a:off x="207519" y="2493303"/>
          <a:ext cx="3373179" cy="176712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9955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3950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8803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2262243393"/>
                  </a:ext>
                </a:extLst>
              </a:tr>
              <a:tr h="14863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tc>
                <a:extLst>
                  <a:ext uri="{0D108BD9-81ED-4DB2-BD59-A6C34878D82A}">
                    <a16:rowId xmlns:a16="http://schemas.microsoft.com/office/drawing/2014/main" val="3227899808"/>
                  </a:ext>
                </a:extLst>
              </a:tr>
              <a:tr h="13073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9525" marT="9525" marB="0" anchor="ctr"/>
                </a:tc>
                <a:extLst>
                  <a:ext uri="{0D108BD9-81ED-4DB2-BD59-A6C34878D82A}">
                    <a16:rowId xmlns:a16="http://schemas.microsoft.com/office/drawing/2014/main" val="2275951417"/>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7644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44016">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9" name="表 8">
            <a:extLst>
              <a:ext uri="{FF2B5EF4-FFF2-40B4-BE49-F238E27FC236}">
                <a16:creationId xmlns:a16="http://schemas.microsoft.com/office/drawing/2014/main" id="{61E4D6E2-5135-6C16-3AC0-E0806A7C8852}"/>
              </a:ext>
            </a:extLst>
          </p:cNvPr>
          <p:cNvGraphicFramePr>
            <a:graphicFrameLocks noGrp="1"/>
          </p:cNvGraphicFramePr>
          <p:nvPr>
            <p:extLst>
              <p:ext uri="{D42A27DB-BD31-4B8C-83A1-F6EECF244321}">
                <p14:modId xmlns:p14="http://schemas.microsoft.com/office/powerpoint/2010/main" val="1450946950"/>
              </p:ext>
            </p:extLst>
          </p:nvPr>
        </p:nvGraphicFramePr>
        <p:xfrm>
          <a:off x="3797418" y="2497958"/>
          <a:ext cx="3599704" cy="1765329"/>
        </p:xfrm>
        <a:graphic>
          <a:graphicData uri="http://schemas.openxmlformats.org/drawingml/2006/table">
            <a:tbl>
              <a:tblPr firstRow="1" bandRow="1">
                <a:tableStyleId>{5C22544A-7EE6-4342-B048-85BDC9FD1C3A}</a:tableStyleId>
              </a:tblPr>
              <a:tblGrid>
                <a:gridCol w="3196683">
                  <a:extLst>
                    <a:ext uri="{9D8B030D-6E8A-4147-A177-3AD203B41FA5}">
                      <a16:colId xmlns:a16="http://schemas.microsoft.com/office/drawing/2014/main" val="3137802365"/>
                    </a:ext>
                  </a:extLst>
                </a:gridCol>
                <a:gridCol w="403021">
                  <a:extLst>
                    <a:ext uri="{9D8B030D-6E8A-4147-A177-3AD203B41FA5}">
                      <a16:colId xmlns:a16="http://schemas.microsoft.com/office/drawing/2014/main" val="2578969192"/>
                    </a:ext>
                  </a:extLst>
                </a:gridCol>
              </a:tblGrid>
              <a:tr h="166182">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4580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560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322588">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3227899808"/>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170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110</a:t>
                      </a:r>
                    </a:p>
                  </a:txBody>
                  <a:tcPr marL="9525" marR="9525" marT="9525" marB="0" anchor="ctr"/>
                </a:tc>
                <a:extLst>
                  <a:ext uri="{0D108BD9-81ED-4DB2-BD59-A6C34878D82A}">
                    <a16:rowId xmlns:a16="http://schemas.microsoft.com/office/drawing/2014/main" val="2194904963"/>
                  </a:ext>
                </a:extLst>
              </a:tr>
              <a:tr h="18108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94355831"/>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10" name="表 9">
            <a:extLst>
              <a:ext uri="{FF2B5EF4-FFF2-40B4-BE49-F238E27FC236}">
                <a16:creationId xmlns:a16="http://schemas.microsoft.com/office/drawing/2014/main" id="{27E47BBF-C5A1-3247-BDAD-22140779DA9F}"/>
              </a:ext>
            </a:extLst>
          </p:cNvPr>
          <p:cNvGraphicFramePr>
            <a:graphicFrameLocks noGrp="1"/>
          </p:cNvGraphicFramePr>
          <p:nvPr>
            <p:extLst>
              <p:ext uri="{D42A27DB-BD31-4B8C-83A1-F6EECF244321}">
                <p14:modId xmlns:p14="http://schemas.microsoft.com/office/powerpoint/2010/main" val="3499513296"/>
              </p:ext>
            </p:extLst>
          </p:nvPr>
        </p:nvGraphicFramePr>
        <p:xfrm>
          <a:off x="7629094" y="2495286"/>
          <a:ext cx="710961" cy="401434"/>
        </p:xfrm>
        <a:graphic>
          <a:graphicData uri="http://schemas.openxmlformats.org/drawingml/2006/table">
            <a:tbl>
              <a:tblPr firstRow="1" bandRow="1">
                <a:tableStyleId>{5C22544A-7EE6-4342-B048-85BDC9FD1C3A}</a:tableStyleId>
              </a:tblPr>
              <a:tblGrid>
                <a:gridCol w="710961">
                  <a:extLst>
                    <a:ext uri="{9D8B030D-6E8A-4147-A177-3AD203B41FA5}">
                      <a16:colId xmlns:a16="http://schemas.microsoft.com/office/drawing/2014/main" val="3137802365"/>
                    </a:ext>
                  </a:extLst>
                </a:gridCol>
              </a:tblGrid>
              <a:tr h="7464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sp>
        <p:nvSpPr>
          <p:cNvPr id="11" name="正方形/長方形 10">
            <a:extLst>
              <a:ext uri="{FF2B5EF4-FFF2-40B4-BE49-F238E27FC236}">
                <a16:creationId xmlns:a16="http://schemas.microsoft.com/office/drawing/2014/main" id="{FA8AE6EA-9645-77A8-2EDE-4E64BDF7C9A6}"/>
              </a:ext>
            </a:extLst>
          </p:cNvPr>
          <p:cNvSpPr/>
          <p:nvPr/>
        </p:nvSpPr>
        <p:spPr>
          <a:xfrm>
            <a:off x="179513" y="4473455"/>
            <a:ext cx="3672408"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居所が自宅以外の</a:t>
            </a:r>
            <a:r>
              <a:rPr lang="en-US" altLang="ja-JP" sz="1200" dirty="0">
                <a:solidFill>
                  <a:schemeClr val="tx1"/>
                </a:solidFill>
                <a:latin typeface="Meiryo UI" panose="020B0604030504040204" pitchFamily="50" charset="-128"/>
                <a:ea typeface="Meiryo UI" panose="020B0604030504040204" pitchFamily="50" charset="-128"/>
              </a:rPr>
              <a:t>451</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sp>
        <p:nvSpPr>
          <p:cNvPr id="13" name="テキスト ボックス 12">
            <a:extLst>
              <a:ext uri="{FF2B5EF4-FFF2-40B4-BE49-F238E27FC236}">
                <a16:creationId xmlns:a16="http://schemas.microsoft.com/office/drawing/2014/main" id="{2A3BC2E5-693A-48E7-977D-2022766E51A7}"/>
              </a:ext>
            </a:extLst>
          </p:cNvPr>
          <p:cNvSpPr txBox="1"/>
          <p:nvPr/>
        </p:nvSpPr>
        <p:spPr>
          <a:xfrm>
            <a:off x="3826627" y="217047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N=188</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111E448-C1BA-470B-82AD-8897A1D4FBA3}"/>
              </a:ext>
            </a:extLst>
          </p:cNvPr>
          <p:cNvSpPr txBox="1"/>
          <p:nvPr/>
        </p:nvSpPr>
        <p:spPr>
          <a:xfrm>
            <a:off x="3851920" y="44904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N=451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4035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5736</Words>
  <Application>Microsoft Office PowerPoint</Application>
  <PresentationFormat>画面に合わせる (4:3)</PresentationFormat>
  <Paragraphs>761</Paragraphs>
  <Slides>22</Slides>
  <Notes>21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Meiryo UI</vt:lpstr>
      <vt:lpstr>游ゴシック</vt:lpstr>
      <vt:lpstr>Arial</vt:lpstr>
      <vt:lpstr>Calibri</vt:lpstr>
      <vt:lpstr>Wingdings</vt:lpstr>
      <vt:lpstr>Office ​​テーマ</vt:lpstr>
      <vt:lpstr>令和５年度 施設入所の待機者に関する 実態調査結果概要  【大阪府福祉部障がい福祉室】</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2025-07-03T05:00:54Z</dcterms:created>
  <dcterms:modified xsi:type="dcterms:W3CDTF">2025-07-03T05:01:18Z</dcterms:modified>
</cp:coreProperties>
</file>