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67" r:id="rId2"/>
    <p:sldId id="272" r:id="rId3"/>
    <p:sldId id="268" r:id="rId4"/>
    <p:sldId id="274" r:id="rId5"/>
    <p:sldId id="275" r:id="rId6"/>
    <p:sldId id="466" r:id="rId7"/>
    <p:sldId id="480" r:id="rId8"/>
    <p:sldId id="257"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0D8E8"/>
    <a:srgbClr val="E9EDF4"/>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434" autoAdjust="0"/>
  </p:normalViewPr>
  <p:slideViewPr>
    <p:cSldViewPr>
      <p:cViewPr varScale="1">
        <p:scale>
          <a:sx n="125" d="100"/>
          <a:sy n="125" d="100"/>
        </p:scale>
        <p:origin x="8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6</a:t>
            </a:fld>
            <a:endParaRPr kumimoji="1" lang="ja-JP" altLang="en-US"/>
          </a:p>
        </p:txBody>
      </p:sp>
    </p:spTree>
    <p:extLst>
      <p:ext uri="{BB962C8B-B14F-4D97-AF65-F5344CB8AC3E}">
        <p14:creationId xmlns:p14="http://schemas.microsoft.com/office/powerpoint/2010/main" val="216864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52CC739-2C19-4987-9473-A53E87E4448B}" type="slidenum">
              <a:rPr kumimoji="1" lang="ja-JP" altLang="en-US" smtClean="0"/>
              <a:t>7</a:t>
            </a:fld>
            <a:endParaRPr kumimoji="1" lang="ja-JP" altLang="en-US"/>
          </a:p>
        </p:txBody>
      </p:sp>
    </p:spTree>
    <p:extLst>
      <p:ext uri="{BB962C8B-B14F-4D97-AF65-F5344CB8AC3E}">
        <p14:creationId xmlns:p14="http://schemas.microsoft.com/office/powerpoint/2010/main" val="886503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62F164-E566-4BC8-935F-B7FBEED30F01}" type="slidenum">
              <a:rPr kumimoji="1" lang="ja-JP" altLang="en-US" smtClean="0"/>
              <a:t>8</a:t>
            </a:fld>
            <a:endParaRPr kumimoji="1" lang="ja-JP" altLang="en-US"/>
          </a:p>
        </p:txBody>
      </p:sp>
    </p:spTree>
    <p:extLst>
      <p:ext uri="{BB962C8B-B14F-4D97-AF65-F5344CB8AC3E}">
        <p14:creationId xmlns:p14="http://schemas.microsoft.com/office/powerpoint/2010/main" val="316478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D75377B-3AE6-4535-A30E-CC2ADF7421D8}"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C8096E-46D3-4514-ADE1-78CAA0D1EFB5}"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5DC9F5-5FE9-4857-BFDB-8514CBC32A0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0BE03B-B17B-48AF-9F35-81643264F978}"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DCBDC2D-39F3-473C-ABB6-EF956AB7F92A}"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39BF33-8F2C-4E29-9233-7602029FB4D8}"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8203C5-739D-4EB7-B8FA-D14F1BF9B181}"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A6867BF-9246-4E78-9D2E-5580652BACA2}"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E861A67-E6E3-473D-BF37-BC3580048F0E}"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A49F4E-B26B-4E25-A8DC-1FC0FE0DF413}"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CD5F3C7-9D34-48E7-946D-17EAB5BFF181}"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9CA14-F1DC-4B00-A03B-4C61D66D6BCF}"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33058" y="5930575"/>
            <a:ext cx="5907094" cy="899505"/>
          </a:xfrm>
          <a:prstGeom prst="roundRect">
            <a:avLst/>
          </a:prstGeom>
          <a:solidFill>
            <a:schemeClr val="accent5">
              <a:lumMod val="40000"/>
              <a:lumOff val="60000"/>
            </a:schemeClr>
          </a:solidFill>
          <a:ln w="12700" cap="flat" cmpd="sng" algn="ctr">
            <a:noFill/>
            <a:prstDash val="solid"/>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sp>
        <p:nvSpPr>
          <p:cNvPr id="38" name="角丸四角形 37"/>
          <p:cNvSpPr/>
          <p:nvPr/>
        </p:nvSpPr>
        <p:spPr>
          <a:xfrm>
            <a:off x="33058" y="4486665"/>
            <a:ext cx="5907094" cy="1249124"/>
          </a:xfrm>
          <a:prstGeom prst="roundRect">
            <a:avLst/>
          </a:prstGeom>
          <a:solidFill>
            <a:srgbClr val="FFFF00"/>
          </a:solidFill>
          <a:ln w="12700" cap="flat" cmpd="sng" algn="ctr">
            <a:noFill/>
            <a:prstDash val="solid"/>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txBox="1">
            <a:spLocks/>
          </p:cNvSpPr>
          <p:nvPr/>
        </p:nvSpPr>
        <p:spPr>
          <a:xfrm>
            <a:off x="457200" y="1493098"/>
            <a:ext cx="8363272" cy="521744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800" dirty="0"/>
          </a:p>
        </p:txBody>
      </p:sp>
      <p:sp>
        <p:nvSpPr>
          <p:cNvPr id="35" name="正方形/長方形 34"/>
          <p:cNvSpPr/>
          <p:nvPr/>
        </p:nvSpPr>
        <p:spPr>
          <a:xfrm>
            <a:off x="0" y="387654"/>
            <a:ext cx="9077758" cy="1576824"/>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marL="72000" indent="-457200">
              <a:lnSpc>
                <a:spcPts val="1500"/>
              </a:lnSpc>
            </a:pPr>
            <a:endParaRPr lang="en-US" altLang="ja-JP" sz="1000" dirty="0">
              <a:latin typeface="Meiryo UI" panose="020B0604030504040204" pitchFamily="50" charset="-128"/>
              <a:ea typeface="Meiryo UI" panose="020B0604030504040204" pitchFamily="50" charset="-128"/>
            </a:endParaRPr>
          </a:p>
          <a:p>
            <a:pPr marL="72000" indent="-457200">
              <a:lnSpc>
                <a:spcPts val="1300"/>
              </a:lnSpc>
            </a:pPr>
            <a:r>
              <a:rPr lang="ja-JP" altLang="en-US" sz="1050" dirty="0">
                <a:latin typeface="Meiryo UI" panose="020B0604030504040204" pitchFamily="50" charset="-128"/>
                <a:ea typeface="Meiryo UI" panose="020B0604030504040204" pitchFamily="50" charset="-128"/>
              </a:rPr>
              <a:t>〇</a:t>
            </a:r>
            <a:r>
              <a:rPr lang="ja-JP" altLang="en-US" sz="1050" dirty="0">
                <a:solidFill>
                  <a:schemeClr val="tx1"/>
                </a:solidFill>
                <a:latin typeface="Meiryo UI" panose="020B0604030504040204" pitchFamily="50" charset="-128"/>
                <a:ea typeface="Meiryo UI" panose="020B0604030504040204" pitchFamily="50" charset="-128"/>
              </a:rPr>
              <a:t>施設から地域生活への移行の推進は、大阪府障がい者計画でも最重点施策に位置づけられており</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地域移行が可能な施設入所者から 順次、地域移行を進めてきた。</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令和５年度末時点で、府内の障がい者支援施設は</a:t>
            </a:r>
            <a:r>
              <a:rPr lang="en-US" altLang="ja-JP" sz="1050" dirty="0">
                <a:solidFill>
                  <a:schemeClr val="tx1"/>
                </a:solidFill>
                <a:latin typeface="Meiryo UI" panose="020B0604030504040204" pitchFamily="50" charset="-128"/>
                <a:ea typeface="Meiryo UI" panose="020B0604030504040204" pitchFamily="50" charset="-128"/>
              </a:rPr>
              <a:t>85</a:t>
            </a:r>
            <a:r>
              <a:rPr lang="ja-JP" altLang="en-US" sz="1050" dirty="0">
                <a:solidFill>
                  <a:schemeClr val="tx1"/>
                </a:solidFill>
                <a:latin typeface="Meiryo UI" panose="020B0604030504040204" pitchFamily="50" charset="-128"/>
                <a:ea typeface="Meiryo UI" panose="020B0604030504040204" pitchFamily="50" charset="-128"/>
              </a:rPr>
              <a:t>施設約</a:t>
            </a:r>
            <a:r>
              <a:rPr lang="en-US" altLang="ja-JP" sz="1050" dirty="0">
                <a:solidFill>
                  <a:schemeClr val="tx1"/>
                </a:solidFill>
                <a:latin typeface="Meiryo UI" panose="020B0604030504040204" pitchFamily="50" charset="-128"/>
                <a:ea typeface="Meiryo UI" panose="020B0604030504040204" pitchFamily="50" charset="-128"/>
              </a:rPr>
              <a:t>4,600</a:t>
            </a:r>
            <a:r>
              <a:rPr lang="ja-JP" altLang="en-US" sz="1050" dirty="0">
                <a:solidFill>
                  <a:schemeClr val="tx1"/>
                </a:solidFill>
                <a:latin typeface="Meiryo UI" panose="020B0604030504040204" pitchFamily="50" charset="-128"/>
                <a:ea typeface="Meiryo UI" panose="020B0604030504040204" pitchFamily="50" charset="-128"/>
              </a:rPr>
              <a:t>人が入所している。</a:t>
            </a: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〇国連勧告</a:t>
            </a:r>
            <a:r>
              <a:rPr lang="en-US" altLang="ja-JP" sz="1050" dirty="0">
                <a:solidFill>
                  <a:schemeClr val="tx1"/>
                </a:solidFill>
                <a:latin typeface="Meiryo UI" panose="020B0604030504040204" pitchFamily="50" charset="-128"/>
                <a:ea typeface="Meiryo UI" panose="020B0604030504040204" pitchFamily="50" charset="-128"/>
              </a:rPr>
              <a:t>(R4.9)</a:t>
            </a:r>
            <a:r>
              <a:rPr lang="ja-JP" altLang="en-US" sz="1050" dirty="0">
                <a:solidFill>
                  <a:schemeClr val="tx1"/>
                </a:solidFill>
                <a:latin typeface="Meiryo UI" panose="020B0604030504040204" pitchFamily="50" charset="-128"/>
                <a:ea typeface="Meiryo UI" panose="020B0604030504040204" pitchFamily="50" charset="-128"/>
              </a:rPr>
              <a:t>においては、「</a:t>
            </a:r>
            <a:r>
              <a:rPr lang="ja-JP" altLang="en-US" sz="1050" dirty="0" err="1">
                <a:solidFill>
                  <a:schemeClr val="tx1"/>
                </a:solidFill>
                <a:latin typeface="Meiryo UI" panose="020B0604030504040204" pitchFamily="50" charset="-128"/>
                <a:ea typeface="Meiryo UI" panose="020B0604030504040204" pitchFamily="50" charset="-128"/>
              </a:rPr>
              <a:t>障がい</a:t>
            </a:r>
            <a:r>
              <a:rPr lang="ja-JP" altLang="en-US" sz="1050" dirty="0">
                <a:solidFill>
                  <a:schemeClr val="tx1"/>
                </a:solidFill>
                <a:latin typeface="Meiryo UI" panose="020B0604030504040204" pitchFamily="50" charset="-128"/>
                <a:ea typeface="Meiryo UI" panose="020B0604030504040204" pitchFamily="50" charset="-128"/>
              </a:rPr>
              <a:t>者が居住地、地域社会のどこで誰と暮らすかを選択する機会を</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持つ」こと、「地域で自立して生活していくための支援体制の強化」などが強く要請された。</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脱施設化</a:t>
            </a:r>
            <a:r>
              <a:rPr lang="en-US" altLang="ja-JP" sz="1050" dirty="0">
                <a:solidFill>
                  <a:schemeClr val="tx1"/>
                </a:solidFill>
                <a:latin typeface="Meiryo UI" panose="020B0604030504040204" pitchFamily="50" charset="-128"/>
                <a:ea typeface="Meiryo UI" panose="020B0604030504040204" pitchFamily="50" charset="-128"/>
              </a:rPr>
              <a:t>)</a:t>
            </a: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〇</a:t>
            </a:r>
            <a:r>
              <a:rPr lang="ja-JP" altLang="ja-JP" sz="1050" dirty="0">
                <a:solidFill>
                  <a:schemeClr val="tx1"/>
                </a:solidFill>
                <a:latin typeface="Meiryo UI" panose="020B0604030504040204" pitchFamily="50" charset="-128"/>
                <a:ea typeface="Meiryo UI" panose="020B0604030504040204" pitchFamily="50" charset="-128"/>
              </a:rPr>
              <a:t>近年、入所者の重度化や高齢化に伴い、</a:t>
            </a:r>
            <a:r>
              <a:rPr lang="ja-JP" altLang="ja-JP" sz="1050" dirty="0" err="1">
                <a:solidFill>
                  <a:schemeClr val="tx1"/>
                </a:solidFill>
                <a:latin typeface="Meiryo UI" panose="020B0604030504040204" pitchFamily="50" charset="-128"/>
                <a:ea typeface="Meiryo UI" panose="020B0604030504040204" pitchFamily="50" charset="-128"/>
              </a:rPr>
              <a:t>障がい</a:t>
            </a:r>
            <a:r>
              <a:rPr lang="ja-JP" altLang="ja-JP" sz="1050" dirty="0">
                <a:solidFill>
                  <a:schemeClr val="tx1"/>
                </a:solidFill>
                <a:latin typeface="Meiryo UI" panose="020B0604030504040204" pitchFamily="50" charset="-128"/>
                <a:ea typeface="Meiryo UI" panose="020B0604030504040204" pitchFamily="50" charset="-128"/>
              </a:rPr>
              <a:t>者支援施設からの地域移行は</a:t>
            </a:r>
            <a:r>
              <a:rPr lang="en-US" altLang="ja-JP" sz="1050" dirty="0">
                <a:solidFill>
                  <a:schemeClr val="tx1"/>
                </a:solidFill>
                <a:latin typeface="Meiryo UI" panose="020B0604030504040204" pitchFamily="50" charset="-128"/>
                <a:ea typeface="Meiryo UI" panose="020B0604030504040204" pitchFamily="50" charset="-128"/>
              </a:rPr>
              <a:t> </a:t>
            </a:r>
            <a:r>
              <a:rPr lang="ja-JP" altLang="ja-JP" sz="1050" dirty="0">
                <a:solidFill>
                  <a:schemeClr val="tx1"/>
                </a:solidFill>
                <a:latin typeface="Meiryo UI" panose="020B0604030504040204" pitchFamily="50" charset="-128"/>
                <a:ea typeface="Meiryo UI" panose="020B0604030504040204" pitchFamily="50" charset="-128"/>
              </a:rPr>
              <a:t>鈍化傾向</a:t>
            </a:r>
            <a:r>
              <a:rPr lang="ja-JP" altLang="en-US" sz="1050" dirty="0">
                <a:solidFill>
                  <a:schemeClr val="tx1"/>
                </a:solidFill>
                <a:latin typeface="Meiryo UI" panose="020B0604030504040204" pitchFamily="50" charset="-128"/>
                <a:ea typeface="Meiryo UI" panose="020B0604030504040204" pitchFamily="50" charset="-128"/>
              </a:rPr>
              <a:t>にある</a:t>
            </a:r>
            <a:r>
              <a:rPr lang="ja-JP" altLang="ja-JP"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ja-JP" sz="1050" dirty="0">
                <a:solidFill>
                  <a:schemeClr val="tx1"/>
                </a:solidFill>
                <a:latin typeface="Meiryo UI" panose="020B0604030504040204" pitchFamily="50" charset="-128"/>
                <a:ea typeface="Meiryo UI" panose="020B0604030504040204" pitchFamily="50" charset="-128"/>
              </a:rPr>
              <a:t>親亡き後など</a:t>
            </a:r>
            <a:r>
              <a:rPr lang="ja-JP" altLang="en-US" sz="1050" dirty="0">
                <a:solidFill>
                  <a:schemeClr val="tx1"/>
                </a:solidFill>
                <a:latin typeface="Meiryo UI" panose="020B0604030504040204" pitchFamily="50" charset="-128"/>
                <a:ea typeface="Meiryo UI" panose="020B0604030504040204" pitchFamily="50" charset="-128"/>
              </a:rPr>
              <a:t>、</a:t>
            </a:r>
            <a:r>
              <a:rPr lang="ja-JP" altLang="ja-JP" sz="1050" dirty="0">
                <a:solidFill>
                  <a:schemeClr val="tx1"/>
                </a:solidFill>
                <a:latin typeface="Meiryo UI" panose="020B0604030504040204" pitchFamily="50" charset="-128"/>
                <a:ea typeface="Meiryo UI" panose="020B0604030504040204" pitchFamily="50" charset="-128"/>
              </a:rPr>
              <a:t>特に重度知的障がい者の暮らしの場の</a:t>
            </a:r>
            <a:r>
              <a:rPr lang="ja-JP" altLang="en-US" sz="1050" dirty="0">
                <a:solidFill>
                  <a:schemeClr val="tx1"/>
                </a:solidFill>
                <a:latin typeface="Meiryo UI" panose="020B0604030504040204" pitchFamily="50" charset="-128"/>
                <a:ea typeface="Meiryo UI" panose="020B0604030504040204" pitchFamily="50" charset="-128"/>
              </a:rPr>
              <a:t>確保や相談支援をはじめとした地域移行に向けた</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支援体制の整備</a:t>
            </a:r>
            <a:r>
              <a:rPr lang="ja-JP" altLang="ja-JP" sz="1050" dirty="0">
                <a:solidFill>
                  <a:schemeClr val="tx1"/>
                </a:solidFill>
                <a:latin typeface="Meiryo UI" panose="020B0604030504040204" pitchFamily="50" charset="-128"/>
                <a:ea typeface="Meiryo UI" panose="020B0604030504040204" pitchFamily="50" charset="-128"/>
              </a:rPr>
              <a:t>が課題となっている。</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500"/>
              </a:lnSpc>
            </a:pPr>
            <a:endParaRPr lang="en-US" altLang="ja-JP" sz="1000" dirty="0">
              <a:solidFill>
                <a:schemeClr val="tx1"/>
              </a:solidFill>
              <a:latin typeface="Meiryo UI" panose="020B0604030504040204" pitchFamily="50" charset="-128"/>
              <a:ea typeface="Meiryo UI" panose="020B0604030504040204" pitchFamily="50" charset="-128"/>
            </a:endParaRPr>
          </a:p>
          <a:p>
            <a:pPr marL="72000" indent="-457200">
              <a:lnSpc>
                <a:spcPts val="1200"/>
              </a:lnSpc>
            </a:pPr>
            <a:endParaRPr lang="en-US" altLang="ja-JP" sz="900"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306381496"/>
              </p:ext>
            </p:extLst>
          </p:nvPr>
        </p:nvGraphicFramePr>
        <p:xfrm>
          <a:off x="45511" y="2095451"/>
          <a:ext cx="9052409" cy="2068450"/>
        </p:xfrm>
        <a:graphic>
          <a:graphicData uri="http://schemas.openxmlformats.org/drawingml/2006/table">
            <a:tbl>
              <a:tblPr firstRow="1" bandRow="1">
                <a:tableStyleId>{5C22544A-7EE6-4342-B048-85BDC9FD1C3A}</a:tableStyleId>
              </a:tblPr>
              <a:tblGrid>
                <a:gridCol w="669033">
                  <a:extLst>
                    <a:ext uri="{9D8B030D-6E8A-4147-A177-3AD203B41FA5}">
                      <a16:colId xmlns:a16="http://schemas.microsoft.com/office/drawing/2014/main" val="1980792030"/>
                    </a:ext>
                  </a:extLst>
                </a:gridCol>
                <a:gridCol w="8383376">
                  <a:extLst>
                    <a:ext uri="{9D8B030D-6E8A-4147-A177-3AD203B41FA5}">
                      <a16:colId xmlns:a16="http://schemas.microsoft.com/office/drawing/2014/main" val="20001"/>
                    </a:ext>
                  </a:extLst>
                </a:gridCol>
              </a:tblGrid>
              <a:tr h="325437">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大阪府障がい者自立支援協議会   提言「地域における障がい者等への支援体制について」（</a:t>
                      </a:r>
                      <a:r>
                        <a:rPr kumimoji="1" lang="en-US" altLang="ja-JP" sz="1400" b="1" dirty="0">
                          <a:solidFill>
                            <a:schemeClr val="bg1"/>
                          </a:solidFill>
                          <a:latin typeface="Meiryo UI" panose="020B0604030504040204" pitchFamily="50" charset="-128"/>
                          <a:ea typeface="Meiryo UI" panose="020B0604030504040204" pitchFamily="50" charset="-128"/>
                        </a:rPr>
                        <a:t>R5.3</a:t>
                      </a:r>
                      <a:r>
                        <a:rPr kumimoji="1" lang="ja-JP" altLang="en-US" sz="1400" b="1" dirty="0">
                          <a:solidFill>
                            <a:schemeClr val="bg1"/>
                          </a:solidFill>
                          <a:latin typeface="Meiryo UI" panose="020B0604030504040204" pitchFamily="50" charset="-128"/>
                          <a:ea typeface="Meiryo UI" panose="020B0604030504040204" pitchFamily="50" charset="-128"/>
                        </a:rPr>
                        <a:t>）</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anchor="ctr">
                    <a:solidFill>
                      <a:schemeClr val="accent1">
                        <a:lumMod val="75000"/>
                      </a:schemeClr>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bg1"/>
                        </a:solidFill>
                        <a:latin typeface="Meiryo UI" panose="020B0604030504040204" pitchFamily="50" charset="-128"/>
                        <a:ea typeface="Meiryo UI" panose="020B0604030504040204" pitchFamily="50" charset="-128"/>
                      </a:endParaRPr>
                    </a:p>
                  </a:txBody>
                  <a:tcPr anchor="ctr">
                    <a:solidFill>
                      <a:schemeClr val="accent1">
                        <a:lumMod val="75000"/>
                      </a:schemeClr>
                    </a:solidFill>
                  </a:tcPr>
                </a:tc>
                <a:extLst>
                  <a:ext uri="{0D108BD9-81ED-4DB2-BD59-A6C34878D82A}">
                    <a16:rowId xmlns:a16="http://schemas.microsoft.com/office/drawing/2014/main" val="10006"/>
                  </a:ext>
                </a:extLst>
              </a:tr>
              <a:tr h="435082">
                <a:tc>
                  <a:txBody>
                    <a:bodyPr/>
                    <a:lstStyle/>
                    <a:p>
                      <a:pPr marL="0" indent="0" algn="ctr"/>
                      <a:r>
                        <a:rPr kumimoji="1" lang="en-US" altLang="ja-JP" sz="1050" dirty="0">
                          <a:latin typeface="Meiryo UI" panose="020B0604030504040204" pitchFamily="50" charset="-128"/>
                          <a:ea typeface="Meiryo UI" panose="020B0604030504040204" pitchFamily="50" charset="-128"/>
                        </a:rPr>
                        <a:t>R2</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kern="1200" dirty="0">
                          <a:solidFill>
                            <a:schemeClr val="dk1"/>
                          </a:solidFill>
                          <a:latin typeface="Meiryo UI" panose="020B0604030504040204" pitchFamily="50" charset="-128"/>
                          <a:ea typeface="Meiryo UI" panose="020B0604030504040204" pitchFamily="50" charset="-128"/>
                          <a:cs typeface="+mn-cs"/>
                        </a:rPr>
                        <a:t>大阪府障がい者自立</a:t>
                      </a:r>
                      <a:r>
                        <a:rPr kumimoji="1" lang="ja-JP" altLang="en-US" sz="1050" kern="1200" dirty="0">
                          <a:solidFill>
                            <a:schemeClr val="tx1"/>
                          </a:solidFill>
                          <a:latin typeface="Meiryo UI" panose="020B0604030504040204" pitchFamily="50" charset="-128"/>
                          <a:ea typeface="Meiryo UI" panose="020B0604030504040204" pitchFamily="50" charset="-128"/>
                          <a:cs typeface="+mn-cs"/>
                        </a:rPr>
                        <a:t>支援協議会において、「地域移行を進めていくために、</a:t>
                      </a:r>
                      <a:r>
                        <a:rPr kumimoji="1" lang="ja-JP" altLang="en-US" sz="1050" b="1" u="sng" kern="1200" dirty="0">
                          <a:solidFill>
                            <a:schemeClr val="tx1"/>
                          </a:solidFill>
                          <a:latin typeface="Meiryo UI" panose="020B0604030504040204" pitchFamily="50" charset="-128"/>
                          <a:ea typeface="Meiryo UI" panose="020B0604030504040204" pitchFamily="50" charset="-128"/>
                          <a:cs typeface="+mn-cs"/>
                        </a:rPr>
                        <a:t>障がい者支援施設の今日的な役割等について、府の自立支援協議会として議論してはどうか</a:t>
                      </a:r>
                      <a:r>
                        <a:rPr kumimoji="1" lang="ja-JP" altLang="en-US" sz="1050" kern="1200" dirty="0">
                          <a:solidFill>
                            <a:schemeClr val="tx1"/>
                          </a:solidFill>
                          <a:latin typeface="Meiryo UI" panose="020B0604030504040204" pitchFamily="50" charset="-128"/>
                          <a:ea typeface="Meiryo UI" panose="020B0604030504040204" pitchFamily="50" charset="-128"/>
                          <a:cs typeface="+mn-cs"/>
                        </a:rPr>
                        <a:t>。」とのご意見を受けて、検討</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を開始。</a:t>
                      </a:r>
                      <a:endParaRPr kumimoji="1" lang="en-US" altLang="ja-JP" sz="1050" kern="1200" dirty="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538215467"/>
                  </a:ext>
                </a:extLst>
              </a:tr>
              <a:tr h="268569">
                <a:tc>
                  <a:txBody>
                    <a:bodyPr/>
                    <a:lstStyle/>
                    <a:p>
                      <a:pPr algn="ctr"/>
                      <a:r>
                        <a:rPr kumimoji="1" lang="en-US" altLang="ja-JP" sz="1050" dirty="0">
                          <a:latin typeface="Meiryo UI" panose="020B0604030504040204" pitchFamily="50" charset="-128"/>
                          <a:ea typeface="Meiryo UI" panose="020B0604030504040204" pitchFamily="50" charset="-128"/>
                        </a:rPr>
                        <a:t>R3</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府内の施設入所者や市町村及び関係機関等の現状把握や検討に向けて準備。</a:t>
                      </a:r>
                      <a:endParaRPr kumimoji="1" lang="en-US" altLang="ja-JP" sz="1050" b="0" kern="1200" dirty="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2802875789"/>
                  </a:ext>
                </a:extLst>
              </a:tr>
              <a:tr h="604280">
                <a:tc>
                  <a:txBody>
                    <a:bodyPr/>
                    <a:lstStyle/>
                    <a:p>
                      <a:pPr algn="ctr"/>
                      <a:r>
                        <a:rPr kumimoji="1" lang="en-US" altLang="ja-JP" sz="1050" dirty="0">
                          <a:latin typeface="Meiryo UI" panose="020B0604030504040204" pitchFamily="50" charset="-128"/>
                          <a:ea typeface="Meiryo UI" panose="020B0604030504040204" pitchFamily="50" charset="-128"/>
                        </a:rPr>
                        <a:t>R4</a:t>
                      </a:r>
                      <a:r>
                        <a:rPr kumimoji="1" lang="ja-JP" altLang="en-US" sz="1050" dirty="0">
                          <a:latin typeface="Meiryo UI" panose="020B0604030504040204" pitchFamily="50" charset="-128"/>
                          <a:ea typeface="Meiryo UI" panose="020B0604030504040204" pitchFamily="50" charset="-128"/>
                        </a:rPr>
                        <a:t>年度</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大</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阪府障がい者自立支援協議会で議論。障がい者支援施設だけでなく、地域全体で障がい者を支援する必要があることから、相談支援体制や市町村等の関係機関も含め、地域における支援体制全般について議論。</a:t>
                      </a:r>
                      <a:endParaRPr kumimoji="1" lang="en-US" altLang="ja-JP" sz="1050" kern="1200" dirty="0">
                        <a:solidFill>
                          <a:schemeClr val="dk1"/>
                        </a:solidFill>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１年間の議論を踏まえ、</a:t>
                      </a:r>
                      <a:r>
                        <a:rPr kumimoji="1" lang="ja-JP" altLang="en-US" sz="1050" b="1" kern="1200" dirty="0">
                          <a:solidFill>
                            <a:srgbClr val="FF0000"/>
                          </a:solidFill>
                          <a:latin typeface="Meiryo UI" panose="020B0604030504040204" pitchFamily="50" charset="-128"/>
                          <a:ea typeface="Meiryo UI" panose="020B0604030504040204" pitchFamily="50" charset="-128"/>
                          <a:cs typeface="+mn-cs"/>
                        </a:rPr>
                        <a:t>報告書「地域における障がい者等への支援体制について」</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のとりまとめ。⇒協議会から府への提言</a:t>
                      </a:r>
                    </a:p>
                  </a:txBody>
                  <a:tcPr anchor="ctr"/>
                </a:tc>
                <a:extLst>
                  <a:ext uri="{0D108BD9-81ED-4DB2-BD59-A6C34878D82A}">
                    <a16:rowId xmlns:a16="http://schemas.microsoft.com/office/drawing/2014/main" val="884871649"/>
                  </a:ext>
                </a:extLst>
              </a:tr>
              <a:tr h="435082">
                <a:tc>
                  <a:txBody>
                    <a:bodyPr/>
                    <a:lstStyle/>
                    <a:p>
                      <a:pPr algn="ctr"/>
                      <a:r>
                        <a:rPr kumimoji="1" lang="en-US" altLang="ja-JP" sz="1050" dirty="0">
                          <a:latin typeface="Meiryo UI" panose="020B0604030504040204" pitchFamily="50" charset="-128"/>
                          <a:ea typeface="Meiryo UI" panose="020B0604030504040204" pitchFamily="50" charset="-128"/>
                        </a:rPr>
                        <a:t>R5</a:t>
                      </a:r>
                      <a:r>
                        <a:rPr kumimoji="1" lang="ja-JP" altLang="en-US" sz="105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提言を踏まえ、</a:t>
                      </a:r>
                      <a:r>
                        <a:rPr kumimoji="1" lang="ja-JP" altLang="en-US" sz="1050" b="0" kern="1200" dirty="0" err="1">
                          <a:solidFill>
                            <a:schemeClr val="dk1"/>
                          </a:solidFill>
                          <a:latin typeface="Meiryo UI" panose="020B0604030504040204" pitchFamily="50" charset="-128"/>
                          <a:ea typeface="Meiryo UI" panose="020B0604030504040204" pitchFamily="50" charset="-128"/>
                          <a:cs typeface="+mn-cs"/>
                        </a:rPr>
                        <a:t>大</a:t>
                      </a:r>
                      <a:r>
                        <a:rPr kumimoji="1" lang="ja-JP" altLang="en-US" sz="1050" kern="1200" dirty="0" err="1">
                          <a:solidFill>
                            <a:schemeClr val="dk1"/>
                          </a:solidFill>
                          <a:latin typeface="Meiryo UI" panose="020B0604030504040204" pitchFamily="50" charset="-128"/>
                          <a:ea typeface="Meiryo UI" panose="020B0604030504040204" pitchFamily="50" charset="-128"/>
                          <a:cs typeface="+mn-cs"/>
                        </a:rPr>
                        <a:t>阪府障がい</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者自立支援協議会地域支援推進部会「基盤整備促進ワーキンググループ」において、</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障がい者支援施設や拠点等の支援体制の整備について、今後の方向性や</a:t>
                      </a:r>
                      <a:r>
                        <a:rPr kumimoji="1" lang="ja-JP" altLang="en-US" sz="1050" kern="1200" dirty="0">
                          <a:solidFill>
                            <a:schemeClr val="dk1"/>
                          </a:solidFill>
                          <a:latin typeface="Meiryo UI" panose="020B0604030504040204" pitchFamily="50" charset="-128"/>
                          <a:ea typeface="Meiryo UI" panose="020B0604030504040204" pitchFamily="50" charset="-128"/>
                          <a:cs typeface="+mn-cs"/>
                        </a:rPr>
                        <a:t>具体的方策を検討。</a:t>
                      </a:r>
                      <a:endParaRPr kumimoji="1" lang="ja-JP" altLang="en-US" sz="1050" b="0" kern="1200" dirty="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402376434"/>
                  </a:ext>
                </a:extLst>
              </a:tr>
            </a:tbl>
          </a:graphicData>
        </a:graphic>
      </p:graphicFrame>
      <p:sp>
        <p:nvSpPr>
          <p:cNvPr id="42" name="タイトル 1"/>
          <p:cNvSpPr txBox="1">
            <a:spLocks/>
          </p:cNvSpPr>
          <p:nvPr/>
        </p:nvSpPr>
        <p:spPr>
          <a:xfrm>
            <a:off x="0" y="403634"/>
            <a:ext cx="9072000" cy="187258"/>
          </a:xfrm>
          <a:prstGeom prst="rect">
            <a:avLst/>
          </a:prstGeom>
          <a:solidFill>
            <a:schemeClr val="tx2">
              <a:lumMod val="60000"/>
              <a:lumOff val="40000"/>
            </a:schemeClr>
          </a:solidFill>
          <a:ln>
            <a:solidFill>
              <a:schemeClr val="tx2">
                <a:lumMod val="60000"/>
                <a:lumOff val="40000"/>
              </a:schemeClr>
            </a:solidFill>
          </a:ln>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b="1" dirty="0">
                <a:solidFill>
                  <a:schemeClr val="bg1"/>
                </a:solidFill>
                <a:latin typeface="Meiryo UI" panose="020B0604030504040204" pitchFamily="50" charset="-128"/>
                <a:ea typeface="Meiryo UI" panose="020B0604030504040204" pitchFamily="50" charset="-128"/>
              </a:rPr>
              <a:t>検討の背景</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28" name="四角形: 角を丸くする 1">
            <a:extLst>
              <a:ext uri="{FF2B5EF4-FFF2-40B4-BE49-F238E27FC236}">
                <a16:creationId xmlns:a16="http://schemas.microsoft.com/office/drawing/2014/main" id="{545282AF-7933-48F0-B2BC-16A22CEFB14D}"/>
              </a:ext>
            </a:extLst>
          </p:cNvPr>
          <p:cNvSpPr/>
          <p:nvPr/>
        </p:nvSpPr>
        <p:spPr>
          <a:xfrm>
            <a:off x="150324" y="5995190"/>
            <a:ext cx="1852943" cy="760404"/>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集中支援機能</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重度の知的障がい者への集中支援により、地域生活への移行を推進する機能</a:t>
            </a:r>
            <a:endParaRPr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000" dirty="0"/>
          </a:p>
        </p:txBody>
      </p:sp>
      <p:sp>
        <p:nvSpPr>
          <p:cNvPr id="31" name="四角形: 角を丸くする 1">
            <a:extLst>
              <a:ext uri="{FF2B5EF4-FFF2-40B4-BE49-F238E27FC236}">
                <a16:creationId xmlns:a16="http://schemas.microsoft.com/office/drawing/2014/main" id="{545282AF-7933-48F0-B2BC-16A22CEFB14D}"/>
              </a:ext>
            </a:extLst>
          </p:cNvPr>
          <p:cNvSpPr/>
          <p:nvPr/>
        </p:nvSpPr>
        <p:spPr>
          <a:xfrm>
            <a:off x="2042378" y="6001552"/>
            <a:ext cx="1943331" cy="760404"/>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生活支援機能</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高齢で地域移行が困難な障がい者や支援期間が長期となる方の「生活の質を担保する」機能</a:t>
            </a:r>
            <a:r>
              <a:rPr lang="ja-JP" altLang="en-US" sz="1050" b="1" dirty="0">
                <a:solidFill>
                  <a:schemeClr val="tx1"/>
                </a:solidFill>
                <a:latin typeface="Meiryo UI" panose="020B0604030504040204" pitchFamily="50" charset="-128"/>
                <a:ea typeface="Meiryo UI" panose="020B0604030504040204" pitchFamily="50" charset="-128"/>
              </a:rPr>
              <a:t> </a:t>
            </a:r>
            <a:endParaRPr lang="en-US" altLang="ja-JP" sz="1100" dirty="0">
              <a:solidFill>
                <a:schemeClr val="tx1"/>
              </a:solidFill>
              <a:latin typeface="ＭＳ Ｐ明朝" panose="02020600040205080304" pitchFamily="18" charset="-128"/>
              <a:ea typeface="ＭＳ Ｐ明朝" panose="02020600040205080304" pitchFamily="18" charset="-128"/>
            </a:endParaRPr>
          </a:p>
          <a:p>
            <a:endParaRPr kumimoji="1" lang="ja-JP" altLang="en-US" sz="1000" dirty="0"/>
          </a:p>
        </p:txBody>
      </p:sp>
      <p:sp>
        <p:nvSpPr>
          <p:cNvPr id="34" name="四角形: 角を丸くする 1">
            <a:extLst>
              <a:ext uri="{FF2B5EF4-FFF2-40B4-BE49-F238E27FC236}">
                <a16:creationId xmlns:a16="http://schemas.microsoft.com/office/drawing/2014/main" id="{545282AF-7933-48F0-B2BC-16A22CEFB14D}"/>
              </a:ext>
            </a:extLst>
          </p:cNvPr>
          <p:cNvSpPr/>
          <p:nvPr/>
        </p:nvSpPr>
        <p:spPr>
          <a:xfrm>
            <a:off x="4015195" y="5996780"/>
            <a:ext cx="1800200" cy="760403"/>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緊急時生活支援機能</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地域で暮らす障がい者や家族の緊急時に受入れ支援を行う機能</a:t>
            </a:r>
            <a:endParaRPr lang="en-US" altLang="ja-JP" sz="1100" dirty="0">
              <a:solidFill>
                <a:schemeClr val="tx1"/>
              </a:solidFill>
              <a:latin typeface="ＭＳ Ｐ明朝" panose="02020600040205080304" pitchFamily="18" charset="-128"/>
              <a:ea typeface="ＭＳ Ｐ明朝" panose="02020600040205080304" pitchFamily="18" charset="-128"/>
            </a:endParaRPr>
          </a:p>
          <a:p>
            <a:endParaRPr kumimoji="1" lang="ja-JP" altLang="en-US" sz="1000" dirty="0"/>
          </a:p>
        </p:txBody>
      </p:sp>
      <p:sp>
        <p:nvSpPr>
          <p:cNvPr id="37" name="正方形/長方形 36">
            <a:extLst>
              <a:ext uri="{FF2B5EF4-FFF2-40B4-BE49-F238E27FC236}">
                <a16:creationId xmlns:a16="http://schemas.microsoft.com/office/drawing/2014/main" id="{DBCAC53A-06EE-4214-937C-805C5D0F40A4}"/>
              </a:ext>
            </a:extLst>
          </p:cNvPr>
          <p:cNvSpPr/>
          <p:nvPr/>
        </p:nvSpPr>
        <p:spPr>
          <a:xfrm>
            <a:off x="29344" y="4293096"/>
            <a:ext cx="5893188" cy="252436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200" dirty="0"/>
          </a:p>
          <a:p>
            <a:endParaRPr lang="en-US" altLang="ja-JP" sz="1200" dirty="0"/>
          </a:p>
          <a:p>
            <a:r>
              <a:rPr lang="ja-JP" altLang="en-US" sz="1100" dirty="0">
                <a:solidFill>
                  <a:schemeClr val="tx1"/>
                </a:solidFill>
                <a:latin typeface="+mn-ea"/>
              </a:rPr>
              <a:t> </a:t>
            </a:r>
            <a:endParaRPr lang="en-US" altLang="ja-JP" sz="900" dirty="0">
              <a:solidFill>
                <a:schemeClr val="tx1"/>
              </a:solidFill>
              <a:latin typeface="ＭＳ Ｐ明朝" panose="02020600040205080304" pitchFamily="18" charset="-128"/>
              <a:ea typeface="ＭＳ Ｐ明朝" panose="02020600040205080304" pitchFamily="18" charset="-128"/>
            </a:endParaRPr>
          </a:p>
          <a:p>
            <a:endParaRPr lang="en-US" altLang="ja-JP" sz="900" dirty="0">
              <a:solidFill>
                <a:schemeClr val="tx1"/>
              </a:solidFill>
              <a:latin typeface="ＭＳ Ｐ明朝" panose="02020600040205080304" pitchFamily="18" charset="-128"/>
              <a:ea typeface="ＭＳ Ｐ明朝" panose="02020600040205080304" pitchFamily="18" charset="-128"/>
            </a:endParaRPr>
          </a:p>
        </p:txBody>
      </p:sp>
      <p:sp>
        <p:nvSpPr>
          <p:cNvPr id="43" name="正方形/長方形 42">
            <a:extLst>
              <a:ext uri="{FF2B5EF4-FFF2-40B4-BE49-F238E27FC236}">
                <a16:creationId xmlns:a16="http://schemas.microsoft.com/office/drawing/2014/main" id="{DBCAC53A-06EE-4214-937C-805C5D0F40A4}"/>
              </a:ext>
            </a:extLst>
          </p:cNvPr>
          <p:cNvSpPr/>
          <p:nvPr/>
        </p:nvSpPr>
        <p:spPr>
          <a:xfrm>
            <a:off x="6104956" y="4312920"/>
            <a:ext cx="3002060" cy="2504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just">
              <a:lnSpc>
                <a:spcPts val="1500"/>
              </a:lnSpc>
              <a:defRPr/>
            </a:pPr>
            <a:endParaRPr lang="en-US" altLang="ja-JP" sz="1100" b="1"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endParaRPr lang="en-US" altLang="ja-JP" sz="1100" b="1"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b="1" dirty="0">
                <a:solidFill>
                  <a:schemeClr val="dk1"/>
                </a:solidFill>
                <a:latin typeface="Meiryo UI" panose="020B0604030504040204" pitchFamily="50" charset="-128"/>
                <a:ea typeface="Meiryo UI" panose="020B0604030504040204" pitchFamily="50" charset="-128"/>
              </a:rPr>
              <a:t>＜地域全体で障がい者を支える仕組みの構築＞</a:t>
            </a:r>
            <a:endParaRPr lang="en-US" altLang="ja-JP" sz="1400" b="1"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〇相談支援及び意思決定支援の充実</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〇地域移行に向けた認識の形成と共有</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〇グループホーム等サービス提供基盤の拡充</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〇在宅やグループホームで暮らす</a:t>
            </a:r>
            <a:r>
              <a:rPr lang="ja-JP" altLang="en-US" sz="1100" dirty="0" err="1">
                <a:solidFill>
                  <a:schemeClr val="dk1"/>
                </a:solidFill>
                <a:latin typeface="Meiryo UI" panose="020B0604030504040204" pitchFamily="50" charset="-128"/>
                <a:ea typeface="Meiryo UI" panose="020B0604030504040204" pitchFamily="50" charset="-128"/>
              </a:rPr>
              <a:t>障がい</a:t>
            </a:r>
            <a:r>
              <a:rPr lang="ja-JP" altLang="en-US" sz="1100" dirty="0">
                <a:solidFill>
                  <a:schemeClr val="dk1"/>
                </a:solidFill>
                <a:latin typeface="Meiryo UI" panose="020B0604030504040204" pitchFamily="50" charset="-128"/>
                <a:ea typeface="Meiryo UI" panose="020B0604030504040204" pitchFamily="50" charset="-128"/>
              </a:rPr>
              <a:t>者や</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　 介護者等へのバッ クアップ</a:t>
            </a:r>
            <a:endParaRPr lang="en-US" altLang="ja-JP" sz="1100" b="1" spc="-1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b="1" spc="-10" dirty="0">
                <a:solidFill>
                  <a:schemeClr val="dk1"/>
                </a:solidFill>
                <a:latin typeface="Meiryo UI" panose="020B0604030504040204" pitchFamily="50" charset="-128"/>
                <a:ea typeface="Meiryo UI" panose="020B0604030504040204" pitchFamily="50" charset="-128"/>
              </a:rPr>
              <a:t>＜</a:t>
            </a:r>
            <a:r>
              <a:rPr lang="ja-JP" altLang="en-US" sz="1100" b="1" spc="-10" dirty="0" err="1">
                <a:solidFill>
                  <a:schemeClr val="dk1"/>
                </a:solidFill>
                <a:latin typeface="Meiryo UI" panose="020B0604030504040204" pitchFamily="50" charset="-128"/>
                <a:ea typeface="Meiryo UI" panose="020B0604030504040204" pitchFamily="50" charset="-128"/>
              </a:rPr>
              <a:t>障がい</a:t>
            </a:r>
            <a:r>
              <a:rPr lang="ja-JP" altLang="en-US" sz="1100" b="1" spc="-10" dirty="0">
                <a:solidFill>
                  <a:schemeClr val="dk1"/>
                </a:solidFill>
                <a:latin typeface="Meiryo UI" panose="020B0604030504040204" pitchFamily="50" charset="-128"/>
                <a:ea typeface="Meiryo UI" panose="020B0604030504040204" pitchFamily="50" charset="-128"/>
              </a:rPr>
              <a:t>者支援施設の生活・支援環境の整備＞</a:t>
            </a:r>
            <a:endParaRPr lang="en-US" altLang="ja-JP" sz="1100" b="1" spc="-1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〇地域生活への移行に向けた支援体制の構築</a:t>
            </a:r>
            <a:endParaRPr lang="en-US" altLang="ja-JP" sz="1100" dirty="0">
              <a:solidFill>
                <a:schemeClr val="dk1"/>
              </a:solidFill>
              <a:latin typeface="Meiryo UI" panose="020B0604030504040204" pitchFamily="50" charset="-128"/>
              <a:ea typeface="Meiryo UI" panose="020B0604030504040204" pitchFamily="50" charset="-128"/>
            </a:endParaRPr>
          </a:p>
          <a:p>
            <a:pPr lvl="0" algn="just">
              <a:lnSpc>
                <a:spcPts val="1500"/>
              </a:lnSpc>
              <a:defRPr/>
            </a:pPr>
            <a:r>
              <a:rPr lang="ja-JP" altLang="en-US" sz="1100" dirty="0">
                <a:solidFill>
                  <a:schemeClr val="dk1"/>
                </a:solidFill>
                <a:latin typeface="Meiryo UI" panose="020B0604030504040204" pitchFamily="50" charset="-128"/>
                <a:ea typeface="Meiryo UI" panose="020B0604030504040204" pitchFamily="50" charset="-128"/>
              </a:rPr>
              <a:t>〇重度化・高齢化に対応した生活環境の整備　　　〇多様化する障がい者への支援</a:t>
            </a:r>
            <a:endParaRPr lang="en-US" altLang="ja-JP" sz="900" dirty="0">
              <a:solidFill>
                <a:schemeClr val="tx1"/>
              </a:solidFill>
              <a:latin typeface="ＭＳ Ｐ明朝" panose="02020600040205080304" pitchFamily="18" charset="-128"/>
              <a:ea typeface="ＭＳ Ｐ明朝" panose="02020600040205080304" pitchFamily="18" charset="-128"/>
            </a:endParaRPr>
          </a:p>
        </p:txBody>
      </p:sp>
      <p:sp>
        <p:nvSpPr>
          <p:cNvPr id="44" name="タイトル 1"/>
          <p:cNvSpPr txBox="1">
            <a:spLocks/>
          </p:cNvSpPr>
          <p:nvPr/>
        </p:nvSpPr>
        <p:spPr>
          <a:xfrm>
            <a:off x="6137332" y="4222175"/>
            <a:ext cx="2977324" cy="319106"/>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320"/>
              </a:lnSpc>
            </a:pPr>
            <a:r>
              <a:rPr lang="ja-JP" altLang="en-US" sz="1100" b="1" dirty="0">
                <a:solidFill>
                  <a:schemeClr val="bg1"/>
                </a:solidFill>
                <a:latin typeface="Meiryo UI" panose="020B0604030504040204" pitchFamily="50" charset="-128"/>
                <a:ea typeface="Meiryo UI" panose="020B0604030504040204" pitchFamily="50" charset="-128"/>
              </a:rPr>
              <a:t>第</a:t>
            </a:r>
            <a:r>
              <a:rPr lang="en-US" altLang="ja-JP" sz="1100" b="1" dirty="0">
                <a:solidFill>
                  <a:schemeClr val="bg1"/>
                </a:solidFill>
                <a:latin typeface="Meiryo UI" panose="020B0604030504040204" pitchFamily="50" charset="-128"/>
                <a:ea typeface="Meiryo UI" panose="020B0604030504040204" pitchFamily="50" charset="-128"/>
              </a:rPr>
              <a:t>4</a:t>
            </a:r>
            <a:r>
              <a:rPr lang="ja-JP" altLang="en-US" sz="1100" b="1" dirty="0">
                <a:solidFill>
                  <a:schemeClr val="bg1"/>
                </a:solidFill>
                <a:latin typeface="Meiryo UI" panose="020B0604030504040204" pitchFamily="50" charset="-128"/>
                <a:ea typeface="Meiryo UI" panose="020B0604030504040204" pitchFamily="50" charset="-128"/>
              </a:rPr>
              <a:t>章　地域における障がい者等への</a:t>
            </a:r>
            <a:endParaRPr lang="en-US" altLang="ja-JP" sz="1100" b="1" dirty="0">
              <a:solidFill>
                <a:schemeClr val="bg1"/>
              </a:solidFill>
              <a:latin typeface="Meiryo UI" panose="020B0604030504040204" pitchFamily="50" charset="-128"/>
              <a:ea typeface="Meiryo UI" panose="020B0604030504040204" pitchFamily="50" charset="-128"/>
            </a:endParaRPr>
          </a:p>
          <a:p>
            <a:pPr algn="l">
              <a:lnSpc>
                <a:spcPts val="1320"/>
              </a:lnSpc>
            </a:pPr>
            <a:r>
              <a:rPr lang="ja-JP" altLang="en-US" sz="1100" b="1" dirty="0">
                <a:solidFill>
                  <a:schemeClr val="bg1"/>
                </a:solidFill>
                <a:latin typeface="Meiryo UI" panose="020B0604030504040204" pitchFamily="50" charset="-128"/>
                <a:ea typeface="Meiryo UI" panose="020B0604030504040204" pitchFamily="50" charset="-128"/>
              </a:rPr>
              <a:t>　　　　　支援体制の再構築に向けた提言      </a:t>
            </a:r>
          </a:p>
        </p:txBody>
      </p:sp>
      <p:sp>
        <p:nvSpPr>
          <p:cNvPr id="24" name="タイトル 1"/>
          <p:cNvSpPr txBox="1">
            <a:spLocks/>
          </p:cNvSpPr>
          <p:nvPr/>
        </p:nvSpPr>
        <p:spPr>
          <a:xfrm>
            <a:off x="45512" y="5779591"/>
            <a:ext cx="5893188" cy="229654"/>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      第</a:t>
            </a:r>
            <a:r>
              <a:rPr lang="en-US" altLang="ja-JP" sz="1100" b="1" dirty="0">
                <a:solidFill>
                  <a:schemeClr val="bg1"/>
                </a:solidFill>
                <a:latin typeface="Meiryo UI" panose="020B0604030504040204" pitchFamily="50" charset="-128"/>
                <a:ea typeface="Meiryo UI" panose="020B0604030504040204" pitchFamily="50" charset="-128"/>
              </a:rPr>
              <a:t>3</a:t>
            </a:r>
            <a:r>
              <a:rPr lang="ja-JP" altLang="en-US" sz="1100" b="1" dirty="0">
                <a:solidFill>
                  <a:schemeClr val="bg1"/>
                </a:solidFill>
                <a:latin typeface="Meiryo UI" panose="020B0604030504040204" pitchFamily="50" charset="-128"/>
                <a:ea typeface="Meiryo UI" panose="020B0604030504040204" pitchFamily="50" charset="-128"/>
              </a:rPr>
              <a:t>章　地域における障がい者支援施設に求められる機能</a:t>
            </a:r>
          </a:p>
        </p:txBody>
      </p:sp>
      <p:sp>
        <p:nvSpPr>
          <p:cNvPr id="26" name="四角形: 角を丸くする 1">
            <a:extLst>
              <a:ext uri="{FF2B5EF4-FFF2-40B4-BE49-F238E27FC236}">
                <a16:creationId xmlns:a16="http://schemas.microsoft.com/office/drawing/2014/main" id="{545282AF-7933-48F0-B2BC-16A22CEFB14D}"/>
              </a:ext>
            </a:extLst>
          </p:cNvPr>
          <p:cNvSpPr/>
          <p:nvPr/>
        </p:nvSpPr>
        <p:spPr>
          <a:xfrm>
            <a:off x="3023984" y="4441180"/>
            <a:ext cx="1404000" cy="1249554"/>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サービス提供機能の充実</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地域生活を支えるために地域の</a:t>
            </a:r>
            <a:r>
              <a:rPr lang="ja-JP" altLang="en-US" sz="1050" dirty="0" err="1">
                <a:solidFill>
                  <a:schemeClr val="tx1"/>
                </a:solidFill>
                <a:latin typeface="Meiryo UI" panose="020B0604030504040204" pitchFamily="50" charset="-128"/>
                <a:ea typeface="Meiryo UI" panose="020B0604030504040204" pitchFamily="50" charset="-128"/>
              </a:rPr>
              <a:t>障がい</a:t>
            </a:r>
            <a:r>
              <a:rPr lang="ja-JP" altLang="en-US" sz="1050" dirty="0">
                <a:solidFill>
                  <a:schemeClr val="tx1"/>
                </a:solidFill>
                <a:latin typeface="Meiryo UI" panose="020B0604030504040204" pitchFamily="50" charset="-128"/>
                <a:ea typeface="Meiryo UI" panose="020B0604030504040204" pitchFamily="50" charset="-128"/>
              </a:rPr>
              <a:t>福祉サービス提供体制を充実</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27" name="四角形: 角を丸くする 1">
            <a:extLst>
              <a:ext uri="{FF2B5EF4-FFF2-40B4-BE49-F238E27FC236}">
                <a16:creationId xmlns:a16="http://schemas.microsoft.com/office/drawing/2014/main" id="{545282AF-7933-48F0-B2BC-16A22CEFB14D}"/>
              </a:ext>
            </a:extLst>
          </p:cNvPr>
          <p:cNvSpPr/>
          <p:nvPr/>
        </p:nvSpPr>
        <p:spPr>
          <a:xfrm>
            <a:off x="143664" y="4448634"/>
            <a:ext cx="1404000" cy="1242101"/>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本人中心支援の理念の浸透</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本人中心の支援を実現していくための意思決定支援及び情報の保障の充実</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9" name="四角形: 角を丸くする 1">
            <a:extLst>
              <a:ext uri="{FF2B5EF4-FFF2-40B4-BE49-F238E27FC236}">
                <a16:creationId xmlns:a16="http://schemas.microsoft.com/office/drawing/2014/main" id="{545282AF-7933-48F0-B2BC-16A22CEFB14D}"/>
              </a:ext>
            </a:extLst>
          </p:cNvPr>
          <p:cNvSpPr/>
          <p:nvPr/>
        </p:nvSpPr>
        <p:spPr>
          <a:xfrm>
            <a:off x="4479842" y="4437112"/>
            <a:ext cx="1404000" cy="1259830"/>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連携体制の整備</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地域移行後も障がい者・家族・介護者等が安心して地域生活を送れるような連携体制の構築</a:t>
            </a:r>
            <a:endParaRPr lang="en-US" altLang="ja-JP" sz="1050" dirty="0">
              <a:solidFill>
                <a:schemeClr val="tx1"/>
              </a:solidFill>
              <a:latin typeface="+mn-ea"/>
            </a:endParaRPr>
          </a:p>
        </p:txBody>
      </p:sp>
      <p:sp>
        <p:nvSpPr>
          <p:cNvPr id="30" name="四角形: 角を丸くする 1">
            <a:extLst>
              <a:ext uri="{FF2B5EF4-FFF2-40B4-BE49-F238E27FC236}">
                <a16:creationId xmlns:a16="http://schemas.microsoft.com/office/drawing/2014/main" id="{545282AF-7933-48F0-B2BC-16A22CEFB14D}"/>
              </a:ext>
            </a:extLst>
          </p:cNvPr>
          <p:cNvSpPr/>
          <p:nvPr/>
        </p:nvSpPr>
        <p:spPr>
          <a:xfrm>
            <a:off x="1583824" y="4441181"/>
            <a:ext cx="1404000" cy="1249554"/>
          </a:xfrm>
          <a:prstGeom prst="roundRect">
            <a:avLst>
              <a:gd name="adj" fmla="val 4808"/>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lang="ja-JP" altLang="en-US" sz="1200" b="1" dirty="0">
                <a:solidFill>
                  <a:schemeClr val="tx1"/>
                </a:solidFill>
                <a:latin typeface="Meiryo UI" panose="020B0604030504040204" pitchFamily="50" charset="-128"/>
                <a:ea typeface="Meiryo UI" panose="020B0604030504040204" pitchFamily="50" charset="-128"/>
              </a:rPr>
              <a:t>相談支援体制の整備</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地域移行を促進し、地域生活を支援するための相談支援の役割分担と業務内容の明確化</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タイトル 1"/>
          <p:cNvSpPr txBox="1">
            <a:spLocks/>
          </p:cNvSpPr>
          <p:nvPr/>
        </p:nvSpPr>
        <p:spPr>
          <a:xfrm>
            <a:off x="-6153" y="-7650"/>
            <a:ext cx="9077585" cy="385367"/>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基盤整備</a:t>
            </a:r>
            <a:r>
              <a:rPr lang="ja-JP" altLang="en-US" sz="1800" b="1">
                <a:solidFill>
                  <a:schemeClr val="bg1"/>
                </a:solidFill>
                <a:latin typeface="Meiryo UI" panose="020B0604030504040204" pitchFamily="50" charset="-128"/>
                <a:ea typeface="Meiryo UI" panose="020B0604030504040204" pitchFamily="50" charset="-128"/>
              </a:rPr>
              <a:t>促進ワーキンググループの実施状況</a:t>
            </a:r>
            <a:endParaRPr lang="ja-JP" altLang="en-US" sz="1800" b="1" dirty="0">
              <a:solidFill>
                <a:schemeClr val="bg1"/>
              </a:solidFill>
              <a:latin typeface="Meiryo UI" panose="020B0604030504040204" pitchFamily="50" charset="-128"/>
              <a:ea typeface="Meiryo UI" panose="020B0604030504040204" pitchFamily="50" charset="-128"/>
            </a:endParaRPr>
          </a:p>
        </p:txBody>
      </p:sp>
      <p:pic>
        <p:nvPicPr>
          <p:cNvPr id="25" name="図 24"/>
          <p:cNvPicPr>
            <a:picLocks noChangeAspect="1"/>
          </p:cNvPicPr>
          <p:nvPr/>
        </p:nvPicPr>
        <p:blipFill rotWithShape="1">
          <a:blip r:embed="rId2"/>
          <a:srcRect l="2877"/>
          <a:stretch/>
        </p:blipFill>
        <p:spPr>
          <a:xfrm>
            <a:off x="5744658" y="636480"/>
            <a:ext cx="3326774" cy="1309993"/>
          </a:xfrm>
          <a:prstGeom prst="rect">
            <a:avLst/>
          </a:prstGeom>
        </p:spPr>
      </p:pic>
      <p:sp>
        <p:nvSpPr>
          <p:cNvPr id="2" name="正方形/長方形 1"/>
          <p:cNvSpPr/>
          <p:nvPr/>
        </p:nvSpPr>
        <p:spPr>
          <a:xfrm>
            <a:off x="45510" y="3747551"/>
            <a:ext cx="9025921" cy="40152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タイトル 1"/>
          <p:cNvSpPr txBox="1">
            <a:spLocks/>
          </p:cNvSpPr>
          <p:nvPr/>
        </p:nvSpPr>
        <p:spPr>
          <a:xfrm>
            <a:off x="196714" y="4221089"/>
            <a:ext cx="5741986" cy="252956"/>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     第</a:t>
            </a:r>
            <a:r>
              <a:rPr lang="en-US" altLang="ja-JP" sz="1100" b="1" dirty="0">
                <a:solidFill>
                  <a:schemeClr val="bg1"/>
                </a:solidFill>
                <a:latin typeface="Meiryo UI" panose="020B0604030504040204" pitchFamily="50" charset="-128"/>
                <a:ea typeface="Meiryo UI" panose="020B0604030504040204" pitchFamily="50" charset="-128"/>
              </a:rPr>
              <a:t>3</a:t>
            </a:r>
            <a:r>
              <a:rPr lang="ja-JP" altLang="en-US" sz="1100" b="1" dirty="0">
                <a:solidFill>
                  <a:schemeClr val="bg1"/>
                </a:solidFill>
                <a:latin typeface="Meiryo UI" panose="020B0604030504040204" pitchFamily="50" charset="-128"/>
                <a:ea typeface="Meiryo UI" panose="020B0604030504040204" pitchFamily="50" charset="-128"/>
              </a:rPr>
              <a:t>章　行政・地域に求められる支援体制と連携体制</a:t>
            </a:r>
          </a:p>
        </p:txBody>
      </p:sp>
      <p:sp>
        <p:nvSpPr>
          <p:cNvPr id="8" name="正方形/長方形 7">
            <a:extLst>
              <a:ext uri="{FF2B5EF4-FFF2-40B4-BE49-F238E27FC236}">
                <a16:creationId xmlns:a16="http://schemas.microsoft.com/office/drawing/2014/main" id="{29F67582-DFBB-4AB7-9E74-21E90837CC6D}"/>
              </a:ext>
            </a:extLst>
          </p:cNvPr>
          <p:cNvSpPr/>
          <p:nvPr/>
        </p:nvSpPr>
        <p:spPr>
          <a:xfrm>
            <a:off x="5981654" y="4222175"/>
            <a:ext cx="174522" cy="2589079"/>
          </a:xfrm>
          <a:prstGeom prst="rect">
            <a:avLst/>
          </a:prstGeom>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lang="ja-JP" altLang="en-US" sz="1400" dirty="0"/>
              <a:t>提言（</a:t>
            </a:r>
            <a:r>
              <a:rPr kumimoji="1" lang="ja-JP" altLang="en-US" sz="1400" dirty="0"/>
              <a:t>今後の検討内容）</a:t>
            </a:r>
          </a:p>
        </p:txBody>
      </p:sp>
      <p:sp>
        <p:nvSpPr>
          <p:cNvPr id="36" name="正方形/長方形 35">
            <a:extLst>
              <a:ext uri="{FF2B5EF4-FFF2-40B4-BE49-F238E27FC236}">
                <a16:creationId xmlns:a16="http://schemas.microsoft.com/office/drawing/2014/main" id="{68FA4013-50FA-42CA-B3C2-ED9B441456A3}"/>
              </a:ext>
            </a:extLst>
          </p:cNvPr>
          <p:cNvSpPr/>
          <p:nvPr/>
        </p:nvSpPr>
        <p:spPr>
          <a:xfrm>
            <a:off x="22192" y="4221087"/>
            <a:ext cx="174522" cy="2589079"/>
          </a:xfrm>
          <a:prstGeom prst="rect">
            <a:avLst/>
          </a:prstGeom>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t>求められる体制・機能</a:t>
            </a:r>
          </a:p>
        </p:txBody>
      </p:sp>
      <p:sp>
        <p:nvSpPr>
          <p:cNvPr id="40" name="テキスト ボックス 39">
            <a:extLst>
              <a:ext uri="{FF2B5EF4-FFF2-40B4-BE49-F238E27FC236}">
                <a16:creationId xmlns:a16="http://schemas.microsoft.com/office/drawing/2014/main" id="{5C635E27-03D2-4ED2-B63E-7CC0291A1E51}"/>
              </a:ext>
            </a:extLst>
          </p:cNvPr>
          <p:cNvSpPr txBox="1"/>
          <p:nvPr/>
        </p:nvSpPr>
        <p:spPr>
          <a:xfrm>
            <a:off x="8028384" y="39538"/>
            <a:ext cx="996669"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資料１</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04BE891D-C125-439E-A6F8-AF4670492F11}"/>
              </a:ext>
            </a:extLst>
          </p:cNvPr>
          <p:cNvSpPr/>
          <p:nvPr/>
        </p:nvSpPr>
        <p:spPr>
          <a:xfrm>
            <a:off x="14552" y="2089246"/>
            <a:ext cx="9092464" cy="31311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t>大阪府障がい者自立支援協議会   提言「地域における障がい者等への支援体制について」（</a:t>
            </a:r>
            <a:r>
              <a:rPr kumimoji="1" lang="en-US" altLang="ja-JP" sz="1400" dirty="0"/>
              <a:t>R5.3</a:t>
            </a:r>
            <a:r>
              <a:rPr kumimoji="1" lang="ja-JP" altLang="en-US" sz="1400" dirty="0"/>
              <a:t>）</a:t>
            </a:r>
          </a:p>
        </p:txBody>
      </p:sp>
      <p:sp>
        <p:nvSpPr>
          <p:cNvPr id="12" name="正方形/長方形 11">
            <a:extLst>
              <a:ext uri="{FF2B5EF4-FFF2-40B4-BE49-F238E27FC236}">
                <a16:creationId xmlns:a16="http://schemas.microsoft.com/office/drawing/2014/main" id="{0E1BC087-EF51-4833-AB85-8E8D98A6FD3B}"/>
              </a:ext>
            </a:extLst>
          </p:cNvPr>
          <p:cNvSpPr/>
          <p:nvPr/>
        </p:nvSpPr>
        <p:spPr>
          <a:xfrm>
            <a:off x="32776" y="2107771"/>
            <a:ext cx="9075728" cy="46935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4343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38255"/>
            <a:ext cx="9137847" cy="29867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b="1" dirty="0">
                <a:solidFill>
                  <a:schemeClr val="bg1"/>
                </a:solidFill>
                <a:latin typeface="Meiryo UI" panose="020B0604030504040204" pitchFamily="50" charset="-128"/>
                <a:ea typeface="Meiryo UI" panose="020B0604030504040204" pitchFamily="50" charset="-128"/>
              </a:rPr>
              <a:t>基盤整備促進ワーキンググループ　検討項目（令和５年度～　）</a:t>
            </a:r>
          </a:p>
        </p:txBody>
      </p:sp>
      <p:graphicFrame>
        <p:nvGraphicFramePr>
          <p:cNvPr id="5" name="表 4"/>
          <p:cNvGraphicFramePr>
            <a:graphicFrameLocks noGrp="1"/>
          </p:cNvGraphicFramePr>
          <p:nvPr>
            <p:extLst>
              <p:ext uri="{D42A27DB-BD31-4B8C-83A1-F6EECF244321}">
                <p14:modId xmlns:p14="http://schemas.microsoft.com/office/powerpoint/2010/main" val="1660993199"/>
              </p:ext>
            </p:extLst>
          </p:nvPr>
        </p:nvGraphicFramePr>
        <p:xfrm>
          <a:off x="0" y="364766"/>
          <a:ext cx="9131693" cy="5680299"/>
        </p:xfrm>
        <a:graphic>
          <a:graphicData uri="http://schemas.openxmlformats.org/drawingml/2006/table">
            <a:tbl>
              <a:tblPr firstRow="1" bandRow="1">
                <a:tableStyleId>{5C22544A-7EE6-4342-B048-85BDC9FD1C3A}</a:tableStyleId>
              </a:tblPr>
              <a:tblGrid>
                <a:gridCol w="4061790">
                  <a:extLst>
                    <a:ext uri="{9D8B030D-6E8A-4147-A177-3AD203B41FA5}">
                      <a16:colId xmlns:a16="http://schemas.microsoft.com/office/drawing/2014/main" val="3496820683"/>
                    </a:ext>
                  </a:extLst>
                </a:gridCol>
                <a:gridCol w="792088">
                  <a:extLst>
                    <a:ext uri="{9D8B030D-6E8A-4147-A177-3AD203B41FA5}">
                      <a16:colId xmlns:a16="http://schemas.microsoft.com/office/drawing/2014/main" val="948637412"/>
                    </a:ext>
                  </a:extLst>
                </a:gridCol>
                <a:gridCol w="2526434">
                  <a:extLst>
                    <a:ext uri="{9D8B030D-6E8A-4147-A177-3AD203B41FA5}">
                      <a16:colId xmlns:a16="http://schemas.microsoft.com/office/drawing/2014/main" val="3592681040"/>
                    </a:ext>
                  </a:extLst>
                </a:gridCol>
                <a:gridCol w="1751381">
                  <a:extLst>
                    <a:ext uri="{9D8B030D-6E8A-4147-A177-3AD203B41FA5}">
                      <a16:colId xmlns:a16="http://schemas.microsoft.com/office/drawing/2014/main" val="550780301"/>
                    </a:ext>
                  </a:extLst>
                </a:gridCol>
              </a:tblGrid>
              <a:tr h="2569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提言 「地域における障がい者等への支援体制について」</a:t>
                      </a: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bg1"/>
                          </a:solidFill>
                          <a:latin typeface="Meiryo UI" panose="020B0604030504040204" pitchFamily="50" charset="-128"/>
                          <a:ea typeface="Meiryo UI" panose="020B0604030504040204" pitchFamily="50" charset="-128"/>
                        </a:rPr>
                        <a:t>項目</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bg1"/>
                          </a:solidFill>
                          <a:latin typeface="Meiryo UI" panose="020B0604030504040204" pitchFamily="50" charset="-128"/>
                          <a:ea typeface="Meiryo UI" panose="020B0604030504040204" pitchFamily="50" charset="-128"/>
                        </a:rPr>
                        <a:t>現在の取組み（</a:t>
                      </a:r>
                      <a:r>
                        <a:rPr lang="en-US" altLang="ja-JP" sz="1100" dirty="0">
                          <a:solidFill>
                            <a:schemeClr val="bg1"/>
                          </a:solidFill>
                          <a:latin typeface="Meiryo UI" panose="020B0604030504040204" pitchFamily="50" charset="-128"/>
                          <a:ea typeface="Meiryo UI" panose="020B0604030504040204" pitchFamily="50" charset="-128"/>
                        </a:rPr>
                        <a:t>R5</a:t>
                      </a:r>
                      <a:r>
                        <a:rPr lang="ja-JP" altLang="en-US" sz="1100" dirty="0">
                          <a:solidFill>
                            <a:schemeClr val="bg1"/>
                          </a:solidFill>
                          <a:latin typeface="Meiryo UI" panose="020B0604030504040204" pitchFamily="50" charset="-128"/>
                          <a:ea typeface="Meiryo UI" panose="020B0604030504040204" pitchFamily="50" charset="-128"/>
                        </a:rPr>
                        <a:t>～</a:t>
                      </a:r>
                      <a:r>
                        <a:rPr lang="en-US" altLang="ja-JP" sz="1100" dirty="0">
                          <a:solidFill>
                            <a:schemeClr val="bg1"/>
                          </a:solidFill>
                          <a:latin typeface="Meiryo UI" panose="020B0604030504040204" pitchFamily="50" charset="-128"/>
                          <a:ea typeface="Meiryo UI" panose="020B0604030504040204" pitchFamily="50" charset="-128"/>
                        </a:rPr>
                        <a:t>R6</a:t>
                      </a:r>
                      <a:r>
                        <a:rPr lang="ja-JP" altLang="en-US" sz="1100" dirty="0">
                          <a:solidFill>
                            <a:schemeClr val="bg1"/>
                          </a:solidFill>
                          <a:latin typeface="Meiryo UI" panose="020B0604030504040204" pitchFamily="50" charset="-128"/>
                          <a:ea typeface="Meiryo UI" panose="020B0604030504040204" pitchFamily="50" charset="-128"/>
                        </a:rPr>
                        <a:t>）</a:t>
                      </a:r>
                    </a:p>
                  </a:txBody>
                  <a:tcPr/>
                </a:tc>
                <a:tc>
                  <a:txBody>
                    <a:bodyPr/>
                    <a:lstStyle/>
                    <a:p>
                      <a:pPr algn="ctr"/>
                      <a:r>
                        <a:rPr kumimoji="1" lang="en-US" altLang="ja-JP" sz="1100" dirty="0">
                          <a:latin typeface="Meiryo UI" panose="020B0604030504040204" pitchFamily="50" charset="-128"/>
                          <a:ea typeface="Meiryo UI" panose="020B0604030504040204" pitchFamily="50" charset="-128"/>
                        </a:rPr>
                        <a:t>R7 </a:t>
                      </a:r>
                      <a:r>
                        <a:rPr kumimoji="1" lang="ja-JP" altLang="en-US" sz="1100" dirty="0">
                          <a:latin typeface="Meiryo UI" panose="020B0604030504040204" pitchFamily="50" charset="-128"/>
                          <a:ea typeface="Meiryo UI" panose="020B0604030504040204" pitchFamily="50" charset="-128"/>
                        </a:rPr>
                        <a:t>施策の方向性（案）</a:t>
                      </a:r>
                    </a:p>
                  </a:txBody>
                  <a:tcPr/>
                </a:tc>
                <a:extLst>
                  <a:ext uri="{0D108BD9-81ED-4DB2-BD59-A6C34878D82A}">
                    <a16:rowId xmlns:a16="http://schemas.microsoft.com/office/drawing/2014/main" val="3254039995"/>
                  </a:ext>
                </a:extLst>
              </a:tr>
              <a:tr h="934478">
                <a:tc>
                  <a:txBody>
                    <a:bodyPr/>
                    <a:lstStyle/>
                    <a:p>
                      <a:pPr>
                        <a:lnSpc>
                          <a:spcPts val="1250"/>
                        </a:lnSpc>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入所時、入所中等の地域移行に向けた認識の形成と共有</a:t>
                      </a:r>
                      <a:r>
                        <a:rPr kumimoji="1" lang="en-US" altLang="ja-JP" sz="1100" b="1" dirty="0">
                          <a:latin typeface="Meiryo UI" panose="020B0604030504040204" pitchFamily="50" charset="-128"/>
                          <a:ea typeface="Meiryo UI" panose="020B0604030504040204" pitchFamily="50" charset="-128"/>
                        </a:rPr>
                        <a:t>】</a:t>
                      </a:r>
                    </a:p>
                    <a:p>
                      <a:pPr marL="0" indent="0">
                        <a:lnSpc>
                          <a:spcPct val="100000"/>
                        </a:lnSpc>
                        <a:buFont typeface="Wingdings" panose="05000000000000000000" pitchFamily="2" charset="2"/>
                        <a:buNone/>
                      </a:pPr>
                      <a:r>
                        <a:rPr kumimoji="1" lang="ja-JP" altLang="en-US" sz="900" dirty="0">
                          <a:latin typeface="Meiryo UI" panose="020B0604030504040204" pitchFamily="50" charset="-128"/>
                          <a:ea typeface="Meiryo UI" panose="020B0604030504040204" pitchFamily="50" charset="-128"/>
                        </a:rPr>
                        <a:t>◆市町村や基幹Ｃによる施設や入所者、家族等への働きかけ</a:t>
                      </a:r>
                      <a:endParaRPr kumimoji="1" lang="en-US" altLang="ja-JP" sz="900" dirty="0">
                        <a:latin typeface="Meiryo UI" panose="020B0604030504040204" pitchFamily="50" charset="-128"/>
                        <a:ea typeface="Meiryo UI" panose="020B0604030504040204" pitchFamily="50" charset="-128"/>
                      </a:endParaRPr>
                    </a:p>
                    <a:p>
                      <a:pPr marL="0" indent="0">
                        <a:lnSpc>
                          <a:spcPct val="100000"/>
                        </a:lnSpc>
                        <a:buFont typeface="Wingdings" panose="05000000000000000000" pitchFamily="2" charset="2"/>
                        <a:buNone/>
                      </a:pPr>
                      <a:r>
                        <a:rPr kumimoji="1" lang="ja-JP" altLang="en-US" sz="900" dirty="0">
                          <a:latin typeface="Meiryo UI" panose="020B0604030504040204" pitchFamily="50" charset="-128"/>
                          <a:ea typeface="Meiryo UI" panose="020B0604030504040204" pitchFamily="50" charset="-128"/>
                        </a:rPr>
                        <a:t>◆基幹</a:t>
                      </a:r>
                      <a:r>
                        <a:rPr kumimoji="1" lang="en-US" altLang="ja-JP" sz="900" dirty="0">
                          <a:latin typeface="Meiryo UI" panose="020B0604030504040204" pitchFamily="50" charset="-128"/>
                          <a:ea typeface="Meiryo UI" panose="020B0604030504040204" pitchFamily="50" charset="-128"/>
                        </a:rPr>
                        <a:t>C</a:t>
                      </a:r>
                      <a:r>
                        <a:rPr kumimoji="1" lang="ja-JP" altLang="en-US" sz="900" dirty="0">
                          <a:latin typeface="Meiryo UI" panose="020B0604030504040204" pitchFamily="50" charset="-128"/>
                          <a:ea typeface="Meiryo UI" panose="020B0604030504040204" pitchFamily="50" charset="-128"/>
                        </a:rPr>
                        <a:t>による</a:t>
                      </a:r>
                      <a:r>
                        <a:rPr kumimoji="1" lang="en-US" altLang="ja-JP" sz="900" dirty="0">
                          <a:latin typeface="Meiryo UI" panose="020B0604030504040204" pitchFamily="50" charset="-128"/>
                          <a:ea typeface="Meiryo UI" panose="020B0604030504040204" pitchFamily="50" charset="-128"/>
                        </a:rPr>
                        <a:t>SV</a:t>
                      </a:r>
                      <a:r>
                        <a:rPr kumimoji="1" lang="ja-JP" altLang="en-US" sz="900" dirty="0">
                          <a:latin typeface="Meiryo UI" panose="020B0604030504040204" pitchFamily="50" charset="-128"/>
                          <a:ea typeface="Meiryo UI" panose="020B0604030504040204" pitchFamily="50" charset="-128"/>
                        </a:rPr>
                        <a:t>派遣や地域移行担当職員設置の働きかけ</a:t>
                      </a:r>
                      <a:endParaRPr kumimoji="1" lang="en-US" altLang="ja-JP" sz="900" dirty="0">
                        <a:latin typeface="Meiryo UI" panose="020B0604030504040204" pitchFamily="50" charset="-128"/>
                        <a:ea typeface="Meiryo UI" panose="020B0604030504040204" pitchFamily="50" charset="-128"/>
                      </a:endParaRPr>
                    </a:p>
                    <a:p>
                      <a:pPr marL="0" indent="0">
                        <a:lnSpc>
                          <a:spcPct val="100000"/>
                        </a:lnSpc>
                        <a:buFont typeface="Wingdings" panose="05000000000000000000" pitchFamily="2" charset="2"/>
                        <a:buNone/>
                      </a:pPr>
                      <a:r>
                        <a:rPr kumimoji="1" lang="ja-JP" altLang="en-US" sz="900" dirty="0">
                          <a:latin typeface="Meiryo UI" panose="020B0604030504040204" pitchFamily="50" charset="-128"/>
                          <a:ea typeface="Meiryo UI" panose="020B0604030504040204" pitchFamily="50" charset="-128"/>
                        </a:rPr>
                        <a:t>◆地域資源との連携調整や地域住民の理解促進の検討</a:t>
                      </a:r>
                      <a:endParaRPr kumimoji="1" lang="en-US" altLang="ja-JP" sz="900" dirty="0">
                        <a:latin typeface="Meiryo UI" panose="020B0604030504040204" pitchFamily="50" charset="-128"/>
                        <a:ea typeface="Meiryo UI" panose="020B0604030504040204" pitchFamily="50" charset="-128"/>
                      </a:endParaRPr>
                    </a:p>
                    <a:p>
                      <a:pPr marL="0" indent="0">
                        <a:lnSpc>
                          <a:spcPct val="100000"/>
                        </a:lnSpc>
                        <a:buFont typeface="Wingdings" panose="05000000000000000000" pitchFamily="2" charset="2"/>
                        <a:buNone/>
                      </a:pPr>
                      <a:r>
                        <a:rPr kumimoji="1" lang="ja-JP" altLang="en-US" sz="900" dirty="0">
                          <a:latin typeface="Meiryo UI" panose="020B0604030504040204" pitchFamily="50" charset="-128"/>
                          <a:ea typeface="Meiryo UI" panose="020B0604030504040204" pitchFamily="50" charset="-128"/>
                        </a:rPr>
                        <a:t>◆入所希望者への施設以外での地域生活継続の働きかけ</a:t>
                      </a:r>
                      <a:endParaRPr kumimoji="1" lang="en-US" altLang="ja-JP" sz="900" dirty="0">
                        <a:latin typeface="Meiryo UI" panose="020B0604030504040204" pitchFamily="50" charset="-128"/>
                        <a:ea typeface="Meiryo UI" panose="020B0604030504040204" pitchFamily="50" charset="-128"/>
                      </a:endParaRPr>
                    </a:p>
                    <a:p>
                      <a:pPr marL="0" indent="0">
                        <a:lnSpc>
                          <a:spcPct val="100000"/>
                        </a:lnSpc>
                        <a:buFont typeface="Wingdings" panose="05000000000000000000" pitchFamily="2" charset="2"/>
                        <a:buNone/>
                      </a:pPr>
                      <a:r>
                        <a:rPr kumimoji="1" lang="ja-JP" altLang="en-US" sz="900" dirty="0">
                          <a:latin typeface="Meiryo UI" panose="020B0604030504040204" pitchFamily="50" charset="-128"/>
                          <a:ea typeface="Meiryo UI" panose="020B0604030504040204" pitchFamily="50" charset="-128"/>
                        </a:rPr>
                        <a:t>◆市町村や基幹Ｃへのコーディネーター等の配置</a:t>
                      </a:r>
                      <a:endParaRPr kumimoji="1" lang="en-US" altLang="ja-JP" sz="9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rowSpan="2">
                  <a:txBody>
                    <a:bodyPr/>
                    <a:lstStyle/>
                    <a:p>
                      <a:pPr marL="0" marR="0" lvl="0" indent="0" algn="l" defTabSz="914400" rtl="0" eaLnBrk="1" fontAlgn="auto" latinLnBrk="0" hangingPunct="1">
                        <a:lnSpc>
                          <a:spcPts val="125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【1】</a:t>
                      </a: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入所時、入所中等の地域移行に向けた働きかけ</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rowSpan="4">
                  <a:txBody>
                    <a:bodyPr/>
                    <a:lstStyle/>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dirty="0">
                          <a:latin typeface="Meiryo UI" panose="020B0604030504040204" pitchFamily="50" charset="-128"/>
                          <a:ea typeface="Meiryo UI" panose="020B0604030504040204" pitchFamily="50" charset="-128"/>
                        </a:rPr>
                        <a:t>①施設入所の待機者に関する実態調査</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dirty="0">
                          <a:latin typeface="Meiryo UI" panose="020B0604030504040204" pitchFamily="50" charset="-128"/>
                          <a:ea typeface="Meiryo UI" panose="020B0604030504040204" pitchFamily="50" charset="-128"/>
                        </a:rPr>
                        <a:t>＜対象＞　府内全市町村</a:t>
                      </a:r>
                      <a:endParaRPr kumimoji="1" lang="en-US" altLang="ja-JP" sz="1050" b="0" dirty="0">
                        <a:latin typeface="Meiryo UI" panose="020B0604030504040204" pitchFamily="50" charset="-128"/>
                        <a:ea typeface="Meiryo UI" panose="020B0604030504040204" pitchFamily="50" charset="-128"/>
                      </a:endParaRPr>
                    </a:p>
                    <a:p>
                      <a:pPr marL="449263" marR="0" lvl="0" indent="-449263" algn="l" defTabSz="914400" rtl="0" eaLnBrk="1" fontAlgn="auto" latinLnBrk="0" hangingPunct="1">
                        <a:lnSpc>
                          <a:spcPts val="1250"/>
                        </a:lnSpc>
                        <a:spcBef>
                          <a:spcPts val="0"/>
                        </a:spcBef>
                        <a:spcAft>
                          <a:spcPts val="0"/>
                        </a:spcAft>
                        <a:buClrTx/>
                        <a:buSzTx/>
                        <a:buFont typeface="Wingdings" panose="05000000000000000000" pitchFamily="2" charset="2"/>
                        <a:buNone/>
                        <a:tabLst>
                          <a:tab pos="449263" algn="l"/>
                        </a:tabLst>
                        <a:defRPr/>
                      </a:pPr>
                      <a:r>
                        <a:rPr kumimoji="1" lang="ja-JP" altLang="en-US" sz="1050" b="0" dirty="0">
                          <a:latin typeface="Meiryo UI" panose="020B0604030504040204" pitchFamily="50" charset="-128"/>
                          <a:ea typeface="Meiryo UI" panose="020B0604030504040204" pitchFamily="50" charset="-128"/>
                        </a:rPr>
                        <a:t>＜目的＞障がい者本人や介護者の状態、地域生活への移行の可能性、市町村における地域移行への取組み等の調査</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資料</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①</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05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spc="0" baseline="0" dirty="0">
                          <a:latin typeface="Meiryo UI" panose="020B0604030504040204" pitchFamily="50" charset="-128"/>
                          <a:ea typeface="Meiryo UI" panose="020B0604030504040204" pitchFamily="50" charset="-128"/>
                        </a:rPr>
                        <a:t>②地域生活推進事業費補助金</a:t>
                      </a:r>
                      <a:endParaRPr kumimoji="1" lang="en-US" altLang="ja-JP" sz="1050" spc="0" baseline="0" dirty="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　・普及啓発事業</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　・実践モデル事業</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spc="0" baseline="0" dirty="0">
                          <a:solidFill>
                            <a:schemeClr val="tx1"/>
                          </a:solidFill>
                          <a:latin typeface="Meiryo UI" panose="020B0604030504040204" pitchFamily="50" charset="-128"/>
                          <a:ea typeface="Meiryo UI" panose="020B0604030504040204" pitchFamily="50" charset="-128"/>
                        </a:rPr>
                        <a:t>　　　　　　　　　　　　　　　　　　　</a:t>
                      </a:r>
                      <a:endParaRPr kumimoji="1" lang="en-US" altLang="ja-JP" sz="1050" b="0" spc="0" baseline="0" dirty="0">
                        <a:solidFill>
                          <a:schemeClr val="tx1"/>
                        </a:solidFill>
                        <a:latin typeface="Meiryo UI" panose="020B0604030504040204" pitchFamily="50" charset="-128"/>
                        <a:ea typeface="Meiryo UI" panose="020B0604030504040204" pitchFamily="50" charset="-128"/>
                      </a:endParaRPr>
                    </a:p>
                    <a:p>
                      <a:pPr marL="93663" marR="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spc="0" baseline="0" dirty="0">
                          <a:solidFill>
                            <a:schemeClr val="tx1"/>
                          </a:solidFill>
                          <a:latin typeface="Meiryo UI" panose="020B0604030504040204" pitchFamily="50" charset="-128"/>
                          <a:ea typeface="Meiryo UI" panose="020B0604030504040204" pitchFamily="50" charset="-128"/>
                        </a:rPr>
                        <a:t>　重度知的障がい者地域生活支援体制整備事業（コンサルテーション事業）</a:t>
                      </a:r>
                      <a:endParaRPr kumimoji="1" lang="en-US" altLang="ja-JP" sz="1050" b="0" spc="0" baseline="0" dirty="0">
                        <a:solidFill>
                          <a:schemeClr val="tx1"/>
                        </a:solidFill>
                        <a:latin typeface="Meiryo UI" panose="020B0604030504040204" pitchFamily="50" charset="-128"/>
                        <a:ea typeface="Meiryo UI" panose="020B0604030504040204" pitchFamily="50" charset="-128"/>
                      </a:endParaRPr>
                    </a:p>
                    <a:p>
                      <a:pPr marL="93663" marR="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spc="0" baseline="0" dirty="0">
                          <a:solidFill>
                            <a:schemeClr val="tx1"/>
                          </a:solidFill>
                          <a:latin typeface="Meiryo UI" panose="020B0604030504040204" pitchFamily="50" charset="-128"/>
                          <a:ea typeface="Meiryo UI" panose="020B0604030504040204" pitchFamily="50" charset="-128"/>
                        </a:rPr>
                        <a:t>　</a:t>
                      </a:r>
                      <a:r>
                        <a:rPr kumimoji="1" lang="en-US" altLang="ja-JP" sz="1050" b="0" spc="0" baseline="0" dirty="0">
                          <a:solidFill>
                            <a:schemeClr val="tx1"/>
                          </a:solidFill>
                          <a:latin typeface="Meiryo UI" panose="020B0604030504040204" pitchFamily="50" charset="-128"/>
                          <a:ea typeface="Meiryo UI" panose="020B0604030504040204" pitchFamily="50" charset="-128"/>
                        </a:rPr>
                        <a:t>※R6</a:t>
                      </a:r>
                      <a:r>
                        <a:rPr kumimoji="1" lang="ja-JP" altLang="en-US" sz="1050" b="0" spc="0" baseline="0" dirty="0">
                          <a:solidFill>
                            <a:schemeClr val="tx1"/>
                          </a:solidFill>
                          <a:latin typeface="Meiryo UI" panose="020B0604030504040204" pitchFamily="50" charset="-128"/>
                          <a:ea typeface="Meiryo UI" panose="020B0604030504040204" pitchFamily="50" charset="-128"/>
                        </a:rPr>
                        <a:t>年度で終了</a:t>
                      </a:r>
                      <a:endParaRPr kumimoji="1" lang="en-US" altLang="ja-JP" sz="1050" b="0" spc="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spc="0" baseline="0" dirty="0">
                          <a:solidFill>
                            <a:schemeClr val="tx1"/>
                          </a:solidFill>
                          <a:latin typeface="Meiryo UI" panose="020B0604030504040204" pitchFamily="50" charset="-128"/>
                          <a:ea typeface="Meiryo UI" panose="020B0604030504040204" pitchFamily="50" charset="-128"/>
                        </a:rPr>
                        <a:t>　　　　　　　　　　　　　　　　　　</a:t>
                      </a:r>
                      <a:endParaRPr kumimoji="1" lang="en-US" altLang="ja-JP" sz="1050" b="0" spc="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spc="0" baseline="0" dirty="0">
                          <a:solidFill>
                            <a:schemeClr val="tx1"/>
                          </a:solidFill>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資料</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②</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05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050" b="1" dirty="0">
                        <a:latin typeface="Meiryo UI" panose="020B0604030504040204" pitchFamily="50" charset="-128"/>
                        <a:ea typeface="Meiryo UI" panose="020B0604030504040204" pitchFamily="50" charset="-128"/>
                      </a:endParaRPr>
                    </a:p>
                    <a:p>
                      <a:pPr marL="93663" marR="0" lvl="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dirty="0">
                          <a:latin typeface="Meiryo UI" panose="020B0604030504040204" pitchFamily="50" charset="-128"/>
                          <a:ea typeface="Meiryo UI" panose="020B0604030504040204" pitchFamily="50" charset="-128"/>
                        </a:rPr>
                        <a:t>③重度障がい者グループホーム等整備事業費補助金</a:t>
                      </a:r>
                      <a:endParaRPr kumimoji="1" lang="en-US" altLang="ja-JP" sz="105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050" b="0" dirty="0">
                          <a:latin typeface="Meiryo UI" panose="020B0604030504040204" pitchFamily="50" charset="-128"/>
                          <a:ea typeface="Meiryo UI" panose="020B0604030504040204" pitchFamily="50" charset="-128"/>
                        </a:rPr>
                        <a:t>　　　　　　　　　　　　　　　　　　</a:t>
                      </a:r>
                      <a:r>
                        <a:rPr kumimoji="1" lang="ja-JP" altLang="en-US" sz="1050" b="0" spc="0" baseline="0" dirty="0">
                          <a:solidFill>
                            <a:schemeClr val="tx1"/>
                          </a:solidFill>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資料</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③</a:t>
                      </a:r>
                      <a:r>
                        <a:rPr kumimoji="1" lang="en-US" altLang="ja-JP" sz="1050" b="1"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050" b="1" dirty="0">
                        <a:latin typeface="Meiryo UI" panose="020B0604030504040204" pitchFamily="50" charset="-128"/>
                        <a:ea typeface="Meiryo UI" panose="020B0604030504040204" pitchFamily="50" charset="-128"/>
                      </a:endParaRPr>
                    </a:p>
                  </a:txBody>
                  <a:tcPr marL="36000" marR="36000">
                    <a:solidFill>
                      <a:srgbClr val="D0D8E8"/>
                    </a:solidFill>
                  </a:tcPr>
                </a:tc>
                <a:tc rowSpan="4">
                  <a:txBody>
                    <a:bodyPr/>
                    <a:lstStyle/>
                    <a:p>
                      <a:pPr marL="93663" marR="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93663" marR="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R7</a:t>
                      </a:r>
                      <a:r>
                        <a:rPr kumimoji="1" lang="ja-JP" altLang="en-US" sz="1100" b="0" dirty="0">
                          <a:solidFill>
                            <a:schemeClr val="tx1"/>
                          </a:solidFill>
                          <a:latin typeface="Meiryo UI" panose="020B0604030504040204" pitchFamily="50" charset="-128"/>
                          <a:ea typeface="Meiryo UI" panose="020B0604030504040204" pitchFamily="50" charset="-128"/>
                        </a:rPr>
                        <a:t>施設入所の待機者に関する実態調査</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＜実施時期＞</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時期未定</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93663" marR="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93663" marR="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R</a:t>
                      </a:r>
                      <a:r>
                        <a:rPr kumimoji="1" lang="ja-JP" altLang="en-US" sz="1100" b="0" dirty="0">
                          <a:solidFill>
                            <a:schemeClr val="tx1"/>
                          </a:solidFill>
                          <a:latin typeface="Meiryo UI" panose="020B0604030504040204" pitchFamily="50" charset="-128"/>
                          <a:ea typeface="Meiryo UI" panose="020B0604030504040204" pitchFamily="50" charset="-128"/>
                        </a:rPr>
                        <a:t>７地域生活推進事業費補助金</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・普及啓発事業</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・実践モデル事業</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93663" marR="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R7</a:t>
                      </a:r>
                      <a:r>
                        <a:rPr kumimoji="1" lang="ja-JP" altLang="en-US" sz="1100" b="0" dirty="0">
                          <a:solidFill>
                            <a:schemeClr val="tx1"/>
                          </a:solidFill>
                          <a:latin typeface="Meiryo UI" panose="020B0604030504040204" pitchFamily="50" charset="-128"/>
                          <a:ea typeface="Meiryo UI" panose="020B0604030504040204" pitchFamily="50" charset="-128"/>
                        </a:rPr>
                        <a:t>重度障がい者グループホーム等整備事業費補助金</a:t>
                      </a:r>
                    </a:p>
                  </a:txBody>
                  <a:tcPr>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3964224900"/>
                  </a:ext>
                </a:extLst>
              </a:tr>
              <a:tr h="1070493">
                <a:tc>
                  <a:txBody>
                    <a:bodyPr/>
                    <a:lstStyle/>
                    <a:p>
                      <a:pPr>
                        <a:lnSpc>
                          <a:spcPts val="1250"/>
                        </a:lnSpc>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暮らしの場となる</a:t>
                      </a:r>
                      <a:r>
                        <a:rPr kumimoji="1" lang="en-US" altLang="ja-JP" sz="1100" b="1" dirty="0">
                          <a:latin typeface="Meiryo UI" panose="020B0604030504040204" pitchFamily="50" charset="-128"/>
                          <a:ea typeface="Meiryo UI" panose="020B0604030504040204" pitchFamily="50" charset="-128"/>
                        </a:rPr>
                        <a:t>GH</a:t>
                      </a:r>
                      <a:r>
                        <a:rPr kumimoji="1" lang="ja-JP" altLang="en-US" sz="1100" b="1" dirty="0">
                          <a:latin typeface="Meiryo UI" panose="020B0604030504040204" pitchFamily="50" charset="-128"/>
                          <a:ea typeface="Meiryo UI" panose="020B0604030504040204" pitchFamily="50" charset="-128"/>
                        </a:rPr>
                        <a:t>等のサービス提供基盤の拡充</a:t>
                      </a:r>
                      <a:r>
                        <a:rPr kumimoji="1" lang="en-US" altLang="ja-JP" sz="1100" b="1" dirty="0">
                          <a:latin typeface="Meiryo UI" panose="020B0604030504040204" pitchFamily="50" charset="-128"/>
                          <a:ea typeface="Meiryo UI" panose="020B0604030504040204" pitchFamily="50" charset="-128"/>
                        </a:rPr>
                        <a:t>】</a:t>
                      </a:r>
                    </a:p>
                    <a:p>
                      <a:pPr marL="171450" indent="-171450">
                        <a:lnSpc>
                          <a:spcPct val="100000"/>
                        </a:lnSpc>
                        <a:buFont typeface="Wingdings" panose="05000000000000000000" pitchFamily="2" charset="2"/>
                        <a:buChar char="u"/>
                      </a:pPr>
                      <a:r>
                        <a:rPr kumimoji="1" lang="ja-JP" altLang="en-US" sz="900" dirty="0">
                          <a:latin typeface="Meiryo UI" panose="020B0604030504040204" pitchFamily="50" charset="-128"/>
                          <a:ea typeface="Meiryo UI" panose="020B0604030504040204" pitchFamily="50" charset="-128"/>
                        </a:rPr>
                        <a:t>地域の社会資源と人材確保</a:t>
                      </a:r>
                      <a:endParaRPr kumimoji="1" lang="en-US" altLang="ja-JP" sz="900" dirty="0">
                        <a:latin typeface="Meiryo UI" panose="020B0604030504040204" pitchFamily="50" charset="-128"/>
                        <a:ea typeface="Meiryo UI" panose="020B0604030504040204" pitchFamily="50" charset="-128"/>
                      </a:endParaRPr>
                    </a:p>
                    <a:p>
                      <a:pPr marL="171450" indent="-171450">
                        <a:lnSpc>
                          <a:spcPct val="100000"/>
                        </a:lnSpc>
                        <a:buFont typeface="Wingdings" panose="05000000000000000000" pitchFamily="2" charset="2"/>
                        <a:buChar char="u"/>
                      </a:pPr>
                      <a:r>
                        <a:rPr kumimoji="1" lang="ja-JP" altLang="en-US" sz="900" dirty="0">
                          <a:latin typeface="Meiryo UI" panose="020B0604030504040204" pitchFamily="50" charset="-128"/>
                          <a:ea typeface="Meiryo UI" panose="020B0604030504040204" pitchFamily="50" charset="-128"/>
                        </a:rPr>
                        <a:t>人員体制の確保</a:t>
                      </a:r>
                      <a:endParaRPr kumimoji="1" lang="en-US" altLang="ja-JP" sz="900" dirty="0">
                        <a:latin typeface="Meiryo UI" panose="020B0604030504040204" pitchFamily="50" charset="-128"/>
                        <a:ea typeface="Meiryo UI" panose="020B0604030504040204" pitchFamily="50" charset="-128"/>
                      </a:endParaRPr>
                    </a:p>
                    <a:p>
                      <a:pPr marL="171450" indent="-171450">
                        <a:lnSpc>
                          <a:spcPct val="100000"/>
                        </a:lnSpc>
                        <a:buFont typeface="Wingdings" panose="05000000000000000000" pitchFamily="2" charset="2"/>
                        <a:buChar char="u"/>
                      </a:pPr>
                      <a:r>
                        <a:rPr kumimoji="1" lang="ja-JP" altLang="en-US" sz="900" dirty="0">
                          <a:latin typeface="Meiryo UI" panose="020B0604030504040204" pitchFamily="50" charset="-128"/>
                          <a:ea typeface="Meiryo UI" panose="020B0604030504040204" pitchFamily="50" charset="-128"/>
                        </a:rPr>
                        <a:t>スキルアップ、チーム支援による統一的な対応</a:t>
                      </a:r>
                      <a:endParaRPr kumimoji="1" lang="en-US" altLang="ja-JP" sz="900" dirty="0">
                        <a:latin typeface="Meiryo UI" panose="020B0604030504040204" pitchFamily="50" charset="-128"/>
                        <a:ea typeface="Meiryo UI" panose="020B0604030504040204" pitchFamily="50" charset="-128"/>
                      </a:endParaRPr>
                    </a:p>
                    <a:p>
                      <a:pPr marL="171450" indent="-171450">
                        <a:lnSpc>
                          <a:spcPct val="100000"/>
                        </a:lnSpc>
                        <a:buFont typeface="Wingdings" panose="05000000000000000000" pitchFamily="2" charset="2"/>
                        <a:buChar char="u"/>
                      </a:pPr>
                      <a:r>
                        <a:rPr kumimoji="1" lang="ja-JP" altLang="en-US" sz="900" dirty="0">
                          <a:latin typeface="Meiryo UI" panose="020B0604030504040204" pitchFamily="50" charset="-128"/>
                          <a:ea typeface="Meiryo UI" panose="020B0604030504040204" pitchFamily="50" charset="-128"/>
                        </a:rPr>
                        <a:t>特性に合わせた環境整備</a:t>
                      </a:r>
                      <a:endParaRPr kumimoji="1" lang="en-US" altLang="ja-JP" sz="900" dirty="0">
                        <a:latin typeface="Meiryo UI" panose="020B0604030504040204" pitchFamily="50" charset="-128"/>
                        <a:ea typeface="Meiryo UI" panose="020B0604030504040204" pitchFamily="50" charset="-128"/>
                      </a:endParaRPr>
                    </a:p>
                    <a:p>
                      <a:pPr marL="171450" indent="-171450">
                        <a:lnSpc>
                          <a:spcPct val="100000"/>
                        </a:lnSpc>
                        <a:buFont typeface="Wingdings" panose="05000000000000000000" pitchFamily="2" charset="2"/>
                        <a:buChar char="u"/>
                      </a:pPr>
                      <a:r>
                        <a:rPr kumimoji="1" lang="ja-JP" altLang="en-US" sz="900" dirty="0">
                          <a:latin typeface="Meiryo UI" panose="020B0604030504040204" pitchFamily="50" charset="-128"/>
                          <a:ea typeface="Meiryo UI" panose="020B0604030504040204" pitchFamily="50" charset="-128"/>
                        </a:rPr>
                        <a:t>人的・物的なリーソース活用のための仕組み</a:t>
                      </a:r>
                      <a:endParaRPr kumimoji="1" lang="en-US" altLang="ja-JP" sz="900" dirty="0">
                        <a:latin typeface="Meiryo UI" panose="020B0604030504040204" pitchFamily="50" charset="-128"/>
                        <a:ea typeface="Meiryo UI" panose="020B0604030504040204" pitchFamily="50" charset="-128"/>
                      </a:endParaRPr>
                    </a:p>
                    <a:p>
                      <a:pPr marL="171450" indent="-171450">
                        <a:lnSpc>
                          <a:spcPct val="100000"/>
                        </a:lnSpc>
                        <a:buFont typeface="Wingdings" panose="05000000000000000000" pitchFamily="2" charset="2"/>
                        <a:buChar char="u"/>
                      </a:pPr>
                      <a:r>
                        <a:rPr kumimoji="1" lang="ja-JP" altLang="en-US" sz="900" dirty="0">
                          <a:latin typeface="Meiryo UI" panose="020B0604030504040204" pitchFamily="50" charset="-128"/>
                          <a:ea typeface="Meiryo UI" panose="020B0604030504040204" pitchFamily="50" charset="-128"/>
                        </a:rPr>
                        <a:t>日中サービス支援型</a:t>
                      </a:r>
                      <a:r>
                        <a:rPr kumimoji="1" lang="en-US" altLang="ja-JP" sz="900" dirty="0">
                          <a:latin typeface="Meiryo UI" panose="020B0604030504040204" pitchFamily="50" charset="-128"/>
                          <a:ea typeface="Meiryo UI" panose="020B0604030504040204" pitchFamily="50" charset="-128"/>
                        </a:rPr>
                        <a:t>GH</a:t>
                      </a:r>
                      <a:r>
                        <a:rPr kumimoji="1" lang="ja-JP" altLang="en-US" sz="900" dirty="0">
                          <a:latin typeface="Meiryo UI" panose="020B0604030504040204" pitchFamily="50" charset="-128"/>
                          <a:ea typeface="Meiryo UI" panose="020B0604030504040204" pitchFamily="50" charset="-128"/>
                        </a:rPr>
                        <a:t>の整備促進</a:t>
                      </a:r>
                      <a:endParaRPr kumimoji="1" lang="en-US" altLang="ja-JP" sz="9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70433371"/>
                  </a:ext>
                </a:extLst>
              </a:tr>
              <a:tr h="1234216">
                <a:tc>
                  <a:txBody>
                    <a:bodyPr/>
                    <a:lstStyle/>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en-US" altLang="ja-JP" sz="1100" b="1" dirty="0">
                          <a:latin typeface="Meiryo UI" panose="020B0604030504040204" pitchFamily="50" charset="-128"/>
                          <a:ea typeface="Meiryo UI" panose="020B0604030504040204" pitchFamily="50" charset="-128"/>
                        </a:rPr>
                        <a:t>【</a:t>
                      </a:r>
                      <a:r>
                        <a:rPr kumimoji="1" lang="ja-JP" altLang="en-US" sz="1100" b="1" dirty="0" err="1">
                          <a:latin typeface="Meiryo UI" panose="020B0604030504040204" pitchFamily="50" charset="-128"/>
                          <a:ea typeface="Meiryo UI" panose="020B0604030504040204" pitchFamily="50" charset="-128"/>
                        </a:rPr>
                        <a:t>障がい</a:t>
                      </a:r>
                      <a:r>
                        <a:rPr kumimoji="1" lang="ja-JP" altLang="en-US" sz="1100" b="1" dirty="0">
                          <a:latin typeface="Meiryo UI" panose="020B0604030504040204" pitchFamily="50" charset="-128"/>
                          <a:ea typeface="Meiryo UI" panose="020B0604030504040204" pitchFamily="50" charset="-128"/>
                        </a:rPr>
                        <a:t>者支援施設による在宅や</a:t>
                      </a:r>
                      <a:r>
                        <a:rPr kumimoji="1" lang="en-US" altLang="ja-JP" sz="1100" b="1" dirty="0">
                          <a:latin typeface="Meiryo UI" panose="020B0604030504040204" pitchFamily="50" charset="-128"/>
                          <a:ea typeface="Meiryo UI" panose="020B0604030504040204" pitchFamily="50" charset="-128"/>
                        </a:rPr>
                        <a:t>GH</a:t>
                      </a:r>
                      <a:r>
                        <a:rPr kumimoji="1" lang="ja-JP" altLang="en-US" sz="1100" b="1" dirty="0">
                          <a:latin typeface="Meiryo UI" panose="020B0604030504040204" pitchFamily="50" charset="-128"/>
                          <a:ea typeface="Meiryo UI" panose="020B0604030504040204" pitchFamily="50" charset="-128"/>
                        </a:rPr>
                        <a:t>で暮らす</a:t>
                      </a:r>
                      <a:r>
                        <a:rPr kumimoji="1" lang="ja-JP" altLang="en-US" sz="1100" b="1" dirty="0" err="1">
                          <a:latin typeface="Meiryo UI" panose="020B0604030504040204" pitchFamily="50" charset="-128"/>
                          <a:ea typeface="Meiryo UI" panose="020B0604030504040204" pitchFamily="50" charset="-128"/>
                        </a:rPr>
                        <a:t>障がい</a:t>
                      </a:r>
                      <a:r>
                        <a:rPr kumimoji="1" lang="ja-JP" altLang="en-US" sz="1100" b="1" dirty="0">
                          <a:latin typeface="Meiryo UI" panose="020B0604030504040204" pitchFamily="50" charset="-128"/>
                          <a:ea typeface="Meiryo UI" panose="020B0604030504040204" pitchFamily="50" charset="-128"/>
                        </a:rPr>
                        <a:t>者や介護者等へのバックアップ機能</a:t>
                      </a:r>
                      <a:r>
                        <a:rPr kumimoji="1" lang="en-US" altLang="ja-JP" sz="1100" b="1" dirty="0">
                          <a:latin typeface="Meiryo UI" panose="020B0604030504040204" pitchFamily="50" charset="-128"/>
                          <a:ea typeface="Meiryo UI" panose="020B0604030504040204" pitchFamily="50" charset="-128"/>
                        </a:rPr>
                        <a:t>】</a:t>
                      </a:r>
                      <a:endParaRPr kumimoji="1" lang="en-US" altLang="ja-JP" sz="1100" b="1" i="1"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i="1" dirty="0">
                          <a:latin typeface="Meiryo UI" panose="020B0604030504040204" pitchFamily="50" charset="-128"/>
                          <a:ea typeface="Meiryo UI" panose="020B0604030504040204" pitchFamily="50" charset="-128"/>
                        </a:rPr>
                        <a:t>拠点等の緊急時の受入れ・対応</a:t>
                      </a:r>
                      <a:endParaRPr kumimoji="1" lang="en-US" altLang="ja-JP" sz="900" i="1"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latin typeface="Meiryo UI" panose="020B0604030504040204" pitchFamily="50" charset="-128"/>
                          <a:ea typeface="Meiryo UI" panose="020B0604030504040204" pitchFamily="50" charset="-128"/>
                        </a:rPr>
                        <a:t>緊急時に備えた事前登録・住民への周知、体験の機会の働きかけ</a:t>
                      </a:r>
                      <a:endParaRPr kumimoji="1" lang="en-US" altLang="ja-JP" sz="90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latin typeface="Meiryo UI" panose="020B0604030504040204" pitchFamily="50" charset="-128"/>
                          <a:ea typeface="Meiryo UI" panose="020B0604030504040204" pitchFamily="50" charset="-128"/>
                        </a:rPr>
                        <a:t>拠点等の運用状況の検証・検討および地域課題の把握</a:t>
                      </a:r>
                      <a:endParaRPr kumimoji="1" lang="en-US" altLang="ja-JP" sz="90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latin typeface="Meiryo UI" panose="020B0604030504040204" pitchFamily="50" charset="-128"/>
                          <a:ea typeface="Meiryo UI" panose="020B0604030504040204" pitchFamily="50" charset="-128"/>
                        </a:rPr>
                        <a:t>支援の再構築、トライ＆エラーによる地域生活の継続</a:t>
                      </a:r>
                      <a:endParaRPr kumimoji="1" lang="en-US" altLang="ja-JP" sz="90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latin typeface="Meiryo UI" panose="020B0604030504040204" pitchFamily="50" charset="-128"/>
                          <a:ea typeface="Meiryo UI" panose="020B0604030504040204" pitchFamily="50" charset="-128"/>
                        </a:rPr>
                        <a:t>施設による</a:t>
                      </a:r>
                      <a:r>
                        <a:rPr kumimoji="1" lang="en-US" altLang="ja-JP" sz="900" dirty="0">
                          <a:latin typeface="Meiryo UI" panose="020B0604030504040204" pitchFamily="50" charset="-128"/>
                          <a:ea typeface="Meiryo UI" panose="020B0604030504040204" pitchFamily="50" charset="-128"/>
                        </a:rPr>
                        <a:t>GH</a:t>
                      </a:r>
                      <a:r>
                        <a:rPr kumimoji="1" lang="ja-JP" altLang="en-US" sz="900" dirty="0">
                          <a:latin typeface="Meiryo UI" panose="020B0604030504040204" pitchFamily="50" charset="-128"/>
                          <a:ea typeface="Meiryo UI" panose="020B0604030504040204" pitchFamily="50" charset="-128"/>
                        </a:rPr>
                        <a:t>等への実践研修の場の提供</a:t>
                      </a:r>
                      <a:endParaRPr kumimoji="1" lang="en-US" altLang="ja-JP" sz="90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latin typeface="Meiryo UI" panose="020B0604030504040204" pitchFamily="50" charset="-128"/>
                          <a:ea typeface="Meiryo UI" panose="020B0604030504040204" pitchFamily="50" charset="-128"/>
                        </a:rPr>
                        <a:t>緊急時の応援派遣</a:t>
                      </a:r>
                      <a:endParaRPr kumimoji="1" lang="en-US" altLang="ja-JP" sz="9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rowSpan="2">
                  <a:txBody>
                    <a:bodyPr/>
                    <a:lstStyle/>
                    <a:p>
                      <a:pPr marL="0" marR="0" lvl="0" indent="0" algn="l" defTabSz="914400" rtl="0" eaLnBrk="1" fontAlgn="auto" latinLnBrk="0" hangingPunct="1">
                        <a:lnSpc>
                          <a:spcPts val="125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【2】</a:t>
                      </a: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障がい者支援施設等の支援環境の整備　</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E9EDF4"/>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vMerge="1">
                  <a:txBody>
                    <a:bodyPr/>
                    <a:lstStyle/>
                    <a:p>
                      <a:endParaRPr kumimoji="1" lang="ja-JP" alt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74637385"/>
                  </a:ext>
                </a:extLst>
              </a:tr>
              <a:tr h="662446">
                <a:tc>
                  <a:txBody>
                    <a:bodyPr/>
                    <a:lstStyle/>
                    <a:p>
                      <a:pPr marL="0" marR="0" lvl="0" indent="0" algn="l" defTabSz="914400" rtl="0" eaLnBrk="1" fontAlgn="auto" latinLnBrk="0" hangingPunct="1">
                        <a:lnSpc>
                          <a:spcPts val="1250"/>
                        </a:lnSpc>
                        <a:spcBef>
                          <a:spcPts val="0"/>
                        </a:spcBef>
                        <a:spcAft>
                          <a:spcPts val="0"/>
                        </a:spcAft>
                        <a:buClrTx/>
                        <a:buSzTx/>
                        <a:buFontTx/>
                        <a:buNone/>
                        <a:tabLst/>
                        <a:defRPr/>
                      </a:pPr>
                      <a:r>
                        <a:rPr kumimoji="1" lang="en-US" altLang="ja-JP" sz="1100" b="1" kern="1200" dirty="0">
                          <a:solidFill>
                            <a:schemeClr val="dk1"/>
                          </a:solidFill>
                          <a:latin typeface="Meiryo UI" panose="020B0604030504040204" pitchFamily="50" charset="-128"/>
                          <a:ea typeface="Meiryo UI" panose="020B0604030504040204" pitchFamily="50" charset="-128"/>
                          <a:cs typeface="+mn-cs"/>
                        </a:rPr>
                        <a:t>【</a:t>
                      </a:r>
                      <a:r>
                        <a:rPr kumimoji="1" lang="ja-JP" altLang="en-US" sz="1100" b="1" kern="1200" dirty="0">
                          <a:solidFill>
                            <a:schemeClr val="dk1"/>
                          </a:solidFill>
                          <a:latin typeface="Meiryo UI" panose="020B0604030504040204" pitchFamily="50" charset="-128"/>
                          <a:ea typeface="Meiryo UI" panose="020B0604030504040204" pitchFamily="50" charset="-128"/>
                          <a:cs typeface="+mn-cs"/>
                        </a:rPr>
                        <a:t>地域生活への移行に向けた支援体制の構築</a:t>
                      </a:r>
                      <a:r>
                        <a:rPr kumimoji="1" lang="en-US" altLang="ja-JP" sz="1100" b="1" kern="1200" dirty="0">
                          <a:solidFill>
                            <a:schemeClr val="dk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地域の社会資源の充実</a:t>
                      </a:r>
                      <a:endParaRPr kumimoji="1" lang="en-US" altLang="ja-JP" sz="900" kern="1200" dirty="0">
                        <a:solidFill>
                          <a:schemeClr val="dk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施設による地域移行の組織的な支援</a:t>
                      </a:r>
                      <a:endParaRPr kumimoji="1" lang="en-US" altLang="ja-JP" sz="900" kern="1200" dirty="0">
                        <a:solidFill>
                          <a:schemeClr val="dk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地域移行・定着の支援ができる人員体制の確保と財政措置</a:t>
                      </a:r>
                      <a:endParaRPr kumimoji="1" lang="en-US" altLang="ja-JP" sz="900" kern="1200" dirty="0">
                        <a:solidFill>
                          <a:schemeClr val="dk1"/>
                        </a:solidFill>
                        <a:latin typeface="Meiryo UI" panose="020B0604030504040204" pitchFamily="50" charset="-128"/>
                        <a:ea typeface="Meiryo UI" panose="020B0604030504040204" pitchFamily="50" charset="-128"/>
                        <a:cs typeface="+mn-cs"/>
                      </a:endParaRPr>
                    </a:p>
                  </a:txBody>
                  <a:tcPr>
                    <a:lnR w="12700" cap="flat" cmpd="sng" algn="ctr">
                      <a:solidFill>
                        <a:schemeClr val="tx1"/>
                      </a:solidFill>
                      <a:prstDash val="solid"/>
                      <a:round/>
                      <a:headEnd type="none" w="med" len="med"/>
                      <a:tailEnd type="none" w="med" len="med"/>
                    </a:lnR>
                    <a:solidFill>
                      <a:srgbClr val="E9EDF4"/>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kumimoji="1" lang="ja-JP" altLang="en-US" dirty="0"/>
                    </a:p>
                  </a:txBody>
                  <a:tcPr/>
                </a:tc>
                <a:tc vMerge="1">
                  <a:txBody>
                    <a:bodyPr/>
                    <a:lstStyle/>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◆地域生活支援拠点等の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運用状況の検証・検討の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推進・強化</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D0D8E8"/>
                    </a:solidFill>
                  </a:tcPr>
                </a:tc>
                <a:extLst>
                  <a:ext uri="{0D108BD9-81ED-4DB2-BD59-A6C34878D82A}">
                    <a16:rowId xmlns:a16="http://schemas.microsoft.com/office/drawing/2014/main" val="3126537559"/>
                  </a:ext>
                </a:extLst>
              </a:tr>
              <a:tr h="681579">
                <a:tc>
                  <a:txBody>
                    <a:bodyPr/>
                    <a:lstStyle/>
                    <a:p>
                      <a:pPr marL="0" marR="0" lvl="0" indent="0" algn="l" defTabSz="914400" rtl="0" eaLnBrk="1" fontAlgn="auto" latinLnBrk="0" hangingPunct="1">
                        <a:lnSpc>
                          <a:spcPts val="1250"/>
                        </a:lnSpc>
                        <a:spcBef>
                          <a:spcPts val="0"/>
                        </a:spcBef>
                        <a:spcAft>
                          <a:spcPts val="0"/>
                        </a:spcAft>
                        <a:buClrTx/>
                        <a:buSzTx/>
                        <a:buFontTx/>
                        <a:buNone/>
                        <a:tabLst/>
                        <a:defRPr/>
                      </a:pPr>
                      <a:r>
                        <a:rPr kumimoji="1" lang="en-US" altLang="ja-JP" sz="1100" b="1"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重度化・高齢化に対応した生活環境の整備</a:t>
                      </a:r>
                      <a:r>
                        <a:rPr kumimoji="1" lang="en-US" altLang="ja-JP" sz="1100" b="1" dirty="0">
                          <a:solidFill>
                            <a:schemeClr val="tx1"/>
                          </a:solidFill>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solidFill>
                            <a:schemeClr val="tx1"/>
                          </a:solidFill>
                          <a:latin typeface="Meiryo UI" panose="020B0604030504040204" pitchFamily="50" charset="-128"/>
                          <a:ea typeface="Meiryo UI" panose="020B0604030504040204" pitchFamily="50" charset="-128"/>
                        </a:rPr>
                        <a:t>プライバシーの配慮、個室化</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solidFill>
                            <a:schemeClr val="tx1"/>
                          </a:solidFill>
                          <a:latin typeface="Meiryo UI" panose="020B0604030504040204" pitchFamily="50" charset="-128"/>
                          <a:ea typeface="Meiryo UI" panose="020B0604030504040204" pitchFamily="50" charset="-128"/>
                        </a:rPr>
                        <a:t>バリアフリー化や設備の導入</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dirty="0">
                          <a:solidFill>
                            <a:schemeClr val="tx1"/>
                          </a:solidFill>
                          <a:latin typeface="Meiryo UI" panose="020B0604030504040204" pitchFamily="50" charset="-128"/>
                          <a:ea typeface="Meiryo UI" panose="020B0604030504040204" pitchFamily="50" charset="-128"/>
                        </a:rPr>
                        <a:t>特性に配慮した居室改修などの環境整備</a:t>
                      </a:r>
                    </a:p>
                  </a:txBody>
                  <a:tcPr>
                    <a:lnR w="12700" cap="flat" cmpd="sng" algn="ctr">
                      <a:solidFill>
                        <a:schemeClr val="tx1"/>
                      </a:solidFill>
                      <a:prstDash val="solid"/>
                      <a:round/>
                      <a:headEnd type="none" w="med" len="med"/>
                      <a:tailEnd type="none" w="med" len="med"/>
                    </a:lnR>
                    <a:solidFill>
                      <a:srgbClr val="D0D8E8"/>
                    </a:solidFill>
                  </a:tcPr>
                </a:tc>
                <a:tc rowSpan="2">
                  <a:txBody>
                    <a:bodyPr/>
                    <a:lstStyle/>
                    <a:p>
                      <a:pPr marL="0" marR="0" lvl="0" indent="0" algn="l" defTabSz="914400" rtl="0" eaLnBrk="1" fontAlgn="auto" latinLnBrk="0" hangingPunct="1">
                        <a:lnSpc>
                          <a:spcPts val="125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【3】</a:t>
                      </a: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地域生活支援拠点等の充実・強化</a:t>
                      </a:r>
                      <a:endParaRPr kumimoji="1" lang="en-US" altLang="ja-JP"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0D8E8"/>
                    </a:solidFill>
                  </a:tcPr>
                </a:tc>
                <a:tc rowSpan="2">
                  <a:txBody>
                    <a:bodyPr/>
                    <a:lstStyle/>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④第７期障がい福祉計画への位置づけ（市町村への後方支援）</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・検証・検討状況の見える化</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・市町村意見交換会</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　＜実施時期＞</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　令和６年９月</a:t>
                      </a:r>
                      <a:r>
                        <a:rPr kumimoji="1" lang="en-US" altLang="ja-JP" sz="1100" dirty="0">
                          <a:latin typeface="Meiryo UI" panose="020B0604030504040204" pitchFamily="50" charset="-128"/>
                          <a:ea typeface="Meiryo UI" panose="020B0604030504040204" pitchFamily="50" charset="-128"/>
                        </a:rPr>
                        <a:t>19</a:t>
                      </a:r>
                      <a:r>
                        <a:rPr kumimoji="1" lang="ja-JP" altLang="en-US" sz="1100" dirty="0">
                          <a:latin typeface="Meiryo UI" panose="020B0604030504040204" pitchFamily="50" charset="-128"/>
                          <a:ea typeface="Meiryo UI" panose="020B0604030504040204" pitchFamily="50" charset="-128"/>
                        </a:rPr>
                        <a:t>日実施</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b="0" spc="0" baseline="0" dirty="0">
                          <a:solidFill>
                            <a:schemeClr val="tx1"/>
                          </a:solidFill>
                          <a:latin typeface="Meiryo UI" panose="020B0604030504040204" pitchFamily="50" charset="-128"/>
                          <a:ea typeface="Meiryo UI" panose="020B0604030504040204" pitchFamily="50" charset="-128"/>
                        </a:rPr>
                        <a:t>　　　　　　　　　　　　　　　　　</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資料</a:t>
                      </a:r>
                      <a:r>
                        <a:rPr kumimoji="1" lang="en-US" altLang="ja-JP" sz="1100" b="1" dirty="0">
                          <a:latin typeface="Meiryo UI" panose="020B0604030504040204" pitchFamily="50" charset="-128"/>
                          <a:ea typeface="Meiryo UI" panose="020B0604030504040204" pitchFamily="50" charset="-128"/>
                        </a:rPr>
                        <a:t>1-</a:t>
                      </a:r>
                      <a:r>
                        <a:rPr kumimoji="1" lang="ja-JP" altLang="en-US" sz="1100" b="1" dirty="0">
                          <a:latin typeface="Meiryo UI" panose="020B0604030504040204" pitchFamily="50" charset="-128"/>
                          <a:ea typeface="Meiryo UI" panose="020B0604030504040204" pitchFamily="50" charset="-128"/>
                        </a:rPr>
                        <a:t>④</a:t>
                      </a:r>
                      <a:r>
                        <a:rPr kumimoji="1" lang="en-US" altLang="ja-JP" sz="1100" b="1" dirty="0">
                          <a:latin typeface="Meiryo UI" panose="020B0604030504040204" pitchFamily="50" charset="-128"/>
                          <a:ea typeface="Meiryo UI" panose="020B0604030504040204" pitchFamily="50" charset="-128"/>
                        </a:rPr>
                        <a:t>】</a:t>
                      </a:r>
                    </a:p>
                  </a:txBody>
                  <a:tcPr anchor="ctr">
                    <a:solidFill>
                      <a:srgbClr val="E9EDF4"/>
                    </a:solidFill>
                  </a:tcPr>
                </a:tc>
                <a:tc rowSpan="2">
                  <a:txBody>
                    <a:bodyPr/>
                    <a:lstStyle/>
                    <a:p>
                      <a:pPr marL="93663" marR="0" lvl="0" indent="-93663"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◆地域生活支援拠点等の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運用状況の検証・検討の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 typeface="Wingdings" panose="05000000000000000000" pitchFamily="2" charset="2"/>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推進・強化</a:t>
                      </a:r>
                      <a:endParaRPr lang="ja-JP" altLang="en-US" dirty="0"/>
                    </a:p>
                  </a:txBody>
                  <a:tcPr anchor="ctr">
                    <a:lnT w="12700" cap="flat" cmpd="sng" algn="ctr">
                      <a:solidFill>
                        <a:schemeClr val="bg1"/>
                      </a:solidFill>
                      <a:prstDash val="solid"/>
                      <a:round/>
                      <a:headEnd type="none" w="med" len="med"/>
                      <a:tailEnd type="none" w="med" len="med"/>
                    </a:lnT>
                    <a:solidFill>
                      <a:srgbClr val="D0D8E8"/>
                    </a:solidFill>
                  </a:tcPr>
                </a:tc>
                <a:extLst>
                  <a:ext uri="{0D108BD9-81ED-4DB2-BD59-A6C34878D82A}">
                    <a16:rowId xmlns:a16="http://schemas.microsoft.com/office/drawing/2014/main" val="173260906"/>
                  </a:ext>
                </a:extLst>
              </a:tr>
              <a:tr h="798462">
                <a:tc>
                  <a:txBody>
                    <a:bodyPr/>
                    <a:lstStyle/>
                    <a:p>
                      <a:pPr marL="0" marR="0" lvl="0" indent="0" algn="l" defTabSz="914400" rtl="0" eaLnBrk="1" fontAlgn="auto" latinLnBrk="0" hangingPunct="1">
                        <a:lnSpc>
                          <a:spcPts val="1250"/>
                        </a:lnSpc>
                        <a:spcBef>
                          <a:spcPts val="0"/>
                        </a:spcBef>
                        <a:spcAft>
                          <a:spcPts val="0"/>
                        </a:spcAft>
                        <a:buClrTx/>
                        <a:buSzTx/>
                        <a:buFontTx/>
                        <a:buNone/>
                        <a:tabLst/>
                        <a:defRPr/>
                      </a:pPr>
                      <a:r>
                        <a:rPr kumimoji="1" lang="en-US" altLang="ja-JP" sz="1100" b="1"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100" b="1" kern="1200" dirty="0">
                          <a:solidFill>
                            <a:schemeClr val="tx1"/>
                          </a:solidFill>
                          <a:latin typeface="Meiryo UI" panose="020B0604030504040204" pitchFamily="50" charset="-128"/>
                          <a:ea typeface="Meiryo UI" panose="020B0604030504040204" pitchFamily="50" charset="-128"/>
                          <a:cs typeface="+mn-cs"/>
                        </a:rPr>
                        <a:t>多様化する</a:t>
                      </a:r>
                      <a:r>
                        <a:rPr kumimoji="1" lang="ja-JP" altLang="en-US" sz="1100" b="1" kern="1200" dirty="0" err="1">
                          <a:solidFill>
                            <a:schemeClr val="tx1"/>
                          </a:solidFill>
                          <a:latin typeface="Meiryo UI" panose="020B0604030504040204" pitchFamily="50" charset="-128"/>
                          <a:ea typeface="Meiryo UI" panose="020B0604030504040204" pitchFamily="50" charset="-128"/>
                          <a:cs typeface="+mn-cs"/>
                        </a:rPr>
                        <a:t>障がい</a:t>
                      </a:r>
                      <a:r>
                        <a:rPr kumimoji="1" lang="ja-JP" altLang="en-US" sz="1100" b="1" kern="1200" dirty="0">
                          <a:solidFill>
                            <a:schemeClr val="tx1"/>
                          </a:solidFill>
                          <a:latin typeface="Meiryo UI" panose="020B0604030504040204" pitchFamily="50" charset="-128"/>
                          <a:ea typeface="Meiryo UI" panose="020B0604030504040204" pitchFamily="50" charset="-128"/>
                          <a:cs typeface="+mn-cs"/>
                        </a:rPr>
                        <a:t>者への支援</a:t>
                      </a:r>
                      <a:r>
                        <a:rPr kumimoji="1" lang="en-US" altLang="ja-JP" sz="1100" b="1" kern="1200" dirty="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視覚化・構造化、リハビリなど専門的人材の登用、</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SV</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を受ける機会の確保、チームアプローチによる統一した支援等の支援力強化</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GH</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においても可能となる地域生活支援の組み立て</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通院等支援と日中サービスの両立および日中サービスに代わる報酬</a:t>
                      </a:r>
                    </a:p>
                  </a:txBody>
                  <a:tcPr>
                    <a:lnR w="12700" cap="flat" cmpd="sng" algn="ctr">
                      <a:solidFill>
                        <a:schemeClr val="tx1"/>
                      </a:solidFill>
                      <a:prstDash val="solid"/>
                      <a:round/>
                      <a:headEnd type="none" w="med" len="med"/>
                      <a:tailEnd type="none" w="med" len="med"/>
                    </a:lnR>
                    <a:solidFill>
                      <a:srgbClr val="E9EDF4"/>
                    </a:solidFill>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840107205"/>
                  </a:ext>
                </a:extLst>
              </a:tr>
            </a:tbl>
          </a:graphicData>
        </a:graphic>
      </p:graphicFrame>
      <p:sp>
        <p:nvSpPr>
          <p:cNvPr id="6" name="テキスト ボックス 5"/>
          <p:cNvSpPr txBox="1"/>
          <p:nvPr/>
        </p:nvSpPr>
        <p:spPr>
          <a:xfrm>
            <a:off x="8028384" y="39538"/>
            <a:ext cx="996669"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資料１</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15" name="表 15">
            <a:extLst>
              <a:ext uri="{FF2B5EF4-FFF2-40B4-BE49-F238E27FC236}">
                <a16:creationId xmlns:a16="http://schemas.microsoft.com/office/drawing/2014/main" id="{1FB1D182-40F3-497F-972F-45DC00F65968}"/>
              </a:ext>
            </a:extLst>
          </p:cNvPr>
          <p:cNvGraphicFramePr>
            <a:graphicFrameLocks noGrp="1"/>
          </p:cNvGraphicFramePr>
          <p:nvPr>
            <p:extLst>
              <p:ext uri="{D42A27DB-BD31-4B8C-83A1-F6EECF244321}">
                <p14:modId xmlns:p14="http://schemas.microsoft.com/office/powerpoint/2010/main" val="264593819"/>
              </p:ext>
            </p:extLst>
          </p:nvPr>
        </p:nvGraphicFramePr>
        <p:xfrm>
          <a:off x="12307" y="6021288"/>
          <a:ext cx="8808165" cy="807720"/>
        </p:xfrm>
        <a:graphic>
          <a:graphicData uri="http://schemas.openxmlformats.org/drawingml/2006/table">
            <a:tbl>
              <a:tblPr firstRow="1" bandRow="1">
                <a:tableStyleId>{5C22544A-7EE6-4342-B048-85BDC9FD1C3A}</a:tableStyleId>
              </a:tblPr>
              <a:tblGrid>
                <a:gridCol w="4016464">
                  <a:extLst>
                    <a:ext uri="{9D8B030D-6E8A-4147-A177-3AD203B41FA5}">
                      <a16:colId xmlns:a16="http://schemas.microsoft.com/office/drawing/2014/main" val="1762268546"/>
                    </a:ext>
                  </a:extLst>
                </a:gridCol>
                <a:gridCol w="4791701">
                  <a:extLst>
                    <a:ext uri="{9D8B030D-6E8A-4147-A177-3AD203B41FA5}">
                      <a16:colId xmlns:a16="http://schemas.microsoft.com/office/drawing/2014/main" val="3547198686"/>
                    </a:ext>
                  </a:extLst>
                </a:gridCol>
              </a:tblGrid>
              <a:tr h="249987">
                <a:tc gridSpan="2">
                  <a:txBody>
                    <a:bodyPr/>
                    <a:lstStyle/>
                    <a:p>
                      <a:r>
                        <a:rPr kumimoji="1" lang="ja-JP" altLang="en-US" sz="1100" dirty="0">
                          <a:latin typeface="Meiryo UI" panose="020B0604030504040204" pitchFamily="50" charset="-128"/>
                          <a:ea typeface="Meiryo UI" panose="020B0604030504040204" pitchFamily="50" charset="-128"/>
                        </a:rPr>
                        <a:t>　　　次期大阪府障がい者計画策定にかかる取組み </a:t>
                      </a:r>
                      <a:r>
                        <a:rPr kumimoji="1" lang="en-US" altLang="ja-JP" sz="1100" dirty="0">
                          <a:latin typeface="Meiryo UI" panose="020B0604030504040204" pitchFamily="50" charset="-128"/>
                          <a:ea typeface="Meiryo UI" panose="020B0604030504040204" pitchFamily="50" charset="-128"/>
                        </a:rPr>
                        <a:t>(R6</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R7)</a:t>
                      </a:r>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extLst>
                  <a:ext uri="{0D108BD9-81ED-4DB2-BD59-A6C34878D82A}">
                    <a16:rowId xmlns:a16="http://schemas.microsoft.com/office/drawing/2014/main" val="2443754177"/>
                  </a:ext>
                </a:extLst>
              </a:tr>
              <a:tr h="514716">
                <a:tc>
                  <a:txBody>
                    <a:bodyPr/>
                    <a:lstStyle/>
                    <a:p>
                      <a:r>
                        <a:rPr kumimoji="1" lang="ja-JP" altLang="en-US" sz="1000" dirty="0">
                          <a:latin typeface="Meiryo UI" panose="020B0604030504040204" pitchFamily="50" charset="-128"/>
                          <a:ea typeface="Meiryo UI" panose="020B0604030504040204" pitchFamily="50" charset="-128"/>
                        </a:rPr>
                        <a:t>◆第５次大阪府障がい者計画　（令和</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年～令和８年）</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（目標）障がい福祉計画策定前に実施（令和６年度末）</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⑤</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入所施設利用者への意向調査の実施　　　　　　　　　</a:t>
                      </a: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＜対象＞　</a:t>
                      </a:r>
                      <a:r>
                        <a:rPr kumimoji="1" lang="ja-JP" altLang="en-US" sz="1000" b="0" dirty="0">
                          <a:solidFill>
                            <a:schemeClr val="tx1"/>
                          </a:solidFill>
                          <a:latin typeface="Meiryo UI" panose="020B0604030504040204" pitchFamily="50" charset="-128"/>
                          <a:ea typeface="Meiryo UI" panose="020B0604030504040204" pitchFamily="50" charset="-128"/>
                        </a:rPr>
                        <a:t>府内障がい者支援施設入所者及び事業者</a:t>
                      </a: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latin typeface="Meiryo UI" panose="020B0604030504040204" pitchFamily="50" charset="-128"/>
                          <a:ea typeface="Meiryo UI" panose="020B0604030504040204" pitchFamily="50" charset="-128"/>
                        </a:rPr>
                        <a:t>＜実施時期＞　令和７年２</a:t>
                      </a:r>
                      <a:r>
                        <a:rPr kumimoji="1" lang="ja-JP" altLang="en-US" sz="1000" dirty="0">
                          <a:latin typeface="Meiryo UI" panose="020B0604030504040204" pitchFamily="50" charset="-128"/>
                          <a:ea typeface="Meiryo UI" panose="020B0604030504040204" pitchFamily="50" charset="-128"/>
                        </a:rPr>
                        <a:t>～３</a:t>
                      </a:r>
                      <a:r>
                        <a:rPr kumimoji="1" lang="zh-TW" altLang="en-US" sz="1000" dirty="0">
                          <a:latin typeface="Meiryo UI" panose="020B0604030504040204" pitchFamily="50" charset="-128"/>
                          <a:ea typeface="Meiryo UI" panose="020B0604030504040204" pitchFamily="50" charset="-128"/>
                        </a:rPr>
                        <a:t>月           </a:t>
                      </a:r>
                      <a:r>
                        <a:rPr kumimoji="1" lang="ja-JP" altLang="en-US" sz="1000" dirty="0">
                          <a:latin typeface="Meiryo UI" panose="020B0604030504040204" pitchFamily="50" charset="-128"/>
                          <a:ea typeface="Meiryo UI" panose="020B0604030504040204" pitchFamily="50" charset="-128"/>
                        </a:rPr>
                        <a:t>　　　　　　　　　　</a:t>
                      </a: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資料</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⑤</a:t>
                      </a:r>
                      <a:r>
                        <a:rPr kumimoji="1" lang="en-US" altLang="ja-JP" sz="1000" b="1" dirty="0">
                          <a:latin typeface="Meiryo UI" panose="020B0604030504040204" pitchFamily="50" charset="-128"/>
                          <a:ea typeface="Meiryo UI" panose="020B0604030504040204" pitchFamily="50" charset="-128"/>
                        </a:rPr>
                        <a:t>】</a:t>
                      </a:r>
                      <a:r>
                        <a:rPr kumimoji="1" lang="zh-TW" altLang="en-US" sz="1000" dirty="0">
                          <a:latin typeface="Meiryo UI" panose="020B0604030504040204" pitchFamily="50" charset="-128"/>
                          <a:ea typeface="Meiryo UI" panose="020B0604030504040204" pitchFamily="50" charset="-128"/>
                        </a:rPr>
                        <a:t>                      　</a:t>
                      </a:r>
                      <a:endParaRPr kumimoji="1" lang="ja-JP" altLang="en-US" sz="10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68678910"/>
                  </a:ext>
                </a:extLst>
              </a:tr>
            </a:tbl>
          </a:graphicData>
        </a:graphic>
      </p:graphicFrame>
      <p:sp>
        <p:nvSpPr>
          <p:cNvPr id="17" name="右中かっこ 16">
            <a:extLst>
              <a:ext uri="{FF2B5EF4-FFF2-40B4-BE49-F238E27FC236}">
                <a16:creationId xmlns:a16="http://schemas.microsoft.com/office/drawing/2014/main" id="{EF560239-3B3D-438C-897E-13B5B629672A}"/>
              </a:ext>
            </a:extLst>
          </p:cNvPr>
          <p:cNvSpPr/>
          <p:nvPr/>
        </p:nvSpPr>
        <p:spPr>
          <a:xfrm>
            <a:off x="7380312" y="1988840"/>
            <a:ext cx="144016" cy="1440160"/>
          </a:xfrm>
          <a:prstGeom prst="rightBrace">
            <a:avLst>
              <a:gd name="adj1" fmla="val 22442"/>
              <a:gd name="adj2" fmla="val 2382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3406904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4590751" y="477710"/>
            <a:ext cx="4485961" cy="1738594"/>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◆令和５年度（調査結果：参考資料４のとおり）</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90488" indent="-90488"/>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R4</a:t>
            </a:r>
            <a:r>
              <a:rPr kumimoji="1" lang="ja-JP" altLang="en-US" sz="1000" dirty="0">
                <a:solidFill>
                  <a:schemeClr val="tx1"/>
                </a:solidFill>
                <a:latin typeface="Meiryo UI" panose="020B0604030504040204" pitchFamily="50" charset="-128"/>
                <a:ea typeface="Meiryo UI" panose="020B0604030504040204" pitchFamily="50" charset="-128"/>
              </a:rPr>
              <a:t>年度末時点の</a:t>
            </a:r>
            <a:r>
              <a:rPr kumimoji="1" lang="ja-JP" altLang="en-US" sz="1000" u="sng" dirty="0">
                <a:solidFill>
                  <a:schemeClr val="tx1"/>
                </a:solidFill>
                <a:latin typeface="Meiryo UI" panose="020B0604030504040204" pitchFamily="50" charset="-128"/>
                <a:ea typeface="Meiryo UI" panose="020B0604030504040204" pitchFamily="50" charset="-128"/>
              </a:rPr>
              <a:t>待機者総数は</a:t>
            </a:r>
            <a:r>
              <a:rPr kumimoji="1" lang="en-US" altLang="ja-JP" sz="1000" u="sng" dirty="0">
                <a:solidFill>
                  <a:schemeClr val="tx1"/>
                </a:solidFill>
                <a:latin typeface="Meiryo UI" panose="020B0604030504040204" pitchFamily="50" charset="-128"/>
                <a:ea typeface="Meiryo UI" panose="020B0604030504040204" pitchFamily="50" charset="-128"/>
              </a:rPr>
              <a:t>1,077</a:t>
            </a:r>
            <a:r>
              <a:rPr kumimoji="1" lang="ja-JP" altLang="en-US" sz="1000" u="sng" dirty="0">
                <a:solidFill>
                  <a:schemeClr val="tx1"/>
                </a:solidFill>
                <a:latin typeface="Meiryo UI" panose="020B0604030504040204" pitchFamily="50" charset="-128"/>
                <a:ea typeface="Meiryo UI" panose="020B0604030504040204" pitchFamily="50" charset="-128"/>
              </a:rPr>
              <a:t>人</a:t>
            </a:r>
            <a:r>
              <a:rPr kumimoji="1" lang="ja-JP" altLang="en-US" sz="1000" dirty="0">
                <a:solidFill>
                  <a:schemeClr val="tx1"/>
                </a:solidFill>
                <a:latin typeface="Meiryo UI" panose="020B0604030504040204" pitchFamily="50" charset="-128"/>
                <a:ea typeface="Meiryo UI" panose="020B0604030504040204" pitchFamily="50" charset="-128"/>
              </a:rPr>
              <a:t>。（大阪市を除く）うち</a:t>
            </a:r>
            <a:r>
              <a:rPr kumimoji="1" lang="en-US" altLang="ja-JP" sz="1000" dirty="0">
                <a:solidFill>
                  <a:schemeClr val="tx1"/>
                </a:solidFill>
                <a:latin typeface="Meiryo UI" panose="020B0604030504040204" pitchFamily="50" charset="-128"/>
                <a:ea typeface="Meiryo UI" panose="020B0604030504040204" pitchFamily="50" charset="-128"/>
              </a:rPr>
              <a:t>H29</a:t>
            </a:r>
            <a:r>
              <a:rPr kumimoji="1" lang="ja-JP" altLang="en-US" sz="1000" dirty="0">
                <a:solidFill>
                  <a:schemeClr val="tx1"/>
                </a:solidFill>
                <a:latin typeface="Meiryo UI" panose="020B0604030504040204" pitchFamily="50" charset="-128"/>
                <a:ea typeface="Meiryo UI" panose="020B0604030504040204" pitchFamily="50" charset="-128"/>
              </a:rPr>
              <a:t>年度以前からの待機者は</a:t>
            </a:r>
            <a:r>
              <a:rPr kumimoji="1" lang="en-US" altLang="ja-JP" sz="1000" dirty="0">
                <a:solidFill>
                  <a:schemeClr val="tx1"/>
                </a:solidFill>
                <a:latin typeface="Meiryo UI" panose="020B0604030504040204" pitchFamily="50" charset="-128"/>
                <a:ea typeface="Meiryo UI" panose="020B0604030504040204" pitchFamily="50" charset="-128"/>
              </a:rPr>
              <a:t>620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・待機者</a:t>
            </a:r>
            <a:r>
              <a:rPr kumimoji="1" lang="en-US" altLang="ja-JP" sz="1000" dirty="0">
                <a:solidFill>
                  <a:schemeClr val="tx1"/>
                </a:solidFill>
                <a:latin typeface="Meiryo UI" panose="020B0604030504040204" pitchFamily="50" charset="-128"/>
                <a:ea typeface="Meiryo UI" panose="020B0604030504040204" pitchFamily="50" charset="-128"/>
              </a:rPr>
              <a:t>1,077</a:t>
            </a:r>
            <a:r>
              <a:rPr kumimoji="1" lang="ja-JP" altLang="en-US" sz="1000" dirty="0">
                <a:solidFill>
                  <a:schemeClr val="tx1"/>
                </a:solidFill>
                <a:latin typeface="Meiryo UI" panose="020B0604030504040204" pitchFamily="50" charset="-128"/>
                <a:ea typeface="Meiryo UI" panose="020B0604030504040204" pitchFamily="50" charset="-128"/>
              </a:rPr>
              <a:t>人のうち</a:t>
            </a:r>
            <a:r>
              <a:rPr kumimoji="1" lang="ja-JP" altLang="en-US" sz="1000" u="sng" dirty="0">
                <a:solidFill>
                  <a:schemeClr val="tx1"/>
                </a:solidFill>
                <a:latin typeface="Meiryo UI" panose="020B0604030504040204" pitchFamily="50" charset="-128"/>
                <a:ea typeface="Meiryo UI" panose="020B0604030504040204" pitchFamily="50" charset="-128"/>
              </a:rPr>
              <a:t>地域生活継続の可能性の検討をしていないのは</a:t>
            </a:r>
            <a:r>
              <a:rPr kumimoji="1" lang="en-US" altLang="ja-JP" sz="1000" u="sng" dirty="0">
                <a:solidFill>
                  <a:schemeClr val="tx1"/>
                </a:solidFill>
                <a:latin typeface="Meiryo UI" panose="020B0604030504040204" pitchFamily="50" charset="-128"/>
                <a:ea typeface="Meiryo UI" panose="020B0604030504040204" pitchFamily="50" charset="-128"/>
              </a:rPr>
              <a:t>498</a:t>
            </a:r>
            <a:r>
              <a:rPr kumimoji="1" lang="ja-JP" altLang="en-US" sz="1000" u="sng" dirty="0">
                <a:solidFill>
                  <a:schemeClr val="tx1"/>
                </a:solidFill>
                <a:latin typeface="Meiryo UI" panose="020B0604030504040204" pitchFamily="50" charset="-128"/>
                <a:ea typeface="Meiryo UI" panose="020B0604030504040204" pitchFamily="50" charset="-128"/>
              </a:rPr>
              <a:t>人</a:t>
            </a:r>
            <a:r>
              <a:rPr kumimoji="1" lang="ja-JP" altLang="en-US" sz="1000" dirty="0">
                <a:solidFill>
                  <a:schemeClr val="tx1"/>
                </a:solidFill>
                <a:latin typeface="Meiryo UI" panose="020B0604030504040204" pitchFamily="50" charset="-128"/>
                <a:ea typeface="Meiryo UI" panose="020B0604030504040204" pitchFamily="50" charset="-128"/>
              </a:rPr>
              <a:t>。（検討の有無が不明の</a:t>
            </a:r>
            <a:r>
              <a:rPr kumimoji="1" lang="en-US" altLang="ja-JP" sz="1000" dirty="0">
                <a:solidFill>
                  <a:schemeClr val="tx1"/>
                </a:solidFill>
                <a:latin typeface="Meiryo UI" panose="020B0604030504040204" pitchFamily="50" charset="-128"/>
                <a:ea typeface="Meiryo UI" panose="020B0604030504040204" pitchFamily="50" charset="-128"/>
              </a:rPr>
              <a:t>36</a:t>
            </a:r>
            <a:r>
              <a:rPr kumimoji="1" lang="ja-JP" altLang="en-US" sz="1000" dirty="0">
                <a:solidFill>
                  <a:schemeClr val="tx1"/>
                </a:solidFill>
                <a:latin typeface="Meiryo UI" panose="020B0604030504040204" pitchFamily="50" charset="-128"/>
                <a:ea typeface="Meiryo UI" panose="020B0604030504040204" pitchFamily="50" charset="-128"/>
              </a:rPr>
              <a:t>人含む）</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・また市町村において</a:t>
            </a:r>
            <a:r>
              <a:rPr kumimoji="1" lang="ja-JP" altLang="en-US" sz="1000" u="sng" dirty="0">
                <a:solidFill>
                  <a:schemeClr val="tx1"/>
                </a:solidFill>
                <a:latin typeface="Meiryo UI" panose="020B0604030504040204" pitchFamily="50" charset="-128"/>
                <a:ea typeface="Meiryo UI" panose="020B0604030504040204" pitchFamily="50" charset="-128"/>
              </a:rPr>
              <a:t>待機者についての検討の場がないと回答したのは</a:t>
            </a:r>
            <a:r>
              <a:rPr kumimoji="1" lang="en-US" altLang="ja-JP" sz="1000" u="sng" dirty="0">
                <a:solidFill>
                  <a:schemeClr val="tx1"/>
                </a:solidFill>
                <a:latin typeface="Meiryo UI" panose="020B0604030504040204" pitchFamily="50" charset="-128"/>
                <a:ea typeface="Meiryo UI" panose="020B0604030504040204" pitchFamily="50" charset="-128"/>
              </a:rPr>
              <a:t>35</a:t>
            </a:r>
            <a:r>
              <a:rPr kumimoji="1" lang="ja-JP" altLang="en-US" sz="1000" u="sng" dirty="0">
                <a:solidFill>
                  <a:schemeClr val="tx1"/>
                </a:solidFill>
                <a:latin typeface="Meiryo UI" panose="020B0604030504040204" pitchFamily="50" charset="-128"/>
                <a:ea typeface="Meiryo UI" panose="020B0604030504040204" pitchFamily="50" charset="-128"/>
              </a:rPr>
              <a:t>市町村</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90488" indent="-90488"/>
            <a:r>
              <a:rPr kumimoji="1" lang="ja-JP" altLang="en-US" sz="1000" dirty="0">
                <a:solidFill>
                  <a:schemeClr val="tx1"/>
                </a:solidFill>
                <a:latin typeface="Meiryo UI" panose="020B0604030504040204" pitchFamily="50" charset="-128"/>
                <a:ea typeface="Meiryo UI" panose="020B0604030504040204" pitchFamily="50" charset="-128"/>
              </a:rPr>
              <a:t>・本人への退所後の地域移行の説明及び地域移行の意向確認をしたのは</a:t>
            </a:r>
            <a:r>
              <a:rPr kumimoji="1" lang="en-US" altLang="ja-JP" sz="1000" dirty="0">
                <a:solidFill>
                  <a:schemeClr val="tx1"/>
                </a:solidFill>
                <a:latin typeface="Meiryo UI" panose="020B0604030504040204" pitchFamily="50" charset="-128"/>
                <a:ea typeface="Meiryo UI" panose="020B0604030504040204" pitchFamily="50" charset="-128"/>
              </a:rPr>
              <a:t>240</a:t>
            </a:r>
            <a:r>
              <a:rPr kumimoji="1" lang="ja-JP" altLang="en-US" sz="1000" dirty="0">
                <a:solidFill>
                  <a:schemeClr val="tx1"/>
                </a:solidFill>
                <a:latin typeface="Meiryo UI" panose="020B0604030504040204" pitchFamily="50" charset="-128"/>
                <a:ea typeface="Meiryo UI" panose="020B0604030504040204" pitchFamily="50" charset="-128"/>
              </a:rPr>
              <a:t>人。家族への退所後の地域移行の説明及び地域移行の意向確認をしたのは</a:t>
            </a:r>
            <a:r>
              <a:rPr kumimoji="1" lang="en-US" altLang="ja-JP" sz="1000" dirty="0">
                <a:solidFill>
                  <a:schemeClr val="tx1"/>
                </a:solidFill>
                <a:latin typeface="Meiryo UI" panose="020B0604030504040204" pitchFamily="50" charset="-128"/>
                <a:ea typeface="Meiryo UI" panose="020B0604030504040204" pitchFamily="50" charset="-128"/>
              </a:rPr>
              <a:t>322</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000" dirty="0">
                <a:solidFill>
                  <a:schemeClr val="tx1"/>
                </a:solidFill>
                <a:latin typeface="Meiryo UI" panose="020B0604030504040204" pitchFamily="50" charset="-128"/>
                <a:ea typeface="Meiryo UI" panose="020B0604030504040204" pitchFamily="50" charset="-128"/>
              </a:rPr>
              <a:t>◆令和６年度：現在集計中</a:t>
            </a:r>
          </a:p>
        </p:txBody>
      </p:sp>
      <p:sp>
        <p:nvSpPr>
          <p:cNvPr id="3" name="テキスト ボックス 2"/>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施設入所の待機者に関する実態調査（令和５年度～）</a:t>
            </a:r>
          </a:p>
        </p:txBody>
      </p:sp>
      <p:sp>
        <p:nvSpPr>
          <p:cNvPr id="25" name="正方形/長方形 24">
            <a:extLst>
              <a:ext uri="{FF2B5EF4-FFF2-40B4-BE49-F238E27FC236}">
                <a16:creationId xmlns:a16="http://schemas.microsoft.com/office/drawing/2014/main" id="{75074039-A8DC-0414-1BDA-A42601378DA3}"/>
              </a:ext>
            </a:extLst>
          </p:cNvPr>
          <p:cNvSpPr/>
          <p:nvPr/>
        </p:nvSpPr>
        <p:spPr>
          <a:xfrm>
            <a:off x="4590753" y="428029"/>
            <a:ext cx="2041276" cy="23014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1" dirty="0">
                <a:solidFill>
                  <a:srgbClr val="FFFFFF"/>
                </a:solidFill>
                <a:latin typeface="Meiryo UI" panose="020B0604030504040204" pitchFamily="50" charset="-128"/>
                <a:ea typeface="Meiryo UI" panose="020B0604030504040204" pitchFamily="50" charset="-128"/>
              </a:rPr>
              <a:t>待機者実態調査結果概要</a:t>
            </a:r>
            <a:endParaRPr kumimoji="1" lang="ja-JP" altLang="en-US" sz="13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30" name="正方形/長方形 29"/>
          <p:cNvSpPr/>
          <p:nvPr/>
        </p:nvSpPr>
        <p:spPr>
          <a:xfrm>
            <a:off x="34076" y="474478"/>
            <a:ext cx="4485961" cy="1738594"/>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lIns="72000" rIns="72000" rtlCol="0" anchor="t"/>
          <a:lstStyle/>
          <a:p>
            <a:pPr lvl="0" algn="just" defTabSz="914400">
              <a:lnSpc>
                <a:spcPts val="1200"/>
              </a:lnSpc>
              <a:buClr>
                <a:srgbClr val="E7E6E6"/>
              </a:buClr>
              <a:defRPr/>
            </a:pPr>
            <a:endParaRPr kumimoji="1" lang="en-US" altLang="ja-JP" sz="1000" kern="0" dirty="0">
              <a:solidFill>
                <a:prstClr val="black"/>
              </a:solidFill>
              <a:latin typeface="Meiryo UI" panose="020B0604030504040204" pitchFamily="50" charset="-128"/>
              <a:ea typeface="Meiryo UI" panose="020B0604030504040204" pitchFamily="50" charset="-128"/>
            </a:endParaRPr>
          </a:p>
          <a:p>
            <a:pPr lvl="0" algn="just" defTabSz="914400">
              <a:lnSpc>
                <a:spcPts val="1200"/>
              </a:lnSpc>
              <a:buClr>
                <a:srgbClr val="E7E6E6"/>
              </a:buClr>
              <a:defRPr/>
            </a:pPr>
            <a:r>
              <a:rPr kumimoji="1" lang="en-US" altLang="ja-JP" sz="1000" kern="0" dirty="0">
                <a:solidFill>
                  <a:prstClr val="black"/>
                </a:solidFill>
                <a:latin typeface="Meiryo UI" panose="020B0604030504040204" pitchFamily="50" charset="-128"/>
                <a:ea typeface="Meiryo UI" panose="020B0604030504040204" pitchFamily="50" charset="-128"/>
              </a:rPr>
              <a:t>【</a:t>
            </a:r>
            <a:r>
              <a:rPr kumimoji="1" lang="ja-JP" altLang="en-US" sz="1000" kern="0" dirty="0">
                <a:solidFill>
                  <a:prstClr val="black"/>
                </a:solidFill>
                <a:latin typeface="Meiryo UI" panose="020B0604030504040204" pitchFamily="50" charset="-128"/>
                <a:ea typeface="Meiryo UI" panose="020B0604030504040204" pitchFamily="50" charset="-128"/>
              </a:rPr>
              <a:t>実施内容</a:t>
            </a:r>
            <a:r>
              <a:rPr kumimoji="1" lang="en-US" altLang="ja-JP" sz="1000" kern="0" dirty="0">
                <a:solidFill>
                  <a:prstClr val="black"/>
                </a:solidFill>
                <a:latin typeface="Meiryo UI" panose="020B0604030504040204" pitchFamily="50" charset="-128"/>
                <a:ea typeface="Meiryo UI" panose="020B0604030504040204" pitchFamily="50" charset="-128"/>
              </a:rPr>
              <a:t>】</a:t>
            </a:r>
          </a:p>
          <a:p>
            <a:pPr lvl="0" algn="just" defTabSz="914400">
              <a:lnSpc>
                <a:spcPts val="1200"/>
              </a:lnSpc>
              <a:buClr>
                <a:srgbClr val="E7E6E6"/>
              </a:buClr>
              <a:defRPr/>
            </a:pPr>
            <a:r>
              <a:rPr kumimoji="1" lang="en-US" altLang="ja-JP" sz="1000" kern="0" dirty="0">
                <a:solidFill>
                  <a:prstClr val="black"/>
                </a:solidFill>
                <a:latin typeface="Meiryo UI" panose="020B0604030504040204" pitchFamily="50" charset="-128"/>
                <a:ea typeface="Meiryo UI" panose="020B0604030504040204" pitchFamily="50" charset="-128"/>
              </a:rPr>
              <a:t>◆</a:t>
            </a:r>
            <a:r>
              <a:rPr kumimoji="1" lang="ja-JP" altLang="en-US" sz="1000" kern="0" dirty="0">
                <a:solidFill>
                  <a:prstClr val="black"/>
                </a:solidFill>
                <a:latin typeface="Meiryo UI" panose="020B0604030504040204" pitchFamily="50" charset="-128"/>
                <a:ea typeface="Meiryo UI" panose="020B0604030504040204" pitchFamily="50" charset="-128"/>
              </a:rPr>
              <a:t>対      象：府内市町村（令和５年度は大阪市を除く）</a:t>
            </a:r>
          </a:p>
          <a:p>
            <a:pPr lvl="0" algn="just" defTabSz="914400">
              <a:lnSpc>
                <a:spcPts val="1200"/>
              </a:lnSpc>
              <a:buClr>
                <a:srgbClr val="E7E6E6"/>
              </a:buClr>
              <a:defRPr/>
            </a:pPr>
            <a:r>
              <a:rPr kumimoji="1" lang="ja-JP" altLang="en-US" sz="1000" kern="0" dirty="0">
                <a:solidFill>
                  <a:prstClr val="black"/>
                </a:solidFill>
                <a:latin typeface="Meiryo UI" panose="020B0604030504040204" pitchFamily="50" charset="-128"/>
                <a:ea typeface="Meiryo UI" panose="020B0604030504040204" pitchFamily="50" charset="-128"/>
              </a:rPr>
              <a:t>◆調査時点：各年度末　　</a:t>
            </a:r>
          </a:p>
          <a:p>
            <a:pPr lvl="0" algn="just" defTabSz="914400">
              <a:lnSpc>
                <a:spcPts val="1200"/>
              </a:lnSpc>
              <a:buClr>
                <a:srgbClr val="E7E6E6"/>
              </a:buClr>
              <a:defRPr/>
            </a:pPr>
            <a:r>
              <a:rPr kumimoji="1" lang="ja-JP" altLang="en-US" sz="1000" kern="0" dirty="0">
                <a:solidFill>
                  <a:prstClr val="black"/>
                </a:solidFill>
                <a:latin typeface="Meiryo UI" panose="020B0604030504040204" pitchFamily="50" charset="-128"/>
                <a:ea typeface="Meiryo UI" panose="020B0604030504040204" pitchFamily="50" charset="-128"/>
              </a:rPr>
              <a:t>◆実施時期：各年度７月頃</a:t>
            </a:r>
          </a:p>
          <a:p>
            <a:pPr lvl="0" algn="just" defTabSz="914400">
              <a:lnSpc>
                <a:spcPts val="1200"/>
              </a:lnSpc>
              <a:buClr>
                <a:srgbClr val="E7E6E6"/>
              </a:buClr>
              <a:defRPr/>
            </a:pPr>
            <a:r>
              <a:rPr kumimoji="1" lang="ja-JP" altLang="en-US" sz="1000" kern="0" dirty="0">
                <a:solidFill>
                  <a:prstClr val="black"/>
                </a:solidFill>
                <a:latin typeface="Meiryo UI" panose="020B0604030504040204" pitchFamily="50" charset="-128"/>
                <a:ea typeface="Meiryo UI" panose="020B0604030504040204" pitchFamily="50" charset="-128"/>
              </a:rPr>
              <a:t>◆調査項目：待機者数、本人及び家族等の状態像、地域生活継続の可能性の検</a:t>
            </a:r>
          </a:p>
          <a:p>
            <a:pPr lvl="0" algn="just" defTabSz="914400">
              <a:lnSpc>
                <a:spcPts val="1200"/>
              </a:lnSpc>
              <a:buClr>
                <a:srgbClr val="E7E6E6"/>
              </a:buClr>
              <a:defRPr/>
            </a:pPr>
            <a:r>
              <a:rPr kumimoji="1" lang="ja-JP" altLang="en-US" sz="1000" kern="0" dirty="0">
                <a:solidFill>
                  <a:prstClr val="black"/>
                </a:solidFill>
                <a:latin typeface="Meiryo UI" panose="020B0604030504040204" pitchFamily="50" charset="-128"/>
                <a:ea typeface="Meiryo UI" panose="020B0604030504040204" pitchFamily="50" charset="-128"/>
              </a:rPr>
              <a:t>                  討の有無、  施設入所後の地域生活への説明や意向確認の有無、待          </a:t>
            </a:r>
          </a:p>
          <a:p>
            <a:pPr lvl="0" algn="just" defTabSz="914400">
              <a:lnSpc>
                <a:spcPts val="1200"/>
              </a:lnSpc>
              <a:buClr>
                <a:srgbClr val="E7E6E6"/>
              </a:buClr>
              <a:defRPr/>
            </a:pPr>
            <a:r>
              <a:rPr kumimoji="1" lang="ja-JP" altLang="en-US" sz="1000" kern="0" dirty="0">
                <a:solidFill>
                  <a:prstClr val="black"/>
                </a:solidFill>
                <a:latin typeface="Meiryo UI" panose="020B0604030504040204" pitchFamily="50" charset="-128"/>
                <a:ea typeface="Meiryo UI" panose="020B0604030504040204" pitchFamily="50" charset="-128"/>
              </a:rPr>
              <a:t>                  機者に関する協議の場について</a:t>
            </a:r>
            <a:endParaRPr kumimoji="1" lang="en-US" altLang="ja-JP" sz="1000" kern="0" dirty="0">
              <a:solidFill>
                <a:prstClr val="black"/>
              </a:solidFill>
              <a:latin typeface="Meiryo UI" panose="020B0604030504040204" pitchFamily="50" charset="-128"/>
              <a:ea typeface="Meiryo UI" panose="020B0604030504040204" pitchFamily="50" charset="-128"/>
            </a:endParaRPr>
          </a:p>
          <a:p>
            <a:pPr lvl="0" algn="just" defTabSz="914400">
              <a:lnSpc>
                <a:spcPts val="1200"/>
              </a:lnSpc>
              <a:buClr>
                <a:srgbClr val="E7E6E6"/>
              </a:buClr>
              <a:defRPr/>
            </a:pPr>
            <a:r>
              <a:rPr kumimoji="1" lang="ja-JP" altLang="en-US" sz="1000" kern="0" dirty="0">
                <a:solidFill>
                  <a:prstClr val="black"/>
                </a:solidFill>
                <a:latin typeface="Meiryo UI" panose="020B0604030504040204" pitchFamily="50" charset="-128"/>
                <a:ea typeface="Meiryo UI" panose="020B0604030504040204" pitchFamily="50" charset="-128"/>
              </a:rPr>
              <a:t>◆令和６年度調査の主な変更点　</a:t>
            </a:r>
            <a:r>
              <a:rPr kumimoji="1" lang="ja-JP" altLang="en-US" sz="1000" kern="0" dirty="0">
                <a:solidFill>
                  <a:schemeClr val="tx1"/>
                </a:solidFill>
                <a:latin typeface="Meiryo UI" panose="020B0604030504040204" pitchFamily="50" charset="-128"/>
                <a:ea typeface="Meiryo UI" panose="020B0604030504040204" pitchFamily="50" charset="-128"/>
              </a:rPr>
              <a:t>（令和６年度調査項目：参考資料５）</a:t>
            </a:r>
            <a:endParaRPr kumimoji="1" lang="en-US" altLang="ja-JP" sz="1000" kern="0" dirty="0">
              <a:solidFill>
                <a:schemeClr val="tx1"/>
              </a:solidFill>
              <a:latin typeface="Meiryo UI" panose="020B0604030504040204" pitchFamily="50" charset="-128"/>
              <a:ea typeface="Meiryo UI" panose="020B0604030504040204" pitchFamily="50" charset="-128"/>
            </a:endParaRPr>
          </a:p>
          <a:p>
            <a:pPr lvl="0" algn="just" defTabSz="914400">
              <a:lnSpc>
                <a:spcPts val="1200"/>
              </a:lnSpc>
              <a:buClr>
                <a:srgbClr val="E7E6E6"/>
              </a:buClr>
              <a:defRPr/>
            </a:pPr>
            <a:r>
              <a:rPr kumimoji="1" lang="ja-JP" altLang="en-US" sz="1000" kern="0" dirty="0">
                <a:solidFill>
                  <a:schemeClr val="tx1"/>
                </a:solidFill>
                <a:latin typeface="Meiryo UI" panose="020B0604030504040204" pitchFamily="50" charset="-128"/>
                <a:ea typeface="Meiryo UI" panose="020B0604030504040204" pitchFamily="50" charset="-128"/>
              </a:rPr>
              <a:t>・地域生活の継続の可能性の検討した結果や検討しなかった理由を追加</a:t>
            </a:r>
            <a:endParaRPr kumimoji="1" lang="en-US" altLang="ja-JP" sz="1000" kern="0" dirty="0">
              <a:solidFill>
                <a:schemeClr val="tx1"/>
              </a:solidFill>
              <a:latin typeface="Meiryo UI" panose="020B0604030504040204" pitchFamily="50" charset="-128"/>
              <a:ea typeface="Meiryo UI" panose="020B0604030504040204" pitchFamily="50" charset="-128"/>
            </a:endParaRPr>
          </a:p>
          <a:p>
            <a:pPr lvl="0" algn="just" defTabSz="914400">
              <a:lnSpc>
                <a:spcPts val="1200"/>
              </a:lnSpc>
              <a:buClr>
                <a:srgbClr val="E7E6E6"/>
              </a:buClr>
              <a:defRPr/>
            </a:pPr>
            <a:r>
              <a:rPr kumimoji="1" lang="ja-JP" altLang="en-US" sz="1000" kern="0" dirty="0">
                <a:solidFill>
                  <a:prstClr val="black"/>
                </a:solidFill>
                <a:latin typeface="Meiryo UI" panose="020B0604030504040204" pitchFamily="50" charset="-128"/>
                <a:ea typeface="Meiryo UI" panose="020B0604030504040204" pitchFamily="50" charset="-128"/>
              </a:rPr>
              <a:t>・施設入所後の地域移行の説明にあたっての工夫や困難な点についての記載を追加</a:t>
            </a:r>
            <a:endParaRPr kumimoji="1" lang="en-US" altLang="ja-JP" sz="1000" kern="0" dirty="0">
              <a:solidFill>
                <a:prstClr val="black"/>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5074039-A8DC-0414-1BDA-A42601378DA3}"/>
              </a:ext>
            </a:extLst>
          </p:cNvPr>
          <p:cNvSpPr/>
          <p:nvPr/>
        </p:nvSpPr>
        <p:spPr>
          <a:xfrm>
            <a:off x="33750" y="423443"/>
            <a:ext cx="2041276" cy="23014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300" b="1" dirty="0">
                <a:solidFill>
                  <a:srgbClr val="FFFFFF"/>
                </a:solidFill>
                <a:latin typeface="Meiryo UI" panose="020B0604030504040204" pitchFamily="50" charset="-128"/>
                <a:ea typeface="Meiryo UI" panose="020B0604030504040204" pitchFamily="50" charset="-128"/>
              </a:rPr>
              <a:t>実施概要</a:t>
            </a:r>
            <a:endParaRPr kumimoji="1" lang="ja-JP" altLang="en-US" sz="13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31" name="コンテンツ プレースホルダー 2">
            <a:extLst>
              <a:ext uri="{FF2B5EF4-FFF2-40B4-BE49-F238E27FC236}">
                <a16:creationId xmlns:a16="http://schemas.microsoft.com/office/drawing/2014/main" id="{085CC842-DB56-4A27-9D01-FFBA72539B24}"/>
              </a:ext>
            </a:extLst>
          </p:cNvPr>
          <p:cNvSpPr txBox="1">
            <a:spLocks/>
          </p:cNvSpPr>
          <p:nvPr/>
        </p:nvSpPr>
        <p:spPr bwMode="auto">
          <a:xfrm>
            <a:off x="108422" y="6061803"/>
            <a:ext cx="8807833" cy="756111"/>
          </a:xfrm>
          <a:prstGeom prst="rect">
            <a:avLst/>
          </a:prstGeom>
          <a:noFill/>
          <a:ln>
            <a:solidFill>
              <a:srgbClr val="5B9BD5"/>
            </a:solidFill>
          </a:ln>
          <a:effectLst/>
        </p:spPr>
        <p:txBody>
          <a:bodyPr vert="horz" wrap="square" lIns="91440" tIns="45720" rIns="91440" bIns="45720" numCol="1" anchor="b"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indent="0" algn="just" defTabSz="914400">
              <a:buClr>
                <a:srgbClr val="E7E6E6"/>
              </a:buClr>
              <a:buNone/>
              <a:defRPr/>
            </a:pP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marL="0" indent="0" algn="just" defTabSz="914400">
              <a:buClr>
                <a:srgbClr val="E7E6E6"/>
              </a:buClr>
              <a:buNone/>
              <a:defRPr/>
            </a:pPr>
            <a:r>
              <a:rPr lang="ja-JP" altLang="en-US" sz="1100" dirty="0">
                <a:latin typeface="Meiryo UI" panose="020B0604030504040204" pitchFamily="50" charset="-128"/>
                <a:ea typeface="Meiryo UI" panose="020B0604030504040204" pitchFamily="50" charset="-128"/>
              </a:rPr>
              <a:t>第</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次大阪府障がい者計画の</a:t>
            </a:r>
            <a:r>
              <a:rPr lang="ja-JP" altLang="en-US" sz="1100" b="1" u="sng" dirty="0">
                <a:latin typeface="Meiryo UI" panose="020B0604030504040204" pitchFamily="50" charset="-128"/>
                <a:ea typeface="Meiryo UI" panose="020B0604030504040204" pitchFamily="50" charset="-128"/>
              </a:rPr>
              <a:t>計画期間は令和</a:t>
            </a:r>
            <a:r>
              <a:rPr lang="en-US" altLang="ja-JP" sz="1100" b="1" u="sng" dirty="0">
                <a:latin typeface="Meiryo UI" panose="020B0604030504040204" pitchFamily="50" charset="-128"/>
                <a:ea typeface="Meiryo UI" panose="020B0604030504040204" pitchFamily="50" charset="-128"/>
              </a:rPr>
              <a:t>3</a:t>
            </a:r>
            <a:r>
              <a:rPr lang="ja-JP" altLang="en-US" sz="1100" b="1" u="sng" dirty="0">
                <a:latin typeface="Meiryo UI" panose="020B0604030504040204" pitchFamily="50" charset="-128"/>
                <a:ea typeface="Meiryo UI" panose="020B0604030504040204" pitchFamily="50" charset="-128"/>
              </a:rPr>
              <a:t>年度から令和８年度の６年間。令和５年度は計画期間の中間の年</a:t>
            </a:r>
            <a:r>
              <a:rPr lang="ja-JP" altLang="en-US" sz="1100" dirty="0">
                <a:latin typeface="Meiryo UI" panose="020B0604030504040204" pitchFamily="50" charset="-128"/>
                <a:ea typeface="Meiryo UI" panose="020B0604030504040204" pitchFamily="50" charset="-128"/>
              </a:rPr>
              <a:t>にあたるため、計画策定時から現在に至るまでの法改正や策定された計画などを踏まえ、</a:t>
            </a:r>
            <a:r>
              <a:rPr lang="ja-JP" altLang="en-US" sz="1100" b="1" u="sng" dirty="0">
                <a:latin typeface="Meiryo UI" panose="020B0604030504040204" pitchFamily="50" charset="-128"/>
                <a:ea typeface="Meiryo UI" panose="020B0604030504040204" pitchFamily="50" charset="-128"/>
              </a:rPr>
              <a:t>必要な見直しを行った。</a:t>
            </a:r>
            <a:r>
              <a:rPr kumimoji="1" lang="ja-JP" altLang="en-US" sz="1100" kern="1500" dirty="0">
                <a:solidFill>
                  <a:schemeClr val="tx1"/>
                </a:solidFill>
                <a:latin typeface="メイリオ" panose="020B0604030504040204" pitchFamily="50" charset="-128"/>
                <a:ea typeface="メイリオ" panose="020B0604030504040204" pitchFamily="50" charset="-128"/>
              </a:rPr>
              <a:t>地域における障がい者等への支援体制の再構築に向けた提言を踏まえ、地域移行の促進や地域生活の継続を支援するため、市町村における相談支援体制の充実・強化や地域移行に向けた認識の形成と共有、地域の社会資源と人材の確保など地域での支援体制の整備を図っていくこと等を追記。</a:t>
            </a:r>
            <a:endParaRPr lang="en-US" altLang="ja-JP" sz="1100" dirty="0">
              <a:latin typeface="Meiryo UI" panose="020B0604030504040204" pitchFamily="50" charset="-128"/>
              <a:ea typeface="Meiryo UI" panose="020B0604030504040204" pitchFamily="50" charset="-128"/>
            </a:endParaRPr>
          </a:p>
        </p:txBody>
      </p:sp>
      <p:sp>
        <p:nvSpPr>
          <p:cNvPr id="34" name="コンテンツ プレースホルダー 2">
            <a:extLst>
              <a:ext uri="{FF2B5EF4-FFF2-40B4-BE49-F238E27FC236}">
                <a16:creationId xmlns:a16="http://schemas.microsoft.com/office/drawing/2014/main" id="{6507CAB6-1920-4BD1-A2E4-99BA3E6DC4F5}"/>
              </a:ext>
            </a:extLst>
          </p:cNvPr>
          <p:cNvSpPr txBox="1">
            <a:spLocks/>
          </p:cNvSpPr>
          <p:nvPr/>
        </p:nvSpPr>
        <p:spPr bwMode="auto">
          <a:xfrm>
            <a:off x="33750" y="2485899"/>
            <a:ext cx="9042962" cy="1426749"/>
          </a:xfrm>
          <a:prstGeom prst="rect">
            <a:avLst/>
          </a:prstGeom>
          <a:noFill/>
          <a:ln>
            <a:solidFill>
              <a:srgbClr val="5B9BD5"/>
            </a:solidFill>
          </a:ln>
          <a:effectLst/>
        </p:spPr>
        <p:txBody>
          <a:bodyPr vert="horz" wrap="square" lIns="72000" tIns="45720" rIns="7200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indent="0">
              <a:buNone/>
            </a:pPr>
            <a:r>
              <a:rPr lang="ja-JP" altLang="en-US" sz="1100" b="1" dirty="0">
                <a:latin typeface="Meiryo UI" panose="020B0604030504040204" pitchFamily="50" charset="-128"/>
                <a:ea typeface="Meiryo UI" panose="020B0604030504040204" pitchFamily="50" charset="-128"/>
              </a:rPr>
              <a:t> ◆地域生活推進に向けた認識の形成と共有</a:t>
            </a:r>
            <a:endParaRPr lang="en-US" altLang="ja-JP" sz="1100" b="1" dirty="0">
              <a:latin typeface="Meiryo UI" panose="020B0604030504040204" pitchFamily="50" charset="-128"/>
              <a:ea typeface="Meiryo UI" panose="020B0604030504040204" pitchFamily="50" charset="-128"/>
            </a:endParaRPr>
          </a:p>
          <a:p>
            <a:pPr marL="0" indent="0">
              <a:buNone/>
            </a:pPr>
            <a:r>
              <a:rPr lang="ja-JP" altLang="en-US" sz="1100" b="1" dirty="0">
                <a:latin typeface="Meiryo UI" panose="020B0604030504040204" pitchFamily="50" charset="-128"/>
                <a:ea typeface="Meiryo UI" panose="020B0604030504040204" pitchFamily="50" charset="-128"/>
              </a:rPr>
              <a:t> ◆支援者間の連携を通じた一体的な支援体制の整備</a:t>
            </a:r>
            <a:endParaRPr lang="en-US" altLang="ja-JP" sz="1100" b="1" dirty="0">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2C6FF294-2401-4A2F-8594-FB77D730A7FF}"/>
              </a:ext>
            </a:extLst>
          </p:cNvPr>
          <p:cNvSpPr/>
          <p:nvPr/>
        </p:nvSpPr>
        <p:spPr>
          <a:xfrm>
            <a:off x="1713615" y="4269230"/>
            <a:ext cx="7086265" cy="666834"/>
          </a:xfrm>
          <a:prstGeom prst="rect">
            <a:avLst/>
          </a:prstGeom>
          <a:no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継続</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地域生活促進アセスメント事業（</a:t>
            </a:r>
            <a:r>
              <a:rPr kumimoji="1"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u="sng" dirty="0">
                <a:solidFill>
                  <a:schemeClr val="tx1"/>
                </a:solidFill>
                <a:latin typeface="Meiryo UI" panose="020B0604030504040204" pitchFamily="50" charset="-128"/>
                <a:ea typeface="Meiryo UI" panose="020B0604030504040204" pitchFamily="50" charset="-128"/>
              </a:rPr>
              <a:t>966</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200" b="1" u="sng" dirty="0">
              <a:solidFill>
                <a:schemeClr val="tx1"/>
              </a:solidFill>
              <a:latin typeface="Meiryo UI" panose="020B0604030504040204" pitchFamily="50" charset="-128"/>
              <a:ea typeface="Meiryo UI" panose="020B0604030504040204" pitchFamily="50" charset="-128"/>
            </a:endParaRPr>
          </a:p>
        </p:txBody>
      </p:sp>
      <p:sp>
        <p:nvSpPr>
          <p:cNvPr id="36" name="矢印: 五方向 35">
            <a:extLst>
              <a:ext uri="{FF2B5EF4-FFF2-40B4-BE49-F238E27FC236}">
                <a16:creationId xmlns:a16="http://schemas.microsoft.com/office/drawing/2014/main" id="{C26CF32B-AFB3-42DE-83D1-2AE28C966DED}"/>
              </a:ext>
            </a:extLst>
          </p:cNvPr>
          <p:cNvSpPr/>
          <p:nvPr/>
        </p:nvSpPr>
        <p:spPr>
          <a:xfrm>
            <a:off x="363117" y="4310531"/>
            <a:ext cx="1291116" cy="60699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市町村における</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相談支援体制の充実・強化</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37" name="矢印: 五方向 36">
            <a:extLst>
              <a:ext uri="{FF2B5EF4-FFF2-40B4-BE49-F238E27FC236}">
                <a16:creationId xmlns:a16="http://schemas.microsoft.com/office/drawing/2014/main" id="{BC9AC863-669D-4C02-859C-3896CC3548F6}"/>
              </a:ext>
            </a:extLst>
          </p:cNvPr>
          <p:cNvSpPr/>
          <p:nvPr/>
        </p:nvSpPr>
        <p:spPr>
          <a:xfrm>
            <a:off x="363117" y="5108920"/>
            <a:ext cx="1291116" cy="606991"/>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地域の事業所等におけるハード・ソフトの基盤整備</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53FE6F2C-1F0C-4E07-8CBD-0A18F00491D4}"/>
              </a:ext>
            </a:extLst>
          </p:cNvPr>
          <p:cNvSpPr/>
          <p:nvPr/>
        </p:nvSpPr>
        <p:spPr>
          <a:xfrm>
            <a:off x="108425" y="3957094"/>
            <a:ext cx="3633258" cy="278461"/>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300" b="1" dirty="0">
                <a:solidFill>
                  <a:srgbClr val="FFFFFF"/>
                </a:solidFill>
                <a:latin typeface="Meiryo UI" panose="020B0604030504040204" pitchFamily="50" charset="-128"/>
                <a:ea typeface="Meiryo UI" panose="020B0604030504040204" pitchFamily="50" charset="-128"/>
              </a:rPr>
              <a:t>具体的な施策（</a:t>
            </a:r>
            <a:r>
              <a:rPr kumimoji="1" lang="en-US" altLang="ja-JP" sz="1300" b="1" dirty="0">
                <a:solidFill>
                  <a:srgbClr val="FFFFFF"/>
                </a:solidFill>
                <a:latin typeface="Meiryo UI" panose="020B0604030504040204" pitchFamily="50" charset="-128"/>
                <a:ea typeface="Meiryo UI" panose="020B0604030504040204" pitchFamily="50" charset="-128"/>
              </a:rPr>
              <a:t>R</a:t>
            </a:r>
            <a:r>
              <a:rPr kumimoji="1" lang="ja-JP" altLang="en-US" sz="1300" b="1" dirty="0">
                <a:solidFill>
                  <a:srgbClr val="FFFFFF"/>
                </a:solidFill>
                <a:latin typeface="Meiryo UI" panose="020B0604030504040204" pitchFamily="50" charset="-128"/>
                <a:ea typeface="Meiryo UI" panose="020B0604030504040204" pitchFamily="50" charset="-128"/>
              </a:rPr>
              <a:t>７年度主要事業：知事重点）</a:t>
            </a:r>
            <a:endParaRPr kumimoji="1" lang="ja-JP" altLang="en-US" sz="13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8F1B245B-8D47-43B3-A398-F7F566582330}"/>
              </a:ext>
            </a:extLst>
          </p:cNvPr>
          <p:cNvSpPr/>
          <p:nvPr/>
        </p:nvSpPr>
        <p:spPr>
          <a:xfrm>
            <a:off x="108423" y="5847415"/>
            <a:ext cx="3633260" cy="250184"/>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3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大阪府障がい者計画への位置づけ</a:t>
            </a:r>
          </a:p>
        </p:txBody>
      </p:sp>
      <p:sp>
        <p:nvSpPr>
          <p:cNvPr id="44" name="正方形/長方形 43">
            <a:extLst>
              <a:ext uri="{FF2B5EF4-FFF2-40B4-BE49-F238E27FC236}">
                <a16:creationId xmlns:a16="http://schemas.microsoft.com/office/drawing/2014/main" id="{32603C1A-9C09-4938-8A77-6AC1B8638BC3}"/>
              </a:ext>
            </a:extLst>
          </p:cNvPr>
          <p:cNvSpPr/>
          <p:nvPr/>
        </p:nvSpPr>
        <p:spPr>
          <a:xfrm>
            <a:off x="1713615" y="5036097"/>
            <a:ext cx="7086265" cy="75611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継続</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大阪府版強度行動障がい専門支援モデル普及事業（予算額：</a:t>
            </a:r>
            <a:r>
              <a:rPr kumimoji="1" lang="en-US" altLang="ja-JP" sz="1200" b="1" u="sng" dirty="0">
                <a:solidFill>
                  <a:schemeClr val="tx1"/>
                </a:solidFill>
                <a:latin typeface="Meiryo UI" panose="020B0604030504040204" pitchFamily="50" charset="-128"/>
                <a:ea typeface="Meiryo UI" panose="020B0604030504040204" pitchFamily="50" charset="-128"/>
              </a:rPr>
              <a:t>526</a:t>
            </a:r>
            <a:r>
              <a:rPr kumimoji="1" lang="ja-JP" altLang="en-US" sz="1200" b="1" u="sng" dirty="0">
                <a:solidFill>
                  <a:schemeClr val="tx1"/>
                </a:solidFill>
                <a:latin typeface="Meiryo UI" panose="020B0604030504040204" pitchFamily="50" charset="-128"/>
                <a:ea typeface="Meiryo UI" panose="020B0604030504040204" pitchFamily="50" charset="-128"/>
              </a:rPr>
              <a:t>千円</a:t>
            </a:r>
            <a:r>
              <a:rPr kumimoji="1" lang="en-US" altLang="ja-JP" sz="1200" b="1" u="sng" dirty="0">
                <a:solidFill>
                  <a:schemeClr val="tx1"/>
                </a:solidFill>
                <a:latin typeface="Meiryo UI" panose="020B0604030504040204" pitchFamily="50" charset="-128"/>
                <a:ea typeface="Meiryo UI" panose="020B0604030504040204" pitchFamily="50" charset="-128"/>
              </a:rPr>
              <a:t>)</a:t>
            </a:r>
          </a:p>
          <a:p>
            <a:pPr>
              <a:spcBef>
                <a:spcPts val="300"/>
              </a:spcBef>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継続</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ja-JP" sz="1200" b="1" u="sng" dirty="0">
                <a:solidFill>
                  <a:schemeClr val="tx1"/>
                </a:solidFill>
                <a:latin typeface="Meiryo UI" panose="020B0604030504040204" pitchFamily="50" charset="-128"/>
                <a:ea typeface="Meiryo UI" panose="020B0604030504040204" pitchFamily="50" charset="-128"/>
              </a:rPr>
              <a:t>地域生活推進事業</a:t>
            </a:r>
            <a:r>
              <a:rPr kumimoji="1" lang="ja-JP" altLang="en-US" sz="1200" b="1" u="sng" dirty="0">
                <a:solidFill>
                  <a:schemeClr val="tx1"/>
                </a:solidFill>
                <a:latin typeface="Meiryo UI" panose="020B0604030504040204" pitchFamily="50" charset="-128"/>
                <a:ea typeface="Meiryo UI" panose="020B0604030504040204" pitchFamily="50" charset="-128"/>
              </a:rPr>
              <a:t>費</a:t>
            </a:r>
            <a:r>
              <a:rPr kumimoji="1" lang="ja-JP" altLang="ja-JP" sz="1200" b="1" u="sng" dirty="0">
                <a:solidFill>
                  <a:schemeClr val="tx1"/>
                </a:solidFill>
                <a:latin typeface="Meiryo UI" panose="020B0604030504040204" pitchFamily="50" charset="-128"/>
                <a:ea typeface="Meiryo UI" panose="020B0604030504040204" pitchFamily="50" charset="-128"/>
              </a:rPr>
              <a:t>補助金</a:t>
            </a:r>
            <a:r>
              <a:rPr kumimoji="1" lang="ja-JP" altLang="en-US" sz="1200" b="1" u="sng" dirty="0">
                <a:solidFill>
                  <a:schemeClr val="tx1"/>
                </a:solidFill>
                <a:latin typeface="Meiryo UI" panose="020B0604030504040204" pitchFamily="50" charset="-128"/>
                <a:ea typeface="Meiryo UI" panose="020B0604030504040204" pitchFamily="50" charset="-128"/>
              </a:rPr>
              <a:t>（予算額：</a:t>
            </a:r>
            <a:r>
              <a:rPr kumimoji="1" lang="en-US" altLang="ja-JP" sz="1200" b="1" u="sng" dirty="0">
                <a:solidFill>
                  <a:schemeClr val="tx1"/>
                </a:solidFill>
                <a:latin typeface="Meiryo UI" panose="020B0604030504040204" pitchFamily="50" charset="-128"/>
                <a:ea typeface="Meiryo UI" panose="020B0604030504040204" pitchFamily="50" charset="-128"/>
              </a:rPr>
              <a:t>10,111</a:t>
            </a:r>
            <a:r>
              <a:rPr kumimoji="1" lang="ja-JP" altLang="en-US" sz="1200" b="1" u="sng" dirty="0">
                <a:solidFill>
                  <a:schemeClr val="tx1"/>
                </a:solidFill>
                <a:latin typeface="Meiryo UI" panose="020B0604030504040204" pitchFamily="50" charset="-128"/>
                <a:ea typeface="Meiryo UI" panose="020B0604030504040204" pitchFamily="50" charset="-128"/>
              </a:rPr>
              <a:t>千円）</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a:spcBef>
                <a:spcPts val="300"/>
              </a:spcBef>
            </a:pP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継続</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重度障がい者グループホーム等整備事業費補助金</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要求額：</a:t>
            </a:r>
            <a:r>
              <a:rPr kumimoji="1" lang="en-US" altLang="ja-JP" sz="1200" b="1" u="sng" dirty="0">
                <a:solidFill>
                  <a:schemeClr val="tx1"/>
                </a:solidFill>
                <a:latin typeface="Meiryo UI" panose="020B0604030504040204" pitchFamily="50" charset="-128"/>
                <a:ea typeface="Meiryo UI" panose="020B0604030504040204" pitchFamily="50" charset="-128"/>
              </a:rPr>
              <a:t>25,20</a:t>
            </a:r>
            <a:r>
              <a:rPr kumimoji="1" lang="ja-JP" altLang="en-US" sz="1200" b="1" u="sng" dirty="0">
                <a:solidFill>
                  <a:schemeClr val="tx1"/>
                </a:solidFill>
                <a:latin typeface="Meiryo UI" panose="020B0604030504040204" pitchFamily="50" charset="-128"/>
                <a:ea typeface="Meiryo UI" panose="020B0604030504040204" pitchFamily="50" charset="-128"/>
              </a:rPr>
              <a:t>０</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endParaRPr kumimoji="1" lang="en-US" altLang="ja-JP" sz="1200" b="0" u="sng" dirty="0">
              <a:latin typeface="Meiryo UI" panose="020B0604030504040204" pitchFamily="50" charset="-128"/>
              <a:ea typeface="Meiryo UI" panose="020B0604030504040204" pitchFamily="50" charset="-128"/>
            </a:endParaRPr>
          </a:p>
        </p:txBody>
      </p:sp>
      <p:graphicFrame>
        <p:nvGraphicFramePr>
          <p:cNvPr id="45" name="表 2">
            <a:extLst>
              <a:ext uri="{FF2B5EF4-FFF2-40B4-BE49-F238E27FC236}">
                <a16:creationId xmlns:a16="http://schemas.microsoft.com/office/drawing/2014/main" id="{633638C5-7680-4ED0-8821-63632CFDDBC8}"/>
              </a:ext>
            </a:extLst>
          </p:cNvPr>
          <p:cNvGraphicFramePr>
            <a:graphicFrameLocks noGrp="1"/>
          </p:cNvGraphicFramePr>
          <p:nvPr/>
        </p:nvGraphicFramePr>
        <p:xfrm>
          <a:off x="108423" y="2934610"/>
          <a:ext cx="8913046" cy="918925"/>
        </p:xfrm>
        <a:graphic>
          <a:graphicData uri="http://schemas.openxmlformats.org/drawingml/2006/table">
            <a:tbl>
              <a:tblPr firstRow="1" bandRow="1">
                <a:tableStyleId>{5940675A-B579-460E-94D1-54222C63F5DA}</a:tableStyleId>
              </a:tblPr>
              <a:tblGrid>
                <a:gridCol w="2896034">
                  <a:extLst>
                    <a:ext uri="{9D8B030D-6E8A-4147-A177-3AD203B41FA5}">
                      <a16:colId xmlns:a16="http://schemas.microsoft.com/office/drawing/2014/main" val="1734925930"/>
                    </a:ext>
                  </a:extLst>
                </a:gridCol>
                <a:gridCol w="3314700">
                  <a:extLst>
                    <a:ext uri="{9D8B030D-6E8A-4147-A177-3AD203B41FA5}">
                      <a16:colId xmlns:a16="http://schemas.microsoft.com/office/drawing/2014/main" val="1569698256"/>
                    </a:ext>
                  </a:extLst>
                </a:gridCol>
                <a:gridCol w="2702312">
                  <a:extLst>
                    <a:ext uri="{9D8B030D-6E8A-4147-A177-3AD203B41FA5}">
                      <a16:colId xmlns:a16="http://schemas.microsoft.com/office/drawing/2014/main" val="3193562001"/>
                    </a:ext>
                  </a:extLst>
                </a:gridCol>
              </a:tblGrid>
              <a:tr h="187407">
                <a:tc>
                  <a:txBody>
                    <a:bodyPr/>
                    <a:lstStyle/>
                    <a:p>
                      <a:pPr algn="ctr">
                        <a:lnSpc>
                          <a:spcPct val="100000"/>
                        </a:lnSpc>
                      </a:pPr>
                      <a:r>
                        <a:rPr lang="ja-JP" altLang="en-US" sz="1000" b="1" dirty="0">
                          <a:latin typeface="Meiryo UI" panose="020B0604030504040204" pitchFamily="50" charset="-128"/>
                          <a:ea typeface="Meiryo UI" panose="020B0604030504040204" pitchFamily="50" charset="-128"/>
                        </a:rPr>
                        <a:t>市町村への働きかけ</a:t>
                      </a:r>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algn="ctr">
                        <a:lnSpc>
                          <a:spcPct val="100000"/>
                        </a:lnSpc>
                      </a:pPr>
                      <a:r>
                        <a:rPr lang="ja-JP" altLang="en-US" sz="1000" b="1" dirty="0">
                          <a:latin typeface="Meiryo UI" panose="020B0604030504040204" pitchFamily="50" charset="-128"/>
                          <a:ea typeface="Meiryo UI" panose="020B0604030504040204" pitchFamily="50" charset="-128"/>
                        </a:rPr>
                        <a:t>施設等への働きかけ</a:t>
                      </a:r>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algn="ctr">
                        <a:lnSpc>
                          <a:spcPct val="100000"/>
                        </a:lnSpc>
                      </a:pPr>
                      <a:r>
                        <a:rPr lang="ja-JP" altLang="en-US" sz="1000" b="1" dirty="0">
                          <a:latin typeface="Meiryo UI" panose="020B0604030504040204" pitchFamily="50" charset="-128"/>
                          <a:ea typeface="Meiryo UI" panose="020B0604030504040204" pitchFamily="50" charset="-128"/>
                        </a:rPr>
                        <a:t>地域の社会資源の整備</a:t>
                      </a:r>
                      <a:endParaRPr kumimoji="1" lang="ja-JP" altLang="en-US" sz="10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035675986"/>
                  </a:ext>
                </a:extLst>
              </a:tr>
              <a:tr h="675085">
                <a:tc>
                  <a:txBody>
                    <a:bodyPr/>
                    <a:lstStyle/>
                    <a:p>
                      <a:pPr marL="90488" indent="-90488" algn="l">
                        <a:lnSpc>
                          <a:spcPct val="100000"/>
                        </a:lnSpc>
                        <a:spcBef>
                          <a:spcPts val="100"/>
                        </a:spcBef>
                        <a:buNone/>
                      </a:pPr>
                      <a:r>
                        <a:rPr kumimoji="1" lang="ja-JP" altLang="en-US" sz="1000" dirty="0">
                          <a:latin typeface="Meiryo UI" panose="020B0604030504040204" pitchFamily="50" charset="-128"/>
                          <a:ea typeface="Meiryo UI" panose="020B0604030504040204" pitchFamily="50" charset="-128"/>
                        </a:rPr>
                        <a:t>・地域生活継続の検討や本人への意向確認の徹底による</a:t>
                      </a:r>
                      <a:r>
                        <a:rPr lang="ja-JP" altLang="en-US" sz="1000" dirty="0">
                          <a:latin typeface="Meiryo UI" panose="020B0604030504040204" pitchFamily="50" charset="-128"/>
                          <a:ea typeface="Meiryo UI" panose="020B0604030504040204" pitchFamily="50" charset="-128"/>
                        </a:rPr>
                        <a:t>入所の必要性の精査</a:t>
                      </a:r>
                      <a:endParaRPr kumimoji="1" lang="en-US" altLang="ja-JP" sz="1000" dirty="0">
                        <a:latin typeface="Meiryo UI" panose="020B0604030504040204" pitchFamily="50" charset="-128"/>
                        <a:ea typeface="Meiryo UI" panose="020B0604030504040204" pitchFamily="50" charset="-128"/>
                      </a:endParaRPr>
                    </a:p>
                    <a:p>
                      <a:pPr marL="0" indent="0" algn="l">
                        <a:lnSpc>
                          <a:spcPct val="100000"/>
                        </a:lnSpc>
                        <a:spcBef>
                          <a:spcPts val="100"/>
                        </a:spcBef>
                        <a:buNone/>
                      </a:pPr>
                      <a:r>
                        <a:rPr lang="ja-JP" altLang="en-US" sz="1000" dirty="0">
                          <a:latin typeface="Meiryo UI" panose="020B0604030504040204" pitchFamily="50" charset="-128"/>
                          <a:ea typeface="Meiryo UI" panose="020B0604030504040204" pitchFamily="50" charset="-128"/>
                        </a:rPr>
                        <a:t>・自立支援協議会等を活用した待機者に関する検討</a:t>
                      </a:r>
                      <a:endParaRPr kumimoji="1" lang="en-US" altLang="ja-JP" sz="1000" dirty="0">
                        <a:latin typeface="Meiryo UI" panose="020B0604030504040204" pitchFamily="50" charset="-128"/>
                        <a:ea typeface="Meiryo UI" panose="020B0604030504040204" pitchFamily="50" charset="-128"/>
                      </a:endParaRPr>
                    </a:p>
                  </a:txBody>
                  <a:tcPr/>
                </a:tc>
                <a:tc>
                  <a:txBody>
                    <a:bodyPr/>
                    <a:lstStyle/>
                    <a:p>
                      <a:pPr marL="0" indent="0" algn="l">
                        <a:lnSpc>
                          <a:spcPct val="100000"/>
                        </a:lnSpc>
                        <a:buNone/>
                      </a:pPr>
                      <a:r>
                        <a:rPr lang="ja-JP" altLang="en-US" sz="1000" dirty="0">
                          <a:latin typeface="Meiryo UI" panose="020B0604030504040204" pitchFamily="50" charset="-128"/>
                          <a:ea typeface="Meiryo UI" panose="020B0604030504040204" pitchFamily="50" charset="-128"/>
                        </a:rPr>
                        <a:t>・入所者への地域移行の動機づけ支援及び意向確認の徹底</a:t>
                      </a:r>
                      <a:endParaRPr lang="en-US" altLang="ja-JP" sz="1000" dirty="0">
                        <a:latin typeface="Meiryo UI" panose="020B0604030504040204" pitchFamily="50" charset="-128"/>
                        <a:ea typeface="Meiryo UI" panose="020B0604030504040204" pitchFamily="50" charset="-128"/>
                      </a:endParaRPr>
                    </a:p>
                    <a:p>
                      <a:pPr marL="0" indent="0" algn="l">
                        <a:lnSpc>
                          <a:spcPct val="100000"/>
                        </a:lnSpc>
                        <a:buNone/>
                      </a:pPr>
                      <a:r>
                        <a:rPr kumimoji="1" lang="ja-JP" altLang="en-US" sz="1000" dirty="0">
                          <a:latin typeface="Meiryo UI" panose="020B0604030504040204" pitchFamily="50" charset="-128"/>
                          <a:ea typeface="Meiryo UI" panose="020B0604030504040204" pitchFamily="50" charset="-128"/>
                        </a:rPr>
                        <a:t>・一定の高度かつ集中的な支援による施設入退所の循環</a:t>
                      </a:r>
                      <a:endParaRPr kumimoji="1" lang="en-US" altLang="ja-JP" sz="1000" dirty="0">
                        <a:latin typeface="Meiryo UI" panose="020B0604030504040204" pitchFamily="50" charset="-128"/>
                        <a:ea typeface="Meiryo UI" panose="020B0604030504040204" pitchFamily="50" charset="-128"/>
                      </a:endParaRPr>
                    </a:p>
                    <a:p>
                      <a:pPr marL="0" indent="0" algn="l">
                        <a:lnSpc>
                          <a:spcPct val="100000"/>
                        </a:lnSpc>
                        <a:buNone/>
                      </a:pPr>
                      <a:r>
                        <a:rPr kumimoji="1" lang="ja-JP" altLang="en-US" sz="1000" dirty="0">
                          <a:latin typeface="Meiryo UI" panose="020B0604030504040204" pitchFamily="50" charset="-128"/>
                          <a:ea typeface="Meiryo UI" panose="020B0604030504040204" pitchFamily="50" charset="-128"/>
                        </a:rPr>
                        <a:t>・施設や地域の事業所間の連携による支援ネットワークの構築</a:t>
                      </a:r>
                      <a:endParaRPr lang="en-US" altLang="ja-JP" sz="1000" b="1" dirty="0">
                        <a:latin typeface="Meiryo UI" panose="020B0604030504040204" pitchFamily="50" charset="-128"/>
                        <a:ea typeface="Meiryo UI" panose="020B0604030504040204" pitchFamily="50" charset="-128"/>
                      </a:endParaRPr>
                    </a:p>
                  </a:txBody>
                  <a:tcPr/>
                </a:tc>
                <a:tc>
                  <a:txBody>
                    <a:bodyPr/>
                    <a:lstStyle/>
                    <a:p>
                      <a:pPr marL="90488" indent="-90488" algn="l">
                        <a:lnSpc>
                          <a:spcPct val="100000"/>
                        </a:lnSpc>
                        <a:spcBef>
                          <a:spcPts val="100"/>
                        </a:spcBef>
                        <a:buNone/>
                      </a:pPr>
                      <a:r>
                        <a:rPr lang="ja-JP" altLang="en-US" sz="1000" dirty="0">
                          <a:latin typeface="Meiryo UI" panose="020B0604030504040204" pitchFamily="50" charset="-128"/>
                          <a:ea typeface="Meiryo UI" panose="020B0604030504040204" pitchFamily="50" charset="-128"/>
                        </a:rPr>
                        <a:t>・重度障がい者に対応できるグループホーム等の整備</a:t>
                      </a:r>
                      <a:endParaRPr lang="en-US" altLang="ja-JP" sz="1000" dirty="0">
                        <a:latin typeface="Meiryo UI" panose="020B0604030504040204" pitchFamily="50" charset="-128"/>
                        <a:ea typeface="Meiryo UI" panose="020B0604030504040204" pitchFamily="50" charset="-128"/>
                      </a:endParaRPr>
                    </a:p>
                    <a:p>
                      <a:pPr marL="0" indent="0" algn="l">
                        <a:lnSpc>
                          <a:spcPct val="100000"/>
                        </a:lnSpc>
                        <a:spcBef>
                          <a:spcPts val="100"/>
                        </a:spcBef>
                        <a:buNone/>
                      </a:pPr>
                      <a:r>
                        <a:rPr lang="ja-JP" altLang="en-US" sz="1000" dirty="0">
                          <a:latin typeface="Meiryo UI" panose="020B0604030504040204" pitchFamily="50" charset="-128"/>
                          <a:ea typeface="Meiryo UI" panose="020B0604030504040204" pitchFamily="50" charset="-128"/>
                        </a:rPr>
                        <a:t>・地域の支援者の支援力の向上</a:t>
                      </a:r>
                      <a:endParaRPr lang="en-US" altLang="ja-JP"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53736559"/>
                  </a:ext>
                </a:extLst>
              </a:tr>
            </a:tbl>
          </a:graphicData>
        </a:graphic>
      </p:graphicFrame>
      <p:sp>
        <p:nvSpPr>
          <p:cNvPr id="50" name="正方形/長方形 49">
            <a:extLst>
              <a:ext uri="{FF2B5EF4-FFF2-40B4-BE49-F238E27FC236}">
                <a16:creationId xmlns:a16="http://schemas.microsoft.com/office/drawing/2014/main" id="{F9E94EA2-C569-4636-A3FE-54D2493441DE}"/>
              </a:ext>
            </a:extLst>
          </p:cNvPr>
          <p:cNvSpPr/>
          <p:nvPr/>
        </p:nvSpPr>
        <p:spPr>
          <a:xfrm>
            <a:off x="108424" y="2246746"/>
            <a:ext cx="3633259" cy="257421"/>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300" b="1" kern="0" dirty="0">
                <a:solidFill>
                  <a:srgbClr val="FFFFFF"/>
                </a:solidFill>
                <a:latin typeface="Meiryo UI" panose="020B0604030504040204" pitchFamily="50" charset="-128"/>
                <a:ea typeface="Meiryo UI" panose="020B0604030504040204" pitchFamily="50" charset="-128"/>
              </a:rPr>
              <a:t>課題の解決に向けて</a:t>
            </a:r>
            <a:endParaRPr kumimoji="1" lang="ja-JP" altLang="en-US" sz="13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F3E5D97B-376A-4B90-93B4-4C6DF4F87653}"/>
              </a:ext>
            </a:extLst>
          </p:cNvPr>
          <p:cNvSpPr txBox="1"/>
          <p:nvPr/>
        </p:nvSpPr>
        <p:spPr>
          <a:xfrm>
            <a:off x="8080043" y="28967"/>
            <a:ext cx="996669"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資料１</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①</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4" name="楕円 3">
            <a:extLst>
              <a:ext uri="{FF2B5EF4-FFF2-40B4-BE49-F238E27FC236}">
                <a16:creationId xmlns:a16="http://schemas.microsoft.com/office/drawing/2014/main" id="{127ED4E2-8FB0-4DEB-9FEF-F3274B61ABBB}"/>
              </a:ext>
            </a:extLst>
          </p:cNvPr>
          <p:cNvSpPr/>
          <p:nvPr/>
        </p:nvSpPr>
        <p:spPr>
          <a:xfrm>
            <a:off x="33750" y="28665"/>
            <a:ext cx="360040" cy="307777"/>
          </a:xfrm>
          <a:prstGeom prst="ellipse">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1</a:t>
            </a:r>
            <a:endParaRPr kumimoji="1" lang="ja-JP" altLang="en-US" dirty="0"/>
          </a:p>
        </p:txBody>
      </p:sp>
    </p:spTree>
    <p:extLst>
      <p:ext uri="{BB962C8B-B14F-4D97-AF65-F5344CB8AC3E}">
        <p14:creationId xmlns:p14="http://schemas.microsoft.com/office/powerpoint/2010/main" val="1192657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a:extLst>
              <a:ext uri="{FF2B5EF4-FFF2-40B4-BE49-F238E27FC236}">
                <a16:creationId xmlns:a16="http://schemas.microsoft.com/office/drawing/2014/main" id="{FC07436E-53A9-4EFF-9558-74A4745EB9FF}"/>
              </a:ext>
            </a:extLst>
          </p:cNvPr>
          <p:cNvGraphicFramePr>
            <a:graphicFrameLocks noGrp="1"/>
          </p:cNvGraphicFramePr>
          <p:nvPr>
            <p:extLst>
              <p:ext uri="{D42A27DB-BD31-4B8C-83A1-F6EECF244321}">
                <p14:modId xmlns:p14="http://schemas.microsoft.com/office/powerpoint/2010/main" val="2936954603"/>
              </p:ext>
            </p:extLst>
          </p:nvPr>
        </p:nvGraphicFramePr>
        <p:xfrm>
          <a:off x="49131" y="44626"/>
          <a:ext cx="4135059" cy="3347312"/>
        </p:xfrm>
        <a:graphic>
          <a:graphicData uri="http://schemas.openxmlformats.org/drawingml/2006/table">
            <a:tbl>
              <a:tblPr firstRow="1" bandRow="1">
                <a:tableStyleId>{5A111915-BE36-4E01-A7E5-04B1672EAD32}</a:tableStyleId>
              </a:tblPr>
              <a:tblGrid>
                <a:gridCol w="4135059">
                  <a:extLst>
                    <a:ext uri="{9D8B030D-6E8A-4147-A177-3AD203B41FA5}">
                      <a16:colId xmlns:a16="http://schemas.microsoft.com/office/drawing/2014/main" val="3114873037"/>
                    </a:ext>
                  </a:extLst>
                </a:gridCol>
              </a:tblGrid>
              <a:tr h="325539">
                <a:tc>
                  <a:txBody>
                    <a:bodyPr/>
                    <a:lstStyle/>
                    <a:p>
                      <a:pPr algn="l">
                        <a:lnSpc>
                          <a:spcPts val="1100"/>
                        </a:lnSpc>
                        <a:spcBef>
                          <a:spcPts val="300"/>
                        </a:spcBef>
                      </a:pPr>
                      <a:r>
                        <a:rPr lang="ja-JP" altLang="en-US" sz="1050" b="1" dirty="0">
                          <a:solidFill>
                            <a:schemeClr val="bg1"/>
                          </a:solidFill>
                          <a:latin typeface="メイリオ" panose="020B0604030504040204" pitchFamily="50" charset="-128"/>
                          <a:ea typeface="メイリオ" panose="020B0604030504040204" pitchFamily="50" charset="-128"/>
                        </a:rPr>
                        <a:t>         </a:t>
                      </a:r>
                      <a:r>
                        <a:rPr lang="ja-JP" altLang="en-US" sz="1100" b="1" dirty="0">
                          <a:solidFill>
                            <a:schemeClr val="bg1"/>
                          </a:solidFill>
                          <a:latin typeface="メイリオ" panose="020B0604030504040204" pitchFamily="50" charset="-128"/>
                          <a:ea typeface="メイリオ" panose="020B0604030504040204" pitchFamily="50" charset="-128"/>
                        </a:rPr>
                        <a:t>大阪府</a:t>
                      </a:r>
                      <a:r>
                        <a:rPr lang="zh-TW" altLang="en-US" sz="1100" b="1" dirty="0">
                          <a:solidFill>
                            <a:schemeClr val="bg1"/>
                          </a:solidFill>
                          <a:latin typeface="メイリオ" panose="020B0604030504040204" pitchFamily="50" charset="-128"/>
                          <a:ea typeface="メイリオ" panose="020B0604030504040204" pitchFamily="50" charset="-128"/>
                        </a:rPr>
                        <a:t>地域生活推進事業費補助金</a:t>
                      </a:r>
                      <a:r>
                        <a:rPr lang="en-US" altLang="ja-JP" sz="1100" b="1" dirty="0">
                          <a:solidFill>
                            <a:schemeClr val="bg1"/>
                          </a:solidFill>
                          <a:latin typeface="メイリオ" panose="020B0604030504040204" pitchFamily="50" charset="-128"/>
                          <a:ea typeface="メイリオ" panose="020B0604030504040204" pitchFamily="50" charset="-128"/>
                        </a:rPr>
                        <a:t>【</a:t>
                      </a:r>
                      <a:r>
                        <a:rPr lang="ja-JP" altLang="en-US" sz="1100" b="1" dirty="0">
                          <a:solidFill>
                            <a:schemeClr val="bg1"/>
                          </a:solidFill>
                          <a:latin typeface="メイリオ" panose="020B0604030504040204" pitchFamily="50" charset="-128"/>
                          <a:ea typeface="メイリオ" panose="020B0604030504040204" pitchFamily="50" charset="-128"/>
                        </a:rPr>
                        <a:t>福祉基金事業</a:t>
                      </a:r>
                      <a:r>
                        <a:rPr lang="en-US" altLang="ja-JP" sz="1100" b="1" dirty="0">
                          <a:solidFill>
                            <a:schemeClr val="bg1"/>
                          </a:solidFill>
                          <a:latin typeface="メイリオ" panose="020B0604030504040204" pitchFamily="50" charset="-128"/>
                          <a:ea typeface="メイリオ" panose="020B0604030504040204" pitchFamily="50" charset="-128"/>
                        </a:rPr>
                        <a:t>】</a:t>
                      </a:r>
                      <a:endParaRPr lang="en-US" altLang="zh-TW" sz="1100" b="1" dirty="0">
                        <a:solidFill>
                          <a:schemeClr val="bg1"/>
                        </a:solidFill>
                        <a:latin typeface="メイリオ" panose="020B0604030504040204" pitchFamily="50" charset="-128"/>
                        <a:ea typeface="メイリオ" panose="020B0604030504040204" pitchFamily="50" charset="-128"/>
                      </a:endParaRPr>
                    </a:p>
                    <a:p>
                      <a:pPr algn="l">
                        <a:lnSpc>
                          <a:spcPts val="1100"/>
                        </a:lnSpc>
                        <a:spcBef>
                          <a:spcPts val="300"/>
                        </a:spcBef>
                      </a:pPr>
                      <a:r>
                        <a:rPr lang="en-US" altLang="ja-JP" sz="1100" b="1" dirty="0">
                          <a:solidFill>
                            <a:schemeClr val="bg1"/>
                          </a:solidFill>
                          <a:latin typeface="メイリオ" panose="020B0604030504040204" pitchFamily="50" charset="-128"/>
                          <a:ea typeface="メイリオ" panose="020B0604030504040204" pitchFamily="50" charset="-128"/>
                        </a:rPr>
                        <a:t>                                                               (</a:t>
                      </a:r>
                      <a:r>
                        <a:rPr lang="ja-JP" altLang="en-US" sz="1100" b="1" dirty="0">
                          <a:solidFill>
                            <a:schemeClr val="bg1"/>
                          </a:solidFill>
                          <a:latin typeface="メイリオ" panose="020B0604030504040204" pitchFamily="50" charset="-128"/>
                          <a:ea typeface="メイリオ" panose="020B0604030504040204" pitchFamily="50" charset="-128"/>
                        </a:rPr>
                        <a:t>令和６年度～）</a:t>
                      </a:r>
                      <a:endParaRPr kumimoji="1" lang="ja-JP" altLang="en-US" sz="1100" dirty="0">
                        <a:latin typeface="Meiryo UI" panose="020B0604030504040204" pitchFamily="50" charset="-128"/>
                        <a:ea typeface="Meiryo UI" panose="020B0604030504040204" pitchFamily="50" charset="-128"/>
                      </a:endParaRPr>
                    </a:p>
                  </a:txBody>
                  <a:tcPr marL="72000" marR="72000" marT="36000" marB="0" anchor="ctr">
                    <a:solidFill>
                      <a:srgbClr val="0070C0"/>
                    </a:solidFill>
                  </a:tcPr>
                </a:tc>
                <a:extLst>
                  <a:ext uri="{0D108BD9-81ED-4DB2-BD59-A6C34878D82A}">
                    <a16:rowId xmlns:a16="http://schemas.microsoft.com/office/drawing/2014/main" val="2118333835"/>
                  </a:ext>
                </a:extLst>
              </a:tr>
              <a:tr h="2986827">
                <a:tc>
                  <a:txBody>
                    <a:bodyPr/>
                    <a:lstStyle/>
                    <a:p>
                      <a:pPr>
                        <a:lnSpc>
                          <a:spcPct val="100000"/>
                        </a:lnSpc>
                        <a:spcBef>
                          <a:spcPts val="300"/>
                        </a:spcBef>
                      </a:pPr>
                      <a:r>
                        <a:rPr kumimoji="1" lang="ja-JP" altLang="en-US" sz="1000" dirty="0">
                          <a:latin typeface="Meiryo UI" panose="020B0604030504040204" pitchFamily="50" charset="-128"/>
                          <a:ea typeface="Meiryo UI" panose="020B0604030504040204" pitchFamily="50" charset="-128"/>
                        </a:rPr>
                        <a:t>　地域生活推進（地域生活の継続及び地域移行）に向けた施設及びグループホーム等の意識醸成を図り、取組みを進めるための普及啓発事業や、施設や地域の事業所等の連携ネットワークの構築による地域生活推進の実践に取組むモデル事業を実施する法人等を支援することにより、</a:t>
                      </a:r>
                      <a:r>
                        <a:rPr kumimoji="1" lang="en-US" altLang="ja-JP" sz="1000" dirty="0">
                          <a:latin typeface="Meiryo UI" panose="020B0604030504040204" pitchFamily="50" charset="-128"/>
                          <a:ea typeface="Meiryo UI" panose="020B0604030504040204" pitchFamily="50" charset="-128"/>
                        </a:rPr>
                        <a:t>R6</a:t>
                      </a:r>
                      <a:r>
                        <a:rPr kumimoji="1" lang="ja-JP" altLang="en-US" sz="1000" dirty="0">
                          <a:latin typeface="Meiryo UI" panose="020B0604030504040204" pitchFamily="50" charset="-128"/>
                          <a:ea typeface="Meiryo UI" panose="020B0604030504040204" pitchFamily="50" charset="-128"/>
                        </a:rPr>
                        <a:t>年度から</a:t>
                      </a:r>
                      <a:r>
                        <a:rPr kumimoji="1" lang="en-US" altLang="ja-JP" sz="1000" dirty="0">
                          <a:latin typeface="Meiryo UI" panose="020B0604030504040204" pitchFamily="50" charset="-128"/>
                          <a:ea typeface="Meiryo UI" panose="020B0604030504040204" pitchFamily="50" charset="-128"/>
                        </a:rPr>
                        <a:t>R8</a:t>
                      </a:r>
                      <a:r>
                        <a:rPr kumimoji="1" lang="ja-JP" altLang="en-US" sz="1000" dirty="0">
                          <a:latin typeface="Meiryo UI" panose="020B0604030504040204" pitchFamily="50" charset="-128"/>
                          <a:ea typeface="Meiryo UI" panose="020B0604030504040204" pitchFamily="50" charset="-128"/>
                        </a:rPr>
                        <a:t>年度の</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か年で、府内における地域生活推進の気運を上昇し、取組みの横展開と底上げを図る。</a:t>
                      </a:r>
                    </a:p>
                    <a:p>
                      <a:pPr>
                        <a:lnSpc>
                          <a:spcPct val="100000"/>
                        </a:lnSpc>
                        <a:spcBef>
                          <a:spcPts val="300"/>
                        </a:spcBef>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対象経費</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補助対象事業の実施に直接必要となる経費</a:t>
                      </a:r>
                      <a:endParaRPr kumimoji="1" lang="en-US" altLang="ja-JP" sz="1000" dirty="0">
                        <a:latin typeface="Meiryo UI" panose="020B0604030504040204" pitchFamily="50" charset="-128"/>
                        <a:ea typeface="Meiryo UI" panose="020B0604030504040204" pitchFamily="50" charset="-128"/>
                      </a:endParaRPr>
                    </a:p>
                    <a:p>
                      <a:pPr>
                        <a:lnSpc>
                          <a:spcPct val="100000"/>
                        </a:lnSpc>
                        <a:spcBef>
                          <a:spcPts val="300"/>
                        </a:spcBef>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令和６年度事業概要</a:t>
                      </a:r>
                      <a:r>
                        <a:rPr kumimoji="1" lang="en-US" altLang="ja-JP" sz="1000" dirty="0">
                          <a:latin typeface="Meiryo UI" panose="020B0604030504040204" pitchFamily="50" charset="-128"/>
                          <a:ea typeface="Meiryo UI" panose="020B0604030504040204" pitchFamily="50" charset="-128"/>
                        </a:rPr>
                        <a:t>】</a:t>
                      </a:r>
                    </a:p>
                    <a:p>
                      <a:pPr marL="0" indent="90488">
                        <a:lnSpc>
                          <a:spcPct val="100000"/>
                        </a:lnSpc>
                        <a:spcBef>
                          <a:spcPts val="300"/>
                        </a:spcBef>
                      </a:pPr>
                      <a:r>
                        <a:rPr kumimoji="1" lang="ja-JP" altLang="en-US" sz="1000" dirty="0">
                          <a:latin typeface="Meiryo UI" panose="020B0604030504040204" pitchFamily="50" charset="-128"/>
                          <a:ea typeface="Meiryo UI" panose="020B0604030504040204" pitchFamily="50" charset="-128"/>
                        </a:rPr>
                        <a:t>◆補助率：</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　（補助上限額 </a:t>
                      </a:r>
                      <a:r>
                        <a:rPr kumimoji="1" lang="en-US" altLang="ja-JP" sz="1000" dirty="0">
                          <a:latin typeface="Meiryo UI" panose="020B0604030504040204" pitchFamily="50" charset="-128"/>
                          <a:ea typeface="Meiryo UI" panose="020B0604030504040204" pitchFamily="50" charset="-128"/>
                        </a:rPr>
                        <a:t>10,000</a:t>
                      </a:r>
                      <a:r>
                        <a:rPr kumimoji="1" lang="ja-JP" altLang="en-US" sz="1000" dirty="0">
                          <a:latin typeface="Meiryo UI" panose="020B0604030504040204" pitchFamily="50" charset="-128"/>
                          <a:ea typeface="Meiryo UI" panose="020B0604030504040204" pitchFamily="50" charset="-128"/>
                        </a:rPr>
                        <a:t>千円）　　　　</a:t>
                      </a:r>
                      <a:endParaRPr kumimoji="1" lang="en-US" altLang="ja-JP" sz="1000" dirty="0">
                        <a:latin typeface="Meiryo UI" panose="020B0604030504040204" pitchFamily="50" charset="-128"/>
                        <a:ea typeface="Meiryo UI" panose="020B0604030504040204" pitchFamily="50" charset="-128"/>
                      </a:endParaRPr>
                    </a:p>
                    <a:p>
                      <a:pPr marL="0" indent="90488">
                        <a:lnSpc>
                          <a:spcPct val="100000"/>
                        </a:lnSpc>
                        <a:spcBef>
                          <a:spcPts val="300"/>
                        </a:spcBef>
                      </a:pPr>
                      <a:r>
                        <a:rPr kumimoji="1" lang="ja-JP" altLang="en-US" sz="1000" dirty="0">
                          <a:latin typeface="Meiryo UI" panose="020B0604030504040204" pitchFamily="50" charset="-128"/>
                          <a:ea typeface="Meiryo UI" panose="020B0604030504040204" pitchFamily="50" charset="-128"/>
                        </a:rPr>
                        <a:t>◆補助対象事業者　一般社団法人　大阪知的障害者福祉協会</a:t>
                      </a:r>
                    </a:p>
                    <a:p>
                      <a:pPr marL="0" indent="90488">
                        <a:lnSpc>
                          <a:spcPct val="100000"/>
                        </a:lnSpc>
                        <a:spcBef>
                          <a:spcPts val="300"/>
                        </a:spcBef>
                      </a:pPr>
                      <a:r>
                        <a:rPr kumimoji="1" lang="ja-JP" altLang="en-US" sz="1000" dirty="0">
                          <a:latin typeface="Meiryo UI" panose="020B0604030504040204" pitchFamily="50" charset="-128"/>
                          <a:ea typeface="Meiryo UI" panose="020B0604030504040204" pitchFamily="50" charset="-128"/>
                        </a:rPr>
                        <a:t>◆補助事業者の事業内容</a:t>
                      </a:r>
                    </a:p>
                    <a:p>
                      <a:pPr marL="269875" marR="0" lvl="0" indent="-90488" algn="l" defTabSz="914400" rtl="0" eaLnBrk="1" fontAlgn="auto" latinLnBrk="0" hangingPunct="1">
                        <a:lnSpc>
                          <a:spcPct val="100000"/>
                        </a:lnSpc>
                        <a:spcBef>
                          <a:spcPts val="30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①地域生活推進の意識醸成を図る普及啓発事業</a:t>
                      </a:r>
                    </a:p>
                    <a:p>
                      <a:pPr marL="26987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令和</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６年度補助対象事業者において、事業所への調査や障がい者の地域生活を映像化した動画作成、研修会等による普及啓発事業</a:t>
                      </a:r>
                      <a:endParaRPr kumimoji="1" lang="en-US" altLang="ja-JP" sz="1000" b="0" kern="1200" baseline="0" dirty="0">
                        <a:solidFill>
                          <a:schemeClr val="tx1"/>
                        </a:solidFill>
                        <a:effectLst/>
                        <a:latin typeface="Meiryo UI" panose="020B0604030504040204" pitchFamily="50" charset="-128"/>
                        <a:ea typeface="Meiryo UI" panose="020B0604030504040204" pitchFamily="50" charset="-128"/>
                      </a:endParaRPr>
                    </a:p>
                    <a:p>
                      <a:pPr marL="0" indent="179388">
                        <a:lnSpc>
                          <a:spcPct val="100000"/>
                        </a:lnSpc>
                        <a:spcBef>
                          <a:spcPts val="300"/>
                        </a:spcBef>
                      </a:pPr>
                      <a:r>
                        <a:rPr kumimoji="1" lang="ja-JP" altLang="en-US" sz="1000" dirty="0">
                          <a:latin typeface="Meiryo UI" panose="020B0604030504040204" pitchFamily="50" charset="-128"/>
                          <a:ea typeface="Meiryo UI" panose="020B0604030504040204" pitchFamily="50" charset="-128"/>
                        </a:rPr>
                        <a:t>②事業所連携による地域生活推進の実践モデル事業</a:t>
                      </a:r>
                    </a:p>
                    <a:p>
                      <a:pPr marL="26987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　地域移行に向けた段階ごとのアプローチ（協議、ＧＨ体験、付き添い支援等）を実践するモデル事業</a:t>
                      </a:r>
                      <a:endParaRPr kumimoji="1" lang="en-US" altLang="ja-JP" sz="1000" b="0" kern="1200" baseline="0" dirty="0">
                        <a:solidFill>
                          <a:schemeClr val="tx1"/>
                        </a:solidFill>
                        <a:effectLs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graphicFrame>
        <p:nvGraphicFramePr>
          <p:cNvPr id="4" name="表 3">
            <a:extLst>
              <a:ext uri="{FF2B5EF4-FFF2-40B4-BE49-F238E27FC236}">
                <a16:creationId xmlns:a16="http://schemas.microsoft.com/office/drawing/2014/main" id="{164A23A0-4D8C-4114-B294-D4688A52A775}"/>
              </a:ext>
            </a:extLst>
          </p:cNvPr>
          <p:cNvGraphicFramePr>
            <a:graphicFrameLocks noGrp="1"/>
          </p:cNvGraphicFramePr>
          <p:nvPr>
            <p:extLst>
              <p:ext uri="{D42A27DB-BD31-4B8C-83A1-F6EECF244321}">
                <p14:modId xmlns:p14="http://schemas.microsoft.com/office/powerpoint/2010/main" val="3019844727"/>
              </p:ext>
            </p:extLst>
          </p:nvPr>
        </p:nvGraphicFramePr>
        <p:xfrm>
          <a:off x="4262762" y="44626"/>
          <a:ext cx="4840863" cy="3312366"/>
        </p:xfrm>
        <a:graphic>
          <a:graphicData uri="http://schemas.openxmlformats.org/drawingml/2006/table">
            <a:tbl>
              <a:tblPr firstRow="1" bandRow="1">
                <a:tableStyleId>{5A111915-BE36-4E01-A7E5-04B1672EAD32}</a:tableStyleId>
              </a:tblPr>
              <a:tblGrid>
                <a:gridCol w="4840863">
                  <a:extLst>
                    <a:ext uri="{9D8B030D-6E8A-4147-A177-3AD203B41FA5}">
                      <a16:colId xmlns:a16="http://schemas.microsoft.com/office/drawing/2014/main" val="3114873037"/>
                    </a:ext>
                  </a:extLst>
                </a:gridCol>
              </a:tblGrid>
              <a:tr h="343144">
                <a:tc>
                  <a:txBody>
                    <a:bodyPr/>
                    <a:lstStyle/>
                    <a:p>
                      <a:r>
                        <a:rPr kumimoji="1" lang="ja-JP" altLang="en-US" sz="1000" dirty="0">
                          <a:latin typeface="メイリオ" panose="020B0604030504040204" pitchFamily="50" charset="-128"/>
                          <a:ea typeface="メイリオ" panose="020B0604030504040204" pitchFamily="50" charset="-128"/>
                        </a:rPr>
                        <a:t>大阪府重度知的障がい者地域生活支援体制整備事業</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（コンサルテーション事業）（令和２～６年度）</a:t>
                      </a:r>
                    </a:p>
                  </a:txBody>
                  <a:tcPr marL="72000" marR="72000" marT="36000" marB="0">
                    <a:solidFill>
                      <a:srgbClr val="0070C0"/>
                    </a:solidFill>
                  </a:tcPr>
                </a:tc>
                <a:extLst>
                  <a:ext uri="{0D108BD9-81ED-4DB2-BD59-A6C34878D82A}">
                    <a16:rowId xmlns:a16="http://schemas.microsoft.com/office/drawing/2014/main" val="2118333835"/>
                  </a:ext>
                </a:extLst>
              </a:tr>
              <a:tr h="2969222">
                <a:tc>
                  <a:txBody>
                    <a:bodyPr/>
                    <a:lstStyle/>
                    <a:p>
                      <a:pPr marL="719138" indent="-719138"/>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事業目的</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重度知的障がい者に対応可能な支援スキルを持つ法人を増やし、重度知的障がい者の地域での生活を支える体制を整備する。</a:t>
                      </a:r>
                    </a:p>
                    <a:p>
                      <a:pPr>
                        <a:spcBef>
                          <a:spcPts val="300"/>
                        </a:spcBef>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事業期間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令和２年度～令和６年度</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令和２年度はモデル実施</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a:t>
                      </a:r>
                      <a:r>
                        <a:rPr kumimoji="1" lang="ja-JP" altLang="en-US" sz="1000" baseline="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１法人３年間）</a:t>
                      </a:r>
                    </a:p>
                    <a:p>
                      <a:pPr marL="719138" indent="-719138">
                        <a:spcBef>
                          <a:spcPts val="300"/>
                        </a:spcBef>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事業内容</a:t>
                      </a:r>
                      <a:r>
                        <a:rPr kumimoji="1" lang="en-US" altLang="ja-JP" sz="1000" dirty="0">
                          <a:latin typeface="Meiryo UI" panose="020B0604030504040204" pitchFamily="50" charset="-128"/>
                          <a:ea typeface="Meiryo UI" panose="020B0604030504040204" pitchFamily="50" charset="-128"/>
                        </a:rPr>
                        <a:t>】</a:t>
                      </a:r>
                    </a:p>
                    <a:p>
                      <a:pPr marL="179388" indent="-88900">
                        <a:spcBef>
                          <a:spcPts val="300"/>
                        </a:spcBef>
                      </a:pPr>
                      <a:r>
                        <a:rPr kumimoji="1" lang="ja-JP" altLang="en-US" sz="1000" dirty="0">
                          <a:latin typeface="Meiryo UI" panose="020B0604030504040204" pitchFamily="50" charset="-128"/>
                          <a:ea typeface="Meiryo UI" panose="020B0604030504040204" pitchFamily="50" charset="-128"/>
                        </a:rPr>
                        <a:t>◆先駆的に取り組む法人（社会福祉法人北摂杉の子会）に委託し、そのノウハウを活用して、重度知的障がい者に対応可能な</a:t>
                      </a:r>
                      <a:r>
                        <a:rPr kumimoji="1" lang="ja-JP" altLang="en-US" sz="1000" u="sng" dirty="0">
                          <a:latin typeface="Meiryo UI" panose="020B0604030504040204" pitchFamily="50" charset="-128"/>
                          <a:ea typeface="Meiryo UI" panose="020B0604030504040204" pitchFamily="50" charset="-128"/>
                        </a:rPr>
                        <a:t>６法人を養成。</a:t>
                      </a:r>
                      <a:r>
                        <a:rPr kumimoji="1" lang="ja-JP" altLang="en-US" sz="1000" u="none" dirty="0">
                          <a:latin typeface="Meiryo UI" panose="020B0604030504040204" pitchFamily="50" charset="-128"/>
                          <a:ea typeface="Meiryo UI" panose="020B0604030504040204" pitchFamily="50" charset="-128"/>
                        </a:rPr>
                        <a:t>（２法人修了）</a:t>
                      </a:r>
                      <a:endParaRPr kumimoji="1" lang="en-US" altLang="ja-JP" sz="1000" u="none" dirty="0">
                        <a:latin typeface="Meiryo UI" panose="020B0604030504040204" pitchFamily="50" charset="-128"/>
                        <a:ea typeface="Meiryo UI" panose="020B0604030504040204" pitchFamily="50" charset="-128"/>
                      </a:endParaRPr>
                    </a:p>
                    <a:p>
                      <a:pPr marL="179388" indent="-88900">
                        <a:spcBef>
                          <a:spcPts val="300"/>
                        </a:spcBef>
                      </a:pPr>
                      <a:r>
                        <a:rPr kumimoji="1" lang="ja-JP" altLang="en-US" sz="1000" dirty="0">
                          <a:latin typeface="Meiryo UI" panose="020B0604030504040204" pitchFamily="50" charset="-128"/>
                          <a:ea typeface="Meiryo UI" panose="020B0604030504040204" pitchFamily="50" charset="-128"/>
                        </a:rPr>
                        <a:t>◆「実地研修」「コンサルテーション研修」等により、法人全体で適切な支援を行う上で必要となる　知識や技術を具体的かつ体系的に習得。</a:t>
                      </a:r>
                      <a:endParaRPr kumimoji="1" lang="en-US" altLang="ja-JP" sz="1000" dirty="0">
                        <a:latin typeface="Meiryo UI" panose="020B0604030504040204" pitchFamily="50" charset="-128"/>
                        <a:ea typeface="Meiryo UI" panose="020B0604030504040204" pitchFamily="50" charset="-128"/>
                      </a:endParaRPr>
                    </a:p>
                    <a:p>
                      <a:pPr marL="0" indent="90488">
                        <a:spcBef>
                          <a:spcPts val="300"/>
                        </a:spcBef>
                      </a:pPr>
                      <a:r>
                        <a:rPr kumimoji="1" lang="ja-JP" altLang="en-US" sz="1000" dirty="0">
                          <a:latin typeface="Meiryo UI" panose="020B0604030504040204" pitchFamily="50" charset="-128"/>
                          <a:ea typeface="Meiryo UI" panose="020B0604030504040204" pitchFamily="50" charset="-128"/>
                        </a:rPr>
                        <a:t>◆実践報告会の実施により地域に参加法人の取組み等を周知。</a:t>
                      </a:r>
                      <a:endParaRPr kumimoji="1" lang="en-US" altLang="ja-JP" sz="1000" dirty="0">
                        <a:latin typeface="Meiryo UI" panose="020B0604030504040204" pitchFamily="50" charset="-128"/>
                        <a:ea typeface="Meiryo UI" panose="020B0604030504040204" pitchFamily="50" charset="-128"/>
                      </a:endParaRPr>
                    </a:p>
                    <a:p>
                      <a:pPr>
                        <a:spcBef>
                          <a:spcPts val="300"/>
                        </a:spcBef>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令和６年度の取組み</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pPr marL="0" indent="90488">
                        <a:spcBef>
                          <a:spcPts val="0"/>
                        </a:spcBef>
                      </a:pPr>
                      <a:r>
                        <a:rPr kumimoji="1" lang="ja-JP" altLang="en-US" sz="1000" dirty="0">
                          <a:latin typeface="Meiryo UI" panose="020B0604030504040204" pitchFamily="50" charset="-128"/>
                          <a:ea typeface="Meiryo UI" panose="020B0604030504040204" pitchFamily="50" charset="-128"/>
                        </a:rPr>
                        <a:t>◆３年目にあたる４法人の事業の継続実施。</a:t>
                      </a:r>
                      <a:endParaRPr kumimoji="1" lang="en-US" altLang="ja-JP" sz="1000" dirty="0">
                        <a:latin typeface="Meiryo UI" panose="020B0604030504040204" pitchFamily="50" charset="-128"/>
                        <a:ea typeface="Meiryo UI" panose="020B0604030504040204" pitchFamily="50" charset="-128"/>
                      </a:endParaRPr>
                    </a:p>
                    <a:p>
                      <a:pPr marL="0" indent="90488"/>
                      <a:r>
                        <a:rPr kumimoji="1" lang="ja-JP" altLang="en-US" sz="1000" dirty="0">
                          <a:latin typeface="Meiryo UI" panose="020B0604030504040204" pitchFamily="50" charset="-128"/>
                          <a:ea typeface="Meiryo UI" panose="020B0604030504040204" pitchFamily="50" charset="-128"/>
                        </a:rPr>
                        <a:t>◆各法人の所在する地域で実践報告会を開催し、地域の事業所とのつながりを構築する。</a:t>
                      </a:r>
                      <a:endParaRPr kumimoji="1" lang="en-US" altLang="ja-JP" sz="1000" dirty="0">
                        <a:latin typeface="Meiryo UI" panose="020B0604030504040204" pitchFamily="50" charset="-128"/>
                        <a:ea typeface="Meiryo UI" panose="020B0604030504040204" pitchFamily="50" charset="-128"/>
                      </a:endParaRPr>
                    </a:p>
                    <a:p>
                      <a:pPr marL="0" indent="90488"/>
                      <a:r>
                        <a:rPr kumimoji="1" lang="ja-JP" altLang="en-US" sz="1000" dirty="0">
                          <a:latin typeface="Meiryo UI" panose="020B0604030504040204" pitchFamily="50" charset="-128"/>
                          <a:ea typeface="Meiryo UI" panose="020B0604030504040204" pitchFamily="50" charset="-128"/>
                        </a:rPr>
                        <a:t>◆修了法人においては、各地域での実践報告会や地域事業所への助言等を実施。</a:t>
                      </a:r>
                      <a:endParaRPr kumimoji="1" lang="en-US" altLang="ja-JP" sz="1000" dirty="0">
                        <a:latin typeface="Meiryo UI" panose="020B0604030504040204" pitchFamily="50" charset="-128"/>
                        <a:ea typeface="Meiryo UI" panose="020B0604030504040204" pitchFamily="50" charset="-128"/>
                      </a:endParaRPr>
                    </a:p>
                    <a:p>
                      <a:pPr>
                        <a:lnSpc>
                          <a:spcPct val="100000"/>
                        </a:lnSpc>
                        <a:spcBef>
                          <a:spcPts val="300"/>
                        </a:spcBef>
                      </a:pPr>
                      <a:r>
                        <a:rPr kumimoji="1" lang="en-US" altLang="ja-JP" sz="1000" baseline="0" dirty="0">
                          <a:latin typeface="Meiryo UI" panose="020B0604030504040204" pitchFamily="50" charset="-128"/>
                          <a:ea typeface="Meiryo UI" panose="020B0604030504040204" pitchFamily="50" charset="-128"/>
                        </a:rPr>
                        <a:t>【</a:t>
                      </a:r>
                      <a:r>
                        <a:rPr kumimoji="1" lang="ja-JP" altLang="en-US" sz="1000" baseline="0" dirty="0">
                          <a:latin typeface="Meiryo UI" panose="020B0604030504040204" pitchFamily="50" charset="-128"/>
                          <a:ea typeface="Meiryo UI" panose="020B0604030504040204" pitchFamily="50" charset="-128"/>
                        </a:rPr>
                        <a:t>課題</a:t>
                      </a:r>
                      <a:r>
                        <a:rPr kumimoji="1" lang="en-US" altLang="ja-JP" sz="1000" baseline="0" dirty="0">
                          <a:latin typeface="Meiryo UI" panose="020B0604030504040204" pitchFamily="50" charset="-128"/>
                          <a:ea typeface="Meiryo UI" panose="020B0604030504040204" pitchFamily="50" charset="-128"/>
                        </a:rPr>
                        <a:t>】</a:t>
                      </a:r>
                    </a:p>
                    <a:p>
                      <a:pPr marL="0" indent="90488">
                        <a:lnSpc>
                          <a:spcPct val="100000"/>
                        </a:lnSpc>
                        <a:spcBef>
                          <a:spcPts val="0"/>
                        </a:spcBef>
                      </a:pPr>
                      <a:r>
                        <a:rPr kumimoji="1" lang="ja-JP" altLang="en-US" sz="900" baseline="0" dirty="0">
                          <a:latin typeface="Meiryo UI" panose="020B0604030504040204" pitchFamily="50" charset="-128"/>
                          <a:ea typeface="Meiryo UI" panose="020B0604030504040204" pitchFamily="50" charset="-128"/>
                        </a:rPr>
                        <a:t>◆修了法人の支援スキルの維持・向上</a:t>
                      </a:r>
                      <a:endParaRPr kumimoji="1" lang="en-US" altLang="ja-JP" sz="900" baseline="0" dirty="0">
                        <a:latin typeface="Meiryo UI" panose="020B0604030504040204" pitchFamily="50" charset="-128"/>
                        <a:ea typeface="Meiryo UI" panose="020B0604030504040204" pitchFamily="50" charset="-128"/>
                      </a:endParaRPr>
                    </a:p>
                    <a:p>
                      <a:pPr marL="0" indent="90488">
                        <a:lnSpc>
                          <a:spcPct val="100000"/>
                        </a:lnSpc>
                        <a:spcBef>
                          <a:spcPts val="0"/>
                        </a:spcBef>
                      </a:pPr>
                      <a:r>
                        <a:rPr kumimoji="1" lang="ja-JP" altLang="en-US" sz="900" baseline="0" dirty="0">
                          <a:latin typeface="Meiryo UI" panose="020B0604030504040204" pitchFamily="50" charset="-128"/>
                          <a:ea typeface="Meiryo UI" panose="020B0604030504040204" pitchFamily="50" charset="-128"/>
                        </a:rPr>
                        <a:t>◆地域、圏域への支援の普及</a:t>
                      </a:r>
                      <a:endParaRPr kumimoji="1" lang="en-US" altLang="ja-JP" sz="900" baseline="0" dirty="0">
                        <a:solidFill>
                          <a:schemeClr val="tx1"/>
                        </a:solidFill>
                        <a:latin typeface="Meiryo UI" panose="020B0604030504040204" pitchFamily="50" charset="-128"/>
                        <a:ea typeface="Meiryo UI" panose="020B0604030504040204" pitchFamily="50" charset="-128"/>
                      </a:endParaRPr>
                    </a:p>
                    <a:p>
                      <a:pPr marL="0" indent="90488">
                        <a:lnSpc>
                          <a:spcPct val="100000"/>
                        </a:lnSpc>
                        <a:spcBef>
                          <a:spcPts val="0"/>
                        </a:spcBef>
                      </a:pPr>
                      <a:r>
                        <a:rPr kumimoji="1" lang="ja-JP" altLang="en-US" sz="900" baseline="0" dirty="0">
                          <a:solidFill>
                            <a:schemeClr val="tx1"/>
                          </a:solidFill>
                          <a:latin typeface="Meiryo UI" panose="020B0604030504040204" pitchFamily="50" charset="-128"/>
                          <a:ea typeface="Meiryo UI" panose="020B0604030504040204" pitchFamily="50" charset="-128"/>
                        </a:rPr>
                        <a:t>◆支援に行き詰まった事業所が相談できる機会</a:t>
                      </a:r>
                      <a:endParaRPr kumimoji="1" lang="en-US" altLang="ja-JP"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9" name="テキスト ボックス 8">
            <a:extLst>
              <a:ext uri="{FF2B5EF4-FFF2-40B4-BE49-F238E27FC236}">
                <a16:creationId xmlns:a16="http://schemas.microsoft.com/office/drawing/2014/main" id="{8AE10ABB-A2CD-45CC-A129-1CB850EE4837}"/>
              </a:ext>
            </a:extLst>
          </p:cNvPr>
          <p:cNvSpPr txBox="1"/>
          <p:nvPr/>
        </p:nvSpPr>
        <p:spPr>
          <a:xfrm>
            <a:off x="8028384" y="74297"/>
            <a:ext cx="996669" cy="276999"/>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資料１</a:t>
            </a:r>
            <a:r>
              <a:rPr kumimoji="1"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②</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3B132A71-26DB-4B07-AFC0-37A271284CE6}"/>
              </a:ext>
            </a:extLst>
          </p:cNvPr>
          <p:cNvGraphicFramePr>
            <a:graphicFrameLocks noGrp="1"/>
          </p:cNvGraphicFramePr>
          <p:nvPr>
            <p:extLst>
              <p:ext uri="{D42A27DB-BD31-4B8C-83A1-F6EECF244321}">
                <p14:modId xmlns:p14="http://schemas.microsoft.com/office/powerpoint/2010/main" val="1262526619"/>
              </p:ext>
            </p:extLst>
          </p:nvPr>
        </p:nvGraphicFramePr>
        <p:xfrm>
          <a:off x="58450" y="3483212"/>
          <a:ext cx="9051522" cy="3353811"/>
        </p:xfrm>
        <a:graphic>
          <a:graphicData uri="http://schemas.openxmlformats.org/drawingml/2006/table">
            <a:tbl>
              <a:tblPr firstRow="1" bandRow="1">
                <a:tableStyleId>{5A111915-BE36-4E01-A7E5-04B1672EAD32}</a:tableStyleId>
              </a:tblPr>
              <a:tblGrid>
                <a:gridCol w="9051522">
                  <a:extLst>
                    <a:ext uri="{9D8B030D-6E8A-4147-A177-3AD203B41FA5}">
                      <a16:colId xmlns:a16="http://schemas.microsoft.com/office/drawing/2014/main" val="3114873037"/>
                    </a:ext>
                  </a:extLst>
                </a:gridCol>
              </a:tblGrid>
              <a:tr h="215893">
                <a:tc>
                  <a:txBody>
                    <a:bodyPr/>
                    <a:lstStyle/>
                    <a:p>
                      <a:r>
                        <a:rPr lang="ja-JP" altLang="en-US" sz="1200" b="1" dirty="0">
                          <a:solidFill>
                            <a:schemeClr val="bg1"/>
                          </a:solidFill>
                          <a:latin typeface="メイリオ" panose="020B0604030504040204" pitchFamily="50" charset="-128"/>
                          <a:ea typeface="メイリオ" panose="020B0604030504040204" pitchFamily="50" charset="-128"/>
                        </a:rPr>
                        <a:t>令和７年度　大阪府</a:t>
                      </a:r>
                      <a:r>
                        <a:rPr lang="zh-TW" altLang="en-US" sz="1200" b="1" dirty="0">
                          <a:solidFill>
                            <a:schemeClr val="bg1"/>
                          </a:solidFill>
                          <a:latin typeface="メイリオ" panose="020B0604030504040204" pitchFamily="50" charset="-128"/>
                          <a:ea typeface="メイリオ" panose="020B0604030504040204" pitchFamily="50" charset="-128"/>
                        </a:rPr>
                        <a:t>地域生活推進事業費補助金</a:t>
                      </a:r>
                      <a:r>
                        <a:rPr lang="en-US" altLang="ja-JP" sz="1200" b="1" dirty="0">
                          <a:solidFill>
                            <a:schemeClr val="bg1"/>
                          </a:solidFill>
                          <a:latin typeface="メイリオ" panose="020B0604030504040204" pitchFamily="50" charset="-128"/>
                          <a:ea typeface="メイリオ" panose="020B0604030504040204" pitchFamily="50" charset="-128"/>
                        </a:rPr>
                        <a:t>【</a:t>
                      </a:r>
                      <a:r>
                        <a:rPr lang="ja-JP" altLang="en-US" sz="1200" b="1" dirty="0">
                          <a:solidFill>
                            <a:schemeClr val="bg1"/>
                          </a:solidFill>
                          <a:latin typeface="メイリオ" panose="020B0604030504040204" pitchFamily="50" charset="-128"/>
                          <a:ea typeface="メイリオ" panose="020B0604030504040204" pitchFamily="50" charset="-128"/>
                        </a:rPr>
                        <a:t>福祉基金事業</a:t>
                      </a:r>
                      <a:r>
                        <a:rPr lang="en-US" altLang="ja-JP" sz="1200" b="1" dirty="0">
                          <a:solidFill>
                            <a:schemeClr val="bg1"/>
                          </a:solidFill>
                          <a:latin typeface="メイリオ" panose="020B0604030504040204" pitchFamily="50" charset="-128"/>
                          <a:ea typeface="メイリオ" panose="020B0604030504040204" pitchFamily="50" charset="-128"/>
                        </a:rPr>
                        <a:t>】</a:t>
                      </a:r>
                      <a:r>
                        <a:rPr lang="ja-JP" altLang="en-US" sz="1200" b="1" dirty="0">
                          <a:solidFill>
                            <a:schemeClr val="bg1"/>
                          </a:solidFill>
                          <a:latin typeface="メイリオ" panose="020B0604030504040204" pitchFamily="50" charset="-128"/>
                          <a:ea typeface="メイリオ" panose="020B0604030504040204" pitchFamily="50" charset="-128"/>
                        </a:rPr>
                        <a:t>　　</a:t>
                      </a:r>
                      <a:r>
                        <a:rPr lang="ja-JP" altLang="en-US" sz="1400" b="1" dirty="0">
                          <a:solidFill>
                            <a:schemeClr val="bg1"/>
                          </a:solidFill>
                          <a:latin typeface="メイリオ" panose="020B0604030504040204" pitchFamily="50" charset="-128"/>
                          <a:ea typeface="メイリオ"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a:txBody>
                  <a:tcPr marL="72000" marR="72000" marT="0" marB="0" anchor="ctr">
                    <a:solidFill>
                      <a:srgbClr val="0070C0"/>
                    </a:solidFill>
                  </a:tcPr>
                </a:tc>
                <a:extLst>
                  <a:ext uri="{0D108BD9-81ED-4DB2-BD59-A6C34878D82A}">
                    <a16:rowId xmlns:a16="http://schemas.microsoft.com/office/drawing/2014/main" val="2118333835"/>
                  </a:ext>
                </a:extLst>
              </a:tr>
              <a:tr h="3137918">
                <a:tc>
                  <a:txBody>
                    <a:bodyPr/>
                    <a:lstStyle/>
                    <a:p>
                      <a:pPr marL="0" indent="90488">
                        <a:lnSpc>
                          <a:spcPct val="100000"/>
                        </a:lnSpc>
                        <a:spcBef>
                          <a:spcPct val="0"/>
                        </a:spcBef>
                        <a:buNone/>
                        <a:defRPr/>
                      </a:pPr>
                      <a:r>
                        <a:rPr lang="ja-JP" altLang="en-US" sz="1100" dirty="0">
                          <a:latin typeface="メイリオ" panose="020B0604030504040204" pitchFamily="50" charset="-128"/>
                          <a:ea typeface="メイリオ" panose="020B0604030504040204" pitchFamily="50" charset="-128"/>
                        </a:rPr>
                        <a:t>令和６年度の取組みを踏まえ、地域生活推進に向けた施設及び</a:t>
                      </a:r>
                      <a:r>
                        <a:rPr lang="en-US" altLang="ja-JP" sz="1100" dirty="0">
                          <a:latin typeface="メイリオ" panose="020B0604030504040204" pitchFamily="50" charset="-128"/>
                          <a:ea typeface="メイリオ" panose="020B0604030504040204" pitchFamily="50" charset="-128"/>
                        </a:rPr>
                        <a:t>GH</a:t>
                      </a:r>
                      <a:r>
                        <a:rPr lang="ja-JP" altLang="en-US" sz="1100" dirty="0">
                          <a:latin typeface="メイリオ" panose="020B0604030504040204" pitchFamily="50" charset="-128"/>
                          <a:ea typeface="メイリオ" panose="020B0604030504040204" pitchFamily="50" charset="-128"/>
                        </a:rPr>
                        <a:t>等の意識醸成を図り、普及啓発や民間によるコンサルテーション事業の地域展開と体制整備を含めた地域生活推進の実践に取組む法人等を支援することにより、地域生活推進の機運上昇及び取組みの横展開と底上げを図る。（事業概要は令和６年度 点線囲い部分 と同様）</a:t>
                      </a:r>
                      <a:endParaRPr lang="en-US" altLang="ja-JP" sz="1100" dirty="0">
                        <a:latin typeface="メイリオ" panose="020B0604030504040204" pitchFamily="50" charset="-128"/>
                        <a:ea typeface="メイリオ" panose="020B0604030504040204" pitchFamily="50" charset="-128"/>
                      </a:endParaRPr>
                    </a:p>
                    <a:p>
                      <a:pPr marL="0" indent="0">
                        <a:lnSpc>
                          <a:spcPct val="100000"/>
                        </a:lnSpc>
                        <a:spcBef>
                          <a:spcPts val="600"/>
                        </a:spcBef>
                        <a:buNone/>
                        <a:defRPr/>
                      </a:pPr>
                      <a:r>
                        <a:rPr lang="ja-JP" altLang="en-US" sz="1100" dirty="0">
                          <a:latin typeface="メイリオ" panose="020B0604030504040204" pitchFamily="50" charset="-128"/>
                          <a:ea typeface="メイリオ" panose="020B0604030504040204" pitchFamily="50" charset="-128"/>
                        </a:rPr>
                        <a:t>◆提案公募の内容</a:t>
                      </a:r>
                      <a:endParaRPr lang="en-US" altLang="ja-JP" sz="1100" dirty="0">
                        <a:latin typeface="メイリオ" panose="020B0604030504040204" pitchFamily="50" charset="-128"/>
                        <a:ea typeface="メイリオ" panose="020B0604030504040204" pitchFamily="50" charset="-128"/>
                      </a:endParaRPr>
                    </a:p>
                    <a:p>
                      <a:pPr marL="0" indent="90488">
                        <a:lnSpc>
                          <a:spcPct val="100000"/>
                        </a:lnSpc>
                        <a:spcBef>
                          <a:spcPts val="0"/>
                        </a:spcBef>
                        <a:buNone/>
                        <a:defRPr/>
                      </a:pPr>
                      <a:r>
                        <a:rPr lang="ja-JP" altLang="en-US" sz="1100" dirty="0">
                          <a:latin typeface="メイリオ" panose="020B0604030504040204" pitchFamily="50" charset="-128"/>
                          <a:ea typeface="メイリオ" panose="020B0604030504040204" pitchFamily="50" charset="-128"/>
                        </a:rPr>
                        <a:t>①地域生活推進の意識醸成を図る普及啓発事業</a:t>
                      </a:r>
                      <a:endParaRPr lang="en-US" altLang="ja-JP" sz="1100" dirty="0">
                        <a:latin typeface="メイリオ" panose="020B0604030504040204" pitchFamily="50" charset="-128"/>
                        <a:ea typeface="メイリオ" panose="020B0604030504040204" pitchFamily="50" charset="-128"/>
                      </a:endParaRPr>
                    </a:p>
                    <a:p>
                      <a:pPr marL="358775" indent="-179388">
                        <a:lnSpc>
                          <a:spcPct val="100000"/>
                        </a:lnSpc>
                        <a:spcBef>
                          <a:spcPts val="0"/>
                        </a:spcBef>
                        <a:buNone/>
                        <a:defRPr/>
                      </a:pPr>
                      <a:r>
                        <a:rPr lang="ja-JP" altLang="en-US" sz="1100" dirty="0">
                          <a:latin typeface="メイリオ" panose="020B0604030504040204" pitchFamily="50" charset="-128"/>
                          <a:ea typeface="メイリオ" panose="020B0604030504040204" pitchFamily="50" charset="-128"/>
                        </a:rPr>
                        <a:t>・地域生活の継続、障がい者支援施設等からの地域移行の推進に向けて、障がいのある方の地域生活の様子を各事業所や本人、家族が共通してイメージできるよう、また、支援者間で連携できる仕組み作りにつながるよう、</a:t>
                      </a:r>
                      <a:r>
                        <a:rPr lang="ja-JP" altLang="en-US" sz="1100" b="1" u="sng" dirty="0">
                          <a:latin typeface="メイリオ" panose="020B0604030504040204" pitchFamily="50" charset="-128"/>
                          <a:ea typeface="メイリオ" panose="020B0604030504040204" pitchFamily="50" charset="-128"/>
                        </a:rPr>
                        <a:t>本人、ご家族の実情や不安等を踏まえた上で</a:t>
                      </a:r>
                      <a:r>
                        <a:rPr lang="ja-JP" altLang="en-US" sz="1100" dirty="0">
                          <a:latin typeface="メイリオ" panose="020B0604030504040204" pitchFamily="50" charset="-128"/>
                          <a:ea typeface="メイリオ" panose="020B0604030504040204" pitchFamily="50" charset="-128"/>
                        </a:rPr>
                        <a:t>、</a:t>
                      </a:r>
                      <a:r>
                        <a:rPr lang="ja-JP" altLang="en-US" sz="1100" b="1" u="sng" dirty="0">
                          <a:latin typeface="メイリオ" panose="020B0604030504040204" pitchFamily="50" charset="-128"/>
                          <a:ea typeface="メイリオ" panose="020B0604030504040204" pitchFamily="50" charset="-128"/>
                        </a:rPr>
                        <a:t>地域生活の体験等の具体的取組みを含めた</a:t>
                      </a:r>
                      <a:r>
                        <a:rPr lang="ja-JP" altLang="en-US" sz="1100" dirty="0">
                          <a:latin typeface="メイリオ" panose="020B0604030504040204" pitchFamily="50" charset="-128"/>
                          <a:ea typeface="メイリオ" panose="020B0604030504040204" pitchFamily="50" charset="-128"/>
                        </a:rPr>
                        <a:t>、意識醸成のための普及啓発事業</a:t>
                      </a:r>
                      <a:endParaRPr lang="en-US" altLang="ja-JP" sz="1100" dirty="0">
                        <a:latin typeface="メイリオ" panose="020B0604030504040204" pitchFamily="50" charset="-128"/>
                        <a:ea typeface="メイリオ" panose="020B0604030504040204" pitchFamily="50" charset="-128"/>
                      </a:endParaRPr>
                    </a:p>
                    <a:p>
                      <a:pPr marL="0" indent="90488">
                        <a:lnSpc>
                          <a:spcPct val="100000"/>
                        </a:lnSpc>
                        <a:spcBef>
                          <a:spcPts val="300"/>
                        </a:spcBef>
                        <a:buNone/>
                        <a:defRPr/>
                      </a:pPr>
                      <a:r>
                        <a:rPr lang="ja-JP" altLang="en-US" sz="1100" dirty="0">
                          <a:latin typeface="メイリオ" panose="020B0604030504040204" pitchFamily="50" charset="-128"/>
                          <a:ea typeface="メイリオ" panose="020B0604030504040204" pitchFamily="50" charset="-128"/>
                        </a:rPr>
                        <a:t>②事業所連携による地域生活推進の実践モデル事業</a:t>
                      </a:r>
                      <a:endParaRPr lang="en-US" altLang="ja-JP" sz="1100" dirty="0">
                        <a:latin typeface="メイリオ" panose="020B0604030504040204" pitchFamily="50" charset="-128"/>
                        <a:ea typeface="メイリオ" panose="020B0604030504040204" pitchFamily="50" charset="-128"/>
                      </a:endParaRPr>
                    </a:p>
                    <a:p>
                      <a:pPr marL="358775" indent="-179388">
                        <a:lnSpc>
                          <a:spcPct val="100000"/>
                        </a:lnSpc>
                        <a:spcBef>
                          <a:spcPts val="0"/>
                        </a:spcBef>
                        <a:buNone/>
                        <a:defRPr/>
                      </a:pPr>
                      <a:r>
                        <a:rPr lang="ja-JP" altLang="en-US" sz="1100" dirty="0">
                          <a:latin typeface="メイリオ" panose="020B0604030504040204" pitchFamily="50" charset="-128"/>
                          <a:ea typeface="メイリオ" panose="020B0604030504040204" pitchFamily="50" charset="-128"/>
                        </a:rPr>
                        <a:t>・障がい者支援施設を始めとする地域の事業所がネットワークを構築し、入所待機者や施設入所者等を対象に、地域生活のイメージを持っていない方への意識醸成を含めた、本人の意思決定のための段階的アプローチを通して、個々の障がい者が希望する多様な地域生活のかたちに応じた支援を</a:t>
                      </a:r>
                      <a:r>
                        <a:rPr lang="ja-JP" altLang="en-US" sz="1100" b="1" u="sng" dirty="0">
                          <a:latin typeface="メイリオ" panose="020B0604030504040204" pitchFamily="50" charset="-128"/>
                          <a:ea typeface="メイリオ" panose="020B0604030504040204" pitchFamily="50" charset="-128"/>
                        </a:rPr>
                        <a:t>府内において広く実践する</a:t>
                      </a:r>
                      <a:r>
                        <a:rPr lang="ja-JP" altLang="en-US" sz="1100" dirty="0">
                          <a:latin typeface="メイリオ" panose="020B0604030504040204" pitchFamily="50" charset="-128"/>
                          <a:ea typeface="メイリオ" panose="020B0604030504040204" pitchFamily="50" charset="-128"/>
                        </a:rPr>
                        <a:t>モデル事業</a:t>
                      </a:r>
                      <a:endParaRPr kumimoji="1" lang="en-US" altLang="ja-JP" sz="1100" dirty="0">
                        <a:latin typeface="メイリオ" panose="020B0604030504040204" pitchFamily="50" charset="-128"/>
                        <a:ea typeface="メイリオ" panose="020B0604030504040204" pitchFamily="50" charset="-128"/>
                      </a:endParaRPr>
                    </a:p>
                    <a:p>
                      <a:pPr marL="0" marR="0" lvl="0" indent="449263" algn="l"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実践モデルの検証結果については、報酬改定等、国への要望の際のエビデンスとして活用。</a:t>
                      </a:r>
                      <a:endParaRPr kumimoji="1" lang="en-US" altLang="ja-JP" sz="1100" dirty="0">
                        <a:latin typeface="メイリオ" panose="020B0604030504040204" pitchFamily="50" charset="-128"/>
                        <a:ea typeface="メイリオ" panose="020B0604030504040204" pitchFamily="50" charset="-128"/>
                      </a:endParaRPr>
                    </a:p>
                    <a:p>
                      <a:pPr marL="358775" marR="0" lvl="0" indent="-179388" algn="l" defTabSz="914400" rtl="0" eaLnBrk="1" fontAlgn="auto" latinLnBrk="0" hangingPunct="1">
                        <a:lnSpc>
                          <a:spcPct val="100000"/>
                        </a:lnSpc>
                        <a:spcBef>
                          <a:spcPts val="30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rPr>
                        <a:t>・地域の事業所の支援力等を底上げするとともに、障がい者の地域生活を支えるために事業所間が相談し合える体制の構築を図るため、</a:t>
                      </a:r>
                      <a:r>
                        <a:rPr lang="ja-JP" altLang="en-US" sz="1100" b="1" u="sng" dirty="0">
                          <a:latin typeface="メイリオ" panose="020B0604030504040204" pitchFamily="50" charset="-128"/>
                          <a:ea typeface="メイリオ" panose="020B0604030504040204" pitchFamily="50" charset="-128"/>
                        </a:rPr>
                        <a:t>大阪府重度知的障がい者地域生活支援体制整備事業の参加法人と連携し</a:t>
                      </a:r>
                      <a:r>
                        <a:rPr lang="ja-JP" altLang="en-US" sz="1100" dirty="0">
                          <a:latin typeface="メイリオ" panose="020B0604030504040204" pitchFamily="50" charset="-128"/>
                          <a:ea typeface="メイリオ" panose="020B0604030504040204" pitchFamily="50" charset="-128"/>
                        </a:rPr>
                        <a:t>、圏域等において事業所等に向けた取組みにより、障がい者の地域生活推進にあたり必要となる事業所の知識及び技術を向上し、</a:t>
                      </a:r>
                      <a:r>
                        <a:rPr lang="ja-JP" altLang="en-US" sz="1100" b="1" u="sng" dirty="0">
                          <a:latin typeface="メイリオ" panose="020B0604030504040204" pitchFamily="50" charset="-128"/>
                          <a:ea typeface="メイリオ" panose="020B0604030504040204" pitchFamily="50" charset="-128"/>
                        </a:rPr>
                        <a:t>事業所間が連携して障がい者の地域生活を支える体制構築</a:t>
                      </a:r>
                      <a:r>
                        <a:rPr lang="ja-JP" altLang="en-US" sz="1100" dirty="0">
                          <a:latin typeface="メイリオ" panose="020B0604030504040204" pitchFamily="50" charset="-128"/>
                          <a:ea typeface="メイリオ" panose="020B0604030504040204" pitchFamily="50" charset="-128"/>
                        </a:rPr>
                        <a:t>をはかる連携強化事業。</a:t>
                      </a:r>
                      <a:endParaRPr lang="en-US" altLang="ja-JP" sz="11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2" name="矢印: 下 1">
            <a:extLst>
              <a:ext uri="{FF2B5EF4-FFF2-40B4-BE49-F238E27FC236}">
                <a16:creationId xmlns:a16="http://schemas.microsoft.com/office/drawing/2014/main" id="{E88840D4-8DC6-49E1-A048-12443AC4DC94}"/>
              </a:ext>
            </a:extLst>
          </p:cNvPr>
          <p:cNvSpPr/>
          <p:nvPr/>
        </p:nvSpPr>
        <p:spPr>
          <a:xfrm>
            <a:off x="3901772" y="3233796"/>
            <a:ext cx="630276" cy="221252"/>
          </a:xfrm>
          <a:prstGeom prst="downArrow">
            <a:avLst>
              <a:gd name="adj1" fmla="val 57559"/>
              <a:gd name="adj2" fmla="val 50000"/>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7253DF8E-E673-4231-ACBC-720475D931CC}"/>
              </a:ext>
            </a:extLst>
          </p:cNvPr>
          <p:cNvSpPr/>
          <p:nvPr/>
        </p:nvSpPr>
        <p:spPr>
          <a:xfrm>
            <a:off x="99339" y="420992"/>
            <a:ext cx="4031789" cy="1495840"/>
          </a:xfrm>
          <a:prstGeom prst="rect">
            <a:avLst/>
          </a:prstGeom>
          <a:noFill/>
          <a:ln w="6350">
            <a:solidFill>
              <a:srgbClr val="0000FF"/>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A7CAC58F-0E1B-4A9A-AB89-82C42C8A9B26}"/>
              </a:ext>
            </a:extLst>
          </p:cNvPr>
          <p:cNvSpPr/>
          <p:nvPr/>
        </p:nvSpPr>
        <p:spPr>
          <a:xfrm>
            <a:off x="2267744" y="4077072"/>
            <a:ext cx="857462" cy="144016"/>
          </a:xfrm>
          <a:prstGeom prst="rect">
            <a:avLst/>
          </a:prstGeom>
          <a:noFill/>
          <a:ln w="6350">
            <a:solidFill>
              <a:srgbClr val="0000FF"/>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矢印: 下 10">
            <a:extLst>
              <a:ext uri="{FF2B5EF4-FFF2-40B4-BE49-F238E27FC236}">
                <a16:creationId xmlns:a16="http://schemas.microsoft.com/office/drawing/2014/main" id="{201FF7E4-7178-4F0A-B7F3-00E87DCB85A8}"/>
              </a:ext>
            </a:extLst>
          </p:cNvPr>
          <p:cNvSpPr/>
          <p:nvPr/>
        </p:nvSpPr>
        <p:spPr>
          <a:xfrm rot="16200000">
            <a:off x="6654865" y="2930429"/>
            <a:ext cx="195352" cy="204390"/>
          </a:xfrm>
          <a:prstGeom prst="downArrow">
            <a:avLst/>
          </a:prstGeom>
          <a:solidFill>
            <a:schemeClr val="accent1">
              <a:lumMod val="40000"/>
              <a:lumOff val="60000"/>
            </a:schemeClr>
          </a:solidFill>
          <a:ln w="952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2847171C-148C-4D3C-BDF6-E3537B4F1A38}"/>
              </a:ext>
            </a:extLst>
          </p:cNvPr>
          <p:cNvSpPr/>
          <p:nvPr/>
        </p:nvSpPr>
        <p:spPr>
          <a:xfrm>
            <a:off x="6907749" y="2803289"/>
            <a:ext cx="2534816" cy="458671"/>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ct val="100000"/>
              </a:lnSpc>
            </a:pPr>
            <a:r>
              <a:rPr lang="ja-JP" altLang="en-US" sz="900" dirty="0">
                <a:solidFill>
                  <a:schemeClr val="tx1"/>
                </a:solidFill>
                <a:latin typeface="Meiryo UI" panose="020B0604030504040204" pitchFamily="50" charset="-128"/>
                <a:ea typeface="Meiryo UI" panose="020B0604030504040204" pitchFamily="50" charset="-128"/>
              </a:rPr>
              <a:t>◆修了法人同士のつながり構築</a:t>
            </a:r>
            <a:endParaRPr lang="en-US" altLang="ja-JP" sz="900" dirty="0">
              <a:solidFill>
                <a:schemeClr val="tx1"/>
              </a:solidFill>
              <a:latin typeface="Meiryo UI" panose="020B0604030504040204" pitchFamily="50" charset="-128"/>
              <a:ea typeface="Meiryo UI" panose="020B0604030504040204" pitchFamily="50" charset="-128"/>
            </a:endParaRPr>
          </a:p>
          <a:p>
            <a:pPr>
              <a:lnSpc>
                <a:spcPct val="100000"/>
              </a:lnSpc>
            </a:pPr>
            <a:r>
              <a:rPr lang="ja-JP" altLang="en-US" sz="900" dirty="0">
                <a:solidFill>
                  <a:schemeClr val="tx1"/>
                </a:solidFill>
                <a:latin typeface="Meiryo UI" panose="020B0604030504040204" pitchFamily="50" charset="-128"/>
                <a:ea typeface="Meiryo UI" panose="020B0604030504040204" pitchFamily="50" charset="-128"/>
              </a:rPr>
              <a:t>◆圏域別研修・事例検討の場づくり</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◆事業所間がつながり相談できる仕組みの構築</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3" name="楕円 12">
            <a:extLst>
              <a:ext uri="{FF2B5EF4-FFF2-40B4-BE49-F238E27FC236}">
                <a16:creationId xmlns:a16="http://schemas.microsoft.com/office/drawing/2014/main" id="{76D6CF05-9307-48F0-93C3-F10DCDF64CDF}"/>
              </a:ext>
            </a:extLst>
          </p:cNvPr>
          <p:cNvSpPr/>
          <p:nvPr/>
        </p:nvSpPr>
        <p:spPr>
          <a:xfrm>
            <a:off x="35496" y="58907"/>
            <a:ext cx="360040" cy="307777"/>
          </a:xfrm>
          <a:prstGeom prst="ellipse">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2</a:t>
            </a:r>
            <a:endParaRPr kumimoji="1" lang="ja-JP" altLang="en-US" dirty="0"/>
          </a:p>
        </p:txBody>
      </p:sp>
    </p:spTree>
    <p:extLst>
      <p:ext uri="{BB962C8B-B14F-4D97-AF65-F5344CB8AC3E}">
        <p14:creationId xmlns:p14="http://schemas.microsoft.com/office/powerpoint/2010/main" val="242713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122771" y="39452"/>
            <a:ext cx="936104" cy="215444"/>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tIns="0" bIns="0"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③</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456DECD5-060F-42A4-94EE-5C38ED587752}"/>
              </a:ext>
            </a:extLst>
          </p:cNvPr>
          <p:cNvGraphicFramePr>
            <a:graphicFrameLocks noGrp="1"/>
          </p:cNvGraphicFramePr>
          <p:nvPr>
            <p:extLst>
              <p:ext uri="{D42A27DB-BD31-4B8C-83A1-F6EECF244321}">
                <p14:modId xmlns:p14="http://schemas.microsoft.com/office/powerpoint/2010/main" val="3391325338"/>
              </p:ext>
            </p:extLst>
          </p:nvPr>
        </p:nvGraphicFramePr>
        <p:xfrm>
          <a:off x="28719" y="404665"/>
          <a:ext cx="9086562" cy="4878918"/>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1404739406"/>
                    </a:ext>
                  </a:extLst>
                </a:gridCol>
              </a:tblGrid>
              <a:tr h="329778">
                <a:tc>
                  <a:txBody>
                    <a:bodyPr/>
                    <a:lstStyle/>
                    <a:p>
                      <a:pPr algn="l"/>
                      <a:r>
                        <a:rPr kumimoji="1" lang="ja-JP" altLang="en-US" sz="1600" dirty="0">
                          <a:latin typeface="メイリオ" panose="020B0604030504040204" pitchFamily="50" charset="-128"/>
                          <a:ea typeface="メイリオ" panose="020B0604030504040204" pitchFamily="50" charset="-128"/>
                        </a:rPr>
                        <a:t>     大阪府重度障がい者グループホーム等整備事業費補助金</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福祉基金事業</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（令和５年～）</a:t>
                      </a:r>
                    </a:p>
                  </a:txBody>
                  <a:tcPr marT="36000" marB="0">
                    <a:solidFill>
                      <a:srgbClr val="0070C0"/>
                    </a:solidFill>
                  </a:tcPr>
                </a:tc>
                <a:extLst>
                  <a:ext uri="{0D108BD9-81ED-4DB2-BD59-A6C34878D82A}">
                    <a16:rowId xmlns:a16="http://schemas.microsoft.com/office/drawing/2014/main" val="3822877593"/>
                  </a:ext>
                </a:extLst>
              </a:tr>
              <a:tr h="4422749">
                <a:tc>
                  <a:txBody>
                    <a:bodyPr/>
                    <a:lstStyle/>
                    <a:p>
                      <a:pPr>
                        <a:spcBef>
                          <a:spcPts val="300"/>
                        </a:spcBef>
                      </a:pPr>
                      <a:endParaRPr kumimoji="1" lang="en-US" altLang="ja-JP" sz="1100" dirty="0">
                        <a:latin typeface="Meiryo UI" panose="020B0604030504040204" pitchFamily="50" charset="-128"/>
                        <a:ea typeface="Meiryo UI" panose="020B0604030504040204" pitchFamily="50" charset="-128"/>
                      </a:endParaRPr>
                    </a:p>
                    <a:p>
                      <a:pPr>
                        <a:spcBef>
                          <a:spcPts val="300"/>
                        </a:spcBef>
                      </a:pPr>
                      <a:r>
                        <a:rPr kumimoji="1" lang="en-US" altLang="ja-JP" sz="11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者の地域移行をより推進していく観点から、重度障がい者の地域生活を支援するグループホーム、短期入所事業所を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拡充するため、事業者に対して、受入れに必要な環境整備に係る費用を助成。</a:t>
                      </a:r>
                    </a:p>
                    <a:p>
                      <a:pPr>
                        <a:spcBef>
                          <a:spcPts val="6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p>
                    <a:p>
                      <a:pPr marL="0" indent="269875">
                        <a:spcBef>
                          <a:spcPts val="300"/>
                        </a:spcBef>
                      </a:pPr>
                      <a:r>
                        <a:rPr kumimoji="1" lang="ja-JP" altLang="en-US" sz="1200" dirty="0">
                          <a:latin typeface="Meiryo UI" panose="020B0604030504040204" pitchFamily="50" charset="-128"/>
                          <a:ea typeface="Meiryo UI" panose="020B0604030504040204" pitchFamily="50" charset="-128"/>
                        </a:rPr>
                        <a:t>　補助対象：社会福祉法人、医療法人、公益法人、一般法人、</a:t>
                      </a:r>
                      <a:r>
                        <a:rPr kumimoji="1" lang="en-US" altLang="ja-JP" sz="1200" dirty="0">
                          <a:latin typeface="Meiryo UI" panose="020B0604030504040204" pitchFamily="50" charset="-128"/>
                          <a:ea typeface="Meiryo UI" panose="020B0604030504040204" pitchFamily="50" charset="-128"/>
                        </a:rPr>
                        <a:t>NPO</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株式会社等が運営する既存のグループホーム及び短期入所事業所</a:t>
                      </a:r>
                    </a:p>
                    <a:p>
                      <a:pPr marL="0" indent="269875">
                        <a:spcBef>
                          <a:spcPts val="300"/>
                        </a:spcBef>
                      </a:pPr>
                      <a:r>
                        <a:rPr kumimoji="1" lang="ja-JP" altLang="en-US" sz="1200" dirty="0">
                          <a:latin typeface="Meiryo UI" panose="020B0604030504040204" pitchFamily="50" charset="-128"/>
                          <a:ea typeface="Meiryo UI" panose="020B0604030504040204" pitchFamily="50" charset="-128"/>
                        </a:rPr>
                        <a:t>　補助要件：</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者（障がい支援区分５以上）の受入れに必要な環境整備</a:t>
                      </a:r>
                    </a:p>
                    <a:p>
                      <a:pPr marL="0" indent="269875">
                        <a:spcBef>
                          <a:spcPts val="300"/>
                        </a:spcBef>
                      </a:pPr>
                      <a:r>
                        <a:rPr kumimoji="1" lang="ja-JP" altLang="en-US" sz="1200" dirty="0">
                          <a:latin typeface="Meiryo UI" panose="020B0604030504040204" pitchFamily="50" charset="-128"/>
                          <a:ea typeface="Meiryo UI" panose="020B0604030504040204" pitchFamily="50" charset="-128"/>
                        </a:rPr>
                        <a:t>　対象経費：障がい特性に応じた居室及び共用部分の改修に係る工事費等</a:t>
                      </a:r>
                    </a:p>
                    <a:p>
                      <a:pPr marL="0" indent="449263"/>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例：床や壁の防音工事、クッション性の高い材質への改修、段差の解消　等</a:t>
                      </a:r>
                      <a:endParaRPr kumimoji="1" lang="en-US" altLang="ja-JP" sz="1200" dirty="0">
                        <a:latin typeface="Meiryo UI" panose="020B0604030504040204" pitchFamily="50" charset="-128"/>
                        <a:ea typeface="Meiryo UI" panose="020B0604030504040204" pitchFamily="50" charset="-128"/>
                      </a:endParaRPr>
                    </a:p>
                    <a:p>
                      <a:pPr marL="0" indent="358775"/>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国や府内市町村の補助事業の対象となっていないもの</a:t>
                      </a:r>
                    </a:p>
                    <a:p>
                      <a:pPr marL="0" indent="358775">
                        <a:spcBef>
                          <a:spcPts val="300"/>
                        </a:spcBef>
                      </a:pPr>
                      <a:r>
                        <a:rPr kumimoji="1" lang="ja-JP" altLang="en-US" sz="1200" dirty="0">
                          <a:latin typeface="Meiryo UI" panose="020B0604030504040204" pitchFamily="50" charset="-128"/>
                          <a:ea typeface="Meiryo UI" panose="020B0604030504040204" pitchFamily="50" charset="-128"/>
                        </a:rPr>
                        <a:t>補助率等：補助率</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補助上限</a:t>
                      </a:r>
                      <a:r>
                        <a:rPr kumimoji="1" lang="en-US" altLang="ja-JP" sz="1200" dirty="0">
                          <a:latin typeface="Meiryo UI" panose="020B0604030504040204" pitchFamily="50" charset="-128"/>
                          <a:ea typeface="Meiryo UI" panose="020B0604030504040204" pitchFamily="50" charset="-128"/>
                        </a:rPr>
                        <a:t>180</a:t>
                      </a:r>
                      <a:r>
                        <a:rPr kumimoji="1" lang="ja-JP" altLang="en-US" sz="1200" dirty="0">
                          <a:latin typeface="Meiryo UI" panose="020B0604030504040204" pitchFamily="50" charset="-128"/>
                          <a:ea typeface="Meiryo UI" panose="020B0604030504040204" pitchFamily="50" charset="-128"/>
                        </a:rPr>
                        <a:t>万円／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事業所あたり</a:t>
                      </a:r>
                      <a:endParaRPr kumimoji="1" lang="en-US" altLang="ja-JP" sz="1200" dirty="0">
                        <a:latin typeface="Meiryo UI" panose="020B0604030504040204" pitchFamily="50" charset="-128"/>
                        <a:ea typeface="Meiryo UI" panose="020B0604030504040204" pitchFamily="50" charset="-128"/>
                      </a:endParaRPr>
                    </a:p>
                    <a:p>
                      <a:pPr marL="0" marR="0" lvl="0" indent="358775" algn="l" defTabSz="914400" rtl="0" eaLnBrk="1" fontAlgn="auto" latinLnBrk="0" hangingPunct="1">
                        <a:lnSpc>
                          <a:spcPct val="100000"/>
                        </a:lnSpc>
                        <a:spcBef>
                          <a:spcPts val="30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a:spcBef>
                          <a:spcPts val="6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事業実績</a:t>
                      </a:r>
                      <a:r>
                        <a:rPr kumimoji="1" lang="en-US" altLang="ja-JP" sz="12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令和５年度（当初予算額　</a:t>
                      </a:r>
                      <a:r>
                        <a:rPr kumimoji="1" lang="en-US" altLang="ja-JP" sz="1200" dirty="0">
                          <a:latin typeface="Meiryo UI" panose="020B0604030504040204" pitchFamily="50" charset="-128"/>
                          <a:ea typeface="Meiryo UI" panose="020B0604030504040204" pitchFamily="50" charset="-128"/>
                        </a:rPr>
                        <a:t>10,800</a:t>
                      </a:r>
                      <a:r>
                        <a:rPr kumimoji="1" lang="ja-JP" altLang="en-US" sz="1200" dirty="0">
                          <a:latin typeface="Meiryo UI" panose="020B0604030504040204" pitchFamily="50" charset="-128"/>
                          <a:ea typeface="Meiryo UI" panose="020B0604030504040204" pitchFamily="50" charset="-128"/>
                        </a:rPr>
                        <a:t>千円）　協議申請件数：</a:t>
                      </a:r>
                      <a:r>
                        <a:rPr kumimoji="1" lang="en-US" altLang="ja-JP" sz="1200" dirty="0">
                          <a:latin typeface="Meiryo UI" panose="020B0604030504040204" pitchFamily="50" charset="-128"/>
                          <a:ea typeface="Meiryo UI" panose="020B0604030504040204" pitchFamily="50" charset="-128"/>
                        </a:rPr>
                        <a:t>32</a:t>
                      </a:r>
                      <a:r>
                        <a:rPr kumimoji="1" lang="ja-JP" altLang="en-US" sz="1200" dirty="0">
                          <a:latin typeface="Meiryo UI" panose="020B0604030504040204" pitchFamily="50" charset="-128"/>
                          <a:ea typeface="Meiryo UI" panose="020B0604030504040204" pitchFamily="50" charset="-128"/>
                        </a:rPr>
                        <a:t>件　交付決定件数：　９件（グループホーム３件、短期入所６件）</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令和６年度（当初予算額　</a:t>
                      </a:r>
                      <a:r>
                        <a:rPr kumimoji="1" lang="en-US" altLang="ja-JP" sz="1200" dirty="0">
                          <a:latin typeface="Meiryo UI" panose="020B0604030504040204" pitchFamily="50" charset="-128"/>
                          <a:ea typeface="Meiryo UI" panose="020B0604030504040204" pitchFamily="50" charset="-128"/>
                        </a:rPr>
                        <a:t>21,600</a:t>
                      </a:r>
                      <a:r>
                        <a:rPr kumimoji="1" lang="ja-JP" altLang="en-US" sz="1200" dirty="0">
                          <a:latin typeface="Meiryo UI" panose="020B0604030504040204" pitchFamily="50" charset="-128"/>
                          <a:ea typeface="Meiryo UI" panose="020B0604030504040204" pitchFamily="50" charset="-128"/>
                        </a:rPr>
                        <a:t>千円）　協議申請件数：</a:t>
                      </a:r>
                      <a:r>
                        <a:rPr kumimoji="1" lang="en-US" altLang="ja-JP" sz="1200" dirty="0">
                          <a:solidFill>
                            <a:schemeClr val="tx1"/>
                          </a:solidFill>
                          <a:latin typeface="Meiryo UI" panose="020B0604030504040204" pitchFamily="50" charset="-128"/>
                          <a:ea typeface="Meiryo UI" panose="020B0604030504040204" pitchFamily="50" charset="-128"/>
                        </a:rPr>
                        <a:t>17</a:t>
                      </a:r>
                      <a:r>
                        <a:rPr kumimoji="1" lang="ja-JP" altLang="en-US" sz="1200" dirty="0">
                          <a:solidFill>
                            <a:schemeClr val="tx1"/>
                          </a:solidFill>
                          <a:latin typeface="Meiryo UI" panose="020B0604030504040204" pitchFamily="50" charset="-128"/>
                          <a:ea typeface="Meiryo UI" panose="020B0604030504040204" pitchFamily="50" charset="-128"/>
                        </a:rPr>
                        <a:t>件　</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交付決定件数：</a:t>
                      </a:r>
                      <a:r>
                        <a:rPr kumimoji="1" lang="en-US" altLang="ja-JP" sz="1200" dirty="0">
                          <a:solidFill>
                            <a:schemeClr val="tx1"/>
                          </a:solidFill>
                          <a:latin typeface="Meiryo UI" panose="020B0604030504040204" pitchFamily="50" charset="-128"/>
                          <a:ea typeface="Meiryo UI" panose="020B0604030504040204" pitchFamily="50" charset="-128"/>
                        </a:rPr>
                        <a:t>14</a:t>
                      </a:r>
                      <a:r>
                        <a:rPr kumimoji="1" lang="ja-JP" altLang="en-US" sz="1200" dirty="0">
                          <a:solidFill>
                            <a:schemeClr val="tx1"/>
                          </a:solidFill>
                          <a:latin typeface="Meiryo UI" panose="020B0604030504040204" pitchFamily="50" charset="-128"/>
                          <a:ea typeface="Meiryo UI" panose="020B0604030504040204" pitchFamily="50" charset="-128"/>
                        </a:rPr>
                        <a:t>件（グループホーム６件、短期入所８件</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事業効果の横展開について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a:spcBef>
                          <a:spcPts val="300"/>
                        </a:spcBef>
                      </a:pPr>
                      <a:r>
                        <a:rPr kumimoji="1" lang="ja-JP" altLang="en-US" sz="1200" dirty="0">
                          <a:latin typeface="Meiryo UI" panose="020B0604030504040204" pitchFamily="50" charset="-128"/>
                          <a:ea typeface="Meiryo UI" panose="020B0604030504040204" pitchFamily="50" charset="-128"/>
                        </a:rPr>
                        <a:t>改修の内容やその効果について、所定の様式にて大阪府ホームページに公開。</a:t>
                      </a:r>
                    </a:p>
                    <a:p>
                      <a:pPr marL="0" marR="0" lvl="0" indent="0" algn="l" defTabSz="914400" rtl="0" eaLnBrk="1" fontAlgn="auto" latinLnBrk="0" hangingPunct="1">
                        <a:lnSpc>
                          <a:spcPct val="100000"/>
                        </a:lnSpc>
                        <a:spcBef>
                          <a:spcPts val="30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令和７年度当初予算額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当初要求額：</a:t>
                      </a:r>
                      <a:r>
                        <a:rPr kumimoji="1" lang="en-US" altLang="ja-JP" sz="1200" dirty="0">
                          <a:latin typeface="Meiryo UI" panose="020B0604030504040204" pitchFamily="50" charset="-128"/>
                          <a:ea typeface="Meiryo UI" panose="020B0604030504040204" pitchFamily="50" charset="-128"/>
                        </a:rPr>
                        <a:t>25,200</a:t>
                      </a:r>
                      <a:r>
                        <a:rPr kumimoji="1" lang="ja-JP" altLang="en-US" sz="1200" dirty="0">
                          <a:latin typeface="Meiryo UI" panose="020B0604030504040204" pitchFamily="50" charset="-128"/>
                          <a:ea typeface="Meiryo UI" panose="020B0604030504040204" pitchFamily="50" charset="-128"/>
                        </a:rPr>
                        <a:t>千円</a:t>
                      </a:r>
                      <a:endParaRPr kumimoji="1" lang="en-US" altLang="ja-JP" sz="1200" dirty="0">
                        <a:latin typeface="Meiryo UI" panose="020B0604030504040204" pitchFamily="50" charset="-128"/>
                        <a:ea typeface="Meiryo UI" panose="020B0604030504040204" pitchFamily="50" charset="-128"/>
                      </a:endParaRPr>
                    </a:p>
                    <a:p>
                      <a:pPr marL="0" indent="358775">
                        <a:spcBef>
                          <a:spcPts val="300"/>
                        </a:spcBef>
                      </a:pP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7818541"/>
                  </a:ext>
                </a:extLst>
              </a:tr>
            </a:tbl>
          </a:graphicData>
        </a:graphic>
      </p:graphicFrame>
      <p:sp>
        <p:nvSpPr>
          <p:cNvPr id="7" name="楕円 6">
            <a:extLst>
              <a:ext uri="{FF2B5EF4-FFF2-40B4-BE49-F238E27FC236}">
                <a16:creationId xmlns:a16="http://schemas.microsoft.com/office/drawing/2014/main" id="{1F3D3D3F-130C-445F-9FB0-B2765EDD6D9D}"/>
              </a:ext>
            </a:extLst>
          </p:cNvPr>
          <p:cNvSpPr/>
          <p:nvPr/>
        </p:nvSpPr>
        <p:spPr>
          <a:xfrm>
            <a:off x="39827" y="404704"/>
            <a:ext cx="360040" cy="307777"/>
          </a:xfrm>
          <a:prstGeom prst="ellipse">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3</a:t>
            </a:r>
            <a:endParaRPr kumimoji="1" lang="ja-JP" altLang="en-US" dirty="0"/>
          </a:p>
        </p:txBody>
      </p:sp>
    </p:spTree>
    <p:extLst>
      <p:ext uri="{BB962C8B-B14F-4D97-AF65-F5344CB8AC3E}">
        <p14:creationId xmlns:p14="http://schemas.microsoft.com/office/powerpoint/2010/main" val="2206173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a:extLst>
              <a:ext uri="{FF2B5EF4-FFF2-40B4-BE49-F238E27FC236}">
                <a16:creationId xmlns:a16="http://schemas.microsoft.com/office/drawing/2014/main" id="{851FFEB5-89A3-47FD-ACFA-903B8DAE20C1}"/>
              </a:ext>
            </a:extLst>
          </p:cNvPr>
          <p:cNvGraphicFramePr>
            <a:graphicFrameLocks noGrp="1"/>
          </p:cNvGraphicFramePr>
          <p:nvPr>
            <p:extLst>
              <p:ext uri="{D42A27DB-BD31-4B8C-83A1-F6EECF244321}">
                <p14:modId xmlns:p14="http://schemas.microsoft.com/office/powerpoint/2010/main" val="683380284"/>
              </p:ext>
            </p:extLst>
          </p:nvPr>
        </p:nvGraphicFramePr>
        <p:xfrm>
          <a:off x="38145" y="19455"/>
          <a:ext cx="9067710" cy="6799007"/>
        </p:xfrm>
        <a:graphic>
          <a:graphicData uri="http://schemas.openxmlformats.org/drawingml/2006/table">
            <a:tbl>
              <a:tblPr firstRow="1" bandRow="1">
                <a:tableStyleId>{5A111915-BE36-4E01-A7E5-04B1672EAD32}</a:tableStyleId>
              </a:tblPr>
              <a:tblGrid>
                <a:gridCol w="9067710">
                  <a:extLst>
                    <a:ext uri="{9D8B030D-6E8A-4147-A177-3AD203B41FA5}">
                      <a16:colId xmlns:a16="http://schemas.microsoft.com/office/drawing/2014/main" val="3114873037"/>
                    </a:ext>
                  </a:extLst>
                </a:gridCol>
              </a:tblGrid>
              <a:tr h="337958">
                <a:tc>
                  <a:txBody>
                    <a:bodyPr/>
                    <a:lstStyle/>
                    <a:p>
                      <a:r>
                        <a:rPr kumimoji="1" lang="ja-JP" altLang="en-US" sz="1600" dirty="0"/>
                        <a:t>       　地域生活支援拠点等の充実・強化について</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461049">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21" name="角丸四角形 20"/>
          <p:cNvSpPr/>
          <p:nvPr/>
        </p:nvSpPr>
        <p:spPr>
          <a:xfrm>
            <a:off x="119152" y="450646"/>
            <a:ext cx="8917344" cy="6290722"/>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graphicFrame>
        <p:nvGraphicFramePr>
          <p:cNvPr id="17" name="表 16">
            <a:extLst>
              <a:ext uri="{FF2B5EF4-FFF2-40B4-BE49-F238E27FC236}">
                <a16:creationId xmlns:a16="http://schemas.microsoft.com/office/drawing/2014/main" id="{26D81734-BED9-4B2B-80B9-45E90D1C59DB}"/>
              </a:ext>
            </a:extLst>
          </p:cNvPr>
          <p:cNvGraphicFramePr>
            <a:graphicFrameLocks noGrp="1"/>
          </p:cNvGraphicFramePr>
          <p:nvPr/>
        </p:nvGraphicFramePr>
        <p:xfrm>
          <a:off x="107504" y="389804"/>
          <a:ext cx="8960535" cy="2784310"/>
        </p:xfrm>
        <a:graphic>
          <a:graphicData uri="http://schemas.openxmlformats.org/drawingml/2006/table">
            <a:tbl>
              <a:tblPr firstRow="1" bandRow="1"/>
              <a:tblGrid>
                <a:gridCol w="1296144">
                  <a:extLst>
                    <a:ext uri="{9D8B030D-6E8A-4147-A177-3AD203B41FA5}">
                      <a16:colId xmlns:a16="http://schemas.microsoft.com/office/drawing/2014/main" val="357697667"/>
                    </a:ext>
                  </a:extLst>
                </a:gridCol>
                <a:gridCol w="7664391">
                  <a:extLst>
                    <a:ext uri="{9D8B030D-6E8A-4147-A177-3AD203B41FA5}">
                      <a16:colId xmlns:a16="http://schemas.microsoft.com/office/drawing/2014/main" val="2772884971"/>
                    </a:ext>
                  </a:extLst>
                </a:gridCol>
              </a:tblGrid>
              <a:tr h="227110">
                <a:tc>
                  <a:txBody>
                    <a:bodyPr/>
                    <a:lstStyle>
                      <a:lvl1pPr marL="0" algn="l" defTabSz="914400" rtl="0" eaLnBrk="1" latinLnBrk="0" hangingPunct="1">
                        <a:defRPr kumimoji="1" sz="1800" b="1" kern="1200">
                          <a:solidFill>
                            <a:schemeClr val="lt1"/>
                          </a:solidFill>
                          <a:latin typeface="游ゴシック" panose="020F0502020204030204"/>
                        </a:defRPr>
                      </a:lvl1pPr>
                      <a:lvl2pPr marL="457200" algn="l" defTabSz="914400" rtl="0" eaLnBrk="1" latinLnBrk="0" hangingPunct="1">
                        <a:defRPr kumimoji="1" sz="1800" b="1" kern="1200">
                          <a:solidFill>
                            <a:schemeClr val="lt1"/>
                          </a:solidFill>
                          <a:latin typeface="游ゴシック" panose="020F0502020204030204"/>
                        </a:defRPr>
                      </a:lvl2pPr>
                      <a:lvl3pPr marL="914400" algn="l" defTabSz="914400" rtl="0" eaLnBrk="1" latinLnBrk="0" hangingPunct="1">
                        <a:defRPr kumimoji="1" sz="1800" b="1" kern="1200">
                          <a:solidFill>
                            <a:schemeClr val="lt1"/>
                          </a:solidFill>
                          <a:latin typeface="游ゴシック" panose="020F0502020204030204"/>
                        </a:defRPr>
                      </a:lvl3pPr>
                      <a:lvl4pPr marL="1371600" algn="l" defTabSz="914400" rtl="0" eaLnBrk="1" latinLnBrk="0" hangingPunct="1">
                        <a:defRPr kumimoji="1" sz="1800" b="1" kern="1200">
                          <a:solidFill>
                            <a:schemeClr val="lt1"/>
                          </a:solidFill>
                          <a:latin typeface="游ゴシック" panose="020F0502020204030204"/>
                        </a:defRPr>
                      </a:lvl4pPr>
                      <a:lvl5pPr marL="1828800" algn="l" defTabSz="914400" rtl="0" eaLnBrk="1" latinLnBrk="0" hangingPunct="1">
                        <a:defRPr kumimoji="1" sz="1800" b="1" kern="1200">
                          <a:solidFill>
                            <a:schemeClr val="lt1"/>
                          </a:solidFill>
                          <a:latin typeface="游ゴシック" panose="020F0502020204030204"/>
                        </a:defRPr>
                      </a:lvl5pPr>
                      <a:lvl6pPr marL="2286000" algn="l" defTabSz="914400" rtl="0" eaLnBrk="1" latinLnBrk="0" hangingPunct="1">
                        <a:defRPr kumimoji="1" sz="1800" b="1" kern="1200">
                          <a:solidFill>
                            <a:schemeClr val="lt1"/>
                          </a:solidFill>
                          <a:latin typeface="游ゴシック" panose="020F0502020204030204"/>
                        </a:defRPr>
                      </a:lvl6pPr>
                      <a:lvl7pPr marL="2743200" algn="l" defTabSz="914400" rtl="0" eaLnBrk="1" latinLnBrk="0" hangingPunct="1">
                        <a:defRPr kumimoji="1" sz="1800" b="1" kern="1200">
                          <a:solidFill>
                            <a:schemeClr val="lt1"/>
                          </a:solidFill>
                          <a:latin typeface="游ゴシック" panose="020F0502020204030204"/>
                        </a:defRPr>
                      </a:lvl7pPr>
                      <a:lvl8pPr marL="3200400" algn="l" defTabSz="914400" rtl="0" eaLnBrk="1" latinLnBrk="0" hangingPunct="1">
                        <a:defRPr kumimoji="1" sz="1800" b="1" kern="1200">
                          <a:solidFill>
                            <a:schemeClr val="lt1"/>
                          </a:solidFill>
                          <a:latin typeface="游ゴシック" panose="020F0502020204030204"/>
                        </a:defRPr>
                      </a:lvl8pPr>
                      <a:lvl9pPr marL="3657600" algn="l" defTabSz="914400" rtl="0" eaLnBrk="1" latinLnBrk="0" hangingPunct="1">
                        <a:defRPr kumimoji="1" sz="1800" b="1" kern="1200">
                          <a:solidFill>
                            <a:schemeClr val="lt1"/>
                          </a:solidFill>
                          <a:latin typeface="游ゴシック" panose="020F0502020204030204"/>
                        </a:defRPr>
                      </a:lvl9p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年度</a:t>
                      </a:r>
                    </a:p>
                  </a:txBody>
                  <a:tcPr marL="36000" marR="36000" marT="36000" marB="3600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kumimoji="1" sz="1800" b="1" kern="1200">
                          <a:solidFill>
                            <a:schemeClr val="lt1"/>
                          </a:solidFill>
                          <a:latin typeface="游ゴシック" panose="020F0502020204030204"/>
                        </a:defRPr>
                      </a:lvl1pPr>
                      <a:lvl2pPr marL="457200" algn="l" defTabSz="914400" rtl="0" eaLnBrk="1" latinLnBrk="0" hangingPunct="1">
                        <a:defRPr kumimoji="1" sz="1800" b="1" kern="1200">
                          <a:solidFill>
                            <a:schemeClr val="lt1"/>
                          </a:solidFill>
                          <a:latin typeface="游ゴシック" panose="020F0502020204030204"/>
                        </a:defRPr>
                      </a:lvl2pPr>
                      <a:lvl3pPr marL="914400" algn="l" defTabSz="914400" rtl="0" eaLnBrk="1" latinLnBrk="0" hangingPunct="1">
                        <a:defRPr kumimoji="1" sz="1800" b="1" kern="1200">
                          <a:solidFill>
                            <a:schemeClr val="lt1"/>
                          </a:solidFill>
                          <a:latin typeface="游ゴシック" panose="020F0502020204030204"/>
                        </a:defRPr>
                      </a:lvl3pPr>
                      <a:lvl4pPr marL="1371600" algn="l" defTabSz="914400" rtl="0" eaLnBrk="1" latinLnBrk="0" hangingPunct="1">
                        <a:defRPr kumimoji="1" sz="1800" b="1" kern="1200">
                          <a:solidFill>
                            <a:schemeClr val="lt1"/>
                          </a:solidFill>
                          <a:latin typeface="游ゴシック" panose="020F0502020204030204"/>
                        </a:defRPr>
                      </a:lvl4pPr>
                      <a:lvl5pPr marL="1828800" algn="l" defTabSz="914400" rtl="0" eaLnBrk="1" latinLnBrk="0" hangingPunct="1">
                        <a:defRPr kumimoji="1" sz="1800" b="1" kern="1200">
                          <a:solidFill>
                            <a:schemeClr val="lt1"/>
                          </a:solidFill>
                          <a:latin typeface="游ゴシック" panose="020F0502020204030204"/>
                        </a:defRPr>
                      </a:lvl5pPr>
                      <a:lvl6pPr marL="2286000" algn="l" defTabSz="914400" rtl="0" eaLnBrk="1" latinLnBrk="0" hangingPunct="1">
                        <a:defRPr kumimoji="1" sz="1800" b="1" kern="1200">
                          <a:solidFill>
                            <a:schemeClr val="lt1"/>
                          </a:solidFill>
                          <a:latin typeface="游ゴシック" panose="020F0502020204030204"/>
                        </a:defRPr>
                      </a:lvl6pPr>
                      <a:lvl7pPr marL="2743200" algn="l" defTabSz="914400" rtl="0" eaLnBrk="1" latinLnBrk="0" hangingPunct="1">
                        <a:defRPr kumimoji="1" sz="1800" b="1" kern="1200">
                          <a:solidFill>
                            <a:schemeClr val="lt1"/>
                          </a:solidFill>
                          <a:latin typeface="游ゴシック" panose="020F0502020204030204"/>
                        </a:defRPr>
                      </a:lvl7pPr>
                      <a:lvl8pPr marL="3200400" algn="l" defTabSz="914400" rtl="0" eaLnBrk="1" latinLnBrk="0" hangingPunct="1">
                        <a:defRPr kumimoji="1" sz="1800" b="1" kern="1200">
                          <a:solidFill>
                            <a:schemeClr val="lt1"/>
                          </a:solidFill>
                          <a:latin typeface="游ゴシック" panose="020F0502020204030204"/>
                        </a:defRPr>
                      </a:lvl8pPr>
                      <a:lvl9pPr marL="3657600" algn="l" defTabSz="914400" rtl="0" eaLnBrk="1" latinLnBrk="0" hangingPunct="1">
                        <a:defRPr kumimoji="1" sz="1800" b="1" kern="1200">
                          <a:solidFill>
                            <a:schemeClr val="lt1"/>
                          </a:solidFill>
                          <a:latin typeface="游ゴシック" panose="020F0502020204030204"/>
                        </a:defRPr>
                      </a:lvl9p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府のバックアップ機能としての取組内容</a:t>
                      </a:r>
                    </a:p>
                  </a:txBody>
                  <a:tcPr marL="36000" marR="36000" marT="36000" marB="3600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103696184"/>
                  </a:ext>
                </a:extLst>
              </a:tr>
              <a:tr h="203494">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lang="ja-JP" altLang="en-US" sz="1000" dirty="0">
                          <a:solidFill>
                            <a:schemeClr val="tx1"/>
                          </a:solidFill>
                          <a:latin typeface="Meiryo UI" panose="020B0604030504040204" pitchFamily="50" charset="-128"/>
                          <a:ea typeface="Meiryo UI" panose="020B0604030504040204" pitchFamily="50" charset="-128"/>
                        </a:rPr>
                        <a:t>平成</a:t>
                      </a:r>
                      <a:r>
                        <a:rPr lang="en-US" altLang="ja-JP" sz="1000" dirty="0">
                          <a:solidFill>
                            <a:schemeClr val="tx1"/>
                          </a:solidFill>
                          <a:latin typeface="Meiryo UI" panose="020B0604030504040204" pitchFamily="50" charset="-128"/>
                          <a:ea typeface="Meiryo UI" panose="020B0604030504040204" pitchFamily="50" charset="-128"/>
                        </a:rPr>
                        <a:t>28</a:t>
                      </a:r>
                      <a:r>
                        <a:rPr lang="ja-JP" altLang="en-US" sz="1000" dirty="0">
                          <a:solidFill>
                            <a:schemeClr val="tx1"/>
                          </a:solidFill>
                          <a:latin typeface="Meiryo UI" panose="020B0604030504040204" pitchFamily="50" charset="-128"/>
                          <a:ea typeface="Meiryo UI" panose="020B0604030504040204" pitchFamily="50" charset="-128"/>
                        </a:rPr>
                        <a:t>年度～ </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indent="-285750">
                        <a:buFont typeface="Wingdings" panose="05000000000000000000" pitchFamily="2" charset="2"/>
                        <a:buChar char="u"/>
                      </a:pPr>
                      <a:r>
                        <a:rPr kumimoji="1" lang="ja-JP" altLang="en-US" sz="1000" dirty="0">
                          <a:solidFill>
                            <a:schemeClr val="tx1"/>
                          </a:solidFill>
                          <a:latin typeface="Meiryo UI" panose="020B0604030504040204" pitchFamily="50" charset="-128"/>
                          <a:ea typeface="Meiryo UI" panose="020B0604030504040204" pitchFamily="50" charset="-128"/>
                        </a:rPr>
                        <a:t>基盤整備促進</a:t>
                      </a:r>
                      <a:r>
                        <a:rPr kumimoji="1" lang="en-US" altLang="ja-JP" sz="1000" dirty="0">
                          <a:solidFill>
                            <a:schemeClr val="tx1"/>
                          </a:solidFill>
                          <a:latin typeface="Meiryo UI" panose="020B0604030504040204" pitchFamily="50" charset="-128"/>
                          <a:ea typeface="Meiryo UI" panose="020B0604030504040204" pitchFamily="50" charset="-128"/>
                        </a:rPr>
                        <a:t>WG</a:t>
                      </a:r>
                      <a:r>
                        <a:rPr kumimoji="1" lang="ja-JP" altLang="en-US" sz="1000" dirty="0">
                          <a:solidFill>
                            <a:schemeClr val="tx1"/>
                          </a:solidFill>
                          <a:latin typeface="Meiryo UI" panose="020B0604030504040204" pitchFamily="50" charset="-128"/>
                          <a:ea typeface="Meiryo UI" panose="020B0604030504040204" pitchFamily="50" charset="-128"/>
                        </a:rPr>
                        <a:t>において、地域生活支援拠点等の整備促進の議論</a:t>
                      </a:r>
                    </a:p>
                  </a:txBody>
                  <a:tcPr marL="36000" marR="36000" marT="36000" marB="3600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extLst>
                  <a:ext uri="{0D108BD9-81ED-4DB2-BD59-A6C34878D82A}">
                    <a16:rowId xmlns:a16="http://schemas.microsoft.com/office/drawing/2014/main" val="1429635935"/>
                  </a:ext>
                </a:extLst>
              </a:tr>
              <a:tr h="0">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lang="ja-JP" altLang="en-US" sz="1000" dirty="0">
                          <a:solidFill>
                            <a:schemeClr val="tx1"/>
                          </a:solidFill>
                          <a:latin typeface="Meiryo UI" panose="020B0604030504040204" pitchFamily="50" charset="-128"/>
                          <a:ea typeface="Meiryo UI" panose="020B0604030504040204" pitchFamily="50" charset="-128"/>
                        </a:rPr>
                        <a:t>平成</a:t>
                      </a:r>
                      <a:r>
                        <a:rPr lang="en-US" altLang="ja-JP" sz="1000" dirty="0">
                          <a:solidFill>
                            <a:schemeClr val="tx1"/>
                          </a:solidFill>
                          <a:latin typeface="Meiryo UI" panose="020B0604030504040204" pitchFamily="50" charset="-128"/>
                          <a:ea typeface="Meiryo UI" panose="020B0604030504040204" pitchFamily="50" charset="-128"/>
                        </a:rPr>
                        <a:t>30</a:t>
                      </a:r>
                      <a:r>
                        <a:rPr lang="ja-JP" altLang="en-US" sz="1000" dirty="0">
                          <a:solidFill>
                            <a:schemeClr val="tx1"/>
                          </a:solidFill>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indent="-285750">
                        <a:buFont typeface="Wingdings" panose="05000000000000000000" pitchFamily="2" charset="2"/>
                        <a:buChar char="u"/>
                      </a:pPr>
                      <a:r>
                        <a:rPr kumimoji="1" lang="ja-JP" altLang="en-US" sz="1000" dirty="0">
                          <a:solidFill>
                            <a:schemeClr val="tx1"/>
                          </a:solidFill>
                          <a:latin typeface="Meiryo UI" panose="020B0604030504040204" pitchFamily="50" charset="-128"/>
                          <a:ea typeface="Meiryo UI" panose="020B0604030504040204" pitchFamily="50" charset="-128"/>
                        </a:rPr>
                        <a:t>都道府県ブロック会議を開催。（厚生労働省・兵庫県・京都府と共催、他府県の整備事例の紹介、市町村間での意見交換</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extLst>
                  <a:ext uri="{0D108BD9-81ED-4DB2-BD59-A6C34878D82A}">
                    <a16:rowId xmlns:a16="http://schemas.microsoft.com/office/drawing/2014/main" val="3362211429"/>
                  </a:ext>
                </a:extLst>
              </a:tr>
              <a:tr h="217184">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ja-JP" altLang="en-US" sz="1000" dirty="0">
                          <a:latin typeface="Meiryo UI" panose="020B0604030504040204" pitchFamily="50" charset="-128"/>
                          <a:ea typeface="Meiryo UI" panose="020B0604030504040204" pitchFamily="50" charset="-128"/>
                        </a:rPr>
                        <a:t>令和元年度</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indent="-285750">
                        <a:buFont typeface="Wingdings" panose="05000000000000000000" pitchFamily="2" charset="2"/>
                        <a:buChar char="u"/>
                      </a:pPr>
                      <a:r>
                        <a:rPr lang="ja-JP" altLang="en-US" sz="1000" dirty="0">
                          <a:solidFill>
                            <a:schemeClr val="tx1"/>
                          </a:solidFill>
                          <a:latin typeface="Meiryo UI" panose="020B0604030504040204" pitchFamily="50" charset="-128"/>
                          <a:ea typeface="Meiryo UI" panose="020B0604030504040204" pitchFamily="50" charset="-128"/>
                        </a:rPr>
                        <a:t>基盤整備促進</a:t>
                      </a:r>
                      <a:r>
                        <a:rPr lang="en-US" altLang="ja-JP" sz="1000" dirty="0">
                          <a:solidFill>
                            <a:schemeClr val="tx1"/>
                          </a:solidFill>
                          <a:latin typeface="Meiryo UI" panose="020B0604030504040204" pitchFamily="50" charset="-128"/>
                          <a:ea typeface="Meiryo UI" panose="020B0604030504040204" pitchFamily="50" charset="-128"/>
                        </a:rPr>
                        <a:t>WG</a:t>
                      </a:r>
                      <a:r>
                        <a:rPr lang="ja-JP" altLang="en-US" sz="1000" dirty="0">
                          <a:solidFill>
                            <a:schemeClr val="tx1"/>
                          </a:solidFill>
                          <a:latin typeface="Meiryo UI" panose="020B0604030504040204" pitchFamily="50" charset="-128"/>
                          <a:ea typeface="Meiryo UI" panose="020B0604030504040204" pitchFamily="50" charset="-128"/>
                        </a:rPr>
                        <a:t>において、「地域生活支援拠点等の整備促進に向けて」を発出</a:t>
                      </a:r>
                      <a:endParaRPr lang="en-US" altLang="ja-JP"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extLst>
                  <a:ext uri="{0D108BD9-81ED-4DB2-BD59-A6C34878D82A}">
                    <a16:rowId xmlns:a16="http://schemas.microsoft.com/office/drawing/2014/main" val="3986851124"/>
                  </a:ext>
                </a:extLst>
              </a:tr>
              <a:tr h="124148">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lang="ja-JP" altLang="en-US" sz="1000" dirty="0">
                          <a:solidFill>
                            <a:schemeClr val="tx1"/>
                          </a:solidFill>
                          <a:latin typeface="Meiryo UI" panose="020B0604030504040204" pitchFamily="50" charset="-128"/>
                          <a:ea typeface="Meiryo UI" panose="020B0604030504040204" pitchFamily="50" charset="-128"/>
                        </a:rPr>
                        <a:t>令和２年度</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dirty="0">
                          <a:solidFill>
                            <a:schemeClr val="tx1"/>
                          </a:solidFill>
                          <a:latin typeface="Meiryo UI" panose="020B0604030504040204" pitchFamily="50" charset="-128"/>
                          <a:ea typeface="Meiryo UI" panose="020B0604030504040204" pitchFamily="50" charset="-128"/>
                        </a:rPr>
                        <a:t>未整備の市町村及び取組みの進んでいる市町村へヒアリング実施（現在も継続）</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dirty="0">
                          <a:solidFill>
                            <a:schemeClr val="tx1"/>
                          </a:solidFill>
                          <a:latin typeface="Meiryo UI" panose="020B0604030504040204" pitchFamily="50" charset="-128"/>
                          <a:ea typeface="Meiryo UI" panose="020B0604030504040204" pitchFamily="50" charset="-128"/>
                        </a:rPr>
                        <a:t>取組みの実態や課題をききとり、好事例があれば会議の場で情報共有</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extLst>
                  <a:ext uri="{0D108BD9-81ED-4DB2-BD59-A6C34878D82A}">
                    <a16:rowId xmlns:a16="http://schemas.microsoft.com/office/drawing/2014/main" val="1635272584"/>
                  </a:ext>
                </a:extLst>
              </a:tr>
              <a:tr h="240792">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ja-JP" altLang="en-US" sz="1000" dirty="0">
                          <a:latin typeface="Meiryo UI" panose="020B0604030504040204" pitchFamily="50" charset="-128"/>
                          <a:ea typeface="Meiryo UI" panose="020B0604030504040204" pitchFamily="50" charset="-128"/>
                        </a:rPr>
                        <a:t>令和３年度</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indent="-285750">
                        <a:buFont typeface="Wingdings" panose="05000000000000000000" pitchFamily="2" charset="2"/>
                        <a:buChar char="u"/>
                      </a:pPr>
                      <a:r>
                        <a:rPr kumimoji="1" lang="ja-JP" altLang="en-US" sz="1000" dirty="0">
                          <a:solidFill>
                            <a:schemeClr val="tx1"/>
                          </a:solidFill>
                          <a:latin typeface="Meiryo UI" panose="020B0604030504040204" pitchFamily="50" charset="-128"/>
                          <a:ea typeface="Meiryo UI" panose="020B0604030504040204" pitchFamily="50" charset="-128"/>
                        </a:rPr>
                        <a:t>拠点業務を担当する各市町村担当者が一堂に会し意見交換を行う会議を開催（</a:t>
                      </a:r>
                      <a:r>
                        <a:rPr kumimoji="1" lang="en-US" altLang="ja-JP" sz="1000" dirty="0">
                          <a:solidFill>
                            <a:schemeClr val="tx1"/>
                          </a:solidFill>
                          <a:latin typeface="Meiryo UI" panose="020B0604030504040204" pitchFamily="50" charset="-128"/>
                          <a:ea typeface="Meiryo UI" panose="020B0604030504040204" pitchFamily="50" charset="-128"/>
                        </a:rPr>
                        <a:t>R3</a:t>
                      </a:r>
                      <a:r>
                        <a:rPr kumimoji="1" lang="ja-JP" altLang="en-US" sz="1000" dirty="0">
                          <a:solidFill>
                            <a:schemeClr val="tx1"/>
                          </a:solidFill>
                          <a:latin typeface="Meiryo UI" panose="020B0604030504040204" pitchFamily="50" charset="-128"/>
                          <a:ea typeface="Meiryo UI" panose="020B0604030504040204" pitchFamily="50" charset="-128"/>
                        </a:rPr>
                        <a:t>オンライン、現在は集合形式で継続）</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sz="1000" dirty="0">
                          <a:solidFill>
                            <a:schemeClr val="tx1"/>
                          </a:solidFill>
                          <a:latin typeface="Meiryo UI" panose="020B0604030504040204" pitchFamily="50" charset="-128"/>
                          <a:ea typeface="Meiryo UI" panose="020B0604030504040204" pitchFamily="50" charset="-128"/>
                        </a:rPr>
                        <a:t>各機能ごとの取組み状況についてアンケートを実施し、上記、意見交換会で共有</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extLst>
                  <a:ext uri="{0D108BD9-81ED-4DB2-BD59-A6C34878D82A}">
                    <a16:rowId xmlns:a16="http://schemas.microsoft.com/office/drawing/2014/main" val="2926370871"/>
                  </a:ext>
                </a:extLst>
              </a:tr>
              <a:tr h="413308">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ja-JP" altLang="en-US" sz="1000" dirty="0">
                          <a:latin typeface="Meiryo UI" panose="020B0604030504040204" pitchFamily="50" charset="-128"/>
                          <a:ea typeface="Meiryo UI" panose="020B0604030504040204" pitchFamily="50" charset="-128"/>
                        </a:rPr>
                        <a:t>令和４年度</a:t>
                      </a:r>
                      <a:endParaRPr kumimoji="1" lang="en-US" altLang="ja-JP" sz="1000" dirty="0">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indent="-285750">
                        <a:buFont typeface="Wingdings" panose="05000000000000000000" pitchFamily="2" charset="2"/>
                        <a:buChar char="u"/>
                      </a:pPr>
                      <a:r>
                        <a:rPr lang="ja-JP" altLang="en-US" sz="1000" dirty="0">
                          <a:solidFill>
                            <a:schemeClr val="tx1"/>
                          </a:solidFill>
                          <a:latin typeface="Meiryo UI" panose="020B0604030504040204" pitchFamily="50" charset="-128"/>
                          <a:ea typeface="Meiryo UI" panose="020B0604030504040204" pitchFamily="50" charset="-128"/>
                        </a:rPr>
                        <a:t>府ウェブサイトにて各市町村の整備状況を公表、「検証・検討の実施」について市町村アンケートを実施し結果を共有</a:t>
                      </a:r>
                      <a:endParaRPr lang="en-US" altLang="ja-JP" sz="10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sz="1000" dirty="0">
                          <a:solidFill>
                            <a:schemeClr val="tx1"/>
                          </a:solidFill>
                          <a:latin typeface="Meiryo UI" panose="020B0604030504040204" pitchFamily="50" charset="-128"/>
                          <a:ea typeface="Meiryo UI" panose="020B0604030504040204" pitchFamily="50" charset="-128"/>
                        </a:rPr>
                        <a:t>市町村の拠点担当課及び連絡先を集約し府ウ</a:t>
                      </a:r>
                      <a:r>
                        <a:rPr lang="ja-JP" altLang="en-US" sz="1000" dirty="0">
                          <a:solidFill>
                            <a:schemeClr val="tx1"/>
                          </a:solidFill>
                          <a:latin typeface="Meiryo UI" panose="020B0604030504040204" pitchFamily="50" charset="-128"/>
                          <a:ea typeface="Meiryo UI" panose="020B0604030504040204" pitchFamily="50" charset="-128"/>
                        </a:rPr>
                        <a:t>ェブサイト</a:t>
                      </a:r>
                      <a:r>
                        <a:rPr kumimoji="1" lang="ja-JP" altLang="en-US" sz="1000" dirty="0">
                          <a:solidFill>
                            <a:schemeClr val="tx1"/>
                          </a:solidFill>
                          <a:latin typeface="Meiryo UI" panose="020B0604030504040204" pitchFamily="50" charset="-128"/>
                          <a:ea typeface="Meiryo UI" panose="020B0604030504040204" pitchFamily="50" charset="-128"/>
                        </a:rPr>
                        <a:t>で公表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dirty="0">
                          <a:solidFill>
                            <a:schemeClr val="tx1"/>
                          </a:solidFill>
                          <a:latin typeface="Meiryo UI" panose="020B0604030504040204" pitchFamily="50" charset="-128"/>
                          <a:ea typeface="Meiryo UI" panose="020B0604030504040204" pitchFamily="50" charset="-128"/>
                        </a:rPr>
                        <a:t>大阪府自立支援協議会から報告書「地域における障がい者等への支援体制について」の発出（提言）</a:t>
                      </a:r>
                      <a:endParaRPr lang="en-US" altLang="ja-JP"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extLst>
                  <a:ext uri="{0D108BD9-81ED-4DB2-BD59-A6C34878D82A}">
                    <a16:rowId xmlns:a16="http://schemas.microsoft.com/office/drawing/2014/main" val="3884059565"/>
                  </a:ext>
                </a:extLst>
              </a:tr>
              <a:tr h="223196">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r>
                        <a:rPr kumimoji="1" lang="ja-JP" altLang="en-US" sz="1000" dirty="0">
                          <a:latin typeface="Meiryo UI" panose="020B0604030504040204" pitchFamily="50" charset="-128"/>
                          <a:ea typeface="Meiryo UI" panose="020B0604030504040204" pitchFamily="50" charset="-128"/>
                        </a:rPr>
                        <a:t>令和５年度</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dirty="0">
                          <a:solidFill>
                            <a:schemeClr val="tx1"/>
                          </a:solidFill>
                          <a:latin typeface="Meiryo UI" panose="020B0604030504040204" pitchFamily="50" charset="-128"/>
                          <a:ea typeface="Meiryo UI" panose="020B0604030504040204" pitchFamily="50" charset="-128"/>
                        </a:rPr>
                        <a:t>「検証・検討の実施及びコーディネーターの配置」について、市町村アンケートを実施結果を共有</a:t>
                      </a:r>
                      <a:endParaRPr lang="en-US" altLang="ja-JP" sz="1000" dirty="0">
                        <a:solidFill>
                          <a:schemeClr val="tx1"/>
                        </a:solidFill>
                        <a:latin typeface="Meiryo UI" panose="020B0604030504040204" pitchFamily="50" charset="-128"/>
                        <a:ea typeface="Meiryo UI" panose="020B0604030504040204" pitchFamily="50" charset="-128"/>
                      </a:endParaRP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dirty="0">
                          <a:solidFill>
                            <a:schemeClr val="tx1"/>
                          </a:solidFill>
                          <a:latin typeface="Meiryo UI" panose="020B0604030504040204" pitchFamily="50" charset="-128"/>
                          <a:ea typeface="Meiryo UI" panose="020B0604030504040204" pitchFamily="50" charset="-128"/>
                        </a:rPr>
                        <a:t>府ウェブサイトにて各市町村における検証・検討状況及び公表状況を掲載</a:t>
                      </a:r>
                      <a:endParaRPr lang="en-US" altLang="ja-JP"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40000"/>
                      </a:srgbClr>
                    </a:solidFill>
                  </a:tcPr>
                </a:tc>
                <a:extLst>
                  <a:ext uri="{0D108BD9-81ED-4DB2-BD59-A6C34878D82A}">
                    <a16:rowId xmlns:a16="http://schemas.microsoft.com/office/drawing/2014/main" val="1761647857"/>
                  </a:ext>
                </a:extLst>
              </a:tr>
              <a:tr h="219464">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令和６年度</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dirty="0">
                          <a:solidFill>
                            <a:schemeClr val="tx1"/>
                          </a:solidFill>
                          <a:latin typeface="Meiryo UI" panose="020B0604030504040204" pitchFamily="50" charset="-128"/>
                          <a:ea typeface="Meiryo UI" panose="020B0604030504040204" pitchFamily="50" charset="-128"/>
                        </a:rPr>
                        <a:t>「拠点コーディネーターの配置及び検証・検討の実施等」について、市町村アンケートを実施し、</a:t>
                      </a:r>
                      <a:r>
                        <a:rPr kumimoji="1" lang="ja-JP" altLang="en-US" sz="1000" dirty="0">
                          <a:solidFill>
                            <a:schemeClr val="tx1"/>
                          </a:solidFill>
                          <a:latin typeface="Meiryo UI" panose="020B0604030504040204" pitchFamily="50" charset="-128"/>
                          <a:ea typeface="Meiryo UI" panose="020B0604030504040204" pitchFamily="50" charset="-128"/>
                        </a:rPr>
                        <a:t>意見交換会で共有</a:t>
                      </a:r>
                      <a:endParaRPr lang="en-US" altLang="ja-JP"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000">
                        <a:tint val="20000"/>
                      </a:srgbClr>
                    </a:solidFill>
                  </a:tcPr>
                </a:tc>
                <a:extLst>
                  <a:ext uri="{0D108BD9-81ED-4DB2-BD59-A6C34878D82A}">
                    <a16:rowId xmlns:a16="http://schemas.microsoft.com/office/drawing/2014/main" val="763663687"/>
                  </a:ext>
                </a:extLst>
              </a:tr>
            </a:tbl>
          </a:graphicData>
        </a:graphic>
      </p:graphicFrame>
      <p:sp>
        <p:nvSpPr>
          <p:cNvPr id="8" name="正方形/長方形 7">
            <a:extLst>
              <a:ext uri="{FF2B5EF4-FFF2-40B4-BE49-F238E27FC236}">
                <a16:creationId xmlns:a16="http://schemas.microsoft.com/office/drawing/2014/main" id="{1CA0A7E7-DE88-4A83-ABA7-8D3536B9198D}"/>
              </a:ext>
            </a:extLst>
          </p:cNvPr>
          <p:cNvSpPr/>
          <p:nvPr/>
        </p:nvSpPr>
        <p:spPr>
          <a:xfrm>
            <a:off x="93430" y="3439296"/>
            <a:ext cx="8909606" cy="839604"/>
          </a:xfrm>
          <a:prstGeom prst="rect">
            <a:avLst/>
          </a:prstGeom>
          <a:noFill/>
          <a:ln w="3175">
            <a:solidFill>
              <a:schemeClr val="tx2">
                <a:lumMod val="75000"/>
              </a:schemeClr>
            </a:solidFill>
            <a:prstDash val="sysDot"/>
          </a:ln>
        </p:spPr>
        <p:style>
          <a:lnRef idx="2">
            <a:schemeClr val="accent6"/>
          </a:lnRef>
          <a:fillRef idx="1">
            <a:schemeClr val="lt1"/>
          </a:fillRef>
          <a:effectRef idx="0">
            <a:schemeClr val="accent6"/>
          </a:effectRef>
          <a:fontRef idx="minor">
            <a:schemeClr val="dk1"/>
          </a:fontRef>
        </p:style>
        <p:txBody>
          <a:bodyPr rtlCol="0" anchor="t"/>
          <a:lstStyle/>
          <a:p>
            <a:pPr>
              <a:spcBef>
                <a:spcPts val="300"/>
              </a:spcBef>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rPr>
              <a:t>第７期大阪府障がい福祉計画　目標（令和８年度末） </a:t>
            </a:r>
          </a:p>
          <a:p>
            <a:pPr marL="87313" indent="-87313">
              <a:spcBef>
                <a:spcPts val="300"/>
              </a:spcBef>
              <a:buNone/>
            </a:pPr>
            <a:r>
              <a:rPr lang="ja-JP" altLang="en-US" sz="1200" dirty="0">
                <a:latin typeface="Meiryo UI" panose="020B0604030504040204" pitchFamily="50" charset="-128"/>
                <a:ea typeface="Meiryo UI" panose="020B0604030504040204" pitchFamily="50" charset="-128"/>
              </a:rPr>
              <a:t>　地域生活支援拠点等の機能の充実</a:t>
            </a:r>
            <a:endParaRPr lang="en-US" altLang="ja-JP" sz="1200" dirty="0">
              <a:latin typeface="Meiryo UI" panose="020B0604030504040204" pitchFamily="50" charset="-128"/>
              <a:ea typeface="Meiryo UI" panose="020B0604030504040204" pitchFamily="50" charset="-128"/>
            </a:endParaRPr>
          </a:p>
          <a:p>
            <a:pPr marL="87313" indent="-87313">
              <a:buNone/>
            </a:pPr>
            <a:r>
              <a:rPr lang="ja-JP" altLang="en-US" sz="1200" dirty="0">
                <a:latin typeface="Meiryo UI" panose="020B0604030504040204" pitchFamily="50" charset="-128"/>
                <a:ea typeface="Meiryo UI" panose="020B0604030504040204" pitchFamily="50" charset="-128"/>
              </a:rPr>
              <a:t>　　・令和８年度末までに、各市町村において効果的な支援体制及び緊急時の連絡体制の構築</a:t>
            </a:r>
            <a:endParaRPr lang="en-US" altLang="ja-JP" sz="1200" dirty="0">
              <a:latin typeface="Meiryo UI" panose="020B0604030504040204" pitchFamily="50" charset="-128"/>
              <a:ea typeface="Meiryo UI" panose="020B0604030504040204" pitchFamily="50" charset="-128"/>
            </a:endParaRPr>
          </a:p>
          <a:p>
            <a:pPr marL="87313" indent="-87313">
              <a:buNone/>
            </a:pPr>
            <a:r>
              <a:rPr lang="ja-JP" altLang="en-US" sz="1200" dirty="0">
                <a:latin typeface="Meiryo UI" panose="020B0604030504040204" pitchFamily="50" charset="-128"/>
                <a:ea typeface="Meiryo UI" panose="020B0604030504040204" pitchFamily="50" charset="-128"/>
              </a:rPr>
              <a:t>　　・年１回以上運用状況を検証・検討 </a:t>
            </a:r>
            <a:endParaRPr lang="en-US" altLang="ja-JP" sz="1200" dirty="0">
              <a:latin typeface="Meiryo UI" panose="020B0604030504040204" pitchFamily="50" charset="-128"/>
              <a:ea typeface="Meiryo UI" panose="020B0604030504040204" pitchFamily="50" charset="-128"/>
            </a:endParaRPr>
          </a:p>
        </p:txBody>
      </p:sp>
      <p:sp>
        <p:nvSpPr>
          <p:cNvPr id="12" name="AutoShape 7">
            <a:extLst>
              <a:ext uri="{FF2B5EF4-FFF2-40B4-BE49-F238E27FC236}">
                <a16:creationId xmlns:a16="http://schemas.microsoft.com/office/drawing/2014/main" id="{34EA4501-9A57-4D46-AB1D-85FB6508A76A}"/>
              </a:ext>
            </a:extLst>
          </p:cNvPr>
          <p:cNvSpPr>
            <a:spLocks noChangeArrowheads="1"/>
          </p:cNvSpPr>
          <p:nvPr/>
        </p:nvSpPr>
        <p:spPr bwMode="auto">
          <a:xfrm>
            <a:off x="93429" y="3267188"/>
            <a:ext cx="4235945" cy="210890"/>
          </a:xfrm>
          <a:prstGeom prst="roundRect">
            <a:avLst>
              <a:gd name="adj" fmla="val 16667"/>
            </a:avLst>
          </a:prstGeom>
          <a:solidFill>
            <a:schemeClr val="accent1">
              <a:lumMod val="20000"/>
              <a:lumOff val="80000"/>
            </a:schemeClr>
          </a:solidFill>
          <a:ln w="9525">
            <a:solidFill>
              <a:schemeClr val="tx1"/>
            </a:solidFill>
            <a:round/>
            <a:headEnd/>
            <a:tailEnd/>
          </a:ln>
          <a:effectLst/>
        </p:spPr>
        <p:txBody>
          <a:bodyPr wrap="none" lIns="72000" tIns="0" rIns="0" b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lnSpc>
                <a:spcPct val="150000"/>
              </a:lnSpc>
              <a:spcAft>
                <a:spcPts val="0"/>
              </a:spcAft>
              <a:buNone/>
            </a:pP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第７期大阪府障がい福祉計画への位置づけ</a:t>
            </a:r>
          </a:p>
        </p:txBody>
      </p:sp>
      <p:sp>
        <p:nvSpPr>
          <p:cNvPr id="22" name="AutoShape 7">
            <a:extLst>
              <a:ext uri="{FF2B5EF4-FFF2-40B4-BE49-F238E27FC236}">
                <a16:creationId xmlns:a16="http://schemas.microsoft.com/office/drawing/2014/main" id="{A520BF46-6D6D-4C5B-B3D6-4EF8E2DBA878}"/>
              </a:ext>
            </a:extLst>
          </p:cNvPr>
          <p:cNvSpPr>
            <a:spLocks noChangeArrowheads="1"/>
          </p:cNvSpPr>
          <p:nvPr/>
        </p:nvSpPr>
        <p:spPr bwMode="auto">
          <a:xfrm>
            <a:off x="93430" y="4337676"/>
            <a:ext cx="5211938" cy="217552"/>
          </a:xfrm>
          <a:prstGeom prst="roundRect">
            <a:avLst>
              <a:gd name="adj" fmla="val 16667"/>
            </a:avLst>
          </a:prstGeom>
          <a:solidFill>
            <a:schemeClr val="accent1">
              <a:lumMod val="20000"/>
              <a:lumOff val="80000"/>
            </a:schemeClr>
          </a:solidFill>
          <a:ln w="9525">
            <a:solidFill>
              <a:schemeClr val="tx1"/>
            </a:solidFill>
            <a:round/>
            <a:headEnd/>
            <a:tailEnd/>
          </a:ln>
          <a:effectLst/>
        </p:spPr>
        <p:txBody>
          <a:bodyPr wrap="none" lIns="72000" tIns="0" rIns="0" b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a:lnSpc>
                <a:spcPct val="150000"/>
              </a:lnSpc>
              <a:buNone/>
            </a:pPr>
            <a:r>
              <a:rPr lang="ja-JP" altLang="en-US" sz="1200" b="1" dirty="0">
                <a:latin typeface="Meiryo UI" panose="020B0604030504040204" pitchFamily="50" charset="-128"/>
                <a:ea typeface="Meiryo UI" panose="020B0604030504040204" pitchFamily="50" charset="-128"/>
              </a:rPr>
              <a:t>令和６年度の取組み（市町村への働きかけ）</a:t>
            </a:r>
            <a:endParaRPr lang="en-US" altLang="ja-JP" sz="1200" b="1"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0E91147D-9A29-4311-A9A5-87E79D048BE8}"/>
              </a:ext>
            </a:extLst>
          </p:cNvPr>
          <p:cNvSpPr/>
          <p:nvPr/>
        </p:nvSpPr>
        <p:spPr>
          <a:xfrm>
            <a:off x="105771" y="4547064"/>
            <a:ext cx="8909606" cy="2240413"/>
          </a:xfrm>
          <a:prstGeom prst="rect">
            <a:avLst/>
          </a:prstGeom>
          <a:noFill/>
          <a:ln w="3175">
            <a:solidFill>
              <a:schemeClr val="tx2">
                <a:lumMod val="75000"/>
              </a:schemeClr>
            </a:solidFill>
            <a:prstDash val="sysDot"/>
          </a:ln>
        </p:spPr>
        <p:style>
          <a:lnRef idx="2">
            <a:schemeClr val="accent6"/>
          </a:lnRef>
          <a:fillRef idx="1">
            <a:schemeClr val="lt1"/>
          </a:fillRef>
          <a:effectRef idx="0">
            <a:schemeClr val="accent6"/>
          </a:effectRef>
          <a:fontRef idx="minor">
            <a:schemeClr val="dk1"/>
          </a:fontRef>
        </p:style>
        <p:txBody>
          <a:bodyPr rtlCol="0" anchor="t"/>
          <a:lstStyle/>
          <a:p>
            <a:pPr marL="0" indent="0">
              <a:buNone/>
            </a:pPr>
            <a:r>
              <a:rPr lang="ja-JP" altLang="en-US" sz="1200" dirty="0">
                <a:latin typeface="Meiryo UI" panose="020B0604030504040204" pitchFamily="50" charset="-128"/>
                <a:ea typeface="Meiryo UI" panose="020B0604030504040204" pitchFamily="50" charset="-128"/>
              </a:rPr>
              <a:t>◆地域生活支援拠点等に係るアンケート実施</a:t>
            </a:r>
            <a:endParaRPr lang="en-US" altLang="ja-JP" sz="1200" dirty="0">
              <a:latin typeface="Meiryo UI" panose="020B0604030504040204" pitchFamily="50" charset="-128"/>
              <a:ea typeface="Meiryo UI" panose="020B0604030504040204" pitchFamily="50" charset="-128"/>
            </a:endParaRPr>
          </a:p>
          <a:p>
            <a:pPr marL="0" indent="0">
              <a:spcBef>
                <a:spcPts val="300"/>
              </a:spcBef>
              <a:buNone/>
            </a:pPr>
            <a:r>
              <a:rPr lang="ja-JP" altLang="en-US" sz="1200" dirty="0">
                <a:latin typeface="Meiryo UI" panose="020B0604030504040204" pitchFamily="50" charset="-128"/>
                <a:ea typeface="Meiryo UI" panose="020B0604030504040204" pitchFamily="50" charset="-128"/>
              </a:rPr>
              <a:t>◆地域生活支援拠点等の市町村意見交換会を実施（令和６年９月</a:t>
            </a:r>
            <a:r>
              <a:rPr lang="en-US" altLang="ja-JP" sz="1200" dirty="0">
                <a:latin typeface="Meiryo UI" panose="020B0604030504040204" pitchFamily="50" charset="-128"/>
                <a:ea typeface="Meiryo UI" panose="020B0604030504040204" pitchFamily="50" charset="-128"/>
              </a:rPr>
              <a:t>19</a:t>
            </a:r>
            <a:r>
              <a:rPr lang="ja-JP" altLang="en-US" sz="1200" dirty="0">
                <a:latin typeface="Meiryo UI" panose="020B0604030504040204" pitchFamily="50" charset="-128"/>
                <a:ea typeface="Meiryo UI" panose="020B0604030504040204" pitchFamily="50" charset="-128"/>
              </a:rPr>
              <a:t>日）</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・参加市町村　</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２市町村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市町村担当者、基幹相談支援センター、地域生活支援拠点等を担う事業者</a:t>
            </a:r>
            <a:r>
              <a:rPr lang="en-US" altLang="ja-JP" sz="1200" dirty="0">
                <a:latin typeface="Meiryo UI" panose="020B0604030504040204" pitchFamily="50" charset="-128"/>
                <a:ea typeface="Meiryo UI" panose="020B0604030504040204" pitchFamily="50" charset="-128"/>
              </a:rPr>
              <a:t>)</a:t>
            </a:r>
          </a:p>
          <a:p>
            <a:pPr marL="0" indent="0">
              <a:buNone/>
            </a:pPr>
            <a:r>
              <a:rPr lang="ja-JP" altLang="en-US" sz="1200" dirty="0">
                <a:latin typeface="Meiryo UI" panose="020B0604030504040204" pitchFamily="50" charset="-128"/>
                <a:ea typeface="Meiryo UI" panose="020B0604030504040204" pitchFamily="50" charset="-128"/>
              </a:rPr>
              <a:t>　 ・内容　　地域生活支援拠点等に係る取組み発表（堺市、岸和田市）</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b="0" i="0" dirty="0">
                <a:solidFill>
                  <a:srgbClr val="000000"/>
                </a:solidFill>
                <a:effectLst/>
                <a:latin typeface="Meiryo UI" panose="020B0604030504040204" pitchFamily="50" charset="-128"/>
                <a:ea typeface="Meiryo UI" panose="020B0604030504040204" pitchFamily="50" charset="-128"/>
              </a:rPr>
              <a:t>　　　　　　　</a:t>
            </a:r>
            <a:r>
              <a:rPr lang="ja-JP" altLang="en-US" sz="1200" b="0" i="0" dirty="0">
                <a:solidFill>
                  <a:srgbClr val="000000"/>
                </a:solidFill>
                <a:effectLst/>
                <a:latin typeface="Meiryo" panose="020B0604030504040204" pitchFamily="50" charset="-128"/>
                <a:ea typeface="Meiryo" panose="020B0604030504040204" pitchFamily="50" charset="-128"/>
              </a:rPr>
              <a:t>大阪府の取組み状況（「地域生活支援拠点等に係るアンケート結果（概要）」ほか）</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グループ分けによる意見交換　　（テーマ：①各機能の整備状況及び広域連携　②地域生活支援拠点等コーディネーター</a:t>
            </a:r>
            <a:endParaRPr lang="en-US" altLang="ja-JP" sz="1200" dirty="0">
              <a:latin typeface="Meiryo UI" panose="020B0604030504040204" pitchFamily="50" charset="-128"/>
              <a:ea typeface="Meiryo UI" panose="020B0604030504040204" pitchFamily="50" charset="-128"/>
            </a:endParaRPr>
          </a:p>
          <a:p>
            <a:pPr indent="3314700">
              <a:buNone/>
            </a:pPr>
            <a:r>
              <a:rPr lang="ja-JP" altLang="en-US" sz="1200" dirty="0">
                <a:latin typeface="Meiryo UI" panose="020B0604030504040204" pitchFamily="50" charset="-128"/>
                <a:ea typeface="Meiryo UI" panose="020B0604030504040204" pitchFamily="50" charset="-128"/>
              </a:rPr>
              <a:t>③地域生活支援拠点等の運用状況の検証・検討）</a:t>
            </a:r>
            <a:endParaRPr lang="en-US" altLang="ja-JP" sz="1200" dirty="0">
              <a:latin typeface="Meiryo UI" panose="020B0604030504040204" pitchFamily="50" charset="-128"/>
              <a:ea typeface="Meiryo UI" panose="020B0604030504040204" pitchFamily="50" charset="-128"/>
            </a:endParaRPr>
          </a:p>
          <a:p>
            <a:pPr marL="0" indent="0">
              <a:spcBef>
                <a:spcPts val="300"/>
              </a:spcBef>
              <a:buNone/>
            </a:pPr>
            <a:r>
              <a:rPr lang="ja-JP" altLang="en-US" sz="1200" dirty="0">
                <a:latin typeface="Meiryo UI" panose="020B0604030504040204" pitchFamily="50" charset="-128"/>
                <a:ea typeface="Meiryo UI" panose="020B0604030504040204" pitchFamily="50" charset="-128"/>
              </a:rPr>
              <a:t>◆運用状況の検証・検討の推進・強化</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・未整備市町へのヒアリング等による働きかけ</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・検証・検討状況の見える化の推進（市町村ホームページにおける公表）</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　　・好事例の横展開（上記意見交換会の実施）</a:t>
            </a:r>
            <a:endParaRPr lang="en-US" altLang="ja-JP" sz="1200" dirty="0">
              <a:latin typeface="Meiryo UI" panose="020B0604030504040204" pitchFamily="50" charset="-128"/>
              <a:ea typeface="Meiryo UI" panose="020B0604030504040204" pitchFamily="50" charset="-128"/>
            </a:endParaRPr>
          </a:p>
        </p:txBody>
      </p:sp>
      <p:sp>
        <p:nvSpPr>
          <p:cNvPr id="24" name="右中かっこ 23">
            <a:extLst>
              <a:ext uri="{FF2B5EF4-FFF2-40B4-BE49-F238E27FC236}">
                <a16:creationId xmlns:a16="http://schemas.microsoft.com/office/drawing/2014/main" id="{9CE22988-8E3E-4E50-A825-78C9C57B84FF}"/>
              </a:ext>
            </a:extLst>
          </p:cNvPr>
          <p:cNvSpPr/>
          <p:nvPr/>
        </p:nvSpPr>
        <p:spPr>
          <a:xfrm>
            <a:off x="4860032" y="6191035"/>
            <a:ext cx="211377" cy="570480"/>
          </a:xfrm>
          <a:prstGeom prst="rightBrace">
            <a:avLst>
              <a:gd name="adj1" fmla="val 27152"/>
              <a:gd name="adj2" fmla="val 4929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F7A265C1-0CB7-44ED-A08E-A7F8C8E3A904}"/>
              </a:ext>
            </a:extLst>
          </p:cNvPr>
          <p:cNvSpPr txBox="1"/>
          <p:nvPr/>
        </p:nvSpPr>
        <p:spPr>
          <a:xfrm>
            <a:off x="5326161" y="6260497"/>
            <a:ext cx="1398410" cy="461665"/>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令和７年度以降</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継続実施</a:t>
            </a:r>
          </a:p>
        </p:txBody>
      </p:sp>
      <p:sp>
        <p:nvSpPr>
          <p:cNvPr id="26" name="四角形: 角を丸くする 25">
            <a:extLst>
              <a:ext uri="{FF2B5EF4-FFF2-40B4-BE49-F238E27FC236}">
                <a16:creationId xmlns:a16="http://schemas.microsoft.com/office/drawing/2014/main" id="{D26D08D2-159D-42BB-9AD4-94577E0A9D10}"/>
              </a:ext>
            </a:extLst>
          </p:cNvPr>
          <p:cNvSpPr/>
          <p:nvPr/>
        </p:nvSpPr>
        <p:spPr>
          <a:xfrm>
            <a:off x="5198414" y="6140200"/>
            <a:ext cx="1618103" cy="622784"/>
          </a:xfrm>
          <a:prstGeom prst="roundRect">
            <a:avLst/>
          </a:prstGeom>
          <a:noFill/>
          <a:ln w="3175">
            <a:prstDash val="dashDot"/>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E19DAAB8-BEC5-48E0-9D91-41731F7ED508}"/>
              </a:ext>
            </a:extLst>
          </p:cNvPr>
          <p:cNvSpPr txBox="1"/>
          <p:nvPr/>
        </p:nvSpPr>
        <p:spPr>
          <a:xfrm>
            <a:off x="8103435" y="65775"/>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④</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4" name="楕円 13">
            <a:extLst>
              <a:ext uri="{FF2B5EF4-FFF2-40B4-BE49-F238E27FC236}">
                <a16:creationId xmlns:a16="http://schemas.microsoft.com/office/drawing/2014/main" id="{D52B1BE7-A30A-449E-A515-3274A0AA76B5}"/>
              </a:ext>
            </a:extLst>
          </p:cNvPr>
          <p:cNvSpPr/>
          <p:nvPr/>
        </p:nvSpPr>
        <p:spPr>
          <a:xfrm>
            <a:off x="104461" y="28593"/>
            <a:ext cx="360040" cy="307777"/>
          </a:xfrm>
          <a:prstGeom prst="ellipse">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4</a:t>
            </a:r>
          </a:p>
        </p:txBody>
      </p:sp>
    </p:spTree>
    <p:extLst>
      <p:ext uri="{BB962C8B-B14F-4D97-AF65-F5344CB8AC3E}">
        <p14:creationId xmlns:p14="http://schemas.microsoft.com/office/powerpoint/2010/main" val="4061390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6">
            <a:extLst>
              <a:ext uri="{FF2B5EF4-FFF2-40B4-BE49-F238E27FC236}">
                <a16:creationId xmlns:a16="http://schemas.microsoft.com/office/drawing/2014/main" id="{B673C915-4F00-43D4-B892-A875BE3B59BC}"/>
              </a:ext>
            </a:extLst>
          </p:cNvPr>
          <p:cNvGraphicFramePr>
            <a:graphicFrameLocks noGrp="1"/>
          </p:cNvGraphicFramePr>
          <p:nvPr/>
        </p:nvGraphicFramePr>
        <p:xfrm>
          <a:off x="5778656" y="5649105"/>
          <a:ext cx="3239202" cy="1020255"/>
        </p:xfrm>
        <a:graphic>
          <a:graphicData uri="http://schemas.openxmlformats.org/drawingml/2006/table">
            <a:tbl>
              <a:tblPr>
                <a:tableStyleId>{5C22544A-7EE6-4342-B048-85BDC9FD1C3A}</a:tableStyleId>
              </a:tblPr>
              <a:tblGrid>
                <a:gridCol w="2303632">
                  <a:extLst>
                    <a:ext uri="{9D8B030D-6E8A-4147-A177-3AD203B41FA5}">
                      <a16:colId xmlns:a16="http://schemas.microsoft.com/office/drawing/2014/main" val="1166635366"/>
                    </a:ext>
                  </a:extLst>
                </a:gridCol>
                <a:gridCol w="935570">
                  <a:extLst>
                    <a:ext uri="{9D8B030D-6E8A-4147-A177-3AD203B41FA5}">
                      <a16:colId xmlns:a16="http://schemas.microsoft.com/office/drawing/2014/main" val="2666494867"/>
                    </a:ext>
                  </a:extLst>
                </a:gridCol>
              </a:tblGrid>
              <a:tr h="189303">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公表の場</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16024">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市町村のホームページ</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tc>
                <a:extLst>
                  <a:ext uri="{0D108BD9-81ED-4DB2-BD59-A6C34878D82A}">
                    <a16:rowId xmlns:a16="http://schemas.microsoft.com/office/drawing/2014/main" val="964781025"/>
                  </a:ext>
                </a:extLst>
              </a:tr>
              <a:tr h="216024">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自立支援協議会のホームページ</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3500954543"/>
                  </a:ext>
                </a:extLst>
              </a:tr>
              <a:tr h="216024">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自立支援協議会等で公表</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tc>
                <a:extLst>
                  <a:ext uri="{0D108BD9-81ED-4DB2-BD59-A6C34878D82A}">
                    <a16:rowId xmlns:a16="http://schemas.microsoft.com/office/drawing/2014/main" val="1435660442"/>
                  </a:ext>
                </a:extLst>
              </a:tr>
              <a:tr h="144016">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14</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sp>
        <p:nvSpPr>
          <p:cNvPr id="8" name="タイトル 1"/>
          <p:cNvSpPr txBox="1">
            <a:spLocks/>
          </p:cNvSpPr>
          <p:nvPr/>
        </p:nvSpPr>
        <p:spPr>
          <a:xfrm>
            <a:off x="0" y="26112"/>
            <a:ext cx="9137847" cy="307777"/>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solidFill>
                  <a:schemeClr val="bg1"/>
                </a:solidFill>
                <a:latin typeface="Meiryo UI" panose="020B0604030504040204" pitchFamily="50" charset="-128"/>
                <a:ea typeface="Meiryo UI" panose="020B0604030504040204" pitchFamily="50" charset="-128"/>
              </a:rPr>
              <a:t>　　　　令和６年度　地域生活支援拠点等に係るアンケート結果（抜粋）</a:t>
            </a:r>
          </a:p>
        </p:txBody>
      </p:sp>
      <p:graphicFrame>
        <p:nvGraphicFramePr>
          <p:cNvPr id="12" name="表 11">
            <a:extLst>
              <a:ext uri="{FF2B5EF4-FFF2-40B4-BE49-F238E27FC236}">
                <a16:creationId xmlns:a16="http://schemas.microsoft.com/office/drawing/2014/main" id="{7C572FFD-D2A6-4D0F-94F8-CDA54E150D6D}"/>
              </a:ext>
            </a:extLst>
          </p:cNvPr>
          <p:cNvGraphicFramePr>
            <a:graphicFrameLocks noGrp="1"/>
          </p:cNvGraphicFramePr>
          <p:nvPr/>
        </p:nvGraphicFramePr>
        <p:xfrm>
          <a:off x="91385" y="1195181"/>
          <a:ext cx="4336600" cy="3125813"/>
        </p:xfrm>
        <a:graphic>
          <a:graphicData uri="http://schemas.openxmlformats.org/drawingml/2006/table">
            <a:tbl>
              <a:tblPr firstRow="1" bandRow="1"/>
              <a:tblGrid>
                <a:gridCol w="808208">
                  <a:extLst>
                    <a:ext uri="{9D8B030D-6E8A-4147-A177-3AD203B41FA5}">
                      <a16:colId xmlns:a16="http://schemas.microsoft.com/office/drawing/2014/main" val="1901426002"/>
                    </a:ext>
                  </a:extLst>
                </a:gridCol>
                <a:gridCol w="504056">
                  <a:extLst>
                    <a:ext uri="{9D8B030D-6E8A-4147-A177-3AD203B41FA5}">
                      <a16:colId xmlns:a16="http://schemas.microsoft.com/office/drawing/2014/main" val="3926221096"/>
                    </a:ext>
                  </a:extLst>
                </a:gridCol>
                <a:gridCol w="3024336">
                  <a:extLst>
                    <a:ext uri="{9D8B030D-6E8A-4147-A177-3AD203B41FA5}">
                      <a16:colId xmlns:a16="http://schemas.microsoft.com/office/drawing/2014/main" val="4222416362"/>
                    </a:ext>
                  </a:extLst>
                </a:gridCol>
              </a:tblGrid>
              <a:tr h="291173">
                <a:tc>
                  <a:txBody>
                    <a:bodyPr/>
                    <a:lstStyle>
                      <a:lvl1pPr marL="0" algn="l" defTabSz="914400" rtl="0" eaLnBrk="1" latinLnBrk="0" hangingPunct="1">
                        <a:defRPr kumimoji="1" sz="1800" b="1" kern="1200">
                          <a:solidFill>
                            <a:schemeClr val="lt1"/>
                          </a:solidFill>
                          <a:latin typeface="Trebuchet MS" panose="020B0603020202020204"/>
                        </a:defRPr>
                      </a:lvl1pPr>
                      <a:lvl2pPr marL="457200" algn="l" defTabSz="914400" rtl="0" eaLnBrk="1" latinLnBrk="0" hangingPunct="1">
                        <a:defRPr kumimoji="1" sz="1800" b="1" kern="1200">
                          <a:solidFill>
                            <a:schemeClr val="lt1"/>
                          </a:solidFill>
                          <a:latin typeface="Trebuchet MS" panose="020B0603020202020204"/>
                        </a:defRPr>
                      </a:lvl2pPr>
                      <a:lvl3pPr marL="914400" algn="l" defTabSz="914400" rtl="0" eaLnBrk="1" latinLnBrk="0" hangingPunct="1">
                        <a:defRPr kumimoji="1" sz="1800" b="1" kern="1200">
                          <a:solidFill>
                            <a:schemeClr val="lt1"/>
                          </a:solidFill>
                          <a:latin typeface="Trebuchet MS" panose="020B0603020202020204"/>
                        </a:defRPr>
                      </a:lvl3pPr>
                      <a:lvl4pPr marL="1371600" algn="l" defTabSz="914400" rtl="0" eaLnBrk="1" latinLnBrk="0" hangingPunct="1">
                        <a:defRPr kumimoji="1" sz="1800" b="1" kern="1200">
                          <a:solidFill>
                            <a:schemeClr val="lt1"/>
                          </a:solidFill>
                          <a:latin typeface="Trebuchet MS" panose="020B0603020202020204"/>
                        </a:defRPr>
                      </a:lvl4pPr>
                      <a:lvl5pPr marL="1828800" algn="l" defTabSz="914400" rtl="0" eaLnBrk="1" latinLnBrk="0" hangingPunct="1">
                        <a:defRPr kumimoji="1" sz="1800" b="1" kern="1200">
                          <a:solidFill>
                            <a:schemeClr val="lt1"/>
                          </a:solidFill>
                          <a:latin typeface="Trebuchet MS" panose="020B0603020202020204"/>
                        </a:defRPr>
                      </a:lvl5pPr>
                      <a:lvl6pPr marL="2286000" algn="l" defTabSz="914400" rtl="0" eaLnBrk="1" latinLnBrk="0" hangingPunct="1">
                        <a:defRPr kumimoji="1" sz="1800" b="1" kern="1200">
                          <a:solidFill>
                            <a:schemeClr val="lt1"/>
                          </a:solidFill>
                          <a:latin typeface="Trebuchet MS" panose="020B0603020202020204"/>
                        </a:defRPr>
                      </a:lvl6pPr>
                      <a:lvl7pPr marL="2743200" algn="l" defTabSz="914400" rtl="0" eaLnBrk="1" latinLnBrk="0" hangingPunct="1">
                        <a:defRPr kumimoji="1" sz="1800" b="1" kern="1200">
                          <a:solidFill>
                            <a:schemeClr val="lt1"/>
                          </a:solidFill>
                          <a:latin typeface="Trebuchet MS" panose="020B0603020202020204"/>
                        </a:defRPr>
                      </a:lvl7pPr>
                      <a:lvl8pPr marL="3200400" algn="l" defTabSz="914400" rtl="0" eaLnBrk="1" latinLnBrk="0" hangingPunct="1">
                        <a:defRPr kumimoji="1" sz="1800" b="1" kern="1200">
                          <a:solidFill>
                            <a:schemeClr val="lt1"/>
                          </a:solidFill>
                          <a:latin typeface="Trebuchet MS" panose="020B0603020202020204"/>
                        </a:defRPr>
                      </a:lvl8pPr>
                      <a:lvl9pPr marL="3657600" algn="l" defTabSz="914400" rtl="0" eaLnBrk="1" latinLnBrk="0" hangingPunct="1">
                        <a:defRPr kumimoji="1" sz="1800" b="1" kern="1200">
                          <a:solidFill>
                            <a:schemeClr val="lt1"/>
                          </a:solidFill>
                          <a:latin typeface="Trebuchet MS" panose="020B0603020202020204"/>
                        </a:defRPr>
                      </a:lvl9pPr>
                    </a:lstStyle>
                    <a:p>
                      <a:pPr algn="ctr"/>
                      <a:r>
                        <a:rPr kumimoji="1" lang="ja-JP" altLang="en-US" sz="1100" b="0" dirty="0">
                          <a:latin typeface="Meiryo UI" panose="020B0604030504040204" pitchFamily="50" charset="-128"/>
                          <a:ea typeface="Meiryo UI" panose="020B0604030504040204" pitchFamily="50" charset="-128"/>
                        </a:rPr>
                        <a:t>整備年度</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Trebuchet MS" panose="020B0603020202020204"/>
                        </a:defRPr>
                      </a:lvl1pPr>
                      <a:lvl2pPr marL="457200" algn="l" defTabSz="914400" rtl="0" eaLnBrk="1" latinLnBrk="0" hangingPunct="1">
                        <a:defRPr kumimoji="1" sz="1800" b="1" kern="1200">
                          <a:solidFill>
                            <a:schemeClr val="lt1"/>
                          </a:solidFill>
                          <a:latin typeface="Trebuchet MS" panose="020B0603020202020204"/>
                        </a:defRPr>
                      </a:lvl2pPr>
                      <a:lvl3pPr marL="914400" algn="l" defTabSz="914400" rtl="0" eaLnBrk="1" latinLnBrk="0" hangingPunct="1">
                        <a:defRPr kumimoji="1" sz="1800" b="1" kern="1200">
                          <a:solidFill>
                            <a:schemeClr val="lt1"/>
                          </a:solidFill>
                          <a:latin typeface="Trebuchet MS" panose="020B0603020202020204"/>
                        </a:defRPr>
                      </a:lvl3pPr>
                      <a:lvl4pPr marL="1371600" algn="l" defTabSz="914400" rtl="0" eaLnBrk="1" latinLnBrk="0" hangingPunct="1">
                        <a:defRPr kumimoji="1" sz="1800" b="1" kern="1200">
                          <a:solidFill>
                            <a:schemeClr val="lt1"/>
                          </a:solidFill>
                          <a:latin typeface="Trebuchet MS" panose="020B0603020202020204"/>
                        </a:defRPr>
                      </a:lvl4pPr>
                      <a:lvl5pPr marL="1828800" algn="l" defTabSz="914400" rtl="0" eaLnBrk="1" latinLnBrk="0" hangingPunct="1">
                        <a:defRPr kumimoji="1" sz="1800" b="1" kern="1200">
                          <a:solidFill>
                            <a:schemeClr val="lt1"/>
                          </a:solidFill>
                          <a:latin typeface="Trebuchet MS" panose="020B0603020202020204"/>
                        </a:defRPr>
                      </a:lvl5pPr>
                      <a:lvl6pPr marL="2286000" algn="l" defTabSz="914400" rtl="0" eaLnBrk="1" latinLnBrk="0" hangingPunct="1">
                        <a:defRPr kumimoji="1" sz="1800" b="1" kern="1200">
                          <a:solidFill>
                            <a:schemeClr val="lt1"/>
                          </a:solidFill>
                          <a:latin typeface="Trebuchet MS" panose="020B0603020202020204"/>
                        </a:defRPr>
                      </a:lvl6pPr>
                      <a:lvl7pPr marL="2743200" algn="l" defTabSz="914400" rtl="0" eaLnBrk="1" latinLnBrk="0" hangingPunct="1">
                        <a:defRPr kumimoji="1" sz="1800" b="1" kern="1200">
                          <a:solidFill>
                            <a:schemeClr val="lt1"/>
                          </a:solidFill>
                          <a:latin typeface="Trebuchet MS" panose="020B0603020202020204"/>
                        </a:defRPr>
                      </a:lvl7pPr>
                      <a:lvl8pPr marL="3200400" algn="l" defTabSz="914400" rtl="0" eaLnBrk="1" latinLnBrk="0" hangingPunct="1">
                        <a:defRPr kumimoji="1" sz="1800" b="1" kern="1200">
                          <a:solidFill>
                            <a:schemeClr val="lt1"/>
                          </a:solidFill>
                          <a:latin typeface="Trebuchet MS" panose="020B0603020202020204"/>
                        </a:defRPr>
                      </a:lvl8pPr>
                      <a:lvl9pPr marL="3657600" algn="l" defTabSz="914400" rtl="0" eaLnBrk="1" latinLnBrk="0" hangingPunct="1">
                        <a:defRPr kumimoji="1" sz="1800" b="1" kern="1200">
                          <a:solidFill>
                            <a:schemeClr val="lt1"/>
                          </a:solidFill>
                          <a:latin typeface="Trebuchet MS" panose="020B0603020202020204"/>
                        </a:defRPr>
                      </a:lvl9pPr>
                    </a:lstStyle>
                    <a:p>
                      <a:pPr algn="ctr"/>
                      <a:r>
                        <a:rPr kumimoji="1" lang="ja-JP" altLang="en-US" sz="1100" dirty="0">
                          <a:latin typeface="Meiryo UI" panose="020B0604030504040204" pitchFamily="50" charset="-128"/>
                          <a:ea typeface="Meiryo UI" panose="020B0604030504040204" pitchFamily="50" charset="-128"/>
                        </a:rPr>
                        <a:t>箇所</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Trebuchet MS" panose="020B0603020202020204"/>
                        </a:defRPr>
                      </a:lvl1pPr>
                      <a:lvl2pPr marL="457200" algn="l" defTabSz="914400" rtl="0" eaLnBrk="1" latinLnBrk="0" hangingPunct="1">
                        <a:defRPr kumimoji="1" sz="1800" b="1" kern="1200">
                          <a:solidFill>
                            <a:schemeClr val="lt1"/>
                          </a:solidFill>
                          <a:latin typeface="Trebuchet MS" panose="020B0603020202020204"/>
                        </a:defRPr>
                      </a:lvl2pPr>
                      <a:lvl3pPr marL="914400" algn="l" defTabSz="914400" rtl="0" eaLnBrk="1" latinLnBrk="0" hangingPunct="1">
                        <a:defRPr kumimoji="1" sz="1800" b="1" kern="1200">
                          <a:solidFill>
                            <a:schemeClr val="lt1"/>
                          </a:solidFill>
                          <a:latin typeface="Trebuchet MS" panose="020B0603020202020204"/>
                        </a:defRPr>
                      </a:lvl3pPr>
                      <a:lvl4pPr marL="1371600" algn="l" defTabSz="914400" rtl="0" eaLnBrk="1" latinLnBrk="0" hangingPunct="1">
                        <a:defRPr kumimoji="1" sz="1800" b="1" kern="1200">
                          <a:solidFill>
                            <a:schemeClr val="lt1"/>
                          </a:solidFill>
                          <a:latin typeface="Trebuchet MS" panose="020B0603020202020204"/>
                        </a:defRPr>
                      </a:lvl4pPr>
                      <a:lvl5pPr marL="1828800" algn="l" defTabSz="914400" rtl="0" eaLnBrk="1" latinLnBrk="0" hangingPunct="1">
                        <a:defRPr kumimoji="1" sz="1800" b="1" kern="1200">
                          <a:solidFill>
                            <a:schemeClr val="lt1"/>
                          </a:solidFill>
                          <a:latin typeface="Trebuchet MS" panose="020B0603020202020204"/>
                        </a:defRPr>
                      </a:lvl5pPr>
                      <a:lvl6pPr marL="2286000" algn="l" defTabSz="914400" rtl="0" eaLnBrk="1" latinLnBrk="0" hangingPunct="1">
                        <a:defRPr kumimoji="1" sz="1800" b="1" kern="1200">
                          <a:solidFill>
                            <a:schemeClr val="lt1"/>
                          </a:solidFill>
                          <a:latin typeface="Trebuchet MS" panose="020B0603020202020204"/>
                        </a:defRPr>
                      </a:lvl6pPr>
                      <a:lvl7pPr marL="2743200" algn="l" defTabSz="914400" rtl="0" eaLnBrk="1" latinLnBrk="0" hangingPunct="1">
                        <a:defRPr kumimoji="1" sz="1800" b="1" kern="1200">
                          <a:solidFill>
                            <a:schemeClr val="lt1"/>
                          </a:solidFill>
                          <a:latin typeface="Trebuchet MS" panose="020B0603020202020204"/>
                        </a:defRPr>
                      </a:lvl7pPr>
                      <a:lvl8pPr marL="3200400" algn="l" defTabSz="914400" rtl="0" eaLnBrk="1" latinLnBrk="0" hangingPunct="1">
                        <a:defRPr kumimoji="1" sz="1800" b="1" kern="1200">
                          <a:solidFill>
                            <a:schemeClr val="lt1"/>
                          </a:solidFill>
                          <a:latin typeface="Trebuchet MS" panose="020B0603020202020204"/>
                        </a:defRPr>
                      </a:lvl8pPr>
                      <a:lvl9pPr marL="3657600" algn="l" defTabSz="914400" rtl="0" eaLnBrk="1" latinLnBrk="0" hangingPunct="1">
                        <a:defRPr kumimoji="1" sz="1800" b="1" kern="1200">
                          <a:solidFill>
                            <a:schemeClr val="lt1"/>
                          </a:solidFill>
                          <a:latin typeface="Trebuchet MS" panose="020B0603020202020204"/>
                        </a:defRPr>
                      </a:lvl9pPr>
                    </a:lstStyle>
                    <a:p>
                      <a:pPr algn="ctr"/>
                      <a:r>
                        <a:rPr kumimoji="1" lang="ja-JP" altLang="en-US" sz="1100" dirty="0">
                          <a:latin typeface="Meiryo UI" panose="020B0604030504040204" pitchFamily="50" charset="-128"/>
                          <a:ea typeface="Meiryo UI" panose="020B0604030504040204" pitchFamily="50" charset="-128"/>
                        </a:rPr>
                        <a:t>市町村名</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82417106"/>
                  </a:ext>
                </a:extLst>
              </a:tr>
              <a:tr h="255274">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100" b="0" dirty="0">
                          <a:solidFill>
                            <a:schemeClr val="bg1"/>
                          </a:solidFill>
                          <a:latin typeface="Meiryo UI" panose="020B0604030504040204" pitchFamily="50" charset="-128"/>
                          <a:ea typeface="Meiryo UI" panose="020B0604030504040204" pitchFamily="50" charset="-128"/>
                        </a:rPr>
                        <a:t>H28</a:t>
                      </a:r>
                      <a:r>
                        <a:rPr kumimoji="1" lang="ja-JP" altLang="en-US" sz="1100" b="0" dirty="0">
                          <a:solidFill>
                            <a:schemeClr val="bg1"/>
                          </a:solidFill>
                          <a:latin typeface="Meiryo UI" panose="020B0604030504040204" pitchFamily="50" charset="-128"/>
                          <a:ea typeface="Meiryo UI" panose="020B0604030504040204" pitchFamily="50" charset="-128"/>
                        </a:rPr>
                        <a:t>年度</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100" spc="-150" dirty="0">
                          <a:latin typeface="Meiryo UI" panose="020B0604030504040204" pitchFamily="50" charset="-128"/>
                          <a:ea typeface="Meiryo UI" panose="020B0604030504040204" pitchFamily="50" charset="-128"/>
                        </a:rPr>
                        <a:t>豊中市、吹田市</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82595869"/>
                  </a:ext>
                </a:extLst>
              </a:tr>
              <a:tr h="212218">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100" b="0" dirty="0">
                          <a:solidFill>
                            <a:schemeClr val="bg1"/>
                          </a:solidFill>
                          <a:latin typeface="Meiryo UI" panose="020B0604030504040204" pitchFamily="50" charset="-128"/>
                          <a:ea typeface="Meiryo UI" panose="020B0604030504040204" pitchFamily="50" charset="-128"/>
                        </a:rPr>
                        <a:t>H29</a:t>
                      </a:r>
                      <a:r>
                        <a:rPr kumimoji="1" lang="ja-JP" altLang="en-US" sz="1100" b="0" dirty="0">
                          <a:solidFill>
                            <a:schemeClr val="bg1"/>
                          </a:solidFill>
                          <a:latin typeface="Meiryo UI" panose="020B0604030504040204" pitchFamily="50" charset="-128"/>
                          <a:ea typeface="Meiryo UI" panose="020B0604030504040204" pitchFamily="50" charset="-128"/>
                        </a:rPr>
                        <a:t>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100" dirty="0">
                          <a:latin typeface="Meiryo UI" panose="020B0604030504040204" pitchFamily="50" charset="-128"/>
                          <a:ea typeface="Meiryo UI" panose="020B0604030504040204" pitchFamily="50" charset="-128"/>
                        </a:rPr>
                        <a:t>4</a:t>
                      </a:r>
                      <a:endParaRPr kumimoji="1" lang="ja-JP" altLang="en-US" sz="11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100" spc="-150" dirty="0">
                          <a:latin typeface="Meiryo UI" panose="020B0604030504040204" pitchFamily="50" charset="-128"/>
                          <a:ea typeface="Meiryo UI" panose="020B0604030504040204" pitchFamily="50" charset="-128"/>
                        </a:rPr>
                        <a:t>堺市、富田林市、河内長野市、大阪狭山市</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extLst>
                  <a:ext uri="{0D108BD9-81ED-4DB2-BD59-A6C34878D82A}">
                    <a16:rowId xmlns:a16="http://schemas.microsoft.com/office/drawing/2014/main" val="1484882827"/>
                  </a:ext>
                </a:extLst>
              </a:tr>
              <a:tr h="241170">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100" b="0" dirty="0">
                          <a:solidFill>
                            <a:schemeClr val="bg1"/>
                          </a:solidFill>
                          <a:latin typeface="Meiryo UI" panose="020B0604030504040204" pitchFamily="50" charset="-128"/>
                          <a:ea typeface="Meiryo UI" panose="020B0604030504040204" pitchFamily="50" charset="-128"/>
                        </a:rPr>
                        <a:t>H30</a:t>
                      </a:r>
                      <a:r>
                        <a:rPr kumimoji="1" lang="ja-JP" altLang="en-US" sz="1100" b="0" dirty="0">
                          <a:solidFill>
                            <a:schemeClr val="bg1"/>
                          </a:solidFill>
                          <a:latin typeface="Meiryo UI" panose="020B0604030504040204" pitchFamily="50" charset="-128"/>
                          <a:ea typeface="Meiryo UI" panose="020B0604030504040204" pitchFamily="50" charset="-128"/>
                        </a:rPr>
                        <a:t>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100" spc="-150" dirty="0">
                          <a:latin typeface="Meiryo UI" panose="020B0604030504040204" pitchFamily="50" charset="-128"/>
                          <a:ea typeface="Meiryo UI" panose="020B0604030504040204" pitchFamily="50" charset="-128"/>
                        </a:rPr>
                        <a:t>守口市、能勢町</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2364035981"/>
                  </a:ext>
                </a:extLst>
              </a:tr>
              <a:tr h="0">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100" b="0" dirty="0">
                          <a:solidFill>
                            <a:schemeClr val="bg1"/>
                          </a:solidFill>
                          <a:latin typeface="Meiryo UI" panose="020B0604030504040204" pitchFamily="50" charset="-128"/>
                          <a:ea typeface="Meiryo UI" panose="020B0604030504040204" pitchFamily="50" charset="-128"/>
                        </a:rPr>
                        <a:t>R</a:t>
                      </a:r>
                      <a:r>
                        <a:rPr kumimoji="1" lang="ja-JP" altLang="en-US" sz="1100" b="0" dirty="0">
                          <a:solidFill>
                            <a:schemeClr val="bg1"/>
                          </a:solidFill>
                          <a:latin typeface="Meiryo UI" panose="020B0604030504040204" pitchFamily="50" charset="-128"/>
                          <a:ea typeface="Meiryo UI" panose="020B0604030504040204" pitchFamily="50" charset="-128"/>
                        </a:rPr>
                        <a:t>１年度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100" dirty="0">
                          <a:latin typeface="Meiryo UI" panose="020B0604030504040204" pitchFamily="50" charset="-128"/>
                          <a:ea typeface="Meiryo UI" panose="020B0604030504040204" pitchFamily="50" charset="-128"/>
                        </a:rPr>
                        <a:t>9</a:t>
                      </a:r>
                      <a:endParaRPr kumimoji="1" lang="ja-JP" altLang="en-US" sz="11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100" spc="-150" dirty="0">
                          <a:latin typeface="Meiryo UI" panose="020B0604030504040204" pitchFamily="50" charset="-128"/>
                          <a:ea typeface="Meiryo UI" panose="020B0604030504040204" pitchFamily="50" charset="-128"/>
                        </a:rPr>
                        <a:t>大阪市、高槻市、大東市、門真市、島本町、豊能町、</a:t>
                      </a:r>
                      <a:endParaRPr kumimoji="1" lang="en-US" altLang="ja-JP" sz="1100" spc="-150" dirty="0">
                        <a:latin typeface="Meiryo UI" panose="020B0604030504040204" pitchFamily="50" charset="-128"/>
                        <a:ea typeface="Meiryo UI" panose="020B0604030504040204" pitchFamily="50" charset="-128"/>
                      </a:endParaRPr>
                    </a:p>
                    <a:p>
                      <a:r>
                        <a:rPr kumimoji="1" lang="ja-JP" altLang="en-US" sz="1100" spc="-150" dirty="0">
                          <a:latin typeface="Meiryo UI" panose="020B0604030504040204" pitchFamily="50" charset="-128"/>
                          <a:ea typeface="Meiryo UI" panose="020B0604030504040204" pitchFamily="50" charset="-128"/>
                        </a:rPr>
                        <a:t>太子町、河南町、千早赤阪村</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extLst>
                  <a:ext uri="{0D108BD9-81ED-4DB2-BD59-A6C34878D82A}">
                    <a16:rowId xmlns:a16="http://schemas.microsoft.com/office/drawing/2014/main" val="2447327067"/>
                  </a:ext>
                </a:extLst>
              </a:tr>
              <a:tr h="457556">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100" b="0" dirty="0">
                          <a:solidFill>
                            <a:schemeClr val="bg1"/>
                          </a:solidFill>
                          <a:latin typeface="Meiryo UI" panose="020B0604030504040204" pitchFamily="50" charset="-128"/>
                          <a:ea typeface="Meiryo UI" panose="020B0604030504040204" pitchFamily="50" charset="-128"/>
                        </a:rPr>
                        <a:t>R</a:t>
                      </a:r>
                      <a:r>
                        <a:rPr kumimoji="1" lang="ja-JP" altLang="en-US" sz="1100" b="0" dirty="0">
                          <a:solidFill>
                            <a:schemeClr val="bg1"/>
                          </a:solidFill>
                          <a:latin typeface="Meiryo UI" panose="020B0604030504040204" pitchFamily="50" charset="-128"/>
                          <a:ea typeface="Meiryo UI" panose="020B0604030504040204" pitchFamily="50" charset="-128"/>
                        </a:rPr>
                        <a:t>２年度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100" dirty="0">
                          <a:latin typeface="Meiryo UI" panose="020B0604030504040204" pitchFamily="50" charset="-128"/>
                          <a:ea typeface="Meiryo UI" panose="020B0604030504040204" pitchFamily="50" charset="-128"/>
                        </a:rPr>
                        <a:t>15</a:t>
                      </a:r>
                      <a:endParaRPr kumimoji="1" lang="ja-JP" altLang="en-US" sz="11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100" spc="-150" dirty="0">
                          <a:latin typeface="Meiryo UI" panose="020B0604030504040204" pitchFamily="50" charset="-128"/>
                          <a:ea typeface="Meiryo UI" panose="020B0604030504040204" pitchFamily="50" charset="-128"/>
                        </a:rPr>
                        <a:t>岸和田市、池田市、貝塚市、茨木市、寝屋川市、</a:t>
                      </a:r>
                      <a:endParaRPr kumimoji="1" lang="en-US" altLang="ja-JP" sz="1100" spc="-150" dirty="0">
                        <a:latin typeface="Meiryo UI" panose="020B0604030504040204" pitchFamily="50" charset="-128"/>
                        <a:ea typeface="Meiryo UI" panose="020B0604030504040204" pitchFamily="50" charset="-128"/>
                      </a:endParaRPr>
                    </a:p>
                    <a:p>
                      <a:r>
                        <a:rPr kumimoji="1" lang="ja-JP" altLang="en-US" sz="1100" spc="-150" dirty="0">
                          <a:latin typeface="Meiryo UI" panose="020B0604030504040204" pitchFamily="50" charset="-128"/>
                          <a:ea typeface="Meiryo UI" panose="020B0604030504040204" pitchFamily="50" charset="-128"/>
                        </a:rPr>
                        <a:t>和泉市、箕面市、柏原市、羽曳野市、摂津市、</a:t>
                      </a:r>
                      <a:endParaRPr kumimoji="1" lang="en-US" altLang="ja-JP" sz="1100" spc="-150" dirty="0">
                        <a:latin typeface="Meiryo UI" panose="020B0604030504040204" pitchFamily="50" charset="-128"/>
                        <a:ea typeface="Meiryo UI" panose="020B0604030504040204" pitchFamily="50" charset="-128"/>
                      </a:endParaRPr>
                    </a:p>
                    <a:p>
                      <a:r>
                        <a:rPr kumimoji="1" lang="ja-JP" altLang="en-US" sz="1100" spc="-150" dirty="0">
                          <a:latin typeface="Meiryo UI" panose="020B0604030504040204" pitchFamily="50" charset="-128"/>
                          <a:ea typeface="Meiryo UI" panose="020B0604030504040204" pitchFamily="50" charset="-128"/>
                        </a:rPr>
                        <a:t>高石市、藤井寺市、東大阪市、四條畷市、熊取町</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1962131859"/>
                  </a:ext>
                </a:extLst>
              </a:tr>
              <a:tr h="257154">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100" b="0" dirty="0">
                          <a:solidFill>
                            <a:schemeClr val="bg1"/>
                          </a:solidFill>
                          <a:latin typeface="Meiryo UI" panose="020B0604030504040204" pitchFamily="50" charset="-128"/>
                          <a:ea typeface="Meiryo UI" panose="020B0604030504040204" pitchFamily="50" charset="-128"/>
                        </a:rPr>
                        <a:t>R</a:t>
                      </a:r>
                      <a:r>
                        <a:rPr kumimoji="1" lang="ja-JP" altLang="en-US" sz="1100" b="0" dirty="0">
                          <a:solidFill>
                            <a:schemeClr val="bg1"/>
                          </a:solidFill>
                          <a:latin typeface="Meiryo UI" panose="020B0604030504040204" pitchFamily="50" charset="-128"/>
                          <a:ea typeface="Meiryo UI" panose="020B0604030504040204" pitchFamily="50" charset="-128"/>
                        </a:rPr>
                        <a:t>３年度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100" dirty="0">
                          <a:latin typeface="Meiryo UI" panose="020B0604030504040204" pitchFamily="50" charset="-128"/>
                          <a:ea typeface="Meiryo UI" panose="020B0604030504040204" pitchFamily="50" charset="-128"/>
                        </a:rPr>
                        <a:t>5</a:t>
                      </a:r>
                      <a:endParaRPr kumimoji="1" lang="ja-JP" altLang="en-US" sz="11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100" spc="-150" dirty="0">
                          <a:latin typeface="Meiryo UI" panose="020B0604030504040204" pitchFamily="50" charset="-128"/>
                          <a:ea typeface="Meiryo UI" panose="020B0604030504040204" pitchFamily="50" charset="-128"/>
                        </a:rPr>
                        <a:t>八尾市、松原市、交野市、阪南市、岬町</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extLst>
                  <a:ext uri="{0D108BD9-81ED-4DB2-BD59-A6C34878D82A}">
                    <a16:rowId xmlns:a16="http://schemas.microsoft.com/office/drawing/2014/main" val="644824902"/>
                  </a:ext>
                </a:extLst>
              </a:tr>
              <a:tr h="214098">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100" b="0" dirty="0">
                          <a:solidFill>
                            <a:schemeClr val="bg1"/>
                          </a:solidFill>
                          <a:latin typeface="Meiryo UI" panose="020B0604030504040204" pitchFamily="50" charset="-128"/>
                          <a:ea typeface="Meiryo UI" panose="020B0604030504040204" pitchFamily="50" charset="-128"/>
                        </a:rPr>
                        <a:t>R</a:t>
                      </a:r>
                      <a:r>
                        <a:rPr kumimoji="1" lang="ja-JP" altLang="en-US" sz="1100" b="0" dirty="0">
                          <a:solidFill>
                            <a:schemeClr val="bg1"/>
                          </a:solidFill>
                          <a:latin typeface="Meiryo UI" panose="020B0604030504040204" pitchFamily="50" charset="-128"/>
                          <a:ea typeface="Meiryo UI" panose="020B0604030504040204" pitchFamily="50" charset="-128"/>
                        </a:rPr>
                        <a:t>５年度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100" dirty="0">
                          <a:solidFill>
                            <a:schemeClr val="tx1"/>
                          </a:solidFill>
                          <a:latin typeface="Meiryo UI" panose="020B0604030504040204" pitchFamily="50" charset="-128"/>
                          <a:ea typeface="Meiryo UI" panose="020B0604030504040204" pitchFamily="50" charset="-128"/>
                        </a:rPr>
                        <a:t>2</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100" spc="-150" dirty="0">
                          <a:solidFill>
                            <a:schemeClr val="tx1"/>
                          </a:solidFill>
                          <a:latin typeface="Meiryo UI" panose="020B0604030504040204" pitchFamily="50" charset="-128"/>
                          <a:ea typeface="Meiryo UI" panose="020B0604030504040204" pitchFamily="50" charset="-128"/>
                        </a:rPr>
                        <a:t>泉大津市、枚方市</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900969594"/>
                  </a:ext>
                </a:extLst>
              </a:tr>
              <a:tr h="1862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100" b="0">
                          <a:solidFill>
                            <a:schemeClr val="bg1"/>
                          </a:solidFill>
                          <a:latin typeface="Meiryo UI" panose="020B0604030504040204" pitchFamily="50" charset="-128"/>
                          <a:ea typeface="Meiryo UI" panose="020B0604030504040204" pitchFamily="50" charset="-128"/>
                        </a:rPr>
                        <a:t>R</a:t>
                      </a:r>
                      <a:r>
                        <a:rPr kumimoji="1" lang="ja-JP" altLang="en-US" sz="1100" b="0">
                          <a:solidFill>
                            <a:schemeClr val="bg1"/>
                          </a:solidFill>
                          <a:latin typeface="Meiryo UI" panose="020B0604030504040204" pitchFamily="50" charset="-128"/>
                          <a:ea typeface="Meiryo UI" panose="020B0604030504040204" pitchFamily="50" charset="-128"/>
                        </a:rPr>
                        <a:t>６年度</a:t>
                      </a:r>
                      <a:endParaRPr kumimoji="1" lang="ja-JP" altLang="en-US" sz="11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r"/>
                      <a:r>
                        <a:rPr kumimoji="1" lang="en-US" altLang="ja-JP" sz="1100" b="0">
                          <a:solidFill>
                            <a:schemeClr val="tx1"/>
                          </a:solidFill>
                          <a:latin typeface="Meiryo UI" panose="020B0604030504040204" pitchFamily="50" charset="-128"/>
                          <a:ea typeface="Meiryo UI" panose="020B0604030504040204" pitchFamily="50" charset="-128"/>
                        </a:rPr>
                        <a:t>2</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FF3F7"/>
                    </a:solidFill>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泉佐野市、</a:t>
                      </a:r>
                      <a:r>
                        <a:rPr kumimoji="1" lang="ja-JP" altLang="en-US" sz="1100" spc="-150" dirty="0">
                          <a:solidFill>
                            <a:schemeClr val="tx1"/>
                          </a:solidFill>
                          <a:latin typeface="Meiryo UI" panose="020B0604030504040204" pitchFamily="50" charset="-128"/>
                          <a:ea typeface="Meiryo UI" panose="020B0604030504040204" pitchFamily="50" charset="-128"/>
                        </a:rPr>
                        <a:t>田尻町</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FF3F7"/>
                    </a:solidFill>
                  </a:tcPr>
                </a:tc>
                <a:extLst>
                  <a:ext uri="{0D108BD9-81ED-4DB2-BD59-A6C34878D82A}">
                    <a16:rowId xmlns:a16="http://schemas.microsoft.com/office/drawing/2014/main" val="656293692"/>
                  </a:ext>
                </a:extLst>
              </a:tr>
              <a:tr h="127986">
                <a:tc>
                  <a:txBody>
                    <a:bodyPr/>
                    <a:lstStyle/>
                    <a:p>
                      <a:pPr algn="ctr"/>
                      <a:r>
                        <a:rPr kumimoji="1" lang="ja-JP" altLang="en-US" sz="1100" b="0" dirty="0">
                          <a:solidFill>
                            <a:schemeClr val="bg1"/>
                          </a:solidFill>
                          <a:latin typeface="Meiryo UI" panose="020B0604030504040204" pitchFamily="50" charset="-128"/>
                          <a:ea typeface="Meiryo UI" panose="020B0604030504040204" pitchFamily="50" charset="-128"/>
                        </a:rPr>
                        <a:t>整備予定</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rPr>
                        <a:t>2</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FF3F7"/>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泉南市</a:t>
                      </a:r>
                      <a:r>
                        <a:rPr kumimoji="1" lang="en-US" altLang="ja-JP" sz="1100" b="0" dirty="0">
                          <a:solidFill>
                            <a:schemeClr val="tx1"/>
                          </a:solidFill>
                          <a:latin typeface="Meiryo UI" panose="020B0604030504040204" pitchFamily="50" charset="-128"/>
                          <a:ea typeface="Meiryo UI" panose="020B0604030504040204" pitchFamily="50" charset="-128"/>
                        </a:rPr>
                        <a:t>(R7)</a:t>
                      </a:r>
                      <a:r>
                        <a:rPr kumimoji="1" lang="ja-JP" altLang="en-US" sz="1100" b="0" dirty="0">
                          <a:solidFill>
                            <a:schemeClr val="tx1"/>
                          </a:solidFill>
                          <a:latin typeface="Meiryo UI" panose="020B0604030504040204" pitchFamily="50" charset="-128"/>
                          <a:ea typeface="Meiryo UI" panose="020B0604030504040204" pitchFamily="50" charset="-128"/>
                        </a:rPr>
                        <a:t>、忠岡町</a:t>
                      </a:r>
                      <a:r>
                        <a:rPr kumimoji="1" lang="en-US" altLang="ja-JP" sz="1100" b="0" dirty="0">
                          <a:solidFill>
                            <a:schemeClr val="tx1"/>
                          </a:solidFill>
                          <a:latin typeface="Meiryo UI" panose="020B0604030504040204" pitchFamily="50" charset="-128"/>
                          <a:ea typeface="Meiryo UI" panose="020B0604030504040204" pitchFamily="50" charset="-128"/>
                        </a:rPr>
                        <a:t>(R8)</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FF3F7"/>
                    </a:solidFill>
                  </a:tcPr>
                </a:tc>
                <a:extLst>
                  <a:ext uri="{0D108BD9-81ED-4DB2-BD59-A6C34878D82A}">
                    <a16:rowId xmlns:a16="http://schemas.microsoft.com/office/drawing/2014/main" val="2484382476"/>
                  </a:ext>
                </a:extLst>
              </a:tr>
            </a:tbl>
          </a:graphicData>
        </a:graphic>
      </p:graphicFrame>
      <p:sp>
        <p:nvSpPr>
          <p:cNvPr id="13" name="正方形/長方形 12">
            <a:extLst>
              <a:ext uri="{FF2B5EF4-FFF2-40B4-BE49-F238E27FC236}">
                <a16:creationId xmlns:a16="http://schemas.microsoft.com/office/drawing/2014/main" id="{8A678853-5C0A-4C45-9CF7-8EB01923E62F}"/>
              </a:ext>
            </a:extLst>
          </p:cNvPr>
          <p:cNvSpPr/>
          <p:nvPr/>
        </p:nvSpPr>
        <p:spPr>
          <a:xfrm>
            <a:off x="68134" y="733516"/>
            <a:ext cx="4215834" cy="461665"/>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◆府内の整備状況（整備年度については</a:t>
            </a:r>
            <a:r>
              <a:rPr lang="en-US" altLang="ja-JP" sz="1200" b="1" dirty="0">
                <a:latin typeface="Meiryo UI" panose="020B0604030504040204" pitchFamily="50" charset="-128"/>
                <a:ea typeface="Meiryo UI" panose="020B0604030504040204" pitchFamily="50" charset="-128"/>
              </a:rPr>
              <a:t>R6</a:t>
            </a:r>
            <a:r>
              <a:rPr lang="ja-JP" altLang="en-US" sz="1200" b="1" dirty="0">
                <a:latin typeface="Meiryo UI" panose="020B0604030504040204" pitchFamily="50" charset="-128"/>
                <a:ea typeface="Meiryo UI" panose="020B0604030504040204" pitchFamily="50" charset="-128"/>
              </a:rPr>
              <a:t>国調査より）</a:t>
            </a:r>
            <a:endParaRPr lang="en-US" altLang="ja-JP" sz="1200" b="1" dirty="0">
              <a:latin typeface="Meiryo UI" panose="020B0604030504040204" pitchFamily="50" charset="-128"/>
              <a:ea typeface="Meiryo UI" panose="020B0604030504040204" pitchFamily="50" charset="-128"/>
            </a:endParaRPr>
          </a:p>
          <a:p>
            <a:pPr indent="179388"/>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令和</a:t>
            </a:r>
            <a:r>
              <a:rPr lang="en-US" altLang="ja-JP" sz="1200" b="1" dirty="0">
                <a:latin typeface="Meiryo UI" panose="020B0604030504040204" pitchFamily="50" charset="-128"/>
                <a:ea typeface="Meiryo UI" panose="020B0604030504040204" pitchFamily="50" charset="-128"/>
              </a:rPr>
              <a:t>6</a:t>
            </a:r>
            <a:r>
              <a:rPr lang="ja-JP" altLang="en-US" sz="1200" b="1" dirty="0">
                <a:latin typeface="Meiryo UI" panose="020B0604030504040204" pitchFamily="50" charset="-128"/>
                <a:ea typeface="Meiryo UI" panose="020B0604030504040204" pitchFamily="50" charset="-128"/>
              </a:rPr>
              <a:t>年４月末時点</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整備済</a:t>
            </a:r>
            <a:r>
              <a:rPr lang="en-US" altLang="ja-JP" sz="1200" b="1" dirty="0">
                <a:latin typeface="Meiryo UI" panose="020B0604030504040204" pitchFamily="50" charset="-128"/>
                <a:ea typeface="Meiryo UI" panose="020B0604030504040204" pitchFamily="50" charset="-128"/>
              </a:rPr>
              <a:t>41</a:t>
            </a:r>
            <a:r>
              <a:rPr lang="ja-JP" altLang="en-US" sz="1200" b="1" dirty="0">
                <a:latin typeface="Meiryo UI" panose="020B0604030504040204" pitchFamily="50" charset="-128"/>
                <a:ea typeface="Meiryo UI" panose="020B0604030504040204" pitchFamily="50" charset="-128"/>
              </a:rPr>
              <a:t>市町村、未整備２市町</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422A4C9-21FA-4D52-86A4-D966A0D260B1}"/>
              </a:ext>
            </a:extLst>
          </p:cNvPr>
          <p:cNvSpPr txBox="1"/>
          <p:nvPr/>
        </p:nvSpPr>
        <p:spPr>
          <a:xfrm>
            <a:off x="8095601" y="39239"/>
            <a:ext cx="936104" cy="523220"/>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④</a:t>
            </a:r>
            <a:r>
              <a:rPr kumimoji="1" lang="en-US" altLang="ja-JP" sz="1400" dirty="0">
                <a:solidFill>
                  <a:schemeClr val="tx1"/>
                </a:solidFill>
                <a:latin typeface="Meiryo UI" panose="020B0604030504040204" pitchFamily="50" charset="-128"/>
                <a:ea typeface="Meiryo UI" panose="020B0604030504040204" pitchFamily="50" charset="-128"/>
              </a:rPr>
              <a:t>5</a:t>
            </a:r>
          </a:p>
        </p:txBody>
      </p:sp>
      <p:sp>
        <p:nvSpPr>
          <p:cNvPr id="5" name="正方形/長方形 4">
            <a:extLst>
              <a:ext uri="{FF2B5EF4-FFF2-40B4-BE49-F238E27FC236}">
                <a16:creationId xmlns:a16="http://schemas.microsoft.com/office/drawing/2014/main" id="{C35F9391-A701-47E9-A705-91F615CFA1CA}"/>
              </a:ext>
            </a:extLst>
          </p:cNvPr>
          <p:cNvSpPr/>
          <p:nvPr/>
        </p:nvSpPr>
        <p:spPr>
          <a:xfrm>
            <a:off x="35496" y="357148"/>
            <a:ext cx="9080041" cy="397853"/>
          </a:xfrm>
          <a:prstGeom prst="rect">
            <a:avLst/>
          </a:prstGeom>
          <a:ln w="9525">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latin typeface="Meiryo UI" panose="020B0604030504040204" pitchFamily="50" charset="-128"/>
                <a:ea typeface="Meiryo UI" panose="020B0604030504040204" pitchFamily="50" charset="-128"/>
              </a:rPr>
              <a:t>◆調査対象</a:t>
            </a:r>
            <a:r>
              <a:rPr kumimoji="1" lang="ja-JP" altLang="en-US" sz="1100" dirty="0">
                <a:latin typeface="Meiryo UI" panose="020B0604030504040204" pitchFamily="50" charset="-128"/>
                <a:ea typeface="Meiryo UI" panose="020B0604030504040204" pitchFamily="50" charset="-128"/>
              </a:rPr>
              <a:t>：府内</a:t>
            </a:r>
            <a:r>
              <a:rPr lang="ja-JP" altLang="en-US" sz="1100" dirty="0">
                <a:latin typeface="Meiryo UI" panose="020B0604030504040204" pitchFamily="50" charset="-128"/>
                <a:ea typeface="Meiryo UI" panose="020B0604030504040204" pitchFamily="50" charset="-128"/>
              </a:rPr>
              <a:t>４３</a:t>
            </a:r>
            <a:r>
              <a:rPr kumimoji="1" lang="ja-JP" altLang="en-US" sz="1100" dirty="0">
                <a:latin typeface="Meiryo UI" panose="020B0604030504040204" pitchFamily="50" charset="-128"/>
                <a:ea typeface="Meiryo UI" panose="020B0604030504040204" pitchFamily="50" charset="-128"/>
              </a:rPr>
              <a:t>市町村</a:t>
            </a:r>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調査期間：令和６年６～７月（令和</a:t>
            </a: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年</a:t>
            </a: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月</a:t>
            </a: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日時点）</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◆調査内容：コーディネーター設置、検証・検討の実施　等</a:t>
            </a:r>
          </a:p>
        </p:txBody>
      </p:sp>
      <p:sp>
        <p:nvSpPr>
          <p:cNvPr id="18" name="正方形/長方形 17">
            <a:extLst>
              <a:ext uri="{FF2B5EF4-FFF2-40B4-BE49-F238E27FC236}">
                <a16:creationId xmlns:a16="http://schemas.microsoft.com/office/drawing/2014/main" id="{E59D2F88-E1EB-4280-A72C-DFC5164C2AFF}"/>
              </a:ext>
            </a:extLst>
          </p:cNvPr>
          <p:cNvSpPr/>
          <p:nvPr/>
        </p:nvSpPr>
        <p:spPr>
          <a:xfrm>
            <a:off x="4644008" y="910188"/>
            <a:ext cx="4539583"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◆拠点コーディネーターの配置について</a:t>
            </a:r>
            <a:endParaRPr lang="en-US" altLang="ja-JP" sz="1200" b="1" dirty="0">
              <a:solidFill>
                <a:schemeClr val="accent6"/>
              </a:solidFill>
              <a:latin typeface="Meiryo UI" panose="020B0604030504040204" pitchFamily="50" charset="-128"/>
              <a:ea typeface="Meiryo UI" panose="020B0604030504040204" pitchFamily="50" charset="-128"/>
            </a:endParaRPr>
          </a:p>
        </p:txBody>
      </p:sp>
      <p:graphicFrame>
        <p:nvGraphicFramePr>
          <p:cNvPr id="21" name="表 20">
            <a:extLst>
              <a:ext uri="{FF2B5EF4-FFF2-40B4-BE49-F238E27FC236}">
                <a16:creationId xmlns:a16="http://schemas.microsoft.com/office/drawing/2014/main" id="{0B32F6D5-C4B1-466D-BEB3-94ABBFA2E442}"/>
              </a:ext>
            </a:extLst>
          </p:cNvPr>
          <p:cNvGraphicFramePr>
            <a:graphicFrameLocks noGrp="1"/>
          </p:cNvGraphicFramePr>
          <p:nvPr/>
        </p:nvGraphicFramePr>
        <p:xfrm>
          <a:off x="4703239" y="1195182"/>
          <a:ext cx="4258686" cy="853798"/>
        </p:xfrm>
        <a:graphic>
          <a:graphicData uri="http://schemas.openxmlformats.org/drawingml/2006/table">
            <a:tbl>
              <a:tblPr/>
              <a:tblGrid>
                <a:gridCol w="3171429">
                  <a:extLst>
                    <a:ext uri="{9D8B030D-6E8A-4147-A177-3AD203B41FA5}">
                      <a16:colId xmlns:a16="http://schemas.microsoft.com/office/drawing/2014/main" val="222494593"/>
                    </a:ext>
                  </a:extLst>
                </a:gridCol>
                <a:gridCol w="1087257">
                  <a:extLst>
                    <a:ext uri="{9D8B030D-6E8A-4147-A177-3AD203B41FA5}">
                      <a16:colId xmlns:a16="http://schemas.microsoft.com/office/drawing/2014/main" val="2234091414"/>
                    </a:ext>
                  </a:extLst>
                </a:gridCol>
              </a:tblGrid>
              <a:tr h="229345">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コーディネーターの配置状況</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2405122"/>
                  </a:ext>
                </a:extLst>
              </a:tr>
              <a:tr h="21602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配置あり（圏域整備における配置含む）</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13</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6000016"/>
                  </a:ext>
                </a:extLst>
              </a:tr>
              <a:tr h="21602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配置なし</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30</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90668921"/>
                  </a:ext>
                </a:extLst>
              </a:tr>
              <a:tr h="132265">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43</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18656355"/>
                  </a:ext>
                </a:extLst>
              </a:tr>
            </a:tbl>
          </a:graphicData>
        </a:graphic>
      </p:graphicFrame>
      <p:sp>
        <p:nvSpPr>
          <p:cNvPr id="22" name="コンテンツ プレースホルダー 2">
            <a:extLst>
              <a:ext uri="{FF2B5EF4-FFF2-40B4-BE49-F238E27FC236}">
                <a16:creationId xmlns:a16="http://schemas.microsoft.com/office/drawing/2014/main" id="{32DC326F-5F8B-49A6-8141-DF3B96F3C563}"/>
              </a:ext>
            </a:extLst>
          </p:cNvPr>
          <p:cNvSpPr txBox="1">
            <a:spLocks/>
          </p:cNvSpPr>
          <p:nvPr/>
        </p:nvSpPr>
        <p:spPr>
          <a:xfrm>
            <a:off x="4672049" y="2060848"/>
            <a:ext cx="4148308" cy="404882"/>
          </a:xfrm>
          <a:prstGeom prst="rect">
            <a:avLst/>
          </a:prstGeom>
          <a:ln>
            <a:noFill/>
            <a:prstDash val="solid"/>
          </a:ln>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90488" indent="-90488">
              <a:lnSpc>
                <a:spcPct val="100000"/>
              </a:lnSpc>
              <a:spcBef>
                <a:spcPts val="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うち、市町村職員がコーディネータの役割を担っている市町村が７か所、今後配置予定が３か所</a:t>
            </a:r>
            <a:endParaRPr lang="en-US" altLang="ja-JP" sz="12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C54B3784-C9EE-48D3-AC42-C933809738DE}"/>
              </a:ext>
            </a:extLst>
          </p:cNvPr>
          <p:cNvSpPr/>
          <p:nvPr/>
        </p:nvSpPr>
        <p:spPr>
          <a:xfrm>
            <a:off x="47966" y="4414088"/>
            <a:ext cx="4889787"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◆令和</a:t>
            </a:r>
            <a:r>
              <a:rPr lang="en-US" altLang="ja-JP" sz="1200" b="1" dirty="0">
                <a:latin typeface="Meiryo UI" panose="020B0604030504040204" pitchFamily="50" charset="-128"/>
                <a:ea typeface="Meiryo UI" panose="020B0604030504040204" pitchFamily="50" charset="-128"/>
              </a:rPr>
              <a:t>5</a:t>
            </a:r>
            <a:r>
              <a:rPr lang="ja-JP" altLang="en-US" sz="1200" b="1" dirty="0">
                <a:latin typeface="Meiryo UI" panose="020B0604030504040204" pitchFamily="50" charset="-128"/>
                <a:ea typeface="Meiryo UI" panose="020B0604030504040204" pitchFamily="50" charset="-128"/>
              </a:rPr>
              <a:t>年度中の運用状況の検証・検討の実施状況（</a:t>
            </a:r>
            <a:r>
              <a:rPr lang="en-US" altLang="ja-JP" sz="1200" b="1" dirty="0">
                <a:latin typeface="Meiryo UI" panose="020B0604030504040204" pitchFamily="50" charset="-128"/>
                <a:ea typeface="Meiryo UI" panose="020B0604030504040204" pitchFamily="50" charset="-128"/>
              </a:rPr>
              <a:t>R6</a:t>
            </a:r>
            <a:r>
              <a:rPr lang="ja-JP" altLang="en-US" sz="1200" b="1" dirty="0">
                <a:latin typeface="Meiryo UI" panose="020B0604030504040204" pitchFamily="50" charset="-128"/>
                <a:ea typeface="Meiryo UI" panose="020B0604030504040204" pitchFamily="50" charset="-128"/>
              </a:rPr>
              <a:t>国調査より）</a:t>
            </a:r>
            <a:endParaRPr lang="en-US" altLang="ja-JP" sz="1200" b="1" dirty="0">
              <a:latin typeface="Meiryo UI" panose="020B0604030504040204" pitchFamily="50" charset="-128"/>
              <a:ea typeface="Meiryo UI" panose="020B0604030504040204" pitchFamily="50" charset="-128"/>
            </a:endParaRPr>
          </a:p>
        </p:txBody>
      </p:sp>
      <p:graphicFrame>
        <p:nvGraphicFramePr>
          <p:cNvPr id="25" name="表 24">
            <a:extLst>
              <a:ext uri="{FF2B5EF4-FFF2-40B4-BE49-F238E27FC236}">
                <a16:creationId xmlns:a16="http://schemas.microsoft.com/office/drawing/2014/main" id="{A90A4EE1-D218-44EB-8E73-3B4FD94C76F5}"/>
              </a:ext>
            </a:extLst>
          </p:cNvPr>
          <p:cNvGraphicFramePr>
            <a:graphicFrameLocks noGrp="1"/>
          </p:cNvGraphicFramePr>
          <p:nvPr/>
        </p:nvGraphicFramePr>
        <p:xfrm>
          <a:off x="94833" y="4689147"/>
          <a:ext cx="3109015" cy="1131702"/>
        </p:xfrm>
        <a:graphic>
          <a:graphicData uri="http://schemas.openxmlformats.org/drawingml/2006/table">
            <a:tbl>
              <a:tblPr>
                <a:tableStyleId>{5C22544A-7EE6-4342-B048-85BDC9FD1C3A}</a:tableStyleId>
              </a:tblPr>
              <a:tblGrid>
                <a:gridCol w="2100903">
                  <a:extLst>
                    <a:ext uri="{9D8B030D-6E8A-4147-A177-3AD203B41FA5}">
                      <a16:colId xmlns:a16="http://schemas.microsoft.com/office/drawing/2014/main" val="1166635366"/>
                    </a:ext>
                  </a:extLst>
                </a:gridCol>
                <a:gridCol w="1008112">
                  <a:extLst>
                    <a:ext uri="{9D8B030D-6E8A-4147-A177-3AD203B41FA5}">
                      <a16:colId xmlns:a16="http://schemas.microsoft.com/office/drawing/2014/main" val="2666494867"/>
                    </a:ext>
                  </a:extLst>
                </a:gridCol>
              </a:tblGrid>
              <a:tr h="318091">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実施状況</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71513">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検証・検討を行った</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35</a:t>
                      </a:r>
                    </a:p>
                  </a:txBody>
                  <a:tcPr marL="0" marR="0" marT="0" marB="0" anchor="ctr"/>
                </a:tc>
                <a:extLst>
                  <a:ext uri="{0D108BD9-81ED-4DB2-BD59-A6C34878D82A}">
                    <a16:rowId xmlns:a16="http://schemas.microsoft.com/office/drawing/2014/main" val="964781025"/>
                  </a:ext>
                </a:extLst>
              </a:tr>
              <a:tr h="302089">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検証・検討を行っていない</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tc>
                <a:extLst>
                  <a:ext uri="{0D108BD9-81ED-4DB2-BD59-A6C34878D82A}">
                    <a16:rowId xmlns:a16="http://schemas.microsoft.com/office/drawing/2014/main" val="3500954543"/>
                  </a:ext>
                </a:extLst>
              </a:tr>
              <a:tr h="240009">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39</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graphicFrame>
        <p:nvGraphicFramePr>
          <p:cNvPr id="26" name="表 25">
            <a:extLst>
              <a:ext uri="{FF2B5EF4-FFF2-40B4-BE49-F238E27FC236}">
                <a16:creationId xmlns:a16="http://schemas.microsoft.com/office/drawing/2014/main" id="{13D736C3-F746-4D06-9B60-8B1E8DDE9CBE}"/>
              </a:ext>
            </a:extLst>
          </p:cNvPr>
          <p:cNvGraphicFramePr>
            <a:graphicFrameLocks noGrp="1"/>
          </p:cNvGraphicFramePr>
          <p:nvPr/>
        </p:nvGraphicFramePr>
        <p:xfrm>
          <a:off x="3488803" y="4678506"/>
          <a:ext cx="2160240" cy="1302038"/>
        </p:xfrm>
        <a:graphic>
          <a:graphicData uri="http://schemas.openxmlformats.org/drawingml/2006/table">
            <a:tbl>
              <a:tblPr>
                <a:tableStyleId>{5C22544A-7EE6-4342-B048-85BDC9FD1C3A}</a:tableStyleId>
              </a:tblPr>
              <a:tblGrid>
                <a:gridCol w="1152128">
                  <a:extLst>
                    <a:ext uri="{9D8B030D-6E8A-4147-A177-3AD203B41FA5}">
                      <a16:colId xmlns:a16="http://schemas.microsoft.com/office/drawing/2014/main" val="1166635366"/>
                    </a:ext>
                  </a:extLst>
                </a:gridCol>
                <a:gridCol w="1008112">
                  <a:extLst>
                    <a:ext uri="{9D8B030D-6E8A-4147-A177-3AD203B41FA5}">
                      <a16:colId xmlns:a16="http://schemas.microsoft.com/office/drawing/2014/main" val="2666494867"/>
                    </a:ext>
                  </a:extLst>
                </a:gridCol>
              </a:tblGrid>
              <a:tr h="311655">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実施回数</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136127">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６回以上</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964781025"/>
                  </a:ext>
                </a:extLst>
              </a:tr>
              <a:tr h="15145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４～５回</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tc>
                <a:extLst>
                  <a:ext uri="{0D108BD9-81ED-4DB2-BD59-A6C34878D82A}">
                    <a16:rowId xmlns:a16="http://schemas.microsoft.com/office/drawing/2014/main" val="3500954543"/>
                  </a:ext>
                </a:extLst>
              </a:tr>
              <a:tr h="15145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２～３回</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tc>
                <a:extLst>
                  <a:ext uri="{0D108BD9-81ED-4DB2-BD59-A6C34878D82A}">
                    <a16:rowId xmlns:a16="http://schemas.microsoft.com/office/drawing/2014/main" val="2418715854"/>
                  </a:ext>
                </a:extLst>
              </a:tr>
              <a:tr h="15145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１回</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25</a:t>
                      </a:r>
                    </a:p>
                  </a:txBody>
                  <a:tcPr marL="0" marR="0" marT="0" marB="0" anchor="ctr"/>
                </a:tc>
                <a:extLst>
                  <a:ext uri="{0D108BD9-81ED-4DB2-BD59-A6C34878D82A}">
                    <a16:rowId xmlns:a16="http://schemas.microsoft.com/office/drawing/2014/main" val="2889288808"/>
                  </a:ext>
                </a:extLst>
              </a:tr>
              <a:tr h="258863">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35</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sp>
        <p:nvSpPr>
          <p:cNvPr id="27" name="テキスト ボックス 26">
            <a:extLst>
              <a:ext uri="{FF2B5EF4-FFF2-40B4-BE49-F238E27FC236}">
                <a16:creationId xmlns:a16="http://schemas.microsoft.com/office/drawing/2014/main" id="{FD2A592E-D1A3-4684-890C-396F6B2C996A}"/>
              </a:ext>
            </a:extLst>
          </p:cNvPr>
          <p:cNvSpPr txBox="1"/>
          <p:nvPr/>
        </p:nvSpPr>
        <p:spPr>
          <a:xfrm>
            <a:off x="-53954" y="5820849"/>
            <a:ext cx="3386809" cy="446276"/>
          </a:xfrm>
          <a:prstGeom prst="rect">
            <a:avLst/>
          </a:prstGeom>
          <a:noFill/>
        </p:spPr>
        <p:txBody>
          <a:bodyPr wrap="square">
            <a:spAutoFit/>
          </a:bodyPr>
          <a:lstStyle/>
          <a:p>
            <a:pPr marL="269875" indent="-269875"/>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検討・検証を行った</a:t>
            </a:r>
            <a:r>
              <a:rPr lang="en-US" altLang="ja-JP" sz="1100" dirty="0">
                <a:latin typeface="Meiryo UI" panose="020B0604030504040204" pitchFamily="50" charset="-128"/>
                <a:ea typeface="Meiryo UI" panose="020B0604030504040204" pitchFamily="50" charset="-128"/>
              </a:rPr>
              <a:t>35</a:t>
            </a:r>
            <a:r>
              <a:rPr lang="ja-JP" altLang="en-US" sz="1100" dirty="0">
                <a:latin typeface="Meiryo UI" panose="020B0604030504040204" pitchFamily="50" charset="-128"/>
                <a:ea typeface="Meiryo UI" panose="020B0604030504040204" pitchFamily="50" charset="-128"/>
              </a:rPr>
              <a:t>のう</a:t>
            </a:r>
            <a:r>
              <a:rPr lang="en-US" altLang="ja-JP" sz="1100" dirty="0">
                <a:latin typeface="Meiryo UI" panose="020B0604030504040204" pitchFamily="50" charset="-128"/>
                <a:ea typeface="Meiryo UI" panose="020B0604030504040204" pitchFamily="50" charset="-128"/>
              </a:rPr>
              <a:t>33</a:t>
            </a:r>
            <a:r>
              <a:rPr lang="ja-JP" altLang="en-US" sz="1100" dirty="0">
                <a:latin typeface="Meiryo UI" panose="020B0604030504040204" pitchFamily="50" charset="-128"/>
                <a:ea typeface="Meiryo UI" panose="020B0604030504040204" pitchFamily="50" charset="-128"/>
              </a:rPr>
              <a:t>が自立支援協議会や拠点会議で実施</a:t>
            </a:r>
          </a:p>
        </p:txBody>
      </p:sp>
      <p:graphicFrame>
        <p:nvGraphicFramePr>
          <p:cNvPr id="28" name="表 27">
            <a:extLst>
              <a:ext uri="{FF2B5EF4-FFF2-40B4-BE49-F238E27FC236}">
                <a16:creationId xmlns:a16="http://schemas.microsoft.com/office/drawing/2014/main" id="{417095C4-CD57-4163-8E4D-8D9F49520EBB}"/>
              </a:ext>
            </a:extLst>
          </p:cNvPr>
          <p:cNvGraphicFramePr>
            <a:graphicFrameLocks noGrp="1"/>
          </p:cNvGraphicFramePr>
          <p:nvPr/>
        </p:nvGraphicFramePr>
        <p:xfrm>
          <a:off x="4703239" y="2536868"/>
          <a:ext cx="4173702" cy="1318548"/>
        </p:xfrm>
        <a:graphic>
          <a:graphicData uri="http://schemas.openxmlformats.org/drawingml/2006/table">
            <a:tbl>
              <a:tblPr>
                <a:tableStyleId>{5C22544A-7EE6-4342-B048-85BDC9FD1C3A}</a:tableStyleId>
              </a:tblPr>
              <a:tblGrid>
                <a:gridCol w="3326685">
                  <a:extLst>
                    <a:ext uri="{9D8B030D-6E8A-4147-A177-3AD203B41FA5}">
                      <a16:colId xmlns:a16="http://schemas.microsoft.com/office/drawing/2014/main" val="1166635366"/>
                    </a:ext>
                  </a:extLst>
                </a:gridCol>
                <a:gridCol w="847017">
                  <a:extLst>
                    <a:ext uri="{9D8B030D-6E8A-4147-A177-3AD203B41FA5}">
                      <a16:colId xmlns:a16="http://schemas.microsoft.com/office/drawing/2014/main" val="2666494867"/>
                    </a:ext>
                  </a:extLst>
                </a:gridCol>
              </a:tblGrid>
              <a:tr h="255432">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配置場所</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19997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基幹相談支援センター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11</a:t>
                      </a:r>
                    </a:p>
                  </a:txBody>
                  <a:tcPr marL="0" marR="0" marT="0" marB="0" anchor="ctr"/>
                </a:tc>
                <a:extLst>
                  <a:ext uri="{0D108BD9-81ED-4DB2-BD59-A6C34878D82A}">
                    <a16:rowId xmlns:a16="http://schemas.microsoft.com/office/drawing/2014/main" val="964781025"/>
                  </a:ext>
                </a:extLst>
              </a:tr>
              <a:tr h="206852">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相談支援事業所（委託・指定）</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500954543"/>
                  </a:ext>
                </a:extLst>
              </a:tr>
              <a:tr h="206852">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相談支援事業所以外の障がい福祉サービス事業所</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766770171"/>
                  </a:ext>
                </a:extLst>
              </a:tr>
              <a:tr h="206852">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市町村障がい福祉主管課</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２</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993478884"/>
                  </a:ext>
                </a:extLst>
              </a:tr>
              <a:tr h="242583">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その他</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４</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435660442"/>
                  </a:ext>
                </a:extLst>
              </a:tr>
            </a:tbl>
          </a:graphicData>
        </a:graphic>
      </p:graphicFrame>
      <p:sp>
        <p:nvSpPr>
          <p:cNvPr id="30" name="コンテンツ プレースホルダー 2">
            <a:extLst>
              <a:ext uri="{FF2B5EF4-FFF2-40B4-BE49-F238E27FC236}">
                <a16:creationId xmlns:a16="http://schemas.microsoft.com/office/drawing/2014/main" id="{1B4FC35A-6919-4A4C-B194-99D36995FECC}"/>
              </a:ext>
            </a:extLst>
          </p:cNvPr>
          <p:cNvSpPr txBox="1">
            <a:spLocks/>
          </p:cNvSpPr>
          <p:nvPr/>
        </p:nvSpPr>
        <p:spPr>
          <a:xfrm>
            <a:off x="5094512" y="3855416"/>
            <a:ext cx="3958103" cy="276999"/>
          </a:xfrm>
          <a:prstGeom prst="rect">
            <a:avLst/>
          </a:prstGeom>
          <a:ln>
            <a:noFill/>
            <a:prstDash val="solid"/>
          </a:ln>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800"/>
              </a:lnSpc>
              <a:spcBef>
                <a:spcPts val="30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市町村職員がコーディネータの役割を担っている場合を含む</a:t>
            </a:r>
          </a:p>
        </p:txBody>
      </p:sp>
      <p:graphicFrame>
        <p:nvGraphicFramePr>
          <p:cNvPr id="35" name="表 34">
            <a:extLst>
              <a:ext uri="{FF2B5EF4-FFF2-40B4-BE49-F238E27FC236}">
                <a16:creationId xmlns:a16="http://schemas.microsoft.com/office/drawing/2014/main" id="{2DA7B7E4-9CD7-48C1-9E56-34576E04710F}"/>
              </a:ext>
            </a:extLst>
          </p:cNvPr>
          <p:cNvGraphicFramePr>
            <a:graphicFrameLocks noGrp="1"/>
          </p:cNvGraphicFramePr>
          <p:nvPr/>
        </p:nvGraphicFramePr>
        <p:xfrm>
          <a:off x="5771877" y="4668859"/>
          <a:ext cx="3120603" cy="855371"/>
        </p:xfrm>
        <a:graphic>
          <a:graphicData uri="http://schemas.openxmlformats.org/drawingml/2006/table">
            <a:tbl>
              <a:tblPr>
                <a:tableStyleId>{5C22544A-7EE6-4342-B048-85BDC9FD1C3A}</a:tableStyleId>
              </a:tblPr>
              <a:tblGrid>
                <a:gridCol w="1968475">
                  <a:extLst>
                    <a:ext uri="{9D8B030D-6E8A-4147-A177-3AD203B41FA5}">
                      <a16:colId xmlns:a16="http://schemas.microsoft.com/office/drawing/2014/main" val="1166635366"/>
                    </a:ext>
                  </a:extLst>
                </a:gridCol>
                <a:gridCol w="1152128">
                  <a:extLst>
                    <a:ext uri="{9D8B030D-6E8A-4147-A177-3AD203B41FA5}">
                      <a16:colId xmlns:a16="http://schemas.microsoft.com/office/drawing/2014/main" val="2666494867"/>
                    </a:ext>
                  </a:extLst>
                </a:gridCol>
              </a:tblGrid>
              <a:tr h="272309">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検証・検討結果の公表の有無</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18415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14</a:t>
                      </a:r>
                    </a:p>
                  </a:txBody>
                  <a:tcPr marL="0" marR="0" marT="0" marB="0" anchor="ctr"/>
                </a:tc>
                <a:extLst>
                  <a:ext uri="{0D108BD9-81ED-4DB2-BD59-A6C34878D82A}">
                    <a16:rowId xmlns:a16="http://schemas.microsoft.com/office/drawing/2014/main" val="964781025"/>
                  </a:ext>
                </a:extLst>
              </a:tr>
              <a:tr h="216024">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無</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21</a:t>
                      </a:r>
                    </a:p>
                  </a:txBody>
                  <a:tcPr marL="0" marR="0" marT="0" marB="0" anchor="ctr"/>
                </a:tc>
                <a:extLst>
                  <a:ext uri="{0D108BD9-81ED-4DB2-BD59-A6C34878D82A}">
                    <a16:rowId xmlns:a16="http://schemas.microsoft.com/office/drawing/2014/main" val="3500954543"/>
                  </a:ext>
                </a:extLst>
              </a:tr>
              <a:tr h="175882">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35</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sp>
        <p:nvSpPr>
          <p:cNvPr id="20" name="楕円 19">
            <a:extLst>
              <a:ext uri="{FF2B5EF4-FFF2-40B4-BE49-F238E27FC236}">
                <a16:creationId xmlns:a16="http://schemas.microsoft.com/office/drawing/2014/main" id="{424DF996-8523-4108-884B-B48A48BEA7E4}"/>
              </a:ext>
            </a:extLst>
          </p:cNvPr>
          <p:cNvSpPr/>
          <p:nvPr/>
        </p:nvSpPr>
        <p:spPr>
          <a:xfrm>
            <a:off x="38145" y="28593"/>
            <a:ext cx="360040" cy="307777"/>
          </a:xfrm>
          <a:prstGeom prst="ellipse">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4</a:t>
            </a:r>
          </a:p>
        </p:txBody>
      </p:sp>
    </p:spTree>
    <p:extLst>
      <p:ext uri="{BB962C8B-B14F-4D97-AF65-F5344CB8AC3E}">
        <p14:creationId xmlns:p14="http://schemas.microsoft.com/office/powerpoint/2010/main" val="1018039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00FF3359-A92C-46F5-B826-69D52421F8BB}"/>
              </a:ext>
            </a:extLst>
          </p:cNvPr>
          <p:cNvSpPr txBox="1">
            <a:spLocks/>
          </p:cNvSpPr>
          <p:nvPr/>
        </p:nvSpPr>
        <p:spPr>
          <a:xfrm>
            <a:off x="0" y="26112"/>
            <a:ext cx="9137847" cy="318499"/>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a:solidFill>
                  <a:schemeClr val="bg1"/>
                </a:solidFill>
                <a:latin typeface="Meiryo UI" panose="020B0604030504040204" pitchFamily="50" charset="-128"/>
                <a:ea typeface="Meiryo UI" panose="020B0604030504040204" pitchFamily="50" charset="-128"/>
              </a:rPr>
              <a:t>　　　入所施設利用者への意向調査（令和６年度）</a:t>
            </a:r>
          </a:p>
        </p:txBody>
      </p:sp>
      <p:sp>
        <p:nvSpPr>
          <p:cNvPr id="9" name="コンテンツ プレースホルダー 2">
            <a:extLst>
              <a:ext uri="{FF2B5EF4-FFF2-40B4-BE49-F238E27FC236}">
                <a16:creationId xmlns:a16="http://schemas.microsoft.com/office/drawing/2014/main" id="{6732027B-2973-1075-4E94-BE7E148E342C}"/>
              </a:ext>
            </a:extLst>
          </p:cNvPr>
          <p:cNvSpPr txBox="1">
            <a:spLocks/>
          </p:cNvSpPr>
          <p:nvPr/>
        </p:nvSpPr>
        <p:spPr bwMode="auto">
          <a:xfrm>
            <a:off x="44646" y="1965963"/>
            <a:ext cx="9073716" cy="4809947"/>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l" defTabSz="914400" rtl="0" eaLnBrk="0" fontAlgn="base" latinLnBrk="0" hangingPunct="0">
              <a:lnSpc>
                <a:spcPts val="1800"/>
              </a:lnSpc>
              <a:spcBef>
                <a:spcPct val="20000"/>
              </a:spcBef>
              <a:spcAft>
                <a:spcPct val="0"/>
              </a:spcAft>
              <a:buClr>
                <a:srgbClr val="E7E6E6"/>
              </a:buClr>
              <a:buSzPct val="75000"/>
              <a:buFont typeface="Wingdings" panose="05000000000000000000" pitchFamily="2" charset="2"/>
              <a:buNone/>
              <a:tabLst/>
              <a:defRPr/>
            </a:pP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◆対　　象：府内</a:t>
            </a:r>
            <a:r>
              <a:rPr lang="ja-JP" altLang="en-US" sz="1200" kern="0" dirty="0">
                <a:latin typeface="メイリオ" panose="020B0604030504040204" pitchFamily="50" charset="-128"/>
                <a:ea typeface="メイリオ" panose="020B0604030504040204" pitchFamily="50" charset="-128"/>
              </a:rPr>
              <a:t>障がい者支援施設入所者及び事業者　　　</a:t>
            </a: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　</a:t>
            </a:r>
            <a:br>
              <a:rPr kumimoji="1" lang="en-US" altLang="ja-JP"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b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◆調査時期：令和７年２月から３月（令和７年２月１日時点）　</a:t>
            </a:r>
            <a:endParaRPr kumimoji="1" lang="en-US" altLang="ja-JP"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lnSpc>
                <a:spcPts val="1800"/>
              </a:lnSpc>
              <a:spcBef>
                <a:spcPts val="0"/>
              </a:spcBef>
              <a:spcAft>
                <a:spcPct val="0"/>
              </a:spcAft>
              <a:buClr>
                <a:srgbClr val="E7E6E6"/>
              </a:buClr>
              <a:buSzPct val="75000"/>
              <a:buFont typeface="Wingdings" panose="05000000000000000000" pitchFamily="2" charset="2"/>
              <a:buNone/>
              <a:tabLst/>
              <a:defRPr/>
            </a:pP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◆調査方法：障がい者支援施設へ調査票をデータで送付。施設が本人から得た回答内容を集約して提出。</a:t>
            </a: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◆調査項目：全</a:t>
            </a:r>
            <a:r>
              <a:rPr lang="en-US" altLang="ja-JP" sz="1200" kern="0" dirty="0">
                <a:latin typeface="メイリオ" panose="020B0604030504040204" pitchFamily="50" charset="-128"/>
                <a:ea typeface="メイリオ" panose="020B0604030504040204" pitchFamily="50" charset="-128"/>
              </a:rPr>
              <a:t>20</a:t>
            </a:r>
            <a:r>
              <a:rPr kumimoji="1" lang="ja-JP" altLang="en-US"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問</a:t>
            </a:r>
            <a:endParaRPr kumimoji="1" lang="en-US" altLang="ja-JP" sz="12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１ 入所者に関する質問（①他府県からの入所者を含む。②③は府内市町村が援護の実施者である場合のみ対象。）</a:t>
            </a: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①基本情報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問１～６</a:t>
            </a:r>
            <a:r>
              <a:rPr lang="en-US" altLang="ja-JP" sz="1000" kern="0" dirty="0">
                <a:solidFill>
                  <a:prstClr val="black"/>
                </a:solidFill>
                <a:latin typeface="メイリオ" panose="020B0604030504040204" pitchFamily="50" charset="-128"/>
                <a:ea typeface="メイリオ" panose="020B0604030504040204" pitchFamily="50" charset="-128"/>
              </a:rPr>
              <a:t>)</a:t>
            </a:r>
            <a:endParaRPr lang="ja-JP" altLang="en-US" sz="1000" kern="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②本人への質問（暮らしたい場所、今の施設で暮らしたい場合はその理由等）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a:t>
            </a:r>
            <a:r>
              <a:rPr lang="en-US" altLang="ja-JP" sz="1000" kern="0" dirty="0">
                <a:solidFill>
                  <a:prstClr val="black"/>
                </a:solidFill>
                <a:latin typeface="メイリオ" panose="020B0604030504040204" pitchFamily="50" charset="-128"/>
                <a:ea typeface="メイリオ" panose="020B0604030504040204" pitchFamily="50" charset="-128"/>
              </a:rPr>
              <a:t>7</a:t>
            </a:r>
            <a:r>
              <a:rPr lang="ja-JP" altLang="en-US" sz="1000" kern="0" dirty="0">
                <a:solidFill>
                  <a:prstClr val="black"/>
                </a:solidFill>
                <a:latin typeface="メイリオ" panose="020B0604030504040204" pitchFamily="50" charset="-128"/>
                <a:ea typeface="メイリオ" panose="020B0604030504040204" pitchFamily="50" charset="-128"/>
              </a:rPr>
              <a:t>～</a:t>
            </a:r>
            <a:r>
              <a:rPr lang="en-US" altLang="ja-JP" sz="1000" kern="0" dirty="0">
                <a:solidFill>
                  <a:prstClr val="black"/>
                </a:solidFill>
                <a:latin typeface="メイリオ" panose="020B0604030504040204" pitchFamily="50" charset="-128"/>
                <a:ea typeface="メイリオ" panose="020B0604030504040204" pitchFamily="50" charset="-128"/>
              </a:rPr>
              <a:t>11)</a:t>
            </a:r>
            <a:endParaRPr lang="ja-JP" altLang="en-US" sz="1000" kern="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③支援者への質問（本人の地域生活移行は可能か等）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a:t>
            </a:r>
            <a:r>
              <a:rPr lang="en-US" altLang="ja-JP" sz="1000" kern="0" dirty="0">
                <a:solidFill>
                  <a:prstClr val="black"/>
                </a:solidFill>
                <a:latin typeface="メイリオ" panose="020B0604030504040204" pitchFamily="50" charset="-128"/>
                <a:ea typeface="メイリオ" panose="020B0604030504040204" pitchFamily="50" charset="-128"/>
              </a:rPr>
              <a:t>12</a:t>
            </a:r>
            <a:r>
              <a:rPr lang="ja-JP" altLang="en-US" sz="1000" kern="0" dirty="0">
                <a:solidFill>
                  <a:prstClr val="black"/>
                </a:solidFill>
                <a:latin typeface="メイリオ" panose="020B0604030504040204" pitchFamily="50" charset="-128"/>
                <a:ea typeface="メイリオ" panose="020B0604030504040204" pitchFamily="50" charset="-128"/>
              </a:rPr>
              <a:t>～</a:t>
            </a:r>
            <a:r>
              <a:rPr lang="en-US" altLang="ja-JP" sz="1000" kern="0" dirty="0">
                <a:solidFill>
                  <a:prstClr val="black"/>
                </a:solidFill>
                <a:latin typeface="メイリオ" panose="020B0604030504040204" pitchFamily="50" charset="-128"/>
                <a:ea typeface="メイリオ" panose="020B0604030504040204" pitchFamily="50" charset="-128"/>
              </a:rPr>
              <a:t>16)</a:t>
            </a:r>
            <a:endParaRPr lang="ja-JP" altLang="en-US" sz="1000" kern="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spcBef>
                <a:spcPct val="20000"/>
              </a:spcBef>
              <a:spcAft>
                <a:spcPct val="0"/>
              </a:spcAft>
              <a:buClr>
                <a:srgbClr val="E7E6E6"/>
              </a:buClr>
              <a:buSzPct val="75000"/>
              <a:buFont typeface="Wingdings" panose="05000000000000000000" pitchFamily="2" charset="2"/>
              <a:buNone/>
              <a:tabLst/>
              <a:defRPr/>
            </a:pPr>
            <a:r>
              <a:rPr lang="ja-JP" altLang="en-US" sz="1200" kern="0" dirty="0">
                <a:solidFill>
                  <a:prstClr val="black"/>
                </a:solidFill>
                <a:latin typeface="メイリオ" panose="020B0604030504040204" pitchFamily="50" charset="-128"/>
                <a:ea typeface="メイリオ" panose="020B0604030504040204" pitchFamily="50" charset="-128"/>
              </a:rPr>
              <a:t>　　２ 事業所の基本情報や地域生活移行の課題等に関する質問　</a:t>
            </a:r>
            <a:r>
              <a:rPr lang="en-US" altLang="ja-JP" sz="1200" kern="0" dirty="0">
                <a:solidFill>
                  <a:prstClr val="black"/>
                </a:solidFill>
                <a:latin typeface="メイリオ" panose="020B0604030504040204" pitchFamily="50" charset="-128"/>
                <a:ea typeface="メイリオ" panose="020B0604030504040204" pitchFamily="50" charset="-128"/>
              </a:rPr>
              <a:t>(</a:t>
            </a:r>
            <a:r>
              <a:rPr lang="ja-JP" altLang="en-US" sz="1000" kern="0" dirty="0">
                <a:solidFill>
                  <a:prstClr val="black"/>
                </a:solidFill>
                <a:latin typeface="メイリオ" panose="020B0604030504040204" pitchFamily="50" charset="-128"/>
                <a:ea typeface="メイリオ" panose="020B0604030504040204" pitchFamily="50" charset="-128"/>
              </a:rPr>
              <a:t>問</a:t>
            </a:r>
            <a:r>
              <a:rPr lang="en-US" altLang="ja-JP" sz="1000" kern="0" dirty="0">
                <a:solidFill>
                  <a:prstClr val="black"/>
                </a:solidFill>
                <a:latin typeface="メイリオ" panose="020B0604030504040204" pitchFamily="50" charset="-128"/>
                <a:ea typeface="メイリオ" panose="020B0604030504040204" pitchFamily="50" charset="-128"/>
              </a:rPr>
              <a:t>17</a:t>
            </a:r>
            <a:r>
              <a:rPr lang="ja-JP" altLang="en-US" sz="1000" kern="0" dirty="0">
                <a:solidFill>
                  <a:prstClr val="black"/>
                </a:solidFill>
                <a:latin typeface="メイリオ" panose="020B0604030504040204" pitchFamily="50" charset="-128"/>
                <a:ea typeface="メイリオ" panose="020B0604030504040204" pitchFamily="50" charset="-128"/>
              </a:rPr>
              <a:t>～</a:t>
            </a:r>
            <a:r>
              <a:rPr lang="en-US" altLang="ja-JP" sz="1000" kern="0" dirty="0">
                <a:solidFill>
                  <a:prstClr val="black"/>
                </a:solidFill>
                <a:latin typeface="メイリオ" panose="020B0604030504040204" pitchFamily="50" charset="-128"/>
                <a:ea typeface="メイリオ" panose="020B0604030504040204" pitchFamily="50" charset="-128"/>
              </a:rPr>
              <a:t>20)</a:t>
            </a:r>
          </a:p>
          <a:p>
            <a:pPr marL="0" lvl="0" indent="0" defTabSz="914400">
              <a:spcBef>
                <a:spcPts val="60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◆調査のポイント</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0" lvl="0" indent="0" defTabSz="914400">
              <a:spcBef>
                <a:spcPts val="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・本人への確認方法は、本人独自のコミュニケーションでやり取りする場合も含む。</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92075" lvl="0" indent="-92075" defTabSz="914400">
              <a:spcBef>
                <a:spcPts val="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地域生活移行が可能か難しいかの判断は、単純にサービス事業所の空きがない場合は「可能」とし、生活したい地域にサービス事業所はあっても本人に必要な支援等が受けられる見込みが少ない場合は「難しい」とする。</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92075" lvl="0" indent="-92075" defTabSz="914400">
              <a:spcBef>
                <a:spcPts val="60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◆調査結果区分について</a:t>
            </a:r>
            <a:endParaRPr lang="en-US" altLang="ja-JP" sz="1200" kern="0" dirty="0">
              <a:solidFill>
                <a:srgbClr val="000000"/>
              </a:solidFill>
              <a:latin typeface="メイリオ" panose="020B0604030504040204" pitchFamily="50" charset="-128"/>
              <a:ea typeface="メイリオ" panose="020B0604030504040204" pitchFamily="50" charset="-128"/>
            </a:endParaRPr>
          </a:p>
          <a:p>
            <a:pPr marL="92075" lvl="0" indent="-92075" defTabSz="914400">
              <a:spcBef>
                <a:spcPts val="0"/>
              </a:spcBef>
              <a:buClr>
                <a:srgbClr val="00007D"/>
              </a:buClr>
              <a:buNone/>
              <a:defRPr/>
            </a:pPr>
            <a:r>
              <a:rPr lang="ja-JP" altLang="en-US" sz="1200" kern="0" dirty="0">
                <a:solidFill>
                  <a:srgbClr val="000000"/>
                </a:solidFill>
                <a:latin typeface="メイリオ" panose="020B0604030504040204" pitchFamily="50" charset="-128"/>
                <a:ea typeface="メイリオ" panose="020B0604030504040204" pitchFamily="50" charset="-128"/>
              </a:rPr>
              <a:t>・本人の意向と施設職員による地域生活移行の可能性の判断をもとに、必要な支援について区分。</a:t>
            </a:r>
            <a:endParaRPr lang="en-US" altLang="ja-JP" sz="1200" kern="0" dirty="0">
              <a:solidFill>
                <a:srgbClr val="000000"/>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331C4D64-DC62-C3B5-D563-857E7091CE3E}"/>
              </a:ext>
            </a:extLst>
          </p:cNvPr>
          <p:cNvSpPr/>
          <p:nvPr/>
        </p:nvSpPr>
        <p:spPr>
          <a:xfrm>
            <a:off x="44646" y="1718680"/>
            <a:ext cx="1588764" cy="24728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rPr>
              <a:t>２．</a:t>
            </a:r>
            <a:r>
              <a:rPr kumimoji="1" lang="ja-JP" altLang="en-US" sz="1300" b="1" dirty="0">
                <a:solidFill>
                  <a:srgbClr val="FFFFFF"/>
                </a:solidFill>
                <a:latin typeface="メイリオ" panose="020B0604030504040204" pitchFamily="50" charset="-128"/>
                <a:ea typeface="メイリオ" panose="020B0604030504040204" pitchFamily="50" charset="-128"/>
              </a:rPr>
              <a:t>実施内容</a:t>
            </a:r>
            <a:endParaRPr kumimoji="1" lang="ja-JP" altLang="en-US" sz="13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sp>
        <p:nvSpPr>
          <p:cNvPr id="11" name="コンテンツ プレースホルダー 2">
            <a:extLst>
              <a:ext uri="{FF2B5EF4-FFF2-40B4-BE49-F238E27FC236}">
                <a16:creationId xmlns:a16="http://schemas.microsoft.com/office/drawing/2014/main" id="{6732027B-2973-1075-4E94-BE7E148E342C}"/>
              </a:ext>
            </a:extLst>
          </p:cNvPr>
          <p:cNvSpPr txBox="1">
            <a:spLocks/>
          </p:cNvSpPr>
          <p:nvPr/>
        </p:nvSpPr>
        <p:spPr bwMode="auto">
          <a:xfrm>
            <a:off x="44646" y="620688"/>
            <a:ext cx="9073716" cy="100062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lvl="0" indent="0" defTabSz="914400">
              <a:buClr>
                <a:srgbClr val="E7E6E6"/>
              </a:buClr>
              <a:buNone/>
              <a:defRPr/>
            </a:pPr>
            <a:r>
              <a:rPr lang="ja-JP" altLang="en-US" sz="1200" dirty="0">
                <a:solidFill>
                  <a:prstClr val="black"/>
                </a:solidFill>
                <a:latin typeface="メイリオ" panose="020B0604030504040204" pitchFamily="50" charset="-128"/>
                <a:ea typeface="メイリオ" panose="020B0604030504040204" pitchFamily="50" charset="-128"/>
              </a:rPr>
              <a:t>　大阪府では、障がい福祉施策の最重点施策として入所施設からの地域生活移行を掲げており、大阪府障がい福祉計画において、施設入所者の地域生活移行者数について目標値を掲げている。</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ja-JP" altLang="en-US" sz="1200" dirty="0">
                <a:solidFill>
                  <a:prstClr val="black"/>
                </a:solidFill>
                <a:latin typeface="メイリオ" panose="020B0604030504040204" pitchFamily="50" charset="-128"/>
                <a:ea typeface="メイリオ" panose="020B0604030504040204" pitchFamily="50" charset="-128"/>
              </a:rPr>
              <a:t>　入所施設からの地域移行については、施設入所者の意向に基づいて地域移行の支援を実施することが重要であることから、施設入所者の暮らしに関する意向調査を定期的に実施し、地域生活への移行を推進する上での基礎資料とし、その調査結果については市町村と共有し、地域移行への取組みに活用するよう働きかけていく。</a:t>
            </a:r>
            <a:endParaRPr kumimoji="1" lang="en-US" altLang="ja-JP" sz="12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331C4D64-DC62-C3B5-D563-857E7091CE3E}"/>
              </a:ext>
            </a:extLst>
          </p:cNvPr>
          <p:cNvSpPr/>
          <p:nvPr/>
        </p:nvSpPr>
        <p:spPr>
          <a:xfrm>
            <a:off x="49642" y="381050"/>
            <a:ext cx="1588764" cy="23139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rPr>
              <a:t>１．背景・目的</a:t>
            </a:r>
          </a:p>
        </p:txBody>
      </p:sp>
      <p:graphicFrame>
        <p:nvGraphicFramePr>
          <p:cNvPr id="18" name="表 4">
            <a:extLst>
              <a:ext uri="{FF2B5EF4-FFF2-40B4-BE49-F238E27FC236}">
                <a16:creationId xmlns:a16="http://schemas.microsoft.com/office/drawing/2014/main" id="{D10E0843-0106-44D4-9D28-6CAE5C161956}"/>
              </a:ext>
            </a:extLst>
          </p:cNvPr>
          <p:cNvGraphicFramePr>
            <a:graphicFrameLocks noGrp="1"/>
          </p:cNvGraphicFramePr>
          <p:nvPr/>
        </p:nvGraphicFramePr>
        <p:xfrm>
          <a:off x="167054" y="5342203"/>
          <a:ext cx="4350082" cy="1108212"/>
        </p:xfrm>
        <a:graphic>
          <a:graphicData uri="http://schemas.openxmlformats.org/drawingml/2006/table">
            <a:tbl>
              <a:tblPr firstRow="1" bandRow="1">
                <a:tableStyleId>{69CF1AB2-1976-4502-BF36-3FF5EA218861}</a:tableStyleId>
              </a:tblPr>
              <a:tblGrid>
                <a:gridCol w="1469722">
                  <a:extLst>
                    <a:ext uri="{9D8B030D-6E8A-4147-A177-3AD203B41FA5}">
                      <a16:colId xmlns:a16="http://schemas.microsoft.com/office/drawing/2014/main" val="4206567204"/>
                    </a:ext>
                  </a:extLst>
                </a:gridCol>
                <a:gridCol w="859536">
                  <a:extLst>
                    <a:ext uri="{9D8B030D-6E8A-4147-A177-3AD203B41FA5}">
                      <a16:colId xmlns:a16="http://schemas.microsoft.com/office/drawing/2014/main" val="4227561102"/>
                    </a:ext>
                  </a:extLst>
                </a:gridCol>
                <a:gridCol w="1216152">
                  <a:extLst>
                    <a:ext uri="{9D8B030D-6E8A-4147-A177-3AD203B41FA5}">
                      <a16:colId xmlns:a16="http://schemas.microsoft.com/office/drawing/2014/main" val="2350263201"/>
                    </a:ext>
                  </a:extLst>
                </a:gridCol>
                <a:gridCol w="804672">
                  <a:extLst>
                    <a:ext uri="{9D8B030D-6E8A-4147-A177-3AD203B41FA5}">
                      <a16:colId xmlns:a16="http://schemas.microsoft.com/office/drawing/2014/main" val="1268467682"/>
                    </a:ext>
                  </a:extLst>
                </a:gridCol>
              </a:tblGrid>
              <a:tr h="371374">
                <a:tc>
                  <a:txBody>
                    <a:bodyPr/>
                    <a:lstStyle/>
                    <a:p>
                      <a:pPr>
                        <a:lnSpc>
                          <a:spcPts val="1500"/>
                        </a:lnSpc>
                      </a:pPr>
                      <a:r>
                        <a:rPr kumimoji="1" lang="en-US" altLang="ja-JP" sz="900" b="0" dirty="0">
                          <a:latin typeface="Calibri" panose="020F0502020204030204" pitchFamily="34" charset="0"/>
                          <a:cs typeface="Calibri" panose="020F0502020204030204" pitchFamily="34" charset="0"/>
                        </a:rPr>
                        <a:t>                      </a:t>
                      </a:r>
                      <a:r>
                        <a:rPr kumimoji="1" lang="ja-JP" altLang="en-US" sz="900" b="0" dirty="0">
                          <a:latin typeface="Calibri" panose="020F0502020204030204" pitchFamily="34" charset="0"/>
                          <a:cs typeface="Calibri" panose="020F0502020204030204" pitchFamily="34" charset="0"/>
                        </a:rPr>
                        <a:t>　</a:t>
                      </a:r>
                      <a:r>
                        <a:rPr kumimoji="1" lang="en-US" altLang="ja-JP" sz="900" b="0" dirty="0">
                          <a:latin typeface="Calibri" panose="020F0502020204030204" pitchFamily="34" charset="0"/>
                          <a:cs typeface="Calibri" panose="020F0502020204030204" pitchFamily="34" charset="0"/>
                        </a:rPr>
                        <a:t> </a:t>
                      </a:r>
                      <a:r>
                        <a:rPr kumimoji="1" lang="ja-JP" altLang="en-US" sz="900" b="0" dirty="0">
                          <a:latin typeface="Calibri" panose="020F0502020204030204" pitchFamily="34" charset="0"/>
                          <a:cs typeface="Calibri" panose="020F0502020204030204" pitchFamily="34" charset="0"/>
                        </a:rPr>
                        <a:t>本人の意向</a:t>
                      </a:r>
                      <a:endParaRPr kumimoji="1" lang="en-US" altLang="ja-JP" sz="900" b="0" dirty="0">
                        <a:latin typeface="Calibri" panose="020F0502020204030204" pitchFamily="34" charset="0"/>
                        <a:cs typeface="Calibri" panose="020F0502020204030204" pitchFamily="34" charset="0"/>
                      </a:endParaRPr>
                    </a:p>
                    <a:p>
                      <a:pPr>
                        <a:lnSpc>
                          <a:spcPts val="1000"/>
                        </a:lnSpc>
                      </a:pPr>
                      <a:r>
                        <a:rPr kumimoji="1" lang="ja-JP" altLang="en-US" sz="900" b="0" dirty="0">
                          <a:latin typeface="Calibri" panose="020F0502020204030204" pitchFamily="34" charset="0"/>
                          <a:cs typeface="Calibri" panose="020F0502020204030204" pitchFamily="34" charset="0"/>
                        </a:rPr>
                        <a:t>移行可能性</a:t>
                      </a:r>
                    </a:p>
                  </a:txBody>
                  <a:tcPr>
                    <a:lnTlToBr w="12700" cap="flat" cmpd="sng" algn="ctr">
                      <a:solidFill>
                        <a:schemeClr val="tx1"/>
                      </a:solidFill>
                      <a:prstDash val="solid"/>
                      <a:round/>
                      <a:headEnd type="none" w="med" len="med"/>
                      <a:tailEnd type="none" w="med" len="med"/>
                    </a:lnTlToBr>
                  </a:tcPr>
                </a:tc>
                <a:tc>
                  <a:txBody>
                    <a:bodyPr/>
                    <a:lstStyle/>
                    <a:p>
                      <a:r>
                        <a:rPr kumimoji="1" lang="ja-JP" altLang="en-US" sz="1000" b="0" dirty="0">
                          <a:solidFill>
                            <a:schemeClr val="tx1"/>
                          </a:solidFill>
                          <a:latin typeface="Calibri" panose="020F0502020204030204" pitchFamily="34" charset="0"/>
                          <a:cs typeface="Calibri" panose="020F0502020204030204" pitchFamily="34" charset="0"/>
                        </a:rPr>
                        <a:t>地域で暮らしたい</a:t>
                      </a:r>
                    </a:p>
                  </a:txBody>
                  <a:tcPr>
                    <a:solidFill>
                      <a:schemeClr val="accent1">
                        <a:lumMod val="40000"/>
                        <a:lumOff val="60000"/>
                      </a:schemeClr>
                    </a:solidFill>
                  </a:tcPr>
                </a:tc>
                <a:tc>
                  <a:txBody>
                    <a:bodyPr/>
                    <a:lstStyle/>
                    <a:p>
                      <a:r>
                        <a:rPr kumimoji="1" lang="ja-JP" altLang="en-US" sz="1000" b="0" dirty="0">
                          <a:solidFill>
                            <a:schemeClr val="tx1"/>
                          </a:solidFill>
                          <a:latin typeface="Calibri" panose="020F0502020204030204" pitchFamily="34" charset="0"/>
                          <a:cs typeface="Calibri" panose="020F0502020204030204" pitchFamily="34" charset="0"/>
                        </a:rPr>
                        <a:t>今の暮らしがよい</a:t>
                      </a:r>
                      <a:endParaRPr kumimoji="1" lang="en-US" altLang="ja-JP" sz="1000" b="0" dirty="0">
                        <a:solidFill>
                          <a:schemeClr val="tx1"/>
                        </a:solidFill>
                        <a:latin typeface="Calibri" panose="020F0502020204030204" pitchFamily="34" charset="0"/>
                        <a:cs typeface="Calibri" panose="020F0502020204030204" pitchFamily="34" charset="0"/>
                      </a:endParaRPr>
                    </a:p>
                    <a:p>
                      <a:r>
                        <a:rPr kumimoji="1" lang="ja-JP" altLang="en-US" sz="1000" b="0" dirty="0">
                          <a:solidFill>
                            <a:schemeClr val="tx1"/>
                          </a:solidFill>
                          <a:latin typeface="Calibri" panose="020F0502020204030204" pitchFamily="34" charset="0"/>
                          <a:cs typeface="Calibri" panose="020F0502020204030204" pitchFamily="34" charset="0"/>
                        </a:rPr>
                        <a:t>・わからない</a:t>
                      </a:r>
                    </a:p>
                  </a:txBody>
                  <a:tcPr>
                    <a:solidFill>
                      <a:schemeClr val="accent1">
                        <a:lumMod val="40000"/>
                        <a:lumOff val="60000"/>
                      </a:schemeClr>
                    </a:solidFill>
                  </a:tcPr>
                </a:tc>
                <a:tc>
                  <a:txBody>
                    <a:bodyPr/>
                    <a:lstStyle/>
                    <a:p>
                      <a:r>
                        <a:rPr kumimoji="1" lang="ja-JP" altLang="en-US" sz="1000" b="0" dirty="0">
                          <a:solidFill>
                            <a:schemeClr val="tx1"/>
                          </a:solidFill>
                          <a:latin typeface="Calibri" panose="020F0502020204030204" pitchFamily="34" charset="0"/>
                          <a:cs typeface="Calibri" panose="020F0502020204030204" pitchFamily="34" charset="0"/>
                        </a:rPr>
                        <a:t>意思確認できず</a:t>
                      </a:r>
                    </a:p>
                  </a:txBody>
                  <a:tcPr>
                    <a:solidFill>
                      <a:schemeClr val="accent1">
                        <a:lumMod val="40000"/>
                        <a:lumOff val="60000"/>
                      </a:schemeClr>
                    </a:solidFill>
                  </a:tcPr>
                </a:tc>
                <a:extLst>
                  <a:ext uri="{0D108BD9-81ED-4DB2-BD59-A6C34878D82A}">
                    <a16:rowId xmlns:a16="http://schemas.microsoft.com/office/drawing/2014/main" val="3230365364"/>
                  </a:ext>
                </a:extLst>
              </a:tr>
              <a:tr h="339466">
                <a:tc>
                  <a:txBody>
                    <a:bodyPr/>
                    <a:lstStyle/>
                    <a:p>
                      <a:r>
                        <a:rPr kumimoji="1" lang="ja-JP" altLang="en-US" sz="1000" dirty="0">
                          <a:latin typeface="Calibri" panose="020F0502020204030204" pitchFamily="34" charset="0"/>
                          <a:cs typeface="Calibri" panose="020F0502020204030204" pitchFamily="34" charset="0"/>
                        </a:rPr>
                        <a:t>地域生活移行が可能</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A</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B</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C</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extLst>
                  <a:ext uri="{0D108BD9-81ED-4DB2-BD59-A6C34878D82A}">
                    <a16:rowId xmlns:a16="http://schemas.microsoft.com/office/drawing/2014/main" val="1607442925"/>
                  </a:ext>
                </a:extLst>
              </a:tr>
              <a:tr h="359806">
                <a:tc>
                  <a:txBody>
                    <a:bodyPr/>
                    <a:lstStyle/>
                    <a:p>
                      <a:r>
                        <a:rPr kumimoji="1" lang="ja-JP" altLang="en-US" sz="1000" dirty="0">
                          <a:latin typeface="Calibri" panose="020F0502020204030204" pitchFamily="34" charset="0"/>
                          <a:cs typeface="Calibri" panose="020F0502020204030204" pitchFamily="34" charset="0"/>
                        </a:rPr>
                        <a:t>地域生活移行は難しい</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D</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E</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F</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extLst>
                  <a:ext uri="{0D108BD9-81ED-4DB2-BD59-A6C34878D82A}">
                    <a16:rowId xmlns:a16="http://schemas.microsoft.com/office/drawing/2014/main" val="3180501155"/>
                  </a:ext>
                </a:extLst>
              </a:tr>
            </a:tbl>
          </a:graphicData>
        </a:graphic>
      </p:graphicFrame>
      <p:sp>
        <p:nvSpPr>
          <p:cNvPr id="19" name="コンテンツ プレースホルダー 2">
            <a:extLst>
              <a:ext uri="{FF2B5EF4-FFF2-40B4-BE49-F238E27FC236}">
                <a16:creationId xmlns:a16="http://schemas.microsoft.com/office/drawing/2014/main" id="{38163A74-0122-4434-A6D0-7F9BA27F14B3}"/>
              </a:ext>
            </a:extLst>
          </p:cNvPr>
          <p:cNvSpPr txBox="1">
            <a:spLocks/>
          </p:cNvSpPr>
          <p:nvPr/>
        </p:nvSpPr>
        <p:spPr bwMode="auto">
          <a:xfrm>
            <a:off x="4588418" y="5418518"/>
            <a:ext cx="4343360" cy="1375473"/>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lvl="0" indent="0" defTabSz="914400">
              <a:buClr>
                <a:srgbClr val="E7E6E6"/>
              </a:buClr>
              <a:buNone/>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－積極的な地域生活移行支援</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B</a:t>
            </a:r>
            <a:r>
              <a:rPr lang="ja-JP" altLang="en-US" sz="1200" dirty="0">
                <a:solidFill>
                  <a:prstClr val="black"/>
                </a:solidFill>
                <a:latin typeface="メイリオ" panose="020B0604030504040204" pitchFamily="50" charset="-128"/>
                <a:ea typeface="メイリオ" panose="020B0604030504040204" pitchFamily="50" charset="-128"/>
              </a:rPr>
              <a:t>－見学や体験等の地域生活につながる支援</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C</a:t>
            </a:r>
            <a:r>
              <a:rPr lang="ja-JP" altLang="en-US" sz="1200" dirty="0">
                <a:solidFill>
                  <a:prstClr val="black"/>
                </a:solidFill>
                <a:latin typeface="メイリオ" panose="020B0604030504040204" pitchFamily="50" charset="-128"/>
                <a:ea typeface="メイリオ" panose="020B0604030504040204" pitchFamily="50" charset="-128"/>
              </a:rPr>
              <a:t>－本人の意思決定支援の方法を検討</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D</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－本人の思いを尊重し、何が阻害要因なのか分析</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E</a:t>
            </a:r>
            <a:r>
              <a:rPr lang="ja-JP" altLang="en-US" sz="1200" dirty="0">
                <a:solidFill>
                  <a:prstClr val="black"/>
                </a:solidFill>
                <a:latin typeface="メイリオ" panose="020B0604030504040204" pitchFamily="50" charset="-128"/>
                <a:ea typeface="メイリオ" panose="020B0604030504040204" pitchFamily="50" charset="-128"/>
              </a:rPr>
              <a:t>－現在の生活を継続。ただし地域生活の情報提供等は行う</a:t>
            </a:r>
            <a:endParaRPr lang="en-US" altLang="ja-JP" sz="1200" dirty="0">
              <a:solidFill>
                <a:prstClr val="black"/>
              </a:solidFill>
              <a:latin typeface="メイリオ" panose="020B0604030504040204" pitchFamily="50" charset="-128"/>
              <a:ea typeface="メイリオ" panose="020B0604030504040204" pitchFamily="50" charset="-128"/>
            </a:endParaRPr>
          </a:p>
          <a:p>
            <a:pPr marL="0" lvl="0" indent="0" defTabSz="914400">
              <a:buClr>
                <a:srgbClr val="E7E6E6"/>
              </a:buClr>
              <a:buNone/>
              <a:defRPr/>
            </a:pPr>
            <a:r>
              <a:rPr lang="en-US" altLang="ja-JP" sz="1200" dirty="0">
                <a:solidFill>
                  <a:prstClr val="black"/>
                </a:solidFill>
                <a:latin typeface="メイリオ" panose="020B0604030504040204" pitchFamily="50" charset="-128"/>
                <a:ea typeface="メイリオ" panose="020B0604030504040204" pitchFamily="50" charset="-128"/>
              </a:rPr>
              <a:t>F</a:t>
            </a:r>
            <a:r>
              <a:rPr lang="ja-JP" altLang="en-US" sz="1200" dirty="0">
                <a:solidFill>
                  <a:prstClr val="black"/>
                </a:solidFill>
                <a:latin typeface="メイリオ" panose="020B0604030504040204" pitchFamily="50" charset="-128"/>
                <a:ea typeface="メイリオ" panose="020B0604030504040204" pitchFamily="50" charset="-128"/>
              </a:rPr>
              <a:t>－現在の生活を継続しつつ、意思決定支援の方法を検討</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F0AE0850-D07B-4950-94D5-03E435C48307}"/>
              </a:ext>
            </a:extLst>
          </p:cNvPr>
          <p:cNvSpPr txBox="1"/>
          <p:nvPr/>
        </p:nvSpPr>
        <p:spPr>
          <a:xfrm>
            <a:off x="8069368" y="54039"/>
            <a:ext cx="1014377"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－⑤</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B53F7A14-9E1A-4400-A603-7B679215FF11}"/>
              </a:ext>
            </a:extLst>
          </p:cNvPr>
          <p:cNvCxnSpPr>
            <a:cxnSpLocks/>
          </p:cNvCxnSpPr>
          <p:nvPr/>
        </p:nvCxnSpPr>
        <p:spPr>
          <a:xfrm>
            <a:off x="4525928" y="6078298"/>
            <a:ext cx="4213626"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楕円 12">
            <a:extLst>
              <a:ext uri="{FF2B5EF4-FFF2-40B4-BE49-F238E27FC236}">
                <a16:creationId xmlns:a16="http://schemas.microsoft.com/office/drawing/2014/main" id="{01BCADC0-D499-45EE-B7E5-48ED46A9033C}"/>
              </a:ext>
            </a:extLst>
          </p:cNvPr>
          <p:cNvSpPr/>
          <p:nvPr/>
        </p:nvSpPr>
        <p:spPr>
          <a:xfrm>
            <a:off x="38145" y="28593"/>
            <a:ext cx="360040" cy="307777"/>
          </a:xfrm>
          <a:prstGeom prst="ellipse">
            <a:avLst/>
          </a:prstGeom>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５</a:t>
            </a:r>
            <a:endParaRPr kumimoji="1" lang="en-US" altLang="ja-JP" dirty="0"/>
          </a:p>
        </p:txBody>
      </p:sp>
    </p:spTree>
    <p:extLst>
      <p:ext uri="{BB962C8B-B14F-4D97-AF65-F5344CB8AC3E}">
        <p14:creationId xmlns:p14="http://schemas.microsoft.com/office/powerpoint/2010/main" val="30537535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5316</Words>
  <Application>Microsoft Office PowerPoint</Application>
  <PresentationFormat>画面に合わせる (4:3)</PresentationFormat>
  <Paragraphs>455</Paragraphs>
  <Slides>8</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8</vt:i4>
      </vt:variant>
    </vt:vector>
  </HeadingPairs>
  <TitlesOfParts>
    <vt:vector size="19" baseType="lpstr">
      <vt:lpstr>HG丸ｺﾞｼｯｸM-PRO</vt:lpstr>
      <vt:lpstr>Meiryo UI</vt:lpstr>
      <vt:lpstr>ＭＳ Ｐゴシック</vt:lpstr>
      <vt:lpstr>ＭＳ Ｐ明朝</vt:lpstr>
      <vt:lpstr>ＭＳ ゴシック</vt:lpstr>
      <vt:lpstr>メイリオ</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2025-07-03T04:17:11Z</dcterms:created>
  <dcterms:modified xsi:type="dcterms:W3CDTF">2025-07-03T04:40:55Z</dcterms:modified>
</cp:coreProperties>
</file>