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6"/>
  </p:notesMasterIdLst>
  <p:sldIdLst>
    <p:sldId id="257" r:id="rId2"/>
    <p:sldId id="264" r:id="rId3"/>
    <p:sldId id="265" r:id="rId4"/>
    <p:sldId id="266"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99D2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66" autoAdjust="0"/>
    <p:restoredTop sz="90281" autoAdjust="0"/>
  </p:normalViewPr>
  <p:slideViewPr>
    <p:cSldViewPr snapToGrid="0">
      <p:cViewPr varScale="1">
        <p:scale>
          <a:sx n="70" d="100"/>
          <a:sy n="70" d="100"/>
        </p:scale>
        <p:origin x="12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3803A661-518F-44F3-B462-2D0A09FF72C5}" type="datetimeFigureOut">
              <a:rPr kumimoji="1" lang="ja-JP" altLang="en-US" smtClean="0"/>
              <a:t>2025/7/3</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462F164-E566-4BC8-935F-B7FBEED30F01}" type="slidenum">
              <a:rPr kumimoji="1" lang="ja-JP" altLang="en-US" smtClean="0"/>
              <a:t>‹#›</a:t>
            </a:fld>
            <a:endParaRPr kumimoji="1" lang="ja-JP" altLang="en-US"/>
          </a:p>
        </p:txBody>
      </p:sp>
    </p:spTree>
    <p:extLst>
      <p:ext uri="{BB962C8B-B14F-4D97-AF65-F5344CB8AC3E}">
        <p14:creationId xmlns:p14="http://schemas.microsoft.com/office/powerpoint/2010/main" val="37122491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462F164-E566-4BC8-935F-B7FBEED30F01}" type="slidenum">
              <a:rPr kumimoji="1" lang="ja-JP" altLang="en-US" smtClean="0"/>
              <a:t>1</a:t>
            </a:fld>
            <a:endParaRPr kumimoji="1" lang="ja-JP" altLang="en-US"/>
          </a:p>
        </p:txBody>
      </p:sp>
    </p:spTree>
    <p:extLst>
      <p:ext uri="{BB962C8B-B14F-4D97-AF65-F5344CB8AC3E}">
        <p14:creationId xmlns:p14="http://schemas.microsoft.com/office/powerpoint/2010/main" val="3164788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ACA9441-E778-46E2-9072-D9E0E2A9E1CF}"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41880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298227-1457-4F23-9F49-FEC451472643}"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963726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C769F8-7E42-44CA-834B-58D976EAFCF9}"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60998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CA42C1-6DA8-4E87-8CC9-F7AC1F2432EB}"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08246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424F2-2534-4E2E-98B7-6C01870B28F8}"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45531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FC9F997-8AE3-49E9-A3C8-410953056C30}"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7255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28AA54F-FBA8-4B52-B0B6-90644E938BE0}" type="datetime1">
              <a:rPr kumimoji="1" lang="ja-JP" altLang="en-US" smtClean="0"/>
              <a:t>2025/7/3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3208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42180B-066C-4B33-9866-DF17A2270C18}" type="datetime1">
              <a:rPr kumimoji="1" lang="ja-JP" altLang="en-US" smtClean="0"/>
              <a:t>2025/7/3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72379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6F57DA-19DE-408E-A972-18C83B513BDA}" type="datetime1">
              <a:rPr kumimoji="1" lang="ja-JP" altLang="en-US" smtClean="0"/>
              <a:t>2025/7/3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650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14D222-3872-4908-9588-C6DBCAF12C8A}"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17021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F8910D-4704-4575-A1CE-57C3D2735209}"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64125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7490758-9826-4095-AEED-42F992C26181}" type="datetime1">
              <a:rPr kumimoji="1" lang="ja-JP" altLang="en-US" smtClean="0"/>
              <a:t>2025/7/3</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275497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pref.osaka.lg.jp/o090050/keikakusuishin/syougai-plan/jiritu_shientaisei.htm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a:extLst>
              <a:ext uri="{FF2B5EF4-FFF2-40B4-BE49-F238E27FC236}">
                <a16:creationId xmlns:a16="http://schemas.microsoft.com/office/drawing/2014/main" id="{00FF3359-A92C-46F5-B826-69D52421F8BB}"/>
              </a:ext>
            </a:extLst>
          </p:cNvPr>
          <p:cNvSpPr txBox="1">
            <a:spLocks/>
          </p:cNvSpPr>
          <p:nvPr/>
        </p:nvSpPr>
        <p:spPr>
          <a:xfrm>
            <a:off x="0" y="26112"/>
            <a:ext cx="9137847" cy="318499"/>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令和６年度　入所施設利用者への意向調査</a:t>
            </a:r>
          </a:p>
        </p:txBody>
      </p:sp>
      <p:sp>
        <p:nvSpPr>
          <p:cNvPr id="2" name="スライド番号プレースホルダー 1"/>
          <p:cNvSpPr>
            <a:spLocks noGrp="1"/>
          </p:cNvSpPr>
          <p:nvPr>
            <p:ph type="sldNum" sz="quarter" idx="12"/>
          </p:nvPr>
        </p:nvSpPr>
        <p:spPr>
          <a:xfrm>
            <a:off x="7086600" y="6507803"/>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9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9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9" name="コンテンツ プレースホルダー 2">
            <a:extLst>
              <a:ext uri="{FF2B5EF4-FFF2-40B4-BE49-F238E27FC236}">
                <a16:creationId xmlns:a16="http://schemas.microsoft.com/office/drawing/2014/main" id="{6732027B-2973-1075-4E94-BE7E148E342C}"/>
              </a:ext>
            </a:extLst>
          </p:cNvPr>
          <p:cNvSpPr txBox="1">
            <a:spLocks/>
          </p:cNvSpPr>
          <p:nvPr/>
        </p:nvSpPr>
        <p:spPr bwMode="auto">
          <a:xfrm>
            <a:off x="44646" y="1965963"/>
            <a:ext cx="9073716" cy="4809947"/>
          </a:xfrm>
          <a:prstGeom prst="rect">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marR="0" lvl="0" indent="0" algn="l" defTabSz="914400" rtl="0" eaLnBrk="0" fontAlgn="base" latinLnBrk="0" hangingPunct="0">
              <a:lnSpc>
                <a:spcPts val="1800"/>
              </a:lnSpc>
              <a:spcBef>
                <a:spcPct val="20000"/>
              </a:spcBef>
              <a:spcAft>
                <a:spcPct val="0"/>
              </a:spcAft>
              <a:buClr>
                <a:srgbClr val="E7E6E6"/>
              </a:buClr>
              <a:buSzPct val="75000"/>
              <a:buFont typeface="Wingdings" panose="05000000000000000000" pitchFamily="2" charset="2"/>
              <a:buNone/>
              <a:tabLst/>
              <a:defRPr/>
            </a:pPr>
            <a:r>
              <a:rPr kumimoji="1" lang="ja-JP" altLang="en-US" sz="12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◆対　　象：府内</a:t>
            </a:r>
            <a:r>
              <a:rPr lang="ja-JP" altLang="en-US" sz="1200" kern="0" dirty="0">
                <a:latin typeface="メイリオ" panose="020B0604030504040204" pitchFamily="50" charset="-128"/>
                <a:ea typeface="メイリオ" panose="020B0604030504040204" pitchFamily="50" charset="-128"/>
              </a:rPr>
              <a:t>障がい者支援施設入所者及び事業者　　　</a:t>
            </a:r>
            <a:r>
              <a:rPr kumimoji="1" lang="ja-JP" altLang="en-US" sz="12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　</a:t>
            </a:r>
            <a:br>
              <a:rPr kumimoji="1" lang="en-US" altLang="ja-JP" sz="12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br>
            <a:r>
              <a:rPr kumimoji="1" lang="ja-JP" altLang="en-US" sz="12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◆調査時期：令和７年２月から３月（令和７年２月１日時点）　</a:t>
            </a:r>
            <a:endParaRPr kumimoji="1" lang="en-US" altLang="ja-JP" sz="12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0" marR="0" lvl="0" indent="0" algn="l" defTabSz="914400" rtl="0" eaLnBrk="0" fontAlgn="base" latinLnBrk="0" hangingPunct="0">
              <a:lnSpc>
                <a:spcPts val="1800"/>
              </a:lnSpc>
              <a:spcBef>
                <a:spcPts val="0"/>
              </a:spcBef>
              <a:spcAft>
                <a:spcPct val="0"/>
              </a:spcAft>
              <a:buClr>
                <a:srgbClr val="E7E6E6"/>
              </a:buClr>
              <a:buSzPct val="75000"/>
              <a:buFont typeface="Wingdings" panose="05000000000000000000" pitchFamily="2" charset="2"/>
              <a:buNone/>
              <a:tabLst/>
              <a:defRPr/>
            </a:pPr>
            <a:r>
              <a:rPr kumimoji="1" lang="ja-JP" altLang="en-US" sz="12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◆調査方法：障がい者支援施設へ調査票をデータで送付。施設が本人から得た回答内容を集約して提出。</a:t>
            </a:r>
          </a:p>
          <a:p>
            <a:pPr marL="0" marR="0" lvl="0" indent="0" algn="l" defTabSz="914400" rtl="0" eaLnBrk="0" fontAlgn="base" latinLnBrk="0" hangingPunct="0">
              <a:spcBef>
                <a:spcPct val="20000"/>
              </a:spcBef>
              <a:spcAft>
                <a:spcPct val="0"/>
              </a:spcAft>
              <a:buClr>
                <a:srgbClr val="E7E6E6"/>
              </a:buClr>
              <a:buSzPct val="75000"/>
              <a:buFont typeface="Wingdings" panose="05000000000000000000" pitchFamily="2" charset="2"/>
              <a:buNone/>
              <a:tabLst/>
              <a:defRPr/>
            </a:pPr>
            <a:r>
              <a:rPr kumimoji="1" lang="ja-JP" altLang="en-US" sz="12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◆調査項目：全</a:t>
            </a:r>
            <a:r>
              <a:rPr lang="en-US" altLang="ja-JP" sz="1200" kern="0" dirty="0">
                <a:latin typeface="メイリオ" panose="020B0604030504040204" pitchFamily="50" charset="-128"/>
                <a:ea typeface="メイリオ" panose="020B0604030504040204" pitchFamily="50" charset="-128"/>
              </a:rPr>
              <a:t>20</a:t>
            </a:r>
            <a:r>
              <a:rPr kumimoji="1" lang="ja-JP" altLang="en-US" sz="12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問</a:t>
            </a:r>
            <a:endParaRPr kumimoji="1" lang="en-US" altLang="ja-JP" sz="12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0" marR="0" lvl="0" indent="0" algn="l" defTabSz="914400" rtl="0" eaLnBrk="0" fontAlgn="base" latinLnBrk="0" hangingPunct="0">
              <a:spcBef>
                <a:spcPct val="20000"/>
              </a:spcBef>
              <a:spcAft>
                <a:spcPct val="0"/>
              </a:spcAft>
              <a:buClr>
                <a:srgbClr val="E7E6E6"/>
              </a:buClr>
              <a:buSzPct val="75000"/>
              <a:buFont typeface="Wingdings" panose="05000000000000000000" pitchFamily="2" charset="2"/>
              <a:buNone/>
              <a:tabLst/>
              <a:defRPr/>
            </a:pPr>
            <a:r>
              <a:rPr lang="ja-JP" altLang="en-US" sz="1200" kern="0" dirty="0">
                <a:solidFill>
                  <a:prstClr val="black"/>
                </a:solidFill>
                <a:latin typeface="メイリオ" panose="020B0604030504040204" pitchFamily="50" charset="-128"/>
                <a:ea typeface="メイリオ" panose="020B0604030504040204" pitchFamily="50" charset="-128"/>
              </a:rPr>
              <a:t>　　１ 入所者に関する質問（①他府県からの入所者を含む。②③は府内市町村が援護の実施者である場合のみ対象。）</a:t>
            </a:r>
          </a:p>
          <a:p>
            <a:pPr marL="0" marR="0" lvl="0" indent="0" algn="l" defTabSz="914400" rtl="0" eaLnBrk="0" fontAlgn="base" latinLnBrk="0" hangingPunct="0">
              <a:spcBef>
                <a:spcPct val="20000"/>
              </a:spcBef>
              <a:spcAft>
                <a:spcPct val="0"/>
              </a:spcAft>
              <a:buClr>
                <a:srgbClr val="E7E6E6"/>
              </a:buClr>
              <a:buSzPct val="75000"/>
              <a:buFont typeface="Wingdings" panose="05000000000000000000" pitchFamily="2" charset="2"/>
              <a:buNone/>
              <a:tabLst/>
              <a:defRPr/>
            </a:pPr>
            <a:r>
              <a:rPr lang="ja-JP" altLang="en-US" sz="1200" kern="0" dirty="0">
                <a:solidFill>
                  <a:prstClr val="black"/>
                </a:solidFill>
                <a:latin typeface="メイリオ" panose="020B0604030504040204" pitchFamily="50" charset="-128"/>
                <a:ea typeface="メイリオ" panose="020B0604030504040204" pitchFamily="50" charset="-128"/>
              </a:rPr>
              <a:t>　　　 ①基本情報　</a:t>
            </a:r>
            <a:r>
              <a:rPr lang="en-US" altLang="ja-JP" sz="1200" kern="0" dirty="0">
                <a:solidFill>
                  <a:prstClr val="black"/>
                </a:solidFill>
                <a:latin typeface="メイリオ" panose="020B0604030504040204" pitchFamily="50" charset="-128"/>
                <a:ea typeface="メイリオ" panose="020B0604030504040204" pitchFamily="50" charset="-128"/>
              </a:rPr>
              <a:t>(</a:t>
            </a:r>
            <a:r>
              <a:rPr lang="ja-JP" altLang="en-US" sz="1000" kern="0" dirty="0">
                <a:solidFill>
                  <a:prstClr val="black"/>
                </a:solidFill>
                <a:latin typeface="メイリオ" panose="020B0604030504040204" pitchFamily="50" charset="-128"/>
                <a:ea typeface="メイリオ" panose="020B0604030504040204" pitchFamily="50" charset="-128"/>
              </a:rPr>
              <a:t>問１～６</a:t>
            </a:r>
            <a:r>
              <a:rPr lang="en-US" altLang="ja-JP" sz="1000" kern="0" dirty="0">
                <a:solidFill>
                  <a:prstClr val="black"/>
                </a:solidFill>
                <a:latin typeface="メイリオ" panose="020B0604030504040204" pitchFamily="50" charset="-128"/>
                <a:ea typeface="メイリオ" panose="020B0604030504040204" pitchFamily="50" charset="-128"/>
              </a:rPr>
              <a:t>)</a:t>
            </a:r>
            <a:endParaRPr lang="ja-JP" altLang="en-US" sz="1000" kern="0"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0" fontAlgn="base" latinLnBrk="0" hangingPunct="0">
              <a:spcBef>
                <a:spcPct val="20000"/>
              </a:spcBef>
              <a:spcAft>
                <a:spcPct val="0"/>
              </a:spcAft>
              <a:buClr>
                <a:srgbClr val="E7E6E6"/>
              </a:buClr>
              <a:buSzPct val="75000"/>
              <a:buFont typeface="Wingdings" panose="05000000000000000000" pitchFamily="2" charset="2"/>
              <a:buNone/>
              <a:tabLst/>
              <a:defRPr/>
            </a:pPr>
            <a:r>
              <a:rPr lang="ja-JP" altLang="en-US" sz="1200" kern="0" dirty="0">
                <a:solidFill>
                  <a:prstClr val="black"/>
                </a:solidFill>
                <a:latin typeface="メイリオ" panose="020B0604030504040204" pitchFamily="50" charset="-128"/>
                <a:ea typeface="メイリオ" panose="020B0604030504040204" pitchFamily="50" charset="-128"/>
              </a:rPr>
              <a:t>          ②本人への質問（暮らしたい場所、今の施設で暮らしたい場合はその理由等）  </a:t>
            </a:r>
            <a:r>
              <a:rPr lang="en-US" altLang="ja-JP" sz="1200" kern="0" dirty="0">
                <a:solidFill>
                  <a:prstClr val="black"/>
                </a:solidFill>
                <a:latin typeface="メイリオ" panose="020B0604030504040204" pitchFamily="50" charset="-128"/>
                <a:ea typeface="メイリオ" panose="020B0604030504040204" pitchFamily="50" charset="-128"/>
              </a:rPr>
              <a:t>(</a:t>
            </a:r>
            <a:r>
              <a:rPr lang="ja-JP" altLang="en-US" sz="1000" kern="0" dirty="0">
                <a:solidFill>
                  <a:prstClr val="black"/>
                </a:solidFill>
                <a:latin typeface="メイリオ" panose="020B0604030504040204" pitchFamily="50" charset="-128"/>
                <a:ea typeface="メイリオ" panose="020B0604030504040204" pitchFamily="50" charset="-128"/>
              </a:rPr>
              <a:t>問</a:t>
            </a:r>
            <a:r>
              <a:rPr lang="en-US" altLang="ja-JP" sz="1000" kern="0" dirty="0">
                <a:solidFill>
                  <a:prstClr val="black"/>
                </a:solidFill>
                <a:latin typeface="メイリオ" panose="020B0604030504040204" pitchFamily="50" charset="-128"/>
                <a:ea typeface="メイリオ" panose="020B0604030504040204" pitchFamily="50" charset="-128"/>
              </a:rPr>
              <a:t>7</a:t>
            </a:r>
            <a:r>
              <a:rPr lang="ja-JP" altLang="en-US" sz="1000" kern="0" dirty="0">
                <a:solidFill>
                  <a:prstClr val="black"/>
                </a:solidFill>
                <a:latin typeface="メイリオ" panose="020B0604030504040204" pitchFamily="50" charset="-128"/>
                <a:ea typeface="メイリオ" panose="020B0604030504040204" pitchFamily="50" charset="-128"/>
              </a:rPr>
              <a:t>～</a:t>
            </a:r>
            <a:r>
              <a:rPr lang="en-US" altLang="ja-JP" sz="1000" kern="0" dirty="0">
                <a:solidFill>
                  <a:prstClr val="black"/>
                </a:solidFill>
                <a:latin typeface="メイリオ" panose="020B0604030504040204" pitchFamily="50" charset="-128"/>
                <a:ea typeface="メイリオ" panose="020B0604030504040204" pitchFamily="50" charset="-128"/>
              </a:rPr>
              <a:t>11)</a:t>
            </a:r>
            <a:endParaRPr lang="ja-JP" altLang="en-US" sz="1000" kern="0"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0" fontAlgn="base" latinLnBrk="0" hangingPunct="0">
              <a:spcBef>
                <a:spcPct val="20000"/>
              </a:spcBef>
              <a:spcAft>
                <a:spcPct val="0"/>
              </a:spcAft>
              <a:buClr>
                <a:srgbClr val="E7E6E6"/>
              </a:buClr>
              <a:buSzPct val="75000"/>
              <a:buFont typeface="Wingdings" panose="05000000000000000000" pitchFamily="2" charset="2"/>
              <a:buNone/>
              <a:tabLst/>
              <a:defRPr/>
            </a:pPr>
            <a:r>
              <a:rPr lang="ja-JP" altLang="en-US" sz="1200" kern="0" dirty="0">
                <a:solidFill>
                  <a:prstClr val="black"/>
                </a:solidFill>
                <a:latin typeface="メイリオ" panose="020B0604030504040204" pitchFamily="50" charset="-128"/>
                <a:ea typeface="メイリオ" panose="020B0604030504040204" pitchFamily="50" charset="-128"/>
              </a:rPr>
              <a:t>　　　 ③支援者への質問（本人の地域生活移行は可能か等）      </a:t>
            </a:r>
            <a:r>
              <a:rPr lang="en-US" altLang="ja-JP" sz="1200" kern="0" dirty="0">
                <a:solidFill>
                  <a:prstClr val="black"/>
                </a:solidFill>
                <a:latin typeface="メイリオ" panose="020B0604030504040204" pitchFamily="50" charset="-128"/>
                <a:ea typeface="メイリオ" panose="020B0604030504040204" pitchFamily="50" charset="-128"/>
              </a:rPr>
              <a:t>(</a:t>
            </a:r>
            <a:r>
              <a:rPr lang="ja-JP" altLang="en-US" sz="1000" kern="0" dirty="0">
                <a:solidFill>
                  <a:prstClr val="black"/>
                </a:solidFill>
                <a:latin typeface="メイリオ" panose="020B0604030504040204" pitchFamily="50" charset="-128"/>
                <a:ea typeface="メイリオ" panose="020B0604030504040204" pitchFamily="50" charset="-128"/>
              </a:rPr>
              <a:t>問</a:t>
            </a:r>
            <a:r>
              <a:rPr lang="en-US" altLang="ja-JP" sz="1000" kern="0" dirty="0">
                <a:solidFill>
                  <a:prstClr val="black"/>
                </a:solidFill>
                <a:latin typeface="メイリオ" panose="020B0604030504040204" pitchFamily="50" charset="-128"/>
                <a:ea typeface="メイリオ" panose="020B0604030504040204" pitchFamily="50" charset="-128"/>
              </a:rPr>
              <a:t>12</a:t>
            </a:r>
            <a:r>
              <a:rPr lang="ja-JP" altLang="en-US" sz="1000" kern="0" dirty="0">
                <a:solidFill>
                  <a:prstClr val="black"/>
                </a:solidFill>
                <a:latin typeface="メイリオ" panose="020B0604030504040204" pitchFamily="50" charset="-128"/>
                <a:ea typeface="メイリオ" panose="020B0604030504040204" pitchFamily="50" charset="-128"/>
              </a:rPr>
              <a:t>～</a:t>
            </a:r>
            <a:r>
              <a:rPr lang="en-US" altLang="ja-JP" sz="1000" kern="0" dirty="0">
                <a:solidFill>
                  <a:prstClr val="black"/>
                </a:solidFill>
                <a:latin typeface="メイリオ" panose="020B0604030504040204" pitchFamily="50" charset="-128"/>
                <a:ea typeface="メイリオ" panose="020B0604030504040204" pitchFamily="50" charset="-128"/>
              </a:rPr>
              <a:t>16)</a:t>
            </a:r>
            <a:endParaRPr lang="ja-JP" altLang="en-US" sz="1000" kern="0"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0" fontAlgn="base" latinLnBrk="0" hangingPunct="0">
              <a:spcBef>
                <a:spcPct val="20000"/>
              </a:spcBef>
              <a:spcAft>
                <a:spcPct val="0"/>
              </a:spcAft>
              <a:buClr>
                <a:srgbClr val="E7E6E6"/>
              </a:buClr>
              <a:buSzPct val="75000"/>
              <a:buFont typeface="Wingdings" panose="05000000000000000000" pitchFamily="2" charset="2"/>
              <a:buNone/>
              <a:tabLst/>
              <a:defRPr/>
            </a:pPr>
            <a:r>
              <a:rPr lang="ja-JP" altLang="en-US" sz="1200" kern="0" dirty="0">
                <a:solidFill>
                  <a:prstClr val="black"/>
                </a:solidFill>
                <a:latin typeface="メイリオ" panose="020B0604030504040204" pitchFamily="50" charset="-128"/>
                <a:ea typeface="メイリオ" panose="020B0604030504040204" pitchFamily="50" charset="-128"/>
              </a:rPr>
              <a:t>　　２ 事業所の基本情報や地域生活移行の課題等に関する質問　</a:t>
            </a:r>
            <a:r>
              <a:rPr lang="en-US" altLang="ja-JP" sz="1200" kern="0" dirty="0">
                <a:solidFill>
                  <a:prstClr val="black"/>
                </a:solidFill>
                <a:latin typeface="メイリオ" panose="020B0604030504040204" pitchFamily="50" charset="-128"/>
                <a:ea typeface="メイリオ" panose="020B0604030504040204" pitchFamily="50" charset="-128"/>
              </a:rPr>
              <a:t>(</a:t>
            </a:r>
            <a:r>
              <a:rPr lang="ja-JP" altLang="en-US" sz="1000" kern="0" dirty="0">
                <a:solidFill>
                  <a:prstClr val="black"/>
                </a:solidFill>
                <a:latin typeface="メイリオ" panose="020B0604030504040204" pitchFamily="50" charset="-128"/>
                <a:ea typeface="メイリオ" panose="020B0604030504040204" pitchFamily="50" charset="-128"/>
              </a:rPr>
              <a:t>問</a:t>
            </a:r>
            <a:r>
              <a:rPr lang="en-US" altLang="ja-JP" sz="1000" kern="0" dirty="0">
                <a:solidFill>
                  <a:prstClr val="black"/>
                </a:solidFill>
                <a:latin typeface="メイリオ" panose="020B0604030504040204" pitchFamily="50" charset="-128"/>
                <a:ea typeface="メイリオ" panose="020B0604030504040204" pitchFamily="50" charset="-128"/>
              </a:rPr>
              <a:t>17</a:t>
            </a:r>
            <a:r>
              <a:rPr lang="ja-JP" altLang="en-US" sz="1000" kern="0" dirty="0">
                <a:solidFill>
                  <a:prstClr val="black"/>
                </a:solidFill>
                <a:latin typeface="メイリオ" panose="020B0604030504040204" pitchFamily="50" charset="-128"/>
                <a:ea typeface="メイリオ" panose="020B0604030504040204" pitchFamily="50" charset="-128"/>
              </a:rPr>
              <a:t>～</a:t>
            </a:r>
            <a:r>
              <a:rPr lang="en-US" altLang="ja-JP" sz="1000" kern="0" dirty="0">
                <a:solidFill>
                  <a:prstClr val="black"/>
                </a:solidFill>
                <a:latin typeface="メイリオ" panose="020B0604030504040204" pitchFamily="50" charset="-128"/>
                <a:ea typeface="メイリオ" panose="020B0604030504040204" pitchFamily="50" charset="-128"/>
              </a:rPr>
              <a:t>20)</a:t>
            </a:r>
          </a:p>
          <a:p>
            <a:pPr marL="0" lvl="0" indent="0" defTabSz="914400">
              <a:spcBef>
                <a:spcPts val="600"/>
              </a:spcBef>
              <a:buClr>
                <a:srgbClr val="00007D"/>
              </a:buClr>
              <a:buNone/>
              <a:defRPr/>
            </a:pPr>
            <a:r>
              <a:rPr lang="ja-JP" altLang="en-US" sz="1200" kern="0" dirty="0">
                <a:solidFill>
                  <a:srgbClr val="000000"/>
                </a:solidFill>
                <a:latin typeface="メイリオ" panose="020B0604030504040204" pitchFamily="50" charset="-128"/>
                <a:ea typeface="メイリオ" panose="020B0604030504040204" pitchFamily="50" charset="-128"/>
              </a:rPr>
              <a:t>◆調査のポイント</a:t>
            </a:r>
            <a:endParaRPr lang="en-US" altLang="ja-JP" sz="1200" kern="0" dirty="0">
              <a:solidFill>
                <a:srgbClr val="000000"/>
              </a:solidFill>
              <a:latin typeface="メイリオ" panose="020B0604030504040204" pitchFamily="50" charset="-128"/>
              <a:ea typeface="メイリオ" panose="020B0604030504040204" pitchFamily="50" charset="-128"/>
            </a:endParaRPr>
          </a:p>
          <a:p>
            <a:pPr marL="0" lvl="0" indent="0" defTabSz="914400">
              <a:spcBef>
                <a:spcPts val="0"/>
              </a:spcBef>
              <a:buClr>
                <a:srgbClr val="00007D"/>
              </a:buClr>
              <a:buNone/>
              <a:defRPr/>
            </a:pPr>
            <a:r>
              <a:rPr lang="ja-JP" altLang="en-US" sz="1200" kern="0" dirty="0">
                <a:solidFill>
                  <a:srgbClr val="000000"/>
                </a:solidFill>
                <a:latin typeface="メイリオ" panose="020B0604030504040204" pitchFamily="50" charset="-128"/>
                <a:ea typeface="メイリオ" panose="020B0604030504040204" pitchFamily="50" charset="-128"/>
              </a:rPr>
              <a:t>・本人への確認方法は、本人独自のコミュニケーションでやり取りする場合も含む。</a:t>
            </a:r>
            <a:endParaRPr lang="en-US" altLang="ja-JP" sz="1200" kern="0" dirty="0">
              <a:solidFill>
                <a:srgbClr val="000000"/>
              </a:solidFill>
              <a:latin typeface="メイリオ" panose="020B0604030504040204" pitchFamily="50" charset="-128"/>
              <a:ea typeface="メイリオ" panose="020B0604030504040204" pitchFamily="50" charset="-128"/>
            </a:endParaRPr>
          </a:p>
          <a:p>
            <a:pPr marL="92075" lvl="0" indent="-92075" defTabSz="914400">
              <a:spcBef>
                <a:spcPts val="0"/>
              </a:spcBef>
              <a:buClr>
                <a:srgbClr val="00007D"/>
              </a:buClr>
              <a:buNone/>
              <a:defRPr/>
            </a:pPr>
            <a:r>
              <a:rPr lang="ja-JP" altLang="en-US" sz="1200" kern="0" dirty="0">
                <a:solidFill>
                  <a:srgbClr val="000000"/>
                </a:solidFill>
                <a:latin typeface="メイリオ" panose="020B0604030504040204" pitchFamily="50" charset="-128"/>
                <a:ea typeface="メイリオ" panose="020B0604030504040204" pitchFamily="50" charset="-128"/>
              </a:rPr>
              <a:t>・地域生活移行が可能か難しいかの判断は、単純にサービス事業所の空きがない場合は「可能」とし、生活したい地域にサービス事業所はあっても本人に必要な支援等が受けられる見込みが少ない場合は「難しい」とする。</a:t>
            </a:r>
            <a:endParaRPr lang="en-US" altLang="ja-JP" sz="1200" kern="0" dirty="0">
              <a:solidFill>
                <a:srgbClr val="000000"/>
              </a:solidFill>
              <a:latin typeface="メイリオ" panose="020B0604030504040204" pitchFamily="50" charset="-128"/>
              <a:ea typeface="メイリオ" panose="020B0604030504040204" pitchFamily="50" charset="-128"/>
            </a:endParaRPr>
          </a:p>
          <a:p>
            <a:pPr marL="92075" lvl="0" indent="-92075" defTabSz="914400">
              <a:spcBef>
                <a:spcPts val="600"/>
              </a:spcBef>
              <a:buClr>
                <a:srgbClr val="00007D"/>
              </a:buClr>
              <a:buNone/>
              <a:defRPr/>
            </a:pPr>
            <a:r>
              <a:rPr lang="ja-JP" altLang="en-US" sz="1200" kern="0" dirty="0">
                <a:solidFill>
                  <a:srgbClr val="000000"/>
                </a:solidFill>
                <a:latin typeface="メイリオ" panose="020B0604030504040204" pitchFamily="50" charset="-128"/>
                <a:ea typeface="メイリオ" panose="020B0604030504040204" pitchFamily="50" charset="-128"/>
              </a:rPr>
              <a:t>◆調査結果区分について</a:t>
            </a:r>
            <a:endParaRPr lang="en-US" altLang="ja-JP" sz="1200" kern="0" dirty="0">
              <a:solidFill>
                <a:srgbClr val="000000"/>
              </a:solidFill>
              <a:latin typeface="メイリオ" panose="020B0604030504040204" pitchFamily="50" charset="-128"/>
              <a:ea typeface="メイリオ" panose="020B0604030504040204" pitchFamily="50" charset="-128"/>
            </a:endParaRPr>
          </a:p>
          <a:p>
            <a:pPr marL="92075" lvl="0" indent="-92075" defTabSz="914400">
              <a:spcBef>
                <a:spcPts val="0"/>
              </a:spcBef>
              <a:buClr>
                <a:srgbClr val="00007D"/>
              </a:buClr>
              <a:buNone/>
              <a:defRPr/>
            </a:pPr>
            <a:r>
              <a:rPr lang="ja-JP" altLang="en-US" sz="1200" kern="0" dirty="0">
                <a:solidFill>
                  <a:srgbClr val="000000"/>
                </a:solidFill>
                <a:latin typeface="メイリオ" panose="020B0604030504040204" pitchFamily="50" charset="-128"/>
                <a:ea typeface="メイリオ" panose="020B0604030504040204" pitchFamily="50" charset="-128"/>
              </a:rPr>
              <a:t>・本人の意向と施設職員による地域生活移行の可能性の判断をもとに、必要な支援について区分。</a:t>
            </a:r>
            <a:endParaRPr lang="en-US" altLang="ja-JP" sz="1200" kern="0" dirty="0">
              <a:solidFill>
                <a:srgbClr val="000000"/>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331C4D64-DC62-C3B5-D563-857E7091CE3E}"/>
              </a:ext>
            </a:extLst>
          </p:cNvPr>
          <p:cNvSpPr/>
          <p:nvPr/>
        </p:nvSpPr>
        <p:spPr>
          <a:xfrm>
            <a:off x="59438" y="1674631"/>
            <a:ext cx="1588764" cy="2794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mn-cs"/>
              </a:rPr>
              <a:t>２．</a:t>
            </a:r>
            <a:r>
              <a:rPr kumimoji="1" lang="ja-JP" altLang="en-US" sz="1300" b="1" dirty="0">
                <a:solidFill>
                  <a:srgbClr val="FFFFFF"/>
                </a:solidFill>
                <a:latin typeface="メイリオ" panose="020B0604030504040204" pitchFamily="50" charset="-128"/>
                <a:ea typeface="メイリオ" panose="020B0604030504040204" pitchFamily="50" charset="-128"/>
              </a:rPr>
              <a:t>実施内容</a:t>
            </a:r>
            <a:endParaRPr kumimoji="1" lang="ja-JP" altLang="en-US" sz="13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sp>
        <p:nvSpPr>
          <p:cNvPr id="11" name="コンテンツ プレースホルダー 2">
            <a:extLst>
              <a:ext uri="{FF2B5EF4-FFF2-40B4-BE49-F238E27FC236}">
                <a16:creationId xmlns:a16="http://schemas.microsoft.com/office/drawing/2014/main" id="{6732027B-2973-1075-4E94-BE7E148E342C}"/>
              </a:ext>
            </a:extLst>
          </p:cNvPr>
          <p:cNvSpPr txBox="1">
            <a:spLocks/>
          </p:cNvSpPr>
          <p:nvPr/>
        </p:nvSpPr>
        <p:spPr bwMode="auto">
          <a:xfrm>
            <a:off x="44646" y="609790"/>
            <a:ext cx="9073716" cy="1000626"/>
          </a:xfrm>
          <a:prstGeom prst="rect">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lvl="0" indent="0" defTabSz="914400">
              <a:buClr>
                <a:srgbClr val="E7E6E6"/>
              </a:buClr>
              <a:buNone/>
              <a:defRPr/>
            </a:pPr>
            <a:r>
              <a:rPr lang="ja-JP" altLang="en-US" sz="1200" dirty="0">
                <a:solidFill>
                  <a:prstClr val="black"/>
                </a:solidFill>
                <a:latin typeface="メイリオ" panose="020B0604030504040204" pitchFamily="50" charset="-128"/>
                <a:ea typeface="メイリオ" panose="020B0604030504040204" pitchFamily="50" charset="-128"/>
              </a:rPr>
              <a:t>　大阪府では、障がい福祉施策の最重点施策として入所施設からの地域生活移行を掲げており、大阪府障がい福祉計画において、施設入所者の地域生活移行者数について目標値を掲げている。</a:t>
            </a:r>
            <a:endParaRPr lang="en-US" altLang="ja-JP" sz="1200" dirty="0">
              <a:solidFill>
                <a:prstClr val="black"/>
              </a:solidFill>
              <a:latin typeface="メイリオ" panose="020B0604030504040204" pitchFamily="50" charset="-128"/>
              <a:ea typeface="メイリオ" panose="020B0604030504040204" pitchFamily="50" charset="-128"/>
            </a:endParaRPr>
          </a:p>
          <a:p>
            <a:pPr marL="0" lvl="0" indent="0" defTabSz="914400">
              <a:buClr>
                <a:srgbClr val="E7E6E6"/>
              </a:buClr>
              <a:buNone/>
              <a:defRPr/>
            </a:pPr>
            <a:r>
              <a:rPr lang="ja-JP" altLang="en-US" sz="1200" dirty="0">
                <a:solidFill>
                  <a:prstClr val="black"/>
                </a:solidFill>
                <a:latin typeface="メイリオ" panose="020B0604030504040204" pitchFamily="50" charset="-128"/>
                <a:ea typeface="メイリオ" panose="020B0604030504040204" pitchFamily="50" charset="-128"/>
              </a:rPr>
              <a:t>　入所施設からの地域移行については、施設入所者の意向に基づいて地域移行の支援を実施することが重要であることから、施設入所者の暮らしに関する意向調査を定期的に実施し、地域生活への移行を推進する上での基礎資料とし、その調査結果については市町村と共有し、地域移行への取組みに活用するよう働きかけていく。</a:t>
            </a:r>
            <a:endParaRPr kumimoji="1" lang="en-US" altLang="ja-JP"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12" name="正方形/長方形 11">
            <a:extLst>
              <a:ext uri="{FF2B5EF4-FFF2-40B4-BE49-F238E27FC236}">
                <a16:creationId xmlns:a16="http://schemas.microsoft.com/office/drawing/2014/main" id="{331C4D64-DC62-C3B5-D563-857E7091CE3E}"/>
              </a:ext>
            </a:extLst>
          </p:cNvPr>
          <p:cNvSpPr/>
          <p:nvPr/>
        </p:nvSpPr>
        <p:spPr>
          <a:xfrm>
            <a:off x="59438" y="380950"/>
            <a:ext cx="1588764" cy="23139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mn-cs"/>
              </a:rPr>
              <a:t>１．背景・目的</a:t>
            </a:r>
          </a:p>
        </p:txBody>
      </p:sp>
      <p:graphicFrame>
        <p:nvGraphicFramePr>
          <p:cNvPr id="18" name="表 4">
            <a:extLst>
              <a:ext uri="{FF2B5EF4-FFF2-40B4-BE49-F238E27FC236}">
                <a16:creationId xmlns:a16="http://schemas.microsoft.com/office/drawing/2014/main" id="{D10E0843-0106-44D4-9D28-6CAE5C161956}"/>
              </a:ext>
            </a:extLst>
          </p:cNvPr>
          <p:cNvGraphicFramePr>
            <a:graphicFrameLocks noGrp="1"/>
          </p:cNvGraphicFramePr>
          <p:nvPr>
            <p:extLst>
              <p:ext uri="{D42A27DB-BD31-4B8C-83A1-F6EECF244321}">
                <p14:modId xmlns:p14="http://schemas.microsoft.com/office/powerpoint/2010/main" val="899714331"/>
              </p:ext>
            </p:extLst>
          </p:nvPr>
        </p:nvGraphicFramePr>
        <p:xfrm>
          <a:off x="167054" y="5342203"/>
          <a:ext cx="4350082" cy="1108212"/>
        </p:xfrm>
        <a:graphic>
          <a:graphicData uri="http://schemas.openxmlformats.org/drawingml/2006/table">
            <a:tbl>
              <a:tblPr firstRow="1" bandRow="1">
                <a:tableStyleId>{69CF1AB2-1976-4502-BF36-3FF5EA218861}</a:tableStyleId>
              </a:tblPr>
              <a:tblGrid>
                <a:gridCol w="1469722">
                  <a:extLst>
                    <a:ext uri="{9D8B030D-6E8A-4147-A177-3AD203B41FA5}">
                      <a16:colId xmlns:a16="http://schemas.microsoft.com/office/drawing/2014/main" val="4206567204"/>
                    </a:ext>
                  </a:extLst>
                </a:gridCol>
                <a:gridCol w="859536">
                  <a:extLst>
                    <a:ext uri="{9D8B030D-6E8A-4147-A177-3AD203B41FA5}">
                      <a16:colId xmlns:a16="http://schemas.microsoft.com/office/drawing/2014/main" val="4227561102"/>
                    </a:ext>
                  </a:extLst>
                </a:gridCol>
                <a:gridCol w="1216152">
                  <a:extLst>
                    <a:ext uri="{9D8B030D-6E8A-4147-A177-3AD203B41FA5}">
                      <a16:colId xmlns:a16="http://schemas.microsoft.com/office/drawing/2014/main" val="2350263201"/>
                    </a:ext>
                  </a:extLst>
                </a:gridCol>
                <a:gridCol w="804672">
                  <a:extLst>
                    <a:ext uri="{9D8B030D-6E8A-4147-A177-3AD203B41FA5}">
                      <a16:colId xmlns:a16="http://schemas.microsoft.com/office/drawing/2014/main" val="1268467682"/>
                    </a:ext>
                  </a:extLst>
                </a:gridCol>
              </a:tblGrid>
              <a:tr h="371374">
                <a:tc>
                  <a:txBody>
                    <a:bodyPr/>
                    <a:lstStyle/>
                    <a:p>
                      <a:pPr>
                        <a:lnSpc>
                          <a:spcPts val="1500"/>
                        </a:lnSpc>
                      </a:pPr>
                      <a:r>
                        <a:rPr kumimoji="1" lang="en-US" altLang="ja-JP" sz="900" b="0" dirty="0">
                          <a:latin typeface="Calibri" panose="020F0502020204030204" pitchFamily="34" charset="0"/>
                          <a:cs typeface="Calibri" panose="020F0502020204030204" pitchFamily="34" charset="0"/>
                        </a:rPr>
                        <a:t>                      </a:t>
                      </a:r>
                      <a:r>
                        <a:rPr kumimoji="1" lang="ja-JP" altLang="en-US" sz="900" b="0" dirty="0">
                          <a:latin typeface="Calibri" panose="020F0502020204030204" pitchFamily="34" charset="0"/>
                          <a:cs typeface="Calibri" panose="020F0502020204030204" pitchFamily="34" charset="0"/>
                        </a:rPr>
                        <a:t>　</a:t>
                      </a:r>
                      <a:r>
                        <a:rPr kumimoji="1" lang="en-US" altLang="ja-JP" sz="900" b="0" dirty="0">
                          <a:latin typeface="Calibri" panose="020F0502020204030204" pitchFamily="34" charset="0"/>
                          <a:cs typeface="Calibri" panose="020F0502020204030204" pitchFamily="34" charset="0"/>
                        </a:rPr>
                        <a:t> </a:t>
                      </a:r>
                      <a:r>
                        <a:rPr kumimoji="1" lang="ja-JP" altLang="en-US" sz="900" b="0" dirty="0">
                          <a:latin typeface="Calibri" panose="020F0502020204030204" pitchFamily="34" charset="0"/>
                          <a:cs typeface="Calibri" panose="020F0502020204030204" pitchFamily="34" charset="0"/>
                        </a:rPr>
                        <a:t>本人の意向</a:t>
                      </a:r>
                      <a:endParaRPr kumimoji="1" lang="en-US" altLang="ja-JP" sz="900" b="0" dirty="0">
                        <a:latin typeface="Calibri" panose="020F0502020204030204" pitchFamily="34" charset="0"/>
                        <a:cs typeface="Calibri" panose="020F0502020204030204" pitchFamily="34" charset="0"/>
                      </a:endParaRPr>
                    </a:p>
                    <a:p>
                      <a:pPr>
                        <a:lnSpc>
                          <a:spcPts val="1000"/>
                        </a:lnSpc>
                      </a:pPr>
                      <a:r>
                        <a:rPr kumimoji="1" lang="ja-JP" altLang="en-US" sz="900" b="0" dirty="0">
                          <a:latin typeface="Calibri" panose="020F0502020204030204" pitchFamily="34" charset="0"/>
                          <a:cs typeface="Calibri" panose="020F0502020204030204" pitchFamily="34" charset="0"/>
                        </a:rPr>
                        <a:t>移行可能性</a:t>
                      </a:r>
                    </a:p>
                  </a:txBody>
                  <a:tcPr>
                    <a:lnTlToBr w="12700" cap="flat" cmpd="sng" algn="ctr">
                      <a:solidFill>
                        <a:schemeClr val="tx1"/>
                      </a:solidFill>
                      <a:prstDash val="solid"/>
                      <a:round/>
                      <a:headEnd type="none" w="med" len="med"/>
                      <a:tailEnd type="none" w="med" len="med"/>
                    </a:lnTlToBr>
                  </a:tcPr>
                </a:tc>
                <a:tc>
                  <a:txBody>
                    <a:bodyPr/>
                    <a:lstStyle/>
                    <a:p>
                      <a:r>
                        <a:rPr kumimoji="1" lang="ja-JP" altLang="en-US" sz="1000" b="0" dirty="0">
                          <a:solidFill>
                            <a:schemeClr val="tx1"/>
                          </a:solidFill>
                          <a:latin typeface="Calibri" panose="020F0502020204030204" pitchFamily="34" charset="0"/>
                          <a:cs typeface="Calibri" panose="020F0502020204030204" pitchFamily="34" charset="0"/>
                        </a:rPr>
                        <a:t>地域で暮らしたい</a:t>
                      </a:r>
                    </a:p>
                  </a:txBody>
                  <a:tcPr>
                    <a:solidFill>
                      <a:schemeClr val="accent1">
                        <a:lumMod val="40000"/>
                        <a:lumOff val="60000"/>
                      </a:schemeClr>
                    </a:solidFill>
                  </a:tcPr>
                </a:tc>
                <a:tc>
                  <a:txBody>
                    <a:bodyPr/>
                    <a:lstStyle/>
                    <a:p>
                      <a:r>
                        <a:rPr kumimoji="1" lang="ja-JP" altLang="en-US" sz="1000" b="0" dirty="0">
                          <a:solidFill>
                            <a:schemeClr val="tx1"/>
                          </a:solidFill>
                          <a:latin typeface="Calibri" panose="020F0502020204030204" pitchFamily="34" charset="0"/>
                          <a:cs typeface="Calibri" panose="020F0502020204030204" pitchFamily="34" charset="0"/>
                        </a:rPr>
                        <a:t>今の暮らしがよい</a:t>
                      </a:r>
                      <a:endParaRPr kumimoji="1" lang="en-US" altLang="ja-JP" sz="1000" b="0" dirty="0">
                        <a:solidFill>
                          <a:schemeClr val="tx1"/>
                        </a:solidFill>
                        <a:latin typeface="Calibri" panose="020F0502020204030204" pitchFamily="34" charset="0"/>
                        <a:cs typeface="Calibri" panose="020F0502020204030204" pitchFamily="34" charset="0"/>
                      </a:endParaRPr>
                    </a:p>
                    <a:p>
                      <a:r>
                        <a:rPr kumimoji="1" lang="ja-JP" altLang="en-US" sz="1000" b="0" dirty="0">
                          <a:solidFill>
                            <a:schemeClr val="tx1"/>
                          </a:solidFill>
                          <a:latin typeface="Calibri" panose="020F0502020204030204" pitchFamily="34" charset="0"/>
                          <a:cs typeface="Calibri" panose="020F0502020204030204" pitchFamily="34" charset="0"/>
                        </a:rPr>
                        <a:t>・わからない</a:t>
                      </a:r>
                    </a:p>
                  </a:txBody>
                  <a:tcPr>
                    <a:solidFill>
                      <a:schemeClr val="accent1">
                        <a:lumMod val="40000"/>
                        <a:lumOff val="60000"/>
                      </a:schemeClr>
                    </a:solidFill>
                  </a:tcPr>
                </a:tc>
                <a:tc>
                  <a:txBody>
                    <a:bodyPr/>
                    <a:lstStyle/>
                    <a:p>
                      <a:r>
                        <a:rPr kumimoji="1" lang="ja-JP" altLang="en-US" sz="1000" b="0" dirty="0">
                          <a:solidFill>
                            <a:schemeClr val="tx1"/>
                          </a:solidFill>
                          <a:latin typeface="Calibri" panose="020F0502020204030204" pitchFamily="34" charset="0"/>
                          <a:cs typeface="Calibri" panose="020F0502020204030204" pitchFamily="34" charset="0"/>
                        </a:rPr>
                        <a:t>意思確認できず</a:t>
                      </a:r>
                    </a:p>
                  </a:txBody>
                  <a:tcPr>
                    <a:solidFill>
                      <a:schemeClr val="accent1">
                        <a:lumMod val="40000"/>
                        <a:lumOff val="60000"/>
                      </a:schemeClr>
                    </a:solidFill>
                  </a:tcPr>
                </a:tc>
                <a:extLst>
                  <a:ext uri="{0D108BD9-81ED-4DB2-BD59-A6C34878D82A}">
                    <a16:rowId xmlns:a16="http://schemas.microsoft.com/office/drawing/2014/main" val="3230365364"/>
                  </a:ext>
                </a:extLst>
              </a:tr>
              <a:tr h="339466">
                <a:tc>
                  <a:txBody>
                    <a:bodyPr/>
                    <a:lstStyle/>
                    <a:p>
                      <a:r>
                        <a:rPr kumimoji="1" lang="ja-JP" altLang="en-US" sz="1000" dirty="0">
                          <a:latin typeface="Calibri" panose="020F0502020204030204" pitchFamily="34" charset="0"/>
                          <a:cs typeface="Calibri" panose="020F0502020204030204" pitchFamily="34" charset="0"/>
                        </a:rPr>
                        <a:t>地域生活移行が可能</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A</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B</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C</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extLst>
                  <a:ext uri="{0D108BD9-81ED-4DB2-BD59-A6C34878D82A}">
                    <a16:rowId xmlns:a16="http://schemas.microsoft.com/office/drawing/2014/main" val="1607442925"/>
                  </a:ext>
                </a:extLst>
              </a:tr>
              <a:tr h="359806">
                <a:tc>
                  <a:txBody>
                    <a:bodyPr/>
                    <a:lstStyle/>
                    <a:p>
                      <a:r>
                        <a:rPr kumimoji="1" lang="ja-JP" altLang="en-US" sz="1000" dirty="0">
                          <a:latin typeface="Calibri" panose="020F0502020204030204" pitchFamily="34" charset="0"/>
                          <a:cs typeface="Calibri" panose="020F0502020204030204" pitchFamily="34" charset="0"/>
                        </a:rPr>
                        <a:t>地域生活移行は難しい</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D</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E</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F</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extLst>
                  <a:ext uri="{0D108BD9-81ED-4DB2-BD59-A6C34878D82A}">
                    <a16:rowId xmlns:a16="http://schemas.microsoft.com/office/drawing/2014/main" val="3180501155"/>
                  </a:ext>
                </a:extLst>
              </a:tr>
            </a:tbl>
          </a:graphicData>
        </a:graphic>
      </p:graphicFrame>
      <p:sp>
        <p:nvSpPr>
          <p:cNvPr id="19" name="コンテンツ プレースホルダー 2">
            <a:extLst>
              <a:ext uri="{FF2B5EF4-FFF2-40B4-BE49-F238E27FC236}">
                <a16:creationId xmlns:a16="http://schemas.microsoft.com/office/drawing/2014/main" id="{38163A74-0122-4434-A6D0-7F9BA27F14B3}"/>
              </a:ext>
            </a:extLst>
          </p:cNvPr>
          <p:cNvSpPr txBox="1">
            <a:spLocks/>
          </p:cNvSpPr>
          <p:nvPr/>
        </p:nvSpPr>
        <p:spPr bwMode="auto">
          <a:xfrm>
            <a:off x="4588418" y="5418518"/>
            <a:ext cx="4343360" cy="1375473"/>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lvl="0" indent="0" defTabSz="914400">
              <a:buClr>
                <a:srgbClr val="E7E6E6"/>
              </a:buClr>
              <a:buNone/>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－積極的な地域生活移行支援</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lvl="0" indent="0" defTabSz="914400">
              <a:buClr>
                <a:srgbClr val="E7E6E6"/>
              </a:buClr>
              <a:buNone/>
              <a:defRPr/>
            </a:pPr>
            <a:r>
              <a:rPr lang="en-US" altLang="ja-JP" sz="1200" dirty="0">
                <a:solidFill>
                  <a:prstClr val="black"/>
                </a:solidFill>
                <a:latin typeface="メイリオ" panose="020B0604030504040204" pitchFamily="50" charset="-128"/>
                <a:ea typeface="メイリオ" panose="020B0604030504040204" pitchFamily="50" charset="-128"/>
              </a:rPr>
              <a:t>B</a:t>
            </a:r>
            <a:r>
              <a:rPr lang="ja-JP" altLang="en-US" sz="1200" dirty="0">
                <a:solidFill>
                  <a:prstClr val="black"/>
                </a:solidFill>
                <a:latin typeface="メイリオ" panose="020B0604030504040204" pitchFamily="50" charset="-128"/>
                <a:ea typeface="メイリオ" panose="020B0604030504040204" pitchFamily="50" charset="-128"/>
              </a:rPr>
              <a:t>－見学や体験等の地域生活につながる支援</a:t>
            </a:r>
            <a:endParaRPr lang="en-US" altLang="ja-JP" sz="1200" dirty="0">
              <a:solidFill>
                <a:prstClr val="black"/>
              </a:solidFill>
              <a:latin typeface="メイリオ" panose="020B0604030504040204" pitchFamily="50" charset="-128"/>
              <a:ea typeface="メイリオ" panose="020B0604030504040204" pitchFamily="50" charset="-128"/>
            </a:endParaRPr>
          </a:p>
          <a:p>
            <a:pPr marL="0" lvl="0" indent="0" defTabSz="914400">
              <a:buClr>
                <a:srgbClr val="E7E6E6"/>
              </a:buClr>
              <a:buNone/>
              <a:defRPr/>
            </a:pPr>
            <a:r>
              <a:rPr lang="en-US" altLang="ja-JP" sz="1200" dirty="0">
                <a:solidFill>
                  <a:prstClr val="black"/>
                </a:solidFill>
                <a:latin typeface="メイリオ" panose="020B0604030504040204" pitchFamily="50" charset="-128"/>
                <a:ea typeface="メイリオ" panose="020B0604030504040204" pitchFamily="50" charset="-128"/>
              </a:rPr>
              <a:t>C</a:t>
            </a:r>
            <a:r>
              <a:rPr lang="ja-JP" altLang="en-US" sz="1200" dirty="0">
                <a:solidFill>
                  <a:prstClr val="black"/>
                </a:solidFill>
                <a:latin typeface="メイリオ" panose="020B0604030504040204" pitchFamily="50" charset="-128"/>
                <a:ea typeface="メイリオ" panose="020B0604030504040204" pitchFamily="50" charset="-128"/>
              </a:rPr>
              <a:t>－本人の意思決定支援の方法を検討</a:t>
            </a:r>
            <a:endParaRPr lang="en-US" altLang="ja-JP" sz="1200" dirty="0">
              <a:solidFill>
                <a:prstClr val="black"/>
              </a:solidFill>
              <a:latin typeface="メイリオ" panose="020B0604030504040204" pitchFamily="50" charset="-128"/>
              <a:ea typeface="メイリオ" panose="020B0604030504040204" pitchFamily="50" charset="-128"/>
            </a:endParaRPr>
          </a:p>
          <a:p>
            <a:pPr marL="0" lvl="0" indent="0" defTabSz="914400">
              <a:buClr>
                <a:srgbClr val="E7E6E6"/>
              </a:buClr>
              <a:buNone/>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D</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－本人の思いを尊重し、何が阻害要因なのか分析</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lvl="0" indent="0" defTabSz="914400">
              <a:buClr>
                <a:srgbClr val="E7E6E6"/>
              </a:buClr>
              <a:buNone/>
              <a:defRPr/>
            </a:pPr>
            <a:r>
              <a:rPr lang="en-US" altLang="ja-JP" sz="1200" dirty="0">
                <a:solidFill>
                  <a:prstClr val="black"/>
                </a:solidFill>
                <a:latin typeface="メイリオ" panose="020B0604030504040204" pitchFamily="50" charset="-128"/>
                <a:ea typeface="メイリオ" panose="020B0604030504040204" pitchFamily="50" charset="-128"/>
              </a:rPr>
              <a:t>E</a:t>
            </a:r>
            <a:r>
              <a:rPr lang="ja-JP" altLang="en-US" sz="1200" dirty="0">
                <a:solidFill>
                  <a:prstClr val="black"/>
                </a:solidFill>
                <a:latin typeface="メイリオ" panose="020B0604030504040204" pitchFamily="50" charset="-128"/>
                <a:ea typeface="メイリオ" panose="020B0604030504040204" pitchFamily="50" charset="-128"/>
              </a:rPr>
              <a:t>－現在の生活を継続。ただし地域生活の情報提供等は行う</a:t>
            </a:r>
            <a:endParaRPr lang="en-US" altLang="ja-JP" sz="1200" dirty="0">
              <a:solidFill>
                <a:prstClr val="black"/>
              </a:solidFill>
              <a:latin typeface="メイリオ" panose="020B0604030504040204" pitchFamily="50" charset="-128"/>
              <a:ea typeface="メイリオ" panose="020B0604030504040204" pitchFamily="50" charset="-128"/>
            </a:endParaRPr>
          </a:p>
          <a:p>
            <a:pPr marL="0" lvl="0" indent="0" defTabSz="914400">
              <a:buClr>
                <a:srgbClr val="E7E6E6"/>
              </a:buClr>
              <a:buNone/>
              <a:defRPr/>
            </a:pPr>
            <a:r>
              <a:rPr lang="en-US" altLang="ja-JP" sz="1200" dirty="0">
                <a:solidFill>
                  <a:prstClr val="black"/>
                </a:solidFill>
                <a:latin typeface="メイリオ" panose="020B0604030504040204" pitchFamily="50" charset="-128"/>
                <a:ea typeface="メイリオ" panose="020B0604030504040204" pitchFamily="50" charset="-128"/>
              </a:rPr>
              <a:t>F</a:t>
            </a:r>
            <a:r>
              <a:rPr lang="ja-JP" altLang="en-US" sz="1200" dirty="0">
                <a:solidFill>
                  <a:prstClr val="black"/>
                </a:solidFill>
                <a:latin typeface="メイリオ" panose="020B0604030504040204" pitchFamily="50" charset="-128"/>
                <a:ea typeface="メイリオ" panose="020B0604030504040204" pitchFamily="50" charset="-128"/>
              </a:rPr>
              <a:t>－現在の生活を継続しつつ、意思決定支援の方法を検討</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F0AE0850-D07B-4950-94D5-03E435C48307}"/>
              </a:ext>
            </a:extLst>
          </p:cNvPr>
          <p:cNvSpPr txBox="1"/>
          <p:nvPr/>
        </p:nvSpPr>
        <p:spPr>
          <a:xfrm>
            <a:off x="8069368" y="54039"/>
            <a:ext cx="1014377"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資料５</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cxnSp>
        <p:nvCxnSpPr>
          <p:cNvPr id="5" name="直線コネクタ 4">
            <a:extLst>
              <a:ext uri="{FF2B5EF4-FFF2-40B4-BE49-F238E27FC236}">
                <a16:creationId xmlns:a16="http://schemas.microsoft.com/office/drawing/2014/main" id="{B53F7A14-9E1A-4400-A603-7B679215FF11}"/>
              </a:ext>
            </a:extLst>
          </p:cNvPr>
          <p:cNvCxnSpPr>
            <a:cxnSpLocks/>
          </p:cNvCxnSpPr>
          <p:nvPr/>
        </p:nvCxnSpPr>
        <p:spPr>
          <a:xfrm>
            <a:off x="4525928" y="6078298"/>
            <a:ext cx="421362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3753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242657320"/>
              </p:ext>
            </p:extLst>
          </p:nvPr>
        </p:nvGraphicFramePr>
        <p:xfrm>
          <a:off x="93950" y="162133"/>
          <a:ext cx="8921427" cy="6607643"/>
        </p:xfrm>
        <a:graphic>
          <a:graphicData uri="http://schemas.openxmlformats.org/drawingml/2006/table">
            <a:tbl>
              <a:tblPr firstRow="1" bandRow="1">
                <a:tableStyleId>{5A111915-BE36-4E01-A7E5-04B1672EAD32}</a:tableStyleId>
              </a:tblPr>
              <a:tblGrid>
                <a:gridCol w="8921427">
                  <a:extLst>
                    <a:ext uri="{9D8B030D-6E8A-4147-A177-3AD203B41FA5}">
                      <a16:colId xmlns:a16="http://schemas.microsoft.com/office/drawing/2014/main" val="3114873037"/>
                    </a:ext>
                  </a:extLst>
                </a:gridCol>
              </a:tblGrid>
              <a:tr h="312852">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6294791">
                <a:tc>
                  <a:txBody>
                    <a:bodyPr/>
                    <a:lstStyle/>
                    <a:p>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事業所の職員への質問（ご本人の基本情報項目）</a:t>
                      </a:r>
                      <a:r>
                        <a:rPr kumimoji="1" lang="en-US" altLang="ja-JP" sz="1250" dirty="0">
                          <a:latin typeface="Meiryo UI" panose="020B0604030504040204" pitchFamily="50" charset="-128"/>
                          <a:ea typeface="Meiryo UI" panose="020B0604030504040204" pitchFamily="50" charset="-128"/>
                        </a:rPr>
                        <a:t>】</a:t>
                      </a:r>
                    </a:p>
                    <a:p>
                      <a:pPr>
                        <a:spcBef>
                          <a:spcPts val="600"/>
                        </a:spcBef>
                      </a:pPr>
                      <a:r>
                        <a:rPr kumimoji="1" lang="ja-JP" altLang="en-US" sz="1250" dirty="0">
                          <a:latin typeface="Meiryo UI" panose="020B0604030504040204" pitchFamily="50" charset="-128"/>
                          <a:ea typeface="Meiryo UI" panose="020B0604030504040204" pitchFamily="50" charset="-128"/>
                        </a:rPr>
                        <a:t>問１：　ご本人の性別</a:t>
                      </a:r>
                      <a:endParaRPr kumimoji="1" lang="en-US" altLang="ja-JP" sz="1250" dirty="0">
                        <a:latin typeface="Meiryo UI" panose="020B0604030504040204" pitchFamily="50" charset="-128"/>
                        <a:ea typeface="Meiryo UI" panose="020B0604030504040204" pitchFamily="50" charset="-128"/>
                      </a:endParaRPr>
                    </a:p>
                    <a:p>
                      <a:pPr>
                        <a:spcBef>
                          <a:spcPts val="600"/>
                        </a:spcBef>
                      </a:pPr>
                      <a:r>
                        <a:rPr kumimoji="1" lang="ja-JP" altLang="en-US" sz="1250" dirty="0">
                          <a:latin typeface="Meiryo UI" panose="020B0604030504040204" pitchFamily="50" charset="-128"/>
                          <a:ea typeface="Meiryo UI" panose="020B0604030504040204" pitchFamily="50" charset="-128"/>
                        </a:rPr>
                        <a:t>問２：　ご本人の年齢　　調査時点（</a:t>
                      </a:r>
                      <a:r>
                        <a:rPr kumimoji="1" lang="en-US" altLang="ja-JP" sz="1250" dirty="0">
                          <a:latin typeface="Meiryo UI" panose="020B0604030504040204" pitchFamily="50" charset="-128"/>
                          <a:ea typeface="Meiryo UI" panose="020B0604030504040204" pitchFamily="50" charset="-128"/>
                        </a:rPr>
                        <a:t>R</a:t>
                      </a:r>
                      <a:r>
                        <a:rPr kumimoji="1" lang="ja-JP" altLang="en-US" sz="1250" dirty="0">
                          <a:latin typeface="Meiryo UI" panose="020B0604030504040204" pitchFamily="50" charset="-128"/>
                          <a:ea typeface="Meiryo UI" panose="020B0604030504040204" pitchFamily="50" charset="-128"/>
                        </a:rPr>
                        <a:t>７年２月１日）</a:t>
                      </a:r>
                      <a:endParaRPr kumimoji="1" lang="en-US" altLang="ja-JP" sz="1250" dirty="0">
                        <a:latin typeface="Meiryo UI" panose="020B0604030504040204" pitchFamily="50" charset="-128"/>
                        <a:ea typeface="Meiryo UI" panose="020B0604030504040204" pitchFamily="50" charset="-128"/>
                      </a:endParaRPr>
                    </a:p>
                    <a:p>
                      <a:pPr>
                        <a:spcBef>
                          <a:spcPts val="600"/>
                        </a:spcBef>
                      </a:pPr>
                      <a:r>
                        <a:rPr kumimoji="1" lang="ja-JP" altLang="en-US" sz="1250" dirty="0">
                          <a:latin typeface="Meiryo UI" panose="020B0604030504040204" pitchFamily="50" charset="-128"/>
                          <a:ea typeface="Meiryo UI" panose="020B0604030504040204" pitchFamily="50" charset="-128"/>
                        </a:rPr>
                        <a:t>問３：　ご本人の障がい支援区分</a:t>
                      </a:r>
                      <a:endParaRPr kumimoji="1" lang="en-US" altLang="ja-JP" sz="1250" dirty="0">
                        <a:latin typeface="Meiryo UI" panose="020B0604030504040204" pitchFamily="50" charset="-128"/>
                        <a:ea typeface="Meiryo UI" panose="020B0604030504040204" pitchFamily="50" charset="-128"/>
                      </a:endParaRPr>
                    </a:p>
                    <a:p>
                      <a:pPr>
                        <a:spcBef>
                          <a:spcPts val="0"/>
                        </a:spcBef>
                      </a:pPr>
                      <a:r>
                        <a:rPr kumimoji="1" lang="ja-JP" altLang="en-US" sz="1250" dirty="0">
                          <a:latin typeface="Meiryo UI" panose="020B0604030504040204" pitchFamily="50" charset="-128"/>
                          <a:ea typeface="Meiryo UI" panose="020B0604030504040204" pitchFamily="50" charset="-128"/>
                        </a:rPr>
                        <a:t>　　　　　　区分なし・区分１・区分２・区分３・区分４・区分５・区分６</a:t>
                      </a:r>
                      <a:endParaRPr kumimoji="1" lang="en-US" altLang="ja-JP" sz="1250" dirty="0">
                        <a:latin typeface="Meiryo UI" panose="020B0604030504040204" pitchFamily="50" charset="-128"/>
                        <a:ea typeface="Meiryo UI" panose="020B0604030504040204" pitchFamily="50" charset="-128"/>
                      </a:endParaRPr>
                    </a:p>
                    <a:p>
                      <a:pPr>
                        <a:spcBef>
                          <a:spcPts val="600"/>
                        </a:spcBef>
                      </a:pPr>
                      <a:r>
                        <a:rPr kumimoji="1" lang="ja-JP" altLang="en-US" sz="1250" dirty="0">
                          <a:latin typeface="Meiryo UI" panose="020B0604030504040204" pitchFamily="50" charset="-128"/>
                          <a:ea typeface="Meiryo UI" panose="020B0604030504040204" pitchFamily="50" charset="-128"/>
                        </a:rPr>
                        <a:t>問４：　障がい種別</a:t>
                      </a:r>
                      <a:endParaRPr kumimoji="1" lang="en-US" altLang="ja-JP" sz="1250" dirty="0">
                        <a:latin typeface="Meiryo UI" panose="020B0604030504040204" pitchFamily="50" charset="-128"/>
                        <a:ea typeface="Meiryo UI" panose="020B0604030504040204" pitchFamily="50" charset="-128"/>
                      </a:endParaRPr>
                    </a:p>
                    <a:p>
                      <a:pPr>
                        <a:spcBef>
                          <a:spcPts val="0"/>
                        </a:spcBef>
                      </a:pPr>
                      <a:r>
                        <a:rPr kumimoji="1" lang="ja-JP" altLang="en-US" sz="1250" dirty="0">
                          <a:latin typeface="Meiryo UI" panose="020B0604030504040204" pitchFamily="50" charset="-128"/>
                          <a:ea typeface="Meiryo UI" panose="020B0604030504040204" pitchFamily="50" charset="-128"/>
                        </a:rPr>
                        <a:t>　　　　　　身体障がい・知的障がい・精神障がい（高次脳機能障がい以外）・精神障がい（高次脳機能障がい）・難病</a:t>
                      </a:r>
                      <a:endParaRPr kumimoji="1" lang="en-US" altLang="ja-JP" sz="1250" dirty="0">
                        <a:latin typeface="Meiryo UI" panose="020B0604030504040204" pitchFamily="50" charset="-128"/>
                        <a:ea typeface="Meiryo UI" panose="020B0604030504040204" pitchFamily="50" charset="-128"/>
                      </a:endParaRPr>
                    </a:p>
                    <a:p>
                      <a:pPr>
                        <a:spcBef>
                          <a:spcPts val="600"/>
                        </a:spcBef>
                      </a:pPr>
                      <a:r>
                        <a:rPr kumimoji="1" lang="ja-JP" altLang="en-US" sz="1250" dirty="0">
                          <a:latin typeface="Meiryo UI" panose="020B0604030504040204" pitchFamily="50" charset="-128"/>
                          <a:ea typeface="Meiryo UI" panose="020B0604030504040204" pitchFamily="50" charset="-128"/>
                        </a:rPr>
                        <a:t>問５：　ご本人の入所期間（調査時点</a:t>
                      </a:r>
                      <a:r>
                        <a:rPr kumimoji="1" lang="en-US" altLang="ja-JP" sz="1250" dirty="0">
                          <a:latin typeface="Meiryo UI" panose="020B0604030504040204" pitchFamily="50" charset="-128"/>
                          <a:ea typeface="Meiryo UI" panose="020B0604030504040204" pitchFamily="50" charset="-128"/>
                        </a:rPr>
                        <a:t>R</a:t>
                      </a:r>
                      <a:r>
                        <a:rPr kumimoji="1" lang="ja-JP" altLang="en-US" sz="1250" dirty="0">
                          <a:latin typeface="Meiryo UI" panose="020B0604030504040204" pitchFamily="50" charset="-128"/>
                          <a:ea typeface="Meiryo UI" panose="020B0604030504040204" pitchFamily="50" charset="-128"/>
                        </a:rPr>
                        <a:t>７年２月１日）</a:t>
                      </a:r>
                      <a:endParaRPr kumimoji="1" lang="en-US" altLang="ja-JP" sz="1250" dirty="0">
                        <a:latin typeface="Meiryo UI" panose="020B0604030504040204" pitchFamily="50" charset="-128"/>
                        <a:ea typeface="Meiryo UI" panose="020B0604030504040204" pitchFamily="50" charset="-128"/>
                      </a:endParaRPr>
                    </a:p>
                    <a:p>
                      <a:pPr>
                        <a:spcBef>
                          <a:spcPts val="600"/>
                        </a:spcBef>
                      </a:pPr>
                      <a:r>
                        <a:rPr kumimoji="1" lang="ja-JP" altLang="en-US" sz="1250" dirty="0">
                          <a:latin typeface="Meiryo UI" panose="020B0604030504040204" pitchFamily="50" charset="-128"/>
                          <a:ea typeface="Meiryo UI" panose="020B0604030504040204" pitchFamily="50" charset="-128"/>
                        </a:rPr>
                        <a:t>　　　　　　・現施設に入所した年月日</a:t>
                      </a:r>
                      <a:endParaRPr kumimoji="1" lang="en-US" altLang="ja-JP" sz="1250" dirty="0">
                        <a:latin typeface="Meiryo UI" panose="020B0604030504040204" pitchFamily="50" charset="-128"/>
                        <a:ea typeface="Meiryo UI" panose="020B0604030504040204" pitchFamily="50" charset="-128"/>
                      </a:endParaRPr>
                    </a:p>
                    <a:p>
                      <a:pPr>
                        <a:spcBef>
                          <a:spcPts val="600"/>
                        </a:spcBef>
                      </a:pPr>
                      <a:r>
                        <a:rPr kumimoji="1" lang="ja-JP" altLang="en-US" sz="1250" dirty="0">
                          <a:latin typeface="Meiryo UI" panose="020B0604030504040204" pitchFamily="50" charset="-128"/>
                          <a:ea typeface="Meiryo UI" panose="020B0604030504040204" pitchFamily="50" charset="-128"/>
                        </a:rPr>
                        <a:t>　　　　　　・他の施設から継続して入所している期間</a:t>
                      </a:r>
                      <a:endParaRPr kumimoji="1" lang="en-US" altLang="ja-JP" sz="1250" dirty="0">
                        <a:latin typeface="Meiryo UI" panose="020B0604030504040204" pitchFamily="50" charset="-128"/>
                        <a:ea typeface="Meiryo UI" panose="020B0604030504040204" pitchFamily="50" charset="-128"/>
                      </a:endParaRPr>
                    </a:p>
                    <a:p>
                      <a:pPr>
                        <a:spcBef>
                          <a:spcPts val="600"/>
                        </a:spcBef>
                      </a:pPr>
                      <a:r>
                        <a:rPr kumimoji="1" lang="ja-JP" altLang="en-US" sz="1250" dirty="0">
                          <a:latin typeface="Meiryo UI" panose="020B0604030504040204" pitchFamily="50" charset="-128"/>
                          <a:ea typeface="Meiryo UI" panose="020B0604030504040204" pitchFamily="50" charset="-128"/>
                        </a:rPr>
                        <a:t>問６：援護の実施市町村</a:t>
                      </a:r>
                      <a:endParaRPr kumimoji="1" lang="en-US" altLang="ja-JP" sz="1250" dirty="0">
                        <a:latin typeface="Meiryo UI" panose="020B0604030504040204" pitchFamily="50" charset="-128"/>
                        <a:ea typeface="Meiryo UI" panose="020B0604030504040204" pitchFamily="50" charset="-128"/>
                      </a:endParaRPr>
                    </a:p>
                    <a:p>
                      <a:endParaRPr kumimoji="1" lang="en-US" altLang="ja-JP" sz="1250" dirty="0">
                        <a:latin typeface="Meiryo UI" panose="020B0604030504040204" pitchFamily="50" charset="-128"/>
                        <a:ea typeface="Meiryo UI" panose="020B0604030504040204" pitchFamily="50" charset="-128"/>
                      </a:endParaRPr>
                    </a:p>
                    <a:p>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ご本人への質問</a:t>
                      </a:r>
                      <a:r>
                        <a:rPr kumimoji="1" lang="en-US" altLang="ja-JP" sz="1250" dirty="0">
                          <a:latin typeface="Meiryo UI" panose="020B0604030504040204" pitchFamily="50" charset="-128"/>
                          <a:ea typeface="Meiryo UI" panose="020B0604030504040204" pitchFamily="50" charset="-128"/>
                        </a:rPr>
                        <a:t>】</a:t>
                      </a:r>
                    </a:p>
                    <a:p>
                      <a:pPr>
                        <a:spcBef>
                          <a:spcPts val="600"/>
                        </a:spcBef>
                      </a:pPr>
                      <a:r>
                        <a:rPr kumimoji="1" lang="ja-JP" altLang="en-US" sz="1250" dirty="0">
                          <a:latin typeface="Meiryo UI" panose="020B0604030504040204" pitchFamily="50" charset="-128"/>
                          <a:ea typeface="Meiryo UI" panose="020B0604030504040204" pitchFamily="50" charset="-128"/>
                        </a:rPr>
                        <a:t>問７：あなたが暮らしたい場所はどこですか？</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①引き続き、今の施設で暮らしたい　　　　　　　　　  →問８、９へ</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②いずれは、今の施設とは違うところで暮らしたい　  →問</a:t>
                      </a:r>
                      <a:r>
                        <a:rPr kumimoji="1" lang="en-US" altLang="ja-JP" sz="1250" dirty="0">
                          <a:latin typeface="Meiryo UI" panose="020B0604030504040204" pitchFamily="50" charset="-128"/>
                          <a:ea typeface="Meiryo UI" panose="020B0604030504040204" pitchFamily="50" charset="-128"/>
                        </a:rPr>
                        <a:t>10</a:t>
                      </a:r>
                      <a:r>
                        <a:rPr kumimoji="1" lang="ja-JP" altLang="en-US" sz="1250" dirty="0">
                          <a:latin typeface="Meiryo UI" panose="020B0604030504040204" pitchFamily="50" charset="-128"/>
                          <a:ea typeface="Meiryo UI" panose="020B0604030504040204" pitchFamily="50" charset="-128"/>
                        </a:rPr>
                        <a:t>、</a:t>
                      </a:r>
                      <a:r>
                        <a:rPr kumimoji="1" lang="en-US" altLang="ja-JP" sz="1250" dirty="0">
                          <a:latin typeface="Meiryo UI" panose="020B0604030504040204" pitchFamily="50" charset="-128"/>
                          <a:ea typeface="Meiryo UI" panose="020B0604030504040204" pitchFamily="50" charset="-128"/>
                        </a:rPr>
                        <a:t>11</a:t>
                      </a:r>
                      <a:r>
                        <a:rPr kumimoji="1" lang="ja-JP" altLang="en-US" sz="1250" dirty="0">
                          <a:latin typeface="Meiryo UI" panose="020B0604030504040204" pitchFamily="50" charset="-128"/>
                          <a:ea typeface="Meiryo UI" panose="020B0604030504040204" pitchFamily="50" charset="-128"/>
                        </a:rPr>
                        <a:t>へ</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③わからない　④意思確認できず　　　　　　　　　 　 →質問終了</a:t>
                      </a:r>
                      <a:endParaRPr kumimoji="1" lang="en-US" altLang="ja-JP" sz="1250" dirty="0">
                        <a:latin typeface="Meiryo UI" panose="020B0604030504040204" pitchFamily="50" charset="-128"/>
                        <a:ea typeface="Meiryo UI" panose="020B0604030504040204" pitchFamily="50" charset="-128"/>
                      </a:endParaRPr>
                    </a:p>
                    <a:p>
                      <a:pPr>
                        <a:spcBef>
                          <a:spcPts val="600"/>
                        </a:spcBef>
                      </a:pPr>
                      <a:r>
                        <a:rPr kumimoji="1" lang="ja-JP" altLang="en-US" sz="1250" dirty="0">
                          <a:latin typeface="Meiryo UI" panose="020B0604030504040204" pitchFamily="50" charset="-128"/>
                          <a:ea typeface="Meiryo UI" panose="020B0604030504040204" pitchFamily="50" charset="-128"/>
                        </a:rPr>
                        <a:t>問８：引き続き、今の施設で暮らしたい理由は次のうちどれですか？</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①今の施設が好きだから②今の施設の暮らしが安心できるから③今の施設の昼間の活動や外出が楽しいから④その他１</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自由記述</a:t>
                      </a:r>
                      <a:r>
                        <a:rPr kumimoji="1" lang="en-US" altLang="ja-JP" sz="1250" dirty="0">
                          <a:latin typeface="Meiryo UI" panose="020B0604030504040204" pitchFamily="50" charset="-128"/>
                          <a:ea typeface="Meiryo UI" panose="020B0604030504040204" pitchFamily="50" charset="-128"/>
                        </a:rPr>
                        <a:t>)</a:t>
                      </a:r>
                    </a:p>
                    <a:p>
                      <a:pPr>
                        <a:spcBef>
                          <a:spcPts val="600"/>
                        </a:spcBef>
                      </a:pPr>
                      <a:r>
                        <a:rPr kumimoji="1" lang="ja-JP" altLang="en-US" sz="1250" dirty="0">
                          <a:latin typeface="Meiryo UI" panose="020B0604030504040204" pitchFamily="50" charset="-128"/>
                          <a:ea typeface="Meiryo UI" panose="020B0604030504040204" pitchFamily="50" charset="-128"/>
                        </a:rPr>
                        <a:t>問９：今の施設と同じ暮らしができるならば、どちらで暮らしたいですか？</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①今の施設とは違うところで暮らしたい　　　　　　　　→問</a:t>
                      </a:r>
                      <a:r>
                        <a:rPr kumimoji="1" lang="en-US" altLang="ja-JP" sz="1250" dirty="0">
                          <a:latin typeface="Meiryo UI" panose="020B0604030504040204" pitchFamily="50" charset="-128"/>
                          <a:ea typeface="Meiryo UI" panose="020B0604030504040204" pitchFamily="50" charset="-128"/>
                        </a:rPr>
                        <a:t>10</a:t>
                      </a:r>
                      <a:r>
                        <a:rPr kumimoji="1" lang="ja-JP" altLang="en-US" sz="1250" dirty="0">
                          <a:latin typeface="Meiryo UI" panose="020B0604030504040204" pitchFamily="50" charset="-128"/>
                          <a:ea typeface="Meiryo UI" panose="020B0604030504040204" pitchFamily="50" charset="-128"/>
                        </a:rPr>
                        <a:t>、</a:t>
                      </a:r>
                      <a:r>
                        <a:rPr kumimoji="1" lang="en-US" altLang="ja-JP" sz="1250" dirty="0">
                          <a:latin typeface="Meiryo UI" panose="020B0604030504040204" pitchFamily="50" charset="-128"/>
                          <a:ea typeface="Meiryo UI" panose="020B0604030504040204" pitchFamily="50" charset="-128"/>
                        </a:rPr>
                        <a:t>11</a:t>
                      </a:r>
                      <a:r>
                        <a:rPr kumimoji="1" lang="ja-JP" altLang="en-US" sz="1250" dirty="0">
                          <a:latin typeface="Meiryo UI" panose="020B0604030504040204" pitchFamily="50" charset="-128"/>
                          <a:ea typeface="Meiryo UI" panose="020B0604030504040204" pitchFamily="50" charset="-128"/>
                        </a:rPr>
                        <a:t>へ</a:t>
                      </a:r>
                      <a:endParaRPr kumimoji="1" lang="en-US" altLang="ja-JP" sz="1250" dirty="0">
                        <a:latin typeface="Meiryo UI" panose="020B0604030504040204" pitchFamily="50" charset="-128"/>
                        <a:ea typeface="Meiryo UI" panose="020B0604030504040204" pitchFamily="50" charset="-128"/>
                      </a:endParaRPr>
                    </a:p>
                    <a:p>
                      <a:pPr marL="0" indent="0"/>
                      <a:r>
                        <a:rPr kumimoji="1" lang="en-US" altLang="ja-JP" sz="1250" dirty="0">
                          <a:latin typeface="Meiryo UI" panose="020B0604030504040204" pitchFamily="50" charset="-128"/>
                          <a:ea typeface="Meiryo UI" panose="020B0604030504040204" pitchFamily="50" charset="-128"/>
                        </a:rPr>
                        <a:t>        </a:t>
                      </a:r>
                      <a:r>
                        <a:rPr kumimoji="1" lang="ja-JP" altLang="en-US" sz="1250" dirty="0">
                          <a:latin typeface="Meiryo UI" panose="020B0604030504040204" pitchFamily="50" charset="-128"/>
                          <a:ea typeface="Meiryo UI" panose="020B0604030504040204" pitchFamily="50" charset="-128"/>
                        </a:rPr>
                        <a:t>②今の施設で暮らしたい　　　　　　　　　　　　　　　　→質問終了</a:t>
                      </a:r>
                      <a:endParaRPr kumimoji="1" lang="en-US" altLang="ja-JP" sz="1250" dirty="0">
                        <a:latin typeface="Meiryo UI" panose="020B0604030504040204" pitchFamily="50" charset="-128"/>
                        <a:ea typeface="Meiryo UI" panose="020B0604030504040204" pitchFamily="50" charset="-128"/>
                      </a:endParaRPr>
                    </a:p>
                    <a:p>
                      <a:pPr>
                        <a:spcBef>
                          <a:spcPts val="600"/>
                        </a:spcBef>
                      </a:pPr>
                      <a:r>
                        <a:rPr kumimoji="1" lang="ja-JP" altLang="en-US" sz="1250" dirty="0">
                          <a:latin typeface="Meiryo UI" panose="020B0604030504040204" pitchFamily="50" charset="-128"/>
                          <a:ea typeface="Meiryo UI" panose="020B0604030504040204" pitchFamily="50" charset="-128"/>
                        </a:rPr>
                        <a:t>問</a:t>
                      </a:r>
                      <a:r>
                        <a:rPr kumimoji="1" lang="en-US" altLang="ja-JP" sz="1250" dirty="0">
                          <a:latin typeface="Meiryo UI" panose="020B0604030504040204" pitchFamily="50" charset="-128"/>
                          <a:ea typeface="Meiryo UI" panose="020B0604030504040204" pitchFamily="50" charset="-128"/>
                        </a:rPr>
                        <a:t>10</a:t>
                      </a:r>
                      <a:r>
                        <a:rPr kumimoji="1" lang="ja-JP" altLang="en-US" sz="1250" dirty="0">
                          <a:latin typeface="Meiryo UI" panose="020B0604030504040204" pitchFamily="50" charset="-128"/>
                          <a:ea typeface="Meiryo UI" panose="020B0604030504040204" pitchFamily="50" charset="-128"/>
                        </a:rPr>
                        <a:t>：今の施設とは違うところで暮らしたい場合、どこで暮らしたいですか？</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①自宅</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親と同居</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②自宅</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単身</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③</a:t>
                      </a:r>
                      <a:r>
                        <a:rPr kumimoji="1" lang="ja-JP" altLang="en-US" sz="1250" dirty="0">
                          <a:latin typeface="Meiryo UI" panose="020B0604030504040204" pitchFamily="50" charset="-128"/>
                          <a:ea typeface="Meiryo UI" panose="020B0604030504040204" pitchFamily="50" charset="-128"/>
                        </a:rPr>
                        <a:t>親類宅④グループホーム</a:t>
                      </a:r>
                      <a:r>
                        <a:rPr kumimoji="1" lang="ja-JP" altLang="en-US" sz="1250" dirty="0">
                          <a:solidFill>
                            <a:schemeClr val="tx1"/>
                          </a:solidFill>
                          <a:latin typeface="Meiryo UI" panose="020B0604030504040204" pitchFamily="50" charset="-128"/>
                          <a:ea typeface="Meiryo UI" panose="020B0604030504040204" pitchFamily="50" charset="-128"/>
                        </a:rPr>
                        <a:t>⑤賃貸住宅</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単身</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⑥</a:t>
                      </a:r>
                      <a:r>
                        <a:rPr kumimoji="1" lang="ja-JP" altLang="en-US" sz="1250" dirty="0">
                          <a:latin typeface="Meiryo UI" panose="020B0604030504040204" pitchFamily="50" charset="-128"/>
                          <a:ea typeface="Meiryo UI" panose="020B0604030504040204" pitchFamily="50" charset="-128"/>
                        </a:rPr>
                        <a:t>その他２</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自由記述</a:t>
                      </a:r>
                      <a:r>
                        <a:rPr kumimoji="1" lang="en-US" altLang="ja-JP" sz="1250" dirty="0">
                          <a:latin typeface="Meiryo UI" panose="020B0604030504040204" pitchFamily="50" charset="-128"/>
                          <a:ea typeface="Meiryo UI" panose="020B0604030504040204" pitchFamily="50" charset="-128"/>
                        </a:rPr>
                        <a:t>)</a:t>
                      </a:r>
                    </a:p>
                    <a:p>
                      <a:pPr>
                        <a:spcBef>
                          <a:spcPts val="600"/>
                        </a:spcBef>
                      </a:pPr>
                      <a:r>
                        <a:rPr kumimoji="1" lang="ja-JP" altLang="en-US" sz="1250" dirty="0">
                          <a:latin typeface="Meiryo UI" panose="020B0604030504040204" pitchFamily="50" charset="-128"/>
                          <a:ea typeface="Meiryo UI" panose="020B0604030504040204" pitchFamily="50" charset="-128"/>
                        </a:rPr>
                        <a:t>問</a:t>
                      </a:r>
                      <a:r>
                        <a:rPr kumimoji="1" lang="en-US" altLang="ja-JP" sz="1250" dirty="0">
                          <a:latin typeface="Meiryo UI" panose="020B0604030504040204" pitchFamily="50" charset="-128"/>
                          <a:ea typeface="Meiryo UI" panose="020B0604030504040204" pitchFamily="50" charset="-128"/>
                        </a:rPr>
                        <a:t>11</a:t>
                      </a:r>
                      <a:r>
                        <a:rPr kumimoji="1" lang="ja-JP" altLang="en-US" sz="1250" dirty="0">
                          <a:latin typeface="Meiryo UI" panose="020B0604030504040204" pitchFamily="50" charset="-128"/>
                          <a:ea typeface="Meiryo UI" panose="020B0604030504040204" pitchFamily="50" charset="-128"/>
                        </a:rPr>
                        <a:t>：今の施設とは違うところで暮らしたい場合、昼間は何がしたいですか？</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①自由な暮らしがしたい②好きなところに行きたい③今の日中活動と同じことがしたい④働くための訓練を受けたい⑤仕事がしたい</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⑥特にない⑦わからない⑧その他３</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自由記述</a:t>
                      </a:r>
                      <a:r>
                        <a:rPr kumimoji="1" lang="en-US" altLang="ja-JP" sz="1250" dirty="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2647611836"/>
                  </a:ext>
                </a:extLst>
              </a:tr>
            </a:tbl>
          </a:graphicData>
        </a:graphic>
      </p:graphicFrame>
      <p:sp>
        <p:nvSpPr>
          <p:cNvPr id="2"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令和６年度　入所施設利用者への意向調査（調査項目案）</a:t>
            </a:r>
          </a:p>
        </p:txBody>
      </p:sp>
      <p:sp>
        <p:nvSpPr>
          <p:cNvPr id="10"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2</a:t>
            </a:fld>
            <a:endParaRPr kumimoji="1" lang="ja-JP" altLang="en-US" dirty="0"/>
          </a:p>
        </p:txBody>
      </p:sp>
      <p:sp>
        <p:nvSpPr>
          <p:cNvPr id="6" name="テキスト ボックス 5"/>
          <p:cNvSpPr txBox="1"/>
          <p:nvPr/>
        </p:nvSpPr>
        <p:spPr>
          <a:xfrm>
            <a:off x="8001000" y="88223"/>
            <a:ext cx="1014377"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資料５</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44803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648019729"/>
              </p:ext>
            </p:extLst>
          </p:nvPr>
        </p:nvGraphicFramePr>
        <p:xfrm>
          <a:off x="53130" y="153343"/>
          <a:ext cx="9043897" cy="6358505"/>
        </p:xfrm>
        <a:graphic>
          <a:graphicData uri="http://schemas.openxmlformats.org/drawingml/2006/table">
            <a:tbl>
              <a:tblPr firstRow="1" bandRow="1">
                <a:tableStyleId>{5A111915-BE36-4E01-A7E5-04B1672EAD32}</a:tableStyleId>
              </a:tblPr>
              <a:tblGrid>
                <a:gridCol w="9043897">
                  <a:extLst>
                    <a:ext uri="{9D8B030D-6E8A-4147-A177-3AD203B41FA5}">
                      <a16:colId xmlns:a16="http://schemas.microsoft.com/office/drawing/2014/main" val="3114873037"/>
                    </a:ext>
                  </a:extLst>
                </a:gridCol>
              </a:tblGrid>
              <a:tr h="307288">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6051217">
                <a:tc>
                  <a:txBody>
                    <a:bodyPr/>
                    <a:lstStyle/>
                    <a:p>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サービス管理責任者又はご本人をよく知る支援者への質問</a:t>
                      </a:r>
                      <a:r>
                        <a:rPr kumimoji="1" lang="en-US" altLang="ja-JP" sz="1250" dirty="0">
                          <a:latin typeface="Meiryo UI" panose="020B0604030504040204" pitchFamily="50" charset="-128"/>
                          <a:ea typeface="Meiryo UI" panose="020B0604030504040204" pitchFamily="50" charset="-128"/>
                        </a:rPr>
                        <a:t>】</a:t>
                      </a:r>
                    </a:p>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問</a:t>
                      </a:r>
                      <a:r>
                        <a:rPr kumimoji="1" lang="en-US" altLang="ja-JP" sz="1250" dirty="0">
                          <a:latin typeface="Meiryo UI" panose="020B0604030504040204" pitchFamily="50" charset="-128"/>
                          <a:ea typeface="Meiryo UI" panose="020B0604030504040204" pitchFamily="50" charset="-128"/>
                        </a:rPr>
                        <a:t>12</a:t>
                      </a:r>
                      <a:r>
                        <a:rPr kumimoji="1" lang="ja-JP" altLang="en-US" sz="1250" dirty="0">
                          <a:latin typeface="Meiryo UI" panose="020B0604030504040204" pitchFamily="50" charset="-128"/>
                          <a:ea typeface="Meiryo UI" panose="020B0604030504040204" pitchFamily="50" charset="-128"/>
                        </a:rPr>
                        <a:t>：ご本人は、地域生活移行は可能でしょうか。</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①可能　　　→問</a:t>
                      </a:r>
                      <a:r>
                        <a:rPr kumimoji="1" lang="en-US" altLang="ja-JP" sz="1250" dirty="0">
                          <a:latin typeface="Meiryo UI" panose="020B0604030504040204" pitchFamily="50" charset="-128"/>
                          <a:ea typeface="Meiryo UI" panose="020B0604030504040204" pitchFamily="50" charset="-128"/>
                        </a:rPr>
                        <a:t>13</a:t>
                      </a:r>
                      <a:r>
                        <a:rPr kumimoji="1" lang="ja-JP" altLang="en-US" sz="1250" dirty="0">
                          <a:latin typeface="Meiryo UI" panose="020B0604030504040204" pitchFamily="50" charset="-128"/>
                          <a:ea typeface="Meiryo UI" panose="020B0604030504040204" pitchFamily="50" charset="-128"/>
                        </a:rPr>
                        <a:t>、</a:t>
                      </a:r>
                      <a:r>
                        <a:rPr kumimoji="1" lang="en-US" altLang="ja-JP" sz="1250" dirty="0">
                          <a:latin typeface="Meiryo UI" panose="020B0604030504040204" pitchFamily="50" charset="-128"/>
                          <a:ea typeface="Meiryo UI" panose="020B0604030504040204" pitchFamily="50" charset="-128"/>
                        </a:rPr>
                        <a:t>14</a:t>
                      </a:r>
                      <a:r>
                        <a:rPr kumimoji="1" lang="ja-JP" altLang="en-US" sz="1250" dirty="0">
                          <a:latin typeface="Meiryo UI" panose="020B0604030504040204" pitchFamily="50" charset="-128"/>
                          <a:ea typeface="Meiryo UI" panose="020B0604030504040204" pitchFamily="50" charset="-128"/>
                        </a:rPr>
                        <a:t>へ</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②難しい　　→問</a:t>
                      </a:r>
                      <a:r>
                        <a:rPr kumimoji="1" lang="en-US" altLang="ja-JP" sz="1250" dirty="0">
                          <a:latin typeface="Meiryo UI" panose="020B0604030504040204" pitchFamily="50" charset="-128"/>
                          <a:ea typeface="Meiryo UI" panose="020B0604030504040204" pitchFamily="50" charset="-128"/>
                        </a:rPr>
                        <a:t>15</a:t>
                      </a:r>
                      <a:r>
                        <a:rPr kumimoji="1" lang="ja-JP" altLang="en-US" sz="1250" dirty="0">
                          <a:latin typeface="Meiryo UI" panose="020B0604030504040204" pitchFamily="50" charset="-128"/>
                          <a:ea typeface="Meiryo UI" panose="020B0604030504040204" pitchFamily="50" charset="-128"/>
                        </a:rPr>
                        <a:t>、</a:t>
                      </a:r>
                      <a:r>
                        <a:rPr kumimoji="1" lang="en-US" altLang="ja-JP" sz="1250" dirty="0">
                          <a:latin typeface="Meiryo UI" panose="020B0604030504040204" pitchFamily="50" charset="-128"/>
                          <a:ea typeface="Meiryo UI" panose="020B0604030504040204" pitchFamily="50" charset="-128"/>
                        </a:rPr>
                        <a:t>16</a:t>
                      </a:r>
                      <a:r>
                        <a:rPr kumimoji="1" lang="ja-JP" altLang="en-US" sz="1250" dirty="0">
                          <a:latin typeface="Meiryo UI" panose="020B0604030504040204" pitchFamily="50" charset="-128"/>
                          <a:ea typeface="Meiryo UI" panose="020B0604030504040204" pitchFamily="50" charset="-128"/>
                        </a:rPr>
                        <a:t>へ</a:t>
                      </a:r>
                      <a:endParaRPr kumimoji="1" lang="en-US" altLang="ja-JP" sz="1250" dirty="0">
                        <a:latin typeface="Meiryo UI" panose="020B0604030504040204" pitchFamily="50" charset="-128"/>
                        <a:ea typeface="Meiryo UI" panose="020B0604030504040204" pitchFamily="50" charset="-128"/>
                      </a:endParaRPr>
                    </a:p>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問</a:t>
                      </a:r>
                      <a:r>
                        <a:rPr kumimoji="1" lang="en-US" altLang="ja-JP" sz="1250" dirty="0">
                          <a:latin typeface="Meiryo UI" panose="020B0604030504040204" pitchFamily="50" charset="-128"/>
                          <a:ea typeface="Meiryo UI" panose="020B0604030504040204" pitchFamily="50" charset="-128"/>
                        </a:rPr>
                        <a:t>13</a:t>
                      </a:r>
                      <a:r>
                        <a:rPr kumimoji="1" lang="ja-JP" altLang="en-US" sz="1250" dirty="0">
                          <a:latin typeface="Meiryo UI" panose="020B0604030504040204" pitchFamily="50" charset="-128"/>
                          <a:ea typeface="Meiryo UI" panose="020B0604030504040204" pitchFamily="50" charset="-128"/>
                        </a:rPr>
                        <a:t>：問</a:t>
                      </a:r>
                      <a:r>
                        <a:rPr kumimoji="1" lang="en-US" altLang="ja-JP" sz="1250" dirty="0">
                          <a:latin typeface="Meiryo UI" panose="020B0604030504040204" pitchFamily="50" charset="-128"/>
                          <a:ea typeface="Meiryo UI" panose="020B0604030504040204" pitchFamily="50" charset="-128"/>
                        </a:rPr>
                        <a:t>12</a:t>
                      </a:r>
                      <a:r>
                        <a:rPr kumimoji="1" lang="ja-JP" altLang="en-US" sz="1250" dirty="0">
                          <a:latin typeface="Meiryo UI" panose="020B0604030504040204" pitchFamily="50" charset="-128"/>
                          <a:ea typeface="Meiryo UI" panose="020B0604030504040204" pitchFamily="50" charset="-128"/>
                        </a:rPr>
                        <a:t>で可能とされたが現在の施設に入所されている理由は何でしょうか。</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①自立訓練利用中で、サービス終了後移行予定　②現在移行に向けて関係機関と調整中（移行見込み）</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③住まいの場を探しているが見つからない　④本人が希望していない、又は意思確認ができない　⑤家族が入所を望んでいる</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⑥その他４</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自由記述</a:t>
                      </a:r>
                      <a:r>
                        <a:rPr kumimoji="1" lang="en-US" altLang="ja-JP" sz="1250" dirty="0">
                          <a:latin typeface="Meiryo UI" panose="020B0604030504040204" pitchFamily="50" charset="-128"/>
                          <a:ea typeface="Meiryo UI" panose="020B0604030504040204" pitchFamily="50" charset="-128"/>
                        </a:rPr>
                        <a:t>)</a:t>
                      </a:r>
                    </a:p>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問</a:t>
                      </a:r>
                      <a:r>
                        <a:rPr kumimoji="1" lang="en-US" altLang="ja-JP" sz="1250" dirty="0">
                          <a:latin typeface="Meiryo UI" panose="020B0604030504040204" pitchFamily="50" charset="-128"/>
                          <a:ea typeface="Meiryo UI" panose="020B0604030504040204" pitchFamily="50" charset="-128"/>
                        </a:rPr>
                        <a:t>14</a:t>
                      </a:r>
                      <a:r>
                        <a:rPr kumimoji="1" lang="ja-JP" altLang="en-US" sz="1250" dirty="0">
                          <a:latin typeface="Meiryo UI" panose="020B0604030504040204" pitchFamily="50" charset="-128"/>
                          <a:ea typeface="Meiryo UI" panose="020B0604030504040204" pitchFamily="50" charset="-128"/>
                        </a:rPr>
                        <a:t>：本人に対し、どんな支援等があればより地域生活移行が進みますか。</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①体験の機会及び場・外出の機会の増加　②グループホームの増加・収入面の保障</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③ピアサポーターや外部の職員（相談支援事業所や地域体制整備コーディネーター等）からの働きかけ</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④家族への働きかけ　⑤その他５</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自由記述</a:t>
                      </a:r>
                      <a:r>
                        <a:rPr kumimoji="1" lang="en-US" altLang="ja-JP" sz="1250" dirty="0">
                          <a:latin typeface="Meiryo UI" panose="020B0604030504040204" pitchFamily="50" charset="-128"/>
                          <a:ea typeface="Meiryo UI" panose="020B0604030504040204" pitchFamily="50" charset="-128"/>
                        </a:rPr>
                        <a:t>)</a:t>
                      </a:r>
                    </a:p>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問</a:t>
                      </a:r>
                      <a:r>
                        <a:rPr kumimoji="1" lang="en-US" altLang="ja-JP" sz="1250" dirty="0">
                          <a:latin typeface="Meiryo UI" panose="020B0604030504040204" pitchFamily="50" charset="-128"/>
                          <a:ea typeface="Meiryo UI" panose="020B0604030504040204" pitchFamily="50" charset="-128"/>
                        </a:rPr>
                        <a:t>15</a:t>
                      </a:r>
                      <a:r>
                        <a:rPr kumimoji="1" lang="ja-JP" altLang="en-US" sz="1250" dirty="0">
                          <a:latin typeface="Meiryo UI" panose="020B0604030504040204" pitchFamily="50" charset="-128"/>
                          <a:ea typeface="Meiryo UI" panose="020B0604030504040204" pitchFamily="50" charset="-128"/>
                        </a:rPr>
                        <a:t>：問</a:t>
                      </a:r>
                      <a:r>
                        <a:rPr kumimoji="1" lang="en-US" altLang="ja-JP" sz="1250" dirty="0">
                          <a:latin typeface="Meiryo UI" panose="020B0604030504040204" pitchFamily="50" charset="-128"/>
                          <a:ea typeface="Meiryo UI" panose="020B0604030504040204" pitchFamily="50" charset="-128"/>
                        </a:rPr>
                        <a:t>12</a:t>
                      </a:r>
                      <a:r>
                        <a:rPr kumimoji="1" lang="ja-JP" altLang="en-US" sz="1250" dirty="0">
                          <a:latin typeface="Meiryo UI" panose="020B0604030504040204" pitchFamily="50" charset="-128"/>
                          <a:ea typeface="Meiryo UI" panose="020B0604030504040204" pitchFamily="50" charset="-128"/>
                        </a:rPr>
                        <a:t>で難しいとされた理由は何でしょうか。</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①本人に必要な医療的ケアが受けられる見込みがない　②本人に必要な専門性の高い支援が受けられる見込みがない</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③本人に必要な支援を受けられる住まいの場がない　④その他６</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自由記述</a:t>
                      </a:r>
                      <a:r>
                        <a:rPr kumimoji="1" lang="en-US" altLang="ja-JP" sz="1250" dirty="0">
                          <a:latin typeface="Meiryo UI" panose="020B0604030504040204" pitchFamily="50" charset="-128"/>
                          <a:ea typeface="Meiryo UI" panose="020B0604030504040204" pitchFamily="50" charset="-128"/>
                        </a:rPr>
                        <a:t>)</a:t>
                      </a:r>
                    </a:p>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問</a:t>
                      </a:r>
                      <a:r>
                        <a:rPr kumimoji="1" lang="en-US" altLang="ja-JP" sz="1250" dirty="0">
                          <a:latin typeface="Meiryo UI" panose="020B0604030504040204" pitchFamily="50" charset="-128"/>
                          <a:ea typeface="Meiryo UI" panose="020B0604030504040204" pitchFamily="50" charset="-128"/>
                        </a:rPr>
                        <a:t>16</a:t>
                      </a:r>
                      <a:r>
                        <a:rPr kumimoji="1" lang="ja-JP" altLang="en-US" sz="1250" dirty="0">
                          <a:latin typeface="Meiryo UI" panose="020B0604030504040204" pitchFamily="50" charset="-128"/>
                          <a:ea typeface="Meiryo UI" panose="020B0604030504040204" pitchFamily="50" charset="-128"/>
                        </a:rPr>
                        <a:t>：どのような支援や環境があれば地域生活は可能でしょうか。</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①本人の障がい特性に応じた支援が行える職員がいる</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②本人の障がい特性に応じた設備が整う事業所（住まいの場も含む）がある</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③必要な支援を確保するための収入　④本人に何かあった時、一時的にあずかれる事業所　⑤その他７</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自由記述</a:t>
                      </a:r>
                      <a:r>
                        <a:rPr kumimoji="1" lang="en-US" altLang="ja-JP" sz="1250" dirty="0">
                          <a:latin typeface="Meiryo UI" panose="020B0604030504040204" pitchFamily="50" charset="-128"/>
                          <a:ea typeface="Meiryo UI" panose="020B0604030504040204" pitchFamily="50" charset="-128"/>
                        </a:rPr>
                        <a:t>)</a:t>
                      </a:r>
                    </a:p>
                    <a:p>
                      <a:endParaRPr kumimoji="1" lang="en-US" altLang="ja-JP" sz="12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
        <p:nvSpPr>
          <p:cNvPr id="2"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令和６年度　入所施設利用者への意向調査（調査項目案）</a:t>
            </a:r>
          </a:p>
        </p:txBody>
      </p:sp>
      <p:sp>
        <p:nvSpPr>
          <p:cNvPr id="10"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3</a:t>
            </a:fld>
            <a:endParaRPr kumimoji="1" lang="ja-JP" altLang="en-US" dirty="0"/>
          </a:p>
        </p:txBody>
      </p:sp>
      <p:sp>
        <p:nvSpPr>
          <p:cNvPr id="6" name="テキスト ボックス 5"/>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資料５</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51870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8488EA-F8CC-C111-DFEF-4255E5B975C1}"/>
            </a:ext>
          </a:extLst>
        </p:cNvPr>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5487A04B-1CCA-0024-8C22-DF615DA3DD9F}"/>
              </a:ext>
            </a:extLst>
          </p:cNvPr>
          <p:cNvGraphicFramePr>
            <a:graphicFrameLocks noGrp="1"/>
          </p:cNvGraphicFramePr>
          <p:nvPr>
            <p:extLst>
              <p:ext uri="{D42A27DB-BD31-4B8C-83A1-F6EECF244321}">
                <p14:modId xmlns:p14="http://schemas.microsoft.com/office/powerpoint/2010/main" val="1694740"/>
              </p:ext>
            </p:extLst>
          </p:nvPr>
        </p:nvGraphicFramePr>
        <p:xfrm>
          <a:off x="53130" y="144199"/>
          <a:ext cx="9043897" cy="6358505"/>
        </p:xfrm>
        <a:graphic>
          <a:graphicData uri="http://schemas.openxmlformats.org/drawingml/2006/table">
            <a:tbl>
              <a:tblPr firstRow="1" bandRow="1">
                <a:tableStyleId>{5A111915-BE36-4E01-A7E5-04B1672EAD32}</a:tableStyleId>
              </a:tblPr>
              <a:tblGrid>
                <a:gridCol w="9043897">
                  <a:extLst>
                    <a:ext uri="{9D8B030D-6E8A-4147-A177-3AD203B41FA5}">
                      <a16:colId xmlns:a16="http://schemas.microsoft.com/office/drawing/2014/main" val="3114873037"/>
                    </a:ext>
                  </a:extLst>
                </a:gridCol>
              </a:tblGrid>
              <a:tr h="307288">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6051217">
                <a:tc>
                  <a:txBody>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事業所の管理者への質問</a:t>
                      </a:r>
                      <a:r>
                        <a:rPr kumimoji="1" lang="en-US" altLang="ja-JP" sz="1200" dirty="0">
                          <a:latin typeface="Meiryo UI" panose="020B0604030504040204" pitchFamily="50" charset="-128"/>
                          <a:ea typeface="Meiryo UI" panose="020B0604030504040204" pitchFamily="50" charset="-128"/>
                        </a:rPr>
                        <a:t>】</a:t>
                      </a: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問</a:t>
                      </a:r>
                      <a:r>
                        <a:rPr kumimoji="1" lang="en-US" altLang="ja-JP" sz="1200" dirty="0">
                          <a:latin typeface="Meiryo UI" panose="020B0604030504040204" pitchFamily="50" charset="-128"/>
                          <a:ea typeface="Meiryo UI" panose="020B0604030504040204" pitchFamily="50" charset="-128"/>
                        </a:rPr>
                        <a:t>17</a:t>
                      </a:r>
                      <a:r>
                        <a:rPr kumimoji="1" lang="ja-JP" altLang="en-US" sz="1200" dirty="0">
                          <a:latin typeface="Meiryo UI" panose="020B0604030504040204" pitchFamily="50" charset="-128"/>
                          <a:ea typeface="Meiryo UI" panose="020B0604030504040204" pitchFamily="50" charset="-128"/>
                        </a:rPr>
                        <a:t>：事業所の定員と実員（令和７年２月１日現在）</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pPr>
                        <a:spcBef>
                          <a:spcPts val="0"/>
                        </a:spcBef>
                      </a:pPr>
                      <a:r>
                        <a:rPr kumimoji="1" lang="ja-JP" altLang="en-US" sz="1200" dirty="0">
                          <a:latin typeface="Meiryo UI" panose="020B0604030504040204" pitchFamily="50" charset="-128"/>
                          <a:ea typeface="Meiryo UI" panose="020B0604030504040204" pitchFamily="50" charset="-128"/>
                        </a:rPr>
                        <a:t>　問</a:t>
                      </a:r>
                      <a:r>
                        <a:rPr kumimoji="1" lang="en-US" altLang="ja-JP" sz="1200" dirty="0">
                          <a:latin typeface="Meiryo UI" panose="020B0604030504040204" pitchFamily="50" charset="-128"/>
                          <a:ea typeface="Meiryo UI" panose="020B0604030504040204" pitchFamily="50" charset="-128"/>
                        </a:rPr>
                        <a:t>18</a:t>
                      </a:r>
                      <a:r>
                        <a:rPr kumimoji="1" lang="ja-JP" altLang="en-US" sz="1200" dirty="0">
                          <a:latin typeface="Meiryo UI" panose="020B0604030504040204" pitchFamily="50" charset="-128"/>
                          <a:ea typeface="Meiryo UI" panose="020B0604030504040204" pitchFamily="50" charset="-128"/>
                        </a:rPr>
                        <a:t>：地域生活移行に関して課題と感じていることについてお答えください。</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①地域生活移行を進めたいが事業所職員の手が回らない　②意向を希望する地域のサービス提供体制が乏しい</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③グループホーム等の住まいの場が少ない　④利用者の意思確認が難しい　⑤入所者の重度化、高齢化</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⑥ご家族の同意が得られない　⑦地域生活移行に向けた施設職員の意識啓発　⑧地域生活移行に向けた市町村との連携</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⑨相談支援事業所との連携　⑩</a:t>
                      </a:r>
                      <a:r>
                        <a:rPr kumimoji="1" lang="ja-JP" altLang="en-US" sz="1200" dirty="0">
                          <a:solidFill>
                            <a:schemeClr val="tx1"/>
                          </a:solidFill>
                          <a:latin typeface="Meiryo UI" panose="020B0604030504040204" pitchFamily="50" charset="-128"/>
                          <a:ea typeface="Meiryo UI" panose="020B0604030504040204" pitchFamily="50" charset="-128"/>
                        </a:rPr>
                        <a:t>本人の経済的状況　⑪地域住民の反対や歓迎されない空気</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⑫</a:t>
                      </a:r>
                      <a:r>
                        <a:rPr kumimoji="1" lang="ja-JP" altLang="en-US" sz="1200" dirty="0">
                          <a:solidFill>
                            <a:schemeClr val="tx1"/>
                          </a:solidFill>
                          <a:latin typeface="Meiryo UI" panose="020B0604030504040204" pitchFamily="50" charset="-128"/>
                          <a:ea typeface="Meiryo UI" panose="020B0604030504040204" pitchFamily="50" charset="-128"/>
                        </a:rPr>
                        <a:t>施設としてどのような支援を行えばよいのかというノウハウが不十分　⑬その他８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自由記述</a:t>
                      </a:r>
                      <a:r>
                        <a:rPr kumimoji="1" lang="en-US" altLang="ja-JP" sz="1200" dirty="0">
                          <a:solidFill>
                            <a:schemeClr val="tx1"/>
                          </a:solidFill>
                          <a:latin typeface="Meiryo UI" panose="020B0604030504040204" pitchFamily="50" charset="-128"/>
                          <a:ea typeface="Meiryo UI" panose="020B0604030504040204" pitchFamily="50" charset="-128"/>
                        </a:rPr>
                        <a:t>)</a:t>
                      </a:r>
                    </a:p>
                    <a:p>
                      <a:endParaRPr kumimoji="1" lang="en-US" altLang="ja-JP" sz="1200" dirty="0">
                        <a:solidFill>
                          <a:schemeClr val="tx1"/>
                        </a:solidFill>
                        <a:latin typeface="Meiryo UI" panose="020B0604030504040204" pitchFamily="50" charset="-128"/>
                        <a:ea typeface="Meiryo UI" panose="020B0604030504040204" pitchFamily="50" charset="-128"/>
                      </a:endParaRPr>
                    </a:p>
                    <a:p>
                      <a:pPr>
                        <a:spcBef>
                          <a:spcPts val="0"/>
                        </a:spcBef>
                      </a:pPr>
                      <a:r>
                        <a:rPr kumimoji="1" lang="ja-JP" altLang="en-US" sz="1200" dirty="0">
                          <a:solidFill>
                            <a:schemeClr val="tx1"/>
                          </a:solidFill>
                          <a:latin typeface="Meiryo UI" panose="020B0604030504040204" pitchFamily="50" charset="-128"/>
                          <a:ea typeface="Meiryo UI" panose="020B0604030504040204" pitchFamily="50" charset="-128"/>
                        </a:rPr>
                        <a:t>　問</a:t>
                      </a:r>
                      <a:r>
                        <a:rPr kumimoji="1" lang="en-US" altLang="ja-JP" sz="1200" dirty="0">
                          <a:solidFill>
                            <a:schemeClr val="tx1"/>
                          </a:solidFill>
                          <a:latin typeface="Meiryo UI" panose="020B0604030504040204" pitchFamily="50" charset="-128"/>
                          <a:ea typeface="Meiryo UI" panose="020B0604030504040204" pitchFamily="50" charset="-128"/>
                        </a:rPr>
                        <a:t>19</a:t>
                      </a:r>
                      <a:r>
                        <a:rPr kumimoji="1" lang="ja-JP" altLang="en-US" sz="1200" dirty="0">
                          <a:solidFill>
                            <a:schemeClr val="tx1"/>
                          </a:solidFill>
                          <a:latin typeface="Meiryo UI" panose="020B0604030504040204" pitchFamily="50" charset="-128"/>
                          <a:ea typeface="Meiryo UI" panose="020B0604030504040204" pitchFamily="50" charset="-128"/>
                        </a:rPr>
                        <a:t>：利用者の地域生活移行への取組みとして有効と思われるものについてお答えください。</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①入所施設職員に対しての地域移行推進に向けた意識を醸成する取組み</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②地域移行の受入れ先となるグループホームや通所サービス事業所等の専門的支援力の向上</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③相談支援専門員等、地域移行をコーディネートする職員の地域移行についての知識やノウハウの習得</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④施設入所者本人に対しての地域移行についての意識啓発</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⑤施設入所者の家族に対しての地域移行についての意識啓発</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⑥その他９</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自由記述</a:t>
                      </a:r>
                      <a:r>
                        <a:rPr kumimoji="1" lang="en-US" altLang="ja-JP" sz="1200" dirty="0">
                          <a:solidFill>
                            <a:schemeClr val="tx1"/>
                          </a:solidFill>
                          <a:latin typeface="Meiryo UI" panose="020B0604030504040204" pitchFamily="50" charset="-128"/>
                          <a:ea typeface="Meiryo UI" panose="020B0604030504040204" pitchFamily="50" charset="-128"/>
                        </a:rPr>
                        <a:t>)</a:t>
                      </a:r>
                    </a:p>
                    <a:p>
                      <a:endParaRPr kumimoji="1" lang="en-US" altLang="ja-JP" sz="1200" dirty="0">
                        <a:solidFill>
                          <a:schemeClr val="tx1"/>
                        </a:solidFill>
                        <a:latin typeface="Meiryo UI" panose="020B0604030504040204" pitchFamily="50" charset="-128"/>
                        <a:ea typeface="Meiryo UI" panose="020B0604030504040204" pitchFamily="50" charset="-128"/>
                      </a:endParaRPr>
                    </a:p>
                    <a:p>
                      <a:pPr marL="623888" indent="-623888">
                        <a:spcBef>
                          <a:spcPts val="0"/>
                        </a:spcBef>
                      </a:pPr>
                      <a:r>
                        <a:rPr kumimoji="1" lang="ja-JP" altLang="en-US" sz="1200" dirty="0">
                          <a:solidFill>
                            <a:schemeClr val="tx1"/>
                          </a:solidFill>
                          <a:latin typeface="Meiryo UI" panose="020B0604030504040204" pitchFamily="50" charset="-128"/>
                          <a:ea typeface="Meiryo UI" panose="020B0604030504040204" pitchFamily="50" charset="-128"/>
                        </a:rPr>
                        <a:t>　問</a:t>
                      </a:r>
                      <a:r>
                        <a:rPr kumimoji="1" lang="en-US" altLang="ja-JP" sz="1200" dirty="0">
                          <a:solidFill>
                            <a:schemeClr val="tx1"/>
                          </a:solidFill>
                          <a:latin typeface="Meiryo UI" panose="020B0604030504040204" pitchFamily="50" charset="-128"/>
                          <a:ea typeface="Meiryo UI" panose="020B0604030504040204" pitchFamily="50" charset="-128"/>
                        </a:rPr>
                        <a:t>20</a:t>
                      </a:r>
                      <a:r>
                        <a:rPr kumimoji="1" lang="ja-JP" altLang="en-US" sz="1200" dirty="0">
                          <a:solidFill>
                            <a:schemeClr val="tx1"/>
                          </a:solidFill>
                          <a:latin typeface="Meiryo UI" panose="020B0604030504040204" pitchFamily="50" charset="-128"/>
                          <a:ea typeface="Meiryo UI" panose="020B0604030504040204" pitchFamily="50" charset="-128"/>
                        </a:rPr>
                        <a:t>：令和５年３月に大阪府障がい者自立支援協議会より発出された報告書「</a:t>
                      </a:r>
                      <a:r>
                        <a:rPr kumimoji="1" lang="ja-JP" altLang="en-US" sz="1200" dirty="0">
                          <a:solidFill>
                            <a:srgbClr val="FF0000"/>
                          </a:solidFill>
                          <a:latin typeface="Meiryo UI" panose="020B0604030504040204" pitchFamily="50" charset="-128"/>
                          <a:ea typeface="Meiryo UI" panose="020B0604030504040204" pitchFamily="50" charset="-128"/>
                          <a:hlinkClick r:id="rId2"/>
                        </a:rPr>
                        <a:t>地域における障がい者等への支援体制について</a:t>
                      </a:r>
                      <a:r>
                        <a:rPr kumimoji="1" lang="ja-JP" altLang="en-US" sz="1200" dirty="0">
                          <a:solidFill>
                            <a:schemeClr val="tx1"/>
                          </a:solidFill>
                          <a:latin typeface="Meiryo UI" panose="020B0604030504040204" pitchFamily="50" charset="-128"/>
                          <a:ea typeface="Meiryo UI" panose="020B0604030504040204" pitchFamily="50" charset="-128"/>
                        </a:rPr>
                        <a:t>」において、</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623888" indent="-623888">
                        <a:spcBef>
                          <a:spcPts val="0"/>
                        </a:spcBef>
                      </a:pPr>
                      <a:r>
                        <a:rPr kumimoji="1" lang="ja-JP" altLang="en-US" sz="1200" dirty="0">
                          <a:solidFill>
                            <a:schemeClr val="tx1"/>
                          </a:solidFill>
                          <a:latin typeface="Meiryo UI" panose="020B0604030504040204" pitchFamily="50" charset="-128"/>
                          <a:ea typeface="Meiryo UI" panose="020B0604030504040204" pitchFamily="50" charset="-128"/>
                        </a:rPr>
                        <a:t>　　　　　　今日的に障がい者支援施設が備えるべき３つの機能が示されました。</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623888" indent="-623888">
                        <a:spcBef>
                          <a:spcPts val="0"/>
                        </a:spcBef>
                      </a:pPr>
                      <a:r>
                        <a:rPr kumimoji="1" lang="ja-JP" altLang="en-US" sz="1200" dirty="0">
                          <a:solidFill>
                            <a:schemeClr val="tx1"/>
                          </a:solidFill>
                          <a:latin typeface="Meiryo UI" panose="020B0604030504040204" pitchFamily="50" charset="-128"/>
                          <a:ea typeface="Meiryo UI" panose="020B0604030504040204" pitchFamily="50" charset="-128"/>
                        </a:rPr>
                        <a:t>　　　　　　貴事業所において、各機能にあたる取組みがあれば、それぞれお答えください。</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indent="623888"/>
                      <a:endParaRPr kumimoji="1" lang="en-US" altLang="ja-JP" sz="1200" dirty="0">
                        <a:solidFill>
                          <a:schemeClr val="tx1"/>
                        </a:solidFill>
                        <a:latin typeface="Meiryo UI" panose="020B0604030504040204" pitchFamily="50" charset="-128"/>
                        <a:ea typeface="Meiryo UI" panose="020B0604030504040204" pitchFamily="50" charset="-128"/>
                      </a:endParaRPr>
                    </a:p>
                    <a:p>
                      <a:pPr marL="1616075" indent="-1346200">
                        <a:spcBef>
                          <a:spcPts val="0"/>
                        </a:spcBef>
                      </a:pPr>
                      <a:r>
                        <a:rPr kumimoji="1" lang="ja-JP" altLang="en-US" sz="1200" dirty="0">
                          <a:solidFill>
                            <a:schemeClr val="tx1"/>
                          </a:solidFill>
                          <a:latin typeface="Meiryo UI" panose="020B0604030504040204" pitchFamily="50" charset="-128"/>
                          <a:ea typeface="Meiryo UI" panose="020B0604030504040204" pitchFamily="50" charset="-128"/>
                        </a:rPr>
                        <a:t>①集中支援機能 ：障がい者をエビデンスに基づくアセスメントのもと有期限で受入れ、集中支援により地域生活への移行を推進する機能</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616075" indent="-184150"/>
                      <a:r>
                        <a:rPr kumimoji="1" lang="ja-JP" altLang="en-US" sz="1200" dirty="0">
                          <a:solidFill>
                            <a:schemeClr val="tx1"/>
                          </a:solidFill>
                          <a:latin typeface="Meiryo UI" panose="020B0604030504040204" pitchFamily="50" charset="-128"/>
                          <a:ea typeface="Meiryo UI" panose="020B0604030504040204" pitchFamily="50" charset="-128"/>
                        </a:rPr>
                        <a:t>（例　強度行動障がいの状態を示す方を一定期間受入れ、状態像の見立ての支援の調整及び支援方法の提案を行う）</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616075" indent="-1346200">
                        <a:spcBef>
                          <a:spcPts val="600"/>
                        </a:spcBef>
                      </a:pPr>
                      <a:r>
                        <a:rPr kumimoji="1" lang="ja-JP" altLang="en-US" sz="1200" dirty="0">
                          <a:solidFill>
                            <a:schemeClr val="tx1"/>
                          </a:solidFill>
                          <a:latin typeface="Meiryo UI" panose="020B0604030504040204" pitchFamily="50" charset="-128"/>
                          <a:ea typeface="Meiryo UI" panose="020B0604030504040204" pitchFamily="50" charset="-128"/>
                        </a:rPr>
                        <a:t>②生活支援機能 ：入所期間が長期間となることが見込まれる場合の、入所者の生活の質を担保する機能</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616075" indent="-184150"/>
                      <a:r>
                        <a:rPr kumimoji="1" lang="ja-JP" altLang="en-US" sz="1200" dirty="0">
                          <a:solidFill>
                            <a:schemeClr val="tx1"/>
                          </a:solidFill>
                          <a:latin typeface="Meiryo UI" panose="020B0604030504040204" pitchFamily="50" charset="-128"/>
                          <a:ea typeface="Meiryo UI" panose="020B0604030504040204" pitchFamily="50" charset="-128"/>
                        </a:rPr>
                        <a:t>（例　居室の個室化、設備面におけるバリアフリー化、地域との交流）</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616075" indent="-1346200">
                        <a:spcBef>
                          <a:spcPts val="600"/>
                        </a:spcBef>
                      </a:pPr>
                      <a:r>
                        <a:rPr kumimoji="1" lang="ja-JP" altLang="en-US" sz="1200" dirty="0">
                          <a:solidFill>
                            <a:schemeClr val="tx1"/>
                          </a:solidFill>
                          <a:latin typeface="Meiryo UI" panose="020B0604030504040204" pitchFamily="50" charset="-128"/>
                          <a:ea typeface="Meiryo UI" panose="020B0604030504040204" pitchFamily="50" charset="-128"/>
                        </a:rPr>
                        <a:t>③緊急時生活支援機能：地域で生活する障がい者または家族の心身状況の急変等により、緊急に支援が必要となる場合の生活支援機能</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616075" indent="-184150"/>
                      <a:r>
                        <a:rPr kumimoji="1" lang="ja-JP" altLang="en-US" sz="1200" dirty="0">
                          <a:solidFill>
                            <a:schemeClr val="tx1"/>
                          </a:solidFill>
                          <a:latin typeface="Meiryo UI" panose="020B0604030504040204" pitchFamily="50" charset="-128"/>
                          <a:ea typeface="Meiryo UI" panose="020B0604030504040204" pitchFamily="50" charset="-128"/>
                        </a:rPr>
                        <a:t>（例　地域生活支援拠点等を担い、併設の短期入所を活用し、地域で生活する障がい者の緊急時の初期対応を行う）</a:t>
                      </a:r>
                    </a:p>
                  </a:txBody>
                  <a:tcPr/>
                </a:tc>
                <a:extLst>
                  <a:ext uri="{0D108BD9-81ED-4DB2-BD59-A6C34878D82A}">
                    <a16:rowId xmlns:a16="http://schemas.microsoft.com/office/drawing/2014/main" val="2647611836"/>
                  </a:ext>
                </a:extLst>
              </a:tr>
            </a:tbl>
          </a:graphicData>
        </a:graphic>
      </p:graphicFrame>
      <p:sp>
        <p:nvSpPr>
          <p:cNvPr id="2" name="タイトル 1">
            <a:extLst>
              <a:ext uri="{FF2B5EF4-FFF2-40B4-BE49-F238E27FC236}">
                <a16:creationId xmlns:a16="http://schemas.microsoft.com/office/drawing/2014/main" id="{F5A87107-A578-E257-3AB8-0476857E398A}"/>
              </a:ext>
            </a:extLst>
          </p:cNvPr>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令和６年度　入所施設利用者への意向調査（調査項目案）</a:t>
            </a:r>
          </a:p>
        </p:txBody>
      </p:sp>
      <p:sp>
        <p:nvSpPr>
          <p:cNvPr id="10" name="スライド番号プレースホルダー 9">
            <a:extLst>
              <a:ext uri="{FF2B5EF4-FFF2-40B4-BE49-F238E27FC236}">
                <a16:creationId xmlns:a16="http://schemas.microsoft.com/office/drawing/2014/main" id="{EC46CD49-226B-FC8B-8989-03ABABCBC284}"/>
              </a:ext>
            </a:extLst>
          </p:cNvPr>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4</a:t>
            </a:fld>
            <a:endParaRPr kumimoji="1" lang="ja-JP" altLang="en-US" dirty="0"/>
          </a:p>
        </p:txBody>
      </p:sp>
      <p:sp>
        <p:nvSpPr>
          <p:cNvPr id="6" name="テキスト ボックス 5">
            <a:extLst>
              <a:ext uri="{FF2B5EF4-FFF2-40B4-BE49-F238E27FC236}">
                <a16:creationId xmlns:a16="http://schemas.microsoft.com/office/drawing/2014/main" id="{B2573088-5DE9-A264-7901-594897E904D2}"/>
              </a:ext>
            </a:extLst>
          </p:cNvPr>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資料５</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37233424"/>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2119</Words>
  <Application>Microsoft Office PowerPoint</Application>
  <PresentationFormat>画面に合わせる (4:3)</PresentationFormat>
  <Paragraphs>130</Paragraphs>
  <Slides>4</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Meiryo UI</vt:lpstr>
      <vt:lpstr>メイリオ</vt:lpstr>
      <vt:lpstr>游ゴシック</vt:lpstr>
      <vt:lpstr>游ゴシック Light</vt:lpstr>
      <vt:lpstr>Arial</vt:lpstr>
      <vt:lpstr>Calibri</vt:lpstr>
      <vt:lpstr>Wingdings</vt:lpstr>
      <vt:lpstr>1_Office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2025-07-02T23:55:08Z</dcterms:created>
  <dcterms:modified xsi:type="dcterms:W3CDTF">2025-07-02T23:55:13Z</dcterms:modified>
</cp:coreProperties>
</file>