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sldIdLst>
    <p:sldId id="466" r:id="rId2"/>
    <p:sldId id="480" r:id="rId3"/>
    <p:sldId id="484" r:id="rId4"/>
    <p:sldId id="487" r:id="rId5"/>
    <p:sldId id="495" r:id="rId6"/>
    <p:sldId id="485" r:id="rId7"/>
    <p:sldId id="500" r:id="rId8"/>
    <p:sldId id="491" r:id="rId9"/>
    <p:sldId id="494" r:id="rId10"/>
    <p:sldId id="499" r:id="rId11"/>
    <p:sldId id="493" r:id="rId12"/>
    <p:sldId id="497" r:id="rId13"/>
    <p:sldId id="492"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0000FF"/>
    <a:srgbClr val="E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3" autoAdjust="0"/>
    <p:restoredTop sz="94434" autoAdjust="0"/>
  </p:normalViewPr>
  <p:slideViewPr>
    <p:cSldViewPr>
      <p:cViewPr varScale="1">
        <p:scale>
          <a:sx n="78" d="100"/>
          <a:sy n="78" d="100"/>
        </p:scale>
        <p:origin x="74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3" tIns="45717" rIns="91433" bIns="45717" rtlCol="0"/>
          <a:lstStyle>
            <a:lvl1pPr algn="r">
              <a:defRPr sz="1200"/>
            </a:lvl1pPr>
          </a:lstStyle>
          <a:p>
            <a:fld id="{005252BA-2214-449C-8EB5-EC4AE1D81467}" type="datetimeFigureOut">
              <a:rPr kumimoji="1" lang="ja-JP" altLang="en-US" smtClean="0"/>
              <a:t>2025/7/3</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3" tIns="45717" rIns="91433" bIns="45717"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1</a:t>
            </a:fld>
            <a:endParaRPr kumimoji="1" lang="ja-JP" altLang="en-US"/>
          </a:p>
        </p:txBody>
      </p:sp>
    </p:spTree>
    <p:extLst>
      <p:ext uri="{BB962C8B-B14F-4D97-AF65-F5344CB8AC3E}">
        <p14:creationId xmlns:p14="http://schemas.microsoft.com/office/powerpoint/2010/main" val="2168643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10</a:t>
            </a:fld>
            <a:endParaRPr kumimoji="1" lang="ja-JP" altLang="en-US"/>
          </a:p>
        </p:txBody>
      </p:sp>
    </p:spTree>
    <p:extLst>
      <p:ext uri="{BB962C8B-B14F-4D97-AF65-F5344CB8AC3E}">
        <p14:creationId xmlns:p14="http://schemas.microsoft.com/office/powerpoint/2010/main" val="22042003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13</a:t>
            </a:fld>
            <a:endParaRPr kumimoji="1" lang="ja-JP" altLang="en-US"/>
          </a:p>
        </p:txBody>
      </p:sp>
    </p:spTree>
    <p:extLst>
      <p:ext uri="{BB962C8B-B14F-4D97-AF65-F5344CB8AC3E}">
        <p14:creationId xmlns:p14="http://schemas.microsoft.com/office/powerpoint/2010/main" val="2088052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52CC739-2C19-4987-9473-A53E87E4448B}" type="slidenum">
              <a:rPr kumimoji="1" lang="ja-JP" altLang="en-US" smtClean="0"/>
              <a:t>2</a:t>
            </a:fld>
            <a:endParaRPr kumimoji="1" lang="ja-JP" altLang="en-US"/>
          </a:p>
        </p:txBody>
      </p:sp>
    </p:spTree>
    <p:extLst>
      <p:ext uri="{BB962C8B-B14F-4D97-AF65-F5344CB8AC3E}">
        <p14:creationId xmlns:p14="http://schemas.microsoft.com/office/powerpoint/2010/main" val="886503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52CC739-2C19-4987-9473-A53E87E4448B}" type="slidenum">
              <a:rPr kumimoji="1" lang="ja-JP" altLang="en-US" smtClean="0"/>
              <a:t>3</a:t>
            </a:fld>
            <a:endParaRPr kumimoji="1" lang="ja-JP" altLang="en-US"/>
          </a:p>
        </p:txBody>
      </p:sp>
    </p:spTree>
    <p:extLst>
      <p:ext uri="{BB962C8B-B14F-4D97-AF65-F5344CB8AC3E}">
        <p14:creationId xmlns:p14="http://schemas.microsoft.com/office/powerpoint/2010/main" val="2868183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ノート プレースホルダー 1">
            <a:extLst>
              <a:ext uri="{FF2B5EF4-FFF2-40B4-BE49-F238E27FC236}">
                <a16:creationId xmlns:a16="http://schemas.microsoft.com/office/drawing/2014/main" id="{1660A75E-AE85-919A-DD64-4329DD0A983D}"/>
              </a:ext>
            </a:extLst>
          </p:cNvPr>
          <p:cNvSpPr>
            <a:spLocks noGrp="1"/>
          </p:cNvSpPr>
          <p:nvPr>
            <p:ph type="body" idx="1"/>
          </p:nvPr>
        </p:nvSpPr>
        <p:spPr/>
        <p:txBody>
          <a:bodyPr/>
          <a:lstStyle/>
          <a:p>
            <a:endParaRPr kumimoji="1" lang="ja-JP"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ノート プレースホルダー 1">
            <a:extLst>
              <a:ext uri="{FF2B5EF4-FFF2-40B4-BE49-F238E27FC236}">
                <a16:creationId xmlns:a16="http://schemas.microsoft.com/office/drawing/2014/main" id="{A279E636-9C62-4ADC-8EF1-27ECC9A19A32}"/>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321072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52CC739-2C19-4987-9473-A53E87E4448B}" type="slidenum">
              <a:rPr kumimoji="1" lang="ja-JP" altLang="en-US" smtClean="0"/>
              <a:t>6</a:t>
            </a:fld>
            <a:endParaRPr kumimoji="1" lang="ja-JP" altLang="en-US"/>
          </a:p>
        </p:txBody>
      </p:sp>
    </p:spTree>
    <p:extLst>
      <p:ext uri="{BB962C8B-B14F-4D97-AF65-F5344CB8AC3E}">
        <p14:creationId xmlns:p14="http://schemas.microsoft.com/office/powerpoint/2010/main" val="7233020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7</a:t>
            </a:fld>
            <a:endParaRPr kumimoji="1" lang="ja-JP" altLang="en-US"/>
          </a:p>
        </p:txBody>
      </p:sp>
    </p:spTree>
    <p:extLst>
      <p:ext uri="{BB962C8B-B14F-4D97-AF65-F5344CB8AC3E}">
        <p14:creationId xmlns:p14="http://schemas.microsoft.com/office/powerpoint/2010/main" val="3569747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8</a:t>
            </a:fld>
            <a:endParaRPr kumimoji="1" lang="ja-JP" altLang="en-US"/>
          </a:p>
        </p:txBody>
      </p:sp>
    </p:spTree>
    <p:extLst>
      <p:ext uri="{BB962C8B-B14F-4D97-AF65-F5344CB8AC3E}">
        <p14:creationId xmlns:p14="http://schemas.microsoft.com/office/powerpoint/2010/main" val="1859054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9</a:t>
            </a:fld>
            <a:endParaRPr kumimoji="1" lang="ja-JP" altLang="en-US"/>
          </a:p>
        </p:txBody>
      </p:sp>
    </p:spTree>
    <p:extLst>
      <p:ext uri="{BB962C8B-B14F-4D97-AF65-F5344CB8AC3E}">
        <p14:creationId xmlns:p14="http://schemas.microsoft.com/office/powerpoint/2010/main" val="3743335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4C44990-B191-44FF-908E-CD5C61C97783}"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5CAE68-DF1D-4A3B-B4C8-841469085435}"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8CBD97C-F995-4932-ABDF-B20E3D61BD50}"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A44DC7-CFC5-44D6-8028-927A1CC03337}"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7EA6779-2EDE-4EE9-B2E0-8016CC5F3D13}"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4BB9FF4-3CA3-481E-AC8A-2DA11F807245}"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8072A7C-5CA8-4A04-B6D3-4A79AB67A3F2}" type="datetime1">
              <a:rPr kumimoji="1" lang="ja-JP" altLang="en-US" smtClean="0"/>
              <a:t>2025/7/3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62A5165-AE32-4DFC-B3DB-0A5EC32549A1}" type="datetime1">
              <a:rPr kumimoji="1" lang="ja-JP" altLang="en-US" smtClean="0"/>
              <a:t>2025/7/3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A0DA09-063E-4394-935A-FDA93ECAF335}" type="datetime1">
              <a:rPr kumimoji="1" lang="ja-JP" altLang="en-US" smtClean="0"/>
              <a:t>2025/7/3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F9CC58A-5E16-4063-84BB-CB94814E850A}"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7A0724-2BC3-4E92-B661-077C20E9E87E}"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9376D-9F3B-4D25-B378-A0F17775B954}" type="datetime1">
              <a:rPr kumimoji="1" lang="ja-JP" altLang="en-US" smtClean="0"/>
              <a:t>2025/7/3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a:extLst>
              <a:ext uri="{FF2B5EF4-FFF2-40B4-BE49-F238E27FC236}">
                <a16:creationId xmlns:a16="http://schemas.microsoft.com/office/drawing/2014/main" id="{851FFEB5-89A3-47FD-ACFA-903B8DAE20C1}"/>
              </a:ext>
            </a:extLst>
          </p:cNvPr>
          <p:cNvGraphicFramePr>
            <a:graphicFrameLocks noGrp="1"/>
          </p:cNvGraphicFramePr>
          <p:nvPr>
            <p:extLst>
              <p:ext uri="{D42A27DB-BD31-4B8C-83A1-F6EECF244321}">
                <p14:modId xmlns:p14="http://schemas.microsoft.com/office/powerpoint/2010/main" val="434941559"/>
              </p:ext>
            </p:extLst>
          </p:nvPr>
        </p:nvGraphicFramePr>
        <p:xfrm>
          <a:off x="38145" y="39538"/>
          <a:ext cx="9067710" cy="6772310"/>
        </p:xfrm>
        <a:graphic>
          <a:graphicData uri="http://schemas.openxmlformats.org/drawingml/2006/table">
            <a:tbl>
              <a:tblPr firstRow="1" bandRow="1">
                <a:tableStyleId>{5A111915-BE36-4E01-A7E5-04B1672EAD32}</a:tableStyleId>
              </a:tblPr>
              <a:tblGrid>
                <a:gridCol w="9067710">
                  <a:extLst>
                    <a:ext uri="{9D8B030D-6E8A-4147-A177-3AD203B41FA5}">
                      <a16:colId xmlns:a16="http://schemas.microsoft.com/office/drawing/2014/main" val="3114873037"/>
                    </a:ext>
                  </a:extLst>
                </a:gridCol>
              </a:tblGrid>
              <a:tr h="419856">
                <a:tc>
                  <a:txBody>
                    <a:bodyPr/>
                    <a:lstStyle/>
                    <a:p>
                      <a:r>
                        <a:rPr kumimoji="1" lang="ja-JP" altLang="en-US" dirty="0"/>
                        <a:t>◆地域生活支援拠点等の充実・強化について</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6352454">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sp>
        <p:nvSpPr>
          <p:cNvPr id="21" name="角丸四角形 20"/>
          <p:cNvSpPr/>
          <p:nvPr/>
        </p:nvSpPr>
        <p:spPr>
          <a:xfrm>
            <a:off x="119152" y="450646"/>
            <a:ext cx="8917344" cy="6290722"/>
          </a:xfrm>
          <a:prstGeom prst="roundRect">
            <a:avLst>
              <a:gd name="adj" fmla="val 0"/>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9" name="スライド番号プレースホルダー 9"/>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1</a:t>
            </a:fld>
            <a:endParaRPr kumimoji="1" lang="ja-JP" altLang="en-US" dirty="0"/>
          </a:p>
        </p:txBody>
      </p:sp>
      <p:sp>
        <p:nvSpPr>
          <p:cNvPr id="10" name="テキスト ボックス 9">
            <a:extLst>
              <a:ext uri="{FF2B5EF4-FFF2-40B4-BE49-F238E27FC236}">
                <a16:creationId xmlns:a16="http://schemas.microsoft.com/office/drawing/2014/main" id="{E19DAAB8-BEC5-48E0-9D91-41731F7ED508}"/>
              </a:ext>
            </a:extLst>
          </p:cNvPr>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資料４</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02327BD7-407C-4DB2-BDF4-74E12E4AD75F}"/>
              </a:ext>
            </a:extLst>
          </p:cNvPr>
          <p:cNvSpPr/>
          <p:nvPr/>
        </p:nvSpPr>
        <p:spPr>
          <a:xfrm>
            <a:off x="93430" y="980680"/>
            <a:ext cx="8784497" cy="1363114"/>
          </a:xfrm>
          <a:prstGeom prst="rect">
            <a:avLst/>
          </a:prstGeom>
          <a:noFill/>
          <a:ln w="3175">
            <a:solidFill>
              <a:schemeClr val="tx2">
                <a:lumMod val="75000"/>
              </a:schemeClr>
            </a:solidFill>
            <a:prstDash val="sysDot"/>
          </a:ln>
        </p:spPr>
        <p:style>
          <a:lnRef idx="2">
            <a:schemeClr val="accent6"/>
          </a:lnRef>
          <a:fillRef idx="1">
            <a:schemeClr val="lt1"/>
          </a:fillRef>
          <a:effectRef idx="0">
            <a:schemeClr val="accent6"/>
          </a:effectRef>
          <a:fontRef idx="minor">
            <a:schemeClr val="dk1"/>
          </a:fontRef>
        </p:style>
        <p:txBody>
          <a:bodyPr rtlCol="0" anchor="t"/>
          <a:lstStyle/>
          <a:p>
            <a:pPr>
              <a:lnSpc>
                <a:spcPct val="150000"/>
              </a:lnSpc>
              <a:spcBef>
                <a:spcPts val="300"/>
              </a:spcBef>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rPr>
              <a:t>第７期大阪府障がい福祉計画　目標（令和８年度末） </a:t>
            </a:r>
          </a:p>
          <a:p>
            <a:pPr marL="87313" indent="-87313">
              <a:spcBef>
                <a:spcPts val="300"/>
              </a:spcBef>
              <a:buNone/>
            </a:pPr>
            <a:r>
              <a:rPr lang="ja-JP" altLang="en-US" sz="1600" dirty="0">
                <a:latin typeface="Meiryo UI" panose="020B0604030504040204" pitchFamily="50" charset="-128"/>
                <a:ea typeface="Meiryo UI" panose="020B0604030504040204" pitchFamily="50" charset="-128"/>
              </a:rPr>
              <a:t>　地域生活支援拠点等の機能の充実</a:t>
            </a:r>
            <a:endParaRPr lang="en-US" altLang="ja-JP" sz="1600" dirty="0">
              <a:latin typeface="Meiryo UI" panose="020B0604030504040204" pitchFamily="50" charset="-128"/>
              <a:ea typeface="Meiryo UI" panose="020B0604030504040204" pitchFamily="50" charset="-128"/>
            </a:endParaRPr>
          </a:p>
          <a:p>
            <a:pPr marL="87313" indent="-87313">
              <a:spcBef>
                <a:spcPts val="300"/>
              </a:spcBef>
              <a:buNone/>
            </a:pPr>
            <a:r>
              <a:rPr lang="ja-JP" altLang="en-US" sz="1600" dirty="0">
                <a:latin typeface="Meiryo UI" panose="020B0604030504040204" pitchFamily="50" charset="-128"/>
                <a:ea typeface="Meiryo UI" panose="020B0604030504040204" pitchFamily="50" charset="-128"/>
              </a:rPr>
              <a:t>　　・令和８年度末までに、各市町村において効果的な支援体制及び緊急時の連絡体制の構築</a:t>
            </a:r>
            <a:endParaRPr lang="en-US" altLang="ja-JP" sz="1600" dirty="0">
              <a:latin typeface="Meiryo UI" panose="020B0604030504040204" pitchFamily="50" charset="-128"/>
              <a:ea typeface="Meiryo UI" panose="020B0604030504040204" pitchFamily="50" charset="-128"/>
            </a:endParaRPr>
          </a:p>
          <a:p>
            <a:pPr marL="87313" indent="-87313">
              <a:spcBef>
                <a:spcPts val="300"/>
              </a:spcBef>
              <a:buNone/>
            </a:pPr>
            <a:r>
              <a:rPr lang="ja-JP" altLang="en-US" sz="1600" dirty="0">
                <a:latin typeface="Meiryo UI" panose="020B0604030504040204" pitchFamily="50" charset="-128"/>
                <a:ea typeface="Meiryo UI" panose="020B0604030504040204" pitchFamily="50" charset="-128"/>
              </a:rPr>
              <a:t>　　・年１回以上運用状況を検証・検討 </a:t>
            </a:r>
            <a:endParaRPr lang="en-US" altLang="ja-JP" sz="1600" dirty="0">
              <a:latin typeface="Meiryo UI" panose="020B0604030504040204" pitchFamily="50" charset="-128"/>
              <a:ea typeface="Meiryo UI" panose="020B0604030504040204" pitchFamily="50" charset="-128"/>
            </a:endParaRPr>
          </a:p>
        </p:txBody>
      </p:sp>
      <p:sp>
        <p:nvSpPr>
          <p:cNvPr id="13" name="AutoShape 7">
            <a:extLst>
              <a:ext uri="{FF2B5EF4-FFF2-40B4-BE49-F238E27FC236}">
                <a16:creationId xmlns:a16="http://schemas.microsoft.com/office/drawing/2014/main" id="{ED862D26-79C2-4602-BA32-3B5E1D71ECCA}"/>
              </a:ext>
            </a:extLst>
          </p:cNvPr>
          <p:cNvSpPr>
            <a:spLocks noChangeArrowheads="1"/>
          </p:cNvSpPr>
          <p:nvPr/>
        </p:nvSpPr>
        <p:spPr bwMode="auto">
          <a:xfrm>
            <a:off x="93430" y="620688"/>
            <a:ext cx="4176464" cy="359992"/>
          </a:xfrm>
          <a:prstGeom prst="roundRect">
            <a:avLst>
              <a:gd name="adj" fmla="val 16667"/>
            </a:avLst>
          </a:prstGeom>
          <a:solidFill>
            <a:schemeClr val="accent1">
              <a:lumMod val="20000"/>
              <a:lumOff val="80000"/>
            </a:schemeClr>
          </a:solidFill>
          <a:ln w="9525">
            <a:solidFill>
              <a:schemeClr val="tx1"/>
            </a:solidFill>
            <a:round/>
            <a:headEnd/>
            <a:tailEnd/>
          </a:ln>
          <a:effectLst/>
        </p:spPr>
        <p:txBody>
          <a:bodyPr wrap="none" lIns="72000" tIns="0" rIns="0" bIns="72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a:lnSpc>
                <a:spcPct val="150000"/>
              </a:lnSpc>
              <a:spcAft>
                <a:spcPts val="0"/>
              </a:spcAft>
              <a:buNone/>
            </a:pP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第７期大阪府障がい福祉計画への位置づけ</a:t>
            </a:r>
          </a:p>
        </p:txBody>
      </p:sp>
      <p:sp>
        <p:nvSpPr>
          <p:cNvPr id="14" name="AutoShape 7">
            <a:extLst>
              <a:ext uri="{FF2B5EF4-FFF2-40B4-BE49-F238E27FC236}">
                <a16:creationId xmlns:a16="http://schemas.microsoft.com/office/drawing/2014/main" id="{68873B3A-C063-4C94-8BFE-D0C0A43D61F9}"/>
              </a:ext>
            </a:extLst>
          </p:cNvPr>
          <p:cNvSpPr>
            <a:spLocks noChangeArrowheads="1"/>
          </p:cNvSpPr>
          <p:nvPr/>
        </p:nvSpPr>
        <p:spPr bwMode="auto">
          <a:xfrm>
            <a:off x="93430" y="2492896"/>
            <a:ext cx="5211938" cy="359992"/>
          </a:xfrm>
          <a:prstGeom prst="roundRect">
            <a:avLst>
              <a:gd name="adj" fmla="val 16667"/>
            </a:avLst>
          </a:prstGeom>
          <a:solidFill>
            <a:schemeClr val="accent1">
              <a:lumMod val="20000"/>
              <a:lumOff val="80000"/>
            </a:schemeClr>
          </a:solidFill>
          <a:ln w="9525">
            <a:solidFill>
              <a:schemeClr val="tx1"/>
            </a:solidFill>
            <a:round/>
            <a:headEnd/>
            <a:tailEnd/>
          </a:ln>
          <a:effectLst/>
        </p:spPr>
        <p:txBody>
          <a:bodyPr wrap="none" lIns="72000" tIns="0" rIns="0" bIns="72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indent="0">
              <a:lnSpc>
                <a:spcPct val="150000"/>
              </a:lnSpc>
              <a:buNone/>
            </a:pPr>
            <a:r>
              <a:rPr lang="ja-JP" altLang="en-US" sz="1600" b="1" dirty="0">
                <a:latin typeface="Meiryo UI" panose="020B0604030504040204" pitchFamily="50" charset="-128"/>
                <a:ea typeface="Meiryo UI" panose="020B0604030504040204" pitchFamily="50" charset="-128"/>
              </a:rPr>
              <a:t>令和６年度の取組み（市町村への働きかけ）</a:t>
            </a:r>
            <a:endParaRPr lang="en-US" altLang="ja-JP" sz="1600" b="1"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161628D5-135F-439E-9B5F-BFC93ECFD44E}"/>
              </a:ext>
            </a:extLst>
          </p:cNvPr>
          <p:cNvSpPr/>
          <p:nvPr/>
        </p:nvSpPr>
        <p:spPr>
          <a:xfrm>
            <a:off x="105771" y="2852936"/>
            <a:ext cx="8909606" cy="3816424"/>
          </a:xfrm>
          <a:prstGeom prst="rect">
            <a:avLst/>
          </a:prstGeom>
          <a:noFill/>
          <a:ln w="3175">
            <a:solidFill>
              <a:schemeClr val="tx2">
                <a:lumMod val="75000"/>
              </a:schemeClr>
            </a:solidFill>
            <a:prstDash val="sysDot"/>
          </a:ln>
        </p:spPr>
        <p:style>
          <a:lnRef idx="2">
            <a:schemeClr val="accent6"/>
          </a:lnRef>
          <a:fillRef idx="1">
            <a:schemeClr val="lt1"/>
          </a:fillRef>
          <a:effectRef idx="0">
            <a:schemeClr val="accent6"/>
          </a:effectRef>
          <a:fontRef idx="minor">
            <a:schemeClr val="dk1"/>
          </a:fontRef>
        </p:style>
        <p:txBody>
          <a:bodyPr rtlCol="0" anchor="t"/>
          <a:lstStyle/>
          <a:p>
            <a:pPr marL="0" indent="0">
              <a:lnSpc>
                <a:spcPct val="150000"/>
              </a:lnSpc>
              <a:buNone/>
            </a:pPr>
            <a:r>
              <a:rPr lang="ja-JP" altLang="en-US" sz="1600" dirty="0">
                <a:latin typeface="Meiryo UI" panose="020B0604030504040204" pitchFamily="50" charset="-128"/>
                <a:ea typeface="Meiryo UI" panose="020B0604030504040204" pitchFamily="50" charset="-128"/>
              </a:rPr>
              <a:t>◆地域生活支援拠点等の市町村意見交換会を実施（令和６年９月</a:t>
            </a:r>
            <a:r>
              <a:rPr lang="en-US" altLang="ja-JP" sz="1600" dirty="0">
                <a:latin typeface="Meiryo UI" panose="020B0604030504040204" pitchFamily="50" charset="-128"/>
                <a:ea typeface="Meiryo UI" panose="020B0604030504040204" pitchFamily="50" charset="-128"/>
              </a:rPr>
              <a:t>19</a:t>
            </a:r>
            <a:r>
              <a:rPr lang="ja-JP" altLang="en-US" sz="1600" dirty="0">
                <a:latin typeface="Meiryo UI" panose="020B0604030504040204" pitchFamily="50" charset="-128"/>
                <a:ea typeface="Meiryo UI" panose="020B0604030504040204" pitchFamily="50" charset="-128"/>
              </a:rPr>
              <a:t>日）</a:t>
            </a:r>
            <a:endParaRPr lang="en-US" altLang="ja-JP" sz="1600" dirty="0">
              <a:latin typeface="Meiryo UI" panose="020B0604030504040204" pitchFamily="50" charset="-128"/>
              <a:ea typeface="Meiryo UI" panose="020B0604030504040204" pitchFamily="50" charset="-128"/>
            </a:endParaRPr>
          </a:p>
          <a:p>
            <a:pPr marL="0" indent="0">
              <a:lnSpc>
                <a:spcPct val="150000"/>
              </a:lnSpc>
              <a:buNone/>
            </a:pPr>
            <a:r>
              <a:rPr lang="ja-JP" altLang="en-US" sz="1600" dirty="0">
                <a:latin typeface="Meiryo UI" panose="020B0604030504040204" pitchFamily="50" charset="-128"/>
                <a:ea typeface="Meiryo UI" panose="020B0604030504040204" pitchFamily="50" charset="-128"/>
              </a:rPr>
              <a:t>　 ・参加市町村　</a:t>
            </a:r>
            <a:r>
              <a:rPr lang="en-US" altLang="ja-JP" sz="1600" dirty="0">
                <a:latin typeface="Meiryo UI" panose="020B0604030504040204" pitchFamily="50" charset="-128"/>
                <a:ea typeface="Meiryo UI" panose="020B0604030504040204" pitchFamily="50" charset="-128"/>
              </a:rPr>
              <a:t>3</a:t>
            </a:r>
            <a:r>
              <a:rPr lang="ja-JP" altLang="en-US" sz="1600" dirty="0">
                <a:latin typeface="Meiryo UI" panose="020B0604030504040204" pitchFamily="50" charset="-128"/>
                <a:ea typeface="Meiryo UI" panose="020B0604030504040204" pitchFamily="50" charset="-128"/>
              </a:rPr>
              <a:t>２市町村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市町村担当者、基幹相談支援センター、地域生活支援拠点等を担う事業者</a:t>
            </a:r>
            <a:r>
              <a:rPr lang="en-US" altLang="ja-JP" sz="1400" dirty="0">
                <a:latin typeface="Meiryo UI" panose="020B0604030504040204" pitchFamily="50" charset="-128"/>
                <a:ea typeface="Meiryo UI" panose="020B0604030504040204" pitchFamily="50" charset="-128"/>
              </a:rPr>
              <a:t>)</a:t>
            </a:r>
          </a:p>
          <a:p>
            <a:pPr marL="0" indent="0">
              <a:lnSpc>
                <a:spcPct val="150000"/>
              </a:lnSpc>
              <a:buNone/>
            </a:pPr>
            <a:r>
              <a:rPr lang="ja-JP" altLang="en-US" sz="1600" dirty="0">
                <a:latin typeface="Meiryo UI" panose="020B0604030504040204" pitchFamily="50" charset="-128"/>
                <a:ea typeface="Meiryo UI" panose="020B0604030504040204" pitchFamily="50" charset="-128"/>
              </a:rPr>
              <a:t>　 ・内容　　地域生活支援拠点等に係る取組み発表（堺市、岸和田市）</a:t>
            </a:r>
            <a:endParaRPr lang="en-US" altLang="ja-JP" sz="1600" dirty="0">
              <a:latin typeface="Meiryo UI" panose="020B0604030504040204" pitchFamily="50" charset="-128"/>
              <a:ea typeface="Meiryo UI" panose="020B0604030504040204" pitchFamily="50" charset="-128"/>
            </a:endParaRPr>
          </a:p>
          <a:p>
            <a:pPr marL="0" indent="0">
              <a:lnSpc>
                <a:spcPct val="150000"/>
              </a:lnSpc>
              <a:buNone/>
            </a:pPr>
            <a:r>
              <a:rPr lang="ja-JP" altLang="en-US" sz="1600" b="0" i="0" dirty="0">
                <a:solidFill>
                  <a:srgbClr val="000000"/>
                </a:solidFill>
                <a:effectLst/>
                <a:latin typeface="Meiryo UI" panose="020B0604030504040204" pitchFamily="50" charset="-128"/>
                <a:ea typeface="Meiryo UI" panose="020B0604030504040204" pitchFamily="50" charset="-128"/>
              </a:rPr>
              <a:t>　　　　　　　</a:t>
            </a:r>
            <a:r>
              <a:rPr lang="ja-JP" altLang="en-US" sz="1600" b="0" i="0" dirty="0">
                <a:solidFill>
                  <a:srgbClr val="000000"/>
                </a:solidFill>
                <a:effectLst/>
                <a:latin typeface="Meiryo" panose="020B0604030504040204" pitchFamily="50" charset="-128"/>
                <a:ea typeface="Meiryo" panose="020B0604030504040204" pitchFamily="50" charset="-128"/>
              </a:rPr>
              <a:t>大阪府の取組み状況</a:t>
            </a:r>
            <a:r>
              <a:rPr lang="ja-JP" altLang="en-US" sz="1400" b="0" i="0" dirty="0">
                <a:solidFill>
                  <a:srgbClr val="000000"/>
                </a:solidFill>
                <a:effectLst/>
                <a:latin typeface="Meiryo" panose="020B0604030504040204" pitchFamily="50" charset="-128"/>
                <a:ea typeface="Meiryo" panose="020B0604030504040204" pitchFamily="50" charset="-128"/>
              </a:rPr>
              <a:t>（「地域生活支援拠点等に係るアンケート結果（概要）」ほか）</a:t>
            </a:r>
            <a:endParaRPr lang="en-US" altLang="ja-JP" sz="1400" dirty="0">
              <a:latin typeface="Meiryo UI" panose="020B0604030504040204" pitchFamily="50" charset="-128"/>
              <a:ea typeface="Meiryo UI" panose="020B0604030504040204" pitchFamily="50" charset="-128"/>
            </a:endParaRPr>
          </a:p>
          <a:p>
            <a:pPr marL="0" indent="0">
              <a:buNone/>
            </a:pPr>
            <a:r>
              <a:rPr lang="ja-JP" altLang="en-US" sz="1600" dirty="0">
                <a:latin typeface="Meiryo UI" panose="020B0604030504040204" pitchFamily="50" charset="-128"/>
                <a:ea typeface="Meiryo UI" panose="020B0604030504040204" pitchFamily="50" charset="-128"/>
              </a:rPr>
              <a:t>　　　　　　　グループ分けによる意見交換</a:t>
            </a:r>
            <a:endParaRPr lang="en-US" altLang="ja-JP" sz="1600" dirty="0">
              <a:latin typeface="Meiryo UI" panose="020B0604030504040204" pitchFamily="50" charset="-128"/>
              <a:ea typeface="Meiryo UI" panose="020B0604030504040204" pitchFamily="50" charset="-128"/>
            </a:endParaRPr>
          </a:p>
          <a:p>
            <a:pPr marL="0" indent="0">
              <a:buNone/>
            </a:pPr>
            <a:r>
              <a:rPr lang="ja-JP" altLang="en-US" sz="16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テーマ：①各機能の整備状況及び広域連携　②地域生活支援拠点等コーディネーター</a:t>
            </a:r>
            <a:endParaRPr lang="en-US" altLang="ja-JP" sz="1600" dirty="0">
              <a:latin typeface="Meiryo UI" panose="020B0604030504040204" pitchFamily="50" charset="-128"/>
              <a:ea typeface="Meiryo UI" panose="020B0604030504040204" pitchFamily="50" charset="-128"/>
            </a:endParaRPr>
          </a:p>
          <a:p>
            <a:pPr marL="0" indent="0">
              <a:buNone/>
            </a:pPr>
            <a:r>
              <a:rPr lang="ja-JP" altLang="en-US" sz="1600" dirty="0">
                <a:latin typeface="Meiryo UI" panose="020B0604030504040204" pitchFamily="50" charset="-128"/>
                <a:ea typeface="Meiryo UI" panose="020B0604030504040204" pitchFamily="50" charset="-128"/>
              </a:rPr>
              <a:t>　　　　　　　　　　　　　 ③地域生活支援拠点等の運用状況の検証・検討）</a:t>
            </a:r>
            <a:endParaRPr lang="en-US" altLang="ja-JP" sz="1600" dirty="0">
              <a:latin typeface="Meiryo UI" panose="020B0604030504040204" pitchFamily="50" charset="-128"/>
              <a:ea typeface="Meiryo UI" panose="020B0604030504040204" pitchFamily="50" charset="-128"/>
            </a:endParaRPr>
          </a:p>
          <a:p>
            <a:pPr marL="0" indent="0">
              <a:lnSpc>
                <a:spcPct val="150000"/>
              </a:lnSpc>
              <a:buNone/>
            </a:pPr>
            <a:r>
              <a:rPr lang="ja-JP" altLang="en-US" sz="1600" dirty="0">
                <a:latin typeface="Meiryo UI" panose="020B0604030504040204" pitchFamily="50" charset="-128"/>
                <a:ea typeface="Meiryo UI" panose="020B0604030504040204" pitchFamily="50" charset="-128"/>
              </a:rPr>
              <a:t>◆運用状況の検証・検討の推進・強化</a:t>
            </a:r>
            <a:endParaRPr lang="en-US" altLang="ja-JP" sz="1600" dirty="0">
              <a:latin typeface="Meiryo UI" panose="020B0604030504040204" pitchFamily="50" charset="-128"/>
              <a:ea typeface="Meiryo UI" panose="020B0604030504040204" pitchFamily="50" charset="-128"/>
            </a:endParaRPr>
          </a:p>
          <a:p>
            <a:pPr marL="0" indent="0">
              <a:lnSpc>
                <a:spcPct val="150000"/>
              </a:lnSpc>
              <a:buNone/>
            </a:pPr>
            <a:r>
              <a:rPr lang="ja-JP" altLang="en-US" sz="1600" dirty="0">
                <a:latin typeface="Meiryo UI" panose="020B0604030504040204" pitchFamily="50" charset="-128"/>
                <a:ea typeface="Meiryo UI" panose="020B0604030504040204" pitchFamily="50" charset="-128"/>
              </a:rPr>
              <a:t>　　・未整備市町へのヒアリング等による働きかけ</a:t>
            </a:r>
            <a:endParaRPr lang="en-US" altLang="ja-JP" sz="1600" dirty="0">
              <a:latin typeface="Meiryo UI" panose="020B0604030504040204" pitchFamily="50" charset="-128"/>
              <a:ea typeface="Meiryo UI" panose="020B0604030504040204" pitchFamily="50" charset="-128"/>
            </a:endParaRPr>
          </a:p>
          <a:p>
            <a:pPr marL="0" indent="0">
              <a:lnSpc>
                <a:spcPct val="150000"/>
              </a:lnSpc>
              <a:buNone/>
            </a:pPr>
            <a:r>
              <a:rPr lang="ja-JP" altLang="en-US" sz="1600" dirty="0">
                <a:latin typeface="Meiryo UI" panose="020B0604030504040204" pitchFamily="50" charset="-128"/>
                <a:ea typeface="Meiryo UI" panose="020B0604030504040204" pitchFamily="50" charset="-128"/>
              </a:rPr>
              <a:t>　　・検証・検討状況の見える化の推進（市町村ホームページにおける公表）</a:t>
            </a:r>
            <a:endParaRPr lang="en-US" altLang="ja-JP" sz="1600" dirty="0">
              <a:latin typeface="Meiryo UI" panose="020B0604030504040204" pitchFamily="50" charset="-128"/>
              <a:ea typeface="Meiryo UI" panose="020B0604030504040204" pitchFamily="50" charset="-128"/>
            </a:endParaRPr>
          </a:p>
          <a:p>
            <a:pPr marL="0" indent="0">
              <a:lnSpc>
                <a:spcPct val="150000"/>
              </a:lnSpc>
              <a:buNone/>
            </a:pPr>
            <a:r>
              <a:rPr lang="ja-JP" altLang="en-US" sz="1600" dirty="0">
                <a:latin typeface="Meiryo UI" panose="020B0604030504040204" pitchFamily="50" charset="-128"/>
                <a:ea typeface="Meiryo UI" panose="020B0604030504040204" pitchFamily="50" charset="-128"/>
              </a:rPr>
              <a:t>　　・好事例の横展開（上記意見交換会の実施）</a:t>
            </a:r>
            <a:endParaRPr lang="en-US" altLang="ja-JP" sz="1600" dirty="0">
              <a:latin typeface="Meiryo UI" panose="020B0604030504040204" pitchFamily="50" charset="-128"/>
              <a:ea typeface="Meiryo UI" panose="020B0604030504040204" pitchFamily="50" charset="-128"/>
            </a:endParaRPr>
          </a:p>
        </p:txBody>
      </p:sp>
      <p:sp>
        <p:nvSpPr>
          <p:cNvPr id="2" name="大かっこ 1">
            <a:extLst>
              <a:ext uri="{FF2B5EF4-FFF2-40B4-BE49-F238E27FC236}">
                <a16:creationId xmlns:a16="http://schemas.microsoft.com/office/drawing/2014/main" id="{1E2ECCED-C278-4914-8107-B7597637D616}"/>
              </a:ext>
            </a:extLst>
          </p:cNvPr>
          <p:cNvSpPr/>
          <p:nvPr/>
        </p:nvSpPr>
        <p:spPr>
          <a:xfrm>
            <a:off x="1043608" y="3789040"/>
            <a:ext cx="7776864" cy="1224136"/>
          </a:xfrm>
          <a:prstGeom prst="bracketPair">
            <a:avLst>
              <a:gd name="adj" fmla="val 670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右中かっこ 4">
            <a:extLst>
              <a:ext uri="{FF2B5EF4-FFF2-40B4-BE49-F238E27FC236}">
                <a16:creationId xmlns:a16="http://schemas.microsoft.com/office/drawing/2014/main" id="{568704A2-7E1E-4082-985E-FD0C3F9FCADB}"/>
              </a:ext>
            </a:extLst>
          </p:cNvPr>
          <p:cNvSpPr/>
          <p:nvPr/>
        </p:nvSpPr>
        <p:spPr>
          <a:xfrm>
            <a:off x="6543154" y="5474266"/>
            <a:ext cx="216024" cy="1080120"/>
          </a:xfrm>
          <a:prstGeom prst="rightBrace">
            <a:avLst>
              <a:gd name="adj1" fmla="val 54189"/>
              <a:gd name="adj2" fmla="val 4929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0A8FA850-70C7-4BFB-839A-0308E65241AA}"/>
              </a:ext>
            </a:extLst>
          </p:cNvPr>
          <p:cNvSpPr txBox="1"/>
          <p:nvPr/>
        </p:nvSpPr>
        <p:spPr>
          <a:xfrm>
            <a:off x="6863757" y="5706728"/>
            <a:ext cx="1633298" cy="584775"/>
          </a:xfrm>
          <a:prstGeom prst="rect">
            <a:avLst/>
          </a:prstGeom>
          <a:noFill/>
        </p:spPr>
        <p:txBody>
          <a:bodyPr wrap="square" rtlCol="0">
            <a:spAutoFit/>
          </a:bodyPr>
          <a:lstStyle/>
          <a:p>
            <a:r>
              <a:rPr kumimoji="1" lang="ja-JP" altLang="en-US" sz="1600" dirty="0">
                <a:latin typeface="メイリオ" panose="020B0604030504040204" pitchFamily="50" charset="-128"/>
                <a:ea typeface="メイリオ" panose="020B0604030504040204" pitchFamily="50" charset="-128"/>
              </a:rPr>
              <a:t>令和７年度以降</a:t>
            </a:r>
            <a:endParaRPr kumimoji="1" lang="en-US" altLang="ja-JP" sz="1600"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継続実施</a:t>
            </a:r>
          </a:p>
        </p:txBody>
      </p:sp>
      <p:sp>
        <p:nvSpPr>
          <p:cNvPr id="16" name="四角形: 角を丸くする 15">
            <a:extLst>
              <a:ext uri="{FF2B5EF4-FFF2-40B4-BE49-F238E27FC236}">
                <a16:creationId xmlns:a16="http://schemas.microsoft.com/office/drawing/2014/main" id="{88286F8C-ED30-448B-9C03-19F9020A1FA5}"/>
              </a:ext>
            </a:extLst>
          </p:cNvPr>
          <p:cNvSpPr/>
          <p:nvPr/>
        </p:nvSpPr>
        <p:spPr>
          <a:xfrm>
            <a:off x="6897157" y="5589240"/>
            <a:ext cx="1618103" cy="702263"/>
          </a:xfrm>
          <a:prstGeom prst="roundRect">
            <a:avLst/>
          </a:prstGeom>
          <a:noFill/>
          <a:ln w="3175">
            <a:prstDash val="dashDot"/>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4061390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119152" y="188640"/>
            <a:ext cx="8917344" cy="720080"/>
          </a:xfrm>
          <a:prstGeom prst="roundRect">
            <a:avLst>
              <a:gd name="adj" fmla="val 0"/>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3"/>
          <a:stretch>
            <a:fillRect/>
          </a:stretch>
        </p:blipFill>
        <p:spPr>
          <a:xfrm>
            <a:off x="47354" y="780896"/>
            <a:ext cx="9071634" cy="127824"/>
          </a:xfrm>
          <a:prstGeom prst="rect">
            <a:avLst/>
          </a:prstGeom>
        </p:spPr>
      </p:pic>
      <p:sp>
        <p:nvSpPr>
          <p:cNvPr id="3" name="タイトル 2"/>
          <p:cNvSpPr>
            <a:spLocks noGrp="1"/>
          </p:cNvSpPr>
          <p:nvPr>
            <p:ph type="title"/>
          </p:nvPr>
        </p:nvSpPr>
        <p:spPr>
          <a:xfrm>
            <a:off x="114774" y="548985"/>
            <a:ext cx="5033290" cy="231911"/>
          </a:xfrm>
        </p:spPr>
        <p:txBody>
          <a:bodyPr>
            <a:noAutofit/>
          </a:bodyPr>
          <a:lstStyle/>
          <a:p>
            <a:r>
              <a:rPr lang="ja-JP" altLang="en-US" sz="1400" b="1" dirty="0">
                <a:latin typeface="Meiryo UI" panose="020B0604030504040204" pitchFamily="50" charset="-128"/>
                <a:ea typeface="Meiryo UI" panose="020B0604030504040204" pitchFamily="50" charset="-128"/>
              </a:rPr>
              <a:t>問</a:t>
            </a:r>
            <a:r>
              <a:rPr lang="en-US" altLang="ja-JP" sz="1400" b="1" dirty="0">
                <a:latin typeface="Meiryo UI" panose="020B0604030504040204" pitchFamily="50" charset="-128"/>
                <a:ea typeface="Meiryo UI" panose="020B0604030504040204" pitchFamily="50" charset="-128"/>
              </a:rPr>
              <a:t>3-1</a:t>
            </a:r>
            <a:r>
              <a:rPr lang="ja-JP" altLang="en-US" sz="1400" b="1" dirty="0">
                <a:latin typeface="Meiryo UI" panose="020B0604030504040204" pitchFamily="50" charset="-128"/>
                <a:ea typeface="Meiryo UI" panose="020B0604030504040204" pitchFamily="50" charset="-128"/>
              </a:rPr>
              <a:t>～２．地域支援拠点等の運用状況の検証・検討について</a:t>
            </a:r>
            <a:endParaRPr kumimoji="1" lang="ja-JP" altLang="en-US" sz="1400" b="1" dirty="0">
              <a:latin typeface="Meiryo UI" panose="020B0604030504040204" pitchFamily="50" charset="-128"/>
              <a:ea typeface="Meiryo UI" panose="020B0604030504040204" pitchFamily="50" charset="-128"/>
            </a:endParaRPr>
          </a:p>
        </p:txBody>
      </p:sp>
      <p:sp>
        <p:nvSpPr>
          <p:cNvPr id="8" name="コンテンツ プレースホルダー 2"/>
          <p:cNvSpPr>
            <a:spLocks noGrp="1"/>
          </p:cNvSpPr>
          <p:nvPr>
            <p:ph idx="1"/>
          </p:nvPr>
        </p:nvSpPr>
        <p:spPr>
          <a:xfrm>
            <a:off x="47355" y="979403"/>
            <a:ext cx="8989142" cy="1478781"/>
          </a:xfrm>
          <a:ln>
            <a:solidFill>
              <a:schemeClr val="dk1"/>
            </a:solidFill>
          </a:ln>
        </p:spPr>
        <p:txBody>
          <a:bodyPr anchor="ctr">
            <a:noAutofit/>
          </a:bodyPr>
          <a:lstStyle/>
          <a:p>
            <a:pPr>
              <a:lnSpc>
                <a:spcPts val="1800"/>
              </a:lnSpc>
              <a:spcBef>
                <a:spcPts val="600"/>
              </a:spcBef>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rPr>
              <a:t>令和</a:t>
            </a:r>
            <a:r>
              <a:rPr lang="en-US" altLang="ja-JP" sz="1400" dirty="0">
                <a:latin typeface="Meiryo UI" panose="020B0604030504040204" pitchFamily="50" charset="-128"/>
                <a:ea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rPr>
              <a:t>年度に整備済</a:t>
            </a:r>
            <a:r>
              <a:rPr lang="en-US" altLang="ja-JP" sz="1400" dirty="0">
                <a:latin typeface="Meiryo UI" panose="020B0604030504040204" pitchFamily="50" charset="-128"/>
                <a:ea typeface="Meiryo UI" panose="020B0604030504040204" pitchFamily="50" charset="-128"/>
              </a:rPr>
              <a:t>39</a:t>
            </a:r>
            <a:r>
              <a:rPr lang="ja-JP" altLang="en-US" sz="1400" dirty="0">
                <a:latin typeface="Meiryo UI" panose="020B0604030504040204" pitchFamily="50" charset="-128"/>
                <a:ea typeface="Meiryo UI" panose="020B0604030504040204" pitchFamily="50" charset="-128"/>
              </a:rPr>
              <a:t>市町村のうち、運用状況の検証・検討を行ったのは</a:t>
            </a:r>
            <a:r>
              <a:rPr lang="en-US" altLang="ja-JP" sz="1400" dirty="0">
                <a:latin typeface="Meiryo UI" panose="020B0604030504040204" pitchFamily="50" charset="-128"/>
                <a:ea typeface="Meiryo UI" panose="020B0604030504040204" pitchFamily="50" charset="-128"/>
              </a:rPr>
              <a:t>35</a:t>
            </a:r>
            <a:r>
              <a:rPr lang="ja-JP" altLang="en-US" sz="1400" dirty="0">
                <a:latin typeface="Meiryo UI" panose="020B0604030504040204" pitchFamily="50" charset="-128"/>
                <a:ea typeface="Meiryo UI" panose="020B0604030504040204" pitchFamily="50" charset="-128"/>
              </a:rPr>
              <a:t>。そのうち自立支援協議会や拠点会議で実施したのは</a:t>
            </a:r>
            <a:r>
              <a:rPr lang="en-US" altLang="ja-JP" sz="1400" dirty="0">
                <a:latin typeface="Meiryo UI" panose="020B0604030504040204" pitchFamily="50" charset="-128"/>
                <a:ea typeface="Meiryo UI" panose="020B0604030504040204" pitchFamily="50" charset="-128"/>
              </a:rPr>
              <a:t>33</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pPr>
              <a:lnSpc>
                <a:spcPts val="1800"/>
              </a:lnSpc>
              <a:spcBef>
                <a:spcPts val="600"/>
              </a:spcBef>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rPr>
              <a:t>運用状況の検証・検討の実施回数は、</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回実施したのが</a:t>
            </a:r>
            <a:r>
              <a:rPr lang="en-US" altLang="ja-JP" sz="1400" dirty="0">
                <a:latin typeface="Meiryo UI" panose="020B0604030504040204" pitchFamily="50" charset="-128"/>
                <a:ea typeface="Meiryo UI" panose="020B0604030504040204" pitchFamily="50" charset="-128"/>
              </a:rPr>
              <a:t>25</a:t>
            </a:r>
            <a:r>
              <a:rPr lang="ja-JP" altLang="en-US" sz="1400" dirty="0">
                <a:latin typeface="Meiryo UI" panose="020B0604030504040204" pitchFamily="50" charset="-128"/>
                <a:ea typeface="Meiryo UI" panose="020B0604030504040204" pitchFamily="50" charset="-128"/>
              </a:rPr>
              <a:t>、２回以上実施したのが合計</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pPr>
              <a:lnSpc>
                <a:spcPts val="1800"/>
              </a:lnSpc>
              <a:spcBef>
                <a:spcPts val="600"/>
              </a:spcBef>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rPr>
              <a:t>実施方法について、「</a:t>
            </a:r>
            <a:r>
              <a:rPr lang="ja-JP" altLang="en-US" sz="1400" b="0" i="0" u="none" strike="noStrike" dirty="0">
                <a:effectLst/>
                <a:latin typeface="Meiryo UI" panose="020B0604030504040204" pitchFamily="50" charset="-128"/>
                <a:ea typeface="Meiryo UI" panose="020B0604030504040204" pitchFamily="50" charset="-128"/>
              </a:rPr>
              <a:t>地域生活支援拠点等の機能充実に向けた運用状況の検証及び検討の手引き」をもとに実施したのは</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8A678853-5C0A-4C45-9CF7-8EB01923E62F}"/>
              </a:ext>
            </a:extLst>
          </p:cNvPr>
          <p:cNvSpPr/>
          <p:nvPr/>
        </p:nvSpPr>
        <p:spPr>
          <a:xfrm>
            <a:off x="249740" y="2593067"/>
            <a:ext cx="3600930" cy="461665"/>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令和</a:t>
            </a:r>
            <a:r>
              <a:rPr lang="en-US" altLang="ja-JP" sz="1200" b="1" dirty="0">
                <a:latin typeface="Meiryo UI" panose="020B0604030504040204" pitchFamily="50" charset="-128"/>
                <a:ea typeface="Meiryo UI" panose="020B0604030504040204" pitchFamily="50" charset="-128"/>
              </a:rPr>
              <a:t>5</a:t>
            </a:r>
            <a:r>
              <a:rPr lang="ja-JP" altLang="en-US" sz="1200" b="1" dirty="0">
                <a:latin typeface="Meiryo UI" panose="020B0604030504040204" pitchFamily="50" charset="-128"/>
                <a:ea typeface="Meiryo UI" panose="020B0604030504040204" pitchFamily="50" charset="-128"/>
              </a:rPr>
              <a:t>年度中の運用状況の検証・検討の実施状況（</a:t>
            </a:r>
            <a:r>
              <a:rPr lang="en-US" altLang="ja-JP" sz="1200" b="1" dirty="0">
                <a:latin typeface="Meiryo UI" panose="020B0604030504040204" pitchFamily="50" charset="-128"/>
                <a:ea typeface="Meiryo UI" panose="020B0604030504040204" pitchFamily="50" charset="-128"/>
              </a:rPr>
              <a:t>R6</a:t>
            </a:r>
            <a:r>
              <a:rPr lang="ja-JP" altLang="en-US" sz="1200" b="1" dirty="0">
                <a:latin typeface="Meiryo UI" panose="020B0604030504040204" pitchFamily="50" charset="-128"/>
                <a:ea typeface="Meiryo UI" panose="020B0604030504040204" pitchFamily="50" charset="-128"/>
              </a:rPr>
              <a:t>国調査より）</a:t>
            </a:r>
            <a:endParaRPr lang="en-US" altLang="ja-JP" sz="1200" b="1" dirty="0">
              <a:latin typeface="Meiryo UI" panose="020B0604030504040204" pitchFamily="50" charset="-128"/>
              <a:ea typeface="Meiryo UI" panose="020B0604030504040204" pitchFamily="50" charset="-128"/>
            </a:endParaRPr>
          </a:p>
        </p:txBody>
      </p:sp>
      <p:sp>
        <p:nvSpPr>
          <p:cNvPr id="39" name="正方形/長方形 38">
            <a:extLst>
              <a:ext uri="{FF2B5EF4-FFF2-40B4-BE49-F238E27FC236}">
                <a16:creationId xmlns:a16="http://schemas.microsoft.com/office/drawing/2014/main" id="{8A678853-5C0A-4C45-9CF7-8EB01923E62F}"/>
              </a:ext>
            </a:extLst>
          </p:cNvPr>
          <p:cNvSpPr/>
          <p:nvPr/>
        </p:nvSpPr>
        <p:spPr>
          <a:xfrm>
            <a:off x="148685" y="4787050"/>
            <a:ext cx="3600930" cy="27699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運用状況の検証・検討の実施回数（</a:t>
            </a:r>
            <a:r>
              <a:rPr lang="en-US" altLang="ja-JP" sz="1200" b="1" dirty="0">
                <a:latin typeface="Meiryo UI" panose="020B0604030504040204" pitchFamily="50" charset="-128"/>
                <a:ea typeface="Meiryo UI" panose="020B0604030504040204" pitchFamily="50" charset="-128"/>
              </a:rPr>
              <a:t>R6</a:t>
            </a:r>
            <a:r>
              <a:rPr lang="ja-JP" altLang="en-US" sz="1200" b="1" dirty="0">
                <a:latin typeface="Meiryo UI" panose="020B0604030504040204" pitchFamily="50" charset="-128"/>
                <a:ea typeface="Meiryo UI" panose="020B0604030504040204" pitchFamily="50" charset="-128"/>
              </a:rPr>
              <a:t>国調査より）</a:t>
            </a:r>
            <a:endParaRPr lang="en-US" altLang="ja-JP" sz="1200" b="1" dirty="0">
              <a:latin typeface="Meiryo UI" panose="020B0604030504040204" pitchFamily="50" charset="-128"/>
              <a:ea typeface="Meiryo UI" panose="020B0604030504040204" pitchFamily="50" charset="-128"/>
            </a:endParaRPr>
          </a:p>
        </p:txBody>
      </p:sp>
      <p:graphicFrame>
        <p:nvGraphicFramePr>
          <p:cNvPr id="26" name="表 25">
            <a:extLst>
              <a:ext uri="{FF2B5EF4-FFF2-40B4-BE49-F238E27FC236}">
                <a16:creationId xmlns:a16="http://schemas.microsoft.com/office/drawing/2014/main" id="{5AE0C1F1-FF22-42AB-B108-680C48E8801E}"/>
              </a:ext>
            </a:extLst>
          </p:cNvPr>
          <p:cNvGraphicFramePr>
            <a:graphicFrameLocks noGrp="1"/>
          </p:cNvGraphicFramePr>
          <p:nvPr/>
        </p:nvGraphicFramePr>
        <p:xfrm>
          <a:off x="272426" y="3017378"/>
          <a:ext cx="3643098" cy="1261490"/>
        </p:xfrm>
        <a:graphic>
          <a:graphicData uri="http://schemas.openxmlformats.org/drawingml/2006/table">
            <a:tbl>
              <a:tblPr>
                <a:tableStyleId>{5C22544A-7EE6-4342-B048-85BDC9FD1C3A}</a:tableStyleId>
              </a:tblPr>
              <a:tblGrid>
                <a:gridCol w="2944263">
                  <a:extLst>
                    <a:ext uri="{9D8B030D-6E8A-4147-A177-3AD203B41FA5}">
                      <a16:colId xmlns:a16="http://schemas.microsoft.com/office/drawing/2014/main" val="1166635366"/>
                    </a:ext>
                  </a:extLst>
                </a:gridCol>
                <a:gridCol w="698835">
                  <a:extLst>
                    <a:ext uri="{9D8B030D-6E8A-4147-A177-3AD203B41FA5}">
                      <a16:colId xmlns:a16="http://schemas.microsoft.com/office/drawing/2014/main" val="2666494867"/>
                    </a:ext>
                  </a:extLst>
                </a:gridCol>
              </a:tblGrid>
              <a:tr h="318091">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実施状況</a:t>
                      </a:r>
                    </a:p>
                  </a:txBody>
                  <a:tcPr marL="0" marR="0" marT="0" marB="0" anchor="ctr">
                    <a:solidFill>
                      <a:schemeClr val="accent1">
                        <a:lumMod val="75000"/>
                      </a:schemeClr>
                    </a:solidFill>
                  </a:tcPr>
                </a:tc>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市町村数</a:t>
                      </a:r>
                    </a:p>
                  </a:txBody>
                  <a:tcPr marL="0" marR="0" marT="0" marB="0" anchor="ctr">
                    <a:solidFill>
                      <a:schemeClr val="accent1">
                        <a:lumMod val="75000"/>
                      </a:schemeClr>
                    </a:solidFill>
                  </a:tcPr>
                </a:tc>
                <a:extLst>
                  <a:ext uri="{0D108BD9-81ED-4DB2-BD59-A6C34878D82A}">
                    <a16:rowId xmlns:a16="http://schemas.microsoft.com/office/drawing/2014/main" val="416713139"/>
                  </a:ext>
                </a:extLst>
              </a:tr>
              <a:tr h="271513">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検証・検討を行った</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35</a:t>
                      </a:r>
                    </a:p>
                  </a:txBody>
                  <a:tcPr marL="0" marR="0" marT="0" marB="0" anchor="ctr"/>
                </a:tc>
                <a:extLst>
                  <a:ext uri="{0D108BD9-81ED-4DB2-BD59-A6C34878D82A}">
                    <a16:rowId xmlns:a16="http://schemas.microsoft.com/office/drawing/2014/main" val="964781025"/>
                  </a:ext>
                </a:extLst>
              </a:tr>
              <a:tr h="302089">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検証・検討を行っていない</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4</a:t>
                      </a:r>
                    </a:p>
                  </a:txBody>
                  <a:tcPr marL="0" marR="0" marT="0" marB="0" anchor="ctr"/>
                </a:tc>
                <a:extLst>
                  <a:ext uri="{0D108BD9-81ED-4DB2-BD59-A6C34878D82A}">
                    <a16:rowId xmlns:a16="http://schemas.microsoft.com/office/drawing/2014/main" val="3500954543"/>
                  </a:ext>
                </a:extLst>
              </a:tr>
              <a:tr h="369797">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合計</a:t>
                      </a:r>
                      <a:endParaRPr lang="en-US" altLang="ja-JP" sz="1200" b="1" i="0" u="none" strike="noStrike" dirty="0">
                        <a:solidFill>
                          <a:schemeClr val="bg1"/>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75000"/>
                      </a:schemeClr>
                    </a:solidFill>
                  </a:tcPr>
                </a:tc>
                <a:tc>
                  <a:txBody>
                    <a:bodyPr/>
                    <a:lstStyle/>
                    <a:p>
                      <a:pPr algn="ctr" fontAlgn="ctr"/>
                      <a:r>
                        <a:rPr lang="en-US" altLang="ja-JP" sz="1200" b="1" i="0" u="none" strike="noStrike" dirty="0">
                          <a:solidFill>
                            <a:schemeClr val="bg1"/>
                          </a:solidFill>
                          <a:effectLst/>
                          <a:latin typeface="Meiryo UI" panose="020B0604030504040204" pitchFamily="50" charset="-128"/>
                          <a:ea typeface="Meiryo UI" panose="020B0604030504040204" pitchFamily="50" charset="-128"/>
                        </a:rPr>
                        <a:t>39</a:t>
                      </a:r>
                    </a:p>
                  </a:txBody>
                  <a:tcPr marL="0" marR="0" marT="0" marB="0" anchor="ctr">
                    <a:solidFill>
                      <a:schemeClr val="accent1">
                        <a:lumMod val="75000"/>
                      </a:schemeClr>
                    </a:solidFill>
                  </a:tcPr>
                </a:tc>
                <a:extLst>
                  <a:ext uri="{0D108BD9-81ED-4DB2-BD59-A6C34878D82A}">
                    <a16:rowId xmlns:a16="http://schemas.microsoft.com/office/drawing/2014/main" val="1113607397"/>
                  </a:ext>
                </a:extLst>
              </a:tr>
            </a:tbl>
          </a:graphicData>
        </a:graphic>
      </p:graphicFrame>
      <p:graphicFrame>
        <p:nvGraphicFramePr>
          <p:cNvPr id="28" name="表 27">
            <a:extLst>
              <a:ext uri="{FF2B5EF4-FFF2-40B4-BE49-F238E27FC236}">
                <a16:creationId xmlns:a16="http://schemas.microsoft.com/office/drawing/2014/main" id="{5F066359-C32E-48DE-AE9C-A6BEED67ED59}"/>
              </a:ext>
            </a:extLst>
          </p:cNvPr>
          <p:cNvGraphicFramePr>
            <a:graphicFrameLocks noGrp="1"/>
          </p:cNvGraphicFramePr>
          <p:nvPr/>
        </p:nvGraphicFramePr>
        <p:xfrm>
          <a:off x="201800" y="5064049"/>
          <a:ext cx="3685588" cy="1173263"/>
        </p:xfrm>
        <a:graphic>
          <a:graphicData uri="http://schemas.openxmlformats.org/drawingml/2006/table">
            <a:tbl>
              <a:tblPr>
                <a:tableStyleId>{5C22544A-7EE6-4342-B048-85BDC9FD1C3A}</a:tableStyleId>
              </a:tblPr>
              <a:tblGrid>
                <a:gridCol w="1813380">
                  <a:extLst>
                    <a:ext uri="{9D8B030D-6E8A-4147-A177-3AD203B41FA5}">
                      <a16:colId xmlns:a16="http://schemas.microsoft.com/office/drawing/2014/main" val="1166635366"/>
                    </a:ext>
                  </a:extLst>
                </a:gridCol>
                <a:gridCol w="1872208">
                  <a:extLst>
                    <a:ext uri="{9D8B030D-6E8A-4147-A177-3AD203B41FA5}">
                      <a16:colId xmlns:a16="http://schemas.microsoft.com/office/drawing/2014/main" val="2666494867"/>
                    </a:ext>
                  </a:extLst>
                </a:gridCol>
              </a:tblGrid>
              <a:tr h="136043">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実施回数</a:t>
                      </a:r>
                    </a:p>
                  </a:txBody>
                  <a:tcPr marL="0" marR="0" marT="0" marB="0" anchor="ctr">
                    <a:solidFill>
                      <a:schemeClr val="accent1">
                        <a:lumMod val="75000"/>
                      </a:schemeClr>
                    </a:solidFill>
                  </a:tcPr>
                </a:tc>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市町村数</a:t>
                      </a:r>
                    </a:p>
                  </a:txBody>
                  <a:tcPr marL="0" marR="0" marT="0" marB="0" anchor="ctr">
                    <a:solidFill>
                      <a:schemeClr val="accent1">
                        <a:lumMod val="75000"/>
                      </a:schemeClr>
                    </a:solidFill>
                  </a:tcPr>
                </a:tc>
                <a:extLst>
                  <a:ext uri="{0D108BD9-81ED-4DB2-BD59-A6C34878D82A}">
                    <a16:rowId xmlns:a16="http://schemas.microsoft.com/office/drawing/2014/main" val="416713139"/>
                  </a:ext>
                </a:extLst>
              </a:tr>
              <a:tr h="136127">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６回以上</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tc>
                <a:extLst>
                  <a:ext uri="{0D108BD9-81ED-4DB2-BD59-A6C34878D82A}">
                    <a16:rowId xmlns:a16="http://schemas.microsoft.com/office/drawing/2014/main" val="964781025"/>
                  </a:ext>
                </a:extLst>
              </a:tr>
              <a:tr h="151458">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４～５回</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3</a:t>
                      </a:r>
                    </a:p>
                  </a:txBody>
                  <a:tcPr marL="0" marR="0" marT="0" marB="0" anchor="ctr"/>
                </a:tc>
                <a:extLst>
                  <a:ext uri="{0D108BD9-81ED-4DB2-BD59-A6C34878D82A}">
                    <a16:rowId xmlns:a16="http://schemas.microsoft.com/office/drawing/2014/main" val="3500954543"/>
                  </a:ext>
                </a:extLst>
              </a:tr>
              <a:tr h="151458">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２～３回</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tc>
                <a:extLst>
                  <a:ext uri="{0D108BD9-81ED-4DB2-BD59-A6C34878D82A}">
                    <a16:rowId xmlns:a16="http://schemas.microsoft.com/office/drawing/2014/main" val="2418715854"/>
                  </a:ext>
                </a:extLst>
              </a:tr>
              <a:tr h="151458">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１回</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25</a:t>
                      </a:r>
                    </a:p>
                  </a:txBody>
                  <a:tcPr marL="0" marR="0" marT="0" marB="0" anchor="ctr"/>
                </a:tc>
                <a:extLst>
                  <a:ext uri="{0D108BD9-81ED-4DB2-BD59-A6C34878D82A}">
                    <a16:rowId xmlns:a16="http://schemas.microsoft.com/office/drawing/2014/main" val="2889288808"/>
                  </a:ext>
                </a:extLst>
              </a:tr>
              <a:tr h="258863">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合計</a:t>
                      </a:r>
                      <a:endParaRPr lang="en-US" altLang="ja-JP" sz="1200" b="1" i="0" u="none" strike="noStrike" dirty="0">
                        <a:solidFill>
                          <a:schemeClr val="bg1"/>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75000"/>
                      </a:schemeClr>
                    </a:solidFill>
                  </a:tcPr>
                </a:tc>
                <a:tc>
                  <a:txBody>
                    <a:bodyPr/>
                    <a:lstStyle/>
                    <a:p>
                      <a:pPr algn="ctr" fontAlgn="ctr"/>
                      <a:r>
                        <a:rPr lang="en-US" altLang="ja-JP" sz="1200" b="1" i="0" u="none" strike="noStrike" dirty="0">
                          <a:solidFill>
                            <a:schemeClr val="bg1"/>
                          </a:solidFill>
                          <a:effectLst/>
                          <a:latin typeface="Meiryo UI" panose="020B0604030504040204" pitchFamily="50" charset="-128"/>
                          <a:ea typeface="Meiryo UI" panose="020B0604030504040204" pitchFamily="50" charset="-128"/>
                        </a:rPr>
                        <a:t>35</a:t>
                      </a:r>
                    </a:p>
                  </a:txBody>
                  <a:tcPr marL="0" marR="0" marT="0" marB="0" anchor="ctr">
                    <a:solidFill>
                      <a:schemeClr val="accent1">
                        <a:lumMod val="75000"/>
                      </a:schemeClr>
                    </a:solidFill>
                  </a:tcPr>
                </a:tc>
                <a:extLst>
                  <a:ext uri="{0D108BD9-81ED-4DB2-BD59-A6C34878D82A}">
                    <a16:rowId xmlns:a16="http://schemas.microsoft.com/office/drawing/2014/main" val="1113607397"/>
                  </a:ext>
                </a:extLst>
              </a:tr>
            </a:tbl>
          </a:graphicData>
        </a:graphic>
      </p:graphicFrame>
      <p:sp>
        <p:nvSpPr>
          <p:cNvPr id="27" name="正方形/長方形 26">
            <a:extLst>
              <a:ext uri="{FF2B5EF4-FFF2-40B4-BE49-F238E27FC236}">
                <a16:creationId xmlns:a16="http://schemas.microsoft.com/office/drawing/2014/main" id="{5EB77072-13AD-4C30-93BF-E088D5AB7451}"/>
              </a:ext>
            </a:extLst>
          </p:cNvPr>
          <p:cNvSpPr/>
          <p:nvPr/>
        </p:nvSpPr>
        <p:spPr>
          <a:xfrm>
            <a:off x="4082520" y="2581251"/>
            <a:ext cx="3600930" cy="27699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実施方法</a:t>
            </a:r>
            <a:endParaRPr lang="en-US" altLang="ja-JP" sz="1200" b="1" dirty="0">
              <a:solidFill>
                <a:schemeClr val="accent6"/>
              </a:solidFill>
              <a:latin typeface="Meiryo UI" panose="020B0604030504040204" pitchFamily="50" charset="-128"/>
              <a:ea typeface="Meiryo UI" panose="020B0604030504040204" pitchFamily="50" charset="-128"/>
            </a:endParaRPr>
          </a:p>
        </p:txBody>
      </p:sp>
      <p:graphicFrame>
        <p:nvGraphicFramePr>
          <p:cNvPr id="29" name="表 28">
            <a:extLst>
              <a:ext uri="{FF2B5EF4-FFF2-40B4-BE49-F238E27FC236}">
                <a16:creationId xmlns:a16="http://schemas.microsoft.com/office/drawing/2014/main" id="{CCCFCD28-84C5-4132-8139-D2EDDDCA9DAE}"/>
              </a:ext>
            </a:extLst>
          </p:cNvPr>
          <p:cNvGraphicFramePr>
            <a:graphicFrameLocks noGrp="1"/>
          </p:cNvGraphicFramePr>
          <p:nvPr/>
        </p:nvGraphicFramePr>
        <p:xfrm>
          <a:off x="4147374" y="2861077"/>
          <a:ext cx="4859778" cy="782615"/>
        </p:xfrm>
        <a:graphic>
          <a:graphicData uri="http://schemas.openxmlformats.org/drawingml/2006/table">
            <a:tbl>
              <a:tblPr>
                <a:tableStyleId>{5C22544A-7EE6-4342-B048-85BDC9FD1C3A}</a:tableStyleId>
              </a:tblPr>
              <a:tblGrid>
                <a:gridCol w="3520059">
                  <a:extLst>
                    <a:ext uri="{9D8B030D-6E8A-4147-A177-3AD203B41FA5}">
                      <a16:colId xmlns:a16="http://schemas.microsoft.com/office/drawing/2014/main" val="1166635366"/>
                    </a:ext>
                  </a:extLst>
                </a:gridCol>
                <a:gridCol w="1339719">
                  <a:extLst>
                    <a:ext uri="{9D8B030D-6E8A-4147-A177-3AD203B41FA5}">
                      <a16:colId xmlns:a16="http://schemas.microsoft.com/office/drawing/2014/main" val="2666494867"/>
                    </a:ext>
                  </a:extLst>
                </a:gridCol>
              </a:tblGrid>
              <a:tr h="213805">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実施方法</a:t>
                      </a:r>
                    </a:p>
                  </a:txBody>
                  <a:tcPr marL="0" marR="0" marT="0" marB="0" anchor="ctr">
                    <a:solidFill>
                      <a:schemeClr val="accent1">
                        <a:lumMod val="75000"/>
                      </a:schemeClr>
                    </a:solidFill>
                  </a:tcPr>
                </a:tc>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市町村数</a:t>
                      </a:r>
                    </a:p>
                  </a:txBody>
                  <a:tcPr marL="0" marR="0" marT="0" marB="0" anchor="ctr">
                    <a:solidFill>
                      <a:schemeClr val="accent1">
                        <a:lumMod val="75000"/>
                      </a:schemeClr>
                    </a:solidFill>
                  </a:tcPr>
                </a:tc>
                <a:extLst>
                  <a:ext uri="{0D108BD9-81ED-4DB2-BD59-A6C34878D82A}">
                    <a16:rowId xmlns:a16="http://schemas.microsoft.com/office/drawing/2014/main" val="416713139"/>
                  </a:ext>
                </a:extLst>
              </a:tr>
              <a:tr h="293154">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「地域生活支援拠点等の機能充実に向けた運用状況の検証及び検討の手引き」をもとに実施</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10</a:t>
                      </a:r>
                    </a:p>
                  </a:txBody>
                  <a:tcPr marL="0" marR="0" marT="0" marB="0" anchor="ctr"/>
                </a:tc>
                <a:extLst>
                  <a:ext uri="{0D108BD9-81ED-4DB2-BD59-A6C34878D82A}">
                    <a16:rowId xmlns:a16="http://schemas.microsoft.com/office/drawing/2014/main" val="964781025"/>
                  </a:ext>
                </a:extLst>
              </a:tr>
              <a:tr h="203050">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その他</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25</a:t>
                      </a:r>
                    </a:p>
                  </a:txBody>
                  <a:tcPr marL="0" marR="0" marT="0" marB="0" anchor="ctr"/>
                </a:tc>
                <a:extLst>
                  <a:ext uri="{0D108BD9-81ED-4DB2-BD59-A6C34878D82A}">
                    <a16:rowId xmlns:a16="http://schemas.microsoft.com/office/drawing/2014/main" val="3500954543"/>
                  </a:ext>
                </a:extLst>
              </a:tr>
            </a:tbl>
          </a:graphicData>
        </a:graphic>
      </p:graphicFrame>
      <p:sp>
        <p:nvSpPr>
          <p:cNvPr id="30" name="テキスト ボックス 29">
            <a:extLst>
              <a:ext uri="{FF2B5EF4-FFF2-40B4-BE49-F238E27FC236}">
                <a16:creationId xmlns:a16="http://schemas.microsoft.com/office/drawing/2014/main" id="{DA84557D-D1E0-4A1F-B16B-1825852781D3}"/>
              </a:ext>
            </a:extLst>
          </p:cNvPr>
          <p:cNvSpPr txBox="1"/>
          <p:nvPr/>
        </p:nvSpPr>
        <p:spPr>
          <a:xfrm>
            <a:off x="93253" y="4278868"/>
            <a:ext cx="3902683" cy="446276"/>
          </a:xfrm>
          <a:prstGeom prst="rect">
            <a:avLst/>
          </a:prstGeom>
          <a:noFill/>
        </p:spPr>
        <p:txBody>
          <a:bodyPr wrap="square">
            <a:spAutoFit/>
          </a:bodyPr>
          <a:lstStyle/>
          <a:p>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検討・検証を行った</a:t>
            </a:r>
            <a:r>
              <a:rPr lang="en-US" altLang="ja-JP" sz="1100" dirty="0">
                <a:latin typeface="Meiryo UI" panose="020B0604030504040204" pitchFamily="50" charset="-128"/>
                <a:ea typeface="Meiryo UI" panose="020B0604030504040204" pitchFamily="50" charset="-128"/>
              </a:rPr>
              <a:t>35</a:t>
            </a:r>
            <a:r>
              <a:rPr lang="ja-JP" altLang="en-US" sz="1100" dirty="0">
                <a:latin typeface="Meiryo UI" panose="020B0604030504040204" pitchFamily="50" charset="-128"/>
                <a:ea typeface="Meiryo UI" panose="020B0604030504040204" pitchFamily="50" charset="-128"/>
              </a:rPr>
              <a:t>のうち</a:t>
            </a:r>
            <a:r>
              <a:rPr lang="en-US" altLang="ja-JP" sz="1100" dirty="0">
                <a:latin typeface="Meiryo UI" panose="020B0604030504040204" pitchFamily="50" charset="-128"/>
                <a:ea typeface="Meiryo UI" panose="020B0604030504040204" pitchFamily="50" charset="-128"/>
              </a:rPr>
              <a:t>33</a:t>
            </a:r>
            <a:r>
              <a:rPr lang="ja-JP" altLang="en-US" sz="1100" dirty="0">
                <a:latin typeface="Meiryo UI" panose="020B0604030504040204" pitchFamily="50" charset="-128"/>
                <a:ea typeface="Meiryo UI" panose="020B0604030504040204" pitchFamily="50" charset="-128"/>
              </a:rPr>
              <a:t>が自立支援協議会や拠点会</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議で実施</a:t>
            </a:r>
          </a:p>
        </p:txBody>
      </p:sp>
      <p:sp>
        <p:nvSpPr>
          <p:cNvPr id="5" name="吹き出し: 四角形 4">
            <a:extLst>
              <a:ext uri="{FF2B5EF4-FFF2-40B4-BE49-F238E27FC236}">
                <a16:creationId xmlns:a16="http://schemas.microsoft.com/office/drawing/2014/main" id="{6C5A4ED5-7943-460D-881E-57E2D045F3C0}"/>
              </a:ext>
            </a:extLst>
          </p:cNvPr>
          <p:cNvSpPr/>
          <p:nvPr/>
        </p:nvSpPr>
        <p:spPr>
          <a:xfrm>
            <a:off x="4152657" y="3563441"/>
            <a:ext cx="4859778" cy="3167326"/>
          </a:xfrm>
          <a:custGeom>
            <a:avLst/>
            <a:gdLst>
              <a:gd name="connsiteX0" fmla="*/ 0 w 4889122"/>
              <a:gd name="connsiteY0" fmla="*/ 0 h 2808312"/>
              <a:gd name="connsiteX1" fmla="*/ 814854 w 4889122"/>
              <a:gd name="connsiteY1" fmla="*/ 0 h 2808312"/>
              <a:gd name="connsiteX2" fmla="*/ 1443269 w 4889122"/>
              <a:gd name="connsiteY2" fmla="*/ -248086 h 2808312"/>
              <a:gd name="connsiteX3" fmla="*/ 2037134 w 4889122"/>
              <a:gd name="connsiteY3" fmla="*/ 0 h 2808312"/>
              <a:gd name="connsiteX4" fmla="*/ 4889122 w 4889122"/>
              <a:gd name="connsiteY4" fmla="*/ 0 h 2808312"/>
              <a:gd name="connsiteX5" fmla="*/ 4889122 w 4889122"/>
              <a:gd name="connsiteY5" fmla="*/ 468052 h 2808312"/>
              <a:gd name="connsiteX6" fmla="*/ 4889122 w 4889122"/>
              <a:gd name="connsiteY6" fmla="*/ 468052 h 2808312"/>
              <a:gd name="connsiteX7" fmla="*/ 4889122 w 4889122"/>
              <a:gd name="connsiteY7" fmla="*/ 1170130 h 2808312"/>
              <a:gd name="connsiteX8" fmla="*/ 4889122 w 4889122"/>
              <a:gd name="connsiteY8" fmla="*/ 2808312 h 2808312"/>
              <a:gd name="connsiteX9" fmla="*/ 2037134 w 4889122"/>
              <a:gd name="connsiteY9" fmla="*/ 2808312 h 2808312"/>
              <a:gd name="connsiteX10" fmla="*/ 814854 w 4889122"/>
              <a:gd name="connsiteY10" fmla="*/ 2808312 h 2808312"/>
              <a:gd name="connsiteX11" fmla="*/ 814854 w 4889122"/>
              <a:gd name="connsiteY11" fmla="*/ 2808312 h 2808312"/>
              <a:gd name="connsiteX12" fmla="*/ 0 w 4889122"/>
              <a:gd name="connsiteY12" fmla="*/ 2808312 h 2808312"/>
              <a:gd name="connsiteX13" fmla="*/ 0 w 4889122"/>
              <a:gd name="connsiteY13" fmla="*/ 1170130 h 2808312"/>
              <a:gd name="connsiteX14" fmla="*/ 0 w 4889122"/>
              <a:gd name="connsiteY14" fmla="*/ 468052 h 2808312"/>
              <a:gd name="connsiteX15" fmla="*/ 0 w 4889122"/>
              <a:gd name="connsiteY15" fmla="*/ 468052 h 2808312"/>
              <a:gd name="connsiteX16" fmla="*/ 0 w 4889122"/>
              <a:gd name="connsiteY16" fmla="*/ 0 h 2808312"/>
              <a:gd name="connsiteX0" fmla="*/ 0 w 4889122"/>
              <a:gd name="connsiteY0" fmla="*/ 248086 h 3056398"/>
              <a:gd name="connsiteX1" fmla="*/ 478423 w 4889122"/>
              <a:gd name="connsiteY1" fmla="*/ 248086 h 3056398"/>
              <a:gd name="connsiteX2" fmla="*/ 1443269 w 4889122"/>
              <a:gd name="connsiteY2" fmla="*/ 0 h 3056398"/>
              <a:gd name="connsiteX3" fmla="*/ 2037134 w 4889122"/>
              <a:gd name="connsiteY3" fmla="*/ 248086 h 3056398"/>
              <a:gd name="connsiteX4" fmla="*/ 4889122 w 4889122"/>
              <a:gd name="connsiteY4" fmla="*/ 248086 h 3056398"/>
              <a:gd name="connsiteX5" fmla="*/ 4889122 w 4889122"/>
              <a:gd name="connsiteY5" fmla="*/ 716138 h 3056398"/>
              <a:gd name="connsiteX6" fmla="*/ 4889122 w 4889122"/>
              <a:gd name="connsiteY6" fmla="*/ 716138 h 3056398"/>
              <a:gd name="connsiteX7" fmla="*/ 4889122 w 4889122"/>
              <a:gd name="connsiteY7" fmla="*/ 1418216 h 3056398"/>
              <a:gd name="connsiteX8" fmla="*/ 4889122 w 4889122"/>
              <a:gd name="connsiteY8" fmla="*/ 3056398 h 3056398"/>
              <a:gd name="connsiteX9" fmla="*/ 2037134 w 4889122"/>
              <a:gd name="connsiteY9" fmla="*/ 3056398 h 3056398"/>
              <a:gd name="connsiteX10" fmla="*/ 814854 w 4889122"/>
              <a:gd name="connsiteY10" fmla="*/ 3056398 h 3056398"/>
              <a:gd name="connsiteX11" fmla="*/ 814854 w 4889122"/>
              <a:gd name="connsiteY11" fmla="*/ 3056398 h 3056398"/>
              <a:gd name="connsiteX12" fmla="*/ 0 w 4889122"/>
              <a:gd name="connsiteY12" fmla="*/ 3056398 h 3056398"/>
              <a:gd name="connsiteX13" fmla="*/ 0 w 4889122"/>
              <a:gd name="connsiteY13" fmla="*/ 1418216 h 3056398"/>
              <a:gd name="connsiteX14" fmla="*/ 0 w 4889122"/>
              <a:gd name="connsiteY14" fmla="*/ 716138 h 3056398"/>
              <a:gd name="connsiteX15" fmla="*/ 0 w 4889122"/>
              <a:gd name="connsiteY15" fmla="*/ 716138 h 3056398"/>
              <a:gd name="connsiteX16" fmla="*/ 0 w 4889122"/>
              <a:gd name="connsiteY16" fmla="*/ 248086 h 3056398"/>
              <a:gd name="connsiteX0" fmla="*/ 0 w 4889122"/>
              <a:gd name="connsiteY0" fmla="*/ 248086 h 3056398"/>
              <a:gd name="connsiteX1" fmla="*/ 478423 w 4889122"/>
              <a:gd name="connsiteY1" fmla="*/ 248086 h 3056398"/>
              <a:gd name="connsiteX2" fmla="*/ 1443269 w 4889122"/>
              <a:gd name="connsiteY2" fmla="*/ 0 h 3056398"/>
              <a:gd name="connsiteX3" fmla="*/ 958832 w 4889122"/>
              <a:gd name="connsiteY3" fmla="*/ 256712 h 3056398"/>
              <a:gd name="connsiteX4" fmla="*/ 4889122 w 4889122"/>
              <a:gd name="connsiteY4" fmla="*/ 248086 h 3056398"/>
              <a:gd name="connsiteX5" fmla="*/ 4889122 w 4889122"/>
              <a:gd name="connsiteY5" fmla="*/ 716138 h 3056398"/>
              <a:gd name="connsiteX6" fmla="*/ 4889122 w 4889122"/>
              <a:gd name="connsiteY6" fmla="*/ 716138 h 3056398"/>
              <a:gd name="connsiteX7" fmla="*/ 4889122 w 4889122"/>
              <a:gd name="connsiteY7" fmla="*/ 1418216 h 3056398"/>
              <a:gd name="connsiteX8" fmla="*/ 4889122 w 4889122"/>
              <a:gd name="connsiteY8" fmla="*/ 3056398 h 3056398"/>
              <a:gd name="connsiteX9" fmla="*/ 2037134 w 4889122"/>
              <a:gd name="connsiteY9" fmla="*/ 3056398 h 3056398"/>
              <a:gd name="connsiteX10" fmla="*/ 814854 w 4889122"/>
              <a:gd name="connsiteY10" fmla="*/ 3056398 h 3056398"/>
              <a:gd name="connsiteX11" fmla="*/ 814854 w 4889122"/>
              <a:gd name="connsiteY11" fmla="*/ 3056398 h 3056398"/>
              <a:gd name="connsiteX12" fmla="*/ 0 w 4889122"/>
              <a:gd name="connsiteY12" fmla="*/ 3056398 h 3056398"/>
              <a:gd name="connsiteX13" fmla="*/ 0 w 4889122"/>
              <a:gd name="connsiteY13" fmla="*/ 1418216 h 3056398"/>
              <a:gd name="connsiteX14" fmla="*/ 0 w 4889122"/>
              <a:gd name="connsiteY14" fmla="*/ 716138 h 3056398"/>
              <a:gd name="connsiteX15" fmla="*/ 0 w 4889122"/>
              <a:gd name="connsiteY15" fmla="*/ 716138 h 3056398"/>
              <a:gd name="connsiteX16" fmla="*/ 0 w 4889122"/>
              <a:gd name="connsiteY16" fmla="*/ 248086 h 3056398"/>
              <a:gd name="connsiteX0" fmla="*/ 0 w 4889122"/>
              <a:gd name="connsiteY0" fmla="*/ 205510 h 3013822"/>
              <a:gd name="connsiteX1" fmla="*/ 478423 w 4889122"/>
              <a:gd name="connsiteY1" fmla="*/ 205510 h 3013822"/>
              <a:gd name="connsiteX2" fmla="*/ 1512697 w 4889122"/>
              <a:gd name="connsiteY2" fmla="*/ 0 h 3013822"/>
              <a:gd name="connsiteX3" fmla="*/ 958832 w 4889122"/>
              <a:gd name="connsiteY3" fmla="*/ 214136 h 3013822"/>
              <a:gd name="connsiteX4" fmla="*/ 4889122 w 4889122"/>
              <a:gd name="connsiteY4" fmla="*/ 205510 h 3013822"/>
              <a:gd name="connsiteX5" fmla="*/ 4889122 w 4889122"/>
              <a:gd name="connsiteY5" fmla="*/ 673562 h 3013822"/>
              <a:gd name="connsiteX6" fmla="*/ 4889122 w 4889122"/>
              <a:gd name="connsiteY6" fmla="*/ 673562 h 3013822"/>
              <a:gd name="connsiteX7" fmla="*/ 4889122 w 4889122"/>
              <a:gd name="connsiteY7" fmla="*/ 1375640 h 3013822"/>
              <a:gd name="connsiteX8" fmla="*/ 4889122 w 4889122"/>
              <a:gd name="connsiteY8" fmla="*/ 3013822 h 3013822"/>
              <a:gd name="connsiteX9" fmla="*/ 2037134 w 4889122"/>
              <a:gd name="connsiteY9" fmla="*/ 3013822 h 3013822"/>
              <a:gd name="connsiteX10" fmla="*/ 814854 w 4889122"/>
              <a:gd name="connsiteY10" fmla="*/ 3013822 h 3013822"/>
              <a:gd name="connsiteX11" fmla="*/ 814854 w 4889122"/>
              <a:gd name="connsiteY11" fmla="*/ 3013822 h 3013822"/>
              <a:gd name="connsiteX12" fmla="*/ 0 w 4889122"/>
              <a:gd name="connsiteY12" fmla="*/ 3013822 h 3013822"/>
              <a:gd name="connsiteX13" fmla="*/ 0 w 4889122"/>
              <a:gd name="connsiteY13" fmla="*/ 1375640 h 3013822"/>
              <a:gd name="connsiteX14" fmla="*/ 0 w 4889122"/>
              <a:gd name="connsiteY14" fmla="*/ 673562 h 3013822"/>
              <a:gd name="connsiteX15" fmla="*/ 0 w 4889122"/>
              <a:gd name="connsiteY15" fmla="*/ 673562 h 3013822"/>
              <a:gd name="connsiteX16" fmla="*/ 0 w 4889122"/>
              <a:gd name="connsiteY16" fmla="*/ 205510 h 3013822"/>
              <a:gd name="connsiteX0" fmla="*/ 0 w 4889122"/>
              <a:gd name="connsiteY0" fmla="*/ 290661 h 3098973"/>
              <a:gd name="connsiteX1" fmla="*/ 478423 w 4889122"/>
              <a:gd name="connsiteY1" fmla="*/ 290661 h 3098973"/>
              <a:gd name="connsiteX2" fmla="*/ 1547411 w 4889122"/>
              <a:gd name="connsiteY2" fmla="*/ 0 h 3098973"/>
              <a:gd name="connsiteX3" fmla="*/ 958832 w 4889122"/>
              <a:gd name="connsiteY3" fmla="*/ 299287 h 3098973"/>
              <a:gd name="connsiteX4" fmla="*/ 4889122 w 4889122"/>
              <a:gd name="connsiteY4" fmla="*/ 290661 h 3098973"/>
              <a:gd name="connsiteX5" fmla="*/ 4889122 w 4889122"/>
              <a:gd name="connsiteY5" fmla="*/ 758713 h 3098973"/>
              <a:gd name="connsiteX6" fmla="*/ 4889122 w 4889122"/>
              <a:gd name="connsiteY6" fmla="*/ 758713 h 3098973"/>
              <a:gd name="connsiteX7" fmla="*/ 4889122 w 4889122"/>
              <a:gd name="connsiteY7" fmla="*/ 1460791 h 3098973"/>
              <a:gd name="connsiteX8" fmla="*/ 4889122 w 4889122"/>
              <a:gd name="connsiteY8" fmla="*/ 3098973 h 3098973"/>
              <a:gd name="connsiteX9" fmla="*/ 2037134 w 4889122"/>
              <a:gd name="connsiteY9" fmla="*/ 3098973 h 3098973"/>
              <a:gd name="connsiteX10" fmla="*/ 814854 w 4889122"/>
              <a:gd name="connsiteY10" fmla="*/ 3098973 h 3098973"/>
              <a:gd name="connsiteX11" fmla="*/ 814854 w 4889122"/>
              <a:gd name="connsiteY11" fmla="*/ 3098973 h 3098973"/>
              <a:gd name="connsiteX12" fmla="*/ 0 w 4889122"/>
              <a:gd name="connsiteY12" fmla="*/ 3098973 h 3098973"/>
              <a:gd name="connsiteX13" fmla="*/ 0 w 4889122"/>
              <a:gd name="connsiteY13" fmla="*/ 1460791 h 3098973"/>
              <a:gd name="connsiteX14" fmla="*/ 0 w 4889122"/>
              <a:gd name="connsiteY14" fmla="*/ 758713 h 3098973"/>
              <a:gd name="connsiteX15" fmla="*/ 0 w 4889122"/>
              <a:gd name="connsiteY15" fmla="*/ 758713 h 3098973"/>
              <a:gd name="connsiteX16" fmla="*/ 0 w 4889122"/>
              <a:gd name="connsiteY16" fmla="*/ 290661 h 3098973"/>
              <a:gd name="connsiteX0" fmla="*/ 0 w 4889122"/>
              <a:gd name="connsiteY0" fmla="*/ 141772 h 2950084"/>
              <a:gd name="connsiteX1" fmla="*/ 478423 w 4889122"/>
              <a:gd name="connsiteY1" fmla="*/ 141772 h 2950084"/>
              <a:gd name="connsiteX2" fmla="*/ 1512366 w 4889122"/>
              <a:gd name="connsiteY2" fmla="*/ 0 h 2950084"/>
              <a:gd name="connsiteX3" fmla="*/ 958832 w 4889122"/>
              <a:gd name="connsiteY3" fmla="*/ 150398 h 2950084"/>
              <a:gd name="connsiteX4" fmla="*/ 4889122 w 4889122"/>
              <a:gd name="connsiteY4" fmla="*/ 141772 h 2950084"/>
              <a:gd name="connsiteX5" fmla="*/ 4889122 w 4889122"/>
              <a:gd name="connsiteY5" fmla="*/ 609824 h 2950084"/>
              <a:gd name="connsiteX6" fmla="*/ 4889122 w 4889122"/>
              <a:gd name="connsiteY6" fmla="*/ 609824 h 2950084"/>
              <a:gd name="connsiteX7" fmla="*/ 4889122 w 4889122"/>
              <a:gd name="connsiteY7" fmla="*/ 1311902 h 2950084"/>
              <a:gd name="connsiteX8" fmla="*/ 4889122 w 4889122"/>
              <a:gd name="connsiteY8" fmla="*/ 2950084 h 2950084"/>
              <a:gd name="connsiteX9" fmla="*/ 2037134 w 4889122"/>
              <a:gd name="connsiteY9" fmla="*/ 2950084 h 2950084"/>
              <a:gd name="connsiteX10" fmla="*/ 814854 w 4889122"/>
              <a:gd name="connsiteY10" fmla="*/ 2950084 h 2950084"/>
              <a:gd name="connsiteX11" fmla="*/ 814854 w 4889122"/>
              <a:gd name="connsiteY11" fmla="*/ 2950084 h 2950084"/>
              <a:gd name="connsiteX12" fmla="*/ 0 w 4889122"/>
              <a:gd name="connsiteY12" fmla="*/ 2950084 h 2950084"/>
              <a:gd name="connsiteX13" fmla="*/ 0 w 4889122"/>
              <a:gd name="connsiteY13" fmla="*/ 1311902 h 2950084"/>
              <a:gd name="connsiteX14" fmla="*/ 0 w 4889122"/>
              <a:gd name="connsiteY14" fmla="*/ 609824 h 2950084"/>
              <a:gd name="connsiteX15" fmla="*/ 0 w 4889122"/>
              <a:gd name="connsiteY15" fmla="*/ 609824 h 2950084"/>
              <a:gd name="connsiteX16" fmla="*/ 0 w 4889122"/>
              <a:gd name="connsiteY16" fmla="*/ 141772 h 2950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89122" h="2950084">
                <a:moveTo>
                  <a:pt x="0" y="141772"/>
                </a:moveTo>
                <a:lnTo>
                  <a:pt x="478423" y="141772"/>
                </a:lnTo>
                <a:lnTo>
                  <a:pt x="1512366" y="0"/>
                </a:lnTo>
                <a:lnTo>
                  <a:pt x="958832" y="150398"/>
                </a:lnTo>
                <a:lnTo>
                  <a:pt x="4889122" y="141772"/>
                </a:lnTo>
                <a:lnTo>
                  <a:pt x="4889122" y="609824"/>
                </a:lnTo>
                <a:lnTo>
                  <a:pt x="4889122" y="609824"/>
                </a:lnTo>
                <a:lnTo>
                  <a:pt x="4889122" y="1311902"/>
                </a:lnTo>
                <a:lnTo>
                  <a:pt x="4889122" y="2950084"/>
                </a:lnTo>
                <a:lnTo>
                  <a:pt x="2037134" y="2950084"/>
                </a:lnTo>
                <a:lnTo>
                  <a:pt x="814854" y="2950084"/>
                </a:lnTo>
                <a:lnTo>
                  <a:pt x="814854" y="2950084"/>
                </a:lnTo>
                <a:lnTo>
                  <a:pt x="0" y="2950084"/>
                </a:lnTo>
                <a:lnTo>
                  <a:pt x="0" y="1311902"/>
                </a:lnTo>
                <a:lnTo>
                  <a:pt x="0" y="609824"/>
                </a:lnTo>
                <a:lnTo>
                  <a:pt x="0" y="609824"/>
                </a:lnTo>
                <a:lnTo>
                  <a:pt x="0" y="141772"/>
                </a:lnTo>
                <a:close/>
              </a:path>
            </a:pathLst>
          </a:custGeom>
          <a:solidFill>
            <a:schemeClr val="tx2">
              <a:lumMod val="20000"/>
              <a:lumOff val="80000"/>
            </a:schemeClr>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5" name="テキスト ボックス 24">
            <a:extLst>
              <a:ext uri="{FF2B5EF4-FFF2-40B4-BE49-F238E27FC236}">
                <a16:creationId xmlns:a16="http://schemas.microsoft.com/office/drawing/2014/main" id="{17657EF9-9AC0-4B91-9680-CE86E1D8F54C}"/>
              </a:ext>
            </a:extLst>
          </p:cNvPr>
          <p:cNvSpPr txBox="1"/>
          <p:nvPr/>
        </p:nvSpPr>
        <p:spPr>
          <a:xfrm>
            <a:off x="4135537" y="3716446"/>
            <a:ext cx="4859778" cy="3416320"/>
          </a:xfrm>
          <a:prstGeom prst="rect">
            <a:avLst/>
          </a:prstGeom>
          <a:noFill/>
        </p:spPr>
        <p:txBody>
          <a:bodyPr wrap="square">
            <a:spAutoFit/>
          </a:bodyPr>
          <a:lstStyle/>
          <a:p>
            <a:r>
              <a:rPr lang="ja-JP" altLang="en-US" sz="1200" dirty="0">
                <a:latin typeface="Meiryo UI" panose="020B0604030504040204" pitchFamily="50" charset="-128"/>
                <a:ea typeface="Meiryo UI" panose="020B0604030504040204" pitchFamily="50" charset="-128"/>
              </a:rPr>
              <a:t>（その他の主な回答）</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・自立支援協議会にて、</a:t>
            </a:r>
            <a:r>
              <a:rPr kumimoji="1" lang="ja-JP" altLang="en-US" sz="1200" dirty="0">
                <a:latin typeface="Meiryo UI" panose="020B0604030504040204" pitchFamily="50" charset="-128"/>
                <a:ea typeface="Meiryo UI" panose="020B0604030504040204" pitchFamily="50" charset="-128"/>
              </a:rPr>
              <a:t>本市担当者から運用状況や課題について説明した。</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また、そのうえで、委員から意見等を聴取した。</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・協議会のワーキングにて、</a:t>
            </a:r>
            <a:r>
              <a:rPr kumimoji="1" lang="ja-JP" altLang="en-US" sz="1200" dirty="0">
                <a:latin typeface="Meiryo UI" panose="020B0604030504040204" pitchFamily="50" charset="-128"/>
                <a:ea typeface="Meiryo UI" panose="020B0604030504040204" pitchFamily="50" charset="-128"/>
              </a:rPr>
              <a:t>評価シートを作成し実施した。</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・圏域市町村で実施しており、年数回圏域の市町村担当者、各市町村の基</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幹相談支援センターが出席し、年間の活動実績の報告を受け、情報共有</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等を行う。また自立支援協議会の代表者会議（年</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回）においても協議会</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代表者への共有、評価を実施。具体的な活動指標等は設けていない。</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・事業者より実施状況等報告書を提出、報告してもらい、障がい者地域協議</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会で評価（要望、助言等）を行う。</a:t>
            </a:r>
          </a:p>
          <a:p>
            <a:r>
              <a:rPr kumimoji="1" lang="ja-JP" altLang="en-US" sz="1200" dirty="0">
                <a:latin typeface="Meiryo UI" panose="020B0604030504040204" pitchFamily="50" charset="-128"/>
                <a:ea typeface="Meiryo UI" panose="020B0604030504040204" pitchFamily="50" charset="-128"/>
              </a:rPr>
              <a:t>・地域の課題に対してのプロジェクトチームを立上げ検討した。</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利用実績がないため手引きは用いず、部会の議題として意見交換の中で検</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証・検討を行った。</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・拠点等検討会議にて、</a:t>
            </a:r>
            <a:r>
              <a:rPr kumimoji="1" lang="ja-JP" altLang="en-US" sz="1200" dirty="0">
                <a:latin typeface="Meiryo UI" panose="020B0604030504040204" pitchFamily="50" charset="-128"/>
                <a:ea typeface="Meiryo UI" panose="020B0604030504040204" pitchFamily="50" charset="-128"/>
              </a:rPr>
              <a:t>参加市町村による現状の把握及び今</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後の運用についての協議した。</a:t>
            </a:r>
          </a:p>
          <a:p>
            <a:endParaRPr kumimoji="1" lang="ja-JP" altLang="en-US" sz="1200" dirty="0">
              <a:solidFill>
                <a:schemeClr val="accent6"/>
              </a:solidFill>
            </a:endParaRPr>
          </a:p>
          <a:p>
            <a:endParaRPr kumimoji="1" lang="ja-JP" altLang="en-US" sz="1200" dirty="0">
              <a:solidFill>
                <a:schemeClr val="accent6"/>
              </a:solidFill>
            </a:endParaRPr>
          </a:p>
          <a:p>
            <a:endParaRPr lang="ja-JP" altLang="en-US" sz="1200" dirty="0">
              <a:solidFill>
                <a:schemeClr val="accent6"/>
              </a:solidFill>
              <a:latin typeface="Meiryo UI" panose="020B0604030504040204" pitchFamily="50" charset="-128"/>
              <a:ea typeface="Meiryo UI" panose="020B0604030504040204" pitchFamily="50" charset="-128"/>
            </a:endParaRPr>
          </a:p>
        </p:txBody>
      </p:sp>
      <p:sp>
        <p:nvSpPr>
          <p:cNvPr id="18" name="スライド番号プレースホルダー 2"/>
          <p:cNvSpPr>
            <a:spLocks noGrp="1"/>
          </p:cNvSpPr>
          <p:nvPr>
            <p:ph type="sldNum" sz="quarter" idx="12"/>
          </p:nvPr>
        </p:nvSpPr>
        <p:spPr>
          <a:xfrm>
            <a:off x="6902896" y="6438396"/>
            <a:ext cx="2133600" cy="365125"/>
          </a:xfrm>
        </p:spPr>
        <p:txBody>
          <a:bodyPr/>
          <a:lstStyle/>
          <a:p>
            <a:pPr>
              <a:defRPr/>
            </a:pPr>
            <a:r>
              <a:rPr lang="en-US" altLang="ja-JP" dirty="0"/>
              <a:t>10</a:t>
            </a:r>
            <a:endParaRPr lang="ja-JP" altLang="en-US" dirty="0"/>
          </a:p>
        </p:txBody>
      </p:sp>
      <p:sp>
        <p:nvSpPr>
          <p:cNvPr id="17" name="タイトル 1">
            <a:extLst>
              <a:ext uri="{FF2B5EF4-FFF2-40B4-BE49-F238E27FC236}">
                <a16:creationId xmlns:a16="http://schemas.microsoft.com/office/drawing/2014/main" id="{9AE296F8-EDC6-4F27-A471-950068FBCD39}"/>
              </a:ext>
            </a:extLst>
          </p:cNvPr>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地域生活支援拠点等に係るアンケート結果（概要）</a:t>
            </a:r>
          </a:p>
        </p:txBody>
      </p:sp>
      <p:sp>
        <p:nvSpPr>
          <p:cNvPr id="19" name="テキスト ボックス 18">
            <a:extLst>
              <a:ext uri="{FF2B5EF4-FFF2-40B4-BE49-F238E27FC236}">
                <a16:creationId xmlns:a16="http://schemas.microsoft.com/office/drawing/2014/main" id="{511433E3-0982-4804-86C2-36C0E80BE1A9}"/>
              </a:ext>
            </a:extLst>
          </p:cNvPr>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資料４</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44325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366" y="458112"/>
            <a:ext cx="6803890" cy="360040"/>
          </a:xfrm>
        </p:spPr>
        <p:txBody>
          <a:bodyPr>
            <a:noAutofit/>
          </a:bodyPr>
          <a:lstStyle/>
          <a:p>
            <a:br>
              <a:rPr kumimoji="1" lang="en-US" altLang="ja-JP" sz="1400" dirty="0"/>
            </a:br>
            <a:r>
              <a:rPr kumimoji="1" lang="ja-JP" altLang="en-US" sz="1400" b="1" dirty="0">
                <a:latin typeface="Meiryo UI" panose="020B0604030504040204" pitchFamily="50" charset="-128"/>
                <a:ea typeface="Meiryo UI" panose="020B0604030504040204" pitchFamily="50" charset="-128"/>
              </a:rPr>
              <a:t>問</a:t>
            </a:r>
            <a:r>
              <a:rPr kumimoji="1" lang="en-US" altLang="ja-JP" sz="1400" b="1" dirty="0">
                <a:latin typeface="Meiryo UI" panose="020B0604030504040204" pitchFamily="50" charset="-128"/>
                <a:ea typeface="Meiryo UI" panose="020B0604030504040204" pitchFamily="50" charset="-128"/>
              </a:rPr>
              <a:t>3-3</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4</a:t>
            </a:r>
            <a:r>
              <a:rPr kumimoji="1" lang="ja-JP" altLang="en-US"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運用状況を検証・検討した結果抽出された課題及びその課題に対する取組み</a:t>
            </a:r>
            <a:br>
              <a:rPr kumimoji="1" lang="en-US" altLang="ja-JP" sz="1400" b="1" dirty="0">
                <a:latin typeface="Meiryo UI" panose="020B0604030504040204" pitchFamily="50" charset="-128"/>
                <a:ea typeface="Meiryo UI" panose="020B0604030504040204" pitchFamily="50" charset="-128"/>
              </a:rPr>
            </a:br>
            <a:endParaRPr kumimoji="1" lang="ja-JP" altLang="en-US" sz="1400" b="1"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11</a:t>
            </a:fld>
            <a:endParaRPr kumimoji="1" lang="ja-JP" altLang="en-US"/>
          </a:p>
        </p:txBody>
      </p:sp>
      <p:pic>
        <p:nvPicPr>
          <p:cNvPr id="6" name="図 5"/>
          <p:cNvPicPr>
            <a:picLocks noChangeAspect="1"/>
          </p:cNvPicPr>
          <p:nvPr/>
        </p:nvPicPr>
        <p:blipFill>
          <a:blip r:embed="rId2"/>
          <a:stretch>
            <a:fillRect/>
          </a:stretch>
        </p:blipFill>
        <p:spPr>
          <a:xfrm>
            <a:off x="66213" y="776141"/>
            <a:ext cx="9071634" cy="140220"/>
          </a:xfrm>
          <a:prstGeom prst="rect">
            <a:avLst/>
          </a:prstGeom>
        </p:spPr>
      </p:pic>
      <p:graphicFrame>
        <p:nvGraphicFramePr>
          <p:cNvPr id="3" name="表 2"/>
          <p:cNvGraphicFramePr>
            <a:graphicFrameLocks noGrp="1"/>
          </p:cNvGraphicFramePr>
          <p:nvPr>
            <p:extLst>
              <p:ext uri="{D42A27DB-BD31-4B8C-83A1-F6EECF244321}">
                <p14:modId xmlns:p14="http://schemas.microsoft.com/office/powerpoint/2010/main" val="972141261"/>
              </p:ext>
            </p:extLst>
          </p:nvPr>
        </p:nvGraphicFramePr>
        <p:xfrm>
          <a:off x="107504" y="894879"/>
          <a:ext cx="8964130" cy="5681121"/>
        </p:xfrm>
        <a:graphic>
          <a:graphicData uri="http://schemas.openxmlformats.org/drawingml/2006/table">
            <a:tbl>
              <a:tblPr firstRow="1" bandRow="1">
                <a:tableStyleId>{5C22544A-7EE6-4342-B048-85BDC9FD1C3A}</a:tableStyleId>
              </a:tblPr>
              <a:tblGrid>
                <a:gridCol w="1008112">
                  <a:extLst>
                    <a:ext uri="{9D8B030D-6E8A-4147-A177-3AD203B41FA5}">
                      <a16:colId xmlns:a16="http://schemas.microsoft.com/office/drawing/2014/main" val="3690828543"/>
                    </a:ext>
                  </a:extLst>
                </a:gridCol>
                <a:gridCol w="3960440">
                  <a:extLst>
                    <a:ext uri="{9D8B030D-6E8A-4147-A177-3AD203B41FA5}">
                      <a16:colId xmlns:a16="http://schemas.microsoft.com/office/drawing/2014/main" val="4277305169"/>
                    </a:ext>
                  </a:extLst>
                </a:gridCol>
                <a:gridCol w="3995578">
                  <a:extLst>
                    <a:ext uri="{9D8B030D-6E8A-4147-A177-3AD203B41FA5}">
                      <a16:colId xmlns:a16="http://schemas.microsoft.com/office/drawing/2014/main" val="1109253169"/>
                    </a:ext>
                  </a:extLst>
                </a:gridCol>
              </a:tblGrid>
              <a:tr h="0">
                <a:tc>
                  <a:txBody>
                    <a:bodyPr/>
                    <a:lstStyle/>
                    <a:p>
                      <a:pPr algn="ct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運用状況を検証・検討した結果、課題</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latin typeface="Meiryo UI" panose="020B0604030504040204" pitchFamily="50" charset="-128"/>
                          <a:ea typeface="Meiryo UI" panose="020B0604030504040204" pitchFamily="50" charset="-128"/>
                        </a:rPr>
                        <a:t>課題に対する取り組み</a:t>
                      </a:r>
                    </a:p>
                  </a:txBody>
                  <a:tcPr/>
                </a:tc>
                <a:extLst>
                  <a:ext uri="{0D108BD9-81ED-4DB2-BD59-A6C34878D82A}">
                    <a16:rowId xmlns:a16="http://schemas.microsoft.com/office/drawing/2014/main" val="3909779865"/>
                  </a:ext>
                </a:extLst>
              </a:tr>
              <a:tr h="42336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相談</a:t>
                      </a:r>
                    </a:p>
                  </a:txBody>
                  <a:tcPr anchor="ctr"/>
                </a:tc>
                <a:tc>
                  <a:txBody>
                    <a:bodyPr/>
                    <a:lstStyle/>
                    <a:p>
                      <a:pPr marL="87313" marR="0" lvl="0" indent="-87313" algn="l" defTabSz="6858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・個別性を重視した緊急時支援体制や自立生活支援に係る相談体制の充実。</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anchor="ctr"/>
                </a:tc>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・拠点等に拠点コーディネーターを配置。</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95168387"/>
                  </a:ext>
                </a:extLst>
              </a:tr>
              <a:tr h="60320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緊急時の受入れ・対応</a:t>
                      </a:r>
                    </a:p>
                  </a:txBody>
                  <a:tcPr anchor="ctr"/>
                </a:tc>
                <a:tc>
                  <a:txBody>
                    <a:bodyPr/>
                    <a:lstStyle/>
                    <a:p>
                      <a:pPr marL="87313" marR="0" lvl="0" indent="-87313" algn="l" defTabSz="685800" rtl="0" eaLnBrk="1" fontAlgn="auto" latinLnBrk="0" hangingPunct="1">
                        <a:lnSpc>
                          <a:spcPct val="100000"/>
                        </a:lnSpc>
                        <a:spcBef>
                          <a:spcPts val="60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・緊急時の受入れ・対応については事前登録者が</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名いるが利用実績がない。</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marL="87313" marR="0" lvl="0" indent="-87313" algn="l" defTabSz="685800" rtl="0" eaLnBrk="1" fontAlgn="auto" latinLnBrk="0" hangingPunct="1">
                        <a:lnSpc>
                          <a:spcPct val="100000"/>
                        </a:lnSpc>
                        <a:spcBef>
                          <a:spcPts val="60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・緊急時受け入れ対応できる短期入所が</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か所しかないため、有事の際に十分な対応ができない。</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marL="87313" marR="0" lvl="0" indent="-87313" algn="l" defTabSz="685800" rtl="0" eaLnBrk="1" fontAlgn="auto" latinLnBrk="0" hangingPunct="1">
                        <a:lnSpc>
                          <a:spcPct val="100000"/>
                        </a:lnSpc>
                        <a:spcBef>
                          <a:spcPts val="60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・緊急時の居室確保が困難。（２４時間の連絡体制の整備や知らない人の急な受け入れ等が課題）</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marL="87313" marR="0" lvl="0" indent="-87313" algn="l" defTabSz="685800" rtl="0" eaLnBrk="1" fontAlgn="auto" latinLnBrk="0" hangingPunct="1">
                        <a:lnSpc>
                          <a:spcPct val="100000"/>
                        </a:lnSpc>
                        <a:spcBef>
                          <a:spcPts val="60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・緊急の事前登録について対象者の把握方法及び周知方法。</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marL="87313" marR="0" lvl="0" indent="-87313" algn="l" defTabSz="685800" rtl="0" eaLnBrk="1" fontAlgn="auto" latinLnBrk="0" hangingPunct="1">
                        <a:lnSpc>
                          <a:spcPct val="100000"/>
                        </a:lnSpc>
                        <a:spcBef>
                          <a:spcPts val="60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・①利用者の登録要件に、「区分</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4</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以上」としているが、区分が高い方だけではなく、区分</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や区分なしの方でも緊急時対応が必要である。②短期入所の体制整備だけではなく、自宅でも過ごすことができる体制づくりが必要である。</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marL="87313" marR="0" lvl="0" indent="-87313" algn="l" defTabSz="685800" rtl="0" eaLnBrk="1" fontAlgn="auto" latinLnBrk="0" hangingPunct="1">
                        <a:lnSpc>
                          <a:spcPct val="100000"/>
                        </a:lnSpc>
                        <a:spcBef>
                          <a:spcPts val="60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事業所での多機能型の設置では、緊急受入時に実際に受け入れてもらえるのかという懸念がある。</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anchor="ctr"/>
                </a:tc>
                <a:tc>
                  <a:txBody>
                    <a:bodyPr/>
                    <a:lstStyle/>
                    <a:p>
                      <a:pPr marL="87313" indent="-87313">
                        <a:spcBef>
                          <a:spcPts val="600"/>
                        </a:spcBef>
                      </a:pPr>
                      <a:r>
                        <a:rPr kumimoji="1" lang="ja-JP" altLang="en-US" sz="1100" b="0" dirty="0">
                          <a:solidFill>
                            <a:schemeClr val="tx1"/>
                          </a:solidFill>
                          <a:latin typeface="Meiryo UI" panose="020B0604030504040204" pitchFamily="50" charset="-128"/>
                          <a:ea typeface="Meiryo UI" panose="020B0604030504040204" pitchFamily="50" charset="-128"/>
                        </a:rPr>
                        <a:t>・対象者の範囲や受入施設の拡充を検討。</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spcBef>
                          <a:spcPts val="600"/>
                        </a:spcBef>
                      </a:pPr>
                      <a:r>
                        <a:rPr kumimoji="1" lang="ja-JP" altLang="en-US" sz="1100" b="0" dirty="0">
                          <a:solidFill>
                            <a:schemeClr val="tx1"/>
                          </a:solidFill>
                          <a:latin typeface="Meiryo UI" panose="020B0604030504040204" pitchFamily="50" charset="-128"/>
                          <a:ea typeface="Meiryo UI" panose="020B0604030504040204" pitchFamily="50" charset="-128"/>
                        </a:rPr>
                        <a:t>・グループホームの空床が活用できるよう事業所と積極的に連携していく。</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spcBef>
                          <a:spcPts val="600"/>
                        </a:spcBef>
                      </a:pPr>
                      <a:r>
                        <a:rPr kumimoji="1" lang="ja-JP" altLang="en-US" sz="1100" b="0" dirty="0">
                          <a:solidFill>
                            <a:schemeClr val="tx1"/>
                          </a:solidFill>
                          <a:latin typeface="Meiryo UI" panose="020B0604030504040204" pitchFamily="50" charset="-128"/>
                          <a:ea typeface="Meiryo UI" panose="020B0604030504040204" pitchFamily="50" charset="-128"/>
                        </a:rPr>
                        <a:t>・個別給付化を目指し随時</a:t>
                      </a:r>
                      <a:r>
                        <a:rPr kumimoji="1" lang="en-US" altLang="ja-JP" sz="1100" b="0" dirty="0">
                          <a:solidFill>
                            <a:schemeClr val="tx1"/>
                          </a:solidFill>
                          <a:latin typeface="Meiryo UI" panose="020B0604030504040204" pitchFamily="50" charset="-128"/>
                          <a:ea typeface="Meiryo UI" panose="020B0604030504040204" pitchFamily="50" charset="-128"/>
                        </a:rPr>
                        <a:t>6</a:t>
                      </a:r>
                      <a:r>
                        <a:rPr kumimoji="1" lang="ja-JP" altLang="en-US" sz="1100" b="0" dirty="0">
                          <a:solidFill>
                            <a:schemeClr val="tx1"/>
                          </a:solidFill>
                          <a:latin typeface="Meiryo UI" panose="020B0604030504040204" pitchFamily="50" charset="-128"/>
                          <a:ea typeface="Meiryo UI" panose="020B0604030504040204" pitchFamily="50" charset="-128"/>
                        </a:rPr>
                        <a:t>市町村で協議を実施し、事業所の認定や登録作業に向けて準備中。</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spcBef>
                          <a:spcPts val="600"/>
                        </a:spcBef>
                      </a:pPr>
                      <a:r>
                        <a:rPr kumimoji="1" lang="ja-JP" altLang="en-US" sz="1100" b="0" dirty="0">
                          <a:solidFill>
                            <a:schemeClr val="tx1"/>
                          </a:solidFill>
                          <a:latin typeface="Meiryo UI" panose="020B0604030504040204" pitchFamily="50" charset="-128"/>
                          <a:ea typeface="Meiryo UI" panose="020B0604030504040204" pitchFamily="50" charset="-128"/>
                        </a:rPr>
                        <a:t>・事前登録については市内相談支援ネットワーク会議にて情報提供を行った。</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spcBef>
                          <a:spcPts val="600"/>
                        </a:spcBef>
                      </a:pPr>
                      <a:r>
                        <a:rPr kumimoji="1" lang="ja-JP" altLang="en-US" sz="1100" b="0" dirty="0">
                          <a:solidFill>
                            <a:schemeClr val="tx1"/>
                          </a:solidFill>
                          <a:latin typeface="Meiryo UI" panose="020B0604030504040204" pitchFamily="50" charset="-128"/>
                          <a:ea typeface="Meiryo UI" panose="020B0604030504040204" pitchFamily="50" charset="-128"/>
                        </a:rPr>
                        <a:t>・①次回協議会にて、区分の見直しを行う。②地域生活支援拠点部会で在宅スキームのチームを作り、緊急時のヘルパーの支援体制の整備を進めていく。</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spcBef>
                          <a:spcPts val="600"/>
                        </a:spcBef>
                      </a:pPr>
                      <a:r>
                        <a:rPr kumimoji="1" lang="ja-JP" altLang="en-US" sz="1100" b="0" dirty="0">
                          <a:solidFill>
                            <a:schemeClr val="tx1"/>
                          </a:solidFill>
                          <a:latin typeface="Meiryo UI" panose="020B0604030504040204" pitchFamily="50" charset="-128"/>
                          <a:ea typeface="Meiryo UI" panose="020B0604030504040204" pitchFamily="50" charset="-128"/>
                        </a:rPr>
                        <a:t>・現状、基幹相談支援センターが他の事業所とも連携しており、万が一、拠点での預かりが難しい場合には、他の短期入所事業所等と連携して受け入れ先を探しているため、今後も市、幹相談支援センター、事業所が密に連携を継続していく。</a:t>
                      </a:r>
                    </a:p>
                  </a:txBody>
                  <a:tcPr anchor="ctr"/>
                </a:tc>
                <a:extLst>
                  <a:ext uri="{0D108BD9-81ED-4DB2-BD59-A6C34878D82A}">
                    <a16:rowId xmlns:a16="http://schemas.microsoft.com/office/drawing/2014/main" val="1659435935"/>
                  </a:ext>
                </a:extLst>
              </a:tr>
              <a:tr h="438561">
                <a:tc>
                  <a:txBody>
                    <a:bodyPr/>
                    <a:lstStyle/>
                    <a:p>
                      <a:pPr algn="l"/>
                      <a:r>
                        <a:rPr kumimoji="1" lang="ja-JP" altLang="en-US" sz="1100" b="0" dirty="0">
                          <a:solidFill>
                            <a:schemeClr val="tx1"/>
                          </a:solidFill>
                          <a:latin typeface="Meiryo UI" panose="020B0604030504040204" pitchFamily="50" charset="-128"/>
                          <a:ea typeface="Meiryo UI" panose="020B0604030504040204" pitchFamily="50" charset="-128"/>
                        </a:rPr>
                        <a:t>体験の機会・場</a:t>
                      </a:r>
                    </a:p>
                  </a:txBody>
                  <a:tcPr anchor="ctr"/>
                </a:tc>
                <a:tc>
                  <a:txBody>
                    <a:bodyPr/>
                    <a:lstStyle/>
                    <a:p>
                      <a:pPr algn="l"/>
                      <a:r>
                        <a:rPr kumimoji="1" lang="ja-JP" altLang="en-US" sz="1100" b="0" dirty="0">
                          <a:solidFill>
                            <a:schemeClr val="tx1"/>
                          </a:solidFill>
                          <a:latin typeface="Meiryo UI" panose="020B0604030504040204" pitchFamily="50" charset="-128"/>
                          <a:ea typeface="Meiryo UI" panose="020B0604030504040204" pitchFamily="50" charset="-128"/>
                        </a:rPr>
                        <a:t>・地域移行に向けた体験の場についての整備が必要。</a:t>
                      </a:r>
                    </a:p>
                  </a:txBody>
                  <a:tcPr anchor="ctr"/>
                </a:tc>
                <a:tc>
                  <a:txBody>
                    <a:bodyPr/>
                    <a:lstStyle/>
                    <a:p>
                      <a:pPr marL="87313" indent="-87313"/>
                      <a:r>
                        <a:rPr kumimoji="1" lang="ja-JP" altLang="en-US" sz="1100" b="0" dirty="0">
                          <a:solidFill>
                            <a:schemeClr val="tx1"/>
                          </a:solidFill>
                          <a:latin typeface="Meiryo UI" panose="020B0604030504040204" pitchFamily="50" charset="-128"/>
                          <a:ea typeface="Meiryo UI" panose="020B0604030504040204" pitchFamily="50" charset="-128"/>
                        </a:rPr>
                        <a:t>・精神科病院への長期入院患者が退院後安心して地域生活が送れるよう、グループホームでの入居を体験できる場の提供。</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10247943"/>
                  </a:ext>
                </a:extLst>
              </a:tr>
              <a:tr h="793784">
                <a:tc>
                  <a:txBody>
                    <a:bodyPr/>
                    <a:lstStyle/>
                    <a:p>
                      <a:pPr algn="l"/>
                      <a:r>
                        <a:rPr kumimoji="1" lang="ja-JP" altLang="en-US" sz="1100" b="0" dirty="0">
                          <a:solidFill>
                            <a:schemeClr val="tx1"/>
                          </a:solidFill>
                          <a:latin typeface="Meiryo UI" panose="020B0604030504040204" pitchFamily="50" charset="-128"/>
                          <a:ea typeface="Meiryo UI" panose="020B0604030504040204" pitchFamily="50" charset="-128"/>
                        </a:rPr>
                        <a:t>専門的人材の確保・養成等</a:t>
                      </a:r>
                    </a:p>
                  </a:txBody>
                  <a:tcPr anchor="ctr"/>
                </a:tc>
                <a:tc>
                  <a:txBody>
                    <a:bodyPr/>
                    <a:lstStyle/>
                    <a:p>
                      <a:pPr algn="l">
                        <a:spcBef>
                          <a:spcPts val="600"/>
                        </a:spcBef>
                      </a:pPr>
                      <a:r>
                        <a:rPr kumimoji="1" lang="ja-JP" altLang="en-US" sz="1100" b="0" dirty="0">
                          <a:solidFill>
                            <a:schemeClr val="tx1"/>
                          </a:solidFill>
                          <a:latin typeface="Meiryo UI" panose="020B0604030504040204" pitchFamily="50" charset="-128"/>
                          <a:ea typeface="Meiryo UI" panose="020B0604030504040204" pitchFamily="50" charset="-128"/>
                        </a:rPr>
                        <a:t>・ヘルパーの人材不足。</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lgn="l">
                        <a:spcBef>
                          <a:spcPts val="600"/>
                        </a:spcBef>
                      </a:pPr>
                      <a:r>
                        <a:rPr kumimoji="1" lang="ja-JP" altLang="en-US" sz="1100" b="0" dirty="0">
                          <a:solidFill>
                            <a:schemeClr val="tx1"/>
                          </a:solidFill>
                          <a:latin typeface="Meiryo UI" panose="020B0604030504040204" pitchFamily="50" charset="-128"/>
                          <a:ea typeface="Meiryo UI" panose="020B0604030504040204" pitchFamily="50" charset="-128"/>
                        </a:rPr>
                        <a:t>・医療分野との連携や関係構築。</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lgn="l">
                        <a:spcBef>
                          <a:spcPts val="600"/>
                        </a:spcBef>
                      </a:pPr>
                      <a:r>
                        <a:rPr kumimoji="1" lang="ja-JP" altLang="en-US" sz="1100" b="0" dirty="0">
                          <a:solidFill>
                            <a:schemeClr val="tx1"/>
                          </a:solidFill>
                          <a:latin typeface="Meiryo UI" panose="020B0604030504040204" pitchFamily="50" charset="-128"/>
                          <a:ea typeface="Meiryo UI" panose="020B0604030504040204" pitchFamily="50" charset="-128"/>
                        </a:rPr>
                        <a:t>・福祉人材の確保が難しい中、専門的人材の確保等が困難である。</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lgn="l">
                        <a:spcBef>
                          <a:spcPts val="600"/>
                        </a:spcBef>
                      </a:pPr>
                      <a:r>
                        <a:rPr kumimoji="1" lang="ja-JP" altLang="en-US" sz="1100" b="0" dirty="0">
                          <a:solidFill>
                            <a:schemeClr val="tx1"/>
                          </a:solidFill>
                          <a:latin typeface="Meiryo UI" panose="020B0604030504040204" pitchFamily="50" charset="-128"/>
                          <a:ea typeface="Meiryo UI" panose="020B0604030504040204" pitchFamily="50" charset="-128"/>
                        </a:rPr>
                        <a:t>・グループホームの世話人への重度障がい者等への支援にかかる専門的知識の向上のための取り組みが必要。</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lgn="l">
                        <a:spcBef>
                          <a:spcPts val="600"/>
                        </a:spcBef>
                      </a:pPr>
                      <a:r>
                        <a:rPr kumimoji="1" lang="ja-JP" altLang="en-US" sz="1100" b="0" dirty="0">
                          <a:solidFill>
                            <a:schemeClr val="tx1"/>
                          </a:solidFill>
                          <a:latin typeface="Meiryo UI" panose="020B0604030504040204" pitchFamily="50" charset="-128"/>
                          <a:ea typeface="Meiryo UI" panose="020B0604030504040204" pitchFamily="50" charset="-128"/>
                        </a:rPr>
                        <a:t>・グループホームが足りない。人材不足。（特にガイドヘルパー）</a:t>
                      </a:r>
                    </a:p>
                  </a:txBody>
                  <a:tcPr anchor="ctr"/>
                </a:tc>
                <a:tc>
                  <a:txBody>
                    <a:bodyPr/>
                    <a:lstStyle/>
                    <a:p>
                      <a:pPr marL="87313" marR="0" lvl="0" indent="-87313" algn="l" defTabSz="685800" rtl="0" eaLnBrk="1" fontAlgn="auto" latinLnBrk="0" hangingPunct="1">
                        <a:lnSpc>
                          <a:spcPct val="100000"/>
                        </a:lnSpc>
                        <a:spcBef>
                          <a:spcPts val="60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・ヘルパー事業所連絡会の立ち上げ。</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marR="0" lvl="0" indent="-87313" algn="l" defTabSz="685800" rtl="0" eaLnBrk="1" fontAlgn="auto" latinLnBrk="0" hangingPunct="1">
                        <a:lnSpc>
                          <a:spcPct val="100000"/>
                        </a:lnSpc>
                        <a:spcBef>
                          <a:spcPts val="60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・訪問看護ステーションとの連携。</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marR="0" lvl="0" indent="-87313" algn="l" defTabSz="685800" rtl="0" eaLnBrk="1" fontAlgn="auto" latinLnBrk="0" hangingPunct="1">
                        <a:lnSpc>
                          <a:spcPct val="100000"/>
                        </a:lnSpc>
                        <a:spcBef>
                          <a:spcPts val="60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・プロジェクトチームにて、緊急時対応の際に求められる人材を検討し、研修実施や人材確保につなげる。</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marR="0" lvl="0" indent="-87313" algn="l" defTabSz="685800" rtl="0" eaLnBrk="1" fontAlgn="auto" latinLnBrk="0" hangingPunct="1">
                        <a:lnSpc>
                          <a:spcPct val="100000"/>
                        </a:lnSpc>
                        <a:spcBef>
                          <a:spcPts val="60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・グループホームの世話人へ研修等を開催し、人権問題の相互理解や、地域での居場所となるグループホームの質の担保を図る取り組みの実施。</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marR="0" lvl="0" indent="-87313" algn="l" defTabSz="685800" rtl="0" eaLnBrk="1" fontAlgn="auto" latinLnBrk="0" hangingPunct="1">
                        <a:lnSpc>
                          <a:spcPct val="100000"/>
                        </a:lnSpc>
                        <a:spcBef>
                          <a:spcPts val="60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・プロジェクトチームを立上げ検討予定。</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00781481"/>
                  </a:ext>
                </a:extLst>
              </a:tr>
            </a:tbl>
          </a:graphicData>
        </a:graphic>
      </p:graphicFrame>
      <p:sp>
        <p:nvSpPr>
          <p:cNvPr id="7" name="スライド番号プレースホルダー 9">
            <a:extLst>
              <a:ext uri="{FF2B5EF4-FFF2-40B4-BE49-F238E27FC236}">
                <a16:creationId xmlns:a16="http://schemas.microsoft.com/office/drawing/2014/main" id="{2E388297-3B79-4F21-A84F-2DBECA169B97}"/>
              </a:ext>
            </a:extLst>
          </p:cNvPr>
          <p:cNvSpPr txBox="1">
            <a:spLocks/>
          </p:cNvSpPr>
          <p:nvPr/>
        </p:nvSpPr>
        <p:spPr>
          <a:xfrm>
            <a:off x="6857415" y="649904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11</a:t>
            </a:r>
            <a:endParaRPr lang="ja-JP" altLang="en-US" dirty="0"/>
          </a:p>
        </p:txBody>
      </p:sp>
      <p:sp>
        <p:nvSpPr>
          <p:cNvPr id="9" name="タイトル 1">
            <a:extLst>
              <a:ext uri="{FF2B5EF4-FFF2-40B4-BE49-F238E27FC236}">
                <a16:creationId xmlns:a16="http://schemas.microsoft.com/office/drawing/2014/main" id="{A5F149E6-34A0-4983-88ED-81E13B1DB2B8}"/>
              </a:ext>
            </a:extLst>
          </p:cNvPr>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地域生活支援拠点等に係るアンケート結果（概要）</a:t>
            </a:r>
          </a:p>
        </p:txBody>
      </p:sp>
      <p:sp>
        <p:nvSpPr>
          <p:cNvPr id="10" name="テキスト ボックス 9">
            <a:extLst>
              <a:ext uri="{FF2B5EF4-FFF2-40B4-BE49-F238E27FC236}">
                <a16:creationId xmlns:a16="http://schemas.microsoft.com/office/drawing/2014/main" id="{1517480D-E3A0-44DD-989D-CC1E92EFA8A6}"/>
              </a:ext>
            </a:extLst>
          </p:cNvPr>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資料４</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31314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1966" y="617589"/>
            <a:ext cx="7452362" cy="288031"/>
          </a:xfrm>
        </p:spPr>
        <p:txBody>
          <a:bodyPr>
            <a:noAutofit/>
          </a:bodyPr>
          <a:lstStyle/>
          <a:p>
            <a:br>
              <a:rPr kumimoji="1" lang="en-US" altLang="ja-JP" sz="1400" dirty="0"/>
            </a:br>
            <a:r>
              <a:rPr kumimoji="1" lang="ja-JP" altLang="en-US" sz="1400" b="1" dirty="0">
                <a:latin typeface="Meiryo UI" panose="020B0604030504040204" pitchFamily="50" charset="-128"/>
                <a:ea typeface="Meiryo UI" panose="020B0604030504040204" pitchFamily="50" charset="-128"/>
              </a:rPr>
              <a:t>問</a:t>
            </a:r>
            <a:r>
              <a:rPr kumimoji="1" lang="en-US" altLang="ja-JP" sz="1400" b="1" dirty="0">
                <a:latin typeface="Meiryo UI" panose="020B0604030504040204" pitchFamily="50" charset="-128"/>
                <a:ea typeface="Meiryo UI" panose="020B0604030504040204" pitchFamily="50" charset="-128"/>
              </a:rPr>
              <a:t>3-3</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4</a:t>
            </a:r>
            <a:r>
              <a:rPr kumimoji="1" lang="ja-JP" altLang="en-US"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運用状況を検証・検討した結果抽出された課題及びその課題に対する取組み（続き）</a:t>
            </a:r>
            <a:br>
              <a:rPr kumimoji="1" lang="en-US" altLang="ja-JP" sz="1400" b="1" dirty="0">
                <a:latin typeface="Meiryo UI" panose="020B0604030504040204" pitchFamily="50" charset="-128"/>
                <a:ea typeface="Meiryo UI" panose="020B0604030504040204" pitchFamily="50" charset="-128"/>
              </a:rPr>
            </a:br>
            <a:endParaRPr kumimoji="1" lang="ja-JP" altLang="en-US" sz="1400" b="1"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003875" y="6371207"/>
            <a:ext cx="2057400" cy="365125"/>
          </a:xfrm>
        </p:spPr>
        <p:txBody>
          <a:bodyPr/>
          <a:lstStyle/>
          <a:p>
            <a:r>
              <a:rPr kumimoji="1" lang="en-US" altLang="ja-JP" dirty="0"/>
              <a:t>12</a:t>
            </a:r>
            <a:endParaRPr kumimoji="1" lang="ja-JP" altLang="en-US" dirty="0"/>
          </a:p>
        </p:txBody>
      </p:sp>
      <p:pic>
        <p:nvPicPr>
          <p:cNvPr id="6" name="図 5"/>
          <p:cNvPicPr>
            <a:picLocks noChangeAspect="1"/>
          </p:cNvPicPr>
          <p:nvPr/>
        </p:nvPicPr>
        <p:blipFill>
          <a:blip r:embed="rId2"/>
          <a:stretch>
            <a:fillRect/>
          </a:stretch>
        </p:blipFill>
        <p:spPr>
          <a:xfrm>
            <a:off x="66213" y="905621"/>
            <a:ext cx="9071634" cy="140220"/>
          </a:xfrm>
          <a:prstGeom prst="rect">
            <a:avLst/>
          </a:prstGeom>
        </p:spPr>
      </p:pic>
      <p:graphicFrame>
        <p:nvGraphicFramePr>
          <p:cNvPr id="3" name="表 2"/>
          <p:cNvGraphicFramePr>
            <a:graphicFrameLocks noGrp="1"/>
          </p:cNvGraphicFramePr>
          <p:nvPr>
            <p:extLst>
              <p:ext uri="{D42A27DB-BD31-4B8C-83A1-F6EECF244321}">
                <p14:modId xmlns:p14="http://schemas.microsoft.com/office/powerpoint/2010/main" val="4261802867"/>
              </p:ext>
            </p:extLst>
          </p:nvPr>
        </p:nvGraphicFramePr>
        <p:xfrm>
          <a:off x="107504" y="1045840"/>
          <a:ext cx="8964130" cy="2743200"/>
        </p:xfrm>
        <a:graphic>
          <a:graphicData uri="http://schemas.openxmlformats.org/drawingml/2006/table">
            <a:tbl>
              <a:tblPr firstRow="1" bandRow="1">
                <a:tableStyleId>{5C22544A-7EE6-4342-B048-85BDC9FD1C3A}</a:tableStyleId>
              </a:tblPr>
              <a:tblGrid>
                <a:gridCol w="792088">
                  <a:extLst>
                    <a:ext uri="{9D8B030D-6E8A-4147-A177-3AD203B41FA5}">
                      <a16:colId xmlns:a16="http://schemas.microsoft.com/office/drawing/2014/main" val="3690828543"/>
                    </a:ext>
                  </a:extLst>
                </a:gridCol>
                <a:gridCol w="4104456">
                  <a:extLst>
                    <a:ext uri="{9D8B030D-6E8A-4147-A177-3AD203B41FA5}">
                      <a16:colId xmlns:a16="http://schemas.microsoft.com/office/drawing/2014/main" val="4277305169"/>
                    </a:ext>
                  </a:extLst>
                </a:gridCol>
                <a:gridCol w="4067586">
                  <a:extLst>
                    <a:ext uri="{9D8B030D-6E8A-4147-A177-3AD203B41FA5}">
                      <a16:colId xmlns:a16="http://schemas.microsoft.com/office/drawing/2014/main" val="1109253169"/>
                    </a:ext>
                  </a:extLst>
                </a:gridCol>
              </a:tblGrid>
              <a:tr h="0">
                <a:tc>
                  <a:txBody>
                    <a:bodyPr/>
                    <a:lstStyle/>
                    <a:p>
                      <a:pPr algn="ct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運用状況を検証・検討した結果、課題</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latin typeface="Meiryo UI" panose="020B0604030504040204" pitchFamily="50" charset="-128"/>
                          <a:ea typeface="Meiryo UI" panose="020B0604030504040204" pitchFamily="50" charset="-128"/>
                        </a:rPr>
                        <a:t>課題に対する取り組み</a:t>
                      </a:r>
                    </a:p>
                  </a:txBody>
                  <a:tcPr/>
                </a:tc>
                <a:extLst>
                  <a:ext uri="{0D108BD9-81ED-4DB2-BD59-A6C34878D82A}">
                    <a16:rowId xmlns:a16="http://schemas.microsoft.com/office/drawing/2014/main" val="3909779865"/>
                  </a:ext>
                </a:extLst>
              </a:tr>
              <a:tr h="518004">
                <a:tc>
                  <a:txBody>
                    <a:bodyPr/>
                    <a:lstStyle/>
                    <a:p>
                      <a:pPr algn="l"/>
                      <a:r>
                        <a:rPr kumimoji="1" lang="ja-JP" altLang="en-US" sz="1100" b="0" dirty="0">
                          <a:solidFill>
                            <a:schemeClr val="tx1"/>
                          </a:solidFill>
                          <a:latin typeface="Meiryo UI" panose="020B0604030504040204" pitchFamily="50" charset="-128"/>
                          <a:ea typeface="Meiryo UI" panose="020B0604030504040204" pitchFamily="50" charset="-128"/>
                        </a:rPr>
                        <a:t>周知</a:t>
                      </a:r>
                    </a:p>
                  </a:txBody>
                  <a:tcPr anchor="ctr"/>
                </a:tc>
                <a:tc>
                  <a:txBody>
                    <a:bodyPr/>
                    <a:lstStyle/>
                    <a:p>
                      <a:pPr marL="87313" marR="0" lvl="0" indent="-87313" algn="l" defTabSz="685800" rtl="0" eaLnBrk="1" fontAlgn="auto" latinLnBrk="0" hangingPunct="1">
                        <a:lnSpc>
                          <a:spcPct val="100000"/>
                        </a:lnSpc>
                        <a:spcBef>
                          <a:spcPts val="60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・市民への周知啓発不足。</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marL="87313" marR="0" lvl="0" indent="-87313" algn="l" defTabSz="685800" rtl="0" eaLnBrk="1" fontAlgn="auto" latinLnBrk="0" hangingPunct="1">
                        <a:lnSpc>
                          <a:spcPct val="100000"/>
                        </a:lnSpc>
                        <a:spcBef>
                          <a:spcPts val="60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・緊急の事前登録について対象者の把握方法及び周知方法。（再掲）</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lgn="l">
                        <a:spcBef>
                          <a:spcPts val="600"/>
                        </a:spcBef>
                      </a:pPr>
                      <a:r>
                        <a:rPr kumimoji="1" lang="ja-JP" altLang="en-US" sz="1100" b="0" dirty="0">
                          <a:solidFill>
                            <a:schemeClr val="tx1"/>
                          </a:solidFill>
                          <a:latin typeface="Meiryo UI" panose="020B0604030504040204" pitchFamily="50" charset="-128"/>
                          <a:ea typeface="Meiryo UI" panose="020B0604030504040204" pitchFamily="50" charset="-128"/>
                        </a:rPr>
                        <a:t>・ケース運用数がなく、また、拠点等の事前登録者数が増えていない等周知啓発の課題がみられた。</a:t>
                      </a:r>
                    </a:p>
                  </a:txBody>
                  <a:tcPr anchor="ctr"/>
                </a:tc>
                <a:tc>
                  <a:txBody>
                    <a:bodyPr/>
                    <a:lstStyle/>
                    <a:p>
                      <a:pPr marL="87313" marR="0" lvl="0" indent="-87313" algn="l" defTabSz="685800" rtl="0" eaLnBrk="1" fontAlgn="auto" latinLnBrk="0" hangingPunct="1">
                        <a:lnSpc>
                          <a:spcPct val="100000"/>
                        </a:lnSpc>
                        <a:spcBef>
                          <a:spcPts val="60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・啓発リーフレットの配布・配架。</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marR="0" lvl="0" indent="-87313" algn="l" defTabSz="685800" rtl="0" eaLnBrk="1" fontAlgn="auto" latinLnBrk="0" hangingPunct="1">
                        <a:lnSpc>
                          <a:spcPct val="100000"/>
                        </a:lnSpc>
                        <a:spcBef>
                          <a:spcPts val="60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・周知については広報誌への掲載及び市ホームページへの掲載を行った。</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spcBef>
                          <a:spcPts val="600"/>
                        </a:spcBef>
                      </a:pPr>
                      <a:r>
                        <a:rPr kumimoji="1" lang="ja-JP" altLang="en-US" sz="1100" b="0" dirty="0">
                          <a:solidFill>
                            <a:schemeClr val="tx1"/>
                          </a:solidFill>
                          <a:latin typeface="Meiryo UI" panose="020B0604030504040204" pitchFamily="50" charset="-128"/>
                          <a:ea typeface="Meiryo UI" panose="020B0604030504040204" pitchFamily="50" charset="-128"/>
                        </a:rPr>
                        <a:t>・計画相談員だけでなく福祉事業所（おもに通所系事業所）での周知の必要性や周知方法についての検討。</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spcBef>
                          <a:spcPts val="600"/>
                        </a:spcBef>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49464021"/>
                  </a:ext>
                </a:extLst>
              </a:tr>
              <a:tr h="709481">
                <a:tc>
                  <a:txBody>
                    <a:bodyPr/>
                    <a:lstStyle/>
                    <a:p>
                      <a:pPr algn="l"/>
                      <a:r>
                        <a:rPr kumimoji="1" lang="ja-JP" altLang="en-US" sz="1100" b="0" dirty="0">
                          <a:solidFill>
                            <a:schemeClr val="tx1"/>
                          </a:solidFill>
                          <a:latin typeface="Meiryo UI" panose="020B0604030504040204" pitchFamily="50" charset="-128"/>
                          <a:ea typeface="Meiryo UI" panose="020B0604030504040204" pitchFamily="50" charset="-128"/>
                        </a:rPr>
                        <a:t>その他</a:t>
                      </a:r>
                    </a:p>
                  </a:txBody>
                  <a:tcPr anchor="ctr"/>
                </a:tc>
                <a:tc>
                  <a:txBody>
                    <a:bodyPr/>
                    <a:lstStyle/>
                    <a:p>
                      <a:pPr marL="87313" indent="-87313" algn="l">
                        <a:spcBef>
                          <a:spcPts val="600"/>
                        </a:spcBef>
                      </a:pPr>
                      <a:r>
                        <a:rPr kumimoji="1" lang="ja-JP" altLang="en-US" sz="1100" b="0" dirty="0">
                          <a:solidFill>
                            <a:schemeClr val="tx1"/>
                          </a:solidFill>
                          <a:latin typeface="Meiryo UI" panose="020B0604030504040204" pitchFamily="50" charset="-128"/>
                          <a:ea typeface="Meiryo UI" panose="020B0604030504040204" pitchFamily="50" charset="-128"/>
                        </a:rPr>
                        <a:t>・拠点等の機能を担う指定障がい福祉サービス等事業者の増加、全区での確保。</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lgn="l">
                        <a:spcBef>
                          <a:spcPts val="600"/>
                        </a:spcBef>
                      </a:pPr>
                      <a:r>
                        <a:rPr kumimoji="1" lang="ja-JP" altLang="en-US" sz="1100" b="0" dirty="0">
                          <a:solidFill>
                            <a:schemeClr val="tx1"/>
                          </a:solidFill>
                          <a:latin typeface="Meiryo UI" panose="020B0604030504040204" pitchFamily="50" charset="-128"/>
                          <a:ea typeface="Meiryo UI" panose="020B0604030504040204" pitchFamily="50" charset="-128"/>
                        </a:rPr>
                        <a:t>・登録している事業所間の定期的な交流の必要性。</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lgn="l">
                        <a:spcBef>
                          <a:spcPts val="600"/>
                        </a:spcBef>
                      </a:pPr>
                      <a:r>
                        <a:rPr kumimoji="1" lang="ja-JP" altLang="en-US" sz="1100" b="0" dirty="0">
                          <a:solidFill>
                            <a:schemeClr val="tx1"/>
                          </a:solidFill>
                          <a:latin typeface="Meiryo UI" panose="020B0604030504040204" pitchFamily="50" charset="-128"/>
                          <a:ea typeface="Meiryo UI" panose="020B0604030504040204" pitchFamily="50" charset="-128"/>
                        </a:rPr>
                        <a:t>・ハード面は進んでいるが、実際にどのように運用していくのかを検討する必要がある。</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lgn="l">
                        <a:spcBef>
                          <a:spcPts val="600"/>
                        </a:spcBef>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87313" indent="-87313">
                        <a:spcBef>
                          <a:spcPts val="600"/>
                        </a:spcBef>
                      </a:pPr>
                      <a:r>
                        <a:rPr kumimoji="1" lang="ja-JP" altLang="en-US" sz="1100" b="0" dirty="0">
                          <a:solidFill>
                            <a:schemeClr val="tx1"/>
                          </a:solidFill>
                          <a:latin typeface="Meiryo UI" panose="020B0604030504040204" pitchFamily="50" charset="-128"/>
                          <a:ea typeface="Meiryo UI" panose="020B0604030504040204" pitchFamily="50" charset="-128"/>
                        </a:rPr>
                        <a:t>・拠点等の機能を担う事業所登録の仕組みを改善するとともに、各区地域自立支援協議会に対して、拠点等の趣旨や目的の周知を図り、事業者の積極的な参加を促す。</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spcBef>
                          <a:spcPts val="600"/>
                        </a:spcBef>
                      </a:pPr>
                      <a:r>
                        <a:rPr kumimoji="1" lang="ja-JP" altLang="en-US" sz="1100" b="0" dirty="0">
                          <a:solidFill>
                            <a:schemeClr val="tx1"/>
                          </a:solidFill>
                          <a:latin typeface="Meiryo UI" panose="020B0604030504040204" pitchFamily="50" charset="-128"/>
                          <a:ea typeface="Meiryo UI" panose="020B0604030504040204" pitchFamily="50" charset="-128"/>
                        </a:rPr>
                        <a:t>・登録事業所の対面による交流会の開催。</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87313" indent="-87313">
                        <a:spcBef>
                          <a:spcPts val="600"/>
                        </a:spcBef>
                      </a:pPr>
                      <a:r>
                        <a:rPr kumimoji="1" lang="ja-JP" altLang="en-US" sz="1100" b="0" dirty="0">
                          <a:solidFill>
                            <a:schemeClr val="tx1"/>
                          </a:solidFill>
                          <a:latin typeface="Meiryo UI" panose="020B0604030504040204" pitchFamily="50" charset="-128"/>
                          <a:ea typeface="Meiryo UI" panose="020B0604030504040204" pitchFamily="50" charset="-128"/>
                        </a:rPr>
                        <a:t>・関係機関で協議を行う予定。</a:t>
                      </a:r>
                    </a:p>
                  </a:txBody>
                  <a:tcPr anchor="ctr"/>
                </a:tc>
                <a:extLst>
                  <a:ext uri="{0D108BD9-81ED-4DB2-BD59-A6C34878D82A}">
                    <a16:rowId xmlns:a16="http://schemas.microsoft.com/office/drawing/2014/main" val="3503429496"/>
                  </a:ext>
                </a:extLst>
              </a:tr>
            </a:tbl>
          </a:graphicData>
        </a:graphic>
      </p:graphicFrame>
      <p:sp>
        <p:nvSpPr>
          <p:cNvPr id="7" name="タイトル 1">
            <a:extLst>
              <a:ext uri="{FF2B5EF4-FFF2-40B4-BE49-F238E27FC236}">
                <a16:creationId xmlns:a16="http://schemas.microsoft.com/office/drawing/2014/main" id="{54713767-BB4C-4D29-8CF1-144BBF124607}"/>
              </a:ext>
            </a:extLst>
          </p:cNvPr>
          <p:cNvSpPr txBox="1">
            <a:spLocks/>
          </p:cNvSpPr>
          <p:nvPr/>
        </p:nvSpPr>
        <p:spPr>
          <a:xfrm>
            <a:off x="73914" y="3962271"/>
            <a:ext cx="7234390" cy="25571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br>
              <a:rPr lang="en-US" altLang="ja-JP" sz="1400" dirty="0"/>
            </a:br>
            <a:r>
              <a:rPr lang="ja-JP" altLang="en-US" sz="1400" b="1" dirty="0">
                <a:latin typeface="Meiryo UI" panose="020B0604030504040204" pitchFamily="50" charset="-128"/>
                <a:ea typeface="Meiryo UI" panose="020B0604030504040204" pitchFamily="50" charset="-128"/>
              </a:rPr>
              <a:t>問</a:t>
            </a:r>
            <a:r>
              <a:rPr lang="en-US" altLang="ja-JP" sz="1400" b="1" dirty="0">
                <a:latin typeface="Meiryo UI" panose="020B0604030504040204" pitchFamily="50" charset="-128"/>
                <a:ea typeface="Meiryo UI" panose="020B0604030504040204" pitchFamily="50" charset="-128"/>
              </a:rPr>
              <a:t>3-5</a:t>
            </a:r>
            <a:r>
              <a:rPr lang="ja-JP" altLang="en-US" sz="1400" b="1" dirty="0">
                <a:latin typeface="Meiryo UI" panose="020B0604030504040204" pitchFamily="50" charset="-128"/>
                <a:ea typeface="Meiryo UI" panose="020B0604030504040204" pitchFamily="50" charset="-128"/>
              </a:rPr>
              <a:t>．運用状況を検証・検討した結果の課題や取組みを共有した機関（主なものを抜粋）</a:t>
            </a:r>
            <a:br>
              <a:rPr lang="en-US" altLang="ja-JP" sz="1400" b="1" dirty="0">
                <a:latin typeface="Meiryo UI" panose="020B0604030504040204" pitchFamily="50" charset="-128"/>
                <a:ea typeface="Meiryo UI" panose="020B0604030504040204" pitchFamily="50" charset="-128"/>
              </a:rPr>
            </a:br>
            <a:endParaRPr lang="ja-JP" altLang="en-US" sz="1400" b="1" dirty="0">
              <a:latin typeface="Meiryo UI" panose="020B0604030504040204" pitchFamily="50" charset="-128"/>
              <a:ea typeface="Meiryo UI" panose="020B0604030504040204" pitchFamily="50" charset="-128"/>
            </a:endParaRPr>
          </a:p>
        </p:txBody>
      </p:sp>
      <p:pic>
        <p:nvPicPr>
          <p:cNvPr id="9" name="図 8">
            <a:extLst>
              <a:ext uri="{FF2B5EF4-FFF2-40B4-BE49-F238E27FC236}">
                <a16:creationId xmlns:a16="http://schemas.microsoft.com/office/drawing/2014/main" id="{72B9F2BA-6B5E-47D7-8B7C-4870425EC064}"/>
              </a:ext>
            </a:extLst>
          </p:cNvPr>
          <p:cNvPicPr>
            <a:picLocks noChangeAspect="1"/>
          </p:cNvPicPr>
          <p:nvPr/>
        </p:nvPicPr>
        <p:blipFill>
          <a:blip r:embed="rId2"/>
          <a:stretch>
            <a:fillRect/>
          </a:stretch>
        </p:blipFill>
        <p:spPr>
          <a:xfrm>
            <a:off x="35496" y="4217989"/>
            <a:ext cx="9071634" cy="140220"/>
          </a:xfrm>
          <a:prstGeom prst="rect">
            <a:avLst/>
          </a:prstGeom>
        </p:spPr>
      </p:pic>
      <p:graphicFrame>
        <p:nvGraphicFramePr>
          <p:cNvPr id="11" name="表 10">
            <a:extLst>
              <a:ext uri="{FF2B5EF4-FFF2-40B4-BE49-F238E27FC236}">
                <a16:creationId xmlns:a16="http://schemas.microsoft.com/office/drawing/2014/main" id="{5AFEB264-C39E-4978-9773-EC00736539AB}"/>
              </a:ext>
            </a:extLst>
          </p:cNvPr>
          <p:cNvGraphicFramePr>
            <a:graphicFrameLocks noGrp="1"/>
          </p:cNvGraphicFramePr>
          <p:nvPr/>
        </p:nvGraphicFramePr>
        <p:xfrm>
          <a:off x="73914" y="4381898"/>
          <a:ext cx="8928977" cy="1639390"/>
        </p:xfrm>
        <a:graphic>
          <a:graphicData uri="http://schemas.openxmlformats.org/drawingml/2006/table">
            <a:tbl>
              <a:tblPr/>
              <a:tblGrid>
                <a:gridCol w="8928977">
                  <a:extLst>
                    <a:ext uri="{9D8B030D-6E8A-4147-A177-3AD203B41FA5}">
                      <a16:colId xmlns:a16="http://schemas.microsoft.com/office/drawing/2014/main" val="3888234987"/>
                    </a:ext>
                  </a:extLst>
                </a:gridCol>
              </a:tblGrid>
              <a:tr h="1639390">
                <a:tc>
                  <a:txBody>
                    <a:bodyPr/>
                    <a:lstStyle/>
                    <a:p>
                      <a:pPr marL="87313" indent="-87313" algn="l" fontAlgn="ctr">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・各区障がい者基幹相談支援センター、各区地域自立支援協議会事務局（各区保健福祉センター）。</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marL="87313" indent="-87313" algn="l" fontAlgn="ctr">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・地域自立支援協議会の全大会、地域生活支援拠点等整備部会、相談支援部会に参加している各事業所職員などと共有した。</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marL="87313" indent="-87313" algn="l" fontAlgn="ctr">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・障がい福祉サービス事業所（居宅介護・グループホーム・相談支援）、障がい者団体、市。</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marL="87313" indent="-87313" algn="l" fontAlgn="ctr">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・自立支援協議会の相談支援部会及び障害者市民施策推進協議会。</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marL="87313" indent="-87313" algn="l" fontAlgn="ctr">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・自立支援協議会実務担当者会議の参加者（委託相談支援事業者、保健・医療関係機関、教育・保育関係機関、就労・雇用関係機関、権利擁護関係機関、関係行政機関）</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6360536"/>
                  </a:ext>
                </a:extLst>
              </a:tr>
            </a:tbl>
          </a:graphicData>
        </a:graphic>
      </p:graphicFrame>
      <p:sp>
        <p:nvSpPr>
          <p:cNvPr id="12" name="タイトル 1">
            <a:extLst>
              <a:ext uri="{FF2B5EF4-FFF2-40B4-BE49-F238E27FC236}">
                <a16:creationId xmlns:a16="http://schemas.microsoft.com/office/drawing/2014/main" id="{E7CE6F9A-87F1-4ADB-9F29-138B8CA5F120}"/>
              </a:ext>
            </a:extLst>
          </p:cNvPr>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地域生活支援拠点等に係るアンケート結果（概要）</a:t>
            </a:r>
          </a:p>
        </p:txBody>
      </p:sp>
      <p:sp>
        <p:nvSpPr>
          <p:cNvPr id="13" name="テキスト ボックス 12">
            <a:extLst>
              <a:ext uri="{FF2B5EF4-FFF2-40B4-BE49-F238E27FC236}">
                <a16:creationId xmlns:a16="http://schemas.microsoft.com/office/drawing/2014/main" id="{3F0E62DC-7664-4E58-BBAD-28468276D54F}"/>
              </a:ext>
            </a:extLst>
          </p:cNvPr>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資料４</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42194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119152" y="188640"/>
            <a:ext cx="8917344" cy="720080"/>
          </a:xfrm>
          <a:prstGeom prst="roundRect">
            <a:avLst>
              <a:gd name="adj" fmla="val 0"/>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3"/>
          <a:stretch>
            <a:fillRect/>
          </a:stretch>
        </p:blipFill>
        <p:spPr>
          <a:xfrm>
            <a:off x="47354" y="780896"/>
            <a:ext cx="9071634" cy="127824"/>
          </a:xfrm>
          <a:prstGeom prst="rect">
            <a:avLst/>
          </a:prstGeom>
        </p:spPr>
      </p:pic>
      <p:sp>
        <p:nvSpPr>
          <p:cNvPr id="3" name="タイトル 2"/>
          <p:cNvSpPr>
            <a:spLocks noGrp="1"/>
          </p:cNvSpPr>
          <p:nvPr>
            <p:ph type="title"/>
          </p:nvPr>
        </p:nvSpPr>
        <p:spPr>
          <a:xfrm>
            <a:off x="114774" y="548985"/>
            <a:ext cx="6113410" cy="260405"/>
          </a:xfrm>
        </p:spPr>
        <p:txBody>
          <a:bodyPr>
            <a:noAutofit/>
          </a:bodyPr>
          <a:lstStyle/>
          <a:p>
            <a:r>
              <a:rPr lang="ja-JP" altLang="en-US" sz="1400" b="1" dirty="0">
                <a:latin typeface="Meiryo UI" panose="020B0604030504040204" pitchFamily="50" charset="-128"/>
                <a:ea typeface="Meiryo UI" panose="020B0604030504040204" pitchFamily="50" charset="-128"/>
              </a:rPr>
              <a:t>問</a:t>
            </a:r>
            <a:r>
              <a:rPr lang="en-US" altLang="ja-JP" sz="1400" b="1" dirty="0">
                <a:latin typeface="Meiryo UI" panose="020B0604030504040204" pitchFamily="50" charset="-128"/>
                <a:ea typeface="Meiryo UI" panose="020B0604030504040204" pitchFamily="50" charset="-128"/>
              </a:rPr>
              <a:t>3-6</a:t>
            </a:r>
            <a:r>
              <a:rPr lang="ja-JP" altLang="en-US" sz="1400" b="1" dirty="0">
                <a:latin typeface="Meiryo UI" panose="020B0604030504040204" pitchFamily="50" charset="-128"/>
                <a:ea typeface="Meiryo UI" panose="020B0604030504040204" pitchFamily="50" charset="-128"/>
              </a:rPr>
              <a:t>．運用状況の検証・検討の公表状況及び公表の場について</a:t>
            </a:r>
            <a:endParaRPr kumimoji="1" lang="ja-JP" altLang="en-US" sz="1400" b="1" dirty="0">
              <a:latin typeface="Meiryo UI" panose="020B0604030504040204" pitchFamily="50" charset="-128"/>
              <a:ea typeface="Meiryo UI" panose="020B0604030504040204" pitchFamily="50" charset="-128"/>
            </a:endParaRPr>
          </a:p>
        </p:txBody>
      </p:sp>
      <p:sp>
        <p:nvSpPr>
          <p:cNvPr id="8" name="コンテンツ プレースホルダー 2"/>
          <p:cNvSpPr>
            <a:spLocks noGrp="1"/>
          </p:cNvSpPr>
          <p:nvPr>
            <p:ph idx="1"/>
          </p:nvPr>
        </p:nvSpPr>
        <p:spPr>
          <a:xfrm>
            <a:off x="47355" y="979403"/>
            <a:ext cx="9071634" cy="709661"/>
          </a:xfrm>
          <a:ln>
            <a:solidFill>
              <a:schemeClr val="dk1"/>
            </a:solidFill>
          </a:ln>
        </p:spPr>
        <p:txBody>
          <a:bodyPr anchor="ctr">
            <a:noAutofit/>
          </a:bodyPr>
          <a:lstStyle/>
          <a:p>
            <a:pPr>
              <a:lnSpc>
                <a:spcPts val="1800"/>
              </a:lnSpc>
              <a:spcBef>
                <a:spcPts val="600"/>
              </a:spcBef>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rPr>
              <a:t>検証・検討を行った市町村</a:t>
            </a:r>
            <a:r>
              <a:rPr lang="en-US" altLang="ja-JP" sz="1400" dirty="0">
                <a:latin typeface="Meiryo UI" panose="020B0604030504040204" pitchFamily="50" charset="-128"/>
                <a:ea typeface="Meiryo UI" panose="020B0604030504040204" pitchFamily="50" charset="-128"/>
              </a:rPr>
              <a:t>35</a:t>
            </a:r>
            <a:r>
              <a:rPr lang="ja-JP" altLang="en-US" sz="1400" dirty="0">
                <a:latin typeface="Meiryo UI" panose="020B0604030504040204" pitchFamily="50" charset="-128"/>
                <a:ea typeface="Meiryo UI" panose="020B0604030504040204" pitchFamily="50" charset="-128"/>
              </a:rPr>
              <a:t>のうち、検証・検討結果について公表を行ったのは</a:t>
            </a:r>
            <a:r>
              <a:rPr lang="en-US" altLang="ja-JP" sz="1400" dirty="0">
                <a:latin typeface="Meiryo UI" panose="020B0604030504040204" pitchFamily="50" charset="-128"/>
                <a:ea typeface="Meiryo UI" panose="020B0604030504040204" pitchFamily="50" charset="-128"/>
              </a:rPr>
              <a:t>14</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pPr>
              <a:lnSpc>
                <a:spcPts val="1800"/>
              </a:lnSpc>
              <a:spcBef>
                <a:spcPts val="600"/>
              </a:spcBef>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rPr>
              <a:t>そのうち、公表内容についてホームページ等で公表しているのは</a:t>
            </a:r>
            <a:r>
              <a:rPr lang="en-US" altLang="ja-JP" sz="1400" dirty="0">
                <a:latin typeface="Meiryo UI" panose="020B0604030504040204" pitchFamily="50" charset="-128"/>
                <a:ea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18" name="スライド番号プレースホルダー 2"/>
          <p:cNvSpPr>
            <a:spLocks noGrp="1"/>
          </p:cNvSpPr>
          <p:nvPr>
            <p:ph type="sldNum" sz="quarter" idx="12"/>
          </p:nvPr>
        </p:nvSpPr>
        <p:spPr>
          <a:xfrm>
            <a:off x="6902896" y="6466763"/>
            <a:ext cx="2133600" cy="365125"/>
          </a:xfrm>
        </p:spPr>
        <p:txBody>
          <a:bodyPr/>
          <a:lstStyle/>
          <a:p>
            <a:pPr>
              <a:defRPr/>
            </a:pPr>
            <a:r>
              <a:rPr lang="en-US" altLang="ja-JP" dirty="0"/>
              <a:t>13</a:t>
            </a:r>
            <a:endParaRPr lang="ja-JP" altLang="en-US" dirty="0"/>
          </a:p>
        </p:txBody>
      </p:sp>
      <p:sp>
        <p:nvSpPr>
          <p:cNvPr id="4" name="正方形/長方形 3">
            <a:extLst>
              <a:ext uri="{FF2B5EF4-FFF2-40B4-BE49-F238E27FC236}">
                <a16:creationId xmlns:a16="http://schemas.microsoft.com/office/drawing/2014/main" id="{8B25F79B-7E15-DC6F-CB26-23FC0F372371}"/>
              </a:ext>
            </a:extLst>
          </p:cNvPr>
          <p:cNvSpPr/>
          <p:nvPr/>
        </p:nvSpPr>
        <p:spPr>
          <a:xfrm>
            <a:off x="139634" y="2127528"/>
            <a:ext cx="2992206" cy="27699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検証・検討結果の公表</a:t>
            </a:r>
            <a:endParaRPr lang="en-US" altLang="ja-JP" sz="1200" b="1" dirty="0">
              <a:latin typeface="Meiryo UI" panose="020B0604030504040204" pitchFamily="50" charset="-128"/>
              <a:ea typeface="Meiryo UI" panose="020B0604030504040204" pitchFamily="50" charset="-128"/>
            </a:endParaRPr>
          </a:p>
        </p:txBody>
      </p:sp>
      <p:graphicFrame>
        <p:nvGraphicFramePr>
          <p:cNvPr id="5" name="表 4">
            <a:extLst>
              <a:ext uri="{FF2B5EF4-FFF2-40B4-BE49-F238E27FC236}">
                <a16:creationId xmlns:a16="http://schemas.microsoft.com/office/drawing/2014/main" id="{82F0ECF7-082D-655C-0B97-37ECF6AD686F}"/>
              </a:ext>
            </a:extLst>
          </p:cNvPr>
          <p:cNvGraphicFramePr>
            <a:graphicFrameLocks noGrp="1"/>
          </p:cNvGraphicFramePr>
          <p:nvPr>
            <p:extLst>
              <p:ext uri="{D42A27DB-BD31-4B8C-83A1-F6EECF244321}">
                <p14:modId xmlns:p14="http://schemas.microsoft.com/office/powerpoint/2010/main" val="4039136335"/>
              </p:ext>
            </p:extLst>
          </p:nvPr>
        </p:nvGraphicFramePr>
        <p:xfrm>
          <a:off x="210402" y="2443095"/>
          <a:ext cx="2763392" cy="1057913"/>
        </p:xfrm>
        <a:graphic>
          <a:graphicData uri="http://schemas.openxmlformats.org/drawingml/2006/table">
            <a:tbl>
              <a:tblPr>
                <a:tableStyleId>{5C22544A-7EE6-4342-B048-85BDC9FD1C3A}</a:tableStyleId>
              </a:tblPr>
              <a:tblGrid>
                <a:gridCol w="1242624">
                  <a:extLst>
                    <a:ext uri="{9D8B030D-6E8A-4147-A177-3AD203B41FA5}">
                      <a16:colId xmlns:a16="http://schemas.microsoft.com/office/drawing/2014/main" val="1166635366"/>
                    </a:ext>
                  </a:extLst>
                </a:gridCol>
                <a:gridCol w="1520768">
                  <a:extLst>
                    <a:ext uri="{9D8B030D-6E8A-4147-A177-3AD203B41FA5}">
                      <a16:colId xmlns:a16="http://schemas.microsoft.com/office/drawing/2014/main" val="2666494867"/>
                    </a:ext>
                  </a:extLst>
                </a:gridCol>
              </a:tblGrid>
              <a:tr h="266758">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有無</a:t>
                      </a:r>
                    </a:p>
                  </a:txBody>
                  <a:tcPr marL="0" marR="0" marT="0" marB="0" anchor="ctr">
                    <a:solidFill>
                      <a:schemeClr val="accent1">
                        <a:lumMod val="75000"/>
                      </a:schemeClr>
                    </a:solidFill>
                  </a:tcPr>
                </a:tc>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市町村数</a:t>
                      </a:r>
                    </a:p>
                  </a:txBody>
                  <a:tcPr marL="0" marR="0" marT="0" marB="0" anchor="ctr">
                    <a:solidFill>
                      <a:schemeClr val="accent1">
                        <a:lumMod val="75000"/>
                      </a:schemeClr>
                    </a:solidFill>
                  </a:tcPr>
                </a:tc>
                <a:extLst>
                  <a:ext uri="{0D108BD9-81ED-4DB2-BD59-A6C34878D82A}">
                    <a16:rowId xmlns:a16="http://schemas.microsoft.com/office/drawing/2014/main" val="416713139"/>
                  </a:ext>
                </a:extLst>
              </a:tr>
              <a:tr h="227697">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有</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14</a:t>
                      </a:r>
                    </a:p>
                  </a:txBody>
                  <a:tcPr marL="0" marR="0" marT="0" marB="0" anchor="ctr"/>
                </a:tc>
                <a:extLst>
                  <a:ext uri="{0D108BD9-81ED-4DB2-BD59-A6C34878D82A}">
                    <a16:rowId xmlns:a16="http://schemas.microsoft.com/office/drawing/2014/main" val="964781025"/>
                  </a:ext>
                </a:extLst>
              </a:tr>
              <a:tr h="253339">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無</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21</a:t>
                      </a:r>
                    </a:p>
                  </a:txBody>
                  <a:tcPr marL="0" marR="0" marT="0" marB="0" anchor="ctr"/>
                </a:tc>
                <a:extLst>
                  <a:ext uri="{0D108BD9-81ED-4DB2-BD59-A6C34878D82A}">
                    <a16:rowId xmlns:a16="http://schemas.microsoft.com/office/drawing/2014/main" val="3500954543"/>
                  </a:ext>
                </a:extLst>
              </a:tr>
              <a:tr h="310119">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合計</a:t>
                      </a:r>
                      <a:endParaRPr lang="en-US" altLang="ja-JP" sz="1200" b="1" i="0" u="none" strike="noStrike" dirty="0">
                        <a:solidFill>
                          <a:schemeClr val="bg1"/>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75000"/>
                      </a:schemeClr>
                    </a:solidFill>
                  </a:tcPr>
                </a:tc>
                <a:tc>
                  <a:txBody>
                    <a:bodyPr/>
                    <a:lstStyle/>
                    <a:p>
                      <a:pPr algn="ctr" fontAlgn="ctr"/>
                      <a:r>
                        <a:rPr lang="en-US" altLang="ja-JP" sz="1200" b="1" i="0" u="none" strike="noStrike" dirty="0">
                          <a:solidFill>
                            <a:schemeClr val="bg1"/>
                          </a:solidFill>
                          <a:effectLst/>
                          <a:latin typeface="Meiryo UI" panose="020B0604030504040204" pitchFamily="50" charset="-128"/>
                          <a:ea typeface="Meiryo UI" panose="020B0604030504040204" pitchFamily="50" charset="-128"/>
                        </a:rPr>
                        <a:t>35</a:t>
                      </a:r>
                    </a:p>
                  </a:txBody>
                  <a:tcPr marL="0" marR="0" marT="0" marB="0" anchor="ctr">
                    <a:solidFill>
                      <a:schemeClr val="accent1">
                        <a:lumMod val="75000"/>
                      </a:schemeClr>
                    </a:solidFill>
                  </a:tcPr>
                </a:tc>
                <a:extLst>
                  <a:ext uri="{0D108BD9-81ED-4DB2-BD59-A6C34878D82A}">
                    <a16:rowId xmlns:a16="http://schemas.microsoft.com/office/drawing/2014/main" val="1113607397"/>
                  </a:ext>
                </a:extLst>
              </a:tr>
            </a:tbl>
          </a:graphicData>
        </a:graphic>
      </p:graphicFrame>
      <p:sp>
        <p:nvSpPr>
          <p:cNvPr id="7" name="正方形/長方形 6">
            <a:extLst>
              <a:ext uri="{FF2B5EF4-FFF2-40B4-BE49-F238E27FC236}">
                <a16:creationId xmlns:a16="http://schemas.microsoft.com/office/drawing/2014/main" id="{0EF72AEE-3022-A567-F42A-99D075B569C7}"/>
              </a:ext>
            </a:extLst>
          </p:cNvPr>
          <p:cNvSpPr/>
          <p:nvPr/>
        </p:nvSpPr>
        <p:spPr>
          <a:xfrm>
            <a:off x="139634" y="3933056"/>
            <a:ext cx="3824212" cy="27699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検証・検討結果の公表の場</a:t>
            </a:r>
            <a:endParaRPr lang="en-US" altLang="ja-JP" sz="1200" b="1" dirty="0">
              <a:latin typeface="Meiryo UI" panose="020B0604030504040204" pitchFamily="50" charset="-128"/>
              <a:ea typeface="Meiryo UI" panose="020B0604030504040204" pitchFamily="50" charset="-128"/>
            </a:endParaRPr>
          </a:p>
        </p:txBody>
      </p:sp>
      <p:graphicFrame>
        <p:nvGraphicFramePr>
          <p:cNvPr id="9" name="表 8">
            <a:extLst>
              <a:ext uri="{FF2B5EF4-FFF2-40B4-BE49-F238E27FC236}">
                <a16:creationId xmlns:a16="http://schemas.microsoft.com/office/drawing/2014/main" id="{261DC9BE-C73C-9725-7F9A-5538AD38E84C}"/>
              </a:ext>
            </a:extLst>
          </p:cNvPr>
          <p:cNvGraphicFramePr>
            <a:graphicFrameLocks noGrp="1"/>
          </p:cNvGraphicFramePr>
          <p:nvPr>
            <p:extLst>
              <p:ext uri="{D42A27DB-BD31-4B8C-83A1-F6EECF244321}">
                <p14:modId xmlns:p14="http://schemas.microsoft.com/office/powerpoint/2010/main" val="2332896217"/>
              </p:ext>
            </p:extLst>
          </p:nvPr>
        </p:nvGraphicFramePr>
        <p:xfrm>
          <a:off x="210403" y="4259169"/>
          <a:ext cx="3390251" cy="1368421"/>
        </p:xfrm>
        <a:graphic>
          <a:graphicData uri="http://schemas.openxmlformats.org/drawingml/2006/table">
            <a:tbl>
              <a:tblPr>
                <a:tableStyleId>{5C22544A-7EE6-4342-B048-85BDC9FD1C3A}</a:tableStyleId>
              </a:tblPr>
              <a:tblGrid>
                <a:gridCol w="2303632">
                  <a:extLst>
                    <a:ext uri="{9D8B030D-6E8A-4147-A177-3AD203B41FA5}">
                      <a16:colId xmlns:a16="http://schemas.microsoft.com/office/drawing/2014/main" val="1166635366"/>
                    </a:ext>
                  </a:extLst>
                </a:gridCol>
                <a:gridCol w="1086619">
                  <a:extLst>
                    <a:ext uri="{9D8B030D-6E8A-4147-A177-3AD203B41FA5}">
                      <a16:colId xmlns:a16="http://schemas.microsoft.com/office/drawing/2014/main" val="2666494867"/>
                    </a:ext>
                  </a:extLst>
                </a:gridCol>
              </a:tblGrid>
              <a:tr h="266758">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公表の場</a:t>
                      </a:r>
                    </a:p>
                  </a:txBody>
                  <a:tcPr marL="0" marR="0" marT="0" marB="0" anchor="ctr">
                    <a:solidFill>
                      <a:schemeClr val="accent1">
                        <a:lumMod val="75000"/>
                      </a:schemeClr>
                    </a:solidFill>
                  </a:tcPr>
                </a:tc>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市町村数</a:t>
                      </a:r>
                    </a:p>
                  </a:txBody>
                  <a:tcPr marL="0" marR="0" marT="0" marB="0" anchor="ctr">
                    <a:solidFill>
                      <a:schemeClr val="accent1">
                        <a:lumMod val="75000"/>
                      </a:schemeClr>
                    </a:solidFill>
                  </a:tcPr>
                </a:tc>
                <a:extLst>
                  <a:ext uri="{0D108BD9-81ED-4DB2-BD59-A6C34878D82A}">
                    <a16:rowId xmlns:a16="http://schemas.microsoft.com/office/drawing/2014/main" val="416713139"/>
                  </a:ext>
                </a:extLst>
              </a:tr>
              <a:tr h="227697">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市町村のホームページ</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tc>
                <a:extLst>
                  <a:ext uri="{0D108BD9-81ED-4DB2-BD59-A6C34878D82A}">
                    <a16:rowId xmlns:a16="http://schemas.microsoft.com/office/drawing/2014/main" val="964781025"/>
                  </a:ext>
                </a:extLst>
              </a:tr>
              <a:tr h="310508">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自立支援協議会のホームページ</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tc>
                <a:extLst>
                  <a:ext uri="{0D108BD9-81ED-4DB2-BD59-A6C34878D82A}">
                    <a16:rowId xmlns:a16="http://schemas.microsoft.com/office/drawing/2014/main" val="3500954543"/>
                  </a:ext>
                </a:extLst>
              </a:tr>
              <a:tr h="253339">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自立支援協議会等で公表</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tc>
                <a:extLst>
                  <a:ext uri="{0D108BD9-81ED-4DB2-BD59-A6C34878D82A}">
                    <a16:rowId xmlns:a16="http://schemas.microsoft.com/office/drawing/2014/main" val="1435660442"/>
                  </a:ext>
                </a:extLst>
              </a:tr>
              <a:tr h="310119">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合計</a:t>
                      </a:r>
                      <a:endParaRPr lang="en-US" altLang="ja-JP" sz="1200" b="1" i="0" u="none" strike="noStrike" dirty="0">
                        <a:solidFill>
                          <a:schemeClr val="bg1"/>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75000"/>
                      </a:schemeClr>
                    </a:solidFill>
                  </a:tcPr>
                </a:tc>
                <a:tc>
                  <a:txBody>
                    <a:bodyPr/>
                    <a:lstStyle/>
                    <a:p>
                      <a:pPr algn="ctr" fontAlgn="ctr"/>
                      <a:r>
                        <a:rPr lang="en-US" altLang="ja-JP" sz="1200" b="1" i="0" u="none" strike="noStrike" dirty="0">
                          <a:solidFill>
                            <a:schemeClr val="bg1"/>
                          </a:solidFill>
                          <a:effectLst/>
                          <a:latin typeface="Meiryo UI" panose="020B0604030504040204" pitchFamily="50" charset="-128"/>
                          <a:ea typeface="Meiryo UI" panose="020B0604030504040204" pitchFamily="50" charset="-128"/>
                        </a:rPr>
                        <a:t>14</a:t>
                      </a:r>
                    </a:p>
                  </a:txBody>
                  <a:tcPr marL="0" marR="0" marT="0" marB="0" anchor="ctr">
                    <a:solidFill>
                      <a:schemeClr val="accent1">
                        <a:lumMod val="75000"/>
                      </a:schemeClr>
                    </a:solidFill>
                  </a:tcPr>
                </a:tc>
                <a:extLst>
                  <a:ext uri="{0D108BD9-81ED-4DB2-BD59-A6C34878D82A}">
                    <a16:rowId xmlns:a16="http://schemas.microsoft.com/office/drawing/2014/main" val="1113607397"/>
                  </a:ext>
                </a:extLst>
              </a:tr>
            </a:tbl>
          </a:graphicData>
        </a:graphic>
      </p:graphicFrame>
      <p:sp>
        <p:nvSpPr>
          <p:cNvPr id="12" name="吹き出し: 四角形 11">
            <a:extLst>
              <a:ext uri="{FF2B5EF4-FFF2-40B4-BE49-F238E27FC236}">
                <a16:creationId xmlns:a16="http://schemas.microsoft.com/office/drawing/2014/main" id="{E9A6E0E5-9CB2-4466-ADBC-8736C68F5156}"/>
              </a:ext>
            </a:extLst>
          </p:cNvPr>
          <p:cNvSpPr/>
          <p:nvPr/>
        </p:nvSpPr>
        <p:spPr>
          <a:xfrm>
            <a:off x="2452413" y="2207015"/>
            <a:ext cx="6368059" cy="3382225"/>
          </a:xfrm>
          <a:custGeom>
            <a:avLst/>
            <a:gdLst>
              <a:gd name="connsiteX0" fmla="*/ 0 w 4852186"/>
              <a:gd name="connsiteY0" fmla="*/ 0 h 4055921"/>
              <a:gd name="connsiteX1" fmla="*/ 808698 w 4852186"/>
              <a:gd name="connsiteY1" fmla="*/ 0 h 4055921"/>
              <a:gd name="connsiteX2" fmla="*/ 808698 w 4852186"/>
              <a:gd name="connsiteY2" fmla="*/ 0 h 4055921"/>
              <a:gd name="connsiteX3" fmla="*/ 2021744 w 4852186"/>
              <a:gd name="connsiteY3" fmla="*/ 0 h 4055921"/>
              <a:gd name="connsiteX4" fmla="*/ 4852186 w 4852186"/>
              <a:gd name="connsiteY4" fmla="*/ 0 h 4055921"/>
              <a:gd name="connsiteX5" fmla="*/ 4852186 w 4852186"/>
              <a:gd name="connsiteY5" fmla="*/ 675987 h 4055921"/>
              <a:gd name="connsiteX6" fmla="*/ 4852186 w 4852186"/>
              <a:gd name="connsiteY6" fmla="*/ 675987 h 4055921"/>
              <a:gd name="connsiteX7" fmla="*/ 4852186 w 4852186"/>
              <a:gd name="connsiteY7" fmla="*/ 1689967 h 4055921"/>
              <a:gd name="connsiteX8" fmla="*/ 4852186 w 4852186"/>
              <a:gd name="connsiteY8" fmla="*/ 4055921 h 4055921"/>
              <a:gd name="connsiteX9" fmla="*/ 2021744 w 4852186"/>
              <a:gd name="connsiteY9" fmla="*/ 4055921 h 4055921"/>
              <a:gd name="connsiteX10" fmla="*/ 808698 w 4852186"/>
              <a:gd name="connsiteY10" fmla="*/ 4055921 h 4055921"/>
              <a:gd name="connsiteX11" fmla="*/ 808698 w 4852186"/>
              <a:gd name="connsiteY11" fmla="*/ 4055921 h 4055921"/>
              <a:gd name="connsiteX12" fmla="*/ 0 w 4852186"/>
              <a:gd name="connsiteY12" fmla="*/ 4055921 h 4055921"/>
              <a:gd name="connsiteX13" fmla="*/ 0 w 4852186"/>
              <a:gd name="connsiteY13" fmla="*/ 1689967 h 4055921"/>
              <a:gd name="connsiteX14" fmla="*/ -1549740 w 4852186"/>
              <a:gd name="connsiteY14" fmla="*/ 1081471 h 4055921"/>
              <a:gd name="connsiteX15" fmla="*/ 0 w 4852186"/>
              <a:gd name="connsiteY15" fmla="*/ 675987 h 4055921"/>
              <a:gd name="connsiteX16" fmla="*/ 0 w 4852186"/>
              <a:gd name="connsiteY16" fmla="*/ 0 h 4055921"/>
              <a:gd name="connsiteX0" fmla="*/ 1549740 w 6401926"/>
              <a:gd name="connsiteY0" fmla="*/ 0 h 4055921"/>
              <a:gd name="connsiteX1" fmla="*/ 2358438 w 6401926"/>
              <a:gd name="connsiteY1" fmla="*/ 0 h 4055921"/>
              <a:gd name="connsiteX2" fmla="*/ 2358438 w 6401926"/>
              <a:gd name="connsiteY2" fmla="*/ 0 h 4055921"/>
              <a:gd name="connsiteX3" fmla="*/ 3571484 w 6401926"/>
              <a:gd name="connsiteY3" fmla="*/ 0 h 4055921"/>
              <a:gd name="connsiteX4" fmla="*/ 6401926 w 6401926"/>
              <a:gd name="connsiteY4" fmla="*/ 0 h 4055921"/>
              <a:gd name="connsiteX5" fmla="*/ 6401926 w 6401926"/>
              <a:gd name="connsiteY5" fmla="*/ 675987 h 4055921"/>
              <a:gd name="connsiteX6" fmla="*/ 6401926 w 6401926"/>
              <a:gd name="connsiteY6" fmla="*/ 675987 h 4055921"/>
              <a:gd name="connsiteX7" fmla="*/ 6401926 w 6401926"/>
              <a:gd name="connsiteY7" fmla="*/ 1689967 h 4055921"/>
              <a:gd name="connsiteX8" fmla="*/ 6401926 w 6401926"/>
              <a:gd name="connsiteY8" fmla="*/ 4055921 h 4055921"/>
              <a:gd name="connsiteX9" fmla="*/ 3571484 w 6401926"/>
              <a:gd name="connsiteY9" fmla="*/ 4055921 h 4055921"/>
              <a:gd name="connsiteX10" fmla="*/ 2358438 w 6401926"/>
              <a:gd name="connsiteY10" fmla="*/ 4055921 h 4055921"/>
              <a:gd name="connsiteX11" fmla="*/ 2358438 w 6401926"/>
              <a:gd name="connsiteY11" fmla="*/ 4055921 h 4055921"/>
              <a:gd name="connsiteX12" fmla="*/ 1549740 w 6401926"/>
              <a:gd name="connsiteY12" fmla="*/ 4055921 h 4055921"/>
              <a:gd name="connsiteX13" fmla="*/ 1549740 w 6401926"/>
              <a:gd name="connsiteY13" fmla="*/ 1689967 h 4055921"/>
              <a:gd name="connsiteX14" fmla="*/ 0 w 6401926"/>
              <a:gd name="connsiteY14" fmla="*/ 1081471 h 4055921"/>
              <a:gd name="connsiteX15" fmla="*/ 1549740 w 6401926"/>
              <a:gd name="connsiteY15" fmla="*/ 1040053 h 4055921"/>
              <a:gd name="connsiteX16" fmla="*/ 1549740 w 6401926"/>
              <a:gd name="connsiteY16" fmla="*/ 0 h 4055921"/>
              <a:gd name="connsiteX0" fmla="*/ 1549740 w 6401926"/>
              <a:gd name="connsiteY0" fmla="*/ 0 h 4055921"/>
              <a:gd name="connsiteX1" fmla="*/ 2358438 w 6401926"/>
              <a:gd name="connsiteY1" fmla="*/ 0 h 4055921"/>
              <a:gd name="connsiteX2" fmla="*/ 2358438 w 6401926"/>
              <a:gd name="connsiteY2" fmla="*/ 0 h 4055921"/>
              <a:gd name="connsiteX3" fmla="*/ 3571484 w 6401926"/>
              <a:gd name="connsiteY3" fmla="*/ 0 h 4055921"/>
              <a:gd name="connsiteX4" fmla="*/ 6401926 w 6401926"/>
              <a:gd name="connsiteY4" fmla="*/ 0 h 4055921"/>
              <a:gd name="connsiteX5" fmla="*/ 6401926 w 6401926"/>
              <a:gd name="connsiteY5" fmla="*/ 675987 h 4055921"/>
              <a:gd name="connsiteX6" fmla="*/ 6401926 w 6401926"/>
              <a:gd name="connsiteY6" fmla="*/ 675987 h 4055921"/>
              <a:gd name="connsiteX7" fmla="*/ 6401926 w 6401926"/>
              <a:gd name="connsiteY7" fmla="*/ 1689967 h 4055921"/>
              <a:gd name="connsiteX8" fmla="*/ 6401926 w 6401926"/>
              <a:gd name="connsiteY8" fmla="*/ 4055921 h 4055921"/>
              <a:gd name="connsiteX9" fmla="*/ 3571484 w 6401926"/>
              <a:gd name="connsiteY9" fmla="*/ 4055921 h 4055921"/>
              <a:gd name="connsiteX10" fmla="*/ 2358438 w 6401926"/>
              <a:gd name="connsiteY10" fmla="*/ 4055921 h 4055921"/>
              <a:gd name="connsiteX11" fmla="*/ 2358438 w 6401926"/>
              <a:gd name="connsiteY11" fmla="*/ 4055921 h 4055921"/>
              <a:gd name="connsiteX12" fmla="*/ 1549740 w 6401926"/>
              <a:gd name="connsiteY12" fmla="*/ 4055921 h 4055921"/>
              <a:gd name="connsiteX13" fmla="*/ 1549740 w 6401926"/>
              <a:gd name="connsiteY13" fmla="*/ 1224300 h 4055921"/>
              <a:gd name="connsiteX14" fmla="*/ 0 w 6401926"/>
              <a:gd name="connsiteY14" fmla="*/ 1081471 h 4055921"/>
              <a:gd name="connsiteX15" fmla="*/ 1549740 w 6401926"/>
              <a:gd name="connsiteY15" fmla="*/ 1040053 h 4055921"/>
              <a:gd name="connsiteX16" fmla="*/ 1549740 w 6401926"/>
              <a:gd name="connsiteY16" fmla="*/ 0 h 4055921"/>
              <a:gd name="connsiteX0" fmla="*/ 1515873 w 6368059"/>
              <a:gd name="connsiteY0" fmla="*/ 0 h 4055921"/>
              <a:gd name="connsiteX1" fmla="*/ 2324571 w 6368059"/>
              <a:gd name="connsiteY1" fmla="*/ 0 h 4055921"/>
              <a:gd name="connsiteX2" fmla="*/ 2324571 w 6368059"/>
              <a:gd name="connsiteY2" fmla="*/ 0 h 4055921"/>
              <a:gd name="connsiteX3" fmla="*/ 3537617 w 6368059"/>
              <a:gd name="connsiteY3" fmla="*/ 0 h 4055921"/>
              <a:gd name="connsiteX4" fmla="*/ 6368059 w 6368059"/>
              <a:gd name="connsiteY4" fmla="*/ 0 h 4055921"/>
              <a:gd name="connsiteX5" fmla="*/ 6368059 w 6368059"/>
              <a:gd name="connsiteY5" fmla="*/ 675987 h 4055921"/>
              <a:gd name="connsiteX6" fmla="*/ 6368059 w 6368059"/>
              <a:gd name="connsiteY6" fmla="*/ 675987 h 4055921"/>
              <a:gd name="connsiteX7" fmla="*/ 6368059 w 6368059"/>
              <a:gd name="connsiteY7" fmla="*/ 1689967 h 4055921"/>
              <a:gd name="connsiteX8" fmla="*/ 6368059 w 6368059"/>
              <a:gd name="connsiteY8" fmla="*/ 4055921 h 4055921"/>
              <a:gd name="connsiteX9" fmla="*/ 3537617 w 6368059"/>
              <a:gd name="connsiteY9" fmla="*/ 4055921 h 4055921"/>
              <a:gd name="connsiteX10" fmla="*/ 2324571 w 6368059"/>
              <a:gd name="connsiteY10" fmla="*/ 4055921 h 4055921"/>
              <a:gd name="connsiteX11" fmla="*/ 2324571 w 6368059"/>
              <a:gd name="connsiteY11" fmla="*/ 4055921 h 4055921"/>
              <a:gd name="connsiteX12" fmla="*/ 1515873 w 6368059"/>
              <a:gd name="connsiteY12" fmla="*/ 4055921 h 4055921"/>
              <a:gd name="connsiteX13" fmla="*/ 1515873 w 6368059"/>
              <a:gd name="connsiteY13" fmla="*/ 1224300 h 4055921"/>
              <a:gd name="connsiteX14" fmla="*/ 0 w 6368059"/>
              <a:gd name="connsiteY14" fmla="*/ 1081471 h 4055921"/>
              <a:gd name="connsiteX15" fmla="*/ 1515873 w 6368059"/>
              <a:gd name="connsiteY15" fmla="*/ 1040053 h 4055921"/>
              <a:gd name="connsiteX16" fmla="*/ 1515873 w 6368059"/>
              <a:gd name="connsiteY16" fmla="*/ 0 h 4055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368059" h="4055921">
                <a:moveTo>
                  <a:pt x="1515873" y="0"/>
                </a:moveTo>
                <a:lnTo>
                  <a:pt x="2324571" y="0"/>
                </a:lnTo>
                <a:lnTo>
                  <a:pt x="2324571" y="0"/>
                </a:lnTo>
                <a:lnTo>
                  <a:pt x="3537617" y="0"/>
                </a:lnTo>
                <a:lnTo>
                  <a:pt x="6368059" y="0"/>
                </a:lnTo>
                <a:lnTo>
                  <a:pt x="6368059" y="675987"/>
                </a:lnTo>
                <a:lnTo>
                  <a:pt x="6368059" y="675987"/>
                </a:lnTo>
                <a:lnTo>
                  <a:pt x="6368059" y="1689967"/>
                </a:lnTo>
                <a:lnTo>
                  <a:pt x="6368059" y="4055921"/>
                </a:lnTo>
                <a:lnTo>
                  <a:pt x="3537617" y="4055921"/>
                </a:lnTo>
                <a:lnTo>
                  <a:pt x="2324571" y="4055921"/>
                </a:lnTo>
                <a:lnTo>
                  <a:pt x="2324571" y="4055921"/>
                </a:lnTo>
                <a:lnTo>
                  <a:pt x="1515873" y="4055921"/>
                </a:lnTo>
                <a:lnTo>
                  <a:pt x="1515873" y="1224300"/>
                </a:lnTo>
                <a:lnTo>
                  <a:pt x="0" y="1081471"/>
                </a:lnTo>
                <a:lnTo>
                  <a:pt x="1515873" y="1040053"/>
                </a:lnTo>
                <a:lnTo>
                  <a:pt x="1515873" y="0"/>
                </a:lnTo>
                <a:close/>
              </a:path>
            </a:pathLst>
          </a:custGeom>
          <a:solidFill>
            <a:schemeClr val="accent3">
              <a:lumMod val="20000"/>
              <a:lumOff val="80000"/>
            </a:schemeClr>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19" name="テキスト ボックス 18">
            <a:extLst>
              <a:ext uri="{FF2B5EF4-FFF2-40B4-BE49-F238E27FC236}">
                <a16:creationId xmlns:a16="http://schemas.microsoft.com/office/drawing/2014/main" id="{3B9F9F6E-7E23-47F8-990B-04126DB7B21F}"/>
              </a:ext>
            </a:extLst>
          </p:cNvPr>
          <p:cNvSpPr txBox="1"/>
          <p:nvPr/>
        </p:nvSpPr>
        <p:spPr>
          <a:xfrm>
            <a:off x="3964490" y="2279023"/>
            <a:ext cx="4859778" cy="3231654"/>
          </a:xfrm>
          <a:prstGeom prst="rect">
            <a:avLst/>
          </a:prstGeom>
          <a:noFill/>
        </p:spPr>
        <p:txBody>
          <a:bodyPr wrap="square">
            <a:spAutoFit/>
          </a:bodyPr>
          <a:lstStyle/>
          <a:p>
            <a:r>
              <a:rPr lang="ja-JP" altLang="en-US" sz="1200" dirty="0">
                <a:latin typeface="Meiryo UI" panose="020B0604030504040204" pitchFamily="50" charset="-128"/>
                <a:ea typeface="Meiryo UI" panose="020B0604030504040204" pitchFamily="50" charset="-128"/>
              </a:rPr>
              <a:t>（公表してない理由のまとめ）</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・地域自立支援協議会自体の公表ができていないため。</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・整備後間もない状態で、準備中のため。</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・自立支援協議会の各支援部会の活動内容のみをホームページで掲載してお　　</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り、地域生活支援拠点検討会議の会議録等はこれまで公表していない。公</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表していくという概念自体がなかったため。</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・圏域で運営している以上、１市町村単位では公表できないため。</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・検討中の事項について、公表の必要性を感じないため。</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・障がい者地域協議会の議事録のみホームページで公表している。</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・自立支援協議会の会議録が非公開なため。</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・拠点等の周知がまだまだできていないのでまずは、そこからと考えている。</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・利用実績がないためまずは利用につなげる取り組みが必要。検証・検討を公</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表する段階に至っていない。</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・公表のありかたについて議論ができていないため。</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・ホームページ等を整備していないため。</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・公表する場がない。人員不足。</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・利用者がいないため。</a:t>
            </a:r>
          </a:p>
        </p:txBody>
      </p:sp>
      <p:sp>
        <p:nvSpPr>
          <p:cNvPr id="14" name="タイトル 1">
            <a:extLst>
              <a:ext uri="{FF2B5EF4-FFF2-40B4-BE49-F238E27FC236}">
                <a16:creationId xmlns:a16="http://schemas.microsoft.com/office/drawing/2014/main" id="{BF46E296-58E6-4412-8F71-9A1E770232A6}"/>
              </a:ext>
            </a:extLst>
          </p:cNvPr>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地域生活支援拠点等に係るアンケート結果（概要）</a:t>
            </a:r>
          </a:p>
        </p:txBody>
      </p:sp>
      <p:sp>
        <p:nvSpPr>
          <p:cNvPr id="15" name="テキスト ボックス 14">
            <a:extLst>
              <a:ext uri="{FF2B5EF4-FFF2-40B4-BE49-F238E27FC236}">
                <a16:creationId xmlns:a16="http://schemas.microsoft.com/office/drawing/2014/main" id="{250B2978-C435-4885-AB9F-50F14F26766C}"/>
              </a:ext>
            </a:extLst>
          </p:cNvPr>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資料４</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9471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3"/>
          <a:stretch>
            <a:fillRect/>
          </a:stretch>
        </p:blipFill>
        <p:spPr>
          <a:xfrm>
            <a:off x="24992" y="1100554"/>
            <a:ext cx="9071634" cy="140220"/>
          </a:xfrm>
          <a:prstGeom prst="rect">
            <a:avLst/>
          </a:prstGeom>
        </p:spPr>
      </p:pic>
      <p:sp>
        <p:nvSpPr>
          <p:cNvPr id="7" name="タイトル 1"/>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地域生活支援拠点等について</a:t>
            </a:r>
          </a:p>
        </p:txBody>
      </p:sp>
      <p:sp>
        <p:nvSpPr>
          <p:cNvPr id="8" name="タイトル 1"/>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地域生活支援拠点等に係るアンケート結果（概要）</a:t>
            </a:r>
          </a:p>
        </p:txBody>
      </p:sp>
      <p:sp>
        <p:nvSpPr>
          <p:cNvPr id="9" name="コンテンツ プレースホルダー 2"/>
          <p:cNvSpPr>
            <a:spLocks noGrp="1"/>
          </p:cNvSpPr>
          <p:nvPr>
            <p:ph idx="1"/>
          </p:nvPr>
        </p:nvSpPr>
        <p:spPr>
          <a:xfrm>
            <a:off x="36184" y="1244570"/>
            <a:ext cx="9072320" cy="1227988"/>
          </a:xfrm>
          <a:ln>
            <a:solidFill>
              <a:schemeClr val="dk1"/>
            </a:solidFill>
            <a:prstDash val="solid"/>
          </a:ln>
        </p:spPr>
        <p:txBody>
          <a:bodyPr anchor="ctr">
            <a:noAutofit/>
          </a:bodyPr>
          <a:lstStyle/>
          <a:p>
            <a:pPr>
              <a:lnSpc>
                <a:spcPts val="1680"/>
              </a:lnSpc>
              <a:spcBef>
                <a:spcPts val="300"/>
              </a:spcBef>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rPr>
              <a:t>令和５年度に</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市が新たに地域生活支援拠点等を整備し、令和</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月末時点で、府内</a:t>
            </a:r>
            <a:r>
              <a:rPr lang="en-US" altLang="ja-JP" sz="1400" dirty="0">
                <a:latin typeface="Meiryo UI" panose="020B0604030504040204" pitchFamily="50" charset="-128"/>
                <a:ea typeface="Meiryo UI" panose="020B0604030504040204" pitchFamily="50" charset="-128"/>
              </a:rPr>
              <a:t>43</a:t>
            </a:r>
            <a:r>
              <a:rPr lang="ja-JP" altLang="en-US" sz="1400" dirty="0">
                <a:latin typeface="Meiryo UI" panose="020B0604030504040204" pitchFamily="50" charset="-128"/>
                <a:ea typeface="Meiryo UI" panose="020B0604030504040204" pitchFamily="50" charset="-128"/>
              </a:rPr>
              <a:t>市町村のうち</a:t>
            </a:r>
            <a:r>
              <a:rPr lang="en-US" altLang="ja-JP" sz="1400" dirty="0">
                <a:latin typeface="Meiryo UI" panose="020B0604030504040204" pitchFamily="50" charset="-128"/>
                <a:ea typeface="Meiryo UI" panose="020B0604030504040204" pitchFamily="50" charset="-128"/>
              </a:rPr>
              <a:t>39</a:t>
            </a:r>
            <a:r>
              <a:rPr lang="ja-JP" altLang="en-US" sz="1400" dirty="0">
                <a:latin typeface="Meiryo UI" panose="020B0604030504040204" pitchFamily="50" charset="-128"/>
                <a:ea typeface="Meiryo UI" panose="020B0604030504040204" pitchFamily="50" charset="-128"/>
              </a:rPr>
              <a:t>市町村が整備済み。また令和</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月に</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市町が整備したことにより、未整備は</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市町。 </a:t>
            </a:r>
            <a:endParaRPr lang="en-US" altLang="ja-JP" sz="1400" dirty="0">
              <a:latin typeface="Meiryo UI" panose="020B0604030504040204" pitchFamily="50" charset="-128"/>
              <a:ea typeface="Meiryo UI" panose="020B0604030504040204" pitchFamily="50" charset="-128"/>
            </a:endParaRPr>
          </a:p>
          <a:p>
            <a:pPr>
              <a:lnSpc>
                <a:spcPts val="1680"/>
              </a:lnSpc>
              <a:spcBef>
                <a:spcPts val="300"/>
              </a:spcBef>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rPr>
              <a:t>令和</a:t>
            </a:r>
            <a:r>
              <a:rPr lang="en-US" altLang="ja-JP" sz="1400" dirty="0">
                <a:latin typeface="Meiryo UI" panose="020B0604030504040204" pitchFamily="50" charset="-128"/>
                <a:ea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rPr>
              <a:t>年度までに整備済の</a:t>
            </a:r>
            <a:r>
              <a:rPr lang="en-US" altLang="ja-JP" sz="1400" dirty="0">
                <a:latin typeface="Meiryo UI" panose="020B0604030504040204" pitchFamily="50" charset="-128"/>
                <a:ea typeface="Meiryo UI" panose="020B0604030504040204" pitchFamily="50" charset="-128"/>
              </a:rPr>
              <a:t>39</a:t>
            </a:r>
            <a:r>
              <a:rPr lang="ja-JP" altLang="en-US" sz="1400" dirty="0">
                <a:latin typeface="Meiryo UI" panose="020B0604030504040204" pitchFamily="50" charset="-128"/>
                <a:ea typeface="Meiryo UI" panose="020B0604030504040204" pitchFamily="50" charset="-128"/>
              </a:rPr>
              <a:t>市町村のうち、全てで緊急時の受入・対応について備えている。一方、体験の機会・場について備えている市町村数は、</a:t>
            </a:r>
            <a:r>
              <a:rPr lang="en-US" altLang="ja-JP" sz="1400" dirty="0">
                <a:latin typeface="Meiryo UI" panose="020B0604030504040204" pitchFamily="50" charset="-128"/>
                <a:ea typeface="Meiryo UI" panose="020B0604030504040204" pitchFamily="50" charset="-128"/>
              </a:rPr>
              <a:t>30</a:t>
            </a:r>
            <a:r>
              <a:rPr lang="ja-JP" altLang="en-US" sz="1400" dirty="0">
                <a:latin typeface="Meiryo UI" panose="020B0604030504040204" pitchFamily="50" charset="-128"/>
                <a:ea typeface="Meiryo UI" panose="020B0604030504040204" pitchFamily="50" charset="-128"/>
              </a:rPr>
              <a:t>。</a:t>
            </a:r>
          </a:p>
        </p:txBody>
      </p:sp>
      <p:graphicFrame>
        <p:nvGraphicFramePr>
          <p:cNvPr id="12" name="表 11">
            <a:extLst>
              <a:ext uri="{FF2B5EF4-FFF2-40B4-BE49-F238E27FC236}">
                <a16:creationId xmlns:a16="http://schemas.microsoft.com/office/drawing/2014/main" id="{7C572FFD-D2A6-4D0F-94F8-CDA54E150D6D}"/>
              </a:ext>
            </a:extLst>
          </p:cNvPr>
          <p:cNvGraphicFramePr>
            <a:graphicFrameLocks noGrp="1"/>
          </p:cNvGraphicFramePr>
          <p:nvPr>
            <p:extLst>
              <p:ext uri="{D42A27DB-BD31-4B8C-83A1-F6EECF244321}">
                <p14:modId xmlns:p14="http://schemas.microsoft.com/office/powerpoint/2010/main" val="2289334515"/>
              </p:ext>
            </p:extLst>
          </p:nvPr>
        </p:nvGraphicFramePr>
        <p:xfrm>
          <a:off x="91385" y="3146498"/>
          <a:ext cx="4336600" cy="3426664"/>
        </p:xfrm>
        <a:graphic>
          <a:graphicData uri="http://schemas.openxmlformats.org/drawingml/2006/table">
            <a:tbl>
              <a:tblPr firstRow="1" bandRow="1"/>
              <a:tblGrid>
                <a:gridCol w="808208">
                  <a:extLst>
                    <a:ext uri="{9D8B030D-6E8A-4147-A177-3AD203B41FA5}">
                      <a16:colId xmlns:a16="http://schemas.microsoft.com/office/drawing/2014/main" val="1901426002"/>
                    </a:ext>
                  </a:extLst>
                </a:gridCol>
                <a:gridCol w="504056">
                  <a:extLst>
                    <a:ext uri="{9D8B030D-6E8A-4147-A177-3AD203B41FA5}">
                      <a16:colId xmlns:a16="http://schemas.microsoft.com/office/drawing/2014/main" val="3926221096"/>
                    </a:ext>
                  </a:extLst>
                </a:gridCol>
                <a:gridCol w="3024336">
                  <a:extLst>
                    <a:ext uri="{9D8B030D-6E8A-4147-A177-3AD203B41FA5}">
                      <a16:colId xmlns:a16="http://schemas.microsoft.com/office/drawing/2014/main" val="4222416362"/>
                    </a:ext>
                  </a:extLst>
                </a:gridCol>
              </a:tblGrid>
              <a:tr h="291173">
                <a:tc>
                  <a:txBody>
                    <a:bodyPr/>
                    <a:lstStyle>
                      <a:lvl1pPr marL="0" algn="l" defTabSz="914400" rtl="0" eaLnBrk="1" latinLnBrk="0" hangingPunct="1">
                        <a:defRPr kumimoji="1" sz="1800" b="1" kern="1200">
                          <a:solidFill>
                            <a:schemeClr val="lt1"/>
                          </a:solidFill>
                          <a:latin typeface="Trebuchet MS" panose="020B0603020202020204"/>
                        </a:defRPr>
                      </a:lvl1pPr>
                      <a:lvl2pPr marL="457200" algn="l" defTabSz="914400" rtl="0" eaLnBrk="1" latinLnBrk="0" hangingPunct="1">
                        <a:defRPr kumimoji="1" sz="1800" b="1" kern="1200">
                          <a:solidFill>
                            <a:schemeClr val="lt1"/>
                          </a:solidFill>
                          <a:latin typeface="Trebuchet MS" panose="020B0603020202020204"/>
                        </a:defRPr>
                      </a:lvl2pPr>
                      <a:lvl3pPr marL="914400" algn="l" defTabSz="914400" rtl="0" eaLnBrk="1" latinLnBrk="0" hangingPunct="1">
                        <a:defRPr kumimoji="1" sz="1800" b="1" kern="1200">
                          <a:solidFill>
                            <a:schemeClr val="lt1"/>
                          </a:solidFill>
                          <a:latin typeface="Trebuchet MS" panose="020B0603020202020204"/>
                        </a:defRPr>
                      </a:lvl3pPr>
                      <a:lvl4pPr marL="1371600" algn="l" defTabSz="914400" rtl="0" eaLnBrk="1" latinLnBrk="0" hangingPunct="1">
                        <a:defRPr kumimoji="1" sz="1800" b="1" kern="1200">
                          <a:solidFill>
                            <a:schemeClr val="lt1"/>
                          </a:solidFill>
                          <a:latin typeface="Trebuchet MS" panose="020B0603020202020204"/>
                        </a:defRPr>
                      </a:lvl4pPr>
                      <a:lvl5pPr marL="1828800" algn="l" defTabSz="914400" rtl="0" eaLnBrk="1" latinLnBrk="0" hangingPunct="1">
                        <a:defRPr kumimoji="1" sz="1800" b="1" kern="1200">
                          <a:solidFill>
                            <a:schemeClr val="lt1"/>
                          </a:solidFill>
                          <a:latin typeface="Trebuchet MS" panose="020B0603020202020204"/>
                        </a:defRPr>
                      </a:lvl5pPr>
                      <a:lvl6pPr marL="2286000" algn="l" defTabSz="914400" rtl="0" eaLnBrk="1" latinLnBrk="0" hangingPunct="1">
                        <a:defRPr kumimoji="1" sz="1800" b="1" kern="1200">
                          <a:solidFill>
                            <a:schemeClr val="lt1"/>
                          </a:solidFill>
                          <a:latin typeface="Trebuchet MS" panose="020B0603020202020204"/>
                        </a:defRPr>
                      </a:lvl6pPr>
                      <a:lvl7pPr marL="2743200" algn="l" defTabSz="914400" rtl="0" eaLnBrk="1" latinLnBrk="0" hangingPunct="1">
                        <a:defRPr kumimoji="1" sz="1800" b="1" kern="1200">
                          <a:solidFill>
                            <a:schemeClr val="lt1"/>
                          </a:solidFill>
                          <a:latin typeface="Trebuchet MS" panose="020B0603020202020204"/>
                        </a:defRPr>
                      </a:lvl7pPr>
                      <a:lvl8pPr marL="3200400" algn="l" defTabSz="914400" rtl="0" eaLnBrk="1" latinLnBrk="0" hangingPunct="1">
                        <a:defRPr kumimoji="1" sz="1800" b="1" kern="1200">
                          <a:solidFill>
                            <a:schemeClr val="lt1"/>
                          </a:solidFill>
                          <a:latin typeface="Trebuchet MS" panose="020B0603020202020204"/>
                        </a:defRPr>
                      </a:lvl8pPr>
                      <a:lvl9pPr marL="3657600" algn="l" defTabSz="914400" rtl="0" eaLnBrk="1" latinLnBrk="0" hangingPunct="1">
                        <a:defRPr kumimoji="1" sz="1800" b="1" kern="1200">
                          <a:solidFill>
                            <a:schemeClr val="lt1"/>
                          </a:solidFill>
                          <a:latin typeface="Trebuchet MS" panose="020B0603020202020204"/>
                        </a:defRPr>
                      </a:lvl9pPr>
                    </a:lstStyle>
                    <a:p>
                      <a:pPr algn="ctr"/>
                      <a:r>
                        <a:rPr kumimoji="1" lang="ja-JP" altLang="en-US" sz="1200" b="0" dirty="0">
                          <a:latin typeface="Meiryo UI" panose="020B0604030504040204" pitchFamily="50" charset="-128"/>
                          <a:ea typeface="Meiryo UI" panose="020B0604030504040204" pitchFamily="50" charset="-128"/>
                        </a:rPr>
                        <a:t>整備年度</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b="1" kern="1200">
                          <a:solidFill>
                            <a:schemeClr val="lt1"/>
                          </a:solidFill>
                          <a:latin typeface="Trebuchet MS" panose="020B0603020202020204"/>
                        </a:defRPr>
                      </a:lvl1pPr>
                      <a:lvl2pPr marL="457200" algn="l" defTabSz="914400" rtl="0" eaLnBrk="1" latinLnBrk="0" hangingPunct="1">
                        <a:defRPr kumimoji="1" sz="1800" b="1" kern="1200">
                          <a:solidFill>
                            <a:schemeClr val="lt1"/>
                          </a:solidFill>
                          <a:latin typeface="Trebuchet MS" panose="020B0603020202020204"/>
                        </a:defRPr>
                      </a:lvl2pPr>
                      <a:lvl3pPr marL="914400" algn="l" defTabSz="914400" rtl="0" eaLnBrk="1" latinLnBrk="0" hangingPunct="1">
                        <a:defRPr kumimoji="1" sz="1800" b="1" kern="1200">
                          <a:solidFill>
                            <a:schemeClr val="lt1"/>
                          </a:solidFill>
                          <a:latin typeface="Trebuchet MS" panose="020B0603020202020204"/>
                        </a:defRPr>
                      </a:lvl3pPr>
                      <a:lvl4pPr marL="1371600" algn="l" defTabSz="914400" rtl="0" eaLnBrk="1" latinLnBrk="0" hangingPunct="1">
                        <a:defRPr kumimoji="1" sz="1800" b="1" kern="1200">
                          <a:solidFill>
                            <a:schemeClr val="lt1"/>
                          </a:solidFill>
                          <a:latin typeface="Trebuchet MS" panose="020B0603020202020204"/>
                        </a:defRPr>
                      </a:lvl4pPr>
                      <a:lvl5pPr marL="1828800" algn="l" defTabSz="914400" rtl="0" eaLnBrk="1" latinLnBrk="0" hangingPunct="1">
                        <a:defRPr kumimoji="1" sz="1800" b="1" kern="1200">
                          <a:solidFill>
                            <a:schemeClr val="lt1"/>
                          </a:solidFill>
                          <a:latin typeface="Trebuchet MS" panose="020B0603020202020204"/>
                        </a:defRPr>
                      </a:lvl5pPr>
                      <a:lvl6pPr marL="2286000" algn="l" defTabSz="914400" rtl="0" eaLnBrk="1" latinLnBrk="0" hangingPunct="1">
                        <a:defRPr kumimoji="1" sz="1800" b="1" kern="1200">
                          <a:solidFill>
                            <a:schemeClr val="lt1"/>
                          </a:solidFill>
                          <a:latin typeface="Trebuchet MS" panose="020B0603020202020204"/>
                        </a:defRPr>
                      </a:lvl6pPr>
                      <a:lvl7pPr marL="2743200" algn="l" defTabSz="914400" rtl="0" eaLnBrk="1" latinLnBrk="0" hangingPunct="1">
                        <a:defRPr kumimoji="1" sz="1800" b="1" kern="1200">
                          <a:solidFill>
                            <a:schemeClr val="lt1"/>
                          </a:solidFill>
                          <a:latin typeface="Trebuchet MS" panose="020B0603020202020204"/>
                        </a:defRPr>
                      </a:lvl7pPr>
                      <a:lvl8pPr marL="3200400" algn="l" defTabSz="914400" rtl="0" eaLnBrk="1" latinLnBrk="0" hangingPunct="1">
                        <a:defRPr kumimoji="1" sz="1800" b="1" kern="1200">
                          <a:solidFill>
                            <a:schemeClr val="lt1"/>
                          </a:solidFill>
                          <a:latin typeface="Trebuchet MS" panose="020B0603020202020204"/>
                        </a:defRPr>
                      </a:lvl8pPr>
                      <a:lvl9pPr marL="3657600" algn="l" defTabSz="914400" rtl="0" eaLnBrk="1" latinLnBrk="0" hangingPunct="1">
                        <a:defRPr kumimoji="1" sz="1800" b="1" kern="1200">
                          <a:solidFill>
                            <a:schemeClr val="lt1"/>
                          </a:solidFill>
                          <a:latin typeface="Trebuchet MS" panose="020B0603020202020204"/>
                        </a:defRPr>
                      </a:lvl9pPr>
                    </a:lstStyle>
                    <a:p>
                      <a:pPr algn="ctr"/>
                      <a:r>
                        <a:rPr kumimoji="1" lang="ja-JP" altLang="en-US" sz="1200" dirty="0">
                          <a:latin typeface="Meiryo UI" panose="020B0604030504040204" pitchFamily="50" charset="-128"/>
                          <a:ea typeface="Meiryo UI" panose="020B0604030504040204" pitchFamily="50" charset="-128"/>
                        </a:rPr>
                        <a:t>箇所</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b="1" kern="1200">
                          <a:solidFill>
                            <a:schemeClr val="lt1"/>
                          </a:solidFill>
                          <a:latin typeface="Trebuchet MS" panose="020B0603020202020204"/>
                        </a:defRPr>
                      </a:lvl1pPr>
                      <a:lvl2pPr marL="457200" algn="l" defTabSz="914400" rtl="0" eaLnBrk="1" latinLnBrk="0" hangingPunct="1">
                        <a:defRPr kumimoji="1" sz="1800" b="1" kern="1200">
                          <a:solidFill>
                            <a:schemeClr val="lt1"/>
                          </a:solidFill>
                          <a:latin typeface="Trebuchet MS" panose="020B0603020202020204"/>
                        </a:defRPr>
                      </a:lvl2pPr>
                      <a:lvl3pPr marL="914400" algn="l" defTabSz="914400" rtl="0" eaLnBrk="1" latinLnBrk="0" hangingPunct="1">
                        <a:defRPr kumimoji="1" sz="1800" b="1" kern="1200">
                          <a:solidFill>
                            <a:schemeClr val="lt1"/>
                          </a:solidFill>
                          <a:latin typeface="Trebuchet MS" panose="020B0603020202020204"/>
                        </a:defRPr>
                      </a:lvl3pPr>
                      <a:lvl4pPr marL="1371600" algn="l" defTabSz="914400" rtl="0" eaLnBrk="1" latinLnBrk="0" hangingPunct="1">
                        <a:defRPr kumimoji="1" sz="1800" b="1" kern="1200">
                          <a:solidFill>
                            <a:schemeClr val="lt1"/>
                          </a:solidFill>
                          <a:latin typeface="Trebuchet MS" panose="020B0603020202020204"/>
                        </a:defRPr>
                      </a:lvl4pPr>
                      <a:lvl5pPr marL="1828800" algn="l" defTabSz="914400" rtl="0" eaLnBrk="1" latinLnBrk="0" hangingPunct="1">
                        <a:defRPr kumimoji="1" sz="1800" b="1" kern="1200">
                          <a:solidFill>
                            <a:schemeClr val="lt1"/>
                          </a:solidFill>
                          <a:latin typeface="Trebuchet MS" panose="020B0603020202020204"/>
                        </a:defRPr>
                      </a:lvl5pPr>
                      <a:lvl6pPr marL="2286000" algn="l" defTabSz="914400" rtl="0" eaLnBrk="1" latinLnBrk="0" hangingPunct="1">
                        <a:defRPr kumimoji="1" sz="1800" b="1" kern="1200">
                          <a:solidFill>
                            <a:schemeClr val="lt1"/>
                          </a:solidFill>
                          <a:latin typeface="Trebuchet MS" panose="020B0603020202020204"/>
                        </a:defRPr>
                      </a:lvl6pPr>
                      <a:lvl7pPr marL="2743200" algn="l" defTabSz="914400" rtl="0" eaLnBrk="1" latinLnBrk="0" hangingPunct="1">
                        <a:defRPr kumimoji="1" sz="1800" b="1" kern="1200">
                          <a:solidFill>
                            <a:schemeClr val="lt1"/>
                          </a:solidFill>
                          <a:latin typeface="Trebuchet MS" panose="020B0603020202020204"/>
                        </a:defRPr>
                      </a:lvl7pPr>
                      <a:lvl8pPr marL="3200400" algn="l" defTabSz="914400" rtl="0" eaLnBrk="1" latinLnBrk="0" hangingPunct="1">
                        <a:defRPr kumimoji="1" sz="1800" b="1" kern="1200">
                          <a:solidFill>
                            <a:schemeClr val="lt1"/>
                          </a:solidFill>
                          <a:latin typeface="Trebuchet MS" panose="020B0603020202020204"/>
                        </a:defRPr>
                      </a:lvl8pPr>
                      <a:lvl9pPr marL="3657600" algn="l" defTabSz="914400" rtl="0" eaLnBrk="1" latinLnBrk="0" hangingPunct="1">
                        <a:defRPr kumimoji="1" sz="1800" b="1" kern="1200">
                          <a:solidFill>
                            <a:schemeClr val="lt1"/>
                          </a:solidFill>
                          <a:latin typeface="Trebuchet MS" panose="020B0603020202020204"/>
                        </a:defRPr>
                      </a:lvl9pPr>
                    </a:lstStyle>
                    <a:p>
                      <a:pPr algn="ctr"/>
                      <a:r>
                        <a:rPr kumimoji="1" lang="ja-JP" altLang="en-US" sz="1200" dirty="0">
                          <a:latin typeface="Meiryo UI" panose="020B0604030504040204" pitchFamily="50" charset="-128"/>
                          <a:ea typeface="Meiryo UI" panose="020B0604030504040204" pitchFamily="50" charset="-128"/>
                        </a:rPr>
                        <a:t>市町村名</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182417106"/>
                  </a:ext>
                </a:extLst>
              </a:tr>
              <a:tr h="291173">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ctr"/>
                      <a:r>
                        <a:rPr kumimoji="1" lang="en-US" altLang="ja-JP" sz="1200" b="0" dirty="0">
                          <a:solidFill>
                            <a:schemeClr val="bg1"/>
                          </a:solidFill>
                          <a:latin typeface="Meiryo UI" panose="020B0604030504040204" pitchFamily="50" charset="-128"/>
                          <a:ea typeface="Meiryo UI" panose="020B0604030504040204" pitchFamily="50" charset="-128"/>
                        </a:rPr>
                        <a:t>H28</a:t>
                      </a:r>
                      <a:r>
                        <a:rPr kumimoji="1" lang="ja-JP" altLang="en-US" sz="1200" b="0" dirty="0">
                          <a:solidFill>
                            <a:schemeClr val="bg1"/>
                          </a:solidFill>
                          <a:latin typeface="Meiryo UI" panose="020B0604030504040204" pitchFamily="50" charset="-128"/>
                          <a:ea typeface="Meiryo UI" panose="020B0604030504040204" pitchFamily="50" charset="-128"/>
                        </a:rPr>
                        <a:t>年度</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r"/>
                      <a:r>
                        <a:rPr kumimoji="1" lang="en-US" altLang="ja-JP" sz="1200" dirty="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40000"/>
                      </a:srgb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r>
                        <a:rPr kumimoji="1" lang="ja-JP" altLang="en-US" sz="1200" spc="-150" dirty="0">
                          <a:latin typeface="Meiryo UI" panose="020B0604030504040204" pitchFamily="50" charset="-128"/>
                          <a:ea typeface="Meiryo UI" panose="020B0604030504040204" pitchFamily="50" charset="-128"/>
                        </a:rPr>
                        <a:t>豊中市、吹田市</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40000"/>
                      </a:srgbClr>
                    </a:solidFill>
                  </a:tcPr>
                </a:tc>
                <a:extLst>
                  <a:ext uri="{0D108BD9-81ED-4DB2-BD59-A6C34878D82A}">
                    <a16:rowId xmlns:a16="http://schemas.microsoft.com/office/drawing/2014/main" val="82595869"/>
                  </a:ext>
                </a:extLst>
              </a:tr>
              <a:tr h="291173">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ctr"/>
                      <a:r>
                        <a:rPr kumimoji="1" lang="en-US" altLang="ja-JP" sz="1200" b="0" dirty="0">
                          <a:solidFill>
                            <a:schemeClr val="bg1"/>
                          </a:solidFill>
                          <a:latin typeface="Meiryo UI" panose="020B0604030504040204" pitchFamily="50" charset="-128"/>
                          <a:ea typeface="Meiryo UI" panose="020B0604030504040204" pitchFamily="50" charset="-128"/>
                        </a:rPr>
                        <a:t>H29</a:t>
                      </a:r>
                      <a:r>
                        <a:rPr kumimoji="1" lang="ja-JP" altLang="en-US" sz="1200" b="0" dirty="0">
                          <a:solidFill>
                            <a:schemeClr val="bg1"/>
                          </a:solidFill>
                          <a:latin typeface="Meiryo UI" panose="020B0604030504040204" pitchFamily="50" charset="-128"/>
                          <a:ea typeface="Meiryo UI" panose="020B0604030504040204" pitchFamily="50" charset="-128"/>
                        </a:rPr>
                        <a:t>年度</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r"/>
                      <a:r>
                        <a:rPr kumimoji="1" lang="en-US" altLang="ja-JP" sz="1200" dirty="0">
                          <a:latin typeface="Meiryo UI" panose="020B0604030504040204" pitchFamily="50" charset="-128"/>
                          <a:ea typeface="Meiryo UI" panose="020B0604030504040204" pitchFamily="50" charset="-128"/>
                        </a:rPr>
                        <a:t>4</a:t>
                      </a:r>
                      <a:endParaRPr kumimoji="1" lang="ja-JP" altLang="en-US" sz="1200" dirty="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20000"/>
                      </a:srgb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r>
                        <a:rPr kumimoji="1" lang="ja-JP" altLang="en-US" sz="1200" spc="-150" dirty="0">
                          <a:latin typeface="Meiryo UI" panose="020B0604030504040204" pitchFamily="50" charset="-128"/>
                          <a:ea typeface="Meiryo UI" panose="020B0604030504040204" pitchFamily="50" charset="-128"/>
                        </a:rPr>
                        <a:t>堺市、富田林市、河内長野市、大阪狭山市</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20000"/>
                      </a:srgbClr>
                    </a:solidFill>
                  </a:tcPr>
                </a:tc>
                <a:extLst>
                  <a:ext uri="{0D108BD9-81ED-4DB2-BD59-A6C34878D82A}">
                    <a16:rowId xmlns:a16="http://schemas.microsoft.com/office/drawing/2014/main" val="1484882827"/>
                  </a:ext>
                </a:extLst>
              </a:tr>
              <a:tr h="291173">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ctr"/>
                      <a:r>
                        <a:rPr kumimoji="1" lang="en-US" altLang="ja-JP" sz="1200" b="0" dirty="0">
                          <a:solidFill>
                            <a:schemeClr val="bg1"/>
                          </a:solidFill>
                          <a:latin typeface="Meiryo UI" panose="020B0604030504040204" pitchFamily="50" charset="-128"/>
                          <a:ea typeface="Meiryo UI" panose="020B0604030504040204" pitchFamily="50" charset="-128"/>
                        </a:rPr>
                        <a:t>H30</a:t>
                      </a:r>
                      <a:r>
                        <a:rPr kumimoji="1" lang="ja-JP" altLang="en-US" sz="1200" b="0" dirty="0">
                          <a:solidFill>
                            <a:schemeClr val="bg1"/>
                          </a:solidFill>
                          <a:latin typeface="Meiryo UI" panose="020B0604030504040204" pitchFamily="50" charset="-128"/>
                          <a:ea typeface="Meiryo UI" panose="020B0604030504040204" pitchFamily="50" charset="-128"/>
                        </a:rPr>
                        <a:t>年度</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r"/>
                      <a:r>
                        <a:rPr kumimoji="1" lang="en-US" altLang="ja-JP" sz="1200" dirty="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40000"/>
                      </a:srgb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r>
                        <a:rPr kumimoji="1" lang="ja-JP" altLang="en-US" sz="1200" spc="-150" dirty="0">
                          <a:latin typeface="Meiryo UI" panose="020B0604030504040204" pitchFamily="50" charset="-128"/>
                          <a:ea typeface="Meiryo UI" panose="020B0604030504040204" pitchFamily="50" charset="-128"/>
                        </a:rPr>
                        <a:t>守口市、能勢町</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40000"/>
                      </a:srgbClr>
                    </a:solidFill>
                  </a:tcPr>
                </a:tc>
                <a:extLst>
                  <a:ext uri="{0D108BD9-81ED-4DB2-BD59-A6C34878D82A}">
                    <a16:rowId xmlns:a16="http://schemas.microsoft.com/office/drawing/2014/main" val="2364035981"/>
                  </a:ext>
                </a:extLst>
              </a:tr>
              <a:tr h="291173">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ctr"/>
                      <a:r>
                        <a:rPr kumimoji="1" lang="en-US" altLang="ja-JP" sz="1200" b="0" dirty="0">
                          <a:solidFill>
                            <a:schemeClr val="bg1"/>
                          </a:solidFill>
                          <a:latin typeface="Meiryo UI" panose="020B0604030504040204" pitchFamily="50" charset="-128"/>
                          <a:ea typeface="Meiryo UI" panose="020B0604030504040204" pitchFamily="50" charset="-128"/>
                        </a:rPr>
                        <a:t>R</a:t>
                      </a:r>
                      <a:r>
                        <a:rPr kumimoji="1" lang="ja-JP" altLang="en-US" sz="1200" b="0" dirty="0">
                          <a:solidFill>
                            <a:schemeClr val="bg1"/>
                          </a:solidFill>
                          <a:latin typeface="Meiryo UI" panose="020B0604030504040204" pitchFamily="50" charset="-128"/>
                          <a:ea typeface="Meiryo UI" panose="020B0604030504040204" pitchFamily="50" charset="-128"/>
                        </a:rPr>
                        <a:t>１年度</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r"/>
                      <a:r>
                        <a:rPr kumimoji="1" lang="en-US" altLang="ja-JP" sz="1200" dirty="0">
                          <a:latin typeface="Meiryo UI" panose="020B0604030504040204" pitchFamily="50" charset="-128"/>
                          <a:ea typeface="Meiryo UI" panose="020B0604030504040204" pitchFamily="50" charset="-128"/>
                        </a:rPr>
                        <a:t>9</a:t>
                      </a:r>
                      <a:endParaRPr kumimoji="1" lang="ja-JP" altLang="en-US" sz="1200" dirty="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20000"/>
                      </a:srgb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r>
                        <a:rPr kumimoji="1" lang="ja-JP" altLang="en-US" sz="1200" spc="-150" dirty="0">
                          <a:latin typeface="Meiryo UI" panose="020B0604030504040204" pitchFamily="50" charset="-128"/>
                          <a:ea typeface="Meiryo UI" panose="020B0604030504040204" pitchFamily="50" charset="-128"/>
                        </a:rPr>
                        <a:t>大阪市、高槻市、大東市、門真市、島本町、豊能町、</a:t>
                      </a:r>
                      <a:endParaRPr kumimoji="1" lang="en-US" altLang="ja-JP" sz="1200" spc="-150" dirty="0">
                        <a:latin typeface="Meiryo UI" panose="020B0604030504040204" pitchFamily="50" charset="-128"/>
                        <a:ea typeface="Meiryo UI" panose="020B0604030504040204" pitchFamily="50" charset="-128"/>
                      </a:endParaRPr>
                    </a:p>
                    <a:p>
                      <a:r>
                        <a:rPr kumimoji="1" lang="ja-JP" altLang="en-US" sz="1200" spc="-150" dirty="0">
                          <a:latin typeface="Meiryo UI" panose="020B0604030504040204" pitchFamily="50" charset="-128"/>
                          <a:ea typeface="Meiryo UI" panose="020B0604030504040204" pitchFamily="50" charset="-128"/>
                        </a:rPr>
                        <a:t>太子町、河南町、千早赤阪村</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20000"/>
                      </a:srgbClr>
                    </a:solidFill>
                  </a:tcPr>
                </a:tc>
                <a:extLst>
                  <a:ext uri="{0D108BD9-81ED-4DB2-BD59-A6C34878D82A}">
                    <a16:rowId xmlns:a16="http://schemas.microsoft.com/office/drawing/2014/main" val="2447327067"/>
                  </a:ext>
                </a:extLst>
              </a:tr>
              <a:tr h="457556">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ctr"/>
                      <a:r>
                        <a:rPr kumimoji="1" lang="en-US" altLang="ja-JP" sz="1200" b="0" dirty="0">
                          <a:solidFill>
                            <a:schemeClr val="bg1"/>
                          </a:solidFill>
                          <a:latin typeface="Meiryo UI" panose="020B0604030504040204" pitchFamily="50" charset="-128"/>
                          <a:ea typeface="Meiryo UI" panose="020B0604030504040204" pitchFamily="50" charset="-128"/>
                        </a:rPr>
                        <a:t>R</a:t>
                      </a:r>
                      <a:r>
                        <a:rPr kumimoji="1" lang="ja-JP" altLang="en-US" sz="1200" b="0" dirty="0">
                          <a:solidFill>
                            <a:schemeClr val="bg1"/>
                          </a:solidFill>
                          <a:latin typeface="Meiryo UI" panose="020B0604030504040204" pitchFamily="50" charset="-128"/>
                          <a:ea typeface="Meiryo UI" panose="020B0604030504040204" pitchFamily="50" charset="-128"/>
                        </a:rPr>
                        <a:t>２年度</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r"/>
                      <a:r>
                        <a:rPr kumimoji="1" lang="en-US" altLang="ja-JP" sz="1200" dirty="0">
                          <a:latin typeface="Meiryo UI" panose="020B0604030504040204" pitchFamily="50" charset="-128"/>
                          <a:ea typeface="Meiryo UI" panose="020B0604030504040204" pitchFamily="50" charset="-128"/>
                        </a:rPr>
                        <a:t>15</a:t>
                      </a:r>
                      <a:endParaRPr kumimoji="1" lang="ja-JP" altLang="en-US" sz="1200" dirty="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40000"/>
                      </a:srgb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r>
                        <a:rPr kumimoji="1" lang="ja-JP" altLang="en-US" sz="1200" spc="-150" dirty="0">
                          <a:latin typeface="Meiryo UI" panose="020B0604030504040204" pitchFamily="50" charset="-128"/>
                          <a:ea typeface="Meiryo UI" panose="020B0604030504040204" pitchFamily="50" charset="-128"/>
                        </a:rPr>
                        <a:t>岸和田市、池田市、貝塚市、茨木市、寝屋川市、</a:t>
                      </a:r>
                      <a:endParaRPr kumimoji="1" lang="en-US" altLang="ja-JP" sz="1200" spc="-150" dirty="0">
                        <a:latin typeface="Meiryo UI" panose="020B0604030504040204" pitchFamily="50" charset="-128"/>
                        <a:ea typeface="Meiryo UI" panose="020B0604030504040204" pitchFamily="50" charset="-128"/>
                      </a:endParaRPr>
                    </a:p>
                    <a:p>
                      <a:r>
                        <a:rPr kumimoji="1" lang="ja-JP" altLang="en-US" sz="1200" spc="-150" dirty="0">
                          <a:latin typeface="Meiryo UI" panose="020B0604030504040204" pitchFamily="50" charset="-128"/>
                          <a:ea typeface="Meiryo UI" panose="020B0604030504040204" pitchFamily="50" charset="-128"/>
                        </a:rPr>
                        <a:t>和泉市、箕面市、柏原市、羽曳野市、摂津市、</a:t>
                      </a:r>
                      <a:endParaRPr kumimoji="1" lang="en-US" altLang="ja-JP" sz="1200" spc="-150" dirty="0">
                        <a:latin typeface="Meiryo UI" panose="020B0604030504040204" pitchFamily="50" charset="-128"/>
                        <a:ea typeface="Meiryo UI" panose="020B0604030504040204" pitchFamily="50" charset="-128"/>
                      </a:endParaRPr>
                    </a:p>
                    <a:p>
                      <a:r>
                        <a:rPr kumimoji="1" lang="ja-JP" altLang="en-US" sz="1200" spc="-150" dirty="0">
                          <a:latin typeface="Meiryo UI" panose="020B0604030504040204" pitchFamily="50" charset="-128"/>
                          <a:ea typeface="Meiryo UI" panose="020B0604030504040204" pitchFamily="50" charset="-128"/>
                        </a:rPr>
                        <a:t>高石市、藤井寺市、東大阪市、四條畷市、熊取町</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40000"/>
                      </a:srgbClr>
                    </a:solidFill>
                  </a:tcPr>
                </a:tc>
                <a:extLst>
                  <a:ext uri="{0D108BD9-81ED-4DB2-BD59-A6C34878D82A}">
                    <a16:rowId xmlns:a16="http://schemas.microsoft.com/office/drawing/2014/main" val="1962131859"/>
                  </a:ext>
                </a:extLst>
              </a:tr>
              <a:tr h="291173">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ctr"/>
                      <a:r>
                        <a:rPr kumimoji="1" lang="en-US" altLang="ja-JP" sz="1200" b="0" dirty="0">
                          <a:solidFill>
                            <a:schemeClr val="bg1"/>
                          </a:solidFill>
                          <a:latin typeface="Meiryo UI" panose="020B0604030504040204" pitchFamily="50" charset="-128"/>
                          <a:ea typeface="Meiryo UI" panose="020B0604030504040204" pitchFamily="50" charset="-128"/>
                        </a:rPr>
                        <a:t>R</a:t>
                      </a:r>
                      <a:r>
                        <a:rPr kumimoji="1" lang="ja-JP" altLang="en-US" sz="1200" b="0" dirty="0">
                          <a:solidFill>
                            <a:schemeClr val="bg1"/>
                          </a:solidFill>
                          <a:latin typeface="Meiryo UI" panose="020B0604030504040204" pitchFamily="50" charset="-128"/>
                          <a:ea typeface="Meiryo UI" panose="020B0604030504040204" pitchFamily="50" charset="-128"/>
                        </a:rPr>
                        <a:t>３年度</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r"/>
                      <a:r>
                        <a:rPr kumimoji="1" lang="en-US" altLang="ja-JP" sz="1200" dirty="0">
                          <a:latin typeface="Meiryo UI" panose="020B0604030504040204" pitchFamily="50" charset="-128"/>
                          <a:ea typeface="Meiryo UI" panose="020B0604030504040204" pitchFamily="50" charset="-128"/>
                        </a:rPr>
                        <a:t>5</a:t>
                      </a:r>
                      <a:endParaRPr kumimoji="1" lang="ja-JP" altLang="en-US" sz="1200" dirty="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20000"/>
                      </a:srgb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r>
                        <a:rPr kumimoji="1" lang="ja-JP" altLang="en-US" sz="1200" spc="-150" dirty="0">
                          <a:latin typeface="Meiryo UI" panose="020B0604030504040204" pitchFamily="50" charset="-128"/>
                          <a:ea typeface="Meiryo UI" panose="020B0604030504040204" pitchFamily="50" charset="-128"/>
                        </a:rPr>
                        <a:t>八尾市、松原市、交野市、阪南市、岬町</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4B6D2">
                        <a:tint val="20000"/>
                      </a:srgbClr>
                    </a:solidFill>
                  </a:tcPr>
                </a:tc>
                <a:extLst>
                  <a:ext uri="{0D108BD9-81ED-4DB2-BD59-A6C34878D82A}">
                    <a16:rowId xmlns:a16="http://schemas.microsoft.com/office/drawing/2014/main" val="644824902"/>
                  </a:ext>
                </a:extLst>
              </a:tr>
              <a:tr h="291173">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ctr"/>
                      <a:r>
                        <a:rPr kumimoji="1" lang="en-US" altLang="ja-JP" sz="1200" b="0" dirty="0">
                          <a:solidFill>
                            <a:schemeClr val="bg1"/>
                          </a:solidFill>
                          <a:latin typeface="Meiryo UI" panose="020B0604030504040204" pitchFamily="50" charset="-128"/>
                          <a:ea typeface="Meiryo UI" panose="020B0604030504040204" pitchFamily="50" charset="-128"/>
                        </a:rPr>
                        <a:t>R</a:t>
                      </a:r>
                      <a:r>
                        <a:rPr kumimoji="1" lang="ja-JP" altLang="en-US" sz="1200" b="0" dirty="0">
                          <a:solidFill>
                            <a:schemeClr val="bg1"/>
                          </a:solidFill>
                          <a:latin typeface="Meiryo UI" panose="020B0604030504040204" pitchFamily="50" charset="-128"/>
                          <a:ea typeface="Meiryo UI" panose="020B0604030504040204" pitchFamily="50" charset="-128"/>
                        </a:rPr>
                        <a:t>５年度</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pPr algn="r"/>
                      <a:r>
                        <a:rPr kumimoji="1" lang="en-US" altLang="ja-JP" sz="1200" dirty="0">
                          <a:solidFill>
                            <a:schemeClr val="tx1"/>
                          </a:solidFill>
                          <a:latin typeface="Meiryo UI" panose="020B0604030504040204" pitchFamily="50" charset="-128"/>
                          <a:ea typeface="Meiryo UI" panose="020B0604030504040204" pitchFamily="50" charset="-128"/>
                        </a:rPr>
                        <a:t>2</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4B6D2">
                        <a:tint val="40000"/>
                      </a:srgbClr>
                    </a:solidFill>
                  </a:tcPr>
                </a:tc>
                <a:tc>
                  <a:txBody>
                    <a:bodyPr/>
                    <a:lstStyle>
                      <a:lvl1pPr marL="0" algn="l" defTabSz="914400" rtl="0" eaLnBrk="1" latinLnBrk="0" hangingPunct="1">
                        <a:defRPr kumimoji="1" sz="1800" kern="1200">
                          <a:solidFill>
                            <a:schemeClr val="dk1"/>
                          </a:solidFill>
                          <a:latin typeface="Trebuchet MS" panose="020B0603020202020204"/>
                        </a:defRPr>
                      </a:lvl1pPr>
                      <a:lvl2pPr marL="457200" algn="l" defTabSz="914400" rtl="0" eaLnBrk="1" latinLnBrk="0" hangingPunct="1">
                        <a:defRPr kumimoji="1" sz="1800" kern="1200">
                          <a:solidFill>
                            <a:schemeClr val="dk1"/>
                          </a:solidFill>
                          <a:latin typeface="Trebuchet MS" panose="020B0603020202020204"/>
                        </a:defRPr>
                      </a:lvl2pPr>
                      <a:lvl3pPr marL="914400" algn="l" defTabSz="914400" rtl="0" eaLnBrk="1" latinLnBrk="0" hangingPunct="1">
                        <a:defRPr kumimoji="1" sz="1800" kern="1200">
                          <a:solidFill>
                            <a:schemeClr val="dk1"/>
                          </a:solidFill>
                          <a:latin typeface="Trebuchet MS" panose="020B0603020202020204"/>
                        </a:defRPr>
                      </a:lvl3pPr>
                      <a:lvl4pPr marL="1371600" algn="l" defTabSz="914400" rtl="0" eaLnBrk="1" latinLnBrk="0" hangingPunct="1">
                        <a:defRPr kumimoji="1" sz="1800" kern="1200">
                          <a:solidFill>
                            <a:schemeClr val="dk1"/>
                          </a:solidFill>
                          <a:latin typeface="Trebuchet MS" panose="020B0603020202020204"/>
                        </a:defRPr>
                      </a:lvl4pPr>
                      <a:lvl5pPr marL="1828800" algn="l" defTabSz="914400" rtl="0" eaLnBrk="1" latinLnBrk="0" hangingPunct="1">
                        <a:defRPr kumimoji="1" sz="1800" kern="1200">
                          <a:solidFill>
                            <a:schemeClr val="dk1"/>
                          </a:solidFill>
                          <a:latin typeface="Trebuchet MS" panose="020B0603020202020204"/>
                        </a:defRPr>
                      </a:lvl5pPr>
                      <a:lvl6pPr marL="2286000" algn="l" defTabSz="914400" rtl="0" eaLnBrk="1" latinLnBrk="0" hangingPunct="1">
                        <a:defRPr kumimoji="1" sz="1800" kern="1200">
                          <a:solidFill>
                            <a:schemeClr val="dk1"/>
                          </a:solidFill>
                          <a:latin typeface="Trebuchet MS" panose="020B0603020202020204"/>
                        </a:defRPr>
                      </a:lvl6pPr>
                      <a:lvl7pPr marL="2743200" algn="l" defTabSz="914400" rtl="0" eaLnBrk="1" latinLnBrk="0" hangingPunct="1">
                        <a:defRPr kumimoji="1" sz="1800" kern="1200">
                          <a:solidFill>
                            <a:schemeClr val="dk1"/>
                          </a:solidFill>
                          <a:latin typeface="Trebuchet MS" panose="020B0603020202020204"/>
                        </a:defRPr>
                      </a:lvl7pPr>
                      <a:lvl8pPr marL="3200400" algn="l" defTabSz="914400" rtl="0" eaLnBrk="1" latinLnBrk="0" hangingPunct="1">
                        <a:defRPr kumimoji="1" sz="1800" kern="1200">
                          <a:solidFill>
                            <a:schemeClr val="dk1"/>
                          </a:solidFill>
                          <a:latin typeface="Trebuchet MS" panose="020B0603020202020204"/>
                        </a:defRPr>
                      </a:lvl8pPr>
                      <a:lvl9pPr marL="3657600" algn="l" defTabSz="914400" rtl="0" eaLnBrk="1" latinLnBrk="0" hangingPunct="1">
                        <a:defRPr kumimoji="1" sz="1800" kern="1200">
                          <a:solidFill>
                            <a:schemeClr val="dk1"/>
                          </a:solidFill>
                          <a:latin typeface="Trebuchet MS" panose="020B0603020202020204"/>
                        </a:defRPr>
                      </a:lvl9pPr>
                    </a:lstStyle>
                    <a:p>
                      <a:r>
                        <a:rPr kumimoji="1" lang="ja-JP" altLang="en-US" sz="1200" spc="-150" dirty="0">
                          <a:solidFill>
                            <a:schemeClr val="tx1"/>
                          </a:solidFill>
                          <a:latin typeface="Meiryo UI" panose="020B0604030504040204" pitchFamily="50" charset="-128"/>
                          <a:ea typeface="Meiryo UI" panose="020B0604030504040204" pitchFamily="50" charset="-128"/>
                        </a:rPr>
                        <a:t>泉大津市、枚方市</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4B6D2">
                        <a:tint val="40000"/>
                      </a:srgbClr>
                    </a:solidFill>
                  </a:tcPr>
                </a:tc>
                <a:extLst>
                  <a:ext uri="{0D108BD9-81ED-4DB2-BD59-A6C34878D82A}">
                    <a16:rowId xmlns:a16="http://schemas.microsoft.com/office/drawing/2014/main" val="900969594"/>
                  </a:ext>
                </a:extLst>
              </a:tr>
              <a:tr h="291173">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a:solidFill>
                            <a:schemeClr val="bg1"/>
                          </a:solidFill>
                          <a:latin typeface="Meiryo UI" panose="020B0604030504040204" pitchFamily="50" charset="-128"/>
                          <a:ea typeface="Meiryo UI" panose="020B0604030504040204" pitchFamily="50" charset="-128"/>
                        </a:rPr>
                        <a:t>R</a:t>
                      </a:r>
                      <a:r>
                        <a:rPr kumimoji="1" lang="ja-JP" altLang="en-US" sz="1200" b="0">
                          <a:solidFill>
                            <a:schemeClr val="bg1"/>
                          </a:solidFill>
                          <a:latin typeface="Meiryo UI" panose="020B0604030504040204" pitchFamily="50" charset="-128"/>
                          <a:ea typeface="Meiryo UI" panose="020B0604030504040204" pitchFamily="50" charset="-128"/>
                        </a:rPr>
                        <a:t>６年度</a:t>
                      </a:r>
                      <a:endParaRPr kumimoji="1" lang="ja-JP" altLang="en-US" sz="1200" b="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r"/>
                      <a:r>
                        <a:rPr kumimoji="1" lang="en-US" altLang="ja-JP" sz="1200" b="0">
                          <a:solidFill>
                            <a:schemeClr val="tx1"/>
                          </a:solidFill>
                          <a:latin typeface="Meiryo UI" panose="020B0604030504040204" pitchFamily="50" charset="-128"/>
                          <a:ea typeface="Meiryo UI" panose="020B0604030504040204" pitchFamily="50" charset="-128"/>
                        </a:rPr>
                        <a:t>2</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FF3F7"/>
                    </a:solidFill>
                  </a:tcPr>
                </a:tc>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泉佐野市、</a:t>
                      </a:r>
                      <a:r>
                        <a:rPr kumimoji="1" lang="ja-JP" altLang="en-US" sz="1200" spc="-150" dirty="0">
                          <a:solidFill>
                            <a:schemeClr val="tx1"/>
                          </a:solidFill>
                          <a:latin typeface="Meiryo UI" panose="020B0604030504040204" pitchFamily="50" charset="-128"/>
                          <a:ea typeface="Meiryo UI" panose="020B0604030504040204" pitchFamily="50" charset="-128"/>
                        </a:rPr>
                        <a:t>田尻町</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FF3F7"/>
                    </a:solidFill>
                  </a:tcPr>
                </a:tc>
                <a:extLst>
                  <a:ext uri="{0D108BD9-81ED-4DB2-BD59-A6C34878D82A}">
                    <a16:rowId xmlns:a16="http://schemas.microsoft.com/office/drawing/2014/main" val="656293692"/>
                  </a:ext>
                </a:extLst>
              </a:tr>
              <a:tr h="291173">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整備予定</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chemeClr val="accent1">
                        <a:lumMod val="75000"/>
                      </a:schemeClr>
                    </a:solidFill>
                  </a:tcPr>
                </a:tc>
                <a:tc>
                  <a:txBody>
                    <a:bodyPr/>
                    <a:lstStyle/>
                    <a:p>
                      <a:pPr algn="r"/>
                      <a:r>
                        <a:rPr kumimoji="1" lang="en-US" altLang="ja-JP" sz="1200" b="0" dirty="0">
                          <a:solidFill>
                            <a:schemeClr val="tx1"/>
                          </a:solidFill>
                          <a:latin typeface="Meiryo UI" panose="020B0604030504040204" pitchFamily="50" charset="-128"/>
                          <a:ea typeface="Meiryo UI" panose="020B0604030504040204" pitchFamily="50" charset="-128"/>
                        </a:rPr>
                        <a:t>2</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EFF3F7"/>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泉南市</a:t>
                      </a:r>
                      <a:r>
                        <a:rPr kumimoji="1" lang="en-US" altLang="ja-JP" sz="1200" b="0" dirty="0">
                          <a:solidFill>
                            <a:schemeClr val="tx1"/>
                          </a:solidFill>
                          <a:latin typeface="Meiryo UI" panose="020B0604030504040204" pitchFamily="50" charset="-128"/>
                          <a:ea typeface="Meiryo UI" panose="020B0604030504040204" pitchFamily="50" charset="-128"/>
                        </a:rPr>
                        <a:t>(R7)</a:t>
                      </a:r>
                      <a:r>
                        <a:rPr kumimoji="1" lang="ja-JP" altLang="en-US" sz="1200" b="0" dirty="0">
                          <a:solidFill>
                            <a:schemeClr val="tx1"/>
                          </a:solidFill>
                          <a:latin typeface="Meiryo UI" panose="020B0604030504040204" pitchFamily="50" charset="-128"/>
                          <a:ea typeface="Meiryo UI" panose="020B0604030504040204" pitchFamily="50" charset="-128"/>
                        </a:rPr>
                        <a:t>、忠岡町</a:t>
                      </a:r>
                      <a:r>
                        <a:rPr kumimoji="1" lang="en-US" altLang="ja-JP" sz="1200" b="0" dirty="0">
                          <a:solidFill>
                            <a:schemeClr val="tx1"/>
                          </a:solidFill>
                          <a:latin typeface="Meiryo UI" panose="020B0604030504040204" pitchFamily="50" charset="-128"/>
                          <a:ea typeface="Meiryo UI" panose="020B0604030504040204" pitchFamily="50" charset="-128"/>
                        </a:rPr>
                        <a:t>(R8)</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EFF3F7"/>
                    </a:solidFill>
                  </a:tcPr>
                </a:tc>
                <a:extLst>
                  <a:ext uri="{0D108BD9-81ED-4DB2-BD59-A6C34878D82A}">
                    <a16:rowId xmlns:a16="http://schemas.microsoft.com/office/drawing/2014/main" val="2484382476"/>
                  </a:ext>
                </a:extLst>
              </a:tr>
            </a:tbl>
          </a:graphicData>
        </a:graphic>
      </p:graphicFrame>
      <p:sp>
        <p:nvSpPr>
          <p:cNvPr id="13" name="正方形/長方形 12">
            <a:extLst>
              <a:ext uri="{FF2B5EF4-FFF2-40B4-BE49-F238E27FC236}">
                <a16:creationId xmlns:a16="http://schemas.microsoft.com/office/drawing/2014/main" id="{8A678853-5C0A-4C45-9CF7-8EB01923E62F}"/>
              </a:ext>
            </a:extLst>
          </p:cNvPr>
          <p:cNvSpPr/>
          <p:nvPr/>
        </p:nvSpPr>
        <p:spPr>
          <a:xfrm>
            <a:off x="68134" y="2684833"/>
            <a:ext cx="4215834" cy="461665"/>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府内の整備状況（整備年度については</a:t>
            </a:r>
            <a:r>
              <a:rPr lang="en-US" altLang="ja-JP" sz="1200" b="1" dirty="0">
                <a:latin typeface="Meiryo UI" panose="020B0604030504040204" pitchFamily="50" charset="-128"/>
                <a:ea typeface="Meiryo UI" panose="020B0604030504040204" pitchFamily="50" charset="-128"/>
              </a:rPr>
              <a:t>R6</a:t>
            </a:r>
            <a:r>
              <a:rPr lang="ja-JP" altLang="en-US" sz="1200" b="1" dirty="0">
                <a:latin typeface="Meiryo UI" panose="020B0604030504040204" pitchFamily="50" charset="-128"/>
                <a:ea typeface="Meiryo UI" panose="020B0604030504040204" pitchFamily="50" charset="-128"/>
              </a:rPr>
              <a:t>国調査より）</a:t>
            </a:r>
            <a:endParaRPr lang="en-US" altLang="ja-JP" sz="1200" b="1" dirty="0">
              <a:latin typeface="Meiryo UI" panose="020B0604030504040204" pitchFamily="50" charset="-128"/>
              <a:ea typeface="Meiryo UI" panose="020B0604030504040204" pitchFamily="50" charset="-128"/>
            </a:endParaRPr>
          </a:p>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令和</a:t>
            </a:r>
            <a:r>
              <a:rPr lang="en-US" altLang="ja-JP" sz="1200" b="1" dirty="0">
                <a:latin typeface="Meiryo UI" panose="020B0604030504040204" pitchFamily="50" charset="-128"/>
                <a:ea typeface="Meiryo UI" panose="020B0604030504040204" pitchFamily="50" charset="-128"/>
              </a:rPr>
              <a:t>6</a:t>
            </a:r>
            <a:r>
              <a:rPr lang="ja-JP" altLang="en-US" sz="1200" b="1" dirty="0">
                <a:latin typeface="Meiryo UI" panose="020B0604030504040204" pitchFamily="50" charset="-128"/>
                <a:ea typeface="Meiryo UI" panose="020B0604030504040204" pitchFamily="50" charset="-128"/>
              </a:rPr>
              <a:t>年４月末時点</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整備済</a:t>
            </a:r>
            <a:r>
              <a:rPr lang="en-US" altLang="ja-JP" sz="1200" b="1" dirty="0">
                <a:latin typeface="Meiryo UI" panose="020B0604030504040204" pitchFamily="50" charset="-128"/>
                <a:ea typeface="Meiryo UI" panose="020B0604030504040204" pitchFamily="50" charset="-128"/>
              </a:rPr>
              <a:t>41</a:t>
            </a:r>
            <a:r>
              <a:rPr lang="ja-JP" altLang="en-US" sz="1200" b="1" dirty="0">
                <a:latin typeface="Meiryo UI" panose="020B0604030504040204" pitchFamily="50" charset="-128"/>
                <a:ea typeface="Meiryo UI" panose="020B0604030504040204" pitchFamily="50" charset="-128"/>
              </a:rPr>
              <a:t>市町村、未整備２市町</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endParaRPr lang="en-US" altLang="ja-JP" sz="1200" b="1" dirty="0">
              <a:latin typeface="Meiryo UI" panose="020B0604030504040204" pitchFamily="50" charset="-128"/>
              <a:ea typeface="Meiryo UI" panose="020B0604030504040204" pitchFamily="50" charset="-128"/>
            </a:endParaRPr>
          </a:p>
        </p:txBody>
      </p:sp>
      <p:sp>
        <p:nvSpPr>
          <p:cNvPr id="33" name="スライド番号プレースホルダー 9"/>
          <p:cNvSpPr txBox="1">
            <a:spLocks/>
          </p:cNvSpPr>
          <p:nvPr/>
        </p:nvSpPr>
        <p:spPr>
          <a:xfrm>
            <a:off x="6857415" y="63042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t>２</a:t>
            </a:r>
          </a:p>
        </p:txBody>
      </p:sp>
      <p:graphicFrame>
        <p:nvGraphicFramePr>
          <p:cNvPr id="32" name="表 31">
            <a:extLst>
              <a:ext uri="{FF2B5EF4-FFF2-40B4-BE49-F238E27FC236}">
                <a16:creationId xmlns:a16="http://schemas.microsoft.com/office/drawing/2014/main" id="{7AD56637-9231-47D6-97E6-49616C448346}"/>
              </a:ext>
            </a:extLst>
          </p:cNvPr>
          <p:cNvGraphicFramePr>
            <a:graphicFrameLocks noGrp="1"/>
          </p:cNvGraphicFramePr>
          <p:nvPr>
            <p:extLst>
              <p:ext uri="{D42A27DB-BD31-4B8C-83A1-F6EECF244321}">
                <p14:modId xmlns:p14="http://schemas.microsoft.com/office/powerpoint/2010/main" val="2124147139"/>
              </p:ext>
            </p:extLst>
          </p:nvPr>
        </p:nvGraphicFramePr>
        <p:xfrm>
          <a:off x="4546485" y="3170783"/>
          <a:ext cx="4444528" cy="882173"/>
        </p:xfrm>
        <a:graphic>
          <a:graphicData uri="http://schemas.openxmlformats.org/drawingml/2006/table">
            <a:tbl>
              <a:tblPr>
                <a:tableStyleId>{5C22544A-7EE6-4342-B048-85BDC9FD1C3A}</a:tableStyleId>
              </a:tblPr>
              <a:tblGrid>
                <a:gridCol w="1033627">
                  <a:extLst>
                    <a:ext uri="{9D8B030D-6E8A-4147-A177-3AD203B41FA5}">
                      <a16:colId xmlns:a16="http://schemas.microsoft.com/office/drawing/2014/main" val="1495733337"/>
                    </a:ext>
                  </a:extLst>
                </a:gridCol>
                <a:gridCol w="1152128">
                  <a:extLst>
                    <a:ext uri="{9D8B030D-6E8A-4147-A177-3AD203B41FA5}">
                      <a16:colId xmlns:a16="http://schemas.microsoft.com/office/drawing/2014/main" val="3040224863"/>
                    </a:ext>
                  </a:extLst>
                </a:gridCol>
                <a:gridCol w="1008112">
                  <a:extLst>
                    <a:ext uri="{9D8B030D-6E8A-4147-A177-3AD203B41FA5}">
                      <a16:colId xmlns:a16="http://schemas.microsoft.com/office/drawing/2014/main" val="2191242032"/>
                    </a:ext>
                  </a:extLst>
                </a:gridCol>
                <a:gridCol w="1250661">
                  <a:extLst>
                    <a:ext uri="{9D8B030D-6E8A-4147-A177-3AD203B41FA5}">
                      <a16:colId xmlns:a16="http://schemas.microsoft.com/office/drawing/2014/main" val="960301123"/>
                    </a:ext>
                  </a:extLst>
                </a:gridCol>
              </a:tblGrid>
              <a:tr h="182395">
                <a:tc gridSpan="4">
                  <a:txBody>
                    <a:bodyPr/>
                    <a:lstStyle/>
                    <a:p>
                      <a:pPr algn="ctr" fontAlgn="ctr"/>
                      <a:r>
                        <a:rPr lang="ja-JP" altLang="en-US" sz="1200" b="1" u="none" strike="noStrike" dirty="0">
                          <a:solidFill>
                            <a:schemeClr val="bg1"/>
                          </a:solidFill>
                          <a:effectLst/>
                          <a:latin typeface="Meiryo UI" panose="020B0604030504040204" pitchFamily="50" charset="-128"/>
                          <a:ea typeface="Meiryo UI" panose="020B0604030504040204" pitchFamily="50" charset="-128"/>
                        </a:rPr>
                        <a:t>備えている機能</a:t>
                      </a:r>
                      <a:endParaRPr lang="ja-JP" altLang="en-US" sz="12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88068623"/>
                  </a:ext>
                </a:extLst>
              </a:tr>
              <a:tr h="428080">
                <a:tc>
                  <a:txBody>
                    <a:bodyPr/>
                    <a:lstStyle/>
                    <a:p>
                      <a:pPr algn="ctr" fontAlgn="ctr"/>
                      <a:r>
                        <a:rPr lang="ja-JP" altLang="en-US" sz="1200" b="1" u="none" strike="noStrike" dirty="0">
                          <a:solidFill>
                            <a:schemeClr val="bg1"/>
                          </a:solidFill>
                          <a:effectLst/>
                          <a:latin typeface="Meiryo UI" panose="020B0604030504040204" pitchFamily="50" charset="-128"/>
                          <a:ea typeface="Meiryo UI" panose="020B0604030504040204" pitchFamily="50" charset="-128"/>
                        </a:rPr>
                        <a:t>①相談</a:t>
                      </a:r>
                      <a:endParaRPr lang="ja-JP" altLang="en-US" sz="12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75000"/>
                      </a:schemeClr>
                    </a:solidFill>
                  </a:tcPr>
                </a:tc>
                <a:tc>
                  <a:txBody>
                    <a:bodyPr/>
                    <a:lstStyle/>
                    <a:p>
                      <a:pPr algn="ctr" fontAlgn="ctr"/>
                      <a:r>
                        <a:rPr lang="ja-JP" altLang="en-US" sz="1200" b="1" u="none" strike="noStrike" dirty="0">
                          <a:solidFill>
                            <a:schemeClr val="bg1"/>
                          </a:solidFill>
                          <a:effectLst/>
                          <a:latin typeface="Meiryo UI" panose="020B0604030504040204" pitchFamily="50" charset="-128"/>
                          <a:ea typeface="Meiryo UI" panose="020B0604030504040204" pitchFamily="50" charset="-128"/>
                        </a:rPr>
                        <a:t>②体験の機会・場</a:t>
                      </a:r>
                      <a:endParaRPr lang="ja-JP" altLang="en-US" sz="12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75000"/>
                      </a:schemeClr>
                    </a:solidFill>
                  </a:tcPr>
                </a:tc>
                <a:tc>
                  <a:txBody>
                    <a:bodyPr/>
                    <a:lstStyle/>
                    <a:p>
                      <a:pPr algn="ctr" fontAlgn="ctr"/>
                      <a:r>
                        <a:rPr lang="ja-JP" altLang="en-US" sz="1200" b="1" u="none" strike="noStrike" dirty="0">
                          <a:solidFill>
                            <a:schemeClr val="bg1"/>
                          </a:solidFill>
                          <a:effectLst/>
                          <a:latin typeface="Meiryo UI" panose="020B0604030504040204" pitchFamily="50" charset="-128"/>
                          <a:ea typeface="Meiryo UI" panose="020B0604030504040204" pitchFamily="50" charset="-128"/>
                        </a:rPr>
                        <a:t>③緊急時の</a:t>
                      </a:r>
                      <a:endParaRPr lang="en-US" altLang="ja-JP" sz="1200" b="1"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1200" b="1" u="none" strike="noStrike" dirty="0">
                          <a:solidFill>
                            <a:schemeClr val="bg1"/>
                          </a:solidFill>
                          <a:effectLst/>
                          <a:latin typeface="Meiryo UI" panose="020B0604030504040204" pitchFamily="50" charset="-128"/>
                          <a:ea typeface="Meiryo UI" panose="020B0604030504040204" pitchFamily="50" charset="-128"/>
                        </a:rPr>
                        <a:t>受入・対応</a:t>
                      </a:r>
                      <a:endParaRPr lang="ja-JP" altLang="en-US" sz="12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75000"/>
                      </a:schemeClr>
                    </a:solidFill>
                  </a:tcPr>
                </a:tc>
                <a:tc>
                  <a:txBody>
                    <a:bodyPr/>
                    <a:lstStyle/>
                    <a:p>
                      <a:pPr algn="ctr" fontAlgn="ctr"/>
                      <a:r>
                        <a:rPr lang="ja-JP" altLang="en-US" sz="1200" b="1" u="none" strike="noStrike" dirty="0">
                          <a:solidFill>
                            <a:schemeClr val="bg1"/>
                          </a:solidFill>
                          <a:effectLst/>
                          <a:latin typeface="Meiryo UI" panose="020B0604030504040204" pitchFamily="50" charset="-128"/>
                          <a:ea typeface="Meiryo UI" panose="020B0604030504040204" pitchFamily="50" charset="-128"/>
                        </a:rPr>
                        <a:t>④専門的人材の</a:t>
                      </a:r>
                      <a:endParaRPr lang="en-US" altLang="ja-JP" sz="1200" b="1"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1200" b="1" u="none" strike="noStrike" dirty="0">
                          <a:solidFill>
                            <a:schemeClr val="bg1"/>
                          </a:solidFill>
                          <a:effectLst/>
                          <a:latin typeface="Meiryo UI" panose="020B0604030504040204" pitchFamily="50" charset="-128"/>
                          <a:ea typeface="Meiryo UI" panose="020B0604030504040204" pitchFamily="50" charset="-128"/>
                        </a:rPr>
                        <a:t>確保・養成等</a:t>
                      </a:r>
                      <a:endParaRPr lang="ja-JP" altLang="en-US" sz="12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75000"/>
                      </a:schemeClr>
                    </a:solidFill>
                  </a:tcPr>
                </a:tc>
                <a:extLst>
                  <a:ext uri="{0D108BD9-81ED-4DB2-BD59-A6C34878D82A}">
                    <a16:rowId xmlns:a16="http://schemas.microsoft.com/office/drawing/2014/main" val="1945652919"/>
                  </a:ext>
                </a:extLst>
              </a:tr>
              <a:tr h="261688">
                <a:tc>
                  <a:txBody>
                    <a:bodyPr/>
                    <a:lstStyle/>
                    <a:p>
                      <a:pPr algn="ctr" fontAlgn="ctr"/>
                      <a:r>
                        <a:rPr lang="en-US" altLang="ja-JP" sz="1200" u="none" strike="noStrike" dirty="0">
                          <a:solidFill>
                            <a:schemeClr val="tx1"/>
                          </a:solidFill>
                          <a:effectLst/>
                          <a:latin typeface="Meiryo UI" panose="020B0604030504040204" pitchFamily="50" charset="-128"/>
                          <a:ea typeface="Meiryo UI" panose="020B0604030504040204" pitchFamily="50" charset="-128"/>
                        </a:rPr>
                        <a:t>36</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30</a:t>
                      </a:r>
                    </a:p>
                  </a:txBody>
                  <a:tcPr marL="9525" marR="9525" marT="9525" marB="0" anchor="ctr"/>
                </a:tc>
                <a:tc>
                  <a:txBody>
                    <a:bodyPr/>
                    <a:lstStyle/>
                    <a:p>
                      <a:pPr algn="ctr" fontAlgn="ctr"/>
                      <a:r>
                        <a:rPr lang="en-US" altLang="ja-JP" sz="1200" u="none" strike="noStrike" dirty="0">
                          <a:solidFill>
                            <a:schemeClr val="tx1"/>
                          </a:solidFill>
                          <a:effectLst/>
                          <a:latin typeface="Meiryo UI" panose="020B0604030504040204" pitchFamily="50" charset="-128"/>
                          <a:ea typeface="Meiryo UI" panose="020B0604030504040204" pitchFamily="50" charset="-128"/>
                        </a:rPr>
                        <a:t>39</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1200" u="none" strike="noStrike" dirty="0">
                          <a:solidFill>
                            <a:schemeClr val="tx1"/>
                          </a:solidFill>
                          <a:effectLst/>
                          <a:latin typeface="Meiryo UI" panose="020B0604030504040204" pitchFamily="50" charset="-128"/>
                          <a:ea typeface="Meiryo UI" panose="020B0604030504040204" pitchFamily="50" charset="-128"/>
                        </a:rPr>
                        <a:t>33</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234188115"/>
                  </a:ext>
                </a:extLst>
              </a:tr>
            </a:tbl>
          </a:graphicData>
        </a:graphic>
      </p:graphicFrame>
      <p:sp>
        <p:nvSpPr>
          <p:cNvPr id="34" name="正方形/長方形 33">
            <a:extLst>
              <a:ext uri="{FF2B5EF4-FFF2-40B4-BE49-F238E27FC236}">
                <a16:creationId xmlns:a16="http://schemas.microsoft.com/office/drawing/2014/main" id="{08E5AD5F-E48A-42BF-B79C-FD55A275D674}"/>
              </a:ext>
            </a:extLst>
          </p:cNvPr>
          <p:cNvSpPr/>
          <p:nvPr/>
        </p:nvSpPr>
        <p:spPr>
          <a:xfrm>
            <a:off x="4544947" y="2882751"/>
            <a:ext cx="4539583" cy="27699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府内の整備状況</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備えている機能</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令和</a:t>
            </a:r>
            <a:r>
              <a:rPr lang="en-US" altLang="ja-JP" sz="1200" b="1" dirty="0">
                <a:latin typeface="Meiryo UI" panose="020B0604030504040204" pitchFamily="50" charset="-128"/>
                <a:ea typeface="Meiryo UI" panose="020B0604030504040204" pitchFamily="50" charset="-128"/>
              </a:rPr>
              <a:t>6</a:t>
            </a:r>
            <a:r>
              <a:rPr lang="ja-JP" altLang="en-US" sz="1200" b="1" dirty="0">
                <a:latin typeface="Meiryo UI" panose="020B0604030504040204" pitchFamily="50" charset="-128"/>
                <a:ea typeface="Meiryo UI" panose="020B0604030504040204" pitchFamily="50" charset="-128"/>
              </a:rPr>
              <a:t>年</a:t>
            </a:r>
            <a:r>
              <a:rPr lang="en-US" altLang="ja-JP" sz="1200" b="1" dirty="0">
                <a:latin typeface="Meiryo UI" panose="020B0604030504040204" pitchFamily="50" charset="-128"/>
                <a:ea typeface="Meiryo UI" panose="020B0604030504040204" pitchFamily="50" charset="-128"/>
              </a:rPr>
              <a:t>4</a:t>
            </a:r>
            <a:r>
              <a:rPr lang="ja-JP" altLang="en-US" sz="1200" b="1" dirty="0">
                <a:latin typeface="Meiryo UI" panose="020B0604030504040204" pitchFamily="50" charset="-128"/>
                <a:ea typeface="Meiryo UI" panose="020B0604030504040204" pitchFamily="50" charset="-128"/>
              </a:rPr>
              <a:t>月末時点</a:t>
            </a:r>
            <a:endParaRPr lang="en-US" altLang="ja-JP" sz="1200" b="1" dirty="0">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4CEBA4F4-3984-400C-BC68-997D93FD0230}"/>
              </a:ext>
            </a:extLst>
          </p:cNvPr>
          <p:cNvSpPr/>
          <p:nvPr/>
        </p:nvSpPr>
        <p:spPr>
          <a:xfrm>
            <a:off x="4513032" y="4106887"/>
            <a:ext cx="4539583" cy="954107"/>
          </a:xfrm>
          <a:prstGeom prst="rect">
            <a:avLst/>
          </a:prstGeom>
        </p:spPr>
        <p:txBody>
          <a:bodyPr wrap="square">
            <a:spAutoFit/>
          </a:bodyPr>
          <a:lstStyle/>
          <a:p>
            <a:pPr marL="182563" indent="-182563"/>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令和</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年度より、拠点等の担う機能のうち「地域の体制づくり」については、④「専門的人材の</a:t>
            </a:r>
            <a:r>
              <a:rPr lang="ja-JP" altLang="en-US" sz="1400" u="none" strike="noStrike" dirty="0">
                <a:effectLst/>
                <a:latin typeface="Meiryo UI" panose="020B0604030504040204" pitchFamily="50" charset="-128"/>
                <a:ea typeface="Meiryo UI" panose="020B0604030504040204" pitchFamily="50" charset="-128"/>
              </a:rPr>
              <a:t>確保・養成等</a:t>
            </a:r>
            <a:r>
              <a:rPr lang="ja-JP" altLang="en-US" sz="1400" dirty="0">
                <a:latin typeface="Meiryo UI" panose="020B0604030504040204" pitchFamily="50" charset="-128"/>
                <a:ea typeface="Meiryo UI" panose="020B0604030504040204" pitchFamily="50" charset="-128"/>
              </a:rPr>
              <a:t>」に「地域の実情に応じて創意工夫により付加する機能」として追加されています。</a:t>
            </a:r>
            <a:endParaRPr lang="en-US" altLang="ja-JP" sz="1400" dirty="0">
              <a:latin typeface="Meiryo UI" panose="020B0604030504040204" pitchFamily="50" charset="-128"/>
              <a:ea typeface="Meiryo UI" panose="020B0604030504040204" pitchFamily="50" charset="-128"/>
            </a:endParaRPr>
          </a:p>
        </p:txBody>
      </p:sp>
      <p:sp>
        <p:nvSpPr>
          <p:cNvPr id="17" name="タイトル 1">
            <a:extLst>
              <a:ext uri="{FF2B5EF4-FFF2-40B4-BE49-F238E27FC236}">
                <a16:creationId xmlns:a16="http://schemas.microsoft.com/office/drawing/2014/main" id="{21A5D566-EAE6-4DC2-AACB-DBD32F69E385}"/>
              </a:ext>
            </a:extLst>
          </p:cNvPr>
          <p:cNvSpPr txBox="1">
            <a:spLocks/>
          </p:cNvSpPr>
          <p:nvPr/>
        </p:nvSpPr>
        <p:spPr>
          <a:xfrm>
            <a:off x="-36512" y="774338"/>
            <a:ext cx="9137847" cy="314635"/>
          </a:xfrm>
          <a:prstGeom prst="rect">
            <a:avLst/>
          </a:prstGeom>
        </p:spPr>
        <p:txBody>
          <a:bodyPr vert="horz" lIns="91440" tIns="45720" rIns="91440" bIns="45720" rtlCol="0" anchor="ctr">
            <a:normAutofit fontScale="97500"/>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400" b="1" dirty="0">
                <a:latin typeface="Meiryo UI" panose="020B0604030504040204" pitchFamily="50" charset="-128"/>
                <a:ea typeface="Meiryo UI" panose="020B0604030504040204" pitchFamily="50" charset="-128"/>
              </a:rPr>
              <a:t>問１</a:t>
            </a:r>
            <a:r>
              <a:rPr lang="en-US" altLang="ja-JP" sz="1400" b="1" dirty="0">
                <a:latin typeface="Meiryo UI" panose="020B0604030504040204" pitchFamily="50" charset="-128"/>
                <a:ea typeface="Meiryo UI" panose="020B0604030504040204" pitchFamily="50" charset="-128"/>
              </a:rPr>
              <a:t>-1</a:t>
            </a:r>
            <a:r>
              <a:rPr lang="ja-JP" altLang="en-US" sz="1400" b="1" dirty="0">
                <a:latin typeface="Meiryo UI" panose="020B0604030504040204" pitchFamily="50" charset="-128"/>
                <a:ea typeface="Meiryo UI" panose="020B0604030504040204" pitchFamily="50" charset="-128"/>
              </a:rPr>
              <a:t>．地域生活支援拠点等の整備状況と担っている機能について</a:t>
            </a:r>
          </a:p>
        </p:txBody>
      </p:sp>
      <p:sp>
        <p:nvSpPr>
          <p:cNvPr id="19" name="テキスト ボックス 18">
            <a:extLst>
              <a:ext uri="{FF2B5EF4-FFF2-40B4-BE49-F238E27FC236}">
                <a16:creationId xmlns:a16="http://schemas.microsoft.com/office/drawing/2014/main" id="{B422A4C9-21FA-4D52-86A4-D966A0D260B1}"/>
              </a:ext>
            </a:extLst>
          </p:cNvPr>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資料４</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C35F9391-A701-47E9-A705-91F615CFA1CA}"/>
              </a:ext>
            </a:extLst>
          </p:cNvPr>
          <p:cNvSpPr/>
          <p:nvPr/>
        </p:nvSpPr>
        <p:spPr>
          <a:xfrm>
            <a:off x="5191609" y="477723"/>
            <a:ext cx="3923928" cy="619035"/>
          </a:xfrm>
          <a:prstGeom prst="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latin typeface="Meiryo UI" panose="020B0604030504040204" pitchFamily="50" charset="-128"/>
                <a:ea typeface="Meiryo UI" panose="020B0604030504040204" pitchFamily="50" charset="-128"/>
              </a:rPr>
              <a:t>調査対象</a:t>
            </a:r>
            <a:r>
              <a:rPr kumimoji="1" lang="ja-JP" altLang="en-US" sz="1200" dirty="0">
                <a:latin typeface="Meiryo UI" panose="020B0604030504040204" pitchFamily="50" charset="-128"/>
                <a:ea typeface="Meiryo UI" panose="020B0604030504040204" pitchFamily="50" charset="-128"/>
              </a:rPr>
              <a:t>：府内</a:t>
            </a:r>
            <a:r>
              <a:rPr lang="ja-JP" altLang="en-US" sz="1200" dirty="0">
                <a:latin typeface="Meiryo UI" panose="020B0604030504040204" pitchFamily="50" charset="-128"/>
                <a:ea typeface="Meiryo UI" panose="020B0604030504040204" pitchFamily="50" charset="-128"/>
              </a:rPr>
              <a:t>４３</a:t>
            </a:r>
            <a:r>
              <a:rPr kumimoji="1" lang="ja-JP" altLang="en-US" sz="1200" dirty="0">
                <a:latin typeface="Meiryo UI" panose="020B0604030504040204" pitchFamily="50" charset="-128"/>
                <a:ea typeface="Meiryo UI" panose="020B0604030504040204" pitchFamily="50" charset="-128"/>
              </a:rPr>
              <a:t>市町村</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調査期間：令和６年６～７月（令和</a:t>
            </a:r>
            <a:r>
              <a:rPr kumimoji="1"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月</a:t>
            </a:r>
            <a:r>
              <a:rPr kumimoji="1" lang="en-US" altLang="ja-JP" sz="1200" dirty="0">
                <a:latin typeface="Meiryo UI" panose="020B0604030504040204" pitchFamily="50" charset="-128"/>
                <a:ea typeface="Meiryo UI" panose="020B0604030504040204" pitchFamily="50" charset="-128"/>
              </a:rPr>
              <a:t>31</a:t>
            </a:r>
            <a:r>
              <a:rPr kumimoji="1" lang="ja-JP" altLang="en-US" sz="1200" dirty="0">
                <a:latin typeface="Meiryo UI" panose="020B0604030504040204" pitchFamily="50" charset="-128"/>
                <a:ea typeface="Meiryo UI" panose="020B0604030504040204" pitchFamily="50" charset="-128"/>
              </a:rPr>
              <a:t>日時点）</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調査内容：コーディネーター設置、検証・検討の実施　等</a:t>
            </a:r>
          </a:p>
        </p:txBody>
      </p:sp>
    </p:spTree>
    <p:extLst>
      <p:ext uri="{BB962C8B-B14F-4D97-AF65-F5344CB8AC3E}">
        <p14:creationId xmlns:p14="http://schemas.microsoft.com/office/powerpoint/2010/main" val="1018039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181" y="476672"/>
            <a:ext cx="9137847" cy="230856"/>
          </a:xfrm>
        </p:spPr>
        <p:txBody>
          <a:bodyPr>
            <a:normAutofit fontScale="90000"/>
          </a:bodyPr>
          <a:lstStyle/>
          <a:p>
            <a:r>
              <a:rPr lang="ja-JP" altLang="en-US" sz="1600" b="1" dirty="0">
                <a:latin typeface="Meiryo UI" panose="020B0604030504040204" pitchFamily="50" charset="-128"/>
                <a:ea typeface="Meiryo UI" panose="020B0604030504040204" pitchFamily="50" charset="-128"/>
              </a:rPr>
              <a:t>問</a:t>
            </a:r>
            <a:r>
              <a:rPr lang="en-US" altLang="ja-JP" sz="1600" b="1" dirty="0">
                <a:latin typeface="Meiryo UI" panose="020B0604030504040204" pitchFamily="50" charset="-128"/>
                <a:ea typeface="Meiryo UI" panose="020B0604030504040204" pitchFamily="50" charset="-128"/>
              </a:rPr>
              <a:t>1-2</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3</a:t>
            </a:r>
            <a:r>
              <a:rPr lang="ja-JP" altLang="en-US" sz="1600" b="1" dirty="0">
                <a:latin typeface="Meiryo UI" panose="020B0604030504040204" pitchFamily="50" charset="-128"/>
                <a:ea typeface="Meiryo UI" panose="020B0604030504040204" pitchFamily="50" charset="-128"/>
              </a:rPr>
              <a:t>．市町村独自の取組みを進めるための工夫や、他の市町村と連携して広域的に取り組んでいること</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主な取組み</a:t>
            </a:r>
            <a:r>
              <a:rPr lang="en-US" altLang="ja-JP" sz="1600" b="1" dirty="0">
                <a:latin typeface="Meiryo UI" panose="020B0604030504040204" pitchFamily="50" charset="-128"/>
                <a:ea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endParaRPr>
          </a:p>
        </p:txBody>
      </p:sp>
      <p:pic>
        <p:nvPicPr>
          <p:cNvPr id="6" name="図 5"/>
          <p:cNvPicPr>
            <a:picLocks noChangeAspect="1"/>
          </p:cNvPicPr>
          <p:nvPr/>
        </p:nvPicPr>
        <p:blipFill>
          <a:blip r:embed="rId3"/>
          <a:stretch>
            <a:fillRect/>
          </a:stretch>
        </p:blipFill>
        <p:spPr>
          <a:xfrm>
            <a:off x="24992" y="692696"/>
            <a:ext cx="9071634" cy="140220"/>
          </a:xfrm>
          <a:prstGeom prst="rect">
            <a:avLst/>
          </a:prstGeom>
        </p:spPr>
      </p:pic>
      <p:sp>
        <p:nvSpPr>
          <p:cNvPr id="33" name="スライド番号プレースホルダー 9"/>
          <p:cNvSpPr txBox="1">
            <a:spLocks/>
          </p:cNvSpPr>
          <p:nvPr/>
        </p:nvSpPr>
        <p:spPr>
          <a:xfrm>
            <a:off x="6857415" y="649904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1C2C60DF-5D73-46A2-8FFF-B4A756D3B2D0}" type="slidenum">
              <a:rPr lang="ja-JP" altLang="en-US" smtClean="0"/>
              <a:pPr/>
              <a:t>3</a:t>
            </a:fld>
            <a:endParaRPr lang="ja-JP" altLang="en-US" dirty="0"/>
          </a:p>
        </p:txBody>
      </p:sp>
      <p:graphicFrame>
        <p:nvGraphicFramePr>
          <p:cNvPr id="4" name="表 4">
            <a:extLst>
              <a:ext uri="{FF2B5EF4-FFF2-40B4-BE49-F238E27FC236}">
                <a16:creationId xmlns:a16="http://schemas.microsoft.com/office/drawing/2014/main" id="{C4557E99-6353-4A3F-A7E6-825841FAA242}"/>
              </a:ext>
            </a:extLst>
          </p:cNvPr>
          <p:cNvGraphicFramePr>
            <a:graphicFrameLocks noGrp="1"/>
          </p:cNvGraphicFramePr>
          <p:nvPr>
            <p:extLst>
              <p:ext uri="{D42A27DB-BD31-4B8C-83A1-F6EECF244321}">
                <p14:modId xmlns:p14="http://schemas.microsoft.com/office/powerpoint/2010/main" val="82123543"/>
              </p:ext>
            </p:extLst>
          </p:nvPr>
        </p:nvGraphicFramePr>
        <p:xfrm>
          <a:off x="56926" y="836712"/>
          <a:ext cx="9051578" cy="5969667"/>
        </p:xfrm>
        <a:graphic>
          <a:graphicData uri="http://schemas.openxmlformats.org/drawingml/2006/table">
            <a:tbl>
              <a:tblPr firstRow="1" firstCol="1" bandRow="1">
                <a:tableStyleId>{7DF18680-E054-41AD-8BC1-D1AEF772440D}</a:tableStyleId>
              </a:tblPr>
              <a:tblGrid>
                <a:gridCol w="770658">
                  <a:extLst>
                    <a:ext uri="{9D8B030D-6E8A-4147-A177-3AD203B41FA5}">
                      <a16:colId xmlns:a16="http://schemas.microsoft.com/office/drawing/2014/main" val="1567647077"/>
                    </a:ext>
                  </a:extLst>
                </a:gridCol>
                <a:gridCol w="5112568">
                  <a:extLst>
                    <a:ext uri="{9D8B030D-6E8A-4147-A177-3AD203B41FA5}">
                      <a16:colId xmlns:a16="http://schemas.microsoft.com/office/drawing/2014/main" val="488094748"/>
                    </a:ext>
                  </a:extLst>
                </a:gridCol>
                <a:gridCol w="1512168">
                  <a:extLst>
                    <a:ext uri="{9D8B030D-6E8A-4147-A177-3AD203B41FA5}">
                      <a16:colId xmlns:a16="http://schemas.microsoft.com/office/drawing/2014/main" val="2803764073"/>
                    </a:ext>
                  </a:extLst>
                </a:gridCol>
                <a:gridCol w="1656184">
                  <a:extLst>
                    <a:ext uri="{9D8B030D-6E8A-4147-A177-3AD203B41FA5}">
                      <a16:colId xmlns:a16="http://schemas.microsoft.com/office/drawing/2014/main" val="677094830"/>
                    </a:ext>
                  </a:extLst>
                </a:gridCol>
              </a:tblGrid>
              <a:tr h="604461">
                <a:tc>
                  <a:txBody>
                    <a:bodyPr/>
                    <a:lstStyle/>
                    <a:p>
                      <a:pPr algn="l"/>
                      <a:endParaRPr kumimoji="1" lang="ja-JP" altLang="en-US" sz="105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t>市町村独自で取組みを進めるための工夫</a:t>
                      </a:r>
                    </a:p>
                    <a:p>
                      <a:pPr algn="l"/>
                      <a:endParaRPr kumimoji="1" lang="ja-JP" altLang="en-US" sz="1050" dirty="0"/>
                    </a:p>
                  </a:txBody>
                  <a:tcPr/>
                </a:tc>
                <a:tc>
                  <a:txBody>
                    <a:bodyPr/>
                    <a:lstStyle/>
                    <a:p>
                      <a:pPr algn="l"/>
                      <a:r>
                        <a:rPr kumimoji="1" lang="ja-JP" altLang="en-US" sz="1050" dirty="0"/>
                        <a:t>他の市町村と連携して広域的に取り組んでいること</a:t>
                      </a:r>
                    </a:p>
                  </a:txBody>
                  <a:tcPr/>
                </a:tc>
                <a:tc>
                  <a:txBody>
                    <a:bodyPr/>
                    <a:lstStyle/>
                    <a:p>
                      <a:pPr algn="l"/>
                      <a:r>
                        <a:rPr kumimoji="1" lang="ja-JP" altLang="en-US" sz="1050" dirty="0"/>
                        <a:t>連携による広域的な取組みが必要または有効だと思う機能</a:t>
                      </a:r>
                    </a:p>
                  </a:txBody>
                  <a:tcPr/>
                </a:tc>
                <a:extLst>
                  <a:ext uri="{0D108BD9-81ED-4DB2-BD59-A6C34878D82A}">
                    <a16:rowId xmlns:a16="http://schemas.microsoft.com/office/drawing/2014/main" val="208460424"/>
                  </a:ext>
                </a:extLst>
              </a:tr>
              <a:tr h="234768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050" b="1" u="none" strike="noStrike" dirty="0">
                          <a:solidFill>
                            <a:schemeClr val="bg1"/>
                          </a:solidFill>
                          <a:effectLst/>
                        </a:rPr>
                        <a:t>①相談</a:t>
                      </a:r>
                    </a:p>
                    <a:p>
                      <a:pPr algn="l"/>
                      <a:endParaRPr kumimoji="1" lang="ja-JP" altLang="en-US" sz="1050" dirty="0"/>
                    </a:p>
                  </a:txBody>
                  <a:tcPr/>
                </a:tc>
                <a:tc>
                  <a:txBody>
                    <a:bodyPr/>
                    <a:lstStyle/>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・行政区ごとに障がい者基幹相談支援センターを設置し、身近な地域で相談できる体制を確保。</a:t>
                      </a:r>
                      <a:endParaRPr kumimoji="1" lang="en-US" altLang="ja-JP" sz="1050" dirty="0">
                        <a:latin typeface="Meiryo UI" panose="020B0604030504040204" pitchFamily="50" charset="-128"/>
                        <a:ea typeface="Meiryo UI" panose="020B0604030504040204" pitchFamily="50" charset="-128"/>
                      </a:endParaRP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・基幹相談支援センター、計画相談支援、地域相談支援で実施。</a:t>
                      </a: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・各区基幹相談支援センターを設置し、地域移行コーディネーターを配置。</a:t>
                      </a:r>
                      <a:endParaRPr kumimoji="1" lang="en-US" altLang="ja-JP" sz="1050" dirty="0">
                        <a:latin typeface="Meiryo UI" panose="020B0604030504040204" pitchFamily="50" charset="-128"/>
                        <a:ea typeface="Meiryo UI" panose="020B0604030504040204" pitchFamily="50" charset="-128"/>
                      </a:endParaRP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・中学校区割で各地域に委託相談を設置し、相談を担っている。</a:t>
                      </a:r>
                      <a:endParaRPr kumimoji="1" lang="en-US" altLang="ja-JP" sz="1050" dirty="0">
                        <a:latin typeface="Meiryo UI" panose="020B0604030504040204" pitchFamily="50" charset="-128"/>
                        <a:ea typeface="Meiryo UI" panose="020B0604030504040204" pitchFamily="50" charset="-128"/>
                      </a:endParaRP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・重層的な相談支援体制整備のため、その担うべき役割を基幹相談支援センター、委託事業所と定期的な協議を行っている。</a:t>
                      </a: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・令和５年度に基幹相談支援センター、委託相談支援事業所、市で協議を行い、令和６年度より、緊急時の事前登録の届出を開始。</a:t>
                      </a:r>
                      <a:endParaRPr kumimoji="1" lang="en-US" altLang="ja-JP" sz="1050" dirty="0">
                        <a:latin typeface="Meiryo UI" panose="020B0604030504040204" pitchFamily="50" charset="-128"/>
                        <a:ea typeface="Meiryo UI" panose="020B0604030504040204" pitchFamily="50" charset="-128"/>
                      </a:endParaRPr>
                    </a:p>
                    <a:p>
                      <a:pPr marL="87313" marR="0" lvl="0" indent="-87313" algn="l" defTabSz="685800" rtl="0" eaLnBrk="1" fontAlgn="auto" latinLnBrk="0" hangingPunct="1">
                        <a:lnSpc>
                          <a:spcPct val="100000"/>
                        </a:lnSpc>
                        <a:spcBef>
                          <a:spcPts val="60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・市域の相談支援事業所に対し、学識経験者によるスーパーバイズ（</a:t>
                      </a:r>
                      <a:r>
                        <a:rPr kumimoji="1" lang="en-US" altLang="ja-JP" sz="1050" dirty="0">
                          <a:latin typeface="Meiryo UI" panose="020B0604030504040204" pitchFamily="50" charset="-128"/>
                          <a:ea typeface="Meiryo UI" panose="020B0604030504040204" pitchFamily="50" charset="-128"/>
                        </a:rPr>
                        <a:t>SV</a:t>
                      </a:r>
                      <a:r>
                        <a:rPr kumimoji="1" lang="ja-JP" altLang="en-US" sz="1050" dirty="0">
                          <a:latin typeface="Meiryo UI" panose="020B0604030504040204" pitchFamily="50" charset="-128"/>
                          <a:ea typeface="Meiryo UI" panose="020B0604030504040204" pitchFamily="50" charset="-128"/>
                        </a:rPr>
                        <a:t>事業）及び弁護士による法律支援事業を毎月</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回実施。</a:t>
                      </a:r>
                    </a:p>
                  </a:txBody>
                  <a:tcPr/>
                </a:tc>
                <a:tc>
                  <a:txBody>
                    <a:bodyPr/>
                    <a:lstStyle/>
                    <a:p>
                      <a:pPr marL="87313" indent="-87313" algn="l"/>
                      <a:r>
                        <a:rPr kumimoji="1" lang="ja-JP" altLang="en-US" sz="1050" dirty="0">
                          <a:latin typeface="Meiryo UI" panose="020B0604030504040204" pitchFamily="50" charset="-128"/>
                          <a:ea typeface="Meiryo UI" panose="020B0604030504040204" pitchFamily="50" charset="-128"/>
                        </a:rPr>
                        <a:t>・地域生活支援事業の相談支援事業を近隣自治体と共同で委託。</a:t>
                      </a:r>
                      <a:endParaRPr kumimoji="1" lang="en-US" altLang="ja-JP" sz="1050" dirty="0">
                        <a:latin typeface="Meiryo UI" panose="020B0604030504040204" pitchFamily="50" charset="-128"/>
                        <a:ea typeface="Meiryo UI" panose="020B0604030504040204" pitchFamily="50" charset="-128"/>
                      </a:endParaRPr>
                    </a:p>
                    <a:p>
                      <a:pPr marL="87313" indent="-87313" algn="l"/>
                      <a:endParaRPr kumimoji="1" lang="en-US" altLang="ja-JP" sz="1050" dirty="0">
                        <a:latin typeface="Meiryo UI" panose="020B0604030504040204" pitchFamily="50" charset="-128"/>
                        <a:ea typeface="Meiryo UI" panose="020B0604030504040204" pitchFamily="50" charset="-128"/>
                      </a:endParaRPr>
                    </a:p>
                    <a:p>
                      <a:pPr marL="87313" indent="-87313" algn="l"/>
                      <a:r>
                        <a:rPr kumimoji="1" lang="ja-JP" altLang="en-US" sz="1050" dirty="0">
                          <a:latin typeface="Meiryo UI" panose="020B0604030504040204" pitchFamily="50" charset="-128"/>
                          <a:ea typeface="Meiryo UI" panose="020B0604030504040204" pitchFamily="50" charset="-128"/>
                        </a:rPr>
                        <a:t>・圏域でコーディネーター業務について共同設置。</a:t>
                      </a:r>
                    </a:p>
                    <a:p>
                      <a:pPr algn="l"/>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marL="87313" indent="-87313" algn="l"/>
                      <a:r>
                        <a:rPr kumimoji="1" lang="ja-JP" altLang="en-US" sz="1050" dirty="0">
                          <a:latin typeface="Meiryo UI" panose="020B0604030504040204" pitchFamily="50" charset="-128"/>
                          <a:ea typeface="Meiryo UI" panose="020B0604030504040204" pitchFamily="50" charset="-128"/>
                        </a:rPr>
                        <a:t>・拠点コーディネーターの情報共有など。</a:t>
                      </a:r>
                      <a:endParaRPr kumimoji="1" lang="en-US" altLang="ja-JP" sz="1050" dirty="0">
                        <a:latin typeface="Meiryo UI" panose="020B0604030504040204" pitchFamily="50" charset="-128"/>
                        <a:ea typeface="Meiryo UI" panose="020B0604030504040204" pitchFamily="50" charset="-128"/>
                      </a:endParaRPr>
                    </a:p>
                    <a:p>
                      <a:pPr marL="87313" indent="-87313" algn="l"/>
                      <a:endParaRPr kumimoji="1" lang="en-US" altLang="ja-JP" sz="1050" dirty="0">
                        <a:latin typeface="Meiryo UI" panose="020B0604030504040204" pitchFamily="50" charset="-128"/>
                        <a:ea typeface="Meiryo UI" panose="020B0604030504040204" pitchFamily="50" charset="-128"/>
                      </a:endParaRPr>
                    </a:p>
                    <a:p>
                      <a:pPr marL="87313" indent="-87313" algn="l"/>
                      <a:r>
                        <a:rPr kumimoji="1" lang="ja-JP" altLang="en-US" sz="1050" dirty="0">
                          <a:latin typeface="Meiryo UI" panose="020B0604030504040204" pitchFamily="50" charset="-128"/>
                          <a:ea typeface="Meiryo UI" panose="020B0604030504040204" pitchFamily="50" charset="-128"/>
                        </a:rPr>
                        <a:t>・情報連携シート等を活用し広域的な連携体制の強化につながる取組みが必要であると考える。</a:t>
                      </a:r>
                      <a:endParaRPr kumimoji="1" lang="en-US" altLang="ja-JP"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14074338"/>
                  </a:ext>
                </a:extLst>
              </a:tr>
              <a:tr h="2599428">
                <a:tc>
                  <a:txBody>
                    <a:bodyPr/>
                    <a:lstStyle/>
                    <a:p>
                      <a:pPr algn="l"/>
                      <a:r>
                        <a:rPr kumimoji="1" lang="ja-JP" altLang="en-US" sz="1050" dirty="0"/>
                        <a:t>②緊急時の受入・対応</a:t>
                      </a:r>
                    </a:p>
                  </a:txBody>
                  <a:tcPr/>
                </a:tc>
                <a:tc>
                  <a:txBody>
                    <a:bodyPr/>
                    <a:lstStyle/>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・障がい者夜間・休日等緊急時支援事業の運用。</a:t>
                      </a: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・利用契約をしている短期入所事業所に事前登録し夜間・休日の受け入れ等（委託事業）。</a:t>
                      </a: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・障がい者入所支援施設と緊急時の居室確保について委託契約を締結。</a:t>
                      </a: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・障害者緊急時居室確保事業を実施。</a:t>
                      </a: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・虐待対応のための緊急一時保護事業と一体的に運営。</a:t>
                      </a: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・短期入所等を活用した緊急受入体制等を確保した上で、介護者の急病や障がい者の状態変化等の緊急時の受入れや医療機関への連絡等の必要な対応を行う。</a:t>
                      </a: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・緊急短期入所事業として、緊急時の受け入れ対応を市全域で実施。</a:t>
                      </a: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・短期入所　市内事業所６か所、市外の事業所（グループホームでの短期入所）も活用。居宅介護も利用。医療機関（精神科、要医療的ケア）</a:t>
                      </a:r>
                      <a:endParaRPr kumimoji="1" lang="en-US" altLang="ja-JP" sz="1050" dirty="0">
                        <a:latin typeface="Meiryo UI" panose="020B0604030504040204" pitchFamily="50" charset="-128"/>
                        <a:ea typeface="Meiryo UI" panose="020B0604030504040204" pitchFamily="50" charset="-128"/>
                      </a:endParaRP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・介護する者が急病等により、障がい者のケアができず日常生活が危ぶまれる時に障がい者を介護する者の配置を行う事業を実施。（事前登録制）</a:t>
                      </a: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・要支援対象者</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世帯含む</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の情報を相談支援事業所と障がい福祉サービス事業所が連携し、緊急時に必要な支援、対応できる連携体制を整えるよう努めている。</a:t>
                      </a:r>
                      <a:endParaRPr kumimoji="1" lang="en-US" altLang="ja-JP" sz="1050" dirty="0">
                        <a:latin typeface="Meiryo UI" panose="020B0604030504040204" pitchFamily="50" charset="-128"/>
                        <a:ea typeface="Meiryo UI" panose="020B0604030504040204" pitchFamily="50" charset="-128"/>
                      </a:endParaRPr>
                    </a:p>
                  </a:txBody>
                  <a:tcPr/>
                </a:tc>
                <a:tc>
                  <a:txBody>
                    <a:bodyPr/>
                    <a:lstStyle/>
                    <a:p>
                      <a:pPr marL="87313" indent="-87313" algn="l"/>
                      <a:r>
                        <a:rPr kumimoji="1" lang="ja-JP" altLang="en-US" sz="1050" dirty="0">
                          <a:latin typeface="Meiryo UI" panose="020B0604030504040204" pitchFamily="50" charset="-128"/>
                          <a:ea typeface="Meiryo UI" panose="020B0604030504040204" pitchFamily="50" charset="-128"/>
                        </a:rPr>
                        <a:t>・近隣自治体と合同で入所施設の一室を確保。</a:t>
                      </a:r>
                    </a:p>
                    <a:p>
                      <a:pPr marL="87313" indent="-87313" algn="l"/>
                      <a:endParaRPr kumimoji="1" lang="en-US" altLang="ja-JP" sz="1050" dirty="0">
                        <a:latin typeface="Meiryo UI" panose="020B0604030504040204" pitchFamily="50" charset="-128"/>
                        <a:ea typeface="Meiryo UI" panose="020B0604030504040204" pitchFamily="50" charset="-128"/>
                      </a:endParaRPr>
                    </a:p>
                    <a:p>
                      <a:pPr marL="87313" indent="-87313" algn="l"/>
                      <a:r>
                        <a:rPr kumimoji="1" lang="ja-JP" altLang="en-US" sz="1050" dirty="0">
                          <a:latin typeface="Meiryo UI" panose="020B0604030504040204" pitchFamily="50" charset="-128"/>
                          <a:ea typeface="Meiryo UI" panose="020B0604030504040204" pitchFamily="50" charset="-128"/>
                        </a:rPr>
                        <a:t>・近隣自治体と圏域実施することで、居室確保にかかる費用負担の軽減を図っている。</a:t>
                      </a:r>
                    </a:p>
                    <a:p>
                      <a:pPr marL="87313" indent="-87313" algn="l"/>
                      <a:endParaRPr kumimoji="1" lang="en-US" altLang="ja-JP" sz="1050" dirty="0">
                        <a:latin typeface="Meiryo UI" panose="020B0604030504040204" pitchFamily="50" charset="-128"/>
                        <a:ea typeface="Meiryo UI" panose="020B0604030504040204" pitchFamily="50" charset="-128"/>
                      </a:endParaRPr>
                    </a:p>
                    <a:p>
                      <a:pPr marL="87313" indent="-87313" algn="l"/>
                      <a:r>
                        <a:rPr kumimoji="1" lang="ja-JP" altLang="en-US" sz="1050" dirty="0">
                          <a:latin typeface="Meiryo UI" panose="020B0604030504040204" pitchFamily="50" charset="-128"/>
                          <a:ea typeface="Meiryo UI" panose="020B0604030504040204" pitchFamily="50" charset="-128"/>
                        </a:rPr>
                        <a:t>・近隣自治体と連携して緊急時の受け入れ先となる短期入所先を確保。</a:t>
                      </a:r>
                    </a:p>
                  </a:txBody>
                  <a:tcPr/>
                </a:tc>
                <a:tc>
                  <a:txBody>
                    <a:bodyPr/>
                    <a:lstStyle/>
                    <a:p>
                      <a:pPr marL="87313" marR="0" lvl="0" indent="-87313"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・市町村単位では特に「強度行動障がいを有する方医療的ケアが必要な方」の</a:t>
                      </a:r>
                      <a:r>
                        <a:rPr kumimoji="1" lang="ja-JP" altLang="en-US" sz="1050" b="1" dirty="0">
                          <a:latin typeface="Meiryo UI" panose="020B0604030504040204" pitchFamily="50" charset="-128"/>
                          <a:ea typeface="Meiryo UI" panose="020B0604030504040204" pitchFamily="50" charset="-128"/>
                        </a:rPr>
                        <a:t>緊急時の受入れ</a:t>
                      </a:r>
                      <a:r>
                        <a:rPr kumimoji="1" lang="ja-JP" altLang="en-US" sz="1050" dirty="0">
                          <a:latin typeface="Meiryo UI" panose="020B0604030504040204" pitchFamily="50" charset="-128"/>
                          <a:ea typeface="Meiryo UI" panose="020B0604030504040204" pitchFamily="50" charset="-128"/>
                        </a:rPr>
                        <a:t>や体験の場を確保することが困難であるため、広域的な調整が望まれる。</a:t>
                      </a:r>
                      <a:endParaRPr kumimoji="1" lang="en-US" altLang="ja-JP" sz="1050" dirty="0">
                        <a:latin typeface="Meiryo UI" panose="020B0604030504040204" pitchFamily="50" charset="-128"/>
                        <a:ea typeface="Meiryo UI" panose="020B0604030504040204" pitchFamily="50" charset="-128"/>
                      </a:endParaRPr>
                    </a:p>
                    <a:p>
                      <a:pPr marL="87313" marR="0" lvl="0" indent="-87313" algn="l" defTabSz="685800" rtl="0" eaLnBrk="1" fontAlgn="auto" latinLnBrk="0" hangingPunct="1">
                        <a:lnSpc>
                          <a:spcPct val="100000"/>
                        </a:lnSpc>
                        <a:spcBef>
                          <a:spcPts val="0"/>
                        </a:spcBef>
                        <a:spcAft>
                          <a:spcPts val="0"/>
                        </a:spcAft>
                        <a:buClrTx/>
                        <a:buSzTx/>
                        <a:buFontTx/>
                        <a:buNone/>
                        <a:tabLst/>
                        <a:defRPr/>
                      </a:pPr>
                      <a:endParaRPr kumimoji="1" lang="en-US" altLang="ja-JP" sz="1050" dirty="0">
                        <a:latin typeface="Meiryo UI" panose="020B0604030504040204" pitchFamily="50" charset="-128"/>
                        <a:ea typeface="Meiryo UI" panose="020B0604030504040204" pitchFamily="50" charset="-128"/>
                      </a:endParaRPr>
                    </a:p>
                    <a:p>
                      <a:pPr marL="87313" indent="-87313" algn="l"/>
                      <a:r>
                        <a:rPr kumimoji="1" lang="ja-JP" altLang="en-US" sz="1050" dirty="0">
                          <a:latin typeface="Meiryo UI" panose="020B0604030504040204" pitchFamily="50" charset="-128"/>
                          <a:ea typeface="Meiryo UI" panose="020B0604030504040204" pitchFamily="50" charset="-128"/>
                        </a:rPr>
                        <a:t>・緊急時の受入れ・対応について、使用頻度は高くないため、もっと広域・合同で確保する仕組みがあってもよいのではないか。</a:t>
                      </a:r>
                    </a:p>
                    <a:p>
                      <a:pPr algn="l"/>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26833073"/>
                  </a:ext>
                </a:extLst>
              </a:tr>
            </a:tbl>
          </a:graphicData>
        </a:graphic>
      </p:graphicFrame>
      <p:sp>
        <p:nvSpPr>
          <p:cNvPr id="9" name="スライド番号プレースホルダー 9">
            <a:extLst>
              <a:ext uri="{FF2B5EF4-FFF2-40B4-BE49-F238E27FC236}">
                <a16:creationId xmlns:a16="http://schemas.microsoft.com/office/drawing/2014/main" id="{708068A7-EAC5-4E63-A303-948B281EE86C}"/>
              </a:ext>
            </a:extLst>
          </p:cNvPr>
          <p:cNvSpPr txBox="1">
            <a:spLocks/>
          </p:cNvSpPr>
          <p:nvPr/>
        </p:nvSpPr>
        <p:spPr>
          <a:xfrm>
            <a:off x="7010400" y="649287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t>３</a:t>
            </a:r>
          </a:p>
        </p:txBody>
      </p:sp>
      <p:sp>
        <p:nvSpPr>
          <p:cNvPr id="11" name="タイトル 1">
            <a:extLst>
              <a:ext uri="{FF2B5EF4-FFF2-40B4-BE49-F238E27FC236}">
                <a16:creationId xmlns:a16="http://schemas.microsoft.com/office/drawing/2014/main" id="{6CB9D9F0-58AF-48F2-9C82-77CA06AF45AE}"/>
              </a:ext>
            </a:extLst>
          </p:cNvPr>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地域生活支援拠点等に係るアンケート結果（概要）</a:t>
            </a:r>
          </a:p>
        </p:txBody>
      </p:sp>
      <p:sp>
        <p:nvSpPr>
          <p:cNvPr id="12" name="テキスト ボックス 11">
            <a:extLst>
              <a:ext uri="{FF2B5EF4-FFF2-40B4-BE49-F238E27FC236}">
                <a16:creationId xmlns:a16="http://schemas.microsoft.com/office/drawing/2014/main" id="{C6F190DA-4BB1-463F-B83C-865C6A6D19CC}"/>
              </a:ext>
            </a:extLst>
          </p:cNvPr>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資料４</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67659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181" y="476673"/>
            <a:ext cx="9137846" cy="212228"/>
          </a:xfrm>
        </p:spPr>
        <p:txBody>
          <a:bodyPr>
            <a:noAutofit/>
          </a:bodyPr>
          <a:lstStyle/>
          <a:p>
            <a:r>
              <a:rPr lang="ja-JP" altLang="en-US" sz="1400" b="1" dirty="0">
                <a:latin typeface="Meiryo UI" panose="020B0604030504040204" pitchFamily="50" charset="-128"/>
                <a:ea typeface="Meiryo UI" panose="020B0604030504040204" pitchFamily="50" charset="-128"/>
              </a:rPr>
              <a:t>問</a:t>
            </a:r>
            <a:r>
              <a:rPr lang="en-US" altLang="ja-JP" sz="1400" b="1" dirty="0">
                <a:latin typeface="Meiryo UI" panose="020B0604030504040204" pitchFamily="50" charset="-128"/>
                <a:ea typeface="Meiryo UI" panose="020B0604030504040204" pitchFamily="50" charset="-128"/>
              </a:rPr>
              <a:t>1-2</a:t>
            </a: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3</a:t>
            </a:r>
            <a:r>
              <a:rPr lang="ja-JP" altLang="en-US" sz="1400" b="1" dirty="0">
                <a:latin typeface="Meiryo UI" panose="020B0604030504040204" pitchFamily="50" charset="-128"/>
                <a:ea typeface="Meiryo UI" panose="020B0604030504040204" pitchFamily="50" charset="-128"/>
              </a:rPr>
              <a:t>．市町村独自の取組みを進めるための工夫や、他の市町村と連携して広域的に取り組んでいること</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主な取組み</a:t>
            </a:r>
            <a:r>
              <a:rPr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pic>
        <p:nvPicPr>
          <p:cNvPr id="6" name="図 5"/>
          <p:cNvPicPr>
            <a:picLocks noChangeAspect="1"/>
          </p:cNvPicPr>
          <p:nvPr/>
        </p:nvPicPr>
        <p:blipFill>
          <a:blip r:embed="rId3"/>
          <a:stretch>
            <a:fillRect/>
          </a:stretch>
        </p:blipFill>
        <p:spPr>
          <a:xfrm>
            <a:off x="24992" y="692696"/>
            <a:ext cx="9071634" cy="140220"/>
          </a:xfrm>
          <a:prstGeom prst="rect">
            <a:avLst/>
          </a:prstGeom>
        </p:spPr>
      </p:pic>
      <p:sp>
        <p:nvSpPr>
          <p:cNvPr id="21" name="テキスト ボックス 20"/>
          <p:cNvSpPr txBox="1"/>
          <p:nvPr/>
        </p:nvSpPr>
        <p:spPr>
          <a:xfrm>
            <a:off x="7513196" y="1370040"/>
            <a:ext cx="1624163" cy="246221"/>
          </a:xfrm>
          <a:prstGeom prst="rect">
            <a:avLst/>
          </a:prstGeom>
          <a:noFill/>
        </p:spPr>
        <p:txBody>
          <a:bodyPr wrap="none" rtlCol="0">
            <a:spAutoFit/>
          </a:bodyPr>
          <a:lstStyle/>
          <a:p>
            <a:r>
              <a:rPr kumimoji="1" lang="ja-JP" altLang="en-US" sz="1000" dirty="0"/>
              <a:t>＜</a:t>
            </a:r>
            <a:r>
              <a:rPr kumimoji="1" lang="en-US" altLang="ja-JP" sz="1000" dirty="0"/>
              <a:t>R6</a:t>
            </a:r>
            <a:r>
              <a:rPr kumimoji="1" lang="ja-JP" altLang="en-US" sz="1000" dirty="0"/>
              <a:t>大阪府アンケート＞</a:t>
            </a:r>
            <a:endParaRPr kumimoji="1" lang="ja-JP" altLang="en-US" sz="1100" dirty="0"/>
          </a:p>
        </p:txBody>
      </p:sp>
      <p:sp>
        <p:nvSpPr>
          <p:cNvPr id="33" name="スライド番号プレースホルダー 9"/>
          <p:cNvSpPr txBox="1">
            <a:spLocks/>
          </p:cNvSpPr>
          <p:nvPr/>
        </p:nvSpPr>
        <p:spPr>
          <a:xfrm>
            <a:off x="6857415" y="649904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1C2C60DF-5D73-46A2-8FFF-B4A756D3B2D0}" type="slidenum">
              <a:rPr lang="ja-JP" altLang="en-US" smtClean="0"/>
              <a:pPr/>
              <a:t>4</a:t>
            </a:fld>
            <a:endParaRPr lang="ja-JP" altLang="en-US" dirty="0"/>
          </a:p>
        </p:txBody>
      </p:sp>
      <p:graphicFrame>
        <p:nvGraphicFramePr>
          <p:cNvPr id="4" name="表 4">
            <a:extLst>
              <a:ext uri="{FF2B5EF4-FFF2-40B4-BE49-F238E27FC236}">
                <a16:creationId xmlns:a16="http://schemas.microsoft.com/office/drawing/2014/main" id="{C4557E99-6353-4A3F-A7E6-825841FAA242}"/>
              </a:ext>
            </a:extLst>
          </p:cNvPr>
          <p:cNvGraphicFramePr>
            <a:graphicFrameLocks noGrp="1"/>
          </p:cNvGraphicFramePr>
          <p:nvPr>
            <p:extLst>
              <p:ext uri="{D42A27DB-BD31-4B8C-83A1-F6EECF244321}">
                <p14:modId xmlns:p14="http://schemas.microsoft.com/office/powerpoint/2010/main" val="2571426736"/>
              </p:ext>
            </p:extLst>
          </p:nvPr>
        </p:nvGraphicFramePr>
        <p:xfrm>
          <a:off x="36182" y="836712"/>
          <a:ext cx="9013890" cy="5907656"/>
        </p:xfrm>
        <a:graphic>
          <a:graphicData uri="http://schemas.openxmlformats.org/drawingml/2006/table">
            <a:tbl>
              <a:tblPr firstRow="1" firstCol="1" bandRow="1">
                <a:tableStyleId>{7DF18680-E054-41AD-8BC1-D1AEF772440D}</a:tableStyleId>
              </a:tblPr>
              <a:tblGrid>
                <a:gridCol w="960872">
                  <a:extLst>
                    <a:ext uri="{9D8B030D-6E8A-4147-A177-3AD203B41FA5}">
                      <a16:colId xmlns:a16="http://schemas.microsoft.com/office/drawing/2014/main" val="1567647077"/>
                    </a:ext>
                  </a:extLst>
                </a:gridCol>
                <a:gridCol w="4223018">
                  <a:extLst>
                    <a:ext uri="{9D8B030D-6E8A-4147-A177-3AD203B41FA5}">
                      <a16:colId xmlns:a16="http://schemas.microsoft.com/office/drawing/2014/main" val="488094748"/>
                    </a:ext>
                  </a:extLst>
                </a:gridCol>
                <a:gridCol w="2160240">
                  <a:extLst>
                    <a:ext uri="{9D8B030D-6E8A-4147-A177-3AD203B41FA5}">
                      <a16:colId xmlns:a16="http://schemas.microsoft.com/office/drawing/2014/main" val="1625345121"/>
                    </a:ext>
                  </a:extLst>
                </a:gridCol>
                <a:gridCol w="1669760">
                  <a:extLst>
                    <a:ext uri="{9D8B030D-6E8A-4147-A177-3AD203B41FA5}">
                      <a16:colId xmlns:a16="http://schemas.microsoft.com/office/drawing/2014/main" val="677094830"/>
                    </a:ext>
                  </a:extLst>
                </a:gridCol>
              </a:tblGrid>
              <a:tr h="573656">
                <a:tc>
                  <a:txBody>
                    <a:bodyPr/>
                    <a:lstStyle/>
                    <a:p>
                      <a:pPr algn="l"/>
                      <a:endParaRPr kumimoji="1" lang="ja-JP" altLang="en-US" sz="1050" dirty="0"/>
                    </a:p>
                  </a:txBody>
                  <a:tcPr/>
                </a:tc>
                <a:tc>
                  <a:txBody>
                    <a:bodyPr/>
                    <a:lstStyle/>
                    <a:p>
                      <a:pPr algn="l"/>
                      <a:r>
                        <a:rPr kumimoji="1" lang="ja-JP" altLang="en-US" sz="1050" dirty="0"/>
                        <a:t>市町村独自で取組みを進めるための工夫</a:t>
                      </a:r>
                    </a:p>
                  </a:txBody>
                  <a:tcPr/>
                </a:tc>
                <a:tc>
                  <a:txBody>
                    <a:bodyPr/>
                    <a:lstStyle/>
                    <a:p>
                      <a:pPr algn="l"/>
                      <a:r>
                        <a:rPr kumimoji="1" lang="ja-JP" altLang="en-US" sz="1050" dirty="0"/>
                        <a:t>他の市町村と連携して広域的に取り組んでいること</a:t>
                      </a:r>
                    </a:p>
                  </a:txBody>
                  <a:tcPr/>
                </a:tc>
                <a:tc>
                  <a:txBody>
                    <a:bodyPr/>
                    <a:lstStyle/>
                    <a:p>
                      <a:pPr algn="l"/>
                      <a:r>
                        <a:rPr kumimoji="1" lang="ja-JP" altLang="en-US" sz="1050" dirty="0"/>
                        <a:t>連携による広域的な取組みが必要または有効だと思う機能</a:t>
                      </a:r>
                    </a:p>
                  </a:txBody>
                  <a:tcPr/>
                </a:tc>
                <a:extLst>
                  <a:ext uri="{0D108BD9-81ED-4DB2-BD59-A6C34878D82A}">
                    <a16:rowId xmlns:a16="http://schemas.microsoft.com/office/drawing/2014/main" val="208460424"/>
                  </a:ext>
                </a:extLst>
              </a:tr>
              <a:tr h="183495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050" b="1" u="none" strike="noStrike" dirty="0">
                          <a:solidFill>
                            <a:schemeClr val="bg1"/>
                          </a:solidFill>
                          <a:effectLst/>
                        </a:rPr>
                        <a:t>③体験の機会・場</a:t>
                      </a:r>
                    </a:p>
                    <a:p>
                      <a:pPr algn="l"/>
                      <a:endParaRPr kumimoji="1" lang="ja-JP" altLang="en-US" sz="1050" dirty="0"/>
                    </a:p>
                  </a:txBody>
                  <a:tcPr/>
                </a:tc>
                <a:tc>
                  <a:txBody>
                    <a:bodyPr/>
                    <a:lstStyle/>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・一人暮らし体験支援事業および施設入所者地域生活移行促進事業の運用。</a:t>
                      </a: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・空き部屋等を利用した宿泊体験（委託事業）、ウィークリーマンション等で単身生活体験（委託事業）を実施。</a:t>
                      </a: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・施設からの退所者と精神科病院からの退院者としていた対象者を、親元やグループホームからの自立希望者も対象者とすることとした。</a:t>
                      </a: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・市町村独自で単身生活の体験に係る支援事業を実施</a:t>
                      </a: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・生活介護・生活訓練・就Ｂ・短期入所（医療的ケア児含む）・児発（医療的ケア児含む）を整備。</a:t>
                      </a:r>
                      <a:endParaRPr kumimoji="1" lang="en-US" altLang="ja-JP" sz="1050" dirty="0">
                        <a:latin typeface="Meiryo UI" panose="020B0604030504040204" pitchFamily="50" charset="-128"/>
                        <a:ea typeface="Meiryo UI" panose="020B0604030504040204" pitchFamily="50" charset="-128"/>
                      </a:endParaRP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・障害者体験居室利用事業補助金にて、施設若しくは自宅以外の場所に宿泊して地域生活の体験を促進している。</a:t>
                      </a:r>
                      <a:endParaRPr kumimoji="1" lang="en-US" altLang="ja-JP" sz="1050" dirty="0">
                        <a:latin typeface="Meiryo UI" panose="020B0604030504040204" pitchFamily="50" charset="-128"/>
                        <a:ea typeface="Meiryo UI" panose="020B0604030504040204" pitchFamily="50" charset="-128"/>
                      </a:endParaRPr>
                    </a:p>
                    <a:p>
                      <a:pPr algn="l">
                        <a:spcBef>
                          <a:spcPts val="600"/>
                        </a:spcBef>
                      </a:pPr>
                      <a:endParaRPr kumimoji="1" lang="en-US" altLang="ja-JP" sz="1050" dirty="0">
                        <a:latin typeface="Meiryo UI" panose="020B0604030504040204" pitchFamily="50" charset="-128"/>
                        <a:ea typeface="Meiryo UI" panose="020B0604030504040204" pitchFamily="50" charset="-128"/>
                      </a:endParaRPr>
                    </a:p>
                  </a:txBody>
                  <a:tcPr/>
                </a:tc>
                <a:tc>
                  <a:txBody>
                    <a:bodyPr/>
                    <a:lstStyle/>
                    <a:p>
                      <a:pPr marL="87313" indent="-87313" algn="l"/>
                      <a:r>
                        <a:rPr kumimoji="1" lang="ja-JP" altLang="en-US" sz="1050" dirty="0">
                          <a:latin typeface="Meiryo UI" panose="020B0604030504040204" pitchFamily="50" charset="-128"/>
                          <a:ea typeface="Meiryo UI" panose="020B0604030504040204" pitchFamily="50" charset="-128"/>
                        </a:rPr>
                        <a:t>・近隣市町の新規事業所とのネットワークも拡大をしながら、必要に応じて事業所に依頼し、マッチングできれば継続して利用できるように調整。</a:t>
                      </a:r>
                      <a:endParaRPr kumimoji="1" lang="en-US" altLang="ja-JP" sz="1050" dirty="0">
                        <a:latin typeface="Meiryo UI" panose="020B0604030504040204" pitchFamily="50" charset="-128"/>
                        <a:ea typeface="Meiryo UI" panose="020B0604030504040204" pitchFamily="50" charset="-128"/>
                      </a:endParaRPr>
                    </a:p>
                    <a:p>
                      <a:pPr marL="87313" indent="-87313" algn="l"/>
                      <a:endParaRPr kumimoji="1" lang="ja-JP" altLang="en-US" sz="1050" dirty="0">
                        <a:latin typeface="Meiryo UI" panose="020B0604030504040204" pitchFamily="50" charset="-128"/>
                        <a:ea typeface="Meiryo UI" panose="020B0604030504040204" pitchFamily="50" charset="-128"/>
                      </a:endParaRPr>
                    </a:p>
                    <a:p>
                      <a:pPr marL="87313" indent="-87313" algn="l"/>
                      <a:r>
                        <a:rPr kumimoji="1" lang="ja-JP" altLang="en-US" sz="1050" dirty="0">
                          <a:latin typeface="Meiryo UI" panose="020B0604030504040204" pitchFamily="50" charset="-128"/>
                          <a:ea typeface="Meiryo UI" panose="020B0604030504040204" pitchFamily="50" charset="-128"/>
                        </a:rPr>
                        <a:t>・グループホーム体験の場を実施し、グループホームへの入居を促進し、知的障がい者の自立生活を支援。</a:t>
                      </a:r>
                    </a:p>
                  </a:txBody>
                  <a:tcPr/>
                </a:tc>
                <a:tc>
                  <a:txBody>
                    <a:bodyPr/>
                    <a:lstStyle/>
                    <a:p>
                      <a:pPr marL="87313" indent="-87313" algn="l"/>
                      <a:r>
                        <a:rPr kumimoji="1" lang="ja-JP" altLang="en-US" sz="1050" dirty="0">
                          <a:latin typeface="Meiryo UI" panose="020B0604030504040204" pitchFamily="50" charset="-128"/>
                          <a:ea typeface="Meiryo UI" panose="020B0604030504040204" pitchFamily="50" charset="-128"/>
                        </a:rPr>
                        <a:t>・市町村単位では特に「強度行動障がいを有する方医療的ケアが必要な方」の緊急時の受入れや</a:t>
                      </a:r>
                      <a:r>
                        <a:rPr kumimoji="1" lang="ja-JP" altLang="en-US" sz="1050" b="1" dirty="0">
                          <a:latin typeface="Meiryo UI" panose="020B0604030504040204" pitchFamily="50" charset="-128"/>
                          <a:ea typeface="Meiryo UI" panose="020B0604030504040204" pitchFamily="50" charset="-128"/>
                        </a:rPr>
                        <a:t>体験の場</a:t>
                      </a:r>
                      <a:r>
                        <a:rPr kumimoji="1" lang="ja-JP" altLang="en-US" sz="1050" dirty="0">
                          <a:latin typeface="Meiryo UI" panose="020B0604030504040204" pitchFamily="50" charset="-128"/>
                          <a:ea typeface="Meiryo UI" panose="020B0604030504040204" pitchFamily="50" charset="-128"/>
                        </a:rPr>
                        <a:t>を確保することが困難であるため、広域的な調整が望まれる。（再掲）</a:t>
                      </a:r>
                    </a:p>
                  </a:txBody>
                  <a:tcPr/>
                </a:tc>
                <a:extLst>
                  <a:ext uri="{0D108BD9-81ED-4DB2-BD59-A6C34878D82A}">
                    <a16:rowId xmlns:a16="http://schemas.microsoft.com/office/drawing/2014/main" val="614074338"/>
                  </a:ext>
                </a:extLst>
              </a:tr>
              <a:tr h="2631584">
                <a:tc>
                  <a:txBody>
                    <a:bodyPr/>
                    <a:lstStyle/>
                    <a:p>
                      <a:pPr algn="l" fontAlgn="ctr"/>
                      <a:r>
                        <a:rPr lang="ja-JP" altLang="en-US" sz="1050" b="1" u="none" strike="noStrike" dirty="0">
                          <a:solidFill>
                            <a:schemeClr val="bg1"/>
                          </a:solidFill>
                          <a:effectLst/>
                        </a:rPr>
                        <a:t>④専門的人材の確保・養成等</a:t>
                      </a:r>
                      <a:endParaRPr kumimoji="1" lang="ja-JP" altLang="en-US" sz="1050" dirty="0"/>
                    </a:p>
                  </a:txBody>
                  <a:tcPr/>
                </a:tc>
                <a:tc>
                  <a:txBody>
                    <a:bodyPr/>
                    <a:lstStyle/>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・相談支援専門員に対する研修および専門的な観点から助言等を行うスーパーバイザーの派遣を行う、障がい者相談支援調整事業の運用。</a:t>
                      </a: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・弁護士・司法書士など専門家相談を実施、相談支援事業所の人材育成にかかる研修を実施。</a:t>
                      </a: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・市町村独自で相談支援従事者研修補助金及び特定相談支援事業所開設補助金制度を</a:t>
                      </a:r>
                      <a:r>
                        <a:rPr kumimoji="1" lang="ja-JP" altLang="en-US" sz="1050" dirty="0">
                          <a:solidFill>
                            <a:schemeClr val="tx1"/>
                          </a:solidFill>
                          <a:latin typeface="Meiryo UI" panose="020B0604030504040204" pitchFamily="50" charset="-128"/>
                          <a:ea typeface="Meiryo UI" panose="020B0604030504040204" pitchFamily="50" charset="-128"/>
                        </a:rPr>
                        <a:t>実施。</a:t>
                      </a: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・地域のケアマネと連携し研修会を開催。主任相談支援専門員連絡会にも参加し、人材育成のための取り組みを行っている。</a:t>
                      </a:r>
                      <a:endParaRPr kumimoji="1" lang="en-US" altLang="ja-JP" sz="1050" dirty="0">
                        <a:latin typeface="Meiryo UI" panose="020B0604030504040204" pitchFamily="50" charset="-128"/>
                        <a:ea typeface="Meiryo UI" panose="020B0604030504040204" pitchFamily="50" charset="-128"/>
                      </a:endParaRP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・月に１回、市内相談支援専門員が参加する「相談支援ネットワーク」会議を実施し、事例検討等を行い、相談員の資質向上に努めている。</a:t>
                      </a: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・基幹相談支援センターに主任相談支援専門員、医療的ケアコーディネーターを配置。</a:t>
                      </a:r>
                      <a:endParaRPr kumimoji="1" lang="en-US" altLang="ja-JP" sz="1050" dirty="0">
                        <a:latin typeface="Meiryo UI" panose="020B0604030504040204" pitchFamily="50" charset="-128"/>
                        <a:ea typeface="Meiryo UI" panose="020B0604030504040204" pitchFamily="50" charset="-128"/>
                      </a:endParaRPr>
                    </a:p>
                    <a:p>
                      <a:pPr marL="87313" indent="-87313" algn="l">
                        <a:spcBef>
                          <a:spcPts val="600"/>
                        </a:spcBef>
                      </a:pPr>
                      <a:r>
                        <a:rPr kumimoji="1" lang="ja-JP" altLang="en-US" sz="1050" dirty="0">
                          <a:latin typeface="Meiryo UI" panose="020B0604030504040204" pitchFamily="50" charset="-128"/>
                          <a:ea typeface="Meiryo UI" panose="020B0604030504040204" pitchFamily="50" charset="-128"/>
                        </a:rPr>
                        <a:t>・自立支援協議会にて職員のスキルアップを目的にした研修会の実施を検討。</a:t>
                      </a:r>
                      <a:endParaRPr kumimoji="1" lang="en-US" altLang="ja-JP" sz="1050" dirty="0">
                        <a:latin typeface="Meiryo UI" panose="020B0604030504040204" pitchFamily="50" charset="-128"/>
                        <a:ea typeface="Meiryo UI" panose="020B0604030504040204" pitchFamily="50" charset="-128"/>
                      </a:endParaRPr>
                    </a:p>
                    <a:p>
                      <a:pPr algn="l">
                        <a:spcBef>
                          <a:spcPts val="600"/>
                        </a:spcBef>
                      </a:pP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marL="87313" indent="-87313" algn="l"/>
                      <a:r>
                        <a:rPr kumimoji="1" lang="ja-JP" altLang="en-US" sz="1050" dirty="0">
                          <a:latin typeface="Meiryo UI" panose="020B0604030504040204" pitchFamily="50" charset="-128"/>
                          <a:ea typeface="Meiryo UI" panose="020B0604030504040204" pitchFamily="50" charset="-128"/>
                        </a:rPr>
                        <a:t>・医療的ケアのコーディネーターについては、近隣市のコーディネーターと情報共有する場を設けている。</a:t>
                      </a:r>
                    </a:p>
                  </a:txBody>
                  <a:tcPr/>
                </a:tc>
                <a:tc>
                  <a:txBody>
                    <a:bodyPr/>
                    <a:lstStyle/>
                    <a:p>
                      <a:pPr marL="87313" indent="-87313" algn="l"/>
                      <a:r>
                        <a:rPr kumimoji="1" lang="ja-JP" altLang="en-US" sz="1050" dirty="0">
                          <a:latin typeface="Meiryo UI" panose="020B0604030504040204" pitchFamily="50" charset="-128"/>
                          <a:ea typeface="Meiryo UI" panose="020B0604030504040204" pitchFamily="50" charset="-128"/>
                        </a:rPr>
                        <a:t>・対象者の絶対数と専門性から医療的ケア児・者の支援には単独の市町村では継続が困難であるため、広域での取組みが必要と考えられる。</a:t>
                      </a:r>
                      <a:endParaRPr kumimoji="1" lang="en-US" altLang="ja-JP"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901888062"/>
                  </a:ext>
                </a:extLst>
              </a:tr>
            </a:tbl>
          </a:graphicData>
        </a:graphic>
      </p:graphicFrame>
      <p:sp>
        <p:nvSpPr>
          <p:cNvPr id="10" name="スライド番号プレースホルダー 9">
            <a:extLst>
              <a:ext uri="{FF2B5EF4-FFF2-40B4-BE49-F238E27FC236}">
                <a16:creationId xmlns:a16="http://schemas.microsoft.com/office/drawing/2014/main" id="{A11D6142-AA3F-41DD-BE39-7A46BB25F47F}"/>
              </a:ext>
            </a:extLst>
          </p:cNvPr>
          <p:cNvSpPr txBox="1">
            <a:spLocks/>
          </p:cNvSpPr>
          <p:nvPr/>
        </p:nvSpPr>
        <p:spPr>
          <a:xfrm>
            <a:off x="6897415" y="6379243"/>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t>４</a:t>
            </a:r>
          </a:p>
        </p:txBody>
      </p:sp>
      <p:sp>
        <p:nvSpPr>
          <p:cNvPr id="11" name="タイトル 1">
            <a:extLst>
              <a:ext uri="{FF2B5EF4-FFF2-40B4-BE49-F238E27FC236}">
                <a16:creationId xmlns:a16="http://schemas.microsoft.com/office/drawing/2014/main" id="{63FB3177-9EF5-483C-A47E-B3EE9B3EA495}"/>
              </a:ext>
            </a:extLst>
          </p:cNvPr>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地域生活支援拠点等に係るアンケート結果（概要）</a:t>
            </a:r>
          </a:p>
        </p:txBody>
      </p:sp>
      <p:sp>
        <p:nvSpPr>
          <p:cNvPr id="12" name="テキスト ボックス 11">
            <a:extLst>
              <a:ext uri="{FF2B5EF4-FFF2-40B4-BE49-F238E27FC236}">
                <a16:creationId xmlns:a16="http://schemas.microsoft.com/office/drawing/2014/main" id="{16B6A771-F018-4FED-B67F-4409EFB67622}"/>
              </a:ext>
            </a:extLst>
          </p:cNvPr>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資料４</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80793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182" y="476672"/>
            <a:ext cx="6480034" cy="272503"/>
          </a:xfrm>
        </p:spPr>
        <p:txBody>
          <a:bodyPr>
            <a:normAutofit fontScale="90000"/>
          </a:bodyPr>
          <a:lstStyle/>
          <a:p>
            <a:r>
              <a:rPr lang="ja-JP" altLang="en-US" sz="1600" b="1" dirty="0">
                <a:latin typeface="Meiryo UI" panose="020B0604030504040204" pitchFamily="50" charset="-128"/>
                <a:ea typeface="Meiryo UI" panose="020B0604030504040204" pitchFamily="50" charset="-128"/>
              </a:rPr>
              <a:t>問</a:t>
            </a:r>
            <a:r>
              <a:rPr lang="en-US" altLang="ja-JP" sz="1600" b="1" dirty="0">
                <a:latin typeface="Meiryo UI" panose="020B0604030504040204" pitchFamily="50" charset="-128"/>
                <a:ea typeface="Meiryo UI" panose="020B0604030504040204" pitchFamily="50" charset="-128"/>
              </a:rPr>
              <a:t>1-4</a:t>
            </a:r>
            <a:r>
              <a:rPr lang="ja-JP" altLang="en-US" sz="1600" b="1" dirty="0">
                <a:latin typeface="Meiryo UI" panose="020B0604030504040204" pitchFamily="50" charset="-128"/>
                <a:ea typeface="Meiryo UI" panose="020B0604030504040204" pitchFamily="50" charset="-128"/>
              </a:rPr>
              <a:t>．府の広域的な取組みが必要または有効だと思う機能（複数回答可）</a:t>
            </a:r>
            <a:endParaRPr kumimoji="1" lang="ja-JP" altLang="en-US" sz="1600" b="1" dirty="0">
              <a:latin typeface="Meiryo UI" panose="020B0604030504040204" pitchFamily="50" charset="-128"/>
              <a:ea typeface="Meiryo UI" panose="020B0604030504040204" pitchFamily="50" charset="-128"/>
            </a:endParaRPr>
          </a:p>
        </p:txBody>
      </p:sp>
      <p:pic>
        <p:nvPicPr>
          <p:cNvPr id="6" name="図 5"/>
          <p:cNvPicPr>
            <a:picLocks noChangeAspect="1"/>
          </p:cNvPicPr>
          <p:nvPr/>
        </p:nvPicPr>
        <p:blipFill>
          <a:blip r:embed="rId3"/>
          <a:stretch>
            <a:fillRect/>
          </a:stretch>
        </p:blipFill>
        <p:spPr>
          <a:xfrm>
            <a:off x="24992" y="692696"/>
            <a:ext cx="9071634" cy="140220"/>
          </a:xfrm>
          <a:prstGeom prst="rect">
            <a:avLst/>
          </a:prstGeom>
        </p:spPr>
      </p:pic>
      <p:sp>
        <p:nvSpPr>
          <p:cNvPr id="33" name="スライド番号プレースホルダー 9"/>
          <p:cNvSpPr txBox="1">
            <a:spLocks/>
          </p:cNvSpPr>
          <p:nvPr/>
        </p:nvSpPr>
        <p:spPr>
          <a:xfrm>
            <a:off x="6857415" y="649904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t>５</a:t>
            </a:r>
          </a:p>
        </p:txBody>
      </p:sp>
      <p:graphicFrame>
        <p:nvGraphicFramePr>
          <p:cNvPr id="10" name="表 9">
            <a:extLst>
              <a:ext uri="{FF2B5EF4-FFF2-40B4-BE49-F238E27FC236}">
                <a16:creationId xmlns:a16="http://schemas.microsoft.com/office/drawing/2014/main" id="{49D2CF4A-9991-55F6-2E48-D3778F2D1284}"/>
              </a:ext>
            </a:extLst>
          </p:cNvPr>
          <p:cNvGraphicFramePr>
            <a:graphicFrameLocks noGrp="1"/>
          </p:cNvGraphicFramePr>
          <p:nvPr/>
        </p:nvGraphicFramePr>
        <p:xfrm>
          <a:off x="150828" y="3284984"/>
          <a:ext cx="8928977" cy="1534228"/>
        </p:xfrm>
        <a:graphic>
          <a:graphicData uri="http://schemas.openxmlformats.org/drawingml/2006/table">
            <a:tbl>
              <a:tblPr/>
              <a:tblGrid>
                <a:gridCol w="8928977">
                  <a:extLst>
                    <a:ext uri="{9D8B030D-6E8A-4147-A177-3AD203B41FA5}">
                      <a16:colId xmlns:a16="http://schemas.microsoft.com/office/drawing/2014/main" val="3888234987"/>
                    </a:ext>
                  </a:extLst>
                </a:gridCol>
              </a:tblGrid>
              <a:tr h="1534228">
                <a:tc>
                  <a:txBody>
                    <a:bodyPr/>
                    <a:lstStyle/>
                    <a:p>
                      <a:pPr marL="87313" indent="-87313"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・拠点等にコーディネーターの配置を検討。</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marL="87313" indent="-87313"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・緊急時に誰がいつまで対応するのかという部分が明確であれば対応機関が対応しやすいという声があり、今後明確にできるよう検討している。</a:t>
                      </a:r>
                    </a:p>
                    <a:p>
                      <a:pPr marL="87313" indent="-87313"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・短期入所事業所へ重点的に個別給付化に向けて進めていこうと考え、拠点事業の対応ができるよう検討中。</a:t>
                      </a:r>
                    </a:p>
                    <a:p>
                      <a:pPr marL="87313" indent="-87313"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・自立支援協議会の地域移行支援会議において、今後障がい者の重度化・高齢化、親亡き後を見据えた「居住支援」のための機能、体制の構築を検討していく予定。</a:t>
                      </a:r>
                    </a:p>
                    <a:p>
                      <a:pPr marL="87313" indent="-87313"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・面的整備をしたが互いがまだまだ結びついていない状況。今年度の報酬改定にも盛り込まれていたので当事者、事業所等に再度説明し、周知から取り組んでいく予定。</a:t>
                      </a:r>
                    </a:p>
                    <a:p>
                      <a:pPr marL="87313" indent="-87313"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・自立支援協議会の場で地域課題の共有や研修会などを実施すること。</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6360536"/>
                  </a:ext>
                </a:extLst>
              </a:tr>
            </a:tbl>
          </a:graphicData>
        </a:graphic>
      </p:graphicFrame>
      <p:graphicFrame>
        <p:nvGraphicFramePr>
          <p:cNvPr id="13" name="表 12">
            <a:extLst>
              <a:ext uri="{FF2B5EF4-FFF2-40B4-BE49-F238E27FC236}">
                <a16:creationId xmlns:a16="http://schemas.microsoft.com/office/drawing/2014/main" id="{473A79AC-27BF-9BAC-4583-BC11AFD69E07}"/>
              </a:ext>
            </a:extLst>
          </p:cNvPr>
          <p:cNvGraphicFramePr>
            <a:graphicFrameLocks noGrp="1"/>
          </p:cNvGraphicFramePr>
          <p:nvPr>
            <p:extLst>
              <p:ext uri="{D42A27DB-BD31-4B8C-83A1-F6EECF244321}">
                <p14:modId xmlns:p14="http://schemas.microsoft.com/office/powerpoint/2010/main" val="4198392219"/>
              </p:ext>
            </p:extLst>
          </p:nvPr>
        </p:nvGraphicFramePr>
        <p:xfrm>
          <a:off x="150894" y="5222669"/>
          <a:ext cx="8928977" cy="1562254"/>
        </p:xfrm>
        <a:graphic>
          <a:graphicData uri="http://schemas.openxmlformats.org/drawingml/2006/table">
            <a:tbl>
              <a:tblPr/>
              <a:tblGrid>
                <a:gridCol w="8928977">
                  <a:extLst>
                    <a:ext uri="{9D8B030D-6E8A-4147-A177-3AD203B41FA5}">
                      <a16:colId xmlns:a16="http://schemas.microsoft.com/office/drawing/2014/main" val="1724800179"/>
                    </a:ext>
                  </a:extLst>
                </a:gridCol>
              </a:tblGrid>
              <a:tr h="1562254">
                <a:tc>
                  <a:txBody>
                    <a:bodyPr/>
                    <a:lstStyle/>
                    <a:p>
                      <a:pPr marL="87313" indent="-87313"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・地域移行体制整備に向けた総合調整を行う地域移行コーディネーターを基幹相談支援センターに配置し、関係機関との連絡調整や、支援への助言及び指導、普及啓発の推進等を実施している。</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marL="87313" indent="-87313"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・研修の実施。</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marL="87313" indent="-87313"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・基幹相談支援センター及び市障がい福祉担当課で年に２回施設入所者リストを作成し、地域移行者数の確認及び地域移行についての検討を行っている。</a:t>
                      </a:r>
                    </a:p>
                    <a:p>
                      <a:pPr marL="87313" indent="-87313"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・緊急時の受入れ先が増えるよう報酬等を見直し、充実を目指している。</a:t>
                      </a:r>
                    </a:p>
                    <a:p>
                      <a:pPr marL="87313" indent="-87313"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・体験の場等の活用が進んでいないため、地域移行推進への取り組みへ繋がっていない。拠点等の取り組みとは別の枠組みで実施している。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5448586"/>
                  </a:ext>
                </a:extLst>
              </a:tr>
            </a:tbl>
          </a:graphicData>
        </a:graphic>
      </p:graphicFrame>
      <p:graphicFrame>
        <p:nvGraphicFramePr>
          <p:cNvPr id="14" name="表 13">
            <a:extLst>
              <a:ext uri="{FF2B5EF4-FFF2-40B4-BE49-F238E27FC236}">
                <a16:creationId xmlns:a16="http://schemas.microsoft.com/office/drawing/2014/main" id="{A90221DF-66A9-4DA8-97AF-83A7557B54FB}"/>
              </a:ext>
            </a:extLst>
          </p:cNvPr>
          <p:cNvGraphicFramePr>
            <a:graphicFrameLocks noGrp="1"/>
          </p:cNvGraphicFramePr>
          <p:nvPr/>
        </p:nvGraphicFramePr>
        <p:xfrm>
          <a:off x="62038" y="764704"/>
          <a:ext cx="5734098" cy="1922037"/>
        </p:xfrm>
        <a:graphic>
          <a:graphicData uri="http://schemas.openxmlformats.org/drawingml/2006/table">
            <a:tbl>
              <a:tblPr>
                <a:tableStyleId>{5C22544A-7EE6-4342-B048-85BDC9FD1C3A}</a:tableStyleId>
              </a:tblPr>
              <a:tblGrid>
                <a:gridCol w="4653978">
                  <a:extLst>
                    <a:ext uri="{9D8B030D-6E8A-4147-A177-3AD203B41FA5}">
                      <a16:colId xmlns:a16="http://schemas.microsoft.com/office/drawing/2014/main" val="3884727329"/>
                    </a:ext>
                  </a:extLst>
                </a:gridCol>
                <a:gridCol w="1080120">
                  <a:extLst>
                    <a:ext uri="{9D8B030D-6E8A-4147-A177-3AD203B41FA5}">
                      <a16:colId xmlns:a16="http://schemas.microsoft.com/office/drawing/2014/main" val="3837743207"/>
                    </a:ext>
                  </a:extLst>
                </a:gridCol>
              </a:tblGrid>
              <a:tr h="255977">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機能</a:t>
                      </a:r>
                    </a:p>
                  </a:txBody>
                  <a:tcPr marL="0" marR="0" marT="0" marB="0" anchor="ctr">
                    <a:solidFill>
                      <a:schemeClr val="accent1">
                        <a:lumMod val="75000"/>
                      </a:schemeClr>
                    </a:solidFill>
                  </a:tcPr>
                </a:tc>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市町村数</a:t>
                      </a:r>
                    </a:p>
                  </a:txBody>
                  <a:tcPr marL="0" marR="0" marT="0" marB="0" anchor="ctr">
                    <a:solidFill>
                      <a:schemeClr val="accent1">
                        <a:lumMod val="75000"/>
                      </a:schemeClr>
                    </a:solidFill>
                  </a:tcPr>
                </a:tc>
                <a:extLst>
                  <a:ext uri="{0D108BD9-81ED-4DB2-BD59-A6C34878D82A}">
                    <a16:rowId xmlns:a16="http://schemas.microsoft.com/office/drawing/2014/main" val="1047808785"/>
                  </a:ext>
                </a:extLst>
              </a:tr>
              <a:tr h="315001">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連絡会議、連携会議等、会議体の実施</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19</a:t>
                      </a:r>
                    </a:p>
                  </a:txBody>
                  <a:tcPr marL="0" marR="0" marT="0" marB="0" anchor="ctr"/>
                </a:tc>
                <a:extLst>
                  <a:ext uri="{0D108BD9-81ED-4DB2-BD59-A6C34878D82A}">
                    <a16:rowId xmlns:a16="http://schemas.microsoft.com/office/drawing/2014/main" val="1023572450"/>
                  </a:ext>
                </a:extLst>
              </a:tr>
              <a:tr h="350475">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整備促進のための研修の開催</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21</a:t>
                      </a:r>
                    </a:p>
                  </a:txBody>
                  <a:tcPr marL="0" marR="0" marT="0" marB="0" anchor="ctr"/>
                </a:tc>
                <a:extLst>
                  <a:ext uri="{0D108BD9-81ED-4DB2-BD59-A6C34878D82A}">
                    <a16:rowId xmlns:a16="http://schemas.microsoft.com/office/drawing/2014/main" val="1829197421"/>
                  </a:ext>
                </a:extLst>
              </a:tr>
              <a:tr h="350475">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拠点コーディネーターの養成研修の開催</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28</a:t>
                      </a:r>
                    </a:p>
                  </a:txBody>
                  <a:tcPr marL="0" marR="0" marT="0" marB="0" anchor="ctr"/>
                </a:tc>
                <a:extLst>
                  <a:ext uri="{0D108BD9-81ED-4DB2-BD59-A6C34878D82A}">
                    <a16:rowId xmlns:a16="http://schemas.microsoft.com/office/drawing/2014/main" val="2166403609"/>
                  </a:ext>
                </a:extLst>
              </a:tr>
              <a:tr h="433406">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機能を担える専門的人材（グループホームや短期入所等における重度障害・医療的ケア等に対応できる人材等）のための研修の開催</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37</a:t>
                      </a:r>
                    </a:p>
                  </a:txBody>
                  <a:tcPr marL="0" marR="0" marT="0" marB="0" anchor="ctr"/>
                </a:tc>
                <a:extLst>
                  <a:ext uri="{0D108BD9-81ED-4DB2-BD59-A6C34878D82A}">
                    <a16:rowId xmlns:a16="http://schemas.microsoft.com/office/drawing/2014/main" val="3469349569"/>
                  </a:ext>
                </a:extLst>
              </a:tr>
              <a:tr h="216703">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その他</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３</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219383350"/>
                  </a:ext>
                </a:extLst>
              </a:tr>
            </a:tbl>
          </a:graphicData>
        </a:graphic>
      </p:graphicFrame>
      <p:sp>
        <p:nvSpPr>
          <p:cNvPr id="15" name="タイトル 1">
            <a:extLst>
              <a:ext uri="{FF2B5EF4-FFF2-40B4-BE49-F238E27FC236}">
                <a16:creationId xmlns:a16="http://schemas.microsoft.com/office/drawing/2014/main" id="{FBB58096-5615-4045-8D73-8A5503E5CF64}"/>
              </a:ext>
            </a:extLst>
          </p:cNvPr>
          <p:cNvSpPr txBox="1">
            <a:spLocks/>
          </p:cNvSpPr>
          <p:nvPr/>
        </p:nvSpPr>
        <p:spPr>
          <a:xfrm>
            <a:off x="62038" y="2708920"/>
            <a:ext cx="9137847" cy="4320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400" b="1" dirty="0">
                <a:latin typeface="Meiryo UI" panose="020B0604030504040204" pitchFamily="50" charset="-128"/>
                <a:ea typeface="Meiryo UI" panose="020B0604030504040204" pitchFamily="50" charset="-128"/>
              </a:rPr>
              <a:t>問</a:t>
            </a:r>
            <a:r>
              <a:rPr lang="en-US" altLang="ja-JP" sz="1400" b="1" dirty="0">
                <a:latin typeface="Meiryo UI" panose="020B0604030504040204" pitchFamily="50" charset="-128"/>
                <a:ea typeface="Meiryo UI" panose="020B0604030504040204" pitchFamily="50" charset="-128"/>
              </a:rPr>
              <a:t>1-5</a:t>
            </a:r>
            <a:r>
              <a:rPr lang="ja-JP" altLang="en-US" sz="1400" b="1" dirty="0">
                <a:latin typeface="Meiryo UI" panose="020B0604030504040204" pitchFamily="50" charset="-128"/>
                <a:ea typeface="Meiryo UI" panose="020B0604030504040204" pitchFamily="50" charset="-128"/>
              </a:rPr>
              <a:t>．地域生活支援拠点等の充実のため、支援ネットワークなどによる効果的な支援体制、緊急時の連絡体制の構築</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などの取組みを実施または検討されていること</a:t>
            </a:r>
          </a:p>
        </p:txBody>
      </p:sp>
      <p:pic>
        <p:nvPicPr>
          <p:cNvPr id="16" name="図 15">
            <a:extLst>
              <a:ext uri="{FF2B5EF4-FFF2-40B4-BE49-F238E27FC236}">
                <a16:creationId xmlns:a16="http://schemas.microsoft.com/office/drawing/2014/main" id="{2C0D955E-1E53-462B-A712-2A1212E2C32F}"/>
              </a:ext>
            </a:extLst>
          </p:cNvPr>
          <p:cNvPicPr>
            <a:picLocks noChangeAspect="1"/>
          </p:cNvPicPr>
          <p:nvPr/>
        </p:nvPicPr>
        <p:blipFill>
          <a:blip r:embed="rId3"/>
          <a:stretch>
            <a:fillRect/>
          </a:stretch>
        </p:blipFill>
        <p:spPr>
          <a:xfrm>
            <a:off x="107504" y="3140968"/>
            <a:ext cx="9071634" cy="140220"/>
          </a:xfrm>
          <a:prstGeom prst="rect">
            <a:avLst/>
          </a:prstGeom>
        </p:spPr>
      </p:pic>
      <p:sp>
        <p:nvSpPr>
          <p:cNvPr id="17" name="タイトル 1">
            <a:extLst>
              <a:ext uri="{FF2B5EF4-FFF2-40B4-BE49-F238E27FC236}">
                <a16:creationId xmlns:a16="http://schemas.microsoft.com/office/drawing/2014/main" id="{01AC29EF-44FB-44F2-BC78-783AFF8D1644}"/>
              </a:ext>
            </a:extLst>
          </p:cNvPr>
          <p:cNvSpPr txBox="1">
            <a:spLocks/>
          </p:cNvSpPr>
          <p:nvPr/>
        </p:nvSpPr>
        <p:spPr>
          <a:xfrm>
            <a:off x="46446" y="4884689"/>
            <a:ext cx="6480034" cy="272503"/>
          </a:xfrm>
          <a:prstGeom prst="rect">
            <a:avLst/>
          </a:prstGeom>
        </p:spPr>
        <p:txBody>
          <a:bodyPr vert="horz" lIns="91440" tIns="45720" rIns="91440" bIns="45720" rtlCol="0" anchor="ctr">
            <a:normAutofit fontScale="82500" lnSpcReduction="10000"/>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a:latin typeface="Meiryo UI" panose="020B0604030504040204" pitchFamily="50" charset="-128"/>
                <a:ea typeface="Meiryo UI" panose="020B0604030504040204" pitchFamily="50" charset="-128"/>
              </a:rPr>
              <a:t>問</a:t>
            </a:r>
            <a:r>
              <a:rPr lang="en-US" altLang="ja-JP" sz="1600" b="1" dirty="0">
                <a:latin typeface="Meiryo UI" panose="020B0604030504040204" pitchFamily="50" charset="-128"/>
                <a:ea typeface="Meiryo UI" panose="020B0604030504040204" pitchFamily="50" charset="-128"/>
              </a:rPr>
              <a:t>1-6</a:t>
            </a:r>
            <a:r>
              <a:rPr lang="ja-JP" altLang="en-US" sz="1600" b="1" dirty="0">
                <a:latin typeface="Meiryo UI" panose="020B0604030504040204" pitchFamily="50" charset="-128"/>
                <a:ea typeface="Meiryo UI" panose="020B0604030504040204" pitchFamily="50" charset="-128"/>
              </a:rPr>
              <a:t>．　地域生活支援拠点等の役割として、地域移行の推進に向けて取り組んでいること</a:t>
            </a:r>
          </a:p>
        </p:txBody>
      </p:sp>
      <p:pic>
        <p:nvPicPr>
          <p:cNvPr id="18" name="図 17">
            <a:extLst>
              <a:ext uri="{FF2B5EF4-FFF2-40B4-BE49-F238E27FC236}">
                <a16:creationId xmlns:a16="http://schemas.microsoft.com/office/drawing/2014/main" id="{829958F4-9F2C-4400-B6AC-04F3F40778BC}"/>
              </a:ext>
            </a:extLst>
          </p:cNvPr>
          <p:cNvPicPr>
            <a:picLocks noChangeAspect="1"/>
          </p:cNvPicPr>
          <p:nvPr/>
        </p:nvPicPr>
        <p:blipFill>
          <a:blip r:embed="rId3"/>
          <a:stretch>
            <a:fillRect/>
          </a:stretch>
        </p:blipFill>
        <p:spPr>
          <a:xfrm>
            <a:off x="107504" y="5085184"/>
            <a:ext cx="9071634" cy="140220"/>
          </a:xfrm>
          <a:prstGeom prst="rect">
            <a:avLst/>
          </a:prstGeom>
        </p:spPr>
      </p:pic>
      <p:sp>
        <p:nvSpPr>
          <p:cNvPr id="19" name="吹き出し: 四角形 11">
            <a:extLst>
              <a:ext uri="{FF2B5EF4-FFF2-40B4-BE49-F238E27FC236}">
                <a16:creationId xmlns:a16="http://schemas.microsoft.com/office/drawing/2014/main" id="{6E3F6287-FFCE-47F6-88E1-7E40E0D1C7A3}"/>
              </a:ext>
            </a:extLst>
          </p:cNvPr>
          <p:cNvSpPr/>
          <p:nvPr/>
        </p:nvSpPr>
        <p:spPr>
          <a:xfrm>
            <a:off x="5359664" y="1062946"/>
            <a:ext cx="3599111" cy="1513635"/>
          </a:xfrm>
          <a:custGeom>
            <a:avLst/>
            <a:gdLst>
              <a:gd name="connsiteX0" fmla="*/ 0 w 4852186"/>
              <a:gd name="connsiteY0" fmla="*/ 0 h 4055921"/>
              <a:gd name="connsiteX1" fmla="*/ 808698 w 4852186"/>
              <a:gd name="connsiteY1" fmla="*/ 0 h 4055921"/>
              <a:gd name="connsiteX2" fmla="*/ 808698 w 4852186"/>
              <a:gd name="connsiteY2" fmla="*/ 0 h 4055921"/>
              <a:gd name="connsiteX3" fmla="*/ 2021744 w 4852186"/>
              <a:gd name="connsiteY3" fmla="*/ 0 h 4055921"/>
              <a:gd name="connsiteX4" fmla="*/ 4852186 w 4852186"/>
              <a:gd name="connsiteY4" fmla="*/ 0 h 4055921"/>
              <a:gd name="connsiteX5" fmla="*/ 4852186 w 4852186"/>
              <a:gd name="connsiteY5" fmla="*/ 675987 h 4055921"/>
              <a:gd name="connsiteX6" fmla="*/ 4852186 w 4852186"/>
              <a:gd name="connsiteY6" fmla="*/ 675987 h 4055921"/>
              <a:gd name="connsiteX7" fmla="*/ 4852186 w 4852186"/>
              <a:gd name="connsiteY7" fmla="*/ 1689967 h 4055921"/>
              <a:gd name="connsiteX8" fmla="*/ 4852186 w 4852186"/>
              <a:gd name="connsiteY8" fmla="*/ 4055921 h 4055921"/>
              <a:gd name="connsiteX9" fmla="*/ 2021744 w 4852186"/>
              <a:gd name="connsiteY9" fmla="*/ 4055921 h 4055921"/>
              <a:gd name="connsiteX10" fmla="*/ 808698 w 4852186"/>
              <a:gd name="connsiteY10" fmla="*/ 4055921 h 4055921"/>
              <a:gd name="connsiteX11" fmla="*/ 808698 w 4852186"/>
              <a:gd name="connsiteY11" fmla="*/ 4055921 h 4055921"/>
              <a:gd name="connsiteX12" fmla="*/ 0 w 4852186"/>
              <a:gd name="connsiteY12" fmla="*/ 4055921 h 4055921"/>
              <a:gd name="connsiteX13" fmla="*/ 0 w 4852186"/>
              <a:gd name="connsiteY13" fmla="*/ 1689967 h 4055921"/>
              <a:gd name="connsiteX14" fmla="*/ -1549740 w 4852186"/>
              <a:gd name="connsiteY14" fmla="*/ 1081471 h 4055921"/>
              <a:gd name="connsiteX15" fmla="*/ 0 w 4852186"/>
              <a:gd name="connsiteY15" fmla="*/ 675987 h 4055921"/>
              <a:gd name="connsiteX16" fmla="*/ 0 w 4852186"/>
              <a:gd name="connsiteY16" fmla="*/ 0 h 4055921"/>
              <a:gd name="connsiteX0" fmla="*/ 1549740 w 6401926"/>
              <a:gd name="connsiteY0" fmla="*/ 0 h 4055921"/>
              <a:gd name="connsiteX1" fmla="*/ 2358438 w 6401926"/>
              <a:gd name="connsiteY1" fmla="*/ 0 h 4055921"/>
              <a:gd name="connsiteX2" fmla="*/ 2358438 w 6401926"/>
              <a:gd name="connsiteY2" fmla="*/ 0 h 4055921"/>
              <a:gd name="connsiteX3" fmla="*/ 3571484 w 6401926"/>
              <a:gd name="connsiteY3" fmla="*/ 0 h 4055921"/>
              <a:gd name="connsiteX4" fmla="*/ 6401926 w 6401926"/>
              <a:gd name="connsiteY4" fmla="*/ 0 h 4055921"/>
              <a:gd name="connsiteX5" fmla="*/ 6401926 w 6401926"/>
              <a:gd name="connsiteY5" fmla="*/ 675987 h 4055921"/>
              <a:gd name="connsiteX6" fmla="*/ 6401926 w 6401926"/>
              <a:gd name="connsiteY6" fmla="*/ 675987 h 4055921"/>
              <a:gd name="connsiteX7" fmla="*/ 6401926 w 6401926"/>
              <a:gd name="connsiteY7" fmla="*/ 1689967 h 4055921"/>
              <a:gd name="connsiteX8" fmla="*/ 6401926 w 6401926"/>
              <a:gd name="connsiteY8" fmla="*/ 4055921 h 4055921"/>
              <a:gd name="connsiteX9" fmla="*/ 3571484 w 6401926"/>
              <a:gd name="connsiteY9" fmla="*/ 4055921 h 4055921"/>
              <a:gd name="connsiteX10" fmla="*/ 2358438 w 6401926"/>
              <a:gd name="connsiteY10" fmla="*/ 4055921 h 4055921"/>
              <a:gd name="connsiteX11" fmla="*/ 2358438 w 6401926"/>
              <a:gd name="connsiteY11" fmla="*/ 4055921 h 4055921"/>
              <a:gd name="connsiteX12" fmla="*/ 1549740 w 6401926"/>
              <a:gd name="connsiteY12" fmla="*/ 4055921 h 4055921"/>
              <a:gd name="connsiteX13" fmla="*/ 1549740 w 6401926"/>
              <a:gd name="connsiteY13" fmla="*/ 1689967 h 4055921"/>
              <a:gd name="connsiteX14" fmla="*/ 0 w 6401926"/>
              <a:gd name="connsiteY14" fmla="*/ 1081471 h 4055921"/>
              <a:gd name="connsiteX15" fmla="*/ 1549740 w 6401926"/>
              <a:gd name="connsiteY15" fmla="*/ 1040053 h 4055921"/>
              <a:gd name="connsiteX16" fmla="*/ 1549740 w 6401926"/>
              <a:gd name="connsiteY16" fmla="*/ 0 h 4055921"/>
              <a:gd name="connsiteX0" fmla="*/ 1549740 w 6401926"/>
              <a:gd name="connsiteY0" fmla="*/ 0 h 4055921"/>
              <a:gd name="connsiteX1" fmla="*/ 2358438 w 6401926"/>
              <a:gd name="connsiteY1" fmla="*/ 0 h 4055921"/>
              <a:gd name="connsiteX2" fmla="*/ 2358438 w 6401926"/>
              <a:gd name="connsiteY2" fmla="*/ 0 h 4055921"/>
              <a:gd name="connsiteX3" fmla="*/ 3571484 w 6401926"/>
              <a:gd name="connsiteY3" fmla="*/ 0 h 4055921"/>
              <a:gd name="connsiteX4" fmla="*/ 6401926 w 6401926"/>
              <a:gd name="connsiteY4" fmla="*/ 0 h 4055921"/>
              <a:gd name="connsiteX5" fmla="*/ 6401926 w 6401926"/>
              <a:gd name="connsiteY5" fmla="*/ 675987 h 4055921"/>
              <a:gd name="connsiteX6" fmla="*/ 6401926 w 6401926"/>
              <a:gd name="connsiteY6" fmla="*/ 675987 h 4055921"/>
              <a:gd name="connsiteX7" fmla="*/ 6401926 w 6401926"/>
              <a:gd name="connsiteY7" fmla="*/ 1689967 h 4055921"/>
              <a:gd name="connsiteX8" fmla="*/ 6401926 w 6401926"/>
              <a:gd name="connsiteY8" fmla="*/ 4055921 h 4055921"/>
              <a:gd name="connsiteX9" fmla="*/ 3571484 w 6401926"/>
              <a:gd name="connsiteY9" fmla="*/ 4055921 h 4055921"/>
              <a:gd name="connsiteX10" fmla="*/ 2358438 w 6401926"/>
              <a:gd name="connsiteY10" fmla="*/ 4055921 h 4055921"/>
              <a:gd name="connsiteX11" fmla="*/ 2358438 w 6401926"/>
              <a:gd name="connsiteY11" fmla="*/ 4055921 h 4055921"/>
              <a:gd name="connsiteX12" fmla="*/ 1549740 w 6401926"/>
              <a:gd name="connsiteY12" fmla="*/ 4055921 h 4055921"/>
              <a:gd name="connsiteX13" fmla="*/ 1549740 w 6401926"/>
              <a:gd name="connsiteY13" fmla="*/ 1224300 h 4055921"/>
              <a:gd name="connsiteX14" fmla="*/ 0 w 6401926"/>
              <a:gd name="connsiteY14" fmla="*/ 1081471 h 4055921"/>
              <a:gd name="connsiteX15" fmla="*/ 1549740 w 6401926"/>
              <a:gd name="connsiteY15" fmla="*/ 1040053 h 4055921"/>
              <a:gd name="connsiteX16" fmla="*/ 1549740 w 6401926"/>
              <a:gd name="connsiteY16" fmla="*/ 0 h 4055921"/>
              <a:gd name="connsiteX0" fmla="*/ 1515873 w 6368059"/>
              <a:gd name="connsiteY0" fmla="*/ 0 h 4055921"/>
              <a:gd name="connsiteX1" fmla="*/ 2324571 w 6368059"/>
              <a:gd name="connsiteY1" fmla="*/ 0 h 4055921"/>
              <a:gd name="connsiteX2" fmla="*/ 2324571 w 6368059"/>
              <a:gd name="connsiteY2" fmla="*/ 0 h 4055921"/>
              <a:gd name="connsiteX3" fmla="*/ 3537617 w 6368059"/>
              <a:gd name="connsiteY3" fmla="*/ 0 h 4055921"/>
              <a:gd name="connsiteX4" fmla="*/ 6368059 w 6368059"/>
              <a:gd name="connsiteY4" fmla="*/ 0 h 4055921"/>
              <a:gd name="connsiteX5" fmla="*/ 6368059 w 6368059"/>
              <a:gd name="connsiteY5" fmla="*/ 675987 h 4055921"/>
              <a:gd name="connsiteX6" fmla="*/ 6368059 w 6368059"/>
              <a:gd name="connsiteY6" fmla="*/ 675987 h 4055921"/>
              <a:gd name="connsiteX7" fmla="*/ 6368059 w 6368059"/>
              <a:gd name="connsiteY7" fmla="*/ 1689967 h 4055921"/>
              <a:gd name="connsiteX8" fmla="*/ 6368059 w 6368059"/>
              <a:gd name="connsiteY8" fmla="*/ 4055921 h 4055921"/>
              <a:gd name="connsiteX9" fmla="*/ 3537617 w 6368059"/>
              <a:gd name="connsiteY9" fmla="*/ 4055921 h 4055921"/>
              <a:gd name="connsiteX10" fmla="*/ 2324571 w 6368059"/>
              <a:gd name="connsiteY10" fmla="*/ 4055921 h 4055921"/>
              <a:gd name="connsiteX11" fmla="*/ 2324571 w 6368059"/>
              <a:gd name="connsiteY11" fmla="*/ 4055921 h 4055921"/>
              <a:gd name="connsiteX12" fmla="*/ 1515873 w 6368059"/>
              <a:gd name="connsiteY12" fmla="*/ 4055921 h 4055921"/>
              <a:gd name="connsiteX13" fmla="*/ 1515873 w 6368059"/>
              <a:gd name="connsiteY13" fmla="*/ 1224300 h 4055921"/>
              <a:gd name="connsiteX14" fmla="*/ 0 w 6368059"/>
              <a:gd name="connsiteY14" fmla="*/ 1081471 h 4055921"/>
              <a:gd name="connsiteX15" fmla="*/ 1515873 w 6368059"/>
              <a:gd name="connsiteY15" fmla="*/ 1040053 h 4055921"/>
              <a:gd name="connsiteX16" fmla="*/ 1515873 w 6368059"/>
              <a:gd name="connsiteY16" fmla="*/ 0 h 4055921"/>
              <a:gd name="connsiteX0" fmla="*/ 330540 w 5182726"/>
              <a:gd name="connsiteY0" fmla="*/ 0 h 4169283"/>
              <a:gd name="connsiteX1" fmla="*/ 1139238 w 5182726"/>
              <a:gd name="connsiteY1" fmla="*/ 0 h 4169283"/>
              <a:gd name="connsiteX2" fmla="*/ 1139238 w 5182726"/>
              <a:gd name="connsiteY2" fmla="*/ 0 h 4169283"/>
              <a:gd name="connsiteX3" fmla="*/ 2352284 w 5182726"/>
              <a:gd name="connsiteY3" fmla="*/ 0 h 4169283"/>
              <a:gd name="connsiteX4" fmla="*/ 5182726 w 5182726"/>
              <a:gd name="connsiteY4" fmla="*/ 0 h 4169283"/>
              <a:gd name="connsiteX5" fmla="*/ 5182726 w 5182726"/>
              <a:gd name="connsiteY5" fmla="*/ 675987 h 4169283"/>
              <a:gd name="connsiteX6" fmla="*/ 5182726 w 5182726"/>
              <a:gd name="connsiteY6" fmla="*/ 675987 h 4169283"/>
              <a:gd name="connsiteX7" fmla="*/ 5182726 w 5182726"/>
              <a:gd name="connsiteY7" fmla="*/ 1689967 h 4169283"/>
              <a:gd name="connsiteX8" fmla="*/ 5182726 w 5182726"/>
              <a:gd name="connsiteY8" fmla="*/ 4055921 h 4169283"/>
              <a:gd name="connsiteX9" fmla="*/ 2352284 w 5182726"/>
              <a:gd name="connsiteY9" fmla="*/ 4055921 h 4169283"/>
              <a:gd name="connsiteX10" fmla="*/ 1139238 w 5182726"/>
              <a:gd name="connsiteY10" fmla="*/ 4055921 h 4169283"/>
              <a:gd name="connsiteX11" fmla="*/ 1139238 w 5182726"/>
              <a:gd name="connsiteY11" fmla="*/ 4055921 h 4169283"/>
              <a:gd name="connsiteX12" fmla="*/ 330540 w 5182726"/>
              <a:gd name="connsiteY12" fmla="*/ 4055921 h 4169283"/>
              <a:gd name="connsiteX13" fmla="*/ 330540 w 5182726"/>
              <a:gd name="connsiteY13" fmla="*/ 1224300 h 4169283"/>
              <a:gd name="connsiteX14" fmla="*/ 0 w 5182726"/>
              <a:gd name="connsiteY14" fmla="*/ 4169283 h 4169283"/>
              <a:gd name="connsiteX15" fmla="*/ 330540 w 5182726"/>
              <a:gd name="connsiteY15" fmla="*/ 1040053 h 4169283"/>
              <a:gd name="connsiteX16" fmla="*/ 330540 w 5182726"/>
              <a:gd name="connsiteY16" fmla="*/ 0 h 4169283"/>
              <a:gd name="connsiteX0" fmla="*/ 330540 w 5182726"/>
              <a:gd name="connsiteY0" fmla="*/ 0 h 4169283"/>
              <a:gd name="connsiteX1" fmla="*/ 1139238 w 5182726"/>
              <a:gd name="connsiteY1" fmla="*/ 0 h 4169283"/>
              <a:gd name="connsiteX2" fmla="*/ 1139238 w 5182726"/>
              <a:gd name="connsiteY2" fmla="*/ 0 h 4169283"/>
              <a:gd name="connsiteX3" fmla="*/ 2352284 w 5182726"/>
              <a:gd name="connsiteY3" fmla="*/ 0 h 4169283"/>
              <a:gd name="connsiteX4" fmla="*/ 5182726 w 5182726"/>
              <a:gd name="connsiteY4" fmla="*/ 0 h 4169283"/>
              <a:gd name="connsiteX5" fmla="*/ 5182726 w 5182726"/>
              <a:gd name="connsiteY5" fmla="*/ 675987 h 4169283"/>
              <a:gd name="connsiteX6" fmla="*/ 5182726 w 5182726"/>
              <a:gd name="connsiteY6" fmla="*/ 675987 h 4169283"/>
              <a:gd name="connsiteX7" fmla="*/ 5182726 w 5182726"/>
              <a:gd name="connsiteY7" fmla="*/ 1689967 h 4169283"/>
              <a:gd name="connsiteX8" fmla="*/ 5182726 w 5182726"/>
              <a:gd name="connsiteY8" fmla="*/ 4055921 h 4169283"/>
              <a:gd name="connsiteX9" fmla="*/ 2352284 w 5182726"/>
              <a:gd name="connsiteY9" fmla="*/ 4055921 h 4169283"/>
              <a:gd name="connsiteX10" fmla="*/ 1139238 w 5182726"/>
              <a:gd name="connsiteY10" fmla="*/ 4055921 h 4169283"/>
              <a:gd name="connsiteX11" fmla="*/ 1139238 w 5182726"/>
              <a:gd name="connsiteY11" fmla="*/ 4055921 h 4169283"/>
              <a:gd name="connsiteX12" fmla="*/ 330540 w 5182726"/>
              <a:gd name="connsiteY12" fmla="*/ 4055921 h 4169283"/>
              <a:gd name="connsiteX13" fmla="*/ 330540 w 5182726"/>
              <a:gd name="connsiteY13" fmla="*/ 2961196 h 4169283"/>
              <a:gd name="connsiteX14" fmla="*/ 0 w 5182726"/>
              <a:gd name="connsiteY14" fmla="*/ 4169283 h 4169283"/>
              <a:gd name="connsiteX15" fmla="*/ 330540 w 5182726"/>
              <a:gd name="connsiteY15" fmla="*/ 1040053 h 4169283"/>
              <a:gd name="connsiteX16" fmla="*/ 330540 w 5182726"/>
              <a:gd name="connsiteY16" fmla="*/ 0 h 4169283"/>
              <a:gd name="connsiteX0" fmla="*/ 330540 w 5182726"/>
              <a:gd name="connsiteY0" fmla="*/ 0 h 4169283"/>
              <a:gd name="connsiteX1" fmla="*/ 1139238 w 5182726"/>
              <a:gd name="connsiteY1" fmla="*/ 0 h 4169283"/>
              <a:gd name="connsiteX2" fmla="*/ 1139238 w 5182726"/>
              <a:gd name="connsiteY2" fmla="*/ 0 h 4169283"/>
              <a:gd name="connsiteX3" fmla="*/ 2352284 w 5182726"/>
              <a:gd name="connsiteY3" fmla="*/ 0 h 4169283"/>
              <a:gd name="connsiteX4" fmla="*/ 5182726 w 5182726"/>
              <a:gd name="connsiteY4" fmla="*/ 0 h 4169283"/>
              <a:gd name="connsiteX5" fmla="*/ 5182726 w 5182726"/>
              <a:gd name="connsiteY5" fmla="*/ 675987 h 4169283"/>
              <a:gd name="connsiteX6" fmla="*/ 5182726 w 5182726"/>
              <a:gd name="connsiteY6" fmla="*/ 675987 h 4169283"/>
              <a:gd name="connsiteX7" fmla="*/ 5182726 w 5182726"/>
              <a:gd name="connsiteY7" fmla="*/ 1689967 h 4169283"/>
              <a:gd name="connsiteX8" fmla="*/ 5182726 w 5182726"/>
              <a:gd name="connsiteY8" fmla="*/ 4055921 h 4169283"/>
              <a:gd name="connsiteX9" fmla="*/ 2352284 w 5182726"/>
              <a:gd name="connsiteY9" fmla="*/ 4055921 h 4169283"/>
              <a:gd name="connsiteX10" fmla="*/ 1139238 w 5182726"/>
              <a:gd name="connsiteY10" fmla="*/ 4055921 h 4169283"/>
              <a:gd name="connsiteX11" fmla="*/ 1139238 w 5182726"/>
              <a:gd name="connsiteY11" fmla="*/ 4055921 h 4169283"/>
              <a:gd name="connsiteX12" fmla="*/ 330540 w 5182726"/>
              <a:gd name="connsiteY12" fmla="*/ 4055921 h 4169283"/>
              <a:gd name="connsiteX13" fmla="*/ 330540 w 5182726"/>
              <a:gd name="connsiteY13" fmla="*/ 2961196 h 4169283"/>
              <a:gd name="connsiteX14" fmla="*/ 0 w 5182726"/>
              <a:gd name="connsiteY14" fmla="*/ 4169283 h 4169283"/>
              <a:gd name="connsiteX15" fmla="*/ 339007 w 5182726"/>
              <a:gd name="connsiteY15" fmla="*/ 2133656 h 4169283"/>
              <a:gd name="connsiteX16" fmla="*/ 330540 w 5182726"/>
              <a:gd name="connsiteY16" fmla="*/ 0 h 4169283"/>
              <a:gd name="connsiteX0" fmla="*/ 643807 w 5495993"/>
              <a:gd name="connsiteY0" fmla="*/ 0 h 4137117"/>
              <a:gd name="connsiteX1" fmla="*/ 1452505 w 5495993"/>
              <a:gd name="connsiteY1" fmla="*/ 0 h 4137117"/>
              <a:gd name="connsiteX2" fmla="*/ 1452505 w 5495993"/>
              <a:gd name="connsiteY2" fmla="*/ 0 h 4137117"/>
              <a:gd name="connsiteX3" fmla="*/ 2665551 w 5495993"/>
              <a:gd name="connsiteY3" fmla="*/ 0 h 4137117"/>
              <a:gd name="connsiteX4" fmla="*/ 5495993 w 5495993"/>
              <a:gd name="connsiteY4" fmla="*/ 0 h 4137117"/>
              <a:gd name="connsiteX5" fmla="*/ 5495993 w 5495993"/>
              <a:gd name="connsiteY5" fmla="*/ 675987 h 4137117"/>
              <a:gd name="connsiteX6" fmla="*/ 5495993 w 5495993"/>
              <a:gd name="connsiteY6" fmla="*/ 675987 h 4137117"/>
              <a:gd name="connsiteX7" fmla="*/ 5495993 w 5495993"/>
              <a:gd name="connsiteY7" fmla="*/ 1689967 h 4137117"/>
              <a:gd name="connsiteX8" fmla="*/ 5495993 w 5495993"/>
              <a:gd name="connsiteY8" fmla="*/ 4055921 h 4137117"/>
              <a:gd name="connsiteX9" fmla="*/ 2665551 w 5495993"/>
              <a:gd name="connsiteY9" fmla="*/ 4055921 h 4137117"/>
              <a:gd name="connsiteX10" fmla="*/ 1452505 w 5495993"/>
              <a:gd name="connsiteY10" fmla="*/ 4055921 h 4137117"/>
              <a:gd name="connsiteX11" fmla="*/ 1452505 w 5495993"/>
              <a:gd name="connsiteY11" fmla="*/ 4055921 h 4137117"/>
              <a:gd name="connsiteX12" fmla="*/ 643807 w 5495993"/>
              <a:gd name="connsiteY12" fmla="*/ 4055921 h 4137117"/>
              <a:gd name="connsiteX13" fmla="*/ 643807 w 5495993"/>
              <a:gd name="connsiteY13" fmla="*/ 2961196 h 4137117"/>
              <a:gd name="connsiteX14" fmla="*/ 0 w 5495993"/>
              <a:gd name="connsiteY14" fmla="*/ 4137117 h 4137117"/>
              <a:gd name="connsiteX15" fmla="*/ 652274 w 5495993"/>
              <a:gd name="connsiteY15" fmla="*/ 2133656 h 4137117"/>
              <a:gd name="connsiteX16" fmla="*/ 643807 w 5495993"/>
              <a:gd name="connsiteY16" fmla="*/ 0 h 4137117"/>
              <a:gd name="connsiteX0" fmla="*/ 781197 w 5633383"/>
              <a:gd name="connsiteY0" fmla="*/ 0 h 4531301"/>
              <a:gd name="connsiteX1" fmla="*/ 1589895 w 5633383"/>
              <a:gd name="connsiteY1" fmla="*/ 0 h 4531301"/>
              <a:gd name="connsiteX2" fmla="*/ 1589895 w 5633383"/>
              <a:gd name="connsiteY2" fmla="*/ 0 h 4531301"/>
              <a:gd name="connsiteX3" fmla="*/ 2802941 w 5633383"/>
              <a:gd name="connsiteY3" fmla="*/ 0 h 4531301"/>
              <a:gd name="connsiteX4" fmla="*/ 5633383 w 5633383"/>
              <a:gd name="connsiteY4" fmla="*/ 0 h 4531301"/>
              <a:gd name="connsiteX5" fmla="*/ 5633383 w 5633383"/>
              <a:gd name="connsiteY5" fmla="*/ 675987 h 4531301"/>
              <a:gd name="connsiteX6" fmla="*/ 5633383 w 5633383"/>
              <a:gd name="connsiteY6" fmla="*/ 675987 h 4531301"/>
              <a:gd name="connsiteX7" fmla="*/ 5633383 w 5633383"/>
              <a:gd name="connsiteY7" fmla="*/ 1689967 h 4531301"/>
              <a:gd name="connsiteX8" fmla="*/ 5633383 w 5633383"/>
              <a:gd name="connsiteY8" fmla="*/ 4055921 h 4531301"/>
              <a:gd name="connsiteX9" fmla="*/ 2802941 w 5633383"/>
              <a:gd name="connsiteY9" fmla="*/ 4055921 h 4531301"/>
              <a:gd name="connsiteX10" fmla="*/ 1589895 w 5633383"/>
              <a:gd name="connsiteY10" fmla="*/ 4055921 h 4531301"/>
              <a:gd name="connsiteX11" fmla="*/ 1589895 w 5633383"/>
              <a:gd name="connsiteY11" fmla="*/ 4055921 h 4531301"/>
              <a:gd name="connsiteX12" fmla="*/ 781197 w 5633383"/>
              <a:gd name="connsiteY12" fmla="*/ 4055921 h 4531301"/>
              <a:gd name="connsiteX13" fmla="*/ 781197 w 5633383"/>
              <a:gd name="connsiteY13" fmla="*/ 2961196 h 4531301"/>
              <a:gd name="connsiteX14" fmla="*/ 0 w 5633383"/>
              <a:gd name="connsiteY14" fmla="*/ 4531301 h 4531301"/>
              <a:gd name="connsiteX15" fmla="*/ 789664 w 5633383"/>
              <a:gd name="connsiteY15" fmla="*/ 2133656 h 4531301"/>
              <a:gd name="connsiteX16" fmla="*/ 781197 w 5633383"/>
              <a:gd name="connsiteY16" fmla="*/ 0 h 4531301"/>
              <a:gd name="connsiteX0" fmla="*/ 987283 w 5839469"/>
              <a:gd name="connsiteY0" fmla="*/ 0 h 4055921"/>
              <a:gd name="connsiteX1" fmla="*/ 1795981 w 5839469"/>
              <a:gd name="connsiteY1" fmla="*/ 0 h 4055921"/>
              <a:gd name="connsiteX2" fmla="*/ 1795981 w 5839469"/>
              <a:gd name="connsiteY2" fmla="*/ 0 h 4055921"/>
              <a:gd name="connsiteX3" fmla="*/ 3009027 w 5839469"/>
              <a:gd name="connsiteY3" fmla="*/ 0 h 4055921"/>
              <a:gd name="connsiteX4" fmla="*/ 5839469 w 5839469"/>
              <a:gd name="connsiteY4" fmla="*/ 0 h 4055921"/>
              <a:gd name="connsiteX5" fmla="*/ 5839469 w 5839469"/>
              <a:gd name="connsiteY5" fmla="*/ 675987 h 4055921"/>
              <a:gd name="connsiteX6" fmla="*/ 5839469 w 5839469"/>
              <a:gd name="connsiteY6" fmla="*/ 675987 h 4055921"/>
              <a:gd name="connsiteX7" fmla="*/ 5839469 w 5839469"/>
              <a:gd name="connsiteY7" fmla="*/ 1689967 h 4055921"/>
              <a:gd name="connsiteX8" fmla="*/ 5839469 w 5839469"/>
              <a:gd name="connsiteY8" fmla="*/ 4055921 h 4055921"/>
              <a:gd name="connsiteX9" fmla="*/ 3009027 w 5839469"/>
              <a:gd name="connsiteY9" fmla="*/ 4055921 h 4055921"/>
              <a:gd name="connsiteX10" fmla="*/ 1795981 w 5839469"/>
              <a:gd name="connsiteY10" fmla="*/ 4055921 h 4055921"/>
              <a:gd name="connsiteX11" fmla="*/ 1795981 w 5839469"/>
              <a:gd name="connsiteY11" fmla="*/ 4055921 h 4055921"/>
              <a:gd name="connsiteX12" fmla="*/ 987283 w 5839469"/>
              <a:gd name="connsiteY12" fmla="*/ 4055921 h 4055921"/>
              <a:gd name="connsiteX13" fmla="*/ 987283 w 5839469"/>
              <a:gd name="connsiteY13" fmla="*/ 2961196 h 4055921"/>
              <a:gd name="connsiteX14" fmla="*/ 0 w 5839469"/>
              <a:gd name="connsiteY14" fmla="*/ 3926885 h 4055921"/>
              <a:gd name="connsiteX15" fmla="*/ 995750 w 5839469"/>
              <a:gd name="connsiteY15" fmla="*/ 2133656 h 4055921"/>
              <a:gd name="connsiteX16" fmla="*/ 987283 w 5839469"/>
              <a:gd name="connsiteY16" fmla="*/ 0 h 4055921"/>
              <a:gd name="connsiteX0" fmla="*/ 987283 w 5839469"/>
              <a:gd name="connsiteY0" fmla="*/ 0 h 4055921"/>
              <a:gd name="connsiteX1" fmla="*/ 1795981 w 5839469"/>
              <a:gd name="connsiteY1" fmla="*/ 0 h 4055921"/>
              <a:gd name="connsiteX2" fmla="*/ 1795981 w 5839469"/>
              <a:gd name="connsiteY2" fmla="*/ 0 h 4055921"/>
              <a:gd name="connsiteX3" fmla="*/ 3009027 w 5839469"/>
              <a:gd name="connsiteY3" fmla="*/ 0 h 4055921"/>
              <a:gd name="connsiteX4" fmla="*/ 5839469 w 5839469"/>
              <a:gd name="connsiteY4" fmla="*/ 0 h 4055921"/>
              <a:gd name="connsiteX5" fmla="*/ 5839469 w 5839469"/>
              <a:gd name="connsiteY5" fmla="*/ 675987 h 4055921"/>
              <a:gd name="connsiteX6" fmla="*/ 5839469 w 5839469"/>
              <a:gd name="connsiteY6" fmla="*/ 675987 h 4055921"/>
              <a:gd name="connsiteX7" fmla="*/ 5839469 w 5839469"/>
              <a:gd name="connsiteY7" fmla="*/ 1689967 h 4055921"/>
              <a:gd name="connsiteX8" fmla="*/ 5839469 w 5839469"/>
              <a:gd name="connsiteY8" fmla="*/ 4055921 h 4055921"/>
              <a:gd name="connsiteX9" fmla="*/ 3009027 w 5839469"/>
              <a:gd name="connsiteY9" fmla="*/ 4055921 h 4055921"/>
              <a:gd name="connsiteX10" fmla="*/ 1795981 w 5839469"/>
              <a:gd name="connsiteY10" fmla="*/ 4055921 h 4055921"/>
              <a:gd name="connsiteX11" fmla="*/ 1795981 w 5839469"/>
              <a:gd name="connsiteY11" fmla="*/ 4055921 h 4055921"/>
              <a:gd name="connsiteX12" fmla="*/ 987283 w 5839469"/>
              <a:gd name="connsiteY12" fmla="*/ 4055921 h 4055921"/>
              <a:gd name="connsiteX13" fmla="*/ 987283 w 5839469"/>
              <a:gd name="connsiteY13" fmla="*/ 2961196 h 4055921"/>
              <a:gd name="connsiteX14" fmla="*/ 0 w 5839469"/>
              <a:gd name="connsiteY14" fmla="*/ 3926885 h 4055921"/>
              <a:gd name="connsiteX15" fmla="*/ 995750 w 5839469"/>
              <a:gd name="connsiteY15" fmla="*/ 2133656 h 4055921"/>
              <a:gd name="connsiteX16" fmla="*/ 987283 w 5839469"/>
              <a:gd name="connsiteY16" fmla="*/ 0 h 4055921"/>
              <a:gd name="connsiteX0" fmla="*/ 1001022 w 5853208"/>
              <a:gd name="connsiteY0" fmla="*/ 0 h 4741532"/>
              <a:gd name="connsiteX1" fmla="*/ 1809720 w 5853208"/>
              <a:gd name="connsiteY1" fmla="*/ 0 h 4741532"/>
              <a:gd name="connsiteX2" fmla="*/ 1809720 w 5853208"/>
              <a:gd name="connsiteY2" fmla="*/ 0 h 4741532"/>
              <a:gd name="connsiteX3" fmla="*/ 3022766 w 5853208"/>
              <a:gd name="connsiteY3" fmla="*/ 0 h 4741532"/>
              <a:gd name="connsiteX4" fmla="*/ 5853208 w 5853208"/>
              <a:gd name="connsiteY4" fmla="*/ 0 h 4741532"/>
              <a:gd name="connsiteX5" fmla="*/ 5853208 w 5853208"/>
              <a:gd name="connsiteY5" fmla="*/ 675987 h 4741532"/>
              <a:gd name="connsiteX6" fmla="*/ 5853208 w 5853208"/>
              <a:gd name="connsiteY6" fmla="*/ 675987 h 4741532"/>
              <a:gd name="connsiteX7" fmla="*/ 5853208 w 5853208"/>
              <a:gd name="connsiteY7" fmla="*/ 1689967 h 4741532"/>
              <a:gd name="connsiteX8" fmla="*/ 5853208 w 5853208"/>
              <a:gd name="connsiteY8" fmla="*/ 4055921 h 4741532"/>
              <a:gd name="connsiteX9" fmla="*/ 3022766 w 5853208"/>
              <a:gd name="connsiteY9" fmla="*/ 4055921 h 4741532"/>
              <a:gd name="connsiteX10" fmla="*/ 1809720 w 5853208"/>
              <a:gd name="connsiteY10" fmla="*/ 4055921 h 4741532"/>
              <a:gd name="connsiteX11" fmla="*/ 1809720 w 5853208"/>
              <a:gd name="connsiteY11" fmla="*/ 4055921 h 4741532"/>
              <a:gd name="connsiteX12" fmla="*/ 1001022 w 5853208"/>
              <a:gd name="connsiteY12" fmla="*/ 4055921 h 4741532"/>
              <a:gd name="connsiteX13" fmla="*/ 1001022 w 5853208"/>
              <a:gd name="connsiteY13" fmla="*/ 2961196 h 4741532"/>
              <a:gd name="connsiteX14" fmla="*/ 0 w 5853208"/>
              <a:gd name="connsiteY14" fmla="*/ 4741532 h 4741532"/>
              <a:gd name="connsiteX15" fmla="*/ 1009489 w 5853208"/>
              <a:gd name="connsiteY15" fmla="*/ 2133656 h 4741532"/>
              <a:gd name="connsiteX16" fmla="*/ 1001022 w 5853208"/>
              <a:gd name="connsiteY16" fmla="*/ 0 h 4741532"/>
              <a:gd name="connsiteX0" fmla="*/ 1042239 w 5894425"/>
              <a:gd name="connsiteY0" fmla="*/ 0 h 4741532"/>
              <a:gd name="connsiteX1" fmla="*/ 1850937 w 5894425"/>
              <a:gd name="connsiteY1" fmla="*/ 0 h 4741532"/>
              <a:gd name="connsiteX2" fmla="*/ 1850937 w 5894425"/>
              <a:gd name="connsiteY2" fmla="*/ 0 h 4741532"/>
              <a:gd name="connsiteX3" fmla="*/ 3063983 w 5894425"/>
              <a:gd name="connsiteY3" fmla="*/ 0 h 4741532"/>
              <a:gd name="connsiteX4" fmla="*/ 5894425 w 5894425"/>
              <a:gd name="connsiteY4" fmla="*/ 0 h 4741532"/>
              <a:gd name="connsiteX5" fmla="*/ 5894425 w 5894425"/>
              <a:gd name="connsiteY5" fmla="*/ 675987 h 4741532"/>
              <a:gd name="connsiteX6" fmla="*/ 5894425 w 5894425"/>
              <a:gd name="connsiteY6" fmla="*/ 675987 h 4741532"/>
              <a:gd name="connsiteX7" fmla="*/ 5894425 w 5894425"/>
              <a:gd name="connsiteY7" fmla="*/ 1689967 h 4741532"/>
              <a:gd name="connsiteX8" fmla="*/ 5894425 w 5894425"/>
              <a:gd name="connsiteY8" fmla="*/ 4055921 h 4741532"/>
              <a:gd name="connsiteX9" fmla="*/ 3063983 w 5894425"/>
              <a:gd name="connsiteY9" fmla="*/ 4055921 h 4741532"/>
              <a:gd name="connsiteX10" fmla="*/ 1850937 w 5894425"/>
              <a:gd name="connsiteY10" fmla="*/ 4055921 h 4741532"/>
              <a:gd name="connsiteX11" fmla="*/ 1850937 w 5894425"/>
              <a:gd name="connsiteY11" fmla="*/ 4055921 h 4741532"/>
              <a:gd name="connsiteX12" fmla="*/ 1042239 w 5894425"/>
              <a:gd name="connsiteY12" fmla="*/ 4055921 h 4741532"/>
              <a:gd name="connsiteX13" fmla="*/ 1042239 w 5894425"/>
              <a:gd name="connsiteY13" fmla="*/ 2961196 h 4741532"/>
              <a:gd name="connsiteX14" fmla="*/ 0 w 5894425"/>
              <a:gd name="connsiteY14" fmla="*/ 4741532 h 4741532"/>
              <a:gd name="connsiteX15" fmla="*/ 1050706 w 5894425"/>
              <a:gd name="connsiteY15" fmla="*/ 2133656 h 4741532"/>
              <a:gd name="connsiteX16" fmla="*/ 1042239 w 5894425"/>
              <a:gd name="connsiteY16" fmla="*/ 0 h 4741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894425" h="4741532">
                <a:moveTo>
                  <a:pt x="1042239" y="0"/>
                </a:moveTo>
                <a:lnTo>
                  <a:pt x="1850937" y="0"/>
                </a:lnTo>
                <a:lnTo>
                  <a:pt x="1850937" y="0"/>
                </a:lnTo>
                <a:lnTo>
                  <a:pt x="3063983" y="0"/>
                </a:lnTo>
                <a:lnTo>
                  <a:pt x="5894425" y="0"/>
                </a:lnTo>
                <a:lnTo>
                  <a:pt x="5894425" y="675987"/>
                </a:lnTo>
                <a:lnTo>
                  <a:pt x="5894425" y="675987"/>
                </a:lnTo>
                <a:lnTo>
                  <a:pt x="5894425" y="1689967"/>
                </a:lnTo>
                <a:lnTo>
                  <a:pt x="5894425" y="4055921"/>
                </a:lnTo>
                <a:lnTo>
                  <a:pt x="3063983" y="4055921"/>
                </a:lnTo>
                <a:lnTo>
                  <a:pt x="1850937" y="4055921"/>
                </a:lnTo>
                <a:lnTo>
                  <a:pt x="1850937" y="4055921"/>
                </a:lnTo>
                <a:lnTo>
                  <a:pt x="1042239" y="4055921"/>
                </a:lnTo>
                <a:lnTo>
                  <a:pt x="1042239" y="2961196"/>
                </a:lnTo>
                <a:lnTo>
                  <a:pt x="0" y="4741532"/>
                </a:lnTo>
                <a:lnTo>
                  <a:pt x="1050706" y="2133656"/>
                </a:lnTo>
                <a:cubicBezTo>
                  <a:pt x="1047884" y="1422437"/>
                  <a:pt x="1045061" y="711219"/>
                  <a:pt x="1042239" y="0"/>
                </a:cubicBezTo>
                <a:close/>
              </a:path>
            </a:pathLst>
          </a:custGeom>
          <a:solidFill>
            <a:schemeClr val="tx2">
              <a:lumMod val="20000"/>
              <a:lumOff val="80000"/>
            </a:schemeClr>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0" name="テキスト ボックス 19">
            <a:extLst>
              <a:ext uri="{FF2B5EF4-FFF2-40B4-BE49-F238E27FC236}">
                <a16:creationId xmlns:a16="http://schemas.microsoft.com/office/drawing/2014/main" id="{DAAF3B76-963D-48BA-AFF6-55B54BDBE4A8}"/>
              </a:ext>
            </a:extLst>
          </p:cNvPr>
          <p:cNvSpPr txBox="1"/>
          <p:nvPr/>
        </p:nvSpPr>
        <p:spPr>
          <a:xfrm>
            <a:off x="6062249" y="1078864"/>
            <a:ext cx="2896526" cy="1200329"/>
          </a:xfrm>
          <a:prstGeom prst="rect">
            <a:avLst/>
          </a:prstGeom>
          <a:noFill/>
        </p:spPr>
        <p:txBody>
          <a:bodyPr wrap="square">
            <a:spAutoFit/>
          </a:bodyPr>
          <a:lstStyle/>
          <a:p>
            <a:pPr>
              <a:spcBef>
                <a:spcPts val="600"/>
              </a:spcBef>
            </a:pPr>
            <a:r>
              <a:rPr lang="ja-JP" altLang="en-US" sz="1200" dirty="0">
                <a:latin typeface="Meiryo UI" panose="020B0604030504040204" pitchFamily="50" charset="-128"/>
                <a:ea typeface="Meiryo UI" panose="020B0604030504040204" pitchFamily="50" charset="-128"/>
              </a:rPr>
              <a:t>（その他の内容）</a:t>
            </a:r>
            <a:endParaRPr lang="en-US" altLang="ja-JP" sz="1200" dirty="0">
              <a:latin typeface="Meiryo UI" panose="020B0604030504040204" pitchFamily="50" charset="-128"/>
              <a:ea typeface="Meiryo UI" panose="020B0604030504040204" pitchFamily="50" charset="-128"/>
            </a:endParaRPr>
          </a:p>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・緊急時の受入れ先の確保。</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・直接的な人材派遣。</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・緊急時の受入れ先、体験の機会・場</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200" dirty="0">
                <a:solidFill>
                  <a:srgbClr val="000000"/>
                </a:solidFill>
                <a:latin typeface="Meiryo UI" panose="020B0604030504040204" pitchFamily="50" charset="-128"/>
                <a:ea typeface="Meiryo UI" panose="020B0604030504040204" pitchFamily="50" charset="-128"/>
              </a:rPr>
              <a:t>　</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（共に特に「強度行動障がいを有する</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200" dirty="0">
                <a:solidFill>
                  <a:srgbClr val="000000"/>
                </a:solidFill>
                <a:latin typeface="Meiryo UI" panose="020B0604030504040204" pitchFamily="50" charset="-128"/>
                <a:ea typeface="Meiryo UI" panose="020B0604030504040204" pitchFamily="50" charset="-128"/>
              </a:rPr>
              <a:t>　</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方や医療的ケアが必要な方」）の設置。</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p:txBody>
      </p:sp>
      <p:sp>
        <p:nvSpPr>
          <p:cNvPr id="21" name="タイトル 1">
            <a:extLst>
              <a:ext uri="{FF2B5EF4-FFF2-40B4-BE49-F238E27FC236}">
                <a16:creationId xmlns:a16="http://schemas.microsoft.com/office/drawing/2014/main" id="{58506779-1369-4268-B990-F0BADC717671}"/>
              </a:ext>
            </a:extLst>
          </p:cNvPr>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地域生活支援拠点等に係るアンケート結果（概要）</a:t>
            </a:r>
          </a:p>
        </p:txBody>
      </p:sp>
      <p:sp>
        <p:nvSpPr>
          <p:cNvPr id="22" name="テキスト ボックス 21">
            <a:extLst>
              <a:ext uri="{FF2B5EF4-FFF2-40B4-BE49-F238E27FC236}">
                <a16:creationId xmlns:a16="http://schemas.microsoft.com/office/drawing/2014/main" id="{B42BFBCA-265F-46A1-8998-C58539C93914}"/>
              </a:ext>
            </a:extLst>
          </p:cNvPr>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資料４</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88114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182" y="476673"/>
            <a:ext cx="7848186" cy="220342"/>
          </a:xfrm>
        </p:spPr>
        <p:txBody>
          <a:bodyPr>
            <a:normAutofit fontScale="90000"/>
          </a:bodyPr>
          <a:lstStyle/>
          <a:p>
            <a:r>
              <a:rPr lang="ja-JP" altLang="en-US" sz="1600" b="1" dirty="0">
                <a:latin typeface="Meiryo UI" panose="020B0604030504040204" pitchFamily="50" charset="-128"/>
                <a:ea typeface="Meiryo UI" panose="020B0604030504040204" pitchFamily="50" charset="-128"/>
              </a:rPr>
              <a:t>問</a:t>
            </a:r>
            <a:r>
              <a:rPr lang="en-US" altLang="ja-JP" sz="1600" b="1" dirty="0">
                <a:latin typeface="Meiryo UI" panose="020B0604030504040204" pitchFamily="50" charset="-128"/>
                <a:ea typeface="Meiryo UI" panose="020B0604030504040204" pitchFamily="50" charset="-128"/>
              </a:rPr>
              <a:t>2-1</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3</a:t>
            </a:r>
            <a:r>
              <a:rPr lang="ja-JP" altLang="en-US" sz="1600" b="1" dirty="0">
                <a:latin typeface="Meiryo UI" panose="020B0604030504040204" pitchFamily="50" charset="-128"/>
                <a:ea typeface="Meiryo UI" panose="020B0604030504040204" pitchFamily="50" charset="-128"/>
              </a:rPr>
              <a:t>．拠点コーディネーターの配置状況、配置人数、配置先と箇所数、財源について</a:t>
            </a:r>
            <a:endParaRPr kumimoji="1" lang="ja-JP" altLang="en-US" sz="1600" b="1" dirty="0">
              <a:latin typeface="Meiryo UI" panose="020B0604030504040204" pitchFamily="50" charset="-128"/>
              <a:ea typeface="Meiryo UI" panose="020B0604030504040204" pitchFamily="50" charset="-128"/>
            </a:endParaRPr>
          </a:p>
        </p:txBody>
      </p:sp>
      <p:pic>
        <p:nvPicPr>
          <p:cNvPr id="6" name="図 5"/>
          <p:cNvPicPr>
            <a:picLocks noChangeAspect="1"/>
          </p:cNvPicPr>
          <p:nvPr/>
        </p:nvPicPr>
        <p:blipFill>
          <a:blip r:embed="rId3"/>
          <a:stretch>
            <a:fillRect/>
          </a:stretch>
        </p:blipFill>
        <p:spPr>
          <a:xfrm>
            <a:off x="24992" y="692696"/>
            <a:ext cx="9071634" cy="140220"/>
          </a:xfrm>
          <a:prstGeom prst="rect">
            <a:avLst/>
          </a:prstGeom>
        </p:spPr>
      </p:pic>
      <p:sp>
        <p:nvSpPr>
          <p:cNvPr id="9" name="コンテンツ プレースホルダー 2"/>
          <p:cNvSpPr>
            <a:spLocks noGrp="1"/>
          </p:cNvSpPr>
          <p:nvPr>
            <p:ph idx="1"/>
          </p:nvPr>
        </p:nvSpPr>
        <p:spPr>
          <a:xfrm>
            <a:off x="36184" y="836711"/>
            <a:ext cx="9072320" cy="1279093"/>
          </a:xfrm>
          <a:ln>
            <a:solidFill>
              <a:schemeClr val="dk1"/>
            </a:solidFill>
            <a:prstDash val="solid"/>
          </a:ln>
        </p:spPr>
        <p:txBody>
          <a:bodyPr anchor="ctr">
            <a:noAutofit/>
          </a:bodyPr>
          <a:lstStyle/>
          <a:p>
            <a:pPr>
              <a:lnSpc>
                <a:spcPts val="1800"/>
              </a:lnSpc>
              <a:spcBef>
                <a:spcPts val="300"/>
              </a:spcBef>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rPr>
              <a:t>拠点コーディネーターについて、令和</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年４月１日時点で、府内</a:t>
            </a:r>
            <a:r>
              <a:rPr lang="en-US" altLang="ja-JP" sz="1400" dirty="0">
                <a:latin typeface="Meiryo UI" panose="020B0604030504040204" pitchFamily="50" charset="-128"/>
                <a:ea typeface="Meiryo UI" panose="020B0604030504040204" pitchFamily="50" charset="-128"/>
              </a:rPr>
              <a:t>43</a:t>
            </a:r>
            <a:r>
              <a:rPr lang="ja-JP" altLang="en-US" sz="1400" dirty="0">
                <a:latin typeface="Meiryo UI" panose="020B0604030504040204" pitchFamily="50" charset="-128"/>
                <a:ea typeface="Meiryo UI" panose="020B0604030504040204" pitchFamily="50" charset="-128"/>
              </a:rPr>
              <a:t>市町村のうち「配置あり」が</a:t>
            </a:r>
            <a:r>
              <a:rPr lang="en-US" altLang="ja-JP" sz="1400" dirty="0">
                <a:latin typeface="Meiryo UI" panose="020B0604030504040204" pitchFamily="50" charset="-128"/>
                <a:ea typeface="Meiryo UI" panose="020B0604030504040204" pitchFamily="50" charset="-128"/>
              </a:rPr>
              <a:t>13</a:t>
            </a:r>
            <a:r>
              <a:rPr lang="ja-JP" altLang="en-US" sz="1400" dirty="0">
                <a:latin typeface="Meiryo UI" panose="020B0604030504040204" pitchFamily="50" charset="-128"/>
                <a:ea typeface="Meiryo UI" panose="020B0604030504040204" pitchFamily="50" charset="-128"/>
              </a:rPr>
              <a:t>。「配置なし」が</a:t>
            </a:r>
            <a:r>
              <a:rPr lang="en-US" altLang="ja-JP" sz="1400" dirty="0">
                <a:latin typeface="Meiryo UI" panose="020B0604030504040204" pitchFamily="50" charset="-128"/>
                <a:ea typeface="Meiryo UI" panose="020B0604030504040204" pitchFamily="50" charset="-128"/>
              </a:rPr>
              <a:t>30</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pPr marL="0" indent="0">
              <a:lnSpc>
                <a:spcPts val="1800"/>
              </a:lnSpc>
              <a:spcBef>
                <a:spcPts val="300"/>
              </a:spcBef>
              <a:buNone/>
            </a:pPr>
            <a:r>
              <a:rPr lang="ja-JP" altLang="en-US" sz="1400" dirty="0">
                <a:latin typeface="Meiryo UI" panose="020B0604030504040204" pitchFamily="50" charset="-128"/>
                <a:ea typeface="Meiryo UI" panose="020B0604030504040204" pitchFamily="50" charset="-128"/>
              </a:rPr>
              <a:t> 　「配置なし」のうち、市町村職員がコーディネータの役割を担っている市町村数は</a:t>
            </a:r>
            <a:r>
              <a:rPr lang="en-US" altLang="ja-JP" sz="1400" dirty="0">
                <a:latin typeface="Meiryo UI" panose="020B0604030504040204" pitchFamily="50" charset="-128"/>
                <a:ea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rPr>
              <a:t>、今後配置予定が３。</a:t>
            </a:r>
            <a:endParaRPr lang="en-US" altLang="ja-JP" sz="1400" dirty="0">
              <a:latin typeface="Meiryo UI" panose="020B0604030504040204" pitchFamily="50" charset="-128"/>
              <a:ea typeface="Meiryo UI" panose="020B0604030504040204" pitchFamily="50" charset="-128"/>
            </a:endParaRPr>
          </a:p>
          <a:p>
            <a:pPr>
              <a:lnSpc>
                <a:spcPts val="1800"/>
              </a:lnSpc>
              <a:spcBef>
                <a:spcPts val="300"/>
              </a:spcBef>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rPr>
              <a:t>全て常勤の兼務で配置されている。</a:t>
            </a:r>
            <a:endParaRPr lang="en-US" altLang="ja-JP" sz="1400" dirty="0">
              <a:latin typeface="Meiryo UI" panose="020B0604030504040204" pitchFamily="50" charset="-128"/>
              <a:ea typeface="Meiryo UI" panose="020B0604030504040204" pitchFamily="50" charset="-128"/>
            </a:endParaRPr>
          </a:p>
          <a:p>
            <a:pPr>
              <a:lnSpc>
                <a:spcPts val="1800"/>
              </a:lnSpc>
              <a:spcBef>
                <a:spcPts val="300"/>
              </a:spcBef>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rPr>
              <a:t>主な配置先は、基幹相談支援センターが</a:t>
            </a:r>
            <a:r>
              <a:rPr lang="en-US" altLang="ja-JP" sz="1400" dirty="0">
                <a:latin typeface="Meiryo UI" panose="020B0604030504040204" pitchFamily="50" charset="-128"/>
                <a:ea typeface="Meiryo UI" panose="020B0604030504040204" pitchFamily="50" charset="-128"/>
              </a:rPr>
              <a:t>11</a:t>
            </a:r>
            <a:r>
              <a:rPr lang="ja-JP" altLang="en-US" sz="1400" dirty="0">
                <a:latin typeface="Meiryo UI" panose="020B0604030504040204" pitchFamily="50" charset="-128"/>
                <a:ea typeface="Meiryo UI" panose="020B0604030504040204" pitchFamily="50" charset="-128"/>
              </a:rPr>
              <a:t>と最も多い。</a:t>
            </a:r>
          </a:p>
        </p:txBody>
      </p:sp>
      <p:sp>
        <p:nvSpPr>
          <p:cNvPr id="33" name="スライド番号プレースホルダー 9"/>
          <p:cNvSpPr txBox="1">
            <a:spLocks/>
          </p:cNvSpPr>
          <p:nvPr/>
        </p:nvSpPr>
        <p:spPr>
          <a:xfrm>
            <a:off x="6857415" y="649904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t>６</a:t>
            </a:r>
          </a:p>
        </p:txBody>
      </p:sp>
      <p:graphicFrame>
        <p:nvGraphicFramePr>
          <p:cNvPr id="32" name="表 31">
            <a:extLst>
              <a:ext uri="{FF2B5EF4-FFF2-40B4-BE49-F238E27FC236}">
                <a16:creationId xmlns:a16="http://schemas.microsoft.com/office/drawing/2014/main" id="{7AD56637-9231-47D6-97E6-49616C448346}"/>
              </a:ext>
            </a:extLst>
          </p:cNvPr>
          <p:cNvGraphicFramePr>
            <a:graphicFrameLocks noGrp="1"/>
          </p:cNvGraphicFramePr>
          <p:nvPr>
            <p:extLst>
              <p:ext uri="{D42A27DB-BD31-4B8C-83A1-F6EECF244321}">
                <p14:modId xmlns:p14="http://schemas.microsoft.com/office/powerpoint/2010/main" val="1960281196"/>
              </p:ext>
            </p:extLst>
          </p:nvPr>
        </p:nvGraphicFramePr>
        <p:xfrm>
          <a:off x="4860032" y="2672039"/>
          <a:ext cx="2684009" cy="769505"/>
        </p:xfrm>
        <a:graphic>
          <a:graphicData uri="http://schemas.openxmlformats.org/drawingml/2006/table">
            <a:tbl>
              <a:tblPr>
                <a:tableStyleId>{5C22544A-7EE6-4342-B048-85BDC9FD1C3A}</a:tableStyleId>
              </a:tblPr>
              <a:tblGrid>
                <a:gridCol w="811801">
                  <a:extLst>
                    <a:ext uri="{9D8B030D-6E8A-4147-A177-3AD203B41FA5}">
                      <a16:colId xmlns:a16="http://schemas.microsoft.com/office/drawing/2014/main" val="1495733337"/>
                    </a:ext>
                  </a:extLst>
                </a:gridCol>
                <a:gridCol w="432048">
                  <a:extLst>
                    <a:ext uri="{9D8B030D-6E8A-4147-A177-3AD203B41FA5}">
                      <a16:colId xmlns:a16="http://schemas.microsoft.com/office/drawing/2014/main" val="3714571876"/>
                    </a:ext>
                  </a:extLst>
                </a:gridCol>
                <a:gridCol w="576064">
                  <a:extLst>
                    <a:ext uri="{9D8B030D-6E8A-4147-A177-3AD203B41FA5}">
                      <a16:colId xmlns:a16="http://schemas.microsoft.com/office/drawing/2014/main" val="4171853399"/>
                    </a:ext>
                  </a:extLst>
                </a:gridCol>
                <a:gridCol w="360040">
                  <a:extLst>
                    <a:ext uri="{9D8B030D-6E8A-4147-A177-3AD203B41FA5}">
                      <a16:colId xmlns:a16="http://schemas.microsoft.com/office/drawing/2014/main" val="2947091979"/>
                    </a:ext>
                  </a:extLst>
                </a:gridCol>
                <a:gridCol w="504056">
                  <a:extLst>
                    <a:ext uri="{9D8B030D-6E8A-4147-A177-3AD203B41FA5}">
                      <a16:colId xmlns:a16="http://schemas.microsoft.com/office/drawing/2014/main" val="525066302"/>
                    </a:ext>
                  </a:extLst>
                </a:gridCol>
              </a:tblGrid>
              <a:tr h="238783">
                <a:tc rowSpan="2">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配置あり</a:t>
                      </a:r>
                      <a:endParaRPr lang="en-US" altLang="ja-JP" sz="1200" b="1"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市町村</a:t>
                      </a:r>
                    </a:p>
                  </a:txBody>
                  <a:tcPr marL="9525" marR="9525" marT="9525" marB="0" anchor="ctr">
                    <a:solidFill>
                      <a:schemeClr val="accent1">
                        <a:lumMod val="75000"/>
                      </a:schemeClr>
                    </a:solidFill>
                  </a:tcPr>
                </a:tc>
                <a:tc gridSpan="2">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うち</a:t>
                      </a:r>
                    </a:p>
                  </a:txBody>
                  <a:tcPr marL="9525" marR="9525" marT="9525" marB="0" anchor="ctr">
                    <a:solidFill>
                      <a:schemeClr val="accent1">
                        <a:lumMod val="75000"/>
                      </a:schemeClr>
                    </a:solidFill>
                  </a:tcPr>
                </a:tc>
                <a:tc hMerge="1">
                  <a:txBody>
                    <a:bodyPr/>
                    <a:lstStyle/>
                    <a:p>
                      <a:pPr algn="ctr" fontAlgn="ctr"/>
                      <a:endParaRPr lang="ja-JP" altLang="en-US" sz="12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75000"/>
                      </a:schemeClr>
                    </a:solidFill>
                  </a:tcPr>
                </a:tc>
                <a:tc gridSpan="2">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うち</a:t>
                      </a:r>
                    </a:p>
                  </a:txBody>
                  <a:tcPr marL="9525" marR="9525" marT="9525" marB="0" anchor="ctr">
                    <a:solidFill>
                      <a:schemeClr val="accent1">
                        <a:lumMod val="75000"/>
                      </a:schemeClr>
                    </a:solidFill>
                  </a:tcPr>
                </a:tc>
                <a:tc hMerge="1">
                  <a:txBody>
                    <a:bodyPr/>
                    <a:lstStyle/>
                    <a:p>
                      <a:pPr algn="ctr" fontAlgn="ctr"/>
                      <a:endParaRPr lang="ja-JP" altLang="en-US" sz="12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75000"/>
                      </a:schemeClr>
                    </a:solidFill>
                  </a:tcPr>
                </a:tc>
                <a:extLst>
                  <a:ext uri="{0D108BD9-81ED-4DB2-BD59-A6C34878D82A}">
                    <a16:rowId xmlns:a16="http://schemas.microsoft.com/office/drawing/2014/main" val="1945652919"/>
                  </a:ext>
                </a:extLst>
              </a:tr>
              <a:tr h="238783">
                <a:tc vMerge="1">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　常勤</a:t>
                      </a:r>
                    </a:p>
                  </a:txBody>
                  <a:tcPr marL="9525" marR="9525" marT="9525" marB="0" anchor="ctr">
                    <a:solidFill>
                      <a:schemeClr val="accent1">
                        <a:lumMod val="75000"/>
                      </a:schemeClr>
                    </a:solidFill>
                  </a:tcPr>
                </a:tc>
                <a:tc>
                  <a:txBody>
                    <a:bodyPr/>
                    <a:lstStyle/>
                    <a:p>
                      <a:pPr 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常勤</a:t>
                      </a:r>
                      <a:endParaRPr kumimoji="1" lang="ja-JP" altLang="en-US" dirty="0"/>
                    </a:p>
                  </a:txBody>
                  <a:tcPr marL="9525" marR="9525" marT="9525" marB="0" anchor="ctr">
                    <a:solidFill>
                      <a:schemeClr val="accent1">
                        <a:lumMod val="75000"/>
                      </a:schemeClr>
                    </a:solidFill>
                  </a:tcPr>
                </a:tc>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非常勤</a:t>
                      </a:r>
                    </a:p>
                  </a:txBody>
                  <a:tcPr marL="9525" marR="9525" marT="9525" marB="0" anchor="ctr">
                    <a:solidFill>
                      <a:schemeClr val="accent1">
                        <a:lumMod val="75000"/>
                      </a:schemeClr>
                    </a:solidFill>
                  </a:tcPr>
                </a:tc>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専従</a:t>
                      </a:r>
                    </a:p>
                  </a:txBody>
                  <a:tcPr marL="9525" marR="9525" marT="9525" marB="0" anchor="ctr">
                    <a:solidFill>
                      <a:schemeClr val="accent1">
                        <a:lumMod val="75000"/>
                      </a:schemeClr>
                    </a:solidFill>
                  </a:tcPr>
                </a:tc>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兼務</a:t>
                      </a:r>
                    </a:p>
                  </a:txBody>
                  <a:tcPr marL="9525" marR="9525" marT="9525" marB="0" anchor="ctr">
                    <a:solidFill>
                      <a:schemeClr val="accent1">
                        <a:lumMod val="75000"/>
                      </a:schemeClr>
                    </a:solidFill>
                  </a:tcPr>
                </a:tc>
                <a:extLst>
                  <a:ext uri="{0D108BD9-81ED-4DB2-BD59-A6C34878D82A}">
                    <a16:rowId xmlns:a16="http://schemas.microsoft.com/office/drawing/2014/main" val="2739845866"/>
                  </a:ext>
                </a:extLst>
              </a:tr>
              <a:tr h="291939">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13</a:t>
                      </a:r>
                    </a:p>
                  </a:txBody>
                  <a:tcPr marL="9525" marR="9525" marT="9525" marB="0" anchor="ctr"/>
                </a:tc>
                <a:tc>
                  <a:txBody>
                    <a:bodyPr/>
                    <a:lstStyle/>
                    <a:p>
                      <a:pPr algn="ctr"/>
                      <a:r>
                        <a:rPr kumimoji="1" lang="en-US" altLang="ja-JP" sz="1100" dirty="0">
                          <a:solidFill>
                            <a:schemeClr val="tx1"/>
                          </a:solidFill>
                          <a:latin typeface="Meiryo UI" panose="020B0604030504040204" pitchFamily="50" charset="-128"/>
                          <a:ea typeface="Meiryo UI" panose="020B0604030504040204" pitchFamily="50" charset="-128"/>
                        </a:rPr>
                        <a:t>13</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0</a:t>
                      </a:r>
                    </a:p>
                  </a:txBody>
                  <a:tcPr marL="9525" marR="9525" marT="9525" marB="0" anchor="ct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0</a:t>
                      </a:r>
                    </a:p>
                  </a:txBody>
                  <a:tcPr marL="9525" marR="9525" marT="9525" marB="0" anchor="ct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13</a:t>
                      </a:r>
                    </a:p>
                  </a:txBody>
                  <a:tcPr marL="9525" marR="9525" marT="9525" marB="0" anchor="ctr"/>
                </a:tc>
                <a:extLst>
                  <a:ext uri="{0D108BD9-81ED-4DB2-BD59-A6C34878D82A}">
                    <a16:rowId xmlns:a16="http://schemas.microsoft.com/office/drawing/2014/main" val="234188115"/>
                  </a:ext>
                </a:extLst>
              </a:tr>
            </a:tbl>
          </a:graphicData>
        </a:graphic>
      </p:graphicFrame>
      <p:sp>
        <p:nvSpPr>
          <p:cNvPr id="34" name="正方形/長方形 33">
            <a:extLst>
              <a:ext uri="{FF2B5EF4-FFF2-40B4-BE49-F238E27FC236}">
                <a16:creationId xmlns:a16="http://schemas.microsoft.com/office/drawing/2014/main" id="{08E5AD5F-E48A-42BF-B79C-FD55A275D674}"/>
              </a:ext>
            </a:extLst>
          </p:cNvPr>
          <p:cNvSpPr/>
          <p:nvPr/>
        </p:nvSpPr>
        <p:spPr>
          <a:xfrm>
            <a:off x="151471" y="2348880"/>
            <a:ext cx="4539583" cy="27699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配置状況（市町村数）</a:t>
            </a:r>
            <a:endParaRPr lang="en-US" altLang="ja-JP" sz="1200" b="1" dirty="0">
              <a:solidFill>
                <a:schemeClr val="accent6"/>
              </a:solidFill>
              <a:latin typeface="Meiryo UI" panose="020B0604030504040204" pitchFamily="50" charset="-128"/>
              <a:ea typeface="Meiryo UI" panose="020B0604030504040204" pitchFamily="50" charset="-128"/>
            </a:endParaRPr>
          </a:p>
        </p:txBody>
      </p:sp>
      <p:sp>
        <p:nvSpPr>
          <p:cNvPr id="39" name="正方形/長方形 38">
            <a:extLst>
              <a:ext uri="{FF2B5EF4-FFF2-40B4-BE49-F238E27FC236}">
                <a16:creationId xmlns:a16="http://schemas.microsoft.com/office/drawing/2014/main" id="{150F0382-7F6B-4101-A23F-A7D92789C7FE}"/>
              </a:ext>
            </a:extLst>
          </p:cNvPr>
          <p:cNvSpPr/>
          <p:nvPr/>
        </p:nvSpPr>
        <p:spPr>
          <a:xfrm>
            <a:off x="4788024" y="2406138"/>
            <a:ext cx="2635084" cy="27699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配置体制</a:t>
            </a:r>
            <a:endParaRPr lang="en-US" altLang="ja-JP" sz="1200" b="1" dirty="0">
              <a:latin typeface="Meiryo UI" panose="020B0604030504040204" pitchFamily="50" charset="-128"/>
              <a:ea typeface="Meiryo UI" panose="020B0604030504040204" pitchFamily="50" charset="-128"/>
            </a:endParaRPr>
          </a:p>
        </p:txBody>
      </p:sp>
      <p:graphicFrame>
        <p:nvGraphicFramePr>
          <p:cNvPr id="22" name="表 21">
            <a:extLst>
              <a:ext uri="{FF2B5EF4-FFF2-40B4-BE49-F238E27FC236}">
                <a16:creationId xmlns:a16="http://schemas.microsoft.com/office/drawing/2014/main" id="{F0EC509A-CEE5-4626-9ED6-FCB61180071B}"/>
              </a:ext>
            </a:extLst>
          </p:cNvPr>
          <p:cNvGraphicFramePr>
            <a:graphicFrameLocks noGrp="1"/>
          </p:cNvGraphicFramePr>
          <p:nvPr>
            <p:extLst>
              <p:ext uri="{D42A27DB-BD31-4B8C-83A1-F6EECF244321}">
                <p14:modId xmlns:p14="http://schemas.microsoft.com/office/powerpoint/2010/main" val="2358020847"/>
              </p:ext>
            </p:extLst>
          </p:nvPr>
        </p:nvGraphicFramePr>
        <p:xfrm>
          <a:off x="208724" y="2636912"/>
          <a:ext cx="4258686" cy="924876"/>
        </p:xfrm>
        <a:graphic>
          <a:graphicData uri="http://schemas.openxmlformats.org/drawingml/2006/table">
            <a:tbl>
              <a:tblPr/>
              <a:tblGrid>
                <a:gridCol w="3171429">
                  <a:extLst>
                    <a:ext uri="{9D8B030D-6E8A-4147-A177-3AD203B41FA5}">
                      <a16:colId xmlns:a16="http://schemas.microsoft.com/office/drawing/2014/main" val="222494593"/>
                    </a:ext>
                  </a:extLst>
                </a:gridCol>
                <a:gridCol w="1087257">
                  <a:extLst>
                    <a:ext uri="{9D8B030D-6E8A-4147-A177-3AD203B41FA5}">
                      <a16:colId xmlns:a16="http://schemas.microsoft.com/office/drawing/2014/main" val="2234091414"/>
                    </a:ext>
                  </a:extLst>
                </a:gridCol>
              </a:tblGrid>
              <a:tr h="229345">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コーディネーターの配置状況</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市町村数</a:t>
                      </a:r>
                    </a:p>
                  </a:txBody>
                  <a:tcPr marL="9525" marR="9525" marT="9525"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272405122"/>
                  </a:ext>
                </a:extLst>
              </a:tr>
              <a:tr h="216024">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配置あり（圏域整備における配置含む）</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13</a:t>
                      </a:r>
                    </a:p>
                  </a:txBody>
                  <a:tcPr marL="9525" marR="9525" marT="9525"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56000016"/>
                  </a:ext>
                </a:extLst>
              </a:tr>
              <a:tr h="216024">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配置なし</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accent1">
                        <a:lumMod val="20000"/>
                        <a:lumOff val="80000"/>
                      </a:schemeClr>
                    </a:solidFill>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30</a:t>
                      </a:r>
                    </a:p>
                  </a:txBody>
                  <a:tcPr marL="9525" marR="9525" marT="9525"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390668921"/>
                  </a:ext>
                </a:extLst>
              </a:tr>
              <a:tr h="263483">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合計</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accent1">
                        <a:lumMod val="75000"/>
                      </a:schemeClr>
                    </a:solidFill>
                  </a:tcPr>
                </a:tc>
                <a:tc>
                  <a:txBody>
                    <a:bodyPr/>
                    <a:lstStyle/>
                    <a:p>
                      <a:pPr algn="ctr" fontAlgn="ctr"/>
                      <a:r>
                        <a:rPr lang="en-US" altLang="ja-JP" sz="1200" b="1" i="0" u="none" strike="noStrike" dirty="0">
                          <a:solidFill>
                            <a:schemeClr val="bg1"/>
                          </a:solidFill>
                          <a:effectLst/>
                          <a:latin typeface="Meiryo UI" panose="020B0604030504040204" pitchFamily="50" charset="-128"/>
                          <a:ea typeface="Meiryo UI" panose="020B0604030504040204" pitchFamily="50" charset="-128"/>
                        </a:rPr>
                        <a:t>43</a:t>
                      </a:r>
                    </a:p>
                  </a:txBody>
                  <a:tcPr marL="9525" marR="9525" marT="9525"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2718656355"/>
                  </a:ext>
                </a:extLst>
              </a:tr>
            </a:tbl>
          </a:graphicData>
        </a:graphic>
      </p:graphicFrame>
      <p:graphicFrame>
        <p:nvGraphicFramePr>
          <p:cNvPr id="18" name="表 17">
            <a:extLst>
              <a:ext uri="{FF2B5EF4-FFF2-40B4-BE49-F238E27FC236}">
                <a16:creationId xmlns:a16="http://schemas.microsoft.com/office/drawing/2014/main" id="{F5F5FC1C-FF30-40AB-9A7F-E90474DC4536}"/>
              </a:ext>
            </a:extLst>
          </p:cNvPr>
          <p:cNvGraphicFramePr>
            <a:graphicFrameLocks noGrp="1"/>
          </p:cNvGraphicFramePr>
          <p:nvPr/>
        </p:nvGraphicFramePr>
        <p:xfrm>
          <a:off x="157525" y="4509120"/>
          <a:ext cx="4173702" cy="1318548"/>
        </p:xfrm>
        <a:graphic>
          <a:graphicData uri="http://schemas.openxmlformats.org/drawingml/2006/table">
            <a:tbl>
              <a:tblPr>
                <a:tableStyleId>{5C22544A-7EE6-4342-B048-85BDC9FD1C3A}</a:tableStyleId>
              </a:tblPr>
              <a:tblGrid>
                <a:gridCol w="3326685">
                  <a:extLst>
                    <a:ext uri="{9D8B030D-6E8A-4147-A177-3AD203B41FA5}">
                      <a16:colId xmlns:a16="http://schemas.microsoft.com/office/drawing/2014/main" val="1166635366"/>
                    </a:ext>
                  </a:extLst>
                </a:gridCol>
                <a:gridCol w="847017">
                  <a:extLst>
                    <a:ext uri="{9D8B030D-6E8A-4147-A177-3AD203B41FA5}">
                      <a16:colId xmlns:a16="http://schemas.microsoft.com/office/drawing/2014/main" val="2666494867"/>
                    </a:ext>
                  </a:extLst>
                </a:gridCol>
              </a:tblGrid>
              <a:tr h="255432">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配置場所</a:t>
                      </a:r>
                    </a:p>
                  </a:txBody>
                  <a:tcPr marL="0" marR="0" marT="0" marB="0" anchor="ctr">
                    <a:solidFill>
                      <a:schemeClr val="accent1">
                        <a:lumMod val="75000"/>
                      </a:schemeClr>
                    </a:solidFill>
                  </a:tcPr>
                </a:tc>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市町村数</a:t>
                      </a:r>
                    </a:p>
                  </a:txBody>
                  <a:tcPr marL="0" marR="0" marT="0" marB="0" anchor="ctr">
                    <a:solidFill>
                      <a:schemeClr val="accent1">
                        <a:lumMod val="75000"/>
                      </a:schemeClr>
                    </a:solidFill>
                  </a:tcPr>
                </a:tc>
                <a:extLst>
                  <a:ext uri="{0D108BD9-81ED-4DB2-BD59-A6C34878D82A}">
                    <a16:rowId xmlns:a16="http://schemas.microsoft.com/office/drawing/2014/main" val="416713139"/>
                  </a:ext>
                </a:extLst>
              </a:tr>
              <a:tr h="199977">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基幹相談支援センター</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11</a:t>
                      </a:r>
                    </a:p>
                  </a:txBody>
                  <a:tcPr marL="0" marR="0" marT="0" marB="0" anchor="ctr"/>
                </a:tc>
                <a:extLst>
                  <a:ext uri="{0D108BD9-81ED-4DB2-BD59-A6C34878D82A}">
                    <a16:rowId xmlns:a16="http://schemas.microsoft.com/office/drawing/2014/main" val="964781025"/>
                  </a:ext>
                </a:extLst>
              </a:tr>
              <a:tr h="206852">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相談支援事業所（委託・指定）</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１</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500954543"/>
                  </a:ext>
                </a:extLst>
              </a:tr>
              <a:tr h="206852">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相談支援事業所以外の障がい福祉サービス事業所</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１</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2766770171"/>
                  </a:ext>
                </a:extLst>
              </a:tr>
              <a:tr h="206852">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市町村障がい福祉主管課</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２</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993478884"/>
                  </a:ext>
                </a:extLst>
              </a:tr>
              <a:tr h="242583">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その他</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４</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435660442"/>
                  </a:ext>
                </a:extLst>
              </a:tr>
            </a:tbl>
          </a:graphicData>
        </a:graphic>
      </p:graphicFrame>
      <p:graphicFrame>
        <p:nvGraphicFramePr>
          <p:cNvPr id="4" name="表 3">
            <a:extLst>
              <a:ext uri="{FF2B5EF4-FFF2-40B4-BE49-F238E27FC236}">
                <a16:creationId xmlns:a16="http://schemas.microsoft.com/office/drawing/2014/main" id="{5A9D9991-8025-49DB-960D-AF09D8ED0825}"/>
              </a:ext>
            </a:extLst>
          </p:cNvPr>
          <p:cNvGraphicFramePr>
            <a:graphicFrameLocks noGrp="1"/>
          </p:cNvGraphicFramePr>
          <p:nvPr>
            <p:extLst>
              <p:ext uri="{D42A27DB-BD31-4B8C-83A1-F6EECF244321}">
                <p14:modId xmlns:p14="http://schemas.microsoft.com/office/powerpoint/2010/main" val="2079828381"/>
              </p:ext>
            </p:extLst>
          </p:nvPr>
        </p:nvGraphicFramePr>
        <p:xfrm>
          <a:off x="4883567" y="4526324"/>
          <a:ext cx="4178347" cy="1074006"/>
        </p:xfrm>
        <a:graphic>
          <a:graphicData uri="http://schemas.openxmlformats.org/drawingml/2006/table">
            <a:tbl>
              <a:tblPr>
                <a:tableStyleId>{5C22544A-7EE6-4342-B048-85BDC9FD1C3A}</a:tableStyleId>
              </a:tblPr>
              <a:tblGrid>
                <a:gridCol w="3386259">
                  <a:extLst>
                    <a:ext uri="{9D8B030D-6E8A-4147-A177-3AD203B41FA5}">
                      <a16:colId xmlns:a16="http://schemas.microsoft.com/office/drawing/2014/main" val="3884727329"/>
                    </a:ext>
                  </a:extLst>
                </a:gridCol>
                <a:gridCol w="792088">
                  <a:extLst>
                    <a:ext uri="{9D8B030D-6E8A-4147-A177-3AD203B41FA5}">
                      <a16:colId xmlns:a16="http://schemas.microsoft.com/office/drawing/2014/main" val="3837743207"/>
                    </a:ext>
                  </a:extLst>
                </a:gridCol>
              </a:tblGrid>
              <a:tr h="216624">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財源</a:t>
                      </a:r>
                    </a:p>
                  </a:txBody>
                  <a:tcPr marL="0" marR="0" marT="0" marB="0" anchor="ctr">
                    <a:solidFill>
                      <a:schemeClr val="accent1">
                        <a:lumMod val="75000"/>
                      </a:schemeClr>
                    </a:solidFill>
                  </a:tcPr>
                </a:tc>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市町村数</a:t>
                      </a:r>
                    </a:p>
                  </a:txBody>
                  <a:tcPr marL="0" marR="0" marT="0" marB="0" anchor="ctr">
                    <a:solidFill>
                      <a:schemeClr val="accent1">
                        <a:lumMod val="75000"/>
                      </a:schemeClr>
                    </a:solidFill>
                  </a:tcPr>
                </a:tc>
                <a:extLst>
                  <a:ext uri="{0D108BD9-81ED-4DB2-BD59-A6C34878D82A}">
                    <a16:rowId xmlns:a16="http://schemas.microsoft.com/office/drawing/2014/main" val="1047808785"/>
                  </a:ext>
                </a:extLst>
              </a:tr>
              <a:tr h="265836">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市町村で確保（市町村単費）</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6</a:t>
                      </a:r>
                    </a:p>
                  </a:txBody>
                  <a:tcPr marL="0" marR="0" marT="0" marB="0" anchor="ctr"/>
                </a:tc>
                <a:extLst>
                  <a:ext uri="{0D108BD9-81ED-4DB2-BD59-A6C34878D82A}">
                    <a16:rowId xmlns:a16="http://schemas.microsoft.com/office/drawing/2014/main" val="1023572450"/>
                  </a:ext>
                </a:extLst>
              </a:tr>
              <a:tr h="295773">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地域生活支援事業の安心生活支援事業を活用</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１</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829197421"/>
                  </a:ext>
                </a:extLst>
              </a:tr>
              <a:tr h="295773">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その他</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6</a:t>
                      </a:r>
                    </a:p>
                  </a:txBody>
                  <a:tcPr marL="0" marR="0" marT="0" marB="0" anchor="ctr"/>
                </a:tc>
                <a:extLst>
                  <a:ext uri="{0D108BD9-81ED-4DB2-BD59-A6C34878D82A}">
                    <a16:rowId xmlns:a16="http://schemas.microsoft.com/office/drawing/2014/main" val="2166403609"/>
                  </a:ext>
                </a:extLst>
              </a:tr>
            </a:tbl>
          </a:graphicData>
        </a:graphic>
      </p:graphicFrame>
      <p:sp>
        <p:nvSpPr>
          <p:cNvPr id="24" name="正方形/長方形 23">
            <a:extLst>
              <a:ext uri="{FF2B5EF4-FFF2-40B4-BE49-F238E27FC236}">
                <a16:creationId xmlns:a16="http://schemas.microsoft.com/office/drawing/2014/main" id="{C0D43DF4-5F8F-4A85-BA4D-A002E14A073B}"/>
              </a:ext>
            </a:extLst>
          </p:cNvPr>
          <p:cNvSpPr/>
          <p:nvPr/>
        </p:nvSpPr>
        <p:spPr>
          <a:xfrm>
            <a:off x="138692" y="4205680"/>
            <a:ext cx="3909751" cy="27699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配置先及び箇所数（市町村数）</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複数箇所への配置あり</a:t>
            </a:r>
            <a:endParaRPr lang="en-US" altLang="ja-JP" sz="1200" b="1" dirty="0">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31EFD192-4999-40FB-BA16-B8E4532392ED}"/>
              </a:ext>
            </a:extLst>
          </p:cNvPr>
          <p:cNvSpPr/>
          <p:nvPr/>
        </p:nvSpPr>
        <p:spPr>
          <a:xfrm>
            <a:off x="4788024" y="4223782"/>
            <a:ext cx="3453462" cy="285338"/>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財源（市町村数）</a:t>
            </a:r>
            <a:endParaRPr lang="en-US" altLang="ja-JP" sz="1200" b="1" dirty="0">
              <a:solidFill>
                <a:schemeClr val="accent6"/>
              </a:solidFill>
              <a:latin typeface="Meiryo UI" panose="020B0604030504040204" pitchFamily="50" charset="-128"/>
              <a:ea typeface="Meiryo UI" panose="020B0604030504040204" pitchFamily="50" charset="-128"/>
            </a:endParaRPr>
          </a:p>
        </p:txBody>
      </p:sp>
      <p:sp>
        <p:nvSpPr>
          <p:cNvPr id="27" name="コンテンツ プレースホルダー 2">
            <a:extLst>
              <a:ext uri="{FF2B5EF4-FFF2-40B4-BE49-F238E27FC236}">
                <a16:creationId xmlns:a16="http://schemas.microsoft.com/office/drawing/2014/main" id="{D4E607B1-21F7-443C-A497-31A786CCB24F}"/>
              </a:ext>
            </a:extLst>
          </p:cNvPr>
          <p:cNvSpPr txBox="1">
            <a:spLocks/>
          </p:cNvSpPr>
          <p:nvPr/>
        </p:nvSpPr>
        <p:spPr>
          <a:xfrm>
            <a:off x="179512" y="3573016"/>
            <a:ext cx="4148308" cy="668303"/>
          </a:xfrm>
          <a:prstGeom prst="rect">
            <a:avLst/>
          </a:prstGeom>
          <a:ln>
            <a:noFill/>
            <a:prstDash val="solid"/>
          </a:ln>
        </p:spPr>
        <p:txBody>
          <a:bodyPr vert="horz" lIns="91440" tIns="45720" rIns="91440" bIns="45720" rtlCol="0" anchor="ct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ts val="1800"/>
              </a:lnSpc>
              <a:spcBef>
                <a:spcPts val="300"/>
              </a:spcBef>
              <a:buNone/>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うち、市町村職員がコーディネータの役割を担っている市町村が７か所、今後配置予定が３か所</a:t>
            </a:r>
            <a:endParaRPr lang="en-US" altLang="ja-JP" sz="1200" dirty="0">
              <a:latin typeface="Meiryo UI" panose="020B0604030504040204" pitchFamily="50" charset="-128"/>
              <a:ea typeface="Meiryo UI" panose="020B0604030504040204" pitchFamily="50" charset="-128"/>
            </a:endParaRPr>
          </a:p>
          <a:p>
            <a:pPr marL="0" indent="0">
              <a:lnSpc>
                <a:spcPts val="1800"/>
              </a:lnSpc>
              <a:spcBef>
                <a:spcPts val="300"/>
              </a:spcBef>
              <a:buNone/>
            </a:pPr>
            <a:endParaRPr lang="ja-JP" altLang="en-US" sz="1200" dirty="0">
              <a:latin typeface="Meiryo UI" panose="020B0604030504040204" pitchFamily="50" charset="-128"/>
              <a:ea typeface="Meiryo UI" panose="020B0604030504040204" pitchFamily="50" charset="-128"/>
            </a:endParaRPr>
          </a:p>
        </p:txBody>
      </p:sp>
      <p:sp>
        <p:nvSpPr>
          <p:cNvPr id="28" name="コンテンツ プレースホルダー 2">
            <a:extLst>
              <a:ext uri="{FF2B5EF4-FFF2-40B4-BE49-F238E27FC236}">
                <a16:creationId xmlns:a16="http://schemas.microsoft.com/office/drawing/2014/main" id="{B0C7F8C8-A9CC-4796-8C90-B3AB4741F0C5}"/>
              </a:ext>
            </a:extLst>
          </p:cNvPr>
          <p:cNvSpPr txBox="1">
            <a:spLocks/>
          </p:cNvSpPr>
          <p:nvPr/>
        </p:nvSpPr>
        <p:spPr>
          <a:xfrm>
            <a:off x="123249" y="5733256"/>
            <a:ext cx="4204571" cy="397140"/>
          </a:xfrm>
          <a:prstGeom prst="rect">
            <a:avLst/>
          </a:prstGeom>
          <a:ln>
            <a:noFill/>
            <a:prstDash val="solid"/>
          </a:ln>
        </p:spPr>
        <p:txBody>
          <a:bodyPr vert="horz" lIns="91440" tIns="45720" rIns="91440" bIns="45720" rtlCol="0" anchor="ct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ts val="1800"/>
              </a:lnSpc>
              <a:spcBef>
                <a:spcPts val="300"/>
              </a:spcBef>
              <a:buNone/>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市町村職員がコーディネータの役割を担っている場合を含む</a:t>
            </a:r>
          </a:p>
        </p:txBody>
      </p:sp>
      <p:sp>
        <p:nvSpPr>
          <p:cNvPr id="19" name="タイトル 1">
            <a:extLst>
              <a:ext uri="{FF2B5EF4-FFF2-40B4-BE49-F238E27FC236}">
                <a16:creationId xmlns:a16="http://schemas.microsoft.com/office/drawing/2014/main" id="{7E2FA6BE-E6E4-43D2-8E2D-350D02885236}"/>
              </a:ext>
            </a:extLst>
          </p:cNvPr>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地域生活支援拠点等に係るアンケート結果（概要）</a:t>
            </a:r>
          </a:p>
        </p:txBody>
      </p:sp>
      <p:sp>
        <p:nvSpPr>
          <p:cNvPr id="20" name="テキスト ボックス 19">
            <a:extLst>
              <a:ext uri="{FF2B5EF4-FFF2-40B4-BE49-F238E27FC236}">
                <a16:creationId xmlns:a16="http://schemas.microsoft.com/office/drawing/2014/main" id="{35ED45B4-1D28-4E1D-B019-160850D0B8B3}"/>
              </a:ext>
            </a:extLst>
          </p:cNvPr>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資料４</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1" name="吹き出し: 四角形 20">
            <a:extLst>
              <a:ext uri="{FF2B5EF4-FFF2-40B4-BE49-F238E27FC236}">
                <a16:creationId xmlns:a16="http://schemas.microsoft.com/office/drawing/2014/main" id="{38EB59CA-64E4-4863-B6CD-A8C3780F3BBA}"/>
              </a:ext>
            </a:extLst>
          </p:cNvPr>
          <p:cNvSpPr/>
          <p:nvPr/>
        </p:nvSpPr>
        <p:spPr>
          <a:xfrm>
            <a:off x="4883114" y="5708753"/>
            <a:ext cx="3882609" cy="908345"/>
          </a:xfrm>
          <a:prstGeom prst="wedgeRectCallout">
            <a:avLst>
              <a:gd name="adj1" fmla="val 44603"/>
              <a:gd name="adj2" fmla="val -75295"/>
            </a:avLst>
          </a:prstGeom>
          <a:solidFill>
            <a:schemeClr val="bg2"/>
          </a:solidFill>
          <a:ln/>
        </p:spPr>
        <p:style>
          <a:lnRef idx="3">
            <a:schemeClr val="lt1"/>
          </a:lnRef>
          <a:fillRef idx="1">
            <a:schemeClr val="accent2"/>
          </a:fillRef>
          <a:effectRef idx="1">
            <a:schemeClr val="accent2"/>
          </a:effectRef>
          <a:fontRef idx="minor">
            <a:schemeClr val="lt1"/>
          </a:fontRef>
        </p:style>
        <p:txBody>
          <a:bodyPr rtlCol="0" anchor="t"/>
          <a:lstStyle/>
          <a:p>
            <a:pPr marL="87313" marR="0" lvl="0" indent="-87313" algn="l"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lang="ja-JP" altLang="en-US" sz="1200" dirty="0">
                <a:solidFill>
                  <a:schemeClr val="tx1"/>
                </a:solidFill>
                <a:latin typeface="Meiryo UI" panose="020B0604030504040204" pitchFamily="50" charset="-128"/>
                <a:ea typeface="Meiryo UI" panose="020B0604030504040204" pitchFamily="50" charset="-128"/>
              </a:rPr>
              <a:t>その他の内容</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87313" marR="0" lvl="0" indent="-87313" algn="l"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lang="ja-JP" altLang="en-US" sz="1200" dirty="0">
                <a:solidFill>
                  <a:schemeClr val="tx1"/>
                </a:solidFill>
                <a:latin typeface="Meiryo UI" panose="020B0604030504040204" pitchFamily="50" charset="-128"/>
                <a:ea typeface="Meiryo UI" panose="020B0604030504040204" pitchFamily="50" charset="-128"/>
              </a:rPr>
              <a:t>基幹相談支援センター委託料の内に含む。</a:t>
            </a:r>
            <a:endParaRPr lang="en-US" altLang="ja-JP" sz="1200" dirty="0">
              <a:solidFill>
                <a:schemeClr val="tx1"/>
              </a:solidFill>
              <a:latin typeface="Meiryo UI" panose="020B0604030504040204" pitchFamily="50" charset="-128"/>
              <a:ea typeface="Meiryo UI" panose="020B0604030504040204" pitchFamily="50" charset="-128"/>
            </a:endParaRPr>
          </a:p>
          <a:p>
            <a:pPr marL="87313" marR="0" lvl="0" indent="-87313" algn="l"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・圏域整備において市町村で総額を按分。</a:t>
            </a:r>
          </a:p>
        </p:txBody>
      </p:sp>
    </p:spTree>
    <p:extLst>
      <p:ext uri="{BB962C8B-B14F-4D97-AF65-F5344CB8AC3E}">
        <p14:creationId xmlns:p14="http://schemas.microsoft.com/office/powerpoint/2010/main" val="1454359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119152" y="188640"/>
            <a:ext cx="8917344" cy="720080"/>
          </a:xfrm>
          <a:prstGeom prst="roundRect">
            <a:avLst>
              <a:gd name="adj" fmla="val 0"/>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3"/>
          <a:stretch>
            <a:fillRect/>
          </a:stretch>
        </p:blipFill>
        <p:spPr>
          <a:xfrm>
            <a:off x="42006" y="821799"/>
            <a:ext cx="9071634" cy="127824"/>
          </a:xfrm>
          <a:prstGeom prst="rect">
            <a:avLst/>
          </a:prstGeom>
        </p:spPr>
      </p:pic>
      <p:sp>
        <p:nvSpPr>
          <p:cNvPr id="3" name="タイトル 2"/>
          <p:cNvSpPr>
            <a:spLocks noGrp="1"/>
          </p:cNvSpPr>
          <p:nvPr>
            <p:ph type="title"/>
          </p:nvPr>
        </p:nvSpPr>
        <p:spPr>
          <a:xfrm>
            <a:off x="119152" y="414411"/>
            <a:ext cx="7886700" cy="495538"/>
          </a:xfrm>
        </p:spPr>
        <p:txBody>
          <a:bodyPr>
            <a:normAutofit/>
          </a:bodyPr>
          <a:lstStyle/>
          <a:p>
            <a:r>
              <a:rPr lang="ja-JP" altLang="en-US" sz="1400" b="1" dirty="0">
                <a:latin typeface="Meiryo UI" panose="020B0604030504040204" pitchFamily="50" charset="-128"/>
                <a:ea typeface="Meiryo UI" panose="020B0604030504040204" pitchFamily="50" charset="-128"/>
              </a:rPr>
              <a:t>問</a:t>
            </a:r>
            <a:r>
              <a:rPr lang="en-US" altLang="ja-JP" sz="1400" b="1" dirty="0">
                <a:latin typeface="Meiryo UI" panose="020B0604030504040204" pitchFamily="50" charset="-128"/>
                <a:ea typeface="Meiryo UI" panose="020B0604030504040204" pitchFamily="50" charset="-128"/>
              </a:rPr>
              <a:t>2-4</a:t>
            </a: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5</a:t>
            </a:r>
            <a:r>
              <a:rPr lang="ja-JP" altLang="en-US" sz="1400" b="1" dirty="0">
                <a:latin typeface="Meiryo UI" panose="020B0604030504040204" pitchFamily="50" charset="-128"/>
                <a:ea typeface="Meiryo UI" panose="020B0604030504040204" pitchFamily="50" charset="-128"/>
              </a:rPr>
              <a:t>．拠点コーディネーターの担っている業務及び効果</a:t>
            </a:r>
            <a:endParaRPr kumimoji="1" lang="ja-JP" altLang="en-US" sz="1400" b="1" dirty="0">
              <a:latin typeface="Meiryo UI" panose="020B0604030504040204" pitchFamily="50" charset="-128"/>
              <a:ea typeface="Meiryo UI" panose="020B0604030504040204" pitchFamily="50" charset="-128"/>
            </a:endParaRPr>
          </a:p>
        </p:txBody>
      </p:sp>
      <p:sp>
        <p:nvSpPr>
          <p:cNvPr id="8" name="コンテンツ プレースホルダー 2"/>
          <p:cNvSpPr>
            <a:spLocks noGrp="1"/>
          </p:cNvSpPr>
          <p:nvPr>
            <p:ph idx="1"/>
          </p:nvPr>
        </p:nvSpPr>
        <p:spPr>
          <a:xfrm>
            <a:off x="98929" y="964757"/>
            <a:ext cx="8964129" cy="845025"/>
          </a:xfrm>
          <a:ln>
            <a:solidFill>
              <a:schemeClr val="dk1"/>
            </a:solidFill>
          </a:ln>
        </p:spPr>
        <p:txBody>
          <a:bodyPr>
            <a:noAutofit/>
          </a:bodyPr>
          <a:lstStyle/>
          <a:p>
            <a:pPr>
              <a:lnSpc>
                <a:spcPts val="1800"/>
              </a:lnSpc>
              <a:spcBef>
                <a:spcPts val="600"/>
              </a:spcBef>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rPr>
              <a:t>コーディネーターの業務内容は、「緊急事態に必要なサービスのコーディネートや相談等の支援」、「緊急事態における受入れの調整や医療機関への連絡等」が多くなっている。</a:t>
            </a:r>
            <a:endParaRPr lang="en-US" altLang="ja-JP" sz="1400" dirty="0">
              <a:latin typeface="Meiryo UI" panose="020B0604030504040204" pitchFamily="50" charset="-128"/>
              <a:ea typeface="Meiryo UI" panose="020B0604030504040204" pitchFamily="50" charset="-128"/>
            </a:endParaRPr>
          </a:p>
          <a:p>
            <a:pPr>
              <a:lnSpc>
                <a:spcPts val="1800"/>
              </a:lnSpc>
              <a:spcBef>
                <a:spcPts val="600"/>
              </a:spcBef>
              <a:buFont typeface="Wingdings" panose="05000000000000000000" pitchFamily="2" charset="2"/>
              <a:buChar char="u"/>
            </a:pPr>
            <a:r>
              <a:rPr lang="ja-JP" altLang="en-US" sz="1400" spc="-150" dirty="0">
                <a:latin typeface="Meiryo UI" panose="020B0604030504040204" pitchFamily="50" charset="-128"/>
                <a:ea typeface="Meiryo UI" panose="020B0604030504040204" pitchFamily="50" charset="-128"/>
              </a:rPr>
              <a:t>コーディネーターを配置した効果は、「緊急時の受入先の空き情報を集約できる」が最多。</a:t>
            </a:r>
            <a:endParaRPr lang="en-US" altLang="ja-JP" sz="1400" spc="-150" dirty="0">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4A7B91FD-6193-4241-8483-3B480803FC3E}"/>
              </a:ext>
            </a:extLst>
          </p:cNvPr>
          <p:cNvGraphicFramePr>
            <a:graphicFrameLocks noGrp="1"/>
          </p:cNvGraphicFramePr>
          <p:nvPr/>
        </p:nvGraphicFramePr>
        <p:xfrm>
          <a:off x="61054" y="2060848"/>
          <a:ext cx="5087009" cy="863007"/>
        </p:xfrm>
        <a:graphic>
          <a:graphicData uri="http://schemas.openxmlformats.org/drawingml/2006/table">
            <a:tbl>
              <a:tblPr>
                <a:tableStyleId>{5C22544A-7EE6-4342-B048-85BDC9FD1C3A}</a:tableStyleId>
              </a:tblPr>
              <a:tblGrid>
                <a:gridCol w="4438938">
                  <a:extLst>
                    <a:ext uri="{9D8B030D-6E8A-4147-A177-3AD203B41FA5}">
                      <a16:colId xmlns:a16="http://schemas.microsoft.com/office/drawing/2014/main" val="1166635366"/>
                    </a:ext>
                  </a:extLst>
                </a:gridCol>
                <a:gridCol w="648071">
                  <a:extLst>
                    <a:ext uri="{9D8B030D-6E8A-4147-A177-3AD203B41FA5}">
                      <a16:colId xmlns:a16="http://schemas.microsoft.com/office/drawing/2014/main" val="2666494867"/>
                    </a:ext>
                  </a:extLst>
                </a:gridCol>
              </a:tblGrid>
              <a:tr h="197950">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基幹相談支援センターや相談支援事業所等との地域の相談支援体制の構築</a:t>
                      </a:r>
                    </a:p>
                  </a:txBody>
                  <a:tcPr marL="0" marR="0" marT="0" marB="0" anchor="ctr">
                    <a:solidFill>
                      <a:schemeClr val="accent1">
                        <a:lumMod val="75000"/>
                      </a:schemeClr>
                    </a:solidFill>
                  </a:tcPr>
                </a:tc>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市町村数</a:t>
                      </a:r>
                    </a:p>
                  </a:txBody>
                  <a:tcPr marL="0" marR="0" marT="0" marB="0" anchor="ctr">
                    <a:solidFill>
                      <a:schemeClr val="accent1">
                        <a:lumMod val="75000"/>
                      </a:schemeClr>
                    </a:solidFill>
                  </a:tcPr>
                </a:tc>
                <a:extLst>
                  <a:ext uri="{0D108BD9-81ED-4DB2-BD59-A6C34878D82A}">
                    <a16:rowId xmlns:a16="http://schemas.microsoft.com/office/drawing/2014/main" val="416713139"/>
                  </a:ext>
                </a:extLst>
              </a:tr>
              <a:tr h="216719">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緊急事態の支援が見込めない世帯の事前の把握、登録</a:t>
                      </a:r>
                    </a:p>
                  </a:txBody>
                  <a:tcPr marL="6350" marR="6350" marT="6350" marB="0"/>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12</a:t>
                      </a:r>
                    </a:p>
                  </a:txBody>
                  <a:tcPr marL="0" marR="0" marT="0" marB="0" anchor="ctr"/>
                </a:tc>
                <a:extLst>
                  <a:ext uri="{0D108BD9-81ED-4DB2-BD59-A6C34878D82A}">
                    <a16:rowId xmlns:a16="http://schemas.microsoft.com/office/drawing/2014/main" val="964781025"/>
                  </a:ext>
                </a:extLst>
              </a:tr>
              <a:tr h="224169">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緊急事態の支援が見込めない世帯との常時の連絡体制の確保</a:t>
                      </a:r>
                    </a:p>
                  </a:txBody>
                  <a:tcPr marL="6350" marR="6350" marT="635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8</a:t>
                      </a:r>
                    </a:p>
                  </a:txBody>
                  <a:tcPr marL="0" marR="0" marT="0" marB="0" anchor="ctr"/>
                </a:tc>
                <a:extLst>
                  <a:ext uri="{0D108BD9-81ED-4DB2-BD59-A6C34878D82A}">
                    <a16:rowId xmlns:a16="http://schemas.microsoft.com/office/drawing/2014/main" val="3500954543"/>
                  </a:ext>
                </a:extLst>
              </a:tr>
              <a:tr h="224169">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緊急事態に必要なサービスのコーディネートや相談等の支援</a:t>
                      </a:r>
                    </a:p>
                  </a:txBody>
                  <a:tcPr marL="6350" marR="6350" marT="635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19</a:t>
                      </a:r>
                    </a:p>
                  </a:txBody>
                  <a:tcPr marL="0" marR="0" marT="0" marB="0" anchor="ctr"/>
                </a:tc>
                <a:extLst>
                  <a:ext uri="{0D108BD9-81ED-4DB2-BD59-A6C34878D82A}">
                    <a16:rowId xmlns:a16="http://schemas.microsoft.com/office/drawing/2014/main" val="2766770171"/>
                  </a:ext>
                </a:extLst>
              </a:tr>
            </a:tbl>
          </a:graphicData>
        </a:graphic>
      </p:graphicFrame>
      <p:graphicFrame>
        <p:nvGraphicFramePr>
          <p:cNvPr id="14" name="表 13">
            <a:extLst>
              <a:ext uri="{FF2B5EF4-FFF2-40B4-BE49-F238E27FC236}">
                <a16:creationId xmlns:a16="http://schemas.microsoft.com/office/drawing/2014/main" id="{53C03D9C-8865-462D-8862-C08139A11C3A}"/>
              </a:ext>
            </a:extLst>
          </p:cNvPr>
          <p:cNvGraphicFramePr>
            <a:graphicFrameLocks noGrp="1"/>
          </p:cNvGraphicFramePr>
          <p:nvPr/>
        </p:nvGraphicFramePr>
        <p:xfrm>
          <a:off x="59030" y="2996952"/>
          <a:ext cx="5089034" cy="882442"/>
        </p:xfrm>
        <a:graphic>
          <a:graphicData uri="http://schemas.openxmlformats.org/drawingml/2006/table">
            <a:tbl>
              <a:tblPr>
                <a:tableStyleId>{5C22544A-7EE6-4342-B048-85BDC9FD1C3A}</a:tableStyleId>
              </a:tblPr>
              <a:tblGrid>
                <a:gridCol w="4486098">
                  <a:extLst>
                    <a:ext uri="{9D8B030D-6E8A-4147-A177-3AD203B41FA5}">
                      <a16:colId xmlns:a16="http://schemas.microsoft.com/office/drawing/2014/main" val="1166635366"/>
                    </a:ext>
                  </a:extLst>
                </a:gridCol>
                <a:gridCol w="602936">
                  <a:extLst>
                    <a:ext uri="{9D8B030D-6E8A-4147-A177-3AD203B41FA5}">
                      <a16:colId xmlns:a16="http://schemas.microsoft.com/office/drawing/2014/main" val="2666494867"/>
                    </a:ext>
                  </a:extLst>
                </a:gridCol>
              </a:tblGrid>
              <a:tr h="217385">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地域の指定障がい福祉サービス事業所や医療機関等との連携体制の構築</a:t>
                      </a:r>
                    </a:p>
                  </a:txBody>
                  <a:tcPr marL="0" marR="0" marT="0" marB="0" anchor="ctr">
                    <a:solidFill>
                      <a:schemeClr val="accent1">
                        <a:lumMod val="75000"/>
                      </a:schemeClr>
                    </a:solidFill>
                  </a:tcPr>
                </a:tc>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市町村数</a:t>
                      </a:r>
                    </a:p>
                  </a:txBody>
                  <a:tcPr marL="0" marR="0" marT="0" marB="0" anchor="ctr">
                    <a:solidFill>
                      <a:schemeClr val="accent1">
                        <a:lumMod val="75000"/>
                      </a:schemeClr>
                    </a:solidFill>
                  </a:tcPr>
                </a:tc>
                <a:extLst>
                  <a:ext uri="{0D108BD9-81ED-4DB2-BD59-A6C34878D82A}">
                    <a16:rowId xmlns:a16="http://schemas.microsoft.com/office/drawing/2014/main" val="416713139"/>
                  </a:ext>
                </a:extLst>
              </a:tr>
              <a:tr h="216719">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常時の緊急受入体制の確保</a:t>
                      </a:r>
                    </a:p>
                  </a:txBody>
                  <a:tcPr marL="6350" marR="6350" marT="6350" marB="0"/>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9</a:t>
                      </a:r>
                    </a:p>
                  </a:txBody>
                  <a:tcPr marL="0" marR="0" marT="0" marB="0" anchor="ctr"/>
                </a:tc>
                <a:extLst>
                  <a:ext uri="{0D108BD9-81ED-4DB2-BD59-A6C34878D82A}">
                    <a16:rowId xmlns:a16="http://schemas.microsoft.com/office/drawing/2014/main" val="964781025"/>
                  </a:ext>
                </a:extLst>
              </a:tr>
              <a:tr h="224169">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平時における、緊急事態に備えた短期事業所等を活用した体験の機会の提供</a:t>
                      </a:r>
                    </a:p>
                  </a:txBody>
                  <a:tcPr marL="6350" marR="6350" marT="635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12</a:t>
                      </a:r>
                    </a:p>
                  </a:txBody>
                  <a:tcPr marL="0" marR="0" marT="0" marB="0" anchor="ctr"/>
                </a:tc>
                <a:extLst>
                  <a:ext uri="{0D108BD9-81ED-4DB2-BD59-A6C34878D82A}">
                    <a16:rowId xmlns:a16="http://schemas.microsoft.com/office/drawing/2014/main" val="3500954543"/>
                  </a:ext>
                </a:extLst>
              </a:tr>
              <a:tr h="224169">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緊急事態における受入れの調整や医療機関への連絡等</a:t>
                      </a:r>
                    </a:p>
                  </a:txBody>
                  <a:tcPr marL="6350" marR="6350" marT="635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19</a:t>
                      </a:r>
                    </a:p>
                  </a:txBody>
                  <a:tcPr marL="0" marR="0" marT="0" marB="0" anchor="ctr"/>
                </a:tc>
                <a:extLst>
                  <a:ext uri="{0D108BD9-81ED-4DB2-BD59-A6C34878D82A}">
                    <a16:rowId xmlns:a16="http://schemas.microsoft.com/office/drawing/2014/main" val="2766770171"/>
                  </a:ext>
                </a:extLst>
              </a:tr>
            </a:tbl>
          </a:graphicData>
        </a:graphic>
      </p:graphicFrame>
      <p:graphicFrame>
        <p:nvGraphicFramePr>
          <p:cNvPr id="17" name="表 16">
            <a:extLst>
              <a:ext uri="{FF2B5EF4-FFF2-40B4-BE49-F238E27FC236}">
                <a16:creationId xmlns:a16="http://schemas.microsoft.com/office/drawing/2014/main" id="{35DDC6DA-F501-4BCA-B8DF-31BEE948281F}"/>
              </a:ext>
            </a:extLst>
          </p:cNvPr>
          <p:cNvGraphicFramePr>
            <a:graphicFrameLocks noGrp="1"/>
          </p:cNvGraphicFramePr>
          <p:nvPr/>
        </p:nvGraphicFramePr>
        <p:xfrm>
          <a:off x="59030" y="3933056"/>
          <a:ext cx="5161042" cy="1056496"/>
        </p:xfrm>
        <a:graphic>
          <a:graphicData uri="http://schemas.openxmlformats.org/drawingml/2006/table">
            <a:tbl>
              <a:tblPr>
                <a:tableStyleId>{5C22544A-7EE6-4342-B048-85BDC9FD1C3A}</a:tableStyleId>
              </a:tblPr>
              <a:tblGrid>
                <a:gridCol w="4512970">
                  <a:extLst>
                    <a:ext uri="{9D8B030D-6E8A-4147-A177-3AD203B41FA5}">
                      <a16:colId xmlns:a16="http://schemas.microsoft.com/office/drawing/2014/main" val="1166635366"/>
                    </a:ext>
                  </a:extLst>
                </a:gridCol>
                <a:gridCol w="648072">
                  <a:extLst>
                    <a:ext uri="{9D8B030D-6E8A-4147-A177-3AD203B41FA5}">
                      <a16:colId xmlns:a16="http://schemas.microsoft.com/office/drawing/2014/main" val="2666494867"/>
                    </a:ext>
                  </a:extLst>
                </a:gridCol>
              </a:tblGrid>
              <a:tr h="192400">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障がい者支援施設や精神科病院等との連携体制の構築</a:t>
                      </a:r>
                    </a:p>
                  </a:txBody>
                  <a:tcPr marL="0" marR="0" marT="0" marB="0" anchor="ctr">
                    <a:solidFill>
                      <a:schemeClr val="accent1">
                        <a:lumMod val="75000"/>
                      </a:schemeClr>
                    </a:solidFill>
                  </a:tcPr>
                </a:tc>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市町村数</a:t>
                      </a:r>
                    </a:p>
                  </a:txBody>
                  <a:tcPr marL="0" marR="0" marT="0" marB="0" anchor="ctr">
                    <a:solidFill>
                      <a:schemeClr val="accent1">
                        <a:lumMod val="75000"/>
                      </a:schemeClr>
                    </a:solidFill>
                  </a:tcPr>
                </a:tc>
                <a:extLst>
                  <a:ext uri="{0D108BD9-81ED-4DB2-BD59-A6C34878D82A}">
                    <a16:rowId xmlns:a16="http://schemas.microsoft.com/office/drawing/2014/main" val="416713139"/>
                  </a:ext>
                </a:extLst>
              </a:tr>
              <a:tr h="144016">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障がい者支援施設における、地域移行等意向確認担当者との情報共有</a:t>
                      </a:r>
                    </a:p>
                  </a:txBody>
                  <a:tcPr marL="6350" marR="6350" marT="6350" marB="0"/>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4</a:t>
                      </a:r>
                    </a:p>
                  </a:txBody>
                  <a:tcPr marL="0" marR="0" marT="0" marB="0" anchor="ctr"/>
                </a:tc>
                <a:extLst>
                  <a:ext uri="{0D108BD9-81ED-4DB2-BD59-A6C34878D82A}">
                    <a16:rowId xmlns:a16="http://schemas.microsoft.com/office/drawing/2014/main" val="964781025"/>
                  </a:ext>
                </a:extLst>
              </a:tr>
              <a:tr h="236822">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精神科病院における、退院後生活環境相談員等との情報共有</a:t>
                      </a:r>
                    </a:p>
                  </a:txBody>
                  <a:tcPr marL="6350" marR="6350" marT="635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tc>
                <a:extLst>
                  <a:ext uri="{0D108BD9-81ED-4DB2-BD59-A6C34878D82A}">
                    <a16:rowId xmlns:a16="http://schemas.microsoft.com/office/drawing/2014/main" val="3500954543"/>
                  </a:ext>
                </a:extLst>
              </a:tr>
              <a:tr h="237260">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地域における障がい福祉サービスの体験的な利用に係る支援</a:t>
                      </a:r>
                    </a:p>
                  </a:txBody>
                  <a:tcPr marL="6350" marR="6350" marT="635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tc>
                <a:extLst>
                  <a:ext uri="{0D108BD9-81ED-4DB2-BD59-A6C34878D82A}">
                    <a16:rowId xmlns:a16="http://schemas.microsoft.com/office/drawing/2014/main" val="2766770171"/>
                  </a:ext>
                </a:extLst>
              </a:tr>
              <a:tr h="216024">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その他の地域生活への移行に向けた支援に係る調整</a:t>
                      </a:r>
                    </a:p>
                  </a:txBody>
                  <a:tcPr marL="6350" marR="6350" marT="635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6</a:t>
                      </a:r>
                    </a:p>
                  </a:txBody>
                  <a:tcPr marL="0" marR="0" marT="0" marB="0" anchor="ctr"/>
                </a:tc>
                <a:extLst>
                  <a:ext uri="{0D108BD9-81ED-4DB2-BD59-A6C34878D82A}">
                    <a16:rowId xmlns:a16="http://schemas.microsoft.com/office/drawing/2014/main" val="859889440"/>
                  </a:ext>
                </a:extLst>
              </a:tr>
            </a:tbl>
          </a:graphicData>
        </a:graphic>
      </p:graphicFrame>
      <p:graphicFrame>
        <p:nvGraphicFramePr>
          <p:cNvPr id="18" name="表 17">
            <a:extLst>
              <a:ext uri="{FF2B5EF4-FFF2-40B4-BE49-F238E27FC236}">
                <a16:creationId xmlns:a16="http://schemas.microsoft.com/office/drawing/2014/main" id="{2AB16502-2800-4C12-A74C-AC8C6AA9646A}"/>
              </a:ext>
            </a:extLst>
          </p:cNvPr>
          <p:cNvGraphicFramePr>
            <a:graphicFrameLocks noGrp="1"/>
          </p:cNvGraphicFramePr>
          <p:nvPr/>
        </p:nvGraphicFramePr>
        <p:xfrm>
          <a:off x="59030" y="5056617"/>
          <a:ext cx="5089034" cy="892663"/>
        </p:xfrm>
        <a:graphic>
          <a:graphicData uri="http://schemas.openxmlformats.org/drawingml/2006/table">
            <a:tbl>
              <a:tblPr>
                <a:tableStyleId>{5C22544A-7EE6-4342-B048-85BDC9FD1C3A}</a:tableStyleId>
              </a:tblPr>
              <a:tblGrid>
                <a:gridCol w="4512970">
                  <a:extLst>
                    <a:ext uri="{9D8B030D-6E8A-4147-A177-3AD203B41FA5}">
                      <a16:colId xmlns:a16="http://schemas.microsoft.com/office/drawing/2014/main" val="1166635366"/>
                    </a:ext>
                  </a:extLst>
                </a:gridCol>
                <a:gridCol w="576064">
                  <a:extLst>
                    <a:ext uri="{9D8B030D-6E8A-4147-A177-3AD203B41FA5}">
                      <a16:colId xmlns:a16="http://schemas.microsoft.com/office/drawing/2014/main" val="2666494867"/>
                    </a:ext>
                  </a:extLst>
                </a:gridCol>
              </a:tblGrid>
              <a:tr h="227606">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地域生活支援拠点等におけるネットワークの運営や機能の充実</a:t>
                      </a:r>
                    </a:p>
                  </a:txBody>
                  <a:tcPr marL="0" marR="0" marT="0" marB="0" anchor="ctr">
                    <a:solidFill>
                      <a:schemeClr val="accent1">
                        <a:lumMod val="75000"/>
                      </a:schemeClr>
                    </a:solidFill>
                  </a:tcPr>
                </a:tc>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市町村数</a:t>
                      </a:r>
                    </a:p>
                  </a:txBody>
                  <a:tcPr marL="0" marR="0" marT="0" marB="0" anchor="ctr">
                    <a:solidFill>
                      <a:schemeClr val="accent1">
                        <a:lumMod val="75000"/>
                      </a:schemeClr>
                    </a:solidFill>
                  </a:tcPr>
                </a:tc>
                <a:extLst>
                  <a:ext uri="{0D108BD9-81ED-4DB2-BD59-A6C34878D82A}">
                    <a16:rowId xmlns:a16="http://schemas.microsoft.com/office/drawing/2014/main" val="416713139"/>
                  </a:ext>
                </a:extLst>
              </a:tr>
              <a:tr h="216719">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専門的人材を確保するための研修等</a:t>
                      </a:r>
                    </a:p>
                  </a:txBody>
                  <a:tcPr marL="6350" marR="6350" marT="6350" marB="0"/>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6</a:t>
                      </a:r>
                    </a:p>
                  </a:txBody>
                  <a:tcPr marL="0" marR="0" marT="0" marB="0" anchor="ctr"/>
                </a:tc>
                <a:extLst>
                  <a:ext uri="{0D108BD9-81ED-4DB2-BD59-A6C34878D82A}">
                    <a16:rowId xmlns:a16="http://schemas.microsoft.com/office/drawing/2014/main" val="964781025"/>
                  </a:ext>
                </a:extLst>
              </a:tr>
              <a:tr h="224169">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関係機関との連携に資するための協議の場の開催</a:t>
                      </a:r>
                    </a:p>
                  </a:txBody>
                  <a:tcPr marL="6350" marR="6350" marT="635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13</a:t>
                      </a:r>
                    </a:p>
                  </a:txBody>
                  <a:tcPr marL="0" marR="0" marT="0" marB="0" anchor="ctr"/>
                </a:tc>
                <a:extLst>
                  <a:ext uri="{0D108BD9-81ED-4DB2-BD59-A6C34878D82A}">
                    <a16:rowId xmlns:a16="http://schemas.microsoft.com/office/drawing/2014/main" val="3500954543"/>
                  </a:ext>
                </a:extLst>
              </a:tr>
              <a:tr h="224169">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その他「地域づくり」に関連する事業の実施</a:t>
                      </a:r>
                    </a:p>
                  </a:txBody>
                  <a:tcPr marL="6350" marR="6350" marT="635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p>
                  </a:txBody>
                  <a:tcPr marL="0" marR="0" marT="0" marB="0" anchor="ctr"/>
                </a:tc>
                <a:extLst>
                  <a:ext uri="{0D108BD9-81ED-4DB2-BD59-A6C34878D82A}">
                    <a16:rowId xmlns:a16="http://schemas.microsoft.com/office/drawing/2014/main" val="2766770171"/>
                  </a:ext>
                </a:extLst>
              </a:tr>
            </a:tbl>
          </a:graphicData>
        </a:graphic>
      </p:graphicFrame>
      <p:sp>
        <p:nvSpPr>
          <p:cNvPr id="4" name="吹き出し: 四角形 3">
            <a:extLst>
              <a:ext uri="{FF2B5EF4-FFF2-40B4-BE49-F238E27FC236}">
                <a16:creationId xmlns:a16="http://schemas.microsoft.com/office/drawing/2014/main" id="{091379D7-17F3-45BA-820D-5EB7D1646CF5}"/>
              </a:ext>
            </a:extLst>
          </p:cNvPr>
          <p:cNvSpPr/>
          <p:nvPr/>
        </p:nvSpPr>
        <p:spPr>
          <a:xfrm>
            <a:off x="72367" y="6093295"/>
            <a:ext cx="8964129" cy="723009"/>
          </a:xfrm>
          <a:prstGeom prst="wedgeRectCallout">
            <a:avLst>
              <a:gd name="adj1" fmla="val 5619"/>
              <a:gd name="adj2" fmla="val -77363"/>
            </a:avLst>
          </a:prstGeom>
          <a:solidFill>
            <a:schemeClr val="bg2"/>
          </a:solidFill>
          <a:ln/>
        </p:spPr>
        <p:style>
          <a:lnRef idx="3">
            <a:schemeClr val="lt1"/>
          </a:lnRef>
          <a:fillRef idx="1">
            <a:schemeClr val="accent2"/>
          </a:fillRef>
          <a:effectRef idx="1">
            <a:schemeClr val="accent2"/>
          </a:effectRef>
          <a:fontRef idx="minor">
            <a:schemeClr val="lt1"/>
          </a:fontRef>
        </p:style>
        <p:txBody>
          <a:bodyPr rtlCol="0" anchor="t"/>
          <a:lstStyle/>
          <a:p>
            <a:pPr marL="87313" marR="0" lvl="0" indent="-87313" algn="l" defTabSz="914400" rtl="0" eaLnBrk="1" fontAlgn="auto" latinLnBrk="0" hangingPunct="1">
              <a:lnSpc>
                <a:spcPct val="100000"/>
              </a:lnSpc>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lang="ja-JP" altLang="en-US" sz="1050" dirty="0">
                <a:solidFill>
                  <a:schemeClr val="tx1"/>
                </a:solidFill>
                <a:latin typeface="Meiryo UI" panose="020B0604030504040204" pitchFamily="50" charset="-128"/>
                <a:ea typeface="Meiryo UI" panose="020B0604030504040204" pitchFamily="50" charset="-128"/>
              </a:rPr>
              <a:t>その他「地域づくり」に関する事業の内容</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lang="en-US" altLang="ja-JP" sz="1050" dirty="0">
                <a:solidFill>
                  <a:schemeClr val="tx1"/>
                </a:solidFill>
                <a:latin typeface="Meiryo UI" panose="020B0604030504040204" pitchFamily="50" charset="-128"/>
                <a:ea typeface="Meiryo UI" panose="020B0604030504040204" pitchFamily="50" charset="-128"/>
              </a:rPr>
              <a:t> </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・自立支援協議会を運営。</a:t>
            </a:r>
            <a:endParaRPr lang="en-US" altLang="ja-JP" sz="1050" dirty="0">
              <a:solidFill>
                <a:schemeClr val="tx1"/>
              </a:solidFill>
              <a:latin typeface="Meiryo UI" panose="020B0604030504040204" pitchFamily="50" charset="-128"/>
              <a:ea typeface="Meiryo UI" panose="020B0604030504040204" pitchFamily="50" charset="-128"/>
            </a:endParaRPr>
          </a:p>
          <a:p>
            <a:pPr marL="2513013" marR="0" lvl="0" indent="-95250" algn="l" defTabSz="914400" rtl="0" eaLnBrk="1" fontAlgn="auto" latinLnBrk="0" hangingPunct="1">
              <a:lnSpc>
                <a:spcPct val="100000"/>
              </a:lnSpc>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・地域包括支援センター、</a:t>
            </a:r>
            <a:r>
              <a:rPr lang="ja-JP" altLang="en-US" sz="1050" dirty="0">
                <a:solidFill>
                  <a:schemeClr val="tx1"/>
                </a:solidFill>
                <a:latin typeface="Meiryo UI" panose="020B0604030504040204" pitchFamily="50" charset="-128"/>
                <a:ea typeface="Meiryo UI" panose="020B0604030504040204" pitchFamily="50" charset="-128"/>
              </a:rPr>
              <a:t>コミュニティーソーシャルワーカー</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等の相談機関へ拠点等の趣旨説明等を行い、制度の理解を深めるとともに、相談機関が把握している緊急時に支援が必要な人の把握を行っている。</a:t>
            </a:r>
          </a:p>
          <a:p>
            <a:pPr marL="87313" marR="0" lvl="0" indent="2330450" algn="l" defTabSz="914400" rtl="0" eaLnBrk="1" fontAlgn="auto" latinLnBrk="0" hangingPunct="1">
              <a:lnSpc>
                <a:spcPct val="100000"/>
              </a:lnSpc>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・共同設置している圏域市町村に対する、コーディネーター業務の課題の提案等。</a:t>
            </a:r>
          </a:p>
        </p:txBody>
      </p:sp>
      <p:sp>
        <p:nvSpPr>
          <p:cNvPr id="20" name="正方形/長方形 19">
            <a:extLst>
              <a:ext uri="{FF2B5EF4-FFF2-40B4-BE49-F238E27FC236}">
                <a16:creationId xmlns:a16="http://schemas.microsoft.com/office/drawing/2014/main" id="{D0D14A28-D8F5-4AB5-8F9B-4B1DBC160B6B}"/>
              </a:ext>
            </a:extLst>
          </p:cNvPr>
          <p:cNvSpPr/>
          <p:nvPr/>
        </p:nvSpPr>
        <p:spPr>
          <a:xfrm>
            <a:off x="35496" y="1844824"/>
            <a:ext cx="4539583" cy="27699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拠点コーディネーターが担っている業務内容　</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複数回答可</a:t>
            </a:r>
            <a:endParaRPr lang="en-US" altLang="ja-JP" sz="1200" b="1" dirty="0">
              <a:latin typeface="Meiryo UI" panose="020B0604030504040204" pitchFamily="50" charset="-128"/>
              <a:ea typeface="Meiryo UI" panose="020B0604030504040204" pitchFamily="50" charset="-128"/>
            </a:endParaRPr>
          </a:p>
        </p:txBody>
      </p:sp>
      <p:graphicFrame>
        <p:nvGraphicFramePr>
          <p:cNvPr id="24" name="表 23">
            <a:extLst>
              <a:ext uri="{FF2B5EF4-FFF2-40B4-BE49-F238E27FC236}">
                <a16:creationId xmlns:a16="http://schemas.microsoft.com/office/drawing/2014/main" id="{78F3C70C-128A-4226-86DB-292AC38FEEE9}"/>
              </a:ext>
            </a:extLst>
          </p:cNvPr>
          <p:cNvGraphicFramePr>
            <a:graphicFrameLocks noGrp="1"/>
          </p:cNvGraphicFramePr>
          <p:nvPr/>
        </p:nvGraphicFramePr>
        <p:xfrm>
          <a:off x="5295137" y="2092344"/>
          <a:ext cx="3741359" cy="3384376"/>
        </p:xfrm>
        <a:graphic>
          <a:graphicData uri="http://schemas.openxmlformats.org/drawingml/2006/table">
            <a:tbl>
              <a:tblPr>
                <a:tableStyleId>{5C22544A-7EE6-4342-B048-85BDC9FD1C3A}</a:tableStyleId>
              </a:tblPr>
              <a:tblGrid>
                <a:gridCol w="3024336">
                  <a:extLst>
                    <a:ext uri="{9D8B030D-6E8A-4147-A177-3AD203B41FA5}">
                      <a16:colId xmlns:a16="http://schemas.microsoft.com/office/drawing/2014/main" val="1166635366"/>
                    </a:ext>
                  </a:extLst>
                </a:gridCol>
                <a:gridCol w="717023">
                  <a:extLst>
                    <a:ext uri="{9D8B030D-6E8A-4147-A177-3AD203B41FA5}">
                      <a16:colId xmlns:a16="http://schemas.microsoft.com/office/drawing/2014/main" val="2666494867"/>
                    </a:ext>
                  </a:extLst>
                </a:gridCol>
              </a:tblGrid>
              <a:tr h="221322">
                <a:tc>
                  <a:txBody>
                    <a:bodyPr/>
                    <a:lstStyle/>
                    <a:p>
                      <a:pPr algn="ctr" fontAlgn="ctr"/>
                      <a:endParaRPr lang="ja-JP" altLang="en-US" sz="1100" b="1" i="0" u="none" strike="noStrike" dirty="0">
                        <a:solidFill>
                          <a:schemeClr val="bg1"/>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75000"/>
                      </a:schemeClr>
                    </a:solidFill>
                  </a:tcPr>
                </a:tc>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市町村数</a:t>
                      </a:r>
                    </a:p>
                  </a:txBody>
                  <a:tcPr marL="0" marR="0" marT="0" marB="0" anchor="ctr">
                    <a:solidFill>
                      <a:schemeClr val="accent1">
                        <a:lumMod val="75000"/>
                      </a:schemeClr>
                    </a:solidFill>
                  </a:tcPr>
                </a:tc>
                <a:extLst>
                  <a:ext uri="{0D108BD9-81ED-4DB2-BD59-A6C34878D82A}">
                    <a16:rowId xmlns:a16="http://schemas.microsoft.com/office/drawing/2014/main" val="416713139"/>
                  </a:ext>
                </a:extLst>
              </a:tr>
              <a:tr h="535253">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緊急時の支援に備え、緊急時の登録している障がい者の情報を一元管理できる</a:t>
                      </a:r>
                    </a:p>
                  </a:txBody>
                  <a:tcPr marL="6350" marR="6350" marT="6350" marB="0" anchor="ct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8</a:t>
                      </a:r>
                    </a:p>
                  </a:txBody>
                  <a:tcPr marL="0" marR="0" marT="0" marB="0" anchor="ctr"/>
                </a:tc>
                <a:extLst>
                  <a:ext uri="{0D108BD9-81ED-4DB2-BD59-A6C34878D82A}">
                    <a16:rowId xmlns:a16="http://schemas.microsoft.com/office/drawing/2014/main" val="964781025"/>
                  </a:ext>
                </a:extLst>
              </a:tr>
              <a:tr h="368871">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緊急時の受入先の空き情報を集約できる</a:t>
                      </a:r>
                    </a:p>
                  </a:txBody>
                  <a:tcPr marL="6350" marR="6350" marT="635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13</a:t>
                      </a:r>
                    </a:p>
                  </a:txBody>
                  <a:tcPr marL="0" marR="0" marT="0" marB="0" anchor="ctr"/>
                </a:tc>
                <a:extLst>
                  <a:ext uri="{0D108BD9-81ED-4DB2-BD59-A6C34878D82A}">
                    <a16:rowId xmlns:a16="http://schemas.microsoft.com/office/drawing/2014/main" val="3500954543"/>
                  </a:ext>
                </a:extLst>
              </a:tr>
              <a:tr h="479263">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施設や病院と繋がり、地域移行のニーズ把握や調整がスムーズになった</a:t>
                      </a:r>
                    </a:p>
                  </a:txBody>
                  <a:tcPr marL="6350" marR="6350" marT="635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tc>
                <a:extLst>
                  <a:ext uri="{0D108BD9-81ED-4DB2-BD59-A6C34878D82A}">
                    <a16:rowId xmlns:a16="http://schemas.microsoft.com/office/drawing/2014/main" val="2766770171"/>
                  </a:ext>
                </a:extLst>
              </a:tr>
              <a:tr h="406026">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事業所同士の有機的・機動的連携に繋がっている</a:t>
                      </a:r>
                    </a:p>
                  </a:txBody>
                  <a:tcPr marL="6350" marR="6350" marT="635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9</a:t>
                      </a:r>
                    </a:p>
                  </a:txBody>
                  <a:tcPr marL="0" marR="0" marT="0" marB="0" anchor="ctr"/>
                </a:tc>
                <a:extLst>
                  <a:ext uri="{0D108BD9-81ED-4DB2-BD59-A6C34878D82A}">
                    <a16:rowId xmlns:a16="http://schemas.microsoft.com/office/drawing/2014/main" val="1446978483"/>
                  </a:ext>
                </a:extLst>
              </a:tr>
              <a:tr h="516419">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専門性向上や人材確保等に関する研修取組みが進んだ</a:t>
                      </a:r>
                    </a:p>
                  </a:txBody>
                  <a:tcPr marL="6350" marR="6350" marT="635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tc>
                <a:extLst>
                  <a:ext uri="{0D108BD9-81ED-4DB2-BD59-A6C34878D82A}">
                    <a16:rowId xmlns:a16="http://schemas.microsoft.com/office/drawing/2014/main" val="2792292056"/>
                  </a:ext>
                </a:extLst>
              </a:tr>
              <a:tr h="497182">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関係機関との連携に資するための協議等において、連携や議論が深まった。</a:t>
                      </a:r>
                    </a:p>
                  </a:txBody>
                  <a:tcPr marL="6350" marR="6350" marT="635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8</a:t>
                      </a:r>
                    </a:p>
                  </a:txBody>
                  <a:tcPr marL="0" marR="0" marT="0" marB="0" anchor="ctr"/>
                </a:tc>
                <a:extLst>
                  <a:ext uri="{0D108BD9-81ED-4DB2-BD59-A6C34878D82A}">
                    <a16:rowId xmlns:a16="http://schemas.microsoft.com/office/drawing/2014/main" val="3535291762"/>
                  </a:ext>
                </a:extLst>
              </a:tr>
              <a:tr h="360040">
                <a:tc>
                  <a:txBody>
                    <a:bodyPr/>
                    <a:lstStyle/>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その他</a:t>
                      </a:r>
                    </a:p>
                  </a:txBody>
                  <a:tcPr marL="6350" marR="6350" marT="635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０</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2805448047"/>
                  </a:ext>
                </a:extLst>
              </a:tr>
            </a:tbl>
          </a:graphicData>
        </a:graphic>
      </p:graphicFrame>
      <p:sp>
        <p:nvSpPr>
          <p:cNvPr id="25" name="正方形/長方形 24">
            <a:extLst>
              <a:ext uri="{FF2B5EF4-FFF2-40B4-BE49-F238E27FC236}">
                <a16:creationId xmlns:a16="http://schemas.microsoft.com/office/drawing/2014/main" id="{72DB8AFD-9F96-42A8-BE4D-5F24A3803659}"/>
              </a:ext>
            </a:extLst>
          </p:cNvPr>
          <p:cNvSpPr/>
          <p:nvPr/>
        </p:nvSpPr>
        <p:spPr>
          <a:xfrm>
            <a:off x="5173621" y="1855857"/>
            <a:ext cx="3741359" cy="27699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拠点コーディネーターを配置した効果　</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複数回答可</a:t>
            </a:r>
            <a:endParaRPr lang="en-US" altLang="ja-JP" sz="1200" b="1" dirty="0">
              <a:latin typeface="Meiryo UI" panose="020B0604030504040204" pitchFamily="50" charset="-128"/>
              <a:ea typeface="Meiryo UI" panose="020B0604030504040204" pitchFamily="50" charset="-128"/>
            </a:endParaRPr>
          </a:p>
        </p:txBody>
      </p:sp>
      <p:sp>
        <p:nvSpPr>
          <p:cNvPr id="15" name="スライド番号プレースホルダー 9">
            <a:extLst>
              <a:ext uri="{FF2B5EF4-FFF2-40B4-BE49-F238E27FC236}">
                <a16:creationId xmlns:a16="http://schemas.microsoft.com/office/drawing/2014/main" id="{8BA0062B-001F-47EA-815B-F29B0F6C52B9}"/>
              </a:ext>
            </a:extLst>
          </p:cNvPr>
          <p:cNvSpPr txBox="1">
            <a:spLocks/>
          </p:cNvSpPr>
          <p:nvPr/>
        </p:nvSpPr>
        <p:spPr>
          <a:xfrm>
            <a:off x="6905571" y="649287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t>７</a:t>
            </a:r>
          </a:p>
        </p:txBody>
      </p:sp>
      <p:sp>
        <p:nvSpPr>
          <p:cNvPr id="16" name="タイトル 1">
            <a:extLst>
              <a:ext uri="{FF2B5EF4-FFF2-40B4-BE49-F238E27FC236}">
                <a16:creationId xmlns:a16="http://schemas.microsoft.com/office/drawing/2014/main" id="{3184D293-A18E-4477-88C2-72E79BCE726E}"/>
              </a:ext>
            </a:extLst>
          </p:cNvPr>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地域生活支援拠点等に係るアンケート結果（概要）</a:t>
            </a:r>
          </a:p>
        </p:txBody>
      </p:sp>
      <p:sp>
        <p:nvSpPr>
          <p:cNvPr id="19" name="テキスト ボックス 18">
            <a:extLst>
              <a:ext uri="{FF2B5EF4-FFF2-40B4-BE49-F238E27FC236}">
                <a16:creationId xmlns:a16="http://schemas.microsoft.com/office/drawing/2014/main" id="{B5F19F06-D77B-4B00-87A0-E928CD432AB5}"/>
              </a:ext>
            </a:extLst>
          </p:cNvPr>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資料４</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64076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119152" y="188640"/>
            <a:ext cx="8917344" cy="720080"/>
          </a:xfrm>
          <a:prstGeom prst="roundRect">
            <a:avLst>
              <a:gd name="adj" fmla="val 0"/>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3"/>
          <a:stretch>
            <a:fillRect/>
          </a:stretch>
        </p:blipFill>
        <p:spPr>
          <a:xfrm>
            <a:off x="42006" y="821799"/>
            <a:ext cx="9071634" cy="127824"/>
          </a:xfrm>
          <a:prstGeom prst="rect">
            <a:avLst/>
          </a:prstGeom>
        </p:spPr>
      </p:pic>
      <p:sp>
        <p:nvSpPr>
          <p:cNvPr id="3" name="タイトル 2"/>
          <p:cNvSpPr>
            <a:spLocks noGrp="1"/>
          </p:cNvSpPr>
          <p:nvPr>
            <p:ph type="title"/>
          </p:nvPr>
        </p:nvSpPr>
        <p:spPr>
          <a:xfrm>
            <a:off x="119152" y="404664"/>
            <a:ext cx="8485296" cy="495538"/>
          </a:xfrm>
        </p:spPr>
        <p:txBody>
          <a:bodyPr>
            <a:normAutofit/>
          </a:bodyPr>
          <a:lstStyle/>
          <a:p>
            <a:r>
              <a:rPr lang="ja-JP" altLang="en-US" sz="1400" b="1" dirty="0">
                <a:latin typeface="Meiryo UI" panose="020B0604030504040204" pitchFamily="50" charset="-128"/>
                <a:ea typeface="Meiryo UI" panose="020B0604030504040204" pitchFamily="50" charset="-128"/>
              </a:rPr>
              <a:t>問</a:t>
            </a:r>
            <a:r>
              <a:rPr lang="en-US" altLang="ja-JP" sz="1400" b="1" dirty="0">
                <a:latin typeface="Meiryo UI" panose="020B0604030504040204" pitchFamily="50" charset="-128"/>
                <a:ea typeface="Meiryo UI" panose="020B0604030504040204" pitchFamily="50" charset="-128"/>
              </a:rPr>
              <a:t>2-6</a:t>
            </a:r>
            <a:r>
              <a:rPr lang="ja-JP" altLang="en-US" sz="1400" b="1" dirty="0">
                <a:latin typeface="Meiryo UI" panose="020B0604030504040204" pitchFamily="50" charset="-128"/>
                <a:ea typeface="Meiryo UI" panose="020B0604030504040204" pitchFamily="50" charset="-128"/>
              </a:rPr>
              <a:t>．拠点コーディネーターを配置していない理由または配置にあたっての課題</a:t>
            </a:r>
            <a:endParaRPr kumimoji="1" lang="ja-JP" altLang="en-US" sz="1400" b="1" dirty="0">
              <a:latin typeface="Meiryo UI" panose="020B0604030504040204" pitchFamily="50" charset="-128"/>
              <a:ea typeface="Meiryo UI" panose="020B0604030504040204" pitchFamily="50" charset="-128"/>
            </a:endParaRPr>
          </a:p>
        </p:txBody>
      </p:sp>
      <p:sp>
        <p:nvSpPr>
          <p:cNvPr id="8" name="コンテンツ プレースホルダー 2"/>
          <p:cNvSpPr>
            <a:spLocks noGrp="1"/>
          </p:cNvSpPr>
          <p:nvPr>
            <p:ph idx="1"/>
          </p:nvPr>
        </p:nvSpPr>
        <p:spPr>
          <a:xfrm>
            <a:off x="98929" y="964757"/>
            <a:ext cx="8964129" cy="845025"/>
          </a:xfrm>
          <a:ln>
            <a:solidFill>
              <a:schemeClr val="dk1"/>
            </a:solidFill>
          </a:ln>
        </p:spPr>
        <p:txBody>
          <a:bodyPr>
            <a:noAutofit/>
          </a:bodyPr>
          <a:lstStyle/>
          <a:p>
            <a:pPr>
              <a:lnSpc>
                <a:spcPts val="1800"/>
              </a:lnSpc>
              <a:spcBef>
                <a:spcPts val="600"/>
              </a:spcBef>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rPr>
              <a:t>配置していない理由は、「</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予算の確保が困難</a:t>
            </a:r>
            <a:r>
              <a:rPr lang="ja-JP" altLang="en-US" sz="1400" dirty="0">
                <a:latin typeface="Meiryo UI" panose="020B0604030504040204" pitchFamily="50" charset="-128"/>
                <a:ea typeface="Meiryo UI" panose="020B0604030504040204" pitchFamily="50" charset="-128"/>
              </a:rPr>
              <a:t>」、「</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コーディネーターを担える人材がいない</a:t>
            </a:r>
            <a:r>
              <a:rPr lang="ja-JP" altLang="en-US" sz="1400" dirty="0">
                <a:latin typeface="Meiryo UI" panose="020B0604030504040204" pitchFamily="50" charset="-128"/>
                <a:ea typeface="Meiryo UI" panose="020B0604030504040204" pitchFamily="50" charset="-128"/>
              </a:rPr>
              <a:t>」、「</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コーディネーターの役割がわかりにくい</a:t>
            </a:r>
            <a:r>
              <a:rPr lang="ja-JP" altLang="en-US" sz="1400" dirty="0">
                <a:latin typeface="Meiryo UI" panose="020B0604030504040204" pitchFamily="50" charset="-128"/>
                <a:ea typeface="Meiryo UI" panose="020B0604030504040204" pitchFamily="50" charset="-128"/>
              </a:rPr>
              <a:t>」が多くなっている。</a:t>
            </a:r>
            <a:endParaRPr lang="en-US" altLang="ja-JP" sz="1400" dirty="0">
              <a:latin typeface="Meiryo UI" panose="020B0604030504040204" pitchFamily="50" charset="-128"/>
              <a:ea typeface="Meiryo UI" panose="020B0604030504040204" pitchFamily="50" charset="-128"/>
            </a:endParaRPr>
          </a:p>
        </p:txBody>
      </p:sp>
      <p:graphicFrame>
        <p:nvGraphicFramePr>
          <p:cNvPr id="17" name="表 16">
            <a:extLst>
              <a:ext uri="{FF2B5EF4-FFF2-40B4-BE49-F238E27FC236}">
                <a16:creationId xmlns:a16="http://schemas.microsoft.com/office/drawing/2014/main" id="{9515B652-D228-45A3-972D-8F2F94058F2C}"/>
              </a:ext>
            </a:extLst>
          </p:cNvPr>
          <p:cNvGraphicFramePr>
            <a:graphicFrameLocks noGrp="1"/>
          </p:cNvGraphicFramePr>
          <p:nvPr/>
        </p:nvGraphicFramePr>
        <p:xfrm>
          <a:off x="95160" y="2211401"/>
          <a:ext cx="3806489" cy="1704014"/>
        </p:xfrm>
        <a:graphic>
          <a:graphicData uri="http://schemas.openxmlformats.org/drawingml/2006/table">
            <a:tbl>
              <a:tblPr>
                <a:tableStyleId>{5C22544A-7EE6-4342-B048-85BDC9FD1C3A}</a:tableStyleId>
              </a:tblPr>
              <a:tblGrid>
                <a:gridCol w="2510345">
                  <a:extLst>
                    <a:ext uri="{9D8B030D-6E8A-4147-A177-3AD203B41FA5}">
                      <a16:colId xmlns:a16="http://schemas.microsoft.com/office/drawing/2014/main" val="1166635366"/>
                    </a:ext>
                  </a:extLst>
                </a:gridCol>
                <a:gridCol w="1296144">
                  <a:extLst>
                    <a:ext uri="{9D8B030D-6E8A-4147-A177-3AD203B41FA5}">
                      <a16:colId xmlns:a16="http://schemas.microsoft.com/office/drawing/2014/main" val="2666494867"/>
                    </a:ext>
                  </a:extLst>
                </a:gridCol>
              </a:tblGrid>
              <a:tr h="276816">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配置していない理由または課題</a:t>
                      </a:r>
                    </a:p>
                  </a:txBody>
                  <a:tcPr marL="0" marR="0" marT="0" marB="0" anchor="ctr">
                    <a:solidFill>
                      <a:schemeClr val="accent1">
                        <a:lumMod val="75000"/>
                      </a:schemeClr>
                    </a:solidFill>
                  </a:tcPr>
                </a:tc>
                <a:tc>
                  <a:txBody>
                    <a:bodyPr/>
                    <a:lstStyle/>
                    <a:p>
                      <a:pPr algn="ctr" fontAlgn="ctr"/>
                      <a:r>
                        <a:rPr lang="ja-JP" altLang="en-US" sz="1200" b="1" i="0" u="none" strike="noStrike" dirty="0">
                          <a:solidFill>
                            <a:schemeClr val="bg1"/>
                          </a:solidFill>
                          <a:effectLst/>
                          <a:latin typeface="Meiryo UI" panose="020B0604030504040204" pitchFamily="50" charset="-128"/>
                          <a:ea typeface="Meiryo UI" panose="020B0604030504040204" pitchFamily="50" charset="-128"/>
                        </a:rPr>
                        <a:t>市町村数</a:t>
                      </a:r>
                    </a:p>
                  </a:txBody>
                  <a:tcPr marL="0" marR="0" marT="0" marB="0" anchor="ctr">
                    <a:solidFill>
                      <a:schemeClr val="accent1">
                        <a:lumMod val="75000"/>
                      </a:schemeClr>
                    </a:solidFill>
                  </a:tcPr>
                </a:tc>
                <a:extLst>
                  <a:ext uri="{0D108BD9-81ED-4DB2-BD59-A6C34878D82A}">
                    <a16:rowId xmlns:a16="http://schemas.microsoft.com/office/drawing/2014/main" val="416713139"/>
                  </a:ext>
                </a:extLst>
              </a:tr>
              <a:tr h="216719">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予算の確保が困難</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16</a:t>
                      </a:r>
                    </a:p>
                  </a:txBody>
                  <a:tcPr marL="0" marR="0" marT="0" marB="0" anchor="ctr"/>
                </a:tc>
                <a:extLst>
                  <a:ext uri="{0D108BD9-81ED-4DB2-BD59-A6C34878D82A}">
                    <a16:rowId xmlns:a16="http://schemas.microsoft.com/office/drawing/2014/main" val="964781025"/>
                  </a:ext>
                </a:extLst>
              </a:tr>
              <a:tr h="224169">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コーディネーターを担える人材がいない</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15</a:t>
                      </a:r>
                    </a:p>
                  </a:txBody>
                  <a:tcPr marL="0" marR="0" marT="0" marB="0" anchor="ctr"/>
                </a:tc>
                <a:extLst>
                  <a:ext uri="{0D108BD9-81ED-4DB2-BD59-A6C34878D82A}">
                    <a16:rowId xmlns:a16="http://schemas.microsoft.com/office/drawing/2014/main" val="3500954543"/>
                  </a:ext>
                </a:extLst>
              </a:tr>
              <a:tr h="224169">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コーディネーターの役割がわかりにくい</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15</a:t>
                      </a:r>
                    </a:p>
                  </a:txBody>
                  <a:tcPr marL="0" marR="0" marT="0" marB="0" anchor="ctr"/>
                </a:tc>
                <a:extLst>
                  <a:ext uri="{0D108BD9-81ED-4DB2-BD59-A6C34878D82A}">
                    <a16:rowId xmlns:a16="http://schemas.microsoft.com/office/drawing/2014/main" val="2766770171"/>
                  </a:ext>
                </a:extLst>
              </a:tr>
              <a:tr h="396381">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コーディネーターを配置しなくても拠点は、機能はしている</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6</a:t>
                      </a:r>
                    </a:p>
                  </a:txBody>
                  <a:tcPr marL="0" marR="0" marT="0" marB="0" anchor="ctr"/>
                </a:tc>
                <a:extLst>
                  <a:ext uri="{0D108BD9-81ED-4DB2-BD59-A6C34878D82A}">
                    <a16:rowId xmlns:a16="http://schemas.microsoft.com/office/drawing/2014/main" val="1993478884"/>
                  </a:ext>
                </a:extLst>
              </a:tr>
              <a:tr h="99095">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コーディネータ配置を検討中</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３</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4241571399"/>
                  </a:ext>
                </a:extLst>
              </a:tr>
              <a:tr h="0">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その他</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７</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2410936122"/>
                  </a:ext>
                </a:extLst>
              </a:tr>
            </a:tbl>
          </a:graphicData>
        </a:graphic>
      </p:graphicFrame>
      <p:sp>
        <p:nvSpPr>
          <p:cNvPr id="22" name="正方形/長方形 21">
            <a:extLst>
              <a:ext uri="{FF2B5EF4-FFF2-40B4-BE49-F238E27FC236}">
                <a16:creationId xmlns:a16="http://schemas.microsoft.com/office/drawing/2014/main" id="{3D7CE649-0CB0-44B0-9572-D5F7C4678727}"/>
              </a:ext>
            </a:extLst>
          </p:cNvPr>
          <p:cNvSpPr/>
          <p:nvPr/>
        </p:nvSpPr>
        <p:spPr>
          <a:xfrm>
            <a:off x="100871" y="1942728"/>
            <a:ext cx="5483103" cy="27699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配置していない理由、または配置にあたっての課題</a:t>
            </a:r>
            <a:endParaRPr lang="en-US" altLang="ja-JP" sz="1200" b="1" dirty="0">
              <a:latin typeface="Meiryo UI" panose="020B0604030504040204" pitchFamily="50" charset="-128"/>
              <a:ea typeface="Meiryo UI" panose="020B0604030504040204" pitchFamily="50" charset="-128"/>
            </a:endParaRPr>
          </a:p>
        </p:txBody>
      </p:sp>
      <p:sp>
        <p:nvSpPr>
          <p:cNvPr id="14" name="吹き出し: 四角形 11">
            <a:extLst>
              <a:ext uri="{FF2B5EF4-FFF2-40B4-BE49-F238E27FC236}">
                <a16:creationId xmlns:a16="http://schemas.microsoft.com/office/drawing/2014/main" id="{92656926-043A-4EC7-A1B1-43D6AC379731}"/>
              </a:ext>
            </a:extLst>
          </p:cNvPr>
          <p:cNvSpPr/>
          <p:nvPr/>
        </p:nvSpPr>
        <p:spPr>
          <a:xfrm>
            <a:off x="3396487" y="2420888"/>
            <a:ext cx="5495993" cy="1218413"/>
          </a:xfrm>
          <a:custGeom>
            <a:avLst/>
            <a:gdLst>
              <a:gd name="connsiteX0" fmla="*/ 0 w 4852186"/>
              <a:gd name="connsiteY0" fmla="*/ 0 h 4055921"/>
              <a:gd name="connsiteX1" fmla="*/ 808698 w 4852186"/>
              <a:gd name="connsiteY1" fmla="*/ 0 h 4055921"/>
              <a:gd name="connsiteX2" fmla="*/ 808698 w 4852186"/>
              <a:gd name="connsiteY2" fmla="*/ 0 h 4055921"/>
              <a:gd name="connsiteX3" fmla="*/ 2021744 w 4852186"/>
              <a:gd name="connsiteY3" fmla="*/ 0 h 4055921"/>
              <a:gd name="connsiteX4" fmla="*/ 4852186 w 4852186"/>
              <a:gd name="connsiteY4" fmla="*/ 0 h 4055921"/>
              <a:gd name="connsiteX5" fmla="*/ 4852186 w 4852186"/>
              <a:gd name="connsiteY5" fmla="*/ 675987 h 4055921"/>
              <a:gd name="connsiteX6" fmla="*/ 4852186 w 4852186"/>
              <a:gd name="connsiteY6" fmla="*/ 675987 h 4055921"/>
              <a:gd name="connsiteX7" fmla="*/ 4852186 w 4852186"/>
              <a:gd name="connsiteY7" fmla="*/ 1689967 h 4055921"/>
              <a:gd name="connsiteX8" fmla="*/ 4852186 w 4852186"/>
              <a:gd name="connsiteY8" fmla="*/ 4055921 h 4055921"/>
              <a:gd name="connsiteX9" fmla="*/ 2021744 w 4852186"/>
              <a:gd name="connsiteY9" fmla="*/ 4055921 h 4055921"/>
              <a:gd name="connsiteX10" fmla="*/ 808698 w 4852186"/>
              <a:gd name="connsiteY10" fmla="*/ 4055921 h 4055921"/>
              <a:gd name="connsiteX11" fmla="*/ 808698 w 4852186"/>
              <a:gd name="connsiteY11" fmla="*/ 4055921 h 4055921"/>
              <a:gd name="connsiteX12" fmla="*/ 0 w 4852186"/>
              <a:gd name="connsiteY12" fmla="*/ 4055921 h 4055921"/>
              <a:gd name="connsiteX13" fmla="*/ 0 w 4852186"/>
              <a:gd name="connsiteY13" fmla="*/ 1689967 h 4055921"/>
              <a:gd name="connsiteX14" fmla="*/ -1549740 w 4852186"/>
              <a:gd name="connsiteY14" fmla="*/ 1081471 h 4055921"/>
              <a:gd name="connsiteX15" fmla="*/ 0 w 4852186"/>
              <a:gd name="connsiteY15" fmla="*/ 675987 h 4055921"/>
              <a:gd name="connsiteX16" fmla="*/ 0 w 4852186"/>
              <a:gd name="connsiteY16" fmla="*/ 0 h 4055921"/>
              <a:gd name="connsiteX0" fmla="*/ 1549740 w 6401926"/>
              <a:gd name="connsiteY0" fmla="*/ 0 h 4055921"/>
              <a:gd name="connsiteX1" fmla="*/ 2358438 w 6401926"/>
              <a:gd name="connsiteY1" fmla="*/ 0 h 4055921"/>
              <a:gd name="connsiteX2" fmla="*/ 2358438 w 6401926"/>
              <a:gd name="connsiteY2" fmla="*/ 0 h 4055921"/>
              <a:gd name="connsiteX3" fmla="*/ 3571484 w 6401926"/>
              <a:gd name="connsiteY3" fmla="*/ 0 h 4055921"/>
              <a:gd name="connsiteX4" fmla="*/ 6401926 w 6401926"/>
              <a:gd name="connsiteY4" fmla="*/ 0 h 4055921"/>
              <a:gd name="connsiteX5" fmla="*/ 6401926 w 6401926"/>
              <a:gd name="connsiteY5" fmla="*/ 675987 h 4055921"/>
              <a:gd name="connsiteX6" fmla="*/ 6401926 w 6401926"/>
              <a:gd name="connsiteY6" fmla="*/ 675987 h 4055921"/>
              <a:gd name="connsiteX7" fmla="*/ 6401926 w 6401926"/>
              <a:gd name="connsiteY7" fmla="*/ 1689967 h 4055921"/>
              <a:gd name="connsiteX8" fmla="*/ 6401926 w 6401926"/>
              <a:gd name="connsiteY8" fmla="*/ 4055921 h 4055921"/>
              <a:gd name="connsiteX9" fmla="*/ 3571484 w 6401926"/>
              <a:gd name="connsiteY9" fmla="*/ 4055921 h 4055921"/>
              <a:gd name="connsiteX10" fmla="*/ 2358438 w 6401926"/>
              <a:gd name="connsiteY10" fmla="*/ 4055921 h 4055921"/>
              <a:gd name="connsiteX11" fmla="*/ 2358438 w 6401926"/>
              <a:gd name="connsiteY11" fmla="*/ 4055921 h 4055921"/>
              <a:gd name="connsiteX12" fmla="*/ 1549740 w 6401926"/>
              <a:gd name="connsiteY12" fmla="*/ 4055921 h 4055921"/>
              <a:gd name="connsiteX13" fmla="*/ 1549740 w 6401926"/>
              <a:gd name="connsiteY13" fmla="*/ 1689967 h 4055921"/>
              <a:gd name="connsiteX14" fmla="*/ 0 w 6401926"/>
              <a:gd name="connsiteY14" fmla="*/ 1081471 h 4055921"/>
              <a:gd name="connsiteX15" fmla="*/ 1549740 w 6401926"/>
              <a:gd name="connsiteY15" fmla="*/ 1040053 h 4055921"/>
              <a:gd name="connsiteX16" fmla="*/ 1549740 w 6401926"/>
              <a:gd name="connsiteY16" fmla="*/ 0 h 4055921"/>
              <a:gd name="connsiteX0" fmla="*/ 1549740 w 6401926"/>
              <a:gd name="connsiteY0" fmla="*/ 0 h 4055921"/>
              <a:gd name="connsiteX1" fmla="*/ 2358438 w 6401926"/>
              <a:gd name="connsiteY1" fmla="*/ 0 h 4055921"/>
              <a:gd name="connsiteX2" fmla="*/ 2358438 w 6401926"/>
              <a:gd name="connsiteY2" fmla="*/ 0 h 4055921"/>
              <a:gd name="connsiteX3" fmla="*/ 3571484 w 6401926"/>
              <a:gd name="connsiteY3" fmla="*/ 0 h 4055921"/>
              <a:gd name="connsiteX4" fmla="*/ 6401926 w 6401926"/>
              <a:gd name="connsiteY4" fmla="*/ 0 h 4055921"/>
              <a:gd name="connsiteX5" fmla="*/ 6401926 w 6401926"/>
              <a:gd name="connsiteY5" fmla="*/ 675987 h 4055921"/>
              <a:gd name="connsiteX6" fmla="*/ 6401926 w 6401926"/>
              <a:gd name="connsiteY6" fmla="*/ 675987 h 4055921"/>
              <a:gd name="connsiteX7" fmla="*/ 6401926 w 6401926"/>
              <a:gd name="connsiteY7" fmla="*/ 1689967 h 4055921"/>
              <a:gd name="connsiteX8" fmla="*/ 6401926 w 6401926"/>
              <a:gd name="connsiteY8" fmla="*/ 4055921 h 4055921"/>
              <a:gd name="connsiteX9" fmla="*/ 3571484 w 6401926"/>
              <a:gd name="connsiteY9" fmla="*/ 4055921 h 4055921"/>
              <a:gd name="connsiteX10" fmla="*/ 2358438 w 6401926"/>
              <a:gd name="connsiteY10" fmla="*/ 4055921 h 4055921"/>
              <a:gd name="connsiteX11" fmla="*/ 2358438 w 6401926"/>
              <a:gd name="connsiteY11" fmla="*/ 4055921 h 4055921"/>
              <a:gd name="connsiteX12" fmla="*/ 1549740 w 6401926"/>
              <a:gd name="connsiteY12" fmla="*/ 4055921 h 4055921"/>
              <a:gd name="connsiteX13" fmla="*/ 1549740 w 6401926"/>
              <a:gd name="connsiteY13" fmla="*/ 1224300 h 4055921"/>
              <a:gd name="connsiteX14" fmla="*/ 0 w 6401926"/>
              <a:gd name="connsiteY14" fmla="*/ 1081471 h 4055921"/>
              <a:gd name="connsiteX15" fmla="*/ 1549740 w 6401926"/>
              <a:gd name="connsiteY15" fmla="*/ 1040053 h 4055921"/>
              <a:gd name="connsiteX16" fmla="*/ 1549740 w 6401926"/>
              <a:gd name="connsiteY16" fmla="*/ 0 h 4055921"/>
              <a:gd name="connsiteX0" fmla="*/ 1515873 w 6368059"/>
              <a:gd name="connsiteY0" fmla="*/ 0 h 4055921"/>
              <a:gd name="connsiteX1" fmla="*/ 2324571 w 6368059"/>
              <a:gd name="connsiteY1" fmla="*/ 0 h 4055921"/>
              <a:gd name="connsiteX2" fmla="*/ 2324571 w 6368059"/>
              <a:gd name="connsiteY2" fmla="*/ 0 h 4055921"/>
              <a:gd name="connsiteX3" fmla="*/ 3537617 w 6368059"/>
              <a:gd name="connsiteY3" fmla="*/ 0 h 4055921"/>
              <a:gd name="connsiteX4" fmla="*/ 6368059 w 6368059"/>
              <a:gd name="connsiteY4" fmla="*/ 0 h 4055921"/>
              <a:gd name="connsiteX5" fmla="*/ 6368059 w 6368059"/>
              <a:gd name="connsiteY5" fmla="*/ 675987 h 4055921"/>
              <a:gd name="connsiteX6" fmla="*/ 6368059 w 6368059"/>
              <a:gd name="connsiteY6" fmla="*/ 675987 h 4055921"/>
              <a:gd name="connsiteX7" fmla="*/ 6368059 w 6368059"/>
              <a:gd name="connsiteY7" fmla="*/ 1689967 h 4055921"/>
              <a:gd name="connsiteX8" fmla="*/ 6368059 w 6368059"/>
              <a:gd name="connsiteY8" fmla="*/ 4055921 h 4055921"/>
              <a:gd name="connsiteX9" fmla="*/ 3537617 w 6368059"/>
              <a:gd name="connsiteY9" fmla="*/ 4055921 h 4055921"/>
              <a:gd name="connsiteX10" fmla="*/ 2324571 w 6368059"/>
              <a:gd name="connsiteY10" fmla="*/ 4055921 h 4055921"/>
              <a:gd name="connsiteX11" fmla="*/ 2324571 w 6368059"/>
              <a:gd name="connsiteY11" fmla="*/ 4055921 h 4055921"/>
              <a:gd name="connsiteX12" fmla="*/ 1515873 w 6368059"/>
              <a:gd name="connsiteY12" fmla="*/ 4055921 h 4055921"/>
              <a:gd name="connsiteX13" fmla="*/ 1515873 w 6368059"/>
              <a:gd name="connsiteY13" fmla="*/ 1224300 h 4055921"/>
              <a:gd name="connsiteX14" fmla="*/ 0 w 6368059"/>
              <a:gd name="connsiteY14" fmla="*/ 1081471 h 4055921"/>
              <a:gd name="connsiteX15" fmla="*/ 1515873 w 6368059"/>
              <a:gd name="connsiteY15" fmla="*/ 1040053 h 4055921"/>
              <a:gd name="connsiteX16" fmla="*/ 1515873 w 6368059"/>
              <a:gd name="connsiteY16" fmla="*/ 0 h 4055921"/>
              <a:gd name="connsiteX0" fmla="*/ 330540 w 5182726"/>
              <a:gd name="connsiteY0" fmla="*/ 0 h 4169283"/>
              <a:gd name="connsiteX1" fmla="*/ 1139238 w 5182726"/>
              <a:gd name="connsiteY1" fmla="*/ 0 h 4169283"/>
              <a:gd name="connsiteX2" fmla="*/ 1139238 w 5182726"/>
              <a:gd name="connsiteY2" fmla="*/ 0 h 4169283"/>
              <a:gd name="connsiteX3" fmla="*/ 2352284 w 5182726"/>
              <a:gd name="connsiteY3" fmla="*/ 0 h 4169283"/>
              <a:gd name="connsiteX4" fmla="*/ 5182726 w 5182726"/>
              <a:gd name="connsiteY4" fmla="*/ 0 h 4169283"/>
              <a:gd name="connsiteX5" fmla="*/ 5182726 w 5182726"/>
              <a:gd name="connsiteY5" fmla="*/ 675987 h 4169283"/>
              <a:gd name="connsiteX6" fmla="*/ 5182726 w 5182726"/>
              <a:gd name="connsiteY6" fmla="*/ 675987 h 4169283"/>
              <a:gd name="connsiteX7" fmla="*/ 5182726 w 5182726"/>
              <a:gd name="connsiteY7" fmla="*/ 1689967 h 4169283"/>
              <a:gd name="connsiteX8" fmla="*/ 5182726 w 5182726"/>
              <a:gd name="connsiteY8" fmla="*/ 4055921 h 4169283"/>
              <a:gd name="connsiteX9" fmla="*/ 2352284 w 5182726"/>
              <a:gd name="connsiteY9" fmla="*/ 4055921 h 4169283"/>
              <a:gd name="connsiteX10" fmla="*/ 1139238 w 5182726"/>
              <a:gd name="connsiteY10" fmla="*/ 4055921 h 4169283"/>
              <a:gd name="connsiteX11" fmla="*/ 1139238 w 5182726"/>
              <a:gd name="connsiteY11" fmla="*/ 4055921 h 4169283"/>
              <a:gd name="connsiteX12" fmla="*/ 330540 w 5182726"/>
              <a:gd name="connsiteY12" fmla="*/ 4055921 h 4169283"/>
              <a:gd name="connsiteX13" fmla="*/ 330540 w 5182726"/>
              <a:gd name="connsiteY13" fmla="*/ 1224300 h 4169283"/>
              <a:gd name="connsiteX14" fmla="*/ 0 w 5182726"/>
              <a:gd name="connsiteY14" fmla="*/ 4169283 h 4169283"/>
              <a:gd name="connsiteX15" fmla="*/ 330540 w 5182726"/>
              <a:gd name="connsiteY15" fmla="*/ 1040053 h 4169283"/>
              <a:gd name="connsiteX16" fmla="*/ 330540 w 5182726"/>
              <a:gd name="connsiteY16" fmla="*/ 0 h 4169283"/>
              <a:gd name="connsiteX0" fmla="*/ 330540 w 5182726"/>
              <a:gd name="connsiteY0" fmla="*/ 0 h 4169283"/>
              <a:gd name="connsiteX1" fmla="*/ 1139238 w 5182726"/>
              <a:gd name="connsiteY1" fmla="*/ 0 h 4169283"/>
              <a:gd name="connsiteX2" fmla="*/ 1139238 w 5182726"/>
              <a:gd name="connsiteY2" fmla="*/ 0 h 4169283"/>
              <a:gd name="connsiteX3" fmla="*/ 2352284 w 5182726"/>
              <a:gd name="connsiteY3" fmla="*/ 0 h 4169283"/>
              <a:gd name="connsiteX4" fmla="*/ 5182726 w 5182726"/>
              <a:gd name="connsiteY4" fmla="*/ 0 h 4169283"/>
              <a:gd name="connsiteX5" fmla="*/ 5182726 w 5182726"/>
              <a:gd name="connsiteY5" fmla="*/ 675987 h 4169283"/>
              <a:gd name="connsiteX6" fmla="*/ 5182726 w 5182726"/>
              <a:gd name="connsiteY6" fmla="*/ 675987 h 4169283"/>
              <a:gd name="connsiteX7" fmla="*/ 5182726 w 5182726"/>
              <a:gd name="connsiteY7" fmla="*/ 1689967 h 4169283"/>
              <a:gd name="connsiteX8" fmla="*/ 5182726 w 5182726"/>
              <a:gd name="connsiteY8" fmla="*/ 4055921 h 4169283"/>
              <a:gd name="connsiteX9" fmla="*/ 2352284 w 5182726"/>
              <a:gd name="connsiteY9" fmla="*/ 4055921 h 4169283"/>
              <a:gd name="connsiteX10" fmla="*/ 1139238 w 5182726"/>
              <a:gd name="connsiteY10" fmla="*/ 4055921 h 4169283"/>
              <a:gd name="connsiteX11" fmla="*/ 1139238 w 5182726"/>
              <a:gd name="connsiteY11" fmla="*/ 4055921 h 4169283"/>
              <a:gd name="connsiteX12" fmla="*/ 330540 w 5182726"/>
              <a:gd name="connsiteY12" fmla="*/ 4055921 h 4169283"/>
              <a:gd name="connsiteX13" fmla="*/ 330540 w 5182726"/>
              <a:gd name="connsiteY13" fmla="*/ 2961196 h 4169283"/>
              <a:gd name="connsiteX14" fmla="*/ 0 w 5182726"/>
              <a:gd name="connsiteY14" fmla="*/ 4169283 h 4169283"/>
              <a:gd name="connsiteX15" fmla="*/ 330540 w 5182726"/>
              <a:gd name="connsiteY15" fmla="*/ 1040053 h 4169283"/>
              <a:gd name="connsiteX16" fmla="*/ 330540 w 5182726"/>
              <a:gd name="connsiteY16" fmla="*/ 0 h 4169283"/>
              <a:gd name="connsiteX0" fmla="*/ 330540 w 5182726"/>
              <a:gd name="connsiteY0" fmla="*/ 0 h 4169283"/>
              <a:gd name="connsiteX1" fmla="*/ 1139238 w 5182726"/>
              <a:gd name="connsiteY1" fmla="*/ 0 h 4169283"/>
              <a:gd name="connsiteX2" fmla="*/ 1139238 w 5182726"/>
              <a:gd name="connsiteY2" fmla="*/ 0 h 4169283"/>
              <a:gd name="connsiteX3" fmla="*/ 2352284 w 5182726"/>
              <a:gd name="connsiteY3" fmla="*/ 0 h 4169283"/>
              <a:gd name="connsiteX4" fmla="*/ 5182726 w 5182726"/>
              <a:gd name="connsiteY4" fmla="*/ 0 h 4169283"/>
              <a:gd name="connsiteX5" fmla="*/ 5182726 w 5182726"/>
              <a:gd name="connsiteY5" fmla="*/ 675987 h 4169283"/>
              <a:gd name="connsiteX6" fmla="*/ 5182726 w 5182726"/>
              <a:gd name="connsiteY6" fmla="*/ 675987 h 4169283"/>
              <a:gd name="connsiteX7" fmla="*/ 5182726 w 5182726"/>
              <a:gd name="connsiteY7" fmla="*/ 1689967 h 4169283"/>
              <a:gd name="connsiteX8" fmla="*/ 5182726 w 5182726"/>
              <a:gd name="connsiteY8" fmla="*/ 4055921 h 4169283"/>
              <a:gd name="connsiteX9" fmla="*/ 2352284 w 5182726"/>
              <a:gd name="connsiteY9" fmla="*/ 4055921 h 4169283"/>
              <a:gd name="connsiteX10" fmla="*/ 1139238 w 5182726"/>
              <a:gd name="connsiteY10" fmla="*/ 4055921 h 4169283"/>
              <a:gd name="connsiteX11" fmla="*/ 1139238 w 5182726"/>
              <a:gd name="connsiteY11" fmla="*/ 4055921 h 4169283"/>
              <a:gd name="connsiteX12" fmla="*/ 330540 w 5182726"/>
              <a:gd name="connsiteY12" fmla="*/ 4055921 h 4169283"/>
              <a:gd name="connsiteX13" fmla="*/ 330540 w 5182726"/>
              <a:gd name="connsiteY13" fmla="*/ 2961196 h 4169283"/>
              <a:gd name="connsiteX14" fmla="*/ 0 w 5182726"/>
              <a:gd name="connsiteY14" fmla="*/ 4169283 h 4169283"/>
              <a:gd name="connsiteX15" fmla="*/ 339007 w 5182726"/>
              <a:gd name="connsiteY15" fmla="*/ 2133656 h 4169283"/>
              <a:gd name="connsiteX16" fmla="*/ 330540 w 5182726"/>
              <a:gd name="connsiteY16" fmla="*/ 0 h 4169283"/>
              <a:gd name="connsiteX0" fmla="*/ 643807 w 5495993"/>
              <a:gd name="connsiteY0" fmla="*/ 0 h 4137117"/>
              <a:gd name="connsiteX1" fmla="*/ 1452505 w 5495993"/>
              <a:gd name="connsiteY1" fmla="*/ 0 h 4137117"/>
              <a:gd name="connsiteX2" fmla="*/ 1452505 w 5495993"/>
              <a:gd name="connsiteY2" fmla="*/ 0 h 4137117"/>
              <a:gd name="connsiteX3" fmla="*/ 2665551 w 5495993"/>
              <a:gd name="connsiteY3" fmla="*/ 0 h 4137117"/>
              <a:gd name="connsiteX4" fmla="*/ 5495993 w 5495993"/>
              <a:gd name="connsiteY4" fmla="*/ 0 h 4137117"/>
              <a:gd name="connsiteX5" fmla="*/ 5495993 w 5495993"/>
              <a:gd name="connsiteY5" fmla="*/ 675987 h 4137117"/>
              <a:gd name="connsiteX6" fmla="*/ 5495993 w 5495993"/>
              <a:gd name="connsiteY6" fmla="*/ 675987 h 4137117"/>
              <a:gd name="connsiteX7" fmla="*/ 5495993 w 5495993"/>
              <a:gd name="connsiteY7" fmla="*/ 1689967 h 4137117"/>
              <a:gd name="connsiteX8" fmla="*/ 5495993 w 5495993"/>
              <a:gd name="connsiteY8" fmla="*/ 4055921 h 4137117"/>
              <a:gd name="connsiteX9" fmla="*/ 2665551 w 5495993"/>
              <a:gd name="connsiteY9" fmla="*/ 4055921 h 4137117"/>
              <a:gd name="connsiteX10" fmla="*/ 1452505 w 5495993"/>
              <a:gd name="connsiteY10" fmla="*/ 4055921 h 4137117"/>
              <a:gd name="connsiteX11" fmla="*/ 1452505 w 5495993"/>
              <a:gd name="connsiteY11" fmla="*/ 4055921 h 4137117"/>
              <a:gd name="connsiteX12" fmla="*/ 643807 w 5495993"/>
              <a:gd name="connsiteY12" fmla="*/ 4055921 h 4137117"/>
              <a:gd name="connsiteX13" fmla="*/ 643807 w 5495993"/>
              <a:gd name="connsiteY13" fmla="*/ 2961196 h 4137117"/>
              <a:gd name="connsiteX14" fmla="*/ 0 w 5495993"/>
              <a:gd name="connsiteY14" fmla="*/ 4137117 h 4137117"/>
              <a:gd name="connsiteX15" fmla="*/ 652274 w 5495993"/>
              <a:gd name="connsiteY15" fmla="*/ 2133656 h 4137117"/>
              <a:gd name="connsiteX16" fmla="*/ 643807 w 5495993"/>
              <a:gd name="connsiteY16" fmla="*/ 0 h 4137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95993" h="4137117">
                <a:moveTo>
                  <a:pt x="643807" y="0"/>
                </a:moveTo>
                <a:lnTo>
                  <a:pt x="1452505" y="0"/>
                </a:lnTo>
                <a:lnTo>
                  <a:pt x="1452505" y="0"/>
                </a:lnTo>
                <a:lnTo>
                  <a:pt x="2665551" y="0"/>
                </a:lnTo>
                <a:lnTo>
                  <a:pt x="5495993" y="0"/>
                </a:lnTo>
                <a:lnTo>
                  <a:pt x="5495993" y="675987"/>
                </a:lnTo>
                <a:lnTo>
                  <a:pt x="5495993" y="675987"/>
                </a:lnTo>
                <a:lnTo>
                  <a:pt x="5495993" y="1689967"/>
                </a:lnTo>
                <a:lnTo>
                  <a:pt x="5495993" y="4055921"/>
                </a:lnTo>
                <a:lnTo>
                  <a:pt x="2665551" y="4055921"/>
                </a:lnTo>
                <a:lnTo>
                  <a:pt x="1452505" y="4055921"/>
                </a:lnTo>
                <a:lnTo>
                  <a:pt x="1452505" y="4055921"/>
                </a:lnTo>
                <a:lnTo>
                  <a:pt x="643807" y="4055921"/>
                </a:lnTo>
                <a:lnTo>
                  <a:pt x="643807" y="2961196"/>
                </a:lnTo>
                <a:lnTo>
                  <a:pt x="0" y="4137117"/>
                </a:lnTo>
                <a:lnTo>
                  <a:pt x="652274" y="2133656"/>
                </a:lnTo>
                <a:cubicBezTo>
                  <a:pt x="649452" y="1422437"/>
                  <a:pt x="646629" y="711219"/>
                  <a:pt x="643807" y="0"/>
                </a:cubicBezTo>
                <a:close/>
              </a:path>
            </a:pathLst>
          </a:custGeom>
          <a:solidFill>
            <a:schemeClr val="tx2">
              <a:lumMod val="20000"/>
              <a:lumOff val="80000"/>
            </a:schemeClr>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15" name="テキスト ボックス 14">
            <a:extLst>
              <a:ext uri="{FF2B5EF4-FFF2-40B4-BE49-F238E27FC236}">
                <a16:creationId xmlns:a16="http://schemas.microsoft.com/office/drawing/2014/main" id="{43F285AE-DA05-49A5-BF5E-84A8B721B7B1}"/>
              </a:ext>
            </a:extLst>
          </p:cNvPr>
          <p:cNvSpPr txBox="1"/>
          <p:nvPr/>
        </p:nvSpPr>
        <p:spPr>
          <a:xfrm>
            <a:off x="4036498" y="2492896"/>
            <a:ext cx="4859778" cy="1061829"/>
          </a:xfrm>
          <a:prstGeom prst="rect">
            <a:avLst/>
          </a:prstGeom>
          <a:noFill/>
        </p:spPr>
        <p:txBody>
          <a:bodyPr wrap="square">
            <a:spAutoFit/>
          </a:bodyPr>
          <a:lstStyle/>
          <a:p>
            <a:pPr>
              <a:spcBef>
                <a:spcPts val="600"/>
              </a:spcBef>
            </a:pPr>
            <a:r>
              <a:rPr lang="ja-JP" altLang="en-US" sz="1200" dirty="0">
                <a:latin typeface="Meiryo UI" panose="020B0604030504040204" pitchFamily="50" charset="-128"/>
                <a:ea typeface="Meiryo UI" panose="020B0604030504040204" pitchFamily="50" charset="-128"/>
              </a:rPr>
              <a:t>（コーディネータ配置を検討中の理由）</a:t>
            </a:r>
            <a:endParaRPr lang="en-US" altLang="ja-JP" sz="1200" dirty="0">
              <a:latin typeface="Meiryo UI" panose="020B0604030504040204" pitchFamily="50" charset="-128"/>
              <a:ea typeface="Meiryo UI" panose="020B0604030504040204" pitchFamily="50" charset="-128"/>
            </a:endParaRPr>
          </a:p>
          <a:p>
            <a:pPr>
              <a:spcBef>
                <a:spcPts val="600"/>
              </a:spcBef>
            </a:pPr>
            <a:r>
              <a:rPr lang="ja-JP" altLang="en-US" sz="1200" dirty="0">
                <a:solidFill>
                  <a:schemeClr val="accent6"/>
                </a:solidFill>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更なる地域移行を進める。</a:t>
            </a:r>
            <a:endParaRPr kumimoji="1" lang="en-US" altLang="ja-JP" sz="1200" dirty="0">
              <a:latin typeface="Meiryo UI" panose="020B0604030504040204" pitchFamily="50" charset="-128"/>
              <a:ea typeface="Meiryo UI" panose="020B0604030504040204" pitchFamily="50" charset="-128"/>
            </a:endParaRPr>
          </a:p>
          <a:p>
            <a:pPr>
              <a:spcBef>
                <a:spcPts val="600"/>
              </a:spcBef>
            </a:pPr>
            <a:r>
              <a:rPr kumimoji="1" lang="ja-JP" altLang="en-US" sz="1200" dirty="0">
                <a:latin typeface="Meiryo UI" panose="020B0604030504040204" pitchFamily="50" charset="-128"/>
                <a:ea typeface="Meiryo UI" panose="020B0604030504040204" pitchFamily="50" charset="-128"/>
              </a:rPr>
              <a:t>・配置の必要性を感じた。</a:t>
            </a:r>
          </a:p>
          <a:p>
            <a:pPr>
              <a:spcBef>
                <a:spcPts val="600"/>
              </a:spcBef>
            </a:pPr>
            <a:r>
              <a:rPr kumimoji="1" lang="ja-JP" altLang="en-US" sz="1200" dirty="0">
                <a:latin typeface="Meiryo UI" panose="020B0604030504040204" pitchFamily="50" charset="-128"/>
                <a:ea typeface="Meiryo UI" panose="020B0604030504040204" pitchFamily="50" charset="-128"/>
              </a:rPr>
              <a:t>・福祉計画に記載。</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p:txBody>
      </p:sp>
      <p:sp>
        <p:nvSpPr>
          <p:cNvPr id="16" name="吹き出し: 四角形 4">
            <a:extLst>
              <a:ext uri="{FF2B5EF4-FFF2-40B4-BE49-F238E27FC236}">
                <a16:creationId xmlns:a16="http://schemas.microsoft.com/office/drawing/2014/main" id="{8D819F02-791F-4F0D-A88C-2000EC54B109}"/>
              </a:ext>
            </a:extLst>
          </p:cNvPr>
          <p:cNvSpPr/>
          <p:nvPr/>
        </p:nvSpPr>
        <p:spPr>
          <a:xfrm>
            <a:off x="100303" y="3848637"/>
            <a:ext cx="8701320" cy="2837904"/>
          </a:xfrm>
          <a:custGeom>
            <a:avLst/>
            <a:gdLst>
              <a:gd name="connsiteX0" fmla="*/ 0 w 4889122"/>
              <a:gd name="connsiteY0" fmla="*/ 0 h 2808312"/>
              <a:gd name="connsiteX1" fmla="*/ 814854 w 4889122"/>
              <a:gd name="connsiteY1" fmla="*/ 0 h 2808312"/>
              <a:gd name="connsiteX2" fmla="*/ 1443269 w 4889122"/>
              <a:gd name="connsiteY2" fmla="*/ -248086 h 2808312"/>
              <a:gd name="connsiteX3" fmla="*/ 2037134 w 4889122"/>
              <a:gd name="connsiteY3" fmla="*/ 0 h 2808312"/>
              <a:gd name="connsiteX4" fmla="*/ 4889122 w 4889122"/>
              <a:gd name="connsiteY4" fmla="*/ 0 h 2808312"/>
              <a:gd name="connsiteX5" fmla="*/ 4889122 w 4889122"/>
              <a:gd name="connsiteY5" fmla="*/ 468052 h 2808312"/>
              <a:gd name="connsiteX6" fmla="*/ 4889122 w 4889122"/>
              <a:gd name="connsiteY6" fmla="*/ 468052 h 2808312"/>
              <a:gd name="connsiteX7" fmla="*/ 4889122 w 4889122"/>
              <a:gd name="connsiteY7" fmla="*/ 1170130 h 2808312"/>
              <a:gd name="connsiteX8" fmla="*/ 4889122 w 4889122"/>
              <a:gd name="connsiteY8" fmla="*/ 2808312 h 2808312"/>
              <a:gd name="connsiteX9" fmla="*/ 2037134 w 4889122"/>
              <a:gd name="connsiteY9" fmla="*/ 2808312 h 2808312"/>
              <a:gd name="connsiteX10" fmla="*/ 814854 w 4889122"/>
              <a:gd name="connsiteY10" fmla="*/ 2808312 h 2808312"/>
              <a:gd name="connsiteX11" fmla="*/ 814854 w 4889122"/>
              <a:gd name="connsiteY11" fmla="*/ 2808312 h 2808312"/>
              <a:gd name="connsiteX12" fmla="*/ 0 w 4889122"/>
              <a:gd name="connsiteY12" fmla="*/ 2808312 h 2808312"/>
              <a:gd name="connsiteX13" fmla="*/ 0 w 4889122"/>
              <a:gd name="connsiteY13" fmla="*/ 1170130 h 2808312"/>
              <a:gd name="connsiteX14" fmla="*/ 0 w 4889122"/>
              <a:gd name="connsiteY14" fmla="*/ 468052 h 2808312"/>
              <a:gd name="connsiteX15" fmla="*/ 0 w 4889122"/>
              <a:gd name="connsiteY15" fmla="*/ 468052 h 2808312"/>
              <a:gd name="connsiteX16" fmla="*/ 0 w 4889122"/>
              <a:gd name="connsiteY16" fmla="*/ 0 h 2808312"/>
              <a:gd name="connsiteX0" fmla="*/ 0 w 4889122"/>
              <a:gd name="connsiteY0" fmla="*/ 248086 h 3056398"/>
              <a:gd name="connsiteX1" fmla="*/ 478423 w 4889122"/>
              <a:gd name="connsiteY1" fmla="*/ 248086 h 3056398"/>
              <a:gd name="connsiteX2" fmla="*/ 1443269 w 4889122"/>
              <a:gd name="connsiteY2" fmla="*/ 0 h 3056398"/>
              <a:gd name="connsiteX3" fmla="*/ 2037134 w 4889122"/>
              <a:gd name="connsiteY3" fmla="*/ 248086 h 3056398"/>
              <a:gd name="connsiteX4" fmla="*/ 4889122 w 4889122"/>
              <a:gd name="connsiteY4" fmla="*/ 248086 h 3056398"/>
              <a:gd name="connsiteX5" fmla="*/ 4889122 w 4889122"/>
              <a:gd name="connsiteY5" fmla="*/ 716138 h 3056398"/>
              <a:gd name="connsiteX6" fmla="*/ 4889122 w 4889122"/>
              <a:gd name="connsiteY6" fmla="*/ 716138 h 3056398"/>
              <a:gd name="connsiteX7" fmla="*/ 4889122 w 4889122"/>
              <a:gd name="connsiteY7" fmla="*/ 1418216 h 3056398"/>
              <a:gd name="connsiteX8" fmla="*/ 4889122 w 4889122"/>
              <a:gd name="connsiteY8" fmla="*/ 3056398 h 3056398"/>
              <a:gd name="connsiteX9" fmla="*/ 2037134 w 4889122"/>
              <a:gd name="connsiteY9" fmla="*/ 3056398 h 3056398"/>
              <a:gd name="connsiteX10" fmla="*/ 814854 w 4889122"/>
              <a:gd name="connsiteY10" fmla="*/ 3056398 h 3056398"/>
              <a:gd name="connsiteX11" fmla="*/ 814854 w 4889122"/>
              <a:gd name="connsiteY11" fmla="*/ 3056398 h 3056398"/>
              <a:gd name="connsiteX12" fmla="*/ 0 w 4889122"/>
              <a:gd name="connsiteY12" fmla="*/ 3056398 h 3056398"/>
              <a:gd name="connsiteX13" fmla="*/ 0 w 4889122"/>
              <a:gd name="connsiteY13" fmla="*/ 1418216 h 3056398"/>
              <a:gd name="connsiteX14" fmla="*/ 0 w 4889122"/>
              <a:gd name="connsiteY14" fmla="*/ 716138 h 3056398"/>
              <a:gd name="connsiteX15" fmla="*/ 0 w 4889122"/>
              <a:gd name="connsiteY15" fmla="*/ 716138 h 3056398"/>
              <a:gd name="connsiteX16" fmla="*/ 0 w 4889122"/>
              <a:gd name="connsiteY16" fmla="*/ 248086 h 3056398"/>
              <a:gd name="connsiteX0" fmla="*/ 0 w 4889122"/>
              <a:gd name="connsiteY0" fmla="*/ 248086 h 3056398"/>
              <a:gd name="connsiteX1" fmla="*/ 478423 w 4889122"/>
              <a:gd name="connsiteY1" fmla="*/ 248086 h 3056398"/>
              <a:gd name="connsiteX2" fmla="*/ 1443269 w 4889122"/>
              <a:gd name="connsiteY2" fmla="*/ 0 h 3056398"/>
              <a:gd name="connsiteX3" fmla="*/ 958832 w 4889122"/>
              <a:gd name="connsiteY3" fmla="*/ 256712 h 3056398"/>
              <a:gd name="connsiteX4" fmla="*/ 4889122 w 4889122"/>
              <a:gd name="connsiteY4" fmla="*/ 248086 h 3056398"/>
              <a:gd name="connsiteX5" fmla="*/ 4889122 w 4889122"/>
              <a:gd name="connsiteY5" fmla="*/ 716138 h 3056398"/>
              <a:gd name="connsiteX6" fmla="*/ 4889122 w 4889122"/>
              <a:gd name="connsiteY6" fmla="*/ 716138 h 3056398"/>
              <a:gd name="connsiteX7" fmla="*/ 4889122 w 4889122"/>
              <a:gd name="connsiteY7" fmla="*/ 1418216 h 3056398"/>
              <a:gd name="connsiteX8" fmla="*/ 4889122 w 4889122"/>
              <a:gd name="connsiteY8" fmla="*/ 3056398 h 3056398"/>
              <a:gd name="connsiteX9" fmla="*/ 2037134 w 4889122"/>
              <a:gd name="connsiteY9" fmla="*/ 3056398 h 3056398"/>
              <a:gd name="connsiteX10" fmla="*/ 814854 w 4889122"/>
              <a:gd name="connsiteY10" fmla="*/ 3056398 h 3056398"/>
              <a:gd name="connsiteX11" fmla="*/ 814854 w 4889122"/>
              <a:gd name="connsiteY11" fmla="*/ 3056398 h 3056398"/>
              <a:gd name="connsiteX12" fmla="*/ 0 w 4889122"/>
              <a:gd name="connsiteY12" fmla="*/ 3056398 h 3056398"/>
              <a:gd name="connsiteX13" fmla="*/ 0 w 4889122"/>
              <a:gd name="connsiteY13" fmla="*/ 1418216 h 3056398"/>
              <a:gd name="connsiteX14" fmla="*/ 0 w 4889122"/>
              <a:gd name="connsiteY14" fmla="*/ 716138 h 3056398"/>
              <a:gd name="connsiteX15" fmla="*/ 0 w 4889122"/>
              <a:gd name="connsiteY15" fmla="*/ 716138 h 3056398"/>
              <a:gd name="connsiteX16" fmla="*/ 0 w 4889122"/>
              <a:gd name="connsiteY16" fmla="*/ 248086 h 3056398"/>
              <a:gd name="connsiteX0" fmla="*/ 0 w 4889122"/>
              <a:gd name="connsiteY0" fmla="*/ 205510 h 3013822"/>
              <a:gd name="connsiteX1" fmla="*/ 478423 w 4889122"/>
              <a:gd name="connsiteY1" fmla="*/ 205510 h 3013822"/>
              <a:gd name="connsiteX2" fmla="*/ 1512697 w 4889122"/>
              <a:gd name="connsiteY2" fmla="*/ 0 h 3013822"/>
              <a:gd name="connsiteX3" fmla="*/ 958832 w 4889122"/>
              <a:gd name="connsiteY3" fmla="*/ 214136 h 3013822"/>
              <a:gd name="connsiteX4" fmla="*/ 4889122 w 4889122"/>
              <a:gd name="connsiteY4" fmla="*/ 205510 h 3013822"/>
              <a:gd name="connsiteX5" fmla="*/ 4889122 w 4889122"/>
              <a:gd name="connsiteY5" fmla="*/ 673562 h 3013822"/>
              <a:gd name="connsiteX6" fmla="*/ 4889122 w 4889122"/>
              <a:gd name="connsiteY6" fmla="*/ 673562 h 3013822"/>
              <a:gd name="connsiteX7" fmla="*/ 4889122 w 4889122"/>
              <a:gd name="connsiteY7" fmla="*/ 1375640 h 3013822"/>
              <a:gd name="connsiteX8" fmla="*/ 4889122 w 4889122"/>
              <a:gd name="connsiteY8" fmla="*/ 3013822 h 3013822"/>
              <a:gd name="connsiteX9" fmla="*/ 2037134 w 4889122"/>
              <a:gd name="connsiteY9" fmla="*/ 3013822 h 3013822"/>
              <a:gd name="connsiteX10" fmla="*/ 814854 w 4889122"/>
              <a:gd name="connsiteY10" fmla="*/ 3013822 h 3013822"/>
              <a:gd name="connsiteX11" fmla="*/ 814854 w 4889122"/>
              <a:gd name="connsiteY11" fmla="*/ 3013822 h 3013822"/>
              <a:gd name="connsiteX12" fmla="*/ 0 w 4889122"/>
              <a:gd name="connsiteY12" fmla="*/ 3013822 h 3013822"/>
              <a:gd name="connsiteX13" fmla="*/ 0 w 4889122"/>
              <a:gd name="connsiteY13" fmla="*/ 1375640 h 3013822"/>
              <a:gd name="connsiteX14" fmla="*/ 0 w 4889122"/>
              <a:gd name="connsiteY14" fmla="*/ 673562 h 3013822"/>
              <a:gd name="connsiteX15" fmla="*/ 0 w 4889122"/>
              <a:gd name="connsiteY15" fmla="*/ 673562 h 3013822"/>
              <a:gd name="connsiteX16" fmla="*/ 0 w 4889122"/>
              <a:gd name="connsiteY16" fmla="*/ 205510 h 3013822"/>
              <a:gd name="connsiteX0" fmla="*/ 0 w 4889122"/>
              <a:gd name="connsiteY0" fmla="*/ 290661 h 3098973"/>
              <a:gd name="connsiteX1" fmla="*/ 478423 w 4889122"/>
              <a:gd name="connsiteY1" fmla="*/ 290661 h 3098973"/>
              <a:gd name="connsiteX2" fmla="*/ 1547411 w 4889122"/>
              <a:gd name="connsiteY2" fmla="*/ 0 h 3098973"/>
              <a:gd name="connsiteX3" fmla="*/ 958832 w 4889122"/>
              <a:gd name="connsiteY3" fmla="*/ 299287 h 3098973"/>
              <a:gd name="connsiteX4" fmla="*/ 4889122 w 4889122"/>
              <a:gd name="connsiteY4" fmla="*/ 290661 h 3098973"/>
              <a:gd name="connsiteX5" fmla="*/ 4889122 w 4889122"/>
              <a:gd name="connsiteY5" fmla="*/ 758713 h 3098973"/>
              <a:gd name="connsiteX6" fmla="*/ 4889122 w 4889122"/>
              <a:gd name="connsiteY6" fmla="*/ 758713 h 3098973"/>
              <a:gd name="connsiteX7" fmla="*/ 4889122 w 4889122"/>
              <a:gd name="connsiteY7" fmla="*/ 1460791 h 3098973"/>
              <a:gd name="connsiteX8" fmla="*/ 4889122 w 4889122"/>
              <a:gd name="connsiteY8" fmla="*/ 3098973 h 3098973"/>
              <a:gd name="connsiteX9" fmla="*/ 2037134 w 4889122"/>
              <a:gd name="connsiteY9" fmla="*/ 3098973 h 3098973"/>
              <a:gd name="connsiteX10" fmla="*/ 814854 w 4889122"/>
              <a:gd name="connsiteY10" fmla="*/ 3098973 h 3098973"/>
              <a:gd name="connsiteX11" fmla="*/ 814854 w 4889122"/>
              <a:gd name="connsiteY11" fmla="*/ 3098973 h 3098973"/>
              <a:gd name="connsiteX12" fmla="*/ 0 w 4889122"/>
              <a:gd name="connsiteY12" fmla="*/ 3098973 h 3098973"/>
              <a:gd name="connsiteX13" fmla="*/ 0 w 4889122"/>
              <a:gd name="connsiteY13" fmla="*/ 1460791 h 3098973"/>
              <a:gd name="connsiteX14" fmla="*/ 0 w 4889122"/>
              <a:gd name="connsiteY14" fmla="*/ 758713 h 3098973"/>
              <a:gd name="connsiteX15" fmla="*/ 0 w 4889122"/>
              <a:gd name="connsiteY15" fmla="*/ 758713 h 3098973"/>
              <a:gd name="connsiteX16" fmla="*/ 0 w 4889122"/>
              <a:gd name="connsiteY16" fmla="*/ 290661 h 3098973"/>
              <a:gd name="connsiteX0" fmla="*/ 0 w 4889122"/>
              <a:gd name="connsiteY0" fmla="*/ 141772 h 2950084"/>
              <a:gd name="connsiteX1" fmla="*/ 478423 w 4889122"/>
              <a:gd name="connsiteY1" fmla="*/ 141772 h 2950084"/>
              <a:gd name="connsiteX2" fmla="*/ 1512366 w 4889122"/>
              <a:gd name="connsiteY2" fmla="*/ 0 h 2950084"/>
              <a:gd name="connsiteX3" fmla="*/ 958832 w 4889122"/>
              <a:gd name="connsiteY3" fmla="*/ 150398 h 2950084"/>
              <a:gd name="connsiteX4" fmla="*/ 4889122 w 4889122"/>
              <a:gd name="connsiteY4" fmla="*/ 141772 h 2950084"/>
              <a:gd name="connsiteX5" fmla="*/ 4889122 w 4889122"/>
              <a:gd name="connsiteY5" fmla="*/ 609824 h 2950084"/>
              <a:gd name="connsiteX6" fmla="*/ 4889122 w 4889122"/>
              <a:gd name="connsiteY6" fmla="*/ 609824 h 2950084"/>
              <a:gd name="connsiteX7" fmla="*/ 4889122 w 4889122"/>
              <a:gd name="connsiteY7" fmla="*/ 1311902 h 2950084"/>
              <a:gd name="connsiteX8" fmla="*/ 4889122 w 4889122"/>
              <a:gd name="connsiteY8" fmla="*/ 2950084 h 2950084"/>
              <a:gd name="connsiteX9" fmla="*/ 2037134 w 4889122"/>
              <a:gd name="connsiteY9" fmla="*/ 2950084 h 2950084"/>
              <a:gd name="connsiteX10" fmla="*/ 814854 w 4889122"/>
              <a:gd name="connsiteY10" fmla="*/ 2950084 h 2950084"/>
              <a:gd name="connsiteX11" fmla="*/ 814854 w 4889122"/>
              <a:gd name="connsiteY11" fmla="*/ 2950084 h 2950084"/>
              <a:gd name="connsiteX12" fmla="*/ 0 w 4889122"/>
              <a:gd name="connsiteY12" fmla="*/ 2950084 h 2950084"/>
              <a:gd name="connsiteX13" fmla="*/ 0 w 4889122"/>
              <a:gd name="connsiteY13" fmla="*/ 1311902 h 2950084"/>
              <a:gd name="connsiteX14" fmla="*/ 0 w 4889122"/>
              <a:gd name="connsiteY14" fmla="*/ 609824 h 2950084"/>
              <a:gd name="connsiteX15" fmla="*/ 0 w 4889122"/>
              <a:gd name="connsiteY15" fmla="*/ 609824 h 2950084"/>
              <a:gd name="connsiteX16" fmla="*/ 0 w 4889122"/>
              <a:gd name="connsiteY16" fmla="*/ 141772 h 2950084"/>
              <a:gd name="connsiteX0" fmla="*/ 0 w 4889122"/>
              <a:gd name="connsiteY0" fmla="*/ 251310 h 3059622"/>
              <a:gd name="connsiteX1" fmla="*/ 478423 w 4889122"/>
              <a:gd name="connsiteY1" fmla="*/ 251310 h 3059622"/>
              <a:gd name="connsiteX2" fmla="*/ 1688385 w 4889122"/>
              <a:gd name="connsiteY2" fmla="*/ 0 h 3059622"/>
              <a:gd name="connsiteX3" fmla="*/ 958832 w 4889122"/>
              <a:gd name="connsiteY3" fmla="*/ 259936 h 3059622"/>
              <a:gd name="connsiteX4" fmla="*/ 4889122 w 4889122"/>
              <a:gd name="connsiteY4" fmla="*/ 251310 h 3059622"/>
              <a:gd name="connsiteX5" fmla="*/ 4889122 w 4889122"/>
              <a:gd name="connsiteY5" fmla="*/ 719362 h 3059622"/>
              <a:gd name="connsiteX6" fmla="*/ 4889122 w 4889122"/>
              <a:gd name="connsiteY6" fmla="*/ 719362 h 3059622"/>
              <a:gd name="connsiteX7" fmla="*/ 4889122 w 4889122"/>
              <a:gd name="connsiteY7" fmla="*/ 1421440 h 3059622"/>
              <a:gd name="connsiteX8" fmla="*/ 4889122 w 4889122"/>
              <a:gd name="connsiteY8" fmla="*/ 3059622 h 3059622"/>
              <a:gd name="connsiteX9" fmla="*/ 2037134 w 4889122"/>
              <a:gd name="connsiteY9" fmla="*/ 3059622 h 3059622"/>
              <a:gd name="connsiteX10" fmla="*/ 814854 w 4889122"/>
              <a:gd name="connsiteY10" fmla="*/ 3059622 h 3059622"/>
              <a:gd name="connsiteX11" fmla="*/ 814854 w 4889122"/>
              <a:gd name="connsiteY11" fmla="*/ 3059622 h 3059622"/>
              <a:gd name="connsiteX12" fmla="*/ 0 w 4889122"/>
              <a:gd name="connsiteY12" fmla="*/ 3059622 h 3059622"/>
              <a:gd name="connsiteX13" fmla="*/ 0 w 4889122"/>
              <a:gd name="connsiteY13" fmla="*/ 1421440 h 3059622"/>
              <a:gd name="connsiteX14" fmla="*/ 0 w 4889122"/>
              <a:gd name="connsiteY14" fmla="*/ 719362 h 3059622"/>
              <a:gd name="connsiteX15" fmla="*/ 0 w 4889122"/>
              <a:gd name="connsiteY15" fmla="*/ 719362 h 3059622"/>
              <a:gd name="connsiteX16" fmla="*/ 0 w 4889122"/>
              <a:gd name="connsiteY16" fmla="*/ 251310 h 3059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89122" h="3059622">
                <a:moveTo>
                  <a:pt x="0" y="251310"/>
                </a:moveTo>
                <a:lnTo>
                  <a:pt x="478423" y="251310"/>
                </a:lnTo>
                <a:lnTo>
                  <a:pt x="1688385" y="0"/>
                </a:lnTo>
                <a:lnTo>
                  <a:pt x="958832" y="259936"/>
                </a:lnTo>
                <a:lnTo>
                  <a:pt x="4889122" y="251310"/>
                </a:lnTo>
                <a:lnTo>
                  <a:pt x="4889122" y="719362"/>
                </a:lnTo>
                <a:lnTo>
                  <a:pt x="4889122" y="719362"/>
                </a:lnTo>
                <a:lnTo>
                  <a:pt x="4889122" y="1421440"/>
                </a:lnTo>
                <a:lnTo>
                  <a:pt x="4889122" y="3059622"/>
                </a:lnTo>
                <a:lnTo>
                  <a:pt x="2037134" y="3059622"/>
                </a:lnTo>
                <a:lnTo>
                  <a:pt x="814854" y="3059622"/>
                </a:lnTo>
                <a:lnTo>
                  <a:pt x="814854" y="3059622"/>
                </a:lnTo>
                <a:lnTo>
                  <a:pt x="0" y="3059622"/>
                </a:lnTo>
                <a:lnTo>
                  <a:pt x="0" y="1421440"/>
                </a:lnTo>
                <a:lnTo>
                  <a:pt x="0" y="719362"/>
                </a:lnTo>
                <a:lnTo>
                  <a:pt x="0" y="719362"/>
                </a:lnTo>
                <a:lnTo>
                  <a:pt x="0" y="251310"/>
                </a:lnTo>
                <a:close/>
              </a:path>
            </a:pathLst>
          </a:custGeom>
          <a:solidFill>
            <a:schemeClr val="tx2">
              <a:lumMod val="20000"/>
              <a:lumOff val="80000"/>
            </a:schemeClr>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19" name="テキスト ボックス 18">
            <a:extLst>
              <a:ext uri="{FF2B5EF4-FFF2-40B4-BE49-F238E27FC236}">
                <a16:creationId xmlns:a16="http://schemas.microsoft.com/office/drawing/2014/main" id="{78799A63-B189-4CB6-BC1D-A2C5B83A3B51}"/>
              </a:ext>
            </a:extLst>
          </p:cNvPr>
          <p:cNvSpPr txBox="1"/>
          <p:nvPr/>
        </p:nvSpPr>
        <p:spPr>
          <a:xfrm>
            <a:off x="83183" y="4221088"/>
            <a:ext cx="8701320" cy="2508379"/>
          </a:xfrm>
          <a:prstGeom prst="rect">
            <a:avLst/>
          </a:prstGeom>
          <a:noFill/>
        </p:spPr>
        <p:txBody>
          <a:bodyPr wrap="square">
            <a:spAutoFit/>
          </a:bodyPr>
          <a:lstStyle/>
          <a:p>
            <a:pPr>
              <a:spcBef>
                <a:spcPts val="600"/>
              </a:spcBef>
            </a:pPr>
            <a:r>
              <a:rPr lang="ja-JP" altLang="en-US" sz="1200" dirty="0">
                <a:latin typeface="Meiryo UI" panose="020B0604030504040204" pitchFamily="50" charset="-128"/>
                <a:ea typeface="Meiryo UI" panose="020B0604030504040204" pitchFamily="50" charset="-128"/>
              </a:rPr>
              <a:t>（その他の主な回答）</a:t>
            </a:r>
            <a:endParaRPr lang="en-US" altLang="ja-JP" sz="1200" dirty="0">
              <a:latin typeface="Meiryo UI" panose="020B0604030504040204" pitchFamily="50" charset="-128"/>
              <a:ea typeface="Meiryo UI" panose="020B0604030504040204" pitchFamily="50" charset="-128"/>
            </a:endParaRPr>
          </a:p>
          <a:p>
            <a:pPr marL="87313" indent="-87313">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・本市では拠点等に係るコーディネート業務を障がい者基幹相談支援センター業務に含めて委託しており、基幹相談支援センターが拠点コーディネーターの役割を担っている。</a:t>
            </a:r>
          </a:p>
          <a:p>
            <a:pPr marL="87313" indent="-87313">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・拠点の活用方法について検討中であり、</a:t>
            </a:r>
            <a:r>
              <a:rPr lang="ja-JP" altLang="en-US" sz="1200" dirty="0">
                <a:latin typeface="Meiryo UI" panose="020B0604030504040204" pitchFamily="50" charset="-128"/>
                <a:ea typeface="Meiryo UI" panose="020B0604030504040204" pitchFamily="50" charset="-128"/>
              </a:rPr>
              <a:t>コーディネーター</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の役割についても未定であるため。</a:t>
            </a:r>
          </a:p>
          <a:p>
            <a:pPr marL="87313" indent="-87313">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・指定特定相談支援事業所や委託相談支援事業所、基幹相談支援センターが、それぞれが緊急対応時のコーディネートを行っている。また、問</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2-4</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にあるコーディネーターが担うべき役割については、相談支援事業所だけでなく、自立支援協議会（検証ワーキング等の各部会）や基幹相談支援センター、障がい福祉課等、各機関の活動において取り組めていると考えている。</a:t>
            </a:r>
          </a:p>
          <a:p>
            <a:pPr marL="87313" indent="-87313">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拠点コーディネーターの業務を受託できる事業所があれば、委託も選択肢になると考える。しかし、福祉人材が不足している中、事業所が拠点コーディネーター業務を担える人材を確保することは難しいのではないか。</a:t>
            </a:r>
          </a:p>
          <a:p>
            <a:pPr marL="87313" indent="-87313">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・相談支援事業所への委託を想定しているが、具体的な検討に至っていない。</a:t>
            </a:r>
            <a:endParaRPr kumimoji="1" lang="ja-JP" altLang="en-US" sz="1200" dirty="0">
              <a:solidFill>
                <a:schemeClr val="accent6"/>
              </a:solidFill>
            </a:endParaRPr>
          </a:p>
          <a:p>
            <a:endParaRPr lang="ja-JP" altLang="en-US" sz="1200" dirty="0">
              <a:solidFill>
                <a:schemeClr val="accent6"/>
              </a:solidFill>
              <a:latin typeface="Meiryo UI" panose="020B0604030504040204" pitchFamily="50" charset="-128"/>
              <a:ea typeface="Meiryo UI" panose="020B0604030504040204" pitchFamily="50" charset="-128"/>
            </a:endParaRPr>
          </a:p>
        </p:txBody>
      </p:sp>
      <p:sp>
        <p:nvSpPr>
          <p:cNvPr id="13" name="スライド番号プレースホルダー 9">
            <a:extLst>
              <a:ext uri="{FF2B5EF4-FFF2-40B4-BE49-F238E27FC236}">
                <a16:creationId xmlns:a16="http://schemas.microsoft.com/office/drawing/2014/main" id="{6BF1043C-C23F-4DCA-BFD9-C969694C7F25}"/>
              </a:ext>
            </a:extLst>
          </p:cNvPr>
          <p:cNvSpPr txBox="1">
            <a:spLocks/>
          </p:cNvSpPr>
          <p:nvPr/>
        </p:nvSpPr>
        <p:spPr>
          <a:xfrm>
            <a:off x="6875072" y="636434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t>８</a:t>
            </a:r>
          </a:p>
        </p:txBody>
      </p:sp>
      <p:sp>
        <p:nvSpPr>
          <p:cNvPr id="18" name="タイトル 1">
            <a:extLst>
              <a:ext uri="{FF2B5EF4-FFF2-40B4-BE49-F238E27FC236}">
                <a16:creationId xmlns:a16="http://schemas.microsoft.com/office/drawing/2014/main" id="{7CEB00AF-D123-4FEA-AAD8-1EA6ECBDE08A}"/>
              </a:ext>
            </a:extLst>
          </p:cNvPr>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地域生活支援拠点等に係るアンケート結果（概要）</a:t>
            </a:r>
          </a:p>
        </p:txBody>
      </p:sp>
      <p:sp>
        <p:nvSpPr>
          <p:cNvPr id="20" name="テキスト ボックス 19">
            <a:extLst>
              <a:ext uri="{FF2B5EF4-FFF2-40B4-BE49-F238E27FC236}">
                <a16:creationId xmlns:a16="http://schemas.microsoft.com/office/drawing/2014/main" id="{68C86846-4C4D-4AAE-B86A-B3512EE285E5}"/>
              </a:ext>
            </a:extLst>
          </p:cNvPr>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資料４</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84555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119152" y="188640"/>
            <a:ext cx="8917344" cy="720080"/>
          </a:xfrm>
          <a:prstGeom prst="roundRect">
            <a:avLst>
              <a:gd name="adj" fmla="val 0"/>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3"/>
          <a:stretch>
            <a:fillRect/>
          </a:stretch>
        </p:blipFill>
        <p:spPr>
          <a:xfrm>
            <a:off x="42006" y="821799"/>
            <a:ext cx="9071634" cy="127824"/>
          </a:xfrm>
          <a:prstGeom prst="rect">
            <a:avLst/>
          </a:prstGeom>
        </p:spPr>
      </p:pic>
      <p:sp>
        <p:nvSpPr>
          <p:cNvPr id="3" name="タイトル 2"/>
          <p:cNvSpPr>
            <a:spLocks noGrp="1"/>
          </p:cNvSpPr>
          <p:nvPr>
            <p:ph type="title"/>
          </p:nvPr>
        </p:nvSpPr>
        <p:spPr>
          <a:xfrm>
            <a:off x="119152" y="414411"/>
            <a:ext cx="8485296" cy="495538"/>
          </a:xfrm>
        </p:spPr>
        <p:txBody>
          <a:bodyPr>
            <a:normAutofit/>
          </a:bodyPr>
          <a:lstStyle/>
          <a:p>
            <a:r>
              <a:rPr lang="ja-JP" altLang="en-US" sz="1400" b="1" dirty="0">
                <a:latin typeface="Meiryo UI" panose="020B0604030504040204" pitchFamily="50" charset="-128"/>
                <a:ea typeface="Meiryo UI" panose="020B0604030504040204" pitchFamily="50" charset="-128"/>
              </a:rPr>
              <a:t>問</a:t>
            </a:r>
            <a:r>
              <a:rPr lang="en-US" altLang="ja-JP" sz="1400" b="1" dirty="0">
                <a:latin typeface="Meiryo UI" panose="020B0604030504040204" pitchFamily="50" charset="-128"/>
                <a:ea typeface="Meiryo UI" panose="020B0604030504040204" pitchFamily="50" charset="-128"/>
              </a:rPr>
              <a:t>2-7</a:t>
            </a:r>
            <a:r>
              <a:rPr lang="ja-JP" altLang="en-US" sz="1400" b="1" dirty="0">
                <a:latin typeface="Meiryo UI" panose="020B0604030504040204" pitchFamily="50" charset="-128"/>
                <a:ea typeface="Meiryo UI" panose="020B0604030504040204" pitchFamily="50" charset="-128"/>
              </a:rPr>
              <a:t>．拠点コーディネーターの業務内容についての課題</a:t>
            </a:r>
            <a:endParaRPr kumimoji="1" lang="ja-JP" altLang="en-US" sz="1400" b="1" dirty="0">
              <a:latin typeface="Meiryo UI" panose="020B0604030504040204" pitchFamily="50" charset="-128"/>
              <a:ea typeface="Meiryo UI" panose="020B0604030504040204" pitchFamily="50" charset="-128"/>
            </a:endParaRPr>
          </a:p>
        </p:txBody>
      </p:sp>
      <p:graphicFrame>
        <p:nvGraphicFramePr>
          <p:cNvPr id="9" name="表 8">
            <a:extLst>
              <a:ext uri="{FF2B5EF4-FFF2-40B4-BE49-F238E27FC236}">
                <a16:creationId xmlns:a16="http://schemas.microsoft.com/office/drawing/2014/main" id="{0906E23B-847A-4065-A233-E448F4CC4921}"/>
              </a:ext>
            </a:extLst>
          </p:cNvPr>
          <p:cNvGraphicFramePr>
            <a:graphicFrameLocks noGrp="1"/>
          </p:cNvGraphicFramePr>
          <p:nvPr/>
        </p:nvGraphicFramePr>
        <p:xfrm>
          <a:off x="107519" y="1628800"/>
          <a:ext cx="8928977" cy="4891262"/>
        </p:xfrm>
        <a:graphic>
          <a:graphicData uri="http://schemas.openxmlformats.org/drawingml/2006/table">
            <a:tbl>
              <a:tblPr/>
              <a:tblGrid>
                <a:gridCol w="8928977">
                  <a:extLst>
                    <a:ext uri="{9D8B030D-6E8A-4147-A177-3AD203B41FA5}">
                      <a16:colId xmlns:a16="http://schemas.microsoft.com/office/drawing/2014/main" val="3888234987"/>
                    </a:ext>
                  </a:extLst>
                </a:gridCol>
              </a:tblGrid>
              <a:tr h="4891262">
                <a:tc>
                  <a:txBody>
                    <a:bodyPr/>
                    <a:lstStyle/>
                    <a:p>
                      <a:pPr marL="87313" indent="-87313" algn="l" fontAlgn="ctr">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・拠点コーディネーターの役割は障がい者基幹相談支援センターが担うべきと考えるが、業務内容に鑑み、同センター職員のうち、特定の職員が属人的に担うことはなじまないと思われる。</a:t>
                      </a:r>
                    </a:p>
                    <a:p>
                      <a:pPr marL="87313" indent="-87313" algn="l" fontAlgn="ctr">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現状、基幹相談支援センターが直営のため、基幹担当の市職員が委託相談や相談事業所で対応できない緊急対応を担っているが、拠点担当と基幹担当が別ということもあり、確固たるコーディネーターがいない。</a:t>
                      </a:r>
                    </a:p>
                    <a:p>
                      <a:pPr marL="87313" indent="-87313" algn="l" fontAlgn="ctr">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・業務の範囲が広く、多機関での調整が困難なため、全体での調和を図ることが困難。</a:t>
                      </a:r>
                    </a:p>
                    <a:p>
                      <a:pPr marL="87313" indent="-87313" algn="l" fontAlgn="ctr">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・圏域に</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人とされているが、あらゆるケースに一人で対応することは困難で、対象者の絞り込みや流動的な人員体制の必要性などの意見が協議の場において出ている。</a:t>
                      </a:r>
                    </a:p>
                    <a:p>
                      <a:pPr marL="87313" indent="-87313" algn="l" fontAlgn="ctr">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・本市における拠点コーディネータ</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の役割が確立していない。コーディネートする資源が充実していない。</a:t>
                      </a:r>
                    </a:p>
                    <a:p>
                      <a:pPr marL="87313" indent="-87313" algn="l" fontAlgn="ctr">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・地域の社会資源の不足、コーディネーターを担える人材が不足、コーディネーターと相談支援事業とのすみ分けが難しい。</a:t>
                      </a:r>
                    </a:p>
                    <a:p>
                      <a:pPr marL="87313" indent="-87313" algn="l" fontAlgn="ctr">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・拠点等機能強化加算についての要件が拠点にほぼ専従であるため、人員の確保が難しい。</a:t>
                      </a:r>
                    </a:p>
                    <a:p>
                      <a:pPr marL="87313" indent="-87313" algn="l" fontAlgn="ctr">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・利用者の登録者が少ないため、拠点コーディネーターとしての活躍が少ないこと。</a:t>
                      </a:r>
                    </a:p>
                    <a:p>
                      <a:pPr marL="87313" indent="-87313" algn="l" fontAlgn="ctr">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・相談支援・委託相談・基幹相談支援センターとの業務の違いがわからない。</a:t>
                      </a:r>
                    </a:p>
                    <a:p>
                      <a:pPr marL="87313" indent="-87313" algn="l" fontAlgn="ctr">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・財政状況が厳しい中で設置による効果が不透明かつ地域生活支援に関する業務についても関係機関が役割を分散し実施しており、必要性に乏しい。</a:t>
                      </a:r>
                    </a:p>
                    <a:p>
                      <a:pPr marL="87313" indent="-87313" algn="l" fontAlgn="ctr">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・基幹相談支援センター、主任相談支援専門員、医療的ケア児等コーディネーター、拠点コーディネーターの役割の切り分けがわかりにくい。</a:t>
                      </a:r>
                    </a:p>
                    <a:p>
                      <a:pPr marL="87313" indent="-87313" algn="l" fontAlgn="ctr">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・業務の範囲が不明瞭。受け入れ先へ常時連絡を取っているわけではないため、最新情報についての社会資源把握については課題あり。圏域整備のため、障がい者情報の登録については整備が進んでいない。</a:t>
                      </a:r>
                    </a:p>
                    <a:p>
                      <a:pPr marL="87313" indent="-87313" algn="l" fontAlgn="ctr">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・緊急時対応にかかる事前登録制などについて、障がい福祉サービスに繋がっていない方への周知が進んでいないことが課題である。</a:t>
                      </a:r>
                    </a:p>
                    <a:p>
                      <a:pPr marL="87313" indent="-87313" algn="l" fontAlgn="ctr">
                        <a:spcBef>
                          <a:spcPts val="600"/>
                        </a:spcBef>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・地域の社会資源の不足、コーディネーターを担える人材が不足、コーディネーターと相談支援事業とのすみ分けが難しい。</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6360536"/>
                  </a:ext>
                </a:extLst>
              </a:tr>
            </a:tbl>
          </a:graphicData>
        </a:graphic>
      </p:graphicFrame>
      <p:sp>
        <p:nvSpPr>
          <p:cNvPr id="10" name="コンテンツ プレースホルダー 2">
            <a:extLst>
              <a:ext uri="{FF2B5EF4-FFF2-40B4-BE49-F238E27FC236}">
                <a16:creationId xmlns:a16="http://schemas.microsoft.com/office/drawing/2014/main" id="{3B6842A2-4ECC-44C3-8E94-14C87FD39DAA}"/>
              </a:ext>
            </a:extLst>
          </p:cNvPr>
          <p:cNvSpPr>
            <a:spLocks noGrp="1"/>
          </p:cNvSpPr>
          <p:nvPr>
            <p:ph idx="1"/>
          </p:nvPr>
        </p:nvSpPr>
        <p:spPr>
          <a:xfrm>
            <a:off x="98929" y="964757"/>
            <a:ext cx="8964129" cy="520027"/>
          </a:xfrm>
          <a:ln>
            <a:solidFill>
              <a:schemeClr val="dk1"/>
            </a:solidFill>
          </a:ln>
        </p:spPr>
        <p:txBody>
          <a:bodyPr>
            <a:noAutofit/>
          </a:bodyPr>
          <a:lstStyle/>
          <a:p>
            <a:pPr>
              <a:lnSpc>
                <a:spcPts val="1800"/>
              </a:lnSpc>
              <a:spcBef>
                <a:spcPts val="600"/>
              </a:spcBef>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rPr>
              <a:t>拠点コーディネーターの業務内容についての課題は多岐に渡る中で、基幹相談支援センターや相談支援事業等との役割分担が難しいという趣旨の内容が多い。</a:t>
            </a:r>
            <a:endParaRPr lang="en-US" altLang="ja-JP" sz="1400" dirty="0">
              <a:latin typeface="Meiryo UI" panose="020B0604030504040204" pitchFamily="50" charset="-128"/>
              <a:ea typeface="Meiryo UI" panose="020B0604030504040204" pitchFamily="50" charset="-128"/>
            </a:endParaRPr>
          </a:p>
        </p:txBody>
      </p:sp>
      <p:sp>
        <p:nvSpPr>
          <p:cNvPr id="8" name="スライド番号プレースホルダー 9">
            <a:extLst>
              <a:ext uri="{FF2B5EF4-FFF2-40B4-BE49-F238E27FC236}">
                <a16:creationId xmlns:a16="http://schemas.microsoft.com/office/drawing/2014/main" id="{A34AB467-23F1-4527-A320-E153F3F0527A}"/>
              </a:ext>
            </a:extLst>
          </p:cNvPr>
          <p:cNvSpPr txBox="1">
            <a:spLocks/>
          </p:cNvSpPr>
          <p:nvPr/>
        </p:nvSpPr>
        <p:spPr>
          <a:xfrm>
            <a:off x="6857415" y="649904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t>９</a:t>
            </a:r>
          </a:p>
        </p:txBody>
      </p:sp>
      <p:sp>
        <p:nvSpPr>
          <p:cNvPr id="11" name="タイトル 1">
            <a:extLst>
              <a:ext uri="{FF2B5EF4-FFF2-40B4-BE49-F238E27FC236}">
                <a16:creationId xmlns:a16="http://schemas.microsoft.com/office/drawing/2014/main" id="{48E12954-ABD0-4CE1-BE0F-651C1A7B843D}"/>
              </a:ext>
            </a:extLst>
          </p:cNvPr>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地域生活支援拠点等に係るアンケート結果（概要）</a:t>
            </a:r>
          </a:p>
        </p:txBody>
      </p:sp>
      <p:sp>
        <p:nvSpPr>
          <p:cNvPr id="12" name="テキスト ボックス 11">
            <a:extLst>
              <a:ext uri="{FF2B5EF4-FFF2-40B4-BE49-F238E27FC236}">
                <a16:creationId xmlns:a16="http://schemas.microsoft.com/office/drawing/2014/main" id="{26FE58F8-5936-4FCE-A89C-AC1721E80434}"/>
              </a:ext>
            </a:extLst>
          </p:cNvPr>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資料４</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4045951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6258</Words>
  <Application>Microsoft Office PowerPoint</Application>
  <PresentationFormat>画面に合わせる (4:3)</PresentationFormat>
  <Paragraphs>523</Paragraphs>
  <Slides>13</Slides>
  <Notes>11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13</vt:i4>
      </vt:variant>
    </vt:vector>
  </HeadingPairs>
  <TitlesOfParts>
    <vt:vector size="21" baseType="lpstr">
      <vt:lpstr>HG丸ｺﾞｼｯｸM-PRO</vt:lpstr>
      <vt:lpstr>Meiryo UI</vt:lpstr>
      <vt:lpstr>メイリオ</vt:lpstr>
      <vt:lpstr>メイリオ</vt:lpstr>
      <vt:lpstr>Arial</vt:lpstr>
      <vt:lpstr>Calibri</vt:lpstr>
      <vt:lpstr>Wingdings</vt:lpstr>
      <vt:lpstr>Office ​​テーマ</vt:lpstr>
      <vt:lpstr>PowerPoint プレゼンテーション</vt:lpstr>
      <vt:lpstr>PowerPoint プレゼンテーション</vt:lpstr>
      <vt:lpstr>問1-2～3．市町村独自の取組みを進めるための工夫や、他の市町村と連携して広域的に取り組んでいること(主な取組み)</vt:lpstr>
      <vt:lpstr>問1-2～3．市町村独自の取組みを進めるための工夫や、他の市町村と連携して広域的に取り組んでいること(主な取組み)</vt:lpstr>
      <vt:lpstr>問1-4．府の広域的な取組みが必要または有効だと思う機能（複数回答可）</vt:lpstr>
      <vt:lpstr>問2-1～3．拠点コーディネーターの配置状況、配置人数、配置先と箇所数、財源について</vt:lpstr>
      <vt:lpstr>問2-4～5．拠点コーディネーターの担っている業務及び効果</vt:lpstr>
      <vt:lpstr>問2-6．拠点コーディネーターを配置していない理由または配置にあたっての課題</vt:lpstr>
      <vt:lpstr>問2-7．拠点コーディネーターの業務内容についての課題</vt:lpstr>
      <vt:lpstr>問3-1～２．地域支援拠点等の運用状況の検証・検討について</vt:lpstr>
      <vt:lpstr> 問3-3～4．運用状況を検証・検討した結果抽出された課題及びその課題に対する取組み </vt:lpstr>
      <vt:lpstr> 問3-3～4．運用状況を検証・検討した結果抽出された課題及びその課題に対する取組み（続き） </vt:lpstr>
      <vt:lpstr>問3-6．運用状況の検証・検討の公表状況及び公表の場について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2025-07-02T23:53:00Z</dcterms:created>
  <dcterms:modified xsi:type="dcterms:W3CDTF">2025-07-02T23:53:08Z</dcterms:modified>
</cp:coreProperties>
</file>