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95" r:id="rId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4" autoAdjust="0"/>
    <p:restoredTop sz="93285" autoAdjust="0"/>
  </p:normalViewPr>
  <p:slideViewPr>
    <p:cSldViewPr>
      <p:cViewPr varScale="1">
        <p:scale>
          <a:sx n="78" d="100"/>
          <a:sy n="78" d="100"/>
        </p:scale>
        <p:origin x="94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308" cy="488871"/>
          </a:xfrm>
          <a:prstGeom prst="rect">
            <a:avLst/>
          </a:prstGeom>
        </p:spPr>
        <p:txBody>
          <a:bodyPr vert="horz" lIns="89668" tIns="44835" rIns="89668"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9" y="1"/>
            <a:ext cx="2880308" cy="488871"/>
          </a:xfrm>
          <a:prstGeom prst="rect">
            <a:avLst/>
          </a:prstGeom>
        </p:spPr>
        <p:txBody>
          <a:bodyPr vert="horz" lIns="89668" tIns="44835" rIns="89668" bIns="44835" rtlCol="0"/>
          <a:lstStyle>
            <a:lvl1pPr algn="r">
              <a:defRPr sz="1200"/>
            </a:lvl1pPr>
          </a:lstStyle>
          <a:p>
            <a:fld id="{005252BA-2214-449C-8EB5-EC4AE1D81467}"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68" tIns="44835" rIns="89668" bIns="44835"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68" tIns="44835" rIns="89668"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7"/>
            <a:ext cx="2880308" cy="488871"/>
          </a:xfrm>
          <a:prstGeom prst="rect">
            <a:avLst/>
          </a:prstGeom>
        </p:spPr>
        <p:txBody>
          <a:bodyPr vert="horz" lIns="89668" tIns="44835" rIns="89668"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9" y="9286847"/>
            <a:ext cx="2880308" cy="488871"/>
          </a:xfrm>
          <a:prstGeom prst="rect">
            <a:avLst/>
          </a:prstGeom>
        </p:spPr>
        <p:txBody>
          <a:bodyPr vert="horz" lIns="89668" tIns="44835" rIns="89668" bIns="44835"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5E50BE26-EEC5-15E0-21C2-83B0C13F06FA}"/>
              </a:ext>
            </a:extLst>
          </p:cNvPr>
          <p:cNvSpPr>
            <a:spLocks noChangeArrowheads="1"/>
          </p:cNvSpPr>
          <p:nvPr/>
        </p:nvSpPr>
        <p:spPr bwMode="auto">
          <a:xfrm>
            <a:off x="125822" y="116632"/>
            <a:ext cx="8830408" cy="306658"/>
          </a:xfrm>
          <a:prstGeom prst="rect">
            <a:avLst/>
          </a:prstGeom>
          <a:solidFill>
            <a:schemeClr val="accent5"/>
          </a:solidFill>
          <a:ln>
            <a:noFill/>
          </a:ln>
        </p:spPr>
        <p:txBody>
          <a:bodyPr wrap="none" lIns="84397" tIns="42198" rIns="84397" bIns="42198"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lnSpc>
                <a:spcPct val="150000"/>
              </a:lnSpc>
              <a:spcBef>
                <a:spcPct val="0"/>
              </a:spcBef>
              <a:buNone/>
            </a:pPr>
            <a:r>
              <a:rPr lang="ja-JP" altLang="en-US" sz="1600" b="1" dirty="0">
                <a:solidFill>
                  <a:schemeClr val="bg1"/>
                </a:solidFill>
                <a:latin typeface="メイリオ" panose="020B0604030504040204" pitchFamily="50" charset="-128"/>
                <a:ea typeface="メイリオ" panose="020B0604030504040204" pitchFamily="50" charset="-128"/>
              </a:rPr>
              <a:t>　　　令和７年度　大阪府</a:t>
            </a:r>
            <a:r>
              <a:rPr lang="zh-TW" altLang="en-US" sz="1600" b="1" dirty="0">
                <a:solidFill>
                  <a:schemeClr val="bg1"/>
                </a:solidFill>
                <a:latin typeface="メイリオ" panose="020B0604030504040204" pitchFamily="50" charset="-128"/>
                <a:ea typeface="メイリオ" panose="020B0604030504040204" pitchFamily="50" charset="-128"/>
              </a:rPr>
              <a:t>地域生活推進事業費補助金</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福祉基金事業</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　　　　　　</a:t>
            </a:r>
          </a:p>
        </p:txBody>
      </p:sp>
      <p:sp>
        <p:nvSpPr>
          <p:cNvPr id="26" name="正方形/長方形 25"/>
          <p:cNvSpPr/>
          <p:nvPr/>
        </p:nvSpPr>
        <p:spPr>
          <a:xfrm>
            <a:off x="134079" y="423290"/>
            <a:ext cx="8852758" cy="6318078"/>
          </a:xfrm>
          <a:prstGeom prst="rect">
            <a:avLst/>
          </a:prstGeom>
          <a:ln w="6350">
            <a:solidFill>
              <a:srgbClr val="0070C0"/>
            </a:solidFill>
          </a:ln>
        </p:spPr>
        <p:style>
          <a:lnRef idx="2">
            <a:schemeClr val="accent6"/>
          </a:lnRef>
          <a:fillRef idx="1">
            <a:schemeClr val="lt1"/>
          </a:fillRef>
          <a:effectRef idx="0">
            <a:schemeClr val="accent6"/>
          </a:effectRef>
          <a:fontRef idx="minor">
            <a:schemeClr val="dk1"/>
          </a:fontRef>
        </p:style>
        <p:txBody>
          <a:bodyPr tIns="36000" bIns="36000" rtlCol="0" anchor="t" anchorCtr="0"/>
          <a:lstStyle/>
          <a:p>
            <a:pPr>
              <a:lnSpc>
                <a:spcPts val="1200"/>
              </a:lnSpc>
              <a:spcBef>
                <a:spcPct val="0"/>
              </a:spcBef>
              <a:buNone/>
              <a:defRPr/>
            </a:pPr>
            <a:endParaRPr lang="en-US" altLang="ja-JP" sz="12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2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200" dirty="0">
                <a:latin typeface="メイリオ" panose="020B0604030504040204" pitchFamily="50" charset="-128"/>
                <a:ea typeface="メイリオ" panose="020B0604030504040204" pitchFamily="50" charset="-128"/>
              </a:rPr>
              <a:t>　地域生活推進（地域生活の継続及び地域移行）に向けた施設及びグループホーム等の意識醸成を図り、取組みを進めるための普及啓発事業や、施設や地域の事業所等の連携ネットワークの構築による地域生活推進の実践に取組むモデル事業を実施する法人等を支援することにより、</a:t>
            </a:r>
            <a:r>
              <a:rPr lang="en-US" altLang="ja-JP" sz="1200" dirty="0">
                <a:latin typeface="メイリオ" panose="020B0604030504040204" pitchFamily="50" charset="-128"/>
                <a:ea typeface="メイリオ" panose="020B0604030504040204" pitchFamily="50" charset="-128"/>
              </a:rPr>
              <a:t>R6</a:t>
            </a:r>
            <a:r>
              <a:rPr lang="ja-JP" altLang="en-US" sz="1200" dirty="0">
                <a:latin typeface="メイリオ" panose="020B0604030504040204" pitchFamily="50" charset="-128"/>
                <a:ea typeface="メイリオ" panose="020B0604030504040204" pitchFamily="50" charset="-128"/>
              </a:rPr>
              <a:t>年度から</a:t>
            </a:r>
            <a:r>
              <a:rPr lang="en-US" altLang="ja-JP" sz="1200" dirty="0">
                <a:latin typeface="メイリオ" panose="020B0604030504040204" pitchFamily="50" charset="-128"/>
                <a:ea typeface="メイリオ" panose="020B0604030504040204" pitchFamily="50" charset="-128"/>
              </a:rPr>
              <a:t>R8</a:t>
            </a:r>
            <a:r>
              <a:rPr lang="ja-JP" altLang="en-US" sz="1200" dirty="0">
                <a:latin typeface="メイリオ" panose="020B0604030504040204" pitchFamily="50" charset="-128"/>
                <a:ea typeface="メイリオ" panose="020B0604030504040204" pitchFamily="50" charset="-128"/>
              </a:rPr>
              <a:t>年度の</a:t>
            </a:r>
            <a:r>
              <a:rPr lang="en-US" altLang="ja-JP" sz="1200" dirty="0">
                <a:latin typeface="メイリオ" panose="020B0604030504040204" pitchFamily="50" charset="-128"/>
                <a:ea typeface="メイリオ" panose="020B0604030504040204" pitchFamily="50" charset="-128"/>
              </a:rPr>
              <a:t>3</a:t>
            </a:r>
            <a:r>
              <a:rPr lang="ja-JP" altLang="en-US" sz="1200" dirty="0">
                <a:latin typeface="メイリオ" panose="020B0604030504040204" pitchFamily="50" charset="-128"/>
                <a:ea typeface="メイリオ" panose="020B0604030504040204" pitchFamily="50" charset="-128"/>
              </a:rPr>
              <a:t>か年で、府内における地域生活推進の気運を上昇し、取組みの横展開と底上げを図る。</a:t>
            </a:r>
            <a:endParaRPr lang="en-US" altLang="ja-JP" sz="1200" dirty="0">
              <a:latin typeface="メイリオ" panose="020B0604030504040204" pitchFamily="50" charset="-128"/>
              <a:ea typeface="メイリオ" panose="020B0604030504040204" pitchFamily="50" charset="-128"/>
            </a:endParaRPr>
          </a:p>
          <a:p>
            <a:pPr>
              <a:lnSpc>
                <a:spcPts val="1200"/>
              </a:lnSpc>
              <a:spcBef>
                <a:spcPts val="600"/>
              </a:spcBef>
              <a:buNone/>
              <a:defRPr/>
            </a:pPr>
            <a:r>
              <a:rPr lang="en-US" altLang="ja-JP" sz="1200" dirty="0">
                <a:latin typeface="メイリオ" panose="020B0604030504040204" pitchFamily="50" charset="-128"/>
                <a:ea typeface="メイリオ" panose="020B0604030504040204" pitchFamily="50" charset="-128"/>
              </a:rPr>
              <a:t>【R7</a:t>
            </a:r>
            <a:r>
              <a:rPr lang="ja-JP" altLang="en-US" sz="1200" dirty="0">
                <a:latin typeface="メイリオ" panose="020B0604030504040204" pitchFamily="50" charset="-128"/>
                <a:ea typeface="メイリオ" panose="020B0604030504040204" pitchFamily="50" charset="-128"/>
              </a:rPr>
              <a:t>年度当初予算額</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10,111</a:t>
            </a:r>
            <a:r>
              <a:rPr lang="ja-JP" altLang="en-US" sz="1200" dirty="0">
                <a:latin typeface="メイリオ" panose="020B0604030504040204" pitchFamily="50" charset="-128"/>
                <a:ea typeface="メイリオ" panose="020B0604030504040204" pitchFamily="50" charset="-128"/>
              </a:rPr>
              <a:t>千円</a:t>
            </a:r>
            <a:endParaRPr lang="en-US" altLang="ja-JP" sz="1200" dirty="0">
              <a:latin typeface="メイリオ" panose="020B0604030504040204" pitchFamily="50" charset="-128"/>
              <a:ea typeface="メイリオ" panose="020B0604030504040204" pitchFamily="50" charset="-128"/>
            </a:endParaRPr>
          </a:p>
          <a:p>
            <a:pPr eaLnBrk="1" hangingPunct="1">
              <a:lnSpc>
                <a:spcPts val="1200"/>
              </a:lnSpc>
              <a:spcBef>
                <a:spcPts val="600"/>
              </a:spcBef>
              <a:buFontTx/>
              <a:buNone/>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補助対象法人等</a:t>
            </a:r>
            <a:r>
              <a:rPr lang="en-US" altLang="ja-JP" sz="1200" dirty="0">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法人格を有し、重度障がい者の専門的支援に精通し、かつ府内で地域生活の推進に寄与する活動等</a:t>
            </a:r>
            <a:br>
              <a:rPr lang="en-US" altLang="ja-JP" sz="1200" dirty="0">
                <a:solidFill>
                  <a:schemeClr val="tx1"/>
                </a:solidFill>
                <a:latin typeface="メイリオ" panose="020B0604030504040204" pitchFamily="50" charset="-128"/>
                <a:ea typeface="メイリオ" panose="020B0604030504040204" pitchFamily="50" charset="-128"/>
              </a:rPr>
            </a:br>
            <a:r>
              <a:rPr lang="en-US" altLang="ja-JP" sz="1200" dirty="0">
                <a:solidFill>
                  <a:schemeClr val="tx1"/>
                </a:solidFill>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を行っている営利を目的としない事業所や団体等</a:t>
            </a:r>
            <a:endParaRPr lang="en-US" altLang="ja-JP" sz="1200" dirty="0">
              <a:solidFill>
                <a:schemeClr val="tx1"/>
              </a:solidFill>
              <a:latin typeface="メイリオ" panose="020B0604030504040204" pitchFamily="50" charset="-128"/>
              <a:ea typeface="メイリオ" panose="020B0604030504040204" pitchFamily="50" charset="-128"/>
            </a:endParaRPr>
          </a:p>
          <a:p>
            <a:pPr eaLnBrk="1" hangingPunct="1">
              <a:lnSpc>
                <a:spcPts val="1200"/>
              </a:lnSpc>
              <a:spcBef>
                <a:spcPts val="600"/>
              </a:spcBef>
              <a:buFontTx/>
              <a:buNone/>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対象経費</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補助対象事業の実施に直接必要な次に掲げる経費</a:t>
            </a:r>
            <a:endParaRPr lang="en-US" altLang="ja-JP" sz="12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200" dirty="0">
                <a:latin typeface="メイリオ" panose="020B0604030504040204" pitchFamily="50" charset="-128"/>
                <a:ea typeface="メイリオ" panose="020B0604030504040204" pitchFamily="50" charset="-128"/>
              </a:rPr>
              <a:t>　　                         　報酬、人件費、報償費、旅費、需用費、役務費、委託料、使用料及び賃借料、備品購入費　　など</a:t>
            </a:r>
            <a:endParaRPr lang="en-US" altLang="ja-JP" sz="1200" dirty="0">
              <a:latin typeface="メイリオ" panose="020B0604030504040204" pitchFamily="50" charset="-128"/>
              <a:ea typeface="メイリオ" panose="020B0604030504040204" pitchFamily="50" charset="-128"/>
            </a:endParaRPr>
          </a:p>
          <a:p>
            <a:pPr eaLnBrk="1" hangingPunct="1">
              <a:lnSpc>
                <a:spcPts val="1200"/>
              </a:lnSpc>
              <a:spcBef>
                <a:spcPts val="600"/>
              </a:spcBef>
              <a:buFontTx/>
              <a:buNone/>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補助率等</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補助率</a:t>
            </a:r>
            <a:r>
              <a:rPr lang="en-US" altLang="ja-JP" sz="1200" dirty="0">
                <a:latin typeface="メイリオ" panose="020B0604030504040204" pitchFamily="50" charset="-128"/>
                <a:ea typeface="メイリオ" panose="020B0604030504040204" pitchFamily="50" charset="-128"/>
              </a:rPr>
              <a:t>10</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10</a:t>
            </a:r>
            <a:r>
              <a:rPr lang="ja-JP" altLang="en-US" sz="1200" dirty="0">
                <a:latin typeface="メイリオ" panose="020B0604030504040204" pitchFamily="50" charset="-128"/>
                <a:ea typeface="メイリオ" panose="020B0604030504040204" pitchFamily="50" charset="-128"/>
              </a:rPr>
              <a:t>　　　補助上限額 </a:t>
            </a:r>
            <a:r>
              <a:rPr lang="en-US" altLang="ja-JP" sz="1200" dirty="0">
                <a:latin typeface="メイリオ" panose="020B0604030504040204" pitchFamily="50" charset="-128"/>
                <a:ea typeface="メイリオ" panose="020B0604030504040204" pitchFamily="50" charset="-128"/>
              </a:rPr>
              <a:t>10,000</a:t>
            </a:r>
            <a:r>
              <a:rPr lang="ja-JP" altLang="en-US" sz="1200" dirty="0">
                <a:latin typeface="メイリオ" panose="020B0604030504040204" pitchFamily="50" charset="-128"/>
                <a:ea typeface="メイリオ" panose="020B0604030504040204" pitchFamily="50" charset="-128"/>
              </a:rPr>
              <a:t>千円</a:t>
            </a:r>
            <a:endParaRPr lang="en-US" altLang="ja-JP" sz="1200" dirty="0">
              <a:latin typeface="メイリオ" panose="020B0604030504040204" pitchFamily="50" charset="-128"/>
              <a:ea typeface="メイリオ" panose="020B0604030504040204" pitchFamily="50" charset="-128"/>
            </a:endParaRPr>
          </a:p>
          <a:p>
            <a:pPr eaLnBrk="1" hangingPunct="1">
              <a:lnSpc>
                <a:spcPts val="1200"/>
              </a:lnSpc>
              <a:spcBef>
                <a:spcPts val="600"/>
              </a:spcBef>
              <a:buFontTx/>
              <a:buNone/>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実施時期</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令和</a:t>
            </a:r>
            <a:r>
              <a:rPr lang="en-US" altLang="ja-JP" sz="1200" dirty="0">
                <a:latin typeface="メイリオ" panose="020B0604030504040204" pitchFamily="50" charset="-128"/>
                <a:ea typeface="メイリオ" panose="020B0604030504040204" pitchFamily="50" charset="-128"/>
              </a:rPr>
              <a:t>7</a:t>
            </a:r>
            <a:r>
              <a:rPr lang="ja-JP" altLang="en-US" sz="1200" dirty="0">
                <a:latin typeface="メイリオ" panose="020B0604030504040204" pitchFamily="50" charset="-128"/>
                <a:ea typeface="メイリオ" panose="020B0604030504040204" pitchFamily="50" charset="-128"/>
              </a:rPr>
              <a:t>年４月～令和</a:t>
            </a:r>
            <a:r>
              <a:rPr lang="en-US" altLang="ja-JP" sz="1200" dirty="0">
                <a:latin typeface="メイリオ" panose="020B0604030504040204" pitchFamily="50" charset="-128"/>
                <a:ea typeface="メイリオ" panose="020B0604030504040204" pitchFamily="50" charset="-128"/>
              </a:rPr>
              <a:t>8</a:t>
            </a:r>
            <a:r>
              <a:rPr lang="ja-JP" altLang="en-US" sz="1200" dirty="0">
                <a:latin typeface="メイリオ" panose="020B0604030504040204" pitchFamily="50" charset="-128"/>
                <a:ea typeface="メイリオ" panose="020B0604030504040204" pitchFamily="50" charset="-128"/>
              </a:rPr>
              <a:t>年３月を想定</a:t>
            </a:r>
            <a:endParaRPr lang="en-US" altLang="ja-JP" sz="1200" dirty="0">
              <a:latin typeface="メイリオ" panose="020B0604030504040204" pitchFamily="50" charset="-128"/>
              <a:ea typeface="メイリオ" panose="020B0604030504040204" pitchFamily="50" charset="-128"/>
            </a:endParaRPr>
          </a:p>
          <a:p>
            <a:pPr indent="-468000">
              <a:lnSpc>
                <a:spcPts val="1100"/>
              </a:lnSpc>
              <a:spcBef>
                <a:spcPts val="600"/>
              </a:spcBef>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内容</a:t>
            </a:r>
            <a:r>
              <a:rPr lang="en-US" altLang="ja-JP" sz="1200" dirty="0">
                <a:latin typeface="メイリオ" panose="020B0604030504040204" pitchFamily="50" charset="-128"/>
                <a:ea typeface="メイリオ" panose="020B0604030504040204" pitchFamily="50" charset="-128"/>
              </a:rPr>
              <a:t>】</a:t>
            </a:r>
            <a:r>
              <a:rPr lang="en-US" altLang="ja-JP" sz="1200" dirty="0">
                <a:solidFill>
                  <a:schemeClr val="tx1"/>
                </a:solidFill>
                <a:latin typeface="メイリオ" panose="020B0604030504040204" pitchFamily="50" charset="-128"/>
                <a:ea typeface="メイリオ" panose="020B0604030504040204" pitchFamily="50" charset="-128"/>
              </a:rPr>
              <a:t>                </a:t>
            </a:r>
          </a:p>
          <a:p>
            <a:pPr indent="-468000">
              <a:lnSpc>
                <a:spcPts val="1100"/>
              </a:lnSpc>
              <a:spcBef>
                <a:spcPts val="200"/>
              </a:spcBef>
            </a:pPr>
            <a:r>
              <a:rPr lang="en-US" altLang="ja-JP" sz="1200" dirty="0">
                <a:solidFill>
                  <a:schemeClr val="tx1"/>
                </a:solidFill>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 ①地域生活推進の意識醸成を図る普及啓発事業</a:t>
            </a:r>
            <a:endParaRPr lang="en-US" altLang="ja-JP" sz="12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200" dirty="0">
                <a:solidFill>
                  <a:schemeClr val="tx1"/>
                </a:solidFill>
                <a:latin typeface="メイリオ" panose="020B0604030504040204" pitchFamily="50" charset="-128"/>
                <a:ea typeface="メイリオ" panose="020B0604030504040204" pitchFamily="50" charset="-128"/>
              </a:rPr>
              <a:t>     地域生活のイメージを普及することにより地域生活推進の意識醸成を図り、取組みを進める普及啓発活動</a:t>
            </a:r>
            <a:endParaRPr lang="en-US" altLang="ja-JP" sz="12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600"/>
              </a:spcBef>
            </a:pPr>
            <a:r>
              <a:rPr lang="ja-JP" altLang="en-US" sz="1200" dirty="0">
                <a:solidFill>
                  <a:schemeClr val="tx1"/>
                </a:solidFill>
                <a:latin typeface="メイリオ" panose="020B0604030504040204" pitchFamily="50" charset="-128"/>
                <a:ea typeface="メイリオ" panose="020B0604030504040204" pitchFamily="50" charset="-128"/>
              </a:rPr>
              <a:t>　②事業所連携による地域生活推進の実践モデル事業</a:t>
            </a:r>
            <a:endParaRPr lang="en-US" altLang="ja-JP" sz="12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200" dirty="0">
                <a:solidFill>
                  <a:schemeClr val="tx1"/>
                </a:solidFill>
                <a:latin typeface="メイリオ" panose="020B0604030504040204" pitchFamily="50" charset="-128"/>
                <a:ea typeface="メイリオ" panose="020B0604030504040204" pitchFamily="50" charset="-128"/>
              </a:rPr>
              <a:t>　　障がい者支援施設及びグループホーム等の連携ネットワーク構築による実践的な地域生活推進のモデル的な実施</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2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2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200" dirty="0">
                <a:latin typeface="メイリオ" panose="020B0604030504040204" pitchFamily="50" charset="-128"/>
                <a:ea typeface="メイリオ" panose="020B0604030504040204" pitchFamily="50" charset="-128"/>
              </a:rPr>
              <a:t>①地域生活推進の意識醸成を図る普及啓発事業</a:t>
            </a:r>
            <a:endParaRPr lang="en-US" altLang="ja-JP" sz="1200" dirty="0">
              <a:latin typeface="メイリオ" panose="020B0604030504040204" pitchFamily="50" charset="-128"/>
              <a:ea typeface="メイリオ" panose="020B0604030504040204" pitchFamily="50" charset="-128"/>
            </a:endParaRPr>
          </a:p>
          <a:p>
            <a:pPr marL="269875" indent="-179388">
              <a:lnSpc>
                <a:spcPts val="1200"/>
              </a:lnSpc>
              <a:spcBef>
                <a:spcPts val="600"/>
              </a:spcBef>
              <a:buNone/>
              <a:defRPr/>
            </a:pPr>
            <a:r>
              <a:rPr lang="ja-JP" altLang="en-US" sz="1200" dirty="0">
                <a:latin typeface="メイリオ" panose="020B0604030504040204" pitchFamily="50" charset="-128"/>
                <a:ea typeface="メイリオ" panose="020B0604030504040204" pitchFamily="50" charset="-128"/>
              </a:rPr>
              <a:t>◆地域生活の継続、障がい者支援施設等からの地域移行の推進に向けて、障がいのある方の地域生活の様子を各事業所や本人、家族が共通してイメージできるよう、また、支援者間で連携できる仕組み作りにつながるよう、</a:t>
            </a:r>
            <a:r>
              <a:rPr lang="ja-JP" altLang="en-US" sz="1200" b="1" u="sng" dirty="0">
                <a:latin typeface="メイリオ" panose="020B0604030504040204" pitchFamily="50" charset="-128"/>
                <a:ea typeface="メイリオ" panose="020B0604030504040204" pitchFamily="50" charset="-128"/>
              </a:rPr>
              <a:t>本人、ご家族の実情や不安等を踏まえた上で</a:t>
            </a:r>
            <a:r>
              <a:rPr lang="ja-JP" altLang="en-US" sz="1200" dirty="0">
                <a:latin typeface="メイリオ" panose="020B0604030504040204" pitchFamily="50" charset="-128"/>
                <a:ea typeface="メイリオ" panose="020B0604030504040204" pitchFamily="50" charset="-128"/>
              </a:rPr>
              <a:t>、</a:t>
            </a:r>
            <a:r>
              <a:rPr lang="ja-JP" altLang="en-US" sz="1200" b="1" u="sng" dirty="0">
                <a:latin typeface="メイリオ" panose="020B0604030504040204" pitchFamily="50" charset="-128"/>
                <a:ea typeface="メイリオ" panose="020B0604030504040204" pitchFamily="50" charset="-128"/>
              </a:rPr>
              <a:t>地域生活の体験等の具体的取組みを含めた</a:t>
            </a:r>
            <a:r>
              <a:rPr lang="ja-JP" altLang="en-US" sz="1200" dirty="0">
                <a:latin typeface="メイリオ" panose="020B0604030504040204" pitchFamily="50" charset="-128"/>
                <a:ea typeface="メイリオ" panose="020B0604030504040204" pitchFamily="50" charset="-128"/>
              </a:rPr>
              <a:t>、意識醸成のための普及啓発事業</a:t>
            </a:r>
          </a:p>
          <a:p>
            <a:pPr>
              <a:lnSpc>
                <a:spcPts val="1200"/>
              </a:lnSpc>
              <a:spcBef>
                <a:spcPct val="0"/>
              </a:spcBef>
              <a:buNone/>
              <a:defRPr/>
            </a:pPr>
            <a:endParaRPr lang="en-US" altLang="ja-JP" sz="12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200" dirty="0">
                <a:latin typeface="メイリオ" panose="020B0604030504040204" pitchFamily="50" charset="-128"/>
                <a:ea typeface="メイリオ" panose="020B0604030504040204" pitchFamily="50" charset="-128"/>
              </a:rPr>
              <a:t>②事業所連携による地域生活推進の実践モデル事業</a:t>
            </a:r>
            <a:endParaRPr lang="en-US" altLang="ja-JP" sz="1200" dirty="0">
              <a:latin typeface="メイリオ" panose="020B0604030504040204" pitchFamily="50" charset="-128"/>
              <a:ea typeface="メイリオ" panose="020B0604030504040204" pitchFamily="50" charset="-128"/>
            </a:endParaRPr>
          </a:p>
          <a:p>
            <a:pPr marL="269875" indent="-179388">
              <a:lnSpc>
                <a:spcPts val="1200"/>
              </a:lnSpc>
              <a:spcBef>
                <a:spcPts val="600"/>
              </a:spcBef>
              <a:buNone/>
              <a:defRPr/>
            </a:pPr>
            <a:r>
              <a:rPr lang="ja-JP" altLang="en-US" sz="1200" dirty="0">
                <a:latin typeface="メイリオ" panose="020B0604030504040204" pitchFamily="50" charset="-128"/>
                <a:ea typeface="メイリオ" panose="020B0604030504040204" pitchFamily="50" charset="-128"/>
              </a:rPr>
              <a:t>◆障がい者支援施設を始めとする地域の事業所がネットワークを構築し、入所待機者や施設入所者等を対象に、地域生活のイメージを持っていない方への意識醸成を含めた、本人の意思決定のための段階的アプローチを通して、個々の障がい者が希望する多様な地域生活のかたちに応じた支援を</a:t>
            </a:r>
            <a:r>
              <a:rPr lang="ja-JP" altLang="en-US" sz="1200" b="1" u="sng" dirty="0">
                <a:latin typeface="メイリオ" panose="020B0604030504040204" pitchFamily="50" charset="-128"/>
                <a:ea typeface="メイリオ" panose="020B0604030504040204" pitchFamily="50" charset="-128"/>
              </a:rPr>
              <a:t>府内において広く実践する</a:t>
            </a:r>
            <a:r>
              <a:rPr lang="ja-JP" altLang="en-US" sz="1200" dirty="0">
                <a:latin typeface="メイリオ" panose="020B0604030504040204" pitchFamily="50" charset="-128"/>
                <a:ea typeface="メイリオ" panose="020B0604030504040204" pitchFamily="50" charset="-128"/>
              </a:rPr>
              <a:t>モデル事業</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実践モデルの検証結果については、報酬改定等、国への要望の際のエビデンスとして活用。</a:t>
            </a:r>
            <a:endParaRPr kumimoji="1" lang="en-US" altLang="ja-JP" sz="1200" dirty="0">
              <a:latin typeface="メイリオ" panose="020B0604030504040204" pitchFamily="50" charset="-128"/>
              <a:ea typeface="メイリオ" panose="020B0604030504040204" pitchFamily="50" charset="-128"/>
            </a:endParaRPr>
          </a:p>
          <a:p>
            <a:pPr marL="269875" marR="0" lvl="0" indent="-179388" algn="l" defTabSz="914400" rtl="0" eaLnBrk="1" fontAlgn="auto" latinLnBrk="0" hangingPunct="1">
              <a:lnSpc>
                <a:spcPct val="100000"/>
              </a:lnSpc>
              <a:spcBef>
                <a:spcPts val="60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◆地域の事業所の支援力等を底上げするとともに、障がい者の地域生活を支えるために事業所間が相談し合える体制の構築を図るため、</a:t>
            </a:r>
            <a:r>
              <a:rPr lang="ja-JP" altLang="en-US" sz="1200" b="1" u="sng" dirty="0">
                <a:latin typeface="メイリオ" panose="020B0604030504040204" pitchFamily="50" charset="-128"/>
                <a:ea typeface="メイリオ" panose="020B0604030504040204" pitchFamily="50" charset="-128"/>
              </a:rPr>
              <a:t>大阪府重度知的障がい者地域生活支援体制整備事業の参加法人と連携し</a:t>
            </a:r>
            <a:r>
              <a:rPr lang="ja-JP" altLang="en-US" sz="1200" dirty="0">
                <a:latin typeface="メイリオ" panose="020B0604030504040204" pitchFamily="50" charset="-128"/>
                <a:ea typeface="メイリオ" panose="020B0604030504040204" pitchFamily="50" charset="-128"/>
              </a:rPr>
              <a:t>、圏域等において事業所等に向けた取組みにより、障がい者の地域生活推進にあたり必要となる事業所の知識及び技術を向上し、</a:t>
            </a:r>
            <a:r>
              <a:rPr lang="ja-JP" altLang="en-US" sz="1200" b="1" u="sng" dirty="0">
                <a:latin typeface="メイリオ" panose="020B0604030504040204" pitchFamily="50" charset="-128"/>
                <a:ea typeface="メイリオ" panose="020B0604030504040204" pitchFamily="50" charset="-128"/>
              </a:rPr>
              <a:t>事業所間が連携して障がい者の地域生活を支える体制構築</a:t>
            </a:r>
            <a:r>
              <a:rPr lang="ja-JP" altLang="en-US" sz="1200" dirty="0">
                <a:latin typeface="メイリオ" panose="020B0604030504040204" pitchFamily="50" charset="-128"/>
                <a:ea typeface="メイリオ" panose="020B0604030504040204" pitchFamily="50" charset="-128"/>
              </a:rPr>
              <a:t>をはかる連携強化事業。</a:t>
            </a:r>
            <a:endParaRPr lang="en-US" altLang="ja-JP" sz="1200" dirty="0">
              <a:latin typeface="メイリオ" panose="020B0604030504040204" pitchFamily="50" charset="-128"/>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FEA6017E-131A-4424-B00B-E374C918B4B7}"/>
              </a:ext>
            </a:extLst>
          </p:cNvPr>
          <p:cNvSpPr txBox="1"/>
          <p:nvPr/>
        </p:nvSpPr>
        <p:spPr>
          <a:xfrm>
            <a:off x="8041655" y="116632"/>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資料３</a:t>
            </a:r>
            <a:r>
              <a:rPr kumimoji="1" lang="en-US" altLang="ja-JP" sz="1400" dirty="0">
                <a:solidFill>
                  <a:schemeClr val="tx1"/>
                </a:solidFill>
                <a:latin typeface="Meiryo UI" panose="020B0604030504040204" pitchFamily="50" charset="-128"/>
                <a:ea typeface="Meiryo UI" panose="020B0604030504040204" pitchFamily="50" charset="-128"/>
              </a:rPr>
              <a:t>-2</a:t>
            </a:r>
          </a:p>
        </p:txBody>
      </p:sp>
      <p:sp>
        <p:nvSpPr>
          <p:cNvPr id="8" name="AutoShape 7">
            <a:extLst>
              <a:ext uri="{FF2B5EF4-FFF2-40B4-BE49-F238E27FC236}">
                <a16:creationId xmlns:a16="http://schemas.microsoft.com/office/drawing/2014/main" id="{B0136473-0C43-4275-AD77-1AC8CD7FE334}"/>
              </a:ext>
            </a:extLst>
          </p:cNvPr>
          <p:cNvSpPr>
            <a:spLocks noChangeArrowheads="1"/>
          </p:cNvSpPr>
          <p:nvPr/>
        </p:nvSpPr>
        <p:spPr bwMode="auto">
          <a:xfrm>
            <a:off x="185506" y="524974"/>
            <a:ext cx="1074126" cy="16772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事業の概要</a:t>
            </a:r>
          </a:p>
        </p:txBody>
      </p:sp>
      <p:sp>
        <p:nvSpPr>
          <p:cNvPr id="9" name="AutoShape 7">
            <a:extLst>
              <a:ext uri="{FF2B5EF4-FFF2-40B4-BE49-F238E27FC236}">
                <a16:creationId xmlns:a16="http://schemas.microsoft.com/office/drawing/2014/main" id="{0F724DEF-88BB-473A-833D-DEA024B26025}"/>
              </a:ext>
            </a:extLst>
          </p:cNvPr>
          <p:cNvSpPr>
            <a:spLocks noChangeArrowheads="1"/>
          </p:cNvSpPr>
          <p:nvPr/>
        </p:nvSpPr>
        <p:spPr bwMode="auto">
          <a:xfrm>
            <a:off x="185506" y="3837342"/>
            <a:ext cx="1368152" cy="16772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令和７年度の内容</a:t>
            </a:r>
          </a:p>
        </p:txBody>
      </p:sp>
    </p:spTree>
    <p:extLst>
      <p:ext uri="{BB962C8B-B14F-4D97-AF65-F5344CB8AC3E}">
        <p14:creationId xmlns:p14="http://schemas.microsoft.com/office/powerpoint/2010/main" val="2411046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2700" cap="flat" cmpd="sng" algn="ctr">
          <a:noFill/>
          <a:prstDash val="solid"/>
          <a:miter lim="800000"/>
        </a:ln>
        <a:effectLst/>
      </a:spPr>
      <a:bodyPr rot="0" spcFirstLastPara="0" vert="eaVert" wrap="square" lIns="78203" tIns="39101" rIns="78203" bIns="39101" numCol="1" spcCol="0" rtlCol="0" fromWordArt="0" anchor="ctr" anchorCtr="1" forceAA="0" compatLnSpc="1">
        <a:prstTxWarp prst="textNoShape">
          <a:avLst/>
        </a:prstTxWarp>
        <a:noAutofit/>
      </a:bodyPr>
      <a:lstStyle>
        <a:defPPr defTabSz="781995">
          <a:defRPr sz="1300" b="1" kern="0" dirty="0">
            <a:solidFill>
              <a:schemeClr val="tx1"/>
            </a:solidFill>
            <a:latin typeface="ＭＳ ゴシック" panose="020B0609070205080204" pitchFamily="49" charset="-128"/>
            <a:ea typeface="ＭＳ ゴシック" panose="020B0609070205080204" pitchFamily="49"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687</Words>
  <Application>Microsoft Office PowerPoint</Application>
  <PresentationFormat>画面に合わせる (4:3)</PresentationFormat>
  <Paragraphs>27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2025-07-02T23:48:00Z</dcterms:created>
  <dcterms:modified xsi:type="dcterms:W3CDTF">2025-07-02T23:48:46Z</dcterms:modified>
</cp:coreProperties>
</file>