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9" r:id="rId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4" autoAdjust="0"/>
    <p:restoredTop sz="93285" autoAdjust="0"/>
  </p:normalViewPr>
  <p:slideViewPr>
    <p:cSldViewPr>
      <p:cViewPr varScale="1">
        <p:scale>
          <a:sx n="78" d="100"/>
          <a:sy n="78" d="100"/>
        </p:scale>
        <p:origin x="94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308" cy="488871"/>
          </a:xfrm>
          <a:prstGeom prst="rect">
            <a:avLst/>
          </a:prstGeom>
        </p:spPr>
        <p:txBody>
          <a:bodyPr vert="horz" lIns="89668" tIns="44835" rIns="89668"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9" y="1"/>
            <a:ext cx="2880308" cy="488871"/>
          </a:xfrm>
          <a:prstGeom prst="rect">
            <a:avLst/>
          </a:prstGeom>
        </p:spPr>
        <p:txBody>
          <a:bodyPr vert="horz" lIns="89668" tIns="44835" rIns="89668" bIns="44835" rtlCol="0"/>
          <a:lstStyle>
            <a:lvl1pPr algn="r">
              <a:defRPr sz="1200"/>
            </a:lvl1pPr>
          </a:lstStyle>
          <a:p>
            <a:fld id="{005252BA-2214-449C-8EB5-EC4AE1D81467}"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68" tIns="44835" rIns="89668" bIns="44835"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68" tIns="44835" rIns="89668"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7"/>
            <a:ext cx="2880308" cy="488871"/>
          </a:xfrm>
          <a:prstGeom prst="rect">
            <a:avLst/>
          </a:prstGeom>
        </p:spPr>
        <p:txBody>
          <a:bodyPr vert="horz" lIns="89668" tIns="44835" rIns="89668"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9" y="9286847"/>
            <a:ext cx="2880308" cy="488871"/>
          </a:xfrm>
          <a:prstGeom prst="rect">
            <a:avLst/>
          </a:prstGeom>
        </p:spPr>
        <p:txBody>
          <a:bodyPr vert="horz" lIns="89668" tIns="44835" rIns="89668" bIns="44835"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a:extLst>
              <a:ext uri="{FF2B5EF4-FFF2-40B4-BE49-F238E27FC236}">
                <a16:creationId xmlns:a16="http://schemas.microsoft.com/office/drawing/2014/main" id="{FC07436E-53A9-4EFF-9558-74A4745EB9FF}"/>
              </a:ext>
            </a:extLst>
          </p:cNvPr>
          <p:cNvGraphicFramePr>
            <a:graphicFrameLocks noGrp="1"/>
          </p:cNvGraphicFramePr>
          <p:nvPr>
            <p:extLst>
              <p:ext uri="{D42A27DB-BD31-4B8C-83A1-F6EECF244321}">
                <p14:modId xmlns:p14="http://schemas.microsoft.com/office/powerpoint/2010/main" val="3907589371"/>
              </p:ext>
            </p:extLst>
          </p:nvPr>
        </p:nvGraphicFramePr>
        <p:xfrm>
          <a:off x="56982" y="2420888"/>
          <a:ext cx="9051522" cy="4358640"/>
        </p:xfrm>
        <a:graphic>
          <a:graphicData uri="http://schemas.openxmlformats.org/drawingml/2006/table">
            <a:tbl>
              <a:tblPr firstRow="1" bandRow="1">
                <a:tableStyleId>{5A111915-BE36-4E01-A7E5-04B1672EAD32}</a:tableStyleId>
              </a:tblPr>
              <a:tblGrid>
                <a:gridCol w="9051522">
                  <a:extLst>
                    <a:ext uri="{9D8B030D-6E8A-4147-A177-3AD203B41FA5}">
                      <a16:colId xmlns:a16="http://schemas.microsoft.com/office/drawing/2014/main" val="3114873037"/>
                    </a:ext>
                  </a:extLst>
                </a:gridCol>
              </a:tblGrid>
              <a:tr h="258322">
                <a:tc>
                  <a:txBody>
                    <a:bodyPr/>
                    <a:lstStyle/>
                    <a:p>
                      <a:r>
                        <a:rPr lang="ja-JP" altLang="en-US" sz="1800" b="1" dirty="0">
                          <a:solidFill>
                            <a:schemeClr val="bg1"/>
                          </a:solidFill>
                          <a:latin typeface="メイリオ" panose="020B0604030504040204" pitchFamily="50" charset="-128"/>
                          <a:ea typeface="メイリオ" panose="020B0604030504040204" pitchFamily="50" charset="-128"/>
                        </a:rPr>
                        <a:t>令和６年度　大阪府</a:t>
                      </a:r>
                      <a:r>
                        <a:rPr lang="zh-TW" altLang="en-US" sz="1800" b="1" dirty="0">
                          <a:solidFill>
                            <a:schemeClr val="bg1"/>
                          </a:solidFill>
                          <a:latin typeface="メイリオ" panose="020B0604030504040204" pitchFamily="50" charset="-128"/>
                          <a:ea typeface="メイリオ" panose="020B0604030504040204" pitchFamily="50" charset="-128"/>
                        </a:rPr>
                        <a:t>地域生活推進事業費補助金</a:t>
                      </a:r>
                      <a:r>
                        <a:rPr lang="en-US" altLang="ja-JP" sz="1800" b="1" dirty="0">
                          <a:solidFill>
                            <a:schemeClr val="bg1"/>
                          </a:solidFill>
                          <a:latin typeface="メイリオ" panose="020B0604030504040204" pitchFamily="50" charset="-128"/>
                          <a:ea typeface="メイリオ" panose="020B0604030504040204" pitchFamily="50" charset="-128"/>
                        </a:rPr>
                        <a:t>【</a:t>
                      </a:r>
                      <a:r>
                        <a:rPr lang="ja-JP" altLang="en-US" sz="1800" b="1" dirty="0">
                          <a:solidFill>
                            <a:schemeClr val="bg1"/>
                          </a:solidFill>
                          <a:latin typeface="メイリオ" panose="020B0604030504040204" pitchFamily="50" charset="-128"/>
                          <a:ea typeface="メイリオ" panose="020B0604030504040204" pitchFamily="50" charset="-128"/>
                        </a:rPr>
                        <a:t>福祉基金事業</a:t>
                      </a:r>
                      <a:r>
                        <a:rPr lang="en-US" altLang="ja-JP" sz="1800" b="1" dirty="0">
                          <a:solidFill>
                            <a:schemeClr val="bg1"/>
                          </a:solidFill>
                          <a:latin typeface="メイリオ" panose="020B0604030504040204" pitchFamily="50" charset="-128"/>
                          <a:ea typeface="メイリオ" panose="020B0604030504040204" pitchFamily="50" charset="-128"/>
                        </a:rPr>
                        <a:t>】</a:t>
                      </a:r>
                      <a:r>
                        <a:rPr lang="ja-JP" altLang="en-US" sz="1800" b="1" dirty="0">
                          <a:solidFill>
                            <a:schemeClr val="bg1"/>
                          </a:solidFill>
                          <a:latin typeface="メイリオ" panose="020B0604030504040204" pitchFamily="50" charset="-128"/>
                          <a:ea typeface="メイリオ" panose="020B0604030504040204" pitchFamily="50" charset="-128"/>
                        </a:rPr>
                        <a:t>　　　　　　</a:t>
                      </a:r>
                      <a:endParaRPr kumimoji="1" lang="ja-JP" altLang="en-US" dirty="0">
                        <a:latin typeface="Meiryo UI" panose="020B0604030504040204" pitchFamily="50" charset="-128"/>
                        <a:ea typeface="Meiryo UI" panose="020B0604030504040204" pitchFamily="50" charset="-128"/>
                      </a:endParaRPr>
                    </a:p>
                  </a:txBody>
                  <a:tcPr marL="72000" marR="72000" marT="0" marB="0"/>
                </a:tc>
                <a:extLst>
                  <a:ext uri="{0D108BD9-81ED-4DB2-BD59-A6C34878D82A}">
                    <a16:rowId xmlns:a16="http://schemas.microsoft.com/office/drawing/2014/main" val="2118333835"/>
                  </a:ext>
                </a:extLst>
              </a:tr>
              <a:tr h="3846134">
                <a:tc>
                  <a:txBody>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事業概要</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地域生活推進（地域生活の継続及び地域移行）に向けた施設及びグループホーム等の意識醸成を図り、取組みを進めるための普及啓発事業や、施設や地域の事業所等の連携ネットワークの構築による地域生活推進の実践に取組むモデル事業を実施する法人等を支援することにより、</a:t>
                      </a:r>
                      <a:r>
                        <a:rPr kumimoji="1" lang="en-US" altLang="ja-JP" sz="1200" dirty="0">
                          <a:latin typeface="Meiryo UI" panose="020B0604030504040204" pitchFamily="50" charset="-128"/>
                          <a:ea typeface="Meiryo UI" panose="020B0604030504040204" pitchFamily="50" charset="-128"/>
                        </a:rPr>
                        <a:t>R6</a:t>
                      </a:r>
                      <a:r>
                        <a:rPr kumimoji="1" lang="ja-JP" altLang="en-US" sz="1200" dirty="0">
                          <a:latin typeface="Meiryo UI" panose="020B0604030504040204" pitchFamily="50" charset="-128"/>
                          <a:ea typeface="Meiryo UI" panose="020B0604030504040204" pitchFamily="50" charset="-128"/>
                        </a:rPr>
                        <a:t>年度から</a:t>
                      </a:r>
                      <a:r>
                        <a:rPr kumimoji="1" lang="en-US" altLang="ja-JP" sz="1200" dirty="0">
                          <a:latin typeface="Meiryo UI" panose="020B0604030504040204" pitchFamily="50" charset="-128"/>
                          <a:ea typeface="Meiryo UI" panose="020B0604030504040204" pitchFamily="50" charset="-128"/>
                        </a:rPr>
                        <a:t>R8</a:t>
                      </a:r>
                      <a:r>
                        <a:rPr kumimoji="1" lang="ja-JP" altLang="en-US" sz="1200" dirty="0">
                          <a:latin typeface="Meiryo UI" panose="020B0604030504040204" pitchFamily="50" charset="-128"/>
                          <a:ea typeface="Meiryo UI" panose="020B0604030504040204" pitchFamily="50" charset="-128"/>
                        </a:rPr>
                        <a:t>年度の</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か年で、府内における地域生活推進の気運を上昇し、取組みの横展開と底上げを図る。</a:t>
                      </a:r>
                    </a:p>
                    <a:p>
                      <a:pPr>
                        <a:spcBef>
                          <a:spcPts val="3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対象経費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補助対象事業の実施に直接必要となる経費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補助率等</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補助率</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補助上限額 </a:t>
                      </a:r>
                      <a:r>
                        <a:rPr kumimoji="1" lang="en-US" altLang="ja-JP" sz="1200" dirty="0">
                          <a:latin typeface="Meiryo UI" panose="020B0604030504040204" pitchFamily="50" charset="-128"/>
                          <a:ea typeface="Meiryo UI" panose="020B0604030504040204" pitchFamily="50" charset="-128"/>
                        </a:rPr>
                        <a:t>10,000</a:t>
                      </a:r>
                      <a:r>
                        <a:rPr kumimoji="1" lang="ja-JP" altLang="en-US" sz="1200" dirty="0">
                          <a:latin typeface="Meiryo UI" panose="020B0604030504040204" pitchFamily="50" charset="-128"/>
                          <a:ea typeface="Meiryo UI" panose="020B0604030504040204" pitchFamily="50" charset="-128"/>
                        </a:rPr>
                        <a:t>千円</a:t>
                      </a:r>
                    </a:p>
                    <a:p>
                      <a:pPr>
                        <a:spcBef>
                          <a:spcPts val="3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実施期間</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令和６年６月～令和７年３月</a:t>
                      </a:r>
                      <a:endParaRPr kumimoji="1" lang="en-US" altLang="ja-JP" sz="1200" dirty="0">
                        <a:latin typeface="Meiryo UI" panose="020B0604030504040204" pitchFamily="50" charset="-128"/>
                        <a:ea typeface="Meiryo UI" panose="020B0604030504040204" pitchFamily="50" charset="-128"/>
                      </a:endParaRPr>
                    </a:p>
                    <a:p>
                      <a:pPr>
                        <a:spcBef>
                          <a:spcPts val="3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補助対象事業者</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一般社団法人　大阪知的障害者福祉協会</a:t>
                      </a:r>
                    </a:p>
                    <a:p>
                      <a:pPr>
                        <a:spcBef>
                          <a:spcPts val="3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令和６年度補助事業者の事業内容</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①地域生活推進の意識醸成を図る普及啓発事業</a:t>
                      </a:r>
                    </a:p>
                    <a:p>
                      <a:pPr marL="269875" indent="0"/>
                      <a:r>
                        <a:rPr kumimoji="1" lang="ja-JP" altLang="en-US" sz="1200" dirty="0">
                          <a:latin typeface="Meiryo UI" panose="020B0604030504040204" pitchFamily="50" charset="-128"/>
                          <a:ea typeface="Meiryo UI" panose="020B0604030504040204" pitchFamily="50" charset="-128"/>
                        </a:rPr>
                        <a:t>障がい者本人を主体とする生活のあり方の検証を行うために意思決定支援の重要性に着目した取組みができるような意識改革・意識醸成を目的とした事業を実施</a:t>
                      </a:r>
                      <a:endParaRPr kumimoji="1" lang="en-US" altLang="ja-JP" sz="1200" dirty="0">
                        <a:latin typeface="Meiryo UI" panose="020B0604030504040204" pitchFamily="50" charset="-128"/>
                        <a:ea typeface="Meiryo UI" panose="020B0604030504040204" pitchFamily="50" charset="-128"/>
                      </a:endParaRPr>
                    </a:p>
                    <a:p>
                      <a:pPr marL="0" indent="269875"/>
                      <a:r>
                        <a:rPr kumimoji="1" lang="ja-JP" altLang="en-US" sz="1200" dirty="0">
                          <a:latin typeface="Meiryo UI" panose="020B0604030504040204" pitchFamily="50" charset="-128"/>
                          <a:ea typeface="Meiryo UI" panose="020B0604030504040204" pitchFamily="50" charset="-128"/>
                        </a:rPr>
                        <a:t>◆入所施設、グループホーム、相談支援事業所等に対して、地域移行の鈍化の現状や要因などについて調査、分析</a:t>
                      </a:r>
                    </a:p>
                    <a:p>
                      <a:pPr marL="0" indent="269875"/>
                      <a:r>
                        <a:rPr kumimoji="1" lang="ja-JP" altLang="en-US" sz="1200" dirty="0">
                          <a:latin typeface="Meiryo UI" panose="020B0604030504040204" pitchFamily="50" charset="-128"/>
                          <a:ea typeface="Meiryo UI" panose="020B0604030504040204" pitchFamily="50" charset="-128"/>
                        </a:rPr>
                        <a:t>◆地域における障がい者本人の主体的な暮らしを映像化したコンテンツを作成</a:t>
                      </a:r>
                    </a:p>
                    <a:p>
                      <a:pPr marL="0" indent="269875"/>
                      <a:r>
                        <a:rPr kumimoji="1" lang="ja-JP" altLang="en-US" sz="1200" dirty="0">
                          <a:latin typeface="Meiryo UI" panose="020B0604030504040204" pitchFamily="50" charset="-128"/>
                          <a:ea typeface="Meiryo UI" panose="020B0604030504040204" pitchFamily="50" charset="-128"/>
                        </a:rPr>
                        <a:t>◆障がい者本人、支援者、家族等が地域における生活のイメージを持つための圏域での普及啓発活動及び意思決定支援についての職員研修</a:t>
                      </a:r>
                    </a:p>
                    <a:p>
                      <a:r>
                        <a:rPr kumimoji="1" lang="ja-JP" altLang="en-US" sz="1200" dirty="0">
                          <a:latin typeface="Meiryo UI" panose="020B0604030504040204" pitchFamily="50" charset="-128"/>
                          <a:ea typeface="Meiryo UI" panose="020B0604030504040204" pitchFamily="50" charset="-128"/>
                        </a:rPr>
                        <a:t>　②事業所連携による地域生活推進の実践モデル事業</a:t>
                      </a:r>
                    </a:p>
                    <a:p>
                      <a:pPr marL="269875" indent="0"/>
                      <a:r>
                        <a:rPr kumimoji="1" lang="ja-JP" altLang="en-US" sz="1200" dirty="0">
                          <a:latin typeface="Meiryo UI" panose="020B0604030504040204" pitchFamily="50" charset="-128"/>
                          <a:ea typeface="Meiryo UI" panose="020B0604030504040204" pitchFamily="50" charset="-128"/>
                        </a:rPr>
                        <a:t>事業者の支援力向上を狙いとして、地域移行における段階ごとのアプローチについて関係機関等の連携の仕組みを構築し、その実践を発信するモデル事業を実施</a:t>
                      </a:r>
                      <a:endParaRPr kumimoji="1" lang="en-US" altLang="ja-JP" sz="1200" dirty="0">
                        <a:latin typeface="Meiryo UI" panose="020B0604030504040204" pitchFamily="50" charset="-128"/>
                        <a:ea typeface="Meiryo UI" panose="020B0604030504040204" pitchFamily="50" charset="-128"/>
                      </a:endParaRPr>
                    </a:p>
                    <a:p>
                      <a:pPr marL="0" indent="269875"/>
                      <a:r>
                        <a:rPr kumimoji="1" lang="ja-JP" altLang="en-US" sz="1200" dirty="0">
                          <a:latin typeface="Meiryo UI" panose="020B0604030504040204" pitchFamily="50" charset="-128"/>
                          <a:ea typeface="Meiryo UI" panose="020B0604030504040204" pitchFamily="50" charset="-128"/>
                        </a:rPr>
                        <a:t>◆実践的な取組みを開始している事業所の中から、地域移行ケースを募集。</a:t>
                      </a:r>
                    </a:p>
                    <a:p>
                      <a:pPr marL="0" indent="269875"/>
                      <a:r>
                        <a:rPr kumimoji="1" lang="ja-JP" altLang="en-US" sz="1200" dirty="0">
                          <a:latin typeface="Meiryo UI" panose="020B0604030504040204" pitchFamily="50" charset="-128"/>
                          <a:ea typeface="Meiryo UI" panose="020B0604030504040204" pitchFamily="50" charset="-128"/>
                        </a:rPr>
                        <a:t>◆地域移行の各段階におけるアプローチの実施</a:t>
                      </a:r>
                      <a:endParaRPr kumimoji="1" lang="en-US" altLang="ja-JP" sz="1200" dirty="0">
                        <a:latin typeface="Meiryo UI" panose="020B0604030504040204" pitchFamily="50" charset="-128"/>
                        <a:ea typeface="Meiryo UI" panose="020B0604030504040204" pitchFamily="50" charset="-128"/>
                      </a:endParaRPr>
                    </a:p>
                    <a:p>
                      <a:pPr marL="0" indent="269875"/>
                      <a:r>
                        <a:rPr kumimoji="1" lang="ja-JP" altLang="en-US" sz="1200" dirty="0">
                          <a:latin typeface="Meiryo UI" panose="020B0604030504040204" pitchFamily="50" charset="-128"/>
                          <a:ea typeface="Meiryo UI" panose="020B0604030504040204" pitchFamily="50" charset="-128"/>
                        </a:rPr>
                        <a:t>（関係機関による事前会議、グループホームや通所先体験時の付添い支援、移行後の付添い支援）</a:t>
                      </a:r>
                    </a:p>
                    <a:p>
                      <a:pPr marL="0" indent="269875"/>
                      <a:r>
                        <a:rPr kumimoji="1" lang="ja-JP" altLang="en-US" sz="1200" dirty="0">
                          <a:latin typeface="Meiryo UI" panose="020B0604030504040204" pitchFamily="50" charset="-128"/>
                          <a:ea typeface="Meiryo UI" panose="020B0604030504040204" pitchFamily="50" charset="-128"/>
                        </a:rPr>
                        <a:t>◆モデル事業実施の報告書作成（地域移行者数等の実績や取組みにあたっての注意点等）</a:t>
                      </a:r>
                    </a:p>
                  </a:txBody>
                  <a:tcPr/>
                </a:tc>
                <a:extLst>
                  <a:ext uri="{0D108BD9-81ED-4DB2-BD59-A6C34878D82A}">
                    <a16:rowId xmlns:a16="http://schemas.microsoft.com/office/drawing/2014/main" val="264761183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459819456"/>
              </p:ext>
            </p:extLst>
          </p:nvPr>
        </p:nvGraphicFramePr>
        <p:xfrm>
          <a:off x="56982" y="39452"/>
          <a:ext cx="9051522" cy="2263140"/>
        </p:xfrm>
        <a:graphic>
          <a:graphicData uri="http://schemas.openxmlformats.org/drawingml/2006/table">
            <a:tbl>
              <a:tblPr firstRow="1" bandRow="1">
                <a:tableStyleId>{5A111915-BE36-4E01-A7E5-04B1672EAD32}</a:tableStyleId>
              </a:tblPr>
              <a:tblGrid>
                <a:gridCol w="9051522">
                  <a:extLst>
                    <a:ext uri="{9D8B030D-6E8A-4147-A177-3AD203B41FA5}">
                      <a16:colId xmlns:a16="http://schemas.microsoft.com/office/drawing/2014/main" val="3114873037"/>
                    </a:ext>
                  </a:extLst>
                </a:gridCol>
              </a:tblGrid>
              <a:tr h="118542">
                <a:tc>
                  <a:txBody>
                    <a:bodyPr/>
                    <a:lstStyle/>
                    <a:p>
                      <a:r>
                        <a:rPr kumimoji="1" lang="ja-JP" altLang="en-US" sz="1500" dirty="0"/>
                        <a:t>令和６年度　大阪府重度知的障がい者地域生活支援体制整備事業（コンサルテーション事業）</a:t>
                      </a:r>
                      <a:endParaRPr kumimoji="1" lang="ja-JP" altLang="en-US" sz="1500" dirty="0">
                        <a:latin typeface="Meiryo UI" panose="020B0604030504040204" pitchFamily="50" charset="-128"/>
                        <a:ea typeface="Meiryo UI" panose="020B0604030504040204" pitchFamily="50" charset="-128"/>
                      </a:endParaRPr>
                    </a:p>
                  </a:txBody>
                  <a:tcPr marL="72000" marR="72000" marT="0" marB="0"/>
                </a:tc>
                <a:extLst>
                  <a:ext uri="{0D108BD9-81ED-4DB2-BD59-A6C34878D82A}">
                    <a16:rowId xmlns:a16="http://schemas.microsoft.com/office/drawing/2014/main" val="2118333835"/>
                  </a:ext>
                </a:extLst>
              </a:tr>
              <a:tr h="1963100">
                <a:tc>
                  <a:txBody>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事業目的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重度知的障がい者に対応可能な支援スキルを持つ法人を増やし、重度知的障がい者の地域での生活を支える体制を整備する。</a:t>
                      </a:r>
                    </a:p>
                    <a:p>
                      <a:pPr>
                        <a:spcBef>
                          <a:spcPts val="3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事業期間</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令和２年度～令和６年度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令和２年度はモデル実施</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１法人３年間）</a:t>
                      </a:r>
                    </a:p>
                    <a:p>
                      <a:pPr>
                        <a:spcBef>
                          <a:spcPts val="3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事業内容</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先駆的に取り組む法人（社会福祉法人北摂杉の子会）に委託し、そのノウハウを活用して、重度知的障がい者に対応可能な</a:t>
                      </a:r>
                      <a:endParaRPr kumimoji="1" lang="en-US" altLang="ja-JP" sz="1200" u="none" dirty="0">
                        <a:latin typeface="Meiryo UI" panose="020B0604030504040204" pitchFamily="50" charset="-128"/>
                        <a:ea typeface="Meiryo UI" panose="020B0604030504040204" pitchFamily="50" charset="-128"/>
                      </a:endParaRPr>
                    </a:p>
                    <a:p>
                      <a:pPr>
                        <a:spcBef>
                          <a:spcPts val="0"/>
                        </a:spcBef>
                      </a:pPr>
                      <a:r>
                        <a:rPr kumimoji="1" lang="en-US" altLang="ja-JP" sz="1200" u="none" dirty="0">
                          <a:latin typeface="Meiryo UI" panose="020B0604030504040204" pitchFamily="50" charset="-128"/>
                          <a:ea typeface="Meiryo UI" panose="020B0604030504040204" pitchFamily="50" charset="-128"/>
                        </a:rPr>
                        <a:t>                </a:t>
                      </a:r>
                      <a:r>
                        <a:rPr kumimoji="1" lang="ja-JP" altLang="en-US" sz="1200" u="sng" dirty="0">
                          <a:latin typeface="Meiryo UI" panose="020B0604030504040204" pitchFamily="50" charset="-128"/>
                          <a:ea typeface="Meiryo UI" panose="020B0604030504040204" pitchFamily="50" charset="-128"/>
                        </a:rPr>
                        <a:t>６法人を養成</a:t>
                      </a:r>
                      <a:r>
                        <a:rPr kumimoji="1" lang="ja-JP" altLang="en-US" sz="1200" dirty="0">
                          <a:latin typeface="Meiryo UI" panose="020B0604030504040204" pitchFamily="50" charset="-128"/>
                          <a:ea typeface="Meiryo UI" panose="020B0604030504040204" pitchFamily="50" charset="-128"/>
                        </a:rPr>
                        <a:t>する。</a:t>
                      </a:r>
                    </a:p>
                    <a:p>
                      <a:pPr marL="1077913" indent="-269875"/>
                      <a:r>
                        <a:rPr kumimoji="1" lang="ja-JP" altLang="en-US" sz="1200" dirty="0">
                          <a:latin typeface="Meiryo UI" panose="020B0604030504040204" pitchFamily="50" charset="-128"/>
                          <a:ea typeface="Meiryo UI" panose="020B0604030504040204" pitchFamily="50" charset="-128"/>
                        </a:rPr>
                        <a:t>  ◆「実地研修」「コンサルテーション研修」等により、障がい特性に応じた専門的な支援方法や環境設定、組織マネジメントなど、法人全体で適切な支援を行う上で必要となる知識や技術を具体的かつ体系的に習得。</a:t>
                      </a:r>
                    </a:p>
                    <a:p>
                      <a:pPr marL="0" indent="808038"/>
                      <a:r>
                        <a:rPr kumimoji="1" lang="ja-JP" altLang="en-US" sz="1200" dirty="0">
                          <a:latin typeface="Meiryo UI" panose="020B0604030504040204" pitchFamily="50" charset="-128"/>
                          <a:ea typeface="Meiryo UI" panose="020B0604030504040204" pitchFamily="50" charset="-128"/>
                        </a:rPr>
                        <a:t>　◆実践報告会の実施により地域に参加法人の取組み等を周知。</a:t>
                      </a:r>
                      <a:endParaRPr kumimoji="1" lang="en-US" altLang="ja-JP" sz="1200" dirty="0">
                        <a:latin typeface="Meiryo UI" panose="020B0604030504040204" pitchFamily="50" charset="-128"/>
                        <a:ea typeface="Meiryo UI" panose="020B0604030504040204" pitchFamily="50" charset="-128"/>
                      </a:endParaRPr>
                    </a:p>
                    <a:p>
                      <a:pPr>
                        <a:spcBef>
                          <a:spcPts val="300"/>
                        </a:spcBef>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令和６年度の取組み</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◆３年目にあたる４法人の事業の継続実施</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◆各法人の所在する地域で実践報告会を開催し、地域の事業所とのつながりを構築する。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◆修了法人においても、各地域で実践報告会の実施や地域事業所への助言等を行う。</a:t>
                      </a:r>
                      <a:endParaRPr kumimoji="1" lang="en-US" altLang="ja-JP"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6" name="テキスト ボックス 5"/>
          <p:cNvSpPr txBox="1"/>
          <p:nvPr/>
        </p:nvSpPr>
        <p:spPr>
          <a:xfrm>
            <a:off x="8122771" y="39452"/>
            <a:ext cx="936104" cy="215444"/>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tIns="0" bIns="0"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3-1</a:t>
            </a:r>
          </a:p>
        </p:txBody>
      </p:sp>
    </p:spTree>
    <p:extLst>
      <p:ext uri="{BB962C8B-B14F-4D97-AF65-F5344CB8AC3E}">
        <p14:creationId xmlns:p14="http://schemas.microsoft.com/office/powerpoint/2010/main" val="34069045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2700" cap="flat" cmpd="sng" algn="ctr">
          <a:noFill/>
          <a:prstDash val="solid"/>
          <a:miter lim="800000"/>
        </a:ln>
        <a:effectLst/>
      </a:spPr>
      <a:bodyPr rot="0" spcFirstLastPara="0" vert="eaVert" wrap="square" lIns="78203" tIns="39101" rIns="78203" bIns="39101" numCol="1" spcCol="0" rtlCol="0" fromWordArt="0" anchor="ctr" anchorCtr="1" forceAA="0" compatLnSpc="1">
        <a:prstTxWarp prst="textNoShape">
          <a:avLst/>
        </a:prstTxWarp>
        <a:noAutofit/>
      </a:bodyPr>
      <a:lstStyle>
        <a:defPPr defTabSz="781995">
          <a:defRPr sz="1300" b="1" kern="0" dirty="0">
            <a:solidFill>
              <a:schemeClr val="tx1"/>
            </a:solidFill>
            <a:latin typeface="ＭＳ ゴシック" panose="020B0609070205080204" pitchFamily="49" charset="-128"/>
            <a:ea typeface="ＭＳ ゴシック" panose="020B0609070205080204" pitchFamily="49"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715</Words>
  <Application>Microsoft Office PowerPoint</Application>
  <PresentationFormat>画面に合わせる (4:3)</PresentationFormat>
  <Paragraphs>29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2025-07-02T23:48:00Z</dcterms:created>
  <dcterms:modified xsi:type="dcterms:W3CDTF">2025-07-02T23:49:03Z</dcterms:modified>
</cp:coreProperties>
</file>