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7" autoAdjust="0"/>
    <p:restoredTop sz="94434" autoAdjust="0"/>
  </p:normalViewPr>
  <p:slideViewPr>
    <p:cSldViewPr>
      <p:cViewPr varScale="1">
        <p:scale>
          <a:sx n="78" d="100"/>
          <a:sy n="78" d="100"/>
        </p:scale>
        <p:origin x="7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972157851"/>
              </p:ext>
            </p:extLst>
          </p:nvPr>
        </p:nvGraphicFramePr>
        <p:xfrm>
          <a:off x="25564" y="44624"/>
          <a:ext cx="9086562" cy="6725153"/>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3114873037"/>
                    </a:ext>
                  </a:extLst>
                </a:gridCol>
              </a:tblGrid>
              <a:tr h="370837">
                <a:tc>
                  <a:txBody>
                    <a:bodyPr/>
                    <a:lstStyle/>
                    <a:p>
                      <a:pPr algn="ctr"/>
                      <a:r>
                        <a:rPr kumimoji="1" lang="ja-JP" altLang="en-US" sz="1600" dirty="0"/>
                        <a:t>大阪府重度障がい者グループホーム等整備事業費補助金（福祉基金事業）</a:t>
                      </a:r>
                      <a:endParaRPr kumimoji="1" lang="ja-JP" altLang="en-US" sz="1600" dirty="0">
                        <a:latin typeface="Meiryo UI" panose="020B0604030504040204" pitchFamily="50" charset="-128"/>
                        <a:ea typeface="Meiryo UI" panose="020B0604030504040204" pitchFamily="50" charset="-128"/>
                      </a:endParaRPr>
                    </a:p>
                  </a:txBody>
                  <a:tcPr>
                    <a:solidFill>
                      <a:srgbClr val="0070C0"/>
                    </a:solidFill>
                  </a:tcPr>
                </a:tc>
                <a:extLst>
                  <a:ext uri="{0D108BD9-81ED-4DB2-BD59-A6C34878D82A}">
                    <a16:rowId xmlns:a16="http://schemas.microsoft.com/office/drawing/2014/main" val="2118333835"/>
                  </a:ext>
                </a:extLst>
              </a:tr>
              <a:tr h="6354316">
                <a:tc>
                  <a:txBody>
                    <a:bodyPr/>
                    <a:lstStyle/>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者の地域移行をより推進していく観点から、重度障がい者の地域生活を支援するグループホーム、短期入所事業所を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拡充するため、事業者に対して、受入れに必要な環境整備に係る費用を助成。</a:t>
                      </a:r>
                    </a:p>
                    <a:p>
                      <a:pPr>
                        <a:spcBef>
                          <a:spcPts val="6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p>
                    <a:p>
                      <a:pPr>
                        <a:spcBef>
                          <a:spcPts val="300"/>
                        </a:spcBef>
                      </a:pPr>
                      <a:r>
                        <a:rPr kumimoji="1" lang="ja-JP" altLang="en-US" sz="1200" dirty="0">
                          <a:latin typeface="Meiryo UI" panose="020B0604030504040204" pitchFamily="50" charset="-128"/>
                          <a:ea typeface="Meiryo UI" panose="020B0604030504040204" pitchFamily="50" charset="-128"/>
                        </a:rPr>
                        <a:t>　補助対象：社会福祉法人、医療法人、公益法人、一般法人、</a:t>
                      </a:r>
                      <a:r>
                        <a:rPr kumimoji="1" lang="en-US" altLang="ja-JP" sz="1200" dirty="0">
                          <a:latin typeface="Meiryo UI" panose="020B0604030504040204" pitchFamily="50" charset="-128"/>
                          <a:ea typeface="Meiryo UI" panose="020B0604030504040204" pitchFamily="50" charset="-128"/>
                        </a:rPr>
                        <a:t>NPO</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株式会社等が運営する既存のグループホーム及び短期入所事業所</a:t>
                      </a:r>
                    </a:p>
                    <a:p>
                      <a:pPr>
                        <a:spcBef>
                          <a:spcPts val="600"/>
                        </a:spcBef>
                      </a:pPr>
                      <a:r>
                        <a:rPr kumimoji="1" lang="ja-JP" altLang="en-US" sz="1200" dirty="0">
                          <a:latin typeface="Meiryo UI" panose="020B0604030504040204" pitchFamily="50" charset="-128"/>
                          <a:ea typeface="Meiryo UI" panose="020B0604030504040204" pitchFamily="50" charset="-128"/>
                        </a:rPr>
                        <a:t>　補助要件：</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者（障がい支援区分５以上）の受入れに必要な環境整備</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支援区分：障がいの多様な特性その他心身の状態に応じて必要とされる標準的な支援の度合を総合的に示すもの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として厚生労働省令で定める区分（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区分で数字が大きいほど必要とされる支援の度合いが高い）</a:t>
                      </a:r>
                    </a:p>
                    <a:p>
                      <a:pPr>
                        <a:spcBef>
                          <a:spcPts val="600"/>
                        </a:spcBef>
                      </a:pPr>
                      <a:r>
                        <a:rPr kumimoji="1" lang="ja-JP" altLang="en-US" sz="1200" dirty="0">
                          <a:latin typeface="Meiryo UI" panose="020B0604030504040204" pitchFamily="50" charset="-128"/>
                          <a:ea typeface="Meiryo UI" panose="020B0604030504040204" pitchFamily="50" charset="-128"/>
                        </a:rPr>
                        <a:t>　対象経費：</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特性に応じた居室及び共用部分の改修に係る工事費等</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例：床や壁の防音工事、クッション性の高い材質への改修、段差の解消　等</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国や府内市町村の補助事業の対象となっていないもの</a:t>
                      </a:r>
                    </a:p>
                    <a:p>
                      <a:pPr>
                        <a:spcBef>
                          <a:spcPts val="600"/>
                        </a:spcBef>
                      </a:pPr>
                      <a:r>
                        <a:rPr kumimoji="1" lang="ja-JP" altLang="en-US" sz="1200" dirty="0">
                          <a:latin typeface="Meiryo UI" panose="020B0604030504040204" pitchFamily="50" charset="-128"/>
                          <a:ea typeface="Meiryo UI" panose="020B0604030504040204" pitchFamily="50" charset="-128"/>
                        </a:rPr>
                        <a:t>　補助率等：補助率</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補助上限</a:t>
                      </a:r>
                      <a:r>
                        <a:rPr kumimoji="1" lang="en-US" altLang="ja-JP" sz="1200" dirty="0">
                          <a:latin typeface="Meiryo UI" panose="020B0604030504040204" pitchFamily="50" charset="-128"/>
                          <a:ea typeface="Meiryo UI" panose="020B0604030504040204" pitchFamily="50" charset="-128"/>
                        </a:rPr>
                        <a:t>180</a:t>
                      </a:r>
                      <a:r>
                        <a:rPr kumimoji="1" lang="ja-JP" altLang="en-US" sz="1200" dirty="0">
                          <a:latin typeface="Meiryo UI" panose="020B0604030504040204" pitchFamily="50" charset="-128"/>
                          <a:ea typeface="Meiryo UI" panose="020B0604030504040204" pitchFamily="50" charset="-128"/>
                        </a:rPr>
                        <a:t>万円／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事業所あたり</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令和６年度事業実績</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協議申請件数：</a:t>
                      </a:r>
                      <a:r>
                        <a:rPr kumimoji="1" lang="ja-JP" altLang="en-US" sz="1200" dirty="0">
                          <a:solidFill>
                            <a:schemeClr val="tx1"/>
                          </a:solidFill>
                          <a:latin typeface="Meiryo UI" panose="020B0604030504040204" pitchFamily="50" charset="-128"/>
                          <a:ea typeface="Meiryo UI" panose="020B0604030504040204" pitchFamily="50" charset="-128"/>
                        </a:rPr>
                        <a:t>１７件</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交付決定件数：１４件（グループホーム６件、短期入所８件</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事業効果の横展開について</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改修の内容やその効果について、所定の様式にて大阪府ホームページに公開。</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令和７年度当初予算額</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当初要求額：</a:t>
                      </a:r>
                      <a:r>
                        <a:rPr kumimoji="1" lang="en-US" altLang="ja-JP" sz="1200" dirty="0">
                          <a:latin typeface="Meiryo UI" panose="020B0604030504040204" pitchFamily="50" charset="-128"/>
                          <a:ea typeface="Meiryo UI" panose="020B0604030504040204" pitchFamily="50" charset="-128"/>
                        </a:rPr>
                        <a:t>25,200</a:t>
                      </a:r>
                      <a:r>
                        <a:rPr kumimoji="1" lang="ja-JP" altLang="en-US" sz="1200" dirty="0">
                          <a:latin typeface="Meiryo UI" panose="020B0604030504040204" pitchFamily="50" charset="-128"/>
                          <a:ea typeface="Meiryo UI" panose="020B0604030504040204" pitchFamily="50" charset="-128"/>
                        </a:rPr>
                        <a:t>千円（令和６年度　当初予算額：</a:t>
                      </a:r>
                      <a:r>
                        <a:rPr kumimoji="1" lang="en-US" altLang="ja-JP" sz="1200" dirty="0">
                          <a:latin typeface="Meiryo UI" panose="020B0604030504040204" pitchFamily="50" charset="-128"/>
                          <a:ea typeface="Meiryo UI" panose="020B0604030504040204" pitchFamily="50" charset="-128"/>
                        </a:rPr>
                        <a:t>21</a:t>
                      </a:r>
                      <a:r>
                        <a:rPr lang="en-US" altLang="ja-JP" sz="1200" dirty="0">
                          <a:latin typeface="Meiryo UI" panose="020B0604030504040204" pitchFamily="50" charset="-128"/>
                          <a:ea typeface="Meiryo UI" panose="020B0604030504040204" pitchFamily="50" charset="-128"/>
                        </a:rPr>
                        <a:t>,600</a:t>
                      </a:r>
                      <a:r>
                        <a:rPr lang="ja-JP" altLang="en-US" sz="1200" dirty="0">
                          <a:latin typeface="Meiryo UI" panose="020B0604030504040204" pitchFamily="50" charset="-128"/>
                          <a:ea typeface="Meiryo UI" panose="020B0604030504040204" pitchFamily="50" charset="-128"/>
                        </a:rPr>
                        <a:t>千円</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資料２</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B07F5F8E-D93F-406D-99E7-46E9E1076689}"/>
              </a:ext>
            </a:extLst>
          </p:cNvPr>
          <p:cNvGraphicFramePr>
            <a:graphicFrameLocks noGrp="1"/>
          </p:cNvGraphicFramePr>
          <p:nvPr>
            <p:extLst>
              <p:ext uri="{D42A27DB-BD31-4B8C-83A1-F6EECF244321}">
                <p14:modId xmlns:p14="http://schemas.microsoft.com/office/powerpoint/2010/main" val="697343129"/>
              </p:ext>
            </p:extLst>
          </p:nvPr>
        </p:nvGraphicFramePr>
        <p:xfrm>
          <a:off x="242382" y="3573016"/>
          <a:ext cx="8578090" cy="1659422"/>
        </p:xfrm>
        <a:graphic>
          <a:graphicData uri="http://schemas.openxmlformats.org/drawingml/2006/table">
            <a:tbl>
              <a:tblPr firstRow="1" firstCol="1" bandRow="1"/>
              <a:tblGrid>
                <a:gridCol w="1079480">
                  <a:extLst>
                    <a:ext uri="{9D8B030D-6E8A-4147-A177-3AD203B41FA5}">
                      <a16:colId xmlns:a16="http://schemas.microsoft.com/office/drawing/2014/main" val="585478425"/>
                    </a:ext>
                  </a:extLst>
                </a:gridCol>
                <a:gridCol w="3118498">
                  <a:extLst>
                    <a:ext uri="{9D8B030D-6E8A-4147-A177-3AD203B41FA5}">
                      <a16:colId xmlns:a16="http://schemas.microsoft.com/office/drawing/2014/main" val="2333208732"/>
                    </a:ext>
                  </a:extLst>
                </a:gridCol>
                <a:gridCol w="4380112">
                  <a:extLst>
                    <a:ext uri="{9D8B030D-6E8A-4147-A177-3AD203B41FA5}">
                      <a16:colId xmlns:a16="http://schemas.microsoft.com/office/drawing/2014/main" val="1789287724"/>
                    </a:ext>
                  </a:extLst>
                </a:gridCol>
              </a:tblGrid>
              <a:tr h="203100">
                <a:tc>
                  <a:txBody>
                    <a:bodyPr/>
                    <a:lstStyle/>
                    <a:p>
                      <a:pPr algn="ctr">
                        <a:lnSpc>
                          <a:spcPts val="1600"/>
                        </a:lnSpc>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ts val="16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障がいの特性</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1988" marR="61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a:latin typeface="Meiryo UI" panose="020B0604030504040204" pitchFamily="50" charset="-128"/>
                          <a:ea typeface="Meiryo UI" panose="020B0604030504040204" pitchFamily="50" charset="-128"/>
                        </a:rPr>
                        <a:t>工事内容（令和５年度からの改修実績例）</a:t>
                      </a:r>
                      <a:endParaRPr kumimoji="1" lang="ja-JP" altLang="en-US" sz="1100" dirty="0">
                        <a:latin typeface="Meiryo UI" panose="020B0604030504040204" pitchFamily="50" charset="-128"/>
                        <a:ea typeface="Meiryo UI" panose="020B0604030504040204" pitchFamily="50" charset="-128"/>
                      </a:endParaRPr>
                    </a:p>
                  </a:txBody>
                  <a:tcPr marL="61988" marR="61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34391602"/>
                  </a:ext>
                </a:extLst>
              </a:tr>
              <a:tr h="170958">
                <a:tc>
                  <a:txBody>
                    <a:bodyPr/>
                    <a:lstStyle/>
                    <a:p>
                      <a:pPr algn="ctr">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防音</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聴覚過敏、突発的な大声</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居室等の壁や床、扉、窓の防音工事等</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6175708"/>
                  </a:ext>
                </a:extLst>
              </a:tr>
              <a:tr h="224416">
                <a:tc>
                  <a:txBody>
                    <a:bodyPr/>
                    <a:lstStyle/>
                    <a:p>
                      <a:pPr algn="ctr">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補強</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壁や窓を叩く、壁紙を剥がす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sz="1100" kern="100">
                          <a:effectLst/>
                          <a:latin typeface="游明朝" panose="02020400000000000000" pitchFamily="18" charset="-128"/>
                          <a:ea typeface="Meiryo UI" panose="020B0604030504040204" pitchFamily="50" charset="-128"/>
                          <a:cs typeface="Times New Roman" panose="02020603050405020304" pitchFamily="18" charset="0"/>
                        </a:rPr>
                        <a:t>居室の壁等のクッション材質加工、補強加工</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3527059"/>
                  </a:ext>
                </a:extLst>
              </a:tr>
              <a:tr h="194680">
                <a:tc>
                  <a:txBody>
                    <a:bodyPr/>
                    <a:lstStyle/>
                    <a:p>
                      <a:pPr algn="ctr">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手すり等</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手足の不自由、歩行の難しさ</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160" algn="just">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手すり設置、段差解消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3600706"/>
                  </a:ext>
                </a:extLst>
              </a:tr>
              <a:tr h="216024">
                <a:tc>
                  <a:txBody>
                    <a:bodyPr/>
                    <a:lstStyle/>
                    <a:p>
                      <a:pPr algn="ctr">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トイレ</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身体の不自由、トイレ動作困難</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160" algn="just">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トイレ介助のための改修、拡張</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9933795"/>
                  </a:ext>
                </a:extLst>
              </a:tr>
              <a:tr h="200940">
                <a:tc rowSpan="3">
                  <a:txBody>
                    <a:bodyPr/>
                    <a:lstStyle/>
                    <a:p>
                      <a:pPr algn="ctr">
                        <a:lnSpc>
                          <a:spcPts val="1600"/>
                        </a:lnSpc>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その他</a:t>
                      </a:r>
                      <a:r>
                        <a:rPr lang="en-US" sz="110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altLang="ja-JP" sz="1100" kern="100" dirty="0">
                          <a:effectLst/>
                          <a:latin typeface="游明朝" panose="02020400000000000000" pitchFamily="18" charset="-128"/>
                          <a:ea typeface="Meiryo UI" panose="020B0604030504040204" pitchFamily="50" charset="-128"/>
                          <a:cs typeface="Times New Roman" panose="02020603050405020304" pitchFamily="18" charset="0"/>
                        </a:rPr>
                        <a:t>突発的な行動</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pPr>
                      <a:r>
                        <a:rPr lang="ja-JP" altLang="ja-JP" sz="1100" kern="100" dirty="0">
                          <a:effectLst/>
                          <a:latin typeface="游明朝" panose="02020400000000000000" pitchFamily="18" charset="-128"/>
                          <a:ea typeface="Meiryo UI" panose="020B0604030504040204" pitchFamily="50" charset="-128"/>
                          <a:cs typeface="Times New Roman" panose="02020603050405020304" pitchFamily="18" charset="0"/>
                        </a:rPr>
                        <a:t>窓の落下防止フェンス設置、</a:t>
                      </a:r>
                      <a:endParaRPr lang="en-US" sz="1100" kern="100" dirty="0">
                        <a:effectLst/>
                        <a:latin typeface="Meiryo UI" panose="020B0604030504040204" pitchFamily="50" charset="-128"/>
                        <a:ea typeface="游明朝" panose="02020400000000000000" pitchFamily="18" charset="-128"/>
                        <a:cs typeface="Times New Roman" panose="02020603050405020304" pitchFamily="18" charset="0"/>
                      </a:endParaRPr>
                    </a:p>
                  </a:txBody>
                  <a:tcPr marL="61988" marR="61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3435449"/>
                  </a:ext>
                </a:extLst>
              </a:tr>
              <a:tr h="216024">
                <a:tc vMerge="1">
                  <a:txBody>
                    <a:bodyPr/>
                    <a:lstStyle/>
                    <a:p>
                      <a:pPr marL="787400" indent="-254000" algn="ctr">
                        <a:lnSpc>
                          <a:spcPts val="1600"/>
                        </a:lnSpc>
                      </a:pP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ts val="1600"/>
                        </a:lnSpc>
                        <a:spcBef>
                          <a:spcPts val="0"/>
                        </a:spcBef>
                        <a:spcAft>
                          <a:spcPts val="0"/>
                        </a:spcAft>
                        <a:buClrTx/>
                        <a:buSzTx/>
                        <a:buFontTx/>
                        <a:buNone/>
                        <a:tabLst/>
                        <a:defRPr/>
                      </a:pPr>
                      <a:r>
                        <a:rPr lang="ja-JP" altLang="ja-JP" sz="1100" kern="100" dirty="0">
                          <a:effectLst/>
                          <a:latin typeface="游明朝" panose="02020400000000000000" pitchFamily="18" charset="-128"/>
                          <a:ea typeface="Meiryo UI" panose="020B0604030504040204" pitchFamily="50" charset="-128"/>
                          <a:cs typeface="Times New Roman" panose="02020603050405020304" pitchFamily="18" charset="0"/>
                        </a:rPr>
                        <a:t>日光によるてんかん発作</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altLang="ja-JP" sz="1100" kern="100" dirty="0">
                          <a:effectLst/>
                          <a:latin typeface="游明朝" panose="02020400000000000000" pitchFamily="18" charset="-128"/>
                          <a:ea typeface="Meiryo UI" panose="020B0604030504040204" pitchFamily="50" charset="-128"/>
                          <a:cs typeface="Times New Roman" panose="02020603050405020304" pitchFamily="18" charset="0"/>
                        </a:rPr>
                        <a:t>窓のシーリング</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6135457"/>
                  </a:ext>
                </a:extLst>
              </a:tr>
              <a:tr h="216024">
                <a:tc vMerge="1">
                  <a:txBody>
                    <a:bodyPr/>
                    <a:lstStyle/>
                    <a:p>
                      <a:pPr marL="787400" indent="-254000" algn="ctr">
                        <a:lnSpc>
                          <a:spcPts val="1600"/>
                        </a:lnSpc>
                      </a:pP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pPr>
                      <a:r>
                        <a:rPr lang="ja-JP" altLang="ja-JP" sz="1100" kern="100" dirty="0">
                          <a:effectLst/>
                          <a:latin typeface="游明朝" panose="02020400000000000000" pitchFamily="18" charset="-128"/>
                          <a:ea typeface="Meiryo UI" panose="020B0604030504040204" pitchFamily="50" charset="-128"/>
                          <a:cs typeface="Times New Roman" panose="02020603050405020304" pitchFamily="18" charset="0"/>
                        </a:rPr>
                        <a:t>失便、こだわりによる弄便</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ts val="1600"/>
                        </a:lnSpc>
                        <a:spcBef>
                          <a:spcPts val="0"/>
                        </a:spcBef>
                        <a:spcAft>
                          <a:spcPts val="0"/>
                        </a:spcAft>
                        <a:buClrTx/>
                        <a:buSzTx/>
                        <a:buFontTx/>
                        <a:buNone/>
                        <a:tabLst/>
                        <a:defRPr/>
                      </a:pPr>
                      <a:r>
                        <a:rPr lang="ja-JP" altLang="ja-JP" sz="1100" kern="100" dirty="0">
                          <a:effectLst/>
                          <a:latin typeface="游明朝" panose="02020400000000000000" pitchFamily="18" charset="-128"/>
                          <a:ea typeface="Meiryo UI" panose="020B0604030504040204" pitchFamily="50" charset="-128"/>
                          <a:cs typeface="Times New Roman" panose="02020603050405020304" pitchFamily="18" charset="0"/>
                        </a:rPr>
                        <a:t>居室、共有部分の弄便対策工事、防水処理</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1988" marR="61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6004229"/>
                  </a:ext>
                </a:extLst>
              </a:tr>
            </a:tbl>
          </a:graphicData>
        </a:graphic>
      </p:graphicFrame>
      <p:sp>
        <p:nvSpPr>
          <p:cNvPr id="8" name="AutoShape 6">
            <a:extLst>
              <a:ext uri="{FF2B5EF4-FFF2-40B4-BE49-F238E27FC236}">
                <a16:creationId xmlns:a16="http://schemas.microsoft.com/office/drawing/2014/main" id="{A587076F-233E-42EA-8ED7-2780F9B98BDA}"/>
              </a:ext>
            </a:extLst>
          </p:cNvPr>
          <p:cNvSpPr>
            <a:spLocks noChangeArrowheads="1"/>
          </p:cNvSpPr>
          <p:nvPr/>
        </p:nvSpPr>
        <p:spPr bwMode="auto">
          <a:xfrm>
            <a:off x="5385218" y="5301208"/>
            <a:ext cx="3654297" cy="288032"/>
          </a:xfrm>
          <a:prstGeom prst="flowChartProcess">
            <a:avLst/>
          </a:prstGeom>
          <a:noFill/>
          <a:ln w="6350">
            <a:noFill/>
            <a:prstDash val="dash"/>
            <a:miter lim="800000"/>
            <a:headEnd/>
            <a:tailEnd/>
          </a:ln>
          <a:effectLst/>
        </p:spPr>
        <p:txBody>
          <a:bodyPr anchor="t"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7800" marR="0" lvl="0" indent="-177800" algn="l" defTabSz="914400" rtl="0" eaLnBrk="1" fontAlgn="auto" latinLnBrk="0" hangingPunct="1">
              <a:spcBef>
                <a:spcPts val="30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１事業所で複数の種類の工事を実施している場合</a:t>
            </a:r>
            <a:r>
              <a:rPr lang="ja-JP" altLang="en-US" sz="1100" dirty="0">
                <a:solidFill>
                  <a:prstClr val="black"/>
                </a:solidFill>
                <a:latin typeface="Meiryo UI" panose="020B0604030504040204" pitchFamily="50" charset="-128"/>
                <a:ea typeface="Meiryo UI" panose="020B0604030504040204" pitchFamily="50" charset="-128"/>
              </a:rPr>
              <a:t>もあり</a:t>
            </a:r>
            <a:endParaRPr lang="ja-JP" altLang="en-US"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373499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515</Words>
  <Application>Microsoft Office PowerPoint</Application>
  <PresentationFormat>画面に合わせる (4:3)</PresentationFormat>
  <Paragraphs>55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游明朝</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2025-07-02T23:44:05Z</dcterms:created>
  <dcterms:modified xsi:type="dcterms:W3CDTF">2025-07-02T23:44:12Z</dcterms:modified>
</cp:coreProperties>
</file>