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3"/>
  </p:notesMasterIdLst>
  <p:sldIdLst>
    <p:sldId id="270" r:id="rId2"/>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0D8E8"/>
    <a:srgbClr val="E9EDF4"/>
    <a:srgbClr val="0000FF"/>
    <a:srgbClr val="E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7AC3CCA-C797-4891-BE02-D94E43425B78}" styleName="スタイル (中間)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5A111915-BE36-4E01-A7E5-04B1672EAD32}" styleName="淡色スタイル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87" autoAdjust="0"/>
    <p:restoredTop sz="94434" autoAdjust="0"/>
  </p:normalViewPr>
  <p:slideViewPr>
    <p:cSldViewPr>
      <p:cViewPr varScale="1">
        <p:scale>
          <a:sx n="78" d="100"/>
          <a:sy n="78" d="100"/>
        </p:scale>
        <p:origin x="700" y="4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1"/>
            <a:ext cx="2949787" cy="496967"/>
          </a:xfrm>
          <a:prstGeom prst="rect">
            <a:avLst/>
          </a:prstGeom>
        </p:spPr>
        <p:txBody>
          <a:bodyPr vert="horz" lIns="91433" tIns="45717" rIns="91433" bIns="45717"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9" y="1"/>
            <a:ext cx="2949787" cy="496967"/>
          </a:xfrm>
          <a:prstGeom prst="rect">
            <a:avLst/>
          </a:prstGeom>
        </p:spPr>
        <p:txBody>
          <a:bodyPr vert="horz" lIns="91433" tIns="45717" rIns="91433" bIns="45717" rtlCol="0"/>
          <a:lstStyle>
            <a:lvl1pPr algn="r">
              <a:defRPr sz="1200"/>
            </a:lvl1pPr>
          </a:lstStyle>
          <a:p>
            <a:fld id="{005252BA-2214-449C-8EB5-EC4AE1D81467}" type="datetimeFigureOut">
              <a:rPr kumimoji="1" lang="ja-JP" altLang="en-US" smtClean="0"/>
              <a:t>2025/7/3</a:t>
            </a:fld>
            <a:endParaRPr kumimoji="1" lang="ja-JP" altLang="en-US"/>
          </a:p>
        </p:txBody>
      </p:sp>
      <p:sp>
        <p:nvSpPr>
          <p:cNvPr id="4" name="スライド イメージ プレースホルダー 3"/>
          <p:cNvSpPr>
            <a:spLocks noGrp="1" noRot="1" noChangeAspect="1"/>
          </p:cNvSpPr>
          <p:nvPr>
            <p:ph type="sldImg" idx="2"/>
          </p:nvPr>
        </p:nvSpPr>
        <p:spPr>
          <a:xfrm>
            <a:off x="919163" y="746125"/>
            <a:ext cx="4968875" cy="3725863"/>
          </a:xfrm>
          <a:prstGeom prst="rect">
            <a:avLst/>
          </a:prstGeom>
          <a:noFill/>
          <a:ln w="12700">
            <a:solidFill>
              <a:prstClr val="black"/>
            </a:solidFill>
          </a:ln>
        </p:spPr>
        <p:txBody>
          <a:bodyPr vert="horz" lIns="91433" tIns="45717" rIns="91433" bIns="45717" rtlCol="0" anchor="ctr"/>
          <a:lstStyle/>
          <a:p>
            <a:endParaRPr lang="ja-JP" altLang="en-US"/>
          </a:p>
        </p:txBody>
      </p:sp>
      <p:sp>
        <p:nvSpPr>
          <p:cNvPr id="5" name="ノート プレースホルダー 4"/>
          <p:cNvSpPr>
            <a:spLocks noGrp="1"/>
          </p:cNvSpPr>
          <p:nvPr>
            <p:ph type="body" sz="quarter" idx="3"/>
          </p:nvPr>
        </p:nvSpPr>
        <p:spPr>
          <a:xfrm>
            <a:off x="680721" y="4721185"/>
            <a:ext cx="5445760" cy="4472702"/>
          </a:xfrm>
          <a:prstGeom prst="rect">
            <a:avLst/>
          </a:prstGeom>
        </p:spPr>
        <p:txBody>
          <a:bodyPr vert="horz" lIns="91433" tIns="45717" rIns="91433" bIns="45717"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647"/>
            <a:ext cx="2949787" cy="496967"/>
          </a:xfrm>
          <a:prstGeom prst="rect">
            <a:avLst/>
          </a:prstGeom>
        </p:spPr>
        <p:txBody>
          <a:bodyPr vert="horz" lIns="91433" tIns="45717" rIns="91433" bIns="45717"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9" y="9440647"/>
            <a:ext cx="2949787" cy="496967"/>
          </a:xfrm>
          <a:prstGeom prst="rect">
            <a:avLst/>
          </a:prstGeom>
        </p:spPr>
        <p:txBody>
          <a:bodyPr vert="horz" lIns="91433" tIns="45717" rIns="91433" bIns="45717" rtlCol="0" anchor="b"/>
          <a:lstStyle>
            <a:lvl1pPr algn="r">
              <a:defRPr sz="1200"/>
            </a:lvl1pPr>
          </a:lstStyle>
          <a:p>
            <a:fld id="{F5C0CDCA-636B-4F4B-A567-C7BA73AA0095}" type="slidenum">
              <a:rPr kumimoji="1" lang="ja-JP" altLang="en-US" smtClean="0"/>
              <a:t>‹#›</a:t>
            </a:fld>
            <a:endParaRPr kumimoji="1" lang="ja-JP" altLang="en-US"/>
          </a:p>
        </p:txBody>
      </p:sp>
    </p:spTree>
    <p:extLst>
      <p:ext uri="{BB962C8B-B14F-4D97-AF65-F5344CB8AC3E}">
        <p14:creationId xmlns:p14="http://schemas.microsoft.com/office/powerpoint/2010/main" val="392487175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44C44990-B191-44FF-908E-CD5C61C97783}" type="datetime1">
              <a:rPr kumimoji="1" lang="ja-JP" altLang="en-US" smtClean="0"/>
              <a:t>2025/7/3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C2C60DF-5D73-46A2-8FFF-B4A756D3B2D0}" type="slidenum">
              <a:rPr kumimoji="1" lang="ja-JP" altLang="en-US" smtClean="0"/>
              <a:t>‹#›</a:t>
            </a:fld>
            <a:endParaRPr kumimoji="1" lang="ja-JP" altLang="en-US"/>
          </a:p>
        </p:txBody>
      </p:sp>
    </p:spTree>
    <p:extLst>
      <p:ext uri="{BB962C8B-B14F-4D97-AF65-F5344CB8AC3E}">
        <p14:creationId xmlns:p14="http://schemas.microsoft.com/office/powerpoint/2010/main" val="29000573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6F5CAE68-DF1D-4A3B-B4C8-841469085435}" type="datetime1">
              <a:rPr kumimoji="1" lang="ja-JP" altLang="en-US" smtClean="0"/>
              <a:t>2025/7/3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C2C60DF-5D73-46A2-8FFF-B4A756D3B2D0}" type="slidenum">
              <a:rPr kumimoji="1" lang="ja-JP" altLang="en-US" smtClean="0"/>
              <a:t>‹#›</a:t>
            </a:fld>
            <a:endParaRPr kumimoji="1" lang="ja-JP" altLang="en-US"/>
          </a:p>
        </p:txBody>
      </p:sp>
    </p:spTree>
    <p:extLst>
      <p:ext uri="{BB962C8B-B14F-4D97-AF65-F5344CB8AC3E}">
        <p14:creationId xmlns:p14="http://schemas.microsoft.com/office/powerpoint/2010/main" val="8533318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E8CBD97C-F995-4932-ABDF-B20E3D61BD50}" type="datetime1">
              <a:rPr kumimoji="1" lang="ja-JP" altLang="en-US" smtClean="0"/>
              <a:t>2025/7/3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C2C60DF-5D73-46A2-8FFF-B4A756D3B2D0}" type="slidenum">
              <a:rPr kumimoji="1" lang="ja-JP" altLang="en-US" smtClean="0"/>
              <a:t>‹#›</a:t>
            </a:fld>
            <a:endParaRPr kumimoji="1" lang="ja-JP" altLang="en-US"/>
          </a:p>
        </p:txBody>
      </p:sp>
    </p:spTree>
    <p:extLst>
      <p:ext uri="{BB962C8B-B14F-4D97-AF65-F5344CB8AC3E}">
        <p14:creationId xmlns:p14="http://schemas.microsoft.com/office/powerpoint/2010/main" val="36930467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B4A44DC7-CFC5-44D6-8028-927A1CC03337}" type="datetime1">
              <a:rPr kumimoji="1" lang="ja-JP" altLang="en-US" smtClean="0"/>
              <a:t>2025/7/3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C2C60DF-5D73-46A2-8FFF-B4A756D3B2D0}" type="slidenum">
              <a:rPr kumimoji="1" lang="ja-JP" altLang="en-US" smtClean="0"/>
              <a:t>‹#›</a:t>
            </a:fld>
            <a:endParaRPr kumimoji="1" lang="ja-JP" altLang="en-US"/>
          </a:p>
        </p:txBody>
      </p:sp>
    </p:spTree>
    <p:extLst>
      <p:ext uri="{BB962C8B-B14F-4D97-AF65-F5344CB8AC3E}">
        <p14:creationId xmlns:p14="http://schemas.microsoft.com/office/powerpoint/2010/main" val="24787623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F7EA6779-2EDE-4EE9-B2E0-8016CC5F3D13}" type="datetime1">
              <a:rPr kumimoji="1" lang="ja-JP" altLang="en-US" smtClean="0"/>
              <a:t>2025/7/3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C2C60DF-5D73-46A2-8FFF-B4A756D3B2D0}" type="slidenum">
              <a:rPr kumimoji="1" lang="ja-JP" altLang="en-US" smtClean="0"/>
              <a:t>‹#›</a:t>
            </a:fld>
            <a:endParaRPr kumimoji="1" lang="ja-JP" altLang="en-US"/>
          </a:p>
        </p:txBody>
      </p:sp>
    </p:spTree>
    <p:extLst>
      <p:ext uri="{BB962C8B-B14F-4D97-AF65-F5344CB8AC3E}">
        <p14:creationId xmlns:p14="http://schemas.microsoft.com/office/powerpoint/2010/main" val="12873384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A4BB9FF4-3CA3-481E-AC8A-2DA11F807245}" type="datetime1">
              <a:rPr kumimoji="1" lang="ja-JP" altLang="en-US" smtClean="0"/>
              <a:t>2025/7/3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C2C60DF-5D73-46A2-8FFF-B4A756D3B2D0}" type="slidenum">
              <a:rPr kumimoji="1" lang="ja-JP" altLang="en-US" smtClean="0"/>
              <a:t>‹#›</a:t>
            </a:fld>
            <a:endParaRPr kumimoji="1" lang="ja-JP" altLang="en-US"/>
          </a:p>
        </p:txBody>
      </p:sp>
    </p:spTree>
    <p:extLst>
      <p:ext uri="{BB962C8B-B14F-4D97-AF65-F5344CB8AC3E}">
        <p14:creationId xmlns:p14="http://schemas.microsoft.com/office/powerpoint/2010/main" val="5829794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18072A7C-5CA8-4A04-B6D3-4A79AB67A3F2}" type="datetime1">
              <a:rPr kumimoji="1" lang="ja-JP" altLang="en-US" smtClean="0"/>
              <a:t>2025/7/3</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1C2C60DF-5D73-46A2-8FFF-B4A756D3B2D0}" type="slidenum">
              <a:rPr kumimoji="1" lang="ja-JP" altLang="en-US" smtClean="0"/>
              <a:t>‹#›</a:t>
            </a:fld>
            <a:endParaRPr kumimoji="1" lang="ja-JP" altLang="en-US"/>
          </a:p>
        </p:txBody>
      </p:sp>
    </p:spTree>
    <p:extLst>
      <p:ext uri="{BB962C8B-B14F-4D97-AF65-F5344CB8AC3E}">
        <p14:creationId xmlns:p14="http://schemas.microsoft.com/office/powerpoint/2010/main" val="19532130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762A5165-AE32-4DFC-B3DB-0A5EC32549A1}" type="datetime1">
              <a:rPr kumimoji="1" lang="ja-JP" altLang="en-US" smtClean="0"/>
              <a:t>2025/7/3</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1C2C60DF-5D73-46A2-8FFF-B4A756D3B2D0}" type="slidenum">
              <a:rPr kumimoji="1" lang="ja-JP" altLang="en-US" smtClean="0"/>
              <a:t>‹#›</a:t>
            </a:fld>
            <a:endParaRPr kumimoji="1" lang="ja-JP" altLang="en-US"/>
          </a:p>
        </p:txBody>
      </p:sp>
    </p:spTree>
    <p:extLst>
      <p:ext uri="{BB962C8B-B14F-4D97-AF65-F5344CB8AC3E}">
        <p14:creationId xmlns:p14="http://schemas.microsoft.com/office/powerpoint/2010/main" val="34029266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26A0DA09-063E-4394-935A-FDA93ECAF335}" type="datetime1">
              <a:rPr kumimoji="1" lang="ja-JP" altLang="en-US" smtClean="0"/>
              <a:t>2025/7/3</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1C2C60DF-5D73-46A2-8FFF-B4A756D3B2D0}" type="slidenum">
              <a:rPr kumimoji="1" lang="ja-JP" altLang="en-US" smtClean="0"/>
              <a:t>‹#›</a:t>
            </a:fld>
            <a:endParaRPr kumimoji="1" lang="ja-JP" altLang="en-US"/>
          </a:p>
        </p:txBody>
      </p:sp>
    </p:spTree>
    <p:extLst>
      <p:ext uri="{BB962C8B-B14F-4D97-AF65-F5344CB8AC3E}">
        <p14:creationId xmlns:p14="http://schemas.microsoft.com/office/powerpoint/2010/main" val="30783628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BF9CC58A-5E16-4063-84BB-CB94814E850A}" type="datetime1">
              <a:rPr kumimoji="1" lang="ja-JP" altLang="en-US" smtClean="0"/>
              <a:t>2025/7/3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C2C60DF-5D73-46A2-8FFF-B4A756D3B2D0}" type="slidenum">
              <a:rPr kumimoji="1" lang="ja-JP" altLang="en-US" smtClean="0"/>
              <a:t>‹#›</a:t>
            </a:fld>
            <a:endParaRPr kumimoji="1" lang="ja-JP" altLang="en-US"/>
          </a:p>
        </p:txBody>
      </p:sp>
    </p:spTree>
    <p:extLst>
      <p:ext uri="{BB962C8B-B14F-4D97-AF65-F5344CB8AC3E}">
        <p14:creationId xmlns:p14="http://schemas.microsoft.com/office/powerpoint/2010/main" val="23025461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C77A0724-2BC3-4E92-B661-077C20E9E87E}" type="datetime1">
              <a:rPr kumimoji="1" lang="ja-JP" altLang="en-US" smtClean="0"/>
              <a:t>2025/7/3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C2C60DF-5D73-46A2-8FFF-B4A756D3B2D0}" type="slidenum">
              <a:rPr kumimoji="1" lang="ja-JP" altLang="en-US" smtClean="0"/>
              <a:t>‹#›</a:t>
            </a:fld>
            <a:endParaRPr kumimoji="1" lang="ja-JP" altLang="en-US"/>
          </a:p>
        </p:txBody>
      </p:sp>
    </p:spTree>
    <p:extLst>
      <p:ext uri="{BB962C8B-B14F-4D97-AF65-F5344CB8AC3E}">
        <p14:creationId xmlns:p14="http://schemas.microsoft.com/office/powerpoint/2010/main" val="20230640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E79376D-9F3B-4D25-B378-A0F17775B954}" type="datetime1">
              <a:rPr kumimoji="1" lang="ja-JP" altLang="en-US" smtClean="0"/>
              <a:t>2025/7/3</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C2C60DF-5D73-46A2-8FFF-B4A756D3B2D0}" type="slidenum">
              <a:rPr kumimoji="1" lang="ja-JP" altLang="en-US" smtClean="0"/>
              <a:t>‹#›</a:t>
            </a:fld>
            <a:endParaRPr kumimoji="1" lang="ja-JP" altLang="en-US"/>
          </a:p>
        </p:txBody>
      </p:sp>
    </p:spTree>
    <p:extLst>
      <p:ext uri="{BB962C8B-B14F-4D97-AF65-F5344CB8AC3E}">
        <p14:creationId xmlns:p14="http://schemas.microsoft.com/office/powerpoint/2010/main" val="22143517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表 6"/>
          <p:cNvGraphicFramePr>
            <a:graphicFrameLocks noGrp="1"/>
          </p:cNvGraphicFramePr>
          <p:nvPr>
            <p:extLst>
              <p:ext uri="{D42A27DB-BD31-4B8C-83A1-F6EECF244321}">
                <p14:modId xmlns:p14="http://schemas.microsoft.com/office/powerpoint/2010/main" val="2972157851"/>
              </p:ext>
            </p:extLst>
          </p:nvPr>
        </p:nvGraphicFramePr>
        <p:xfrm>
          <a:off x="25564" y="44624"/>
          <a:ext cx="9086562" cy="6725153"/>
        </p:xfrm>
        <a:graphic>
          <a:graphicData uri="http://schemas.openxmlformats.org/drawingml/2006/table">
            <a:tbl>
              <a:tblPr firstRow="1" bandRow="1">
                <a:tableStyleId>{5A111915-BE36-4E01-A7E5-04B1672EAD32}</a:tableStyleId>
              </a:tblPr>
              <a:tblGrid>
                <a:gridCol w="9086562">
                  <a:extLst>
                    <a:ext uri="{9D8B030D-6E8A-4147-A177-3AD203B41FA5}">
                      <a16:colId xmlns:a16="http://schemas.microsoft.com/office/drawing/2014/main" val="3114873037"/>
                    </a:ext>
                  </a:extLst>
                </a:gridCol>
              </a:tblGrid>
              <a:tr h="370837">
                <a:tc>
                  <a:txBody>
                    <a:bodyPr/>
                    <a:lstStyle/>
                    <a:p>
                      <a:pPr algn="ctr"/>
                      <a:r>
                        <a:rPr kumimoji="1" lang="ja-JP" altLang="en-US" sz="1600" dirty="0"/>
                        <a:t>大阪府重度障がい者グループホーム等整備事業費補助金（福祉基金事業）</a:t>
                      </a:r>
                      <a:endParaRPr kumimoji="1" lang="ja-JP" altLang="en-US" sz="1600" dirty="0">
                        <a:latin typeface="Meiryo UI" panose="020B0604030504040204" pitchFamily="50" charset="-128"/>
                        <a:ea typeface="Meiryo UI" panose="020B0604030504040204" pitchFamily="50" charset="-128"/>
                      </a:endParaRPr>
                    </a:p>
                  </a:txBody>
                  <a:tcPr>
                    <a:solidFill>
                      <a:srgbClr val="0070C0"/>
                    </a:solidFill>
                  </a:tcPr>
                </a:tc>
                <a:extLst>
                  <a:ext uri="{0D108BD9-81ED-4DB2-BD59-A6C34878D82A}">
                    <a16:rowId xmlns:a16="http://schemas.microsoft.com/office/drawing/2014/main" val="2118333835"/>
                  </a:ext>
                </a:extLst>
              </a:tr>
              <a:tr h="6354316">
                <a:tc>
                  <a:txBody>
                    <a:bodyPr/>
                    <a:lstStyle/>
                    <a:p>
                      <a:pPr>
                        <a:spcBef>
                          <a:spcPts val="300"/>
                        </a:spcBef>
                      </a:pPr>
                      <a:r>
                        <a:rPr kumimoji="1" lang="en-US" altLang="ja-JP" sz="1200" dirty="0">
                          <a:latin typeface="Meiryo UI" panose="020B0604030504040204" pitchFamily="50" charset="-128"/>
                          <a:ea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rPr>
                        <a:t>事業目的</a:t>
                      </a:r>
                      <a:r>
                        <a:rPr kumimoji="1" lang="en-US" altLang="ja-JP" sz="1200" dirty="0">
                          <a:latin typeface="Meiryo UI" panose="020B0604030504040204" pitchFamily="50" charset="-128"/>
                          <a:ea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rPr>
                        <a:t>　　</a:t>
                      </a:r>
                      <a:r>
                        <a:rPr kumimoji="1" lang="ja-JP" altLang="en-US" sz="1200" dirty="0" err="1">
                          <a:latin typeface="Meiryo UI" panose="020B0604030504040204" pitchFamily="50" charset="-128"/>
                          <a:ea typeface="Meiryo UI" panose="020B0604030504040204" pitchFamily="50" charset="-128"/>
                        </a:rPr>
                        <a:t>重度障がい</a:t>
                      </a:r>
                      <a:r>
                        <a:rPr kumimoji="1" lang="ja-JP" altLang="en-US" sz="1200" dirty="0">
                          <a:latin typeface="Meiryo UI" panose="020B0604030504040204" pitchFamily="50" charset="-128"/>
                          <a:ea typeface="Meiryo UI" panose="020B0604030504040204" pitchFamily="50" charset="-128"/>
                        </a:rPr>
                        <a:t>者の地域移行をより推進していく観点から、重度障がい者の地域生活を支援するグループホーム、短期入所事業所を</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　　　　　　　　　</a:t>
                      </a:r>
                      <a:r>
                        <a:rPr kumimoji="1" lang="ja-JP" altLang="en-US" sz="1200" baseline="0" dirty="0">
                          <a:latin typeface="Meiryo UI" panose="020B0604030504040204" pitchFamily="50" charset="-128"/>
                          <a:ea typeface="Meiryo UI" panose="020B0604030504040204" pitchFamily="50" charset="-128"/>
                        </a:rPr>
                        <a:t> </a:t>
                      </a:r>
                      <a:r>
                        <a:rPr kumimoji="1" lang="ja-JP" altLang="en-US" sz="1200" dirty="0">
                          <a:latin typeface="Meiryo UI" panose="020B0604030504040204" pitchFamily="50" charset="-128"/>
                          <a:ea typeface="Meiryo UI" panose="020B0604030504040204" pitchFamily="50" charset="-128"/>
                        </a:rPr>
                        <a:t>拡充するため、事業者に対して、受入れに必要な環境整備に係る費用を助成。</a:t>
                      </a:r>
                    </a:p>
                    <a:p>
                      <a:pPr>
                        <a:spcBef>
                          <a:spcPts val="600"/>
                        </a:spcBef>
                      </a:pPr>
                      <a:r>
                        <a:rPr kumimoji="1" lang="en-US" altLang="ja-JP" sz="1200" dirty="0">
                          <a:latin typeface="Meiryo UI" panose="020B0604030504040204" pitchFamily="50" charset="-128"/>
                          <a:ea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rPr>
                        <a:t>事業内容</a:t>
                      </a:r>
                      <a:r>
                        <a:rPr kumimoji="1" lang="en-US" altLang="ja-JP" sz="1200" dirty="0">
                          <a:latin typeface="Meiryo UI" panose="020B0604030504040204" pitchFamily="50" charset="-128"/>
                          <a:ea typeface="Meiryo UI" panose="020B0604030504040204" pitchFamily="50" charset="-128"/>
                        </a:rPr>
                        <a:t>】</a:t>
                      </a:r>
                    </a:p>
                    <a:p>
                      <a:pPr>
                        <a:spcBef>
                          <a:spcPts val="300"/>
                        </a:spcBef>
                      </a:pPr>
                      <a:r>
                        <a:rPr kumimoji="1" lang="ja-JP" altLang="en-US" sz="1200" dirty="0">
                          <a:latin typeface="Meiryo UI" panose="020B0604030504040204" pitchFamily="50" charset="-128"/>
                          <a:ea typeface="Meiryo UI" panose="020B0604030504040204" pitchFamily="50" charset="-128"/>
                        </a:rPr>
                        <a:t>　補助対象：社会福祉法人、医療法人、公益法人、一般法人、</a:t>
                      </a:r>
                      <a:r>
                        <a:rPr kumimoji="1" lang="en-US" altLang="ja-JP" sz="1200" dirty="0">
                          <a:latin typeface="Meiryo UI" panose="020B0604030504040204" pitchFamily="50" charset="-128"/>
                          <a:ea typeface="Meiryo UI" panose="020B0604030504040204" pitchFamily="50" charset="-128"/>
                        </a:rPr>
                        <a:t>NPO</a:t>
                      </a:r>
                      <a:r>
                        <a:rPr kumimoji="1" lang="ja-JP" altLang="en-US" sz="1200" dirty="0" err="1">
                          <a:latin typeface="Meiryo UI" panose="020B0604030504040204" pitchFamily="50" charset="-128"/>
                          <a:ea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rPr>
                        <a:t>株式会社等が運営する既存のグループホーム及び短期入所事業所</a:t>
                      </a:r>
                    </a:p>
                    <a:p>
                      <a:pPr>
                        <a:spcBef>
                          <a:spcPts val="600"/>
                        </a:spcBef>
                      </a:pPr>
                      <a:r>
                        <a:rPr kumimoji="1" lang="ja-JP" altLang="en-US" sz="1200" dirty="0">
                          <a:latin typeface="Meiryo UI" panose="020B0604030504040204" pitchFamily="50" charset="-128"/>
                          <a:ea typeface="Meiryo UI" panose="020B0604030504040204" pitchFamily="50" charset="-128"/>
                        </a:rPr>
                        <a:t>　補助要件：</a:t>
                      </a:r>
                      <a:r>
                        <a:rPr kumimoji="1" lang="ja-JP" altLang="en-US" sz="1200" dirty="0" err="1">
                          <a:latin typeface="Meiryo UI" panose="020B0604030504040204" pitchFamily="50" charset="-128"/>
                          <a:ea typeface="Meiryo UI" panose="020B0604030504040204" pitchFamily="50" charset="-128"/>
                        </a:rPr>
                        <a:t>重度障がい</a:t>
                      </a:r>
                      <a:r>
                        <a:rPr kumimoji="1" lang="ja-JP" altLang="en-US" sz="1200" dirty="0">
                          <a:latin typeface="Meiryo UI" panose="020B0604030504040204" pitchFamily="50" charset="-128"/>
                          <a:ea typeface="Meiryo UI" panose="020B0604030504040204" pitchFamily="50" charset="-128"/>
                        </a:rPr>
                        <a:t>者（障がい支援区分５以上）の受入れに必要な環境整備</a:t>
                      </a:r>
                    </a:p>
                    <a:p>
                      <a:r>
                        <a:rPr kumimoji="1" lang="ja-JP" altLang="en-US" sz="1200" dirty="0">
                          <a:latin typeface="Meiryo UI" panose="020B0604030504040204" pitchFamily="50" charset="-128"/>
                          <a:ea typeface="Meiryo UI" panose="020B0604030504040204" pitchFamily="50" charset="-128"/>
                        </a:rPr>
                        <a:t>　　　　　　　　　</a:t>
                      </a:r>
                      <a:r>
                        <a:rPr kumimoji="1" lang="en-US" altLang="ja-JP" sz="1200" dirty="0">
                          <a:latin typeface="Meiryo UI" panose="020B0604030504040204" pitchFamily="50" charset="-128"/>
                          <a:ea typeface="Meiryo UI" panose="020B0604030504040204" pitchFamily="50" charset="-128"/>
                        </a:rPr>
                        <a:t>※</a:t>
                      </a:r>
                      <a:r>
                        <a:rPr kumimoji="1" lang="ja-JP" altLang="en-US" sz="1200" dirty="0" err="1">
                          <a:latin typeface="Meiryo UI" panose="020B0604030504040204" pitchFamily="50" charset="-128"/>
                          <a:ea typeface="Meiryo UI" panose="020B0604030504040204" pitchFamily="50" charset="-128"/>
                        </a:rPr>
                        <a:t>障がい</a:t>
                      </a:r>
                      <a:r>
                        <a:rPr kumimoji="1" lang="ja-JP" altLang="en-US" sz="1200" dirty="0">
                          <a:latin typeface="Meiryo UI" panose="020B0604030504040204" pitchFamily="50" charset="-128"/>
                          <a:ea typeface="Meiryo UI" panose="020B0604030504040204" pitchFamily="50" charset="-128"/>
                        </a:rPr>
                        <a:t>支援区分：障がいの多様な特性その他心身の状態に応じて必要とされる標準的な支援の度合を総合的に示すもの</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　　　　　　　　　　</a:t>
                      </a:r>
                      <a:r>
                        <a:rPr kumimoji="1" lang="ja-JP" altLang="en-US" sz="1200" baseline="0" dirty="0">
                          <a:latin typeface="Meiryo UI" panose="020B0604030504040204" pitchFamily="50" charset="-128"/>
                          <a:ea typeface="Meiryo UI" panose="020B0604030504040204" pitchFamily="50" charset="-128"/>
                        </a:rPr>
                        <a:t> </a:t>
                      </a:r>
                      <a:r>
                        <a:rPr kumimoji="1" lang="ja-JP" altLang="en-US" sz="1200" dirty="0">
                          <a:latin typeface="Meiryo UI" panose="020B0604030504040204" pitchFamily="50" charset="-128"/>
                          <a:ea typeface="Meiryo UI" panose="020B0604030504040204" pitchFamily="50" charset="-128"/>
                        </a:rPr>
                        <a:t>として厚生労働省令で定める区分（</a:t>
                      </a:r>
                      <a:r>
                        <a:rPr kumimoji="1" lang="en-US" altLang="ja-JP" sz="1200" dirty="0">
                          <a:latin typeface="Meiryo UI" panose="020B0604030504040204" pitchFamily="50" charset="-128"/>
                          <a:ea typeface="Meiryo UI" panose="020B0604030504040204" pitchFamily="50" charset="-128"/>
                        </a:rPr>
                        <a:t>1</a:t>
                      </a:r>
                      <a:r>
                        <a:rPr kumimoji="1" lang="ja-JP" altLang="en-US" sz="1200" dirty="0">
                          <a:latin typeface="Meiryo UI" panose="020B0604030504040204" pitchFamily="50" charset="-128"/>
                          <a:ea typeface="Meiryo UI" panose="020B0604030504040204" pitchFamily="50" charset="-128"/>
                        </a:rPr>
                        <a:t>～</a:t>
                      </a:r>
                      <a:r>
                        <a:rPr kumimoji="1" lang="en-US" altLang="ja-JP" sz="1200" dirty="0">
                          <a:latin typeface="Meiryo UI" panose="020B0604030504040204" pitchFamily="50" charset="-128"/>
                          <a:ea typeface="Meiryo UI" panose="020B0604030504040204" pitchFamily="50" charset="-128"/>
                        </a:rPr>
                        <a:t>6</a:t>
                      </a:r>
                      <a:r>
                        <a:rPr kumimoji="1" lang="ja-JP" altLang="en-US" sz="1200" dirty="0">
                          <a:latin typeface="Meiryo UI" panose="020B0604030504040204" pitchFamily="50" charset="-128"/>
                          <a:ea typeface="Meiryo UI" panose="020B0604030504040204" pitchFamily="50" charset="-128"/>
                        </a:rPr>
                        <a:t>区分で数字が大きいほど必要とされる支援の度合いが高い）</a:t>
                      </a:r>
                    </a:p>
                    <a:p>
                      <a:pPr>
                        <a:spcBef>
                          <a:spcPts val="600"/>
                        </a:spcBef>
                      </a:pPr>
                      <a:r>
                        <a:rPr kumimoji="1" lang="ja-JP" altLang="en-US" sz="1200" dirty="0">
                          <a:latin typeface="Meiryo UI" panose="020B0604030504040204" pitchFamily="50" charset="-128"/>
                          <a:ea typeface="Meiryo UI" panose="020B0604030504040204" pitchFamily="50" charset="-128"/>
                        </a:rPr>
                        <a:t>　対象経費：</a:t>
                      </a:r>
                      <a:r>
                        <a:rPr kumimoji="1" lang="ja-JP" altLang="en-US" sz="1200" dirty="0" err="1">
                          <a:latin typeface="Meiryo UI" panose="020B0604030504040204" pitchFamily="50" charset="-128"/>
                          <a:ea typeface="Meiryo UI" panose="020B0604030504040204" pitchFamily="50" charset="-128"/>
                        </a:rPr>
                        <a:t>障がい</a:t>
                      </a:r>
                      <a:r>
                        <a:rPr kumimoji="1" lang="ja-JP" altLang="en-US" sz="1200" dirty="0">
                          <a:latin typeface="Meiryo UI" panose="020B0604030504040204" pitchFamily="50" charset="-128"/>
                          <a:ea typeface="Meiryo UI" panose="020B0604030504040204" pitchFamily="50" charset="-128"/>
                        </a:rPr>
                        <a:t>特性に応じた居室及び共用部分の改修に係る工事費等</a:t>
                      </a:r>
                    </a:p>
                    <a:p>
                      <a:r>
                        <a:rPr kumimoji="1" lang="ja-JP" altLang="en-US" sz="1200" dirty="0">
                          <a:latin typeface="Meiryo UI" panose="020B0604030504040204" pitchFamily="50" charset="-128"/>
                          <a:ea typeface="Meiryo UI" panose="020B0604030504040204" pitchFamily="50" charset="-128"/>
                        </a:rPr>
                        <a:t>　　　　　　　　　</a:t>
                      </a:r>
                      <a:r>
                        <a:rPr kumimoji="1" lang="en-US" altLang="ja-JP" sz="1200" dirty="0">
                          <a:latin typeface="Meiryo UI" panose="020B0604030504040204" pitchFamily="50" charset="-128"/>
                          <a:ea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rPr>
                        <a:t>例：床や壁の防音工事、クッション性の高い材質への改修、段差の解消　等</a:t>
                      </a:r>
                      <a:endParaRPr kumimoji="1" lang="en-US" altLang="ja-JP" sz="1200" dirty="0">
                        <a:latin typeface="Meiryo UI" panose="020B0604030504040204" pitchFamily="50" charset="-128"/>
                        <a:ea typeface="Meiryo UI" panose="020B0604030504040204" pitchFamily="50" charset="-128"/>
                      </a:endParaRPr>
                    </a:p>
                    <a:p>
                      <a:r>
                        <a:rPr kumimoji="1" lang="en-US" altLang="ja-JP" sz="1200" dirty="0">
                          <a:latin typeface="Meiryo UI" panose="020B0604030504040204" pitchFamily="50" charset="-128"/>
                          <a:ea typeface="Meiryo UI" panose="020B0604030504040204" pitchFamily="50" charset="-128"/>
                        </a:rPr>
                        <a:t>     </a:t>
                      </a:r>
                      <a:r>
                        <a:rPr kumimoji="1" lang="ja-JP" altLang="en-US" sz="1200" dirty="0">
                          <a:latin typeface="Meiryo UI" panose="020B0604030504040204" pitchFamily="50" charset="-128"/>
                          <a:ea typeface="Meiryo UI" panose="020B0604030504040204" pitchFamily="50" charset="-128"/>
                        </a:rPr>
                        <a:t>　　　　　　　　　　　国や府内市町村の補助事業の対象となっていないもの</a:t>
                      </a:r>
                    </a:p>
                    <a:p>
                      <a:pPr>
                        <a:spcBef>
                          <a:spcPts val="600"/>
                        </a:spcBef>
                      </a:pPr>
                      <a:r>
                        <a:rPr kumimoji="1" lang="ja-JP" altLang="en-US" sz="1200" dirty="0">
                          <a:latin typeface="Meiryo UI" panose="020B0604030504040204" pitchFamily="50" charset="-128"/>
                          <a:ea typeface="Meiryo UI" panose="020B0604030504040204" pitchFamily="50" charset="-128"/>
                        </a:rPr>
                        <a:t>　補助率等：補助率</a:t>
                      </a:r>
                      <a:r>
                        <a:rPr kumimoji="1" lang="en-US" altLang="ja-JP" sz="1200" dirty="0">
                          <a:latin typeface="Meiryo UI" panose="020B0604030504040204" pitchFamily="50" charset="-128"/>
                          <a:ea typeface="Meiryo UI" panose="020B0604030504040204" pitchFamily="50" charset="-128"/>
                        </a:rPr>
                        <a:t>10</a:t>
                      </a:r>
                      <a:r>
                        <a:rPr kumimoji="1" lang="ja-JP" altLang="en-US" sz="1200" dirty="0">
                          <a:latin typeface="Meiryo UI" panose="020B0604030504040204" pitchFamily="50" charset="-128"/>
                          <a:ea typeface="Meiryo UI" panose="020B0604030504040204" pitchFamily="50" charset="-128"/>
                        </a:rPr>
                        <a:t>／</a:t>
                      </a:r>
                      <a:r>
                        <a:rPr kumimoji="1" lang="en-US" altLang="ja-JP" sz="1200" dirty="0">
                          <a:latin typeface="Meiryo UI" panose="020B0604030504040204" pitchFamily="50" charset="-128"/>
                          <a:ea typeface="Meiryo UI" panose="020B0604030504040204" pitchFamily="50" charset="-128"/>
                        </a:rPr>
                        <a:t>10</a:t>
                      </a:r>
                      <a:r>
                        <a:rPr kumimoji="1" lang="ja-JP" altLang="en-US" sz="1200" dirty="0">
                          <a:latin typeface="Meiryo UI" panose="020B0604030504040204" pitchFamily="50" charset="-128"/>
                          <a:ea typeface="Meiryo UI" panose="020B0604030504040204" pitchFamily="50" charset="-128"/>
                        </a:rPr>
                        <a:t>　　補助上限</a:t>
                      </a:r>
                      <a:r>
                        <a:rPr kumimoji="1" lang="en-US" altLang="ja-JP" sz="1200" dirty="0">
                          <a:latin typeface="Meiryo UI" panose="020B0604030504040204" pitchFamily="50" charset="-128"/>
                          <a:ea typeface="Meiryo UI" panose="020B0604030504040204" pitchFamily="50" charset="-128"/>
                        </a:rPr>
                        <a:t>180</a:t>
                      </a:r>
                      <a:r>
                        <a:rPr kumimoji="1" lang="ja-JP" altLang="en-US" sz="1200" dirty="0">
                          <a:latin typeface="Meiryo UI" panose="020B0604030504040204" pitchFamily="50" charset="-128"/>
                          <a:ea typeface="Meiryo UI" panose="020B0604030504040204" pitchFamily="50" charset="-128"/>
                        </a:rPr>
                        <a:t>万円／</a:t>
                      </a:r>
                      <a:r>
                        <a:rPr kumimoji="1" lang="en-US" altLang="ja-JP" sz="1200" dirty="0">
                          <a:latin typeface="Meiryo UI" panose="020B0604030504040204" pitchFamily="50" charset="-128"/>
                          <a:ea typeface="Meiryo UI" panose="020B0604030504040204" pitchFamily="50" charset="-128"/>
                        </a:rPr>
                        <a:t>1</a:t>
                      </a:r>
                      <a:r>
                        <a:rPr kumimoji="1" lang="ja-JP" altLang="en-US" sz="1200" dirty="0">
                          <a:latin typeface="Meiryo UI" panose="020B0604030504040204" pitchFamily="50" charset="-128"/>
                          <a:ea typeface="Meiryo UI" panose="020B0604030504040204" pitchFamily="50" charset="-128"/>
                        </a:rPr>
                        <a:t>事業所あたり</a:t>
                      </a:r>
                      <a:endParaRPr kumimoji="1" lang="en-US" altLang="ja-JP" sz="12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600"/>
                        </a:spcBef>
                        <a:spcAft>
                          <a:spcPts val="0"/>
                        </a:spcAft>
                        <a:buClrTx/>
                        <a:buSzTx/>
                        <a:buFontTx/>
                        <a:buNone/>
                        <a:tabLst/>
                        <a:defRPr/>
                      </a:pPr>
                      <a:r>
                        <a:rPr kumimoji="1" lang="en-US" altLang="ja-JP" sz="1200" b="0" dirty="0">
                          <a:solidFill>
                            <a:schemeClr val="tx1"/>
                          </a:solidFill>
                          <a:latin typeface="Meiryo UI" panose="020B0604030504040204" pitchFamily="50" charset="-128"/>
                          <a:ea typeface="Meiryo UI" panose="020B0604030504040204" pitchFamily="50" charset="-128"/>
                        </a:rPr>
                        <a:t>【</a:t>
                      </a:r>
                      <a:r>
                        <a:rPr kumimoji="1" lang="ja-JP" altLang="en-US" sz="1200" b="0" dirty="0">
                          <a:solidFill>
                            <a:schemeClr val="tx1"/>
                          </a:solidFill>
                          <a:latin typeface="Meiryo UI" panose="020B0604030504040204" pitchFamily="50" charset="-128"/>
                          <a:ea typeface="Meiryo UI" panose="020B0604030504040204" pitchFamily="50" charset="-128"/>
                        </a:rPr>
                        <a:t>令和６年度事業実績</a:t>
                      </a:r>
                      <a:r>
                        <a:rPr kumimoji="1" lang="en-US" altLang="ja-JP" sz="1200" b="0" dirty="0">
                          <a:solidFill>
                            <a:schemeClr val="tx1"/>
                          </a:solidFill>
                          <a:latin typeface="Meiryo UI" panose="020B0604030504040204" pitchFamily="50" charset="-128"/>
                          <a:ea typeface="Meiryo UI" panose="020B0604030504040204" pitchFamily="50" charset="-128"/>
                        </a:rPr>
                        <a:t>】</a:t>
                      </a:r>
                    </a:p>
                    <a:p>
                      <a:r>
                        <a:rPr kumimoji="1" lang="ja-JP" altLang="en-US" sz="1200" dirty="0">
                          <a:latin typeface="Meiryo UI" panose="020B0604030504040204" pitchFamily="50" charset="-128"/>
                          <a:ea typeface="Meiryo UI" panose="020B0604030504040204" pitchFamily="50" charset="-128"/>
                        </a:rPr>
                        <a:t>　協議申請件数：</a:t>
                      </a:r>
                      <a:r>
                        <a:rPr kumimoji="1" lang="ja-JP" altLang="en-US" sz="1200" dirty="0">
                          <a:solidFill>
                            <a:schemeClr val="tx1"/>
                          </a:solidFill>
                          <a:latin typeface="Meiryo UI" panose="020B0604030504040204" pitchFamily="50" charset="-128"/>
                          <a:ea typeface="Meiryo UI" panose="020B0604030504040204" pitchFamily="50" charset="-128"/>
                        </a:rPr>
                        <a:t>１７件</a:t>
                      </a:r>
                      <a:endParaRPr kumimoji="1" lang="en-US" altLang="ja-JP" sz="1200" dirty="0">
                        <a:solidFill>
                          <a:schemeClr val="tx1"/>
                        </a:solidFill>
                        <a:latin typeface="Meiryo UI" panose="020B0604030504040204" pitchFamily="50" charset="-128"/>
                        <a:ea typeface="Meiryo UI" panose="020B0604030504040204" pitchFamily="50" charset="-128"/>
                      </a:endParaRPr>
                    </a:p>
                    <a:p>
                      <a:r>
                        <a:rPr kumimoji="1" lang="ja-JP" altLang="en-US" sz="1200" dirty="0">
                          <a:solidFill>
                            <a:schemeClr val="tx1"/>
                          </a:solidFill>
                          <a:latin typeface="Meiryo UI" panose="020B0604030504040204" pitchFamily="50" charset="-128"/>
                          <a:ea typeface="Meiryo UI" panose="020B0604030504040204" pitchFamily="50" charset="-128"/>
                        </a:rPr>
                        <a:t>　交付決定件数：１４件（グループホーム６件、短期入所８件</a:t>
                      </a:r>
                      <a:r>
                        <a:rPr kumimoji="1" lang="ja-JP" altLang="en-US" sz="1200" dirty="0">
                          <a:latin typeface="Meiryo UI" panose="020B0604030504040204" pitchFamily="50" charset="-128"/>
                          <a:ea typeface="Meiryo UI" panose="020B0604030504040204" pitchFamily="50" charset="-128"/>
                        </a:rPr>
                        <a:t>）</a:t>
                      </a:r>
                      <a:endParaRPr kumimoji="1" lang="en-US" altLang="ja-JP" sz="1200" dirty="0">
                        <a:latin typeface="Meiryo UI" panose="020B0604030504040204" pitchFamily="50" charset="-128"/>
                        <a:ea typeface="Meiryo UI" panose="020B0604030504040204" pitchFamily="50" charset="-128"/>
                      </a:endParaRPr>
                    </a:p>
                    <a:p>
                      <a:endParaRPr kumimoji="1" lang="en-US" altLang="ja-JP" sz="1200" dirty="0">
                        <a:latin typeface="Meiryo UI" panose="020B0604030504040204" pitchFamily="50" charset="-128"/>
                        <a:ea typeface="Meiryo UI" panose="020B0604030504040204" pitchFamily="50" charset="-128"/>
                      </a:endParaRPr>
                    </a:p>
                    <a:p>
                      <a:endParaRPr kumimoji="1" lang="en-US" altLang="ja-JP" sz="1200" dirty="0">
                        <a:latin typeface="Meiryo UI" panose="020B0604030504040204" pitchFamily="50" charset="-128"/>
                        <a:ea typeface="Meiryo UI" panose="020B0604030504040204" pitchFamily="50" charset="-128"/>
                      </a:endParaRPr>
                    </a:p>
                    <a:p>
                      <a:endParaRPr kumimoji="1" lang="en-US" altLang="ja-JP" sz="1200" dirty="0">
                        <a:latin typeface="Meiryo UI" panose="020B0604030504040204" pitchFamily="50" charset="-128"/>
                        <a:ea typeface="Meiryo UI" panose="020B0604030504040204" pitchFamily="50" charset="-128"/>
                      </a:endParaRPr>
                    </a:p>
                    <a:p>
                      <a:endParaRPr kumimoji="1" lang="en-US" altLang="ja-JP" sz="1200" dirty="0">
                        <a:latin typeface="Meiryo UI" panose="020B0604030504040204" pitchFamily="50" charset="-128"/>
                        <a:ea typeface="Meiryo UI" panose="020B0604030504040204" pitchFamily="50" charset="-128"/>
                      </a:endParaRPr>
                    </a:p>
                    <a:p>
                      <a:endParaRPr kumimoji="1" lang="en-US" altLang="ja-JP" sz="1200" dirty="0">
                        <a:latin typeface="Meiryo UI" panose="020B0604030504040204" pitchFamily="50" charset="-128"/>
                        <a:ea typeface="Meiryo UI" panose="020B0604030504040204" pitchFamily="50" charset="-128"/>
                      </a:endParaRPr>
                    </a:p>
                    <a:p>
                      <a:endParaRPr kumimoji="1" lang="en-US" altLang="ja-JP" sz="1200" dirty="0">
                        <a:latin typeface="Meiryo UI" panose="020B0604030504040204" pitchFamily="50" charset="-128"/>
                        <a:ea typeface="Meiryo UI" panose="020B0604030504040204" pitchFamily="50" charset="-128"/>
                      </a:endParaRPr>
                    </a:p>
                    <a:p>
                      <a:endParaRPr kumimoji="1" lang="en-US" altLang="ja-JP" sz="1200" dirty="0">
                        <a:latin typeface="Meiryo UI" panose="020B0604030504040204" pitchFamily="50" charset="-128"/>
                        <a:ea typeface="Meiryo UI" panose="020B0604030504040204" pitchFamily="50" charset="-128"/>
                      </a:endParaRPr>
                    </a:p>
                    <a:p>
                      <a:endParaRPr kumimoji="1" lang="en-US" altLang="ja-JP" sz="1200" dirty="0">
                        <a:latin typeface="Meiryo UI" panose="020B0604030504040204" pitchFamily="50" charset="-128"/>
                        <a:ea typeface="Meiryo UI" panose="020B0604030504040204" pitchFamily="50" charset="-128"/>
                      </a:endParaRPr>
                    </a:p>
                    <a:p>
                      <a:endParaRPr kumimoji="1" lang="en-US" altLang="ja-JP" sz="1200" dirty="0">
                        <a:latin typeface="Meiryo UI" panose="020B0604030504040204" pitchFamily="50" charset="-128"/>
                        <a:ea typeface="Meiryo UI" panose="020B0604030504040204" pitchFamily="50" charset="-128"/>
                      </a:endParaRPr>
                    </a:p>
                    <a:p>
                      <a:endParaRPr kumimoji="1" lang="en-US" altLang="ja-JP" sz="1200" dirty="0">
                        <a:latin typeface="Meiryo UI" panose="020B0604030504040204" pitchFamily="50" charset="-128"/>
                        <a:ea typeface="Meiryo UI" panose="020B0604030504040204" pitchFamily="50" charset="-128"/>
                      </a:endParaRPr>
                    </a:p>
                    <a:p>
                      <a:endParaRPr kumimoji="1" lang="en-US" altLang="ja-JP" sz="1200" dirty="0">
                        <a:latin typeface="Meiryo UI" panose="020B0604030504040204" pitchFamily="50" charset="-128"/>
                        <a:ea typeface="Meiryo UI" panose="020B0604030504040204" pitchFamily="50" charset="-128"/>
                      </a:endParaRPr>
                    </a:p>
                    <a:p>
                      <a:endParaRPr kumimoji="1" lang="en-US" altLang="ja-JP" sz="1200" dirty="0">
                        <a:latin typeface="Meiryo UI" panose="020B0604030504040204" pitchFamily="50" charset="-128"/>
                        <a:ea typeface="Meiryo UI" panose="020B0604030504040204" pitchFamily="50" charset="-128"/>
                      </a:endParaRPr>
                    </a:p>
                    <a:p>
                      <a:r>
                        <a:rPr kumimoji="1" lang="en-US" altLang="ja-JP" sz="1200" dirty="0">
                          <a:latin typeface="Meiryo UI" panose="020B0604030504040204" pitchFamily="50" charset="-128"/>
                          <a:ea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rPr>
                        <a:t>事業効果の横展開について</a:t>
                      </a:r>
                      <a:r>
                        <a:rPr kumimoji="1" lang="en-US" altLang="ja-JP" sz="1200" dirty="0">
                          <a:latin typeface="Meiryo UI" panose="020B0604030504040204" pitchFamily="50" charset="-128"/>
                          <a:ea typeface="Meiryo UI" panose="020B0604030504040204" pitchFamily="50" charset="-128"/>
                        </a:rPr>
                        <a:t>】</a:t>
                      </a:r>
                    </a:p>
                    <a:p>
                      <a:r>
                        <a:rPr kumimoji="1" lang="ja-JP" altLang="en-US" sz="1200" dirty="0">
                          <a:latin typeface="Meiryo UI" panose="020B0604030504040204" pitchFamily="50" charset="-128"/>
                          <a:ea typeface="Meiryo UI" panose="020B0604030504040204" pitchFamily="50" charset="-128"/>
                        </a:rPr>
                        <a:t>　改修の内容やその効果について、所定の様式にて大阪府ホームページに公開。</a:t>
                      </a:r>
                      <a:endParaRPr kumimoji="1" lang="en-US" altLang="ja-JP" sz="1200" dirty="0">
                        <a:latin typeface="Meiryo UI" panose="020B0604030504040204" pitchFamily="50" charset="-128"/>
                        <a:ea typeface="Meiryo UI" panose="020B0604030504040204" pitchFamily="50" charset="-128"/>
                      </a:endParaRPr>
                    </a:p>
                    <a:p>
                      <a:endParaRPr kumimoji="1" lang="en-US" altLang="ja-JP" sz="1200" dirty="0">
                        <a:latin typeface="Meiryo UI" panose="020B0604030504040204" pitchFamily="50" charset="-128"/>
                        <a:ea typeface="Meiryo UI" panose="020B0604030504040204" pitchFamily="50" charset="-128"/>
                      </a:endParaRPr>
                    </a:p>
                    <a:p>
                      <a:r>
                        <a:rPr kumimoji="1" lang="en-US" altLang="ja-JP" sz="1200" b="0" dirty="0">
                          <a:solidFill>
                            <a:schemeClr val="tx1"/>
                          </a:solidFill>
                          <a:latin typeface="Meiryo UI" panose="020B0604030504040204" pitchFamily="50" charset="-128"/>
                          <a:ea typeface="Meiryo UI" panose="020B0604030504040204" pitchFamily="50" charset="-128"/>
                        </a:rPr>
                        <a:t>【</a:t>
                      </a:r>
                      <a:r>
                        <a:rPr kumimoji="1" lang="ja-JP" altLang="en-US" sz="1200" b="0" dirty="0">
                          <a:solidFill>
                            <a:schemeClr val="tx1"/>
                          </a:solidFill>
                          <a:latin typeface="Meiryo UI" panose="020B0604030504040204" pitchFamily="50" charset="-128"/>
                          <a:ea typeface="Meiryo UI" panose="020B0604030504040204" pitchFamily="50" charset="-128"/>
                        </a:rPr>
                        <a:t>令和７年度当初予算額</a:t>
                      </a:r>
                      <a:r>
                        <a:rPr kumimoji="1" lang="en-US" altLang="ja-JP" sz="1200" b="0" dirty="0">
                          <a:solidFill>
                            <a:schemeClr val="tx1"/>
                          </a:solidFill>
                          <a:latin typeface="Meiryo UI" panose="020B0604030504040204" pitchFamily="50" charset="-128"/>
                          <a:ea typeface="Meiryo UI" panose="020B0604030504040204" pitchFamily="50" charset="-128"/>
                        </a:rPr>
                        <a:t>】</a:t>
                      </a:r>
                      <a:r>
                        <a:rPr kumimoji="1" lang="ja-JP" altLang="en-US" sz="1200" b="0" dirty="0">
                          <a:solidFill>
                            <a:schemeClr val="tx1"/>
                          </a:solidFill>
                          <a:latin typeface="Meiryo UI" panose="020B0604030504040204" pitchFamily="50" charset="-128"/>
                          <a:ea typeface="Meiryo UI" panose="020B0604030504040204" pitchFamily="50" charset="-128"/>
                        </a:rPr>
                        <a:t>　</a:t>
                      </a:r>
                      <a:endParaRPr kumimoji="1" lang="en-US" altLang="ja-JP" sz="12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Meiryo UI" panose="020B0604030504040204" pitchFamily="50" charset="-128"/>
                          <a:ea typeface="Meiryo UI" panose="020B0604030504040204" pitchFamily="50" charset="-128"/>
                        </a:rPr>
                        <a:t>　当初要求額：</a:t>
                      </a:r>
                      <a:r>
                        <a:rPr kumimoji="1" lang="en-US" altLang="ja-JP" sz="1200" dirty="0">
                          <a:latin typeface="Meiryo UI" panose="020B0604030504040204" pitchFamily="50" charset="-128"/>
                          <a:ea typeface="Meiryo UI" panose="020B0604030504040204" pitchFamily="50" charset="-128"/>
                        </a:rPr>
                        <a:t>25,200</a:t>
                      </a:r>
                      <a:r>
                        <a:rPr kumimoji="1" lang="ja-JP" altLang="en-US" sz="1200" dirty="0">
                          <a:latin typeface="Meiryo UI" panose="020B0604030504040204" pitchFamily="50" charset="-128"/>
                          <a:ea typeface="Meiryo UI" panose="020B0604030504040204" pitchFamily="50" charset="-128"/>
                        </a:rPr>
                        <a:t>千円（令和６年度　当初予算額：</a:t>
                      </a:r>
                      <a:r>
                        <a:rPr kumimoji="1" lang="en-US" altLang="ja-JP" sz="1200" dirty="0">
                          <a:latin typeface="Meiryo UI" panose="020B0604030504040204" pitchFamily="50" charset="-128"/>
                          <a:ea typeface="Meiryo UI" panose="020B0604030504040204" pitchFamily="50" charset="-128"/>
                        </a:rPr>
                        <a:t>21</a:t>
                      </a:r>
                      <a:r>
                        <a:rPr lang="en-US" altLang="ja-JP" sz="1200" dirty="0">
                          <a:latin typeface="Meiryo UI" panose="020B0604030504040204" pitchFamily="50" charset="-128"/>
                          <a:ea typeface="Meiryo UI" panose="020B0604030504040204" pitchFamily="50" charset="-128"/>
                        </a:rPr>
                        <a:t>,600</a:t>
                      </a:r>
                      <a:r>
                        <a:rPr lang="ja-JP" altLang="en-US" sz="1200" dirty="0">
                          <a:latin typeface="Meiryo UI" panose="020B0604030504040204" pitchFamily="50" charset="-128"/>
                          <a:ea typeface="Meiryo UI" panose="020B0604030504040204" pitchFamily="50" charset="-128"/>
                        </a:rPr>
                        <a:t>千円</a:t>
                      </a:r>
                      <a:r>
                        <a:rPr kumimoji="1" lang="ja-JP" altLang="en-US" sz="1200" dirty="0">
                          <a:latin typeface="Meiryo UI" panose="020B0604030504040204" pitchFamily="50" charset="-128"/>
                          <a:ea typeface="Meiryo UI" panose="020B0604030504040204" pitchFamily="50" charset="-128"/>
                        </a:rPr>
                        <a:t>）</a:t>
                      </a:r>
                      <a:endParaRPr kumimoji="1" lang="en-US" altLang="ja-JP" sz="120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2647611836"/>
                  </a:ext>
                </a:extLst>
              </a:tr>
            </a:tbl>
          </a:graphicData>
        </a:graphic>
      </p:graphicFrame>
      <p:sp>
        <p:nvSpPr>
          <p:cNvPr id="6" name="テキスト ボックス 5"/>
          <p:cNvSpPr txBox="1"/>
          <p:nvPr/>
        </p:nvSpPr>
        <p:spPr>
          <a:xfrm>
            <a:off x="8079273" y="88223"/>
            <a:ext cx="936104" cy="307777"/>
          </a:xfrm>
          <a:prstGeom prst="rect">
            <a:avLst/>
          </a:prstGeom>
          <a:solidFill>
            <a:schemeClr val="bg1"/>
          </a:solidFill>
          <a:ln/>
        </p:spPr>
        <p:style>
          <a:lnRef idx="2">
            <a:schemeClr val="dk1">
              <a:shade val="50000"/>
            </a:schemeClr>
          </a:lnRef>
          <a:fillRef idx="1">
            <a:schemeClr val="dk1"/>
          </a:fillRef>
          <a:effectRef idx="0">
            <a:schemeClr val="dk1"/>
          </a:effectRef>
          <a:fontRef idx="minor">
            <a:schemeClr val="lt1"/>
          </a:fontRef>
        </p:style>
        <p:txBody>
          <a:bodyPr wrap="square" rtlCol="0">
            <a:spAutoFit/>
          </a:bodyPr>
          <a:lstStyle/>
          <a:p>
            <a:pPr algn="ctr"/>
            <a:r>
              <a:rPr kumimoji="1" lang="ja-JP" altLang="en-US" sz="1400">
                <a:solidFill>
                  <a:schemeClr val="tx1"/>
                </a:solidFill>
                <a:latin typeface="Meiryo UI" panose="020B0604030504040204" pitchFamily="50" charset="-128"/>
                <a:ea typeface="Meiryo UI" panose="020B0604030504040204" pitchFamily="50" charset="-128"/>
              </a:rPr>
              <a:t>資料２</a:t>
            </a:r>
            <a:endParaRPr kumimoji="1" lang="en-US" altLang="ja-JP" sz="1400" dirty="0">
              <a:solidFill>
                <a:schemeClr val="tx1"/>
              </a:solidFill>
              <a:latin typeface="Meiryo UI" panose="020B0604030504040204" pitchFamily="50" charset="-128"/>
              <a:ea typeface="Meiryo UI" panose="020B0604030504040204" pitchFamily="50" charset="-128"/>
            </a:endParaRPr>
          </a:p>
        </p:txBody>
      </p:sp>
      <p:graphicFrame>
        <p:nvGraphicFramePr>
          <p:cNvPr id="3" name="表 2">
            <a:extLst>
              <a:ext uri="{FF2B5EF4-FFF2-40B4-BE49-F238E27FC236}">
                <a16:creationId xmlns:a16="http://schemas.microsoft.com/office/drawing/2014/main" id="{B07F5F8E-D93F-406D-99E7-46E9E1076689}"/>
              </a:ext>
            </a:extLst>
          </p:cNvPr>
          <p:cNvGraphicFramePr>
            <a:graphicFrameLocks noGrp="1"/>
          </p:cNvGraphicFramePr>
          <p:nvPr>
            <p:extLst>
              <p:ext uri="{D42A27DB-BD31-4B8C-83A1-F6EECF244321}">
                <p14:modId xmlns:p14="http://schemas.microsoft.com/office/powerpoint/2010/main" val="697343129"/>
              </p:ext>
            </p:extLst>
          </p:nvPr>
        </p:nvGraphicFramePr>
        <p:xfrm>
          <a:off x="242382" y="3573016"/>
          <a:ext cx="8578090" cy="1659422"/>
        </p:xfrm>
        <a:graphic>
          <a:graphicData uri="http://schemas.openxmlformats.org/drawingml/2006/table">
            <a:tbl>
              <a:tblPr firstRow="1" firstCol="1" bandRow="1"/>
              <a:tblGrid>
                <a:gridCol w="1079480">
                  <a:extLst>
                    <a:ext uri="{9D8B030D-6E8A-4147-A177-3AD203B41FA5}">
                      <a16:colId xmlns:a16="http://schemas.microsoft.com/office/drawing/2014/main" val="585478425"/>
                    </a:ext>
                  </a:extLst>
                </a:gridCol>
                <a:gridCol w="3118498">
                  <a:extLst>
                    <a:ext uri="{9D8B030D-6E8A-4147-A177-3AD203B41FA5}">
                      <a16:colId xmlns:a16="http://schemas.microsoft.com/office/drawing/2014/main" val="2333208732"/>
                    </a:ext>
                  </a:extLst>
                </a:gridCol>
                <a:gridCol w="4380112">
                  <a:extLst>
                    <a:ext uri="{9D8B030D-6E8A-4147-A177-3AD203B41FA5}">
                      <a16:colId xmlns:a16="http://schemas.microsoft.com/office/drawing/2014/main" val="1789287724"/>
                    </a:ext>
                  </a:extLst>
                </a:gridCol>
              </a:tblGrid>
              <a:tr h="203100">
                <a:tc>
                  <a:txBody>
                    <a:bodyPr/>
                    <a:lstStyle/>
                    <a:p>
                      <a:pPr algn="ctr">
                        <a:lnSpc>
                          <a:spcPts val="1600"/>
                        </a:lnSpc>
                      </a:pP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1988" marR="619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a:lnSpc>
                          <a:spcPts val="1600"/>
                        </a:lnSpc>
                      </a:pPr>
                      <a:r>
                        <a:rPr lang="ja-JP" altLang="en-US" sz="1100" kern="100" dirty="0">
                          <a:effectLst/>
                          <a:latin typeface="Meiryo UI" panose="020B0604030504040204" pitchFamily="50" charset="-128"/>
                          <a:ea typeface="Meiryo UI" panose="020B0604030504040204" pitchFamily="50" charset="-128"/>
                          <a:cs typeface="Times New Roman" panose="02020603050405020304" pitchFamily="18" charset="0"/>
                        </a:rPr>
                        <a:t>障がいの特性</a:t>
                      </a:r>
                      <a:endParaRPr lang="ja-JP" sz="11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1988" marR="619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a:r>
                        <a:rPr kumimoji="1" lang="ja-JP" altLang="en-US" sz="1100">
                          <a:latin typeface="Meiryo UI" panose="020B0604030504040204" pitchFamily="50" charset="-128"/>
                          <a:ea typeface="Meiryo UI" panose="020B0604030504040204" pitchFamily="50" charset="-128"/>
                        </a:rPr>
                        <a:t>工事内容（令和５年度からの改修実績例）</a:t>
                      </a:r>
                      <a:endParaRPr kumimoji="1" lang="ja-JP" altLang="en-US" sz="1100" dirty="0">
                        <a:latin typeface="Meiryo UI" panose="020B0604030504040204" pitchFamily="50" charset="-128"/>
                        <a:ea typeface="Meiryo UI" panose="020B0604030504040204" pitchFamily="50" charset="-128"/>
                      </a:endParaRPr>
                    </a:p>
                  </a:txBody>
                  <a:tcPr marL="61988" marR="619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2734391602"/>
                  </a:ext>
                </a:extLst>
              </a:tr>
              <a:tr h="170958">
                <a:tc>
                  <a:txBody>
                    <a:bodyPr/>
                    <a:lstStyle/>
                    <a:p>
                      <a:pPr algn="ctr">
                        <a:lnSpc>
                          <a:spcPts val="1600"/>
                        </a:lnSpc>
                      </a:pPr>
                      <a:r>
                        <a:rPr lang="ja-JP" sz="1100" kern="100" dirty="0">
                          <a:effectLst/>
                          <a:latin typeface="游明朝" panose="02020400000000000000" pitchFamily="18" charset="-128"/>
                          <a:ea typeface="Meiryo UI" panose="020B0604030504040204" pitchFamily="50" charset="-128"/>
                          <a:cs typeface="Times New Roman" panose="02020603050405020304" pitchFamily="18" charset="0"/>
                        </a:rPr>
                        <a:t>防音</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1988" marR="619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600"/>
                        </a:lnSpc>
                      </a:pPr>
                      <a:r>
                        <a:rPr lang="ja-JP" sz="1100" kern="100" dirty="0">
                          <a:effectLst/>
                          <a:latin typeface="游明朝" panose="02020400000000000000" pitchFamily="18" charset="-128"/>
                          <a:ea typeface="Meiryo UI" panose="020B0604030504040204" pitchFamily="50" charset="-128"/>
                          <a:cs typeface="Times New Roman" panose="02020603050405020304" pitchFamily="18" charset="0"/>
                        </a:rPr>
                        <a:t>聴覚過敏、突発的な大声</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1988" marR="619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600"/>
                        </a:lnSpc>
                      </a:pPr>
                      <a:r>
                        <a:rPr lang="ja-JP" sz="1100" kern="100" dirty="0">
                          <a:effectLst/>
                          <a:latin typeface="游明朝" panose="02020400000000000000" pitchFamily="18" charset="-128"/>
                          <a:ea typeface="Meiryo UI" panose="020B0604030504040204" pitchFamily="50" charset="-128"/>
                          <a:cs typeface="Times New Roman" panose="02020603050405020304" pitchFamily="18" charset="0"/>
                        </a:rPr>
                        <a:t>居室等の壁や床、扉、窓の防音工事等</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1988" marR="619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56175708"/>
                  </a:ext>
                </a:extLst>
              </a:tr>
              <a:tr h="224416">
                <a:tc>
                  <a:txBody>
                    <a:bodyPr/>
                    <a:lstStyle/>
                    <a:p>
                      <a:pPr algn="ctr">
                        <a:lnSpc>
                          <a:spcPts val="1600"/>
                        </a:lnSpc>
                      </a:pPr>
                      <a:r>
                        <a:rPr lang="ja-JP" sz="1100" kern="100" dirty="0">
                          <a:effectLst/>
                          <a:latin typeface="游明朝" panose="02020400000000000000" pitchFamily="18" charset="-128"/>
                          <a:ea typeface="Meiryo UI" panose="020B0604030504040204" pitchFamily="50" charset="-128"/>
                          <a:cs typeface="Times New Roman" panose="02020603050405020304" pitchFamily="18" charset="0"/>
                        </a:rPr>
                        <a:t>補強</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1988" marR="619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600"/>
                        </a:lnSpc>
                      </a:pPr>
                      <a:r>
                        <a:rPr lang="ja-JP" sz="1100" kern="100" dirty="0">
                          <a:effectLst/>
                          <a:latin typeface="游明朝" panose="02020400000000000000" pitchFamily="18" charset="-128"/>
                          <a:ea typeface="Meiryo UI" panose="020B0604030504040204" pitchFamily="50" charset="-128"/>
                          <a:cs typeface="Times New Roman" panose="02020603050405020304" pitchFamily="18" charset="0"/>
                        </a:rPr>
                        <a:t>壁や窓を叩く、壁紙を剥がす</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1988" marR="619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600"/>
                        </a:lnSpc>
                      </a:pPr>
                      <a:r>
                        <a:rPr lang="ja-JP" sz="1100" kern="100">
                          <a:effectLst/>
                          <a:latin typeface="游明朝" panose="02020400000000000000" pitchFamily="18" charset="-128"/>
                          <a:ea typeface="Meiryo UI" panose="020B0604030504040204" pitchFamily="50" charset="-128"/>
                          <a:cs typeface="Times New Roman" panose="02020603050405020304" pitchFamily="18" charset="0"/>
                        </a:rPr>
                        <a:t>居室の壁等のクッション材質加工、補強加工</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1988" marR="619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73527059"/>
                  </a:ext>
                </a:extLst>
              </a:tr>
              <a:tr h="194680">
                <a:tc>
                  <a:txBody>
                    <a:bodyPr/>
                    <a:lstStyle/>
                    <a:p>
                      <a:pPr algn="ctr">
                        <a:lnSpc>
                          <a:spcPts val="1600"/>
                        </a:lnSpc>
                      </a:pPr>
                      <a:r>
                        <a:rPr lang="ja-JP" sz="1100" kern="100" dirty="0">
                          <a:effectLst/>
                          <a:latin typeface="游明朝" panose="02020400000000000000" pitchFamily="18" charset="-128"/>
                          <a:ea typeface="Meiryo UI" panose="020B0604030504040204" pitchFamily="50" charset="-128"/>
                          <a:cs typeface="Times New Roman" panose="02020603050405020304" pitchFamily="18" charset="0"/>
                        </a:rPr>
                        <a:t>手すり等</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1988" marR="619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600"/>
                        </a:lnSpc>
                      </a:pPr>
                      <a:r>
                        <a:rPr lang="ja-JP" sz="1100" kern="100" dirty="0">
                          <a:effectLst/>
                          <a:latin typeface="游明朝" panose="02020400000000000000" pitchFamily="18" charset="-128"/>
                          <a:ea typeface="Meiryo UI" panose="020B0604030504040204" pitchFamily="50" charset="-128"/>
                          <a:cs typeface="Times New Roman" panose="02020603050405020304" pitchFamily="18" charset="0"/>
                        </a:rPr>
                        <a:t>手足の不自由、歩行の難しさ</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1988" marR="619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0160" algn="just">
                        <a:lnSpc>
                          <a:spcPts val="1600"/>
                        </a:lnSpc>
                      </a:pPr>
                      <a:r>
                        <a:rPr lang="ja-JP" sz="1100" kern="100" dirty="0">
                          <a:effectLst/>
                          <a:latin typeface="游明朝" panose="02020400000000000000" pitchFamily="18" charset="-128"/>
                          <a:ea typeface="Meiryo UI" panose="020B0604030504040204" pitchFamily="50" charset="-128"/>
                          <a:cs typeface="Times New Roman" panose="02020603050405020304" pitchFamily="18" charset="0"/>
                        </a:rPr>
                        <a:t>手すり設置、段差解消</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1988" marR="619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73600706"/>
                  </a:ext>
                </a:extLst>
              </a:tr>
              <a:tr h="216024">
                <a:tc>
                  <a:txBody>
                    <a:bodyPr/>
                    <a:lstStyle/>
                    <a:p>
                      <a:pPr algn="ctr">
                        <a:lnSpc>
                          <a:spcPts val="1600"/>
                        </a:lnSpc>
                      </a:pPr>
                      <a:r>
                        <a:rPr lang="ja-JP" sz="1100" kern="100" dirty="0">
                          <a:effectLst/>
                          <a:latin typeface="游明朝" panose="02020400000000000000" pitchFamily="18" charset="-128"/>
                          <a:ea typeface="Meiryo UI" panose="020B0604030504040204" pitchFamily="50" charset="-128"/>
                          <a:cs typeface="Times New Roman" panose="02020603050405020304" pitchFamily="18" charset="0"/>
                        </a:rPr>
                        <a:t>トイレ</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1988" marR="619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600"/>
                        </a:lnSpc>
                      </a:pPr>
                      <a:r>
                        <a:rPr lang="ja-JP" sz="1100" kern="100" dirty="0">
                          <a:effectLst/>
                          <a:latin typeface="游明朝" panose="02020400000000000000" pitchFamily="18" charset="-128"/>
                          <a:ea typeface="Meiryo UI" panose="020B0604030504040204" pitchFamily="50" charset="-128"/>
                          <a:cs typeface="Times New Roman" panose="02020603050405020304" pitchFamily="18" charset="0"/>
                        </a:rPr>
                        <a:t>身体の不自由、トイレ動作困難</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1988" marR="619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0160" algn="just">
                        <a:lnSpc>
                          <a:spcPts val="1600"/>
                        </a:lnSpc>
                      </a:pPr>
                      <a:r>
                        <a:rPr lang="ja-JP" sz="1100" kern="100" dirty="0">
                          <a:effectLst/>
                          <a:latin typeface="游明朝" panose="02020400000000000000" pitchFamily="18" charset="-128"/>
                          <a:ea typeface="Meiryo UI" panose="020B0604030504040204" pitchFamily="50" charset="-128"/>
                          <a:cs typeface="Times New Roman" panose="02020603050405020304" pitchFamily="18" charset="0"/>
                        </a:rPr>
                        <a:t>トイレ介助のための改修、拡張</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1988" marR="619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89933795"/>
                  </a:ext>
                </a:extLst>
              </a:tr>
              <a:tr h="200940">
                <a:tc rowSpan="3">
                  <a:txBody>
                    <a:bodyPr/>
                    <a:lstStyle/>
                    <a:p>
                      <a:pPr algn="ctr">
                        <a:lnSpc>
                          <a:spcPts val="1600"/>
                        </a:lnSpc>
                      </a:pPr>
                      <a:r>
                        <a:rPr lang="ja-JP" sz="1100" kern="100" dirty="0">
                          <a:effectLst/>
                          <a:latin typeface="游明朝" panose="02020400000000000000" pitchFamily="18" charset="-128"/>
                          <a:ea typeface="Meiryo UI" panose="020B0604030504040204" pitchFamily="50" charset="-128"/>
                          <a:cs typeface="Times New Roman" panose="02020603050405020304" pitchFamily="18" charset="0"/>
                        </a:rPr>
                        <a:t>その他</a:t>
                      </a:r>
                      <a:r>
                        <a:rPr lang="en-US" sz="1100" kern="100" dirty="0">
                          <a:effectLst/>
                          <a:latin typeface="Meiryo UI" panose="020B0604030504040204" pitchFamily="50" charset="-128"/>
                          <a:ea typeface="游明朝" panose="02020400000000000000" pitchFamily="18" charset="-128"/>
                          <a:cs typeface="Times New Roman" panose="02020603050405020304" pitchFamily="18" charset="0"/>
                        </a:rPr>
                        <a:t> </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1988" marR="619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600"/>
                        </a:lnSpc>
                      </a:pPr>
                      <a:r>
                        <a:rPr lang="ja-JP" altLang="ja-JP" sz="1100" kern="100" dirty="0">
                          <a:effectLst/>
                          <a:latin typeface="游明朝" panose="02020400000000000000" pitchFamily="18" charset="-128"/>
                          <a:ea typeface="Meiryo UI" panose="020B0604030504040204" pitchFamily="50" charset="-128"/>
                          <a:cs typeface="Times New Roman" panose="02020603050405020304" pitchFamily="18" charset="0"/>
                        </a:rPr>
                        <a:t>突発的な行動</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1988" marR="619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400"/>
                        </a:lnSpc>
                      </a:pPr>
                      <a:r>
                        <a:rPr lang="ja-JP" altLang="ja-JP" sz="1100" kern="100" dirty="0">
                          <a:effectLst/>
                          <a:latin typeface="游明朝" panose="02020400000000000000" pitchFamily="18" charset="-128"/>
                          <a:ea typeface="Meiryo UI" panose="020B0604030504040204" pitchFamily="50" charset="-128"/>
                          <a:cs typeface="Times New Roman" panose="02020603050405020304" pitchFamily="18" charset="0"/>
                        </a:rPr>
                        <a:t>窓の落下防止フェンス設置、</a:t>
                      </a:r>
                      <a:endParaRPr lang="en-US" sz="1100" kern="100" dirty="0">
                        <a:effectLst/>
                        <a:latin typeface="Meiryo UI" panose="020B0604030504040204" pitchFamily="50" charset="-128"/>
                        <a:ea typeface="游明朝" panose="02020400000000000000" pitchFamily="18" charset="-128"/>
                        <a:cs typeface="Times New Roman" panose="02020603050405020304" pitchFamily="18" charset="0"/>
                      </a:endParaRPr>
                    </a:p>
                  </a:txBody>
                  <a:tcPr marL="61988" marR="619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83435449"/>
                  </a:ext>
                </a:extLst>
              </a:tr>
              <a:tr h="216024">
                <a:tc vMerge="1">
                  <a:txBody>
                    <a:bodyPr/>
                    <a:lstStyle/>
                    <a:p>
                      <a:pPr marL="787400" indent="-254000" algn="ctr">
                        <a:lnSpc>
                          <a:spcPts val="1600"/>
                        </a:lnSpc>
                      </a:pPr>
                      <a:endParaRPr lang="ja-JP" sz="10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1988" marR="619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just" defTabSz="914400" rtl="0" eaLnBrk="1" fontAlgn="auto" latinLnBrk="0" hangingPunct="1">
                        <a:lnSpc>
                          <a:spcPts val="1600"/>
                        </a:lnSpc>
                        <a:spcBef>
                          <a:spcPts val="0"/>
                        </a:spcBef>
                        <a:spcAft>
                          <a:spcPts val="0"/>
                        </a:spcAft>
                        <a:buClrTx/>
                        <a:buSzTx/>
                        <a:buFontTx/>
                        <a:buNone/>
                        <a:tabLst/>
                        <a:defRPr/>
                      </a:pPr>
                      <a:r>
                        <a:rPr lang="ja-JP" altLang="ja-JP" sz="1100" kern="100" dirty="0">
                          <a:effectLst/>
                          <a:latin typeface="游明朝" panose="02020400000000000000" pitchFamily="18" charset="-128"/>
                          <a:ea typeface="Meiryo UI" panose="020B0604030504040204" pitchFamily="50" charset="-128"/>
                          <a:cs typeface="Times New Roman" panose="02020603050405020304" pitchFamily="18" charset="0"/>
                        </a:rPr>
                        <a:t>日光によるてんかん発作</a:t>
                      </a:r>
                      <a:endParaRPr lang="ja-JP" alt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1988" marR="619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600"/>
                        </a:lnSpc>
                      </a:pPr>
                      <a:r>
                        <a:rPr lang="ja-JP" altLang="ja-JP" sz="1100" kern="100" dirty="0">
                          <a:effectLst/>
                          <a:latin typeface="游明朝" panose="02020400000000000000" pitchFamily="18" charset="-128"/>
                          <a:ea typeface="Meiryo UI" panose="020B0604030504040204" pitchFamily="50" charset="-128"/>
                          <a:cs typeface="Times New Roman" panose="02020603050405020304" pitchFamily="18" charset="0"/>
                        </a:rPr>
                        <a:t>窓のシーリング</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1988" marR="619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56135457"/>
                  </a:ext>
                </a:extLst>
              </a:tr>
              <a:tr h="216024">
                <a:tc vMerge="1">
                  <a:txBody>
                    <a:bodyPr/>
                    <a:lstStyle/>
                    <a:p>
                      <a:pPr marL="787400" indent="-254000" algn="ctr">
                        <a:lnSpc>
                          <a:spcPts val="1600"/>
                        </a:lnSpc>
                      </a:pPr>
                      <a:endParaRPr lang="ja-JP" sz="10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1988" marR="619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600"/>
                        </a:lnSpc>
                      </a:pPr>
                      <a:r>
                        <a:rPr lang="ja-JP" altLang="ja-JP" sz="1100" kern="100" dirty="0">
                          <a:effectLst/>
                          <a:latin typeface="游明朝" panose="02020400000000000000" pitchFamily="18" charset="-128"/>
                          <a:ea typeface="Meiryo UI" panose="020B0604030504040204" pitchFamily="50" charset="-128"/>
                          <a:cs typeface="Times New Roman" panose="02020603050405020304" pitchFamily="18" charset="0"/>
                        </a:rPr>
                        <a:t>失便、こだわりによる弄便</a:t>
                      </a:r>
                      <a:endParaRPr lang="ja-JP" alt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1988" marR="619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just" defTabSz="914400" rtl="0" eaLnBrk="1" fontAlgn="auto" latinLnBrk="0" hangingPunct="1">
                        <a:lnSpc>
                          <a:spcPts val="1600"/>
                        </a:lnSpc>
                        <a:spcBef>
                          <a:spcPts val="0"/>
                        </a:spcBef>
                        <a:spcAft>
                          <a:spcPts val="0"/>
                        </a:spcAft>
                        <a:buClrTx/>
                        <a:buSzTx/>
                        <a:buFontTx/>
                        <a:buNone/>
                        <a:tabLst/>
                        <a:defRPr/>
                      </a:pPr>
                      <a:r>
                        <a:rPr lang="ja-JP" altLang="ja-JP" sz="1100" kern="100" dirty="0">
                          <a:effectLst/>
                          <a:latin typeface="游明朝" panose="02020400000000000000" pitchFamily="18" charset="-128"/>
                          <a:ea typeface="Meiryo UI" panose="020B0604030504040204" pitchFamily="50" charset="-128"/>
                          <a:cs typeface="Times New Roman" panose="02020603050405020304" pitchFamily="18" charset="0"/>
                        </a:rPr>
                        <a:t>居室、共有部分の弄便対策工事、防水処理</a:t>
                      </a:r>
                      <a:endParaRPr lang="ja-JP" alt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1988" marR="619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76004229"/>
                  </a:ext>
                </a:extLst>
              </a:tr>
            </a:tbl>
          </a:graphicData>
        </a:graphic>
      </p:graphicFrame>
      <p:sp>
        <p:nvSpPr>
          <p:cNvPr id="8" name="AutoShape 6">
            <a:extLst>
              <a:ext uri="{FF2B5EF4-FFF2-40B4-BE49-F238E27FC236}">
                <a16:creationId xmlns:a16="http://schemas.microsoft.com/office/drawing/2014/main" id="{A587076F-233E-42EA-8ED7-2780F9B98BDA}"/>
              </a:ext>
            </a:extLst>
          </p:cNvPr>
          <p:cNvSpPr>
            <a:spLocks noChangeArrowheads="1"/>
          </p:cNvSpPr>
          <p:nvPr/>
        </p:nvSpPr>
        <p:spPr bwMode="auto">
          <a:xfrm>
            <a:off x="5385218" y="5301208"/>
            <a:ext cx="3654297" cy="288032"/>
          </a:xfrm>
          <a:prstGeom prst="flowChartProcess">
            <a:avLst/>
          </a:prstGeom>
          <a:noFill/>
          <a:ln w="6350">
            <a:noFill/>
            <a:prstDash val="dash"/>
            <a:miter lim="800000"/>
            <a:headEnd/>
            <a:tailEnd/>
          </a:ln>
          <a:effectLst/>
        </p:spPr>
        <p:txBody>
          <a:bodyPr anchor="t" anchorCtr="0"/>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177800" marR="0" lvl="0" indent="-177800" algn="l" defTabSz="914400" rtl="0" eaLnBrk="1" fontAlgn="auto" latinLnBrk="0" hangingPunct="1">
              <a:spcBef>
                <a:spcPts val="300"/>
              </a:spcBef>
              <a:spcAft>
                <a:spcPts val="0"/>
              </a:spcAft>
              <a:buClrTx/>
              <a:buSzTx/>
              <a:buFontTx/>
              <a:buNone/>
              <a:tabLst/>
              <a:defRPr/>
            </a:pPr>
            <a:r>
              <a:rPr kumimoji="1" lang="en-US" altLang="ja-JP"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１事業所で複数の種類の工事を実施している場合</a:t>
            </a:r>
            <a:r>
              <a:rPr lang="ja-JP" altLang="en-US" sz="1100" dirty="0">
                <a:solidFill>
                  <a:prstClr val="black"/>
                </a:solidFill>
                <a:latin typeface="Meiryo UI" panose="020B0604030504040204" pitchFamily="50" charset="-128"/>
                <a:ea typeface="Meiryo UI" panose="020B0604030504040204" pitchFamily="50" charset="-128"/>
              </a:rPr>
              <a:t>もあり</a:t>
            </a:r>
            <a:endParaRPr lang="ja-JP" altLang="en-US" sz="1100"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1537349956"/>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515</Words>
  <Application>Microsoft Office PowerPoint</Application>
  <PresentationFormat>画面に合わせる (4:3)</PresentationFormat>
  <Paragraphs>55</Paragraphs>
  <Slides>1</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Meiryo UI</vt:lpstr>
      <vt:lpstr>メイリオ</vt:lpstr>
      <vt:lpstr>游明朝</vt:lpstr>
      <vt:lpstr>Arial</vt:lpstr>
      <vt:lpstr>Calibri</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2025-07-02T23:44:05Z</dcterms:created>
  <dcterms:modified xsi:type="dcterms:W3CDTF">2025-07-02T23:44:12Z</dcterms:modified>
</cp:coreProperties>
</file>