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9" r:id="rId2"/>
    <p:sldId id="26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0000FF"/>
    <a:srgbClr val="E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434" autoAdjust="0"/>
  </p:normalViewPr>
  <p:slideViewPr>
    <p:cSldViewPr>
      <p:cViewPr varScale="1">
        <p:scale>
          <a:sx n="78" d="100"/>
          <a:sy n="78" d="100"/>
        </p:scale>
        <p:origin x="7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38255"/>
            <a:ext cx="9137847" cy="29867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令和６年度　基盤整備促進ワーキンググループ　検討項目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7004248" y="6453337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210687"/>
              </p:ext>
            </p:extLst>
          </p:nvPr>
        </p:nvGraphicFramePr>
        <p:xfrm>
          <a:off x="0" y="364765"/>
          <a:ext cx="9131693" cy="646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1790">
                  <a:extLst>
                    <a:ext uri="{9D8B030D-6E8A-4147-A177-3AD203B41FA5}">
                      <a16:colId xmlns:a16="http://schemas.microsoft.com/office/drawing/2014/main" val="349682068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48637412"/>
                    </a:ext>
                  </a:extLst>
                </a:gridCol>
                <a:gridCol w="2526434">
                  <a:extLst>
                    <a:ext uri="{9D8B030D-6E8A-4147-A177-3AD203B41FA5}">
                      <a16:colId xmlns:a16="http://schemas.microsoft.com/office/drawing/2014/main" val="3592681040"/>
                    </a:ext>
                  </a:extLst>
                </a:gridCol>
                <a:gridCol w="1751381">
                  <a:extLst>
                    <a:ext uri="{9D8B030D-6E8A-4147-A177-3AD203B41FA5}">
                      <a16:colId xmlns:a16="http://schemas.microsoft.com/office/drawing/2014/main" val="550780301"/>
                    </a:ext>
                  </a:extLst>
                </a:gridCol>
              </a:tblGrid>
              <a:tr h="239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提言「地域における障がい者等への支援体制について」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現在の取組み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施策の方向性（案）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039995"/>
                  </a:ext>
                </a:extLst>
              </a:tr>
              <a:tr h="999804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入所時、入所中等の地域移行に向けた認識の形成と共有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◆市町村や基幹Ｃによる施設や入所者、家族等への働きかけ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◆基幹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SV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派遣や地域移行担当職員設置の働きかけ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◆地域資源との連携調整や地域住民の理解促進の検討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◆入所希望者への施設以外での地域生活継続の働きかけ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◆市町村や基幹Ｃへのコーディネーター等の配置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①入所時、入所中等の地域移行に向けた働きかけ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６施設入所の待機者に関する実態調査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＜対象＞　府内全市町村</a:t>
                      </a:r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449263" marR="0" lvl="0" indent="-449263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49263" algn="l"/>
                        </a:tabLst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＜目的＞障がい者本人や介護者の状態、地域生活への移行の可能性、市町村における地域移行への取組み等の調査</a:t>
                      </a:r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＜実施時期＞令和６年７月調査実施</a:t>
                      </a:r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重度障がい者グループホーム等整備事業費補助金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拡充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交付決定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</a:t>
                      </a:r>
                      <a:r>
                        <a:rPr kumimoji="1" lang="en-US" altLang="ja-JP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05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05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６地域生活推進事業費補助金</a:t>
                      </a:r>
                      <a:r>
                        <a:rPr kumimoji="1" lang="en-US" altLang="ja-JP" sz="105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</a:t>
                      </a:r>
                      <a:r>
                        <a:rPr kumimoji="1" lang="en-US" altLang="ja-JP" sz="105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・普及啓発事業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・実践モデル事業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</a:t>
                      </a:r>
                      <a:r>
                        <a:rPr kumimoji="1" lang="ja-JP" altLang="en-US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3-1】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50" b="0" spc="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marR="0" indent="-93663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◆重度知的障がい者地域生活支援体制整備事業（コンサルテーション事業）</a:t>
                      </a:r>
                      <a:r>
                        <a:rPr kumimoji="1" lang="en-US" altLang="ja-JP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最終年度</a:t>
                      </a:r>
                      <a:r>
                        <a:rPr kumimoji="1" lang="en-US" altLang="ja-JP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</a:t>
                      </a:r>
                      <a:r>
                        <a:rPr kumimoji="1" lang="en-US" altLang="ja-JP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3-1】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50" b="0" spc="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488" marR="0" indent="-90488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◆大阪府障がい福祉計画策定に向けた</a:t>
                      </a:r>
                      <a:endParaRPr kumimoji="1" lang="en-US" altLang="ja-JP" sz="1050" b="0" spc="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488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入所施設利用者への意向調査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＜実施時期＞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令和７年２月予定 </a:t>
                      </a:r>
                      <a:endParaRPr kumimoji="1" lang="en-US" altLang="ja-JP" sz="1050" b="0" spc="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</a:t>
                      </a:r>
                      <a:r>
                        <a:rPr kumimoji="1" lang="ja-JP" altLang="en-US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05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5】</a:t>
                      </a:r>
                    </a:p>
                  </a:txBody>
                  <a:tcPr marL="36000" marR="36000" anchor="ctr"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marR="0" indent="-93663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施設入所の待機者に関する実態調査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＜実施時期＞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時期未定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marR="0" indent="-93663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重度障がい者グループホーム等整備事業費補助金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拡充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25,200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(R6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　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21,600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marR="0" indent="-93663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７地域生活推進事業費補助金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・普及啓発事業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・実践モデル事業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3-2】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224900"/>
                  </a:ext>
                </a:extLst>
              </a:tr>
              <a:tr h="1290960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暮らしの場となる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等のサービス提供基盤の拡充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地域の社会資源と人材確保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人員体制の確保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スキルアップ、チーム支援による統一的な対応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特性に合わせた環境整備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人的・物的なリーソース活用のための仕組み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日中サービス支援型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の整備促進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433371"/>
                  </a:ext>
                </a:extLst>
              </a:tr>
              <a:tr h="706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者支援施設による在宅や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で暮らす</a:t>
                      </a:r>
                      <a:r>
                        <a:rPr kumimoji="1" lang="ja-JP" altLang="en-US" sz="11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者や介護者等へのバックアップ機能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en-US" altLang="ja-JP" sz="1100" b="1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i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拠点等の緊急時の受入れ・対応</a:t>
                      </a:r>
                      <a:endParaRPr kumimoji="1" lang="en-US" altLang="ja-JP" sz="1100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緊急時に備えた事前登録・住民への周知、体験の機会の働きかけ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拠点等の運用状況の検証・検討および地域課題の把握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支援の再構築、トライ＆エラーによる地域生活の継続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施設による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等への実践研修の場の提供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緊急時の応援派遣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者支援施設等の支援環境の整備　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74637385"/>
                  </a:ext>
                </a:extLst>
              </a:tr>
              <a:tr h="694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地域生活への移行に向けた支援体制の構築</a:t>
                      </a: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地域の社会資源の充実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施設による地域移行の組織的な支援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地域移行・定着の支援ができる人員体制の確保と財政措置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◆地域生活支援拠点等の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運用状況の検証・検討の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推進・強化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37559"/>
                  </a:ext>
                </a:extLst>
              </a:tr>
              <a:tr h="694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重度化・高齢化に対応した生活環境の整備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プライバシーの配慮、個室化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バリアフリー化や設備の導入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特性に配慮した居室改修などの環境整備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③地域生活支援拠点等の充実・強化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◆第７期障がい福祉計画への位置づけ（市町村への後方支援）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・検証・検討状況の見える化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・市町村意見交換会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＜実施時期＞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令和６年９月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日実施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◆地域生活支援拠点等の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運用状況の検証・検討の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推進・強化</a:t>
                      </a:r>
                      <a:endParaRPr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60906"/>
                  </a:ext>
                </a:extLst>
              </a:tr>
              <a:tr h="7807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多様化する</a:t>
                      </a:r>
                      <a:r>
                        <a:rPr kumimoji="1" lang="ja-JP" altLang="en-US" sz="1100" b="1" kern="12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障がい</a:t>
                      </a:r>
                      <a:r>
                        <a:rPr kumimoji="1" lang="ja-JP" altLang="en-US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者への支援</a:t>
                      </a:r>
                      <a:r>
                        <a:rPr kumimoji="1" lang="en-US" altLang="ja-JP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視覚化・構造化、リハビリなど専門的人材の登用、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SV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を受ける機会の確保、チームアプローチによる統一した支援等の支援力強化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GH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においても可能となる地域生活支援の組み立て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通院等支援と日中サービスの両立および日中サービスに代わる報酬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1072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088949" y="39538"/>
            <a:ext cx="936104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B882D3D-0F9E-40B2-83CD-B289921B7AC9}"/>
              </a:ext>
            </a:extLst>
          </p:cNvPr>
          <p:cNvSpPr/>
          <p:nvPr/>
        </p:nvSpPr>
        <p:spPr>
          <a:xfrm flipH="1">
            <a:off x="4892688" y="4221088"/>
            <a:ext cx="2448272" cy="90981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690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73612"/>
            <a:ext cx="9137847" cy="432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令和６年度　基盤整備促進ワーキンググループ　スケジュール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017264"/>
              </p:ext>
            </p:extLst>
          </p:nvPr>
        </p:nvGraphicFramePr>
        <p:xfrm>
          <a:off x="36513" y="541928"/>
          <a:ext cx="9071991" cy="6212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98079203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8041091"/>
                    </a:ext>
                  </a:extLst>
                </a:gridCol>
                <a:gridCol w="1979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4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基盤整備促進ワーキンググループの進め方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86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2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◆地域生活支援拠点等に係る市町村意見交換会（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5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kern="1200" spc="-1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◆自立支援協議会へ検討状況の</a:t>
                      </a:r>
                      <a:endParaRPr kumimoji="1" lang="en-US" altLang="ja-JP" sz="1050" kern="1200" spc="-1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050" kern="1200" spc="-1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  報告（</a:t>
                      </a:r>
                      <a:r>
                        <a:rPr kumimoji="1" lang="en-US" altLang="ja-JP" sz="1050" kern="1200" spc="-1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1050" kern="1200" spc="-1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月７日）</a:t>
                      </a:r>
                      <a:endParaRPr kumimoji="1" lang="en-US" altLang="ja-JP" sz="1050" kern="1200" spc="-1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10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508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6319886"/>
                  </a:ext>
                </a:extLst>
              </a:tr>
              <a:tr h="4512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◆地域支援推進部会への報告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◆自立支援協議会への報告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535806"/>
                  </a:ext>
                </a:extLst>
              </a:tr>
              <a:tr h="66144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311733"/>
                  </a:ext>
                </a:extLst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924744" y="7467890"/>
            <a:ext cx="8219256" cy="46538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  　提言を受けた具体的取組について、自立支援協議会へ報告　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⇒推進協へ報告の上、計画へ反映　（必要に応じ予算化）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576" y="1177588"/>
            <a:ext cx="224048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①今年度の取組みについて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②施策等の方向性について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7411" y="4653136"/>
            <a:ext cx="324053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予算要求結果を踏まえた報告と今後の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施策展開について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82334" y="961564"/>
            <a:ext cx="64807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27410" y="4437112"/>
            <a:ext cx="64807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5" name="下矢印 4"/>
          <p:cNvSpPr/>
          <p:nvPr/>
        </p:nvSpPr>
        <p:spPr>
          <a:xfrm>
            <a:off x="6550346" y="1016111"/>
            <a:ext cx="333732" cy="2268874"/>
          </a:xfrm>
          <a:prstGeom prst="downArrow">
            <a:avLst>
              <a:gd name="adj1" fmla="val 30749"/>
              <a:gd name="adj2" fmla="val 55041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73595" y="1771614"/>
            <a:ext cx="982784" cy="26503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意見照会</a:t>
            </a:r>
          </a:p>
        </p:txBody>
      </p:sp>
      <p:sp>
        <p:nvSpPr>
          <p:cNvPr id="16" name="下矢印 15"/>
          <p:cNvSpPr/>
          <p:nvPr/>
        </p:nvSpPr>
        <p:spPr>
          <a:xfrm>
            <a:off x="5231552" y="1530875"/>
            <a:ext cx="333732" cy="1754109"/>
          </a:xfrm>
          <a:prstGeom prst="downArrow">
            <a:avLst>
              <a:gd name="adj1" fmla="val 30393"/>
              <a:gd name="adj2" fmla="val 53493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屈折矢印 6"/>
          <p:cNvSpPr/>
          <p:nvPr/>
        </p:nvSpPr>
        <p:spPr>
          <a:xfrm rot="10800000" flipH="1">
            <a:off x="3019851" y="1499991"/>
            <a:ext cx="1624158" cy="1784992"/>
          </a:xfrm>
          <a:prstGeom prst="bentUpArrow">
            <a:avLst>
              <a:gd name="adj1" fmla="val 5315"/>
              <a:gd name="adj2" fmla="val 8783"/>
              <a:gd name="adj3" fmla="val 9481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106495" y="949390"/>
            <a:ext cx="897753" cy="212423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拠点等調査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801506" y="1301029"/>
            <a:ext cx="1161297" cy="216024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待機者実態調査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83968" y="3333548"/>
            <a:ext cx="2720280" cy="67151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次年度に向けた予算要求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071048" y="132491"/>
            <a:ext cx="936104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1-2</a:t>
            </a:r>
          </a:p>
        </p:txBody>
      </p:sp>
      <p:sp>
        <p:nvSpPr>
          <p:cNvPr id="26" name="下矢印 15">
            <a:extLst>
              <a:ext uri="{FF2B5EF4-FFF2-40B4-BE49-F238E27FC236}">
                <a16:creationId xmlns:a16="http://schemas.microsoft.com/office/drawing/2014/main" id="{3923C313-CABD-4D86-9985-5EADCFDE4C66}"/>
              </a:ext>
            </a:extLst>
          </p:cNvPr>
          <p:cNvSpPr/>
          <p:nvPr/>
        </p:nvSpPr>
        <p:spPr>
          <a:xfrm rot="16200000">
            <a:off x="3782572" y="511942"/>
            <a:ext cx="260111" cy="1777757"/>
          </a:xfrm>
          <a:prstGeom prst="downArrow">
            <a:avLst>
              <a:gd name="adj1" fmla="val 30393"/>
              <a:gd name="adj2" fmla="val 53493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163868" y="1376236"/>
            <a:ext cx="936104" cy="202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意見を反映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07BE616-E9DB-4F1E-8E99-AB7D4ECCFD92}"/>
              </a:ext>
            </a:extLst>
          </p:cNvPr>
          <p:cNvSpPr/>
          <p:nvPr/>
        </p:nvSpPr>
        <p:spPr>
          <a:xfrm>
            <a:off x="48902" y="911432"/>
            <a:ext cx="677503" cy="144169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53A2FC0-5D08-4DA1-BEC7-65591FE8DAA7}"/>
              </a:ext>
            </a:extLst>
          </p:cNvPr>
          <p:cNvSpPr/>
          <p:nvPr/>
        </p:nvSpPr>
        <p:spPr>
          <a:xfrm>
            <a:off x="78073" y="6093296"/>
            <a:ext cx="677503" cy="144169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R7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D9F1E80-A1FE-4B8E-9B23-953CBCB3AF46}"/>
              </a:ext>
            </a:extLst>
          </p:cNvPr>
          <p:cNvSpPr/>
          <p:nvPr/>
        </p:nvSpPr>
        <p:spPr>
          <a:xfrm>
            <a:off x="3534809" y="6163459"/>
            <a:ext cx="979255" cy="350366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地域生活推進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CE1C1AC-3B33-4313-9671-4D9C55C900D9}"/>
              </a:ext>
            </a:extLst>
          </p:cNvPr>
          <p:cNvSpPr/>
          <p:nvPr/>
        </p:nvSpPr>
        <p:spPr>
          <a:xfrm>
            <a:off x="5779967" y="6175945"/>
            <a:ext cx="1540758" cy="244126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GH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等整備事業費補助金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EF9BD89-BC14-4330-8688-F4B25F100E0C}"/>
              </a:ext>
            </a:extLst>
          </p:cNvPr>
          <p:cNvSpPr/>
          <p:nvPr/>
        </p:nvSpPr>
        <p:spPr>
          <a:xfrm>
            <a:off x="4589720" y="6165380"/>
            <a:ext cx="1115410" cy="350366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待機者実態調査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（時期未定）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595EF9-1C67-4D73-ABCF-3F1789814731}"/>
              </a:ext>
            </a:extLst>
          </p:cNvPr>
          <p:cNvSpPr/>
          <p:nvPr/>
        </p:nvSpPr>
        <p:spPr>
          <a:xfrm>
            <a:off x="5774388" y="6482888"/>
            <a:ext cx="2686043" cy="218758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拠点等の運用状況の検証・検討の推進・強化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2B08998-1F65-4F67-B4B3-1C5C54B9A31B}"/>
              </a:ext>
            </a:extLst>
          </p:cNvPr>
          <p:cNvSpPr/>
          <p:nvPr/>
        </p:nvSpPr>
        <p:spPr>
          <a:xfrm>
            <a:off x="5868144" y="5301208"/>
            <a:ext cx="1224136" cy="671182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入所施設利用者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意向調査</a:t>
            </a:r>
          </a:p>
        </p:txBody>
      </p:sp>
      <p:sp>
        <p:nvSpPr>
          <p:cNvPr id="32" name="屈折矢印 6">
            <a:extLst>
              <a:ext uri="{FF2B5EF4-FFF2-40B4-BE49-F238E27FC236}">
                <a16:creationId xmlns:a16="http://schemas.microsoft.com/office/drawing/2014/main" id="{23E3FDB9-9F8F-4A9F-8731-A4A824B568B3}"/>
              </a:ext>
            </a:extLst>
          </p:cNvPr>
          <p:cNvSpPr/>
          <p:nvPr/>
        </p:nvSpPr>
        <p:spPr>
          <a:xfrm rot="10800000" flipH="1">
            <a:off x="4086010" y="4796980"/>
            <a:ext cx="2592287" cy="387650"/>
          </a:xfrm>
          <a:prstGeom prst="bentUpArrow">
            <a:avLst>
              <a:gd name="adj1" fmla="val 21844"/>
              <a:gd name="adj2" fmla="val 38605"/>
              <a:gd name="adj3" fmla="val 37661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屈折矢印 6">
            <a:extLst>
              <a:ext uri="{FF2B5EF4-FFF2-40B4-BE49-F238E27FC236}">
                <a16:creationId xmlns:a16="http://schemas.microsoft.com/office/drawing/2014/main" id="{216B1378-49CE-4D4E-B77A-5EEA61B666C0}"/>
              </a:ext>
            </a:extLst>
          </p:cNvPr>
          <p:cNvSpPr/>
          <p:nvPr/>
        </p:nvSpPr>
        <p:spPr>
          <a:xfrm rot="10800000" flipH="1">
            <a:off x="4067943" y="4971664"/>
            <a:ext cx="1497341" cy="1004707"/>
          </a:xfrm>
          <a:prstGeom prst="bentUpArrow">
            <a:avLst>
              <a:gd name="adj1" fmla="val 9655"/>
              <a:gd name="adj2" fmla="val 15040"/>
              <a:gd name="adj3" fmla="val 14908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D58F486-CDCD-402C-BD64-7BD4B0962AAB}"/>
              </a:ext>
            </a:extLst>
          </p:cNvPr>
          <p:cNvSpPr/>
          <p:nvPr/>
        </p:nvSpPr>
        <p:spPr>
          <a:xfrm>
            <a:off x="4266853" y="4851433"/>
            <a:ext cx="936104" cy="199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意見を反映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902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1029</Words>
  <Application>Microsoft Office PowerPoint</Application>
  <PresentationFormat>画面に合わせる (4:3)</PresentationFormat>
  <Paragraphs>132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2025-07-02T23:41:39Z</dcterms:created>
  <dcterms:modified xsi:type="dcterms:W3CDTF">2025-07-02T23:41:45Z</dcterms:modified>
</cp:coreProperties>
</file>