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82" r:id="rId2"/>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8E65"/>
    <a:srgbClr val="925134"/>
    <a:srgbClr val="FEAB77"/>
    <a:srgbClr val="023894"/>
    <a:srgbClr val="01B097"/>
    <a:srgbClr val="B2E7E0"/>
    <a:srgbClr val="01E5C4"/>
    <a:srgbClr val="89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0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A11CD11-8F0B-441D-8866-6ED564DC237E}" type="datetimeFigureOut">
              <a:rPr kumimoji="1" lang="ja-JP" altLang="en-US" smtClean="0"/>
              <a:t>2025/9/11</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B886C7C-6B3C-4C8E-B114-141CE41DF9DA}" type="slidenum">
              <a:rPr kumimoji="1" lang="ja-JP" altLang="en-US" smtClean="0"/>
              <a:t>‹#›</a:t>
            </a:fld>
            <a:endParaRPr kumimoji="1" lang="ja-JP" altLang="en-US"/>
          </a:p>
        </p:txBody>
      </p:sp>
    </p:spTree>
    <p:extLst>
      <p:ext uri="{BB962C8B-B14F-4D97-AF65-F5344CB8AC3E}">
        <p14:creationId xmlns:p14="http://schemas.microsoft.com/office/powerpoint/2010/main" val="10585042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886C7C-6B3C-4C8E-B114-141CE41DF9DA}" type="slidenum">
              <a:rPr kumimoji="1" lang="ja-JP" altLang="en-US" smtClean="0"/>
              <a:t>1</a:t>
            </a:fld>
            <a:endParaRPr kumimoji="1" lang="ja-JP" altLang="en-US"/>
          </a:p>
        </p:txBody>
      </p:sp>
    </p:spTree>
    <p:extLst>
      <p:ext uri="{BB962C8B-B14F-4D97-AF65-F5344CB8AC3E}">
        <p14:creationId xmlns:p14="http://schemas.microsoft.com/office/powerpoint/2010/main" val="123411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F4C476-0F18-4308-88C9-2FA205DD0D7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8F496EF-8A2B-45A2-BD9E-B246AEABBF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266CDFF-63D1-4E39-B193-C16999EE15C0}"/>
              </a:ext>
            </a:extLst>
          </p:cNvPr>
          <p:cNvSpPr>
            <a:spLocks noGrp="1"/>
          </p:cNvSpPr>
          <p:nvPr>
            <p:ph type="dt" sz="half" idx="10"/>
          </p:nvPr>
        </p:nvSpPr>
        <p:spPr/>
        <p:txBody>
          <a:bodyPr/>
          <a:lstStyle/>
          <a:p>
            <a:fld id="{C7D928CF-450A-4C15-8ED5-00693537329E}" type="datetimeFigureOut">
              <a:rPr kumimoji="1" lang="ja-JP" altLang="en-US" smtClean="0"/>
              <a:t>2025/9/11</a:t>
            </a:fld>
            <a:endParaRPr kumimoji="1" lang="ja-JP" altLang="en-US"/>
          </a:p>
        </p:txBody>
      </p:sp>
      <p:sp>
        <p:nvSpPr>
          <p:cNvPr id="5" name="フッター プレースホルダー 4">
            <a:extLst>
              <a:ext uri="{FF2B5EF4-FFF2-40B4-BE49-F238E27FC236}">
                <a16:creationId xmlns:a16="http://schemas.microsoft.com/office/drawing/2014/main" id="{9625678A-B2E2-482E-94EF-22E408C28A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54305C-E8D2-4A5E-9C10-80AB34E6D888}"/>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235401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904C0B-2711-4463-B87C-53704A487C2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5E78220-B2B6-401E-BD85-F15E2827448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6E6A91-503E-4CE6-8505-D572CA848544}"/>
              </a:ext>
            </a:extLst>
          </p:cNvPr>
          <p:cNvSpPr>
            <a:spLocks noGrp="1"/>
          </p:cNvSpPr>
          <p:nvPr>
            <p:ph type="dt" sz="half" idx="10"/>
          </p:nvPr>
        </p:nvSpPr>
        <p:spPr/>
        <p:txBody>
          <a:bodyPr/>
          <a:lstStyle/>
          <a:p>
            <a:fld id="{C7D928CF-450A-4C15-8ED5-00693537329E}" type="datetimeFigureOut">
              <a:rPr kumimoji="1" lang="ja-JP" altLang="en-US" smtClean="0"/>
              <a:t>2025/9/11</a:t>
            </a:fld>
            <a:endParaRPr kumimoji="1" lang="ja-JP" altLang="en-US"/>
          </a:p>
        </p:txBody>
      </p:sp>
      <p:sp>
        <p:nvSpPr>
          <p:cNvPr id="5" name="フッター プレースホルダー 4">
            <a:extLst>
              <a:ext uri="{FF2B5EF4-FFF2-40B4-BE49-F238E27FC236}">
                <a16:creationId xmlns:a16="http://schemas.microsoft.com/office/drawing/2014/main" id="{880E804A-2E98-4026-9FDF-28F8E21777D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D7B440A-C155-4917-AD63-B9DF495F4B17}"/>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47379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8049D9C-98FE-42B9-8037-B07E5DB0BFB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33F6C7-31D3-46E4-A894-419C88E3A69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5F48E6-127B-4185-8F0F-A5C8E542D709}"/>
              </a:ext>
            </a:extLst>
          </p:cNvPr>
          <p:cNvSpPr>
            <a:spLocks noGrp="1"/>
          </p:cNvSpPr>
          <p:nvPr>
            <p:ph type="dt" sz="half" idx="10"/>
          </p:nvPr>
        </p:nvSpPr>
        <p:spPr/>
        <p:txBody>
          <a:bodyPr/>
          <a:lstStyle/>
          <a:p>
            <a:fld id="{C7D928CF-450A-4C15-8ED5-00693537329E}" type="datetimeFigureOut">
              <a:rPr kumimoji="1" lang="ja-JP" altLang="en-US" smtClean="0"/>
              <a:t>2025/9/11</a:t>
            </a:fld>
            <a:endParaRPr kumimoji="1" lang="ja-JP" altLang="en-US"/>
          </a:p>
        </p:txBody>
      </p:sp>
      <p:sp>
        <p:nvSpPr>
          <p:cNvPr id="5" name="フッター プレースホルダー 4">
            <a:extLst>
              <a:ext uri="{FF2B5EF4-FFF2-40B4-BE49-F238E27FC236}">
                <a16:creationId xmlns:a16="http://schemas.microsoft.com/office/drawing/2014/main" id="{C0C71573-DAFF-4EA8-B9EE-8718B8B4F4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FBC38B3-7628-487D-A551-F689FB71F64D}"/>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3967518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EED9F-82FF-40C2-8676-04E17C539A2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50ADBC-BDFE-47B1-831C-ACB0D63D337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0C952C-3DB5-45B6-921E-9F5F92597CDB}"/>
              </a:ext>
            </a:extLst>
          </p:cNvPr>
          <p:cNvSpPr>
            <a:spLocks noGrp="1"/>
          </p:cNvSpPr>
          <p:nvPr>
            <p:ph type="dt" sz="half" idx="10"/>
          </p:nvPr>
        </p:nvSpPr>
        <p:spPr/>
        <p:txBody>
          <a:bodyPr/>
          <a:lstStyle/>
          <a:p>
            <a:fld id="{C7D928CF-450A-4C15-8ED5-00693537329E}" type="datetimeFigureOut">
              <a:rPr kumimoji="1" lang="ja-JP" altLang="en-US" smtClean="0"/>
              <a:t>2025/9/11</a:t>
            </a:fld>
            <a:endParaRPr kumimoji="1" lang="ja-JP" altLang="en-US"/>
          </a:p>
        </p:txBody>
      </p:sp>
      <p:sp>
        <p:nvSpPr>
          <p:cNvPr id="5" name="フッター プレースホルダー 4">
            <a:extLst>
              <a:ext uri="{FF2B5EF4-FFF2-40B4-BE49-F238E27FC236}">
                <a16:creationId xmlns:a16="http://schemas.microsoft.com/office/drawing/2014/main" id="{A904C37B-9962-447C-87CF-4F13F92DF4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1440A8-8BDB-4DDF-93F5-94AEA299943D}"/>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207519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7EE0FB-4E0B-48CA-A8C9-F43F788382A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5E7F212-EEB8-4AC2-9691-F44F055F9E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9280417-F31F-4627-AB91-33E55B21A5B1}"/>
              </a:ext>
            </a:extLst>
          </p:cNvPr>
          <p:cNvSpPr>
            <a:spLocks noGrp="1"/>
          </p:cNvSpPr>
          <p:nvPr>
            <p:ph type="dt" sz="half" idx="10"/>
          </p:nvPr>
        </p:nvSpPr>
        <p:spPr/>
        <p:txBody>
          <a:bodyPr/>
          <a:lstStyle/>
          <a:p>
            <a:fld id="{C7D928CF-450A-4C15-8ED5-00693537329E}" type="datetimeFigureOut">
              <a:rPr kumimoji="1" lang="ja-JP" altLang="en-US" smtClean="0"/>
              <a:t>2025/9/11</a:t>
            </a:fld>
            <a:endParaRPr kumimoji="1" lang="ja-JP" altLang="en-US"/>
          </a:p>
        </p:txBody>
      </p:sp>
      <p:sp>
        <p:nvSpPr>
          <p:cNvPr id="5" name="フッター プレースホルダー 4">
            <a:extLst>
              <a:ext uri="{FF2B5EF4-FFF2-40B4-BE49-F238E27FC236}">
                <a16:creationId xmlns:a16="http://schemas.microsoft.com/office/drawing/2014/main" id="{3F078256-559D-465D-9691-84AE9D52B6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4F353D-E7F6-42D9-A7A8-52076EB93029}"/>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83753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C5ECF4-52F0-48BD-9D8E-86CA3ED9EDA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59235E-0689-4E4F-BB51-9B633C3DA84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FB2051D-226B-43D0-8F51-2BA4E5AAA58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7C36E22-38F5-447E-AC0F-5CD3D244EE12}"/>
              </a:ext>
            </a:extLst>
          </p:cNvPr>
          <p:cNvSpPr>
            <a:spLocks noGrp="1"/>
          </p:cNvSpPr>
          <p:nvPr>
            <p:ph type="dt" sz="half" idx="10"/>
          </p:nvPr>
        </p:nvSpPr>
        <p:spPr/>
        <p:txBody>
          <a:bodyPr/>
          <a:lstStyle/>
          <a:p>
            <a:fld id="{C7D928CF-450A-4C15-8ED5-00693537329E}" type="datetimeFigureOut">
              <a:rPr kumimoji="1" lang="ja-JP" altLang="en-US" smtClean="0"/>
              <a:t>2025/9/11</a:t>
            </a:fld>
            <a:endParaRPr kumimoji="1" lang="ja-JP" altLang="en-US"/>
          </a:p>
        </p:txBody>
      </p:sp>
      <p:sp>
        <p:nvSpPr>
          <p:cNvPr id="6" name="フッター プレースホルダー 5">
            <a:extLst>
              <a:ext uri="{FF2B5EF4-FFF2-40B4-BE49-F238E27FC236}">
                <a16:creationId xmlns:a16="http://schemas.microsoft.com/office/drawing/2014/main" id="{C563BBFE-65F5-4970-82DA-7314714755F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0AA5B7F-1CB8-4527-9B75-18F859AE1C61}"/>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171837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35475-9C38-492B-BAF7-A223B8DEF21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C4A9FB-8CCC-4D73-832C-9F87335ADA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7CE8A55-E12A-4759-AC7B-027F69109EE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D7882D7-6705-4CB7-A80B-70C0845508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830E692-E214-48FD-B551-1E2115A5524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88D4129-0127-4804-89C6-5F892B319CFD}"/>
              </a:ext>
            </a:extLst>
          </p:cNvPr>
          <p:cNvSpPr>
            <a:spLocks noGrp="1"/>
          </p:cNvSpPr>
          <p:nvPr>
            <p:ph type="dt" sz="half" idx="10"/>
          </p:nvPr>
        </p:nvSpPr>
        <p:spPr/>
        <p:txBody>
          <a:bodyPr/>
          <a:lstStyle/>
          <a:p>
            <a:fld id="{C7D928CF-450A-4C15-8ED5-00693537329E}" type="datetimeFigureOut">
              <a:rPr kumimoji="1" lang="ja-JP" altLang="en-US" smtClean="0"/>
              <a:t>2025/9/11</a:t>
            </a:fld>
            <a:endParaRPr kumimoji="1" lang="ja-JP" altLang="en-US"/>
          </a:p>
        </p:txBody>
      </p:sp>
      <p:sp>
        <p:nvSpPr>
          <p:cNvPr id="8" name="フッター プレースホルダー 7">
            <a:extLst>
              <a:ext uri="{FF2B5EF4-FFF2-40B4-BE49-F238E27FC236}">
                <a16:creationId xmlns:a16="http://schemas.microsoft.com/office/drawing/2014/main" id="{0663623D-3A74-4D0B-81C0-8036FD68117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9C0ABD4-D0E9-4EF2-9B72-31DE3C768D9B}"/>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282258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7C2D3B-2C85-452D-B448-7155F93CC2A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5000D2-7ADC-413D-BB96-E7B974343413}"/>
              </a:ext>
            </a:extLst>
          </p:cNvPr>
          <p:cNvSpPr>
            <a:spLocks noGrp="1"/>
          </p:cNvSpPr>
          <p:nvPr>
            <p:ph type="dt" sz="half" idx="10"/>
          </p:nvPr>
        </p:nvSpPr>
        <p:spPr/>
        <p:txBody>
          <a:bodyPr/>
          <a:lstStyle/>
          <a:p>
            <a:fld id="{C7D928CF-450A-4C15-8ED5-00693537329E}" type="datetimeFigureOut">
              <a:rPr kumimoji="1" lang="ja-JP" altLang="en-US" smtClean="0"/>
              <a:t>2025/9/11</a:t>
            </a:fld>
            <a:endParaRPr kumimoji="1" lang="ja-JP" altLang="en-US"/>
          </a:p>
        </p:txBody>
      </p:sp>
      <p:sp>
        <p:nvSpPr>
          <p:cNvPr id="4" name="フッター プレースホルダー 3">
            <a:extLst>
              <a:ext uri="{FF2B5EF4-FFF2-40B4-BE49-F238E27FC236}">
                <a16:creationId xmlns:a16="http://schemas.microsoft.com/office/drawing/2014/main" id="{0254EAC0-CD8D-4090-B141-774E3C5BBCD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C6FBB57-B81C-47E9-B318-35E4B2F03223}"/>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42927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73E415C-4A0D-4BF2-B3BC-F7567ED6F500}"/>
              </a:ext>
            </a:extLst>
          </p:cNvPr>
          <p:cNvSpPr>
            <a:spLocks noGrp="1"/>
          </p:cNvSpPr>
          <p:nvPr>
            <p:ph type="dt" sz="half" idx="10"/>
          </p:nvPr>
        </p:nvSpPr>
        <p:spPr/>
        <p:txBody>
          <a:bodyPr/>
          <a:lstStyle/>
          <a:p>
            <a:fld id="{C7D928CF-450A-4C15-8ED5-00693537329E}" type="datetimeFigureOut">
              <a:rPr kumimoji="1" lang="ja-JP" altLang="en-US" smtClean="0"/>
              <a:t>2025/9/11</a:t>
            </a:fld>
            <a:endParaRPr kumimoji="1" lang="ja-JP" altLang="en-US"/>
          </a:p>
        </p:txBody>
      </p:sp>
      <p:sp>
        <p:nvSpPr>
          <p:cNvPr id="3" name="フッター プレースホルダー 2">
            <a:extLst>
              <a:ext uri="{FF2B5EF4-FFF2-40B4-BE49-F238E27FC236}">
                <a16:creationId xmlns:a16="http://schemas.microsoft.com/office/drawing/2014/main" id="{B3BAEB32-239E-4570-A455-A1B9E290FE9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9D644C2-0623-44F3-BB5C-BF65CA24BAA1}"/>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310730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058660-013F-4AD7-BEA7-6625435F9D1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86E059-34E9-4FFC-AC82-4432FE547E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EC958C0-62FD-4BEF-AE66-06A19EE53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C16BEF9-64CD-444F-B046-56F4B87DF5BA}"/>
              </a:ext>
            </a:extLst>
          </p:cNvPr>
          <p:cNvSpPr>
            <a:spLocks noGrp="1"/>
          </p:cNvSpPr>
          <p:nvPr>
            <p:ph type="dt" sz="half" idx="10"/>
          </p:nvPr>
        </p:nvSpPr>
        <p:spPr/>
        <p:txBody>
          <a:bodyPr/>
          <a:lstStyle/>
          <a:p>
            <a:fld id="{C7D928CF-450A-4C15-8ED5-00693537329E}" type="datetimeFigureOut">
              <a:rPr kumimoji="1" lang="ja-JP" altLang="en-US" smtClean="0"/>
              <a:t>2025/9/11</a:t>
            </a:fld>
            <a:endParaRPr kumimoji="1" lang="ja-JP" altLang="en-US"/>
          </a:p>
        </p:txBody>
      </p:sp>
      <p:sp>
        <p:nvSpPr>
          <p:cNvPr id="6" name="フッター プレースホルダー 5">
            <a:extLst>
              <a:ext uri="{FF2B5EF4-FFF2-40B4-BE49-F238E27FC236}">
                <a16:creationId xmlns:a16="http://schemas.microsoft.com/office/drawing/2014/main" id="{92F5A516-FA19-40E5-9BFF-EB6D0A21512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47599CB-9387-4D49-A9F9-9E8D4328E3E7}"/>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87137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120E44-9673-4E5F-AFE9-5E4176CFE91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6BD5487-77C4-4CAC-8634-4755275E6A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C10827F-BA26-472E-857F-52E5D762A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2368AA-C8D3-4333-A9D9-0722A29C32AB}"/>
              </a:ext>
            </a:extLst>
          </p:cNvPr>
          <p:cNvSpPr>
            <a:spLocks noGrp="1"/>
          </p:cNvSpPr>
          <p:nvPr>
            <p:ph type="dt" sz="half" idx="10"/>
          </p:nvPr>
        </p:nvSpPr>
        <p:spPr/>
        <p:txBody>
          <a:bodyPr/>
          <a:lstStyle/>
          <a:p>
            <a:fld id="{C7D928CF-450A-4C15-8ED5-00693537329E}" type="datetimeFigureOut">
              <a:rPr kumimoji="1" lang="ja-JP" altLang="en-US" smtClean="0"/>
              <a:t>2025/9/11</a:t>
            </a:fld>
            <a:endParaRPr kumimoji="1" lang="ja-JP" altLang="en-US"/>
          </a:p>
        </p:txBody>
      </p:sp>
      <p:sp>
        <p:nvSpPr>
          <p:cNvPr id="6" name="フッター プレースホルダー 5">
            <a:extLst>
              <a:ext uri="{FF2B5EF4-FFF2-40B4-BE49-F238E27FC236}">
                <a16:creationId xmlns:a16="http://schemas.microsoft.com/office/drawing/2014/main" id="{28C87536-23BA-4610-AAF6-577C616D5B2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ABED934-67DD-4BE8-ADF9-D9503457C57A}"/>
              </a:ext>
            </a:extLst>
          </p:cNvPr>
          <p:cNvSpPr>
            <a:spLocks noGrp="1"/>
          </p:cNvSpPr>
          <p:nvPr>
            <p:ph type="sldNum" sz="quarter" idx="12"/>
          </p:nvPr>
        </p:nvSpPr>
        <p:spPr/>
        <p:txBody>
          <a:body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156788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EE24EC5-25C0-4CAE-AE25-7573BC2B0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0EBFEAF-5C79-4D74-97CF-5A242359D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461E57-A160-4830-BDE9-D555AA7AB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928CF-450A-4C15-8ED5-00693537329E}" type="datetimeFigureOut">
              <a:rPr kumimoji="1" lang="ja-JP" altLang="en-US" smtClean="0"/>
              <a:t>2025/9/11</a:t>
            </a:fld>
            <a:endParaRPr kumimoji="1" lang="ja-JP" altLang="en-US"/>
          </a:p>
        </p:txBody>
      </p:sp>
      <p:sp>
        <p:nvSpPr>
          <p:cNvPr id="5" name="フッター プレースホルダー 4">
            <a:extLst>
              <a:ext uri="{FF2B5EF4-FFF2-40B4-BE49-F238E27FC236}">
                <a16:creationId xmlns:a16="http://schemas.microsoft.com/office/drawing/2014/main" id="{EA9C63E7-0554-4066-951E-8223E31A80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8FE2D45-415C-41D0-A00B-E0B4CD2F5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6BA20-744B-49C9-B6DB-0BC8B070A68B}" type="slidenum">
              <a:rPr kumimoji="1" lang="ja-JP" altLang="en-US" smtClean="0"/>
              <a:t>‹#›</a:t>
            </a:fld>
            <a:endParaRPr kumimoji="1" lang="ja-JP" altLang="en-US"/>
          </a:p>
        </p:txBody>
      </p:sp>
    </p:spTree>
    <p:extLst>
      <p:ext uri="{BB962C8B-B14F-4D97-AF65-F5344CB8AC3E}">
        <p14:creationId xmlns:p14="http://schemas.microsoft.com/office/powerpoint/2010/main" val="202024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55407FC9-6F03-4D07-8269-5E7EE84BA68E}"/>
              </a:ext>
            </a:extLst>
          </p:cNvPr>
          <p:cNvGrpSpPr/>
          <p:nvPr/>
        </p:nvGrpSpPr>
        <p:grpSpPr>
          <a:xfrm>
            <a:off x="177559" y="63137"/>
            <a:ext cx="11836882" cy="6620296"/>
            <a:chOff x="177559" y="63137"/>
            <a:chExt cx="11836882" cy="6620296"/>
          </a:xfrm>
        </p:grpSpPr>
        <p:cxnSp>
          <p:nvCxnSpPr>
            <p:cNvPr id="40" name="直線コネクタ 39">
              <a:extLst>
                <a:ext uri="{FF2B5EF4-FFF2-40B4-BE49-F238E27FC236}">
                  <a16:creationId xmlns:a16="http://schemas.microsoft.com/office/drawing/2014/main" id="{A88F246C-11F9-43BB-9995-0BC79D5519E2}"/>
                </a:ext>
              </a:extLst>
            </p:cNvPr>
            <p:cNvCxnSpPr>
              <a:cxnSpLocks/>
            </p:cNvCxnSpPr>
            <p:nvPr/>
          </p:nvCxnSpPr>
          <p:spPr>
            <a:xfrm flipH="1">
              <a:off x="10694931" y="3360714"/>
              <a:ext cx="413834" cy="68616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86D09240-EDA2-44DC-AF8E-C9961F34C8D6}"/>
                </a:ext>
              </a:extLst>
            </p:cNvPr>
            <p:cNvSpPr txBox="1"/>
            <p:nvPr/>
          </p:nvSpPr>
          <p:spPr>
            <a:xfrm>
              <a:off x="274318" y="63137"/>
              <a:ext cx="11612881" cy="431978"/>
            </a:xfrm>
            <a:prstGeom prst="rect">
              <a:avLst/>
            </a:prstGeom>
            <a:solidFill>
              <a:srgbClr val="00B0F0"/>
            </a:solidFill>
          </p:spPr>
          <p:txBody>
            <a:bodyPr wrap="square" lIns="36000" rIns="36000" bIns="46800" rtlCol="0" anchor="ctr" anchorCtr="0">
              <a:spAutoFit/>
            </a:bodyPr>
            <a:lstStyle/>
            <a:p>
              <a:pPr algn="ctr" defTabSz="457200"/>
              <a:r>
                <a:rPr lang="ja-JP" altLang="en-US" sz="2200" b="1" dirty="0">
                  <a:solidFill>
                    <a:prstClr val="white"/>
                  </a:solidFill>
                  <a:latin typeface="Meiryo UI" panose="020B0604030504040204" pitchFamily="50" charset="-128"/>
                  <a:ea typeface="Meiryo UI" panose="020B0604030504040204" pitchFamily="50" charset="-128"/>
                </a:rPr>
                <a:t>府政学習会「知ろう・伝えよう おおさかの生物多様性」を開催しました！</a:t>
              </a:r>
            </a:p>
          </p:txBody>
        </p:sp>
        <p:sp>
          <p:nvSpPr>
            <p:cNvPr id="3" name="正方形/長方形 2">
              <a:extLst>
                <a:ext uri="{FF2B5EF4-FFF2-40B4-BE49-F238E27FC236}">
                  <a16:creationId xmlns:a16="http://schemas.microsoft.com/office/drawing/2014/main" id="{E16F1EDC-E1D5-40C7-886E-6B3DA2B31FEB}"/>
                </a:ext>
              </a:extLst>
            </p:cNvPr>
            <p:cNvSpPr/>
            <p:nvPr/>
          </p:nvSpPr>
          <p:spPr>
            <a:xfrm>
              <a:off x="668406" y="556052"/>
              <a:ext cx="10364751" cy="647920"/>
            </a:xfrm>
            <a:prstGeom prst="rect">
              <a:avLst/>
            </a:prstGeom>
            <a:noFill/>
            <a:ln>
              <a:noFill/>
            </a:ln>
          </p:spPr>
          <p:style>
            <a:lnRef idx="2">
              <a:schemeClr val="dk1"/>
            </a:lnRef>
            <a:fillRef idx="1">
              <a:schemeClr val="lt1"/>
            </a:fillRef>
            <a:effectRef idx="0">
              <a:schemeClr val="dk1"/>
            </a:effectRef>
            <a:fontRef idx="minor">
              <a:schemeClr val="dk1"/>
            </a:fontRef>
          </p:style>
          <p:txBody>
            <a:bodyPr lIns="72000" tIns="36000" rIns="72000" bIns="36000" rtlCol="0" anchor="ctr"/>
            <a:lstStyle/>
            <a:p>
              <a:pPr defTabSz="457200">
                <a:lnSpc>
                  <a:spcPts val="1600"/>
                </a:lnSpc>
              </a:pPr>
              <a:r>
                <a:rPr lang="en-US" altLang="ja-JP" sz="1200" dirty="0">
                  <a:solidFill>
                    <a:prstClr val="black"/>
                  </a:solidFill>
                  <a:latin typeface="Meiryo UI" panose="020B0604030504040204" pitchFamily="50" charset="-128"/>
                  <a:ea typeface="Meiryo UI" panose="020B0604030504040204" pitchFamily="50" charset="-128"/>
                </a:rPr>
                <a:t>9</a:t>
              </a:r>
              <a:r>
                <a:rPr lang="ja-JP" altLang="en-US" sz="1200" dirty="0">
                  <a:solidFill>
                    <a:prstClr val="black"/>
                  </a:solidFill>
                  <a:latin typeface="Meiryo UI" panose="020B0604030504040204" pitchFamily="50" charset="-128"/>
                  <a:ea typeface="Meiryo UI" panose="020B0604030504040204" pitchFamily="50" charset="-128"/>
                </a:rPr>
                <a:t>月</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日</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水曜日</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、おおさか環農水研生物多様性センターにて、</a:t>
              </a:r>
              <a:r>
                <a:rPr lang="ja-JP" altLang="en-US" sz="1200" b="1" dirty="0">
                  <a:solidFill>
                    <a:prstClr val="black"/>
                  </a:solidFill>
                  <a:latin typeface="Meiryo UI" panose="020B0604030504040204" pitchFamily="50" charset="-128"/>
                  <a:ea typeface="Meiryo UI" panose="020B0604030504040204" pitchFamily="50" charset="-128"/>
                </a:rPr>
                <a:t>おおさかの生物多様性について学ぶ</a:t>
              </a:r>
              <a:r>
                <a:rPr lang="ja-JP" altLang="en-US" sz="1200" dirty="0">
                  <a:solidFill>
                    <a:prstClr val="black"/>
                  </a:solidFill>
                  <a:latin typeface="Meiryo UI" panose="020B0604030504040204" pitchFamily="50" charset="-128"/>
                  <a:ea typeface="Meiryo UI" panose="020B0604030504040204" pitchFamily="50" charset="-128"/>
                </a:rPr>
                <a:t>府政学習会を開催しました！</a:t>
              </a:r>
              <a:endParaRPr lang="en-US" altLang="ja-JP" sz="1200" dirty="0">
                <a:solidFill>
                  <a:prstClr val="black"/>
                </a:solidFill>
                <a:latin typeface="Meiryo UI" panose="020B0604030504040204" pitchFamily="50" charset="-128"/>
                <a:ea typeface="Meiryo UI" panose="020B0604030504040204" pitchFamily="50" charset="-128"/>
              </a:endParaRPr>
            </a:p>
            <a:p>
              <a:pPr defTabSz="457200">
                <a:lnSpc>
                  <a:spcPts val="1600"/>
                </a:lnSpc>
              </a:pPr>
              <a:r>
                <a:rPr lang="ja-JP" altLang="en-US" sz="1200" dirty="0">
                  <a:solidFill>
                    <a:prstClr val="black"/>
                  </a:solidFill>
                  <a:latin typeface="Meiryo UI" panose="020B0604030504040204" pitchFamily="50" charset="-128"/>
                  <a:ea typeface="Meiryo UI" panose="020B0604030504040204" pitchFamily="50" charset="-128"/>
                </a:rPr>
                <a:t>今回は、水辺の植物園をはじめとする施設の見学を通じて、</a:t>
              </a:r>
              <a:r>
                <a:rPr lang="ja-JP" altLang="en-US" sz="1200" b="1" dirty="0">
                  <a:solidFill>
                    <a:prstClr val="black"/>
                  </a:solidFill>
                  <a:latin typeface="Meiryo UI" panose="020B0604030504040204" pitchFamily="50" charset="-128"/>
                  <a:ea typeface="Meiryo UI" panose="020B0604030504040204" pitchFamily="50" charset="-128"/>
                </a:rPr>
                <a:t>生物多様性を保全することの大切さ</a:t>
              </a:r>
              <a:r>
                <a:rPr lang="ja-JP" altLang="en-US" sz="1200" dirty="0">
                  <a:solidFill>
                    <a:prstClr val="black"/>
                  </a:solidFill>
                  <a:latin typeface="Meiryo UI" panose="020B0604030504040204" pitchFamily="50" charset="-128"/>
                  <a:ea typeface="Meiryo UI" panose="020B0604030504040204" pitchFamily="50" charset="-128"/>
                </a:rPr>
                <a:t>や</a:t>
              </a:r>
              <a:r>
                <a:rPr lang="ja-JP" altLang="en-US" sz="1200" b="1" dirty="0">
                  <a:solidFill>
                    <a:prstClr val="black"/>
                  </a:solidFill>
                  <a:latin typeface="Meiryo UI" panose="020B0604030504040204" pitchFamily="50" charset="-128"/>
                  <a:ea typeface="Meiryo UI" panose="020B0604030504040204" pitchFamily="50" charset="-128"/>
                </a:rPr>
                <a:t>大阪に生息するさまざまな生物の魅力</a:t>
              </a:r>
              <a:r>
                <a:rPr lang="ja-JP" altLang="en-US" sz="1200" dirty="0">
                  <a:solidFill>
                    <a:prstClr val="black"/>
                  </a:solidFill>
                  <a:latin typeface="Meiryo UI" panose="020B0604030504040204" pitchFamily="50" charset="-128"/>
                  <a:ea typeface="Meiryo UI" panose="020B0604030504040204" pitchFamily="50" charset="-128"/>
                </a:rPr>
                <a:t>について楽しく学びました。</a:t>
              </a:r>
            </a:p>
          </p:txBody>
        </p:sp>
        <p:sp>
          <p:nvSpPr>
            <p:cNvPr id="4" name="正方形/長方形 3">
              <a:extLst>
                <a:ext uri="{FF2B5EF4-FFF2-40B4-BE49-F238E27FC236}">
                  <a16:creationId xmlns:a16="http://schemas.microsoft.com/office/drawing/2014/main" id="{6DD1FFF5-FF8B-4038-9384-4273B85211C5}"/>
                </a:ext>
              </a:extLst>
            </p:cNvPr>
            <p:cNvSpPr/>
            <p:nvPr/>
          </p:nvSpPr>
          <p:spPr>
            <a:xfrm>
              <a:off x="177559" y="1203972"/>
              <a:ext cx="11836882" cy="4582212"/>
            </a:xfrm>
            <a:prstGeom prst="rect">
              <a:avLst/>
            </a:prstGeom>
            <a:solidFill>
              <a:srgbClr val="00B0F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prstClr val="white"/>
                </a:solidFill>
                <a:latin typeface="Calibri" panose="020F0502020204030204"/>
                <a:ea typeface="游ゴシック" panose="020B0400000000000000" pitchFamily="50" charset="-128"/>
              </a:endParaRPr>
            </a:p>
          </p:txBody>
        </p:sp>
        <p:cxnSp>
          <p:nvCxnSpPr>
            <p:cNvPr id="5" name="直線コネクタ 4">
              <a:extLst>
                <a:ext uri="{FF2B5EF4-FFF2-40B4-BE49-F238E27FC236}">
                  <a16:creationId xmlns:a16="http://schemas.microsoft.com/office/drawing/2014/main" id="{708167A6-CF42-4DF0-8C6D-2311ED2756BC}"/>
                </a:ext>
              </a:extLst>
            </p:cNvPr>
            <p:cNvCxnSpPr>
              <a:cxnSpLocks/>
            </p:cNvCxnSpPr>
            <p:nvPr/>
          </p:nvCxnSpPr>
          <p:spPr>
            <a:xfrm>
              <a:off x="3707699" y="1629235"/>
              <a:ext cx="622020" cy="400885"/>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12D7F6F2-FAB8-4ECB-BA65-9D5FF08D4AE8}"/>
                </a:ext>
              </a:extLst>
            </p:cNvPr>
            <p:cNvCxnSpPr>
              <a:cxnSpLocks/>
            </p:cNvCxnSpPr>
            <p:nvPr/>
          </p:nvCxnSpPr>
          <p:spPr>
            <a:xfrm>
              <a:off x="8086091" y="1629235"/>
              <a:ext cx="878661" cy="635083"/>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1E4BA1F7-0B64-459B-8F48-087B668A71B5}"/>
                </a:ext>
              </a:extLst>
            </p:cNvPr>
            <p:cNvCxnSpPr>
              <a:cxnSpLocks/>
            </p:cNvCxnSpPr>
            <p:nvPr/>
          </p:nvCxnSpPr>
          <p:spPr>
            <a:xfrm>
              <a:off x="3058812" y="3798971"/>
              <a:ext cx="617148" cy="350799"/>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AD6571D-9F22-4C23-9537-ED0846B259C9}"/>
                </a:ext>
              </a:extLst>
            </p:cNvPr>
            <p:cNvCxnSpPr>
              <a:cxnSpLocks/>
            </p:cNvCxnSpPr>
            <p:nvPr/>
          </p:nvCxnSpPr>
          <p:spPr>
            <a:xfrm>
              <a:off x="7216220" y="3703794"/>
              <a:ext cx="686872" cy="771171"/>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id="{83563A0A-0873-4B6C-9653-D1911AA6B01C}"/>
                </a:ext>
              </a:extLst>
            </p:cNvPr>
            <p:cNvSpPr/>
            <p:nvPr/>
          </p:nvSpPr>
          <p:spPr>
            <a:xfrm>
              <a:off x="3869026" y="1489126"/>
              <a:ext cx="1554525" cy="1277974"/>
            </a:xfrm>
            <a:prstGeom prst="roundRect">
              <a:avLst/>
            </a:prstGeom>
            <a:solidFill>
              <a:schemeClr val="bg1"/>
            </a:solid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ts val="1500"/>
                </a:lnSpc>
              </a:pPr>
              <a:r>
                <a:rPr lang="ja-JP" altLang="en-US" sz="1200" dirty="0">
                  <a:solidFill>
                    <a:schemeClr val="tx1"/>
                  </a:solidFill>
                  <a:latin typeface="Meiryo UI"/>
                  <a:ea typeface="Meiryo UI"/>
                </a:rPr>
                <a:t>おおさかの生物多様性について、動画やクイズを通じて楽しく学びました。</a:t>
              </a:r>
              <a:endParaRPr lang="en-US" altLang="ja-JP" sz="1200" dirty="0">
                <a:solidFill>
                  <a:schemeClr val="tx1"/>
                </a:solidFill>
                <a:latin typeface="Meiryo UI"/>
                <a:ea typeface="Meiryo UI"/>
              </a:endParaRPr>
            </a:p>
          </p:txBody>
        </p:sp>
        <p:sp>
          <p:nvSpPr>
            <p:cNvPr id="11" name="四角形: 角を丸くする 10">
              <a:extLst>
                <a:ext uri="{FF2B5EF4-FFF2-40B4-BE49-F238E27FC236}">
                  <a16:creationId xmlns:a16="http://schemas.microsoft.com/office/drawing/2014/main" id="{8DEB0047-5749-443D-9FDB-61C6A81B5EB5}"/>
                </a:ext>
              </a:extLst>
            </p:cNvPr>
            <p:cNvSpPr/>
            <p:nvPr/>
          </p:nvSpPr>
          <p:spPr>
            <a:xfrm>
              <a:off x="7581561" y="3760595"/>
              <a:ext cx="1141570" cy="1481665"/>
            </a:xfrm>
            <a:prstGeom prst="roundRect">
              <a:avLst/>
            </a:prstGeom>
            <a:solidFill>
              <a:schemeClr val="bg1"/>
            </a:solid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ts val="1500"/>
                </a:lnSpc>
              </a:pPr>
              <a:r>
                <a:rPr lang="ja-JP" altLang="en-US" sz="1200" dirty="0">
                  <a:solidFill>
                    <a:schemeClr val="tx1"/>
                  </a:solidFill>
                  <a:latin typeface="Meiryo UI"/>
                  <a:ea typeface="Meiryo UI"/>
                </a:rPr>
                <a:t>天然記念物であるイタセンパラとアユモドキが一緒に泳ぐ水槽を観察しました。</a:t>
              </a:r>
              <a:endParaRPr lang="en-US" altLang="ja-JP" sz="1200" dirty="0">
                <a:solidFill>
                  <a:schemeClr val="tx1"/>
                </a:solidFill>
                <a:latin typeface="Meiryo UI"/>
                <a:ea typeface="Meiryo UI"/>
              </a:endParaRPr>
            </a:p>
          </p:txBody>
        </p:sp>
        <p:sp>
          <p:nvSpPr>
            <p:cNvPr id="12" name="四角形: 角を丸くする 11">
              <a:extLst>
                <a:ext uri="{FF2B5EF4-FFF2-40B4-BE49-F238E27FC236}">
                  <a16:creationId xmlns:a16="http://schemas.microsoft.com/office/drawing/2014/main" id="{27F24A94-7EF3-4F94-A87F-39DAE3250588}"/>
                </a:ext>
              </a:extLst>
            </p:cNvPr>
            <p:cNvSpPr/>
            <p:nvPr/>
          </p:nvSpPr>
          <p:spPr>
            <a:xfrm>
              <a:off x="3316154" y="3760595"/>
              <a:ext cx="1408889" cy="1680969"/>
            </a:xfrm>
            <a:prstGeom prst="roundRect">
              <a:avLst/>
            </a:prstGeom>
            <a:solidFill>
              <a:schemeClr val="bg1"/>
            </a:solid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a:ea typeface="Meiryo UI"/>
                </a:rPr>
                <a:t>植物の開花時期など、生物の季節ごとの</a:t>
              </a:r>
              <a:r>
                <a:rPr lang="ja-JP" altLang="en-US" sz="1200">
                  <a:solidFill>
                    <a:schemeClr val="tx1"/>
                  </a:solidFill>
                  <a:latin typeface="Meiryo UI"/>
                  <a:ea typeface="Meiryo UI"/>
                </a:rPr>
                <a:t>変化が気候</a:t>
              </a:r>
              <a:r>
                <a:rPr lang="ja-JP" altLang="en-US" sz="1200" dirty="0">
                  <a:solidFill>
                    <a:schemeClr val="tx1"/>
                  </a:solidFill>
                  <a:latin typeface="Meiryo UI"/>
                  <a:ea typeface="Meiryo UI"/>
                </a:rPr>
                <a:t>変動への影響を知るための大切なデータになることを学びました。</a:t>
              </a:r>
            </a:p>
          </p:txBody>
        </p:sp>
        <p:sp>
          <p:nvSpPr>
            <p:cNvPr id="25" name="テキスト ボックス 24">
              <a:extLst>
                <a:ext uri="{FF2B5EF4-FFF2-40B4-BE49-F238E27FC236}">
                  <a16:creationId xmlns:a16="http://schemas.microsoft.com/office/drawing/2014/main" id="{492250A3-B990-42B2-AC91-2945A7B76D1E}"/>
                </a:ext>
              </a:extLst>
            </p:cNvPr>
            <p:cNvSpPr txBox="1"/>
            <p:nvPr/>
          </p:nvSpPr>
          <p:spPr>
            <a:xfrm>
              <a:off x="10189748" y="6440549"/>
              <a:ext cx="1503617" cy="169277"/>
            </a:xfrm>
            <a:prstGeom prst="rect">
              <a:avLst/>
            </a:prstGeom>
            <a:noFill/>
          </p:spPr>
          <p:txBody>
            <a:bodyPr wrap="square" lIns="0" tIns="0" rIns="0" bIns="0" rtlCol="0">
              <a:spAutoFit/>
            </a:bodyPr>
            <a:lstStyle/>
            <a:p>
              <a:pPr algn="ctr" defTabSz="457200"/>
              <a:r>
                <a:rPr lang="ja-JP" altLang="en-US" sz="1100" b="1" dirty="0">
                  <a:solidFill>
                    <a:srgbClr val="023894"/>
                  </a:solidFill>
                  <a:latin typeface="Meiryo UI" panose="020B0604030504040204" pitchFamily="50" charset="-128"/>
                  <a:ea typeface="Meiryo UI" panose="020B0604030504040204" pitchFamily="50" charset="-128"/>
                </a:rPr>
                <a:t>府政情報室　広報広聴課</a:t>
              </a:r>
            </a:p>
          </p:txBody>
        </p:sp>
        <p:pic>
          <p:nvPicPr>
            <p:cNvPr id="26" name="図 25">
              <a:extLst>
                <a:ext uri="{FF2B5EF4-FFF2-40B4-BE49-F238E27FC236}">
                  <a16:creationId xmlns:a16="http://schemas.microsoft.com/office/drawing/2014/main" id="{97E59DEF-1D85-47EE-8D1F-A709C75A216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154266" y="5910949"/>
              <a:ext cx="1565952" cy="477085"/>
            </a:xfrm>
            <a:prstGeom prst="rect">
              <a:avLst/>
            </a:prstGeom>
          </p:spPr>
        </p:pic>
        <p:sp>
          <p:nvSpPr>
            <p:cNvPr id="27" name="四角形: 角を丸くする 26">
              <a:extLst>
                <a:ext uri="{FF2B5EF4-FFF2-40B4-BE49-F238E27FC236}">
                  <a16:creationId xmlns:a16="http://schemas.microsoft.com/office/drawing/2014/main" id="{797F3F4D-2F2E-40B0-8E4A-8FD3DE218248}"/>
                </a:ext>
              </a:extLst>
            </p:cNvPr>
            <p:cNvSpPr/>
            <p:nvPr/>
          </p:nvSpPr>
          <p:spPr>
            <a:xfrm>
              <a:off x="856211" y="5883805"/>
              <a:ext cx="7961072" cy="799628"/>
            </a:xfrm>
            <a:prstGeom prst="roundRect">
              <a:avLst/>
            </a:prstGeom>
            <a:solidFill>
              <a:srgbClr val="B2E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＜今後の開催場所（予定）＞</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b="1" dirty="0">
                  <a:solidFill>
                    <a:schemeClr val="tx1"/>
                  </a:solidFill>
                  <a:latin typeface="Meiryo UI" panose="020B0604030504040204" pitchFamily="50" charset="-128"/>
                  <a:ea typeface="Meiryo UI" panose="020B0604030504040204" pitchFamily="50" charset="-128"/>
                </a:rPr>
                <a:t>10</a:t>
              </a:r>
              <a:r>
                <a:rPr kumimoji="1" lang="ja-JP" altLang="en-US" sz="1200" b="1" dirty="0">
                  <a:solidFill>
                    <a:schemeClr val="tx1"/>
                  </a:solidFill>
                  <a:latin typeface="Meiryo UI" panose="020B0604030504040204" pitchFamily="50" charset="-128"/>
                  <a:ea typeface="Meiryo UI" panose="020B0604030504040204" pitchFamily="50" charset="-128"/>
                </a:rPr>
                <a:t>月</a:t>
              </a:r>
              <a:r>
                <a:rPr kumimoji="1" lang="ja-JP" altLang="en-US" sz="1200" dirty="0">
                  <a:solidFill>
                    <a:schemeClr val="tx1"/>
                  </a:solidFill>
                  <a:latin typeface="Meiryo UI" panose="020B0604030504040204" pitchFamily="50" charset="-128"/>
                  <a:ea typeface="Meiryo UI" panose="020B0604030504040204" pitchFamily="50" charset="-128"/>
                </a:rPr>
                <a:t>　ピースおおさか</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大阪国際平和センター</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（大阪市中央区）　　</a:t>
              </a:r>
              <a:r>
                <a:rPr kumimoji="1" lang="en-US" altLang="ja-JP" sz="1200" b="1" dirty="0">
                  <a:solidFill>
                    <a:schemeClr val="tx1"/>
                  </a:solidFill>
                  <a:latin typeface="Meiryo UI" panose="020B0604030504040204" pitchFamily="50" charset="-128"/>
                  <a:ea typeface="Meiryo UI" panose="020B0604030504040204" pitchFamily="50" charset="-128"/>
                </a:rPr>
                <a:t>12</a:t>
              </a:r>
              <a:r>
                <a:rPr kumimoji="1" lang="ja-JP" altLang="en-US" sz="1200" b="1" dirty="0">
                  <a:solidFill>
                    <a:schemeClr val="tx1"/>
                  </a:solidFill>
                  <a:latin typeface="Meiryo UI" panose="020B0604030504040204" pitchFamily="50" charset="-128"/>
                  <a:ea typeface="Meiryo UI" panose="020B0604030504040204" pitchFamily="50" charset="-128"/>
                </a:rPr>
                <a:t>月</a:t>
              </a:r>
              <a:r>
                <a:rPr kumimoji="1" lang="ja-JP" altLang="en-US" sz="1200" dirty="0">
                  <a:solidFill>
                    <a:schemeClr val="tx1"/>
                  </a:solidFill>
                  <a:latin typeface="Meiryo UI" panose="020B0604030504040204" pitchFamily="50" charset="-128"/>
                  <a:ea typeface="Meiryo UI" panose="020B0604030504040204" pitchFamily="50" charset="-128"/>
                </a:rPr>
                <a:t>　津波・高潮ステーション（大阪市西区）　</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b="1" dirty="0">
                  <a:solidFill>
                    <a:schemeClr val="tx1"/>
                  </a:solidFill>
                  <a:latin typeface="Meiryo UI" panose="020B0604030504040204" pitchFamily="50" charset="-128"/>
                  <a:ea typeface="Meiryo UI" panose="020B0604030504040204" pitchFamily="50" charset="-128"/>
                </a:rPr>
                <a:t>11</a:t>
              </a:r>
              <a:r>
                <a:rPr kumimoji="1" lang="ja-JP" altLang="en-US" sz="1200" b="1" dirty="0">
                  <a:solidFill>
                    <a:schemeClr val="tx1"/>
                  </a:solidFill>
                  <a:latin typeface="Meiryo UI" panose="020B0604030504040204" pitchFamily="50" charset="-128"/>
                  <a:ea typeface="Meiryo UI" panose="020B0604030504040204" pitchFamily="50" charset="-128"/>
                </a:rPr>
                <a:t>月</a:t>
              </a:r>
              <a:r>
                <a:rPr kumimoji="1" lang="ja-JP" altLang="en-US" sz="1200" dirty="0">
                  <a:solidFill>
                    <a:schemeClr val="tx1"/>
                  </a:solidFill>
                  <a:latin typeface="Meiryo UI" panose="020B0604030504040204" pitchFamily="50" charset="-128"/>
                  <a:ea typeface="Meiryo UI" panose="020B0604030504040204" pitchFamily="50" charset="-128"/>
                </a:rPr>
                <a:t>　青少年海洋センター（岬町）　　　　　　　　　　　　　　　　　　   </a:t>
              </a:r>
              <a:r>
                <a:rPr kumimoji="1" lang="en-US" altLang="ja-JP" sz="1200" b="1" dirty="0">
                  <a:solidFill>
                    <a:schemeClr val="tx1"/>
                  </a:solidFill>
                  <a:latin typeface="Meiryo UI" panose="020B0604030504040204" pitchFamily="50" charset="-128"/>
                  <a:ea typeface="Meiryo UI" panose="020B0604030504040204" pitchFamily="50" charset="-128"/>
                </a:rPr>
                <a:t>2</a:t>
              </a:r>
              <a:r>
                <a:rPr kumimoji="1" lang="ja-JP" altLang="en-US" sz="1200" b="1" dirty="0">
                  <a:solidFill>
                    <a:schemeClr val="tx1"/>
                  </a:solidFill>
                  <a:latin typeface="Meiryo UI" panose="020B0604030504040204" pitchFamily="50" charset="-128"/>
                  <a:ea typeface="Meiryo UI" panose="020B0604030504040204" pitchFamily="50" charset="-128"/>
                </a:rPr>
                <a:t>月</a:t>
              </a:r>
              <a:r>
                <a:rPr kumimoji="1" lang="ja-JP" altLang="en-US" sz="1200" dirty="0">
                  <a:solidFill>
                    <a:schemeClr val="tx1"/>
                  </a:solidFill>
                  <a:latin typeface="Meiryo UI" panose="020B0604030504040204" pitchFamily="50" charset="-128"/>
                  <a:ea typeface="Meiryo UI" panose="020B0604030504040204" pitchFamily="50" charset="-128"/>
                </a:rPr>
                <a:t>　動物愛護管理センター（羽曳野市）</a:t>
              </a:r>
            </a:p>
          </p:txBody>
        </p:sp>
        <p:sp>
          <p:nvSpPr>
            <p:cNvPr id="32" name="四角形: 角を丸くする 31">
              <a:extLst>
                <a:ext uri="{FF2B5EF4-FFF2-40B4-BE49-F238E27FC236}">
                  <a16:creationId xmlns:a16="http://schemas.microsoft.com/office/drawing/2014/main" id="{344D91F7-8C09-4E88-A06D-2DD316774C2B}"/>
                </a:ext>
              </a:extLst>
            </p:cNvPr>
            <p:cNvSpPr/>
            <p:nvPr/>
          </p:nvSpPr>
          <p:spPr>
            <a:xfrm>
              <a:off x="8892924" y="1605275"/>
              <a:ext cx="1482399" cy="1458878"/>
            </a:xfrm>
            <a:prstGeom prst="roundRect">
              <a:avLst/>
            </a:prstGeom>
            <a:solidFill>
              <a:schemeClr val="bg1"/>
            </a:solid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ts val="1500"/>
                </a:lnSpc>
              </a:pPr>
              <a:r>
                <a:rPr lang="ja-JP" altLang="en-US" sz="1200" dirty="0">
                  <a:solidFill>
                    <a:schemeClr val="tx1"/>
                  </a:solidFill>
                  <a:latin typeface="Meiryo UI"/>
                  <a:ea typeface="Meiryo UI"/>
                </a:rPr>
                <a:t>イタセンパラが保全されている、淀川の氾濫原（</a:t>
              </a:r>
              <a:r>
                <a:rPr lang="en-US" altLang="ja-JP" sz="1200" dirty="0">
                  <a:solidFill>
                    <a:schemeClr val="tx1"/>
                  </a:solidFill>
                  <a:latin typeface="Meiryo UI"/>
                  <a:ea typeface="Meiryo UI"/>
                </a:rPr>
                <a:t>※</a:t>
              </a:r>
              <a:r>
                <a:rPr lang="ja-JP" altLang="en-US" sz="1200" dirty="0">
                  <a:solidFill>
                    <a:schemeClr val="tx1"/>
                  </a:solidFill>
                  <a:latin typeface="Meiryo UI"/>
                  <a:ea typeface="Meiryo UI"/>
                </a:rPr>
                <a:t>）を再現したビオトープ池の見学をしました。</a:t>
              </a:r>
              <a:endParaRPr lang="en-US" altLang="ja-JP" sz="1200" dirty="0">
                <a:solidFill>
                  <a:schemeClr val="tx1"/>
                </a:solidFill>
                <a:latin typeface="Meiryo UI"/>
                <a:ea typeface="Meiryo UI"/>
              </a:endParaRPr>
            </a:p>
          </p:txBody>
        </p:sp>
        <p:pic>
          <p:nvPicPr>
            <p:cNvPr id="28" name="図 27">
              <a:extLst>
                <a:ext uri="{FF2B5EF4-FFF2-40B4-BE49-F238E27FC236}">
                  <a16:creationId xmlns:a16="http://schemas.microsoft.com/office/drawing/2014/main" id="{7DF90B17-3E75-4616-87B7-4F87A15340F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852357" y="3631691"/>
              <a:ext cx="3032858" cy="2052000"/>
            </a:xfrm>
            <a:prstGeom prst="rect">
              <a:avLst/>
            </a:prstGeom>
          </p:spPr>
        </p:pic>
        <p:pic>
          <p:nvPicPr>
            <p:cNvPr id="30" name="図 29">
              <a:extLst>
                <a:ext uri="{FF2B5EF4-FFF2-40B4-BE49-F238E27FC236}">
                  <a16:creationId xmlns:a16="http://schemas.microsoft.com/office/drawing/2014/main" id="{37FDD187-F0EB-402B-8052-9A93935E268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82759" y="3564276"/>
              <a:ext cx="2962107" cy="2052000"/>
            </a:xfrm>
            <a:prstGeom prst="rect">
              <a:avLst/>
            </a:prstGeom>
          </p:spPr>
        </p:pic>
        <p:pic>
          <p:nvPicPr>
            <p:cNvPr id="34" name="図 33">
              <a:extLst>
                <a:ext uri="{FF2B5EF4-FFF2-40B4-BE49-F238E27FC236}">
                  <a16:creationId xmlns:a16="http://schemas.microsoft.com/office/drawing/2014/main" id="{745FA2D8-5FA5-4E1A-B967-6632668CDEB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792145" y="3480793"/>
              <a:ext cx="2722314" cy="2218967"/>
            </a:xfrm>
            <a:prstGeom prst="rect">
              <a:avLst/>
            </a:prstGeom>
          </p:spPr>
        </p:pic>
        <p:sp>
          <p:nvSpPr>
            <p:cNvPr id="24" name="吹き出し: 角を丸めた四角形 23">
              <a:extLst>
                <a:ext uri="{FF2B5EF4-FFF2-40B4-BE49-F238E27FC236}">
                  <a16:creationId xmlns:a16="http://schemas.microsoft.com/office/drawing/2014/main" id="{6361060E-4DE9-4F1C-902D-8E0D6E0DD391}"/>
                </a:ext>
              </a:extLst>
            </p:cNvPr>
            <p:cNvSpPr/>
            <p:nvPr/>
          </p:nvSpPr>
          <p:spPr>
            <a:xfrm>
              <a:off x="6049445" y="4245596"/>
              <a:ext cx="1375422" cy="1400218"/>
            </a:xfrm>
            <a:prstGeom prst="wedgeRoundRectCallout">
              <a:avLst>
                <a:gd name="adj1" fmla="val -55273"/>
                <a:gd name="adj2" fmla="val 781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1694426D-E401-489E-823C-78EDD64B892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222610" y="4307378"/>
              <a:ext cx="998836" cy="715023"/>
            </a:xfrm>
            <a:prstGeom prst="rect">
              <a:avLst/>
            </a:prstGeom>
          </p:spPr>
        </p:pic>
        <p:pic>
          <p:nvPicPr>
            <p:cNvPr id="17" name="図 16">
              <a:extLst>
                <a:ext uri="{FF2B5EF4-FFF2-40B4-BE49-F238E27FC236}">
                  <a16:creationId xmlns:a16="http://schemas.microsoft.com/office/drawing/2014/main" id="{1269F626-8D66-4784-9AB9-ACCC1D26450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556958" y="1308714"/>
              <a:ext cx="3217936" cy="2052000"/>
            </a:xfrm>
            <a:prstGeom prst="rect">
              <a:avLst/>
            </a:prstGeom>
          </p:spPr>
        </p:pic>
        <p:sp>
          <p:nvSpPr>
            <p:cNvPr id="35" name="四角形: 角を丸くする 34">
              <a:extLst>
                <a:ext uri="{FF2B5EF4-FFF2-40B4-BE49-F238E27FC236}">
                  <a16:creationId xmlns:a16="http://schemas.microsoft.com/office/drawing/2014/main" id="{651011DE-8490-4F6C-9B13-04BDEABADE4F}"/>
                </a:ext>
              </a:extLst>
            </p:cNvPr>
            <p:cNvSpPr/>
            <p:nvPr/>
          </p:nvSpPr>
          <p:spPr>
            <a:xfrm>
              <a:off x="10484061" y="2379383"/>
              <a:ext cx="1421642" cy="1101410"/>
            </a:xfrm>
            <a:prstGeom prst="roundRect">
              <a:avLst/>
            </a:prstGeom>
            <a:solidFill>
              <a:schemeClr val="bg1"/>
            </a:solidFill>
            <a:ln w="254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ts val="1500"/>
                </a:lnSpc>
              </a:pPr>
              <a:r>
                <a:rPr lang="ja-JP" altLang="en-US" sz="1200" dirty="0">
                  <a:solidFill>
                    <a:schemeClr val="tx1"/>
                  </a:solidFill>
                  <a:latin typeface="Meiryo UI"/>
                  <a:ea typeface="Meiryo UI"/>
                </a:rPr>
                <a:t>水辺の植物園で、さまざまな種類の水生植物を観察しました。</a:t>
              </a:r>
              <a:endParaRPr lang="en-US" altLang="ja-JP" sz="1200" dirty="0">
                <a:solidFill>
                  <a:schemeClr val="tx1"/>
                </a:solidFill>
                <a:latin typeface="Meiryo UI"/>
                <a:ea typeface="Meiryo UI"/>
              </a:endParaRPr>
            </a:p>
          </p:txBody>
        </p:sp>
        <p:pic>
          <p:nvPicPr>
            <p:cNvPr id="36" name="図 35">
              <a:extLst>
                <a:ext uri="{FF2B5EF4-FFF2-40B4-BE49-F238E27FC236}">
                  <a16:creationId xmlns:a16="http://schemas.microsoft.com/office/drawing/2014/main" id="{09023AC9-69B1-42E4-9BFE-D1887577C2F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130062" y="5033798"/>
              <a:ext cx="1183933" cy="544879"/>
            </a:xfrm>
            <a:prstGeom prst="rect">
              <a:avLst/>
            </a:prstGeom>
          </p:spPr>
        </p:pic>
        <p:sp>
          <p:nvSpPr>
            <p:cNvPr id="31" name="正方形/長方形 30">
              <a:extLst>
                <a:ext uri="{FF2B5EF4-FFF2-40B4-BE49-F238E27FC236}">
                  <a16:creationId xmlns:a16="http://schemas.microsoft.com/office/drawing/2014/main" id="{19A1E5FF-951A-42BA-95F5-D3FCD5AD8EF1}"/>
                </a:ext>
              </a:extLst>
            </p:cNvPr>
            <p:cNvSpPr/>
            <p:nvPr/>
          </p:nvSpPr>
          <p:spPr>
            <a:xfrm>
              <a:off x="5617750" y="1397159"/>
              <a:ext cx="1896708"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施設見学（ビオトープ池）</a:t>
              </a:r>
              <a:endParaRPr kumimoji="1" lang="ja-JP" altLang="en-US" sz="1200" b="1"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BECD3BF8-9876-4AAB-8BD0-6DBF7CAD25A9}"/>
                </a:ext>
              </a:extLst>
            </p:cNvPr>
            <p:cNvSpPr/>
            <p:nvPr/>
          </p:nvSpPr>
          <p:spPr>
            <a:xfrm>
              <a:off x="340774" y="3613916"/>
              <a:ext cx="2494118"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施設見学（生物季節観測エリア）</a:t>
              </a:r>
            </a:p>
          </p:txBody>
        </p:sp>
        <p:sp>
          <p:nvSpPr>
            <p:cNvPr id="38" name="正方形/長方形 37">
              <a:extLst>
                <a:ext uri="{FF2B5EF4-FFF2-40B4-BE49-F238E27FC236}">
                  <a16:creationId xmlns:a16="http://schemas.microsoft.com/office/drawing/2014/main" id="{88BADDB9-D03C-4B3A-A686-E2F59184586D}"/>
                </a:ext>
              </a:extLst>
            </p:cNvPr>
            <p:cNvSpPr/>
            <p:nvPr/>
          </p:nvSpPr>
          <p:spPr>
            <a:xfrm>
              <a:off x="4863886" y="3540156"/>
              <a:ext cx="2560981"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施設見学（センター内エントランス）</a:t>
              </a:r>
            </a:p>
          </p:txBody>
        </p:sp>
        <p:sp>
          <p:nvSpPr>
            <p:cNvPr id="39" name="正方形/長方形 38">
              <a:extLst>
                <a:ext uri="{FF2B5EF4-FFF2-40B4-BE49-F238E27FC236}">
                  <a16:creationId xmlns:a16="http://schemas.microsoft.com/office/drawing/2014/main" id="{BC777F25-710E-45B6-B680-03C99B7D5265}"/>
                </a:ext>
              </a:extLst>
            </p:cNvPr>
            <p:cNvSpPr/>
            <p:nvPr/>
          </p:nvSpPr>
          <p:spPr>
            <a:xfrm>
              <a:off x="8910735" y="3702633"/>
              <a:ext cx="2032497"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施設見学（水辺の植物園）</a:t>
              </a:r>
              <a:endParaRPr lang="en-US" altLang="ja-JP" sz="1200" b="1"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91FCFF96-8985-465F-8BC7-7B3FD4BA9A39}"/>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28731" y="1342368"/>
              <a:ext cx="3385653" cy="2052000"/>
            </a:xfrm>
            <a:prstGeom prst="rect">
              <a:avLst/>
            </a:prstGeom>
          </p:spPr>
        </p:pic>
        <p:sp>
          <p:nvSpPr>
            <p:cNvPr id="37" name="正方形/長方形 36">
              <a:extLst>
                <a:ext uri="{FF2B5EF4-FFF2-40B4-BE49-F238E27FC236}">
                  <a16:creationId xmlns:a16="http://schemas.microsoft.com/office/drawing/2014/main" id="{41F265C7-EEB9-4EB9-9182-2AC12F5A29A4}"/>
                </a:ext>
              </a:extLst>
            </p:cNvPr>
            <p:cNvSpPr/>
            <p:nvPr/>
          </p:nvSpPr>
          <p:spPr>
            <a:xfrm>
              <a:off x="382103" y="1415534"/>
              <a:ext cx="1304218" cy="25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テーマ学習</a:t>
              </a:r>
            </a:p>
          </p:txBody>
        </p:sp>
        <p:sp>
          <p:nvSpPr>
            <p:cNvPr id="14" name="テキスト ボックス 13">
              <a:extLst>
                <a:ext uri="{FF2B5EF4-FFF2-40B4-BE49-F238E27FC236}">
                  <a16:creationId xmlns:a16="http://schemas.microsoft.com/office/drawing/2014/main" id="{71CBDDA7-E08B-48E9-8DE5-139B3EC5E8C2}"/>
                </a:ext>
              </a:extLst>
            </p:cNvPr>
            <p:cNvSpPr txBox="1"/>
            <p:nvPr/>
          </p:nvSpPr>
          <p:spPr>
            <a:xfrm>
              <a:off x="10402816" y="1476446"/>
              <a:ext cx="1482399" cy="646331"/>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氾濫原とは</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川の氾濫によって形成された平坦な土地</a:t>
              </a:r>
            </a:p>
          </p:txBody>
        </p:sp>
      </p:grpSp>
    </p:spTree>
    <p:extLst>
      <p:ext uri="{BB962C8B-B14F-4D97-AF65-F5344CB8AC3E}">
        <p14:creationId xmlns:p14="http://schemas.microsoft.com/office/powerpoint/2010/main" val="1709529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Words>
  <Application>Microsoft Office PowerPoint</Application>
  <PresentationFormat>ワイド画面</PresentationFormat>
  <Paragraphs>20</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游ゴシック Light</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2025-08-06T04:59:06Z</dcterms:created>
  <dcterms:modified xsi:type="dcterms:W3CDTF">2025-09-11T06:18:08Z</dcterms:modified>
</cp:coreProperties>
</file>