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9906000" cy="6858000" type="A4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97" d="100"/>
          <a:sy n="97" d="100"/>
        </p:scale>
        <p:origin x="749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6B81B-7B3F-48D0-8EA2-D0A7267BBCC8}" type="datetimeFigureOut">
              <a:rPr kumimoji="1" lang="ja-JP" altLang="en-US" smtClean="0"/>
              <a:t>2026/1/27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67060-D250-4422-A818-DF06A3958C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4673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6B81B-7B3F-48D0-8EA2-D0A7267BBCC8}" type="datetimeFigureOut">
              <a:rPr kumimoji="1" lang="ja-JP" altLang="en-US" smtClean="0"/>
              <a:t>2026/1/27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67060-D250-4422-A818-DF06A3958C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8347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6B81B-7B3F-48D0-8EA2-D0A7267BBCC8}" type="datetimeFigureOut">
              <a:rPr kumimoji="1" lang="ja-JP" altLang="en-US" smtClean="0"/>
              <a:t>2026/1/27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67060-D250-4422-A818-DF06A3958C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2920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6B81B-7B3F-48D0-8EA2-D0A7267BBCC8}" type="datetimeFigureOut">
              <a:rPr kumimoji="1" lang="ja-JP" altLang="en-US" smtClean="0"/>
              <a:t>2026/1/27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67060-D250-4422-A818-DF06A3958C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0546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6B81B-7B3F-48D0-8EA2-D0A7267BBCC8}" type="datetimeFigureOut">
              <a:rPr kumimoji="1" lang="ja-JP" altLang="en-US" smtClean="0"/>
              <a:t>2026/1/27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67060-D250-4422-A818-DF06A3958C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0329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6B81B-7B3F-48D0-8EA2-D0A7267BBCC8}" type="datetimeFigureOut">
              <a:rPr kumimoji="1" lang="ja-JP" altLang="en-US" smtClean="0"/>
              <a:t>2026/1/27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67060-D250-4422-A818-DF06A3958C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0138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6B81B-7B3F-48D0-8EA2-D0A7267BBCC8}" type="datetimeFigureOut">
              <a:rPr kumimoji="1" lang="ja-JP" altLang="en-US" smtClean="0"/>
              <a:t>2026/1/27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67060-D250-4422-A818-DF06A3958C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7710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6B81B-7B3F-48D0-8EA2-D0A7267BBCC8}" type="datetimeFigureOut">
              <a:rPr kumimoji="1" lang="ja-JP" altLang="en-US" smtClean="0"/>
              <a:t>2026/1/27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67060-D250-4422-A818-DF06A3958C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3461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6B81B-7B3F-48D0-8EA2-D0A7267BBCC8}" type="datetimeFigureOut">
              <a:rPr kumimoji="1" lang="ja-JP" altLang="en-US" smtClean="0"/>
              <a:t>2026/1/27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67060-D250-4422-A818-DF06A3958C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017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6B81B-7B3F-48D0-8EA2-D0A7267BBCC8}" type="datetimeFigureOut">
              <a:rPr kumimoji="1" lang="ja-JP" altLang="en-US" smtClean="0"/>
              <a:t>2026/1/27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67060-D250-4422-A818-DF06A3958C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4837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6B81B-7B3F-48D0-8EA2-D0A7267BBCC8}" type="datetimeFigureOut">
              <a:rPr kumimoji="1" lang="ja-JP" altLang="en-US" smtClean="0"/>
              <a:t>2026/1/27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67060-D250-4422-A818-DF06A3958C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6612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36B81B-7B3F-48D0-8EA2-D0A7267BBCC8}" type="datetimeFigureOut">
              <a:rPr kumimoji="1" lang="ja-JP" altLang="en-US" smtClean="0"/>
              <a:t>2026/1/27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467060-D250-4422-A818-DF06A3958C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50094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20900DF-824D-48B4-8F09-743B35FF37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9906000" cy="585537"/>
          </a:xfr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r>
              <a:rPr kumimoji="1" lang="ja-JP" altLang="en-US" sz="29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府政学習会「津波・高潮について楽しく学ぼう！」を開催しました！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AB319E30-B9E5-40A4-8F0C-6EACDE7509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6334" y="690397"/>
            <a:ext cx="9273332" cy="791741"/>
          </a:xfrm>
        </p:spPr>
        <p:txBody>
          <a:bodyPr lIns="0" tIns="0" rIns="0" bIns="0">
            <a:normAutofit/>
          </a:bodyPr>
          <a:lstStyle/>
          <a:p>
            <a:pPr algn="l"/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令和</a:t>
            </a:r>
            <a:r>
              <a:rPr kumimoji="1"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7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年</a:t>
            </a:r>
            <a:r>
              <a:rPr kumimoji="1"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12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kumimoji="1"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14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日（日曜日）、津波・高潮が発生したときの西大阪地域の防災拠点および津波・高潮災害に関する啓発拠点となる施設である</a:t>
            </a:r>
            <a:r>
              <a:rPr kumimoji="1"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「津波・高潮ステーション」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で府政学習会を開催しました！</a:t>
            </a:r>
            <a:br>
              <a:rPr kumimoji="1"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kumimoji="1"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施設見学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や</a:t>
            </a:r>
            <a:r>
              <a:rPr kumimoji="1"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「津波災害体感シアター」での疑似体感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、</a:t>
            </a:r>
            <a:r>
              <a:rPr kumimoji="1"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テーマ学習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を通して、地震・津波発生時の対応などを学び、災害への備えの大切さについて理解を深めました。</a:t>
            </a:r>
            <a:endParaRPr kumimoji="1" lang="en-US" altLang="ja-JP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just"/>
            <a:endParaRPr kumimoji="1" lang="ja-JP" altLang="en-US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6A5E621B-1444-4A40-873A-96C1B14EB676}"/>
              </a:ext>
            </a:extLst>
          </p:cNvPr>
          <p:cNvSpPr/>
          <p:nvPr/>
        </p:nvSpPr>
        <p:spPr>
          <a:xfrm>
            <a:off x="288757" y="1367685"/>
            <a:ext cx="9300909" cy="469342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C1B6DC63-84A6-4D93-A85A-55472E360AFD}"/>
              </a:ext>
            </a:extLst>
          </p:cNvPr>
          <p:cNvGrpSpPr/>
          <p:nvPr/>
        </p:nvGrpSpPr>
        <p:grpSpPr>
          <a:xfrm>
            <a:off x="7307595" y="6078412"/>
            <a:ext cx="1597691" cy="693596"/>
            <a:chOff x="7890920" y="6078412"/>
            <a:chExt cx="1597691" cy="693596"/>
          </a:xfrm>
        </p:grpSpPr>
        <p:pic>
          <p:nvPicPr>
            <p:cNvPr id="47" name="図 46">
              <a:extLst>
                <a:ext uri="{FF2B5EF4-FFF2-40B4-BE49-F238E27FC236}">
                  <a16:creationId xmlns:a16="http://schemas.microsoft.com/office/drawing/2014/main" id="{53ACAD34-BB87-45DB-8C63-7F25794FB45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90920" y="6078412"/>
              <a:ext cx="1597691" cy="460252"/>
            </a:xfrm>
            <a:prstGeom prst="rect">
              <a:avLst/>
            </a:prstGeom>
          </p:spPr>
        </p:pic>
        <p:sp>
          <p:nvSpPr>
            <p:cNvPr id="51" name="テキスト ボックス 50">
              <a:extLst>
                <a:ext uri="{FF2B5EF4-FFF2-40B4-BE49-F238E27FC236}">
                  <a16:creationId xmlns:a16="http://schemas.microsoft.com/office/drawing/2014/main" id="{24609522-A5FD-4A36-AB0B-C9ADB616BEDE}"/>
                </a:ext>
              </a:extLst>
            </p:cNvPr>
            <p:cNvSpPr txBox="1"/>
            <p:nvPr/>
          </p:nvSpPr>
          <p:spPr>
            <a:xfrm>
              <a:off x="7904784" y="6602731"/>
              <a:ext cx="1503617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457200"/>
              <a:r>
                <a:rPr lang="ja-JP" altLang="en-US" sz="1100" b="1" dirty="0">
                  <a:solidFill>
                    <a:srgbClr val="023894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府政情報室　広報広聴課</a:t>
              </a:r>
            </a:p>
          </p:txBody>
        </p:sp>
      </p:grpSp>
      <p:sp>
        <p:nvSpPr>
          <p:cNvPr id="54" name="雲 53">
            <a:extLst>
              <a:ext uri="{FF2B5EF4-FFF2-40B4-BE49-F238E27FC236}">
                <a16:creationId xmlns:a16="http://schemas.microsoft.com/office/drawing/2014/main" id="{C9E5786D-A482-4B1E-A804-C40263E96413}"/>
              </a:ext>
            </a:extLst>
          </p:cNvPr>
          <p:cNvSpPr/>
          <p:nvPr/>
        </p:nvSpPr>
        <p:spPr>
          <a:xfrm>
            <a:off x="947573" y="6167603"/>
            <a:ext cx="6170488" cy="623249"/>
          </a:xfrm>
          <a:prstGeom prst="cloud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/>
          <a:lstStyle/>
          <a:p>
            <a:pPr algn="ctr"/>
            <a:r>
              <a:rPr kumimoji="1" lang="ja-JP" altLang="en-US" sz="12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今後も府政学習会を開催しますので、ぜひご参加ください！</a:t>
            </a:r>
          </a:p>
        </p:txBody>
      </p:sp>
      <p:grpSp>
        <p:nvGrpSpPr>
          <p:cNvPr id="25" name="グループ化 24">
            <a:extLst>
              <a:ext uri="{FF2B5EF4-FFF2-40B4-BE49-F238E27FC236}">
                <a16:creationId xmlns:a16="http://schemas.microsoft.com/office/drawing/2014/main" id="{638268CA-8178-4D86-B5DB-206257C27989}"/>
              </a:ext>
            </a:extLst>
          </p:cNvPr>
          <p:cNvGrpSpPr/>
          <p:nvPr/>
        </p:nvGrpSpPr>
        <p:grpSpPr>
          <a:xfrm>
            <a:off x="5368396" y="1496514"/>
            <a:ext cx="3908424" cy="2204466"/>
            <a:chOff x="5368396" y="1496514"/>
            <a:chExt cx="3908424" cy="2204466"/>
          </a:xfrm>
        </p:grpSpPr>
        <p:pic>
          <p:nvPicPr>
            <p:cNvPr id="9" name="図 8">
              <a:extLst>
                <a:ext uri="{FF2B5EF4-FFF2-40B4-BE49-F238E27FC236}">
                  <a16:creationId xmlns:a16="http://schemas.microsoft.com/office/drawing/2014/main" id="{626D20B6-77E2-489C-8E9C-0E0E450C341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945" b="4929"/>
            <a:stretch/>
          </p:blipFill>
          <p:spPr>
            <a:xfrm>
              <a:off x="5368396" y="1496514"/>
              <a:ext cx="3906125" cy="2083722"/>
            </a:xfrm>
            <a:prstGeom prst="rect">
              <a:avLst/>
            </a:prstGeom>
          </p:spPr>
        </p:pic>
        <p:sp>
          <p:nvSpPr>
            <p:cNvPr id="33" name="タイトル 1">
              <a:extLst>
                <a:ext uri="{FF2B5EF4-FFF2-40B4-BE49-F238E27FC236}">
                  <a16:creationId xmlns:a16="http://schemas.microsoft.com/office/drawing/2014/main" id="{62A0E04F-B850-4C9E-8CBD-70AC25FD7CE8}"/>
                </a:ext>
              </a:extLst>
            </p:cNvPr>
            <p:cNvSpPr txBox="1">
              <a:spLocks/>
            </p:cNvSpPr>
            <p:nvPr/>
          </p:nvSpPr>
          <p:spPr>
            <a:xfrm>
              <a:off x="6617457" y="3196980"/>
              <a:ext cx="2659363" cy="5040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horz" lIns="72000" tIns="0" rIns="72000" bIns="0" rtlCol="0" anchor="ctr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6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/>
              <a:r>
                <a:rPr lang="ja-JP" altLang="en-US" sz="120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「津波災害体感シアター」で</a:t>
              </a:r>
              <a:endParaRPr lang="en-US" altLang="ja-JP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algn="just"/>
              <a:r>
                <a:rPr lang="ja-JP" altLang="en-US" sz="120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地震・津波の疑似体験をしました。</a:t>
              </a:r>
              <a:endParaRPr lang="en-US" altLang="ja-JP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4" name="タイトル 1">
              <a:extLst>
                <a:ext uri="{FF2B5EF4-FFF2-40B4-BE49-F238E27FC236}">
                  <a16:creationId xmlns:a16="http://schemas.microsoft.com/office/drawing/2014/main" id="{AE2BF22E-E27E-4FFF-83E8-4D23492F30C6}"/>
                </a:ext>
              </a:extLst>
            </p:cNvPr>
            <p:cNvSpPr txBox="1">
              <a:spLocks/>
            </p:cNvSpPr>
            <p:nvPr/>
          </p:nvSpPr>
          <p:spPr>
            <a:xfrm>
              <a:off x="5436849" y="1551695"/>
              <a:ext cx="1260000" cy="376957"/>
            </a:xfrm>
            <a:prstGeom prst="rect">
              <a:avLst/>
            </a:prstGeom>
            <a:solidFill>
              <a:schemeClr val="accent2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horz" lIns="0" tIns="0" rIns="0" bIns="0" rtlCol="0" anchor="ctr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6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ja-JP" altLang="en-US" sz="16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疑似体感</a:t>
              </a:r>
            </a:p>
          </p:txBody>
        </p:sp>
      </p:grpSp>
      <p:grpSp>
        <p:nvGrpSpPr>
          <p:cNvPr id="26" name="グループ化 25">
            <a:extLst>
              <a:ext uri="{FF2B5EF4-FFF2-40B4-BE49-F238E27FC236}">
                <a16:creationId xmlns:a16="http://schemas.microsoft.com/office/drawing/2014/main" id="{60AE0B6D-FE3C-4B4A-9EB1-136C40E4ACF9}"/>
              </a:ext>
            </a:extLst>
          </p:cNvPr>
          <p:cNvGrpSpPr/>
          <p:nvPr/>
        </p:nvGrpSpPr>
        <p:grpSpPr>
          <a:xfrm>
            <a:off x="5378485" y="3780816"/>
            <a:ext cx="3891014" cy="2205959"/>
            <a:chOff x="5378485" y="3780816"/>
            <a:chExt cx="3891014" cy="2205959"/>
          </a:xfrm>
        </p:grpSpPr>
        <p:pic>
          <p:nvPicPr>
            <p:cNvPr id="11" name="図 10">
              <a:extLst>
                <a:ext uri="{FF2B5EF4-FFF2-40B4-BE49-F238E27FC236}">
                  <a16:creationId xmlns:a16="http://schemas.microsoft.com/office/drawing/2014/main" id="{68593388-38C0-40E8-9859-FAB043BFFE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198"/>
            <a:stretch/>
          </p:blipFill>
          <p:spPr>
            <a:xfrm>
              <a:off x="5378485" y="3780816"/>
              <a:ext cx="3880202" cy="2205959"/>
            </a:xfrm>
            <a:prstGeom prst="rect">
              <a:avLst/>
            </a:prstGeom>
          </p:spPr>
        </p:pic>
        <p:sp>
          <p:nvSpPr>
            <p:cNvPr id="32" name="タイトル 1">
              <a:extLst>
                <a:ext uri="{FF2B5EF4-FFF2-40B4-BE49-F238E27FC236}">
                  <a16:creationId xmlns:a16="http://schemas.microsoft.com/office/drawing/2014/main" id="{3458879F-D710-4181-9A42-624BD8B86B84}"/>
                </a:ext>
              </a:extLst>
            </p:cNvPr>
            <p:cNvSpPr txBox="1">
              <a:spLocks/>
            </p:cNvSpPr>
            <p:nvPr/>
          </p:nvSpPr>
          <p:spPr>
            <a:xfrm>
              <a:off x="6610136" y="5449636"/>
              <a:ext cx="2659363" cy="511242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horz" lIns="72000" tIns="0" rIns="72000" bIns="0" rtlCol="0" anchor="ctr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6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/>
              <a:r>
                <a:rPr lang="ja-JP" altLang="en-US" sz="120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大阪府内の防災情報を受け取れる</a:t>
              </a:r>
              <a:endParaRPr lang="en-US" altLang="ja-JP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algn="just"/>
              <a:r>
                <a:rPr lang="ja-JP" altLang="en-US" sz="120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「大阪防災アプリ」について学習しました。</a:t>
              </a:r>
            </a:p>
          </p:txBody>
        </p:sp>
        <p:sp>
          <p:nvSpPr>
            <p:cNvPr id="36" name="タイトル 1">
              <a:extLst>
                <a:ext uri="{FF2B5EF4-FFF2-40B4-BE49-F238E27FC236}">
                  <a16:creationId xmlns:a16="http://schemas.microsoft.com/office/drawing/2014/main" id="{9ADBB0DF-8422-4ECA-B291-ECBBBD397347}"/>
                </a:ext>
              </a:extLst>
            </p:cNvPr>
            <p:cNvSpPr txBox="1">
              <a:spLocks/>
            </p:cNvSpPr>
            <p:nvPr/>
          </p:nvSpPr>
          <p:spPr>
            <a:xfrm>
              <a:off x="5436849" y="3838417"/>
              <a:ext cx="1260000" cy="376957"/>
            </a:xfrm>
            <a:prstGeom prst="rect">
              <a:avLst/>
            </a:prstGeom>
            <a:solidFill>
              <a:schemeClr val="accent2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horz" lIns="0" tIns="0" rIns="0" bIns="0" rtlCol="0" anchor="ctr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6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ja-JP" altLang="en-US" sz="16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テーマ学習</a:t>
              </a:r>
            </a:p>
          </p:txBody>
        </p:sp>
      </p:grpSp>
      <p:grpSp>
        <p:nvGrpSpPr>
          <p:cNvPr id="24" name="グループ化 23">
            <a:extLst>
              <a:ext uri="{FF2B5EF4-FFF2-40B4-BE49-F238E27FC236}">
                <a16:creationId xmlns:a16="http://schemas.microsoft.com/office/drawing/2014/main" id="{222DE689-6210-4028-9245-C361A5250B7A}"/>
              </a:ext>
            </a:extLst>
          </p:cNvPr>
          <p:cNvGrpSpPr/>
          <p:nvPr/>
        </p:nvGrpSpPr>
        <p:grpSpPr>
          <a:xfrm>
            <a:off x="419332" y="1496514"/>
            <a:ext cx="4743669" cy="4484483"/>
            <a:chOff x="419332" y="1496514"/>
            <a:chExt cx="4743669" cy="4484483"/>
          </a:xfrm>
        </p:grpSpPr>
        <p:pic>
          <p:nvPicPr>
            <p:cNvPr id="13" name="図 12">
              <a:extLst>
                <a:ext uri="{FF2B5EF4-FFF2-40B4-BE49-F238E27FC236}">
                  <a16:creationId xmlns:a16="http://schemas.microsoft.com/office/drawing/2014/main" id="{853B0AFB-A15E-4F41-8038-7FCA5C4DB9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535"/>
            <a:stretch/>
          </p:blipFill>
          <p:spPr>
            <a:xfrm>
              <a:off x="440423" y="3741912"/>
              <a:ext cx="2260215" cy="1983464"/>
            </a:xfrm>
            <a:prstGeom prst="rect">
              <a:avLst/>
            </a:prstGeom>
          </p:spPr>
        </p:pic>
        <p:pic>
          <p:nvPicPr>
            <p:cNvPr id="17" name="図 16">
              <a:extLst>
                <a:ext uri="{FF2B5EF4-FFF2-40B4-BE49-F238E27FC236}">
                  <a16:creationId xmlns:a16="http://schemas.microsoft.com/office/drawing/2014/main" id="{DDF28329-7B34-4D8D-80CD-9307ED0ACF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7782"/>
            <a:stretch/>
          </p:blipFill>
          <p:spPr>
            <a:xfrm>
              <a:off x="2881695" y="3741912"/>
              <a:ext cx="2281306" cy="2081048"/>
            </a:xfrm>
            <a:prstGeom prst="rect">
              <a:avLst/>
            </a:prstGeom>
          </p:spPr>
        </p:pic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166F1F76-6E2B-47AD-8FC5-C3093E7241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0746"/>
            <a:stretch/>
          </p:blipFill>
          <p:spPr>
            <a:xfrm>
              <a:off x="419333" y="1496514"/>
              <a:ext cx="2260216" cy="2138903"/>
            </a:xfrm>
            <a:prstGeom prst="rect">
              <a:avLst/>
            </a:prstGeom>
          </p:spPr>
        </p:pic>
        <p:sp>
          <p:nvSpPr>
            <p:cNvPr id="46" name="タイトル 1">
              <a:extLst>
                <a:ext uri="{FF2B5EF4-FFF2-40B4-BE49-F238E27FC236}">
                  <a16:creationId xmlns:a16="http://schemas.microsoft.com/office/drawing/2014/main" id="{9E98F9D2-1215-4280-8942-E226D32ADA04}"/>
                </a:ext>
              </a:extLst>
            </p:cNvPr>
            <p:cNvSpPr txBox="1">
              <a:spLocks/>
            </p:cNvSpPr>
            <p:nvPr/>
          </p:nvSpPr>
          <p:spPr>
            <a:xfrm>
              <a:off x="419332" y="5469755"/>
              <a:ext cx="4731051" cy="511242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horz" lIns="72000" tIns="0" rIns="72000" bIns="0" rtlCol="0" anchor="ctr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6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/>
              <a:r>
                <a:rPr lang="ja-JP" altLang="en-US" sz="120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施設内の展示を見学しながら、台風や高潮、地震、津波について、</a:t>
              </a:r>
              <a:endParaRPr lang="en-US" altLang="ja-JP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algn="just"/>
              <a:r>
                <a:rPr lang="ja-JP" altLang="en-US" sz="120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そして、その対策の重要性について学びました。</a:t>
              </a:r>
              <a:endParaRPr lang="en-US" altLang="ja-JP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B8AB051A-195D-4247-92D8-EE1A9ED3376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1461"/>
            <a:stretch/>
          </p:blipFill>
          <p:spPr>
            <a:xfrm rot="5400000">
              <a:off x="2983869" y="1418889"/>
              <a:ext cx="2081050" cy="2277214"/>
            </a:xfrm>
            <a:prstGeom prst="rect">
              <a:avLst/>
            </a:prstGeom>
          </p:spPr>
        </p:pic>
        <p:sp>
          <p:nvSpPr>
            <p:cNvPr id="44" name="タイトル 1">
              <a:extLst>
                <a:ext uri="{FF2B5EF4-FFF2-40B4-BE49-F238E27FC236}">
                  <a16:creationId xmlns:a16="http://schemas.microsoft.com/office/drawing/2014/main" id="{56DEDFA5-A68D-4A91-AC70-9FCA137F0CF6}"/>
                </a:ext>
              </a:extLst>
            </p:cNvPr>
            <p:cNvSpPr txBox="1">
              <a:spLocks/>
            </p:cNvSpPr>
            <p:nvPr/>
          </p:nvSpPr>
          <p:spPr>
            <a:xfrm>
              <a:off x="2186356" y="3404427"/>
              <a:ext cx="1260000" cy="376957"/>
            </a:xfrm>
            <a:prstGeom prst="rect">
              <a:avLst/>
            </a:prstGeom>
            <a:solidFill>
              <a:schemeClr val="accent2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horz" lIns="0" tIns="0" rIns="0" bIns="0" rtlCol="0" anchor="ctr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6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ja-JP" altLang="en-US" sz="16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施設見学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26774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460</TotalTime>
  <Words>193</Words>
  <Application>Microsoft Office PowerPoint</Application>
  <PresentationFormat>A4 210 x 297 mm</PresentationFormat>
  <Paragraphs>13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Meiryo UI</vt:lpstr>
      <vt:lpstr>Arial</vt:lpstr>
      <vt:lpstr>Calibri</vt:lpstr>
      <vt:lpstr>Calibri Light</vt:lpstr>
      <vt:lpstr>Office テーマ</vt:lpstr>
      <vt:lpstr>府政学習会「津波・高潮について楽しく学ぼう！」を開催しました！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府政学習会「津波・高潮について楽しく学ぼう！」を開催しました！</dc:title>
  <dc:creator>乾　亜希穂</dc:creator>
  <cp:lastModifiedBy>乾　亜希穂</cp:lastModifiedBy>
  <cp:revision>21</cp:revision>
  <cp:lastPrinted>2026-01-27T00:45:30Z</cp:lastPrinted>
  <dcterms:created xsi:type="dcterms:W3CDTF">2026-01-23T01:55:27Z</dcterms:created>
  <dcterms:modified xsi:type="dcterms:W3CDTF">2026-01-27T10:59:44Z</dcterms:modified>
</cp:coreProperties>
</file>