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82" r:id="rId2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E65"/>
    <a:srgbClr val="925134"/>
    <a:srgbClr val="FEAB77"/>
    <a:srgbClr val="023894"/>
    <a:srgbClr val="01B097"/>
    <a:srgbClr val="B2E7E0"/>
    <a:srgbClr val="01E5C4"/>
    <a:srgbClr val="89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CD11-8F0B-441D-8866-6ED564DC237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6C7C-6B3C-4C8E-B114-141CE41DF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850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6C7C-6B3C-4C8E-B114-141CE41DF9D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11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F4C476-0F18-4308-88C9-2FA205DD0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8F496EF-8A2B-45A2-BD9E-B246AEABB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66CDFF-63D1-4E39-B193-C16999EE1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25678A-B2E2-482E-94EF-22E408C2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254305C-E8D2-4A5E-9C10-80AB34E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1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04C0B-2711-4463-B87C-53704A48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5E78220-B2B6-401E-BD85-F15E28274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6E6A91-503E-4CE6-8505-D572CA84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0E804A-2E98-4026-9FDF-28F8E2177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7B440A-C155-4917-AD63-B9DF495F4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379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8049D9C-98FE-42B9-8037-B07E5DB0B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33F6C7-31D3-46E4-A894-419C88E3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5F48E6-127B-4185-8F0F-A5C8E542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0C71573-DAFF-4EA8-B9EE-8718B8B4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BC38B3-7628-487D-A551-F689FB71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75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EED9F-82FF-40C2-8676-04E17C53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50ADBC-BDFE-47B1-831C-ACB0D63D3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0C952C-3DB5-45B6-921E-9F5F9259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04C37B-9962-447C-87CF-4F13F92D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1440A8-8BDB-4DDF-93F5-94AEA299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19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7EE0FB-4E0B-48CA-A8C9-F43F7883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5E7F212-EEB8-4AC2-9691-F44F055F9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280417-F31F-4627-AB91-33E55B21A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78256-559D-465D-9691-84AE9D52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4F353D-E7F6-42D9-A7A8-52076EB9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53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C5ECF4-52F0-48BD-9D8E-86CA3ED9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59235E-0689-4E4F-BB51-9B633C3DA8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B2051D-226B-43D0-8F51-2BA4E5AA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7C36E22-38F5-447E-AC0F-5CD3D24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63BBFE-65F5-4970-82DA-73147147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AA5B7F-1CB8-4527-9B75-18F859AE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37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935475-9C38-492B-BAF7-A223B8DEF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4A9FB-8CCC-4D73-832C-9F87335AD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CE8A55-E12A-4759-AC7B-027F6910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D7882D7-6705-4CB7-A80B-70C084550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830E692-E214-48FD-B551-1E2115A55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88D4129-0127-4804-89C6-5F892B319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663623D-3A74-4D0B-81C0-8036FD68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9C0ABD4-D0E9-4EF2-9B72-31DE3C76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8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7C2D3B-2C85-452D-B448-7155F93CC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5000D2-7ADC-413D-BB96-E7B97434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254EAC0-CD8D-4090-B141-774E3C5B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C6FBB57-B81C-47E9-B318-35E4B2F0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7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3E415C-4A0D-4BF2-B3BC-F7567ED6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3BAEB32-239E-4570-A455-A1B9E290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D644C2-0623-44F3-BB5C-BF65CA24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300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058660-013F-4AD7-BEA7-6625435F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86E059-34E9-4FFC-AC82-4432FE54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C958C0-62FD-4BEF-AE66-06A19EE53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16BEF9-64CD-444F-B046-56F4B87D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F5A516-FA19-40E5-9BFF-EB6D0A21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47599CB-9387-4D49-A9F9-9E8D4328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7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120E44-9673-4E5F-AFE9-5E4176CF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BD5487-77C4-4CAC-8634-4755275E6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10827F-BA26-472E-857F-52E5D762A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2368AA-C8D3-4333-A9D9-0722A29C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C87536-23BA-4610-AAF6-577C616D5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ABED934-67DD-4BE8-ADF9-D9503457C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7886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EE24EC5-25C0-4CAE-AE25-7573BC2B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EBFEAF-5C79-4D74-97CF-5A242359D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461E57-A160-4830-BDE9-D555AA7AB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928CF-450A-4C15-8ED5-00693537329E}" type="datetimeFigureOut">
              <a:rPr kumimoji="1" lang="ja-JP" altLang="en-US" smtClean="0"/>
              <a:t>2025/8/14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9C63E7-0554-4066-951E-8223E31A8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FE2D45-415C-41D0-A00B-E0B4CD2F5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BA20-744B-49C9-B6DB-0BC8B070A6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D09240-EDA2-44DC-AF8E-C9961F34C8D6}"/>
              </a:ext>
            </a:extLst>
          </p:cNvPr>
          <p:cNvSpPr txBox="1"/>
          <p:nvPr/>
        </p:nvSpPr>
        <p:spPr>
          <a:xfrm>
            <a:off x="274318" y="63137"/>
            <a:ext cx="11612881" cy="431978"/>
          </a:xfrm>
          <a:prstGeom prst="rect">
            <a:avLst/>
          </a:prstGeom>
          <a:solidFill>
            <a:srgbClr val="01B097"/>
          </a:solidFill>
        </p:spPr>
        <p:txBody>
          <a:bodyPr wrap="square" lIns="36000" rIns="36000" bIns="46800" rtlCol="0" anchor="ctr" anchorCtr="0">
            <a:spAutoFit/>
          </a:bodyPr>
          <a:lstStyle/>
          <a:p>
            <a:pPr algn="ctr" defTabSz="457200"/>
            <a:r>
              <a:rPr lang="ja-JP" altLang="en-US" sz="22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府政学習会「中之島クロスでミライの医療を学ぼう！」を開催しました！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6F1EDC-E1D5-40C7-886E-6B3DA2B31FEB}"/>
              </a:ext>
            </a:extLst>
          </p:cNvPr>
          <p:cNvSpPr/>
          <p:nvPr/>
        </p:nvSpPr>
        <p:spPr>
          <a:xfrm>
            <a:off x="856211" y="525216"/>
            <a:ext cx="9804312" cy="721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defTabSz="457200">
              <a:lnSpc>
                <a:spcPts val="1600"/>
              </a:lnSpc>
            </a:pP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火曜日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Nakanoshima</a:t>
            </a:r>
            <a:r>
              <a:rPr lang="en-US" altLang="ja-JP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2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Qross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（中之島クロス）にて、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再生医療をはじめとする未来医療について学ぶ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府政学習会を開催しました！</a:t>
            </a:r>
            <a:endParaRPr lang="en-US" altLang="ja-JP" sz="1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200">
              <a:lnSpc>
                <a:spcPts val="16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今回は、小学４年生から中学３年生の子どもたちが、</a:t>
            </a:r>
            <a:r>
              <a:rPr lang="en-US" altLang="ja-JP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NQ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パビリオンの展示見学</a:t>
            </a: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京都大学</a:t>
            </a:r>
            <a:r>
              <a:rPr lang="en-US" altLang="zh-TW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iPS</a:t>
            </a:r>
            <a:r>
              <a:rPr lang="zh-TW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細胞研究財団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の施設見学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再生医療体験コンテンツ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457200">
              <a:lnSpc>
                <a:spcPts val="1600"/>
              </a:lnSpc>
            </a:pPr>
            <a:r>
              <a:rPr lang="ja-JP" altLang="en-US" sz="1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などを通じて、未来医療について楽しく学びました。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D1FFF5-FF8B-4038-9384-4273B85211C5}"/>
              </a:ext>
            </a:extLst>
          </p:cNvPr>
          <p:cNvSpPr/>
          <p:nvPr/>
        </p:nvSpPr>
        <p:spPr>
          <a:xfrm>
            <a:off x="274320" y="1299406"/>
            <a:ext cx="11612880" cy="4459796"/>
          </a:xfrm>
          <a:prstGeom prst="rect">
            <a:avLst/>
          </a:prstGeom>
          <a:solidFill>
            <a:srgbClr val="01E5C4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ja-JP" altLang="en-US" dirty="0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8167A6-CF42-4DF0-8C6D-2311ED2756BC}"/>
              </a:ext>
            </a:extLst>
          </p:cNvPr>
          <p:cNvCxnSpPr>
            <a:cxnSpLocks/>
          </p:cNvCxnSpPr>
          <p:nvPr/>
        </p:nvCxnSpPr>
        <p:spPr>
          <a:xfrm>
            <a:off x="3066512" y="1534113"/>
            <a:ext cx="1222662" cy="818835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2D7F6F2-FAB8-4ECB-BA65-9D5FF08D4AE8}"/>
              </a:ext>
            </a:extLst>
          </p:cNvPr>
          <p:cNvCxnSpPr>
            <a:cxnSpLocks/>
          </p:cNvCxnSpPr>
          <p:nvPr/>
        </p:nvCxnSpPr>
        <p:spPr>
          <a:xfrm>
            <a:off x="7671015" y="1534113"/>
            <a:ext cx="859874" cy="73579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E4BA1F7-0B64-459B-8F48-087B668A71B5}"/>
              </a:ext>
            </a:extLst>
          </p:cNvPr>
          <p:cNvCxnSpPr>
            <a:cxnSpLocks/>
          </p:cNvCxnSpPr>
          <p:nvPr/>
        </p:nvCxnSpPr>
        <p:spPr>
          <a:xfrm>
            <a:off x="2188977" y="3783549"/>
            <a:ext cx="1308239" cy="561767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AD6571D-9F22-4C23-9537-ED0846B259C9}"/>
              </a:ext>
            </a:extLst>
          </p:cNvPr>
          <p:cNvCxnSpPr>
            <a:cxnSpLocks/>
          </p:cNvCxnSpPr>
          <p:nvPr/>
        </p:nvCxnSpPr>
        <p:spPr>
          <a:xfrm>
            <a:off x="6984143" y="3783549"/>
            <a:ext cx="686872" cy="771171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EAD0967-A51B-421E-A423-DF67902A1B46}"/>
              </a:ext>
            </a:extLst>
          </p:cNvPr>
          <p:cNvSpPr/>
          <p:nvPr/>
        </p:nvSpPr>
        <p:spPr>
          <a:xfrm>
            <a:off x="7931237" y="1688830"/>
            <a:ext cx="1749850" cy="160912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「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2025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大阪・関西万博」で展示されている「実物心筋シート」のライブ中継や日本の医療の発展、再生医療の現状と未来医療について学べる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NQ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パビリオンの展示を見学しました。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3563A0A-0873-4B6C-9653-D1911AA6B01C}"/>
              </a:ext>
            </a:extLst>
          </p:cNvPr>
          <p:cNvSpPr/>
          <p:nvPr/>
        </p:nvSpPr>
        <p:spPr>
          <a:xfrm>
            <a:off x="3627531" y="1599634"/>
            <a:ext cx="1389728" cy="139565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大阪府のライフサイエンス分野の取組について、動画やクイズを通じて学びました。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8DEB0047-5749-443D-9FDB-61C6A81B5EB5}"/>
              </a:ext>
            </a:extLst>
          </p:cNvPr>
          <p:cNvSpPr/>
          <p:nvPr/>
        </p:nvSpPr>
        <p:spPr>
          <a:xfrm>
            <a:off x="7233234" y="3523257"/>
            <a:ext cx="1538555" cy="2035337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再生医療を使った医療体験として、ぬいぐるみから血液を採り、臓器を模したマグネットに、作成した</a:t>
            </a:r>
            <a:r>
              <a:rPr lang="en-US" altLang="ja-JP" sz="1200" dirty="0" err="1">
                <a:solidFill>
                  <a:schemeClr val="tx1"/>
                </a:solidFill>
                <a:latin typeface="Meiryo UI"/>
                <a:ea typeface="Meiryo UI"/>
              </a:rPr>
              <a:t>iPS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細胞のシールを貼って、再生医療で細胞を移植する流れを学びました。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27F24A94-7EF3-4F94-A87F-39DAE3250588}"/>
              </a:ext>
            </a:extLst>
          </p:cNvPr>
          <p:cNvSpPr/>
          <p:nvPr/>
        </p:nvSpPr>
        <p:spPr>
          <a:xfrm>
            <a:off x="3090174" y="3713909"/>
            <a:ext cx="1474547" cy="1745643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200" dirty="0" err="1">
                <a:solidFill>
                  <a:schemeClr val="tx1"/>
                </a:solidFill>
                <a:latin typeface="Meiryo UI"/>
                <a:ea typeface="Meiryo UI"/>
              </a:rPr>
              <a:t>iPS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細胞を顕微鏡で観察しました。また、実際に研究が行われている施設で、</a:t>
            </a:r>
            <a:r>
              <a:rPr lang="en-US" altLang="ja-JP" sz="1200" dirty="0">
                <a:solidFill>
                  <a:schemeClr val="tx1"/>
                </a:solidFill>
                <a:latin typeface="Meiryo UI"/>
                <a:ea typeface="Meiryo UI"/>
              </a:rPr>
              <a:t> </a:t>
            </a:r>
            <a:r>
              <a:rPr lang="en-US" altLang="ja-JP" sz="1200" dirty="0" err="1">
                <a:solidFill>
                  <a:schemeClr val="tx1"/>
                </a:solidFill>
                <a:latin typeface="Meiryo UI"/>
                <a:ea typeface="Meiryo UI"/>
              </a:rPr>
              <a:t>iPS</a:t>
            </a: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細胞の説明を聞きながら、研究機械などを見学しました。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92250A3-B990-42B2-AC91-2945A7B76D1E}"/>
              </a:ext>
            </a:extLst>
          </p:cNvPr>
          <p:cNvSpPr txBox="1"/>
          <p:nvPr/>
        </p:nvSpPr>
        <p:spPr>
          <a:xfrm>
            <a:off x="10189748" y="6440549"/>
            <a:ext cx="15036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/>
            <a:r>
              <a:rPr lang="ja-JP" altLang="en-US" sz="1100" b="1" dirty="0">
                <a:solidFill>
                  <a:srgbClr val="023894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府政情報室　広報広聴課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7E59DEF-1D85-47EE-8D1F-A709C75A216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266" y="5910949"/>
            <a:ext cx="1565952" cy="477085"/>
          </a:xfrm>
          <a:prstGeom prst="rect">
            <a:avLst/>
          </a:prstGeom>
        </p:spPr>
      </p:pic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97F3F4D-2F2E-40B0-8E4A-8FD3DE218248}"/>
              </a:ext>
            </a:extLst>
          </p:cNvPr>
          <p:cNvSpPr/>
          <p:nvPr/>
        </p:nvSpPr>
        <p:spPr>
          <a:xfrm>
            <a:off x="856211" y="5811716"/>
            <a:ext cx="7961072" cy="974009"/>
          </a:xfrm>
          <a:prstGeom prst="roundRect">
            <a:avLst/>
          </a:prstGeom>
          <a:solidFill>
            <a:srgbClr val="B2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＜今後の開催場所（予定）＞	</a:t>
            </a:r>
          </a:p>
          <a:p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おおさか環農水研生物多様性センター（寝屋川市）　　　 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津波・高潮ステーション（大阪市西区）</a:t>
            </a:r>
          </a:p>
          <a:p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ピースおおさか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大阪国際平和センター</a:t>
            </a:r>
            <a:r>
              <a:rPr kumimoji="1"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（大阪市中央区）  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動物愛護管理センター（羽曳野市）</a:t>
            </a:r>
          </a:p>
          <a:p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青少年海洋センター（岬町）</a:t>
            </a:r>
          </a:p>
          <a:p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1CF3A97B-0A3F-4BFB-96EC-0FB4118F4DCC}"/>
              </a:ext>
            </a:extLst>
          </p:cNvPr>
          <p:cNvCxnSpPr>
            <a:cxnSpLocks/>
          </p:cNvCxnSpPr>
          <p:nvPr/>
        </p:nvCxnSpPr>
        <p:spPr>
          <a:xfrm flipV="1">
            <a:off x="11188932" y="2831686"/>
            <a:ext cx="253743" cy="104042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344D91F7-8C09-4E88-A06D-2DD316774C2B}"/>
              </a:ext>
            </a:extLst>
          </p:cNvPr>
          <p:cNvSpPr/>
          <p:nvPr/>
        </p:nvSpPr>
        <p:spPr>
          <a:xfrm>
            <a:off x="10387670" y="2235759"/>
            <a:ext cx="1367174" cy="106697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ts val="1500"/>
              </a:lnSpc>
            </a:pPr>
            <a:r>
              <a:rPr lang="ja-JP" altLang="en-US" sz="1200" dirty="0">
                <a:solidFill>
                  <a:schemeClr val="tx1"/>
                </a:solidFill>
                <a:latin typeface="Meiryo UI"/>
                <a:ea typeface="Meiryo UI"/>
              </a:rPr>
              <a:t>大阪府広報担当副知事のもずやんも登場しました！</a:t>
            </a:r>
            <a:endParaRPr lang="en-US" altLang="ja-JP" sz="1200" dirty="0">
              <a:solidFill>
                <a:schemeClr val="tx1"/>
              </a:solidFill>
              <a:latin typeface="Meiryo UI"/>
              <a:ea typeface="Meiryo UI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54362C8-8783-497F-A2F3-297FC636F73F}"/>
              </a:ext>
            </a:extLst>
          </p:cNvPr>
          <p:cNvGrpSpPr/>
          <p:nvPr/>
        </p:nvGrpSpPr>
        <p:grpSpPr>
          <a:xfrm>
            <a:off x="8893207" y="3503338"/>
            <a:ext cx="2855631" cy="2055257"/>
            <a:chOff x="8893207" y="3503338"/>
            <a:chExt cx="2855631" cy="2055257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2CC8DF07-551F-47D4-81DE-3895B59605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93207" y="3503338"/>
              <a:ext cx="2855631" cy="2055257"/>
            </a:xfrm>
            <a:prstGeom prst="rect">
              <a:avLst/>
            </a:prstGeom>
          </p:spPr>
        </p:pic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DAE38BAB-97FF-4F61-B7AB-DEAD33032C7A}"/>
                </a:ext>
              </a:extLst>
            </p:cNvPr>
            <p:cNvSpPr/>
            <p:nvPr/>
          </p:nvSpPr>
          <p:spPr>
            <a:xfrm>
              <a:off x="8902418" y="3503338"/>
              <a:ext cx="1185740" cy="287438"/>
            </a:xfrm>
            <a:prstGeom prst="rect">
              <a:avLst/>
            </a:prstGeom>
            <a:solidFill>
              <a:srgbClr val="01B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ゲスト登場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25FAB7A-0D03-41B4-B92E-90776F4E3455}"/>
              </a:ext>
            </a:extLst>
          </p:cNvPr>
          <p:cNvGrpSpPr/>
          <p:nvPr/>
        </p:nvGrpSpPr>
        <p:grpSpPr>
          <a:xfrm>
            <a:off x="378614" y="1423397"/>
            <a:ext cx="3144623" cy="1688649"/>
            <a:chOff x="378614" y="1423397"/>
            <a:chExt cx="3144623" cy="1688649"/>
          </a:xfrm>
        </p:grpSpPr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8ABF90C0-FD42-4088-AF24-F5F19C022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614" y="1430917"/>
              <a:ext cx="3144623" cy="1681129"/>
            </a:xfrm>
            <a:prstGeom prst="rect">
              <a:avLst/>
            </a:prstGeom>
          </p:spPr>
        </p:pic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46FF5ED-E158-416A-AD9B-6D0C1098F84A}"/>
                </a:ext>
              </a:extLst>
            </p:cNvPr>
            <p:cNvSpPr/>
            <p:nvPr/>
          </p:nvSpPr>
          <p:spPr>
            <a:xfrm>
              <a:off x="378614" y="1423397"/>
              <a:ext cx="1304218" cy="287438"/>
            </a:xfrm>
            <a:prstGeom prst="rect">
              <a:avLst/>
            </a:prstGeom>
            <a:solidFill>
              <a:srgbClr val="01B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テーマ学習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EFEE4B1-D723-44E2-81DA-FE57B4E64F19}"/>
              </a:ext>
            </a:extLst>
          </p:cNvPr>
          <p:cNvGrpSpPr/>
          <p:nvPr/>
        </p:nvGrpSpPr>
        <p:grpSpPr>
          <a:xfrm>
            <a:off x="5196462" y="1430893"/>
            <a:ext cx="2605181" cy="1942171"/>
            <a:chOff x="5196462" y="1430893"/>
            <a:chExt cx="2605181" cy="1942171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6CB740E5-447D-4704-8EA8-EC570D5734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96462" y="1430893"/>
              <a:ext cx="2605181" cy="1942171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8F4B68CF-130D-4693-A8E8-050FD27F454E}"/>
                </a:ext>
              </a:extLst>
            </p:cNvPr>
            <p:cNvSpPr/>
            <p:nvPr/>
          </p:nvSpPr>
          <p:spPr>
            <a:xfrm>
              <a:off x="5199239" y="1433472"/>
              <a:ext cx="1787350" cy="287438"/>
            </a:xfrm>
            <a:prstGeom prst="rect">
              <a:avLst/>
            </a:prstGeom>
            <a:solidFill>
              <a:srgbClr val="01B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NQ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パビリオン展示見学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5F3AF32-49C0-47F4-B6F0-CF985C3C3A7F}"/>
              </a:ext>
            </a:extLst>
          </p:cNvPr>
          <p:cNvGrpSpPr/>
          <p:nvPr/>
        </p:nvGrpSpPr>
        <p:grpSpPr>
          <a:xfrm>
            <a:off x="393997" y="3198773"/>
            <a:ext cx="2597563" cy="2275274"/>
            <a:chOff x="393997" y="3198773"/>
            <a:chExt cx="2597563" cy="2275274"/>
          </a:xfrm>
        </p:grpSpPr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B351AB7B-FE7E-43AF-B6ED-B6340E2930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3997" y="3198773"/>
              <a:ext cx="2597563" cy="2275274"/>
            </a:xfrm>
            <a:prstGeom prst="rect">
              <a:avLst/>
            </a:prstGeom>
          </p:spPr>
        </p:pic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99CD895D-D522-4EF4-A0E2-26D766FB1F2D}"/>
                </a:ext>
              </a:extLst>
            </p:cNvPr>
            <p:cNvSpPr/>
            <p:nvPr/>
          </p:nvSpPr>
          <p:spPr>
            <a:xfrm>
              <a:off x="393997" y="3204287"/>
              <a:ext cx="2588838" cy="320785"/>
            </a:xfrm>
            <a:prstGeom prst="rect">
              <a:avLst/>
            </a:prstGeom>
            <a:solidFill>
              <a:srgbClr val="01B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TW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京都大学</a:t>
              </a:r>
              <a:r>
                <a:rPr lang="en-US" altLang="zh-TW" sz="12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iPS</a:t>
              </a:r>
              <a:r>
                <a:rPr lang="zh-TW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細胞研究財団</a:t>
              </a:r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施設見学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5970EB8-6182-48CB-AEF2-C044C4FA6C91}"/>
              </a:ext>
            </a:extLst>
          </p:cNvPr>
          <p:cNvGrpSpPr/>
          <p:nvPr/>
        </p:nvGrpSpPr>
        <p:grpSpPr>
          <a:xfrm>
            <a:off x="4753619" y="3523257"/>
            <a:ext cx="2395688" cy="2055258"/>
            <a:chOff x="4753619" y="3523257"/>
            <a:chExt cx="2395688" cy="2055258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CDC9F358-8D83-4B85-A805-5FF21F83CE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75" r="25591"/>
            <a:stretch/>
          </p:blipFill>
          <p:spPr>
            <a:xfrm>
              <a:off x="4762344" y="3523257"/>
              <a:ext cx="2386963" cy="2055258"/>
            </a:xfrm>
            <a:prstGeom prst="rect">
              <a:avLst/>
            </a:prstGeom>
          </p:spPr>
        </p:pic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A1B3947-A758-4604-97F4-72CE02614238}"/>
                </a:ext>
              </a:extLst>
            </p:cNvPr>
            <p:cNvSpPr/>
            <p:nvPr/>
          </p:nvSpPr>
          <p:spPr>
            <a:xfrm>
              <a:off x="4753619" y="3523257"/>
              <a:ext cx="1787350" cy="287438"/>
            </a:xfrm>
            <a:prstGeom prst="rect">
              <a:avLst/>
            </a:prstGeom>
            <a:solidFill>
              <a:srgbClr val="01B0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再生医療体験コンテンツ</a:t>
              </a:r>
              <a:endPara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5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ワイド画面</PresentationFormat>
  <Paragraphs>20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2025-08-06T04:59:06Z</dcterms:created>
  <dcterms:modified xsi:type="dcterms:W3CDTF">2025-08-14T06:01:16Z</dcterms:modified>
</cp:coreProperties>
</file>