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82" r:id="rId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BC4"/>
    <a:srgbClr val="DF41A3"/>
    <a:srgbClr val="E878BD"/>
    <a:srgbClr val="F7C5E0"/>
    <a:srgbClr val="F3A3CF"/>
    <a:srgbClr val="F7BFDE"/>
    <a:srgbClr val="D684AB"/>
    <a:srgbClr val="F88E65"/>
    <a:srgbClr val="EC3483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1CD11-8F0B-441D-8866-6ED564DC237E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6C7C-6B3C-4C8E-B114-141CE41DF9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50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6C7C-6B3C-4C8E-B114-141CE41DF9D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11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F4C476-0F18-4308-88C9-2FA205DD0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8F496EF-8A2B-45A2-BD9E-B246AEABB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66CDFF-63D1-4E39-B193-C16999EE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25678A-B2E2-482E-94EF-22E408C2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54305C-E8D2-4A5E-9C10-80AB34E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01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4C0B-2711-4463-B87C-53704A48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5E78220-B2B6-401E-BD85-F15E28274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6E6A91-503E-4CE6-8505-D572CA84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0E804A-2E98-4026-9FDF-28F8E217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7B440A-C155-4917-AD63-B9DF495F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79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8049D9C-98FE-42B9-8037-B07E5DB0B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33F6C7-31D3-46E4-A894-419C88E3A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5F48E6-127B-4185-8F0F-A5C8E542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C71573-DAFF-4EA8-B9EE-8718B8B4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BC38B3-7628-487D-A551-F689FB71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51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EED9F-82FF-40C2-8676-04E17C53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50ADBC-BDFE-47B1-831C-ACB0D63D3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0C952C-3DB5-45B6-921E-9F5F9259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04C37B-9962-447C-87CF-4F13F92D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1440A8-8BDB-4DDF-93F5-94AEA299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19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7EE0FB-4E0B-48CA-A8C9-F43F7883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E7F212-EEB8-4AC2-9691-F44F055F9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280417-F31F-4627-AB91-33E55B21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78256-559D-465D-9691-84AE9D52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4F353D-E7F6-42D9-A7A8-52076EB9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53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5ECF4-52F0-48BD-9D8E-86CA3ED9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59235E-0689-4E4F-BB51-9B633C3DA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B2051D-226B-43D0-8F51-2BA4E5AAA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C36E22-38F5-447E-AC0F-5CD3D244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63BBFE-65F5-4970-82DA-73147147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AA5B7F-1CB8-4527-9B75-18F859AE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37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35475-9C38-492B-BAF7-A223B8DE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C4A9FB-8CCC-4D73-832C-9F87335AD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CE8A55-E12A-4759-AC7B-027F6910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D7882D7-6705-4CB7-A80B-70C084550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830E692-E214-48FD-B551-1E2115A55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88D4129-0127-4804-89C6-5F892B319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663623D-3A74-4D0B-81C0-8036FD68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9C0ABD4-D0E9-4EF2-9B72-31DE3C76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58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7C2D3B-2C85-452D-B448-7155F93C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45000D2-7ADC-413D-BB96-E7B97434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54EAC0-CD8D-4090-B141-774E3C5B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6FBB57-B81C-47E9-B318-35E4B2F0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7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73E415C-4A0D-4BF2-B3BC-F7567ED6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3BAEB32-239E-4570-A455-A1B9E290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D644C2-0623-44F3-BB5C-BF65CA24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30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058660-013F-4AD7-BEA7-6625435F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86E059-34E9-4FFC-AC82-4432FE547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C958C0-62FD-4BEF-AE66-06A19EE53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16BEF9-64CD-444F-B046-56F4B87D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F5A516-FA19-40E5-9BFF-EB6D0A21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7599CB-9387-4D49-A9F9-9E8D4328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7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120E44-9673-4E5F-AFE9-5E4176CF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BD5487-77C4-4CAC-8634-4755275E6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10827F-BA26-472E-857F-52E5D762A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2368AA-C8D3-4333-A9D9-0722A29C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C87536-23BA-4610-AAF6-577C616D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BED934-67DD-4BE8-ADF9-D9503457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88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E24EC5-25C0-4CAE-AE25-7573BC2B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EBFEAF-5C79-4D74-97CF-5A242359D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461E57-A160-4830-BDE9-D555AA7AB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28CF-450A-4C15-8ED5-00693537329E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9C63E7-0554-4066-951E-8223E31A8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FE2D45-415C-41D0-A00B-E0B4CD2F5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D09240-EDA2-44DC-AF8E-C9961F34C8D6}"/>
              </a:ext>
            </a:extLst>
          </p:cNvPr>
          <p:cNvSpPr txBox="1"/>
          <p:nvPr/>
        </p:nvSpPr>
        <p:spPr>
          <a:xfrm>
            <a:off x="116378" y="63137"/>
            <a:ext cx="11978640" cy="431978"/>
          </a:xfrm>
          <a:prstGeom prst="rect">
            <a:avLst/>
          </a:prstGeom>
          <a:solidFill>
            <a:srgbClr val="EC3483"/>
          </a:solidFill>
        </p:spPr>
        <p:txBody>
          <a:bodyPr wrap="square" lIns="36000" rIns="36000" bIns="46800" rtlCol="0" anchor="ctr" anchorCtr="0">
            <a:spAutoFit/>
          </a:bodyPr>
          <a:lstStyle/>
          <a:p>
            <a:pPr algn="ctr" defTabSz="457200"/>
            <a:r>
              <a:rPr lang="ja-JP" altLang="en-US" sz="2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府政学習会「アニマル ハーモニー大阪に行ってみよう！」を開催しました！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6F1EDC-E1D5-40C7-886E-6B3DA2B31FEB}"/>
              </a:ext>
            </a:extLst>
          </p:cNvPr>
          <p:cNvSpPr/>
          <p:nvPr/>
        </p:nvSpPr>
        <p:spPr>
          <a:xfrm>
            <a:off x="176656" y="431874"/>
            <a:ext cx="10939551" cy="85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defTabSz="457200">
              <a:lnSpc>
                <a:spcPts val="1600"/>
              </a:lnSpc>
            </a:pP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日曜日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大阪府動物愛護管理センター</a:t>
            </a:r>
            <a:r>
              <a: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愛称：アニマル ハーモニー大阪）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にて、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動物を正しく飼うことについて学ぶ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府政学習会を開催しました。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200">
              <a:lnSpc>
                <a:spcPts val="1600"/>
              </a:lnSpc>
            </a:pP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動物愛護、狂犬病予防、動物の譲渡について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クイズを交えて楽しく学び、猫やウサギ、犬がいる部屋の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見学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バックヤードの映像紹介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VR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による動物とのふれあい体験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を通して、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動物を飼うことには責任が伴う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ということを改めて認識することができました。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D1FFF5-FF8B-4038-9384-4273B85211C5}"/>
              </a:ext>
            </a:extLst>
          </p:cNvPr>
          <p:cNvSpPr/>
          <p:nvPr/>
        </p:nvSpPr>
        <p:spPr>
          <a:xfrm>
            <a:off x="0" y="1188720"/>
            <a:ext cx="12199608" cy="5693212"/>
          </a:xfrm>
          <a:prstGeom prst="rect">
            <a:avLst/>
          </a:prstGeom>
          <a:solidFill>
            <a:srgbClr val="F7C5E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dirty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8167A6-CF42-4DF0-8C6D-2311ED2756BC}"/>
              </a:ext>
            </a:extLst>
          </p:cNvPr>
          <p:cNvCxnSpPr>
            <a:cxnSpLocks/>
          </p:cNvCxnSpPr>
          <p:nvPr/>
        </p:nvCxnSpPr>
        <p:spPr>
          <a:xfrm flipH="1" flipV="1">
            <a:off x="10259425" y="1718641"/>
            <a:ext cx="953739" cy="655194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2D7F6F2-FAB8-4ECB-BA65-9D5FF08D4AE8}"/>
              </a:ext>
            </a:extLst>
          </p:cNvPr>
          <p:cNvCxnSpPr>
            <a:cxnSpLocks/>
          </p:cNvCxnSpPr>
          <p:nvPr/>
        </p:nvCxnSpPr>
        <p:spPr>
          <a:xfrm>
            <a:off x="7028563" y="1426813"/>
            <a:ext cx="612094" cy="373554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92250A3-B990-42B2-AC91-2945A7B76D1E}"/>
              </a:ext>
            </a:extLst>
          </p:cNvPr>
          <p:cNvSpPr txBox="1"/>
          <p:nvPr/>
        </p:nvSpPr>
        <p:spPr>
          <a:xfrm>
            <a:off x="10476290" y="6549587"/>
            <a:ext cx="150361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ja-JP" altLang="en-US" sz="1100" b="1" dirty="0">
                <a:solidFill>
                  <a:srgbClr val="02389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府政情報室　広報広聴課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7E59DEF-1D85-47EE-8D1F-A709C75A21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22" y="6062405"/>
            <a:ext cx="1565952" cy="477085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F74731E2-7A1C-4D1A-BA30-76E7456E02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9381" y="3726863"/>
            <a:ext cx="2817024" cy="2052921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8D937E6-DC29-4048-8D86-ABA31566B6E5}"/>
              </a:ext>
            </a:extLst>
          </p:cNvPr>
          <p:cNvSpPr/>
          <p:nvPr/>
        </p:nvSpPr>
        <p:spPr>
          <a:xfrm>
            <a:off x="4442551" y="3569068"/>
            <a:ext cx="2206890" cy="352046"/>
          </a:xfrm>
          <a:prstGeom prst="rect">
            <a:avLst/>
          </a:prstGeom>
          <a:solidFill>
            <a:srgbClr val="DF41A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VR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による動物とのふれあい体験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759DB7C5-3FD0-4267-8B3B-63909F10D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4" y="3841440"/>
            <a:ext cx="3087530" cy="1897995"/>
          </a:xfrm>
          <a:prstGeom prst="rect">
            <a:avLst/>
          </a:prstGeom>
        </p:spPr>
      </p:pic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CF3A97B-0A3F-4BFB-96EC-0FB4118F4DCC}"/>
              </a:ext>
            </a:extLst>
          </p:cNvPr>
          <p:cNvCxnSpPr>
            <a:cxnSpLocks/>
          </p:cNvCxnSpPr>
          <p:nvPr/>
        </p:nvCxnSpPr>
        <p:spPr>
          <a:xfrm flipH="1" flipV="1">
            <a:off x="3032786" y="1378977"/>
            <a:ext cx="714002" cy="530485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AC258848-07B9-4C12-B5B7-0650CA8B3A02}"/>
              </a:ext>
            </a:extLst>
          </p:cNvPr>
          <p:cNvGrpSpPr/>
          <p:nvPr/>
        </p:nvGrpSpPr>
        <p:grpSpPr>
          <a:xfrm>
            <a:off x="60681" y="1255970"/>
            <a:ext cx="3994633" cy="2229585"/>
            <a:chOff x="60681" y="1255970"/>
            <a:chExt cx="3994633" cy="2229585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BF19F2BB-0F8C-4969-A557-4A639C2C1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38" y="1357299"/>
              <a:ext cx="3087508" cy="2128256"/>
            </a:xfrm>
            <a:prstGeom prst="rect">
              <a:avLst/>
            </a:prstGeom>
          </p:spPr>
        </p:pic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9A63A49E-91AB-470E-A473-76278940DC95}"/>
                </a:ext>
              </a:extLst>
            </p:cNvPr>
            <p:cNvSpPr/>
            <p:nvPr/>
          </p:nvSpPr>
          <p:spPr>
            <a:xfrm>
              <a:off x="2991696" y="1293610"/>
              <a:ext cx="1063618" cy="169148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lnSpc>
                  <a:spcPts val="1500"/>
                </a:lnSpc>
              </a:pPr>
              <a:r>
                <a:rPr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動物愛護、狂犬病予防、動物の譲渡について、</a:t>
              </a:r>
              <a:endParaRPr lang="en-US" altLang="ja-JP" sz="1200" dirty="0">
                <a:solidFill>
                  <a:schemeClr val="tx1"/>
                </a:solidFill>
                <a:latin typeface="Meiryo UI"/>
                <a:ea typeface="Meiryo UI"/>
              </a:endParaRPr>
            </a:p>
            <a:p>
              <a:pPr>
                <a:lnSpc>
                  <a:spcPts val="1500"/>
                </a:lnSpc>
              </a:pPr>
              <a:r>
                <a:rPr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分かりやすく解説していただきました。</a:t>
              </a:r>
              <a:endParaRPr lang="en-US" altLang="ja-JP" sz="1200" dirty="0">
                <a:solidFill>
                  <a:schemeClr val="tx1"/>
                </a:solidFill>
                <a:latin typeface="Meiryo UI"/>
                <a:ea typeface="Meiryo UI"/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8BE61A19-4A46-45CC-8A2C-8C63BE8D18D1}"/>
                </a:ext>
              </a:extLst>
            </p:cNvPr>
            <p:cNvSpPr/>
            <p:nvPr/>
          </p:nvSpPr>
          <p:spPr>
            <a:xfrm>
              <a:off x="60681" y="1255970"/>
              <a:ext cx="923790" cy="396753"/>
            </a:xfrm>
            <a:prstGeom prst="rect">
              <a:avLst/>
            </a:prstGeom>
            <a:solidFill>
              <a:srgbClr val="DF41A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テーマ学習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87" name="図 86">
            <a:extLst>
              <a:ext uri="{FF2B5EF4-FFF2-40B4-BE49-F238E27FC236}">
                <a16:creationId xmlns:a16="http://schemas.microsoft.com/office/drawing/2014/main" id="{545CA925-DFCF-486D-9176-3B2356723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9373" y="1379706"/>
            <a:ext cx="2898757" cy="2071583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CC06941-F9DA-4615-9E6F-6FB1B6090DDE}"/>
              </a:ext>
            </a:extLst>
          </p:cNvPr>
          <p:cNvSpPr/>
          <p:nvPr/>
        </p:nvSpPr>
        <p:spPr>
          <a:xfrm>
            <a:off x="4096631" y="1255596"/>
            <a:ext cx="2510169" cy="352046"/>
          </a:xfrm>
          <a:prstGeom prst="rect">
            <a:avLst/>
          </a:prstGeom>
          <a:solidFill>
            <a:srgbClr val="DF41A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施設見学（猫の室内飼育体験室）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DDD4B9EA-4F36-430E-8ACF-62A25E2D573D}"/>
              </a:ext>
            </a:extLst>
          </p:cNvPr>
          <p:cNvGrpSpPr/>
          <p:nvPr/>
        </p:nvGrpSpPr>
        <p:grpSpPr>
          <a:xfrm>
            <a:off x="8124384" y="1278506"/>
            <a:ext cx="3985564" cy="2186223"/>
            <a:chOff x="8124384" y="1278506"/>
            <a:chExt cx="3985564" cy="2186223"/>
          </a:xfrm>
        </p:grpSpPr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62C237CC-349C-4443-86FA-BECF8209D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34142" y="1462542"/>
              <a:ext cx="3101687" cy="2002187"/>
            </a:xfrm>
            <a:prstGeom prst="rect">
              <a:avLst/>
            </a:prstGeom>
          </p:spPr>
        </p:pic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344D91F7-8C09-4E88-A06D-2DD316774C2B}"/>
                </a:ext>
              </a:extLst>
            </p:cNvPr>
            <p:cNvSpPr/>
            <p:nvPr/>
          </p:nvSpPr>
          <p:spPr>
            <a:xfrm>
              <a:off x="11015211" y="1586142"/>
              <a:ext cx="1094737" cy="1722146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lnSpc>
                  <a:spcPts val="1500"/>
                </a:lnSpc>
              </a:pPr>
              <a:r>
                <a:rPr lang="ja-JP" altLang="en-US" sz="1200" dirty="0">
                  <a:solidFill>
                    <a:schemeClr val="tx1"/>
                  </a:solidFill>
                  <a:latin typeface="Meiryo UI"/>
                  <a:ea typeface="Meiryo UI"/>
                </a:rPr>
                <a:t>屋根付きの専用の運動場で、犬が職員と戯れたり、運動したりしている様子を見学しました。</a:t>
              </a:r>
              <a:endParaRPr lang="en-US" altLang="ja-JP" sz="1200" dirty="0">
                <a:solidFill>
                  <a:schemeClr val="tx1"/>
                </a:solidFill>
                <a:latin typeface="Meiryo UI"/>
                <a:ea typeface="Meiryo UI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744AEE41-F614-4B3D-A1D9-13F5BA9272EF}"/>
                </a:ext>
              </a:extLst>
            </p:cNvPr>
            <p:cNvSpPr/>
            <p:nvPr/>
          </p:nvSpPr>
          <p:spPr>
            <a:xfrm>
              <a:off x="8124384" y="1278506"/>
              <a:ext cx="1862248" cy="394797"/>
            </a:xfrm>
            <a:prstGeom prst="rect">
              <a:avLst/>
            </a:prstGeom>
            <a:solidFill>
              <a:srgbClr val="DF41A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施設見学（犬の運動場）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97" name="コネクタ: カギ線 96">
            <a:extLst>
              <a:ext uri="{FF2B5EF4-FFF2-40B4-BE49-F238E27FC236}">
                <a16:creationId xmlns:a16="http://schemas.microsoft.com/office/drawing/2014/main" id="{12E07985-742B-4BFF-8EB2-6289BA4EED4F}"/>
              </a:ext>
            </a:extLst>
          </p:cNvPr>
          <p:cNvCxnSpPr>
            <a:cxnSpLocks/>
          </p:cNvCxnSpPr>
          <p:nvPr/>
        </p:nvCxnSpPr>
        <p:spPr>
          <a:xfrm>
            <a:off x="1005841" y="1401192"/>
            <a:ext cx="1985855" cy="446920"/>
          </a:xfrm>
          <a:prstGeom prst="bentConnector3">
            <a:avLst>
              <a:gd name="adj1" fmla="val 8683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コネクタ: カギ線 98">
            <a:extLst>
              <a:ext uri="{FF2B5EF4-FFF2-40B4-BE49-F238E27FC236}">
                <a16:creationId xmlns:a16="http://schemas.microsoft.com/office/drawing/2014/main" id="{8160E518-9D62-4082-ADD7-233F2561703A}"/>
              </a:ext>
            </a:extLst>
          </p:cNvPr>
          <p:cNvCxnSpPr>
            <a:cxnSpLocks/>
          </p:cNvCxnSpPr>
          <p:nvPr/>
        </p:nvCxnSpPr>
        <p:spPr>
          <a:xfrm>
            <a:off x="6625355" y="1436225"/>
            <a:ext cx="721050" cy="497620"/>
          </a:xfrm>
          <a:prstGeom prst="bentConnector3">
            <a:avLst>
              <a:gd name="adj1" fmla="val 3270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C734BDCE-BCE9-414C-8E83-51971369D4DF}"/>
              </a:ext>
            </a:extLst>
          </p:cNvPr>
          <p:cNvSpPr/>
          <p:nvPr/>
        </p:nvSpPr>
        <p:spPr>
          <a:xfrm>
            <a:off x="6958205" y="1300690"/>
            <a:ext cx="1136175" cy="183044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猫たちがスムーズに譲渡先の環境に馴染めるよう、リビングを模した部屋で遊んでいる様子を見学しました。</a:t>
            </a:r>
            <a:endParaRPr lang="en-US" altLang="ja-JP" sz="1200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cxnSp>
        <p:nvCxnSpPr>
          <p:cNvPr id="108" name="コネクタ: カギ線 107">
            <a:extLst>
              <a:ext uri="{FF2B5EF4-FFF2-40B4-BE49-F238E27FC236}">
                <a16:creationId xmlns:a16="http://schemas.microsoft.com/office/drawing/2014/main" id="{2B7EFA4B-9F55-4DF7-AD1C-18D5AA7B8AFB}"/>
              </a:ext>
            </a:extLst>
          </p:cNvPr>
          <p:cNvCxnSpPr>
            <a:cxnSpLocks/>
          </p:cNvCxnSpPr>
          <p:nvPr/>
        </p:nvCxnSpPr>
        <p:spPr>
          <a:xfrm>
            <a:off x="10007893" y="1523292"/>
            <a:ext cx="1007318" cy="38617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080174D8-9A08-4290-8823-D15B194A4B6A}"/>
              </a:ext>
            </a:extLst>
          </p:cNvPr>
          <p:cNvSpPr/>
          <p:nvPr/>
        </p:nvSpPr>
        <p:spPr>
          <a:xfrm>
            <a:off x="60681" y="3558332"/>
            <a:ext cx="2750227" cy="456452"/>
          </a:xfrm>
          <a:prstGeom prst="rect">
            <a:avLst/>
          </a:prstGeom>
          <a:solidFill>
            <a:srgbClr val="DF41A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映像による動物愛護管理センター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（バックヤード）の紹介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7F24A94-7EF3-4F94-A87F-39DAE3250588}"/>
              </a:ext>
            </a:extLst>
          </p:cNvPr>
          <p:cNvSpPr/>
          <p:nvPr/>
        </p:nvSpPr>
        <p:spPr>
          <a:xfrm>
            <a:off x="7259216" y="3376734"/>
            <a:ext cx="1136175" cy="187021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動物の目線になって人間の大きさを体感し、動物に対する触り方や飼育について、</a:t>
            </a:r>
            <a:r>
              <a:rPr lang="en-US" altLang="ja-JP" sz="1200" dirty="0">
                <a:solidFill>
                  <a:schemeClr val="tx1"/>
                </a:solidFill>
                <a:latin typeface="Meiryo UI"/>
                <a:ea typeface="Meiryo UI"/>
              </a:rPr>
              <a:t>VR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を通して学びました。</a:t>
            </a:r>
          </a:p>
        </p:txBody>
      </p:sp>
      <p:cxnSp>
        <p:nvCxnSpPr>
          <p:cNvPr id="114" name="コネクタ: カギ線 113">
            <a:extLst>
              <a:ext uri="{FF2B5EF4-FFF2-40B4-BE49-F238E27FC236}">
                <a16:creationId xmlns:a16="http://schemas.microsoft.com/office/drawing/2014/main" id="{0A55BC71-87FD-4202-B986-A2157C29E223}"/>
              </a:ext>
            </a:extLst>
          </p:cNvPr>
          <p:cNvCxnSpPr>
            <a:cxnSpLocks/>
          </p:cNvCxnSpPr>
          <p:nvPr/>
        </p:nvCxnSpPr>
        <p:spPr>
          <a:xfrm>
            <a:off x="6667234" y="3698362"/>
            <a:ext cx="606670" cy="44653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コネクタ: カギ線 117">
            <a:extLst>
              <a:ext uri="{FF2B5EF4-FFF2-40B4-BE49-F238E27FC236}">
                <a16:creationId xmlns:a16="http://schemas.microsoft.com/office/drawing/2014/main" id="{B9182710-14D6-496E-A2F2-938F566E50F9}"/>
              </a:ext>
            </a:extLst>
          </p:cNvPr>
          <p:cNvCxnSpPr>
            <a:cxnSpLocks/>
          </p:cNvCxnSpPr>
          <p:nvPr/>
        </p:nvCxnSpPr>
        <p:spPr>
          <a:xfrm>
            <a:off x="2818104" y="3739100"/>
            <a:ext cx="671902" cy="568547"/>
          </a:xfrm>
          <a:prstGeom prst="bentConnector3">
            <a:avLst>
              <a:gd name="adj1" fmla="val 3020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DEB0047-5749-443D-9FDB-61C6A81B5EB5}"/>
              </a:ext>
            </a:extLst>
          </p:cNvPr>
          <p:cNvSpPr/>
          <p:nvPr/>
        </p:nvSpPr>
        <p:spPr>
          <a:xfrm>
            <a:off x="3201732" y="3650539"/>
            <a:ext cx="1205428" cy="192245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ts val="1500"/>
              </a:lnSpc>
            </a:pPr>
            <a:r>
              <a:rPr lang="ja-JP" altLang="en-US" sz="1200">
                <a:solidFill>
                  <a:schemeClr val="tx1"/>
                </a:solidFill>
                <a:latin typeface="Meiryo UI"/>
                <a:ea typeface="Meiryo UI"/>
              </a:rPr>
              <a:t>映像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と職員による解説に</a:t>
            </a:r>
            <a:r>
              <a:rPr lang="ja-JP" altLang="en-US" sz="1200">
                <a:solidFill>
                  <a:schemeClr val="tx1"/>
                </a:solidFill>
                <a:latin typeface="Meiryo UI"/>
                <a:ea typeface="Meiryo UI"/>
              </a:rPr>
              <a:t>より、バックヤードでの動物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の健康管理などについて学びました。</a:t>
            </a:r>
            <a:endParaRPr lang="en-US" altLang="ja-JP" sz="1200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pic>
        <p:nvPicPr>
          <p:cNvPr id="125" name="図 124">
            <a:extLst>
              <a:ext uri="{FF2B5EF4-FFF2-40B4-BE49-F238E27FC236}">
                <a16:creationId xmlns:a16="http://schemas.microsoft.com/office/drawing/2014/main" id="{EDCC2AE7-E53E-478A-B728-E04E7B458D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3241" y="3703873"/>
            <a:ext cx="2492379" cy="2286587"/>
          </a:xfrm>
          <a:prstGeom prst="rect">
            <a:avLst/>
          </a:prstGeom>
        </p:spPr>
      </p:pic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2C56DC0A-9AC4-47EC-BF42-2F12B31858D3}"/>
              </a:ext>
            </a:extLst>
          </p:cNvPr>
          <p:cNvSpPr/>
          <p:nvPr/>
        </p:nvSpPr>
        <p:spPr>
          <a:xfrm>
            <a:off x="11015211" y="4092944"/>
            <a:ext cx="1136174" cy="135417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受付、開会から見守ってくれていたもずやんが、最後にも登場してくれました。</a:t>
            </a:r>
          </a:p>
        </p:txBody>
      </p:sp>
      <p:cxnSp>
        <p:nvCxnSpPr>
          <p:cNvPr id="126" name="コネクタ: カギ線 125">
            <a:extLst>
              <a:ext uri="{FF2B5EF4-FFF2-40B4-BE49-F238E27FC236}">
                <a16:creationId xmlns:a16="http://schemas.microsoft.com/office/drawing/2014/main" id="{587B6599-118C-45B2-B6BF-A5CBA9680E51}"/>
              </a:ext>
            </a:extLst>
          </p:cNvPr>
          <p:cNvCxnSpPr>
            <a:cxnSpLocks/>
          </p:cNvCxnSpPr>
          <p:nvPr/>
        </p:nvCxnSpPr>
        <p:spPr>
          <a:xfrm>
            <a:off x="9484258" y="3614044"/>
            <a:ext cx="1520987" cy="72393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BFD20816-8568-4600-8BFF-13C9BE07ED0F}"/>
              </a:ext>
            </a:extLst>
          </p:cNvPr>
          <p:cNvSpPr/>
          <p:nvPr/>
        </p:nvSpPr>
        <p:spPr>
          <a:xfrm>
            <a:off x="8457457" y="3550840"/>
            <a:ext cx="1056417" cy="352046"/>
          </a:xfrm>
          <a:prstGeom prst="rect">
            <a:avLst/>
          </a:prstGeom>
          <a:solidFill>
            <a:srgbClr val="DF41A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もずやん登場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13125A3-835D-4501-A204-50874E0DF73E}"/>
              </a:ext>
            </a:extLst>
          </p:cNvPr>
          <p:cNvSpPr/>
          <p:nvPr/>
        </p:nvSpPr>
        <p:spPr>
          <a:xfrm>
            <a:off x="157225" y="5898571"/>
            <a:ext cx="6510010" cy="605475"/>
          </a:xfrm>
          <a:prstGeom prst="rect">
            <a:avLst/>
          </a:prstGeom>
          <a:solidFill>
            <a:srgbClr val="E59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来年度</a:t>
            </a: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も府政学習会を開催していきますので、ぜひご参加ください！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51F59B8-15B4-4C6C-98FC-FFA6070626B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1943" y="5407028"/>
            <a:ext cx="1959153" cy="1354174"/>
          </a:xfrm>
          <a:prstGeom prst="snip2DiagRect">
            <a:avLst>
              <a:gd name="adj1" fmla="val 122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952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ワイド画面</PresentationFormat>
  <Paragraphs>20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2025-08-06T04:59:06Z</dcterms:created>
  <dcterms:modified xsi:type="dcterms:W3CDTF">2026-02-25T01:51:44Z</dcterms:modified>
</cp:coreProperties>
</file>