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926" r:id="rId2"/>
    <p:sldId id="943" r:id="rId3"/>
    <p:sldId id="932" r:id="rId4"/>
    <p:sldId id="266" r:id="rId5"/>
    <p:sldId id="939" r:id="rId6"/>
    <p:sldId id="940" r:id="rId7"/>
    <p:sldId id="936" r:id="rId8"/>
    <p:sldId id="929" r:id="rId9"/>
    <p:sldId id="875" r:id="rId10"/>
    <p:sldId id="876" r:id="rId11"/>
    <p:sldId id="919" r:id="rId12"/>
    <p:sldId id="909" r:id="rId13"/>
    <p:sldId id="260" r:id="rId14"/>
    <p:sldId id="934" r:id="rId15"/>
    <p:sldId id="935" r:id="rId16"/>
    <p:sldId id="945" r:id="rId17"/>
    <p:sldId id="930" r:id="rId18"/>
    <p:sldId id="933" r:id="rId1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E92329-B689-45A7-8E91-14B204E16617}" v="7" dt="2024-03-18T09:39:33.36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83095" autoAdjust="0"/>
  </p:normalViewPr>
  <p:slideViewPr>
    <p:cSldViewPr snapToGrid="0">
      <p:cViewPr varScale="1">
        <p:scale>
          <a:sx n="83" d="100"/>
          <a:sy n="83" d="100"/>
        </p:scale>
        <p:origin x="124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Koshimo" userId="03cb067b8fb7092c" providerId="LiveId" clId="{B8BDE174-3909-4DE6-98A5-A50C02CE27EE}"/>
    <pc:docChg chg="modSld">
      <pc:chgData name="Naomi Koshimo" userId="03cb067b8fb7092c" providerId="LiveId" clId="{B8BDE174-3909-4DE6-98A5-A50C02CE27EE}" dt="2024-03-18T23:38:15.742" v="1246" actId="20577"/>
      <pc:docMkLst>
        <pc:docMk/>
      </pc:docMkLst>
      <pc:sldChg chg="modSp mod modNotesTx">
        <pc:chgData name="Naomi Koshimo" userId="03cb067b8fb7092c" providerId="LiveId" clId="{B8BDE174-3909-4DE6-98A5-A50C02CE27EE}" dt="2024-03-18T23:38:15.742" v="1246" actId="20577"/>
        <pc:sldMkLst>
          <pc:docMk/>
          <pc:sldMk cId="3690078649" sldId="933"/>
        </pc:sldMkLst>
        <pc:spChg chg="mod">
          <ac:chgData name="Naomi Koshimo" userId="03cb067b8fb7092c" providerId="LiveId" clId="{B8BDE174-3909-4DE6-98A5-A50C02CE27EE}" dt="2024-03-18T23:21:35.131" v="464" actId="20577"/>
          <ac:spMkLst>
            <pc:docMk/>
            <pc:sldMk cId="3690078649" sldId="933"/>
            <ac:spMk id="2" creationId="{F702AB81-DD51-4BC8-8530-7E1D4480F0EE}"/>
          </ac:spMkLst>
        </pc:spChg>
      </pc:sldChg>
    </pc:docChg>
  </pc:docChgLst>
  <pc:docChgLst>
    <pc:chgData name="Naomi Koshimo" userId="03cb067b8fb7092c" providerId="LiveId" clId="{CBE92329-B689-45A7-8E91-14B204E16617}"/>
    <pc:docChg chg="addSld modSld sldOrd">
      <pc:chgData name="Naomi Koshimo" userId="03cb067b8fb7092c" providerId="LiveId" clId="{CBE92329-B689-45A7-8E91-14B204E16617}" dt="2024-03-18T09:43:09.982" v="2933" actId="6549"/>
      <pc:docMkLst>
        <pc:docMk/>
      </pc:docMkLst>
      <pc:sldChg chg="modNotesTx">
        <pc:chgData name="Naomi Koshimo" userId="03cb067b8fb7092c" providerId="LiveId" clId="{CBE92329-B689-45A7-8E91-14B204E16617}" dt="2024-03-18T09:40:47.132" v="2728" actId="20577"/>
        <pc:sldMkLst>
          <pc:docMk/>
          <pc:sldMk cId="1834799439" sldId="258"/>
        </pc:sldMkLst>
      </pc:sldChg>
      <pc:sldChg chg="modNotesTx">
        <pc:chgData name="Naomi Koshimo" userId="03cb067b8fb7092c" providerId="LiveId" clId="{CBE92329-B689-45A7-8E91-14B204E16617}" dt="2024-03-17T06:38:52.762" v="1273" actId="20577"/>
        <pc:sldMkLst>
          <pc:docMk/>
          <pc:sldMk cId="0" sldId="266"/>
        </pc:sldMkLst>
      </pc:sldChg>
      <pc:sldChg chg="modSp mod">
        <pc:chgData name="Naomi Koshimo" userId="03cb067b8fb7092c" providerId="LiveId" clId="{CBE92329-B689-45A7-8E91-14B204E16617}" dt="2024-03-18T09:34:37.559" v="2310" actId="20577"/>
        <pc:sldMkLst>
          <pc:docMk/>
          <pc:sldMk cId="3890537791" sldId="875"/>
        </pc:sldMkLst>
        <pc:spChg chg="mod">
          <ac:chgData name="Naomi Koshimo" userId="03cb067b8fb7092c" providerId="LiveId" clId="{CBE92329-B689-45A7-8E91-14B204E16617}" dt="2024-03-18T09:34:37.559" v="2310" actId="20577"/>
          <ac:spMkLst>
            <pc:docMk/>
            <pc:sldMk cId="3890537791" sldId="875"/>
            <ac:spMk id="3" creationId="{57E01AB4-897C-8BB2-7550-7ECB5EFE4E8E}"/>
          </ac:spMkLst>
        </pc:spChg>
      </pc:sldChg>
      <pc:sldChg chg="modSp mod">
        <pc:chgData name="Naomi Koshimo" userId="03cb067b8fb7092c" providerId="LiveId" clId="{CBE92329-B689-45A7-8E91-14B204E16617}" dt="2024-03-18T09:34:48.567" v="2340" actId="20577"/>
        <pc:sldMkLst>
          <pc:docMk/>
          <pc:sldMk cId="828741207" sldId="876"/>
        </pc:sldMkLst>
        <pc:spChg chg="mod">
          <ac:chgData name="Naomi Koshimo" userId="03cb067b8fb7092c" providerId="LiveId" clId="{CBE92329-B689-45A7-8E91-14B204E16617}" dt="2024-03-18T09:34:48.567" v="2340" actId="20577"/>
          <ac:spMkLst>
            <pc:docMk/>
            <pc:sldMk cId="828741207" sldId="876"/>
            <ac:spMk id="5" creationId="{948564FB-0D6E-9452-F488-E233DD0C3780}"/>
          </ac:spMkLst>
        </pc:spChg>
      </pc:sldChg>
      <pc:sldChg chg="modNotesTx">
        <pc:chgData name="Naomi Koshimo" userId="03cb067b8fb7092c" providerId="LiveId" clId="{CBE92329-B689-45A7-8E91-14B204E16617}" dt="2024-03-17T23:47:58.254" v="2278" actId="20577"/>
        <pc:sldMkLst>
          <pc:docMk/>
          <pc:sldMk cId="3690078649" sldId="933"/>
        </pc:sldMkLst>
      </pc:sldChg>
      <pc:sldChg chg="modNotesTx">
        <pc:chgData name="Naomi Koshimo" userId="03cb067b8fb7092c" providerId="LiveId" clId="{CBE92329-B689-45A7-8E91-14B204E16617}" dt="2024-03-17T23:47:15.780" v="2188" actId="20577"/>
        <pc:sldMkLst>
          <pc:docMk/>
          <pc:sldMk cId="2040988229" sldId="935"/>
        </pc:sldMkLst>
      </pc:sldChg>
      <pc:sldChg chg="ord modNotesTx">
        <pc:chgData name="Naomi Koshimo" userId="03cb067b8fb7092c" providerId="LiveId" clId="{CBE92329-B689-45A7-8E91-14B204E16617}" dt="2024-03-18T09:43:09.982" v="2933" actId="6549"/>
        <pc:sldMkLst>
          <pc:docMk/>
          <pc:sldMk cId="1994755006" sldId="938"/>
        </pc:sldMkLst>
      </pc:sldChg>
      <pc:sldChg chg="addSp new mod">
        <pc:chgData name="Naomi Koshimo" userId="03cb067b8fb7092c" providerId="LiveId" clId="{CBE92329-B689-45A7-8E91-14B204E16617}" dt="2024-03-17T23:21:57.212" v="1275" actId="22"/>
        <pc:sldMkLst>
          <pc:docMk/>
          <pc:sldMk cId="1260615990" sldId="939"/>
        </pc:sldMkLst>
        <pc:picChg chg="add">
          <ac:chgData name="Naomi Koshimo" userId="03cb067b8fb7092c" providerId="LiveId" clId="{CBE92329-B689-45A7-8E91-14B204E16617}" dt="2024-03-17T23:21:57.212" v="1275" actId="22"/>
          <ac:picMkLst>
            <pc:docMk/>
            <pc:sldMk cId="1260615990" sldId="939"/>
            <ac:picMk id="3" creationId="{E086008C-8E16-65F6-BFE0-49A386AB5C74}"/>
          </ac:picMkLst>
        </pc:picChg>
      </pc:sldChg>
      <pc:sldChg chg="addSp delSp modSp new mod">
        <pc:chgData name="Naomi Koshimo" userId="03cb067b8fb7092c" providerId="LiveId" clId="{CBE92329-B689-45A7-8E91-14B204E16617}" dt="2024-03-18T09:26:11.568" v="2279" actId="1076"/>
        <pc:sldMkLst>
          <pc:docMk/>
          <pc:sldMk cId="2985323305" sldId="940"/>
        </pc:sldMkLst>
        <pc:spChg chg="add del mod">
          <ac:chgData name="Naomi Koshimo" userId="03cb067b8fb7092c" providerId="LiveId" clId="{CBE92329-B689-45A7-8E91-14B204E16617}" dt="2024-03-17T23:23:30.073" v="1297"/>
          <ac:spMkLst>
            <pc:docMk/>
            <pc:sldMk cId="2985323305" sldId="940"/>
            <ac:spMk id="4" creationId="{A0FBF2E6-5EA3-CB1C-38CB-9828D8F4167B}"/>
          </ac:spMkLst>
        </pc:spChg>
        <pc:spChg chg="add mod">
          <ac:chgData name="Naomi Koshimo" userId="03cb067b8fb7092c" providerId="LiveId" clId="{CBE92329-B689-45A7-8E91-14B204E16617}" dt="2024-03-18T09:26:11.568" v="2279" actId="1076"/>
          <ac:spMkLst>
            <pc:docMk/>
            <pc:sldMk cId="2985323305" sldId="940"/>
            <ac:spMk id="5" creationId="{52BF70BE-F46E-E099-6C51-15169C034EE9}"/>
          </ac:spMkLst>
        </pc:spChg>
        <pc:picChg chg="add mod">
          <ac:chgData name="Naomi Koshimo" userId="03cb067b8fb7092c" providerId="LiveId" clId="{CBE92329-B689-45A7-8E91-14B204E16617}" dt="2024-03-17T23:22:50.873" v="1294" actId="1036"/>
          <ac:picMkLst>
            <pc:docMk/>
            <pc:sldMk cId="2985323305" sldId="940"/>
            <ac:picMk id="3" creationId="{033CF7CE-677F-64FE-A7A8-557D4DD296DF}"/>
          </ac:picMkLst>
        </pc:picChg>
      </pc:sldChg>
    </pc:docChg>
  </pc:docChgLst>
  <pc:docChgLst>
    <pc:chgData name="Naomi Koshimo" userId="03cb067b8fb7092c" providerId="LiveId" clId="{9953DD54-7CB1-4C39-AA99-DC511B15A6C9}"/>
    <pc:docChg chg="undo redo custSel addSld delSld modSld sldOrd">
      <pc:chgData name="Naomi Koshimo" userId="03cb067b8fb7092c" providerId="LiveId" clId="{9953DD54-7CB1-4C39-AA99-DC511B15A6C9}" dt="2024-03-11T23:53:08.390" v="4039" actId="20577"/>
      <pc:docMkLst>
        <pc:docMk/>
      </pc:docMkLst>
      <pc:sldChg chg="ord">
        <pc:chgData name="Naomi Koshimo" userId="03cb067b8fb7092c" providerId="LiveId" clId="{9953DD54-7CB1-4C39-AA99-DC511B15A6C9}" dt="2024-03-10T21:10:59.876" v="658"/>
        <pc:sldMkLst>
          <pc:docMk/>
          <pc:sldMk cId="2529565012" sldId="260"/>
        </pc:sldMkLst>
      </pc:sldChg>
      <pc:sldChg chg="modSp mod">
        <pc:chgData name="Naomi Koshimo" userId="03cb067b8fb7092c" providerId="LiveId" clId="{9953DD54-7CB1-4C39-AA99-DC511B15A6C9}" dt="2024-03-11T00:03:46.152" v="1438" actId="1076"/>
        <pc:sldMkLst>
          <pc:docMk/>
          <pc:sldMk cId="0" sldId="266"/>
        </pc:sldMkLst>
        <pc:spChg chg="mod">
          <ac:chgData name="Naomi Koshimo" userId="03cb067b8fb7092c" providerId="LiveId" clId="{9953DD54-7CB1-4C39-AA99-DC511B15A6C9}" dt="2024-03-11T00:03:46.152" v="1438" actId="1076"/>
          <ac:spMkLst>
            <pc:docMk/>
            <pc:sldMk cId="0" sldId="266"/>
            <ac:spMk id="3" creationId="{E8F069E6-CA4A-4B18-A2BE-BEA70069A3A5}"/>
          </ac:spMkLst>
        </pc:spChg>
        <pc:spChg chg="mod">
          <ac:chgData name="Naomi Koshimo" userId="03cb067b8fb7092c" providerId="LiveId" clId="{9953DD54-7CB1-4C39-AA99-DC511B15A6C9}" dt="2024-03-11T00:03:23.308" v="1435" actId="20577"/>
          <ac:spMkLst>
            <pc:docMk/>
            <pc:sldMk cId="0" sldId="266"/>
            <ac:spMk id="23" creationId="{FD87DE13-96FF-48FE-B867-08B3E4D51DD9}"/>
          </ac:spMkLst>
        </pc:spChg>
      </pc:sldChg>
      <pc:sldChg chg="addSp delSp modSp mod">
        <pc:chgData name="Naomi Koshimo" userId="03cb067b8fb7092c" providerId="LiveId" clId="{9953DD54-7CB1-4C39-AA99-DC511B15A6C9}" dt="2024-03-11T21:41:05.651" v="2557" actId="478"/>
        <pc:sldMkLst>
          <pc:docMk/>
          <pc:sldMk cId="3890537791" sldId="875"/>
        </pc:sldMkLst>
        <pc:spChg chg="add mod">
          <ac:chgData name="Naomi Koshimo" userId="03cb067b8fb7092c" providerId="LiveId" clId="{9953DD54-7CB1-4C39-AA99-DC511B15A6C9}" dt="2024-03-11T21:40:58.814" v="2556" actId="1076"/>
          <ac:spMkLst>
            <pc:docMk/>
            <pc:sldMk cId="3890537791" sldId="875"/>
            <ac:spMk id="3" creationId="{57E01AB4-897C-8BB2-7550-7ECB5EFE4E8E}"/>
          </ac:spMkLst>
        </pc:spChg>
        <pc:spChg chg="del mod">
          <ac:chgData name="Naomi Koshimo" userId="03cb067b8fb7092c" providerId="LiveId" clId="{9953DD54-7CB1-4C39-AA99-DC511B15A6C9}" dt="2024-03-11T21:41:05.651" v="2557" actId="478"/>
          <ac:spMkLst>
            <pc:docMk/>
            <pc:sldMk cId="3890537791" sldId="875"/>
            <ac:spMk id="10" creationId="{4D2423B4-7367-4FA5-B120-1C5B7D7C697C}"/>
          </ac:spMkLst>
        </pc:spChg>
      </pc:sldChg>
      <pc:sldChg chg="addSp modSp mod">
        <pc:chgData name="Naomi Koshimo" userId="03cb067b8fb7092c" providerId="LiveId" clId="{9953DD54-7CB1-4C39-AA99-DC511B15A6C9}" dt="2024-03-11T23:48:24.405" v="3607" actId="20577"/>
        <pc:sldMkLst>
          <pc:docMk/>
          <pc:sldMk cId="828741207" sldId="876"/>
        </pc:sldMkLst>
        <pc:spChg chg="add mod">
          <ac:chgData name="Naomi Koshimo" userId="03cb067b8fb7092c" providerId="LiveId" clId="{9953DD54-7CB1-4C39-AA99-DC511B15A6C9}" dt="2024-03-11T23:48:24.405" v="3607" actId="20577"/>
          <ac:spMkLst>
            <pc:docMk/>
            <pc:sldMk cId="828741207" sldId="876"/>
            <ac:spMk id="5" creationId="{948564FB-0D6E-9452-F488-E233DD0C3780}"/>
          </ac:spMkLst>
        </pc:spChg>
      </pc:sldChg>
      <pc:sldChg chg="ord">
        <pc:chgData name="Naomi Koshimo" userId="03cb067b8fb7092c" providerId="LiveId" clId="{9953DD54-7CB1-4C39-AA99-DC511B15A6C9}" dt="2024-03-10T21:10:59.876" v="658"/>
        <pc:sldMkLst>
          <pc:docMk/>
          <pc:sldMk cId="1643009410" sldId="909"/>
        </pc:sldMkLst>
      </pc:sldChg>
      <pc:sldChg chg="addSp delSp modSp mod">
        <pc:chgData name="Naomi Koshimo" userId="03cb067b8fb7092c" providerId="LiveId" clId="{9953DD54-7CB1-4C39-AA99-DC511B15A6C9}" dt="2024-03-11T21:34:06.441" v="2119" actId="403"/>
        <pc:sldMkLst>
          <pc:docMk/>
          <pc:sldMk cId="3229120129" sldId="919"/>
        </pc:sldMkLst>
        <pc:spChg chg="del mod">
          <ac:chgData name="Naomi Koshimo" userId="03cb067b8fb7092c" providerId="LiveId" clId="{9953DD54-7CB1-4C39-AA99-DC511B15A6C9}" dt="2024-03-11T21:25:23.815" v="2057" actId="478"/>
          <ac:spMkLst>
            <pc:docMk/>
            <pc:sldMk cId="3229120129" sldId="919"/>
            <ac:spMk id="3" creationId="{D02D8422-55F9-47E0-81FF-C18AA93FDECF}"/>
          </ac:spMkLst>
        </pc:spChg>
        <pc:spChg chg="del mod">
          <ac:chgData name="Naomi Koshimo" userId="03cb067b8fb7092c" providerId="LiveId" clId="{9953DD54-7CB1-4C39-AA99-DC511B15A6C9}" dt="2024-03-11T21:24:41.140" v="2051" actId="478"/>
          <ac:spMkLst>
            <pc:docMk/>
            <pc:sldMk cId="3229120129" sldId="919"/>
            <ac:spMk id="4" creationId="{F909C720-F07A-4D1F-A358-086C2302FB7C}"/>
          </ac:spMkLst>
        </pc:spChg>
        <pc:spChg chg="mod">
          <ac:chgData name="Naomi Koshimo" userId="03cb067b8fb7092c" providerId="LiveId" clId="{9953DD54-7CB1-4C39-AA99-DC511B15A6C9}" dt="2024-03-11T21:34:06.441" v="2119" actId="403"/>
          <ac:spMkLst>
            <pc:docMk/>
            <pc:sldMk cId="3229120129" sldId="919"/>
            <ac:spMk id="5" creationId="{44CCC9BD-C560-4AF2-B9D1-28609BDCA668}"/>
          </ac:spMkLst>
        </pc:spChg>
        <pc:spChg chg="add mod">
          <ac:chgData name="Naomi Koshimo" userId="03cb067b8fb7092c" providerId="LiveId" clId="{9953DD54-7CB1-4C39-AA99-DC511B15A6C9}" dt="2024-03-11T21:25:15.175" v="2056" actId="14100"/>
          <ac:spMkLst>
            <pc:docMk/>
            <pc:sldMk cId="3229120129" sldId="919"/>
            <ac:spMk id="6" creationId="{7DFDD1E6-B191-E5A6-3CD1-D323BEADC704}"/>
          </ac:spMkLst>
        </pc:spChg>
      </pc:sldChg>
      <pc:sldChg chg="modSp mod">
        <pc:chgData name="Naomi Koshimo" userId="03cb067b8fb7092c" providerId="LiveId" clId="{9953DD54-7CB1-4C39-AA99-DC511B15A6C9}" dt="2024-03-11T00:02:37.206" v="1407" actId="20577"/>
        <pc:sldMkLst>
          <pc:docMk/>
          <pc:sldMk cId="4268840863" sldId="927"/>
        </pc:sldMkLst>
        <pc:spChg chg="mod">
          <ac:chgData name="Naomi Koshimo" userId="03cb067b8fb7092c" providerId="LiveId" clId="{9953DD54-7CB1-4C39-AA99-DC511B15A6C9}" dt="2024-03-11T00:02:37.206" v="1407" actId="20577"/>
          <ac:spMkLst>
            <pc:docMk/>
            <pc:sldMk cId="4268840863" sldId="927"/>
            <ac:spMk id="6" creationId="{00000000-0000-0000-0000-000000000000}"/>
          </ac:spMkLst>
        </pc:spChg>
      </pc:sldChg>
      <pc:sldChg chg="addSp modSp mod">
        <pc:chgData name="Naomi Koshimo" userId="03cb067b8fb7092c" providerId="LiveId" clId="{9953DD54-7CB1-4C39-AA99-DC511B15A6C9}" dt="2024-03-11T23:53:08.390" v="4039" actId="20577"/>
        <pc:sldMkLst>
          <pc:docMk/>
          <pc:sldMk cId="1327917197" sldId="929"/>
        </pc:sldMkLst>
        <pc:spChg chg="add mod">
          <ac:chgData name="Naomi Koshimo" userId="03cb067b8fb7092c" providerId="LiveId" clId="{9953DD54-7CB1-4C39-AA99-DC511B15A6C9}" dt="2024-03-11T23:53:08.390" v="4039" actId="20577"/>
          <ac:spMkLst>
            <pc:docMk/>
            <pc:sldMk cId="1327917197" sldId="929"/>
            <ac:spMk id="2" creationId="{90027F1D-FEAF-2136-12F0-EA930AAA33B0}"/>
          </ac:spMkLst>
        </pc:spChg>
        <pc:spChg chg="add mod">
          <ac:chgData name="Naomi Koshimo" userId="03cb067b8fb7092c" providerId="LiveId" clId="{9953DD54-7CB1-4C39-AA99-DC511B15A6C9}" dt="2024-03-11T21:34:58.720" v="2162" actId="20577"/>
          <ac:spMkLst>
            <pc:docMk/>
            <pc:sldMk cId="1327917197" sldId="929"/>
            <ac:spMk id="3" creationId="{C8FD2D3B-F53D-187A-DBC3-377A7932DC34}"/>
          </ac:spMkLst>
        </pc:spChg>
      </pc:sldChg>
      <pc:sldChg chg="addSp delSp modSp mod">
        <pc:chgData name="Naomi Koshimo" userId="03cb067b8fb7092c" providerId="LiveId" clId="{9953DD54-7CB1-4C39-AA99-DC511B15A6C9}" dt="2024-03-11T21:47:38.244" v="2712" actId="403"/>
        <pc:sldMkLst>
          <pc:docMk/>
          <pc:sldMk cId="3414853470" sldId="930"/>
        </pc:sldMkLst>
        <pc:spChg chg="del">
          <ac:chgData name="Naomi Koshimo" userId="03cb067b8fb7092c" providerId="LiveId" clId="{9953DD54-7CB1-4C39-AA99-DC511B15A6C9}" dt="2024-03-10T21:48:56.083" v="1233" actId="478"/>
          <ac:spMkLst>
            <pc:docMk/>
            <pc:sldMk cId="3414853470" sldId="930"/>
            <ac:spMk id="2" creationId="{168C6053-8AEE-4914-8AA8-5428D6EFEDD0}"/>
          </ac:spMkLst>
        </pc:spChg>
        <pc:spChg chg="add mod">
          <ac:chgData name="Naomi Koshimo" userId="03cb067b8fb7092c" providerId="LiveId" clId="{9953DD54-7CB1-4C39-AA99-DC511B15A6C9}" dt="2024-03-11T21:47:38.244" v="2712" actId="403"/>
          <ac:spMkLst>
            <pc:docMk/>
            <pc:sldMk cId="3414853470" sldId="930"/>
            <ac:spMk id="3" creationId="{320683AC-5FAF-BA03-5733-F2BBDB0C4A99}"/>
          </ac:spMkLst>
        </pc:spChg>
      </pc:sldChg>
      <pc:sldChg chg="modSp del mod">
        <pc:chgData name="Naomi Koshimo" userId="03cb067b8fb7092c" providerId="LiveId" clId="{9953DD54-7CB1-4C39-AA99-DC511B15A6C9}" dt="2024-03-11T21:28:08.388" v="2071" actId="47"/>
        <pc:sldMkLst>
          <pc:docMk/>
          <pc:sldMk cId="77598893" sldId="931"/>
        </pc:sldMkLst>
        <pc:spChg chg="mod">
          <ac:chgData name="Naomi Koshimo" userId="03cb067b8fb7092c" providerId="LiveId" clId="{9953DD54-7CB1-4C39-AA99-DC511B15A6C9}" dt="2024-03-11T00:11:48.501" v="1700" actId="20577"/>
          <ac:spMkLst>
            <pc:docMk/>
            <pc:sldMk cId="77598893" sldId="931"/>
            <ac:spMk id="3" creationId="{872629E4-4C45-4215-9A01-F9D726D24E09}"/>
          </ac:spMkLst>
        </pc:spChg>
      </pc:sldChg>
      <pc:sldChg chg="modSp mod">
        <pc:chgData name="Naomi Koshimo" userId="03cb067b8fb7092c" providerId="LiveId" clId="{9953DD54-7CB1-4C39-AA99-DC511B15A6C9}" dt="2024-03-11T00:04:03.290" v="1444" actId="6549"/>
        <pc:sldMkLst>
          <pc:docMk/>
          <pc:sldMk cId="834202036" sldId="932"/>
        </pc:sldMkLst>
        <pc:spChg chg="mod">
          <ac:chgData name="Naomi Koshimo" userId="03cb067b8fb7092c" providerId="LiveId" clId="{9953DD54-7CB1-4C39-AA99-DC511B15A6C9}" dt="2024-03-11T00:04:03.290" v="1444" actId="6549"/>
          <ac:spMkLst>
            <pc:docMk/>
            <pc:sldMk cId="834202036" sldId="932"/>
            <ac:spMk id="3" creationId="{60894F1E-0FED-4558-AF2D-3F873FAFAA42}"/>
          </ac:spMkLst>
        </pc:spChg>
      </pc:sldChg>
      <pc:sldChg chg="modSp mod modNotesTx">
        <pc:chgData name="Naomi Koshimo" userId="03cb067b8fb7092c" providerId="LiveId" clId="{9953DD54-7CB1-4C39-AA99-DC511B15A6C9}" dt="2024-03-11T23:43:43.864" v="2999" actId="20577"/>
        <pc:sldMkLst>
          <pc:docMk/>
          <pc:sldMk cId="3690078649" sldId="933"/>
        </pc:sldMkLst>
        <pc:spChg chg="mod">
          <ac:chgData name="Naomi Koshimo" userId="03cb067b8fb7092c" providerId="LiveId" clId="{9953DD54-7CB1-4C39-AA99-DC511B15A6C9}" dt="2024-03-11T23:43:43.864" v="2999" actId="20577"/>
          <ac:spMkLst>
            <pc:docMk/>
            <pc:sldMk cId="3690078649" sldId="933"/>
            <ac:spMk id="2" creationId="{F702AB81-DD51-4BC8-8530-7E1D4480F0EE}"/>
          </ac:spMkLst>
        </pc:spChg>
      </pc:sldChg>
      <pc:sldChg chg="modSp mod">
        <pc:chgData name="Naomi Koshimo" userId="03cb067b8fb7092c" providerId="LiveId" clId="{9953DD54-7CB1-4C39-AA99-DC511B15A6C9}" dt="2024-03-11T21:48:48.970" v="2725" actId="404"/>
        <pc:sldMkLst>
          <pc:docMk/>
          <pc:sldMk cId="484367897" sldId="934"/>
        </pc:sldMkLst>
        <pc:spChg chg="mod">
          <ac:chgData name="Naomi Koshimo" userId="03cb067b8fb7092c" providerId="LiveId" clId="{9953DD54-7CB1-4C39-AA99-DC511B15A6C9}" dt="2024-03-11T21:48:48.970" v="2725" actId="404"/>
          <ac:spMkLst>
            <pc:docMk/>
            <pc:sldMk cId="484367897" sldId="934"/>
            <ac:spMk id="2" creationId="{F58BB165-56BD-432A-AECB-8FCB3B3B7700}"/>
          </ac:spMkLst>
        </pc:spChg>
      </pc:sldChg>
      <pc:sldChg chg="addSp modSp mod">
        <pc:chgData name="Naomi Koshimo" userId="03cb067b8fb7092c" providerId="LiveId" clId="{9953DD54-7CB1-4C39-AA99-DC511B15A6C9}" dt="2024-03-11T23:48:01.195" v="3590" actId="1035"/>
        <pc:sldMkLst>
          <pc:docMk/>
          <pc:sldMk cId="2040988229" sldId="935"/>
        </pc:sldMkLst>
        <pc:spChg chg="mod">
          <ac:chgData name="Naomi Koshimo" userId="03cb067b8fb7092c" providerId="LiveId" clId="{9953DD54-7CB1-4C39-AA99-DC511B15A6C9}" dt="2024-03-11T23:48:01.195" v="3590" actId="1035"/>
          <ac:spMkLst>
            <pc:docMk/>
            <pc:sldMk cId="2040988229" sldId="935"/>
            <ac:spMk id="2" creationId="{F58BB165-56BD-432A-AECB-8FCB3B3B7700}"/>
          </ac:spMkLst>
        </pc:spChg>
        <pc:spChg chg="add mod">
          <ac:chgData name="Naomi Koshimo" userId="03cb067b8fb7092c" providerId="LiveId" clId="{9953DD54-7CB1-4C39-AA99-DC511B15A6C9}" dt="2024-03-11T21:42:42.686" v="2635" actId="20577"/>
          <ac:spMkLst>
            <pc:docMk/>
            <pc:sldMk cId="2040988229" sldId="935"/>
            <ac:spMk id="3" creationId="{6B984FD8-796A-1D55-1C58-1699FA9F5044}"/>
          </ac:spMkLst>
        </pc:spChg>
      </pc:sldChg>
      <pc:sldChg chg="addSp modSp new mod">
        <pc:chgData name="Naomi Koshimo" userId="03cb067b8fb7092c" providerId="LiveId" clId="{9953DD54-7CB1-4C39-AA99-DC511B15A6C9}" dt="2024-03-11T21:33:10.009" v="2115" actId="1076"/>
        <pc:sldMkLst>
          <pc:docMk/>
          <pc:sldMk cId="1528931608" sldId="936"/>
        </pc:sldMkLst>
        <pc:spChg chg="add mod">
          <ac:chgData name="Naomi Koshimo" userId="03cb067b8fb7092c" providerId="LiveId" clId="{9953DD54-7CB1-4C39-AA99-DC511B15A6C9}" dt="2024-03-11T21:33:10.009" v="2115" actId="1076"/>
          <ac:spMkLst>
            <pc:docMk/>
            <pc:sldMk cId="1528931608" sldId="936"/>
            <ac:spMk id="2" creationId="{0690C898-6B82-EDCB-0337-E5C97CFEDFE1}"/>
          </ac:spMkLst>
        </pc:spChg>
        <pc:spChg chg="add mod">
          <ac:chgData name="Naomi Koshimo" userId="03cb067b8fb7092c" providerId="LiveId" clId="{9953DD54-7CB1-4C39-AA99-DC511B15A6C9}" dt="2024-03-11T21:32:41.716" v="2100" actId="20577"/>
          <ac:spMkLst>
            <pc:docMk/>
            <pc:sldMk cId="1528931608" sldId="936"/>
            <ac:spMk id="3" creationId="{B4162571-2909-FD74-4EA7-969816EFC123}"/>
          </ac:spMkLst>
        </pc:spChg>
      </pc:sldChg>
      <pc:sldChg chg="addSp modSp new mod">
        <pc:chgData name="Naomi Koshimo" userId="03cb067b8fb7092c" providerId="LiveId" clId="{9953DD54-7CB1-4C39-AA99-DC511B15A6C9}" dt="2024-03-11T21:37:24.554" v="2339" actId="6549"/>
        <pc:sldMkLst>
          <pc:docMk/>
          <pc:sldMk cId="1754797422" sldId="937"/>
        </pc:sldMkLst>
        <pc:spChg chg="add mod">
          <ac:chgData name="Naomi Koshimo" userId="03cb067b8fb7092c" providerId="LiveId" clId="{9953DD54-7CB1-4C39-AA99-DC511B15A6C9}" dt="2024-03-11T21:37:24.554" v="2339" actId="6549"/>
          <ac:spMkLst>
            <pc:docMk/>
            <pc:sldMk cId="1754797422" sldId="937"/>
            <ac:spMk id="2" creationId="{84591A91-94FC-FBF1-817D-0043F1E925EB}"/>
          </ac:spMkLst>
        </pc:spChg>
        <pc:spChg chg="add mod">
          <ac:chgData name="Naomi Koshimo" userId="03cb067b8fb7092c" providerId="LiveId" clId="{9953DD54-7CB1-4C39-AA99-DC511B15A6C9}" dt="2024-03-11T21:37:17.926" v="2330" actId="20577"/>
          <ac:spMkLst>
            <pc:docMk/>
            <pc:sldMk cId="1754797422" sldId="937"/>
            <ac:spMk id="3" creationId="{48FCDF81-039E-1D42-0A08-D0C5D18EEA67}"/>
          </ac:spMkLst>
        </pc:spChg>
      </pc:sldChg>
      <pc:sldChg chg="add del">
        <pc:chgData name="Naomi Koshimo" userId="03cb067b8fb7092c" providerId="LiveId" clId="{9953DD54-7CB1-4C39-AA99-DC511B15A6C9}" dt="2024-03-11T22:13:13.589" v="2745"/>
        <pc:sldMkLst>
          <pc:docMk/>
          <pc:sldMk cId="1565506119" sldId="9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66C15F13-ECF4-487B-883A-160BB12A0BD8}" type="datetimeFigureOut">
              <a:rPr kumimoji="1" lang="ja-JP" altLang="en-US" smtClean="0"/>
              <a:t>2025/7/2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0F469899-1B20-4256-99F9-E522484B4A03}" type="slidenum">
              <a:rPr kumimoji="1" lang="ja-JP" altLang="en-US" smtClean="0"/>
              <a:t>‹#›</a:t>
            </a:fld>
            <a:endParaRPr kumimoji="1" lang="ja-JP" altLang="en-US"/>
          </a:p>
        </p:txBody>
      </p:sp>
    </p:spTree>
    <p:extLst>
      <p:ext uri="{BB962C8B-B14F-4D97-AF65-F5344CB8AC3E}">
        <p14:creationId xmlns:p14="http://schemas.microsoft.com/office/powerpoint/2010/main" val="28713726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a:t>
            </a:fld>
            <a:endParaRPr kumimoji="1" lang="ja-JP" altLang="en-US"/>
          </a:p>
        </p:txBody>
      </p:sp>
    </p:spTree>
    <p:extLst>
      <p:ext uri="{BB962C8B-B14F-4D97-AF65-F5344CB8AC3E}">
        <p14:creationId xmlns:p14="http://schemas.microsoft.com/office/powerpoint/2010/main" val="38187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11</a:t>
            </a:fld>
            <a:endParaRPr kumimoji="1" lang="ja-JP" altLang="en-US"/>
          </a:p>
        </p:txBody>
      </p:sp>
    </p:spTree>
    <p:extLst>
      <p:ext uri="{BB962C8B-B14F-4D97-AF65-F5344CB8AC3E}">
        <p14:creationId xmlns:p14="http://schemas.microsoft.com/office/powerpoint/2010/main" val="2148028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12</a:t>
            </a:fld>
            <a:endParaRPr kumimoji="1" lang="ja-JP" altLang="en-US"/>
          </a:p>
        </p:txBody>
      </p:sp>
    </p:spTree>
    <p:extLst>
      <p:ext uri="{BB962C8B-B14F-4D97-AF65-F5344CB8AC3E}">
        <p14:creationId xmlns:p14="http://schemas.microsoft.com/office/powerpoint/2010/main" val="1911623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A4F2162-DEC2-4EA9-AC7A-36C64150EEA2}" type="slidenum">
              <a:rPr kumimoji="1" lang="ja-JP" altLang="en-US" smtClean="0"/>
              <a:t>13</a:t>
            </a:fld>
            <a:endParaRPr kumimoji="1" lang="ja-JP" altLang="en-US"/>
          </a:p>
        </p:txBody>
      </p:sp>
    </p:spTree>
    <p:extLst>
      <p:ext uri="{BB962C8B-B14F-4D97-AF65-F5344CB8AC3E}">
        <p14:creationId xmlns:p14="http://schemas.microsoft.com/office/powerpoint/2010/main" val="74425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14</a:t>
            </a:fld>
            <a:endParaRPr kumimoji="1" lang="ja-JP" altLang="en-US"/>
          </a:p>
        </p:txBody>
      </p:sp>
    </p:spTree>
    <p:extLst>
      <p:ext uri="{BB962C8B-B14F-4D97-AF65-F5344CB8AC3E}">
        <p14:creationId xmlns:p14="http://schemas.microsoft.com/office/powerpoint/2010/main" val="3294126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15</a:t>
            </a:fld>
            <a:endParaRPr kumimoji="1" lang="ja-JP" altLang="en-US"/>
          </a:p>
        </p:txBody>
      </p:sp>
    </p:spTree>
    <p:extLst>
      <p:ext uri="{BB962C8B-B14F-4D97-AF65-F5344CB8AC3E}">
        <p14:creationId xmlns:p14="http://schemas.microsoft.com/office/powerpoint/2010/main" val="3579652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16</a:t>
            </a:fld>
            <a:endParaRPr kumimoji="1" lang="ja-JP" altLang="en-US"/>
          </a:p>
        </p:txBody>
      </p:sp>
    </p:spTree>
    <p:extLst>
      <p:ext uri="{BB962C8B-B14F-4D97-AF65-F5344CB8AC3E}">
        <p14:creationId xmlns:p14="http://schemas.microsoft.com/office/powerpoint/2010/main" val="4030573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17</a:t>
            </a:fld>
            <a:endParaRPr kumimoji="1" lang="ja-JP" altLang="en-US"/>
          </a:p>
        </p:txBody>
      </p:sp>
    </p:spTree>
    <p:extLst>
      <p:ext uri="{BB962C8B-B14F-4D97-AF65-F5344CB8AC3E}">
        <p14:creationId xmlns:p14="http://schemas.microsoft.com/office/powerpoint/2010/main" val="2782044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100"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18</a:t>
            </a:fld>
            <a:endParaRPr kumimoji="1" lang="ja-JP" altLang="en-US"/>
          </a:p>
        </p:txBody>
      </p:sp>
    </p:spTree>
    <p:extLst>
      <p:ext uri="{BB962C8B-B14F-4D97-AF65-F5344CB8AC3E}">
        <p14:creationId xmlns:p14="http://schemas.microsoft.com/office/powerpoint/2010/main" val="1267092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3</a:t>
            </a:fld>
            <a:endParaRPr kumimoji="1" lang="ja-JP" altLang="en-US"/>
          </a:p>
        </p:txBody>
      </p:sp>
    </p:spTree>
    <p:extLst>
      <p:ext uri="{BB962C8B-B14F-4D97-AF65-F5344CB8AC3E}">
        <p14:creationId xmlns:p14="http://schemas.microsoft.com/office/powerpoint/2010/main" val="180048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7F063CD-60B5-4249-862C-D548EA6D1037}"/>
              </a:ext>
            </a:extLst>
          </p:cNvPr>
          <p:cNvSpPr>
            <a:spLocks noGrp="1" noRot="1" noChangeAspect="1" noChangeArrowheads="1" noTextEdit="1"/>
          </p:cNvSpPr>
          <p:nvPr>
            <p:ph type="sldImg"/>
          </p:nvPr>
        </p:nvSpPr>
        <p:spPr>
          <a:xfrm>
            <a:off x="679450" y="811213"/>
            <a:ext cx="5399088" cy="4049712"/>
          </a:xfrm>
          <a:ln/>
        </p:spPr>
      </p:sp>
      <p:sp>
        <p:nvSpPr>
          <p:cNvPr id="4099" name="Rectangle 3">
            <a:extLst>
              <a:ext uri="{FF2B5EF4-FFF2-40B4-BE49-F238E27FC236}">
                <a16:creationId xmlns:a16="http://schemas.microsoft.com/office/drawing/2014/main" id="{9277F220-23C5-4937-8739-25B450EDF1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5</a:t>
            </a:fld>
            <a:endParaRPr kumimoji="1" lang="ja-JP" altLang="en-US"/>
          </a:p>
        </p:txBody>
      </p:sp>
    </p:spTree>
    <p:extLst>
      <p:ext uri="{BB962C8B-B14F-4D97-AF65-F5344CB8AC3E}">
        <p14:creationId xmlns:p14="http://schemas.microsoft.com/office/powerpoint/2010/main" val="3727570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6</a:t>
            </a:fld>
            <a:endParaRPr kumimoji="1" lang="ja-JP" altLang="en-US"/>
          </a:p>
        </p:txBody>
      </p:sp>
    </p:spTree>
    <p:extLst>
      <p:ext uri="{BB962C8B-B14F-4D97-AF65-F5344CB8AC3E}">
        <p14:creationId xmlns:p14="http://schemas.microsoft.com/office/powerpoint/2010/main" val="1336726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7</a:t>
            </a:fld>
            <a:endParaRPr kumimoji="1" lang="ja-JP" altLang="en-US"/>
          </a:p>
        </p:txBody>
      </p:sp>
    </p:spTree>
    <p:extLst>
      <p:ext uri="{BB962C8B-B14F-4D97-AF65-F5344CB8AC3E}">
        <p14:creationId xmlns:p14="http://schemas.microsoft.com/office/powerpoint/2010/main" val="179512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endParaRPr kumimoji="1" lang="ja-JP" altLang="en-US" dirty="0"/>
          </a:p>
        </p:txBody>
      </p:sp>
      <p:sp>
        <p:nvSpPr>
          <p:cNvPr id="4" name="スライド番号プレースホルダー 3"/>
          <p:cNvSpPr>
            <a:spLocks noGrp="1"/>
          </p:cNvSpPr>
          <p:nvPr>
            <p:ph type="sldNum" sz="quarter" idx="5"/>
          </p:nvPr>
        </p:nvSpPr>
        <p:spPr/>
        <p:txBody>
          <a:bodyPr/>
          <a:lstStyle/>
          <a:p>
            <a:fld id="{0F469899-1B20-4256-99F9-E522484B4A03}" type="slidenum">
              <a:rPr kumimoji="1" lang="ja-JP" altLang="en-US" smtClean="0"/>
              <a:t>8</a:t>
            </a:fld>
            <a:endParaRPr kumimoji="1" lang="ja-JP" altLang="en-US"/>
          </a:p>
        </p:txBody>
      </p:sp>
    </p:spTree>
    <p:extLst>
      <p:ext uri="{BB962C8B-B14F-4D97-AF65-F5344CB8AC3E}">
        <p14:creationId xmlns:p14="http://schemas.microsoft.com/office/powerpoint/2010/main" val="288229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7738" y="1350963"/>
            <a:ext cx="4862512" cy="3646487"/>
          </a:xfrm>
        </p:spPr>
      </p:sp>
      <p:sp>
        <p:nvSpPr>
          <p:cNvPr id="3" name="ノート プレースホルダー 2"/>
          <p:cNvSpPr>
            <a:spLocks noGrp="1"/>
          </p:cNvSpPr>
          <p:nvPr>
            <p:ph type="body" idx="1"/>
          </p:nvPr>
        </p:nvSpPr>
        <p:spPr/>
        <p:txBody>
          <a:bodyPr/>
          <a:lstStyle/>
          <a:p>
            <a:endParaRPr lang="ja-JP" altLang="en-US" sz="10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314695FC-D15D-455A-A315-5F66F841D3A0}" type="slidenum">
              <a:rPr kumimoji="1" lang="ja-JP" altLang="en-US" smtClean="0"/>
              <a:t>9</a:t>
            </a:fld>
            <a:endParaRPr kumimoji="1" lang="ja-JP" altLang="en-US" dirty="0"/>
          </a:p>
        </p:txBody>
      </p:sp>
    </p:spTree>
    <p:extLst>
      <p:ext uri="{BB962C8B-B14F-4D97-AF65-F5344CB8AC3E}">
        <p14:creationId xmlns:p14="http://schemas.microsoft.com/office/powerpoint/2010/main" val="253411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7738" y="1350963"/>
            <a:ext cx="4862512" cy="3646487"/>
          </a:xfrm>
        </p:spPr>
      </p:sp>
      <p:sp>
        <p:nvSpPr>
          <p:cNvPr id="3" name="ノート プレースホルダー 2"/>
          <p:cNvSpPr>
            <a:spLocks noGrp="1"/>
          </p:cNvSpPr>
          <p:nvPr>
            <p:ph type="body" idx="1"/>
          </p:nvPr>
        </p:nvSpPr>
        <p:spPr/>
        <p:txBody>
          <a:bodyPr/>
          <a:lstStyle/>
          <a:p>
            <a:endParaRPr lang="en-US" altLang="ja-JP" sz="10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FF7543E1-46CA-496E-A96B-B6EB9475A8B3}" type="slidenum">
              <a:rPr kumimoji="1" lang="ja-JP" altLang="en-US" smtClean="0"/>
              <a:pPr/>
              <a:t>10</a:t>
            </a:fld>
            <a:endParaRPr kumimoji="1" lang="ja-JP" altLang="en-US"/>
          </a:p>
        </p:txBody>
      </p:sp>
    </p:spTree>
    <p:extLst>
      <p:ext uri="{BB962C8B-B14F-4D97-AF65-F5344CB8AC3E}">
        <p14:creationId xmlns:p14="http://schemas.microsoft.com/office/powerpoint/2010/main" val="69233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23C1402-66F2-4EF5-B48E-09FCFE976179}" type="datetime1">
              <a:rPr kumimoji="1" lang="ja-JP" altLang="en-US" smtClean="0"/>
              <a:t>2025/7/2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1352098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C37079-2248-49CA-9813-C5E8341AF5DC}" type="datetime1">
              <a:rPr kumimoji="1" lang="ja-JP" altLang="en-US" smtClean="0"/>
              <a:t>2025/7/2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39068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DDB7DF-1E76-461C-A2BC-92E6CBDE54F1}" type="datetime1">
              <a:rPr kumimoji="1" lang="ja-JP" altLang="en-US" smtClean="0"/>
              <a:t>2025/7/2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295660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2101600" y="3123884"/>
            <a:ext cx="5474455" cy="230832"/>
          </a:xfrm>
        </p:spPr>
        <p:txBody>
          <a:bodyPr lIns="0" tIns="0" rIns="0" bIns="0"/>
          <a:lstStyle>
            <a:lvl1pPr>
              <a:defRPr sz="1125" b="1" i="0">
                <a:solidFill>
                  <a:schemeClr val="tx1"/>
                </a:solidFill>
                <a:latin typeface="ＭＳ Ｐゴシック"/>
                <a:cs typeface="ＭＳ Ｐゴシック"/>
              </a:defRPr>
            </a:lvl1pPr>
          </a:lstStyle>
          <a:p>
            <a:endParaRPr/>
          </a:p>
        </p:txBody>
      </p:sp>
      <p:sp>
        <p:nvSpPr>
          <p:cNvPr id="4" name="Holder 4"/>
          <p:cNvSpPr>
            <a:spLocks noGrp="1"/>
          </p:cNvSpPr>
          <p:nvPr>
            <p:ph type="ftr" sz="quarter" idx="5"/>
          </p:nvPr>
        </p:nvSpPr>
        <p:spPr>
          <a:xfrm>
            <a:off x="3108960" y="6377942"/>
            <a:ext cx="2926080"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2"/>
            <a:ext cx="2103120" cy="276999"/>
          </a:xfrm>
        </p:spPr>
        <p:txBody>
          <a:bodyPr lIns="0" tIns="0" rIns="0" bIns="0"/>
          <a:lstStyle>
            <a:lvl1pPr algn="l">
              <a:defRPr>
                <a:solidFill>
                  <a:schemeClr val="tx1">
                    <a:tint val="75000"/>
                  </a:schemeClr>
                </a:solidFill>
              </a:defRPr>
            </a:lvl1pPr>
          </a:lstStyle>
          <a:p>
            <a:fld id="{A5EBAAF4-891D-4691-8601-41729549BEE2}" type="datetime1">
              <a:rPr lang="ja-JP" altLang="en-US" smtClean="0">
                <a:solidFill>
                  <a:prstClr val="black">
                    <a:tint val="75000"/>
                  </a:prstClr>
                </a:solidFill>
              </a:rPr>
              <a:t>2025/7/2</a:t>
            </a:fld>
            <a:endParaRPr lang="en-US">
              <a:solidFill>
                <a:prstClr val="black">
                  <a:tint val="75000"/>
                </a:prstClr>
              </a:solidFill>
            </a:endParaRPr>
          </a:p>
        </p:txBody>
      </p:sp>
      <p:sp>
        <p:nvSpPr>
          <p:cNvPr id="6" name="Holder 6"/>
          <p:cNvSpPr>
            <a:spLocks noGrp="1"/>
          </p:cNvSpPr>
          <p:nvPr>
            <p:ph type="sldNum" sz="quarter" idx="7"/>
          </p:nvPr>
        </p:nvSpPr>
        <p:spPr>
          <a:xfrm>
            <a:off x="6583680" y="6377942"/>
            <a:ext cx="2103120" cy="276999"/>
          </a:xfrm>
        </p:spPr>
        <p:txBody>
          <a:bodyPr lIns="0" tIns="0" rIns="0" bIns="0"/>
          <a:lstStyle>
            <a:lvl1pPr algn="r">
              <a:defRPr>
                <a:solidFill>
                  <a:schemeClr val="tx1"/>
                </a:solidFill>
              </a:defRPr>
            </a:lvl1pPr>
          </a:lstStyle>
          <a:p>
            <a:fld id="{B6F15528-21DE-4FAA-801E-634DDDAF4B2B}" type="slidenum">
              <a:rPr lang="en-US" altLang="ja-JP" smtClean="0"/>
              <a:pPr/>
              <a:t>‹#›</a:t>
            </a:fld>
            <a:endParaRPr lang="ja-JP" altLang="en-US" dirty="0"/>
          </a:p>
        </p:txBody>
      </p:sp>
    </p:spTree>
    <p:extLst>
      <p:ext uri="{BB962C8B-B14F-4D97-AF65-F5344CB8AC3E}">
        <p14:creationId xmlns:p14="http://schemas.microsoft.com/office/powerpoint/2010/main" val="335008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DDD857-D325-4242-92AE-6B6566B2DD81}" type="datetime1">
              <a:rPr kumimoji="1" lang="ja-JP" altLang="en-US" smtClean="0"/>
              <a:t>2025/7/2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57575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D5809B-A0AC-432C-8E02-0B3599F25DC8}" type="datetime1">
              <a:rPr kumimoji="1" lang="ja-JP" altLang="en-US" smtClean="0"/>
              <a:t>2025/7/2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26408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51D2076-1FB1-4A0B-83E4-D1264A915972}" type="datetime1">
              <a:rPr kumimoji="1" lang="ja-JP" altLang="en-US" smtClean="0"/>
              <a:t>2025/7/2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279000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37E748-7BA9-4F2D-8DD6-A8496FB3CFBF}" type="datetime1">
              <a:rPr kumimoji="1" lang="ja-JP" altLang="en-US" smtClean="0"/>
              <a:t>2025/7/2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4087047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DD6A1BA-8201-4D3C-9B52-DACBECDC6A6C}" type="datetime1">
              <a:rPr kumimoji="1" lang="ja-JP" altLang="en-US" smtClean="0"/>
              <a:t>2025/7/2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723300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A3985-E3EB-4E68-BC1B-00BE9EE264F0}" type="datetime1">
              <a:rPr kumimoji="1" lang="ja-JP" altLang="en-US" smtClean="0"/>
              <a:t>2025/7/2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99085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50C09DD-73A9-4B2E-BFF7-6469C151AA0A}" type="datetime1">
              <a:rPr kumimoji="1" lang="ja-JP" altLang="en-US" smtClean="0"/>
              <a:t>2025/7/2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407076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3C9C55-43ED-4A2A-A28F-7FED949E3714}" type="datetime1">
              <a:rPr kumimoji="1" lang="ja-JP" altLang="en-US" smtClean="0"/>
              <a:t>2025/7/2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188865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B6654-5E9F-40B7-B29A-AD6FF72270A1}" type="datetime1">
              <a:rPr kumimoji="1" lang="ja-JP" altLang="en-US" smtClean="0"/>
              <a:t>2025/7/2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FB35C-C36E-4FB4-AC57-2150716217DB}" type="slidenum">
              <a:rPr kumimoji="1" lang="ja-JP" altLang="en-US" smtClean="0"/>
              <a:t>‹#›</a:t>
            </a:fld>
            <a:endParaRPr kumimoji="1" lang="ja-JP" altLang="en-US"/>
          </a:p>
        </p:txBody>
      </p:sp>
    </p:spTree>
    <p:extLst>
      <p:ext uri="{BB962C8B-B14F-4D97-AF65-F5344CB8AC3E}">
        <p14:creationId xmlns:p14="http://schemas.microsoft.com/office/powerpoint/2010/main" val="33096337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jp/url?sa=i&amp;rct=j&amp;q=&amp;esrc=s&amp;source=images&amp;cd=&amp;ved=0ahUKEwj43eqk_unUAhWBvLwKHSvUCxYQjRwIBw&amp;url=http://www.irasutoya.com/2014/11/blog-post.html&amp;psig=AFQjCNG90ICJCi5NFeK3w4aj5iuR8rn1-w&amp;ust=1499063884817413" TargetMode="External"/><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256594" y="1377084"/>
            <a:ext cx="6907212" cy="1038225"/>
          </a:xfrm>
        </p:spPr>
        <p:txBody>
          <a:bodyPr>
            <a:noAutofit/>
          </a:bodyPr>
          <a:lstStyle/>
          <a:p>
            <a:pPr algn="ctr">
              <a:lnSpc>
                <a:spcPts val="4050"/>
              </a:lnSpc>
            </a:pPr>
            <a:r>
              <a:rPr lang="ja-JP" altLang="ja-JP" sz="2400" b="1" cap="small" dirty="0">
                <a:latin typeface="BIZ UDゴシック" panose="020B0400000000000000" pitchFamily="49" charset="-128"/>
                <a:ea typeface="BIZ UDゴシック" panose="020B0400000000000000" pitchFamily="49" charset="-128"/>
              </a:rPr>
              <a:t>令和</a:t>
            </a:r>
            <a:r>
              <a:rPr lang="ja-JP" altLang="en-US" sz="2400" b="1" cap="small" dirty="0">
                <a:latin typeface="BIZ UDゴシック" panose="020B0400000000000000" pitchFamily="49" charset="-128"/>
                <a:ea typeface="BIZ UDゴシック" panose="020B0400000000000000" pitchFamily="49" charset="-128"/>
              </a:rPr>
              <a:t>６</a:t>
            </a:r>
            <a:r>
              <a:rPr lang="ja-JP" altLang="ja-JP" sz="2400" b="1" cap="small" dirty="0">
                <a:latin typeface="BIZ UDゴシック" panose="020B0400000000000000" pitchFamily="49" charset="-128"/>
                <a:ea typeface="BIZ UDゴシック" panose="020B0400000000000000" pitchFamily="49" charset="-128"/>
              </a:rPr>
              <a:t>年度</a:t>
            </a:r>
            <a:br>
              <a:rPr lang="ja-JP" altLang="ja-JP" sz="2400" dirty="0">
                <a:latin typeface="BIZ UDゴシック" panose="020B0400000000000000" pitchFamily="49" charset="-128"/>
                <a:ea typeface="BIZ UDゴシック" panose="020B0400000000000000" pitchFamily="49" charset="-128"/>
              </a:rPr>
            </a:br>
            <a:r>
              <a:rPr lang="ja-JP" altLang="ja-JP" sz="2400" b="1" cap="small" dirty="0">
                <a:latin typeface="BIZ UDゴシック" panose="020B0400000000000000" pitchFamily="49" charset="-128"/>
                <a:ea typeface="BIZ UDゴシック" panose="020B0400000000000000" pitchFamily="49" charset="-128"/>
              </a:rPr>
              <a:t>大阪府アレルギー疾患</a:t>
            </a:r>
            <a:r>
              <a:rPr lang="ja-JP" altLang="en-US" sz="2400" b="1" cap="small" dirty="0">
                <a:latin typeface="BIZ UDゴシック" panose="020B0400000000000000" pitchFamily="49" charset="-128"/>
                <a:ea typeface="BIZ UDゴシック" panose="020B0400000000000000" pitchFamily="49" charset="-128"/>
              </a:rPr>
              <a:t>対策連絡</a:t>
            </a:r>
            <a:r>
              <a:rPr lang="ja-JP" altLang="ja-JP" sz="2400" b="1" cap="small" dirty="0">
                <a:latin typeface="BIZ UDゴシック" panose="020B0400000000000000" pitchFamily="49" charset="-128"/>
                <a:ea typeface="BIZ UDゴシック" panose="020B0400000000000000" pitchFamily="49" charset="-128"/>
              </a:rPr>
              <a:t>会議</a:t>
            </a:r>
            <a:r>
              <a:rPr lang="en-US" altLang="ja-JP" sz="2400" b="1" cap="small" dirty="0">
                <a:latin typeface="BIZ UDゴシック" panose="020B0400000000000000" pitchFamily="49" charset="-128"/>
                <a:ea typeface="BIZ UDゴシック" panose="020B0400000000000000" pitchFamily="49" charset="-128"/>
              </a:rPr>
              <a:t> </a:t>
            </a:r>
            <a:r>
              <a:rPr lang="ja-JP" altLang="en-US" sz="2400" b="1" cap="small" dirty="0">
                <a:latin typeface="BIZ UDゴシック" panose="020B0400000000000000" pitchFamily="49" charset="-128"/>
                <a:ea typeface="BIZ UDゴシック" panose="020B0400000000000000" pitchFamily="49" charset="-128"/>
              </a:rPr>
              <a:t>資料</a:t>
            </a:r>
            <a:endParaRPr lang="ja-JP" altLang="en-US" sz="2400" dirty="0">
              <a:latin typeface="BIZ UDゴシック" panose="020B0400000000000000" pitchFamily="49" charset="-128"/>
              <a:ea typeface="BIZ UDゴシック" panose="020B0400000000000000" pitchFamily="49" charset="-128"/>
            </a:endParaRPr>
          </a:p>
        </p:txBody>
      </p:sp>
      <p:sp>
        <p:nvSpPr>
          <p:cNvPr id="5" name="タイトル 1"/>
          <p:cNvSpPr txBox="1">
            <a:spLocks/>
          </p:cNvSpPr>
          <p:nvPr/>
        </p:nvSpPr>
        <p:spPr>
          <a:xfrm>
            <a:off x="1255380" y="3241965"/>
            <a:ext cx="6908426" cy="2004908"/>
          </a:xfrm>
          <a:prstGeom prst="rect">
            <a:avLst/>
          </a:prstGeom>
        </p:spPr>
        <p:txBody>
          <a:bodyPr wrap="square" lIns="0" tIns="0" rIns="0" bIns="0">
            <a:spAutoFit/>
          </a:bodyPr>
          <a:lstStyle>
            <a:lvl1pPr>
              <a:defRPr sz="4200" b="0" i="0">
                <a:solidFill>
                  <a:schemeClr val="tx1"/>
                </a:solidFill>
                <a:latin typeface="ＭＳ Ｐゴシック"/>
                <a:ea typeface="+mj-ea"/>
                <a:cs typeface="ＭＳ Ｐゴシック"/>
              </a:defRPr>
            </a:lvl1pPr>
          </a:lstStyle>
          <a:p>
            <a:pPr algn="ctr">
              <a:lnSpc>
                <a:spcPts val="4050"/>
              </a:lnSpc>
            </a:pPr>
            <a:r>
              <a:rPr kumimoji="0" lang="ja-JP" altLang="en-US" sz="2400" b="1" kern="0" cap="small" dirty="0">
                <a:latin typeface="BIZ UDゴシック" panose="020B0400000000000000" pitchFamily="49" charset="-128"/>
                <a:ea typeface="BIZ UDゴシック" panose="020B0400000000000000" pitchFamily="49" charset="-128"/>
              </a:rPr>
              <a:t>令和７年２月</a:t>
            </a:r>
            <a:r>
              <a:rPr lang="ja-JP" altLang="en-US" sz="2400" b="1" kern="0" cap="small" dirty="0">
                <a:latin typeface="BIZ UDゴシック" panose="020B0400000000000000" pitchFamily="49" charset="-128"/>
                <a:ea typeface="BIZ UDゴシック" panose="020B0400000000000000" pitchFamily="49" charset="-128"/>
              </a:rPr>
              <a:t>１７</a:t>
            </a:r>
            <a:r>
              <a:rPr kumimoji="0" lang="ja-JP" altLang="en-US" sz="2400" b="1" kern="0" cap="small" dirty="0">
                <a:latin typeface="BIZ UDゴシック" panose="020B0400000000000000" pitchFamily="49" charset="-128"/>
                <a:ea typeface="BIZ UDゴシック" panose="020B0400000000000000" pitchFamily="49" charset="-128"/>
              </a:rPr>
              <a:t>日</a:t>
            </a:r>
            <a:r>
              <a:rPr kumimoji="0" lang="en-US" altLang="ja-JP" sz="2400" b="1" kern="0" cap="small" dirty="0">
                <a:latin typeface="BIZ UDゴシック" panose="020B0400000000000000" pitchFamily="49" charset="-128"/>
                <a:ea typeface="BIZ UDゴシック" panose="020B0400000000000000" pitchFamily="49" charset="-128"/>
              </a:rPr>
              <a:t>(</a:t>
            </a:r>
            <a:r>
              <a:rPr lang="ja-JP" altLang="en-US" sz="2400" b="1" kern="0" cap="small" dirty="0">
                <a:latin typeface="BIZ UDゴシック" panose="020B0400000000000000" pitchFamily="49" charset="-128"/>
                <a:ea typeface="BIZ UDゴシック" panose="020B0400000000000000" pitchFamily="49" charset="-128"/>
              </a:rPr>
              <a:t>月</a:t>
            </a:r>
            <a:r>
              <a:rPr kumimoji="0" lang="en-US" altLang="ja-JP" sz="2400" b="1" kern="0" cap="small" dirty="0">
                <a:latin typeface="BIZ UDゴシック" panose="020B0400000000000000" pitchFamily="49" charset="-128"/>
                <a:ea typeface="BIZ UDゴシック" panose="020B0400000000000000" pitchFamily="49" charset="-128"/>
              </a:rPr>
              <a:t>)</a:t>
            </a:r>
            <a:r>
              <a:rPr kumimoji="0" lang="ja-JP" altLang="en-US" sz="2400" b="1" kern="0" cap="small" dirty="0">
                <a:latin typeface="BIZ UDゴシック" panose="020B0400000000000000" pitchFamily="49" charset="-128"/>
                <a:ea typeface="BIZ UDゴシック" panose="020B0400000000000000" pitchFamily="49" charset="-128"/>
              </a:rPr>
              <a:t>　</a:t>
            </a:r>
            <a:r>
              <a:rPr kumimoji="0" lang="en-US" altLang="ja-JP" sz="2400" b="1" kern="0" cap="small" dirty="0">
                <a:latin typeface="BIZ UDゴシック" panose="020B0400000000000000" pitchFamily="49" charset="-128"/>
                <a:ea typeface="BIZ UDゴシック" panose="020B0400000000000000" pitchFamily="49" charset="-128"/>
              </a:rPr>
              <a:t>18:30</a:t>
            </a:r>
            <a:r>
              <a:rPr kumimoji="0" lang="ja-JP" altLang="en-US" sz="2400" b="1" kern="0" cap="small" dirty="0">
                <a:latin typeface="BIZ UDゴシック" panose="020B0400000000000000" pitchFamily="49" charset="-128"/>
                <a:ea typeface="BIZ UDゴシック" panose="020B0400000000000000" pitchFamily="49" charset="-128"/>
              </a:rPr>
              <a:t>開始</a:t>
            </a:r>
            <a:endParaRPr kumimoji="0" lang="en-US" altLang="ja-JP" sz="2400" b="1" kern="0" cap="small" dirty="0">
              <a:latin typeface="BIZ UDゴシック" panose="020B0400000000000000" pitchFamily="49" charset="-128"/>
              <a:ea typeface="BIZ UDゴシック" panose="020B0400000000000000" pitchFamily="49" charset="-128"/>
            </a:endParaRPr>
          </a:p>
          <a:p>
            <a:pPr algn="ctr">
              <a:lnSpc>
                <a:spcPts val="4050"/>
              </a:lnSpc>
            </a:pPr>
            <a:endParaRPr kumimoji="0" lang="en-US" altLang="ja-JP" sz="2400" b="1" kern="0" cap="small" dirty="0">
              <a:latin typeface="BIZ UDゴシック" panose="020B0400000000000000" pitchFamily="49" charset="-128"/>
              <a:ea typeface="BIZ UDゴシック" panose="020B0400000000000000" pitchFamily="49" charset="-128"/>
            </a:endParaRPr>
          </a:p>
          <a:p>
            <a:pPr algn="ctr">
              <a:lnSpc>
                <a:spcPts val="4050"/>
              </a:lnSpc>
            </a:pPr>
            <a:r>
              <a:rPr lang="ja-JP" altLang="en-US" sz="1800" b="1" kern="0" cap="small" dirty="0">
                <a:latin typeface="BIZ UDゴシック" panose="020B0400000000000000" pitchFamily="49" charset="-128"/>
                <a:ea typeface="BIZ UDゴシック" panose="020B0400000000000000" pitchFamily="49" charset="-128"/>
              </a:rPr>
              <a:t>大阪府健康医療部保健医療室地域保健課</a:t>
            </a:r>
            <a:endParaRPr lang="en-US" altLang="ja-JP" sz="1800" b="1" kern="0" cap="small" dirty="0">
              <a:latin typeface="BIZ UDゴシック" panose="020B0400000000000000" pitchFamily="49" charset="-128"/>
              <a:ea typeface="BIZ UDゴシック" panose="020B0400000000000000" pitchFamily="49" charset="-128"/>
            </a:endParaRPr>
          </a:p>
          <a:p>
            <a:pPr algn="ctr">
              <a:lnSpc>
                <a:spcPts val="4050"/>
              </a:lnSpc>
            </a:pPr>
            <a:r>
              <a:rPr lang="ja-JP" altLang="en-US" sz="1800" b="1" kern="0" cap="small" dirty="0">
                <a:latin typeface="BIZ UDゴシック" panose="020B0400000000000000" pitchFamily="49" charset="-128"/>
                <a:ea typeface="BIZ UDゴシック" panose="020B0400000000000000" pitchFamily="49" charset="-128"/>
              </a:rPr>
              <a:t>疾病対策・援護グループ</a:t>
            </a:r>
            <a:endParaRPr lang="ja-JP" altLang="en-US" sz="1800" kern="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137661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181344" y="1614792"/>
            <a:ext cx="6354577" cy="526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dirty="0">
              <a:solidFill>
                <a:schemeClr val="tx1"/>
              </a:solidFill>
            </a:endParaRPr>
          </a:p>
        </p:txBody>
      </p:sp>
      <p:sp>
        <p:nvSpPr>
          <p:cNvPr id="33" name="正方形/長方形 32"/>
          <p:cNvSpPr/>
          <p:nvPr/>
        </p:nvSpPr>
        <p:spPr>
          <a:xfrm>
            <a:off x="338101" y="424955"/>
            <a:ext cx="8467797" cy="1184427"/>
          </a:xfrm>
          <a:prstGeom prst="rect">
            <a:avLst/>
          </a:prstGeom>
          <a:noFill/>
          <a:ln w="15875">
            <a:no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ts val="2954"/>
              </a:lnSpc>
            </a:pPr>
            <a:r>
              <a:rPr lang="ja-JP" altLang="en-US" sz="1846" dirty="0">
                <a:solidFill>
                  <a:schemeClr val="tx1"/>
                </a:solidFill>
                <a:latin typeface="BIZ UDゴシック" panose="020B0400000000000000" pitchFamily="49" charset="-128"/>
                <a:ea typeface="BIZ UDゴシック" panose="020B0400000000000000" pitchFamily="49" charset="-128"/>
              </a:rPr>
              <a:t>　アレルギー疾患の治療やケアを行うためには、医師をはじめ看護師や栄養士等の医療従事者の人材育成及び資質の向上が重要。</a:t>
            </a:r>
            <a:endParaRPr lang="en-US" altLang="ja-JP" sz="1846" dirty="0">
              <a:solidFill>
                <a:schemeClr val="tx1"/>
              </a:solidFill>
              <a:latin typeface="BIZ UDゴシック" panose="020B0400000000000000" pitchFamily="49" charset="-128"/>
              <a:ea typeface="BIZ UDゴシック" panose="020B0400000000000000" pitchFamily="49" charset="-128"/>
            </a:endParaRPr>
          </a:p>
          <a:p>
            <a:pPr>
              <a:lnSpc>
                <a:spcPts val="2954"/>
              </a:lnSpc>
            </a:pPr>
            <a:r>
              <a:rPr lang="ja-JP" altLang="en-US" sz="1846" dirty="0">
                <a:solidFill>
                  <a:schemeClr val="tx1"/>
                </a:solidFill>
                <a:latin typeface="BIZ UDゴシック" panose="020B0400000000000000" pitchFamily="49" charset="-128"/>
                <a:ea typeface="BIZ UDゴシック" panose="020B0400000000000000" pitchFamily="49" charset="-128"/>
              </a:rPr>
              <a:t>　</a:t>
            </a:r>
            <a:r>
              <a:rPr lang="ja-JP" altLang="en-US" sz="1662" dirty="0">
                <a:solidFill>
                  <a:srgbClr val="000000"/>
                </a:solidFill>
                <a:latin typeface="BIZ UDゴシック" panose="020B0400000000000000" pitchFamily="49" charset="-128"/>
                <a:ea typeface="BIZ UDゴシック" panose="020B0400000000000000" pitchFamily="49" charset="-128"/>
              </a:rPr>
              <a:t>☞ 医療従事者向け講演会を、拠点病院に委託し実施。</a:t>
            </a:r>
            <a:endParaRPr lang="en-US" altLang="ja-JP" sz="1662" dirty="0">
              <a:solidFill>
                <a:srgbClr val="000000"/>
              </a:solidFill>
              <a:latin typeface="BIZ UDゴシック" panose="020B0400000000000000" pitchFamily="49" charset="-128"/>
              <a:ea typeface="BIZ UDゴシック" panose="020B0400000000000000" pitchFamily="49" charset="-128"/>
            </a:endParaRPr>
          </a:p>
        </p:txBody>
      </p:sp>
      <p:sp>
        <p:nvSpPr>
          <p:cNvPr id="13" name="Rectangle 2"/>
          <p:cNvSpPr>
            <a:spLocks noChangeArrowheads="1"/>
          </p:cNvSpPr>
          <p:nvPr/>
        </p:nvSpPr>
        <p:spPr bwMode="auto">
          <a:xfrm>
            <a:off x="860662" y="1603784"/>
            <a:ext cx="4197416"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spAutoFit/>
          </a:bodyPr>
          <a:lstStyle/>
          <a:p>
            <a:pPr defTabSz="844083" eaLnBrk="0" fontAlgn="base" hangingPunct="0">
              <a:spcBef>
                <a:spcPct val="0"/>
              </a:spcBef>
              <a:spcAft>
                <a:spcPct val="0"/>
              </a:spcAft>
            </a:pPr>
            <a:r>
              <a:rPr lang="ja-JP" altLang="ja-JP" sz="1662"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662" dirty="0">
                <a:latin typeface="BIZ UDゴシック" panose="020B0400000000000000" pitchFamily="49" charset="-128"/>
                <a:ea typeface="BIZ UDゴシック" panose="020B0400000000000000" pitchFamily="49" charset="-128"/>
                <a:cs typeface="Times New Roman" panose="02020603050405020304" pitchFamily="18" charset="0"/>
              </a:rPr>
              <a:t>令和６年度の実施状況</a:t>
            </a:r>
            <a:endParaRPr lang="ja-JP" altLang="ja-JP" sz="1477" dirty="0">
              <a:latin typeface="BIZ UDゴシック" panose="020B0400000000000000" pitchFamily="49" charset="-128"/>
              <a:ea typeface="BIZ UDゴシック" panose="020B0400000000000000" pitchFamily="49" charset="-128"/>
            </a:endParaRPr>
          </a:p>
        </p:txBody>
      </p:sp>
      <p:sp>
        <p:nvSpPr>
          <p:cNvPr id="5" name="タイトル 1">
            <a:extLst>
              <a:ext uri="{FF2B5EF4-FFF2-40B4-BE49-F238E27FC236}">
                <a16:creationId xmlns:a16="http://schemas.microsoft.com/office/drawing/2014/main" id="{948564FB-0D6E-9452-F488-E233DD0C3780}"/>
              </a:ext>
            </a:extLst>
          </p:cNvPr>
          <p:cNvSpPr txBox="1">
            <a:spLocks/>
          </p:cNvSpPr>
          <p:nvPr/>
        </p:nvSpPr>
        <p:spPr>
          <a:xfrm>
            <a:off x="1" y="76013"/>
            <a:ext cx="9143999" cy="383231"/>
          </a:xfrm>
          <a:prstGeom prst="rect">
            <a:avLst/>
          </a:prstGeom>
          <a:gradFill>
            <a:gsLst>
              <a:gs pos="34000">
                <a:srgbClr val="0000CC"/>
              </a:gs>
              <a:gs pos="66000">
                <a:srgbClr val="0000CC"/>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00" b="1" dirty="0">
                <a:solidFill>
                  <a:schemeClr val="bg1">
                    <a:lumMod val="95000"/>
                  </a:schemeClr>
                </a:solidFill>
                <a:latin typeface="BIZ UDゴシック" panose="020B0400000000000000" pitchFamily="49" charset="-128"/>
                <a:ea typeface="BIZ UDゴシック" panose="020B0400000000000000" pitchFamily="49" charset="-128"/>
              </a:rPr>
              <a:t>医療従事者向け講座・研修（委託事業により実施）</a:t>
            </a:r>
            <a:endParaRPr lang="ja-JP" altLang="en-US" sz="1500" b="1" dirty="0">
              <a:solidFill>
                <a:schemeClr val="bg1">
                  <a:lumMod val="95000"/>
                </a:schemeClr>
              </a:solidFill>
              <a:latin typeface="BIZ UDゴシック" panose="020B0400000000000000" pitchFamily="49" charset="-128"/>
              <a:ea typeface="BIZ UDゴシック" panose="020B0400000000000000" pitchFamily="49" charset="-128"/>
            </a:endParaRPr>
          </a:p>
        </p:txBody>
      </p:sp>
      <p:pic>
        <p:nvPicPr>
          <p:cNvPr id="10" name="図 9">
            <a:extLst>
              <a:ext uri="{FF2B5EF4-FFF2-40B4-BE49-F238E27FC236}">
                <a16:creationId xmlns:a16="http://schemas.microsoft.com/office/drawing/2014/main" id="{017F777F-EF22-42BC-8EAA-9B3B7B6F1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3328531"/>
            <a:ext cx="2330720" cy="3292729"/>
          </a:xfrm>
          <a:prstGeom prst="rect">
            <a:avLst/>
          </a:prstGeom>
        </p:spPr>
      </p:pic>
      <p:pic>
        <p:nvPicPr>
          <p:cNvPr id="14" name="図 13">
            <a:extLst>
              <a:ext uri="{FF2B5EF4-FFF2-40B4-BE49-F238E27FC236}">
                <a16:creationId xmlns:a16="http://schemas.microsoft.com/office/drawing/2014/main" id="{002B008A-80B9-48D2-8743-875565F8B6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5255" y="3328530"/>
            <a:ext cx="2326810" cy="3292729"/>
          </a:xfrm>
          <a:prstGeom prst="rect">
            <a:avLst/>
          </a:prstGeom>
        </p:spPr>
      </p:pic>
      <p:pic>
        <p:nvPicPr>
          <p:cNvPr id="18" name="図 17">
            <a:extLst>
              <a:ext uri="{FF2B5EF4-FFF2-40B4-BE49-F238E27FC236}">
                <a16:creationId xmlns:a16="http://schemas.microsoft.com/office/drawing/2014/main" id="{7F866741-0884-4592-80D0-CD6F709962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7950" y="3313408"/>
            <a:ext cx="2326810" cy="3214516"/>
          </a:xfrm>
          <a:prstGeom prst="rect">
            <a:avLst/>
          </a:prstGeom>
        </p:spPr>
      </p:pic>
      <p:sp>
        <p:nvSpPr>
          <p:cNvPr id="3" name="スライド番号プレースホルダー 2">
            <a:extLst>
              <a:ext uri="{FF2B5EF4-FFF2-40B4-BE49-F238E27FC236}">
                <a16:creationId xmlns:a16="http://schemas.microsoft.com/office/drawing/2014/main" id="{656828D3-48A5-4D24-898F-774CE4198764}"/>
              </a:ext>
            </a:extLst>
          </p:cNvPr>
          <p:cNvSpPr>
            <a:spLocks noGrp="1"/>
          </p:cNvSpPr>
          <p:nvPr>
            <p:ph type="sldNum" sz="quarter" idx="12"/>
          </p:nvPr>
        </p:nvSpPr>
        <p:spPr>
          <a:xfrm>
            <a:off x="6727360" y="6551114"/>
            <a:ext cx="2057400" cy="365125"/>
          </a:xfrm>
        </p:spPr>
        <p:txBody>
          <a:bodyPr/>
          <a:lstStyle/>
          <a:p>
            <a:fld id="{E22FB35C-C36E-4FB4-AC57-2150716217DB}" type="slidenum">
              <a:rPr kumimoji="1" lang="ja-JP" altLang="en-US" smtClean="0"/>
              <a:t>10</a:t>
            </a:fld>
            <a:endParaRPr kumimoji="1" lang="ja-JP" altLang="en-US" dirty="0"/>
          </a:p>
        </p:txBody>
      </p:sp>
      <p:pic>
        <p:nvPicPr>
          <p:cNvPr id="2" name="図 1">
            <a:extLst>
              <a:ext uri="{FF2B5EF4-FFF2-40B4-BE49-F238E27FC236}">
                <a16:creationId xmlns:a16="http://schemas.microsoft.com/office/drawing/2014/main" id="{2B23648A-9F87-4407-8C6A-752C3B201FB6}"/>
              </a:ext>
            </a:extLst>
          </p:cNvPr>
          <p:cNvPicPr>
            <a:picLocks noChangeAspect="1"/>
          </p:cNvPicPr>
          <p:nvPr/>
        </p:nvPicPr>
        <p:blipFill>
          <a:blip r:embed="rId6"/>
          <a:stretch>
            <a:fillRect/>
          </a:stretch>
        </p:blipFill>
        <p:spPr>
          <a:xfrm>
            <a:off x="1990343" y="1965766"/>
            <a:ext cx="5163312" cy="1274064"/>
          </a:xfrm>
          <a:prstGeom prst="rect">
            <a:avLst/>
          </a:prstGeom>
        </p:spPr>
      </p:pic>
    </p:spTree>
    <p:extLst>
      <p:ext uri="{BB962C8B-B14F-4D97-AF65-F5344CB8AC3E}">
        <p14:creationId xmlns:p14="http://schemas.microsoft.com/office/powerpoint/2010/main" val="82874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4CCC9BD-C560-4AF2-B9D1-28609BDCA668}"/>
              </a:ext>
            </a:extLst>
          </p:cNvPr>
          <p:cNvSpPr/>
          <p:nvPr/>
        </p:nvSpPr>
        <p:spPr>
          <a:xfrm>
            <a:off x="406400" y="832104"/>
            <a:ext cx="8561757" cy="5633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b="1" dirty="0">
              <a:solidFill>
                <a:schemeClr val="tx1"/>
              </a:solidFill>
            </a:endParaRPr>
          </a:p>
          <a:p>
            <a:r>
              <a:rPr lang="ja-JP" altLang="en-US" sz="2000" b="1" dirty="0">
                <a:solidFill>
                  <a:schemeClr val="tx1"/>
                </a:solidFill>
              </a:rPr>
              <a:t>●　拠点病院及び協力病院の選定 （～</a:t>
            </a:r>
            <a:r>
              <a:rPr lang="en-US" altLang="ja-JP" sz="2000" b="1" dirty="0">
                <a:solidFill>
                  <a:schemeClr val="tx1"/>
                </a:solidFill>
              </a:rPr>
              <a:t>R4</a:t>
            </a:r>
            <a:r>
              <a:rPr lang="ja-JP" altLang="en-US" sz="2000" b="1" dirty="0">
                <a:solidFill>
                  <a:schemeClr val="tx1"/>
                </a:solidFill>
              </a:rPr>
              <a:t>）</a:t>
            </a:r>
            <a:endParaRPr lang="en-US" altLang="ja-JP" sz="2000" b="1" dirty="0">
              <a:solidFill>
                <a:schemeClr val="tx1"/>
              </a:solidFill>
            </a:endParaRPr>
          </a:p>
          <a:p>
            <a:endParaRPr lang="en-US" altLang="ja-JP" sz="400" b="1" dirty="0">
              <a:solidFill>
                <a:schemeClr val="tx1"/>
              </a:solidFill>
            </a:endParaRPr>
          </a:p>
          <a:p>
            <a:r>
              <a:rPr lang="ja-JP" altLang="en-US" sz="2000" b="1" dirty="0">
                <a:solidFill>
                  <a:schemeClr val="tx1"/>
                </a:solidFill>
              </a:rPr>
              <a:t> 　</a:t>
            </a:r>
            <a:r>
              <a:rPr lang="ja-JP" altLang="en-US" sz="1500" dirty="0">
                <a:solidFill>
                  <a:schemeClr val="tx1"/>
                </a:solidFill>
              </a:rPr>
              <a:t>（選定状況、役割などについて次頁及び次々頁）</a:t>
            </a:r>
            <a:endParaRPr lang="en-US" altLang="ja-JP" sz="1500" b="1" dirty="0">
              <a:solidFill>
                <a:schemeClr val="tx1"/>
              </a:solidFill>
            </a:endParaRPr>
          </a:p>
          <a:p>
            <a:endParaRPr lang="en-US" altLang="ja-JP" sz="1500" b="1" dirty="0">
              <a:solidFill>
                <a:schemeClr val="tx1"/>
              </a:solidFill>
            </a:endParaRPr>
          </a:p>
          <a:p>
            <a:r>
              <a:rPr lang="ja-JP" altLang="en-US" sz="2000" b="1" dirty="0">
                <a:solidFill>
                  <a:schemeClr val="tx1"/>
                </a:solidFill>
              </a:rPr>
              <a:t>● 「大阪府アレルギー疾患医療病院連絡会議」の開催　（</a:t>
            </a:r>
            <a:r>
              <a:rPr lang="en-US" altLang="ja-JP" sz="2000" b="1" dirty="0">
                <a:solidFill>
                  <a:schemeClr val="tx1"/>
                </a:solidFill>
              </a:rPr>
              <a:t>R4</a:t>
            </a:r>
            <a:r>
              <a:rPr lang="ja-JP" altLang="en-US" sz="2000" b="1" dirty="0">
                <a:solidFill>
                  <a:schemeClr val="tx1"/>
                </a:solidFill>
              </a:rPr>
              <a:t>～）</a:t>
            </a:r>
            <a:endParaRPr lang="en-US" altLang="ja-JP" sz="2000" b="1" dirty="0">
              <a:solidFill>
                <a:schemeClr val="tx1"/>
              </a:solidFill>
            </a:endParaRPr>
          </a:p>
          <a:p>
            <a:endParaRPr kumimoji="1" lang="en-US" altLang="ja-JP" sz="400" dirty="0">
              <a:solidFill>
                <a:schemeClr val="tx1"/>
              </a:solidFill>
            </a:endParaRPr>
          </a:p>
          <a:p>
            <a:r>
              <a:rPr lang="ja-JP" altLang="en-US" sz="2000" dirty="0">
                <a:solidFill>
                  <a:schemeClr val="tx1"/>
                </a:solidFill>
              </a:rPr>
              <a:t>　 </a:t>
            </a:r>
            <a:r>
              <a:rPr lang="ja-JP" altLang="en-US" sz="1500" dirty="0">
                <a:solidFill>
                  <a:schemeClr val="tx1"/>
                </a:solidFill>
              </a:rPr>
              <a:t> 　○ 参加者： 拠点病院・協力病院の担当医師、事務担当者、府担当者</a:t>
            </a:r>
            <a:endParaRPr lang="en-US" altLang="ja-JP" sz="1500" dirty="0">
              <a:solidFill>
                <a:schemeClr val="tx1"/>
              </a:solidFill>
            </a:endParaRPr>
          </a:p>
          <a:p>
            <a:endParaRPr lang="en-US" altLang="ja-JP" sz="1000" dirty="0">
              <a:solidFill>
                <a:schemeClr val="tx1"/>
              </a:solidFill>
            </a:endParaRPr>
          </a:p>
          <a:p>
            <a:r>
              <a:rPr kumimoji="1" lang="ja-JP" altLang="en-US" sz="2000" dirty="0">
                <a:solidFill>
                  <a:schemeClr val="tx1"/>
                </a:solidFill>
              </a:rPr>
              <a:t>　     </a:t>
            </a:r>
            <a:r>
              <a:rPr kumimoji="1" lang="ja-JP" altLang="en-US" sz="1500" dirty="0">
                <a:solidFill>
                  <a:schemeClr val="tx1"/>
                </a:solidFill>
              </a:rPr>
              <a:t>○ 令和６年度の開催 </a:t>
            </a:r>
            <a:r>
              <a:rPr kumimoji="1" lang="en-US" altLang="ja-JP" sz="1500" dirty="0">
                <a:solidFill>
                  <a:schemeClr val="tx1"/>
                </a:solidFill>
              </a:rPr>
              <a:t>: </a:t>
            </a:r>
            <a:r>
              <a:rPr kumimoji="1" lang="ja-JP" altLang="en-US" sz="1500" dirty="0">
                <a:solidFill>
                  <a:schemeClr val="tx1"/>
                </a:solidFill>
              </a:rPr>
              <a:t>８月２７日</a:t>
            </a:r>
            <a:endParaRPr kumimoji="1" lang="en-US" altLang="ja-JP" sz="1500" dirty="0">
              <a:solidFill>
                <a:schemeClr val="tx1"/>
              </a:solidFill>
            </a:endParaRPr>
          </a:p>
          <a:p>
            <a:endParaRPr lang="en-US" altLang="ja-JP" sz="700" dirty="0">
              <a:solidFill>
                <a:schemeClr val="tx1"/>
              </a:solidFill>
            </a:endParaRPr>
          </a:p>
          <a:p>
            <a:r>
              <a:rPr kumimoji="1" lang="ja-JP" altLang="en-US" sz="2000" dirty="0">
                <a:solidFill>
                  <a:schemeClr val="tx1"/>
                </a:solidFill>
              </a:rPr>
              <a:t>    　　</a:t>
            </a:r>
            <a:r>
              <a:rPr kumimoji="1" lang="ja-JP" altLang="en-US" sz="1500" dirty="0">
                <a:solidFill>
                  <a:schemeClr val="tx1"/>
                </a:solidFill>
              </a:rPr>
              <a:t>・ 連携や情報共有の進め方</a:t>
            </a:r>
            <a:endParaRPr kumimoji="1" lang="en-US" altLang="ja-JP" sz="1500" dirty="0">
              <a:solidFill>
                <a:schemeClr val="tx1"/>
              </a:solidFill>
            </a:endParaRPr>
          </a:p>
          <a:p>
            <a:endParaRPr kumimoji="1" lang="en-US" altLang="ja-JP" sz="200" dirty="0">
              <a:solidFill>
                <a:schemeClr val="tx1"/>
              </a:solidFill>
            </a:endParaRPr>
          </a:p>
          <a:p>
            <a:r>
              <a:rPr kumimoji="1" lang="ja-JP" altLang="en-US" sz="2000" dirty="0">
                <a:solidFill>
                  <a:schemeClr val="tx1"/>
                </a:solidFill>
              </a:rPr>
              <a:t>　　  　</a:t>
            </a:r>
            <a:r>
              <a:rPr kumimoji="1" lang="ja-JP" altLang="en-US" sz="1400" dirty="0">
                <a:solidFill>
                  <a:schemeClr val="tx1"/>
                </a:solidFill>
              </a:rPr>
              <a:t>（連携推進のための集まりの開催方法、各病院の情報共有等）</a:t>
            </a:r>
            <a:endParaRPr kumimoji="1" lang="en-US" altLang="ja-JP" sz="1400" strike="sngStrike" dirty="0">
              <a:solidFill>
                <a:schemeClr val="tx1"/>
              </a:solidFill>
            </a:endParaRPr>
          </a:p>
          <a:p>
            <a:r>
              <a:rPr kumimoji="1" lang="en-US" altLang="ja-JP" sz="700" dirty="0">
                <a:solidFill>
                  <a:schemeClr val="tx1"/>
                </a:solidFill>
              </a:rPr>
              <a:t> </a:t>
            </a:r>
            <a:r>
              <a:rPr kumimoji="1" lang="ja-JP" altLang="en-US" sz="700" dirty="0">
                <a:solidFill>
                  <a:schemeClr val="tx1"/>
                </a:solidFill>
              </a:rPr>
              <a:t>　　　　　　</a:t>
            </a:r>
            <a:endParaRPr kumimoji="1" lang="en-US" altLang="ja-JP" sz="700" dirty="0">
              <a:solidFill>
                <a:schemeClr val="tx1"/>
              </a:solidFill>
            </a:endParaRPr>
          </a:p>
          <a:p>
            <a:r>
              <a:rPr kumimoji="1" lang="ja-JP" altLang="en-US" sz="2000" dirty="0">
                <a:solidFill>
                  <a:schemeClr val="tx1"/>
                </a:solidFill>
              </a:rPr>
              <a:t>　    　</a:t>
            </a:r>
            <a:r>
              <a:rPr kumimoji="1" lang="ja-JP" altLang="en-US" sz="1500" dirty="0">
                <a:solidFill>
                  <a:schemeClr val="tx1"/>
                </a:solidFill>
              </a:rPr>
              <a:t>・ 各病院における取組状況の把握　　　　　　　等について議論</a:t>
            </a:r>
            <a:endParaRPr lang="en-US" altLang="ja-JP" sz="1500" dirty="0">
              <a:solidFill>
                <a:schemeClr val="tx1"/>
              </a:solidFill>
            </a:endParaRPr>
          </a:p>
          <a:p>
            <a:endParaRPr kumimoji="1" lang="en-US" altLang="ja-JP" sz="1500" dirty="0">
              <a:solidFill>
                <a:schemeClr val="tx1"/>
              </a:solidFill>
            </a:endParaRPr>
          </a:p>
          <a:p>
            <a:r>
              <a:rPr kumimoji="1" lang="ja-JP" altLang="en-US" sz="2000" dirty="0">
                <a:solidFill>
                  <a:schemeClr val="tx1"/>
                </a:solidFill>
              </a:rPr>
              <a:t>● </a:t>
            </a:r>
            <a:r>
              <a:rPr kumimoji="1" lang="ja-JP" altLang="en-US" sz="2000" b="1" dirty="0">
                <a:solidFill>
                  <a:schemeClr val="tx1"/>
                </a:solidFill>
              </a:rPr>
              <a:t>「連携推進のための勉強会」の開催　（</a:t>
            </a:r>
            <a:r>
              <a:rPr kumimoji="1" lang="en-US" altLang="ja-JP" sz="2000" b="1" dirty="0">
                <a:solidFill>
                  <a:schemeClr val="tx1"/>
                </a:solidFill>
              </a:rPr>
              <a:t>R6</a:t>
            </a:r>
            <a:r>
              <a:rPr kumimoji="1" lang="ja-JP" altLang="en-US" sz="2000" b="1" dirty="0">
                <a:solidFill>
                  <a:schemeClr val="tx1"/>
                </a:solidFill>
              </a:rPr>
              <a:t>）</a:t>
            </a:r>
            <a:endParaRPr kumimoji="1" lang="en-US" altLang="ja-JP" sz="2000" b="1" dirty="0">
              <a:solidFill>
                <a:schemeClr val="tx1"/>
              </a:solidFill>
            </a:endParaRPr>
          </a:p>
          <a:p>
            <a:endParaRPr kumimoji="1" lang="en-US" altLang="ja-JP" sz="400" b="1" dirty="0">
              <a:solidFill>
                <a:schemeClr val="tx1"/>
              </a:solidFill>
            </a:endParaRPr>
          </a:p>
          <a:p>
            <a:r>
              <a:rPr kumimoji="1" lang="ja-JP" altLang="en-US" sz="1500" dirty="0">
                <a:solidFill>
                  <a:schemeClr val="tx1"/>
                </a:solidFill>
              </a:rPr>
              <a:t> 　　 ○  第一回 </a:t>
            </a:r>
            <a:r>
              <a:rPr kumimoji="1" lang="en-US" altLang="ja-JP" sz="1500" dirty="0">
                <a:solidFill>
                  <a:schemeClr val="tx1"/>
                </a:solidFill>
              </a:rPr>
              <a:t>(6</a:t>
            </a:r>
            <a:r>
              <a:rPr kumimoji="1" lang="ja-JP" altLang="en-US" sz="1500" dirty="0">
                <a:solidFill>
                  <a:schemeClr val="tx1"/>
                </a:solidFill>
              </a:rPr>
              <a:t>月</a:t>
            </a:r>
            <a:r>
              <a:rPr kumimoji="1" lang="en-US" altLang="ja-JP" sz="1500" dirty="0">
                <a:solidFill>
                  <a:schemeClr val="tx1"/>
                </a:solidFill>
              </a:rPr>
              <a:t>21</a:t>
            </a:r>
            <a:r>
              <a:rPr kumimoji="1" lang="ja-JP" altLang="en-US" sz="1500" dirty="0">
                <a:solidFill>
                  <a:schemeClr val="tx1"/>
                </a:solidFill>
              </a:rPr>
              <a:t>日</a:t>
            </a:r>
            <a:r>
              <a:rPr kumimoji="1" lang="en-US" altLang="ja-JP" sz="1500" dirty="0">
                <a:solidFill>
                  <a:schemeClr val="tx1"/>
                </a:solidFill>
              </a:rPr>
              <a:t>)</a:t>
            </a:r>
            <a:r>
              <a:rPr kumimoji="1" lang="ja-JP" altLang="en-US" sz="1500" dirty="0">
                <a:solidFill>
                  <a:schemeClr val="tx1"/>
                </a:solidFill>
              </a:rPr>
              <a:t>　：　拠点病院・協力病院の職員を対象に実施</a:t>
            </a:r>
            <a:r>
              <a:rPr kumimoji="1" lang="ja-JP" altLang="en-US" sz="2000" dirty="0">
                <a:solidFill>
                  <a:schemeClr val="tx1"/>
                </a:solidFill>
              </a:rPr>
              <a:t>　</a:t>
            </a:r>
            <a:endParaRPr kumimoji="1" lang="en-US" altLang="ja-JP" sz="1500" dirty="0">
              <a:solidFill>
                <a:schemeClr val="tx1"/>
              </a:solidFill>
            </a:endParaRPr>
          </a:p>
          <a:p>
            <a:endParaRPr kumimoji="1" lang="en-US" altLang="ja-JP" sz="1000" dirty="0">
              <a:solidFill>
                <a:schemeClr val="tx1"/>
              </a:solidFill>
            </a:endParaRPr>
          </a:p>
          <a:p>
            <a:r>
              <a:rPr kumimoji="1" lang="ja-JP" altLang="en-US" sz="2000" dirty="0">
                <a:solidFill>
                  <a:schemeClr val="tx1"/>
                </a:solidFill>
              </a:rPr>
              <a:t>　    </a:t>
            </a:r>
            <a:r>
              <a:rPr kumimoji="1" lang="ja-JP" altLang="en-US" sz="1500" dirty="0">
                <a:solidFill>
                  <a:schemeClr val="tx1"/>
                </a:solidFill>
              </a:rPr>
              <a:t>○ </a:t>
            </a:r>
            <a:r>
              <a:rPr kumimoji="1" lang="en-US" altLang="ja-JP" sz="1500" dirty="0">
                <a:solidFill>
                  <a:schemeClr val="tx1"/>
                </a:solidFill>
              </a:rPr>
              <a:t> </a:t>
            </a:r>
            <a:r>
              <a:rPr kumimoji="1" lang="ja-JP" altLang="en-US" sz="1500" dirty="0">
                <a:solidFill>
                  <a:schemeClr val="tx1"/>
                </a:solidFill>
              </a:rPr>
              <a:t>第二回 </a:t>
            </a:r>
            <a:r>
              <a:rPr kumimoji="1" lang="en-US" altLang="ja-JP" sz="1500" dirty="0">
                <a:solidFill>
                  <a:schemeClr val="tx1"/>
                </a:solidFill>
              </a:rPr>
              <a:t>(3</a:t>
            </a:r>
            <a:r>
              <a:rPr kumimoji="1" lang="ja-JP" altLang="en-US" sz="1500" dirty="0">
                <a:solidFill>
                  <a:schemeClr val="tx1"/>
                </a:solidFill>
              </a:rPr>
              <a:t>月</a:t>
            </a:r>
            <a:r>
              <a:rPr kumimoji="1" lang="en-US" altLang="ja-JP" sz="1500" dirty="0">
                <a:solidFill>
                  <a:schemeClr val="tx1"/>
                </a:solidFill>
              </a:rPr>
              <a:t>19</a:t>
            </a:r>
            <a:r>
              <a:rPr kumimoji="1" lang="ja-JP" altLang="en-US" sz="1500" dirty="0">
                <a:solidFill>
                  <a:schemeClr val="tx1"/>
                </a:solidFill>
              </a:rPr>
              <a:t>日</a:t>
            </a:r>
            <a:r>
              <a:rPr kumimoji="1" lang="en-US" altLang="ja-JP" sz="1500" dirty="0">
                <a:solidFill>
                  <a:schemeClr val="tx1"/>
                </a:solidFill>
              </a:rPr>
              <a:t>)</a:t>
            </a:r>
            <a:r>
              <a:rPr kumimoji="1" lang="ja-JP" altLang="en-US" sz="1500" dirty="0">
                <a:solidFill>
                  <a:schemeClr val="tx1"/>
                </a:solidFill>
              </a:rPr>
              <a:t>　</a:t>
            </a:r>
            <a:r>
              <a:rPr kumimoji="1" lang="en-US" altLang="ja-JP" sz="1500" dirty="0">
                <a:solidFill>
                  <a:schemeClr val="tx1"/>
                </a:solidFill>
              </a:rPr>
              <a:t>:</a:t>
            </a:r>
            <a:r>
              <a:rPr kumimoji="1" lang="ja-JP" altLang="en-US" sz="1500" dirty="0">
                <a:solidFill>
                  <a:schemeClr val="tx1"/>
                </a:solidFill>
              </a:rPr>
              <a:t>　</a:t>
            </a:r>
            <a:r>
              <a:rPr kumimoji="1" lang="en-US" altLang="ja-JP" sz="1500" dirty="0">
                <a:solidFill>
                  <a:schemeClr val="tx1"/>
                </a:solidFill>
              </a:rPr>
              <a:t> </a:t>
            </a:r>
            <a:r>
              <a:rPr kumimoji="1" lang="ja-JP" altLang="en-US" sz="1500" dirty="0">
                <a:solidFill>
                  <a:schemeClr val="tx1"/>
                </a:solidFill>
              </a:rPr>
              <a:t>府内のアレルギー疾患医療に携わる医療従事者を対象に実施</a:t>
            </a:r>
            <a:endParaRPr kumimoji="1" lang="en-US" altLang="ja-JP" sz="1500" dirty="0">
              <a:solidFill>
                <a:schemeClr val="tx1"/>
              </a:solidFill>
            </a:endParaRPr>
          </a:p>
          <a:p>
            <a:r>
              <a:rPr kumimoji="1" lang="ja-JP" altLang="en-US" sz="1400" dirty="0">
                <a:solidFill>
                  <a:schemeClr val="tx1"/>
                </a:solidFill>
              </a:rPr>
              <a:t>　　                          </a:t>
            </a:r>
            <a:r>
              <a:rPr kumimoji="1" lang="en-US" altLang="ja-JP" sz="1400" dirty="0">
                <a:solidFill>
                  <a:schemeClr val="tx1"/>
                </a:solidFill>
              </a:rPr>
              <a:t>【</a:t>
            </a:r>
            <a:r>
              <a:rPr kumimoji="1" lang="ja-JP" altLang="en-US" sz="1400" dirty="0">
                <a:solidFill>
                  <a:schemeClr val="tx1"/>
                </a:solidFill>
              </a:rPr>
              <a:t>予定</a:t>
            </a:r>
            <a:r>
              <a:rPr kumimoji="1" lang="en-US" altLang="ja-JP" sz="1400" dirty="0">
                <a:solidFill>
                  <a:schemeClr val="tx1"/>
                </a:solidFill>
              </a:rPr>
              <a:t>】</a:t>
            </a:r>
            <a:r>
              <a:rPr kumimoji="1" lang="ja-JP" altLang="en-US" sz="1400" dirty="0">
                <a:solidFill>
                  <a:schemeClr val="tx1"/>
                </a:solidFill>
              </a:rPr>
              <a:t>　</a:t>
            </a:r>
            <a:endParaRPr kumimoji="1" lang="en-US" altLang="ja-JP" sz="1300" dirty="0">
              <a:solidFill>
                <a:schemeClr val="tx1"/>
              </a:solidFill>
            </a:endParaRPr>
          </a:p>
          <a:p>
            <a:endParaRPr kumimoji="1" lang="ja-JP" altLang="en-US" sz="2000" dirty="0">
              <a:solidFill>
                <a:schemeClr val="tx1"/>
              </a:solidFill>
            </a:endParaRPr>
          </a:p>
        </p:txBody>
      </p:sp>
      <p:sp>
        <p:nvSpPr>
          <p:cNvPr id="6" name="タイトル 1">
            <a:extLst>
              <a:ext uri="{FF2B5EF4-FFF2-40B4-BE49-F238E27FC236}">
                <a16:creationId xmlns:a16="http://schemas.microsoft.com/office/drawing/2014/main" id="{7DFDD1E6-B191-E5A6-3CD1-D323BEADC704}"/>
              </a:ext>
            </a:extLst>
          </p:cNvPr>
          <p:cNvSpPr txBox="1">
            <a:spLocks/>
          </p:cNvSpPr>
          <p:nvPr/>
        </p:nvSpPr>
        <p:spPr>
          <a:xfrm>
            <a:off x="0" y="150867"/>
            <a:ext cx="9143999" cy="562365"/>
          </a:xfrm>
          <a:prstGeom prst="rect">
            <a:avLst/>
          </a:prstGeom>
          <a:gradFill>
            <a:gsLst>
              <a:gs pos="34000">
                <a:srgbClr val="0000CC"/>
              </a:gs>
              <a:gs pos="66000">
                <a:srgbClr val="0000CC"/>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00" dirty="0">
                <a:solidFill>
                  <a:schemeClr val="bg1">
                    <a:lumMod val="95000"/>
                  </a:schemeClr>
                </a:solidFill>
                <a:latin typeface="BIZ UDゴシック" panose="020B0400000000000000" pitchFamily="49" charset="-128"/>
                <a:ea typeface="BIZ UDゴシック" panose="020B0400000000000000" pitchFamily="49" charset="-128"/>
              </a:rPr>
              <a:t>② 医療提供体制の整備</a:t>
            </a:r>
            <a:endParaRPr lang="ja-JP" altLang="en-US" sz="1500" b="1" dirty="0">
              <a:solidFill>
                <a:schemeClr val="bg1">
                  <a:lumMod val="95000"/>
                </a:schemeClr>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647B92D2-96FF-4C73-86E0-D4B849992635}"/>
              </a:ext>
            </a:extLst>
          </p:cNvPr>
          <p:cNvSpPr>
            <a:spLocks noGrp="1"/>
          </p:cNvSpPr>
          <p:nvPr>
            <p:ph type="sldNum" sz="quarter" idx="12"/>
          </p:nvPr>
        </p:nvSpPr>
        <p:spPr/>
        <p:txBody>
          <a:bodyPr/>
          <a:lstStyle/>
          <a:p>
            <a:fld id="{E22FB35C-C36E-4FB4-AC57-2150716217DB}" type="slidenum">
              <a:rPr kumimoji="1" lang="ja-JP" altLang="en-US" smtClean="0"/>
              <a:t>11</a:t>
            </a:fld>
            <a:endParaRPr kumimoji="1" lang="ja-JP" altLang="en-US"/>
          </a:p>
        </p:txBody>
      </p:sp>
    </p:spTree>
    <p:extLst>
      <p:ext uri="{BB962C8B-B14F-4D97-AF65-F5344CB8AC3E}">
        <p14:creationId xmlns:p14="http://schemas.microsoft.com/office/powerpoint/2010/main" val="3229120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739413058"/>
              </p:ext>
            </p:extLst>
          </p:nvPr>
        </p:nvGraphicFramePr>
        <p:xfrm>
          <a:off x="83820" y="1220360"/>
          <a:ext cx="8976360" cy="4791820"/>
        </p:xfrm>
        <a:graphic>
          <a:graphicData uri="http://schemas.openxmlformats.org/drawingml/2006/table">
            <a:tbl>
              <a:tblPr firstRow="1" bandRow="1">
                <a:tableStyleId>{21E4AEA4-8DFA-4A89-87EB-49C32662AFE0}</a:tableStyleId>
              </a:tblPr>
              <a:tblGrid>
                <a:gridCol w="1097280">
                  <a:extLst>
                    <a:ext uri="{9D8B030D-6E8A-4147-A177-3AD203B41FA5}">
                      <a16:colId xmlns:a16="http://schemas.microsoft.com/office/drawing/2014/main" val="2155205540"/>
                    </a:ext>
                  </a:extLst>
                </a:gridCol>
                <a:gridCol w="3566160">
                  <a:extLst>
                    <a:ext uri="{9D8B030D-6E8A-4147-A177-3AD203B41FA5}">
                      <a16:colId xmlns:a16="http://schemas.microsoft.com/office/drawing/2014/main" val="2355145205"/>
                    </a:ext>
                  </a:extLst>
                </a:gridCol>
                <a:gridCol w="4312920">
                  <a:extLst>
                    <a:ext uri="{9D8B030D-6E8A-4147-A177-3AD203B41FA5}">
                      <a16:colId xmlns:a16="http://schemas.microsoft.com/office/drawing/2014/main" val="2146648810"/>
                    </a:ext>
                  </a:extLst>
                </a:gridCol>
              </a:tblGrid>
              <a:tr h="357049">
                <a:tc>
                  <a:txBody>
                    <a:bodyPr/>
                    <a:lstStyle/>
                    <a:p>
                      <a:r>
                        <a:rPr kumimoji="1" lang="ja-JP" altLang="en-US" sz="1500" b="0" dirty="0">
                          <a:solidFill>
                            <a:sysClr val="windowText" lastClr="000000"/>
                          </a:solidFill>
                          <a:latin typeface="BIZ UDゴシック" panose="020B0400000000000000" pitchFamily="49" charset="-128"/>
                          <a:ea typeface="BIZ UDゴシック" panose="020B0400000000000000" pitchFamily="49" charset="-128"/>
                        </a:rPr>
                        <a:t>（医療圏）</a:t>
                      </a:r>
                    </a:p>
                  </a:txBody>
                  <a:tcPr marL="60070" marR="60070" marT="30035" marB="30035" anchor="ctr">
                    <a:solidFill>
                      <a:schemeClr val="accent2">
                        <a:lumMod val="40000"/>
                        <a:lumOff val="60000"/>
                      </a:schemeClr>
                    </a:solidFill>
                  </a:tcPr>
                </a:tc>
                <a:tc>
                  <a:txBody>
                    <a:bodyPr/>
                    <a:lstStyle/>
                    <a:p>
                      <a:pPr algn="ctr"/>
                      <a:r>
                        <a:rPr kumimoji="1" lang="ja-JP" altLang="en-US" sz="1500" b="0" u="none" dirty="0">
                          <a:solidFill>
                            <a:sysClr val="windowText" lastClr="000000"/>
                          </a:solidFill>
                          <a:latin typeface="BIZ UDゴシック" panose="020B0400000000000000" pitchFamily="49" charset="-128"/>
                          <a:ea typeface="BIZ UDゴシック" panose="020B0400000000000000" pitchFamily="49" charset="-128"/>
                        </a:rPr>
                        <a:t>大阪府アレルギー疾患医療</a:t>
                      </a:r>
                      <a:r>
                        <a:rPr kumimoji="1" lang="ja-JP" altLang="en-US" sz="1500" b="1" u="none" dirty="0">
                          <a:solidFill>
                            <a:sysClr val="windowText" lastClr="000000"/>
                          </a:solidFill>
                          <a:latin typeface="BIZ UDゴシック" panose="020B0400000000000000" pitchFamily="49" charset="-128"/>
                          <a:ea typeface="BIZ UDゴシック" panose="020B0400000000000000" pitchFamily="49" charset="-128"/>
                        </a:rPr>
                        <a:t>拠点病院</a:t>
                      </a:r>
                    </a:p>
                  </a:txBody>
                  <a:tcPr marL="60070" marR="60070" marT="30035" marB="30035" anchor="ctr">
                    <a:solidFill>
                      <a:schemeClr val="accent2">
                        <a:lumMod val="40000"/>
                        <a:lumOff val="60000"/>
                      </a:schemeClr>
                    </a:solidFill>
                  </a:tcPr>
                </a:tc>
                <a:tc>
                  <a:txBody>
                    <a:bodyPr/>
                    <a:lstStyle/>
                    <a:p>
                      <a:pPr algn="ctr"/>
                      <a:r>
                        <a:rPr kumimoji="1" lang="ja-JP" altLang="en-US" sz="1500" b="0" u="none" dirty="0">
                          <a:solidFill>
                            <a:sysClr val="windowText" lastClr="000000"/>
                          </a:solidFill>
                          <a:latin typeface="BIZ UDゴシック" panose="020B0400000000000000" pitchFamily="49" charset="-128"/>
                          <a:ea typeface="BIZ UDゴシック" panose="020B0400000000000000" pitchFamily="49" charset="-128"/>
                        </a:rPr>
                        <a:t>大阪府アレルギー疾患医療</a:t>
                      </a:r>
                      <a:r>
                        <a:rPr kumimoji="1" lang="ja-JP" altLang="en-US" sz="1500" b="1" u="none" dirty="0">
                          <a:solidFill>
                            <a:sysClr val="windowText" lastClr="000000"/>
                          </a:solidFill>
                          <a:latin typeface="BIZ UDゴシック" panose="020B0400000000000000" pitchFamily="49" charset="-128"/>
                          <a:ea typeface="BIZ UDゴシック" panose="020B0400000000000000" pitchFamily="49" charset="-128"/>
                        </a:rPr>
                        <a:t>連携協力病院</a:t>
                      </a:r>
                    </a:p>
                  </a:txBody>
                  <a:tcPr marL="60070" marR="60070" marT="30035" marB="30035" anchor="ctr">
                    <a:solidFill>
                      <a:schemeClr val="accent1">
                        <a:lumMod val="60000"/>
                        <a:lumOff val="40000"/>
                      </a:schemeClr>
                    </a:solidFill>
                  </a:tcPr>
                </a:tc>
                <a:extLst>
                  <a:ext uri="{0D108BD9-81ED-4DB2-BD59-A6C34878D82A}">
                    <a16:rowId xmlns:a16="http://schemas.microsoft.com/office/drawing/2014/main" val="650638079"/>
                  </a:ext>
                </a:extLst>
              </a:tr>
              <a:tr h="349555">
                <a:tc>
                  <a:txBody>
                    <a:bodyPr/>
                    <a:lstStyle/>
                    <a:p>
                      <a:r>
                        <a:rPr kumimoji="1" lang="ja-JP" altLang="en-US" sz="1500" b="0" dirty="0">
                          <a:latin typeface="BIZ UDゴシック" panose="020B0400000000000000" pitchFamily="49" charset="-128"/>
                          <a:ea typeface="BIZ UDゴシック" panose="020B0400000000000000" pitchFamily="49" charset="-128"/>
                        </a:rPr>
                        <a:t>豊能</a:t>
                      </a:r>
                    </a:p>
                  </a:txBody>
                  <a:tcPr marL="60070" marR="60070" marT="30035" marB="3003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nchor="ctr"/>
                </a:tc>
                <a:tc>
                  <a:txBody>
                    <a:bodyPr/>
                    <a:lstStyle/>
                    <a:p>
                      <a:pPr algn="ctr"/>
                      <a:r>
                        <a:rPr kumimoji="1" lang="ja-JP" altLang="en-US" sz="1500" b="0" u="none" dirty="0">
                          <a:latin typeface="BIZ UDゴシック" panose="020B0400000000000000" pitchFamily="49" charset="-128"/>
                          <a:ea typeface="BIZ UDゴシック" panose="020B0400000000000000" pitchFamily="49" charset="-128"/>
                        </a:rPr>
                        <a:t>－</a:t>
                      </a:r>
                      <a:endParaRPr kumimoji="1" lang="en-US" altLang="ja-JP" sz="1500" b="0" u="none" dirty="0">
                        <a:latin typeface="BIZ UDゴシック" panose="020B0400000000000000" pitchFamily="49" charset="-128"/>
                        <a:ea typeface="BIZ UDゴシック" panose="020B0400000000000000" pitchFamily="49" charset="-128"/>
                      </a:endParaRPr>
                    </a:p>
                  </a:txBody>
                  <a:tcPr marL="60070" marR="60070" marT="30035" marB="30035" anchor="ctr">
                    <a:solidFill>
                      <a:schemeClr val="accent1">
                        <a:lumMod val="40000"/>
                        <a:lumOff val="60000"/>
                      </a:schemeClr>
                    </a:solidFill>
                  </a:tcPr>
                </a:tc>
                <a:extLst>
                  <a:ext uri="{0D108BD9-81ED-4DB2-BD59-A6C34878D82A}">
                    <a16:rowId xmlns:a16="http://schemas.microsoft.com/office/drawing/2014/main" val="1172204890"/>
                  </a:ext>
                </a:extLst>
              </a:tr>
              <a:tr h="583685">
                <a:tc>
                  <a:txBody>
                    <a:bodyPr/>
                    <a:lstStyle/>
                    <a:p>
                      <a:r>
                        <a:rPr kumimoji="1" lang="ja-JP" altLang="en-US" sz="1500" b="0" dirty="0">
                          <a:latin typeface="BIZ UDゴシック" panose="020B0400000000000000" pitchFamily="49" charset="-128"/>
                          <a:ea typeface="BIZ UDゴシック" panose="020B0400000000000000" pitchFamily="49" charset="-128"/>
                        </a:rPr>
                        <a:t>三島</a:t>
                      </a:r>
                    </a:p>
                  </a:txBody>
                  <a:tcPr marL="60070" marR="60070" marT="30035" marB="3003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nchor="ctr"/>
                </a:tc>
                <a:tc>
                  <a:txBody>
                    <a:bodyPr/>
                    <a:lstStyle/>
                    <a:p>
                      <a:r>
                        <a:rPr kumimoji="1" lang="ja-JP" altLang="en-US" sz="1500" b="0" u="none" dirty="0">
                          <a:latin typeface="BIZ UDゴシック" panose="020B0400000000000000" pitchFamily="49" charset="-128"/>
                          <a:ea typeface="BIZ UDゴシック" panose="020B0400000000000000" pitchFamily="49" charset="-128"/>
                        </a:rPr>
                        <a:t>大阪医科薬科大学病院（高槻市）</a:t>
                      </a:r>
                      <a:endParaRPr kumimoji="1" lang="en-US" altLang="ja-JP" sz="1500" b="0" u="none" dirty="0">
                        <a:latin typeface="BIZ UDゴシック" panose="020B0400000000000000" pitchFamily="49" charset="-128"/>
                        <a:ea typeface="BIZ UDゴシック" panose="020B0400000000000000" pitchFamily="49" charset="-128"/>
                      </a:endParaRPr>
                    </a:p>
                    <a:p>
                      <a:r>
                        <a:rPr kumimoji="1" lang="ja-JP" altLang="en-US" sz="1500" b="0" u="none" dirty="0">
                          <a:latin typeface="BIZ UDゴシック" panose="020B0400000000000000" pitchFamily="49" charset="-128"/>
                          <a:ea typeface="BIZ UDゴシック" panose="020B0400000000000000" pitchFamily="49" charset="-128"/>
                        </a:rPr>
                        <a:t>高槻赤十字病院（高槻市）</a:t>
                      </a:r>
                      <a:endParaRPr kumimoji="1" lang="en-US" altLang="ja-JP" sz="1500" b="0" u="none" dirty="0">
                        <a:latin typeface="BIZ UDゴシック" panose="020B0400000000000000" pitchFamily="49" charset="-128"/>
                        <a:ea typeface="BIZ UDゴシック" panose="020B0400000000000000" pitchFamily="49" charset="-128"/>
                      </a:endParaRPr>
                    </a:p>
                  </a:txBody>
                  <a:tcPr marL="60070" marR="60070" marT="30035" marB="30035" anchor="ctr">
                    <a:solidFill>
                      <a:schemeClr val="accent1">
                        <a:lumMod val="20000"/>
                        <a:lumOff val="80000"/>
                      </a:schemeClr>
                    </a:solidFill>
                  </a:tcPr>
                </a:tc>
                <a:extLst>
                  <a:ext uri="{0D108BD9-81ED-4DB2-BD59-A6C34878D82A}">
                    <a16:rowId xmlns:a16="http://schemas.microsoft.com/office/drawing/2014/main" val="364140827"/>
                  </a:ext>
                </a:extLst>
              </a:tr>
              <a:tr h="452587">
                <a:tc>
                  <a:txBody>
                    <a:bodyPr/>
                    <a:lstStyle/>
                    <a:p>
                      <a:r>
                        <a:rPr kumimoji="1" lang="ja-JP" altLang="en-US" sz="1500" b="0" dirty="0">
                          <a:latin typeface="BIZ UDゴシック" panose="020B0400000000000000" pitchFamily="49" charset="-128"/>
                          <a:ea typeface="BIZ UDゴシック" panose="020B0400000000000000" pitchFamily="49" charset="-128"/>
                        </a:rPr>
                        <a:t>北河内</a:t>
                      </a:r>
                    </a:p>
                  </a:txBody>
                  <a:tcPr marL="60070" marR="60070" marT="30035" marB="30035"/>
                </a:tc>
                <a:tc>
                  <a:txBody>
                    <a:bodyPr/>
                    <a:lstStyle/>
                    <a:p>
                      <a:pPr marL="174625" indent="-174625" algn="just"/>
                      <a:r>
                        <a:rPr kumimoji="1" lang="ja-JP" altLang="en-US" sz="1500" b="0" u="none" dirty="0">
                          <a:latin typeface="BIZ UDゴシック" panose="020B0400000000000000" pitchFamily="49" charset="-128"/>
                          <a:ea typeface="BIZ UDゴシック" panose="020B0400000000000000" pitchFamily="49" charset="-128"/>
                        </a:rPr>
                        <a:t>関西医科大学附属病院（枚方市）</a:t>
                      </a:r>
                    </a:p>
                  </a:txBody>
                  <a:tcPr marL="60070" marR="60070" marT="30035" marB="30035"/>
                </a:tc>
                <a:tc>
                  <a:txBody>
                    <a:bodyPr/>
                    <a:lstStyle/>
                    <a:p>
                      <a:pPr marL="93663" indent="-93663" algn="just"/>
                      <a:r>
                        <a:rPr kumimoji="1" lang="ja-JP" altLang="en-US" sz="1500" b="0" u="none" dirty="0">
                          <a:latin typeface="BIZ UDゴシック" panose="020B0400000000000000" pitchFamily="49" charset="-128"/>
                          <a:ea typeface="BIZ UDゴシック" panose="020B0400000000000000" pitchFamily="49" charset="-128"/>
                        </a:rPr>
                        <a:t>関西医科大学総合医療センター（守口市）</a:t>
                      </a:r>
                    </a:p>
                  </a:txBody>
                  <a:tcPr marL="60070" marR="60070" marT="30035" marB="30035">
                    <a:solidFill>
                      <a:schemeClr val="accent1">
                        <a:lumMod val="40000"/>
                        <a:lumOff val="60000"/>
                      </a:schemeClr>
                    </a:solidFill>
                  </a:tcPr>
                </a:tc>
                <a:extLst>
                  <a:ext uri="{0D108BD9-81ED-4DB2-BD59-A6C34878D82A}">
                    <a16:rowId xmlns:a16="http://schemas.microsoft.com/office/drawing/2014/main" val="1216738611"/>
                  </a:ext>
                </a:extLst>
              </a:tr>
              <a:tr h="326202">
                <a:tc>
                  <a:txBody>
                    <a:bodyPr/>
                    <a:lstStyle/>
                    <a:p>
                      <a:r>
                        <a:rPr kumimoji="1" lang="ja-JP" altLang="en-US" sz="1500" b="0" dirty="0">
                          <a:latin typeface="BIZ UDゴシック" panose="020B0400000000000000" pitchFamily="49" charset="-128"/>
                          <a:ea typeface="BIZ UDゴシック" panose="020B0400000000000000" pitchFamily="49" charset="-128"/>
                        </a:rPr>
                        <a:t>中河内</a:t>
                      </a:r>
                    </a:p>
                  </a:txBody>
                  <a:tcPr marL="60070" marR="60070" marT="30035" marB="30035"/>
                </a:tc>
                <a:tc>
                  <a:txBody>
                    <a:bodyPr/>
                    <a:lstStyle/>
                    <a:p>
                      <a:pPr algn="ct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tc>
                <a:tc>
                  <a:txBody>
                    <a:bodyPr/>
                    <a:lstStyle/>
                    <a:p>
                      <a:pPr marL="174625" marR="0" lvl="0" indent="-1746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八尾市民病院（八尾市）</a:t>
                      </a:r>
                    </a:p>
                  </a:txBody>
                  <a:tcPr marL="60070" marR="60070" marT="30035" marB="30035">
                    <a:solidFill>
                      <a:schemeClr val="accent1">
                        <a:lumMod val="20000"/>
                        <a:lumOff val="80000"/>
                      </a:schemeClr>
                    </a:solidFill>
                  </a:tcPr>
                </a:tc>
                <a:extLst>
                  <a:ext uri="{0D108BD9-81ED-4DB2-BD59-A6C34878D82A}">
                    <a16:rowId xmlns:a16="http://schemas.microsoft.com/office/drawing/2014/main" val="4098542015"/>
                  </a:ext>
                </a:extLst>
              </a:tr>
              <a:tr h="600439">
                <a:tc>
                  <a:txBody>
                    <a:bodyPr/>
                    <a:lstStyle/>
                    <a:p>
                      <a:r>
                        <a:rPr kumimoji="1" lang="ja-JP" altLang="en-US" sz="1500" b="0" dirty="0">
                          <a:latin typeface="BIZ UDゴシック" panose="020B0400000000000000" pitchFamily="49" charset="-128"/>
                          <a:ea typeface="BIZ UDゴシック" panose="020B0400000000000000" pitchFamily="49" charset="-128"/>
                        </a:rPr>
                        <a:t>南河内</a:t>
                      </a:r>
                    </a:p>
                  </a:txBody>
                  <a:tcPr marL="60070" marR="60070" marT="30035" marB="30035"/>
                </a:tc>
                <a:tc>
                  <a:txBody>
                    <a:bodyPr/>
                    <a:lstStyle/>
                    <a:p>
                      <a:pPr algn="just"/>
                      <a:r>
                        <a:rPr kumimoji="1" lang="ja-JP" altLang="en-US" sz="1500" b="0" u="none" dirty="0">
                          <a:latin typeface="BIZ UDゴシック" panose="020B0400000000000000" pitchFamily="49" charset="-128"/>
                          <a:ea typeface="BIZ UDゴシック" panose="020B0400000000000000" pitchFamily="49" charset="-128"/>
                        </a:rPr>
                        <a:t>大阪はびきの医療センター（羽曳野市）</a:t>
                      </a:r>
                      <a:endParaRPr kumimoji="1" lang="en-US" altLang="ja-JP" sz="1500" b="0" u="none" dirty="0">
                        <a:latin typeface="BIZ UDゴシック" panose="020B0400000000000000" pitchFamily="49" charset="-128"/>
                        <a:ea typeface="BIZ UDゴシック" panose="020B0400000000000000" pitchFamily="49" charset="-128"/>
                      </a:endParaRPr>
                    </a:p>
                    <a:p>
                      <a:pPr algn="just"/>
                      <a:r>
                        <a:rPr kumimoji="1" lang="ja-JP" altLang="en-US" sz="1500" b="0" u="none" dirty="0">
                          <a:latin typeface="BIZ UDゴシック" panose="020B0400000000000000" pitchFamily="49" charset="-128"/>
                          <a:ea typeface="BIZ UDゴシック" panose="020B0400000000000000" pitchFamily="49" charset="-128"/>
                        </a:rPr>
                        <a:t>近畿大学病院（大阪狭山市）</a:t>
                      </a:r>
                      <a:endParaRPr kumimoji="1" lang="en-US" altLang="ja-JP" sz="1500" b="0" u="none" dirty="0">
                        <a:latin typeface="BIZ UDゴシック" panose="020B0400000000000000" pitchFamily="49" charset="-128"/>
                        <a:ea typeface="BIZ UDゴシック" panose="020B0400000000000000" pitchFamily="49" charset="-128"/>
                      </a:endParaRPr>
                    </a:p>
                  </a:txBody>
                  <a:tcPr marL="60070" marR="60070" marT="30035" marB="30035"/>
                </a:tc>
                <a:tc>
                  <a:txBody>
                    <a:bodyPr/>
                    <a:lstStyle/>
                    <a:p>
                      <a:pPr algn="ct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solidFill>
                      <a:schemeClr val="accent1">
                        <a:lumMod val="40000"/>
                        <a:lumOff val="60000"/>
                      </a:schemeClr>
                    </a:solidFill>
                  </a:tcPr>
                </a:tc>
                <a:extLst>
                  <a:ext uri="{0D108BD9-81ED-4DB2-BD59-A6C34878D82A}">
                    <a16:rowId xmlns:a16="http://schemas.microsoft.com/office/drawing/2014/main" val="1978300633"/>
                  </a:ext>
                </a:extLst>
              </a:tr>
              <a:tr h="475004">
                <a:tc>
                  <a:txBody>
                    <a:bodyPr/>
                    <a:lstStyle/>
                    <a:p>
                      <a:r>
                        <a:rPr kumimoji="1" lang="ja-JP" altLang="en-US" sz="1500" b="0" dirty="0">
                          <a:latin typeface="BIZ UDゴシック" panose="020B0400000000000000" pitchFamily="49" charset="-128"/>
                          <a:ea typeface="BIZ UDゴシック" panose="020B0400000000000000" pitchFamily="49" charset="-128"/>
                        </a:rPr>
                        <a:t>泉州</a:t>
                      </a:r>
                    </a:p>
                  </a:txBody>
                  <a:tcPr marL="60070" marR="60070" marT="30035" marB="30035"/>
                </a:tc>
                <a:tc>
                  <a:txBody>
                    <a:bodyPr/>
                    <a:lstStyle/>
                    <a:p>
                      <a:pPr algn="ct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tc>
                <a:tc>
                  <a:txBody>
                    <a:bodyPr/>
                    <a:lstStyle/>
                    <a:p>
                      <a:pPr algn="just"/>
                      <a:r>
                        <a:rPr kumimoji="1" lang="ja-JP" altLang="en-US" sz="1500" b="0" u="none" dirty="0">
                          <a:latin typeface="BIZ UDゴシック" panose="020B0400000000000000" pitchFamily="49" charset="-128"/>
                          <a:ea typeface="BIZ UDゴシック" panose="020B0400000000000000" pitchFamily="49" charset="-128"/>
                        </a:rPr>
                        <a:t>市立岸和田市民病院（岸和田市）</a:t>
                      </a:r>
                    </a:p>
                  </a:txBody>
                  <a:tcPr marL="60070" marR="60070" marT="30035" marB="30035">
                    <a:solidFill>
                      <a:schemeClr val="accent1">
                        <a:lumMod val="20000"/>
                        <a:lumOff val="80000"/>
                      </a:schemeClr>
                    </a:solidFill>
                  </a:tcPr>
                </a:tc>
                <a:extLst>
                  <a:ext uri="{0D108BD9-81ED-4DB2-BD59-A6C34878D82A}">
                    <a16:rowId xmlns:a16="http://schemas.microsoft.com/office/drawing/2014/main" val="2825115099"/>
                  </a:ext>
                </a:extLst>
              </a:tr>
              <a:tr h="354933">
                <a:tc>
                  <a:txBody>
                    <a:bodyPr/>
                    <a:lstStyle/>
                    <a:p>
                      <a:r>
                        <a:rPr kumimoji="1" lang="ja-JP" altLang="en-US" sz="1500" b="0" dirty="0">
                          <a:latin typeface="BIZ UDゴシック" panose="020B0400000000000000" pitchFamily="49" charset="-128"/>
                          <a:ea typeface="BIZ UDゴシック" panose="020B0400000000000000" pitchFamily="49" charset="-128"/>
                        </a:rPr>
                        <a:t>堺市</a:t>
                      </a:r>
                    </a:p>
                  </a:txBody>
                  <a:tcPr marL="60070" marR="60070" marT="30035" marB="30035"/>
                </a:tc>
                <a:tc>
                  <a:txBody>
                    <a:bodyPr/>
                    <a:lstStyle/>
                    <a:p>
                      <a:pPr marL="85725" indent="-85725" algn="ctr"/>
                      <a:r>
                        <a:rPr kumimoji="1" lang="ja-JP" altLang="en-US" sz="1500" b="0" u="none" dirty="0">
                          <a:latin typeface="BIZ UDゴシック" panose="020B0400000000000000" pitchFamily="49" charset="-128"/>
                          <a:ea typeface="BIZ UDゴシック" panose="020B0400000000000000" pitchFamily="49" charset="-128"/>
                        </a:rPr>
                        <a:t>－</a:t>
                      </a:r>
                      <a:endParaRPr kumimoji="1" lang="en-US" altLang="ja-JP" sz="1500" b="0" u="none" dirty="0">
                        <a:latin typeface="BIZ UDゴシック" panose="020B0400000000000000" pitchFamily="49" charset="-128"/>
                        <a:ea typeface="BIZ UDゴシック" panose="020B0400000000000000" pitchFamily="49" charset="-128"/>
                      </a:endParaRPr>
                    </a:p>
                  </a:txBody>
                  <a:tcPr marL="60070" marR="60070" marT="30035" marB="30035"/>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a:t>
                      </a:r>
                    </a:p>
                  </a:txBody>
                  <a:tcPr marL="60070" marR="60070" marT="30035" marB="30035">
                    <a:solidFill>
                      <a:schemeClr val="accent1">
                        <a:lumMod val="40000"/>
                        <a:lumOff val="60000"/>
                      </a:schemeClr>
                    </a:solidFill>
                  </a:tcPr>
                </a:tc>
                <a:extLst>
                  <a:ext uri="{0D108BD9-81ED-4DB2-BD59-A6C34878D82A}">
                    <a16:rowId xmlns:a16="http://schemas.microsoft.com/office/drawing/2014/main" val="1984549377"/>
                  </a:ext>
                </a:extLst>
              </a:tr>
              <a:tr h="1292366">
                <a:tc>
                  <a:txBody>
                    <a:bodyPr/>
                    <a:lstStyle/>
                    <a:p>
                      <a:r>
                        <a:rPr kumimoji="1" lang="ja-JP" altLang="en-US" sz="1500" b="0" dirty="0">
                          <a:latin typeface="BIZ UDゴシック" panose="020B0400000000000000" pitchFamily="49" charset="-128"/>
                          <a:ea typeface="BIZ UDゴシック" panose="020B0400000000000000" pitchFamily="49" charset="-128"/>
                        </a:rPr>
                        <a:t>大阪市</a:t>
                      </a:r>
                    </a:p>
                  </a:txBody>
                  <a:tcPr marL="60070" marR="60070" marT="30035" marB="30035"/>
                </a:tc>
                <a:tc>
                  <a:txBody>
                    <a:bodyPr/>
                    <a:lstStyle/>
                    <a:p>
                      <a:pPr marL="85725" indent="-85725" algn="just"/>
                      <a:r>
                        <a:rPr kumimoji="1" lang="ja-JP" altLang="en-US" sz="1500" b="0" u="none" dirty="0">
                          <a:latin typeface="BIZ UDゴシック" panose="020B0400000000000000" pitchFamily="49" charset="-128"/>
                          <a:ea typeface="BIZ UDゴシック" panose="020B0400000000000000" pitchFamily="49" charset="-128"/>
                        </a:rPr>
                        <a:t>大阪赤十字病院（天王寺区）</a:t>
                      </a:r>
                      <a:endParaRPr kumimoji="1" lang="en-US" altLang="ja-JP" sz="1500" b="0" u="none" dirty="0">
                        <a:latin typeface="BIZ UDゴシック" panose="020B0400000000000000" pitchFamily="49" charset="-128"/>
                        <a:ea typeface="BIZ UDゴシック" panose="020B0400000000000000" pitchFamily="49" charset="-128"/>
                      </a:endParaRPr>
                    </a:p>
                  </a:txBody>
                  <a:tcPr marL="60070" marR="60070" marT="30035" marB="30035"/>
                </a:tc>
                <a:tc>
                  <a:txBody>
                    <a:bodyPr/>
                    <a:lstStyle/>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北野病院（北区）</a:t>
                      </a:r>
                      <a:endParaRPr kumimoji="1" lang="en-US" altLang="ja-JP" sz="1500" b="0" u="none" dirty="0">
                        <a:latin typeface="BIZ UDゴシック" panose="020B0400000000000000" pitchFamily="49" charset="-128"/>
                        <a:ea typeface="BIZ UDゴシック" panose="020B0400000000000000" pitchFamily="49"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大阪府済生会中津病院（北区）</a:t>
                      </a:r>
                      <a:endParaRPr kumimoji="1" lang="en-US" altLang="ja-JP" sz="1500" b="0" u="none" dirty="0">
                        <a:latin typeface="BIZ UDゴシック" panose="020B0400000000000000" pitchFamily="49" charset="-128"/>
                        <a:ea typeface="BIZ UDゴシック" panose="020B0400000000000000" pitchFamily="49"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住友病院（北区）</a:t>
                      </a:r>
                      <a:endParaRPr kumimoji="1" lang="en-US" altLang="ja-JP" sz="1500" b="0" u="none" dirty="0">
                        <a:latin typeface="BIZ UDゴシック" panose="020B0400000000000000" pitchFamily="49" charset="-128"/>
                        <a:ea typeface="BIZ UDゴシック" panose="020B0400000000000000" pitchFamily="49"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（独）地域医療機能推進機構大阪病院（福島区）</a:t>
                      </a:r>
                      <a:endParaRPr kumimoji="1" lang="en-US" altLang="ja-JP" sz="1500" b="0" u="none" dirty="0">
                        <a:latin typeface="BIZ UDゴシック" panose="020B0400000000000000" pitchFamily="49" charset="-128"/>
                        <a:ea typeface="BIZ UDゴシック" panose="020B0400000000000000" pitchFamily="49" charset="-128"/>
                      </a:endParaRPr>
                    </a:p>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500" b="0" u="none" dirty="0">
                          <a:latin typeface="BIZ UDゴシック" panose="020B0400000000000000" pitchFamily="49" charset="-128"/>
                          <a:ea typeface="BIZ UDゴシック" panose="020B0400000000000000" pitchFamily="49" charset="-128"/>
                        </a:rPr>
                        <a:t>大阪急性期・総合医療センター（住吉区）</a:t>
                      </a:r>
                    </a:p>
                  </a:txBody>
                  <a:tcPr marL="60070" marR="60070" marT="30035" marB="30035">
                    <a:solidFill>
                      <a:schemeClr val="accent1">
                        <a:lumMod val="20000"/>
                        <a:lumOff val="80000"/>
                      </a:schemeClr>
                    </a:solidFill>
                  </a:tcPr>
                </a:tc>
                <a:extLst>
                  <a:ext uri="{0D108BD9-81ED-4DB2-BD59-A6C34878D82A}">
                    <a16:rowId xmlns:a16="http://schemas.microsoft.com/office/drawing/2014/main" val="3133366344"/>
                  </a:ext>
                </a:extLst>
              </a:tr>
            </a:tbl>
          </a:graphicData>
        </a:graphic>
      </p:graphicFrame>
      <p:sp>
        <p:nvSpPr>
          <p:cNvPr id="6" name="タイトル 1"/>
          <p:cNvSpPr txBox="1">
            <a:spLocks/>
          </p:cNvSpPr>
          <p:nvPr/>
        </p:nvSpPr>
        <p:spPr>
          <a:xfrm>
            <a:off x="1" y="0"/>
            <a:ext cx="9143999" cy="681291"/>
          </a:xfrm>
          <a:prstGeom prst="rect">
            <a:avLst/>
          </a:prstGeom>
          <a:gradFill>
            <a:gsLst>
              <a:gs pos="34000">
                <a:schemeClr val="accent1"/>
              </a:gs>
              <a:gs pos="66000">
                <a:schemeClr val="accent1"/>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80094" tIns="40047" rIns="80094" bIns="40047"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0" lang="ja-JP" altLang="en-US" sz="1846" b="1" dirty="0">
                <a:solidFill>
                  <a:prstClr val="white"/>
                </a:solidFill>
                <a:latin typeface="BIZ UDゴシック" panose="020B0400000000000000" pitchFamily="49" charset="-128"/>
                <a:ea typeface="BIZ UDゴシック" panose="020B0400000000000000" pitchFamily="49" charset="-128"/>
              </a:rPr>
              <a:t>大阪府アレルギー疾患医療拠点病院・連携協力病院</a:t>
            </a:r>
            <a:endParaRPr lang="ja-JP" altLang="en-US" sz="1662" b="1" dirty="0">
              <a:solidFill>
                <a:schemeClr val="bg1"/>
              </a:solidFill>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id="{FED487B6-123A-42E8-9A10-5423D6F84B98}"/>
              </a:ext>
            </a:extLst>
          </p:cNvPr>
          <p:cNvSpPr>
            <a:spLocks noGrp="1"/>
          </p:cNvSpPr>
          <p:nvPr>
            <p:ph type="sldNum" sz="quarter" idx="12"/>
          </p:nvPr>
        </p:nvSpPr>
        <p:spPr/>
        <p:txBody>
          <a:bodyPr/>
          <a:lstStyle/>
          <a:p>
            <a:fld id="{E22FB35C-C36E-4FB4-AC57-2150716217DB}" type="slidenum">
              <a:rPr kumimoji="1" lang="ja-JP" altLang="en-US" smtClean="0"/>
              <a:t>12</a:t>
            </a:fld>
            <a:endParaRPr kumimoji="1" lang="ja-JP" altLang="en-US"/>
          </a:p>
        </p:txBody>
      </p:sp>
    </p:spTree>
    <p:extLst>
      <p:ext uri="{BB962C8B-B14F-4D97-AF65-F5344CB8AC3E}">
        <p14:creationId xmlns:p14="http://schemas.microsoft.com/office/powerpoint/2010/main" val="1643009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下矢印 11"/>
          <p:cNvSpPr/>
          <p:nvPr/>
        </p:nvSpPr>
        <p:spPr>
          <a:xfrm>
            <a:off x="3916619" y="4307528"/>
            <a:ext cx="559127" cy="447398"/>
          </a:xfrm>
          <a:prstGeom prst="downArrow">
            <a:avLst>
              <a:gd name="adj1" fmla="val 50000"/>
              <a:gd name="adj2" fmla="val 44958"/>
            </a:avLst>
          </a:prstGeom>
          <a:gradFill>
            <a:gsLst>
              <a:gs pos="0">
                <a:srgbClr val="FF6699"/>
              </a:gs>
              <a:gs pos="52000">
                <a:srgbClr val="FFCCFF"/>
              </a:gs>
              <a:gs pos="100000">
                <a:schemeClr val="bg1">
                  <a:alpha val="0"/>
                </a:schemeClr>
              </a:gs>
            </a:gsLst>
            <a:lin ang="16200000" scaled="1"/>
          </a:gra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961">
              <a:latin typeface="ＭＳ ゴシック" panose="020B0609070205080204" pitchFamily="49" charset="-128"/>
              <a:ea typeface="ＭＳ ゴシック" panose="020B0609070205080204"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95312759"/>
              </p:ext>
            </p:extLst>
          </p:nvPr>
        </p:nvGraphicFramePr>
        <p:xfrm>
          <a:off x="97971" y="1015804"/>
          <a:ext cx="8969828" cy="5160173"/>
        </p:xfrm>
        <a:graphic>
          <a:graphicData uri="http://schemas.openxmlformats.org/drawingml/2006/table">
            <a:tbl>
              <a:tblPr firstRow="1" bandRow="1">
                <a:tableStyleId>{21E4AEA4-8DFA-4A89-87EB-49C32662AFE0}</a:tableStyleId>
              </a:tblPr>
              <a:tblGrid>
                <a:gridCol w="952455">
                  <a:extLst>
                    <a:ext uri="{9D8B030D-6E8A-4147-A177-3AD203B41FA5}">
                      <a16:colId xmlns:a16="http://schemas.microsoft.com/office/drawing/2014/main" val="2155205540"/>
                    </a:ext>
                  </a:extLst>
                </a:gridCol>
                <a:gridCol w="4089249">
                  <a:extLst>
                    <a:ext uri="{9D8B030D-6E8A-4147-A177-3AD203B41FA5}">
                      <a16:colId xmlns:a16="http://schemas.microsoft.com/office/drawing/2014/main" val="2355145205"/>
                    </a:ext>
                  </a:extLst>
                </a:gridCol>
                <a:gridCol w="3928124">
                  <a:extLst>
                    <a:ext uri="{9D8B030D-6E8A-4147-A177-3AD203B41FA5}">
                      <a16:colId xmlns:a16="http://schemas.microsoft.com/office/drawing/2014/main" val="2146648810"/>
                    </a:ext>
                  </a:extLst>
                </a:gridCol>
              </a:tblGrid>
              <a:tr h="360645">
                <a:tc>
                  <a:txBody>
                    <a:bodyPr/>
                    <a:lstStyle/>
                    <a:p>
                      <a:endParaRPr kumimoji="1" lang="ja-JP" altLang="en-US" sz="1200" dirty="0">
                        <a:solidFill>
                          <a:sysClr val="windowText" lastClr="000000"/>
                        </a:solidFill>
                        <a:latin typeface="BIZ UDゴシック" panose="020B0400000000000000" pitchFamily="49" charset="-128"/>
                        <a:ea typeface="BIZ UDゴシック" panose="020B0400000000000000" pitchFamily="49" charset="-128"/>
                      </a:endParaRPr>
                    </a:p>
                  </a:txBody>
                  <a:tcPr marL="48807" marR="48807" marT="24404" marB="24404" anchor="ctr">
                    <a:solidFill>
                      <a:schemeClr val="accent2">
                        <a:lumMod val="40000"/>
                        <a:lumOff val="60000"/>
                      </a:schemeClr>
                    </a:solidFill>
                  </a:tcPr>
                </a:tc>
                <a:tc>
                  <a:txBody>
                    <a:bodyPr/>
                    <a:lstStyle/>
                    <a:p>
                      <a:pPr algn="ctr"/>
                      <a:r>
                        <a:rPr kumimoji="1" lang="ja-JP" altLang="en-US" sz="1600" b="0" u="none" dirty="0">
                          <a:solidFill>
                            <a:sysClr val="windowText" lastClr="000000"/>
                          </a:solidFill>
                          <a:latin typeface="BIZ UDゴシック" panose="020B0400000000000000" pitchFamily="49" charset="-128"/>
                          <a:ea typeface="BIZ UDゴシック" panose="020B0400000000000000" pitchFamily="49" charset="-128"/>
                        </a:rPr>
                        <a:t>大阪府アレルギー疾患医療</a:t>
                      </a:r>
                      <a:r>
                        <a:rPr kumimoji="1" lang="ja-JP" altLang="en-US" sz="1600" b="1" u="none" dirty="0">
                          <a:solidFill>
                            <a:sysClr val="windowText" lastClr="000000"/>
                          </a:solidFill>
                          <a:latin typeface="BIZ UDゴシック" panose="020B0400000000000000" pitchFamily="49" charset="-128"/>
                          <a:ea typeface="BIZ UDゴシック" panose="020B0400000000000000" pitchFamily="49" charset="-128"/>
                        </a:rPr>
                        <a:t>拠点病院</a:t>
                      </a:r>
                    </a:p>
                  </a:txBody>
                  <a:tcPr marL="48807" marR="48807" marT="24404" marB="24404" anchor="ctr">
                    <a:solidFill>
                      <a:schemeClr val="accent2">
                        <a:lumMod val="40000"/>
                        <a:lumOff val="60000"/>
                      </a:schemeClr>
                    </a:solidFill>
                  </a:tcPr>
                </a:tc>
                <a:tc>
                  <a:txBody>
                    <a:bodyPr/>
                    <a:lstStyle/>
                    <a:p>
                      <a:pPr algn="ctr"/>
                      <a:r>
                        <a:rPr kumimoji="1" lang="ja-JP" altLang="en-US" sz="1600" b="0" u="none" dirty="0">
                          <a:solidFill>
                            <a:sysClr val="windowText" lastClr="000000"/>
                          </a:solidFill>
                          <a:latin typeface="BIZ UDゴシック" panose="020B0400000000000000" pitchFamily="49" charset="-128"/>
                          <a:ea typeface="BIZ UDゴシック" panose="020B0400000000000000" pitchFamily="49" charset="-128"/>
                        </a:rPr>
                        <a:t>大阪府アレルギー疾患医療</a:t>
                      </a:r>
                      <a:r>
                        <a:rPr kumimoji="1" lang="ja-JP" altLang="en-US" sz="1600" b="1" u="none" dirty="0">
                          <a:solidFill>
                            <a:sysClr val="windowText" lastClr="000000"/>
                          </a:solidFill>
                          <a:latin typeface="BIZ UDゴシック" panose="020B0400000000000000" pitchFamily="49" charset="-128"/>
                          <a:ea typeface="BIZ UDゴシック" panose="020B0400000000000000" pitchFamily="49" charset="-128"/>
                        </a:rPr>
                        <a:t>連携協力病院</a:t>
                      </a:r>
                    </a:p>
                  </a:txBody>
                  <a:tcPr marL="48807" marR="48807" marT="24404" marB="24404" anchor="ctr">
                    <a:solidFill>
                      <a:schemeClr val="accent1">
                        <a:lumMod val="60000"/>
                        <a:lumOff val="40000"/>
                      </a:schemeClr>
                    </a:solidFill>
                  </a:tcPr>
                </a:tc>
                <a:extLst>
                  <a:ext uri="{0D108BD9-81ED-4DB2-BD59-A6C34878D82A}">
                    <a16:rowId xmlns:a16="http://schemas.microsoft.com/office/drawing/2014/main" val="650638079"/>
                  </a:ext>
                </a:extLst>
              </a:tr>
              <a:tr h="479787">
                <a:tc>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marL="48807" marR="48807" marT="24404" marB="2440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sng" dirty="0">
                          <a:latin typeface="BIZ UDゴシック" panose="020B0400000000000000" pitchFamily="49" charset="-128"/>
                          <a:ea typeface="BIZ UDゴシック" panose="020B0400000000000000" pitchFamily="49" charset="-128"/>
                        </a:rPr>
                        <a:t>府のアレルギー疾患対策の中心的役割</a:t>
                      </a:r>
                      <a:r>
                        <a:rPr kumimoji="1" lang="ja-JP" altLang="en-US" sz="1200" dirty="0">
                          <a:latin typeface="BIZ UDゴシック" panose="020B0400000000000000" pitchFamily="49" charset="-128"/>
                          <a:ea typeface="BIZ UDゴシック" panose="020B0400000000000000" pitchFamily="49" charset="-128"/>
                        </a:rPr>
                        <a:t>を担い、以下の事業を府と協力して実施</a:t>
                      </a:r>
                    </a:p>
                  </a:txBody>
                  <a:tcPr marL="48807" marR="48807" marT="24404" marB="24404" anchor="ctr"/>
                </a:tc>
                <a:tc>
                  <a:txBody>
                    <a:bodyPr/>
                    <a:lstStyle/>
                    <a:p>
                      <a:r>
                        <a:rPr kumimoji="1" lang="ja-JP" altLang="en-US" sz="1200" b="1" u="sng" dirty="0">
                          <a:latin typeface="BIZ UDゴシック" panose="020B0400000000000000" pitchFamily="49" charset="-128"/>
                          <a:ea typeface="BIZ UDゴシック" panose="020B0400000000000000" pitchFamily="49" charset="-128"/>
                        </a:rPr>
                        <a:t>拠点病院、府と連携</a:t>
                      </a:r>
                      <a:r>
                        <a:rPr kumimoji="1" lang="ja-JP" altLang="en-US" sz="1200" dirty="0">
                          <a:latin typeface="BIZ UDゴシック" panose="020B0400000000000000" pitchFamily="49" charset="-128"/>
                          <a:ea typeface="BIZ UDゴシック" panose="020B0400000000000000" pitchFamily="49" charset="-128"/>
                        </a:rPr>
                        <a:t>し、以下の事業を実施</a:t>
                      </a:r>
                      <a:endParaRPr kumimoji="1" lang="en-US" altLang="ja-JP" sz="1200" dirty="0">
                        <a:latin typeface="BIZ UDゴシック" panose="020B0400000000000000" pitchFamily="49" charset="-128"/>
                        <a:ea typeface="BIZ UDゴシック" panose="020B0400000000000000" pitchFamily="49" charset="-128"/>
                      </a:endParaRPr>
                    </a:p>
                  </a:txBody>
                  <a:tcPr marL="48807" marR="48807" marT="24404" marB="24404" anchor="ctr">
                    <a:solidFill>
                      <a:schemeClr val="accent1">
                        <a:lumMod val="40000"/>
                        <a:lumOff val="60000"/>
                      </a:schemeClr>
                    </a:solidFill>
                  </a:tcPr>
                </a:tc>
                <a:extLst>
                  <a:ext uri="{0D108BD9-81ED-4DB2-BD59-A6C34878D82A}">
                    <a16:rowId xmlns:a16="http://schemas.microsoft.com/office/drawing/2014/main" val="364140827"/>
                  </a:ext>
                </a:extLst>
              </a:tr>
              <a:tr h="1235307">
                <a:tc>
                  <a:txBody>
                    <a:bodyPr/>
                    <a:lstStyle/>
                    <a:p>
                      <a:r>
                        <a:rPr kumimoji="1" lang="ja-JP" altLang="en-US" sz="1200" dirty="0">
                          <a:latin typeface="BIZ UDゴシック" panose="020B0400000000000000" pitchFamily="49" charset="-128"/>
                          <a:ea typeface="BIZ UDゴシック" panose="020B0400000000000000" pitchFamily="49" charset="-128"/>
                        </a:rPr>
                        <a:t>①診療</a:t>
                      </a:r>
                    </a:p>
                  </a:txBody>
                  <a:tcPr marL="48807" marR="48807" marT="24404" marB="24404"/>
                </a:tc>
                <a:tc>
                  <a:txBody>
                    <a:bodyPr/>
                    <a:lstStyle/>
                    <a:p>
                      <a:pPr marL="174625" indent="-174625" algn="just"/>
                      <a:r>
                        <a:rPr kumimoji="1" lang="ja-JP" altLang="en-US" sz="1200" dirty="0">
                          <a:latin typeface="BIZ UDゴシック" panose="020B0400000000000000" pitchFamily="49" charset="-128"/>
                          <a:ea typeface="BIZ UDゴシック" panose="020B0400000000000000" pitchFamily="49" charset="-128"/>
                        </a:rPr>
                        <a:t>・</a:t>
                      </a:r>
                      <a:r>
                        <a:rPr kumimoji="1" lang="ja-JP" altLang="en-US" sz="1200" u="sng" dirty="0">
                          <a:latin typeface="BIZ UDゴシック" panose="020B0400000000000000" pitchFamily="49" charset="-128"/>
                          <a:ea typeface="BIZ UDゴシック" panose="020B0400000000000000" pitchFamily="49" charset="-128"/>
                        </a:rPr>
                        <a:t>各診療科が連携</a:t>
                      </a:r>
                      <a:r>
                        <a:rPr kumimoji="1" lang="ja-JP" altLang="en-US" sz="1200" dirty="0">
                          <a:latin typeface="BIZ UDゴシック" panose="020B0400000000000000" pitchFamily="49" charset="-128"/>
                          <a:ea typeface="BIZ UDゴシック" panose="020B0400000000000000" pitchFamily="49" charset="-128"/>
                        </a:rPr>
                        <a:t>して、診断が困難な症例や標準的治療では病態が安定化しない重症及び難治性アレルギー疾患患者に対し診断・治療・管理を実施</a:t>
                      </a:r>
                    </a:p>
                    <a:p>
                      <a:pPr marL="174625" indent="-174625" algn="just"/>
                      <a:r>
                        <a:rPr kumimoji="1" lang="ja-JP" altLang="en-US" sz="1200" dirty="0">
                          <a:latin typeface="BIZ UDゴシック" panose="020B0400000000000000" pitchFamily="49" charset="-128"/>
                          <a:ea typeface="BIZ UDゴシック" panose="020B0400000000000000" pitchFamily="49" charset="-128"/>
                        </a:rPr>
                        <a:t>・その他、複数診療科での症例検討会、患者に対するスキンケア指導・治療薬の服薬指導・栄養指導の実施、エピペン講習会の実施</a:t>
                      </a:r>
                    </a:p>
                  </a:txBody>
                  <a:tcPr marL="48807" marR="48807" marT="24404" marB="24404"/>
                </a:tc>
                <a:tc>
                  <a:txBody>
                    <a:bodyPr/>
                    <a:lstStyle/>
                    <a:p>
                      <a:pPr marL="93663" indent="-93663" algn="just"/>
                      <a:r>
                        <a:rPr kumimoji="1" lang="ja-JP" altLang="en-US" sz="1200" b="0" dirty="0">
                          <a:latin typeface="BIZ UDゴシック" panose="020B0400000000000000" pitchFamily="49" charset="-128"/>
                          <a:ea typeface="BIZ UDゴシック" panose="020B0400000000000000" pitchFamily="49" charset="-128"/>
                        </a:rPr>
                        <a:t>・特定の診療科において、</a:t>
                      </a:r>
                      <a:r>
                        <a:rPr kumimoji="1" lang="ja-JP" altLang="en-US" sz="1200" b="1" u="sng" dirty="0">
                          <a:latin typeface="BIZ UDゴシック" panose="020B0400000000000000" pitchFamily="49" charset="-128"/>
                          <a:ea typeface="BIZ UDゴシック" panose="020B0400000000000000" pitchFamily="49" charset="-128"/>
                        </a:rPr>
                        <a:t>拠点病院と連携</a:t>
                      </a:r>
                      <a:r>
                        <a:rPr kumimoji="1" lang="ja-JP" altLang="en-US" sz="1200" dirty="0">
                          <a:latin typeface="BIZ UDゴシック" panose="020B0400000000000000" pitchFamily="49" charset="-128"/>
                          <a:ea typeface="BIZ UDゴシック" panose="020B0400000000000000" pitchFamily="49" charset="-128"/>
                        </a:rPr>
                        <a:t>して、診断が困難な症例や標準的治療では病態が安定化しない重症及び難治性アレルギー疾患患者に対し診断・治療・管理を実施</a:t>
                      </a:r>
                    </a:p>
                  </a:txBody>
                  <a:tcPr marL="48807" marR="48807" marT="24404" marB="24404">
                    <a:solidFill>
                      <a:schemeClr val="accent1">
                        <a:lumMod val="20000"/>
                        <a:lumOff val="80000"/>
                      </a:schemeClr>
                    </a:solidFill>
                  </a:tcPr>
                </a:tc>
                <a:extLst>
                  <a:ext uri="{0D108BD9-81ED-4DB2-BD59-A6C34878D82A}">
                    <a16:rowId xmlns:a16="http://schemas.microsoft.com/office/drawing/2014/main" val="1216738611"/>
                  </a:ext>
                </a:extLst>
              </a:tr>
              <a:tr h="1253746">
                <a:tc>
                  <a:txBody>
                    <a:bodyPr/>
                    <a:lstStyle/>
                    <a:p>
                      <a:r>
                        <a:rPr kumimoji="1" lang="ja-JP" altLang="en-US" sz="1200" dirty="0">
                          <a:latin typeface="BIZ UDゴシック" panose="020B0400000000000000" pitchFamily="49" charset="-128"/>
                          <a:ea typeface="BIZ UDゴシック" panose="020B0400000000000000" pitchFamily="49" charset="-128"/>
                        </a:rPr>
                        <a:t>➁情報提供</a:t>
                      </a:r>
                    </a:p>
                  </a:txBody>
                  <a:tcPr marL="48807" marR="48807" marT="24404" marB="24404"/>
                </a:tc>
                <a:tc>
                  <a:txBody>
                    <a:bodyPr/>
                    <a:lstStyle/>
                    <a:p>
                      <a:pPr algn="just"/>
                      <a:r>
                        <a:rPr kumimoji="1" lang="ja-JP" altLang="en-US" sz="1200" dirty="0">
                          <a:latin typeface="BIZ UDゴシック" panose="020B0400000000000000" pitchFamily="49" charset="-128"/>
                          <a:ea typeface="BIZ UDゴシック" panose="020B0400000000000000" pitchFamily="49" charset="-128"/>
                        </a:rPr>
                        <a:t>・患者、家族に対する講演会の</a:t>
                      </a:r>
                      <a:r>
                        <a:rPr kumimoji="1" lang="ja-JP" altLang="en-US" sz="1200" u="sng" dirty="0">
                          <a:latin typeface="BIZ UDゴシック" panose="020B0400000000000000" pitchFamily="49" charset="-128"/>
                          <a:ea typeface="BIZ UDゴシック" panose="020B0400000000000000" pitchFamily="49" charset="-128"/>
                        </a:rPr>
                        <a:t>定期的な実施</a:t>
                      </a:r>
                      <a:endParaRPr kumimoji="1" lang="en-US" altLang="ja-JP" sz="1200" u="sng" dirty="0">
                        <a:latin typeface="BIZ UDゴシック" panose="020B0400000000000000" pitchFamily="49" charset="-128"/>
                        <a:ea typeface="BIZ UDゴシック" panose="020B0400000000000000" pitchFamily="49" charset="-128"/>
                      </a:endParaRPr>
                    </a:p>
                    <a:p>
                      <a:pPr algn="just"/>
                      <a:endParaRPr kumimoji="1" lang="en-US" altLang="ja-JP" sz="1200" dirty="0">
                        <a:latin typeface="BIZ UDゴシック" panose="020B0400000000000000" pitchFamily="49" charset="-128"/>
                        <a:ea typeface="BIZ UDゴシック" panose="020B0400000000000000" pitchFamily="49" charset="-128"/>
                      </a:endParaRPr>
                    </a:p>
                    <a:p>
                      <a:pPr algn="just"/>
                      <a:r>
                        <a:rPr kumimoji="1" lang="ja-JP" altLang="en-US" sz="1200" dirty="0">
                          <a:latin typeface="BIZ UDゴシック" panose="020B0400000000000000" pitchFamily="49" charset="-128"/>
                          <a:ea typeface="BIZ UDゴシック" panose="020B0400000000000000" pitchFamily="49" charset="-128"/>
                        </a:rPr>
                        <a:t>・府、市町村等と連携した</a:t>
                      </a:r>
                      <a:r>
                        <a:rPr kumimoji="1" lang="ja-JP" altLang="en-US" sz="1200" u="none" dirty="0">
                          <a:latin typeface="BIZ UDゴシック" panose="020B0400000000000000" pitchFamily="49" charset="-128"/>
                          <a:ea typeface="BIZ UDゴシック" panose="020B0400000000000000" pitchFamily="49" charset="-128"/>
                        </a:rPr>
                        <a:t>普及・啓発事業の</a:t>
                      </a:r>
                      <a:r>
                        <a:rPr kumimoji="1" lang="ja-JP" altLang="en-US" sz="1200" u="sng" dirty="0">
                          <a:latin typeface="BIZ UDゴシック" panose="020B0400000000000000" pitchFamily="49" charset="-128"/>
                          <a:ea typeface="BIZ UDゴシック" panose="020B0400000000000000" pitchFamily="49" charset="-128"/>
                        </a:rPr>
                        <a:t>実施</a:t>
                      </a:r>
                      <a:endParaRPr kumimoji="1" lang="en-US" altLang="ja-JP" sz="1200" u="sng" dirty="0">
                        <a:latin typeface="BIZ UDゴシック" panose="020B0400000000000000" pitchFamily="49" charset="-128"/>
                        <a:ea typeface="BIZ UDゴシック" panose="020B0400000000000000" pitchFamily="49" charset="-128"/>
                      </a:endParaRPr>
                    </a:p>
                    <a:p>
                      <a:pPr algn="just"/>
                      <a:endParaRPr kumimoji="1" lang="ja-JP" altLang="en-US" sz="1200" dirty="0">
                        <a:latin typeface="BIZ UDゴシック" panose="020B0400000000000000" pitchFamily="49" charset="-128"/>
                        <a:ea typeface="BIZ UDゴシック" panose="020B0400000000000000" pitchFamily="49" charset="-128"/>
                      </a:endParaRPr>
                    </a:p>
                    <a:p>
                      <a:pPr algn="just"/>
                      <a:r>
                        <a:rPr kumimoji="1" lang="ja-JP" altLang="en-US" sz="1200" dirty="0">
                          <a:latin typeface="BIZ UDゴシック" panose="020B0400000000000000" pitchFamily="49" charset="-128"/>
                          <a:ea typeface="BIZ UDゴシック" panose="020B0400000000000000" pitchFamily="49" charset="-128"/>
                        </a:rPr>
                        <a:t>・地域医療機関に</a:t>
                      </a:r>
                      <a:r>
                        <a:rPr kumimoji="1" lang="ja-JP" altLang="en-US" sz="1200" u="none" dirty="0">
                          <a:latin typeface="BIZ UDゴシック" panose="020B0400000000000000" pitchFamily="49" charset="-128"/>
                          <a:ea typeface="BIZ UDゴシック" panose="020B0400000000000000" pitchFamily="49" charset="-128"/>
                        </a:rPr>
                        <a:t>対する情報提供</a:t>
                      </a:r>
                    </a:p>
                    <a:p>
                      <a:pPr algn="just"/>
                      <a:r>
                        <a:rPr kumimoji="1" lang="ja-JP" altLang="en-US" sz="1200" u="none" dirty="0">
                          <a:latin typeface="BIZ UDゴシック" panose="020B0400000000000000" pitchFamily="49" charset="-128"/>
                          <a:ea typeface="BIZ UDゴシック" panose="020B0400000000000000" pitchFamily="49" charset="-128"/>
                        </a:rPr>
                        <a:t>・広告媒体を通じた普及・啓発・情報提供</a:t>
                      </a:r>
                    </a:p>
                  </a:txBody>
                  <a:tcPr marL="48807" marR="48807" marT="24404" marB="24404"/>
                </a:tc>
                <a:tc>
                  <a:txBody>
                    <a:bodyPr/>
                    <a:lstStyle/>
                    <a:p>
                      <a:pPr marL="174625" marR="0" lvl="0" indent="-174625" algn="ju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・拠点病院が行う患者、家族に対する講演会への、</a:t>
                      </a:r>
                      <a:r>
                        <a:rPr kumimoji="1" lang="ja-JP" altLang="en-US" sz="1200" u="sng" dirty="0">
                          <a:latin typeface="BIZ UDゴシック" panose="020B0400000000000000" pitchFamily="49" charset="-128"/>
                          <a:ea typeface="BIZ UDゴシック" panose="020B0400000000000000" pitchFamily="49" charset="-128"/>
                        </a:rPr>
                        <a:t>参画・協力</a:t>
                      </a:r>
                    </a:p>
                    <a:p>
                      <a:pPr marL="174625" indent="-174625" algn="just"/>
                      <a:r>
                        <a:rPr kumimoji="1" lang="ja-JP" altLang="en-US" sz="1200" dirty="0">
                          <a:latin typeface="BIZ UDゴシック" panose="020B0400000000000000" pitchFamily="49" charset="-128"/>
                          <a:ea typeface="BIZ UDゴシック" panose="020B0400000000000000" pitchFamily="49" charset="-128"/>
                        </a:rPr>
                        <a:t>・拠点病院が府や市町村等と連携して実施する普及・啓発事業への、</a:t>
                      </a:r>
                      <a:r>
                        <a:rPr kumimoji="1" lang="ja-JP" altLang="en-US" sz="1200" u="sng" dirty="0">
                          <a:latin typeface="BIZ UDゴシック" panose="020B0400000000000000" pitchFamily="49" charset="-128"/>
                          <a:ea typeface="BIZ UDゴシック" panose="020B0400000000000000" pitchFamily="49" charset="-128"/>
                        </a:rPr>
                        <a:t>参画・協力</a:t>
                      </a:r>
                    </a:p>
                    <a:p>
                      <a:pPr marL="174625" indent="-174625" algn="just"/>
                      <a:r>
                        <a:rPr kumimoji="1" lang="ja-JP" altLang="en-US" sz="1200" dirty="0">
                          <a:latin typeface="BIZ UDゴシック" panose="020B0400000000000000" pitchFamily="49" charset="-128"/>
                          <a:ea typeface="BIZ UDゴシック" panose="020B0400000000000000" pitchFamily="49" charset="-128"/>
                        </a:rPr>
                        <a:t>・地域医療機関に対する情報提供</a:t>
                      </a:r>
                    </a:p>
                    <a:p>
                      <a:pPr marL="174625" indent="-174625" algn="just"/>
                      <a:r>
                        <a:rPr kumimoji="1" lang="ja-JP" altLang="en-US" sz="1200" dirty="0">
                          <a:latin typeface="BIZ UDゴシック" panose="020B0400000000000000" pitchFamily="49" charset="-128"/>
                          <a:ea typeface="BIZ UDゴシック" panose="020B0400000000000000" pitchFamily="49" charset="-128"/>
                        </a:rPr>
                        <a:t>・広告媒体を通じた普及・啓発・情報提供</a:t>
                      </a:r>
                    </a:p>
                  </a:txBody>
                  <a:tcPr marL="48807" marR="48807" marT="24404" marB="24404">
                    <a:solidFill>
                      <a:schemeClr val="accent1">
                        <a:lumMod val="40000"/>
                        <a:lumOff val="60000"/>
                      </a:schemeClr>
                    </a:solidFill>
                  </a:tcPr>
                </a:tc>
                <a:extLst>
                  <a:ext uri="{0D108BD9-81ED-4DB2-BD59-A6C34878D82A}">
                    <a16:rowId xmlns:a16="http://schemas.microsoft.com/office/drawing/2014/main" val="4098542015"/>
                  </a:ext>
                </a:extLst>
              </a:tr>
              <a:tr h="528256">
                <a:tc>
                  <a:txBody>
                    <a:bodyPr/>
                    <a:lstStyle/>
                    <a:p>
                      <a:r>
                        <a:rPr kumimoji="1" lang="ja-JP" altLang="en-US" sz="1200" dirty="0">
                          <a:latin typeface="BIZ UDゴシック" panose="020B0400000000000000" pitchFamily="49" charset="-128"/>
                          <a:ea typeface="BIZ UDゴシック" panose="020B0400000000000000" pitchFamily="49" charset="-128"/>
                        </a:rPr>
                        <a:t>③人材育成</a:t>
                      </a:r>
                    </a:p>
                  </a:txBody>
                  <a:tcPr marL="48807" marR="48807" marT="24404" marB="24404"/>
                </a:tc>
                <a:tc>
                  <a:txBody>
                    <a:bodyPr/>
                    <a:lstStyle/>
                    <a:p>
                      <a:pPr algn="just"/>
                      <a:r>
                        <a:rPr kumimoji="1" lang="ja-JP" altLang="en-US" sz="1200" dirty="0">
                          <a:latin typeface="BIZ UDゴシック" panose="020B0400000000000000" pitchFamily="49" charset="-128"/>
                          <a:ea typeface="BIZ UDゴシック" panose="020B0400000000000000" pitchFamily="49" charset="-128"/>
                        </a:rPr>
                        <a:t>医療従事者、保健師、栄養士、学校・児童福祉施設職員などに対する研修や講習の</a:t>
                      </a:r>
                      <a:r>
                        <a:rPr kumimoji="1" lang="ja-JP" altLang="en-US" sz="1200" u="sng" dirty="0">
                          <a:latin typeface="BIZ UDゴシック" panose="020B0400000000000000" pitchFamily="49" charset="-128"/>
                          <a:ea typeface="BIZ UDゴシック" panose="020B0400000000000000" pitchFamily="49" charset="-128"/>
                        </a:rPr>
                        <a:t>実施</a:t>
                      </a:r>
                      <a:endParaRPr kumimoji="1" lang="en-US" altLang="ja-JP" sz="1200" u="sng" dirty="0">
                        <a:latin typeface="BIZ UDゴシック" panose="020B0400000000000000" pitchFamily="49" charset="-128"/>
                        <a:ea typeface="BIZ UDゴシック" panose="020B0400000000000000" pitchFamily="49" charset="-128"/>
                      </a:endParaRPr>
                    </a:p>
                  </a:txBody>
                  <a:tcPr marL="48807" marR="48807" marT="24404" marB="24404"/>
                </a:tc>
                <a:tc>
                  <a:txBody>
                    <a:bodyPr/>
                    <a:lstStyle/>
                    <a:p>
                      <a:pPr algn="just"/>
                      <a:r>
                        <a:rPr kumimoji="1" lang="ja-JP" altLang="en-US" sz="1200" dirty="0">
                          <a:latin typeface="BIZ UDゴシック" panose="020B0400000000000000" pitchFamily="49" charset="-128"/>
                          <a:ea typeface="BIZ UDゴシック" panose="020B0400000000000000" pitchFamily="49" charset="-128"/>
                        </a:rPr>
                        <a:t>拠点病院が実施する、医療従事者、保健師、栄養士、学校・児童福祉施設職員などに対する研修への</a:t>
                      </a:r>
                      <a:r>
                        <a:rPr kumimoji="1" lang="ja-JP" altLang="en-US" sz="1200" u="sng" dirty="0">
                          <a:latin typeface="BIZ UDゴシック" panose="020B0400000000000000" pitchFamily="49" charset="-128"/>
                          <a:ea typeface="BIZ UDゴシック" panose="020B0400000000000000" pitchFamily="49" charset="-128"/>
                        </a:rPr>
                        <a:t>参画、協力</a:t>
                      </a:r>
                    </a:p>
                  </a:txBody>
                  <a:tcPr marL="48807" marR="48807" marT="24404" marB="24404">
                    <a:solidFill>
                      <a:schemeClr val="accent1">
                        <a:lumMod val="20000"/>
                        <a:lumOff val="80000"/>
                      </a:schemeClr>
                    </a:solidFill>
                  </a:tcPr>
                </a:tc>
                <a:extLst>
                  <a:ext uri="{0D108BD9-81ED-4DB2-BD59-A6C34878D82A}">
                    <a16:rowId xmlns:a16="http://schemas.microsoft.com/office/drawing/2014/main" val="1978300633"/>
                  </a:ext>
                </a:extLst>
              </a:tr>
              <a:tr h="479787">
                <a:tc>
                  <a:txBody>
                    <a:bodyPr/>
                    <a:lstStyle/>
                    <a:p>
                      <a:r>
                        <a:rPr kumimoji="1" lang="ja-JP" altLang="en-US" sz="1200" dirty="0">
                          <a:latin typeface="BIZ UDゴシック" panose="020B0400000000000000" pitchFamily="49" charset="-128"/>
                          <a:ea typeface="BIZ UDゴシック" panose="020B0400000000000000" pitchFamily="49" charset="-128"/>
                        </a:rPr>
                        <a:t>④研究</a:t>
                      </a:r>
                    </a:p>
                  </a:txBody>
                  <a:tcPr marL="48807" marR="48807" marT="24404" marB="24404"/>
                </a:tc>
                <a:tc>
                  <a:txBody>
                    <a:bodyPr/>
                    <a:lstStyle/>
                    <a:p>
                      <a:pPr algn="just"/>
                      <a:r>
                        <a:rPr kumimoji="1" lang="ja-JP" altLang="en-US" sz="1200" dirty="0">
                          <a:latin typeface="BIZ UDゴシック" panose="020B0400000000000000" pitchFamily="49" charset="-128"/>
                          <a:ea typeface="BIZ UDゴシック" panose="020B0400000000000000" pitchFamily="49" charset="-128"/>
                        </a:rPr>
                        <a:t>府におけるアレルギー疾患の実情把握のための調査・分析、全国的な疫学調査等への協力</a:t>
                      </a:r>
                    </a:p>
                  </a:txBody>
                  <a:tcPr marL="48807" marR="48807" marT="24404" marB="24404"/>
                </a:tc>
                <a:tc>
                  <a:txBody>
                    <a:bodyPr/>
                    <a:lstStyle/>
                    <a:p>
                      <a:pPr algn="just"/>
                      <a:r>
                        <a:rPr kumimoji="1" lang="ja-JP" altLang="en-US" sz="1200" dirty="0">
                          <a:latin typeface="BIZ UDゴシック" panose="020B0400000000000000" pitchFamily="49" charset="-128"/>
                          <a:ea typeface="BIZ UDゴシック" panose="020B0400000000000000" pitchFamily="49" charset="-128"/>
                        </a:rPr>
                        <a:t>府におけるアレルギー疾患の実情把握のための調査・分析、全国的な疫学調査等への協力</a:t>
                      </a:r>
                    </a:p>
                  </a:txBody>
                  <a:tcPr marL="48807" marR="48807" marT="24404" marB="24404">
                    <a:solidFill>
                      <a:schemeClr val="accent1">
                        <a:lumMod val="40000"/>
                        <a:lumOff val="60000"/>
                      </a:schemeClr>
                    </a:solidFill>
                  </a:tcPr>
                </a:tc>
                <a:extLst>
                  <a:ext uri="{0D108BD9-81ED-4DB2-BD59-A6C34878D82A}">
                    <a16:rowId xmlns:a16="http://schemas.microsoft.com/office/drawing/2014/main" val="2825115099"/>
                  </a:ext>
                </a:extLst>
              </a:tr>
              <a:tr h="822645">
                <a:tc>
                  <a:txBody>
                    <a:bodyPr/>
                    <a:lstStyle/>
                    <a:p>
                      <a:r>
                        <a:rPr kumimoji="1" lang="ja-JP" altLang="en-US" sz="1200" dirty="0">
                          <a:latin typeface="BIZ UDゴシック" panose="020B0400000000000000" pitchFamily="49" charset="-128"/>
                          <a:ea typeface="BIZ UDゴシック" panose="020B0400000000000000" pitchFamily="49" charset="-128"/>
                        </a:rPr>
                        <a:t>⑤その他</a:t>
                      </a:r>
                    </a:p>
                  </a:txBody>
                  <a:tcPr marL="48807" marR="48807" marT="24404" marB="24404"/>
                </a:tc>
                <a:tc>
                  <a:txBody>
                    <a:bodyPr/>
                    <a:lstStyle/>
                    <a:p>
                      <a:pPr marL="85725" indent="-85725" algn="just"/>
                      <a:r>
                        <a:rPr kumimoji="1" lang="ja-JP" altLang="en-US" sz="1200" dirty="0">
                          <a:latin typeface="BIZ UDゴシック" panose="020B0400000000000000" pitchFamily="49" charset="-128"/>
                          <a:ea typeface="BIZ UDゴシック" panose="020B0400000000000000" pitchFamily="49" charset="-128"/>
                        </a:rPr>
                        <a:t>・学校や児童福祉施設等が抱えるアレルギー疾患に関する諸問題に対し、市町村教委や市町村関係部署に対する、医学的見地からの助言・支援</a:t>
                      </a:r>
                      <a:endParaRPr kumimoji="1" lang="en-US" altLang="ja-JP" sz="1200" dirty="0">
                        <a:latin typeface="BIZ UDゴシック" panose="020B0400000000000000" pitchFamily="49" charset="-128"/>
                        <a:ea typeface="BIZ UDゴシック" panose="020B0400000000000000" pitchFamily="49" charset="-128"/>
                      </a:endParaRPr>
                    </a:p>
                  </a:txBody>
                  <a:tcPr marL="48807" marR="48807" marT="24404" marB="24404"/>
                </a:tc>
                <a:tc>
                  <a:txBody>
                    <a:bodyPr/>
                    <a:lstStyle/>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・学校や児童福祉施設等が抱えるアレルギー疾患に関する諸問題に対し、市町村教委や市町村関係部署に対する、医学的見地からの助言・支援</a:t>
                      </a:r>
                    </a:p>
                  </a:txBody>
                  <a:tcPr marL="48807" marR="48807" marT="24404" marB="24404">
                    <a:solidFill>
                      <a:schemeClr val="accent1">
                        <a:lumMod val="20000"/>
                        <a:lumOff val="80000"/>
                      </a:schemeClr>
                    </a:solidFill>
                  </a:tcPr>
                </a:tc>
                <a:extLst>
                  <a:ext uri="{0D108BD9-81ED-4DB2-BD59-A6C34878D82A}">
                    <a16:rowId xmlns:a16="http://schemas.microsoft.com/office/drawing/2014/main" val="3133366344"/>
                  </a:ext>
                </a:extLst>
              </a:tr>
            </a:tbl>
          </a:graphicData>
        </a:graphic>
      </p:graphicFrame>
      <p:sp>
        <p:nvSpPr>
          <p:cNvPr id="6" name="タイトル 1"/>
          <p:cNvSpPr txBox="1">
            <a:spLocks/>
          </p:cNvSpPr>
          <p:nvPr/>
        </p:nvSpPr>
        <p:spPr>
          <a:xfrm>
            <a:off x="0" y="0"/>
            <a:ext cx="9144000" cy="562365"/>
          </a:xfrm>
          <a:prstGeom prst="rect">
            <a:avLst/>
          </a:prstGeom>
          <a:gradFill>
            <a:gsLst>
              <a:gs pos="34000">
                <a:srgbClr val="0000CC"/>
              </a:gs>
              <a:gs pos="66000">
                <a:srgbClr val="0000CC"/>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0" lang="ja-JP" altLang="en-US" sz="1800" b="1" dirty="0">
                <a:solidFill>
                  <a:prstClr val="white"/>
                </a:solidFill>
                <a:latin typeface="BIZ UDゴシック" panose="020B0400000000000000" pitchFamily="49" charset="-128"/>
                <a:ea typeface="BIZ UDゴシック" panose="020B0400000000000000" pitchFamily="49" charset="-128"/>
              </a:rPr>
              <a:t>大阪府アレルギー疾患医療拠点病院・連携協力病院の役割</a:t>
            </a:r>
            <a:endParaRPr lang="ja-JP" altLang="en-US" sz="1500" b="1" dirty="0">
              <a:solidFill>
                <a:schemeClr val="bg1"/>
              </a:solidFill>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CAE83417-9FBB-4DFD-9779-8493AE0B7804}"/>
              </a:ext>
            </a:extLst>
          </p:cNvPr>
          <p:cNvSpPr txBox="1"/>
          <p:nvPr/>
        </p:nvSpPr>
        <p:spPr>
          <a:xfrm>
            <a:off x="624863" y="784972"/>
            <a:ext cx="3638549" cy="230832"/>
          </a:xfrm>
          <a:prstGeom prst="rect">
            <a:avLst/>
          </a:prstGeom>
          <a:noFill/>
        </p:spPr>
        <p:txBody>
          <a:bodyPr wrap="square" rtlCol="0">
            <a:spAutoFit/>
          </a:bodyPr>
          <a:lstStyle/>
          <a:p>
            <a:r>
              <a:rPr kumimoji="1" lang="ja-JP" altLang="en-US" sz="900" dirty="0"/>
              <a:t>大阪府アレルギー疾患医療拠点病院等選定基準・要綱を基に整理</a:t>
            </a:r>
          </a:p>
        </p:txBody>
      </p:sp>
      <p:sp>
        <p:nvSpPr>
          <p:cNvPr id="4" name="スライド番号プレースホルダー 3">
            <a:extLst>
              <a:ext uri="{FF2B5EF4-FFF2-40B4-BE49-F238E27FC236}">
                <a16:creationId xmlns:a16="http://schemas.microsoft.com/office/drawing/2014/main" id="{A3676091-C608-40BC-AA3F-17A3E99BE5E4}"/>
              </a:ext>
            </a:extLst>
          </p:cNvPr>
          <p:cNvSpPr>
            <a:spLocks noGrp="1"/>
          </p:cNvSpPr>
          <p:nvPr>
            <p:ph type="sldNum" sz="quarter" idx="12"/>
          </p:nvPr>
        </p:nvSpPr>
        <p:spPr/>
        <p:txBody>
          <a:bodyPr/>
          <a:lstStyle/>
          <a:p>
            <a:fld id="{E22FB35C-C36E-4FB4-AC57-2150716217DB}" type="slidenum">
              <a:rPr kumimoji="1" lang="ja-JP" altLang="en-US" smtClean="0"/>
              <a:t>13</a:t>
            </a:fld>
            <a:endParaRPr kumimoji="1" lang="ja-JP" altLang="en-US"/>
          </a:p>
        </p:txBody>
      </p:sp>
    </p:spTree>
    <p:extLst>
      <p:ext uri="{BB962C8B-B14F-4D97-AF65-F5344CB8AC3E}">
        <p14:creationId xmlns:p14="http://schemas.microsoft.com/office/powerpoint/2010/main" val="2529565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58BB165-56BD-432A-AECB-8FCB3B3B7700}"/>
              </a:ext>
            </a:extLst>
          </p:cNvPr>
          <p:cNvSpPr txBox="1"/>
          <p:nvPr/>
        </p:nvSpPr>
        <p:spPr>
          <a:xfrm>
            <a:off x="92364" y="2671879"/>
            <a:ext cx="9134763" cy="2062103"/>
          </a:xfrm>
          <a:prstGeom prst="rect">
            <a:avLst/>
          </a:prstGeom>
          <a:noFill/>
        </p:spPr>
        <p:txBody>
          <a:bodyPr wrap="square" rtlCol="0">
            <a:spAutoFit/>
          </a:bodyPr>
          <a:lstStyle/>
          <a:p>
            <a:r>
              <a:rPr kumimoji="1" lang="ja-JP" altLang="en-US" sz="3200" dirty="0">
                <a:latin typeface="+mn-ea"/>
              </a:rPr>
              <a:t>議題２　</a:t>
            </a:r>
            <a:endParaRPr kumimoji="1" lang="en-US" altLang="ja-JP" sz="3200" dirty="0">
              <a:latin typeface="+mn-ea"/>
            </a:endParaRPr>
          </a:p>
          <a:p>
            <a:pPr lvl="0" algn="just"/>
            <a:r>
              <a:rPr kumimoji="1" lang="ja-JP" altLang="en-US" sz="3200" kern="100" dirty="0">
                <a:effectLst/>
                <a:latin typeface="メイリオ" panose="020B0604030504040204" pitchFamily="50" charset="-128"/>
                <a:ea typeface="メイリオ" panose="020B0604030504040204" pitchFamily="50" charset="-128"/>
                <a:cs typeface="Times New Roman" panose="02020603050405020304" pitchFamily="18" charset="0"/>
              </a:rPr>
              <a:t>　病院連絡会議での議論をふまえた取組</a:t>
            </a:r>
            <a:endParaRPr lang="ja-JP" alt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en-US" altLang="ja-JP" sz="3200" dirty="0">
              <a:latin typeface="+mn-ea"/>
            </a:endParaRPr>
          </a:p>
          <a:p>
            <a:endParaRPr kumimoji="1" lang="ja-JP" altLang="en-US" sz="3200" dirty="0">
              <a:latin typeface="+mn-ea"/>
            </a:endParaRPr>
          </a:p>
        </p:txBody>
      </p:sp>
      <p:sp>
        <p:nvSpPr>
          <p:cNvPr id="3" name="スライド番号プレースホルダー 2">
            <a:extLst>
              <a:ext uri="{FF2B5EF4-FFF2-40B4-BE49-F238E27FC236}">
                <a16:creationId xmlns:a16="http://schemas.microsoft.com/office/drawing/2014/main" id="{0C437EB4-4782-489E-AB1E-26F8183BEFDA}"/>
              </a:ext>
            </a:extLst>
          </p:cNvPr>
          <p:cNvSpPr>
            <a:spLocks noGrp="1"/>
          </p:cNvSpPr>
          <p:nvPr>
            <p:ph type="sldNum" sz="quarter" idx="12"/>
          </p:nvPr>
        </p:nvSpPr>
        <p:spPr/>
        <p:txBody>
          <a:bodyPr/>
          <a:lstStyle/>
          <a:p>
            <a:fld id="{E22FB35C-C36E-4FB4-AC57-2150716217DB}" type="slidenum">
              <a:rPr kumimoji="1" lang="ja-JP" altLang="en-US" smtClean="0"/>
              <a:t>14</a:t>
            </a:fld>
            <a:endParaRPr kumimoji="1" lang="ja-JP" altLang="en-US"/>
          </a:p>
        </p:txBody>
      </p:sp>
    </p:spTree>
    <p:extLst>
      <p:ext uri="{BB962C8B-B14F-4D97-AF65-F5344CB8AC3E}">
        <p14:creationId xmlns:p14="http://schemas.microsoft.com/office/powerpoint/2010/main" val="484367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6B984FD8-796A-1D55-1C58-1699FA9F5044}"/>
              </a:ext>
            </a:extLst>
          </p:cNvPr>
          <p:cNvSpPr txBox="1">
            <a:spLocks/>
          </p:cNvSpPr>
          <p:nvPr/>
        </p:nvSpPr>
        <p:spPr>
          <a:xfrm>
            <a:off x="1" y="156421"/>
            <a:ext cx="9143999" cy="485207"/>
          </a:xfrm>
          <a:prstGeom prst="rect">
            <a:avLst/>
          </a:prstGeom>
          <a:gradFill>
            <a:gsLst>
              <a:gs pos="34000">
                <a:srgbClr val="0000CC"/>
              </a:gs>
              <a:gs pos="66000">
                <a:srgbClr val="0000CC"/>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00" b="1" dirty="0">
                <a:solidFill>
                  <a:schemeClr val="bg1">
                    <a:lumMod val="95000"/>
                  </a:schemeClr>
                </a:solidFill>
                <a:latin typeface="BIZ UDゴシック" panose="020B0400000000000000" pitchFamily="49" charset="-128"/>
                <a:ea typeface="BIZ UDゴシック" panose="020B0400000000000000" pitchFamily="49" charset="-128"/>
              </a:rPr>
              <a:t>拠点・協力病院連絡会議での議論をふまえた取組</a:t>
            </a:r>
          </a:p>
        </p:txBody>
      </p:sp>
      <p:sp>
        <p:nvSpPr>
          <p:cNvPr id="4" name="正方形/長方形 3">
            <a:extLst>
              <a:ext uri="{FF2B5EF4-FFF2-40B4-BE49-F238E27FC236}">
                <a16:creationId xmlns:a16="http://schemas.microsoft.com/office/drawing/2014/main" id="{89859D06-3F47-493E-B2A9-C1AE552944C9}"/>
              </a:ext>
            </a:extLst>
          </p:cNvPr>
          <p:cNvSpPr/>
          <p:nvPr/>
        </p:nvSpPr>
        <p:spPr>
          <a:xfrm>
            <a:off x="138545" y="688707"/>
            <a:ext cx="8866909" cy="6012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a:t>
            </a:r>
            <a:r>
              <a:rPr kumimoji="1" lang="ja-JP" altLang="en-US" sz="2000" b="1" dirty="0">
                <a:solidFill>
                  <a:schemeClr val="tx1"/>
                </a:solidFill>
              </a:rPr>
              <a:t>「連携推進のための勉強会」の開催　</a:t>
            </a:r>
            <a:endParaRPr kumimoji="1" lang="en-US" altLang="ja-JP" sz="1600" dirty="0">
              <a:solidFill>
                <a:schemeClr val="tx1"/>
              </a:solidFill>
            </a:endParaRPr>
          </a:p>
          <a:p>
            <a:endParaRPr kumimoji="1" lang="en-US" altLang="ja-JP" sz="400" dirty="0">
              <a:solidFill>
                <a:schemeClr val="tx1"/>
              </a:solidFill>
            </a:endParaRPr>
          </a:p>
          <a:p>
            <a:r>
              <a:rPr kumimoji="1" lang="ja-JP" altLang="en-US" dirty="0">
                <a:solidFill>
                  <a:schemeClr val="tx1"/>
                </a:solidFill>
              </a:rPr>
              <a:t>　　・ 病院連絡会議での議論をふまえて開催</a:t>
            </a:r>
            <a:endParaRPr kumimoji="1" lang="en-US" altLang="ja-JP" dirty="0">
              <a:solidFill>
                <a:schemeClr val="tx1"/>
              </a:solidFill>
            </a:endParaRPr>
          </a:p>
          <a:p>
            <a:r>
              <a:rPr kumimoji="1" lang="ja-JP" altLang="en-US" dirty="0">
                <a:solidFill>
                  <a:schemeClr val="tx1"/>
                </a:solidFill>
              </a:rPr>
              <a:t>　　・ 症例発表・検討を実施</a:t>
            </a:r>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　　○ 第１回 （令和６年６月２１日）</a:t>
            </a:r>
            <a:endParaRPr kumimoji="1" lang="en-US" altLang="ja-JP" dirty="0">
              <a:solidFill>
                <a:schemeClr val="tx1"/>
              </a:solidFill>
            </a:endParaRPr>
          </a:p>
          <a:p>
            <a:endParaRPr kumimoji="1" lang="en-US" altLang="ja-JP" sz="400" dirty="0">
              <a:solidFill>
                <a:schemeClr val="tx1"/>
              </a:solidFill>
            </a:endParaRPr>
          </a:p>
          <a:p>
            <a:r>
              <a:rPr kumimoji="1" lang="ja-JP" altLang="en-US" dirty="0">
                <a:solidFill>
                  <a:schemeClr val="tx1"/>
                </a:solidFill>
              </a:rPr>
              <a:t>　　　・目的 ：</a:t>
            </a:r>
            <a:r>
              <a:rPr kumimoji="1" lang="en-US" altLang="ja-JP" dirty="0">
                <a:solidFill>
                  <a:schemeClr val="tx1"/>
                </a:solidFill>
              </a:rPr>
              <a:t> </a:t>
            </a:r>
            <a:r>
              <a:rPr kumimoji="1" lang="ja-JP" altLang="en-US" dirty="0">
                <a:solidFill>
                  <a:schemeClr val="tx1"/>
                </a:solidFill>
              </a:rPr>
              <a:t>拠点病院及び協力病院の間の連携推進</a:t>
            </a:r>
            <a:endParaRPr kumimoji="1" lang="en-US" altLang="ja-JP" dirty="0">
              <a:solidFill>
                <a:schemeClr val="tx1"/>
              </a:solidFill>
            </a:endParaRPr>
          </a:p>
          <a:p>
            <a:endParaRPr kumimoji="1" lang="en-US" altLang="ja-JP" sz="400" dirty="0">
              <a:solidFill>
                <a:schemeClr val="tx1"/>
              </a:solidFill>
            </a:endParaRPr>
          </a:p>
          <a:p>
            <a:r>
              <a:rPr kumimoji="1" lang="ja-JP" altLang="en-US" dirty="0">
                <a:solidFill>
                  <a:schemeClr val="tx1"/>
                </a:solidFill>
              </a:rPr>
              <a:t>　　　・テーマ</a:t>
            </a:r>
            <a:endParaRPr kumimoji="1" lang="en-US" altLang="ja-JP" dirty="0">
              <a:solidFill>
                <a:schemeClr val="tx1"/>
              </a:solidFill>
            </a:endParaRPr>
          </a:p>
          <a:p>
            <a:endParaRPr kumimoji="1" lang="en-US" altLang="ja-JP" sz="200" dirty="0">
              <a:solidFill>
                <a:schemeClr val="tx1"/>
              </a:solidFill>
            </a:endParaRPr>
          </a:p>
          <a:p>
            <a:r>
              <a:rPr kumimoji="1" lang="ja-JP" altLang="en-US" dirty="0">
                <a:solidFill>
                  <a:schemeClr val="tx1"/>
                </a:solidFill>
              </a:rPr>
              <a:t>　　　</a:t>
            </a:r>
            <a:r>
              <a:rPr kumimoji="1" lang="ja-JP" altLang="en-US" sz="1700" dirty="0">
                <a:solidFill>
                  <a:schemeClr val="tx1"/>
                </a:solidFill>
              </a:rPr>
              <a:t>   　</a:t>
            </a:r>
            <a:r>
              <a:rPr kumimoji="1" lang="ja-JP" altLang="en-US" sz="1600" dirty="0">
                <a:solidFill>
                  <a:schemeClr val="tx1"/>
                </a:solidFill>
              </a:rPr>
              <a:t>「成人</a:t>
            </a:r>
            <a:r>
              <a:rPr kumimoji="1" lang="en-US" altLang="ja-JP" sz="1600" dirty="0">
                <a:solidFill>
                  <a:schemeClr val="tx1"/>
                </a:solidFill>
              </a:rPr>
              <a:t>(</a:t>
            </a:r>
            <a:r>
              <a:rPr kumimoji="1" lang="ja-JP" altLang="en-US" sz="1600" dirty="0">
                <a:solidFill>
                  <a:schemeClr val="tx1"/>
                </a:solidFill>
              </a:rPr>
              <a:t>移行期含む</a:t>
            </a:r>
            <a:r>
              <a:rPr kumimoji="1" lang="en-US" altLang="ja-JP" sz="1600" dirty="0">
                <a:solidFill>
                  <a:schemeClr val="tx1"/>
                </a:solidFill>
              </a:rPr>
              <a:t>)</a:t>
            </a:r>
            <a:r>
              <a:rPr kumimoji="1" lang="ja-JP" altLang="en-US" sz="1600" dirty="0">
                <a:solidFill>
                  <a:schemeClr val="tx1"/>
                </a:solidFill>
              </a:rPr>
              <a:t>の食物アレルギーに関する症例で対応が困難であった症例」</a:t>
            </a:r>
            <a:endParaRPr kumimoji="1" lang="en-US" altLang="ja-JP" sz="1600" dirty="0">
              <a:solidFill>
                <a:schemeClr val="tx1"/>
              </a:solidFill>
            </a:endParaRPr>
          </a:p>
          <a:p>
            <a:endParaRPr kumimoji="1" lang="en-US" altLang="ja-JP" sz="400" dirty="0">
              <a:solidFill>
                <a:schemeClr val="tx1"/>
              </a:solidFill>
            </a:endParaRPr>
          </a:p>
          <a:p>
            <a:r>
              <a:rPr kumimoji="1" lang="ja-JP" altLang="en-US" dirty="0">
                <a:solidFill>
                  <a:schemeClr val="tx1"/>
                </a:solidFill>
              </a:rPr>
              <a:t>　　　・医師、看護師、栄養士が参加 （約</a:t>
            </a:r>
            <a:r>
              <a:rPr kumimoji="1" lang="en-US" altLang="ja-JP" dirty="0">
                <a:solidFill>
                  <a:schemeClr val="tx1"/>
                </a:solidFill>
              </a:rPr>
              <a:t>40</a:t>
            </a:r>
            <a:r>
              <a:rPr kumimoji="1" lang="ja-JP" altLang="en-US" dirty="0">
                <a:solidFill>
                  <a:schemeClr val="tx1"/>
                </a:solidFill>
              </a:rPr>
              <a:t>名</a:t>
            </a:r>
            <a:r>
              <a:rPr kumimoji="1" lang="en-US" altLang="ja-JP" dirty="0">
                <a:solidFill>
                  <a:schemeClr val="tx1"/>
                </a:solidFill>
              </a:rPr>
              <a:t>)</a:t>
            </a:r>
          </a:p>
          <a:p>
            <a:endParaRPr kumimoji="1" lang="en-US" altLang="ja-JP" dirty="0">
              <a:solidFill>
                <a:schemeClr val="tx1"/>
              </a:solidFill>
            </a:endParaRPr>
          </a:p>
          <a:p>
            <a:r>
              <a:rPr kumimoji="1" lang="ja-JP" altLang="en-US" dirty="0">
                <a:solidFill>
                  <a:schemeClr val="tx1"/>
                </a:solidFill>
              </a:rPr>
              <a:t>　　○ 第２回 （令和７年３月１９日）</a:t>
            </a:r>
            <a:r>
              <a:rPr kumimoji="1" lang="en-US" altLang="ja-JP" dirty="0">
                <a:solidFill>
                  <a:schemeClr val="tx1"/>
                </a:solidFill>
              </a:rPr>
              <a:t>【</a:t>
            </a:r>
            <a:r>
              <a:rPr kumimoji="1" lang="ja-JP" altLang="en-US" dirty="0">
                <a:solidFill>
                  <a:schemeClr val="tx1"/>
                </a:solidFill>
              </a:rPr>
              <a:t>予定</a:t>
            </a:r>
            <a:r>
              <a:rPr kumimoji="1" lang="en-US" altLang="ja-JP" dirty="0">
                <a:solidFill>
                  <a:schemeClr val="tx1"/>
                </a:solidFill>
              </a:rPr>
              <a:t>】</a:t>
            </a:r>
            <a:r>
              <a:rPr kumimoji="1" lang="ja-JP" altLang="en-US" dirty="0">
                <a:solidFill>
                  <a:schemeClr val="tx1"/>
                </a:solidFill>
              </a:rPr>
              <a:t>　　</a:t>
            </a:r>
            <a:endParaRPr kumimoji="1" lang="en-US" altLang="ja-JP" dirty="0">
              <a:solidFill>
                <a:schemeClr val="tx1"/>
              </a:solidFill>
            </a:endParaRPr>
          </a:p>
          <a:p>
            <a:endParaRPr kumimoji="1" lang="en-US" altLang="ja-JP" sz="400" dirty="0">
              <a:solidFill>
                <a:schemeClr val="tx1"/>
              </a:solidFill>
            </a:endParaRPr>
          </a:p>
          <a:p>
            <a:r>
              <a:rPr kumimoji="1" lang="ja-JP" altLang="en-US" dirty="0">
                <a:solidFill>
                  <a:schemeClr val="tx1"/>
                </a:solidFill>
              </a:rPr>
              <a:t>　　　・目的 ： 拠点・協力病院と地域の医療機関との連携推進</a:t>
            </a:r>
            <a:endParaRPr kumimoji="1" lang="en-US" altLang="ja-JP" dirty="0">
              <a:solidFill>
                <a:schemeClr val="tx1"/>
              </a:solidFill>
            </a:endParaRPr>
          </a:p>
          <a:p>
            <a:endParaRPr kumimoji="1" lang="en-US" altLang="ja-JP" sz="400" dirty="0">
              <a:solidFill>
                <a:schemeClr val="tx1"/>
              </a:solidFill>
            </a:endParaRPr>
          </a:p>
          <a:p>
            <a:r>
              <a:rPr kumimoji="1" lang="ja-JP" altLang="en-US" dirty="0">
                <a:solidFill>
                  <a:schemeClr val="tx1"/>
                </a:solidFill>
              </a:rPr>
              <a:t>　　　・テーマ</a:t>
            </a:r>
            <a:endParaRPr kumimoji="1" lang="en-US" altLang="ja-JP" dirty="0">
              <a:solidFill>
                <a:schemeClr val="tx1"/>
              </a:solidFill>
            </a:endParaRPr>
          </a:p>
          <a:p>
            <a:endParaRPr kumimoji="1" lang="en-US" altLang="ja-JP" sz="200" dirty="0">
              <a:solidFill>
                <a:schemeClr val="tx1"/>
              </a:solidFill>
            </a:endParaRPr>
          </a:p>
          <a:p>
            <a:r>
              <a:rPr kumimoji="1" lang="ja-JP" altLang="en-US" dirty="0">
                <a:solidFill>
                  <a:schemeClr val="tx1"/>
                </a:solidFill>
              </a:rPr>
              <a:t>　　　　</a:t>
            </a:r>
            <a:r>
              <a:rPr kumimoji="1" lang="ja-JP" altLang="en-US" sz="1700" dirty="0">
                <a:solidFill>
                  <a:schemeClr val="tx1"/>
                </a:solidFill>
              </a:rPr>
              <a:t>「拠点・協力病院と地域の医療機関との連携が課題となった症例」</a:t>
            </a:r>
            <a:endParaRPr kumimoji="1" lang="en-US" altLang="ja-JP" sz="1700" dirty="0">
              <a:solidFill>
                <a:schemeClr val="tx1"/>
              </a:solidFill>
            </a:endParaRPr>
          </a:p>
          <a:p>
            <a:r>
              <a:rPr kumimoji="1" lang="ja-JP" altLang="en-US" sz="2000" dirty="0">
                <a:solidFill>
                  <a:schemeClr val="tx1"/>
                </a:solidFill>
              </a:rPr>
              <a:t> </a:t>
            </a:r>
            <a:endParaRPr kumimoji="1" lang="en-US" altLang="ja-JP" sz="2000" dirty="0">
              <a:solidFill>
                <a:schemeClr val="tx1"/>
              </a:solidFill>
            </a:endParaRPr>
          </a:p>
          <a:p>
            <a:r>
              <a:rPr kumimoji="1" lang="ja-JP" altLang="en-US" dirty="0">
                <a:solidFill>
                  <a:schemeClr val="tx1"/>
                </a:solidFill>
              </a:rPr>
              <a:t>●　</a:t>
            </a:r>
            <a:r>
              <a:rPr kumimoji="1" lang="ja-JP" altLang="en-US" b="1" dirty="0">
                <a:solidFill>
                  <a:schemeClr val="tx1"/>
                </a:solidFill>
              </a:rPr>
              <a:t>拠点病院・協力病院の間の情報共有強化 </a:t>
            </a:r>
            <a:r>
              <a:rPr kumimoji="1" lang="ja-JP" altLang="en-US" dirty="0">
                <a:solidFill>
                  <a:schemeClr val="tx1"/>
                </a:solidFill>
              </a:rPr>
              <a:t>（担当者情報・検査項目など）</a:t>
            </a:r>
            <a:endParaRPr kumimoji="1" lang="en-US" altLang="ja-JP" dirty="0">
              <a:solidFill>
                <a:schemeClr val="tx1"/>
              </a:solidFill>
            </a:endParaRPr>
          </a:p>
          <a:p>
            <a:endParaRPr kumimoji="1" lang="en-US" altLang="ja-JP" sz="400" dirty="0">
              <a:solidFill>
                <a:schemeClr val="tx1"/>
              </a:solidFill>
            </a:endParaRPr>
          </a:p>
          <a:p>
            <a:r>
              <a:rPr kumimoji="1" lang="ja-JP" altLang="en-US" dirty="0">
                <a:solidFill>
                  <a:schemeClr val="tx1"/>
                </a:solidFill>
              </a:rPr>
              <a:t>　　  ・担当者名簿の作成、共有</a:t>
            </a:r>
            <a:endParaRPr kumimoji="1" lang="en-US" altLang="ja-JP" dirty="0">
              <a:solidFill>
                <a:schemeClr val="tx1"/>
              </a:solidFill>
            </a:endParaRPr>
          </a:p>
          <a:p>
            <a:endParaRPr kumimoji="1" lang="en-US" altLang="ja-JP" sz="200" dirty="0">
              <a:solidFill>
                <a:schemeClr val="tx1"/>
              </a:solidFill>
            </a:endParaRPr>
          </a:p>
          <a:p>
            <a:r>
              <a:rPr kumimoji="1" lang="ja-JP" altLang="en-US" dirty="0">
                <a:solidFill>
                  <a:schemeClr val="tx1"/>
                </a:solidFill>
              </a:rPr>
              <a:t>　　  ・各診療科の専門的な検査の実施状況の把握・共有</a:t>
            </a:r>
            <a:endParaRPr kumimoji="1" lang="en-US" altLang="ja-JP" dirty="0">
              <a:solidFill>
                <a:schemeClr val="tx1"/>
              </a:solidFill>
            </a:endParaRPr>
          </a:p>
        </p:txBody>
      </p:sp>
      <p:sp>
        <p:nvSpPr>
          <p:cNvPr id="5" name="スライド番号プレースホルダー 4">
            <a:extLst>
              <a:ext uri="{FF2B5EF4-FFF2-40B4-BE49-F238E27FC236}">
                <a16:creationId xmlns:a16="http://schemas.microsoft.com/office/drawing/2014/main" id="{A4E04D98-DE66-47C5-9134-89E91E5B701B}"/>
              </a:ext>
            </a:extLst>
          </p:cNvPr>
          <p:cNvSpPr>
            <a:spLocks noGrp="1"/>
          </p:cNvSpPr>
          <p:nvPr>
            <p:ph type="sldNum" sz="quarter" idx="12"/>
          </p:nvPr>
        </p:nvSpPr>
        <p:spPr/>
        <p:txBody>
          <a:bodyPr/>
          <a:lstStyle/>
          <a:p>
            <a:fld id="{E22FB35C-C36E-4FB4-AC57-2150716217DB}" type="slidenum">
              <a:rPr kumimoji="1" lang="ja-JP" altLang="en-US" smtClean="0"/>
              <a:t>15</a:t>
            </a:fld>
            <a:endParaRPr kumimoji="1" lang="ja-JP" altLang="en-US"/>
          </a:p>
        </p:txBody>
      </p:sp>
    </p:spTree>
    <p:extLst>
      <p:ext uri="{BB962C8B-B14F-4D97-AF65-F5344CB8AC3E}">
        <p14:creationId xmlns:p14="http://schemas.microsoft.com/office/powerpoint/2010/main" val="2040988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D40E70-13E5-4CEE-9D6C-D63F6E37F1B7}"/>
              </a:ext>
            </a:extLst>
          </p:cNvPr>
          <p:cNvSpPr txBox="1">
            <a:spLocks/>
          </p:cNvSpPr>
          <p:nvPr/>
        </p:nvSpPr>
        <p:spPr>
          <a:xfrm>
            <a:off x="1" y="136166"/>
            <a:ext cx="9143999" cy="471641"/>
          </a:xfrm>
          <a:prstGeom prst="rect">
            <a:avLst/>
          </a:prstGeom>
          <a:gradFill>
            <a:gsLst>
              <a:gs pos="34000">
                <a:srgbClr val="0000CC"/>
              </a:gs>
              <a:gs pos="66000">
                <a:srgbClr val="0000CC"/>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600" b="1" dirty="0">
                <a:solidFill>
                  <a:schemeClr val="bg1">
                    <a:lumMod val="95000"/>
                  </a:schemeClr>
                </a:solidFill>
                <a:latin typeface="BIZ UDゴシック" panose="020B0400000000000000" pitchFamily="49" charset="-128"/>
                <a:ea typeface="BIZ UDゴシック" panose="020B0400000000000000" pitchFamily="49" charset="-128"/>
              </a:rPr>
              <a:t>（参考</a:t>
            </a:r>
            <a:r>
              <a:rPr lang="en-US" altLang="ja-JP" sz="1600" b="1" dirty="0">
                <a:solidFill>
                  <a:schemeClr val="bg1">
                    <a:lumMod val="95000"/>
                  </a:schemeClr>
                </a:solidFill>
                <a:latin typeface="BIZ UDゴシック" panose="020B0400000000000000" pitchFamily="49" charset="-128"/>
                <a:ea typeface="BIZ UDゴシック" panose="020B0400000000000000" pitchFamily="49" charset="-128"/>
              </a:rPr>
              <a:t>) </a:t>
            </a:r>
            <a:r>
              <a:rPr lang="ja-JP" altLang="en-US" sz="1600" b="1" dirty="0">
                <a:solidFill>
                  <a:schemeClr val="bg1">
                    <a:lumMod val="95000"/>
                  </a:schemeClr>
                </a:solidFill>
                <a:latin typeface="BIZ UDゴシック" panose="020B0400000000000000" pitchFamily="49" charset="-128"/>
                <a:ea typeface="BIZ UDゴシック" panose="020B0400000000000000" pitchFamily="49" charset="-128"/>
              </a:rPr>
              <a:t>「連携推進のための勉強会」資料 </a:t>
            </a:r>
          </a:p>
        </p:txBody>
      </p:sp>
      <p:cxnSp>
        <p:nvCxnSpPr>
          <p:cNvPr id="4" name="直線コネクタ 3">
            <a:extLst>
              <a:ext uri="{FF2B5EF4-FFF2-40B4-BE49-F238E27FC236}">
                <a16:creationId xmlns:a16="http://schemas.microsoft.com/office/drawing/2014/main" id="{47ECA887-7F5A-41C4-AFBA-E12A48EE9D14}"/>
              </a:ext>
            </a:extLst>
          </p:cNvPr>
          <p:cNvCxnSpPr>
            <a:cxnSpLocks/>
          </p:cNvCxnSpPr>
          <p:nvPr/>
        </p:nvCxnSpPr>
        <p:spPr>
          <a:xfrm flipH="1">
            <a:off x="166255" y="3499424"/>
            <a:ext cx="881149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139E84FD-3836-43BE-9681-D5A1D8330B63}"/>
              </a:ext>
            </a:extLst>
          </p:cNvPr>
          <p:cNvSpPr/>
          <p:nvPr/>
        </p:nvSpPr>
        <p:spPr>
          <a:xfrm>
            <a:off x="64654" y="973860"/>
            <a:ext cx="9079346" cy="2650834"/>
          </a:xfrm>
          <a:prstGeom prst="rect">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solidFill>
                  <a:schemeClr val="tx1"/>
                </a:solidFill>
              </a:rPr>
              <a:t>   ○ テーマ ： 「成人（移行期含む）の食物アレルギーに関する症例で対応が困難であった症例」</a:t>
            </a:r>
            <a:endParaRPr kumimoji="1" lang="en-US" altLang="ja-JP" sz="1500" b="1" dirty="0">
              <a:solidFill>
                <a:schemeClr val="tx1"/>
              </a:solidFill>
            </a:endParaRPr>
          </a:p>
          <a:p>
            <a:endParaRPr kumimoji="1" lang="en-US" altLang="ja-JP" sz="400" b="1" dirty="0">
              <a:solidFill>
                <a:schemeClr val="tx1"/>
              </a:solidFill>
            </a:endParaRPr>
          </a:p>
          <a:p>
            <a:r>
              <a:rPr kumimoji="1" lang="en-US" altLang="ja-JP" sz="1500" dirty="0">
                <a:solidFill>
                  <a:schemeClr val="tx1"/>
                </a:solidFill>
              </a:rPr>
              <a:t>   </a:t>
            </a:r>
            <a:r>
              <a:rPr kumimoji="1" lang="ja-JP" altLang="en-US" sz="1500" dirty="0">
                <a:solidFill>
                  <a:schemeClr val="tx1"/>
                </a:solidFill>
              </a:rPr>
              <a:t>　　病院連絡会議での議論をふまえ、論点・課題の多いものとして設定</a:t>
            </a:r>
            <a:endParaRPr kumimoji="1" lang="en-US" altLang="ja-JP" sz="1500" dirty="0">
              <a:solidFill>
                <a:schemeClr val="tx1"/>
              </a:solidFill>
            </a:endParaRPr>
          </a:p>
          <a:p>
            <a:endParaRPr kumimoji="1" lang="en-US" altLang="ja-JP" sz="1500" dirty="0">
              <a:solidFill>
                <a:schemeClr val="tx1"/>
              </a:solidFill>
            </a:endParaRPr>
          </a:p>
          <a:p>
            <a:r>
              <a:rPr kumimoji="1" lang="ja-JP" altLang="en-US" sz="1500" dirty="0">
                <a:solidFill>
                  <a:schemeClr val="tx1"/>
                </a:solidFill>
              </a:rPr>
              <a:t>　</a:t>
            </a:r>
            <a:r>
              <a:rPr kumimoji="1" lang="ja-JP" altLang="en-US" sz="1500" dirty="0">
                <a:solidFill>
                  <a:schemeClr val="tx1"/>
                </a:solidFill>
                <a:latin typeface="+mj-lt"/>
              </a:rPr>
              <a:t>①「多数の食物アレルギーを合併し食事指導に難渋しているコリン性蕁麻疹症例」</a:t>
            </a:r>
            <a:endParaRPr kumimoji="1" lang="en-US" altLang="ja-JP" sz="1500" dirty="0">
              <a:solidFill>
                <a:schemeClr val="tx1"/>
              </a:solidFill>
              <a:latin typeface="+mj-lt"/>
            </a:endParaRPr>
          </a:p>
          <a:p>
            <a:endParaRPr kumimoji="1" lang="ja-JP" altLang="en-US" sz="500" dirty="0">
              <a:solidFill>
                <a:schemeClr val="tx1"/>
              </a:solidFill>
              <a:latin typeface="+mj-lt"/>
            </a:endParaRPr>
          </a:p>
          <a:p>
            <a:r>
              <a:rPr kumimoji="1" lang="ja-JP" altLang="en-US" sz="1500" dirty="0">
                <a:solidFill>
                  <a:schemeClr val="tx1"/>
                </a:solidFill>
                <a:latin typeface="+mj-lt"/>
              </a:rPr>
              <a:t>　②「高校卒業後も鶏卵、牛乳、小麦の食物アレルギーがあり小麦の免疫療法に取り組んでいる一例」</a:t>
            </a:r>
            <a:endParaRPr kumimoji="1" lang="en-US" altLang="ja-JP" sz="1500" dirty="0">
              <a:solidFill>
                <a:schemeClr val="tx1"/>
              </a:solidFill>
              <a:latin typeface="+mj-lt"/>
            </a:endParaRPr>
          </a:p>
          <a:p>
            <a:endParaRPr kumimoji="1" lang="ja-JP" altLang="en-US" sz="500" dirty="0">
              <a:solidFill>
                <a:schemeClr val="tx1"/>
              </a:solidFill>
              <a:latin typeface="+mj-lt"/>
            </a:endParaRPr>
          </a:p>
          <a:p>
            <a:r>
              <a:rPr kumimoji="1" lang="ja-JP" altLang="en-US" sz="1500" dirty="0">
                <a:solidFill>
                  <a:schemeClr val="tx1"/>
                </a:solidFill>
                <a:latin typeface="+mj-lt"/>
              </a:rPr>
              <a:t>　③「多種野菜・果物に対する</a:t>
            </a:r>
            <a:r>
              <a:rPr kumimoji="1" lang="en-US" altLang="ja-JP" sz="1500" dirty="0">
                <a:solidFill>
                  <a:schemeClr val="tx1"/>
                </a:solidFill>
                <a:latin typeface="+mj-lt"/>
              </a:rPr>
              <a:t>OAS</a:t>
            </a:r>
            <a:r>
              <a:rPr kumimoji="1" lang="ja-JP" altLang="en-US" sz="1500" dirty="0">
                <a:solidFill>
                  <a:schemeClr val="tx1"/>
                </a:solidFill>
                <a:latin typeface="+mj-lt"/>
              </a:rPr>
              <a:t>の１例」</a:t>
            </a:r>
            <a:endParaRPr kumimoji="1" lang="en-US" altLang="ja-JP" sz="1500" dirty="0">
              <a:solidFill>
                <a:schemeClr val="tx1"/>
              </a:solidFill>
              <a:latin typeface="+mj-lt"/>
            </a:endParaRPr>
          </a:p>
          <a:p>
            <a:endParaRPr kumimoji="1" lang="ja-JP" altLang="en-US" sz="500" dirty="0">
              <a:solidFill>
                <a:schemeClr val="tx1"/>
              </a:solidFill>
              <a:latin typeface="+mj-lt"/>
            </a:endParaRPr>
          </a:p>
          <a:p>
            <a:r>
              <a:rPr kumimoji="1" lang="ja-JP" altLang="en-US" sz="1500" dirty="0">
                <a:solidFill>
                  <a:schemeClr val="tx1"/>
                </a:solidFill>
                <a:latin typeface="+mj-lt"/>
              </a:rPr>
              <a:t>　④「</a:t>
            </a:r>
            <a:r>
              <a:rPr kumimoji="1" lang="en-US" altLang="ja-JP" sz="1500" dirty="0" err="1">
                <a:solidFill>
                  <a:schemeClr val="tx1"/>
                </a:solidFill>
                <a:latin typeface="+mj-lt"/>
              </a:rPr>
              <a:t>FdEIA</a:t>
            </a:r>
            <a:r>
              <a:rPr kumimoji="1" lang="ja-JP" altLang="en-US" sz="1500" dirty="0">
                <a:solidFill>
                  <a:schemeClr val="tx1"/>
                </a:solidFill>
                <a:latin typeface="+mj-lt"/>
              </a:rPr>
              <a:t>を疑われたが、神経調節性障害であった一症例」</a:t>
            </a:r>
            <a:endParaRPr kumimoji="1" lang="en-US" altLang="ja-JP" sz="1500" dirty="0">
              <a:solidFill>
                <a:schemeClr val="tx1"/>
              </a:solidFill>
              <a:latin typeface="+mj-lt"/>
            </a:endParaRPr>
          </a:p>
        </p:txBody>
      </p:sp>
      <p:sp>
        <p:nvSpPr>
          <p:cNvPr id="12" name="正方形/長方形 11">
            <a:extLst>
              <a:ext uri="{FF2B5EF4-FFF2-40B4-BE49-F238E27FC236}">
                <a16:creationId xmlns:a16="http://schemas.microsoft.com/office/drawing/2014/main" id="{B8597CC1-CC88-4A07-910D-B42D9BE2184F}"/>
              </a:ext>
            </a:extLst>
          </p:cNvPr>
          <p:cNvSpPr/>
          <p:nvPr/>
        </p:nvSpPr>
        <p:spPr>
          <a:xfrm>
            <a:off x="-304801" y="742054"/>
            <a:ext cx="5163129" cy="463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 第１回 連携推進のための勉強会  題材症例</a:t>
            </a:r>
          </a:p>
        </p:txBody>
      </p:sp>
      <p:sp>
        <p:nvSpPr>
          <p:cNvPr id="13" name="正方形/長方形 12">
            <a:extLst>
              <a:ext uri="{FF2B5EF4-FFF2-40B4-BE49-F238E27FC236}">
                <a16:creationId xmlns:a16="http://schemas.microsoft.com/office/drawing/2014/main" id="{C706C445-3216-43C5-AEB7-0E04CB96572D}"/>
              </a:ext>
            </a:extLst>
          </p:cNvPr>
          <p:cNvSpPr/>
          <p:nvPr/>
        </p:nvSpPr>
        <p:spPr>
          <a:xfrm>
            <a:off x="-725045" y="3758941"/>
            <a:ext cx="6530111" cy="463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 第２回 連携推進のための勉強会  検討過程など</a:t>
            </a:r>
          </a:p>
        </p:txBody>
      </p:sp>
      <p:pic>
        <p:nvPicPr>
          <p:cNvPr id="15" name="図 14">
            <a:extLst>
              <a:ext uri="{FF2B5EF4-FFF2-40B4-BE49-F238E27FC236}">
                <a16:creationId xmlns:a16="http://schemas.microsoft.com/office/drawing/2014/main" id="{E5F4582E-757E-4D7C-9985-E55AC00D6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306" y="3603244"/>
            <a:ext cx="2013550" cy="2908461"/>
          </a:xfrm>
          <a:prstGeom prst="rect">
            <a:avLst/>
          </a:prstGeom>
        </p:spPr>
      </p:pic>
      <p:sp>
        <p:nvSpPr>
          <p:cNvPr id="16" name="正方形/長方形 15">
            <a:extLst>
              <a:ext uri="{FF2B5EF4-FFF2-40B4-BE49-F238E27FC236}">
                <a16:creationId xmlns:a16="http://schemas.microsoft.com/office/drawing/2014/main" id="{B5E15D14-CD3D-475F-93C2-97854DAAEF1C}"/>
              </a:ext>
            </a:extLst>
          </p:cNvPr>
          <p:cNvSpPr/>
          <p:nvPr/>
        </p:nvSpPr>
        <p:spPr>
          <a:xfrm>
            <a:off x="6837796" y="6488683"/>
            <a:ext cx="1830500" cy="420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（周知用チラシ）</a:t>
            </a:r>
          </a:p>
        </p:txBody>
      </p:sp>
      <p:sp>
        <p:nvSpPr>
          <p:cNvPr id="17" name="正方形/長方形 16">
            <a:extLst>
              <a:ext uri="{FF2B5EF4-FFF2-40B4-BE49-F238E27FC236}">
                <a16:creationId xmlns:a16="http://schemas.microsoft.com/office/drawing/2014/main" id="{A8F73FE6-3033-486A-8D59-2DF91BA08793}"/>
              </a:ext>
            </a:extLst>
          </p:cNvPr>
          <p:cNvSpPr/>
          <p:nvPr/>
        </p:nvSpPr>
        <p:spPr>
          <a:xfrm>
            <a:off x="64654" y="4070999"/>
            <a:ext cx="6788728" cy="2650834"/>
          </a:xfrm>
          <a:prstGeom prst="rect">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dirty="0">
                <a:solidFill>
                  <a:schemeClr val="tx1"/>
                </a:solidFill>
                <a:latin typeface="+mj-lt"/>
              </a:rPr>
              <a:t>　</a:t>
            </a:r>
            <a:r>
              <a:rPr kumimoji="1" lang="ja-JP" altLang="en-US" sz="1600" dirty="0">
                <a:solidFill>
                  <a:schemeClr val="tx1"/>
                </a:solidFill>
                <a:latin typeface="+mj-lt"/>
              </a:rPr>
              <a:t>・第１回をふまえ「病院連絡会議」で議論</a:t>
            </a:r>
            <a:endParaRPr kumimoji="1" lang="en-US" altLang="ja-JP" sz="1600" dirty="0">
              <a:solidFill>
                <a:schemeClr val="tx1"/>
              </a:solidFill>
              <a:latin typeface="+mj-lt"/>
            </a:endParaRPr>
          </a:p>
          <a:p>
            <a:endParaRPr kumimoji="1" lang="en-US" altLang="ja-JP" sz="300" dirty="0">
              <a:solidFill>
                <a:schemeClr val="tx1"/>
              </a:solidFill>
              <a:latin typeface="+mj-lt"/>
            </a:endParaRPr>
          </a:p>
          <a:p>
            <a:r>
              <a:rPr kumimoji="1" lang="ja-JP" altLang="en-US" sz="1500" dirty="0">
                <a:solidFill>
                  <a:schemeClr val="tx1"/>
                </a:solidFill>
                <a:latin typeface="+mj-lt"/>
              </a:rPr>
              <a:t>　　☞ 拠点病院・協力病院の間だけに留まらない形での実施が必要</a:t>
            </a:r>
            <a:endParaRPr kumimoji="1" lang="en-US" altLang="ja-JP" sz="1500" dirty="0">
              <a:solidFill>
                <a:schemeClr val="tx1"/>
              </a:solidFill>
              <a:latin typeface="+mj-lt"/>
            </a:endParaRPr>
          </a:p>
          <a:p>
            <a:endParaRPr kumimoji="1" lang="en-US" altLang="ja-JP" sz="1500" dirty="0">
              <a:solidFill>
                <a:schemeClr val="tx1"/>
              </a:solidFill>
              <a:latin typeface="+mj-lt"/>
            </a:endParaRPr>
          </a:p>
          <a:p>
            <a:r>
              <a:rPr kumimoji="1" lang="ja-JP" altLang="en-US" sz="1500" dirty="0">
                <a:solidFill>
                  <a:schemeClr val="tx1"/>
                </a:solidFill>
                <a:latin typeface="+mj-lt"/>
              </a:rPr>
              <a:t>　</a:t>
            </a:r>
            <a:r>
              <a:rPr kumimoji="1" lang="ja-JP" altLang="en-US" sz="1600" dirty="0">
                <a:solidFill>
                  <a:schemeClr val="tx1"/>
                </a:solidFill>
                <a:latin typeface="+mj-lt"/>
              </a:rPr>
              <a:t>・「拠点・協力病院と地域の医療機関との連携」をテーマに設定</a:t>
            </a:r>
            <a:endParaRPr kumimoji="1" lang="en-US" altLang="ja-JP" sz="1600" dirty="0">
              <a:solidFill>
                <a:schemeClr val="tx1"/>
              </a:solidFill>
              <a:latin typeface="+mj-lt"/>
            </a:endParaRPr>
          </a:p>
          <a:p>
            <a:endParaRPr kumimoji="1" lang="en-US" altLang="ja-JP" sz="300" dirty="0">
              <a:solidFill>
                <a:schemeClr val="tx1"/>
              </a:solidFill>
              <a:latin typeface="+mj-lt"/>
            </a:endParaRPr>
          </a:p>
          <a:p>
            <a:r>
              <a:rPr kumimoji="1" lang="ja-JP" altLang="en-US" sz="1500" dirty="0">
                <a:solidFill>
                  <a:schemeClr val="tx1"/>
                </a:solidFill>
                <a:latin typeface="+mj-lt"/>
              </a:rPr>
              <a:t>　　　 症例発表は拠点病院から「ぜん息」「アトピー性皮膚炎」を予定</a:t>
            </a:r>
            <a:endParaRPr kumimoji="1" lang="en-US" altLang="ja-JP" sz="1500" dirty="0">
              <a:solidFill>
                <a:schemeClr val="tx1"/>
              </a:solidFill>
              <a:latin typeface="+mj-lt"/>
            </a:endParaRPr>
          </a:p>
          <a:p>
            <a:endParaRPr kumimoji="1" lang="en-US" altLang="ja-JP" sz="1500" dirty="0">
              <a:solidFill>
                <a:schemeClr val="tx1"/>
              </a:solidFill>
              <a:latin typeface="+mj-lt"/>
            </a:endParaRPr>
          </a:p>
          <a:p>
            <a:r>
              <a:rPr kumimoji="1" lang="ja-JP" altLang="en-US" sz="1500" dirty="0">
                <a:solidFill>
                  <a:schemeClr val="tx1"/>
                </a:solidFill>
                <a:latin typeface="+mj-lt"/>
              </a:rPr>
              <a:t>　</a:t>
            </a:r>
            <a:r>
              <a:rPr kumimoji="1" lang="ja-JP" altLang="en-US" sz="1600" dirty="0">
                <a:solidFill>
                  <a:schemeClr val="tx1"/>
                </a:solidFill>
                <a:latin typeface="+mj-lt"/>
              </a:rPr>
              <a:t>・本会議構成団体、各拠点・協力病院のご協力のもと幅広く周知中</a:t>
            </a:r>
            <a:endParaRPr kumimoji="1" lang="en-US" altLang="ja-JP" sz="1600" dirty="0">
              <a:solidFill>
                <a:schemeClr val="tx1"/>
              </a:solidFill>
              <a:latin typeface="+mj-lt"/>
            </a:endParaRPr>
          </a:p>
        </p:txBody>
      </p:sp>
      <p:sp>
        <p:nvSpPr>
          <p:cNvPr id="18" name="スライド番号プレースホルダー 17">
            <a:extLst>
              <a:ext uri="{FF2B5EF4-FFF2-40B4-BE49-F238E27FC236}">
                <a16:creationId xmlns:a16="http://schemas.microsoft.com/office/drawing/2014/main" id="{943B4532-4996-4928-8D2F-E5BFED50322A}"/>
              </a:ext>
            </a:extLst>
          </p:cNvPr>
          <p:cNvSpPr>
            <a:spLocks noGrp="1"/>
          </p:cNvSpPr>
          <p:nvPr>
            <p:ph type="sldNum" sz="quarter" idx="12"/>
          </p:nvPr>
        </p:nvSpPr>
        <p:spPr>
          <a:xfrm>
            <a:off x="7021946" y="6566835"/>
            <a:ext cx="2057400" cy="365125"/>
          </a:xfrm>
        </p:spPr>
        <p:txBody>
          <a:bodyPr/>
          <a:lstStyle/>
          <a:p>
            <a:fld id="{E22FB35C-C36E-4FB4-AC57-2150716217DB}" type="slidenum">
              <a:rPr kumimoji="1" lang="ja-JP" altLang="en-US" smtClean="0"/>
              <a:t>16</a:t>
            </a:fld>
            <a:endParaRPr kumimoji="1" lang="ja-JP" altLang="en-US" dirty="0"/>
          </a:p>
        </p:txBody>
      </p:sp>
    </p:spTree>
    <p:extLst>
      <p:ext uri="{BB962C8B-B14F-4D97-AF65-F5344CB8AC3E}">
        <p14:creationId xmlns:p14="http://schemas.microsoft.com/office/powerpoint/2010/main" val="189541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20683AC-5FAF-BA03-5733-F2BBDB0C4A99}"/>
              </a:ext>
            </a:extLst>
          </p:cNvPr>
          <p:cNvSpPr txBox="1"/>
          <p:nvPr/>
        </p:nvSpPr>
        <p:spPr>
          <a:xfrm>
            <a:off x="1768475" y="2506662"/>
            <a:ext cx="6311900" cy="1077218"/>
          </a:xfrm>
          <a:prstGeom prst="rect">
            <a:avLst/>
          </a:prstGeom>
          <a:noFill/>
        </p:spPr>
        <p:txBody>
          <a:bodyPr wrap="square" rtlCol="0">
            <a:spAutoFit/>
          </a:bodyPr>
          <a:lstStyle/>
          <a:p>
            <a:r>
              <a:rPr kumimoji="1" lang="ja-JP" altLang="en-US" sz="3200" dirty="0"/>
              <a:t>議題３</a:t>
            </a:r>
            <a:endParaRPr kumimoji="1" lang="en-US" altLang="ja-JP" sz="3200" dirty="0"/>
          </a:p>
          <a:p>
            <a:r>
              <a:rPr kumimoji="1" lang="ja-JP" altLang="en-US" sz="3200" dirty="0"/>
              <a:t>　次年度の取組予定など</a:t>
            </a:r>
          </a:p>
        </p:txBody>
      </p:sp>
      <p:sp>
        <p:nvSpPr>
          <p:cNvPr id="2" name="スライド番号プレースホルダー 1">
            <a:extLst>
              <a:ext uri="{FF2B5EF4-FFF2-40B4-BE49-F238E27FC236}">
                <a16:creationId xmlns:a16="http://schemas.microsoft.com/office/drawing/2014/main" id="{A0207F13-97BF-4EA7-A35B-3E956B2300AF}"/>
              </a:ext>
            </a:extLst>
          </p:cNvPr>
          <p:cNvSpPr>
            <a:spLocks noGrp="1"/>
          </p:cNvSpPr>
          <p:nvPr>
            <p:ph type="sldNum" sz="quarter" idx="12"/>
          </p:nvPr>
        </p:nvSpPr>
        <p:spPr/>
        <p:txBody>
          <a:bodyPr/>
          <a:lstStyle/>
          <a:p>
            <a:fld id="{E22FB35C-C36E-4FB4-AC57-2150716217DB}" type="slidenum">
              <a:rPr kumimoji="1" lang="ja-JP" altLang="en-US" smtClean="0"/>
              <a:t>17</a:t>
            </a:fld>
            <a:endParaRPr kumimoji="1" lang="ja-JP" altLang="en-US"/>
          </a:p>
        </p:txBody>
      </p:sp>
    </p:spTree>
    <p:extLst>
      <p:ext uri="{BB962C8B-B14F-4D97-AF65-F5344CB8AC3E}">
        <p14:creationId xmlns:p14="http://schemas.microsoft.com/office/powerpoint/2010/main" val="3414853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702AB81-DD51-4BC8-8530-7E1D4480F0EE}"/>
              </a:ext>
            </a:extLst>
          </p:cNvPr>
          <p:cNvSpPr txBox="1"/>
          <p:nvPr/>
        </p:nvSpPr>
        <p:spPr>
          <a:xfrm>
            <a:off x="507999" y="1003061"/>
            <a:ext cx="8266545" cy="4447371"/>
          </a:xfrm>
          <a:prstGeom prst="rect">
            <a:avLst/>
          </a:prstGeom>
          <a:noFill/>
        </p:spPr>
        <p:txBody>
          <a:bodyPr wrap="square" rtlCol="0">
            <a:spAutoFit/>
          </a:bodyPr>
          <a:lstStyle/>
          <a:p>
            <a:r>
              <a:rPr kumimoji="1" lang="ja-JP" altLang="en-US" sz="2000" dirty="0">
                <a:solidFill>
                  <a:schemeClr val="tx1"/>
                </a:solidFill>
              </a:rPr>
              <a:t>　</a:t>
            </a:r>
            <a:endParaRPr kumimoji="1" lang="en-US" altLang="ja-JP" sz="2000" dirty="0"/>
          </a:p>
          <a:p>
            <a:r>
              <a:rPr kumimoji="1" lang="ja-JP" altLang="en-US" sz="2000" dirty="0"/>
              <a:t>〇</a:t>
            </a:r>
            <a:r>
              <a:rPr kumimoji="1" lang="ja-JP" altLang="en-US" sz="2000" dirty="0">
                <a:solidFill>
                  <a:schemeClr val="tx1"/>
                </a:solidFill>
              </a:rPr>
              <a:t>正しい知識の普及啓発</a:t>
            </a:r>
            <a:r>
              <a:rPr kumimoji="1" lang="ja-JP" altLang="en-US" sz="2000" dirty="0"/>
              <a:t>　</a:t>
            </a:r>
            <a:endParaRPr kumimoji="1" lang="en-US" altLang="ja-JP" sz="2000" dirty="0">
              <a:solidFill>
                <a:schemeClr val="tx1"/>
              </a:solidFill>
            </a:endParaRPr>
          </a:p>
          <a:p>
            <a:r>
              <a:rPr kumimoji="1" lang="ja-JP" altLang="en-US" sz="2000" dirty="0">
                <a:solidFill>
                  <a:schemeClr val="tx1"/>
                </a:solidFill>
              </a:rPr>
              <a:t> ・研修会・講習会の実施（委託等）</a:t>
            </a:r>
            <a:endParaRPr kumimoji="1" lang="en-US" altLang="ja-JP" sz="2000" dirty="0">
              <a:solidFill>
                <a:schemeClr val="tx1"/>
              </a:solidFill>
            </a:endParaRPr>
          </a:p>
          <a:p>
            <a:r>
              <a:rPr kumimoji="1" lang="ja-JP" altLang="en-US" sz="2000" dirty="0">
                <a:solidFill>
                  <a:schemeClr val="tx1"/>
                </a:solidFill>
              </a:rPr>
              <a:t> ・ポータルサイト等を活用した情報提供</a:t>
            </a:r>
            <a:endParaRPr kumimoji="1" lang="en-US" altLang="ja-JP" sz="2000" dirty="0">
              <a:solidFill>
                <a:schemeClr val="tx1"/>
              </a:solidFill>
            </a:endParaRPr>
          </a:p>
          <a:p>
            <a:r>
              <a:rPr kumimoji="1" lang="ja-JP" altLang="en-US" sz="2000" dirty="0"/>
              <a:t> </a:t>
            </a:r>
            <a:endParaRPr kumimoji="1" lang="en-US" altLang="ja-JP" sz="2000" dirty="0"/>
          </a:p>
          <a:p>
            <a:r>
              <a:rPr kumimoji="1" lang="ja-JP" altLang="en-US" sz="2000" dirty="0"/>
              <a:t>○医療提供体制の整備</a:t>
            </a:r>
            <a:endParaRPr kumimoji="1" lang="en-US" altLang="ja-JP" sz="2000" dirty="0"/>
          </a:p>
          <a:p>
            <a:r>
              <a:rPr kumimoji="1" lang="ja-JP" altLang="en-US" sz="2000" dirty="0"/>
              <a:t> 　・連携推進ための取組の継続 （病院連絡会議・勉強会など）</a:t>
            </a:r>
            <a:endParaRPr kumimoji="1" lang="en-US" altLang="ja-JP" sz="2000" dirty="0">
              <a:solidFill>
                <a:schemeClr val="tx1"/>
              </a:solidFill>
            </a:endParaRPr>
          </a:p>
          <a:p>
            <a:r>
              <a:rPr kumimoji="1" lang="ja-JP" altLang="en-US" sz="2000" dirty="0"/>
              <a:t> 　・病院間の情報共有の促進 </a:t>
            </a:r>
            <a:endParaRPr kumimoji="1" lang="en-US" altLang="ja-JP" sz="2000" dirty="0"/>
          </a:p>
          <a:p>
            <a:endParaRPr kumimoji="1" lang="en-US" altLang="ja-JP" sz="2000" dirty="0">
              <a:solidFill>
                <a:schemeClr val="tx1"/>
              </a:solidFill>
            </a:endParaRPr>
          </a:p>
          <a:p>
            <a:r>
              <a:rPr kumimoji="1" lang="ja-JP" altLang="en-US" dirty="0">
                <a:solidFill>
                  <a:schemeClr val="tx1"/>
                </a:solidFill>
              </a:rPr>
              <a:t>（参考）</a:t>
            </a:r>
            <a:r>
              <a:rPr lang="ja-JP" altLang="en-US" dirty="0">
                <a:solidFill>
                  <a:schemeClr val="tx1"/>
                </a:solidFill>
              </a:rPr>
              <a:t>大阪府のアレルギー疾患対策に係る現状の</a:t>
            </a:r>
            <a:r>
              <a:rPr kumimoji="1" lang="ja-JP" altLang="en-US" dirty="0">
                <a:solidFill>
                  <a:schemeClr val="tx1"/>
                </a:solidFill>
              </a:rPr>
              <a:t>予算額 </a:t>
            </a:r>
            <a:endParaRPr kumimoji="1" lang="en-US" altLang="ja-JP" dirty="0">
              <a:solidFill>
                <a:schemeClr val="tx1"/>
              </a:solidFill>
            </a:endParaRPr>
          </a:p>
          <a:p>
            <a:r>
              <a:rPr kumimoji="1" lang="ja-JP" altLang="en-US" sz="2000" dirty="0"/>
              <a:t>　　　　</a:t>
            </a:r>
            <a:r>
              <a:rPr kumimoji="1" lang="ja-JP" altLang="en-US" sz="1400" dirty="0">
                <a:solidFill>
                  <a:schemeClr val="tx1"/>
                </a:solidFill>
              </a:rPr>
              <a:t>主な事業 </a:t>
            </a:r>
            <a:r>
              <a:rPr kumimoji="1" lang="en-US" altLang="ja-JP" sz="1400" dirty="0">
                <a:solidFill>
                  <a:schemeClr val="tx1"/>
                </a:solidFill>
              </a:rPr>
              <a:t>: </a:t>
            </a:r>
            <a:r>
              <a:rPr kumimoji="1" lang="ja-JP" altLang="en-US" sz="1400" dirty="0">
                <a:solidFill>
                  <a:schemeClr val="tx1"/>
                </a:solidFill>
              </a:rPr>
              <a:t>拠点病院への委託による研修・講座 </a:t>
            </a:r>
            <a:r>
              <a:rPr kumimoji="1" lang="en-US" altLang="ja-JP" sz="1400" dirty="0"/>
              <a:t>/ </a:t>
            </a:r>
            <a:r>
              <a:rPr kumimoji="1" lang="ja-JP" altLang="en-US" sz="1400" dirty="0">
                <a:solidFill>
                  <a:schemeClr val="tx1"/>
                </a:solidFill>
              </a:rPr>
              <a:t>各会議の開催</a:t>
            </a:r>
            <a:endParaRPr kumimoji="1" lang="en-US" altLang="ja-JP" sz="1400" dirty="0">
              <a:solidFill>
                <a:schemeClr val="tx1"/>
              </a:solidFill>
            </a:endParaRPr>
          </a:p>
          <a:p>
            <a:endParaRPr kumimoji="1" lang="en-US" altLang="ja-JP" sz="500" dirty="0">
              <a:solidFill>
                <a:schemeClr val="tx1"/>
              </a:solidFill>
            </a:endParaRPr>
          </a:p>
          <a:p>
            <a:r>
              <a:rPr lang="ja-JP" altLang="en-US" sz="2000" dirty="0">
                <a:solidFill>
                  <a:schemeClr val="tx1"/>
                </a:solidFill>
              </a:rPr>
              <a:t>　</a:t>
            </a:r>
            <a:r>
              <a:rPr lang="ja-JP" altLang="en-US" dirty="0">
                <a:solidFill>
                  <a:schemeClr val="tx1"/>
                </a:solidFill>
              </a:rPr>
              <a:t>・</a:t>
            </a:r>
            <a:r>
              <a:rPr lang="en-US" altLang="ja-JP" dirty="0">
                <a:solidFill>
                  <a:schemeClr val="tx1"/>
                </a:solidFill>
              </a:rPr>
              <a:t>R6</a:t>
            </a:r>
            <a:r>
              <a:rPr lang="ja-JP" altLang="en-US" dirty="0">
                <a:solidFill>
                  <a:schemeClr val="tx1"/>
                </a:solidFill>
              </a:rPr>
              <a:t>　             </a:t>
            </a:r>
            <a:r>
              <a:rPr lang="en-US" altLang="ja-JP" dirty="0">
                <a:solidFill>
                  <a:schemeClr val="tx1"/>
                </a:solidFill>
              </a:rPr>
              <a:t>: </a:t>
            </a:r>
            <a:r>
              <a:rPr lang="ja-JP" altLang="en-US" dirty="0"/>
              <a:t> </a:t>
            </a:r>
            <a:r>
              <a:rPr lang="en-US" altLang="ja-JP" dirty="0">
                <a:solidFill>
                  <a:schemeClr val="tx1"/>
                </a:solidFill>
              </a:rPr>
              <a:t> 2,658</a:t>
            </a:r>
            <a:r>
              <a:rPr lang="ja-JP" altLang="en-US" dirty="0">
                <a:solidFill>
                  <a:schemeClr val="tx1"/>
                </a:solidFill>
              </a:rPr>
              <a:t>千円</a:t>
            </a:r>
            <a:r>
              <a:rPr lang="ja-JP" altLang="en-US" dirty="0"/>
              <a:t>　</a:t>
            </a:r>
            <a:r>
              <a:rPr lang="en-US" altLang="ja-JP" sz="1600" dirty="0">
                <a:solidFill>
                  <a:schemeClr val="tx1"/>
                </a:solidFill>
              </a:rPr>
              <a:t>(</a:t>
            </a:r>
            <a:r>
              <a:rPr lang="ja-JP" altLang="en-US" sz="1600" dirty="0">
                <a:solidFill>
                  <a:schemeClr val="tx1"/>
                </a:solidFill>
              </a:rPr>
              <a:t>内訳 </a:t>
            </a:r>
            <a:r>
              <a:rPr lang="en-US" altLang="ja-JP" sz="1600" dirty="0">
                <a:solidFill>
                  <a:schemeClr val="tx1"/>
                </a:solidFill>
              </a:rPr>
              <a:t>:</a:t>
            </a:r>
            <a:r>
              <a:rPr lang="ja-JP" altLang="en-US" sz="1600" dirty="0">
                <a:solidFill>
                  <a:schemeClr val="tx1"/>
                </a:solidFill>
              </a:rPr>
              <a:t> 委託料 </a:t>
            </a:r>
            <a:r>
              <a:rPr lang="en-US" altLang="ja-JP" sz="1600" dirty="0">
                <a:solidFill>
                  <a:schemeClr val="tx1"/>
                </a:solidFill>
              </a:rPr>
              <a:t>2,257</a:t>
            </a:r>
            <a:r>
              <a:rPr lang="ja-JP" altLang="en-US" sz="1600" dirty="0">
                <a:solidFill>
                  <a:schemeClr val="tx1"/>
                </a:solidFill>
              </a:rPr>
              <a:t>千円 </a:t>
            </a:r>
            <a:r>
              <a:rPr lang="en-US" altLang="ja-JP" sz="1600" dirty="0">
                <a:solidFill>
                  <a:schemeClr val="tx1"/>
                </a:solidFill>
              </a:rPr>
              <a:t>/ </a:t>
            </a:r>
            <a:r>
              <a:rPr lang="ja-JP" altLang="en-US" sz="1600" dirty="0">
                <a:solidFill>
                  <a:schemeClr val="tx1"/>
                </a:solidFill>
              </a:rPr>
              <a:t>会議開催費用 </a:t>
            </a:r>
            <a:r>
              <a:rPr lang="en-US" altLang="ja-JP" sz="1600" dirty="0"/>
              <a:t>401</a:t>
            </a:r>
            <a:r>
              <a:rPr lang="ja-JP" altLang="en-US" sz="1600" dirty="0">
                <a:solidFill>
                  <a:schemeClr val="tx1"/>
                </a:solidFill>
              </a:rPr>
              <a:t>千円</a:t>
            </a:r>
            <a:r>
              <a:rPr lang="en-US" altLang="ja-JP" sz="1600" dirty="0">
                <a:solidFill>
                  <a:schemeClr val="tx1"/>
                </a:solidFill>
              </a:rPr>
              <a:t>)</a:t>
            </a:r>
            <a:r>
              <a:rPr lang="ja-JP" altLang="en-US" sz="1600" dirty="0">
                <a:solidFill>
                  <a:schemeClr val="tx1"/>
                </a:solidFill>
              </a:rPr>
              <a:t>　</a:t>
            </a:r>
            <a:r>
              <a:rPr lang="en-US" altLang="ja-JP" sz="1600" dirty="0">
                <a:solidFill>
                  <a:schemeClr val="tx1"/>
                </a:solidFill>
              </a:rPr>
              <a:t> </a:t>
            </a:r>
          </a:p>
          <a:p>
            <a:r>
              <a:rPr kumimoji="1" lang="ja-JP" altLang="en-US" sz="2000" dirty="0">
                <a:solidFill>
                  <a:schemeClr val="tx1"/>
                </a:solidFill>
              </a:rPr>
              <a:t>　</a:t>
            </a:r>
            <a:r>
              <a:rPr kumimoji="1" lang="ja-JP" altLang="en-US" dirty="0">
                <a:solidFill>
                  <a:schemeClr val="tx1"/>
                </a:solidFill>
              </a:rPr>
              <a:t>・</a:t>
            </a:r>
            <a:r>
              <a:rPr kumimoji="1" lang="en-US" altLang="ja-JP" dirty="0">
                <a:solidFill>
                  <a:schemeClr val="tx1"/>
                </a:solidFill>
              </a:rPr>
              <a:t>R7</a:t>
            </a:r>
            <a:r>
              <a:rPr kumimoji="1" lang="en-US" altLang="ja-JP" sz="1500" dirty="0">
                <a:solidFill>
                  <a:schemeClr val="tx1"/>
                </a:solidFill>
              </a:rPr>
              <a:t>(</a:t>
            </a:r>
            <a:r>
              <a:rPr kumimoji="1" lang="ja-JP" altLang="en-US" sz="1500" dirty="0">
                <a:solidFill>
                  <a:schemeClr val="tx1"/>
                </a:solidFill>
              </a:rPr>
              <a:t>要求額</a:t>
            </a:r>
            <a:r>
              <a:rPr kumimoji="1" lang="en-US" altLang="ja-JP" sz="1500" dirty="0">
                <a:solidFill>
                  <a:schemeClr val="tx1"/>
                </a:solidFill>
              </a:rPr>
              <a:t>)</a:t>
            </a:r>
            <a:r>
              <a:rPr kumimoji="1" lang="ja-JP" altLang="en-US" sz="1500" dirty="0"/>
              <a:t>　 </a:t>
            </a:r>
            <a:r>
              <a:rPr kumimoji="1" lang="en-US" altLang="ja-JP" dirty="0">
                <a:solidFill>
                  <a:schemeClr val="tx1"/>
                </a:solidFill>
              </a:rPr>
              <a:t>:</a:t>
            </a:r>
            <a:r>
              <a:rPr kumimoji="1" lang="ja-JP" altLang="en-US" dirty="0"/>
              <a:t> </a:t>
            </a:r>
            <a:r>
              <a:rPr kumimoji="1" lang="ja-JP" altLang="en-US" sz="2000" dirty="0"/>
              <a:t>  </a:t>
            </a:r>
            <a:r>
              <a:rPr lang="en-US" altLang="ja-JP" dirty="0">
                <a:solidFill>
                  <a:schemeClr val="tx1"/>
                </a:solidFill>
              </a:rPr>
              <a:t>2</a:t>
            </a:r>
            <a:r>
              <a:rPr kumimoji="1" lang="en-US" altLang="ja-JP" dirty="0">
                <a:solidFill>
                  <a:schemeClr val="tx1"/>
                </a:solidFill>
              </a:rPr>
              <a:t>,517</a:t>
            </a:r>
            <a:r>
              <a:rPr kumimoji="1" lang="ja-JP" altLang="en-US" dirty="0">
                <a:solidFill>
                  <a:schemeClr val="tx1"/>
                </a:solidFill>
              </a:rPr>
              <a:t>千円</a:t>
            </a:r>
            <a:r>
              <a:rPr kumimoji="1" lang="ja-JP" altLang="en-US" dirty="0"/>
              <a:t>　</a:t>
            </a:r>
            <a:r>
              <a:rPr kumimoji="1" lang="en-US" altLang="ja-JP" sz="1600" dirty="0">
                <a:solidFill>
                  <a:schemeClr val="tx1"/>
                </a:solidFill>
              </a:rPr>
              <a:t>(</a:t>
            </a:r>
            <a:r>
              <a:rPr kumimoji="1" lang="ja-JP" altLang="en-US" sz="1600" dirty="0">
                <a:solidFill>
                  <a:schemeClr val="tx1"/>
                </a:solidFill>
              </a:rPr>
              <a:t>内訳 </a:t>
            </a:r>
            <a:r>
              <a:rPr kumimoji="1" lang="en-US" altLang="ja-JP" sz="1600" dirty="0">
                <a:solidFill>
                  <a:schemeClr val="tx1"/>
                </a:solidFill>
              </a:rPr>
              <a:t>:</a:t>
            </a:r>
            <a:r>
              <a:rPr lang="ja-JP" altLang="en-US" sz="1600" dirty="0">
                <a:solidFill>
                  <a:schemeClr val="tx1"/>
                </a:solidFill>
              </a:rPr>
              <a:t> </a:t>
            </a:r>
            <a:r>
              <a:rPr kumimoji="1" lang="ja-JP" altLang="en-US" sz="1600" dirty="0">
                <a:solidFill>
                  <a:schemeClr val="tx1"/>
                </a:solidFill>
              </a:rPr>
              <a:t>委託料 </a:t>
            </a:r>
            <a:r>
              <a:rPr kumimoji="1" lang="en-US" altLang="ja-JP" sz="1600" dirty="0">
                <a:solidFill>
                  <a:schemeClr val="tx1"/>
                </a:solidFill>
              </a:rPr>
              <a:t>2,257</a:t>
            </a:r>
            <a:r>
              <a:rPr kumimoji="1" lang="ja-JP" altLang="en-US" sz="1600" dirty="0">
                <a:solidFill>
                  <a:schemeClr val="tx1"/>
                </a:solidFill>
              </a:rPr>
              <a:t>千円 </a:t>
            </a:r>
            <a:r>
              <a:rPr kumimoji="1" lang="en-US" altLang="ja-JP" sz="1600" dirty="0">
                <a:solidFill>
                  <a:schemeClr val="tx1"/>
                </a:solidFill>
              </a:rPr>
              <a:t>/ </a:t>
            </a:r>
            <a:r>
              <a:rPr kumimoji="1" lang="ja-JP" altLang="en-US" sz="1600" dirty="0">
                <a:solidFill>
                  <a:schemeClr val="tx1"/>
                </a:solidFill>
              </a:rPr>
              <a:t>会議開催費用 </a:t>
            </a:r>
            <a:r>
              <a:rPr kumimoji="1" lang="en-US" altLang="ja-JP" sz="1600" dirty="0"/>
              <a:t>260</a:t>
            </a:r>
            <a:r>
              <a:rPr kumimoji="1" lang="ja-JP" altLang="en-US" sz="1600" dirty="0">
                <a:solidFill>
                  <a:schemeClr val="tx1"/>
                </a:solidFill>
              </a:rPr>
              <a:t>千円</a:t>
            </a:r>
            <a:r>
              <a:rPr kumimoji="1" lang="en-US" altLang="ja-JP" sz="1600" dirty="0">
                <a:solidFill>
                  <a:schemeClr val="tx1"/>
                </a:solidFill>
              </a:rPr>
              <a:t>)</a:t>
            </a:r>
          </a:p>
          <a:p>
            <a:endParaRPr kumimoji="1" lang="ja-JP" altLang="en-US" sz="2000" dirty="0"/>
          </a:p>
        </p:txBody>
      </p:sp>
      <p:sp>
        <p:nvSpPr>
          <p:cNvPr id="5" name="タイトル 1">
            <a:extLst>
              <a:ext uri="{FF2B5EF4-FFF2-40B4-BE49-F238E27FC236}">
                <a16:creationId xmlns:a16="http://schemas.microsoft.com/office/drawing/2014/main" id="{9483C678-E75A-467C-8BBD-ABC86A2F74D3}"/>
              </a:ext>
            </a:extLst>
          </p:cNvPr>
          <p:cNvSpPr txBox="1">
            <a:spLocks/>
          </p:cNvSpPr>
          <p:nvPr/>
        </p:nvSpPr>
        <p:spPr>
          <a:xfrm>
            <a:off x="1672" y="0"/>
            <a:ext cx="9143999" cy="562365"/>
          </a:xfrm>
          <a:prstGeom prst="rect">
            <a:avLst/>
          </a:prstGeom>
          <a:gradFill>
            <a:gsLst>
              <a:gs pos="34000">
                <a:srgbClr val="0000CC"/>
              </a:gs>
              <a:gs pos="66000">
                <a:srgbClr val="0000CC"/>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00" b="1" dirty="0">
                <a:solidFill>
                  <a:schemeClr val="bg1">
                    <a:lumMod val="95000"/>
                  </a:schemeClr>
                </a:solidFill>
                <a:latin typeface="BIZ UDゴシック" panose="020B0400000000000000" pitchFamily="49" charset="-128"/>
                <a:ea typeface="BIZ UDゴシック" panose="020B0400000000000000" pitchFamily="49" charset="-128"/>
              </a:rPr>
              <a:t>次年度の取組予定など</a:t>
            </a:r>
            <a:endParaRPr lang="ja-JP" altLang="en-US" sz="1500" b="1" dirty="0">
              <a:solidFill>
                <a:schemeClr val="bg1">
                  <a:lumMod val="95000"/>
                </a:schemeClr>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ED8FA2C8-5CFA-4D05-82BE-658EE3877BBF}"/>
              </a:ext>
            </a:extLst>
          </p:cNvPr>
          <p:cNvSpPr>
            <a:spLocks noGrp="1"/>
          </p:cNvSpPr>
          <p:nvPr>
            <p:ph type="sldNum" sz="quarter" idx="12"/>
          </p:nvPr>
        </p:nvSpPr>
        <p:spPr/>
        <p:txBody>
          <a:bodyPr/>
          <a:lstStyle/>
          <a:p>
            <a:fld id="{E22FB35C-C36E-4FB4-AC57-2150716217DB}" type="slidenum">
              <a:rPr kumimoji="1" lang="ja-JP" altLang="en-US" smtClean="0"/>
              <a:t>18</a:t>
            </a:fld>
            <a:endParaRPr kumimoji="1" lang="ja-JP" altLang="en-US"/>
          </a:p>
        </p:txBody>
      </p:sp>
    </p:spTree>
    <p:extLst>
      <p:ext uri="{BB962C8B-B14F-4D97-AF65-F5344CB8AC3E}">
        <p14:creationId xmlns:p14="http://schemas.microsoft.com/office/powerpoint/2010/main" val="369007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23841FE-2139-4EE6-8F61-829CE8CAEABB}"/>
              </a:ext>
            </a:extLst>
          </p:cNvPr>
          <p:cNvSpPr/>
          <p:nvPr/>
        </p:nvSpPr>
        <p:spPr>
          <a:xfrm>
            <a:off x="0" y="1"/>
            <a:ext cx="9143999"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次　第</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endParaRPr kumimoji="1" lang="en-US" altLang="ja-JP" b="1" dirty="0">
              <a:solidFill>
                <a:schemeClr val="tx1"/>
              </a:solidFill>
              <a:latin typeface="メイリオ" panose="020B0604030504040204" pitchFamily="50" charset="-128"/>
              <a:ea typeface="メイリオ" panose="020B0604030504040204" pitchFamily="50" charset="-128"/>
            </a:endParaRPr>
          </a:p>
          <a:p>
            <a:r>
              <a:rPr kumimoji="1" lang="ja-JP" altLang="en-US" sz="2000" dirty="0">
                <a:solidFill>
                  <a:schemeClr val="tx1"/>
                </a:solidFill>
                <a:latin typeface="メイリオ" panose="020B0604030504040204" pitchFamily="50" charset="-128"/>
                <a:ea typeface="メイリオ" panose="020B0604030504040204" pitchFamily="50" charset="-128"/>
              </a:rPr>
              <a:t>　　　　　１　開会</a:t>
            </a:r>
            <a:endParaRPr kumimoji="1" lang="en-US" altLang="ja-JP" sz="2000" dirty="0">
              <a:solidFill>
                <a:schemeClr val="tx1"/>
              </a:solidFill>
              <a:latin typeface="メイリオ" panose="020B0604030504040204" pitchFamily="50" charset="-128"/>
              <a:ea typeface="メイリオ" panose="020B0604030504040204" pitchFamily="50" charset="-128"/>
            </a:endParaRPr>
          </a:p>
          <a:p>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kumimoji="1" lang="ja-JP" altLang="en-US" sz="2000" dirty="0">
                <a:solidFill>
                  <a:schemeClr val="tx1"/>
                </a:solidFill>
                <a:latin typeface="メイリオ" panose="020B0604030504040204" pitchFamily="50" charset="-128"/>
                <a:ea typeface="メイリオ" panose="020B0604030504040204" pitchFamily="50" charset="-128"/>
              </a:rPr>
              <a:t>　　　　　２　挨拶</a:t>
            </a:r>
            <a:endParaRPr kumimoji="1" lang="en-US" altLang="ja-JP" sz="2000" dirty="0">
              <a:solidFill>
                <a:schemeClr val="tx1"/>
              </a:solidFill>
              <a:latin typeface="メイリオ" panose="020B0604030504040204" pitchFamily="50" charset="-128"/>
              <a:ea typeface="メイリオ" panose="020B0604030504040204" pitchFamily="50" charset="-128"/>
            </a:endParaRPr>
          </a:p>
          <a:p>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kumimoji="1" lang="ja-JP" altLang="en-US" sz="2000" dirty="0">
                <a:solidFill>
                  <a:schemeClr val="tx1"/>
                </a:solidFill>
                <a:latin typeface="メイリオ" panose="020B0604030504040204" pitchFamily="50" charset="-128"/>
                <a:ea typeface="メイリオ" panose="020B0604030504040204" pitchFamily="50" charset="-128"/>
              </a:rPr>
              <a:t>　　　　　３　議事</a:t>
            </a:r>
            <a:endParaRPr kumimoji="1" lang="en-US" altLang="ja-JP" sz="2000" dirty="0">
              <a:solidFill>
                <a:schemeClr val="tx1"/>
              </a:solidFill>
              <a:latin typeface="メイリオ" panose="020B0604030504040204" pitchFamily="50" charset="-128"/>
              <a:ea typeface="メイリオ" panose="020B0604030504040204" pitchFamily="50" charset="-128"/>
            </a:endParaRPr>
          </a:p>
          <a:p>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　　　　　　 （１）大阪府におけるアレルギー疾患対策の現状</a:t>
            </a:r>
          </a:p>
          <a:p>
            <a:r>
              <a:rPr kumimoji="1" lang="ja-JP" altLang="en-US" dirty="0">
                <a:solidFill>
                  <a:schemeClr val="tx1"/>
                </a:solidFill>
                <a:latin typeface="メイリオ" panose="020B0604030504040204" pitchFamily="50" charset="-128"/>
                <a:ea typeface="メイリオ" panose="020B0604030504040204" pitchFamily="50" charset="-128"/>
              </a:rPr>
              <a:t>　　　　　　 </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　　　　　　 （２）病院連絡会議での議論を踏まえた取組</a:t>
            </a:r>
            <a:endParaRPr kumimoji="1" lang="en-US" altLang="ja-JP" dirty="0">
              <a:solidFill>
                <a:schemeClr val="tx1"/>
              </a:solidFill>
              <a:latin typeface="メイリオ" panose="020B0604030504040204" pitchFamily="50" charset="-128"/>
              <a:ea typeface="メイリオ" panose="020B0604030504040204" pitchFamily="50" charset="-128"/>
            </a:endParaRPr>
          </a:p>
          <a:p>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　　　　　　 （３）次年度の取組予定など</a:t>
            </a:r>
          </a:p>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77069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0894F1E-0FED-4558-AF2D-3F873FAFAA42}"/>
              </a:ext>
            </a:extLst>
          </p:cNvPr>
          <p:cNvSpPr txBox="1"/>
          <p:nvPr/>
        </p:nvSpPr>
        <p:spPr>
          <a:xfrm>
            <a:off x="544107" y="2448924"/>
            <a:ext cx="8342954" cy="2062103"/>
          </a:xfrm>
          <a:prstGeom prst="rect">
            <a:avLst/>
          </a:prstGeom>
          <a:noFill/>
        </p:spPr>
        <p:txBody>
          <a:bodyPr wrap="square" rtlCol="0">
            <a:spAutoFit/>
          </a:bodyPr>
          <a:lstStyle/>
          <a:p>
            <a:r>
              <a:rPr kumimoji="1" lang="ja-JP" altLang="en-US" sz="3200" dirty="0"/>
              <a:t>議題１</a:t>
            </a:r>
            <a:endParaRPr kumimoji="1" lang="en-US" altLang="ja-JP" sz="3200" dirty="0"/>
          </a:p>
          <a:p>
            <a:r>
              <a:rPr kumimoji="1" lang="ja-JP" altLang="en-US" sz="3200" dirty="0"/>
              <a:t>　</a:t>
            </a:r>
            <a:r>
              <a:rPr kumimoji="1" lang="ja-JP" altLang="en-US" sz="3000" dirty="0">
                <a:latin typeface="メイリオ" panose="020B0604030504040204" pitchFamily="50" charset="-128"/>
                <a:ea typeface="メイリオ" panose="020B0604030504040204" pitchFamily="50" charset="-128"/>
              </a:rPr>
              <a:t>大阪府におけるアレルギー疾患対策の現状</a:t>
            </a:r>
            <a:endParaRPr kumimoji="1" lang="en-US" altLang="ja-JP" sz="3000" dirty="0">
              <a:latin typeface="メイリオ" panose="020B0604030504040204" pitchFamily="50" charset="-128"/>
              <a:ea typeface="メイリオ" panose="020B0604030504040204" pitchFamily="50" charset="-128"/>
            </a:endParaRPr>
          </a:p>
          <a:p>
            <a:pPr algn="ctr"/>
            <a:endParaRPr kumimoji="1" lang="en-US" altLang="ja-JP" sz="3200" dirty="0"/>
          </a:p>
          <a:p>
            <a:endParaRPr kumimoji="1" lang="ja-JP" altLang="en-US" sz="3200" dirty="0"/>
          </a:p>
        </p:txBody>
      </p:sp>
    </p:spTree>
    <p:extLst>
      <p:ext uri="{BB962C8B-B14F-4D97-AF65-F5344CB8AC3E}">
        <p14:creationId xmlns:p14="http://schemas.microsoft.com/office/powerpoint/2010/main" val="834202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a:extLst>
              <a:ext uri="{FF2B5EF4-FFF2-40B4-BE49-F238E27FC236}">
                <a16:creationId xmlns:a16="http://schemas.microsoft.com/office/drawing/2014/main" id="{48BEADC8-92E7-4B5B-9B36-88E507C700BE}"/>
              </a:ext>
            </a:extLst>
          </p:cNvPr>
          <p:cNvSpPr/>
          <p:nvPr/>
        </p:nvSpPr>
        <p:spPr>
          <a:xfrm>
            <a:off x="5048250" y="1211263"/>
            <a:ext cx="3457575" cy="2536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75" name="AutoShape 2">
            <a:extLst>
              <a:ext uri="{FF2B5EF4-FFF2-40B4-BE49-F238E27FC236}">
                <a16:creationId xmlns:a16="http://schemas.microsoft.com/office/drawing/2014/main" id="{C0CB4F2A-908E-44AC-9765-F69A6ECDCF21}"/>
              </a:ext>
            </a:extLst>
          </p:cNvPr>
          <p:cNvSpPr>
            <a:spLocks noChangeArrowheads="1"/>
          </p:cNvSpPr>
          <p:nvPr/>
        </p:nvSpPr>
        <p:spPr bwMode="auto">
          <a:xfrm>
            <a:off x="130175" y="48527"/>
            <a:ext cx="8958263" cy="361950"/>
          </a:xfrm>
          <a:prstGeom prst="roundRect">
            <a:avLst>
              <a:gd name="adj" fmla="val 16667"/>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dirty="0">
                <a:solidFill>
                  <a:schemeClr val="bg1"/>
                </a:solidFill>
                <a:latin typeface="游ゴシック" panose="020B0400000000000000" pitchFamily="50" charset="-128"/>
                <a:ea typeface="游ゴシック" panose="020B0400000000000000" pitchFamily="50" charset="-128"/>
              </a:rPr>
              <a:t>大阪府アレルギー疾患対策連絡会議について</a:t>
            </a:r>
            <a:r>
              <a:rPr lang="ja-JP" altLang="en-US" sz="1000" b="1" dirty="0">
                <a:solidFill>
                  <a:schemeClr val="bg1"/>
                </a:solidFill>
                <a:latin typeface="游ゴシック" panose="020B0400000000000000" pitchFamily="50" charset="-128"/>
                <a:ea typeface="游ゴシック" panose="020B0400000000000000" pitchFamily="50" charset="-128"/>
              </a:rPr>
              <a:t>（健康医療部保健医療室地域保健課）</a:t>
            </a:r>
            <a:r>
              <a:rPr lang="ja-JP" altLang="en-US" sz="1800" b="1" dirty="0">
                <a:solidFill>
                  <a:schemeClr val="bg1"/>
                </a:solidFill>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　　　　</a:t>
            </a:r>
            <a:r>
              <a:rPr lang="ja-JP" altLang="en-US" sz="1200" b="1" dirty="0">
                <a:latin typeface="ＭＳ Ｐゴシック" panose="020B0600070205080204" pitchFamily="50" charset="-128"/>
              </a:rPr>
              <a:t>　　</a:t>
            </a:r>
            <a:r>
              <a:rPr lang="ja-JP" altLang="en-US" sz="1800" b="1" dirty="0">
                <a:latin typeface="ＭＳ Ｐゴシック" panose="020B0600070205080204" pitchFamily="50" charset="-128"/>
              </a:rPr>
              <a:t>　　　　</a:t>
            </a:r>
            <a:r>
              <a:rPr lang="ja-JP" altLang="en-US" sz="1600" b="1" dirty="0">
                <a:latin typeface="ＭＳ Ｐゴシック" panose="020B0600070205080204" pitchFamily="50" charset="-128"/>
              </a:rPr>
              <a:t>　　　</a:t>
            </a:r>
            <a:endParaRPr lang="ja-JP" altLang="en-US" sz="1200" b="1" dirty="0">
              <a:latin typeface="ＭＳ Ｐゴシック" panose="020B0600070205080204" pitchFamily="50" charset="-128"/>
            </a:endParaRPr>
          </a:p>
        </p:txBody>
      </p:sp>
      <p:sp>
        <p:nvSpPr>
          <p:cNvPr id="25" name="正方形/長方形 24">
            <a:extLst>
              <a:ext uri="{FF2B5EF4-FFF2-40B4-BE49-F238E27FC236}">
                <a16:creationId xmlns:a16="http://schemas.microsoft.com/office/drawing/2014/main" id="{CDF04C31-A896-4CF0-8A30-B1D320208F76}"/>
              </a:ext>
            </a:extLst>
          </p:cNvPr>
          <p:cNvSpPr/>
          <p:nvPr/>
        </p:nvSpPr>
        <p:spPr>
          <a:xfrm>
            <a:off x="130175" y="447675"/>
            <a:ext cx="4438650" cy="6210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effectLst>
                <a:outerShdw blurRad="38100" dist="38100" dir="2700000" algn="tl">
                  <a:srgbClr val="000000">
                    <a:alpha val="43137"/>
                  </a:srgbClr>
                </a:outerShdw>
              </a:effectLst>
            </a:endParaRPr>
          </a:p>
        </p:txBody>
      </p:sp>
      <p:sp>
        <p:nvSpPr>
          <p:cNvPr id="4" name="正方形/長方形 3">
            <a:extLst>
              <a:ext uri="{FF2B5EF4-FFF2-40B4-BE49-F238E27FC236}">
                <a16:creationId xmlns:a16="http://schemas.microsoft.com/office/drawing/2014/main" id="{F6B9BC95-4258-4297-A7CB-7A3CA6466D79}"/>
              </a:ext>
            </a:extLst>
          </p:cNvPr>
          <p:cNvSpPr/>
          <p:nvPr/>
        </p:nvSpPr>
        <p:spPr>
          <a:xfrm>
            <a:off x="244475" y="4125913"/>
            <a:ext cx="4251325" cy="90328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endParaRPr>
          </a:p>
          <a:p>
            <a:pPr>
              <a:defRPr/>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lang="ja-JP" altLang="en-US" sz="1050" dirty="0">
                <a:solidFill>
                  <a:schemeClr val="tx1"/>
                </a:solidFill>
                <a:latin typeface="游ゴシック" panose="020B0400000000000000" pitchFamily="50" charset="-128"/>
                <a:ea typeface="游ゴシック" panose="020B0400000000000000" pitchFamily="50" charset="-128"/>
              </a:rPr>
              <a:t>府のアレルギー疾患対策を総合的に推進するため、大阪府アレルギー疾患医療拠点病院を中心とした診療連携体制、情報提供、人材育成等の施策の企画・立案・実施等を行うことにより地域の実情に応じたアレルギー疾患対策の推進を図る。</a:t>
            </a:r>
            <a:endParaRPr lang="en-US" altLang="ja-JP" sz="1050" dirty="0">
              <a:solidFill>
                <a:schemeClr val="tx1"/>
              </a:solidFill>
              <a:latin typeface="游ゴシック" panose="020B0400000000000000" pitchFamily="50" charset="-128"/>
              <a:ea typeface="游ゴシック" panose="020B0400000000000000" pitchFamily="50" charset="-128"/>
            </a:endParaRPr>
          </a:p>
          <a:p>
            <a:pPr>
              <a:defRPr/>
            </a:pPr>
            <a:endParaRPr lang="en-US" altLang="ja-JP" sz="1050" dirty="0">
              <a:solidFill>
                <a:schemeClr val="tx1"/>
              </a:solidFill>
            </a:endParaRPr>
          </a:p>
        </p:txBody>
      </p:sp>
      <p:sp>
        <p:nvSpPr>
          <p:cNvPr id="21" name="正方形/長方形 20">
            <a:extLst>
              <a:ext uri="{FF2B5EF4-FFF2-40B4-BE49-F238E27FC236}">
                <a16:creationId xmlns:a16="http://schemas.microsoft.com/office/drawing/2014/main" id="{FE543DF2-8289-4328-A161-F930EE7D3316}"/>
              </a:ext>
            </a:extLst>
          </p:cNvPr>
          <p:cNvSpPr/>
          <p:nvPr/>
        </p:nvSpPr>
        <p:spPr>
          <a:xfrm>
            <a:off x="238125" y="5151438"/>
            <a:ext cx="1597025"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b="1" dirty="0">
                <a:solidFill>
                  <a:schemeClr val="tx1"/>
                </a:solidFill>
                <a:latin typeface="游ゴシック" panose="020B0400000000000000" pitchFamily="50" charset="-128"/>
                <a:ea typeface="游ゴシック" panose="020B0400000000000000" pitchFamily="50" charset="-128"/>
              </a:rPr>
              <a:t>会議の構成等</a:t>
            </a:r>
          </a:p>
        </p:txBody>
      </p:sp>
      <p:sp>
        <p:nvSpPr>
          <p:cNvPr id="23" name="正方形/長方形 22">
            <a:extLst>
              <a:ext uri="{FF2B5EF4-FFF2-40B4-BE49-F238E27FC236}">
                <a16:creationId xmlns:a16="http://schemas.microsoft.com/office/drawing/2014/main" id="{FD87DE13-96FF-48FE-B867-08B3E4D51DD9}"/>
              </a:ext>
            </a:extLst>
          </p:cNvPr>
          <p:cNvSpPr/>
          <p:nvPr/>
        </p:nvSpPr>
        <p:spPr>
          <a:xfrm>
            <a:off x="220662" y="5437694"/>
            <a:ext cx="4257675" cy="119538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b="1" dirty="0">
                <a:solidFill>
                  <a:schemeClr val="tx1"/>
                </a:solidFill>
                <a:latin typeface="游ゴシック" panose="020B0400000000000000" pitchFamily="50" charset="-128"/>
                <a:ea typeface="游ゴシック" panose="020B0400000000000000" pitchFamily="50" charset="-128"/>
              </a:rPr>
              <a:t>大阪府医師会、大阪府歯科医師会、大阪府薬剤師会、大阪府看護協会、大阪府栄養士会、大阪府病院協会、大阪府私立病院協会、大阪府眼科医会、大阪府耳鼻咽喉科医会、大阪府内科医会、大阪府小児科医会、大阪皮膚科医会、大阪府アレルギー疾患医療拠点病院</a:t>
            </a:r>
            <a:r>
              <a:rPr lang="ja-JP" altLang="en-US" sz="1000" dirty="0">
                <a:solidFill>
                  <a:schemeClr val="tx1"/>
                </a:solidFill>
                <a:latin typeface="游明朝" panose="02020400000000000000" pitchFamily="18" charset="-128"/>
                <a:ea typeface="游明朝" panose="02020400000000000000" pitchFamily="18" charset="-128"/>
              </a:rPr>
              <a:t>の各団体等の推薦による委員で構成</a:t>
            </a:r>
            <a:endParaRPr lang="en-US" altLang="ja-JP" sz="1000" dirty="0">
              <a:solidFill>
                <a:schemeClr val="tx1"/>
              </a:solidFill>
              <a:latin typeface="游明朝" panose="02020400000000000000" pitchFamily="18" charset="-128"/>
              <a:ea typeface="游明朝" panose="02020400000000000000" pitchFamily="18" charset="-128"/>
            </a:endParaRPr>
          </a:p>
          <a:p>
            <a:pPr>
              <a:defRPr/>
            </a:pPr>
            <a:endParaRPr lang="en-US" altLang="ja-JP" sz="500" dirty="0">
              <a:solidFill>
                <a:schemeClr val="tx1"/>
              </a:solidFill>
              <a:latin typeface="游明朝" panose="02020400000000000000" pitchFamily="18" charset="-128"/>
              <a:ea typeface="游明朝" panose="02020400000000000000" pitchFamily="18" charset="-128"/>
            </a:endParaRPr>
          </a:p>
          <a:p>
            <a:pPr>
              <a:defRPr/>
            </a:pPr>
            <a:r>
              <a:rPr lang="ja-JP" altLang="en-US" sz="1000" dirty="0">
                <a:solidFill>
                  <a:schemeClr val="tx1"/>
                </a:solidFill>
                <a:latin typeface="游明朝" panose="02020400000000000000" pitchFamily="18" charset="-128"/>
                <a:ea typeface="游明朝" panose="02020400000000000000" pitchFamily="18" charset="-128"/>
              </a:rPr>
              <a:t>（事務局）　保健医療室地域保健課　疾病対策・援護グループ</a:t>
            </a:r>
            <a:endParaRPr lang="en-US" altLang="ja-JP" sz="1000" dirty="0">
              <a:solidFill>
                <a:schemeClr val="tx1"/>
              </a:solidFill>
              <a:latin typeface="游明朝" panose="02020400000000000000" pitchFamily="18" charset="-128"/>
              <a:ea typeface="游明朝" panose="02020400000000000000" pitchFamily="18" charset="-128"/>
            </a:endParaRPr>
          </a:p>
          <a:p>
            <a:pPr>
              <a:defRPr/>
            </a:pPr>
            <a:r>
              <a:rPr lang="ja-JP" altLang="en-US" sz="900" dirty="0">
                <a:solidFill>
                  <a:schemeClr val="tx1"/>
                </a:solidFill>
                <a:latin typeface="游明朝" panose="02020400000000000000" pitchFamily="18" charset="-128"/>
                <a:ea typeface="游明朝" panose="02020400000000000000" pitchFamily="18" charset="-128"/>
              </a:rPr>
              <a:t>　　</a:t>
            </a:r>
            <a:r>
              <a:rPr lang="ja-JP" altLang="en-US" sz="900" dirty="0">
                <a:solidFill>
                  <a:schemeClr val="tx1"/>
                </a:solidFill>
              </a:rPr>
              <a:t>　　　　　　　</a:t>
            </a:r>
            <a:endParaRPr lang="en-US" altLang="ja-JP" sz="900" dirty="0">
              <a:solidFill>
                <a:schemeClr val="tx1"/>
              </a:solidFill>
            </a:endParaRPr>
          </a:p>
        </p:txBody>
      </p:sp>
      <p:sp>
        <p:nvSpPr>
          <p:cNvPr id="35" name="正方形/長方形 34">
            <a:extLst>
              <a:ext uri="{FF2B5EF4-FFF2-40B4-BE49-F238E27FC236}">
                <a16:creationId xmlns:a16="http://schemas.microsoft.com/office/drawing/2014/main" id="{64CB6593-A090-4C53-A107-6C04F72F25A6}"/>
              </a:ext>
            </a:extLst>
          </p:cNvPr>
          <p:cNvSpPr/>
          <p:nvPr/>
        </p:nvSpPr>
        <p:spPr>
          <a:xfrm>
            <a:off x="4716463" y="536575"/>
            <a:ext cx="1562100" cy="212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b="1" dirty="0">
                <a:solidFill>
                  <a:schemeClr val="tx1"/>
                </a:solidFill>
                <a:latin typeface="游ゴシック" panose="020B0400000000000000" pitchFamily="50" charset="-128"/>
                <a:ea typeface="游ゴシック" panose="020B0400000000000000" pitchFamily="50" charset="-128"/>
              </a:rPr>
              <a:t>会議の運営イメージ</a:t>
            </a:r>
          </a:p>
        </p:txBody>
      </p:sp>
      <p:sp>
        <p:nvSpPr>
          <p:cNvPr id="29" name="正方形/長方形 28">
            <a:extLst>
              <a:ext uri="{FF2B5EF4-FFF2-40B4-BE49-F238E27FC236}">
                <a16:creationId xmlns:a16="http://schemas.microsoft.com/office/drawing/2014/main" id="{B0DDEB19-9BA8-4EB2-87AC-F9E664307074}"/>
              </a:ext>
            </a:extLst>
          </p:cNvPr>
          <p:cNvSpPr/>
          <p:nvPr/>
        </p:nvSpPr>
        <p:spPr>
          <a:xfrm>
            <a:off x="4719638" y="765175"/>
            <a:ext cx="4246562" cy="364353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900" dirty="0">
              <a:solidFill>
                <a:schemeClr val="tx1"/>
              </a:solidFill>
            </a:endParaRPr>
          </a:p>
        </p:txBody>
      </p:sp>
      <p:pic>
        <p:nvPicPr>
          <p:cNvPr id="3082" name="Picture 2" descr="D:\AsadaTa\Desktop\09522000738.jpg">
            <a:extLst>
              <a:ext uri="{FF2B5EF4-FFF2-40B4-BE49-F238E27FC236}">
                <a16:creationId xmlns:a16="http://schemas.microsoft.com/office/drawing/2014/main" id="{DCE497FE-9D9E-4CD2-B385-5FE8C27F5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570" y="1797845"/>
            <a:ext cx="10144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9">
            <a:extLst>
              <a:ext uri="{FF2B5EF4-FFF2-40B4-BE49-F238E27FC236}">
                <a16:creationId xmlns:a16="http://schemas.microsoft.com/office/drawing/2014/main" id="{E08C36B4-FC36-4C7F-BE9E-9055D654D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0" y="915988"/>
            <a:ext cx="108902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2" descr="D:\MiyakeKaz\Desktop\府庁舎.jpg">
            <a:extLst>
              <a:ext uri="{FF2B5EF4-FFF2-40B4-BE49-F238E27FC236}">
                <a16:creationId xmlns:a16="http://schemas.microsoft.com/office/drawing/2014/main" id="{24CB1F09-C60A-4306-B891-70FB3044D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8550" y="1751013"/>
            <a:ext cx="863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50" descr="MCj00791270000[1]">
            <a:extLst>
              <a:ext uri="{FF2B5EF4-FFF2-40B4-BE49-F238E27FC236}">
                <a16:creationId xmlns:a16="http://schemas.microsoft.com/office/drawing/2014/main" id="{828CDFAF-6133-412E-A3FC-9542122A3D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6228" y="3550445"/>
            <a:ext cx="9413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4" descr="クリックすると新しいウィンドウで開きます">
            <a:extLst>
              <a:ext uri="{FF2B5EF4-FFF2-40B4-BE49-F238E27FC236}">
                <a16:creationId xmlns:a16="http://schemas.microsoft.com/office/drawing/2014/main" id="{87E239A9-36A2-4D45-BF0D-0B7FD7DB26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5176" y="3579020"/>
            <a:ext cx="11255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角丸四角形 50">
            <a:extLst>
              <a:ext uri="{FF2B5EF4-FFF2-40B4-BE49-F238E27FC236}">
                <a16:creationId xmlns:a16="http://schemas.microsoft.com/office/drawing/2014/main" id="{73C01DEF-8687-4747-B620-592926834F8B}"/>
              </a:ext>
            </a:extLst>
          </p:cNvPr>
          <p:cNvSpPr/>
          <p:nvPr/>
        </p:nvSpPr>
        <p:spPr>
          <a:xfrm>
            <a:off x="7650163" y="4032250"/>
            <a:ext cx="1014412"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地域医療機関</a:t>
            </a:r>
            <a:endParaRPr lang="en-US" altLang="ja-JP" sz="900" b="1" dirty="0">
              <a:solidFill>
                <a:srgbClr val="000000"/>
              </a:solidFill>
            </a:endParaRPr>
          </a:p>
        </p:txBody>
      </p:sp>
      <p:sp>
        <p:nvSpPr>
          <p:cNvPr id="52" name="角丸四角形 51">
            <a:extLst>
              <a:ext uri="{FF2B5EF4-FFF2-40B4-BE49-F238E27FC236}">
                <a16:creationId xmlns:a16="http://schemas.microsoft.com/office/drawing/2014/main" id="{8DB53188-8673-4B6C-A356-AA0E7586C12D}"/>
              </a:ext>
            </a:extLst>
          </p:cNvPr>
          <p:cNvSpPr/>
          <p:nvPr/>
        </p:nvSpPr>
        <p:spPr>
          <a:xfrm>
            <a:off x="8045450" y="2284017"/>
            <a:ext cx="809625"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拠点病院</a:t>
            </a:r>
            <a:endParaRPr lang="en-US" altLang="ja-JP" sz="900" b="1" dirty="0">
              <a:solidFill>
                <a:srgbClr val="000000"/>
              </a:solidFill>
            </a:endParaRPr>
          </a:p>
        </p:txBody>
      </p:sp>
      <p:sp>
        <p:nvSpPr>
          <p:cNvPr id="53" name="角丸四角形 52">
            <a:extLst>
              <a:ext uri="{FF2B5EF4-FFF2-40B4-BE49-F238E27FC236}">
                <a16:creationId xmlns:a16="http://schemas.microsoft.com/office/drawing/2014/main" id="{52A51634-A90B-4C5C-9B08-51B2328ADC53}"/>
              </a:ext>
            </a:extLst>
          </p:cNvPr>
          <p:cNvSpPr/>
          <p:nvPr/>
        </p:nvSpPr>
        <p:spPr>
          <a:xfrm>
            <a:off x="4953000" y="2170113"/>
            <a:ext cx="690563"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大阪府</a:t>
            </a:r>
            <a:endParaRPr lang="en-US" altLang="ja-JP" sz="900" b="1" dirty="0">
              <a:solidFill>
                <a:srgbClr val="000000"/>
              </a:solidFill>
            </a:endParaRPr>
          </a:p>
        </p:txBody>
      </p:sp>
      <p:sp>
        <p:nvSpPr>
          <p:cNvPr id="54" name="角丸四角形 53">
            <a:extLst>
              <a:ext uri="{FF2B5EF4-FFF2-40B4-BE49-F238E27FC236}">
                <a16:creationId xmlns:a16="http://schemas.microsoft.com/office/drawing/2014/main" id="{0A00E9D7-9646-4709-89D3-19212A08CFC8}"/>
              </a:ext>
            </a:extLst>
          </p:cNvPr>
          <p:cNvSpPr/>
          <p:nvPr/>
        </p:nvSpPr>
        <p:spPr>
          <a:xfrm>
            <a:off x="5481638" y="3998913"/>
            <a:ext cx="774700"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市町村</a:t>
            </a:r>
            <a:endParaRPr lang="en-US" altLang="ja-JP" sz="900" b="1" dirty="0">
              <a:solidFill>
                <a:srgbClr val="000000"/>
              </a:solidFill>
            </a:endParaRPr>
          </a:p>
        </p:txBody>
      </p:sp>
      <p:sp>
        <p:nvSpPr>
          <p:cNvPr id="55" name="角丸四角形 54">
            <a:extLst>
              <a:ext uri="{FF2B5EF4-FFF2-40B4-BE49-F238E27FC236}">
                <a16:creationId xmlns:a16="http://schemas.microsoft.com/office/drawing/2014/main" id="{2D245889-C344-4112-BEB1-F8C39AEC3C71}"/>
              </a:ext>
            </a:extLst>
          </p:cNvPr>
          <p:cNvSpPr/>
          <p:nvPr/>
        </p:nvSpPr>
        <p:spPr>
          <a:xfrm>
            <a:off x="6381750" y="1505063"/>
            <a:ext cx="808038"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対策会議</a:t>
            </a:r>
            <a:endParaRPr lang="en-US" altLang="ja-JP" sz="900" b="1" dirty="0">
              <a:solidFill>
                <a:srgbClr val="000000"/>
              </a:solidFill>
            </a:endParaRPr>
          </a:p>
        </p:txBody>
      </p:sp>
      <p:sp>
        <p:nvSpPr>
          <p:cNvPr id="57" name="角丸四角形 56">
            <a:extLst>
              <a:ext uri="{FF2B5EF4-FFF2-40B4-BE49-F238E27FC236}">
                <a16:creationId xmlns:a16="http://schemas.microsoft.com/office/drawing/2014/main" id="{B2E2C8A4-BFB9-4A58-BAA0-2500036E0E4F}"/>
              </a:ext>
            </a:extLst>
          </p:cNvPr>
          <p:cNvSpPr/>
          <p:nvPr/>
        </p:nvSpPr>
        <p:spPr>
          <a:xfrm>
            <a:off x="6559550" y="2914650"/>
            <a:ext cx="566738" cy="238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rgbClr val="000000"/>
                </a:solidFill>
              </a:rPr>
              <a:t>府民</a:t>
            </a:r>
            <a:endParaRPr lang="en-US" altLang="ja-JP" sz="900" b="1" dirty="0">
              <a:solidFill>
                <a:srgbClr val="000000"/>
              </a:solidFill>
            </a:endParaRPr>
          </a:p>
        </p:txBody>
      </p:sp>
      <p:pic>
        <p:nvPicPr>
          <p:cNvPr id="3093" name="Picture 4" descr="「患者会 イラスト」の画像検索結果">
            <a:hlinkClick r:id="rId8"/>
            <a:extLst>
              <a:ext uri="{FF2B5EF4-FFF2-40B4-BE49-F238E27FC236}">
                <a16:creationId xmlns:a16="http://schemas.microsoft.com/office/drawing/2014/main" id="{DE8980A4-AC3B-4874-BF89-E80AE78300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3650" y="2316163"/>
            <a:ext cx="92551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線矢印コネクタ 10">
            <a:extLst>
              <a:ext uri="{FF2B5EF4-FFF2-40B4-BE49-F238E27FC236}">
                <a16:creationId xmlns:a16="http://schemas.microsoft.com/office/drawing/2014/main" id="{5BECCDD0-C57C-4A59-AB2D-E88230D405DE}"/>
              </a:ext>
            </a:extLst>
          </p:cNvPr>
          <p:cNvCxnSpPr/>
          <p:nvPr/>
        </p:nvCxnSpPr>
        <p:spPr>
          <a:xfrm flipH="1">
            <a:off x="7199313" y="2527300"/>
            <a:ext cx="830262" cy="1762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D2163630-7543-4F42-92A6-F5EB3974EC1F}"/>
              </a:ext>
            </a:extLst>
          </p:cNvPr>
          <p:cNvCxnSpPr/>
          <p:nvPr/>
        </p:nvCxnSpPr>
        <p:spPr>
          <a:xfrm>
            <a:off x="5468938" y="2457450"/>
            <a:ext cx="898525" cy="101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1FE23DEB-F7C8-407F-BB4C-2FD2CEF6E9E0}"/>
              </a:ext>
            </a:extLst>
          </p:cNvPr>
          <p:cNvCxnSpPr/>
          <p:nvPr/>
        </p:nvCxnSpPr>
        <p:spPr>
          <a:xfrm flipV="1">
            <a:off x="5868988" y="2944813"/>
            <a:ext cx="592137" cy="6000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97276761-DB74-4BAE-9E08-CF46A698B747}"/>
              </a:ext>
            </a:extLst>
          </p:cNvPr>
          <p:cNvCxnSpPr/>
          <p:nvPr/>
        </p:nvCxnSpPr>
        <p:spPr>
          <a:xfrm flipH="1" flipV="1">
            <a:off x="7165975" y="3152775"/>
            <a:ext cx="650875" cy="50323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98" name="正方形/長方形 74">
            <a:extLst>
              <a:ext uri="{FF2B5EF4-FFF2-40B4-BE49-F238E27FC236}">
                <a16:creationId xmlns:a16="http://schemas.microsoft.com/office/drawing/2014/main" id="{B844FF42-0936-4D5F-915A-642B6567F623}"/>
              </a:ext>
            </a:extLst>
          </p:cNvPr>
          <p:cNvSpPr>
            <a:spLocks noChangeArrowheads="1"/>
          </p:cNvSpPr>
          <p:nvPr/>
        </p:nvSpPr>
        <p:spPr bwMode="auto">
          <a:xfrm>
            <a:off x="6343650" y="1792288"/>
            <a:ext cx="10493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施策の企画・立案</a:t>
            </a:r>
          </a:p>
        </p:txBody>
      </p:sp>
      <p:sp>
        <p:nvSpPr>
          <p:cNvPr id="85" name="正方形/長方形 84">
            <a:extLst>
              <a:ext uri="{FF2B5EF4-FFF2-40B4-BE49-F238E27FC236}">
                <a16:creationId xmlns:a16="http://schemas.microsoft.com/office/drawing/2014/main" id="{D0800E1A-9120-4181-A337-42EFA97DE021}"/>
              </a:ext>
            </a:extLst>
          </p:cNvPr>
          <p:cNvSpPr/>
          <p:nvPr/>
        </p:nvSpPr>
        <p:spPr>
          <a:xfrm>
            <a:off x="4649788" y="447675"/>
            <a:ext cx="4438650" cy="6210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effectLst>
                <a:outerShdw blurRad="38100" dist="38100" dir="2700000" algn="tl">
                  <a:srgbClr val="000000">
                    <a:alpha val="43137"/>
                  </a:srgbClr>
                </a:outerShdw>
              </a:effectLst>
            </a:endParaRPr>
          </a:p>
        </p:txBody>
      </p:sp>
      <p:sp>
        <p:nvSpPr>
          <p:cNvPr id="3101" name="正方形/長方形 74">
            <a:extLst>
              <a:ext uri="{FF2B5EF4-FFF2-40B4-BE49-F238E27FC236}">
                <a16:creationId xmlns:a16="http://schemas.microsoft.com/office/drawing/2014/main" id="{B432040A-997A-4C90-8039-39595283A9D6}"/>
              </a:ext>
            </a:extLst>
          </p:cNvPr>
          <p:cNvSpPr>
            <a:spLocks noChangeArrowheads="1"/>
          </p:cNvSpPr>
          <p:nvPr/>
        </p:nvSpPr>
        <p:spPr bwMode="auto">
          <a:xfrm>
            <a:off x="5340350" y="2678113"/>
            <a:ext cx="10414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医療の均てん化</a:t>
            </a:r>
          </a:p>
        </p:txBody>
      </p:sp>
      <p:sp>
        <p:nvSpPr>
          <p:cNvPr id="3102" name="正方形/長方形 74">
            <a:extLst>
              <a:ext uri="{FF2B5EF4-FFF2-40B4-BE49-F238E27FC236}">
                <a16:creationId xmlns:a16="http://schemas.microsoft.com/office/drawing/2014/main" id="{FC34212D-5346-45A9-B14E-30AC35B1F49E}"/>
              </a:ext>
            </a:extLst>
          </p:cNvPr>
          <p:cNvSpPr>
            <a:spLocks noChangeArrowheads="1"/>
          </p:cNvSpPr>
          <p:nvPr/>
        </p:nvSpPr>
        <p:spPr bwMode="auto">
          <a:xfrm>
            <a:off x="7399338" y="2587625"/>
            <a:ext cx="6461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情報提供</a:t>
            </a:r>
          </a:p>
        </p:txBody>
      </p:sp>
      <p:sp>
        <p:nvSpPr>
          <p:cNvPr id="3103" name="正方形/長方形 74">
            <a:extLst>
              <a:ext uri="{FF2B5EF4-FFF2-40B4-BE49-F238E27FC236}">
                <a16:creationId xmlns:a16="http://schemas.microsoft.com/office/drawing/2014/main" id="{999CB544-02EC-4B71-8E8E-ABE204DDA7BE}"/>
              </a:ext>
            </a:extLst>
          </p:cNvPr>
          <p:cNvSpPr>
            <a:spLocks noChangeArrowheads="1"/>
          </p:cNvSpPr>
          <p:nvPr/>
        </p:nvSpPr>
        <p:spPr bwMode="auto">
          <a:xfrm>
            <a:off x="7269163" y="2363788"/>
            <a:ext cx="7604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診療・研究</a:t>
            </a:r>
          </a:p>
        </p:txBody>
      </p:sp>
      <p:sp>
        <p:nvSpPr>
          <p:cNvPr id="3104" name="正方形/長方形 74">
            <a:extLst>
              <a:ext uri="{FF2B5EF4-FFF2-40B4-BE49-F238E27FC236}">
                <a16:creationId xmlns:a16="http://schemas.microsoft.com/office/drawing/2014/main" id="{BB21B02F-4734-4BA8-B5BD-FBB011572B0D}"/>
              </a:ext>
            </a:extLst>
          </p:cNvPr>
          <p:cNvSpPr>
            <a:spLocks noChangeArrowheads="1"/>
          </p:cNvSpPr>
          <p:nvPr/>
        </p:nvSpPr>
        <p:spPr bwMode="auto">
          <a:xfrm>
            <a:off x="5500688" y="3300413"/>
            <a:ext cx="6461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情報提供</a:t>
            </a:r>
          </a:p>
        </p:txBody>
      </p:sp>
      <p:sp>
        <p:nvSpPr>
          <p:cNvPr id="3105" name="正方形/長方形 74">
            <a:extLst>
              <a:ext uri="{FF2B5EF4-FFF2-40B4-BE49-F238E27FC236}">
                <a16:creationId xmlns:a16="http://schemas.microsoft.com/office/drawing/2014/main" id="{1E2162FF-2F1F-46CD-94DB-5CDB373219B6}"/>
              </a:ext>
            </a:extLst>
          </p:cNvPr>
          <p:cNvSpPr>
            <a:spLocks noChangeArrowheads="1"/>
          </p:cNvSpPr>
          <p:nvPr/>
        </p:nvSpPr>
        <p:spPr bwMode="auto">
          <a:xfrm>
            <a:off x="4725988" y="3014663"/>
            <a:ext cx="6445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連　携</a:t>
            </a:r>
          </a:p>
        </p:txBody>
      </p:sp>
      <p:sp>
        <p:nvSpPr>
          <p:cNvPr id="3106" name="正方形/長方形 74">
            <a:extLst>
              <a:ext uri="{FF2B5EF4-FFF2-40B4-BE49-F238E27FC236}">
                <a16:creationId xmlns:a16="http://schemas.microsoft.com/office/drawing/2014/main" id="{0E17FA26-9D0F-4A26-B084-0B008AD05C85}"/>
              </a:ext>
            </a:extLst>
          </p:cNvPr>
          <p:cNvSpPr>
            <a:spLocks noChangeArrowheads="1"/>
          </p:cNvSpPr>
          <p:nvPr/>
        </p:nvSpPr>
        <p:spPr bwMode="auto">
          <a:xfrm>
            <a:off x="7345363" y="3200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標準的な治療の提供</a:t>
            </a:r>
          </a:p>
        </p:txBody>
      </p:sp>
      <p:sp>
        <p:nvSpPr>
          <p:cNvPr id="3107" name="正方形/長方形 74">
            <a:extLst>
              <a:ext uri="{FF2B5EF4-FFF2-40B4-BE49-F238E27FC236}">
                <a16:creationId xmlns:a16="http://schemas.microsoft.com/office/drawing/2014/main" id="{3ED45671-20E6-4BFE-88E8-FB8BC4A0ECE6}"/>
              </a:ext>
            </a:extLst>
          </p:cNvPr>
          <p:cNvSpPr>
            <a:spLocks noChangeArrowheads="1"/>
          </p:cNvSpPr>
          <p:nvPr/>
        </p:nvSpPr>
        <p:spPr bwMode="auto">
          <a:xfrm>
            <a:off x="6519863" y="3916363"/>
            <a:ext cx="6461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情報提供</a:t>
            </a:r>
          </a:p>
        </p:txBody>
      </p:sp>
      <p:sp>
        <p:nvSpPr>
          <p:cNvPr id="3108" name="正方形/長方形 74">
            <a:extLst>
              <a:ext uri="{FF2B5EF4-FFF2-40B4-BE49-F238E27FC236}">
                <a16:creationId xmlns:a16="http://schemas.microsoft.com/office/drawing/2014/main" id="{10A08F24-4793-4C1F-B9F2-AE4FC6E9556A}"/>
              </a:ext>
            </a:extLst>
          </p:cNvPr>
          <p:cNvSpPr>
            <a:spLocks noChangeArrowheads="1"/>
          </p:cNvSpPr>
          <p:nvPr/>
        </p:nvSpPr>
        <p:spPr bwMode="auto">
          <a:xfrm>
            <a:off x="7824788" y="2871788"/>
            <a:ext cx="809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　研修・育成</a:t>
            </a:r>
          </a:p>
        </p:txBody>
      </p:sp>
      <p:sp>
        <p:nvSpPr>
          <p:cNvPr id="3109" name="正方形/長方形 74">
            <a:extLst>
              <a:ext uri="{FF2B5EF4-FFF2-40B4-BE49-F238E27FC236}">
                <a16:creationId xmlns:a16="http://schemas.microsoft.com/office/drawing/2014/main" id="{B18CFD94-0C12-438D-9AF9-AD65B77AC244}"/>
              </a:ext>
            </a:extLst>
          </p:cNvPr>
          <p:cNvSpPr>
            <a:spLocks noChangeArrowheads="1"/>
          </p:cNvSpPr>
          <p:nvPr/>
        </p:nvSpPr>
        <p:spPr bwMode="auto">
          <a:xfrm>
            <a:off x="5637213" y="2201863"/>
            <a:ext cx="7588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普及・啓発</a:t>
            </a:r>
          </a:p>
        </p:txBody>
      </p:sp>
      <p:sp>
        <p:nvSpPr>
          <p:cNvPr id="3110" name="正方形/長方形 74">
            <a:extLst>
              <a:ext uri="{FF2B5EF4-FFF2-40B4-BE49-F238E27FC236}">
                <a16:creationId xmlns:a16="http://schemas.microsoft.com/office/drawing/2014/main" id="{FA6499E1-FF1B-4701-8137-A774C1CDD648}"/>
              </a:ext>
            </a:extLst>
          </p:cNvPr>
          <p:cNvSpPr>
            <a:spLocks noChangeArrowheads="1"/>
          </p:cNvSpPr>
          <p:nvPr/>
        </p:nvSpPr>
        <p:spPr bwMode="auto">
          <a:xfrm>
            <a:off x="5959475" y="3470275"/>
            <a:ext cx="7588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普及・啓発</a:t>
            </a:r>
          </a:p>
        </p:txBody>
      </p:sp>
      <p:sp>
        <p:nvSpPr>
          <p:cNvPr id="58" name="正方形/長方形 57">
            <a:extLst>
              <a:ext uri="{FF2B5EF4-FFF2-40B4-BE49-F238E27FC236}">
                <a16:creationId xmlns:a16="http://schemas.microsoft.com/office/drawing/2014/main" id="{9A41FFCE-FBD5-4669-9C37-FF7E73217704}"/>
              </a:ext>
            </a:extLst>
          </p:cNvPr>
          <p:cNvSpPr/>
          <p:nvPr/>
        </p:nvSpPr>
        <p:spPr>
          <a:xfrm>
            <a:off x="4725988" y="4463776"/>
            <a:ext cx="4241800" cy="2037609"/>
          </a:xfrm>
          <a:prstGeom prst="rect">
            <a:avLst/>
          </a:prstGeom>
          <a:noFill/>
          <a:ln w="28575">
            <a:solidFill>
              <a:schemeClr val="accent1">
                <a:lumMod val="75000"/>
              </a:scheme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endParaRPr>
          </a:p>
          <a:p>
            <a:pPr>
              <a:defRPr/>
            </a:pPr>
            <a:endParaRPr lang="en-US" altLang="ja-JP" sz="1100" dirty="0">
              <a:solidFill>
                <a:schemeClr val="tx1"/>
              </a:solidFill>
            </a:endParaRPr>
          </a:p>
          <a:p>
            <a:pPr>
              <a:defRPr/>
            </a:pPr>
            <a:r>
              <a:rPr lang="ja-JP" altLang="en-US" sz="1100" dirty="0">
                <a:solidFill>
                  <a:schemeClr val="tx1"/>
                </a:solidFill>
              </a:rPr>
              <a:t>（これまでの議題）</a:t>
            </a:r>
            <a:endParaRPr lang="en-US" altLang="ja-JP" sz="1100" dirty="0">
              <a:solidFill>
                <a:schemeClr val="tx1"/>
              </a:solidFill>
            </a:endParaRPr>
          </a:p>
          <a:p>
            <a:pPr>
              <a:defRPr/>
            </a:pPr>
            <a:r>
              <a:rPr lang="ja-JP" altLang="en-US" sz="1050" dirty="0">
                <a:solidFill>
                  <a:schemeClr val="tx1"/>
                </a:solidFill>
                <a:latin typeface="游明朝" panose="02020400000000000000" pitchFamily="18" charset="-128"/>
                <a:ea typeface="游明朝" panose="02020400000000000000" pitchFamily="18" charset="-128"/>
              </a:rPr>
              <a:t>●医療提供体制の整備（協力病院の選定）について</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●大阪府医療計画「アレルギー疾患対策」について　</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●「病院連絡会議」における検討の状況について　等</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endParaRPr lang="en-US" altLang="ja-JP" sz="60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（スケジュール）</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●年１～２回開催</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endParaRPr lang="en-US" altLang="ja-JP" sz="60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（その他）</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●府では、本会議と併せて、拠点病院、協力病院の担当医師による</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「病院連絡会議」を開催。</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●両会議での議論を相互に反映させながら、施策の推進に繋げる。</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endParaRPr lang="en-US" altLang="ja-JP" sz="1050" dirty="0">
              <a:solidFill>
                <a:schemeClr val="tx1"/>
              </a:solidFill>
              <a:latin typeface="游明朝" panose="02020400000000000000" pitchFamily="18" charset="-128"/>
              <a:ea typeface="游明朝" panose="02020400000000000000" pitchFamily="18" charset="-128"/>
            </a:endParaRPr>
          </a:p>
          <a:p>
            <a:pPr>
              <a:defRPr/>
            </a:pPr>
            <a:endParaRPr lang="ja-JP" altLang="en-US" sz="900" dirty="0">
              <a:solidFill>
                <a:schemeClr val="tx1"/>
              </a:solidFill>
            </a:endParaRPr>
          </a:p>
        </p:txBody>
      </p:sp>
      <p:sp>
        <p:nvSpPr>
          <p:cNvPr id="45" name="正方形/長方形 44">
            <a:extLst>
              <a:ext uri="{FF2B5EF4-FFF2-40B4-BE49-F238E27FC236}">
                <a16:creationId xmlns:a16="http://schemas.microsoft.com/office/drawing/2014/main" id="{0E20B4E0-E775-4656-AAAE-E1E383FB9D92}"/>
              </a:ext>
            </a:extLst>
          </p:cNvPr>
          <p:cNvSpPr/>
          <p:nvPr/>
        </p:nvSpPr>
        <p:spPr>
          <a:xfrm>
            <a:off x="238125" y="765175"/>
            <a:ext cx="4248150" cy="3151188"/>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050" b="1" dirty="0">
                <a:solidFill>
                  <a:schemeClr val="tx1"/>
                </a:solidFill>
                <a:latin typeface="游明朝" panose="02020400000000000000" pitchFamily="18" charset="-128"/>
                <a:ea typeface="游明朝" panose="02020400000000000000" pitchFamily="18" charset="-128"/>
              </a:rPr>
              <a:t>&lt;</a:t>
            </a:r>
            <a:r>
              <a:rPr lang="ja-JP" altLang="en-US" sz="1050" b="1" dirty="0">
                <a:solidFill>
                  <a:schemeClr val="tx1"/>
                </a:solidFill>
                <a:latin typeface="游明朝" panose="02020400000000000000" pitchFamily="18" charset="-128"/>
                <a:ea typeface="游明朝" panose="02020400000000000000" pitchFamily="18" charset="-128"/>
              </a:rPr>
              <a:t>経過</a:t>
            </a:r>
            <a:r>
              <a:rPr lang="en-US" altLang="ja-JP" sz="1050" b="1" dirty="0">
                <a:solidFill>
                  <a:schemeClr val="tx1"/>
                </a:solidFill>
                <a:latin typeface="游明朝" panose="02020400000000000000" pitchFamily="18" charset="-128"/>
                <a:ea typeface="游明朝" panose="02020400000000000000" pitchFamily="18" charset="-128"/>
              </a:rPr>
              <a:t>&gt;</a:t>
            </a:r>
          </a:p>
          <a:p>
            <a:pPr indent="87313">
              <a:defRPr/>
            </a:pPr>
            <a:r>
              <a:rPr lang="ja-JP" altLang="en-US" sz="900" dirty="0">
                <a:solidFill>
                  <a:schemeClr val="tx1"/>
                </a:solidFill>
                <a:latin typeface="游明朝" panose="02020400000000000000" pitchFamily="18" charset="-128"/>
                <a:ea typeface="游明朝" panose="02020400000000000000" pitchFamily="18" charset="-128"/>
              </a:rPr>
              <a:t>平成</a:t>
            </a:r>
            <a:r>
              <a:rPr lang="en-US" altLang="ja-JP" sz="900" dirty="0">
                <a:solidFill>
                  <a:schemeClr val="tx1"/>
                </a:solidFill>
                <a:latin typeface="游明朝" panose="02020400000000000000" pitchFamily="18" charset="-128"/>
                <a:ea typeface="游明朝" panose="02020400000000000000" pitchFamily="18" charset="-128"/>
              </a:rPr>
              <a:t>27</a:t>
            </a:r>
            <a:r>
              <a:rPr lang="ja-JP" altLang="en-US" sz="900" dirty="0">
                <a:solidFill>
                  <a:schemeClr val="tx1"/>
                </a:solidFill>
                <a:latin typeface="游明朝" panose="02020400000000000000" pitchFamily="18" charset="-128"/>
                <a:ea typeface="游明朝" panose="02020400000000000000" pitchFamily="18" charset="-128"/>
              </a:rPr>
              <a:t>年</a:t>
            </a:r>
            <a:r>
              <a:rPr lang="en-US" altLang="ja-JP" sz="900" dirty="0">
                <a:solidFill>
                  <a:schemeClr val="tx1"/>
                </a:solidFill>
                <a:latin typeface="游明朝" panose="02020400000000000000" pitchFamily="18" charset="-128"/>
                <a:ea typeface="游明朝" panose="02020400000000000000" pitchFamily="18" charset="-128"/>
              </a:rPr>
              <a:t>12</a:t>
            </a:r>
            <a:r>
              <a:rPr lang="ja-JP" altLang="en-US" sz="900" dirty="0">
                <a:solidFill>
                  <a:schemeClr val="tx1"/>
                </a:solidFill>
                <a:latin typeface="游明朝" panose="02020400000000000000" pitchFamily="18" charset="-128"/>
                <a:ea typeface="游明朝" panose="02020400000000000000" pitchFamily="18" charset="-128"/>
              </a:rPr>
              <a:t>月</a:t>
            </a:r>
            <a:r>
              <a:rPr lang="en-US" altLang="ja-JP" sz="900" dirty="0">
                <a:solidFill>
                  <a:schemeClr val="tx1"/>
                </a:solidFill>
                <a:latin typeface="游明朝" panose="02020400000000000000" pitchFamily="18" charset="-128"/>
                <a:ea typeface="游明朝" panose="02020400000000000000" pitchFamily="18" charset="-128"/>
              </a:rPr>
              <a:t>25</a:t>
            </a:r>
            <a:r>
              <a:rPr lang="ja-JP" altLang="en-US" sz="900" dirty="0">
                <a:solidFill>
                  <a:schemeClr val="tx1"/>
                </a:solidFill>
                <a:latin typeface="游明朝" panose="02020400000000000000" pitchFamily="18" charset="-128"/>
                <a:ea typeface="游明朝" panose="02020400000000000000" pitchFamily="18" charset="-128"/>
              </a:rPr>
              <a:t>日「アレルギー疾患対策基本法」施行</a:t>
            </a:r>
            <a:endParaRPr lang="en-US" altLang="ja-JP" sz="900" dirty="0">
              <a:solidFill>
                <a:schemeClr val="tx1"/>
              </a:solidFill>
              <a:latin typeface="游明朝" panose="02020400000000000000" pitchFamily="18" charset="-128"/>
              <a:ea typeface="游明朝" panose="02020400000000000000" pitchFamily="18" charset="-128"/>
            </a:endParaRPr>
          </a:p>
          <a:p>
            <a:pPr indent="87313">
              <a:defRPr/>
            </a:pPr>
            <a:r>
              <a:rPr lang="ja-JP" altLang="en-US" sz="900" dirty="0">
                <a:solidFill>
                  <a:schemeClr val="tx1"/>
                </a:solidFill>
                <a:latin typeface="游明朝" panose="02020400000000000000" pitchFamily="18" charset="-128"/>
                <a:ea typeface="游明朝" panose="02020400000000000000" pitchFamily="18" charset="-128"/>
              </a:rPr>
              <a:t>平成</a:t>
            </a:r>
            <a:r>
              <a:rPr lang="en-US" altLang="ja-JP" sz="900" dirty="0">
                <a:solidFill>
                  <a:schemeClr val="tx1"/>
                </a:solidFill>
                <a:latin typeface="游明朝" panose="02020400000000000000" pitchFamily="18" charset="-128"/>
                <a:ea typeface="游明朝" panose="02020400000000000000" pitchFamily="18" charset="-128"/>
              </a:rPr>
              <a:t>29</a:t>
            </a:r>
            <a:r>
              <a:rPr lang="ja-JP" altLang="en-US" sz="900" dirty="0">
                <a:solidFill>
                  <a:schemeClr val="tx1"/>
                </a:solidFill>
                <a:latin typeface="游明朝" panose="02020400000000000000" pitchFamily="18" charset="-128"/>
                <a:ea typeface="游明朝" panose="02020400000000000000" pitchFamily="18" charset="-128"/>
              </a:rPr>
              <a:t>年  </a:t>
            </a:r>
            <a:r>
              <a:rPr lang="en-US" altLang="ja-JP" sz="900" dirty="0">
                <a:solidFill>
                  <a:schemeClr val="tx1"/>
                </a:solidFill>
                <a:latin typeface="游明朝" panose="02020400000000000000" pitchFamily="18" charset="-128"/>
                <a:ea typeface="游明朝" panose="02020400000000000000" pitchFamily="18" charset="-128"/>
              </a:rPr>
              <a:t>3</a:t>
            </a:r>
            <a:r>
              <a:rPr lang="ja-JP" altLang="en-US" sz="900" dirty="0">
                <a:solidFill>
                  <a:schemeClr val="tx1"/>
                </a:solidFill>
                <a:latin typeface="游明朝" panose="02020400000000000000" pitchFamily="18" charset="-128"/>
                <a:ea typeface="游明朝" panose="02020400000000000000" pitchFamily="18" charset="-128"/>
              </a:rPr>
              <a:t>月</a:t>
            </a:r>
            <a:r>
              <a:rPr lang="en-US" altLang="ja-JP" sz="900" dirty="0">
                <a:solidFill>
                  <a:schemeClr val="tx1"/>
                </a:solidFill>
                <a:latin typeface="游明朝" panose="02020400000000000000" pitchFamily="18" charset="-128"/>
                <a:ea typeface="游明朝" panose="02020400000000000000" pitchFamily="18" charset="-128"/>
              </a:rPr>
              <a:t>28</a:t>
            </a:r>
            <a:r>
              <a:rPr lang="ja-JP" altLang="en-US" sz="900" dirty="0">
                <a:solidFill>
                  <a:schemeClr val="tx1"/>
                </a:solidFill>
                <a:latin typeface="游明朝" panose="02020400000000000000" pitchFamily="18" charset="-128"/>
                <a:ea typeface="游明朝" panose="02020400000000000000" pitchFamily="18" charset="-128"/>
              </a:rPr>
              <a:t>日「アレルギー疾患対策の推進に関する基本的な指針」告示</a:t>
            </a:r>
            <a:endParaRPr lang="en-US" altLang="ja-JP" sz="900" dirty="0">
              <a:solidFill>
                <a:schemeClr val="tx1"/>
              </a:solidFill>
              <a:latin typeface="游明朝" panose="02020400000000000000" pitchFamily="18" charset="-128"/>
              <a:ea typeface="游明朝" panose="02020400000000000000" pitchFamily="18" charset="-128"/>
            </a:endParaRPr>
          </a:p>
          <a:p>
            <a:pPr>
              <a:defRPr/>
            </a:pPr>
            <a:r>
              <a:rPr lang="en-US" altLang="ja-JP" sz="1050" dirty="0">
                <a:solidFill>
                  <a:schemeClr val="tx1"/>
                </a:solidFill>
                <a:latin typeface="游明朝" panose="02020400000000000000" pitchFamily="18" charset="-128"/>
                <a:ea typeface="游明朝" panose="02020400000000000000" pitchFamily="18" charset="-128"/>
              </a:rPr>
              <a:t>【</a:t>
            </a:r>
            <a:r>
              <a:rPr lang="ja-JP" altLang="en-US" sz="1050" dirty="0">
                <a:solidFill>
                  <a:schemeClr val="tx1"/>
                </a:solidFill>
                <a:latin typeface="游明朝" panose="02020400000000000000" pitchFamily="18" charset="-128"/>
                <a:ea typeface="游明朝" panose="02020400000000000000" pitchFamily="18" charset="-128"/>
              </a:rPr>
              <a:t>基本的な施策</a:t>
            </a:r>
            <a:r>
              <a:rPr lang="en-US" altLang="ja-JP" sz="1050" dirty="0">
                <a:solidFill>
                  <a:schemeClr val="tx1"/>
                </a:solidFill>
                <a:latin typeface="游明朝" panose="02020400000000000000" pitchFamily="18" charset="-128"/>
                <a:ea typeface="游明朝" panose="02020400000000000000" pitchFamily="18" charset="-128"/>
              </a:rPr>
              <a:t>】</a:t>
            </a:r>
          </a:p>
          <a:p>
            <a:pPr>
              <a:defRPr/>
            </a:pPr>
            <a:r>
              <a:rPr lang="ja-JP" altLang="en-US" sz="1050" dirty="0">
                <a:solidFill>
                  <a:schemeClr val="tx1"/>
                </a:solidFill>
                <a:latin typeface="游明朝" panose="02020400000000000000" pitchFamily="18" charset="-128"/>
                <a:ea typeface="游明朝" panose="02020400000000000000" pitchFamily="18" charset="-128"/>
              </a:rPr>
              <a:t>　①アレルギー疾患の重症化の予防及び症状の軽減のための施策</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　②アレルギー疾患医療の均</a:t>
            </a:r>
            <a:r>
              <a:rPr lang="ja-JP" altLang="en-US" sz="1050" dirty="0" err="1">
                <a:solidFill>
                  <a:schemeClr val="tx1"/>
                </a:solidFill>
                <a:latin typeface="游明朝" panose="02020400000000000000" pitchFamily="18" charset="-128"/>
                <a:ea typeface="游明朝" panose="02020400000000000000" pitchFamily="18" charset="-128"/>
              </a:rPr>
              <a:t>てん化の</a:t>
            </a:r>
            <a:r>
              <a:rPr lang="ja-JP" altLang="en-US" sz="1050" dirty="0">
                <a:solidFill>
                  <a:schemeClr val="tx1"/>
                </a:solidFill>
                <a:latin typeface="游明朝" panose="02020400000000000000" pitchFamily="18" charset="-128"/>
                <a:ea typeface="游明朝" panose="02020400000000000000" pitchFamily="18" charset="-128"/>
              </a:rPr>
              <a:t>ための施策</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r>
              <a:rPr lang="ja-JP" altLang="en-US" sz="1050" dirty="0">
                <a:solidFill>
                  <a:schemeClr val="tx1"/>
                </a:solidFill>
                <a:latin typeface="游明朝" panose="02020400000000000000" pitchFamily="18" charset="-128"/>
                <a:ea typeface="游明朝" panose="02020400000000000000" pitchFamily="18" charset="-128"/>
              </a:rPr>
              <a:t>　③アレルギー疾患を有する者の生活の質の向上のための施策</a:t>
            </a:r>
            <a:endParaRPr lang="en-US" altLang="ja-JP" sz="1050" dirty="0">
              <a:solidFill>
                <a:schemeClr val="tx1"/>
              </a:solidFill>
              <a:latin typeface="游明朝" panose="02020400000000000000" pitchFamily="18" charset="-128"/>
              <a:ea typeface="游明朝" panose="02020400000000000000" pitchFamily="18" charset="-128"/>
            </a:endParaRPr>
          </a:p>
          <a:p>
            <a:pPr>
              <a:defRPr/>
            </a:pPr>
            <a:endParaRPr lang="en-US" altLang="ja-JP" sz="1050" dirty="0">
              <a:solidFill>
                <a:schemeClr val="tx1"/>
              </a:solidFill>
            </a:endParaRPr>
          </a:p>
          <a:p>
            <a:pPr>
              <a:defRPr/>
            </a:pPr>
            <a:endParaRPr lang="en-US" altLang="ja-JP" sz="1050" dirty="0">
              <a:solidFill>
                <a:schemeClr val="tx1"/>
              </a:solidFill>
            </a:endParaRPr>
          </a:p>
          <a:p>
            <a:pPr marL="982663" indent="-982663">
              <a:defRPr/>
            </a:pPr>
            <a:r>
              <a:rPr lang="ja-JP" altLang="en-US" sz="900" dirty="0">
                <a:solidFill>
                  <a:schemeClr val="tx1"/>
                </a:solidFill>
                <a:latin typeface="游ゴシック" panose="020B0400000000000000" pitchFamily="50" charset="-128"/>
                <a:ea typeface="游ゴシック" panose="020B0400000000000000" pitchFamily="50" charset="-128"/>
              </a:rPr>
              <a:t>平成</a:t>
            </a:r>
            <a:r>
              <a:rPr lang="en-US" altLang="ja-JP" sz="900" dirty="0">
                <a:solidFill>
                  <a:schemeClr val="tx1"/>
                </a:solidFill>
                <a:latin typeface="游ゴシック" panose="020B0400000000000000" pitchFamily="50" charset="-128"/>
                <a:ea typeface="游ゴシック" panose="020B0400000000000000" pitchFamily="50" charset="-128"/>
              </a:rPr>
              <a:t>29</a:t>
            </a:r>
            <a:r>
              <a:rPr lang="ja-JP" altLang="en-US" sz="900" dirty="0">
                <a:solidFill>
                  <a:schemeClr val="tx1"/>
                </a:solidFill>
                <a:latin typeface="游ゴシック" panose="020B0400000000000000" pitchFamily="50" charset="-128"/>
                <a:ea typeface="游ゴシック" panose="020B0400000000000000" pitchFamily="50" charset="-128"/>
              </a:rPr>
              <a:t>年</a:t>
            </a:r>
            <a:r>
              <a:rPr lang="en-US" altLang="ja-JP" sz="900" dirty="0">
                <a:solidFill>
                  <a:schemeClr val="tx1"/>
                </a:solidFill>
                <a:latin typeface="游ゴシック" panose="020B0400000000000000" pitchFamily="50" charset="-128"/>
                <a:ea typeface="游ゴシック" panose="020B0400000000000000" pitchFamily="50" charset="-128"/>
              </a:rPr>
              <a:t>7</a:t>
            </a:r>
            <a:r>
              <a:rPr lang="ja-JP" altLang="en-US" sz="900" dirty="0">
                <a:solidFill>
                  <a:schemeClr val="tx1"/>
                </a:solidFill>
                <a:latin typeface="游ゴシック" panose="020B0400000000000000" pitchFamily="50" charset="-128"/>
                <a:ea typeface="游ゴシック" panose="020B0400000000000000" pitchFamily="50" charset="-128"/>
              </a:rPr>
              <a:t>月</a:t>
            </a:r>
            <a:r>
              <a:rPr lang="en-US" altLang="ja-JP" sz="900" dirty="0">
                <a:solidFill>
                  <a:schemeClr val="tx1"/>
                </a:solidFill>
                <a:latin typeface="游ゴシック" panose="020B0400000000000000" pitchFamily="50" charset="-128"/>
                <a:ea typeface="游ゴシック" panose="020B0400000000000000" pitchFamily="50" charset="-128"/>
              </a:rPr>
              <a:t>28</a:t>
            </a:r>
            <a:r>
              <a:rPr lang="ja-JP" altLang="en-US" sz="900" dirty="0">
                <a:solidFill>
                  <a:schemeClr val="tx1"/>
                </a:solidFill>
                <a:latin typeface="游ゴシック" panose="020B0400000000000000" pitchFamily="50" charset="-128"/>
                <a:ea typeface="游ゴシック" panose="020B0400000000000000" pitchFamily="50" charset="-128"/>
              </a:rPr>
              <a:t>日　「都道府県におけるアレルギー疾患の医療提供体制の整備について」通知</a:t>
            </a:r>
            <a:endParaRPr lang="en-US" altLang="ja-JP" sz="900" dirty="0">
              <a:solidFill>
                <a:schemeClr val="tx1"/>
              </a:solidFill>
              <a:latin typeface="游ゴシック" panose="020B0400000000000000" pitchFamily="50" charset="-128"/>
              <a:ea typeface="游ゴシック" panose="020B0400000000000000" pitchFamily="50" charset="-128"/>
            </a:endParaRPr>
          </a:p>
          <a:p>
            <a:pPr marL="982663" indent="-982663">
              <a:defRPr/>
            </a:pPr>
            <a:endParaRPr lang="en-US" altLang="ja-JP" sz="900" dirty="0">
              <a:solidFill>
                <a:schemeClr val="tx1"/>
              </a:solidFill>
              <a:latin typeface="游ゴシック" panose="020B0400000000000000" pitchFamily="50" charset="-128"/>
              <a:ea typeface="游ゴシック" panose="020B0400000000000000" pitchFamily="50" charset="-128"/>
            </a:endParaRPr>
          </a:p>
          <a:p>
            <a:pPr>
              <a:defRPr/>
            </a:pPr>
            <a:r>
              <a:rPr lang="en-US" altLang="ja-JP" sz="1050" dirty="0">
                <a:solidFill>
                  <a:schemeClr val="tx1"/>
                </a:solidFill>
                <a:latin typeface="游ゴシック" panose="020B0400000000000000" pitchFamily="50" charset="-128"/>
                <a:ea typeface="游ゴシック" panose="020B0400000000000000" pitchFamily="50" charset="-128"/>
              </a:rPr>
              <a:t>【</a:t>
            </a:r>
            <a:r>
              <a:rPr lang="ja-JP" altLang="en-US" sz="1050" dirty="0">
                <a:solidFill>
                  <a:schemeClr val="tx1"/>
                </a:solidFill>
                <a:latin typeface="游ゴシック" panose="020B0400000000000000" pitchFamily="50" charset="-128"/>
                <a:ea typeface="游ゴシック" panose="020B0400000000000000" pitchFamily="50" charset="-128"/>
              </a:rPr>
              <a:t>都道府県の役割</a:t>
            </a:r>
            <a:r>
              <a:rPr lang="en-US" altLang="ja-JP" sz="1050" dirty="0">
                <a:solidFill>
                  <a:schemeClr val="tx1"/>
                </a:solidFill>
                <a:latin typeface="游ゴシック" panose="020B0400000000000000" pitchFamily="50" charset="-128"/>
                <a:ea typeface="游ゴシック" panose="020B0400000000000000" pitchFamily="50" charset="-128"/>
              </a:rPr>
              <a:t>】</a:t>
            </a:r>
          </a:p>
          <a:p>
            <a:pPr>
              <a:defRPr/>
            </a:pPr>
            <a:r>
              <a:rPr lang="ja-JP" altLang="en-US" sz="1050" dirty="0">
                <a:solidFill>
                  <a:schemeClr val="tx1"/>
                </a:solidFill>
                <a:latin typeface="游ゴシック" panose="020B0400000000000000" pitchFamily="50" charset="-128"/>
                <a:ea typeface="游ゴシック" panose="020B0400000000000000" pitchFamily="50" charset="-128"/>
              </a:rPr>
              <a:t>◆「都道府県アレルギー疾患医療拠点病院」の選定</a:t>
            </a:r>
            <a:endParaRPr lang="en-US" altLang="ja-JP" sz="1050" dirty="0">
              <a:solidFill>
                <a:schemeClr val="tx1"/>
              </a:solidFill>
              <a:latin typeface="游ゴシック" panose="020B0400000000000000" pitchFamily="50" charset="-128"/>
              <a:ea typeface="游ゴシック" panose="020B0400000000000000" pitchFamily="50" charset="-128"/>
            </a:endParaRPr>
          </a:p>
          <a:p>
            <a:pPr>
              <a:defRPr/>
            </a:pPr>
            <a:r>
              <a:rPr lang="ja-JP" altLang="en-US" sz="900" dirty="0">
                <a:solidFill>
                  <a:schemeClr val="tx1"/>
                </a:solidFill>
                <a:latin typeface="游ゴシック" panose="020B0400000000000000" pitchFamily="50" charset="-128"/>
                <a:ea typeface="游ゴシック" panose="020B0400000000000000" pitchFamily="50" charset="-128"/>
              </a:rPr>
              <a:t>⇒府では</a:t>
            </a:r>
            <a:r>
              <a:rPr lang="ja-JP" altLang="en-US" sz="900" b="1" dirty="0">
                <a:solidFill>
                  <a:schemeClr val="tx1"/>
                </a:solidFill>
                <a:latin typeface="游ゴシック" panose="020B0400000000000000" pitchFamily="50" charset="-128"/>
                <a:ea typeface="游ゴシック" panose="020B0400000000000000" pitchFamily="50" charset="-128"/>
              </a:rPr>
              <a:t>近畿大学病院、関西医科大学病院、大阪はびきの医療センター、</a:t>
            </a:r>
            <a:endParaRPr lang="en-US" altLang="ja-JP" sz="900" b="1" dirty="0">
              <a:solidFill>
                <a:schemeClr val="tx1"/>
              </a:solidFill>
              <a:latin typeface="游ゴシック" panose="020B0400000000000000" pitchFamily="50" charset="-128"/>
              <a:ea typeface="游ゴシック" panose="020B0400000000000000" pitchFamily="50" charset="-128"/>
            </a:endParaRPr>
          </a:p>
          <a:p>
            <a:pPr>
              <a:defRPr/>
            </a:pPr>
            <a:r>
              <a:rPr lang="ja-JP" altLang="en-US" sz="900" b="1" dirty="0">
                <a:solidFill>
                  <a:schemeClr val="tx1"/>
                </a:solidFill>
                <a:latin typeface="游ゴシック" panose="020B0400000000000000" pitchFamily="50" charset="-128"/>
                <a:ea typeface="游ゴシック" panose="020B0400000000000000" pitchFamily="50" charset="-128"/>
              </a:rPr>
              <a:t>　大阪赤十字病院</a:t>
            </a:r>
            <a:r>
              <a:rPr lang="ja-JP" altLang="en-US" sz="900" dirty="0">
                <a:solidFill>
                  <a:schemeClr val="tx1"/>
                </a:solidFill>
                <a:latin typeface="游ゴシック" panose="020B0400000000000000" pitchFamily="50" charset="-128"/>
                <a:ea typeface="游ゴシック" panose="020B0400000000000000" pitchFamily="50" charset="-128"/>
              </a:rPr>
              <a:t>の４病院を、平成</a:t>
            </a:r>
            <a:r>
              <a:rPr lang="en-US" altLang="ja-JP" sz="900" dirty="0">
                <a:solidFill>
                  <a:schemeClr val="tx1"/>
                </a:solidFill>
                <a:latin typeface="游ゴシック" panose="020B0400000000000000" pitchFamily="50" charset="-128"/>
                <a:ea typeface="游ゴシック" panose="020B0400000000000000" pitchFamily="50" charset="-128"/>
              </a:rPr>
              <a:t>30</a:t>
            </a:r>
            <a:r>
              <a:rPr lang="ja-JP" altLang="en-US" sz="900" dirty="0">
                <a:solidFill>
                  <a:schemeClr val="tx1"/>
                </a:solidFill>
                <a:latin typeface="游ゴシック" panose="020B0400000000000000" pitchFamily="50" charset="-128"/>
                <a:ea typeface="游ゴシック" panose="020B0400000000000000" pitchFamily="50" charset="-128"/>
              </a:rPr>
              <a:t>年</a:t>
            </a:r>
            <a:r>
              <a:rPr lang="en-US" altLang="ja-JP" sz="900" dirty="0">
                <a:solidFill>
                  <a:schemeClr val="tx1"/>
                </a:solidFill>
                <a:latin typeface="游ゴシック" panose="020B0400000000000000" pitchFamily="50" charset="-128"/>
                <a:ea typeface="游ゴシック" panose="020B0400000000000000" pitchFamily="50" charset="-128"/>
              </a:rPr>
              <a:t>6</a:t>
            </a:r>
            <a:r>
              <a:rPr lang="ja-JP" altLang="en-US" sz="900" dirty="0">
                <a:solidFill>
                  <a:schemeClr val="tx1"/>
                </a:solidFill>
                <a:latin typeface="游ゴシック" panose="020B0400000000000000" pitchFamily="50" charset="-128"/>
                <a:ea typeface="游ゴシック" panose="020B0400000000000000" pitchFamily="50" charset="-128"/>
              </a:rPr>
              <a:t>月</a:t>
            </a:r>
            <a:r>
              <a:rPr lang="en-US" altLang="ja-JP" sz="900" dirty="0">
                <a:solidFill>
                  <a:schemeClr val="tx1"/>
                </a:solidFill>
                <a:latin typeface="游ゴシック" panose="020B0400000000000000" pitchFamily="50" charset="-128"/>
                <a:ea typeface="游ゴシック" panose="020B0400000000000000" pitchFamily="50" charset="-128"/>
              </a:rPr>
              <a:t>1</a:t>
            </a:r>
            <a:r>
              <a:rPr lang="ja-JP" altLang="en-US" sz="900" dirty="0">
                <a:solidFill>
                  <a:schemeClr val="tx1"/>
                </a:solidFill>
                <a:latin typeface="游ゴシック" panose="020B0400000000000000" pitchFamily="50" charset="-128"/>
                <a:ea typeface="游ゴシック" panose="020B0400000000000000" pitchFamily="50" charset="-128"/>
              </a:rPr>
              <a:t>日に指定</a:t>
            </a:r>
          </a:p>
          <a:p>
            <a:pPr marL="182563" indent="-182563">
              <a:defRPr/>
            </a:pPr>
            <a:r>
              <a:rPr lang="ja-JP" altLang="en-US" sz="1050" dirty="0">
                <a:solidFill>
                  <a:schemeClr val="tx1"/>
                </a:solidFill>
                <a:latin typeface="游ゴシック" panose="020B0400000000000000" pitchFamily="50" charset="-128"/>
                <a:ea typeface="游ゴシック" panose="020B0400000000000000" pitchFamily="50" charset="-128"/>
              </a:rPr>
              <a:t>◆「都道府県アレルギー疾患医療連絡協議会（以下、都道府県連絡協議会）」の設置</a:t>
            </a:r>
          </a:p>
          <a:p>
            <a:pPr>
              <a:defRPr/>
            </a:pPr>
            <a:r>
              <a:rPr lang="ja-JP" altLang="en-US" sz="900" dirty="0">
                <a:solidFill>
                  <a:schemeClr val="tx1"/>
                </a:solidFill>
                <a:latin typeface="游ゴシック" panose="020B0400000000000000" pitchFamily="50" charset="-128"/>
                <a:ea typeface="游ゴシック" panose="020B0400000000000000" pitchFamily="50" charset="-128"/>
              </a:rPr>
              <a:t>⇒府では、</a:t>
            </a:r>
            <a:r>
              <a:rPr lang="ja-JP" altLang="en-US" sz="900" b="1" dirty="0">
                <a:solidFill>
                  <a:schemeClr val="tx1"/>
                </a:solidFill>
                <a:latin typeface="游ゴシック" panose="020B0400000000000000" pitchFamily="50" charset="-128"/>
                <a:ea typeface="游ゴシック" panose="020B0400000000000000" pitchFamily="50" charset="-128"/>
              </a:rPr>
              <a:t>「大阪府アレルギー疾患対策連絡会議」</a:t>
            </a:r>
            <a:r>
              <a:rPr lang="ja-JP" altLang="en-US" sz="900" dirty="0">
                <a:solidFill>
                  <a:schemeClr val="tx1"/>
                </a:solidFill>
                <a:latin typeface="游ゴシック" panose="020B0400000000000000" pitchFamily="50" charset="-128"/>
                <a:ea typeface="游ゴシック" panose="020B0400000000000000" pitchFamily="50" charset="-128"/>
              </a:rPr>
              <a:t>として設置</a:t>
            </a:r>
            <a:endParaRPr lang="en-US" altLang="ja-JP" sz="900" dirty="0">
              <a:solidFill>
                <a:schemeClr val="tx1"/>
              </a:solidFill>
              <a:latin typeface="游ゴシック" panose="020B0400000000000000" pitchFamily="50" charset="-128"/>
              <a:ea typeface="游ゴシック" panose="020B0400000000000000" pitchFamily="50" charset="-128"/>
            </a:endParaRPr>
          </a:p>
          <a:p>
            <a:pPr>
              <a:defRPr/>
            </a:pPr>
            <a:r>
              <a:rPr lang="ja-JP" altLang="en-US" sz="900" dirty="0">
                <a:solidFill>
                  <a:schemeClr val="tx1"/>
                </a:solidFill>
                <a:latin typeface="游ゴシック" panose="020B0400000000000000" pitchFamily="50" charset="-128"/>
                <a:ea typeface="游ゴシック" panose="020B0400000000000000" pitchFamily="50" charset="-128"/>
              </a:rPr>
              <a:t>　</a:t>
            </a:r>
            <a:r>
              <a:rPr lang="ja-JP" altLang="en-US" sz="800" dirty="0">
                <a:solidFill>
                  <a:schemeClr val="tx1"/>
                </a:solidFill>
                <a:latin typeface="游ゴシック" panose="020B0400000000000000" pitchFamily="50" charset="-128"/>
                <a:ea typeface="游ゴシック" panose="020B0400000000000000" pitchFamily="50" charset="-128"/>
              </a:rPr>
              <a:t>（平成</a:t>
            </a:r>
            <a:r>
              <a:rPr lang="en-US" altLang="ja-JP" sz="800" dirty="0">
                <a:solidFill>
                  <a:schemeClr val="tx1"/>
                </a:solidFill>
                <a:latin typeface="游ゴシック" panose="020B0400000000000000" pitchFamily="50" charset="-128"/>
                <a:ea typeface="游ゴシック" panose="020B0400000000000000" pitchFamily="50" charset="-128"/>
              </a:rPr>
              <a:t>30</a:t>
            </a:r>
            <a:r>
              <a:rPr lang="ja-JP" altLang="en-US" sz="800" dirty="0">
                <a:solidFill>
                  <a:schemeClr val="tx1"/>
                </a:solidFill>
                <a:latin typeface="游ゴシック" panose="020B0400000000000000" pitchFamily="50" charset="-128"/>
                <a:ea typeface="游ゴシック" panose="020B0400000000000000" pitchFamily="50" charset="-128"/>
              </a:rPr>
              <a:t>年</a:t>
            </a:r>
            <a:r>
              <a:rPr lang="en-US" altLang="ja-JP" sz="800" dirty="0">
                <a:solidFill>
                  <a:schemeClr val="tx1"/>
                </a:solidFill>
                <a:latin typeface="游ゴシック" panose="020B0400000000000000" pitchFamily="50" charset="-128"/>
                <a:ea typeface="游ゴシック" panose="020B0400000000000000" pitchFamily="50" charset="-128"/>
              </a:rPr>
              <a:t>6</a:t>
            </a:r>
            <a:r>
              <a:rPr lang="ja-JP" altLang="en-US" sz="800" dirty="0">
                <a:solidFill>
                  <a:schemeClr val="tx1"/>
                </a:solidFill>
                <a:latin typeface="游ゴシック" panose="020B0400000000000000" pitchFamily="50" charset="-128"/>
                <a:ea typeface="游ゴシック" panose="020B0400000000000000" pitchFamily="50" charset="-128"/>
              </a:rPr>
              <a:t>月</a:t>
            </a:r>
            <a:r>
              <a:rPr lang="en-US" altLang="ja-JP" sz="800" dirty="0">
                <a:solidFill>
                  <a:schemeClr val="tx1"/>
                </a:solidFill>
                <a:latin typeface="游ゴシック" panose="020B0400000000000000" pitchFamily="50" charset="-128"/>
                <a:ea typeface="游ゴシック" panose="020B0400000000000000" pitchFamily="50" charset="-128"/>
              </a:rPr>
              <a:t>15</a:t>
            </a:r>
            <a:r>
              <a:rPr lang="ja-JP" altLang="en-US" sz="800" dirty="0">
                <a:solidFill>
                  <a:schemeClr val="tx1"/>
                </a:solidFill>
                <a:latin typeface="游ゴシック" panose="020B0400000000000000" pitchFamily="50" charset="-128"/>
                <a:ea typeface="游ゴシック" panose="020B0400000000000000" pitchFamily="50" charset="-128"/>
              </a:rPr>
              <a:t>日）</a:t>
            </a:r>
          </a:p>
        </p:txBody>
      </p:sp>
      <p:sp>
        <p:nvSpPr>
          <p:cNvPr id="2" name="下矢印 1">
            <a:extLst>
              <a:ext uri="{FF2B5EF4-FFF2-40B4-BE49-F238E27FC236}">
                <a16:creationId xmlns:a16="http://schemas.microsoft.com/office/drawing/2014/main" id="{64CA2B8E-8FFF-49F5-A68E-D300887A904B}"/>
              </a:ext>
            </a:extLst>
          </p:cNvPr>
          <p:cNvSpPr/>
          <p:nvPr/>
        </p:nvSpPr>
        <p:spPr>
          <a:xfrm>
            <a:off x="1638300" y="1920875"/>
            <a:ext cx="882650" cy="203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正方形/長方形 46">
            <a:extLst>
              <a:ext uri="{FF2B5EF4-FFF2-40B4-BE49-F238E27FC236}">
                <a16:creationId xmlns:a16="http://schemas.microsoft.com/office/drawing/2014/main" id="{0AA28DA8-BF94-4E58-A4AB-C3A428DFDCF4}"/>
              </a:ext>
            </a:extLst>
          </p:cNvPr>
          <p:cNvSpPr/>
          <p:nvPr/>
        </p:nvSpPr>
        <p:spPr>
          <a:xfrm>
            <a:off x="238125" y="522288"/>
            <a:ext cx="1955800" cy="242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b="1" dirty="0">
                <a:solidFill>
                  <a:schemeClr val="tx1"/>
                </a:solidFill>
                <a:latin typeface="游ゴシック" panose="020B0400000000000000" pitchFamily="50" charset="-128"/>
                <a:ea typeface="游ゴシック" panose="020B0400000000000000" pitchFamily="50" charset="-128"/>
              </a:rPr>
              <a:t>根拠法令及び基本的施策</a:t>
            </a:r>
          </a:p>
        </p:txBody>
      </p:sp>
      <p:sp>
        <p:nvSpPr>
          <p:cNvPr id="28" name="正方形/長方形 27">
            <a:extLst>
              <a:ext uri="{FF2B5EF4-FFF2-40B4-BE49-F238E27FC236}">
                <a16:creationId xmlns:a16="http://schemas.microsoft.com/office/drawing/2014/main" id="{18CF9CB9-0463-455B-A219-17C5C25B404F}"/>
              </a:ext>
            </a:extLst>
          </p:cNvPr>
          <p:cNvSpPr/>
          <p:nvPr/>
        </p:nvSpPr>
        <p:spPr>
          <a:xfrm>
            <a:off x="238125" y="3897313"/>
            <a:ext cx="1581150" cy="220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b="1" dirty="0">
                <a:solidFill>
                  <a:schemeClr val="tx1"/>
                </a:solidFill>
                <a:latin typeface="游ゴシック" panose="020B0400000000000000" pitchFamily="50" charset="-128"/>
                <a:ea typeface="游ゴシック" panose="020B0400000000000000" pitchFamily="50" charset="-128"/>
              </a:rPr>
              <a:t>設置目的</a:t>
            </a:r>
          </a:p>
        </p:txBody>
      </p:sp>
      <p:sp>
        <p:nvSpPr>
          <p:cNvPr id="3171" name="正方形/長方形 74">
            <a:extLst>
              <a:ext uri="{FF2B5EF4-FFF2-40B4-BE49-F238E27FC236}">
                <a16:creationId xmlns:a16="http://schemas.microsoft.com/office/drawing/2014/main" id="{53EC6455-D97D-459B-81A6-E7CF894D1A40}"/>
              </a:ext>
            </a:extLst>
          </p:cNvPr>
          <p:cNvSpPr>
            <a:spLocks noChangeArrowheads="1"/>
          </p:cNvSpPr>
          <p:nvPr/>
        </p:nvSpPr>
        <p:spPr bwMode="auto">
          <a:xfrm>
            <a:off x="7985920" y="1382546"/>
            <a:ext cx="414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t>参画</a:t>
            </a:r>
          </a:p>
        </p:txBody>
      </p:sp>
      <p:sp>
        <p:nvSpPr>
          <p:cNvPr id="3172" name="正方形/長方形 74">
            <a:extLst>
              <a:ext uri="{FF2B5EF4-FFF2-40B4-BE49-F238E27FC236}">
                <a16:creationId xmlns:a16="http://schemas.microsoft.com/office/drawing/2014/main" id="{BCC8FD10-6635-4232-97B5-75701CD1F7F9}"/>
              </a:ext>
            </a:extLst>
          </p:cNvPr>
          <p:cNvSpPr>
            <a:spLocks noChangeArrowheads="1"/>
          </p:cNvSpPr>
          <p:nvPr/>
        </p:nvSpPr>
        <p:spPr bwMode="auto">
          <a:xfrm>
            <a:off x="5441950" y="1212850"/>
            <a:ext cx="6461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連　携</a:t>
            </a:r>
          </a:p>
        </p:txBody>
      </p:sp>
      <p:sp>
        <p:nvSpPr>
          <p:cNvPr id="3" name="スライド番号プレースホルダー 2">
            <a:extLst>
              <a:ext uri="{FF2B5EF4-FFF2-40B4-BE49-F238E27FC236}">
                <a16:creationId xmlns:a16="http://schemas.microsoft.com/office/drawing/2014/main" id="{4E7144F7-CBE3-4F61-9B27-A97E80B5D1F1}"/>
              </a:ext>
            </a:extLst>
          </p:cNvPr>
          <p:cNvSpPr>
            <a:spLocks noGrp="1"/>
          </p:cNvSpPr>
          <p:nvPr>
            <p:ph type="sldNum" sz="quarter" idx="12"/>
          </p:nvPr>
        </p:nvSpPr>
        <p:spPr>
          <a:xfrm>
            <a:off x="6718300" y="6565973"/>
            <a:ext cx="2057400" cy="365125"/>
          </a:xfrm>
        </p:spPr>
        <p:txBody>
          <a:bodyPr/>
          <a:lstStyle/>
          <a:p>
            <a:fld id="{E22FB35C-C36E-4FB4-AC57-2150716217DB}" type="slidenum">
              <a:rPr kumimoji="1" lang="ja-JP" altLang="en-US" smtClean="0"/>
              <a:t>4</a:t>
            </a:fld>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119EBAE-2A44-4F27-8FE9-3FF5E1BB2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249"/>
            <a:ext cx="9144000" cy="6627501"/>
          </a:xfrm>
          <a:prstGeom prst="rect">
            <a:avLst/>
          </a:prstGeom>
        </p:spPr>
      </p:pic>
      <p:sp>
        <p:nvSpPr>
          <p:cNvPr id="4" name="テキスト ボックス 3">
            <a:extLst>
              <a:ext uri="{FF2B5EF4-FFF2-40B4-BE49-F238E27FC236}">
                <a16:creationId xmlns:a16="http://schemas.microsoft.com/office/drawing/2014/main" id="{01E06468-9143-4606-99E6-14AE78A9CDE6}"/>
              </a:ext>
            </a:extLst>
          </p:cNvPr>
          <p:cNvSpPr txBox="1"/>
          <p:nvPr/>
        </p:nvSpPr>
        <p:spPr>
          <a:xfrm>
            <a:off x="3680744" y="6627501"/>
            <a:ext cx="3865365" cy="230832"/>
          </a:xfrm>
          <a:prstGeom prst="rect">
            <a:avLst/>
          </a:prstGeom>
          <a:noFill/>
        </p:spPr>
        <p:txBody>
          <a:bodyPr wrap="square" rtlCol="0">
            <a:spAutoFit/>
          </a:bodyPr>
          <a:lstStyle/>
          <a:p>
            <a:r>
              <a:rPr kumimoji="1" lang="ja-JP" altLang="en-US" sz="900" dirty="0"/>
              <a:t>令和</a:t>
            </a:r>
            <a:r>
              <a:rPr kumimoji="1" lang="en-US" altLang="ja-JP" sz="900" dirty="0"/>
              <a:t>7</a:t>
            </a:r>
            <a:r>
              <a:rPr kumimoji="1" lang="ja-JP" altLang="en-US" sz="900" dirty="0"/>
              <a:t>年</a:t>
            </a:r>
            <a:r>
              <a:rPr kumimoji="1" lang="en-US" altLang="ja-JP" sz="900" dirty="0"/>
              <a:t>2</a:t>
            </a:r>
            <a:r>
              <a:rPr kumimoji="1" lang="ja-JP" altLang="en-US" sz="900" dirty="0"/>
              <a:t>月</a:t>
            </a:r>
            <a:r>
              <a:rPr kumimoji="1" lang="en-US" altLang="ja-JP" sz="900" dirty="0"/>
              <a:t>6</a:t>
            </a:r>
            <a:r>
              <a:rPr kumimoji="1" lang="ja-JP" altLang="en-US" sz="900" dirty="0"/>
              <a:t>日　全国拠点病院連絡会議 厚生労働省提出資料から抜粋</a:t>
            </a:r>
          </a:p>
        </p:txBody>
      </p:sp>
      <p:sp>
        <p:nvSpPr>
          <p:cNvPr id="2" name="スライド番号プレースホルダー 1">
            <a:extLst>
              <a:ext uri="{FF2B5EF4-FFF2-40B4-BE49-F238E27FC236}">
                <a16:creationId xmlns:a16="http://schemas.microsoft.com/office/drawing/2014/main" id="{EA5FCECB-1A1C-42DE-834D-C29D658085EE}"/>
              </a:ext>
            </a:extLst>
          </p:cNvPr>
          <p:cNvSpPr>
            <a:spLocks noGrp="1"/>
          </p:cNvSpPr>
          <p:nvPr>
            <p:ph type="sldNum" sz="quarter" idx="12"/>
          </p:nvPr>
        </p:nvSpPr>
        <p:spPr>
          <a:xfrm>
            <a:off x="6666030" y="6492875"/>
            <a:ext cx="2057400" cy="365125"/>
          </a:xfrm>
        </p:spPr>
        <p:txBody>
          <a:bodyPr/>
          <a:lstStyle/>
          <a:p>
            <a:fld id="{E22FB35C-C36E-4FB4-AC57-2150716217DB}" type="slidenum">
              <a:rPr kumimoji="1" lang="ja-JP" altLang="en-US" smtClean="0"/>
              <a:t>5</a:t>
            </a:fld>
            <a:endParaRPr kumimoji="1" lang="ja-JP" altLang="en-US" dirty="0"/>
          </a:p>
        </p:txBody>
      </p:sp>
    </p:spTree>
    <p:extLst>
      <p:ext uri="{BB962C8B-B14F-4D97-AF65-F5344CB8AC3E}">
        <p14:creationId xmlns:p14="http://schemas.microsoft.com/office/powerpoint/2010/main" val="126061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9ECC45D-03A7-4EF3-A8DB-999D2D044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083"/>
            <a:ext cx="9144000" cy="6627501"/>
          </a:xfrm>
          <a:prstGeom prst="rect">
            <a:avLst/>
          </a:prstGeom>
        </p:spPr>
      </p:pic>
      <p:sp>
        <p:nvSpPr>
          <p:cNvPr id="5" name="テキスト ボックス 4">
            <a:extLst>
              <a:ext uri="{FF2B5EF4-FFF2-40B4-BE49-F238E27FC236}">
                <a16:creationId xmlns:a16="http://schemas.microsoft.com/office/drawing/2014/main" id="{E349CB75-C294-469E-AAB7-71265AB9AA18}"/>
              </a:ext>
            </a:extLst>
          </p:cNvPr>
          <p:cNvSpPr txBox="1"/>
          <p:nvPr/>
        </p:nvSpPr>
        <p:spPr>
          <a:xfrm>
            <a:off x="2686051" y="6627168"/>
            <a:ext cx="3865365" cy="230832"/>
          </a:xfrm>
          <a:prstGeom prst="rect">
            <a:avLst/>
          </a:prstGeom>
          <a:noFill/>
        </p:spPr>
        <p:txBody>
          <a:bodyPr wrap="square" rtlCol="0">
            <a:spAutoFit/>
          </a:bodyPr>
          <a:lstStyle/>
          <a:p>
            <a:r>
              <a:rPr kumimoji="1" lang="ja-JP" altLang="en-US" sz="900" dirty="0"/>
              <a:t>令和</a:t>
            </a:r>
            <a:r>
              <a:rPr kumimoji="1" lang="en-US" altLang="ja-JP" sz="900" dirty="0"/>
              <a:t>7</a:t>
            </a:r>
            <a:r>
              <a:rPr kumimoji="1" lang="ja-JP" altLang="en-US" sz="900" dirty="0"/>
              <a:t>年</a:t>
            </a:r>
            <a:r>
              <a:rPr kumimoji="1" lang="en-US" altLang="ja-JP" sz="900" dirty="0"/>
              <a:t>2</a:t>
            </a:r>
            <a:r>
              <a:rPr kumimoji="1" lang="ja-JP" altLang="en-US" sz="900" dirty="0"/>
              <a:t>月</a:t>
            </a:r>
            <a:r>
              <a:rPr kumimoji="1" lang="en-US" altLang="ja-JP" sz="900" dirty="0"/>
              <a:t>6</a:t>
            </a:r>
            <a:r>
              <a:rPr kumimoji="1" lang="ja-JP" altLang="en-US" sz="900" dirty="0"/>
              <a:t>日　全国拠点病院連絡会議 厚生労働省提出資料から抜粋</a:t>
            </a:r>
          </a:p>
        </p:txBody>
      </p:sp>
      <p:sp>
        <p:nvSpPr>
          <p:cNvPr id="4" name="スライド番号プレースホルダー 3">
            <a:extLst>
              <a:ext uri="{FF2B5EF4-FFF2-40B4-BE49-F238E27FC236}">
                <a16:creationId xmlns:a16="http://schemas.microsoft.com/office/drawing/2014/main" id="{1E513C67-5A4F-444A-B7DF-5E74FDD6ED54}"/>
              </a:ext>
            </a:extLst>
          </p:cNvPr>
          <p:cNvSpPr>
            <a:spLocks noGrp="1"/>
          </p:cNvSpPr>
          <p:nvPr>
            <p:ph type="sldNum" sz="quarter" idx="12"/>
          </p:nvPr>
        </p:nvSpPr>
        <p:spPr>
          <a:xfrm>
            <a:off x="6726907" y="6560021"/>
            <a:ext cx="2057400" cy="365125"/>
          </a:xfrm>
        </p:spPr>
        <p:txBody>
          <a:bodyPr/>
          <a:lstStyle/>
          <a:p>
            <a:fld id="{E22FB35C-C36E-4FB4-AC57-2150716217DB}" type="slidenum">
              <a:rPr kumimoji="1" lang="ja-JP" altLang="en-US" smtClean="0"/>
              <a:t>6</a:t>
            </a:fld>
            <a:endParaRPr kumimoji="1" lang="ja-JP" altLang="en-US" dirty="0"/>
          </a:p>
        </p:txBody>
      </p:sp>
    </p:spTree>
    <p:extLst>
      <p:ext uri="{BB962C8B-B14F-4D97-AF65-F5344CB8AC3E}">
        <p14:creationId xmlns:p14="http://schemas.microsoft.com/office/powerpoint/2010/main" val="2985323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90C898-6B82-EDCB-0337-E5C97CFEDFE1}"/>
              </a:ext>
            </a:extLst>
          </p:cNvPr>
          <p:cNvSpPr txBox="1"/>
          <p:nvPr/>
        </p:nvSpPr>
        <p:spPr>
          <a:xfrm>
            <a:off x="260606" y="2132802"/>
            <a:ext cx="8645978" cy="4401205"/>
          </a:xfrm>
          <a:prstGeom prst="rect">
            <a:avLst/>
          </a:prstGeom>
          <a:noFill/>
          <a:ln>
            <a:solidFill>
              <a:schemeClr val="tx1"/>
            </a:solidFill>
            <a:prstDash val="sysDot"/>
          </a:ln>
        </p:spPr>
        <p:txBody>
          <a:bodyPr wrap="square" rtlCol="0">
            <a:spAutoFit/>
          </a:bodyPr>
          <a:lstStyle/>
          <a:p>
            <a:endParaRPr kumimoji="1" lang="en-US" altLang="ja-JP" sz="2000" dirty="0"/>
          </a:p>
          <a:p>
            <a:r>
              <a:rPr kumimoji="1" lang="ja-JP" altLang="en-US" sz="2000" dirty="0"/>
              <a:t>①　正しい知識の周知啓発：</a:t>
            </a:r>
            <a:endParaRPr kumimoji="1" lang="en-US" altLang="ja-JP" sz="2000" dirty="0"/>
          </a:p>
          <a:p>
            <a:r>
              <a:rPr kumimoji="1" lang="ja-JP" altLang="en-US" sz="2000" dirty="0"/>
              <a:t>　◎正しい知識をもち、適切な対応をすること</a:t>
            </a:r>
            <a:endParaRPr kumimoji="1" lang="en-US" altLang="ja-JP" sz="2000" dirty="0"/>
          </a:p>
          <a:p>
            <a:r>
              <a:rPr kumimoji="1" lang="ja-JP" altLang="en-US" sz="2000" dirty="0"/>
              <a:t>　・拠点病院等での講演・研修会</a:t>
            </a:r>
            <a:endParaRPr kumimoji="1" lang="en-US" altLang="ja-JP" sz="2000" dirty="0"/>
          </a:p>
          <a:p>
            <a:r>
              <a:rPr kumimoji="1" lang="ja-JP" altLang="en-US" sz="2000" dirty="0"/>
              <a:t>　　（医療従事者等向けの人材育成も含む）</a:t>
            </a:r>
            <a:endParaRPr kumimoji="1" lang="en-US" altLang="ja-JP" sz="2000" dirty="0"/>
          </a:p>
          <a:p>
            <a:r>
              <a:rPr kumimoji="1" lang="ja-JP" altLang="en-US" sz="2000" dirty="0"/>
              <a:t>　・ポータルサイトや府広報媒体での情報発信</a:t>
            </a:r>
          </a:p>
          <a:p>
            <a:endParaRPr kumimoji="1" lang="en-US" altLang="ja-JP" sz="2000" dirty="0"/>
          </a:p>
          <a:p>
            <a:r>
              <a:rPr kumimoji="1" lang="ja-JP" altLang="en-US" sz="2000" dirty="0"/>
              <a:t>②　医療提供体制の整備：</a:t>
            </a:r>
          </a:p>
          <a:p>
            <a:r>
              <a:rPr kumimoji="1" lang="ja-JP" altLang="en-US" sz="2000" dirty="0"/>
              <a:t>　◎居住する地域に関わらず適切なアレルギー疾患医療を受けられる体制</a:t>
            </a:r>
          </a:p>
          <a:p>
            <a:r>
              <a:rPr kumimoji="1" lang="ja-JP" altLang="en-US" sz="2000" dirty="0"/>
              <a:t>　・拠点病院を中心とした医療体制</a:t>
            </a:r>
          </a:p>
          <a:p>
            <a:r>
              <a:rPr kumimoji="1" lang="ja-JP" altLang="en-US" sz="2000" dirty="0"/>
              <a:t>　・～令和４年度　アレルギー疾患医療連携協力病院指定</a:t>
            </a:r>
          </a:p>
          <a:p>
            <a:r>
              <a:rPr kumimoji="1" lang="ja-JP" altLang="en-US" sz="2000" dirty="0"/>
              <a:t>　・令和５年度～　拠点病院・協力病院の連携強化</a:t>
            </a:r>
            <a:endParaRPr kumimoji="1" lang="en-US" altLang="ja-JP" sz="2000" dirty="0"/>
          </a:p>
          <a:p>
            <a:r>
              <a:rPr kumimoji="1" lang="ja-JP" altLang="en-US" sz="2000" dirty="0"/>
              <a:t>　　　　　　　　　拠点病院・協力病院と地域の医療機関との連携強化</a:t>
            </a:r>
            <a:endParaRPr kumimoji="1" lang="en-US" altLang="ja-JP" sz="2000" dirty="0"/>
          </a:p>
          <a:p>
            <a:endParaRPr kumimoji="1" lang="en-US" altLang="ja-JP" sz="1000" dirty="0"/>
          </a:p>
        </p:txBody>
      </p:sp>
      <p:sp>
        <p:nvSpPr>
          <p:cNvPr id="3" name="タイトル 1">
            <a:extLst>
              <a:ext uri="{FF2B5EF4-FFF2-40B4-BE49-F238E27FC236}">
                <a16:creationId xmlns:a16="http://schemas.microsoft.com/office/drawing/2014/main" id="{B4162571-2909-FD74-4EA7-969816EFC123}"/>
              </a:ext>
            </a:extLst>
          </p:cNvPr>
          <p:cNvSpPr txBox="1">
            <a:spLocks/>
          </p:cNvSpPr>
          <p:nvPr/>
        </p:nvSpPr>
        <p:spPr>
          <a:xfrm>
            <a:off x="93784" y="199114"/>
            <a:ext cx="8979621" cy="417522"/>
          </a:xfrm>
          <a:prstGeom prst="rect">
            <a:avLst/>
          </a:prstGeom>
          <a:gradFill>
            <a:gsLst>
              <a:gs pos="34000">
                <a:schemeClr val="accent1"/>
              </a:gs>
              <a:gs pos="66000">
                <a:schemeClr val="accent1"/>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80094" tIns="40047" rIns="80094" bIns="40047"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kumimoji="0" lang="ja-JP" altLang="en-US" sz="2000" b="1" dirty="0">
                <a:solidFill>
                  <a:prstClr val="white"/>
                </a:solidFill>
                <a:latin typeface="BIZ UDゴシック" panose="020B0400000000000000" pitchFamily="49" charset="-128"/>
                <a:ea typeface="BIZ UDゴシック" panose="020B0400000000000000" pitchFamily="49" charset="-128"/>
              </a:rPr>
              <a:t>取組みの方向　</a:t>
            </a:r>
            <a:endParaRPr lang="ja-JP" altLang="en-US" sz="2000" b="1" dirty="0">
              <a:solidFill>
                <a:schemeClr val="bg1"/>
              </a:solidFill>
              <a:latin typeface="BIZ UDゴシック" panose="020B0400000000000000" pitchFamily="49" charset="-128"/>
              <a:ea typeface="BIZ UDゴシック" panose="020B0400000000000000" pitchFamily="49" charset="-128"/>
            </a:endParaRPr>
          </a:p>
        </p:txBody>
      </p:sp>
      <p:sp>
        <p:nvSpPr>
          <p:cNvPr id="4" name="正方形/長方形 3">
            <a:extLst>
              <a:ext uri="{FF2B5EF4-FFF2-40B4-BE49-F238E27FC236}">
                <a16:creationId xmlns:a16="http://schemas.microsoft.com/office/drawing/2014/main" id="{AC6FABF4-2BB8-4D48-AD56-4DE990124FF7}"/>
              </a:ext>
            </a:extLst>
          </p:cNvPr>
          <p:cNvSpPr/>
          <p:nvPr/>
        </p:nvSpPr>
        <p:spPr>
          <a:xfrm>
            <a:off x="387927" y="816318"/>
            <a:ext cx="8100291" cy="1116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dirty="0">
                <a:solidFill>
                  <a:schemeClr val="tx1"/>
                </a:solidFill>
              </a:rPr>
              <a:t>●</a:t>
            </a:r>
            <a:r>
              <a:rPr kumimoji="1" lang="ja-JP" altLang="en-US" dirty="0">
                <a:solidFill>
                  <a:schemeClr val="tx1"/>
                </a:solidFill>
              </a:rPr>
              <a:t>  </a:t>
            </a:r>
            <a:r>
              <a:rPr kumimoji="1" lang="ja-JP" altLang="en-US" sz="1800" dirty="0">
                <a:solidFill>
                  <a:schemeClr val="tx1"/>
                </a:solidFill>
              </a:rPr>
              <a:t>大阪府第８次医療計画 （令和</a:t>
            </a:r>
            <a:r>
              <a:rPr kumimoji="1" lang="en-US" altLang="ja-JP" sz="1800" dirty="0">
                <a:solidFill>
                  <a:schemeClr val="tx1"/>
                </a:solidFill>
              </a:rPr>
              <a:t>6</a:t>
            </a:r>
            <a:r>
              <a:rPr kumimoji="1" lang="ja-JP" altLang="en-US" sz="1800" dirty="0">
                <a:solidFill>
                  <a:schemeClr val="tx1"/>
                </a:solidFill>
              </a:rPr>
              <a:t>年度～令和</a:t>
            </a:r>
            <a:r>
              <a:rPr kumimoji="1" lang="en-US" altLang="ja-JP" sz="1800" dirty="0">
                <a:solidFill>
                  <a:schemeClr val="tx1"/>
                </a:solidFill>
              </a:rPr>
              <a:t>11</a:t>
            </a:r>
            <a:r>
              <a:rPr kumimoji="1" lang="ja-JP" altLang="en-US" sz="1800" dirty="0">
                <a:solidFill>
                  <a:schemeClr val="tx1"/>
                </a:solidFill>
              </a:rPr>
              <a:t>年度）</a:t>
            </a:r>
            <a:endParaRPr kumimoji="1" lang="en-US" altLang="ja-JP" sz="1800" dirty="0">
              <a:solidFill>
                <a:schemeClr val="tx1"/>
              </a:solidFill>
            </a:endParaRPr>
          </a:p>
          <a:p>
            <a:endParaRPr kumimoji="1" lang="en-US" altLang="ja-JP" sz="400" dirty="0">
              <a:solidFill>
                <a:schemeClr val="tx1"/>
              </a:solidFill>
            </a:endParaRPr>
          </a:p>
          <a:p>
            <a:r>
              <a:rPr lang="ja-JP" altLang="en-US" sz="1800" dirty="0">
                <a:solidFill>
                  <a:schemeClr val="tx1"/>
                </a:solidFill>
              </a:rPr>
              <a:t>　</a:t>
            </a:r>
            <a:r>
              <a:rPr kumimoji="1" lang="ja-JP" altLang="en-US" sz="1800" dirty="0">
                <a:solidFill>
                  <a:schemeClr val="tx1"/>
                </a:solidFill>
              </a:rPr>
              <a:t>「アレルギー疾患対策」に係る施策の基本的な方向性を示す</a:t>
            </a:r>
            <a:endParaRPr kumimoji="1" lang="en-US" altLang="ja-JP" sz="1800" dirty="0">
              <a:solidFill>
                <a:schemeClr val="tx1"/>
              </a:solidFill>
            </a:endParaRPr>
          </a:p>
        </p:txBody>
      </p:sp>
      <p:sp>
        <p:nvSpPr>
          <p:cNvPr id="5" name="スライド番号プレースホルダー 4">
            <a:extLst>
              <a:ext uri="{FF2B5EF4-FFF2-40B4-BE49-F238E27FC236}">
                <a16:creationId xmlns:a16="http://schemas.microsoft.com/office/drawing/2014/main" id="{8F29519C-487F-45D6-9D70-4B60DA4398BB}"/>
              </a:ext>
            </a:extLst>
          </p:cNvPr>
          <p:cNvSpPr>
            <a:spLocks noGrp="1"/>
          </p:cNvSpPr>
          <p:nvPr>
            <p:ph type="sldNum" sz="quarter" idx="12"/>
          </p:nvPr>
        </p:nvSpPr>
        <p:spPr>
          <a:xfrm>
            <a:off x="6661150" y="6492875"/>
            <a:ext cx="2057400" cy="365125"/>
          </a:xfrm>
        </p:spPr>
        <p:txBody>
          <a:bodyPr/>
          <a:lstStyle/>
          <a:p>
            <a:fld id="{E22FB35C-C36E-4FB4-AC57-2150716217DB}" type="slidenum">
              <a:rPr kumimoji="1" lang="ja-JP" altLang="en-US" smtClean="0"/>
              <a:t>7</a:t>
            </a:fld>
            <a:endParaRPr kumimoji="1" lang="ja-JP" altLang="en-US" dirty="0"/>
          </a:p>
        </p:txBody>
      </p:sp>
    </p:spTree>
    <p:extLst>
      <p:ext uri="{BB962C8B-B14F-4D97-AF65-F5344CB8AC3E}">
        <p14:creationId xmlns:p14="http://schemas.microsoft.com/office/powerpoint/2010/main" val="152893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0027F1D-FEAF-2136-12F0-EA930AAA33B0}"/>
              </a:ext>
            </a:extLst>
          </p:cNvPr>
          <p:cNvSpPr txBox="1"/>
          <p:nvPr/>
        </p:nvSpPr>
        <p:spPr>
          <a:xfrm>
            <a:off x="212050" y="691674"/>
            <a:ext cx="7860146" cy="4093428"/>
          </a:xfrm>
          <a:prstGeom prst="rect">
            <a:avLst/>
          </a:prstGeom>
          <a:noFill/>
          <a:ln>
            <a:noFill/>
            <a:prstDash val="dash"/>
          </a:ln>
        </p:spPr>
        <p:txBody>
          <a:bodyPr wrap="square" rtlCol="0">
            <a:spAutoFit/>
          </a:bodyPr>
          <a:lstStyle/>
          <a:p>
            <a:r>
              <a:rPr kumimoji="1" lang="ja-JP" altLang="en-US" sz="2000" dirty="0"/>
              <a:t>　● 市民向け講演会・公開講座など</a:t>
            </a:r>
            <a:endParaRPr kumimoji="1" lang="en-US" altLang="ja-JP" sz="2000" dirty="0"/>
          </a:p>
          <a:p>
            <a:r>
              <a:rPr kumimoji="1" lang="ja-JP" altLang="en-US" sz="2000" dirty="0"/>
              <a:t>　● 医療従事者向け研修</a:t>
            </a:r>
            <a:endParaRPr kumimoji="1" lang="en-US" altLang="ja-JP" sz="2000" dirty="0"/>
          </a:p>
          <a:p>
            <a:r>
              <a:rPr kumimoji="1" lang="ja-JP" altLang="en-US" sz="2000" dirty="0"/>
              <a:t>　　☞  アレルギー疾患医療拠点病院（府内４病院）にて実施</a:t>
            </a:r>
            <a:endParaRPr kumimoji="1" lang="en-US" altLang="ja-JP" sz="2000" dirty="0"/>
          </a:p>
          <a:p>
            <a:endParaRPr kumimoji="1" lang="en-US" altLang="ja-JP" sz="2000" dirty="0"/>
          </a:p>
          <a:p>
            <a:r>
              <a:rPr kumimoji="1" lang="ja-JP" altLang="en-US" sz="2000" dirty="0"/>
              <a:t>　●大阪府アレルギーポータルサイト</a:t>
            </a:r>
            <a:endParaRPr kumimoji="1" lang="en-US" altLang="ja-JP" sz="2000" dirty="0"/>
          </a:p>
          <a:p>
            <a:r>
              <a:rPr kumimoji="1" lang="ja-JP" altLang="en-US" sz="2000" dirty="0"/>
              <a:t>　　・アレルギーポータルとリンクした疾患情報提供</a:t>
            </a:r>
            <a:endParaRPr kumimoji="1" lang="en-US" altLang="ja-JP" sz="2000" dirty="0"/>
          </a:p>
          <a:p>
            <a:r>
              <a:rPr kumimoji="1" lang="ja-JP" altLang="en-US" sz="2000" dirty="0"/>
              <a:t>　　・講座、研修の情報発信</a:t>
            </a:r>
            <a:endParaRPr kumimoji="1" lang="en-US" altLang="ja-JP" sz="2000" dirty="0"/>
          </a:p>
          <a:p>
            <a:r>
              <a:rPr kumimoji="1" lang="ja-JP" altLang="en-US" sz="2000" dirty="0"/>
              <a:t>　　・医療提供体制（拠点病院等の情報）の紹介</a:t>
            </a:r>
            <a:endParaRPr kumimoji="1" lang="en-US" altLang="ja-JP" sz="2000" dirty="0"/>
          </a:p>
          <a:p>
            <a:r>
              <a:rPr kumimoji="1" lang="ja-JP" altLang="en-US" sz="2000" dirty="0"/>
              <a:t>　　・周知啓発資料や花粉症情報等お知らせ等の掲載</a:t>
            </a:r>
            <a:endParaRPr kumimoji="1" lang="en-US" altLang="ja-JP" sz="2000" dirty="0"/>
          </a:p>
          <a:p>
            <a:endParaRPr kumimoji="1" lang="en-US" altLang="ja-JP" sz="2000" dirty="0"/>
          </a:p>
          <a:p>
            <a:r>
              <a:rPr kumimoji="1" lang="ja-JP" altLang="en-US" sz="2000" dirty="0"/>
              <a:t>　●日本アレルギー協会関西支部　市民公開講座（共催）</a:t>
            </a:r>
            <a:endParaRPr kumimoji="1" lang="en-US" altLang="ja-JP" sz="2000" dirty="0"/>
          </a:p>
          <a:p>
            <a:r>
              <a:rPr kumimoji="1" lang="ja-JP" altLang="en-US" sz="2000" dirty="0"/>
              <a:t>　　 ・大阪府の取組みについて紹介</a:t>
            </a:r>
            <a:endParaRPr kumimoji="1" lang="en-US" altLang="ja-JP" sz="2000" dirty="0"/>
          </a:p>
          <a:p>
            <a:r>
              <a:rPr kumimoji="1" lang="ja-JP" altLang="en-US" sz="2000" dirty="0"/>
              <a:t>　　 ・広報媒体等での周知</a:t>
            </a:r>
            <a:endParaRPr kumimoji="1" lang="en-US" altLang="ja-JP" sz="2000" dirty="0"/>
          </a:p>
        </p:txBody>
      </p:sp>
      <p:sp>
        <p:nvSpPr>
          <p:cNvPr id="3" name="タイトル 1">
            <a:extLst>
              <a:ext uri="{FF2B5EF4-FFF2-40B4-BE49-F238E27FC236}">
                <a16:creationId xmlns:a16="http://schemas.microsoft.com/office/drawing/2014/main" id="{C8FD2D3B-F53D-187A-DBC3-377A7932DC34}"/>
              </a:ext>
            </a:extLst>
          </p:cNvPr>
          <p:cNvSpPr txBox="1">
            <a:spLocks/>
          </p:cNvSpPr>
          <p:nvPr/>
        </p:nvSpPr>
        <p:spPr>
          <a:xfrm>
            <a:off x="0" y="110836"/>
            <a:ext cx="9134579" cy="451529"/>
          </a:xfrm>
          <a:prstGeom prst="rect">
            <a:avLst/>
          </a:prstGeom>
          <a:gradFill>
            <a:gsLst>
              <a:gs pos="34000">
                <a:srgbClr val="0000CC"/>
              </a:gs>
              <a:gs pos="66000">
                <a:srgbClr val="0000CC"/>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00" b="1" dirty="0">
                <a:solidFill>
                  <a:schemeClr val="bg1">
                    <a:lumMod val="95000"/>
                  </a:schemeClr>
                </a:solidFill>
                <a:latin typeface="BIZ UDゴシック" panose="020B0400000000000000" pitchFamily="49" charset="-128"/>
                <a:ea typeface="BIZ UDゴシック" panose="020B0400000000000000" pitchFamily="49" charset="-128"/>
              </a:rPr>
              <a:t>①　正しい知識の普及・啓発</a:t>
            </a:r>
            <a:endParaRPr lang="ja-JP" altLang="en-US" sz="1500" b="1" dirty="0">
              <a:solidFill>
                <a:schemeClr val="bg1">
                  <a:lumMod val="95000"/>
                </a:schemeClr>
              </a:solidFill>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520A33DA-8B08-4938-9096-0AED9C029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319" y="4785102"/>
            <a:ext cx="2651609" cy="1690922"/>
          </a:xfrm>
          <a:prstGeom prst="rect">
            <a:avLst/>
          </a:prstGeom>
          <a:ln w="3175">
            <a:solidFill>
              <a:schemeClr val="tx1"/>
            </a:solidFill>
          </a:ln>
        </p:spPr>
      </p:pic>
      <p:pic>
        <p:nvPicPr>
          <p:cNvPr id="9" name="図 8">
            <a:extLst>
              <a:ext uri="{FF2B5EF4-FFF2-40B4-BE49-F238E27FC236}">
                <a16:creationId xmlns:a16="http://schemas.microsoft.com/office/drawing/2014/main" id="{862037BE-66A4-4AA5-8027-86A9FD13D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4264" y="4286478"/>
            <a:ext cx="1931447" cy="2189546"/>
          </a:xfrm>
          <a:prstGeom prst="rect">
            <a:avLst/>
          </a:prstGeom>
        </p:spPr>
      </p:pic>
      <p:sp>
        <p:nvSpPr>
          <p:cNvPr id="10" name="正方形/長方形 9">
            <a:extLst>
              <a:ext uri="{FF2B5EF4-FFF2-40B4-BE49-F238E27FC236}">
                <a16:creationId xmlns:a16="http://schemas.microsoft.com/office/drawing/2014/main" id="{CE45EDD4-99A8-44B1-A2D8-BEF72C8F184C}"/>
              </a:ext>
            </a:extLst>
          </p:cNvPr>
          <p:cNvSpPr/>
          <p:nvPr/>
        </p:nvSpPr>
        <p:spPr>
          <a:xfrm>
            <a:off x="2539614" y="6479309"/>
            <a:ext cx="3205018" cy="378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大阪府アレルギーポータルサイト</a:t>
            </a:r>
          </a:p>
        </p:txBody>
      </p:sp>
      <p:sp>
        <p:nvSpPr>
          <p:cNvPr id="11" name="正方形/長方形 10">
            <a:extLst>
              <a:ext uri="{FF2B5EF4-FFF2-40B4-BE49-F238E27FC236}">
                <a16:creationId xmlns:a16="http://schemas.microsoft.com/office/drawing/2014/main" id="{4714CD7C-ED06-4FB3-B230-1C6A4DA7952D}"/>
              </a:ext>
            </a:extLst>
          </p:cNvPr>
          <p:cNvSpPr/>
          <p:nvPr/>
        </p:nvSpPr>
        <p:spPr>
          <a:xfrm>
            <a:off x="5587478" y="6479309"/>
            <a:ext cx="3205018" cy="378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府公式</a:t>
            </a:r>
            <a:r>
              <a:rPr kumimoji="1" lang="en-US" altLang="ja-JP" sz="1200" dirty="0">
                <a:solidFill>
                  <a:schemeClr val="tx1"/>
                </a:solidFill>
              </a:rPr>
              <a:t>X</a:t>
            </a:r>
            <a:r>
              <a:rPr kumimoji="1" lang="ja-JP" altLang="en-US" sz="1200" dirty="0">
                <a:solidFill>
                  <a:schemeClr val="tx1"/>
                </a:solidFill>
              </a:rPr>
              <a:t>（旧</a:t>
            </a:r>
            <a:r>
              <a:rPr kumimoji="1" lang="en-US" altLang="ja-JP" sz="1200" dirty="0">
                <a:solidFill>
                  <a:schemeClr val="tx1"/>
                </a:solidFill>
              </a:rPr>
              <a:t>Twitter</a:t>
            </a:r>
            <a:r>
              <a:rPr kumimoji="1" lang="ja-JP" altLang="en-US" sz="1200" dirty="0">
                <a:solidFill>
                  <a:schemeClr val="tx1"/>
                </a:solidFill>
              </a:rPr>
              <a:t>）</a:t>
            </a:r>
          </a:p>
        </p:txBody>
      </p:sp>
      <p:sp>
        <p:nvSpPr>
          <p:cNvPr id="4" name="スライド番号プレースホルダー 3">
            <a:extLst>
              <a:ext uri="{FF2B5EF4-FFF2-40B4-BE49-F238E27FC236}">
                <a16:creationId xmlns:a16="http://schemas.microsoft.com/office/drawing/2014/main" id="{83796A8C-D049-405E-B5C1-7EB6606FACC6}"/>
              </a:ext>
            </a:extLst>
          </p:cNvPr>
          <p:cNvSpPr>
            <a:spLocks noGrp="1"/>
          </p:cNvSpPr>
          <p:nvPr>
            <p:ph type="sldNum" sz="quarter" idx="12"/>
          </p:nvPr>
        </p:nvSpPr>
        <p:spPr>
          <a:xfrm>
            <a:off x="6735096" y="6476024"/>
            <a:ext cx="2057400" cy="365125"/>
          </a:xfrm>
        </p:spPr>
        <p:txBody>
          <a:bodyPr/>
          <a:lstStyle/>
          <a:p>
            <a:fld id="{E22FB35C-C36E-4FB4-AC57-2150716217DB}" type="slidenum">
              <a:rPr kumimoji="1" lang="ja-JP" altLang="en-US" smtClean="0"/>
              <a:t>8</a:t>
            </a:fld>
            <a:endParaRPr kumimoji="1" lang="ja-JP" altLang="en-US" dirty="0"/>
          </a:p>
        </p:txBody>
      </p:sp>
    </p:spTree>
    <p:extLst>
      <p:ext uri="{BB962C8B-B14F-4D97-AF65-F5344CB8AC3E}">
        <p14:creationId xmlns:p14="http://schemas.microsoft.com/office/powerpoint/2010/main" val="1327917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81354" y="491669"/>
            <a:ext cx="8581292" cy="1184427"/>
          </a:xfrm>
          <a:prstGeom prst="rect">
            <a:avLst/>
          </a:prstGeom>
          <a:solidFill>
            <a:schemeClr val="bg1"/>
          </a:solidFill>
          <a:ln>
            <a:noFill/>
          </a:ln>
        </p:spPr>
        <p:txBody>
          <a:bodyPr wrap="square" rtlCol="0">
            <a:spAutoFit/>
          </a:bodyPr>
          <a:lstStyle/>
          <a:p>
            <a:pPr indent="161196">
              <a:lnSpc>
                <a:spcPts val="2954"/>
              </a:lnSpc>
            </a:pPr>
            <a:r>
              <a:rPr lang="ja-JP" altLang="en-US" sz="1846" dirty="0">
                <a:solidFill>
                  <a:srgbClr val="000000"/>
                </a:solidFill>
                <a:latin typeface="BIZ UDゴシック" panose="020B0400000000000000" pitchFamily="49" charset="-128"/>
                <a:ea typeface="BIZ UDゴシック" panose="020B0400000000000000" pitchFamily="49" charset="-128"/>
              </a:rPr>
              <a:t>アレルギー疾患は、正しい知識を持ち、適切な対応をすることで、</a:t>
            </a:r>
            <a:endParaRPr lang="en-US" altLang="ja-JP" sz="1846" dirty="0">
              <a:solidFill>
                <a:srgbClr val="000000"/>
              </a:solidFill>
              <a:latin typeface="BIZ UDゴシック" panose="020B0400000000000000" pitchFamily="49" charset="-128"/>
              <a:ea typeface="BIZ UDゴシック" panose="020B0400000000000000" pitchFamily="49" charset="-128"/>
            </a:endParaRPr>
          </a:p>
          <a:p>
            <a:pPr>
              <a:lnSpc>
                <a:spcPts val="2954"/>
              </a:lnSpc>
            </a:pPr>
            <a:r>
              <a:rPr lang="ja-JP" altLang="en-US" sz="1846" dirty="0">
                <a:solidFill>
                  <a:srgbClr val="000000"/>
                </a:solidFill>
                <a:latin typeface="BIZ UDゴシック" panose="020B0400000000000000" pitchFamily="49" charset="-128"/>
                <a:ea typeface="BIZ UDゴシック" panose="020B0400000000000000" pitchFamily="49" charset="-128"/>
              </a:rPr>
              <a:t>上手にコントロールすることが可能であるため、正しい知識の普及啓発が重要。</a:t>
            </a:r>
            <a:endParaRPr lang="en-US" altLang="ja-JP" sz="1846" dirty="0">
              <a:solidFill>
                <a:srgbClr val="000000"/>
              </a:solidFill>
              <a:latin typeface="BIZ UDゴシック" panose="020B0400000000000000" pitchFamily="49" charset="-128"/>
              <a:ea typeface="BIZ UDゴシック" panose="020B0400000000000000" pitchFamily="49" charset="-128"/>
            </a:endParaRPr>
          </a:p>
          <a:p>
            <a:pPr>
              <a:lnSpc>
                <a:spcPts val="2954"/>
              </a:lnSpc>
            </a:pPr>
            <a:r>
              <a:rPr lang="ja-JP" altLang="en-US" sz="1846" dirty="0">
                <a:solidFill>
                  <a:srgbClr val="000000"/>
                </a:solidFill>
                <a:latin typeface="BIZ UDゴシック" panose="020B0400000000000000" pitchFamily="49" charset="-128"/>
                <a:ea typeface="BIZ UDゴシック" panose="020B0400000000000000" pitchFamily="49" charset="-128"/>
              </a:rPr>
              <a:t>　☞ 府民向け講演会を、拠点病院に委託し実施。</a:t>
            </a:r>
            <a:endParaRPr lang="en-US" altLang="ja-JP" sz="1846" dirty="0">
              <a:solidFill>
                <a:srgbClr val="000000"/>
              </a:solidFill>
              <a:latin typeface="BIZ UDゴシック" panose="020B0400000000000000" pitchFamily="49" charset="-128"/>
              <a:ea typeface="BIZ UDゴシック" panose="020B0400000000000000" pitchFamily="49" charset="-128"/>
            </a:endParaRPr>
          </a:p>
        </p:txBody>
      </p:sp>
      <p:sp>
        <p:nvSpPr>
          <p:cNvPr id="18" name="Rectangle 2">
            <a:extLst>
              <a:ext uri="{FF2B5EF4-FFF2-40B4-BE49-F238E27FC236}">
                <a16:creationId xmlns:a16="http://schemas.microsoft.com/office/drawing/2014/main" id="{D8C30FD1-74A1-487B-B6BD-2C85118445A4}"/>
              </a:ext>
            </a:extLst>
          </p:cNvPr>
          <p:cNvSpPr>
            <a:spLocks noChangeArrowheads="1"/>
          </p:cNvSpPr>
          <p:nvPr/>
        </p:nvSpPr>
        <p:spPr bwMode="auto">
          <a:xfrm>
            <a:off x="732279" y="1676096"/>
            <a:ext cx="6834021"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spAutoFit/>
          </a:bodyPr>
          <a:lstStyle/>
          <a:p>
            <a:pPr defTabSz="844083" eaLnBrk="0" fontAlgn="base" hangingPunct="0">
              <a:spcBef>
                <a:spcPct val="0"/>
              </a:spcBef>
              <a:spcAft>
                <a:spcPct val="0"/>
              </a:spcAft>
            </a:pPr>
            <a:r>
              <a:rPr lang="ja-JP" altLang="ja-JP" sz="1662"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662" dirty="0">
                <a:latin typeface="BIZ UDゴシック" panose="020B0400000000000000" pitchFamily="49" charset="-128"/>
                <a:ea typeface="BIZ UDゴシック" panose="020B0400000000000000" pitchFamily="49" charset="-128"/>
                <a:cs typeface="Times New Roman" panose="02020603050405020304" pitchFamily="18" charset="0"/>
              </a:rPr>
              <a:t>令和６年度　拠点病院による府民向け講座の実施状況・実施予定</a:t>
            </a:r>
            <a:endParaRPr lang="ja-JP" altLang="ja-JP" sz="1477" dirty="0">
              <a:latin typeface="BIZ UDゴシック" panose="020B0400000000000000" pitchFamily="49" charset="-128"/>
              <a:ea typeface="BIZ UDゴシック" panose="020B0400000000000000" pitchFamily="49" charset="-128"/>
            </a:endParaRPr>
          </a:p>
        </p:txBody>
      </p:sp>
      <p:sp>
        <p:nvSpPr>
          <p:cNvPr id="3" name="タイトル 1">
            <a:extLst>
              <a:ext uri="{FF2B5EF4-FFF2-40B4-BE49-F238E27FC236}">
                <a16:creationId xmlns:a16="http://schemas.microsoft.com/office/drawing/2014/main" id="{57E01AB4-897C-8BB2-7550-7ECB5EFE4E8E}"/>
              </a:ext>
            </a:extLst>
          </p:cNvPr>
          <p:cNvSpPr txBox="1">
            <a:spLocks/>
          </p:cNvSpPr>
          <p:nvPr/>
        </p:nvSpPr>
        <p:spPr>
          <a:xfrm>
            <a:off x="1" y="61648"/>
            <a:ext cx="9143999" cy="481717"/>
          </a:xfrm>
          <a:prstGeom prst="rect">
            <a:avLst/>
          </a:prstGeom>
          <a:gradFill>
            <a:gsLst>
              <a:gs pos="34000">
                <a:srgbClr val="0000CC"/>
              </a:gs>
              <a:gs pos="66000">
                <a:srgbClr val="0000CC"/>
              </a:gs>
              <a:gs pos="0">
                <a:schemeClr val="bg1"/>
              </a:gs>
              <a:gs pos="100000">
                <a:schemeClr val="bg1"/>
              </a:gs>
            </a:gsLst>
            <a:lin ang="0" scaled="1"/>
          </a:grad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65076" tIns="32538" rIns="65076" bIns="32538"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00" b="1" dirty="0">
                <a:solidFill>
                  <a:schemeClr val="bg1">
                    <a:lumMod val="95000"/>
                  </a:schemeClr>
                </a:solidFill>
                <a:latin typeface="BIZ UDゴシック" panose="020B0400000000000000" pitchFamily="49" charset="-128"/>
                <a:ea typeface="BIZ UDゴシック" panose="020B0400000000000000" pitchFamily="49" charset="-128"/>
              </a:rPr>
              <a:t>府民向け講座・研修（委託事業により実施）</a:t>
            </a:r>
            <a:endParaRPr lang="ja-JP" altLang="en-US" sz="1500" b="1" dirty="0">
              <a:solidFill>
                <a:schemeClr val="bg1">
                  <a:lumMod val="95000"/>
                </a:schemeClr>
              </a:solidFill>
              <a:latin typeface="BIZ UDゴシック" panose="020B0400000000000000" pitchFamily="49" charset="-128"/>
              <a:ea typeface="BIZ UDゴシック" panose="020B0400000000000000" pitchFamily="49" charset="-128"/>
            </a:endParaRPr>
          </a:p>
        </p:txBody>
      </p:sp>
      <p:pic>
        <p:nvPicPr>
          <p:cNvPr id="9" name="図 8">
            <a:extLst>
              <a:ext uri="{FF2B5EF4-FFF2-40B4-BE49-F238E27FC236}">
                <a16:creationId xmlns:a16="http://schemas.microsoft.com/office/drawing/2014/main" id="{F3F97AFB-7770-43C0-BEED-21E660E45754}"/>
              </a:ext>
            </a:extLst>
          </p:cNvPr>
          <p:cNvPicPr>
            <a:picLocks noChangeAspect="1"/>
          </p:cNvPicPr>
          <p:nvPr/>
        </p:nvPicPr>
        <p:blipFill>
          <a:blip r:embed="rId3"/>
          <a:stretch>
            <a:fillRect/>
          </a:stretch>
        </p:blipFill>
        <p:spPr>
          <a:xfrm>
            <a:off x="1474552" y="2088466"/>
            <a:ext cx="5679643" cy="1401470"/>
          </a:xfrm>
          <a:prstGeom prst="rect">
            <a:avLst/>
          </a:prstGeom>
        </p:spPr>
      </p:pic>
      <p:pic>
        <p:nvPicPr>
          <p:cNvPr id="11" name="図 10">
            <a:extLst>
              <a:ext uri="{FF2B5EF4-FFF2-40B4-BE49-F238E27FC236}">
                <a16:creationId xmlns:a16="http://schemas.microsoft.com/office/drawing/2014/main" id="{4E9A1772-B7D0-4725-A11E-D9D30C023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37" y="3636808"/>
            <a:ext cx="2056284" cy="2908461"/>
          </a:xfrm>
          <a:prstGeom prst="rect">
            <a:avLst/>
          </a:prstGeom>
        </p:spPr>
      </p:pic>
      <p:pic>
        <p:nvPicPr>
          <p:cNvPr id="13" name="図 12">
            <a:extLst>
              <a:ext uri="{FF2B5EF4-FFF2-40B4-BE49-F238E27FC236}">
                <a16:creationId xmlns:a16="http://schemas.microsoft.com/office/drawing/2014/main" id="{95A3CED6-F939-4C41-850A-AD89BFBAAE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9994" y="3636808"/>
            <a:ext cx="2115282" cy="2993390"/>
          </a:xfrm>
          <a:prstGeom prst="rect">
            <a:avLst/>
          </a:prstGeom>
        </p:spPr>
      </p:pic>
      <p:pic>
        <p:nvPicPr>
          <p:cNvPr id="16" name="図 15">
            <a:extLst>
              <a:ext uri="{FF2B5EF4-FFF2-40B4-BE49-F238E27FC236}">
                <a16:creationId xmlns:a16="http://schemas.microsoft.com/office/drawing/2014/main" id="{BB94C86E-3296-4436-8311-E6DE8BF187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0712" y="3685208"/>
            <a:ext cx="2115282" cy="2993390"/>
          </a:xfrm>
          <a:prstGeom prst="rect">
            <a:avLst/>
          </a:prstGeom>
        </p:spPr>
      </p:pic>
      <p:sp>
        <p:nvSpPr>
          <p:cNvPr id="4" name="スライド番号プレースホルダー 3">
            <a:extLst>
              <a:ext uri="{FF2B5EF4-FFF2-40B4-BE49-F238E27FC236}">
                <a16:creationId xmlns:a16="http://schemas.microsoft.com/office/drawing/2014/main" id="{6ADB2B16-E41B-487D-9344-D29BC006DEFC}"/>
              </a:ext>
            </a:extLst>
          </p:cNvPr>
          <p:cNvSpPr>
            <a:spLocks noGrp="1"/>
          </p:cNvSpPr>
          <p:nvPr>
            <p:ph type="sldNum" sz="quarter" idx="12"/>
          </p:nvPr>
        </p:nvSpPr>
        <p:spPr>
          <a:xfrm>
            <a:off x="6910531" y="6492875"/>
            <a:ext cx="2057400" cy="365125"/>
          </a:xfrm>
        </p:spPr>
        <p:txBody>
          <a:bodyPr/>
          <a:lstStyle/>
          <a:p>
            <a:fld id="{E22FB35C-C36E-4FB4-AC57-2150716217DB}" type="slidenum">
              <a:rPr kumimoji="1" lang="ja-JP" altLang="en-US" smtClean="0"/>
              <a:t>9</a:t>
            </a:fld>
            <a:endParaRPr kumimoji="1" lang="ja-JP" altLang="en-US" dirty="0"/>
          </a:p>
        </p:txBody>
      </p:sp>
      <p:pic>
        <p:nvPicPr>
          <p:cNvPr id="5" name="図 4">
            <a:extLst>
              <a:ext uri="{FF2B5EF4-FFF2-40B4-BE49-F238E27FC236}">
                <a16:creationId xmlns:a16="http://schemas.microsoft.com/office/drawing/2014/main" id="{74B986DD-75C2-466D-A2AB-76C675342C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5404" y="3597202"/>
            <a:ext cx="2118838" cy="2993390"/>
          </a:xfrm>
          <a:prstGeom prst="rect">
            <a:avLst/>
          </a:prstGeom>
        </p:spPr>
      </p:pic>
    </p:spTree>
    <p:extLst>
      <p:ext uri="{BB962C8B-B14F-4D97-AF65-F5344CB8AC3E}">
        <p14:creationId xmlns:p14="http://schemas.microsoft.com/office/powerpoint/2010/main" val="38905377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5202</TotalTime>
  <Words>2612</Words>
  <Application>Microsoft Office PowerPoint</Application>
  <PresentationFormat>画面に合わせる (4:3)</PresentationFormat>
  <Paragraphs>317</Paragraphs>
  <Slides>18</Slides>
  <Notes>17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18</vt:i4>
      </vt:variant>
    </vt:vector>
  </HeadingPairs>
  <TitlesOfParts>
    <vt:vector size="30" baseType="lpstr">
      <vt:lpstr>BIZ UDゴシック</vt:lpstr>
      <vt:lpstr>HG丸ｺﾞｼｯｸM-PRO</vt:lpstr>
      <vt:lpstr>ＭＳ Ｐゴシック</vt:lpstr>
      <vt:lpstr>ＭＳ ゴシック</vt:lpstr>
      <vt:lpstr>メイリオ</vt:lpstr>
      <vt:lpstr>游ゴシック</vt:lpstr>
      <vt:lpstr>游明朝</vt:lpstr>
      <vt:lpstr>Arial</vt:lpstr>
      <vt:lpstr>Calibri</vt:lpstr>
      <vt:lpstr>Calibri Light</vt:lpstr>
      <vt:lpstr>Century</vt:lpstr>
      <vt:lpstr>Office テーマ</vt:lpstr>
      <vt:lpstr>令和６年度 大阪府アレルギー疾患対策連絡会議 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令和５年度 第２回大阪府アレルギー疾患対策連絡会議</dc:title>
  <dc:creator>古下　尚美</dc:creator>
  <cp:lastModifiedBy>松尾　賢二</cp:lastModifiedBy>
  <cp:revision>146</cp:revision>
  <cp:lastPrinted>2025-02-06T09:38:55Z</cp:lastPrinted>
  <dcterms:created xsi:type="dcterms:W3CDTF">2024-03-05T06:50:18Z</dcterms:created>
  <dcterms:modified xsi:type="dcterms:W3CDTF">2025-07-02T12:11:17Z</dcterms:modified>
</cp:coreProperties>
</file>