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6"/>
  </p:notesMasterIdLst>
  <p:sldIdLst>
    <p:sldId id="263" r:id="rId2"/>
    <p:sldId id="274" r:id="rId3"/>
    <p:sldId id="275" r:id="rId4"/>
    <p:sldId id="276" r:id="rId5"/>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6600"/>
    <a:srgbClr val="FAEB26"/>
    <a:srgbClr val="00FF00"/>
    <a:srgbClr val="FFFFFF"/>
    <a:srgbClr val="5B9BD5"/>
    <a:srgbClr val="FFC000"/>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82" autoAdjust="0"/>
    <p:restoredTop sz="94710" autoAdjust="0"/>
  </p:normalViewPr>
  <p:slideViewPr>
    <p:cSldViewPr snapToGrid="0" showGuides="1">
      <p:cViewPr varScale="1">
        <p:scale>
          <a:sx n="95" d="100"/>
          <a:sy n="95" d="100"/>
        </p:scale>
        <p:origin x="62" y="120"/>
      </p:cViewPr>
      <p:guideLst>
        <p:guide orient="horz" pos="2160"/>
        <p:guide pos="3840"/>
      </p:guideLst>
    </p:cSldViewPr>
  </p:slideViewPr>
  <p:notesTextViewPr>
    <p:cViewPr>
      <p:scale>
        <a:sx n="1" d="1"/>
        <a:sy n="1" d="1"/>
      </p:scale>
      <p:origin x="0" y="0"/>
    </p:cViewPr>
  </p:notesTextViewPr>
  <p:notesViewPr>
    <p:cSldViewPr snapToGrid="0" showGuides="1">
      <p:cViewPr varScale="1">
        <p:scale>
          <a:sx n="50" d="100"/>
          <a:sy n="50" d="100"/>
        </p:scale>
        <p:origin x="2166"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39.7093" units="1/cm"/>
          <inkml:channelProperty channel="Y" name="resolution" value="39.58763" units="1/cm"/>
          <inkml:channelProperty channel="T" name="resolution" value="1" units="1/dev"/>
        </inkml:channelProperties>
      </inkml:inkSource>
      <inkml:timestamp xml:id="ts0" timeString="2023-06-06T04:55:31.361"/>
    </inkml:context>
    <inkml:brush xml:id="br0">
      <inkml:brushProperty name="width" value="0.06667" units="cm"/>
      <inkml:brushProperty name="height" value="0.06667" units="cm"/>
      <inkml:brushProperty name="color" value="#FF99CC"/>
      <inkml:brushProperty name="fitToCurve" value="1"/>
    </inkml:brush>
  </inkml:definitions>
  <inkml:traceGroup>
    <inkml:annotationXML>
      <emma:emma xmlns:emma="http://www.w3.org/2003/04/emma" version="1.0">
        <emma:interpretation id="{86DBAB7B-38A4-4885-B17E-B250053553B5}" emma:medium="tactile" emma:mode="ink">
          <msink:context xmlns:msink="http://schemas.microsoft.com/ink/2010/main" type="writingRegion" rotatedBoundingBox="31624,13021 31639,13021 31639,13036 31624,13036"/>
        </emma:interpretation>
      </emma:emma>
    </inkml:annotationXML>
    <inkml:traceGroup>
      <inkml:annotationXML>
        <emma:emma xmlns:emma="http://www.w3.org/2003/04/emma" version="1.0">
          <emma:interpretation id="{6D16B86A-F1BE-4520-A0AD-4D83D971D3CE}" emma:medium="tactile" emma:mode="ink">
            <msink:context xmlns:msink="http://schemas.microsoft.com/ink/2010/main" type="paragraph" rotatedBoundingBox="31624,13021 31639,13021 31639,13036 31624,13036" alignmentLevel="1"/>
          </emma:interpretation>
        </emma:emma>
      </inkml:annotationXML>
      <inkml:traceGroup>
        <inkml:annotationXML>
          <emma:emma xmlns:emma="http://www.w3.org/2003/04/emma" version="1.0">
            <emma:interpretation id="{7410DEE5-494D-4048-A038-3C81AF9DFDA4}" emma:medium="tactile" emma:mode="ink">
              <msink:context xmlns:msink="http://schemas.microsoft.com/ink/2010/main" type="line" rotatedBoundingBox="31624,13021 31639,13021 31639,13036 31624,13036"/>
            </emma:interpretation>
          </emma:emma>
        </inkml:annotationXML>
        <inkml:traceGroup>
          <inkml:annotationXML>
            <emma:emma xmlns:emma="http://www.w3.org/2003/04/emma" version="1.0">
              <emma:interpretation id="{9108168A-7A60-4944-9A34-1CE4A68015C4}" emma:medium="tactile" emma:mode="ink">
                <msink:context xmlns:msink="http://schemas.microsoft.com/ink/2010/main" type="inkWord" rotatedBoundingBox="31624,13021 31639,13021 31639,13036 31624,13036"/>
              </emma:interpretation>
              <emma:one-of disjunction-type="recognition" id="oneOf0">
                <emma:interpretation id="interp0" emma:lang="" emma:confidence="0">
                  <emma:literal>「</emma:literal>
                </emma:interpretation>
                <emma:interpretation id="interp1" emma:lang="" emma:confidence="0">
                  <emma:literal>/</emma:literal>
                </emma:interpretation>
                <emma:interpretation id="interp2" emma:lang="" emma:confidence="0">
                  <emma:literal>l</emma:literal>
                </emma:interpretation>
                <emma:interpretation id="interp3" emma:lang="" emma:confidence="0">
                  <emma:literal>t</emma:literal>
                </emma:interpretation>
                <emma:interpretation id="interp4" emma:lang="" emma:confidence="0">
                  <emma:literal>.</emma:literal>
                </emma:interpretation>
              </emma:one-of>
            </emma:emma>
          </inkml:annotationXML>
          <inkml:trace contextRef="#ctx0" brushRef="#br0">0 0 0</inkml:trace>
        </inkml:traceGroup>
      </inkml:traceGroup>
    </inkml:traceGroup>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40" tIns="45720" rIns="91440" bIns="45720" rtlCol="0"/>
          <a:lstStyle>
            <a:lvl1pPr algn="r">
              <a:defRPr sz="1200"/>
            </a:lvl1pPr>
          </a:lstStyle>
          <a:p>
            <a:fld id="{C1E008A5-B105-4003-81AC-36560AD8D0EC}" type="datetimeFigureOut">
              <a:rPr kumimoji="1" lang="ja-JP" altLang="en-US" smtClean="0"/>
              <a:t>2025/7/14</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59475" cy="33528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9"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7625" y="9477732"/>
            <a:ext cx="2949575" cy="498475"/>
          </a:xfrm>
          <a:prstGeom prst="rect">
            <a:avLst/>
          </a:prstGeom>
        </p:spPr>
        <p:txBody>
          <a:bodyPr vert="horz" lIns="91440" tIns="45720" rIns="91440" bIns="45720" rtlCol="0" anchor="b"/>
          <a:lstStyle>
            <a:lvl1pPr algn="r">
              <a:defRPr sz="1200">
                <a:latin typeface="UD デジタル 教科書体 NK-B" panose="02020700000000000000" pitchFamily="18" charset="-128"/>
                <a:ea typeface="UD デジタル 教科書体 NK-B" panose="02020700000000000000" pitchFamily="18" charset="-128"/>
              </a:defRPr>
            </a:lvl1pPr>
          </a:lstStyle>
          <a:p>
            <a:fld id="{18CA5BCC-A131-4BD9-9C67-E7785DAFCC04}" type="slidenum">
              <a:rPr lang="ja-JP" altLang="en-US" smtClean="0"/>
              <a:pPr/>
              <a:t>‹#›</a:t>
            </a:fld>
            <a:endParaRPr lang="ja-JP" altLang="en-US" dirty="0"/>
          </a:p>
        </p:txBody>
      </p:sp>
    </p:spTree>
    <p:extLst>
      <p:ext uri="{BB962C8B-B14F-4D97-AF65-F5344CB8AC3E}">
        <p14:creationId xmlns:p14="http://schemas.microsoft.com/office/powerpoint/2010/main" val="34039589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503FECD-C214-4F10-893A-9E04E6846AAF}"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692566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503FECD-C214-4F10-893A-9E04E6846AAF}"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46458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503FECD-C214-4F10-893A-9E04E6846AAF}"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01081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503FECD-C214-4F10-893A-9E04E6846AAF}"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57815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40FFCB6-0D13-423D-A457-7804EC1D8617}" type="datetime1">
              <a:rPr kumimoji="1" lang="ja-JP" altLang="en-US" smtClean="0"/>
              <a:t>2025/7/14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352203-3507-4648-BBCB-DAE1263FFDD0}" type="slidenum">
              <a:rPr kumimoji="1" lang="ja-JP" altLang="en-US" smtClean="0"/>
              <a:t>‹#›</a:t>
            </a:fld>
            <a:endParaRPr kumimoji="1" lang="ja-JP" altLang="en-US"/>
          </a:p>
        </p:txBody>
      </p:sp>
    </p:spTree>
    <p:extLst>
      <p:ext uri="{BB962C8B-B14F-4D97-AF65-F5344CB8AC3E}">
        <p14:creationId xmlns:p14="http://schemas.microsoft.com/office/powerpoint/2010/main" val="3410191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D7B8AB0-3C80-4115-9809-EE1EC4B8A038}" type="datetime1">
              <a:rPr kumimoji="1" lang="ja-JP" altLang="en-US" smtClean="0"/>
              <a:t>2025/7/14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352203-3507-4648-BBCB-DAE1263FFDD0}" type="slidenum">
              <a:rPr kumimoji="1" lang="ja-JP" altLang="en-US" smtClean="0"/>
              <a:t>‹#›</a:t>
            </a:fld>
            <a:endParaRPr kumimoji="1" lang="ja-JP" altLang="en-US"/>
          </a:p>
        </p:txBody>
      </p:sp>
    </p:spTree>
    <p:extLst>
      <p:ext uri="{BB962C8B-B14F-4D97-AF65-F5344CB8AC3E}">
        <p14:creationId xmlns:p14="http://schemas.microsoft.com/office/powerpoint/2010/main" val="2055798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9B19A36-2C97-45A6-B073-E9E1A932FC0D}" type="datetime1">
              <a:rPr kumimoji="1" lang="ja-JP" altLang="en-US" smtClean="0"/>
              <a:t>2025/7/14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352203-3507-4648-BBCB-DAE1263FFDD0}" type="slidenum">
              <a:rPr kumimoji="1" lang="ja-JP" altLang="en-US" smtClean="0"/>
              <a:t>‹#›</a:t>
            </a:fld>
            <a:endParaRPr kumimoji="1" lang="ja-JP" altLang="en-US"/>
          </a:p>
        </p:txBody>
      </p:sp>
    </p:spTree>
    <p:extLst>
      <p:ext uri="{BB962C8B-B14F-4D97-AF65-F5344CB8AC3E}">
        <p14:creationId xmlns:p14="http://schemas.microsoft.com/office/powerpoint/2010/main" val="77838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3BB9D9B-FF9A-4FC4-BF74-81C91DEFE87F}" type="datetime1">
              <a:rPr kumimoji="1" lang="ja-JP" altLang="en-US" smtClean="0"/>
              <a:t>2025/7/14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352203-3507-4648-BBCB-DAE1263FFDD0}" type="slidenum">
              <a:rPr kumimoji="1" lang="ja-JP" altLang="en-US" smtClean="0"/>
              <a:t>‹#›</a:t>
            </a:fld>
            <a:endParaRPr kumimoji="1" lang="ja-JP" altLang="en-US"/>
          </a:p>
        </p:txBody>
      </p:sp>
    </p:spTree>
    <p:extLst>
      <p:ext uri="{BB962C8B-B14F-4D97-AF65-F5344CB8AC3E}">
        <p14:creationId xmlns:p14="http://schemas.microsoft.com/office/powerpoint/2010/main" val="3783571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41"/>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2" y="4589466"/>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343C518-AF2B-4F6E-9EBC-551756A58F9E}" type="datetime1">
              <a:rPr kumimoji="1" lang="ja-JP" altLang="en-US" smtClean="0"/>
              <a:t>2025/7/14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352203-3507-4648-BBCB-DAE1263FFDD0}" type="slidenum">
              <a:rPr kumimoji="1" lang="ja-JP" altLang="en-US" smtClean="0"/>
              <a:t>‹#›</a:t>
            </a:fld>
            <a:endParaRPr kumimoji="1" lang="ja-JP" altLang="en-US"/>
          </a:p>
        </p:txBody>
      </p:sp>
    </p:spTree>
    <p:extLst>
      <p:ext uri="{BB962C8B-B14F-4D97-AF65-F5344CB8AC3E}">
        <p14:creationId xmlns:p14="http://schemas.microsoft.com/office/powerpoint/2010/main" val="3277132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1"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1"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AB0D2DE-4468-4F2D-9847-9DBA3275A5CB}" type="datetime1">
              <a:rPr kumimoji="1" lang="ja-JP" altLang="en-US" smtClean="0"/>
              <a:t>2025/7/14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8352203-3507-4648-BBCB-DAE1263FFDD0}" type="slidenum">
              <a:rPr kumimoji="1" lang="ja-JP" altLang="en-US" smtClean="0"/>
              <a:t>‹#›</a:t>
            </a:fld>
            <a:endParaRPr kumimoji="1" lang="ja-JP" altLang="en-US"/>
          </a:p>
        </p:txBody>
      </p:sp>
    </p:spTree>
    <p:extLst>
      <p:ext uri="{BB962C8B-B14F-4D97-AF65-F5344CB8AC3E}">
        <p14:creationId xmlns:p14="http://schemas.microsoft.com/office/powerpoint/2010/main" val="132371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8"/>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90"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90"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27AABFB-B411-48F5-8D84-24BBD2AF00C6}" type="datetime1">
              <a:rPr kumimoji="1" lang="ja-JP" altLang="en-US" smtClean="0"/>
              <a:t>2025/7/14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8352203-3507-4648-BBCB-DAE1263FFDD0}" type="slidenum">
              <a:rPr kumimoji="1" lang="ja-JP" altLang="en-US" smtClean="0"/>
              <a:t>‹#›</a:t>
            </a:fld>
            <a:endParaRPr kumimoji="1" lang="ja-JP" altLang="en-US"/>
          </a:p>
        </p:txBody>
      </p:sp>
    </p:spTree>
    <p:extLst>
      <p:ext uri="{BB962C8B-B14F-4D97-AF65-F5344CB8AC3E}">
        <p14:creationId xmlns:p14="http://schemas.microsoft.com/office/powerpoint/2010/main" val="4134092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9E08652-F56C-428A-9952-0249333DA406}" type="datetime1">
              <a:rPr kumimoji="1" lang="ja-JP" altLang="en-US" smtClean="0"/>
              <a:t>2025/7/14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a:xfrm>
            <a:off x="9448800" y="6364915"/>
            <a:ext cx="2743200" cy="365125"/>
          </a:xfrm>
        </p:spPr>
        <p:txBody>
          <a:bodyPr/>
          <a:lstStyle>
            <a:lvl1pPr>
              <a:defRPr sz="1600">
                <a:latin typeface="UD デジタル 教科書体 NK-B" panose="02020700000000000000" pitchFamily="18" charset="-128"/>
                <a:ea typeface="UD デジタル 教科書体 NK-B" panose="02020700000000000000" pitchFamily="18" charset="-128"/>
              </a:defRPr>
            </a:lvl1pPr>
          </a:lstStyle>
          <a:p>
            <a:fld id="{18352203-3507-4648-BBCB-DAE1263FFDD0}" type="slidenum">
              <a:rPr lang="ja-JP" altLang="en-US" smtClean="0"/>
              <a:pPr/>
              <a:t>‹#›</a:t>
            </a:fld>
            <a:endParaRPr lang="ja-JP" altLang="en-US" dirty="0"/>
          </a:p>
        </p:txBody>
      </p:sp>
    </p:spTree>
    <p:extLst>
      <p:ext uri="{BB962C8B-B14F-4D97-AF65-F5344CB8AC3E}">
        <p14:creationId xmlns:p14="http://schemas.microsoft.com/office/powerpoint/2010/main" val="3391581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5D4DEB-5253-49CE-A803-69A806E75E73}" type="datetime1">
              <a:rPr kumimoji="1" lang="ja-JP" altLang="en-US" smtClean="0"/>
              <a:t>2025/7/14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9448800" y="6356352"/>
            <a:ext cx="2743200" cy="365125"/>
          </a:xfrm>
        </p:spPr>
        <p:txBody>
          <a:bodyPr/>
          <a:lstStyle>
            <a:lvl1pPr>
              <a:defRPr sz="1600">
                <a:latin typeface="UD デジタル 教科書体 NK-B" panose="02020700000000000000" pitchFamily="18" charset="-128"/>
                <a:ea typeface="UD デジタル 教科書体 NK-B" panose="02020700000000000000" pitchFamily="18" charset="-128"/>
              </a:defRPr>
            </a:lvl1pPr>
          </a:lstStyle>
          <a:p>
            <a:fld id="{18352203-3507-4648-BBCB-DAE1263FFDD0}" type="slidenum">
              <a:rPr lang="ja-JP" altLang="en-US" smtClean="0"/>
              <a:pPr/>
              <a:t>‹#›</a:t>
            </a:fld>
            <a:endParaRPr lang="ja-JP" altLang="en-US" dirty="0"/>
          </a:p>
        </p:txBody>
      </p:sp>
    </p:spTree>
    <p:extLst>
      <p:ext uri="{BB962C8B-B14F-4D97-AF65-F5344CB8AC3E}">
        <p14:creationId xmlns:p14="http://schemas.microsoft.com/office/powerpoint/2010/main" val="1877889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8"/>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9" y="2057400"/>
            <a:ext cx="39322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D569F71-B9EE-425C-9963-4790BCD298F0}" type="datetime1">
              <a:rPr kumimoji="1" lang="ja-JP" altLang="en-US" smtClean="0"/>
              <a:t>2025/7/14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8352203-3507-4648-BBCB-DAE1263FFDD0}" type="slidenum">
              <a:rPr kumimoji="1" lang="ja-JP" altLang="en-US" smtClean="0"/>
              <a:t>‹#›</a:t>
            </a:fld>
            <a:endParaRPr kumimoji="1" lang="ja-JP" altLang="en-US"/>
          </a:p>
        </p:txBody>
      </p:sp>
    </p:spTree>
    <p:extLst>
      <p:ext uri="{BB962C8B-B14F-4D97-AF65-F5344CB8AC3E}">
        <p14:creationId xmlns:p14="http://schemas.microsoft.com/office/powerpoint/2010/main" val="350605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8"/>
            <a:ext cx="6172201"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9" y="2057400"/>
            <a:ext cx="39322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6ACBF5F-78E5-4B12-9D72-EE4D8BE279EC}" type="datetime1">
              <a:rPr kumimoji="1" lang="ja-JP" altLang="en-US" smtClean="0"/>
              <a:t>2025/7/14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8352203-3507-4648-BBCB-DAE1263FFDD0}" type="slidenum">
              <a:rPr kumimoji="1" lang="ja-JP" altLang="en-US" smtClean="0"/>
              <a:t>‹#›</a:t>
            </a:fld>
            <a:endParaRPr kumimoji="1" lang="ja-JP" altLang="en-US"/>
          </a:p>
        </p:txBody>
      </p:sp>
    </p:spTree>
    <p:extLst>
      <p:ext uri="{BB962C8B-B14F-4D97-AF65-F5344CB8AC3E}">
        <p14:creationId xmlns:p14="http://schemas.microsoft.com/office/powerpoint/2010/main" val="738399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8"/>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1" y="635635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13BB4A-01A7-47EC-A383-11E397B4958D}" type="datetime1">
              <a:rPr kumimoji="1" lang="ja-JP" altLang="en-US" smtClean="0"/>
              <a:t>2025/7/14</a:t>
            </a:fld>
            <a:endParaRPr kumimoji="1" lang="ja-JP" altLang="en-US"/>
          </a:p>
        </p:txBody>
      </p:sp>
      <p:sp>
        <p:nvSpPr>
          <p:cNvPr id="5" name="Footer Placeholder 4"/>
          <p:cNvSpPr>
            <a:spLocks noGrp="1"/>
          </p:cNvSpPr>
          <p:nvPr>
            <p:ph type="ftr" sz="quarter" idx="3"/>
          </p:nvPr>
        </p:nvSpPr>
        <p:spPr>
          <a:xfrm>
            <a:off x="4038601" y="63563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1" y="635635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352203-3507-4648-BBCB-DAE1263FFDD0}" type="slidenum">
              <a:rPr kumimoji="1" lang="ja-JP" altLang="en-US" smtClean="0"/>
              <a:t>‹#›</a:t>
            </a:fld>
            <a:endParaRPr kumimoji="1" lang="ja-JP" altLang="en-US"/>
          </a:p>
        </p:txBody>
      </p:sp>
    </p:spTree>
    <p:extLst>
      <p:ext uri="{BB962C8B-B14F-4D97-AF65-F5344CB8AC3E}">
        <p14:creationId xmlns:p14="http://schemas.microsoft.com/office/powerpoint/2010/main" val="19905782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ycballoon.org/index.html"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1AB276E-F6E4-4066-A5EF-AFE8715ADEC6}"/>
              </a:ext>
            </a:extLst>
          </p:cNvPr>
          <p:cNvSpPr/>
          <p:nvPr/>
        </p:nvSpPr>
        <p:spPr>
          <a:xfrm>
            <a:off x="0" y="0"/>
            <a:ext cx="12192000" cy="60925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令和６年度　大阪府福祉基金　地域福祉推進助成</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施策推進公募型事業</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p>
          <a:p>
            <a:pPr algn="ctr" defTabSz="457200"/>
            <a:r>
              <a:rPr lang="ja-JP" altLang="en-US" sz="2400" dirty="0">
                <a:solidFill>
                  <a:prstClr val="white"/>
                </a:solidFill>
                <a:latin typeface="UD デジタル 教科書体 NP-B" panose="02020700000000000000" pitchFamily="18" charset="-128"/>
                <a:ea typeface="UD デジタル 教科書体 NP-B" panose="02020700000000000000" pitchFamily="18" charset="-128"/>
              </a:rPr>
              <a:t>地域におけるヤングケアラー支援のモデル事業①</a:t>
            </a:r>
          </a:p>
        </p:txBody>
      </p:sp>
      <p:sp>
        <p:nvSpPr>
          <p:cNvPr id="3" name="正方形/長方形 2">
            <a:extLst>
              <a:ext uri="{FF2B5EF4-FFF2-40B4-BE49-F238E27FC236}">
                <a16:creationId xmlns:a16="http://schemas.microsoft.com/office/drawing/2014/main" id="{1727CDAB-D0B4-473F-BAC8-49E7CF72CA99}"/>
              </a:ext>
            </a:extLst>
          </p:cNvPr>
          <p:cNvSpPr/>
          <p:nvPr/>
        </p:nvSpPr>
        <p:spPr>
          <a:xfrm>
            <a:off x="329983" y="587130"/>
            <a:ext cx="6095999" cy="246937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defTabSz="457200"/>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（１）事業実施期間：令和６年４月１日～令和７年３月</a:t>
            </a:r>
            <a:r>
              <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rPr>
              <a:t>31</a:t>
            </a:r>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日</a:t>
            </a:r>
            <a:endPar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endParaRPr>
          </a:p>
          <a:p>
            <a:pPr defTabSz="457200"/>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　　　（公募期間：令和６年１月４日～令和６年１月</a:t>
            </a:r>
            <a:r>
              <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rPr>
              <a:t>31</a:t>
            </a:r>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日）</a:t>
            </a:r>
            <a:endPar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endParaRPr>
          </a:p>
          <a:p>
            <a:pPr defTabSz="457200"/>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（２）申請団体数：</a:t>
            </a:r>
            <a:r>
              <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rPr>
              <a:t>10</a:t>
            </a:r>
          </a:p>
          <a:p>
            <a:pPr defTabSz="457200"/>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（３）申請総額：</a:t>
            </a:r>
            <a:r>
              <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rPr>
              <a:t>49,651,000</a:t>
            </a:r>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円（事業総額：</a:t>
            </a:r>
            <a:r>
              <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rPr>
              <a:t>50,237,604</a:t>
            </a:r>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円）</a:t>
            </a:r>
            <a:endPar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endParaRPr>
          </a:p>
          <a:p>
            <a:pPr defTabSz="457200"/>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　　　（</a:t>
            </a:r>
            <a:r>
              <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rPr>
              <a:t> 1</a:t>
            </a:r>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団体あたりの助成限度額：</a:t>
            </a:r>
            <a:r>
              <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rPr>
              <a:t>5,000,000</a:t>
            </a:r>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円）</a:t>
            </a:r>
            <a:endPar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endParaRPr>
          </a:p>
          <a:p>
            <a:pPr defTabSz="457200"/>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（４）事業の要件：ヤングケアラーについて、①又は②に加え③</a:t>
            </a:r>
            <a:endPar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endParaRPr>
          </a:p>
          <a:p>
            <a:pPr defTabSz="457200"/>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　　　を行うもの。なお、</a:t>
            </a:r>
            <a:r>
              <a:rPr lang="ja-JP" altLang="en-US" sz="1400" spc="-110" dirty="0">
                <a:latin typeface="UD デジタル 教科書体 NK-R" panose="02020400000000000000" pitchFamily="18" charset="-128"/>
                <a:ea typeface="UD デジタル 教科書体 NK-R" panose="02020400000000000000" pitchFamily="18" charset="-128"/>
              </a:rPr>
              <a:t>事業実施にあたっては、</a:t>
            </a:r>
            <a:r>
              <a:rPr lang="ja-JP" altLang="en-US" sz="1400" u="sng" spc="-110" dirty="0">
                <a:latin typeface="UD デジタル 教科書体 NK-R" panose="02020400000000000000" pitchFamily="18" charset="-128"/>
                <a:ea typeface="UD デジタル 教科書体 NK-R" panose="02020400000000000000" pitchFamily="18" charset="-128"/>
              </a:rPr>
              <a:t>市町村等の他機</a:t>
            </a:r>
            <a:endParaRPr lang="en-US" altLang="ja-JP" sz="1400" u="sng" spc="-110" dirty="0">
              <a:latin typeface="UD デジタル 教科書体 NK-R" panose="02020400000000000000" pitchFamily="18" charset="-128"/>
              <a:ea typeface="UD デジタル 教科書体 NK-R" panose="02020400000000000000" pitchFamily="18" charset="-128"/>
            </a:endParaRPr>
          </a:p>
          <a:p>
            <a:pPr defTabSz="457200"/>
            <a:r>
              <a:rPr lang="ja-JP" altLang="en-US" sz="1400" spc="-110" dirty="0">
                <a:latin typeface="UD デジタル 教科書体 NK-R" panose="02020400000000000000" pitchFamily="18" charset="-128"/>
                <a:ea typeface="UD デジタル 教科書体 NK-R" panose="02020400000000000000" pitchFamily="18" charset="-128"/>
              </a:rPr>
              <a:t>　　　　　　</a:t>
            </a:r>
            <a:r>
              <a:rPr lang="ja-JP" altLang="en-US" sz="1400" u="sng" spc="-110" dirty="0">
                <a:latin typeface="UD デジタル 教科書体 NK-R" panose="02020400000000000000" pitchFamily="18" charset="-128"/>
                <a:ea typeface="UD デジタル 教科書体 NK-R" panose="02020400000000000000" pitchFamily="18" charset="-128"/>
              </a:rPr>
              <a:t>関と連携して実施</a:t>
            </a:r>
            <a:r>
              <a:rPr lang="ja-JP" altLang="en-US" sz="1400" spc="-110" dirty="0">
                <a:latin typeface="UD デジタル 教科書体 NK-R" panose="02020400000000000000" pitchFamily="18" charset="-128"/>
                <a:ea typeface="UD デジタル 教科書体 NK-R" panose="02020400000000000000" pitchFamily="18" charset="-128"/>
              </a:rPr>
              <a:t>すること。</a:t>
            </a:r>
            <a:endPar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endParaRPr>
          </a:p>
          <a:p>
            <a:pPr defTabSz="457200"/>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　　　①社会的認知度向上の取組み（フォーラム・勉強会等）</a:t>
            </a:r>
            <a:br>
              <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rPr>
            </a:br>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　　　②ピアサポートなどの具体的な支援の実施</a:t>
            </a:r>
            <a:endPar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endParaRPr>
          </a:p>
          <a:p>
            <a:pPr defTabSz="457200"/>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　　　③事業成果報告書の提出</a:t>
            </a:r>
            <a:endPar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endParaRPr>
          </a:p>
          <a:p>
            <a:pPr defTabSz="457200"/>
            <a:r>
              <a:rPr lang="ja-JP" altLang="en-US" sz="1600" dirty="0">
                <a:solidFill>
                  <a:prstClr val="black"/>
                </a:solidFill>
                <a:latin typeface="UD デジタル 教科書体 NP-R" panose="02020400000000000000" pitchFamily="18" charset="-128"/>
                <a:ea typeface="UD デジタル 教科書体 NP-R" panose="02020400000000000000" pitchFamily="18" charset="-128"/>
              </a:rPr>
              <a:t>　　　</a:t>
            </a:r>
            <a:endParaRPr lang="ja-JP" altLang="en-US" sz="1050" dirty="0">
              <a:solidFill>
                <a:prstClr val="black"/>
              </a:solidFill>
              <a:latin typeface="UD デジタル 教科書体 NP-R" panose="02020400000000000000" pitchFamily="18" charset="-128"/>
              <a:ea typeface="UD デジタル 教科書体 NP-R" panose="02020400000000000000" pitchFamily="18" charset="-128"/>
            </a:endParaRPr>
          </a:p>
        </p:txBody>
      </p:sp>
      <p:sp>
        <p:nvSpPr>
          <p:cNvPr id="5" name="正方形/長方形 4">
            <a:extLst>
              <a:ext uri="{FF2B5EF4-FFF2-40B4-BE49-F238E27FC236}">
                <a16:creationId xmlns:a16="http://schemas.microsoft.com/office/drawing/2014/main" id="{46EF2C1B-479E-4329-B064-0EF62F17FABA}"/>
              </a:ext>
            </a:extLst>
          </p:cNvPr>
          <p:cNvSpPr/>
          <p:nvPr/>
        </p:nvSpPr>
        <p:spPr>
          <a:xfrm>
            <a:off x="5029952" y="587130"/>
            <a:ext cx="6538175" cy="256568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t"/>
          <a:lstStyle/>
          <a:p>
            <a:pPr defTabSz="457200"/>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a:t>
            </a:r>
            <a:r>
              <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rPr>
              <a:t>5</a:t>
            </a:r>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）各団体の申請事業の概要</a:t>
            </a:r>
            <a:endPar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endParaRPr>
          </a:p>
          <a:p>
            <a:pPr defTabSz="457200"/>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   ➣これまでの活動を活かし・発展させた事業</a:t>
            </a:r>
            <a:endPar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endParaRPr>
          </a:p>
          <a:p>
            <a:pPr marL="279450" lvl="1" indent="-171450" defTabSz="457200">
              <a:buFont typeface="Arial" panose="020B0604020202020204" pitchFamily="34" charset="0"/>
              <a:buChar char="•"/>
            </a:pPr>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これまでヤングケアラーと思われる子どもたちも含めた食事や学習支援、学校内居場所事業等を実施する民間支援団体が、今回の助成事業を機に、ヤングケアラーへの継続した支援を行うため、その支援スキルを活用し、ヤングケアラーにかかる相談、体験活動、居場所づくり等を行うとともに、行政等との連携会議や地域住民への啓発セミナー等を実施。</a:t>
            </a:r>
            <a:endPar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endParaRPr>
          </a:p>
          <a:p>
            <a:pPr marL="108000" lvl="1" defTabSz="457200"/>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➣当事者（現・元ヤングケアラー）によるピアサポート事業</a:t>
            </a:r>
            <a:endParaRPr lang="en-US" altLang="ja-JP" sz="1400" spc="-110" dirty="0">
              <a:solidFill>
                <a:prstClr val="black"/>
              </a:solidFill>
              <a:latin typeface="UD デジタル 教科書体 NP-R" panose="02020400000000000000" pitchFamily="18" charset="-128"/>
              <a:ea typeface="UD デジタル 教科書体 NP-R" panose="02020400000000000000" pitchFamily="18" charset="-128"/>
            </a:endParaRPr>
          </a:p>
          <a:p>
            <a:pPr marL="279450" lvl="1" indent="-171450" defTabSz="457200">
              <a:buFont typeface="Arial" panose="020B0604020202020204" pitchFamily="34" charset="0"/>
              <a:buChar char="•"/>
            </a:pPr>
            <a:r>
              <a:rPr lang="ja-JP" altLang="en-US" sz="1400" spc="-110" dirty="0">
                <a:solidFill>
                  <a:prstClr val="black"/>
                </a:solidFill>
                <a:latin typeface="UD デジタル 教科書体 NP-R" panose="02020400000000000000" pitchFamily="18" charset="-128"/>
                <a:ea typeface="UD デジタル 教科書体 NP-R" panose="02020400000000000000" pitchFamily="18" charset="-128"/>
              </a:rPr>
              <a:t>当事者同士が安心して経験を語り合う「つどいの場」等の開催に加え、ピアサポートの充実や当事者支援で培ったスキルの周知等を実施。</a:t>
            </a:r>
          </a:p>
        </p:txBody>
      </p:sp>
      <p:sp>
        <p:nvSpPr>
          <p:cNvPr id="11" name="スライド番号プレースホルダー 10"/>
          <p:cNvSpPr>
            <a:spLocks noGrp="1"/>
          </p:cNvSpPr>
          <p:nvPr>
            <p:ph type="sldNum" sz="quarter" idx="12"/>
          </p:nvPr>
        </p:nvSpPr>
        <p:spPr>
          <a:xfrm>
            <a:off x="9448800" y="6484121"/>
            <a:ext cx="2743200" cy="365125"/>
          </a:xfrm>
        </p:spPr>
        <p:txBody>
          <a:bodyPr/>
          <a:lstStyle/>
          <a:p>
            <a:fld id="{18352203-3507-4648-BBCB-DAE1263FFDD0}" type="slidenum">
              <a:rPr kumimoji="1" lang="ja-JP" altLang="en-US" sz="1400" smtClean="0">
                <a:latin typeface="UD デジタル 教科書体 NK-B" panose="02020700000000000000" pitchFamily="18" charset="-128"/>
                <a:ea typeface="UD デジタル 教科書体 NK-B" panose="02020700000000000000" pitchFamily="18" charset="-128"/>
              </a:rPr>
              <a:t>1</a:t>
            </a:fld>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graphicFrame>
        <p:nvGraphicFramePr>
          <p:cNvPr id="12" name="表 4">
            <a:extLst>
              <a:ext uri="{FF2B5EF4-FFF2-40B4-BE49-F238E27FC236}">
                <a16:creationId xmlns:a16="http://schemas.microsoft.com/office/drawing/2014/main" id="{921C3E28-37FB-428C-A6A5-7D1E5EAC3AFE}"/>
              </a:ext>
            </a:extLst>
          </p:cNvPr>
          <p:cNvGraphicFramePr>
            <a:graphicFrameLocks noGrp="1"/>
          </p:cNvGraphicFramePr>
          <p:nvPr>
            <p:extLst>
              <p:ext uri="{D42A27DB-BD31-4B8C-83A1-F6EECF244321}">
                <p14:modId xmlns:p14="http://schemas.microsoft.com/office/powerpoint/2010/main" val="104810477"/>
              </p:ext>
            </p:extLst>
          </p:nvPr>
        </p:nvGraphicFramePr>
        <p:xfrm>
          <a:off x="237795" y="3022934"/>
          <a:ext cx="11716410" cy="1818517"/>
        </p:xfrm>
        <a:graphic>
          <a:graphicData uri="http://schemas.openxmlformats.org/drawingml/2006/table">
            <a:tbl>
              <a:tblPr firstRow="1" bandRow="1">
                <a:tableStyleId>{912C8C85-51F0-491E-9774-3900AFEF0FD7}</a:tableStyleId>
              </a:tblPr>
              <a:tblGrid>
                <a:gridCol w="3478310">
                  <a:extLst>
                    <a:ext uri="{9D8B030D-6E8A-4147-A177-3AD203B41FA5}">
                      <a16:colId xmlns:a16="http://schemas.microsoft.com/office/drawing/2014/main" val="398361905"/>
                    </a:ext>
                  </a:extLst>
                </a:gridCol>
                <a:gridCol w="6590480">
                  <a:extLst>
                    <a:ext uri="{9D8B030D-6E8A-4147-A177-3AD203B41FA5}">
                      <a16:colId xmlns:a16="http://schemas.microsoft.com/office/drawing/2014/main" val="2229995516"/>
                    </a:ext>
                  </a:extLst>
                </a:gridCol>
                <a:gridCol w="1647620">
                  <a:extLst>
                    <a:ext uri="{9D8B030D-6E8A-4147-A177-3AD203B41FA5}">
                      <a16:colId xmlns:a16="http://schemas.microsoft.com/office/drawing/2014/main" val="1631665889"/>
                    </a:ext>
                  </a:extLst>
                </a:gridCol>
              </a:tblGrid>
              <a:tr h="317519">
                <a:tc>
                  <a:txBody>
                    <a:bodyPr/>
                    <a:lstStyle/>
                    <a:p>
                      <a:pPr>
                        <a:lnSpc>
                          <a:spcPct val="100000"/>
                        </a:lnSpc>
                      </a:pPr>
                      <a:r>
                        <a:rPr kumimoji="1" lang="en-US" altLang="ja-JP" sz="1400" dirty="0">
                          <a:latin typeface="Meiryo UI" panose="020B0604030504040204" pitchFamily="50" charset="-128"/>
                          <a:ea typeface="Meiryo UI" panose="020B0604030504040204" pitchFamily="50" charset="-128"/>
                        </a:rPr>
                        <a:t>NPO</a:t>
                      </a:r>
                      <a:r>
                        <a:rPr kumimoji="1" lang="ja-JP" altLang="en-US" sz="1400" dirty="0">
                          <a:latin typeface="Meiryo UI" panose="020B0604030504040204" pitchFamily="50" charset="-128"/>
                          <a:ea typeface="Meiryo UI" panose="020B0604030504040204" pitchFamily="50" charset="-128"/>
                        </a:rPr>
                        <a:t>法人　</a:t>
                      </a:r>
                      <a:r>
                        <a:rPr kumimoji="1" lang="en-US" altLang="ja-JP" sz="1400" dirty="0">
                          <a:latin typeface="Meiryo UI" panose="020B0604030504040204" pitchFamily="50" charset="-128"/>
                          <a:ea typeface="Meiryo UI" panose="020B0604030504040204" pitchFamily="50" charset="-128"/>
                        </a:rPr>
                        <a:t>FAIR</a:t>
                      </a:r>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ROAD</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rgbClr val="FF99CC"/>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99C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CC"/>
                    </a:solidFill>
                  </a:tcPr>
                </a:tc>
                <a:tc>
                  <a:txBody>
                    <a:bodyPr/>
                    <a:lstStyle/>
                    <a:p>
                      <a:pPr>
                        <a:lnSpc>
                          <a:spcPct val="100000"/>
                        </a:lnSpc>
                      </a:pPr>
                      <a:r>
                        <a:rPr kumimoji="1" lang="ja-JP" altLang="en-US" sz="1400" dirty="0">
                          <a:latin typeface="Meiryo UI" panose="020B0604030504040204" pitchFamily="50" charset="-128"/>
                          <a:ea typeface="Meiryo UI" panose="020B0604030504040204" pitchFamily="50" charset="-128"/>
                        </a:rPr>
                        <a:t>「日常に寄り添い会話から始まる支援」ヤングケアラー孤立予防支援事業</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99C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CC"/>
                    </a:solidFill>
                  </a:tcPr>
                </a:tc>
                <a:tc>
                  <a:txBody>
                    <a:bodyPr/>
                    <a:lstStyle/>
                    <a:p>
                      <a:r>
                        <a:rPr kumimoji="1" lang="en-US" altLang="ja-JP" sz="1400" dirty="0">
                          <a:latin typeface="Meiryo UI" panose="020B0604030504040204" pitchFamily="50" charset="-128"/>
                          <a:ea typeface="Meiryo UI" panose="020B0604030504040204" pitchFamily="50" charset="-128"/>
                        </a:rPr>
                        <a:t>4,996,000 </a:t>
                      </a:r>
                      <a:r>
                        <a:rPr kumimoji="1" lang="ja-JP" altLang="en-US" sz="1400" dirty="0">
                          <a:latin typeface="Meiryo UI" panose="020B0604030504040204" pitchFamily="50" charset="-128"/>
                          <a:ea typeface="Meiryo UI" panose="020B0604030504040204" pitchFamily="50" charset="-128"/>
                        </a:rPr>
                        <a:t>円</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solidFill>
                        <a:srgbClr val="FF99CC"/>
                      </a:solidFill>
                      <a:prstDash val="solid"/>
                      <a:round/>
                      <a:headEnd type="none" w="med" len="med"/>
                      <a:tailEnd type="none" w="med" len="med"/>
                    </a:lnR>
                    <a:lnT w="12700" cap="flat" cmpd="sng" algn="ctr">
                      <a:solidFill>
                        <a:srgbClr val="FF99C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CC"/>
                    </a:solidFill>
                  </a:tcPr>
                </a:tc>
                <a:extLst>
                  <a:ext uri="{0D108BD9-81ED-4DB2-BD59-A6C34878D82A}">
                    <a16:rowId xmlns:a16="http://schemas.microsoft.com/office/drawing/2014/main" val="2701791969"/>
                  </a:ext>
                </a:extLst>
              </a:tr>
              <a:tr h="1500998">
                <a:tc gridSpan="3">
                  <a:txBody>
                    <a:bodyPr/>
                    <a:lstStyle/>
                    <a:p>
                      <a:pPr>
                        <a:lnSpc>
                          <a:spcPct val="100000"/>
                        </a:lnSpc>
                      </a:pPr>
                      <a:r>
                        <a:rPr kumimoji="1" lang="ja-JP" altLang="en-US" sz="1200" dirty="0">
                          <a:latin typeface="Meiryo UI" panose="020B0604030504040204" pitchFamily="50" charset="-128"/>
                          <a:ea typeface="Meiryo UI" panose="020B0604030504040204" pitchFamily="50" charset="-128"/>
                        </a:rPr>
                        <a:t>●事業計画</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ja-JP" altLang="en-US" sz="1200" dirty="0">
                          <a:latin typeface="Meiryo UI" panose="020B0604030504040204" pitchFamily="50" charset="-128"/>
                          <a:ea typeface="Meiryo UI" panose="020B0604030504040204" pitchFamily="50" charset="-128"/>
                        </a:rPr>
                        <a:t>　・通信制高校に介護や家事から解放された自分の時間を過ごせる場所を作り、学習支援や相談支援を行う高校内居場所（週１～２回）・中学生以上のヤング</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ja-JP" altLang="en-US" sz="1200" dirty="0">
                          <a:latin typeface="Meiryo UI" panose="020B0604030504040204" pitchFamily="50" charset="-128"/>
                          <a:ea typeface="Meiryo UI" panose="020B0604030504040204" pitchFamily="50" charset="-128"/>
                        </a:rPr>
                        <a:t>　　ケアラーを対象にした相談窓口を設置し、中退や卒業後も相談ができる出張居場所カフェ（西成区、港区、生野区、鶴見区）（各区月１回）</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ja-JP" altLang="en-US" sz="1200" dirty="0">
                          <a:latin typeface="Meiryo UI" panose="020B0604030504040204" pitchFamily="50" charset="-128"/>
                          <a:ea typeface="Meiryo UI" panose="020B0604030504040204" pitchFamily="50" charset="-128"/>
                        </a:rPr>
                        <a:t>　・区民や支援者へのヤングケアラーの啓発を目的に、ヤングケアラー支援に関する実践報告をするシンポジウム（西成区、港区、生野区、鶴見区）（各区年１回）</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ja-JP" altLang="en-US" sz="1200" dirty="0">
                          <a:latin typeface="Meiryo UI" panose="020B0604030504040204" pitchFamily="50" charset="-128"/>
                          <a:ea typeface="Meiryo UI" panose="020B0604030504040204" pitchFamily="50" charset="-128"/>
                        </a:rPr>
                        <a:t>＜団体のこれまでの取組等＞</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大阪府教育庁「課題を抱える生徒フォローアップ事業」を受託し府立高校３校で</a:t>
                      </a:r>
                      <a:r>
                        <a:rPr kumimoji="1" lang="ja-JP" altLang="en-US" sz="1200" dirty="0">
                          <a:latin typeface="Meiryo UI" panose="020B0604030504040204" pitchFamily="50" charset="-128"/>
                          <a:ea typeface="Meiryo UI" panose="020B0604030504040204" pitchFamily="50" charset="-128"/>
                        </a:rPr>
                        <a:t>高校内居場所カフェを実施。中学校内居場所事業や地域の居場所事業等も実施。</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en-US" altLang="ja-JP" sz="1200" dirty="0">
                          <a:latin typeface="Meiryo UI" panose="020B0604030504040204" pitchFamily="50" charset="-128"/>
                          <a:ea typeface="Meiryo UI" panose="020B0604030504040204" pitchFamily="50" charset="-128"/>
                        </a:rPr>
                        <a:t>https://fairroad.org/</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rgbClr val="FF99CC"/>
                      </a:solidFill>
                      <a:prstDash val="solid"/>
                      <a:round/>
                      <a:headEnd type="none" w="med" len="med"/>
                      <a:tailEnd type="none" w="med" len="med"/>
                    </a:lnL>
                    <a:lnR w="12700" cap="flat" cmpd="sng" algn="ctr">
                      <a:solidFill>
                        <a:srgbClr val="FF99CC"/>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99CC"/>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2724534014"/>
                  </a:ext>
                </a:extLst>
              </a:tr>
            </a:tbl>
          </a:graphicData>
        </a:graphic>
      </p:graphicFrame>
      <p:graphicFrame>
        <p:nvGraphicFramePr>
          <p:cNvPr id="15" name="表 4">
            <a:extLst>
              <a:ext uri="{FF2B5EF4-FFF2-40B4-BE49-F238E27FC236}">
                <a16:creationId xmlns:a16="http://schemas.microsoft.com/office/drawing/2014/main" id="{A4CA203C-4D0A-4A74-8C11-31978DE29C0B}"/>
              </a:ext>
            </a:extLst>
          </p:cNvPr>
          <p:cNvGraphicFramePr>
            <a:graphicFrameLocks noGrp="1"/>
          </p:cNvGraphicFramePr>
          <p:nvPr>
            <p:extLst>
              <p:ext uri="{D42A27DB-BD31-4B8C-83A1-F6EECF244321}">
                <p14:modId xmlns:p14="http://schemas.microsoft.com/office/powerpoint/2010/main" val="2565378784"/>
              </p:ext>
            </p:extLst>
          </p:nvPr>
        </p:nvGraphicFramePr>
        <p:xfrm>
          <a:off x="237795" y="4937760"/>
          <a:ext cx="11716410" cy="1789611"/>
        </p:xfrm>
        <a:graphic>
          <a:graphicData uri="http://schemas.openxmlformats.org/drawingml/2006/table">
            <a:tbl>
              <a:tblPr firstRow="1" bandRow="1">
                <a:tableStyleId>{5A111915-BE36-4E01-A7E5-04B1672EAD32}</a:tableStyleId>
              </a:tblPr>
              <a:tblGrid>
                <a:gridCol w="3478310">
                  <a:extLst>
                    <a:ext uri="{9D8B030D-6E8A-4147-A177-3AD203B41FA5}">
                      <a16:colId xmlns:a16="http://schemas.microsoft.com/office/drawing/2014/main" val="398361905"/>
                    </a:ext>
                  </a:extLst>
                </a:gridCol>
                <a:gridCol w="6590480">
                  <a:extLst>
                    <a:ext uri="{9D8B030D-6E8A-4147-A177-3AD203B41FA5}">
                      <a16:colId xmlns:a16="http://schemas.microsoft.com/office/drawing/2014/main" val="2229995516"/>
                    </a:ext>
                  </a:extLst>
                </a:gridCol>
                <a:gridCol w="1647620">
                  <a:extLst>
                    <a:ext uri="{9D8B030D-6E8A-4147-A177-3AD203B41FA5}">
                      <a16:colId xmlns:a16="http://schemas.microsoft.com/office/drawing/2014/main" val="1631665889"/>
                    </a:ext>
                  </a:extLst>
                </a:gridCol>
              </a:tblGrid>
              <a:tr h="312472">
                <a:tc>
                  <a:txBody>
                    <a:bodyPr/>
                    <a:lstStyle/>
                    <a:p>
                      <a:r>
                        <a:rPr kumimoji="1" lang="ja-JP" altLang="en-US" sz="1400" dirty="0">
                          <a:latin typeface="Meiryo UI" panose="020B0604030504040204" pitchFamily="50" charset="-128"/>
                          <a:ea typeface="Meiryo UI" panose="020B0604030504040204" pitchFamily="50" charset="-128"/>
                        </a:rPr>
                        <a:t>特定非営利活動法人　あそーと</a:t>
                      </a:r>
                    </a:p>
                  </a:txBody>
                  <a:tcPr>
                    <a:lnL w="12700" cap="flat" cmpd="sng" algn="ctr">
                      <a:solidFill>
                        <a:srgbClr val="00B05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r>
                        <a:rPr kumimoji="1" lang="ja-JP" altLang="en-US" sz="1400" dirty="0">
                          <a:latin typeface="Meiryo UI" panose="020B0604030504040204" pitchFamily="50" charset="-128"/>
                          <a:ea typeface="Meiryo UI" panose="020B0604030504040204" pitchFamily="50" charset="-128"/>
                        </a:rPr>
                        <a:t>高校内でのサードプレイスの設置によるヤングケラーへの支援</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r>
                        <a:rPr kumimoji="1" lang="ja-JP" altLang="en-US" sz="1400" dirty="0">
                          <a:latin typeface="Meiryo UI" panose="020B0604030504040204" pitchFamily="50" charset="-128"/>
                          <a:ea typeface="Meiryo UI" panose="020B0604030504040204" pitchFamily="50" charset="-128"/>
                        </a:rPr>
                        <a:t>５</a:t>
                      </a:r>
                      <a:r>
                        <a:rPr kumimoji="1" lang="en-US" altLang="ja-JP" sz="1400" dirty="0">
                          <a:latin typeface="Meiryo UI" panose="020B0604030504040204" pitchFamily="50" charset="-128"/>
                          <a:ea typeface="Meiryo UI" panose="020B0604030504040204" pitchFamily="50" charset="-128"/>
                        </a:rPr>
                        <a:t>,000,000 </a:t>
                      </a:r>
                      <a:r>
                        <a:rPr kumimoji="1" lang="ja-JP" altLang="en-US" sz="1400" dirty="0">
                          <a:latin typeface="Meiryo UI" panose="020B0604030504040204" pitchFamily="50" charset="-128"/>
                          <a:ea typeface="Meiryo UI" panose="020B0604030504040204" pitchFamily="50" charset="-128"/>
                        </a:rPr>
                        <a:t>円</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2701791969"/>
                  </a:ext>
                </a:extLst>
              </a:tr>
              <a:tr h="1477139">
                <a:tc gridSpan="3">
                  <a:txBody>
                    <a:bodyPr/>
                    <a:lstStyle/>
                    <a:p>
                      <a:r>
                        <a:rPr kumimoji="1" lang="ja-JP" altLang="en-US" sz="1200" dirty="0">
                          <a:latin typeface="Meiryo UI" panose="020B0604030504040204" pitchFamily="50" charset="-128"/>
                          <a:ea typeface="Meiryo UI" panose="020B0604030504040204" pitchFamily="50" charset="-128"/>
                        </a:rPr>
                        <a:t>●事業計画</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・学校内に全生徒が利用可能なサードプレイスを設置する、大阪府立高校</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校内居場所カフェの実施（年８０回）・生徒に関する情報共有や運営に関する質の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向上を目的とした各学校との連携会議の実施（年９回）・ボランティア参加を促すことで府民のヤングケアラーへの理解を深めることを目的としたボランティア講座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の実施（年２回）</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＜団体のこれまでの取組等＞</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大阪府教育庁「課題を抱える生徒フォローアップ事業」を受託し府立高校２校で</a:t>
                      </a:r>
                      <a:r>
                        <a:rPr kumimoji="1" lang="ja-JP" altLang="en-US" sz="1200" dirty="0">
                          <a:latin typeface="Meiryo UI" panose="020B0604030504040204" pitchFamily="50" charset="-128"/>
                          <a:ea typeface="Meiryo UI" panose="020B0604030504040204" pitchFamily="50" charset="-128"/>
                        </a:rPr>
                        <a:t>高校内居場所カフェを実施。その他、</a:t>
                      </a:r>
                      <a:r>
                        <a:rPr kumimoji="1" lang="zh-TW" altLang="en-US" sz="1200" dirty="0">
                          <a:latin typeface="Meiryo UI" panose="020B0604030504040204" pitchFamily="50" charset="-128"/>
                          <a:ea typeface="Meiryo UI" panose="020B0604030504040204" pitchFamily="50" charset="-128"/>
                        </a:rPr>
                        <a:t>居宅介護</a:t>
                      </a:r>
                      <a:r>
                        <a:rPr kumimoji="1" lang="ja-JP" altLang="en-US" sz="1200" dirty="0">
                          <a:latin typeface="Meiryo UI" panose="020B0604030504040204" pitchFamily="50" charset="-128"/>
                          <a:ea typeface="Meiryo UI" panose="020B0604030504040204" pitchFamily="50" charset="-128"/>
                        </a:rPr>
                        <a:t>事業、就労支援</a:t>
                      </a:r>
                      <a:r>
                        <a:rPr kumimoji="1" lang="en-US" altLang="ja-JP" sz="1200" dirty="0">
                          <a:latin typeface="Meiryo UI" panose="020B0604030504040204" pitchFamily="50" charset="-128"/>
                          <a:ea typeface="Meiryo UI" panose="020B0604030504040204" pitchFamily="50" charset="-128"/>
                        </a:rPr>
                        <a:t>B</a:t>
                      </a:r>
                      <a:r>
                        <a:rPr kumimoji="1" lang="ja-JP" altLang="en-US" sz="1200" dirty="0">
                          <a:latin typeface="Meiryo UI" panose="020B0604030504040204" pitchFamily="50" charset="-128"/>
                          <a:ea typeface="Meiryo UI" panose="020B0604030504040204" pitchFamily="50" charset="-128"/>
                        </a:rPr>
                        <a:t>型事業等を実施。</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https://npo-assort.com/</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rgbClr val="00B050"/>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B05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2724534014"/>
                  </a:ext>
                </a:extLst>
              </a:tr>
            </a:tbl>
          </a:graphicData>
        </a:graphic>
      </p:graphicFrame>
    </p:spTree>
    <p:extLst>
      <p:ext uri="{BB962C8B-B14F-4D97-AF65-F5344CB8AC3E}">
        <p14:creationId xmlns:p14="http://schemas.microsoft.com/office/powerpoint/2010/main" val="3803876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1AB276E-F6E4-4066-A5EF-AFE8715ADEC6}"/>
              </a:ext>
            </a:extLst>
          </p:cNvPr>
          <p:cNvSpPr/>
          <p:nvPr/>
        </p:nvSpPr>
        <p:spPr>
          <a:xfrm>
            <a:off x="0" y="-3865"/>
            <a:ext cx="12192000" cy="5616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令和５年度　大阪府福祉基金　地域福祉推進助成</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施策推進公募型事業</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p>
          <a:p>
            <a:pPr algn="ctr" defTabSz="457200"/>
            <a:r>
              <a:rPr lang="ja-JP" altLang="en-US" sz="2400" dirty="0">
                <a:solidFill>
                  <a:prstClr val="white"/>
                </a:solidFill>
                <a:latin typeface="UD デジタル 教科書体 NP-B" panose="02020700000000000000" pitchFamily="18" charset="-128"/>
                <a:ea typeface="UD デジタル 教科書体 NP-B" panose="02020700000000000000" pitchFamily="18" charset="-128"/>
              </a:rPr>
              <a:t>地域におけるヤングケアラー支援のモデル事業②</a:t>
            </a:r>
          </a:p>
        </p:txBody>
      </p:sp>
      <p:sp>
        <p:nvSpPr>
          <p:cNvPr id="11" name="スライド番号プレースホルダー 10"/>
          <p:cNvSpPr>
            <a:spLocks noGrp="1"/>
          </p:cNvSpPr>
          <p:nvPr>
            <p:ph type="sldNum" sz="quarter" idx="12"/>
          </p:nvPr>
        </p:nvSpPr>
        <p:spPr>
          <a:xfrm>
            <a:off x="9448800" y="6484121"/>
            <a:ext cx="2743200" cy="365125"/>
          </a:xfrm>
        </p:spPr>
        <p:txBody>
          <a:bodyPr/>
          <a:lstStyle/>
          <a:p>
            <a:fld id="{18352203-3507-4648-BBCB-DAE1263FFDD0}" type="slidenum">
              <a:rPr kumimoji="1" lang="ja-JP" altLang="en-US" sz="1400" smtClean="0">
                <a:latin typeface="UD デジタル 教科書体 NK-B" panose="02020700000000000000" pitchFamily="18" charset="-128"/>
                <a:ea typeface="UD デジタル 教科書体 NK-B" panose="02020700000000000000" pitchFamily="18" charset="-128"/>
              </a:rPr>
              <a:t>2</a:t>
            </a:fld>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sp>
        <p:nvSpPr>
          <p:cNvPr id="8" name="正方形/長方形 7">
            <a:extLst>
              <a:ext uri="{FF2B5EF4-FFF2-40B4-BE49-F238E27FC236}">
                <a16:creationId xmlns:a16="http://schemas.microsoft.com/office/drawing/2014/main" id="{81AB276E-F6E4-4066-A5EF-AFE8715ADEC6}"/>
              </a:ext>
            </a:extLst>
          </p:cNvPr>
          <p:cNvSpPr/>
          <p:nvPr/>
        </p:nvSpPr>
        <p:spPr>
          <a:xfrm>
            <a:off x="0" y="0"/>
            <a:ext cx="12192000" cy="60925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令和６年度　大阪府福祉基金　地域福祉推進助成</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施策推進公募型事業</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p>
          <a:p>
            <a:pPr algn="ctr" defTabSz="457200"/>
            <a:r>
              <a:rPr lang="ja-JP" altLang="en-US" sz="2400" dirty="0">
                <a:solidFill>
                  <a:prstClr val="white"/>
                </a:solidFill>
                <a:latin typeface="UD デジタル 教科書体 NP-B" panose="02020700000000000000" pitchFamily="18" charset="-128"/>
                <a:ea typeface="UD デジタル 教科書体 NP-B" panose="02020700000000000000" pitchFamily="18" charset="-128"/>
              </a:rPr>
              <a:t>地域におけるヤングケアラー支援のモデル事業②</a:t>
            </a:r>
          </a:p>
        </p:txBody>
      </p:sp>
      <p:graphicFrame>
        <p:nvGraphicFramePr>
          <p:cNvPr id="12" name="表 4">
            <a:extLst>
              <a:ext uri="{FF2B5EF4-FFF2-40B4-BE49-F238E27FC236}">
                <a16:creationId xmlns:a16="http://schemas.microsoft.com/office/drawing/2014/main" id="{0800054D-1AB6-44DB-B946-2A31851AD1AC}"/>
              </a:ext>
            </a:extLst>
          </p:cNvPr>
          <p:cNvGraphicFramePr>
            <a:graphicFrameLocks noGrp="1"/>
          </p:cNvGraphicFramePr>
          <p:nvPr>
            <p:extLst>
              <p:ext uri="{D42A27DB-BD31-4B8C-83A1-F6EECF244321}">
                <p14:modId xmlns:p14="http://schemas.microsoft.com/office/powerpoint/2010/main" val="1326179144"/>
              </p:ext>
            </p:extLst>
          </p:nvPr>
        </p:nvGraphicFramePr>
        <p:xfrm>
          <a:off x="112720" y="788579"/>
          <a:ext cx="11718000" cy="1508591"/>
        </p:xfrm>
        <a:graphic>
          <a:graphicData uri="http://schemas.openxmlformats.org/drawingml/2006/table">
            <a:tbl>
              <a:tblPr firstRow="1" bandRow="1">
                <a:tableStyleId>{72833802-FEF1-4C79-8D5D-14CF1EAF98D9}</a:tableStyleId>
              </a:tblPr>
              <a:tblGrid>
                <a:gridCol w="3478781">
                  <a:extLst>
                    <a:ext uri="{9D8B030D-6E8A-4147-A177-3AD203B41FA5}">
                      <a16:colId xmlns:a16="http://schemas.microsoft.com/office/drawing/2014/main" val="398361905"/>
                    </a:ext>
                  </a:extLst>
                </a:gridCol>
                <a:gridCol w="6591376">
                  <a:extLst>
                    <a:ext uri="{9D8B030D-6E8A-4147-A177-3AD203B41FA5}">
                      <a16:colId xmlns:a16="http://schemas.microsoft.com/office/drawing/2014/main" val="1745749074"/>
                    </a:ext>
                  </a:extLst>
                </a:gridCol>
                <a:gridCol w="1647843">
                  <a:extLst>
                    <a:ext uri="{9D8B030D-6E8A-4147-A177-3AD203B41FA5}">
                      <a16:colId xmlns:a16="http://schemas.microsoft.com/office/drawing/2014/main" val="1631665889"/>
                    </a:ext>
                  </a:extLst>
                </a:gridCol>
              </a:tblGrid>
              <a:tr h="319871">
                <a:tc>
                  <a:txBody>
                    <a:bodyPr/>
                    <a:lstStyle/>
                    <a:p>
                      <a:r>
                        <a:rPr kumimoji="1" lang="ja-JP" altLang="en-US" sz="1400" dirty="0">
                          <a:latin typeface="Meiryo UI" panose="020B0604030504040204" pitchFamily="50" charset="-128"/>
                          <a:ea typeface="Meiryo UI" panose="020B0604030504040204" pitchFamily="50" charset="-128"/>
                        </a:rPr>
                        <a:t>社会福祉法人　八尾隣保館</a:t>
                      </a:r>
                    </a:p>
                  </a:txBody>
                  <a:tcPr>
                    <a:lnL w="12700" cap="flat" cmpd="sng" algn="ctr">
                      <a:solidFill>
                        <a:srgbClr val="FF99CC"/>
                      </a:solidFill>
                      <a:prstDash val="solid"/>
                      <a:round/>
                      <a:headEnd type="none" w="med" len="med"/>
                      <a:tailEnd type="none" w="med" len="med"/>
                    </a:lnL>
                    <a:lnR w="12700" cap="flat" cmpd="sng" algn="ctr">
                      <a:solidFill>
                        <a:srgbClr val="FF99CC"/>
                      </a:solidFill>
                      <a:prstDash val="solid"/>
                      <a:round/>
                      <a:headEnd type="none" w="med" len="med"/>
                      <a:tailEnd type="none" w="med" len="med"/>
                    </a:lnR>
                    <a:lnT w="12700" cap="flat" cmpd="sng" algn="ctr">
                      <a:solidFill>
                        <a:srgbClr val="FF99CC"/>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学習支援びはーと</a:t>
                      </a:r>
                    </a:p>
                  </a:txBody>
                  <a:tcPr>
                    <a:lnL w="12700" cap="flat" cmpd="sng" algn="ctr">
                      <a:solidFill>
                        <a:srgbClr val="FF99CC"/>
                      </a:solidFill>
                      <a:prstDash val="solid"/>
                      <a:round/>
                      <a:headEnd type="none" w="med" len="med"/>
                      <a:tailEnd type="none" w="med" len="med"/>
                    </a:lnL>
                    <a:lnR>
                      <a:noFill/>
                    </a:lnR>
                    <a:lnT w="6350" cap="flat" cmpd="sng" algn="ctr">
                      <a:noFill/>
                      <a:prstDash val="solid"/>
                      <a:miter lim="800000"/>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r>
                        <a:rPr kumimoji="1" lang="en-US" altLang="ja-JP" sz="1400" dirty="0">
                          <a:latin typeface="Meiryo UI" panose="020B0604030504040204" pitchFamily="50" charset="-128"/>
                          <a:ea typeface="Meiryo UI" panose="020B0604030504040204" pitchFamily="50" charset="-128"/>
                        </a:rPr>
                        <a:t>4,710,000 </a:t>
                      </a:r>
                      <a:r>
                        <a:rPr kumimoji="1" lang="ja-JP" altLang="en-US" sz="1400" dirty="0">
                          <a:latin typeface="Meiryo UI" panose="020B0604030504040204" pitchFamily="50" charset="-128"/>
                          <a:ea typeface="Meiryo UI" panose="020B0604030504040204" pitchFamily="50" charset="-128"/>
                        </a:rPr>
                        <a:t>円</a:t>
                      </a:r>
                    </a:p>
                  </a:txBody>
                  <a:tcPr>
                    <a:lnL>
                      <a:noFill/>
                    </a:lnL>
                    <a:lnR w="6350" cap="flat" cmpd="sng" algn="ctr">
                      <a:noFill/>
                      <a:prstDash val="solid"/>
                      <a:miter lim="800000"/>
                    </a:lnR>
                    <a:lnT w="6350" cap="flat" cmpd="sng" algn="ctr">
                      <a:noFill/>
                      <a:prstDash val="solid"/>
                      <a:miter lim="800000"/>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2701791969"/>
                  </a:ext>
                </a:extLst>
              </a:tr>
              <a:tr h="1121518">
                <a:tc gridSpan="3">
                  <a:txBody>
                    <a:bodyPr/>
                    <a:lstStyle/>
                    <a:p>
                      <a:r>
                        <a:rPr kumimoji="1" lang="ja-JP" altLang="en-US" sz="1200" dirty="0">
                          <a:latin typeface="Meiryo UI" panose="020B0604030504040204" pitchFamily="50" charset="-128"/>
                          <a:ea typeface="Meiryo UI" panose="020B0604030504040204" pitchFamily="50" charset="-128"/>
                        </a:rPr>
                        <a:t>●事業計画</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・学習支援を通じた居場所の提供と相談の場（週２回）　・卒塾したこどもが集まれる場の開催（ピアサポート）　・居場所の外での体験活動</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・タブレットを活用した繋がり確保と居心地の良い環境構築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＜団体のこれまでの取組等＞</a:t>
                      </a:r>
                      <a:endParaRPr kumimoji="1" lang="en-US" altLang="ja-JP" sz="1200" dirty="0">
                        <a:latin typeface="Meiryo UI" panose="020B0604030504040204" pitchFamily="50" charset="-128"/>
                        <a:ea typeface="Meiryo UI" panose="020B0604030504040204" pitchFamily="50" charset="-128"/>
                      </a:endParaRPr>
                    </a:p>
                    <a:p>
                      <a:r>
                        <a:rPr kumimoji="1" lang="ja-JP" altLang="en-US" sz="1200" spc="-110" baseline="0" dirty="0">
                          <a:latin typeface="Meiryo UI" panose="020B0604030504040204" pitchFamily="50" charset="-128"/>
                          <a:ea typeface="Meiryo UI" panose="020B0604030504040204" pitchFamily="50" charset="-128"/>
                        </a:rPr>
                        <a:t>母子生活支援施設等を運営。退所者へのフォローアップ、および、行政や地域の小中学校等との連携体制の中で、支援の必要な子どもの発見や発見後の連携を推進。</a:t>
                      </a:r>
                      <a:endParaRPr kumimoji="1" lang="en-US" altLang="ja-JP" sz="1200" spc="-110" baseline="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https://yaorinpokan.or.jp/</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2724534014"/>
                  </a:ext>
                </a:extLst>
              </a:tr>
            </a:tbl>
          </a:graphicData>
        </a:graphic>
      </p:graphicFrame>
      <p:graphicFrame>
        <p:nvGraphicFramePr>
          <p:cNvPr id="13" name="表 4">
            <a:extLst>
              <a:ext uri="{FF2B5EF4-FFF2-40B4-BE49-F238E27FC236}">
                <a16:creationId xmlns:a16="http://schemas.microsoft.com/office/drawing/2014/main" id="{BAC888D6-9F6B-4EF0-9BE3-FBC94A784C6F}"/>
              </a:ext>
            </a:extLst>
          </p:cNvPr>
          <p:cNvGraphicFramePr>
            <a:graphicFrameLocks noGrp="1"/>
          </p:cNvGraphicFramePr>
          <p:nvPr>
            <p:extLst>
              <p:ext uri="{D42A27DB-BD31-4B8C-83A1-F6EECF244321}">
                <p14:modId xmlns:p14="http://schemas.microsoft.com/office/powerpoint/2010/main" val="2356300949"/>
              </p:ext>
            </p:extLst>
          </p:nvPr>
        </p:nvGraphicFramePr>
        <p:xfrm>
          <a:off x="112720" y="2471265"/>
          <a:ext cx="11718000" cy="2223287"/>
        </p:xfrm>
        <a:graphic>
          <a:graphicData uri="http://schemas.openxmlformats.org/drawingml/2006/table">
            <a:tbl>
              <a:tblPr firstRow="1" bandRow="1">
                <a:tableStyleId>{17292A2E-F333-43FB-9621-5CBBE7FDCDCB}</a:tableStyleId>
              </a:tblPr>
              <a:tblGrid>
                <a:gridCol w="3478781">
                  <a:extLst>
                    <a:ext uri="{9D8B030D-6E8A-4147-A177-3AD203B41FA5}">
                      <a16:colId xmlns:a16="http://schemas.microsoft.com/office/drawing/2014/main" val="398361905"/>
                    </a:ext>
                  </a:extLst>
                </a:gridCol>
                <a:gridCol w="6591376">
                  <a:extLst>
                    <a:ext uri="{9D8B030D-6E8A-4147-A177-3AD203B41FA5}">
                      <a16:colId xmlns:a16="http://schemas.microsoft.com/office/drawing/2014/main" val="2229995516"/>
                    </a:ext>
                  </a:extLst>
                </a:gridCol>
                <a:gridCol w="1647843">
                  <a:extLst>
                    <a:ext uri="{9D8B030D-6E8A-4147-A177-3AD203B41FA5}">
                      <a16:colId xmlns:a16="http://schemas.microsoft.com/office/drawing/2014/main" val="1631665889"/>
                    </a:ext>
                  </a:extLst>
                </a:gridCol>
              </a:tblGrid>
              <a:tr h="332102">
                <a:tc>
                  <a:txBody>
                    <a:bodyPr/>
                    <a:lstStyle/>
                    <a:p>
                      <a:r>
                        <a:rPr kumimoji="1" lang="en-US" altLang="ja-JP" sz="1400" dirty="0">
                          <a:latin typeface="Meiryo UI" panose="020B0604030504040204" pitchFamily="50" charset="-128"/>
                          <a:ea typeface="Meiryo UI" panose="020B0604030504040204" pitchFamily="50" charset="-128"/>
                        </a:rPr>
                        <a:t>NPO</a:t>
                      </a:r>
                      <a:r>
                        <a:rPr kumimoji="1" lang="ja-JP" altLang="en-US" sz="1400" dirty="0">
                          <a:latin typeface="Meiryo UI" panose="020B0604030504040204" pitchFamily="50" charset="-128"/>
                          <a:ea typeface="Meiryo UI" panose="020B0604030504040204" pitchFamily="50" charset="-128"/>
                        </a:rPr>
                        <a:t>法人　</a:t>
                      </a:r>
                      <a:r>
                        <a:rPr kumimoji="1" lang="ja-JP" altLang="en-US" sz="1400" dirty="0" err="1">
                          <a:latin typeface="Meiryo UI" panose="020B0604030504040204" pitchFamily="50" charset="-128"/>
                          <a:ea typeface="Meiryo UI" panose="020B0604030504040204" pitchFamily="50" charset="-128"/>
                        </a:rPr>
                        <a:t>やんちゃま</a:t>
                      </a:r>
                      <a:r>
                        <a:rPr kumimoji="1" lang="ja-JP" altLang="en-US" sz="1400" dirty="0">
                          <a:latin typeface="Meiryo UI" panose="020B0604030504040204" pitchFamily="50" charset="-128"/>
                          <a:ea typeface="Meiryo UI" panose="020B0604030504040204" pitchFamily="50" charset="-128"/>
                        </a:rPr>
                        <a:t>ファミリー</a:t>
                      </a:r>
                      <a:r>
                        <a:rPr kumimoji="1" lang="en-US" altLang="ja-JP" sz="1400" dirty="0">
                          <a:latin typeface="Meiryo UI" panose="020B0604030504040204" pitchFamily="50" charset="-128"/>
                          <a:ea typeface="Meiryo UI" panose="020B0604030504040204" pitchFamily="50" charset="-128"/>
                        </a:rPr>
                        <a:t>with</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solidFill>
                      <a:srgbClr val="00B0F0"/>
                    </a:solidFill>
                  </a:tcPr>
                </a:tc>
                <a:tc>
                  <a:txBody>
                    <a:bodyPr/>
                    <a:lstStyle/>
                    <a:p>
                      <a:r>
                        <a:rPr kumimoji="1" lang="ja-JP" altLang="en-US" sz="1400" dirty="0">
                          <a:latin typeface="Meiryo UI" panose="020B0604030504040204" pitchFamily="50" charset="-128"/>
                          <a:ea typeface="Meiryo UI" panose="020B0604030504040204" pitchFamily="50" charset="-128"/>
                        </a:rPr>
                        <a:t>「ほっといたらアカン！子どもが子どもらしく生きる」を支える</a:t>
                      </a:r>
                    </a:p>
                  </a:txBody>
                  <a:tcP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solidFill>
                      <a:srgbClr val="00B0F0"/>
                    </a:solidFill>
                  </a:tcPr>
                </a:tc>
                <a:tc>
                  <a:txBody>
                    <a:bodyPr/>
                    <a:lstStyle/>
                    <a:p>
                      <a:r>
                        <a:rPr kumimoji="1" lang="en-US" altLang="ja-JP" sz="1400" dirty="0">
                          <a:latin typeface="Meiryo UI" panose="020B0604030504040204" pitchFamily="50" charset="-128"/>
                          <a:ea typeface="Meiryo UI" panose="020B0604030504040204" pitchFamily="50" charset="-128"/>
                        </a:rPr>
                        <a:t>5,000,000 </a:t>
                      </a:r>
                      <a:r>
                        <a:rPr kumimoji="1" lang="ja-JP" altLang="en-US" sz="1400" dirty="0">
                          <a:latin typeface="Meiryo UI" panose="020B0604030504040204" pitchFamily="50" charset="-128"/>
                          <a:ea typeface="Meiryo UI" panose="020B0604030504040204" pitchFamily="50" charset="-128"/>
                        </a:rPr>
                        <a:t>円</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solidFill>
                      <a:srgbClr val="00B0F0"/>
                    </a:solidFill>
                  </a:tcPr>
                </a:tc>
                <a:extLst>
                  <a:ext uri="{0D108BD9-81ED-4DB2-BD59-A6C34878D82A}">
                    <a16:rowId xmlns:a16="http://schemas.microsoft.com/office/drawing/2014/main" val="2701791969"/>
                  </a:ext>
                </a:extLst>
              </a:tr>
              <a:tr h="1891185">
                <a:tc gridSpan="3">
                  <a:txBody>
                    <a:bodyPr/>
                    <a:lstStyle/>
                    <a:p>
                      <a:r>
                        <a:rPr kumimoji="1" lang="ja-JP" altLang="en-US" sz="1200" dirty="0">
                          <a:latin typeface="Meiryo UI" panose="020B0604030504040204" pitchFamily="50" charset="-128"/>
                          <a:ea typeface="Meiryo UI" panose="020B0604030504040204" pitchFamily="50" charset="-128"/>
                        </a:rPr>
                        <a:t>●事業計画</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・地域住民への啓発フォーラムの開催（年１回）　・地域の支援者たちが集まる講習会・勉強会（年１２回）　・小学校</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校</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での居場所づくり（週１回）</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・相談窓口の設置（月４回）、支援員コーディネーターや支援員による個別支援（随時）　・人材育成のための養成講座（年１回）</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・啓発フォーラム開催及びヤングケアラー支援のためのサービス開発ができるよう、関係者による会議を定期開催。その中で、松原市で実施した「松原市ヤ　　</a:t>
                      </a:r>
                    </a:p>
                    <a:p>
                      <a:r>
                        <a:rPr kumimoji="1" lang="ja-JP" altLang="en-US" sz="1200" dirty="0">
                          <a:latin typeface="Meiryo UI" panose="020B0604030504040204" pitchFamily="50" charset="-128"/>
                          <a:ea typeface="Meiryo UI" panose="020B0604030504040204" pitchFamily="50" charset="-128"/>
                        </a:rPr>
                        <a:t>　　ングケアラー実態把握調査」のアンケートによる必要な事業のを実施。（随時）</a:t>
                      </a:r>
                    </a:p>
                    <a:p>
                      <a:r>
                        <a:rPr kumimoji="1" lang="ja-JP" altLang="en-US" sz="1200" dirty="0">
                          <a:latin typeface="Meiryo UI" panose="020B0604030504040204" pitchFamily="50" charset="-128"/>
                          <a:ea typeface="Meiryo UI" panose="020B0604030504040204" pitchFamily="50" charset="-128"/>
                        </a:rPr>
                        <a:t>＜団体のこれまでの取組等＞</a:t>
                      </a:r>
                      <a:endParaRPr kumimoji="1" lang="en-US" altLang="ja-JP" sz="1200" dirty="0">
                        <a:latin typeface="Meiryo UI" panose="020B0604030504040204" pitchFamily="50" charset="-128"/>
                        <a:ea typeface="Meiryo UI" panose="020B0604030504040204" pitchFamily="50" charset="-128"/>
                      </a:endParaRPr>
                    </a:p>
                    <a:p>
                      <a:r>
                        <a:rPr kumimoji="1" lang="ja-JP" altLang="en-US" sz="1200" spc="-110" baseline="0" dirty="0">
                          <a:latin typeface="Meiryo UI" panose="020B0604030504040204" pitchFamily="50" charset="-128"/>
                          <a:ea typeface="Meiryo UI" panose="020B0604030504040204" pitchFamily="50" charset="-128"/>
                        </a:rPr>
                        <a:t>大阪府教育庁「課題を抱える生徒フォローアップ事業」を受託し府立高校１校で高校内・外居場所を実施。松原市地域子育て支援事業の受託、子ども食堂、おやこ食堂など子どもの居場所に関する事業や子育て・教育に関する相談事業等を実施。行政や市社協等と連携。</a:t>
                      </a:r>
                      <a:endParaRPr kumimoji="1" lang="en-US" altLang="ja-JP" sz="1200" spc="-110" baseline="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https://yanchama.net/</a:t>
                      </a:r>
                    </a:p>
                  </a:txBody>
                  <a:tcP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B w="12700" cap="flat" cmpd="sng" algn="ctr">
                      <a:solidFill>
                        <a:schemeClr val="accent5"/>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2724534014"/>
                  </a:ext>
                </a:extLst>
              </a:tr>
            </a:tbl>
          </a:graphicData>
        </a:graphic>
      </p:graphicFrame>
      <p:graphicFrame>
        <p:nvGraphicFramePr>
          <p:cNvPr id="14" name="表 4">
            <a:extLst>
              <a:ext uri="{FF2B5EF4-FFF2-40B4-BE49-F238E27FC236}">
                <a16:creationId xmlns:a16="http://schemas.microsoft.com/office/drawing/2014/main" id="{46A06CEA-743D-4F1C-9528-66696274B473}"/>
              </a:ext>
            </a:extLst>
          </p:cNvPr>
          <p:cNvGraphicFramePr>
            <a:graphicFrameLocks noGrp="1"/>
          </p:cNvGraphicFramePr>
          <p:nvPr>
            <p:extLst>
              <p:ext uri="{D42A27DB-BD31-4B8C-83A1-F6EECF244321}">
                <p14:modId xmlns:p14="http://schemas.microsoft.com/office/powerpoint/2010/main" val="579709210"/>
              </p:ext>
            </p:extLst>
          </p:nvPr>
        </p:nvGraphicFramePr>
        <p:xfrm>
          <a:off x="112720" y="4820389"/>
          <a:ext cx="11718000" cy="1755695"/>
        </p:xfrm>
        <a:graphic>
          <a:graphicData uri="http://schemas.openxmlformats.org/drawingml/2006/table">
            <a:tbl>
              <a:tblPr firstRow="1" bandRow="1">
                <a:tableStyleId>{912C8C85-51F0-491E-9774-3900AFEF0FD7}</a:tableStyleId>
              </a:tblPr>
              <a:tblGrid>
                <a:gridCol w="3478782">
                  <a:extLst>
                    <a:ext uri="{9D8B030D-6E8A-4147-A177-3AD203B41FA5}">
                      <a16:colId xmlns:a16="http://schemas.microsoft.com/office/drawing/2014/main" val="398361905"/>
                    </a:ext>
                  </a:extLst>
                </a:gridCol>
                <a:gridCol w="6591375">
                  <a:extLst>
                    <a:ext uri="{9D8B030D-6E8A-4147-A177-3AD203B41FA5}">
                      <a16:colId xmlns:a16="http://schemas.microsoft.com/office/drawing/2014/main" val="2229995516"/>
                    </a:ext>
                  </a:extLst>
                </a:gridCol>
                <a:gridCol w="1647843">
                  <a:extLst>
                    <a:ext uri="{9D8B030D-6E8A-4147-A177-3AD203B41FA5}">
                      <a16:colId xmlns:a16="http://schemas.microsoft.com/office/drawing/2014/main" val="1631665889"/>
                    </a:ext>
                  </a:extLst>
                </a:gridCol>
              </a:tblGrid>
              <a:tr h="344869">
                <a:tc>
                  <a:txBody>
                    <a:bodyPr/>
                    <a:lstStyle/>
                    <a:p>
                      <a:r>
                        <a:rPr kumimoji="1" lang="ja-JP" altLang="en-US" sz="1400" dirty="0">
                          <a:latin typeface="Meiryo UI" panose="020B0604030504040204" pitchFamily="50" charset="-128"/>
                          <a:ea typeface="Meiryo UI" panose="020B0604030504040204" pitchFamily="50" charset="-128"/>
                        </a:rPr>
                        <a:t>一般社団法人　こもれび</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F6600"/>
                    </a:solidFill>
                  </a:tcPr>
                </a:tc>
                <a:tc>
                  <a:txBody>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夢をあきらめない！</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～ヤングケアラーと地域社会をつなぐ架け橋事業～</a:t>
                      </a:r>
                    </a:p>
                  </a:txBody>
                  <a:tcP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solidFill>
                      <a:srgbClr val="FF6600"/>
                    </a:solidFill>
                  </a:tcPr>
                </a:tc>
                <a:tc>
                  <a:txBody>
                    <a:bodyPr/>
                    <a:lstStyle/>
                    <a:p>
                      <a:r>
                        <a:rPr kumimoji="1" lang="en-US" altLang="ja-JP" sz="1400" dirty="0">
                          <a:latin typeface="Meiryo UI" panose="020B0604030504040204" pitchFamily="50" charset="-128"/>
                          <a:ea typeface="Meiryo UI" panose="020B0604030504040204" pitchFamily="50" charset="-128"/>
                        </a:rPr>
                        <a:t>4,996,000</a:t>
                      </a:r>
                      <a:r>
                        <a:rPr kumimoji="1" lang="ja-JP" altLang="en-US" sz="1400" baseline="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円</a:t>
                      </a:r>
                      <a:endParaRPr kumimoji="1" lang="en-US" altLang="ja-JP" sz="1400" dirty="0">
                        <a:latin typeface="Meiryo UI" panose="020B0604030504040204" pitchFamily="50" charset="-128"/>
                        <a:ea typeface="Meiryo UI" panose="020B0604030504040204" pitchFamily="50" charset="-128"/>
                      </a:endParaRPr>
                    </a:p>
                  </a:txBody>
                  <a:tcP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solidFill>
                      <a:srgbClr val="FF6600"/>
                    </a:solidFill>
                  </a:tcPr>
                </a:tc>
                <a:extLst>
                  <a:ext uri="{0D108BD9-81ED-4DB2-BD59-A6C34878D82A}">
                    <a16:rowId xmlns:a16="http://schemas.microsoft.com/office/drawing/2014/main" val="2701791969"/>
                  </a:ext>
                </a:extLst>
              </a:tr>
              <a:tr h="1410826">
                <a:tc gridSpan="3">
                  <a:txBody>
                    <a:bodyPr/>
                    <a:lstStyle/>
                    <a:p>
                      <a:r>
                        <a:rPr kumimoji="1" lang="ja-JP" altLang="en-US" sz="1200" dirty="0">
                          <a:latin typeface="Meiryo UI" panose="020B0604030504040204" pitchFamily="50" charset="-128"/>
                          <a:ea typeface="Meiryo UI" panose="020B0604030504040204" pitchFamily="50" charset="-128"/>
                        </a:rPr>
                        <a:t>●事業計画</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・中学校内居場所</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週２回</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・体験活動</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月１～２回</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・活動発表会</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年１回</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・専門職研修</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月１回</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・相談窓口</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月４回</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・シンポジウムの開催</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年１回</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＜団体のこれまでの取組等＞</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大阪市子ども自立アシスト事業の受託。居宅介護支援、児童発達支援、放課後等デイサービス等の運営。</a:t>
                      </a:r>
                      <a:r>
                        <a:rPr kumimoji="1" lang="ja-JP" altLang="en-US" sz="1200" dirty="0">
                          <a:solidFill>
                            <a:schemeClr val="tx1"/>
                          </a:solidFill>
                          <a:latin typeface="Meiryo UI" panose="020B0604030504040204" pitchFamily="50" charset="-128"/>
                          <a:ea typeface="Meiryo UI" panose="020B0604030504040204" pitchFamily="50" charset="-128"/>
                        </a:rPr>
                        <a:t>また、自主事業でフリースクールや子ども食堂を運営し、受託事業などと共にさまざまな課題を抱える子どもたちの支援に取り組む。</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https://www.kmrb.jp/</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2724534014"/>
                  </a:ext>
                </a:extLst>
              </a:tr>
            </a:tbl>
          </a:graphicData>
        </a:graphic>
      </p:graphicFrame>
    </p:spTree>
    <p:extLst>
      <p:ext uri="{BB962C8B-B14F-4D97-AF65-F5344CB8AC3E}">
        <p14:creationId xmlns:p14="http://schemas.microsoft.com/office/powerpoint/2010/main" val="2956015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1AB276E-F6E4-4066-A5EF-AFE8715ADEC6}"/>
              </a:ext>
            </a:extLst>
          </p:cNvPr>
          <p:cNvSpPr/>
          <p:nvPr/>
        </p:nvSpPr>
        <p:spPr>
          <a:xfrm>
            <a:off x="0" y="-3865"/>
            <a:ext cx="12192000" cy="5616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令和５年度　大阪府福祉基金　地域福祉推進助成</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施策推進公募型事業</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p>
          <a:p>
            <a:pPr algn="ctr" defTabSz="457200"/>
            <a:r>
              <a:rPr lang="ja-JP" altLang="en-US" sz="2400" dirty="0">
                <a:solidFill>
                  <a:prstClr val="white"/>
                </a:solidFill>
                <a:latin typeface="UD デジタル 教科書体 NP-B" panose="02020700000000000000" pitchFamily="18" charset="-128"/>
                <a:ea typeface="UD デジタル 教科書体 NP-B" panose="02020700000000000000" pitchFamily="18" charset="-128"/>
              </a:rPr>
              <a:t>地域におけるヤングケアラー支援のモデル事業③</a:t>
            </a:r>
          </a:p>
        </p:txBody>
      </p:sp>
      <p:sp>
        <p:nvSpPr>
          <p:cNvPr id="11" name="スライド番号プレースホルダー 10"/>
          <p:cNvSpPr>
            <a:spLocks noGrp="1"/>
          </p:cNvSpPr>
          <p:nvPr>
            <p:ph type="sldNum" sz="quarter" idx="12"/>
          </p:nvPr>
        </p:nvSpPr>
        <p:spPr>
          <a:xfrm>
            <a:off x="9448800" y="6484121"/>
            <a:ext cx="2743200" cy="365125"/>
          </a:xfrm>
        </p:spPr>
        <p:txBody>
          <a:bodyPr/>
          <a:lstStyle/>
          <a:p>
            <a:fld id="{18352203-3507-4648-BBCB-DAE1263FFDD0}" type="slidenum">
              <a:rPr kumimoji="1" lang="ja-JP" altLang="en-US" sz="1400" smtClean="0">
                <a:latin typeface="UD デジタル 教科書体 NK-B" panose="02020700000000000000" pitchFamily="18" charset="-128"/>
                <a:ea typeface="UD デジタル 教科書体 NK-B" panose="02020700000000000000" pitchFamily="18" charset="-128"/>
              </a:rPr>
              <a:t>3</a:t>
            </a:fld>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sp>
        <p:nvSpPr>
          <p:cNvPr id="12" name="正方形/長方形 11">
            <a:extLst>
              <a:ext uri="{FF2B5EF4-FFF2-40B4-BE49-F238E27FC236}">
                <a16:creationId xmlns:a16="http://schemas.microsoft.com/office/drawing/2014/main" id="{81AB276E-F6E4-4066-A5EF-AFE8715ADEC6}"/>
              </a:ext>
            </a:extLst>
          </p:cNvPr>
          <p:cNvSpPr/>
          <p:nvPr/>
        </p:nvSpPr>
        <p:spPr>
          <a:xfrm>
            <a:off x="0" y="0"/>
            <a:ext cx="12192000" cy="60925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令和６年度　大阪府福祉基金　地域福祉推進助成</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施策推進公募型事業</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p>
          <a:p>
            <a:pPr algn="ctr" defTabSz="457200"/>
            <a:r>
              <a:rPr lang="ja-JP" altLang="en-US" sz="2400" dirty="0">
                <a:solidFill>
                  <a:prstClr val="white"/>
                </a:solidFill>
                <a:latin typeface="UD デジタル 教科書体 NP-B" panose="02020700000000000000" pitchFamily="18" charset="-128"/>
                <a:ea typeface="UD デジタル 教科書体 NP-B" panose="02020700000000000000" pitchFamily="18" charset="-128"/>
              </a:rPr>
              <a:t>地域におけるヤングケアラー支援のモデル事業③</a:t>
            </a:r>
          </a:p>
        </p:txBody>
      </p:sp>
      <p:graphicFrame>
        <p:nvGraphicFramePr>
          <p:cNvPr id="8" name="表 4">
            <a:extLst>
              <a:ext uri="{FF2B5EF4-FFF2-40B4-BE49-F238E27FC236}">
                <a16:creationId xmlns:a16="http://schemas.microsoft.com/office/drawing/2014/main" id="{63790EF1-A8DA-47A2-827C-78BFF07195D9}"/>
              </a:ext>
            </a:extLst>
          </p:cNvPr>
          <p:cNvGraphicFramePr>
            <a:graphicFrameLocks noGrp="1"/>
          </p:cNvGraphicFramePr>
          <p:nvPr>
            <p:extLst>
              <p:ext uri="{D42A27DB-BD31-4B8C-83A1-F6EECF244321}">
                <p14:modId xmlns:p14="http://schemas.microsoft.com/office/powerpoint/2010/main" val="2329706304"/>
              </p:ext>
            </p:extLst>
          </p:nvPr>
        </p:nvGraphicFramePr>
        <p:xfrm>
          <a:off x="169184" y="724083"/>
          <a:ext cx="11717999" cy="1904743"/>
        </p:xfrm>
        <a:graphic>
          <a:graphicData uri="http://schemas.openxmlformats.org/drawingml/2006/table">
            <a:tbl>
              <a:tblPr firstRow="1" bandRow="1">
                <a:tableStyleId>{5A111915-BE36-4E01-A7E5-04B1672EAD32}</a:tableStyleId>
              </a:tblPr>
              <a:tblGrid>
                <a:gridCol w="3478781">
                  <a:extLst>
                    <a:ext uri="{9D8B030D-6E8A-4147-A177-3AD203B41FA5}">
                      <a16:colId xmlns:a16="http://schemas.microsoft.com/office/drawing/2014/main" val="398361905"/>
                    </a:ext>
                  </a:extLst>
                </a:gridCol>
                <a:gridCol w="6591375">
                  <a:extLst>
                    <a:ext uri="{9D8B030D-6E8A-4147-A177-3AD203B41FA5}">
                      <a16:colId xmlns:a16="http://schemas.microsoft.com/office/drawing/2014/main" val="2229995516"/>
                    </a:ext>
                  </a:extLst>
                </a:gridCol>
                <a:gridCol w="1647843">
                  <a:extLst>
                    <a:ext uri="{9D8B030D-6E8A-4147-A177-3AD203B41FA5}">
                      <a16:colId xmlns:a16="http://schemas.microsoft.com/office/drawing/2014/main" val="1631665889"/>
                    </a:ext>
                  </a:extLst>
                </a:gridCol>
              </a:tblGrid>
              <a:tr h="301752">
                <a:tc>
                  <a:txBody>
                    <a:bodyPr/>
                    <a:lstStyle/>
                    <a:p>
                      <a:r>
                        <a:rPr kumimoji="1" lang="ja-JP" altLang="en-US" sz="1400" dirty="0">
                          <a:latin typeface="Meiryo UI" panose="020B0604030504040204" pitchFamily="50" charset="-128"/>
                          <a:ea typeface="Meiryo UI" panose="020B0604030504040204" pitchFamily="50" charset="-128"/>
                        </a:rPr>
                        <a:t>特定非営利活動法人　み・らいず</a:t>
                      </a:r>
                      <a:r>
                        <a:rPr kumimoji="1" lang="en-US" altLang="ja-JP" sz="1400" dirty="0">
                          <a:latin typeface="Meiryo UI" panose="020B0604030504040204" pitchFamily="50" charset="-128"/>
                          <a:ea typeface="Meiryo UI" panose="020B0604030504040204" pitchFamily="50" charset="-128"/>
                        </a:rPr>
                        <a:t>2</a:t>
                      </a:r>
                      <a:endParaRPr kumimoji="1" lang="ja-JP" altLang="en-US" sz="1400" dirty="0">
                        <a:latin typeface="Meiryo UI" panose="020B0604030504040204" pitchFamily="50" charset="-128"/>
                        <a:ea typeface="Meiryo UI" panose="020B0604030504040204" pitchFamily="50" charset="-128"/>
                      </a:endParaRPr>
                    </a:p>
                  </a:txBody>
                  <a:tcPr>
                    <a:lnL w="12700" cap="flat" cmpd="sng" algn="ctr">
                      <a:solidFill>
                        <a:srgbClr val="FF99CC"/>
                      </a:solidFill>
                      <a:prstDash val="solid"/>
                      <a:round/>
                      <a:headEnd type="none" w="med" len="med"/>
                      <a:tailEnd type="none" w="med" len="med"/>
                    </a:lnL>
                    <a:lnT w="12700" cap="flat" cmpd="sng" algn="ctr">
                      <a:solidFill>
                        <a:srgbClr val="FF99CC"/>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99CC"/>
                    </a:solidFill>
                  </a:tcPr>
                </a:tc>
                <a:tc>
                  <a:txBody>
                    <a:bodyPr/>
                    <a:lstStyle/>
                    <a:p>
                      <a:r>
                        <a:rPr kumimoji="1" lang="ja-JP" altLang="en-US" sz="1400" dirty="0">
                          <a:latin typeface="Meiryo UI" panose="020B0604030504040204" pitchFamily="50" charset="-128"/>
                          <a:ea typeface="Meiryo UI" panose="020B0604030504040204" pitchFamily="50" charset="-128"/>
                        </a:rPr>
                        <a:t>ヤングケアラーの子どもたちが「自分」を優先し社会参加できるプロジェクト</a:t>
                      </a:r>
                    </a:p>
                  </a:txBody>
                  <a:tcPr>
                    <a:lnT w="12700" cap="flat" cmpd="sng" algn="ctr">
                      <a:solidFill>
                        <a:srgbClr val="FF99CC"/>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99CC"/>
                    </a:solidFill>
                  </a:tcPr>
                </a:tc>
                <a:tc>
                  <a:txBody>
                    <a:bodyPr/>
                    <a:lstStyle/>
                    <a:p>
                      <a:r>
                        <a:rPr kumimoji="1" lang="en-US" altLang="ja-JP" sz="1400" dirty="0">
                          <a:latin typeface="Meiryo UI" panose="020B0604030504040204" pitchFamily="50" charset="-128"/>
                          <a:ea typeface="Meiryo UI" panose="020B0604030504040204" pitchFamily="50" charset="-128"/>
                        </a:rPr>
                        <a:t>5,000,000 </a:t>
                      </a:r>
                      <a:r>
                        <a:rPr kumimoji="1" lang="ja-JP" altLang="en-US" sz="1400" dirty="0">
                          <a:latin typeface="Meiryo UI" panose="020B0604030504040204" pitchFamily="50" charset="-128"/>
                          <a:ea typeface="Meiryo UI" panose="020B0604030504040204" pitchFamily="50" charset="-128"/>
                        </a:rPr>
                        <a:t>円</a:t>
                      </a:r>
                      <a:endParaRPr kumimoji="1" lang="en-US" altLang="ja-JP" sz="1400" dirty="0">
                        <a:latin typeface="Meiryo UI" panose="020B0604030504040204" pitchFamily="50" charset="-128"/>
                        <a:ea typeface="Meiryo UI" panose="020B0604030504040204" pitchFamily="50" charset="-128"/>
                      </a:endParaRPr>
                    </a:p>
                  </a:txBody>
                  <a:tcPr>
                    <a:lnR w="12700" cap="flat" cmpd="sng" algn="ctr">
                      <a:solidFill>
                        <a:srgbClr val="FF99CC"/>
                      </a:solidFill>
                      <a:prstDash val="solid"/>
                      <a:round/>
                      <a:headEnd type="none" w="med" len="med"/>
                      <a:tailEnd type="none" w="med" len="med"/>
                    </a:lnR>
                    <a:lnT w="12700" cap="flat" cmpd="sng" algn="ctr">
                      <a:solidFill>
                        <a:srgbClr val="FF99CC"/>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F99CC"/>
                    </a:solidFill>
                  </a:tcPr>
                </a:tc>
                <a:extLst>
                  <a:ext uri="{0D108BD9-81ED-4DB2-BD59-A6C34878D82A}">
                    <a16:rowId xmlns:a16="http://schemas.microsoft.com/office/drawing/2014/main" val="2701791969"/>
                  </a:ext>
                </a:extLst>
              </a:tr>
              <a:tr h="1599943">
                <a:tc gridSpan="3">
                  <a:txBody>
                    <a:bodyPr/>
                    <a:lstStyle/>
                    <a:p>
                      <a:r>
                        <a:rPr kumimoji="1" lang="ja-JP" altLang="en-US" sz="1200" dirty="0">
                          <a:latin typeface="Meiryo UI" panose="020B0604030504040204" pitchFamily="50" charset="-128"/>
                          <a:ea typeface="Meiryo UI" panose="020B0604030504040204" pitchFamily="50" charset="-128"/>
                        </a:rPr>
                        <a:t>●事業計画</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・啓発</a:t>
                      </a:r>
                      <a:r>
                        <a:rPr kumimoji="1" lang="zh-CN" altLang="en-US" sz="1200" dirty="0">
                          <a:latin typeface="Meiryo UI" panose="020B0604030504040204" pitchFamily="50" charset="-128"/>
                          <a:ea typeface="Meiryo UI" panose="020B0604030504040204" pitchFamily="50" charset="-128"/>
                        </a:rPr>
                        <a:t>（実践報告会）</a:t>
                      </a:r>
                      <a:r>
                        <a:rPr kumimoji="1" lang="ja-JP" altLang="en-US" sz="1200" dirty="0">
                          <a:latin typeface="Meiryo UI" panose="020B0604030504040204" pitchFamily="50" charset="-128"/>
                          <a:ea typeface="Meiryo UI" panose="020B0604030504040204" pitchFamily="50" charset="-128"/>
                        </a:rPr>
                        <a:t>の開催（年１回）　・調理や食事を通じた体験学習、相談の機会の提供（自分時間プロジェクト　月４回程度）</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・仲間たちと協力し、やってみたいことを企画、実践し、自信を回復する機会の提供（チャレンジプロジェクト　月４回程度</a:t>
                      </a:r>
                      <a:r>
                        <a:rPr kumimoji="1" lang="en-US" altLang="ja-JP" sz="12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　・多様な職種の話を聞き、将来を考える機会の提供（あきらめずにチャレンジしていいよプロジェクト　５回）　・地域連携担当の配置（週１回）</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・働くイメージや意欲を⾼めるため、実際にボランティア活動や仕事体験ができる機会の提供（しごとチャレンジプロジェクト　４０回程度）</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＜団体のこれまでの取組等＞</a:t>
                      </a:r>
                      <a:endParaRPr kumimoji="1" lang="en-US" altLang="ja-JP" sz="1200" dirty="0">
                        <a:latin typeface="Meiryo UI" panose="020B0604030504040204" pitchFamily="50" charset="-128"/>
                        <a:ea typeface="Meiryo UI" panose="020B0604030504040204" pitchFamily="50" charset="-128"/>
                      </a:endParaRPr>
                    </a:p>
                    <a:p>
                      <a:r>
                        <a:rPr kumimoji="1" lang="ja-JP" altLang="en-US" sz="1200" spc="-110" baseline="0" dirty="0">
                          <a:solidFill>
                            <a:schemeClr val="tx1"/>
                          </a:solidFill>
                          <a:latin typeface="Meiryo UI" panose="020B0604030504040204" pitchFamily="50" charset="-128"/>
                          <a:ea typeface="Meiryo UI" panose="020B0604030504040204" pitchFamily="50" charset="-128"/>
                        </a:rPr>
                        <a:t>堺市ユースサポートセンターの受託。計画相談支援、居宅介護、放課後等デイサービス、就労移行支援等の運営。日本財団の助成により子ども第三の居場所等を運営。</a:t>
                      </a:r>
                      <a:endParaRPr kumimoji="1" lang="en-US" altLang="ja-JP" sz="1200" spc="-110"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https://me-rise.com/</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rgbClr val="FF99CC"/>
                      </a:solidFill>
                      <a:prstDash val="solid"/>
                      <a:round/>
                      <a:headEnd type="none" w="med" len="med"/>
                      <a:tailEnd type="none" w="med" len="med"/>
                    </a:lnL>
                    <a:lnR w="12700" cap="flat" cmpd="sng" algn="ctr">
                      <a:solidFill>
                        <a:srgbClr val="FF99CC"/>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rgbClr val="FF99CC"/>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2724534014"/>
                  </a:ext>
                </a:extLst>
              </a:tr>
            </a:tbl>
          </a:graphicData>
        </a:graphic>
      </p:graphicFrame>
      <p:graphicFrame>
        <p:nvGraphicFramePr>
          <p:cNvPr id="13" name="表 4">
            <a:extLst>
              <a:ext uri="{FF2B5EF4-FFF2-40B4-BE49-F238E27FC236}">
                <a16:creationId xmlns:a16="http://schemas.microsoft.com/office/drawing/2014/main" id="{F13A53B7-98B4-4F27-AE7C-7B8905EDE536}"/>
              </a:ext>
            </a:extLst>
          </p:cNvPr>
          <p:cNvGraphicFramePr>
            <a:graphicFrameLocks noGrp="1"/>
          </p:cNvGraphicFramePr>
          <p:nvPr>
            <p:extLst>
              <p:ext uri="{D42A27DB-BD31-4B8C-83A1-F6EECF244321}">
                <p14:modId xmlns:p14="http://schemas.microsoft.com/office/powerpoint/2010/main" val="2590251430"/>
              </p:ext>
            </p:extLst>
          </p:nvPr>
        </p:nvGraphicFramePr>
        <p:xfrm>
          <a:off x="169183" y="2729450"/>
          <a:ext cx="11717999" cy="1883144"/>
        </p:xfrm>
        <a:graphic>
          <a:graphicData uri="http://schemas.openxmlformats.org/drawingml/2006/table">
            <a:tbl>
              <a:tblPr firstRow="1" bandRow="1">
                <a:tableStyleId>{912C8C85-51F0-491E-9774-3900AFEF0FD7}</a:tableStyleId>
              </a:tblPr>
              <a:tblGrid>
                <a:gridCol w="3478781">
                  <a:extLst>
                    <a:ext uri="{9D8B030D-6E8A-4147-A177-3AD203B41FA5}">
                      <a16:colId xmlns:a16="http://schemas.microsoft.com/office/drawing/2014/main" val="398361905"/>
                    </a:ext>
                  </a:extLst>
                </a:gridCol>
                <a:gridCol w="6591375">
                  <a:extLst>
                    <a:ext uri="{9D8B030D-6E8A-4147-A177-3AD203B41FA5}">
                      <a16:colId xmlns:a16="http://schemas.microsoft.com/office/drawing/2014/main" val="2229995516"/>
                    </a:ext>
                  </a:extLst>
                </a:gridCol>
                <a:gridCol w="1647843">
                  <a:extLst>
                    <a:ext uri="{9D8B030D-6E8A-4147-A177-3AD203B41FA5}">
                      <a16:colId xmlns:a16="http://schemas.microsoft.com/office/drawing/2014/main" val="1631665889"/>
                    </a:ext>
                  </a:extLst>
                </a:gridCol>
              </a:tblGrid>
              <a:tr h="328664">
                <a:tc>
                  <a:txBody>
                    <a:bodyPr/>
                    <a:lstStyle/>
                    <a:p>
                      <a:pPr>
                        <a:lnSpc>
                          <a:spcPct val="100000"/>
                        </a:lnSpc>
                      </a:pPr>
                      <a:r>
                        <a:rPr kumimoji="1" lang="ja-JP" altLang="en-US" sz="1400" dirty="0">
                          <a:latin typeface="Meiryo UI" panose="020B0604030504040204" pitchFamily="50" charset="-128"/>
                          <a:ea typeface="Meiryo UI" panose="020B0604030504040204" pitchFamily="50" charset="-128"/>
                        </a:rPr>
                        <a:t>特定非営利活動法人　ふうせんの会</a:t>
                      </a: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nSpc>
                          <a:spcPct val="100000"/>
                        </a:lnSpc>
                      </a:pPr>
                      <a:r>
                        <a:rPr kumimoji="1" lang="ja-JP" altLang="en-US" sz="1400" dirty="0">
                          <a:latin typeface="Meiryo UI" panose="020B0604030504040204" pitchFamily="50" charset="-128"/>
                          <a:ea typeface="Meiryo UI" panose="020B0604030504040204" pitchFamily="50" charset="-128"/>
                        </a:rPr>
                        <a:t>ヤングケアラーのレジリエンスを高める支援モデル事業</a:t>
                      </a: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r>
                        <a:rPr kumimoji="1" lang="en-US" altLang="ja-JP" sz="1400" dirty="0">
                          <a:latin typeface="Meiryo UI" panose="020B0604030504040204" pitchFamily="50" charset="-128"/>
                          <a:ea typeface="Meiryo UI" panose="020B0604030504040204" pitchFamily="50" charset="-128"/>
                        </a:rPr>
                        <a:t>5,000,000 </a:t>
                      </a:r>
                      <a:r>
                        <a:rPr kumimoji="1" lang="ja-JP" altLang="en-US" sz="1400" dirty="0">
                          <a:latin typeface="Meiryo UI" panose="020B0604030504040204" pitchFamily="50" charset="-128"/>
                          <a:ea typeface="Meiryo UI" panose="020B0604030504040204" pitchFamily="50" charset="-128"/>
                        </a:rPr>
                        <a:t>円</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2701791969"/>
                  </a:ext>
                </a:extLst>
              </a:tr>
              <a:tr h="1352610">
                <a:tc gridSpan="3">
                  <a:txBody>
                    <a:bodyPr/>
                    <a:lstStyle/>
                    <a:p>
                      <a:pPr>
                        <a:lnSpc>
                          <a:spcPct val="100000"/>
                        </a:lnSpc>
                      </a:pPr>
                      <a:r>
                        <a:rPr kumimoji="1" lang="ja-JP" altLang="en-US" sz="1200" dirty="0">
                          <a:latin typeface="Meiryo UI" panose="020B0604030504040204" pitchFamily="50" charset="-128"/>
                          <a:ea typeface="Meiryo UI" panose="020B0604030504040204" pitchFamily="50" charset="-128"/>
                        </a:rPr>
                        <a:t>●事業計画</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ja-JP" altLang="en-US" sz="1200" dirty="0">
                          <a:latin typeface="Meiryo UI" panose="020B0604030504040204" pitchFamily="50" charset="-128"/>
                          <a:ea typeface="Meiryo UI" panose="020B0604030504040204" pitchFamily="50" charset="-128"/>
                        </a:rPr>
                        <a:t>　・つどい（ﾊｲﾌﾞﾘｯﾄ）・ふうせんカフェ（オンライン）の開催（各年６回）・ピアサポーター研修の実施（年２回）</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ja-JP" altLang="en-US" sz="1200" dirty="0">
                          <a:latin typeface="Meiryo UI" panose="020B0604030504040204" pitchFamily="50" charset="-128"/>
                          <a:ea typeface="Meiryo UI" panose="020B0604030504040204" pitchFamily="50" charset="-128"/>
                        </a:rPr>
                        <a:t>　・大阪府域のヤングケアラー・若者ケアラーおよび支援者を対象とした相談支援として相談窓口の設置、ピアスタッフと専門職による相談対応</a:t>
                      </a:r>
                    </a:p>
                    <a:p>
                      <a:pPr>
                        <a:lnSpc>
                          <a:spcPct val="100000"/>
                        </a:lnSpc>
                      </a:pPr>
                      <a:r>
                        <a:rPr kumimoji="1" lang="ja-JP" altLang="en-US" sz="1200" dirty="0">
                          <a:latin typeface="Meiryo UI" panose="020B0604030504040204" pitchFamily="50" charset="-128"/>
                          <a:ea typeface="Meiryo UI" panose="020B0604030504040204" pitchFamily="50" charset="-128"/>
                        </a:rPr>
                        <a:t>　・啓発活動としてヤングケアラーを知るセッションの開催（月１回）及びひらかた社協ふくしフェスティバルへの参加（年</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回）</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ja-JP" altLang="en-US" sz="1200" dirty="0">
                          <a:latin typeface="Meiryo UI" panose="020B0604030504040204" pitchFamily="50" charset="-128"/>
                          <a:ea typeface="Meiryo UI" panose="020B0604030504040204" pitchFamily="50" charset="-128"/>
                        </a:rPr>
                        <a:t>＜団体のこれまでの取組等＞</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ヤングケアラーの当事者の会として、ヤングケアラーのピアサポートや啓発活動、関係団体との交流・連携などを実施。大阪市ヤングケアラー寄り添い型相談支援事業受託。大阪府教育庁「課題を抱える生徒フォローアップ事業」を受託し府立高校２校で高校内居場所カフェを実施。</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hlinkClick r:id="rId3"/>
                        </a:rPr>
                        <a:t>https://ycballoon.org/index.html</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lnB w="12700" cap="flat" cmpd="sng" algn="ctr">
                      <a:solidFill>
                        <a:schemeClr val="accent6"/>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2724534014"/>
                  </a:ext>
                </a:extLst>
              </a:tr>
            </a:tbl>
          </a:graphicData>
        </a:graphic>
      </p:graphicFrame>
      <p:graphicFrame>
        <p:nvGraphicFramePr>
          <p:cNvPr id="14" name="表 4">
            <a:extLst>
              <a:ext uri="{FF2B5EF4-FFF2-40B4-BE49-F238E27FC236}">
                <a16:creationId xmlns:a16="http://schemas.microsoft.com/office/drawing/2014/main" id="{EC302ED9-FBFB-48DD-840D-B2DCC9F5A424}"/>
              </a:ext>
            </a:extLst>
          </p:cNvPr>
          <p:cNvGraphicFramePr>
            <a:graphicFrameLocks noGrp="1"/>
          </p:cNvGraphicFramePr>
          <p:nvPr>
            <p:extLst>
              <p:ext uri="{D42A27DB-BD31-4B8C-83A1-F6EECF244321}">
                <p14:modId xmlns:p14="http://schemas.microsoft.com/office/powerpoint/2010/main" val="2877659376"/>
              </p:ext>
            </p:extLst>
          </p:nvPr>
        </p:nvGraphicFramePr>
        <p:xfrm>
          <a:off x="169182" y="4713218"/>
          <a:ext cx="11718000" cy="2095923"/>
        </p:xfrm>
        <a:graphic>
          <a:graphicData uri="http://schemas.openxmlformats.org/drawingml/2006/table">
            <a:tbl>
              <a:tblPr firstRow="1" bandRow="1">
                <a:tableStyleId>{72833802-FEF1-4C79-8D5D-14CF1EAF98D9}</a:tableStyleId>
              </a:tblPr>
              <a:tblGrid>
                <a:gridCol w="3478781">
                  <a:extLst>
                    <a:ext uri="{9D8B030D-6E8A-4147-A177-3AD203B41FA5}">
                      <a16:colId xmlns:a16="http://schemas.microsoft.com/office/drawing/2014/main" val="398361905"/>
                    </a:ext>
                  </a:extLst>
                </a:gridCol>
                <a:gridCol w="6591375">
                  <a:extLst>
                    <a:ext uri="{9D8B030D-6E8A-4147-A177-3AD203B41FA5}">
                      <a16:colId xmlns:a16="http://schemas.microsoft.com/office/drawing/2014/main" val="2229995516"/>
                    </a:ext>
                  </a:extLst>
                </a:gridCol>
                <a:gridCol w="1647844">
                  <a:extLst>
                    <a:ext uri="{9D8B030D-6E8A-4147-A177-3AD203B41FA5}">
                      <a16:colId xmlns:a16="http://schemas.microsoft.com/office/drawing/2014/main" val="1631665889"/>
                    </a:ext>
                  </a:extLst>
                </a:gridCol>
              </a:tblGrid>
              <a:tr h="603590">
                <a:tc>
                  <a:txBody>
                    <a:bodyPr/>
                    <a:lstStyle/>
                    <a:p>
                      <a:r>
                        <a:rPr kumimoji="1" lang="ja-JP" altLang="en-US" sz="1400" dirty="0">
                          <a:latin typeface="Meiryo UI" panose="020B0604030504040204" pitchFamily="50" charset="-128"/>
                          <a:ea typeface="Meiryo UI" panose="020B0604030504040204" pitchFamily="50" charset="-128"/>
                        </a:rPr>
                        <a:t>特定非営利活動法人　子ども・若もの支援ネットワークおおさか</a:t>
                      </a:r>
                    </a:p>
                  </a:txBody>
                  <a:tcPr>
                    <a:solidFill>
                      <a:srgbClr val="FAEB26"/>
                    </a:solidFill>
                  </a:tcPr>
                </a:tc>
                <a:tc>
                  <a:txBody>
                    <a:bodyPr/>
                    <a:lstStyle/>
                    <a:p>
                      <a:r>
                        <a:rPr kumimoji="1" lang="ja-JP" altLang="en-US" sz="1400" dirty="0">
                          <a:latin typeface="Meiryo UI" panose="020B0604030504040204" pitchFamily="50" charset="-128"/>
                          <a:ea typeface="Meiryo UI" panose="020B0604030504040204" pitchFamily="50" charset="-128"/>
                        </a:rPr>
                        <a:t>ひとりじゃない！ヤングケアラーの居場所と相談をもっと身近に</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～高等学校内に居場所と相談ブースを開設～</a:t>
                      </a:r>
                    </a:p>
                  </a:txBody>
                  <a:tcPr>
                    <a:solidFill>
                      <a:srgbClr val="FAEB26"/>
                    </a:solidFill>
                  </a:tcPr>
                </a:tc>
                <a:tc>
                  <a:txBody>
                    <a:bodyPr/>
                    <a:lstStyle/>
                    <a:p>
                      <a:r>
                        <a:rPr kumimoji="1" lang="en-US" altLang="ja-JP" sz="1400" dirty="0">
                          <a:latin typeface="Meiryo UI" panose="020B0604030504040204" pitchFamily="50" charset="-128"/>
                          <a:ea typeface="Meiryo UI" panose="020B0604030504040204" pitchFamily="50" charset="-128"/>
                        </a:rPr>
                        <a:t>4,949,000 </a:t>
                      </a:r>
                      <a:r>
                        <a:rPr kumimoji="1" lang="ja-JP" altLang="en-US" sz="1400" dirty="0">
                          <a:latin typeface="Meiryo UI" panose="020B0604030504040204" pitchFamily="50" charset="-128"/>
                          <a:ea typeface="Meiryo UI" panose="020B0604030504040204" pitchFamily="50" charset="-128"/>
                        </a:rPr>
                        <a:t>円</a:t>
                      </a:r>
                      <a:endParaRPr kumimoji="1" lang="en-US" altLang="ja-JP" sz="1400" dirty="0">
                        <a:latin typeface="Meiryo UI" panose="020B0604030504040204" pitchFamily="50" charset="-128"/>
                        <a:ea typeface="Meiryo UI" panose="020B0604030504040204" pitchFamily="50" charset="-128"/>
                      </a:endParaRPr>
                    </a:p>
                  </a:txBody>
                  <a:tcPr>
                    <a:solidFill>
                      <a:srgbClr val="FAEB26"/>
                    </a:solidFill>
                  </a:tcPr>
                </a:tc>
                <a:extLst>
                  <a:ext uri="{0D108BD9-81ED-4DB2-BD59-A6C34878D82A}">
                    <a16:rowId xmlns:a16="http://schemas.microsoft.com/office/drawing/2014/main" val="2701791969"/>
                  </a:ext>
                </a:extLst>
              </a:tr>
              <a:tr h="1492333">
                <a:tc gridSpan="3">
                  <a:txBody>
                    <a:bodyPr/>
                    <a:lstStyle/>
                    <a:p>
                      <a:r>
                        <a:rPr kumimoji="1" lang="ja-JP" altLang="en-US" sz="1200" dirty="0">
                          <a:latin typeface="Meiryo UI" panose="020B0604030504040204" pitchFamily="50" charset="-128"/>
                          <a:ea typeface="Meiryo UI" panose="020B0604030504040204" pitchFamily="50" charset="-128"/>
                        </a:rPr>
                        <a:t>●事業計画</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・ヤングケアラー及び元ヤングケアラーの声を届け、ヤングケアラー認知度向上に繋がるフォーラムの開催（年１回）・ヤングケアラー当事者及び関係者に対する相談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支援活動として、相談窓口の設置、家庭訪問、面談、</a:t>
                      </a:r>
                      <a:r>
                        <a:rPr kumimoji="1" lang="en-US" altLang="ja-JP" sz="1200" dirty="0">
                          <a:latin typeface="Meiryo UI" panose="020B0604030504040204" pitchFamily="50" charset="-128"/>
                          <a:ea typeface="Meiryo UI" panose="020B0604030504040204" pitchFamily="50" charset="-128"/>
                        </a:rPr>
                        <a:t>SNS</a:t>
                      </a:r>
                      <a:r>
                        <a:rPr kumimoji="1" lang="ja-JP" altLang="en-US" sz="1200" dirty="0">
                          <a:latin typeface="Meiryo UI" panose="020B0604030504040204" pitchFamily="50" charset="-128"/>
                          <a:ea typeface="Meiryo UI" panose="020B0604030504040204" pitchFamily="50" charset="-128"/>
                        </a:rPr>
                        <a:t>相談等　・高校内等における居場所支援＆個別相談　・関係者（教職員、</a:t>
                      </a:r>
                      <a:r>
                        <a:rPr kumimoji="1" lang="en-US" altLang="ja-JP" sz="1200" dirty="0">
                          <a:latin typeface="Meiryo UI" panose="020B0604030504040204" pitchFamily="50" charset="-128"/>
                          <a:ea typeface="Meiryo UI" panose="020B0604030504040204" pitchFamily="50" charset="-128"/>
                        </a:rPr>
                        <a:t>SSW</a:t>
                      </a:r>
                      <a:r>
                        <a:rPr kumimoji="1" lang="ja-JP" altLang="en-US" sz="1200" dirty="0" err="1">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SC</a:t>
                      </a:r>
                      <a:r>
                        <a:rPr kumimoji="1" lang="ja-JP" altLang="en-US" sz="1200" dirty="0">
                          <a:latin typeface="Meiryo UI" panose="020B0604030504040204" pitchFamily="50" charset="-128"/>
                          <a:ea typeface="Meiryo UI" panose="020B0604030504040204" pitchFamily="50" charset="-128"/>
                        </a:rPr>
                        <a:t>）等と情報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交換やケース会議を定期的に実施</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＜団体のこれまでの取組等＞</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大阪府教育庁「課題を抱える生徒フォローアップ事業」、河内長野市生活困窮者世帯等の子どもの学習・生活支援事業、富田林市ひきこもり相談窓口等の受託。</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https://nw-osaka.com/</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2724534014"/>
                  </a:ext>
                </a:extLst>
              </a:tr>
            </a:tbl>
          </a:graphicData>
        </a:graphic>
      </p:graphicFrame>
    </p:spTree>
    <p:extLst>
      <p:ext uri="{BB962C8B-B14F-4D97-AF65-F5344CB8AC3E}">
        <p14:creationId xmlns:p14="http://schemas.microsoft.com/office/powerpoint/2010/main" val="408156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1AB276E-F6E4-4066-A5EF-AFE8715ADEC6}"/>
              </a:ext>
            </a:extLst>
          </p:cNvPr>
          <p:cNvSpPr/>
          <p:nvPr/>
        </p:nvSpPr>
        <p:spPr>
          <a:xfrm>
            <a:off x="0" y="-3865"/>
            <a:ext cx="12192000" cy="5616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令和５年度　大阪府福祉基金　地域福祉推進助成</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施策推進公募型事業</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p>
          <a:p>
            <a:pPr algn="ctr" defTabSz="457200"/>
            <a:r>
              <a:rPr lang="ja-JP" altLang="en-US" sz="2400" dirty="0">
                <a:solidFill>
                  <a:prstClr val="white"/>
                </a:solidFill>
                <a:latin typeface="UD デジタル 教科書体 NP-B" panose="02020700000000000000" pitchFamily="18" charset="-128"/>
                <a:ea typeface="UD デジタル 教科書体 NP-B" panose="02020700000000000000" pitchFamily="18" charset="-128"/>
              </a:rPr>
              <a:t>地域におけるヤングケアラー支援のモデル事業④</a:t>
            </a:r>
          </a:p>
        </p:txBody>
      </p:sp>
      <p:graphicFrame>
        <p:nvGraphicFramePr>
          <p:cNvPr id="9" name="表 4">
            <a:extLst>
              <a:ext uri="{FF2B5EF4-FFF2-40B4-BE49-F238E27FC236}">
                <a16:creationId xmlns:a16="http://schemas.microsoft.com/office/drawing/2014/main" id="{0D1D1AFB-0EC3-4FC1-A8FF-16A5154A1D5B}"/>
              </a:ext>
            </a:extLst>
          </p:cNvPr>
          <p:cNvGraphicFramePr>
            <a:graphicFrameLocks noGrp="1"/>
          </p:cNvGraphicFramePr>
          <p:nvPr>
            <p:extLst>
              <p:ext uri="{D42A27DB-BD31-4B8C-83A1-F6EECF244321}">
                <p14:modId xmlns:p14="http://schemas.microsoft.com/office/powerpoint/2010/main" val="3892969431"/>
              </p:ext>
            </p:extLst>
          </p:nvPr>
        </p:nvGraphicFramePr>
        <p:xfrm>
          <a:off x="237000" y="787934"/>
          <a:ext cx="11592462" cy="1964415"/>
        </p:xfrm>
        <a:graphic>
          <a:graphicData uri="http://schemas.openxmlformats.org/drawingml/2006/table">
            <a:tbl>
              <a:tblPr firstRow="1" bandRow="1">
                <a:tableStyleId>{912C8C85-51F0-491E-9774-3900AFEF0FD7}</a:tableStyleId>
              </a:tblPr>
              <a:tblGrid>
                <a:gridCol w="3441512">
                  <a:extLst>
                    <a:ext uri="{9D8B030D-6E8A-4147-A177-3AD203B41FA5}">
                      <a16:colId xmlns:a16="http://schemas.microsoft.com/office/drawing/2014/main" val="398361905"/>
                    </a:ext>
                  </a:extLst>
                </a:gridCol>
                <a:gridCol w="6520760">
                  <a:extLst>
                    <a:ext uri="{9D8B030D-6E8A-4147-A177-3AD203B41FA5}">
                      <a16:colId xmlns:a16="http://schemas.microsoft.com/office/drawing/2014/main" val="2229995516"/>
                    </a:ext>
                  </a:extLst>
                </a:gridCol>
                <a:gridCol w="1630190">
                  <a:extLst>
                    <a:ext uri="{9D8B030D-6E8A-4147-A177-3AD203B41FA5}">
                      <a16:colId xmlns:a16="http://schemas.microsoft.com/office/drawing/2014/main" val="1631665889"/>
                    </a:ext>
                  </a:extLst>
                </a:gridCol>
              </a:tblGrid>
              <a:tr h="285795">
                <a:tc>
                  <a:txBody>
                    <a:bodyPr/>
                    <a:lstStyle/>
                    <a:p>
                      <a:pPr>
                        <a:lnSpc>
                          <a:spcPct val="100000"/>
                        </a:lnSpc>
                      </a:pPr>
                      <a:r>
                        <a:rPr kumimoji="1" lang="zh-CN" altLang="en-US" sz="1400" dirty="0">
                          <a:latin typeface="Meiryo UI" panose="020B0604030504040204" pitchFamily="50" charset="-128"/>
                          <a:ea typeface="Meiryo UI" panose="020B0604030504040204" pitchFamily="50" charset="-128"/>
                        </a:rPr>
                        <a:t>社会福祉法人　大阪福祉会</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nSpc>
                          <a:spcPct val="100000"/>
                        </a:lnSpc>
                      </a:pP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ハピネス</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ヤングケアラー支援事業</a:t>
                      </a:r>
                    </a:p>
                  </a:txBody>
                  <a:tcPr>
                    <a:lnL w="12700"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r>
                        <a:rPr kumimoji="1" lang="en-US" altLang="ja-JP" sz="1400" dirty="0">
                          <a:latin typeface="Meiryo UI" panose="020B0604030504040204" pitchFamily="50" charset="-128"/>
                          <a:ea typeface="Meiryo UI" panose="020B0604030504040204" pitchFamily="50" charset="-128"/>
                        </a:rPr>
                        <a:t>5,000,000 </a:t>
                      </a:r>
                      <a:r>
                        <a:rPr kumimoji="1" lang="ja-JP" altLang="en-US" sz="1400" dirty="0">
                          <a:latin typeface="Meiryo UI" panose="020B0604030504040204" pitchFamily="50" charset="-128"/>
                          <a:ea typeface="Meiryo UI" panose="020B0604030504040204" pitchFamily="50" charset="-128"/>
                        </a:rPr>
                        <a:t>円</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6350" cap="flat" cmpd="sng" algn="ctr">
                      <a:noFill/>
                      <a:prstDash val="solid"/>
                      <a:miter lim="800000"/>
                    </a:lnR>
                    <a:lnT w="6350" cap="flat" cmpd="sng" algn="ctr">
                      <a:noFill/>
                      <a:prstDash val="solid"/>
                      <a:miter lim="800000"/>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2701791969"/>
                  </a:ext>
                </a:extLst>
              </a:tr>
              <a:tr h="1659615">
                <a:tc gridSpan="3">
                  <a:txBody>
                    <a:bodyPr/>
                    <a:lstStyle/>
                    <a:p>
                      <a:pPr>
                        <a:lnSpc>
                          <a:spcPct val="100000"/>
                        </a:lnSpc>
                      </a:pPr>
                      <a:r>
                        <a:rPr kumimoji="1" lang="ja-JP" altLang="en-US" sz="1200" dirty="0">
                          <a:latin typeface="Meiryo UI" panose="020B0604030504040204" pitchFamily="50" charset="-128"/>
                          <a:ea typeface="Meiryo UI" panose="020B0604030504040204" pitchFamily="50" charset="-128"/>
                        </a:rPr>
                        <a:t>●事業計画</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ja-JP" altLang="en-US" sz="1200" dirty="0">
                          <a:latin typeface="Meiryo UI" panose="020B0604030504040204" pitchFamily="50" charset="-128"/>
                          <a:ea typeface="Meiryo UI" panose="020B0604030504040204" pitchFamily="50" charset="-128"/>
                        </a:rPr>
                        <a:t>　・ヤングケアラーにならざるを得なかった背景を理解し、その原因を取り除くために社会福祉士や心理士、弁護士等が協働して課題解決を目指す。</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ja-JP" altLang="en-US" sz="1200" dirty="0">
                          <a:latin typeface="Meiryo UI" panose="020B0604030504040204" pitchFamily="50" charset="-128"/>
                          <a:ea typeface="Meiryo UI" panose="020B0604030504040204" pitchFamily="50" charset="-128"/>
                        </a:rPr>
                        <a:t>　・ヤングケアラー当事者や世帯が気軽に相談できる来所面談、電話・オンラインの相談窓口の設置</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ja-JP" altLang="en-US" sz="1200" dirty="0">
                          <a:latin typeface="Meiryo UI" panose="020B0604030504040204" pitchFamily="50" charset="-128"/>
                          <a:ea typeface="Meiryo UI" panose="020B0604030504040204" pitchFamily="50" charset="-128"/>
                        </a:rPr>
                        <a:t>　・学習支援、共同調理・食事、社会体験をする集いの場を設け、世帯支援へとつなげる</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ja-JP" altLang="en-US" sz="1200" dirty="0">
                          <a:latin typeface="Meiryo UI" panose="020B0604030504040204" pitchFamily="50" charset="-128"/>
                          <a:ea typeface="Meiryo UI" panose="020B0604030504040204" pitchFamily="50" charset="-128"/>
                        </a:rPr>
                        <a:t>　・元ヤングケアラー等を招いたセミナーの開催</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ja-JP" altLang="en-US" sz="1200" dirty="0">
                          <a:latin typeface="Meiryo UI" panose="020B0604030504040204" pitchFamily="50" charset="-128"/>
                          <a:ea typeface="Meiryo UI" panose="020B0604030504040204" pitchFamily="50" charset="-128"/>
                        </a:rPr>
                        <a:t>＜団体のこれまでの取組等＞</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母子生活支援施設「ハピネス・ハーク」等を運営。退所者へのアフターケアや行政や地域の小中学校等との連携の中で、支援の必要な子どもの発見やサポートを行う。</a:t>
                      </a:r>
                      <a:endParaRPr kumimoji="1" lang="en-US" altLang="ja-JP" sz="1200" dirty="0">
                        <a:latin typeface="Meiryo UI" panose="020B0604030504040204" pitchFamily="50" charset="-128"/>
                        <a:ea typeface="Meiryo UI" panose="020B0604030504040204" pitchFamily="50" charset="-128"/>
                      </a:endParaRPr>
                    </a:p>
                    <a:p>
                      <a:pPr>
                        <a:lnSpc>
                          <a:spcPct val="100000"/>
                        </a:lnSpc>
                      </a:pPr>
                      <a:r>
                        <a:rPr kumimoji="1" lang="en-US" altLang="ja-JP" sz="1200" dirty="0">
                          <a:latin typeface="Meiryo UI" panose="020B0604030504040204" pitchFamily="50" charset="-128"/>
                          <a:ea typeface="Meiryo UI" panose="020B0604030504040204" pitchFamily="50" charset="-128"/>
                        </a:rPr>
                        <a:t>http://osakafukushikai.or.jp/</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lnT>
                      <a:noFill/>
                    </a:lnT>
                  </a:tcPr>
                </a:tc>
                <a:tc hMerge="1">
                  <a:txBody>
                    <a:bodyPr/>
                    <a:lstStyle/>
                    <a:p>
                      <a:endParaRPr kumimoji="1" lang="ja-JP" altLang="en-US" dirty="0"/>
                    </a:p>
                  </a:txBody>
                  <a:tcPr>
                    <a:lnT>
                      <a:noFill/>
                    </a:lnT>
                  </a:tcPr>
                </a:tc>
                <a:extLst>
                  <a:ext uri="{0D108BD9-81ED-4DB2-BD59-A6C34878D82A}">
                    <a16:rowId xmlns:a16="http://schemas.microsoft.com/office/drawing/2014/main" val="2724534014"/>
                  </a:ext>
                </a:extLst>
              </a:tr>
            </a:tbl>
          </a:graphicData>
        </a:graphic>
      </p:graphicFrame>
      <p:sp>
        <p:nvSpPr>
          <p:cNvPr id="11" name="スライド番号プレースホルダー 10"/>
          <p:cNvSpPr>
            <a:spLocks noGrp="1"/>
          </p:cNvSpPr>
          <p:nvPr>
            <p:ph type="sldNum" sz="quarter" idx="12"/>
          </p:nvPr>
        </p:nvSpPr>
        <p:spPr>
          <a:xfrm>
            <a:off x="9448800" y="6484121"/>
            <a:ext cx="2743200" cy="365125"/>
          </a:xfrm>
        </p:spPr>
        <p:txBody>
          <a:bodyPr/>
          <a:lstStyle/>
          <a:p>
            <a:fld id="{18352203-3507-4648-BBCB-DAE1263FFDD0}" type="slidenum">
              <a:rPr kumimoji="1" lang="ja-JP" altLang="en-US" sz="1400" smtClean="0">
                <a:latin typeface="UD デジタル 教科書体 NK-B" panose="02020700000000000000" pitchFamily="18" charset="-128"/>
                <a:ea typeface="UD デジタル 教科書体 NK-B" panose="02020700000000000000" pitchFamily="18" charset="-128"/>
              </a:rPr>
              <a:t>4</a:t>
            </a:fld>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sp>
        <p:nvSpPr>
          <p:cNvPr id="8" name="正方形/長方形 7">
            <a:extLst>
              <a:ext uri="{FF2B5EF4-FFF2-40B4-BE49-F238E27FC236}">
                <a16:creationId xmlns:a16="http://schemas.microsoft.com/office/drawing/2014/main" id="{81AB276E-F6E4-4066-A5EF-AFE8715ADEC6}"/>
              </a:ext>
            </a:extLst>
          </p:cNvPr>
          <p:cNvSpPr/>
          <p:nvPr/>
        </p:nvSpPr>
        <p:spPr>
          <a:xfrm>
            <a:off x="0" y="0"/>
            <a:ext cx="12192000" cy="609251"/>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457200"/>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令和６年度　大阪府福祉基金　地域福祉推進助成</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r>
              <a:rPr lang="ja-JP" altLang="en-US" sz="1600" dirty="0">
                <a:solidFill>
                  <a:prstClr val="white"/>
                </a:solidFill>
                <a:latin typeface="UD デジタル 教科書体 NP-B" panose="02020700000000000000" pitchFamily="18" charset="-128"/>
                <a:ea typeface="UD デジタル 教科書体 NP-B" panose="02020700000000000000" pitchFamily="18" charset="-128"/>
              </a:rPr>
              <a:t>施策推進公募型事業</a:t>
            </a:r>
            <a:r>
              <a:rPr lang="en-US" altLang="ja-JP" sz="1600" dirty="0">
                <a:solidFill>
                  <a:prstClr val="white"/>
                </a:solidFill>
                <a:latin typeface="UD デジタル 教科書体 NP-B" panose="02020700000000000000" pitchFamily="18" charset="-128"/>
                <a:ea typeface="UD デジタル 教科書体 NP-B" panose="02020700000000000000" pitchFamily="18" charset="-128"/>
              </a:rPr>
              <a:t>】</a:t>
            </a:r>
          </a:p>
          <a:p>
            <a:pPr algn="ctr" defTabSz="457200"/>
            <a:r>
              <a:rPr lang="ja-JP" altLang="en-US" sz="2400" dirty="0">
                <a:solidFill>
                  <a:prstClr val="white"/>
                </a:solidFill>
                <a:latin typeface="UD デジタル 教科書体 NP-B" panose="02020700000000000000" pitchFamily="18" charset="-128"/>
                <a:ea typeface="UD デジタル 教科書体 NP-B" panose="02020700000000000000" pitchFamily="18" charset="-128"/>
              </a:rPr>
              <a:t>地域におけるヤングケアラー支援のモデル事業④</a:t>
            </a:r>
          </a:p>
        </p:txBody>
      </p:sp>
      <mc:AlternateContent xmlns:mc="http://schemas.openxmlformats.org/markup-compatibility/2006" xmlns:p14="http://schemas.microsoft.com/office/powerpoint/2010/main">
        <mc:Choice Requires="p14">
          <p:contentPart p14:bwMode="auto" r:id="rId3">
            <p14:nvContentPartPr>
              <p14:cNvPr id="5" name="インク 4"/>
              <p14:cNvContentPartPr/>
              <p14:nvPr/>
            </p14:nvContentPartPr>
            <p14:xfrm>
              <a:off x="11384868" y="4687895"/>
              <a:ext cx="360" cy="360"/>
            </p14:xfrm>
          </p:contentPart>
        </mc:Choice>
        <mc:Fallback xmlns="">
          <p:pic>
            <p:nvPicPr>
              <p:cNvPr id="5" name="インク 4"/>
              <p:cNvPicPr/>
              <p:nvPr/>
            </p:nvPicPr>
            <p:blipFill>
              <a:blip r:embed="rId4"/>
              <a:stretch>
                <a:fillRect/>
              </a:stretch>
            </p:blipFill>
            <p:spPr>
              <a:xfrm>
                <a:off x="11372988" y="4676015"/>
                <a:ext cx="24120" cy="24120"/>
              </a:xfrm>
              <a:prstGeom prst="rect">
                <a:avLst/>
              </a:prstGeom>
            </p:spPr>
          </p:pic>
        </mc:Fallback>
      </mc:AlternateContent>
      <p:graphicFrame>
        <p:nvGraphicFramePr>
          <p:cNvPr id="12" name="表 4">
            <a:extLst>
              <a:ext uri="{FF2B5EF4-FFF2-40B4-BE49-F238E27FC236}">
                <a16:creationId xmlns:a16="http://schemas.microsoft.com/office/drawing/2014/main" id="{7D61D7D5-B5A7-4E28-B930-1A785EAD262F}"/>
              </a:ext>
            </a:extLst>
          </p:cNvPr>
          <p:cNvGraphicFramePr>
            <a:graphicFrameLocks noGrp="1"/>
          </p:cNvGraphicFramePr>
          <p:nvPr>
            <p:extLst>
              <p:ext uri="{D42A27DB-BD31-4B8C-83A1-F6EECF244321}">
                <p14:modId xmlns:p14="http://schemas.microsoft.com/office/powerpoint/2010/main" val="3588437385"/>
              </p:ext>
            </p:extLst>
          </p:nvPr>
        </p:nvGraphicFramePr>
        <p:xfrm>
          <a:off x="238590" y="2891669"/>
          <a:ext cx="11589433" cy="1747092"/>
        </p:xfrm>
        <a:graphic>
          <a:graphicData uri="http://schemas.openxmlformats.org/drawingml/2006/table">
            <a:tbl>
              <a:tblPr firstRow="1" bandRow="1">
                <a:tableStyleId>{17292A2E-F333-43FB-9621-5CBBE7FDCDCB}</a:tableStyleId>
              </a:tblPr>
              <a:tblGrid>
                <a:gridCol w="3440613">
                  <a:extLst>
                    <a:ext uri="{9D8B030D-6E8A-4147-A177-3AD203B41FA5}">
                      <a16:colId xmlns:a16="http://schemas.microsoft.com/office/drawing/2014/main" val="398361905"/>
                    </a:ext>
                  </a:extLst>
                </a:gridCol>
                <a:gridCol w="6519056">
                  <a:extLst>
                    <a:ext uri="{9D8B030D-6E8A-4147-A177-3AD203B41FA5}">
                      <a16:colId xmlns:a16="http://schemas.microsoft.com/office/drawing/2014/main" val="2229995516"/>
                    </a:ext>
                  </a:extLst>
                </a:gridCol>
                <a:gridCol w="1629764">
                  <a:extLst>
                    <a:ext uri="{9D8B030D-6E8A-4147-A177-3AD203B41FA5}">
                      <a16:colId xmlns:a16="http://schemas.microsoft.com/office/drawing/2014/main" val="1631665889"/>
                    </a:ext>
                  </a:extLst>
                </a:gridCol>
              </a:tblGrid>
              <a:tr h="277785">
                <a:tc>
                  <a:txBody>
                    <a:bodyPr/>
                    <a:lstStyle/>
                    <a:p>
                      <a:r>
                        <a:rPr kumimoji="1" lang="ja-JP" altLang="en-US" sz="1400" dirty="0">
                          <a:latin typeface="Meiryo UI" panose="020B0604030504040204" pitchFamily="50" charset="-128"/>
                          <a:ea typeface="Meiryo UI" panose="020B0604030504040204" pitchFamily="50" charset="-128"/>
                        </a:rPr>
                        <a:t>社会福祉法人　</a:t>
                      </a:r>
                      <a:r>
                        <a:rPr kumimoji="1" lang="ja-JP" altLang="en-US" sz="1400" spc="-120" baseline="0" dirty="0">
                          <a:latin typeface="Meiryo UI" panose="020B0604030504040204" pitchFamily="50" charset="-128"/>
                          <a:ea typeface="Meiryo UI" panose="020B0604030504040204" pitchFamily="50" charset="-128"/>
                        </a:rPr>
                        <a:t>大念仏寺社会事業団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CC"/>
                    </a:solidFill>
                  </a:tcPr>
                </a:tc>
                <a:tc>
                  <a:txBody>
                    <a:bodyPr/>
                    <a:lstStyle/>
                    <a:p>
                      <a:r>
                        <a:rPr kumimoji="1" lang="ja-JP" altLang="en-US" sz="1400" dirty="0">
                          <a:latin typeface="Meiryo UI" panose="020B0604030504040204" pitchFamily="50" charset="-128"/>
                          <a:ea typeface="Meiryo UI" panose="020B0604030504040204" pitchFamily="50" charset="-128"/>
                        </a:rPr>
                        <a:t>ヤングケアラー支援事業「ウィズ」</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CC"/>
                    </a:solidFill>
                  </a:tcPr>
                </a:tc>
                <a:tc>
                  <a:txBody>
                    <a:bodyPr/>
                    <a:lstStyle/>
                    <a:p>
                      <a:r>
                        <a:rPr kumimoji="1" lang="en-US" altLang="ja-JP" sz="1400" dirty="0">
                          <a:latin typeface="Meiryo UI" panose="020B0604030504040204" pitchFamily="50" charset="-128"/>
                          <a:ea typeface="Meiryo UI" panose="020B0604030504040204" pitchFamily="50" charset="-128"/>
                        </a:rPr>
                        <a:t>5,000,000 </a:t>
                      </a:r>
                      <a:r>
                        <a:rPr kumimoji="1" lang="ja-JP" altLang="en-US" sz="1400" dirty="0">
                          <a:latin typeface="Meiryo UI" panose="020B0604030504040204" pitchFamily="50" charset="-128"/>
                          <a:ea typeface="Meiryo UI" panose="020B0604030504040204" pitchFamily="50" charset="-128"/>
                        </a:rPr>
                        <a:t>円</a:t>
                      </a:r>
                      <a:endParaRPr kumimoji="1" lang="en-US" altLang="ja-JP" sz="140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6350" cap="flat" cmpd="sng" algn="ctr">
                      <a:noFill/>
                      <a:prstDash val="solid"/>
                      <a:miter lim="800000"/>
                    </a:lnR>
                    <a:lnT w="6350" cap="flat" cmpd="sng" algn="ctr">
                      <a:noFill/>
                      <a:prstDash val="solid"/>
                      <a:miter lim="800000"/>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99CC"/>
                    </a:solidFill>
                  </a:tcPr>
                </a:tc>
                <a:extLst>
                  <a:ext uri="{0D108BD9-81ED-4DB2-BD59-A6C34878D82A}">
                    <a16:rowId xmlns:a16="http://schemas.microsoft.com/office/drawing/2014/main" val="2701791969"/>
                  </a:ext>
                </a:extLst>
              </a:tr>
              <a:tr h="1442292">
                <a:tc gridSpan="3">
                  <a:txBody>
                    <a:bodyPr/>
                    <a:lstStyle/>
                    <a:p>
                      <a:r>
                        <a:rPr kumimoji="1" lang="ja-JP" altLang="en-US" sz="1200" dirty="0">
                          <a:latin typeface="Meiryo UI" panose="020B0604030504040204" pitchFamily="50" charset="-128"/>
                          <a:ea typeface="Meiryo UI" panose="020B0604030504040204" pitchFamily="50" charset="-128"/>
                        </a:rPr>
                        <a:t>●事業計画</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・「ボ・ドーム大念仏」を退所した児童や、地域のひとり親家庭の児童、不登校児・引きこもり等のヤングケアラー又はその可能性のある子どもを対象とした学習支援（週５日）、子ども食堂の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開催（週１回）　・「ひらのこどもみんな食堂食材センター」を運営し、関係機関から提供のあった食材を保管し、こども食堂開催日時に合わせて平野区内、近隣のこども食堂へ配布す</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る。　・関係機関と情報交換会や連絡会などを行い、連携しながらヤングケアラーの個別支援にあたる。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＜団体のこれまでの取組等＞</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母子生活支援施設「ボ・ドーム大念仏」等を運営。退所した児童に対するアフターケアとして学習支援活動を行い、退所世帯の状況把握・相談支援を行っている。</a:t>
                      </a:r>
                      <a:endParaRPr kumimoji="1" lang="en-US" altLang="ja-JP" sz="1200" dirty="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http://www.dsw.or.jp/</a:t>
                      </a:r>
                    </a:p>
                  </a:txBody>
                  <a:tcPr>
                    <a:lnL w="12700" cap="flat" cmpd="sng" algn="ctr">
                      <a:solidFill>
                        <a:srgbClr val="FF99CC"/>
                      </a:solidFill>
                      <a:prstDash val="solid"/>
                      <a:round/>
                      <a:headEnd type="none" w="med" len="med"/>
                      <a:tailEnd type="none" w="med" len="med"/>
                    </a:lnL>
                    <a:lnR w="12700" cap="flat" cmpd="sng" algn="ctr">
                      <a:solidFill>
                        <a:srgbClr val="FF99CC"/>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99CC"/>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2724534014"/>
                  </a:ext>
                </a:extLst>
              </a:tr>
            </a:tbl>
          </a:graphicData>
        </a:graphic>
      </p:graphicFrame>
    </p:spTree>
    <p:extLst>
      <p:ext uri="{BB962C8B-B14F-4D97-AF65-F5344CB8AC3E}">
        <p14:creationId xmlns:p14="http://schemas.microsoft.com/office/powerpoint/2010/main" val="613355035"/>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2271</Words>
  <Application>Microsoft Office PowerPoint</Application>
  <PresentationFormat>ワイド画面</PresentationFormat>
  <Paragraphs>139</Paragraphs>
  <Slides>4</Slides>
  <Notes>4</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vt:i4>
      </vt:variant>
    </vt:vector>
  </HeadingPairs>
  <TitlesOfParts>
    <vt:vector size="14" baseType="lpstr">
      <vt:lpstr>Meiryo UI</vt:lpstr>
      <vt:lpstr>UD デジタル 教科書体 NK-B</vt:lpstr>
      <vt:lpstr>UD デジタル 教科書体 NK-R</vt:lpstr>
      <vt:lpstr>UD デジタル 教科書体 NP-B</vt:lpstr>
      <vt:lpstr>UD デジタル 教科書体 NP-R</vt:lpstr>
      <vt:lpstr>游ゴシック</vt:lpstr>
      <vt:lpstr>Arial</vt:lpstr>
      <vt:lpstr>Calibri</vt:lpstr>
      <vt:lpstr>Calibri Light</vt:lpstr>
      <vt:lpstr>1_Office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2025-07-14T08:28:33Z</dcterms:created>
  <dcterms:modified xsi:type="dcterms:W3CDTF">2025-07-14T08:29:37Z</dcterms:modified>
</cp:coreProperties>
</file>